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128"/>
  </p:notesMasterIdLst>
  <p:handoutMasterIdLst>
    <p:handoutMasterId r:id="rId129"/>
  </p:handoutMasterIdLst>
  <p:sldIdLst>
    <p:sldId id="257"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388" r:id="rId26"/>
    <p:sldId id="274" r:id="rId27"/>
    <p:sldId id="281" r:id="rId28"/>
    <p:sldId id="276" r:id="rId29"/>
    <p:sldId id="389" r:id="rId30"/>
    <p:sldId id="279" r:id="rId31"/>
    <p:sldId id="280" r:id="rId32"/>
    <p:sldId id="282" r:id="rId33"/>
    <p:sldId id="283" r:id="rId34"/>
    <p:sldId id="285" r:id="rId35"/>
    <p:sldId id="286" r:id="rId36"/>
    <p:sldId id="287" r:id="rId37"/>
    <p:sldId id="380" r:id="rId38"/>
    <p:sldId id="288" r:id="rId39"/>
    <p:sldId id="383" r:id="rId40"/>
    <p:sldId id="290" r:id="rId41"/>
    <p:sldId id="291" r:id="rId42"/>
    <p:sldId id="292" r:id="rId43"/>
    <p:sldId id="293" r:id="rId44"/>
    <p:sldId id="294" r:id="rId45"/>
    <p:sldId id="295" r:id="rId46"/>
    <p:sldId id="296" r:id="rId47"/>
    <p:sldId id="381" r:id="rId48"/>
    <p:sldId id="297" r:id="rId49"/>
    <p:sldId id="382" r:id="rId50"/>
    <p:sldId id="299" r:id="rId51"/>
    <p:sldId id="300" r:id="rId52"/>
    <p:sldId id="301" r:id="rId53"/>
    <p:sldId id="302" r:id="rId54"/>
    <p:sldId id="303" r:id="rId55"/>
    <p:sldId id="304" r:id="rId56"/>
    <p:sldId id="284" r:id="rId57"/>
    <p:sldId id="305" r:id="rId58"/>
    <p:sldId id="390" r:id="rId59"/>
    <p:sldId id="306" r:id="rId60"/>
    <p:sldId id="307" r:id="rId61"/>
    <p:sldId id="379" r:id="rId62"/>
    <p:sldId id="309" r:id="rId63"/>
    <p:sldId id="310" r:id="rId64"/>
    <p:sldId id="311" r:id="rId65"/>
    <p:sldId id="312" r:id="rId66"/>
    <p:sldId id="401" r:id="rId67"/>
    <p:sldId id="341" r:id="rId68"/>
    <p:sldId id="342" r:id="rId69"/>
    <p:sldId id="313" r:id="rId70"/>
    <p:sldId id="314" r:id="rId71"/>
    <p:sldId id="315" r:id="rId72"/>
    <p:sldId id="375" r:id="rId73"/>
    <p:sldId id="344" r:id="rId74"/>
    <p:sldId id="316" r:id="rId75"/>
    <p:sldId id="317" r:id="rId76"/>
    <p:sldId id="318" r:id="rId77"/>
    <p:sldId id="319" r:id="rId78"/>
    <p:sldId id="349" r:id="rId79"/>
    <p:sldId id="320" r:id="rId80"/>
    <p:sldId id="402" r:id="rId81"/>
    <p:sldId id="322" r:id="rId82"/>
    <p:sldId id="392" r:id="rId83"/>
    <p:sldId id="403" r:id="rId84"/>
    <p:sldId id="324" r:id="rId85"/>
    <p:sldId id="400" r:id="rId86"/>
    <p:sldId id="352" r:id="rId87"/>
    <p:sldId id="325" r:id="rId88"/>
    <p:sldId id="326" r:id="rId89"/>
    <p:sldId id="327" r:id="rId90"/>
    <p:sldId id="353" r:id="rId91"/>
    <p:sldId id="328" r:id="rId92"/>
    <p:sldId id="329" r:id="rId93"/>
    <p:sldId id="330" r:id="rId94"/>
    <p:sldId id="354" r:id="rId95"/>
    <p:sldId id="355" r:id="rId96"/>
    <p:sldId id="356" r:id="rId97"/>
    <p:sldId id="332" r:id="rId98"/>
    <p:sldId id="331" r:id="rId99"/>
    <p:sldId id="334" r:id="rId100"/>
    <p:sldId id="333" r:id="rId101"/>
    <p:sldId id="357" r:id="rId102"/>
    <p:sldId id="335" r:id="rId103"/>
    <p:sldId id="336" r:id="rId104"/>
    <p:sldId id="358" r:id="rId105"/>
    <p:sldId id="359" r:id="rId106"/>
    <p:sldId id="337" r:id="rId107"/>
    <p:sldId id="360" r:id="rId108"/>
    <p:sldId id="361" r:id="rId109"/>
    <p:sldId id="339"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84" r:id="rId124"/>
    <p:sldId id="385" r:id="rId125"/>
    <p:sldId id="386" r:id="rId126"/>
    <p:sldId id="387" r:id="rId127"/>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 id="2" name="Thomas Getchius" initials="TG" lastIdx="26" clrIdx="1">
    <p:extLst>
      <p:ext uri="{19B8F6BF-5375-455C-9EA6-DF929625EA0E}">
        <p15:presenceInfo xmlns:p15="http://schemas.microsoft.com/office/powerpoint/2012/main" userId="S::Thomas.Getchius@heart.org::ef367eb1-48a1-47b5-860c-f37bfabd7e55" providerId="AD"/>
      </p:ext>
    </p:extLst>
  </p:cmAuthor>
  <p:cmAuthor id="3" name="Laura Mitchell" initials="LM" lastIdx="12" clrIdx="2">
    <p:extLst>
      <p:ext uri="{19B8F6BF-5375-455C-9EA6-DF929625EA0E}">
        <p15:presenceInfo xmlns:p15="http://schemas.microsoft.com/office/powerpoint/2012/main" userId="S::Laura.Mitchell@heart.org::01324465-4d37-4936-a2bc-1d74eb5dd4a5" providerId="AD"/>
      </p:ext>
    </p:extLst>
  </p:cmAuthor>
  <p:cmAuthor id="4" name="Ommen, Steve R., M.D." initials="OSRM" lastIdx="5" clrIdx="3">
    <p:extLst>
      <p:ext uri="{19B8F6BF-5375-455C-9EA6-DF929625EA0E}">
        <p15:presenceInfo xmlns:p15="http://schemas.microsoft.com/office/powerpoint/2012/main" userId="S::ommen.steve@mayo.edu::8ceafec6-21eb-4c1e-aad0-391577088d7f" providerId="AD"/>
      </p:ext>
    </p:extLst>
  </p:cmAuthor>
  <p:cmAuthor id="5" name="Anne Leonard" initials="AL" lastIdx="15" clrIdx="4">
    <p:extLst>
      <p:ext uri="{19B8F6BF-5375-455C-9EA6-DF929625EA0E}">
        <p15:presenceInfo xmlns:p15="http://schemas.microsoft.com/office/powerpoint/2012/main" userId="S::anne.leonard@heart.org::79b9fe69-82f6-4b13-83a9-214424175e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DD1"/>
    <a:srgbClr val="EE1C25"/>
    <a:srgbClr val="C4D9F0"/>
    <a:srgbClr val="F99B1C"/>
    <a:srgbClr val="F0DA10"/>
    <a:srgbClr val="45A547"/>
    <a:srgbClr val="EF3824"/>
    <a:srgbClr val="85ADB7"/>
    <a:srgbClr val="8A8B8A"/>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3" autoAdjust="0"/>
    <p:restoredTop sz="96208" autoAdjust="0"/>
  </p:normalViewPr>
  <p:slideViewPr>
    <p:cSldViewPr>
      <p:cViewPr varScale="1">
        <p:scale>
          <a:sx n="52" d="100"/>
          <a:sy n="52" d="100"/>
        </p:scale>
        <p:origin x="648" y="60"/>
      </p:cViewPr>
      <p:guideLst>
        <p:guide orient="horz" pos="2592"/>
        <p:guide pos="4608"/>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theme" Target="theme/theme1.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13" Type="http://schemas.openxmlformats.org/officeDocument/2006/relationships/slide" Target="slides/slide103.xml"/><Relationship Id="rId118" Type="http://schemas.openxmlformats.org/officeDocument/2006/relationships/slide" Target="slides/slide108.xml"/><Relationship Id="rId126" Type="http://schemas.openxmlformats.org/officeDocument/2006/relationships/slide" Target="slides/slide116.xml"/><Relationship Id="rId13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slide" Target="slides/slide106.xml"/><Relationship Id="rId124" Type="http://schemas.openxmlformats.org/officeDocument/2006/relationships/slide" Target="slides/slide114.xml"/><Relationship Id="rId129" Type="http://schemas.openxmlformats.org/officeDocument/2006/relationships/handoutMaster" Target="handoutMasters/handout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presProps" Target="pres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11/19/2020</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11/19/2020</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6</a:t>
            </a:fld>
            <a:endParaRPr lang="en-US" dirty="0"/>
          </a:p>
        </p:txBody>
      </p:sp>
    </p:spTree>
    <p:extLst>
      <p:ext uri="{BB962C8B-B14F-4D97-AF65-F5344CB8AC3E}">
        <p14:creationId xmlns:p14="http://schemas.microsoft.com/office/powerpoint/2010/main" val="356784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27</a:t>
            </a:fld>
            <a:endParaRPr lang="en-US" dirty="0"/>
          </a:p>
        </p:txBody>
      </p:sp>
    </p:spTree>
    <p:extLst>
      <p:ext uri="{BB962C8B-B14F-4D97-AF65-F5344CB8AC3E}">
        <p14:creationId xmlns:p14="http://schemas.microsoft.com/office/powerpoint/2010/main" val="333234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30</a:t>
            </a:fld>
            <a:endParaRPr lang="en-US" dirty="0"/>
          </a:p>
        </p:txBody>
      </p:sp>
    </p:spTree>
    <p:extLst>
      <p:ext uri="{BB962C8B-B14F-4D97-AF65-F5344CB8AC3E}">
        <p14:creationId xmlns:p14="http://schemas.microsoft.com/office/powerpoint/2010/main" val="120801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46</a:t>
            </a:fld>
            <a:endParaRPr lang="en-US" dirty="0"/>
          </a:p>
        </p:txBody>
      </p:sp>
    </p:spTree>
    <p:extLst>
      <p:ext uri="{BB962C8B-B14F-4D97-AF65-F5344CB8AC3E}">
        <p14:creationId xmlns:p14="http://schemas.microsoft.com/office/powerpoint/2010/main" val="400036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58</a:t>
            </a:fld>
            <a:endParaRPr lang="en-US" dirty="0"/>
          </a:p>
        </p:txBody>
      </p:sp>
    </p:spTree>
    <p:extLst>
      <p:ext uri="{BB962C8B-B14F-4D97-AF65-F5344CB8AC3E}">
        <p14:creationId xmlns:p14="http://schemas.microsoft.com/office/powerpoint/2010/main" val="3886867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70</a:t>
            </a:fld>
            <a:endParaRPr lang="en-US" dirty="0"/>
          </a:p>
        </p:txBody>
      </p:sp>
    </p:spTree>
    <p:extLst>
      <p:ext uri="{BB962C8B-B14F-4D97-AF65-F5344CB8AC3E}">
        <p14:creationId xmlns:p14="http://schemas.microsoft.com/office/powerpoint/2010/main" val="62926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76</a:t>
            </a:fld>
            <a:endParaRPr lang="en-US" dirty="0"/>
          </a:p>
        </p:txBody>
      </p:sp>
    </p:spTree>
    <p:extLst>
      <p:ext uri="{BB962C8B-B14F-4D97-AF65-F5344CB8AC3E}">
        <p14:creationId xmlns:p14="http://schemas.microsoft.com/office/powerpoint/2010/main" val="353442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86</a:t>
            </a:fld>
            <a:endParaRPr lang="en-US" dirty="0"/>
          </a:p>
        </p:txBody>
      </p:sp>
    </p:spTree>
    <p:extLst>
      <p:ext uri="{BB962C8B-B14F-4D97-AF65-F5344CB8AC3E}">
        <p14:creationId xmlns:p14="http://schemas.microsoft.com/office/powerpoint/2010/main" val="4248976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77472" y="457200"/>
            <a:ext cx="2395728"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nam11.safelinks.protection.outlook.com/?url=http%3A%2F%2Fwww.jacc.org%2Fdoi%2F10.1016%2Fj.jacc.2020.08.045&amp;data=04%7C01%7CLaura.Mitchell%40heart.org%7Ca6d89e57080b41401fc008d87f768e17%7Cceab0fb5f7ff48b4a0d09f76ef96ecf9%7C0%7C0%7C637399494457611085%7CUnknown%7CTWFpbGZsb3d8eyJWIjoiMC4wLjAwMDAiLCJQIjoiV2luMzIiLCJBTiI6Ik1haWwiLCJXVCI6Mn0%3D%7C1000&amp;sdata=lm8hl3kptGM3z6hxTZXsDCdHMXKnqqcTAvL9fJVRSgM%3D&amp;reserved=0" TargetMode="External"/><Relationship Id="rId2" Type="http://schemas.openxmlformats.org/officeDocument/2006/relationships/hyperlink" Target="https://www.ahajournals.org/doi/10.1161/CIR.0000000000000937"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05E613-F01C-49DE-A43E-8949B21067C3}"/>
              </a:ext>
            </a:extLst>
          </p:cNvPr>
          <p:cNvSpPr>
            <a:spLocks noGrp="1"/>
          </p:cNvSpPr>
          <p:nvPr>
            <p:ph type="ctrTitle"/>
          </p:nvPr>
        </p:nvSpPr>
        <p:spPr>
          <a:xfrm>
            <a:off x="685800" y="1752600"/>
            <a:ext cx="13258800" cy="2225417"/>
          </a:xfrm>
        </p:spPr>
        <p:txBody>
          <a:bodyPr/>
          <a:lstStyle/>
          <a:p>
            <a:pPr algn="ctr"/>
            <a:r>
              <a:rPr lang="en-US" sz="3800" dirty="0"/>
              <a:t>2020 AHA/ACC Guideline for the Diagnosis and Treatment of Patients With Hypertrophic Cardiomyopathy</a:t>
            </a:r>
          </a:p>
        </p:txBody>
      </p:sp>
      <p:sp>
        <p:nvSpPr>
          <p:cNvPr id="3" name="Subtitle 2">
            <a:extLst>
              <a:ext uri="{FF2B5EF4-FFF2-40B4-BE49-F238E27FC236}">
                <a16:creationId xmlns:a16="http://schemas.microsoft.com/office/drawing/2014/main" id="{DBECCD27-135D-4650-BF7B-0CD264113E9F}"/>
              </a:ext>
            </a:extLst>
          </p:cNvPr>
          <p:cNvSpPr>
            <a:spLocks noGrp="1"/>
          </p:cNvSpPr>
          <p:nvPr>
            <p:ph type="subTitle" idx="1"/>
          </p:nvPr>
        </p:nvSpPr>
        <p:spPr>
          <a:xfrm>
            <a:off x="114300" y="4495800"/>
            <a:ext cx="14401800" cy="2225416"/>
          </a:xfrm>
        </p:spPr>
        <p:txBody>
          <a:bodyPr/>
          <a:lstStyle/>
          <a:p>
            <a:pPr algn="ctr"/>
            <a:r>
              <a:rPr lang="en-US" dirty="0">
                <a:solidFill>
                  <a:schemeClr val="tx1"/>
                </a:solidFill>
              </a:rPr>
              <a:t>Developed in collaboration with and endorsed by the American Society of Echocardiography, American Academy for Thoracic Surgery, Heart Failure Society of America, Heart Rhythm Society, Society for Cardiovascular Angiography and Interventions, and Society for Cardiovascular Magnetic Resonance</a:t>
            </a:r>
          </a:p>
        </p:txBody>
      </p:sp>
    </p:spTree>
    <p:extLst>
      <p:ext uri="{BB962C8B-B14F-4D97-AF65-F5344CB8AC3E}">
        <p14:creationId xmlns:p14="http://schemas.microsoft.com/office/powerpoint/2010/main" val="418088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5F0B35-4965-4E89-BEFC-B1CD0AE097DD}"/>
              </a:ext>
            </a:extLst>
          </p:cNvPr>
          <p:cNvSpPr>
            <a:spLocks noGrp="1"/>
          </p:cNvSpPr>
          <p:nvPr>
            <p:ph type="sldNum" sz="quarter" idx="4"/>
          </p:nvPr>
        </p:nvSpPr>
        <p:spPr/>
        <p:txBody>
          <a:bodyPr/>
          <a:lstStyle/>
          <a:p>
            <a:fld id="{01CD3B2E-BC1C-6C4D-9D91-A67B950EE325}" type="slidenum">
              <a:rPr lang="en-US" smtClean="0"/>
              <a:pPr/>
              <a:t>10</a:t>
            </a:fld>
            <a:endParaRPr lang="en-US" dirty="0"/>
          </a:p>
        </p:txBody>
      </p:sp>
      <p:sp>
        <p:nvSpPr>
          <p:cNvPr id="4" name="Subtitle 2">
            <a:extLst>
              <a:ext uri="{FF2B5EF4-FFF2-40B4-BE49-F238E27FC236}">
                <a16:creationId xmlns:a16="http://schemas.microsoft.com/office/drawing/2014/main" id="{603C7D2D-F8D9-47B9-8E0C-8F0857484978}"/>
              </a:ext>
            </a:extLst>
          </p:cNvPr>
          <p:cNvSpPr txBox="1">
            <a:spLocks/>
          </p:cNvSpPr>
          <p:nvPr/>
        </p:nvSpPr>
        <p:spPr>
          <a:xfrm>
            <a:off x="3924300" y="381000"/>
            <a:ext cx="6781800" cy="1030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dirty="0"/>
              <a:t>Top 10 Take Home Messages </a:t>
            </a:r>
          </a:p>
        </p:txBody>
      </p:sp>
      <p:sp>
        <p:nvSpPr>
          <p:cNvPr id="6" name="Text Placeholder 1">
            <a:extLst>
              <a:ext uri="{FF2B5EF4-FFF2-40B4-BE49-F238E27FC236}">
                <a16:creationId xmlns:a16="http://schemas.microsoft.com/office/drawing/2014/main" id="{5A3FAF72-D85E-B844-BE34-C47E19A7F042}"/>
              </a:ext>
            </a:extLst>
          </p:cNvPr>
          <p:cNvSpPr txBox="1">
            <a:spLocks/>
          </p:cNvSpPr>
          <p:nvPr/>
        </p:nvSpPr>
        <p:spPr>
          <a:xfrm>
            <a:off x="722376" y="1257299"/>
            <a:ext cx="13747686" cy="6372225"/>
          </a:xfrm>
          <a:prstGeom prst="rect">
            <a:avLst/>
          </a:prstGeom>
        </p:spPr>
        <p:txBody>
          <a:bodyPr/>
          <a:lstStyle>
            <a:lvl1pPr marL="228600" indent="-228600" algn="l" defTabSz="914400" rtl="0" eaLnBrk="1" latinLnBrk="0" hangingPunct="1">
              <a:lnSpc>
                <a:spcPct val="130000"/>
              </a:lnSpc>
              <a:spcBef>
                <a:spcPts val="38"/>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5288" indent="-395288" fontAlgn="auto">
              <a:spcAft>
                <a:spcPts val="0"/>
              </a:spcAft>
              <a:buNone/>
            </a:pPr>
            <a:r>
              <a:rPr lang="en-US" sz="3200" dirty="0"/>
              <a:t>5. Assessment of an individual patient’s risk for SCD continues to evolve as new markers emerge (e.g., apical aneurysm, decreased left ventricular systolic function, and extensive gadolinium enhancement).  In addition to a full accounting of an individual’s risk markers, communication with patients regarding not just the presence of risk markers but also the magnitude of their individualized risk is key.  This enables the informed patient to fully participate in the decision-making regarding ICD placement, which incorporates their own level of risk tolerance and treatment goals.</a:t>
            </a:r>
          </a:p>
        </p:txBody>
      </p:sp>
    </p:spTree>
    <p:extLst>
      <p:ext uri="{BB962C8B-B14F-4D97-AF65-F5344CB8AC3E}">
        <p14:creationId xmlns:p14="http://schemas.microsoft.com/office/powerpoint/2010/main" val="32889152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100</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49" y="364299"/>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Sports and Activity</a:t>
            </a:r>
          </a:p>
        </p:txBody>
      </p:sp>
      <p:graphicFrame>
        <p:nvGraphicFramePr>
          <p:cNvPr id="2" name="Table 1">
            <a:extLst>
              <a:ext uri="{FF2B5EF4-FFF2-40B4-BE49-F238E27FC236}">
                <a16:creationId xmlns:a16="http://schemas.microsoft.com/office/drawing/2014/main" id="{C0955F64-AF68-4366-A87C-3C5B7497E455}"/>
              </a:ext>
            </a:extLst>
          </p:cNvPr>
          <p:cNvGraphicFramePr>
            <a:graphicFrameLocks noGrp="1"/>
          </p:cNvGraphicFramePr>
          <p:nvPr>
            <p:extLst>
              <p:ext uri="{D42A27DB-BD31-4B8C-83A1-F6EECF244321}">
                <p14:modId xmlns:p14="http://schemas.microsoft.com/office/powerpoint/2010/main" val="492792303"/>
              </p:ext>
            </p:extLst>
          </p:nvPr>
        </p:nvGraphicFramePr>
        <p:xfrm>
          <a:off x="304800" y="1668718"/>
          <a:ext cx="14165261" cy="5289562"/>
        </p:xfrm>
        <a:graphic>
          <a:graphicData uri="http://schemas.openxmlformats.org/drawingml/2006/table">
            <a:tbl>
              <a:tblPr firstRow="1" firstCol="1" bandRow="1"/>
              <a:tblGrid>
                <a:gridCol w="1712087">
                  <a:extLst>
                    <a:ext uri="{9D8B030D-6E8A-4147-A177-3AD203B41FA5}">
                      <a16:colId xmlns:a16="http://schemas.microsoft.com/office/drawing/2014/main" val="3620842144"/>
                    </a:ext>
                  </a:extLst>
                </a:gridCol>
                <a:gridCol w="1712087">
                  <a:extLst>
                    <a:ext uri="{9D8B030D-6E8A-4147-A177-3AD203B41FA5}">
                      <a16:colId xmlns:a16="http://schemas.microsoft.com/office/drawing/2014/main" val="2282239898"/>
                    </a:ext>
                  </a:extLst>
                </a:gridCol>
                <a:gridCol w="10741087">
                  <a:extLst>
                    <a:ext uri="{9D8B030D-6E8A-4147-A177-3AD203B41FA5}">
                      <a16:colId xmlns:a16="http://schemas.microsoft.com/office/drawing/2014/main" val="2450366717"/>
                    </a:ext>
                  </a:extLst>
                </a:gridCol>
              </a:tblGrid>
              <a:tr h="381999">
                <a:tc>
                  <a:txBody>
                    <a:bodyPr/>
                    <a:lstStyle/>
                    <a:p>
                      <a:pPr marL="0" marR="0" algn="ctr">
                        <a:lnSpc>
                          <a:spcPct val="115000"/>
                        </a:lnSpc>
                        <a:spcBef>
                          <a:spcPts val="0"/>
                        </a:spcBef>
                        <a:spcAft>
                          <a:spcPts val="0"/>
                        </a:spcAft>
                      </a:pPr>
                      <a:r>
                        <a:rPr lang="en-US" sz="25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5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5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5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5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5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84472"/>
                  </a:ext>
                </a:extLst>
              </a:tr>
              <a:tr h="2632778">
                <a:tc>
                  <a:txBody>
                    <a:bodyPr/>
                    <a:lstStyle/>
                    <a:p>
                      <a:pPr marL="0" marR="0" algn="ctr">
                        <a:lnSpc>
                          <a:spcPct val="115000"/>
                        </a:lnSpc>
                        <a:spcBef>
                          <a:spcPts val="0"/>
                        </a:spcBef>
                        <a:spcAft>
                          <a:spcPts val="0"/>
                        </a:spcAft>
                      </a:pPr>
                      <a:r>
                        <a:rPr lang="en-US" sz="25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5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00050" marR="0" lvl="0" indent="-400050">
                        <a:lnSpc>
                          <a:spcPct val="150000"/>
                        </a:lnSpc>
                        <a:spcBef>
                          <a:spcPts val="0"/>
                        </a:spcBef>
                        <a:spcAft>
                          <a:spcPts val="0"/>
                        </a:spcAft>
                        <a:buFont typeface="+mj-lt"/>
                        <a:buNone/>
                      </a:pPr>
                      <a:r>
                        <a:rPr lang="en-US" sz="25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1. For most patients with HCM, mild- to moderate-intensity recreational* exercise is beneficial to improve cardiorespiratory fitness, physical functioning, and quality of life, and for their overall health in keeping with physical activity guidelines for the general population.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336218"/>
                  </a:ext>
                </a:extLst>
              </a:tr>
              <a:tr h="2093670">
                <a:tc>
                  <a:txBody>
                    <a:bodyPr/>
                    <a:lstStyle/>
                    <a:p>
                      <a:pPr marL="0" marR="0" algn="ctr">
                        <a:lnSpc>
                          <a:spcPct val="115000"/>
                        </a:lnSpc>
                        <a:spcBef>
                          <a:spcPts val="0"/>
                        </a:spcBef>
                        <a:spcAft>
                          <a:spcPts val="0"/>
                        </a:spcAft>
                      </a:pPr>
                      <a:r>
                        <a:rPr lang="en-US" sz="25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5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395288" marR="0" lvl="0" indent="-395288">
                        <a:lnSpc>
                          <a:spcPct val="150000"/>
                        </a:lnSpc>
                        <a:spcBef>
                          <a:spcPts val="0"/>
                        </a:spcBef>
                        <a:spcAft>
                          <a:spcPts val="0"/>
                        </a:spcAft>
                        <a:buFont typeface="+mj-lt"/>
                        <a:buNone/>
                      </a:pPr>
                      <a:r>
                        <a:rPr lang="en-US" sz="25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2. For athletes with HCM, a comprehensive evaluation and shared discussion of potential risks of sports participation by an expert provider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144161"/>
                  </a:ext>
                </a:extLst>
              </a:tr>
            </a:tbl>
          </a:graphicData>
        </a:graphic>
      </p:graphicFrame>
      <p:sp>
        <p:nvSpPr>
          <p:cNvPr id="3" name="TextBox 2">
            <a:extLst>
              <a:ext uri="{FF2B5EF4-FFF2-40B4-BE49-F238E27FC236}">
                <a16:creationId xmlns:a16="http://schemas.microsoft.com/office/drawing/2014/main" id="{D4E0B008-F812-40E9-B1B2-C9CDA32745DD}"/>
              </a:ext>
            </a:extLst>
          </p:cNvPr>
          <p:cNvSpPr txBox="1"/>
          <p:nvPr/>
        </p:nvSpPr>
        <p:spPr>
          <a:xfrm>
            <a:off x="160338" y="6971437"/>
            <a:ext cx="14470062" cy="877163"/>
          </a:xfrm>
          <a:prstGeom prst="rect">
            <a:avLst/>
          </a:prstGeom>
          <a:noFill/>
        </p:spPr>
        <p:txBody>
          <a:bodyPr wrap="square" rtlCol="0">
            <a:spAutoFit/>
          </a:bodyPr>
          <a:lstStyle/>
          <a:p>
            <a:r>
              <a:rPr lang="en-US" sz="1650" b="1" dirty="0">
                <a:effectLst/>
                <a:latin typeface="Lub Dub Medium" panose="020B0603030403020204" pitchFamily="34" charset="0"/>
                <a:ea typeface="Calibri" panose="020F0502020204030204" pitchFamily="34" charset="0"/>
              </a:rPr>
              <a:t>*Recreational exercise is done for the purpose of leisure with no requirement for systematic training and without the purpose to excel or compete against others. </a:t>
            </a:r>
            <a:endParaRPr lang="en-US" sz="1650" b="1" dirty="0">
              <a:effectLst/>
              <a:latin typeface="Lub Dub Medium" panose="020B0603030403020204" pitchFamily="34" charset="0"/>
              <a:ea typeface="Times New Roman" panose="02020603050405020304" pitchFamily="18" charset="0"/>
            </a:endParaRPr>
          </a:p>
          <a:p>
            <a:endParaRPr lang="en-US" sz="1700" b="1" dirty="0">
              <a:latin typeface="Lub Dub Medium" panose="020B0603030403020204" pitchFamily="34" charset="0"/>
            </a:endParaRPr>
          </a:p>
        </p:txBody>
      </p:sp>
    </p:spTree>
    <p:extLst>
      <p:ext uri="{BB962C8B-B14F-4D97-AF65-F5344CB8AC3E}">
        <p14:creationId xmlns:p14="http://schemas.microsoft.com/office/powerpoint/2010/main" val="8480909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101</a:t>
            </a:fld>
            <a:endParaRPr lang="en-US" dirty="0"/>
          </a:p>
        </p:txBody>
      </p:sp>
      <p:graphicFrame>
        <p:nvGraphicFramePr>
          <p:cNvPr id="2" name="Table 1">
            <a:extLst>
              <a:ext uri="{FF2B5EF4-FFF2-40B4-BE49-F238E27FC236}">
                <a16:creationId xmlns:a16="http://schemas.microsoft.com/office/drawing/2014/main" id="{87E2C2FB-8975-4D9E-888F-22CD8C0C181C}"/>
              </a:ext>
            </a:extLst>
          </p:cNvPr>
          <p:cNvGraphicFramePr>
            <a:graphicFrameLocks noGrp="1"/>
          </p:cNvGraphicFramePr>
          <p:nvPr>
            <p:extLst>
              <p:ext uri="{D42A27DB-BD31-4B8C-83A1-F6EECF244321}">
                <p14:modId xmlns:p14="http://schemas.microsoft.com/office/powerpoint/2010/main" val="1669357836"/>
              </p:ext>
            </p:extLst>
          </p:nvPr>
        </p:nvGraphicFramePr>
        <p:xfrm>
          <a:off x="457199" y="1905000"/>
          <a:ext cx="13716001" cy="5390724"/>
        </p:xfrm>
        <a:graphic>
          <a:graphicData uri="http://schemas.openxmlformats.org/drawingml/2006/table">
            <a:tbl>
              <a:tblPr firstRow="1" firstCol="1" bandRow="1"/>
              <a:tblGrid>
                <a:gridCol w="1646109">
                  <a:extLst>
                    <a:ext uri="{9D8B030D-6E8A-4147-A177-3AD203B41FA5}">
                      <a16:colId xmlns:a16="http://schemas.microsoft.com/office/drawing/2014/main" val="2219012323"/>
                    </a:ext>
                  </a:extLst>
                </a:gridCol>
                <a:gridCol w="1646109">
                  <a:extLst>
                    <a:ext uri="{9D8B030D-6E8A-4147-A177-3AD203B41FA5}">
                      <a16:colId xmlns:a16="http://schemas.microsoft.com/office/drawing/2014/main" val="618080123"/>
                    </a:ext>
                  </a:extLst>
                </a:gridCol>
                <a:gridCol w="10423783">
                  <a:extLst>
                    <a:ext uri="{9D8B030D-6E8A-4147-A177-3AD203B41FA5}">
                      <a16:colId xmlns:a16="http://schemas.microsoft.com/office/drawing/2014/main" val="2307331472"/>
                    </a:ext>
                  </a:extLst>
                </a:gridCol>
              </a:tblGrid>
              <a:tr h="684575">
                <a:tc>
                  <a:txBody>
                    <a:bodyPr/>
                    <a:lstStyle/>
                    <a:p>
                      <a:pPr marL="152400" marR="142875" algn="ctr" fontAlgn="base">
                        <a:lnSpc>
                          <a:spcPct val="150000"/>
                        </a:lnSpc>
                        <a:spcBef>
                          <a:spcPts val="0"/>
                        </a:spcBef>
                        <a:spcAft>
                          <a:spcPts val="0"/>
                        </a:spcAft>
                      </a:pPr>
                      <a:r>
                        <a:rPr lang="en-US" sz="34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50000"/>
                        </a:lnSpc>
                        <a:spcBef>
                          <a:spcPts val="0"/>
                        </a:spcBef>
                        <a:spcAft>
                          <a:spcPts val="0"/>
                        </a:spcAft>
                      </a:pPr>
                      <a:r>
                        <a:rPr lang="en-US" sz="34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50000"/>
                        </a:lnSpc>
                        <a:spcBef>
                          <a:spcPts val="0"/>
                        </a:spcBef>
                        <a:spcAft>
                          <a:spcPts val="0"/>
                        </a:spcAft>
                      </a:pPr>
                      <a:r>
                        <a:rPr lang="en-US" sz="34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63525"/>
                  </a:ext>
                </a:extLst>
              </a:tr>
              <a:tr h="1677625">
                <a:tc>
                  <a:txBody>
                    <a:bodyPr/>
                    <a:lstStyle/>
                    <a:p>
                      <a:pPr marL="0" marR="0" algn="ctr">
                        <a:lnSpc>
                          <a:spcPct val="115000"/>
                        </a:lnSpc>
                        <a:spcBef>
                          <a:spcPts val="0"/>
                        </a:spcBef>
                        <a:spcAft>
                          <a:spcPts val="0"/>
                        </a:spcAft>
                      </a:pPr>
                      <a:r>
                        <a:rPr lang="en-US" sz="3400" b="1">
                          <a:effectLst/>
                          <a:latin typeface="Lub Dub Medium" panose="020B0603030403020204" pitchFamily="34" charset="0"/>
                          <a:ea typeface="Calibri" panose="020F0502020204030204" pitchFamily="34" charset="0"/>
                          <a:cs typeface="Times New Roman" panose="02020603050405020304" pitchFamily="18" charset="0"/>
                        </a:rPr>
                        <a:t>2a</a:t>
                      </a:r>
                      <a:endParaRPr lang="en-US" sz="3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3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568325" marR="0" lvl="0" indent="-568325">
                        <a:lnSpc>
                          <a:spcPct val="150000"/>
                        </a:lnSpc>
                        <a:spcBef>
                          <a:spcPts val="0"/>
                        </a:spcBef>
                        <a:spcAft>
                          <a:spcPts val="0"/>
                        </a:spcAft>
                        <a:buFont typeface="+mj-lt"/>
                        <a:buNone/>
                      </a:pPr>
                      <a:r>
                        <a:rPr lang="en-US" sz="3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3. For most patients with HCM, participation in low-intensity competitive sports is reasonable.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832102"/>
                  </a:ext>
                </a:extLst>
              </a:tr>
              <a:tr h="2974352">
                <a:tc>
                  <a:txBody>
                    <a:bodyPr/>
                    <a:lstStyle/>
                    <a:p>
                      <a:pPr marL="0" marR="0" algn="ctr">
                        <a:lnSpc>
                          <a:spcPct val="115000"/>
                        </a:lnSpc>
                        <a:spcBef>
                          <a:spcPts val="0"/>
                        </a:spcBef>
                        <a:spcAft>
                          <a:spcPts val="0"/>
                        </a:spcAft>
                      </a:pPr>
                      <a:r>
                        <a:rPr lang="en-US" sz="3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3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568325" marR="0" lvl="0" indent="-568325">
                        <a:lnSpc>
                          <a:spcPct val="150000"/>
                        </a:lnSpc>
                        <a:spcBef>
                          <a:spcPts val="0"/>
                        </a:spcBef>
                        <a:spcAft>
                          <a:spcPts val="0"/>
                        </a:spcAft>
                        <a:buFont typeface="+mj-lt"/>
                        <a:buNone/>
                      </a:pPr>
                      <a:r>
                        <a:rPr lang="en-US" sz="3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4. In individuals who are genotype-positive, phenotype-negative for HCM, participation in competitive athletics of any intensity is reasonable.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770928"/>
                  </a:ext>
                </a:extLst>
              </a:tr>
            </a:tbl>
          </a:graphicData>
        </a:graphic>
      </p:graphicFrame>
      <p:sp>
        <p:nvSpPr>
          <p:cNvPr id="3" name="TextBox 2">
            <a:extLst>
              <a:ext uri="{FF2B5EF4-FFF2-40B4-BE49-F238E27FC236}">
                <a16:creationId xmlns:a16="http://schemas.microsoft.com/office/drawing/2014/main" id="{6BF193E2-E762-4E4A-81FE-2E7B849CB175}"/>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Sports and Activity </a:t>
            </a:r>
          </a:p>
        </p:txBody>
      </p:sp>
    </p:spTree>
    <p:extLst>
      <p:ext uri="{BB962C8B-B14F-4D97-AF65-F5344CB8AC3E}">
        <p14:creationId xmlns:p14="http://schemas.microsoft.com/office/powerpoint/2010/main" val="7477828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102</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4827190" y="304800"/>
            <a:ext cx="4976020" cy="646331"/>
          </a:xfrm>
          <a:prstGeom prst="rect">
            <a:avLst/>
          </a:prstGeom>
          <a:noFill/>
        </p:spPr>
        <p:txBody>
          <a:bodyPr wrap="square" rtlCol="0">
            <a:spAutoFit/>
          </a:bodyPr>
          <a:lstStyle/>
          <a:p>
            <a:pPr algn="ctr"/>
            <a:r>
              <a:rPr lang="en-US" sz="3600" b="1" dirty="0">
                <a:latin typeface="Lub Dub Medium" panose="020B0603030403020204" pitchFamily="34" charset="0"/>
              </a:rPr>
              <a:t>Sports and Activity</a:t>
            </a:r>
          </a:p>
        </p:txBody>
      </p:sp>
      <p:graphicFrame>
        <p:nvGraphicFramePr>
          <p:cNvPr id="2" name="Table 1">
            <a:extLst>
              <a:ext uri="{FF2B5EF4-FFF2-40B4-BE49-F238E27FC236}">
                <a16:creationId xmlns:a16="http://schemas.microsoft.com/office/drawing/2014/main" id="{C0955F64-AF68-4366-A87C-3C5B7497E455}"/>
              </a:ext>
            </a:extLst>
          </p:cNvPr>
          <p:cNvGraphicFramePr>
            <a:graphicFrameLocks noGrp="1"/>
          </p:cNvGraphicFramePr>
          <p:nvPr>
            <p:extLst>
              <p:ext uri="{D42A27DB-BD31-4B8C-83A1-F6EECF244321}">
                <p14:modId xmlns:p14="http://schemas.microsoft.com/office/powerpoint/2010/main" val="2458154415"/>
              </p:ext>
            </p:extLst>
          </p:nvPr>
        </p:nvGraphicFramePr>
        <p:xfrm>
          <a:off x="304800" y="1444752"/>
          <a:ext cx="14165262" cy="6033010"/>
        </p:xfrm>
        <a:graphic>
          <a:graphicData uri="http://schemas.openxmlformats.org/drawingml/2006/table">
            <a:tbl>
              <a:tblPr firstRow="1" firstCol="1" bandRow="1"/>
              <a:tblGrid>
                <a:gridCol w="1644577">
                  <a:extLst>
                    <a:ext uri="{9D8B030D-6E8A-4147-A177-3AD203B41FA5}">
                      <a16:colId xmlns:a16="http://schemas.microsoft.com/office/drawing/2014/main" val="3620842144"/>
                    </a:ext>
                  </a:extLst>
                </a:gridCol>
                <a:gridCol w="1644577">
                  <a:extLst>
                    <a:ext uri="{9D8B030D-6E8A-4147-A177-3AD203B41FA5}">
                      <a16:colId xmlns:a16="http://schemas.microsoft.com/office/drawing/2014/main" val="2282239898"/>
                    </a:ext>
                  </a:extLst>
                </a:gridCol>
                <a:gridCol w="10876108">
                  <a:extLst>
                    <a:ext uri="{9D8B030D-6E8A-4147-A177-3AD203B41FA5}">
                      <a16:colId xmlns:a16="http://schemas.microsoft.com/office/drawing/2014/main" val="2450366717"/>
                    </a:ext>
                  </a:extLst>
                </a:gridCol>
              </a:tblGrid>
              <a:tr h="402906">
                <a:tc>
                  <a:txBody>
                    <a:bodyPr/>
                    <a:lstStyle/>
                    <a:p>
                      <a:pPr marL="0" marR="0" algn="ctr">
                        <a:lnSpc>
                          <a:spcPct val="115000"/>
                        </a:lnSpc>
                        <a:spcBef>
                          <a:spcPts val="0"/>
                        </a:spcBef>
                        <a:spcAft>
                          <a:spcPts val="0"/>
                        </a:spcAft>
                      </a:pPr>
                      <a:r>
                        <a:rPr lang="en-US" sz="255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5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55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5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55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5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84472"/>
                  </a:ext>
                </a:extLst>
              </a:tr>
              <a:tr h="5619942">
                <a:tc>
                  <a:txBody>
                    <a:bodyPr/>
                    <a:lstStyle/>
                    <a:p>
                      <a:pPr marL="0" marR="0" algn="ctr">
                        <a:lnSpc>
                          <a:spcPct val="115000"/>
                        </a:lnSpc>
                        <a:spcBef>
                          <a:spcPts val="0"/>
                        </a:spcBef>
                        <a:spcAft>
                          <a:spcPts val="0"/>
                        </a:spcAft>
                      </a:pPr>
                      <a:r>
                        <a:rPr lang="en-US" sz="2550" b="1" dirty="0">
                          <a:effectLst/>
                          <a:latin typeface="Lub Dub Medium" panose="020B0603030403020204" pitchFamily="34" charset="0"/>
                          <a:ea typeface="Calibri" panose="020F0502020204030204" pitchFamily="34" charset="0"/>
                          <a:cs typeface="Times New Roman" panose="02020603050405020304" pitchFamily="18" charset="0"/>
                        </a:rPr>
                        <a:t>2b</a:t>
                      </a:r>
                      <a:endParaRPr lang="en-US" sz="25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25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5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463550" marR="0" lvl="0" indent="-463550">
                        <a:lnSpc>
                          <a:spcPct val="150000"/>
                        </a:lnSpc>
                        <a:spcBef>
                          <a:spcPts val="0"/>
                        </a:spcBef>
                        <a:spcAft>
                          <a:spcPts val="0"/>
                        </a:spcAft>
                        <a:buFont typeface="+mj-lt"/>
                        <a:buNone/>
                      </a:pPr>
                      <a:r>
                        <a:rPr lang="en-US" sz="25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5. For patients with HCM, participation in high-intensity recreational activities or moderate- to high-intensity competitive sports activities may be considered after a comprehensive evaluation and shared discussion, repeated annually with an expert provider who conveys that the risk of sudden death and ICD shocks may be increased, and with the understanding that eligibility decisions for competitive sports participation often involve third parties (e.g., team physicians, consultants, and other institutional leadership) acting on behalf of the schools or teams.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336218"/>
                  </a:ext>
                </a:extLst>
              </a:tr>
            </a:tbl>
          </a:graphicData>
        </a:graphic>
      </p:graphicFrame>
    </p:spTree>
    <p:extLst>
      <p:ext uri="{BB962C8B-B14F-4D97-AF65-F5344CB8AC3E}">
        <p14:creationId xmlns:p14="http://schemas.microsoft.com/office/powerpoint/2010/main" val="16660008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103</a:t>
            </a:fld>
            <a:endParaRPr lang="en-US" dirty="0"/>
          </a:p>
        </p:txBody>
      </p:sp>
      <p:graphicFrame>
        <p:nvGraphicFramePr>
          <p:cNvPr id="2" name="Table 1">
            <a:extLst>
              <a:ext uri="{FF2B5EF4-FFF2-40B4-BE49-F238E27FC236}">
                <a16:creationId xmlns:a16="http://schemas.microsoft.com/office/drawing/2014/main" id="{87E2C2FB-8975-4D9E-888F-22CD8C0C181C}"/>
              </a:ext>
            </a:extLst>
          </p:cNvPr>
          <p:cNvGraphicFramePr>
            <a:graphicFrameLocks noGrp="1"/>
          </p:cNvGraphicFramePr>
          <p:nvPr>
            <p:extLst>
              <p:ext uri="{D42A27DB-BD31-4B8C-83A1-F6EECF244321}">
                <p14:modId xmlns:p14="http://schemas.microsoft.com/office/powerpoint/2010/main" val="3241440712"/>
              </p:ext>
            </p:extLst>
          </p:nvPr>
        </p:nvGraphicFramePr>
        <p:xfrm>
          <a:off x="457200" y="2057400"/>
          <a:ext cx="13716001" cy="5378200"/>
        </p:xfrm>
        <a:graphic>
          <a:graphicData uri="http://schemas.openxmlformats.org/drawingml/2006/table">
            <a:tbl>
              <a:tblPr firstRow="1" firstCol="1" bandRow="1"/>
              <a:tblGrid>
                <a:gridCol w="1600200">
                  <a:extLst>
                    <a:ext uri="{9D8B030D-6E8A-4147-A177-3AD203B41FA5}">
                      <a16:colId xmlns:a16="http://schemas.microsoft.com/office/drawing/2014/main" val="2219012323"/>
                    </a:ext>
                  </a:extLst>
                </a:gridCol>
                <a:gridCol w="2057400">
                  <a:extLst>
                    <a:ext uri="{9D8B030D-6E8A-4147-A177-3AD203B41FA5}">
                      <a16:colId xmlns:a16="http://schemas.microsoft.com/office/drawing/2014/main" val="618080123"/>
                    </a:ext>
                  </a:extLst>
                </a:gridCol>
                <a:gridCol w="10058401">
                  <a:extLst>
                    <a:ext uri="{9D8B030D-6E8A-4147-A177-3AD203B41FA5}">
                      <a16:colId xmlns:a16="http://schemas.microsoft.com/office/drawing/2014/main" val="2307331472"/>
                    </a:ext>
                  </a:extLst>
                </a:gridCol>
              </a:tblGrid>
              <a:tr h="1135955">
                <a:tc>
                  <a:txBody>
                    <a:bodyPr/>
                    <a:lstStyle/>
                    <a:p>
                      <a:pPr marL="152400" marR="142875" algn="ctr" fontAlgn="base">
                        <a:lnSpc>
                          <a:spcPct val="150000"/>
                        </a:lnSpc>
                        <a:spcBef>
                          <a:spcPts val="0"/>
                        </a:spcBef>
                        <a:spcAft>
                          <a:spcPts val="0"/>
                        </a:spcAft>
                      </a:pPr>
                      <a:r>
                        <a:rPr lang="en-US" sz="38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50000"/>
                        </a:lnSpc>
                        <a:spcBef>
                          <a:spcPts val="0"/>
                        </a:spcBef>
                        <a:spcAft>
                          <a:spcPts val="0"/>
                        </a:spcAft>
                      </a:pPr>
                      <a:r>
                        <a:rPr lang="en-US" sz="38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50000"/>
                        </a:lnSpc>
                        <a:spcBef>
                          <a:spcPts val="0"/>
                        </a:spcBef>
                        <a:spcAft>
                          <a:spcPts val="0"/>
                        </a:spcAft>
                      </a:pPr>
                      <a:r>
                        <a:rPr lang="en-US" sz="38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63525"/>
                  </a:ext>
                </a:extLst>
              </a:tr>
              <a:tr h="3664645">
                <a:tc>
                  <a:txBody>
                    <a:bodyPr/>
                    <a:lstStyle/>
                    <a:p>
                      <a:pPr marL="0" marR="0" algn="ctr">
                        <a:lnSpc>
                          <a:spcPct val="150000"/>
                        </a:lnSpc>
                        <a:spcBef>
                          <a:spcPts val="0"/>
                        </a:spcBef>
                        <a:spcAft>
                          <a:spcPts val="0"/>
                        </a:spcAft>
                      </a:pPr>
                      <a:r>
                        <a:rPr lang="en-US" sz="3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3: Harm</a:t>
                      </a:r>
                      <a:endParaRPr lang="en-US" sz="3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3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3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692150" marR="0" lvl="0" indent="-692150">
                        <a:lnSpc>
                          <a:spcPct val="150000"/>
                        </a:lnSpc>
                        <a:spcBef>
                          <a:spcPts val="0"/>
                        </a:spcBef>
                        <a:spcAft>
                          <a:spcPts val="0"/>
                        </a:spcAft>
                        <a:buFont typeface="+mj-lt"/>
                        <a:buNone/>
                      </a:pPr>
                      <a:r>
                        <a:rPr lang="en-US" sz="3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6. In patients with HCM, ICD placement for the sole purpose of participation in competitive athletics should not be performed.</a:t>
                      </a:r>
                    </a:p>
                    <a:p>
                      <a:pPr marL="692150" marR="0" lvl="0" indent="-692150">
                        <a:lnSpc>
                          <a:spcPct val="150000"/>
                        </a:lnSpc>
                        <a:spcBef>
                          <a:spcPts val="0"/>
                        </a:spcBef>
                        <a:spcAft>
                          <a:spcPts val="0"/>
                        </a:spcAft>
                        <a:buFont typeface="+mj-lt"/>
                        <a:buNone/>
                      </a:pPr>
                      <a:endParaRPr lang="en-US" sz="3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832102"/>
                  </a:ext>
                </a:extLst>
              </a:tr>
            </a:tbl>
          </a:graphicData>
        </a:graphic>
      </p:graphicFrame>
      <p:sp>
        <p:nvSpPr>
          <p:cNvPr id="3" name="TextBox 2">
            <a:extLst>
              <a:ext uri="{FF2B5EF4-FFF2-40B4-BE49-F238E27FC236}">
                <a16:creationId xmlns:a16="http://schemas.microsoft.com/office/drawing/2014/main" id="{6BF193E2-E762-4E4A-81FE-2E7B849CB175}"/>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Sports and Activity </a:t>
            </a:r>
          </a:p>
        </p:txBody>
      </p:sp>
    </p:spTree>
    <p:extLst>
      <p:ext uri="{BB962C8B-B14F-4D97-AF65-F5344CB8AC3E}">
        <p14:creationId xmlns:p14="http://schemas.microsoft.com/office/powerpoint/2010/main" val="38345737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104</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Occupation </a:t>
            </a:r>
          </a:p>
        </p:txBody>
      </p:sp>
      <p:graphicFrame>
        <p:nvGraphicFramePr>
          <p:cNvPr id="2" name="Table 1">
            <a:extLst>
              <a:ext uri="{FF2B5EF4-FFF2-40B4-BE49-F238E27FC236}">
                <a16:creationId xmlns:a16="http://schemas.microsoft.com/office/drawing/2014/main" id="{C0955F64-AF68-4366-A87C-3C5B7497E455}"/>
              </a:ext>
            </a:extLst>
          </p:cNvPr>
          <p:cNvGraphicFramePr>
            <a:graphicFrameLocks noGrp="1"/>
          </p:cNvGraphicFramePr>
          <p:nvPr>
            <p:extLst>
              <p:ext uri="{D42A27DB-BD31-4B8C-83A1-F6EECF244321}">
                <p14:modId xmlns:p14="http://schemas.microsoft.com/office/powerpoint/2010/main" val="2920375737"/>
              </p:ext>
            </p:extLst>
          </p:nvPr>
        </p:nvGraphicFramePr>
        <p:xfrm>
          <a:off x="457200" y="1752600"/>
          <a:ext cx="13716000" cy="5718048"/>
        </p:xfrm>
        <a:graphic>
          <a:graphicData uri="http://schemas.openxmlformats.org/drawingml/2006/table">
            <a:tbl>
              <a:tblPr firstRow="1" firstCol="1" bandRow="1"/>
              <a:tblGrid>
                <a:gridCol w="1585833">
                  <a:extLst>
                    <a:ext uri="{9D8B030D-6E8A-4147-A177-3AD203B41FA5}">
                      <a16:colId xmlns:a16="http://schemas.microsoft.com/office/drawing/2014/main" val="3620842144"/>
                    </a:ext>
                  </a:extLst>
                </a:gridCol>
                <a:gridCol w="1585833">
                  <a:extLst>
                    <a:ext uri="{9D8B030D-6E8A-4147-A177-3AD203B41FA5}">
                      <a16:colId xmlns:a16="http://schemas.microsoft.com/office/drawing/2014/main" val="2282239898"/>
                    </a:ext>
                  </a:extLst>
                </a:gridCol>
                <a:gridCol w="10544334">
                  <a:extLst>
                    <a:ext uri="{9D8B030D-6E8A-4147-A177-3AD203B41FA5}">
                      <a16:colId xmlns:a16="http://schemas.microsoft.com/office/drawing/2014/main" val="2450366717"/>
                    </a:ext>
                  </a:extLst>
                </a:gridCol>
              </a:tblGrid>
              <a:tr h="614620">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84472"/>
                  </a:ext>
                </a:extLst>
              </a:tr>
              <a:tr h="5103428">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463550" marR="0" lvl="0" indent="-463550">
                        <a:lnSpc>
                          <a:spcPct val="150000"/>
                        </a:lnSpc>
                        <a:spcBef>
                          <a:spcPts val="0"/>
                        </a:spcBef>
                        <a:spcAft>
                          <a:spcPts val="0"/>
                        </a:spcAft>
                        <a:buFont typeface="+mj-lt"/>
                        <a:buAutoNum type="arabicPeriod"/>
                      </a:pPr>
                      <a:r>
                        <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For patients with HCM, it is reasonable to follow Federal Motor Carrier Safety Administration  cardiovascular disease guidelines that permit driving commercial motor vehicles, if they do not have an ICD or any major risk factors for SCD and are following a guideline-directed management plan.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336218"/>
                  </a:ext>
                </a:extLst>
              </a:tr>
            </a:tbl>
          </a:graphicData>
        </a:graphic>
      </p:graphicFrame>
    </p:spTree>
    <p:extLst>
      <p:ext uri="{BB962C8B-B14F-4D97-AF65-F5344CB8AC3E}">
        <p14:creationId xmlns:p14="http://schemas.microsoft.com/office/powerpoint/2010/main" val="8678589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105</a:t>
            </a:fld>
            <a:endParaRPr lang="en-US" dirty="0"/>
          </a:p>
        </p:txBody>
      </p:sp>
      <p:graphicFrame>
        <p:nvGraphicFramePr>
          <p:cNvPr id="2" name="Table 1">
            <a:extLst>
              <a:ext uri="{FF2B5EF4-FFF2-40B4-BE49-F238E27FC236}">
                <a16:creationId xmlns:a16="http://schemas.microsoft.com/office/drawing/2014/main" id="{87E2C2FB-8975-4D9E-888F-22CD8C0C181C}"/>
              </a:ext>
            </a:extLst>
          </p:cNvPr>
          <p:cNvGraphicFramePr>
            <a:graphicFrameLocks noGrp="1"/>
          </p:cNvGraphicFramePr>
          <p:nvPr>
            <p:extLst>
              <p:ext uri="{D42A27DB-BD31-4B8C-83A1-F6EECF244321}">
                <p14:modId xmlns:p14="http://schemas.microsoft.com/office/powerpoint/2010/main" val="4071665373"/>
              </p:ext>
            </p:extLst>
          </p:nvPr>
        </p:nvGraphicFramePr>
        <p:xfrm>
          <a:off x="457200" y="1447801"/>
          <a:ext cx="13716001" cy="5867400"/>
        </p:xfrm>
        <a:graphic>
          <a:graphicData uri="http://schemas.openxmlformats.org/drawingml/2006/table">
            <a:tbl>
              <a:tblPr firstRow="1" firstCol="1" bandRow="1"/>
              <a:tblGrid>
                <a:gridCol w="1646109">
                  <a:extLst>
                    <a:ext uri="{9D8B030D-6E8A-4147-A177-3AD203B41FA5}">
                      <a16:colId xmlns:a16="http://schemas.microsoft.com/office/drawing/2014/main" val="2219012323"/>
                    </a:ext>
                  </a:extLst>
                </a:gridCol>
                <a:gridCol w="1646109">
                  <a:extLst>
                    <a:ext uri="{9D8B030D-6E8A-4147-A177-3AD203B41FA5}">
                      <a16:colId xmlns:a16="http://schemas.microsoft.com/office/drawing/2014/main" val="618080123"/>
                    </a:ext>
                  </a:extLst>
                </a:gridCol>
                <a:gridCol w="10423783">
                  <a:extLst>
                    <a:ext uri="{9D8B030D-6E8A-4147-A177-3AD203B41FA5}">
                      <a16:colId xmlns:a16="http://schemas.microsoft.com/office/drawing/2014/main" val="2307331472"/>
                    </a:ext>
                  </a:extLst>
                </a:gridCol>
              </a:tblGrid>
              <a:tr h="694153">
                <a:tc>
                  <a:txBody>
                    <a:bodyPr/>
                    <a:lstStyle/>
                    <a:p>
                      <a:pPr marL="152400" marR="142875" algn="ctr" fontAlgn="base">
                        <a:lnSpc>
                          <a:spcPct val="150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50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50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63525"/>
                  </a:ext>
                </a:extLst>
              </a:tr>
              <a:tr h="5173247">
                <a:tc>
                  <a:txBody>
                    <a:bodyPr/>
                    <a:lstStyle/>
                    <a:p>
                      <a:pPr marL="0" marR="0" algn="ctr">
                        <a:lnSpc>
                          <a:spcPct val="115000"/>
                        </a:lnSpc>
                        <a:spcBef>
                          <a:spcPts val="0"/>
                        </a:spcBef>
                        <a:spcAft>
                          <a:spcPts val="0"/>
                        </a:spcAft>
                      </a:pPr>
                      <a:r>
                        <a:rPr lang="en-US" sz="3200" b="1">
                          <a:effectLst/>
                          <a:latin typeface="Lub Dub Medium" panose="020B0603030403020204" pitchFamily="34" charset="0"/>
                          <a:ea typeface="Calibri" panose="020F0502020204030204" pitchFamily="34" charset="0"/>
                          <a:cs typeface="Times New Roman" panose="02020603050405020304" pitchFamily="18" charset="0"/>
                        </a:rPr>
                        <a:t>2a</a:t>
                      </a:r>
                      <a:endParaRPr lang="en-US" sz="32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568325" marR="0" lvl="0" indent="-568325">
                        <a:lnSpc>
                          <a:spcPct val="150000"/>
                        </a:lnSpc>
                        <a:spcBef>
                          <a:spcPts val="0"/>
                        </a:spcBef>
                        <a:spcAft>
                          <a:spcPts val="0"/>
                        </a:spcAft>
                        <a:buFont typeface="+mj-lt"/>
                        <a:buNone/>
                      </a:pPr>
                      <a:r>
                        <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2. </a:t>
                      </a:r>
                      <a:r>
                        <a:rPr lang="en-US" sz="3200" b="1" dirty="0">
                          <a:effectLst/>
                          <a:latin typeface="Lub Dub Medium" panose="020B0603030403020204" pitchFamily="34" charset="0"/>
                          <a:ea typeface="Times New Roman" panose="02020603050405020304" pitchFamily="18" charset="0"/>
                        </a:rPr>
                        <a:t>For pilot aircrew with a diagnosis of HCM, it is reasonable to follow Federal Aviation Administration guidelines that permit consideration of multicrew flying duties, provided they are asymptomatic, are deemed low risk for SCD, and can complete a maximal treadmill stress test at 85% peak heart rate </a:t>
                      </a:r>
                      <a:endPar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832102"/>
                  </a:ext>
                </a:extLst>
              </a:tr>
            </a:tbl>
          </a:graphicData>
        </a:graphic>
      </p:graphicFrame>
      <p:sp>
        <p:nvSpPr>
          <p:cNvPr id="3" name="TextBox 2">
            <a:extLst>
              <a:ext uri="{FF2B5EF4-FFF2-40B4-BE49-F238E27FC236}">
                <a16:creationId xmlns:a16="http://schemas.microsoft.com/office/drawing/2014/main" id="{6BF193E2-E762-4E4A-81FE-2E7B849CB175}"/>
              </a:ext>
            </a:extLst>
          </p:cNvPr>
          <p:cNvSpPr txBox="1"/>
          <p:nvPr/>
        </p:nvSpPr>
        <p:spPr>
          <a:xfrm>
            <a:off x="1733549" y="624899"/>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Occupation </a:t>
            </a:r>
          </a:p>
        </p:txBody>
      </p:sp>
    </p:spTree>
    <p:extLst>
      <p:ext uri="{BB962C8B-B14F-4D97-AF65-F5344CB8AC3E}">
        <p14:creationId xmlns:p14="http://schemas.microsoft.com/office/powerpoint/2010/main" val="42559766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106</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Occupation </a:t>
            </a:r>
          </a:p>
        </p:txBody>
      </p:sp>
      <p:graphicFrame>
        <p:nvGraphicFramePr>
          <p:cNvPr id="2" name="Table 1">
            <a:extLst>
              <a:ext uri="{FF2B5EF4-FFF2-40B4-BE49-F238E27FC236}">
                <a16:creationId xmlns:a16="http://schemas.microsoft.com/office/drawing/2014/main" id="{C0955F64-AF68-4366-A87C-3C5B7497E455}"/>
              </a:ext>
            </a:extLst>
          </p:cNvPr>
          <p:cNvGraphicFramePr>
            <a:graphicFrameLocks noGrp="1"/>
          </p:cNvGraphicFramePr>
          <p:nvPr>
            <p:extLst>
              <p:ext uri="{D42A27DB-BD31-4B8C-83A1-F6EECF244321}">
                <p14:modId xmlns:p14="http://schemas.microsoft.com/office/powerpoint/2010/main" val="3567606614"/>
              </p:ext>
            </p:extLst>
          </p:nvPr>
        </p:nvGraphicFramePr>
        <p:xfrm>
          <a:off x="304800" y="1444753"/>
          <a:ext cx="14165261" cy="5852156"/>
        </p:xfrm>
        <a:graphic>
          <a:graphicData uri="http://schemas.openxmlformats.org/drawingml/2006/table">
            <a:tbl>
              <a:tblPr firstRow="1" firstCol="1" bandRow="1"/>
              <a:tblGrid>
                <a:gridCol w="1637776">
                  <a:extLst>
                    <a:ext uri="{9D8B030D-6E8A-4147-A177-3AD203B41FA5}">
                      <a16:colId xmlns:a16="http://schemas.microsoft.com/office/drawing/2014/main" val="3620842144"/>
                    </a:ext>
                  </a:extLst>
                </a:gridCol>
                <a:gridCol w="1637776">
                  <a:extLst>
                    <a:ext uri="{9D8B030D-6E8A-4147-A177-3AD203B41FA5}">
                      <a16:colId xmlns:a16="http://schemas.microsoft.com/office/drawing/2014/main" val="2282239898"/>
                    </a:ext>
                  </a:extLst>
                </a:gridCol>
                <a:gridCol w="10889709">
                  <a:extLst>
                    <a:ext uri="{9D8B030D-6E8A-4147-A177-3AD203B41FA5}">
                      <a16:colId xmlns:a16="http://schemas.microsoft.com/office/drawing/2014/main" val="2450366717"/>
                    </a:ext>
                  </a:extLst>
                </a:gridCol>
              </a:tblGrid>
              <a:tr h="427994">
                <a:tc>
                  <a:txBody>
                    <a:bodyPr/>
                    <a:lstStyle/>
                    <a:p>
                      <a:pPr marL="0" marR="0" algn="ctr">
                        <a:lnSpc>
                          <a:spcPct val="115000"/>
                        </a:lnSpc>
                        <a:spcBef>
                          <a:spcPts val="0"/>
                        </a:spcBef>
                        <a:spcAft>
                          <a:spcPts val="0"/>
                        </a:spcAft>
                      </a:pPr>
                      <a:r>
                        <a:rPr lang="en-US" sz="30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3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3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3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84472"/>
                  </a:ext>
                </a:extLst>
              </a:tr>
              <a:tr h="5366254">
                <a:tc>
                  <a:txBody>
                    <a:bodyPr/>
                    <a:lstStyle/>
                    <a:p>
                      <a:pPr marL="0" marR="0" algn="ctr">
                        <a:lnSpc>
                          <a:spcPct val="115000"/>
                        </a:lnSpc>
                        <a:spcBef>
                          <a:spcPts val="0"/>
                        </a:spcBef>
                        <a:spcAft>
                          <a:spcPts val="0"/>
                        </a:spcAft>
                      </a:pPr>
                      <a:r>
                        <a:rPr lang="en-US" sz="30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3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30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3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457200" marR="0" lvl="0" indent="-457200">
                        <a:lnSpc>
                          <a:spcPct val="150000"/>
                        </a:lnSpc>
                        <a:spcBef>
                          <a:spcPts val="0"/>
                        </a:spcBef>
                        <a:spcAft>
                          <a:spcPts val="0"/>
                        </a:spcAft>
                        <a:buFont typeface="+mj-lt"/>
                        <a:buNone/>
                      </a:pPr>
                      <a:r>
                        <a:rPr lang="en-US" sz="2900" b="1" kern="1200" dirty="0">
                          <a:solidFill>
                            <a:schemeClr val="tx1"/>
                          </a:solidFill>
                          <a:effectLst/>
                          <a:latin typeface="Lub Dub Medium" panose="020B0603030403020204" pitchFamily="34" charset="0"/>
                          <a:ea typeface="+mn-ea"/>
                          <a:cs typeface="+mn-cs"/>
                        </a:rPr>
                        <a:t> 3. Patients with HCM may consider occupations that require manual labor, heavy lifting, or a high level of physical performance after a comprehensive clinical evaluation, risk stratification for SCD, and implementation of guideline-directed management. Before a shared decision between a clinician and patient is reached, the clinician should convey that risks associated with the physical requirements of these occupations are uncertain.</a:t>
                      </a:r>
                      <a:endParaRPr lang="en-US" sz="29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336218"/>
                  </a:ext>
                </a:extLst>
              </a:tr>
            </a:tbl>
          </a:graphicData>
        </a:graphic>
      </p:graphicFrame>
    </p:spTree>
    <p:extLst>
      <p:ext uri="{BB962C8B-B14F-4D97-AF65-F5344CB8AC3E}">
        <p14:creationId xmlns:p14="http://schemas.microsoft.com/office/powerpoint/2010/main" val="10052102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107</a:t>
            </a:fld>
            <a:endParaRPr lang="en-US" dirty="0"/>
          </a:p>
        </p:txBody>
      </p:sp>
      <p:graphicFrame>
        <p:nvGraphicFramePr>
          <p:cNvPr id="2" name="Table 1">
            <a:extLst>
              <a:ext uri="{FF2B5EF4-FFF2-40B4-BE49-F238E27FC236}">
                <a16:creationId xmlns:a16="http://schemas.microsoft.com/office/drawing/2014/main" id="{87E2C2FB-8975-4D9E-888F-22CD8C0C181C}"/>
              </a:ext>
            </a:extLst>
          </p:cNvPr>
          <p:cNvGraphicFramePr>
            <a:graphicFrameLocks noGrp="1"/>
          </p:cNvGraphicFramePr>
          <p:nvPr>
            <p:extLst>
              <p:ext uri="{D42A27DB-BD31-4B8C-83A1-F6EECF244321}">
                <p14:modId xmlns:p14="http://schemas.microsoft.com/office/powerpoint/2010/main" val="629016958"/>
              </p:ext>
            </p:extLst>
          </p:nvPr>
        </p:nvGraphicFramePr>
        <p:xfrm>
          <a:off x="457200" y="1447802"/>
          <a:ext cx="14012861" cy="6062360"/>
        </p:xfrm>
        <a:graphic>
          <a:graphicData uri="http://schemas.openxmlformats.org/drawingml/2006/table">
            <a:tbl>
              <a:tblPr firstRow="1" firstCol="1" bandRow="1"/>
              <a:tblGrid>
                <a:gridCol w="1681736">
                  <a:extLst>
                    <a:ext uri="{9D8B030D-6E8A-4147-A177-3AD203B41FA5}">
                      <a16:colId xmlns:a16="http://schemas.microsoft.com/office/drawing/2014/main" val="2219012323"/>
                    </a:ext>
                  </a:extLst>
                </a:gridCol>
                <a:gridCol w="1681736">
                  <a:extLst>
                    <a:ext uri="{9D8B030D-6E8A-4147-A177-3AD203B41FA5}">
                      <a16:colId xmlns:a16="http://schemas.microsoft.com/office/drawing/2014/main" val="618080123"/>
                    </a:ext>
                  </a:extLst>
                </a:gridCol>
                <a:gridCol w="10649389">
                  <a:extLst>
                    <a:ext uri="{9D8B030D-6E8A-4147-A177-3AD203B41FA5}">
                      <a16:colId xmlns:a16="http://schemas.microsoft.com/office/drawing/2014/main" val="2307331472"/>
                    </a:ext>
                  </a:extLst>
                </a:gridCol>
              </a:tblGrid>
              <a:tr h="549906">
                <a:tc>
                  <a:txBody>
                    <a:bodyPr/>
                    <a:lstStyle/>
                    <a:p>
                      <a:pPr marL="152400" marR="142875" algn="ctr" fontAlgn="base">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63525"/>
                  </a:ext>
                </a:extLst>
              </a:tr>
              <a:tr h="3004454">
                <a:tc>
                  <a:txBody>
                    <a:bodyPr/>
                    <a:lstStyle/>
                    <a:p>
                      <a:pPr marL="0" marR="0" algn="ctr">
                        <a:lnSpc>
                          <a:spcPct val="115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95288" marR="0" lvl="0" indent="-395288">
                        <a:lnSpc>
                          <a:spcPct val="150000"/>
                        </a:lnSpc>
                        <a:spcBef>
                          <a:spcPts val="0"/>
                        </a:spcBef>
                        <a:spcAft>
                          <a:spcPts val="0"/>
                        </a:spcAft>
                        <a:buFont typeface="+mj-lt"/>
                        <a:buNone/>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1. For pregnant women with HCM and AF or other indications for anticoagulation, low-molecular-weight heparin or vitamin K antagonists (at maximum therapeutic dose of &lt;5 mg daily) are recommended for stroke prevention.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832102"/>
                  </a:ext>
                </a:extLst>
              </a:tr>
              <a:tr h="2389238">
                <a:tc>
                  <a:txBody>
                    <a:bodyPr/>
                    <a:lstStyle/>
                    <a:p>
                      <a:pPr marL="0" marR="0" algn="ctr">
                        <a:lnSpc>
                          <a:spcPct val="115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457200" marR="0" lvl="0" indent="-457200">
                        <a:lnSpc>
                          <a:spcPct val="150000"/>
                        </a:lnSpc>
                        <a:spcBef>
                          <a:spcPts val="0"/>
                        </a:spcBef>
                        <a:spcAft>
                          <a:spcPts val="0"/>
                        </a:spcAft>
                        <a:buFont typeface="+mj-lt"/>
                        <a:buNone/>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2. In pregnant women with HCM, selected beta-blockers should be administered for symptoms related to outflow tract obstruction or arrhythmias, with monitoring of fetal growth.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3402379"/>
                  </a:ext>
                </a:extLst>
              </a:tr>
            </a:tbl>
          </a:graphicData>
        </a:graphic>
      </p:graphicFrame>
      <p:sp>
        <p:nvSpPr>
          <p:cNvPr id="3" name="TextBox 2">
            <a:extLst>
              <a:ext uri="{FF2B5EF4-FFF2-40B4-BE49-F238E27FC236}">
                <a16:creationId xmlns:a16="http://schemas.microsoft.com/office/drawing/2014/main" id="{6BF193E2-E762-4E4A-81FE-2E7B849CB175}"/>
              </a:ext>
            </a:extLst>
          </p:cNvPr>
          <p:cNvSpPr txBox="1"/>
          <p:nvPr/>
        </p:nvSpPr>
        <p:spPr>
          <a:xfrm>
            <a:off x="1733550" y="624899"/>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Pregnancy  </a:t>
            </a:r>
          </a:p>
        </p:txBody>
      </p:sp>
    </p:spTree>
    <p:extLst>
      <p:ext uri="{BB962C8B-B14F-4D97-AF65-F5344CB8AC3E}">
        <p14:creationId xmlns:p14="http://schemas.microsoft.com/office/powerpoint/2010/main" val="37139443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108</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Pregnancy </a:t>
            </a:r>
          </a:p>
        </p:txBody>
      </p:sp>
      <p:graphicFrame>
        <p:nvGraphicFramePr>
          <p:cNvPr id="2" name="Table 1">
            <a:extLst>
              <a:ext uri="{FF2B5EF4-FFF2-40B4-BE49-F238E27FC236}">
                <a16:creationId xmlns:a16="http://schemas.microsoft.com/office/drawing/2014/main" id="{C0955F64-AF68-4366-A87C-3C5B7497E455}"/>
              </a:ext>
            </a:extLst>
          </p:cNvPr>
          <p:cNvGraphicFramePr>
            <a:graphicFrameLocks noGrp="1"/>
          </p:cNvGraphicFramePr>
          <p:nvPr>
            <p:extLst>
              <p:ext uri="{D42A27DB-BD31-4B8C-83A1-F6EECF244321}">
                <p14:modId xmlns:p14="http://schemas.microsoft.com/office/powerpoint/2010/main" val="2898138403"/>
              </p:ext>
            </p:extLst>
          </p:nvPr>
        </p:nvGraphicFramePr>
        <p:xfrm>
          <a:off x="457201" y="1444753"/>
          <a:ext cx="13715999" cy="5870449"/>
        </p:xfrm>
        <a:graphic>
          <a:graphicData uri="http://schemas.openxmlformats.org/drawingml/2006/table">
            <a:tbl>
              <a:tblPr firstRow="1" firstCol="1" bandRow="1"/>
              <a:tblGrid>
                <a:gridCol w="1536985">
                  <a:extLst>
                    <a:ext uri="{9D8B030D-6E8A-4147-A177-3AD203B41FA5}">
                      <a16:colId xmlns:a16="http://schemas.microsoft.com/office/drawing/2014/main" val="3620842144"/>
                    </a:ext>
                  </a:extLst>
                </a:gridCol>
                <a:gridCol w="1536985">
                  <a:extLst>
                    <a:ext uri="{9D8B030D-6E8A-4147-A177-3AD203B41FA5}">
                      <a16:colId xmlns:a16="http://schemas.microsoft.com/office/drawing/2014/main" val="2282239898"/>
                    </a:ext>
                  </a:extLst>
                </a:gridCol>
                <a:gridCol w="10642029">
                  <a:extLst>
                    <a:ext uri="{9D8B030D-6E8A-4147-A177-3AD203B41FA5}">
                      <a16:colId xmlns:a16="http://schemas.microsoft.com/office/drawing/2014/main" val="2450366717"/>
                    </a:ext>
                  </a:extLst>
                </a:gridCol>
              </a:tblGrid>
              <a:tr h="622160">
                <a:tc>
                  <a:txBody>
                    <a:bodyPr/>
                    <a:lstStyle/>
                    <a:p>
                      <a:pPr marL="0" marR="0" algn="ctr">
                        <a:lnSpc>
                          <a:spcPct val="115000"/>
                        </a:lnSpc>
                        <a:spcBef>
                          <a:spcPts val="0"/>
                        </a:spcBef>
                        <a:spcAft>
                          <a:spcPts val="0"/>
                        </a:spcAft>
                      </a:pPr>
                      <a:r>
                        <a:rPr lang="en-US" sz="33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3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3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3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3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3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84472"/>
                  </a:ext>
                </a:extLst>
              </a:tr>
              <a:tr h="2716388">
                <a:tc>
                  <a:txBody>
                    <a:bodyPr/>
                    <a:lstStyle/>
                    <a:p>
                      <a:pPr marL="0" marR="0" algn="ctr">
                        <a:lnSpc>
                          <a:spcPct val="115000"/>
                        </a:lnSpc>
                        <a:spcBef>
                          <a:spcPts val="0"/>
                        </a:spcBef>
                        <a:spcAft>
                          <a:spcPts val="0"/>
                        </a:spcAft>
                      </a:pPr>
                      <a:r>
                        <a:rPr lang="en-US" sz="3300" b="1">
                          <a:effectLst/>
                          <a:latin typeface="Lub Dub Medium" panose="020B0603030403020204" pitchFamily="34" charset="0"/>
                          <a:ea typeface="Calibri" panose="020F0502020204030204" pitchFamily="34" charset="0"/>
                          <a:cs typeface="Times New Roman" panose="02020603050405020304" pitchFamily="18" charset="0"/>
                        </a:rPr>
                        <a:t>1</a:t>
                      </a:r>
                      <a:endParaRPr lang="en-US" sz="3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3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3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19113" marR="0" lvl="0" indent="-519113">
                        <a:lnSpc>
                          <a:spcPct val="150000"/>
                        </a:lnSpc>
                        <a:spcBef>
                          <a:spcPts val="0"/>
                        </a:spcBef>
                        <a:spcAft>
                          <a:spcPts val="0"/>
                        </a:spcAft>
                        <a:buFont typeface="+mj-lt"/>
                        <a:buNone/>
                      </a:pPr>
                      <a:r>
                        <a:rPr lang="en-US" sz="3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3. In most pregnant women with HCM, vaginal delivery is recommended as the first-choice delivery option.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336218"/>
                  </a:ext>
                </a:extLst>
              </a:tr>
              <a:tr h="2531901">
                <a:tc>
                  <a:txBody>
                    <a:bodyPr/>
                    <a:lstStyle/>
                    <a:p>
                      <a:pPr marL="0" marR="0" algn="ctr">
                        <a:lnSpc>
                          <a:spcPct val="115000"/>
                        </a:lnSpc>
                        <a:spcBef>
                          <a:spcPts val="0"/>
                        </a:spcBef>
                        <a:spcAft>
                          <a:spcPts val="0"/>
                        </a:spcAft>
                      </a:pPr>
                      <a:r>
                        <a:rPr lang="en-US" sz="3300" b="1">
                          <a:effectLst/>
                          <a:latin typeface="Lub Dub Medium" panose="020B0603030403020204" pitchFamily="34" charset="0"/>
                          <a:ea typeface="Calibri" panose="020F0502020204030204" pitchFamily="34" charset="0"/>
                          <a:cs typeface="Times New Roman" panose="02020603050405020304" pitchFamily="18" charset="0"/>
                        </a:rPr>
                        <a:t>1</a:t>
                      </a:r>
                      <a:endParaRPr lang="en-US" sz="3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3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3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19113" marR="0" lvl="0" indent="-519113">
                        <a:lnSpc>
                          <a:spcPct val="150000"/>
                        </a:lnSpc>
                        <a:spcBef>
                          <a:spcPts val="0"/>
                        </a:spcBef>
                        <a:spcAft>
                          <a:spcPts val="0"/>
                        </a:spcAft>
                        <a:buFont typeface="+mj-lt"/>
                        <a:buNone/>
                      </a:pPr>
                      <a:r>
                        <a:rPr lang="en-US" sz="3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4. In affected families with HCM, </a:t>
                      </a:r>
                      <a:r>
                        <a:rPr lang="en-US" sz="3300" b="1" dirty="0" err="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preconceptional</a:t>
                      </a:r>
                      <a:r>
                        <a:rPr lang="en-US" sz="3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and prenatal reproductive and genetic counseling should be offered.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144161"/>
                  </a:ext>
                </a:extLst>
              </a:tr>
            </a:tbl>
          </a:graphicData>
        </a:graphic>
      </p:graphicFrame>
    </p:spTree>
    <p:extLst>
      <p:ext uri="{BB962C8B-B14F-4D97-AF65-F5344CB8AC3E}">
        <p14:creationId xmlns:p14="http://schemas.microsoft.com/office/powerpoint/2010/main" val="5627270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109</a:t>
            </a:fld>
            <a:endParaRPr lang="en-US" dirty="0"/>
          </a:p>
        </p:txBody>
      </p:sp>
      <p:graphicFrame>
        <p:nvGraphicFramePr>
          <p:cNvPr id="2" name="Table 1">
            <a:extLst>
              <a:ext uri="{FF2B5EF4-FFF2-40B4-BE49-F238E27FC236}">
                <a16:creationId xmlns:a16="http://schemas.microsoft.com/office/drawing/2014/main" id="{87E2C2FB-8975-4D9E-888F-22CD8C0C181C}"/>
              </a:ext>
            </a:extLst>
          </p:cNvPr>
          <p:cNvGraphicFramePr>
            <a:graphicFrameLocks noGrp="1"/>
          </p:cNvGraphicFramePr>
          <p:nvPr>
            <p:extLst>
              <p:ext uri="{D42A27DB-BD31-4B8C-83A1-F6EECF244321}">
                <p14:modId xmlns:p14="http://schemas.microsoft.com/office/powerpoint/2010/main" val="872654704"/>
              </p:ext>
            </p:extLst>
          </p:nvPr>
        </p:nvGraphicFramePr>
        <p:xfrm>
          <a:off x="457200" y="1447802"/>
          <a:ext cx="13716001" cy="5798183"/>
        </p:xfrm>
        <a:graphic>
          <a:graphicData uri="http://schemas.openxmlformats.org/drawingml/2006/table">
            <a:tbl>
              <a:tblPr firstRow="1" firstCol="1" bandRow="1"/>
              <a:tblGrid>
                <a:gridCol w="1646109">
                  <a:extLst>
                    <a:ext uri="{9D8B030D-6E8A-4147-A177-3AD203B41FA5}">
                      <a16:colId xmlns:a16="http://schemas.microsoft.com/office/drawing/2014/main" val="2219012323"/>
                    </a:ext>
                  </a:extLst>
                </a:gridCol>
                <a:gridCol w="1646109">
                  <a:extLst>
                    <a:ext uri="{9D8B030D-6E8A-4147-A177-3AD203B41FA5}">
                      <a16:colId xmlns:a16="http://schemas.microsoft.com/office/drawing/2014/main" val="618080123"/>
                    </a:ext>
                  </a:extLst>
                </a:gridCol>
                <a:gridCol w="10423783">
                  <a:extLst>
                    <a:ext uri="{9D8B030D-6E8A-4147-A177-3AD203B41FA5}">
                      <a16:colId xmlns:a16="http://schemas.microsoft.com/office/drawing/2014/main" val="2307331472"/>
                    </a:ext>
                  </a:extLst>
                </a:gridCol>
              </a:tblGrid>
              <a:tr h="498325">
                <a:tc>
                  <a:txBody>
                    <a:bodyPr/>
                    <a:lstStyle/>
                    <a:p>
                      <a:pPr marL="152400" marR="142875" algn="ctr" fontAlgn="base">
                        <a:lnSpc>
                          <a:spcPct val="150000"/>
                        </a:lnSpc>
                        <a:spcBef>
                          <a:spcPts val="0"/>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50000"/>
                        </a:lnSpc>
                        <a:spcBef>
                          <a:spcPts val="0"/>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50000"/>
                        </a:lnSpc>
                        <a:spcBef>
                          <a:spcPts val="0"/>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63525"/>
                  </a:ext>
                </a:extLst>
              </a:tr>
              <a:tr h="2364357">
                <a:tc>
                  <a:txBody>
                    <a:bodyPr/>
                    <a:lstStyle/>
                    <a:p>
                      <a:pPr marL="0" marR="0" algn="ctr">
                        <a:lnSpc>
                          <a:spcPct val="115000"/>
                        </a:lnSpc>
                        <a:spcBef>
                          <a:spcPts val="0"/>
                        </a:spcBef>
                        <a:spcAft>
                          <a:spcPts val="0"/>
                        </a:spcAft>
                      </a:pPr>
                      <a:r>
                        <a:rPr lang="en-US" sz="2600" b="1">
                          <a:effectLst/>
                          <a:latin typeface="Lub Dub Medium" panose="020B0603030403020204" pitchFamily="34" charset="0"/>
                          <a:ea typeface="Calibri" panose="020F0502020204030204" pitchFamily="34" charset="0"/>
                          <a:cs typeface="Times New Roman" panose="02020603050405020304" pitchFamily="18" charset="0"/>
                        </a:rPr>
                        <a:t>1</a:t>
                      </a:r>
                      <a:endParaRPr lang="en-US" sz="2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95288" marR="0" lvl="0" indent="-395288">
                        <a:lnSpc>
                          <a:spcPct val="150000"/>
                        </a:lnSpc>
                        <a:spcBef>
                          <a:spcPts val="0"/>
                        </a:spcBef>
                        <a:spcAft>
                          <a:spcPts val="0"/>
                        </a:spcAft>
                        <a:buFont typeface="+mj-lt"/>
                        <a:buNone/>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5. For pregnant women with HCM, care should be coordinated between their cardiologist and an obstetrician. For patients with HCM who are deemed high risk, consultation is advised with an expert in maternal-fetal medicine.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832102"/>
                  </a:ext>
                </a:extLst>
              </a:tr>
              <a:tr h="2722637">
                <a:tc>
                  <a:txBody>
                    <a:bodyPr/>
                    <a:lstStyle/>
                    <a:p>
                      <a:pPr marL="0" marR="0" algn="ctr">
                        <a:lnSpc>
                          <a:spcPct val="115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2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95288" marR="0" lvl="0" indent="-395288">
                        <a:lnSpc>
                          <a:spcPct val="150000"/>
                        </a:lnSpc>
                        <a:spcBef>
                          <a:spcPts val="0"/>
                        </a:spcBef>
                        <a:spcAft>
                          <a:spcPts val="0"/>
                        </a:spcAft>
                        <a:buFont typeface="+mj-lt"/>
                        <a:buNone/>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6. For women with clinically stable HCM who wish to become pregnant, it is reasonable to advise that pregnancy is generally safe as part of a shared discussion regarding potential maternal and fetal risks, and initiation of guideline-directed therapy.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3402379"/>
                  </a:ext>
                </a:extLst>
              </a:tr>
            </a:tbl>
          </a:graphicData>
        </a:graphic>
      </p:graphicFrame>
      <p:sp>
        <p:nvSpPr>
          <p:cNvPr id="3" name="TextBox 2">
            <a:extLst>
              <a:ext uri="{FF2B5EF4-FFF2-40B4-BE49-F238E27FC236}">
                <a16:creationId xmlns:a16="http://schemas.microsoft.com/office/drawing/2014/main" id="{6BF193E2-E762-4E4A-81FE-2E7B849CB175}"/>
              </a:ext>
            </a:extLst>
          </p:cNvPr>
          <p:cNvSpPr txBox="1"/>
          <p:nvPr/>
        </p:nvSpPr>
        <p:spPr>
          <a:xfrm>
            <a:off x="1733550" y="624899"/>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Pregnancy  </a:t>
            </a:r>
          </a:p>
        </p:txBody>
      </p:sp>
    </p:spTree>
    <p:extLst>
      <p:ext uri="{BB962C8B-B14F-4D97-AF65-F5344CB8AC3E}">
        <p14:creationId xmlns:p14="http://schemas.microsoft.com/office/powerpoint/2010/main" val="19887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0C6C47-E8BE-4B1E-AC6B-73485F5C4778}"/>
              </a:ext>
            </a:extLst>
          </p:cNvPr>
          <p:cNvSpPr>
            <a:spLocks noGrp="1"/>
          </p:cNvSpPr>
          <p:nvPr>
            <p:ph type="body" sz="quarter" idx="10"/>
          </p:nvPr>
        </p:nvSpPr>
        <p:spPr>
          <a:xfrm>
            <a:off x="722376" y="1755648"/>
            <a:ext cx="13185648" cy="5754537"/>
          </a:xfrm>
        </p:spPr>
        <p:txBody>
          <a:bodyPr/>
          <a:lstStyle/>
          <a:p>
            <a:pPr marL="395288" indent="-395288">
              <a:buNone/>
            </a:pPr>
            <a:r>
              <a:rPr lang="en-US" sz="3200" dirty="0"/>
              <a:t>6. The risk factors for SCD in children with HCM carry different weights than those observed in adult patients; they vary with age and must account for different body sizes.  Coupled with the complexity of placing ICDs in young patients with anticipated growth and a higher risk of device complications, the threshold for ICD implantation in children often differs from adults.  These differences are best addressed at primary or comprehensive HCM centers with expertise in children with HCM.</a:t>
            </a:r>
          </a:p>
        </p:txBody>
      </p:sp>
      <p:sp>
        <p:nvSpPr>
          <p:cNvPr id="5" name="Slide Number Placeholder 4">
            <a:extLst>
              <a:ext uri="{FF2B5EF4-FFF2-40B4-BE49-F238E27FC236}">
                <a16:creationId xmlns:a16="http://schemas.microsoft.com/office/drawing/2014/main" id="{FD3234A8-7F7F-4055-BB02-364ACC52704E}"/>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
        <p:nvSpPr>
          <p:cNvPr id="4" name="Subtitle 2">
            <a:extLst>
              <a:ext uri="{FF2B5EF4-FFF2-40B4-BE49-F238E27FC236}">
                <a16:creationId xmlns:a16="http://schemas.microsoft.com/office/drawing/2014/main" id="{9B99CCE5-94F3-4F3F-8BBC-3B8978067079}"/>
              </a:ext>
            </a:extLst>
          </p:cNvPr>
          <p:cNvSpPr txBox="1">
            <a:spLocks/>
          </p:cNvSpPr>
          <p:nvPr/>
        </p:nvSpPr>
        <p:spPr>
          <a:xfrm>
            <a:off x="3886200" y="722463"/>
            <a:ext cx="6781800" cy="1030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dirty="0"/>
              <a:t>Top 10 Take Home Messages </a:t>
            </a:r>
          </a:p>
        </p:txBody>
      </p:sp>
    </p:spTree>
    <p:extLst>
      <p:ext uri="{BB962C8B-B14F-4D97-AF65-F5344CB8AC3E}">
        <p14:creationId xmlns:p14="http://schemas.microsoft.com/office/powerpoint/2010/main" val="23331466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110</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Pregnancy </a:t>
            </a:r>
          </a:p>
        </p:txBody>
      </p:sp>
      <p:graphicFrame>
        <p:nvGraphicFramePr>
          <p:cNvPr id="2" name="Table 1">
            <a:extLst>
              <a:ext uri="{FF2B5EF4-FFF2-40B4-BE49-F238E27FC236}">
                <a16:creationId xmlns:a16="http://schemas.microsoft.com/office/drawing/2014/main" id="{C0955F64-AF68-4366-A87C-3C5B7497E455}"/>
              </a:ext>
            </a:extLst>
          </p:cNvPr>
          <p:cNvGraphicFramePr>
            <a:graphicFrameLocks noGrp="1"/>
          </p:cNvGraphicFramePr>
          <p:nvPr>
            <p:extLst>
              <p:ext uri="{D42A27DB-BD31-4B8C-83A1-F6EECF244321}">
                <p14:modId xmlns:p14="http://schemas.microsoft.com/office/powerpoint/2010/main" val="1097916749"/>
              </p:ext>
            </p:extLst>
          </p:nvPr>
        </p:nvGraphicFramePr>
        <p:xfrm>
          <a:off x="457200" y="1444752"/>
          <a:ext cx="13716000" cy="5870448"/>
        </p:xfrm>
        <a:graphic>
          <a:graphicData uri="http://schemas.openxmlformats.org/drawingml/2006/table">
            <a:tbl>
              <a:tblPr firstRow="1" firstCol="1" bandRow="1"/>
              <a:tblGrid>
                <a:gridCol w="1569054">
                  <a:extLst>
                    <a:ext uri="{9D8B030D-6E8A-4147-A177-3AD203B41FA5}">
                      <a16:colId xmlns:a16="http://schemas.microsoft.com/office/drawing/2014/main" val="3620842144"/>
                    </a:ext>
                  </a:extLst>
                </a:gridCol>
                <a:gridCol w="1569054">
                  <a:extLst>
                    <a:ext uri="{9D8B030D-6E8A-4147-A177-3AD203B41FA5}">
                      <a16:colId xmlns:a16="http://schemas.microsoft.com/office/drawing/2014/main" val="2282239898"/>
                    </a:ext>
                  </a:extLst>
                </a:gridCol>
                <a:gridCol w="10577892">
                  <a:extLst>
                    <a:ext uri="{9D8B030D-6E8A-4147-A177-3AD203B41FA5}">
                      <a16:colId xmlns:a16="http://schemas.microsoft.com/office/drawing/2014/main" val="2450366717"/>
                    </a:ext>
                  </a:extLst>
                </a:gridCol>
              </a:tblGrid>
              <a:tr h="642346">
                <a:tc>
                  <a:txBody>
                    <a:bodyPr/>
                    <a:lstStyle/>
                    <a:p>
                      <a:pPr marL="0" marR="0" algn="ctr">
                        <a:lnSpc>
                          <a:spcPct val="115000"/>
                        </a:lnSpc>
                        <a:spcBef>
                          <a:spcPts val="0"/>
                        </a:spcBef>
                        <a:spcAft>
                          <a:spcPts val="0"/>
                        </a:spcAft>
                      </a:pPr>
                      <a:r>
                        <a:rPr lang="en-US" sz="34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4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4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84472"/>
                  </a:ext>
                </a:extLst>
              </a:tr>
              <a:tr h="2614051">
                <a:tc>
                  <a:txBody>
                    <a:bodyPr/>
                    <a:lstStyle/>
                    <a:p>
                      <a:pPr marL="0" marR="0" algn="ctr">
                        <a:lnSpc>
                          <a:spcPct val="115000"/>
                        </a:lnSpc>
                        <a:spcBef>
                          <a:spcPts val="0"/>
                        </a:spcBef>
                        <a:spcAft>
                          <a:spcPts val="0"/>
                        </a:spcAft>
                      </a:pPr>
                      <a:r>
                        <a:rPr lang="en-US" sz="34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3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68325" marR="0" lvl="0" indent="-568325">
                        <a:lnSpc>
                          <a:spcPct val="150000"/>
                        </a:lnSpc>
                        <a:spcBef>
                          <a:spcPts val="0"/>
                        </a:spcBef>
                        <a:spcAft>
                          <a:spcPts val="0"/>
                        </a:spcAft>
                        <a:buFont typeface="+mj-lt"/>
                        <a:buNone/>
                      </a:pPr>
                      <a:r>
                        <a:rPr lang="en-US" sz="3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7. In pregnant women with HCM, cardioversion for new or recurrent AF, particularly if symptomatic, is reasonable.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336218"/>
                  </a:ext>
                </a:extLst>
              </a:tr>
              <a:tr h="2614051">
                <a:tc>
                  <a:txBody>
                    <a:bodyPr/>
                    <a:lstStyle/>
                    <a:p>
                      <a:pPr marL="0" marR="0" algn="ctr">
                        <a:lnSpc>
                          <a:spcPct val="115000"/>
                        </a:lnSpc>
                        <a:spcBef>
                          <a:spcPts val="0"/>
                        </a:spcBef>
                        <a:spcAft>
                          <a:spcPts val="0"/>
                        </a:spcAft>
                      </a:pPr>
                      <a:r>
                        <a:rPr lang="en-US" sz="34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34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3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568325" marR="0" lvl="0" indent="-568325">
                        <a:lnSpc>
                          <a:spcPct val="150000"/>
                        </a:lnSpc>
                        <a:spcBef>
                          <a:spcPts val="0"/>
                        </a:spcBef>
                        <a:spcAft>
                          <a:spcPts val="0"/>
                        </a:spcAft>
                        <a:buFont typeface="+mj-lt"/>
                        <a:buNone/>
                      </a:pPr>
                      <a:r>
                        <a:rPr lang="en-US" sz="3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8. In pregnant women with HCM, general or epidural anesthesia is reasonable, with precautions to avoid hypotension.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144161"/>
                  </a:ext>
                </a:extLst>
              </a:tr>
            </a:tbl>
          </a:graphicData>
        </a:graphic>
      </p:graphicFrame>
    </p:spTree>
    <p:extLst>
      <p:ext uri="{BB962C8B-B14F-4D97-AF65-F5344CB8AC3E}">
        <p14:creationId xmlns:p14="http://schemas.microsoft.com/office/powerpoint/2010/main" val="19272139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111</a:t>
            </a:fld>
            <a:endParaRPr lang="en-US" dirty="0"/>
          </a:p>
        </p:txBody>
      </p:sp>
      <p:graphicFrame>
        <p:nvGraphicFramePr>
          <p:cNvPr id="2" name="Table 1">
            <a:extLst>
              <a:ext uri="{FF2B5EF4-FFF2-40B4-BE49-F238E27FC236}">
                <a16:creationId xmlns:a16="http://schemas.microsoft.com/office/drawing/2014/main" id="{87E2C2FB-8975-4D9E-888F-22CD8C0C181C}"/>
              </a:ext>
            </a:extLst>
          </p:cNvPr>
          <p:cNvGraphicFramePr>
            <a:graphicFrameLocks noGrp="1"/>
          </p:cNvGraphicFramePr>
          <p:nvPr>
            <p:extLst>
              <p:ext uri="{D42A27DB-BD31-4B8C-83A1-F6EECF244321}">
                <p14:modId xmlns:p14="http://schemas.microsoft.com/office/powerpoint/2010/main" val="967274579"/>
              </p:ext>
            </p:extLst>
          </p:nvPr>
        </p:nvGraphicFramePr>
        <p:xfrm>
          <a:off x="457200" y="1447802"/>
          <a:ext cx="14012861" cy="5995526"/>
        </p:xfrm>
        <a:graphic>
          <a:graphicData uri="http://schemas.openxmlformats.org/drawingml/2006/table">
            <a:tbl>
              <a:tblPr firstRow="1" firstCol="1" bandRow="1"/>
              <a:tblGrid>
                <a:gridCol w="1681736">
                  <a:extLst>
                    <a:ext uri="{9D8B030D-6E8A-4147-A177-3AD203B41FA5}">
                      <a16:colId xmlns:a16="http://schemas.microsoft.com/office/drawing/2014/main" val="2219012323"/>
                    </a:ext>
                  </a:extLst>
                </a:gridCol>
                <a:gridCol w="1681736">
                  <a:extLst>
                    <a:ext uri="{9D8B030D-6E8A-4147-A177-3AD203B41FA5}">
                      <a16:colId xmlns:a16="http://schemas.microsoft.com/office/drawing/2014/main" val="618080123"/>
                    </a:ext>
                  </a:extLst>
                </a:gridCol>
                <a:gridCol w="10649389">
                  <a:extLst>
                    <a:ext uri="{9D8B030D-6E8A-4147-A177-3AD203B41FA5}">
                      <a16:colId xmlns:a16="http://schemas.microsoft.com/office/drawing/2014/main" val="2307331472"/>
                    </a:ext>
                  </a:extLst>
                </a:gridCol>
              </a:tblGrid>
              <a:tr h="660335">
                <a:tc>
                  <a:txBody>
                    <a:bodyPr/>
                    <a:lstStyle/>
                    <a:p>
                      <a:pPr marL="152400" marR="142875" algn="ctr" fontAlgn="base">
                        <a:lnSpc>
                          <a:spcPct val="150000"/>
                        </a:lnSpc>
                        <a:spcBef>
                          <a:spcPts val="0"/>
                        </a:spcBef>
                        <a:spcAft>
                          <a:spcPts val="0"/>
                        </a:spcAft>
                      </a:pPr>
                      <a:r>
                        <a:rPr lang="en-US" sz="30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50000"/>
                        </a:lnSpc>
                        <a:spcBef>
                          <a:spcPts val="0"/>
                        </a:spcBef>
                        <a:spcAft>
                          <a:spcPts val="0"/>
                        </a:spcAft>
                      </a:pPr>
                      <a:r>
                        <a:rPr lang="en-US" sz="30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50000"/>
                        </a:lnSpc>
                        <a:spcBef>
                          <a:spcPts val="0"/>
                        </a:spcBef>
                        <a:spcAft>
                          <a:spcPts val="0"/>
                        </a:spcAft>
                      </a:pPr>
                      <a:r>
                        <a:rPr lang="en-US" sz="30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63525"/>
                  </a:ext>
                </a:extLst>
              </a:tr>
              <a:tr h="2844863">
                <a:tc>
                  <a:txBody>
                    <a:bodyPr/>
                    <a:lstStyle/>
                    <a:p>
                      <a:pPr marL="0" marR="0" algn="ctr">
                        <a:lnSpc>
                          <a:spcPct val="115000"/>
                        </a:lnSpc>
                        <a:spcBef>
                          <a:spcPts val="0"/>
                        </a:spcBef>
                        <a:spcAft>
                          <a:spcPts val="0"/>
                        </a:spcAft>
                      </a:pPr>
                      <a:r>
                        <a:rPr lang="en-US" sz="30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3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30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3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519113" marR="0" lvl="0" indent="-519113">
                        <a:lnSpc>
                          <a:spcPct val="150000"/>
                        </a:lnSpc>
                        <a:spcBef>
                          <a:spcPts val="0"/>
                        </a:spcBef>
                        <a:spcAft>
                          <a:spcPts val="0"/>
                        </a:spcAft>
                        <a:buFont typeface="+mj-lt"/>
                        <a:buNone/>
                      </a:pPr>
                      <a:r>
                        <a:rPr lang="en-US" sz="30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9. In pregnant women with HCM, it is reasonable to perform serial echocardiography, particularly during the second or third trimester when hemodynamic load is highest, or if clinical symptoms develop.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832102"/>
                  </a:ext>
                </a:extLst>
              </a:tr>
              <a:tr h="2490328">
                <a:tc>
                  <a:txBody>
                    <a:bodyPr/>
                    <a:lstStyle/>
                    <a:p>
                      <a:pPr marL="0" marR="0" algn="ctr">
                        <a:lnSpc>
                          <a:spcPct val="115000"/>
                        </a:lnSpc>
                        <a:spcBef>
                          <a:spcPts val="0"/>
                        </a:spcBef>
                        <a:spcAft>
                          <a:spcPts val="0"/>
                        </a:spcAft>
                      </a:pPr>
                      <a:r>
                        <a:rPr lang="en-US" sz="3000" b="1" dirty="0">
                          <a:effectLst/>
                          <a:latin typeface="Lub Dub Medium" panose="020B0603030403020204" pitchFamily="34" charset="0"/>
                          <a:ea typeface="Calibri" panose="020F0502020204030204" pitchFamily="34" charset="0"/>
                          <a:cs typeface="Times New Roman" panose="02020603050405020304" pitchFamily="18" charset="0"/>
                        </a:rPr>
                        <a:t>2b</a:t>
                      </a:r>
                      <a:endParaRPr lang="en-US" sz="3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30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3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568325" marR="0" lvl="0" indent="-568325">
                        <a:lnSpc>
                          <a:spcPct val="150000"/>
                        </a:lnSpc>
                        <a:spcBef>
                          <a:spcPts val="0"/>
                        </a:spcBef>
                        <a:spcAft>
                          <a:spcPts val="0"/>
                        </a:spcAft>
                        <a:buFont typeface="+mj-lt"/>
                        <a:buNone/>
                      </a:pPr>
                      <a:r>
                        <a:rPr lang="en-US" sz="30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10. In pregnant women with HCM, fetal echocardiography may be considered for diagnosis of fetal HCM in the context of prenatal counseling.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3402379"/>
                  </a:ext>
                </a:extLst>
              </a:tr>
            </a:tbl>
          </a:graphicData>
        </a:graphic>
      </p:graphicFrame>
      <p:sp>
        <p:nvSpPr>
          <p:cNvPr id="3" name="TextBox 2">
            <a:extLst>
              <a:ext uri="{FF2B5EF4-FFF2-40B4-BE49-F238E27FC236}">
                <a16:creationId xmlns:a16="http://schemas.microsoft.com/office/drawing/2014/main" id="{6BF193E2-E762-4E4A-81FE-2E7B849CB175}"/>
              </a:ext>
            </a:extLst>
          </p:cNvPr>
          <p:cNvSpPr txBox="1"/>
          <p:nvPr/>
        </p:nvSpPr>
        <p:spPr>
          <a:xfrm>
            <a:off x="1733549" y="624899"/>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Pregnancy  </a:t>
            </a:r>
          </a:p>
        </p:txBody>
      </p:sp>
    </p:spTree>
    <p:extLst>
      <p:ext uri="{BB962C8B-B14F-4D97-AF65-F5344CB8AC3E}">
        <p14:creationId xmlns:p14="http://schemas.microsoft.com/office/powerpoint/2010/main" val="28838192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112</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Comorbidities  </a:t>
            </a:r>
          </a:p>
        </p:txBody>
      </p:sp>
      <p:graphicFrame>
        <p:nvGraphicFramePr>
          <p:cNvPr id="2" name="Table 1">
            <a:extLst>
              <a:ext uri="{FF2B5EF4-FFF2-40B4-BE49-F238E27FC236}">
                <a16:creationId xmlns:a16="http://schemas.microsoft.com/office/drawing/2014/main" id="{C0955F64-AF68-4366-A87C-3C5B7497E455}"/>
              </a:ext>
            </a:extLst>
          </p:cNvPr>
          <p:cNvGraphicFramePr>
            <a:graphicFrameLocks noGrp="1"/>
          </p:cNvGraphicFramePr>
          <p:nvPr>
            <p:extLst>
              <p:ext uri="{D42A27DB-BD31-4B8C-83A1-F6EECF244321}">
                <p14:modId xmlns:p14="http://schemas.microsoft.com/office/powerpoint/2010/main" val="375644568"/>
              </p:ext>
            </p:extLst>
          </p:nvPr>
        </p:nvGraphicFramePr>
        <p:xfrm>
          <a:off x="304800" y="1444752"/>
          <a:ext cx="14165261" cy="5946648"/>
        </p:xfrm>
        <a:graphic>
          <a:graphicData uri="http://schemas.openxmlformats.org/drawingml/2006/table">
            <a:tbl>
              <a:tblPr firstRow="1" firstCol="1" bandRow="1"/>
              <a:tblGrid>
                <a:gridCol w="1637776">
                  <a:extLst>
                    <a:ext uri="{9D8B030D-6E8A-4147-A177-3AD203B41FA5}">
                      <a16:colId xmlns:a16="http://schemas.microsoft.com/office/drawing/2014/main" val="3620842144"/>
                    </a:ext>
                  </a:extLst>
                </a:gridCol>
                <a:gridCol w="1637776">
                  <a:extLst>
                    <a:ext uri="{9D8B030D-6E8A-4147-A177-3AD203B41FA5}">
                      <a16:colId xmlns:a16="http://schemas.microsoft.com/office/drawing/2014/main" val="2282239898"/>
                    </a:ext>
                  </a:extLst>
                </a:gridCol>
                <a:gridCol w="10889709">
                  <a:extLst>
                    <a:ext uri="{9D8B030D-6E8A-4147-A177-3AD203B41FA5}">
                      <a16:colId xmlns:a16="http://schemas.microsoft.com/office/drawing/2014/main" val="2450366717"/>
                    </a:ext>
                  </a:extLst>
                </a:gridCol>
              </a:tblGrid>
              <a:tr h="471512">
                <a:tc>
                  <a:txBody>
                    <a:bodyPr/>
                    <a:lstStyle/>
                    <a:p>
                      <a:pPr marL="0" marR="0" algn="ctr">
                        <a:lnSpc>
                          <a:spcPct val="115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84472"/>
                  </a:ext>
                </a:extLst>
              </a:tr>
              <a:tr h="2225256">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457200" marR="0" lvl="0" indent="-457200">
                        <a:lnSpc>
                          <a:spcPct val="150000"/>
                        </a:lnSpc>
                        <a:spcBef>
                          <a:spcPts val="0"/>
                        </a:spcBef>
                        <a:spcAft>
                          <a:spcPts val="0"/>
                        </a:spcAft>
                        <a:buFont typeface="+mj-lt"/>
                        <a:buAutoNum type="arabicPeriod"/>
                        <a:tabLst>
                          <a:tab pos="228600" algn="l"/>
                          <a:tab pos="800100" algn="l"/>
                        </a:tabLs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In patients with HCM, adherence to the guidelines on the prevention of atherosclerotic cardiovascular disease is recommended to reduce risk of cardiovascular events.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336218"/>
                  </a:ext>
                </a:extLst>
              </a:tr>
              <a:tr h="3249880">
                <a:tc>
                  <a:txBody>
                    <a:bodyPr/>
                    <a:lstStyle/>
                    <a:p>
                      <a:pPr marL="0" marR="0" algn="ctr">
                        <a:lnSpc>
                          <a:spcPct val="150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63550" marR="0" lvl="0" indent="-463550">
                        <a:lnSpc>
                          <a:spcPct val="150000"/>
                        </a:lnSpc>
                        <a:spcBef>
                          <a:spcPts val="0"/>
                        </a:spcBef>
                        <a:spcAft>
                          <a:spcPts val="0"/>
                        </a:spcAft>
                        <a:buFont typeface="+mj-lt"/>
                        <a:buNone/>
                        <a:tabLst>
                          <a:tab pos="228600" algn="l"/>
                          <a:tab pos="800100" algn="l"/>
                        </a:tabLs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 2. In patients with HCM who are overweight or obese, counseling and comprehensive lifestyle interventions are recommended for achieving and maintaining weight loss and possibly lowering the risk of developing LVOTO, HF, and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144161"/>
                  </a:ext>
                </a:extLst>
              </a:tr>
            </a:tbl>
          </a:graphicData>
        </a:graphic>
      </p:graphicFrame>
    </p:spTree>
    <p:extLst>
      <p:ext uri="{BB962C8B-B14F-4D97-AF65-F5344CB8AC3E}">
        <p14:creationId xmlns:p14="http://schemas.microsoft.com/office/powerpoint/2010/main" val="23440107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113</a:t>
            </a:fld>
            <a:endParaRPr lang="en-US" dirty="0"/>
          </a:p>
        </p:txBody>
      </p:sp>
      <p:graphicFrame>
        <p:nvGraphicFramePr>
          <p:cNvPr id="2" name="Table 1">
            <a:extLst>
              <a:ext uri="{FF2B5EF4-FFF2-40B4-BE49-F238E27FC236}">
                <a16:creationId xmlns:a16="http://schemas.microsoft.com/office/drawing/2014/main" id="{87E2C2FB-8975-4D9E-888F-22CD8C0C181C}"/>
              </a:ext>
            </a:extLst>
          </p:cNvPr>
          <p:cNvGraphicFramePr>
            <a:graphicFrameLocks noGrp="1"/>
          </p:cNvGraphicFramePr>
          <p:nvPr>
            <p:extLst>
              <p:ext uri="{D42A27DB-BD31-4B8C-83A1-F6EECF244321}">
                <p14:modId xmlns:p14="http://schemas.microsoft.com/office/powerpoint/2010/main" val="3418622900"/>
              </p:ext>
            </p:extLst>
          </p:nvPr>
        </p:nvGraphicFramePr>
        <p:xfrm>
          <a:off x="304800" y="1447802"/>
          <a:ext cx="14165261" cy="6021112"/>
        </p:xfrm>
        <a:graphic>
          <a:graphicData uri="http://schemas.openxmlformats.org/drawingml/2006/table">
            <a:tbl>
              <a:tblPr firstRow="1" firstCol="1" bandRow="1"/>
              <a:tblGrid>
                <a:gridCol w="1700026">
                  <a:extLst>
                    <a:ext uri="{9D8B030D-6E8A-4147-A177-3AD203B41FA5}">
                      <a16:colId xmlns:a16="http://schemas.microsoft.com/office/drawing/2014/main" val="2219012323"/>
                    </a:ext>
                  </a:extLst>
                </a:gridCol>
                <a:gridCol w="1700026">
                  <a:extLst>
                    <a:ext uri="{9D8B030D-6E8A-4147-A177-3AD203B41FA5}">
                      <a16:colId xmlns:a16="http://schemas.microsoft.com/office/drawing/2014/main" val="618080123"/>
                    </a:ext>
                  </a:extLst>
                </a:gridCol>
                <a:gridCol w="10765209">
                  <a:extLst>
                    <a:ext uri="{9D8B030D-6E8A-4147-A177-3AD203B41FA5}">
                      <a16:colId xmlns:a16="http://schemas.microsoft.com/office/drawing/2014/main" val="2307331472"/>
                    </a:ext>
                  </a:extLst>
                </a:gridCol>
              </a:tblGrid>
              <a:tr h="425407">
                <a:tc>
                  <a:txBody>
                    <a:bodyPr/>
                    <a:lstStyle/>
                    <a:p>
                      <a:pPr marL="152400" marR="142875" algn="ctr" fontAlgn="base">
                        <a:lnSpc>
                          <a:spcPct val="100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00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00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63525"/>
                  </a:ext>
                </a:extLst>
              </a:tr>
              <a:tr h="3116251">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463550" marR="0" lvl="0" indent="-463550">
                        <a:lnSpc>
                          <a:spcPct val="150000"/>
                        </a:lnSpc>
                        <a:spcBef>
                          <a:spcPts val="0"/>
                        </a:spcBef>
                        <a:spcAft>
                          <a:spcPts val="0"/>
                        </a:spcAft>
                        <a:buFont typeface="+mj-lt"/>
                        <a:buNone/>
                        <a:tabLst>
                          <a:tab pos="228600" algn="l"/>
                          <a:tab pos="800100" algn="l"/>
                        </a:tabLs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 3. In patients with HCM and hypertension, lifestyle modifications and medical therapy for hypertension are recommended with preference for beta-blockers and non-dihydropyridine calcium channel blockers in patients with obstructive HCM.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832102"/>
                  </a:ext>
                </a:extLst>
              </a:tr>
              <a:tr h="2478141">
                <a:tc>
                  <a:txBody>
                    <a:bodyPr/>
                    <a:lstStyle/>
                    <a:p>
                      <a:pPr marL="0" marR="0" algn="ctr">
                        <a:lnSpc>
                          <a:spcPct val="150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400050" marR="0" lvl="0" indent="-400050">
                        <a:lnSpc>
                          <a:spcPct val="150000"/>
                        </a:lnSpc>
                        <a:spcBef>
                          <a:spcPts val="0"/>
                        </a:spcBef>
                        <a:spcAft>
                          <a:spcPts val="0"/>
                        </a:spcAft>
                        <a:buFont typeface="+mj-lt"/>
                        <a:buNone/>
                        <a:tabLst>
                          <a:tab pos="228600" algn="l"/>
                          <a:tab pos="800100" algn="l"/>
                        </a:tabLs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4. In patients with HCM, assessment for symptoms of sleep-disordered breathing is recommended and, if present,  referral to a sleep medicine specialist for evaluation and treatment.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3402379"/>
                  </a:ext>
                </a:extLst>
              </a:tr>
            </a:tbl>
          </a:graphicData>
        </a:graphic>
      </p:graphicFrame>
      <p:sp>
        <p:nvSpPr>
          <p:cNvPr id="5" name="TextBox 4">
            <a:extLst>
              <a:ext uri="{FF2B5EF4-FFF2-40B4-BE49-F238E27FC236}">
                <a16:creationId xmlns:a16="http://schemas.microsoft.com/office/drawing/2014/main" id="{EA57282F-DB93-0443-A40E-26E2159B6BB2}"/>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Comorbidities  </a:t>
            </a:r>
          </a:p>
        </p:txBody>
      </p:sp>
    </p:spTree>
    <p:extLst>
      <p:ext uri="{BB962C8B-B14F-4D97-AF65-F5344CB8AC3E}">
        <p14:creationId xmlns:p14="http://schemas.microsoft.com/office/powerpoint/2010/main" val="40807789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26F1B-D68B-412C-8244-A8141FEA30EB}"/>
              </a:ext>
            </a:extLst>
          </p:cNvPr>
          <p:cNvSpPr>
            <a:spLocks noGrp="1"/>
          </p:cNvSpPr>
          <p:nvPr>
            <p:ph type="sldNum" sz="quarter" idx="4"/>
          </p:nvPr>
        </p:nvSpPr>
        <p:spPr/>
        <p:txBody>
          <a:bodyPr/>
          <a:lstStyle/>
          <a:p>
            <a:fld id="{01CD3B2E-BC1C-6C4D-9D91-A67B950EE325}" type="slidenum">
              <a:rPr lang="en-US" smtClean="0"/>
              <a:pPr/>
              <a:t>114</a:t>
            </a:fld>
            <a:endParaRPr lang="en-US" dirty="0"/>
          </a:p>
        </p:txBody>
      </p:sp>
      <p:sp>
        <p:nvSpPr>
          <p:cNvPr id="4" name="TextBox 3">
            <a:extLst>
              <a:ext uri="{FF2B5EF4-FFF2-40B4-BE49-F238E27FC236}">
                <a16:creationId xmlns:a16="http://schemas.microsoft.com/office/drawing/2014/main" id="{14EC2D65-BF1C-4B29-9336-F124F18EB5CE}"/>
              </a:ext>
            </a:extLst>
          </p:cNvPr>
          <p:cNvSpPr txBox="1"/>
          <p:nvPr/>
        </p:nvSpPr>
        <p:spPr>
          <a:xfrm>
            <a:off x="2705100" y="762000"/>
            <a:ext cx="9220200" cy="646331"/>
          </a:xfrm>
          <a:prstGeom prst="rect">
            <a:avLst/>
          </a:prstGeom>
          <a:noFill/>
        </p:spPr>
        <p:txBody>
          <a:bodyPr wrap="square">
            <a:spAutoFit/>
          </a:bodyPr>
          <a:lstStyle/>
          <a:p>
            <a:pPr algn="ctr"/>
            <a:r>
              <a:rPr lang="en-US" sz="3600" b="1" dirty="0">
                <a:latin typeface="Lub Dub Medium" panose="020B0603030403020204" pitchFamily="34" charset="0"/>
              </a:rPr>
              <a:t>Abbreviations used in this Guideline </a:t>
            </a:r>
          </a:p>
        </p:txBody>
      </p:sp>
      <p:graphicFrame>
        <p:nvGraphicFramePr>
          <p:cNvPr id="5" name="Table 4">
            <a:extLst>
              <a:ext uri="{FF2B5EF4-FFF2-40B4-BE49-F238E27FC236}">
                <a16:creationId xmlns:a16="http://schemas.microsoft.com/office/drawing/2014/main" id="{BB060474-9F84-41B2-ABD1-077C6FC785BA}"/>
              </a:ext>
            </a:extLst>
          </p:cNvPr>
          <p:cNvGraphicFramePr>
            <a:graphicFrameLocks noGrp="1"/>
          </p:cNvGraphicFramePr>
          <p:nvPr>
            <p:extLst>
              <p:ext uri="{D42A27DB-BD31-4B8C-83A1-F6EECF244321}">
                <p14:modId xmlns:p14="http://schemas.microsoft.com/office/powerpoint/2010/main" val="3828595868"/>
              </p:ext>
            </p:extLst>
          </p:nvPr>
        </p:nvGraphicFramePr>
        <p:xfrm>
          <a:off x="457200" y="1752600"/>
          <a:ext cx="13716000" cy="6172200"/>
        </p:xfrm>
        <a:graphic>
          <a:graphicData uri="http://schemas.openxmlformats.org/drawingml/2006/table">
            <a:tbl>
              <a:tblPr firstRow="1" firstCol="1" bandRow="1"/>
              <a:tblGrid>
                <a:gridCol w="2831690">
                  <a:extLst>
                    <a:ext uri="{9D8B030D-6E8A-4147-A177-3AD203B41FA5}">
                      <a16:colId xmlns:a16="http://schemas.microsoft.com/office/drawing/2014/main" val="1746156183"/>
                    </a:ext>
                  </a:extLst>
                </a:gridCol>
                <a:gridCol w="10884310">
                  <a:extLst>
                    <a:ext uri="{9D8B030D-6E8A-4147-A177-3AD203B41FA5}">
                      <a16:colId xmlns:a16="http://schemas.microsoft.com/office/drawing/2014/main" val="217391019"/>
                    </a:ext>
                  </a:extLst>
                </a:gridCol>
              </a:tblGrid>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Abbreviation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50000"/>
                        </a:lnSpc>
                        <a:spcBef>
                          <a:spcPts val="0"/>
                        </a:spcBef>
                        <a:spcAft>
                          <a:spcPts val="0"/>
                        </a:spcAft>
                      </a:pPr>
                      <a:r>
                        <a:rPr lang="en-US" sz="2800" b="1">
                          <a:solidFill>
                            <a:srgbClr val="000000"/>
                          </a:solidFill>
                          <a:effectLst/>
                          <a:latin typeface="Lub Dub Medium" panose="020B0603030403020204" pitchFamily="34" charset="0"/>
                          <a:ea typeface="Times New Roman" panose="02020603050405020304" pitchFamily="18" charset="0"/>
                        </a:rPr>
                        <a:t>Meaning/Phrase</a:t>
                      </a:r>
                      <a:endParaRPr lang="en-US" sz="2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303033686"/>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AF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atrial fibrillation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920277"/>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coronary artery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825052"/>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CMR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cardiovascular magnetic resonance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194097"/>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CPET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cardiopulmonary exercise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680060"/>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CRT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cardiac resynchronization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210105"/>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DOAC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direct-acting oral anticoagulants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136152"/>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236754"/>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GDMT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guideline-directed management and therapy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001775"/>
                  </a:ext>
                </a:extLst>
              </a:tr>
            </a:tbl>
          </a:graphicData>
        </a:graphic>
      </p:graphicFrame>
    </p:spTree>
    <p:extLst>
      <p:ext uri="{BB962C8B-B14F-4D97-AF65-F5344CB8AC3E}">
        <p14:creationId xmlns:p14="http://schemas.microsoft.com/office/powerpoint/2010/main" val="40720897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26F1B-D68B-412C-8244-A8141FEA30EB}"/>
              </a:ext>
            </a:extLst>
          </p:cNvPr>
          <p:cNvSpPr>
            <a:spLocks noGrp="1"/>
          </p:cNvSpPr>
          <p:nvPr>
            <p:ph type="sldNum" sz="quarter" idx="4"/>
          </p:nvPr>
        </p:nvSpPr>
        <p:spPr/>
        <p:txBody>
          <a:bodyPr/>
          <a:lstStyle/>
          <a:p>
            <a:fld id="{01CD3B2E-BC1C-6C4D-9D91-A67B950EE325}" type="slidenum">
              <a:rPr lang="en-US" smtClean="0"/>
              <a:pPr/>
              <a:t>115</a:t>
            </a:fld>
            <a:endParaRPr lang="en-US" dirty="0"/>
          </a:p>
        </p:txBody>
      </p:sp>
      <p:sp>
        <p:nvSpPr>
          <p:cNvPr id="4" name="TextBox 3">
            <a:extLst>
              <a:ext uri="{FF2B5EF4-FFF2-40B4-BE49-F238E27FC236}">
                <a16:creationId xmlns:a16="http://schemas.microsoft.com/office/drawing/2014/main" id="{14EC2D65-BF1C-4B29-9336-F124F18EB5CE}"/>
              </a:ext>
            </a:extLst>
          </p:cNvPr>
          <p:cNvSpPr txBox="1"/>
          <p:nvPr/>
        </p:nvSpPr>
        <p:spPr>
          <a:xfrm>
            <a:off x="2819400" y="609600"/>
            <a:ext cx="8991600" cy="646331"/>
          </a:xfrm>
          <a:prstGeom prst="rect">
            <a:avLst/>
          </a:prstGeom>
          <a:noFill/>
        </p:spPr>
        <p:txBody>
          <a:bodyPr wrap="square">
            <a:spAutoFit/>
          </a:bodyPr>
          <a:lstStyle/>
          <a:p>
            <a:pPr algn="ctr"/>
            <a:r>
              <a:rPr lang="en-US" sz="3600" b="1" dirty="0">
                <a:latin typeface="Lub Dub Medium" panose="020B0603030403020204" pitchFamily="34" charset="0"/>
              </a:rPr>
              <a:t>Abbreviations used in this Guideline </a:t>
            </a:r>
          </a:p>
        </p:txBody>
      </p:sp>
      <p:graphicFrame>
        <p:nvGraphicFramePr>
          <p:cNvPr id="5" name="Table 4">
            <a:extLst>
              <a:ext uri="{FF2B5EF4-FFF2-40B4-BE49-F238E27FC236}">
                <a16:creationId xmlns:a16="http://schemas.microsoft.com/office/drawing/2014/main" id="{BB060474-9F84-41B2-ABD1-077C6FC785BA}"/>
              </a:ext>
            </a:extLst>
          </p:cNvPr>
          <p:cNvGraphicFramePr>
            <a:graphicFrameLocks noGrp="1"/>
          </p:cNvGraphicFramePr>
          <p:nvPr>
            <p:extLst>
              <p:ext uri="{D42A27DB-BD31-4B8C-83A1-F6EECF244321}">
                <p14:modId xmlns:p14="http://schemas.microsoft.com/office/powerpoint/2010/main" val="3329179421"/>
              </p:ext>
            </p:extLst>
          </p:nvPr>
        </p:nvGraphicFramePr>
        <p:xfrm>
          <a:off x="457200" y="1752600"/>
          <a:ext cx="13716000" cy="6172200"/>
        </p:xfrm>
        <a:graphic>
          <a:graphicData uri="http://schemas.openxmlformats.org/drawingml/2006/table">
            <a:tbl>
              <a:tblPr firstRow="1" firstCol="1" bandRow="1"/>
              <a:tblGrid>
                <a:gridCol w="2831690">
                  <a:extLst>
                    <a:ext uri="{9D8B030D-6E8A-4147-A177-3AD203B41FA5}">
                      <a16:colId xmlns:a16="http://schemas.microsoft.com/office/drawing/2014/main" val="1746156183"/>
                    </a:ext>
                  </a:extLst>
                </a:gridCol>
                <a:gridCol w="10884310">
                  <a:extLst>
                    <a:ext uri="{9D8B030D-6E8A-4147-A177-3AD203B41FA5}">
                      <a16:colId xmlns:a16="http://schemas.microsoft.com/office/drawing/2014/main" val="217391019"/>
                    </a:ext>
                  </a:extLst>
                </a:gridCol>
              </a:tblGrid>
              <a:tr h="685800">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Abbreviation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50000"/>
                        </a:lnSpc>
                        <a:spcBef>
                          <a:spcPts val="0"/>
                        </a:spcBef>
                        <a:spcAft>
                          <a:spcPts val="0"/>
                        </a:spcAft>
                      </a:pPr>
                      <a:r>
                        <a:rPr lang="en-US" sz="2800" b="1">
                          <a:solidFill>
                            <a:srgbClr val="000000"/>
                          </a:solidFill>
                          <a:effectLst/>
                          <a:latin typeface="Lub Dub Medium" panose="020B0603030403020204" pitchFamily="34" charset="0"/>
                          <a:ea typeface="Times New Roman" panose="02020603050405020304" pitchFamily="18" charset="0"/>
                        </a:rPr>
                        <a:t>Meaning/Phrase</a:t>
                      </a:r>
                      <a:endParaRPr lang="en-US" sz="2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303033686"/>
                  </a:ext>
                </a:extLst>
              </a:tr>
              <a:tr h="685800">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HCM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hypertrophic cardiomyopathy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920277"/>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heart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825052"/>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ICD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implantable cardioverter-defibrillator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194097"/>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LAMP2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lysosome-associated membrane protein-2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680060"/>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LBBB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left bundle branch block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210105"/>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LGE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late gadolinium enhancement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136152"/>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LV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left ventricular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236754"/>
                  </a:ext>
                </a:extLst>
              </a:tr>
              <a:tr h="685800">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LVAD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left ventricular assist device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001775"/>
                  </a:ext>
                </a:extLst>
              </a:tr>
            </a:tbl>
          </a:graphicData>
        </a:graphic>
      </p:graphicFrame>
    </p:spTree>
    <p:extLst>
      <p:ext uri="{BB962C8B-B14F-4D97-AF65-F5344CB8AC3E}">
        <p14:creationId xmlns:p14="http://schemas.microsoft.com/office/powerpoint/2010/main" val="28906724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26F1B-D68B-412C-8244-A8141FEA30EB}"/>
              </a:ext>
            </a:extLst>
          </p:cNvPr>
          <p:cNvSpPr>
            <a:spLocks noGrp="1"/>
          </p:cNvSpPr>
          <p:nvPr>
            <p:ph type="sldNum" sz="quarter" idx="4"/>
          </p:nvPr>
        </p:nvSpPr>
        <p:spPr/>
        <p:txBody>
          <a:bodyPr/>
          <a:lstStyle/>
          <a:p>
            <a:fld id="{01CD3B2E-BC1C-6C4D-9D91-A67B950EE325}" type="slidenum">
              <a:rPr lang="en-US" smtClean="0"/>
              <a:pPr/>
              <a:t>116</a:t>
            </a:fld>
            <a:endParaRPr lang="en-US" dirty="0"/>
          </a:p>
        </p:txBody>
      </p:sp>
      <p:sp>
        <p:nvSpPr>
          <p:cNvPr id="4" name="TextBox 3">
            <a:extLst>
              <a:ext uri="{FF2B5EF4-FFF2-40B4-BE49-F238E27FC236}">
                <a16:creationId xmlns:a16="http://schemas.microsoft.com/office/drawing/2014/main" id="{14EC2D65-BF1C-4B29-9336-F124F18EB5CE}"/>
              </a:ext>
            </a:extLst>
          </p:cNvPr>
          <p:cNvSpPr txBox="1"/>
          <p:nvPr/>
        </p:nvSpPr>
        <p:spPr>
          <a:xfrm>
            <a:off x="3048000" y="533400"/>
            <a:ext cx="8534400" cy="646331"/>
          </a:xfrm>
          <a:prstGeom prst="rect">
            <a:avLst/>
          </a:prstGeom>
          <a:noFill/>
        </p:spPr>
        <p:txBody>
          <a:bodyPr wrap="square">
            <a:spAutoFit/>
          </a:bodyPr>
          <a:lstStyle/>
          <a:p>
            <a:pPr algn="ctr"/>
            <a:r>
              <a:rPr lang="en-US" sz="3600" b="1" dirty="0">
                <a:latin typeface="Lub Dub Medium" panose="020B0603030403020204" pitchFamily="34" charset="0"/>
              </a:rPr>
              <a:t>Abbreviations used in this Guideline </a:t>
            </a:r>
          </a:p>
        </p:txBody>
      </p:sp>
      <p:graphicFrame>
        <p:nvGraphicFramePr>
          <p:cNvPr id="5" name="Table 4">
            <a:extLst>
              <a:ext uri="{FF2B5EF4-FFF2-40B4-BE49-F238E27FC236}">
                <a16:creationId xmlns:a16="http://schemas.microsoft.com/office/drawing/2014/main" id="{BB060474-9F84-41B2-ABD1-077C6FC785BA}"/>
              </a:ext>
            </a:extLst>
          </p:cNvPr>
          <p:cNvGraphicFramePr>
            <a:graphicFrameLocks noGrp="1"/>
          </p:cNvGraphicFramePr>
          <p:nvPr>
            <p:extLst>
              <p:ext uri="{D42A27DB-BD31-4B8C-83A1-F6EECF244321}">
                <p14:modId xmlns:p14="http://schemas.microsoft.com/office/powerpoint/2010/main" val="2484418685"/>
              </p:ext>
            </p:extLst>
          </p:nvPr>
        </p:nvGraphicFramePr>
        <p:xfrm>
          <a:off x="457200" y="1752600"/>
          <a:ext cx="13716000" cy="6172200"/>
        </p:xfrm>
        <a:graphic>
          <a:graphicData uri="http://schemas.openxmlformats.org/drawingml/2006/table">
            <a:tbl>
              <a:tblPr firstRow="1" firstCol="1" bandRow="1"/>
              <a:tblGrid>
                <a:gridCol w="2831690">
                  <a:extLst>
                    <a:ext uri="{9D8B030D-6E8A-4147-A177-3AD203B41FA5}">
                      <a16:colId xmlns:a16="http://schemas.microsoft.com/office/drawing/2014/main" val="1746156183"/>
                    </a:ext>
                  </a:extLst>
                </a:gridCol>
                <a:gridCol w="10884310">
                  <a:extLst>
                    <a:ext uri="{9D8B030D-6E8A-4147-A177-3AD203B41FA5}">
                      <a16:colId xmlns:a16="http://schemas.microsoft.com/office/drawing/2014/main" val="217391019"/>
                    </a:ext>
                  </a:extLst>
                </a:gridCol>
              </a:tblGrid>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Abbreviation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50000"/>
                        </a:lnSpc>
                        <a:spcBef>
                          <a:spcPts val="0"/>
                        </a:spcBef>
                        <a:spcAft>
                          <a:spcPts val="0"/>
                        </a:spcAft>
                      </a:pPr>
                      <a:r>
                        <a:rPr lang="en-US" sz="2800" b="1">
                          <a:solidFill>
                            <a:srgbClr val="000000"/>
                          </a:solidFill>
                          <a:effectLst/>
                          <a:latin typeface="Lub Dub Medium" panose="020B0603030403020204" pitchFamily="34" charset="0"/>
                          <a:ea typeface="Times New Roman" panose="02020603050405020304" pitchFamily="18" charset="0"/>
                        </a:rPr>
                        <a:t>Meaning/Phrase</a:t>
                      </a:r>
                      <a:endParaRPr lang="en-US" sz="2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303033686"/>
                  </a:ext>
                </a:extLst>
              </a:tr>
              <a:tr h="685800">
                <a:tc>
                  <a:txBody>
                    <a:bodyPr/>
                    <a:lstStyle/>
                    <a:p>
                      <a:pPr marL="0" marR="0" algn="ctr">
                        <a:lnSpc>
                          <a:spcPct val="150000"/>
                        </a:lnSpc>
                        <a:spcBef>
                          <a:spcPts val="0"/>
                        </a:spcBef>
                        <a:spcAft>
                          <a:spcPts val="0"/>
                        </a:spcAft>
                      </a:pPr>
                      <a:r>
                        <a:rPr lang="en-US" sz="2800" b="1">
                          <a:solidFill>
                            <a:srgbClr val="000000"/>
                          </a:solidFill>
                          <a:effectLst/>
                          <a:latin typeface="Lub Dub Medium" panose="020B0603030403020204" pitchFamily="34" charset="0"/>
                          <a:ea typeface="Times New Roman" panose="02020603050405020304" pitchFamily="18" charset="0"/>
                        </a:rPr>
                        <a:t>LVOT</a:t>
                      </a:r>
                      <a:endParaRPr lang="en-US" sz="2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left ventricular outflow tract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920277"/>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LVOTO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left ventricular outflow tract obstruction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825052"/>
                  </a:ext>
                </a:extLst>
              </a:tr>
              <a:tr h="685800">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MET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metabolic equivalent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194097"/>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mitral regurgitation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680060"/>
                  </a:ext>
                </a:extLst>
              </a:tr>
              <a:tr h="685800">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NSVT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nonsustained ventricular tachycardia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210105"/>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NYHA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New York Heart Association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136152"/>
                  </a:ext>
                </a:extLst>
              </a:tr>
              <a:tr h="685800">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RCT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randomized controlled trial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236754"/>
                  </a:ext>
                </a:extLst>
              </a:tr>
              <a:tr h="685800">
                <a:tc>
                  <a:txBody>
                    <a:bodyPr/>
                    <a:lstStyle/>
                    <a:p>
                      <a:pPr marL="0" marR="0" algn="ctr">
                        <a:lnSpc>
                          <a:spcPct val="150000"/>
                        </a:lnSpc>
                        <a:spcBef>
                          <a:spcPts val="0"/>
                        </a:spcBef>
                        <a:spcAft>
                          <a:spcPts val="0"/>
                        </a:spcAft>
                      </a:pPr>
                      <a:r>
                        <a:rPr lang="en-US" sz="2800" b="1" dirty="0">
                          <a:solidFill>
                            <a:srgbClr val="000000"/>
                          </a:solidFill>
                          <a:effectLst/>
                          <a:latin typeface="Lub Dub Medium" panose="020B0603030403020204" pitchFamily="34" charset="0"/>
                          <a:ea typeface="Times New Roman" panose="02020603050405020304" pitchFamily="18" charset="0"/>
                        </a:rPr>
                        <a:t>RV</a:t>
                      </a:r>
                      <a:endParaRPr lang="en-US" sz="2800" b="1" dirty="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right ventricular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001775"/>
                  </a:ext>
                </a:extLst>
              </a:tr>
            </a:tbl>
          </a:graphicData>
        </a:graphic>
      </p:graphicFrame>
    </p:spTree>
    <p:extLst>
      <p:ext uri="{BB962C8B-B14F-4D97-AF65-F5344CB8AC3E}">
        <p14:creationId xmlns:p14="http://schemas.microsoft.com/office/powerpoint/2010/main" val="29528730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26F1B-D68B-412C-8244-A8141FEA30EB}"/>
              </a:ext>
            </a:extLst>
          </p:cNvPr>
          <p:cNvSpPr>
            <a:spLocks noGrp="1"/>
          </p:cNvSpPr>
          <p:nvPr>
            <p:ph type="sldNum" sz="quarter" idx="4"/>
          </p:nvPr>
        </p:nvSpPr>
        <p:spPr/>
        <p:txBody>
          <a:bodyPr/>
          <a:lstStyle/>
          <a:p>
            <a:fld id="{01CD3B2E-BC1C-6C4D-9D91-A67B950EE325}" type="slidenum">
              <a:rPr lang="en-US" smtClean="0"/>
              <a:pPr/>
              <a:t>117</a:t>
            </a:fld>
            <a:endParaRPr lang="en-US" dirty="0"/>
          </a:p>
        </p:txBody>
      </p:sp>
      <p:sp>
        <p:nvSpPr>
          <p:cNvPr id="4" name="TextBox 3">
            <a:extLst>
              <a:ext uri="{FF2B5EF4-FFF2-40B4-BE49-F238E27FC236}">
                <a16:creationId xmlns:a16="http://schemas.microsoft.com/office/drawing/2014/main" id="{14EC2D65-BF1C-4B29-9336-F124F18EB5CE}"/>
              </a:ext>
            </a:extLst>
          </p:cNvPr>
          <p:cNvSpPr txBox="1"/>
          <p:nvPr/>
        </p:nvSpPr>
        <p:spPr>
          <a:xfrm>
            <a:off x="3162300" y="685800"/>
            <a:ext cx="8305800" cy="646331"/>
          </a:xfrm>
          <a:prstGeom prst="rect">
            <a:avLst/>
          </a:prstGeom>
          <a:noFill/>
        </p:spPr>
        <p:txBody>
          <a:bodyPr wrap="square">
            <a:spAutoFit/>
          </a:bodyPr>
          <a:lstStyle/>
          <a:p>
            <a:pPr algn="ctr"/>
            <a:r>
              <a:rPr lang="en-US" sz="3600" b="1" dirty="0">
                <a:latin typeface="Lub Dub Medium" panose="020B0603030403020204" pitchFamily="34" charset="0"/>
              </a:rPr>
              <a:t>Abbreviations used in this Guideline </a:t>
            </a:r>
          </a:p>
        </p:txBody>
      </p:sp>
      <p:graphicFrame>
        <p:nvGraphicFramePr>
          <p:cNvPr id="5" name="Table 4">
            <a:extLst>
              <a:ext uri="{FF2B5EF4-FFF2-40B4-BE49-F238E27FC236}">
                <a16:creationId xmlns:a16="http://schemas.microsoft.com/office/drawing/2014/main" id="{BB060474-9F84-41B2-ABD1-077C6FC785BA}"/>
              </a:ext>
            </a:extLst>
          </p:cNvPr>
          <p:cNvGraphicFramePr>
            <a:graphicFrameLocks noGrp="1"/>
          </p:cNvGraphicFramePr>
          <p:nvPr>
            <p:extLst>
              <p:ext uri="{D42A27DB-BD31-4B8C-83A1-F6EECF244321}">
                <p14:modId xmlns:p14="http://schemas.microsoft.com/office/powerpoint/2010/main" val="2955732520"/>
              </p:ext>
            </p:extLst>
          </p:nvPr>
        </p:nvGraphicFramePr>
        <p:xfrm>
          <a:off x="457200" y="1752600"/>
          <a:ext cx="13716000" cy="6172200"/>
        </p:xfrm>
        <a:graphic>
          <a:graphicData uri="http://schemas.openxmlformats.org/drawingml/2006/table">
            <a:tbl>
              <a:tblPr firstRow="1" firstCol="1" bandRow="1"/>
              <a:tblGrid>
                <a:gridCol w="2831690">
                  <a:extLst>
                    <a:ext uri="{9D8B030D-6E8A-4147-A177-3AD203B41FA5}">
                      <a16:colId xmlns:a16="http://schemas.microsoft.com/office/drawing/2014/main" val="1746156183"/>
                    </a:ext>
                  </a:extLst>
                </a:gridCol>
                <a:gridCol w="10884310">
                  <a:extLst>
                    <a:ext uri="{9D8B030D-6E8A-4147-A177-3AD203B41FA5}">
                      <a16:colId xmlns:a16="http://schemas.microsoft.com/office/drawing/2014/main" val="217391019"/>
                    </a:ext>
                  </a:extLst>
                </a:gridCol>
              </a:tblGrid>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Abbreviation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50000"/>
                        </a:lnSpc>
                        <a:spcBef>
                          <a:spcPts val="0"/>
                        </a:spcBef>
                        <a:spcAft>
                          <a:spcPts val="0"/>
                        </a:spcAft>
                      </a:pPr>
                      <a:r>
                        <a:rPr lang="en-US" sz="2800" b="1">
                          <a:solidFill>
                            <a:srgbClr val="000000"/>
                          </a:solidFill>
                          <a:effectLst/>
                          <a:latin typeface="Lub Dub Medium" panose="020B0603030403020204" pitchFamily="34" charset="0"/>
                          <a:ea typeface="Times New Roman" panose="02020603050405020304" pitchFamily="18" charset="0"/>
                        </a:rPr>
                        <a:t>Meaning/Phrase</a:t>
                      </a:r>
                      <a:endParaRPr lang="en-US" sz="2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303033686"/>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SAM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systolic anterior motion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920277"/>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SCAF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subclinical AF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825052"/>
                  </a:ext>
                </a:extLst>
              </a:tr>
              <a:tr h="685800">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SCD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sudden cardiac death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194097"/>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SRT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septal reduction therapy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680060"/>
                  </a:ext>
                </a:extLst>
              </a:tr>
              <a:tr h="685800">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TEE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trans-esophageal echocardiogram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210105"/>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transthoracic echocardiogram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136152"/>
                  </a:ext>
                </a:extLst>
              </a:tr>
              <a:tr h="685800">
                <a:tc>
                  <a:txBody>
                    <a:bodyPr/>
                    <a:lstStyle/>
                    <a:p>
                      <a:pPr marL="0" marR="0" algn="ctr">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VF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a:effectLst/>
                          <a:latin typeface="Lub Dub Medium" panose="020B0603030403020204" pitchFamily="34" charset="0"/>
                          <a:ea typeface="Times New Roman" panose="02020603050405020304" pitchFamily="18" charset="0"/>
                        </a:rPr>
                        <a:t>ventricular fibrillation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236754"/>
                  </a:ext>
                </a:extLst>
              </a:tr>
              <a:tr h="685800">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VT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rPr>
                        <a:t>ventricular tachycardia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001775"/>
                  </a:ext>
                </a:extLst>
              </a:tr>
            </a:tbl>
          </a:graphicData>
        </a:graphic>
      </p:graphicFrame>
    </p:spTree>
    <p:extLst>
      <p:ext uri="{BB962C8B-B14F-4D97-AF65-F5344CB8AC3E}">
        <p14:creationId xmlns:p14="http://schemas.microsoft.com/office/powerpoint/2010/main" val="385469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C806F9-F30F-4414-912B-90F0EC577455}"/>
              </a:ext>
            </a:extLst>
          </p:cNvPr>
          <p:cNvSpPr>
            <a:spLocks noGrp="1"/>
          </p:cNvSpPr>
          <p:nvPr>
            <p:ph type="body" sz="quarter" idx="10"/>
          </p:nvPr>
        </p:nvSpPr>
        <p:spPr>
          <a:xfrm>
            <a:off x="722376" y="1755648"/>
            <a:ext cx="13185648" cy="5754537"/>
          </a:xfrm>
        </p:spPr>
        <p:txBody>
          <a:bodyPr/>
          <a:lstStyle/>
          <a:p>
            <a:pPr marL="395288" indent="-395288">
              <a:buNone/>
            </a:pPr>
            <a:r>
              <a:rPr lang="en-US" sz="3200" dirty="0"/>
              <a:t>7. Septal reduction therapies (surgical septal myectomy and alcohol septal ablation), when performed by experienced HCM teams at dedicated centers, continue to improve in safety and efficacy such that earlier intervention may be possible in select patients with drug-refractory or severe outflow tract obstruction causing signs of cardiac decompensation.  Given the data on the significantly improved outcomes at comprehensive HCM centers, these decisions represent an optimal referral opportunity.</a:t>
            </a:r>
          </a:p>
        </p:txBody>
      </p:sp>
      <p:sp>
        <p:nvSpPr>
          <p:cNvPr id="5" name="Slide Number Placeholder 4">
            <a:extLst>
              <a:ext uri="{FF2B5EF4-FFF2-40B4-BE49-F238E27FC236}">
                <a16:creationId xmlns:a16="http://schemas.microsoft.com/office/drawing/2014/main" id="{9F5F0B35-4965-4E89-BEFC-B1CD0AE097DD}"/>
              </a:ext>
            </a:extLst>
          </p:cNvPr>
          <p:cNvSpPr>
            <a:spLocks noGrp="1"/>
          </p:cNvSpPr>
          <p:nvPr>
            <p:ph type="sldNum" sz="quarter" idx="4"/>
          </p:nvPr>
        </p:nvSpPr>
        <p:spPr/>
        <p:txBody>
          <a:bodyPr/>
          <a:lstStyle/>
          <a:p>
            <a:fld id="{01CD3B2E-BC1C-6C4D-9D91-A67B950EE325}" type="slidenum">
              <a:rPr lang="en-US" smtClean="0"/>
              <a:pPr/>
              <a:t>12</a:t>
            </a:fld>
            <a:endParaRPr lang="en-US" dirty="0"/>
          </a:p>
        </p:txBody>
      </p:sp>
      <p:sp>
        <p:nvSpPr>
          <p:cNvPr id="4" name="Subtitle 2">
            <a:extLst>
              <a:ext uri="{FF2B5EF4-FFF2-40B4-BE49-F238E27FC236}">
                <a16:creationId xmlns:a16="http://schemas.microsoft.com/office/drawing/2014/main" id="{8E6C7647-4CB2-472C-87BB-86A1FAC3D8B6}"/>
              </a:ext>
            </a:extLst>
          </p:cNvPr>
          <p:cNvSpPr txBox="1">
            <a:spLocks/>
          </p:cNvSpPr>
          <p:nvPr/>
        </p:nvSpPr>
        <p:spPr>
          <a:xfrm>
            <a:off x="3886200" y="722463"/>
            <a:ext cx="6781800" cy="1030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dirty="0"/>
              <a:t>Top 10 Take Home Messages </a:t>
            </a:r>
          </a:p>
        </p:txBody>
      </p:sp>
    </p:spTree>
    <p:extLst>
      <p:ext uri="{BB962C8B-B14F-4D97-AF65-F5344CB8AC3E}">
        <p14:creationId xmlns:p14="http://schemas.microsoft.com/office/powerpoint/2010/main" val="253991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0C6C47-E8BE-4B1E-AC6B-73485F5C4778}"/>
              </a:ext>
            </a:extLst>
          </p:cNvPr>
          <p:cNvSpPr>
            <a:spLocks noGrp="1"/>
          </p:cNvSpPr>
          <p:nvPr>
            <p:ph type="body" sz="quarter" idx="10"/>
          </p:nvPr>
        </p:nvSpPr>
        <p:spPr>
          <a:xfrm>
            <a:off x="722376" y="1755648"/>
            <a:ext cx="13185648" cy="5754537"/>
          </a:xfrm>
        </p:spPr>
        <p:txBody>
          <a:bodyPr/>
          <a:lstStyle/>
          <a:p>
            <a:pPr marL="395288" indent="-395288">
              <a:buNone/>
            </a:pPr>
            <a:r>
              <a:rPr lang="en-US" sz="3200" dirty="0"/>
              <a:t>8.	Patients with HCM and persistent or paroxysmal atrial fibrillation have a sufficiently increased risk of stroke such that oral anticoagulation with direct oral anticoagulants (or alternatively warfarin) should be considered the default treatment option independent of the CHA</a:t>
            </a:r>
            <a:r>
              <a:rPr lang="en-US" sz="3200" baseline="-25000" dirty="0"/>
              <a:t>2</a:t>
            </a:r>
            <a:r>
              <a:rPr lang="en-US" sz="3200" dirty="0"/>
              <a:t>DS</a:t>
            </a:r>
            <a:r>
              <a:rPr lang="en-US" sz="3200" baseline="-25000" dirty="0"/>
              <a:t>2</a:t>
            </a:r>
            <a:r>
              <a:rPr lang="en-US" sz="3200" dirty="0"/>
              <a:t>VASc score.  As rapid atrial fibrillation is often poorly tolerated in patients with HCM, maintenance of sinus rhythm and rate control are key pursuits in successful treatment.</a:t>
            </a:r>
          </a:p>
          <a:p>
            <a:pPr marL="395288" indent="-395288">
              <a:buNone/>
            </a:pPr>
            <a:endParaRPr lang="en-US" sz="3200" dirty="0"/>
          </a:p>
        </p:txBody>
      </p:sp>
      <p:sp>
        <p:nvSpPr>
          <p:cNvPr id="5" name="Slide Number Placeholder 4">
            <a:extLst>
              <a:ext uri="{FF2B5EF4-FFF2-40B4-BE49-F238E27FC236}">
                <a16:creationId xmlns:a16="http://schemas.microsoft.com/office/drawing/2014/main" id="{FD3234A8-7F7F-4055-BB02-364ACC52704E}"/>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4" name="Subtitle 2">
            <a:extLst>
              <a:ext uri="{FF2B5EF4-FFF2-40B4-BE49-F238E27FC236}">
                <a16:creationId xmlns:a16="http://schemas.microsoft.com/office/drawing/2014/main" id="{6B92FC1A-6C6D-4378-89D4-F4287776993E}"/>
              </a:ext>
            </a:extLst>
          </p:cNvPr>
          <p:cNvSpPr txBox="1">
            <a:spLocks/>
          </p:cNvSpPr>
          <p:nvPr/>
        </p:nvSpPr>
        <p:spPr>
          <a:xfrm>
            <a:off x="3886200" y="722463"/>
            <a:ext cx="6781800" cy="1030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dirty="0"/>
              <a:t>Top 10 Take Home Messages </a:t>
            </a:r>
          </a:p>
        </p:txBody>
      </p:sp>
    </p:spTree>
    <p:extLst>
      <p:ext uri="{BB962C8B-B14F-4D97-AF65-F5344CB8AC3E}">
        <p14:creationId xmlns:p14="http://schemas.microsoft.com/office/powerpoint/2010/main" val="404569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C806F9-F30F-4414-912B-90F0EC577455}"/>
              </a:ext>
            </a:extLst>
          </p:cNvPr>
          <p:cNvSpPr>
            <a:spLocks noGrp="1"/>
          </p:cNvSpPr>
          <p:nvPr>
            <p:ph type="body" sz="quarter" idx="10"/>
          </p:nvPr>
        </p:nvSpPr>
        <p:spPr>
          <a:xfrm>
            <a:off x="722376" y="1755648"/>
            <a:ext cx="13185648" cy="5754537"/>
          </a:xfrm>
        </p:spPr>
        <p:txBody>
          <a:bodyPr/>
          <a:lstStyle/>
          <a:p>
            <a:pPr marL="395288" indent="-395288">
              <a:buNone/>
            </a:pPr>
            <a:r>
              <a:rPr lang="en-US" sz="3200" dirty="0"/>
              <a:t>9.	Heart failure symptoms in patients with HCM, in the absence of left ventricular outflow tract obstruction, should be treated similarly to other patients with heart failure symptoms, including consideration of advanced treatment options (e.g., cardiac resynchronization therapy, left ventricular assist device transplantation).  In patients with HCM, an ejection fraction &lt;50% connotes significantly impaired systolic function and identifies individuals with poor prognosis and who are at increased risk for SCD.</a:t>
            </a:r>
          </a:p>
        </p:txBody>
      </p:sp>
      <p:sp>
        <p:nvSpPr>
          <p:cNvPr id="5" name="Slide Number Placeholder 4">
            <a:extLst>
              <a:ext uri="{FF2B5EF4-FFF2-40B4-BE49-F238E27FC236}">
                <a16:creationId xmlns:a16="http://schemas.microsoft.com/office/drawing/2014/main" id="{9F5F0B35-4965-4E89-BEFC-B1CD0AE097DD}"/>
              </a:ext>
            </a:extLst>
          </p:cNvPr>
          <p:cNvSpPr>
            <a:spLocks noGrp="1"/>
          </p:cNvSpPr>
          <p:nvPr>
            <p:ph type="sldNum" sz="quarter" idx="4"/>
          </p:nvPr>
        </p:nvSpPr>
        <p:spPr/>
        <p:txBody>
          <a:bodyPr/>
          <a:lstStyle/>
          <a:p>
            <a:fld id="{01CD3B2E-BC1C-6C4D-9D91-A67B950EE325}" type="slidenum">
              <a:rPr lang="en-US" smtClean="0"/>
              <a:pPr/>
              <a:t>14</a:t>
            </a:fld>
            <a:endParaRPr lang="en-US" dirty="0"/>
          </a:p>
        </p:txBody>
      </p:sp>
      <p:sp>
        <p:nvSpPr>
          <p:cNvPr id="4" name="Subtitle 2">
            <a:extLst>
              <a:ext uri="{FF2B5EF4-FFF2-40B4-BE49-F238E27FC236}">
                <a16:creationId xmlns:a16="http://schemas.microsoft.com/office/drawing/2014/main" id="{9851ED9A-845D-4361-9CDF-9D8D7BFAB149}"/>
              </a:ext>
            </a:extLst>
          </p:cNvPr>
          <p:cNvSpPr txBox="1">
            <a:spLocks/>
          </p:cNvSpPr>
          <p:nvPr/>
        </p:nvSpPr>
        <p:spPr>
          <a:xfrm>
            <a:off x="3886200" y="722463"/>
            <a:ext cx="6781800" cy="1030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dirty="0"/>
              <a:t>Top 10 Take Home Messages </a:t>
            </a:r>
          </a:p>
        </p:txBody>
      </p:sp>
    </p:spTree>
    <p:extLst>
      <p:ext uri="{BB962C8B-B14F-4D97-AF65-F5344CB8AC3E}">
        <p14:creationId xmlns:p14="http://schemas.microsoft.com/office/powerpoint/2010/main" val="140069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0C6C47-E8BE-4B1E-AC6B-73485F5C4778}"/>
              </a:ext>
            </a:extLst>
          </p:cNvPr>
          <p:cNvSpPr>
            <a:spLocks noGrp="1"/>
          </p:cNvSpPr>
          <p:nvPr>
            <p:ph type="body" sz="quarter" idx="10"/>
          </p:nvPr>
        </p:nvSpPr>
        <p:spPr>
          <a:xfrm>
            <a:off x="232728" y="1461516"/>
            <a:ext cx="14393862" cy="6029325"/>
          </a:xfrm>
        </p:spPr>
        <p:txBody>
          <a:bodyPr/>
          <a:lstStyle/>
          <a:p>
            <a:pPr marL="568325" indent="-568325">
              <a:buNone/>
            </a:pPr>
            <a:r>
              <a:rPr lang="en-US" sz="3100" dirty="0"/>
              <a:t>10. Increasingly, data affirm that the beneficial effects of exercise on general health can be extended to patients with HCM.  Healthy recreational exercise (moderate intensity) has not been associated with increased risk of ventricular arrhythmia events in recent studies.  Whether an individual patient with HCM wishes to pursue more rigorous exercise/training is dependent on a comprehensive shared discussion between that patient and their expert HCM care team regarding the potential risks of that level of training/participation but with the understanding that exercise-related risk cannot be individualized for a given patient.</a:t>
            </a:r>
          </a:p>
        </p:txBody>
      </p:sp>
      <p:sp>
        <p:nvSpPr>
          <p:cNvPr id="5" name="Slide Number Placeholder 4">
            <a:extLst>
              <a:ext uri="{FF2B5EF4-FFF2-40B4-BE49-F238E27FC236}">
                <a16:creationId xmlns:a16="http://schemas.microsoft.com/office/drawing/2014/main" id="{FD3234A8-7F7F-4055-BB02-364ACC52704E}"/>
              </a:ext>
            </a:extLst>
          </p:cNvPr>
          <p:cNvSpPr>
            <a:spLocks noGrp="1"/>
          </p:cNvSpPr>
          <p:nvPr>
            <p:ph type="sldNum" sz="quarter" idx="4"/>
          </p:nvPr>
        </p:nvSpPr>
        <p:spPr/>
        <p:txBody>
          <a:bodyPr/>
          <a:lstStyle/>
          <a:p>
            <a:fld id="{01CD3B2E-BC1C-6C4D-9D91-A67B950EE325}" type="slidenum">
              <a:rPr lang="en-US" smtClean="0"/>
              <a:pPr/>
              <a:t>15</a:t>
            </a:fld>
            <a:endParaRPr lang="en-US" dirty="0"/>
          </a:p>
        </p:txBody>
      </p:sp>
      <p:sp>
        <p:nvSpPr>
          <p:cNvPr id="4" name="Subtitle 2">
            <a:extLst>
              <a:ext uri="{FF2B5EF4-FFF2-40B4-BE49-F238E27FC236}">
                <a16:creationId xmlns:a16="http://schemas.microsoft.com/office/drawing/2014/main" id="{87769F3E-72DC-4A2B-90AD-646B8022A9CC}"/>
              </a:ext>
            </a:extLst>
          </p:cNvPr>
          <p:cNvSpPr txBox="1">
            <a:spLocks/>
          </p:cNvSpPr>
          <p:nvPr/>
        </p:nvSpPr>
        <p:spPr>
          <a:xfrm>
            <a:off x="3924300" y="431379"/>
            <a:ext cx="6781800" cy="1030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dirty="0"/>
              <a:t>Top 10 Take Home Messages </a:t>
            </a:r>
          </a:p>
        </p:txBody>
      </p:sp>
    </p:spTree>
    <p:extLst>
      <p:ext uri="{BB962C8B-B14F-4D97-AF65-F5344CB8AC3E}">
        <p14:creationId xmlns:p14="http://schemas.microsoft.com/office/powerpoint/2010/main" val="318458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90C463-8B12-4394-BDAF-E26B06A43736}"/>
              </a:ext>
            </a:extLst>
          </p:cNvPr>
          <p:cNvSpPr>
            <a:spLocks noGrp="1"/>
          </p:cNvSpPr>
          <p:nvPr>
            <p:ph type="ctrTitle"/>
          </p:nvPr>
        </p:nvSpPr>
        <p:spPr>
          <a:xfrm>
            <a:off x="876300" y="2590801"/>
            <a:ext cx="12877800" cy="1523999"/>
          </a:xfrm>
          <a:prstGeom prst="rect">
            <a:avLst/>
          </a:prstGeom>
        </p:spPr>
        <p:txBody>
          <a:bodyPr/>
          <a:lstStyle/>
          <a:p>
            <a:pPr algn="ctr"/>
            <a:r>
              <a:rPr lang="en-US" sz="4800" dirty="0">
                <a:latin typeface="Lub Dub Medium" panose="020B0603030403020204" pitchFamily="34" charset="0"/>
                <a:ea typeface="Calibri" panose="020F0502020204030204" pitchFamily="34" charset="0"/>
                <a:cs typeface="Times New Roman" panose="02020603050405020304" pitchFamily="18" charset="0"/>
              </a:rPr>
              <a:t>Shared Decision Making</a:t>
            </a:r>
            <a:endParaRPr lang="en-US" sz="4800" dirty="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16</a:t>
            </a:fld>
            <a:endParaRPr lang="en-US" dirty="0"/>
          </a:p>
        </p:txBody>
      </p:sp>
    </p:spTree>
    <p:extLst>
      <p:ext uri="{BB962C8B-B14F-4D97-AF65-F5344CB8AC3E}">
        <p14:creationId xmlns:p14="http://schemas.microsoft.com/office/powerpoint/2010/main" val="1833540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90428D-268D-4DF8-90AE-CAD5158A05C9}"/>
              </a:ext>
            </a:extLst>
          </p:cNvPr>
          <p:cNvSpPr>
            <a:spLocks noGrp="1"/>
          </p:cNvSpPr>
          <p:nvPr>
            <p:ph type="sldNum" sz="quarter" idx="4"/>
          </p:nvPr>
        </p:nvSpPr>
        <p:spPr/>
        <p:txBody>
          <a:bodyPr/>
          <a:lstStyle/>
          <a:p>
            <a:fld id="{01CD3B2E-BC1C-6C4D-9D91-A67B950EE325}" type="slidenum">
              <a:rPr lang="en-US" smtClean="0"/>
              <a:pPr/>
              <a:t>17</a:t>
            </a:fld>
            <a:endParaRPr lang="en-US" dirty="0"/>
          </a:p>
        </p:txBody>
      </p:sp>
      <p:sp>
        <p:nvSpPr>
          <p:cNvPr id="2" name="TextBox 1">
            <a:extLst>
              <a:ext uri="{FF2B5EF4-FFF2-40B4-BE49-F238E27FC236}">
                <a16:creationId xmlns:a16="http://schemas.microsoft.com/office/drawing/2014/main" id="{2F767073-7C0E-4D17-9220-CF4B1F6AF5A9}"/>
              </a:ext>
            </a:extLst>
          </p:cNvPr>
          <p:cNvSpPr txBox="1"/>
          <p:nvPr/>
        </p:nvSpPr>
        <p:spPr>
          <a:xfrm>
            <a:off x="4510359" y="609600"/>
            <a:ext cx="5609682" cy="584775"/>
          </a:xfrm>
          <a:prstGeom prst="rect">
            <a:avLst/>
          </a:prstGeom>
          <a:noFill/>
        </p:spPr>
        <p:txBody>
          <a:bodyPr wrap="square" rtlCol="0">
            <a:spAutoFit/>
          </a:bodyPr>
          <a:lstStyle/>
          <a:p>
            <a:pPr algn="ct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Shared Decision-Making</a:t>
            </a:r>
            <a:endParaRPr lang="en-US" sz="3200" dirty="0">
              <a:effectLst/>
              <a:latin typeface="Lub Dub Medium" panose="020B060303040302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8986C53A-A90F-2848-AF1B-409F633BB057}"/>
              </a:ext>
            </a:extLst>
          </p:cNvPr>
          <p:cNvGraphicFramePr>
            <a:graphicFrameLocks noGrp="1"/>
          </p:cNvGraphicFramePr>
          <p:nvPr>
            <p:extLst>
              <p:ext uri="{D42A27DB-BD31-4B8C-83A1-F6EECF244321}">
                <p14:modId xmlns:p14="http://schemas.microsoft.com/office/powerpoint/2010/main" val="3206520745"/>
              </p:ext>
            </p:extLst>
          </p:nvPr>
        </p:nvGraphicFramePr>
        <p:xfrm>
          <a:off x="457201" y="1447800"/>
          <a:ext cx="13715999" cy="3479737"/>
        </p:xfrm>
        <a:graphic>
          <a:graphicData uri="http://schemas.openxmlformats.org/drawingml/2006/table">
            <a:tbl>
              <a:tblPr firstRow="1" firstCol="1" bandRow="1"/>
              <a:tblGrid>
                <a:gridCol w="1550558">
                  <a:extLst>
                    <a:ext uri="{9D8B030D-6E8A-4147-A177-3AD203B41FA5}">
                      <a16:colId xmlns:a16="http://schemas.microsoft.com/office/drawing/2014/main" val="2920948482"/>
                    </a:ext>
                  </a:extLst>
                </a:gridCol>
                <a:gridCol w="1550558">
                  <a:extLst>
                    <a:ext uri="{9D8B030D-6E8A-4147-A177-3AD203B41FA5}">
                      <a16:colId xmlns:a16="http://schemas.microsoft.com/office/drawing/2014/main" val="2890552401"/>
                    </a:ext>
                  </a:extLst>
                </a:gridCol>
                <a:gridCol w="10614883">
                  <a:extLst>
                    <a:ext uri="{9D8B030D-6E8A-4147-A177-3AD203B41FA5}">
                      <a16:colId xmlns:a16="http://schemas.microsoft.com/office/drawing/2014/main" val="426467732"/>
                    </a:ext>
                  </a:extLst>
                </a:gridCol>
              </a:tblGrid>
              <a:tr h="71006">
                <a:tc>
                  <a:txBody>
                    <a:bodyPr/>
                    <a:lstStyle/>
                    <a:p>
                      <a:pPr marL="0" marR="0" algn="ctr">
                        <a:lnSpc>
                          <a:spcPct val="115000"/>
                        </a:lnSpc>
                        <a:spcBef>
                          <a:spcPts val="0"/>
                        </a:spcBef>
                        <a:spcAft>
                          <a:spcPts val="0"/>
                        </a:spcAft>
                      </a:pPr>
                      <a:r>
                        <a:rPr lang="en-US" sz="2300" b="1">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3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b="1">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3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b="1" dirty="0">
                          <a:effectLst/>
                          <a:latin typeface="Lub Dub Medium" panose="020B0603030403020204" pitchFamily="34" charset="0"/>
                          <a:ea typeface="Calibri" panose="020F0502020204030204" pitchFamily="34" charset="0"/>
                          <a:cs typeface="Times New Roman" panose="02020603050405020304" pitchFamily="18" charset="0"/>
                        </a:rPr>
                        <a:t>Recommendation</a:t>
                      </a:r>
                      <a:endParaRPr lang="en-US" sz="23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617066"/>
                  </a:ext>
                </a:extLst>
              </a:tr>
              <a:tr h="790768">
                <a:tc>
                  <a:txBody>
                    <a:bodyPr/>
                    <a:lstStyle/>
                    <a:p>
                      <a:pPr marL="0" marR="0" algn="ctr">
                        <a:lnSpc>
                          <a:spcPct val="115000"/>
                        </a:lnSpc>
                        <a:spcBef>
                          <a:spcPts val="0"/>
                        </a:spcBef>
                        <a:spcAft>
                          <a:spcPts val="0"/>
                        </a:spcAft>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3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3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For patients with HCM or at risk for HCM, shared decision-making is recommended in developing a plan of care (including but not limited to decisions regarding genetic evaluation, activity, lifestyle, and therapy choices) that includes a full disclosure of the risks, benefits, and anticipated outcomes of all options, as well the opportunity for the patient to express their goals and concerns.</a:t>
                      </a:r>
                    </a:p>
                    <a:p>
                      <a:pPr marL="342900" marR="0" lvl="0" indent="-342900" algn="l">
                        <a:lnSpc>
                          <a:spcPct val="150000"/>
                        </a:lnSpc>
                        <a:spcBef>
                          <a:spcPts val="0"/>
                        </a:spcBef>
                        <a:spcAft>
                          <a:spcPts val="0"/>
                        </a:spcAft>
                        <a:buFont typeface="+mj-lt"/>
                        <a:buAutoNum type="arabicPeriod"/>
                      </a:pPr>
                      <a:endPar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148113"/>
                  </a:ext>
                </a:extLst>
              </a:tr>
            </a:tbl>
          </a:graphicData>
        </a:graphic>
      </p:graphicFrame>
    </p:spTree>
    <p:extLst>
      <p:ext uri="{BB962C8B-B14F-4D97-AF65-F5344CB8AC3E}">
        <p14:creationId xmlns:p14="http://schemas.microsoft.com/office/powerpoint/2010/main" val="402028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90C463-8B12-4394-BDAF-E26B06A43736}"/>
              </a:ext>
            </a:extLst>
          </p:cNvPr>
          <p:cNvSpPr>
            <a:spLocks noGrp="1"/>
          </p:cNvSpPr>
          <p:nvPr>
            <p:ph type="ctrTitle"/>
          </p:nvPr>
        </p:nvSpPr>
        <p:spPr>
          <a:xfrm>
            <a:off x="762000" y="2590801"/>
            <a:ext cx="12877800" cy="1523999"/>
          </a:xfrm>
          <a:prstGeom prst="rect">
            <a:avLst/>
          </a:prstGeom>
        </p:spPr>
        <p:txBody>
          <a:bodyPr/>
          <a:lstStyle/>
          <a:p>
            <a:pPr algn="ctr"/>
            <a:r>
              <a:rPr lang="en-US" sz="4800" b="1" dirty="0">
                <a:effectLst/>
                <a:latin typeface="Lub Dub Medium" panose="020B0603030403020204" pitchFamily="34" charset="0"/>
                <a:ea typeface="Calibri" panose="020F0502020204030204" pitchFamily="34" charset="0"/>
                <a:cs typeface="Times New Roman" panose="02020603050405020304" pitchFamily="18" charset="0"/>
              </a:rPr>
              <a:t>Multidisciplinary Hypertrophic Cardiomyopathy Centers</a:t>
            </a:r>
            <a:endParaRPr lang="en-US" sz="4800" dirty="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18</a:t>
            </a:fld>
            <a:endParaRPr lang="en-US" dirty="0"/>
          </a:p>
        </p:txBody>
      </p:sp>
    </p:spTree>
    <p:extLst>
      <p:ext uri="{BB962C8B-B14F-4D97-AF65-F5344CB8AC3E}">
        <p14:creationId xmlns:p14="http://schemas.microsoft.com/office/powerpoint/2010/main" val="265814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90428D-268D-4DF8-90AE-CAD5158A05C9}"/>
              </a:ext>
            </a:extLst>
          </p:cNvPr>
          <p:cNvSpPr>
            <a:spLocks noGrp="1"/>
          </p:cNvSpPr>
          <p:nvPr>
            <p:ph type="sldNum" sz="quarter" idx="4"/>
          </p:nvPr>
        </p:nvSpPr>
        <p:spPr/>
        <p:txBody>
          <a:bodyPr/>
          <a:lstStyle/>
          <a:p>
            <a:fld id="{01CD3B2E-BC1C-6C4D-9D91-A67B950EE325}" type="slidenum">
              <a:rPr lang="en-US" smtClean="0"/>
              <a:pPr/>
              <a:t>19</a:t>
            </a:fld>
            <a:endParaRPr lang="en-US" dirty="0"/>
          </a:p>
        </p:txBody>
      </p:sp>
      <p:graphicFrame>
        <p:nvGraphicFramePr>
          <p:cNvPr id="2" name="Table 1">
            <a:extLst>
              <a:ext uri="{FF2B5EF4-FFF2-40B4-BE49-F238E27FC236}">
                <a16:creationId xmlns:a16="http://schemas.microsoft.com/office/drawing/2014/main" id="{734BAE91-9743-4937-B0E9-1E05E676D28D}"/>
              </a:ext>
            </a:extLst>
          </p:cNvPr>
          <p:cNvGraphicFramePr>
            <a:graphicFrameLocks noGrp="1"/>
          </p:cNvGraphicFramePr>
          <p:nvPr>
            <p:extLst>
              <p:ext uri="{D42A27DB-BD31-4B8C-83A1-F6EECF244321}">
                <p14:modId xmlns:p14="http://schemas.microsoft.com/office/powerpoint/2010/main" val="1029109813"/>
              </p:ext>
            </p:extLst>
          </p:nvPr>
        </p:nvGraphicFramePr>
        <p:xfrm>
          <a:off x="457200" y="1444752"/>
          <a:ext cx="13716000" cy="5946648"/>
        </p:xfrm>
        <a:graphic>
          <a:graphicData uri="http://schemas.openxmlformats.org/drawingml/2006/table">
            <a:tbl>
              <a:tblPr firstRow="1" firstCol="1" bandRow="1"/>
              <a:tblGrid>
                <a:gridCol w="1571786">
                  <a:extLst>
                    <a:ext uri="{9D8B030D-6E8A-4147-A177-3AD203B41FA5}">
                      <a16:colId xmlns:a16="http://schemas.microsoft.com/office/drawing/2014/main" val="1147883499"/>
                    </a:ext>
                  </a:extLst>
                </a:gridCol>
                <a:gridCol w="1571786">
                  <a:extLst>
                    <a:ext uri="{9D8B030D-6E8A-4147-A177-3AD203B41FA5}">
                      <a16:colId xmlns:a16="http://schemas.microsoft.com/office/drawing/2014/main" val="2502685676"/>
                    </a:ext>
                  </a:extLst>
                </a:gridCol>
                <a:gridCol w="10572428">
                  <a:extLst>
                    <a:ext uri="{9D8B030D-6E8A-4147-A177-3AD203B41FA5}">
                      <a16:colId xmlns:a16="http://schemas.microsoft.com/office/drawing/2014/main" val="4260192441"/>
                    </a:ext>
                  </a:extLst>
                </a:gridCol>
              </a:tblGrid>
              <a:tr h="444678">
                <a:tc>
                  <a:txBody>
                    <a:bodyPr/>
                    <a:lstStyle/>
                    <a:p>
                      <a:pPr marL="0" marR="0" algn="ctr">
                        <a:lnSpc>
                          <a:spcPct val="115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874192"/>
                  </a:ext>
                </a:extLst>
              </a:tr>
              <a:tr h="3064768">
                <a:tc>
                  <a:txBody>
                    <a:bodyPr/>
                    <a:lstStyle/>
                    <a:p>
                      <a:pPr marL="0" marR="0" algn="ctr">
                        <a:lnSpc>
                          <a:spcPct val="115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  </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342900" marR="0" lvl="0" indent="-342900">
                        <a:lnSpc>
                          <a:spcPct val="150000"/>
                        </a:lnSpc>
                        <a:spcBef>
                          <a:spcPts val="0"/>
                        </a:spcBef>
                        <a:spcAft>
                          <a:spcPts val="0"/>
                        </a:spcAft>
                        <a:buFont typeface="+mj-lt"/>
                        <a:buAutoNum type="arabicPeriod"/>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in whom SRT is indicated, the procedure should be performed at experienced centers (comprehensive or primary HCM centers) with demonstrated excellence in clinical outcomes for these procedures. </a:t>
                      </a:r>
                    </a:p>
                    <a:p>
                      <a:pPr marL="0" marR="0" lvl="0" indent="0">
                        <a:lnSpc>
                          <a:spcPct val="150000"/>
                        </a:lnSpc>
                        <a:spcBef>
                          <a:spcPts val="0"/>
                        </a:spcBef>
                        <a:spcAft>
                          <a:spcPts val="0"/>
                        </a:spcAft>
                        <a:buFont typeface="+mj-lt"/>
                        <a:buNone/>
                      </a:pPr>
                      <a:endPar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541592"/>
                  </a:ext>
                </a:extLst>
              </a:tr>
              <a:tr h="2437202">
                <a:tc>
                  <a:txBody>
                    <a:bodyPr/>
                    <a:lstStyle/>
                    <a:p>
                      <a:pPr marL="0" marR="0" algn="ctr">
                        <a:lnSpc>
                          <a:spcPct val="115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457200" marR="0" lvl="0" indent="-457200">
                        <a:lnSpc>
                          <a:spcPct val="150000"/>
                        </a:lnSpc>
                        <a:spcBef>
                          <a:spcPts val="0"/>
                        </a:spcBef>
                        <a:spcAft>
                          <a:spcPts val="0"/>
                        </a:spcAft>
                        <a:buFont typeface="+mj-lt"/>
                        <a:buAutoNum type="arabicPeriod" startAt="2"/>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consultation with or referral to a comprehensive or primary HCM center is reasonable to aid in complex disease-related management decisions.</a:t>
                      </a:r>
                    </a:p>
                    <a:p>
                      <a:pPr marL="457200" marR="0" lvl="0" indent="-457200">
                        <a:lnSpc>
                          <a:spcPct val="150000"/>
                        </a:lnSpc>
                        <a:spcBef>
                          <a:spcPts val="0"/>
                        </a:spcBef>
                        <a:spcAft>
                          <a:spcPts val="0"/>
                        </a:spcAft>
                        <a:buFont typeface="+mj-lt"/>
                        <a:buAutoNum type="arabicPeriod" startAt="2"/>
                      </a:pPr>
                      <a:endPar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620749"/>
                  </a:ext>
                </a:extLst>
              </a:tr>
            </a:tbl>
          </a:graphicData>
        </a:graphic>
      </p:graphicFrame>
      <p:sp>
        <p:nvSpPr>
          <p:cNvPr id="3" name="TextBox 2">
            <a:extLst>
              <a:ext uri="{FF2B5EF4-FFF2-40B4-BE49-F238E27FC236}">
                <a16:creationId xmlns:a16="http://schemas.microsoft.com/office/drawing/2014/main" id="{2E86C21D-056B-4E8B-AC5C-CA80864D8C51}"/>
              </a:ext>
            </a:extLst>
          </p:cNvPr>
          <p:cNvSpPr txBox="1"/>
          <p:nvPr/>
        </p:nvSpPr>
        <p:spPr>
          <a:xfrm>
            <a:off x="1600200" y="609600"/>
            <a:ext cx="11430000" cy="861774"/>
          </a:xfrm>
          <a:prstGeom prst="rect">
            <a:avLst/>
          </a:prstGeom>
          <a:noFill/>
        </p:spPr>
        <p:txBody>
          <a:bodyPr wrap="square" rtlCol="0">
            <a:spAutoFit/>
          </a:bodyPr>
          <a:lstStyle/>
          <a:p>
            <a:pPr algn="ctr"/>
            <a:r>
              <a:rPr lang="en-US" sz="3000" b="1" dirty="0">
                <a:effectLst/>
                <a:latin typeface="Lub Dub Medium" panose="020B0603030403020204" pitchFamily="34" charset="0"/>
                <a:ea typeface="Calibri" panose="020F0502020204030204" pitchFamily="34" charset="0"/>
                <a:cs typeface="Times New Roman" panose="02020603050405020304" pitchFamily="18" charset="0"/>
              </a:rPr>
              <a:t>Multidisciplinary Hypertrophic Cardiomyopathy Centers</a:t>
            </a:r>
            <a:endParaRPr lang="en-US" sz="30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357174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1C1E0-5097-4F5E-8B8D-4CA99E1146EE}"/>
              </a:ext>
            </a:extLst>
          </p:cNvPr>
          <p:cNvSpPr>
            <a:spLocks noGrp="1"/>
          </p:cNvSpPr>
          <p:nvPr>
            <p:ph type="subTitle" idx="1"/>
          </p:nvPr>
        </p:nvSpPr>
        <p:spPr>
          <a:xfrm>
            <a:off x="228600" y="2400300"/>
            <a:ext cx="14401800" cy="4762500"/>
          </a:xfrm>
        </p:spPr>
        <p:txBody>
          <a:bodyPr/>
          <a:lstStyle/>
          <a:p>
            <a:pPr marL="0" marR="0">
              <a:lnSpc>
                <a:spcPct val="150000"/>
              </a:lnSpc>
              <a:spcBef>
                <a:spcPts val="0"/>
              </a:spcBef>
              <a:spcAft>
                <a:spcPts val="0"/>
              </a:spcAft>
            </a:pPr>
            <a:r>
              <a:rPr lang="en-US" sz="2800" dirty="0">
                <a:latin typeface="Lub Dub Medium" panose="020B0603030403020204" pitchFamily="34" charset="0"/>
              </a:rPr>
              <a:t>This slide set is adapted from the 2020 AHA/ACC Guideline for the Diagnosis and Treatment of Patients with Hypertrophic Cardiomyopathy. Published online ahead of print November 20, 2020, available at: </a:t>
            </a:r>
            <a:r>
              <a:rPr lang="en-US" sz="2800" i="1" dirty="0">
                <a:latin typeface="Lub Dub Medium" panose="020B0603030403020204" pitchFamily="34" charset="0"/>
              </a:rPr>
              <a:t>Circulation</a:t>
            </a:r>
            <a:r>
              <a:rPr lang="en-US" sz="2800" i="1" dirty="0">
                <a:effectLst/>
                <a:latin typeface="Lub Dub Medium" panose="020B0603030403020204" pitchFamily="34" charset="0"/>
                <a:ea typeface="Calibri" panose="020F0502020204030204" pitchFamily="34" charset="0"/>
              </a:rPr>
              <a:t>.</a:t>
            </a:r>
            <a:r>
              <a:rPr lang="en-US" sz="2800" dirty="0">
                <a:effectLst/>
                <a:latin typeface="Lub Dub Medium" panose="020B0603030403020204" pitchFamily="34" charset="0"/>
                <a:ea typeface="Calibri" panose="020F0502020204030204" pitchFamily="34" charset="0"/>
              </a:rPr>
              <a:t> </a:t>
            </a:r>
            <a:r>
              <a:rPr lang="en-US" sz="2800" u="sng" dirty="0">
                <a:solidFill>
                  <a:srgbClr val="0563C1"/>
                </a:solidFill>
                <a:effectLst/>
                <a:latin typeface="Lub Dub Medium" panose="020B0603030403020204" pitchFamily="34" charset="0"/>
                <a:ea typeface="Calibri" panose="020F0502020204030204" pitchFamily="34" charset="0"/>
                <a:hlinkClick r:id="rId2"/>
              </a:rPr>
              <a:t>https://www.ahajournals.org/doi/10.1161/CIR.0000000000000937</a:t>
            </a:r>
            <a:r>
              <a:rPr lang="en-US" sz="2800" dirty="0">
                <a:solidFill>
                  <a:srgbClr val="365F91"/>
                </a:solidFill>
                <a:effectLst/>
                <a:latin typeface="Lub Dub Medium" panose="020B0603030403020204" pitchFamily="34" charset="0"/>
                <a:ea typeface="Calibri" panose="020F0502020204030204" pitchFamily="34" charset="0"/>
              </a:rPr>
              <a:t> </a:t>
            </a:r>
            <a:endParaRPr lang="en-US" sz="2800" dirty="0">
              <a:effectLst/>
              <a:latin typeface="Lub Dub Medium" panose="020B0603030403020204" pitchFamily="34" charset="0"/>
              <a:ea typeface="Calibri" panose="020F0502020204030204" pitchFamily="34" charset="0"/>
            </a:endParaRPr>
          </a:p>
          <a:p>
            <a:pPr>
              <a:lnSpc>
                <a:spcPct val="150000"/>
              </a:lnSpc>
            </a:pPr>
            <a:r>
              <a:rPr lang="en-US" sz="2800" dirty="0">
                <a:latin typeface="Lub Dub Medium" panose="020B0603030403020204" pitchFamily="34" charset="0"/>
              </a:rPr>
              <a:t>and </a:t>
            </a:r>
            <a:r>
              <a:rPr lang="en-US" sz="2800" i="1" dirty="0">
                <a:latin typeface="Lub Dub Medium" panose="020B0603030403020204" pitchFamily="34" charset="0"/>
              </a:rPr>
              <a:t>Journal of the American College of Cardiology</a:t>
            </a:r>
            <a:r>
              <a:rPr lang="en-US" sz="2800" dirty="0">
                <a:latin typeface="Lub Dub Medium" panose="020B0603030403020204" pitchFamily="34" charset="0"/>
              </a:rPr>
              <a:t> published online ahead of print Nov. 20, 2020. </a:t>
            </a:r>
            <a:r>
              <a:rPr lang="en-US" sz="2800" i="1" dirty="0">
                <a:latin typeface="Lub Dub Medium" panose="020B0603030403020204" pitchFamily="34" charset="0"/>
              </a:rPr>
              <a:t>J Am Coll </a:t>
            </a:r>
            <a:r>
              <a:rPr lang="en-US" sz="2800" i="1" dirty="0" err="1">
                <a:latin typeface="Lub Dub Medium" panose="020B0603030403020204" pitchFamily="34" charset="0"/>
              </a:rPr>
              <a:t>Cardiol</a:t>
            </a:r>
            <a:r>
              <a:rPr lang="en-US" sz="2800" i="1" dirty="0">
                <a:latin typeface="Lub Dub Medium" panose="020B0603030403020204" pitchFamily="34" charset="0"/>
              </a:rPr>
              <a:t>. </a:t>
            </a:r>
            <a:r>
              <a:rPr lang="en-US" sz="2800" u="sng" dirty="0">
                <a:solidFill>
                  <a:srgbClr val="0563C1"/>
                </a:solidFill>
                <a:effectLst/>
                <a:latin typeface="Lub Dub Medium" panose="020B0603030403020204" pitchFamily="34" charset="0"/>
                <a:ea typeface="Calibri" panose="020F0502020204030204" pitchFamily="34" charset="0"/>
                <a:hlinkClick r:id="rId3"/>
              </a:rPr>
              <a:t>http://www.jacc.org/doi/10.1016/j.jacc.2020.08.045</a:t>
            </a:r>
            <a:r>
              <a:rPr lang="en-US" sz="2800" dirty="0">
                <a:latin typeface="Lub Dub Medium" panose="020B0603030403020204" pitchFamily="34" charset="0"/>
              </a:rPr>
              <a:t> </a:t>
            </a:r>
          </a:p>
          <a:p>
            <a:endParaRPr lang="en-US" sz="2800" dirty="0">
              <a:latin typeface="Lub Dub Medium" panose="020B0603030403020204" pitchFamily="34" charset="0"/>
            </a:endParaRPr>
          </a:p>
        </p:txBody>
      </p:sp>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p:txBody>
          <a:bodyPr/>
          <a:lstStyle/>
          <a:p>
            <a:r>
              <a:rPr lang="en-US"/>
              <a:t>Citation </a:t>
            </a:r>
            <a:endParaRPr lang="en-US" dirty="0"/>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90C463-8B12-4394-BDAF-E26B06A43736}"/>
              </a:ext>
            </a:extLst>
          </p:cNvPr>
          <p:cNvSpPr>
            <a:spLocks noGrp="1"/>
          </p:cNvSpPr>
          <p:nvPr>
            <p:ph type="ctrTitle"/>
          </p:nvPr>
        </p:nvSpPr>
        <p:spPr>
          <a:xfrm>
            <a:off x="761999" y="2590801"/>
            <a:ext cx="13266737" cy="1523999"/>
          </a:xfrm>
          <a:prstGeom prst="rect">
            <a:avLst/>
          </a:prstGeom>
        </p:spPr>
        <p:txBody>
          <a:bodyPr/>
          <a:lstStyle/>
          <a:p>
            <a:pPr algn="ctr"/>
            <a:r>
              <a:rPr lang="en-US" sz="4800" b="1" dirty="0">
                <a:effectLst/>
                <a:latin typeface="Lub Dub Medium" panose="020B0603030403020204" pitchFamily="34" charset="0"/>
                <a:ea typeface="Calibri" panose="020F0502020204030204" pitchFamily="34" charset="0"/>
                <a:cs typeface="Times New Roman" panose="02020603050405020304" pitchFamily="18" charset="0"/>
              </a:rPr>
              <a:t>Diagnosis, Initial Evaluation, and Follow-up</a:t>
            </a:r>
            <a:endParaRPr lang="en-US" sz="4800" dirty="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20</a:t>
            </a:fld>
            <a:endParaRPr lang="en-US" dirty="0"/>
          </a:p>
        </p:txBody>
      </p:sp>
    </p:spTree>
    <p:extLst>
      <p:ext uri="{BB962C8B-B14F-4D97-AF65-F5344CB8AC3E}">
        <p14:creationId xmlns:p14="http://schemas.microsoft.com/office/powerpoint/2010/main" val="249333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772C06-ACA2-4924-B6C8-340751C43E80}"/>
              </a:ext>
            </a:extLst>
          </p:cNvPr>
          <p:cNvSpPr>
            <a:spLocks noGrp="1"/>
          </p:cNvSpPr>
          <p:nvPr>
            <p:ph type="sldNum" sz="quarter" idx="4"/>
          </p:nvPr>
        </p:nvSpPr>
        <p:spPr/>
        <p:txBody>
          <a:bodyPr/>
          <a:lstStyle/>
          <a:p>
            <a:fld id="{01CD3B2E-BC1C-6C4D-9D91-A67B950EE325}" type="slidenum">
              <a:rPr lang="en-US" smtClean="0"/>
              <a:pPr/>
              <a:t>21</a:t>
            </a:fld>
            <a:endParaRPr lang="en-US" dirty="0"/>
          </a:p>
        </p:txBody>
      </p:sp>
      <p:graphicFrame>
        <p:nvGraphicFramePr>
          <p:cNvPr id="5" name="Table 4">
            <a:extLst>
              <a:ext uri="{FF2B5EF4-FFF2-40B4-BE49-F238E27FC236}">
                <a16:creationId xmlns:a16="http://schemas.microsoft.com/office/drawing/2014/main" id="{2AAFE26F-F298-44EE-8D1D-D0C02900F131}"/>
              </a:ext>
            </a:extLst>
          </p:cNvPr>
          <p:cNvGraphicFramePr>
            <a:graphicFrameLocks noGrp="1"/>
          </p:cNvGraphicFramePr>
          <p:nvPr>
            <p:extLst>
              <p:ext uri="{D42A27DB-BD31-4B8C-83A1-F6EECF244321}">
                <p14:modId xmlns:p14="http://schemas.microsoft.com/office/powerpoint/2010/main" val="1002057158"/>
              </p:ext>
            </p:extLst>
          </p:nvPr>
        </p:nvGraphicFramePr>
        <p:xfrm>
          <a:off x="457200" y="1444752"/>
          <a:ext cx="13714891" cy="6263169"/>
        </p:xfrm>
        <a:graphic>
          <a:graphicData uri="http://schemas.openxmlformats.org/drawingml/2006/table">
            <a:tbl>
              <a:tblPr firstRow="1" firstCol="1" lastRow="1" lastCol="1" bandRow="1" bandCol="1"/>
              <a:tblGrid>
                <a:gridCol w="1609344">
                  <a:extLst>
                    <a:ext uri="{9D8B030D-6E8A-4147-A177-3AD203B41FA5}">
                      <a16:colId xmlns:a16="http://schemas.microsoft.com/office/drawing/2014/main" val="844102370"/>
                    </a:ext>
                  </a:extLst>
                </a:gridCol>
                <a:gridCol w="1610454">
                  <a:extLst>
                    <a:ext uri="{9D8B030D-6E8A-4147-A177-3AD203B41FA5}">
                      <a16:colId xmlns:a16="http://schemas.microsoft.com/office/drawing/2014/main" val="2504609465"/>
                    </a:ext>
                  </a:extLst>
                </a:gridCol>
                <a:gridCol w="10495093">
                  <a:extLst>
                    <a:ext uri="{9D8B030D-6E8A-4147-A177-3AD203B41FA5}">
                      <a16:colId xmlns:a16="http://schemas.microsoft.com/office/drawing/2014/main" val="3101899596"/>
                    </a:ext>
                  </a:extLst>
                </a:gridCol>
              </a:tblGrid>
              <a:tr h="871257">
                <a:tc>
                  <a:txBody>
                    <a:bodyPr/>
                    <a:lstStyle/>
                    <a:p>
                      <a:pPr marL="156210" marR="150495" algn="ctr">
                        <a:lnSpc>
                          <a:spcPct val="100000"/>
                        </a:lnSpc>
                        <a:spcBef>
                          <a:spcPts val="0"/>
                        </a:spcBef>
                        <a:spcAft>
                          <a:spcPts val="0"/>
                        </a:spcAft>
                      </a:pPr>
                      <a:r>
                        <a:rPr lang="en-US" sz="40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3670" marR="149860" algn="ctr">
                        <a:lnSpc>
                          <a:spcPct val="100000"/>
                        </a:lnSpc>
                        <a:spcBef>
                          <a:spcPts val="0"/>
                        </a:spcBef>
                        <a:spcAft>
                          <a:spcPts val="0"/>
                        </a:spcAft>
                      </a:pPr>
                      <a:r>
                        <a:rPr lang="en-US" sz="40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gn="ctr">
                        <a:lnSpc>
                          <a:spcPct val="100000"/>
                        </a:lnSpc>
                        <a:spcBef>
                          <a:spcPts val="0"/>
                        </a:spcBef>
                        <a:spcAft>
                          <a:spcPts val="0"/>
                        </a:spcAft>
                      </a:pPr>
                      <a:r>
                        <a:rPr lang="en-US" sz="40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458138"/>
                  </a:ext>
                </a:extLst>
              </a:tr>
              <a:tr h="5075391">
                <a:tc>
                  <a:txBody>
                    <a:bodyPr/>
                    <a:lstStyle/>
                    <a:p>
                      <a:pPr marL="4445" marR="0" algn="ctr">
                        <a:lnSpc>
                          <a:spcPct val="150000"/>
                        </a:lnSpc>
                        <a:spcBef>
                          <a:spcPts val="625"/>
                        </a:spcBef>
                        <a:spcAft>
                          <a:spcPts val="0"/>
                        </a:spcAft>
                      </a:pPr>
                      <a:r>
                        <a:rPr lang="en-US" sz="4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4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4445" marR="0" algn="ctr">
                        <a:lnSpc>
                          <a:spcPct val="150000"/>
                        </a:lnSpc>
                        <a:spcBef>
                          <a:spcPts val="625"/>
                        </a:spcBef>
                        <a:spcAft>
                          <a:spcPts val="0"/>
                        </a:spcAft>
                      </a:pPr>
                      <a:r>
                        <a:rPr lang="en-US" sz="4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4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6075" marR="0" lvl="0" indent="-346075" algn="l">
                        <a:lnSpc>
                          <a:spcPct val="150000"/>
                        </a:lnSpc>
                        <a:spcBef>
                          <a:spcPts val="0"/>
                        </a:spcBef>
                        <a:spcAft>
                          <a:spcPts val="0"/>
                        </a:spcAft>
                        <a:buFont typeface="+mj-lt"/>
                        <a:buNone/>
                      </a:pPr>
                      <a:r>
                        <a:rPr lang="en-US" sz="4000"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a:t>
                      </a:r>
                      <a:r>
                        <a:rPr lang="en-US" sz="40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 In patients with suspected HCM, comprehensive physical examination and complete medical and 3-generation family history is recommended as part of the initial diagnostic assessment.</a:t>
                      </a:r>
                    </a:p>
                    <a:p>
                      <a:pPr marL="346075" marR="0" lvl="0" indent="-346075" algn="l">
                        <a:lnSpc>
                          <a:spcPct val="150000"/>
                        </a:lnSpc>
                        <a:spcBef>
                          <a:spcPts val="0"/>
                        </a:spcBef>
                        <a:spcAft>
                          <a:spcPts val="0"/>
                        </a:spcAft>
                        <a:buFont typeface="+mj-lt"/>
                        <a:buNone/>
                      </a:pPr>
                      <a:endParaRPr lang="en-US" sz="40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423480"/>
                  </a:ext>
                </a:extLst>
              </a:tr>
            </a:tbl>
          </a:graphicData>
        </a:graphic>
      </p:graphicFrame>
      <p:sp>
        <p:nvSpPr>
          <p:cNvPr id="7" name="TextBox 6">
            <a:extLst>
              <a:ext uri="{FF2B5EF4-FFF2-40B4-BE49-F238E27FC236}">
                <a16:creationId xmlns:a16="http://schemas.microsoft.com/office/drawing/2014/main" id="{75997941-2E2C-4BE9-960E-BEEE8B0B86BB}"/>
              </a:ext>
            </a:extLst>
          </p:cNvPr>
          <p:cNvSpPr txBox="1"/>
          <p:nvPr/>
        </p:nvSpPr>
        <p:spPr>
          <a:xfrm>
            <a:off x="1600200" y="612648"/>
            <a:ext cx="11430000" cy="923330"/>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Clinical Diagnosis</a:t>
            </a:r>
            <a:endParaRPr lang="en-US" sz="36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462310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06D5E7F-6ADD-4519-B676-7A3BED66F53A}"/>
              </a:ext>
            </a:extLst>
          </p:cNvPr>
          <p:cNvSpPr>
            <a:spLocks noGrp="1"/>
          </p:cNvSpPr>
          <p:nvPr>
            <p:ph type="subTitle" idx="4294967295"/>
          </p:nvPr>
        </p:nvSpPr>
        <p:spPr>
          <a:xfrm>
            <a:off x="1752600" y="328280"/>
            <a:ext cx="11125200" cy="554808"/>
          </a:xfrm>
          <a:prstGeom prst="rect">
            <a:avLst/>
          </a:prstGeom>
        </p:spPr>
        <p:txBody>
          <a:bodyPr/>
          <a:lstStyle/>
          <a:p>
            <a:pPr marL="0" indent="0" algn="ctr">
              <a:buNone/>
            </a:pPr>
            <a:r>
              <a:rPr lang="en-US" sz="2400" b="1" dirty="0"/>
              <a:t>Table 5. Clinical Features in Patients with “HCM* Phenocopies (Mimics)”</a:t>
            </a:r>
          </a:p>
        </p:txBody>
      </p:sp>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22</a:t>
            </a:fld>
            <a:endParaRPr lang="en-US" dirty="0"/>
          </a:p>
        </p:txBody>
      </p:sp>
      <p:graphicFrame>
        <p:nvGraphicFramePr>
          <p:cNvPr id="8" name="Table 7">
            <a:extLst>
              <a:ext uri="{FF2B5EF4-FFF2-40B4-BE49-F238E27FC236}">
                <a16:creationId xmlns:a16="http://schemas.microsoft.com/office/drawing/2014/main" id="{596B970D-6A45-497C-B2CA-6B3FA01E7871}"/>
              </a:ext>
            </a:extLst>
          </p:cNvPr>
          <p:cNvGraphicFramePr>
            <a:graphicFrameLocks noGrp="1"/>
          </p:cNvGraphicFramePr>
          <p:nvPr>
            <p:extLst>
              <p:ext uri="{D42A27DB-BD31-4B8C-83A1-F6EECF244321}">
                <p14:modId xmlns:p14="http://schemas.microsoft.com/office/powerpoint/2010/main" val="3742605495"/>
              </p:ext>
            </p:extLst>
          </p:nvPr>
        </p:nvGraphicFramePr>
        <p:xfrm>
          <a:off x="186811" y="1124592"/>
          <a:ext cx="14367389" cy="5949201"/>
        </p:xfrm>
        <a:graphic>
          <a:graphicData uri="http://schemas.openxmlformats.org/drawingml/2006/table">
            <a:tbl>
              <a:tblPr firstRow="1" firstCol="1" bandRow="1"/>
              <a:tblGrid>
                <a:gridCol w="2255346">
                  <a:extLst>
                    <a:ext uri="{9D8B030D-6E8A-4147-A177-3AD203B41FA5}">
                      <a16:colId xmlns:a16="http://schemas.microsoft.com/office/drawing/2014/main" val="2897890963"/>
                    </a:ext>
                  </a:extLst>
                </a:gridCol>
                <a:gridCol w="4145454">
                  <a:extLst>
                    <a:ext uri="{9D8B030D-6E8A-4147-A177-3AD203B41FA5}">
                      <a16:colId xmlns:a16="http://schemas.microsoft.com/office/drawing/2014/main" val="59254175"/>
                    </a:ext>
                  </a:extLst>
                </a:gridCol>
                <a:gridCol w="4343400">
                  <a:extLst>
                    <a:ext uri="{9D8B030D-6E8A-4147-A177-3AD203B41FA5}">
                      <a16:colId xmlns:a16="http://schemas.microsoft.com/office/drawing/2014/main" val="9002825"/>
                    </a:ext>
                  </a:extLst>
                </a:gridCol>
                <a:gridCol w="3623189">
                  <a:extLst>
                    <a:ext uri="{9D8B030D-6E8A-4147-A177-3AD203B41FA5}">
                      <a16:colId xmlns:a16="http://schemas.microsoft.com/office/drawing/2014/main" val="3985405797"/>
                    </a:ext>
                  </a:extLst>
                </a:gridCol>
              </a:tblGrid>
              <a:tr h="662106">
                <a:tc>
                  <a:txBody>
                    <a:bodyPr/>
                    <a:lstStyle/>
                    <a:p>
                      <a:pPr marL="0" marR="0" algn="ctr">
                        <a:lnSpc>
                          <a:spcPct val="150000"/>
                        </a:lnSpc>
                        <a:spcBef>
                          <a:spcPts val="830"/>
                        </a:spcBef>
                        <a:spcAft>
                          <a:spcPts val="830"/>
                        </a:spcAft>
                      </a:pPr>
                      <a:r>
                        <a:rPr lang="en-US" sz="1700" b="1" dirty="0">
                          <a:solidFill>
                            <a:srgbClr val="333333"/>
                          </a:solidFill>
                          <a:effectLst/>
                          <a:latin typeface="Lub Dub Medium" panose="020B0603030403020204" pitchFamily="34" charset="0"/>
                          <a:ea typeface="Times New Roman" panose="02020603050405020304" pitchFamily="18" charset="0"/>
                        </a:rPr>
                        <a:t>Typical Presentation Age</a:t>
                      </a:r>
                      <a:endParaRPr lang="en-US" sz="1700" b="1" dirty="0">
                        <a:effectLst/>
                        <a:latin typeface="Lub Dub Medium" panose="020B0603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30"/>
                        </a:spcBef>
                        <a:spcAft>
                          <a:spcPts val="830"/>
                        </a:spcAft>
                      </a:pPr>
                      <a:r>
                        <a:rPr lang="en-US" sz="1700" b="1" dirty="0">
                          <a:solidFill>
                            <a:srgbClr val="333333"/>
                          </a:solidFill>
                          <a:effectLst/>
                          <a:latin typeface="Lub Dub Medium" panose="020B0603030403020204" pitchFamily="34" charset="0"/>
                          <a:ea typeface="Times New Roman" panose="02020603050405020304" pitchFamily="18" charset="0"/>
                        </a:rPr>
                        <a:t>Systemic Features</a:t>
                      </a:r>
                      <a:endParaRPr lang="en-US" sz="1700" b="1" dirty="0">
                        <a:effectLst/>
                        <a:latin typeface="Lub Dub Medium" panose="020B0603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30"/>
                        </a:spcBef>
                        <a:spcAft>
                          <a:spcPts val="830"/>
                        </a:spcAft>
                      </a:pPr>
                      <a:r>
                        <a:rPr lang="en-US" sz="1700" b="1" dirty="0">
                          <a:solidFill>
                            <a:srgbClr val="333333"/>
                          </a:solidFill>
                          <a:effectLst/>
                          <a:latin typeface="Lub Dub Medium" panose="020B0603030403020204" pitchFamily="34" charset="0"/>
                          <a:ea typeface="Times New Roman" panose="02020603050405020304" pitchFamily="18" charset="0"/>
                        </a:rPr>
                        <a:t>Possible Etiology</a:t>
                      </a:r>
                      <a:endParaRPr lang="en-US" sz="1700" b="1" dirty="0">
                        <a:effectLst/>
                        <a:latin typeface="Lub Dub Medium" panose="020B0603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30"/>
                        </a:spcBef>
                        <a:spcAft>
                          <a:spcPts val="830"/>
                        </a:spcAft>
                      </a:pPr>
                      <a:r>
                        <a:rPr lang="en-US" sz="1700" b="1">
                          <a:solidFill>
                            <a:srgbClr val="333333"/>
                          </a:solidFill>
                          <a:effectLst/>
                          <a:latin typeface="Lub Dub Medium" panose="020B0603030403020204" pitchFamily="34" charset="0"/>
                          <a:ea typeface="Times New Roman" panose="02020603050405020304" pitchFamily="18" charset="0"/>
                        </a:rPr>
                        <a:t>Diagnostic Approach</a:t>
                      </a:r>
                      <a:endParaRPr lang="en-US" sz="1700" b="1">
                        <a:effectLst/>
                        <a:latin typeface="Lub Dub Medium" panose="020B0603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302437"/>
                  </a:ext>
                </a:extLst>
              </a:tr>
              <a:tr h="1559332">
                <a:tc>
                  <a:txBody>
                    <a:bodyPr/>
                    <a:lstStyle/>
                    <a:p>
                      <a:pPr marL="0" marR="0">
                        <a:lnSpc>
                          <a:spcPct val="150000"/>
                        </a:lnSpc>
                        <a:spcBef>
                          <a:spcPts val="830"/>
                        </a:spcBef>
                        <a:spcAft>
                          <a:spcPts val="830"/>
                        </a:spcAft>
                      </a:pPr>
                      <a:r>
                        <a:rPr lang="en-US" sz="1700" b="1" dirty="0">
                          <a:solidFill>
                            <a:srgbClr val="333333"/>
                          </a:solidFill>
                          <a:effectLst/>
                          <a:latin typeface="Lub Dub Medium" panose="020B0603030403020204" pitchFamily="34" charset="0"/>
                          <a:ea typeface="Times New Roman" panose="02020603050405020304" pitchFamily="18" charset="0"/>
                        </a:rPr>
                        <a:t>Infants (0-12 </a:t>
                      </a:r>
                      <a:r>
                        <a:rPr lang="en-US" sz="1700" b="1" dirty="0" err="1">
                          <a:solidFill>
                            <a:srgbClr val="333333"/>
                          </a:solidFill>
                          <a:effectLst/>
                          <a:latin typeface="Lub Dub Medium" panose="020B0603030403020204" pitchFamily="34" charset="0"/>
                          <a:ea typeface="Times New Roman" panose="02020603050405020304" pitchFamily="18" charset="0"/>
                        </a:rPr>
                        <a:t>mo</a:t>
                      </a:r>
                      <a:r>
                        <a:rPr lang="en-US" sz="1700" b="1" dirty="0">
                          <a:solidFill>
                            <a:srgbClr val="333333"/>
                          </a:solidFill>
                          <a:effectLst/>
                          <a:latin typeface="Lub Dub Medium" panose="020B0603030403020204" pitchFamily="34" charset="0"/>
                          <a:ea typeface="Times New Roman" panose="02020603050405020304" pitchFamily="18" charset="0"/>
                        </a:rPr>
                        <a:t>) and toddlers</a:t>
                      </a:r>
                      <a:endParaRPr lang="en-US" sz="1700" b="1" dirty="0">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830"/>
                        </a:spcBef>
                        <a:spcAft>
                          <a:spcPts val="830"/>
                        </a:spcAft>
                      </a:pPr>
                      <a:r>
                        <a:rPr lang="en-US" sz="1700" b="1" dirty="0">
                          <a:solidFill>
                            <a:srgbClr val="333333"/>
                          </a:solidFill>
                          <a:effectLst/>
                          <a:latin typeface="Lub Dub Medium" panose="020B0603030403020204" pitchFamily="34" charset="0"/>
                          <a:ea typeface="Times New Roman" panose="02020603050405020304" pitchFamily="18" charset="0"/>
                        </a:rPr>
                        <a:t>Dysmorphic features, failure to thrive, metabolic acidosis</a:t>
                      </a:r>
                      <a:endParaRPr lang="en-US" sz="1700" b="1" dirty="0">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err="1">
                          <a:solidFill>
                            <a:srgbClr val="000000"/>
                          </a:solidFill>
                          <a:effectLst/>
                          <a:latin typeface="Lub Dub Medium" panose="020B0603030403020204" pitchFamily="34" charset="0"/>
                          <a:ea typeface="Times New Roman" panose="02020603050405020304" pitchFamily="18" charset="0"/>
                        </a:rPr>
                        <a:t>RASopathies</a:t>
                      </a:r>
                      <a:r>
                        <a:rPr lang="en-US" sz="1700" b="1" dirty="0">
                          <a:solidFill>
                            <a:srgbClr val="000000"/>
                          </a:solidFill>
                          <a:effectLst/>
                          <a:latin typeface="Lub Dub Medium" panose="020B0603030403020204" pitchFamily="34" charset="0"/>
                          <a:ea typeface="Times New Roman" panose="02020603050405020304" pitchFamily="18" charset="0"/>
                        </a:rPr>
                        <a:t> </a:t>
                      </a:r>
                      <a:endParaRPr lang="en-US" sz="1700" b="1" dirty="0">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Glycogen storage diseases, other metabolic or mitochondrial diseases</a:t>
                      </a:r>
                      <a:endParaRPr lang="en-US" sz="1700" b="1" dirty="0">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Infant of a mother with diabetes</a:t>
                      </a:r>
                      <a:endParaRPr lang="en-US" sz="1700" b="1" dirty="0">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Geneticist assessment </a:t>
                      </a:r>
                      <a:endParaRPr lang="en-US" sz="1700" b="1" dirty="0">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Newborn metabolic screening </a:t>
                      </a:r>
                      <a:endParaRPr lang="en-US" sz="1700" b="1" dirty="0">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Specific metabolic assays</a:t>
                      </a:r>
                      <a:endParaRPr lang="en-US" sz="1700" b="1" dirty="0">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Genetic testing</a:t>
                      </a:r>
                      <a:endParaRPr lang="en-US" sz="1700" b="1" dirty="0">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874981"/>
                  </a:ext>
                </a:extLst>
              </a:tr>
              <a:tr h="1075509">
                <a:tc>
                  <a:txBody>
                    <a:bodyPr/>
                    <a:lstStyle/>
                    <a:p>
                      <a:pPr marL="0" marR="0">
                        <a:lnSpc>
                          <a:spcPct val="150000"/>
                        </a:lnSpc>
                        <a:spcBef>
                          <a:spcPts val="830"/>
                        </a:spcBef>
                        <a:spcAft>
                          <a:spcPts val="830"/>
                        </a:spcAft>
                      </a:pPr>
                      <a:r>
                        <a:rPr lang="en-US" sz="1700" b="1">
                          <a:solidFill>
                            <a:srgbClr val="333333"/>
                          </a:solidFill>
                          <a:effectLst/>
                          <a:latin typeface="Lub Dub Medium" panose="020B0603030403020204" pitchFamily="34" charset="0"/>
                          <a:ea typeface="Times New Roman" panose="02020603050405020304" pitchFamily="18" charset="0"/>
                        </a:rPr>
                        <a:t>Early childhood</a:t>
                      </a:r>
                      <a:endParaRPr lang="en-US" sz="1700" b="1">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830"/>
                        </a:spcBef>
                        <a:spcAft>
                          <a:spcPts val="830"/>
                        </a:spcAft>
                      </a:pPr>
                      <a:r>
                        <a:rPr lang="en-US" sz="1700" b="1">
                          <a:solidFill>
                            <a:srgbClr val="333333"/>
                          </a:solidFill>
                          <a:effectLst/>
                          <a:latin typeface="Lub Dub Medium" panose="020B0603030403020204" pitchFamily="34" charset="0"/>
                          <a:ea typeface="Times New Roman" panose="02020603050405020304" pitchFamily="18" charset="0"/>
                        </a:rPr>
                        <a:t>Delayed or abnormal cognitive development,  visual or hearing impairment</a:t>
                      </a:r>
                      <a:endParaRPr lang="en-US" sz="1700" b="1">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err="1">
                          <a:solidFill>
                            <a:srgbClr val="000000"/>
                          </a:solidFill>
                          <a:effectLst/>
                          <a:latin typeface="Lub Dub Medium" panose="020B0603030403020204" pitchFamily="34" charset="0"/>
                          <a:ea typeface="Times New Roman" panose="02020603050405020304" pitchFamily="18" charset="0"/>
                        </a:rPr>
                        <a:t>RASopathies</a:t>
                      </a:r>
                      <a:endParaRPr lang="en-US" sz="1700" b="1" dirty="0">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Mitochondrial diseases</a:t>
                      </a:r>
                      <a:endParaRPr lang="en-US" sz="1700" b="1" dirty="0">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Biochemical screening</a:t>
                      </a:r>
                      <a:endParaRPr lang="en-US" sz="1700" b="1" dirty="0">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Genetic testing</a:t>
                      </a:r>
                      <a:endParaRPr lang="en-US" sz="1700" b="1" dirty="0">
                        <a:effectLst/>
                        <a:latin typeface="Lub Dub Medium" panose="020B0603030403020204" pitchFamily="34" charset="0"/>
                        <a:ea typeface="Times New Roman" panose="02020603050405020304" pitchFamily="18" charset="0"/>
                      </a:endParaRPr>
                    </a:p>
                    <a:p>
                      <a:pPr marL="208915" marR="0">
                        <a:lnSpc>
                          <a:spcPct val="150000"/>
                        </a:lnSpc>
                        <a:spcBef>
                          <a:spcPts val="830"/>
                        </a:spcBef>
                        <a:spcAft>
                          <a:spcPts val="830"/>
                        </a:spcAft>
                      </a:pPr>
                      <a:r>
                        <a:rPr lang="en-US" sz="1700" b="1" dirty="0">
                          <a:solidFill>
                            <a:srgbClr val="333333"/>
                          </a:solidFill>
                          <a:effectLst/>
                          <a:latin typeface="Lub Dub Medium" panose="020B0603030403020204" pitchFamily="34" charset="0"/>
                          <a:ea typeface="Times New Roman" panose="02020603050405020304" pitchFamily="18" charset="0"/>
                        </a:rPr>
                        <a:t> </a:t>
                      </a:r>
                      <a:endParaRPr lang="en-US" sz="1700" b="1" dirty="0">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506130"/>
                  </a:ext>
                </a:extLst>
              </a:tr>
              <a:tr h="965732">
                <a:tc>
                  <a:txBody>
                    <a:bodyPr/>
                    <a:lstStyle/>
                    <a:p>
                      <a:pPr marL="0" marR="0">
                        <a:lnSpc>
                          <a:spcPct val="150000"/>
                        </a:lnSpc>
                        <a:spcBef>
                          <a:spcPts val="830"/>
                        </a:spcBef>
                        <a:spcAft>
                          <a:spcPts val="830"/>
                        </a:spcAft>
                      </a:pPr>
                      <a:r>
                        <a:rPr lang="en-US" sz="1700" b="1">
                          <a:solidFill>
                            <a:srgbClr val="333333"/>
                          </a:solidFill>
                          <a:effectLst/>
                          <a:latin typeface="Lub Dub Medium" panose="020B0603030403020204" pitchFamily="34" charset="0"/>
                          <a:ea typeface="Times New Roman" panose="02020603050405020304" pitchFamily="18" charset="0"/>
                        </a:rPr>
                        <a:t>School age and adolescence</a:t>
                      </a:r>
                      <a:endParaRPr lang="en-US" sz="1700" b="1">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830"/>
                        </a:spcBef>
                        <a:spcAft>
                          <a:spcPts val="830"/>
                        </a:spcAft>
                      </a:pPr>
                      <a:r>
                        <a:rPr lang="en-US" sz="1700" b="1">
                          <a:solidFill>
                            <a:srgbClr val="333333"/>
                          </a:solidFill>
                          <a:effectLst/>
                          <a:latin typeface="Lub Dub Medium" panose="020B0603030403020204" pitchFamily="34" charset="0"/>
                          <a:ea typeface="Times New Roman" panose="02020603050405020304" pitchFamily="18" charset="0"/>
                        </a:rPr>
                        <a:t>Skeletal muscle weakness or movement disorder</a:t>
                      </a:r>
                      <a:endParaRPr lang="en-US" sz="1700" b="1">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Friedrich ataxia, </a:t>
                      </a:r>
                      <a:r>
                        <a:rPr lang="en-US" sz="1700" b="1" dirty="0" err="1">
                          <a:solidFill>
                            <a:srgbClr val="000000"/>
                          </a:solidFill>
                          <a:effectLst/>
                          <a:latin typeface="Lub Dub Medium" panose="020B0603030403020204" pitchFamily="34" charset="0"/>
                          <a:ea typeface="Times New Roman" panose="02020603050405020304" pitchFamily="18" charset="0"/>
                        </a:rPr>
                        <a:t>Danon</a:t>
                      </a:r>
                      <a:r>
                        <a:rPr lang="en-US" sz="1700" b="1" dirty="0">
                          <a:solidFill>
                            <a:srgbClr val="000000"/>
                          </a:solidFill>
                          <a:effectLst/>
                          <a:latin typeface="Lub Dub Medium" panose="020B0603030403020204" pitchFamily="34" charset="0"/>
                          <a:ea typeface="Times New Roman" panose="02020603050405020304" pitchFamily="18" charset="0"/>
                        </a:rPr>
                        <a:t> disease </a:t>
                      </a:r>
                      <a:endParaRPr lang="en-US" sz="1700" b="1" dirty="0">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Mitochondrial disease</a:t>
                      </a:r>
                      <a:endParaRPr lang="en-US" sz="1700" b="1" dirty="0">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Biochemical screening</a:t>
                      </a:r>
                      <a:endParaRPr lang="en-US" sz="1700" b="1" dirty="0">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Neuromuscular assessment</a:t>
                      </a:r>
                      <a:endParaRPr lang="en-US" sz="1700" b="1" dirty="0">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Genetic testing</a:t>
                      </a:r>
                      <a:endParaRPr lang="en-US" sz="1700" b="1" dirty="0">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46901"/>
                  </a:ext>
                </a:extLst>
              </a:tr>
              <a:tr h="1299705">
                <a:tc>
                  <a:txBody>
                    <a:bodyPr/>
                    <a:lstStyle/>
                    <a:p>
                      <a:pPr marL="0" marR="0">
                        <a:lnSpc>
                          <a:spcPct val="150000"/>
                        </a:lnSpc>
                        <a:spcBef>
                          <a:spcPts val="830"/>
                        </a:spcBef>
                        <a:spcAft>
                          <a:spcPts val="830"/>
                        </a:spcAft>
                      </a:pPr>
                      <a:r>
                        <a:rPr lang="en-US" sz="1700" b="1">
                          <a:solidFill>
                            <a:srgbClr val="333333"/>
                          </a:solidFill>
                          <a:effectLst/>
                          <a:latin typeface="Lub Dub Medium" panose="020B0603030403020204" pitchFamily="34" charset="0"/>
                          <a:ea typeface="Times New Roman" panose="02020603050405020304" pitchFamily="18" charset="0"/>
                        </a:rPr>
                        <a:t>Adulthood</a:t>
                      </a:r>
                      <a:endParaRPr lang="en-US" sz="1700" b="1">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830"/>
                        </a:spcBef>
                        <a:spcAft>
                          <a:spcPts val="830"/>
                        </a:spcAft>
                      </a:pPr>
                      <a:r>
                        <a:rPr lang="en-US" sz="1700" b="1" dirty="0">
                          <a:solidFill>
                            <a:srgbClr val="333333"/>
                          </a:solidFill>
                          <a:effectLst/>
                          <a:latin typeface="Lub Dub Medium" panose="020B0603030403020204" pitchFamily="34" charset="0"/>
                          <a:ea typeface="Times New Roman" panose="02020603050405020304" pitchFamily="18" charset="0"/>
                        </a:rPr>
                        <a:t>Movement disorder, peripheral neuropathy, renal dysfunction</a:t>
                      </a:r>
                      <a:endParaRPr lang="en-US" sz="1700" b="1" dirty="0">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Anderson-Fabry disease,  Friedrich ataxia, infiltrative disorders (e.g., amyloidosis), glycogen storage diseases</a:t>
                      </a:r>
                      <a:endParaRPr lang="en-US" sz="1700" b="1" dirty="0">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Biochemical screening,</a:t>
                      </a:r>
                      <a:endParaRPr lang="en-US" sz="1700" b="1" dirty="0">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Neuromuscular assessment</a:t>
                      </a:r>
                      <a:endParaRPr lang="en-US" sz="1700" b="1" dirty="0">
                        <a:solidFill>
                          <a:schemeClr val="tx1"/>
                        </a:solidFill>
                        <a:effectLst/>
                        <a:latin typeface="Lub Dub Medium" panose="020B0603030403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700" b="1" dirty="0">
                          <a:solidFill>
                            <a:srgbClr val="000000"/>
                          </a:solidFill>
                          <a:effectLst/>
                          <a:latin typeface="Lub Dub Medium" panose="020B0603030403020204" pitchFamily="34" charset="0"/>
                          <a:ea typeface="Times New Roman" panose="02020603050405020304" pitchFamily="18" charset="0"/>
                        </a:rPr>
                        <a:t>Genetic testing</a:t>
                      </a:r>
                      <a:endParaRPr lang="en-US" sz="1700" b="1" dirty="0">
                        <a:effectLst/>
                        <a:latin typeface="Lub Dub Medium" panose="020B0603030403020204" pitchFamily="34" charset="0"/>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57965"/>
                  </a:ext>
                </a:extLst>
              </a:tr>
            </a:tbl>
          </a:graphicData>
        </a:graphic>
      </p:graphicFrame>
      <p:sp>
        <p:nvSpPr>
          <p:cNvPr id="12" name="TextBox 11">
            <a:extLst>
              <a:ext uri="{FF2B5EF4-FFF2-40B4-BE49-F238E27FC236}">
                <a16:creationId xmlns:a16="http://schemas.microsoft.com/office/drawing/2014/main" id="{4AAE6733-B01B-466C-9C37-A0F4D85D6078}"/>
              </a:ext>
            </a:extLst>
          </p:cNvPr>
          <p:cNvSpPr txBox="1"/>
          <p:nvPr/>
        </p:nvSpPr>
        <p:spPr>
          <a:xfrm>
            <a:off x="160338" y="7272117"/>
            <a:ext cx="5638800" cy="338554"/>
          </a:xfrm>
          <a:prstGeom prst="rect">
            <a:avLst/>
          </a:prstGeom>
          <a:noFill/>
        </p:spPr>
        <p:txBody>
          <a:bodyPr wrap="square" rtlCol="0">
            <a:spAutoFit/>
          </a:bodyPr>
          <a:lstStyle/>
          <a:p>
            <a:r>
              <a:rPr lang="en-US" sz="1600" b="1" dirty="0">
                <a:latin typeface="Lub Dub Medium" panose="020B0603030403020204" pitchFamily="34" charset="0"/>
              </a:rPr>
              <a:t>*HCM indicates hypertrophic cardiomyopathy </a:t>
            </a:r>
          </a:p>
        </p:txBody>
      </p:sp>
    </p:spTree>
    <p:extLst>
      <p:ext uri="{BB962C8B-B14F-4D97-AF65-F5344CB8AC3E}">
        <p14:creationId xmlns:p14="http://schemas.microsoft.com/office/powerpoint/2010/main" val="3868736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772C06-ACA2-4924-B6C8-340751C43E80}"/>
              </a:ext>
            </a:extLst>
          </p:cNvPr>
          <p:cNvSpPr>
            <a:spLocks noGrp="1"/>
          </p:cNvSpPr>
          <p:nvPr>
            <p:ph type="sldNum" sz="quarter" idx="4"/>
          </p:nvPr>
        </p:nvSpPr>
        <p:spPr/>
        <p:txBody>
          <a:bodyPr/>
          <a:lstStyle/>
          <a:p>
            <a:fld id="{01CD3B2E-BC1C-6C4D-9D91-A67B950EE325}" type="slidenum">
              <a:rPr lang="en-US" smtClean="0"/>
              <a:pPr/>
              <a:t>23</a:t>
            </a:fld>
            <a:endParaRPr lang="en-US" dirty="0"/>
          </a:p>
        </p:txBody>
      </p:sp>
      <p:sp>
        <p:nvSpPr>
          <p:cNvPr id="7" name="TextBox 6">
            <a:extLst>
              <a:ext uri="{FF2B5EF4-FFF2-40B4-BE49-F238E27FC236}">
                <a16:creationId xmlns:a16="http://schemas.microsoft.com/office/drawing/2014/main" id="{75997941-2E2C-4BE9-960E-BEEE8B0B86BB}"/>
              </a:ext>
            </a:extLst>
          </p:cNvPr>
          <p:cNvSpPr txBox="1"/>
          <p:nvPr/>
        </p:nvSpPr>
        <p:spPr>
          <a:xfrm>
            <a:off x="4092195" y="278663"/>
            <a:ext cx="7734300" cy="954107"/>
          </a:xfrm>
          <a:prstGeom prst="rect">
            <a:avLst/>
          </a:prstGeom>
          <a:noFill/>
        </p:spPr>
        <p:txBody>
          <a:bodyPr wrap="square" rtlCol="0">
            <a:spAutoFit/>
          </a:bodyPr>
          <a:lstStyle/>
          <a:p>
            <a:pPr algn="ct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Figure 1. Evaluation and Testing for HCM</a:t>
            </a:r>
            <a:endParaRPr lang="en-US" sz="28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sz="2800" dirty="0"/>
          </a:p>
        </p:txBody>
      </p:sp>
      <p:pic>
        <p:nvPicPr>
          <p:cNvPr id="3" name="Picture 2">
            <a:extLst>
              <a:ext uri="{FF2B5EF4-FFF2-40B4-BE49-F238E27FC236}">
                <a16:creationId xmlns:a16="http://schemas.microsoft.com/office/drawing/2014/main" id="{1A567B30-5B09-4EFF-A0AF-6AC4149A73DB}"/>
              </a:ext>
            </a:extLst>
          </p:cNvPr>
          <p:cNvPicPr>
            <a:picLocks noChangeAspect="1"/>
          </p:cNvPicPr>
          <p:nvPr/>
        </p:nvPicPr>
        <p:blipFill rotWithShape="1">
          <a:blip r:embed="rId2"/>
          <a:srcRect b="18601"/>
          <a:stretch/>
        </p:blipFill>
        <p:spPr>
          <a:xfrm>
            <a:off x="3581401" y="990600"/>
            <a:ext cx="8755888" cy="7069372"/>
          </a:xfrm>
          <a:prstGeom prst="rect">
            <a:avLst/>
          </a:prstGeom>
        </p:spPr>
      </p:pic>
      <p:sp>
        <p:nvSpPr>
          <p:cNvPr id="6" name="TextBox 5">
            <a:extLst>
              <a:ext uri="{FF2B5EF4-FFF2-40B4-BE49-F238E27FC236}">
                <a16:creationId xmlns:a16="http://schemas.microsoft.com/office/drawing/2014/main" id="{7516269C-8B00-4F23-BC08-86A467D4D8EE}"/>
              </a:ext>
            </a:extLst>
          </p:cNvPr>
          <p:cNvSpPr txBox="1"/>
          <p:nvPr/>
        </p:nvSpPr>
        <p:spPr>
          <a:xfrm>
            <a:off x="491331" y="1295400"/>
            <a:ext cx="3242470" cy="7155805"/>
          </a:xfrm>
          <a:prstGeom prst="rect">
            <a:avLst/>
          </a:prstGeom>
          <a:noFill/>
        </p:spPr>
        <p:txBody>
          <a:bodyPr wrap="square" rtlCol="0">
            <a:spAutoFit/>
          </a:bodyPr>
          <a:lstStyle/>
          <a:p>
            <a:pPr marL="0" marR="0">
              <a:lnSpc>
                <a:spcPct val="150000"/>
              </a:lnSpc>
              <a:spcBef>
                <a:spcPts val="0"/>
              </a:spcBef>
              <a:spcAft>
                <a:spcPts val="0"/>
              </a:spcAft>
            </a:pPr>
            <a:r>
              <a:rPr lang="en-US" sz="1400" b="1" dirty="0">
                <a:solidFill>
                  <a:srgbClr val="000000"/>
                </a:solidFill>
                <a:effectLst/>
                <a:latin typeface="Lub Dub Medium" panose="020B0603030403020204" pitchFamily="34" charset="0"/>
                <a:ea typeface="Calibri" panose="020F0502020204030204" pitchFamily="34" charset="0"/>
              </a:rPr>
              <a:t>Colors correspond to the Class of Recommendation</a:t>
            </a:r>
          </a:p>
          <a:p>
            <a:pPr marL="0" marR="0">
              <a:lnSpc>
                <a:spcPct val="150000"/>
              </a:lnSpc>
              <a:spcBef>
                <a:spcPts val="0"/>
              </a:spcBef>
              <a:spcAft>
                <a:spcPts val="0"/>
              </a:spcAft>
            </a:pPr>
            <a:r>
              <a:rPr lang="en-US" sz="1400" b="1" dirty="0">
                <a:solidFill>
                  <a:srgbClr val="000000"/>
                </a:solidFill>
                <a:effectLst/>
                <a:latin typeface="Lub Dub Medium" panose="020B0603030403020204" pitchFamily="34" charset="0"/>
                <a:ea typeface="Calibri" panose="020F0502020204030204" pitchFamily="34" charset="0"/>
              </a:rPr>
              <a:t> *The interval may be extended, particularly in adult patients who remain stable after multiple evaluations.</a:t>
            </a:r>
            <a:endParaRPr lang="en-US" sz="1400" b="1" dirty="0">
              <a:effectLst/>
              <a:latin typeface="Lub Dub Medium" panose="020B0603030403020204" pitchFamily="34" charset="0"/>
              <a:ea typeface="Times New Roman" panose="02020603050405020304" pitchFamily="18" charset="0"/>
            </a:endParaRPr>
          </a:p>
          <a:p>
            <a:pPr marL="0" marR="0">
              <a:lnSpc>
                <a:spcPct val="150000"/>
              </a:lnSpc>
              <a:spcBef>
                <a:spcPts val="0"/>
              </a:spcBef>
              <a:spcAft>
                <a:spcPts val="0"/>
              </a:spcAft>
            </a:pPr>
            <a:r>
              <a:rPr lang="en-US" sz="1400" b="1" dirty="0">
                <a:solidFill>
                  <a:srgbClr val="000000"/>
                </a:solidFill>
                <a:effectLst/>
                <a:latin typeface="Lub Dub Medium" panose="020B0603030403020204" pitchFamily="34" charset="0"/>
                <a:ea typeface="Calibri" panose="020F0502020204030204" pitchFamily="34" charset="0"/>
              </a:rPr>
              <a:t> </a:t>
            </a:r>
            <a:endParaRPr lang="en-US" sz="1400" b="1" dirty="0">
              <a:effectLst/>
              <a:latin typeface="Lub Dub Medium" panose="020B0603030403020204" pitchFamily="34" charset="0"/>
              <a:ea typeface="Times New Roman" panose="02020603050405020304" pitchFamily="18" charset="0"/>
            </a:endParaRPr>
          </a:p>
          <a:p>
            <a:pPr marL="0" marR="0">
              <a:lnSpc>
                <a:spcPct val="150000"/>
              </a:lnSpc>
              <a:spcBef>
                <a:spcPts val="0"/>
              </a:spcBef>
              <a:spcAft>
                <a:spcPts val="0"/>
              </a:spcAft>
            </a:pPr>
            <a:r>
              <a:rPr lang="en-US" sz="1400" b="1" dirty="0">
                <a:solidFill>
                  <a:srgbClr val="000000"/>
                </a:solidFill>
                <a:effectLst/>
                <a:latin typeface="Lub Dub Medium" panose="020B0603030403020204" pitchFamily="34" charset="0"/>
                <a:ea typeface="Calibri" panose="020F0502020204030204" pitchFamily="34" charset="0"/>
              </a:rPr>
              <a:t>CMR indicates cardiovascular magnetic resonance; CPET, cardiopulmonary exercise test; ECG, electrocardiography/electrocardiogram; HCM, hypertrophic cardiomyopathy; HF, heart failure; ICD, implantable cardioverter-defibrillator; LVOTO, left ventricular outflow tract obstruction; P/LP, pathogenic or likely pathogenic variant; SCD, sudden cardiac death; and VUS, variant of unknown significance. </a:t>
            </a:r>
            <a:endParaRPr lang="en-US" sz="1400" b="1" dirty="0">
              <a:effectLst/>
              <a:latin typeface="Lub Dub Medium" panose="020B0603030403020204" pitchFamily="34" charset="0"/>
              <a:ea typeface="Times New Roman" panose="02020603050405020304" pitchFamily="18" charset="0"/>
            </a:endParaRPr>
          </a:p>
          <a:p>
            <a:endParaRPr lang="en-US" b="1" dirty="0"/>
          </a:p>
        </p:txBody>
      </p:sp>
    </p:spTree>
    <p:extLst>
      <p:ext uri="{BB962C8B-B14F-4D97-AF65-F5344CB8AC3E}">
        <p14:creationId xmlns:p14="http://schemas.microsoft.com/office/powerpoint/2010/main" val="3569600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64DAEF-7DB5-45A8-9EC6-20259F7336AC}"/>
              </a:ext>
            </a:extLst>
          </p:cNvPr>
          <p:cNvSpPr>
            <a:spLocks noGrp="1"/>
          </p:cNvSpPr>
          <p:nvPr>
            <p:ph type="sldNum" sz="quarter" idx="4"/>
          </p:nvPr>
        </p:nvSpPr>
        <p:spPr/>
        <p:txBody>
          <a:bodyPr/>
          <a:lstStyle/>
          <a:p>
            <a:fld id="{01CD3B2E-BC1C-6C4D-9D91-A67B950EE325}" type="slidenum">
              <a:rPr lang="en-US" smtClean="0"/>
              <a:pPr/>
              <a:t>24</a:t>
            </a:fld>
            <a:endParaRPr lang="en-US" dirty="0"/>
          </a:p>
        </p:txBody>
      </p:sp>
      <p:pic>
        <p:nvPicPr>
          <p:cNvPr id="9" name="Picture Placeholder 8">
            <a:extLst>
              <a:ext uri="{FF2B5EF4-FFF2-40B4-BE49-F238E27FC236}">
                <a16:creationId xmlns:a16="http://schemas.microsoft.com/office/drawing/2014/main" id="{FD2DB0F4-977A-44F8-BCC7-E51D6374B23A}"/>
              </a:ext>
            </a:extLst>
          </p:cNvPr>
          <p:cNvPicPr>
            <a:picLocks noGrp="1" noChangeAspect="1"/>
          </p:cNvPicPr>
          <p:nvPr>
            <p:ph type="pic" sz="quarter" idx="10"/>
          </p:nvPr>
        </p:nvPicPr>
        <p:blipFill rotWithShape="1">
          <a:blip r:embed="rId2"/>
          <a:srcRect l="4338" t="79999" r="22857" b="-422"/>
          <a:stretch/>
        </p:blipFill>
        <p:spPr>
          <a:xfrm>
            <a:off x="-76200" y="2362199"/>
            <a:ext cx="14706599" cy="5267325"/>
          </a:xfrm>
        </p:spPr>
      </p:pic>
      <p:sp>
        <p:nvSpPr>
          <p:cNvPr id="11" name="TextBox 10">
            <a:extLst>
              <a:ext uri="{FF2B5EF4-FFF2-40B4-BE49-F238E27FC236}">
                <a16:creationId xmlns:a16="http://schemas.microsoft.com/office/drawing/2014/main" id="{30118047-28B8-4693-98C4-D271ED2AA760}"/>
              </a:ext>
            </a:extLst>
          </p:cNvPr>
          <p:cNvSpPr txBox="1"/>
          <p:nvPr/>
        </p:nvSpPr>
        <p:spPr>
          <a:xfrm>
            <a:off x="300600" y="1447800"/>
            <a:ext cx="14169462" cy="954107"/>
          </a:xfrm>
          <a:prstGeom prst="rect">
            <a:avLst/>
          </a:prstGeom>
          <a:noFill/>
        </p:spPr>
        <p:txBody>
          <a:bodyPr wrap="square" rtlCol="0">
            <a:spAutoFit/>
          </a:bodyPr>
          <a:lstStyle/>
          <a:p>
            <a:pPr algn="ctr"/>
            <a:r>
              <a:rPr lang="en-US" sz="2750" b="1" dirty="0">
                <a:effectLst/>
                <a:latin typeface="Lub Dub Medium" panose="020B0603030403020204" pitchFamily="34" charset="0"/>
                <a:ea typeface="Calibri" panose="020F0502020204030204" pitchFamily="34" charset="0"/>
                <a:cs typeface="Times New Roman" panose="02020603050405020304" pitchFamily="18" charset="0"/>
              </a:rPr>
              <a:t>Figure 1. cont. Screening Asymptomatic First-Degree Relatives of Patients with HCM</a:t>
            </a:r>
            <a:endParaRPr lang="en-US" sz="2750" b="1"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sz="2800" b="1" dirty="0"/>
          </a:p>
        </p:txBody>
      </p:sp>
    </p:spTree>
    <p:extLst>
      <p:ext uri="{BB962C8B-B14F-4D97-AF65-F5344CB8AC3E}">
        <p14:creationId xmlns:p14="http://schemas.microsoft.com/office/powerpoint/2010/main" val="2525239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772C06-ACA2-4924-B6C8-340751C43E80}"/>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
        <p:nvSpPr>
          <p:cNvPr id="7" name="TextBox 6">
            <a:extLst>
              <a:ext uri="{FF2B5EF4-FFF2-40B4-BE49-F238E27FC236}">
                <a16:creationId xmlns:a16="http://schemas.microsoft.com/office/drawing/2014/main" id="{75997941-2E2C-4BE9-960E-BEEE8B0B86BB}"/>
              </a:ext>
            </a:extLst>
          </p:cNvPr>
          <p:cNvSpPr txBox="1"/>
          <p:nvPr/>
        </p:nvSpPr>
        <p:spPr>
          <a:xfrm>
            <a:off x="1600200" y="600671"/>
            <a:ext cx="11430000" cy="923330"/>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Echocardiography </a:t>
            </a:r>
            <a:endParaRPr lang="en-US" sz="36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dirty="0"/>
          </a:p>
        </p:txBody>
      </p:sp>
      <p:graphicFrame>
        <p:nvGraphicFramePr>
          <p:cNvPr id="2" name="Table 1">
            <a:extLst>
              <a:ext uri="{FF2B5EF4-FFF2-40B4-BE49-F238E27FC236}">
                <a16:creationId xmlns:a16="http://schemas.microsoft.com/office/drawing/2014/main" id="{9472A3D6-822E-4683-90EA-9B1899BE487F}"/>
              </a:ext>
            </a:extLst>
          </p:cNvPr>
          <p:cNvGraphicFramePr>
            <a:graphicFrameLocks noGrp="1"/>
          </p:cNvGraphicFramePr>
          <p:nvPr>
            <p:extLst>
              <p:ext uri="{D42A27DB-BD31-4B8C-83A1-F6EECF244321}">
                <p14:modId xmlns:p14="http://schemas.microsoft.com/office/powerpoint/2010/main" val="2395667635"/>
              </p:ext>
            </p:extLst>
          </p:nvPr>
        </p:nvGraphicFramePr>
        <p:xfrm>
          <a:off x="228600" y="1444753"/>
          <a:ext cx="14241460" cy="5951593"/>
        </p:xfrm>
        <a:graphic>
          <a:graphicData uri="http://schemas.openxmlformats.org/drawingml/2006/table">
            <a:tbl>
              <a:tblPr firstRow="1" firstCol="1" bandRow="1"/>
              <a:tblGrid>
                <a:gridCol w="1681285">
                  <a:extLst>
                    <a:ext uri="{9D8B030D-6E8A-4147-A177-3AD203B41FA5}">
                      <a16:colId xmlns:a16="http://schemas.microsoft.com/office/drawing/2014/main" val="985884150"/>
                    </a:ext>
                  </a:extLst>
                </a:gridCol>
                <a:gridCol w="1681285">
                  <a:extLst>
                    <a:ext uri="{9D8B030D-6E8A-4147-A177-3AD203B41FA5}">
                      <a16:colId xmlns:a16="http://schemas.microsoft.com/office/drawing/2014/main" val="1343250477"/>
                    </a:ext>
                  </a:extLst>
                </a:gridCol>
                <a:gridCol w="10878890">
                  <a:extLst>
                    <a:ext uri="{9D8B030D-6E8A-4147-A177-3AD203B41FA5}">
                      <a16:colId xmlns:a16="http://schemas.microsoft.com/office/drawing/2014/main" val="800686448"/>
                    </a:ext>
                  </a:extLst>
                </a:gridCol>
              </a:tblGrid>
              <a:tr h="504428">
                <a:tc>
                  <a:txBody>
                    <a:bodyPr/>
                    <a:lstStyle/>
                    <a:p>
                      <a:pPr marL="0" marR="0" algn="ctr">
                        <a:lnSpc>
                          <a:spcPct val="150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328665"/>
                  </a:ext>
                </a:extLst>
              </a:tr>
              <a:tr h="1126481">
                <a:tc>
                  <a:txBody>
                    <a:bodyPr/>
                    <a:lstStyle/>
                    <a:p>
                      <a:pPr marL="0" marR="0" algn="ctr">
                        <a:lnSpc>
                          <a:spcPct val="150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50000"/>
                        </a:lnSpc>
                        <a:spcBef>
                          <a:spcPts val="0"/>
                        </a:spcBef>
                        <a:spcAft>
                          <a:spcPts val="0"/>
                        </a:spcAft>
                        <a:buFont typeface="+mj-lt"/>
                        <a:buAutoNum type="arabicPeriod"/>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suspected HCM, a transthoracic echocardiogram (TTE) is recommended in the initial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964179"/>
                  </a:ext>
                </a:extLst>
              </a:tr>
              <a:tr h="1075342">
                <a:tc rowSpan="2">
                  <a:txBody>
                    <a:bodyPr/>
                    <a:lstStyle/>
                    <a:p>
                      <a:pPr marL="0" marR="0" algn="ctr">
                        <a:lnSpc>
                          <a:spcPct val="150000"/>
                        </a:lnSpc>
                        <a:spcBef>
                          <a:spcPts val="0"/>
                        </a:spcBef>
                        <a:spcAft>
                          <a:spcPts val="0"/>
                        </a:spcAft>
                      </a:pPr>
                      <a:r>
                        <a:rPr lang="en-US" sz="2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6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600">
                        <a:effectLst/>
                        <a:latin typeface="Lub Dub Medium" panose="020B060303040302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2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children</a:t>
                      </a:r>
                      <a:endParaRPr lang="en-US" sz="26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rowSpan="2">
                  <a:txBody>
                    <a:bodyPr/>
                    <a:lstStyle/>
                    <a:p>
                      <a:pPr marL="519113" marR="0" lvl="0" indent="-519113">
                        <a:lnSpc>
                          <a:spcPct val="150000"/>
                        </a:lnSpc>
                        <a:spcBef>
                          <a:spcPts val="0"/>
                        </a:spcBef>
                        <a:spcAft>
                          <a:spcPts val="0"/>
                        </a:spcAft>
                        <a:buFont typeface="+mj-lt"/>
                        <a:buAutoNum type="arabicPeriod" startAt="2"/>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with no change in clinical status or events, repeat TTE is recommended every 1 to 2 years to assess the degree of myocardial hypertrophy, dynamic left ventricular outflow tract obstruction (LVOTO), mitral regurgitation (MR), and myocardial function.</a:t>
                      </a:r>
                    </a:p>
                  </a:txBody>
                  <a:tcPr marL="73152"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824204"/>
                  </a:ext>
                </a:extLst>
              </a:tr>
              <a:tr h="1712739">
                <a:tc vMerge="1">
                  <a:txBody>
                    <a:bodyPr/>
                    <a:lstStyle/>
                    <a:p>
                      <a:endParaRPr lang="en-US"/>
                    </a:p>
                  </a:txBody>
                  <a:tcPr/>
                </a:tc>
                <a:tc>
                  <a:txBody>
                    <a:bodyPr/>
                    <a:lstStyle/>
                    <a:p>
                      <a:pPr marL="0" marR="0" algn="ctr">
                        <a:lnSpc>
                          <a:spcPct val="150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adults</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vMerge="1">
                  <a:txBody>
                    <a:bodyPr/>
                    <a:lstStyle/>
                    <a:p>
                      <a:endParaRPr lang="en-US"/>
                    </a:p>
                  </a:txBody>
                  <a:tcPr/>
                </a:tc>
                <a:extLst>
                  <a:ext uri="{0D108BD9-81ED-4DB2-BD59-A6C34878D82A}">
                    <a16:rowId xmlns:a16="http://schemas.microsoft.com/office/drawing/2014/main" val="939871815"/>
                  </a:ext>
                </a:extLst>
              </a:tr>
              <a:tr h="1451458">
                <a:tc>
                  <a:txBody>
                    <a:bodyPr/>
                    <a:lstStyle/>
                    <a:p>
                      <a:pPr marL="0" marR="0" algn="ctr">
                        <a:lnSpc>
                          <a:spcPct val="150000"/>
                        </a:lnSpc>
                        <a:spcBef>
                          <a:spcPts val="0"/>
                        </a:spcBef>
                        <a:spcAft>
                          <a:spcPts val="0"/>
                        </a:spcAft>
                      </a:pPr>
                      <a:r>
                        <a:rPr lang="en-US" sz="2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6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6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63550" marR="0" lvl="0" indent="-463550">
                        <a:lnSpc>
                          <a:spcPct val="150000"/>
                        </a:lnSpc>
                        <a:spcBef>
                          <a:spcPts val="0"/>
                        </a:spcBef>
                        <a:spcAft>
                          <a:spcPts val="0"/>
                        </a:spcAft>
                        <a:buFont typeface="+mj-lt"/>
                        <a:buNone/>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3. For patients with HCM who experience a change in clinical status or a new clinical event, repeat TTE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619164"/>
                  </a:ext>
                </a:extLst>
              </a:tr>
            </a:tbl>
          </a:graphicData>
        </a:graphic>
      </p:graphicFrame>
    </p:spTree>
    <p:extLst>
      <p:ext uri="{BB962C8B-B14F-4D97-AF65-F5344CB8AC3E}">
        <p14:creationId xmlns:p14="http://schemas.microsoft.com/office/powerpoint/2010/main" val="3770085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0163AA-DB7A-4EEA-B369-1DF8FA5B876D}"/>
              </a:ext>
            </a:extLst>
          </p:cNvPr>
          <p:cNvSpPr>
            <a:spLocks noGrp="1"/>
          </p:cNvSpPr>
          <p:nvPr>
            <p:ph type="sldNum" sz="quarter" idx="4"/>
          </p:nvPr>
        </p:nvSpPr>
        <p:spPr/>
        <p:txBody>
          <a:bodyPr/>
          <a:lstStyle/>
          <a:p>
            <a:fld id="{01CD3B2E-BC1C-6C4D-9D91-A67B950EE325}" type="slidenum">
              <a:rPr lang="en-US" smtClean="0"/>
              <a:pPr/>
              <a:t>26</a:t>
            </a:fld>
            <a:endParaRPr lang="en-US" dirty="0"/>
          </a:p>
        </p:txBody>
      </p:sp>
      <p:sp>
        <p:nvSpPr>
          <p:cNvPr id="7" name="TextBox 6">
            <a:extLst>
              <a:ext uri="{FF2B5EF4-FFF2-40B4-BE49-F238E27FC236}">
                <a16:creationId xmlns:a16="http://schemas.microsoft.com/office/drawing/2014/main" id="{A996D062-EADB-46EC-8655-50CECB57851B}"/>
              </a:ext>
            </a:extLst>
          </p:cNvPr>
          <p:cNvSpPr txBox="1"/>
          <p:nvPr/>
        </p:nvSpPr>
        <p:spPr>
          <a:xfrm>
            <a:off x="1600200" y="312809"/>
            <a:ext cx="11430000" cy="923330"/>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Echocardiography </a:t>
            </a:r>
            <a:endParaRPr lang="en-US" sz="36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dirty="0"/>
          </a:p>
        </p:txBody>
      </p:sp>
      <p:graphicFrame>
        <p:nvGraphicFramePr>
          <p:cNvPr id="8" name="Table 7">
            <a:extLst>
              <a:ext uri="{FF2B5EF4-FFF2-40B4-BE49-F238E27FC236}">
                <a16:creationId xmlns:a16="http://schemas.microsoft.com/office/drawing/2014/main" id="{4DB65D24-72B7-458C-A219-0A1954C148C2}"/>
              </a:ext>
            </a:extLst>
          </p:cNvPr>
          <p:cNvGraphicFramePr>
            <a:graphicFrameLocks noGrp="1"/>
          </p:cNvGraphicFramePr>
          <p:nvPr>
            <p:extLst>
              <p:ext uri="{D42A27DB-BD31-4B8C-83A1-F6EECF244321}">
                <p14:modId xmlns:p14="http://schemas.microsoft.com/office/powerpoint/2010/main" val="4196431113"/>
              </p:ext>
            </p:extLst>
          </p:nvPr>
        </p:nvGraphicFramePr>
        <p:xfrm>
          <a:off x="232568" y="1243446"/>
          <a:ext cx="14237492" cy="6147953"/>
        </p:xfrm>
        <a:graphic>
          <a:graphicData uri="http://schemas.openxmlformats.org/drawingml/2006/table">
            <a:tbl>
              <a:tblPr firstRow="1" firstCol="1" bandRow="1"/>
              <a:tblGrid>
                <a:gridCol w="1657366">
                  <a:extLst>
                    <a:ext uri="{9D8B030D-6E8A-4147-A177-3AD203B41FA5}">
                      <a16:colId xmlns:a16="http://schemas.microsoft.com/office/drawing/2014/main" val="3212648035"/>
                    </a:ext>
                  </a:extLst>
                </a:gridCol>
                <a:gridCol w="1657366">
                  <a:extLst>
                    <a:ext uri="{9D8B030D-6E8A-4147-A177-3AD203B41FA5}">
                      <a16:colId xmlns:a16="http://schemas.microsoft.com/office/drawing/2014/main" val="3219801502"/>
                    </a:ext>
                  </a:extLst>
                </a:gridCol>
                <a:gridCol w="10922760">
                  <a:extLst>
                    <a:ext uri="{9D8B030D-6E8A-4147-A177-3AD203B41FA5}">
                      <a16:colId xmlns:a16="http://schemas.microsoft.com/office/drawing/2014/main" val="878445141"/>
                    </a:ext>
                  </a:extLst>
                </a:gridCol>
              </a:tblGrid>
              <a:tr h="517633">
                <a:tc>
                  <a:txBody>
                    <a:bodyPr/>
                    <a:lstStyle/>
                    <a:p>
                      <a:pPr marL="0" marR="0" algn="ctr">
                        <a:lnSpc>
                          <a:spcPct val="150000"/>
                        </a:lnSpc>
                        <a:spcBef>
                          <a:spcPts val="0"/>
                        </a:spcBef>
                        <a:spcAft>
                          <a:spcPts val="0"/>
                        </a:spcAft>
                      </a:pPr>
                      <a:r>
                        <a:rPr lang="en-US" sz="2250" b="1"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250"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50" b="1"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250"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50" b="1"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250"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19710"/>
                  </a:ext>
                </a:extLst>
              </a:tr>
              <a:tr h="1448978">
                <a:tc>
                  <a:txBody>
                    <a:bodyPr/>
                    <a:lstStyle/>
                    <a:p>
                      <a:pPr marL="0" marR="0" algn="ctr">
                        <a:lnSpc>
                          <a:spcPct val="150000"/>
                        </a:lnSpc>
                        <a:spcBef>
                          <a:spcPts val="0"/>
                        </a:spcBef>
                        <a:spcAft>
                          <a:spcPts val="0"/>
                        </a:spcAft>
                      </a:pPr>
                      <a:r>
                        <a:rPr lang="en-US" sz="2250" b="1" dirty="0">
                          <a:effectLst/>
                          <a:latin typeface="Lub Dub Medium" panose="020B0603030403020204" pitchFamily="34" charset="0"/>
                          <a:ea typeface="Calibri" panose="020F0502020204030204" pitchFamily="34" charset="0"/>
                          <a:cs typeface="Times New Roman" panose="02020603050405020304" pitchFamily="18" charset="0"/>
                        </a:rPr>
                        <a:t>1</a:t>
                      </a:r>
                      <a:endParaRPr lang="en-US" sz="225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2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25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6075" marR="0" lvl="0" indent="-346075">
                        <a:lnSpc>
                          <a:spcPct val="150000"/>
                        </a:lnSpc>
                        <a:spcBef>
                          <a:spcPts val="0"/>
                        </a:spcBef>
                        <a:spcAft>
                          <a:spcPts val="0"/>
                        </a:spcAft>
                        <a:buFont typeface="+mj-lt"/>
                        <a:buNone/>
                      </a:pPr>
                      <a:r>
                        <a:rPr lang="en-US" sz="22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4. For patients with HCM and resting left ventricular outflow tract (LVOT) gradient &lt;50 mm Hg, a TTE with provocative maneuvers is recommended.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928677"/>
                  </a:ext>
                </a:extLst>
              </a:tr>
              <a:tr h="2232482">
                <a:tc>
                  <a:txBody>
                    <a:bodyPr/>
                    <a:lstStyle/>
                    <a:p>
                      <a:pPr marL="0" marR="0" algn="ctr">
                        <a:lnSpc>
                          <a:spcPct val="150000"/>
                        </a:lnSpc>
                        <a:spcBef>
                          <a:spcPts val="0"/>
                        </a:spcBef>
                        <a:spcAft>
                          <a:spcPts val="0"/>
                        </a:spcAft>
                      </a:pPr>
                      <a:r>
                        <a:rPr lang="en-US" sz="22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25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25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25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6075" marR="0" lvl="0" indent="-346075">
                        <a:lnSpc>
                          <a:spcPct val="150000"/>
                        </a:lnSpc>
                        <a:spcBef>
                          <a:spcPts val="0"/>
                        </a:spcBef>
                        <a:spcAft>
                          <a:spcPts val="0"/>
                        </a:spcAft>
                        <a:buFont typeface="+mj-lt"/>
                        <a:buNone/>
                      </a:pPr>
                      <a:r>
                        <a:rPr lang="en-US" sz="22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5. For symptomatic patients with HCM who do not have a resting or </a:t>
                      </a:r>
                      <a:r>
                        <a:rPr lang="en-US" sz="2250" b="1" dirty="0" err="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provocable</a:t>
                      </a:r>
                      <a:r>
                        <a:rPr lang="en-US" sz="22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outflow tract gradient ≥50 mm Hg on transthoracic echocardiogram (TTE), exercise TTE is recommended for the detection and quantification of dynamic left ventricular outflow tract obstruction (LVOTO). </a:t>
                      </a:r>
                    </a:p>
                  </a:txBody>
                  <a:tcPr marL="73152"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297251"/>
                  </a:ext>
                </a:extLst>
              </a:tr>
              <a:tr h="1948860">
                <a:tc>
                  <a:txBody>
                    <a:bodyPr/>
                    <a:lstStyle/>
                    <a:p>
                      <a:pPr marL="0" marR="0" algn="ctr">
                        <a:lnSpc>
                          <a:spcPct val="150000"/>
                        </a:lnSpc>
                        <a:spcBef>
                          <a:spcPts val="0"/>
                        </a:spcBef>
                        <a:spcAft>
                          <a:spcPts val="0"/>
                        </a:spcAft>
                      </a:pPr>
                      <a:r>
                        <a:rPr lang="en-US" sz="225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25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25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25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6075" marR="0" lvl="0" indent="-346075">
                        <a:lnSpc>
                          <a:spcPct val="150000"/>
                        </a:lnSpc>
                        <a:spcBef>
                          <a:spcPts val="0"/>
                        </a:spcBef>
                        <a:spcAft>
                          <a:spcPts val="0"/>
                        </a:spcAft>
                        <a:buFont typeface="+mj-lt"/>
                        <a:buNone/>
                      </a:pPr>
                      <a:r>
                        <a:rPr lang="en-US" sz="22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6. For patients with HCM undergoing surgical septal myectomy, intraoperative transesophageal echocardiogram (TEE) is recommended to assess mitral valve anatomy and function and adequacy of septal myectomy.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536312"/>
                  </a:ext>
                </a:extLst>
              </a:tr>
            </a:tbl>
          </a:graphicData>
        </a:graphic>
      </p:graphicFrame>
    </p:spTree>
    <p:extLst>
      <p:ext uri="{BB962C8B-B14F-4D97-AF65-F5344CB8AC3E}">
        <p14:creationId xmlns:p14="http://schemas.microsoft.com/office/powerpoint/2010/main" val="1196400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772C06-ACA2-4924-B6C8-340751C43E80}"/>
              </a:ext>
            </a:extLst>
          </p:cNvPr>
          <p:cNvSpPr>
            <a:spLocks noGrp="1"/>
          </p:cNvSpPr>
          <p:nvPr>
            <p:ph type="sldNum" sz="quarter" idx="4"/>
          </p:nvPr>
        </p:nvSpPr>
        <p:spPr/>
        <p:txBody>
          <a:bodyPr/>
          <a:lstStyle/>
          <a:p>
            <a:fld id="{01CD3B2E-BC1C-6C4D-9D91-A67B950EE325}" type="slidenum">
              <a:rPr lang="en-US" smtClean="0"/>
              <a:pPr/>
              <a:t>27</a:t>
            </a:fld>
            <a:endParaRPr lang="en-US" dirty="0"/>
          </a:p>
        </p:txBody>
      </p:sp>
      <p:sp>
        <p:nvSpPr>
          <p:cNvPr id="7" name="TextBox 6">
            <a:extLst>
              <a:ext uri="{FF2B5EF4-FFF2-40B4-BE49-F238E27FC236}">
                <a16:creationId xmlns:a16="http://schemas.microsoft.com/office/drawing/2014/main" id="{75997941-2E2C-4BE9-960E-BEEE8B0B86BB}"/>
              </a:ext>
            </a:extLst>
          </p:cNvPr>
          <p:cNvSpPr txBox="1"/>
          <p:nvPr/>
        </p:nvSpPr>
        <p:spPr>
          <a:xfrm>
            <a:off x="1600200" y="612648"/>
            <a:ext cx="11430000" cy="923330"/>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Echocardiography </a:t>
            </a:r>
            <a:endParaRPr lang="en-US" sz="36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dirty="0"/>
          </a:p>
        </p:txBody>
      </p:sp>
      <p:graphicFrame>
        <p:nvGraphicFramePr>
          <p:cNvPr id="2" name="Table 1">
            <a:extLst>
              <a:ext uri="{FF2B5EF4-FFF2-40B4-BE49-F238E27FC236}">
                <a16:creationId xmlns:a16="http://schemas.microsoft.com/office/drawing/2014/main" id="{9472A3D6-822E-4683-90EA-9B1899BE487F}"/>
              </a:ext>
            </a:extLst>
          </p:cNvPr>
          <p:cNvGraphicFramePr>
            <a:graphicFrameLocks noGrp="1"/>
          </p:cNvGraphicFramePr>
          <p:nvPr>
            <p:extLst>
              <p:ext uri="{D42A27DB-BD31-4B8C-83A1-F6EECF244321}">
                <p14:modId xmlns:p14="http://schemas.microsoft.com/office/powerpoint/2010/main" val="4259540116"/>
              </p:ext>
            </p:extLst>
          </p:nvPr>
        </p:nvGraphicFramePr>
        <p:xfrm>
          <a:off x="304800" y="1444752"/>
          <a:ext cx="14165262" cy="6041715"/>
        </p:xfrm>
        <a:graphic>
          <a:graphicData uri="http://schemas.openxmlformats.org/drawingml/2006/table">
            <a:tbl>
              <a:tblPr firstRow="1" firstCol="1" bandRow="1"/>
              <a:tblGrid>
                <a:gridCol w="1627243">
                  <a:extLst>
                    <a:ext uri="{9D8B030D-6E8A-4147-A177-3AD203B41FA5}">
                      <a16:colId xmlns:a16="http://schemas.microsoft.com/office/drawing/2014/main" val="985884150"/>
                    </a:ext>
                  </a:extLst>
                </a:gridCol>
                <a:gridCol w="1627243">
                  <a:extLst>
                    <a:ext uri="{9D8B030D-6E8A-4147-A177-3AD203B41FA5}">
                      <a16:colId xmlns:a16="http://schemas.microsoft.com/office/drawing/2014/main" val="1343250477"/>
                    </a:ext>
                  </a:extLst>
                </a:gridCol>
                <a:gridCol w="10910776">
                  <a:extLst>
                    <a:ext uri="{9D8B030D-6E8A-4147-A177-3AD203B41FA5}">
                      <a16:colId xmlns:a16="http://schemas.microsoft.com/office/drawing/2014/main" val="800686448"/>
                    </a:ext>
                  </a:extLst>
                </a:gridCol>
              </a:tblGrid>
              <a:tr h="553543">
                <a:tc>
                  <a:txBody>
                    <a:bodyPr/>
                    <a:lstStyle/>
                    <a:p>
                      <a:pPr marL="0" marR="0" algn="ctr">
                        <a:lnSpc>
                          <a:spcPct val="115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8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8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8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328665"/>
                  </a:ext>
                </a:extLst>
              </a:tr>
              <a:tr h="3115366">
                <a:tc>
                  <a:txBody>
                    <a:bodyPr/>
                    <a:lstStyle/>
                    <a:p>
                      <a:pPr marL="0" marR="0" algn="ctr">
                        <a:lnSpc>
                          <a:spcPct val="115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8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8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03225" marR="0" lvl="0" indent="-403225">
                        <a:lnSpc>
                          <a:spcPct val="150000"/>
                        </a:lnSpc>
                        <a:spcBef>
                          <a:spcPts val="0"/>
                        </a:spcBef>
                        <a:spcAft>
                          <a:spcPts val="0"/>
                        </a:spcAft>
                        <a:buFont typeface="+mj-lt"/>
                        <a:buNone/>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7. For patients with HCM undergoing alcohol septal ablation, transthoracic echocardiogram (TTE) or intraoperative trans-esophageal echocardiogram (TEE) with intracoronary ultrasound-enhancing contrast injection of the candidate septal perforator(s) is recommended.</a:t>
                      </a:r>
                    </a:p>
                  </a:txBody>
                  <a:tcPr marL="73152"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964179"/>
                  </a:ext>
                </a:extLst>
              </a:tr>
              <a:tr h="2353939">
                <a:tc>
                  <a:txBody>
                    <a:bodyPr/>
                    <a:lstStyle/>
                    <a:p>
                      <a:pPr marL="0" marR="0" algn="ctr">
                        <a:lnSpc>
                          <a:spcPct val="115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45A547"/>
                    </a:solidFill>
                  </a:tcPr>
                </a:tc>
                <a:tc>
                  <a:txBody>
                    <a:bodyPr/>
                    <a:lstStyle/>
                    <a:p>
                      <a:pPr marL="0" marR="0" algn="ctr">
                        <a:lnSpc>
                          <a:spcPct val="115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8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03225" marR="0" lvl="0" indent="-403225">
                        <a:lnSpc>
                          <a:spcPct val="150000"/>
                        </a:lnSpc>
                        <a:spcBef>
                          <a:spcPts val="0"/>
                        </a:spcBef>
                        <a:spcAft>
                          <a:spcPts val="0"/>
                        </a:spcAft>
                        <a:buFont typeface="+mj-lt"/>
                        <a:buNone/>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8. For patients with HCM who have undergone septal reduction therapy (SRT), TTE within 3 to 6 months after the procedure is recommended to evaluate the procedural 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824204"/>
                  </a:ext>
                </a:extLst>
              </a:tr>
            </a:tbl>
          </a:graphicData>
        </a:graphic>
      </p:graphicFrame>
    </p:spTree>
    <p:extLst>
      <p:ext uri="{BB962C8B-B14F-4D97-AF65-F5344CB8AC3E}">
        <p14:creationId xmlns:p14="http://schemas.microsoft.com/office/powerpoint/2010/main" val="244322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0163AA-DB7A-4EEA-B369-1DF8FA5B876D}"/>
              </a:ext>
            </a:extLst>
          </p:cNvPr>
          <p:cNvSpPr>
            <a:spLocks noGrp="1"/>
          </p:cNvSpPr>
          <p:nvPr>
            <p:ph type="sldNum" sz="quarter" idx="4"/>
          </p:nvPr>
        </p:nvSpPr>
        <p:spPr/>
        <p:txBody>
          <a:bodyPr/>
          <a:lstStyle/>
          <a:p>
            <a:fld id="{01CD3B2E-BC1C-6C4D-9D91-A67B950EE325}" type="slidenum">
              <a:rPr lang="en-US" smtClean="0"/>
              <a:pPr/>
              <a:t>28</a:t>
            </a:fld>
            <a:endParaRPr lang="en-US" dirty="0"/>
          </a:p>
        </p:txBody>
      </p:sp>
      <p:sp>
        <p:nvSpPr>
          <p:cNvPr id="7" name="TextBox 6">
            <a:extLst>
              <a:ext uri="{FF2B5EF4-FFF2-40B4-BE49-F238E27FC236}">
                <a16:creationId xmlns:a16="http://schemas.microsoft.com/office/drawing/2014/main" id="{A996D062-EADB-46EC-8655-50CECB57851B}"/>
              </a:ext>
            </a:extLst>
          </p:cNvPr>
          <p:cNvSpPr txBox="1"/>
          <p:nvPr/>
        </p:nvSpPr>
        <p:spPr>
          <a:xfrm>
            <a:off x="1600200" y="612648"/>
            <a:ext cx="11430000" cy="923330"/>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Echocardiography </a:t>
            </a:r>
            <a:endParaRPr lang="en-US" sz="36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dirty="0"/>
          </a:p>
        </p:txBody>
      </p:sp>
      <p:graphicFrame>
        <p:nvGraphicFramePr>
          <p:cNvPr id="8" name="Table 7">
            <a:extLst>
              <a:ext uri="{FF2B5EF4-FFF2-40B4-BE49-F238E27FC236}">
                <a16:creationId xmlns:a16="http://schemas.microsoft.com/office/drawing/2014/main" id="{4DB65D24-72B7-458C-A219-0A1954C148C2}"/>
              </a:ext>
            </a:extLst>
          </p:cNvPr>
          <p:cNvGraphicFramePr>
            <a:graphicFrameLocks noGrp="1"/>
          </p:cNvGraphicFramePr>
          <p:nvPr>
            <p:extLst>
              <p:ext uri="{D42A27DB-BD31-4B8C-83A1-F6EECF244321}">
                <p14:modId xmlns:p14="http://schemas.microsoft.com/office/powerpoint/2010/main" val="2754389598"/>
              </p:ext>
            </p:extLst>
          </p:nvPr>
        </p:nvGraphicFramePr>
        <p:xfrm>
          <a:off x="304800" y="1444752"/>
          <a:ext cx="14165260" cy="5767891"/>
        </p:xfrm>
        <a:graphic>
          <a:graphicData uri="http://schemas.openxmlformats.org/drawingml/2006/table">
            <a:tbl>
              <a:tblPr firstRow="1" firstCol="1" bandRow="1"/>
              <a:tblGrid>
                <a:gridCol w="1573189">
                  <a:extLst>
                    <a:ext uri="{9D8B030D-6E8A-4147-A177-3AD203B41FA5}">
                      <a16:colId xmlns:a16="http://schemas.microsoft.com/office/drawing/2014/main" val="3212648035"/>
                    </a:ext>
                  </a:extLst>
                </a:gridCol>
                <a:gridCol w="1573189">
                  <a:extLst>
                    <a:ext uri="{9D8B030D-6E8A-4147-A177-3AD203B41FA5}">
                      <a16:colId xmlns:a16="http://schemas.microsoft.com/office/drawing/2014/main" val="3219801502"/>
                    </a:ext>
                  </a:extLst>
                </a:gridCol>
                <a:gridCol w="11018882">
                  <a:extLst>
                    <a:ext uri="{9D8B030D-6E8A-4147-A177-3AD203B41FA5}">
                      <a16:colId xmlns:a16="http://schemas.microsoft.com/office/drawing/2014/main" val="878445141"/>
                    </a:ext>
                  </a:extLst>
                </a:gridCol>
              </a:tblGrid>
              <a:tr h="527652">
                <a:tc>
                  <a:txBody>
                    <a:bodyPr/>
                    <a:lstStyle/>
                    <a:p>
                      <a:pPr marL="0" marR="0" algn="ctr">
                        <a:lnSpc>
                          <a:spcPct val="150000"/>
                        </a:lnSpc>
                        <a:spcBef>
                          <a:spcPts val="300"/>
                        </a:spcBef>
                        <a:spcAft>
                          <a:spcPts val="300"/>
                        </a:spcAft>
                      </a:pPr>
                      <a:r>
                        <a:rPr lang="en-US" sz="2800" b="1"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800"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300"/>
                        </a:spcBef>
                        <a:spcAft>
                          <a:spcPts val="300"/>
                        </a:spcAft>
                      </a:pPr>
                      <a:r>
                        <a:rPr lang="en-US" sz="2800" b="1"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800"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300"/>
                        </a:spcBef>
                        <a:spcAft>
                          <a:spcPts val="300"/>
                        </a:spcAft>
                      </a:pPr>
                      <a:r>
                        <a:rPr lang="en-US" sz="2800" b="1"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800"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19710"/>
                  </a:ext>
                </a:extLst>
              </a:tr>
              <a:tr h="2104517">
                <a:tc>
                  <a:txBody>
                    <a:bodyPr/>
                    <a:lstStyle/>
                    <a:p>
                      <a:pPr marL="0" marR="0" algn="ctr">
                        <a:lnSpc>
                          <a:spcPct val="150000"/>
                        </a:lnSpc>
                        <a:spcBef>
                          <a:spcPts val="300"/>
                        </a:spcBef>
                        <a:spcAft>
                          <a:spcPts val="30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300"/>
                        </a:spcBef>
                        <a:spcAft>
                          <a:spcPts val="30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8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63550" marR="0" lvl="0" indent="-463550">
                        <a:lnSpc>
                          <a:spcPct val="150000"/>
                        </a:lnSpc>
                        <a:spcBef>
                          <a:spcPts val="0"/>
                        </a:spcBef>
                        <a:spcAft>
                          <a:spcPts val="600"/>
                        </a:spcAft>
                        <a:buFont typeface="+mj-lt"/>
                        <a:buNone/>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9. Screening: In first-degree relatives of patients with HCM, a transthoracic echocardiogram (TTE) is recommended as part of initial family screening and periodic follow-up.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928677"/>
                  </a:ext>
                </a:extLst>
              </a:tr>
              <a:tr h="3089461">
                <a:tc>
                  <a:txBody>
                    <a:bodyPr/>
                    <a:lstStyle/>
                    <a:p>
                      <a:pPr marL="0" marR="0" algn="ctr">
                        <a:lnSpc>
                          <a:spcPct val="150000"/>
                        </a:lnSpc>
                        <a:spcBef>
                          <a:spcPts val="300"/>
                        </a:spcBef>
                        <a:spcAft>
                          <a:spcPts val="30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300"/>
                        </a:spcBef>
                        <a:spcAft>
                          <a:spcPts val="30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628650" marR="0" lvl="0" indent="-628650">
                        <a:lnSpc>
                          <a:spcPct val="150000"/>
                        </a:lnSpc>
                        <a:spcBef>
                          <a:spcPts val="600"/>
                        </a:spcBef>
                        <a:spcAft>
                          <a:spcPts val="600"/>
                        </a:spcAft>
                        <a:buFont typeface="+mj-lt"/>
                        <a:buNone/>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10. Screening: In individuals who are genotype-positive or phenotype-negative, serial echocardiography is recommended at periodic intervals depending on age (1 to 2 years in children and adolescents, 3 to 5 years in adults) and change in clinical status.</a:t>
                      </a:r>
                    </a:p>
                  </a:txBody>
                  <a:tcPr marL="73152"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297251"/>
                  </a:ext>
                </a:extLst>
              </a:tr>
            </a:tbl>
          </a:graphicData>
        </a:graphic>
      </p:graphicFrame>
    </p:spTree>
    <p:extLst>
      <p:ext uri="{BB962C8B-B14F-4D97-AF65-F5344CB8AC3E}">
        <p14:creationId xmlns:p14="http://schemas.microsoft.com/office/powerpoint/2010/main" val="685409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0163AA-DB7A-4EEA-B369-1DF8FA5B876D}"/>
              </a:ext>
            </a:extLst>
          </p:cNvPr>
          <p:cNvSpPr>
            <a:spLocks noGrp="1"/>
          </p:cNvSpPr>
          <p:nvPr>
            <p:ph type="sldNum" sz="quarter" idx="4"/>
          </p:nvPr>
        </p:nvSpPr>
        <p:spPr/>
        <p:txBody>
          <a:bodyPr/>
          <a:lstStyle/>
          <a:p>
            <a:fld id="{01CD3B2E-BC1C-6C4D-9D91-A67B950EE325}" type="slidenum">
              <a:rPr lang="en-US" smtClean="0"/>
              <a:pPr/>
              <a:t>29</a:t>
            </a:fld>
            <a:endParaRPr lang="en-US" dirty="0"/>
          </a:p>
        </p:txBody>
      </p:sp>
      <p:sp>
        <p:nvSpPr>
          <p:cNvPr id="7" name="TextBox 6">
            <a:extLst>
              <a:ext uri="{FF2B5EF4-FFF2-40B4-BE49-F238E27FC236}">
                <a16:creationId xmlns:a16="http://schemas.microsoft.com/office/drawing/2014/main" id="{A996D062-EADB-46EC-8655-50CECB57851B}"/>
              </a:ext>
            </a:extLst>
          </p:cNvPr>
          <p:cNvSpPr txBox="1"/>
          <p:nvPr/>
        </p:nvSpPr>
        <p:spPr>
          <a:xfrm>
            <a:off x="1600199" y="612648"/>
            <a:ext cx="11430000" cy="923330"/>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Echocardiography </a:t>
            </a:r>
            <a:endParaRPr lang="en-US" sz="36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dirty="0"/>
          </a:p>
        </p:txBody>
      </p:sp>
      <p:graphicFrame>
        <p:nvGraphicFramePr>
          <p:cNvPr id="2" name="Table 1">
            <a:extLst>
              <a:ext uri="{FF2B5EF4-FFF2-40B4-BE49-F238E27FC236}">
                <a16:creationId xmlns:a16="http://schemas.microsoft.com/office/drawing/2014/main" id="{3368D184-5A74-4685-9A91-F90BC0841E8F}"/>
              </a:ext>
            </a:extLst>
          </p:cNvPr>
          <p:cNvGraphicFramePr>
            <a:graphicFrameLocks noGrp="1"/>
          </p:cNvGraphicFramePr>
          <p:nvPr>
            <p:extLst>
              <p:ext uri="{D42A27DB-BD31-4B8C-83A1-F6EECF244321}">
                <p14:modId xmlns:p14="http://schemas.microsoft.com/office/powerpoint/2010/main" val="28789866"/>
              </p:ext>
            </p:extLst>
          </p:nvPr>
        </p:nvGraphicFramePr>
        <p:xfrm>
          <a:off x="304800" y="1444752"/>
          <a:ext cx="14165263" cy="6022848"/>
        </p:xfrm>
        <a:graphic>
          <a:graphicData uri="http://schemas.openxmlformats.org/drawingml/2006/table">
            <a:tbl>
              <a:tblPr firstRow="1" firstCol="1" bandRow="1"/>
              <a:tblGrid>
                <a:gridCol w="1577498">
                  <a:extLst>
                    <a:ext uri="{9D8B030D-6E8A-4147-A177-3AD203B41FA5}">
                      <a16:colId xmlns:a16="http://schemas.microsoft.com/office/drawing/2014/main" val="1432971193"/>
                    </a:ext>
                  </a:extLst>
                </a:gridCol>
                <a:gridCol w="1577498">
                  <a:extLst>
                    <a:ext uri="{9D8B030D-6E8A-4147-A177-3AD203B41FA5}">
                      <a16:colId xmlns:a16="http://schemas.microsoft.com/office/drawing/2014/main" val="1516155221"/>
                    </a:ext>
                  </a:extLst>
                </a:gridCol>
                <a:gridCol w="11010267">
                  <a:extLst>
                    <a:ext uri="{9D8B030D-6E8A-4147-A177-3AD203B41FA5}">
                      <a16:colId xmlns:a16="http://schemas.microsoft.com/office/drawing/2014/main" val="1747912976"/>
                    </a:ext>
                  </a:extLst>
                </a:gridCol>
              </a:tblGrid>
              <a:tr h="606997">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50000"/>
                        </a:lnSpc>
                        <a:spcBef>
                          <a:spcPts val="0"/>
                        </a:spcBef>
                        <a:spcAft>
                          <a:spcPts val="0"/>
                        </a:spcAft>
                        <a:buFont typeface="+mj-lt"/>
                        <a:buNone/>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7705899"/>
                  </a:ext>
                </a:extLst>
              </a:tr>
              <a:tr h="5415851">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11175" marR="0" lvl="0" indent="-511175">
                        <a:lnSpc>
                          <a:spcPct val="150000"/>
                        </a:lnSpc>
                        <a:spcBef>
                          <a:spcPts val="0"/>
                        </a:spcBef>
                        <a:spcAft>
                          <a:spcPts val="0"/>
                        </a:spcAft>
                        <a:buFont typeface="+mj-lt"/>
                        <a:buAutoNum type="arabicPeriod" startAt="11"/>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For patients with HCM, trans-esophageal echocardiogram (TEE) can be useful if transthoracic echocardiogram (TTE) is inconclusive in clinical decision-making regarding medical therapy, and in situations such as planning for myectomy, exclusion of subaortic membrane or mitral regurgitation (MR) secondary to structural abnormalities of the mitral valve apparatus, or in the assessment of the feasibility of alcohol septal ablation.</a:t>
                      </a:r>
                    </a:p>
                  </a:txBody>
                  <a:tcPr marL="73152"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143906"/>
                  </a:ext>
                </a:extLst>
              </a:tr>
            </a:tbl>
          </a:graphicData>
        </a:graphic>
      </p:graphicFrame>
    </p:spTree>
    <p:extLst>
      <p:ext uri="{BB962C8B-B14F-4D97-AF65-F5344CB8AC3E}">
        <p14:creationId xmlns:p14="http://schemas.microsoft.com/office/powerpoint/2010/main" val="382201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876300" y="1750039"/>
            <a:ext cx="12877800" cy="896584"/>
          </a:xfrm>
        </p:spPr>
        <p:txBody>
          <a:bodyPr/>
          <a:lstStyle/>
          <a:p>
            <a:pPr algn="ctr"/>
            <a:r>
              <a:rPr lang="en-US" sz="2000" b="1" dirty="0"/>
              <a:t>Steve R. Ommen, MD, FACC, FAHA, Chair†</a:t>
            </a:r>
          </a:p>
          <a:p>
            <a:pPr algn="ctr"/>
            <a:r>
              <a:rPr lang="en-US" sz="2000" b="1" dirty="0"/>
              <a:t>Seema Mital, MD, FACC, FAHA, FRCPC, Vice Chair†</a:t>
            </a:r>
          </a:p>
          <a:p>
            <a:endParaRPr lang="en-US" sz="2000" dirty="0"/>
          </a:p>
        </p:txBody>
      </p:sp>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876300" y="785258"/>
            <a:ext cx="12877800" cy="914399"/>
          </a:xfrm>
        </p:spPr>
        <p:txBody>
          <a:bodyPr/>
          <a:lstStyle/>
          <a:p>
            <a:pPr algn="ctr"/>
            <a:r>
              <a:rPr lang="en-US" sz="4800" dirty="0"/>
              <a:t>2020 Writing Committee Members*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dirty="0"/>
          </a:p>
        </p:txBody>
      </p:sp>
      <p:graphicFrame>
        <p:nvGraphicFramePr>
          <p:cNvPr id="11" name="Table 10">
            <a:extLst>
              <a:ext uri="{FF2B5EF4-FFF2-40B4-BE49-F238E27FC236}">
                <a16:creationId xmlns:a16="http://schemas.microsoft.com/office/drawing/2014/main" id="{B8C435D8-5A67-4602-BE3D-730699399ABC}"/>
              </a:ext>
            </a:extLst>
          </p:cNvPr>
          <p:cNvGraphicFramePr>
            <a:graphicFrameLocks noGrp="1"/>
          </p:cNvGraphicFramePr>
          <p:nvPr>
            <p:extLst>
              <p:ext uri="{D42A27DB-BD31-4B8C-83A1-F6EECF244321}">
                <p14:modId xmlns:p14="http://schemas.microsoft.com/office/powerpoint/2010/main" val="4146693427"/>
              </p:ext>
            </p:extLst>
          </p:nvPr>
        </p:nvGraphicFramePr>
        <p:xfrm>
          <a:off x="2278062" y="2724582"/>
          <a:ext cx="12192000" cy="3525578"/>
        </p:xfrm>
        <a:graphic>
          <a:graphicData uri="http://schemas.openxmlformats.org/drawingml/2006/table">
            <a:tbl>
              <a:tblPr firstRow="1" firstCol="1" bandRow="1" bandCol="1">
                <a:tableStyleId>{5C22544A-7EE6-4342-B048-85BDC9FD1C3A}</a:tableStyleId>
              </a:tblPr>
              <a:tblGrid>
                <a:gridCol w="6084550">
                  <a:extLst>
                    <a:ext uri="{9D8B030D-6E8A-4147-A177-3AD203B41FA5}">
                      <a16:colId xmlns:a16="http://schemas.microsoft.com/office/drawing/2014/main" val="1018452335"/>
                    </a:ext>
                  </a:extLst>
                </a:gridCol>
                <a:gridCol w="6107450">
                  <a:extLst>
                    <a:ext uri="{9D8B030D-6E8A-4147-A177-3AD203B41FA5}">
                      <a16:colId xmlns:a16="http://schemas.microsoft.com/office/drawing/2014/main" val="3783476162"/>
                    </a:ext>
                  </a:extLst>
                </a:gridCol>
              </a:tblGrid>
              <a:tr h="391139">
                <a:tc>
                  <a:txBody>
                    <a:bodyPr/>
                    <a:lstStyle/>
                    <a:p>
                      <a:pPr marL="0" marR="0">
                        <a:lnSpc>
                          <a:spcPct val="150000"/>
                        </a:lnSpc>
                        <a:spcBef>
                          <a:spcPts val="0"/>
                        </a:spcBef>
                        <a:spcAft>
                          <a:spcPts val="0"/>
                        </a:spcAft>
                      </a:pPr>
                      <a:r>
                        <a:rPr lang="en-US" sz="1800" b="1" u="none" dirty="0">
                          <a:solidFill>
                            <a:schemeClr val="tx1"/>
                          </a:solidFill>
                          <a:effectLst/>
                          <a:latin typeface="Lub Dub Medium" panose="020B0603030403020204" pitchFamily="34" charset="0"/>
                        </a:rPr>
                        <a:t>Michael A. Burke, MD†</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800" b="1" u="none" dirty="0">
                          <a:solidFill>
                            <a:schemeClr val="tx1"/>
                          </a:solidFill>
                          <a:effectLst/>
                          <a:latin typeface="Lub Dub Medium" panose="020B0603030403020204" pitchFamily="34" charset="0"/>
                        </a:rPr>
                        <a:t>Michelle Kittleson, MD, PhD, FACC†</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862262"/>
                  </a:ext>
                </a:extLst>
              </a:tr>
              <a:tr h="391139">
                <a:tc>
                  <a:txBody>
                    <a:bodyPr/>
                    <a:lstStyle/>
                    <a:p>
                      <a:pPr marL="0" marR="0">
                        <a:lnSpc>
                          <a:spcPct val="150000"/>
                        </a:lnSpc>
                        <a:spcBef>
                          <a:spcPts val="0"/>
                        </a:spcBef>
                        <a:spcAft>
                          <a:spcPts val="0"/>
                        </a:spcAft>
                      </a:pPr>
                      <a:r>
                        <a:rPr lang="en-US" sz="1800" b="1" u="none" dirty="0">
                          <a:solidFill>
                            <a:schemeClr val="tx1"/>
                          </a:solidFill>
                          <a:effectLst/>
                          <a:latin typeface="Lub Dub Medium" panose="020B0603030403020204" pitchFamily="34" charset="0"/>
                        </a:rPr>
                        <a:t>Sharlene M. Day, MD†</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800" b="1" u="none" dirty="0">
                          <a:solidFill>
                            <a:schemeClr val="tx1"/>
                          </a:solidFill>
                          <a:effectLst/>
                          <a:latin typeface="Lub Dub Medium" panose="020B0603030403020204" pitchFamily="34" charset="0"/>
                        </a:rPr>
                        <a:t>Mark S. Link, MD, FACC¶</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0948373"/>
                  </a:ext>
                </a:extLst>
              </a:tr>
              <a:tr h="392687">
                <a:tc>
                  <a:txBody>
                    <a:bodyPr/>
                    <a:lstStyle/>
                    <a:p>
                      <a:pPr marL="0" marR="0">
                        <a:lnSpc>
                          <a:spcPct val="150000"/>
                        </a:lnSpc>
                        <a:spcBef>
                          <a:spcPts val="0"/>
                        </a:spcBef>
                        <a:spcAft>
                          <a:spcPts val="0"/>
                        </a:spcAft>
                      </a:pPr>
                      <a:r>
                        <a:rPr lang="pt-BR" sz="1800" b="1" u="none">
                          <a:solidFill>
                            <a:schemeClr val="tx1"/>
                          </a:solidFill>
                          <a:effectLst/>
                          <a:latin typeface="Lub Dub Medium" panose="020B0603030403020204" pitchFamily="34" charset="0"/>
                        </a:rPr>
                        <a:t>Anita Deswal, MD, MPH, FACC, FAHA</a:t>
                      </a:r>
                      <a:r>
                        <a:rPr lang="en-US" sz="1800" b="1" u="none">
                          <a:solidFill>
                            <a:schemeClr val="tx1"/>
                          </a:solidFill>
                          <a:effectLst/>
                          <a:latin typeface="Lub Dub Medium" panose="020B0603030403020204" pitchFamily="34" charset="0"/>
                        </a:rPr>
                        <a:t>‡§</a:t>
                      </a:r>
                      <a:endParaRPr lang="en-US" sz="1800" b="1" u="none">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it-IT" sz="1800" b="1" u="none" dirty="0">
                          <a:solidFill>
                            <a:schemeClr val="tx1"/>
                          </a:solidFill>
                          <a:effectLst/>
                          <a:latin typeface="Lub Dub Medium" panose="020B0603030403020204" pitchFamily="34" charset="0"/>
                        </a:rPr>
                        <a:t>Martin S. Maron, MD#</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3959870"/>
                  </a:ext>
                </a:extLst>
              </a:tr>
              <a:tr h="391139">
                <a:tc>
                  <a:txBody>
                    <a:bodyPr/>
                    <a:lstStyle/>
                    <a:p>
                      <a:pPr marL="0" marR="0">
                        <a:lnSpc>
                          <a:spcPct val="150000"/>
                        </a:lnSpc>
                        <a:spcBef>
                          <a:spcPts val="0"/>
                        </a:spcBef>
                        <a:spcAft>
                          <a:spcPts val="0"/>
                        </a:spcAft>
                      </a:pPr>
                      <a:r>
                        <a:rPr lang="it-IT" sz="1800" b="1" u="none">
                          <a:solidFill>
                            <a:schemeClr val="tx1"/>
                          </a:solidFill>
                          <a:effectLst/>
                          <a:latin typeface="Lub Dub Medium" panose="020B0603030403020204" pitchFamily="34" charset="0"/>
                        </a:rPr>
                        <a:t>Perry Elliott, MD, FRCP, FACC</a:t>
                      </a:r>
                      <a:r>
                        <a:rPr lang="en-US" sz="1800" b="1" u="none">
                          <a:solidFill>
                            <a:schemeClr val="tx1"/>
                          </a:solidFill>
                          <a:effectLst/>
                          <a:latin typeface="Lub Dub Medium" panose="020B0603030403020204" pitchFamily="34" charset="0"/>
                        </a:rPr>
                        <a:t>†</a:t>
                      </a:r>
                      <a:endParaRPr lang="en-US" sz="1800" b="1" u="none">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pt-BR" sz="1800" b="1" u="none" dirty="0">
                          <a:solidFill>
                            <a:schemeClr val="tx1"/>
                          </a:solidFill>
                          <a:effectLst/>
                          <a:latin typeface="Lub Dub Medium" panose="020B0603030403020204" pitchFamily="34" charset="0"/>
                        </a:rPr>
                        <a:t>Matthew W. Martinez, MD, FACC</a:t>
                      </a:r>
                      <a:r>
                        <a:rPr lang="en-US" sz="1800" b="1" u="none" dirty="0">
                          <a:solidFill>
                            <a:schemeClr val="tx1"/>
                          </a:solidFill>
                          <a:effectLst/>
                          <a:latin typeface="Lub Dub Medium" panose="020B0603030403020204" pitchFamily="34" charset="0"/>
                        </a:rPr>
                        <a:t>†</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0669041"/>
                  </a:ext>
                </a:extLst>
              </a:tr>
              <a:tr h="391139">
                <a:tc>
                  <a:txBody>
                    <a:bodyPr/>
                    <a:lstStyle/>
                    <a:p>
                      <a:pPr marL="0" marR="0">
                        <a:lnSpc>
                          <a:spcPct val="150000"/>
                        </a:lnSpc>
                        <a:spcBef>
                          <a:spcPts val="0"/>
                        </a:spcBef>
                        <a:spcAft>
                          <a:spcPts val="0"/>
                        </a:spcAft>
                      </a:pPr>
                      <a:r>
                        <a:rPr lang="de-DE" sz="1800" b="1" u="none" dirty="0">
                          <a:solidFill>
                            <a:schemeClr val="tx1"/>
                          </a:solidFill>
                          <a:effectLst/>
                          <a:latin typeface="Lub Dub Medium" panose="020B0603030403020204" pitchFamily="34" charset="0"/>
                        </a:rPr>
                        <a:t>Lauren L. Evanovich, PhD</a:t>
                      </a:r>
                      <a:r>
                        <a:rPr lang="en-US" sz="1800" b="1" u="none" dirty="0">
                          <a:solidFill>
                            <a:schemeClr val="tx1"/>
                          </a:solidFill>
                          <a:effectLst/>
                          <a:latin typeface="Lub Dub Medium" panose="020B0603030403020204" pitchFamily="34" charset="0"/>
                        </a:rPr>
                        <a:t>†</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800" b="1" u="none" dirty="0">
                          <a:solidFill>
                            <a:schemeClr val="tx1"/>
                          </a:solidFill>
                          <a:effectLst/>
                          <a:latin typeface="Lub Dub Medium" panose="020B0603030403020204" pitchFamily="34" charset="0"/>
                        </a:rPr>
                        <a:t>Christina Y. Miyake, MD, MS†</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1344189"/>
                  </a:ext>
                </a:extLst>
              </a:tr>
              <a:tr h="391139">
                <a:tc>
                  <a:txBody>
                    <a:bodyPr/>
                    <a:lstStyle/>
                    <a:p>
                      <a:pPr marL="0" marR="0">
                        <a:lnSpc>
                          <a:spcPct val="150000"/>
                        </a:lnSpc>
                        <a:spcBef>
                          <a:spcPts val="0"/>
                        </a:spcBef>
                        <a:spcAft>
                          <a:spcPts val="0"/>
                        </a:spcAft>
                      </a:pPr>
                      <a:r>
                        <a:rPr lang="en-US" sz="1800" b="1" u="none">
                          <a:solidFill>
                            <a:schemeClr val="tx1"/>
                          </a:solidFill>
                          <a:effectLst/>
                          <a:latin typeface="Lub Dub Medium" panose="020B0603030403020204" pitchFamily="34" charset="0"/>
                        </a:rPr>
                        <a:t>Judy Hung, MD, FACC║</a:t>
                      </a:r>
                      <a:endParaRPr lang="en-US" sz="1800" b="1" u="none">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800" b="1" u="none" dirty="0">
                          <a:solidFill>
                            <a:schemeClr val="tx1"/>
                          </a:solidFill>
                          <a:effectLst/>
                          <a:latin typeface="Lub Dub Medium" panose="020B0603030403020204" pitchFamily="34" charset="0"/>
                        </a:rPr>
                        <a:t>Hartzell V. Schaff, MD, FACC**</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4188175"/>
                  </a:ext>
                </a:extLst>
              </a:tr>
              <a:tr h="390742">
                <a:tc>
                  <a:txBody>
                    <a:bodyPr/>
                    <a:lstStyle/>
                    <a:p>
                      <a:pPr marL="0" marR="0">
                        <a:lnSpc>
                          <a:spcPct val="150000"/>
                        </a:lnSpc>
                        <a:spcBef>
                          <a:spcPts val="0"/>
                        </a:spcBef>
                        <a:spcAft>
                          <a:spcPts val="0"/>
                        </a:spcAft>
                      </a:pPr>
                      <a:r>
                        <a:rPr lang="en-US" sz="1800" b="1" u="none" dirty="0">
                          <a:solidFill>
                            <a:schemeClr val="tx1"/>
                          </a:solidFill>
                          <a:effectLst/>
                          <a:latin typeface="Lub Dub Medium" panose="020B0603030403020204" pitchFamily="34" charset="0"/>
                        </a:rPr>
                        <a:t>Jos</a:t>
                      </a:r>
                      <a:r>
                        <a:rPr lang="es-ES_tradnl" sz="1800" b="1" u="none" dirty="0">
                          <a:solidFill>
                            <a:schemeClr val="tx1"/>
                          </a:solidFill>
                          <a:effectLst/>
                          <a:latin typeface="Lub Dub Medium" panose="020B0603030403020204" pitchFamily="34" charset="0"/>
                        </a:rPr>
                        <a:t>é </a:t>
                      </a:r>
                      <a:r>
                        <a:rPr lang="en-US" sz="1800" b="1" u="none" dirty="0">
                          <a:solidFill>
                            <a:schemeClr val="tx1"/>
                          </a:solidFill>
                          <a:effectLst/>
                          <a:latin typeface="Lub Dub Medium" panose="020B0603030403020204" pitchFamily="34" charset="0"/>
                        </a:rPr>
                        <a:t>A. Joglar, MD, FACC, FAHA†</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800" b="1" u="none" dirty="0">
                          <a:solidFill>
                            <a:schemeClr val="tx1"/>
                          </a:solidFill>
                          <a:effectLst/>
                          <a:latin typeface="Lub Dub Medium" panose="020B0603030403020204" pitchFamily="34" charset="0"/>
                        </a:rPr>
                        <a:t>Christopher Semsarian, MBBS, PhD, MPH, FAHA†</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8577309"/>
                  </a:ext>
                </a:extLst>
              </a:tr>
              <a:tr h="395315">
                <a:tc>
                  <a:txBody>
                    <a:bodyPr/>
                    <a:lstStyle/>
                    <a:p>
                      <a:pPr marL="0" marR="0">
                        <a:lnSpc>
                          <a:spcPct val="150000"/>
                        </a:lnSpc>
                        <a:spcBef>
                          <a:spcPts val="0"/>
                        </a:spcBef>
                        <a:spcAft>
                          <a:spcPts val="0"/>
                        </a:spcAft>
                      </a:pPr>
                      <a:r>
                        <a:rPr lang="en-US" sz="1800" b="1" u="none" dirty="0">
                          <a:solidFill>
                            <a:schemeClr val="tx1"/>
                          </a:solidFill>
                          <a:effectLst/>
                          <a:latin typeface="Lub Dub Medium" panose="020B0603030403020204" pitchFamily="34" charset="0"/>
                        </a:rPr>
                        <a:t>Paul Kantor, MBBCh, MSc, FRCPC†</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u="none" dirty="0">
                          <a:solidFill>
                            <a:schemeClr val="tx1"/>
                          </a:solidFill>
                          <a:effectLst/>
                          <a:latin typeface="Lub Dub Medium" panose="020B0603030403020204" pitchFamily="34" charset="0"/>
                        </a:rPr>
                        <a:t> Paul Sorajja, MD, FACC, FAHA, FSCAI††</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0630706"/>
                  </a:ext>
                </a:extLst>
              </a:tr>
              <a:tr h="391139">
                <a:tc>
                  <a:txBody>
                    <a:bodyPr/>
                    <a:lstStyle/>
                    <a:p>
                      <a:pPr marL="0" marR="0">
                        <a:lnSpc>
                          <a:spcPct val="150000"/>
                        </a:lnSpc>
                        <a:spcBef>
                          <a:spcPts val="0"/>
                        </a:spcBef>
                        <a:spcAft>
                          <a:spcPts val="0"/>
                        </a:spcAft>
                      </a:pPr>
                      <a:r>
                        <a:rPr lang="en-US" sz="1800" b="1" u="none" dirty="0">
                          <a:solidFill>
                            <a:schemeClr val="tx1"/>
                          </a:solidFill>
                          <a:effectLst/>
                          <a:latin typeface="Lub Dub Medium" panose="020B0603030403020204" pitchFamily="34" charset="0"/>
                        </a:rPr>
                        <a:t>Carey Kimmelstiel, MD, FACC, FSCAI†</a:t>
                      </a: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endParaRPr lang="en-US" sz="1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0346366"/>
                  </a:ext>
                </a:extLst>
              </a:tr>
            </a:tbl>
          </a:graphicData>
        </a:graphic>
      </p:graphicFrame>
      <p:sp>
        <p:nvSpPr>
          <p:cNvPr id="13" name="TextBox 12">
            <a:extLst>
              <a:ext uri="{FF2B5EF4-FFF2-40B4-BE49-F238E27FC236}">
                <a16:creationId xmlns:a16="http://schemas.microsoft.com/office/drawing/2014/main" id="{7DBB7EEE-1EC9-4461-9A4F-BF130B806554}"/>
              </a:ext>
            </a:extLst>
          </p:cNvPr>
          <p:cNvSpPr txBox="1"/>
          <p:nvPr/>
        </p:nvSpPr>
        <p:spPr>
          <a:xfrm>
            <a:off x="423069" y="6328119"/>
            <a:ext cx="13784262" cy="1077218"/>
          </a:xfrm>
          <a:prstGeom prst="rect">
            <a:avLst/>
          </a:prstGeom>
          <a:noFill/>
        </p:spPr>
        <p:txBody>
          <a:bodyPr wrap="square">
            <a:spAutoFit/>
          </a:bodyPr>
          <a:lstStyle/>
          <a:p>
            <a:r>
              <a:rPr lang="en-US" sz="16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†ACC/AHA Representative. ‡ACC/AHA Joint Committee on Clinical Practice Guidelines Liaison. §HFSA Representative. ║ASE Representative. ¶ HRS Representative. # SCMR Representative. **AATS Representative. ††SCAI Representative. ‡‡Former Joint Committee on Clinical Practice Guidelines member; current member during the writing effort.</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0163AA-DB7A-4EEA-B369-1DF8FA5B876D}"/>
              </a:ext>
            </a:extLst>
          </p:cNvPr>
          <p:cNvSpPr>
            <a:spLocks noGrp="1"/>
          </p:cNvSpPr>
          <p:nvPr>
            <p:ph type="sldNum" sz="quarter" idx="4"/>
          </p:nvPr>
        </p:nvSpPr>
        <p:spPr/>
        <p:txBody>
          <a:bodyPr/>
          <a:lstStyle/>
          <a:p>
            <a:fld id="{01CD3B2E-BC1C-6C4D-9D91-A67B950EE325}" type="slidenum">
              <a:rPr lang="en-US" smtClean="0"/>
              <a:pPr/>
              <a:t>30</a:t>
            </a:fld>
            <a:endParaRPr lang="en-US" dirty="0"/>
          </a:p>
        </p:txBody>
      </p:sp>
      <p:sp>
        <p:nvSpPr>
          <p:cNvPr id="7" name="TextBox 6">
            <a:extLst>
              <a:ext uri="{FF2B5EF4-FFF2-40B4-BE49-F238E27FC236}">
                <a16:creationId xmlns:a16="http://schemas.microsoft.com/office/drawing/2014/main" id="{A996D062-EADB-46EC-8655-50CECB57851B}"/>
              </a:ext>
            </a:extLst>
          </p:cNvPr>
          <p:cNvSpPr txBox="1"/>
          <p:nvPr/>
        </p:nvSpPr>
        <p:spPr>
          <a:xfrm>
            <a:off x="1600200" y="612648"/>
            <a:ext cx="11430000" cy="923330"/>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Echocardiography </a:t>
            </a:r>
            <a:endParaRPr lang="en-US" sz="36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dirty="0"/>
          </a:p>
        </p:txBody>
      </p:sp>
      <p:graphicFrame>
        <p:nvGraphicFramePr>
          <p:cNvPr id="8" name="Table 7">
            <a:extLst>
              <a:ext uri="{FF2B5EF4-FFF2-40B4-BE49-F238E27FC236}">
                <a16:creationId xmlns:a16="http://schemas.microsoft.com/office/drawing/2014/main" id="{4DB65D24-72B7-458C-A219-0A1954C148C2}"/>
              </a:ext>
            </a:extLst>
          </p:cNvPr>
          <p:cNvGraphicFramePr>
            <a:graphicFrameLocks noGrp="1"/>
          </p:cNvGraphicFramePr>
          <p:nvPr>
            <p:extLst>
              <p:ext uri="{D42A27DB-BD31-4B8C-83A1-F6EECF244321}">
                <p14:modId xmlns:p14="http://schemas.microsoft.com/office/powerpoint/2010/main" val="4025921669"/>
              </p:ext>
            </p:extLst>
          </p:nvPr>
        </p:nvGraphicFramePr>
        <p:xfrm>
          <a:off x="304801" y="1444752"/>
          <a:ext cx="14165262" cy="5740973"/>
        </p:xfrm>
        <a:graphic>
          <a:graphicData uri="http://schemas.openxmlformats.org/drawingml/2006/table">
            <a:tbl>
              <a:tblPr firstRow="1" firstCol="1" bandRow="1"/>
              <a:tblGrid>
                <a:gridCol w="1566634">
                  <a:extLst>
                    <a:ext uri="{9D8B030D-6E8A-4147-A177-3AD203B41FA5}">
                      <a16:colId xmlns:a16="http://schemas.microsoft.com/office/drawing/2014/main" val="3212648035"/>
                    </a:ext>
                  </a:extLst>
                </a:gridCol>
                <a:gridCol w="1566634">
                  <a:extLst>
                    <a:ext uri="{9D8B030D-6E8A-4147-A177-3AD203B41FA5}">
                      <a16:colId xmlns:a16="http://schemas.microsoft.com/office/drawing/2014/main" val="3219801502"/>
                    </a:ext>
                  </a:extLst>
                </a:gridCol>
                <a:gridCol w="11031994">
                  <a:extLst>
                    <a:ext uri="{9D8B030D-6E8A-4147-A177-3AD203B41FA5}">
                      <a16:colId xmlns:a16="http://schemas.microsoft.com/office/drawing/2014/main" val="878445141"/>
                    </a:ext>
                  </a:extLst>
                </a:gridCol>
              </a:tblGrid>
              <a:tr h="475027">
                <a:tc>
                  <a:txBody>
                    <a:bodyPr/>
                    <a:lstStyle/>
                    <a:p>
                      <a:pPr marL="0" marR="0" algn="ctr">
                        <a:lnSpc>
                          <a:spcPct val="150000"/>
                        </a:lnSpc>
                        <a:spcBef>
                          <a:spcPts val="300"/>
                        </a:spcBef>
                        <a:spcAft>
                          <a:spcPts val="300"/>
                        </a:spcAft>
                      </a:pPr>
                      <a:r>
                        <a:rPr lang="en-US" sz="2300" b="1"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300"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300"/>
                        </a:spcBef>
                        <a:spcAft>
                          <a:spcPts val="300"/>
                        </a:spcAft>
                      </a:pPr>
                      <a:r>
                        <a:rPr lang="en-US" sz="2300" b="1"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300"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300"/>
                        </a:spcBef>
                        <a:spcAft>
                          <a:spcPts val="300"/>
                        </a:spcAft>
                      </a:pPr>
                      <a:r>
                        <a:rPr lang="en-US" sz="2300" b="1"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300"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19710"/>
                  </a:ext>
                </a:extLst>
              </a:tr>
              <a:tr h="2573718">
                <a:tc>
                  <a:txBody>
                    <a:bodyPr/>
                    <a:lstStyle/>
                    <a:p>
                      <a:pPr marL="0" marR="0" algn="ctr">
                        <a:lnSpc>
                          <a:spcPct val="150000"/>
                        </a:lnSpc>
                        <a:spcBef>
                          <a:spcPts val="0"/>
                        </a:spcBef>
                        <a:spcAft>
                          <a:spcPts val="0"/>
                        </a:spcAft>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69913" marR="0" lvl="0" indent="-569913">
                        <a:lnSpc>
                          <a:spcPct val="150000"/>
                        </a:lnSpc>
                        <a:spcBef>
                          <a:spcPts val="0"/>
                        </a:spcBef>
                        <a:spcAft>
                          <a:spcPts val="0"/>
                        </a:spcAft>
                        <a:buFont typeface="+mj-lt"/>
                        <a:buAutoNum type="arabicPeriod" startAt="12"/>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For patients with HCM in whom the diagnoses of apical HCM, apical aneurysm, or atypical patterns of hypertrophy is inconclusive on transthoracic echocardiogram (TTE), the use of an intravenous ultrasound-enhancing agent is reasonable, particularly if other imaging modalities such as cardiovascular magnetic resonance (CMR) are not readily available or contraindicated.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928677"/>
                  </a:ext>
                </a:extLst>
              </a:tr>
              <a:tr h="2172480">
                <a:tc>
                  <a:txBody>
                    <a:bodyPr/>
                    <a:lstStyle/>
                    <a:p>
                      <a:pPr marL="0" marR="0" algn="ctr">
                        <a:lnSpc>
                          <a:spcPct val="150000"/>
                        </a:lnSpc>
                        <a:spcBef>
                          <a:spcPts val="0"/>
                        </a:spcBef>
                        <a:spcAft>
                          <a:spcPts val="0"/>
                        </a:spcAft>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69913" marR="0" lvl="0" indent="-569913">
                        <a:lnSpc>
                          <a:spcPct val="150000"/>
                        </a:lnSpc>
                        <a:spcBef>
                          <a:spcPts val="0"/>
                        </a:spcBef>
                        <a:spcAft>
                          <a:spcPts val="0"/>
                        </a:spcAft>
                        <a:buFont typeface="+mj-lt"/>
                        <a:buAutoNum type="arabicPeriod" startAt="13"/>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For asymptomatic patients with HCM who do not have a resting or </a:t>
                      </a:r>
                      <a:r>
                        <a:rPr lang="en-US" sz="2300" b="1" dirty="0" err="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provocable</a:t>
                      </a: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outflow tract gradient ≥50 mm Hg  on standard TTE, exercise TTE is reasonable for the detection and quantification of dynamic left ventricular outflow tract obstruction (LVOTO). </a:t>
                      </a:r>
                    </a:p>
                  </a:txBody>
                  <a:tcPr marL="73152"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297251"/>
                  </a:ext>
                </a:extLst>
              </a:tr>
            </a:tbl>
          </a:graphicData>
        </a:graphic>
      </p:graphicFrame>
    </p:spTree>
    <p:extLst>
      <p:ext uri="{BB962C8B-B14F-4D97-AF65-F5344CB8AC3E}">
        <p14:creationId xmlns:p14="http://schemas.microsoft.com/office/powerpoint/2010/main" val="235207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9EA910-7FB9-4DEB-A68C-5EC28C03BF8F}"/>
              </a:ext>
            </a:extLst>
          </p:cNvPr>
          <p:cNvSpPr>
            <a:spLocks noGrp="1"/>
          </p:cNvSpPr>
          <p:nvPr>
            <p:ph type="sldNum" sz="quarter" idx="4"/>
          </p:nvPr>
        </p:nvSpPr>
        <p:spPr/>
        <p:txBody>
          <a:bodyPr/>
          <a:lstStyle/>
          <a:p>
            <a:fld id="{01CD3B2E-BC1C-6C4D-9D91-A67B950EE325}" type="slidenum">
              <a:rPr lang="en-US" smtClean="0"/>
              <a:pPr/>
              <a:t>31</a:t>
            </a:fld>
            <a:endParaRPr lang="en-US" dirty="0"/>
          </a:p>
        </p:txBody>
      </p:sp>
      <p:sp>
        <p:nvSpPr>
          <p:cNvPr id="4" name="Title 3">
            <a:extLst>
              <a:ext uri="{FF2B5EF4-FFF2-40B4-BE49-F238E27FC236}">
                <a16:creationId xmlns:a16="http://schemas.microsoft.com/office/drawing/2014/main" id="{6214D62D-CF01-45E9-9FF8-84C491934EE9}"/>
              </a:ext>
            </a:extLst>
          </p:cNvPr>
          <p:cNvSpPr>
            <a:spLocks noGrp="1"/>
          </p:cNvSpPr>
          <p:nvPr>
            <p:ph type="ctrTitle" idx="4294967295"/>
          </p:nvPr>
        </p:nvSpPr>
        <p:spPr>
          <a:xfrm>
            <a:off x="685800" y="1057364"/>
            <a:ext cx="12877800" cy="914400"/>
          </a:xfrm>
          <a:prstGeom prst="rect">
            <a:avLst/>
          </a:prstGeom>
        </p:spPr>
        <p:txBody>
          <a:bodyPr/>
          <a:lstStyle/>
          <a:p>
            <a:pPr algn="ctr"/>
            <a:r>
              <a:rPr lang="en-US" sz="2400" b="1" dirty="0">
                <a:latin typeface="Lub Dub Medium" panose="020B0603030403020204" pitchFamily="34" charset="0"/>
              </a:rPr>
              <a:t>Table 6. Screening with Electrocardiography and 2D Echocardiography in Asymptomatic Family Members*</a:t>
            </a:r>
          </a:p>
        </p:txBody>
      </p:sp>
      <p:graphicFrame>
        <p:nvGraphicFramePr>
          <p:cNvPr id="6" name="Table 5">
            <a:extLst>
              <a:ext uri="{FF2B5EF4-FFF2-40B4-BE49-F238E27FC236}">
                <a16:creationId xmlns:a16="http://schemas.microsoft.com/office/drawing/2014/main" id="{BBBAB4F6-9155-420C-8462-3C2C9C660B27}"/>
              </a:ext>
            </a:extLst>
          </p:cNvPr>
          <p:cNvGraphicFramePr>
            <a:graphicFrameLocks noGrp="1"/>
          </p:cNvGraphicFramePr>
          <p:nvPr>
            <p:extLst>
              <p:ext uri="{D42A27DB-BD31-4B8C-83A1-F6EECF244321}">
                <p14:modId xmlns:p14="http://schemas.microsoft.com/office/powerpoint/2010/main" val="1803625170"/>
              </p:ext>
            </p:extLst>
          </p:nvPr>
        </p:nvGraphicFramePr>
        <p:xfrm>
          <a:off x="876301" y="1971764"/>
          <a:ext cx="12877799" cy="4875183"/>
        </p:xfrm>
        <a:graphic>
          <a:graphicData uri="http://schemas.openxmlformats.org/drawingml/2006/table">
            <a:tbl>
              <a:tblPr firstRow="1" firstCol="1" bandRow="1"/>
              <a:tblGrid>
                <a:gridCol w="5453122">
                  <a:extLst>
                    <a:ext uri="{9D8B030D-6E8A-4147-A177-3AD203B41FA5}">
                      <a16:colId xmlns:a16="http://schemas.microsoft.com/office/drawing/2014/main" val="573913418"/>
                    </a:ext>
                  </a:extLst>
                </a:gridCol>
                <a:gridCol w="5458818">
                  <a:extLst>
                    <a:ext uri="{9D8B030D-6E8A-4147-A177-3AD203B41FA5}">
                      <a16:colId xmlns:a16="http://schemas.microsoft.com/office/drawing/2014/main" val="957586989"/>
                    </a:ext>
                  </a:extLst>
                </a:gridCol>
                <a:gridCol w="1965859">
                  <a:extLst>
                    <a:ext uri="{9D8B030D-6E8A-4147-A177-3AD203B41FA5}">
                      <a16:colId xmlns:a16="http://schemas.microsoft.com/office/drawing/2014/main" val="2044351786"/>
                    </a:ext>
                  </a:extLst>
                </a:gridCol>
              </a:tblGrid>
              <a:tr h="794959">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Age of First-Degree Relative </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Initiation of Screening</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Repeat ECG, Echo</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623170"/>
                  </a:ext>
                </a:extLst>
              </a:tr>
              <a:tr h="377257">
                <a:tc>
                  <a:txBody>
                    <a:bodyPr/>
                    <a:lstStyle/>
                    <a:p>
                      <a:pPr marL="0" marR="0">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Pediatric</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 </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 </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607961"/>
                  </a:ext>
                </a:extLst>
              </a:tr>
              <a:tr h="1686309">
                <a:tc>
                  <a:txBody>
                    <a:bodyPr/>
                    <a:lstStyle/>
                    <a:p>
                      <a:pPr marL="45720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Children and adolescents from genotype-positive families, and families with early onset disease</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At the time HCM is diagnosed in another family member</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Every 1-2 y</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955328"/>
                  </a:ext>
                </a:extLst>
              </a:tr>
              <a:tr h="1044606">
                <a:tc>
                  <a:txBody>
                    <a:bodyPr/>
                    <a:lstStyle/>
                    <a:p>
                      <a:pPr marL="45720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All other children and adolescents</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At any time after HCM is diagnosed in a family member but no later than puberty</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Every 2-3 y</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379512"/>
                  </a:ext>
                </a:extLst>
              </a:tr>
              <a:tr h="830706">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Adults </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At the time HCM is diagnosed in another family member</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Every 3-5 y</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0554599"/>
                  </a:ext>
                </a:extLst>
              </a:tr>
            </a:tbl>
          </a:graphicData>
        </a:graphic>
      </p:graphicFrame>
      <p:sp>
        <p:nvSpPr>
          <p:cNvPr id="7" name="Rectangle 1">
            <a:extLst>
              <a:ext uri="{FF2B5EF4-FFF2-40B4-BE49-F238E27FC236}">
                <a16:creationId xmlns:a16="http://schemas.microsoft.com/office/drawing/2014/main" id="{6BA1541E-8A95-4D49-881C-5B9AABA9E824}"/>
              </a:ext>
            </a:extLst>
          </p:cNvPr>
          <p:cNvSpPr>
            <a:spLocks noChangeArrowheads="1"/>
          </p:cNvSpPr>
          <p:nvPr/>
        </p:nvSpPr>
        <p:spPr bwMode="auto">
          <a:xfrm>
            <a:off x="685799" y="6898258"/>
            <a:ext cx="1356977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Lub Dub Medium" panose="020B0603030403020204" pitchFamily="34" charset="0"/>
                <a:ea typeface="Times New Roman" panose="02020603050405020304" pitchFamily="18" charset="0"/>
              </a:rPr>
              <a:t>*Includes all asymptomatic, phenotype-negative first-degree relatives deemed to be at-risk for developing HCM based on family history or genotype status and may sometimes include more distant relatives based on clinical judgment. Screening interval may be modified (e.g., at onset of new symptoms or in families with a malignant clinical course or late-onset HCM).</a:t>
            </a:r>
            <a:endParaRPr kumimoji="0" lang="en-US" altLang="en-US" sz="1600" b="1" i="0" u="none" strike="noStrike" cap="none" normalizeH="0" baseline="0" dirty="0">
              <a:ln>
                <a:noFill/>
              </a:ln>
              <a:solidFill>
                <a:schemeClr val="tx1"/>
              </a:solidFill>
              <a:effectLst/>
              <a:latin typeface="Lub Dub Medium" panose="020B06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Lub Dub Medium" panose="020B0603030403020204" pitchFamily="34" charset="0"/>
                <a:ea typeface="Times New Roman" panose="02020603050405020304" pitchFamily="18" charset="0"/>
              </a:rPr>
              <a:t>ECG indicates electrocardiogram; Echo, echocardiogram; and HCM, hypertrophic cardiomyopathy.</a:t>
            </a:r>
            <a:endParaRPr kumimoji="0" lang="en-US" altLang="en-US" sz="1600" b="1" i="0" u="none" strike="noStrike" cap="none" normalizeH="0" baseline="0" dirty="0">
              <a:ln>
                <a:noFill/>
              </a:ln>
              <a:solidFill>
                <a:schemeClr val="tx1"/>
              </a:solidFill>
              <a:effectLst/>
              <a:latin typeface="Lub Dub Medium" panose="020B0603030403020204" pitchFamily="34" charset="0"/>
            </a:endParaRPr>
          </a:p>
        </p:txBody>
      </p:sp>
    </p:spTree>
    <p:extLst>
      <p:ext uri="{BB962C8B-B14F-4D97-AF65-F5344CB8AC3E}">
        <p14:creationId xmlns:p14="http://schemas.microsoft.com/office/powerpoint/2010/main" val="1688728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0163AA-DB7A-4EEA-B369-1DF8FA5B876D}"/>
              </a:ext>
            </a:extLst>
          </p:cNvPr>
          <p:cNvSpPr>
            <a:spLocks noGrp="1"/>
          </p:cNvSpPr>
          <p:nvPr>
            <p:ph type="sldNum" sz="quarter" idx="4"/>
          </p:nvPr>
        </p:nvSpPr>
        <p:spPr/>
        <p:txBody>
          <a:bodyPr/>
          <a:lstStyle/>
          <a:p>
            <a:fld id="{01CD3B2E-BC1C-6C4D-9D91-A67B950EE325}" type="slidenum">
              <a:rPr lang="en-US" smtClean="0"/>
              <a:pPr/>
              <a:t>32</a:t>
            </a:fld>
            <a:endParaRPr lang="en-US" dirty="0"/>
          </a:p>
        </p:txBody>
      </p:sp>
      <p:sp>
        <p:nvSpPr>
          <p:cNvPr id="7" name="TextBox 6">
            <a:extLst>
              <a:ext uri="{FF2B5EF4-FFF2-40B4-BE49-F238E27FC236}">
                <a16:creationId xmlns:a16="http://schemas.microsoft.com/office/drawing/2014/main" id="{A996D062-EADB-46EC-8655-50CECB57851B}"/>
              </a:ext>
            </a:extLst>
          </p:cNvPr>
          <p:cNvSpPr txBox="1"/>
          <p:nvPr/>
        </p:nvSpPr>
        <p:spPr>
          <a:xfrm>
            <a:off x="1733550" y="612648"/>
            <a:ext cx="11163301" cy="1077218"/>
          </a:xfrm>
          <a:prstGeom prst="rect">
            <a:avLst/>
          </a:prstGeom>
          <a:noFill/>
        </p:spPr>
        <p:txBody>
          <a:bodyPr wrap="square" rtlCol="0">
            <a:spAutoFit/>
          </a:bodyPr>
          <a:lstStyle/>
          <a:p>
            <a:pPr algn="ct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Cardiovascular Magnetic Resonance Imaging </a:t>
            </a:r>
            <a:endParaRPr lang="en-US" sz="32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sz="3200" dirty="0"/>
          </a:p>
        </p:txBody>
      </p:sp>
      <p:graphicFrame>
        <p:nvGraphicFramePr>
          <p:cNvPr id="3" name="Table 2">
            <a:extLst>
              <a:ext uri="{FF2B5EF4-FFF2-40B4-BE49-F238E27FC236}">
                <a16:creationId xmlns:a16="http://schemas.microsoft.com/office/drawing/2014/main" id="{DF64E78E-03EE-46A6-A901-8958C0FC2375}"/>
              </a:ext>
            </a:extLst>
          </p:cNvPr>
          <p:cNvGraphicFramePr>
            <a:graphicFrameLocks noGrp="1"/>
          </p:cNvGraphicFramePr>
          <p:nvPr>
            <p:extLst>
              <p:ext uri="{D42A27DB-BD31-4B8C-83A1-F6EECF244321}">
                <p14:modId xmlns:p14="http://schemas.microsoft.com/office/powerpoint/2010/main" val="4144308735"/>
              </p:ext>
            </p:extLst>
          </p:nvPr>
        </p:nvGraphicFramePr>
        <p:xfrm>
          <a:off x="457200" y="1444752"/>
          <a:ext cx="14012862" cy="6022847"/>
        </p:xfrm>
        <a:graphic>
          <a:graphicData uri="http://schemas.openxmlformats.org/drawingml/2006/table">
            <a:tbl>
              <a:tblPr firstRow="1" firstCol="1" bandRow="1"/>
              <a:tblGrid>
                <a:gridCol w="1516647">
                  <a:extLst>
                    <a:ext uri="{9D8B030D-6E8A-4147-A177-3AD203B41FA5}">
                      <a16:colId xmlns:a16="http://schemas.microsoft.com/office/drawing/2014/main" val="3852026235"/>
                    </a:ext>
                  </a:extLst>
                </a:gridCol>
                <a:gridCol w="1516647">
                  <a:extLst>
                    <a:ext uri="{9D8B030D-6E8A-4147-A177-3AD203B41FA5}">
                      <a16:colId xmlns:a16="http://schemas.microsoft.com/office/drawing/2014/main" val="472207727"/>
                    </a:ext>
                  </a:extLst>
                </a:gridCol>
                <a:gridCol w="10979568">
                  <a:extLst>
                    <a:ext uri="{9D8B030D-6E8A-4147-A177-3AD203B41FA5}">
                      <a16:colId xmlns:a16="http://schemas.microsoft.com/office/drawing/2014/main" val="2427081954"/>
                    </a:ext>
                  </a:extLst>
                </a:gridCol>
              </a:tblGrid>
              <a:tr h="520866">
                <a:tc>
                  <a:txBody>
                    <a:bodyPr/>
                    <a:lstStyle/>
                    <a:p>
                      <a:pPr marL="0" marR="0" algn="ctr">
                        <a:lnSpc>
                          <a:spcPct val="150000"/>
                        </a:lnSpc>
                        <a:spcBef>
                          <a:spcPts val="0"/>
                        </a:spcBef>
                        <a:spcAft>
                          <a:spcPts val="0"/>
                        </a:spcAft>
                      </a:pPr>
                      <a:r>
                        <a:rPr lang="en-US" sz="24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18385"/>
                  </a:ext>
                </a:extLst>
              </a:tr>
              <a:tr h="1178996">
                <a:tc>
                  <a:txBody>
                    <a:bodyPr/>
                    <a:lstStyle/>
                    <a:p>
                      <a:pPr marL="0" marR="0" algn="ctr">
                        <a:lnSpc>
                          <a:spcPct val="150000"/>
                        </a:lnSpc>
                        <a:spcBef>
                          <a:spcPts val="0"/>
                        </a:spcBef>
                        <a:spcAft>
                          <a:spcPts val="0"/>
                        </a:spcAft>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73152"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342900" algn="l">
                        <a:lnSpc>
                          <a:spcPct val="100000"/>
                        </a:lnSpc>
                        <a:spcBef>
                          <a:spcPts val="0"/>
                        </a:spcBef>
                        <a:spcAft>
                          <a:spcPts val="0"/>
                        </a:spcAft>
                        <a:buFont typeface="+mj-lt"/>
                        <a:buAutoNum type="arabicPeriod"/>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For patients suspected to have HCM in whom echocardiography is inconclusive, cardiovascular magnetic resonance (CMR) imaging is indicated for diagnostic clarification</a:t>
                      </a:r>
                    </a:p>
                  </a:txBody>
                  <a:tcPr marL="18288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119236"/>
                  </a:ext>
                </a:extLst>
              </a:tr>
              <a:tr h="1178996">
                <a:tc>
                  <a:txBody>
                    <a:bodyPr/>
                    <a:lstStyle/>
                    <a:p>
                      <a:pPr marL="0" marR="0" algn="ctr">
                        <a:lnSpc>
                          <a:spcPct val="150000"/>
                        </a:lnSpc>
                        <a:spcBef>
                          <a:spcPts val="0"/>
                        </a:spcBef>
                        <a:spcAft>
                          <a:spcPts val="0"/>
                        </a:spcAft>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4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1" indent="-403225" algn="l">
                        <a:lnSpc>
                          <a:spcPct val="100000"/>
                        </a:lnSpc>
                        <a:spcBef>
                          <a:spcPts val="0"/>
                        </a:spcBef>
                        <a:spcAft>
                          <a:spcPts val="0"/>
                        </a:spcAft>
                        <a:buFont typeface="+mj-lt"/>
                        <a:buNone/>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 For patients with left ventricular hypertrophy (LVH) in whom there is a suspicion of alternative diagnoses, including infiltrative or storage disease as well as athlete’s heart, CMR imaging is useful. </a:t>
                      </a:r>
                    </a:p>
                  </a:txBody>
                  <a:tcPr marL="18288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893390"/>
                  </a:ext>
                </a:extLst>
              </a:tr>
              <a:tr h="3143989">
                <a:tc>
                  <a:txBody>
                    <a:bodyPr/>
                    <a:lstStyle/>
                    <a:p>
                      <a:pPr marL="0" marR="0" algn="ctr">
                        <a:lnSpc>
                          <a:spcPct val="150000"/>
                        </a:lnSpc>
                        <a:spcBef>
                          <a:spcPts val="0"/>
                        </a:spcBef>
                        <a:spcAft>
                          <a:spcPts val="0"/>
                        </a:spcAft>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95288" marR="0" lvl="0" indent="-395288" algn="l">
                        <a:lnSpc>
                          <a:spcPct val="100000"/>
                        </a:lnSpc>
                        <a:spcBef>
                          <a:spcPts val="0"/>
                        </a:spcBef>
                        <a:spcAft>
                          <a:spcPts val="0"/>
                        </a:spcAft>
                        <a:buFont typeface="+mj-lt"/>
                        <a:buNone/>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3. For patients with HCM who are not otherwise identified as high risk for sudden cardiac death (SCD), or in whom a decision to proceed with ICD remains uncertain after clinical assessment that includes personal/family history, echocardiography, and ambulatory electrocardiographic monitoring, CMR imaging is beneficial to assess for maximum left ventricular (LV) wall thickness, ejection fraction (EF), LV apical aneurysm, and extent of myocardial fibrosis with late gadolinium enhancement (LGE). </a:t>
                      </a:r>
                    </a:p>
                  </a:txBody>
                  <a:tcPr marL="18288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115544"/>
                  </a:ext>
                </a:extLst>
              </a:tr>
            </a:tbl>
          </a:graphicData>
        </a:graphic>
      </p:graphicFrame>
    </p:spTree>
    <p:extLst>
      <p:ext uri="{BB962C8B-B14F-4D97-AF65-F5344CB8AC3E}">
        <p14:creationId xmlns:p14="http://schemas.microsoft.com/office/powerpoint/2010/main" val="3955947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750397-1FEE-46B1-9A1A-7A8B5C0BE648}"/>
              </a:ext>
            </a:extLst>
          </p:cNvPr>
          <p:cNvSpPr>
            <a:spLocks noGrp="1"/>
          </p:cNvSpPr>
          <p:nvPr>
            <p:ph type="sldNum" sz="quarter" idx="4"/>
          </p:nvPr>
        </p:nvSpPr>
        <p:spPr/>
        <p:txBody>
          <a:bodyPr/>
          <a:lstStyle/>
          <a:p>
            <a:fld id="{01CD3B2E-BC1C-6C4D-9D91-A67B950EE325}" type="slidenum">
              <a:rPr lang="en-US" smtClean="0"/>
              <a:pPr/>
              <a:t>33</a:t>
            </a:fld>
            <a:endParaRPr lang="en-US" dirty="0"/>
          </a:p>
        </p:txBody>
      </p:sp>
      <p:sp>
        <p:nvSpPr>
          <p:cNvPr id="6" name="TextBox 5">
            <a:extLst>
              <a:ext uri="{FF2B5EF4-FFF2-40B4-BE49-F238E27FC236}">
                <a16:creationId xmlns:a16="http://schemas.microsoft.com/office/drawing/2014/main" id="{2C165B91-2A9E-48FE-A341-322D69998783}"/>
              </a:ext>
            </a:extLst>
          </p:cNvPr>
          <p:cNvSpPr txBox="1"/>
          <p:nvPr/>
        </p:nvSpPr>
        <p:spPr>
          <a:xfrm>
            <a:off x="1733550" y="612648"/>
            <a:ext cx="11163301" cy="1077218"/>
          </a:xfrm>
          <a:prstGeom prst="rect">
            <a:avLst/>
          </a:prstGeom>
          <a:noFill/>
        </p:spPr>
        <p:txBody>
          <a:bodyPr wrap="square" rtlCol="0">
            <a:spAutoFit/>
          </a:bodyPr>
          <a:lstStyle/>
          <a:p>
            <a:pPr algn="ct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Cardiovascular Magnetic Resonance Imaging </a:t>
            </a:r>
            <a:endParaRPr lang="en-US" sz="32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sz="3200" dirty="0"/>
          </a:p>
        </p:txBody>
      </p:sp>
      <p:graphicFrame>
        <p:nvGraphicFramePr>
          <p:cNvPr id="7" name="Table 6">
            <a:extLst>
              <a:ext uri="{FF2B5EF4-FFF2-40B4-BE49-F238E27FC236}">
                <a16:creationId xmlns:a16="http://schemas.microsoft.com/office/drawing/2014/main" id="{BF251C29-9915-423A-89EC-C72660D0859B}"/>
              </a:ext>
            </a:extLst>
          </p:cNvPr>
          <p:cNvGraphicFramePr>
            <a:graphicFrameLocks noGrp="1"/>
          </p:cNvGraphicFramePr>
          <p:nvPr>
            <p:extLst>
              <p:ext uri="{D42A27DB-BD31-4B8C-83A1-F6EECF244321}">
                <p14:modId xmlns:p14="http://schemas.microsoft.com/office/powerpoint/2010/main" val="1735265728"/>
              </p:ext>
            </p:extLst>
          </p:nvPr>
        </p:nvGraphicFramePr>
        <p:xfrm>
          <a:off x="228600" y="1444752"/>
          <a:ext cx="14241462" cy="5946648"/>
        </p:xfrm>
        <a:graphic>
          <a:graphicData uri="http://schemas.openxmlformats.org/drawingml/2006/table">
            <a:tbl>
              <a:tblPr firstRow="1" firstCol="1" bandRow="1"/>
              <a:tblGrid>
                <a:gridCol w="1592723">
                  <a:extLst>
                    <a:ext uri="{9D8B030D-6E8A-4147-A177-3AD203B41FA5}">
                      <a16:colId xmlns:a16="http://schemas.microsoft.com/office/drawing/2014/main" val="3377751941"/>
                    </a:ext>
                  </a:extLst>
                </a:gridCol>
                <a:gridCol w="1592723">
                  <a:extLst>
                    <a:ext uri="{9D8B030D-6E8A-4147-A177-3AD203B41FA5}">
                      <a16:colId xmlns:a16="http://schemas.microsoft.com/office/drawing/2014/main" val="2928663889"/>
                    </a:ext>
                  </a:extLst>
                </a:gridCol>
                <a:gridCol w="11056016">
                  <a:extLst>
                    <a:ext uri="{9D8B030D-6E8A-4147-A177-3AD203B41FA5}">
                      <a16:colId xmlns:a16="http://schemas.microsoft.com/office/drawing/2014/main" val="998171848"/>
                    </a:ext>
                  </a:extLst>
                </a:gridCol>
              </a:tblGrid>
              <a:tr h="493329">
                <a:tc>
                  <a:txBody>
                    <a:bodyPr/>
                    <a:lstStyle/>
                    <a:p>
                      <a:pPr marL="0" marR="0" algn="ctr">
                        <a:lnSpc>
                          <a:spcPct val="150000"/>
                        </a:lnSpc>
                        <a:spcBef>
                          <a:spcPts val="0"/>
                        </a:spcBef>
                        <a:spcAft>
                          <a:spcPts val="0"/>
                        </a:spcAf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50000"/>
                        </a:lnSpc>
                        <a:spcBef>
                          <a:spcPts val="0"/>
                        </a:spcBef>
                        <a:spcAft>
                          <a:spcPts val="0"/>
                        </a:spcAft>
                        <a:buFont typeface="+mj-lt"/>
                        <a:buNone/>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2726471"/>
                  </a:ext>
                </a:extLst>
              </a:tr>
              <a:tr h="2168327">
                <a:tc>
                  <a:txBody>
                    <a:bodyPr/>
                    <a:lstStyle/>
                    <a:p>
                      <a:pPr marL="0" marR="0" algn="ctr">
                        <a:lnSpc>
                          <a:spcPct val="150000"/>
                        </a:lnSpc>
                        <a:spcBef>
                          <a:spcPts val="0"/>
                        </a:spcBef>
                        <a:spcAft>
                          <a:spcPts val="0"/>
                        </a:spcAft>
                      </a:pPr>
                      <a:r>
                        <a:rPr lang="en-US" sz="2400" b="1" dirty="0">
                          <a:effectLst/>
                          <a:latin typeface="Lub Dub Medium" panose="020B0603030403020204" pitchFamily="34" charset="0"/>
                          <a:ea typeface="Calibri" panose="020F0502020204030204" pitchFamily="34" charset="0"/>
                          <a:cs typeface="Times New Roman" panose="02020603050405020304" pitchFamily="18" charset="0"/>
                        </a:rPr>
                        <a:t>1</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gn="l">
                        <a:lnSpc>
                          <a:spcPct val="150000"/>
                        </a:lnSpc>
                        <a:spcBef>
                          <a:spcPts val="0"/>
                        </a:spcBef>
                        <a:spcAft>
                          <a:spcPts val="0"/>
                        </a:spcAft>
                        <a:buFont typeface="+mj-lt"/>
                        <a:buAutoNum type="arabicPeriod" startAt="4"/>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For patients with obstructive HCM in whom the anatomic mechanism of obstruction is inconclusive on echocardiography, CMR imaging is indicated to inform the selection and planning of septal reduction therapy (SRT).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097305"/>
                  </a:ext>
                </a:extLst>
              </a:tr>
              <a:tr h="3284992">
                <a:tc>
                  <a:txBody>
                    <a:bodyPr/>
                    <a:lstStyle/>
                    <a:p>
                      <a:pPr marL="0" marR="0" algn="ctr">
                        <a:lnSpc>
                          <a:spcPct val="150000"/>
                        </a:lnSpc>
                        <a:spcBef>
                          <a:spcPts val="0"/>
                        </a:spcBef>
                        <a:spcAft>
                          <a:spcPts val="0"/>
                        </a:spcAft>
                      </a:pPr>
                      <a:r>
                        <a:rPr lang="en-US" sz="24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2b</a:t>
                      </a:r>
                      <a:endParaRPr lang="en-US" sz="2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24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2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457200" marR="0" lvl="0" indent="-457200" algn="l">
                        <a:lnSpc>
                          <a:spcPct val="150000"/>
                        </a:lnSpc>
                        <a:spcBef>
                          <a:spcPts val="0"/>
                        </a:spcBef>
                        <a:spcAft>
                          <a:spcPts val="0"/>
                        </a:spcAft>
                        <a:buFont typeface="+mj-lt"/>
                        <a:buAutoNum type="arabicPeriod" startAt="5"/>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For patients with HCM, repeat contrast-enhanced cardiovascular magnetic resonance (CMR) imaging on a periodic basis (every 3 to 5 years) for the purpose of sudden (SCD) risk stratification may be considered to evaluate changes in late gadolinium enhancement (LGE) and other morphologic changes, including ejection fraction (EF),  development of apical aneurysm, or left ventricular (LV) wall thickness.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110235"/>
                  </a:ext>
                </a:extLst>
              </a:tr>
            </a:tbl>
          </a:graphicData>
        </a:graphic>
      </p:graphicFrame>
    </p:spTree>
    <p:extLst>
      <p:ext uri="{BB962C8B-B14F-4D97-AF65-F5344CB8AC3E}">
        <p14:creationId xmlns:p14="http://schemas.microsoft.com/office/powerpoint/2010/main" val="3694249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A10E1-CFC3-4C8C-8E68-2FCEDCD95E28}"/>
              </a:ext>
            </a:extLst>
          </p:cNvPr>
          <p:cNvSpPr>
            <a:spLocks noGrp="1"/>
          </p:cNvSpPr>
          <p:nvPr>
            <p:ph type="sldNum" sz="quarter" idx="4"/>
          </p:nvPr>
        </p:nvSpPr>
        <p:spPr/>
        <p:txBody>
          <a:bodyPr/>
          <a:lstStyle/>
          <a:p>
            <a:fld id="{01CD3B2E-BC1C-6C4D-9D91-A67B950EE325}" type="slidenum">
              <a:rPr lang="en-US" smtClean="0"/>
              <a:pPr/>
              <a:t>34</a:t>
            </a:fld>
            <a:endParaRPr lang="en-US" dirty="0"/>
          </a:p>
        </p:txBody>
      </p:sp>
      <p:graphicFrame>
        <p:nvGraphicFramePr>
          <p:cNvPr id="7" name="Table 6">
            <a:extLst>
              <a:ext uri="{FF2B5EF4-FFF2-40B4-BE49-F238E27FC236}">
                <a16:creationId xmlns:a16="http://schemas.microsoft.com/office/drawing/2014/main" id="{3F08B321-BE64-4AA7-8E33-1BE13C66E189}"/>
              </a:ext>
            </a:extLst>
          </p:cNvPr>
          <p:cNvGraphicFramePr>
            <a:graphicFrameLocks noGrp="1"/>
          </p:cNvGraphicFramePr>
          <p:nvPr>
            <p:extLst>
              <p:ext uri="{D42A27DB-BD31-4B8C-83A1-F6EECF244321}">
                <p14:modId xmlns:p14="http://schemas.microsoft.com/office/powerpoint/2010/main" val="1065932737"/>
              </p:ext>
            </p:extLst>
          </p:nvPr>
        </p:nvGraphicFramePr>
        <p:xfrm>
          <a:off x="457200" y="1444752"/>
          <a:ext cx="13944599" cy="5946648"/>
        </p:xfrm>
        <a:graphic>
          <a:graphicData uri="http://schemas.openxmlformats.org/drawingml/2006/table">
            <a:tbl>
              <a:tblPr firstRow="1" firstCol="1" bandRow="1"/>
              <a:tblGrid>
                <a:gridCol w="1598959">
                  <a:extLst>
                    <a:ext uri="{9D8B030D-6E8A-4147-A177-3AD203B41FA5}">
                      <a16:colId xmlns:a16="http://schemas.microsoft.com/office/drawing/2014/main" val="848074593"/>
                    </a:ext>
                  </a:extLst>
                </a:gridCol>
                <a:gridCol w="1598959">
                  <a:extLst>
                    <a:ext uri="{9D8B030D-6E8A-4147-A177-3AD203B41FA5}">
                      <a16:colId xmlns:a16="http://schemas.microsoft.com/office/drawing/2014/main" val="612568732"/>
                    </a:ext>
                  </a:extLst>
                </a:gridCol>
                <a:gridCol w="10746681">
                  <a:extLst>
                    <a:ext uri="{9D8B030D-6E8A-4147-A177-3AD203B41FA5}">
                      <a16:colId xmlns:a16="http://schemas.microsoft.com/office/drawing/2014/main" val="704911883"/>
                    </a:ext>
                  </a:extLst>
                </a:gridCol>
              </a:tblGrid>
              <a:tr h="753494">
                <a:tc>
                  <a:txBody>
                    <a:bodyPr/>
                    <a:lstStyle/>
                    <a:p>
                      <a:pPr marL="0" marR="0" algn="ctr">
                        <a:lnSpc>
                          <a:spcPct val="115000"/>
                        </a:lnSpc>
                        <a:spcBef>
                          <a:spcPts val="0"/>
                        </a:spcBef>
                        <a:spcAft>
                          <a:spcPts val="0"/>
                        </a:spcAft>
                      </a:pP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3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3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Recommendation</a:t>
                      </a:r>
                      <a:endParaRPr lang="en-US" sz="3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730597"/>
                  </a:ext>
                </a:extLst>
              </a:tr>
              <a:tr h="5193154">
                <a:tc>
                  <a:txBody>
                    <a:bodyPr/>
                    <a:lstStyle/>
                    <a:p>
                      <a:pPr marL="0" marR="0" algn="ctr">
                        <a:lnSpc>
                          <a:spcPct val="115000"/>
                        </a:lnSpc>
                        <a:spcBef>
                          <a:spcPts val="0"/>
                        </a:spcBef>
                        <a:spcAft>
                          <a:spcPts val="0"/>
                        </a:spcAft>
                      </a:pPr>
                      <a:r>
                        <a:rPr lang="en-US" sz="3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2b</a:t>
                      </a:r>
                      <a:endParaRPr lang="en-US" sz="3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3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3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457200" marR="0" lvl="0" indent="-457200">
                        <a:lnSpc>
                          <a:spcPct val="150000"/>
                        </a:lnSpc>
                        <a:spcBef>
                          <a:spcPts val="0"/>
                        </a:spcBef>
                        <a:spcAft>
                          <a:spcPts val="0"/>
                        </a:spcAft>
                        <a:buSzPct val="100000"/>
                        <a:buFont typeface="+mj-lt"/>
                        <a:buAutoNum type="arabicPeriod"/>
                      </a:pPr>
                      <a:r>
                        <a:rPr lang="en-US" sz="3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adult patients with suspected HCM, cardiac computed tomography (CT) may be considered for diagnosis if the echocardiogram is not diagnostic and cardiovascular magnetic resonance (CMR) imaging is unavailable.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633012"/>
                  </a:ext>
                </a:extLst>
              </a:tr>
            </a:tbl>
          </a:graphicData>
        </a:graphic>
      </p:graphicFrame>
      <p:sp>
        <p:nvSpPr>
          <p:cNvPr id="10" name="TextBox 9">
            <a:extLst>
              <a:ext uri="{FF2B5EF4-FFF2-40B4-BE49-F238E27FC236}">
                <a16:creationId xmlns:a16="http://schemas.microsoft.com/office/drawing/2014/main" id="{E6683947-7CE5-4172-B0C7-9A2BDB5744BA}"/>
              </a:ext>
            </a:extLst>
          </p:cNvPr>
          <p:cNvSpPr txBox="1"/>
          <p:nvPr/>
        </p:nvSpPr>
        <p:spPr>
          <a:xfrm>
            <a:off x="1733550" y="612648"/>
            <a:ext cx="11163301" cy="1077218"/>
          </a:xfrm>
          <a:prstGeom prst="rect">
            <a:avLst/>
          </a:prstGeom>
          <a:noFill/>
        </p:spPr>
        <p:txBody>
          <a:bodyPr wrap="square" rtlCol="0">
            <a:spAutoFit/>
          </a:bodyPr>
          <a:lstStyle/>
          <a:p>
            <a:pPr algn="ct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Cardiac Computed </a:t>
            </a:r>
            <a:r>
              <a:rPr lang="en-US" sz="3200" b="1" dirty="0">
                <a:latin typeface="Lub Dub Medium" panose="020B0603030403020204" pitchFamily="34" charset="0"/>
                <a:ea typeface="Calibri" panose="020F0502020204030204" pitchFamily="34" charset="0"/>
                <a:cs typeface="Times New Roman" panose="02020603050405020304" pitchFamily="18" charset="0"/>
              </a:rPr>
              <a:t>Tomography (CT) </a:t>
            </a:r>
            <a:endParaRPr lang="en-US" sz="32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sz="3200" dirty="0"/>
          </a:p>
        </p:txBody>
      </p:sp>
    </p:spTree>
    <p:extLst>
      <p:ext uri="{BB962C8B-B14F-4D97-AF65-F5344CB8AC3E}">
        <p14:creationId xmlns:p14="http://schemas.microsoft.com/office/powerpoint/2010/main" val="2030876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750397-1FEE-46B1-9A1A-7A8B5C0BE648}"/>
              </a:ext>
            </a:extLst>
          </p:cNvPr>
          <p:cNvSpPr>
            <a:spLocks noGrp="1"/>
          </p:cNvSpPr>
          <p:nvPr>
            <p:ph type="sldNum" sz="quarter" idx="4"/>
          </p:nvPr>
        </p:nvSpPr>
        <p:spPr/>
        <p:txBody>
          <a:bodyPr/>
          <a:lstStyle/>
          <a:p>
            <a:fld id="{01CD3B2E-BC1C-6C4D-9D91-A67B950EE325}" type="slidenum">
              <a:rPr lang="en-US" smtClean="0"/>
              <a:pPr/>
              <a:t>35</a:t>
            </a:fld>
            <a:endParaRPr lang="en-US" dirty="0"/>
          </a:p>
        </p:txBody>
      </p:sp>
      <p:sp>
        <p:nvSpPr>
          <p:cNvPr id="6" name="TextBox 5">
            <a:extLst>
              <a:ext uri="{FF2B5EF4-FFF2-40B4-BE49-F238E27FC236}">
                <a16:creationId xmlns:a16="http://schemas.microsoft.com/office/drawing/2014/main" id="{2C165B91-2A9E-48FE-A341-322D69998783}"/>
              </a:ext>
            </a:extLst>
          </p:cNvPr>
          <p:cNvSpPr txBox="1"/>
          <p:nvPr/>
        </p:nvSpPr>
        <p:spPr>
          <a:xfrm>
            <a:off x="1733550" y="612648"/>
            <a:ext cx="11163301" cy="1138773"/>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Heart Rhythm Assessment </a:t>
            </a:r>
            <a:endParaRPr lang="en-US" sz="36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sz="3200" dirty="0"/>
          </a:p>
        </p:txBody>
      </p:sp>
      <p:graphicFrame>
        <p:nvGraphicFramePr>
          <p:cNvPr id="2" name="Table 1">
            <a:extLst>
              <a:ext uri="{FF2B5EF4-FFF2-40B4-BE49-F238E27FC236}">
                <a16:creationId xmlns:a16="http://schemas.microsoft.com/office/drawing/2014/main" id="{ABB1E184-09A2-4A56-AD3E-B5626F9F6CFE}"/>
              </a:ext>
            </a:extLst>
          </p:cNvPr>
          <p:cNvGraphicFramePr>
            <a:graphicFrameLocks noGrp="1"/>
          </p:cNvGraphicFramePr>
          <p:nvPr>
            <p:extLst>
              <p:ext uri="{D42A27DB-BD31-4B8C-83A1-F6EECF244321}">
                <p14:modId xmlns:p14="http://schemas.microsoft.com/office/powerpoint/2010/main" val="3111620340"/>
              </p:ext>
            </p:extLst>
          </p:nvPr>
        </p:nvGraphicFramePr>
        <p:xfrm>
          <a:off x="457201" y="1444752"/>
          <a:ext cx="13715999" cy="5539934"/>
        </p:xfrm>
        <a:graphic>
          <a:graphicData uri="http://schemas.openxmlformats.org/drawingml/2006/table">
            <a:tbl>
              <a:tblPr firstRow="1" firstCol="1" bandRow="1"/>
              <a:tblGrid>
                <a:gridCol w="1522055">
                  <a:extLst>
                    <a:ext uri="{9D8B030D-6E8A-4147-A177-3AD203B41FA5}">
                      <a16:colId xmlns:a16="http://schemas.microsoft.com/office/drawing/2014/main" val="2528463757"/>
                    </a:ext>
                  </a:extLst>
                </a:gridCol>
                <a:gridCol w="1522055">
                  <a:extLst>
                    <a:ext uri="{9D8B030D-6E8A-4147-A177-3AD203B41FA5}">
                      <a16:colId xmlns:a16="http://schemas.microsoft.com/office/drawing/2014/main" val="1760203003"/>
                    </a:ext>
                  </a:extLst>
                </a:gridCol>
                <a:gridCol w="10671889">
                  <a:extLst>
                    <a:ext uri="{9D8B030D-6E8A-4147-A177-3AD203B41FA5}">
                      <a16:colId xmlns:a16="http://schemas.microsoft.com/office/drawing/2014/main" val="2768594725"/>
                    </a:ext>
                  </a:extLst>
                </a:gridCol>
              </a:tblGrid>
              <a:tr h="499650">
                <a:tc>
                  <a:txBody>
                    <a:bodyPr/>
                    <a:lstStyle/>
                    <a:p>
                      <a:pPr marL="0" marR="0" algn="ctr">
                        <a:lnSpc>
                          <a:spcPct val="150000"/>
                        </a:lnSpc>
                        <a:spcBef>
                          <a:spcPts val="0"/>
                        </a:spcBef>
                        <a:spcAft>
                          <a:spcPts val="0"/>
                        </a:spcAft>
                      </a:pPr>
                      <a:r>
                        <a:rPr lang="en-US" sz="23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3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215" marR="0" algn="ctr">
                        <a:lnSpc>
                          <a:spcPct val="150000"/>
                        </a:lnSpc>
                        <a:spcBef>
                          <a:spcPts val="0"/>
                        </a:spcBef>
                        <a:spcAft>
                          <a:spcPts val="0"/>
                        </a:spcAft>
                      </a:pPr>
                      <a:r>
                        <a:rPr lang="en-US" sz="23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54675"/>
                  </a:ext>
                </a:extLst>
              </a:tr>
              <a:tr h="1713198">
                <a:tc>
                  <a:txBody>
                    <a:bodyPr/>
                    <a:lstStyle/>
                    <a:p>
                      <a:pPr marL="0" marR="0" algn="ctr">
                        <a:lnSpc>
                          <a:spcPct val="150000"/>
                        </a:lnSpc>
                        <a:spcBef>
                          <a:spcPts val="0"/>
                        </a:spcBef>
                        <a:spcAft>
                          <a:spcPts val="0"/>
                        </a:spcAft>
                      </a:pPr>
                      <a:r>
                        <a:rPr lang="en-US" sz="23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3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68325" marR="0" lvl="0" indent="-568325">
                        <a:lnSpc>
                          <a:spcPct val="150000"/>
                        </a:lnSpc>
                        <a:spcBef>
                          <a:spcPts val="0"/>
                        </a:spcBef>
                        <a:spcAft>
                          <a:spcPts val="0"/>
                        </a:spcAft>
                        <a:buFont typeface="+mj-lt"/>
                        <a:buAutoNum type="arabicPeriod"/>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a 12-lead electrocardiogram (ECG) is recommended in the initial evaluation and as part of periodic follow-up (every 1 to 2 years).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124171"/>
                  </a:ext>
                </a:extLst>
              </a:tr>
              <a:tr h="3327086">
                <a:tc>
                  <a:txBody>
                    <a:bodyPr/>
                    <a:lstStyle/>
                    <a:p>
                      <a:pPr marL="0" marR="0" algn="ctr">
                        <a:lnSpc>
                          <a:spcPct val="150000"/>
                        </a:lnSpc>
                        <a:spcBef>
                          <a:spcPts val="0"/>
                        </a:spcBef>
                        <a:spcAft>
                          <a:spcPts val="0"/>
                        </a:spcAft>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3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19113" marR="0" lvl="0" indent="-519113">
                        <a:lnSpc>
                          <a:spcPct val="150000"/>
                        </a:lnSpc>
                        <a:spcBef>
                          <a:spcPts val="0"/>
                        </a:spcBef>
                        <a:spcAft>
                          <a:spcPts val="0"/>
                        </a:spcAft>
                        <a:buFont typeface="+mj-lt"/>
                        <a:buNone/>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     In patients with HCM, 24- to 48-hour ambulatory electrocardiographic monitoring is recommended in the initial evaluation and as part of periodic follow-up (every 1 to 2 years) to identify patients who are at risk for sudden cardiac death (SCD) and guide management of arrhythmias.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059722"/>
                  </a:ext>
                </a:extLst>
              </a:tr>
            </a:tbl>
          </a:graphicData>
        </a:graphic>
      </p:graphicFrame>
    </p:spTree>
    <p:extLst>
      <p:ext uri="{BB962C8B-B14F-4D97-AF65-F5344CB8AC3E}">
        <p14:creationId xmlns:p14="http://schemas.microsoft.com/office/powerpoint/2010/main" val="2784475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A10E1-CFC3-4C8C-8E68-2FCEDCD95E28}"/>
              </a:ext>
            </a:extLst>
          </p:cNvPr>
          <p:cNvSpPr>
            <a:spLocks noGrp="1"/>
          </p:cNvSpPr>
          <p:nvPr>
            <p:ph type="sldNum" sz="quarter" idx="4"/>
          </p:nvPr>
        </p:nvSpPr>
        <p:spPr/>
        <p:txBody>
          <a:bodyPr/>
          <a:lstStyle/>
          <a:p>
            <a:fld id="{01CD3B2E-BC1C-6C4D-9D91-A67B950EE325}" type="slidenum">
              <a:rPr lang="en-US" smtClean="0"/>
              <a:pPr/>
              <a:t>36</a:t>
            </a:fld>
            <a:endParaRPr lang="en-US" dirty="0"/>
          </a:p>
        </p:txBody>
      </p:sp>
      <p:sp>
        <p:nvSpPr>
          <p:cNvPr id="10" name="TextBox 9">
            <a:extLst>
              <a:ext uri="{FF2B5EF4-FFF2-40B4-BE49-F238E27FC236}">
                <a16:creationId xmlns:a16="http://schemas.microsoft.com/office/drawing/2014/main" id="{E6683947-7CE5-4172-B0C7-9A2BDB5744BA}"/>
              </a:ext>
            </a:extLst>
          </p:cNvPr>
          <p:cNvSpPr txBox="1"/>
          <p:nvPr/>
        </p:nvSpPr>
        <p:spPr>
          <a:xfrm>
            <a:off x="1733550" y="612648"/>
            <a:ext cx="11163301" cy="1138773"/>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Heart Rhythm Assessment </a:t>
            </a:r>
            <a:endParaRPr lang="en-US" sz="36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sz="3200" dirty="0"/>
          </a:p>
        </p:txBody>
      </p:sp>
      <p:graphicFrame>
        <p:nvGraphicFramePr>
          <p:cNvPr id="2" name="Table 1">
            <a:extLst>
              <a:ext uri="{FF2B5EF4-FFF2-40B4-BE49-F238E27FC236}">
                <a16:creationId xmlns:a16="http://schemas.microsoft.com/office/drawing/2014/main" id="{928154A4-C406-489F-ADF9-9FFAB00A6CC3}"/>
              </a:ext>
            </a:extLst>
          </p:cNvPr>
          <p:cNvGraphicFramePr>
            <a:graphicFrameLocks noGrp="1"/>
          </p:cNvGraphicFramePr>
          <p:nvPr>
            <p:extLst>
              <p:ext uri="{D42A27DB-BD31-4B8C-83A1-F6EECF244321}">
                <p14:modId xmlns:p14="http://schemas.microsoft.com/office/powerpoint/2010/main" val="2185682827"/>
              </p:ext>
            </p:extLst>
          </p:nvPr>
        </p:nvGraphicFramePr>
        <p:xfrm>
          <a:off x="457201" y="1444752"/>
          <a:ext cx="14012862" cy="5946648"/>
        </p:xfrm>
        <a:graphic>
          <a:graphicData uri="http://schemas.openxmlformats.org/drawingml/2006/table">
            <a:tbl>
              <a:tblPr firstRow="1" firstCol="1" bandRow="1"/>
              <a:tblGrid>
                <a:gridCol w="1542020">
                  <a:extLst>
                    <a:ext uri="{9D8B030D-6E8A-4147-A177-3AD203B41FA5}">
                      <a16:colId xmlns:a16="http://schemas.microsoft.com/office/drawing/2014/main" val="2696115267"/>
                    </a:ext>
                  </a:extLst>
                </a:gridCol>
                <a:gridCol w="1542020">
                  <a:extLst>
                    <a:ext uri="{9D8B030D-6E8A-4147-A177-3AD203B41FA5}">
                      <a16:colId xmlns:a16="http://schemas.microsoft.com/office/drawing/2014/main" val="1028750123"/>
                    </a:ext>
                  </a:extLst>
                </a:gridCol>
                <a:gridCol w="10928822">
                  <a:extLst>
                    <a:ext uri="{9D8B030D-6E8A-4147-A177-3AD203B41FA5}">
                      <a16:colId xmlns:a16="http://schemas.microsoft.com/office/drawing/2014/main" val="3731752030"/>
                    </a:ext>
                  </a:extLst>
                </a:gridCol>
              </a:tblGrid>
              <a:tr h="607384">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50000"/>
                        </a:lnSpc>
                        <a:spcBef>
                          <a:spcPts val="0"/>
                        </a:spcBef>
                        <a:spcAft>
                          <a:spcPts val="0"/>
                        </a:spcAft>
                        <a:buFont typeface="+mj-lt"/>
                        <a:buNone/>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9554754"/>
                  </a:ext>
                </a:extLst>
              </a:tr>
              <a:tr h="3357048">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630238" marR="0" lvl="0" indent="-630238">
                        <a:lnSpc>
                          <a:spcPct val="150000"/>
                        </a:lnSpc>
                        <a:spcBef>
                          <a:spcPts val="0"/>
                        </a:spcBef>
                        <a:spcAft>
                          <a:spcPts val="0"/>
                        </a:spcAft>
                        <a:buFont typeface="+mj-lt"/>
                        <a:buAutoNum type="arabicPeriod" startAt="3"/>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who develop palpitations or lightheadedness, extended (&gt;24 hours) electrocardiographic monitoring or event recording is recommended, which should not be considered diagnostic unless patients have had symptoms while being monitored.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72562"/>
                  </a:ext>
                </a:extLst>
              </a:tr>
              <a:tr h="1982216">
                <a:tc>
                  <a:txBody>
                    <a:bodyPr/>
                    <a:lstStyle/>
                    <a:p>
                      <a:pPr marL="0" marR="0" algn="ctr">
                        <a:lnSpc>
                          <a:spcPct val="150000"/>
                        </a:lnSpc>
                        <a:spcBef>
                          <a:spcPts val="0"/>
                        </a:spcBef>
                        <a:spcAft>
                          <a:spcPts val="0"/>
                        </a:spcAft>
                      </a:pPr>
                      <a:r>
                        <a:rPr lang="en-US" sz="28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8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8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76263" marR="0" lvl="0" indent="-576263">
                        <a:lnSpc>
                          <a:spcPct val="150000"/>
                        </a:lnSpc>
                        <a:spcBef>
                          <a:spcPts val="0"/>
                        </a:spcBef>
                        <a:spcAft>
                          <a:spcPts val="0"/>
                        </a:spcAft>
                        <a:buFont typeface="+mj-lt"/>
                        <a:buNone/>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4.   In first-degree relatives of patients with HCM, a 12-lead ECG is recommended as a component of the screening algorithm.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759230"/>
                  </a:ext>
                </a:extLst>
              </a:tr>
            </a:tbl>
          </a:graphicData>
        </a:graphic>
      </p:graphicFrame>
    </p:spTree>
    <p:extLst>
      <p:ext uri="{BB962C8B-B14F-4D97-AF65-F5344CB8AC3E}">
        <p14:creationId xmlns:p14="http://schemas.microsoft.com/office/powerpoint/2010/main" val="1917422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750397-1FEE-46B1-9A1A-7A8B5C0BE648}"/>
              </a:ext>
            </a:extLst>
          </p:cNvPr>
          <p:cNvSpPr>
            <a:spLocks noGrp="1"/>
          </p:cNvSpPr>
          <p:nvPr>
            <p:ph type="sldNum" sz="quarter" idx="4"/>
          </p:nvPr>
        </p:nvSpPr>
        <p:spPr/>
        <p:txBody>
          <a:bodyPr/>
          <a:lstStyle/>
          <a:p>
            <a:fld id="{01CD3B2E-BC1C-6C4D-9D91-A67B950EE325}" type="slidenum">
              <a:rPr lang="en-US" smtClean="0"/>
              <a:pPr/>
              <a:t>37</a:t>
            </a:fld>
            <a:endParaRPr lang="en-US" dirty="0"/>
          </a:p>
        </p:txBody>
      </p:sp>
      <p:sp>
        <p:nvSpPr>
          <p:cNvPr id="6" name="TextBox 5">
            <a:extLst>
              <a:ext uri="{FF2B5EF4-FFF2-40B4-BE49-F238E27FC236}">
                <a16:creationId xmlns:a16="http://schemas.microsoft.com/office/drawing/2014/main" id="{2C165B91-2A9E-48FE-A341-322D69998783}"/>
              </a:ext>
            </a:extLst>
          </p:cNvPr>
          <p:cNvSpPr txBox="1"/>
          <p:nvPr/>
        </p:nvSpPr>
        <p:spPr>
          <a:xfrm>
            <a:off x="1733550" y="612648"/>
            <a:ext cx="11163301" cy="1077218"/>
          </a:xfrm>
          <a:prstGeom prst="rect">
            <a:avLst/>
          </a:prstGeom>
          <a:noFill/>
        </p:spPr>
        <p:txBody>
          <a:bodyPr wrap="square" rtlCol="0">
            <a:spAutoFit/>
          </a:bodyPr>
          <a:lstStyle/>
          <a:p>
            <a:pPr algn="ct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Heart Rhythm Assessment </a:t>
            </a:r>
            <a:endParaRPr lang="en-US" sz="32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sz="3200" dirty="0"/>
          </a:p>
        </p:txBody>
      </p:sp>
      <p:graphicFrame>
        <p:nvGraphicFramePr>
          <p:cNvPr id="3" name="Table 2">
            <a:extLst>
              <a:ext uri="{FF2B5EF4-FFF2-40B4-BE49-F238E27FC236}">
                <a16:creationId xmlns:a16="http://schemas.microsoft.com/office/drawing/2014/main" id="{31B1A1C8-DABD-43CE-B268-2E61D64EDD72}"/>
              </a:ext>
            </a:extLst>
          </p:cNvPr>
          <p:cNvGraphicFramePr>
            <a:graphicFrameLocks noGrp="1"/>
          </p:cNvGraphicFramePr>
          <p:nvPr>
            <p:extLst>
              <p:ext uri="{D42A27DB-BD31-4B8C-83A1-F6EECF244321}">
                <p14:modId xmlns:p14="http://schemas.microsoft.com/office/powerpoint/2010/main" val="2755428255"/>
              </p:ext>
            </p:extLst>
          </p:nvPr>
        </p:nvGraphicFramePr>
        <p:xfrm>
          <a:off x="457201" y="1447800"/>
          <a:ext cx="13715999" cy="6019799"/>
        </p:xfrm>
        <a:graphic>
          <a:graphicData uri="http://schemas.openxmlformats.org/drawingml/2006/table">
            <a:tbl>
              <a:tblPr firstRow="1" firstCol="1" bandRow="1"/>
              <a:tblGrid>
                <a:gridCol w="1522055">
                  <a:extLst>
                    <a:ext uri="{9D8B030D-6E8A-4147-A177-3AD203B41FA5}">
                      <a16:colId xmlns:a16="http://schemas.microsoft.com/office/drawing/2014/main" val="2353159867"/>
                    </a:ext>
                  </a:extLst>
                </a:gridCol>
                <a:gridCol w="1522055">
                  <a:extLst>
                    <a:ext uri="{9D8B030D-6E8A-4147-A177-3AD203B41FA5}">
                      <a16:colId xmlns:a16="http://schemas.microsoft.com/office/drawing/2014/main" val="1761505221"/>
                    </a:ext>
                  </a:extLst>
                </a:gridCol>
                <a:gridCol w="10671889">
                  <a:extLst>
                    <a:ext uri="{9D8B030D-6E8A-4147-A177-3AD203B41FA5}">
                      <a16:colId xmlns:a16="http://schemas.microsoft.com/office/drawing/2014/main" val="4289263372"/>
                    </a:ext>
                  </a:extLst>
                </a:gridCol>
              </a:tblGrid>
              <a:tr h="499397">
                <a:tc>
                  <a:txBody>
                    <a:bodyPr/>
                    <a:lstStyle/>
                    <a:p>
                      <a:pPr marL="0" marR="0" algn="ctr">
                        <a:lnSpc>
                          <a:spcPct val="150000"/>
                        </a:lnSpc>
                        <a:spcBef>
                          <a:spcPts val="0"/>
                        </a:spcBef>
                        <a:spcAft>
                          <a:spcPts val="0"/>
                        </a:spcAf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50000"/>
                        </a:lnSpc>
                        <a:spcBef>
                          <a:spcPts val="0"/>
                        </a:spcBef>
                        <a:spcAft>
                          <a:spcPts val="0"/>
                        </a:spcAft>
                        <a:buFont typeface="+mj-lt"/>
                        <a:buNone/>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28081907"/>
                  </a:ext>
                </a:extLst>
              </a:tr>
              <a:tr h="3325402">
                <a:tc>
                  <a:txBody>
                    <a:bodyPr/>
                    <a:lstStyle/>
                    <a:p>
                      <a:pPr marL="0" marR="0" algn="ctr">
                        <a:lnSpc>
                          <a:spcPct val="150000"/>
                        </a:lnSpc>
                        <a:spcBef>
                          <a:spcPts val="0"/>
                        </a:spcBef>
                        <a:spcAft>
                          <a:spcPts val="0"/>
                        </a:spcAft>
                      </a:pPr>
                      <a:r>
                        <a:rPr lang="en-US" sz="24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50000"/>
                        </a:lnSpc>
                        <a:spcBef>
                          <a:spcPts val="0"/>
                        </a:spcBef>
                        <a:spcAft>
                          <a:spcPts val="0"/>
                        </a:spcAft>
                        <a:buFont typeface="+mj-lt"/>
                        <a:buAutoNum type="arabicPeriod" startAt="5"/>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who have additional risk factors for atrial fibrillation (AF), such as left atrial dilatation, advanced age, and New York Heart Association (NYHA) class III to class IV heart failure (HF), and who are eligible for anticoagulation, extended ambulatory monitoring is reasonable to screen for AF as part of initial evaluation and periodic follow-up (every 1 to 2 years).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751631"/>
                  </a:ext>
                </a:extLst>
              </a:tr>
              <a:tr h="2195000">
                <a:tc>
                  <a:txBody>
                    <a:bodyPr/>
                    <a:lstStyle/>
                    <a:p>
                      <a:pPr marL="0" marR="0" algn="ctr">
                        <a:lnSpc>
                          <a:spcPct val="150000"/>
                        </a:lnSpc>
                        <a:spcBef>
                          <a:spcPts val="0"/>
                        </a:spcBef>
                        <a:spcAft>
                          <a:spcPts val="0"/>
                        </a:spcAft>
                      </a:pPr>
                      <a:r>
                        <a:rPr lang="en-US" sz="24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2b</a:t>
                      </a:r>
                      <a:endParaRPr lang="en-US" sz="2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24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50000"/>
                        </a:lnSpc>
                        <a:spcBef>
                          <a:spcPts val="0"/>
                        </a:spcBef>
                        <a:spcAft>
                          <a:spcPts val="0"/>
                        </a:spcAft>
                        <a:buFont typeface="+mj-lt"/>
                        <a:buAutoNum type="arabicPeriod" startAt="6"/>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adult patients with HCM without risk factors for AF and who are eligible for anticoagulation, extended ambulatory monitoring may be considered to assess for asymptomatic paroxysmal AF as part of initial evaluation and periodic follow-up (every 1 to 2 years).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869819"/>
                  </a:ext>
                </a:extLst>
              </a:tr>
            </a:tbl>
          </a:graphicData>
        </a:graphic>
      </p:graphicFrame>
    </p:spTree>
    <p:extLst>
      <p:ext uri="{BB962C8B-B14F-4D97-AF65-F5344CB8AC3E}">
        <p14:creationId xmlns:p14="http://schemas.microsoft.com/office/powerpoint/2010/main" val="3013927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A10E1-CFC3-4C8C-8E68-2FCEDCD95E28}"/>
              </a:ext>
            </a:extLst>
          </p:cNvPr>
          <p:cNvSpPr>
            <a:spLocks noGrp="1"/>
          </p:cNvSpPr>
          <p:nvPr>
            <p:ph type="sldNum" sz="quarter" idx="4"/>
          </p:nvPr>
        </p:nvSpPr>
        <p:spPr/>
        <p:txBody>
          <a:bodyPr/>
          <a:lstStyle/>
          <a:p>
            <a:fld id="{01CD3B2E-BC1C-6C4D-9D91-A67B950EE325}" type="slidenum">
              <a:rPr lang="en-US" smtClean="0"/>
              <a:pPr/>
              <a:t>38</a:t>
            </a:fld>
            <a:endParaRPr lang="en-US" dirty="0"/>
          </a:p>
        </p:txBody>
      </p:sp>
      <p:sp>
        <p:nvSpPr>
          <p:cNvPr id="10" name="TextBox 9">
            <a:extLst>
              <a:ext uri="{FF2B5EF4-FFF2-40B4-BE49-F238E27FC236}">
                <a16:creationId xmlns:a16="http://schemas.microsoft.com/office/drawing/2014/main" id="{E6683947-7CE5-4172-B0C7-9A2BDB5744BA}"/>
              </a:ext>
            </a:extLst>
          </p:cNvPr>
          <p:cNvSpPr txBox="1"/>
          <p:nvPr/>
        </p:nvSpPr>
        <p:spPr>
          <a:xfrm>
            <a:off x="2438400" y="612648"/>
            <a:ext cx="9753600" cy="584775"/>
          </a:xfrm>
          <a:prstGeom prst="rect">
            <a:avLst/>
          </a:prstGeom>
          <a:noFill/>
        </p:spPr>
        <p:txBody>
          <a:bodyPr wrap="square" rtlCol="0" anchor="ctr">
            <a:spAutoFit/>
          </a:bodyPr>
          <a:lstStyle/>
          <a:p>
            <a:pPr algn="ct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Angiography and Invasive Hemodynamic Assessment</a:t>
            </a:r>
            <a:endParaRPr lang="en-US" sz="3200" dirty="0">
              <a:latin typeface="Lub Dub Medium" panose="020B0603030403020204" pitchFamily="34" charset="0"/>
            </a:endParaRPr>
          </a:p>
        </p:txBody>
      </p:sp>
      <p:graphicFrame>
        <p:nvGraphicFramePr>
          <p:cNvPr id="2" name="Table 1">
            <a:extLst>
              <a:ext uri="{FF2B5EF4-FFF2-40B4-BE49-F238E27FC236}">
                <a16:creationId xmlns:a16="http://schemas.microsoft.com/office/drawing/2014/main" id="{928154A4-C406-489F-ADF9-9FFAB00A6CC3}"/>
              </a:ext>
            </a:extLst>
          </p:cNvPr>
          <p:cNvGraphicFramePr>
            <a:graphicFrameLocks noGrp="1"/>
          </p:cNvGraphicFramePr>
          <p:nvPr>
            <p:extLst>
              <p:ext uri="{D42A27DB-BD31-4B8C-83A1-F6EECF244321}">
                <p14:modId xmlns:p14="http://schemas.microsoft.com/office/powerpoint/2010/main" val="3542494865"/>
              </p:ext>
            </p:extLst>
          </p:nvPr>
        </p:nvGraphicFramePr>
        <p:xfrm>
          <a:off x="457200" y="1444752"/>
          <a:ext cx="13716000" cy="6022847"/>
        </p:xfrm>
        <a:graphic>
          <a:graphicData uri="http://schemas.openxmlformats.org/drawingml/2006/table">
            <a:tbl>
              <a:tblPr firstRow="1" firstCol="1" bandRow="1"/>
              <a:tblGrid>
                <a:gridCol w="1490082">
                  <a:extLst>
                    <a:ext uri="{9D8B030D-6E8A-4147-A177-3AD203B41FA5}">
                      <a16:colId xmlns:a16="http://schemas.microsoft.com/office/drawing/2014/main" val="2696115267"/>
                    </a:ext>
                  </a:extLst>
                </a:gridCol>
                <a:gridCol w="1490082">
                  <a:extLst>
                    <a:ext uri="{9D8B030D-6E8A-4147-A177-3AD203B41FA5}">
                      <a16:colId xmlns:a16="http://schemas.microsoft.com/office/drawing/2014/main" val="1028750123"/>
                    </a:ext>
                  </a:extLst>
                </a:gridCol>
                <a:gridCol w="10735836">
                  <a:extLst>
                    <a:ext uri="{9D8B030D-6E8A-4147-A177-3AD203B41FA5}">
                      <a16:colId xmlns:a16="http://schemas.microsoft.com/office/drawing/2014/main" val="3731752030"/>
                    </a:ext>
                  </a:extLst>
                </a:gridCol>
              </a:tblGrid>
              <a:tr h="505172">
                <a:tc>
                  <a:txBody>
                    <a:bodyPr/>
                    <a:lstStyle/>
                    <a:p>
                      <a:pPr marL="0" marR="0" algn="ctr">
                        <a:lnSpc>
                          <a:spcPct val="150000"/>
                        </a:lnSpc>
                        <a:spcBef>
                          <a:spcPts val="0"/>
                        </a:spcBef>
                        <a:spcAft>
                          <a:spcPts val="0"/>
                        </a:spcAft>
                      </a:pPr>
                      <a:r>
                        <a:rPr lang="en-US" sz="245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5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50000"/>
                        </a:lnSpc>
                        <a:spcBef>
                          <a:spcPts val="0"/>
                        </a:spcBef>
                        <a:spcAft>
                          <a:spcPts val="0"/>
                        </a:spcAft>
                        <a:buFont typeface="+mj-lt"/>
                        <a:buNone/>
                      </a:pPr>
                      <a:r>
                        <a:rPr lang="en-US" sz="24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9554754"/>
                  </a:ext>
                </a:extLst>
              </a:tr>
              <a:tr h="2792120">
                <a:tc>
                  <a:txBody>
                    <a:bodyPr/>
                    <a:lstStyle/>
                    <a:p>
                      <a:pPr marL="0" marR="0" algn="ctr">
                        <a:lnSpc>
                          <a:spcPct val="150000"/>
                        </a:lnSpc>
                        <a:spcBef>
                          <a:spcPts val="0"/>
                        </a:spcBef>
                        <a:spcAft>
                          <a:spcPts val="0"/>
                        </a:spcAft>
                      </a:pPr>
                      <a:r>
                        <a:rPr lang="en-US" sz="2450" b="1">
                          <a:effectLst/>
                          <a:latin typeface="Lub Dub Medium" panose="020B0603030403020204" pitchFamily="34" charset="0"/>
                          <a:ea typeface="Times New Roman" panose="02020603050405020304" pitchFamily="18" charset="0"/>
                          <a:cs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4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4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19113" marR="0" lvl="0" indent="-519113">
                        <a:lnSpc>
                          <a:spcPct val="150000"/>
                        </a:lnSpc>
                        <a:spcBef>
                          <a:spcPts val="0"/>
                        </a:spcBef>
                        <a:spcAft>
                          <a:spcPts val="0"/>
                        </a:spcAft>
                        <a:buFont typeface="+mj-lt"/>
                        <a:buNone/>
                      </a:pPr>
                      <a:r>
                        <a:rPr lang="en-US" sz="24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1.  For patients with HCM who are candidates for septal reduction therapy (SRT) and for whom there is uncertainty regarding the presence or severity of left ventricular outflow tract obstruction (LVOTO) on noninvasive imaging studies, invasive hemodynamic assessment with cardiac catheterization is recommended.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3311686"/>
                  </a:ext>
                </a:extLst>
              </a:tr>
              <a:tr h="1076909">
                <a:tc>
                  <a:txBody>
                    <a:bodyPr/>
                    <a:lstStyle/>
                    <a:p>
                      <a:pPr marL="0" marR="0" algn="ctr">
                        <a:lnSpc>
                          <a:spcPct val="150000"/>
                        </a:lnSpc>
                        <a:spcBef>
                          <a:spcPts val="0"/>
                        </a:spcBef>
                        <a:spcAft>
                          <a:spcPts val="0"/>
                        </a:spcAft>
                      </a:pPr>
                      <a:r>
                        <a:rPr lang="en-US" sz="245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45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4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4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68325" marR="0" lvl="0" indent="-568325">
                        <a:lnSpc>
                          <a:spcPct val="150000"/>
                        </a:lnSpc>
                        <a:spcBef>
                          <a:spcPts val="0"/>
                        </a:spcBef>
                        <a:spcAft>
                          <a:spcPts val="0"/>
                        </a:spcAft>
                        <a:buFont typeface="+mj-lt"/>
                        <a:buNone/>
                      </a:pPr>
                      <a:r>
                        <a:rPr lang="en-US" sz="24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2.  In patients with HCM with symptoms or evidence of myocardial ischemia, coronary angiography (CT or invasive) is recommended.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83758228"/>
                  </a:ext>
                </a:extLst>
              </a:tr>
              <a:tr h="1648646">
                <a:tc>
                  <a:txBody>
                    <a:bodyPr/>
                    <a:lstStyle/>
                    <a:p>
                      <a:pPr marL="0" marR="0" algn="ctr">
                        <a:lnSpc>
                          <a:spcPct val="150000"/>
                        </a:lnSpc>
                        <a:spcBef>
                          <a:spcPts val="0"/>
                        </a:spcBef>
                        <a:spcAft>
                          <a:spcPts val="0"/>
                        </a:spcAft>
                      </a:pPr>
                      <a:r>
                        <a:rPr lang="en-US" sz="24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4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4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4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68325" marR="0" lvl="0" indent="-568325">
                        <a:lnSpc>
                          <a:spcPct val="150000"/>
                        </a:lnSpc>
                        <a:spcBef>
                          <a:spcPts val="0"/>
                        </a:spcBef>
                        <a:spcAft>
                          <a:spcPts val="0"/>
                        </a:spcAft>
                        <a:buFont typeface="+mj-lt"/>
                        <a:buNone/>
                      </a:pPr>
                      <a:r>
                        <a:rPr lang="en-US" sz="24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3.  In patients with HCM who are at risk of coronary atherosclerosis, coronary angiography (CT or invasive) is recommended before surgical myectomy.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74298815"/>
                  </a:ext>
                </a:extLst>
              </a:tr>
            </a:tbl>
          </a:graphicData>
        </a:graphic>
      </p:graphicFrame>
    </p:spTree>
    <p:extLst>
      <p:ext uri="{BB962C8B-B14F-4D97-AF65-F5344CB8AC3E}">
        <p14:creationId xmlns:p14="http://schemas.microsoft.com/office/powerpoint/2010/main" val="323097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A10E1-CFC3-4C8C-8E68-2FCEDCD95E28}"/>
              </a:ext>
            </a:extLst>
          </p:cNvPr>
          <p:cNvSpPr>
            <a:spLocks noGrp="1"/>
          </p:cNvSpPr>
          <p:nvPr>
            <p:ph type="sldNum" sz="quarter" idx="4"/>
          </p:nvPr>
        </p:nvSpPr>
        <p:spPr/>
        <p:txBody>
          <a:bodyPr/>
          <a:lstStyle/>
          <a:p>
            <a:fld id="{01CD3B2E-BC1C-6C4D-9D91-A67B950EE325}" type="slidenum">
              <a:rPr lang="en-US" smtClean="0"/>
              <a:pPr/>
              <a:t>39</a:t>
            </a:fld>
            <a:endParaRPr lang="en-US" dirty="0"/>
          </a:p>
        </p:txBody>
      </p:sp>
      <p:sp>
        <p:nvSpPr>
          <p:cNvPr id="10" name="TextBox 9">
            <a:extLst>
              <a:ext uri="{FF2B5EF4-FFF2-40B4-BE49-F238E27FC236}">
                <a16:creationId xmlns:a16="http://schemas.microsoft.com/office/drawing/2014/main" id="{E6683947-7CE5-4172-B0C7-9A2BDB5744BA}"/>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Exercise Stress Testing</a:t>
            </a:r>
          </a:p>
        </p:txBody>
      </p:sp>
      <p:graphicFrame>
        <p:nvGraphicFramePr>
          <p:cNvPr id="5" name="Table 4">
            <a:extLst>
              <a:ext uri="{FF2B5EF4-FFF2-40B4-BE49-F238E27FC236}">
                <a16:creationId xmlns:a16="http://schemas.microsoft.com/office/drawing/2014/main" id="{E0B5577E-F7B9-4058-A926-C33F91C76723}"/>
              </a:ext>
            </a:extLst>
          </p:cNvPr>
          <p:cNvGraphicFramePr>
            <a:graphicFrameLocks noGrp="1"/>
          </p:cNvGraphicFramePr>
          <p:nvPr>
            <p:extLst>
              <p:ext uri="{D42A27DB-BD31-4B8C-83A1-F6EECF244321}">
                <p14:modId xmlns:p14="http://schemas.microsoft.com/office/powerpoint/2010/main" val="748775725"/>
              </p:ext>
            </p:extLst>
          </p:nvPr>
        </p:nvGraphicFramePr>
        <p:xfrm>
          <a:off x="304801" y="1444752"/>
          <a:ext cx="14165262" cy="6051490"/>
        </p:xfrm>
        <a:graphic>
          <a:graphicData uri="http://schemas.openxmlformats.org/drawingml/2006/table">
            <a:tbl>
              <a:tblPr firstRow="1" firstCol="1" bandRow="1"/>
              <a:tblGrid>
                <a:gridCol w="1549449">
                  <a:extLst>
                    <a:ext uri="{9D8B030D-6E8A-4147-A177-3AD203B41FA5}">
                      <a16:colId xmlns:a16="http://schemas.microsoft.com/office/drawing/2014/main" val="3246618748"/>
                    </a:ext>
                  </a:extLst>
                </a:gridCol>
                <a:gridCol w="1549449">
                  <a:extLst>
                    <a:ext uri="{9D8B030D-6E8A-4147-A177-3AD203B41FA5}">
                      <a16:colId xmlns:a16="http://schemas.microsoft.com/office/drawing/2014/main" val="530910764"/>
                    </a:ext>
                  </a:extLst>
                </a:gridCol>
                <a:gridCol w="11066364">
                  <a:extLst>
                    <a:ext uri="{9D8B030D-6E8A-4147-A177-3AD203B41FA5}">
                      <a16:colId xmlns:a16="http://schemas.microsoft.com/office/drawing/2014/main" val="1582510962"/>
                    </a:ext>
                  </a:extLst>
                </a:gridCol>
              </a:tblGrid>
              <a:tr h="499650">
                <a:tc>
                  <a:txBody>
                    <a:bodyPr/>
                    <a:lstStyle/>
                    <a:p>
                      <a:pPr marL="0" marR="0" algn="ctr">
                        <a:lnSpc>
                          <a:spcPct val="150000"/>
                        </a:lnSpc>
                        <a:spcBef>
                          <a:spcPts val="0"/>
                        </a:spcBef>
                        <a:spcAft>
                          <a:spcPts val="0"/>
                        </a:spcAft>
                      </a:pPr>
                      <a:r>
                        <a:rPr lang="en-US" sz="25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5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5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5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193945"/>
                  </a:ext>
                </a:extLst>
              </a:tr>
              <a:tr h="2196112">
                <a:tc>
                  <a:txBody>
                    <a:bodyPr/>
                    <a:lstStyle/>
                    <a:p>
                      <a:pPr marL="0" marR="0" algn="ctr">
                        <a:lnSpc>
                          <a:spcPct val="150000"/>
                        </a:lnSpc>
                        <a:spcBef>
                          <a:spcPts val="0"/>
                        </a:spcBef>
                        <a:spcAft>
                          <a:spcPts val="0"/>
                        </a:spcAft>
                      </a:pPr>
                      <a:r>
                        <a:rPr lang="en-US" sz="25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5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fontAlgn="base">
                        <a:lnSpc>
                          <a:spcPct val="150000"/>
                        </a:lnSpc>
                        <a:spcBef>
                          <a:spcPts val="0"/>
                        </a:spcBef>
                        <a:spcAft>
                          <a:spcPts val="0"/>
                        </a:spcAft>
                        <a:buClr>
                          <a:srgbClr val="000000"/>
                        </a:buClr>
                        <a:buFont typeface="+mj-lt"/>
                        <a:buAutoNum type="arabicPeriod"/>
                      </a:pPr>
                      <a:r>
                        <a:rPr lang="en-US" sz="2500" b="1" u="none" strike="noStrike" kern="0" spc="0" dirty="0">
                          <a:ln>
                            <a:noFill/>
                          </a:ln>
                          <a:solidFill>
                            <a:srgbClr val="000000"/>
                          </a:solidFill>
                          <a:effectLst>
                            <a:glow>
                              <a:srgbClr val="000000"/>
                            </a:glow>
                            <a:outerShdw sx="0" sy="0">
                              <a:srgbClr val="000000"/>
                            </a:outerShdw>
                            <a:reflection stA="0" endPos="0" fadeDir="0" sx="0" sy="0"/>
                          </a:effectLst>
                          <a:latin typeface="Lub Dub Medium" panose="020B0603030403020204" pitchFamily="34" charset="0"/>
                          <a:ea typeface="Calibri" panose="020F0502020204030204" pitchFamily="34" charset="0"/>
                          <a:cs typeface="Times New Roman" panose="02020603050405020304" pitchFamily="18" charset="0"/>
                        </a:rPr>
                        <a:t>For symptomatic patients with HCM who do not have resting or provocable outflow tract gradient ≥50 mm Hg on TTE, exercise TTE is recommended for the detection and quantification of dynamic LVOTO.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832138"/>
                  </a:ext>
                </a:extLst>
              </a:tr>
              <a:tr h="3327086">
                <a:tc>
                  <a:txBody>
                    <a:bodyPr/>
                    <a:lstStyle/>
                    <a:p>
                      <a:pPr marL="0" marR="0" algn="ctr">
                        <a:lnSpc>
                          <a:spcPct val="150000"/>
                        </a:lnSpc>
                        <a:spcBef>
                          <a:spcPts val="0"/>
                        </a:spcBef>
                        <a:spcAft>
                          <a:spcPts val="0"/>
                        </a:spcAft>
                      </a:pPr>
                      <a:r>
                        <a:rPr lang="en-US" sz="25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5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fontAlgn="base">
                        <a:lnSpc>
                          <a:spcPct val="150000"/>
                        </a:lnSpc>
                        <a:spcBef>
                          <a:spcPts val="0"/>
                        </a:spcBef>
                        <a:spcAft>
                          <a:spcPts val="0"/>
                        </a:spcAft>
                        <a:buClr>
                          <a:srgbClr val="000000"/>
                        </a:buClr>
                        <a:buFont typeface="+mj-lt"/>
                        <a:buAutoNum type="arabicPeriod" startAt="2"/>
                      </a:pPr>
                      <a:r>
                        <a:rPr lang="en-US" sz="2500" b="1" u="none" strike="noStrike" kern="0" spc="0" dirty="0">
                          <a:ln>
                            <a:noFill/>
                          </a:ln>
                          <a:solidFill>
                            <a:srgbClr val="000000"/>
                          </a:solidFill>
                          <a:effectLst>
                            <a:glow>
                              <a:srgbClr val="000000"/>
                            </a:glow>
                            <a:outerShdw sx="0" sy="0">
                              <a:srgbClr val="000000"/>
                            </a:outerShdw>
                            <a:reflection stA="0" endPos="0" fadeDir="0" sx="0" sy="0"/>
                          </a:effectLst>
                          <a:latin typeface="Lub Dub Medium" panose="020B0603030403020204" pitchFamily="34" charset="0"/>
                          <a:ea typeface="Calibri" panose="020F0502020204030204" pitchFamily="34" charset="0"/>
                          <a:cs typeface="Times New Roman" panose="02020603050405020304" pitchFamily="18" charset="0"/>
                        </a:rPr>
                        <a:t>In patients with nonobstructive HCM and advanced HF (NYHA functional class III to class IV despite GDMT), cardiopulmonary exercise stress testing should be performed to quantify the degree of functional limitation and aid in selection of patients for heart transplantation or mechanical circulatory support.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958086"/>
                  </a:ext>
                </a:extLst>
              </a:tr>
            </a:tbl>
          </a:graphicData>
        </a:graphic>
      </p:graphicFrame>
    </p:spTree>
    <p:extLst>
      <p:ext uri="{BB962C8B-B14F-4D97-AF65-F5344CB8AC3E}">
        <p14:creationId xmlns:p14="http://schemas.microsoft.com/office/powerpoint/2010/main" val="281336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E42760BF-1D9E-4FE3-94CF-458B67E52E58}"/>
              </a:ext>
            </a:extLst>
          </p:cNvPr>
          <p:cNvSpPr>
            <a:spLocks noGrp="1"/>
          </p:cNvSpPr>
          <p:nvPr>
            <p:ph sz="quarter" idx="14"/>
          </p:nvPr>
        </p:nvSpPr>
        <p:spPr>
          <a:xfrm>
            <a:off x="304800" y="1524000"/>
            <a:ext cx="3962400" cy="1752600"/>
          </a:xfrm>
        </p:spPr>
        <p:txBody>
          <a:bodyPr/>
          <a:lstStyle/>
          <a:p>
            <a:pPr>
              <a:lnSpc>
                <a:spcPct val="100000"/>
              </a:lnSpc>
            </a:pPr>
            <a:r>
              <a:rPr lang="en-US" sz="1800" b="1" dirty="0"/>
              <a:t>Table 2. ACC/AHA Applying Class of Recommendation and Level of Evidence to Clinical Strategies, Interventions, Treatments, or Diagnostic Testing in Patient Care (Updated May 2019)*</a:t>
            </a:r>
            <a:endParaRPr lang="en-US" b="1" dirty="0"/>
          </a:p>
        </p:txBody>
      </p:sp>
      <p:sp>
        <p:nvSpPr>
          <p:cNvPr id="4" name="Slide Number Placeholder 3">
            <a:extLst>
              <a:ext uri="{FF2B5EF4-FFF2-40B4-BE49-F238E27FC236}">
                <a16:creationId xmlns:a16="http://schemas.microsoft.com/office/drawing/2014/main" id="{2268E500-581D-4FBB-95B0-B4C5BB714F8B}"/>
              </a:ext>
            </a:extLst>
          </p:cNvPr>
          <p:cNvSpPr>
            <a:spLocks noGrp="1"/>
          </p:cNvSpPr>
          <p:nvPr>
            <p:ph type="sldNum" sz="quarter" idx="4"/>
          </p:nvPr>
        </p:nvSpPr>
        <p:spPr>
          <a:xfrm>
            <a:off x="14028737" y="7629525"/>
            <a:ext cx="441325" cy="438150"/>
          </a:xfrm>
        </p:spPr>
        <p:txBody>
          <a:bodyPr anchor="ctr">
            <a:normAutofit/>
          </a:bodyPr>
          <a:lstStyle/>
          <a:p>
            <a:pPr>
              <a:spcAft>
                <a:spcPts val="600"/>
              </a:spcAft>
            </a:pPr>
            <a:fld id="{01CD3B2E-BC1C-6C4D-9D91-A67B950EE325}" type="slidenum">
              <a:rPr lang="en-US" smtClean="0"/>
              <a:pPr>
                <a:spcAft>
                  <a:spcPts val="600"/>
                </a:spcAft>
              </a:pPr>
              <a:t>4</a:t>
            </a:fld>
            <a:endParaRPr lang="en-US"/>
          </a:p>
        </p:txBody>
      </p:sp>
      <p:pic>
        <p:nvPicPr>
          <p:cNvPr id="7" name="Picture 6" descr="A screenshot of a cell phone&#10;&#10;Description automatically generated">
            <a:extLst>
              <a:ext uri="{FF2B5EF4-FFF2-40B4-BE49-F238E27FC236}">
                <a16:creationId xmlns:a16="http://schemas.microsoft.com/office/drawing/2014/main" id="{F53B632D-8A70-4CC6-9E03-6F5F0F3D7F57}"/>
              </a:ext>
            </a:extLst>
          </p:cNvPr>
          <p:cNvPicPr/>
          <p:nvPr/>
        </p:nvPicPr>
        <p:blipFill rotWithShape="1">
          <a:blip r:embed="rId2" cstate="print">
            <a:extLst>
              <a:ext uri="{28A0092B-C50C-407E-A947-70E740481C1C}">
                <a14:useLocalDpi xmlns:a14="http://schemas.microsoft.com/office/drawing/2010/main" val="0"/>
              </a:ext>
            </a:extLst>
          </a:blip>
          <a:srcRect l="4033" t="7582" r="3750" b="26242"/>
          <a:stretch/>
        </p:blipFill>
        <p:spPr bwMode="auto">
          <a:xfrm>
            <a:off x="4191000" y="96022"/>
            <a:ext cx="7950510" cy="73715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9598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A10E1-CFC3-4C8C-8E68-2FCEDCD95E28}"/>
              </a:ext>
            </a:extLst>
          </p:cNvPr>
          <p:cNvSpPr>
            <a:spLocks noGrp="1"/>
          </p:cNvSpPr>
          <p:nvPr>
            <p:ph type="sldNum" sz="quarter" idx="4"/>
          </p:nvPr>
        </p:nvSpPr>
        <p:spPr/>
        <p:txBody>
          <a:bodyPr/>
          <a:lstStyle/>
          <a:p>
            <a:fld id="{01CD3B2E-BC1C-6C4D-9D91-A67B950EE325}" type="slidenum">
              <a:rPr lang="en-US" smtClean="0"/>
              <a:pPr/>
              <a:t>40</a:t>
            </a:fld>
            <a:endParaRPr lang="en-US" dirty="0"/>
          </a:p>
        </p:txBody>
      </p:sp>
      <p:sp>
        <p:nvSpPr>
          <p:cNvPr id="10" name="TextBox 9">
            <a:extLst>
              <a:ext uri="{FF2B5EF4-FFF2-40B4-BE49-F238E27FC236}">
                <a16:creationId xmlns:a16="http://schemas.microsoft.com/office/drawing/2014/main" id="{E6683947-7CE5-4172-B0C7-9A2BDB5744BA}"/>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Exercise Stress Testing </a:t>
            </a:r>
          </a:p>
        </p:txBody>
      </p:sp>
      <p:graphicFrame>
        <p:nvGraphicFramePr>
          <p:cNvPr id="2" name="Table 1">
            <a:extLst>
              <a:ext uri="{FF2B5EF4-FFF2-40B4-BE49-F238E27FC236}">
                <a16:creationId xmlns:a16="http://schemas.microsoft.com/office/drawing/2014/main" id="{677E5023-9C95-47B8-AF68-942A4673F3D7}"/>
              </a:ext>
            </a:extLst>
          </p:cNvPr>
          <p:cNvGraphicFramePr>
            <a:graphicFrameLocks noGrp="1"/>
          </p:cNvGraphicFramePr>
          <p:nvPr>
            <p:extLst>
              <p:ext uri="{D42A27DB-BD31-4B8C-83A1-F6EECF244321}">
                <p14:modId xmlns:p14="http://schemas.microsoft.com/office/powerpoint/2010/main" val="2024580702"/>
              </p:ext>
            </p:extLst>
          </p:nvPr>
        </p:nvGraphicFramePr>
        <p:xfrm>
          <a:off x="304800" y="1447800"/>
          <a:ext cx="14165262" cy="5975670"/>
        </p:xfrm>
        <a:graphic>
          <a:graphicData uri="http://schemas.openxmlformats.org/drawingml/2006/table">
            <a:tbl>
              <a:tblPr firstRow="1" firstCol="1" lastRow="1" lastCol="1" bandRow="1" bandCol="1"/>
              <a:tblGrid>
                <a:gridCol w="1592034">
                  <a:extLst>
                    <a:ext uri="{9D8B030D-6E8A-4147-A177-3AD203B41FA5}">
                      <a16:colId xmlns:a16="http://schemas.microsoft.com/office/drawing/2014/main" val="2350824450"/>
                    </a:ext>
                  </a:extLst>
                </a:gridCol>
                <a:gridCol w="1592034">
                  <a:extLst>
                    <a:ext uri="{9D8B030D-6E8A-4147-A177-3AD203B41FA5}">
                      <a16:colId xmlns:a16="http://schemas.microsoft.com/office/drawing/2014/main" val="1457112609"/>
                    </a:ext>
                  </a:extLst>
                </a:gridCol>
                <a:gridCol w="10981194">
                  <a:extLst>
                    <a:ext uri="{9D8B030D-6E8A-4147-A177-3AD203B41FA5}">
                      <a16:colId xmlns:a16="http://schemas.microsoft.com/office/drawing/2014/main" val="2824619631"/>
                    </a:ext>
                  </a:extLst>
                </a:gridCol>
              </a:tblGrid>
              <a:tr h="493076">
                <a:tc>
                  <a:txBody>
                    <a:bodyPr/>
                    <a:lstStyle/>
                    <a:p>
                      <a:pPr marL="156210" marR="150495" algn="ctr">
                        <a:lnSpc>
                          <a:spcPct val="150000"/>
                        </a:lnSpc>
                        <a:spcBef>
                          <a:spcPts val="600"/>
                        </a:spcBef>
                        <a:spcAft>
                          <a:spcPts val="60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3670" marR="149860" algn="ctr">
                        <a:lnSpc>
                          <a:spcPct val="150000"/>
                        </a:lnSpc>
                        <a:spcBef>
                          <a:spcPts val="600"/>
                        </a:spcBef>
                        <a:spcAft>
                          <a:spcPts val="60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gn="ctr">
                        <a:lnSpc>
                          <a:spcPct val="150000"/>
                        </a:lnSpc>
                        <a:spcBef>
                          <a:spcPts val="600"/>
                        </a:spcBef>
                        <a:spcAft>
                          <a:spcPts val="60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638504"/>
                  </a:ext>
                </a:extLst>
              </a:tr>
              <a:tr h="2167216">
                <a:tc>
                  <a:txBody>
                    <a:bodyPr/>
                    <a:lstStyle/>
                    <a:p>
                      <a:pPr marL="0" marR="0" algn="ctr">
                        <a:lnSpc>
                          <a:spcPct val="150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68325" marR="0" lvl="0" indent="-568325" fontAlgn="base">
                        <a:lnSpc>
                          <a:spcPct val="150000"/>
                        </a:lnSpc>
                        <a:spcBef>
                          <a:spcPts val="0"/>
                        </a:spcBef>
                        <a:spcAft>
                          <a:spcPts val="0"/>
                        </a:spcAft>
                        <a:buClr>
                          <a:srgbClr val="000000"/>
                        </a:buClr>
                        <a:buFont typeface="+mj-lt"/>
                        <a:buAutoNum type="arabicPeriod" startAt="3"/>
                      </a:pPr>
                      <a:r>
                        <a:rPr lang="en-US" sz="2600" b="1" u="none" strike="noStrike" kern="0" spc="0" dirty="0">
                          <a:ln>
                            <a:noFill/>
                          </a:ln>
                          <a:solidFill>
                            <a:srgbClr val="000000"/>
                          </a:solidFill>
                          <a:effectLst>
                            <a:glow>
                              <a:srgbClr val="000000"/>
                            </a:glow>
                            <a:outerShdw sx="0" sy="0">
                              <a:srgbClr val="000000"/>
                            </a:outerShdw>
                            <a:reflection stA="0" endPos="0" fadeDir="0" sx="0" sy="0"/>
                          </a:effectLst>
                          <a:latin typeface="Lub Dub Medium" panose="020B0603030403020204" pitchFamily="34" charset="0"/>
                          <a:ea typeface="Calibri" panose="020F0502020204030204" pitchFamily="34" charset="0"/>
                          <a:cs typeface="Times New Roman" panose="02020603050405020304" pitchFamily="18" charset="0"/>
                        </a:rPr>
                        <a:t>In patients with HCM, exercise stress testing is reasonable to determine functional capacity and to provide prognostic information as part of initial evaluation.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310157"/>
                  </a:ext>
                </a:extLst>
              </a:tr>
              <a:tr h="3283309">
                <a:tc>
                  <a:txBody>
                    <a:bodyPr/>
                    <a:lstStyle/>
                    <a:p>
                      <a:pPr marL="0" marR="0" algn="ctr">
                        <a:lnSpc>
                          <a:spcPct val="150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68325" marR="0" lvl="0" indent="-568325" fontAlgn="base">
                        <a:lnSpc>
                          <a:spcPct val="150000"/>
                        </a:lnSpc>
                        <a:spcBef>
                          <a:spcPts val="0"/>
                        </a:spcBef>
                        <a:spcAft>
                          <a:spcPts val="0"/>
                        </a:spcAft>
                        <a:buClr>
                          <a:srgbClr val="000000"/>
                        </a:buClr>
                        <a:buFont typeface="+mj-lt"/>
                        <a:buAutoNum type="arabicPeriod" startAt="4"/>
                      </a:pPr>
                      <a:r>
                        <a:rPr lang="en-US" sz="2600" b="1" u="none" strike="noStrike" kern="0" spc="0" dirty="0">
                          <a:ln>
                            <a:noFill/>
                          </a:ln>
                          <a:solidFill>
                            <a:srgbClr val="000000"/>
                          </a:solidFill>
                          <a:effectLst>
                            <a:glow>
                              <a:srgbClr val="000000"/>
                            </a:glow>
                            <a:outerShdw sx="0" sy="0">
                              <a:srgbClr val="000000"/>
                            </a:outerShdw>
                            <a:reflection stA="0" endPos="0" fadeDir="0" sx="0" sy="0"/>
                          </a:effectLst>
                          <a:latin typeface="Lub Dub Medium" panose="020B0603030403020204" pitchFamily="34" charset="0"/>
                          <a:ea typeface="Calibri" panose="020F0502020204030204" pitchFamily="34" charset="0"/>
                          <a:cs typeface="Times New Roman" panose="02020603050405020304" pitchFamily="18" charset="0"/>
                        </a:rPr>
                        <a:t>For asymptomatic patients with HCM who do not have a resting or provocable outflow tract gradient ≥50 mm Hg on standard transthoracic echocardiogram (TTE), exercise TTE is reasonable for the detection and quantification of dynamic left ventricular outflow tract obstruction (LVOTO).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497878"/>
                  </a:ext>
                </a:extLst>
              </a:tr>
            </a:tbl>
          </a:graphicData>
        </a:graphic>
      </p:graphicFrame>
    </p:spTree>
    <p:extLst>
      <p:ext uri="{BB962C8B-B14F-4D97-AF65-F5344CB8AC3E}">
        <p14:creationId xmlns:p14="http://schemas.microsoft.com/office/powerpoint/2010/main" val="1426992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750397-1FEE-46B1-9A1A-7A8B5C0BE648}"/>
              </a:ext>
            </a:extLst>
          </p:cNvPr>
          <p:cNvSpPr>
            <a:spLocks noGrp="1"/>
          </p:cNvSpPr>
          <p:nvPr>
            <p:ph type="sldNum" sz="quarter" idx="4"/>
          </p:nvPr>
        </p:nvSpPr>
        <p:spPr/>
        <p:txBody>
          <a:bodyPr/>
          <a:lstStyle/>
          <a:p>
            <a:fld id="{01CD3B2E-BC1C-6C4D-9D91-A67B950EE325}" type="slidenum">
              <a:rPr lang="en-US" smtClean="0"/>
              <a:pPr/>
              <a:t>41</a:t>
            </a:fld>
            <a:endParaRPr lang="en-US" dirty="0"/>
          </a:p>
        </p:txBody>
      </p:sp>
      <p:sp>
        <p:nvSpPr>
          <p:cNvPr id="6" name="TextBox 5">
            <a:extLst>
              <a:ext uri="{FF2B5EF4-FFF2-40B4-BE49-F238E27FC236}">
                <a16:creationId xmlns:a16="http://schemas.microsoft.com/office/drawing/2014/main" id="{2C165B91-2A9E-48FE-A341-322D69998783}"/>
              </a:ext>
            </a:extLst>
          </p:cNvPr>
          <p:cNvSpPr txBox="1"/>
          <p:nvPr/>
        </p:nvSpPr>
        <p:spPr>
          <a:xfrm>
            <a:off x="1733550" y="612648"/>
            <a:ext cx="11163301" cy="1200329"/>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Exercise Stress Testing </a:t>
            </a:r>
            <a:endParaRPr lang="en-US" sz="3600" b="1"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sz="3600" b="1" dirty="0">
              <a:latin typeface="Lub Dub Medium" panose="020B0603030403020204" pitchFamily="34" charset="0"/>
            </a:endParaRPr>
          </a:p>
        </p:txBody>
      </p:sp>
      <p:graphicFrame>
        <p:nvGraphicFramePr>
          <p:cNvPr id="2" name="Table 1">
            <a:extLst>
              <a:ext uri="{FF2B5EF4-FFF2-40B4-BE49-F238E27FC236}">
                <a16:creationId xmlns:a16="http://schemas.microsoft.com/office/drawing/2014/main" id="{2EE533B8-6EB4-495A-BC9E-FE83C7ECA8F3}"/>
              </a:ext>
            </a:extLst>
          </p:cNvPr>
          <p:cNvGraphicFramePr>
            <a:graphicFrameLocks noGrp="1"/>
          </p:cNvGraphicFramePr>
          <p:nvPr>
            <p:extLst>
              <p:ext uri="{D42A27DB-BD31-4B8C-83A1-F6EECF244321}">
                <p14:modId xmlns:p14="http://schemas.microsoft.com/office/powerpoint/2010/main" val="2490413884"/>
              </p:ext>
            </p:extLst>
          </p:nvPr>
        </p:nvGraphicFramePr>
        <p:xfrm>
          <a:off x="304800" y="1444752"/>
          <a:ext cx="14165263" cy="6057148"/>
        </p:xfrm>
        <a:graphic>
          <a:graphicData uri="http://schemas.openxmlformats.org/drawingml/2006/table">
            <a:tbl>
              <a:tblPr firstRow="1" firstCol="1" bandRow="1"/>
              <a:tblGrid>
                <a:gridCol w="1697406">
                  <a:extLst>
                    <a:ext uri="{9D8B030D-6E8A-4147-A177-3AD203B41FA5}">
                      <a16:colId xmlns:a16="http://schemas.microsoft.com/office/drawing/2014/main" val="1856345073"/>
                    </a:ext>
                  </a:extLst>
                </a:gridCol>
                <a:gridCol w="1697406">
                  <a:extLst>
                    <a:ext uri="{9D8B030D-6E8A-4147-A177-3AD203B41FA5}">
                      <a16:colId xmlns:a16="http://schemas.microsoft.com/office/drawing/2014/main" val="1853096575"/>
                    </a:ext>
                  </a:extLst>
                </a:gridCol>
                <a:gridCol w="10770451">
                  <a:extLst>
                    <a:ext uri="{9D8B030D-6E8A-4147-A177-3AD203B41FA5}">
                      <a16:colId xmlns:a16="http://schemas.microsoft.com/office/drawing/2014/main" val="1434320955"/>
                    </a:ext>
                  </a:extLst>
                </a:gridCol>
              </a:tblGrid>
              <a:tr h="551424">
                <a:tc>
                  <a:txBody>
                    <a:bodyPr/>
                    <a:lstStyle/>
                    <a:p>
                      <a:pPr marL="0" marR="0" algn="ctr">
                        <a:lnSpc>
                          <a:spcPct val="150000"/>
                        </a:lnSpc>
                        <a:spcBef>
                          <a:spcPts val="0"/>
                        </a:spcBef>
                        <a:spcAft>
                          <a:spcPts val="0"/>
                        </a:spcAft>
                      </a:pPr>
                      <a:r>
                        <a:rPr lang="en-US" sz="29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9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fontAlgn="base">
                        <a:lnSpc>
                          <a:spcPct val="150000"/>
                        </a:lnSpc>
                        <a:spcBef>
                          <a:spcPts val="0"/>
                        </a:spcBef>
                        <a:spcAft>
                          <a:spcPts val="0"/>
                        </a:spcAft>
                        <a:buClr>
                          <a:srgbClr val="000000"/>
                        </a:buClr>
                        <a:buFont typeface="+mj-lt"/>
                        <a:buNone/>
                      </a:pPr>
                      <a:r>
                        <a:rPr lang="en-US" sz="2900" b="1" u="none" strike="noStrike" kern="0" spc="0" dirty="0">
                          <a:ln>
                            <a:noFill/>
                          </a:ln>
                          <a:solidFill>
                            <a:srgbClr val="000000"/>
                          </a:solidFill>
                          <a:effectLst>
                            <a:glow>
                              <a:srgbClr val="000000"/>
                            </a:glow>
                            <a:outerShdw sx="0" sy="0">
                              <a:srgbClr val="000000"/>
                            </a:outerShdw>
                            <a:reflection stA="0" endPos="0" fadeDir="0" sx="0" sy="0"/>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62220802"/>
                  </a:ext>
                </a:extLst>
              </a:tr>
              <a:tr h="3047753">
                <a:tc>
                  <a:txBody>
                    <a:bodyPr/>
                    <a:lstStyle/>
                    <a:p>
                      <a:pPr marL="0" marR="0" algn="ctr">
                        <a:lnSpc>
                          <a:spcPct val="150000"/>
                        </a:lnSpc>
                        <a:spcBef>
                          <a:spcPts val="0"/>
                        </a:spcBef>
                        <a:spcAft>
                          <a:spcPts val="0"/>
                        </a:spcAft>
                      </a:pPr>
                      <a:r>
                        <a:rPr lang="en-US" sz="29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2b</a:t>
                      </a:r>
                      <a:endParaRPr lang="en-US" sz="29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29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29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568325" marR="0" lvl="0" indent="-568325" fontAlgn="base">
                        <a:lnSpc>
                          <a:spcPct val="150000"/>
                        </a:lnSpc>
                        <a:spcBef>
                          <a:spcPts val="0"/>
                        </a:spcBef>
                        <a:spcAft>
                          <a:spcPts val="0"/>
                        </a:spcAft>
                        <a:buClr>
                          <a:srgbClr val="000000"/>
                        </a:buClr>
                        <a:buFont typeface="+mj-lt"/>
                        <a:buAutoNum type="arabicPeriod" startAt="5"/>
                      </a:pPr>
                      <a:r>
                        <a:rPr lang="en-US" sz="2900" b="1" u="none" strike="noStrike" kern="0" spc="0" dirty="0">
                          <a:ln>
                            <a:noFill/>
                          </a:ln>
                          <a:solidFill>
                            <a:srgbClr val="000000"/>
                          </a:solidFill>
                          <a:effectLst>
                            <a:glow>
                              <a:srgbClr val="000000"/>
                            </a:glow>
                            <a:outerShdw sx="0" sy="0">
                              <a:srgbClr val="000000"/>
                            </a:outerShdw>
                            <a:reflection stA="0" endPos="0" fadeDir="0" sx="0" sy="0"/>
                          </a:effectLst>
                          <a:latin typeface="Lub Dub Medium" panose="020B0603030403020204" pitchFamily="34" charset="0"/>
                          <a:ea typeface="Calibri" panose="020F0502020204030204" pitchFamily="34" charset="0"/>
                          <a:cs typeface="Times New Roman" panose="02020603050405020304" pitchFamily="18" charset="0"/>
                        </a:rPr>
                        <a:t>In patients with obstructive HCM who are being considered for septal reduction therapy (SRT) and in whom functional capacity or symptom status is uncertain, exercise stress testing may be reasonable.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091167"/>
                  </a:ext>
                </a:extLst>
              </a:tr>
              <a:tr h="2423671">
                <a:tc>
                  <a:txBody>
                    <a:bodyPr/>
                    <a:lstStyle/>
                    <a:p>
                      <a:pPr marL="0" marR="0" algn="ctr">
                        <a:lnSpc>
                          <a:spcPct val="150000"/>
                        </a:lnSpc>
                        <a:spcBef>
                          <a:spcPts val="0"/>
                        </a:spcBef>
                        <a:spcAft>
                          <a:spcPts val="0"/>
                        </a:spcAft>
                      </a:pPr>
                      <a:r>
                        <a:rPr lang="en-US" sz="29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2b</a:t>
                      </a:r>
                      <a:endParaRPr lang="en-US" sz="29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29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29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568325" marR="0" lvl="0" indent="-568325" fontAlgn="base">
                        <a:lnSpc>
                          <a:spcPct val="150000"/>
                        </a:lnSpc>
                        <a:spcBef>
                          <a:spcPts val="0"/>
                        </a:spcBef>
                        <a:spcAft>
                          <a:spcPts val="0"/>
                        </a:spcAft>
                        <a:buClr>
                          <a:srgbClr val="000000"/>
                        </a:buClr>
                        <a:buFont typeface="+mj-lt"/>
                        <a:buAutoNum type="arabicPeriod" startAt="6"/>
                      </a:pPr>
                      <a:r>
                        <a:rPr lang="en-US" sz="2900" b="1" u="none" strike="noStrike" kern="0" spc="0" dirty="0">
                          <a:ln>
                            <a:noFill/>
                          </a:ln>
                          <a:solidFill>
                            <a:srgbClr val="000000"/>
                          </a:solidFill>
                          <a:effectLst>
                            <a:glow>
                              <a:srgbClr val="000000"/>
                            </a:glow>
                            <a:outerShdw sx="0" sy="0">
                              <a:srgbClr val="000000"/>
                            </a:outerShdw>
                            <a:reflection stA="0" endPos="0" fadeDir="0" sx="0" sy="0"/>
                          </a:effectLst>
                          <a:latin typeface="Lub Dub Medium" panose="020B0603030403020204" pitchFamily="34" charset="0"/>
                          <a:ea typeface="Calibri" panose="020F0502020204030204" pitchFamily="34" charset="0"/>
                          <a:cs typeface="Times New Roman" panose="02020603050405020304" pitchFamily="18" charset="0"/>
                        </a:rPr>
                        <a:t>In patients with HCM in whom functional capacity or symptom status is uncertain, exercise stress testing may be considered every 2 to 3 years.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871841"/>
                  </a:ext>
                </a:extLst>
              </a:tr>
            </a:tbl>
          </a:graphicData>
        </a:graphic>
      </p:graphicFrame>
    </p:spTree>
    <p:extLst>
      <p:ext uri="{BB962C8B-B14F-4D97-AF65-F5344CB8AC3E}">
        <p14:creationId xmlns:p14="http://schemas.microsoft.com/office/powerpoint/2010/main" val="2484323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A10E1-CFC3-4C8C-8E68-2FCEDCD95E28}"/>
              </a:ext>
            </a:extLst>
          </p:cNvPr>
          <p:cNvSpPr>
            <a:spLocks noGrp="1"/>
          </p:cNvSpPr>
          <p:nvPr>
            <p:ph type="sldNum" sz="quarter" idx="4"/>
          </p:nvPr>
        </p:nvSpPr>
        <p:spPr/>
        <p:txBody>
          <a:bodyPr/>
          <a:lstStyle/>
          <a:p>
            <a:fld id="{01CD3B2E-BC1C-6C4D-9D91-A67B950EE325}" type="slidenum">
              <a:rPr lang="en-US" smtClean="0"/>
              <a:pPr/>
              <a:t>42</a:t>
            </a:fld>
            <a:endParaRPr lang="en-US" dirty="0"/>
          </a:p>
        </p:txBody>
      </p:sp>
      <p:sp>
        <p:nvSpPr>
          <p:cNvPr id="10" name="TextBox 9">
            <a:extLst>
              <a:ext uri="{FF2B5EF4-FFF2-40B4-BE49-F238E27FC236}">
                <a16:creationId xmlns:a16="http://schemas.microsoft.com/office/drawing/2014/main" id="{E6683947-7CE5-4172-B0C7-9A2BDB5744BA}"/>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Genetics and Family Screening </a:t>
            </a:r>
          </a:p>
        </p:txBody>
      </p:sp>
      <p:graphicFrame>
        <p:nvGraphicFramePr>
          <p:cNvPr id="2" name="Table 1">
            <a:extLst>
              <a:ext uri="{FF2B5EF4-FFF2-40B4-BE49-F238E27FC236}">
                <a16:creationId xmlns:a16="http://schemas.microsoft.com/office/drawing/2014/main" id="{677E5023-9C95-47B8-AF68-942A4673F3D7}"/>
              </a:ext>
            </a:extLst>
          </p:cNvPr>
          <p:cNvGraphicFramePr>
            <a:graphicFrameLocks noGrp="1"/>
          </p:cNvGraphicFramePr>
          <p:nvPr>
            <p:extLst>
              <p:ext uri="{D42A27DB-BD31-4B8C-83A1-F6EECF244321}">
                <p14:modId xmlns:p14="http://schemas.microsoft.com/office/powerpoint/2010/main" val="262692689"/>
              </p:ext>
            </p:extLst>
          </p:nvPr>
        </p:nvGraphicFramePr>
        <p:xfrm>
          <a:off x="304800" y="1447800"/>
          <a:ext cx="14165263" cy="5783588"/>
        </p:xfrm>
        <a:graphic>
          <a:graphicData uri="http://schemas.openxmlformats.org/drawingml/2006/table">
            <a:tbl>
              <a:tblPr firstRow="1" firstCol="1" lastRow="1" lastCol="1" bandRow="1" bandCol="1"/>
              <a:tblGrid>
                <a:gridCol w="1660105">
                  <a:extLst>
                    <a:ext uri="{9D8B030D-6E8A-4147-A177-3AD203B41FA5}">
                      <a16:colId xmlns:a16="http://schemas.microsoft.com/office/drawing/2014/main" val="2350824450"/>
                    </a:ext>
                  </a:extLst>
                </a:gridCol>
                <a:gridCol w="1660105">
                  <a:extLst>
                    <a:ext uri="{9D8B030D-6E8A-4147-A177-3AD203B41FA5}">
                      <a16:colId xmlns:a16="http://schemas.microsoft.com/office/drawing/2014/main" val="1457112609"/>
                    </a:ext>
                  </a:extLst>
                </a:gridCol>
                <a:gridCol w="10845053">
                  <a:extLst>
                    <a:ext uri="{9D8B030D-6E8A-4147-A177-3AD203B41FA5}">
                      <a16:colId xmlns:a16="http://schemas.microsoft.com/office/drawing/2014/main" val="2824619631"/>
                    </a:ext>
                  </a:extLst>
                </a:gridCol>
              </a:tblGrid>
              <a:tr h="475726">
                <a:tc>
                  <a:txBody>
                    <a:bodyPr/>
                    <a:lstStyle/>
                    <a:p>
                      <a:pPr marL="156210" marR="150495" algn="ctr">
                        <a:lnSpc>
                          <a:spcPct val="150000"/>
                        </a:lnSpc>
                        <a:spcBef>
                          <a:spcPts val="600"/>
                        </a:spcBef>
                        <a:spcAft>
                          <a:spcPts val="600"/>
                        </a:spcAf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3670" marR="149860" algn="ctr">
                        <a:lnSpc>
                          <a:spcPct val="150000"/>
                        </a:lnSpc>
                        <a:spcBef>
                          <a:spcPts val="600"/>
                        </a:spcBef>
                        <a:spcAft>
                          <a:spcPts val="600"/>
                        </a:spcAf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gn="ctr">
                        <a:lnSpc>
                          <a:spcPct val="150000"/>
                        </a:lnSpc>
                        <a:spcBef>
                          <a:spcPts val="600"/>
                        </a:spcBef>
                        <a:spcAft>
                          <a:spcPts val="600"/>
                        </a:spcAf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638504"/>
                  </a:ext>
                </a:extLst>
              </a:tr>
              <a:tr h="1523745">
                <a:tc>
                  <a:txBody>
                    <a:bodyPr/>
                    <a:lstStyle/>
                    <a:p>
                      <a:pPr marL="4445" marR="0" algn="ctr">
                        <a:lnSpc>
                          <a:spcPct val="150000"/>
                        </a:lnSpc>
                        <a:spcBef>
                          <a:spcPts val="625"/>
                        </a:spcBef>
                        <a:spcAft>
                          <a:spcPts val="0"/>
                        </a:spcAft>
                      </a:pPr>
                      <a:r>
                        <a:rPr lang="en-US" sz="23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4445" marR="0" algn="ctr">
                        <a:lnSpc>
                          <a:spcPct val="150000"/>
                        </a:lnSpc>
                        <a:spcBef>
                          <a:spcPts val="625"/>
                        </a:spcBef>
                        <a:spcAft>
                          <a:spcPts val="0"/>
                        </a:spcAft>
                      </a:pPr>
                      <a:r>
                        <a:rPr lang="en-US" sz="23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19113" marR="0" lvl="0" indent="-519113">
                        <a:lnSpc>
                          <a:spcPct val="150000"/>
                        </a:lnSpc>
                        <a:spcBef>
                          <a:spcPts val="0"/>
                        </a:spcBef>
                        <a:spcAft>
                          <a:spcPts val="0"/>
                        </a:spcAft>
                        <a:buFont typeface="+mj-lt"/>
                        <a:buNone/>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1.   In patients with HCM, evaluation of familial inheritance, including a 3-generation family history, is recommended as part of the initial assessment.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310157"/>
                  </a:ext>
                </a:extLst>
              </a:tr>
              <a:tr h="1734329">
                <a:tc>
                  <a:txBody>
                    <a:bodyPr/>
                    <a:lstStyle/>
                    <a:p>
                      <a:pPr marL="286385" marR="215900" indent="-55245" algn="ctr">
                        <a:lnSpc>
                          <a:spcPct val="150000"/>
                        </a:lnSpc>
                        <a:spcBef>
                          <a:spcPts val="435"/>
                        </a:spcBef>
                        <a:spcAft>
                          <a:spcPts val="0"/>
                        </a:spcAft>
                      </a:pPr>
                      <a:r>
                        <a:rPr lang="en-US" sz="23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0185" marR="0" indent="-210185" algn="ctr">
                        <a:lnSpc>
                          <a:spcPct val="150000"/>
                        </a:lnSpc>
                        <a:spcBef>
                          <a:spcPts val="435"/>
                        </a:spcBef>
                        <a:spcAft>
                          <a:spcPts val="0"/>
                        </a:spcAft>
                      </a:pPr>
                      <a:r>
                        <a:rPr lang="en-US" sz="23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68325" marR="0" lvl="0" indent="-568325">
                        <a:lnSpc>
                          <a:spcPct val="150000"/>
                        </a:lnSpc>
                        <a:spcBef>
                          <a:spcPts val="0"/>
                        </a:spcBef>
                        <a:spcAft>
                          <a:spcPts val="0"/>
                        </a:spcAft>
                        <a:buFont typeface="+mj-lt"/>
                        <a:buNone/>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2.   In patients with HCM, genetic testing is beneficial to elucidate the genetic basis to facilitate the identification of family members at risk for developing HCM (cascade testing).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15338"/>
                  </a:ext>
                </a:extLst>
              </a:tr>
              <a:tr h="2049788">
                <a:tc>
                  <a:txBody>
                    <a:bodyPr/>
                    <a:lstStyle/>
                    <a:p>
                      <a:pPr marL="286385" marR="215900" indent="-55245" algn="ctr">
                        <a:lnSpc>
                          <a:spcPct val="150000"/>
                        </a:lnSpc>
                        <a:spcBef>
                          <a:spcPts val="435"/>
                        </a:spcBef>
                        <a:spcAft>
                          <a:spcPts val="0"/>
                        </a:spcAft>
                      </a:pPr>
                      <a:r>
                        <a:rPr lang="en-US" sz="23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120015" marR="0" indent="-180340" algn="ctr">
                        <a:lnSpc>
                          <a:spcPct val="150000"/>
                        </a:lnSpc>
                        <a:spcBef>
                          <a:spcPts val="435"/>
                        </a:spcBef>
                        <a:spcAft>
                          <a:spcPts val="0"/>
                        </a:spcAft>
                      </a:pPr>
                      <a:r>
                        <a:rPr lang="en-US" sz="23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68325" marR="0" lvl="0" indent="-568325">
                        <a:lnSpc>
                          <a:spcPct val="150000"/>
                        </a:lnSpc>
                        <a:spcBef>
                          <a:spcPts val="0"/>
                        </a:spcBef>
                        <a:spcAft>
                          <a:spcPts val="0"/>
                        </a:spcAft>
                        <a:buFont typeface="+mj-lt"/>
                        <a:buNone/>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3.   In patients with an atypical clinical presentation of HCM or when another genetic condition is suspected to be the cause, a work-up including genetic testing for HCM and other genetic causes of unexplained cardiac hypertrophy (“HCM phenocopies”) is recommended.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794905"/>
                  </a:ext>
                </a:extLst>
              </a:tr>
            </a:tbl>
          </a:graphicData>
        </a:graphic>
      </p:graphicFrame>
    </p:spTree>
    <p:extLst>
      <p:ext uri="{BB962C8B-B14F-4D97-AF65-F5344CB8AC3E}">
        <p14:creationId xmlns:p14="http://schemas.microsoft.com/office/powerpoint/2010/main" val="3490750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43</a:t>
            </a:fld>
            <a:endParaRPr lang="en-US" dirty="0"/>
          </a:p>
        </p:txBody>
      </p:sp>
      <p:graphicFrame>
        <p:nvGraphicFramePr>
          <p:cNvPr id="5" name="Table 4">
            <a:extLst>
              <a:ext uri="{FF2B5EF4-FFF2-40B4-BE49-F238E27FC236}">
                <a16:creationId xmlns:a16="http://schemas.microsoft.com/office/drawing/2014/main" id="{CD3E37D7-DE52-4E5F-9943-3B194E67B264}"/>
              </a:ext>
            </a:extLst>
          </p:cNvPr>
          <p:cNvGraphicFramePr>
            <a:graphicFrameLocks noGrp="1"/>
          </p:cNvGraphicFramePr>
          <p:nvPr>
            <p:extLst>
              <p:ext uri="{D42A27DB-BD31-4B8C-83A1-F6EECF244321}">
                <p14:modId xmlns:p14="http://schemas.microsoft.com/office/powerpoint/2010/main" val="2978415055"/>
              </p:ext>
            </p:extLst>
          </p:nvPr>
        </p:nvGraphicFramePr>
        <p:xfrm>
          <a:off x="457200" y="1444752"/>
          <a:ext cx="13716000" cy="5038344"/>
        </p:xfrm>
        <a:graphic>
          <a:graphicData uri="http://schemas.openxmlformats.org/drawingml/2006/table">
            <a:tbl>
              <a:tblPr firstRow="1" firstCol="1" lastRow="1" lastCol="1" bandRow="1" bandCol="1"/>
              <a:tblGrid>
                <a:gridCol w="1595629">
                  <a:extLst>
                    <a:ext uri="{9D8B030D-6E8A-4147-A177-3AD203B41FA5}">
                      <a16:colId xmlns:a16="http://schemas.microsoft.com/office/drawing/2014/main" val="1322528487"/>
                    </a:ext>
                  </a:extLst>
                </a:gridCol>
                <a:gridCol w="1595629">
                  <a:extLst>
                    <a:ext uri="{9D8B030D-6E8A-4147-A177-3AD203B41FA5}">
                      <a16:colId xmlns:a16="http://schemas.microsoft.com/office/drawing/2014/main" val="503168703"/>
                    </a:ext>
                  </a:extLst>
                </a:gridCol>
                <a:gridCol w="10524742">
                  <a:extLst>
                    <a:ext uri="{9D8B030D-6E8A-4147-A177-3AD203B41FA5}">
                      <a16:colId xmlns:a16="http://schemas.microsoft.com/office/drawing/2014/main" val="3503011981"/>
                    </a:ext>
                  </a:extLst>
                </a:gridCol>
              </a:tblGrid>
              <a:tr h="471234">
                <a:tc>
                  <a:txBody>
                    <a:bodyPr/>
                    <a:lstStyle/>
                    <a:p>
                      <a:pPr marL="156210" marR="150495" algn="ctr">
                        <a:lnSpc>
                          <a:spcPct val="150000"/>
                        </a:lnSpc>
                        <a:spcBef>
                          <a:spcPts val="600"/>
                        </a:spcBef>
                        <a:spcAft>
                          <a:spcPts val="600"/>
                        </a:spcAft>
                      </a:pPr>
                      <a:r>
                        <a:rPr lang="en-US" sz="20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53670" marR="149860" algn="ctr">
                        <a:lnSpc>
                          <a:spcPct val="150000"/>
                        </a:lnSpc>
                        <a:spcBef>
                          <a:spcPts val="600"/>
                        </a:spcBef>
                        <a:spcAft>
                          <a:spcPts val="600"/>
                        </a:spcAft>
                      </a:pPr>
                      <a:r>
                        <a:rPr lang="en-US" sz="20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7310" marR="0" algn="ctr">
                        <a:lnSpc>
                          <a:spcPct val="150000"/>
                        </a:lnSpc>
                        <a:spcBef>
                          <a:spcPts val="600"/>
                        </a:spcBef>
                        <a:spcAft>
                          <a:spcPts val="600"/>
                        </a:spcAft>
                      </a:pPr>
                      <a:r>
                        <a:rPr lang="en-US" sz="20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4383967"/>
                  </a:ext>
                </a:extLst>
              </a:tr>
              <a:tr h="2047938">
                <a:tc>
                  <a:txBody>
                    <a:bodyPr/>
                    <a:lstStyle/>
                    <a:p>
                      <a:pPr marL="286385" marR="215900" indent="-55245" algn="ctr">
                        <a:lnSpc>
                          <a:spcPct val="150000"/>
                        </a:lnSpc>
                        <a:spcBef>
                          <a:spcPts val="435"/>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120015" marR="0" indent="-180340" algn="ctr">
                        <a:lnSpc>
                          <a:spcPct val="150000"/>
                        </a:lnSpc>
                        <a:spcBef>
                          <a:spcPts val="435"/>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50000"/>
                        </a:lnSpc>
                        <a:spcBef>
                          <a:spcPts val="0"/>
                        </a:spcBef>
                        <a:spcAft>
                          <a:spcPts val="0"/>
                        </a:spcAft>
                        <a:buFont typeface="+mj-lt"/>
                        <a:buNone/>
                      </a:pPr>
                      <a:r>
                        <a:rPr lang="en-US" sz="20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4.   In patients with HCM who choose to undergo genetic testing, pre- and posttest genetic counseling by an expert in the genetics of cardiovascular disease is recommended so that risks, benefits, results, and their clinical significance can be reviewed and discussed with the patient in a shared decision-making process.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181313"/>
                  </a:ext>
                </a:extLst>
              </a:tr>
              <a:tr h="996802">
                <a:tc>
                  <a:txBody>
                    <a:bodyPr/>
                    <a:lstStyle/>
                    <a:p>
                      <a:pPr marL="286385" marR="215900" indent="-55245" algn="ctr">
                        <a:lnSpc>
                          <a:spcPct val="150000"/>
                        </a:lnSpc>
                        <a:spcBef>
                          <a:spcPts val="435"/>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86385" marR="0" indent="-436245" algn="ctr">
                        <a:lnSpc>
                          <a:spcPct val="150000"/>
                        </a:lnSpc>
                        <a:spcBef>
                          <a:spcPts val="435"/>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50000"/>
                        </a:lnSpc>
                        <a:spcBef>
                          <a:spcPts val="0"/>
                        </a:spcBef>
                        <a:spcAft>
                          <a:spcPts val="0"/>
                        </a:spcAft>
                        <a:buFont typeface="+mj-lt"/>
                        <a:buNone/>
                      </a:pPr>
                      <a:r>
                        <a:rPr lang="en-US" sz="20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5.   When performing genetic testing in an HCM proband, the initial tier of genes tested should include genes with strong evidence to be disease-causing in HCM*.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926493"/>
                  </a:ext>
                </a:extLst>
              </a:tr>
              <a:tr h="1522370">
                <a:tc>
                  <a:txBody>
                    <a:bodyPr/>
                    <a:lstStyle/>
                    <a:p>
                      <a:pPr marL="286385" marR="215900" indent="-55245" algn="ctr">
                        <a:lnSpc>
                          <a:spcPct val="150000"/>
                        </a:lnSpc>
                        <a:spcBef>
                          <a:spcPts val="435"/>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86385" marR="0" indent="-436245" algn="ctr">
                        <a:lnSpc>
                          <a:spcPct val="150000"/>
                        </a:lnSpc>
                        <a:spcBef>
                          <a:spcPts val="435"/>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50000"/>
                        </a:lnSpc>
                        <a:spcBef>
                          <a:spcPts val="0"/>
                        </a:spcBef>
                        <a:spcAft>
                          <a:spcPts val="0"/>
                        </a:spcAft>
                        <a:buFont typeface="+mj-lt"/>
                        <a:buNone/>
                      </a:pPr>
                      <a:r>
                        <a:rPr lang="en-US" sz="20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6.   In first-degree relatives of patients with HCM, both clinical screening  (ECG and 2D echocardiogram) and cascade genetic testing (when a pathogenic/likely pathogenic variant has been identified in the proband) should be offered.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742661"/>
                  </a:ext>
                </a:extLst>
              </a:tr>
            </a:tbl>
          </a:graphicData>
        </a:graphic>
      </p:graphicFrame>
      <p:sp>
        <p:nvSpPr>
          <p:cNvPr id="7" name="TextBox 6">
            <a:extLst>
              <a:ext uri="{FF2B5EF4-FFF2-40B4-BE49-F238E27FC236}">
                <a16:creationId xmlns:a16="http://schemas.microsoft.com/office/drawing/2014/main" id="{B9759F56-8EF9-430F-871C-75EC19CCE753}"/>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Genetics and Family Screening </a:t>
            </a:r>
          </a:p>
        </p:txBody>
      </p:sp>
      <p:sp>
        <p:nvSpPr>
          <p:cNvPr id="8" name="TextBox 7">
            <a:extLst>
              <a:ext uri="{FF2B5EF4-FFF2-40B4-BE49-F238E27FC236}">
                <a16:creationId xmlns:a16="http://schemas.microsoft.com/office/drawing/2014/main" id="{158BDCB7-A676-48DC-AA85-683644FD7053}"/>
              </a:ext>
            </a:extLst>
          </p:cNvPr>
          <p:cNvSpPr txBox="1"/>
          <p:nvPr/>
        </p:nvSpPr>
        <p:spPr>
          <a:xfrm>
            <a:off x="145313" y="6742032"/>
            <a:ext cx="14027887" cy="874920"/>
          </a:xfrm>
          <a:prstGeom prst="rect">
            <a:avLst/>
          </a:prstGeom>
          <a:noFill/>
        </p:spPr>
        <p:txBody>
          <a:bodyPr wrap="square" rtlCol="0">
            <a:spAutoFit/>
          </a:bodyPr>
          <a:lstStyle/>
          <a:p>
            <a:pPr marL="0" marR="0">
              <a:lnSpc>
                <a:spcPct val="150000"/>
              </a:lnSpc>
              <a:spcBef>
                <a:spcPts val="0"/>
              </a:spcBef>
              <a:spcAft>
                <a:spcPts val="600"/>
              </a:spcAft>
            </a:pPr>
            <a:r>
              <a:rPr lang="en-US" sz="1800" dirty="0">
                <a:effectLst/>
                <a:latin typeface="Lub Dub Medium" panose="020B0603030403020204" pitchFamily="34" charset="0"/>
                <a:ea typeface="Times New Roman" panose="02020603050405020304" pitchFamily="18" charset="0"/>
              </a:rPr>
              <a:t>*Strong evidence HCM genes include, at the time of this publication: </a:t>
            </a:r>
            <a:r>
              <a:rPr lang="en-US" sz="1800" i="1" dirty="0">
                <a:effectLst/>
                <a:latin typeface="Lub Dub Medium" panose="020B0603030403020204" pitchFamily="34" charset="0"/>
                <a:ea typeface="Times New Roman" panose="02020603050405020304" pitchFamily="18" charset="0"/>
              </a:rPr>
              <a:t>MYH7, MYBPC3, TNNI3, TNNT2, TPM1, MYL2, MYL3</a:t>
            </a:r>
            <a:r>
              <a:rPr lang="en-US" sz="1800" dirty="0">
                <a:effectLst/>
                <a:latin typeface="Lub Dub Medium" panose="020B0603030403020204" pitchFamily="34" charset="0"/>
                <a:ea typeface="Times New Roman" panose="02020603050405020304" pitchFamily="18" charset="0"/>
              </a:rPr>
              <a:t>, and </a:t>
            </a:r>
            <a:r>
              <a:rPr lang="en-US" sz="1800" i="1" dirty="0">
                <a:effectLst/>
                <a:latin typeface="Lub Dub Medium" panose="020B0603030403020204" pitchFamily="34" charset="0"/>
                <a:ea typeface="Times New Roman" panose="02020603050405020304" pitchFamily="18" charset="0"/>
              </a:rPr>
              <a:t>ACTC1</a:t>
            </a:r>
            <a:r>
              <a:rPr lang="en-US" sz="1800" dirty="0">
                <a:effectLst/>
                <a:latin typeface="Lub Dub Medium" panose="020B0603030403020204" pitchFamily="34" charset="0"/>
                <a:ea typeface="Times New Roman" panose="02020603050405020304" pitchFamily="18" charset="0"/>
              </a:rPr>
              <a:t>.</a:t>
            </a:r>
          </a:p>
        </p:txBody>
      </p:sp>
    </p:spTree>
    <p:extLst>
      <p:ext uri="{BB962C8B-B14F-4D97-AF65-F5344CB8AC3E}">
        <p14:creationId xmlns:p14="http://schemas.microsoft.com/office/powerpoint/2010/main" val="4195392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44</a:t>
            </a:fld>
            <a:endParaRPr lang="en-US" dirty="0"/>
          </a:p>
        </p:txBody>
      </p:sp>
      <p:graphicFrame>
        <p:nvGraphicFramePr>
          <p:cNvPr id="5" name="Table 4">
            <a:extLst>
              <a:ext uri="{FF2B5EF4-FFF2-40B4-BE49-F238E27FC236}">
                <a16:creationId xmlns:a16="http://schemas.microsoft.com/office/drawing/2014/main" id="{2BC8FD9B-35C9-4260-A5BB-9ADFA67D073C}"/>
              </a:ext>
            </a:extLst>
          </p:cNvPr>
          <p:cNvGraphicFramePr>
            <a:graphicFrameLocks noGrp="1"/>
          </p:cNvGraphicFramePr>
          <p:nvPr>
            <p:extLst>
              <p:ext uri="{D42A27DB-BD31-4B8C-83A1-F6EECF244321}">
                <p14:modId xmlns:p14="http://schemas.microsoft.com/office/powerpoint/2010/main" val="1063311862"/>
              </p:ext>
            </p:extLst>
          </p:nvPr>
        </p:nvGraphicFramePr>
        <p:xfrm>
          <a:off x="228601" y="1444753"/>
          <a:ext cx="13944600" cy="5901107"/>
        </p:xfrm>
        <a:graphic>
          <a:graphicData uri="http://schemas.openxmlformats.org/drawingml/2006/table">
            <a:tbl>
              <a:tblPr firstRow="1" firstCol="1" lastRow="1" lastCol="1" bandRow="1" bandCol="1"/>
              <a:tblGrid>
                <a:gridCol w="1632890">
                  <a:extLst>
                    <a:ext uri="{9D8B030D-6E8A-4147-A177-3AD203B41FA5}">
                      <a16:colId xmlns:a16="http://schemas.microsoft.com/office/drawing/2014/main" val="3026657145"/>
                    </a:ext>
                  </a:extLst>
                </a:gridCol>
                <a:gridCol w="1632890">
                  <a:extLst>
                    <a:ext uri="{9D8B030D-6E8A-4147-A177-3AD203B41FA5}">
                      <a16:colId xmlns:a16="http://schemas.microsoft.com/office/drawing/2014/main" val="881192448"/>
                    </a:ext>
                  </a:extLst>
                </a:gridCol>
                <a:gridCol w="10678820">
                  <a:extLst>
                    <a:ext uri="{9D8B030D-6E8A-4147-A177-3AD203B41FA5}">
                      <a16:colId xmlns:a16="http://schemas.microsoft.com/office/drawing/2014/main" val="1677496233"/>
                    </a:ext>
                  </a:extLst>
                </a:gridCol>
              </a:tblGrid>
              <a:tr h="419194">
                <a:tc>
                  <a:txBody>
                    <a:bodyPr/>
                    <a:lstStyle/>
                    <a:p>
                      <a:pPr marL="286385" marR="215900" indent="-55245" algn="ctr">
                        <a:lnSpc>
                          <a:spcPct val="150000"/>
                        </a:lnSpc>
                        <a:spcBef>
                          <a:spcPts val="435"/>
                        </a:spcBef>
                        <a:spcAft>
                          <a:spcPts val="0"/>
                        </a:spcAf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86385" marR="0" indent="-436245" algn="ctr">
                        <a:lnSpc>
                          <a:spcPct val="150000"/>
                        </a:lnSpc>
                        <a:spcBef>
                          <a:spcPts val="435"/>
                        </a:spcBef>
                        <a:spcAft>
                          <a:spcPts val="0"/>
                        </a:spcAf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50000"/>
                        </a:lnSpc>
                        <a:spcBef>
                          <a:spcPts val="0"/>
                        </a:spcBef>
                        <a:spcAft>
                          <a:spcPts val="0"/>
                        </a:spcAft>
                        <a:buFont typeface="+mj-lt"/>
                        <a:buNone/>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98420100"/>
                  </a:ext>
                </a:extLst>
              </a:tr>
              <a:tr h="2129281">
                <a:tc>
                  <a:txBody>
                    <a:bodyPr/>
                    <a:lstStyle/>
                    <a:p>
                      <a:pPr marL="286385" marR="215900" indent="-55245" algn="ctr">
                        <a:lnSpc>
                          <a:spcPct val="150000"/>
                        </a:lnSpc>
                        <a:spcBef>
                          <a:spcPts val="435"/>
                        </a:spcBef>
                        <a:spcAft>
                          <a:spcPts val="0"/>
                        </a:spcAft>
                      </a:pPr>
                      <a:r>
                        <a:rPr lang="en-US" sz="23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86385" marR="0" indent="-436245" algn="ctr">
                        <a:lnSpc>
                          <a:spcPct val="150000"/>
                        </a:lnSpc>
                        <a:spcBef>
                          <a:spcPts val="435"/>
                        </a:spcBef>
                        <a:spcAft>
                          <a:spcPts val="0"/>
                        </a:spcAft>
                      </a:pPr>
                      <a:r>
                        <a:rPr lang="en-US" sz="23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98463" marR="0" lvl="0" indent="-398463">
                        <a:lnSpc>
                          <a:spcPct val="150000"/>
                        </a:lnSpc>
                        <a:spcBef>
                          <a:spcPts val="0"/>
                        </a:spcBef>
                        <a:spcAft>
                          <a:spcPts val="0"/>
                        </a:spcAft>
                        <a:buFont typeface="+mj-lt"/>
                        <a:buNone/>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7.  In families where a sudden unexplained death has occurred with a postmortem diagnosis of HCM, postmortem genetic testing is beneficial to facilitate cascade genetic testing and clinical screening in first-degree relatives.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783226"/>
                  </a:ext>
                </a:extLst>
              </a:tr>
              <a:tr h="2316914">
                <a:tc>
                  <a:txBody>
                    <a:bodyPr/>
                    <a:lstStyle/>
                    <a:p>
                      <a:pPr marL="155575" marR="150495" algn="ctr">
                        <a:lnSpc>
                          <a:spcPct val="150000"/>
                        </a:lnSpc>
                        <a:spcBef>
                          <a:spcPts val="625"/>
                        </a:spcBef>
                        <a:spcAft>
                          <a:spcPts val="0"/>
                        </a:spcAft>
                      </a:pPr>
                      <a:r>
                        <a:rPr lang="en-US" sz="23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153670" marR="151130" algn="ctr">
                        <a:lnSpc>
                          <a:spcPct val="150000"/>
                        </a:lnSpc>
                        <a:spcBef>
                          <a:spcPts val="625"/>
                        </a:spcBef>
                        <a:spcAft>
                          <a:spcPts val="0"/>
                        </a:spcAft>
                      </a:pPr>
                      <a:r>
                        <a:rPr lang="en-US" sz="23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98463" marR="0" lvl="0" indent="-398463">
                        <a:lnSpc>
                          <a:spcPct val="150000"/>
                        </a:lnSpc>
                        <a:spcBef>
                          <a:spcPts val="0"/>
                        </a:spcBef>
                        <a:spcAft>
                          <a:spcPts val="0"/>
                        </a:spcAft>
                        <a:buFont typeface="+mj-lt"/>
                        <a:buNone/>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8.  In patients with HCM who have undergone genetic testing, serial reevaluation of the clinical significance of the variant(s) identified is recommended to assess for variant reclassification, which may impact diagnosis and cascade genetic testing in family members.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121396"/>
                  </a:ext>
                </a:extLst>
              </a:tr>
              <a:tr h="893624">
                <a:tc>
                  <a:txBody>
                    <a:bodyPr/>
                    <a:lstStyle/>
                    <a:p>
                      <a:pPr marL="0" marR="0" algn="ctr">
                        <a:lnSpc>
                          <a:spcPct val="150000"/>
                        </a:lnSpc>
                        <a:spcBef>
                          <a:spcPts val="30"/>
                        </a:spcBef>
                        <a:spcAft>
                          <a:spcPts val="0"/>
                        </a:spcAft>
                      </a:pPr>
                      <a:r>
                        <a:rPr lang="en-US" sz="23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30"/>
                        </a:spcBef>
                        <a:spcAft>
                          <a:spcPts val="0"/>
                        </a:spcAft>
                      </a:pPr>
                      <a:r>
                        <a:rPr lang="en-US" sz="23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98463" marR="0" lvl="0" indent="-398463">
                        <a:lnSpc>
                          <a:spcPct val="150000"/>
                        </a:lnSpc>
                        <a:spcBef>
                          <a:spcPts val="0"/>
                        </a:spcBef>
                        <a:spcAft>
                          <a:spcPts val="0"/>
                        </a:spcAft>
                        <a:buFont typeface="+mj-lt"/>
                        <a:buNone/>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9.  In affected families with HCM, preconception and prenatal reproductive and genetic counseling should be offered.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591777"/>
                  </a:ext>
                </a:extLst>
              </a:tr>
            </a:tbl>
          </a:graphicData>
        </a:graphic>
      </p:graphicFrame>
      <p:sp>
        <p:nvSpPr>
          <p:cNvPr id="7" name="TextBox 6">
            <a:extLst>
              <a:ext uri="{FF2B5EF4-FFF2-40B4-BE49-F238E27FC236}">
                <a16:creationId xmlns:a16="http://schemas.microsoft.com/office/drawing/2014/main" id="{F845807A-1D4B-49E6-BBC9-18C8C4A34DA2}"/>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Genetics and Family Screening </a:t>
            </a:r>
          </a:p>
        </p:txBody>
      </p:sp>
    </p:spTree>
    <p:extLst>
      <p:ext uri="{BB962C8B-B14F-4D97-AF65-F5344CB8AC3E}">
        <p14:creationId xmlns:p14="http://schemas.microsoft.com/office/powerpoint/2010/main" val="1410697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45</a:t>
            </a:fld>
            <a:endParaRPr lang="en-US" dirty="0"/>
          </a:p>
        </p:txBody>
      </p:sp>
      <p:graphicFrame>
        <p:nvGraphicFramePr>
          <p:cNvPr id="5" name="Table 4">
            <a:extLst>
              <a:ext uri="{FF2B5EF4-FFF2-40B4-BE49-F238E27FC236}">
                <a16:creationId xmlns:a16="http://schemas.microsoft.com/office/drawing/2014/main" id="{BCA1A694-59C6-48DA-A438-5A152D7D1E7B}"/>
              </a:ext>
            </a:extLst>
          </p:cNvPr>
          <p:cNvGraphicFramePr>
            <a:graphicFrameLocks noGrp="1"/>
          </p:cNvGraphicFramePr>
          <p:nvPr>
            <p:extLst>
              <p:ext uri="{D42A27DB-BD31-4B8C-83A1-F6EECF244321}">
                <p14:modId xmlns:p14="http://schemas.microsoft.com/office/powerpoint/2010/main" val="305542172"/>
              </p:ext>
            </p:extLst>
          </p:nvPr>
        </p:nvGraphicFramePr>
        <p:xfrm>
          <a:off x="304800" y="1371600"/>
          <a:ext cx="14165264" cy="6112822"/>
        </p:xfrm>
        <a:graphic>
          <a:graphicData uri="http://schemas.openxmlformats.org/drawingml/2006/table">
            <a:tbl>
              <a:tblPr firstRow="1" firstCol="1" lastRow="1" lastCol="1" bandRow="1" bandCol="1"/>
              <a:tblGrid>
                <a:gridCol w="1690682">
                  <a:extLst>
                    <a:ext uri="{9D8B030D-6E8A-4147-A177-3AD203B41FA5}">
                      <a16:colId xmlns:a16="http://schemas.microsoft.com/office/drawing/2014/main" val="1850451124"/>
                    </a:ext>
                  </a:extLst>
                </a:gridCol>
                <a:gridCol w="1690682">
                  <a:extLst>
                    <a:ext uri="{9D8B030D-6E8A-4147-A177-3AD203B41FA5}">
                      <a16:colId xmlns:a16="http://schemas.microsoft.com/office/drawing/2014/main" val="3227813819"/>
                    </a:ext>
                  </a:extLst>
                </a:gridCol>
                <a:gridCol w="10783900">
                  <a:extLst>
                    <a:ext uri="{9D8B030D-6E8A-4147-A177-3AD203B41FA5}">
                      <a16:colId xmlns:a16="http://schemas.microsoft.com/office/drawing/2014/main" val="4237647958"/>
                    </a:ext>
                  </a:extLst>
                </a:gridCol>
              </a:tblGrid>
              <a:tr h="607384">
                <a:tc>
                  <a:txBody>
                    <a:bodyPr/>
                    <a:lstStyle/>
                    <a:p>
                      <a:pPr marL="156210" marR="150495" algn="ctr">
                        <a:lnSpc>
                          <a:spcPct val="150000"/>
                        </a:lnSpc>
                        <a:spcBef>
                          <a:spcPts val="600"/>
                        </a:spcBef>
                        <a:spcAft>
                          <a:spcPts val="60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53670" marR="149860" algn="ctr">
                        <a:lnSpc>
                          <a:spcPct val="150000"/>
                        </a:lnSpc>
                        <a:spcBef>
                          <a:spcPts val="600"/>
                        </a:spcBef>
                        <a:spcAft>
                          <a:spcPts val="60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7310" marR="0" algn="ctr">
                        <a:lnSpc>
                          <a:spcPct val="150000"/>
                        </a:lnSpc>
                        <a:spcBef>
                          <a:spcPts val="600"/>
                        </a:spcBef>
                        <a:spcAft>
                          <a:spcPts val="60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34005201"/>
                  </a:ext>
                </a:extLst>
              </a:tr>
              <a:tr h="1982216">
                <a:tc>
                  <a:txBody>
                    <a:bodyPr/>
                    <a:lstStyle/>
                    <a:p>
                      <a:pPr marL="0" marR="0" algn="ctr">
                        <a:lnSpc>
                          <a:spcPct val="150000"/>
                        </a:lnSpc>
                        <a:spcBef>
                          <a:spcPts val="30"/>
                        </a:spcBef>
                        <a:spcAft>
                          <a:spcPts val="0"/>
                        </a:spcAft>
                      </a:pP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2b</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30"/>
                        </a:spcBef>
                        <a:spcAft>
                          <a:spcPts val="0"/>
                        </a:spcAft>
                      </a:pP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628650" marR="0" lvl="0" indent="-628650">
                        <a:lnSpc>
                          <a:spcPct val="150000"/>
                        </a:lnSpc>
                        <a:spcBef>
                          <a:spcPts val="0"/>
                        </a:spcBef>
                        <a:spcAft>
                          <a:spcPts val="0"/>
                        </a:spcAft>
                        <a:buFont typeface="+mj-lt"/>
                        <a:buAutoNum type="arabicPeriod" startAt="10"/>
                      </a:pPr>
                      <a:r>
                        <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the usefulness of genetic testing in the assessment of risk of SCD is uncertain.</a:t>
                      </a:r>
                    </a:p>
                  </a:txBody>
                  <a:tcPr marL="18288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474194"/>
                  </a:ext>
                </a:extLst>
              </a:tr>
              <a:tr h="3357048">
                <a:tc>
                  <a:txBody>
                    <a:bodyPr/>
                    <a:lstStyle/>
                    <a:p>
                      <a:pPr marL="0" marR="0" algn="ctr">
                        <a:lnSpc>
                          <a:spcPct val="150000"/>
                        </a:lnSpc>
                        <a:spcBef>
                          <a:spcPts val="30"/>
                        </a:spcBef>
                        <a:spcAft>
                          <a:spcPts val="0"/>
                        </a:spcAft>
                      </a:pP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2b</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30"/>
                        </a:spcBef>
                        <a:spcAft>
                          <a:spcPts val="0"/>
                        </a:spcAft>
                      </a:pP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69913" marR="0" lvl="0" indent="-569913">
                        <a:lnSpc>
                          <a:spcPct val="150000"/>
                        </a:lnSpc>
                        <a:spcBef>
                          <a:spcPts val="0"/>
                        </a:spcBef>
                        <a:spcAft>
                          <a:spcPts val="0"/>
                        </a:spcAft>
                        <a:buFont typeface="+mj-lt"/>
                        <a:buAutoNum type="arabicPeriod" startAt="11"/>
                      </a:pPr>
                      <a:r>
                        <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who harbor a variant of    uncertain significance, the usefulness of clinical genetic testing of phenotype-negative relatives for the purpose of variant reclassification is uncertain.</a:t>
                      </a:r>
                    </a:p>
                  </a:txBody>
                  <a:tcPr marL="18288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296876"/>
                  </a:ext>
                </a:extLst>
              </a:tr>
            </a:tbl>
          </a:graphicData>
        </a:graphic>
      </p:graphicFrame>
      <p:sp>
        <p:nvSpPr>
          <p:cNvPr id="7" name="TextBox 6">
            <a:extLst>
              <a:ext uri="{FF2B5EF4-FFF2-40B4-BE49-F238E27FC236}">
                <a16:creationId xmlns:a16="http://schemas.microsoft.com/office/drawing/2014/main" id="{8E8FA424-1269-4760-AA02-52BCF726E033}"/>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Genetics and Family Screening </a:t>
            </a:r>
          </a:p>
        </p:txBody>
      </p:sp>
    </p:spTree>
    <p:extLst>
      <p:ext uri="{BB962C8B-B14F-4D97-AF65-F5344CB8AC3E}">
        <p14:creationId xmlns:p14="http://schemas.microsoft.com/office/powerpoint/2010/main" val="2089499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46</a:t>
            </a:fld>
            <a:endParaRPr lang="en-US" dirty="0"/>
          </a:p>
        </p:txBody>
      </p:sp>
      <p:sp>
        <p:nvSpPr>
          <p:cNvPr id="6" name="TextBox 5">
            <a:extLst>
              <a:ext uri="{FF2B5EF4-FFF2-40B4-BE49-F238E27FC236}">
                <a16:creationId xmlns:a16="http://schemas.microsoft.com/office/drawing/2014/main" id="{3758E602-2C62-455B-BD3A-B7DECBCF5B9E}"/>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Genetics and Family Screening </a:t>
            </a:r>
          </a:p>
        </p:txBody>
      </p:sp>
      <p:graphicFrame>
        <p:nvGraphicFramePr>
          <p:cNvPr id="7" name="Table 6">
            <a:extLst>
              <a:ext uri="{FF2B5EF4-FFF2-40B4-BE49-F238E27FC236}">
                <a16:creationId xmlns:a16="http://schemas.microsoft.com/office/drawing/2014/main" id="{EAD2066F-35E3-4365-B4EA-59DC8B2AA745}"/>
              </a:ext>
            </a:extLst>
          </p:cNvPr>
          <p:cNvGraphicFramePr>
            <a:graphicFrameLocks noGrp="1"/>
          </p:cNvGraphicFramePr>
          <p:nvPr>
            <p:extLst>
              <p:ext uri="{D42A27DB-BD31-4B8C-83A1-F6EECF244321}">
                <p14:modId xmlns:p14="http://schemas.microsoft.com/office/powerpoint/2010/main" val="845578682"/>
              </p:ext>
            </p:extLst>
          </p:nvPr>
        </p:nvGraphicFramePr>
        <p:xfrm>
          <a:off x="304801" y="1444752"/>
          <a:ext cx="14096999" cy="6076951"/>
        </p:xfrm>
        <a:graphic>
          <a:graphicData uri="http://schemas.openxmlformats.org/drawingml/2006/table">
            <a:tbl>
              <a:tblPr firstRow="1" firstCol="1" lastRow="1" lastCol="1" bandRow="1" bandCol="1"/>
              <a:tblGrid>
                <a:gridCol w="2079884">
                  <a:extLst>
                    <a:ext uri="{9D8B030D-6E8A-4147-A177-3AD203B41FA5}">
                      <a16:colId xmlns:a16="http://schemas.microsoft.com/office/drawing/2014/main" val="2453439987"/>
                    </a:ext>
                  </a:extLst>
                </a:gridCol>
                <a:gridCol w="1279470">
                  <a:extLst>
                    <a:ext uri="{9D8B030D-6E8A-4147-A177-3AD203B41FA5}">
                      <a16:colId xmlns:a16="http://schemas.microsoft.com/office/drawing/2014/main" val="1670381486"/>
                    </a:ext>
                  </a:extLst>
                </a:gridCol>
                <a:gridCol w="10737645">
                  <a:extLst>
                    <a:ext uri="{9D8B030D-6E8A-4147-A177-3AD203B41FA5}">
                      <a16:colId xmlns:a16="http://schemas.microsoft.com/office/drawing/2014/main" val="4042730539"/>
                    </a:ext>
                  </a:extLst>
                </a:gridCol>
              </a:tblGrid>
              <a:tr h="544447">
                <a:tc>
                  <a:txBody>
                    <a:bodyPr/>
                    <a:lstStyle/>
                    <a:p>
                      <a:pPr marL="156210" marR="150495" algn="ctr">
                        <a:lnSpc>
                          <a:spcPct val="150000"/>
                        </a:lnSpc>
                        <a:spcBef>
                          <a:spcPts val="600"/>
                        </a:spcBef>
                        <a:spcAft>
                          <a:spcPts val="60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53670" marR="149860" algn="ctr">
                        <a:lnSpc>
                          <a:spcPct val="150000"/>
                        </a:lnSpc>
                        <a:spcBef>
                          <a:spcPts val="600"/>
                        </a:spcBef>
                        <a:spcAft>
                          <a:spcPts val="60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7310" marR="0" algn="ctr">
                        <a:lnSpc>
                          <a:spcPct val="150000"/>
                        </a:lnSpc>
                        <a:spcBef>
                          <a:spcPts val="600"/>
                        </a:spcBef>
                        <a:spcAft>
                          <a:spcPts val="60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6338518"/>
                  </a:ext>
                </a:extLst>
              </a:tr>
              <a:tr h="2393007">
                <a:tc>
                  <a:txBody>
                    <a:bodyPr/>
                    <a:lstStyle/>
                    <a:p>
                      <a:pPr marL="156210" marR="4445" indent="-156210" algn="ctr">
                        <a:lnSpc>
                          <a:spcPts val="1255"/>
                        </a:lnSpc>
                        <a:spcBef>
                          <a:spcPts val="0"/>
                        </a:spcBef>
                        <a:spcAft>
                          <a:spcPts val="0"/>
                        </a:spcAft>
                      </a:pPr>
                      <a:r>
                        <a:rPr lang="en-US" sz="27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3:</a:t>
                      </a:r>
                    </a:p>
                    <a:p>
                      <a:pPr marL="156210" marR="4445" indent="-156210" algn="ctr">
                        <a:lnSpc>
                          <a:spcPts val="1255"/>
                        </a:lnSpc>
                        <a:spcBef>
                          <a:spcPts val="0"/>
                        </a:spcBef>
                        <a:spcAft>
                          <a:spcPts val="0"/>
                        </a:spcAft>
                      </a:pPr>
                      <a:endParaRPr lang="en-US" sz="2750" b="1"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156210" marR="4445" indent="-156210" algn="ctr">
                        <a:lnSpc>
                          <a:spcPts val="1255"/>
                        </a:lnSpc>
                        <a:spcBef>
                          <a:spcPts val="0"/>
                        </a:spcBef>
                        <a:spcAft>
                          <a:spcPts val="0"/>
                        </a:spcAft>
                      </a:pPr>
                      <a:r>
                        <a:rPr lang="en-US" sz="27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No benefit</a:t>
                      </a:r>
                      <a:endParaRPr lang="en-US" sz="27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231140" marR="0" indent="-291465" algn="ctr">
                        <a:lnSpc>
                          <a:spcPts val="1235"/>
                        </a:lnSpc>
                        <a:spcBef>
                          <a:spcPts val="0"/>
                        </a:spcBef>
                        <a:spcAft>
                          <a:spcPts val="0"/>
                        </a:spcAft>
                      </a:pPr>
                      <a:r>
                        <a:rPr lang="en-US" sz="27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7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688975" marR="0" lvl="0" indent="-688975">
                        <a:lnSpc>
                          <a:spcPct val="150000"/>
                        </a:lnSpc>
                        <a:spcBef>
                          <a:spcPts val="0"/>
                        </a:spcBef>
                        <a:spcAft>
                          <a:spcPts val="0"/>
                        </a:spcAft>
                        <a:buFont typeface="+mj-lt"/>
                        <a:buNone/>
                      </a:pPr>
                      <a:r>
                        <a:rPr lang="en-US" sz="27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12.  For patients with HCM who have undergone genetic testing and were found to have no pathogenic variants (i.e., harbor only benign/likely benign variants), cascade genetic testing of the family is not useful.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409114"/>
                  </a:ext>
                </a:extLst>
              </a:tr>
              <a:tr h="3009194">
                <a:tc>
                  <a:txBody>
                    <a:bodyPr/>
                    <a:lstStyle/>
                    <a:p>
                      <a:pPr marL="156210" marR="4445" indent="-156210" algn="ctr">
                        <a:lnSpc>
                          <a:spcPts val="1255"/>
                        </a:lnSpc>
                        <a:spcBef>
                          <a:spcPts val="0"/>
                        </a:spcBef>
                        <a:spcAft>
                          <a:spcPts val="0"/>
                        </a:spcAft>
                      </a:pPr>
                      <a:r>
                        <a:rPr lang="en-US" sz="27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3:</a:t>
                      </a:r>
                    </a:p>
                    <a:p>
                      <a:pPr marL="156210" marR="4445" indent="-156210" algn="ctr">
                        <a:lnSpc>
                          <a:spcPts val="1255"/>
                        </a:lnSpc>
                        <a:spcBef>
                          <a:spcPts val="0"/>
                        </a:spcBef>
                        <a:spcAft>
                          <a:spcPts val="0"/>
                        </a:spcAft>
                      </a:pPr>
                      <a:endParaRPr lang="en-US" sz="2750" b="1"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231140" marR="4445" indent="-156210" algn="ctr">
                        <a:lnSpc>
                          <a:spcPts val="1235"/>
                        </a:lnSpc>
                        <a:spcBef>
                          <a:spcPts val="0"/>
                        </a:spcBef>
                        <a:spcAft>
                          <a:spcPts val="0"/>
                        </a:spcAft>
                      </a:pPr>
                      <a:r>
                        <a:rPr lang="en-US" sz="27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No benefit</a:t>
                      </a:r>
                      <a:endParaRPr lang="en-US" sz="27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231140" marR="0" indent="-291465" algn="ctr">
                        <a:lnSpc>
                          <a:spcPts val="1235"/>
                        </a:lnSpc>
                        <a:spcBef>
                          <a:spcPts val="0"/>
                        </a:spcBef>
                        <a:spcAft>
                          <a:spcPts val="0"/>
                        </a:spcAft>
                      </a:pPr>
                      <a:r>
                        <a:rPr lang="en-US" sz="27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7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688975" marR="0" lvl="0" indent="-688975">
                        <a:lnSpc>
                          <a:spcPct val="150000"/>
                        </a:lnSpc>
                        <a:spcBef>
                          <a:spcPts val="0"/>
                        </a:spcBef>
                        <a:spcAft>
                          <a:spcPts val="0"/>
                        </a:spcAft>
                        <a:buFont typeface="+mj-lt"/>
                        <a:buNone/>
                      </a:pPr>
                      <a:r>
                        <a:rPr lang="en-US" sz="27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13.  Ongoing clinical screening is not indicated in genotype-negative relatives in families with genotype-positive HCM, unless the disease-causing variant is downgraded to variant of uncertain significance, likely benign, or benign variant during follow-up.</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664059"/>
                  </a:ext>
                </a:extLst>
              </a:tr>
            </a:tbl>
          </a:graphicData>
        </a:graphic>
      </p:graphicFrame>
    </p:spTree>
    <p:extLst>
      <p:ext uri="{BB962C8B-B14F-4D97-AF65-F5344CB8AC3E}">
        <p14:creationId xmlns:p14="http://schemas.microsoft.com/office/powerpoint/2010/main" val="1437813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64DAEF-7DB5-45A8-9EC6-20259F7336AC}"/>
              </a:ext>
            </a:extLst>
          </p:cNvPr>
          <p:cNvSpPr>
            <a:spLocks noGrp="1"/>
          </p:cNvSpPr>
          <p:nvPr>
            <p:ph type="sldNum" sz="quarter" idx="4"/>
          </p:nvPr>
        </p:nvSpPr>
        <p:spPr/>
        <p:txBody>
          <a:bodyPr/>
          <a:lstStyle/>
          <a:p>
            <a:fld id="{01CD3B2E-BC1C-6C4D-9D91-A67B950EE325}" type="slidenum">
              <a:rPr lang="en-US" smtClean="0"/>
              <a:pPr/>
              <a:t>47</a:t>
            </a:fld>
            <a:endParaRPr lang="en-US" dirty="0"/>
          </a:p>
        </p:txBody>
      </p:sp>
      <p:pic>
        <p:nvPicPr>
          <p:cNvPr id="6" name="Picture 5">
            <a:extLst>
              <a:ext uri="{FF2B5EF4-FFF2-40B4-BE49-F238E27FC236}">
                <a16:creationId xmlns:a16="http://schemas.microsoft.com/office/drawing/2014/main" id="{0E2F7754-C4DB-4E68-B755-37F8D547DD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23711" y="564724"/>
            <a:ext cx="8942355" cy="7664876"/>
          </a:xfrm>
          <a:prstGeom prst="rect">
            <a:avLst/>
          </a:prstGeom>
        </p:spPr>
      </p:pic>
      <p:sp>
        <p:nvSpPr>
          <p:cNvPr id="8" name="TextBox 7">
            <a:extLst>
              <a:ext uri="{FF2B5EF4-FFF2-40B4-BE49-F238E27FC236}">
                <a16:creationId xmlns:a16="http://schemas.microsoft.com/office/drawing/2014/main" id="{F3C0A70A-F063-4405-BB55-2A91CF9C85A6}"/>
              </a:ext>
            </a:extLst>
          </p:cNvPr>
          <p:cNvSpPr txBox="1"/>
          <p:nvPr/>
        </p:nvSpPr>
        <p:spPr>
          <a:xfrm>
            <a:off x="11066066" y="1600200"/>
            <a:ext cx="3623468" cy="6127190"/>
          </a:xfrm>
          <a:prstGeom prst="rect">
            <a:avLst/>
          </a:prstGeom>
          <a:noFill/>
        </p:spPr>
        <p:txBody>
          <a:bodyPr wrap="square" rtlCol="0">
            <a:spAutoFit/>
          </a:bodyPr>
          <a:lstStyle/>
          <a:p>
            <a:pPr marL="0" marR="0" lvl="0" indent="0" algn="l" defTabSz="914400" rtl="0" eaLnBrk="0" fontAlgn="base" latinLnBrk="0" hangingPunct="0">
              <a:lnSpc>
                <a:spcPct val="15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Lub Dub Medium" panose="020B0603030403020204" pitchFamily="34" charset="0"/>
                <a:ea typeface="Calibri" panose="020F0502020204030204" pitchFamily="34" charset="0"/>
                <a:cs typeface="+mn-cs"/>
              </a:rPr>
              <a:t>Colors correspond to the Class of Recommendation in Table 2.</a:t>
            </a:r>
          </a:p>
          <a:p>
            <a:pPr marL="0" marR="0" lvl="0" indent="0" algn="l" defTabSz="914400" rtl="0" eaLnBrk="0" fontAlgn="base" latinLnBrk="0" hangingPunct="0">
              <a:lnSpc>
                <a:spcPct val="15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Lub Dub Medium" panose="020B0603030403020204" pitchFamily="34" charset="0"/>
                <a:ea typeface="Calibri" panose="020F0502020204030204" pitchFamily="34" charset="0"/>
                <a:cs typeface="+mn-cs"/>
              </a:rPr>
              <a:t>HCM indicates hypertrophic cardiomyopathy; LB/B, likely benign/benign; LP/P, likely pathogenic or  pathogenic; and VUS, variant of unknown significance.</a:t>
            </a:r>
          </a:p>
        </p:txBody>
      </p:sp>
      <p:sp>
        <p:nvSpPr>
          <p:cNvPr id="10" name="TextBox 9">
            <a:extLst>
              <a:ext uri="{FF2B5EF4-FFF2-40B4-BE49-F238E27FC236}">
                <a16:creationId xmlns:a16="http://schemas.microsoft.com/office/drawing/2014/main" id="{FB0D574F-7DEE-4DAF-A0F9-AB2083137152}"/>
              </a:ext>
            </a:extLst>
          </p:cNvPr>
          <p:cNvSpPr txBox="1"/>
          <p:nvPr/>
        </p:nvSpPr>
        <p:spPr>
          <a:xfrm>
            <a:off x="2057400" y="301752"/>
            <a:ext cx="10515600" cy="954107"/>
          </a:xfrm>
          <a:prstGeom prst="rect">
            <a:avLst/>
          </a:prstGeom>
          <a:noFill/>
        </p:spPr>
        <p:txBody>
          <a:bodyPr wrap="square" rtlCol="0">
            <a:spAutoFit/>
          </a:bodyPr>
          <a:lstStyle/>
          <a:p>
            <a:pPr algn="ct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Figure 2. HCM Index Case Targeted Gene Testing </a:t>
            </a:r>
            <a:endParaRPr lang="en-US" sz="28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algn="ctr"/>
            <a:endParaRPr lang="en-US" sz="2800" dirty="0"/>
          </a:p>
        </p:txBody>
      </p:sp>
    </p:spTree>
    <p:extLst>
      <p:ext uri="{BB962C8B-B14F-4D97-AF65-F5344CB8AC3E}">
        <p14:creationId xmlns:p14="http://schemas.microsoft.com/office/powerpoint/2010/main" val="1922721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48</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Genotype-Positive, Phenotype-Negative</a:t>
            </a:r>
          </a:p>
        </p:txBody>
      </p:sp>
      <p:graphicFrame>
        <p:nvGraphicFramePr>
          <p:cNvPr id="7" name="Table 6">
            <a:extLst>
              <a:ext uri="{FF2B5EF4-FFF2-40B4-BE49-F238E27FC236}">
                <a16:creationId xmlns:a16="http://schemas.microsoft.com/office/drawing/2014/main" id="{2E26CF1F-9063-43EB-839D-AD9B8BE215C3}"/>
              </a:ext>
            </a:extLst>
          </p:cNvPr>
          <p:cNvGraphicFramePr>
            <a:graphicFrameLocks noGrp="1"/>
          </p:cNvGraphicFramePr>
          <p:nvPr>
            <p:extLst>
              <p:ext uri="{D42A27DB-BD31-4B8C-83A1-F6EECF244321}">
                <p14:modId xmlns:p14="http://schemas.microsoft.com/office/powerpoint/2010/main" val="2781544"/>
              </p:ext>
            </p:extLst>
          </p:nvPr>
        </p:nvGraphicFramePr>
        <p:xfrm>
          <a:off x="304800" y="1444752"/>
          <a:ext cx="14020800" cy="5946647"/>
        </p:xfrm>
        <a:graphic>
          <a:graphicData uri="http://schemas.openxmlformats.org/drawingml/2006/table">
            <a:tbl>
              <a:tblPr firstRow="1" firstCol="1" lastRow="1" lastCol="1" bandRow="1" bandCol="1"/>
              <a:tblGrid>
                <a:gridCol w="1869440">
                  <a:extLst>
                    <a:ext uri="{9D8B030D-6E8A-4147-A177-3AD203B41FA5}">
                      <a16:colId xmlns:a16="http://schemas.microsoft.com/office/drawing/2014/main" val="3184233106"/>
                    </a:ext>
                  </a:extLst>
                </a:gridCol>
                <a:gridCol w="1434016">
                  <a:extLst>
                    <a:ext uri="{9D8B030D-6E8A-4147-A177-3AD203B41FA5}">
                      <a16:colId xmlns:a16="http://schemas.microsoft.com/office/drawing/2014/main" val="106576844"/>
                    </a:ext>
                  </a:extLst>
                </a:gridCol>
                <a:gridCol w="10717344">
                  <a:extLst>
                    <a:ext uri="{9D8B030D-6E8A-4147-A177-3AD203B41FA5}">
                      <a16:colId xmlns:a16="http://schemas.microsoft.com/office/drawing/2014/main" val="730055495"/>
                    </a:ext>
                  </a:extLst>
                </a:gridCol>
              </a:tblGrid>
              <a:tr h="454083">
                <a:tc>
                  <a:txBody>
                    <a:bodyPr/>
                    <a:lstStyle/>
                    <a:p>
                      <a:pPr marL="156210" marR="150495" algn="ctr">
                        <a:lnSpc>
                          <a:spcPct val="100000"/>
                        </a:lnSpc>
                        <a:spcBef>
                          <a:spcPts val="0"/>
                        </a:spcBef>
                        <a:spcAft>
                          <a:spcPts val="0"/>
                        </a:spcAft>
                      </a:pPr>
                      <a:r>
                        <a:rPr lang="en-US" sz="235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3670" marR="149860" algn="ctr">
                        <a:lnSpc>
                          <a:spcPct val="100000"/>
                        </a:lnSpc>
                        <a:spcBef>
                          <a:spcPts val="0"/>
                        </a:spcBef>
                        <a:spcAft>
                          <a:spcPts val="0"/>
                        </a:spcAft>
                      </a:pPr>
                      <a:r>
                        <a:rPr lang="en-US" sz="235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gn="ctr">
                        <a:lnSpc>
                          <a:spcPct val="100000"/>
                        </a:lnSpc>
                        <a:spcBef>
                          <a:spcPts val="0"/>
                        </a:spcBef>
                        <a:spcAft>
                          <a:spcPts val="0"/>
                        </a:spcAft>
                      </a:pPr>
                      <a:r>
                        <a:rPr lang="en-US" sz="235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178051"/>
                  </a:ext>
                </a:extLst>
              </a:tr>
              <a:tr h="2926662">
                <a:tc>
                  <a:txBody>
                    <a:bodyPr/>
                    <a:lstStyle/>
                    <a:p>
                      <a:pPr marL="4445" marR="0" algn="ctr">
                        <a:lnSpc>
                          <a:spcPct val="150000"/>
                        </a:lnSpc>
                        <a:spcBef>
                          <a:spcPts val="625"/>
                        </a:spcBef>
                        <a:spcAft>
                          <a:spcPts val="0"/>
                        </a:spcAft>
                      </a:pPr>
                      <a:r>
                        <a:rPr lang="en-US" sz="23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3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4445" marR="0" algn="ctr">
                        <a:lnSpc>
                          <a:spcPct val="150000"/>
                        </a:lnSpc>
                        <a:spcBef>
                          <a:spcPts val="625"/>
                        </a:spcBef>
                        <a:spcAft>
                          <a:spcPts val="0"/>
                        </a:spcAft>
                      </a:pPr>
                      <a:r>
                        <a:rPr lang="en-US" sz="235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35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11175" marR="0" lvl="0" indent="-511175">
                        <a:lnSpc>
                          <a:spcPct val="150000"/>
                        </a:lnSpc>
                        <a:spcBef>
                          <a:spcPts val="0"/>
                        </a:spcBef>
                        <a:spcAft>
                          <a:spcPts val="0"/>
                        </a:spcAft>
                        <a:buFont typeface="+mj-lt"/>
                        <a:buNone/>
                      </a:pPr>
                      <a:r>
                        <a:rPr lang="en-US" sz="23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1.  In individuals who are genotype-positive, phenotype-negative for HCM, serial clinical assessment, electrocardiography, and cardiac imaging are recommended at periodic intervals depending on age (every 1 to 2 years in children and adolescents, and every 3 to 5 years in adults) and change in clinical status.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770333"/>
                  </a:ext>
                </a:extLst>
              </a:tr>
              <a:tr h="1282951">
                <a:tc>
                  <a:txBody>
                    <a:bodyPr/>
                    <a:lstStyle/>
                    <a:p>
                      <a:pPr marL="155575" marR="150495" algn="ctr">
                        <a:lnSpc>
                          <a:spcPct val="150000"/>
                        </a:lnSpc>
                        <a:spcBef>
                          <a:spcPts val="625"/>
                        </a:spcBef>
                        <a:spcAft>
                          <a:spcPts val="0"/>
                        </a:spcAft>
                      </a:pPr>
                      <a:r>
                        <a:rPr lang="en-US" sz="235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2a</a:t>
                      </a:r>
                      <a:endParaRPr lang="en-US" sz="235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153670" marR="151130" algn="ctr">
                        <a:lnSpc>
                          <a:spcPct val="150000"/>
                        </a:lnSpc>
                        <a:spcBef>
                          <a:spcPts val="625"/>
                        </a:spcBef>
                        <a:spcAft>
                          <a:spcPts val="0"/>
                        </a:spcAft>
                      </a:pPr>
                      <a:r>
                        <a:rPr lang="en-US" sz="235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235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511175" marR="0" lvl="0" indent="-511175">
                        <a:lnSpc>
                          <a:spcPct val="150000"/>
                        </a:lnSpc>
                        <a:spcBef>
                          <a:spcPts val="0"/>
                        </a:spcBef>
                        <a:spcAft>
                          <a:spcPts val="0"/>
                        </a:spcAft>
                        <a:buFont typeface="+mj-lt"/>
                        <a:buNone/>
                      </a:pPr>
                      <a:r>
                        <a:rPr lang="en-US" sz="23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2.  In individuals who are genotype-positive, phenotype-negative for HCM, participation in competitive athletics of any intensity is reasonable.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114294"/>
                  </a:ext>
                </a:extLst>
              </a:tr>
              <a:tr h="1282951">
                <a:tc>
                  <a:txBody>
                    <a:bodyPr/>
                    <a:lstStyle/>
                    <a:p>
                      <a:pPr marL="156210" marR="150495" algn="ctr">
                        <a:lnSpc>
                          <a:spcPts val="1255"/>
                        </a:lnSpc>
                        <a:spcBef>
                          <a:spcPts val="0"/>
                        </a:spcBef>
                        <a:spcAft>
                          <a:spcPts val="0"/>
                        </a:spcAft>
                      </a:pPr>
                      <a:r>
                        <a:rPr lang="en-US" sz="23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3:</a:t>
                      </a:r>
                    </a:p>
                    <a:p>
                      <a:pPr marL="156210" marR="150495" algn="ctr">
                        <a:lnSpc>
                          <a:spcPts val="1255"/>
                        </a:lnSpc>
                        <a:spcBef>
                          <a:spcPts val="0"/>
                        </a:spcBef>
                        <a:spcAft>
                          <a:spcPts val="0"/>
                        </a:spcAft>
                      </a:pPr>
                      <a:endParaRPr lang="en-US" sz="2350" b="1"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156210" marR="150495" algn="ctr">
                        <a:lnSpc>
                          <a:spcPts val="1255"/>
                        </a:lnSpc>
                        <a:spcBef>
                          <a:spcPts val="0"/>
                        </a:spcBef>
                        <a:spcAft>
                          <a:spcPts val="0"/>
                        </a:spcAft>
                      </a:pPr>
                      <a:r>
                        <a:rPr lang="en-US" sz="235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No benefit</a:t>
                      </a:r>
                      <a:endParaRPr lang="en-US" sz="23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153670" marR="147955" algn="ctr">
                        <a:lnSpc>
                          <a:spcPct val="150000"/>
                        </a:lnSpc>
                        <a:spcBef>
                          <a:spcPts val="625"/>
                        </a:spcBef>
                        <a:spcAft>
                          <a:spcPts val="0"/>
                        </a:spcAft>
                      </a:pPr>
                      <a:r>
                        <a:rPr lang="en-US" sz="235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35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11175" marR="0" lvl="0" indent="-511175">
                        <a:lnSpc>
                          <a:spcPct val="150000"/>
                        </a:lnSpc>
                        <a:spcBef>
                          <a:spcPts val="0"/>
                        </a:spcBef>
                        <a:spcAft>
                          <a:spcPts val="0"/>
                        </a:spcAft>
                        <a:buFont typeface="+mj-lt"/>
                        <a:buNone/>
                      </a:pPr>
                      <a:r>
                        <a:rPr lang="en-US" sz="23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3.  In individuals who are genotype-positive, phenotype-negative for HCM, ICD is not recommended for primary prevention.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126171"/>
                  </a:ext>
                </a:extLst>
              </a:tr>
            </a:tbl>
          </a:graphicData>
        </a:graphic>
      </p:graphicFrame>
    </p:spTree>
    <p:extLst>
      <p:ext uri="{BB962C8B-B14F-4D97-AF65-F5344CB8AC3E}">
        <p14:creationId xmlns:p14="http://schemas.microsoft.com/office/powerpoint/2010/main" val="1526942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90C463-8B12-4394-BDAF-E26B06A43736}"/>
              </a:ext>
            </a:extLst>
          </p:cNvPr>
          <p:cNvSpPr>
            <a:spLocks noGrp="1"/>
          </p:cNvSpPr>
          <p:nvPr>
            <p:ph type="ctrTitle"/>
          </p:nvPr>
        </p:nvSpPr>
        <p:spPr>
          <a:xfrm>
            <a:off x="761999" y="2590801"/>
            <a:ext cx="13266737" cy="1523999"/>
          </a:xfrm>
          <a:prstGeom prst="rect">
            <a:avLst/>
          </a:prstGeom>
        </p:spPr>
        <p:txBody>
          <a:bodyPr/>
          <a:lstStyle/>
          <a:p>
            <a:pPr algn="ctr"/>
            <a:r>
              <a:rPr lang="en-US" sz="4800" b="1" dirty="0">
                <a:effectLst/>
                <a:latin typeface="Lub Dub Medium" panose="020B0603030403020204" pitchFamily="34" charset="0"/>
                <a:ea typeface="Calibri" panose="020F0502020204030204" pitchFamily="34" charset="0"/>
                <a:cs typeface="Times New Roman" panose="02020603050405020304" pitchFamily="18" charset="0"/>
              </a:rPr>
              <a:t>Sudden Cardiac Risk (SCD) Assessment and Prevention </a:t>
            </a:r>
            <a:endParaRPr lang="en-US" sz="4800" dirty="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49</a:t>
            </a:fld>
            <a:endParaRPr lang="en-US" dirty="0"/>
          </a:p>
        </p:txBody>
      </p:sp>
    </p:spTree>
    <p:extLst>
      <p:ext uri="{BB962C8B-B14F-4D97-AF65-F5344CB8AC3E}">
        <p14:creationId xmlns:p14="http://schemas.microsoft.com/office/powerpoint/2010/main" val="363508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47961E2-312C-41F0-B14C-EEE281BEE46E}"/>
              </a:ext>
            </a:extLst>
          </p:cNvPr>
          <p:cNvSpPr>
            <a:spLocks noGrp="1"/>
          </p:cNvSpPr>
          <p:nvPr>
            <p:ph type="subTitle" idx="4294967295"/>
          </p:nvPr>
        </p:nvSpPr>
        <p:spPr>
          <a:xfrm>
            <a:off x="876300" y="4267200"/>
            <a:ext cx="12877800" cy="572937"/>
          </a:xfrm>
          <a:prstGeom prst="rect">
            <a:avLst/>
          </a:prstGeom>
        </p:spPr>
        <p:txBody>
          <a:bodyPr/>
          <a:lstStyle/>
          <a:p>
            <a:pPr marL="0" indent="0" algn="ctr">
              <a:buNone/>
            </a:pPr>
            <a:r>
              <a:rPr lang="en-US" sz="4000" dirty="0"/>
              <a:t>2020 Hypertrophic Cardiomyopathy Guidelines</a:t>
            </a:r>
          </a:p>
        </p:txBody>
      </p:sp>
      <p:sp>
        <p:nvSpPr>
          <p:cNvPr id="3" name="Title 2">
            <a:extLst>
              <a:ext uri="{FF2B5EF4-FFF2-40B4-BE49-F238E27FC236}">
                <a16:creationId xmlns:a16="http://schemas.microsoft.com/office/drawing/2014/main" id="{40B05087-6626-4A7E-A372-3B4DD84DB047}"/>
              </a:ext>
            </a:extLst>
          </p:cNvPr>
          <p:cNvSpPr>
            <a:spLocks noGrp="1"/>
          </p:cNvSpPr>
          <p:nvPr>
            <p:ph type="ctrTitle"/>
          </p:nvPr>
        </p:nvSpPr>
        <p:spPr>
          <a:xfrm>
            <a:off x="876300" y="2667000"/>
            <a:ext cx="12877800" cy="914399"/>
          </a:xfrm>
          <a:prstGeom prst="rect">
            <a:avLst/>
          </a:prstGeom>
        </p:spPr>
        <p:txBody>
          <a:bodyPr/>
          <a:lstStyle/>
          <a:p>
            <a:pPr algn="ctr"/>
            <a:r>
              <a:rPr lang="en-US" dirty="0"/>
              <a:t>Top 10 Take-Home Messages</a:t>
            </a:r>
          </a:p>
        </p:txBody>
      </p:sp>
      <p:sp>
        <p:nvSpPr>
          <p:cNvPr id="4" name="Slide Number Placeholder 3">
            <a:extLst>
              <a:ext uri="{FF2B5EF4-FFF2-40B4-BE49-F238E27FC236}">
                <a16:creationId xmlns:a16="http://schemas.microsoft.com/office/drawing/2014/main" id="{8DCBB966-E9DE-486C-A00C-4D7D9FDAF97A}"/>
              </a:ext>
            </a:extLst>
          </p:cNvPr>
          <p:cNvSpPr>
            <a:spLocks noGrp="1"/>
          </p:cNvSpPr>
          <p:nvPr>
            <p:ph type="sldNum" sz="quarter" idx="4"/>
          </p:nvPr>
        </p:nvSpPr>
        <p:spPr/>
        <p:txBody>
          <a:bodyPr/>
          <a:lstStyle/>
          <a:p>
            <a:fld id="{01CD3B2E-BC1C-6C4D-9D91-A67B950EE325}" type="slidenum">
              <a:rPr lang="en-US" smtClean="0"/>
              <a:pPr/>
              <a:t>5</a:t>
            </a:fld>
            <a:endParaRPr lang="en-US" dirty="0"/>
          </a:p>
        </p:txBody>
      </p:sp>
    </p:spTree>
    <p:extLst>
      <p:ext uri="{BB962C8B-B14F-4D97-AF65-F5344CB8AC3E}">
        <p14:creationId xmlns:p14="http://schemas.microsoft.com/office/powerpoint/2010/main" val="1659878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50</a:t>
            </a:fld>
            <a:endParaRPr lang="en-US" dirty="0"/>
          </a:p>
        </p:txBody>
      </p:sp>
      <p:sp>
        <p:nvSpPr>
          <p:cNvPr id="6" name="TextBox 5">
            <a:extLst>
              <a:ext uri="{FF2B5EF4-FFF2-40B4-BE49-F238E27FC236}">
                <a16:creationId xmlns:a16="http://schemas.microsoft.com/office/drawing/2014/main" id="{3758E602-2C62-455B-BD3A-B7DECBCF5B9E}"/>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SCD Risk Assessment  </a:t>
            </a:r>
          </a:p>
        </p:txBody>
      </p:sp>
      <p:graphicFrame>
        <p:nvGraphicFramePr>
          <p:cNvPr id="2" name="Table 1">
            <a:extLst>
              <a:ext uri="{FF2B5EF4-FFF2-40B4-BE49-F238E27FC236}">
                <a16:creationId xmlns:a16="http://schemas.microsoft.com/office/drawing/2014/main" id="{F0AAC28D-52E0-4D35-BC72-B56C36D9B63E}"/>
              </a:ext>
            </a:extLst>
          </p:cNvPr>
          <p:cNvGraphicFramePr>
            <a:graphicFrameLocks noGrp="1"/>
          </p:cNvGraphicFramePr>
          <p:nvPr>
            <p:extLst>
              <p:ext uri="{D42A27DB-BD31-4B8C-83A1-F6EECF244321}">
                <p14:modId xmlns:p14="http://schemas.microsoft.com/office/powerpoint/2010/main" val="3795142253"/>
              </p:ext>
            </p:extLst>
          </p:nvPr>
        </p:nvGraphicFramePr>
        <p:xfrm>
          <a:off x="228600" y="1295401"/>
          <a:ext cx="14241462" cy="6116769"/>
        </p:xfrm>
        <a:graphic>
          <a:graphicData uri="http://schemas.openxmlformats.org/drawingml/2006/table">
            <a:tbl>
              <a:tblPr firstRow="1" firstCol="1" bandRow="1"/>
              <a:tblGrid>
                <a:gridCol w="1557745">
                  <a:extLst>
                    <a:ext uri="{9D8B030D-6E8A-4147-A177-3AD203B41FA5}">
                      <a16:colId xmlns:a16="http://schemas.microsoft.com/office/drawing/2014/main" val="1600418658"/>
                    </a:ext>
                  </a:extLst>
                </a:gridCol>
                <a:gridCol w="1557745">
                  <a:extLst>
                    <a:ext uri="{9D8B030D-6E8A-4147-A177-3AD203B41FA5}">
                      <a16:colId xmlns:a16="http://schemas.microsoft.com/office/drawing/2014/main" val="1114539291"/>
                    </a:ext>
                  </a:extLst>
                </a:gridCol>
                <a:gridCol w="11125972">
                  <a:extLst>
                    <a:ext uri="{9D8B030D-6E8A-4147-A177-3AD203B41FA5}">
                      <a16:colId xmlns:a16="http://schemas.microsoft.com/office/drawing/2014/main" val="1558266971"/>
                    </a:ext>
                  </a:extLst>
                </a:gridCol>
              </a:tblGrid>
              <a:tr h="342196">
                <a:tc>
                  <a:txBody>
                    <a:bodyPr/>
                    <a:lstStyle/>
                    <a:p>
                      <a:pPr marL="0" marR="0" algn="ctr">
                        <a:lnSpc>
                          <a:spcPct val="115000"/>
                        </a:lnSpc>
                        <a:spcBef>
                          <a:spcPts val="0"/>
                        </a:spcBef>
                        <a:spcAft>
                          <a:spcPts val="0"/>
                        </a:spcAft>
                      </a:pPr>
                      <a:r>
                        <a:rPr lang="en-US" sz="22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effectLst/>
                          <a:latin typeface="Lub Dub Medium" panose="020B0603030403020204" pitchFamily="34" charset="0"/>
                          <a:ea typeface="Calibri" panose="020F0502020204030204" pitchFamily="34" charset="0"/>
                          <a:cs typeface="Times New Roman" panose="02020603050405020304" pitchFamily="18" charset="0"/>
                        </a:rPr>
                        <a:t>Recommendation</a:t>
                      </a:r>
                      <a:endParaRPr lang="en-US" sz="2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13206"/>
                  </a:ext>
                </a:extLst>
              </a:tr>
              <a:tr h="5753803">
                <a:tc>
                  <a:txBody>
                    <a:bodyPr/>
                    <a:lstStyle/>
                    <a:p>
                      <a:pPr marL="0" marR="0" algn="ctr">
                        <a:lnSpc>
                          <a:spcPct val="115000"/>
                        </a:lnSpc>
                        <a:spcBef>
                          <a:spcPts val="0"/>
                        </a:spcBef>
                        <a:spcAft>
                          <a:spcPts val="0"/>
                        </a:spcAft>
                      </a:pPr>
                      <a:r>
                        <a:rPr lang="en-US" sz="2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2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2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pPr>
                      <a:r>
                        <a:rPr lang="en-US" sz="2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a comprehensive, systematic noninvasive SCD risk assessment at initial evaluation and every 1 to 2 years thereafter is recommended and should include evaluation of these risk factors:</a:t>
                      </a:r>
                    </a:p>
                    <a:p>
                      <a:pPr marL="742950" marR="0" lvl="1" indent="4763">
                        <a:lnSpc>
                          <a:spcPct val="150000"/>
                        </a:lnSpc>
                        <a:spcBef>
                          <a:spcPts val="0"/>
                        </a:spcBef>
                        <a:spcAft>
                          <a:spcPts val="0"/>
                        </a:spcAft>
                        <a:buFont typeface="+mj-lt"/>
                        <a:buAutoNum type="alphaLcPeriod"/>
                      </a:pPr>
                      <a:r>
                        <a:rPr lang="en-US" sz="2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Personal history of cardiac arrest or sustained ventricular arrhythmias</a:t>
                      </a:r>
                    </a:p>
                    <a:p>
                      <a:pPr marL="1081088" marR="0" lvl="1" indent="-333375">
                        <a:lnSpc>
                          <a:spcPct val="150000"/>
                        </a:lnSpc>
                        <a:spcBef>
                          <a:spcPts val="0"/>
                        </a:spcBef>
                        <a:spcAft>
                          <a:spcPts val="0"/>
                        </a:spcAft>
                        <a:buFont typeface="+mj-lt"/>
                        <a:buAutoNum type="alphaLcPeriod"/>
                      </a:pPr>
                      <a:r>
                        <a:rPr lang="en-US" sz="2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Personal history of syncope suspected by clinical history to be arrhythmic</a:t>
                      </a:r>
                    </a:p>
                    <a:p>
                      <a:pPr marL="1081088" marR="0" lvl="1" indent="-333375">
                        <a:lnSpc>
                          <a:spcPct val="150000"/>
                        </a:lnSpc>
                        <a:spcBef>
                          <a:spcPts val="0"/>
                        </a:spcBef>
                        <a:spcAft>
                          <a:spcPts val="0"/>
                        </a:spcAft>
                        <a:buFont typeface="+mj-lt"/>
                        <a:buAutoNum type="alphaLcPeriod"/>
                      </a:pPr>
                      <a:r>
                        <a:rPr lang="en-US" sz="2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Family history in close relative of premature HCM-related sudden death, cardiac arrest, or sustained ventricular arrhythmias </a:t>
                      </a:r>
                    </a:p>
                    <a:p>
                      <a:pPr marL="1081088" marR="0" lvl="1" indent="-333375">
                        <a:lnSpc>
                          <a:spcPct val="150000"/>
                        </a:lnSpc>
                        <a:spcBef>
                          <a:spcPts val="0"/>
                        </a:spcBef>
                        <a:spcAft>
                          <a:spcPts val="0"/>
                        </a:spcAft>
                        <a:buFont typeface="+mj-lt"/>
                        <a:buAutoNum type="alphaLcPeriod"/>
                      </a:pPr>
                      <a:r>
                        <a:rPr lang="en-US" sz="2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Maximal left ventricular (LV) wall thickness, ejection fraction (EF), LV apical aneurysm </a:t>
                      </a:r>
                    </a:p>
                    <a:p>
                      <a:pPr marL="1081088" marR="0" lvl="1" indent="-333375">
                        <a:lnSpc>
                          <a:spcPct val="150000"/>
                        </a:lnSpc>
                        <a:spcBef>
                          <a:spcPts val="0"/>
                        </a:spcBef>
                        <a:spcAft>
                          <a:spcPts val="0"/>
                        </a:spcAft>
                        <a:buFont typeface="+mj-lt"/>
                        <a:buAutoNum type="alphaLcPeriod"/>
                      </a:pPr>
                      <a:r>
                        <a:rPr lang="en-US" sz="2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Non-sustained ventricular tachycardia (NSVT) episodes on continuous ambulatory  electrocardiographic monitoring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913092"/>
                  </a:ext>
                </a:extLst>
              </a:tr>
            </a:tbl>
          </a:graphicData>
        </a:graphic>
      </p:graphicFrame>
    </p:spTree>
    <p:extLst>
      <p:ext uri="{BB962C8B-B14F-4D97-AF65-F5344CB8AC3E}">
        <p14:creationId xmlns:p14="http://schemas.microsoft.com/office/powerpoint/2010/main" val="3244983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51</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SCD Risk Assessment  </a:t>
            </a:r>
          </a:p>
        </p:txBody>
      </p:sp>
      <p:graphicFrame>
        <p:nvGraphicFramePr>
          <p:cNvPr id="2" name="Table 1">
            <a:extLst>
              <a:ext uri="{FF2B5EF4-FFF2-40B4-BE49-F238E27FC236}">
                <a16:creationId xmlns:a16="http://schemas.microsoft.com/office/drawing/2014/main" id="{232CBC62-1480-4047-AA93-0555F1FA17F3}"/>
              </a:ext>
            </a:extLst>
          </p:cNvPr>
          <p:cNvGraphicFramePr>
            <a:graphicFrameLocks noGrp="1"/>
          </p:cNvGraphicFramePr>
          <p:nvPr>
            <p:extLst>
              <p:ext uri="{D42A27DB-BD31-4B8C-83A1-F6EECF244321}">
                <p14:modId xmlns:p14="http://schemas.microsoft.com/office/powerpoint/2010/main" val="958056750"/>
              </p:ext>
            </p:extLst>
          </p:nvPr>
        </p:nvGraphicFramePr>
        <p:xfrm>
          <a:off x="373062" y="1600200"/>
          <a:ext cx="14097000" cy="5858332"/>
        </p:xfrm>
        <a:graphic>
          <a:graphicData uri="http://schemas.openxmlformats.org/drawingml/2006/table">
            <a:tbl>
              <a:tblPr firstRow="1" firstCol="1" bandRow="1"/>
              <a:tblGrid>
                <a:gridCol w="1567867">
                  <a:extLst>
                    <a:ext uri="{9D8B030D-6E8A-4147-A177-3AD203B41FA5}">
                      <a16:colId xmlns:a16="http://schemas.microsoft.com/office/drawing/2014/main" val="4134325756"/>
                    </a:ext>
                  </a:extLst>
                </a:gridCol>
                <a:gridCol w="1567867">
                  <a:extLst>
                    <a:ext uri="{9D8B030D-6E8A-4147-A177-3AD203B41FA5}">
                      <a16:colId xmlns:a16="http://schemas.microsoft.com/office/drawing/2014/main" val="2455955703"/>
                    </a:ext>
                  </a:extLst>
                </a:gridCol>
                <a:gridCol w="10961266">
                  <a:extLst>
                    <a:ext uri="{9D8B030D-6E8A-4147-A177-3AD203B41FA5}">
                      <a16:colId xmlns:a16="http://schemas.microsoft.com/office/drawing/2014/main" val="2244119522"/>
                    </a:ext>
                  </a:extLst>
                </a:gridCol>
              </a:tblGrid>
              <a:tr h="412694">
                <a:tc>
                  <a:txBody>
                    <a:bodyPr/>
                    <a:lstStyle/>
                    <a:p>
                      <a:pPr marL="0" marR="0" algn="ctr">
                        <a:lnSpc>
                          <a:spcPct val="115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9058311"/>
                  </a:ext>
                </a:extLst>
              </a:tr>
              <a:tr h="5429453">
                <a:tc>
                  <a:txBody>
                    <a:bodyPr/>
                    <a:lstStyle/>
                    <a:p>
                      <a:pPr marL="0" marR="0" algn="ctr">
                        <a:lnSpc>
                          <a:spcPct val="115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6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68325" marR="0" lvl="0" indent="-568325">
                        <a:lnSpc>
                          <a:spcPct val="150000"/>
                        </a:lnSpc>
                        <a:spcBef>
                          <a:spcPts val="0"/>
                        </a:spcBef>
                        <a:spcAft>
                          <a:spcPts val="0"/>
                        </a:spcAft>
                        <a:buFont typeface="+mj-lt"/>
                        <a:buNone/>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2.  For patients with HCM who are not otherwise identified as high risk for SCD, or in whom a decision to proceed with implantable cardioverter-defibrillator (ICD) placement remains uncertain after clinical assessment that includes personal/family history, echocardiography, and ambulatory  electrocardiographic monitoring, cardiovascular magnetic resonance (CMR) imaging is beneficial to assess for maximum left ventricular (LV) wall thickness, ejection fraction (EF), LV apical aneurysm, and extent of myocardial fibrosis with late gadolinium enhancement (LGE).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683423"/>
                  </a:ext>
                </a:extLst>
              </a:tr>
            </a:tbl>
          </a:graphicData>
        </a:graphic>
      </p:graphicFrame>
    </p:spTree>
    <p:extLst>
      <p:ext uri="{BB962C8B-B14F-4D97-AF65-F5344CB8AC3E}">
        <p14:creationId xmlns:p14="http://schemas.microsoft.com/office/powerpoint/2010/main" val="1640534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52</a:t>
            </a:fld>
            <a:endParaRPr lang="en-US" dirty="0"/>
          </a:p>
        </p:txBody>
      </p:sp>
      <p:sp>
        <p:nvSpPr>
          <p:cNvPr id="6" name="TextBox 5">
            <a:extLst>
              <a:ext uri="{FF2B5EF4-FFF2-40B4-BE49-F238E27FC236}">
                <a16:creationId xmlns:a16="http://schemas.microsoft.com/office/drawing/2014/main" id="{3758E602-2C62-455B-BD3A-B7DECBCF5B9E}"/>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SCD Risk Assessment  </a:t>
            </a:r>
          </a:p>
        </p:txBody>
      </p:sp>
      <p:graphicFrame>
        <p:nvGraphicFramePr>
          <p:cNvPr id="2" name="Table 1">
            <a:extLst>
              <a:ext uri="{FF2B5EF4-FFF2-40B4-BE49-F238E27FC236}">
                <a16:creationId xmlns:a16="http://schemas.microsoft.com/office/drawing/2014/main" id="{F0AAC28D-52E0-4D35-BC72-B56C36D9B63E}"/>
              </a:ext>
            </a:extLst>
          </p:cNvPr>
          <p:cNvGraphicFramePr>
            <a:graphicFrameLocks noGrp="1"/>
          </p:cNvGraphicFramePr>
          <p:nvPr>
            <p:extLst>
              <p:ext uri="{D42A27DB-BD31-4B8C-83A1-F6EECF244321}">
                <p14:modId xmlns:p14="http://schemas.microsoft.com/office/powerpoint/2010/main" val="50118802"/>
              </p:ext>
            </p:extLst>
          </p:nvPr>
        </p:nvGraphicFramePr>
        <p:xfrm>
          <a:off x="228599" y="1447800"/>
          <a:ext cx="14241463" cy="6027797"/>
        </p:xfrm>
        <a:graphic>
          <a:graphicData uri="http://schemas.openxmlformats.org/drawingml/2006/table">
            <a:tbl>
              <a:tblPr firstRow="1" firstCol="1" bandRow="1"/>
              <a:tblGrid>
                <a:gridCol w="1564549">
                  <a:extLst>
                    <a:ext uri="{9D8B030D-6E8A-4147-A177-3AD203B41FA5}">
                      <a16:colId xmlns:a16="http://schemas.microsoft.com/office/drawing/2014/main" val="1600418658"/>
                    </a:ext>
                  </a:extLst>
                </a:gridCol>
                <a:gridCol w="1564549">
                  <a:extLst>
                    <a:ext uri="{9D8B030D-6E8A-4147-A177-3AD203B41FA5}">
                      <a16:colId xmlns:a16="http://schemas.microsoft.com/office/drawing/2014/main" val="1114539291"/>
                    </a:ext>
                  </a:extLst>
                </a:gridCol>
                <a:gridCol w="11112365">
                  <a:extLst>
                    <a:ext uri="{9D8B030D-6E8A-4147-A177-3AD203B41FA5}">
                      <a16:colId xmlns:a16="http://schemas.microsoft.com/office/drawing/2014/main" val="1558266971"/>
                    </a:ext>
                  </a:extLst>
                </a:gridCol>
              </a:tblGrid>
              <a:tr h="508638">
                <a:tc>
                  <a:txBody>
                    <a:bodyPr/>
                    <a:lstStyle/>
                    <a:p>
                      <a:pPr marL="0" marR="0" algn="ctr">
                        <a:lnSpc>
                          <a:spcPct val="115000"/>
                        </a:lnSpc>
                        <a:spcBef>
                          <a:spcPts val="0"/>
                        </a:spcBef>
                        <a:spcAft>
                          <a:spcPts val="0"/>
                        </a:spcAft>
                      </a:pPr>
                      <a:r>
                        <a:rPr lang="en-US" sz="315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31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15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31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150" b="1" dirty="0">
                          <a:effectLst/>
                          <a:latin typeface="Lub Dub Medium" panose="020B0603030403020204" pitchFamily="34" charset="0"/>
                          <a:ea typeface="Calibri" panose="020F0502020204030204" pitchFamily="34" charset="0"/>
                          <a:cs typeface="Times New Roman" panose="02020603050405020304" pitchFamily="18" charset="0"/>
                        </a:rPr>
                        <a:t>Recommendation</a:t>
                      </a:r>
                      <a:endParaRPr lang="en-US" sz="31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13206"/>
                  </a:ext>
                </a:extLst>
              </a:tr>
              <a:tr h="5508113">
                <a:tc>
                  <a:txBody>
                    <a:bodyPr/>
                    <a:lstStyle/>
                    <a:p>
                      <a:pPr marL="0" marR="0" algn="ctr">
                        <a:lnSpc>
                          <a:spcPct val="115000"/>
                        </a:lnSpc>
                        <a:spcBef>
                          <a:spcPts val="0"/>
                        </a:spcBef>
                        <a:spcAft>
                          <a:spcPts val="0"/>
                        </a:spcAft>
                      </a:pPr>
                      <a:r>
                        <a:rPr lang="en-US" sz="31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a:t>
                      </a:r>
                      <a:endParaRPr lang="en-US" sz="315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315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315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69913" marR="0" lvl="0" indent="-569913">
                        <a:lnSpc>
                          <a:spcPct val="150000"/>
                        </a:lnSpc>
                        <a:spcBef>
                          <a:spcPts val="0"/>
                        </a:spcBef>
                        <a:spcAft>
                          <a:spcPts val="0"/>
                        </a:spcAft>
                        <a:buFont typeface="+mj-lt"/>
                        <a:buAutoNum type="arabicPeriod" startAt="3"/>
                      </a:pPr>
                      <a:r>
                        <a:rPr lang="en-US" sz="31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For patients who are ≥ 16 years of age with HCM, it is reasonable to obtain echocardiography-derived left atrial diameter and maximal left ventricular outflow tract (LVOT) gradient to aid in calculating an estimated 5-year sudden death risk that may be useful during shared decision-making for implantable cardioverter-defibrillator (ICD) placement.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913092"/>
                  </a:ext>
                </a:extLst>
              </a:tr>
            </a:tbl>
          </a:graphicData>
        </a:graphic>
      </p:graphicFrame>
    </p:spTree>
    <p:extLst>
      <p:ext uri="{BB962C8B-B14F-4D97-AF65-F5344CB8AC3E}">
        <p14:creationId xmlns:p14="http://schemas.microsoft.com/office/powerpoint/2010/main" val="1366836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53</a:t>
            </a:fld>
            <a:endParaRPr lang="en-US" dirty="0"/>
          </a:p>
        </p:txBody>
      </p:sp>
      <p:graphicFrame>
        <p:nvGraphicFramePr>
          <p:cNvPr id="2" name="Table 1">
            <a:extLst>
              <a:ext uri="{FF2B5EF4-FFF2-40B4-BE49-F238E27FC236}">
                <a16:creationId xmlns:a16="http://schemas.microsoft.com/office/drawing/2014/main" id="{E2F46D27-C02F-4AF4-A3F0-0A202E6EC968}"/>
              </a:ext>
            </a:extLst>
          </p:cNvPr>
          <p:cNvGraphicFramePr>
            <a:graphicFrameLocks noGrp="1"/>
          </p:cNvGraphicFramePr>
          <p:nvPr>
            <p:extLst>
              <p:ext uri="{D42A27DB-BD31-4B8C-83A1-F6EECF244321}">
                <p14:modId xmlns:p14="http://schemas.microsoft.com/office/powerpoint/2010/main" val="3178306333"/>
              </p:ext>
            </p:extLst>
          </p:nvPr>
        </p:nvGraphicFramePr>
        <p:xfrm>
          <a:off x="228600" y="1298449"/>
          <a:ext cx="14241463" cy="5974609"/>
        </p:xfrm>
        <a:graphic>
          <a:graphicData uri="http://schemas.openxmlformats.org/drawingml/2006/table">
            <a:tbl>
              <a:tblPr firstRow="1" firstCol="1" bandRow="1"/>
              <a:tblGrid>
                <a:gridCol w="1631985">
                  <a:extLst>
                    <a:ext uri="{9D8B030D-6E8A-4147-A177-3AD203B41FA5}">
                      <a16:colId xmlns:a16="http://schemas.microsoft.com/office/drawing/2014/main" val="795502915"/>
                    </a:ext>
                  </a:extLst>
                </a:gridCol>
                <a:gridCol w="1631985">
                  <a:extLst>
                    <a:ext uri="{9D8B030D-6E8A-4147-A177-3AD203B41FA5}">
                      <a16:colId xmlns:a16="http://schemas.microsoft.com/office/drawing/2014/main" val="2823981380"/>
                    </a:ext>
                  </a:extLst>
                </a:gridCol>
                <a:gridCol w="10977493">
                  <a:extLst>
                    <a:ext uri="{9D8B030D-6E8A-4147-A177-3AD203B41FA5}">
                      <a16:colId xmlns:a16="http://schemas.microsoft.com/office/drawing/2014/main" val="3729030925"/>
                    </a:ext>
                  </a:extLst>
                </a:gridCol>
              </a:tblGrid>
              <a:tr h="519345">
                <a:tc>
                  <a:txBody>
                    <a:bodyPr/>
                    <a:lstStyle/>
                    <a:p>
                      <a:pPr marL="0" marR="0" algn="ctr">
                        <a:lnSpc>
                          <a:spcPct val="115000"/>
                        </a:lnSpc>
                        <a:spcBef>
                          <a:spcPts val="0"/>
                        </a:spcBef>
                        <a:spcAft>
                          <a:spcPts val="0"/>
                        </a:spcAft>
                      </a:pPr>
                      <a:r>
                        <a:rPr lang="en-US" sz="27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7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7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7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743405"/>
                  </a:ext>
                </a:extLst>
              </a:tr>
              <a:tr h="4046148">
                <a:tc>
                  <a:txBody>
                    <a:bodyPr/>
                    <a:lstStyle/>
                    <a:p>
                      <a:pPr marL="0" marR="0" algn="ctr">
                        <a:lnSpc>
                          <a:spcPct val="115000"/>
                        </a:lnSpc>
                        <a:spcBef>
                          <a:spcPts val="0"/>
                        </a:spcBef>
                        <a:spcAft>
                          <a:spcPts val="0"/>
                        </a:spcAft>
                      </a:pP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7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7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C-EO</a:t>
                      </a:r>
                      <a:endParaRPr lang="en-US" sz="27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457200" marR="0" lvl="0" indent="-457200">
                        <a:lnSpc>
                          <a:spcPct val="150000"/>
                        </a:lnSpc>
                        <a:spcBef>
                          <a:spcPts val="0"/>
                        </a:spcBef>
                        <a:spcAft>
                          <a:spcPts val="0"/>
                        </a:spcAft>
                        <a:buFont typeface="+mj-lt"/>
                        <a:buAutoNum type="arabicPeriod"/>
                      </a:pP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application of individual clinical judgment is recommended when assessing the prognostic strength of conventional risk marker(s) within the clinical profile of the individual patient, as well as a thorough and balanced discussion of the evidence, benefits, and estimated risks to engage the fully informed patient’s active participation in ICD decision-making.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580091"/>
                  </a:ext>
                </a:extLst>
              </a:tr>
              <a:tr h="1375058">
                <a:tc>
                  <a:txBody>
                    <a:bodyPr/>
                    <a:lstStyle/>
                    <a:p>
                      <a:pPr marL="0" marR="0" algn="ctr">
                        <a:lnSpc>
                          <a:spcPct val="115000"/>
                        </a:lnSpc>
                        <a:spcBef>
                          <a:spcPts val="0"/>
                        </a:spcBef>
                        <a:spcAft>
                          <a:spcPts val="0"/>
                        </a:spcAft>
                      </a:pPr>
                      <a:r>
                        <a:rPr lang="en-US" sz="27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7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7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7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50000"/>
                        </a:lnSpc>
                        <a:spcBef>
                          <a:spcPts val="0"/>
                        </a:spcBef>
                        <a:spcAft>
                          <a:spcPts val="0"/>
                        </a:spcAft>
                        <a:buFont typeface="+mj-lt"/>
                        <a:buAutoNum type="arabicPeriod" startAt="2"/>
                      </a:pP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For patients with HCM, and previous documented cardiac arrest or sustained VT, ICD placement is recommended.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656775"/>
                  </a:ext>
                </a:extLst>
              </a:tr>
            </a:tbl>
          </a:graphicData>
        </a:graphic>
      </p:graphicFrame>
      <p:sp>
        <p:nvSpPr>
          <p:cNvPr id="5" name="TextBox 4">
            <a:extLst>
              <a:ext uri="{FF2B5EF4-FFF2-40B4-BE49-F238E27FC236}">
                <a16:creationId xmlns:a16="http://schemas.microsoft.com/office/drawing/2014/main" id="{0B27611A-CA87-3F40-8BA9-BAA1A210A6C5}"/>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Patient Selection for ICD Placement </a:t>
            </a:r>
          </a:p>
        </p:txBody>
      </p:sp>
    </p:spTree>
    <p:extLst>
      <p:ext uri="{BB962C8B-B14F-4D97-AF65-F5344CB8AC3E}">
        <p14:creationId xmlns:p14="http://schemas.microsoft.com/office/powerpoint/2010/main" val="18923733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54</a:t>
            </a:fld>
            <a:endParaRPr lang="en-US" dirty="0"/>
          </a:p>
        </p:txBody>
      </p:sp>
      <p:sp>
        <p:nvSpPr>
          <p:cNvPr id="6" name="TextBox 5">
            <a:extLst>
              <a:ext uri="{FF2B5EF4-FFF2-40B4-BE49-F238E27FC236}">
                <a16:creationId xmlns:a16="http://schemas.microsoft.com/office/drawing/2014/main" id="{3758E602-2C62-455B-BD3A-B7DECBCF5B9E}"/>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Patient Selection for ICD Placement </a:t>
            </a:r>
          </a:p>
        </p:txBody>
      </p:sp>
      <p:graphicFrame>
        <p:nvGraphicFramePr>
          <p:cNvPr id="2" name="Table 1">
            <a:extLst>
              <a:ext uri="{FF2B5EF4-FFF2-40B4-BE49-F238E27FC236}">
                <a16:creationId xmlns:a16="http://schemas.microsoft.com/office/drawing/2014/main" id="{76FF7B9E-E1F4-4A19-BF0C-8AC596B3A2DF}"/>
              </a:ext>
            </a:extLst>
          </p:cNvPr>
          <p:cNvGraphicFramePr>
            <a:graphicFrameLocks noGrp="1"/>
          </p:cNvGraphicFramePr>
          <p:nvPr>
            <p:extLst>
              <p:ext uri="{D42A27DB-BD31-4B8C-83A1-F6EECF244321}">
                <p14:modId xmlns:p14="http://schemas.microsoft.com/office/powerpoint/2010/main" val="2107476384"/>
              </p:ext>
            </p:extLst>
          </p:nvPr>
        </p:nvGraphicFramePr>
        <p:xfrm>
          <a:off x="457200" y="1298448"/>
          <a:ext cx="13716000" cy="6092952"/>
        </p:xfrm>
        <a:graphic>
          <a:graphicData uri="http://schemas.openxmlformats.org/drawingml/2006/table">
            <a:tbl>
              <a:tblPr firstRow="1" firstCol="1" bandRow="1"/>
              <a:tblGrid>
                <a:gridCol w="1515122">
                  <a:extLst>
                    <a:ext uri="{9D8B030D-6E8A-4147-A177-3AD203B41FA5}">
                      <a16:colId xmlns:a16="http://schemas.microsoft.com/office/drawing/2014/main" val="679546798"/>
                    </a:ext>
                  </a:extLst>
                </a:gridCol>
                <a:gridCol w="1515122">
                  <a:extLst>
                    <a:ext uri="{9D8B030D-6E8A-4147-A177-3AD203B41FA5}">
                      <a16:colId xmlns:a16="http://schemas.microsoft.com/office/drawing/2014/main" val="90194959"/>
                    </a:ext>
                  </a:extLst>
                </a:gridCol>
                <a:gridCol w="10685756">
                  <a:extLst>
                    <a:ext uri="{9D8B030D-6E8A-4147-A177-3AD203B41FA5}">
                      <a16:colId xmlns:a16="http://schemas.microsoft.com/office/drawing/2014/main" val="2082365562"/>
                    </a:ext>
                  </a:extLst>
                </a:gridCol>
              </a:tblGrid>
              <a:tr h="499996">
                <a:tc>
                  <a:txBody>
                    <a:bodyPr/>
                    <a:lstStyle/>
                    <a:p>
                      <a:pPr marL="0" marR="0" algn="ctr">
                        <a:lnSpc>
                          <a:spcPct val="115000"/>
                        </a:lnSpc>
                        <a:spcBef>
                          <a:spcPts val="0"/>
                        </a:spcBef>
                        <a:spcAft>
                          <a:spcPts val="0"/>
                        </a:spcAft>
                      </a:pPr>
                      <a:r>
                        <a:rPr lang="en-US" sz="24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21473"/>
                  </a:ext>
                </a:extLst>
              </a:tr>
              <a:tr h="5592956">
                <a:tc>
                  <a:txBody>
                    <a:bodyPr/>
                    <a:lstStyle/>
                    <a:p>
                      <a:pPr marL="0" marR="0" algn="ctr">
                        <a:lnSpc>
                          <a:spcPct val="115000"/>
                        </a:lnSpc>
                        <a:spcBef>
                          <a:spcPts val="0"/>
                        </a:spcBef>
                        <a:spcAft>
                          <a:spcPts val="0"/>
                        </a:spcAft>
                      </a:pPr>
                      <a:r>
                        <a:rPr lang="en-US" sz="24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a:t>
                      </a:r>
                      <a:endParaRPr lang="en-US" sz="2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24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6075" marR="0" lvl="0" indent="-346075">
                        <a:lnSpc>
                          <a:spcPct val="150000"/>
                        </a:lnSpc>
                        <a:spcBef>
                          <a:spcPts val="0"/>
                        </a:spcBef>
                        <a:spcAft>
                          <a:spcPts val="0"/>
                        </a:spcAft>
                        <a:buFont typeface="+mj-lt"/>
                        <a:buNone/>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3. For adult patients with HCM with ≥1 major risk factors for SCD, it is reasonable to offer an ICD. These major risk factors include: </a:t>
                      </a:r>
                    </a:p>
                    <a:p>
                      <a:pPr marL="1198563" marR="0" lvl="1" indent="-457200">
                        <a:lnSpc>
                          <a:spcPct val="150000"/>
                        </a:lnSpc>
                        <a:spcBef>
                          <a:spcPts val="0"/>
                        </a:spcBef>
                        <a:spcAft>
                          <a:spcPts val="0"/>
                        </a:spcAft>
                        <a:buFont typeface="+mj-lt"/>
                        <a:buAutoNum type="alphaLcParenR"/>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Sudden death judged definitively or likely attributable to HCM in ≥1  first-degree or close relatives who are ≤50 years of age;</a:t>
                      </a:r>
                    </a:p>
                    <a:p>
                      <a:pPr marL="1198563" marR="0" lvl="1" indent="-457200">
                        <a:lnSpc>
                          <a:spcPct val="150000"/>
                        </a:lnSpc>
                        <a:spcBef>
                          <a:spcPts val="0"/>
                        </a:spcBef>
                        <a:spcAft>
                          <a:spcPts val="0"/>
                        </a:spcAft>
                        <a:buFont typeface="+mj-lt"/>
                        <a:buAutoNum type="alphaLcParenR"/>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Massive LVH ≥30 mm in any LV segment; </a:t>
                      </a:r>
                    </a:p>
                    <a:p>
                      <a:pPr marL="1198563" marR="0" lvl="1" indent="-457200">
                        <a:lnSpc>
                          <a:spcPct val="150000"/>
                        </a:lnSpc>
                        <a:spcBef>
                          <a:spcPts val="0"/>
                        </a:spcBef>
                        <a:spcAft>
                          <a:spcPts val="0"/>
                        </a:spcAft>
                        <a:buFont typeface="+mj-lt"/>
                        <a:buAutoNum type="alphaLcParenR"/>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 Recent episodes of syncope suspected by clinical history to   be arrhythmic (i.e., unlikely to be of neurocardiogenic </a:t>
                      </a:r>
                      <a:r>
                        <a:rPr lang="en-US" sz="2400" b="1" u="none"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vasovagal, </a:t>
                      </a: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etiology, or related to LVOTO);</a:t>
                      </a:r>
                    </a:p>
                    <a:p>
                      <a:pPr marL="1198563" marR="0" lvl="1" indent="-457200">
                        <a:lnSpc>
                          <a:spcPct val="150000"/>
                        </a:lnSpc>
                        <a:spcBef>
                          <a:spcPts val="0"/>
                        </a:spcBef>
                        <a:spcAft>
                          <a:spcPts val="0"/>
                        </a:spcAft>
                        <a:buFont typeface="+mj-lt"/>
                        <a:buAutoNum type="alphaLcParenR"/>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LV apical aneurysm, independent of size;</a:t>
                      </a:r>
                    </a:p>
                    <a:p>
                      <a:pPr marL="1198563" marR="0" lvl="1" indent="-457200">
                        <a:lnSpc>
                          <a:spcPct val="150000"/>
                        </a:lnSpc>
                        <a:spcBef>
                          <a:spcPts val="0"/>
                        </a:spcBef>
                        <a:spcAft>
                          <a:spcPts val="0"/>
                        </a:spcAft>
                        <a:buFont typeface="+mj-lt"/>
                        <a:buAutoNum type="alphaLcParenR"/>
                      </a:pPr>
                      <a:r>
                        <a:rPr lang="en-US" sz="2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LV systolic dysfunction (EF&lt;50%).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405681"/>
                  </a:ext>
                </a:extLst>
              </a:tr>
            </a:tbl>
          </a:graphicData>
        </a:graphic>
      </p:graphicFrame>
    </p:spTree>
    <p:extLst>
      <p:ext uri="{BB962C8B-B14F-4D97-AF65-F5344CB8AC3E}">
        <p14:creationId xmlns:p14="http://schemas.microsoft.com/office/powerpoint/2010/main" val="2356874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55</a:t>
            </a:fld>
            <a:endParaRPr lang="en-US" dirty="0"/>
          </a:p>
        </p:txBody>
      </p:sp>
      <p:graphicFrame>
        <p:nvGraphicFramePr>
          <p:cNvPr id="2" name="Table 1">
            <a:extLst>
              <a:ext uri="{FF2B5EF4-FFF2-40B4-BE49-F238E27FC236}">
                <a16:creationId xmlns:a16="http://schemas.microsoft.com/office/drawing/2014/main" id="{45DEB983-10ED-4421-AA6A-0FDB4A39EF72}"/>
              </a:ext>
            </a:extLst>
          </p:cNvPr>
          <p:cNvGraphicFramePr>
            <a:graphicFrameLocks noGrp="1"/>
          </p:cNvGraphicFramePr>
          <p:nvPr>
            <p:extLst>
              <p:ext uri="{D42A27DB-BD31-4B8C-83A1-F6EECF244321}">
                <p14:modId xmlns:p14="http://schemas.microsoft.com/office/powerpoint/2010/main" val="3494144595"/>
              </p:ext>
            </p:extLst>
          </p:nvPr>
        </p:nvGraphicFramePr>
        <p:xfrm>
          <a:off x="304800" y="1295401"/>
          <a:ext cx="14165262" cy="5943599"/>
        </p:xfrm>
        <a:graphic>
          <a:graphicData uri="http://schemas.openxmlformats.org/drawingml/2006/table">
            <a:tbl>
              <a:tblPr firstRow="1" firstCol="1" bandRow="1"/>
              <a:tblGrid>
                <a:gridCol w="1570586">
                  <a:extLst>
                    <a:ext uri="{9D8B030D-6E8A-4147-A177-3AD203B41FA5}">
                      <a16:colId xmlns:a16="http://schemas.microsoft.com/office/drawing/2014/main" val="437184260"/>
                    </a:ext>
                  </a:extLst>
                </a:gridCol>
                <a:gridCol w="1570586">
                  <a:extLst>
                    <a:ext uri="{9D8B030D-6E8A-4147-A177-3AD203B41FA5}">
                      <a16:colId xmlns:a16="http://schemas.microsoft.com/office/drawing/2014/main" val="1949033978"/>
                    </a:ext>
                  </a:extLst>
                </a:gridCol>
                <a:gridCol w="11024090">
                  <a:extLst>
                    <a:ext uri="{9D8B030D-6E8A-4147-A177-3AD203B41FA5}">
                      <a16:colId xmlns:a16="http://schemas.microsoft.com/office/drawing/2014/main" val="2274461745"/>
                    </a:ext>
                  </a:extLst>
                </a:gridCol>
              </a:tblGrid>
              <a:tr h="602576">
                <a:tc>
                  <a:txBody>
                    <a:bodyPr/>
                    <a:lstStyle/>
                    <a:p>
                      <a:pPr marL="0" marR="0" algn="ctr">
                        <a:lnSpc>
                          <a:spcPct val="115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910567"/>
                  </a:ext>
                </a:extLst>
              </a:tr>
              <a:tr h="2754650">
                <a:tc>
                  <a:txBody>
                    <a:bodyPr/>
                    <a:lstStyle/>
                    <a:p>
                      <a:pPr marL="0" marR="0" algn="ctr">
                        <a:lnSpc>
                          <a:spcPct val="115000"/>
                        </a:lnSpc>
                        <a:spcBef>
                          <a:spcPts val="0"/>
                        </a:spcBef>
                        <a:spcAft>
                          <a:spcPts val="0"/>
                        </a:spcAft>
                      </a:pPr>
                      <a:r>
                        <a:rPr lang="en-US" sz="2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a:t>
                      </a:r>
                      <a:endParaRPr lang="en-US" sz="2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2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38138" marR="0" lvl="0" indent="-338138">
                        <a:lnSpc>
                          <a:spcPct val="150000"/>
                        </a:lnSpc>
                        <a:spcBef>
                          <a:spcPts val="0"/>
                        </a:spcBef>
                        <a:spcAft>
                          <a:spcPts val="0"/>
                        </a:spcAft>
                        <a:buFont typeface="+mj-lt"/>
                        <a:buNone/>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4. For children with HCM who have ≥1 conventional risk factors, including unexplained syncope, massive LVH, NSVT, or family history of early HCM-related SCD, ICD placement is reasonable after considering the relatively high complication rates of long-term ICD placement in younger patients.</a:t>
                      </a:r>
                    </a:p>
                  </a:txBody>
                  <a:tcPr marL="64746" marR="64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767894"/>
                  </a:ext>
                </a:extLst>
              </a:tr>
              <a:tr h="2586373">
                <a:tc>
                  <a:txBody>
                    <a:bodyPr/>
                    <a:lstStyle/>
                    <a:p>
                      <a:pPr marL="0" marR="0" algn="ctr">
                        <a:lnSpc>
                          <a:spcPct val="115000"/>
                        </a:lnSpc>
                        <a:spcBef>
                          <a:spcPts val="0"/>
                        </a:spcBef>
                        <a:spcAft>
                          <a:spcPts val="0"/>
                        </a:spcAft>
                      </a:pPr>
                      <a:r>
                        <a:rPr lang="en-US" sz="2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a:t>
                      </a:r>
                      <a:endParaRPr lang="en-US" sz="2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2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38138" marR="0" lvl="0" indent="-338138">
                        <a:lnSpc>
                          <a:spcPct val="150000"/>
                        </a:lnSpc>
                        <a:spcBef>
                          <a:spcPts val="0"/>
                        </a:spcBef>
                        <a:spcAft>
                          <a:spcPts val="0"/>
                        </a:spcAft>
                        <a:buFont typeface="+mj-lt"/>
                        <a:buNone/>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5. For patients ≥16 years of age with HCM and with ≥1  major SCD risk factors, discussion of the estimated 5-year sudden death risk and mortality rates can be useful during the shared decision-making process for ICD placement. </a:t>
                      </a:r>
                    </a:p>
                  </a:txBody>
                  <a:tcPr marL="64746" marR="64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923564"/>
                  </a:ext>
                </a:extLst>
              </a:tr>
            </a:tbl>
          </a:graphicData>
        </a:graphic>
      </p:graphicFrame>
      <p:sp>
        <p:nvSpPr>
          <p:cNvPr id="5" name="TextBox 4">
            <a:extLst>
              <a:ext uri="{FF2B5EF4-FFF2-40B4-BE49-F238E27FC236}">
                <a16:creationId xmlns:a16="http://schemas.microsoft.com/office/drawing/2014/main" id="{10CB43AD-C8E9-6446-B874-F62485A751DC}"/>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Patient Selection for ICD Placement </a:t>
            </a:r>
          </a:p>
        </p:txBody>
      </p:sp>
    </p:spTree>
    <p:extLst>
      <p:ext uri="{BB962C8B-B14F-4D97-AF65-F5344CB8AC3E}">
        <p14:creationId xmlns:p14="http://schemas.microsoft.com/office/powerpoint/2010/main" val="3473351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56</a:t>
            </a:fld>
            <a:endParaRPr lang="en-US" dirty="0"/>
          </a:p>
        </p:txBody>
      </p:sp>
      <p:graphicFrame>
        <p:nvGraphicFramePr>
          <p:cNvPr id="2" name="Table 1">
            <a:extLst>
              <a:ext uri="{FF2B5EF4-FFF2-40B4-BE49-F238E27FC236}">
                <a16:creationId xmlns:a16="http://schemas.microsoft.com/office/drawing/2014/main" id="{CAB91F13-4623-4893-8F2B-0BA09BDE3E1C}"/>
              </a:ext>
            </a:extLst>
          </p:cNvPr>
          <p:cNvGraphicFramePr>
            <a:graphicFrameLocks noGrp="1"/>
          </p:cNvGraphicFramePr>
          <p:nvPr>
            <p:extLst>
              <p:ext uri="{D42A27DB-BD31-4B8C-83A1-F6EECF244321}">
                <p14:modId xmlns:p14="http://schemas.microsoft.com/office/powerpoint/2010/main" val="3211048939"/>
              </p:ext>
            </p:extLst>
          </p:nvPr>
        </p:nvGraphicFramePr>
        <p:xfrm>
          <a:off x="304800" y="1298448"/>
          <a:ext cx="14165261" cy="6016752"/>
        </p:xfrm>
        <a:graphic>
          <a:graphicData uri="http://schemas.openxmlformats.org/drawingml/2006/table">
            <a:tbl>
              <a:tblPr firstRow="1" firstCol="1" bandRow="1"/>
              <a:tblGrid>
                <a:gridCol w="1577153">
                  <a:extLst>
                    <a:ext uri="{9D8B030D-6E8A-4147-A177-3AD203B41FA5}">
                      <a16:colId xmlns:a16="http://schemas.microsoft.com/office/drawing/2014/main" val="3251494407"/>
                    </a:ext>
                  </a:extLst>
                </a:gridCol>
                <a:gridCol w="1577153">
                  <a:extLst>
                    <a:ext uri="{9D8B030D-6E8A-4147-A177-3AD203B41FA5}">
                      <a16:colId xmlns:a16="http://schemas.microsoft.com/office/drawing/2014/main" val="1479620116"/>
                    </a:ext>
                  </a:extLst>
                </a:gridCol>
                <a:gridCol w="11010955">
                  <a:extLst>
                    <a:ext uri="{9D8B030D-6E8A-4147-A177-3AD203B41FA5}">
                      <a16:colId xmlns:a16="http://schemas.microsoft.com/office/drawing/2014/main" val="482259480"/>
                    </a:ext>
                  </a:extLst>
                </a:gridCol>
              </a:tblGrid>
              <a:tr h="550865">
                <a:tc>
                  <a:txBody>
                    <a:bodyPr/>
                    <a:lstStyle/>
                    <a:p>
                      <a:pPr marL="0" marR="0" algn="ctr">
                        <a:lnSpc>
                          <a:spcPct val="115000"/>
                        </a:lnSpc>
                        <a:spcBef>
                          <a:spcPts val="0"/>
                        </a:spcBef>
                        <a:spcAft>
                          <a:spcPts val="0"/>
                        </a:spcAft>
                      </a:pPr>
                      <a:r>
                        <a:rPr lang="en-US" sz="255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5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55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5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n-US" sz="25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64704000"/>
                  </a:ext>
                </a:extLst>
              </a:tr>
              <a:tr h="3044669">
                <a:tc>
                  <a:txBody>
                    <a:bodyPr/>
                    <a:lstStyle/>
                    <a:p>
                      <a:pPr marL="0" marR="0" algn="ctr">
                        <a:lnSpc>
                          <a:spcPct val="115000"/>
                        </a:lnSpc>
                        <a:spcBef>
                          <a:spcPts val="0"/>
                        </a:spcBef>
                        <a:spcAft>
                          <a:spcPts val="0"/>
                        </a:spcAft>
                      </a:pPr>
                      <a:r>
                        <a:rPr lang="en-US" sz="25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2b</a:t>
                      </a:r>
                      <a:endParaRPr lang="en-US" sz="25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25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5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00050" marR="0" lvl="0" indent="-400050">
                        <a:lnSpc>
                          <a:spcPct val="150000"/>
                        </a:lnSpc>
                        <a:spcBef>
                          <a:spcPts val="0"/>
                        </a:spcBef>
                        <a:spcAft>
                          <a:spcPts val="0"/>
                        </a:spcAft>
                        <a:buFont typeface="+mj-lt"/>
                        <a:buNone/>
                      </a:pPr>
                      <a:r>
                        <a:rPr lang="en-US" sz="25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6. In select adult patients with HCM and without major SCD risk factors after clinical assessment, or in whom the decision to proceed with ICD placement remains otherwise uncertain, ICD may be considered in patients with extensive LGE by contrast-enhanced CMR imaging or NSVT present on ambulatory monitoring. </a:t>
                      </a:r>
                    </a:p>
                  </a:txBody>
                  <a:tcPr marL="64746" marR="64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963424"/>
                  </a:ext>
                </a:extLst>
              </a:tr>
              <a:tr h="2421218">
                <a:tc>
                  <a:txBody>
                    <a:bodyPr/>
                    <a:lstStyle/>
                    <a:p>
                      <a:pPr marL="0" marR="0" algn="ctr">
                        <a:lnSpc>
                          <a:spcPct val="115000"/>
                        </a:lnSpc>
                        <a:spcBef>
                          <a:spcPts val="0"/>
                        </a:spcBef>
                        <a:spcAft>
                          <a:spcPts val="0"/>
                        </a:spcAft>
                      </a:pPr>
                      <a:r>
                        <a:rPr lang="en-US" sz="2550" b="1" dirty="0">
                          <a:effectLst/>
                          <a:latin typeface="Lub Dub Medium" panose="020B0603030403020204" pitchFamily="34" charset="0"/>
                          <a:ea typeface="Calibri" panose="020F0502020204030204" pitchFamily="34" charset="0"/>
                          <a:cs typeface="Times New Roman" panose="02020603050405020304" pitchFamily="18" charset="0"/>
                        </a:rPr>
                        <a:t>2b</a:t>
                      </a:r>
                      <a:endParaRPr lang="en-US" sz="25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25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5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457200" marR="0" lvl="0" indent="-457200">
                        <a:lnSpc>
                          <a:spcPct val="150000"/>
                        </a:lnSpc>
                        <a:spcBef>
                          <a:spcPts val="0"/>
                        </a:spcBef>
                        <a:spcAft>
                          <a:spcPts val="0"/>
                        </a:spcAft>
                        <a:buFont typeface="+mj-lt"/>
                        <a:buAutoNum type="arabicPeriod" startAt="7"/>
                      </a:pPr>
                      <a:r>
                        <a:rPr lang="en-US" sz="25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select pediatric patients with HCM in whom risk stratification is otherwise less certain, it may be useful to consider additional factors such as extensive LGE on contrast-enhanced CMR imaging and systolic dysfunction in risk stratification.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089826"/>
                  </a:ext>
                </a:extLst>
              </a:tr>
            </a:tbl>
          </a:graphicData>
        </a:graphic>
      </p:graphicFrame>
      <p:sp>
        <p:nvSpPr>
          <p:cNvPr id="5" name="TextBox 4">
            <a:extLst>
              <a:ext uri="{FF2B5EF4-FFF2-40B4-BE49-F238E27FC236}">
                <a16:creationId xmlns:a16="http://schemas.microsoft.com/office/drawing/2014/main" id="{F63C9921-7D9C-0343-BDA4-FDAC67557915}"/>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Patient Selection for ICD Placement </a:t>
            </a:r>
          </a:p>
        </p:txBody>
      </p:sp>
    </p:spTree>
    <p:extLst>
      <p:ext uri="{BB962C8B-B14F-4D97-AF65-F5344CB8AC3E}">
        <p14:creationId xmlns:p14="http://schemas.microsoft.com/office/powerpoint/2010/main" val="1195430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57</a:t>
            </a:fld>
            <a:endParaRPr lang="en-US" dirty="0"/>
          </a:p>
        </p:txBody>
      </p:sp>
      <p:graphicFrame>
        <p:nvGraphicFramePr>
          <p:cNvPr id="2" name="Table 1">
            <a:extLst>
              <a:ext uri="{FF2B5EF4-FFF2-40B4-BE49-F238E27FC236}">
                <a16:creationId xmlns:a16="http://schemas.microsoft.com/office/drawing/2014/main" id="{45DEB983-10ED-4421-AA6A-0FDB4A39EF72}"/>
              </a:ext>
            </a:extLst>
          </p:cNvPr>
          <p:cNvGraphicFramePr>
            <a:graphicFrameLocks noGrp="1"/>
          </p:cNvGraphicFramePr>
          <p:nvPr>
            <p:extLst>
              <p:ext uri="{D42A27DB-BD31-4B8C-83A1-F6EECF244321}">
                <p14:modId xmlns:p14="http://schemas.microsoft.com/office/powerpoint/2010/main" val="2175757053"/>
              </p:ext>
            </p:extLst>
          </p:nvPr>
        </p:nvGraphicFramePr>
        <p:xfrm>
          <a:off x="304800" y="1295400"/>
          <a:ext cx="14165262" cy="6095999"/>
        </p:xfrm>
        <a:graphic>
          <a:graphicData uri="http://schemas.openxmlformats.org/drawingml/2006/table">
            <a:tbl>
              <a:tblPr firstRow="1" firstCol="1" bandRow="1"/>
              <a:tblGrid>
                <a:gridCol w="1570586">
                  <a:extLst>
                    <a:ext uri="{9D8B030D-6E8A-4147-A177-3AD203B41FA5}">
                      <a16:colId xmlns:a16="http://schemas.microsoft.com/office/drawing/2014/main" val="437184260"/>
                    </a:ext>
                  </a:extLst>
                </a:gridCol>
                <a:gridCol w="1570586">
                  <a:extLst>
                    <a:ext uri="{9D8B030D-6E8A-4147-A177-3AD203B41FA5}">
                      <a16:colId xmlns:a16="http://schemas.microsoft.com/office/drawing/2014/main" val="1949033978"/>
                    </a:ext>
                  </a:extLst>
                </a:gridCol>
                <a:gridCol w="11024090">
                  <a:extLst>
                    <a:ext uri="{9D8B030D-6E8A-4147-A177-3AD203B41FA5}">
                      <a16:colId xmlns:a16="http://schemas.microsoft.com/office/drawing/2014/main" val="2274461745"/>
                    </a:ext>
                  </a:extLst>
                </a:gridCol>
              </a:tblGrid>
              <a:tr h="937784">
                <a:tc>
                  <a:txBody>
                    <a:bodyPr/>
                    <a:lstStyle/>
                    <a:p>
                      <a:pPr marL="0" marR="0" algn="ctr">
                        <a:lnSpc>
                          <a:spcPct val="115000"/>
                        </a:lnSpc>
                        <a:spcBef>
                          <a:spcPts val="0"/>
                        </a:spcBef>
                        <a:spcAft>
                          <a:spcPts val="0"/>
                        </a:spcAft>
                      </a:pPr>
                      <a:r>
                        <a:rPr lang="en-US" sz="385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38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85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38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38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4746" marR="64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910567"/>
                  </a:ext>
                </a:extLst>
              </a:tr>
              <a:tr h="2097667">
                <a:tc>
                  <a:txBody>
                    <a:bodyPr/>
                    <a:lstStyle/>
                    <a:p>
                      <a:pPr marL="0" marR="0" algn="ctr">
                        <a:lnSpc>
                          <a:spcPct val="150000"/>
                        </a:lnSpc>
                        <a:spcBef>
                          <a:spcPts val="0"/>
                        </a:spcBef>
                        <a:spcAft>
                          <a:spcPts val="0"/>
                        </a:spcAft>
                      </a:pPr>
                      <a:r>
                        <a:rPr lang="en-US" sz="38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3: Harm</a:t>
                      </a:r>
                      <a:endParaRPr lang="en-US" sz="38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1C25"/>
                    </a:solidFill>
                  </a:tcPr>
                </a:tc>
                <a:tc>
                  <a:txBody>
                    <a:bodyPr/>
                    <a:lstStyle/>
                    <a:p>
                      <a:pPr marL="0" marR="0" algn="ctr">
                        <a:lnSpc>
                          <a:spcPct val="150000"/>
                        </a:lnSpc>
                        <a:spcBef>
                          <a:spcPts val="0"/>
                        </a:spcBef>
                        <a:spcAft>
                          <a:spcPts val="0"/>
                        </a:spcAft>
                      </a:pPr>
                      <a:r>
                        <a:rPr lang="en-US" sz="38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38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76263" marR="0" lvl="0" indent="-576263">
                        <a:lnSpc>
                          <a:spcPct val="150000"/>
                        </a:lnSpc>
                        <a:spcBef>
                          <a:spcPts val="0"/>
                        </a:spcBef>
                        <a:spcAft>
                          <a:spcPts val="0"/>
                        </a:spcAft>
                        <a:buFont typeface="+mj-lt"/>
                        <a:buNone/>
                      </a:pPr>
                      <a:r>
                        <a:rPr lang="en-US" sz="38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8. In patients with HCM without risk factors, ICD placement should not be performed.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767894"/>
                  </a:ext>
                </a:extLst>
              </a:tr>
              <a:tr h="3060548">
                <a:tc>
                  <a:txBody>
                    <a:bodyPr/>
                    <a:lstStyle/>
                    <a:p>
                      <a:pPr marL="0" marR="0" algn="ctr">
                        <a:lnSpc>
                          <a:spcPct val="150000"/>
                        </a:lnSpc>
                        <a:spcBef>
                          <a:spcPts val="0"/>
                        </a:spcBef>
                        <a:spcAft>
                          <a:spcPts val="0"/>
                        </a:spcAft>
                      </a:pPr>
                      <a:r>
                        <a:rPr lang="en-US" sz="38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3: Harm</a:t>
                      </a:r>
                      <a:endParaRPr lang="en-US" sz="38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1C25"/>
                    </a:solidFill>
                  </a:tcPr>
                </a:tc>
                <a:tc>
                  <a:txBody>
                    <a:bodyPr/>
                    <a:lstStyle/>
                    <a:p>
                      <a:pPr marL="0" marR="0" algn="ctr">
                        <a:lnSpc>
                          <a:spcPct val="150000"/>
                        </a:lnSpc>
                        <a:spcBef>
                          <a:spcPts val="0"/>
                        </a:spcBef>
                        <a:spcAft>
                          <a:spcPts val="0"/>
                        </a:spcAft>
                      </a:pPr>
                      <a:r>
                        <a:rPr lang="en-US" sz="38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385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14350" marR="0" lvl="0" indent="-514350">
                        <a:lnSpc>
                          <a:spcPct val="150000"/>
                        </a:lnSpc>
                        <a:spcBef>
                          <a:spcPts val="0"/>
                        </a:spcBef>
                        <a:spcAft>
                          <a:spcPts val="0"/>
                        </a:spcAft>
                        <a:buFont typeface="+mj-lt"/>
                        <a:buNone/>
                      </a:pPr>
                      <a:r>
                        <a:rPr lang="en-US" sz="385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9. In patients with HCM, ICD placement for the sole purpose of participation in competitive athletics should not be performed.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923564"/>
                  </a:ext>
                </a:extLst>
              </a:tr>
            </a:tbl>
          </a:graphicData>
        </a:graphic>
      </p:graphicFrame>
      <p:sp>
        <p:nvSpPr>
          <p:cNvPr id="5" name="TextBox 4">
            <a:extLst>
              <a:ext uri="{FF2B5EF4-FFF2-40B4-BE49-F238E27FC236}">
                <a16:creationId xmlns:a16="http://schemas.microsoft.com/office/drawing/2014/main" id="{10CB43AD-C8E9-6446-B874-F62485A751DC}"/>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Patient Selection for ICD Placement </a:t>
            </a:r>
          </a:p>
        </p:txBody>
      </p:sp>
    </p:spTree>
    <p:extLst>
      <p:ext uri="{BB962C8B-B14F-4D97-AF65-F5344CB8AC3E}">
        <p14:creationId xmlns:p14="http://schemas.microsoft.com/office/powerpoint/2010/main" val="3099113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DD7CEC-076D-400A-899B-74F6F83D37E9}"/>
              </a:ext>
            </a:extLst>
          </p:cNvPr>
          <p:cNvSpPr>
            <a:spLocks noGrp="1"/>
          </p:cNvSpPr>
          <p:nvPr>
            <p:ph type="sldNum" sz="quarter" idx="4"/>
          </p:nvPr>
        </p:nvSpPr>
        <p:spPr/>
        <p:txBody>
          <a:bodyPr/>
          <a:lstStyle/>
          <a:p>
            <a:fld id="{01CD3B2E-BC1C-6C4D-9D91-A67B950EE325}" type="slidenum">
              <a:rPr lang="en-US" smtClean="0"/>
              <a:pPr/>
              <a:t>58</a:t>
            </a:fld>
            <a:endParaRPr lang="en-US" dirty="0"/>
          </a:p>
        </p:txBody>
      </p:sp>
      <p:graphicFrame>
        <p:nvGraphicFramePr>
          <p:cNvPr id="3" name="Table 2">
            <a:extLst>
              <a:ext uri="{FF2B5EF4-FFF2-40B4-BE49-F238E27FC236}">
                <a16:creationId xmlns:a16="http://schemas.microsoft.com/office/drawing/2014/main" id="{A0D26AA3-CEB8-4D6D-B879-83036CCEA64F}"/>
              </a:ext>
            </a:extLst>
          </p:cNvPr>
          <p:cNvGraphicFramePr>
            <a:graphicFrameLocks noGrp="1"/>
          </p:cNvGraphicFramePr>
          <p:nvPr>
            <p:extLst>
              <p:ext uri="{D42A27DB-BD31-4B8C-83A1-F6EECF244321}">
                <p14:modId xmlns:p14="http://schemas.microsoft.com/office/powerpoint/2010/main" val="3129073542"/>
              </p:ext>
            </p:extLst>
          </p:nvPr>
        </p:nvGraphicFramePr>
        <p:xfrm>
          <a:off x="233968" y="1389291"/>
          <a:ext cx="14236094" cy="6401080"/>
        </p:xfrm>
        <a:graphic>
          <a:graphicData uri="http://schemas.openxmlformats.org/drawingml/2006/table">
            <a:tbl>
              <a:tblPr firstRow="1" firstCol="1" bandRow="1"/>
              <a:tblGrid>
                <a:gridCol w="2858042">
                  <a:extLst>
                    <a:ext uri="{9D8B030D-6E8A-4147-A177-3AD203B41FA5}">
                      <a16:colId xmlns:a16="http://schemas.microsoft.com/office/drawing/2014/main" val="1436399652"/>
                    </a:ext>
                  </a:extLst>
                </a:gridCol>
                <a:gridCol w="11378052">
                  <a:extLst>
                    <a:ext uri="{9D8B030D-6E8A-4147-A177-3AD203B41FA5}">
                      <a16:colId xmlns:a16="http://schemas.microsoft.com/office/drawing/2014/main" val="3275764035"/>
                    </a:ext>
                  </a:extLst>
                </a:gridCol>
              </a:tblGrid>
              <a:tr h="762000">
                <a:tc>
                  <a:txBody>
                    <a:bodyPr/>
                    <a:lstStyle/>
                    <a:p>
                      <a:pPr marL="0" marR="0">
                        <a:lnSpc>
                          <a:spcPct val="150000"/>
                        </a:lnSpc>
                        <a:spcBef>
                          <a:spcPts val="0"/>
                        </a:spcBef>
                        <a:spcAft>
                          <a:spcPts val="0"/>
                        </a:spcAft>
                      </a:pPr>
                      <a:r>
                        <a:rPr lang="en-US" sz="1400" b="1">
                          <a:effectLst/>
                          <a:latin typeface="Lub Dub Medium" panose="020B0603030403020204" pitchFamily="34" charset="0"/>
                          <a:ea typeface="Times New Roman" panose="02020603050405020304" pitchFamily="18" charset="0"/>
                          <a:cs typeface="Times New Roman" panose="02020603050405020304" pitchFamily="18" charset="0"/>
                        </a:rPr>
                        <a:t>Family history of sudden death from HCM</a:t>
                      </a: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dirty="0">
                          <a:effectLst/>
                          <a:latin typeface="Lub Dub Medium" panose="020B0603030403020204" pitchFamily="34" charset="0"/>
                          <a:ea typeface="Times New Roman" panose="02020603050405020304" pitchFamily="18" charset="0"/>
                          <a:cs typeface="Times New Roman" panose="02020603050405020304" pitchFamily="18" charset="0"/>
                        </a:rPr>
                        <a:t>Sudden death judged definitively or likely attributable to HCM in ≥1 first-degree or close relatives who are ≤50 years of age.  Close relatives would generally be second- degree relatives; however, multiple SCDs in tertiary relatives should also</a:t>
                      </a:r>
                      <a:r>
                        <a:rPr lang="en-US" sz="1400" b="1" u="sng" dirty="0">
                          <a:solidFill>
                            <a:srgbClr val="008080"/>
                          </a:solidFill>
                          <a:effectLst/>
                          <a:latin typeface="Lub Dub Medium" panose="020B0603030403020204" pitchFamily="34" charset="0"/>
                          <a:ea typeface="Times New Roman" panose="02020603050405020304" pitchFamily="18" charset="0"/>
                          <a:cs typeface="Times New Roman" panose="02020603050405020304" pitchFamily="18" charset="0"/>
                        </a:rPr>
                        <a:t> </a:t>
                      </a:r>
                      <a:r>
                        <a:rPr lang="en-US" sz="1400" b="1" dirty="0">
                          <a:effectLst/>
                          <a:latin typeface="Lub Dub Medium" panose="020B0603030403020204" pitchFamily="34" charset="0"/>
                          <a:ea typeface="Times New Roman" panose="02020603050405020304" pitchFamily="18" charset="0"/>
                          <a:cs typeface="Times New Roman" panose="02020603050405020304" pitchFamily="18" charset="0"/>
                        </a:rPr>
                        <a:t>be considered relevant.</a:t>
                      </a: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928234"/>
                  </a:ext>
                </a:extLst>
              </a:tr>
              <a:tr h="1447800">
                <a:tc>
                  <a:txBody>
                    <a:bodyPr/>
                    <a:lstStyle/>
                    <a:p>
                      <a:pPr marL="0" marR="0">
                        <a:lnSpc>
                          <a:spcPct val="150000"/>
                        </a:lnSpc>
                        <a:spcBef>
                          <a:spcPts val="0"/>
                        </a:spcBef>
                        <a:spcAft>
                          <a:spcPts val="0"/>
                        </a:spcAft>
                      </a:pPr>
                      <a:r>
                        <a:rPr lang="en-US" sz="14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Massive LVH</a:t>
                      </a:r>
                      <a:endParaRPr lang="en-US" sz="1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nSpc>
                          <a:spcPct val="150000"/>
                        </a:lnSpc>
                        <a:spcBef>
                          <a:spcPts val="0"/>
                        </a:spcBef>
                        <a:spcAft>
                          <a:spcPts val="0"/>
                        </a:spcAft>
                      </a:pPr>
                      <a:r>
                        <a:rPr lang="en-US" sz="14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Wall thickness ≥30 mm in any segment within the chamber by echocardiography or CMR imaging; consideration for this morphologic marker is also given to borderline values of </a:t>
                      </a:r>
                      <a:r>
                        <a:rPr lang="en-US" sz="14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28 mm in individual patients at the discretion of the treating cardiologist. For pediatric patients with HCM, an absolute or z-score threshold for wall thickness has not been established; however, a maximal wall that corresponds to a z-score ≥20 (and &gt;10 in conjunction with other risk factors) appears reasonable. </a:t>
                      </a:r>
                      <a:endParaRPr lang="en-US" sz="1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4028534879"/>
                  </a:ext>
                </a:extLst>
              </a:tr>
              <a:tr h="1029859">
                <a:tc>
                  <a:txBody>
                    <a:bodyPr/>
                    <a:lstStyle/>
                    <a:p>
                      <a:pPr marL="0" marR="0">
                        <a:lnSpc>
                          <a:spcPct val="150000"/>
                        </a:lnSpc>
                        <a:spcBef>
                          <a:spcPts val="0"/>
                        </a:spcBef>
                        <a:spcAft>
                          <a:spcPts val="0"/>
                        </a:spcAft>
                      </a:pPr>
                      <a:r>
                        <a:rPr lang="en-US" sz="1400" b="1">
                          <a:effectLst/>
                          <a:latin typeface="Lub Dub Medium" panose="020B0603030403020204" pitchFamily="34" charset="0"/>
                          <a:ea typeface="Times New Roman" panose="02020603050405020304" pitchFamily="18" charset="0"/>
                          <a:cs typeface="Times New Roman" panose="02020603050405020304" pitchFamily="18" charset="0"/>
                        </a:rPr>
                        <a:t>Unexplained syncope</a:t>
                      </a: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dirty="0">
                          <a:effectLst/>
                          <a:latin typeface="Lub Dub Medium" panose="020B0603030403020204" pitchFamily="34" charset="0"/>
                          <a:ea typeface="Times New Roman" panose="02020603050405020304" pitchFamily="18" charset="0"/>
                          <a:cs typeface="Times New Roman" panose="02020603050405020304" pitchFamily="18" charset="0"/>
                        </a:rPr>
                        <a:t>≥1  Unexplained episodes involving acute transient loss of consciousness, judged by history unlikely to be of neurocardiogenic </a:t>
                      </a:r>
                      <a:r>
                        <a:rPr lang="en-US" sz="14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rPr>
                        <a:t>(vasovagal) </a:t>
                      </a:r>
                      <a:r>
                        <a:rPr lang="en-US" sz="1400" b="1" dirty="0">
                          <a:effectLst/>
                          <a:latin typeface="Lub Dub Medium" panose="020B0603030403020204" pitchFamily="34" charset="0"/>
                          <a:ea typeface="Times New Roman" panose="02020603050405020304" pitchFamily="18" charset="0"/>
                          <a:cs typeface="Times New Roman" panose="02020603050405020304" pitchFamily="18" charset="0"/>
                        </a:rPr>
                        <a:t>etiology, nor attributable to LVOTO, and especially when occurring within 6 months of evaluation (events beyond 5 years in the past do not appear to have relevance).</a:t>
                      </a: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954815"/>
                  </a:ext>
                </a:extLst>
              </a:tr>
              <a:tr h="369691">
                <a:tc>
                  <a:txBody>
                    <a:bodyPr/>
                    <a:lstStyle/>
                    <a:p>
                      <a:pPr marL="0" marR="0">
                        <a:lnSpc>
                          <a:spcPct val="150000"/>
                        </a:lnSpc>
                        <a:spcBef>
                          <a:spcPts val="0"/>
                        </a:spcBef>
                        <a:spcAft>
                          <a:spcPts val="0"/>
                        </a:spcAft>
                      </a:pPr>
                      <a:r>
                        <a:rPr lang="en-US" sz="14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HCM with LV systolic dysfunction</a:t>
                      </a:r>
                      <a:endParaRPr lang="en-US" sz="1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nSpc>
                          <a:spcPct val="150000"/>
                        </a:lnSpc>
                        <a:spcBef>
                          <a:spcPts val="0"/>
                        </a:spcBef>
                        <a:spcAft>
                          <a:spcPts val="0"/>
                        </a:spcAft>
                      </a:pPr>
                      <a:r>
                        <a:rPr lang="en-US" sz="14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Systolic dysfunction with EF &lt;50% by echocardiography or CMR imaging.</a:t>
                      </a:r>
                      <a:endParaRPr lang="en-US" sz="1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3336801706"/>
                  </a:ext>
                </a:extLst>
              </a:tr>
              <a:tr h="672706">
                <a:tc>
                  <a:txBody>
                    <a:bodyPr/>
                    <a:lstStyle/>
                    <a:p>
                      <a:pPr marL="0" marR="0">
                        <a:lnSpc>
                          <a:spcPct val="150000"/>
                        </a:lnSpc>
                        <a:spcBef>
                          <a:spcPts val="0"/>
                        </a:spcBef>
                        <a:spcAft>
                          <a:spcPts val="0"/>
                        </a:spcAft>
                      </a:pPr>
                      <a:r>
                        <a:rPr lang="en-US" sz="1400" b="1" dirty="0">
                          <a:effectLst/>
                          <a:latin typeface="Lub Dub Medium" panose="020B0603030403020204" pitchFamily="34" charset="0"/>
                          <a:ea typeface="Times New Roman" panose="02020603050405020304" pitchFamily="18" charset="0"/>
                          <a:cs typeface="Times New Roman" panose="02020603050405020304" pitchFamily="18" charset="0"/>
                        </a:rPr>
                        <a:t>LV apical aneurysm</a:t>
                      </a: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dirty="0">
                          <a:effectLst/>
                          <a:latin typeface="Lub Dub Medium" panose="020B0603030403020204" pitchFamily="34" charset="0"/>
                          <a:ea typeface="Times New Roman" panose="02020603050405020304" pitchFamily="18" charset="0"/>
                          <a:cs typeface="Times New Roman" panose="02020603050405020304" pitchFamily="18" charset="0"/>
                        </a:rPr>
                        <a:t>Apical aneurysm defined as a discrete thin-walled dyskinetic or akinetic segment of the most distal portion of the LV chamber; independent of size.</a:t>
                      </a: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073917"/>
                  </a:ext>
                </a:extLst>
              </a:tr>
              <a:tr h="672706">
                <a:tc>
                  <a:txBody>
                    <a:bodyPr/>
                    <a:lstStyle/>
                    <a:p>
                      <a:pPr marL="0" marR="0">
                        <a:lnSpc>
                          <a:spcPct val="150000"/>
                        </a:lnSpc>
                        <a:spcBef>
                          <a:spcPts val="0"/>
                        </a:spcBef>
                        <a:spcAft>
                          <a:spcPts val="0"/>
                        </a:spcAft>
                      </a:pPr>
                      <a:r>
                        <a:rPr lang="en-US" sz="14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Extensive LGE on CMR imaging</a:t>
                      </a:r>
                      <a:endParaRPr lang="en-US" sz="1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nSpc>
                          <a:spcPct val="150000"/>
                        </a:lnSpc>
                        <a:spcBef>
                          <a:spcPts val="0"/>
                        </a:spcBef>
                        <a:spcAft>
                          <a:spcPts val="0"/>
                        </a:spcAft>
                      </a:pPr>
                      <a:r>
                        <a:rPr lang="en-US" sz="14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Diffuse and extensive LGE, representing fibrosis, either quantified or estimated by visual inspection, comprising ≥15% of LV mass (extent of LGE conferring risk has not been established in children).</a:t>
                      </a:r>
                      <a:endParaRPr lang="en-US" sz="1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45834127"/>
                  </a:ext>
                </a:extLst>
              </a:tr>
              <a:tr h="1052357">
                <a:tc>
                  <a:txBody>
                    <a:bodyPr/>
                    <a:lstStyle/>
                    <a:p>
                      <a:pPr marL="0" marR="0">
                        <a:lnSpc>
                          <a:spcPct val="150000"/>
                        </a:lnSpc>
                        <a:spcBef>
                          <a:spcPts val="0"/>
                        </a:spcBef>
                        <a:spcAft>
                          <a:spcPts val="0"/>
                        </a:spcAft>
                      </a:pPr>
                      <a:r>
                        <a:rPr lang="en-US" sz="1400" b="1">
                          <a:effectLst/>
                          <a:latin typeface="Lub Dub Medium" panose="020B0603030403020204" pitchFamily="34" charset="0"/>
                          <a:ea typeface="Times New Roman" panose="02020603050405020304" pitchFamily="18" charset="0"/>
                          <a:cs typeface="Times New Roman" panose="02020603050405020304" pitchFamily="18" charset="0"/>
                        </a:rPr>
                        <a:t>NSVT on ambulatory monitor                          </a:t>
                      </a: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dirty="0">
                          <a:effectLst/>
                          <a:latin typeface="Lub Dub Medium" panose="020B0603030403020204" pitchFamily="34" charset="0"/>
                          <a:ea typeface="Times New Roman" panose="02020603050405020304" pitchFamily="18" charset="0"/>
                          <a:cs typeface="Times New Roman" panose="02020603050405020304" pitchFamily="18" charset="0"/>
                        </a:rPr>
                        <a:t>It would seem most appropriate to place greater weight on NSVT as a risk marker when runs are frequent (≥3), longer (≥10 beats), and faster (≥200 bpm) occurring usually over 24 to 48 hours of monitoring.  For pediatric patients, a VT rate that exceeds the baseline sinus rate by &gt;20% is considered significant.</a:t>
                      </a:r>
                    </a:p>
                  </a:txBody>
                  <a:tcPr marL="44050" marR="4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505471"/>
                  </a:ext>
                </a:extLst>
              </a:tr>
            </a:tbl>
          </a:graphicData>
        </a:graphic>
      </p:graphicFrame>
      <p:sp>
        <p:nvSpPr>
          <p:cNvPr id="4" name="Rectangle 1">
            <a:extLst>
              <a:ext uri="{FF2B5EF4-FFF2-40B4-BE49-F238E27FC236}">
                <a16:creationId xmlns:a16="http://schemas.microsoft.com/office/drawing/2014/main" id="{4EA40AE3-C36A-4CB4-9574-2CCA41C0DD0E}"/>
              </a:ext>
            </a:extLst>
          </p:cNvPr>
          <p:cNvSpPr>
            <a:spLocks noChangeArrowheads="1"/>
          </p:cNvSpPr>
          <p:nvPr/>
        </p:nvSpPr>
        <p:spPr bwMode="auto">
          <a:xfrm>
            <a:off x="1905000" y="437624"/>
            <a:ext cx="10515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Lub Dub Medium" panose="020B0603030403020204" pitchFamily="34" charset="0"/>
                <a:ea typeface="Times New Roman" panose="02020603050405020304" pitchFamily="18" charset="0"/>
              </a:rPr>
              <a:t>Table 7. Established Clinical Risk Factors for HCM Sudden Death Risk Stratification</a:t>
            </a:r>
            <a:endParaRPr kumimoji="0" lang="en-US" altLang="en-US" sz="2000" b="0" i="0" u="none" strike="noStrike" cap="none" normalizeH="0" baseline="0" dirty="0">
              <a:ln>
                <a:noFill/>
              </a:ln>
              <a:solidFill>
                <a:schemeClr val="tx1"/>
              </a:solidFill>
              <a:effectLst/>
              <a:latin typeface="Lub Dub Medium" panose="020B0603030403020204" pitchFamily="34" charset="0"/>
            </a:endParaRPr>
          </a:p>
        </p:txBody>
      </p:sp>
      <p:sp>
        <p:nvSpPr>
          <p:cNvPr id="5" name="TextBox 4">
            <a:extLst>
              <a:ext uri="{FF2B5EF4-FFF2-40B4-BE49-F238E27FC236}">
                <a16:creationId xmlns:a16="http://schemas.microsoft.com/office/drawing/2014/main" id="{89E86D03-5ABB-4C84-9060-21BFB5164C1C}"/>
              </a:ext>
            </a:extLst>
          </p:cNvPr>
          <p:cNvSpPr txBox="1"/>
          <p:nvPr/>
        </p:nvSpPr>
        <p:spPr>
          <a:xfrm>
            <a:off x="233968" y="7790539"/>
            <a:ext cx="143964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t>
            </a:r>
            <a:r>
              <a:rPr kumimoji="0" lang="en-US"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MR indicates cardiovascular magnetic resonance; ICD, implantable cardioverter-defibrillator; LGE, late gadolinium enhancement; LV, left ventricular; LVH, left ventricular hypertrophy; LVOTO, left ventricular outflow tract obstruction; NSVT, </a:t>
            </a:r>
            <a:r>
              <a:rPr kumimoji="0" lang="en-US" altLang="en-US" sz="1200" b="0" i="0" u="none" strike="noStrike" cap="none" normalizeH="0" baseline="0" dirty="0" err="1" bmk="">
                <a:ln>
                  <a:noFill/>
                </a:ln>
                <a:solidFill>
                  <a:schemeClr val="tx1"/>
                </a:solidFill>
                <a:effectLst/>
                <a:latin typeface="Arial" panose="020B0604020202020204" pitchFamily="34" charset="0"/>
                <a:ea typeface="Times New Roman" panose="02020603050405020304" pitchFamily="18" charset="0"/>
              </a:rPr>
              <a:t>nonsustained</a:t>
            </a:r>
            <a:r>
              <a:rPr kumimoji="0" lang="en-US"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 ventricular tachycardia; and SCD, sudden cardiac death.</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6983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59</a:t>
            </a:fld>
            <a:endParaRPr lang="en-US" dirty="0"/>
          </a:p>
        </p:txBody>
      </p:sp>
      <p:sp>
        <p:nvSpPr>
          <p:cNvPr id="2" name="Subtitle 1">
            <a:extLst>
              <a:ext uri="{FF2B5EF4-FFF2-40B4-BE49-F238E27FC236}">
                <a16:creationId xmlns:a16="http://schemas.microsoft.com/office/drawing/2014/main" id="{206D5E7F-6ADD-4519-B676-7A3BED66F53A}"/>
              </a:ext>
            </a:extLst>
          </p:cNvPr>
          <p:cNvSpPr>
            <a:spLocks noGrp="1"/>
          </p:cNvSpPr>
          <p:nvPr>
            <p:ph type="subTitle" idx="4294967295"/>
          </p:nvPr>
        </p:nvSpPr>
        <p:spPr>
          <a:xfrm>
            <a:off x="876300" y="3541713"/>
            <a:ext cx="12877800" cy="573087"/>
          </a:xfrm>
          <a:prstGeom prst="rect">
            <a:avLst/>
          </a:prstGeom>
        </p:spPr>
        <p:txBody>
          <a:bodyPr/>
          <a:lstStyle/>
          <a:p>
            <a:pPr marL="0" indent="0" algn="ctr">
              <a:buNone/>
            </a:pPr>
            <a:r>
              <a:rPr lang="en-US" sz="4800" b="1" dirty="0">
                <a:latin typeface="Lub Dub Medium" panose="020B0603030403020204" pitchFamily="34" charset="0"/>
              </a:rPr>
              <a:t>Device Selection Considerations</a:t>
            </a:r>
          </a:p>
        </p:txBody>
      </p:sp>
    </p:spTree>
    <p:extLst>
      <p:ext uri="{BB962C8B-B14F-4D97-AF65-F5344CB8AC3E}">
        <p14:creationId xmlns:p14="http://schemas.microsoft.com/office/powerpoint/2010/main" val="119708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C806F9-F30F-4414-912B-90F0EC577455}"/>
              </a:ext>
            </a:extLst>
          </p:cNvPr>
          <p:cNvSpPr>
            <a:spLocks noGrp="1"/>
          </p:cNvSpPr>
          <p:nvPr>
            <p:ph type="body" sz="quarter" idx="10"/>
          </p:nvPr>
        </p:nvSpPr>
        <p:spPr>
          <a:xfrm>
            <a:off x="724566" y="1752600"/>
            <a:ext cx="13181269" cy="5181600"/>
          </a:xfrm>
        </p:spPr>
        <p:txBody>
          <a:bodyPr/>
          <a:lstStyle/>
          <a:p>
            <a:pPr marL="342900" indent="-342900">
              <a:buFont typeface="+mj-lt"/>
              <a:buAutoNum type="arabicPeriod"/>
            </a:pPr>
            <a:r>
              <a:rPr lang="en-US" sz="3200" dirty="0"/>
              <a:t>Shared decision-making, a dialogue between patients and their care team that includes full disclosure of all testing and treatment options, discussion of the risks and benefits of those options and, importantly, engagement of the patient to express their own goals, is particularly relevant in the management of conditions such as hypertrophic cardiomyopathy (HCM).</a:t>
            </a:r>
          </a:p>
        </p:txBody>
      </p:sp>
      <p:sp>
        <p:nvSpPr>
          <p:cNvPr id="3" name="Subtitle 2">
            <a:extLst>
              <a:ext uri="{FF2B5EF4-FFF2-40B4-BE49-F238E27FC236}">
                <a16:creationId xmlns:a16="http://schemas.microsoft.com/office/drawing/2014/main" id="{C25B725C-E587-4313-854B-4BA747C8E270}"/>
              </a:ext>
            </a:extLst>
          </p:cNvPr>
          <p:cNvSpPr>
            <a:spLocks noGrp="1"/>
          </p:cNvSpPr>
          <p:nvPr>
            <p:ph type="subTitle" idx="1"/>
          </p:nvPr>
        </p:nvSpPr>
        <p:spPr>
          <a:xfrm>
            <a:off x="3886200" y="722463"/>
            <a:ext cx="6781800" cy="1030137"/>
          </a:xfrm>
        </p:spPr>
        <p:txBody>
          <a:bodyPr/>
          <a:lstStyle/>
          <a:p>
            <a:pPr algn="ctr"/>
            <a:r>
              <a:rPr lang="en-US" sz="3600" b="1" dirty="0"/>
              <a:t>Top 10 Take Home Messages </a:t>
            </a:r>
          </a:p>
        </p:txBody>
      </p:sp>
      <p:sp>
        <p:nvSpPr>
          <p:cNvPr id="5" name="Slide Number Placeholder 4">
            <a:extLst>
              <a:ext uri="{FF2B5EF4-FFF2-40B4-BE49-F238E27FC236}">
                <a16:creationId xmlns:a16="http://schemas.microsoft.com/office/drawing/2014/main" id="{9F5F0B35-4965-4E89-BEFC-B1CD0AE097DD}"/>
              </a:ext>
            </a:extLst>
          </p:cNvPr>
          <p:cNvSpPr>
            <a:spLocks noGrp="1"/>
          </p:cNvSpPr>
          <p:nvPr>
            <p:ph type="sldNum" sz="quarter" idx="4"/>
          </p:nvPr>
        </p:nvSpPr>
        <p:spPr/>
        <p:txBody>
          <a:bodyPr/>
          <a:lstStyle/>
          <a:p>
            <a:fld id="{01CD3B2E-BC1C-6C4D-9D91-A67B950EE325}" type="slidenum">
              <a:rPr lang="en-US" smtClean="0"/>
              <a:pPr/>
              <a:t>6</a:t>
            </a:fld>
            <a:endParaRPr lang="en-US" dirty="0"/>
          </a:p>
        </p:txBody>
      </p:sp>
    </p:spTree>
    <p:extLst>
      <p:ext uri="{BB962C8B-B14F-4D97-AF65-F5344CB8AC3E}">
        <p14:creationId xmlns:p14="http://schemas.microsoft.com/office/powerpoint/2010/main" val="1372673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60</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2628900" y="612648"/>
            <a:ext cx="9372600" cy="646331"/>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rPr>
              <a:t>Selection of ICD Device Type</a:t>
            </a:r>
            <a:endParaRPr lang="en-US" sz="3600" b="1" dirty="0">
              <a:latin typeface="Lub Dub Medium" panose="020B0603030403020204" pitchFamily="34" charset="0"/>
            </a:endParaRPr>
          </a:p>
        </p:txBody>
      </p:sp>
      <p:graphicFrame>
        <p:nvGraphicFramePr>
          <p:cNvPr id="2" name="Table 1">
            <a:extLst>
              <a:ext uri="{FF2B5EF4-FFF2-40B4-BE49-F238E27FC236}">
                <a16:creationId xmlns:a16="http://schemas.microsoft.com/office/drawing/2014/main" id="{DBEB0C2F-C805-4AB0-8D88-E1A4F20B376F}"/>
              </a:ext>
            </a:extLst>
          </p:cNvPr>
          <p:cNvGraphicFramePr>
            <a:graphicFrameLocks noGrp="1"/>
          </p:cNvGraphicFramePr>
          <p:nvPr>
            <p:extLst>
              <p:ext uri="{D42A27DB-BD31-4B8C-83A1-F6EECF244321}">
                <p14:modId xmlns:p14="http://schemas.microsoft.com/office/powerpoint/2010/main" val="2306041195"/>
              </p:ext>
            </p:extLst>
          </p:nvPr>
        </p:nvGraphicFramePr>
        <p:xfrm>
          <a:off x="304800" y="1298448"/>
          <a:ext cx="14165263" cy="6167332"/>
        </p:xfrm>
        <a:graphic>
          <a:graphicData uri="http://schemas.openxmlformats.org/drawingml/2006/table">
            <a:tbl>
              <a:tblPr firstRow="1" firstCol="1" bandRow="1"/>
              <a:tblGrid>
                <a:gridCol w="1578071">
                  <a:extLst>
                    <a:ext uri="{9D8B030D-6E8A-4147-A177-3AD203B41FA5}">
                      <a16:colId xmlns:a16="http://schemas.microsoft.com/office/drawing/2014/main" val="3460780933"/>
                    </a:ext>
                  </a:extLst>
                </a:gridCol>
                <a:gridCol w="1578071">
                  <a:extLst>
                    <a:ext uri="{9D8B030D-6E8A-4147-A177-3AD203B41FA5}">
                      <a16:colId xmlns:a16="http://schemas.microsoft.com/office/drawing/2014/main" val="3283210855"/>
                    </a:ext>
                  </a:extLst>
                </a:gridCol>
                <a:gridCol w="11009121">
                  <a:extLst>
                    <a:ext uri="{9D8B030D-6E8A-4147-A177-3AD203B41FA5}">
                      <a16:colId xmlns:a16="http://schemas.microsoft.com/office/drawing/2014/main" val="2262141581"/>
                    </a:ext>
                  </a:extLst>
                </a:gridCol>
              </a:tblGrid>
              <a:tr h="562540">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687640"/>
                  </a:ext>
                </a:extLst>
              </a:tr>
              <a:tr h="3542142">
                <a:tc>
                  <a:txBody>
                    <a:bodyPr/>
                    <a:lstStyle/>
                    <a:p>
                      <a:pPr marL="0" marR="0" algn="ctr">
                        <a:lnSpc>
                          <a:spcPct val="150000"/>
                        </a:lnSpc>
                        <a:spcBef>
                          <a:spcPts val="0"/>
                        </a:spcBef>
                        <a:spcAft>
                          <a:spcPts val="0"/>
                        </a:spcAft>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8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8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63550" marR="0" lvl="0" indent="-463550">
                        <a:lnSpc>
                          <a:spcPct val="150000"/>
                        </a:lnSpc>
                        <a:spcBef>
                          <a:spcPts val="0"/>
                        </a:spcBef>
                        <a:spcAft>
                          <a:spcPts val="0"/>
                        </a:spcAft>
                        <a:buFont typeface="+mj-lt"/>
                        <a:buAutoNum type="arabicPeriod"/>
                        <a:tabLst>
                          <a:tab pos="228600" algn="l"/>
                          <a:tab pos="800100" algn="l"/>
                        </a:tabLs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In patients with HCM who are receiving an ICD, either a single chamber transvenous ICD or a subcutaneous ICD is recommended </a:t>
                      </a:r>
                      <a:r>
                        <a:rPr lang="en-US" sz="28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rPr>
                        <a:t>after a shared decision-making discussion that takes into consideration patient preferences, lifestyle, and expected potential need for pacing for bradycardia or VT termination.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528242"/>
                  </a:ext>
                </a:extLst>
              </a:tr>
              <a:tr h="1835870">
                <a:tc>
                  <a:txBody>
                    <a:bodyPr/>
                    <a:lstStyle/>
                    <a:p>
                      <a:pPr marL="0" marR="0" algn="ctr">
                        <a:lnSpc>
                          <a:spcPct val="150000"/>
                        </a:lnSpc>
                        <a:spcBef>
                          <a:spcPts val="0"/>
                        </a:spcBef>
                        <a:spcAft>
                          <a:spcPts val="0"/>
                        </a:spcAft>
                      </a:pPr>
                      <a:r>
                        <a:rPr lang="en-US" sz="28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8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8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8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14350" marR="0" lvl="0" indent="-514350">
                        <a:lnSpc>
                          <a:spcPct val="150000"/>
                        </a:lnSpc>
                        <a:spcBef>
                          <a:spcPts val="0"/>
                        </a:spcBef>
                        <a:spcAft>
                          <a:spcPts val="0"/>
                        </a:spcAft>
                        <a:buFont typeface="+mj-lt"/>
                        <a:buNone/>
                        <a:tabLst>
                          <a:tab pos="228600" algn="l"/>
                          <a:tab pos="800100" algn="l"/>
                        </a:tabLs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 2. In patients with HCM who are receiving an ICD, single-coil ICD leads are recommended in preference to dual-coil leads.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564820"/>
                  </a:ext>
                </a:extLst>
              </a:tr>
            </a:tbl>
          </a:graphicData>
        </a:graphic>
      </p:graphicFrame>
    </p:spTree>
    <p:extLst>
      <p:ext uri="{BB962C8B-B14F-4D97-AF65-F5344CB8AC3E}">
        <p14:creationId xmlns:p14="http://schemas.microsoft.com/office/powerpoint/2010/main" val="37192026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61</a:t>
            </a:fld>
            <a:endParaRPr lang="en-US" dirty="0"/>
          </a:p>
        </p:txBody>
      </p:sp>
      <p:sp>
        <p:nvSpPr>
          <p:cNvPr id="6" name="TextBox 5">
            <a:extLst>
              <a:ext uri="{FF2B5EF4-FFF2-40B4-BE49-F238E27FC236}">
                <a16:creationId xmlns:a16="http://schemas.microsoft.com/office/drawing/2014/main" id="{3758E602-2C62-455B-BD3A-B7DECBCF5B9E}"/>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rPr>
              <a:t>Selection of ICD Device Type</a:t>
            </a:r>
            <a:endParaRPr lang="en-US" sz="3600" b="1" dirty="0">
              <a:latin typeface="Lub Dub Medium" panose="020B0603030403020204" pitchFamily="34" charset="0"/>
            </a:endParaRPr>
          </a:p>
        </p:txBody>
      </p:sp>
      <p:graphicFrame>
        <p:nvGraphicFramePr>
          <p:cNvPr id="2" name="Table 1">
            <a:extLst>
              <a:ext uri="{FF2B5EF4-FFF2-40B4-BE49-F238E27FC236}">
                <a16:creationId xmlns:a16="http://schemas.microsoft.com/office/drawing/2014/main" id="{7D618AF3-6C5F-4D20-8F4A-3B1AD344D9F4}"/>
              </a:ext>
            </a:extLst>
          </p:cNvPr>
          <p:cNvGraphicFramePr>
            <a:graphicFrameLocks noGrp="1"/>
          </p:cNvGraphicFramePr>
          <p:nvPr>
            <p:extLst>
              <p:ext uri="{D42A27DB-BD31-4B8C-83A1-F6EECF244321}">
                <p14:modId xmlns:p14="http://schemas.microsoft.com/office/powerpoint/2010/main" val="2239956684"/>
              </p:ext>
            </p:extLst>
          </p:nvPr>
        </p:nvGraphicFramePr>
        <p:xfrm>
          <a:off x="228600" y="1298448"/>
          <a:ext cx="14241461" cy="6145675"/>
        </p:xfrm>
        <a:graphic>
          <a:graphicData uri="http://schemas.openxmlformats.org/drawingml/2006/table">
            <a:tbl>
              <a:tblPr firstRow="1" firstCol="1" bandRow="1"/>
              <a:tblGrid>
                <a:gridCol w="1632926">
                  <a:extLst>
                    <a:ext uri="{9D8B030D-6E8A-4147-A177-3AD203B41FA5}">
                      <a16:colId xmlns:a16="http://schemas.microsoft.com/office/drawing/2014/main" val="2117990044"/>
                    </a:ext>
                  </a:extLst>
                </a:gridCol>
                <a:gridCol w="1632926">
                  <a:extLst>
                    <a:ext uri="{9D8B030D-6E8A-4147-A177-3AD203B41FA5}">
                      <a16:colId xmlns:a16="http://schemas.microsoft.com/office/drawing/2014/main" val="2425768029"/>
                    </a:ext>
                  </a:extLst>
                </a:gridCol>
                <a:gridCol w="10975609">
                  <a:extLst>
                    <a:ext uri="{9D8B030D-6E8A-4147-A177-3AD203B41FA5}">
                      <a16:colId xmlns:a16="http://schemas.microsoft.com/office/drawing/2014/main" val="299159379"/>
                    </a:ext>
                  </a:extLst>
                </a:gridCol>
              </a:tblGrid>
              <a:tr h="795546">
                <a:tc>
                  <a:txBody>
                    <a:bodyPr/>
                    <a:lstStyle/>
                    <a:p>
                      <a:pPr marL="0" marR="0" algn="ctr">
                        <a:lnSpc>
                          <a:spcPct val="150000"/>
                        </a:lnSpc>
                        <a:spcBef>
                          <a:spcPts val="0"/>
                        </a:spcBef>
                        <a:spcAft>
                          <a:spcPts val="0"/>
                        </a:spcAft>
                      </a:pPr>
                      <a:r>
                        <a:rPr lang="en-US" sz="34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34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34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0733568"/>
                  </a:ext>
                </a:extLst>
              </a:tr>
              <a:tr h="5297406">
                <a:tc>
                  <a:txBody>
                    <a:bodyPr/>
                    <a:lstStyle/>
                    <a:p>
                      <a:pPr marL="0" marR="0" algn="ctr">
                        <a:lnSpc>
                          <a:spcPct val="150000"/>
                        </a:lnSpc>
                        <a:spcBef>
                          <a:spcPts val="0"/>
                        </a:spcBef>
                        <a:spcAft>
                          <a:spcPts val="0"/>
                        </a:spcAft>
                      </a:pPr>
                      <a:r>
                        <a:rPr lang="en-US" sz="34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34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3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03225" marR="0" lvl="0" indent="-403225">
                        <a:lnSpc>
                          <a:spcPct val="150000"/>
                        </a:lnSpc>
                        <a:spcBef>
                          <a:spcPts val="0"/>
                        </a:spcBef>
                        <a:spcAft>
                          <a:spcPts val="0"/>
                        </a:spcAft>
                        <a:buFont typeface="+mj-lt"/>
                        <a:buNone/>
                        <a:tabLst>
                          <a:tab pos="228600" algn="l"/>
                          <a:tab pos="800100" algn="l"/>
                        </a:tabLst>
                      </a:pPr>
                      <a:r>
                        <a:rPr lang="en-US" sz="3400" b="1" dirty="0">
                          <a:effectLst/>
                          <a:latin typeface="Lub Dub Medium" panose="020B0603030403020204" pitchFamily="34" charset="0"/>
                          <a:ea typeface="Times New Roman" panose="02020603050405020304" pitchFamily="18" charset="0"/>
                          <a:cs typeface="Times New Roman" panose="02020603050405020304" pitchFamily="18" charset="0"/>
                        </a:rPr>
                        <a:t>3. In patients with HCM who are receiving an ICD, dual-chamber ICDs are reasonable for patients with a need for atrial or atrioventricular sequential pacing for bradycardia/conduction abnormalities, or as an attempt to relieve symptoms of obstructive HCM (most commonly in patients &gt;65 years of age).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391872"/>
                  </a:ext>
                </a:extLst>
              </a:tr>
            </a:tbl>
          </a:graphicData>
        </a:graphic>
      </p:graphicFrame>
    </p:spTree>
    <p:extLst>
      <p:ext uri="{BB962C8B-B14F-4D97-AF65-F5344CB8AC3E}">
        <p14:creationId xmlns:p14="http://schemas.microsoft.com/office/powerpoint/2010/main" val="2750537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62</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effectLst/>
                <a:latin typeface="Lub Dub Medium" panose="020B0603030403020204" pitchFamily="34" charset="0"/>
                <a:ea typeface="Calibri" panose="020F0502020204030204" pitchFamily="34" charset="0"/>
              </a:rPr>
              <a:t>Selection of ICD Device Type</a:t>
            </a:r>
            <a:endParaRPr lang="en-US" sz="3600" b="1" dirty="0">
              <a:latin typeface="Lub Dub Medium" panose="020B0603030403020204" pitchFamily="34" charset="0"/>
            </a:endParaRPr>
          </a:p>
        </p:txBody>
      </p:sp>
      <p:graphicFrame>
        <p:nvGraphicFramePr>
          <p:cNvPr id="3" name="Table 2">
            <a:extLst>
              <a:ext uri="{FF2B5EF4-FFF2-40B4-BE49-F238E27FC236}">
                <a16:creationId xmlns:a16="http://schemas.microsoft.com/office/drawing/2014/main" id="{A13739A5-50A9-488D-9B90-A65E65C606E9}"/>
              </a:ext>
            </a:extLst>
          </p:cNvPr>
          <p:cNvGraphicFramePr>
            <a:graphicFrameLocks noGrp="1"/>
          </p:cNvGraphicFramePr>
          <p:nvPr>
            <p:extLst>
              <p:ext uri="{D42A27DB-BD31-4B8C-83A1-F6EECF244321}">
                <p14:modId xmlns:p14="http://schemas.microsoft.com/office/powerpoint/2010/main" val="628546596"/>
              </p:ext>
            </p:extLst>
          </p:nvPr>
        </p:nvGraphicFramePr>
        <p:xfrm>
          <a:off x="304800" y="1298449"/>
          <a:ext cx="14165262" cy="6201410"/>
        </p:xfrm>
        <a:graphic>
          <a:graphicData uri="http://schemas.openxmlformats.org/drawingml/2006/table">
            <a:tbl>
              <a:tblPr firstRow="1" firstCol="1" bandRow="1"/>
              <a:tblGrid>
                <a:gridCol w="1396694">
                  <a:extLst>
                    <a:ext uri="{9D8B030D-6E8A-4147-A177-3AD203B41FA5}">
                      <a16:colId xmlns:a16="http://schemas.microsoft.com/office/drawing/2014/main" val="2117990044"/>
                    </a:ext>
                  </a:extLst>
                </a:gridCol>
                <a:gridCol w="1413694">
                  <a:extLst>
                    <a:ext uri="{9D8B030D-6E8A-4147-A177-3AD203B41FA5}">
                      <a16:colId xmlns:a16="http://schemas.microsoft.com/office/drawing/2014/main" val="2425768029"/>
                    </a:ext>
                  </a:extLst>
                </a:gridCol>
                <a:gridCol w="11354874">
                  <a:extLst>
                    <a:ext uri="{9D8B030D-6E8A-4147-A177-3AD203B41FA5}">
                      <a16:colId xmlns:a16="http://schemas.microsoft.com/office/drawing/2014/main" val="299159379"/>
                    </a:ext>
                  </a:extLst>
                </a:gridCol>
              </a:tblGrid>
              <a:tr h="383094">
                <a:tc>
                  <a:txBody>
                    <a:bodyPr/>
                    <a:lstStyle/>
                    <a:p>
                      <a:pPr marL="0" marR="0" algn="ctr">
                        <a:lnSpc>
                          <a:spcPct val="100000"/>
                        </a:lnSpc>
                        <a:spcBef>
                          <a:spcPts val="0"/>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0733568"/>
                  </a:ext>
                </a:extLst>
              </a:tr>
              <a:tr h="2751156">
                <a:tc>
                  <a:txBody>
                    <a:bodyPr/>
                    <a:lstStyle/>
                    <a:p>
                      <a:pPr marL="0" marR="0" algn="ctr">
                        <a:lnSpc>
                          <a:spcPct val="100000"/>
                        </a:lnSpc>
                        <a:spcBef>
                          <a:spcPts val="0"/>
                        </a:spcBef>
                        <a:spcAft>
                          <a:spcPts val="0"/>
                        </a:spcAft>
                      </a:pPr>
                      <a:r>
                        <a:rPr lang="en-US" sz="26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00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95288" marR="0" lvl="0" indent="-395288" algn="l">
                        <a:lnSpc>
                          <a:spcPct val="150000"/>
                        </a:lnSpc>
                        <a:spcBef>
                          <a:spcPts val="0"/>
                        </a:spcBef>
                        <a:spcAft>
                          <a:spcPts val="0"/>
                        </a:spcAft>
                        <a:buFont typeface="+mj-lt"/>
                        <a:buNone/>
                        <a:tabLst>
                          <a:tab pos="228600" algn="l"/>
                          <a:tab pos="800100" algn="l"/>
                        </a:tabLs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4. In selected adult patients with nonobstructive HCM receiving an ICD who have NYHA class II to ambulatory class IV HF, left bundle branch block (LBBB), and LV ejection fraction (LVEF) &lt;50%, cardiac resynchronization therapy (CRT) for symptom reduction is reasonable.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391872"/>
                  </a:ext>
                </a:extLst>
              </a:tr>
              <a:tr h="28063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Lub Dub Medium" panose="020B0603030403020204" pitchFamily="34" charset="0"/>
                          <a:ea typeface="Calibri" panose="020F0502020204030204" pitchFamily="34" charset="0"/>
                          <a:cs typeface="Times New Roman" panose="02020603050405020304" pitchFamily="18" charset="0"/>
                        </a:rPr>
                        <a:t>2b</a:t>
                      </a:r>
                      <a:endParaRPr kumimoji="0" lang="en-US" sz="2600" b="1" i="0" u="none" strike="noStrike" kern="1200" cap="none" spc="0" normalizeH="0" baseline="0" noProof="0" dirty="0">
                        <a:ln>
                          <a:noFill/>
                        </a:ln>
                        <a:solidFill>
                          <a:prstClr val="black"/>
                        </a:solidFill>
                        <a:effectLst/>
                        <a:uLnTx/>
                        <a:uFillTx/>
                        <a:latin typeface="Lub Dub Medium" panose="020B060303040302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2600" dirty="0">
                        <a:solidFill>
                          <a:srgbClr val="F99B1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Lub Dub Medium" panose="020B0603030403020204" pitchFamily="34" charset="0"/>
                          <a:ea typeface="Calibri" panose="020F0502020204030204" pitchFamily="34" charset="0"/>
                          <a:cs typeface="Times New Roman" panose="02020603050405020304" pitchFamily="18" charset="0"/>
                        </a:rPr>
                        <a:t>C-LD</a:t>
                      </a:r>
                      <a:endParaRPr kumimoji="0" lang="en-US" sz="2600" b="1" i="0" u="none" strike="noStrike" kern="1200" cap="none" spc="0" normalizeH="0" baseline="0" noProof="0" dirty="0">
                        <a:ln>
                          <a:noFill/>
                        </a:ln>
                        <a:solidFill>
                          <a:prstClr val="black"/>
                        </a:solidFill>
                        <a:effectLst/>
                        <a:uLnTx/>
                        <a:uFillTx/>
                        <a:latin typeface="Lub Dub Medium" panose="020B060303040302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95288" marR="0" lvl="0" indent="-395288" algn="l">
                        <a:lnSpc>
                          <a:spcPct val="150000"/>
                        </a:lnSpc>
                        <a:spcBef>
                          <a:spcPts val="0"/>
                        </a:spcBef>
                        <a:spcAft>
                          <a:spcPts val="0"/>
                        </a:spcAft>
                        <a:buFont typeface="+mj-lt"/>
                        <a:buNone/>
                        <a:tabLst>
                          <a:tab pos="228600" algn="l"/>
                          <a:tab pos="800100" algn="l"/>
                        </a:tabLs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5. In patients with HCM in whom a decision has been made for ICD implantation and who have paroxysmal atrial tachycardias or AF, dual-chamber ICDs may be reasonable, but this decision must be balanced against higher complication rates of dual-chamber devices.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681814"/>
                  </a:ext>
                </a:extLst>
              </a:tr>
            </a:tbl>
          </a:graphicData>
        </a:graphic>
      </p:graphicFrame>
    </p:spTree>
    <p:extLst>
      <p:ext uri="{BB962C8B-B14F-4D97-AF65-F5344CB8AC3E}">
        <p14:creationId xmlns:p14="http://schemas.microsoft.com/office/powerpoint/2010/main" val="2079335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3DB759-6B11-42DA-AA6A-4FDA32554868}"/>
              </a:ext>
            </a:extLst>
          </p:cNvPr>
          <p:cNvSpPr>
            <a:spLocks noGrp="1"/>
          </p:cNvSpPr>
          <p:nvPr>
            <p:ph type="sldNum" sz="quarter" idx="4"/>
          </p:nvPr>
        </p:nvSpPr>
        <p:spPr/>
        <p:txBody>
          <a:bodyPr/>
          <a:lstStyle/>
          <a:p>
            <a:fld id="{01CD3B2E-BC1C-6C4D-9D91-A67B950EE325}" type="slidenum">
              <a:rPr lang="en-US" smtClean="0"/>
              <a:pPr/>
              <a:t>63</a:t>
            </a:fld>
            <a:endParaRPr lang="en-US" dirty="0"/>
          </a:p>
        </p:txBody>
      </p:sp>
      <p:sp>
        <p:nvSpPr>
          <p:cNvPr id="4" name="TextBox 3">
            <a:extLst>
              <a:ext uri="{FF2B5EF4-FFF2-40B4-BE49-F238E27FC236}">
                <a16:creationId xmlns:a16="http://schemas.microsoft.com/office/drawing/2014/main" id="{5DE71587-7730-4F84-9F25-4C64D1794E55}"/>
              </a:ext>
            </a:extLst>
          </p:cNvPr>
          <p:cNvSpPr txBox="1"/>
          <p:nvPr/>
        </p:nvSpPr>
        <p:spPr>
          <a:xfrm>
            <a:off x="-152400" y="1573335"/>
            <a:ext cx="4379975" cy="464871"/>
          </a:xfrm>
          <a:prstGeom prst="rect">
            <a:avLst/>
          </a:prstGeom>
          <a:noFill/>
        </p:spPr>
        <p:txBody>
          <a:bodyPr wrap="square">
            <a:spAutoFit/>
          </a:bodyPr>
          <a:lstStyle/>
          <a:p>
            <a:pPr marL="0" marR="0" algn="ctr">
              <a:lnSpc>
                <a:spcPct val="150000"/>
              </a:lnSpc>
              <a:spcBef>
                <a:spcPts val="0"/>
              </a:spcBef>
              <a:spcAft>
                <a:spcPts val="1000"/>
              </a:spcAft>
            </a:pPr>
            <a:r>
              <a:rPr lang="en-US" b="1" dirty="0">
                <a:effectLst/>
                <a:latin typeface="Lub Dub Medium" panose="020B0603030403020204" pitchFamily="34" charset="0"/>
                <a:ea typeface="Times New Roman" panose="02020603050405020304" pitchFamily="18" charset="0"/>
              </a:rPr>
              <a:t>Figure 3. ICD Patient Selection</a:t>
            </a:r>
          </a:p>
        </p:txBody>
      </p:sp>
      <p:pic>
        <p:nvPicPr>
          <p:cNvPr id="7" name="Picture 6">
            <a:extLst>
              <a:ext uri="{FF2B5EF4-FFF2-40B4-BE49-F238E27FC236}">
                <a16:creationId xmlns:a16="http://schemas.microsoft.com/office/drawing/2014/main" id="{7BCB962E-1480-4A1F-92E6-CB2B1EF2755A}"/>
              </a:ext>
            </a:extLst>
          </p:cNvPr>
          <p:cNvPicPr/>
          <p:nvPr/>
        </p:nvPicPr>
        <p:blipFill rotWithShape="1">
          <a:blip r:embed="rId2" cstate="print">
            <a:extLst>
              <a:ext uri="{28A0092B-C50C-407E-A947-70E740481C1C}">
                <a14:useLocalDpi xmlns:a14="http://schemas.microsoft.com/office/drawing/2010/main" val="0"/>
              </a:ext>
            </a:extLst>
          </a:blip>
          <a:srcRect t="9380" b="23813"/>
          <a:stretch/>
        </p:blipFill>
        <p:spPr bwMode="auto">
          <a:xfrm>
            <a:off x="5181601" y="0"/>
            <a:ext cx="6761988" cy="8103771"/>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9ADFF11D-5471-4CCD-94DE-4A85E8FBC716}"/>
              </a:ext>
            </a:extLst>
          </p:cNvPr>
          <p:cNvSpPr txBox="1"/>
          <p:nvPr/>
        </p:nvSpPr>
        <p:spPr>
          <a:xfrm>
            <a:off x="304801" y="2556093"/>
            <a:ext cx="4876800" cy="5047536"/>
          </a:xfrm>
          <a:prstGeom prst="rect">
            <a:avLst/>
          </a:prstGeom>
          <a:noFill/>
        </p:spPr>
        <p:txBody>
          <a:bodyPr wrap="square" rtlCol="0">
            <a:spAutoFit/>
          </a:bodyPr>
          <a:lstStyle/>
          <a:p>
            <a:r>
              <a:rPr lang="en-US" sz="1400" b="1" dirty="0">
                <a:latin typeface="Lub Dub Medium" panose="020B0603030403020204" pitchFamily="34" charset="0"/>
              </a:rPr>
              <a:t>Colors correspond to the Class of Recommendation in Table 2.</a:t>
            </a:r>
          </a:p>
          <a:p>
            <a:endParaRPr lang="en-US" sz="1400" b="1" dirty="0">
              <a:latin typeface="Lub Dub Medium" panose="020B0603030403020204" pitchFamily="34" charset="0"/>
            </a:endParaRPr>
          </a:p>
          <a:p>
            <a:r>
              <a:rPr lang="en-US" sz="1400" b="1" dirty="0">
                <a:latin typeface="Lub Dub Medium" panose="020B0603030403020204" pitchFamily="34" charset="0"/>
              </a:rPr>
              <a:t>*ICD decisions in pediatric patients with HCM are based on ≥1 of these major risk factors: family history of HCM SCD, NSVT on ambulatory monitor, massive LVH, and unexplained syncope.</a:t>
            </a:r>
          </a:p>
          <a:p>
            <a:endParaRPr lang="en-US" sz="1400" b="1" dirty="0">
              <a:latin typeface="Lub Dub Medium" panose="020B0603030403020204" pitchFamily="34" charset="0"/>
            </a:endParaRPr>
          </a:p>
          <a:p>
            <a:r>
              <a:rPr lang="en-US" sz="1400" b="1" dirty="0">
                <a:latin typeface="Lub Dub Medium" panose="020B0603030403020204" pitchFamily="34" charset="0"/>
              </a:rPr>
              <a:t>†In patients &gt;16 years of age, 5-year risk estimates can be considered to fully inform patients during shared decision-making discussions.</a:t>
            </a:r>
          </a:p>
          <a:p>
            <a:endParaRPr lang="en-US" sz="1400" b="1" dirty="0">
              <a:latin typeface="Lub Dub Medium" panose="020B0603030403020204" pitchFamily="34" charset="0"/>
            </a:endParaRPr>
          </a:p>
          <a:p>
            <a:r>
              <a:rPr lang="en-US" sz="1400" b="1" dirty="0">
                <a:latin typeface="Lub Dub Medium" panose="020B0603030403020204" pitchFamily="34" charset="0"/>
              </a:rPr>
              <a:t>‡It would seem most appropriate to place greater weight on frequent, longer, and faster runs of NSVT.</a:t>
            </a:r>
          </a:p>
          <a:p>
            <a:endParaRPr lang="en-US" sz="1400" b="1" dirty="0">
              <a:latin typeface="Lub Dub Medium" panose="020B0603030403020204" pitchFamily="34" charset="0"/>
            </a:endParaRPr>
          </a:p>
          <a:p>
            <a:r>
              <a:rPr lang="en-US" sz="1400" b="1" dirty="0">
                <a:latin typeface="Lub Dub Medium" panose="020B0603030403020204" pitchFamily="34" charset="0"/>
              </a:rPr>
              <a:t>CMR indicates cardiovascular magnetic resonance; EF, ejection fraction; FH, family history; HCM, hypertrophic cardiomyopathy; ICD, implantable cardioverter-defibrillator; LGE, late gadolinium enhancement; LVH, left ventricular hypertrophy; NSVT, </a:t>
            </a:r>
            <a:r>
              <a:rPr lang="en-US" sz="1400" b="1" dirty="0" err="1">
                <a:latin typeface="Lub Dub Medium" panose="020B0603030403020204" pitchFamily="34" charset="0"/>
              </a:rPr>
              <a:t>nonsustained</a:t>
            </a:r>
            <a:r>
              <a:rPr lang="en-US" sz="1400" b="1" dirty="0">
                <a:latin typeface="Lub Dub Medium" panose="020B0603030403020204" pitchFamily="34" charset="0"/>
              </a:rPr>
              <a:t> ventricular tachycardia; SCD, sudden cardiac death; VF, ventricular fibrillation; and VT, ventricular tachycardia. </a:t>
            </a:r>
          </a:p>
        </p:txBody>
      </p:sp>
    </p:spTree>
    <p:extLst>
      <p:ext uri="{BB962C8B-B14F-4D97-AF65-F5344CB8AC3E}">
        <p14:creationId xmlns:p14="http://schemas.microsoft.com/office/powerpoint/2010/main" val="17335219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64</a:t>
            </a:fld>
            <a:endParaRPr lang="en-US" dirty="0"/>
          </a:p>
        </p:txBody>
      </p:sp>
      <p:sp>
        <p:nvSpPr>
          <p:cNvPr id="2" name="Subtitle 1">
            <a:extLst>
              <a:ext uri="{FF2B5EF4-FFF2-40B4-BE49-F238E27FC236}">
                <a16:creationId xmlns:a16="http://schemas.microsoft.com/office/drawing/2014/main" id="{206D5E7F-6ADD-4519-B676-7A3BED66F53A}"/>
              </a:ext>
            </a:extLst>
          </p:cNvPr>
          <p:cNvSpPr>
            <a:spLocks noGrp="1"/>
          </p:cNvSpPr>
          <p:nvPr>
            <p:ph type="subTitle" idx="4294967295"/>
          </p:nvPr>
        </p:nvSpPr>
        <p:spPr>
          <a:xfrm>
            <a:off x="876300" y="3124200"/>
            <a:ext cx="12877800" cy="2286000"/>
          </a:xfrm>
          <a:prstGeom prst="rect">
            <a:avLst/>
          </a:prstGeom>
        </p:spPr>
        <p:txBody>
          <a:bodyPr/>
          <a:lstStyle/>
          <a:p>
            <a:pPr marL="0" indent="0" algn="ctr">
              <a:buNone/>
            </a:pPr>
            <a:r>
              <a:rPr lang="en-US" sz="4800" b="1" dirty="0">
                <a:latin typeface="Lub Dub Medium" panose="020B0603030403020204" pitchFamily="34" charset="0"/>
              </a:rPr>
              <a:t>Management of Symptomatic Patients with Obstructive Hypertrophic Cardiomyopathy </a:t>
            </a:r>
          </a:p>
        </p:txBody>
      </p:sp>
    </p:spTree>
    <p:extLst>
      <p:ext uri="{BB962C8B-B14F-4D97-AF65-F5344CB8AC3E}">
        <p14:creationId xmlns:p14="http://schemas.microsoft.com/office/powerpoint/2010/main" val="3126683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65</a:t>
            </a:fld>
            <a:endParaRPr lang="en-US" dirty="0"/>
          </a:p>
        </p:txBody>
      </p:sp>
      <p:sp>
        <p:nvSpPr>
          <p:cNvPr id="6" name="TextBox 5">
            <a:extLst>
              <a:ext uri="{FF2B5EF4-FFF2-40B4-BE49-F238E27FC236}">
                <a16:creationId xmlns:a16="http://schemas.microsoft.com/office/drawing/2014/main" id="{3758E602-2C62-455B-BD3A-B7DECBCF5B9E}"/>
              </a:ext>
            </a:extLst>
          </p:cNvPr>
          <p:cNvSpPr txBox="1"/>
          <p:nvPr/>
        </p:nvSpPr>
        <p:spPr>
          <a:xfrm>
            <a:off x="1049975" y="562772"/>
            <a:ext cx="12530451" cy="523220"/>
          </a:xfrm>
          <a:prstGeom prst="rect">
            <a:avLst/>
          </a:prstGeom>
          <a:noFill/>
        </p:spPr>
        <p:txBody>
          <a:bodyPr wrap="square" rtlCol="0">
            <a:spAutoFit/>
          </a:bodyPr>
          <a:lstStyle/>
          <a:p>
            <a:pPr algn="ctr"/>
            <a:r>
              <a:rPr lang="en-US" sz="2800" b="1" dirty="0">
                <a:effectLst/>
                <a:latin typeface="Lub Dub Medium" panose="020B0603030403020204" pitchFamily="34" charset="0"/>
                <a:ea typeface="Calibri" panose="020F0502020204030204" pitchFamily="34" charset="0"/>
              </a:rPr>
              <a:t>Pharmacologic Management of Patients With Obstructive HCM</a:t>
            </a:r>
            <a:endParaRPr lang="en-US" sz="2800" b="1" dirty="0">
              <a:latin typeface="Lub Dub Medium" panose="020B0603030403020204" pitchFamily="34" charset="0"/>
            </a:endParaRPr>
          </a:p>
        </p:txBody>
      </p:sp>
      <p:graphicFrame>
        <p:nvGraphicFramePr>
          <p:cNvPr id="2" name="Table 1">
            <a:extLst>
              <a:ext uri="{FF2B5EF4-FFF2-40B4-BE49-F238E27FC236}">
                <a16:creationId xmlns:a16="http://schemas.microsoft.com/office/drawing/2014/main" id="{CE6E4AE4-E00A-4B12-A4DD-5E3B6510379B}"/>
              </a:ext>
            </a:extLst>
          </p:cNvPr>
          <p:cNvGraphicFramePr>
            <a:graphicFrameLocks noGrp="1"/>
          </p:cNvGraphicFramePr>
          <p:nvPr>
            <p:extLst>
              <p:ext uri="{D42A27DB-BD31-4B8C-83A1-F6EECF244321}">
                <p14:modId xmlns:p14="http://schemas.microsoft.com/office/powerpoint/2010/main" val="3973131582"/>
              </p:ext>
            </p:extLst>
          </p:nvPr>
        </p:nvGraphicFramePr>
        <p:xfrm>
          <a:off x="304800" y="1444752"/>
          <a:ext cx="14165259" cy="5184648"/>
        </p:xfrm>
        <a:graphic>
          <a:graphicData uri="http://schemas.openxmlformats.org/drawingml/2006/table">
            <a:tbl>
              <a:tblPr firstRow="1" firstCol="1" bandRow="1"/>
              <a:tblGrid>
                <a:gridCol w="1371600">
                  <a:extLst>
                    <a:ext uri="{9D8B030D-6E8A-4147-A177-3AD203B41FA5}">
                      <a16:colId xmlns:a16="http://schemas.microsoft.com/office/drawing/2014/main" val="2506618716"/>
                    </a:ext>
                  </a:extLst>
                </a:gridCol>
                <a:gridCol w="2048372">
                  <a:extLst>
                    <a:ext uri="{9D8B030D-6E8A-4147-A177-3AD203B41FA5}">
                      <a16:colId xmlns:a16="http://schemas.microsoft.com/office/drawing/2014/main" val="3977673043"/>
                    </a:ext>
                  </a:extLst>
                </a:gridCol>
                <a:gridCol w="10745287">
                  <a:extLst>
                    <a:ext uri="{9D8B030D-6E8A-4147-A177-3AD203B41FA5}">
                      <a16:colId xmlns:a16="http://schemas.microsoft.com/office/drawing/2014/main" val="2594019706"/>
                    </a:ext>
                  </a:extLst>
                </a:gridCol>
              </a:tblGrid>
              <a:tr h="604916">
                <a:tc>
                  <a:txBody>
                    <a:bodyPr/>
                    <a:lstStyle/>
                    <a:p>
                      <a:pPr marL="152400" marR="142875" algn="ctr" fontAlgn="base">
                        <a:lnSpc>
                          <a:spcPct val="150000"/>
                        </a:lnSpc>
                        <a:spcBef>
                          <a:spcPts val="0"/>
                        </a:spcBef>
                        <a:spcAft>
                          <a:spcPts val="0"/>
                        </a:spcAf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COR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50000"/>
                        </a:lnSpc>
                        <a:spcBef>
                          <a:spcPts val="0"/>
                        </a:spcBef>
                        <a:spcAft>
                          <a:spcPts val="0"/>
                        </a:spcAf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LOE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50000"/>
                        </a:lnSpc>
                        <a:spcBef>
                          <a:spcPts val="0"/>
                        </a:spcBef>
                        <a:spcAft>
                          <a:spcPts val="0"/>
                        </a:spcAf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119097"/>
                  </a:ext>
                </a:extLst>
              </a:tr>
              <a:tr h="1951486">
                <a:tc>
                  <a:txBody>
                    <a:bodyPr/>
                    <a:lstStyle/>
                    <a:p>
                      <a:pPr marL="0" marR="0" algn="ctr" fontAlgn="base">
                        <a:lnSpc>
                          <a:spcPct val="150000"/>
                        </a:lnSpc>
                        <a:spcBef>
                          <a:spcPts val="0"/>
                        </a:spcBef>
                        <a:spcAft>
                          <a:spcPts val="0"/>
                        </a:spcAft>
                      </a:pPr>
                      <a:r>
                        <a:rPr lang="en-US" sz="24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150000"/>
                        </a:lnSpc>
                        <a:spcBef>
                          <a:spcPts val="0"/>
                        </a:spcBef>
                        <a:spcAft>
                          <a:spcPts val="0"/>
                        </a:spcAft>
                      </a:pPr>
                      <a:r>
                        <a:rPr lang="en-US" sz="24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566738" marR="0" lvl="0" indent="-566738" algn="l">
                        <a:lnSpc>
                          <a:spcPct val="150000"/>
                        </a:lnSpc>
                        <a:spcBef>
                          <a:spcPts val="0"/>
                        </a:spcBef>
                        <a:spcAft>
                          <a:spcPts val="0"/>
                        </a:spcAft>
                        <a:buFont typeface="+mj-lt"/>
                        <a:buNone/>
                        <a:tabLst>
                          <a:tab pos="228600" algn="l"/>
                          <a:tab pos="800100" algn="l"/>
                        </a:tabLs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   1.  In patients with obstructive HCM and symptoms* attributable to LVOTO, </a:t>
                      </a:r>
                      <a:r>
                        <a:rPr lang="en-US" sz="2400" b="1" dirty="0" err="1">
                          <a:effectLst/>
                          <a:latin typeface="Lub Dub Medium" panose="020B0603030403020204" pitchFamily="34" charset="0"/>
                          <a:ea typeface="Times New Roman" panose="02020603050405020304" pitchFamily="18" charset="0"/>
                          <a:cs typeface="Times New Roman" panose="02020603050405020304" pitchFamily="18" charset="0"/>
                        </a:rPr>
                        <a:t>nonvasodilating</a:t>
                      </a: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 beta-blockers, titrated to effectiveness or maximally tolerated doses, are recommended.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0096859"/>
                  </a:ext>
                </a:extLst>
              </a:tr>
              <a:tr h="1186454">
                <a:tc rowSpan="2">
                  <a:txBody>
                    <a:bodyPr/>
                    <a:lstStyle/>
                    <a:p>
                      <a:pPr marL="152400" marR="142875" algn="ctr" fontAlgn="base">
                        <a:lnSpc>
                          <a:spcPct val="150000"/>
                        </a:lnSpc>
                        <a:spcBef>
                          <a:spcPts val="0"/>
                        </a:spcBef>
                        <a:spcAft>
                          <a:spcPts val="0"/>
                        </a:spcAft>
                      </a:pPr>
                      <a:r>
                        <a:rPr lang="en-US" sz="24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152400" marR="142875" algn="ctr" fontAlgn="base">
                        <a:lnSpc>
                          <a:spcPct val="150000"/>
                        </a:lnSpc>
                        <a:spcBef>
                          <a:spcPts val="0"/>
                        </a:spcBef>
                        <a:spcAft>
                          <a:spcPts val="0"/>
                        </a:spcAft>
                      </a:pPr>
                      <a:r>
                        <a:rPr lang="en-US" sz="24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Verapamil B-NR</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rowSpan="2">
                  <a:txBody>
                    <a:bodyPr/>
                    <a:lstStyle/>
                    <a:p>
                      <a:pPr marL="566738" marR="0" lvl="0" indent="-566738" algn="l">
                        <a:lnSpc>
                          <a:spcPct val="150000"/>
                        </a:lnSpc>
                        <a:spcBef>
                          <a:spcPts val="0"/>
                        </a:spcBef>
                        <a:spcAft>
                          <a:spcPts val="0"/>
                        </a:spcAft>
                        <a:buFont typeface="+mj-lt"/>
                        <a:buNone/>
                        <a:tabLst>
                          <a:tab pos="228600" algn="l"/>
                          <a:tab pos="800100" algn="l"/>
                        </a:tabLs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  2.  In patients with obstructive HCM and symptoms* attributable to LVOTO, for whom beta-blockers are ineffective or not tolerated, substitution with non-dihydropyridine calcium channel blockers (e.g., verapamil, diltiazem) is recommended.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781201"/>
                  </a:ext>
                </a:extLst>
              </a:tr>
              <a:tr h="1441792">
                <a:tc vMerge="1">
                  <a:txBody>
                    <a:bodyPr/>
                    <a:lstStyle/>
                    <a:p>
                      <a:endParaRPr lang="en-US"/>
                    </a:p>
                  </a:txBody>
                  <a:tcPr/>
                </a:tc>
                <a:tc>
                  <a:txBody>
                    <a:bodyPr/>
                    <a:lstStyle/>
                    <a:p>
                      <a:pPr marL="152400" marR="142875" algn="ctr" fontAlgn="base">
                        <a:lnSpc>
                          <a:spcPct val="150000"/>
                        </a:lnSpc>
                        <a:spcBef>
                          <a:spcPts val="0"/>
                        </a:spcBef>
                        <a:spcAft>
                          <a:spcPts val="0"/>
                        </a:spcAf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Diltiazem C-LD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vMerge="1">
                  <a:txBody>
                    <a:bodyPr/>
                    <a:lstStyle/>
                    <a:p>
                      <a:endParaRPr lang="en-US"/>
                    </a:p>
                  </a:txBody>
                  <a:tcPr/>
                </a:tc>
                <a:extLst>
                  <a:ext uri="{0D108BD9-81ED-4DB2-BD59-A6C34878D82A}">
                    <a16:rowId xmlns:a16="http://schemas.microsoft.com/office/drawing/2014/main" val="222351564"/>
                  </a:ext>
                </a:extLst>
              </a:tr>
            </a:tbl>
          </a:graphicData>
        </a:graphic>
      </p:graphicFrame>
      <p:sp>
        <p:nvSpPr>
          <p:cNvPr id="3" name="TextBox 2">
            <a:extLst>
              <a:ext uri="{FF2B5EF4-FFF2-40B4-BE49-F238E27FC236}">
                <a16:creationId xmlns:a16="http://schemas.microsoft.com/office/drawing/2014/main" id="{0340E84A-DFAA-485F-B39C-975C7090BFA2}"/>
              </a:ext>
            </a:extLst>
          </p:cNvPr>
          <p:cNvSpPr txBox="1"/>
          <p:nvPr/>
        </p:nvSpPr>
        <p:spPr>
          <a:xfrm>
            <a:off x="304800" y="6629400"/>
            <a:ext cx="14165260" cy="707886"/>
          </a:xfrm>
          <a:prstGeom prst="rect">
            <a:avLst/>
          </a:prstGeom>
          <a:noFill/>
        </p:spPr>
        <p:txBody>
          <a:bodyPr wrap="square" rtlCol="0">
            <a:spAutoFit/>
          </a:bodyPr>
          <a:lstStyle/>
          <a:p>
            <a:r>
              <a:rPr lang="en-US" sz="2000" b="1" dirty="0">
                <a:latin typeface="Lub Dub Medium" panose="020B0603030403020204" pitchFamily="34" charset="0"/>
              </a:rPr>
              <a:t>*Symptoms include effort-related dyspnea or chest pain; and occasionally other exertional symptoms (e.g., syncope, near syncope) that are attributed to LVOTO and interfere with everyday activity or quality of life.</a:t>
            </a:r>
          </a:p>
        </p:txBody>
      </p:sp>
    </p:spTree>
    <p:extLst>
      <p:ext uri="{BB962C8B-B14F-4D97-AF65-F5344CB8AC3E}">
        <p14:creationId xmlns:p14="http://schemas.microsoft.com/office/powerpoint/2010/main" val="1249617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66</a:t>
            </a:fld>
            <a:endParaRPr lang="en-US" dirty="0"/>
          </a:p>
        </p:txBody>
      </p:sp>
      <p:graphicFrame>
        <p:nvGraphicFramePr>
          <p:cNvPr id="2" name="Table 1">
            <a:extLst>
              <a:ext uri="{FF2B5EF4-FFF2-40B4-BE49-F238E27FC236}">
                <a16:creationId xmlns:a16="http://schemas.microsoft.com/office/drawing/2014/main" id="{AE9F688D-6207-49C8-B357-7CA56ABB5280}"/>
              </a:ext>
            </a:extLst>
          </p:cNvPr>
          <p:cNvGraphicFramePr>
            <a:graphicFrameLocks noGrp="1"/>
          </p:cNvGraphicFramePr>
          <p:nvPr>
            <p:extLst>
              <p:ext uri="{D42A27DB-BD31-4B8C-83A1-F6EECF244321}">
                <p14:modId xmlns:p14="http://schemas.microsoft.com/office/powerpoint/2010/main" val="2842564744"/>
              </p:ext>
            </p:extLst>
          </p:nvPr>
        </p:nvGraphicFramePr>
        <p:xfrm>
          <a:off x="533400" y="1214721"/>
          <a:ext cx="13639801" cy="5605336"/>
        </p:xfrm>
        <a:graphic>
          <a:graphicData uri="http://schemas.openxmlformats.org/drawingml/2006/table">
            <a:tbl>
              <a:tblPr firstRow="1" firstCol="1" bandRow="1"/>
              <a:tblGrid>
                <a:gridCol w="1549066">
                  <a:extLst>
                    <a:ext uri="{9D8B030D-6E8A-4147-A177-3AD203B41FA5}">
                      <a16:colId xmlns:a16="http://schemas.microsoft.com/office/drawing/2014/main" val="745088410"/>
                    </a:ext>
                  </a:extLst>
                </a:gridCol>
                <a:gridCol w="1549066">
                  <a:extLst>
                    <a:ext uri="{9D8B030D-6E8A-4147-A177-3AD203B41FA5}">
                      <a16:colId xmlns:a16="http://schemas.microsoft.com/office/drawing/2014/main" val="1048657636"/>
                    </a:ext>
                  </a:extLst>
                </a:gridCol>
                <a:gridCol w="10541669">
                  <a:extLst>
                    <a:ext uri="{9D8B030D-6E8A-4147-A177-3AD203B41FA5}">
                      <a16:colId xmlns:a16="http://schemas.microsoft.com/office/drawing/2014/main" val="1627547350"/>
                    </a:ext>
                  </a:extLst>
                </a:gridCol>
              </a:tblGrid>
              <a:tr h="460367">
                <a:tc>
                  <a:txBody>
                    <a:bodyPr/>
                    <a:lstStyle/>
                    <a:p>
                      <a:pPr marL="152400" marR="142875" algn="ctr" fontAlgn="base">
                        <a:lnSpc>
                          <a:spcPct val="150000"/>
                        </a:lnSpc>
                        <a:spcBef>
                          <a:spcPts val="0"/>
                        </a:spcBef>
                        <a:spcAft>
                          <a:spcPts val="0"/>
                        </a:spcAf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COR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2400" marR="142875" algn="ctr" fontAlgn="base">
                        <a:lnSpc>
                          <a:spcPct val="150000"/>
                        </a:lnSpc>
                        <a:spcBef>
                          <a:spcPts val="0"/>
                        </a:spcBef>
                        <a:spcAft>
                          <a:spcPts val="0"/>
                        </a:spcAf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LOE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6675" marR="0" algn="ctr" fontAlgn="base">
                        <a:lnSpc>
                          <a:spcPct val="150000"/>
                        </a:lnSpc>
                        <a:spcBef>
                          <a:spcPts val="0"/>
                        </a:spcBef>
                        <a:spcAft>
                          <a:spcPts val="0"/>
                        </a:spcAf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5481780"/>
                  </a:ext>
                </a:extLst>
              </a:tr>
              <a:tr h="3030300">
                <a:tc>
                  <a:txBody>
                    <a:bodyPr/>
                    <a:lstStyle/>
                    <a:p>
                      <a:pPr marL="152400" marR="142875" algn="ctr" fontAlgn="base">
                        <a:lnSpc>
                          <a:spcPct val="150000"/>
                        </a:lnSpc>
                        <a:spcBef>
                          <a:spcPts val="0"/>
                        </a:spcBef>
                        <a:spcAft>
                          <a:spcPts val="0"/>
                        </a:spcAf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152400" marR="142875" algn="ctr" fontAlgn="base">
                        <a:lnSpc>
                          <a:spcPct val="150000"/>
                        </a:lnSpc>
                        <a:spcBef>
                          <a:spcPts val="0"/>
                        </a:spcBef>
                        <a:spcAft>
                          <a:spcPts val="0"/>
                        </a:spcAft>
                      </a:pPr>
                      <a:r>
                        <a:rPr lang="en-US" sz="23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95288" marR="0" lvl="0" indent="-395288">
                        <a:lnSpc>
                          <a:spcPct val="150000"/>
                        </a:lnSpc>
                        <a:spcBef>
                          <a:spcPts val="0"/>
                        </a:spcBef>
                        <a:spcAft>
                          <a:spcPts val="0"/>
                        </a:spcAft>
                        <a:buFont typeface="+mj-lt"/>
                        <a:buNone/>
                        <a:tabLst>
                          <a:tab pos="228600" algn="l"/>
                          <a:tab pos="800100" algn="l"/>
                        </a:tabLs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 3. For patients with obstructive HCM who have persistent severe symptoms* attributable to LVOTO despite beta-blockers or non-dihydropyridine calcium channel blockers, either adding disopyramide in combination with 1 of the other drugs, or </a:t>
                      </a:r>
                      <a:r>
                        <a:rPr lang="en-US" sz="23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SRT</a:t>
                      </a: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 performed at experienced centers,† is recommended.</a:t>
                      </a:r>
                    </a:p>
                    <a:p>
                      <a:pPr marL="395288" marR="0" lvl="0" indent="-395288">
                        <a:lnSpc>
                          <a:spcPct val="150000"/>
                        </a:lnSpc>
                        <a:spcBef>
                          <a:spcPts val="0"/>
                        </a:spcBef>
                        <a:spcAft>
                          <a:spcPts val="0"/>
                        </a:spcAft>
                        <a:buFont typeface="+mj-lt"/>
                        <a:buNone/>
                        <a:tabLst>
                          <a:tab pos="228600" algn="l"/>
                          <a:tab pos="800100" algn="l"/>
                        </a:tabLst>
                      </a:pP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467597"/>
                  </a:ext>
                </a:extLst>
              </a:tr>
              <a:tr h="2000212">
                <a:tc>
                  <a:txBody>
                    <a:bodyPr/>
                    <a:lstStyle/>
                    <a:p>
                      <a:pPr marL="152400" marR="142875" algn="ctr" fontAlgn="base">
                        <a:lnSpc>
                          <a:spcPct val="150000"/>
                        </a:lnSpc>
                        <a:spcBef>
                          <a:spcPts val="0"/>
                        </a:spcBef>
                        <a:spcAft>
                          <a:spcPts val="0"/>
                        </a:spcAft>
                      </a:pPr>
                      <a:r>
                        <a:rPr lang="en-US" sz="23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152400" marR="142875" algn="ctr" fontAlgn="base">
                        <a:lnSpc>
                          <a:spcPct val="150000"/>
                        </a:lnSpc>
                        <a:spcBef>
                          <a:spcPts val="0"/>
                        </a:spcBef>
                        <a:spcAft>
                          <a:spcPts val="0"/>
                        </a:spcAft>
                      </a:pPr>
                      <a:r>
                        <a:rPr lang="en-US" sz="23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2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395288" marR="0" lvl="0" indent="-395288">
                        <a:lnSpc>
                          <a:spcPct val="150000"/>
                        </a:lnSpc>
                        <a:spcBef>
                          <a:spcPts val="0"/>
                        </a:spcBef>
                        <a:spcAft>
                          <a:spcPts val="0"/>
                        </a:spcAft>
                        <a:buFont typeface="+mj-lt"/>
                        <a:buNone/>
                        <a:tabLst>
                          <a:tab pos="228600" algn="l"/>
                          <a:tab pos="800100" algn="l"/>
                        </a:tabLs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 4. For patients with obstructive HCM and acute hypotension who do not respond to fluid administration, intravenous phenylephrine (or other vasoconstrictors without inotropic activity), alone or in combination with beta-blocking drugs, is recommended.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750967"/>
                  </a:ext>
                </a:extLst>
              </a:tr>
            </a:tbl>
          </a:graphicData>
        </a:graphic>
      </p:graphicFrame>
      <p:sp>
        <p:nvSpPr>
          <p:cNvPr id="8" name="TextBox 7">
            <a:extLst>
              <a:ext uri="{FF2B5EF4-FFF2-40B4-BE49-F238E27FC236}">
                <a16:creationId xmlns:a16="http://schemas.microsoft.com/office/drawing/2014/main" id="{1299C77E-0FBF-4411-9C11-BDA93FD17166}"/>
              </a:ext>
            </a:extLst>
          </p:cNvPr>
          <p:cNvSpPr txBox="1"/>
          <p:nvPr/>
        </p:nvSpPr>
        <p:spPr>
          <a:xfrm>
            <a:off x="228600" y="6560728"/>
            <a:ext cx="14401800" cy="523220"/>
          </a:xfrm>
          <a:prstGeom prst="rect">
            <a:avLst/>
          </a:prstGeom>
          <a:noFill/>
        </p:spPr>
        <p:txBody>
          <a:bodyPr wrap="square" rtlCol="0">
            <a:spAutoFit/>
          </a:bodyPr>
          <a:lstStyle/>
          <a:p>
            <a:endParaRPr lang="en-US" sz="1400" b="1" dirty="0">
              <a:latin typeface="Lub Dub Medium" panose="020B0603030403020204" pitchFamily="34" charset="0"/>
            </a:endParaRPr>
          </a:p>
          <a:p>
            <a:endParaRPr lang="en-US" sz="1400" b="1" dirty="0">
              <a:latin typeface="Lub Dub Medium" panose="020B0603030403020204" pitchFamily="34" charset="0"/>
            </a:endParaRPr>
          </a:p>
        </p:txBody>
      </p:sp>
      <p:sp>
        <p:nvSpPr>
          <p:cNvPr id="6" name="TextBox 5">
            <a:extLst>
              <a:ext uri="{FF2B5EF4-FFF2-40B4-BE49-F238E27FC236}">
                <a16:creationId xmlns:a16="http://schemas.microsoft.com/office/drawing/2014/main" id="{AE052F60-C4A9-684F-8769-02B5C90F88C5}"/>
              </a:ext>
            </a:extLst>
          </p:cNvPr>
          <p:cNvSpPr txBox="1"/>
          <p:nvPr/>
        </p:nvSpPr>
        <p:spPr>
          <a:xfrm>
            <a:off x="1049975" y="612648"/>
            <a:ext cx="12530451" cy="523220"/>
          </a:xfrm>
          <a:prstGeom prst="rect">
            <a:avLst/>
          </a:prstGeom>
          <a:noFill/>
        </p:spPr>
        <p:txBody>
          <a:bodyPr wrap="square" rtlCol="0">
            <a:spAutoFit/>
          </a:bodyPr>
          <a:lstStyle/>
          <a:p>
            <a:pPr algn="ctr"/>
            <a:r>
              <a:rPr lang="en-US" sz="2800" b="1" dirty="0">
                <a:effectLst/>
                <a:latin typeface="Lub Dub Medium" panose="020B0603030403020204" pitchFamily="34" charset="0"/>
                <a:ea typeface="Calibri" panose="020F0502020204030204" pitchFamily="34" charset="0"/>
              </a:rPr>
              <a:t>Pharmacologic Management of Patients With Obstructive HCM</a:t>
            </a:r>
            <a:endParaRPr lang="en-US" sz="2800" b="1" dirty="0">
              <a:latin typeface="Lub Dub Medium" panose="020B0603030403020204" pitchFamily="34" charset="0"/>
            </a:endParaRPr>
          </a:p>
        </p:txBody>
      </p:sp>
      <p:sp>
        <p:nvSpPr>
          <p:cNvPr id="3" name="TextBox 2">
            <a:extLst>
              <a:ext uri="{FF2B5EF4-FFF2-40B4-BE49-F238E27FC236}">
                <a16:creationId xmlns:a16="http://schemas.microsoft.com/office/drawing/2014/main" id="{A9FCF477-C35F-45D4-A1CA-FBF6F6D0494C}"/>
              </a:ext>
            </a:extLst>
          </p:cNvPr>
          <p:cNvSpPr txBox="1"/>
          <p:nvPr/>
        </p:nvSpPr>
        <p:spPr>
          <a:xfrm>
            <a:off x="685800" y="6898911"/>
            <a:ext cx="11221342" cy="584775"/>
          </a:xfrm>
          <a:prstGeom prst="rect">
            <a:avLst/>
          </a:prstGeom>
          <a:noFill/>
        </p:spPr>
        <p:txBody>
          <a:bodyPr wrap="square" rtlCol="0">
            <a:spAutoFit/>
          </a:bodyPr>
          <a:lstStyle/>
          <a:p>
            <a:r>
              <a:rPr lang="en-US" sz="1600" b="1" dirty="0">
                <a:latin typeface="Lub Dub Medium" panose="020B0603030403020204" pitchFamily="34" charset="0"/>
              </a:rPr>
              <a:t>*Symptoms include effort-related dyspnea or chest pain; and occasionally other exertional symptoms</a:t>
            </a:r>
          </a:p>
          <a:p>
            <a:r>
              <a:rPr lang="en-US" sz="1600" b="1" dirty="0">
                <a:latin typeface="Lub Dub Medium" panose="020B0603030403020204" pitchFamily="34" charset="0"/>
              </a:rPr>
              <a:t> (e.g., syncope, near syncope) that are attributed to LVOTO and interfere with everyday activity or quality of life.</a:t>
            </a:r>
          </a:p>
        </p:txBody>
      </p:sp>
    </p:spTree>
    <p:extLst>
      <p:ext uri="{BB962C8B-B14F-4D97-AF65-F5344CB8AC3E}">
        <p14:creationId xmlns:p14="http://schemas.microsoft.com/office/powerpoint/2010/main" val="4262057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67</a:t>
            </a:fld>
            <a:endParaRPr lang="en-US" dirty="0"/>
          </a:p>
        </p:txBody>
      </p:sp>
      <p:graphicFrame>
        <p:nvGraphicFramePr>
          <p:cNvPr id="2" name="Table 1">
            <a:extLst>
              <a:ext uri="{FF2B5EF4-FFF2-40B4-BE49-F238E27FC236}">
                <a16:creationId xmlns:a16="http://schemas.microsoft.com/office/drawing/2014/main" id="{7776453E-FBB8-4557-BE79-A63C742A2301}"/>
              </a:ext>
            </a:extLst>
          </p:cNvPr>
          <p:cNvGraphicFramePr>
            <a:graphicFrameLocks noGrp="1"/>
          </p:cNvGraphicFramePr>
          <p:nvPr>
            <p:extLst>
              <p:ext uri="{D42A27DB-BD31-4B8C-83A1-F6EECF244321}">
                <p14:modId xmlns:p14="http://schemas.microsoft.com/office/powerpoint/2010/main" val="3809439785"/>
              </p:ext>
            </p:extLst>
          </p:nvPr>
        </p:nvGraphicFramePr>
        <p:xfrm>
          <a:off x="228600" y="1166646"/>
          <a:ext cx="14173198" cy="6108938"/>
        </p:xfrm>
        <a:graphic>
          <a:graphicData uri="http://schemas.openxmlformats.org/drawingml/2006/table">
            <a:tbl>
              <a:tblPr firstRow="1" firstCol="1" bandRow="1"/>
              <a:tblGrid>
                <a:gridCol w="1656218">
                  <a:extLst>
                    <a:ext uri="{9D8B030D-6E8A-4147-A177-3AD203B41FA5}">
                      <a16:colId xmlns:a16="http://schemas.microsoft.com/office/drawing/2014/main" val="95995174"/>
                    </a:ext>
                  </a:extLst>
                </a:gridCol>
                <a:gridCol w="1656218">
                  <a:extLst>
                    <a:ext uri="{9D8B030D-6E8A-4147-A177-3AD203B41FA5}">
                      <a16:colId xmlns:a16="http://schemas.microsoft.com/office/drawing/2014/main" val="30071657"/>
                    </a:ext>
                  </a:extLst>
                </a:gridCol>
                <a:gridCol w="10860762">
                  <a:extLst>
                    <a:ext uri="{9D8B030D-6E8A-4147-A177-3AD203B41FA5}">
                      <a16:colId xmlns:a16="http://schemas.microsoft.com/office/drawing/2014/main" val="355053481"/>
                    </a:ext>
                  </a:extLst>
                </a:gridCol>
              </a:tblGrid>
              <a:tr h="460125">
                <a:tc>
                  <a:txBody>
                    <a:bodyPr/>
                    <a:lstStyle/>
                    <a:p>
                      <a:pPr marL="152400" marR="142875" algn="ctr" fontAlgn="base">
                        <a:lnSpc>
                          <a:spcPct val="150000"/>
                        </a:lnSpc>
                        <a:spcBef>
                          <a:spcPts val="0"/>
                        </a:spcBef>
                        <a:spcAft>
                          <a:spcPts val="0"/>
                        </a:spcAft>
                      </a:pPr>
                      <a:r>
                        <a:rPr lang="en-US" sz="20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2400" marR="142875" algn="ctr" fontAlgn="base">
                        <a:lnSpc>
                          <a:spcPct val="150000"/>
                        </a:lnSpc>
                        <a:spcBef>
                          <a:spcPts val="0"/>
                        </a:spcBef>
                        <a:spcAft>
                          <a:spcPts val="0"/>
                        </a:spcAft>
                      </a:pPr>
                      <a:r>
                        <a:rPr lang="en-US" sz="2000" b="1" dirty="0">
                          <a:effectLst/>
                          <a:latin typeface="Lub Dub Medium" panose="020B0603030403020204" pitchFamily="34" charset="0"/>
                          <a:ea typeface="Times New Roman" panose="02020603050405020304" pitchFamily="18" charset="0"/>
                          <a:cs typeface="Times New Roman" panose="02020603050405020304" pitchFamily="18" charset="0"/>
                        </a:rPr>
                        <a:t>LOE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6675" marR="0" algn="ctr" fontAlgn="base">
                        <a:lnSpc>
                          <a:spcPct val="150000"/>
                        </a:lnSpc>
                        <a:spcBef>
                          <a:spcPts val="0"/>
                        </a:spcBef>
                        <a:spcAft>
                          <a:spcPts val="0"/>
                        </a:spcAft>
                      </a:pPr>
                      <a:r>
                        <a:rPr lang="en-US" sz="20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9606801"/>
                  </a:ext>
                </a:extLst>
              </a:tr>
              <a:tr h="2004441">
                <a:tc>
                  <a:txBody>
                    <a:bodyPr/>
                    <a:lstStyle/>
                    <a:p>
                      <a:pPr marL="152400" marR="142875" algn="ctr" fontAlgn="base">
                        <a:lnSpc>
                          <a:spcPct val="150000"/>
                        </a:lnSpc>
                        <a:spcBef>
                          <a:spcPts val="0"/>
                        </a:spcBef>
                        <a:spcAft>
                          <a:spcPts val="0"/>
                        </a:spcAft>
                      </a:pPr>
                      <a:r>
                        <a:rPr lang="en-US" sz="2000" b="1" dirty="0">
                          <a:effectLst/>
                          <a:latin typeface="Lub Dub Medium" panose="020B0603030403020204" pitchFamily="34" charset="0"/>
                          <a:ea typeface="Times New Roman" panose="02020603050405020304" pitchFamily="18" charset="0"/>
                          <a:cs typeface="Times New Roman" panose="02020603050405020304" pitchFamily="18" charset="0"/>
                        </a:rPr>
                        <a:t>2b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152400" marR="142875" algn="ctr" fontAlgn="base">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C-EO</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6F0"/>
                    </a:solidFill>
                  </a:tcPr>
                </a:tc>
                <a:tc>
                  <a:txBody>
                    <a:bodyPr/>
                    <a:lstStyle/>
                    <a:p>
                      <a:pPr marL="400050" marR="0" lvl="0" indent="-400050">
                        <a:lnSpc>
                          <a:spcPct val="150000"/>
                        </a:lnSpc>
                        <a:spcBef>
                          <a:spcPts val="0"/>
                        </a:spcBef>
                        <a:spcAft>
                          <a:spcPts val="0"/>
                        </a:spcAft>
                        <a:buFont typeface="+mj-lt"/>
                        <a:buNone/>
                        <a:tabLst>
                          <a:tab pos="228600" algn="l"/>
                          <a:tab pos="800100" algn="l"/>
                        </a:tabLst>
                      </a:pPr>
                      <a:r>
                        <a:rPr lang="en-US" sz="2000" b="1" dirty="0">
                          <a:effectLst/>
                          <a:latin typeface="Lub Dub Medium" panose="020B0603030403020204" pitchFamily="34" charset="0"/>
                          <a:ea typeface="Times New Roman" panose="02020603050405020304" pitchFamily="18" charset="0"/>
                          <a:cs typeface="Times New Roman" panose="02020603050405020304" pitchFamily="18" charset="0"/>
                        </a:rPr>
                        <a:t> 5.  For patients with obstructive HCM and persistent dyspnea with clinical evidence of volume overload and high left- sided filling pressures despite other HCM guideline-directed management and therapy (GDMT), cautious use of low-dose oral diuretics may be considered.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5638159"/>
                  </a:ext>
                </a:extLst>
              </a:tr>
              <a:tr h="2159988">
                <a:tc>
                  <a:txBody>
                    <a:bodyPr/>
                    <a:lstStyle/>
                    <a:p>
                      <a:pPr marL="152400" marR="142875" algn="ctr" fontAlgn="base">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2b</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152400" marR="142875" algn="ctr" fontAlgn="base">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C-EO</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6F0"/>
                    </a:solidFill>
                  </a:tcPr>
                </a:tc>
                <a:tc>
                  <a:txBody>
                    <a:bodyPr/>
                    <a:lstStyle/>
                    <a:p>
                      <a:pPr marL="400050" marR="0" lvl="0" indent="-400050">
                        <a:lnSpc>
                          <a:spcPct val="150000"/>
                        </a:lnSpc>
                        <a:spcBef>
                          <a:spcPts val="0"/>
                        </a:spcBef>
                        <a:spcAft>
                          <a:spcPts val="0"/>
                        </a:spcAft>
                        <a:buFont typeface="+mj-lt"/>
                        <a:buNone/>
                        <a:tabLst>
                          <a:tab pos="228600" algn="l"/>
                          <a:tab pos="800100" algn="l"/>
                        </a:tabLst>
                      </a:pPr>
                      <a:r>
                        <a:rPr lang="en-US" sz="2000" b="1" dirty="0">
                          <a:effectLst/>
                          <a:latin typeface="Lub Dub Medium" panose="020B0603030403020204" pitchFamily="34" charset="0"/>
                          <a:ea typeface="Times New Roman" panose="02020603050405020304" pitchFamily="18" charset="0"/>
                          <a:cs typeface="Times New Roman" panose="02020603050405020304" pitchFamily="18" charset="0"/>
                        </a:rPr>
                        <a:t> 6.  For patients with obstructive HCM, discontinuation of vasodilators (e.g., angiotensin-  converting enzyme inhibitors, angiotensin receptor blockers, dihydropyridine calcium channel blockers) or digoxin may be reasonable because these agents can worsen symptoms caused by dynamic outflow tract obstruction.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844239"/>
                  </a:ext>
                </a:extLst>
              </a:tr>
              <a:tr h="1484384">
                <a:tc>
                  <a:txBody>
                    <a:bodyPr/>
                    <a:lstStyle/>
                    <a:p>
                      <a:pPr marL="152400" marR="142875" algn="ctr" fontAlgn="base">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3:</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p>
                      <a:pPr marL="152400" marR="142875" algn="ctr" fontAlgn="base">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Harm</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3824"/>
                    </a:solidFill>
                  </a:tcPr>
                </a:tc>
                <a:tc>
                  <a:txBody>
                    <a:bodyPr/>
                    <a:lstStyle/>
                    <a:p>
                      <a:pPr marL="152400" marR="142875" algn="ctr" fontAlgn="base">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6F0"/>
                    </a:solidFill>
                  </a:tcPr>
                </a:tc>
                <a:tc>
                  <a:txBody>
                    <a:bodyPr/>
                    <a:lstStyle/>
                    <a:p>
                      <a:pPr marL="400050" marR="0" lvl="0" indent="-400050">
                        <a:lnSpc>
                          <a:spcPct val="150000"/>
                        </a:lnSpc>
                        <a:spcBef>
                          <a:spcPts val="0"/>
                        </a:spcBef>
                        <a:spcAft>
                          <a:spcPts val="0"/>
                        </a:spcAft>
                        <a:buFont typeface="+mj-lt"/>
                        <a:buNone/>
                        <a:tabLst>
                          <a:tab pos="228600" algn="l"/>
                          <a:tab pos="800100" algn="l"/>
                        </a:tabLst>
                      </a:pPr>
                      <a:r>
                        <a:rPr lang="en-US" sz="2000" b="1" dirty="0">
                          <a:effectLst/>
                          <a:latin typeface="Lub Dub Medium" panose="020B0603030403020204" pitchFamily="34" charset="0"/>
                          <a:ea typeface="Times New Roman" panose="02020603050405020304" pitchFamily="18" charset="0"/>
                          <a:cs typeface="Times New Roman" panose="02020603050405020304" pitchFamily="18" charset="0"/>
                        </a:rPr>
                        <a:t> 7.  For patients with obstructive HCM and severe dyspnea at rest, hypotension, very high resting gradients (e.g., &gt;100 mm Hg), as well as all children &lt;6 weeks of age, verapamil is potentially harmful.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045418"/>
                  </a:ext>
                </a:extLst>
              </a:tr>
            </a:tbl>
          </a:graphicData>
        </a:graphic>
      </p:graphicFrame>
      <p:sp>
        <p:nvSpPr>
          <p:cNvPr id="5" name="TextBox 4">
            <a:extLst>
              <a:ext uri="{FF2B5EF4-FFF2-40B4-BE49-F238E27FC236}">
                <a16:creationId xmlns:a16="http://schemas.microsoft.com/office/drawing/2014/main" id="{39B964AF-5F27-E440-8DE1-5EE70381865F}"/>
              </a:ext>
            </a:extLst>
          </p:cNvPr>
          <p:cNvSpPr txBox="1"/>
          <p:nvPr/>
        </p:nvSpPr>
        <p:spPr>
          <a:xfrm>
            <a:off x="1049973" y="535706"/>
            <a:ext cx="12530451" cy="523220"/>
          </a:xfrm>
          <a:prstGeom prst="rect">
            <a:avLst/>
          </a:prstGeom>
          <a:noFill/>
        </p:spPr>
        <p:txBody>
          <a:bodyPr wrap="square" rtlCol="0">
            <a:spAutoFit/>
          </a:bodyPr>
          <a:lstStyle/>
          <a:p>
            <a:pPr algn="ctr"/>
            <a:r>
              <a:rPr lang="en-US" sz="2800" b="1" dirty="0">
                <a:effectLst/>
                <a:latin typeface="Lub Dub Medium" panose="020B0603030403020204" pitchFamily="34" charset="0"/>
                <a:ea typeface="Calibri" panose="020F0502020204030204" pitchFamily="34" charset="0"/>
              </a:rPr>
              <a:t>Pharmacologic Management of Patients With Obstructive HCM</a:t>
            </a:r>
            <a:endParaRPr lang="en-US" sz="2800" b="1" dirty="0">
              <a:latin typeface="Lub Dub Medium" panose="020B0603030403020204" pitchFamily="34" charset="0"/>
            </a:endParaRPr>
          </a:p>
        </p:txBody>
      </p:sp>
    </p:spTree>
    <p:extLst>
      <p:ext uri="{BB962C8B-B14F-4D97-AF65-F5344CB8AC3E}">
        <p14:creationId xmlns:p14="http://schemas.microsoft.com/office/powerpoint/2010/main" val="3608229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68</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2276475" y="301752"/>
            <a:ext cx="10077451" cy="1200329"/>
          </a:xfrm>
          <a:prstGeom prst="rect">
            <a:avLst/>
          </a:prstGeom>
          <a:noFill/>
        </p:spPr>
        <p:txBody>
          <a:bodyPr wrap="square" rtlCol="0">
            <a:spAutoFit/>
          </a:bodyPr>
          <a:lstStyle/>
          <a:p>
            <a:pPr marR="0" lvl="2" algn="ctr">
              <a:spcBef>
                <a:spcPts val="0"/>
              </a:spcBef>
              <a:spcAft>
                <a:spcPts val="0"/>
              </a:spcAft>
            </a:pP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Invasive Treatment of Symptomatic Patients with Obstructive HCM </a:t>
            </a:r>
          </a:p>
        </p:txBody>
      </p:sp>
      <p:graphicFrame>
        <p:nvGraphicFramePr>
          <p:cNvPr id="2" name="Table 1">
            <a:extLst>
              <a:ext uri="{FF2B5EF4-FFF2-40B4-BE49-F238E27FC236}">
                <a16:creationId xmlns:a16="http://schemas.microsoft.com/office/drawing/2014/main" id="{57176368-AD25-46DE-B118-01A468E50DFB}"/>
              </a:ext>
            </a:extLst>
          </p:cNvPr>
          <p:cNvGraphicFramePr>
            <a:graphicFrameLocks noGrp="1"/>
          </p:cNvGraphicFramePr>
          <p:nvPr>
            <p:extLst>
              <p:ext uri="{D42A27DB-BD31-4B8C-83A1-F6EECF244321}">
                <p14:modId xmlns:p14="http://schemas.microsoft.com/office/powerpoint/2010/main" val="1021957734"/>
              </p:ext>
            </p:extLst>
          </p:nvPr>
        </p:nvGraphicFramePr>
        <p:xfrm>
          <a:off x="457200" y="1444752"/>
          <a:ext cx="13716000" cy="5946648"/>
        </p:xfrm>
        <a:graphic>
          <a:graphicData uri="http://schemas.openxmlformats.org/drawingml/2006/table">
            <a:tbl>
              <a:tblPr firstRow="1" firstCol="1" bandRow="1"/>
              <a:tblGrid>
                <a:gridCol w="1548618">
                  <a:extLst>
                    <a:ext uri="{9D8B030D-6E8A-4147-A177-3AD203B41FA5}">
                      <a16:colId xmlns:a16="http://schemas.microsoft.com/office/drawing/2014/main" val="1676677825"/>
                    </a:ext>
                  </a:extLst>
                </a:gridCol>
                <a:gridCol w="1548618">
                  <a:extLst>
                    <a:ext uri="{9D8B030D-6E8A-4147-A177-3AD203B41FA5}">
                      <a16:colId xmlns:a16="http://schemas.microsoft.com/office/drawing/2014/main" val="3668387720"/>
                    </a:ext>
                  </a:extLst>
                </a:gridCol>
                <a:gridCol w="10618764">
                  <a:extLst>
                    <a:ext uri="{9D8B030D-6E8A-4147-A177-3AD203B41FA5}">
                      <a16:colId xmlns:a16="http://schemas.microsoft.com/office/drawing/2014/main" val="112476268"/>
                    </a:ext>
                  </a:extLst>
                </a:gridCol>
              </a:tblGrid>
              <a:tr h="44467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5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500" b="1" dirty="0">
                          <a:effectLst/>
                          <a:latin typeface="Lub Dub Medium" panose="020B0603030403020204" pitchFamily="34" charset="0"/>
                          <a:ea typeface="Times New Roman" panose="02020603050405020304" pitchFamily="18" charset="0"/>
                          <a:cs typeface="Times New Roman" panose="02020603050405020304" pitchFamily="18" charset="0"/>
                        </a:rPr>
                        <a:t>LOE</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5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123511"/>
                  </a:ext>
                </a:extLst>
              </a:tr>
              <a:tr h="1809635">
                <a:tc>
                  <a:txBody>
                    <a:bodyPr/>
                    <a:lstStyle/>
                    <a:p>
                      <a:pPr marL="0" marR="0" algn="ctr">
                        <a:lnSpc>
                          <a:spcPct val="115000"/>
                        </a:lnSpc>
                        <a:spcBef>
                          <a:spcPts val="0"/>
                        </a:spcBef>
                        <a:spcAft>
                          <a:spcPts val="0"/>
                        </a:spcAft>
                      </a:pPr>
                      <a:r>
                        <a:rPr lang="en-US" sz="25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5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6075" marR="0" lvl="0" indent="-346075">
                        <a:lnSpc>
                          <a:spcPct val="150000"/>
                        </a:lnSpc>
                        <a:spcBef>
                          <a:spcPts val="0"/>
                        </a:spcBef>
                        <a:spcAft>
                          <a:spcPts val="0"/>
                        </a:spcAft>
                        <a:buFont typeface="+mj-lt"/>
                        <a:buNone/>
                        <a:tabLst>
                          <a:tab pos="228600" algn="l"/>
                          <a:tab pos="800100" algn="l"/>
                        </a:tabLst>
                      </a:pPr>
                      <a:r>
                        <a:rPr lang="en-US" sz="2500" b="1" dirty="0">
                          <a:effectLst/>
                          <a:latin typeface="Lub Dub Medium" panose="020B0603030403020204" pitchFamily="34" charset="0"/>
                          <a:ea typeface="Times New Roman" panose="02020603050405020304" pitchFamily="18" charset="0"/>
                          <a:cs typeface="Times New Roman" panose="02020603050405020304" pitchFamily="18" charset="0"/>
                        </a:rPr>
                        <a:t> 1. In patients with obstructive HCM who remain severely symptomatic despite GDMT, </a:t>
                      </a:r>
                      <a:r>
                        <a:rPr lang="en-US" sz="25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SRT</a:t>
                      </a:r>
                      <a:r>
                        <a:rPr lang="en-US" sz="2500" b="1" dirty="0">
                          <a:effectLst/>
                          <a:latin typeface="Lub Dub Medium" panose="020B0603030403020204" pitchFamily="34" charset="0"/>
                          <a:ea typeface="Times New Roman" panose="02020603050405020304" pitchFamily="18" charset="0"/>
                          <a:cs typeface="Times New Roman" panose="02020603050405020304" pitchFamily="18" charset="0"/>
                        </a:rPr>
                        <a:t> in eligible patients,* performed at experienced centers,† is recommended for relieving LVOTO.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798563"/>
                  </a:ext>
                </a:extLst>
              </a:tr>
              <a:tr h="3692335">
                <a:tc>
                  <a:txBody>
                    <a:bodyPr/>
                    <a:lstStyle/>
                    <a:p>
                      <a:pPr marL="0" marR="0" algn="ctr">
                        <a:lnSpc>
                          <a:spcPct val="115000"/>
                        </a:lnSpc>
                        <a:spcBef>
                          <a:spcPts val="0"/>
                        </a:spcBef>
                        <a:spcAft>
                          <a:spcPts val="0"/>
                        </a:spcAft>
                      </a:pPr>
                      <a:r>
                        <a:rPr lang="en-US" sz="25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5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5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95288" marR="0" lvl="0" indent="-395288" algn="l" defTabSz="914400" rtl="0" eaLnBrk="1" fontAlgn="auto" latinLnBrk="0" hangingPunct="1">
                        <a:lnSpc>
                          <a:spcPct val="150000"/>
                        </a:lnSpc>
                        <a:spcBef>
                          <a:spcPts val="0"/>
                        </a:spcBef>
                        <a:spcAft>
                          <a:spcPts val="0"/>
                        </a:spcAft>
                        <a:buClrTx/>
                        <a:buSzTx/>
                        <a:buFont typeface="+mj-lt"/>
                        <a:buNone/>
                        <a:tabLst>
                          <a:tab pos="228600" algn="l"/>
                          <a:tab pos="800100" algn="l"/>
                        </a:tabLst>
                        <a:defRPr/>
                      </a:pPr>
                      <a:r>
                        <a:rPr lang="en-US" sz="2500" b="1" dirty="0">
                          <a:effectLst/>
                          <a:latin typeface="Lub Dub Medium" panose="020B0603030403020204" pitchFamily="34" charset="0"/>
                          <a:ea typeface="Times New Roman" panose="02020603050405020304" pitchFamily="18" charset="0"/>
                          <a:cs typeface="Times New Roman" panose="02020603050405020304" pitchFamily="18" charset="0"/>
                        </a:rPr>
                        <a:t> 2. In symptomatic patients with obstructive HCM who have associated cardiac disease requiring surgical treatment (e.g., associated anomalous papillary muscle, markedly elongated anterior mitral leaflet, intrinsic mitral valve disease, multivessel CAD, valvular aortic stenosis), surgical myectomy, performed at experienced centers,†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446162"/>
                  </a:ext>
                </a:extLst>
              </a:tr>
            </a:tbl>
          </a:graphicData>
        </a:graphic>
      </p:graphicFrame>
    </p:spTree>
    <p:extLst>
      <p:ext uri="{BB962C8B-B14F-4D97-AF65-F5344CB8AC3E}">
        <p14:creationId xmlns:p14="http://schemas.microsoft.com/office/powerpoint/2010/main" val="29999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69</a:t>
            </a:fld>
            <a:endParaRPr lang="en-US" dirty="0"/>
          </a:p>
        </p:txBody>
      </p:sp>
      <p:sp>
        <p:nvSpPr>
          <p:cNvPr id="5" name="TextBox 4">
            <a:extLst>
              <a:ext uri="{FF2B5EF4-FFF2-40B4-BE49-F238E27FC236}">
                <a16:creationId xmlns:a16="http://schemas.microsoft.com/office/drawing/2014/main" id="{D9305A9E-7EBE-4903-A89C-38A4A6EB79E6}"/>
              </a:ext>
            </a:extLst>
          </p:cNvPr>
          <p:cNvSpPr txBox="1"/>
          <p:nvPr/>
        </p:nvSpPr>
        <p:spPr>
          <a:xfrm>
            <a:off x="328808" y="1502081"/>
            <a:ext cx="14165262" cy="5986254"/>
          </a:xfrm>
          <a:prstGeom prst="rect">
            <a:avLst/>
          </a:prstGeom>
          <a:noFill/>
        </p:spPr>
        <p:txBody>
          <a:bodyPr wrap="square">
            <a:spAutoFit/>
          </a:bodyPr>
          <a:lstStyle/>
          <a:p>
            <a:pPr marL="0" marR="0">
              <a:lnSpc>
                <a:spcPct val="150000"/>
              </a:lnSpc>
              <a:spcBef>
                <a:spcPts val="0"/>
              </a:spcBef>
              <a:spcAft>
                <a:spcPts val="600"/>
              </a:spcAft>
            </a:pPr>
            <a:r>
              <a:rPr lang="en-US" sz="2300" b="1" dirty="0">
                <a:effectLst/>
                <a:latin typeface="Lub Dub Medium" panose="020B0603030403020204" pitchFamily="34" charset="0"/>
                <a:ea typeface="Times New Roman" panose="02020603050405020304" pitchFamily="18" charset="0"/>
              </a:rPr>
              <a:t>*General eligibility criteria for septal reduction therapy:</a:t>
            </a:r>
          </a:p>
          <a:p>
            <a:pPr marL="914400" marR="0" indent="-457200">
              <a:lnSpc>
                <a:spcPct val="150000"/>
              </a:lnSpc>
              <a:spcBef>
                <a:spcPts val="0"/>
              </a:spcBef>
              <a:spcAft>
                <a:spcPts val="600"/>
              </a:spcAft>
              <a:buFont typeface="+mj-lt"/>
              <a:buAutoNum type="alphaLcParenR"/>
            </a:pPr>
            <a:r>
              <a:rPr lang="en-US" sz="2300" b="1" u="sng" dirty="0">
                <a:effectLst/>
                <a:latin typeface="Lub Dub Medium" panose="020B0603030403020204" pitchFamily="34" charset="0"/>
                <a:ea typeface="Times New Roman" panose="02020603050405020304" pitchFamily="18" charset="0"/>
              </a:rPr>
              <a:t>Clinical</a:t>
            </a:r>
            <a:r>
              <a:rPr lang="en-US" sz="2300" b="1" dirty="0">
                <a:effectLst/>
                <a:latin typeface="Lub Dub Medium" panose="020B0603030403020204" pitchFamily="34" charset="0"/>
                <a:ea typeface="Times New Roman" panose="02020603050405020304" pitchFamily="18" charset="0"/>
              </a:rPr>
              <a:t>: Severe dyspnea or chest pain (usually NYHA functional class III or class IV), or occasionally other exertional symptoms (e.g., syncope, near syncope), when attributable to LVOTO, that interferes with everyday activity or quality of life despite optimal medical therapy. </a:t>
            </a:r>
          </a:p>
          <a:p>
            <a:pPr marL="914400" marR="0" indent="-457200">
              <a:lnSpc>
                <a:spcPct val="150000"/>
              </a:lnSpc>
              <a:spcBef>
                <a:spcPts val="0"/>
              </a:spcBef>
              <a:spcAft>
                <a:spcPts val="600"/>
              </a:spcAft>
              <a:buFont typeface="+mj-lt"/>
              <a:buAutoNum type="alphaLcParenR"/>
            </a:pPr>
            <a:r>
              <a:rPr lang="en-US" sz="2300" b="1" u="sng" dirty="0">
                <a:effectLst/>
                <a:latin typeface="Lub Dub Medium" panose="020B0603030403020204" pitchFamily="34" charset="0"/>
                <a:ea typeface="Times New Roman" panose="02020603050405020304" pitchFamily="18" charset="0"/>
              </a:rPr>
              <a:t>Hemodynamic</a:t>
            </a:r>
            <a:r>
              <a:rPr lang="en-US" sz="2300" b="1" dirty="0">
                <a:effectLst/>
                <a:latin typeface="Lub Dub Medium" panose="020B0603030403020204" pitchFamily="34" charset="0"/>
                <a:ea typeface="Times New Roman" panose="02020603050405020304" pitchFamily="18" charset="0"/>
              </a:rPr>
              <a:t>: Dynamic LVOT gradient at rest or with physiologic provocation with approximate peak gradient of ≥50 mm Hg, associated with septal hypertrophy and SAM of mitral valve. </a:t>
            </a:r>
          </a:p>
          <a:p>
            <a:pPr marL="914400" marR="0" indent="-457200">
              <a:lnSpc>
                <a:spcPct val="150000"/>
              </a:lnSpc>
              <a:spcBef>
                <a:spcPts val="0"/>
              </a:spcBef>
              <a:spcAft>
                <a:spcPts val="600"/>
              </a:spcAft>
              <a:buFont typeface="+mj-lt"/>
              <a:buAutoNum type="alphaLcParenR"/>
            </a:pPr>
            <a:r>
              <a:rPr lang="en-US" sz="2300" b="1" u="sng" dirty="0">
                <a:effectLst/>
                <a:latin typeface="Lub Dub Medium" panose="020B0603030403020204" pitchFamily="34" charset="0"/>
                <a:ea typeface="Times New Roman" panose="02020603050405020304" pitchFamily="18" charset="0"/>
              </a:rPr>
              <a:t>Anatomic</a:t>
            </a:r>
            <a:r>
              <a:rPr lang="en-US" sz="2300" b="1" dirty="0">
                <a:effectLst/>
                <a:latin typeface="Lub Dub Medium" panose="020B0603030403020204" pitchFamily="34" charset="0"/>
                <a:ea typeface="Times New Roman" panose="02020603050405020304" pitchFamily="18" charset="0"/>
              </a:rPr>
              <a:t>: Targeted anterior septal thickness sufficient to perform the procedure safely and effectively in the judgment of the individual operator.</a:t>
            </a:r>
          </a:p>
          <a:p>
            <a:r>
              <a:rPr lang="en-US" b="1" dirty="0">
                <a:effectLst/>
                <a:latin typeface="Lub Dub Medium" panose="020B0603030403020204" pitchFamily="34" charset="0"/>
                <a:ea typeface="Times New Roman" panose="02020603050405020304" pitchFamily="18" charset="0"/>
              </a:rPr>
              <a:t>†Comprehensive or primary HCM centers with demonstrated excellence in clinical outcomes for these procedures </a:t>
            </a:r>
            <a:endParaRPr lang="en-US" b="1" dirty="0">
              <a:latin typeface="Lub Dub Medium" panose="020B0603030403020204" pitchFamily="34" charset="0"/>
            </a:endParaRPr>
          </a:p>
        </p:txBody>
      </p:sp>
      <p:sp>
        <p:nvSpPr>
          <p:cNvPr id="6" name="TextBox 5">
            <a:extLst>
              <a:ext uri="{FF2B5EF4-FFF2-40B4-BE49-F238E27FC236}">
                <a16:creationId xmlns:a16="http://schemas.microsoft.com/office/drawing/2014/main" id="{CFEEF0C5-65E8-D445-B525-7B5EABACBAA8}"/>
              </a:ext>
            </a:extLst>
          </p:cNvPr>
          <p:cNvSpPr txBox="1"/>
          <p:nvPr/>
        </p:nvSpPr>
        <p:spPr>
          <a:xfrm>
            <a:off x="2276475" y="301752"/>
            <a:ext cx="10077451" cy="1200329"/>
          </a:xfrm>
          <a:prstGeom prst="rect">
            <a:avLst/>
          </a:prstGeom>
          <a:noFill/>
        </p:spPr>
        <p:txBody>
          <a:bodyPr wrap="square" rtlCol="0">
            <a:spAutoFit/>
          </a:bodyPr>
          <a:lstStyle/>
          <a:p>
            <a:pPr marR="0" lvl="2" algn="ctr">
              <a:spcBef>
                <a:spcPts val="0"/>
              </a:spcBef>
              <a:spcAft>
                <a:spcPts val="0"/>
              </a:spcAft>
            </a:pP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Invasive Treatment of Symptomatic Patients with Obstructive HCM </a:t>
            </a:r>
          </a:p>
        </p:txBody>
      </p:sp>
    </p:spTree>
    <p:extLst>
      <p:ext uri="{BB962C8B-B14F-4D97-AF65-F5344CB8AC3E}">
        <p14:creationId xmlns:p14="http://schemas.microsoft.com/office/powerpoint/2010/main" val="2354015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0C6C47-E8BE-4B1E-AC6B-73485F5C4778}"/>
              </a:ext>
            </a:extLst>
          </p:cNvPr>
          <p:cNvSpPr>
            <a:spLocks noGrp="1"/>
          </p:cNvSpPr>
          <p:nvPr>
            <p:ph type="body" sz="quarter" idx="10"/>
          </p:nvPr>
        </p:nvSpPr>
        <p:spPr>
          <a:xfrm>
            <a:off x="722376" y="1755648"/>
            <a:ext cx="13747686" cy="5715000"/>
          </a:xfrm>
        </p:spPr>
        <p:txBody>
          <a:bodyPr/>
          <a:lstStyle/>
          <a:p>
            <a:pPr marL="395288" indent="-395288">
              <a:buNone/>
            </a:pPr>
            <a:r>
              <a:rPr lang="en-US" sz="3200" dirty="0"/>
              <a:t>2. Although the primary cardiology team can initiate  evaluation, treatment, and longitudinal care, referral to multidisciplinary HCM centers with graduated levels of expertise can be important to optimizing care for patients with HCM. Challenging treatment decisions—where reasonable alternatives exist, where the strength of recommendation is weak (e.g., any Class 2b decision) or is particularly nuanced, and for invasive procedures that are specific to patients with HCM—represent crucial opportunities to refer patients to these HCM centers.</a:t>
            </a:r>
          </a:p>
        </p:txBody>
      </p:sp>
      <p:sp>
        <p:nvSpPr>
          <p:cNvPr id="5" name="Slide Number Placeholder 4">
            <a:extLst>
              <a:ext uri="{FF2B5EF4-FFF2-40B4-BE49-F238E27FC236}">
                <a16:creationId xmlns:a16="http://schemas.microsoft.com/office/drawing/2014/main" id="{FD3234A8-7F7F-4055-BB02-364ACC52704E}"/>
              </a:ext>
            </a:extLst>
          </p:cNvPr>
          <p:cNvSpPr>
            <a:spLocks noGrp="1"/>
          </p:cNvSpPr>
          <p:nvPr>
            <p:ph type="sldNum" sz="quarter" idx="4"/>
          </p:nvPr>
        </p:nvSpPr>
        <p:spPr/>
        <p:txBody>
          <a:bodyPr/>
          <a:lstStyle/>
          <a:p>
            <a:fld id="{01CD3B2E-BC1C-6C4D-9D91-A67B950EE325}" type="slidenum">
              <a:rPr lang="en-US" smtClean="0"/>
              <a:pPr/>
              <a:t>7</a:t>
            </a:fld>
            <a:endParaRPr lang="en-US" dirty="0"/>
          </a:p>
        </p:txBody>
      </p:sp>
      <p:sp>
        <p:nvSpPr>
          <p:cNvPr id="6" name="Subtitle 2">
            <a:extLst>
              <a:ext uri="{FF2B5EF4-FFF2-40B4-BE49-F238E27FC236}">
                <a16:creationId xmlns:a16="http://schemas.microsoft.com/office/drawing/2014/main" id="{1BAB7E25-EBB7-45FB-92E8-4AA0A1CBA7B8}"/>
              </a:ext>
            </a:extLst>
          </p:cNvPr>
          <p:cNvSpPr txBox="1">
            <a:spLocks/>
          </p:cNvSpPr>
          <p:nvPr/>
        </p:nvSpPr>
        <p:spPr>
          <a:xfrm>
            <a:off x="3886200" y="722463"/>
            <a:ext cx="6781800" cy="1030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dirty="0"/>
              <a:t>Top 10 Take Home Messages </a:t>
            </a:r>
          </a:p>
        </p:txBody>
      </p:sp>
    </p:spTree>
    <p:extLst>
      <p:ext uri="{BB962C8B-B14F-4D97-AF65-F5344CB8AC3E}">
        <p14:creationId xmlns:p14="http://schemas.microsoft.com/office/powerpoint/2010/main" val="8781575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70</a:t>
            </a:fld>
            <a:endParaRPr lang="en-US" dirty="0"/>
          </a:p>
        </p:txBody>
      </p:sp>
      <p:graphicFrame>
        <p:nvGraphicFramePr>
          <p:cNvPr id="2" name="Table 1">
            <a:extLst>
              <a:ext uri="{FF2B5EF4-FFF2-40B4-BE49-F238E27FC236}">
                <a16:creationId xmlns:a16="http://schemas.microsoft.com/office/drawing/2014/main" id="{357C168A-4045-4C9C-832A-C1AD21DCD0B6}"/>
              </a:ext>
            </a:extLst>
          </p:cNvPr>
          <p:cNvGraphicFramePr>
            <a:graphicFrameLocks noGrp="1"/>
          </p:cNvGraphicFramePr>
          <p:nvPr>
            <p:extLst>
              <p:ext uri="{D42A27DB-BD31-4B8C-83A1-F6EECF244321}">
                <p14:modId xmlns:p14="http://schemas.microsoft.com/office/powerpoint/2010/main" val="2580948154"/>
              </p:ext>
            </p:extLst>
          </p:nvPr>
        </p:nvGraphicFramePr>
        <p:xfrm>
          <a:off x="457200" y="1444752"/>
          <a:ext cx="13716000" cy="5983820"/>
        </p:xfrm>
        <a:graphic>
          <a:graphicData uri="http://schemas.openxmlformats.org/drawingml/2006/table">
            <a:tbl>
              <a:tblPr firstRow="1" firstCol="1" bandRow="1"/>
              <a:tblGrid>
                <a:gridCol w="1536363">
                  <a:extLst>
                    <a:ext uri="{9D8B030D-6E8A-4147-A177-3AD203B41FA5}">
                      <a16:colId xmlns:a16="http://schemas.microsoft.com/office/drawing/2014/main" val="2221655611"/>
                    </a:ext>
                  </a:extLst>
                </a:gridCol>
                <a:gridCol w="1536363">
                  <a:extLst>
                    <a:ext uri="{9D8B030D-6E8A-4147-A177-3AD203B41FA5}">
                      <a16:colId xmlns:a16="http://schemas.microsoft.com/office/drawing/2014/main" val="1907583594"/>
                    </a:ext>
                  </a:extLst>
                </a:gridCol>
                <a:gridCol w="10643274">
                  <a:extLst>
                    <a:ext uri="{9D8B030D-6E8A-4147-A177-3AD203B41FA5}">
                      <a16:colId xmlns:a16="http://schemas.microsoft.com/office/drawing/2014/main" val="3474066907"/>
                    </a:ext>
                  </a:extLst>
                </a:gridCol>
              </a:tblGrid>
              <a:tr h="948333">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200000"/>
                        </a:lnSpc>
                        <a:spcBef>
                          <a:spcPts val="0"/>
                        </a:spcBef>
                        <a:spcAft>
                          <a:spcPts val="0"/>
                        </a:spcAft>
                        <a:buFont typeface="+mj-lt"/>
                        <a:buNone/>
                        <a:tabLst>
                          <a:tab pos="228600" algn="l"/>
                          <a:tab pos="800100" algn="l"/>
                        </a:tabLs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15626964"/>
                  </a:ext>
                </a:extLst>
              </a:tr>
              <a:tr h="4922115">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1</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457200" marR="0" lvl="0" indent="-457200">
                        <a:lnSpc>
                          <a:spcPct val="150000"/>
                        </a:lnSpc>
                        <a:spcBef>
                          <a:spcPts val="0"/>
                        </a:spcBef>
                        <a:spcAft>
                          <a:spcPts val="0"/>
                        </a:spcAft>
                        <a:buFont typeface="+mj-lt"/>
                        <a:buNone/>
                        <a:tabLst>
                          <a:tab pos="228600" algn="l"/>
                          <a:tab pos="800100" algn="l"/>
                        </a:tabLs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3. In adult patients with obstructive HCM who remain severely symptomatic, despite GDMT and in whom surgery is contraindicated or the risk is considered unacceptable because of serious comorbidities or advanced age, alcohol septal ablation in eligible patients,* performed at experienced centers,† is recommended.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167174"/>
                  </a:ext>
                </a:extLst>
              </a:tr>
            </a:tbl>
          </a:graphicData>
        </a:graphic>
      </p:graphicFrame>
      <p:sp>
        <p:nvSpPr>
          <p:cNvPr id="5" name="TextBox 4">
            <a:extLst>
              <a:ext uri="{FF2B5EF4-FFF2-40B4-BE49-F238E27FC236}">
                <a16:creationId xmlns:a16="http://schemas.microsoft.com/office/drawing/2014/main" id="{AF6E5BE4-C838-D743-85F2-4EAC00EA0065}"/>
              </a:ext>
            </a:extLst>
          </p:cNvPr>
          <p:cNvSpPr txBox="1"/>
          <p:nvPr/>
        </p:nvSpPr>
        <p:spPr>
          <a:xfrm>
            <a:off x="2276475" y="301752"/>
            <a:ext cx="10077451" cy="1200329"/>
          </a:xfrm>
          <a:prstGeom prst="rect">
            <a:avLst/>
          </a:prstGeom>
          <a:noFill/>
        </p:spPr>
        <p:txBody>
          <a:bodyPr wrap="square" rtlCol="0">
            <a:spAutoFit/>
          </a:bodyPr>
          <a:lstStyle/>
          <a:p>
            <a:pPr marR="0" lvl="2" algn="ctr">
              <a:spcBef>
                <a:spcPts val="0"/>
              </a:spcBef>
              <a:spcAft>
                <a:spcPts val="0"/>
              </a:spcAft>
            </a:pP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Invasive Treatment of Symptomatic Patients with Obstructive HCM </a:t>
            </a:r>
          </a:p>
        </p:txBody>
      </p:sp>
    </p:spTree>
    <p:extLst>
      <p:ext uri="{BB962C8B-B14F-4D97-AF65-F5344CB8AC3E}">
        <p14:creationId xmlns:p14="http://schemas.microsoft.com/office/powerpoint/2010/main" val="3634994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71</a:t>
            </a:fld>
            <a:endParaRPr lang="en-US" dirty="0"/>
          </a:p>
        </p:txBody>
      </p:sp>
      <p:sp>
        <p:nvSpPr>
          <p:cNvPr id="5" name="TextBox 4">
            <a:extLst>
              <a:ext uri="{FF2B5EF4-FFF2-40B4-BE49-F238E27FC236}">
                <a16:creationId xmlns:a16="http://schemas.microsoft.com/office/drawing/2014/main" id="{D9305A9E-7EBE-4903-A89C-38A4A6EB79E6}"/>
              </a:ext>
            </a:extLst>
          </p:cNvPr>
          <p:cNvSpPr txBox="1"/>
          <p:nvPr/>
        </p:nvSpPr>
        <p:spPr>
          <a:xfrm>
            <a:off x="328808" y="1502081"/>
            <a:ext cx="14165262" cy="5986254"/>
          </a:xfrm>
          <a:prstGeom prst="rect">
            <a:avLst/>
          </a:prstGeom>
          <a:noFill/>
        </p:spPr>
        <p:txBody>
          <a:bodyPr wrap="square">
            <a:spAutoFit/>
          </a:bodyPr>
          <a:lstStyle/>
          <a:p>
            <a:pPr marL="0" marR="0">
              <a:lnSpc>
                <a:spcPct val="150000"/>
              </a:lnSpc>
              <a:spcBef>
                <a:spcPts val="0"/>
              </a:spcBef>
              <a:spcAft>
                <a:spcPts val="600"/>
              </a:spcAft>
            </a:pPr>
            <a:r>
              <a:rPr lang="en-US" sz="2300" b="1" dirty="0">
                <a:effectLst/>
                <a:latin typeface="Lub Dub Medium" panose="020B0603030403020204" pitchFamily="34" charset="0"/>
                <a:ea typeface="Times New Roman" panose="02020603050405020304" pitchFamily="18" charset="0"/>
              </a:rPr>
              <a:t>*General eligibility criteria for septal reduction therapy:</a:t>
            </a:r>
          </a:p>
          <a:p>
            <a:pPr marL="914400" marR="0" indent="-457200">
              <a:lnSpc>
                <a:spcPct val="150000"/>
              </a:lnSpc>
              <a:spcBef>
                <a:spcPts val="0"/>
              </a:spcBef>
              <a:spcAft>
                <a:spcPts val="600"/>
              </a:spcAft>
              <a:buFont typeface="+mj-lt"/>
              <a:buAutoNum type="alphaLcParenR"/>
            </a:pPr>
            <a:r>
              <a:rPr lang="en-US" sz="2300" b="1" u="sng" dirty="0">
                <a:effectLst/>
                <a:latin typeface="Lub Dub Medium" panose="020B0603030403020204" pitchFamily="34" charset="0"/>
                <a:ea typeface="Times New Roman" panose="02020603050405020304" pitchFamily="18" charset="0"/>
              </a:rPr>
              <a:t>Clinical</a:t>
            </a:r>
            <a:r>
              <a:rPr lang="en-US" sz="2300" b="1" dirty="0">
                <a:effectLst/>
                <a:latin typeface="Lub Dub Medium" panose="020B0603030403020204" pitchFamily="34" charset="0"/>
                <a:ea typeface="Times New Roman" panose="02020603050405020304" pitchFamily="18" charset="0"/>
              </a:rPr>
              <a:t>: Severe dyspnea or chest pain (usually NYHA functional class III or class IV), or occasionally other exertional symptoms (e.g., syncope, near syncope), when attributable to LVOTO, that interferes with everyday activity or quality of life despite optimal medical therapy. </a:t>
            </a:r>
          </a:p>
          <a:p>
            <a:pPr marL="914400" marR="0" indent="-457200">
              <a:lnSpc>
                <a:spcPct val="150000"/>
              </a:lnSpc>
              <a:spcBef>
                <a:spcPts val="0"/>
              </a:spcBef>
              <a:spcAft>
                <a:spcPts val="600"/>
              </a:spcAft>
              <a:buFont typeface="+mj-lt"/>
              <a:buAutoNum type="alphaLcParenR"/>
            </a:pPr>
            <a:r>
              <a:rPr lang="en-US" sz="2300" b="1" u="sng" dirty="0">
                <a:effectLst/>
                <a:latin typeface="Lub Dub Medium" panose="020B0603030403020204" pitchFamily="34" charset="0"/>
                <a:ea typeface="Times New Roman" panose="02020603050405020304" pitchFamily="18" charset="0"/>
              </a:rPr>
              <a:t>Hemodynamic</a:t>
            </a:r>
            <a:r>
              <a:rPr lang="en-US" sz="2300" b="1" dirty="0">
                <a:effectLst/>
                <a:latin typeface="Lub Dub Medium" panose="020B0603030403020204" pitchFamily="34" charset="0"/>
                <a:ea typeface="Times New Roman" panose="02020603050405020304" pitchFamily="18" charset="0"/>
              </a:rPr>
              <a:t>: Dynamic LVOT gradient at rest or with physiologic provocation with approximate peak gradient of ≥50 mm Hg, associated with septal hypertrophy and SAM of mitral valve. </a:t>
            </a:r>
          </a:p>
          <a:p>
            <a:pPr marL="914400" marR="0" indent="-457200">
              <a:lnSpc>
                <a:spcPct val="150000"/>
              </a:lnSpc>
              <a:spcBef>
                <a:spcPts val="0"/>
              </a:spcBef>
              <a:spcAft>
                <a:spcPts val="600"/>
              </a:spcAft>
              <a:buFont typeface="+mj-lt"/>
              <a:buAutoNum type="alphaLcParenR"/>
            </a:pPr>
            <a:r>
              <a:rPr lang="en-US" sz="2300" b="1" u="sng" dirty="0">
                <a:effectLst/>
                <a:latin typeface="Lub Dub Medium" panose="020B0603030403020204" pitchFamily="34" charset="0"/>
                <a:ea typeface="Times New Roman" panose="02020603050405020304" pitchFamily="18" charset="0"/>
              </a:rPr>
              <a:t>Anatomic</a:t>
            </a:r>
            <a:r>
              <a:rPr lang="en-US" sz="2300" b="1" dirty="0">
                <a:effectLst/>
                <a:latin typeface="Lub Dub Medium" panose="020B0603030403020204" pitchFamily="34" charset="0"/>
                <a:ea typeface="Times New Roman" panose="02020603050405020304" pitchFamily="18" charset="0"/>
              </a:rPr>
              <a:t>: Targeted anterior septal thickness sufficient to perform the procedure safely and effectively in the judgment of the individual operator.</a:t>
            </a:r>
          </a:p>
          <a:p>
            <a:r>
              <a:rPr lang="en-US" b="1" dirty="0">
                <a:effectLst/>
                <a:latin typeface="Lub Dub Medium" panose="020B0603030403020204" pitchFamily="34" charset="0"/>
                <a:ea typeface="Times New Roman" panose="02020603050405020304" pitchFamily="18" charset="0"/>
              </a:rPr>
              <a:t>†Comprehensive or primary HCM centers with demonstrated excellence in clinical outcomes for these procedures </a:t>
            </a:r>
            <a:endParaRPr lang="en-US" b="1" dirty="0">
              <a:latin typeface="Lub Dub Medium" panose="020B0603030403020204" pitchFamily="34" charset="0"/>
            </a:endParaRPr>
          </a:p>
        </p:txBody>
      </p:sp>
      <p:sp>
        <p:nvSpPr>
          <p:cNvPr id="6" name="TextBox 5">
            <a:extLst>
              <a:ext uri="{FF2B5EF4-FFF2-40B4-BE49-F238E27FC236}">
                <a16:creationId xmlns:a16="http://schemas.microsoft.com/office/drawing/2014/main" id="{CFEEF0C5-65E8-D445-B525-7B5EABACBAA8}"/>
              </a:ext>
            </a:extLst>
          </p:cNvPr>
          <p:cNvSpPr txBox="1"/>
          <p:nvPr/>
        </p:nvSpPr>
        <p:spPr>
          <a:xfrm>
            <a:off x="2276475" y="301752"/>
            <a:ext cx="10077451" cy="1200329"/>
          </a:xfrm>
          <a:prstGeom prst="rect">
            <a:avLst/>
          </a:prstGeom>
          <a:noFill/>
        </p:spPr>
        <p:txBody>
          <a:bodyPr wrap="square" rtlCol="0">
            <a:spAutoFit/>
          </a:bodyPr>
          <a:lstStyle/>
          <a:p>
            <a:pPr marR="0" lvl="2" algn="ctr">
              <a:spcBef>
                <a:spcPts val="0"/>
              </a:spcBef>
              <a:spcAft>
                <a:spcPts val="0"/>
              </a:spcAft>
            </a:pP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Invasive Treatment of Symptomatic Patients with Obstructive HCM </a:t>
            </a:r>
          </a:p>
        </p:txBody>
      </p:sp>
    </p:spTree>
    <p:extLst>
      <p:ext uri="{BB962C8B-B14F-4D97-AF65-F5344CB8AC3E}">
        <p14:creationId xmlns:p14="http://schemas.microsoft.com/office/powerpoint/2010/main" val="17569218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72</a:t>
            </a:fld>
            <a:endParaRPr lang="en-US" dirty="0"/>
          </a:p>
        </p:txBody>
      </p:sp>
      <p:graphicFrame>
        <p:nvGraphicFramePr>
          <p:cNvPr id="5" name="Table 4">
            <a:extLst>
              <a:ext uri="{FF2B5EF4-FFF2-40B4-BE49-F238E27FC236}">
                <a16:creationId xmlns:a16="http://schemas.microsoft.com/office/drawing/2014/main" id="{D21BBE7F-CB9E-5C48-A4E5-00226CA35BF9}"/>
              </a:ext>
            </a:extLst>
          </p:cNvPr>
          <p:cNvGraphicFramePr>
            <a:graphicFrameLocks noGrp="1"/>
          </p:cNvGraphicFramePr>
          <p:nvPr>
            <p:extLst>
              <p:ext uri="{D42A27DB-BD31-4B8C-83A1-F6EECF244321}">
                <p14:modId xmlns:p14="http://schemas.microsoft.com/office/powerpoint/2010/main" val="3113148843"/>
              </p:ext>
            </p:extLst>
          </p:nvPr>
        </p:nvGraphicFramePr>
        <p:xfrm>
          <a:off x="457200" y="1444752"/>
          <a:ext cx="13716001" cy="5678424"/>
        </p:xfrm>
        <a:graphic>
          <a:graphicData uri="http://schemas.openxmlformats.org/drawingml/2006/table">
            <a:tbl>
              <a:tblPr firstRow="1" firstCol="1" bandRow="1"/>
              <a:tblGrid>
                <a:gridCol w="1601361">
                  <a:extLst>
                    <a:ext uri="{9D8B030D-6E8A-4147-A177-3AD203B41FA5}">
                      <a16:colId xmlns:a16="http://schemas.microsoft.com/office/drawing/2014/main" val="679546798"/>
                    </a:ext>
                  </a:extLst>
                </a:gridCol>
                <a:gridCol w="1601361">
                  <a:extLst>
                    <a:ext uri="{9D8B030D-6E8A-4147-A177-3AD203B41FA5}">
                      <a16:colId xmlns:a16="http://schemas.microsoft.com/office/drawing/2014/main" val="90194959"/>
                    </a:ext>
                  </a:extLst>
                </a:gridCol>
                <a:gridCol w="10513279">
                  <a:extLst>
                    <a:ext uri="{9D8B030D-6E8A-4147-A177-3AD203B41FA5}">
                      <a16:colId xmlns:a16="http://schemas.microsoft.com/office/drawing/2014/main" val="2082365562"/>
                    </a:ext>
                  </a:extLst>
                </a:gridCol>
              </a:tblGrid>
              <a:tr h="475659">
                <a:tc>
                  <a:txBody>
                    <a:bodyPr/>
                    <a:lstStyle/>
                    <a:p>
                      <a:pPr marL="0" marR="0" algn="ctr">
                        <a:lnSpc>
                          <a:spcPct val="115000"/>
                        </a:lnSpc>
                        <a:spcBef>
                          <a:spcPts val="0"/>
                        </a:spcBef>
                        <a:spcAft>
                          <a:spcPts val="0"/>
                        </a:spcAft>
                      </a:pPr>
                      <a:r>
                        <a:rPr lang="en-US" sz="23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21473"/>
                  </a:ext>
                </a:extLst>
              </a:tr>
              <a:tr h="5202765">
                <a:tc>
                  <a:txBody>
                    <a:bodyPr/>
                    <a:lstStyle/>
                    <a:p>
                      <a:pPr marL="0" marR="0" algn="ctr">
                        <a:lnSpc>
                          <a:spcPct val="115000"/>
                        </a:lnSpc>
                        <a:spcBef>
                          <a:spcPts val="0"/>
                        </a:spcBef>
                        <a:spcAft>
                          <a:spcPts val="0"/>
                        </a:spcAft>
                      </a:pPr>
                      <a:r>
                        <a:rPr lang="en-US" sz="2300" b="1" dirty="0">
                          <a:effectLst/>
                          <a:latin typeface="Lub Dub Medium" panose="020B0603030403020204" pitchFamily="34" charset="0"/>
                          <a:ea typeface="Calibri" panose="020F0502020204030204" pitchFamily="34" charset="0"/>
                          <a:cs typeface="Times New Roman" panose="02020603050405020304" pitchFamily="18" charset="0"/>
                        </a:rPr>
                        <a:t>2b</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23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6075" marR="0" lvl="0" indent="-346075">
                        <a:lnSpc>
                          <a:spcPct val="150000"/>
                        </a:lnSpc>
                        <a:spcBef>
                          <a:spcPts val="0"/>
                        </a:spcBef>
                        <a:spcAft>
                          <a:spcPts val="0"/>
                        </a:spcAft>
                        <a:buFont typeface="+mj-lt"/>
                        <a:buNone/>
                        <a:tabLst>
                          <a:tab pos="228600" algn="l"/>
                          <a:tab pos="800100" algn="l"/>
                        </a:tabLs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4.  In patients with obstructive HCM, earlier (NYHA class II) surgical myectomy performed at comprehensive HCM centers may be reasonable in the presence of additional clinical factors, including:</a:t>
                      </a:r>
                    </a:p>
                    <a:p>
                      <a:pPr marL="1433513" marR="0" lvl="0" indent="-630238">
                        <a:lnSpc>
                          <a:spcPct val="150000"/>
                        </a:lnSpc>
                        <a:spcBef>
                          <a:spcPts val="0"/>
                        </a:spcBef>
                        <a:spcAft>
                          <a:spcPts val="0"/>
                        </a:spcAft>
                        <a:buFont typeface="+mj-lt"/>
                        <a:buAutoNum type="alphaLcParenR"/>
                        <a:tabLst>
                          <a:tab pos="228600" algn="l"/>
                          <a:tab pos="800100" algn="l"/>
                        </a:tabLs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Severe and progressive pulmonary hypertension thought to be attributable to LVOTO or associated MR.</a:t>
                      </a:r>
                    </a:p>
                    <a:p>
                      <a:pPr marL="1433513" marR="0" lvl="0" indent="-630238">
                        <a:lnSpc>
                          <a:spcPct val="150000"/>
                        </a:lnSpc>
                        <a:spcBef>
                          <a:spcPts val="0"/>
                        </a:spcBef>
                        <a:spcAft>
                          <a:spcPts val="0"/>
                        </a:spcAft>
                        <a:buFont typeface="+mj-lt"/>
                        <a:buAutoNum type="alphaLcParenR"/>
                        <a:tabLst>
                          <a:tab pos="228600" algn="l"/>
                          <a:tab pos="800100" algn="l"/>
                        </a:tabLs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Left atrial enlargement with ≥1  episodes of symptomatic AF.</a:t>
                      </a:r>
                    </a:p>
                    <a:p>
                      <a:pPr marL="1433513" marR="0" lvl="0" indent="-630238">
                        <a:lnSpc>
                          <a:spcPct val="150000"/>
                        </a:lnSpc>
                        <a:spcBef>
                          <a:spcPts val="0"/>
                        </a:spcBef>
                        <a:spcAft>
                          <a:spcPts val="0"/>
                        </a:spcAft>
                        <a:buFont typeface="+mj-lt"/>
                        <a:buAutoNum type="alphaLcParenR"/>
                        <a:tabLst>
                          <a:tab pos="228600" algn="l"/>
                          <a:tab pos="800100" algn="l"/>
                        </a:tabLs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Poor functional capacity attributable to LVOTO as documented on treadmill exercise testing. </a:t>
                      </a:r>
                    </a:p>
                    <a:p>
                      <a:pPr marL="1433513" marR="0" lvl="0" indent="-630238">
                        <a:lnSpc>
                          <a:spcPct val="150000"/>
                        </a:lnSpc>
                        <a:spcBef>
                          <a:spcPts val="0"/>
                        </a:spcBef>
                        <a:spcAft>
                          <a:spcPts val="0"/>
                        </a:spcAft>
                        <a:buFont typeface="+mj-lt"/>
                        <a:buAutoNum type="alphaLcParenR"/>
                        <a:tabLst>
                          <a:tab pos="228600" algn="l"/>
                          <a:tab pos="800100" algn="l"/>
                        </a:tabLs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Children and young adults with very high resting LVOT gradients (&gt;100 mm 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405681"/>
                  </a:ext>
                </a:extLst>
              </a:tr>
            </a:tbl>
          </a:graphicData>
        </a:graphic>
      </p:graphicFrame>
      <p:sp>
        <p:nvSpPr>
          <p:cNvPr id="7" name="TextBox 6">
            <a:extLst>
              <a:ext uri="{FF2B5EF4-FFF2-40B4-BE49-F238E27FC236}">
                <a16:creationId xmlns:a16="http://schemas.microsoft.com/office/drawing/2014/main" id="{0C5CB96F-89EB-3442-B535-4775149CFD01}"/>
              </a:ext>
            </a:extLst>
          </p:cNvPr>
          <p:cNvSpPr txBox="1"/>
          <p:nvPr/>
        </p:nvSpPr>
        <p:spPr>
          <a:xfrm>
            <a:off x="2276475" y="301752"/>
            <a:ext cx="10077451" cy="1200329"/>
          </a:xfrm>
          <a:prstGeom prst="rect">
            <a:avLst/>
          </a:prstGeom>
          <a:noFill/>
        </p:spPr>
        <p:txBody>
          <a:bodyPr wrap="square" rtlCol="0">
            <a:spAutoFit/>
          </a:bodyPr>
          <a:lstStyle/>
          <a:p>
            <a:pPr marR="0" lvl="2" algn="ctr">
              <a:spcBef>
                <a:spcPts val="0"/>
              </a:spcBef>
              <a:spcAft>
                <a:spcPts val="0"/>
              </a:spcAft>
            </a:pP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Invasive Treatment of Symptomatic Patients with Obstructive HCM </a:t>
            </a:r>
          </a:p>
        </p:txBody>
      </p:sp>
    </p:spTree>
    <p:extLst>
      <p:ext uri="{BB962C8B-B14F-4D97-AF65-F5344CB8AC3E}">
        <p14:creationId xmlns:p14="http://schemas.microsoft.com/office/powerpoint/2010/main" val="19307988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73</a:t>
            </a:fld>
            <a:endParaRPr lang="en-US" dirty="0"/>
          </a:p>
        </p:txBody>
      </p:sp>
      <p:graphicFrame>
        <p:nvGraphicFramePr>
          <p:cNvPr id="5" name="Table 4">
            <a:extLst>
              <a:ext uri="{FF2B5EF4-FFF2-40B4-BE49-F238E27FC236}">
                <a16:creationId xmlns:a16="http://schemas.microsoft.com/office/drawing/2014/main" id="{D21BBE7F-CB9E-5C48-A4E5-00226CA35BF9}"/>
              </a:ext>
            </a:extLst>
          </p:cNvPr>
          <p:cNvGraphicFramePr>
            <a:graphicFrameLocks noGrp="1"/>
          </p:cNvGraphicFramePr>
          <p:nvPr>
            <p:extLst>
              <p:ext uri="{D42A27DB-BD31-4B8C-83A1-F6EECF244321}">
                <p14:modId xmlns:p14="http://schemas.microsoft.com/office/powerpoint/2010/main" val="3223395948"/>
              </p:ext>
            </p:extLst>
          </p:nvPr>
        </p:nvGraphicFramePr>
        <p:xfrm>
          <a:off x="457780" y="1950673"/>
          <a:ext cx="13714840" cy="5395583"/>
        </p:xfrm>
        <a:graphic>
          <a:graphicData uri="http://schemas.openxmlformats.org/drawingml/2006/table">
            <a:tbl>
              <a:tblPr firstRow="1" firstCol="1" bandRow="1"/>
              <a:tblGrid>
                <a:gridCol w="1600200">
                  <a:extLst>
                    <a:ext uri="{9D8B030D-6E8A-4147-A177-3AD203B41FA5}">
                      <a16:colId xmlns:a16="http://schemas.microsoft.com/office/drawing/2014/main" val="679546798"/>
                    </a:ext>
                  </a:extLst>
                </a:gridCol>
                <a:gridCol w="1601361">
                  <a:extLst>
                    <a:ext uri="{9D8B030D-6E8A-4147-A177-3AD203B41FA5}">
                      <a16:colId xmlns:a16="http://schemas.microsoft.com/office/drawing/2014/main" val="90194959"/>
                    </a:ext>
                  </a:extLst>
                </a:gridCol>
                <a:gridCol w="10513279">
                  <a:extLst>
                    <a:ext uri="{9D8B030D-6E8A-4147-A177-3AD203B41FA5}">
                      <a16:colId xmlns:a16="http://schemas.microsoft.com/office/drawing/2014/main" val="2082365562"/>
                    </a:ext>
                  </a:extLst>
                </a:gridCol>
              </a:tblGrid>
              <a:tr h="826647">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21473"/>
                  </a:ext>
                </a:extLst>
              </a:tr>
              <a:tr h="4568936">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2b</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63550" marR="0" lvl="0" indent="-463550" algn="l" defTabSz="914400" rtl="0" eaLnBrk="1" fontAlgn="auto" latinLnBrk="0" hangingPunct="1">
                        <a:lnSpc>
                          <a:spcPct val="150000"/>
                        </a:lnSpc>
                        <a:spcBef>
                          <a:spcPts val="0"/>
                        </a:spcBef>
                        <a:spcAft>
                          <a:spcPts val="0"/>
                        </a:spcAft>
                        <a:buClrTx/>
                        <a:buSzTx/>
                        <a:buFont typeface="+mj-lt"/>
                        <a:buNone/>
                        <a:tabLst>
                          <a:tab pos="228600" algn="l"/>
                          <a:tab pos="800100" algn="l"/>
                        </a:tabLst>
                        <a:defRPr/>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5. For severely symptomatic patients with obstructive HCM, </a:t>
                      </a: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SRT</a:t>
                      </a: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 in eligible patients,* performed at experienced centers† may be considered as an alternative to escalation of medical therapy after shared decision-making including risks and benefits of all treatment options.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405681"/>
                  </a:ext>
                </a:extLst>
              </a:tr>
            </a:tbl>
          </a:graphicData>
        </a:graphic>
      </p:graphicFrame>
      <p:sp>
        <p:nvSpPr>
          <p:cNvPr id="6" name="TextBox 5">
            <a:extLst>
              <a:ext uri="{FF2B5EF4-FFF2-40B4-BE49-F238E27FC236}">
                <a16:creationId xmlns:a16="http://schemas.microsoft.com/office/drawing/2014/main" id="{BA2728BE-AA30-C447-A32F-FC1923231E0A}"/>
              </a:ext>
            </a:extLst>
          </p:cNvPr>
          <p:cNvSpPr txBox="1"/>
          <p:nvPr/>
        </p:nvSpPr>
        <p:spPr>
          <a:xfrm>
            <a:off x="2276475" y="301752"/>
            <a:ext cx="10077451" cy="1200329"/>
          </a:xfrm>
          <a:prstGeom prst="rect">
            <a:avLst/>
          </a:prstGeom>
          <a:noFill/>
        </p:spPr>
        <p:txBody>
          <a:bodyPr wrap="square" rtlCol="0">
            <a:spAutoFit/>
          </a:bodyPr>
          <a:lstStyle/>
          <a:p>
            <a:pPr marR="0" lvl="2" algn="ctr">
              <a:spcBef>
                <a:spcPts val="0"/>
              </a:spcBef>
              <a:spcAft>
                <a:spcPts val="0"/>
              </a:spcAft>
            </a:pP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Invasive Treatment of Symptomatic Patients with Obstructive HCM </a:t>
            </a:r>
          </a:p>
        </p:txBody>
      </p:sp>
    </p:spTree>
    <p:extLst>
      <p:ext uri="{BB962C8B-B14F-4D97-AF65-F5344CB8AC3E}">
        <p14:creationId xmlns:p14="http://schemas.microsoft.com/office/powerpoint/2010/main" val="33805191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74</a:t>
            </a:fld>
            <a:endParaRPr lang="en-US" dirty="0"/>
          </a:p>
        </p:txBody>
      </p:sp>
      <p:sp>
        <p:nvSpPr>
          <p:cNvPr id="5" name="TextBox 4">
            <a:extLst>
              <a:ext uri="{FF2B5EF4-FFF2-40B4-BE49-F238E27FC236}">
                <a16:creationId xmlns:a16="http://schemas.microsoft.com/office/drawing/2014/main" id="{D9305A9E-7EBE-4903-A89C-38A4A6EB79E6}"/>
              </a:ext>
            </a:extLst>
          </p:cNvPr>
          <p:cNvSpPr txBox="1"/>
          <p:nvPr/>
        </p:nvSpPr>
        <p:spPr>
          <a:xfrm>
            <a:off x="328808" y="1502081"/>
            <a:ext cx="14165262" cy="5986254"/>
          </a:xfrm>
          <a:prstGeom prst="rect">
            <a:avLst/>
          </a:prstGeom>
          <a:noFill/>
        </p:spPr>
        <p:txBody>
          <a:bodyPr wrap="square">
            <a:spAutoFit/>
          </a:bodyPr>
          <a:lstStyle/>
          <a:p>
            <a:pPr marL="0" marR="0">
              <a:lnSpc>
                <a:spcPct val="150000"/>
              </a:lnSpc>
              <a:spcBef>
                <a:spcPts val="0"/>
              </a:spcBef>
              <a:spcAft>
                <a:spcPts val="600"/>
              </a:spcAft>
            </a:pPr>
            <a:r>
              <a:rPr lang="en-US" sz="2300" b="1" dirty="0">
                <a:effectLst/>
                <a:latin typeface="Lub Dub Medium" panose="020B0603030403020204" pitchFamily="34" charset="0"/>
                <a:ea typeface="Times New Roman" panose="02020603050405020304" pitchFamily="18" charset="0"/>
              </a:rPr>
              <a:t>*General eligibility criteria for septal reduction therapy:</a:t>
            </a:r>
          </a:p>
          <a:p>
            <a:pPr marL="914400" marR="0" indent="-457200">
              <a:lnSpc>
                <a:spcPct val="150000"/>
              </a:lnSpc>
              <a:spcBef>
                <a:spcPts val="0"/>
              </a:spcBef>
              <a:spcAft>
                <a:spcPts val="600"/>
              </a:spcAft>
              <a:buFont typeface="+mj-lt"/>
              <a:buAutoNum type="alphaLcParenR"/>
            </a:pPr>
            <a:r>
              <a:rPr lang="en-US" sz="2300" b="1" u="sng" dirty="0">
                <a:effectLst/>
                <a:latin typeface="Lub Dub Medium" panose="020B0603030403020204" pitchFamily="34" charset="0"/>
                <a:ea typeface="Times New Roman" panose="02020603050405020304" pitchFamily="18" charset="0"/>
              </a:rPr>
              <a:t>Clinical</a:t>
            </a:r>
            <a:r>
              <a:rPr lang="en-US" sz="2300" b="1" dirty="0">
                <a:effectLst/>
                <a:latin typeface="Lub Dub Medium" panose="020B0603030403020204" pitchFamily="34" charset="0"/>
                <a:ea typeface="Times New Roman" panose="02020603050405020304" pitchFamily="18" charset="0"/>
              </a:rPr>
              <a:t>: Severe dyspnea or chest pain (usually NYHA functional class III or class IV), or occasionally other exertional symptoms (e.g., syncope, near syncope), when attributable to LVOTO, that interferes with everyday activity or quality of life despite optimal medical therapy. </a:t>
            </a:r>
          </a:p>
          <a:p>
            <a:pPr marL="914400" marR="0" indent="-457200">
              <a:lnSpc>
                <a:spcPct val="150000"/>
              </a:lnSpc>
              <a:spcBef>
                <a:spcPts val="0"/>
              </a:spcBef>
              <a:spcAft>
                <a:spcPts val="600"/>
              </a:spcAft>
              <a:buFont typeface="+mj-lt"/>
              <a:buAutoNum type="alphaLcParenR"/>
            </a:pPr>
            <a:r>
              <a:rPr lang="en-US" sz="2300" b="1" u="sng" dirty="0">
                <a:effectLst/>
                <a:latin typeface="Lub Dub Medium" panose="020B0603030403020204" pitchFamily="34" charset="0"/>
                <a:ea typeface="Times New Roman" panose="02020603050405020304" pitchFamily="18" charset="0"/>
              </a:rPr>
              <a:t>Hemodynamic</a:t>
            </a:r>
            <a:r>
              <a:rPr lang="en-US" sz="2300" b="1" dirty="0">
                <a:effectLst/>
                <a:latin typeface="Lub Dub Medium" panose="020B0603030403020204" pitchFamily="34" charset="0"/>
                <a:ea typeface="Times New Roman" panose="02020603050405020304" pitchFamily="18" charset="0"/>
              </a:rPr>
              <a:t>: Dynamic LVOT gradient at rest or with physiologic provocation with approximate peak gradient of ≥50 mm Hg, associated with septal hypertrophy and SAM of mitral valve. </a:t>
            </a:r>
          </a:p>
          <a:p>
            <a:pPr marL="914400" marR="0" indent="-457200">
              <a:lnSpc>
                <a:spcPct val="150000"/>
              </a:lnSpc>
              <a:spcBef>
                <a:spcPts val="0"/>
              </a:spcBef>
              <a:spcAft>
                <a:spcPts val="600"/>
              </a:spcAft>
              <a:buFont typeface="+mj-lt"/>
              <a:buAutoNum type="alphaLcParenR"/>
            </a:pPr>
            <a:r>
              <a:rPr lang="en-US" sz="2300" b="1" u="sng" dirty="0">
                <a:effectLst/>
                <a:latin typeface="Lub Dub Medium" panose="020B0603030403020204" pitchFamily="34" charset="0"/>
                <a:ea typeface="Times New Roman" panose="02020603050405020304" pitchFamily="18" charset="0"/>
              </a:rPr>
              <a:t>Anatomic</a:t>
            </a:r>
            <a:r>
              <a:rPr lang="en-US" sz="2300" b="1" dirty="0">
                <a:effectLst/>
                <a:latin typeface="Lub Dub Medium" panose="020B0603030403020204" pitchFamily="34" charset="0"/>
                <a:ea typeface="Times New Roman" panose="02020603050405020304" pitchFamily="18" charset="0"/>
              </a:rPr>
              <a:t>: Targeted anterior septal thickness sufficient to perform the procedure safely and effectively in the judgment of the individual operator.</a:t>
            </a:r>
          </a:p>
          <a:p>
            <a:r>
              <a:rPr lang="en-US" b="1" dirty="0">
                <a:effectLst/>
                <a:latin typeface="Lub Dub Medium" panose="020B0603030403020204" pitchFamily="34" charset="0"/>
                <a:ea typeface="Times New Roman" panose="02020603050405020304" pitchFamily="18" charset="0"/>
              </a:rPr>
              <a:t>†Comprehensive or primary HCM centers with demonstrated excellence in clinical outcomes for these procedures </a:t>
            </a:r>
            <a:endParaRPr lang="en-US" b="1" dirty="0">
              <a:latin typeface="Lub Dub Medium" panose="020B0603030403020204" pitchFamily="34" charset="0"/>
            </a:endParaRPr>
          </a:p>
        </p:txBody>
      </p:sp>
      <p:sp>
        <p:nvSpPr>
          <p:cNvPr id="6" name="TextBox 5">
            <a:extLst>
              <a:ext uri="{FF2B5EF4-FFF2-40B4-BE49-F238E27FC236}">
                <a16:creationId xmlns:a16="http://schemas.microsoft.com/office/drawing/2014/main" id="{CFEEF0C5-65E8-D445-B525-7B5EABACBAA8}"/>
              </a:ext>
            </a:extLst>
          </p:cNvPr>
          <p:cNvSpPr txBox="1"/>
          <p:nvPr/>
        </p:nvSpPr>
        <p:spPr>
          <a:xfrm>
            <a:off x="2276475" y="301752"/>
            <a:ext cx="10077451" cy="1200329"/>
          </a:xfrm>
          <a:prstGeom prst="rect">
            <a:avLst/>
          </a:prstGeom>
          <a:noFill/>
        </p:spPr>
        <p:txBody>
          <a:bodyPr wrap="square" rtlCol="0">
            <a:spAutoFit/>
          </a:bodyPr>
          <a:lstStyle/>
          <a:p>
            <a:pPr marR="0" lvl="2" algn="ctr">
              <a:spcBef>
                <a:spcPts val="0"/>
              </a:spcBef>
              <a:spcAft>
                <a:spcPts val="0"/>
              </a:spcAft>
            </a:pP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Invasive Treatment of Symptomatic Patients with Obstructive HCM </a:t>
            </a:r>
          </a:p>
        </p:txBody>
      </p:sp>
    </p:spTree>
    <p:extLst>
      <p:ext uri="{BB962C8B-B14F-4D97-AF65-F5344CB8AC3E}">
        <p14:creationId xmlns:p14="http://schemas.microsoft.com/office/powerpoint/2010/main" val="23777037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75</a:t>
            </a:fld>
            <a:endParaRPr lang="en-US" dirty="0"/>
          </a:p>
        </p:txBody>
      </p:sp>
      <p:graphicFrame>
        <p:nvGraphicFramePr>
          <p:cNvPr id="5" name="Table 4">
            <a:extLst>
              <a:ext uri="{FF2B5EF4-FFF2-40B4-BE49-F238E27FC236}">
                <a16:creationId xmlns:a16="http://schemas.microsoft.com/office/drawing/2014/main" id="{7594B27B-1C55-C345-AE5E-78DCDB9EF296}"/>
              </a:ext>
            </a:extLst>
          </p:cNvPr>
          <p:cNvGraphicFramePr>
            <a:graphicFrameLocks noGrp="1"/>
          </p:cNvGraphicFramePr>
          <p:nvPr>
            <p:extLst>
              <p:ext uri="{D42A27DB-BD31-4B8C-83A1-F6EECF244321}">
                <p14:modId xmlns:p14="http://schemas.microsoft.com/office/powerpoint/2010/main" val="1989988808"/>
              </p:ext>
            </p:extLst>
          </p:nvPr>
        </p:nvGraphicFramePr>
        <p:xfrm>
          <a:off x="304800" y="1752600"/>
          <a:ext cx="14165263" cy="5686742"/>
        </p:xfrm>
        <a:graphic>
          <a:graphicData uri="http://schemas.openxmlformats.org/drawingml/2006/table">
            <a:tbl>
              <a:tblPr firstRow="1" firstCol="1" bandRow="1"/>
              <a:tblGrid>
                <a:gridCol w="1652754">
                  <a:extLst>
                    <a:ext uri="{9D8B030D-6E8A-4147-A177-3AD203B41FA5}">
                      <a16:colId xmlns:a16="http://schemas.microsoft.com/office/drawing/2014/main" val="679546798"/>
                    </a:ext>
                  </a:extLst>
                </a:gridCol>
                <a:gridCol w="1653953">
                  <a:extLst>
                    <a:ext uri="{9D8B030D-6E8A-4147-A177-3AD203B41FA5}">
                      <a16:colId xmlns:a16="http://schemas.microsoft.com/office/drawing/2014/main" val="90194959"/>
                    </a:ext>
                  </a:extLst>
                </a:gridCol>
                <a:gridCol w="10858556">
                  <a:extLst>
                    <a:ext uri="{9D8B030D-6E8A-4147-A177-3AD203B41FA5}">
                      <a16:colId xmlns:a16="http://schemas.microsoft.com/office/drawing/2014/main" val="2082365562"/>
                    </a:ext>
                  </a:extLst>
                </a:gridCol>
              </a:tblGrid>
              <a:tr h="596994">
                <a:tc>
                  <a:txBody>
                    <a:bodyPr/>
                    <a:lstStyle/>
                    <a:p>
                      <a:pPr marL="0" marR="0" algn="ctr">
                        <a:lnSpc>
                          <a:spcPct val="115000"/>
                        </a:lnSpc>
                        <a:spcBef>
                          <a:spcPts val="0"/>
                        </a:spcBef>
                        <a:spcAft>
                          <a:spcPts val="0"/>
                        </a:spcAft>
                      </a:pPr>
                      <a:r>
                        <a:rPr lang="en-US" sz="31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31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1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31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31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21473"/>
                  </a:ext>
                </a:extLst>
              </a:tr>
              <a:tr h="1948404">
                <a:tc>
                  <a:txBody>
                    <a:bodyPr/>
                    <a:lstStyle/>
                    <a:p>
                      <a:pPr marL="0" marR="0" algn="ctr">
                        <a:lnSpc>
                          <a:spcPct val="115000"/>
                        </a:lnSpc>
                        <a:spcBef>
                          <a:spcPts val="0"/>
                        </a:spcBef>
                        <a:spcAft>
                          <a:spcPts val="0"/>
                        </a:spcAft>
                      </a:pPr>
                      <a:r>
                        <a:rPr lang="en-US" sz="3100" b="1" dirty="0">
                          <a:effectLst/>
                          <a:latin typeface="Lub Dub Medium" panose="020B0603030403020204" pitchFamily="34" charset="0"/>
                          <a:ea typeface="Calibri" panose="020F0502020204030204" pitchFamily="34" charset="0"/>
                          <a:cs typeface="Times New Roman" panose="02020603050405020304" pitchFamily="18" charset="0"/>
                        </a:rPr>
                        <a:t>3: Harm</a:t>
                      </a:r>
                      <a:endParaRPr lang="en-US" sz="31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1C25"/>
                    </a:solidFill>
                  </a:tcPr>
                </a:tc>
                <a:tc>
                  <a:txBody>
                    <a:bodyPr/>
                    <a:lstStyle/>
                    <a:p>
                      <a:pPr marL="0" marR="0" algn="ctr">
                        <a:lnSpc>
                          <a:spcPct val="115000"/>
                        </a:lnSpc>
                        <a:spcBef>
                          <a:spcPts val="0"/>
                        </a:spcBef>
                        <a:spcAft>
                          <a:spcPts val="0"/>
                        </a:spcAft>
                      </a:pPr>
                      <a:r>
                        <a:rPr lang="en-US" sz="31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31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463550" marR="0" lvl="0" indent="-463550" algn="l" defTabSz="914400" rtl="0" eaLnBrk="1" fontAlgn="auto" latinLnBrk="0" hangingPunct="1">
                        <a:lnSpc>
                          <a:spcPct val="150000"/>
                        </a:lnSpc>
                        <a:spcBef>
                          <a:spcPts val="0"/>
                        </a:spcBef>
                        <a:spcAft>
                          <a:spcPts val="0"/>
                        </a:spcAft>
                        <a:buClrTx/>
                        <a:buSzTx/>
                        <a:buFont typeface="+mj-lt"/>
                        <a:buNone/>
                        <a:tabLst>
                          <a:tab pos="228600" algn="l"/>
                          <a:tab pos="800100" algn="l"/>
                        </a:tabLst>
                        <a:defRPr/>
                      </a:pPr>
                      <a:r>
                        <a:rPr lang="en-US" sz="3100" b="1" dirty="0">
                          <a:effectLst/>
                          <a:latin typeface="Lub Dub Medium" panose="020B0603030403020204" pitchFamily="34" charset="0"/>
                          <a:ea typeface="Times New Roman" panose="02020603050405020304" pitchFamily="18" charset="0"/>
                          <a:cs typeface="Times New Roman" panose="02020603050405020304" pitchFamily="18" charset="0"/>
                        </a:rPr>
                        <a:t>6. For patients with HCM who are asymptomatic and have normal exercise capacity, </a:t>
                      </a:r>
                      <a:r>
                        <a:rPr lang="en-US" sz="31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SRT</a:t>
                      </a:r>
                      <a:r>
                        <a:rPr lang="en-US" sz="3100" b="1" dirty="0">
                          <a:effectLst/>
                          <a:latin typeface="Lub Dub Medium" panose="020B0603030403020204" pitchFamily="34" charset="0"/>
                          <a:ea typeface="Times New Roman" panose="02020603050405020304" pitchFamily="18" charset="0"/>
                          <a:cs typeface="Times New Roman" panose="02020603050405020304" pitchFamily="18" charset="0"/>
                        </a:rPr>
                        <a:t> is 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405681"/>
                  </a:ext>
                </a:extLst>
              </a:tr>
              <a:tr h="301720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100" b="1" dirty="0">
                          <a:effectLst/>
                          <a:latin typeface="Lub Dub Medium" panose="020B0603030403020204" pitchFamily="34" charset="0"/>
                          <a:ea typeface="Calibri" panose="020F0502020204030204" pitchFamily="34" charset="0"/>
                          <a:cs typeface="Times New Roman" panose="02020603050405020304" pitchFamily="18" charset="0"/>
                        </a:rPr>
                        <a:t>3: Harm</a:t>
                      </a:r>
                      <a:endParaRPr lang="en-US" sz="31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1C25"/>
                    </a:solidFill>
                  </a:tcPr>
                </a:tc>
                <a:tc>
                  <a:txBody>
                    <a:bodyPr/>
                    <a:lstStyle/>
                    <a:p>
                      <a:pPr marL="0" marR="0" algn="ctr">
                        <a:lnSpc>
                          <a:spcPct val="115000"/>
                        </a:lnSpc>
                        <a:spcBef>
                          <a:spcPts val="0"/>
                        </a:spcBef>
                        <a:spcAft>
                          <a:spcPts val="0"/>
                        </a:spcAft>
                      </a:pPr>
                      <a:r>
                        <a:rPr lang="en-US" sz="3100" b="1" dirty="0">
                          <a:effectLst/>
                          <a:latin typeface="Lub Dub Medium" panose="020B0603030403020204" pitchFamily="34"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63550" marR="0" lvl="0" indent="-463550" algn="l" defTabSz="914400" rtl="0" eaLnBrk="1" fontAlgn="auto" latinLnBrk="0" hangingPunct="1">
                        <a:lnSpc>
                          <a:spcPct val="150000"/>
                        </a:lnSpc>
                        <a:spcBef>
                          <a:spcPts val="0"/>
                        </a:spcBef>
                        <a:spcAft>
                          <a:spcPts val="0"/>
                        </a:spcAft>
                        <a:buClrTx/>
                        <a:buSzTx/>
                        <a:buFont typeface="+mj-lt"/>
                        <a:buNone/>
                        <a:tabLst>
                          <a:tab pos="228600" algn="l"/>
                          <a:tab pos="800100" algn="l"/>
                        </a:tabLst>
                        <a:defRPr/>
                      </a:pPr>
                      <a:r>
                        <a:rPr lang="en-US" sz="3100" b="1" dirty="0">
                          <a:effectLst/>
                          <a:latin typeface="Lub Dub Medium" panose="020B0603030403020204" pitchFamily="34" charset="0"/>
                          <a:ea typeface="Times New Roman" panose="02020603050405020304" pitchFamily="18" charset="0"/>
                          <a:cs typeface="Times New Roman" panose="02020603050405020304" pitchFamily="18" charset="0"/>
                        </a:rPr>
                        <a:t>7. For symptomatic patients with obstructive HCM in whom </a:t>
                      </a:r>
                      <a:r>
                        <a:rPr lang="en-US" sz="31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SRT</a:t>
                      </a:r>
                      <a:r>
                        <a:rPr lang="en-US" sz="3100" b="1" dirty="0">
                          <a:effectLst/>
                          <a:latin typeface="Lub Dub Medium" panose="020B0603030403020204" pitchFamily="34" charset="0"/>
                          <a:ea typeface="Times New Roman" panose="02020603050405020304" pitchFamily="18" charset="0"/>
                          <a:cs typeface="Times New Roman" panose="02020603050405020304" pitchFamily="18" charset="0"/>
                        </a:rPr>
                        <a:t> is an option, mitral valve replacement should not be performed for the sole purpose of relief of LVOTO.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751878"/>
                  </a:ext>
                </a:extLst>
              </a:tr>
            </a:tbl>
          </a:graphicData>
        </a:graphic>
      </p:graphicFrame>
      <p:sp>
        <p:nvSpPr>
          <p:cNvPr id="6" name="TextBox 5">
            <a:extLst>
              <a:ext uri="{FF2B5EF4-FFF2-40B4-BE49-F238E27FC236}">
                <a16:creationId xmlns:a16="http://schemas.microsoft.com/office/drawing/2014/main" id="{57C54332-1CAA-3E4A-8081-4C71CEC8BECC}"/>
              </a:ext>
            </a:extLst>
          </p:cNvPr>
          <p:cNvSpPr txBox="1"/>
          <p:nvPr/>
        </p:nvSpPr>
        <p:spPr>
          <a:xfrm>
            <a:off x="2276475" y="301752"/>
            <a:ext cx="10077451" cy="1200329"/>
          </a:xfrm>
          <a:prstGeom prst="rect">
            <a:avLst/>
          </a:prstGeom>
          <a:noFill/>
        </p:spPr>
        <p:txBody>
          <a:bodyPr wrap="square" rtlCol="0">
            <a:spAutoFit/>
          </a:bodyPr>
          <a:lstStyle/>
          <a:p>
            <a:pPr marR="0" lvl="2" algn="ctr">
              <a:spcBef>
                <a:spcPts val="0"/>
              </a:spcBef>
              <a:spcAft>
                <a:spcPts val="0"/>
              </a:spcAft>
            </a:pPr>
            <a:r>
              <a:rPr lang="en-US" sz="3600" b="1" dirty="0">
                <a:effectLst/>
                <a:latin typeface="Lub Dub Medium" panose="020B0603030403020204" pitchFamily="34" charset="0"/>
                <a:ea typeface="Calibri" panose="020F0502020204030204" pitchFamily="34" charset="0"/>
                <a:cs typeface="Times New Roman" panose="02020603050405020304" pitchFamily="18" charset="0"/>
              </a:rPr>
              <a:t>Invasive Treatment of Symptomatic Patients with Obstructive HCM </a:t>
            </a:r>
          </a:p>
        </p:txBody>
      </p:sp>
    </p:spTree>
    <p:extLst>
      <p:ext uri="{BB962C8B-B14F-4D97-AF65-F5344CB8AC3E}">
        <p14:creationId xmlns:p14="http://schemas.microsoft.com/office/powerpoint/2010/main" val="20697620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E99C26-76AC-423F-BE1A-094F2B0F30DA}"/>
              </a:ext>
            </a:extLst>
          </p:cNvPr>
          <p:cNvSpPr>
            <a:spLocks noGrp="1"/>
          </p:cNvSpPr>
          <p:nvPr>
            <p:ph type="sldNum" sz="quarter" idx="4"/>
          </p:nvPr>
        </p:nvSpPr>
        <p:spPr/>
        <p:txBody>
          <a:bodyPr/>
          <a:lstStyle/>
          <a:p>
            <a:fld id="{01CD3B2E-BC1C-6C4D-9D91-A67B950EE325}" type="slidenum">
              <a:rPr lang="en-US" smtClean="0"/>
              <a:pPr/>
              <a:t>76</a:t>
            </a:fld>
            <a:endParaRPr lang="en-US" dirty="0"/>
          </a:p>
        </p:txBody>
      </p:sp>
      <p:sp>
        <p:nvSpPr>
          <p:cNvPr id="4" name="TextBox 3">
            <a:extLst>
              <a:ext uri="{FF2B5EF4-FFF2-40B4-BE49-F238E27FC236}">
                <a16:creationId xmlns:a16="http://schemas.microsoft.com/office/drawing/2014/main" id="{CD8ED7E2-F08F-495B-AA84-C70A453679A3}"/>
              </a:ext>
            </a:extLst>
          </p:cNvPr>
          <p:cNvSpPr txBox="1"/>
          <p:nvPr/>
        </p:nvSpPr>
        <p:spPr>
          <a:xfrm>
            <a:off x="111125" y="2209800"/>
            <a:ext cx="3775075" cy="874920"/>
          </a:xfrm>
          <a:prstGeom prst="rect">
            <a:avLst/>
          </a:prstGeom>
          <a:noFill/>
        </p:spPr>
        <p:txBody>
          <a:bodyPr wrap="square">
            <a:spAutoFit/>
          </a:bodyPr>
          <a:lstStyle/>
          <a:p>
            <a:pPr marL="0" marR="0">
              <a:lnSpc>
                <a:spcPct val="150000"/>
              </a:lnSpc>
              <a:spcBef>
                <a:spcPts val="0"/>
              </a:spcBef>
              <a:spcAft>
                <a:spcPts val="1000"/>
              </a:spcAft>
            </a:pPr>
            <a:r>
              <a:rPr lang="en-US" sz="1800" b="1" dirty="0">
                <a:effectLst/>
                <a:latin typeface="Lub Dub Medium" panose="020B0603030403020204" pitchFamily="34" charset="0"/>
                <a:ea typeface="Times New Roman" panose="02020603050405020304" pitchFamily="18" charset="0"/>
              </a:rPr>
              <a:t>Figure 4. Management of Symptoms in Patients With HCM</a:t>
            </a:r>
          </a:p>
        </p:txBody>
      </p:sp>
      <p:pic>
        <p:nvPicPr>
          <p:cNvPr id="3" name="Picture 2">
            <a:extLst>
              <a:ext uri="{FF2B5EF4-FFF2-40B4-BE49-F238E27FC236}">
                <a16:creationId xmlns:a16="http://schemas.microsoft.com/office/drawing/2014/main" id="{554FF8B6-8A0C-48D1-80EA-3E07F3F6C4CC}"/>
              </a:ext>
            </a:extLst>
          </p:cNvPr>
          <p:cNvPicPr/>
          <p:nvPr/>
        </p:nvPicPr>
        <p:blipFill rotWithShape="1">
          <a:blip r:embed="rId3">
            <a:extLst>
              <a:ext uri="{28A0092B-C50C-407E-A947-70E740481C1C}">
                <a14:useLocalDpi xmlns:a14="http://schemas.microsoft.com/office/drawing/2010/main" val="0"/>
              </a:ext>
            </a:extLst>
          </a:blip>
          <a:srcRect l="6548" t="3193" r="15399" b="9444"/>
          <a:stretch/>
        </p:blipFill>
        <p:spPr bwMode="auto">
          <a:xfrm>
            <a:off x="3733800" y="76200"/>
            <a:ext cx="5605055" cy="8121254"/>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A0F0EFC5-9AEA-464C-B6C0-BBF42DE90438}"/>
              </a:ext>
            </a:extLst>
          </p:cNvPr>
          <p:cNvSpPr txBox="1"/>
          <p:nvPr/>
        </p:nvSpPr>
        <p:spPr>
          <a:xfrm>
            <a:off x="10596980" y="1752600"/>
            <a:ext cx="3997325" cy="3783408"/>
          </a:xfrm>
          <a:prstGeom prst="rect">
            <a:avLst/>
          </a:prstGeom>
          <a:noFill/>
        </p:spPr>
        <p:txBody>
          <a:bodyPr wrap="square" rtlCol="0">
            <a:spAutoFit/>
          </a:bodyPr>
          <a:lstStyle/>
          <a:p>
            <a:pPr marL="0" marR="0">
              <a:lnSpc>
                <a:spcPct val="150000"/>
              </a:lnSpc>
              <a:spcBef>
                <a:spcPts val="0"/>
              </a:spcBef>
              <a:spcAft>
                <a:spcPts val="0"/>
              </a:spcAft>
            </a:pPr>
            <a:r>
              <a:rPr lang="en-US" b="1" dirty="0">
                <a:solidFill>
                  <a:srgbClr val="000000"/>
                </a:solidFill>
                <a:effectLst/>
                <a:latin typeface="Lub Dub Medium" panose="020B0603030403020204" pitchFamily="34" charset="0"/>
                <a:ea typeface="Times New Roman" panose="02020603050405020304" pitchFamily="18" charset="0"/>
              </a:rPr>
              <a:t>Colors correspond to the Class of Recommendation in Table 2.</a:t>
            </a:r>
            <a:endParaRPr lang="en-US" b="1" dirty="0">
              <a:effectLst/>
              <a:latin typeface="Lub Dub Medium" panose="020B0603030403020204" pitchFamily="34" charset="0"/>
              <a:ea typeface="Times New Roman" panose="02020603050405020304" pitchFamily="18" charset="0"/>
            </a:endParaRPr>
          </a:p>
          <a:p>
            <a:pPr marL="0" marR="0">
              <a:lnSpc>
                <a:spcPct val="150000"/>
              </a:lnSpc>
              <a:spcBef>
                <a:spcPts val="0"/>
              </a:spcBef>
              <a:spcAft>
                <a:spcPts val="0"/>
              </a:spcAft>
            </a:pPr>
            <a:r>
              <a:rPr lang="en-US" b="1" dirty="0">
                <a:solidFill>
                  <a:srgbClr val="000000"/>
                </a:solidFill>
                <a:effectLst/>
                <a:latin typeface="Lub Dub Medium" panose="020B0603030403020204" pitchFamily="34" charset="0"/>
                <a:ea typeface="Times New Roman" panose="02020603050405020304" pitchFamily="18" charset="0"/>
              </a:rPr>
              <a:t>GL indicates guideline; HCM, hypertrophic cardiomyopathy; HFpEF, heart failure with preserved ejection fraction; HFrEF, heart failure with reduced ejection fraction; and SRT, septal reduction therapy.</a:t>
            </a:r>
            <a:endParaRPr lang="en-US"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5617056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77</a:t>
            </a:fld>
            <a:endParaRPr lang="en-US" dirty="0"/>
          </a:p>
        </p:txBody>
      </p:sp>
      <p:sp>
        <p:nvSpPr>
          <p:cNvPr id="2" name="Subtitle 1">
            <a:extLst>
              <a:ext uri="{FF2B5EF4-FFF2-40B4-BE49-F238E27FC236}">
                <a16:creationId xmlns:a16="http://schemas.microsoft.com/office/drawing/2014/main" id="{206D5E7F-6ADD-4519-B676-7A3BED66F53A}"/>
              </a:ext>
            </a:extLst>
          </p:cNvPr>
          <p:cNvSpPr>
            <a:spLocks noGrp="1"/>
          </p:cNvSpPr>
          <p:nvPr>
            <p:ph type="subTitle" idx="4294967295"/>
          </p:nvPr>
        </p:nvSpPr>
        <p:spPr>
          <a:xfrm>
            <a:off x="304800" y="2590800"/>
            <a:ext cx="14020800" cy="3505200"/>
          </a:xfrm>
          <a:prstGeom prst="rect">
            <a:avLst/>
          </a:prstGeom>
        </p:spPr>
        <p:txBody>
          <a:bodyPr/>
          <a:lstStyle/>
          <a:p>
            <a:pPr marL="0" indent="0" algn="ctr">
              <a:lnSpc>
                <a:spcPct val="150000"/>
              </a:lnSpc>
              <a:spcBef>
                <a:spcPts val="0"/>
              </a:spcBef>
              <a:buNone/>
            </a:pPr>
            <a:r>
              <a:rPr lang="en-US" sz="4800" b="1" dirty="0">
                <a:latin typeface="Lub Dub Medium" panose="020B0603030403020204" pitchFamily="34" charset="0"/>
              </a:rPr>
              <a:t>Management of Patients with Nonobstructive Hypertrophic Cardiomyopathy with Preserved Ejection Fraction (EF)</a:t>
            </a:r>
          </a:p>
        </p:txBody>
      </p:sp>
    </p:spTree>
    <p:extLst>
      <p:ext uri="{BB962C8B-B14F-4D97-AF65-F5344CB8AC3E}">
        <p14:creationId xmlns:p14="http://schemas.microsoft.com/office/powerpoint/2010/main" val="16766362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78</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50" y="301752"/>
            <a:ext cx="11163301" cy="1200329"/>
          </a:xfrm>
          <a:prstGeom prst="rect">
            <a:avLst/>
          </a:prstGeom>
          <a:noFill/>
        </p:spPr>
        <p:txBody>
          <a:bodyPr wrap="square" rtlCol="0">
            <a:spAutoFit/>
          </a:bodyPr>
          <a:lstStyle/>
          <a:p>
            <a:pPr marR="0" lvl="1" algn="ctr">
              <a:spcBef>
                <a:spcPts val="1200"/>
              </a:spcBef>
              <a:spcAft>
                <a:spcPts val="600"/>
              </a:spcAft>
            </a:pPr>
            <a:r>
              <a:rPr lang="en-US" sz="3600" b="1" dirty="0">
                <a:effectLst/>
                <a:latin typeface="Lub Dub Medium" panose="020B0603030403020204" pitchFamily="34" charset="0"/>
                <a:ea typeface="Times New Roman" panose="02020603050405020304" pitchFamily="18" charset="0"/>
                <a:cs typeface="Times New Roman" panose="02020603050405020304" pitchFamily="18" charset="0"/>
              </a:rPr>
              <a:t>Management of Patients with Nonobstructive HCM with Preserved EF</a:t>
            </a:r>
          </a:p>
        </p:txBody>
      </p:sp>
      <p:graphicFrame>
        <p:nvGraphicFramePr>
          <p:cNvPr id="2" name="Table 1">
            <a:extLst>
              <a:ext uri="{FF2B5EF4-FFF2-40B4-BE49-F238E27FC236}">
                <a16:creationId xmlns:a16="http://schemas.microsoft.com/office/drawing/2014/main" id="{776E0788-2FAB-4C9E-BC48-27A44E466F98}"/>
              </a:ext>
            </a:extLst>
          </p:cNvPr>
          <p:cNvGraphicFramePr>
            <a:graphicFrameLocks noGrp="1"/>
          </p:cNvGraphicFramePr>
          <p:nvPr>
            <p:extLst>
              <p:ext uri="{D42A27DB-BD31-4B8C-83A1-F6EECF244321}">
                <p14:modId xmlns:p14="http://schemas.microsoft.com/office/powerpoint/2010/main" val="3101624453"/>
              </p:ext>
            </p:extLst>
          </p:nvPr>
        </p:nvGraphicFramePr>
        <p:xfrm>
          <a:off x="304800" y="1752600"/>
          <a:ext cx="14165260" cy="5647455"/>
        </p:xfrm>
        <a:graphic>
          <a:graphicData uri="http://schemas.openxmlformats.org/drawingml/2006/table">
            <a:tbl>
              <a:tblPr firstRow="1" firstCol="1" lastRow="1" lastCol="1" bandRow="1" bandCol="1"/>
              <a:tblGrid>
                <a:gridCol w="1669100">
                  <a:extLst>
                    <a:ext uri="{9D8B030D-6E8A-4147-A177-3AD203B41FA5}">
                      <a16:colId xmlns:a16="http://schemas.microsoft.com/office/drawing/2014/main" val="1070251849"/>
                    </a:ext>
                  </a:extLst>
                </a:gridCol>
                <a:gridCol w="1669100">
                  <a:extLst>
                    <a:ext uri="{9D8B030D-6E8A-4147-A177-3AD203B41FA5}">
                      <a16:colId xmlns:a16="http://schemas.microsoft.com/office/drawing/2014/main" val="3611547869"/>
                    </a:ext>
                  </a:extLst>
                </a:gridCol>
                <a:gridCol w="10827060">
                  <a:extLst>
                    <a:ext uri="{9D8B030D-6E8A-4147-A177-3AD203B41FA5}">
                      <a16:colId xmlns:a16="http://schemas.microsoft.com/office/drawing/2014/main" val="470762237"/>
                    </a:ext>
                  </a:extLst>
                </a:gridCol>
              </a:tblGrid>
              <a:tr h="439277">
                <a:tc>
                  <a:txBody>
                    <a:bodyPr/>
                    <a:lstStyle/>
                    <a:p>
                      <a:pPr marL="156210" marR="150495" algn="ctr">
                        <a:lnSpc>
                          <a:spcPts val="1160"/>
                        </a:lnSpc>
                        <a:spcBef>
                          <a:spcPts val="0"/>
                        </a:spcBef>
                        <a:spcAft>
                          <a:spcPts val="0"/>
                        </a:spcAft>
                      </a:pP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156210" marR="150495" algn="ctr">
                        <a:lnSpc>
                          <a:spcPts val="116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3670" marR="149860" algn="ctr">
                        <a:lnSpc>
                          <a:spcPts val="1160"/>
                        </a:lnSpc>
                        <a:spcBef>
                          <a:spcPts val="0"/>
                        </a:spcBef>
                        <a:spcAft>
                          <a:spcPts val="0"/>
                        </a:spcAft>
                      </a:pP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153670" marR="149860" algn="ctr">
                        <a:lnSpc>
                          <a:spcPts val="116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gn="ctr">
                        <a:lnSpc>
                          <a:spcPts val="1160"/>
                        </a:lnSpc>
                        <a:spcBef>
                          <a:spcPts val="0"/>
                        </a:spcBef>
                        <a:spcAft>
                          <a:spcPts val="0"/>
                        </a:spcAft>
                      </a:pP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67310" marR="0" algn="ctr">
                        <a:lnSpc>
                          <a:spcPts val="116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426784"/>
                  </a:ext>
                </a:extLst>
              </a:tr>
              <a:tr h="2604089">
                <a:tc>
                  <a:txBody>
                    <a:bodyPr/>
                    <a:lstStyle/>
                    <a:p>
                      <a:pPr marL="4445" marR="0" algn="ctr">
                        <a:lnSpc>
                          <a:spcPct val="150000"/>
                        </a:lnSpc>
                        <a:spcBef>
                          <a:spcPts val="625"/>
                        </a:spcBef>
                        <a:spcAft>
                          <a:spcPts val="0"/>
                        </a:spcAft>
                      </a:pPr>
                      <a:r>
                        <a:rPr lang="en-US" sz="2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8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4445" marR="0" algn="ctr">
                        <a:lnSpc>
                          <a:spcPct val="150000"/>
                        </a:lnSpc>
                        <a:spcBef>
                          <a:spcPts val="625"/>
                        </a:spcBef>
                        <a:spcAft>
                          <a:spcPts val="0"/>
                        </a:spcAft>
                      </a:pPr>
                      <a:r>
                        <a:rPr lang="en-US" sz="2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28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342900" marR="0" lvl="0" indent="-342900" algn="l">
                        <a:lnSpc>
                          <a:spcPct val="150000"/>
                        </a:lnSpc>
                        <a:spcBef>
                          <a:spcPts val="0"/>
                        </a:spcBef>
                        <a:spcAft>
                          <a:spcPts val="0"/>
                        </a:spcAft>
                        <a:buFont typeface="+mj-lt"/>
                        <a:buAutoNum type="arabicPeriod"/>
                        <a:tabLst>
                          <a:tab pos="228600" algn="l"/>
                          <a:tab pos="800100" algn="l"/>
                        </a:tabLs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In patients with nonobstructive HCM with preserved EF and symptoms of exertional angina or dyspnea, beta- blockers or non-dihydropyridine calcium channel blockers are recommended.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631224"/>
                  </a:ext>
                </a:extLst>
              </a:tr>
              <a:tr h="2604089">
                <a:tc>
                  <a:txBody>
                    <a:bodyPr/>
                    <a:lstStyle/>
                    <a:p>
                      <a:pPr marL="155575" marR="150495" algn="ctr">
                        <a:lnSpc>
                          <a:spcPct val="150000"/>
                        </a:lnSpc>
                        <a:spcBef>
                          <a:spcPts val="625"/>
                        </a:spcBef>
                        <a:spcAft>
                          <a:spcPts val="0"/>
                        </a:spcAft>
                      </a:pPr>
                      <a:r>
                        <a:rPr lang="en-US" sz="2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2a</a:t>
                      </a:r>
                      <a:endParaRPr lang="en-US" sz="28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153670" marR="148590" algn="ctr">
                        <a:lnSpc>
                          <a:spcPct val="150000"/>
                        </a:lnSpc>
                        <a:spcBef>
                          <a:spcPts val="625"/>
                        </a:spcBef>
                        <a:spcAft>
                          <a:spcPts val="0"/>
                        </a:spcAft>
                      </a:pPr>
                      <a:r>
                        <a:rPr lang="en-US" sz="2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C-EO</a:t>
                      </a:r>
                      <a:endParaRPr lang="en-US" sz="28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403225" marR="0" lvl="0" indent="-403225" algn="l">
                        <a:lnSpc>
                          <a:spcPct val="150000"/>
                        </a:lnSpc>
                        <a:spcBef>
                          <a:spcPts val="0"/>
                        </a:spcBef>
                        <a:spcAft>
                          <a:spcPts val="0"/>
                        </a:spcAft>
                        <a:buFont typeface="+mj-lt"/>
                        <a:buNone/>
                        <a:tabLst>
                          <a:tab pos="228600" algn="l"/>
                          <a:tab pos="800100" algn="l"/>
                        </a:tabLs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 2. In patients with nonobstructive HCM with preserved EF, it is reasonable to add oral diuretics when exertional dyspnea persists despite the use of beta-blockers or non-dihydropyridine calcium channel blockers.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815267"/>
                  </a:ext>
                </a:extLst>
              </a:tr>
            </a:tbl>
          </a:graphicData>
        </a:graphic>
      </p:graphicFrame>
    </p:spTree>
    <p:extLst>
      <p:ext uri="{BB962C8B-B14F-4D97-AF65-F5344CB8AC3E}">
        <p14:creationId xmlns:p14="http://schemas.microsoft.com/office/powerpoint/2010/main" val="10098255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79</a:t>
            </a:fld>
            <a:endParaRPr lang="en-US" dirty="0"/>
          </a:p>
        </p:txBody>
      </p:sp>
      <p:graphicFrame>
        <p:nvGraphicFramePr>
          <p:cNvPr id="2" name="Table 1">
            <a:extLst>
              <a:ext uri="{FF2B5EF4-FFF2-40B4-BE49-F238E27FC236}">
                <a16:creationId xmlns:a16="http://schemas.microsoft.com/office/drawing/2014/main" id="{57484F9E-5D98-409D-B5DE-17E8B4311B79}"/>
              </a:ext>
            </a:extLst>
          </p:cNvPr>
          <p:cNvGraphicFramePr>
            <a:graphicFrameLocks noGrp="1"/>
          </p:cNvGraphicFramePr>
          <p:nvPr>
            <p:extLst>
              <p:ext uri="{D42A27DB-BD31-4B8C-83A1-F6EECF244321}">
                <p14:modId xmlns:p14="http://schemas.microsoft.com/office/powerpoint/2010/main" val="2986153669"/>
              </p:ext>
            </p:extLst>
          </p:nvPr>
        </p:nvGraphicFramePr>
        <p:xfrm>
          <a:off x="457200" y="1828800"/>
          <a:ext cx="13716000" cy="5562600"/>
        </p:xfrm>
        <a:graphic>
          <a:graphicData uri="http://schemas.openxmlformats.org/drawingml/2006/table">
            <a:tbl>
              <a:tblPr firstRow="1" firstCol="1" lastRow="1" lastCol="1" bandRow="1" bandCol="1"/>
              <a:tblGrid>
                <a:gridCol w="1598237">
                  <a:extLst>
                    <a:ext uri="{9D8B030D-6E8A-4147-A177-3AD203B41FA5}">
                      <a16:colId xmlns:a16="http://schemas.microsoft.com/office/drawing/2014/main" val="3045262422"/>
                    </a:ext>
                  </a:extLst>
                </a:gridCol>
                <a:gridCol w="1598237">
                  <a:extLst>
                    <a:ext uri="{9D8B030D-6E8A-4147-A177-3AD203B41FA5}">
                      <a16:colId xmlns:a16="http://schemas.microsoft.com/office/drawing/2014/main" val="462466858"/>
                    </a:ext>
                  </a:extLst>
                </a:gridCol>
                <a:gridCol w="10519526">
                  <a:extLst>
                    <a:ext uri="{9D8B030D-6E8A-4147-A177-3AD203B41FA5}">
                      <a16:colId xmlns:a16="http://schemas.microsoft.com/office/drawing/2014/main" val="3265356999"/>
                    </a:ext>
                  </a:extLst>
                </a:gridCol>
              </a:tblGrid>
              <a:tr h="668151">
                <a:tc>
                  <a:txBody>
                    <a:bodyPr/>
                    <a:lstStyle/>
                    <a:p>
                      <a:pPr marL="155575" marR="150495" algn="ctr">
                        <a:lnSpc>
                          <a:spcPct val="100000"/>
                        </a:lnSpc>
                        <a:spcBef>
                          <a:spcPts val="615"/>
                        </a:spcBef>
                        <a:spcAft>
                          <a:spcPts val="0"/>
                        </a:spcAft>
                      </a:pPr>
                      <a:r>
                        <a:rPr lang="en-US" sz="36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53670" marR="149860" algn="ctr">
                        <a:lnSpc>
                          <a:spcPct val="100000"/>
                        </a:lnSpc>
                        <a:spcBef>
                          <a:spcPts val="615"/>
                        </a:spcBef>
                        <a:spcAft>
                          <a:spcPts val="0"/>
                        </a:spcAft>
                      </a:pPr>
                      <a:r>
                        <a:rPr lang="en-US" sz="36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00000"/>
                        </a:lnSpc>
                        <a:spcBef>
                          <a:spcPts val="0"/>
                        </a:spcBef>
                        <a:spcAft>
                          <a:spcPts val="0"/>
                        </a:spcAft>
                        <a:buFont typeface="+mj-lt"/>
                        <a:buNone/>
                        <a:tabLst>
                          <a:tab pos="228600" algn="l"/>
                          <a:tab pos="800100" algn="l"/>
                        </a:tabLst>
                      </a:pPr>
                      <a:r>
                        <a:rPr lang="en-US" sz="36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69054755"/>
                  </a:ext>
                </a:extLst>
              </a:tr>
              <a:tr h="4894449">
                <a:tc>
                  <a:txBody>
                    <a:bodyPr/>
                    <a:lstStyle/>
                    <a:p>
                      <a:pPr marL="155575" marR="150495" algn="ctr">
                        <a:lnSpc>
                          <a:spcPct val="150000"/>
                        </a:lnSpc>
                        <a:spcBef>
                          <a:spcPts val="615"/>
                        </a:spcBef>
                        <a:spcAft>
                          <a:spcPts val="0"/>
                        </a:spcAft>
                      </a:pPr>
                      <a:r>
                        <a:rPr lang="en-US" sz="3600" b="1" dirty="0">
                          <a:effectLst/>
                          <a:latin typeface="Lub Dub Medium" panose="020B0603030403020204" pitchFamily="34" charset="0"/>
                          <a:ea typeface="Times New Roman" panose="02020603050405020304" pitchFamily="18" charset="0"/>
                          <a:cs typeface="Times New Roman" panose="02020603050405020304" pitchFamily="18" charset="0"/>
                        </a:rPr>
                        <a:t>2b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153670" marR="149860" algn="ctr">
                        <a:lnSpc>
                          <a:spcPct val="150000"/>
                        </a:lnSpc>
                        <a:spcBef>
                          <a:spcPts val="615"/>
                        </a:spcBef>
                        <a:spcAft>
                          <a:spcPts val="0"/>
                        </a:spcAft>
                      </a:pPr>
                      <a:r>
                        <a:rPr lang="en-US" sz="36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3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739775" marR="0" lvl="0" indent="-739775">
                        <a:lnSpc>
                          <a:spcPct val="150000"/>
                        </a:lnSpc>
                        <a:spcBef>
                          <a:spcPts val="0"/>
                        </a:spcBef>
                        <a:spcAft>
                          <a:spcPts val="0"/>
                        </a:spcAft>
                        <a:buFont typeface="+mj-lt"/>
                        <a:buNone/>
                        <a:tabLst>
                          <a:tab pos="228600" algn="l"/>
                          <a:tab pos="800100" algn="l"/>
                        </a:tabLst>
                      </a:pPr>
                      <a:r>
                        <a:rPr lang="en-US" sz="3600" b="1" dirty="0">
                          <a:effectLst/>
                          <a:latin typeface="Lub Dub Medium" panose="020B0603030403020204" pitchFamily="34" charset="0"/>
                          <a:ea typeface="Times New Roman" panose="02020603050405020304" pitchFamily="18" charset="0"/>
                          <a:cs typeface="Times New Roman" panose="02020603050405020304" pitchFamily="18" charset="0"/>
                        </a:rPr>
                        <a:t> 3.  In patients with nonobstructive HCM with preserved EF, the usefulness of  angiotensin-converting enzyme inhibitors and angiotensin receptor blockers in the treatment of symptoms (angina and dyspnea) is not well established.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649568"/>
                  </a:ext>
                </a:extLst>
              </a:tr>
            </a:tbl>
          </a:graphicData>
        </a:graphic>
      </p:graphicFrame>
      <p:sp>
        <p:nvSpPr>
          <p:cNvPr id="5" name="TextBox 4">
            <a:extLst>
              <a:ext uri="{FF2B5EF4-FFF2-40B4-BE49-F238E27FC236}">
                <a16:creationId xmlns:a16="http://schemas.microsoft.com/office/drawing/2014/main" id="{09AEF627-7AC7-BA46-8DAB-B8DB9D93C959}"/>
              </a:ext>
            </a:extLst>
          </p:cNvPr>
          <p:cNvSpPr txBox="1"/>
          <p:nvPr/>
        </p:nvSpPr>
        <p:spPr>
          <a:xfrm>
            <a:off x="1733550" y="301752"/>
            <a:ext cx="11163301" cy="1200329"/>
          </a:xfrm>
          <a:prstGeom prst="rect">
            <a:avLst/>
          </a:prstGeom>
          <a:noFill/>
        </p:spPr>
        <p:txBody>
          <a:bodyPr wrap="square" rtlCol="0">
            <a:spAutoFit/>
          </a:bodyPr>
          <a:lstStyle/>
          <a:p>
            <a:pPr marR="0" lvl="1" algn="ctr">
              <a:spcBef>
                <a:spcPts val="1200"/>
              </a:spcBef>
              <a:spcAft>
                <a:spcPts val="600"/>
              </a:spcAft>
            </a:pPr>
            <a:r>
              <a:rPr lang="en-US" sz="3600" b="1" dirty="0">
                <a:effectLst/>
                <a:latin typeface="Lub Dub Medium" panose="020B0603030403020204" pitchFamily="34" charset="0"/>
                <a:ea typeface="Times New Roman" panose="02020603050405020304" pitchFamily="18" charset="0"/>
                <a:cs typeface="Times New Roman" panose="02020603050405020304" pitchFamily="18" charset="0"/>
              </a:rPr>
              <a:t>Management of Patients with Nonobstructive HCM with Preserved EF</a:t>
            </a:r>
          </a:p>
        </p:txBody>
      </p:sp>
    </p:spTree>
    <p:extLst>
      <p:ext uri="{BB962C8B-B14F-4D97-AF65-F5344CB8AC3E}">
        <p14:creationId xmlns:p14="http://schemas.microsoft.com/office/powerpoint/2010/main" val="180829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5F0B35-4965-4E89-BEFC-B1CD0AE097DD}"/>
              </a:ext>
            </a:extLst>
          </p:cNvPr>
          <p:cNvSpPr>
            <a:spLocks noGrp="1"/>
          </p:cNvSpPr>
          <p:nvPr>
            <p:ph type="sldNum" sz="quarter" idx="4"/>
          </p:nvPr>
        </p:nvSpPr>
        <p:spPr/>
        <p:txBody>
          <a:bodyPr/>
          <a:lstStyle/>
          <a:p>
            <a:fld id="{01CD3B2E-BC1C-6C4D-9D91-A67B950EE325}" type="slidenum">
              <a:rPr lang="en-US" smtClean="0"/>
              <a:pPr/>
              <a:t>8</a:t>
            </a:fld>
            <a:endParaRPr lang="en-US" dirty="0"/>
          </a:p>
        </p:txBody>
      </p:sp>
      <p:sp>
        <p:nvSpPr>
          <p:cNvPr id="4" name="Subtitle 2">
            <a:extLst>
              <a:ext uri="{FF2B5EF4-FFF2-40B4-BE49-F238E27FC236}">
                <a16:creationId xmlns:a16="http://schemas.microsoft.com/office/drawing/2014/main" id="{02C3B76E-0A9E-4842-B752-BAE2C3E25BD8}"/>
              </a:ext>
            </a:extLst>
          </p:cNvPr>
          <p:cNvSpPr txBox="1">
            <a:spLocks/>
          </p:cNvSpPr>
          <p:nvPr/>
        </p:nvSpPr>
        <p:spPr>
          <a:xfrm>
            <a:off x="3886200" y="722463"/>
            <a:ext cx="6781800" cy="1030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dirty="0"/>
              <a:t>Top 10 Take Home Messages </a:t>
            </a:r>
          </a:p>
        </p:txBody>
      </p:sp>
      <p:sp>
        <p:nvSpPr>
          <p:cNvPr id="6" name="Text Placeholder 1">
            <a:extLst>
              <a:ext uri="{FF2B5EF4-FFF2-40B4-BE49-F238E27FC236}">
                <a16:creationId xmlns:a16="http://schemas.microsoft.com/office/drawing/2014/main" id="{12C8A762-06A9-0D49-B38D-0B8990040CC4}"/>
              </a:ext>
            </a:extLst>
          </p:cNvPr>
          <p:cNvSpPr txBox="1">
            <a:spLocks/>
          </p:cNvSpPr>
          <p:nvPr/>
        </p:nvSpPr>
        <p:spPr>
          <a:xfrm>
            <a:off x="722376" y="1755648"/>
            <a:ext cx="13747686" cy="5715000"/>
          </a:xfrm>
          <a:prstGeom prst="rect">
            <a:avLst/>
          </a:prstGeom>
        </p:spPr>
        <p:txBody>
          <a:bodyPr/>
          <a:lstStyle>
            <a:lvl1pPr marL="228600" indent="-228600" algn="l" defTabSz="914400" rtl="0" eaLnBrk="1" latinLnBrk="0" hangingPunct="1">
              <a:lnSpc>
                <a:spcPct val="130000"/>
              </a:lnSpc>
              <a:spcBef>
                <a:spcPts val="38"/>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5288" indent="-395288" fontAlgn="auto">
              <a:spcAft>
                <a:spcPts val="0"/>
              </a:spcAft>
              <a:buNone/>
            </a:pPr>
            <a:r>
              <a:rPr lang="en-US" sz="3200" dirty="0"/>
              <a:t>3. Counseling patients with HCM regarding the potential for genetic transmission of HCM is one of the cornerstones of care.  Screening first-degree family members of patients with HCM, using either genetic testing or an imaging/electrocardiographic surveillance protocol, can begin at any age and can be influenced by specifics of the patient/family history and family preference.  As screening recommendations for family members hinge on the pathogenicity of any detected variants, the reported pathogenicity should be reconfirmed every 2 to 3 years.</a:t>
            </a:r>
          </a:p>
        </p:txBody>
      </p:sp>
    </p:spTree>
    <p:extLst>
      <p:ext uri="{BB962C8B-B14F-4D97-AF65-F5344CB8AC3E}">
        <p14:creationId xmlns:p14="http://schemas.microsoft.com/office/powerpoint/2010/main" val="1166064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80</a:t>
            </a:fld>
            <a:endParaRPr lang="en-US" dirty="0"/>
          </a:p>
        </p:txBody>
      </p:sp>
      <p:graphicFrame>
        <p:nvGraphicFramePr>
          <p:cNvPr id="3" name="Table 2">
            <a:extLst>
              <a:ext uri="{FF2B5EF4-FFF2-40B4-BE49-F238E27FC236}">
                <a16:creationId xmlns:a16="http://schemas.microsoft.com/office/drawing/2014/main" id="{A2B56C0C-664F-45AA-B7DB-192D3E0AB247}"/>
              </a:ext>
            </a:extLst>
          </p:cNvPr>
          <p:cNvGraphicFramePr>
            <a:graphicFrameLocks noGrp="1"/>
          </p:cNvGraphicFramePr>
          <p:nvPr>
            <p:extLst>
              <p:ext uri="{D42A27DB-BD31-4B8C-83A1-F6EECF244321}">
                <p14:modId xmlns:p14="http://schemas.microsoft.com/office/powerpoint/2010/main" val="1239045403"/>
              </p:ext>
            </p:extLst>
          </p:nvPr>
        </p:nvGraphicFramePr>
        <p:xfrm>
          <a:off x="457200" y="1444752"/>
          <a:ext cx="13868400" cy="6033329"/>
        </p:xfrm>
        <a:graphic>
          <a:graphicData uri="http://schemas.openxmlformats.org/drawingml/2006/table">
            <a:tbl>
              <a:tblPr firstRow="1" firstCol="1" lastRow="1" lastCol="1" bandRow="1" bandCol="1"/>
              <a:tblGrid>
                <a:gridCol w="1596513">
                  <a:extLst>
                    <a:ext uri="{9D8B030D-6E8A-4147-A177-3AD203B41FA5}">
                      <a16:colId xmlns:a16="http://schemas.microsoft.com/office/drawing/2014/main" val="2893465963"/>
                    </a:ext>
                  </a:extLst>
                </a:gridCol>
                <a:gridCol w="1596513">
                  <a:extLst>
                    <a:ext uri="{9D8B030D-6E8A-4147-A177-3AD203B41FA5}">
                      <a16:colId xmlns:a16="http://schemas.microsoft.com/office/drawing/2014/main" val="500431468"/>
                    </a:ext>
                  </a:extLst>
                </a:gridCol>
                <a:gridCol w="10675374">
                  <a:extLst>
                    <a:ext uri="{9D8B030D-6E8A-4147-A177-3AD203B41FA5}">
                      <a16:colId xmlns:a16="http://schemas.microsoft.com/office/drawing/2014/main" val="3472375015"/>
                    </a:ext>
                  </a:extLst>
                </a:gridCol>
              </a:tblGrid>
              <a:tr h="379960">
                <a:tc>
                  <a:txBody>
                    <a:bodyPr/>
                    <a:lstStyle/>
                    <a:p>
                      <a:pPr marL="155575" marR="150495" algn="ctr">
                        <a:lnSpc>
                          <a:spcPct val="100000"/>
                        </a:lnSpc>
                        <a:spcBef>
                          <a:spcPts val="615"/>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53670" marR="149860" algn="ctr">
                        <a:lnSpc>
                          <a:spcPct val="100000"/>
                        </a:lnSpc>
                        <a:spcBef>
                          <a:spcPts val="615"/>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00000"/>
                        </a:lnSpc>
                        <a:spcBef>
                          <a:spcPts val="0"/>
                        </a:spcBef>
                        <a:spcAft>
                          <a:spcPts val="0"/>
                        </a:spcAft>
                        <a:buFont typeface="+mj-lt"/>
                        <a:buNone/>
                        <a:tabLst>
                          <a:tab pos="228600" algn="l"/>
                          <a:tab pos="800100" algn="l"/>
                        </a:tabLs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3468486"/>
                  </a:ext>
                </a:extLst>
              </a:tr>
              <a:tr h="3923224">
                <a:tc>
                  <a:txBody>
                    <a:bodyPr/>
                    <a:lstStyle/>
                    <a:p>
                      <a:pPr marL="155575" marR="150495" algn="ctr">
                        <a:lnSpc>
                          <a:spcPct val="150000"/>
                        </a:lnSpc>
                        <a:spcBef>
                          <a:spcPts val="615"/>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2b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153670" marR="149860" algn="ctr">
                        <a:lnSpc>
                          <a:spcPct val="150000"/>
                        </a:lnSpc>
                        <a:spcBef>
                          <a:spcPts val="615"/>
                        </a:spcBef>
                        <a:spcAft>
                          <a:spcPts val="0"/>
                        </a:spcAft>
                      </a:pPr>
                      <a:r>
                        <a:rPr lang="en-US" sz="26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514350" marR="0" lvl="0" indent="-514350">
                        <a:lnSpc>
                          <a:spcPct val="150000"/>
                        </a:lnSpc>
                        <a:spcBef>
                          <a:spcPts val="0"/>
                        </a:spcBef>
                        <a:spcAft>
                          <a:spcPts val="0"/>
                        </a:spcAft>
                        <a:buFont typeface="+mj-lt"/>
                        <a:buNone/>
                        <a:tabLst>
                          <a:tab pos="228600" algn="l"/>
                          <a:tab pos="800100" algn="l"/>
                        </a:tabLs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 4.  In highly selected patients with apical HCM with severe dyspnea or angina (NYHA class III or class IV) despite maximal medical therapy, and with preserved EF and small LV cavity size (LV end-diastolic volume &lt;50 mL/m</a:t>
                      </a:r>
                      <a:r>
                        <a:rPr lang="en-US" sz="2600" b="1" baseline="30000" dirty="0">
                          <a:effectLst/>
                          <a:latin typeface="Lub Dub Medium" panose="020B0603030403020204" pitchFamily="34" charset="0"/>
                          <a:ea typeface="Times New Roman" panose="02020603050405020304" pitchFamily="18" charset="0"/>
                          <a:cs typeface="Times New Roman" panose="02020603050405020304" pitchFamily="18" charset="0"/>
                        </a:rPr>
                        <a:t>2</a:t>
                      </a: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 and LV stroke volume &lt;30 mL/m</a:t>
                      </a:r>
                      <a:r>
                        <a:rPr lang="en-US" sz="2600" b="1" baseline="30000" dirty="0">
                          <a:effectLst/>
                          <a:latin typeface="Lub Dub Medium" panose="020B0603030403020204" pitchFamily="34" charset="0"/>
                          <a:ea typeface="Times New Roman" panose="02020603050405020304" pitchFamily="18" charset="0"/>
                          <a:cs typeface="Times New Roman" panose="02020603050405020304" pitchFamily="18" charset="0"/>
                        </a:rPr>
                        <a:t>2</a:t>
                      </a: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 apical myectomy by experienced surgeons at comprehensive centers may be considered to reduce symptoms.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056593"/>
                  </a:ext>
                </a:extLst>
              </a:tr>
              <a:tr h="1643464">
                <a:tc>
                  <a:txBody>
                    <a:bodyPr/>
                    <a:lstStyle/>
                    <a:p>
                      <a:pPr marL="155575" marR="150495" algn="ctr">
                        <a:lnSpc>
                          <a:spcPct val="150000"/>
                        </a:lnSpc>
                        <a:spcBef>
                          <a:spcPts val="625"/>
                        </a:spcBef>
                        <a:spcAft>
                          <a:spcPts val="0"/>
                        </a:spcAft>
                      </a:pPr>
                      <a:r>
                        <a:rPr lang="en-US" sz="26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2b</a:t>
                      </a:r>
                      <a:endParaRPr lang="en-US" sz="2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153670" marR="151130" algn="ctr">
                        <a:lnSpc>
                          <a:spcPct val="150000"/>
                        </a:lnSpc>
                        <a:spcBef>
                          <a:spcPts val="625"/>
                        </a:spcBef>
                        <a:spcAft>
                          <a:spcPts val="0"/>
                        </a:spcAft>
                      </a:pPr>
                      <a:r>
                        <a:rPr lang="en-US" sz="26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C-EO</a:t>
                      </a:r>
                      <a:endParaRPr lang="en-US" sz="2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514350" marR="0" lvl="0" indent="-514350">
                        <a:lnSpc>
                          <a:spcPct val="150000"/>
                        </a:lnSpc>
                        <a:spcBef>
                          <a:spcPts val="0"/>
                        </a:spcBef>
                        <a:spcAft>
                          <a:spcPts val="0"/>
                        </a:spcAft>
                        <a:buFont typeface="+mj-lt"/>
                        <a:buNone/>
                        <a:tabLst>
                          <a:tab pos="228600" algn="l"/>
                          <a:tab pos="800100" algn="l"/>
                        </a:tabLs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 5.  In asymptomatic patients with nonobstructive HCM, the benefit of beta-blockers or calcium channel blockers is not well established.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690252"/>
                  </a:ext>
                </a:extLst>
              </a:tr>
            </a:tbl>
          </a:graphicData>
        </a:graphic>
      </p:graphicFrame>
      <p:sp>
        <p:nvSpPr>
          <p:cNvPr id="6" name="TextBox 5">
            <a:extLst>
              <a:ext uri="{FF2B5EF4-FFF2-40B4-BE49-F238E27FC236}">
                <a16:creationId xmlns:a16="http://schemas.microsoft.com/office/drawing/2014/main" id="{64A644BD-A2E6-E649-81E3-A835BC8AC152}"/>
              </a:ext>
            </a:extLst>
          </p:cNvPr>
          <p:cNvSpPr txBox="1"/>
          <p:nvPr/>
        </p:nvSpPr>
        <p:spPr>
          <a:xfrm>
            <a:off x="1733550" y="301752"/>
            <a:ext cx="11163301" cy="1200329"/>
          </a:xfrm>
          <a:prstGeom prst="rect">
            <a:avLst/>
          </a:prstGeom>
          <a:noFill/>
        </p:spPr>
        <p:txBody>
          <a:bodyPr wrap="square" rtlCol="0">
            <a:spAutoFit/>
          </a:bodyPr>
          <a:lstStyle/>
          <a:p>
            <a:pPr marR="0" lvl="1" algn="ctr">
              <a:spcBef>
                <a:spcPts val="1200"/>
              </a:spcBef>
              <a:spcAft>
                <a:spcPts val="600"/>
              </a:spcAft>
            </a:pPr>
            <a:r>
              <a:rPr lang="en-US" sz="3600" b="1" dirty="0">
                <a:effectLst/>
                <a:latin typeface="Lub Dub Medium" panose="020B0603030403020204" pitchFamily="34" charset="0"/>
                <a:ea typeface="Times New Roman" panose="02020603050405020304" pitchFamily="18" charset="0"/>
                <a:cs typeface="Times New Roman" panose="02020603050405020304" pitchFamily="18" charset="0"/>
              </a:rPr>
              <a:t>Management of Patients with Nonobstructive HCM with Preserved EF</a:t>
            </a:r>
          </a:p>
        </p:txBody>
      </p:sp>
    </p:spTree>
    <p:extLst>
      <p:ext uri="{BB962C8B-B14F-4D97-AF65-F5344CB8AC3E}">
        <p14:creationId xmlns:p14="http://schemas.microsoft.com/office/powerpoint/2010/main" val="27015007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81</a:t>
            </a:fld>
            <a:endParaRPr lang="en-US" dirty="0"/>
          </a:p>
        </p:txBody>
      </p:sp>
      <p:sp>
        <p:nvSpPr>
          <p:cNvPr id="2" name="Subtitle 1">
            <a:extLst>
              <a:ext uri="{FF2B5EF4-FFF2-40B4-BE49-F238E27FC236}">
                <a16:creationId xmlns:a16="http://schemas.microsoft.com/office/drawing/2014/main" id="{206D5E7F-6ADD-4519-B676-7A3BED66F53A}"/>
              </a:ext>
            </a:extLst>
          </p:cNvPr>
          <p:cNvSpPr>
            <a:spLocks noGrp="1"/>
          </p:cNvSpPr>
          <p:nvPr>
            <p:ph type="subTitle" idx="4294967295"/>
          </p:nvPr>
        </p:nvSpPr>
        <p:spPr>
          <a:xfrm>
            <a:off x="876300" y="2590800"/>
            <a:ext cx="13373100" cy="2514600"/>
          </a:xfrm>
          <a:prstGeom prst="rect">
            <a:avLst/>
          </a:prstGeom>
        </p:spPr>
        <p:txBody>
          <a:bodyPr/>
          <a:lstStyle/>
          <a:p>
            <a:pPr marL="0" indent="0" algn="ctr">
              <a:lnSpc>
                <a:spcPct val="150000"/>
              </a:lnSpc>
              <a:spcBef>
                <a:spcPts val="0"/>
              </a:spcBef>
              <a:buNone/>
            </a:pPr>
            <a:r>
              <a:rPr lang="en-US" sz="4800" b="1" dirty="0">
                <a:latin typeface="Lub Dub Medium" panose="020B0603030403020204" pitchFamily="34" charset="0"/>
              </a:rPr>
              <a:t>Management of Patients with Hypertrophic Cardiomyopathy and Atrial Fibrillation (AF). </a:t>
            </a:r>
          </a:p>
        </p:txBody>
      </p:sp>
    </p:spTree>
    <p:extLst>
      <p:ext uri="{BB962C8B-B14F-4D97-AF65-F5344CB8AC3E}">
        <p14:creationId xmlns:p14="http://schemas.microsoft.com/office/powerpoint/2010/main" val="6350655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82</a:t>
            </a:fld>
            <a:endParaRPr lang="en-US" dirty="0"/>
          </a:p>
        </p:txBody>
      </p:sp>
      <p:sp>
        <p:nvSpPr>
          <p:cNvPr id="6" name="TextBox 5">
            <a:extLst>
              <a:ext uri="{FF2B5EF4-FFF2-40B4-BE49-F238E27FC236}">
                <a16:creationId xmlns:a16="http://schemas.microsoft.com/office/drawing/2014/main" id="{3758E602-2C62-455B-BD3A-B7DECBCF5B9E}"/>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AF</a:t>
            </a:r>
          </a:p>
        </p:txBody>
      </p:sp>
      <p:graphicFrame>
        <p:nvGraphicFramePr>
          <p:cNvPr id="2" name="Table 1">
            <a:extLst>
              <a:ext uri="{FF2B5EF4-FFF2-40B4-BE49-F238E27FC236}">
                <a16:creationId xmlns:a16="http://schemas.microsoft.com/office/drawing/2014/main" id="{56834FE3-E7C6-478D-909B-26ADBAE2BBD7}"/>
              </a:ext>
            </a:extLst>
          </p:cNvPr>
          <p:cNvGraphicFramePr>
            <a:graphicFrameLocks noGrp="1"/>
          </p:cNvGraphicFramePr>
          <p:nvPr>
            <p:extLst>
              <p:ext uri="{D42A27DB-BD31-4B8C-83A1-F6EECF244321}">
                <p14:modId xmlns:p14="http://schemas.microsoft.com/office/powerpoint/2010/main" val="1494321710"/>
              </p:ext>
            </p:extLst>
          </p:nvPr>
        </p:nvGraphicFramePr>
        <p:xfrm>
          <a:off x="457200" y="1444752"/>
          <a:ext cx="14012862" cy="5988301"/>
        </p:xfrm>
        <a:graphic>
          <a:graphicData uri="http://schemas.openxmlformats.org/drawingml/2006/table">
            <a:tbl>
              <a:tblPr firstRow="1" firstCol="1" bandRow="1"/>
              <a:tblGrid>
                <a:gridCol w="1566962">
                  <a:extLst>
                    <a:ext uri="{9D8B030D-6E8A-4147-A177-3AD203B41FA5}">
                      <a16:colId xmlns:a16="http://schemas.microsoft.com/office/drawing/2014/main" val="1424338223"/>
                    </a:ext>
                  </a:extLst>
                </a:gridCol>
                <a:gridCol w="1566962">
                  <a:extLst>
                    <a:ext uri="{9D8B030D-6E8A-4147-A177-3AD203B41FA5}">
                      <a16:colId xmlns:a16="http://schemas.microsoft.com/office/drawing/2014/main" val="2074324144"/>
                    </a:ext>
                  </a:extLst>
                </a:gridCol>
                <a:gridCol w="10878938">
                  <a:extLst>
                    <a:ext uri="{9D8B030D-6E8A-4147-A177-3AD203B41FA5}">
                      <a16:colId xmlns:a16="http://schemas.microsoft.com/office/drawing/2014/main" val="1232104972"/>
                    </a:ext>
                  </a:extLst>
                </a:gridCol>
              </a:tblGrid>
              <a:tr h="439428">
                <a:tc>
                  <a:txBody>
                    <a:bodyPr/>
                    <a:lstStyle/>
                    <a:p>
                      <a:pPr marL="0" marR="0" algn="ctr">
                        <a:lnSpc>
                          <a:spcPct val="150000"/>
                        </a:lnSpc>
                        <a:spcBef>
                          <a:spcPts val="0"/>
                        </a:spcBef>
                        <a:spcAft>
                          <a:spcPts val="0"/>
                        </a:spcAft>
                      </a:pPr>
                      <a:r>
                        <a:rPr lang="en-US" sz="27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27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27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27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172714"/>
                  </a:ext>
                </a:extLst>
              </a:tr>
              <a:tr h="2428745">
                <a:tc>
                  <a:txBody>
                    <a:bodyPr/>
                    <a:lstStyle/>
                    <a:p>
                      <a:pPr marL="0" marR="0" algn="ctr">
                        <a:lnSpc>
                          <a:spcPct val="150000"/>
                        </a:lnSpc>
                        <a:spcBef>
                          <a:spcPts val="0"/>
                        </a:spcBef>
                        <a:spcAft>
                          <a:spcPts val="0"/>
                        </a:spcAft>
                      </a:pPr>
                      <a:r>
                        <a:rPr lang="en-US" sz="27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7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7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7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14350" marR="0" lvl="0" indent="-514350">
                        <a:lnSpc>
                          <a:spcPct val="150000"/>
                        </a:lnSpc>
                        <a:spcBef>
                          <a:spcPts val="0"/>
                        </a:spcBef>
                        <a:spcAft>
                          <a:spcPts val="0"/>
                        </a:spcAft>
                        <a:buFont typeface="+mj-lt"/>
                        <a:buAutoNum type="arabicPeriod"/>
                      </a:pP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and clinical AF, anticoagulation is recommended with direct-acting oral anticoagulants (DOAC) as first-line option and vitamin K antagonists as second-line option, independent of CHA</a:t>
                      </a:r>
                      <a:r>
                        <a:rPr lang="en-US" sz="2700" b="1" baseline="-25000"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t>
                      </a: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DS</a:t>
                      </a:r>
                      <a:r>
                        <a:rPr lang="en-US" sz="2700" b="1" baseline="-25000"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t>
                      </a: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-VASc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971767"/>
                  </a:ext>
                </a:extLst>
              </a:tr>
              <a:tr h="2926075">
                <a:tc>
                  <a:txBody>
                    <a:bodyPr/>
                    <a:lstStyle/>
                    <a:p>
                      <a:pPr marL="0" marR="0" algn="ctr">
                        <a:lnSpc>
                          <a:spcPct val="150000"/>
                        </a:lnSpc>
                        <a:spcBef>
                          <a:spcPts val="0"/>
                        </a:spcBef>
                        <a:spcAft>
                          <a:spcPts val="0"/>
                        </a:spcAft>
                      </a:pPr>
                      <a:r>
                        <a:rPr lang="en-US" sz="27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7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7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7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576263" marR="0" lvl="0" indent="-576263">
                        <a:lnSpc>
                          <a:spcPct val="150000"/>
                        </a:lnSpc>
                        <a:spcBef>
                          <a:spcPts val="0"/>
                        </a:spcBef>
                        <a:spcAft>
                          <a:spcPts val="0"/>
                        </a:spcAft>
                        <a:buFont typeface="+mj-lt"/>
                        <a:buNone/>
                      </a:pP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2.  In patients with HCM and subclinical AF detected by internal or external cardiac device or monitor of &gt;24 hours’ duration for a given episode, anticoagulation is recommended with DOAC as first-line option and  vitamin K antagonists as second-line option, independent of CHA</a:t>
                      </a:r>
                      <a:r>
                        <a:rPr lang="en-US" sz="2700" b="1" baseline="-25000"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t>
                      </a: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DS</a:t>
                      </a:r>
                      <a:r>
                        <a:rPr lang="en-US" sz="2700" b="1" baseline="-25000"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t>
                      </a: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-VASc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633043"/>
                  </a:ext>
                </a:extLst>
              </a:tr>
            </a:tbl>
          </a:graphicData>
        </a:graphic>
      </p:graphicFrame>
    </p:spTree>
    <p:extLst>
      <p:ext uri="{BB962C8B-B14F-4D97-AF65-F5344CB8AC3E}">
        <p14:creationId xmlns:p14="http://schemas.microsoft.com/office/powerpoint/2010/main" val="40158933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83</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AF</a:t>
            </a:r>
          </a:p>
        </p:txBody>
      </p:sp>
      <p:graphicFrame>
        <p:nvGraphicFramePr>
          <p:cNvPr id="2" name="Table 1">
            <a:extLst>
              <a:ext uri="{FF2B5EF4-FFF2-40B4-BE49-F238E27FC236}">
                <a16:creationId xmlns:a16="http://schemas.microsoft.com/office/drawing/2014/main" id="{E66DE8DE-6BA5-4A63-ACDD-5D8C19DCC5D5}"/>
              </a:ext>
            </a:extLst>
          </p:cNvPr>
          <p:cNvGraphicFramePr>
            <a:graphicFrameLocks noGrp="1"/>
          </p:cNvGraphicFramePr>
          <p:nvPr>
            <p:extLst>
              <p:ext uri="{D42A27DB-BD31-4B8C-83A1-F6EECF244321}">
                <p14:modId xmlns:p14="http://schemas.microsoft.com/office/powerpoint/2010/main" val="3194376"/>
              </p:ext>
            </p:extLst>
          </p:nvPr>
        </p:nvGraphicFramePr>
        <p:xfrm>
          <a:off x="308769" y="1828800"/>
          <a:ext cx="14012861" cy="5481274"/>
        </p:xfrm>
        <a:graphic>
          <a:graphicData uri="http://schemas.openxmlformats.org/drawingml/2006/table">
            <a:tbl>
              <a:tblPr firstRow="1" firstCol="1" bandRow="1"/>
              <a:tblGrid>
                <a:gridCol w="1554593">
                  <a:extLst>
                    <a:ext uri="{9D8B030D-6E8A-4147-A177-3AD203B41FA5}">
                      <a16:colId xmlns:a16="http://schemas.microsoft.com/office/drawing/2014/main" val="3143290609"/>
                    </a:ext>
                  </a:extLst>
                </a:gridCol>
                <a:gridCol w="1554593">
                  <a:extLst>
                    <a:ext uri="{9D8B030D-6E8A-4147-A177-3AD203B41FA5}">
                      <a16:colId xmlns:a16="http://schemas.microsoft.com/office/drawing/2014/main" val="3037666849"/>
                    </a:ext>
                  </a:extLst>
                </a:gridCol>
                <a:gridCol w="10903675">
                  <a:extLst>
                    <a:ext uri="{9D8B030D-6E8A-4147-A177-3AD203B41FA5}">
                      <a16:colId xmlns:a16="http://schemas.microsoft.com/office/drawing/2014/main" val="1056735743"/>
                    </a:ext>
                  </a:extLst>
                </a:gridCol>
              </a:tblGrid>
              <a:tr h="415337">
                <a:tc>
                  <a:txBody>
                    <a:bodyPr/>
                    <a:lstStyle/>
                    <a:p>
                      <a:pPr marL="0" marR="0" algn="ctr">
                        <a:lnSpc>
                          <a:spcPct val="150000"/>
                        </a:lnSpc>
                        <a:spcBef>
                          <a:spcPts val="0"/>
                        </a:spcBef>
                        <a:spcAft>
                          <a:spcPts val="0"/>
                        </a:spcAf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3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50000"/>
                        </a:lnSpc>
                        <a:spcBef>
                          <a:spcPts val="0"/>
                        </a:spcBef>
                        <a:spcAft>
                          <a:spcPts val="0"/>
                        </a:spcAft>
                        <a:buFont typeface="+mj-lt"/>
                        <a:buNone/>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4289250"/>
                  </a:ext>
                </a:extLst>
              </a:tr>
              <a:tr h="1780988">
                <a:tc>
                  <a:txBody>
                    <a:bodyPr/>
                    <a:lstStyle/>
                    <a:p>
                      <a:pPr marL="0" marR="0" algn="ctr">
                        <a:lnSpc>
                          <a:spcPct val="150000"/>
                        </a:lnSpc>
                        <a:spcBef>
                          <a:spcPts val="0"/>
                        </a:spcBef>
                        <a:spcAft>
                          <a:spcPts val="0"/>
                        </a:spcAft>
                      </a:pPr>
                      <a:r>
                        <a:rPr lang="en-US" sz="2300" b="1" dirty="0">
                          <a:effectLst/>
                          <a:latin typeface="Lub Dub Medium" panose="020B0603030403020204" pitchFamily="34" charset="0"/>
                          <a:ea typeface="Calibri" panose="020F0502020204030204" pitchFamily="34" charset="0"/>
                          <a:cs typeface="Times New Roman" panose="02020603050405020304" pitchFamily="18" charset="0"/>
                        </a:rPr>
                        <a:t>1</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3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519113" marR="0" lvl="0" indent="-519113">
                        <a:lnSpc>
                          <a:spcPct val="150000"/>
                        </a:lnSpc>
                        <a:spcBef>
                          <a:spcPts val="0"/>
                        </a:spcBef>
                        <a:spcAft>
                          <a:spcPts val="0"/>
                        </a:spcAft>
                        <a:buFont typeface="+mj-lt"/>
                        <a:buNone/>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3.  In patients with AF in whom rate control strategy is planned, either beta-blockers, verapamil, or diltiazem are recommended, with the choice of agents according to patient preferences and comorbid conditions.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162687"/>
                  </a:ext>
                </a:extLst>
              </a:tr>
              <a:tr h="3235720">
                <a:tc>
                  <a:txBody>
                    <a:bodyPr/>
                    <a:lstStyle/>
                    <a:p>
                      <a:pPr marL="0" marR="0" algn="ctr">
                        <a:lnSpc>
                          <a:spcPct val="150000"/>
                        </a:lnSpc>
                        <a:spcBef>
                          <a:spcPts val="0"/>
                        </a:spcBef>
                        <a:spcAft>
                          <a:spcPts val="0"/>
                        </a:spcAft>
                      </a:pPr>
                      <a:r>
                        <a:rPr lang="en-US" sz="23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a:t>
                      </a:r>
                      <a:endParaRPr lang="en-US" sz="2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23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3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457200" marR="0" lvl="0" indent="-457200">
                        <a:lnSpc>
                          <a:spcPct val="150000"/>
                        </a:lnSpc>
                        <a:spcBef>
                          <a:spcPts val="0"/>
                        </a:spcBef>
                        <a:spcAft>
                          <a:spcPts val="0"/>
                        </a:spcAft>
                        <a:buFont typeface="+mj-lt"/>
                        <a:buAutoNum type="arabicPeriod" startAt="4"/>
                      </a:pPr>
                      <a:r>
                        <a:rPr lang="en-US" sz="23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and subclinical AF detected by internal or external device or monitor, of &gt;5 minutes’ but &lt;24 hours’ duration for a given episode, anticoagulation with DOAC as first-line option and  vitamin K antagonists as second-line option can be beneficial, taking into consideration duration of AF episodes, total AF burden, underlying risk factors, and bleeding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672524"/>
                  </a:ext>
                </a:extLst>
              </a:tr>
            </a:tbl>
          </a:graphicData>
        </a:graphic>
      </p:graphicFrame>
    </p:spTree>
    <p:extLst>
      <p:ext uri="{BB962C8B-B14F-4D97-AF65-F5344CB8AC3E}">
        <p14:creationId xmlns:p14="http://schemas.microsoft.com/office/powerpoint/2010/main" val="7105934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84</a:t>
            </a:fld>
            <a:endParaRPr lang="en-US" dirty="0"/>
          </a:p>
        </p:txBody>
      </p:sp>
      <p:sp>
        <p:nvSpPr>
          <p:cNvPr id="6" name="TextBox 5">
            <a:extLst>
              <a:ext uri="{FF2B5EF4-FFF2-40B4-BE49-F238E27FC236}">
                <a16:creationId xmlns:a16="http://schemas.microsoft.com/office/drawing/2014/main" id="{3758E602-2C62-455B-BD3A-B7DECBCF5B9E}"/>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AF</a:t>
            </a:r>
          </a:p>
        </p:txBody>
      </p:sp>
      <p:graphicFrame>
        <p:nvGraphicFramePr>
          <p:cNvPr id="2" name="Table 1">
            <a:extLst>
              <a:ext uri="{FF2B5EF4-FFF2-40B4-BE49-F238E27FC236}">
                <a16:creationId xmlns:a16="http://schemas.microsoft.com/office/drawing/2014/main" id="{C12C2618-C30F-4E2C-89CD-6B7F0472D7E7}"/>
              </a:ext>
            </a:extLst>
          </p:cNvPr>
          <p:cNvGraphicFramePr>
            <a:graphicFrameLocks noGrp="1"/>
          </p:cNvGraphicFramePr>
          <p:nvPr>
            <p:extLst>
              <p:ext uri="{D42A27DB-BD31-4B8C-83A1-F6EECF244321}">
                <p14:modId xmlns:p14="http://schemas.microsoft.com/office/powerpoint/2010/main" val="2370163660"/>
              </p:ext>
            </p:extLst>
          </p:nvPr>
        </p:nvGraphicFramePr>
        <p:xfrm>
          <a:off x="304801" y="1444752"/>
          <a:ext cx="14165261" cy="6020279"/>
        </p:xfrm>
        <a:graphic>
          <a:graphicData uri="http://schemas.openxmlformats.org/drawingml/2006/table">
            <a:tbl>
              <a:tblPr firstRow="1" firstCol="1" bandRow="1"/>
              <a:tblGrid>
                <a:gridCol w="1571500">
                  <a:extLst>
                    <a:ext uri="{9D8B030D-6E8A-4147-A177-3AD203B41FA5}">
                      <a16:colId xmlns:a16="http://schemas.microsoft.com/office/drawing/2014/main" val="3143290609"/>
                    </a:ext>
                  </a:extLst>
                </a:gridCol>
                <a:gridCol w="1571500">
                  <a:extLst>
                    <a:ext uri="{9D8B030D-6E8A-4147-A177-3AD203B41FA5}">
                      <a16:colId xmlns:a16="http://schemas.microsoft.com/office/drawing/2014/main" val="3037666849"/>
                    </a:ext>
                  </a:extLst>
                </a:gridCol>
                <a:gridCol w="11022261">
                  <a:extLst>
                    <a:ext uri="{9D8B030D-6E8A-4147-A177-3AD203B41FA5}">
                      <a16:colId xmlns:a16="http://schemas.microsoft.com/office/drawing/2014/main" val="1056735743"/>
                    </a:ext>
                  </a:extLst>
                </a:gridCol>
              </a:tblGrid>
              <a:tr h="557163">
                <a:tc>
                  <a:txBody>
                    <a:bodyPr/>
                    <a:lstStyle/>
                    <a:p>
                      <a:pPr marL="0" marR="0" algn="ctr">
                        <a:lnSpc>
                          <a:spcPct val="150000"/>
                        </a:lnSpc>
                        <a:spcBef>
                          <a:spcPts val="0"/>
                        </a:spcBef>
                        <a:spcAft>
                          <a:spcPts val="0"/>
                        </a:spcAft>
                      </a:pPr>
                      <a:r>
                        <a:rPr lang="en-US" sz="27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7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50000"/>
                        </a:lnSpc>
                        <a:spcBef>
                          <a:spcPts val="0"/>
                        </a:spcBef>
                        <a:spcAft>
                          <a:spcPts val="0"/>
                        </a:spcAft>
                        <a:buFont typeface="+mj-lt"/>
                        <a:buNone/>
                      </a:pP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4289250"/>
                  </a:ext>
                </a:extLst>
              </a:tr>
              <a:tr h="2788187">
                <a:tc>
                  <a:txBody>
                    <a:bodyPr/>
                    <a:lstStyle/>
                    <a:p>
                      <a:pPr marL="0" marR="0" algn="ctr">
                        <a:lnSpc>
                          <a:spcPct val="150000"/>
                        </a:lnSpc>
                        <a:spcBef>
                          <a:spcPts val="0"/>
                        </a:spcBef>
                        <a:spcAft>
                          <a:spcPts val="0"/>
                        </a:spcAft>
                      </a:pPr>
                      <a:r>
                        <a:rPr lang="en-US" sz="27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27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7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50000"/>
                        </a:lnSpc>
                        <a:spcBef>
                          <a:spcPts val="0"/>
                        </a:spcBef>
                        <a:spcAft>
                          <a:spcPts val="0"/>
                        </a:spcAft>
                        <a:buFont typeface="+mj-lt"/>
                        <a:buNone/>
                      </a:pP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5. In patients with HCM and poorly tolerated AF, a rhythm control strategy with cardioversion or antiarrhythmic drugs can be beneficial with the choice of an agent according to AF symptom severity, patient preferences, and comorbid conditions.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162687"/>
                  </a:ext>
                </a:extLst>
              </a:tr>
              <a:tr h="2448898">
                <a:tc>
                  <a:txBody>
                    <a:bodyPr/>
                    <a:lstStyle/>
                    <a:p>
                      <a:pPr marL="0" marR="0" algn="ctr">
                        <a:lnSpc>
                          <a:spcPct val="150000"/>
                        </a:lnSpc>
                        <a:spcBef>
                          <a:spcPts val="0"/>
                        </a:spcBef>
                        <a:spcAft>
                          <a:spcPts val="0"/>
                        </a:spcAft>
                      </a:pPr>
                      <a:r>
                        <a:rPr lang="en-US" sz="27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2a</a:t>
                      </a:r>
                      <a:endParaRPr lang="en-US" sz="27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27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50000"/>
                        </a:lnSpc>
                        <a:spcBef>
                          <a:spcPts val="0"/>
                        </a:spcBef>
                        <a:spcAft>
                          <a:spcPts val="0"/>
                        </a:spcAft>
                        <a:buFont typeface="+mj-lt"/>
                        <a:buNone/>
                      </a:pP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6. In patients with HCM and symptomatic AF, as part of an AF rhythm control strategy, catheter ablation for AF can be effective when drug therapy is </a:t>
                      </a:r>
                      <a:r>
                        <a:rPr lang="en-US" sz="2700" b="1" dirty="0">
                          <a:solidFill>
                            <a:srgbClr val="000000"/>
                          </a:solidFill>
                          <a:effectLst/>
                          <a:latin typeface="Lub Dub Medium" panose="020B0603030403020204" pitchFamily="34" charset="0"/>
                          <a:ea typeface="Calibri,Bold"/>
                          <a:cs typeface="Times New Roman" panose="02020603050405020304" pitchFamily="18" charset="0"/>
                        </a:rPr>
                        <a:t>ineffective, contraindicated, or not the patient’s preference</a:t>
                      </a:r>
                      <a:r>
                        <a:rPr lang="en-US" sz="27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672524"/>
                  </a:ext>
                </a:extLst>
              </a:tr>
            </a:tbl>
          </a:graphicData>
        </a:graphic>
      </p:graphicFrame>
    </p:spTree>
    <p:extLst>
      <p:ext uri="{BB962C8B-B14F-4D97-AF65-F5344CB8AC3E}">
        <p14:creationId xmlns:p14="http://schemas.microsoft.com/office/powerpoint/2010/main" val="15448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85</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733550" y="6096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AF</a:t>
            </a:r>
          </a:p>
        </p:txBody>
      </p:sp>
      <p:graphicFrame>
        <p:nvGraphicFramePr>
          <p:cNvPr id="2" name="Table 1">
            <a:extLst>
              <a:ext uri="{FF2B5EF4-FFF2-40B4-BE49-F238E27FC236}">
                <a16:creationId xmlns:a16="http://schemas.microsoft.com/office/drawing/2014/main" id="{E66DE8DE-6BA5-4A63-ACDD-5D8C19DCC5D5}"/>
              </a:ext>
            </a:extLst>
          </p:cNvPr>
          <p:cNvGraphicFramePr>
            <a:graphicFrameLocks noGrp="1"/>
          </p:cNvGraphicFramePr>
          <p:nvPr>
            <p:extLst>
              <p:ext uri="{D42A27DB-BD31-4B8C-83A1-F6EECF244321}">
                <p14:modId xmlns:p14="http://schemas.microsoft.com/office/powerpoint/2010/main" val="252750283"/>
              </p:ext>
            </p:extLst>
          </p:nvPr>
        </p:nvGraphicFramePr>
        <p:xfrm>
          <a:off x="304801" y="1444752"/>
          <a:ext cx="14165261" cy="5946648"/>
        </p:xfrm>
        <a:graphic>
          <a:graphicData uri="http://schemas.openxmlformats.org/drawingml/2006/table">
            <a:tbl>
              <a:tblPr firstRow="1" firstCol="1" bandRow="1"/>
              <a:tblGrid>
                <a:gridCol w="1571500">
                  <a:extLst>
                    <a:ext uri="{9D8B030D-6E8A-4147-A177-3AD203B41FA5}">
                      <a16:colId xmlns:a16="http://schemas.microsoft.com/office/drawing/2014/main" val="3143290609"/>
                    </a:ext>
                  </a:extLst>
                </a:gridCol>
                <a:gridCol w="1571500">
                  <a:extLst>
                    <a:ext uri="{9D8B030D-6E8A-4147-A177-3AD203B41FA5}">
                      <a16:colId xmlns:a16="http://schemas.microsoft.com/office/drawing/2014/main" val="3037666849"/>
                    </a:ext>
                  </a:extLst>
                </a:gridCol>
                <a:gridCol w="11022261">
                  <a:extLst>
                    <a:ext uri="{9D8B030D-6E8A-4147-A177-3AD203B41FA5}">
                      <a16:colId xmlns:a16="http://schemas.microsoft.com/office/drawing/2014/main" val="1056735743"/>
                    </a:ext>
                  </a:extLst>
                </a:gridCol>
              </a:tblGrid>
              <a:tr h="1102191">
                <a:tc>
                  <a:txBody>
                    <a:bodyPr/>
                    <a:lstStyle/>
                    <a:p>
                      <a:pPr marL="0" marR="0" algn="ctr">
                        <a:lnSpc>
                          <a:spcPct val="150000"/>
                        </a:lnSpc>
                        <a:spcBef>
                          <a:spcPts val="0"/>
                        </a:spcBef>
                        <a:spcAft>
                          <a:spcPts val="0"/>
                        </a:spcAft>
                      </a:pPr>
                      <a:r>
                        <a:rPr lang="en-US" sz="42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42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50000"/>
                        </a:lnSpc>
                        <a:spcBef>
                          <a:spcPts val="0"/>
                        </a:spcBef>
                        <a:spcAft>
                          <a:spcPts val="0"/>
                        </a:spcAft>
                        <a:buFont typeface="+mj-lt"/>
                        <a:buNone/>
                      </a:pPr>
                      <a:r>
                        <a:rPr lang="en-US" sz="4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4289250"/>
                  </a:ext>
                </a:extLst>
              </a:tr>
              <a:tr h="4844457">
                <a:tc>
                  <a:txBody>
                    <a:bodyPr/>
                    <a:lstStyle/>
                    <a:p>
                      <a:pPr marL="0" marR="0" algn="ctr">
                        <a:lnSpc>
                          <a:spcPct val="150000"/>
                        </a:lnSpc>
                        <a:spcBef>
                          <a:spcPts val="0"/>
                        </a:spcBef>
                        <a:spcAft>
                          <a:spcPts val="0"/>
                        </a:spcAft>
                      </a:pPr>
                      <a:r>
                        <a:rPr lang="en-US" sz="4200" b="1" dirty="0">
                          <a:effectLst/>
                          <a:highlight>
                            <a:srgbClr val="F0DA10"/>
                          </a:highlight>
                          <a:latin typeface="Lub Dub Medium" panose="020B0603030403020204" pitchFamily="34" charset="0"/>
                          <a:ea typeface="Calibri" panose="020F0502020204030204" pitchFamily="34" charset="0"/>
                          <a:cs typeface="Times New Roman" panose="02020603050405020304" pitchFamily="18" charset="0"/>
                        </a:rPr>
                        <a:t>2a</a:t>
                      </a:r>
                      <a:endParaRPr lang="en-US" sz="4200" b="1" dirty="0">
                        <a:effectLst/>
                        <a:highlight>
                          <a:srgbClr val="F0DA10"/>
                        </a:highligh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4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4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568325" marR="0" lvl="0" indent="-568325" algn="l">
                        <a:lnSpc>
                          <a:spcPct val="150000"/>
                        </a:lnSpc>
                        <a:spcBef>
                          <a:spcPts val="0"/>
                        </a:spcBef>
                        <a:spcAft>
                          <a:spcPts val="0"/>
                        </a:spcAft>
                        <a:buFont typeface="+mj-lt"/>
                        <a:buNone/>
                      </a:pPr>
                      <a:r>
                        <a:rPr lang="en-US" sz="4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7. In patients with HCM and AF who require surgical myectomy, concomitant surgical AF ablation procedure can be beneficial for AF rhythm control.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162687"/>
                  </a:ext>
                </a:extLst>
              </a:tr>
            </a:tbl>
          </a:graphicData>
        </a:graphic>
      </p:graphicFrame>
    </p:spTree>
    <p:extLst>
      <p:ext uri="{BB962C8B-B14F-4D97-AF65-F5344CB8AC3E}">
        <p14:creationId xmlns:p14="http://schemas.microsoft.com/office/powerpoint/2010/main" val="2498420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08ACF0-F788-47D6-B5AC-6527050EBEA5}"/>
              </a:ext>
            </a:extLst>
          </p:cNvPr>
          <p:cNvSpPr>
            <a:spLocks noGrp="1"/>
          </p:cNvSpPr>
          <p:nvPr>
            <p:ph type="sldNum" sz="quarter" idx="4"/>
          </p:nvPr>
        </p:nvSpPr>
        <p:spPr/>
        <p:txBody>
          <a:bodyPr/>
          <a:lstStyle/>
          <a:p>
            <a:fld id="{01CD3B2E-BC1C-6C4D-9D91-A67B950EE325}" type="slidenum">
              <a:rPr lang="en-US" smtClean="0"/>
              <a:pPr/>
              <a:t>86</a:t>
            </a:fld>
            <a:endParaRPr lang="en-US" dirty="0"/>
          </a:p>
        </p:txBody>
      </p:sp>
      <p:graphicFrame>
        <p:nvGraphicFramePr>
          <p:cNvPr id="4" name="Table 3">
            <a:extLst>
              <a:ext uri="{FF2B5EF4-FFF2-40B4-BE49-F238E27FC236}">
                <a16:creationId xmlns:a16="http://schemas.microsoft.com/office/drawing/2014/main" id="{6A856600-F047-479D-9611-B2105D27AC5C}"/>
              </a:ext>
            </a:extLst>
          </p:cNvPr>
          <p:cNvGraphicFramePr>
            <a:graphicFrameLocks noGrp="1"/>
          </p:cNvGraphicFramePr>
          <p:nvPr>
            <p:extLst>
              <p:ext uri="{D42A27DB-BD31-4B8C-83A1-F6EECF244321}">
                <p14:modId xmlns:p14="http://schemas.microsoft.com/office/powerpoint/2010/main" val="2846185044"/>
              </p:ext>
            </p:extLst>
          </p:nvPr>
        </p:nvGraphicFramePr>
        <p:xfrm>
          <a:off x="228600" y="1676400"/>
          <a:ext cx="14258927" cy="5619155"/>
        </p:xfrm>
        <a:graphic>
          <a:graphicData uri="http://schemas.openxmlformats.org/drawingml/2006/table">
            <a:tbl>
              <a:tblPr firstRow="1" firstCol="1" bandRow="1"/>
              <a:tblGrid>
                <a:gridCol w="3077488">
                  <a:extLst>
                    <a:ext uri="{9D8B030D-6E8A-4147-A177-3AD203B41FA5}">
                      <a16:colId xmlns:a16="http://schemas.microsoft.com/office/drawing/2014/main" val="3365527712"/>
                    </a:ext>
                  </a:extLst>
                </a:gridCol>
                <a:gridCol w="2027912">
                  <a:extLst>
                    <a:ext uri="{9D8B030D-6E8A-4147-A177-3AD203B41FA5}">
                      <a16:colId xmlns:a16="http://schemas.microsoft.com/office/drawing/2014/main" val="174473496"/>
                    </a:ext>
                  </a:extLst>
                </a:gridCol>
                <a:gridCol w="2895600">
                  <a:extLst>
                    <a:ext uri="{9D8B030D-6E8A-4147-A177-3AD203B41FA5}">
                      <a16:colId xmlns:a16="http://schemas.microsoft.com/office/drawing/2014/main" val="3183309206"/>
                    </a:ext>
                  </a:extLst>
                </a:gridCol>
                <a:gridCol w="3124200">
                  <a:extLst>
                    <a:ext uri="{9D8B030D-6E8A-4147-A177-3AD203B41FA5}">
                      <a16:colId xmlns:a16="http://schemas.microsoft.com/office/drawing/2014/main" val="48638325"/>
                    </a:ext>
                  </a:extLst>
                </a:gridCol>
                <a:gridCol w="3133727">
                  <a:extLst>
                    <a:ext uri="{9D8B030D-6E8A-4147-A177-3AD203B41FA5}">
                      <a16:colId xmlns:a16="http://schemas.microsoft.com/office/drawing/2014/main" val="1294896157"/>
                    </a:ext>
                  </a:extLst>
                </a:gridCol>
              </a:tblGrid>
              <a:tr h="1092875">
                <a:tc>
                  <a:txBody>
                    <a:bodyPr/>
                    <a:lstStyle/>
                    <a:p>
                      <a:pPr marL="0" marR="0" algn="ctr" fontAlgn="ctr">
                        <a:lnSpc>
                          <a:spcPct val="150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rPr>
                        <a:t>Antiarrhythmic Drug</a:t>
                      </a:r>
                      <a:endParaRPr lang="en-US" sz="1800" b="1" dirty="0">
                        <a:effectLst/>
                        <a:latin typeface="Lub Dub Medium" panose="020B0603030403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50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rPr>
                        <a:t>Efficacy for AF</a:t>
                      </a:r>
                      <a:endParaRPr lang="en-US" sz="1800" b="1" dirty="0">
                        <a:effectLst/>
                        <a:latin typeface="Lub Dub Medium" panose="020B0603030403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50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rPr>
                        <a:t>Side Effects</a:t>
                      </a:r>
                      <a:endParaRPr lang="en-US" sz="1800" b="1" dirty="0">
                        <a:effectLst/>
                        <a:latin typeface="Lub Dub Medium" panose="020B0603030403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50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rPr>
                        <a:t>Toxicities</a:t>
                      </a:r>
                      <a:endParaRPr lang="en-US" sz="1800" b="1" dirty="0">
                        <a:effectLst/>
                        <a:latin typeface="Lub Dub Medium" panose="020B0603030403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50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rPr>
                        <a:t>Use in HCM</a:t>
                      </a:r>
                      <a:endParaRPr lang="en-US" sz="1800" b="1" dirty="0">
                        <a:effectLst/>
                        <a:latin typeface="Lub Dub Medium" panose="020B0603030403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852269"/>
                  </a:ext>
                </a:extLst>
              </a:tr>
              <a:tr h="583525">
                <a:tc>
                  <a:txBody>
                    <a:bodyPr/>
                    <a:lstStyle/>
                    <a:p>
                      <a:pPr marL="0" marR="0" fontAlgn="ctr">
                        <a:lnSpc>
                          <a:spcPct val="150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rPr>
                        <a:t>Disopyramide</a:t>
                      </a:r>
                      <a:endParaRPr lang="en-US" sz="1800" b="1" dirty="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rPr>
                        <a:t>Modest</a:t>
                      </a:r>
                      <a:endParaRPr lang="en-US" sz="1800" b="1" dirty="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Anticholinergic</a:t>
                      </a:r>
                      <a:endParaRPr lang="en-US" sz="1800" b="1">
                        <a:effectLst/>
                        <a:latin typeface="Lub Dub Medium" panose="020B0603030403020204" pitchFamily="34" charset="0"/>
                        <a:ea typeface="Times New Roman" panose="02020603050405020304" pitchFamily="18" charset="0"/>
                      </a:endParaRPr>
                    </a:p>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HF</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rPr>
                        <a:t>Prolonged QTc</a:t>
                      </a:r>
                      <a:endParaRPr lang="en-US" sz="1800" b="1" dirty="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Particularly with early onset AF</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965439901"/>
                  </a:ext>
                </a:extLst>
              </a:tr>
              <a:tr h="810903">
                <a:tc>
                  <a:txBody>
                    <a:bodyPr/>
                    <a:lstStyle/>
                    <a:p>
                      <a:pPr marL="0" marR="0" fontAlgn="ctr">
                        <a:lnSpc>
                          <a:spcPct val="150000"/>
                        </a:lnSpc>
                        <a:spcBef>
                          <a:spcPts val="0"/>
                        </a:spcBef>
                        <a:spcAft>
                          <a:spcPts val="0"/>
                        </a:spcAft>
                      </a:pPr>
                      <a:r>
                        <a:rPr lang="en-US" sz="1800" b="1">
                          <a:effectLst/>
                          <a:latin typeface="Lub Dub Medium" panose="020B0603030403020204" pitchFamily="34" charset="0"/>
                          <a:ea typeface="Times New Roman" panose="02020603050405020304" pitchFamily="18" charset="0"/>
                        </a:rPr>
                        <a:t>Flecainide and propafenone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dirty="0">
                          <a:effectLst/>
                          <a:latin typeface="Lub Dub Medium" panose="020B0603030403020204" pitchFamily="34"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dirty="0">
                          <a:effectLst/>
                          <a:latin typeface="Lub Dub Medium" panose="020B060303040302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a:effectLst/>
                          <a:latin typeface="Lub Dub Medium" panose="020B0603030403020204" pitchFamily="34" charset="0"/>
                          <a:ea typeface="Times New Roman" panose="02020603050405020304" pitchFamily="18" charset="0"/>
                        </a:rPr>
                        <a:t>Proarrhythmia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a:effectLst/>
                          <a:latin typeface="Lub Dub Medium" panose="020B0603030403020204" pitchFamily="34" charset="0"/>
                          <a:ea typeface="Times New Roman" panose="02020603050405020304" pitchFamily="18" charset="0"/>
                        </a:rPr>
                        <a:t>Not generally recommended in the absence of an ICD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285932"/>
                  </a:ext>
                </a:extLst>
              </a:tr>
              <a:tr h="803980">
                <a:tc>
                  <a:txBody>
                    <a:bodyPr/>
                    <a:lstStyle/>
                    <a:p>
                      <a:pPr marL="0" marR="0"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Sotalol</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Modest</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Fatigue</a:t>
                      </a:r>
                      <a:endParaRPr lang="en-US" sz="1800" b="1">
                        <a:effectLst/>
                        <a:latin typeface="Lub Dub Medium" panose="020B0603030403020204" pitchFamily="34" charset="0"/>
                        <a:ea typeface="Times New Roman" panose="02020603050405020304" pitchFamily="18" charset="0"/>
                      </a:endParaRPr>
                    </a:p>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Bradycardia</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Prolonged QTc</a:t>
                      </a:r>
                      <a:endParaRPr lang="en-US" sz="1800" b="1">
                        <a:effectLst/>
                        <a:latin typeface="Lub Dub Medium" panose="020B0603030403020204" pitchFamily="34" charset="0"/>
                        <a:ea typeface="Times New Roman" panose="02020603050405020304" pitchFamily="18" charset="0"/>
                      </a:endParaRPr>
                    </a:p>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Prolonged QTc</a:t>
                      </a:r>
                      <a:endParaRPr lang="en-US" sz="1800" b="1">
                        <a:effectLst/>
                        <a:latin typeface="Lub Dub Medium" panose="020B0603030403020204" pitchFamily="34" charset="0"/>
                        <a:ea typeface="Times New Roman" panose="02020603050405020304" pitchFamily="18" charset="0"/>
                      </a:endParaRPr>
                    </a:p>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Proarrhythmia</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Reasonable</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40291728"/>
                  </a:ext>
                </a:extLst>
              </a:tr>
              <a:tr h="364292">
                <a:tc>
                  <a:txBody>
                    <a:bodyPr/>
                    <a:lstStyle/>
                    <a:p>
                      <a:pPr marL="0" marR="0" fontAlgn="ctr">
                        <a:lnSpc>
                          <a:spcPct val="150000"/>
                        </a:lnSpc>
                        <a:spcBef>
                          <a:spcPts val="0"/>
                        </a:spcBef>
                        <a:spcAft>
                          <a:spcPts val="0"/>
                        </a:spcAft>
                      </a:pPr>
                      <a:r>
                        <a:rPr lang="en-US" sz="1800" b="1">
                          <a:effectLst/>
                          <a:latin typeface="Lub Dub Medium" panose="020B0603030403020204" pitchFamily="34" charset="0"/>
                          <a:ea typeface="Times New Roman" panose="02020603050405020304" pitchFamily="18" charset="0"/>
                        </a:rPr>
                        <a:t>Dofetilide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a:effectLst/>
                          <a:latin typeface="Lub Dub Medium" panose="020B0603030403020204" pitchFamily="34" charset="0"/>
                          <a:ea typeface="Times New Roman" panose="02020603050405020304" pitchFamily="18" charset="0"/>
                        </a:rPr>
                        <a:t>Modest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a:effectLst/>
                          <a:latin typeface="Lub Dub Medium" panose="020B0603030403020204" pitchFamily="34" charset="0"/>
                          <a:ea typeface="Times New Roman" panose="02020603050405020304" pitchFamily="18" charset="0"/>
                        </a:rPr>
                        <a:t>Headache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a:effectLst/>
                          <a:latin typeface="Lub Dub Medium" panose="020B0603030403020204" pitchFamily="34" charset="0"/>
                          <a:ea typeface="Times New Roman" panose="02020603050405020304" pitchFamily="18" charset="0"/>
                        </a:rPr>
                        <a:t>Proarrhythmia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a:effectLst/>
                          <a:latin typeface="Lub Dub Medium" panose="020B0603030403020204" pitchFamily="34" charset="0"/>
                          <a:ea typeface="Times New Roman" panose="02020603050405020304" pitchFamily="18" charset="0"/>
                        </a:rPr>
                        <a:t>Reasonable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539927"/>
                  </a:ext>
                </a:extLst>
              </a:tr>
              <a:tr h="364292">
                <a:tc>
                  <a:txBody>
                    <a:bodyPr/>
                    <a:lstStyle/>
                    <a:p>
                      <a:pPr marL="0" marR="0"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Dronedarone</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Low</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HF</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Prolonged QTc</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lnSpc>
                          <a:spcPct val="15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rPr>
                        <a:t>?</a:t>
                      </a:r>
                      <a:endParaRPr lang="en-US" sz="1800" b="1">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47485304"/>
                  </a:ext>
                </a:extLst>
              </a:tr>
              <a:tr h="728583">
                <a:tc>
                  <a:txBody>
                    <a:bodyPr/>
                    <a:lstStyle/>
                    <a:p>
                      <a:pPr marL="0" marR="0" fontAlgn="ctr">
                        <a:lnSpc>
                          <a:spcPct val="150000"/>
                        </a:lnSpc>
                        <a:spcBef>
                          <a:spcPts val="0"/>
                        </a:spcBef>
                        <a:spcAft>
                          <a:spcPts val="0"/>
                        </a:spcAft>
                      </a:pPr>
                      <a:r>
                        <a:rPr lang="en-US" sz="1800" b="1" dirty="0">
                          <a:effectLst/>
                          <a:latin typeface="Lub Dub Medium" panose="020B0603030403020204" pitchFamily="34" charset="0"/>
                          <a:ea typeface="Times New Roman" panose="02020603050405020304" pitchFamily="18" charset="0"/>
                        </a:rPr>
                        <a:t>Amiodarone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a:effectLst/>
                          <a:latin typeface="Lub Dub Medium" panose="020B0603030403020204" pitchFamily="34" charset="0"/>
                          <a:ea typeface="Times New Roman" panose="02020603050405020304" pitchFamily="18" charset="0"/>
                        </a:rPr>
                        <a:t>Modest-high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dirty="0">
                          <a:effectLst/>
                          <a:latin typeface="Lub Dub Medium" panose="020B0603030403020204" pitchFamily="34" charset="0"/>
                          <a:ea typeface="Times New Roman" panose="02020603050405020304" pitchFamily="18" charset="0"/>
                        </a:rPr>
                        <a:t>Bradycardia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a:effectLst/>
                          <a:latin typeface="Lub Dub Medium" panose="020B0603030403020204" pitchFamily="34" charset="0"/>
                          <a:ea typeface="Times New Roman" panose="02020603050405020304" pitchFamily="18" charset="0"/>
                        </a:rPr>
                        <a:t>Liver, lung, thyroid, skin, neurologic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50000"/>
                        </a:lnSpc>
                        <a:spcBef>
                          <a:spcPts val="0"/>
                        </a:spcBef>
                        <a:spcAft>
                          <a:spcPts val="0"/>
                        </a:spcAft>
                      </a:pPr>
                      <a:r>
                        <a:rPr lang="en-US" sz="1800" b="1" dirty="0">
                          <a:effectLst/>
                          <a:latin typeface="Lub Dub Medium" panose="020B0603030403020204" pitchFamily="34" charset="0"/>
                          <a:ea typeface="Times New Roman" panose="02020603050405020304" pitchFamily="18" charset="0"/>
                        </a:rPr>
                        <a:t>Reasonable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048562"/>
                  </a:ext>
                </a:extLst>
              </a:tr>
            </a:tbl>
          </a:graphicData>
        </a:graphic>
      </p:graphicFrame>
      <p:sp>
        <p:nvSpPr>
          <p:cNvPr id="6" name="TextBox 5">
            <a:extLst>
              <a:ext uri="{FF2B5EF4-FFF2-40B4-BE49-F238E27FC236}">
                <a16:creationId xmlns:a16="http://schemas.microsoft.com/office/drawing/2014/main" id="{AF367D84-C6BD-44BA-8E2C-2751F9F841CD}"/>
              </a:ext>
            </a:extLst>
          </p:cNvPr>
          <p:cNvSpPr txBox="1"/>
          <p:nvPr/>
        </p:nvSpPr>
        <p:spPr>
          <a:xfrm>
            <a:off x="161408" y="1143000"/>
            <a:ext cx="11811000" cy="738664"/>
          </a:xfrm>
          <a:prstGeom prst="rect">
            <a:avLst/>
          </a:prstGeom>
          <a:noFill/>
        </p:spPr>
        <p:txBody>
          <a:bodyPr wrap="square" rtlCol="0">
            <a:spAutoFit/>
          </a:bodyPr>
          <a:lstStyle/>
          <a:p>
            <a:r>
              <a:rPr lang="en-US" sz="2400" b="1" dirty="0">
                <a:effectLst/>
                <a:latin typeface="Lub Dub Medium" panose="020B0603030403020204" pitchFamily="34" charset="0"/>
                <a:ea typeface="Times New Roman" panose="02020603050405020304" pitchFamily="18" charset="0"/>
              </a:rPr>
              <a:t>Table </a:t>
            </a:r>
            <a:r>
              <a:rPr lang="en-US" sz="2400" b="1" dirty="0">
                <a:latin typeface="Lub Dub Medium" panose="020B0603030403020204" pitchFamily="34" charset="0"/>
                <a:ea typeface="Times New Roman" panose="02020603050405020304" pitchFamily="18" charset="0"/>
              </a:rPr>
              <a:t>8. </a:t>
            </a:r>
            <a:r>
              <a:rPr lang="en-US" sz="2400" b="1" dirty="0">
                <a:effectLst/>
                <a:latin typeface="Lub Dub Medium" panose="020B0603030403020204" pitchFamily="34" charset="0"/>
                <a:ea typeface="Times New Roman" panose="02020603050405020304" pitchFamily="18" charset="0"/>
              </a:rPr>
              <a:t>Antiarrhythmic Drug Therapy Options for Patients With HCM and AF</a:t>
            </a:r>
          </a:p>
          <a:p>
            <a:endParaRPr lang="en-US" dirty="0"/>
          </a:p>
        </p:txBody>
      </p:sp>
      <p:sp>
        <p:nvSpPr>
          <p:cNvPr id="7" name="TextBox 6">
            <a:extLst>
              <a:ext uri="{FF2B5EF4-FFF2-40B4-BE49-F238E27FC236}">
                <a16:creationId xmlns:a16="http://schemas.microsoft.com/office/drawing/2014/main" id="{3C198B1C-D2BE-49A5-805B-1CB2F82CD965}"/>
              </a:ext>
            </a:extLst>
          </p:cNvPr>
          <p:cNvSpPr txBox="1"/>
          <p:nvPr/>
        </p:nvSpPr>
        <p:spPr>
          <a:xfrm>
            <a:off x="178184" y="7567625"/>
            <a:ext cx="14147416" cy="537198"/>
          </a:xfrm>
          <a:prstGeom prst="rect">
            <a:avLst/>
          </a:prstGeom>
          <a:noFill/>
        </p:spPr>
        <p:txBody>
          <a:bodyPr wrap="square" rtlCol="0">
            <a:spAutoFit/>
          </a:bodyPr>
          <a:lstStyle/>
          <a:p>
            <a:pPr marL="0" marR="0">
              <a:lnSpc>
                <a:spcPct val="200000"/>
              </a:lnSpc>
              <a:spcBef>
                <a:spcPts val="0"/>
              </a:spcBef>
              <a:spcAft>
                <a:spcPts val="0"/>
              </a:spcAft>
            </a:pPr>
            <a:r>
              <a:rPr lang="en-US" sz="1700" b="1" dirty="0">
                <a:effectLst/>
                <a:latin typeface="Lub Dub Medium" panose="020B0603030403020204" pitchFamily="34" charset="0"/>
                <a:ea typeface="Times New Roman" panose="02020603050405020304" pitchFamily="18" charset="0"/>
              </a:rPr>
              <a:t>AF indicates atrial fibrillation; HCM, hypertrophic cardiomyopathy; HF, heart failure; and ICD, implantable cardioverter-defibrillator.</a:t>
            </a:r>
          </a:p>
        </p:txBody>
      </p:sp>
    </p:spTree>
    <p:extLst>
      <p:ext uri="{BB962C8B-B14F-4D97-AF65-F5344CB8AC3E}">
        <p14:creationId xmlns:p14="http://schemas.microsoft.com/office/powerpoint/2010/main" val="36335147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06D5E7F-6ADD-4519-B676-7A3BED66F53A}"/>
              </a:ext>
            </a:extLst>
          </p:cNvPr>
          <p:cNvSpPr>
            <a:spLocks noGrp="1"/>
          </p:cNvSpPr>
          <p:nvPr>
            <p:ph type="subTitle" idx="4294967295"/>
          </p:nvPr>
        </p:nvSpPr>
        <p:spPr>
          <a:xfrm>
            <a:off x="876300" y="2913931"/>
            <a:ext cx="12877800" cy="2401737"/>
          </a:xfrm>
          <a:prstGeom prst="rect">
            <a:avLst/>
          </a:prstGeom>
        </p:spPr>
        <p:txBody>
          <a:bodyPr/>
          <a:lstStyle/>
          <a:p>
            <a:pPr marL="0" indent="0" algn="ctr">
              <a:buNone/>
            </a:pPr>
            <a:r>
              <a:rPr lang="en-US" sz="4800" b="1" dirty="0">
                <a:latin typeface="Lub Dub Medium" panose="020B0603030403020204" pitchFamily="34" charset="0"/>
              </a:rPr>
              <a:t>Management of Patients with Hypertrophic Cardiopathy (HCM) and Ventricular Arrhythmias (VA)</a:t>
            </a:r>
          </a:p>
        </p:txBody>
      </p:sp>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87</a:t>
            </a:fld>
            <a:endParaRPr lang="en-US" dirty="0"/>
          </a:p>
        </p:txBody>
      </p:sp>
    </p:spTree>
    <p:extLst>
      <p:ext uri="{BB962C8B-B14F-4D97-AF65-F5344CB8AC3E}">
        <p14:creationId xmlns:p14="http://schemas.microsoft.com/office/powerpoint/2010/main" val="22098301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88</a:t>
            </a:fld>
            <a:endParaRPr lang="en-US" dirty="0"/>
          </a:p>
        </p:txBody>
      </p:sp>
      <p:sp>
        <p:nvSpPr>
          <p:cNvPr id="6" name="TextBox 5">
            <a:extLst>
              <a:ext uri="{FF2B5EF4-FFF2-40B4-BE49-F238E27FC236}">
                <a16:creationId xmlns:a16="http://schemas.microsoft.com/office/drawing/2014/main" id="{3758E602-2C62-455B-BD3A-B7DECBCF5B9E}"/>
              </a:ext>
            </a:extLst>
          </p:cNvPr>
          <p:cNvSpPr txBox="1"/>
          <p:nvPr/>
        </p:nvSpPr>
        <p:spPr>
          <a:xfrm>
            <a:off x="1733550" y="301752"/>
            <a:ext cx="11163301" cy="1200329"/>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Ventricular Arrhythmias</a:t>
            </a:r>
          </a:p>
        </p:txBody>
      </p:sp>
      <p:graphicFrame>
        <p:nvGraphicFramePr>
          <p:cNvPr id="2" name="Table 1">
            <a:extLst>
              <a:ext uri="{FF2B5EF4-FFF2-40B4-BE49-F238E27FC236}">
                <a16:creationId xmlns:a16="http://schemas.microsoft.com/office/drawing/2014/main" id="{69775733-DF5F-4BB7-876C-D3414293C7B4}"/>
              </a:ext>
            </a:extLst>
          </p:cNvPr>
          <p:cNvGraphicFramePr>
            <a:graphicFrameLocks noGrp="1"/>
          </p:cNvGraphicFramePr>
          <p:nvPr>
            <p:extLst>
              <p:ext uri="{D42A27DB-BD31-4B8C-83A1-F6EECF244321}">
                <p14:modId xmlns:p14="http://schemas.microsoft.com/office/powerpoint/2010/main" val="2606569767"/>
              </p:ext>
            </p:extLst>
          </p:nvPr>
        </p:nvGraphicFramePr>
        <p:xfrm>
          <a:off x="457200" y="1828800"/>
          <a:ext cx="13716000" cy="5486400"/>
        </p:xfrm>
        <a:graphic>
          <a:graphicData uri="http://schemas.openxmlformats.org/drawingml/2006/table">
            <a:tbl>
              <a:tblPr firstRow="1" firstCol="1" bandRow="1"/>
              <a:tblGrid>
                <a:gridCol w="1714456">
                  <a:extLst>
                    <a:ext uri="{9D8B030D-6E8A-4147-A177-3AD203B41FA5}">
                      <a16:colId xmlns:a16="http://schemas.microsoft.com/office/drawing/2014/main" val="228229865"/>
                    </a:ext>
                  </a:extLst>
                </a:gridCol>
                <a:gridCol w="1714456">
                  <a:extLst>
                    <a:ext uri="{9D8B030D-6E8A-4147-A177-3AD203B41FA5}">
                      <a16:colId xmlns:a16="http://schemas.microsoft.com/office/drawing/2014/main" val="4187841046"/>
                    </a:ext>
                  </a:extLst>
                </a:gridCol>
                <a:gridCol w="10287088">
                  <a:extLst>
                    <a:ext uri="{9D8B030D-6E8A-4147-A177-3AD203B41FA5}">
                      <a16:colId xmlns:a16="http://schemas.microsoft.com/office/drawing/2014/main" val="1244533834"/>
                    </a:ext>
                  </a:extLst>
                </a:gridCol>
              </a:tblGrid>
              <a:tr h="695176">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COR</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LOE</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Recommendations</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26004"/>
                  </a:ext>
                </a:extLst>
              </a:tr>
              <a:tr h="4791224">
                <a:tc>
                  <a:txBody>
                    <a:bodyPr/>
                    <a:lstStyle/>
                    <a:p>
                      <a:pPr marL="0" marR="0" algn="ctr">
                        <a:lnSpc>
                          <a:spcPct val="115000"/>
                        </a:lnSpc>
                        <a:spcBef>
                          <a:spcPts val="0"/>
                        </a:spcBef>
                        <a:spcAft>
                          <a:spcPts val="0"/>
                        </a:spcAft>
                      </a:pPr>
                      <a:r>
                        <a:rPr lang="en-US" sz="32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32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32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B-NR</a:t>
                      </a:r>
                      <a:endParaRPr lang="en-US" sz="32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50000"/>
                        </a:lnSpc>
                        <a:spcBef>
                          <a:spcPts val="0"/>
                        </a:spcBef>
                        <a:spcAft>
                          <a:spcPts val="0"/>
                        </a:spcAft>
                        <a:buFont typeface="+mj-lt"/>
                        <a:buAutoNum type="arabicPeriod"/>
                      </a:pPr>
                      <a:r>
                        <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In patients with HCM and recurrent poorly tolerated life-threatening ventricular tachyarrhythmias refractory to maximal antiarrhythmic drug therapy and ablation, heart transplantation assessment is indicated in accordance with current listing criteria.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026809"/>
                  </a:ext>
                </a:extLst>
              </a:tr>
            </a:tbl>
          </a:graphicData>
        </a:graphic>
      </p:graphicFrame>
    </p:spTree>
    <p:extLst>
      <p:ext uri="{BB962C8B-B14F-4D97-AF65-F5344CB8AC3E}">
        <p14:creationId xmlns:p14="http://schemas.microsoft.com/office/powerpoint/2010/main" val="28471315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89</a:t>
            </a:fld>
            <a:endParaRPr lang="en-US" dirty="0"/>
          </a:p>
        </p:txBody>
      </p:sp>
      <p:graphicFrame>
        <p:nvGraphicFramePr>
          <p:cNvPr id="2" name="Table 1">
            <a:extLst>
              <a:ext uri="{FF2B5EF4-FFF2-40B4-BE49-F238E27FC236}">
                <a16:creationId xmlns:a16="http://schemas.microsoft.com/office/drawing/2014/main" id="{760DBAC5-71E6-4210-A3BB-8B1365EDEF61}"/>
              </a:ext>
            </a:extLst>
          </p:cNvPr>
          <p:cNvGraphicFramePr>
            <a:graphicFrameLocks noGrp="1"/>
          </p:cNvGraphicFramePr>
          <p:nvPr>
            <p:extLst>
              <p:ext uri="{D42A27DB-BD31-4B8C-83A1-F6EECF244321}">
                <p14:modId xmlns:p14="http://schemas.microsoft.com/office/powerpoint/2010/main" val="598965563"/>
              </p:ext>
            </p:extLst>
          </p:nvPr>
        </p:nvGraphicFramePr>
        <p:xfrm>
          <a:off x="304800" y="1444753"/>
          <a:ext cx="14165263" cy="5906621"/>
        </p:xfrm>
        <a:graphic>
          <a:graphicData uri="http://schemas.openxmlformats.org/drawingml/2006/table">
            <a:tbl>
              <a:tblPr firstRow="1" firstCol="1" bandRow="1"/>
              <a:tblGrid>
                <a:gridCol w="1915722">
                  <a:extLst>
                    <a:ext uri="{9D8B030D-6E8A-4147-A177-3AD203B41FA5}">
                      <a16:colId xmlns:a16="http://schemas.microsoft.com/office/drawing/2014/main" val="124119495"/>
                    </a:ext>
                  </a:extLst>
                </a:gridCol>
                <a:gridCol w="2727337">
                  <a:extLst>
                    <a:ext uri="{9D8B030D-6E8A-4147-A177-3AD203B41FA5}">
                      <a16:colId xmlns:a16="http://schemas.microsoft.com/office/drawing/2014/main" val="2598822"/>
                    </a:ext>
                  </a:extLst>
                </a:gridCol>
                <a:gridCol w="9522204">
                  <a:extLst>
                    <a:ext uri="{9D8B030D-6E8A-4147-A177-3AD203B41FA5}">
                      <a16:colId xmlns:a16="http://schemas.microsoft.com/office/drawing/2014/main" val="753901187"/>
                    </a:ext>
                  </a:extLst>
                </a:gridCol>
              </a:tblGrid>
              <a:tr h="537739">
                <a:tc>
                  <a:txBody>
                    <a:bodyPr/>
                    <a:lstStyle/>
                    <a:p>
                      <a:pPr marL="0" marR="0" algn="ctr">
                        <a:lnSpc>
                          <a:spcPct val="115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algn="ctr">
                        <a:lnSpc>
                          <a:spcPct val="150000"/>
                        </a:lnSpc>
                        <a:spcBef>
                          <a:spcPts val="0"/>
                        </a:spcBef>
                        <a:spcAft>
                          <a:spcPts val="0"/>
                        </a:spcAft>
                      </a:pPr>
                      <a:r>
                        <a:rPr lang="en-US" sz="28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50000"/>
                        </a:lnSpc>
                        <a:spcBef>
                          <a:spcPts val="0"/>
                        </a:spcBef>
                        <a:spcAft>
                          <a:spcPts val="0"/>
                        </a:spcAft>
                        <a:buFont typeface="+mj-lt"/>
                        <a:buNone/>
                      </a:pPr>
                      <a:r>
                        <a:rPr lang="en-US" sz="28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8369125"/>
                  </a:ext>
                </a:extLst>
              </a:tr>
              <a:tr h="1333177">
                <a:tc rowSpan="4">
                  <a:txBody>
                    <a:bodyPr/>
                    <a:lstStyle/>
                    <a:p>
                      <a:pPr marL="0" marR="0" algn="ctr">
                        <a:lnSpc>
                          <a:spcPct val="100000"/>
                        </a:lnSpc>
                        <a:spcBef>
                          <a:spcPts val="0"/>
                        </a:spcBef>
                        <a:spcAft>
                          <a:spcPts val="0"/>
                        </a:spcAft>
                      </a:pPr>
                      <a:r>
                        <a:rPr lang="en-US" sz="2400" b="1" dirty="0">
                          <a:effectLst/>
                          <a:latin typeface="Lub Dub Medium" panose="020B0603030403020204" pitchFamily="34" charset="0"/>
                          <a:ea typeface="Calibri" panose="020F0502020204030204" pitchFamily="34" charset="0"/>
                          <a:cs typeface="Times New Roman" panose="02020603050405020304" pitchFamily="18" charset="0"/>
                        </a:rPr>
                        <a:t>1</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28600" marR="0" algn="ctr">
                        <a:lnSpc>
                          <a:spcPct val="100000"/>
                        </a:lnSpc>
                        <a:spcBef>
                          <a:spcPts val="0"/>
                        </a:spcBef>
                        <a:spcAft>
                          <a:spcPts val="0"/>
                        </a:spcAft>
                      </a:pPr>
                      <a:r>
                        <a:rPr lang="en-US" sz="2800" b="1" dirty="0">
                          <a:solidFill>
                            <a:srgbClr val="000000"/>
                          </a:solidFill>
                          <a:effectLst/>
                          <a:latin typeface="Lub Dub Medium" panose="020B0603030403020204" pitchFamily="34" charset="0"/>
                          <a:ea typeface="Calibri,Bold"/>
                          <a:cs typeface="Times New Roman" panose="02020603050405020304" pitchFamily="18" charset="0"/>
                        </a:rPr>
                        <a:t>Amiodarone,</a:t>
                      </a:r>
                    </a:p>
                    <a:p>
                      <a:pPr marL="228600" marR="0" algn="ctr">
                        <a:lnSpc>
                          <a:spcPct val="100000"/>
                        </a:lnSpc>
                        <a:spcBef>
                          <a:spcPts val="0"/>
                        </a:spcBef>
                        <a:spcAft>
                          <a:spcPts val="0"/>
                        </a:spcAft>
                      </a:pPr>
                      <a:r>
                        <a:rPr lang="en-US" sz="2800" b="1" dirty="0">
                          <a:solidFill>
                            <a:srgbClr val="000000"/>
                          </a:solidFill>
                          <a:effectLst/>
                          <a:latin typeface="Lub Dub Medium" panose="020B0603030403020204" pitchFamily="34" charset="0"/>
                          <a:ea typeface="Calibri,Bold"/>
                          <a:cs typeface="Times New Roman" panose="02020603050405020304" pitchFamily="18" charset="0"/>
                        </a:rPr>
                        <a:t>B-NR</a:t>
                      </a: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 </a:t>
                      </a:r>
                    </a:p>
                    <a:p>
                      <a:pPr marL="228600" marR="0" algn="ctr">
                        <a:lnSpc>
                          <a:spcPct val="100000"/>
                        </a:lnSpc>
                        <a:spcBef>
                          <a:spcPts val="0"/>
                        </a:spcBef>
                        <a:spcAft>
                          <a:spcPts val="0"/>
                        </a:spcAft>
                      </a:pP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rowSpan="4">
                  <a:txBody>
                    <a:bodyPr/>
                    <a:lstStyle/>
                    <a:p>
                      <a:pPr marL="519113" marR="0" lvl="0" indent="-519113">
                        <a:lnSpc>
                          <a:spcPct val="150000"/>
                        </a:lnSpc>
                        <a:spcBef>
                          <a:spcPts val="0"/>
                        </a:spcBef>
                        <a:spcAft>
                          <a:spcPts val="0"/>
                        </a:spcAft>
                        <a:buFont typeface="+mj-lt"/>
                        <a:buNone/>
                      </a:pPr>
                      <a:r>
                        <a:rPr lang="en-US" sz="30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2.  In adults with HCM and symptomatic ventricular arrhythmias or recurrent ICD shocks despite beta-blocker use, antiarrhythmic drug therapy listed is recommended, with the choice of agent guided by age, underlying comorbidities, severity of disease, patient preferences, and balance between efficacy and safety.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873455"/>
                  </a:ext>
                </a:extLst>
              </a:tr>
              <a:tr h="1333177">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228600" marR="0" algn="ctr">
                        <a:lnSpc>
                          <a:spcPct val="100000"/>
                        </a:lnSpc>
                        <a:spcBef>
                          <a:spcPts val="0"/>
                        </a:spcBef>
                        <a:spcAft>
                          <a:spcPts val="0"/>
                        </a:spcAft>
                      </a:pPr>
                      <a:r>
                        <a:rPr lang="en-US" sz="2800" b="1" dirty="0" err="1">
                          <a:solidFill>
                            <a:srgbClr val="000000"/>
                          </a:solidFill>
                          <a:effectLst/>
                          <a:latin typeface="Lub Dub Medium" panose="020B0603030403020204" pitchFamily="34" charset="0"/>
                          <a:ea typeface="Calibri,Bold"/>
                          <a:cs typeface="Times New Roman" panose="02020603050405020304" pitchFamily="18" charset="0"/>
                        </a:rPr>
                        <a:t>Dofetilide</a:t>
                      </a:r>
                      <a:r>
                        <a:rPr lang="en-US" sz="2800" b="1" dirty="0">
                          <a:solidFill>
                            <a:srgbClr val="000000"/>
                          </a:solidFill>
                          <a:effectLst/>
                          <a:latin typeface="Lub Dub Medium" panose="020B0603030403020204" pitchFamily="34" charset="0"/>
                          <a:ea typeface="Calibri,Bold"/>
                          <a:cs typeface="Times New Roman" panose="02020603050405020304" pitchFamily="18" charset="0"/>
                        </a:rPr>
                        <a:t>,</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228600" marR="0" algn="ctr">
                        <a:lnSpc>
                          <a:spcPct val="100000"/>
                        </a:lnSpc>
                        <a:spcBef>
                          <a:spcPts val="0"/>
                        </a:spcBef>
                        <a:spcAft>
                          <a:spcPts val="0"/>
                        </a:spcAft>
                      </a:pPr>
                      <a:r>
                        <a:rPr lang="en-US" sz="2800" b="1" dirty="0">
                          <a:solidFill>
                            <a:srgbClr val="000000"/>
                          </a:solidFill>
                          <a:effectLst/>
                          <a:latin typeface="Lub Dub Medium" panose="020B0603030403020204" pitchFamily="34" charset="0"/>
                          <a:ea typeface="Calibri,Bold"/>
                          <a:cs typeface="Times New Roman" panose="02020603050405020304" pitchFamily="18" charset="0"/>
                        </a:rPr>
                        <a:t>C-LD</a:t>
                      </a:r>
                      <a:r>
                        <a:rPr lang="en-US" sz="2800" b="1" dirty="0">
                          <a:effectLst/>
                          <a:latin typeface="Lub Dub Medium" panose="020B0603030403020204" pitchFamily="34" charset="0"/>
                          <a:ea typeface="Calibri" panose="020F0502020204030204" pitchFamily="34" charset="0"/>
                          <a:cs typeface="Times New Roman" panose="02020603050405020304" pitchFamily="18" charset="0"/>
                        </a:rPr>
                        <a:t> </a:t>
                      </a:r>
                    </a:p>
                    <a:p>
                      <a:pPr marL="228600" marR="0" algn="ctr">
                        <a:lnSpc>
                          <a:spcPct val="100000"/>
                        </a:lnSpc>
                        <a:spcBef>
                          <a:spcPts val="0"/>
                        </a:spcBef>
                        <a:spcAft>
                          <a:spcPts val="0"/>
                        </a:spcAft>
                      </a:pP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22353758"/>
                  </a:ext>
                </a:extLst>
              </a:tr>
              <a:tr h="1333177">
                <a:tc vMerge="1">
                  <a:txBody>
                    <a:bodyPr/>
                    <a:lstStyle/>
                    <a:p>
                      <a:endParaRPr lang="en-US"/>
                    </a:p>
                  </a:txBody>
                  <a:tcPr/>
                </a:tc>
                <a:tc>
                  <a:txBody>
                    <a:bodyPr/>
                    <a:lstStyle/>
                    <a:p>
                      <a:pPr marL="228600" marR="0" algn="ctr">
                        <a:lnSpc>
                          <a:spcPct val="100000"/>
                        </a:lnSpc>
                        <a:spcBef>
                          <a:spcPts val="0"/>
                        </a:spcBef>
                        <a:spcAft>
                          <a:spcPts val="0"/>
                        </a:spcAft>
                      </a:pPr>
                      <a:r>
                        <a:rPr lang="en-US" sz="2800" b="1" dirty="0">
                          <a:solidFill>
                            <a:srgbClr val="000000"/>
                          </a:solidFill>
                          <a:effectLst/>
                          <a:latin typeface="Lub Dub Medium" panose="020B0603030403020204" pitchFamily="34" charset="0"/>
                          <a:ea typeface="Calibri,Bold"/>
                          <a:cs typeface="Times New Roman" panose="02020603050405020304" pitchFamily="18" charset="0"/>
                        </a:rPr>
                        <a:t>Mexiletine,</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228600" marR="0" algn="ctr">
                        <a:lnSpc>
                          <a:spcPct val="100000"/>
                        </a:lnSpc>
                        <a:spcBef>
                          <a:spcPts val="0"/>
                        </a:spcBef>
                        <a:spcAft>
                          <a:spcPts val="0"/>
                        </a:spcAft>
                      </a:pPr>
                      <a:r>
                        <a:rPr lang="en-US" sz="2800" b="1" dirty="0">
                          <a:solidFill>
                            <a:srgbClr val="000000"/>
                          </a:solidFill>
                          <a:effectLst/>
                          <a:latin typeface="Lub Dub Medium" panose="020B0603030403020204" pitchFamily="34" charset="0"/>
                          <a:ea typeface="Calibri,Bold"/>
                          <a:cs typeface="Times New Roman" panose="02020603050405020304" pitchFamily="18" charset="0"/>
                        </a:rPr>
                        <a:t>C-LD</a:t>
                      </a:r>
                    </a:p>
                    <a:p>
                      <a:pPr marL="228600" marR="0" algn="ctr">
                        <a:lnSpc>
                          <a:spcPct val="100000"/>
                        </a:lnSpc>
                        <a:spcBef>
                          <a:spcPts val="0"/>
                        </a:spcBef>
                        <a:spcAft>
                          <a:spcPts val="0"/>
                        </a:spcAft>
                      </a:pP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vMerge="1">
                  <a:txBody>
                    <a:bodyPr/>
                    <a:lstStyle/>
                    <a:p>
                      <a:endParaRPr lang="en-US"/>
                    </a:p>
                  </a:txBody>
                  <a:tcPr/>
                </a:tc>
                <a:extLst>
                  <a:ext uri="{0D108BD9-81ED-4DB2-BD59-A6C34878D82A}">
                    <a16:rowId xmlns:a16="http://schemas.microsoft.com/office/drawing/2014/main" val="49890519"/>
                  </a:ext>
                </a:extLst>
              </a:tr>
              <a:tr h="1333177">
                <a:tc vMerge="1">
                  <a:txBody>
                    <a:bodyPr/>
                    <a:lstStyle/>
                    <a:p>
                      <a:endParaRPr lang="en-US"/>
                    </a:p>
                  </a:txBody>
                  <a:tcPr/>
                </a:tc>
                <a:tc>
                  <a:txBody>
                    <a:bodyPr/>
                    <a:lstStyle/>
                    <a:p>
                      <a:pPr marL="228600" marR="0" algn="ctr">
                        <a:lnSpc>
                          <a:spcPct val="100000"/>
                        </a:lnSpc>
                        <a:spcBef>
                          <a:spcPts val="0"/>
                        </a:spcBef>
                        <a:spcAft>
                          <a:spcPts val="0"/>
                        </a:spcAft>
                      </a:pPr>
                      <a:r>
                        <a:rPr lang="en-US" sz="2800" b="1" dirty="0">
                          <a:solidFill>
                            <a:srgbClr val="000000"/>
                          </a:solidFill>
                          <a:effectLst/>
                          <a:latin typeface="Lub Dub Medium" panose="020B0603030403020204" pitchFamily="34" charset="0"/>
                          <a:ea typeface="Calibri,Bold"/>
                          <a:cs typeface="Times New Roman" panose="02020603050405020304" pitchFamily="18" charset="0"/>
                        </a:rPr>
                        <a:t>Sotalol,</a:t>
                      </a: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228600" marR="0" algn="ctr">
                        <a:lnSpc>
                          <a:spcPct val="100000"/>
                        </a:lnSpc>
                        <a:spcBef>
                          <a:spcPts val="0"/>
                        </a:spcBef>
                        <a:spcAft>
                          <a:spcPts val="0"/>
                        </a:spcAft>
                      </a:pPr>
                      <a:r>
                        <a:rPr lang="en-US" sz="2800" b="1" dirty="0">
                          <a:solidFill>
                            <a:srgbClr val="000000"/>
                          </a:solidFill>
                          <a:effectLst/>
                          <a:latin typeface="Lub Dub Medium" panose="020B0603030403020204" pitchFamily="34" charset="0"/>
                          <a:ea typeface="Calibri,Bold"/>
                          <a:cs typeface="Times New Roman" panose="02020603050405020304" pitchFamily="18" charset="0"/>
                        </a:rPr>
                        <a:t>C-LD</a:t>
                      </a:r>
                    </a:p>
                    <a:p>
                      <a:pPr marL="228600" marR="0" algn="ctr">
                        <a:lnSpc>
                          <a:spcPct val="100000"/>
                        </a:lnSpc>
                        <a:spcBef>
                          <a:spcPts val="0"/>
                        </a:spcBef>
                        <a:spcAft>
                          <a:spcPts val="0"/>
                        </a:spcAft>
                      </a:pPr>
                      <a:endParaRPr lang="en-US" sz="28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vMerge="1">
                  <a:txBody>
                    <a:bodyPr/>
                    <a:lstStyle/>
                    <a:p>
                      <a:endParaRPr lang="en-US"/>
                    </a:p>
                  </a:txBody>
                  <a:tcPr/>
                </a:tc>
                <a:extLst>
                  <a:ext uri="{0D108BD9-81ED-4DB2-BD59-A6C34878D82A}">
                    <a16:rowId xmlns:a16="http://schemas.microsoft.com/office/drawing/2014/main" val="665877956"/>
                  </a:ext>
                </a:extLst>
              </a:tr>
            </a:tbl>
          </a:graphicData>
        </a:graphic>
      </p:graphicFrame>
      <p:sp>
        <p:nvSpPr>
          <p:cNvPr id="5" name="TextBox 4">
            <a:extLst>
              <a:ext uri="{FF2B5EF4-FFF2-40B4-BE49-F238E27FC236}">
                <a16:creationId xmlns:a16="http://schemas.microsoft.com/office/drawing/2014/main" id="{74EEEE49-B8B8-4B41-A34A-FB34497C26C1}"/>
              </a:ext>
            </a:extLst>
          </p:cNvPr>
          <p:cNvSpPr txBox="1"/>
          <p:nvPr/>
        </p:nvSpPr>
        <p:spPr>
          <a:xfrm>
            <a:off x="1733550" y="301752"/>
            <a:ext cx="11163301" cy="1200329"/>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Ventricular Arrhythmias</a:t>
            </a:r>
          </a:p>
        </p:txBody>
      </p:sp>
    </p:spTree>
    <p:extLst>
      <p:ext uri="{BB962C8B-B14F-4D97-AF65-F5344CB8AC3E}">
        <p14:creationId xmlns:p14="http://schemas.microsoft.com/office/powerpoint/2010/main" val="191761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3234A8-7F7F-4055-BB02-364ACC52704E}"/>
              </a:ext>
            </a:extLst>
          </p:cNvPr>
          <p:cNvSpPr>
            <a:spLocks noGrp="1"/>
          </p:cNvSpPr>
          <p:nvPr>
            <p:ph type="sldNum" sz="quarter" idx="4"/>
          </p:nvPr>
        </p:nvSpPr>
        <p:spPr/>
        <p:txBody>
          <a:bodyPr/>
          <a:lstStyle/>
          <a:p>
            <a:fld id="{01CD3B2E-BC1C-6C4D-9D91-A67B950EE325}" type="slidenum">
              <a:rPr lang="en-US" smtClean="0"/>
              <a:pPr/>
              <a:t>9</a:t>
            </a:fld>
            <a:endParaRPr lang="en-US" dirty="0"/>
          </a:p>
        </p:txBody>
      </p:sp>
      <p:sp>
        <p:nvSpPr>
          <p:cNvPr id="4" name="Subtitle 2">
            <a:extLst>
              <a:ext uri="{FF2B5EF4-FFF2-40B4-BE49-F238E27FC236}">
                <a16:creationId xmlns:a16="http://schemas.microsoft.com/office/drawing/2014/main" id="{CDCFE7F9-8A61-4175-8A5A-390DF8AD89A7}"/>
              </a:ext>
            </a:extLst>
          </p:cNvPr>
          <p:cNvSpPr txBox="1">
            <a:spLocks/>
          </p:cNvSpPr>
          <p:nvPr/>
        </p:nvSpPr>
        <p:spPr>
          <a:xfrm>
            <a:off x="3886200" y="722463"/>
            <a:ext cx="6781800" cy="1030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dirty="0"/>
              <a:t>Top 10 Take Home Messages </a:t>
            </a:r>
          </a:p>
        </p:txBody>
      </p:sp>
      <p:sp>
        <p:nvSpPr>
          <p:cNvPr id="6" name="Text Placeholder 1">
            <a:extLst>
              <a:ext uri="{FF2B5EF4-FFF2-40B4-BE49-F238E27FC236}">
                <a16:creationId xmlns:a16="http://schemas.microsoft.com/office/drawing/2014/main" id="{3BA2F882-BC01-C143-93EE-B31872C75C78}"/>
              </a:ext>
            </a:extLst>
          </p:cNvPr>
          <p:cNvSpPr txBox="1">
            <a:spLocks/>
          </p:cNvSpPr>
          <p:nvPr/>
        </p:nvSpPr>
        <p:spPr>
          <a:xfrm>
            <a:off x="228600" y="1755648"/>
            <a:ext cx="14173200" cy="5715000"/>
          </a:xfrm>
          <a:prstGeom prst="rect">
            <a:avLst/>
          </a:prstGeom>
        </p:spPr>
        <p:txBody>
          <a:bodyPr/>
          <a:lstStyle>
            <a:lvl1pPr marL="228600" indent="-228600" algn="l" defTabSz="914400" rtl="0" eaLnBrk="1" latinLnBrk="0" hangingPunct="1">
              <a:lnSpc>
                <a:spcPct val="130000"/>
              </a:lnSpc>
              <a:spcBef>
                <a:spcPts val="38"/>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700" b="0" i="0" kern="1200">
                <a:solidFill>
                  <a:schemeClr val="tx1"/>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5288" indent="-395288" fontAlgn="auto">
              <a:spcAft>
                <a:spcPts val="0"/>
              </a:spcAft>
              <a:buNone/>
            </a:pPr>
            <a:r>
              <a:rPr lang="en-US" sz="3000" dirty="0"/>
              <a:t>4. Optimal care for patients with HCM requires cardiac imaging to confirm the diagnosis, characterize the pathophysiology for the individual, and identify risk markers  that may inform decisions regarding interventions for left ventricular outflow tract obstruction and SCD prevention.  Echocardiography continues to be the foundational imaging modality for patients with HCM.  Cardiovascular magnetic resonance imaging will also be helpful in many patients, especially those in whom there is diagnostic uncertainty, poor echocardiographic imaging windows, or where uncertainty persists regarding decisions around ICD placement.</a:t>
            </a:r>
          </a:p>
        </p:txBody>
      </p:sp>
    </p:spTree>
    <p:extLst>
      <p:ext uri="{BB962C8B-B14F-4D97-AF65-F5344CB8AC3E}">
        <p14:creationId xmlns:p14="http://schemas.microsoft.com/office/powerpoint/2010/main" val="17284409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90</a:t>
            </a:fld>
            <a:endParaRPr lang="en-US" dirty="0"/>
          </a:p>
        </p:txBody>
      </p:sp>
      <p:graphicFrame>
        <p:nvGraphicFramePr>
          <p:cNvPr id="2" name="Table 1">
            <a:extLst>
              <a:ext uri="{FF2B5EF4-FFF2-40B4-BE49-F238E27FC236}">
                <a16:creationId xmlns:a16="http://schemas.microsoft.com/office/drawing/2014/main" id="{E040F9DC-D7A4-4D33-865A-8373308A4DD4}"/>
              </a:ext>
            </a:extLst>
          </p:cNvPr>
          <p:cNvGraphicFramePr>
            <a:graphicFrameLocks noGrp="1"/>
          </p:cNvGraphicFramePr>
          <p:nvPr>
            <p:extLst>
              <p:ext uri="{D42A27DB-BD31-4B8C-83A1-F6EECF244321}">
                <p14:modId xmlns:p14="http://schemas.microsoft.com/office/powerpoint/2010/main" val="2367000431"/>
              </p:ext>
            </p:extLst>
          </p:nvPr>
        </p:nvGraphicFramePr>
        <p:xfrm>
          <a:off x="457200" y="1444752"/>
          <a:ext cx="13716000" cy="6022849"/>
        </p:xfrm>
        <a:graphic>
          <a:graphicData uri="http://schemas.openxmlformats.org/drawingml/2006/table">
            <a:tbl>
              <a:tblPr firstRow="1" firstCol="1" bandRow="1"/>
              <a:tblGrid>
                <a:gridCol w="1649480">
                  <a:extLst>
                    <a:ext uri="{9D8B030D-6E8A-4147-A177-3AD203B41FA5}">
                      <a16:colId xmlns:a16="http://schemas.microsoft.com/office/drawing/2014/main" val="388529193"/>
                    </a:ext>
                  </a:extLst>
                </a:gridCol>
                <a:gridCol w="1649480">
                  <a:extLst>
                    <a:ext uri="{9D8B030D-6E8A-4147-A177-3AD203B41FA5}">
                      <a16:colId xmlns:a16="http://schemas.microsoft.com/office/drawing/2014/main" val="2380222884"/>
                    </a:ext>
                  </a:extLst>
                </a:gridCol>
                <a:gridCol w="10417040">
                  <a:extLst>
                    <a:ext uri="{9D8B030D-6E8A-4147-A177-3AD203B41FA5}">
                      <a16:colId xmlns:a16="http://schemas.microsoft.com/office/drawing/2014/main" val="1488835710"/>
                    </a:ext>
                  </a:extLst>
                </a:gridCol>
              </a:tblGrid>
              <a:tr h="551424">
                <a:tc>
                  <a:txBody>
                    <a:bodyPr/>
                    <a:lstStyle/>
                    <a:p>
                      <a:pPr marL="0" marR="0" algn="ctr">
                        <a:lnSpc>
                          <a:spcPct val="115000"/>
                        </a:lnSpc>
                        <a:spcBef>
                          <a:spcPts val="0"/>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COR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50000"/>
                        </a:lnSpc>
                        <a:spcBef>
                          <a:spcPts val="0"/>
                        </a:spcBef>
                        <a:spcAft>
                          <a:spcPts val="0"/>
                        </a:spcAft>
                        <a:buFont typeface="+mj-lt"/>
                        <a:buNone/>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0925659"/>
                  </a:ext>
                </a:extLst>
              </a:tr>
              <a:tr h="3671836">
                <a:tc>
                  <a:txBody>
                    <a:bodyPr/>
                    <a:lstStyle/>
                    <a:p>
                      <a:pPr marL="0" marR="0" algn="ctr">
                        <a:lnSpc>
                          <a:spcPct val="115000"/>
                        </a:lnSpc>
                        <a:spcBef>
                          <a:spcPts val="0"/>
                        </a:spcBef>
                        <a:spcAft>
                          <a:spcPts val="0"/>
                        </a:spcAft>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1</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2600" b="1" dirty="0">
                          <a:solidFill>
                            <a:srgbClr val="000000"/>
                          </a:solidFill>
                          <a:effectLst/>
                          <a:latin typeface="Lub Dub Medium" panose="020B0603030403020204" pitchFamily="34" charset="0"/>
                          <a:ea typeface="Calibri,Bold"/>
                          <a:cs typeface="Times New Roman" panose="02020603050405020304" pitchFamily="18" charset="0"/>
                        </a:rPr>
                        <a:t>C-LD</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514350" marR="0" lvl="0" indent="-514350">
                        <a:lnSpc>
                          <a:spcPct val="150000"/>
                        </a:lnSpc>
                        <a:spcBef>
                          <a:spcPts val="0"/>
                        </a:spcBef>
                        <a:spcAft>
                          <a:spcPts val="0"/>
                        </a:spcAft>
                        <a:buFont typeface="+mj-lt"/>
                        <a:buNone/>
                      </a:pPr>
                      <a:r>
                        <a:rPr lang="en-US" sz="2600" b="1" dirty="0">
                          <a:solidFill>
                            <a:srgbClr val="000000"/>
                          </a:solidFill>
                          <a:effectLst/>
                          <a:latin typeface="Lub Dub Medium" panose="020B0603030403020204" pitchFamily="34" charset="0"/>
                          <a:ea typeface="Calibri,Bold"/>
                          <a:cs typeface="Times New Roman" panose="02020603050405020304" pitchFamily="18" charset="0"/>
                        </a:rPr>
                        <a:t> 3.  In children </a:t>
                      </a: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with HCM and recurrent ventricular arrhythmias despite beta-blocker use, antiarrhythmic drug therapy (amiodarone, mexiletine, sotalol) is recommended, with the choice of agent guided by age, underlying comorbidities, severity of disease, patient preferences, and balance of efficacy and safety</a:t>
                      </a:r>
                      <a:r>
                        <a:rPr lang="en-US" sz="2600" b="1" dirty="0">
                          <a:solidFill>
                            <a:srgbClr val="000000"/>
                          </a:solidFill>
                          <a:effectLst/>
                          <a:latin typeface="Lub Dub Medium" panose="020B0603030403020204" pitchFamily="34" charset="0"/>
                          <a:ea typeface="Calibri,Bold"/>
                          <a:cs typeface="Times New Roman" panose="02020603050405020304" pitchFamily="18" charset="0"/>
                        </a:rPr>
                        <a:t>. </a:t>
                      </a:r>
                      <a:endPar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538989"/>
                  </a:ext>
                </a:extLst>
              </a:tr>
              <a:tr h="1799589">
                <a:tc>
                  <a:txBody>
                    <a:bodyPr/>
                    <a:lstStyle/>
                    <a:p>
                      <a:pPr marL="0" marR="0" algn="ctr">
                        <a:lnSpc>
                          <a:spcPct val="115000"/>
                        </a:lnSpc>
                        <a:spcBef>
                          <a:spcPts val="0"/>
                        </a:spcBef>
                        <a:spcAft>
                          <a:spcPts val="0"/>
                        </a:spcAft>
                      </a:pPr>
                      <a:r>
                        <a:rPr lang="en-US" sz="2600" b="1">
                          <a:effectLst/>
                          <a:latin typeface="Lub Dub Medium" panose="020B0603030403020204" pitchFamily="34" charset="0"/>
                          <a:ea typeface="Calibri" panose="020F0502020204030204" pitchFamily="34" charset="0"/>
                          <a:cs typeface="Times New Roman" panose="02020603050405020304" pitchFamily="18" charset="0"/>
                        </a:rPr>
                        <a:t>1</a:t>
                      </a:r>
                      <a:endParaRPr lang="en-US" sz="2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2600" b="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2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514350" marR="0" lvl="0" indent="-514350">
                        <a:lnSpc>
                          <a:spcPct val="150000"/>
                        </a:lnSpc>
                        <a:spcBef>
                          <a:spcPts val="0"/>
                        </a:spcBef>
                        <a:spcAft>
                          <a:spcPts val="0"/>
                        </a:spcAft>
                        <a:buFont typeface="+mj-lt"/>
                        <a:buNone/>
                      </a:pP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4.  In patients with HCM and pacing-capable ICDs, programming </a:t>
                      </a:r>
                      <a:r>
                        <a:rPr lang="en-US" sz="2600" b="1" dirty="0" err="1">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antitachycardia</a:t>
                      </a:r>
                      <a:r>
                        <a:rPr lang="en-US" sz="26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pacing is recommended to minimize risk of shocks.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147718"/>
                  </a:ext>
                </a:extLst>
              </a:tr>
            </a:tbl>
          </a:graphicData>
        </a:graphic>
      </p:graphicFrame>
      <p:sp>
        <p:nvSpPr>
          <p:cNvPr id="5" name="TextBox 4">
            <a:extLst>
              <a:ext uri="{FF2B5EF4-FFF2-40B4-BE49-F238E27FC236}">
                <a16:creationId xmlns:a16="http://schemas.microsoft.com/office/drawing/2014/main" id="{C244705F-2A93-DC43-AB4C-0B51B90AE84B}"/>
              </a:ext>
            </a:extLst>
          </p:cNvPr>
          <p:cNvSpPr txBox="1"/>
          <p:nvPr/>
        </p:nvSpPr>
        <p:spPr>
          <a:xfrm>
            <a:off x="1733550" y="301752"/>
            <a:ext cx="11163301" cy="1200329"/>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Ventricular Arrhythmias</a:t>
            </a:r>
          </a:p>
        </p:txBody>
      </p:sp>
    </p:spTree>
    <p:extLst>
      <p:ext uri="{BB962C8B-B14F-4D97-AF65-F5344CB8AC3E}">
        <p14:creationId xmlns:p14="http://schemas.microsoft.com/office/powerpoint/2010/main" val="8536872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91</a:t>
            </a:fld>
            <a:endParaRPr lang="en-US" dirty="0"/>
          </a:p>
        </p:txBody>
      </p:sp>
      <p:graphicFrame>
        <p:nvGraphicFramePr>
          <p:cNvPr id="2" name="Table 1">
            <a:extLst>
              <a:ext uri="{FF2B5EF4-FFF2-40B4-BE49-F238E27FC236}">
                <a16:creationId xmlns:a16="http://schemas.microsoft.com/office/drawing/2014/main" id="{AF3B9FAA-E883-4637-ABF3-6A7EB3ABC042}"/>
              </a:ext>
            </a:extLst>
          </p:cNvPr>
          <p:cNvGraphicFramePr>
            <a:graphicFrameLocks noGrp="1"/>
          </p:cNvGraphicFramePr>
          <p:nvPr>
            <p:extLst>
              <p:ext uri="{D42A27DB-BD31-4B8C-83A1-F6EECF244321}">
                <p14:modId xmlns:p14="http://schemas.microsoft.com/office/powerpoint/2010/main" val="2880093849"/>
              </p:ext>
            </p:extLst>
          </p:nvPr>
        </p:nvGraphicFramePr>
        <p:xfrm>
          <a:off x="304800" y="1800730"/>
          <a:ext cx="14165262" cy="5666870"/>
        </p:xfrm>
        <a:graphic>
          <a:graphicData uri="http://schemas.openxmlformats.org/drawingml/2006/table">
            <a:tbl>
              <a:tblPr firstRow="1" firstCol="1" bandRow="1"/>
              <a:tblGrid>
                <a:gridCol w="1665989">
                  <a:extLst>
                    <a:ext uri="{9D8B030D-6E8A-4147-A177-3AD203B41FA5}">
                      <a16:colId xmlns:a16="http://schemas.microsoft.com/office/drawing/2014/main" val="2709869131"/>
                    </a:ext>
                  </a:extLst>
                </a:gridCol>
                <a:gridCol w="1665989">
                  <a:extLst>
                    <a:ext uri="{9D8B030D-6E8A-4147-A177-3AD203B41FA5}">
                      <a16:colId xmlns:a16="http://schemas.microsoft.com/office/drawing/2014/main" val="222328969"/>
                    </a:ext>
                  </a:extLst>
                </a:gridCol>
                <a:gridCol w="10833284">
                  <a:extLst>
                    <a:ext uri="{9D8B030D-6E8A-4147-A177-3AD203B41FA5}">
                      <a16:colId xmlns:a16="http://schemas.microsoft.com/office/drawing/2014/main" val="3469814842"/>
                    </a:ext>
                  </a:extLst>
                </a:gridCol>
              </a:tblGrid>
              <a:tr h="739913">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50000"/>
                        </a:lnSpc>
                        <a:spcBef>
                          <a:spcPts val="0"/>
                        </a:spcBef>
                        <a:spcAft>
                          <a:spcPts val="0"/>
                        </a:spcAft>
                        <a:buFont typeface="+mj-lt"/>
                        <a:buNone/>
                      </a:pPr>
                      <a:r>
                        <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Recommendation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5633490"/>
                  </a:ext>
                </a:extLst>
              </a:tr>
              <a:tr h="4926957">
                <a:tc>
                  <a:txBody>
                    <a:bodyPr/>
                    <a:lstStyle/>
                    <a:p>
                      <a:pPr marL="0" marR="0" algn="ctr">
                        <a:lnSpc>
                          <a:spcPct val="115000"/>
                        </a:lnSpc>
                        <a:spcBef>
                          <a:spcPts val="0"/>
                        </a:spcBef>
                        <a:spcAft>
                          <a:spcPts val="0"/>
                        </a:spcAft>
                      </a:pPr>
                      <a:r>
                        <a:rPr lang="en-US" sz="3200" b="1" dirty="0">
                          <a:effectLst/>
                          <a:latin typeface="Lub Dub Medium" panose="020B0603030403020204" pitchFamily="34" charset="0"/>
                          <a:ea typeface="Calibri" panose="020F0502020204030204" pitchFamily="34" charset="0"/>
                          <a:cs typeface="Times New Roman" panose="02020603050405020304" pitchFamily="18" charset="0"/>
                        </a:rPr>
                        <a:t>2a</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C-LD</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F0"/>
                    </a:solidFill>
                  </a:tcPr>
                </a:tc>
                <a:tc>
                  <a:txBody>
                    <a:bodyPr/>
                    <a:lstStyle/>
                    <a:p>
                      <a:pPr marL="519113" marR="0" lvl="0" indent="-519113">
                        <a:lnSpc>
                          <a:spcPct val="150000"/>
                        </a:lnSpc>
                        <a:spcBef>
                          <a:spcPts val="0"/>
                        </a:spcBef>
                        <a:spcAft>
                          <a:spcPts val="0"/>
                        </a:spcAft>
                        <a:buFont typeface="+mj-lt"/>
                        <a:buNone/>
                      </a:pPr>
                      <a:r>
                        <a:rPr lang="en-US" sz="3200" b="1" dirty="0">
                          <a:solidFill>
                            <a:srgbClr val="000000"/>
                          </a:solidFill>
                          <a:effectLst/>
                          <a:latin typeface="Lub Dub Medium" panose="020B0603030403020204" pitchFamily="34" charset="0"/>
                          <a:ea typeface="Calibri" panose="020F0502020204030204" pitchFamily="34" charset="0"/>
                          <a:cs typeface="Times New Roman" panose="02020603050405020304" pitchFamily="18" charset="0"/>
                        </a:rPr>
                        <a:t> 5. In patients with HCM and recurrent symptomatic sustained monomorphic VT, or recurrent ICD shocks despite optimal device programming, and in whom antiarrhythmic drug therapy is either ineffective, not tolerated, or not preferred, catheter ablation can be useful for reducing arrhythmia burden.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897305"/>
                  </a:ext>
                </a:extLst>
              </a:tr>
            </a:tbl>
          </a:graphicData>
        </a:graphic>
      </p:graphicFrame>
      <p:sp>
        <p:nvSpPr>
          <p:cNvPr id="5" name="TextBox 4">
            <a:extLst>
              <a:ext uri="{FF2B5EF4-FFF2-40B4-BE49-F238E27FC236}">
                <a16:creationId xmlns:a16="http://schemas.microsoft.com/office/drawing/2014/main" id="{8CB413EE-2718-5C48-BA10-86C3B5054B53}"/>
              </a:ext>
            </a:extLst>
          </p:cNvPr>
          <p:cNvSpPr txBox="1"/>
          <p:nvPr/>
        </p:nvSpPr>
        <p:spPr>
          <a:xfrm>
            <a:off x="1733550" y="301752"/>
            <a:ext cx="11163301" cy="1200329"/>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Ventricular Arrhythmias</a:t>
            </a:r>
          </a:p>
        </p:txBody>
      </p:sp>
    </p:spTree>
    <p:extLst>
      <p:ext uri="{BB962C8B-B14F-4D97-AF65-F5344CB8AC3E}">
        <p14:creationId xmlns:p14="http://schemas.microsoft.com/office/powerpoint/2010/main" val="968026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06D5E7F-6ADD-4519-B676-7A3BED66F53A}"/>
              </a:ext>
            </a:extLst>
          </p:cNvPr>
          <p:cNvSpPr>
            <a:spLocks noGrp="1"/>
          </p:cNvSpPr>
          <p:nvPr>
            <p:ph type="subTitle" idx="4294967295"/>
          </p:nvPr>
        </p:nvSpPr>
        <p:spPr>
          <a:xfrm>
            <a:off x="381000" y="2590800"/>
            <a:ext cx="13944600" cy="2514600"/>
          </a:xfrm>
          <a:prstGeom prst="rect">
            <a:avLst/>
          </a:prstGeom>
        </p:spPr>
        <p:txBody>
          <a:bodyPr/>
          <a:lstStyle/>
          <a:p>
            <a:pPr marL="0" indent="0" algn="ctr">
              <a:lnSpc>
                <a:spcPct val="150000"/>
              </a:lnSpc>
              <a:spcBef>
                <a:spcPts val="0"/>
              </a:spcBef>
              <a:buNone/>
            </a:pPr>
            <a:r>
              <a:rPr lang="en-US" sz="4800" b="1" dirty="0">
                <a:latin typeface="Lub Dub Medium" panose="020B0603030403020204" pitchFamily="34" charset="0"/>
              </a:rPr>
              <a:t>Management of Patients with Hypertrophic Cardiomyopathy and Advanced Heart Failure  </a:t>
            </a:r>
          </a:p>
        </p:txBody>
      </p:sp>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92</a:t>
            </a:fld>
            <a:endParaRPr lang="en-US" dirty="0"/>
          </a:p>
        </p:txBody>
      </p:sp>
    </p:spTree>
    <p:extLst>
      <p:ext uri="{BB962C8B-B14F-4D97-AF65-F5344CB8AC3E}">
        <p14:creationId xmlns:p14="http://schemas.microsoft.com/office/powerpoint/2010/main" val="39763942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93</a:t>
            </a:fld>
            <a:endParaRPr lang="en-US" dirty="0"/>
          </a:p>
        </p:txBody>
      </p:sp>
      <p:graphicFrame>
        <p:nvGraphicFramePr>
          <p:cNvPr id="2" name="Table 1">
            <a:extLst>
              <a:ext uri="{FF2B5EF4-FFF2-40B4-BE49-F238E27FC236}">
                <a16:creationId xmlns:a16="http://schemas.microsoft.com/office/drawing/2014/main" id="{87E2C2FB-8975-4D9E-888F-22CD8C0C181C}"/>
              </a:ext>
            </a:extLst>
          </p:cNvPr>
          <p:cNvGraphicFramePr>
            <a:graphicFrameLocks noGrp="1"/>
          </p:cNvGraphicFramePr>
          <p:nvPr>
            <p:extLst>
              <p:ext uri="{D42A27DB-BD31-4B8C-83A1-F6EECF244321}">
                <p14:modId xmlns:p14="http://schemas.microsoft.com/office/powerpoint/2010/main" val="2649638714"/>
              </p:ext>
            </p:extLst>
          </p:nvPr>
        </p:nvGraphicFramePr>
        <p:xfrm>
          <a:off x="304800" y="1447800"/>
          <a:ext cx="14165263" cy="5812727"/>
        </p:xfrm>
        <a:graphic>
          <a:graphicData uri="http://schemas.openxmlformats.org/drawingml/2006/table">
            <a:tbl>
              <a:tblPr firstRow="1" firstCol="1" bandRow="1"/>
              <a:tblGrid>
                <a:gridCol w="1685486">
                  <a:extLst>
                    <a:ext uri="{9D8B030D-6E8A-4147-A177-3AD203B41FA5}">
                      <a16:colId xmlns:a16="http://schemas.microsoft.com/office/drawing/2014/main" val="2219012323"/>
                    </a:ext>
                  </a:extLst>
                </a:gridCol>
                <a:gridCol w="1685486">
                  <a:extLst>
                    <a:ext uri="{9D8B030D-6E8A-4147-A177-3AD203B41FA5}">
                      <a16:colId xmlns:a16="http://schemas.microsoft.com/office/drawing/2014/main" val="618080123"/>
                    </a:ext>
                  </a:extLst>
                </a:gridCol>
                <a:gridCol w="10794291">
                  <a:extLst>
                    <a:ext uri="{9D8B030D-6E8A-4147-A177-3AD203B41FA5}">
                      <a16:colId xmlns:a16="http://schemas.microsoft.com/office/drawing/2014/main" val="2307331472"/>
                    </a:ext>
                  </a:extLst>
                </a:gridCol>
              </a:tblGrid>
              <a:tr h="621262">
                <a:tc>
                  <a:txBody>
                    <a:bodyPr/>
                    <a:lstStyle/>
                    <a:p>
                      <a:pPr marL="152400" marR="142875" algn="ctr" fontAlgn="base">
                        <a:lnSpc>
                          <a:spcPct val="150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50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50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63525"/>
                  </a:ext>
                </a:extLst>
              </a:tr>
              <a:tr h="2317940">
                <a:tc>
                  <a:txBody>
                    <a:bodyPr/>
                    <a:lstStyle/>
                    <a:p>
                      <a:pPr marL="152400" marR="142875" algn="ctr" fontAlgn="base">
                        <a:lnSpc>
                          <a:spcPct val="150000"/>
                        </a:lnSpc>
                        <a:spcBef>
                          <a:spcPts val="0"/>
                        </a:spcBef>
                        <a:spcAft>
                          <a:spcPts val="0"/>
                        </a:spcAft>
                      </a:pP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152400" marR="142875" algn="ctr" fontAlgn="base">
                        <a:lnSpc>
                          <a:spcPct val="150000"/>
                        </a:lnSpc>
                        <a:spcBef>
                          <a:spcPts val="0"/>
                        </a:spcBef>
                        <a:spcAft>
                          <a:spcPts val="0"/>
                        </a:spcAft>
                      </a:pP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6F0"/>
                    </a:solidFill>
                  </a:tcPr>
                </a:tc>
                <a:tc>
                  <a:txBody>
                    <a:bodyPr/>
                    <a:lstStyle/>
                    <a:p>
                      <a:pPr marL="627063" marR="0" lvl="0" indent="-627063">
                        <a:lnSpc>
                          <a:spcPct val="150000"/>
                        </a:lnSpc>
                        <a:spcBef>
                          <a:spcPts val="0"/>
                        </a:spcBef>
                        <a:spcAft>
                          <a:spcPts val="0"/>
                        </a:spcAft>
                        <a:buFont typeface="+mj-lt"/>
                        <a:buNone/>
                        <a:tabLst>
                          <a:tab pos="228600" algn="l"/>
                          <a:tab pos="800100" algn="l"/>
                        </a:tabLs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  1. In patients with HCM who develop systolic dysfunction with an LVEF &lt;50%, guideline-directed therapy for HF with reduced EF is recommended.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832102"/>
                  </a:ext>
                </a:extLst>
              </a:tr>
              <a:tr h="2699268">
                <a:tc>
                  <a:txBody>
                    <a:bodyPr/>
                    <a:lstStyle/>
                    <a:p>
                      <a:pPr marL="152400" marR="142875" algn="ctr" fontAlgn="base">
                        <a:lnSpc>
                          <a:spcPct val="150000"/>
                        </a:lnSpc>
                        <a:spcBef>
                          <a:spcPts val="0"/>
                        </a:spcBef>
                        <a:spcAft>
                          <a:spcPts val="0"/>
                        </a:spcAft>
                      </a:pPr>
                      <a:r>
                        <a:rPr lang="en-US" sz="32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32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152400" marR="142875" algn="ctr" fontAlgn="base">
                        <a:lnSpc>
                          <a:spcPct val="150000"/>
                        </a:lnSpc>
                        <a:spcBef>
                          <a:spcPts val="0"/>
                        </a:spcBef>
                        <a:spcAft>
                          <a:spcPts val="0"/>
                        </a:spcAft>
                      </a:pPr>
                      <a:r>
                        <a:rPr lang="en-US" sz="32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32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6F0"/>
                    </a:solidFill>
                  </a:tcPr>
                </a:tc>
                <a:tc>
                  <a:txBody>
                    <a:bodyPr/>
                    <a:lstStyle/>
                    <a:p>
                      <a:pPr marL="627063" marR="0" lvl="0" indent="-627063">
                        <a:lnSpc>
                          <a:spcPct val="150000"/>
                        </a:lnSpc>
                        <a:spcBef>
                          <a:spcPts val="0"/>
                        </a:spcBef>
                        <a:spcAft>
                          <a:spcPts val="0"/>
                        </a:spcAft>
                        <a:buFont typeface="+mj-lt"/>
                        <a:buNone/>
                        <a:tabLst>
                          <a:tab pos="228600" algn="l"/>
                          <a:tab pos="800100" algn="l"/>
                        </a:tabLs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  2. In patients with HCM and systolic dysfunction, diagnostic testing to assess for concomitant causes of systolic dysfunction (such as CAD) is recommended.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770928"/>
                  </a:ext>
                </a:extLst>
              </a:tr>
            </a:tbl>
          </a:graphicData>
        </a:graphic>
      </p:graphicFrame>
      <p:sp>
        <p:nvSpPr>
          <p:cNvPr id="3" name="TextBox 2">
            <a:extLst>
              <a:ext uri="{FF2B5EF4-FFF2-40B4-BE49-F238E27FC236}">
                <a16:creationId xmlns:a16="http://schemas.microsoft.com/office/drawing/2014/main" id="{6BF193E2-E762-4E4A-81FE-2E7B849CB175}"/>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HF</a:t>
            </a:r>
          </a:p>
        </p:txBody>
      </p:sp>
    </p:spTree>
    <p:extLst>
      <p:ext uri="{BB962C8B-B14F-4D97-AF65-F5344CB8AC3E}">
        <p14:creationId xmlns:p14="http://schemas.microsoft.com/office/powerpoint/2010/main" val="30798997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94</a:t>
            </a:fld>
            <a:endParaRPr lang="en-US" dirty="0"/>
          </a:p>
        </p:txBody>
      </p:sp>
      <p:sp>
        <p:nvSpPr>
          <p:cNvPr id="6" name="TextBox 5">
            <a:extLst>
              <a:ext uri="{FF2B5EF4-FFF2-40B4-BE49-F238E27FC236}">
                <a16:creationId xmlns:a16="http://schemas.microsoft.com/office/drawing/2014/main" id="{3758E602-2C62-455B-BD3A-B7DECBCF5B9E}"/>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HF</a:t>
            </a:r>
          </a:p>
        </p:txBody>
      </p:sp>
      <p:graphicFrame>
        <p:nvGraphicFramePr>
          <p:cNvPr id="2" name="Table 1">
            <a:extLst>
              <a:ext uri="{FF2B5EF4-FFF2-40B4-BE49-F238E27FC236}">
                <a16:creationId xmlns:a16="http://schemas.microsoft.com/office/drawing/2014/main" id="{18C44ED7-7BDB-4C68-B47A-C210DBB5B912}"/>
              </a:ext>
            </a:extLst>
          </p:cNvPr>
          <p:cNvGraphicFramePr>
            <a:graphicFrameLocks noGrp="1"/>
          </p:cNvGraphicFramePr>
          <p:nvPr>
            <p:extLst>
              <p:ext uri="{D42A27DB-BD31-4B8C-83A1-F6EECF244321}">
                <p14:modId xmlns:p14="http://schemas.microsoft.com/office/powerpoint/2010/main" val="4167900020"/>
              </p:ext>
            </p:extLst>
          </p:nvPr>
        </p:nvGraphicFramePr>
        <p:xfrm>
          <a:off x="457200" y="1447800"/>
          <a:ext cx="13716000" cy="6019799"/>
        </p:xfrm>
        <a:graphic>
          <a:graphicData uri="http://schemas.openxmlformats.org/drawingml/2006/table">
            <a:tbl>
              <a:tblPr firstRow="1" firstCol="1" bandRow="1"/>
              <a:tblGrid>
                <a:gridCol w="1569930">
                  <a:extLst>
                    <a:ext uri="{9D8B030D-6E8A-4147-A177-3AD203B41FA5}">
                      <a16:colId xmlns:a16="http://schemas.microsoft.com/office/drawing/2014/main" val="2219012323"/>
                    </a:ext>
                  </a:extLst>
                </a:gridCol>
                <a:gridCol w="1569930">
                  <a:extLst>
                    <a:ext uri="{9D8B030D-6E8A-4147-A177-3AD203B41FA5}">
                      <a16:colId xmlns:a16="http://schemas.microsoft.com/office/drawing/2014/main" val="618080123"/>
                    </a:ext>
                  </a:extLst>
                </a:gridCol>
                <a:gridCol w="10576140">
                  <a:extLst>
                    <a:ext uri="{9D8B030D-6E8A-4147-A177-3AD203B41FA5}">
                      <a16:colId xmlns:a16="http://schemas.microsoft.com/office/drawing/2014/main" val="2307331472"/>
                    </a:ext>
                  </a:extLst>
                </a:gridCol>
              </a:tblGrid>
              <a:tr h="504228">
                <a:tc>
                  <a:txBody>
                    <a:bodyPr/>
                    <a:lstStyle/>
                    <a:p>
                      <a:pPr marL="152400" marR="142875" algn="ctr" fontAlgn="base">
                        <a:lnSpc>
                          <a:spcPct val="150000"/>
                        </a:lnSpc>
                        <a:spcBef>
                          <a:spcPts val="0"/>
                        </a:spcBef>
                        <a:spcAft>
                          <a:spcPts val="0"/>
                        </a:spcAf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50000"/>
                        </a:lnSpc>
                        <a:spcBef>
                          <a:spcPts val="0"/>
                        </a:spcBef>
                        <a:spcAft>
                          <a:spcPts val="0"/>
                        </a:spcAf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50000"/>
                        </a:lnSpc>
                        <a:spcBef>
                          <a:spcPts val="0"/>
                        </a:spcBef>
                        <a:spcAft>
                          <a:spcPts val="0"/>
                        </a:spcAf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63525"/>
                  </a:ext>
                </a:extLst>
              </a:tr>
              <a:tr h="2754890">
                <a:tc>
                  <a:txBody>
                    <a:bodyPr/>
                    <a:lstStyle/>
                    <a:p>
                      <a:pPr marL="0" marR="0" algn="ctr" fontAlgn="base">
                        <a:lnSpc>
                          <a:spcPct val="150000"/>
                        </a:lnSpc>
                        <a:spcBef>
                          <a:spcPts val="0"/>
                        </a:spcBef>
                        <a:spcAft>
                          <a:spcPts val="0"/>
                        </a:spcAft>
                      </a:pPr>
                      <a:r>
                        <a:rPr lang="en-US" sz="2400" b="1">
                          <a:effectLst/>
                          <a:latin typeface="Lub Dub Medium" panose="020B0603030403020204" pitchFamily="34" charset="0"/>
                          <a:ea typeface="Times New Roman" panose="02020603050405020304"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150000"/>
                        </a:lnSpc>
                        <a:spcBef>
                          <a:spcPts val="0"/>
                        </a:spcBef>
                        <a:spcAft>
                          <a:spcPts val="0"/>
                        </a:spcAft>
                      </a:pPr>
                      <a:r>
                        <a:rPr lang="en-US" sz="24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400050" marR="0" lvl="0" indent="-400050">
                        <a:lnSpc>
                          <a:spcPct val="150000"/>
                        </a:lnSpc>
                        <a:spcBef>
                          <a:spcPts val="0"/>
                        </a:spcBef>
                        <a:spcAft>
                          <a:spcPts val="0"/>
                        </a:spcAft>
                        <a:buFont typeface="+mj-lt"/>
                        <a:buNone/>
                        <a:tabLst>
                          <a:tab pos="228600" algn="l"/>
                          <a:tab pos="800100" algn="l"/>
                        </a:tabLs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 3. In patients with nonobstructive HCM and advanced HF (NYHA functional class III to class IV despite guideline-directed therapy), CPET should be performed to quantify the degree of functional limitation and aid in selection of patients for heart transplantation or mechanical circulatory support.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832102"/>
                  </a:ext>
                </a:extLst>
              </a:tr>
              <a:tr h="2760681">
                <a:tc>
                  <a:txBody>
                    <a:bodyPr/>
                    <a:lstStyle/>
                    <a:p>
                      <a:pPr marL="0" marR="0" algn="ctr" fontAlgn="base">
                        <a:lnSpc>
                          <a:spcPct val="150000"/>
                        </a:lnSpc>
                        <a:spcBef>
                          <a:spcPts val="0"/>
                        </a:spcBef>
                        <a:spcAft>
                          <a:spcPts val="0"/>
                        </a:spcAft>
                      </a:pPr>
                      <a:r>
                        <a:rPr lang="en-US" sz="24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24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150000"/>
                        </a:lnSpc>
                        <a:spcBef>
                          <a:spcPts val="0"/>
                        </a:spcBef>
                        <a:spcAft>
                          <a:spcPts val="0"/>
                        </a:spcAft>
                      </a:pPr>
                      <a:r>
                        <a:rPr lang="en-US" sz="24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4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463550" marR="0" lvl="0" indent="-463550">
                        <a:lnSpc>
                          <a:spcPct val="150000"/>
                        </a:lnSpc>
                        <a:spcBef>
                          <a:spcPts val="0"/>
                        </a:spcBef>
                        <a:spcAft>
                          <a:spcPts val="0"/>
                        </a:spcAft>
                        <a:buFont typeface="+mj-lt"/>
                        <a:buNone/>
                        <a:tabLst>
                          <a:tab pos="228600" algn="l"/>
                          <a:tab pos="800100" algn="l"/>
                        </a:tabLst>
                      </a:pPr>
                      <a:r>
                        <a:rPr lang="en-US" sz="2400" b="1" dirty="0">
                          <a:effectLst/>
                          <a:latin typeface="Lub Dub Medium" panose="020B0603030403020204" pitchFamily="34" charset="0"/>
                          <a:ea typeface="Times New Roman" panose="02020603050405020304" pitchFamily="18" charset="0"/>
                          <a:cs typeface="Times New Roman" panose="02020603050405020304" pitchFamily="18" charset="0"/>
                        </a:rPr>
                        <a:t> 4.  In patients with nonobstructive HCM and advanced HF (NYHA class III to class IV despite guideline-directed therapy) or with life-threatening ventricular arrhythmias refractory to maximal guideline-directed therapy, assessment for heart transplantation in accordance with current listing criteria is recommended.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770928"/>
                  </a:ext>
                </a:extLst>
              </a:tr>
            </a:tbl>
          </a:graphicData>
        </a:graphic>
      </p:graphicFrame>
    </p:spTree>
    <p:extLst>
      <p:ext uri="{BB962C8B-B14F-4D97-AF65-F5344CB8AC3E}">
        <p14:creationId xmlns:p14="http://schemas.microsoft.com/office/powerpoint/2010/main" val="15516005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95</a:t>
            </a:fld>
            <a:endParaRPr lang="en-US" dirty="0"/>
          </a:p>
        </p:txBody>
      </p:sp>
      <p:graphicFrame>
        <p:nvGraphicFramePr>
          <p:cNvPr id="2" name="Table 1">
            <a:extLst>
              <a:ext uri="{FF2B5EF4-FFF2-40B4-BE49-F238E27FC236}">
                <a16:creationId xmlns:a16="http://schemas.microsoft.com/office/drawing/2014/main" id="{87E2C2FB-8975-4D9E-888F-22CD8C0C181C}"/>
              </a:ext>
            </a:extLst>
          </p:cNvPr>
          <p:cNvGraphicFramePr>
            <a:graphicFrameLocks noGrp="1"/>
          </p:cNvGraphicFramePr>
          <p:nvPr>
            <p:extLst>
              <p:ext uri="{D42A27DB-BD31-4B8C-83A1-F6EECF244321}">
                <p14:modId xmlns:p14="http://schemas.microsoft.com/office/powerpoint/2010/main" val="900595415"/>
              </p:ext>
            </p:extLst>
          </p:nvPr>
        </p:nvGraphicFramePr>
        <p:xfrm>
          <a:off x="304800" y="1447800"/>
          <a:ext cx="14165263" cy="6019799"/>
        </p:xfrm>
        <a:graphic>
          <a:graphicData uri="http://schemas.openxmlformats.org/drawingml/2006/table">
            <a:tbl>
              <a:tblPr firstRow="1" firstCol="1" bandRow="1"/>
              <a:tblGrid>
                <a:gridCol w="1621353">
                  <a:extLst>
                    <a:ext uri="{9D8B030D-6E8A-4147-A177-3AD203B41FA5}">
                      <a16:colId xmlns:a16="http://schemas.microsoft.com/office/drawing/2014/main" val="2219012323"/>
                    </a:ext>
                  </a:extLst>
                </a:gridCol>
                <a:gridCol w="1621353">
                  <a:extLst>
                    <a:ext uri="{9D8B030D-6E8A-4147-A177-3AD203B41FA5}">
                      <a16:colId xmlns:a16="http://schemas.microsoft.com/office/drawing/2014/main" val="618080123"/>
                    </a:ext>
                  </a:extLst>
                </a:gridCol>
                <a:gridCol w="10922557">
                  <a:extLst>
                    <a:ext uri="{9D8B030D-6E8A-4147-A177-3AD203B41FA5}">
                      <a16:colId xmlns:a16="http://schemas.microsoft.com/office/drawing/2014/main" val="2307331472"/>
                    </a:ext>
                  </a:extLst>
                </a:gridCol>
              </a:tblGrid>
              <a:tr h="556956">
                <a:tc>
                  <a:txBody>
                    <a:bodyPr/>
                    <a:lstStyle/>
                    <a:p>
                      <a:pPr marL="152400" marR="142875" algn="ctr" fontAlgn="base">
                        <a:lnSpc>
                          <a:spcPct val="150000"/>
                        </a:lnSpc>
                        <a:spcBef>
                          <a:spcPts val="0"/>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50000"/>
                        </a:lnSpc>
                        <a:spcBef>
                          <a:spcPts val="0"/>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50000"/>
                        </a:lnSpc>
                        <a:spcBef>
                          <a:spcPts val="0"/>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63525"/>
                  </a:ext>
                </a:extLst>
              </a:tr>
              <a:tr h="2419870">
                <a:tc>
                  <a:txBody>
                    <a:bodyPr/>
                    <a:lstStyle/>
                    <a:p>
                      <a:pPr marL="152400" marR="142875" algn="ctr" fontAlgn="base">
                        <a:lnSpc>
                          <a:spcPct val="150000"/>
                        </a:lnSpc>
                        <a:spcBef>
                          <a:spcPts val="0"/>
                        </a:spcBef>
                        <a:spcAft>
                          <a:spcPts val="0"/>
                        </a:spcAf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2</a:t>
                      </a:r>
                      <a:r>
                        <a:rPr lang="en-US" sz="26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a</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152400" marR="142875" algn="ctr" fontAlgn="base">
                        <a:lnSpc>
                          <a:spcPct val="150000"/>
                        </a:lnSpc>
                        <a:spcBef>
                          <a:spcPts val="0"/>
                        </a:spcBef>
                        <a:spcAft>
                          <a:spcPts val="0"/>
                        </a:spcAft>
                      </a:pPr>
                      <a:r>
                        <a:rPr lang="en-US" sz="26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C-EO</a:t>
                      </a:r>
                      <a:endParaRPr lang="en-US" sz="26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6F0"/>
                    </a:solidFill>
                  </a:tcPr>
                </a:tc>
                <a:tc>
                  <a:txBody>
                    <a:bodyPr/>
                    <a:lstStyle/>
                    <a:p>
                      <a:pPr marL="514350" marR="0" lvl="0" indent="-514350">
                        <a:lnSpc>
                          <a:spcPct val="150000"/>
                        </a:lnSpc>
                        <a:spcBef>
                          <a:spcPts val="0"/>
                        </a:spcBef>
                        <a:spcAft>
                          <a:spcPts val="0"/>
                        </a:spcAft>
                        <a:buFont typeface="+mj-lt"/>
                        <a:buNone/>
                        <a:tabLst>
                          <a:tab pos="228600" algn="l"/>
                          <a:tab pos="800100" algn="l"/>
                        </a:tabLs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 </a:t>
                      </a:r>
                      <a:r>
                        <a:rPr lang="en-US" sz="2600" b="1" u="none" dirty="0">
                          <a:solidFill>
                            <a:schemeClr val="tx1"/>
                          </a:solidFill>
                          <a:effectLst/>
                          <a:latin typeface="Lub Dub Medium" panose="020B0603030403020204" pitchFamily="34" charset="0"/>
                          <a:ea typeface="Times New Roman" panose="02020603050405020304" pitchFamily="18" charset="0"/>
                          <a:cs typeface="Times New Roman" panose="02020603050405020304" pitchFamily="18" charset="0"/>
                        </a:rPr>
                        <a:t>5.  For patients with HCM who develop systolic dysfunction (LVEF &lt;50%), it is reasonable to discontinue previously indicated negative inotropic agents (specifically, verapamil, diltiazem, or disopyramide).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832102"/>
                  </a:ext>
                </a:extLst>
              </a:tr>
              <a:tr h="3042973">
                <a:tc>
                  <a:txBody>
                    <a:bodyPr/>
                    <a:lstStyle/>
                    <a:p>
                      <a:pPr marL="152400" marR="142875" algn="ctr" fontAlgn="base">
                        <a:lnSpc>
                          <a:spcPct val="150000"/>
                        </a:lnSpc>
                        <a:spcBef>
                          <a:spcPts val="0"/>
                        </a:spcBef>
                        <a:spcAft>
                          <a:spcPts val="0"/>
                        </a:spcAft>
                      </a:pPr>
                      <a:r>
                        <a:rPr lang="en-US" sz="26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2a</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152400" marR="142875" algn="ctr" fontAlgn="base">
                        <a:lnSpc>
                          <a:spcPct val="150000"/>
                        </a:lnSpc>
                        <a:spcBef>
                          <a:spcPts val="0"/>
                        </a:spcBef>
                        <a:spcAft>
                          <a:spcPts val="0"/>
                        </a:spcAft>
                      </a:pPr>
                      <a:r>
                        <a:rPr lang="en-US" sz="26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B-NR</a:t>
                      </a:r>
                      <a:endParaRPr lang="en-US" sz="26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514350" marR="0" lvl="0" indent="-514350">
                        <a:lnSpc>
                          <a:spcPct val="150000"/>
                        </a:lnSpc>
                        <a:spcBef>
                          <a:spcPts val="0"/>
                        </a:spcBef>
                        <a:spcAft>
                          <a:spcPts val="0"/>
                        </a:spcAft>
                        <a:buFont typeface="+mj-lt"/>
                        <a:buNone/>
                        <a:tabLst>
                          <a:tab pos="228600" algn="l"/>
                          <a:tab pos="800100" algn="l"/>
                        </a:tabLst>
                      </a:pPr>
                      <a:r>
                        <a:rPr lang="en-US" sz="2600" b="1" dirty="0">
                          <a:effectLst/>
                          <a:latin typeface="Lub Dub Medium" panose="020B0603030403020204" pitchFamily="34" charset="0"/>
                          <a:ea typeface="Times New Roman" panose="02020603050405020304" pitchFamily="18" charset="0"/>
                          <a:cs typeface="Times New Roman" panose="02020603050405020304" pitchFamily="18" charset="0"/>
                        </a:rPr>
                        <a:t> 6.  In patients with nonobstructive HCM and advanced HF (NYHA functional class III to class IV despite GDMT) who are candidates for heart transplantation, continuous-flow LVAD therapy is reasonable as a bridge to heart transplantation.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770928"/>
                  </a:ext>
                </a:extLst>
              </a:tr>
            </a:tbl>
          </a:graphicData>
        </a:graphic>
      </p:graphicFrame>
      <p:sp>
        <p:nvSpPr>
          <p:cNvPr id="3" name="TextBox 2">
            <a:extLst>
              <a:ext uri="{FF2B5EF4-FFF2-40B4-BE49-F238E27FC236}">
                <a16:creationId xmlns:a16="http://schemas.microsoft.com/office/drawing/2014/main" id="{6BF193E2-E762-4E4A-81FE-2E7B849CB175}"/>
              </a:ext>
            </a:extLst>
          </p:cNvPr>
          <p:cNvSpPr txBox="1"/>
          <p:nvPr/>
        </p:nvSpPr>
        <p:spPr>
          <a:xfrm>
            <a:off x="1733550" y="624900"/>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HF</a:t>
            </a:r>
          </a:p>
        </p:txBody>
      </p:sp>
    </p:spTree>
    <p:extLst>
      <p:ext uri="{BB962C8B-B14F-4D97-AF65-F5344CB8AC3E}">
        <p14:creationId xmlns:p14="http://schemas.microsoft.com/office/powerpoint/2010/main" val="27106249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27133-D118-479C-85C9-B82162347315}"/>
              </a:ext>
            </a:extLst>
          </p:cNvPr>
          <p:cNvSpPr>
            <a:spLocks noGrp="1"/>
          </p:cNvSpPr>
          <p:nvPr>
            <p:ph type="sldNum" sz="quarter" idx="4"/>
          </p:nvPr>
        </p:nvSpPr>
        <p:spPr/>
        <p:txBody>
          <a:bodyPr/>
          <a:lstStyle/>
          <a:p>
            <a:fld id="{01CD3B2E-BC1C-6C4D-9D91-A67B950EE325}" type="slidenum">
              <a:rPr lang="en-US" smtClean="0"/>
              <a:pPr/>
              <a:t>96</a:t>
            </a:fld>
            <a:endParaRPr lang="en-US" dirty="0"/>
          </a:p>
        </p:txBody>
      </p:sp>
      <p:sp>
        <p:nvSpPr>
          <p:cNvPr id="6" name="TextBox 5">
            <a:extLst>
              <a:ext uri="{FF2B5EF4-FFF2-40B4-BE49-F238E27FC236}">
                <a16:creationId xmlns:a16="http://schemas.microsoft.com/office/drawing/2014/main" id="{3758E602-2C62-455B-BD3A-B7DECBCF5B9E}"/>
              </a:ext>
            </a:extLst>
          </p:cNvPr>
          <p:cNvSpPr txBox="1"/>
          <p:nvPr/>
        </p:nvSpPr>
        <p:spPr>
          <a:xfrm>
            <a:off x="1733550" y="612648"/>
            <a:ext cx="11163301" cy="646331"/>
          </a:xfrm>
          <a:prstGeom prst="rect">
            <a:avLst/>
          </a:prstGeom>
          <a:noFill/>
        </p:spPr>
        <p:txBody>
          <a:bodyPr wrap="square" rtlCol="0">
            <a:spAutoFit/>
          </a:bodyPr>
          <a:lstStyle/>
          <a:p>
            <a:pPr algn="ctr"/>
            <a:r>
              <a:rPr lang="en-US" sz="3600" b="1" dirty="0">
                <a:latin typeface="Lub Dub Medium" panose="020B0603030403020204" pitchFamily="34" charset="0"/>
              </a:rPr>
              <a:t>Management of Patients with HCM and HF</a:t>
            </a:r>
          </a:p>
        </p:txBody>
      </p:sp>
      <p:graphicFrame>
        <p:nvGraphicFramePr>
          <p:cNvPr id="2" name="Table 1">
            <a:extLst>
              <a:ext uri="{FF2B5EF4-FFF2-40B4-BE49-F238E27FC236}">
                <a16:creationId xmlns:a16="http://schemas.microsoft.com/office/drawing/2014/main" id="{18C44ED7-7BDB-4C68-B47A-C210DBB5B912}"/>
              </a:ext>
            </a:extLst>
          </p:cNvPr>
          <p:cNvGraphicFramePr>
            <a:graphicFrameLocks noGrp="1"/>
          </p:cNvGraphicFramePr>
          <p:nvPr>
            <p:extLst>
              <p:ext uri="{D42A27DB-BD31-4B8C-83A1-F6EECF244321}">
                <p14:modId xmlns:p14="http://schemas.microsoft.com/office/powerpoint/2010/main" val="3615597264"/>
              </p:ext>
            </p:extLst>
          </p:nvPr>
        </p:nvGraphicFramePr>
        <p:xfrm>
          <a:off x="228600" y="1447800"/>
          <a:ext cx="14241463" cy="6019800"/>
        </p:xfrm>
        <a:graphic>
          <a:graphicData uri="http://schemas.openxmlformats.org/drawingml/2006/table">
            <a:tbl>
              <a:tblPr firstRow="1" firstCol="1" bandRow="1"/>
              <a:tblGrid>
                <a:gridCol w="1630075">
                  <a:extLst>
                    <a:ext uri="{9D8B030D-6E8A-4147-A177-3AD203B41FA5}">
                      <a16:colId xmlns:a16="http://schemas.microsoft.com/office/drawing/2014/main" val="2219012323"/>
                    </a:ext>
                  </a:extLst>
                </a:gridCol>
                <a:gridCol w="1630075">
                  <a:extLst>
                    <a:ext uri="{9D8B030D-6E8A-4147-A177-3AD203B41FA5}">
                      <a16:colId xmlns:a16="http://schemas.microsoft.com/office/drawing/2014/main" val="618080123"/>
                    </a:ext>
                  </a:extLst>
                </a:gridCol>
                <a:gridCol w="10981313">
                  <a:extLst>
                    <a:ext uri="{9D8B030D-6E8A-4147-A177-3AD203B41FA5}">
                      <a16:colId xmlns:a16="http://schemas.microsoft.com/office/drawing/2014/main" val="2307331472"/>
                    </a:ext>
                  </a:extLst>
                </a:gridCol>
              </a:tblGrid>
              <a:tr h="807800">
                <a:tc>
                  <a:txBody>
                    <a:bodyPr/>
                    <a:lstStyle/>
                    <a:p>
                      <a:pPr marL="152400" marR="142875" algn="ctr" fontAlgn="base">
                        <a:lnSpc>
                          <a:spcPct val="150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COR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142875" algn="ctr" fontAlgn="base">
                        <a:lnSpc>
                          <a:spcPct val="150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LOE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fontAlgn="base">
                        <a:lnSpc>
                          <a:spcPct val="150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Recommendations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63525"/>
                  </a:ext>
                </a:extLst>
              </a:tr>
              <a:tr h="1702261">
                <a:tc>
                  <a:txBody>
                    <a:bodyPr/>
                    <a:lstStyle/>
                    <a:p>
                      <a:pPr marL="152400" marR="142875" algn="ctr" fontAlgn="base">
                        <a:lnSpc>
                          <a:spcPct val="150000"/>
                        </a:lnSpc>
                        <a:spcBef>
                          <a:spcPts val="0"/>
                        </a:spcBef>
                        <a:spcAft>
                          <a:spcPts val="0"/>
                        </a:spcAf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2</a:t>
                      </a: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a</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52400" marR="142875" algn="ctr" fontAlgn="base">
                        <a:lnSpc>
                          <a:spcPct val="150000"/>
                        </a:lnSpc>
                        <a:spcBef>
                          <a:spcPts val="0"/>
                        </a:spcBef>
                        <a:spcAft>
                          <a:spcPts val="0"/>
                        </a:spcAft>
                      </a:pP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627063" marR="0" lvl="0" indent="-627063">
                        <a:lnSpc>
                          <a:spcPct val="150000"/>
                        </a:lnSpc>
                        <a:spcBef>
                          <a:spcPts val="0"/>
                        </a:spcBef>
                        <a:spcAft>
                          <a:spcPts val="0"/>
                        </a:spcAft>
                        <a:buFont typeface="+mj-lt"/>
                        <a:buNone/>
                        <a:tabLst>
                          <a:tab pos="228600" algn="l"/>
                          <a:tab pos="800100" algn="l"/>
                        </a:tabLs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 7.  In patients with HCM and LVEF &lt;50%, ICD placement can be beneficial.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832102"/>
                  </a:ext>
                </a:extLst>
              </a:tr>
              <a:tr h="3509739">
                <a:tc>
                  <a:txBody>
                    <a:bodyPr/>
                    <a:lstStyle/>
                    <a:p>
                      <a:pPr marL="152400" marR="142875" algn="ctr" fontAlgn="base">
                        <a:lnSpc>
                          <a:spcPct val="150000"/>
                        </a:lnSpc>
                        <a:spcBef>
                          <a:spcPts val="0"/>
                        </a:spcBef>
                        <a:spcAft>
                          <a:spcPts val="0"/>
                        </a:spcAft>
                      </a:pP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2a</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52400" marR="142875" algn="ctr" fontAlgn="base">
                        <a:lnSpc>
                          <a:spcPct val="150000"/>
                        </a:lnSpc>
                        <a:spcBef>
                          <a:spcPts val="0"/>
                        </a:spcBef>
                        <a:spcAft>
                          <a:spcPts val="0"/>
                        </a:spcAft>
                      </a:pPr>
                      <a:r>
                        <a:rPr lang="en-US" sz="32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C-LD</a:t>
                      </a:r>
                      <a:endParaRPr lang="en-US" sz="32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627063" marR="0" lvl="0" indent="-627063">
                        <a:lnSpc>
                          <a:spcPct val="150000"/>
                        </a:lnSpc>
                        <a:spcBef>
                          <a:spcPts val="0"/>
                        </a:spcBef>
                        <a:spcAft>
                          <a:spcPts val="0"/>
                        </a:spcAft>
                        <a:buFont typeface="+mj-lt"/>
                        <a:buNone/>
                        <a:tabLst>
                          <a:tab pos="228600" algn="l"/>
                          <a:tab pos="800100" algn="l"/>
                        </a:tabLst>
                      </a:pPr>
                      <a:r>
                        <a:rPr lang="en-US" sz="3200" b="1" dirty="0">
                          <a:effectLst/>
                          <a:latin typeface="Lub Dub Medium" panose="020B0603030403020204" pitchFamily="34" charset="0"/>
                          <a:ea typeface="Times New Roman" panose="02020603050405020304" pitchFamily="18" charset="0"/>
                          <a:cs typeface="Times New Roman" panose="02020603050405020304" pitchFamily="18" charset="0"/>
                        </a:rPr>
                        <a:t> 8.  In patients with HCM and LVEF &lt;50%, NYHA functional class II to class IV symptoms despite guideline-directed therapy, and LBBB, CRT can be beneficial to improve symptoms.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770928"/>
                  </a:ext>
                </a:extLst>
              </a:tr>
            </a:tbl>
          </a:graphicData>
        </a:graphic>
      </p:graphicFrame>
    </p:spTree>
    <p:extLst>
      <p:ext uri="{BB962C8B-B14F-4D97-AF65-F5344CB8AC3E}">
        <p14:creationId xmlns:p14="http://schemas.microsoft.com/office/powerpoint/2010/main" val="2076204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64C33-662E-4406-8675-68698024798A}"/>
              </a:ext>
            </a:extLst>
          </p:cNvPr>
          <p:cNvSpPr>
            <a:spLocks noGrp="1"/>
          </p:cNvSpPr>
          <p:nvPr>
            <p:ph type="sldNum" sz="quarter" idx="4"/>
          </p:nvPr>
        </p:nvSpPr>
        <p:spPr/>
        <p:txBody>
          <a:bodyPr/>
          <a:lstStyle/>
          <a:p>
            <a:fld id="{01CD3B2E-BC1C-6C4D-9D91-A67B950EE325}" type="slidenum">
              <a:rPr lang="en-US" smtClean="0"/>
              <a:pPr/>
              <a:t>97</a:t>
            </a:fld>
            <a:endParaRPr lang="en-US" dirty="0"/>
          </a:p>
        </p:txBody>
      </p:sp>
      <p:sp>
        <p:nvSpPr>
          <p:cNvPr id="6" name="TextBox 5">
            <a:extLst>
              <a:ext uri="{FF2B5EF4-FFF2-40B4-BE49-F238E27FC236}">
                <a16:creationId xmlns:a16="http://schemas.microsoft.com/office/drawing/2014/main" id="{197A9BAA-DBF9-4A85-BB91-074294454F48}"/>
              </a:ext>
            </a:extLst>
          </p:cNvPr>
          <p:cNvSpPr txBox="1"/>
          <p:nvPr/>
        </p:nvSpPr>
        <p:spPr>
          <a:xfrm>
            <a:off x="11506200" y="1905000"/>
            <a:ext cx="3276600" cy="1077218"/>
          </a:xfrm>
          <a:prstGeom prst="rect">
            <a:avLst/>
          </a:prstGeom>
          <a:noFill/>
        </p:spPr>
        <p:txBody>
          <a:bodyPr wrap="square" rtlCol="0">
            <a:spAutoFit/>
          </a:bodyPr>
          <a:lstStyle/>
          <a:p>
            <a:r>
              <a:rPr lang="en-US" sz="3200" b="1" dirty="0"/>
              <a:t>Figure 5. Heart Failure Algorithm</a:t>
            </a:r>
          </a:p>
        </p:txBody>
      </p:sp>
      <p:pic>
        <p:nvPicPr>
          <p:cNvPr id="2" name="Picture 1" descr="A close up of a map&#10;&#10;Description automatically generated">
            <a:extLst>
              <a:ext uri="{FF2B5EF4-FFF2-40B4-BE49-F238E27FC236}">
                <a16:creationId xmlns:a16="http://schemas.microsoft.com/office/drawing/2014/main" id="{0C079ADF-A2FE-4865-A1AB-CA46849F07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038601" y="-76200"/>
            <a:ext cx="7132447" cy="8686800"/>
          </a:xfrm>
          <a:prstGeom prst="rect">
            <a:avLst/>
          </a:prstGeom>
        </p:spPr>
      </p:pic>
      <p:sp>
        <p:nvSpPr>
          <p:cNvPr id="3" name="TextBox 2">
            <a:extLst>
              <a:ext uri="{FF2B5EF4-FFF2-40B4-BE49-F238E27FC236}">
                <a16:creationId xmlns:a16="http://schemas.microsoft.com/office/drawing/2014/main" id="{8B40A970-BBAA-4865-9877-63753B03AC1A}"/>
              </a:ext>
            </a:extLst>
          </p:cNvPr>
          <p:cNvSpPr txBox="1"/>
          <p:nvPr/>
        </p:nvSpPr>
        <p:spPr>
          <a:xfrm>
            <a:off x="304800" y="1447800"/>
            <a:ext cx="3352800" cy="5780044"/>
          </a:xfrm>
          <a:prstGeom prst="rect">
            <a:avLst/>
          </a:prstGeom>
          <a:noFill/>
        </p:spPr>
        <p:txBody>
          <a:bodyPr wrap="square" rtlCol="0">
            <a:spAutoFit/>
          </a:bodyPr>
          <a:lstStyle/>
          <a:p>
            <a:pPr marL="0" marR="0">
              <a:lnSpc>
                <a:spcPct val="150000"/>
              </a:lnSpc>
              <a:spcBef>
                <a:spcPts val="0"/>
              </a:spcBef>
              <a:spcAft>
                <a:spcPts val="0"/>
              </a:spcAft>
            </a:pPr>
            <a:r>
              <a:rPr lang="en-US" sz="1550" b="1" dirty="0">
                <a:solidFill>
                  <a:srgbClr val="000000"/>
                </a:solidFill>
                <a:effectLst/>
                <a:latin typeface="Lub Dub Medium" panose="020B0603030403020204" pitchFamily="34" charset="0"/>
                <a:ea typeface="Times New Roman" panose="02020603050405020304" pitchFamily="18" charset="0"/>
              </a:rPr>
              <a:t>Colors correspond to the Class of Recommendation in Table 2.</a:t>
            </a:r>
            <a:endParaRPr lang="en-US" sz="1550" b="1" dirty="0">
              <a:effectLst/>
              <a:latin typeface="Lub Dub Medium" panose="020B0603030403020204" pitchFamily="34" charset="0"/>
              <a:ea typeface="Times New Roman" panose="02020603050405020304" pitchFamily="18" charset="0"/>
            </a:endParaRPr>
          </a:p>
          <a:p>
            <a:pPr marL="0" marR="0">
              <a:lnSpc>
                <a:spcPct val="150000"/>
              </a:lnSpc>
              <a:spcBef>
                <a:spcPts val="0"/>
              </a:spcBef>
              <a:spcAft>
                <a:spcPts val="0"/>
              </a:spcAft>
            </a:pPr>
            <a:r>
              <a:rPr lang="en-US" sz="1550" b="1" dirty="0">
                <a:solidFill>
                  <a:srgbClr val="000000"/>
                </a:solidFill>
                <a:effectLst/>
                <a:latin typeface="Lub Dub Medium" panose="020B0603030403020204" pitchFamily="34" charset="0"/>
                <a:ea typeface="Times New Roman" panose="02020603050405020304" pitchFamily="18" charset="0"/>
              </a:rPr>
              <a:t>ACE indicates angiotensin-converting enzyme; ARB, angiotensin receptor blocker; ARNI, angiotensin receptor-</a:t>
            </a:r>
            <a:r>
              <a:rPr lang="en-US" sz="1550" b="1" dirty="0" err="1">
                <a:solidFill>
                  <a:srgbClr val="000000"/>
                </a:solidFill>
                <a:effectLst/>
                <a:latin typeface="Lub Dub Medium" panose="020B0603030403020204" pitchFamily="34" charset="0"/>
                <a:ea typeface="Times New Roman" panose="02020603050405020304" pitchFamily="18" charset="0"/>
              </a:rPr>
              <a:t>neprilysin</a:t>
            </a:r>
            <a:r>
              <a:rPr lang="en-US" sz="1550" b="1" dirty="0">
                <a:solidFill>
                  <a:srgbClr val="000000"/>
                </a:solidFill>
                <a:effectLst/>
                <a:latin typeface="Lub Dub Medium" panose="020B0603030403020204" pitchFamily="34" charset="0"/>
                <a:ea typeface="Times New Roman" panose="02020603050405020304" pitchFamily="18" charset="0"/>
              </a:rPr>
              <a:t> inhibitors; CRT, cardiac resynchronization therapy; EF, ejection fraction; GDMT, guideline-directed management and therapy; HCM, hypertrophic cardiomyopathy; LBBB, left bundle branch block; LVAD, left ventricular assist device; LVEF, left ventricular ejection fraction; MRA, mineralocorticoid receptor antagonist; and NYHA, New York Heart Association.</a:t>
            </a:r>
            <a:endParaRPr lang="en-US" sz="155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31413944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06D5E7F-6ADD-4519-B676-7A3BED66F53A}"/>
              </a:ext>
            </a:extLst>
          </p:cNvPr>
          <p:cNvSpPr>
            <a:spLocks noGrp="1"/>
          </p:cNvSpPr>
          <p:nvPr>
            <p:ph type="subTitle" idx="4294967295"/>
          </p:nvPr>
        </p:nvSpPr>
        <p:spPr>
          <a:xfrm>
            <a:off x="876300" y="3008463"/>
            <a:ext cx="12877800" cy="1106337"/>
          </a:xfrm>
          <a:prstGeom prst="rect">
            <a:avLst/>
          </a:prstGeom>
        </p:spPr>
        <p:txBody>
          <a:bodyPr/>
          <a:lstStyle/>
          <a:p>
            <a:pPr marL="0" indent="0" algn="ctr">
              <a:buNone/>
            </a:pPr>
            <a:r>
              <a:rPr lang="en-US" sz="3600" b="1" dirty="0">
                <a:effectLst/>
                <a:latin typeface="Lub Dub Medium" panose="020B0603030403020204" pitchFamily="34" charset="0"/>
                <a:ea typeface="Times New Roman" panose="02020603050405020304" pitchFamily="18" charset="0"/>
              </a:rPr>
              <a:t>Lifestyle Considerations for Patients with Hypertrophic Cardiomyopathy  </a:t>
            </a:r>
            <a:endParaRPr lang="en-US" sz="3600" b="1" dirty="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9378A9A9-0A8E-419A-ADE2-AA7B2D5E4E39}"/>
              </a:ext>
            </a:extLst>
          </p:cNvPr>
          <p:cNvSpPr>
            <a:spLocks noGrp="1"/>
          </p:cNvSpPr>
          <p:nvPr>
            <p:ph type="sldNum" sz="quarter" idx="4"/>
          </p:nvPr>
        </p:nvSpPr>
        <p:spPr/>
        <p:txBody>
          <a:bodyPr/>
          <a:lstStyle/>
          <a:p>
            <a:fld id="{01CD3B2E-BC1C-6C4D-9D91-A67B950EE325}" type="slidenum">
              <a:rPr lang="en-US" smtClean="0"/>
              <a:pPr/>
              <a:t>98</a:t>
            </a:fld>
            <a:endParaRPr lang="en-US" dirty="0"/>
          </a:p>
        </p:txBody>
      </p:sp>
    </p:spTree>
    <p:extLst>
      <p:ext uri="{BB962C8B-B14F-4D97-AF65-F5344CB8AC3E}">
        <p14:creationId xmlns:p14="http://schemas.microsoft.com/office/powerpoint/2010/main" val="40170493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CECA92-6493-40BC-A62F-3DF3884C509F}"/>
              </a:ext>
            </a:extLst>
          </p:cNvPr>
          <p:cNvSpPr>
            <a:spLocks noGrp="1"/>
          </p:cNvSpPr>
          <p:nvPr>
            <p:ph type="sldNum" sz="quarter" idx="4"/>
          </p:nvPr>
        </p:nvSpPr>
        <p:spPr/>
        <p:txBody>
          <a:bodyPr/>
          <a:lstStyle/>
          <a:p>
            <a:fld id="{01CD3B2E-BC1C-6C4D-9D91-A67B950EE325}" type="slidenum">
              <a:rPr lang="en-US" smtClean="0"/>
              <a:pPr/>
              <a:t>99</a:t>
            </a:fld>
            <a:endParaRPr lang="en-US" dirty="0"/>
          </a:p>
        </p:txBody>
      </p:sp>
      <p:graphicFrame>
        <p:nvGraphicFramePr>
          <p:cNvPr id="4" name="Table 3">
            <a:extLst>
              <a:ext uri="{FF2B5EF4-FFF2-40B4-BE49-F238E27FC236}">
                <a16:creationId xmlns:a16="http://schemas.microsoft.com/office/drawing/2014/main" id="{EFE987EC-EB5A-402A-B409-93C37AC82B88}"/>
              </a:ext>
            </a:extLst>
          </p:cNvPr>
          <p:cNvGraphicFramePr>
            <a:graphicFrameLocks noGrp="1"/>
          </p:cNvGraphicFramePr>
          <p:nvPr>
            <p:extLst>
              <p:ext uri="{D42A27DB-BD31-4B8C-83A1-F6EECF244321}">
                <p14:modId xmlns:p14="http://schemas.microsoft.com/office/powerpoint/2010/main" val="2531599561"/>
              </p:ext>
            </p:extLst>
          </p:nvPr>
        </p:nvGraphicFramePr>
        <p:xfrm>
          <a:off x="381000" y="1752599"/>
          <a:ext cx="13944600" cy="5626455"/>
        </p:xfrm>
        <a:graphic>
          <a:graphicData uri="http://schemas.openxmlformats.org/drawingml/2006/table">
            <a:tbl>
              <a:tblPr firstRow="1" firstCol="1" bandRow="1"/>
              <a:tblGrid>
                <a:gridCol w="2590800">
                  <a:extLst>
                    <a:ext uri="{9D8B030D-6E8A-4147-A177-3AD203B41FA5}">
                      <a16:colId xmlns:a16="http://schemas.microsoft.com/office/drawing/2014/main" val="3649556947"/>
                    </a:ext>
                  </a:extLst>
                </a:gridCol>
                <a:gridCol w="11353800">
                  <a:extLst>
                    <a:ext uri="{9D8B030D-6E8A-4147-A177-3AD203B41FA5}">
                      <a16:colId xmlns:a16="http://schemas.microsoft.com/office/drawing/2014/main" val="835924837"/>
                    </a:ext>
                  </a:extLst>
                </a:gridCol>
              </a:tblGrid>
              <a:tr h="770945">
                <a:tc>
                  <a:txBody>
                    <a:bodyPr/>
                    <a:lstStyle/>
                    <a:p>
                      <a:pPr marL="0" marR="0">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Lifestyle Considerations*</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 </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540014"/>
                  </a:ext>
                </a:extLst>
              </a:tr>
              <a:tr h="1577181">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Sports/activity</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For most patients with HCM, mild- to moderate-intensity recreational exercise is beneficial to improve cardiorespiratory fitness, physical functioning, and quality of life, and for their overall health in keeping with physical activity guidelines for the general population.</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383414"/>
                  </a:ext>
                </a:extLst>
              </a:tr>
              <a:tr h="1591059">
                <a:tc>
                  <a:txBody>
                    <a:bodyPr/>
                    <a:lstStyle/>
                    <a:p>
                      <a:pPr marL="0" marR="0">
                        <a:lnSpc>
                          <a:spcPct val="150000"/>
                        </a:lnSpc>
                        <a:spcBef>
                          <a:spcPts val="0"/>
                        </a:spcBef>
                        <a:spcAft>
                          <a:spcPts val="0"/>
                        </a:spcAft>
                      </a:pPr>
                      <a:r>
                        <a:rPr lang="en-US" sz="20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Pregnancy</a:t>
                      </a:r>
                      <a:endParaRPr lang="en-US" sz="2000" b="1">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For women with clinically stable HCM who wish to become pregnant, it is reasonable to advise that pregnancy is generally safe as part of a shared discussion regarding potential maternal and fetal risks, and initiation of guideline-directed therapy. </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030139"/>
                  </a:ext>
                </a:extLst>
              </a:tr>
              <a:tr h="1591059">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Comorbidities</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The clinician should monitor and counsel patients on prevention and treatment of comorbid conditions that can worsen severity of HCM (atherosclerotic cardiovascular disease, obesity, hypertension, sleep-disordered breathing)</a:t>
                      </a:r>
                      <a:endParaRPr lang="en-US" sz="2000" b="1"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839397"/>
                  </a:ext>
                </a:extLst>
              </a:tr>
            </a:tbl>
          </a:graphicData>
        </a:graphic>
      </p:graphicFrame>
      <p:sp>
        <p:nvSpPr>
          <p:cNvPr id="7" name="TextBox 6">
            <a:extLst>
              <a:ext uri="{FF2B5EF4-FFF2-40B4-BE49-F238E27FC236}">
                <a16:creationId xmlns:a16="http://schemas.microsoft.com/office/drawing/2014/main" id="{93A2CAD9-25E8-471B-83F5-6128C2856E6F}"/>
              </a:ext>
            </a:extLst>
          </p:cNvPr>
          <p:cNvSpPr txBox="1"/>
          <p:nvPr/>
        </p:nvSpPr>
        <p:spPr>
          <a:xfrm>
            <a:off x="3200400" y="328135"/>
            <a:ext cx="8534400" cy="1477328"/>
          </a:xfrm>
          <a:prstGeom prst="rect">
            <a:avLst/>
          </a:prstGeom>
          <a:noFill/>
        </p:spPr>
        <p:txBody>
          <a:bodyPr wrap="square" rtlCol="0">
            <a:spAutoFit/>
          </a:bodyPr>
          <a:lstStyle/>
          <a:p>
            <a:pPr algn="ctr"/>
            <a:r>
              <a:rPr lang="en-US" sz="3600" b="1" dirty="0">
                <a:effectLst/>
                <a:latin typeface="Lub Dub Medium" panose="020B0603030403020204" pitchFamily="34" charset="0"/>
                <a:ea typeface="Times New Roman" panose="02020603050405020304" pitchFamily="18" charset="0"/>
              </a:rPr>
              <a:t>Table </a:t>
            </a:r>
            <a:r>
              <a:rPr lang="en-US" sz="3600" b="1" dirty="0">
                <a:latin typeface="Lub Dub Medium" panose="020B0603030403020204" pitchFamily="34" charset="0"/>
                <a:ea typeface="Times New Roman" panose="02020603050405020304" pitchFamily="18" charset="0"/>
              </a:rPr>
              <a:t>9</a:t>
            </a:r>
            <a:r>
              <a:rPr lang="en-US" sz="3600" b="1" dirty="0">
                <a:effectLst/>
                <a:latin typeface="Lub Dub Medium" panose="020B0603030403020204" pitchFamily="34" charset="0"/>
                <a:ea typeface="Times New Roman" panose="02020603050405020304" pitchFamily="18" charset="0"/>
              </a:rPr>
              <a:t>. Lifestyle Considerations for Patients With HCM </a:t>
            </a:r>
          </a:p>
          <a:p>
            <a:endParaRPr lang="en-US" dirty="0"/>
          </a:p>
        </p:txBody>
      </p:sp>
      <p:sp>
        <p:nvSpPr>
          <p:cNvPr id="8" name="TextBox 7">
            <a:extLst>
              <a:ext uri="{FF2B5EF4-FFF2-40B4-BE49-F238E27FC236}">
                <a16:creationId xmlns:a16="http://schemas.microsoft.com/office/drawing/2014/main" id="{8F03677F-D9EC-4F33-A21C-862A33EFAE66}"/>
              </a:ext>
            </a:extLst>
          </p:cNvPr>
          <p:cNvSpPr txBox="1"/>
          <p:nvPr/>
        </p:nvSpPr>
        <p:spPr>
          <a:xfrm>
            <a:off x="217954" y="7309985"/>
            <a:ext cx="14252107" cy="784830"/>
          </a:xfrm>
          <a:prstGeom prst="rect">
            <a:avLst/>
          </a:prstGeom>
          <a:noFill/>
        </p:spPr>
        <p:txBody>
          <a:bodyPr wrap="square" rtlCol="0">
            <a:spAutoFit/>
          </a:bodyPr>
          <a:lstStyle/>
          <a:p>
            <a:pPr marL="0" marR="0">
              <a:lnSpc>
                <a:spcPct val="150000"/>
              </a:lnSpc>
              <a:spcBef>
                <a:spcPts val="0"/>
              </a:spcBef>
              <a:spcAft>
                <a:spcPts val="0"/>
              </a:spcAft>
            </a:pPr>
            <a:r>
              <a:rPr lang="en-US" b="1" dirty="0">
                <a:solidFill>
                  <a:srgbClr val="000000"/>
                </a:solidFill>
                <a:effectLst/>
                <a:latin typeface="Lub Dub Medium" panose="020B0603030403020204" pitchFamily="34" charset="0"/>
                <a:ea typeface="Calibri" panose="020F0502020204030204" pitchFamily="34" charset="0"/>
              </a:rPr>
              <a:t>*Shared decision-making is an important component of counseling and lifestyle modifications.</a:t>
            </a:r>
            <a:endParaRPr lang="en-US" b="1" dirty="0">
              <a:effectLst/>
              <a:latin typeface="Lub Dub Medium" panose="020B0603030403020204" pitchFamily="34" charset="0"/>
              <a:ea typeface="Times New Roman" panose="02020603050405020304" pitchFamily="18" charset="0"/>
            </a:endParaRPr>
          </a:p>
          <a:p>
            <a:r>
              <a:rPr lang="en-US" b="1" dirty="0">
                <a:solidFill>
                  <a:srgbClr val="000000"/>
                </a:solidFill>
                <a:effectLst/>
                <a:latin typeface="Lub Dub Medium" panose="020B0603030403020204" pitchFamily="34" charset="0"/>
                <a:ea typeface="Calibri" panose="020F0502020204030204" pitchFamily="34" charset="0"/>
              </a:rPr>
              <a:t>HCM indicates hypertrophic cardiomyopathy</a:t>
            </a:r>
            <a:endParaRPr lang="en-US" b="1" dirty="0">
              <a:latin typeface="Lub Dub Medium" panose="020B0603030403020204" pitchFamily="34" charset="0"/>
            </a:endParaRPr>
          </a:p>
        </p:txBody>
      </p:sp>
    </p:spTree>
    <p:extLst>
      <p:ext uri="{BB962C8B-B14F-4D97-AF65-F5344CB8AC3E}">
        <p14:creationId xmlns:p14="http://schemas.microsoft.com/office/powerpoint/2010/main" val="2612424884"/>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8831BF62A3E34590989F9AED71B787" ma:contentTypeVersion="1" ma:contentTypeDescription="Create a new document." ma:contentTypeScope="" ma:versionID="7b00934ffaf1de72538918d583254db4">
  <xsd:schema xmlns:xsd="http://www.w3.org/2001/XMLSchema" xmlns:xs="http://www.w3.org/2001/XMLSchema" xmlns:p="http://schemas.microsoft.com/office/2006/metadata/properties" xmlns:ns2="9ce6e8b2-8cbb-4f04-b2bc-073592fc7910" targetNamespace="http://schemas.microsoft.com/office/2006/metadata/properties" ma:root="true" ma:fieldsID="399a2af15228a144db04eb9a2a620ecd" ns2:_="">
    <xsd:import namespace="9ce6e8b2-8cbb-4f04-b2bc-073592fc7910"/>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6e8b2-8cbb-4f04-b2bc-073592fc7910"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dexed="true" ma:internalName="Category">
      <xsd:simpleType>
        <xsd:restriction base="dms:Choice">
          <xsd:enumeration value="--Select--"/>
          <xsd:enumeration value="Guides, Instructions"/>
          <xsd:enumeration value="Meetings - Agenda"/>
          <xsd:enumeration value="Meetings - Logistics"/>
          <xsd:enumeration value="Meetings - Memos"/>
          <xsd:enumeration value="Meetings - Minutes"/>
          <xsd:enumeration value="Meetings - Slides"/>
          <xsd:enumeration value="Policies"/>
          <xsd:enumeration value="Report"/>
          <xsd:enumeration value="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9ce6e8b2-8cbb-4f04-b2bc-073592fc7910">--Select--</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2706E-7BA2-4EC1-A7CA-4E83B023D5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6e8b2-8cbb-4f04-b2bc-073592fc7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80DD31-0EB4-468C-A389-0ED885791036}">
  <ds:schemaRefs>
    <ds:schemaRef ds:uri="http://purl.org/dc/terms/"/>
    <ds:schemaRef ds:uri="http://schemas.openxmlformats.org/package/2006/metadata/core-properties"/>
    <ds:schemaRef ds:uri="9ce6e8b2-8cbb-4f04-b2bc-073592fc7910"/>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BD1938B7-E360-4FE9-A871-88B1E9A43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3557</TotalTime>
  <Words>10014</Words>
  <Application>Microsoft Office PowerPoint</Application>
  <PresentationFormat>Custom</PresentationFormat>
  <Paragraphs>1154</Paragraphs>
  <Slides>117</Slides>
  <Notes>8</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117</vt:i4>
      </vt:variant>
    </vt:vector>
  </HeadingPairs>
  <TitlesOfParts>
    <vt:vector size="130" baseType="lpstr">
      <vt:lpstr>Arial</vt:lpstr>
      <vt:lpstr>Calibri</vt:lpstr>
      <vt:lpstr>Lub Dub Heavy</vt:lpstr>
      <vt:lpstr>Lub Dub Medium</vt:lpstr>
      <vt:lpstr>Symbol</vt:lpstr>
      <vt:lpstr>Times New Roman</vt:lpstr>
      <vt:lpstr>Title Slides</vt:lpstr>
      <vt:lpstr>Transition Slides</vt:lpstr>
      <vt:lpstr>Simple Slides</vt:lpstr>
      <vt:lpstr>Photo Slides</vt:lpstr>
      <vt:lpstr>Split Content</vt:lpstr>
      <vt:lpstr>Image Right</vt:lpstr>
      <vt:lpstr>Closing Slides</vt:lpstr>
      <vt:lpstr>2020 AHA/ACC Guideline for the Diagnosis and Treatment of Patients With Hypertrophic Cardiomyopathy</vt:lpstr>
      <vt:lpstr>Citation </vt:lpstr>
      <vt:lpstr>2020 Writing Committee Members*</vt:lpstr>
      <vt:lpstr>PowerPoint Presentation</vt:lpstr>
      <vt:lpstr>Top 10 Take-Home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Shared Decision Making</vt:lpstr>
      <vt:lpstr>PowerPoint Presentation</vt:lpstr>
      <vt:lpstr>Multidisciplinary Hypertrophic Cardiomyopathy Centers</vt:lpstr>
      <vt:lpstr>PowerPoint Presentation</vt:lpstr>
      <vt:lpstr>Diagnosis, Initial Evaluation, and Follow-up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6. Screening with Electrocardiography and 2D Echocardiography in Asymptomatic Family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Sudden Cardiac Risk (SCD) Assessment and Prevention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AHA/ACC hypertrophic cardiomyopathy guideline slides</dc:title>
  <dc:creator>Laura Mitchell</dc:creator>
  <cp:lastModifiedBy>Morgane Cibotti-Sun</cp:lastModifiedBy>
  <cp:revision>98</cp:revision>
  <dcterms:created xsi:type="dcterms:W3CDTF">2020-08-26T20:51:56Z</dcterms:created>
  <dcterms:modified xsi:type="dcterms:W3CDTF">2020-11-19T17:14:06Z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0x0101001A8831BF62A3E34590989F9AED71B787</vt:lpwstr>
  </property>
  <property fmtid="{D5CDD505-2E9C-101B-9397-08002B2CF9AE}" pid="3" name="_docset_NoMedatataSyncRequired">
    <vt:lpwstr>False</vt:lpwstr>
  </property>
</Properties>
</file>