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9"/>
  </p:notesMasterIdLst>
  <p:sldIdLst>
    <p:sldId id="256" r:id="rId5"/>
    <p:sldId id="271" r:id="rId6"/>
    <p:sldId id="590" r:id="rId7"/>
    <p:sldId id="580" r:id="rId8"/>
    <p:sldId id="623" r:id="rId9"/>
    <p:sldId id="624" r:id="rId10"/>
    <p:sldId id="625" r:id="rId11"/>
    <p:sldId id="627" r:id="rId12"/>
    <p:sldId id="626" r:id="rId13"/>
    <p:sldId id="628" r:id="rId14"/>
    <p:sldId id="629" r:id="rId15"/>
    <p:sldId id="630" r:id="rId16"/>
    <p:sldId id="631" r:id="rId17"/>
    <p:sldId id="632" r:id="rId18"/>
    <p:sldId id="633" r:id="rId19"/>
    <p:sldId id="634" r:id="rId20"/>
    <p:sldId id="635" r:id="rId21"/>
    <p:sldId id="664" r:id="rId22"/>
    <p:sldId id="638" r:id="rId23"/>
    <p:sldId id="665" r:id="rId24"/>
    <p:sldId id="666" r:id="rId25"/>
    <p:sldId id="639" r:id="rId26"/>
    <p:sldId id="640" r:id="rId27"/>
    <p:sldId id="641" r:id="rId28"/>
    <p:sldId id="642" r:id="rId29"/>
    <p:sldId id="667" r:id="rId30"/>
    <p:sldId id="668" r:id="rId31"/>
    <p:sldId id="669" r:id="rId32"/>
    <p:sldId id="670" r:id="rId33"/>
    <p:sldId id="581" r:id="rId34"/>
    <p:sldId id="643" r:id="rId35"/>
    <p:sldId id="671" r:id="rId36"/>
    <p:sldId id="672" r:id="rId37"/>
    <p:sldId id="673" r:id="rId38"/>
    <p:sldId id="674" r:id="rId39"/>
    <p:sldId id="675" r:id="rId40"/>
    <p:sldId id="676" r:id="rId41"/>
    <p:sldId id="649" r:id="rId42"/>
    <p:sldId id="678" r:id="rId43"/>
    <p:sldId id="591" r:id="rId44"/>
    <p:sldId id="586" r:id="rId45"/>
    <p:sldId id="587" r:id="rId46"/>
    <p:sldId id="588" r:id="rId47"/>
    <p:sldId id="651" r:id="rId48"/>
    <p:sldId id="652" r:id="rId49"/>
    <p:sldId id="589" r:id="rId50"/>
    <p:sldId id="653" r:id="rId51"/>
    <p:sldId id="592" r:id="rId52"/>
    <p:sldId id="594" r:id="rId53"/>
    <p:sldId id="595" r:id="rId54"/>
    <p:sldId id="596" r:id="rId55"/>
    <p:sldId id="679" r:id="rId56"/>
    <p:sldId id="723" r:id="rId57"/>
    <p:sldId id="681" r:id="rId58"/>
    <p:sldId id="682" r:id="rId59"/>
    <p:sldId id="683" r:id="rId60"/>
    <p:sldId id="684" r:id="rId61"/>
    <p:sldId id="685" r:id="rId62"/>
    <p:sldId id="686" r:id="rId63"/>
    <p:sldId id="687" r:id="rId64"/>
    <p:sldId id="688" r:id="rId65"/>
    <p:sldId id="689" r:id="rId66"/>
    <p:sldId id="690" r:id="rId67"/>
    <p:sldId id="724" r:id="rId68"/>
    <p:sldId id="692" r:id="rId69"/>
    <p:sldId id="693" r:id="rId70"/>
    <p:sldId id="695" r:id="rId71"/>
    <p:sldId id="694" r:id="rId72"/>
    <p:sldId id="696" r:id="rId73"/>
    <p:sldId id="697" r:id="rId74"/>
    <p:sldId id="698" r:id="rId75"/>
    <p:sldId id="699" r:id="rId76"/>
    <p:sldId id="700" r:id="rId77"/>
    <p:sldId id="701" r:id="rId78"/>
    <p:sldId id="702" r:id="rId79"/>
    <p:sldId id="703" r:id="rId80"/>
    <p:sldId id="704" r:id="rId81"/>
    <p:sldId id="705" r:id="rId82"/>
    <p:sldId id="706" r:id="rId83"/>
    <p:sldId id="707" r:id="rId84"/>
    <p:sldId id="708" r:id="rId85"/>
    <p:sldId id="709" r:id="rId86"/>
    <p:sldId id="710" r:id="rId87"/>
    <p:sldId id="721" r:id="rId88"/>
    <p:sldId id="711" r:id="rId89"/>
    <p:sldId id="712" r:id="rId90"/>
    <p:sldId id="713" r:id="rId91"/>
    <p:sldId id="714" r:id="rId92"/>
    <p:sldId id="715" r:id="rId93"/>
    <p:sldId id="717" r:id="rId94"/>
    <p:sldId id="718" r:id="rId95"/>
    <p:sldId id="719" r:id="rId96"/>
    <p:sldId id="720" r:id="rId97"/>
    <p:sldId id="622" r:id="rId9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Franklin Gothic Book"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Franklin Gothic Book"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Franklin Gothic Book"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Franklin Gothic Book"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Franklin Gothic Book" pitchFamily="34" charset="0"/>
        <a:ea typeface="MS PGothic" pitchFamily="34" charset="-128"/>
        <a:cs typeface="+mn-cs"/>
      </a:defRPr>
    </a:lvl5pPr>
    <a:lvl6pPr marL="2286000" algn="l" defTabSz="914400" rtl="0" eaLnBrk="1" latinLnBrk="0" hangingPunct="1">
      <a:defRPr kern="1200">
        <a:solidFill>
          <a:schemeClr val="tx1"/>
        </a:solidFill>
        <a:latin typeface="Franklin Gothic Book" pitchFamily="34" charset="0"/>
        <a:ea typeface="MS PGothic" pitchFamily="34" charset="-128"/>
        <a:cs typeface="+mn-cs"/>
      </a:defRPr>
    </a:lvl6pPr>
    <a:lvl7pPr marL="2743200" algn="l" defTabSz="914400" rtl="0" eaLnBrk="1" latinLnBrk="0" hangingPunct="1">
      <a:defRPr kern="1200">
        <a:solidFill>
          <a:schemeClr val="tx1"/>
        </a:solidFill>
        <a:latin typeface="Franklin Gothic Book" pitchFamily="34" charset="0"/>
        <a:ea typeface="MS PGothic" pitchFamily="34" charset="-128"/>
        <a:cs typeface="+mn-cs"/>
      </a:defRPr>
    </a:lvl7pPr>
    <a:lvl8pPr marL="3200400" algn="l" defTabSz="914400" rtl="0" eaLnBrk="1" latinLnBrk="0" hangingPunct="1">
      <a:defRPr kern="1200">
        <a:solidFill>
          <a:schemeClr val="tx1"/>
        </a:solidFill>
        <a:latin typeface="Franklin Gothic Book" pitchFamily="34" charset="0"/>
        <a:ea typeface="MS PGothic" pitchFamily="34" charset="-128"/>
        <a:cs typeface="+mn-cs"/>
      </a:defRPr>
    </a:lvl8pPr>
    <a:lvl9pPr marL="3657600" algn="l" defTabSz="914400" rtl="0" eaLnBrk="1" latinLnBrk="0" hangingPunct="1">
      <a:defRPr kern="1200">
        <a:solidFill>
          <a:schemeClr val="tx1"/>
        </a:solidFill>
        <a:latin typeface="Franklin Gothic Book"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Rzeszut" initials="A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80808"/>
    <a:srgbClr val="00386B"/>
    <a:srgbClr val="005DA2"/>
    <a:srgbClr val="FF9B3B"/>
    <a:srgbClr val="FF483B"/>
    <a:srgbClr val="860000"/>
    <a:srgbClr val="663A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autoAdjust="0"/>
  </p:normalViewPr>
  <p:slideViewPr>
    <p:cSldViewPr>
      <p:cViewPr varScale="1">
        <p:scale>
          <a:sx n="128" d="100"/>
          <a:sy n="128" d="100"/>
        </p:scale>
        <p:origin x="170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628" cy="464184"/>
          </a:xfrm>
          <a:prstGeom prst="rect">
            <a:avLst/>
          </a:prstGeom>
        </p:spPr>
        <p:txBody>
          <a:bodyPr vert="horz" lIns="91528" tIns="45764" rIns="91528" bIns="45764" rtlCol="0"/>
          <a:lstStyle>
            <a:lvl1pPr algn="l">
              <a:defRPr sz="1200"/>
            </a:lvl1pPr>
          </a:lstStyle>
          <a:p>
            <a:endParaRPr lang="en-US"/>
          </a:p>
        </p:txBody>
      </p:sp>
      <p:sp>
        <p:nvSpPr>
          <p:cNvPr id="3" name="Date Placeholder 2"/>
          <p:cNvSpPr>
            <a:spLocks noGrp="1"/>
          </p:cNvSpPr>
          <p:nvPr>
            <p:ph type="dt" idx="1"/>
          </p:nvPr>
        </p:nvSpPr>
        <p:spPr>
          <a:xfrm>
            <a:off x="3971182" y="0"/>
            <a:ext cx="3037628" cy="464184"/>
          </a:xfrm>
          <a:prstGeom prst="rect">
            <a:avLst/>
          </a:prstGeom>
        </p:spPr>
        <p:txBody>
          <a:bodyPr vert="horz" lIns="91528" tIns="45764" rIns="91528" bIns="45764" rtlCol="0"/>
          <a:lstStyle>
            <a:lvl1pPr algn="r">
              <a:defRPr sz="1200"/>
            </a:lvl1pPr>
          </a:lstStyle>
          <a:p>
            <a:fld id="{A7D95885-B02F-4F27-B2C1-5B438F2E6450}" type="datetimeFigureOut">
              <a:rPr lang="en-US" smtClean="0"/>
              <a:t>9/26/20</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1528" tIns="45764" rIns="91528" bIns="45764" rtlCol="0" anchor="ctr"/>
          <a:lstStyle/>
          <a:p>
            <a:endParaRPr lang="en-US"/>
          </a:p>
        </p:txBody>
      </p:sp>
      <p:sp>
        <p:nvSpPr>
          <p:cNvPr id="5" name="Notes Placeholder 4"/>
          <p:cNvSpPr>
            <a:spLocks noGrp="1"/>
          </p:cNvSpPr>
          <p:nvPr>
            <p:ph type="body" sz="quarter" idx="3"/>
          </p:nvPr>
        </p:nvSpPr>
        <p:spPr>
          <a:xfrm>
            <a:off x="701359" y="4416109"/>
            <a:ext cx="5607684" cy="4182427"/>
          </a:xfrm>
          <a:prstGeom prst="rect">
            <a:avLst/>
          </a:prstGeom>
        </p:spPr>
        <p:txBody>
          <a:bodyPr vert="horz" lIns="91528" tIns="45764" rIns="91528" bIns="4576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629"/>
            <a:ext cx="3037628" cy="464184"/>
          </a:xfrm>
          <a:prstGeom prst="rect">
            <a:avLst/>
          </a:prstGeom>
        </p:spPr>
        <p:txBody>
          <a:bodyPr vert="horz" lIns="91528" tIns="45764" rIns="91528" bIns="45764" rtlCol="0" anchor="b"/>
          <a:lstStyle>
            <a:lvl1pPr algn="l">
              <a:defRPr sz="1200"/>
            </a:lvl1pPr>
          </a:lstStyle>
          <a:p>
            <a:endParaRPr lang="en-US"/>
          </a:p>
        </p:txBody>
      </p:sp>
      <p:sp>
        <p:nvSpPr>
          <p:cNvPr id="7" name="Slide Number Placeholder 6"/>
          <p:cNvSpPr>
            <a:spLocks noGrp="1"/>
          </p:cNvSpPr>
          <p:nvPr>
            <p:ph type="sldNum" sz="quarter" idx="5"/>
          </p:nvPr>
        </p:nvSpPr>
        <p:spPr>
          <a:xfrm>
            <a:off x="3971182" y="8830629"/>
            <a:ext cx="3037628" cy="464184"/>
          </a:xfrm>
          <a:prstGeom prst="rect">
            <a:avLst/>
          </a:prstGeom>
        </p:spPr>
        <p:txBody>
          <a:bodyPr vert="horz" lIns="91528" tIns="45764" rIns="91528" bIns="45764" rtlCol="0" anchor="b"/>
          <a:lstStyle>
            <a:lvl1pPr algn="r">
              <a:defRPr sz="1200"/>
            </a:lvl1pPr>
          </a:lstStyle>
          <a:p>
            <a:fld id="{B34C1AE2-46BF-4018-89D1-9886DAD49048}" type="slidenum">
              <a:rPr lang="en-US" smtClean="0"/>
              <a:t>‹#›</a:t>
            </a:fld>
            <a:endParaRPr lang="en-US"/>
          </a:p>
        </p:txBody>
      </p:sp>
    </p:spTree>
    <p:extLst>
      <p:ext uri="{BB962C8B-B14F-4D97-AF65-F5344CB8AC3E}">
        <p14:creationId xmlns:p14="http://schemas.microsoft.com/office/powerpoint/2010/main" val="2326667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3080261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396557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598781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2312279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690922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2074707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165157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1445159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2112648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1503425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1422862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4128026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2080315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4247412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212634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1119725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3322270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42207557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3942908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10410718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1407285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89058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3146680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4204725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27627842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13735159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18440884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26133551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32476987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17963515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4153750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39524428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3508351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448891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21902532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565127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3798993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2985226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1551667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1066033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2259693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1791237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60D9B8C-EE90-4284-80F6-185BF184771D}" type="datetimeFigureOut">
              <a:rPr lang="en-US" altLang="en-US"/>
              <a:pPr>
                <a:defRPr/>
              </a:pPr>
              <a:t>9/26/20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90F4C4-4565-4E59-9B2C-28768B662E8A}" type="slidenum">
              <a:rPr lang="en-US" altLang="en-US"/>
              <a:pPr>
                <a:defRPr/>
              </a:pPr>
              <a:t>‹#›</a:t>
            </a:fld>
            <a:endParaRPr lang="en-US" altLang="en-US"/>
          </a:p>
        </p:txBody>
      </p:sp>
    </p:spTree>
    <p:extLst>
      <p:ext uri="{BB962C8B-B14F-4D97-AF65-F5344CB8AC3E}">
        <p14:creationId xmlns:p14="http://schemas.microsoft.com/office/powerpoint/2010/main" val="3736394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5400000">
            <a:off x="4991100" y="2857500"/>
            <a:ext cx="6248400" cy="1143000"/>
          </a:xfrm>
        </p:spPr>
        <p:txBody>
          <a:bodyPr/>
          <a:lstStyle/>
          <a:p>
            <a:r>
              <a:rPr lang="en-US" dirty="0"/>
              <a:t>Click to edit Master title style</a:t>
            </a:r>
          </a:p>
        </p:txBody>
      </p:sp>
      <p:sp>
        <p:nvSpPr>
          <p:cNvPr id="3" name="Vertical Text Placeholder 2"/>
          <p:cNvSpPr>
            <a:spLocks noGrp="1"/>
          </p:cNvSpPr>
          <p:nvPr>
            <p:ph type="body" orient="vert" idx="1"/>
          </p:nvPr>
        </p:nvSpPr>
        <p:spPr>
          <a:xfrm>
            <a:off x="457200" y="304800"/>
            <a:ext cx="69342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5400000">
            <a:off x="-7937" y="541337"/>
            <a:ext cx="838200" cy="365125"/>
          </a:xfrm>
        </p:spPr>
        <p:txBody>
          <a:bodyPr/>
          <a:lstStyle>
            <a:lvl1pPr>
              <a:defRPr/>
            </a:lvl1pPr>
          </a:lstStyle>
          <a:p>
            <a:pPr>
              <a:defRPr/>
            </a:pPr>
            <a:fld id="{4F919861-E4D0-4DDE-932E-4A151FEE9DDA}" type="datetimeFigureOut">
              <a:rPr lang="en-US" altLang="en-US"/>
              <a:pPr>
                <a:defRPr/>
              </a:pPr>
              <a:t>9/26/20</a:t>
            </a:fld>
            <a:endParaRPr lang="en-US" altLang="en-US"/>
          </a:p>
        </p:txBody>
      </p:sp>
      <p:sp>
        <p:nvSpPr>
          <p:cNvPr id="5" name="Footer Placeholder 4"/>
          <p:cNvSpPr>
            <a:spLocks noGrp="1"/>
          </p:cNvSpPr>
          <p:nvPr>
            <p:ph type="ftr" sz="quarter" idx="11"/>
          </p:nvPr>
        </p:nvSpPr>
        <p:spPr>
          <a:xfrm rot="5400000">
            <a:off x="-1036637" y="2408237"/>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rot="5400000">
            <a:off x="8366125" y="5959475"/>
            <a:ext cx="838200" cy="349250"/>
          </a:xfrm>
        </p:spPr>
        <p:txBody>
          <a:bodyPr/>
          <a:lstStyle>
            <a:lvl1pPr>
              <a:defRPr/>
            </a:lvl1pPr>
          </a:lstStyle>
          <a:p>
            <a:pPr>
              <a:defRPr/>
            </a:pPr>
            <a:fld id="{E1187047-D391-49CB-BD81-213A8AE0309B}" type="slidenum">
              <a:rPr lang="en-US" altLang="en-US"/>
              <a:pPr>
                <a:defRPr/>
              </a:pPr>
              <a:t>‹#›</a:t>
            </a:fld>
            <a:endParaRPr lang="en-US" altLang="en-US"/>
          </a:p>
        </p:txBody>
      </p:sp>
    </p:spTree>
    <p:extLst>
      <p:ext uri="{BB962C8B-B14F-4D97-AF65-F5344CB8AC3E}">
        <p14:creationId xmlns:p14="http://schemas.microsoft.com/office/powerpoint/2010/main" val="2183359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67600" y="274638"/>
            <a:ext cx="1219200" cy="6278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304800"/>
            <a:ext cx="6629400" cy="62484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rot="5400000">
            <a:off x="-7937" y="541337"/>
            <a:ext cx="838200" cy="365125"/>
          </a:xfrm>
        </p:spPr>
        <p:txBody>
          <a:bodyPr/>
          <a:lstStyle>
            <a:lvl1pPr>
              <a:defRPr/>
            </a:lvl1pPr>
          </a:lstStyle>
          <a:p>
            <a:pPr>
              <a:defRPr/>
            </a:pPr>
            <a:fld id="{F6AAD617-DF58-4A22-ABE4-5850492A1D69}" type="datetimeFigureOut">
              <a:rPr lang="en-US" altLang="en-US"/>
              <a:pPr>
                <a:defRPr/>
              </a:pPr>
              <a:t>9/26/20</a:t>
            </a:fld>
            <a:endParaRPr lang="en-US" altLang="en-US"/>
          </a:p>
        </p:txBody>
      </p:sp>
      <p:sp>
        <p:nvSpPr>
          <p:cNvPr id="5" name="Footer Placeholder 4"/>
          <p:cNvSpPr>
            <a:spLocks noGrp="1"/>
          </p:cNvSpPr>
          <p:nvPr>
            <p:ph type="ftr" sz="quarter" idx="11"/>
          </p:nvPr>
        </p:nvSpPr>
        <p:spPr>
          <a:xfrm rot="5400000">
            <a:off x="-1036637" y="2408237"/>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rot="5400000">
            <a:off x="8366125" y="5959475"/>
            <a:ext cx="838200" cy="349250"/>
          </a:xfrm>
        </p:spPr>
        <p:txBody>
          <a:bodyPr/>
          <a:lstStyle>
            <a:lvl1pPr>
              <a:defRPr/>
            </a:lvl1pPr>
          </a:lstStyle>
          <a:p>
            <a:pPr>
              <a:defRPr/>
            </a:pPr>
            <a:fld id="{9AC7F8B9-7289-4910-80E3-08257246C5D7}" type="slidenum">
              <a:rPr lang="en-US" altLang="en-US"/>
              <a:pPr>
                <a:defRPr/>
              </a:pPr>
              <a:t>‹#›</a:t>
            </a:fld>
            <a:endParaRPr lang="en-US" altLang="en-US"/>
          </a:p>
        </p:txBody>
      </p:sp>
    </p:spTree>
    <p:extLst>
      <p:ext uri="{BB962C8B-B14F-4D97-AF65-F5344CB8AC3E}">
        <p14:creationId xmlns:p14="http://schemas.microsoft.com/office/powerpoint/2010/main" val="913599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9F9B9AD-8CDB-4A85-9A2F-D001A6A2DB6A}" type="datetimeFigureOut">
              <a:rPr lang="en-US" altLang="en-US"/>
              <a:pPr>
                <a:defRPr/>
              </a:pPr>
              <a:t>9/26/20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0E6621-4A1D-41B0-A5CC-7C60C7648C71}" type="slidenum">
              <a:rPr lang="en-US" altLang="en-US"/>
              <a:pPr>
                <a:defRPr/>
              </a:pPr>
              <a:t>‹#›</a:t>
            </a:fld>
            <a:endParaRPr lang="en-US" altLang="en-US"/>
          </a:p>
        </p:txBody>
      </p:sp>
    </p:spTree>
    <p:extLst>
      <p:ext uri="{BB962C8B-B14F-4D97-AF65-F5344CB8AC3E}">
        <p14:creationId xmlns:p14="http://schemas.microsoft.com/office/powerpoint/2010/main" val="3026651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1E4FADB-FCB0-4BFD-8585-C5BB9D2EABEF}" type="datetimeFigureOut">
              <a:rPr lang="en-US" altLang="en-US"/>
              <a:pPr>
                <a:defRPr/>
              </a:pPr>
              <a:t>9/26/20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BAFFCC-BC54-42F2-9D32-0B3EEC607237}" type="slidenum">
              <a:rPr lang="en-US" altLang="en-US"/>
              <a:pPr>
                <a:defRPr/>
              </a:pPr>
              <a:t>‹#›</a:t>
            </a:fld>
            <a:endParaRPr lang="en-US" altLang="en-US"/>
          </a:p>
        </p:txBody>
      </p:sp>
    </p:spTree>
    <p:extLst>
      <p:ext uri="{BB962C8B-B14F-4D97-AF65-F5344CB8AC3E}">
        <p14:creationId xmlns:p14="http://schemas.microsoft.com/office/powerpoint/2010/main" val="170652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F7A9C8A-9F8A-446A-B977-A8C842A40DFF}" type="datetimeFigureOut">
              <a:rPr lang="en-US" altLang="en-US"/>
              <a:pPr>
                <a:defRPr/>
              </a:pPr>
              <a:t>9/26/20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CA4EE8-2BA5-4D58-8CA8-0EBF8C57E523}" type="slidenum">
              <a:rPr lang="en-US" altLang="en-US"/>
              <a:pPr>
                <a:defRPr/>
              </a:pPr>
              <a:t>‹#›</a:t>
            </a:fld>
            <a:endParaRPr lang="en-US" altLang="en-US"/>
          </a:p>
        </p:txBody>
      </p:sp>
    </p:spTree>
    <p:extLst>
      <p:ext uri="{BB962C8B-B14F-4D97-AF65-F5344CB8AC3E}">
        <p14:creationId xmlns:p14="http://schemas.microsoft.com/office/powerpoint/2010/main" val="48057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B9ABB7C-9510-467A-9A89-7F263FA16286}" type="datetimeFigureOut">
              <a:rPr lang="en-US" altLang="en-US"/>
              <a:pPr>
                <a:defRPr/>
              </a:pPr>
              <a:t>9/26/20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D7AB424-7049-474B-A3D3-0F99461BC571}" type="slidenum">
              <a:rPr lang="en-US" altLang="en-US"/>
              <a:pPr>
                <a:defRPr/>
              </a:pPr>
              <a:t>‹#›</a:t>
            </a:fld>
            <a:endParaRPr lang="en-US" altLang="en-US"/>
          </a:p>
        </p:txBody>
      </p:sp>
    </p:spTree>
    <p:extLst>
      <p:ext uri="{BB962C8B-B14F-4D97-AF65-F5344CB8AC3E}">
        <p14:creationId xmlns:p14="http://schemas.microsoft.com/office/powerpoint/2010/main" val="1556083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A3DAFF5-B8FC-43ED-BA8F-09CA45CA7F59}" type="datetimeFigureOut">
              <a:rPr lang="en-US" altLang="en-US"/>
              <a:pPr>
                <a:defRPr/>
              </a:pPr>
              <a:t>9/26/20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4AA1AF7-B7F7-4B9C-A675-BA0F08C54706}" type="slidenum">
              <a:rPr lang="en-US" altLang="en-US"/>
              <a:pPr>
                <a:defRPr/>
              </a:pPr>
              <a:t>‹#›</a:t>
            </a:fld>
            <a:endParaRPr lang="en-US" altLang="en-US"/>
          </a:p>
        </p:txBody>
      </p:sp>
    </p:spTree>
    <p:extLst>
      <p:ext uri="{BB962C8B-B14F-4D97-AF65-F5344CB8AC3E}">
        <p14:creationId xmlns:p14="http://schemas.microsoft.com/office/powerpoint/2010/main" val="93135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6E5447-A57B-4A72-B591-F60D25B7A841}" type="datetimeFigureOut">
              <a:rPr lang="en-US" altLang="en-US"/>
              <a:pPr>
                <a:defRPr/>
              </a:pPr>
              <a:t>9/26/20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C6F174-4398-47A9-8923-5F5CCD315F48}" type="slidenum">
              <a:rPr lang="en-US" altLang="en-US"/>
              <a:pPr>
                <a:defRPr/>
              </a:pPr>
              <a:t>‹#›</a:t>
            </a:fld>
            <a:endParaRPr lang="en-US" altLang="en-US"/>
          </a:p>
        </p:txBody>
      </p:sp>
    </p:spTree>
    <p:extLst>
      <p:ext uri="{BB962C8B-B14F-4D97-AF65-F5344CB8AC3E}">
        <p14:creationId xmlns:p14="http://schemas.microsoft.com/office/powerpoint/2010/main" val="110620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F209DCA-86F1-4105-9F3E-3F9161928948}" type="datetimeFigureOut">
              <a:rPr lang="en-US" altLang="en-US"/>
              <a:pPr>
                <a:defRPr/>
              </a:pPr>
              <a:t>9/26/20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948E2F-0049-4B4F-8321-60800896559B}" type="slidenum">
              <a:rPr lang="en-US" altLang="en-US"/>
              <a:pPr>
                <a:defRPr/>
              </a:pPr>
              <a:t>‹#›</a:t>
            </a:fld>
            <a:endParaRPr lang="en-US" altLang="en-US"/>
          </a:p>
        </p:txBody>
      </p:sp>
    </p:spTree>
    <p:extLst>
      <p:ext uri="{BB962C8B-B14F-4D97-AF65-F5344CB8AC3E}">
        <p14:creationId xmlns:p14="http://schemas.microsoft.com/office/powerpoint/2010/main" val="3090189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CCB675A-DB0A-4878-A700-DE2C4505A863}" type="datetimeFigureOut">
              <a:rPr lang="en-US" altLang="en-US"/>
              <a:pPr>
                <a:defRPr/>
              </a:pPr>
              <a:t>9/26/20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51CFD1-EAE4-45F0-8CF8-B0BA92E499B0}" type="slidenum">
              <a:rPr lang="en-US" altLang="en-US"/>
              <a:pPr>
                <a:defRPr/>
              </a:pPr>
              <a:t>‹#›</a:t>
            </a:fld>
            <a:endParaRPr lang="en-US" altLang="en-US"/>
          </a:p>
        </p:txBody>
      </p:sp>
    </p:spTree>
    <p:extLst>
      <p:ext uri="{BB962C8B-B14F-4D97-AF65-F5344CB8AC3E}">
        <p14:creationId xmlns:p14="http://schemas.microsoft.com/office/powerpoint/2010/main" val="1947208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24600"/>
            <a:ext cx="914400" cy="39687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90A2"/>
                </a:solidFill>
                <a:cs typeface="Arial" pitchFamily="34" charset="0"/>
              </a:defRPr>
            </a:lvl1pPr>
          </a:lstStyle>
          <a:p>
            <a:pPr>
              <a:defRPr/>
            </a:pPr>
            <a:fld id="{ECBDB648-9936-4653-8D0D-0FF5BA71B32C}" type="datetimeFigureOut">
              <a:rPr lang="en-US" altLang="en-US"/>
              <a:pPr>
                <a:defRPr/>
              </a:pPr>
              <a:t>9/26/20</a:t>
            </a:fld>
            <a:endParaRPr lang="en-US" altLang="en-US"/>
          </a:p>
        </p:txBody>
      </p:sp>
      <p:sp>
        <p:nvSpPr>
          <p:cNvPr id="5" name="Footer Placeholder 4"/>
          <p:cNvSpPr>
            <a:spLocks noGrp="1"/>
          </p:cNvSpPr>
          <p:nvPr>
            <p:ph type="ftr" sz="quarter" idx="3"/>
          </p:nvPr>
        </p:nvSpPr>
        <p:spPr>
          <a:xfrm>
            <a:off x="1371600" y="6324600"/>
            <a:ext cx="2895600" cy="39687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153400" y="152400"/>
            <a:ext cx="838200" cy="349250"/>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90A2"/>
                </a:solidFill>
                <a:cs typeface="Arial" pitchFamily="34" charset="0"/>
              </a:defRPr>
            </a:lvl1pPr>
          </a:lstStyle>
          <a:p>
            <a:pPr>
              <a:defRPr/>
            </a:pPr>
            <a:fld id="{2AF35E44-8777-4A72-B823-6168DAF8C6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Garamond"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Garamond"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Garamond"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Garamond"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Garamond" charset="0"/>
          <a:ea typeface="ＭＳ Ｐゴシック" charset="0"/>
        </a:defRPr>
      </a:lvl6pPr>
      <a:lvl7pPr marL="914400" algn="ctr" rtl="0" fontAlgn="base">
        <a:spcBef>
          <a:spcPct val="0"/>
        </a:spcBef>
        <a:spcAft>
          <a:spcPct val="0"/>
        </a:spcAft>
        <a:defRPr sz="4400">
          <a:solidFill>
            <a:schemeClr val="tx1"/>
          </a:solidFill>
          <a:latin typeface="Garamond" charset="0"/>
          <a:ea typeface="ＭＳ Ｐゴシック" charset="0"/>
        </a:defRPr>
      </a:lvl7pPr>
      <a:lvl8pPr marL="1371600" algn="ctr" rtl="0" fontAlgn="base">
        <a:spcBef>
          <a:spcPct val="0"/>
        </a:spcBef>
        <a:spcAft>
          <a:spcPct val="0"/>
        </a:spcAft>
        <a:defRPr sz="4400">
          <a:solidFill>
            <a:schemeClr val="tx1"/>
          </a:solidFill>
          <a:latin typeface="Garamond" charset="0"/>
          <a:ea typeface="ＭＳ Ｐゴシック" charset="0"/>
        </a:defRPr>
      </a:lvl8pPr>
      <a:lvl9pPr marL="1828800" algn="ctr" rtl="0" fontAlgn="base">
        <a:spcBef>
          <a:spcPct val="0"/>
        </a:spcBef>
        <a:spcAft>
          <a:spcPct val="0"/>
        </a:spcAft>
        <a:defRPr sz="4400">
          <a:solidFill>
            <a:schemeClr val="tx1"/>
          </a:solidFill>
          <a:latin typeface="Garamond"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6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3.png"/></Relationships>
</file>

<file path=ppt/slides/_rels/slide6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7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52400" y="2130425"/>
            <a:ext cx="9448800" cy="1603375"/>
          </a:xfrm>
        </p:spPr>
        <p:txBody>
          <a:bodyPr/>
          <a:lstStyle/>
          <a:p>
            <a:pPr eaLnBrk="1" hangingPunct="1"/>
            <a:r>
              <a:rPr lang="en-US" altLang="en-US" sz="3200" b="1" dirty="0">
                <a:solidFill>
                  <a:srgbClr val="00386B"/>
                </a:solidFill>
              </a:rPr>
              <a:t>2019 CV Training Program Directors </a:t>
            </a:r>
            <a:br>
              <a:rPr lang="en-US" altLang="en-US" sz="3200" b="1" dirty="0">
                <a:solidFill>
                  <a:srgbClr val="00386B"/>
                </a:solidFill>
              </a:rPr>
            </a:br>
            <a:r>
              <a:rPr lang="en-US" altLang="en-US" sz="3200" b="1" dirty="0">
                <a:solidFill>
                  <a:srgbClr val="00386B"/>
                </a:solidFill>
              </a:rPr>
              <a:t>Omnibus Research</a:t>
            </a:r>
            <a:br>
              <a:rPr lang="en-US" altLang="en-US" sz="3200" b="1" dirty="0">
                <a:solidFill>
                  <a:srgbClr val="00386B"/>
                </a:solidFill>
              </a:rPr>
            </a:br>
            <a:br>
              <a:rPr lang="en-US" altLang="en-US" sz="2400" b="1" dirty="0">
                <a:solidFill>
                  <a:srgbClr val="00386B"/>
                </a:solidFill>
              </a:rPr>
            </a:br>
            <a:r>
              <a:rPr lang="en-US" altLang="en-US" sz="2400" b="1" dirty="0">
                <a:solidFill>
                  <a:srgbClr val="00386B"/>
                </a:solidFill>
              </a:rPr>
              <a:t>September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76200" y="6457890"/>
            <a:ext cx="9448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Thinking about the Fellows in your general cardiovascular training program, please provide a count of the following: Total Number of underrepresented in</a:t>
            </a:r>
          </a:p>
          <a:p>
            <a:pPr eaLnBrk="1" hangingPunct="1"/>
            <a:r>
              <a:rPr lang="en-US" altLang="en-US" sz="1000" b="0" i="1" dirty="0">
                <a:solidFill>
                  <a:schemeClr val="tx1"/>
                </a:solidFill>
              </a:rPr>
              <a:t>      medicine Fellows (n=138)</a:t>
            </a:r>
          </a:p>
        </p:txBody>
      </p:sp>
      <p:sp>
        <p:nvSpPr>
          <p:cNvPr id="10248" name="Rectangle 8"/>
          <p:cNvSpPr>
            <a:spLocks noGrp="1" noChangeArrowheads="1"/>
          </p:cNvSpPr>
          <p:nvPr>
            <p:ph type="title"/>
          </p:nvPr>
        </p:nvSpPr>
        <p:spPr>
          <a:xfrm>
            <a:off x="-152400" y="0"/>
            <a:ext cx="9448800" cy="685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Total Number of Underrepresented in Medicine Fellows </a:t>
            </a:r>
            <a:br>
              <a:rPr lang="en-US" altLang="en-US" sz="2000" b="1" dirty="0">
                <a:solidFill>
                  <a:srgbClr val="00386B"/>
                </a:solidFill>
              </a:rPr>
            </a:br>
            <a:r>
              <a:rPr lang="en-US" altLang="en-US" sz="2000" b="1" dirty="0">
                <a:solidFill>
                  <a:srgbClr val="00386B"/>
                </a:solidFill>
              </a:rPr>
              <a:t>Per Cardiovascular Program</a:t>
            </a:r>
          </a:p>
        </p:txBody>
      </p:sp>
      <p:sp>
        <p:nvSpPr>
          <p:cNvPr id="11" name="Text Box 75"/>
          <p:cNvSpPr txBox="1">
            <a:spLocks noChangeArrowheads="1"/>
          </p:cNvSpPr>
          <p:nvPr/>
        </p:nvSpPr>
        <p:spPr bwMode="auto">
          <a:xfrm>
            <a:off x="41910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pic>
        <p:nvPicPr>
          <p:cNvPr id="4" name="Picture 3" descr="A picture containing screenshot&#10;&#10;Description automatically generated">
            <a:extLst>
              <a:ext uri="{FF2B5EF4-FFF2-40B4-BE49-F238E27FC236}">
                <a16:creationId xmlns:a16="http://schemas.microsoft.com/office/drawing/2014/main" id="{53A22907-5645-4F69-899A-929EF9B7BA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7244"/>
            <a:ext cx="9144000" cy="4844956"/>
          </a:xfrm>
          <a:prstGeom prst="rect">
            <a:avLst/>
          </a:prstGeom>
        </p:spPr>
      </p:pic>
    </p:spTree>
    <p:extLst>
      <p:ext uri="{BB962C8B-B14F-4D97-AF65-F5344CB8AC3E}">
        <p14:creationId xmlns:p14="http://schemas.microsoft.com/office/powerpoint/2010/main" val="2994957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44E7B490-40CD-4032-B9CD-170EEA4DB5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914400"/>
            <a:ext cx="6781802" cy="5377191"/>
          </a:xfrm>
          <a:prstGeom prst="rect">
            <a:avLst/>
          </a:prstGeom>
        </p:spPr>
      </p:pic>
      <p:pic>
        <p:nvPicPr>
          <p:cNvPr id="3" name="Picture 2">
            <a:extLst>
              <a:ext uri="{FF2B5EF4-FFF2-40B4-BE49-F238E27FC236}">
                <a16:creationId xmlns:a16="http://schemas.microsoft.com/office/drawing/2014/main" id="{6E87F6FD-82E5-4CA7-A741-ECEC4372F0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318" y="914400"/>
            <a:ext cx="1674082" cy="5377191"/>
          </a:xfrm>
          <a:prstGeom prst="rect">
            <a:avLst/>
          </a:prstGeom>
        </p:spPr>
      </p:pic>
      <p:sp>
        <p:nvSpPr>
          <p:cNvPr id="10248" name="Rectangle 8"/>
          <p:cNvSpPr>
            <a:spLocks noGrp="1" noChangeArrowheads="1"/>
          </p:cNvSpPr>
          <p:nvPr>
            <p:ph type="title"/>
          </p:nvPr>
        </p:nvSpPr>
        <p:spPr>
          <a:xfrm>
            <a:off x="0" y="0"/>
            <a:ext cx="9144000" cy="57286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800" b="1" dirty="0">
                <a:solidFill>
                  <a:srgbClr val="00386B"/>
                </a:solidFill>
              </a:rPr>
              <a:t>Percentage of Underrepresented in Medicine Fellows </a:t>
            </a:r>
            <a:br>
              <a:rPr lang="en-US" altLang="en-US" sz="1800" b="1" dirty="0">
                <a:solidFill>
                  <a:srgbClr val="00386B"/>
                </a:solidFill>
              </a:rPr>
            </a:br>
            <a:r>
              <a:rPr lang="en-US" altLang="en-US" sz="1800" b="1" dirty="0">
                <a:solidFill>
                  <a:srgbClr val="00386B"/>
                </a:solidFill>
              </a:rPr>
              <a:t>Per Cardiovascular Program by Region</a:t>
            </a:r>
          </a:p>
        </p:txBody>
      </p:sp>
      <p:sp>
        <p:nvSpPr>
          <p:cNvPr id="11" name="Text Box 75"/>
          <p:cNvSpPr txBox="1">
            <a:spLocks noChangeArrowheads="1"/>
          </p:cNvSpPr>
          <p:nvPr/>
        </p:nvSpPr>
        <p:spPr bwMode="auto">
          <a:xfrm>
            <a:off x="9906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8" name="Text Box 75">
            <a:extLst>
              <a:ext uri="{FF2B5EF4-FFF2-40B4-BE49-F238E27FC236}">
                <a16:creationId xmlns:a16="http://schemas.microsoft.com/office/drawing/2014/main" id="{1206D702-4A33-4674-BFB5-A74F9BDC0C76}"/>
              </a:ext>
            </a:extLst>
          </p:cNvPr>
          <p:cNvSpPr txBox="1">
            <a:spLocks noChangeArrowheads="1"/>
          </p:cNvSpPr>
          <p:nvPr/>
        </p:nvSpPr>
        <p:spPr bwMode="auto">
          <a:xfrm>
            <a:off x="228600" y="1811180"/>
            <a:ext cx="533400" cy="24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0%</a:t>
            </a:r>
          </a:p>
        </p:txBody>
      </p:sp>
      <p:cxnSp>
        <p:nvCxnSpPr>
          <p:cNvPr id="9" name="Straight Arrow Connector 8">
            <a:extLst>
              <a:ext uri="{FF2B5EF4-FFF2-40B4-BE49-F238E27FC236}">
                <a16:creationId xmlns:a16="http://schemas.microsoft.com/office/drawing/2014/main" id="{6F9F933F-A39E-4C9F-A78D-9E00EB9B1F1E}"/>
              </a:ext>
            </a:extLst>
          </p:cNvPr>
          <p:cNvCxnSpPr/>
          <p:nvPr/>
        </p:nvCxnSpPr>
        <p:spPr>
          <a:xfrm>
            <a:off x="685800" y="194447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 Box 75">
            <a:extLst>
              <a:ext uri="{FF2B5EF4-FFF2-40B4-BE49-F238E27FC236}">
                <a16:creationId xmlns:a16="http://schemas.microsoft.com/office/drawing/2014/main" id="{B1612009-9BF3-40A3-9B00-50991606245C}"/>
              </a:ext>
            </a:extLst>
          </p:cNvPr>
          <p:cNvSpPr txBox="1">
            <a:spLocks noChangeArrowheads="1"/>
          </p:cNvSpPr>
          <p:nvPr/>
        </p:nvSpPr>
        <p:spPr bwMode="auto">
          <a:xfrm>
            <a:off x="0" y="4020979"/>
            <a:ext cx="762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 - 25%</a:t>
            </a:r>
          </a:p>
        </p:txBody>
      </p:sp>
      <p:cxnSp>
        <p:nvCxnSpPr>
          <p:cNvPr id="12" name="Straight Arrow Connector 11">
            <a:extLst>
              <a:ext uri="{FF2B5EF4-FFF2-40B4-BE49-F238E27FC236}">
                <a16:creationId xmlns:a16="http://schemas.microsoft.com/office/drawing/2014/main" id="{111B5950-E945-4F49-A42D-ADAB48F6C491}"/>
              </a:ext>
            </a:extLst>
          </p:cNvPr>
          <p:cNvCxnSpPr/>
          <p:nvPr/>
        </p:nvCxnSpPr>
        <p:spPr>
          <a:xfrm>
            <a:off x="685800" y="41542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 Box 75">
            <a:extLst>
              <a:ext uri="{FF2B5EF4-FFF2-40B4-BE49-F238E27FC236}">
                <a16:creationId xmlns:a16="http://schemas.microsoft.com/office/drawing/2014/main" id="{32BE5512-5512-4548-A70B-AE42BC78704C}"/>
              </a:ext>
            </a:extLst>
          </p:cNvPr>
          <p:cNvSpPr txBox="1">
            <a:spLocks noChangeArrowheads="1"/>
          </p:cNvSpPr>
          <p:nvPr/>
        </p:nvSpPr>
        <p:spPr bwMode="auto">
          <a:xfrm>
            <a:off x="-76200" y="5715000"/>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26% - 50%</a:t>
            </a:r>
          </a:p>
        </p:txBody>
      </p:sp>
      <p:cxnSp>
        <p:nvCxnSpPr>
          <p:cNvPr id="14" name="Straight Arrow Connector 13">
            <a:extLst>
              <a:ext uri="{FF2B5EF4-FFF2-40B4-BE49-F238E27FC236}">
                <a16:creationId xmlns:a16="http://schemas.microsoft.com/office/drawing/2014/main" id="{0199AD1A-9EA6-4547-8D16-A8C93979BAE8}"/>
              </a:ext>
            </a:extLst>
          </p:cNvPr>
          <p:cNvCxnSpPr/>
          <p:nvPr/>
        </p:nvCxnSpPr>
        <p:spPr>
          <a:xfrm>
            <a:off x="762000" y="58482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Box 75">
            <a:extLst>
              <a:ext uri="{FF2B5EF4-FFF2-40B4-BE49-F238E27FC236}">
                <a16:creationId xmlns:a16="http://schemas.microsoft.com/office/drawing/2014/main" id="{E36BDDDA-0C32-455A-B55F-89B6180B6C2A}"/>
              </a:ext>
            </a:extLst>
          </p:cNvPr>
          <p:cNvSpPr txBox="1">
            <a:spLocks noChangeArrowheads="1"/>
          </p:cNvSpPr>
          <p:nvPr/>
        </p:nvSpPr>
        <p:spPr bwMode="auto">
          <a:xfrm>
            <a:off x="-76200" y="6002179"/>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51% - 75%</a:t>
            </a:r>
          </a:p>
        </p:txBody>
      </p:sp>
      <p:cxnSp>
        <p:nvCxnSpPr>
          <p:cNvPr id="16" name="Straight Arrow Connector 15">
            <a:extLst>
              <a:ext uri="{FF2B5EF4-FFF2-40B4-BE49-F238E27FC236}">
                <a16:creationId xmlns:a16="http://schemas.microsoft.com/office/drawing/2014/main" id="{93ABA3FE-5A84-4A80-9EDD-11B234A1D563}"/>
              </a:ext>
            </a:extLst>
          </p:cNvPr>
          <p:cNvCxnSpPr/>
          <p:nvPr/>
        </p:nvCxnSpPr>
        <p:spPr>
          <a:xfrm>
            <a:off x="762000" y="61354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 Box 75">
            <a:extLst>
              <a:ext uri="{FF2B5EF4-FFF2-40B4-BE49-F238E27FC236}">
                <a16:creationId xmlns:a16="http://schemas.microsoft.com/office/drawing/2014/main" id="{6EBA2D7A-C421-4E63-A061-278CFF7849CF}"/>
              </a:ext>
            </a:extLst>
          </p:cNvPr>
          <p:cNvSpPr txBox="1">
            <a:spLocks noChangeArrowheads="1"/>
          </p:cNvSpPr>
          <p:nvPr/>
        </p:nvSpPr>
        <p:spPr bwMode="auto">
          <a:xfrm>
            <a:off x="-76200" y="6172200"/>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&gt; 75%</a:t>
            </a:r>
          </a:p>
        </p:txBody>
      </p:sp>
      <p:cxnSp>
        <p:nvCxnSpPr>
          <p:cNvPr id="18" name="Straight Arrow Connector 17">
            <a:extLst>
              <a:ext uri="{FF2B5EF4-FFF2-40B4-BE49-F238E27FC236}">
                <a16:creationId xmlns:a16="http://schemas.microsoft.com/office/drawing/2014/main" id="{51465E22-A6FA-4C9C-A811-C2D80B48DA03}"/>
              </a:ext>
            </a:extLst>
          </p:cNvPr>
          <p:cNvCxnSpPr>
            <a:cxnSpLocks/>
          </p:cNvCxnSpPr>
          <p:nvPr/>
        </p:nvCxnSpPr>
        <p:spPr>
          <a:xfrm flipV="1">
            <a:off x="685800" y="6215390"/>
            <a:ext cx="533400" cy="90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3F7BF5D-FC3F-46BF-9137-7DACE85F4695}"/>
              </a:ext>
            </a:extLst>
          </p:cNvPr>
          <p:cNvSpPr/>
          <p:nvPr/>
        </p:nvSpPr>
        <p:spPr>
          <a:xfrm>
            <a:off x="1295400" y="762000"/>
            <a:ext cx="645818" cy="369332"/>
          </a:xfrm>
          <a:prstGeom prst="rect">
            <a:avLst/>
          </a:prstGeom>
        </p:spPr>
        <p:txBody>
          <a:bodyPr wrap="none">
            <a:spAutoFit/>
          </a:bodyPr>
          <a:lstStyle/>
          <a:p>
            <a:r>
              <a:rPr lang="en-US" u="sng" dirty="0"/>
              <a:t>Total</a:t>
            </a:r>
          </a:p>
        </p:txBody>
      </p:sp>
      <p:sp>
        <p:nvSpPr>
          <p:cNvPr id="22" name="Rectangle 21">
            <a:extLst>
              <a:ext uri="{FF2B5EF4-FFF2-40B4-BE49-F238E27FC236}">
                <a16:creationId xmlns:a16="http://schemas.microsoft.com/office/drawing/2014/main" id="{8ED422C8-BC57-4FCB-B069-A0B37F5EC518}"/>
              </a:ext>
            </a:extLst>
          </p:cNvPr>
          <p:cNvSpPr/>
          <p:nvPr/>
        </p:nvSpPr>
        <p:spPr>
          <a:xfrm>
            <a:off x="2590800" y="773668"/>
            <a:ext cx="1155766" cy="369332"/>
          </a:xfrm>
          <a:prstGeom prst="rect">
            <a:avLst/>
          </a:prstGeom>
        </p:spPr>
        <p:txBody>
          <a:bodyPr wrap="none">
            <a:spAutoFit/>
          </a:bodyPr>
          <a:lstStyle/>
          <a:p>
            <a:r>
              <a:rPr lang="en-US" u="sng" dirty="0"/>
              <a:t>Northeast</a:t>
            </a:r>
          </a:p>
        </p:txBody>
      </p:sp>
      <p:sp>
        <p:nvSpPr>
          <p:cNvPr id="23" name="Rectangle 22">
            <a:extLst>
              <a:ext uri="{FF2B5EF4-FFF2-40B4-BE49-F238E27FC236}">
                <a16:creationId xmlns:a16="http://schemas.microsoft.com/office/drawing/2014/main" id="{9C704340-B08A-4AB9-A663-8C63378A7571}"/>
              </a:ext>
            </a:extLst>
          </p:cNvPr>
          <p:cNvSpPr/>
          <p:nvPr/>
        </p:nvSpPr>
        <p:spPr>
          <a:xfrm>
            <a:off x="4343400" y="773668"/>
            <a:ext cx="999184" cy="369332"/>
          </a:xfrm>
          <a:prstGeom prst="rect">
            <a:avLst/>
          </a:prstGeom>
        </p:spPr>
        <p:txBody>
          <a:bodyPr wrap="none">
            <a:spAutoFit/>
          </a:bodyPr>
          <a:lstStyle/>
          <a:p>
            <a:r>
              <a:rPr lang="en-US" u="sng" dirty="0"/>
              <a:t>Midwest</a:t>
            </a:r>
          </a:p>
        </p:txBody>
      </p:sp>
      <p:sp>
        <p:nvSpPr>
          <p:cNvPr id="24" name="Rectangle 23">
            <a:extLst>
              <a:ext uri="{FF2B5EF4-FFF2-40B4-BE49-F238E27FC236}">
                <a16:creationId xmlns:a16="http://schemas.microsoft.com/office/drawing/2014/main" id="{AF3C9F99-4BAB-43AD-ABE5-DA6593451707}"/>
              </a:ext>
            </a:extLst>
          </p:cNvPr>
          <p:cNvSpPr/>
          <p:nvPr/>
        </p:nvSpPr>
        <p:spPr>
          <a:xfrm>
            <a:off x="6096000" y="773668"/>
            <a:ext cx="756938" cy="369332"/>
          </a:xfrm>
          <a:prstGeom prst="rect">
            <a:avLst/>
          </a:prstGeom>
        </p:spPr>
        <p:txBody>
          <a:bodyPr wrap="none">
            <a:spAutoFit/>
          </a:bodyPr>
          <a:lstStyle/>
          <a:p>
            <a:r>
              <a:rPr lang="en-US" u="sng" dirty="0"/>
              <a:t>South</a:t>
            </a:r>
          </a:p>
        </p:txBody>
      </p:sp>
      <p:sp>
        <p:nvSpPr>
          <p:cNvPr id="25" name="Rectangle 24">
            <a:extLst>
              <a:ext uri="{FF2B5EF4-FFF2-40B4-BE49-F238E27FC236}">
                <a16:creationId xmlns:a16="http://schemas.microsoft.com/office/drawing/2014/main" id="{AFCEA021-7821-4E54-8CA6-1ABB6DF3EEDA}"/>
              </a:ext>
            </a:extLst>
          </p:cNvPr>
          <p:cNvSpPr/>
          <p:nvPr/>
        </p:nvSpPr>
        <p:spPr>
          <a:xfrm>
            <a:off x="7867936" y="773668"/>
            <a:ext cx="666464" cy="369332"/>
          </a:xfrm>
          <a:prstGeom prst="rect">
            <a:avLst/>
          </a:prstGeom>
        </p:spPr>
        <p:txBody>
          <a:bodyPr wrap="none">
            <a:spAutoFit/>
          </a:bodyPr>
          <a:lstStyle/>
          <a:p>
            <a:r>
              <a:rPr lang="en-US" u="sng" dirty="0"/>
              <a:t>West</a:t>
            </a:r>
          </a:p>
        </p:txBody>
      </p:sp>
      <p:sp>
        <p:nvSpPr>
          <p:cNvPr id="26" name="Text Box 75">
            <a:extLst>
              <a:ext uri="{FF2B5EF4-FFF2-40B4-BE49-F238E27FC236}">
                <a16:creationId xmlns:a16="http://schemas.microsoft.com/office/drawing/2014/main" id="{DA2B4BDC-8A6E-48A8-8686-4B33D34D48B9}"/>
              </a:ext>
            </a:extLst>
          </p:cNvPr>
          <p:cNvSpPr txBox="1">
            <a:spLocks noChangeArrowheads="1"/>
          </p:cNvSpPr>
          <p:nvPr/>
        </p:nvSpPr>
        <p:spPr bwMode="auto">
          <a:xfrm>
            <a:off x="25908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(n=41)</a:t>
            </a:r>
          </a:p>
        </p:txBody>
      </p:sp>
      <p:sp>
        <p:nvSpPr>
          <p:cNvPr id="27" name="Text Box 75">
            <a:extLst>
              <a:ext uri="{FF2B5EF4-FFF2-40B4-BE49-F238E27FC236}">
                <a16:creationId xmlns:a16="http://schemas.microsoft.com/office/drawing/2014/main" id="{838F13F3-8585-45B7-8344-572096AEE40F}"/>
              </a:ext>
            </a:extLst>
          </p:cNvPr>
          <p:cNvSpPr txBox="1">
            <a:spLocks noChangeArrowheads="1"/>
          </p:cNvSpPr>
          <p:nvPr/>
        </p:nvSpPr>
        <p:spPr bwMode="auto">
          <a:xfrm>
            <a:off x="42672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(n=34)</a:t>
            </a:r>
          </a:p>
        </p:txBody>
      </p:sp>
      <p:sp>
        <p:nvSpPr>
          <p:cNvPr id="28" name="Text Box 75">
            <a:extLst>
              <a:ext uri="{FF2B5EF4-FFF2-40B4-BE49-F238E27FC236}">
                <a16:creationId xmlns:a16="http://schemas.microsoft.com/office/drawing/2014/main" id="{A536DFAE-87E5-45FF-9B88-D7D504E4BF05}"/>
              </a:ext>
            </a:extLst>
          </p:cNvPr>
          <p:cNvSpPr txBox="1">
            <a:spLocks noChangeArrowheads="1"/>
          </p:cNvSpPr>
          <p:nvPr/>
        </p:nvSpPr>
        <p:spPr bwMode="auto">
          <a:xfrm>
            <a:off x="60198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(n=45)</a:t>
            </a:r>
          </a:p>
        </p:txBody>
      </p:sp>
      <p:sp>
        <p:nvSpPr>
          <p:cNvPr id="29" name="Text Box 75">
            <a:extLst>
              <a:ext uri="{FF2B5EF4-FFF2-40B4-BE49-F238E27FC236}">
                <a16:creationId xmlns:a16="http://schemas.microsoft.com/office/drawing/2014/main" id="{6AB746EC-A86D-498E-BE8C-25E080133D24}"/>
              </a:ext>
            </a:extLst>
          </p:cNvPr>
          <p:cNvSpPr txBox="1">
            <a:spLocks noChangeArrowheads="1"/>
          </p:cNvSpPr>
          <p:nvPr/>
        </p:nvSpPr>
        <p:spPr bwMode="auto">
          <a:xfrm>
            <a:off x="7696200" y="6291590"/>
            <a:ext cx="11430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(n=18)</a:t>
            </a:r>
          </a:p>
        </p:txBody>
      </p:sp>
      <p:sp>
        <p:nvSpPr>
          <p:cNvPr id="31" name="Text Box 7">
            <a:extLst>
              <a:ext uri="{FF2B5EF4-FFF2-40B4-BE49-F238E27FC236}">
                <a16:creationId xmlns:a16="http://schemas.microsoft.com/office/drawing/2014/main" id="{E932573E-9092-420F-BDB0-B96414B62299}"/>
              </a:ext>
            </a:extLst>
          </p:cNvPr>
          <p:cNvSpPr txBox="1">
            <a:spLocks noChangeArrowheads="1"/>
          </p:cNvSpPr>
          <p:nvPr/>
        </p:nvSpPr>
        <p:spPr bwMode="auto">
          <a:xfrm>
            <a:off x="-76200" y="6457890"/>
            <a:ext cx="9448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Thinking about the Fellows in your general cardiovascular training program, please provide a count of the following: Total Number of underrepresented in</a:t>
            </a:r>
          </a:p>
          <a:p>
            <a:pPr eaLnBrk="1" hangingPunct="1"/>
            <a:r>
              <a:rPr lang="en-US" altLang="en-US" sz="1000" b="0" i="1" dirty="0">
                <a:solidFill>
                  <a:schemeClr val="tx1"/>
                </a:solidFill>
              </a:rPr>
              <a:t>      medicine Fellows (n=138)</a:t>
            </a:r>
          </a:p>
        </p:txBody>
      </p:sp>
    </p:spTree>
    <p:extLst>
      <p:ext uri="{BB962C8B-B14F-4D97-AF65-F5344CB8AC3E}">
        <p14:creationId xmlns:p14="http://schemas.microsoft.com/office/powerpoint/2010/main" val="475122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11CC274D-382B-430C-B943-5B8EFC0CEA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0718" y="914400"/>
            <a:ext cx="5026882" cy="5377192"/>
          </a:xfrm>
          <a:prstGeom prst="rect">
            <a:avLst/>
          </a:prstGeom>
        </p:spPr>
      </p:pic>
      <p:pic>
        <p:nvPicPr>
          <p:cNvPr id="29" name="Picture 28">
            <a:extLst>
              <a:ext uri="{FF2B5EF4-FFF2-40B4-BE49-F238E27FC236}">
                <a16:creationId xmlns:a16="http://schemas.microsoft.com/office/drawing/2014/main" id="{0F71606C-FD7E-4280-97EF-E3F52CC9F0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318" y="914400"/>
            <a:ext cx="1674082" cy="5377191"/>
          </a:xfrm>
          <a:prstGeom prst="rect">
            <a:avLst/>
          </a:prstGeom>
        </p:spPr>
      </p:pic>
      <p:sp>
        <p:nvSpPr>
          <p:cNvPr id="10248" name="Rectangle 8"/>
          <p:cNvSpPr>
            <a:spLocks noGrp="1" noChangeArrowheads="1"/>
          </p:cNvSpPr>
          <p:nvPr>
            <p:ph type="title"/>
          </p:nvPr>
        </p:nvSpPr>
        <p:spPr>
          <a:xfrm>
            <a:off x="0" y="7620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800" b="1" dirty="0">
                <a:solidFill>
                  <a:srgbClr val="00386B"/>
                </a:solidFill>
              </a:rPr>
              <a:t>Percentage of Underrepresented in Medicine Fellows Per CV Program by Program Size</a:t>
            </a:r>
          </a:p>
        </p:txBody>
      </p:sp>
      <p:sp>
        <p:nvSpPr>
          <p:cNvPr id="11" name="Text Box 75"/>
          <p:cNvSpPr txBox="1">
            <a:spLocks noChangeArrowheads="1"/>
          </p:cNvSpPr>
          <p:nvPr/>
        </p:nvSpPr>
        <p:spPr bwMode="auto">
          <a:xfrm>
            <a:off x="9906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8" name="Text Box 75">
            <a:extLst>
              <a:ext uri="{FF2B5EF4-FFF2-40B4-BE49-F238E27FC236}">
                <a16:creationId xmlns:a16="http://schemas.microsoft.com/office/drawing/2014/main" id="{1206D702-4A33-4674-BFB5-A74F9BDC0C76}"/>
              </a:ext>
            </a:extLst>
          </p:cNvPr>
          <p:cNvSpPr txBox="1">
            <a:spLocks noChangeArrowheads="1"/>
          </p:cNvSpPr>
          <p:nvPr/>
        </p:nvSpPr>
        <p:spPr bwMode="auto">
          <a:xfrm>
            <a:off x="228600" y="1811180"/>
            <a:ext cx="533400" cy="24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0%</a:t>
            </a:r>
          </a:p>
        </p:txBody>
      </p:sp>
      <p:cxnSp>
        <p:nvCxnSpPr>
          <p:cNvPr id="9" name="Straight Arrow Connector 8">
            <a:extLst>
              <a:ext uri="{FF2B5EF4-FFF2-40B4-BE49-F238E27FC236}">
                <a16:creationId xmlns:a16="http://schemas.microsoft.com/office/drawing/2014/main" id="{6F9F933F-A39E-4C9F-A78D-9E00EB9B1F1E}"/>
              </a:ext>
            </a:extLst>
          </p:cNvPr>
          <p:cNvCxnSpPr/>
          <p:nvPr/>
        </p:nvCxnSpPr>
        <p:spPr>
          <a:xfrm>
            <a:off x="685800" y="194447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 Box 75">
            <a:extLst>
              <a:ext uri="{FF2B5EF4-FFF2-40B4-BE49-F238E27FC236}">
                <a16:creationId xmlns:a16="http://schemas.microsoft.com/office/drawing/2014/main" id="{B1612009-9BF3-40A3-9B00-50991606245C}"/>
              </a:ext>
            </a:extLst>
          </p:cNvPr>
          <p:cNvSpPr txBox="1">
            <a:spLocks noChangeArrowheads="1"/>
          </p:cNvSpPr>
          <p:nvPr/>
        </p:nvSpPr>
        <p:spPr bwMode="auto">
          <a:xfrm>
            <a:off x="0" y="4020979"/>
            <a:ext cx="762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 - 25%</a:t>
            </a:r>
          </a:p>
        </p:txBody>
      </p:sp>
      <p:cxnSp>
        <p:nvCxnSpPr>
          <p:cNvPr id="12" name="Straight Arrow Connector 11">
            <a:extLst>
              <a:ext uri="{FF2B5EF4-FFF2-40B4-BE49-F238E27FC236}">
                <a16:creationId xmlns:a16="http://schemas.microsoft.com/office/drawing/2014/main" id="{111B5950-E945-4F49-A42D-ADAB48F6C491}"/>
              </a:ext>
            </a:extLst>
          </p:cNvPr>
          <p:cNvCxnSpPr/>
          <p:nvPr/>
        </p:nvCxnSpPr>
        <p:spPr>
          <a:xfrm>
            <a:off x="685800" y="41542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 Box 75">
            <a:extLst>
              <a:ext uri="{FF2B5EF4-FFF2-40B4-BE49-F238E27FC236}">
                <a16:creationId xmlns:a16="http://schemas.microsoft.com/office/drawing/2014/main" id="{32BE5512-5512-4548-A70B-AE42BC78704C}"/>
              </a:ext>
            </a:extLst>
          </p:cNvPr>
          <p:cNvSpPr txBox="1">
            <a:spLocks noChangeArrowheads="1"/>
          </p:cNvSpPr>
          <p:nvPr/>
        </p:nvSpPr>
        <p:spPr bwMode="auto">
          <a:xfrm>
            <a:off x="-76200" y="5715000"/>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26% - 50%</a:t>
            </a:r>
          </a:p>
        </p:txBody>
      </p:sp>
      <p:cxnSp>
        <p:nvCxnSpPr>
          <p:cNvPr id="14" name="Straight Arrow Connector 13">
            <a:extLst>
              <a:ext uri="{FF2B5EF4-FFF2-40B4-BE49-F238E27FC236}">
                <a16:creationId xmlns:a16="http://schemas.microsoft.com/office/drawing/2014/main" id="{0199AD1A-9EA6-4547-8D16-A8C93979BAE8}"/>
              </a:ext>
            </a:extLst>
          </p:cNvPr>
          <p:cNvCxnSpPr/>
          <p:nvPr/>
        </p:nvCxnSpPr>
        <p:spPr>
          <a:xfrm>
            <a:off x="762000" y="58482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Box 75">
            <a:extLst>
              <a:ext uri="{FF2B5EF4-FFF2-40B4-BE49-F238E27FC236}">
                <a16:creationId xmlns:a16="http://schemas.microsoft.com/office/drawing/2014/main" id="{E36BDDDA-0C32-455A-B55F-89B6180B6C2A}"/>
              </a:ext>
            </a:extLst>
          </p:cNvPr>
          <p:cNvSpPr txBox="1">
            <a:spLocks noChangeArrowheads="1"/>
          </p:cNvSpPr>
          <p:nvPr/>
        </p:nvSpPr>
        <p:spPr bwMode="auto">
          <a:xfrm>
            <a:off x="-76200" y="6002179"/>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51% - 75%</a:t>
            </a:r>
          </a:p>
        </p:txBody>
      </p:sp>
      <p:cxnSp>
        <p:nvCxnSpPr>
          <p:cNvPr id="16" name="Straight Arrow Connector 15">
            <a:extLst>
              <a:ext uri="{FF2B5EF4-FFF2-40B4-BE49-F238E27FC236}">
                <a16:creationId xmlns:a16="http://schemas.microsoft.com/office/drawing/2014/main" id="{93ABA3FE-5A84-4A80-9EDD-11B234A1D563}"/>
              </a:ext>
            </a:extLst>
          </p:cNvPr>
          <p:cNvCxnSpPr/>
          <p:nvPr/>
        </p:nvCxnSpPr>
        <p:spPr>
          <a:xfrm>
            <a:off x="762000" y="61354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 Box 75">
            <a:extLst>
              <a:ext uri="{FF2B5EF4-FFF2-40B4-BE49-F238E27FC236}">
                <a16:creationId xmlns:a16="http://schemas.microsoft.com/office/drawing/2014/main" id="{6EBA2D7A-C421-4E63-A061-278CFF7849CF}"/>
              </a:ext>
            </a:extLst>
          </p:cNvPr>
          <p:cNvSpPr txBox="1">
            <a:spLocks noChangeArrowheads="1"/>
          </p:cNvSpPr>
          <p:nvPr/>
        </p:nvSpPr>
        <p:spPr bwMode="auto">
          <a:xfrm>
            <a:off x="0" y="6172200"/>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&gt; 75%</a:t>
            </a:r>
          </a:p>
        </p:txBody>
      </p:sp>
      <p:cxnSp>
        <p:nvCxnSpPr>
          <p:cNvPr id="18" name="Straight Arrow Connector 17">
            <a:extLst>
              <a:ext uri="{FF2B5EF4-FFF2-40B4-BE49-F238E27FC236}">
                <a16:creationId xmlns:a16="http://schemas.microsoft.com/office/drawing/2014/main" id="{51465E22-A6FA-4C9C-A811-C2D80B48DA03}"/>
              </a:ext>
            </a:extLst>
          </p:cNvPr>
          <p:cNvCxnSpPr>
            <a:cxnSpLocks/>
          </p:cNvCxnSpPr>
          <p:nvPr/>
        </p:nvCxnSpPr>
        <p:spPr>
          <a:xfrm flipV="1">
            <a:off x="762000" y="6215390"/>
            <a:ext cx="533400" cy="90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3F7BF5D-FC3F-46BF-9137-7DACE85F4695}"/>
              </a:ext>
            </a:extLst>
          </p:cNvPr>
          <p:cNvSpPr/>
          <p:nvPr/>
        </p:nvSpPr>
        <p:spPr>
          <a:xfrm>
            <a:off x="1295400" y="762000"/>
            <a:ext cx="645818" cy="369332"/>
          </a:xfrm>
          <a:prstGeom prst="rect">
            <a:avLst/>
          </a:prstGeom>
        </p:spPr>
        <p:txBody>
          <a:bodyPr wrap="none">
            <a:spAutoFit/>
          </a:bodyPr>
          <a:lstStyle/>
          <a:p>
            <a:r>
              <a:rPr lang="en-US" u="sng" dirty="0"/>
              <a:t>Total</a:t>
            </a:r>
          </a:p>
        </p:txBody>
      </p:sp>
      <p:sp>
        <p:nvSpPr>
          <p:cNvPr id="22" name="Rectangle 21">
            <a:extLst>
              <a:ext uri="{FF2B5EF4-FFF2-40B4-BE49-F238E27FC236}">
                <a16:creationId xmlns:a16="http://schemas.microsoft.com/office/drawing/2014/main" id="{8ED422C8-BC57-4FCB-B069-A0B37F5EC518}"/>
              </a:ext>
            </a:extLst>
          </p:cNvPr>
          <p:cNvSpPr/>
          <p:nvPr/>
        </p:nvSpPr>
        <p:spPr>
          <a:xfrm>
            <a:off x="2926310" y="773668"/>
            <a:ext cx="670376" cy="338554"/>
          </a:xfrm>
          <a:prstGeom prst="rect">
            <a:avLst/>
          </a:prstGeom>
        </p:spPr>
        <p:txBody>
          <a:bodyPr wrap="none">
            <a:spAutoFit/>
          </a:bodyPr>
          <a:lstStyle/>
          <a:p>
            <a:r>
              <a:rPr lang="en-US" sz="1600" u="sng" dirty="0"/>
              <a:t>Small</a:t>
            </a:r>
          </a:p>
        </p:txBody>
      </p:sp>
      <p:sp>
        <p:nvSpPr>
          <p:cNvPr id="23" name="Rectangle 22">
            <a:extLst>
              <a:ext uri="{FF2B5EF4-FFF2-40B4-BE49-F238E27FC236}">
                <a16:creationId xmlns:a16="http://schemas.microsoft.com/office/drawing/2014/main" id="{9C704340-B08A-4AB9-A663-8C63378A7571}"/>
              </a:ext>
            </a:extLst>
          </p:cNvPr>
          <p:cNvSpPr/>
          <p:nvPr/>
        </p:nvSpPr>
        <p:spPr>
          <a:xfrm>
            <a:off x="4419600" y="773668"/>
            <a:ext cx="893193" cy="338554"/>
          </a:xfrm>
          <a:prstGeom prst="rect">
            <a:avLst/>
          </a:prstGeom>
        </p:spPr>
        <p:txBody>
          <a:bodyPr wrap="none">
            <a:spAutoFit/>
          </a:bodyPr>
          <a:lstStyle/>
          <a:p>
            <a:r>
              <a:rPr lang="en-US" sz="1600" u="sng" dirty="0"/>
              <a:t>Medium</a:t>
            </a:r>
          </a:p>
        </p:txBody>
      </p:sp>
      <p:sp>
        <p:nvSpPr>
          <p:cNvPr id="24" name="Rectangle 23">
            <a:extLst>
              <a:ext uri="{FF2B5EF4-FFF2-40B4-BE49-F238E27FC236}">
                <a16:creationId xmlns:a16="http://schemas.microsoft.com/office/drawing/2014/main" id="{AF3C9F99-4BAB-43AD-ABE5-DA6593451707}"/>
              </a:ext>
            </a:extLst>
          </p:cNvPr>
          <p:cNvSpPr/>
          <p:nvPr/>
        </p:nvSpPr>
        <p:spPr>
          <a:xfrm>
            <a:off x="6280713" y="773668"/>
            <a:ext cx="670376" cy="338554"/>
          </a:xfrm>
          <a:prstGeom prst="rect">
            <a:avLst/>
          </a:prstGeom>
        </p:spPr>
        <p:txBody>
          <a:bodyPr wrap="none">
            <a:spAutoFit/>
          </a:bodyPr>
          <a:lstStyle/>
          <a:p>
            <a:r>
              <a:rPr lang="en-US" sz="1600" u="sng" dirty="0"/>
              <a:t>Large</a:t>
            </a:r>
          </a:p>
        </p:txBody>
      </p:sp>
      <p:sp>
        <p:nvSpPr>
          <p:cNvPr id="26" name="Text Box 75">
            <a:extLst>
              <a:ext uri="{FF2B5EF4-FFF2-40B4-BE49-F238E27FC236}">
                <a16:creationId xmlns:a16="http://schemas.microsoft.com/office/drawing/2014/main" id="{DA2B4BDC-8A6E-48A8-8686-4B33D34D48B9}"/>
              </a:ext>
            </a:extLst>
          </p:cNvPr>
          <p:cNvSpPr txBox="1">
            <a:spLocks noChangeArrowheads="1"/>
          </p:cNvSpPr>
          <p:nvPr/>
        </p:nvSpPr>
        <p:spPr bwMode="auto">
          <a:xfrm>
            <a:off x="26670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(n=42)</a:t>
            </a:r>
          </a:p>
        </p:txBody>
      </p:sp>
      <p:sp>
        <p:nvSpPr>
          <p:cNvPr id="27" name="Text Box 75">
            <a:extLst>
              <a:ext uri="{FF2B5EF4-FFF2-40B4-BE49-F238E27FC236}">
                <a16:creationId xmlns:a16="http://schemas.microsoft.com/office/drawing/2014/main" id="{838F13F3-8585-45B7-8344-572096AEE40F}"/>
              </a:ext>
            </a:extLst>
          </p:cNvPr>
          <p:cNvSpPr txBox="1">
            <a:spLocks noChangeArrowheads="1"/>
          </p:cNvSpPr>
          <p:nvPr/>
        </p:nvSpPr>
        <p:spPr bwMode="auto">
          <a:xfrm>
            <a:off x="43434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(n=52)</a:t>
            </a:r>
          </a:p>
        </p:txBody>
      </p:sp>
      <p:sp>
        <p:nvSpPr>
          <p:cNvPr id="28" name="Text Box 75">
            <a:extLst>
              <a:ext uri="{FF2B5EF4-FFF2-40B4-BE49-F238E27FC236}">
                <a16:creationId xmlns:a16="http://schemas.microsoft.com/office/drawing/2014/main" id="{A536DFAE-87E5-45FF-9B88-D7D504E4BF05}"/>
              </a:ext>
            </a:extLst>
          </p:cNvPr>
          <p:cNvSpPr txBox="1">
            <a:spLocks noChangeArrowheads="1"/>
          </p:cNvSpPr>
          <p:nvPr/>
        </p:nvSpPr>
        <p:spPr bwMode="auto">
          <a:xfrm>
            <a:off x="60198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(n=44)</a:t>
            </a:r>
          </a:p>
        </p:txBody>
      </p:sp>
      <p:sp>
        <p:nvSpPr>
          <p:cNvPr id="30" name="Rectangle 29">
            <a:extLst>
              <a:ext uri="{FF2B5EF4-FFF2-40B4-BE49-F238E27FC236}">
                <a16:creationId xmlns:a16="http://schemas.microsoft.com/office/drawing/2014/main" id="{666DC527-6AA9-4CE5-9662-A1A5AEF12DE9}"/>
              </a:ext>
            </a:extLst>
          </p:cNvPr>
          <p:cNvSpPr/>
          <p:nvPr/>
        </p:nvSpPr>
        <p:spPr>
          <a:xfrm>
            <a:off x="3124200" y="457200"/>
            <a:ext cx="3484287" cy="369332"/>
          </a:xfrm>
          <a:prstGeom prst="rect">
            <a:avLst/>
          </a:prstGeom>
        </p:spPr>
        <p:txBody>
          <a:bodyPr wrap="none">
            <a:spAutoFit/>
          </a:bodyPr>
          <a:lstStyle/>
          <a:p>
            <a:r>
              <a:rPr lang="en-US" u="sng" dirty="0"/>
              <a:t>                  Program Size                 </a:t>
            </a:r>
          </a:p>
        </p:txBody>
      </p:sp>
      <p:sp>
        <p:nvSpPr>
          <p:cNvPr id="31" name="Text Box 7">
            <a:extLst>
              <a:ext uri="{FF2B5EF4-FFF2-40B4-BE49-F238E27FC236}">
                <a16:creationId xmlns:a16="http://schemas.microsoft.com/office/drawing/2014/main" id="{31E73478-FD39-460B-AE71-F4A19774FAAE}"/>
              </a:ext>
            </a:extLst>
          </p:cNvPr>
          <p:cNvSpPr txBox="1">
            <a:spLocks noChangeArrowheads="1"/>
          </p:cNvSpPr>
          <p:nvPr/>
        </p:nvSpPr>
        <p:spPr bwMode="auto">
          <a:xfrm>
            <a:off x="-76200" y="6457890"/>
            <a:ext cx="9448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Thinking about the Fellows in your general cardiovascular training program, please provide a count of the following: Total Number of underrepresented in</a:t>
            </a:r>
          </a:p>
          <a:p>
            <a:pPr eaLnBrk="1" hangingPunct="1"/>
            <a:r>
              <a:rPr lang="en-US" altLang="en-US" sz="1000" b="0" i="1" dirty="0">
                <a:solidFill>
                  <a:schemeClr val="tx1"/>
                </a:solidFill>
              </a:rPr>
              <a:t>      medicine Fellows (n=138)</a:t>
            </a:r>
          </a:p>
        </p:txBody>
      </p:sp>
    </p:spTree>
    <p:extLst>
      <p:ext uri="{BB962C8B-B14F-4D97-AF65-F5344CB8AC3E}">
        <p14:creationId xmlns:p14="http://schemas.microsoft.com/office/powerpoint/2010/main" val="2756940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75">
            <a:extLst>
              <a:ext uri="{FF2B5EF4-FFF2-40B4-BE49-F238E27FC236}">
                <a16:creationId xmlns:a16="http://schemas.microsoft.com/office/drawing/2014/main" id="{6AB746EC-A86D-498E-BE8C-25E080133D24}"/>
              </a:ext>
            </a:extLst>
          </p:cNvPr>
          <p:cNvSpPr txBox="1">
            <a:spLocks noChangeArrowheads="1"/>
          </p:cNvSpPr>
          <p:nvPr/>
        </p:nvSpPr>
        <p:spPr bwMode="auto">
          <a:xfrm>
            <a:off x="7848600" y="6443990"/>
            <a:ext cx="11430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(n=41)</a:t>
            </a:r>
          </a:p>
        </p:txBody>
      </p:sp>
      <p:pic>
        <p:nvPicPr>
          <p:cNvPr id="5" name="Picture 4" descr="A picture containing text&#10;&#10;Description automatically generated">
            <a:extLst>
              <a:ext uri="{FF2B5EF4-FFF2-40B4-BE49-F238E27FC236}">
                <a16:creationId xmlns:a16="http://schemas.microsoft.com/office/drawing/2014/main" id="{471BEF9F-0895-4A0C-B57E-02AB0A4CE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598" y="1099809"/>
            <a:ext cx="4267202" cy="5377191"/>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8598F03B-BFCC-450E-8D1D-A7D013FBF7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99809"/>
            <a:ext cx="2895600" cy="5377191"/>
          </a:xfrm>
          <a:prstGeom prst="rect">
            <a:avLst/>
          </a:prstGeom>
        </p:spPr>
      </p:pic>
      <p:pic>
        <p:nvPicPr>
          <p:cNvPr id="38" name="Picture 37">
            <a:extLst>
              <a:ext uri="{FF2B5EF4-FFF2-40B4-BE49-F238E27FC236}">
                <a16:creationId xmlns:a16="http://schemas.microsoft.com/office/drawing/2014/main" id="{79606782-0771-4A86-AC7C-B0439803DC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1099809"/>
            <a:ext cx="1447800" cy="5377191"/>
          </a:xfrm>
          <a:prstGeom prst="rect">
            <a:avLst/>
          </a:prstGeom>
        </p:spPr>
      </p:pic>
      <p:sp>
        <p:nvSpPr>
          <p:cNvPr id="33" name="Text Box 75">
            <a:extLst>
              <a:ext uri="{FF2B5EF4-FFF2-40B4-BE49-F238E27FC236}">
                <a16:creationId xmlns:a16="http://schemas.microsoft.com/office/drawing/2014/main" id="{3947AC1B-9C02-47F0-A2C9-A4E0FE59C978}"/>
              </a:ext>
            </a:extLst>
          </p:cNvPr>
          <p:cNvSpPr txBox="1">
            <a:spLocks noChangeArrowheads="1"/>
          </p:cNvSpPr>
          <p:nvPr/>
        </p:nvSpPr>
        <p:spPr bwMode="auto">
          <a:xfrm>
            <a:off x="6324600" y="6443990"/>
            <a:ext cx="11430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(n=64)</a:t>
            </a:r>
          </a:p>
        </p:txBody>
      </p:sp>
      <p:sp>
        <p:nvSpPr>
          <p:cNvPr id="10248" name="Rectangle 8"/>
          <p:cNvSpPr>
            <a:spLocks noGrp="1" noChangeArrowheads="1"/>
          </p:cNvSpPr>
          <p:nvPr>
            <p:ph type="title"/>
          </p:nvPr>
        </p:nvSpPr>
        <p:spPr>
          <a:xfrm>
            <a:off x="-76200" y="76200"/>
            <a:ext cx="9372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800" b="1" dirty="0">
                <a:solidFill>
                  <a:srgbClr val="00386B"/>
                </a:solidFill>
              </a:rPr>
              <a:t>Percentage of Underrepresented in Medicine Fellows Per CV Program by PD Gender/Age</a:t>
            </a:r>
          </a:p>
        </p:txBody>
      </p:sp>
      <p:sp>
        <p:nvSpPr>
          <p:cNvPr id="11" name="Text Box 75"/>
          <p:cNvSpPr txBox="1">
            <a:spLocks noChangeArrowheads="1"/>
          </p:cNvSpPr>
          <p:nvPr/>
        </p:nvSpPr>
        <p:spPr bwMode="auto">
          <a:xfrm>
            <a:off x="914400" y="64439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8" name="Text Box 75">
            <a:extLst>
              <a:ext uri="{FF2B5EF4-FFF2-40B4-BE49-F238E27FC236}">
                <a16:creationId xmlns:a16="http://schemas.microsoft.com/office/drawing/2014/main" id="{1206D702-4A33-4674-BFB5-A74F9BDC0C76}"/>
              </a:ext>
            </a:extLst>
          </p:cNvPr>
          <p:cNvSpPr txBox="1">
            <a:spLocks noChangeArrowheads="1"/>
          </p:cNvSpPr>
          <p:nvPr/>
        </p:nvSpPr>
        <p:spPr bwMode="auto">
          <a:xfrm>
            <a:off x="228600" y="1981200"/>
            <a:ext cx="533400" cy="24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0%</a:t>
            </a:r>
          </a:p>
        </p:txBody>
      </p:sp>
      <p:cxnSp>
        <p:nvCxnSpPr>
          <p:cNvPr id="9" name="Straight Arrow Connector 8">
            <a:extLst>
              <a:ext uri="{FF2B5EF4-FFF2-40B4-BE49-F238E27FC236}">
                <a16:creationId xmlns:a16="http://schemas.microsoft.com/office/drawing/2014/main" id="{6F9F933F-A39E-4C9F-A78D-9E00EB9B1F1E}"/>
              </a:ext>
            </a:extLst>
          </p:cNvPr>
          <p:cNvCxnSpPr/>
          <p:nvPr/>
        </p:nvCxnSpPr>
        <p:spPr>
          <a:xfrm>
            <a:off x="685800" y="21144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 Box 75">
            <a:extLst>
              <a:ext uri="{FF2B5EF4-FFF2-40B4-BE49-F238E27FC236}">
                <a16:creationId xmlns:a16="http://schemas.microsoft.com/office/drawing/2014/main" id="{B1612009-9BF3-40A3-9B00-50991606245C}"/>
              </a:ext>
            </a:extLst>
          </p:cNvPr>
          <p:cNvSpPr txBox="1">
            <a:spLocks noChangeArrowheads="1"/>
          </p:cNvSpPr>
          <p:nvPr/>
        </p:nvSpPr>
        <p:spPr bwMode="auto">
          <a:xfrm>
            <a:off x="0" y="4191000"/>
            <a:ext cx="762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 - 25%</a:t>
            </a:r>
          </a:p>
        </p:txBody>
      </p:sp>
      <p:cxnSp>
        <p:nvCxnSpPr>
          <p:cNvPr id="12" name="Straight Arrow Connector 11">
            <a:extLst>
              <a:ext uri="{FF2B5EF4-FFF2-40B4-BE49-F238E27FC236}">
                <a16:creationId xmlns:a16="http://schemas.microsoft.com/office/drawing/2014/main" id="{111B5950-E945-4F49-A42D-ADAB48F6C491}"/>
              </a:ext>
            </a:extLst>
          </p:cNvPr>
          <p:cNvCxnSpPr/>
          <p:nvPr/>
        </p:nvCxnSpPr>
        <p:spPr>
          <a:xfrm>
            <a:off x="685800" y="43242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 Box 75">
            <a:extLst>
              <a:ext uri="{FF2B5EF4-FFF2-40B4-BE49-F238E27FC236}">
                <a16:creationId xmlns:a16="http://schemas.microsoft.com/office/drawing/2014/main" id="{32BE5512-5512-4548-A70B-AE42BC78704C}"/>
              </a:ext>
            </a:extLst>
          </p:cNvPr>
          <p:cNvSpPr txBox="1">
            <a:spLocks noChangeArrowheads="1"/>
          </p:cNvSpPr>
          <p:nvPr/>
        </p:nvSpPr>
        <p:spPr bwMode="auto">
          <a:xfrm>
            <a:off x="-76200" y="5867400"/>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26% - 50%</a:t>
            </a:r>
          </a:p>
        </p:txBody>
      </p:sp>
      <p:cxnSp>
        <p:nvCxnSpPr>
          <p:cNvPr id="14" name="Straight Arrow Connector 13">
            <a:extLst>
              <a:ext uri="{FF2B5EF4-FFF2-40B4-BE49-F238E27FC236}">
                <a16:creationId xmlns:a16="http://schemas.microsoft.com/office/drawing/2014/main" id="{0199AD1A-9EA6-4547-8D16-A8C93979BAE8}"/>
              </a:ext>
            </a:extLst>
          </p:cNvPr>
          <p:cNvCxnSpPr/>
          <p:nvPr/>
        </p:nvCxnSpPr>
        <p:spPr>
          <a:xfrm>
            <a:off x="762000" y="60006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Box 75">
            <a:extLst>
              <a:ext uri="{FF2B5EF4-FFF2-40B4-BE49-F238E27FC236}">
                <a16:creationId xmlns:a16="http://schemas.microsoft.com/office/drawing/2014/main" id="{E36BDDDA-0C32-455A-B55F-89B6180B6C2A}"/>
              </a:ext>
            </a:extLst>
          </p:cNvPr>
          <p:cNvSpPr txBox="1">
            <a:spLocks noChangeArrowheads="1"/>
          </p:cNvSpPr>
          <p:nvPr/>
        </p:nvSpPr>
        <p:spPr bwMode="auto">
          <a:xfrm>
            <a:off x="-76200" y="6154579"/>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51% - 75%</a:t>
            </a:r>
          </a:p>
        </p:txBody>
      </p:sp>
      <p:cxnSp>
        <p:nvCxnSpPr>
          <p:cNvPr id="16" name="Straight Arrow Connector 15">
            <a:extLst>
              <a:ext uri="{FF2B5EF4-FFF2-40B4-BE49-F238E27FC236}">
                <a16:creationId xmlns:a16="http://schemas.microsoft.com/office/drawing/2014/main" id="{93ABA3FE-5A84-4A80-9EDD-11B234A1D563}"/>
              </a:ext>
            </a:extLst>
          </p:cNvPr>
          <p:cNvCxnSpPr/>
          <p:nvPr/>
        </p:nvCxnSpPr>
        <p:spPr>
          <a:xfrm>
            <a:off x="762000" y="62878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 Box 75">
            <a:extLst>
              <a:ext uri="{FF2B5EF4-FFF2-40B4-BE49-F238E27FC236}">
                <a16:creationId xmlns:a16="http://schemas.microsoft.com/office/drawing/2014/main" id="{6EBA2D7A-C421-4E63-A061-278CFF7849CF}"/>
              </a:ext>
            </a:extLst>
          </p:cNvPr>
          <p:cNvSpPr txBox="1">
            <a:spLocks noChangeArrowheads="1"/>
          </p:cNvSpPr>
          <p:nvPr/>
        </p:nvSpPr>
        <p:spPr bwMode="auto">
          <a:xfrm>
            <a:off x="76200" y="6400800"/>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&gt; 75%</a:t>
            </a:r>
          </a:p>
        </p:txBody>
      </p:sp>
      <p:cxnSp>
        <p:nvCxnSpPr>
          <p:cNvPr id="18" name="Straight Arrow Connector 17">
            <a:extLst>
              <a:ext uri="{FF2B5EF4-FFF2-40B4-BE49-F238E27FC236}">
                <a16:creationId xmlns:a16="http://schemas.microsoft.com/office/drawing/2014/main" id="{51465E22-A6FA-4C9C-A811-C2D80B48DA03}"/>
              </a:ext>
            </a:extLst>
          </p:cNvPr>
          <p:cNvCxnSpPr>
            <a:cxnSpLocks/>
          </p:cNvCxnSpPr>
          <p:nvPr/>
        </p:nvCxnSpPr>
        <p:spPr>
          <a:xfrm flipV="1">
            <a:off x="762000" y="6400800"/>
            <a:ext cx="533400" cy="90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3F7BF5D-FC3F-46BF-9137-7DACE85F4695}"/>
              </a:ext>
            </a:extLst>
          </p:cNvPr>
          <p:cNvSpPr/>
          <p:nvPr/>
        </p:nvSpPr>
        <p:spPr>
          <a:xfrm>
            <a:off x="1143000" y="914400"/>
            <a:ext cx="645818" cy="369332"/>
          </a:xfrm>
          <a:prstGeom prst="rect">
            <a:avLst/>
          </a:prstGeom>
        </p:spPr>
        <p:txBody>
          <a:bodyPr wrap="none">
            <a:spAutoFit/>
          </a:bodyPr>
          <a:lstStyle/>
          <a:p>
            <a:r>
              <a:rPr lang="en-US" u="sng" dirty="0"/>
              <a:t>Total</a:t>
            </a:r>
          </a:p>
        </p:txBody>
      </p:sp>
      <p:sp>
        <p:nvSpPr>
          <p:cNvPr id="22" name="Rectangle 21">
            <a:extLst>
              <a:ext uri="{FF2B5EF4-FFF2-40B4-BE49-F238E27FC236}">
                <a16:creationId xmlns:a16="http://schemas.microsoft.com/office/drawing/2014/main" id="{8ED422C8-BC57-4FCB-B069-A0B37F5EC518}"/>
              </a:ext>
            </a:extLst>
          </p:cNvPr>
          <p:cNvSpPr/>
          <p:nvPr/>
        </p:nvSpPr>
        <p:spPr>
          <a:xfrm>
            <a:off x="2509929" y="956846"/>
            <a:ext cx="614271" cy="338554"/>
          </a:xfrm>
          <a:prstGeom prst="rect">
            <a:avLst/>
          </a:prstGeom>
        </p:spPr>
        <p:txBody>
          <a:bodyPr wrap="none">
            <a:spAutoFit/>
          </a:bodyPr>
          <a:lstStyle/>
          <a:p>
            <a:r>
              <a:rPr lang="en-US" sz="1600" u="sng" dirty="0"/>
              <a:t>Male</a:t>
            </a:r>
          </a:p>
        </p:txBody>
      </p:sp>
      <p:sp>
        <p:nvSpPr>
          <p:cNvPr id="23" name="Rectangle 22">
            <a:extLst>
              <a:ext uri="{FF2B5EF4-FFF2-40B4-BE49-F238E27FC236}">
                <a16:creationId xmlns:a16="http://schemas.microsoft.com/office/drawing/2014/main" id="{9C704340-B08A-4AB9-A663-8C63378A7571}"/>
              </a:ext>
            </a:extLst>
          </p:cNvPr>
          <p:cNvSpPr/>
          <p:nvPr/>
        </p:nvSpPr>
        <p:spPr>
          <a:xfrm>
            <a:off x="3810000" y="956846"/>
            <a:ext cx="821763" cy="338554"/>
          </a:xfrm>
          <a:prstGeom prst="rect">
            <a:avLst/>
          </a:prstGeom>
        </p:spPr>
        <p:txBody>
          <a:bodyPr wrap="none">
            <a:spAutoFit/>
          </a:bodyPr>
          <a:lstStyle/>
          <a:p>
            <a:r>
              <a:rPr lang="en-US" sz="1600" u="sng" dirty="0"/>
              <a:t>Female</a:t>
            </a:r>
          </a:p>
        </p:txBody>
      </p:sp>
      <p:sp>
        <p:nvSpPr>
          <p:cNvPr id="26" name="Text Box 75">
            <a:extLst>
              <a:ext uri="{FF2B5EF4-FFF2-40B4-BE49-F238E27FC236}">
                <a16:creationId xmlns:a16="http://schemas.microsoft.com/office/drawing/2014/main" id="{DA2B4BDC-8A6E-48A8-8686-4B33D34D48B9}"/>
              </a:ext>
            </a:extLst>
          </p:cNvPr>
          <p:cNvSpPr txBox="1">
            <a:spLocks noChangeArrowheads="1"/>
          </p:cNvSpPr>
          <p:nvPr/>
        </p:nvSpPr>
        <p:spPr bwMode="auto">
          <a:xfrm>
            <a:off x="2209800" y="64439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(n=104)</a:t>
            </a:r>
          </a:p>
        </p:txBody>
      </p:sp>
      <p:sp>
        <p:nvSpPr>
          <p:cNvPr id="27" name="Text Box 75">
            <a:extLst>
              <a:ext uri="{FF2B5EF4-FFF2-40B4-BE49-F238E27FC236}">
                <a16:creationId xmlns:a16="http://schemas.microsoft.com/office/drawing/2014/main" id="{838F13F3-8585-45B7-8344-572096AEE40F}"/>
              </a:ext>
            </a:extLst>
          </p:cNvPr>
          <p:cNvSpPr txBox="1">
            <a:spLocks noChangeArrowheads="1"/>
          </p:cNvSpPr>
          <p:nvPr/>
        </p:nvSpPr>
        <p:spPr bwMode="auto">
          <a:xfrm>
            <a:off x="3657600" y="64439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(n=34)</a:t>
            </a:r>
          </a:p>
        </p:txBody>
      </p:sp>
      <p:sp>
        <p:nvSpPr>
          <p:cNvPr id="28" name="Text Box 75">
            <a:extLst>
              <a:ext uri="{FF2B5EF4-FFF2-40B4-BE49-F238E27FC236}">
                <a16:creationId xmlns:a16="http://schemas.microsoft.com/office/drawing/2014/main" id="{A536DFAE-87E5-45FF-9B88-D7D504E4BF05}"/>
              </a:ext>
            </a:extLst>
          </p:cNvPr>
          <p:cNvSpPr txBox="1">
            <a:spLocks noChangeArrowheads="1"/>
          </p:cNvSpPr>
          <p:nvPr/>
        </p:nvSpPr>
        <p:spPr bwMode="auto">
          <a:xfrm>
            <a:off x="4953000" y="64439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(n=32)</a:t>
            </a:r>
          </a:p>
        </p:txBody>
      </p:sp>
      <p:sp>
        <p:nvSpPr>
          <p:cNvPr id="30" name="Rectangle 29">
            <a:extLst>
              <a:ext uri="{FF2B5EF4-FFF2-40B4-BE49-F238E27FC236}">
                <a16:creationId xmlns:a16="http://schemas.microsoft.com/office/drawing/2014/main" id="{EA068B36-CDDC-45D0-8CDC-9F6609092F4A}"/>
              </a:ext>
            </a:extLst>
          </p:cNvPr>
          <p:cNvSpPr/>
          <p:nvPr/>
        </p:nvSpPr>
        <p:spPr>
          <a:xfrm>
            <a:off x="4862258" y="848380"/>
            <a:ext cx="1356526" cy="523220"/>
          </a:xfrm>
          <a:prstGeom prst="rect">
            <a:avLst/>
          </a:prstGeom>
        </p:spPr>
        <p:txBody>
          <a:bodyPr wrap="none">
            <a:spAutoFit/>
          </a:bodyPr>
          <a:lstStyle/>
          <a:p>
            <a:pPr algn="ctr"/>
            <a:r>
              <a:rPr lang="en-US" sz="1400" u="sng" dirty="0"/>
              <a:t>Early Career</a:t>
            </a:r>
          </a:p>
          <a:p>
            <a:pPr algn="ctr"/>
            <a:r>
              <a:rPr lang="en-US" sz="1400" u="sng" dirty="0"/>
              <a:t>(36 – 45 years)</a:t>
            </a:r>
          </a:p>
        </p:txBody>
      </p:sp>
      <p:sp>
        <p:nvSpPr>
          <p:cNvPr id="31" name="Rectangle 30">
            <a:extLst>
              <a:ext uri="{FF2B5EF4-FFF2-40B4-BE49-F238E27FC236}">
                <a16:creationId xmlns:a16="http://schemas.microsoft.com/office/drawing/2014/main" id="{91FAB0F8-E33F-45A9-BEC9-8C0278ED8D65}"/>
              </a:ext>
            </a:extLst>
          </p:cNvPr>
          <p:cNvSpPr/>
          <p:nvPr/>
        </p:nvSpPr>
        <p:spPr>
          <a:xfrm>
            <a:off x="6248400" y="848380"/>
            <a:ext cx="1356525" cy="523220"/>
          </a:xfrm>
          <a:prstGeom prst="rect">
            <a:avLst/>
          </a:prstGeom>
        </p:spPr>
        <p:txBody>
          <a:bodyPr wrap="none">
            <a:spAutoFit/>
          </a:bodyPr>
          <a:lstStyle/>
          <a:p>
            <a:pPr algn="ctr"/>
            <a:r>
              <a:rPr lang="en-US" sz="1400" u="sng" dirty="0"/>
              <a:t>Mid Career</a:t>
            </a:r>
          </a:p>
          <a:p>
            <a:pPr algn="ctr"/>
            <a:r>
              <a:rPr lang="en-US" sz="1400" u="sng" dirty="0"/>
              <a:t>(46 – 55 years)</a:t>
            </a:r>
          </a:p>
        </p:txBody>
      </p:sp>
      <p:sp>
        <p:nvSpPr>
          <p:cNvPr id="32" name="Rectangle 31">
            <a:extLst>
              <a:ext uri="{FF2B5EF4-FFF2-40B4-BE49-F238E27FC236}">
                <a16:creationId xmlns:a16="http://schemas.microsoft.com/office/drawing/2014/main" id="{4F9C7216-9AD3-4CB6-9E26-AB4AF51B1C80}"/>
              </a:ext>
            </a:extLst>
          </p:cNvPr>
          <p:cNvSpPr/>
          <p:nvPr/>
        </p:nvSpPr>
        <p:spPr>
          <a:xfrm>
            <a:off x="7763316" y="838200"/>
            <a:ext cx="1100045" cy="523220"/>
          </a:xfrm>
          <a:prstGeom prst="rect">
            <a:avLst/>
          </a:prstGeom>
        </p:spPr>
        <p:txBody>
          <a:bodyPr wrap="none">
            <a:spAutoFit/>
          </a:bodyPr>
          <a:lstStyle/>
          <a:p>
            <a:pPr algn="ctr"/>
            <a:r>
              <a:rPr lang="en-US" sz="1400" u="sng" dirty="0"/>
              <a:t>Late Career</a:t>
            </a:r>
          </a:p>
          <a:p>
            <a:pPr algn="ctr"/>
            <a:r>
              <a:rPr lang="en-US" sz="1400" u="sng" dirty="0"/>
              <a:t>(&gt; 55 years)</a:t>
            </a:r>
          </a:p>
        </p:txBody>
      </p:sp>
      <p:sp>
        <p:nvSpPr>
          <p:cNvPr id="34" name="Rectangle 33">
            <a:extLst>
              <a:ext uri="{FF2B5EF4-FFF2-40B4-BE49-F238E27FC236}">
                <a16:creationId xmlns:a16="http://schemas.microsoft.com/office/drawing/2014/main" id="{F1C82869-C43A-42C7-9FB5-8B7CBB773002}"/>
              </a:ext>
            </a:extLst>
          </p:cNvPr>
          <p:cNvSpPr/>
          <p:nvPr/>
        </p:nvSpPr>
        <p:spPr>
          <a:xfrm>
            <a:off x="2209800" y="621268"/>
            <a:ext cx="2717795" cy="369332"/>
          </a:xfrm>
          <a:prstGeom prst="rect">
            <a:avLst/>
          </a:prstGeom>
        </p:spPr>
        <p:txBody>
          <a:bodyPr wrap="none">
            <a:spAutoFit/>
          </a:bodyPr>
          <a:lstStyle/>
          <a:p>
            <a:r>
              <a:rPr lang="en-US" u="sng" dirty="0"/>
              <a:t>Program Director - Gender</a:t>
            </a:r>
          </a:p>
        </p:txBody>
      </p:sp>
      <p:sp>
        <p:nvSpPr>
          <p:cNvPr id="35" name="Rectangle 34">
            <a:extLst>
              <a:ext uri="{FF2B5EF4-FFF2-40B4-BE49-F238E27FC236}">
                <a16:creationId xmlns:a16="http://schemas.microsoft.com/office/drawing/2014/main" id="{E7345739-2440-40C8-9449-6971CD603FE2}"/>
              </a:ext>
            </a:extLst>
          </p:cNvPr>
          <p:cNvSpPr/>
          <p:nvPr/>
        </p:nvSpPr>
        <p:spPr>
          <a:xfrm>
            <a:off x="5791200" y="533400"/>
            <a:ext cx="2362891" cy="369332"/>
          </a:xfrm>
          <a:prstGeom prst="rect">
            <a:avLst/>
          </a:prstGeom>
        </p:spPr>
        <p:txBody>
          <a:bodyPr wrap="none">
            <a:spAutoFit/>
          </a:bodyPr>
          <a:lstStyle/>
          <a:p>
            <a:r>
              <a:rPr lang="en-US" u="sng" dirty="0"/>
              <a:t>Program Director - Age</a:t>
            </a:r>
          </a:p>
        </p:txBody>
      </p:sp>
      <p:sp>
        <p:nvSpPr>
          <p:cNvPr id="36" name="Text Box 7">
            <a:extLst>
              <a:ext uri="{FF2B5EF4-FFF2-40B4-BE49-F238E27FC236}">
                <a16:creationId xmlns:a16="http://schemas.microsoft.com/office/drawing/2014/main" id="{91D4B552-9413-43FD-9AAA-A5C99F26C3CF}"/>
              </a:ext>
            </a:extLst>
          </p:cNvPr>
          <p:cNvSpPr txBox="1">
            <a:spLocks noChangeArrowheads="1"/>
          </p:cNvSpPr>
          <p:nvPr/>
        </p:nvSpPr>
        <p:spPr bwMode="auto">
          <a:xfrm>
            <a:off x="-76200" y="6610290"/>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Thinking about the Fellows in your general cv program, please provide a count of the following: Total Number of underrepresented in medicine Fellows  (n=138)</a:t>
            </a:r>
          </a:p>
        </p:txBody>
      </p:sp>
    </p:spTree>
    <p:extLst>
      <p:ext uri="{BB962C8B-B14F-4D97-AF65-F5344CB8AC3E}">
        <p14:creationId xmlns:p14="http://schemas.microsoft.com/office/powerpoint/2010/main" val="452439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Thinking about the Fellows in your general cv program, please provide a count of the following: Total Number of international medical graduate Fellows (n=138)</a:t>
            </a:r>
          </a:p>
        </p:txBody>
      </p:sp>
      <p:sp>
        <p:nvSpPr>
          <p:cNvPr id="10248" name="Rectangle 8"/>
          <p:cNvSpPr>
            <a:spLocks noGrp="1" noChangeArrowheads="1"/>
          </p:cNvSpPr>
          <p:nvPr>
            <p:ph type="title"/>
          </p:nvPr>
        </p:nvSpPr>
        <p:spPr>
          <a:xfrm>
            <a:off x="0" y="7620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Total Number of International Medical Graduate Fellows Per CV Program</a:t>
            </a:r>
          </a:p>
        </p:txBody>
      </p:sp>
      <p:sp>
        <p:nvSpPr>
          <p:cNvPr id="11" name="Text Box 75"/>
          <p:cNvSpPr txBox="1">
            <a:spLocks noChangeArrowheads="1"/>
          </p:cNvSpPr>
          <p:nvPr/>
        </p:nvSpPr>
        <p:spPr bwMode="auto">
          <a:xfrm>
            <a:off x="41910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pic>
        <p:nvPicPr>
          <p:cNvPr id="3" name="Picture 2">
            <a:extLst>
              <a:ext uri="{FF2B5EF4-FFF2-40B4-BE49-F238E27FC236}">
                <a16:creationId xmlns:a16="http://schemas.microsoft.com/office/drawing/2014/main" id="{A406A594-0585-43D2-9814-AF2FBAC452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03444"/>
            <a:ext cx="9144000" cy="4844956"/>
          </a:xfrm>
          <a:prstGeom prst="rect">
            <a:avLst/>
          </a:prstGeom>
        </p:spPr>
      </p:pic>
    </p:spTree>
    <p:extLst>
      <p:ext uri="{BB962C8B-B14F-4D97-AF65-F5344CB8AC3E}">
        <p14:creationId xmlns:p14="http://schemas.microsoft.com/office/powerpoint/2010/main" val="2251595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A89217CA-147F-4276-8666-E24F9A9E6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914400"/>
            <a:ext cx="6795997" cy="5377191"/>
          </a:xfrm>
          <a:prstGeom prst="rect">
            <a:avLst/>
          </a:prstGeom>
        </p:spPr>
      </p:pic>
      <p:pic>
        <p:nvPicPr>
          <p:cNvPr id="4" name="Picture 3">
            <a:extLst>
              <a:ext uri="{FF2B5EF4-FFF2-40B4-BE49-F238E27FC236}">
                <a16:creationId xmlns:a16="http://schemas.microsoft.com/office/drawing/2014/main" id="{8D9266AC-5AF8-4FFA-BF79-F70803A30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914400"/>
            <a:ext cx="1674082" cy="5377191"/>
          </a:xfrm>
          <a:prstGeom prst="rect">
            <a:avLst/>
          </a:prstGeom>
        </p:spPr>
      </p:pic>
      <p:sp>
        <p:nvSpPr>
          <p:cNvPr id="10248" name="Rectangle 8"/>
          <p:cNvSpPr>
            <a:spLocks noGrp="1" noChangeArrowheads="1"/>
          </p:cNvSpPr>
          <p:nvPr>
            <p:ph type="title"/>
          </p:nvPr>
        </p:nvSpPr>
        <p:spPr>
          <a:xfrm>
            <a:off x="0" y="7620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800" b="1" dirty="0">
                <a:solidFill>
                  <a:srgbClr val="00386B"/>
                </a:solidFill>
              </a:rPr>
              <a:t>Percentage of International Medical Graduate Fellows Per CV Program by Region</a:t>
            </a:r>
          </a:p>
        </p:txBody>
      </p:sp>
      <p:sp>
        <p:nvSpPr>
          <p:cNvPr id="11" name="Text Box 75"/>
          <p:cNvSpPr txBox="1">
            <a:spLocks noChangeArrowheads="1"/>
          </p:cNvSpPr>
          <p:nvPr/>
        </p:nvSpPr>
        <p:spPr bwMode="auto">
          <a:xfrm>
            <a:off x="9906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8" name="Text Box 75">
            <a:extLst>
              <a:ext uri="{FF2B5EF4-FFF2-40B4-BE49-F238E27FC236}">
                <a16:creationId xmlns:a16="http://schemas.microsoft.com/office/drawing/2014/main" id="{1206D702-4A33-4674-BFB5-A74F9BDC0C76}"/>
              </a:ext>
            </a:extLst>
          </p:cNvPr>
          <p:cNvSpPr txBox="1">
            <a:spLocks noChangeArrowheads="1"/>
          </p:cNvSpPr>
          <p:nvPr/>
        </p:nvSpPr>
        <p:spPr bwMode="auto">
          <a:xfrm>
            <a:off x="228600" y="1506380"/>
            <a:ext cx="533400" cy="24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0%</a:t>
            </a:r>
          </a:p>
        </p:txBody>
      </p:sp>
      <p:cxnSp>
        <p:nvCxnSpPr>
          <p:cNvPr id="9" name="Straight Arrow Connector 8">
            <a:extLst>
              <a:ext uri="{FF2B5EF4-FFF2-40B4-BE49-F238E27FC236}">
                <a16:creationId xmlns:a16="http://schemas.microsoft.com/office/drawing/2014/main" id="{6F9F933F-A39E-4C9F-A78D-9E00EB9B1F1E}"/>
              </a:ext>
            </a:extLst>
          </p:cNvPr>
          <p:cNvCxnSpPr/>
          <p:nvPr/>
        </p:nvCxnSpPr>
        <p:spPr>
          <a:xfrm>
            <a:off x="685800" y="163967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 Box 75">
            <a:extLst>
              <a:ext uri="{FF2B5EF4-FFF2-40B4-BE49-F238E27FC236}">
                <a16:creationId xmlns:a16="http://schemas.microsoft.com/office/drawing/2014/main" id="{B1612009-9BF3-40A3-9B00-50991606245C}"/>
              </a:ext>
            </a:extLst>
          </p:cNvPr>
          <p:cNvSpPr txBox="1">
            <a:spLocks noChangeArrowheads="1"/>
          </p:cNvSpPr>
          <p:nvPr/>
        </p:nvSpPr>
        <p:spPr bwMode="auto">
          <a:xfrm>
            <a:off x="0" y="2725579"/>
            <a:ext cx="762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 - 25%</a:t>
            </a:r>
          </a:p>
        </p:txBody>
      </p:sp>
      <p:cxnSp>
        <p:nvCxnSpPr>
          <p:cNvPr id="12" name="Straight Arrow Connector 11">
            <a:extLst>
              <a:ext uri="{FF2B5EF4-FFF2-40B4-BE49-F238E27FC236}">
                <a16:creationId xmlns:a16="http://schemas.microsoft.com/office/drawing/2014/main" id="{111B5950-E945-4F49-A42D-ADAB48F6C491}"/>
              </a:ext>
            </a:extLst>
          </p:cNvPr>
          <p:cNvCxnSpPr/>
          <p:nvPr/>
        </p:nvCxnSpPr>
        <p:spPr>
          <a:xfrm>
            <a:off x="685800" y="28588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 Box 75">
            <a:extLst>
              <a:ext uri="{FF2B5EF4-FFF2-40B4-BE49-F238E27FC236}">
                <a16:creationId xmlns:a16="http://schemas.microsoft.com/office/drawing/2014/main" id="{32BE5512-5512-4548-A70B-AE42BC78704C}"/>
              </a:ext>
            </a:extLst>
          </p:cNvPr>
          <p:cNvSpPr txBox="1">
            <a:spLocks noChangeArrowheads="1"/>
          </p:cNvSpPr>
          <p:nvPr/>
        </p:nvSpPr>
        <p:spPr bwMode="auto">
          <a:xfrm>
            <a:off x="-76200" y="4267200"/>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26% - 50%</a:t>
            </a:r>
          </a:p>
        </p:txBody>
      </p:sp>
      <p:cxnSp>
        <p:nvCxnSpPr>
          <p:cNvPr id="14" name="Straight Arrow Connector 13">
            <a:extLst>
              <a:ext uri="{FF2B5EF4-FFF2-40B4-BE49-F238E27FC236}">
                <a16:creationId xmlns:a16="http://schemas.microsoft.com/office/drawing/2014/main" id="{0199AD1A-9EA6-4547-8D16-A8C93979BAE8}"/>
              </a:ext>
            </a:extLst>
          </p:cNvPr>
          <p:cNvCxnSpPr/>
          <p:nvPr/>
        </p:nvCxnSpPr>
        <p:spPr>
          <a:xfrm>
            <a:off x="762000" y="44004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Box 75">
            <a:extLst>
              <a:ext uri="{FF2B5EF4-FFF2-40B4-BE49-F238E27FC236}">
                <a16:creationId xmlns:a16="http://schemas.microsoft.com/office/drawing/2014/main" id="{E36BDDDA-0C32-455A-B55F-89B6180B6C2A}"/>
              </a:ext>
            </a:extLst>
          </p:cNvPr>
          <p:cNvSpPr txBox="1">
            <a:spLocks noChangeArrowheads="1"/>
          </p:cNvSpPr>
          <p:nvPr/>
        </p:nvSpPr>
        <p:spPr bwMode="auto">
          <a:xfrm>
            <a:off x="-76200" y="5334000"/>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51% - 75%</a:t>
            </a:r>
          </a:p>
        </p:txBody>
      </p:sp>
      <p:cxnSp>
        <p:nvCxnSpPr>
          <p:cNvPr id="16" name="Straight Arrow Connector 15">
            <a:extLst>
              <a:ext uri="{FF2B5EF4-FFF2-40B4-BE49-F238E27FC236}">
                <a16:creationId xmlns:a16="http://schemas.microsoft.com/office/drawing/2014/main" id="{93ABA3FE-5A84-4A80-9EDD-11B234A1D563}"/>
              </a:ext>
            </a:extLst>
          </p:cNvPr>
          <p:cNvCxnSpPr/>
          <p:nvPr/>
        </p:nvCxnSpPr>
        <p:spPr>
          <a:xfrm>
            <a:off x="762000" y="54672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 Box 75">
            <a:extLst>
              <a:ext uri="{FF2B5EF4-FFF2-40B4-BE49-F238E27FC236}">
                <a16:creationId xmlns:a16="http://schemas.microsoft.com/office/drawing/2014/main" id="{6EBA2D7A-C421-4E63-A061-278CFF7849CF}"/>
              </a:ext>
            </a:extLst>
          </p:cNvPr>
          <p:cNvSpPr txBox="1">
            <a:spLocks noChangeArrowheads="1"/>
          </p:cNvSpPr>
          <p:nvPr/>
        </p:nvSpPr>
        <p:spPr bwMode="auto">
          <a:xfrm>
            <a:off x="-76200" y="5867400"/>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&gt; 75%</a:t>
            </a:r>
          </a:p>
        </p:txBody>
      </p:sp>
      <p:sp>
        <p:nvSpPr>
          <p:cNvPr id="19" name="Rectangle 18">
            <a:extLst>
              <a:ext uri="{FF2B5EF4-FFF2-40B4-BE49-F238E27FC236}">
                <a16:creationId xmlns:a16="http://schemas.microsoft.com/office/drawing/2014/main" id="{73F7BF5D-FC3F-46BF-9137-7DACE85F4695}"/>
              </a:ext>
            </a:extLst>
          </p:cNvPr>
          <p:cNvSpPr/>
          <p:nvPr/>
        </p:nvSpPr>
        <p:spPr>
          <a:xfrm>
            <a:off x="1295400" y="762000"/>
            <a:ext cx="645818" cy="369332"/>
          </a:xfrm>
          <a:prstGeom prst="rect">
            <a:avLst/>
          </a:prstGeom>
        </p:spPr>
        <p:txBody>
          <a:bodyPr wrap="none">
            <a:spAutoFit/>
          </a:bodyPr>
          <a:lstStyle/>
          <a:p>
            <a:r>
              <a:rPr lang="en-US" u="sng" dirty="0"/>
              <a:t>Total</a:t>
            </a:r>
          </a:p>
        </p:txBody>
      </p:sp>
      <p:sp>
        <p:nvSpPr>
          <p:cNvPr id="22" name="Rectangle 21">
            <a:extLst>
              <a:ext uri="{FF2B5EF4-FFF2-40B4-BE49-F238E27FC236}">
                <a16:creationId xmlns:a16="http://schemas.microsoft.com/office/drawing/2014/main" id="{8ED422C8-BC57-4FCB-B069-A0B37F5EC518}"/>
              </a:ext>
            </a:extLst>
          </p:cNvPr>
          <p:cNvSpPr/>
          <p:nvPr/>
        </p:nvSpPr>
        <p:spPr>
          <a:xfrm>
            <a:off x="2590800" y="773668"/>
            <a:ext cx="1155766" cy="369332"/>
          </a:xfrm>
          <a:prstGeom prst="rect">
            <a:avLst/>
          </a:prstGeom>
        </p:spPr>
        <p:txBody>
          <a:bodyPr wrap="none">
            <a:spAutoFit/>
          </a:bodyPr>
          <a:lstStyle/>
          <a:p>
            <a:r>
              <a:rPr lang="en-US" u="sng" dirty="0"/>
              <a:t>Northeast</a:t>
            </a:r>
          </a:p>
        </p:txBody>
      </p:sp>
      <p:sp>
        <p:nvSpPr>
          <p:cNvPr id="23" name="Rectangle 22">
            <a:extLst>
              <a:ext uri="{FF2B5EF4-FFF2-40B4-BE49-F238E27FC236}">
                <a16:creationId xmlns:a16="http://schemas.microsoft.com/office/drawing/2014/main" id="{9C704340-B08A-4AB9-A663-8C63378A7571}"/>
              </a:ext>
            </a:extLst>
          </p:cNvPr>
          <p:cNvSpPr/>
          <p:nvPr/>
        </p:nvSpPr>
        <p:spPr>
          <a:xfrm>
            <a:off x="4343400" y="773668"/>
            <a:ext cx="999184" cy="369332"/>
          </a:xfrm>
          <a:prstGeom prst="rect">
            <a:avLst/>
          </a:prstGeom>
        </p:spPr>
        <p:txBody>
          <a:bodyPr wrap="none">
            <a:spAutoFit/>
          </a:bodyPr>
          <a:lstStyle/>
          <a:p>
            <a:r>
              <a:rPr lang="en-US" u="sng" dirty="0"/>
              <a:t>Midwest</a:t>
            </a:r>
          </a:p>
        </p:txBody>
      </p:sp>
      <p:sp>
        <p:nvSpPr>
          <p:cNvPr id="24" name="Rectangle 23">
            <a:extLst>
              <a:ext uri="{FF2B5EF4-FFF2-40B4-BE49-F238E27FC236}">
                <a16:creationId xmlns:a16="http://schemas.microsoft.com/office/drawing/2014/main" id="{AF3C9F99-4BAB-43AD-ABE5-DA6593451707}"/>
              </a:ext>
            </a:extLst>
          </p:cNvPr>
          <p:cNvSpPr/>
          <p:nvPr/>
        </p:nvSpPr>
        <p:spPr>
          <a:xfrm>
            <a:off x="6096000" y="773668"/>
            <a:ext cx="756938" cy="369332"/>
          </a:xfrm>
          <a:prstGeom prst="rect">
            <a:avLst/>
          </a:prstGeom>
        </p:spPr>
        <p:txBody>
          <a:bodyPr wrap="none">
            <a:spAutoFit/>
          </a:bodyPr>
          <a:lstStyle/>
          <a:p>
            <a:r>
              <a:rPr lang="en-US" u="sng" dirty="0"/>
              <a:t>South</a:t>
            </a:r>
          </a:p>
        </p:txBody>
      </p:sp>
      <p:sp>
        <p:nvSpPr>
          <p:cNvPr id="25" name="Rectangle 24">
            <a:extLst>
              <a:ext uri="{FF2B5EF4-FFF2-40B4-BE49-F238E27FC236}">
                <a16:creationId xmlns:a16="http://schemas.microsoft.com/office/drawing/2014/main" id="{AFCEA021-7821-4E54-8CA6-1ABB6DF3EEDA}"/>
              </a:ext>
            </a:extLst>
          </p:cNvPr>
          <p:cNvSpPr/>
          <p:nvPr/>
        </p:nvSpPr>
        <p:spPr>
          <a:xfrm>
            <a:off x="7867936" y="773668"/>
            <a:ext cx="666464" cy="369332"/>
          </a:xfrm>
          <a:prstGeom prst="rect">
            <a:avLst/>
          </a:prstGeom>
        </p:spPr>
        <p:txBody>
          <a:bodyPr wrap="none">
            <a:spAutoFit/>
          </a:bodyPr>
          <a:lstStyle/>
          <a:p>
            <a:r>
              <a:rPr lang="en-US" u="sng" dirty="0"/>
              <a:t>West</a:t>
            </a:r>
          </a:p>
        </p:txBody>
      </p:sp>
      <p:sp>
        <p:nvSpPr>
          <p:cNvPr id="26" name="Text Box 75">
            <a:extLst>
              <a:ext uri="{FF2B5EF4-FFF2-40B4-BE49-F238E27FC236}">
                <a16:creationId xmlns:a16="http://schemas.microsoft.com/office/drawing/2014/main" id="{DA2B4BDC-8A6E-48A8-8686-4B33D34D48B9}"/>
              </a:ext>
            </a:extLst>
          </p:cNvPr>
          <p:cNvSpPr txBox="1">
            <a:spLocks noChangeArrowheads="1"/>
          </p:cNvSpPr>
          <p:nvPr/>
        </p:nvSpPr>
        <p:spPr bwMode="auto">
          <a:xfrm>
            <a:off x="25908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(n=41)</a:t>
            </a:r>
          </a:p>
        </p:txBody>
      </p:sp>
      <p:sp>
        <p:nvSpPr>
          <p:cNvPr id="27" name="Text Box 75">
            <a:extLst>
              <a:ext uri="{FF2B5EF4-FFF2-40B4-BE49-F238E27FC236}">
                <a16:creationId xmlns:a16="http://schemas.microsoft.com/office/drawing/2014/main" id="{838F13F3-8585-45B7-8344-572096AEE40F}"/>
              </a:ext>
            </a:extLst>
          </p:cNvPr>
          <p:cNvSpPr txBox="1">
            <a:spLocks noChangeArrowheads="1"/>
          </p:cNvSpPr>
          <p:nvPr/>
        </p:nvSpPr>
        <p:spPr bwMode="auto">
          <a:xfrm>
            <a:off x="42672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(n=34)</a:t>
            </a:r>
          </a:p>
        </p:txBody>
      </p:sp>
      <p:sp>
        <p:nvSpPr>
          <p:cNvPr id="28" name="Text Box 75">
            <a:extLst>
              <a:ext uri="{FF2B5EF4-FFF2-40B4-BE49-F238E27FC236}">
                <a16:creationId xmlns:a16="http://schemas.microsoft.com/office/drawing/2014/main" id="{A536DFAE-87E5-45FF-9B88-D7D504E4BF05}"/>
              </a:ext>
            </a:extLst>
          </p:cNvPr>
          <p:cNvSpPr txBox="1">
            <a:spLocks noChangeArrowheads="1"/>
          </p:cNvSpPr>
          <p:nvPr/>
        </p:nvSpPr>
        <p:spPr bwMode="auto">
          <a:xfrm>
            <a:off x="60198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(n=45)</a:t>
            </a:r>
          </a:p>
        </p:txBody>
      </p:sp>
      <p:sp>
        <p:nvSpPr>
          <p:cNvPr id="29" name="Text Box 75">
            <a:extLst>
              <a:ext uri="{FF2B5EF4-FFF2-40B4-BE49-F238E27FC236}">
                <a16:creationId xmlns:a16="http://schemas.microsoft.com/office/drawing/2014/main" id="{6AB746EC-A86D-498E-BE8C-25E080133D24}"/>
              </a:ext>
            </a:extLst>
          </p:cNvPr>
          <p:cNvSpPr txBox="1">
            <a:spLocks noChangeArrowheads="1"/>
          </p:cNvSpPr>
          <p:nvPr/>
        </p:nvSpPr>
        <p:spPr bwMode="auto">
          <a:xfrm>
            <a:off x="7696200" y="6291590"/>
            <a:ext cx="11430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(n=18)</a:t>
            </a:r>
          </a:p>
        </p:txBody>
      </p:sp>
      <p:sp>
        <p:nvSpPr>
          <p:cNvPr id="32" name="Text Box 7">
            <a:extLst>
              <a:ext uri="{FF2B5EF4-FFF2-40B4-BE49-F238E27FC236}">
                <a16:creationId xmlns:a16="http://schemas.microsoft.com/office/drawing/2014/main" id="{A8CBB264-0043-4E32-B941-48AF6D2C31FE}"/>
              </a:ext>
            </a:extLst>
          </p:cNvPr>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Thinking about the Fellows in your general cv program, please provide a count of the following: Total Number of international medical graduate Fellows (n=138)</a:t>
            </a:r>
          </a:p>
        </p:txBody>
      </p:sp>
      <p:cxnSp>
        <p:nvCxnSpPr>
          <p:cNvPr id="33" name="Straight Arrow Connector 32">
            <a:extLst>
              <a:ext uri="{FF2B5EF4-FFF2-40B4-BE49-F238E27FC236}">
                <a16:creationId xmlns:a16="http://schemas.microsoft.com/office/drawing/2014/main" id="{AF382957-2B31-4D3C-ACD9-C457EEA77E1E}"/>
              </a:ext>
            </a:extLst>
          </p:cNvPr>
          <p:cNvCxnSpPr/>
          <p:nvPr/>
        </p:nvCxnSpPr>
        <p:spPr>
          <a:xfrm>
            <a:off x="762000" y="60198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671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3E78BF35-B675-4BDE-865A-279C87AB4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6802" y="914400"/>
            <a:ext cx="5020798" cy="5377192"/>
          </a:xfrm>
          <a:prstGeom prst="rect">
            <a:avLst/>
          </a:prstGeom>
        </p:spPr>
      </p:pic>
      <p:pic>
        <p:nvPicPr>
          <p:cNvPr id="25" name="Picture 24">
            <a:extLst>
              <a:ext uri="{FF2B5EF4-FFF2-40B4-BE49-F238E27FC236}">
                <a16:creationId xmlns:a16="http://schemas.microsoft.com/office/drawing/2014/main" id="{155F1F13-A92A-490B-8217-D2B1D45B3F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318" y="914400"/>
            <a:ext cx="1674082" cy="5377191"/>
          </a:xfrm>
          <a:prstGeom prst="rect">
            <a:avLst/>
          </a:prstGeom>
        </p:spPr>
      </p:pic>
      <p:sp>
        <p:nvSpPr>
          <p:cNvPr id="10248" name="Rectangle 8"/>
          <p:cNvSpPr>
            <a:spLocks noGrp="1" noChangeArrowheads="1"/>
          </p:cNvSpPr>
          <p:nvPr>
            <p:ph type="title"/>
          </p:nvPr>
        </p:nvSpPr>
        <p:spPr>
          <a:xfrm>
            <a:off x="0" y="7620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800" b="1" dirty="0">
                <a:solidFill>
                  <a:srgbClr val="00386B"/>
                </a:solidFill>
              </a:rPr>
              <a:t>Percentage of International Medical Graduate Fellows Per CV Program by Program Size</a:t>
            </a:r>
          </a:p>
        </p:txBody>
      </p:sp>
      <p:sp>
        <p:nvSpPr>
          <p:cNvPr id="11" name="Text Box 75"/>
          <p:cNvSpPr txBox="1">
            <a:spLocks noChangeArrowheads="1"/>
          </p:cNvSpPr>
          <p:nvPr/>
        </p:nvSpPr>
        <p:spPr bwMode="auto">
          <a:xfrm>
            <a:off x="9906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19" name="Rectangle 18">
            <a:extLst>
              <a:ext uri="{FF2B5EF4-FFF2-40B4-BE49-F238E27FC236}">
                <a16:creationId xmlns:a16="http://schemas.microsoft.com/office/drawing/2014/main" id="{73F7BF5D-FC3F-46BF-9137-7DACE85F4695}"/>
              </a:ext>
            </a:extLst>
          </p:cNvPr>
          <p:cNvSpPr/>
          <p:nvPr/>
        </p:nvSpPr>
        <p:spPr>
          <a:xfrm>
            <a:off x="1295400" y="762000"/>
            <a:ext cx="645818" cy="369332"/>
          </a:xfrm>
          <a:prstGeom prst="rect">
            <a:avLst/>
          </a:prstGeom>
        </p:spPr>
        <p:txBody>
          <a:bodyPr wrap="none">
            <a:spAutoFit/>
          </a:bodyPr>
          <a:lstStyle/>
          <a:p>
            <a:r>
              <a:rPr lang="en-US" u="sng" dirty="0"/>
              <a:t>Total</a:t>
            </a:r>
          </a:p>
        </p:txBody>
      </p:sp>
      <p:sp>
        <p:nvSpPr>
          <p:cNvPr id="22" name="Rectangle 21">
            <a:extLst>
              <a:ext uri="{FF2B5EF4-FFF2-40B4-BE49-F238E27FC236}">
                <a16:creationId xmlns:a16="http://schemas.microsoft.com/office/drawing/2014/main" id="{8ED422C8-BC57-4FCB-B069-A0B37F5EC518}"/>
              </a:ext>
            </a:extLst>
          </p:cNvPr>
          <p:cNvSpPr/>
          <p:nvPr/>
        </p:nvSpPr>
        <p:spPr>
          <a:xfrm>
            <a:off x="2926310" y="773668"/>
            <a:ext cx="670376" cy="338554"/>
          </a:xfrm>
          <a:prstGeom prst="rect">
            <a:avLst/>
          </a:prstGeom>
        </p:spPr>
        <p:txBody>
          <a:bodyPr wrap="none">
            <a:spAutoFit/>
          </a:bodyPr>
          <a:lstStyle/>
          <a:p>
            <a:r>
              <a:rPr lang="en-US" sz="1600" u="sng" dirty="0"/>
              <a:t>Small</a:t>
            </a:r>
          </a:p>
        </p:txBody>
      </p:sp>
      <p:sp>
        <p:nvSpPr>
          <p:cNvPr id="23" name="Rectangle 22">
            <a:extLst>
              <a:ext uri="{FF2B5EF4-FFF2-40B4-BE49-F238E27FC236}">
                <a16:creationId xmlns:a16="http://schemas.microsoft.com/office/drawing/2014/main" id="{9C704340-B08A-4AB9-A663-8C63378A7571}"/>
              </a:ext>
            </a:extLst>
          </p:cNvPr>
          <p:cNvSpPr/>
          <p:nvPr/>
        </p:nvSpPr>
        <p:spPr>
          <a:xfrm>
            <a:off x="4419600" y="773668"/>
            <a:ext cx="893193" cy="338554"/>
          </a:xfrm>
          <a:prstGeom prst="rect">
            <a:avLst/>
          </a:prstGeom>
        </p:spPr>
        <p:txBody>
          <a:bodyPr wrap="none">
            <a:spAutoFit/>
          </a:bodyPr>
          <a:lstStyle/>
          <a:p>
            <a:r>
              <a:rPr lang="en-US" sz="1600" u="sng" dirty="0"/>
              <a:t>Medium</a:t>
            </a:r>
          </a:p>
        </p:txBody>
      </p:sp>
      <p:sp>
        <p:nvSpPr>
          <p:cNvPr id="24" name="Rectangle 23">
            <a:extLst>
              <a:ext uri="{FF2B5EF4-FFF2-40B4-BE49-F238E27FC236}">
                <a16:creationId xmlns:a16="http://schemas.microsoft.com/office/drawing/2014/main" id="{AF3C9F99-4BAB-43AD-ABE5-DA6593451707}"/>
              </a:ext>
            </a:extLst>
          </p:cNvPr>
          <p:cNvSpPr/>
          <p:nvPr/>
        </p:nvSpPr>
        <p:spPr>
          <a:xfrm>
            <a:off x="6280713" y="773668"/>
            <a:ext cx="670376" cy="338554"/>
          </a:xfrm>
          <a:prstGeom prst="rect">
            <a:avLst/>
          </a:prstGeom>
        </p:spPr>
        <p:txBody>
          <a:bodyPr wrap="none">
            <a:spAutoFit/>
          </a:bodyPr>
          <a:lstStyle/>
          <a:p>
            <a:r>
              <a:rPr lang="en-US" sz="1600" u="sng" dirty="0"/>
              <a:t>Large</a:t>
            </a:r>
          </a:p>
        </p:txBody>
      </p:sp>
      <p:sp>
        <p:nvSpPr>
          <p:cNvPr id="26" name="Text Box 75">
            <a:extLst>
              <a:ext uri="{FF2B5EF4-FFF2-40B4-BE49-F238E27FC236}">
                <a16:creationId xmlns:a16="http://schemas.microsoft.com/office/drawing/2014/main" id="{DA2B4BDC-8A6E-48A8-8686-4B33D34D48B9}"/>
              </a:ext>
            </a:extLst>
          </p:cNvPr>
          <p:cNvSpPr txBox="1">
            <a:spLocks noChangeArrowheads="1"/>
          </p:cNvSpPr>
          <p:nvPr/>
        </p:nvSpPr>
        <p:spPr bwMode="auto">
          <a:xfrm>
            <a:off x="26670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(n=42)</a:t>
            </a:r>
          </a:p>
        </p:txBody>
      </p:sp>
      <p:sp>
        <p:nvSpPr>
          <p:cNvPr id="27" name="Text Box 75">
            <a:extLst>
              <a:ext uri="{FF2B5EF4-FFF2-40B4-BE49-F238E27FC236}">
                <a16:creationId xmlns:a16="http://schemas.microsoft.com/office/drawing/2014/main" id="{838F13F3-8585-45B7-8344-572096AEE40F}"/>
              </a:ext>
            </a:extLst>
          </p:cNvPr>
          <p:cNvSpPr txBox="1">
            <a:spLocks noChangeArrowheads="1"/>
          </p:cNvSpPr>
          <p:nvPr/>
        </p:nvSpPr>
        <p:spPr bwMode="auto">
          <a:xfrm>
            <a:off x="44196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(n=52)</a:t>
            </a:r>
          </a:p>
        </p:txBody>
      </p:sp>
      <p:sp>
        <p:nvSpPr>
          <p:cNvPr id="28" name="Text Box 75">
            <a:extLst>
              <a:ext uri="{FF2B5EF4-FFF2-40B4-BE49-F238E27FC236}">
                <a16:creationId xmlns:a16="http://schemas.microsoft.com/office/drawing/2014/main" id="{A536DFAE-87E5-45FF-9B88-D7D504E4BF05}"/>
              </a:ext>
            </a:extLst>
          </p:cNvPr>
          <p:cNvSpPr txBox="1">
            <a:spLocks noChangeArrowheads="1"/>
          </p:cNvSpPr>
          <p:nvPr/>
        </p:nvSpPr>
        <p:spPr bwMode="auto">
          <a:xfrm>
            <a:off x="60198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(n=44)</a:t>
            </a:r>
          </a:p>
        </p:txBody>
      </p:sp>
      <p:sp>
        <p:nvSpPr>
          <p:cNvPr id="30" name="Rectangle 29">
            <a:extLst>
              <a:ext uri="{FF2B5EF4-FFF2-40B4-BE49-F238E27FC236}">
                <a16:creationId xmlns:a16="http://schemas.microsoft.com/office/drawing/2014/main" id="{666DC527-6AA9-4CE5-9662-A1A5AEF12DE9}"/>
              </a:ext>
            </a:extLst>
          </p:cNvPr>
          <p:cNvSpPr/>
          <p:nvPr/>
        </p:nvSpPr>
        <p:spPr>
          <a:xfrm>
            <a:off x="3124200" y="457200"/>
            <a:ext cx="3484287" cy="369332"/>
          </a:xfrm>
          <a:prstGeom prst="rect">
            <a:avLst/>
          </a:prstGeom>
        </p:spPr>
        <p:txBody>
          <a:bodyPr wrap="none">
            <a:spAutoFit/>
          </a:bodyPr>
          <a:lstStyle/>
          <a:p>
            <a:r>
              <a:rPr lang="en-US" u="sng" dirty="0"/>
              <a:t>                  Program Size                 </a:t>
            </a:r>
          </a:p>
        </p:txBody>
      </p:sp>
      <p:sp>
        <p:nvSpPr>
          <p:cNvPr id="31" name="Text Box 75">
            <a:extLst>
              <a:ext uri="{FF2B5EF4-FFF2-40B4-BE49-F238E27FC236}">
                <a16:creationId xmlns:a16="http://schemas.microsoft.com/office/drawing/2014/main" id="{2BD843A3-E520-47FD-9E62-AD03687AB214}"/>
              </a:ext>
            </a:extLst>
          </p:cNvPr>
          <p:cNvSpPr txBox="1">
            <a:spLocks noChangeArrowheads="1"/>
          </p:cNvSpPr>
          <p:nvPr/>
        </p:nvSpPr>
        <p:spPr bwMode="auto">
          <a:xfrm>
            <a:off x="228600" y="1506380"/>
            <a:ext cx="533400" cy="24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0%</a:t>
            </a:r>
          </a:p>
        </p:txBody>
      </p:sp>
      <p:cxnSp>
        <p:nvCxnSpPr>
          <p:cNvPr id="32" name="Straight Arrow Connector 31">
            <a:extLst>
              <a:ext uri="{FF2B5EF4-FFF2-40B4-BE49-F238E27FC236}">
                <a16:creationId xmlns:a16="http://schemas.microsoft.com/office/drawing/2014/main" id="{C5620C1C-CA18-4C35-999E-35C7E48544BC}"/>
              </a:ext>
            </a:extLst>
          </p:cNvPr>
          <p:cNvCxnSpPr/>
          <p:nvPr/>
        </p:nvCxnSpPr>
        <p:spPr>
          <a:xfrm>
            <a:off x="685800" y="163967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 Box 75">
            <a:extLst>
              <a:ext uri="{FF2B5EF4-FFF2-40B4-BE49-F238E27FC236}">
                <a16:creationId xmlns:a16="http://schemas.microsoft.com/office/drawing/2014/main" id="{229E34DD-2926-49CB-B88E-DC597D874C02}"/>
              </a:ext>
            </a:extLst>
          </p:cNvPr>
          <p:cNvSpPr txBox="1">
            <a:spLocks noChangeArrowheads="1"/>
          </p:cNvSpPr>
          <p:nvPr/>
        </p:nvSpPr>
        <p:spPr bwMode="auto">
          <a:xfrm>
            <a:off x="0" y="2725579"/>
            <a:ext cx="762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 - 25%</a:t>
            </a:r>
          </a:p>
        </p:txBody>
      </p:sp>
      <p:cxnSp>
        <p:nvCxnSpPr>
          <p:cNvPr id="34" name="Straight Arrow Connector 33">
            <a:extLst>
              <a:ext uri="{FF2B5EF4-FFF2-40B4-BE49-F238E27FC236}">
                <a16:creationId xmlns:a16="http://schemas.microsoft.com/office/drawing/2014/main" id="{0A411DD0-44FA-4632-9065-3E1797495605}"/>
              </a:ext>
            </a:extLst>
          </p:cNvPr>
          <p:cNvCxnSpPr/>
          <p:nvPr/>
        </p:nvCxnSpPr>
        <p:spPr>
          <a:xfrm>
            <a:off x="685800" y="28588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 Box 75">
            <a:extLst>
              <a:ext uri="{FF2B5EF4-FFF2-40B4-BE49-F238E27FC236}">
                <a16:creationId xmlns:a16="http://schemas.microsoft.com/office/drawing/2014/main" id="{5F670CA5-14EB-45FD-9B4E-FE42EC9BDF5A}"/>
              </a:ext>
            </a:extLst>
          </p:cNvPr>
          <p:cNvSpPr txBox="1">
            <a:spLocks noChangeArrowheads="1"/>
          </p:cNvSpPr>
          <p:nvPr/>
        </p:nvSpPr>
        <p:spPr bwMode="auto">
          <a:xfrm>
            <a:off x="-76200" y="4267200"/>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26% - 50%</a:t>
            </a:r>
          </a:p>
        </p:txBody>
      </p:sp>
      <p:cxnSp>
        <p:nvCxnSpPr>
          <p:cNvPr id="36" name="Straight Arrow Connector 35">
            <a:extLst>
              <a:ext uri="{FF2B5EF4-FFF2-40B4-BE49-F238E27FC236}">
                <a16:creationId xmlns:a16="http://schemas.microsoft.com/office/drawing/2014/main" id="{EDA1A4E4-AD83-4639-AF72-FDF442ABAC8C}"/>
              </a:ext>
            </a:extLst>
          </p:cNvPr>
          <p:cNvCxnSpPr/>
          <p:nvPr/>
        </p:nvCxnSpPr>
        <p:spPr>
          <a:xfrm>
            <a:off x="762000" y="44004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 Box 75">
            <a:extLst>
              <a:ext uri="{FF2B5EF4-FFF2-40B4-BE49-F238E27FC236}">
                <a16:creationId xmlns:a16="http://schemas.microsoft.com/office/drawing/2014/main" id="{BB0B4034-0935-4EB4-9AC2-893E842F0366}"/>
              </a:ext>
            </a:extLst>
          </p:cNvPr>
          <p:cNvSpPr txBox="1">
            <a:spLocks noChangeArrowheads="1"/>
          </p:cNvSpPr>
          <p:nvPr/>
        </p:nvSpPr>
        <p:spPr bwMode="auto">
          <a:xfrm>
            <a:off x="-76200" y="5316379"/>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51% - 75%</a:t>
            </a:r>
          </a:p>
        </p:txBody>
      </p:sp>
      <p:cxnSp>
        <p:nvCxnSpPr>
          <p:cNvPr id="38" name="Straight Arrow Connector 37">
            <a:extLst>
              <a:ext uri="{FF2B5EF4-FFF2-40B4-BE49-F238E27FC236}">
                <a16:creationId xmlns:a16="http://schemas.microsoft.com/office/drawing/2014/main" id="{EFB03D12-AA22-4F4A-80DD-5A3C31EC4E9E}"/>
              </a:ext>
            </a:extLst>
          </p:cNvPr>
          <p:cNvCxnSpPr/>
          <p:nvPr/>
        </p:nvCxnSpPr>
        <p:spPr>
          <a:xfrm>
            <a:off x="762000" y="54496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 Box 75">
            <a:extLst>
              <a:ext uri="{FF2B5EF4-FFF2-40B4-BE49-F238E27FC236}">
                <a16:creationId xmlns:a16="http://schemas.microsoft.com/office/drawing/2014/main" id="{8E4B4E48-2522-4527-A747-FDCA17E7FBE1}"/>
              </a:ext>
            </a:extLst>
          </p:cNvPr>
          <p:cNvSpPr txBox="1">
            <a:spLocks noChangeArrowheads="1"/>
          </p:cNvSpPr>
          <p:nvPr/>
        </p:nvSpPr>
        <p:spPr bwMode="auto">
          <a:xfrm>
            <a:off x="-76200" y="5867400"/>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&gt; 75%</a:t>
            </a:r>
          </a:p>
        </p:txBody>
      </p:sp>
      <p:cxnSp>
        <p:nvCxnSpPr>
          <p:cNvPr id="40" name="Straight Arrow Connector 39">
            <a:extLst>
              <a:ext uri="{FF2B5EF4-FFF2-40B4-BE49-F238E27FC236}">
                <a16:creationId xmlns:a16="http://schemas.microsoft.com/office/drawing/2014/main" id="{2E193EE2-7946-425D-8365-0E9364D7F12C}"/>
              </a:ext>
            </a:extLst>
          </p:cNvPr>
          <p:cNvCxnSpPr/>
          <p:nvPr/>
        </p:nvCxnSpPr>
        <p:spPr>
          <a:xfrm>
            <a:off x="762000" y="60198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 Box 7">
            <a:extLst>
              <a:ext uri="{FF2B5EF4-FFF2-40B4-BE49-F238E27FC236}">
                <a16:creationId xmlns:a16="http://schemas.microsoft.com/office/drawing/2014/main" id="{506CF800-3C06-4330-9359-22B6E2A919E6}"/>
              </a:ext>
            </a:extLst>
          </p:cNvPr>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Thinking about the Fellows in your general cv program, please provide a count of the following: Total Number of international medical graduate Fellows (n=138)</a:t>
            </a:r>
          </a:p>
        </p:txBody>
      </p:sp>
    </p:spTree>
    <p:extLst>
      <p:ext uri="{BB962C8B-B14F-4D97-AF65-F5344CB8AC3E}">
        <p14:creationId xmlns:p14="http://schemas.microsoft.com/office/powerpoint/2010/main" val="1478599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76200" y="6477000"/>
            <a:ext cx="9448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Thinking about the Fellows in your general cv training program, please provide a count of the following: Total Number of Fellows Graduating CV </a:t>
            </a:r>
          </a:p>
          <a:p>
            <a:pPr eaLnBrk="1" hangingPunct="1"/>
            <a:r>
              <a:rPr lang="en-US" altLang="en-US" sz="1000" b="0" i="1" dirty="0">
                <a:solidFill>
                  <a:schemeClr val="tx1"/>
                </a:solidFill>
              </a:rPr>
              <a:t>      Disease Fellowship  (n=138)</a:t>
            </a:r>
          </a:p>
        </p:txBody>
      </p:sp>
      <p:sp>
        <p:nvSpPr>
          <p:cNvPr id="10248" name="Rectangle 8"/>
          <p:cNvSpPr>
            <a:spLocks noGrp="1" noChangeArrowheads="1"/>
          </p:cNvSpPr>
          <p:nvPr>
            <p:ph type="title"/>
          </p:nvPr>
        </p:nvSpPr>
        <p:spPr>
          <a:xfrm>
            <a:off x="0" y="7620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Total Number of Fellows Graduating CV Disease Fellowship Per CV Program</a:t>
            </a:r>
          </a:p>
        </p:txBody>
      </p:sp>
      <p:sp>
        <p:nvSpPr>
          <p:cNvPr id="11" name="Text Box 75"/>
          <p:cNvSpPr txBox="1">
            <a:spLocks noChangeArrowheads="1"/>
          </p:cNvSpPr>
          <p:nvPr/>
        </p:nvSpPr>
        <p:spPr bwMode="auto">
          <a:xfrm>
            <a:off x="41910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pic>
        <p:nvPicPr>
          <p:cNvPr id="4" name="Picture 3" descr="A picture containing screenshot&#10;&#10;Description automatically generated">
            <a:extLst>
              <a:ext uri="{FF2B5EF4-FFF2-40B4-BE49-F238E27FC236}">
                <a16:creationId xmlns:a16="http://schemas.microsoft.com/office/drawing/2014/main" id="{503F496F-3515-47BC-88E7-11B9E2EB62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7244"/>
            <a:ext cx="9144000" cy="4844956"/>
          </a:xfrm>
          <a:prstGeom prst="rect">
            <a:avLst/>
          </a:prstGeom>
        </p:spPr>
      </p:pic>
    </p:spTree>
    <p:extLst>
      <p:ext uri="{BB962C8B-B14F-4D97-AF65-F5344CB8AC3E}">
        <p14:creationId xmlns:p14="http://schemas.microsoft.com/office/powerpoint/2010/main" val="890671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EA84E33-833E-4378-AB65-DC8D2BD38D40}"/>
              </a:ext>
            </a:extLst>
          </p:cNvPr>
          <p:cNvGraphicFramePr>
            <a:graphicFrameLocks noGrp="1"/>
          </p:cNvGraphicFramePr>
          <p:nvPr/>
        </p:nvGraphicFramePr>
        <p:xfrm>
          <a:off x="228600" y="838200"/>
          <a:ext cx="8686802" cy="2181225"/>
        </p:xfrm>
        <a:graphic>
          <a:graphicData uri="http://schemas.openxmlformats.org/drawingml/2006/table">
            <a:tbl>
              <a:tblPr>
                <a:tableStyleId>{5C22544A-7EE6-4342-B048-85BDC9FD1C3A}</a:tableStyleId>
              </a:tblPr>
              <a:tblGrid>
                <a:gridCol w="1828800">
                  <a:extLst>
                    <a:ext uri="{9D8B030D-6E8A-4147-A177-3AD203B41FA5}">
                      <a16:colId xmlns:a16="http://schemas.microsoft.com/office/drawing/2014/main" val="1033338030"/>
                    </a:ext>
                  </a:extLst>
                </a:gridCol>
                <a:gridCol w="1371600">
                  <a:extLst>
                    <a:ext uri="{9D8B030D-6E8A-4147-A177-3AD203B41FA5}">
                      <a16:colId xmlns:a16="http://schemas.microsoft.com/office/drawing/2014/main" val="1115690341"/>
                    </a:ext>
                  </a:extLst>
                </a:gridCol>
                <a:gridCol w="1371600">
                  <a:extLst>
                    <a:ext uri="{9D8B030D-6E8A-4147-A177-3AD203B41FA5}">
                      <a16:colId xmlns:a16="http://schemas.microsoft.com/office/drawing/2014/main" val="1438153232"/>
                    </a:ext>
                  </a:extLst>
                </a:gridCol>
                <a:gridCol w="1371600">
                  <a:extLst>
                    <a:ext uri="{9D8B030D-6E8A-4147-A177-3AD203B41FA5}">
                      <a16:colId xmlns:a16="http://schemas.microsoft.com/office/drawing/2014/main" val="781659189"/>
                    </a:ext>
                  </a:extLst>
                </a:gridCol>
                <a:gridCol w="1524000">
                  <a:extLst>
                    <a:ext uri="{9D8B030D-6E8A-4147-A177-3AD203B41FA5}">
                      <a16:colId xmlns:a16="http://schemas.microsoft.com/office/drawing/2014/main" val="3123225289"/>
                    </a:ext>
                  </a:extLst>
                </a:gridCol>
                <a:gridCol w="1219202">
                  <a:extLst>
                    <a:ext uri="{9D8B030D-6E8A-4147-A177-3AD203B41FA5}">
                      <a16:colId xmlns:a16="http://schemas.microsoft.com/office/drawing/2014/main" val="3418186510"/>
                    </a:ext>
                  </a:extLst>
                </a:gridCol>
              </a:tblGrid>
              <a:tr h="190500">
                <a:tc>
                  <a:txBody>
                    <a:bodyPr/>
                    <a:lstStyle/>
                    <a:p>
                      <a:pPr algn="l" fontAlgn="b"/>
                      <a:r>
                        <a:rPr lang="en-US" sz="1400" u="none" strike="noStrike" dirty="0">
                          <a:solidFill>
                            <a:schemeClr val="bg1"/>
                          </a:solidFill>
                          <a:effectLst/>
                          <a:latin typeface="Arial" panose="020B0604020202020204" pitchFamily="34" charset="0"/>
                          <a:cs typeface="Arial" panose="020B0604020202020204" pitchFamily="34" charset="0"/>
                        </a:rPr>
                        <a:t> </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Interventional Cardiology</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Structural Interventional Cardiology</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Vascular Interventional Cardiology</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Electrophysiology</a:t>
                      </a:r>
                    </a:p>
                    <a:p>
                      <a:pPr algn="ctr" fontAlgn="ctr"/>
                      <a:r>
                        <a:rPr lang="en-US" sz="1400" u="none" strike="noStrike" dirty="0">
                          <a:solidFill>
                            <a:schemeClr val="bg1"/>
                          </a:solidFill>
                          <a:effectLst/>
                          <a:latin typeface="Arial" panose="020B0604020202020204" pitchFamily="34" charset="0"/>
                          <a:cs typeface="Arial" panose="020B0604020202020204" pitchFamily="34" charset="0"/>
                        </a:rPr>
                        <a:t>(EP)</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Advanced Heart Failure</a:t>
                      </a:r>
                    </a:p>
                    <a:p>
                      <a:pPr algn="ctr" fontAlgn="ctr"/>
                      <a:r>
                        <a:rPr lang="en-US" sz="1400" b="0" i="0" u="none" strike="noStrike" dirty="0">
                          <a:solidFill>
                            <a:schemeClr val="bg1"/>
                          </a:solidFill>
                          <a:effectLst/>
                          <a:latin typeface="Arial" panose="020B0604020202020204" pitchFamily="34" charset="0"/>
                          <a:cs typeface="Arial" panose="020B0604020202020204" pitchFamily="34" charset="0"/>
                        </a:rPr>
                        <a:t>(HF)</a:t>
                      </a:r>
                    </a:p>
                  </a:txBody>
                  <a:tcPr marL="9525" marR="9525" marT="9525" marB="0" anchor="ctr">
                    <a:solidFill>
                      <a:srgbClr val="005DA2"/>
                    </a:solidFill>
                  </a:tcPr>
                </a:tc>
                <a:extLst>
                  <a:ext uri="{0D108BD9-81ED-4DB2-BD59-A6C34878D82A}">
                    <a16:rowId xmlns:a16="http://schemas.microsoft.com/office/drawing/2014/main" val="2329199478"/>
                  </a:ext>
                </a:extLst>
              </a:tr>
              <a:tr h="190500">
                <a:tc>
                  <a:txBody>
                    <a:bodyPr/>
                    <a:lstStyle/>
                    <a:p>
                      <a:pPr algn="l" fontAlgn="b"/>
                      <a:r>
                        <a:rPr lang="en-US" sz="1400" u="none" strike="noStrike" dirty="0">
                          <a:solidFill>
                            <a:schemeClr val="bg1"/>
                          </a:solidFill>
                          <a:effectLst/>
                          <a:latin typeface="Arial" panose="020B0604020202020204" pitchFamily="34" charset="0"/>
                          <a:cs typeface="Arial" panose="020B0604020202020204" pitchFamily="34" charset="0"/>
                        </a:rPr>
                        <a:t>Mean Number of Fellows</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1.84</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0.46</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0.11</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1.46</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0.71</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extLst>
                  <a:ext uri="{0D108BD9-81ED-4DB2-BD59-A6C34878D82A}">
                    <a16:rowId xmlns:a16="http://schemas.microsoft.com/office/drawing/2014/main" val="2996887828"/>
                  </a:ext>
                </a:extLst>
              </a:tr>
              <a:tr h="190500">
                <a:tc>
                  <a:txBody>
                    <a:bodyPr/>
                    <a:lstStyle/>
                    <a:p>
                      <a:pPr algn="l" fontAlgn="b"/>
                      <a:r>
                        <a:rPr lang="en-US" sz="1400" u="none" strike="noStrike" dirty="0">
                          <a:solidFill>
                            <a:schemeClr val="bg1"/>
                          </a:solidFill>
                          <a:effectLst/>
                          <a:latin typeface="Arial" panose="020B0604020202020204" pitchFamily="34" charset="0"/>
                          <a:cs typeface="Arial" panose="020B0604020202020204" pitchFamily="34" charset="0"/>
                        </a:rPr>
                        <a:t>Median Number of Fellows</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2.00</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0.00</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0.00</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1.00</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0.00</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extLst>
                  <a:ext uri="{0D108BD9-81ED-4DB2-BD59-A6C34878D82A}">
                    <a16:rowId xmlns:a16="http://schemas.microsoft.com/office/drawing/2014/main" val="680092021"/>
                  </a:ext>
                </a:extLst>
              </a:tr>
              <a:tr h="190500">
                <a:tc>
                  <a:txBody>
                    <a:bodyPr/>
                    <a:lstStyle/>
                    <a:p>
                      <a:pPr algn="l" fontAlgn="b"/>
                      <a:r>
                        <a:rPr lang="en-US" sz="1400" u="none" strike="noStrike" dirty="0">
                          <a:solidFill>
                            <a:schemeClr val="bg1"/>
                          </a:solidFill>
                          <a:effectLst/>
                          <a:latin typeface="Arial" panose="020B0604020202020204" pitchFamily="34" charset="0"/>
                          <a:cs typeface="Arial" panose="020B0604020202020204" pitchFamily="34" charset="0"/>
                        </a:rPr>
                        <a:t>Std. Deviation</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1.88</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0.86</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0.52</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1.86</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1.04</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extLst>
                  <a:ext uri="{0D108BD9-81ED-4DB2-BD59-A6C34878D82A}">
                    <a16:rowId xmlns:a16="http://schemas.microsoft.com/office/drawing/2014/main" val="1611757083"/>
                  </a:ext>
                </a:extLst>
              </a:tr>
              <a:tr h="190500">
                <a:tc>
                  <a:txBody>
                    <a:bodyPr/>
                    <a:lstStyle/>
                    <a:p>
                      <a:pPr algn="l" fontAlgn="b"/>
                      <a:r>
                        <a:rPr lang="en-US" sz="1400" u="none" strike="noStrike" dirty="0">
                          <a:solidFill>
                            <a:schemeClr val="bg1"/>
                          </a:solidFill>
                          <a:effectLst/>
                          <a:latin typeface="Arial" panose="020B0604020202020204" pitchFamily="34" charset="0"/>
                          <a:cs typeface="Arial" panose="020B0604020202020204" pitchFamily="34" charset="0"/>
                        </a:rPr>
                        <a:t>Number of Programs (N-Size)</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138</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138</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138</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138</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138</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extLst>
                  <a:ext uri="{0D108BD9-81ED-4DB2-BD59-A6C34878D82A}">
                    <a16:rowId xmlns:a16="http://schemas.microsoft.com/office/drawing/2014/main" val="1178600027"/>
                  </a:ext>
                </a:extLst>
              </a:tr>
            </a:tbl>
          </a:graphicData>
        </a:graphic>
      </p:graphicFrame>
      <p:sp>
        <p:nvSpPr>
          <p:cNvPr id="6" name="Text Box 7">
            <a:extLst>
              <a:ext uri="{FF2B5EF4-FFF2-40B4-BE49-F238E27FC236}">
                <a16:creationId xmlns:a16="http://schemas.microsoft.com/office/drawing/2014/main" id="{69282BFC-3A66-41AF-AEFE-C8D572F9191B}"/>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How many fellows does your institution have in each of the following advanced fellowships? (n=138)</a:t>
            </a:r>
          </a:p>
        </p:txBody>
      </p:sp>
      <p:sp>
        <p:nvSpPr>
          <p:cNvPr id="7" name="Rectangle 4">
            <a:extLst>
              <a:ext uri="{FF2B5EF4-FFF2-40B4-BE49-F238E27FC236}">
                <a16:creationId xmlns:a16="http://schemas.microsoft.com/office/drawing/2014/main" id="{E53883DA-19A1-4D01-A675-16D1D607EFDA}"/>
              </a:ext>
            </a:extLst>
          </p:cNvPr>
          <p:cNvSpPr>
            <a:spLocks noChangeArrowheads="1"/>
          </p:cNvSpPr>
          <p:nvPr/>
        </p:nvSpPr>
        <p:spPr bwMode="auto">
          <a:xfrm>
            <a:off x="1646980" y="76200"/>
            <a:ext cx="60492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400" b="1" dirty="0">
                <a:solidFill>
                  <a:srgbClr val="00386B"/>
                </a:solidFill>
                <a:latin typeface="+mj-lt"/>
                <a:cs typeface="Arial" charset="0"/>
              </a:rPr>
              <a:t>Number of Fellows in Advanced Fellowships</a:t>
            </a:r>
          </a:p>
        </p:txBody>
      </p:sp>
      <p:graphicFrame>
        <p:nvGraphicFramePr>
          <p:cNvPr id="8" name="Table 7">
            <a:extLst>
              <a:ext uri="{FF2B5EF4-FFF2-40B4-BE49-F238E27FC236}">
                <a16:creationId xmlns:a16="http://schemas.microsoft.com/office/drawing/2014/main" id="{45259F8E-F2B6-4804-A83E-1BE0269215C6}"/>
              </a:ext>
            </a:extLst>
          </p:cNvPr>
          <p:cNvGraphicFramePr>
            <a:graphicFrameLocks noGrp="1"/>
          </p:cNvGraphicFramePr>
          <p:nvPr>
            <p:extLst>
              <p:ext uri="{D42A27DB-BD31-4B8C-83A1-F6EECF244321}">
                <p14:modId xmlns:p14="http://schemas.microsoft.com/office/powerpoint/2010/main" val="1740664534"/>
              </p:ext>
            </p:extLst>
          </p:nvPr>
        </p:nvGraphicFramePr>
        <p:xfrm>
          <a:off x="171450" y="3733800"/>
          <a:ext cx="8686802" cy="2181225"/>
        </p:xfrm>
        <a:graphic>
          <a:graphicData uri="http://schemas.openxmlformats.org/drawingml/2006/table">
            <a:tbl>
              <a:tblPr>
                <a:tableStyleId>{5C22544A-7EE6-4342-B048-85BDC9FD1C3A}</a:tableStyleId>
              </a:tblPr>
              <a:tblGrid>
                <a:gridCol w="1733550">
                  <a:extLst>
                    <a:ext uri="{9D8B030D-6E8A-4147-A177-3AD203B41FA5}">
                      <a16:colId xmlns:a16="http://schemas.microsoft.com/office/drawing/2014/main" val="1033338030"/>
                    </a:ext>
                  </a:extLst>
                </a:gridCol>
                <a:gridCol w="1030432">
                  <a:extLst>
                    <a:ext uri="{9D8B030D-6E8A-4147-A177-3AD203B41FA5}">
                      <a16:colId xmlns:a16="http://schemas.microsoft.com/office/drawing/2014/main" val="1115690341"/>
                    </a:ext>
                  </a:extLst>
                </a:gridCol>
                <a:gridCol w="1447800">
                  <a:extLst>
                    <a:ext uri="{9D8B030D-6E8A-4147-A177-3AD203B41FA5}">
                      <a16:colId xmlns:a16="http://schemas.microsoft.com/office/drawing/2014/main" val="1438153232"/>
                    </a:ext>
                  </a:extLst>
                </a:gridCol>
                <a:gridCol w="1503218">
                  <a:extLst>
                    <a:ext uri="{9D8B030D-6E8A-4147-A177-3AD203B41FA5}">
                      <a16:colId xmlns:a16="http://schemas.microsoft.com/office/drawing/2014/main" val="781659189"/>
                    </a:ext>
                  </a:extLst>
                </a:gridCol>
                <a:gridCol w="1447800">
                  <a:extLst>
                    <a:ext uri="{9D8B030D-6E8A-4147-A177-3AD203B41FA5}">
                      <a16:colId xmlns:a16="http://schemas.microsoft.com/office/drawing/2014/main" val="3123225289"/>
                    </a:ext>
                  </a:extLst>
                </a:gridCol>
                <a:gridCol w="914400">
                  <a:extLst>
                    <a:ext uri="{9D8B030D-6E8A-4147-A177-3AD203B41FA5}">
                      <a16:colId xmlns:a16="http://schemas.microsoft.com/office/drawing/2014/main" val="3418186510"/>
                    </a:ext>
                  </a:extLst>
                </a:gridCol>
                <a:gridCol w="609602">
                  <a:extLst>
                    <a:ext uri="{9D8B030D-6E8A-4147-A177-3AD203B41FA5}">
                      <a16:colId xmlns:a16="http://schemas.microsoft.com/office/drawing/2014/main" val="398627434"/>
                    </a:ext>
                  </a:extLst>
                </a:gridCol>
              </a:tblGrid>
              <a:tr h="190500">
                <a:tc>
                  <a:txBody>
                    <a:bodyPr/>
                    <a:lstStyle/>
                    <a:p>
                      <a:pPr algn="l" fontAlgn="b"/>
                      <a:r>
                        <a:rPr lang="en-US" sz="1400" u="none" strike="noStrike" dirty="0">
                          <a:solidFill>
                            <a:schemeClr val="bg1"/>
                          </a:solidFill>
                          <a:effectLst/>
                          <a:latin typeface="Arial" panose="020B0604020202020204" pitchFamily="34" charset="0"/>
                          <a:cs typeface="Arial" panose="020B0604020202020204" pitchFamily="34" charset="0"/>
                        </a:rPr>
                        <a:t> </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rgbClr val="005DA2"/>
                    </a:solidFill>
                  </a:tcPr>
                </a:tc>
                <a:tc>
                  <a:txBody>
                    <a:bodyPr/>
                    <a:lstStyle/>
                    <a:p>
                      <a:pPr algn="ctr" fontAlgn="ctr"/>
                      <a:r>
                        <a:rPr lang="en-US" sz="1400" b="0" i="0" u="none" strike="noStrike" dirty="0">
                          <a:solidFill>
                            <a:schemeClr val="bg1"/>
                          </a:solidFill>
                          <a:effectLst/>
                          <a:latin typeface="Arial" panose="020B0604020202020204" pitchFamily="34" charset="0"/>
                          <a:cs typeface="Arial" panose="020B0604020202020204" pitchFamily="34" charset="0"/>
                        </a:rPr>
                        <a:t>ACHD</a:t>
                      </a: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Advanced Imaging Training </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Preventive Cardiology Training</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Vascular Medicine Training </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Research</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Other</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extLst>
                  <a:ext uri="{0D108BD9-81ED-4DB2-BD59-A6C34878D82A}">
                    <a16:rowId xmlns:a16="http://schemas.microsoft.com/office/drawing/2014/main" val="2329199478"/>
                  </a:ext>
                </a:extLst>
              </a:tr>
              <a:tr h="190500">
                <a:tc>
                  <a:txBody>
                    <a:bodyPr/>
                    <a:lstStyle/>
                    <a:p>
                      <a:pPr algn="l" fontAlgn="b"/>
                      <a:r>
                        <a:rPr lang="en-US" sz="1400" u="none" strike="noStrike" dirty="0">
                          <a:solidFill>
                            <a:schemeClr val="bg1"/>
                          </a:solidFill>
                          <a:effectLst/>
                          <a:latin typeface="Arial" panose="020B0604020202020204" pitchFamily="34" charset="0"/>
                          <a:cs typeface="Arial" panose="020B0604020202020204" pitchFamily="34" charset="0"/>
                        </a:rPr>
                        <a:t>Mean Number of Fellows</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0.20</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0.62</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0.09</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0.09</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0.91</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0.08</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extLst>
                  <a:ext uri="{0D108BD9-81ED-4DB2-BD59-A6C34878D82A}">
                    <a16:rowId xmlns:a16="http://schemas.microsoft.com/office/drawing/2014/main" val="2996887828"/>
                  </a:ext>
                </a:extLst>
              </a:tr>
              <a:tr h="190500">
                <a:tc>
                  <a:txBody>
                    <a:bodyPr/>
                    <a:lstStyle/>
                    <a:p>
                      <a:pPr algn="l" fontAlgn="b"/>
                      <a:r>
                        <a:rPr lang="en-US" sz="1400" u="none" strike="noStrike" dirty="0">
                          <a:solidFill>
                            <a:schemeClr val="bg1"/>
                          </a:solidFill>
                          <a:effectLst/>
                          <a:latin typeface="Arial" panose="020B0604020202020204" pitchFamily="34" charset="0"/>
                          <a:cs typeface="Arial" panose="020B0604020202020204" pitchFamily="34" charset="0"/>
                        </a:rPr>
                        <a:t>Median Number of Fellows</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0.00</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0.00</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0.00</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0.00</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0.00</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0.00</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extLst>
                  <a:ext uri="{0D108BD9-81ED-4DB2-BD59-A6C34878D82A}">
                    <a16:rowId xmlns:a16="http://schemas.microsoft.com/office/drawing/2014/main" val="680092021"/>
                  </a:ext>
                </a:extLst>
              </a:tr>
              <a:tr h="190500">
                <a:tc>
                  <a:txBody>
                    <a:bodyPr/>
                    <a:lstStyle/>
                    <a:p>
                      <a:pPr algn="l" fontAlgn="b"/>
                      <a:r>
                        <a:rPr lang="en-US" sz="1400" u="none" strike="noStrike" dirty="0">
                          <a:solidFill>
                            <a:schemeClr val="bg1"/>
                          </a:solidFill>
                          <a:effectLst/>
                          <a:latin typeface="Arial" panose="020B0604020202020204" pitchFamily="34" charset="0"/>
                          <a:cs typeface="Arial" panose="020B0604020202020204" pitchFamily="34" charset="0"/>
                        </a:rPr>
                        <a:t>Std. Deviation</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0.53</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1.28</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0.34</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0.36</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2.07</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0.55</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extLst>
                  <a:ext uri="{0D108BD9-81ED-4DB2-BD59-A6C34878D82A}">
                    <a16:rowId xmlns:a16="http://schemas.microsoft.com/office/drawing/2014/main" val="1611757083"/>
                  </a:ext>
                </a:extLst>
              </a:tr>
              <a:tr h="190500">
                <a:tc>
                  <a:txBody>
                    <a:bodyPr/>
                    <a:lstStyle/>
                    <a:p>
                      <a:pPr algn="l" fontAlgn="b"/>
                      <a:r>
                        <a:rPr lang="en-US" sz="1400" u="none" strike="noStrike" dirty="0">
                          <a:solidFill>
                            <a:schemeClr val="bg1"/>
                          </a:solidFill>
                          <a:effectLst/>
                          <a:latin typeface="Arial" panose="020B0604020202020204" pitchFamily="34" charset="0"/>
                          <a:cs typeface="Arial" panose="020B0604020202020204" pitchFamily="34" charset="0"/>
                        </a:rPr>
                        <a:t>Number of Programs (N-Size)</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138</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138</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138</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138</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138</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138</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extLst>
                  <a:ext uri="{0D108BD9-81ED-4DB2-BD59-A6C34878D82A}">
                    <a16:rowId xmlns:a16="http://schemas.microsoft.com/office/drawing/2014/main" val="1178600027"/>
                  </a:ext>
                </a:extLst>
              </a:tr>
            </a:tbl>
          </a:graphicData>
        </a:graphic>
      </p:graphicFrame>
    </p:spTree>
    <p:extLst>
      <p:ext uri="{BB962C8B-B14F-4D97-AF65-F5344CB8AC3E}">
        <p14:creationId xmlns:p14="http://schemas.microsoft.com/office/powerpoint/2010/main" val="1161391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How many fellows does your institution have in each of the following advanced fellowships?  Interventional Cardiology  (n=138)</a:t>
            </a:r>
          </a:p>
        </p:txBody>
      </p:sp>
      <p:sp>
        <p:nvSpPr>
          <p:cNvPr id="10248" name="Rectangle 8"/>
          <p:cNvSpPr>
            <a:spLocks noGrp="1" noChangeArrowheads="1"/>
          </p:cNvSpPr>
          <p:nvPr>
            <p:ph type="title"/>
          </p:nvPr>
        </p:nvSpPr>
        <p:spPr>
          <a:xfrm>
            <a:off x="0" y="76199"/>
            <a:ext cx="9144000" cy="52462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Total Number of Fellows in Advanced Fellowships Per CV Program –</a:t>
            </a:r>
            <a:br>
              <a:rPr lang="en-US" altLang="en-US" sz="2000" b="1" dirty="0">
                <a:solidFill>
                  <a:srgbClr val="00386B"/>
                </a:solidFill>
              </a:rPr>
            </a:br>
            <a:r>
              <a:rPr lang="en-US" altLang="en-US" sz="2000" b="1" u="sng" dirty="0">
                <a:solidFill>
                  <a:srgbClr val="00386B"/>
                </a:solidFill>
              </a:rPr>
              <a:t>Interventional Cardiology</a:t>
            </a:r>
          </a:p>
        </p:txBody>
      </p:sp>
      <p:sp>
        <p:nvSpPr>
          <p:cNvPr id="11" name="Text Box 75"/>
          <p:cNvSpPr txBox="1">
            <a:spLocks noChangeArrowheads="1"/>
          </p:cNvSpPr>
          <p:nvPr/>
        </p:nvSpPr>
        <p:spPr bwMode="auto">
          <a:xfrm>
            <a:off x="41910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pic>
        <p:nvPicPr>
          <p:cNvPr id="3" name="Picture 2" descr="A picture containing screenshot&#10;&#10;Description automatically generated">
            <a:extLst>
              <a:ext uri="{FF2B5EF4-FFF2-40B4-BE49-F238E27FC236}">
                <a16:creationId xmlns:a16="http://schemas.microsoft.com/office/drawing/2014/main" id="{821FB62A-9520-4DDF-83FB-5274C50691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1600"/>
            <a:ext cx="9144000" cy="4844956"/>
          </a:xfrm>
          <a:prstGeom prst="rect">
            <a:avLst/>
          </a:prstGeom>
        </p:spPr>
      </p:pic>
    </p:spTree>
    <p:extLst>
      <p:ext uri="{BB962C8B-B14F-4D97-AF65-F5344CB8AC3E}">
        <p14:creationId xmlns:p14="http://schemas.microsoft.com/office/powerpoint/2010/main" val="1540223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990600" y="1371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eaLnBrk="1" hangingPunct="1">
              <a:spcBef>
                <a:spcPct val="0"/>
              </a:spcBef>
              <a:buFontTx/>
              <a:buNone/>
            </a:pPr>
            <a:endParaRPr lang="en-US" altLang="en-US" sz="2400">
              <a:latin typeface="Times" pitchFamily="18" charset="0"/>
              <a:cs typeface="Arial" charset="0"/>
            </a:endParaRPr>
          </a:p>
        </p:txBody>
      </p:sp>
      <p:sp>
        <p:nvSpPr>
          <p:cNvPr id="5123" name="Rectangle 4"/>
          <p:cNvSpPr>
            <a:spLocks noChangeArrowheads="1"/>
          </p:cNvSpPr>
          <p:nvPr/>
        </p:nvSpPr>
        <p:spPr bwMode="auto">
          <a:xfrm>
            <a:off x="3541711" y="76200"/>
            <a:ext cx="19240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400" b="1" dirty="0">
                <a:solidFill>
                  <a:srgbClr val="00386B"/>
                </a:solidFill>
                <a:latin typeface="+mj-lt"/>
                <a:cs typeface="Arial" charset="0"/>
              </a:rPr>
              <a:t>Methodology</a:t>
            </a:r>
          </a:p>
        </p:txBody>
      </p:sp>
      <p:sp>
        <p:nvSpPr>
          <p:cNvPr id="17414" name="Text Box 2"/>
          <p:cNvSpPr txBox="1">
            <a:spLocks noChangeArrowheads="1"/>
          </p:cNvSpPr>
          <p:nvPr/>
        </p:nvSpPr>
        <p:spPr bwMode="auto">
          <a:xfrm>
            <a:off x="304800" y="533400"/>
            <a:ext cx="8610600" cy="4539704"/>
          </a:xfrm>
          <a:prstGeom prst="rect">
            <a:avLst/>
          </a:prstGeom>
          <a:solidFill>
            <a:schemeClr val="bg1"/>
          </a:solidFill>
          <a:ln>
            <a:noFill/>
          </a:ln>
          <a:effectLst/>
        </p:spPr>
        <p:txBody>
          <a:bodyPr>
            <a:spAutoFit/>
          </a:bodyPr>
          <a:lstStyle>
            <a:lvl1pPr marL="171450" indent="-171450" eaLnBrk="0" hangingPunct="0">
              <a:spcBef>
                <a:spcPct val="20000"/>
              </a:spcBef>
              <a:buFont typeface="Arial" charset="0"/>
              <a:buChar char="•"/>
              <a:defRPr sz="2800">
                <a:solidFill>
                  <a:schemeClr val="tx1"/>
                </a:solidFill>
                <a:latin typeface="Arial" charset="0"/>
                <a:ea typeface="MS PGothic" pitchFamily="34" charset="-128"/>
              </a:defRPr>
            </a:lvl1pPr>
            <a:lvl2pPr marL="742950" indent="-285750" eaLnBrk="0" hangingPunct="0">
              <a:spcBef>
                <a:spcPct val="20000"/>
              </a:spcBef>
              <a:buFont typeface="Arial" charset="0"/>
              <a:buChar char="–"/>
              <a:defRPr sz="2800">
                <a:solidFill>
                  <a:schemeClr val="tx1"/>
                </a:solidFill>
                <a:latin typeface="Arial" charset="0"/>
                <a:ea typeface="MS PGothic" pitchFamily="34" charset="-128"/>
              </a:defRPr>
            </a:lvl2pPr>
            <a:lvl3pPr marL="1143000" indent="-228600" eaLnBrk="0" hangingPunct="0">
              <a:spcBef>
                <a:spcPct val="20000"/>
              </a:spcBef>
              <a:buFont typeface="Arial" charset="0"/>
              <a:buChar char="•"/>
              <a:defRPr sz="2800">
                <a:solidFill>
                  <a:schemeClr val="tx1"/>
                </a:solidFill>
                <a:latin typeface="Arial" charset="0"/>
                <a:ea typeface="MS PGothic" pitchFamily="34" charset="-128"/>
              </a:defRPr>
            </a:lvl3pPr>
            <a:lvl4pPr marL="1600200" indent="-228600" eaLnBrk="0" hangingPunct="0">
              <a:spcBef>
                <a:spcPct val="20000"/>
              </a:spcBef>
              <a:buFont typeface="Arial" charset="0"/>
              <a:buChar char="–"/>
              <a:defRPr sz="2800">
                <a:solidFill>
                  <a:schemeClr val="tx1"/>
                </a:solidFill>
                <a:latin typeface="Arial" charset="0"/>
                <a:ea typeface="MS PGothic" pitchFamily="34" charset="-128"/>
              </a:defRPr>
            </a:lvl4pPr>
            <a:lvl5pPr marL="2057400" indent="-228600" eaLnBrk="0" hangingPunct="0">
              <a:spcBef>
                <a:spcPct val="20000"/>
              </a:spcBef>
              <a:buFont typeface="Arial" charset="0"/>
              <a:buChar char="»"/>
              <a:defRPr sz="1600">
                <a:solidFill>
                  <a:schemeClr val="tx1"/>
                </a:solidFill>
                <a:latin typeface="Arial" charset="0"/>
                <a:ea typeface="MS PGothic" pitchFamily="34" charset="-128"/>
              </a:defRPr>
            </a:lvl5pPr>
            <a:lvl6pPr marL="2514600" indent="-228600" defTabSz="457200" eaLnBrk="0" fontAlgn="base" hangingPunct="0">
              <a:spcBef>
                <a:spcPct val="20000"/>
              </a:spcBef>
              <a:spcAft>
                <a:spcPct val="0"/>
              </a:spcAft>
              <a:buFont typeface="Arial" charset="0"/>
              <a:buChar char="»"/>
              <a:defRPr sz="1600">
                <a:solidFill>
                  <a:schemeClr val="tx1"/>
                </a:solidFill>
                <a:latin typeface="Arial" charset="0"/>
                <a:ea typeface="MS PGothic" pitchFamily="34" charset="-128"/>
              </a:defRPr>
            </a:lvl6pPr>
            <a:lvl7pPr marL="2971800" indent="-228600" defTabSz="457200" eaLnBrk="0" fontAlgn="base" hangingPunct="0">
              <a:spcBef>
                <a:spcPct val="20000"/>
              </a:spcBef>
              <a:spcAft>
                <a:spcPct val="0"/>
              </a:spcAft>
              <a:buFont typeface="Arial" charset="0"/>
              <a:buChar char="»"/>
              <a:defRPr sz="1600">
                <a:solidFill>
                  <a:schemeClr val="tx1"/>
                </a:solidFill>
                <a:latin typeface="Arial" charset="0"/>
                <a:ea typeface="MS PGothic" pitchFamily="34" charset="-128"/>
              </a:defRPr>
            </a:lvl7pPr>
            <a:lvl8pPr marL="3429000" indent="-228600" defTabSz="457200" eaLnBrk="0" fontAlgn="base" hangingPunct="0">
              <a:spcBef>
                <a:spcPct val="20000"/>
              </a:spcBef>
              <a:spcAft>
                <a:spcPct val="0"/>
              </a:spcAft>
              <a:buFont typeface="Arial" charset="0"/>
              <a:buChar char="»"/>
              <a:defRPr sz="1600">
                <a:solidFill>
                  <a:schemeClr val="tx1"/>
                </a:solidFill>
                <a:latin typeface="Arial" charset="0"/>
                <a:ea typeface="MS PGothic" pitchFamily="34" charset="-128"/>
              </a:defRPr>
            </a:lvl8pPr>
            <a:lvl9pPr marL="3886200" indent="-228600" defTabSz="457200" eaLnBrk="0" fontAlgn="base" hangingPunct="0">
              <a:spcBef>
                <a:spcPct val="20000"/>
              </a:spcBef>
              <a:spcAft>
                <a:spcPct val="0"/>
              </a:spcAft>
              <a:buFont typeface="Arial" charset="0"/>
              <a:buChar char="»"/>
              <a:defRPr sz="1600">
                <a:solidFill>
                  <a:schemeClr val="tx1"/>
                </a:solidFill>
                <a:latin typeface="Arial" charset="0"/>
                <a:ea typeface="MS PGothic" pitchFamily="34" charset="-128"/>
              </a:defRPr>
            </a:lvl9pPr>
          </a:lstStyle>
          <a:p>
            <a:pPr>
              <a:defRPr/>
            </a:pPr>
            <a:r>
              <a:rPr lang="en-US" sz="1700" dirty="0"/>
              <a:t>This research was designed to develop a general understanding from CV Training Program Directors of the following:</a:t>
            </a:r>
          </a:p>
          <a:p>
            <a:pPr lvl="1">
              <a:defRPr/>
            </a:pPr>
            <a:r>
              <a:rPr lang="en-US" sz="1700" dirty="0"/>
              <a:t>Profiles of their CV training programs overall</a:t>
            </a:r>
          </a:p>
          <a:p>
            <a:pPr lvl="1">
              <a:defRPr/>
            </a:pPr>
            <a:r>
              <a:rPr lang="en-US" sz="1700" dirty="0"/>
              <a:t>Profiles of the CV training program director respondents</a:t>
            </a:r>
          </a:p>
          <a:p>
            <a:pPr lvl="1">
              <a:defRPr/>
            </a:pPr>
            <a:r>
              <a:rPr lang="en-US" sz="1700" dirty="0"/>
              <a:t>Perceptions of diversity and inclusion in CV training programs</a:t>
            </a:r>
          </a:p>
          <a:p>
            <a:pPr lvl="1">
              <a:defRPr/>
            </a:pPr>
            <a:r>
              <a:rPr lang="en-US" sz="1700" dirty="0"/>
              <a:t>Perceptions of parental and medical leave in CV training programs</a:t>
            </a:r>
          </a:p>
          <a:p>
            <a:pPr>
              <a:defRPr/>
            </a:pPr>
            <a:endParaRPr lang="en-US" sz="1700" u="sng" dirty="0"/>
          </a:p>
          <a:p>
            <a:pPr>
              <a:defRPr/>
            </a:pPr>
            <a:r>
              <a:rPr lang="en-US" sz="1700" dirty="0"/>
              <a:t>An email invitation and four reminders were sent to 240 US-based CV training program directors.</a:t>
            </a:r>
          </a:p>
          <a:p>
            <a:pPr>
              <a:defRPr/>
            </a:pPr>
            <a:endParaRPr lang="en-US" sz="1700" dirty="0"/>
          </a:p>
          <a:p>
            <a:pPr>
              <a:defRPr/>
            </a:pPr>
            <a:r>
              <a:rPr lang="en-US" sz="1700" dirty="0"/>
              <a:t>The survey fielded from May 30 – July 15, 2019.</a:t>
            </a:r>
          </a:p>
          <a:p>
            <a:pPr>
              <a:defRPr/>
            </a:pPr>
            <a:endParaRPr lang="en-US" sz="1700" dirty="0"/>
          </a:p>
          <a:p>
            <a:pPr>
              <a:defRPr/>
            </a:pPr>
            <a:r>
              <a:rPr lang="en-US" sz="1700" dirty="0"/>
              <a:t>A total of 138 CV training program directors completed the survey for an overall response rate of 58%.  The following is a breakout of programs by US four-point geographic regions:</a:t>
            </a:r>
          </a:p>
        </p:txBody>
      </p:sp>
      <p:graphicFrame>
        <p:nvGraphicFramePr>
          <p:cNvPr id="2" name="Table 1">
            <a:extLst>
              <a:ext uri="{FF2B5EF4-FFF2-40B4-BE49-F238E27FC236}">
                <a16:creationId xmlns:a16="http://schemas.microsoft.com/office/drawing/2014/main" id="{AA749C92-886F-4084-A42A-95DED57BB6A0}"/>
              </a:ext>
            </a:extLst>
          </p:cNvPr>
          <p:cNvGraphicFramePr>
            <a:graphicFrameLocks noGrp="1"/>
          </p:cNvGraphicFramePr>
          <p:nvPr>
            <p:extLst>
              <p:ext uri="{D42A27DB-BD31-4B8C-83A1-F6EECF244321}">
                <p14:modId xmlns:p14="http://schemas.microsoft.com/office/powerpoint/2010/main" val="817412033"/>
              </p:ext>
            </p:extLst>
          </p:nvPr>
        </p:nvGraphicFramePr>
        <p:xfrm>
          <a:off x="1524000" y="5288280"/>
          <a:ext cx="6096000" cy="111252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687681978"/>
                    </a:ext>
                  </a:extLst>
                </a:gridCol>
                <a:gridCol w="1219200">
                  <a:extLst>
                    <a:ext uri="{9D8B030D-6E8A-4147-A177-3AD203B41FA5}">
                      <a16:colId xmlns:a16="http://schemas.microsoft.com/office/drawing/2014/main" val="3856447935"/>
                    </a:ext>
                  </a:extLst>
                </a:gridCol>
                <a:gridCol w="1219200">
                  <a:extLst>
                    <a:ext uri="{9D8B030D-6E8A-4147-A177-3AD203B41FA5}">
                      <a16:colId xmlns:a16="http://schemas.microsoft.com/office/drawing/2014/main" val="2244860238"/>
                    </a:ext>
                  </a:extLst>
                </a:gridCol>
                <a:gridCol w="1219200">
                  <a:extLst>
                    <a:ext uri="{9D8B030D-6E8A-4147-A177-3AD203B41FA5}">
                      <a16:colId xmlns:a16="http://schemas.microsoft.com/office/drawing/2014/main" val="1406442492"/>
                    </a:ext>
                  </a:extLst>
                </a:gridCol>
                <a:gridCol w="1219200">
                  <a:extLst>
                    <a:ext uri="{9D8B030D-6E8A-4147-A177-3AD203B41FA5}">
                      <a16:colId xmlns:a16="http://schemas.microsoft.com/office/drawing/2014/main" val="659949630"/>
                    </a:ext>
                  </a:extLst>
                </a:gridCol>
              </a:tblGrid>
              <a:tr h="370840">
                <a:tc>
                  <a:txBody>
                    <a:bodyPr/>
                    <a:lstStyle/>
                    <a:p>
                      <a:pPr algn="ctr"/>
                      <a:r>
                        <a:rPr lang="en-US" u="sng" dirty="0">
                          <a:solidFill>
                            <a:schemeClr val="tx1"/>
                          </a:solidFill>
                        </a:rPr>
                        <a:t>Total</a:t>
                      </a:r>
                    </a:p>
                  </a:txBody>
                  <a:tcPr/>
                </a:tc>
                <a:tc>
                  <a:txBody>
                    <a:bodyPr/>
                    <a:lstStyle/>
                    <a:p>
                      <a:pPr algn="ctr"/>
                      <a:r>
                        <a:rPr lang="en-US" u="sng" dirty="0">
                          <a:solidFill>
                            <a:schemeClr val="tx1"/>
                          </a:solidFill>
                        </a:rPr>
                        <a:t>Northeast</a:t>
                      </a:r>
                    </a:p>
                  </a:txBody>
                  <a:tcPr/>
                </a:tc>
                <a:tc>
                  <a:txBody>
                    <a:bodyPr/>
                    <a:lstStyle/>
                    <a:p>
                      <a:pPr algn="ctr"/>
                      <a:r>
                        <a:rPr lang="en-US" u="sng" dirty="0">
                          <a:solidFill>
                            <a:schemeClr val="tx1"/>
                          </a:solidFill>
                        </a:rPr>
                        <a:t>Midwest</a:t>
                      </a:r>
                    </a:p>
                  </a:txBody>
                  <a:tcPr/>
                </a:tc>
                <a:tc>
                  <a:txBody>
                    <a:bodyPr/>
                    <a:lstStyle/>
                    <a:p>
                      <a:pPr algn="ctr"/>
                      <a:r>
                        <a:rPr lang="en-US" u="sng" dirty="0">
                          <a:solidFill>
                            <a:schemeClr val="tx1"/>
                          </a:solidFill>
                        </a:rPr>
                        <a:t>South</a:t>
                      </a:r>
                    </a:p>
                  </a:txBody>
                  <a:tcPr/>
                </a:tc>
                <a:tc>
                  <a:txBody>
                    <a:bodyPr/>
                    <a:lstStyle/>
                    <a:p>
                      <a:pPr algn="ctr"/>
                      <a:r>
                        <a:rPr lang="en-US" u="sng" dirty="0">
                          <a:solidFill>
                            <a:schemeClr val="tx1"/>
                          </a:solidFill>
                        </a:rPr>
                        <a:t>West</a:t>
                      </a:r>
                    </a:p>
                  </a:txBody>
                  <a:tcPr/>
                </a:tc>
                <a:extLst>
                  <a:ext uri="{0D108BD9-81ED-4DB2-BD59-A6C34878D82A}">
                    <a16:rowId xmlns:a16="http://schemas.microsoft.com/office/drawing/2014/main" val="3395037303"/>
                  </a:ext>
                </a:extLst>
              </a:tr>
              <a:tr h="370840">
                <a:tc>
                  <a:txBody>
                    <a:bodyPr/>
                    <a:lstStyle/>
                    <a:p>
                      <a:pPr algn="ctr"/>
                      <a:r>
                        <a:rPr lang="en-US" dirty="0">
                          <a:solidFill>
                            <a:schemeClr val="tx1"/>
                          </a:solidFill>
                        </a:rPr>
                        <a:t>n=138</a:t>
                      </a:r>
                    </a:p>
                  </a:txBody>
                  <a:tcPr/>
                </a:tc>
                <a:tc>
                  <a:txBody>
                    <a:bodyPr/>
                    <a:lstStyle/>
                    <a:p>
                      <a:pPr algn="ctr"/>
                      <a:r>
                        <a:rPr lang="en-US" dirty="0">
                          <a:solidFill>
                            <a:schemeClr val="tx1"/>
                          </a:solidFill>
                        </a:rPr>
                        <a:t>n=41</a:t>
                      </a:r>
                    </a:p>
                  </a:txBody>
                  <a:tcPr/>
                </a:tc>
                <a:tc>
                  <a:txBody>
                    <a:bodyPr/>
                    <a:lstStyle/>
                    <a:p>
                      <a:pPr algn="ctr"/>
                      <a:r>
                        <a:rPr lang="en-US" dirty="0">
                          <a:solidFill>
                            <a:schemeClr val="tx1"/>
                          </a:solidFill>
                        </a:rPr>
                        <a:t>n=34</a:t>
                      </a:r>
                    </a:p>
                  </a:txBody>
                  <a:tcPr/>
                </a:tc>
                <a:tc>
                  <a:txBody>
                    <a:bodyPr/>
                    <a:lstStyle/>
                    <a:p>
                      <a:pPr algn="ctr"/>
                      <a:r>
                        <a:rPr lang="en-US" dirty="0">
                          <a:solidFill>
                            <a:schemeClr val="tx1"/>
                          </a:solidFill>
                        </a:rPr>
                        <a:t>n=45</a:t>
                      </a:r>
                    </a:p>
                  </a:txBody>
                  <a:tcPr/>
                </a:tc>
                <a:tc>
                  <a:txBody>
                    <a:bodyPr/>
                    <a:lstStyle/>
                    <a:p>
                      <a:pPr algn="ctr"/>
                      <a:r>
                        <a:rPr lang="en-US" dirty="0">
                          <a:solidFill>
                            <a:schemeClr val="tx1"/>
                          </a:solidFill>
                        </a:rPr>
                        <a:t>n=18</a:t>
                      </a:r>
                    </a:p>
                  </a:txBody>
                  <a:tcPr/>
                </a:tc>
                <a:extLst>
                  <a:ext uri="{0D108BD9-81ED-4DB2-BD59-A6C34878D82A}">
                    <a16:rowId xmlns:a16="http://schemas.microsoft.com/office/drawing/2014/main" val="265640925"/>
                  </a:ext>
                </a:extLst>
              </a:tr>
              <a:tr h="370840">
                <a:tc>
                  <a:txBody>
                    <a:bodyPr/>
                    <a:lstStyle/>
                    <a:p>
                      <a:pPr algn="ctr"/>
                      <a:r>
                        <a:rPr lang="en-US" dirty="0">
                          <a:solidFill>
                            <a:schemeClr val="tx1"/>
                          </a:solidFill>
                        </a:rPr>
                        <a:t>100%</a:t>
                      </a:r>
                    </a:p>
                  </a:txBody>
                  <a:tcPr/>
                </a:tc>
                <a:tc>
                  <a:txBody>
                    <a:bodyPr/>
                    <a:lstStyle/>
                    <a:p>
                      <a:pPr algn="ctr"/>
                      <a:r>
                        <a:rPr lang="en-US" dirty="0">
                          <a:solidFill>
                            <a:schemeClr val="tx1"/>
                          </a:solidFill>
                        </a:rPr>
                        <a:t>30%</a:t>
                      </a:r>
                    </a:p>
                  </a:txBody>
                  <a:tcPr/>
                </a:tc>
                <a:tc>
                  <a:txBody>
                    <a:bodyPr/>
                    <a:lstStyle/>
                    <a:p>
                      <a:pPr algn="ctr"/>
                      <a:r>
                        <a:rPr lang="en-US" dirty="0">
                          <a:solidFill>
                            <a:schemeClr val="tx1"/>
                          </a:solidFill>
                        </a:rPr>
                        <a:t>25%</a:t>
                      </a:r>
                    </a:p>
                  </a:txBody>
                  <a:tcPr/>
                </a:tc>
                <a:tc>
                  <a:txBody>
                    <a:bodyPr/>
                    <a:lstStyle/>
                    <a:p>
                      <a:pPr algn="ctr"/>
                      <a:r>
                        <a:rPr lang="en-US" dirty="0">
                          <a:solidFill>
                            <a:schemeClr val="tx1"/>
                          </a:solidFill>
                        </a:rPr>
                        <a:t>33%</a:t>
                      </a:r>
                    </a:p>
                  </a:txBody>
                  <a:tcPr/>
                </a:tc>
                <a:tc>
                  <a:txBody>
                    <a:bodyPr/>
                    <a:lstStyle/>
                    <a:p>
                      <a:pPr algn="ctr"/>
                      <a:r>
                        <a:rPr lang="en-US" dirty="0">
                          <a:solidFill>
                            <a:schemeClr val="tx1"/>
                          </a:solidFill>
                        </a:rPr>
                        <a:t>13%</a:t>
                      </a:r>
                    </a:p>
                  </a:txBody>
                  <a:tcPr/>
                </a:tc>
                <a:extLst>
                  <a:ext uri="{0D108BD9-81ED-4DB2-BD59-A6C34878D82A}">
                    <a16:rowId xmlns:a16="http://schemas.microsoft.com/office/drawing/2014/main" val="3907755429"/>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How many fellows does your institution have in each of the following advanced fellowships?  Structural Interventional Cardiology  (n=138)</a:t>
            </a:r>
          </a:p>
        </p:txBody>
      </p:sp>
      <p:sp>
        <p:nvSpPr>
          <p:cNvPr id="10248" name="Rectangle 8"/>
          <p:cNvSpPr>
            <a:spLocks noGrp="1" noChangeArrowheads="1"/>
          </p:cNvSpPr>
          <p:nvPr>
            <p:ph type="title"/>
          </p:nvPr>
        </p:nvSpPr>
        <p:spPr>
          <a:xfrm>
            <a:off x="0" y="76199"/>
            <a:ext cx="9144000" cy="52462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Total Number of Fellows in Advanced Fellowships Per CV Program –</a:t>
            </a:r>
            <a:br>
              <a:rPr lang="en-US" altLang="en-US" sz="2000" b="1" dirty="0">
                <a:solidFill>
                  <a:srgbClr val="00386B"/>
                </a:solidFill>
              </a:rPr>
            </a:br>
            <a:r>
              <a:rPr lang="en-US" altLang="en-US" sz="2000" b="1" u="sng" dirty="0">
                <a:solidFill>
                  <a:srgbClr val="00386B"/>
                </a:solidFill>
              </a:rPr>
              <a:t>Structural Interventional Cardiology </a:t>
            </a:r>
          </a:p>
        </p:txBody>
      </p:sp>
      <p:sp>
        <p:nvSpPr>
          <p:cNvPr id="11" name="Text Box 75"/>
          <p:cNvSpPr txBox="1">
            <a:spLocks noChangeArrowheads="1"/>
          </p:cNvSpPr>
          <p:nvPr/>
        </p:nvSpPr>
        <p:spPr bwMode="auto">
          <a:xfrm>
            <a:off x="41910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pic>
        <p:nvPicPr>
          <p:cNvPr id="4" name="Picture 3" descr="A picture containing screenshot&#10;&#10;Description automatically generated">
            <a:extLst>
              <a:ext uri="{FF2B5EF4-FFF2-40B4-BE49-F238E27FC236}">
                <a16:creationId xmlns:a16="http://schemas.microsoft.com/office/drawing/2014/main" id="{66AD348A-AA62-4A4F-A441-2BD906A38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1044"/>
            <a:ext cx="9144000" cy="4844956"/>
          </a:xfrm>
          <a:prstGeom prst="rect">
            <a:avLst/>
          </a:prstGeom>
        </p:spPr>
      </p:pic>
    </p:spTree>
    <p:extLst>
      <p:ext uri="{BB962C8B-B14F-4D97-AF65-F5344CB8AC3E}">
        <p14:creationId xmlns:p14="http://schemas.microsoft.com/office/powerpoint/2010/main" val="4249648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How many fellows does your institution have in each of the following advanced fellowships?  Vascular Interventional Cardiology  (n=138)</a:t>
            </a:r>
          </a:p>
        </p:txBody>
      </p:sp>
      <p:sp>
        <p:nvSpPr>
          <p:cNvPr id="10248" name="Rectangle 8"/>
          <p:cNvSpPr>
            <a:spLocks noGrp="1" noChangeArrowheads="1"/>
          </p:cNvSpPr>
          <p:nvPr>
            <p:ph type="title"/>
          </p:nvPr>
        </p:nvSpPr>
        <p:spPr>
          <a:xfrm>
            <a:off x="0" y="76199"/>
            <a:ext cx="9144000" cy="52462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Total Number of Fellows in Advanced Fellowships Per CV Program –</a:t>
            </a:r>
            <a:br>
              <a:rPr lang="en-US" altLang="en-US" sz="2000" b="1" dirty="0">
                <a:solidFill>
                  <a:srgbClr val="00386B"/>
                </a:solidFill>
              </a:rPr>
            </a:br>
            <a:r>
              <a:rPr lang="en-US" altLang="en-US" sz="2000" b="1" u="sng" dirty="0">
                <a:solidFill>
                  <a:srgbClr val="00386B"/>
                </a:solidFill>
              </a:rPr>
              <a:t>Vascular Interventional Cardiology </a:t>
            </a:r>
          </a:p>
        </p:txBody>
      </p:sp>
      <p:sp>
        <p:nvSpPr>
          <p:cNvPr id="11" name="Text Box 75"/>
          <p:cNvSpPr txBox="1">
            <a:spLocks noChangeArrowheads="1"/>
          </p:cNvSpPr>
          <p:nvPr/>
        </p:nvSpPr>
        <p:spPr bwMode="auto">
          <a:xfrm>
            <a:off x="41910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pic>
        <p:nvPicPr>
          <p:cNvPr id="3" name="Picture 2" descr="A picture containing screenshot&#10;&#10;Description automatically generated">
            <a:extLst>
              <a:ext uri="{FF2B5EF4-FFF2-40B4-BE49-F238E27FC236}">
                <a16:creationId xmlns:a16="http://schemas.microsoft.com/office/drawing/2014/main" id="{1CBC7CD0-1CC6-4731-923B-8B9F99BEF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7244"/>
            <a:ext cx="9144000" cy="4844956"/>
          </a:xfrm>
          <a:prstGeom prst="rect">
            <a:avLst/>
          </a:prstGeom>
        </p:spPr>
      </p:pic>
    </p:spTree>
    <p:extLst>
      <p:ext uri="{BB962C8B-B14F-4D97-AF65-F5344CB8AC3E}">
        <p14:creationId xmlns:p14="http://schemas.microsoft.com/office/powerpoint/2010/main" val="1784451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How many fellows does your institution have in each of the following advanced fellowships?  Electrophysiology  (n=138)</a:t>
            </a:r>
          </a:p>
        </p:txBody>
      </p:sp>
      <p:sp>
        <p:nvSpPr>
          <p:cNvPr id="10248" name="Rectangle 8"/>
          <p:cNvSpPr>
            <a:spLocks noGrp="1" noChangeArrowheads="1"/>
          </p:cNvSpPr>
          <p:nvPr>
            <p:ph type="title"/>
          </p:nvPr>
        </p:nvSpPr>
        <p:spPr>
          <a:xfrm>
            <a:off x="0" y="76199"/>
            <a:ext cx="9144000" cy="52462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Total Number of Fellows in Advanced Fellowships Per CV Program –</a:t>
            </a:r>
            <a:br>
              <a:rPr lang="en-US" altLang="en-US" sz="2000" b="1" dirty="0">
                <a:solidFill>
                  <a:srgbClr val="00386B"/>
                </a:solidFill>
              </a:rPr>
            </a:br>
            <a:r>
              <a:rPr lang="en-US" altLang="en-US" sz="2000" b="1" u="sng" dirty="0">
                <a:solidFill>
                  <a:srgbClr val="00386B"/>
                </a:solidFill>
              </a:rPr>
              <a:t>Electrophysiology</a:t>
            </a:r>
          </a:p>
        </p:txBody>
      </p:sp>
      <p:sp>
        <p:nvSpPr>
          <p:cNvPr id="11" name="Text Box 75"/>
          <p:cNvSpPr txBox="1">
            <a:spLocks noChangeArrowheads="1"/>
          </p:cNvSpPr>
          <p:nvPr/>
        </p:nvSpPr>
        <p:spPr bwMode="auto">
          <a:xfrm>
            <a:off x="4191000" y="617220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pic>
        <p:nvPicPr>
          <p:cNvPr id="4" name="Picture 3" descr="A picture containing screenshot&#10;&#10;Description automatically generated">
            <a:extLst>
              <a:ext uri="{FF2B5EF4-FFF2-40B4-BE49-F238E27FC236}">
                <a16:creationId xmlns:a16="http://schemas.microsoft.com/office/drawing/2014/main" id="{DF012E5A-4CAC-447D-8844-50BCC6A14C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9200"/>
            <a:ext cx="9144000" cy="4844956"/>
          </a:xfrm>
          <a:prstGeom prst="rect">
            <a:avLst/>
          </a:prstGeom>
        </p:spPr>
      </p:pic>
    </p:spTree>
    <p:extLst>
      <p:ext uri="{BB962C8B-B14F-4D97-AF65-F5344CB8AC3E}">
        <p14:creationId xmlns:p14="http://schemas.microsoft.com/office/powerpoint/2010/main" val="3352594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How many fellows does your institution have in each of the following advanced fellowships?  Advanced Heart Failure  (n=138)</a:t>
            </a:r>
          </a:p>
        </p:txBody>
      </p:sp>
      <p:sp>
        <p:nvSpPr>
          <p:cNvPr id="10248" name="Rectangle 8"/>
          <p:cNvSpPr>
            <a:spLocks noGrp="1" noChangeArrowheads="1"/>
          </p:cNvSpPr>
          <p:nvPr>
            <p:ph type="title"/>
          </p:nvPr>
        </p:nvSpPr>
        <p:spPr>
          <a:xfrm>
            <a:off x="0" y="76199"/>
            <a:ext cx="9144000" cy="52462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Total Number of Fellows in Advanced Fellowships Per CV Program –</a:t>
            </a:r>
            <a:br>
              <a:rPr lang="en-US" altLang="en-US" sz="2000" b="1" dirty="0">
                <a:solidFill>
                  <a:srgbClr val="00386B"/>
                </a:solidFill>
              </a:rPr>
            </a:br>
            <a:r>
              <a:rPr lang="en-US" altLang="en-US" sz="2000" b="1" u="sng" dirty="0">
                <a:solidFill>
                  <a:srgbClr val="00386B"/>
                </a:solidFill>
              </a:rPr>
              <a:t>Advanced Heart Failure</a:t>
            </a:r>
          </a:p>
        </p:txBody>
      </p:sp>
      <p:sp>
        <p:nvSpPr>
          <p:cNvPr id="11" name="Text Box 75"/>
          <p:cNvSpPr txBox="1">
            <a:spLocks noChangeArrowheads="1"/>
          </p:cNvSpPr>
          <p:nvPr/>
        </p:nvSpPr>
        <p:spPr bwMode="auto">
          <a:xfrm>
            <a:off x="41910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pic>
        <p:nvPicPr>
          <p:cNvPr id="3" name="Picture 2" descr="A screenshot of a computer&#10;&#10;Description automatically generated">
            <a:extLst>
              <a:ext uri="{FF2B5EF4-FFF2-40B4-BE49-F238E27FC236}">
                <a16:creationId xmlns:a16="http://schemas.microsoft.com/office/drawing/2014/main" id="{CA8287CA-0E16-4BD6-A154-9578DEC7A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1044"/>
            <a:ext cx="9144000" cy="4844956"/>
          </a:xfrm>
          <a:prstGeom prst="rect">
            <a:avLst/>
          </a:prstGeom>
        </p:spPr>
      </p:pic>
    </p:spTree>
    <p:extLst>
      <p:ext uri="{BB962C8B-B14F-4D97-AF65-F5344CB8AC3E}">
        <p14:creationId xmlns:p14="http://schemas.microsoft.com/office/powerpoint/2010/main" val="1733579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How many fellows does your institution have in each of the following advanced fellowships?  ACHD  (n=138)</a:t>
            </a:r>
          </a:p>
        </p:txBody>
      </p:sp>
      <p:sp>
        <p:nvSpPr>
          <p:cNvPr id="10248" name="Rectangle 8"/>
          <p:cNvSpPr>
            <a:spLocks noGrp="1" noChangeArrowheads="1"/>
          </p:cNvSpPr>
          <p:nvPr>
            <p:ph type="title"/>
          </p:nvPr>
        </p:nvSpPr>
        <p:spPr>
          <a:xfrm>
            <a:off x="0" y="76199"/>
            <a:ext cx="9144000" cy="52462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Total Number of Fellows in Advanced Fellowships Per CV Program –</a:t>
            </a:r>
            <a:br>
              <a:rPr lang="en-US" altLang="en-US" sz="2000" b="1" dirty="0">
                <a:solidFill>
                  <a:srgbClr val="00386B"/>
                </a:solidFill>
              </a:rPr>
            </a:br>
            <a:r>
              <a:rPr lang="en-US" altLang="en-US" sz="2000" b="1" u="sng" dirty="0">
                <a:solidFill>
                  <a:srgbClr val="00386B"/>
                </a:solidFill>
              </a:rPr>
              <a:t>ACHD</a:t>
            </a:r>
          </a:p>
        </p:txBody>
      </p:sp>
      <p:sp>
        <p:nvSpPr>
          <p:cNvPr id="11" name="Text Box 75"/>
          <p:cNvSpPr txBox="1">
            <a:spLocks noChangeArrowheads="1"/>
          </p:cNvSpPr>
          <p:nvPr/>
        </p:nvSpPr>
        <p:spPr bwMode="auto">
          <a:xfrm>
            <a:off x="41910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pic>
        <p:nvPicPr>
          <p:cNvPr id="4" name="Picture 3" descr="A picture containing screenshot&#10;&#10;Description automatically generated">
            <a:extLst>
              <a:ext uri="{FF2B5EF4-FFF2-40B4-BE49-F238E27FC236}">
                <a16:creationId xmlns:a16="http://schemas.microsoft.com/office/drawing/2014/main" id="{3A489740-FA78-40CA-AAC9-DE55712A5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309" y="762000"/>
            <a:ext cx="8459381" cy="5471011"/>
          </a:xfrm>
          <a:prstGeom prst="rect">
            <a:avLst/>
          </a:prstGeom>
        </p:spPr>
      </p:pic>
    </p:spTree>
    <p:extLst>
      <p:ext uri="{BB962C8B-B14F-4D97-AF65-F5344CB8AC3E}">
        <p14:creationId xmlns:p14="http://schemas.microsoft.com/office/powerpoint/2010/main" val="2865045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How many fellows does your institution have in each of the following advanced fellowships?  Advanced Imaging Training Programs  (n=138)</a:t>
            </a:r>
          </a:p>
        </p:txBody>
      </p:sp>
      <p:sp>
        <p:nvSpPr>
          <p:cNvPr id="10248" name="Rectangle 8"/>
          <p:cNvSpPr>
            <a:spLocks noGrp="1" noChangeArrowheads="1"/>
          </p:cNvSpPr>
          <p:nvPr>
            <p:ph type="title"/>
          </p:nvPr>
        </p:nvSpPr>
        <p:spPr>
          <a:xfrm>
            <a:off x="0" y="76199"/>
            <a:ext cx="9144000" cy="52462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Total Number of Fellows in Advanced Fellowships Per CV Program –</a:t>
            </a:r>
            <a:br>
              <a:rPr lang="en-US" altLang="en-US" sz="2000" b="1" dirty="0">
                <a:solidFill>
                  <a:srgbClr val="00386B"/>
                </a:solidFill>
              </a:rPr>
            </a:br>
            <a:r>
              <a:rPr lang="en-US" altLang="en-US" sz="2000" b="1" u="sng" dirty="0">
                <a:solidFill>
                  <a:srgbClr val="00386B"/>
                </a:solidFill>
              </a:rPr>
              <a:t>Advanced Imaging Training</a:t>
            </a:r>
          </a:p>
        </p:txBody>
      </p:sp>
      <p:sp>
        <p:nvSpPr>
          <p:cNvPr id="11" name="Text Box 75"/>
          <p:cNvSpPr txBox="1">
            <a:spLocks noChangeArrowheads="1"/>
          </p:cNvSpPr>
          <p:nvPr/>
        </p:nvSpPr>
        <p:spPr bwMode="auto">
          <a:xfrm>
            <a:off x="41910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pic>
        <p:nvPicPr>
          <p:cNvPr id="3" name="Picture 2" descr="A picture containing screenshot&#10;&#10;Description automatically generated">
            <a:extLst>
              <a:ext uri="{FF2B5EF4-FFF2-40B4-BE49-F238E27FC236}">
                <a16:creationId xmlns:a16="http://schemas.microsoft.com/office/drawing/2014/main" id="{9207B651-AE79-48BE-8446-1D05DBB972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7244"/>
            <a:ext cx="9144000" cy="4844956"/>
          </a:xfrm>
          <a:prstGeom prst="rect">
            <a:avLst/>
          </a:prstGeom>
        </p:spPr>
      </p:pic>
    </p:spTree>
    <p:extLst>
      <p:ext uri="{BB962C8B-B14F-4D97-AF65-F5344CB8AC3E}">
        <p14:creationId xmlns:p14="http://schemas.microsoft.com/office/powerpoint/2010/main" val="3896331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How many fellows does your institution have in each of the following advanced fellowships?  Preventive Cardiology Training Programs  (n=138)</a:t>
            </a:r>
          </a:p>
        </p:txBody>
      </p:sp>
      <p:sp>
        <p:nvSpPr>
          <p:cNvPr id="10248" name="Rectangle 8"/>
          <p:cNvSpPr>
            <a:spLocks noGrp="1" noChangeArrowheads="1"/>
          </p:cNvSpPr>
          <p:nvPr>
            <p:ph type="title"/>
          </p:nvPr>
        </p:nvSpPr>
        <p:spPr>
          <a:xfrm>
            <a:off x="0" y="76199"/>
            <a:ext cx="9144000" cy="52462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Total Number of Fellows in Advanced Fellowships Per CV Program –</a:t>
            </a:r>
            <a:br>
              <a:rPr lang="en-US" altLang="en-US" sz="2000" b="1" dirty="0">
                <a:solidFill>
                  <a:srgbClr val="00386B"/>
                </a:solidFill>
              </a:rPr>
            </a:br>
            <a:r>
              <a:rPr lang="en-US" altLang="en-US" sz="2000" b="1" u="sng" dirty="0">
                <a:solidFill>
                  <a:srgbClr val="00386B"/>
                </a:solidFill>
              </a:rPr>
              <a:t>Preventive Cardiology Training</a:t>
            </a:r>
          </a:p>
        </p:txBody>
      </p:sp>
      <p:sp>
        <p:nvSpPr>
          <p:cNvPr id="11" name="Text Box 75"/>
          <p:cNvSpPr txBox="1">
            <a:spLocks noChangeArrowheads="1"/>
          </p:cNvSpPr>
          <p:nvPr/>
        </p:nvSpPr>
        <p:spPr bwMode="auto">
          <a:xfrm>
            <a:off x="41910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pic>
        <p:nvPicPr>
          <p:cNvPr id="4" name="Picture 3" descr="A picture containing screenshot&#10;&#10;Description automatically generated">
            <a:extLst>
              <a:ext uri="{FF2B5EF4-FFF2-40B4-BE49-F238E27FC236}">
                <a16:creationId xmlns:a16="http://schemas.microsoft.com/office/drawing/2014/main" id="{48FA2969-220F-4FFD-B0BA-47C617688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9232" y="1143000"/>
            <a:ext cx="6525536" cy="5090011"/>
          </a:xfrm>
          <a:prstGeom prst="rect">
            <a:avLst/>
          </a:prstGeom>
        </p:spPr>
      </p:pic>
    </p:spTree>
    <p:extLst>
      <p:ext uri="{BB962C8B-B14F-4D97-AF65-F5344CB8AC3E}">
        <p14:creationId xmlns:p14="http://schemas.microsoft.com/office/powerpoint/2010/main" val="3926703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49F1EFE6-8082-4F85-80A3-F284079D5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415" y="838200"/>
            <a:ext cx="8383170" cy="5453390"/>
          </a:xfrm>
          <a:prstGeom prst="rect">
            <a:avLst/>
          </a:prstGeom>
        </p:spPr>
      </p:pic>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How many fellows does your institution have in each of the following advanced fellowships?  Vascular Medicine Training Programs  (n=138)</a:t>
            </a:r>
          </a:p>
        </p:txBody>
      </p:sp>
      <p:sp>
        <p:nvSpPr>
          <p:cNvPr id="10248" name="Rectangle 8"/>
          <p:cNvSpPr>
            <a:spLocks noGrp="1" noChangeArrowheads="1"/>
          </p:cNvSpPr>
          <p:nvPr>
            <p:ph type="title"/>
          </p:nvPr>
        </p:nvSpPr>
        <p:spPr>
          <a:xfrm>
            <a:off x="0" y="76199"/>
            <a:ext cx="9144000" cy="52462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Total Number of Fellows in Advanced Fellowships Per CV Program –</a:t>
            </a:r>
            <a:br>
              <a:rPr lang="en-US" altLang="en-US" sz="2000" b="1" dirty="0">
                <a:solidFill>
                  <a:srgbClr val="00386B"/>
                </a:solidFill>
              </a:rPr>
            </a:br>
            <a:r>
              <a:rPr lang="en-US" altLang="en-US" sz="2000" b="1" u="sng" dirty="0">
                <a:solidFill>
                  <a:srgbClr val="00386B"/>
                </a:solidFill>
              </a:rPr>
              <a:t>Vascular Medicine Training</a:t>
            </a:r>
          </a:p>
        </p:txBody>
      </p:sp>
      <p:sp>
        <p:nvSpPr>
          <p:cNvPr id="11" name="Text Box 75"/>
          <p:cNvSpPr txBox="1">
            <a:spLocks noChangeArrowheads="1"/>
          </p:cNvSpPr>
          <p:nvPr/>
        </p:nvSpPr>
        <p:spPr bwMode="auto">
          <a:xfrm>
            <a:off x="41910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Tree>
    <p:extLst>
      <p:ext uri="{BB962C8B-B14F-4D97-AF65-F5344CB8AC3E}">
        <p14:creationId xmlns:p14="http://schemas.microsoft.com/office/powerpoint/2010/main" val="642998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How many fellows does your institution have in each of the following advanced fellowships?  Research (n=138)</a:t>
            </a:r>
          </a:p>
        </p:txBody>
      </p:sp>
      <p:sp>
        <p:nvSpPr>
          <p:cNvPr id="10248" name="Rectangle 8"/>
          <p:cNvSpPr>
            <a:spLocks noGrp="1" noChangeArrowheads="1"/>
          </p:cNvSpPr>
          <p:nvPr>
            <p:ph type="title"/>
          </p:nvPr>
        </p:nvSpPr>
        <p:spPr>
          <a:xfrm>
            <a:off x="0" y="76199"/>
            <a:ext cx="9144000" cy="52462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Total Number of Fellows in Advanced Fellowships Per CV Program –</a:t>
            </a:r>
            <a:br>
              <a:rPr lang="en-US" altLang="en-US" sz="2000" b="1" dirty="0">
                <a:solidFill>
                  <a:srgbClr val="00386B"/>
                </a:solidFill>
              </a:rPr>
            </a:br>
            <a:r>
              <a:rPr lang="en-US" altLang="en-US" sz="2000" b="1" u="sng" dirty="0">
                <a:solidFill>
                  <a:srgbClr val="00386B"/>
                </a:solidFill>
              </a:rPr>
              <a:t>Research</a:t>
            </a:r>
          </a:p>
        </p:txBody>
      </p:sp>
      <p:sp>
        <p:nvSpPr>
          <p:cNvPr id="11" name="Text Box 75"/>
          <p:cNvSpPr txBox="1">
            <a:spLocks noChangeArrowheads="1"/>
          </p:cNvSpPr>
          <p:nvPr/>
        </p:nvSpPr>
        <p:spPr bwMode="auto">
          <a:xfrm>
            <a:off x="41910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pic>
        <p:nvPicPr>
          <p:cNvPr id="4" name="Picture 3" descr="A picture containing screenshot&#10;&#10;Description automatically generated">
            <a:extLst>
              <a:ext uri="{FF2B5EF4-FFF2-40B4-BE49-F238E27FC236}">
                <a16:creationId xmlns:a16="http://schemas.microsoft.com/office/drawing/2014/main" id="{29D76DC5-E905-4188-8839-EC2D5C4141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7244"/>
            <a:ext cx="9144000" cy="4844956"/>
          </a:xfrm>
          <a:prstGeom prst="rect">
            <a:avLst/>
          </a:prstGeom>
        </p:spPr>
      </p:pic>
    </p:spTree>
    <p:extLst>
      <p:ext uri="{BB962C8B-B14F-4D97-AF65-F5344CB8AC3E}">
        <p14:creationId xmlns:p14="http://schemas.microsoft.com/office/powerpoint/2010/main" val="2900851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How many fellows does your institution have in each of the following advanced fellowships?  Other (n=138)</a:t>
            </a:r>
          </a:p>
        </p:txBody>
      </p:sp>
      <p:sp>
        <p:nvSpPr>
          <p:cNvPr id="10248" name="Rectangle 8"/>
          <p:cNvSpPr>
            <a:spLocks noGrp="1" noChangeArrowheads="1"/>
          </p:cNvSpPr>
          <p:nvPr>
            <p:ph type="title"/>
          </p:nvPr>
        </p:nvSpPr>
        <p:spPr>
          <a:xfrm>
            <a:off x="0" y="76199"/>
            <a:ext cx="9144000" cy="52462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Total Number of Fellows in Advanced Fellowships Per CV Program –</a:t>
            </a:r>
            <a:br>
              <a:rPr lang="en-US" altLang="en-US" sz="2000" b="1" dirty="0">
                <a:solidFill>
                  <a:srgbClr val="00386B"/>
                </a:solidFill>
              </a:rPr>
            </a:br>
            <a:r>
              <a:rPr lang="en-US" altLang="en-US" sz="2000" b="1" u="sng" dirty="0">
                <a:solidFill>
                  <a:srgbClr val="00386B"/>
                </a:solidFill>
              </a:rPr>
              <a:t>Other</a:t>
            </a:r>
          </a:p>
        </p:txBody>
      </p:sp>
      <p:sp>
        <p:nvSpPr>
          <p:cNvPr id="11" name="Text Box 75"/>
          <p:cNvSpPr txBox="1">
            <a:spLocks noChangeArrowheads="1"/>
          </p:cNvSpPr>
          <p:nvPr/>
        </p:nvSpPr>
        <p:spPr bwMode="auto">
          <a:xfrm>
            <a:off x="41910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pic>
        <p:nvPicPr>
          <p:cNvPr id="3" name="Picture 2" descr="A picture containing screenshot&#10;&#10;Description automatically generated">
            <a:extLst>
              <a:ext uri="{FF2B5EF4-FFF2-40B4-BE49-F238E27FC236}">
                <a16:creationId xmlns:a16="http://schemas.microsoft.com/office/drawing/2014/main" id="{487F580B-7BCF-44DB-8E51-768B2F68B2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7244"/>
            <a:ext cx="9144000" cy="4844956"/>
          </a:xfrm>
          <a:prstGeom prst="rect">
            <a:avLst/>
          </a:prstGeom>
        </p:spPr>
      </p:pic>
    </p:spTree>
    <p:extLst>
      <p:ext uri="{BB962C8B-B14F-4D97-AF65-F5344CB8AC3E}">
        <p14:creationId xmlns:p14="http://schemas.microsoft.com/office/powerpoint/2010/main" val="4065875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990600" y="1371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eaLnBrk="1" hangingPunct="1">
              <a:spcBef>
                <a:spcPct val="0"/>
              </a:spcBef>
              <a:buFontTx/>
              <a:buNone/>
            </a:pPr>
            <a:endParaRPr lang="en-US" altLang="en-US" sz="2400">
              <a:latin typeface="Times" pitchFamily="18" charset="0"/>
              <a:cs typeface="Arial" charset="0"/>
            </a:endParaRPr>
          </a:p>
        </p:txBody>
      </p:sp>
      <p:sp>
        <p:nvSpPr>
          <p:cNvPr id="5123" name="Rectangle 4"/>
          <p:cNvSpPr>
            <a:spLocks noChangeArrowheads="1"/>
          </p:cNvSpPr>
          <p:nvPr/>
        </p:nvSpPr>
        <p:spPr bwMode="auto">
          <a:xfrm>
            <a:off x="1784749" y="2510135"/>
            <a:ext cx="54722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400" b="1" dirty="0">
                <a:solidFill>
                  <a:srgbClr val="00386B"/>
                </a:solidFill>
                <a:latin typeface="+mj-lt"/>
                <a:cs typeface="Arial" charset="0"/>
              </a:rPr>
              <a:t>Cardiovascular Training Program Profile</a:t>
            </a:r>
          </a:p>
        </p:txBody>
      </p:sp>
    </p:spTree>
    <p:extLst>
      <p:ext uri="{BB962C8B-B14F-4D97-AF65-F5344CB8AC3E}">
        <p14:creationId xmlns:p14="http://schemas.microsoft.com/office/powerpoint/2010/main" val="2673763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60258" y="224135"/>
            <a:ext cx="89212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400" b="1" dirty="0">
                <a:solidFill>
                  <a:srgbClr val="00386B"/>
                </a:solidFill>
                <a:latin typeface="+mj-lt"/>
                <a:cs typeface="Arial" charset="0"/>
              </a:rPr>
              <a:t>Estimated Number of Graduating Fellows in Various Work Settings</a:t>
            </a:r>
          </a:p>
        </p:txBody>
      </p:sp>
      <p:graphicFrame>
        <p:nvGraphicFramePr>
          <p:cNvPr id="4" name="Table 3">
            <a:extLst>
              <a:ext uri="{FF2B5EF4-FFF2-40B4-BE49-F238E27FC236}">
                <a16:creationId xmlns:a16="http://schemas.microsoft.com/office/drawing/2014/main" id="{15682510-FC6D-4F3F-A657-C676838764D0}"/>
              </a:ext>
            </a:extLst>
          </p:cNvPr>
          <p:cNvGraphicFramePr>
            <a:graphicFrameLocks noGrp="1"/>
          </p:cNvGraphicFramePr>
          <p:nvPr>
            <p:extLst>
              <p:ext uri="{D42A27DB-BD31-4B8C-83A1-F6EECF244321}">
                <p14:modId xmlns:p14="http://schemas.microsoft.com/office/powerpoint/2010/main" val="3838848564"/>
              </p:ext>
            </p:extLst>
          </p:nvPr>
        </p:nvGraphicFramePr>
        <p:xfrm>
          <a:off x="228600" y="1981200"/>
          <a:ext cx="8686802" cy="3243025"/>
        </p:xfrm>
        <a:graphic>
          <a:graphicData uri="http://schemas.openxmlformats.org/drawingml/2006/table">
            <a:tbl>
              <a:tblPr>
                <a:tableStyleId>{5C22544A-7EE6-4342-B048-85BDC9FD1C3A}</a:tableStyleId>
              </a:tblPr>
              <a:tblGrid>
                <a:gridCol w="914400">
                  <a:extLst>
                    <a:ext uri="{9D8B030D-6E8A-4147-A177-3AD203B41FA5}">
                      <a16:colId xmlns:a16="http://schemas.microsoft.com/office/drawing/2014/main" val="942792982"/>
                    </a:ext>
                  </a:extLst>
                </a:gridCol>
                <a:gridCol w="990600">
                  <a:extLst>
                    <a:ext uri="{9D8B030D-6E8A-4147-A177-3AD203B41FA5}">
                      <a16:colId xmlns:a16="http://schemas.microsoft.com/office/drawing/2014/main" val="2993415769"/>
                    </a:ext>
                  </a:extLst>
                </a:gridCol>
                <a:gridCol w="1066800">
                  <a:extLst>
                    <a:ext uri="{9D8B030D-6E8A-4147-A177-3AD203B41FA5}">
                      <a16:colId xmlns:a16="http://schemas.microsoft.com/office/drawing/2014/main" val="1897545828"/>
                    </a:ext>
                  </a:extLst>
                </a:gridCol>
                <a:gridCol w="1447800">
                  <a:extLst>
                    <a:ext uri="{9D8B030D-6E8A-4147-A177-3AD203B41FA5}">
                      <a16:colId xmlns:a16="http://schemas.microsoft.com/office/drawing/2014/main" val="412441419"/>
                    </a:ext>
                  </a:extLst>
                </a:gridCol>
                <a:gridCol w="1371600">
                  <a:extLst>
                    <a:ext uri="{9D8B030D-6E8A-4147-A177-3AD203B41FA5}">
                      <a16:colId xmlns:a16="http://schemas.microsoft.com/office/drawing/2014/main" val="1875716677"/>
                    </a:ext>
                  </a:extLst>
                </a:gridCol>
                <a:gridCol w="1447800">
                  <a:extLst>
                    <a:ext uri="{9D8B030D-6E8A-4147-A177-3AD203B41FA5}">
                      <a16:colId xmlns:a16="http://schemas.microsoft.com/office/drawing/2014/main" val="1319246419"/>
                    </a:ext>
                  </a:extLst>
                </a:gridCol>
                <a:gridCol w="914400">
                  <a:extLst>
                    <a:ext uri="{9D8B030D-6E8A-4147-A177-3AD203B41FA5}">
                      <a16:colId xmlns:a16="http://schemas.microsoft.com/office/drawing/2014/main" val="2293759448"/>
                    </a:ext>
                  </a:extLst>
                </a:gridCol>
                <a:gridCol w="533402">
                  <a:extLst>
                    <a:ext uri="{9D8B030D-6E8A-4147-A177-3AD203B41FA5}">
                      <a16:colId xmlns:a16="http://schemas.microsoft.com/office/drawing/2014/main" val="1073988666"/>
                    </a:ext>
                  </a:extLst>
                </a:gridCol>
              </a:tblGrid>
              <a:tr h="511508">
                <a:tc>
                  <a:txBody>
                    <a:bodyPr/>
                    <a:lstStyle/>
                    <a:p>
                      <a:pPr algn="l" fontAlgn="b"/>
                      <a:r>
                        <a:rPr lang="en-US" sz="1400" u="none" strike="noStrike" dirty="0">
                          <a:solidFill>
                            <a:schemeClr val="bg1"/>
                          </a:solidFill>
                          <a:effectLst/>
                          <a:latin typeface="Arial" panose="020B0604020202020204" pitchFamily="34" charset="0"/>
                          <a:cs typeface="Arial" panose="020B0604020202020204" pitchFamily="34" charset="0"/>
                        </a:rPr>
                        <a:t> </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25" marR="8525" marT="8525" marB="0" anchor="b">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Entering accredited advanced fellowship</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25" marR="8525" marT="8525" marB="0" anchor="ctr">
                    <a:solidFill>
                      <a:srgbClr val="005DA2"/>
                    </a:solidFill>
                  </a:tcPr>
                </a:tc>
                <a:tc>
                  <a:txBody>
                    <a:bodyPr/>
                    <a:lstStyle/>
                    <a:p>
                      <a:pPr algn="ctr" fontAlgn="ctr"/>
                      <a:r>
                        <a:rPr lang="en-US" sz="1400" b="0" i="0" u="none" strike="noStrike" dirty="0">
                          <a:solidFill>
                            <a:schemeClr val="bg1"/>
                          </a:solidFill>
                          <a:effectLst/>
                          <a:latin typeface="Arial" panose="020B0604020202020204" pitchFamily="34" charset="0"/>
                          <a:cs typeface="Arial" panose="020B0604020202020204" pitchFamily="34" charset="0"/>
                        </a:rPr>
                        <a:t>Entering unaccredited advanced fellowship</a:t>
                      </a:r>
                    </a:p>
                  </a:txBody>
                  <a:tcPr marL="8525" marR="8525" marT="8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Entering community-based </a:t>
                      </a:r>
                    </a:p>
                    <a:p>
                      <a:pPr algn="ctr" fontAlgn="ctr"/>
                      <a:r>
                        <a:rPr lang="en-US" sz="1400" u="none" strike="noStrike" dirty="0">
                          <a:solidFill>
                            <a:schemeClr val="bg1"/>
                          </a:solidFill>
                          <a:effectLst/>
                          <a:latin typeface="Arial" panose="020B0604020202020204" pitchFamily="34" charset="0"/>
                          <a:cs typeface="Arial" panose="020B0604020202020204" pitchFamily="34" charset="0"/>
                        </a:rPr>
                        <a:t>clinical practice</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25" marR="8525" marT="8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Entering </a:t>
                      </a:r>
                    </a:p>
                    <a:p>
                      <a:pPr algn="ctr" fontAlgn="ctr"/>
                      <a:r>
                        <a:rPr lang="en-US" sz="1400" u="none" strike="noStrike" dirty="0">
                          <a:solidFill>
                            <a:schemeClr val="bg1"/>
                          </a:solidFill>
                          <a:effectLst/>
                          <a:latin typeface="Arial" panose="020B0604020202020204" pitchFamily="34" charset="0"/>
                          <a:cs typeface="Arial" panose="020B0604020202020204" pitchFamily="34" charset="0"/>
                        </a:rPr>
                        <a:t>academic-based clinical practice</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25" marR="8525" marT="8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Entering </a:t>
                      </a:r>
                    </a:p>
                    <a:p>
                      <a:pPr algn="ctr" fontAlgn="ctr"/>
                      <a:r>
                        <a:rPr lang="en-US" sz="1400" u="none" strike="noStrike" dirty="0">
                          <a:solidFill>
                            <a:schemeClr val="bg1"/>
                          </a:solidFill>
                          <a:effectLst/>
                          <a:latin typeface="Arial" panose="020B0604020202020204" pitchFamily="34" charset="0"/>
                          <a:cs typeface="Arial" panose="020B0604020202020204" pitchFamily="34" charset="0"/>
                        </a:rPr>
                        <a:t>academic-based research practice</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25" marR="8525" marT="8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Entering </a:t>
                      </a:r>
                    </a:p>
                    <a:p>
                      <a:pPr algn="ctr" fontAlgn="ctr"/>
                      <a:r>
                        <a:rPr lang="en-US" sz="1400" u="none" strike="noStrike" dirty="0">
                          <a:solidFill>
                            <a:schemeClr val="bg1"/>
                          </a:solidFill>
                          <a:effectLst/>
                          <a:latin typeface="Arial" panose="020B0604020202020204" pitchFamily="34" charset="0"/>
                          <a:cs typeface="Arial" panose="020B0604020202020204" pitchFamily="34" charset="0"/>
                        </a:rPr>
                        <a:t>non-clinical position</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25" marR="8525" marT="8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Other</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25" marR="8525" marT="8525" marB="0" anchor="ctr">
                    <a:solidFill>
                      <a:srgbClr val="005DA2"/>
                    </a:solidFill>
                  </a:tcPr>
                </a:tc>
                <a:extLst>
                  <a:ext uri="{0D108BD9-81ED-4DB2-BD59-A6C34878D82A}">
                    <a16:rowId xmlns:a16="http://schemas.microsoft.com/office/drawing/2014/main" val="4047893903"/>
                  </a:ext>
                </a:extLst>
              </a:tr>
              <a:tr h="170503">
                <a:tc>
                  <a:txBody>
                    <a:bodyPr/>
                    <a:lstStyle/>
                    <a:p>
                      <a:pPr algn="l" fontAlgn="b"/>
                      <a:r>
                        <a:rPr lang="en-US" sz="1400" u="none" strike="noStrike" dirty="0">
                          <a:solidFill>
                            <a:schemeClr val="bg1"/>
                          </a:solidFill>
                          <a:effectLst/>
                          <a:latin typeface="Arial" panose="020B0604020202020204" pitchFamily="34" charset="0"/>
                          <a:cs typeface="Arial" panose="020B0604020202020204" pitchFamily="34" charset="0"/>
                        </a:rPr>
                        <a:t>Mean Number of Fellows</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25" marR="8525" marT="8525" marB="0" anchor="b">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2.75</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25" marR="8525" marT="8525" marB="0" anchor="ctr">
                    <a:solidFill>
                      <a:srgbClr val="005DA2"/>
                    </a:solidFill>
                  </a:tcPr>
                </a:tc>
                <a:tc>
                  <a:txBody>
                    <a:bodyPr/>
                    <a:lstStyle/>
                    <a:p>
                      <a:pPr algn="ctr" fontAlgn="ctr"/>
                      <a:r>
                        <a:rPr lang="en-US" sz="1400" b="0" i="0" u="none" strike="noStrike" dirty="0">
                          <a:solidFill>
                            <a:schemeClr val="bg1"/>
                          </a:solidFill>
                          <a:effectLst/>
                          <a:latin typeface="Arial" panose="020B0604020202020204" pitchFamily="34" charset="0"/>
                          <a:cs typeface="Arial" panose="020B0604020202020204" pitchFamily="34" charset="0"/>
                        </a:rPr>
                        <a:t>0.30</a:t>
                      </a:r>
                    </a:p>
                  </a:txBody>
                  <a:tcPr marL="8525" marR="8525" marT="8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1.13</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25" marR="8525" marT="8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0.54</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25" marR="8525" marT="8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0.13</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25" marR="8525" marT="8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0.01</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25" marR="8525" marT="8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0.09</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25" marR="8525" marT="8525" marB="0" anchor="ctr">
                    <a:solidFill>
                      <a:srgbClr val="005DA2"/>
                    </a:solidFill>
                  </a:tcPr>
                </a:tc>
                <a:extLst>
                  <a:ext uri="{0D108BD9-81ED-4DB2-BD59-A6C34878D82A}">
                    <a16:rowId xmlns:a16="http://schemas.microsoft.com/office/drawing/2014/main" val="2155783346"/>
                  </a:ext>
                </a:extLst>
              </a:tr>
              <a:tr h="170503">
                <a:tc>
                  <a:txBody>
                    <a:bodyPr/>
                    <a:lstStyle/>
                    <a:p>
                      <a:pPr algn="l" fontAlgn="b"/>
                      <a:r>
                        <a:rPr lang="en-US" sz="1400" u="none" strike="noStrike" dirty="0">
                          <a:solidFill>
                            <a:schemeClr val="bg1"/>
                          </a:solidFill>
                          <a:effectLst/>
                          <a:latin typeface="Arial" panose="020B0604020202020204" pitchFamily="34" charset="0"/>
                          <a:cs typeface="Arial" panose="020B0604020202020204" pitchFamily="34" charset="0"/>
                        </a:rPr>
                        <a:t>Median Number of Fellows</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25" marR="8525" marT="8525" marB="0" anchor="b">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3.00</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25" marR="8525" marT="8525" marB="0" anchor="ctr">
                    <a:solidFill>
                      <a:srgbClr val="005DA2"/>
                    </a:solidFill>
                  </a:tcPr>
                </a:tc>
                <a:tc>
                  <a:txBody>
                    <a:bodyPr/>
                    <a:lstStyle/>
                    <a:p>
                      <a:pPr algn="ctr" fontAlgn="ctr"/>
                      <a:r>
                        <a:rPr lang="en-US" sz="1400" b="0" i="0" u="none" strike="noStrike" dirty="0">
                          <a:solidFill>
                            <a:schemeClr val="bg1"/>
                          </a:solidFill>
                          <a:effectLst/>
                          <a:latin typeface="Arial" panose="020B0604020202020204" pitchFamily="34" charset="0"/>
                          <a:cs typeface="Arial" panose="020B0604020202020204" pitchFamily="34" charset="0"/>
                        </a:rPr>
                        <a:t>0.00</a:t>
                      </a:r>
                    </a:p>
                  </a:txBody>
                  <a:tcPr marL="8525" marR="8525" marT="8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1.00</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25" marR="8525" marT="8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0.00</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25" marR="8525" marT="8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0.00</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25" marR="8525" marT="8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0.00</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25" marR="8525" marT="8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0.00</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25" marR="8525" marT="8525" marB="0" anchor="ctr">
                    <a:solidFill>
                      <a:srgbClr val="005DA2"/>
                    </a:solidFill>
                  </a:tcPr>
                </a:tc>
                <a:extLst>
                  <a:ext uri="{0D108BD9-81ED-4DB2-BD59-A6C34878D82A}">
                    <a16:rowId xmlns:a16="http://schemas.microsoft.com/office/drawing/2014/main" val="1120701928"/>
                  </a:ext>
                </a:extLst>
              </a:tr>
              <a:tr h="170503">
                <a:tc>
                  <a:txBody>
                    <a:bodyPr/>
                    <a:lstStyle/>
                    <a:p>
                      <a:pPr algn="l" fontAlgn="b"/>
                      <a:r>
                        <a:rPr lang="en-US" sz="1400" u="none" strike="noStrike">
                          <a:solidFill>
                            <a:schemeClr val="bg1"/>
                          </a:solidFill>
                          <a:effectLst/>
                          <a:latin typeface="Arial" panose="020B0604020202020204" pitchFamily="34" charset="0"/>
                          <a:cs typeface="Arial" panose="020B0604020202020204" pitchFamily="34" charset="0"/>
                        </a:rPr>
                        <a:t>Std. Deviation</a:t>
                      </a:r>
                      <a:endParaRPr lang="en-US" sz="1400" b="0" i="0" u="none" strike="noStrike">
                        <a:solidFill>
                          <a:schemeClr val="bg1"/>
                        </a:solidFill>
                        <a:effectLst/>
                        <a:latin typeface="Arial" panose="020B0604020202020204" pitchFamily="34" charset="0"/>
                        <a:cs typeface="Arial" panose="020B0604020202020204" pitchFamily="34" charset="0"/>
                      </a:endParaRPr>
                    </a:p>
                  </a:txBody>
                  <a:tcPr marL="8525" marR="8525" marT="8525" marB="0" anchor="b">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1.71</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25" marR="8525" marT="8525" marB="0" anchor="ctr">
                    <a:solidFill>
                      <a:srgbClr val="005DA2"/>
                    </a:solidFill>
                  </a:tcPr>
                </a:tc>
                <a:tc>
                  <a:txBody>
                    <a:bodyPr/>
                    <a:lstStyle/>
                    <a:p>
                      <a:pPr algn="ctr" fontAlgn="ctr"/>
                      <a:r>
                        <a:rPr lang="en-US" sz="1400" b="0" i="0" u="none" strike="noStrike" dirty="0">
                          <a:solidFill>
                            <a:schemeClr val="bg1"/>
                          </a:solidFill>
                          <a:effectLst/>
                          <a:latin typeface="Arial" panose="020B0604020202020204" pitchFamily="34" charset="0"/>
                          <a:cs typeface="Arial" panose="020B0604020202020204" pitchFamily="34" charset="0"/>
                        </a:rPr>
                        <a:t>0.68</a:t>
                      </a:r>
                    </a:p>
                  </a:txBody>
                  <a:tcPr marL="8525" marR="8525" marT="8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1.20</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25" marR="8525" marT="8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0.91</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25" marR="8525" marT="8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0.47</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25" marR="8525" marT="8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0.12</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25" marR="8525" marT="8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0.41</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25" marR="8525" marT="8525" marB="0" anchor="ctr">
                    <a:solidFill>
                      <a:srgbClr val="005DA2"/>
                    </a:solidFill>
                  </a:tcPr>
                </a:tc>
                <a:extLst>
                  <a:ext uri="{0D108BD9-81ED-4DB2-BD59-A6C34878D82A}">
                    <a16:rowId xmlns:a16="http://schemas.microsoft.com/office/drawing/2014/main" val="3037817481"/>
                  </a:ext>
                </a:extLst>
              </a:tr>
              <a:tr h="170503">
                <a:tc>
                  <a:txBody>
                    <a:bodyPr/>
                    <a:lstStyle/>
                    <a:p>
                      <a:pPr algn="l" fontAlgn="b"/>
                      <a:r>
                        <a:rPr lang="en-US" sz="1400" u="none" strike="noStrike" dirty="0">
                          <a:solidFill>
                            <a:schemeClr val="bg1"/>
                          </a:solidFill>
                          <a:effectLst/>
                          <a:latin typeface="Arial" panose="020B0604020202020204" pitchFamily="34" charset="0"/>
                          <a:cs typeface="Arial" panose="020B0604020202020204" pitchFamily="34" charset="0"/>
                        </a:rPr>
                        <a:t>Number of Programs </a:t>
                      </a:r>
                    </a:p>
                    <a:p>
                      <a:pPr algn="l" fontAlgn="b"/>
                      <a:r>
                        <a:rPr lang="en-US" sz="1400" u="none" strike="noStrike" dirty="0">
                          <a:solidFill>
                            <a:schemeClr val="bg1"/>
                          </a:solidFill>
                          <a:effectLst/>
                          <a:latin typeface="Arial" panose="020B0604020202020204" pitchFamily="34" charset="0"/>
                          <a:cs typeface="Arial" panose="020B0604020202020204" pitchFamily="34" charset="0"/>
                        </a:rPr>
                        <a:t>(N-Size)</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25" marR="8525" marT="8525" marB="0" anchor="b">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138</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25" marR="8525" marT="8525" marB="0" anchor="ctr">
                    <a:solidFill>
                      <a:srgbClr val="005DA2"/>
                    </a:solidFill>
                  </a:tcPr>
                </a:tc>
                <a:tc>
                  <a:txBody>
                    <a:bodyPr/>
                    <a:lstStyle/>
                    <a:p>
                      <a:pPr algn="ctr" fontAlgn="ctr"/>
                      <a:r>
                        <a:rPr lang="en-US" sz="1400" b="0" i="0" u="none" strike="noStrike" dirty="0">
                          <a:solidFill>
                            <a:schemeClr val="bg1"/>
                          </a:solidFill>
                          <a:effectLst/>
                          <a:latin typeface="Arial" panose="020B0604020202020204" pitchFamily="34" charset="0"/>
                          <a:cs typeface="Arial" panose="020B0604020202020204" pitchFamily="34" charset="0"/>
                        </a:rPr>
                        <a:t>138</a:t>
                      </a:r>
                    </a:p>
                  </a:txBody>
                  <a:tcPr marL="8525" marR="8525" marT="8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138</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25" marR="8525" marT="8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138</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25" marR="8525" marT="8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138</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25" marR="8525" marT="8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138</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25" marR="8525" marT="8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138</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8525" marR="8525" marT="8525" marB="0" anchor="ctr">
                    <a:solidFill>
                      <a:srgbClr val="005DA2"/>
                    </a:solidFill>
                  </a:tcPr>
                </a:tc>
                <a:extLst>
                  <a:ext uri="{0D108BD9-81ED-4DB2-BD59-A6C34878D82A}">
                    <a16:rowId xmlns:a16="http://schemas.microsoft.com/office/drawing/2014/main" val="1750964909"/>
                  </a:ext>
                </a:extLst>
              </a:tr>
            </a:tbl>
          </a:graphicData>
        </a:graphic>
      </p:graphicFrame>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553200"/>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In the current graduating class, to your best estimate how many fellows are … (n=138)</a:t>
            </a:r>
          </a:p>
        </p:txBody>
      </p:sp>
    </p:spTree>
    <p:extLst>
      <p:ext uri="{BB962C8B-B14F-4D97-AF65-F5344CB8AC3E}">
        <p14:creationId xmlns:p14="http://schemas.microsoft.com/office/powerpoint/2010/main" val="934632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Rectangle 8"/>
          <p:cNvSpPr>
            <a:spLocks noGrp="1" noChangeArrowheads="1"/>
          </p:cNvSpPr>
          <p:nvPr>
            <p:ph type="title"/>
          </p:nvPr>
        </p:nvSpPr>
        <p:spPr>
          <a:xfrm>
            <a:off x="0" y="76199"/>
            <a:ext cx="9144000" cy="52462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Estimated Number of Graduating Fellows in Various Work Settings -</a:t>
            </a:r>
            <a:br>
              <a:rPr lang="en-US" altLang="en-US" sz="2000" b="1" dirty="0">
                <a:solidFill>
                  <a:srgbClr val="00386B"/>
                </a:solidFill>
              </a:rPr>
            </a:br>
            <a:r>
              <a:rPr lang="en-US" altLang="en-US" sz="2000" b="1" u="sng" dirty="0">
                <a:solidFill>
                  <a:srgbClr val="00386B"/>
                </a:solidFill>
              </a:rPr>
              <a:t>Entering an Accredited Advanced Fellowship</a:t>
            </a:r>
          </a:p>
        </p:txBody>
      </p:sp>
      <p:sp>
        <p:nvSpPr>
          <p:cNvPr id="11" name="Text Box 75"/>
          <p:cNvSpPr txBox="1">
            <a:spLocks noChangeArrowheads="1"/>
          </p:cNvSpPr>
          <p:nvPr/>
        </p:nvSpPr>
        <p:spPr bwMode="auto">
          <a:xfrm>
            <a:off x="4191000" y="62153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6" name="Text Box 7">
            <a:extLst>
              <a:ext uri="{FF2B5EF4-FFF2-40B4-BE49-F238E27FC236}">
                <a16:creationId xmlns:a16="http://schemas.microsoft.com/office/drawing/2014/main" id="{4580A429-550C-41B7-B2CE-360FFF684EDD}"/>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In the current graduating class, to your best estimate how many fellows are … (n=138)</a:t>
            </a:r>
          </a:p>
        </p:txBody>
      </p:sp>
      <p:pic>
        <p:nvPicPr>
          <p:cNvPr id="4" name="Picture 3">
            <a:extLst>
              <a:ext uri="{FF2B5EF4-FFF2-40B4-BE49-F238E27FC236}">
                <a16:creationId xmlns:a16="http://schemas.microsoft.com/office/drawing/2014/main" id="{771E011B-14E7-4996-A738-2FF13EE92E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7244"/>
            <a:ext cx="9144000" cy="4844956"/>
          </a:xfrm>
          <a:prstGeom prst="rect">
            <a:avLst/>
          </a:prstGeom>
        </p:spPr>
      </p:pic>
    </p:spTree>
    <p:extLst>
      <p:ext uri="{BB962C8B-B14F-4D97-AF65-F5344CB8AC3E}">
        <p14:creationId xmlns:p14="http://schemas.microsoft.com/office/powerpoint/2010/main" val="1979980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10;&#10;Description automatically generated">
            <a:extLst>
              <a:ext uri="{FF2B5EF4-FFF2-40B4-BE49-F238E27FC236}">
                <a16:creationId xmlns:a16="http://schemas.microsoft.com/office/drawing/2014/main" id="{6594BF6C-BA1A-4896-BC0F-52C28BDD82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3001"/>
            <a:ext cx="9144000" cy="5931997"/>
          </a:xfrm>
          <a:prstGeom prst="rect">
            <a:avLst/>
          </a:prstGeom>
        </p:spPr>
      </p:pic>
      <p:sp>
        <p:nvSpPr>
          <p:cNvPr id="10248" name="Rectangle 8"/>
          <p:cNvSpPr>
            <a:spLocks noGrp="1" noChangeArrowheads="1"/>
          </p:cNvSpPr>
          <p:nvPr>
            <p:ph type="title"/>
          </p:nvPr>
        </p:nvSpPr>
        <p:spPr>
          <a:xfrm>
            <a:off x="0" y="76199"/>
            <a:ext cx="9144000" cy="52462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Estimated Number of Graduating Fellows in Various Work Settings -</a:t>
            </a:r>
            <a:br>
              <a:rPr lang="en-US" altLang="en-US" sz="2000" b="1" dirty="0">
                <a:solidFill>
                  <a:srgbClr val="00386B"/>
                </a:solidFill>
              </a:rPr>
            </a:br>
            <a:r>
              <a:rPr lang="en-US" altLang="en-US" sz="2000" b="1" u="sng" dirty="0">
                <a:solidFill>
                  <a:srgbClr val="00386B"/>
                </a:solidFill>
              </a:rPr>
              <a:t>Entering an Unaccredited Advanced Fellowship</a:t>
            </a:r>
          </a:p>
        </p:txBody>
      </p:sp>
      <p:sp>
        <p:nvSpPr>
          <p:cNvPr id="11" name="Text Box 75"/>
          <p:cNvSpPr txBox="1">
            <a:spLocks noChangeArrowheads="1"/>
          </p:cNvSpPr>
          <p:nvPr/>
        </p:nvSpPr>
        <p:spPr bwMode="auto">
          <a:xfrm>
            <a:off x="4191000" y="63677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6" name="Text Box 7">
            <a:extLst>
              <a:ext uri="{FF2B5EF4-FFF2-40B4-BE49-F238E27FC236}">
                <a16:creationId xmlns:a16="http://schemas.microsoft.com/office/drawing/2014/main" id="{4580A429-550C-41B7-B2CE-360FFF684EDD}"/>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In the current graduating class, to your best estimate how many fellows are … (n=138)</a:t>
            </a:r>
          </a:p>
        </p:txBody>
      </p:sp>
    </p:spTree>
    <p:extLst>
      <p:ext uri="{BB962C8B-B14F-4D97-AF65-F5344CB8AC3E}">
        <p14:creationId xmlns:p14="http://schemas.microsoft.com/office/powerpoint/2010/main" val="2163908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Rectangle 8"/>
          <p:cNvSpPr>
            <a:spLocks noGrp="1" noChangeArrowheads="1"/>
          </p:cNvSpPr>
          <p:nvPr>
            <p:ph type="title"/>
          </p:nvPr>
        </p:nvSpPr>
        <p:spPr>
          <a:xfrm>
            <a:off x="0" y="76199"/>
            <a:ext cx="9144000" cy="52462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Estimated Number of Graduating Fellows in Various Work Settings -</a:t>
            </a:r>
            <a:br>
              <a:rPr lang="en-US" altLang="en-US" sz="2000" b="1" dirty="0">
                <a:solidFill>
                  <a:srgbClr val="00386B"/>
                </a:solidFill>
              </a:rPr>
            </a:br>
            <a:r>
              <a:rPr lang="en-US" altLang="en-US" sz="2000" b="1" u="sng" dirty="0">
                <a:solidFill>
                  <a:srgbClr val="00386B"/>
                </a:solidFill>
              </a:rPr>
              <a:t>Entering a Community-Based Clinical Practice</a:t>
            </a:r>
          </a:p>
        </p:txBody>
      </p:sp>
      <p:sp>
        <p:nvSpPr>
          <p:cNvPr id="11" name="Text Box 75"/>
          <p:cNvSpPr txBox="1">
            <a:spLocks noChangeArrowheads="1"/>
          </p:cNvSpPr>
          <p:nvPr/>
        </p:nvSpPr>
        <p:spPr bwMode="auto">
          <a:xfrm>
            <a:off x="4191000" y="63677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6" name="Text Box 7">
            <a:extLst>
              <a:ext uri="{FF2B5EF4-FFF2-40B4-BE49-F238E27FC236}">
                <a16:creationId xmlns:a16="http://schemas.microsoft.com/office/drawing/2014/main" id="{4580A429-550C-41B7-B2CE-360FFF684EDD}"/>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In the current graduating class, to your best estimate how many fellows are … (n=138)</a:t>
            </a:r>
          </a:p>
        </p:txBody>
      </p:sp>
      <p:pic>
        <p:nvPicPr>
          <p:cNvPr id="4" name="Picture 3">
            <a:extLst>
              <a:ext uri="{FF2B5EF4-FFF2-40B4-BE49-F238E27FC236}">
                <a16:creationId xmlns:a16="http://schemas.microsoft.com/office/drawing/2014/main" id="{28ACC294-FDDB-499A-A90C-3C3DB5FD0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3939"/>
            <a:ext cx="9144000" cy="5610121"/>
          </a:xfrm>
          <a:prstGeom prst="rect">
            <a:avLst/>
          </a:prstGeom>
        </p:spPr>
      </p:pic>
    </p:spTree>
    <p:extLst>
      <p:ext uri="{BB962C8B-B14F-4D97-AF65-F5344CB8AC3E}">
        <p14:creationId xmlns:p14="http://schemas.microsoft.com/office/powerpoint/2010/main" val="3881637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Rectangle 8"/>
          <p:cNvSpPr>
            <a:spLocks noGrp="1" noChangeArrowheads="1"/>
          </p:cNvSpPr>
          <p:nvPr>
            <p:ph type="title"/>
          </p:nvPr>
        </p:nvSpPr>
        <p:spPr>
          <a:xfrm>
            <a:off x="0" y="76199"/>
            <a:ext cx="9144000" cy="52462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Estimated Number of Graduating Fellows in Various Work Settings -</a:t>
            </a:r>
            <a:br>
              <a:rPr lang="en-US" altLang="en-US" sz="2000" b="1" dirty="0">
                <a:solidFill>
                  <a:srgbClr val="00386B"/>
                </a:solidFill>
              </a:rPr>
            </a:br>
            <a:r>
              <a:rPr lang="en-US" altLang="en-US" sz="2000" b="1" u="sng" dirty="0">
                <a:solidFill>
                  <a:srgbClr val="00386B"/>
                </a:solidFill>
              </a:rPr>
              <a:t>Entering an Academic-Based Clinical Practice</a:t>
            </a:r>
          </a:p>
        </p:txBody>
      </p:sp>
      <p:sp>
        <p:nvSpPr>
          <p:cNvPr id="11" name="Text Box 75"/>
          <p:cNvSpPr txBox="1">
            <a:spLocks noChangeArrowheads="1"/>
          </p:cNvSpPr>
          <p:nvPr/>
        </p:nvSpPr>
        <p:spPr bwMode="auto">
          <a:xfrm>
            <a:off x="4191000" y="63677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6" name="Text Box 7">
            <a:extLst>
              <a:ext uri="{FF2B5EF4-FFF2-40B4-BE49-F238E27FC236}">
                <a16:creationId xmlns:a16="http://schemas.microsoft.com/office/drawing/2014/main" id="{4580A429-550C-41B7-B2CE-360FFF684EDD}"/>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In the current graduating class, to your best estimate how many fellows are … (n=138)</a:t>
            </a:r>
          </a:p>
        </p:txBody>
      </p:sp>
      <p:pic>
        <p:nvPicPr>
          <p:cNvPr id="3" name="Picture 2" descr="A close up of a logo&#10;&#10;Description automatically generated">
            <a:extLst>
              <a:ext uri="{FF2B5EF4-FFF2-40B4-BE49-F238E27FC236}">
                <a16:creationId xmlns:a16="http://schemas.microsoft.com/office/drawing/2014/main" id="{AA3C639E-7DCA-4C4A-8DAD-B879BEB61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4479"/>
            <a:ext cx="9144000" cy="5610121"/>
          </a:xfrm>
          <a:prstGeom prst="rect">
            <a:avLst/>
          </a:prstGeom>
        </p:spPr>
      </p:pic>
    </p:spTree>
    <p:extLst>
      <p:ext uri="{BB962C8B-B14F-4D97-AF65-F5344CB8AC3E}">
        <p14:creationId xmlns:p14="http://schemas.microsoft.com/office/powerpoint/2010/main" val="121599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Rectangle 8"/>
          <p:cNvSpPr>
            <a:spLocks noGrp="1" noChangeArrowheads="1"/>
          </p:cNvSpPr>
          <p:nvPr>
            <p:ph type="title"/>
          </p:nvPr>
        </p:nvSpPr>
        <p:spPr>
          <a:xfrm>
            <a:off x="0" y="76199"/>
            <a:ext cx="9144000" cy="52462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Estimated Number of Graduating Fellows in Various Work Settings -</a:t>
            </a:r>
            <a:br>
              <a:rPr lang="en-US" altLang="en-US" sz="2000" b="1" dirty="0">
                <a:solidFill>
                  <a:srgbClr val="00386B"/>
                </a:solidFill>
              </a:rPr>
            </a:br>
            <a:r>
              <a:rPr lang="en-US" altLang="en-US" sz="2000" b="1" u="sng" dirty="0">
                <a:solidFill>
                  <a:srgbClr val="00386B"/>
                </a:solidFill>
              </a:rPr>
              <a:t>Entering an Academic-Based Research Practice</a:t>
            </a:r>
          </a:p>
        </p:txBody>
      </p:sp>
      <p:sp>
        <p:nvSpPr>
          <p:cNvPr id="11" name="Text Box 75"/>
          <p:cNvSpPr txBox="1">
            <a:spLocks noChangeArrowheads="1"/>
          </p:cNvSpPr>
          <p:nvPr/>
        </p:nvSpPr>
        <p:spPr bwMode="auto">
          <a:xfrm>
            <a:off x="4191000" y="63677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6" name="Text Box 7">
            <a:extLst>
              <a:ext uri="{FF2B5EF4-FFF2-40B4-BE49-F238E27FC236}">
                <a16:creationId xmlns:a16="http://schemas.microsoft.com/office/drawing/2014/main" id="{4580A429-550C-41B7-B2CE-360FFF684EDD}"/>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In the current graduating class, to your best estimate how many fellows are … (n=138)</a:t>
            </a:r>
          </a:p>
        </p:txBody>
      </p:sp>
      <p:pic>
        <p:nvPicPr>
          <p:cNvPr id="4" name="Picture 3" descr="A picture containing screenshot&#10;&#10;Description automatically generated">
            <a:extLst>
              <a:ext uri="{FF2B5EF4-FFF2-40B4-BE49-F238E27FC236}">
                <a16:creationId xmlns:a16="http://schemas.microsoft.com/office/drawing/2014/main" id="{828B6FC2-BDD2-4193-ABB2-E239026F9C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657" y="844808"/>
            <a:ext cx="7092685" cy="5522981"/>
          </a:xfrm>
          <a:prstGeom prst="rect">
            <a:avLst/>
          </a:prstGeom>
        </p:spPr>
      </p:pic>
    </p:spTree>
    <p:extLst>
      <p:ext uri="{BB962C8B-B14F-4D97-AF65-F5344CB8AC3E}">
        <p14:creationId xmlns:p14="http://schemas.microsoft.com/office/powerpoint/2010/main" val="57759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Rectangle 8"/>
          <p:cNvSpPr>
            <a:spLocks noGrp="1" noChangeArrowheads="1"/>
          </p:cNvSpPr>
          <p:nvPr>
            <p:ph type="title"/>
          </p:nvPr>
        </p:nvSpPr>
        <p:spPr>
          <a:xfrm>
            <a:off x="0" y="76199"/>
            <a:ext cx="9144000" cy="52462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Estimated Number of Graduating Fellows in Various Work Settings -</a:t>
            </a:r>
            <a:br>
              <a:rPr lang="en-US" altLang="en-US" sz="2000" b="1" dirty="0">
                <a:solidFill>
                  <a:srgbClr val="00386B"/>
                </a:solidFill>
              </a:rPr>
            </a:br>
            <a:r>
              <a:rPr lang="en-US" altLang="en-US" sz="2000" b="1" u="sng" dirty="0">
                <a:solidFill>
                  <a:srgbClr val="00386B"/>
                </a:solidFill>
              </a:rPr>
              <a:t>Entering a Non-Clinical Position</a:t>
            </a:r>
          </a:p>
        </p:txBody>
      </p:sp>
      <p:sp>
        <p:nvSpPr>
          <p:cNvPr id="11" name="Text Box 75"/>
          <p:cNvSpPr txBox="1">
            <a:spLocks noChangeArrowheads="1"/>
          </p:cNvSpPr>
          <p:nvPr/>
        </p:nvSpPr>
        <p:spPr bwMode="auto">
          <a:xfrm>
            <a:off x="4191000" y="63677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6" name="Text Box 7">
            <a:extLst>
              <a:ext uri="{FF2B5EF4-FFF2-40B4-BE49-F238E27FC236}">
                <a16:creationId xmlns:a16="http://schemas.microsoft.com/office/drawing/2014/main" id="{4580A429-550C-41B7-B2CE-360FFF684EDD}"/>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In the current graduating class, to your best estimate how many fellows are … (n=138)</a:t>
            </a:r>
          </a:p>
        </p:txBody>
      </p:sp>
      <p:pic>
        <p:nvPicPr>
          <p:cNvPr id="3" name="Picture 2" descr="A screenshot of a cell phone&#10;&#10;Description automatically generated">
            <a:extLst>
              <a:ext uri="{FF2B5EF4-FFF2-40B4-BE49-F238E27FC236}">
                <a16:creationId xmlns:a16="http://schemas.microsoft.com/office/drawing/2014/main" id="{F6FD8139-8A58-49EB-A897-53316CEEE2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909" y="844809"/>
            <a:ext cx="3720182" cy="5538370"/>
          </a:xfrm>
          <a:prstGeom prst="rect">
            <a:avLst/>
          </a:prstGeom>
        </p:spPr>
      </p:pic>
    </p:spTree>
    <p:extLst>
      <p:ext uri="{BB962C8B-B14F-4D97-AF65-F5344CB8AC3E}">
        <p14:creationId xmlns:p14="http://schemas.microsoft.com/office/powerpoint/2010/main" val="116016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Rectangle 8"/>
          <p:cNvSpPr>
            <a:spLocks noGrp="1" noChangeArrowheads="1"/>
          </p:cNvSpPr>
          <p:nvPr>
            <p:ph type="title"/>
          </p:nvPr>
        </p:nvSpPr>
        <p:spPr>
          <a:xfrm>
            <a:off x="0" y="76199"/>
            <a:ext cx="9144000" cy="52462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Estimated Number of Graduating Fellows in Various Work Settings -</a:t>
            </a:r>
            <a:br>
              <a:rPr lang="en-US" altLang="en-US" sz="2000" b="1" dirty="0">
                <a:solidFill>
                  <a:srgbClr val="00386B"/>
                </a:solidFill>
              </a:rPr>
            </a:br>
            <a:r>
              <a:rPr lang="en-US" altLang="en-US" sz="2000" b="1" u="sng" dirty="0">
                <a:solidFill>
                  <a:srgbClr val="00386B"/>
                </a:solidFill>
              </a:rPr>
              <a:t>Other</a:t>
            </a:r>
          </a:p>
        </p:txBody>
      </p:sp>
      <p:sp>
        <p:nvSpPr>
          <p:cNvPr id="11" name="Text Box 75"/>
          <p:cNvSpPr txBox="1">
            <a:spLocks noChangeArrowheads="1"/>
          </p:cNvSpPr>
          <p:nvPr/>
        </p:nvSpPr>
        <p:spPr bwMode="auto">
          <a:xfrm>
            <a:off x="4191000" y="63677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6" name="Text Box 7">
            <a:extLst>
              <a:ext uri="{FF2B5EF4-FFF2-40B4-BE49-F238E27FC236}">
                <a16:creationId xmlns:a16="http://schemas.microsoft.com/office/drawing/2014/main" id="{4580A429-550C-41B7-B2CE-360FFF684EDD}"/>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In the current graduating class, to your best estimate how many fellows are … (n=138)</a:t>
            </a:r>
          </a:p>
        </p:txBody>
      </p:sp>
      <p:pic>
        <p:nvPicPr>
          <p:cNvPr id="4" name="Picture 3" descr="A close up of a logo&#10;&#10;Description automatically generated">
            <a:extLst>
              <a:ext uri="{FF2B5EF4-FFF2-40B4-BE49-F238E27FC236}">
                <a16:creationId xmlns:a16="http://schemas.microsoft.com/office/drawing/2014/main" id="{A129A62B-40A2-408E-A6D5-88FACFD838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83" y="844808"/>
            <a:ext cx="8561634" cy="5403591"/>
          </a:xfrm>
          <a:prstGeom prst="rect">
            <a:avLst/>
          </a:prstGeom>
        </p:spPr>
      </p:pic>
    </p:spTree>
    <p:extLst>
      <p:ext uri="{BB962C8B-B14F-4D97-AF65-F5344CB8AC3E}">
        <p14:creationId xmlns:p14="http://schemas.microsoft.com/office/powerpoint/2010/main" val="727768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75">
            <a:extLst>
              <a:ext uri="{FF2B5EF4-FFF2-40B4-BE49-F238E27FC236}">
                <a16:creationId xmlns:a16="http://schemas.microsoft.com/office/drawing/2014/main" id="{8AD01E91-C29D-4E08-8624-1126FD049EED}"/>
              </a:ext>
            </a:extLst>
          </p:cNvPr>
          <p:cNvSpPr txBox="1">
            <a:spLocks noChangeArrowheads="1"/>
          </p:cNvSpPr>
          <p:nvPr/>
        </p:nvSpPr>
        <p:spPr bwMode="auto">
          <a:xfrm>
            <a:off x="6934200" y="6400800"/>
            <a:ext cx="6858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28" name="Text Box 75">
            <a:extLst>
              <a:ext uri="{FF2B5EF4-FFF2-40B4-BE49-F238E27FC236}">
                <a16:creationId xmlns:a16="http://schemas.microsoft.com/office/drawing/2014/main" id="{C8FD82C8-4374-42F3-804B-2BFE45EFC0FD}"/>
              </a:ext>
            </a:extLst>
          </p:cNvPr>
          <p:cNvSpPr txBox="1">
            <a:spLocks noChangeArrowheads="1"/>
          </p:cNvSpPr>
          <p:nvPr/>
        </p:nvSpPr>
        <p:spPr bwMode="auto">
          <a:xfrm>
            <a:off x="8153400" y="6400800"/>
            <a:ext cx="6858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pic>
        <p:nvPicPr>
          <p:cNvPr id="10" name="Picture 9" descr="A screenshot of a cell phone&#10;&#10;Description automatically generated">
            <a:extLst>
              <a:ext uri="{FF2B5EF4-FFF2-40B4-BE49-F238E27FC236}">
                <a16:creationId xmlns:a16="http://schemas.microsoft.com/office/drawing/2014/main" id="{DA6005DE-B1A3-441D-90E6-2BAB32620E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1" y="1660504"/>
            <a:ext cx="8572499" cy="4816496"/>
          </a:xfrm>
          <a:prstGeom prst="rect">
            <a:avLst/>
          </a:prstGeom>
        </p:spPr>
      </p:pic>
      <p:sp>
        <p:nvSpPr>
          <p:cNvPr id="5123" name="Rectangle 4"/>
          <p:cNvSpPr>
            <a:spLocks noChangeArrowheads="1"/>
          </p:cNvSpPr>
          <p:nvPr/>
        </p:nvSpPr>
        <p:spPr bwMode="auto">
          <a:xfrm>
            <a:off x="-85745" y="224135"/>
            <a:ext cx="930594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400" b="1" dirty="0">
                <a:solidFill>
                  <a:srgbClr val="00386B"/>
                </a:solidFill>
                <a:latin typeface="+mj-lt"/>
                <a:cs typeface="Arial" charset="0"/>
              </a:rPr>
              <a:t>Estimated Number of Graduating Fellows in Various Work Settings – </a:t>
            </a:r>
          </a:p>
          <a:p>
            <a:pPr algn="ctr" eaLnBrk="1" hangingPunct="1">
              <a:spcBef>
                <a:spcPct val="0"/>
              </a:spcBef>
              <a:buFontTx/>
              <a:buNone/>
            </a:pPr>
            <a:r>
              <a:rPr lang="en-US" altLang="en-US" sz="2400" b="1" dirty="0">
                <a:solidFill>
                  <a:srgbClr val="00386B"/>
                </a:solidFill>
                <a:latin typeface="+mj-lt"/>
                <a:cs typeface="Arial" charset="0"/>
              </a:rPr>
              <a:t>Percentage Per CV Program</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553200"/>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In the current graduating class, to your best estimate how many fellows are … (n=138)</a:t>
            </a:r>
          </a:p>
        </p:txBody>
      </p:sp>
      <p:sp>
        <p:nvSpPr>
          <p:cNvPr id="3" name="Rectangle 2">
            <a:extLst>
              <a:ext uri="{FF2B5EF4-FFF2-40B4-BE49-F238E27FC236}">
                <a16:creationId xmlns:a16="http://schemas.microsoft.com/office/drawing/2014/main" id="{1BB17B39-B9D3-41EA-9609-728AA77CD31C}"/>
              </a:ext>
            </a:extLst>
          </p:cNvPr>
          <p:cNvSpPr/>
          <p:nvPr/>
        </p:nvSpPr>
        <p:spPr>
          <a:xfrm>
            <a:off x="1676400" y="1295400"/>
            <a:ext cx="1523999" cy="646331"/>
          </a:xfrm>
          <a:prstGeom prst="rect">
            <a:avLst/>
          </a:prstGeom>
        </p:spPr>
        <p:txBody>
          <a:bodyPr wrap="square">
            <a:spAutoFit/>
          </a:bodyPr>
          <a:lstStyle/>
          <a:p>
            <a:pPr algn="ctr" fontAlgn="ctr"/>
            <a:r>
              <a:rPr lang="en-US" sz="1200" u="sng" dirty="0">
                <a:latin typeface="Arial" panose="020B0604020202020204" pitchFamily="34" charset="0"/>
                <a:cs typeface="Arial" panose="020B0604020202020204" pitchFamily="34" charset="0"/>
              </a:rPr>
              <a:t>Entering </a:t>
            </a:r>
          </a:p>
          <a:p>
            <a:pPr algn="ctr" fontAlgn="ctr"/>
            <a:r>
              <a:rPr lang="en-US" sz="1200" u="sng" dirty="0">
                <a:latin typeface="Arial" panose="020B0604020202020204" pitchFamily="34" charset="0"/>
                <a:cs typeface="Arial" panose="020B0604020202020204" pitchFamily="34" charset="0"/>
              </a:rPr>
              <a:t>community- based </a:t>
            </a:r>
          </a:p>
          <a:p>
            <a:pPr algn="ctr" fontAlgn="ctr"/>
            <a:r>
              <a:rPr lang="en-US" sz="1200" u="sng" dirty="0">
                <a:latin typeface="Arial" panose="020B0604020202020204" pitchFamily="34" charset="0"/>
                <a:cs typeface="Arial" panose="020B0604020202020204" pitchFamily="34" charset="0"/>
              </a:rPr>
              <a:t>clinical practice</a:t>
            </a:r>
          </a:p>
        </p:txBody>
      </p:sp>
      <p:sp>
        <p:nvSpPr>
          <p:cNvPr id="5" name="Rectangle 4">
            <a:extLst>
              <a:ext uri="{FF2B5EF4-FFF2-40B4-BE49-F238E27FC236}">
                <a16:creationId xmlns:a16="http://schemas.microsoft.com/office/drawing/2014/main" id="{ABC7D583-EF1B-4CF9-8C6C-8486CE08874E}"/>
              </a:ext>
            </a:extLst>
          </p:cNvPr>
          <p:cNvSpPr/>
          <p:nvPr/>
        </p:nvSpPr>
        <p:spPr>
          <a:xfrm>
            <a:off x="3047999" y="1295400"/>
            <a:ext cx="1308371" cy="646331"/>
          </a:xfrm>
          <a:prstGeom prst="rect">
            <a:avLst/>
          </a:prstGeom>
        </p:spPr>
        <p:txBody>
          <a:bodyPr wrap="none">
            <a:spAutoFit/>
          </a:bodyPr>
          <a:lstStyle/>
          <a:p>
            <a:pPr algn="ctr"/>
            <a:r>
              <a:rPr lang="en-US" sz="1200" u="sng" dirty="0">
                <a:latin typeface="Arial" panose="020B0604020202020204" pitchFamily="34" charset="0"/>
                <a:cs typeface="Arial" panose="020B0604020202020204" pitchFamily="34" charset="0"/>
              </a:rPr>
              <a:t>Entering</a:t>
            </a:r>
          </a:p>
          <a:p>
            <a:pPr algn="ctr"/>
            <a:r>
              <a:rPr lang="en-US" sz="1200" u="sng" dirty="0">
                <a:latin typeface="Arial" panose="020B0604020202020204" pitchFamily="34" charset="0"/>
                <a:cs typeface="Arial" panose="020B0604020202020204" pitchFamily="34" charset="0"/>
              </a:rPr>
              <a:t>academic-based</a:t>
            </a:r>
          </a:p>
          <a:p>
            <a:pPr algn="ctr"/>
            <a:r>
              <a:rPr lang="en-US" sz="1200" u="sng" dirty="0">
                <a:latin typeface="Arial" panose="020B0604020202020204" pitchFamily="34" charset="0"/>
                <a:cs typeface="Arial" panose="020B0604020202020204" pitchFamily="34" charset="0"/>
              </a:rPr>
              <a:t>clinical practice</a:t>
            </a:r>
          </a:p>
        </p:txBody>
      </p:sp>
      <p:sp>
        <p:nvSpPr>
          <p:cNvPr id="8" name="Rectangle 7">
            <a:extLst>
              <a:ext uri="{FF2B5EF4-FFF2-40B4-BE49-F238E27FC236}">
                <a16:creationId xmlns:a16="http://schemas.microsoft.com/office/drawing/2014/main" id="{CB447703-4D2B-46DD-8826-4034D5B8F7B5}"/>
              </a:ext>
            </a:extLst>
          </p:cNvPr>
          <p:cNvSpPr/>
          <p:nvPr/>
        </p:nvSpPr>
        <p:spPr>
          <a:xfrm>
            <a:off x="7924800" y="1295400"/>
            <a:ext cx="1066800" cy="646331"/>
          </a:xfrm>
          <a:prstGeom prst="rect">
            <a:avLst/>
          </a:prstGeom>
        </p:spPr>
        <p:txBody>
          <a:bodyPr wrap="square">
            <a:spAutoFit/>
          </a:bodyPr>
          <a:lstStyle/>
          <a:p>
            <a:pPr algn="ctr"/>
            <a:r>
              <a:rPr lang="en-US" sz="1200" u="sng" dirty="0">
                <a:latin typeface="Arial" panose="020B0604020202020204" pitchFamily="34" charset="0"/>
                <a:cs typeface="Arial" panose="020B0604020202020204" pitchFamily="34" charset="0"/>
              </a:rPr>
              <a:t>Entering </a:t>
            </a:r>
          </a:p>
          <a:p>
            <a:pPr algn="ctr"/>
            <a:r>
              <a:rPr lang="en-US" sz="1200" u="sng" dirty="0">
                <a:latin typeface="Arial" panose="020B0604020202020204" pitchFamily="34" charset="0"/>
                <a:cs typeface="Arial" panose="020B0604020202020204" pitchFamily="34" charset="0"/>
              </a:rPr>
              <a:t>Non-Clinical Position</a:t>
            </a:r>
          </a:p>
        </p:txBody>
      </p:sp>
      <p:sp>
        <p:nvSpPr>
          <p:cNvPr id="9" name="Rectangle 8">
            <a:extLst>
              <a:ext uri="{FF2B5EF4-FFF2-40B4-BE49-F238E27FC236}">
                <a16:creationId xmlns:a16="http://schemas.microsoft.com/office/drawing/2014/main" id="{CE46F53C-E952-485B-B588-077DB630D001}"/>
              </a:ext>
            </a:extLst>
          </p:cNvPr>
          <p:cNvSpPr/>
          <p:nvPr/>
        </p:nvSpPr>
        <p:spPr>
          <a:xfrm>
            <a:off x="7010400" y="1600200"/>
            <a:ext cx="612667" cy="276999"/>
          </a:xfrm>
          <a:prstGeom prst="rect">
            <a:avLst/>
          </a:prstGeom>
        </p:spPr>
        <p:txBody>
          <a:bodyPr wrap="none">
            <a:spAutoFit/>
          </a:bodyPr>
          <a:lstStyle/>
          <a:p>
            <a:pPr algn="ctr"/>
            <a:r>
              <a:rPr lang="en-US" sz="1200" u="sng" dirty="0">
                <a:latin typeface="Arial" panose="020B0604020202020204" pitchFamily="34" charset="0"/>
                <a:cs typeface="Arial" panose="020B0604020202020204" pitchFamily="34" charset="0"/>
              </a:rPr>
              <a:t>Other </a:t>
            </a:r>
          </a:p>
        </p:txBody>
      </p:sp>
      <p:sp>
        <p:nvSpPr>
          <p:cNvPr id="23" name="Text Box 75">
            <a:extLst>
              <a:ext uri="{FF2B5EF4-FFF2-40B4-BE49-F238E27FC236}">
                <a16:creationId xmlns:a16="http://schemas.microsoft.com/office/drawing/2014/main" id="{1C9F9F92-6866-441B-9611-22DA43DEBEB8}"/>
              </a:ext>
            </a:extLst>
          </p:cNvPr>
          <p:cNvSpPr txBox="1">
            <a:spLocks noChangeArrowheads="1"/>
          </p:cNvSpPr>
          <p:nvPr/>
        </p:nvSpPr>
        <p:spPr bwMode="auto">
          <a:xfrm>
            <a:off x="685800" y="63677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24" name="Text Box 75">
            <a:extLst>
              <a:ext uri="{FF2B5EF4-FFF2-40B4-BE49-F238E27FC236}">
                <a16:creationId xmlns:a16="http://schemas.microsoft.com/office/drawing/2014/main" id="{A38804E0-8396-4D68-BD4B-725A4CECB7A2}"/>
              </a:ext>
            </a:extLst>
          </p:cNvPr>
          <p:cNvSpPr txBox="1">
            <a:spLocks noChangeArrowheads="1"/>
          </p:cNvSpPr>
          <p:nvPr/>
        </p:nvSpPr>
        <p:spPr bwMode="auto">
          <a:xfrm>
            <a:off x="2133600" y="6367790"/>
            <a:ext cx="6858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25" name="Text Box 75">
            <a:extLst>
              <a:ext uri="{FF2B5EF4-FFF2-40B4-BE49-F238E27FC236}">
                <a16:creationId xmlns:a16="http://schemas.microsoft.com/office/drawing/2014/main" id="{9306AC1D-CC93-434D-B31E-AFBA0A9BE34A}"/>
              </a:ext>
            </a:extLst>
          </p:cNvPr>
          <p:cNvSpPr txBox="1">
            <a:spLocks noChangeArrowheads="1"/>
          </p:cNvSpPr>
          <p:nvPr/>
        </p:nvSpPr>
        <p:spPr bwMode="auto">
          <a:xfrm>
            <a:off x="3352800" y="6367790"/>
            <a:ext cx="6858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26" name="Text Box 75">
            <a:extLst>
              <a:ext uri="{FF2B5EF4-FFF2-40B4-BE49-F238E27FC236}">
                <a16:creationId xmlns:a16="http://schemas.microsoft.com/office/drawing/2014/main" id="{2903CC6D-E5C8-4004-A120-B4CC0F15D445}"/>
              </a:ext>
            </a:extLst>
          </p:cNvPr>
          <p:cNvSpPr txBox="1">
            <a:spLocks noChangeArrowheads="1"/>
          </p:cNvSpPr>
          <p:nvPr/>
        </p:nvSpPr>
        <p:spPr bwMode="auto">
          <a:xfrm>
            <a:off x="4572000" y="6367790"/>
            <a:ext cx="6858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29" name="Text Box 75">
            <a:extLst>
              <a:ext uri="{FF2B5EF4-FFF2-40B4-BE49-F238E27FC236}">
                <a16:creationId xmlns:a16="http://schemas.microsoft.com/office/drawing/2014/main" id="{8E5175BA-1B06-4C0E-A718-29B8E7F3998F}"/>
              </a:ext>
            </a:extLst>
          </p:cNvPr>
          <p:cNvSpPr txBox="1">
            <a:spLocks noChangeArrowheads="1"/>
          </p:cNvSpPr>
          <p:nvPr/>
        </p:nvSpPr>
        <p:spPr bwMode="auto">
          <a:xfrm>
            <a:off x="0" y="1981200"/>
            <a:ext cx="533400" cy="24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0%</a:t>
            </a:r>
          </a:p>
        </p:txBody>
      </p:sp>
      <p:cxnSp>
        <p:nvCxnSpPr>
          <p:cNvPr id="30" name="Straight Arrow Connector 29">
            <a:extLst>
              <a:ext uri="{FF2B5EF4-FFF2-40B4-BE49-F238E27FC236}">
                <a16:creationId xmlns:a16="http://schemas.microsoft.com/office/drawing/2014/main" id="{B15DCFD9-ED17-4C01-9AA4-0D27F925EDA3}"/>
              </a:ext>
            </a:extLst>
          </p:cNvPr>
          <p:cNvCxnSpPr/>
          <p:nvPr/>
        </p:nvCxnSpPr>
        <p:spPr>
          <a:xfrm>
            <a:off x="457200" y="21144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 Box 75">
            <a:extLst>
              <a:ext uri="{FF2B5EF4-FFF2-40B4-BE49-F238E27FC236}">
                <a16:creationId xmlns:a16="http://schemas.microsoft.com/office/drawing/2014/main" id="{D2A2F009-DE18-4EFD-94E4-0AFD70D49C69}"/>
              </a:ext>
            </a:extLst>
          </p:cNvPr>
          <p:cNvSpPr txBox="1">
            <a:spLocks noChangeArrowheads="1"/>
          </p:cNvSpPr>
          <p:nvPr/>
        </p:nvSpPr>
        <p:spPr bwMode="auto">
          <a:xfrm>
            <a:off x="-76200" y="3792379"/>
            <a:ext cx="762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 - 25%</a:t>
            </a:r>
          </a:p>
        </p:txBody>
      </p:sp>
      <p:cxnSp>
        <p:nvCxnSpPr>
          <p:cNvPr id="32" name="Straight Arrow Connector 31">
            <a:extLst>
              <a:ext uri="{FF2B5EF4-FFF2-40B4-BE49-F238E27FC236}">
                <a16:creationId xmlns:a16="http://schemas.microsoft.com/office/drawing/2014/main" id="{FF38EF70-AEA9-4B6C-BC50-DF5AC2B3BE0D}"/>
              </a:ext>
            </a:extLst>
          </p:cNvPr>
          <p:cNvCxnSpPr>
            <a:cxnSpLocks/>
          </p:cNvCxnSpPr>
          <p:nvPr/>
        </p:nvCxnSpPr>
        <p:spPr>
          <a:xfrm>
            <a:off x="609600" y="3925669"/>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 Box 75">
            <a:extLst>
              <a:ext uri="{FF2B5EF4-FFF2-40B4-BE49-F238E27FC236}">
                <a16:creationId xmlns:a16="http://schemas.microsoft.com/office/drawing/2014/main" id="{58B75902-2031-4045-B20A-0521337D4076}"/>
              </a:ext>
            </a:extLst>
          </p:cNvPr>
          <p:cNvSpPr txBox="1">
            <a:spLocks noChangeArrowheads="1"/>
          </p:cNvSpPr>
          <p:nvPr/>
        </p:nvSpPr>
        <p:spPr bwMode="auto">
          <a:xfrm>
            <a:off x="-76200" y="5695890"/>
            <a:ext cx="914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26% </a:t>
            </a:r>
          </a:p>
          <a:p>
            <a:pPr algn="ctr"/>
            <a:r>
              <a:rPr lang="en-US" altLang="en-US" sz="1000" b="0" dirty="0">
                <a:solidFill>
                  <a:schemeClr val="tx1"/>
                </a:solidFill>
              </a:rPr>
              <a:t>- 50%</a:t>
            </a:r>
          </a:p>
        </p:txBody>
      </p:sp>
      <p:sp>
        <p:nvSpPr>
          <p:cNvPr id="37" name="Text Box 75">
            <a:extLst>
              <a:ext uri="{FF2B5EF4-FFF2-40B4-BE49-F238E27FC236}">
                <a16:creationId xmlns:a16="http://schemas.microsoft.com/office/drawing/2014/main" id="{975F970F-FE48-4BF3-A0D2-35E1A14CD616}"/>
              </a:ext>
            </a:extLst>
          </p:cNvPr>
          <p:cNvSpPr txBox="1">
            <a:spLocks noChangeArrowheads="1"/>
          </p:cNvSpPr>
          <p:nvPr/>
        </p:nvSpPr>
        <p:spPr bwMode="auto">
          <a:xfrm>
            <a:off x="152400" y="6383179"/>
            <a:ext cx="609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&gt; 75%</a:t>
            </a:r>
          </a:p>
        </p:txBody>
      </p:sp>
      <p:cxnSp>
        <p:nvCxnSpPr>
          <p:cNvPr id="38" name="Straight Arrow Connector 37">
            <a:extLst>
              <a:ext uri="{FF2B5EF4-FFF2-40B4-BE49-F238E27FC236}">
                <a16:creationId xmlns:a16="http://schemas.microsoft.com/office/drawing/2014/main" id="{0C6E2F81-5048-4AB9-BDDA-1B2938D4468E}"/>
              </a:ext>
            </a:extLst>
          </p:cNvPr>
          <p:cNvCxnSpPr>
            <a:cxnSpLocks/>
          </p:cNvCxnSpPr>
          <p:nvPr/>
        </p:nvCxnSpPr>
        <p:spPr>
          <a:xfrm flipV="1">
            <a:off x="685800" y="6370021"/>
            <a:ext cx="304800" cy="10697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D9BE92F-07C6-4425-8916-12BFFE70F274}"/>
              </a:ext>
            </a:extLst>
          </p:cNvPr>
          <p:cNvCxnSpPr>
            <a:cxnSpLocks/>
          </p:cNvCxnSpPr>
          <p:nvPr/>
        </p:nvCxnSpPr>
        <p:spPr>
          <a:xfrm>
            <a:off x="609600" y="5867400"/>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 Box 75">
            <a:extLst>
              <a:ext uri="{FF2B5EF4-FFF2-40B4-BE49-F238E27FC236}">
                <a16:creationId xmlns:a16="http://schemas.microsoft.com/office/drawing/2014/main" id="{F5B662A5-0D15-484D-A42D-F8CAEDE41BBA}"/>
              </a:ext>
            </a:extLst>
          </p:cNvPr>
          <p:cNvSpPr txBox="1">
            <a:spLocks noChangeArrowheads="1"/>
          </p:cNvSpPr>
          <p:nvPr/>
        </p:nvSpPr>
        <p:spPr bwMode="auto">
          <a:xfrm>
            <a:off x="5791200" y="6367790"/>
            <a:ext cx="6858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39" name="Rectangle 38">
            <a:extLst>
              <a:ext uri="{FF2B5EF4-FFF2-40B4-BE49-F238E27FC236}">
                <a16:creationId xmlns:a16="http://schemas.microsoft.com/office/drawing/2014/main" id="{13F7EFEB-831B-4745-856D-CA27342D2C9E}"/>
              </a:ext>
            </a:extLst>
          </p:cNvPr>
          <p:cNvSpPr/>
          <p:nvPr/>
        </p:nvSpPr>
        <p:spPr>
          <a:xfrm>
            <a:off x="5443117" y="1295400"/>
            <a:ext cx="1394933" cy="646331"/>
          </a:xfrm>
          <a:prstGeom prst="rect">
            <a:avLst/>
          </a:prstGeom>
        </p:spPr>
        <p:txBody>
          <a:bodyPr wrap="none">
            <a:spAutoFit/>
          </a:bodyPr>
          <a:lstStyle/>
          <a:p>
            <a:pPr algn="ctr"/>
            <a:r>
              <a:rPr lang="en-US" sz="1200" u="sng" dirty="0">
                <a:latin typeface="Arial" panose="020B0604020202020204" pitchFamily="34" charset="0"/>
                <a:cs typeface="Arial" panose="020B0604020202020204" pitchFamily="34" charset="0"/>
              </a:rPr>
              <a:t>Entering</a:t>
            </a:r>
          </a:p>
          <a:p>
            <a:pPr algn="ctr"/>
            <a:r>
              <a:rPr lang="en-US" sz="1200" u="sng" dirty="0">
                <a:latin typeface="Arial" panose="020B0604020202020204" pitchFamily="34" charset="0"/>
                <a:cs typeface="Arial" panose="020B0604020202020204" pitchFamily="34" charset="0"/>
              </a:rPr>
              <a:t>academic-based</a:t>
            </a:r>
          </a:p>
          <a:p>
            <a:pPr algn="ctr"/>
            <a:r>
              <a:rPr lang="en-US" sz="1200" u="sng" dirty="0">
                <a:latin typeface="Arial" panose="020B0604020202020204" pitchFamily="34" charset="0"/>
                <a:cs typeface="Arial" panose="020B0604020202020204" pitchFamily="34" charset="0"/>
              </a:rPr>
              <a:t>research practice</a:t>
            </a:r>
          </a:p>
        </p:txBody>
      </p:sp>
      <p:sp>
        <p:nvSpPr>
          <p:cNvPr id="40" name="Rectangle 39">
            <a:extLst>
              <a:ext uri="{FF2B5EF4-FFF2-40B4-BE49-F238E27FC236}">
                <a16:creationId xmlns:a16="http://schemas.microsoft.com/office/drawing/2014/main" id="{93940E97-896F-44EC-87CD-26288714D57B}"/>
              </a:ext>
            </a:extLst>
          </p:cNvPr>
          <p:cNvSpPr/>
          <p:nvPr/>
        </p:nvSpPr>
        <p:spPr>
          <a:xfrm>
            <a:off x="4353448" y="1143000"/>
            <a:ext cx="1104790" cy="830997"/>
          </a:xfrm>
          <a:prstGeom prst="rect">
            <a:avLst/>
          </a:prstGeom>
        </p:spPr>
        <p:txBody>
          <a:bodyPr wrap="none">
            <a:spAutoFit/>
          </a:bodyPr>
          <a:lstStyle/>
          <a:p>
            <a:pPr algn="ctr" fontAlgn="ctr"/>
            <a:r>
              <a:rPr lang="en-US" sz="1200" u="sng" dirty="0">
                <a:latin typeface="Arial" panose="020B0604020202020204" pitchFamily="34" charset="0"/>
                <a:cs typeface="Arial" panose="020B0604020202020204" pitchFamily="34" charset="0"/>
              </a:rPr>
              <a:t>Entering </a:t>
            </a:r>
          </a:p>
          <a:p>
            <a:pPr algn="ctr" fontAlgn="ctr"/>
            <a:r>
              <a:rPr lang="en-US" sz="1200" u="sng" dirty="0">
                <a:latin typeface="Arial" panose="020B0604020202020204" pitchFamily="34" charset="0"/>
                <a:cs typeface="Arial" panose="020B0604020202020204" pitchFamily="34" charset="0"/>
              </a:rPr>
              <a:t>unaccredited </a:t>
            </a:r>
          </a:p>
          <a:p>
            <a:pPr algn="ctr" fontAlgn="ctr"/>
            <a:r>
              <a:rPr lang="en-US" sz="1200" u="sng" dirty="0">
                <a:latin typeface="Arial" panose="020B0604020202020204" pitchFamily="34" charset="0"/>
                <a:cs typeface="Arial" panose="020B0604020202020204" pitchFamily="34" charset="0"/>
              </a:rPr>
              <a:t>advanced </a:t>
            </a:r>
          </a:p>
          <a:p>
            <a:pPr algn="ctr" fontAlgn="ctr"/>
            <a:r>
              <a:rPr lang="en-US" sz="1200" u="sng" dirty="0">
                <a:latin typeface="Arial" panose="020B0604020202020204" pitchFamily="34" charset="0"/>
                <a:cs typeface="Arial" panose="020B0604020202020204" pitchFamily="34" charset="0"/>
              </a:rPr>
              <a:t>fellowship</a:t>
            </a:r>
          </a:p>
        </p:txBody>
      </p:sp>
      <p:sp>
        <p:nvSpPr>
          <p:cNvPr id="41" name="Rectangle 40">
            <a:extLst>
              <a:ext uri="{FF2B5EF4-FFF2-40B4-BE49-F238E27FC236}">
                <a16:creationId xmlns:a16="http://schemas.microsoft.com/office/drawing/2014/main" id="{DAE840B5-9199-4E32-9AA7-99208C9B7463}"/>
              </a:ext>
            </a:extLst>
          </p:cNvPr>
          <p:cNvSpPr/>
          <p:nvPr/>
        </p:nvSpPr>
        <p:spPr>
          <a:xfrm>
            <a:off x="770759" y="1143000"/>
            <a:ext cx="934871" cy="830997"/>
          </a:xfrm>
          <a:prstGeom prst="rect">
            <a:avLst/>
          </a:prstGeom>
        </p:spPr>
        <p:txBody>
          <a:bodyPr wrap="none">
            <a:spAutoFit/>
          </a:bodyPr>
          <a:lstStyle/>
          <a:p>
            <a:pPr algn="ctr" fontAlgn="ctr"/>
            <a:r>
              <a:rPr lang="en-US" sz="1200" u="sng" dirty="0">
                <a:latin typeface="Arial" panose="020B0604020202020204" pitchFamily="34" charset="0"/>
                <a:cs typeface="Arial" panose="020B0604020202020204" pitchFamily="34" charset="0"/>
              </a:rPr>
              <a:t>Entering </a:t>
            </a:r>
          </a:p>
          <a:p>
            <a:pPr algn="ctr" fontAlgn="ctr"/>
            <a:r>
              <a:rPr lang="en-US" sz="1200" u="sng" dirty="0">
                <a:latin typeface="Arial" panose="020B0604020202020204" pitchFamily="34" charset="0"/>
                <a:cs typeface="Arial" panose="020B0604020202020204" pitchFamily="34" charset="0"/>
              </a:rPr>
              <a:t>accredited </a:t>
            </a:r>
          </a:p>
          <a:p>
            <a:pPr algn="ctr" fontAlgn="ctr"/>
            <a:r>
              <a:rPr lang="en-US" sz="1200" u="sng" dirty="0">
                <a:latin typeface="Arial" panose="020B0604020202020204" pitchFamily="34" charset="0"/>
                <a:cs typeface="Arial" panose="020B0604020202020204" pitchFamily="34" charset="0"/>
              </a:rPr>
              <a:t>advanced </a:t>
            </a:r>
          </a:p>
          <a:p>
            <a:pPr algn="ctr" fontAlgn="ctr"/>
            <a:r>
              <a:rPr lang="en-US" sz="1200" u="sng" dirty="0">
                <a:latin typeface="Arial" panose="020B0604020202020204" pitchFamily="34" charset="0"/>
                <a:cs typeface="Arial" panose="020B0604020202020204" pitchFamily="34" charset="0"/>
              </a:rPr>
              <a:t>fellowship</a:t>
            </a:r>
          </a:p>
        </p:txBody>
      </p:sp>
    </p:spTree>
    <p:extLst>
      <p:ext uri="{BB962C8B-B14F-4D97-AF65-F5344CB8AC3E}">
        <p14:creationId xmlns:p14="http://schemas.microsoft.com/office/powerpoint/2010/main" val="1521202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B63C2F-3B8B-4E61-B995-C8DF451F9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601" y="914400"/>
            <a:ext cx="1851399" cy="4894421"/>
          </a:xfrm>
          <a:prstGeom prst="rect">
            <a:avLst/>
          </a:prstGeom>
        </p:spPr>
      </p:pic>
      <p:sp>
        <p:nvSpPr>
          <p:cNvPr id="10247" name="Text Box 7"/>
          <p:cNvSpPr txBox="1">
            <a:spLocks noChangeArrowheads="1"/>
          </p:cNvSpPr>
          <p:nvPr/>
        </p:nvSpPr>
        <p:spPr bwMode="auto">
          <a:xfrm>
            <a:off x="-76200" y="6553200"/>
            <a:ext cx="9372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Number of mandatory years of training for the general cardiovascular fellowship: (n=138)</a:t>
            </a:r>
          </a:p>
        </p:txBody>
      </p:sp>
      <p:sp>
        <p:nvSpPr>
          <p:cNvPr id="10248" name="Rectangle 8"/>
          <p:cNvSpPr>
            <a:spLocks noGrp="1" noChangeArrowheads="1"/>
          </p:cNvSpPr>
          <p:nvPr>
            <p:ph type="title"/>
          </p:nvPr>
        </p:nvSpPr>
        <p:spPr>
          <a:xfrm>
            <a:off x="0" y="0"/>
            <a:ext cx="9144000" cy="609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Number of Mandatory Training Years for General CV Fellowship</a:t>
            </a:r>
          </a:p>
        </p:txBody>
      </p:sp>
      <p:sp>
        <p:nvSpPr>
          <p:cNvPr id="11" name="Text Box 75"/>
          <p:cNvSpPr txBox="1">
            <a:spLocks noChangeArrowheads="1"/>
          </p:cNvSpPr>
          <p:nvPr/>
        </p:nvSpPr>
        <p:spPr bwMode="auto">
          <a:xfrm>
            <a:off x="4191000" y="5778788"/>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31" name="Rectangle 30">
            <a:extLst>
              <a:ext uri="{FF2B5EF4-FFF2-40B4-BE49-F238E27FC236}">
                <a16:creationId xmlns:a16="http://schemas.microsoft.com/office/drawing/2014/main" id="{7AD1E4FD-C8A7-45D4-B1E5-EB9F71D51F53}"/>
              </a:ext>
            </a:extLst>
          </p:cNvPr>
          <p:cNvSpPr/>
          <p:nvPr/>
        </p:nvSpPr>
        <p:spPr>
          <a:xfrm>
            <a:off x="5638801" y="4132421"/>
            <a:ext cx="1676399" cy="600164"/>
          </a:xfrm>
          <a:prstGeom prst="rect">
            <a:avLst/>
          </a:prstGeom>
          <a:solidFill>
            <a:schemeClr val="bg1"/>
          </a:solidFill>
        </p:spPr>
        <p:txBody>
          <a:bodyPr wrap="square">
            <a:spAutoFit/>
          </a:bodyPr>
          <a:lstStyle/>
          <a:p>
            <a:r>
              <a:rPr lang="en-US" sz="1100" dirty="0">
                <a:latin typeface="Arial" panose="020B0604020202020204" pitchFamily="34" charset="0"/>
                <a:cs typeface="Arial" panose="020B0604020202020204" pitchFamily="34" charset="0"/>
              </a:rPr>
              <a:t>Mean # of years = 3.0</a:t>
            </a:r>
          </a:p>
          <a:p>
            <a:r>
              <a:rPr lang="en-US" sz="1100" dirty="0">
                <a:latin typeface="Arial" panose="020B0604020202020204" pitchFamily="34" charset="0"/>
                <a:cs typeface="Arial" panose="020B0604020202020204" pitchFamily="34" charset="0"/>
              </a:rPr>
              <a:t>Median # of yeas = 3.0 </a:t>
            </a:r>
          </a:p>
          <a:p>
            <a:r>
              <a:rPr lang="en-US" sz="1100" dirty="0">
                <a:latin typeface="Arial" panose="020B0604020202020204" pitchFamily="34" charset="0"/>
                <a:cs typeface="Arial" panose="020B0604020202020204" pitchFamily="34" charset="0"/>
              </a:rPr>
              <a:t>Std. Deviation = 0.085</a:t>
            </a:r>
          </a:p>
        </p:txBody>
      </p:sp>
      <p:sp>
        <p:nvSpPr>
          <p:cNvPr id="32" name="Rectangle 31">
            <a:extLst>
              <a:ext uri="{FF2B5EF4-FFF2-40B4-BE49-F238E27FC236}">
                <a16:creationId xmlns:a16="http://schemas.microsoft.com/office/drawing/2014/main" id="{46298FC8-4A50-4648-AF86-256DF04C7EE5}"/>
              </a:ext>
            </a:extLst>
          </p:cNvPr>
          <p:cNvSpPr/>
          <p:nvPr/>
        </p:nvSpPr>
        <p:spPr>
          <a:xfrm>
            <a:off x="5638800" y="4132421"/>
            <a:ext cx="1676400" cy="5919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75">
            <a:extLst>
              <a:ext uri="{FF2B5EF4-FFF2-40B4-BE49-F238E27FC236}">
                <a16:creationId xmlns:a16="http://schemas.microsoft.com/office/drawing/2014/main" id="{57618CE9-90B1-4D07-ABE0-0A7EF16A9210}"/>
              </a:ext>
            </a:extLst>
          </p:cNvPr>
          <p:cNvSpPr txBox="1">
            <a:spLocks noChangeArrowheads="1"/>
          </p:cNvSpPr>
          <p:nvPr/>
        </p:nvSpPr>
        <p:spPr bwMode="auto">
          <a:xfrm>
            <a:off x="2971800" y="3370421"/>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3 years</a:t>
            </a:r>
          </a:p>
        </p:txBody>
      </p:sp>
      <p:cxnSp>
        <p:nvCxnSpPr>
          <p:cNvPr id="22" name="Straight Arrow Connector 21">
            <a:extLst>
              <a:ext uri="{FF2B5EF4-FFF2-40B4-BE49-F238E27FC236}">
                <a16:creationId xmlns:a16="http://schemas.microsoft.com/office/drawing/2014/main" id="{1774EE5F-2F39-407B-A668-FEB1D0B0C71D}"/>
              </a:ext>
            </a:extLst>
          </p:cNvPr>
          <p:cNvCxnSpPr/>
          <p:nvPr/>
        </p:nvCxnSpPr>
        <p:spPr>
          <a:xfrm>
            <a:off x="3886200" y="34860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 Box 75">
            <a:extLst>
              <a:ext uri="{FF2B5EF4-FFF2-40B4-BE49-F238E27FC236}">
                <a16:creationId xmlns:a16="http://schemas.microsoft.com/office/drawing/2014/main" id="{E1101CEE-0F37-46C0-9E1F-DAA43FFB28D4}"/>
              </a:ext>
            </a:extLst>
          </p:cNvPr>
          <p:cNvSpPr txBox="1">
            <a:spLocks noChangeArrowheads="1"/>
          </p:cNvSpPr>
          <p:nvPr/>
        </p:nvSpPr>
        <p:spPr bwMode="auto">
          <a:xfrm>
            <a:off x="2971800" y="5656421"/>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4 years</a:t>
            </a:r>
          </a:p>
        </p:txBody>
      </p:sp>
      <p:cxnSp>
        <p:nvCxnSpPr>
          <p:cNvPr id="35" name="Straight Arrow Connector 34">
            <a:extLst>
              <a:ext uri="{FF2B5EF4-FFF2-40B4-BE49-F238E27FC236}">
                <a16:creationId xmlns:a16="http://schemas.microsoft.com/office/drawing/2014/main" id="{2541EC24-B1C1-4F57-BBFD-9FE1ABDC5A97}"/>
              </a:ext>
            </a:extLst>
          </p:cNvPr>
          <p:cNvCxnSpPr/>
          <p:nvPr/>
        </p:nvCxnSpPr>
        <p:spPr>
          <a:xfrm>
            <a:off x="3886200" y="57720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69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1840226" y="76200"/>
            <a:ext cx="53612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400" b="1" dirty="0">
                <a:solidFill>
                  <a:srgbClr val="00386B"/>
                </a:solidFill>
                <a:latin typeface="+mj-lt"/>
                <a:cs typeface="Arial" charset="0"/>
              </a:rPr>
              <a:t>General Cardiovascular Program Profile</a:t>
            </a:r>
          </a:p>
        </p:txBody>
      </p:sp>
      <p:graphicFrame>
        <p:nvGraphicFramePr>
          <p:cNvPr id="2" name="Table 1">
            <a:extLst>
              <a:ext uri="{FF2B5EF4-FFF2-40B4-BE49-F238E27FC236}">
                <a16:creationId xmlns:a16="http://schemas.microsoft.com/office/drawing/2014/main" id="{46919B75-661E-4B72-8909-FF461C6D3FEB}"/>
              </a:ext>
            </a:extLst>
          </p:cNvPr>
          <p:cNvGraphicFramePr>
            <a:graphicFrameLocks noGrp="1"/>
          </p:cNvGraphicFramePr>
          <p:nvPr>
            <p:extLst>
              <p:ext uri="{D42A27DB-BD31-4B8C-83A1-F6EECF244321}">
                <p14:modId xmlns:p14="http://schemas.microsoft.com/office/powerpoint/2010/main" val="3223502052"/>
              </p:ext>
            </p:extLst>
          </p:nvPr>
        </p:nvGraphicFramePr>
        <p:xfrm>
          <a:off x="228600" y="1833265"/>
          <a:ext cx="8686802" cy="2606730"/>
        </p:xfrm>
        <a:graphic>
          <a:graphicData uri="http://schemas.openxmlformats.org/drawingml/2006/table">
            <a:tbl>
              <a:tblPr>
                <a:tableStyleId>{5C22544A-7EE6-4342-B048-85BDC9FD1C3A}</a:tableStyleId>
              </a:tblPr>
              <a:tblGrid>
                <a:gridCol w="1600200">
                  <a:extLst>
                    <a:ext uri="{9D8B030D-6E8A-4147-A177-3AD203B41FA5}">
                      <a16:colId xmlns:a16="http://schemas.microsoft.com/office/drawing/2014/main" val="3604268091"/>
                    </a:ext>
                  </a:extLst>
                </a:gridCol>
                <a:gridCol w="990600">
                  <a:extLst>
                    <a:ext uri="{9D8B030D-6E8A-4147-A177-3AD203B41FA5}">
                      <a16:colId xmlns:a16="http://schemas.microsoft.com/office/drawing/2014/main" val="249164352"/>
                    </a:ext>
                  </a:extLst>
                </a:gridCol>
                <a:gridCol w="1295400">
                  <a:extLst>
                    <a:ext uri="{9D8B030D-6E8A-4147-A177-3AD203B41FA5}">
                      <a16:colId xmlns:a16="http://schemas.microsoft.com/office/drawing/2014/main" val="3815857409"/>
                    </a:ext>
                  </a:extLst>
                </a:gridCol>
                <a:gridCol w="1524000">
                  <a:extLst>
                    <a:ext uri="{9D8B030D-6E8A-4147-A177-3AD203B41FA5}">
                      <a16:colId xmlns:a16="http://schemas.microsoft.com/office/drawing/2014/main" val="3080838746"/>
                    </a:ext>
                  </a:extLst>
                </a:gridCol>
                <a:gridCol w="1524000">
                  <a:extLst>
                    <a:ext uri="{9D8B030D-6E8A-4147-A177-3AD203B41FA5}">
                      <a16:colId xmlns:a16="http://schemas.microsoft.com/office/drawing/2014/main" val="2700756865"/>
                    </a:ext>
                  </a:extLst>
                </a:gridCol>
                <a:gridCol w="1752602">
                  <a:extLst>
                    <a:ext uri="{9D8B030D-6E8A-4147-A177-3AD203B41FA5}">
                      <a16:colId xmlns:a16="http://schemas.microsoft.com/office/drawing/2014/main" val="1157754504"/>
                    </a:ext>
                  </a:extLst>
                </a:gridCol>
              </a:tblGrid>
              <a:tr h="928150">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 </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Total Number of Fellows</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Total Number of Female Fellows</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Total Number of Underrepresented in Medicine Fellows*</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Total Number of International Medical Graduate Fellows</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Total Number of Fellows Graduating General CV Disease Fellowship  </a:t>
                      </a:r>
                    </a:p>
                    <a:p>
                      <a:pPr algn="ctr" fontAlgn="ctr"/>
                      <a:r>
                        <a:rPr lang="en-US" sz="1400" u="none" strike="noStrike" dirty="0">
                          <a:solidFill>
                            <a:schemeClr val="bg1"/>
                          </a:solidFill>
                          <a:effectLst/>
                          <a:latin typeface="Arial" panose="020B0604020202020204" pitchFamily="34" charset="0"/>
                          <a:cs typeface="Arial" panose="020B0604020202020204" pitchFamily="34" charset="0"/>
                        </a:rPr>
                        <a:t>(2018-2019)</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extLst>
                  <a:ext uri="{0D108BD9-81ED-4DB2-BD59-A6C34878D82A}">
                    <a16:rowId xmlns:a16="http://schemas.microsoft.com/office/drawing/2014/main" val="2028765132"/>
                  </a:ext>
                </a:extLst>
              </a:tr>
              <a:tr h="185630">
                <a:tc>
                  <a:txBody>
                    <a:bodyPr/>
                    <a:lstStyle/>
                    <a:p>
                      <a:pPr algn="l" fontAlgn="ctr"/>
                      <a:r>
                        <a:rPr lang="en-US" sz="1400" u="none" strike="noStrike" dirty="0">
                          <a:solidFill>
                            <a:schemeClr val="bg1"/>
                          </a:solidFill>
                          <a:effectLst/>
                          <a:latin typeface="Arial" panose="020B0604020202020204" pitchFamily="34" charset="0"/>
                          <a:cs typeface="Arial" panose="020B0604020202020204" pitchFamily="34" charset="0"/>
                        </a:rPr>
                        <a:t>Mean Number of Fellows</a:t>
                      </a:r>
                    </a:p>
                  </a:txBody>
                  <a:tcPr marL="9282" marR="9282" marT="9282"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14.59</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3.93</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1.79</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4.02</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4.81</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extLst>
                  <a:ext uri="{0D108BD9-81ED-4DB2-BD59-A6C34878D82A}">
                    <a16:rowId xmlns:a16="http://schemas.microsoft.com/office/drawing/2014/main" val="125314033"/>
                  </a:ext>
                </a:extLst>
              </a:tr>
              <a:tr h="185630">
                <a:tc>
                  <a:txBody>
                    <a:bodyPr/>
                    <a:lstStyle/>
                    <a:p>
                      <a:pPr algn="l" fontAlgn="ctr"/>
                      <a:r>
                        <a:rPr lang="en-US" sz="1400" u="none" strike="noStrike" dirty="0">
                          <a:solidFill>
                            <a:schemeClr val="bg1"/>
                          </a:solidFill>
                          <a:effectLst/>
                          <a:latin typeface="Arial" panose="020B0604020202020204" pitchFamily="34" charset="0"/>
                          <a:cs typeface="Arial" panose="020B0604020202020204" pitchFamily="34" charset="0"/>
                        </a:rPr>
                        <a:t>Median Number of Fellows</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14.00</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3.00</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1.00</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3.00</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5.00</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extLst>
                  <a:ext uri="{0D108BD9-81ED-4DB2-BD59-A6C34878D82A}">
                    <a16:rowId xmlns:a16="http://schemas.microsoft.com/office/drawing/2014/main" val="1170974039"/>
                  </a:ext>
                </a:extLst>
              </a:tr>
              <a:tr h="185630">
                <a:tc>
                  <a:txBody>
                    <a:bodyPr/>
                    <a:lstStyle/>
                    <a:p>
                      <a:pPr algn="l" fontAlgn="ctr"/>
                      <a:r>
                        <a:rPr lang="en-US" sz="1400" u="none" strike="noStrike">
                          <a:solidFill>
                            <a:schemeClr val="bg1"/>
                          </a:solidFill>
                          <a:effectLst/>
                          <a:latin typeface="Arial" panose="020B0604020202020204" pitchFamily="34" charset="0"/>
                          <a:cs typeface="Arial" panose="020B0604020202020204" pitchFamily="34" charset="0"/>
                        </a:rPr>
                        <a:t>Std. Deviation</a:t>
                      </a:r>
                      <a:endParaRPr lang="en-US" sz="1400" b="0" i="0" u="none" strike="noStrike">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7.51</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2.74</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1.92</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3.65</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2.48</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extLst>
                  <a:ext uri="{0D108BD9-81ED-4DB2-BD59-A6C34878D82A}">
                    <a16:rowId xmlns:a16="http://schemas.microsoft.com/office/drawing/2014/main" val="1001359077"/>
                  </a:ext>
                </a:extLst>
              </a:tr>
              <a:tr h="185630">
                <a:tc>
                  <a:txBody>
                    <a:bodyPr/>
                    <a:lstStyle/>
                    <a:p>
                      <a:pPr algn="l" fontAlgn="ctr"/>
                      <a:r>
                        <a:rPr lang="en-US" sz="1400" u="none" strike="noStrike" dirty="0">
                          <a:solidFill>
                            <a:schemeClr val="bg1"/>
                          </a:solidFill>
                          <a:effectLst/>
                          <a:latin typeface="Arial" panose="020B0604020202020204" pitchFamily="34" charset="0"/>
                          <a:cs typeface="Arial" panose="020B0604020202020204" pitchFamily="34" charset="0"/>
                        </a:rPr>
                        <a:t>Number of Programs (N-Size)</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138</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138</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138</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138</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138</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extLst>
                  <a:ext uri="{0D108BD9-81ED-4DB2-BD59-A6C34878D82A}">
                    <a16:rowId xmlns:a16="http://schemas.microsoft.com/office/drawing/2014/main" val="1503009893"/>
                  </a:ext>
                </a:extLst>
              </a:tr>
            </a:tbl>
          </a:graphicData>
        </a:graphic>
      </p:graphicFrame>
      <p:sp>
        <p:nvSpPr>
          <p:cNvPr id="6" name="Text Box 7">
            <a:extLst>
              <a:ext uri="{FF2B5EF4-FFF2-40B4-BE49-F238E27FC236}">
                <a16:creationId xmlns:a16="http://schemas.microsoft.com/office/drawing/2014/main" id="{69282BFC-3A66-41AF-AEFE-C8D572F9191B}"/>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Thinking about the Fellows in your general cardiovascular training program, please provide a count of the following: (n=138)</a:t>
            </a:r>
          </a:p>
        </p:txBody>
      </p:sp>
      <p:sp>
        <p:nvSpPr>
          <p:cNvPr id="5" name="Text Box 7">
            <a:extLst>
              <a:ext uri="{FF2B5EF4-FFF2-40B4-BE49-F238E27FC236}">
                <a16:creationId xmlns:a16="http://schemas.microsoft.com/office/drawing/2014/main" id="{3E04F428-ED5C-40BE-9115-299BB2A61D39}"/>
              </a:ext>
            </a:extLst>
          </p:cNvPr>
          <p:cNvSpPr txBox="1">
            <a:spLocks noChangeArrowheads="1"/>
          </p:cNvSpPr>
          <p:nvPr/>
        </p:nvSpPr>
        <p:spPr bwMode="auto">
          <a:xfrm>
            <a:off x="1143000" y="4572000"/>
            <a:ext cx="7239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900" b="0" i="1" dirty="0">
                <a:solidFill>
                  <a:schemeClr val="tx1"/>
                </a:solidFill>
              </a:rPr>
              <a:t>* - The AAMC definition of underrepresented in medicine is: "Underrepresented in medicine means those racial and ethnic populations that are underrepresented in the medical profession relative to their numbers in the general population.“ (https://www.aamc.org/initiatives/urm/)</a:t>
            </a:r>
          </a:p>
        </p:txBody>
      </p:sp>
    </p:spTree>
    <p:extLst>
      <p:ext uri="{BB962C8B-B14F-4D97-AF65-F5344CB8AC3E}">
        <p14:creationId xmlns:p14="http://schemas.microsoft.com/office/powerpoint/2010/main" val="3921994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990600" y="1371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eaLnBrk="1" hangingPunct="1">
              <a:spcBef>
                <a:spcPct val="0"/>
              </a:spcBef>
              <a:buFontTx/>
              <a:buNone/>
            </a:pPr>
            <a:endParaRPr lang="en-US" altLang="en-US" sz="2400">
              <a:latin typeface="Times" pitchFamily="18" charset="0"/>
              <a:cs typeface="Arial" charset="0"/>
            </a:endParaRPr>
          </a:p>
        </p:txBody>
      </p:sp>
      <p:sp>
        <p:nvSpPr>
          <p:cNvPr id="5123" name="Rectangle 4"/>
          <p:cNvSpPr>
            <a:spLocks noChangeArrowheads="1"/>
          </p:cNvSpPr>
          <p:nvPr/>
        </p:nvSpPr>
        <p:spPr bwMode="auto">
          <a:xfrm>
            <a:off x="1922513" y="2510135"/>
            <a:ext cx="51966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400" b="1" dirty="0">
                <a:solidFill>
                  <a:srgbClr val="00386B"/>
                </a:solidFill>
                <a:latin typeface="+mj-lt"/>
                <a:cs typeface="Arial" charset="0"/>
              </a:rPr>
              <a:t>CV Training Program Director Profile</a:t>
            </a:r>
          </a:p>
        </p:txBody>
      </p:sp>
    </p:spTree>
    <p:extLst>
      <p:ext uri="{BB962C8B-B14F-4D97-AF65-F5344CB8AC3E}">
        <p14:creationId xmlns:p14="http://schemas.microsoft.com/office/powerpoint/2010/main" val="146692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513C98A3-9FCE-4322-88BF-3BF76F771A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3688" y="1066375"/>
            <a:ext cx="2079712" cy="5258225"/>
          </a:xfrm>
          <a:prstGeom prst="rect">
            <a:avLst/>
          </a:prstGeom>
        </p:spPr>
      </p:pic>
      <p:pic>
        <p:nvPicPr>
          <p:cNvPr id="6" name="Picture 5">
            <a:extLst>
              <a:ext uri="{FF2B5EF4-FFF2-40B4-BE49-F238E27FC236}">
                <a16:creationId xmlns:a16="http://schemas.microsoft.com/office/drawing/2014/main" id="{01C7A875-1BE8-4E95-8FC3-3B014D61C5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0001" y="1066375"/>
            <a:ext cx="2079712" cy="5258225"/>
          </a:xfrm>
          <a:prstGeom prst="rect">
            <a:avLst/>
          </a:prstGeom>
        </p:spPr>
      </p:pic>
      <p:sp>
        <p:nvSpPr>
          <p:cNvPr id="10247" name="Text Box 7"/>
          <p:cNvSpPr txBox="1">
            <a:spLocks noChangeArrowheads="1"/>
          </p:cNvSpPr>
          <p:nvPr/>
        </p:nvSpPr>
        <p:spPr bwMode="auto">
          <a:xfrm>
            <a:off x="-76200" y="6477000"/>
            <a:ext cx="9448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What is your age? (n=138)</a:t>
            </a:r>
          </a:p>
          <a:p>
            <a:pPr eaLnBrk="1" hangingPunct="1"/>
            <a:r>
              <a:rPr lang="en-US" altLang="en-US" sz="1000" b="0" i="1" dirty="0">
                <a:solidFill>
                  <a:schemeClr val="tx1"/>
                </a:solidFill>
              </a:rPr>
              <a:t>Q:  What is your gender?  (n=138)</a:t>
            </a:r>
          </a:p>
        </p:txBody>
      </p:sp>
      <p:sp>
        <p:nvSpPr>
          <p:cNvPr id="10248" name="Rectangle 8"/>
          <p:cNvSpPr>
            <a:spLocks noGrp="1" noChangeArrowheads="1"/>
          </p:cNvSpPr>
          <p:nvPr>
            <p:ph type="title"/>
          </p:nvPr>
        </p:nvSpPr>
        <p:spPr>
          <a:xfrm>
            <a:off x="0" y="7620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Age and Gender of CV Training Program Directors</a:t>
            </a:r>
          </a:p>
        </p:txBody>
      </p:sp>
      <p:sp>
        <p:nvSpPr>
          <p:cNvPr id="11" name="Text Box 75"/>
          <p:cNvSpPr txBox="1">
            <a:spLocks noChangeArrowheads="1"/>
          </p:cNvSpPr>
          <p:nvPr/>
        </p:nvSpPr>
        <p:spPr bwMode="auto">
          <a:xfrm>
            <a:off x="2133885" y="6291591"/>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9" name="Text Box 75">
            <a:extLst>
              <a:ext uri="{FF2B5EF4-FFF2-40B4-BE49-F238E27FC236}">
                <a16:creationId xmlns:a16="http://schemas.microsoft.com/office/drawing/2014/main" id="{AAA9D95D-176B-4EC8-8DC0-87CBC373DC9C}"/>
              </a:ext>
            </a:extLst>
          </p:cNvPr>
          <p:cNvSpPr txBox="1">
            <a:spLocks noChangeArrowheads="1"/>
          </p:cNvSpPr>
          <p:nvPr/>
        </p:nvSpPr>
        <p:spPr bwMode="auto">
          <a:xfrm>
            <a:off x="533400" y="3487579"/>
            <a:ext cx="1295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46 – 55 years old</a:t>
            </a:r>
          </a:p>
        </p:txBody>
      </p:sp>
      <p:cxnSp>
        <p:nvCxnSpPr>
          <p:cNvPr id="10" name="Straight Arrow Connector 9">
            <a:extLst>
              <a:ext uri="{FF2B5EF4-FFF2-40B4-BE49-F238E27FC236}">
                <a16:creationId xmlns:a16="http://schemas.microsoft.com/office/drawing/2014/main" id="{88D9EA91-F293-491E-BAC4-2788CAF72F3C}"/>
              </a:ext>
            </a:extLst>
          </p:cNvPr>
          <p:cNvCxnSpPr/>
          <p:nvPr/>
        </p:nvCxnSpPr>
        <p:spPr>
          <a:xfrm>
            <a:off x="1752600" y="363997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 Box 75">
            <a:extLst>
              <a:ext uri="{FF2B5EF4-FFF2-40B4-BE49-F238E27FC236}">
                <a16:creationId xmlns:a16="http://schemas.microsoft.com/office/drawing/2014/main" id="{A6BFC154-5455-47CB-A04D-DDCE5BCCCF84}"/>
              </a:ext>
            </a:extLst>
          </p:cNvPr>
          <p:cNvSpPr txBox="1">
            <a:spLocks noChangeArrowheads="1"/>
          </p:cNvSpPr>
          <p:nvPr/>
        </p:nvSpPr>
        <p:spPr bwMode="auto">
          <a:xfrm>
            <a:off x="304800" y="1752600"/>
            <a:ext cx="1752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36 – 45 years old</a:t>
            </a:r>
          </a:p>
        </p:txBody>
      </p:sp>
      <p:cxnSp>
        <p:nvCxnSpPr>
          <p:cNvPr id="13" name="Straight Arrow Connector 12">
            <a:extLst>
              <a:ext uri="{FF2B5EF4-FFF2-40B4-BE49-F238E27FC236}">
                <a16:creationId xmlns:a16="http://schemas.microsoft.com/office/drawing/2014/main" id="{532196C1-89AF-4361-A84C-5741158138AC}"/>
              </a:ext>
            </a:extLst>
          </p:cNvPr>
          <p:cNvCxnSpPr/>
          <p:nvPr/>
        </p:nvCxnSpPr>
        <p:spPr>
          <a:xfrm>
            <a:off x="1752600" y="188737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 Box 75">
            <a:extLst>
              <a:ext uri="{FF2B5EF4-FFF2-40B4-BE49-F238E27FC236}">
                <a16:creationId xmlns:a16="http://schemas.microsoft.com/office/drawing/2014/main" id="{7AA15D1A-4D42-461F-A910-EE324AC630DE}"/>
              </a:ext>
            </a:extLst>
          </p:cNvPr>
          <p:cNvSpPr txBox="1">
            <a:spLocks noChangeArrowheads="1"/>
          </p:cNvSpPr>
          <p:nvPr/>
        </p:nvSpPr>
        <p:spPr bwMode="auto">
          <a:xfrm>
            <a:off x="914400" y="6154579"/>
            <a:ext cx="990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 answer</a:t>
            </a:r>
          </a:p>
        </p:txBody>
      </p:sp>
      <p:cxnSp>
        <p:nvCxnSpPr>
          <p:cNvPr id="15" name="Straight Arrow Connector 14">
            <a:extLst>
              <a:ext uri="{FF2B5EF4-FFF2-40B4-BE49-F238E27FC236}">
                <a16:creationId xmlns:a16="http://schemas.microsoft.com/office/drawing/2014/main" id="{660F22DF-3455-4DE9-BBEF-B72536E44964}"/>
              </a:ext>
            </a:extLst>
          </p:cNvPr>
          <p:cNvCxnSpPr/>
          <p:nvPr/>
        </p:nvCxnSpPr>
        <p:spPr>
          <a:xfrm>
            <a:off x="1752600" y="628935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 Box 75">
            <a:extLst>
              <a:ext uri="{FF2B5EF4-FFF2-40B4-BE49-F238E27FC236}">
                <a16:creationId xmlns:a16="http://schemas.microsoft.com/office/drawing/2014/main" id="{31E7F5D2-58F3-448E-95D8-93925D6EB77B}"/>
              </a:ext>
            </a:extLst>
          </p:cNvPr>
          <p:cNvSpPr txBox="1">
            <a:spLocks noChangeArrowheads="1"/>
          </p:cNvSpPr>
          <p:nvPr/>
        </p:nvSpPr>
        <p:spPr bwMode="auto">
          <a:xfrm>
            <a:off x="533400" y="5163979"/>
            <a:ext cx="1295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56 – 65 years old </a:t>
            </a:r>
          </a:p>
        </p:txBody>
      </p:sp>
      <p:cxnSp>
        <p:nvCxnSpPr>
          <p:cNvPr id="17" name="Straight Arrow Connector 16">
            <a:extLst>
              <a:ext uri="{FF2B5EF4-FFF2-40B4-BE49-F238E27FC236}">
                <a16:creationId xmlns:a16="http://schemas.microsoft.com/office/drawing/2014/main" id="{7093836F-50CB-4FC1-9DC8-9D35AE9FD1DE}"/>
              </a:ext>
            </a:extLst>
          </p:cNvPr>
          <p:cNvCxnSpPr/>
          <p:nvPr/>
        </p:nvCxnSpPr>
        <p:spPr>
          <a:xfrm>
            <a:off x="1752600" y="531637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 Box 75">
            <a:extLst>
              <a:ext uri="{FF2B5EF4-FFF2-40B4-BE49-F238E27FC236}">
                <a16:creationId xmlns:a16="http://schemas.microsoft.com/office/drawing/2014/main" id="{BE752B00-0B39-46A6-A40B-D1610BBDD2ED}"/>
              </a:ext>
            </a:extLst>
          </p:cNvPr>
          <p:cNvSpPr txBox="1">
            <a:spLocks noChangeArrowheads="1"/>
          </p:cNvSpPr>
          <p:nvPr/>
        </p:nvSpPr>
        <p:spPr bwMode="auto">
          <a:xfrm>
            <a:off x="457200" y="5925979"/>
            <a:ext cx="1524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66 – 75 years old</a:t>
            </a:r>
          </a:p>
        </p:txBody>
      </p:sp>
      <p:cxnSp>
        <p:nvCxnSpPr>
          <p:cNvPr id="19" name="Straight Arrow Connector 18">
            <a:extLst>
              <a:ext uri="{FF2B5EF4-FFF2-40B4-BE49-F238E27FC236}">
                <a16:creationId xmlns:a16="http://schemas.microsoft.com/office/drawing/2014/main" id="{D1E6F145-F79F-457B-A3A0-087C32C42CEF}"/>
              </a:ext>
            </a:extLst>
          </p:cNvPr>
          <p:cNvCxnSpPr/>
          <p:nvPr/>
        </p:nvCxnSpPr>
        <p:spPr>
          <a:xfrm>
            <a:off x="1752600" y="607837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13F974B-409E-4EFA-B9CF-AF29D8ECF1C0}"/>
              </a:ext>
            </a:extLst>
          </p:cNvPr>
          <p:cNvSpPr/>
          <p:nvPr/>
        </p:nvSpPr>
        <p:spPr>
          <a:xfrm>
            <a:off x="3581685" y="3276601"/>
            <a:ext cx="1904715" cy="600164"/>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Mean age = 52.0 years</a:t>
            </a:r>
          </a:p>
          <a:p>
            <a:r>
              <a:rPr lang="en-US" sz="1100" dirty="0">
                <a:latin typeface="Arial" panose="020B0604020202020204" pitchFamily="34" charset="0"/>
                <a:cs typeface="Arial" panose="020B0604020202020204" pitchFamily="34" charset="0"/>
              </a:rPr>
              <a:t>Median age = 51.0 years</a:t>
            </a:r>
          </a:p>
          <a:p>
            <a:r>
              <a:rPr lang="en-US" sz="1100" dirty="0">
                <a:latin typeface="Arial" panose="020B0604020202020204" pitchFamily="34" charset="0"/>
                <a:cs typeface="Arial" panose="020B0604020202020204" pitchFamily="34" charset="0"/>
              </a:rPr>
              <a:t>Std. Deviation = 8.561</a:t>
            </a:r>
          </a:p>
        </p:txBody>
      </p:sp>
      <p:sp>
        <p:nvSpPr>
          <p:cNvPr id="20" name="Rectangle 19">
            <a:extLst>
              <a:ext uri="{FF2B5EF4-FFF2-40B4-BE49-F238E27FC236}">
                <a16:creationId xmlns:a16="http://schemas.microsoft.com/office/drawing/2014/main" id="{2B44EB63-18E7-4AB5-B315-48B25971FE2C}"/>
              </a:ext>
            </a:extLst>
          </p:cNvPr>
          <p:cNvSpPr/>
          <p:nvPr/>
        </p:nvSpPr>
        <p:spPr>
          <a:xfrm>
            <a:off x="2503299" y="838200"/>
            <a:ext cx="544701" cy="369332"/>
          </a:xfrm>
          <a:prstGeom prst="rect">
            <a:avLst/>
          </a:prstGeom>
        </p:spPr>
        <p:txBody>
          <a:bodyPr wrap="none">
            <a:spAutoFit/>
          </a:bodyPr>
          <a:lstStyle/>
          <a:p>
            <a:r>
              <a:rPr lang="en-US" u="sng" dirty="0"/>
              <a:t>Age</a:t>
            </a:r>
          </a:p>
        </p:txBody>
      </p:sp>
      <p:sp>
        <p:nvSpPr>
          <p:cNvPr id="21" name="Rectangle 20">
            <a:extLst>
              <a:ext uri="{FF2B5EF4-FFF2-40B4-BE49-F238E27FC236}">
                <a16:creationId xmlns:a16="http://schemas.microsoft.com/office/drawing/2014/main" id="{2B405E2B-3C30-4963-8B3A-971BBF61881D}"/>
              </a:ext>
            </a:extLst>
          </p:cNvPr>
          <p:cNvSpPr/>
          <p:nvPr/>
        </p:nvSpPr>
        <p:spPr>
          <a:xfrm>
            <a:off x="6644195" y="838200"/>
            <a:ext cx="899605" cy="369332"/>
          </a:xfrm>
          <a:prstGeom prst="rect">
            <a:avLst/>
          </a:prstGeom>
        </p:spPr>
        <p:txBody>
          <a:bodyPr wrap="none">
            <a:spAutoFit/>
          </a:bodyPr>
          <a:lstStyle/>
          <a:p>
            <a:r>
              <a:rPr lang="en-US" u="sng" dirty="0"/>
              <a:t>Gender</a:t>
            </a:r>
          </a:p>
        </p:txBody>
      </p:sp>
      <p:sp>
        <p:nvSpPr>
          <p:cNvPr id="22" name="Text Box 75">
            <a:extLst>
              <a:ext uri="{FF2B5EF4-FFF2-40B4-BE49-F238E27FC236}">
                <a16:creationId xmlns:a16="http://schemas.microsoft.com/office/drawing/2014/main" id="{22445209-DA2F-487B-964B-CE446FAABB2B}"/>
              </a:ext>
            </a:extLst>
          </p:cNvPr>
          <p:cNvSpPr txBox="1">
            <a:spLocks noChangeArrowheads="1"/>
          </p:cNvSpPr>
          <p:nvPr/>
        </p:nvSpPr>
        <p:spPr bwMode="auto">
          <a:xfrm>
            <a:off x="6553200" y="6324600"/>
            <a:ext cx="11430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23" name="Text Box 75">
            <a:extLst>
              <a:ext uri="{FF2B5EF4-FFF2-40B4-BE49-F238E27FC236}">
                <a16:creationId xmlns:a16="http://schemas.microsoft.com/office/drawing/2014/main" id="{D76FE6D6-2BB7-4141-BF5A-BD906F8ECA99}"/>
              </a:ext>
            </a:extLst>
          </p:cNvPr>
          <p:cNvSpPr txBox="1">
            <a:spLocks noChangeArrowheads="1"/>
          </p:cNvSpPr>
          <p:nvPr/>
        </p:nvSpPr>
        <p:spPr bwMode="auto">
          <a:xfrm>
            <a:off x="5334000" y="3106579"/>
            <a:ext cx="121891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Male</a:t>
            </a:r>
          </a:p>
        </p:txBody>
      </p:sp>
      <p:cxnSp>
        <p:nvCxnSpPr>
          <p:cNvPr id="24" name="Straight Arrow Connector 23">
            <a:extLst>
              <a:ext uri="{FF2B5EF4-FFF2-40B4-BE49-F238E27FC236}">
                <a16:creationId xmlns:a16="http://schemas.microsoft.com/office/drawing/2014/main" id="{69C9B32D-CDF1-419F-B41C-4DC3ECCC32AC}"/>
              </a:ext>
            </a:extLst>
          </p:cNvPr>
          <p:cNvCxnSpPr/>
          <p:nvPr/>
        </p:nvCxnSpPr>
        <p:spPr>
          <a:xfrm>
            <a:off x="6171913" y="3218286"/>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 Box 75">
            <a:extLst>
              <a:ext uri="{FF2B5EF4-FFF2-40B4-BE49-F238E27FC236}">
                <a16:creationId xmlns:a16="http://schemas.microsoft.com/office/drawing/2014/main" id="{5FD52821-94BA-4E4C-ACF3-598EEC9579B6}"/>
              </a:ext>
            </a:extLst>
          </p:cNvPr>
          <p:cNvSpPr txBox="1">
            <a:spLocks noChangeArrowheads="1"/>
          </p:cNvSpPr>
          <p:nvPr/>
        </p:nvSpPr>
        <p:spPr bwMode="auto">
          <a:xfrm>
            <a:off x="5334000" y="5621179"/>
            <a:ext cx="121891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Female</a:t>
            </a:r>
          </a:p>
        </p:txBody>
      </p:sp>
      <p:cxnSp>
        <p:nvCxnSpPr>
          <p:cNvPr id="26" name="Straight Arrow Connector 25">
            <a:extLst>
              <a:ext uri="{FF2B5EF4-FFF2-40B4-BE49-F238E27FC236}">
                <a16:creationId xmlns:a16="http://schemas.microsoft.com/office/drawing/2014/main" id="{C8EB30D4-EDBE-4BD8-AF30-AF0643AD4D48}"/>
              </a:ext>
            </a:extLst>
          </p:cNvPr>
          <p:cNvCxnSpPr/>
          <p:nvPr/>
        </p:nvCxnSpPr>
        <p:spPr>
          <a:xfrm>
            <a:off x="6248113" y="5732886"/>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FBA2CAB-4D25-43ED-872F-A0A50DB64167}"/>
              </a:ext>
            </a:extLst>
          </p:cNvPr>
          <p:cNvSpPr/>
          <p:nvPr/>
        </p:nvSpPr>
        <p:spPr>
          <a:xfrm>
            <a:off x="3581685" y="3200400"/>
            <a:ext cx="1751745" cy="7525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14098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Which category describes your race/ethnicity? Please select all that apply. (n=138)</a:t>
            </a:r>
          </a:p>
        </p:txBody>
      </p:sp>
      <p:sp>
        <p:nvSpPr>
          <p:cNvPr id="10248" name="Rectangle 8"/>
          <p:cNvSpPr>
            <a:spLocks noGrp="1" noChangeArrowheads="1"/>
          </p:cNvSpPr>
          <p:nvPr>
            <p:ph type="title"/>
          </p:nvPr>
        </p:nvSpPr>
        <p:spPr>
          <a:xfrm>
            <a:off x="0" y="7620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Ethnicity of CV Training Program Directors</a:t>
            </a:r>
          </a:p>
        </p:txBody>
      </p:sp>
      <p:sp>
        <p:nvSpPr>
          <p:cNvPr id="11" name="Text Box 75"/>
          <p:cNvSpPr txBox="1">
            <a:spLocks noChangeArrowheads="1"/>
          </p:cNvSpPr>
          <p:nvPr/>
        </p:nvSpPr>
        <p:spPr bwMode="auto">
          <a:xfrm>
            <a:off x="3962400" y="5681989"/>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pic>
        <p:nvPicPr>
          <p:cNvPr id="3" name="Picture 2" descr="A screenshot of a cell phone&#10;&#10;Description automatically generated">
            <a:extLst>
              <a:ext uri="{FF2B5EF4-FFF2-40B4-BE49-F238E27FC236}">
                <a16:creationId xmlns:a16="http://schemas.microsoft.com/office/drawing/2014/main" id="{048A2E0B-9C9B-415B-8694-A837A0166E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9200"/>
            <a:ext cx="9144000" cy="4453340"/>
          </a:xfrm>
          <a:prstGeom prst="rect">
            <a:avLst/>
          </a:prstGeom>
        </p:spPr>
      </p:pic>
    </p:spTree>
    <p:extLst>
      <p:ext uri="{BB962C8B-B14F-4D97-AF65-F5344CB8AC3E}">
        <p14:creationId xmlns:p14="http://schemas.microsoft.com/office/powerpoint/2010/main" val="4053012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C79E5E-7A90-445E-B5FE-F5A132ED0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713" y="1295400"/>
            <a:ext cx="2057687" cy="4874568"/>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F41804F4-BA1E-4D7A-8619-83DA042F75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1284238"/>
            <a:ext cx="2057113" cy="4887962"/>
          </a:xfrm>
          <a:prstGeom prst="rect">
            <a:avLst/>
          </a:prstGeom>
        </p:spPr>
      </p:pic>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Please indicate the number of years for each of the following: (n=138)</a:t>
            </a:r>
          </a:p>
        </p:txBody>
      </p:sp>
      <p:sp>
        <p:nvSpPr>
          <p:cNvPr id="10248" name="Rectangle 8"/>
          <p:cNvSpPr>
            <a:spLocks noGrp="1" noChangeArrowheads="1"/>
          </p:cNvSpPr>
          <p:nvPr>
            <p:ph type="title"/>
          </p:nvPr>
        </p:nvSpPr>
        <p:spPr>
          <a:xfrm>
            <a:off x="0" y="142220"/>
            <a:ext cx="9144000" cy="54358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Number of Years: Since Training Completion / At Current Institution</a:t>
            </a:r>
          </a:p>
        </p:txBody>
      </p:sp>
      <p:sp>
        <p:nvSpPr>
          <p:cNvPr id="11" name="Text Box 75"/>
          <p:cNvSpPr txBox="1">
            <a:spLocks noChangeArrowheads="1"/>
          </p:cNvSpPr>
          <p:nvPr/>
        </p:nvSpPr>
        <p:spPr bwMode="auto">
          <a:xfrm>
            <a:off x="1143000" y="61391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12" name="Rectangle 11">
            <a:extLst>
              <a:ext uri="{FF2B5EF4-FFF2-40B4-BE49-F238E27FC236}">
                <a16:creationId xmlns:a16="http://schemas.microsoft.com/office/drawing/2014/main" id="{C52C2B6D-6336-4B93-B0DD-59BEE55FBFF7}"/>
              </a:ext>
            </a:extLst>
          </p:cNvPr>
          <p:cNvSpPr/>
          <p:nvPr/>
        </p:nvSpPr>
        <p:spPr>
          <a:xfrm>
            <a:off x="837913" y="914400"/>
            <a:ext cx="1951240" cy="523220"/>
          </a:xfrm>
          <a:prstGeom prst="rect">
            <a:avLst/>
          </a:prstGeom>
        </p:spPr>
        <p:txBody>
          <a:bodyPr wrap="none">
            <a:spAutoFit/>
          </a:bodyPr>
          <a:lstStyle/>
          <a:p>
            <a:pPr algn="ctr"/>
            <a:r>
              <a:rPr lang="en-US" sz="1400" u="sng" dirty="0"/>
              <a:t>Number of Years Since </a:t>
            </a:r>
          </a:p>
          <a:p>
            <a:pPr algn="ctr"/>
            <a:r>
              <a:rPr lang="en-US" sz="1400" u="sng" dirty="0"/>
              <a:t>Training Completion</a:t>
            </a:r>
          </a:p>
        </p:txBody>
      </p:sp>
      <p:sp>
        <p:nvSpPr>
          <p:cNvPr id="13" name="Rectangle 12">
            <a:extLst>
              <a:ext uri="{FF2B5EF4-FFF2-40B4-BE49-F238E27FC236}">
                <a16:creationId xmlns:a16="http://schemas.microsoft.com/office/drawing/2014/main" id="{54EC66D5-2DD9-468D-BACC-782F3886301C}"/>
              </a:ext>
            </a:extLst>
          </p:cNvPr>
          <p:cNvSpPr/>
          <p:nvPr/>
        </p:nvSpPr>
        <p:spPr>
          <a:xfrm>
            <a:off x="5488200" y="924580"/>
            <a:ext cx="1750800" cy="523220"/>
          </a:xfrm>
          <a:prstGeom prst="rect">
            <a:avLst/>
          </a:prstGeom>
        </p:spPr>
        <p:txBody>
          <a:bodyPr wrap="none">
            <a:spAutoFit/>
          </a:bodyPr>
          <a:lstStyle/>
          <a:p>
            <a:pPr algn="ctr"/>
            <a:r>
              <a:rPr lang="en-US" sz="1400" u="sng" dirty="0"/>
              <a:t>Number of Years </a:t>
            </a:r>
          </a:p>
          <a:p>
            <a:pPr algn="ctr"/>
            <a:r>
              <a:rPr lang="en-US" sz="1400" u="sng" dirty="0"/>
              <a:t>at Current Institution</a:t>
            </a:r>
          </a:p>
        </p:txBody>
      </p:sp>
      <p:sp>
        <p:nvSpPr>
          <p:cNvPr id="15" name="Text Box 75">
            <a:extLst>
              <a:ext uri="{FF2B5EF4-FFF2-40B4-BE49-F238E27FC236}">
                <a16:creationId xmlns:a16="http://schemas.microsoft.com/office/drawing/2014/main" id="{115F4329-192F-4D82-A805-2D9C0166AE6B}"/>
              </a:ext>
            </a:extLst>
          </p:cNvPr>
          <p:cNvSpPr txBox="1">
            <a:spLocks noChangeArrowheads="1"/>
          </p:cNvSpPr>
          <p:nvPr/>
        </p:nvSpPr>
        <p:spPr bwMode="auto">
          <a:xfrm>
            <a:off x="5791200" y="61391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17" name="Text Box 75">
            <a:extLst>
              <a:ext uri="{FF2B5EF4-FFF2-40B4-BE49-F238E27FC236}">
                <a16:creationId xmlns:a16="http://schemas.microsoft.com/office/drawing/2014/main" id="{19AEA053-17C9-4D84-9AD3-71623A2EADC8}"/>
              </a:ext>
            </a:extLst>
          </p:cNvPr>
          <p:cNvSpPr txBox="1">
            <a:spLocks noChangeArrowheads="1"/>
          </p:cNvSpPr>
          <p:nvPr/>
        </p:nvSpPr>
        <p:spPr bwMode="auto">
          <a:xfrm>
            <a:off x="-76487" y="18288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5 - 10 years</a:t>
            </a:r>
          </a:p>
        </p:txBody>
      </p:sp>
      <p:cxnSp>
        <p:nvCxnSpPr>
          <p:cNvPr id="18" name="Straight Arrow Connector 17">
            <a:extLst>
              <a:ext uri="{FF2B5EF4-FFF2-40B4-BE49-F238E27FC236}">
                <a16:creationId xmlns:a16="http://schemas.microsoft.com/office/drawing/2014/main" id="{463EFB8A-DA30-45C9-91B1-707BAA032019}"/>
              </a:ext>
            </a:extLst>
          </p:cNvPr>
          <p:cNvCxnSpPr/>
          <p:nvPr/>
        </p:nvCxnSpPr>
        <p:spPr>
          <a:xfrm>
            <a:off x="914113" y="196357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 Box 75">
            <a:extLst>
              <a:ext uri="{FF2B5EF4-FFF2-40B4-BE49-F238E27FC236}">
                <a16:creationId xmlns:a16="http://schemas.microsoft.com/office/drawing/2014/main" id="{95DEABA0-13AE-46B4-AA5C-AF8C81A9B14B}"/>
              </a:ext>
            </a:extLst>
          </p:cNvPr>
          <p:cNvSpPr txBox="1">
            <a:spLocks noChangeArrowheads="1"/>
          </p:cNvSpPr>
          <p:nvPr/>
        </p:nvSpPr>
        <p:spPr bwMode="auto">
          <a:xfrm>
            <a:off x="-76487" y="32589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11 – 20 years</a:t>
            </a:r>
          </a:p>
        </p:txBody>
      </p:sp>
      <p:cxnSp>
        <p:nvCxnSpPr>
          <p:cNvPr id="20" name="Straight Arrow Connector 19">
            <a:extLst>
              <a:ext uri="{FF2B5EF4-FFF2-40B4-BE49-F238E27FC236}">
                <a16:creationId xmlns:a16="http://schemas.microsoft.com/office/drawing/2014/main" id="{E8929203-EA92-4BD3-A6D2-3A8347CAC8E0}"/>
              </a:ext>
            </a:extLst>
          </p:cNvPr>
          <p:cNvCxnSpPr/>
          <p:nvPr/>
        </p:nvCxnSpPr>
        <p:spPr>
          <a:xfrm>
            <a:off x="914113" y="339375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 Box 75">
            <a:extLst>
              <a:ext uri="{FF2B5EF4-FFF2-40B4-BE49-F238E27FC236}">
                <a16:creationId xmlns:a16="http://schemas.microsoft.com/office/drawing/2014/main" id="{2918C9B8-4329-434D-B677-1C3BF5CD9A31}"/>
              </a:ext>
            </a:extLst>
          </p:cNvPr>
          <p:cNvSpPr txBox="1">
            <a:spLocks noChangeArrowheads="1"/>
          </p:cNvSpPr>
          <p:nvPr/>
        </p:nvSpPr>
        <p:spPr bwMode="auto">
          <a:xfrm>
            <a:off x="-76487" y="48591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21 – 30 years</a:t>
            </a:r>
          </a:p>
        </p:txBody>
      </p:sp>
      <p:cxnSp>
        <p:nvCxnSpPr>
          <p:cNvPr id="22" name="Straight Arrow Connector 21">
            <a:extLst>
              <a:ext uri="{FF2B5EF4-FFF2-40B4-BE49-F238E27FC236}">
                <a16:creationId xmlns:a16="http://schemas.microsoft.com/office/drawing/2014/main" id="{9F70DDA1-F0B2-42AF-AB79-BECF0BAF2B02}"/>
              </a:ext>
            </a:extLst>
          </p:cNvPr>
          <p:cNvCxnSpPr/>
          <p:nvPr/>
        </p:nvCxnSpPr>
        <p:spPr>
          <a:xfrm>
            <a:off x="914113" y="499395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 Box 75">
            <a:extLst>
              <a:ext uri="{FF2B5EF4-FFF2-40B4-BE49-F238E27FC236}">
                <a16:creationId xmlns:a16="http://schemas.microsoft.com/office/drawing/2014/main" id="{9AD0489A-7810-416D-91F4-0C3B19AB03BE}"/>
              </a:ext>
            </a:extLst>
          </p:cNvPr>
          <p:cNvSpPr txBox="1">
            <a:spLocks noChangeArrowheads="1"/>
          </p:cNvSpPr>
          <p:nvPr/>
        </p:nvSpPr>
        <p:spPr bwMode="auto">
          <a:xfrm>
            <a:off x="75913" y="5695890"/>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31 or more </a:t>
            </a:r>
          </a:p>
          <a:p>
            <a:pPr algn="ctr"/>
            <a:r>
              <a:rPr lang="en-US" altLang="en-US" sz="1000" b="0" dirty="0">
                <a:solidFill>
                  <a:schemeClr val="tx1"/>
                </a:solidFill>
              </a:rPr>
              <a:t>years</a:t>
            </a:r>
          </a:p>
        </p:txBody>
      </p:sp>
      <p:cxnSp>
        <p:nvCxnSpPr>
          <p:cNvPr id="24" name="Straight Arrow Connector 23">
            <a:extLst>
              <a:ext uri="{FF2B5EF4-FFF2-40B4-BE49-F238E27FC236}">
                <a16:creationId xmlns:a16="http://schemas.microsoft.com/office/drawing/2014/main" id="{87A1E172-C8BD-484A-9A39-2DD6CD570383}"/>
              </a:ext>
            </a:extLst>
          </p:cNvPr>
          <p:cNvCxnSpPr/>
          <p:nvPr/>
        </p:nvCxnSpPr>
        <p:spPr>
          <a:xfrm>
            <a:off x="990313" y="588924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 Box 75">
            <a:extLst>
              <a:ext uri="{FF2B5EF4-FFF2-40B4-BE49-F238E27FC236}">
                <a16:creationId xmlns:a16="http://schemas.microsoft.com/office/drawing/2014/main" id="{C4FB383F-7B52-43B4-B5BF-20378345D7BD}"/>
              </a:ext>
            </a:extLst>
          </p:cNvPr>
          <p:cNvSpPr txBox="1">
            <a:spLocks noChangeArrowheads="1"/>
          </p:cNvSpPr>
          <p:nvPr/>
        </p:nvSpPr>
        <p:spPr bwMode="auto">
          <a:xfrm>
            <a:off x="4572000" y="17526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1 - 5 years</a:t>
            </a:r>
          </a:p>
        </p:txBody>
      </p:sp>
      <p:cxnSp>
        <p:nvCxnSpPr>
          <p:cNvPr id="28" name="Straight Arrow Connector 27">
            <a:extLst>
              <a:ext uri="{FF2B5EF4-FFF2-40B4-BE49-F238E27FC236}">
                <a16:creationId xmlns:a16="http://schemas.microsoft.com/office/drawing/2014/main" id="{37739188-F177-4F50-B323-A1F050EC95DB}"/>
              </a:ext>
            </a:extLst>
          </p:cNvPr>
          <p:cNvCxnSpPr/>
          <p:nvPr/>
        </p:nvCxnSpPr>
        <p:spPr>
          <a:xfrm>
            <a:off x="5486400" y="188737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 Box 75">
            <a:extLst>
              <a:ext uri="{FF2B5EF4-FFF2-40B4-BE49-F238E27FC236}">
                <a16:creationId xmlns:a16="http://schemas.microsoft.com/office/drawing/2014/main" id="{DFD3FE42-97C1-48C3-B81E-80C5FD23E231}"/>
              </a:ext>
            </a:extLst>
          </p:cNvPr>
          <p:cNvSpPr txBox="1">
            <a:spLocks noChangeArrowheads="1"/>
          </p:cNvSpPr>
          <p:nvPr/>
        </p:nvSpPr>
        <p:spPr bwMode="auto">
          <a:xfrm>
            <a:off x="4572000" y="25908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6 - 10 years</a:t>
            </a:r>
          </a:p>
        </p:txBody>
      </p:sp>
      <p:cxnSp>
        <p:nvCxnSpPr>
          <p:cNvPr id="30" name="Straight Arrow Connector 29">
            <a:extLst>
              <a:ext uri="{FF2B5EF4-FFF2-40B4-BE49-F238E27FC236}">
                <a16:creationId xmlns:a16="http://schemas.microsoft.com/office/drawing/2014/main" id="{4954AC6D-B19D-442E-8FD4-8D7365EB2959}"/>
              </a:ext>
            </a:extLst>
          </p:cNvPr>
          <p:cNvCxnSpPr/>
          <p:nvPr/>
        </p:nvCxnSpPr>
        <p:spPr>
          <a:xfrm>
            <a:off x="5486400" y="272557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 Box 75">
            <a:extLst>
              <a:ext uri="{FF2B5EF4-FFF2-40B4-BE49-F238E27FC236}">
                <a16:creationId xmlns:a16="http://schemas.microsoft.com/office/drawing/2014/main" id="{27A5D0E4-1F5F-4BAD-9DFF-3BE9CCE9B9B0}"/>
              </a:ext>
            </a:extLst>
          </p:cNvPr>
          <p:cNvSpPr txBox="1">
            <a:spLocks noChangeArrowheads="1"/>
          </p:cNvSpPr>
          <p:nvPr/>
        </p:nvSpPr>
        <p:spPr bwMode="auto">
          <a:xfrm>
            <a:off x="4495800" y="40386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11 - 20 years</a:t>
            </a:r>
          </a:p>
        </p:txBody>
      </p:sp>
      <p:cxnSp>
        <p:nvCxnSpPr>
          <p:cNvPr id="32" name="Straight Arrow Connector 31">
            <a:extLst>
              <a:ext uri="{FF2B5EF4-FFF2-40B4-BE49-F238E27FC236}">
                <a16:creationId xmlns:a16="http://schemas.microsoft.com/office/drawing/2014/main" id="{BEA7B60B-9EBE-46EA-821B-B81AAA33C654}"/>
              </a:ext>
            </a:extLst>
          </p:cNvPr>
          <p:cNvCxnSpPr/>
          <p:nvPr/>
        </p:nvCxnSpPr>
        <p:spPr>
          <a:xfrm>
            <a:off x="5486400" y="417337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 Box 75">
            <a:extLst>
              <a:ext uri="{FF2B5EF4-FFF2-40B4-BE49-F238E27FC236}">
                <a16:creationId xmlns:a16="http://schemas.microsoft.com/office/drawing/2014/main" id="{38889947-1EBD-41DD-8814-AA5A7EBD8AF3}"/>
              </a:ext>
            </a:extLst>
          </p:cNvPr>
          <p:cNvSpPr txBox="1">
            <a:spLocks noChangeArrowheads="1"/>
          </p:cNvSpPr>
          <p:nvPr/>
        </p:nvSpPr>
        <p:spPr bwMode="auto">
          <a:xfrm>
            <a:off x="4648200" y="5410200"/>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21 or more</a:t>
            </a:r>
          </a:p>
          <a:p>
            <a:pPr algn="ctr"/>
            <a:r>
              <a:rPr lang="en-US" altLang="en-US" sz="1000" b="0" dirty="0">
                <a:solidFill>
                  <a:schemeClr val="tx1"/>
                </a:solidFill>
              </a:rPr>
              <a:t>years</a:t>
            </a:r>
          </a:p>
        </p:txBody>
      </p:sp>
      <p:cxnSp>
        <p:nvCxnSpPr>
          <p:cNvPr id="34" name="Straight Arrow Connector 33">
            <a:extLst>
              <a:ext uri="{FF2B5EF4-FFF2-40B4-BE49-F238E27FC236}">
                <a16:creationId xmlns:a16="http://schemas.microsoft.com/office/drawing/2014/main" id="{F5FC56F7-A1E9-46A3-BF37-9B616C174302}"/>
              </a:ext>
            </a:extLst>
          </p:cNvPr>
          <p:cNvCxnSpPr/>
          <p:nvPr/>
        </p:nvCxnSpPr>
        <p:spPr>
          <a:xfrm>
            <a:off x="5486400" y="562117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50B85FE2-CD22-49F9-B82E-C0A27D97E9A1}"/>
              </a:ext>
            </a:extLst>
          </p:cNvPr>
          <p:cNvSpPr/>
          <p:nvPr/>
        </p:nvSpPr>
        <p:spPr>
          <a:xfrm>
            <a:off x="2590800" y="3581400"/>
            <a:ext cx="1904715" cy="600164"/>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Mean years = 18.8 years</a:t>
            </a:r>
          </a:p>
          <a:p>
            <a:r>
              <a:rPr lang="en-US" sz="1100" dirty="0">
                <a:latin typeface="Arial" panose="020B0604020202020204" pitchFamily="34" charset="0"/>
                <a:cs typeface="Arial" panose="020B0604020202020204" pitchFamily="34" charset="0"/>
              </a:rPr>
              <a:t>Median years = 17.0 years</a:t>
            </a:r>
          </a:p>
          <a:p>
            <a:r>
              <a:rPr lang="en-US" sz="1100" dirty="0">
                <a:latin typeface="Arial" panose="020B0604020202020204" pitchFamily="34" charset="0"/>
                <a:cs typeface="Arial" panose="020B0604020202020204" pitchFamily="34" charset="0"/>
              </a:rPr>
              <a:t>Std. Deviation = 8.871</a:t>
            </a:r>
          </a:p>
        </p:txBody>
      </p:sp>
      <p:sp>
        <p:nvSpPr>
          <p:cNvPr id="54" name="Rectangle 53">
            <a:extLst>
              <a:ext uri="{FF2B5EF4-FFF2-40B4-BE49-F238E27FC236}">
                <a16:creationId xmlns:a16="http://schemas.microsoft.com/office/drawing/2014/main" id="{2E52A5B9-723A-44B8-AB41-548E7975DBF7}"/>
              </a:ext>
            </a:extLst>
          </p:cNvPr>
          <p:cNvSpPr/>
          <p:nvPr/>
        </p:nvSpPr>
        <p:spPr>
          <a:xfrm>
            <a:off x="7239285" y="3751421"/>
            <a:ext cx="1904715" cy="600164"/>
          </a:xfrm>
          <a:prstGeom prst="rect">
            <a:avLst/>
          </a:prstGeom>
          <a:solidFill>
            <a:schemeClr val="bg1"/>
          </a:solidFill>
        </p:spPr>
        <p:txBody>
          <a:bodyPr wrap="square">
            <a:spAutoFit/>
          </a:bodyPr>
          <a:lstStyle/>
          <a:p>
            <a:r>
              <a:rPr lang="en-US" sz="1100" dirty="0">
                <a:latin typeface="Arial" panose="020B0604020202020204" pitchFamily="34" charset="0"/>
                <a:cs typeface="Arial" panose="020B0604020202020204" pitchFamily="34" charset="0"/>
              </a:rPr>
              <a:t>Mean years = 14.7 years</a:t>
            </a:r>
          </a:p>
          <a:p>
            <a:r>
              <a:rPr lang="en-US" sz="1100" dirty="0">
                <a:latin typeface="Arial" panose="020B0604020202020204" pitchFamily="34" charset="0"/>
                <a:cs typeface="Arial" panose="020B0604020202020204" pitchFamily="34" charset="0"/>
              </a:rPr>
              <a:t>Median years = 13.0 years</a:t>
            </a:r>
          </a:p>
          <a:p>
            <a:r>
              <a:rPr lang="en-US" sz="1100" dirty="0">
                <a:latin typeface="Arial" panose="020B0604020202020204" pitchFamily="34" charset="0"/>
                <a:cs typeface="Arial" panose="020B0604020202020204" pitchFamily="34" charset="0"/>
              </a:rPr>
              <a:t>Std. Deviation = 9.266</a:t>
            </a:r>
          </a:p>
        </p:txBody>
      </p:sp>
      <p:sp>
        <p:nvSpPr>
          <p:cNvPr id="37" name="Rectangle 36">
            <a:extLst>
              <a:ext uri="{FF2B5EF4-FFF2-40B4-BE49-F238E27FC236}">
                <a16:creationId xmlns:a16="http://schemas.microsoft.com/office/drawing/2014/main" id="{4E4549FA-C79E-4B50-AFB2-C0EB09787428}"/>
              </a:ext>
            </a:extLst>
          </p:cNvPr>
          <p:cNvSpPr/>
          <p:nvPr/>
        </p:nvSpPr>
        <p:spPr>
          <a:xfrm>
            <a:off x="7239285" y="3751421"/>
            <a:ext cx="1828800" cy="5919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E44113A-C9B4-4ACA-AE23-DAB5B6F912E0}"/>
              </a:ext>
            </a:extLst>
          </p:cNvPr>
          <p:cNvSpPr/>
          <p:nvPr/>
        </p:nvSpPr>
        <p:spPr>
          <a:xfrm>
            <a:off x="2590800" y="3581400"/>
            <a:ext cx="1828800" cy="5919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2682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Please indicate the number of years for each of the following: (n=138)</a:t>
            </a:r>
          </a:p>
        </p:txBody>
      </p:sp>
      <p:sp>
        <p:nvSpPr>
          <p:cNvPr id="10248" name="Rectangle 8"/>
          <p:cNvSpPr>
            <a:spLocks noGrp="1" noChangeArrowheads="1"/>
          </p:cNvSpPr>
          <p:nvPr>
            <p:ph type="title"/>
          </p:nvPr>
        </p:nvSpPr>
        <p:spPr>
          <a:xfrm>
            <a:off x="0" y="142220"/>
            <a:ext cx="9144000" cy="54358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Number of Years: Since Training Completion Per CV Program</a:t>
            </a:r>
          </a:p>
        </p:txBody>
      </p:sp>
      <p:sp>
        <p:nvSpPr>
          <p:cNvPr id="11" name="Text Box 75"/>
          <p:cNvSpPr txBox="1">
            <a:spLocks noChangeArrowheads="1"/>
          </p:cNvSpPr>
          <p:nvPr/>
        </p:nvSpPr>
        <p:spPr bwMode="auto">
          <a:xfrm>
            <a:off x="3962400" y="624840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pic>
        <p:nvPicPr>
          <p:cNvPr id="3" name="Picture 2" descr="A close up of a building&#10;&#10;Description automatically generated">
            <a:extLst>
              <a:ext uri="{FF2B5EF4-FFF2-40B4-BE49-F238E27FC236}">
                <a16:creationId xmlns:a16="http://schemas.microsoft.com/office/drawing/2014/main" id="{275F22C9-2707-40DF-A646-C0DFF13F6D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3939"/>
            <a:ext cx="9144000" cy="5610121"/>
          </a:xfrm>
          <a:prstGeom prst="rect">
            <a:avLst/>
          </a:prstGeom>
        </p:spPr>
      </p:pic>
    </p:spTree>
    <p:extLst>
      <p:ext uri="{BB962C8B-B14F-4D97-AF65-F5344CB8AC3E}">
        <p14:creationId xmlns:p14="http://schemas.microsoft.com/office/powerpoint/2010/main" val="3306872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Please indicate the number of years for each of the following: (n=138)</a:t>
            </a:r>
          </a:p>
        </p:txBody>
      </p:sp>
      <p:sp>
        <p:nvSpPr>
          <p:cNvPr id="10248" name="Rectangle 8"/>
          <p:cNvSpPr>
            <a:spLocks noGrp="1" noChangeArrowheads="1"/>
          </p:cNvSpPr>
          <p:nvPr>
            <p:ph type="title"/>
          </p:nvPr>
        </p:nvSpPr>
        <p:spPr>
          <a:xfrm>
            <a:off x="0" y="0"/>
            <a:ext cx="9144000" cy="54358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Number of Years: At Current Institution Per CV Program</a:t>
            </a:r>
          </a:p>
        </p:txBody>
      </p:sp>
      <p:sp>
        <p:nvSpPr>
          <p:cNvPr id="11" name="Text Box 75"/>
          <p:cNvSpPr txBox="1">
            <a:spLocks noChangeArrowheads="1"/>
          </p:cNvSpPr>
          <p:nvPr/>
        </p:nvSpPr>
        <p:spPr bwMode="auto">
          <a:xfrm>
            <a:off x="3962400" y="624840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pic>
        <p:nvPicPr>
          <p:cNvPr id="4" name="Picture 3" descr="A close up of a fence&#10;&#10;Description automatically generated">
            <a:extLst>
              <a:ext uri="{FF2B5EF4-FFF2-40B4-BE49-F238E27FC236}">
                <a16:creationId xmlns:a16="http://schemas.microsoft.com/office/drawing/2014/main" id="{16D57CAD-6EDE-4EC6-8B28-2902C9FEA8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8279"/>
            <a:ext cx="9144000" cy="5610121"/>
          </a:xfrm>
          <a:prstGeom prst="rect">
            <a:avLst/>
          </a:prstGeom>
        </p:spPr>
      </p:pic>
    </p:spTree>
    <p:extLst>
      <p:ext uri="{BB962C8B-B14F-4D97-AF65-F5344CB8AC3E}">
        <p14:creationId xmlns:p14="http://schemas.microsoft.com/office/powerpoint/2010/main" val="10868772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75">
            <a:extLst>
              <a:ext uri="{FF2B5EF4-FFF2-40B4-BE49-F238E27FC236}">
                <a16:creationId xmlns:a16="http://schemas.microsoft.com/office/drawing/2014/main" id="{04FA9B4E-E573-480D-B23D-DC2452310991}"/>
              </a:ext>
            </a:extLst>
          </p:cNvPr>
          <p:cNvSpPr txBox="1">
            <a:spLocks noChangeArrowheads="1"/>
          </p:cNvSpPr>
          <p:nvPr/>
        </p:nvSpPr>
        <p:spPr bwMode="auto">
          <a:xfrm>
            <a:off x="1752600" y="6139190"/>
            <a:ext cx="11430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pic>
        <p:nvPicPr>
          <p:cNvPr id="6" name="Picture 5" descr="A screenshot of a cell phone&#10;&#10;Description automatically generated">
            <a:extLst>
              <a:ext uri="{FF2B5EF4-FFF2-40B4-BE49-F238E27FC236}">
                <a16:creationId xmlns:a16="http://schemas.microsoft.com/office/drawing/2014/main" id="{8AC3E206-6028-4980-A850-F9E2900EDE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1219200"/>
            <a:ext cx="2057401" cy="4869705"/>
          </a:xfrm>
          <a:prstGeom prst="rect">
            <a:avLst/>
          </a:prstGeom>
        </p:spPr>
      </p:pic>
      <p:pic>
        <p:nvPicPr>
          <p:cNvPr id="3" name="Picture 2">
            <a:extLst>
              <a:ext uri="{FF2B5EF4-FFF2-40B4-BE49-F238E27FC236}">
                <a16:creationId xmlns:a16="http://schemas.microsoft.com/office/drawing/2014/main" id="{CFCF3CE8-22BE-4BF0-B90D-F9038748CA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1219200"/>
            <a:ext cx="2057687" cy="4869705"/>
          </a:xfrm>
          <a:prstGeom prst="rect">
            <a:avLst/>
          </a:prstGeom>
        </p:spPr>
      </p:pic>
      <p:sp>
        <p:nvSpPr>
          <p:cNvPr id="10247" name="Text Box 7"/>
          <p:cNvSpPr txBox="1">
            <a:spLocks noChangeArrowheads="1"/>
          </p:cNvSpPr>
          <p:nvPr/>
        </p:nvSpPr>
        <p:spPr bwMode="auto">
          <a:xfrm>
            <a:off x="-76200" y="6304002"/>
            <a:ext cx="9448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Please indicate the number of years for each of the following: (n=138) </a:t>
            </a:r>
          </a:p>
          <a:p>
            <a:pPr eaLnBrk="1" hangingPunct="1"/>
            <a:r>
              <a:rPr lang="en-US" altLang="en-US" sz="1000" b="0" i="1" dirty="0">
                <a:solidFill>
                  <a:schemeClr val="tx1"/>
                </a:solidFill>
              </a:rPr>
              <a:t>Q:  To your best estimate what is the current percentage of non-clinical time, you receive for program director activity, not including inpatient or outpatient </a:t>
            </a:r>
          </a:p>
          <a:p>
            <a:pPr eaLnBrk="1" hangingPunct="1"/>
            <a:r>
              <a:rPr lang="en-US" altLang="en-US" sz="1000" b="0" i="1" dirty="0">
                <a:solidFill>
                  <a:schemeClr val="tx1"/>
                </a:solidFill>
              </a:rPr>
              <a:t>      supervisory assignments of fellows?  (n=138)</a:t>
            </a:r>
          </a:p>
        </p:txBody>
      </p:sp>
      <p:sp>
        <p:nvSpPr>
          <p:cNvPr id="10248" name="Rectangle 8"/>
          <p:cNvSpPr>
            <a:spLocks noGrp="1" noChangeArrowheads="1"/>
          </p:cNvSpPr>
          <p:nvPr>
            <p:ph type="title"/>
          </p:nvPr>
        </p:nvSpPr>
        <p:spPr>
          <a:xfrm>
            <a:off x="0" y="76200"/>
            <a:ext cx="9144000" cy="54358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Number of Years:  Program Director At Current Institution /</a:t>
            </a:r>
            <a:br>
              <a:rPr lang="en-US" altLang="en-US" sz="2000" b="1" dirty="0">
                <a:solidFill>
                  <a:srgbClr val="00386B"/>
                </a:solidFill>
              </a:rPr>
            </a:br>
            <a:r>
              <a:rPr lang="en-US" altLang="en-US" sz="2000" b="1" dirty="0">
                <a:solidFill>
                  <a:srgbClr val="00386B"/>
                </a:solidFill>
              </a:rPr>
              <a:t>Estimated Percentage of Non-Clinical Time for Program Director Activity</a:t>
            </a:r>
          </a:p>
        </p:txBody>
      </p:sp>
      <p:sp>
        <p:nvSpPr>
          <p:cNvPr id="14" name="Rectangle 13">
            <a:extLst>
              <a:ext uri="{FF2B5EF4-FFF2-40B4-BE49-F238E27FC236}">
                <a16:creationId xmlns:a16="http://schemas.microsoft.com/office/drawing/2014/main" id="{0FC8EE8C-CB10-4B56-AE90-B6C3982C7369}"/>
              </a:ext>
            </a:extLst>
          </p:cNvPr>
          <p:cNvSpPr/>
          <p:nvPr/>
        </p:nvSpPr>
        <p:spPr>
          <a:xfrm>
            <a:off x="820805" y="838200"/>
            <a:ext cx="3161891" cy="523220"/>
          </a:xfrm>
          <a:prstGeom prst="rect">
            <a:avLst/>
          </a:prstGeom>
        </p:spPr>
        <p:txBody>
          <a:bodyPr wrap="none">
            <a:spAutoFit/>
          </a:bodyPr>
          <a:lstStyle/>
          <a:p>
            <a:pPr algn="ctr"/>
            <a:r>
              <a:rPr lang="en-US" sz="1400" u="sng" dirty="0"/>
              <a:t>Number of Years </a:t>
            </a:r>
          </a:p>
          <a:p>
            <a:pPr algn="ctr"/>
            <a:r>
              <a:rPr lang="en-US" sz="1400" u="sng" dirty="0"/>
              <a:t>Program Director at Current Institution</a:t>
            </a:r>
          </a:p>
        </p:txBody>
      </p:sp>
      <p:sp>
        <p:nvSpPr>
          <p:cNvPr id="37" name="Text Box 75">
            <a:extLst>
              <a:ext uri="{FF2B5EF4-FFF2-40B4-BE49-F238E27FC236}">
                <a16:creationId xmlns:a16="http://schemas.microsoft.com/office/drawing/2014/main" id="{9061BE80-D4AB-4224-A9C5-2DF2CC8D8EFA}"/>
              </a:ext>
            </a:extLst>
          </p:cNvPr>
          <p:cNvSpPr txBox="1">
            <a:spLocks noChangeArrowheads="1"/>
          </p:cNvSpPr>
          <p:nvPr/>
        </p:nvSpPr>
        <p:spPr bwMode="auto">
          <a:xfrm>
            <a:off x="685800" y="16002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 year</a:t>
            </a:r>
          </a:p>
        </p:txBody>
      </p:sp>
      <p:cxnSp>
        <p:nvCxnSpPr>
          <p:cNvPr id="38" name="Straight Arrow Connector 37">
            <a:extLst>
              <a:ext uri="{FF2B5EF4-FFF2-40B4-BE49-F238E27FC236}">
                <a16:creationId xmlns:a16="http://schemas.microsoft.com/office/drawing/2014/main" id="{16605B5C-CC53-4D67-86F5-AFBDE5497C0F}"/>
              </a:ext>
            </a:extLst>
          </p:cNvPr>
          <p:cNvCxnSpPr/>
          <p:nvPr/>
        </p:nvCxnSpPr>
        <p:spPr>
          <a:xfrm>
            <a:off x="1524000" y="173497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 Box 75">
            <a:extLst>
              <a:ext uri="{FF2B5EF4-FFF2-40B4-BE49-F238E27FC236}">
                <a16:creationId xmlns:a16="http://schemas.microsoft.com/office/drawing/2014/main" id="{CE772041-3952-48D6-BDE8-B35477E695D3}"/>
              </a:ext>
            </a:extLst>
          </p:cNvPr>
          <p:cNvSpPr txBox="1">
            <a:spLocks noChangeArrowheads="1"/>
          </p:cNvSpPr>
          <p:nvPr/>
        </p:nvSpPr>
        <p:spPr bwMode="auto">
          <a:xfrm>
            <a:off x="685800" y="21336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 years</a:t>
            </a:r>
          </a:p>
        </p:txBody>
      </p:sp>
      <p:cxnSp>
        <p:nvCxnSpPr>
          <p:cNvPr id="40" name="Straight Arrow Connector 39">
            <a:extLst>
              <a:ext uri="{FF2B5EF4-FFF2-40B4-BE49-F238E27FC236}">
                <a16:creationId xmlns:a16="http://schemas.microsoft.com/office/drawing/2014/main" id="{AD35F9BB-54C6-4325-83E4-E2AD886FCCFF}"/>
              </a:ext>
            </a:extLst>
          </p:cNvPr>
          <p:cNvCxnSpPr/>
          <p:nvPr/>
        </p:nvCxnSpPr>
        <p:spPr>
          <a:xfrm>
            <a:off x="1524000" y="226837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 Box 75">
            <a:extLst>
              <a:ext uri="{FF2B5EF4-FFF2-40B4-BE49-F238E27FC236}">
                <a16:creationId xmlns:a16="http://schemas.microsoft.com/office/drawing/2014/main" id="{1E025B84-8287-4399-BC44-6B70CBC3BCB6}"/>
              </a:ext>
            </a:extLst>
          </p:cNvPr>
          <p:cNvSpPr txBox="1">
            <a:spLocks noChangeArrowheads="1"/>
          </p:cNvSpPr>
          <p:nvPr/>
        </p:nvSpPr>
        <p:spPr bwMode="auto">
          <a:xfrm>
            <a:off x="685800" y="28017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3 years</a:t>
            </a:r>
          </a:p>
        </p:txBody>
      </p:sp>
      <p:cxnSp>
        <p:nvCxnSpPr>
          <p:cNvPr id="42" name="Straight Arrow Connector 41">
            <a:extLst>
              <a:ext uri="{FF2B5EF4-FFF2-40B4-BE49-F238E27FC236}">
                <a16:creationId xmlns:a16="http://schemas.microsoft.com/office/drawing/2014/main" id="{867D5E55-63DD-4418-8F21-58FE64194066}"/>
              </a:ext>
            </a:extLst>
          </p:cNvPr>
          <p:cNvCxnSpPr/>
          <p:nvPr/>
        </p:nvCxnSpPr>
        <p:spPr>
          <a:xfrm>
            <a:off x="1524000" y="293655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 Box 75">
            <a:extLst>
              <a:ext uri="{FF2B5EF4-FFF2-40B4-BE49-F238E27FC236}">
                <a16:creationId xmlns:a16="http://schemas.microsoft.com/office/drawing/2014/main" id="{481BF641-2448-4854-B753-13BE5D89C23C}"/>
              </a:ext>
            </a:extLst>
          </p:cNvPr>
          <p:cNvSpPr txBox="1">
            <a:spLocks noChangeArrowheads="1"/>
          </p:cNvSpPr>
          <p:nvPr/>
        </p:nvSpPr>
        <p:spPr bwMode="auto">
          <a:xfrm>
            <a:off x="685800" y="33528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4 years</a:t>
            </a:r>
          </a:p>
        </p:txBody>
      </p:sp>
      <p:cxnSp>
        <p:nvCxnSpPr>
          <p:cNvPr id="44" name="Straight Arrow Connector 43">
            <a:extLst>
              <a:ext uri="{FF2B5EF4-FFF2-40B4-BE49-F238E27FC236}">
                <a16:creationId xmlns:a16="http://schemas.microsoft.com/office/drawing/2014/main" id="{87965043-8CE2-40E3-898B-AE76CBBAC51D}"/>
              </a:ext>
            </a:extLst>
          </p:cNvPr>
          <p:cNvCxnSpPr/>
          <p:nvPr/>
        </p:nvCxnSpPr>
        <p:spPr>
          <a:xfrm>
            <a:off x="1524000" y="348757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 Box 75">
            <a:extLst>
              <a:ext uri="{FF2B5EF4-FFF2-40B4-BE49-F238E27FC236}">
                <a16:creationId xmlns:a16="http://schemas.microsoft.com/office/drawing/2014/main" id="{7DF584CD-0100-44DB-9EED-8CF204F3A906}"/>
              </a:ext>
            </a:extLst>
          </p:cNvPr>
          <p:cNvSpPr txBox="1">
            <a:spLocks noChangeArrowheads="1"/>
          </p:cNvSpPr>
          <p:nvPr/>
        </p:nvSpPr>
        <p:spPr bwMode="auto">
          <a:xfrm>
            <a:off x="609600" y="40386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5 – 7 years</a:t>
            </a:r>
          </a:p>
        </p:txBody>
      </p:sp>
      <p:cxnSp>
        <p:nvCxnSpPr>
          <p:cNvPr id="46" name="Straight Arrow Connector 45">
            <a:extLst>
              <a:ext uri="{FF2B5EF4-FFF2-40B4-BE49-F238E27FC236}">
                <a16:creationId xmlns:a16="http://schemas.microsoft.com/office/drawing/2014/main" id="{16EF4B5D-6A3E-4E4A-8FDB-B4087EB1BDC9}"/>
              </a:ext>
            </a:extLst>
          </p:cNvPr>
          <p:cNvCxnSpPr/>
          <p:nvPr/>
        </p:nvCxnSpPr>
        <p:spPr>
          <a:xfrm>
            <a:off x="1524000" y="417337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 Box 75">
            <a:extLst>
              <a:ext uri="{FF2B5EF4-FFF2-40B4-BE49-F238E27FC236}">
                <a16:creationId xmlns:a16="http://schemas.microsoft.com/office/drawing/2014/main" id="{83A76369-CCFF-4DC6-B82D-5059FAF1F15C}"/>
              </a:ext>
            </a:extLst>
          </p:cNvPr>
          <p:cNvSpPr txBox="1">
            <a:spLocks noChangeArrowheads="1"/>
          </p:cNvSpPr>
          <p:nvPr/>
        </p:nvSpPr>
        <p:spPr bwMode="auto">
          <a:xfrm>
            <a:off x="533400" y="47244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8 – 10 years</a:t>
            </a:r>
          </a:p>
        </p:txBody>
      </p:sp>
      <p:cxnSp>
        <p:nvCxnSpPr>
          <p:cNvPr id="48" name="Straight Arrow Connector 47">
            <a:extLst>
              <a:ext uri="{FF2B5EF4-FFF2-40B4-BE49-F238E27FC236}">
                <a16:creationId xmlns:a16="http://schemas.microsoft.com/office/drawing/2014/main" id="{32409347-F2F4-4A21-8F72-9DBA198B31AF}"/>
              </a:ext>
            </a:extLst>
          </p:cNvPr>
          <p:cNvCxnSpPr/>
          <p:nvPr/>
        </p:nvCxnSpPr>
        <p:spPr>
          <a:xfrm>
            <a:off x="1524000" y="485917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 Box 75">
            <a:extLst>
              <a:ext uri="{FF2B5EF4-FFF2-40B4-BE49-F238E27FC236}">
                <a16:creationId xmlns:a16="http://schemas.microsoft.com/office/drawing/2014/main" id="{ABAC7819-C6FB-42BB-880C-37D71A14008D}"/>
              </a:ext>
            </a:extLst>
          </p:cNvPr>
          <p:cNvSpPr txBox="1">
            <a:spLocks noChangeArrowheads="1"/>
          </p:cNvSpPr>
          <p:nvPr/>
        </p:nvSpPr>
        <p:spPr bwMode="auto">
          <a:xfrm>
            <a:off x="609600" y="5467290"/>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11 or more</a:t>
            </a:r>
          </a:p>
          <a:p>
            <a:pPr algn="ctr"/>
            <a:r>
              <a:rPr lang="en-US" altLang="en-US" sz="1000" b="0" dirty="0">
                <a:solidFill>
                  <a:schemeClr val="tx1"/>
                </a:solidFill>
              </a:rPr>
              <a:t> years</a:t>
            </a:r>
          </a:p>
        </p:txBody>
      </p:sp>
      <p:cxnSp>
        <p:nvCxnSpPr>
          <p:cNvPr id="50" name="Straight Arrow Connector 49">
            <a:extLst>
              <a:ext uri="{FF2B5EF4-FFF2-40B4-BE49-F238E27FC236}">
                <a16:creationId xmlns:a16="http://schemas.microsoft.com/office/drawing/2014/main" id="{27C5479E-BDF0-4767-B98E-25F75C14741B}"/>
              </a:ext>
            </a:extLst>
          </p:cNvPr>
          <p:cNvCxnSpPr/>
          <p:nvPr/>
        </p:nvCxnSpPr>
        <p:spPr>
          <a:xfrm>
            <a:off x="1524000" y="56020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Text Box 75">
            <a:extLst>
              <a:ext uri="{FF2B5EF4-FFF2-40B4-BE49-F238E27FC236}">
                <a16:creationId xmlns:a16="http://schemas.microsoft.com/office/drawing/2014/main" id="{716A949E-EA71-467C-8D2E-DCFC6EA47099}"/>
              </a:ext>
            </a:extLst>
          </p:cNvPr>
          <p:cNvSpPr txBox="1">
            <a:spLocks noChangeArrowheads="1"/>
          </p:cNvSpPr>
          <p:nvPr/>
        </p:nvSpPr>
        <p:spPr bwMode="auto">
          <a:xfrm>
            <a:off x="609600" y="59259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 answer</a:t>
            </a:r>
          </a:p>
        </p:txBody>
      </p:sp>
      <p:cxnSp>
        <p:nvCxnSpPr>
          <p:cNvPr id="52" name="Straight Arrow Connector 51">
            <a:extLst>
              <a:ext uri="{FF2B5EF4-FFF2-40B4-BE49-F238E27FC236}">
                <a16:creationId xmlns:a16="http://schemas.microsoft.com/office/drawing/2014/main" id="{BA0953BA-FBE5-4EB9-AAD4-CC9BB949397F}"/>
              </a:ext>
            </a:extLst>
          </p:cNvPr>
          <p:cNvCxnSpPr/>
          <p:nvPr/>
        </p:nvCxnSpPr>
        <p:spPr>
          <a:xfrm>
            <a:off x="1524000" y="606075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475D88BA-E872-448E-903C-CC4628543591}"/>
              </a:ext>
            </a:extLst>
          </p:cNvPr>
          <p:cNvSpPr/>
          <p:nvPr/>
        </p:nvSpPr>
        <p:spPr>
          <a:xfrm>
            <a:off x="3200400" y="1524000"/>
            <a:ext cx="1904715" cy="600164"/>
          </a:xfrm>
          <a:prstGeom prst="rect">
            <a:avLst/>
          </a:prstGeom>
          <a:solidFill>
            <a:schemeClr val="bg1"/>
          </a:solidFill>
        </p:spPr>
        <p:txBody>
          <a:bodyPr wrap="square">
            <a:spAutoFit/>
          </a:bodyPr>
          <a:lstStyle/>
          <a:p>
            <a:r>
              <a:rPr lang="en-US" sz="1100" dirty="0">
                <a:latin typeface="Arial" panose="020B0604020202020204" pitchFamily="34" charset="0"/>
                <a:cs typeface="Arial" panose="020B0604020202020204" pitchFamily="34" charset="0"/>
              </a:rPr>
              <a:t>Mean years = 6.69 years</a:t>
            </a:r>
          </a:p>
          <a:p>
            <a:r>
              <a:rPr lang="en-US" sz="1100" dirty="0">
                <a:latin typeface="Arial" panose="020B0604020202020204" pitchFamily="34" charset="0"/>
                <a:cs typeface="Arial" panose="020B0604020202020204" pitchFamily="34" charset="0"/>
              </a:rPr>
              <a:t>Median years = 5.00 years</a:t>
            </a:r>
          </a:p>
          <a:p>
            <a:r>
              <a:rPr lang="en-US" sz="1100" dirty="0">
                <a:latin typeface="Arial" panose="020B0604020202020204" pitchFamily="34" charset="0"/>
                <a:cs typeface="Arial" panose="020B0604020202020204" pitchFamily="34" charset="0"/>
              </a:rPr>
              <a:t>Std. Deviation = 6.208</a:t>
            </a:r>
          </a:p>
        </p:txBody>
      </p:sp>
      <p:sp>
        <p:nvSpPr>
          <p:cNvPr id="31" name="Rectangle 30">
            <a:extLst>
              <a:ext uri="{FF2B5EF4-FFF2-40B4-BE49-F238E27FC236}">
                <a16:creationId xmlns:a16="http://schemas.microsoft.com/office/drawing/2014/main" id="{A03FF32A-66FD-4924-99A9-CD45AA752FCF}"/>
              </a:ext>
            </a:extLst>
          </p:cNvPr>
          <p:cNvSpPr/>
          <p:nvPr/>
        </p:nvSpPr>
        <p:spPr>
          <a:xfrm>
            <a:off x="3200400" y="1524000"/>
            <a:ext cx="1828800" cy="5919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75">
            <a:extLst>
              <a:ext uri="{FF2B5EF4-FFF2-40B4-BE49-F238E27FC236}">
                <a16:creationId xmlns:a16="http://schemas.microsoft.com/office/drawing/2014/main" id="{D4799BB2-6177-4E2D-82FD-FA5A3928EB0C}"/>
              </a:ext>
            </a:extLst>
          </p:cNvPr>
          <p:cNvSpPr txBox="1">
            <a:spLocks noChangeArrowheads="1"/>
          </p:cNvSpPr>
          <p:nvPr/>
        </p:nvSpPr>
        <p:spPr bwMode="auto">
          <a:xfrm>
            <a:off x="457200" y="13539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Less than a year</a:t>
            </a:r>
          </a:p>
        </p:txBody>
      </p:sp>
      <p:cxnSp>
        <p:nvCxnSpPr>
          <p:cNvPr id="35" name="Straight Arrow Connector 34">
            <a:extLst>
              <a:ext uri="{FF2B5EF4-FFF2-40B4-BE49-F238E27FC236}">
                <a16:creationId xmlns:a16="http://schemas.microsoft.com/office/drawing/2014/main" id="{614E97F8-6114-4526-A23C-418D46D856B7}"/>
              </a:ext>
            </a:extLst>
          </p:cNvPr>
          <p:cNvCxnSpPr/>
          <p:nvPr/>
        </p:nvCxnSpPr>
        <p:spPr>
          <a:xfrm>
            <a:off x="1524000" y="148875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 Box 75">
            <a:extLst>
              <a:ext uri="{FF2B5EF4-FFF2-40B4-BE49-F238E27FC236}">
                <a16:creationId xmlns:a16="http://schemas.microsoft.com/office/drawing/2014/main" id="{F19CB255-523F-431E-A88F-AC5BEF3C55CE}"/>
              </a:ext>
            </a:extLst>
          </p:cNvPr>
          <p:cNvSpPr txBox="1">
            <a:spLocks noChangeArrowheads="1"/>
          </p:cNvSpPr>
          <p:nvPr/>
        </p:nvSpPr>
        <p:spPr bwMode="auto">
          <a:xfrm>
            <a:off x="6781800" y="6096000"/>
            <a:ext cx="11430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53" name="Text Box 75">
            <a:extLst>
              <a:ext uri="{FF2B5EF4-FFF2-40B4-BE49-F238E27FC236}">
                <a16:creationId xmlns:a16="http://schemas.microsoft.com/office/drawing/2014/main" id="{5D53B87C-AFE5-4F43-B197-75745F3066BA}"/>
              </a:ext>
            </a:extLst>
          </p:cNvPr>
          <p:cNvSpPr txBox="1">
            <a:spLocks noChangeArrowheads="1"/>
          </p:cNvSpPr>
          <p:nvPr/>
        </p:nvSpPr>
        <p:spPr bwMode="auto">
          <a:xfrm>
            <a:off x="5715000" y="14478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0%</a:t>
            </a:r>
          </a:p>
        </p:txBody>
      </p:sp>
      <p:cxnSp>
        <p:nvCxnSpPr>
          <p:cNvPr id="54" name="Straight Arrow Connector 53">
            <a:extLst>
              <a:ext uri="{FF2B5EF4-FFF2-40B4-BE49-F238E27FC236}">
                <a16:creationId xmlns:a16="http://schemas.microsoft.com/office/drawing/2014/main" id="{CA83DF68-A5BE-44F6-9A73-80A8D786D26B}"/>
              </a:ext>
            </a:extLst>
          </p:cNvPr>
          <p:cNvCxnSpPr/>
          <p:nvPr/>
        </p:nvCxnSpPr>
        <p:spPr>
          <a:xfrm>
            <a:off x="6477000" y="1567935"/>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 Box 75">
            <a:extLst>
              <a:ext uri="{FF2B5EF4-FFF2-40B4-BE49-F238E27FC236}">
                <a16:creationId xmlns:a16="http://schemas.microsoft.com/office/drawing/2014/main" id="{97F23136-9882-4295-80EC-34EE959A7ECD}"/>
              </a:ext>
            </a:extLst>
          </p:cNvPr>
          <p:cNvSpPr txBox="1">
            <a:spLocks noChangeArrowheads="1"/>
          </p:cNvSpPr>
          <p:nvPr/>
        </p:nvSpPr>
        <p:spPr bwMode="auto">
          <a:xfrm>
            <a:off x="5562600" y="19635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 - 10%</a:t>
            </a:r>
          </a:p>
        </p:txBody>
      </p:sp>
      <p:cxnSp>
        <p:nvCxnSpPr>
          <p:cNvPr id="63" name="Straight Arrow Connector 62">
            <a:extLst>
              <a:ext uri="{FF2B5EF4-FFF2-40B4-BE49-F238E27FC236}">
                <a16:creationId xmlns:a16="http://schemas.microsoft.com/office/drawing/2014/main" id="{9140CF7E-ACB2-4975-9399-20D6E56CC847}"/>
              </a:ext>
            </a:extLst>
          </p:cNvPr>
          <p:cNvCxnSpPr/>
          <p:nvPr/>
        </p:nvCxnSpPr>
        <p:spPr>
          <a:xfrm>
            <a:off x="6477000" y="207924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Text Box 75">
            <a:extLst>
              <a:ext uri="{FF2B5EF4-FFF2-40B4-BE49-F238E27FC236}">
                <a16:creationId xmlns:a16="http://schemas.microsoft.com/office/drawing/2014/main" id="{90646017-B6C0-49AA-B7E2-2B4F0EBA8652}"/>
              </a:ext>
            </a:extLst>
          </p:cNvPr>
          <p:cNvSpPr txBox="1">
            <a:spLocks noChangeArrowheads="1"/>
          </p:cNvSpPr>
          <p:nvPr/>
        </p:nvSpPr>
        <p:spPr bwMode="auto">
          <a:xfrm>
            <a:off x="5562600" y="30303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11% - 20%</a:t>
            </a:r>
          </a:p>
        </p:txBody>
      </p:sp>
      <p:cxnSp>
        <p:nvCxnSpPr>
          <p:cNvPr id="65" name="Straight Arrow Connector 64">
            <a:extLst>
              <a:ext uri="{FF2B5EF4-FFF2-40B4-BE49-F238E27FC236}">
                <a16:creationId xmlns:a16="http://schemas.microsoft.com/office/drawing/2014/main" id="{915CC4A6-BDC2-417B-A210-E907B725ED90}"/>
              </a:ext>
            </a:extLst>
          </p:cNvPr>
          <p:cNvCxnSpPr/>
          <p:nvPr/>
        </p:nvCxnSpPr>
        <p:spPr>
          <a:xfrm>
            <a:off x="6477000" y="314604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Text Box 75">
            <a:extLst>
              <a:ext uri="{FF2B5EF4-FFF2-40B4-BE49-F238E27FC236}">
                <a16:creationId xmlns:a16="http://schemas.microsoft.com/office/drawing/2014/main" id="{A70BCAAE-E865-4ADD-9DB5-C4EA3D4E5501}"/>
              </a:ext>
            </a:extLst>
          </p:cNvPr>
          <p:cNvSpPr txBox="1">
            <a:spLocks noChangeArrowheads="1"/>
          </p:cNvSpPr>
          <p:nvPr/>
        </p:nvSpPr>
        <p:spPr bwMode="auto">
          <a:xfrm>
            <a:off x="5562600" y="44958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21% - 30%</a:t>
            </a:r>
          </a:p>
        </p:txBody>
      </p:sp>
      <p:cxnSp>
        <p:nvCxnSpPr>
          <p:cNvPr id="67" name="Straight Arrow Connector 66">
            <a:extLst>
              <a:ext uri="{FF2B5EF4-FFF2-40B4-BE49-F238E27FC236}">
                <a16:creationId xmlns:a16="http://schemas.microsoft.com/office/drawing/2014/main" id="{01029076-522C-4AA9-878C-E68272B37661}"/>
              </a:ext>
            </a:extLst>
          </p:cNvPr>
          <p:cNvCxnSpPr/>
          <p:nvPr/>
        </p:nvCxnSpPr>
        <p:spPr>
          <a:xfrm>
            <a:off x="6477000" y="46114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 Box 75">
            <a:extLst>
              <a:ext uri="{FF2B5EF4-FFF2-40B4-BE49-F238E27FC236}">
                <a16:creationId xmlns:a16="http://schemas.microsoft.com/office/drawing/2014/main" id="{26A45E65-2234-4073-8457-4B0A70E4BCAB}"/>
              </a:ext>
            </a:extLst>
          </p:cNvPr>
          <p:cNvSpPr txBox="1">
            <a:spLocks noChangeArrowheads="1"/>
          </p:cNvSpPr>
          <p:nvPr/>
        </p:nvSpPr>
        <p:spPr bwMode="auto">
          <a:xfrm>
            <a:off x="5486400" y="56973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More than 30% </a:t>
            </a:r>
          </a:p>
        </p:txBody>
      </p:sp>
      <p:cxnSp>
        <p:nvCxnSpPr>
          <p:cNvPr id="69" name="Straight Arrow Connector 68">
            <a:extLst>
              <a:ext uri="{FF2B5EF4-FFF2-40B4-BE49-F238E27FC236}">
                <a16:creationId xmlns:a16="http://schemas.microsoft.com/office/drawing/2014/main" id="{23B20D4D-3CAE-4A15-A214-CF65C7687E23}"/>
              </a:ext>
            </a:extLst>
          </p:cNvPr>
          <p:cNvCxnSpPr/>
          <p:nvPr/>
        </p:nvCxnSpPr>
        <p:spPr>
          <a:xfrm>
            <a:off x="6477000" y="581304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9D13FA82-37DC-410F-B510-42F00C98FCA6}"/>
              </a:ext>
            </a:extLst>
          </p:cNvPr>
          <p:cNvSpPr/>
          <p:nvPr/>
        </p:nvSpPr>
        <p:spPr>
          <a:xfrm>
            <a:off x="4038886" y="4876800"/>
            <a:ext cx="2438114" cy="600164"/>
          </a:xfrm>
          <a:prstGeom prst="rect">
            <a:avLst/>
          </a:prstGeom>
          <a:solidFill>
            <a:schemeClr val="bg1"/>
          </a:solidFill>
        </p:spPr>
        <p:txBody>
          <a:bodyPr wrap="square">
            <a:spAutoFit/>
          </a:bodyPr>
          <a:lstStyle/>
          <a:p>
            <a:r>
              <a:rPr lang="en-US" sz="1100" dirty="0">
                <a:latin typeface="Arial" panose="020B0604020202020204" pitchFamily="34" charset="0"/>
                <a:cs typeface="Arial" panose="020B0604020202020204" pitchFamily="34" charset="0"/>
              </a:rPr>
              <a:t>Mean percentage of time = 22.1% </a:t>
            </a:r>
          </a:p>
          <a:p>
            <a:r>
              <a:rPr lang="en-US" sz="1100" dirty="0">
                <a:latin typeface="Arial" panose="020B0604020202020204" pitchFamily="34" charset="0"/>
                <a:cs typeface="Arial" panose="020B0604020202020204" pitchFamily="34" charset="0"/>
              </a:rPr>
              <a:t>Median percentage of time = 20.0%</a:t>
            </a:r>
          </a:p>
          <a:p>
            <a:r>
              <a:rPr lang="en-US" sz="1100" dirty="0">
                <a:latin typeface="Arial" panose="020B0604020202020204" pitchFamily="34" charset="0"/>
                <a:cs typeface="Arial" panose="020B0604020202020204" pitchFamily="34" charset="0"/>
              </a:rPr>
              <a:t>Std. Deviation = 11.349</a:t>
            </a:r>
          </a:p>
        </p:txBody>
      </p:sp>
      <p:sp>
        <p:nvSpPr>
          <p:cNvPr id="73" name="Rectangle 72">
            <a:extLst>
              <a:ext uri="{FF2B5EF4-FFF2-40B4-BE49-F238E27FC236}">
                <a16:creationId xmlns:a16="http://schemas.microsoft.com/office/drawing/2014/main" id="{278D4196-94E9-4232-A8B1-0AB50CBC8157}"/>
              </a:ext>
            </a:extLst>
          </p:cNvPr>
          <p:cNvSpPr/>
          <p:nvPr/>
        </p:nvSpPr>
        <p:spPr>
          <a:xfrm>
            <a:off x="4038884" y="4876800"/>
            <a:ext cx="2438115" cy="5919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D443136-4628-40F1-A6C1-F823FB904C49}"/>
              </a:ext>
            </a:extLst>
          </p:cNvPr>
          <p:cNvSpPr/>
          <p:nvPr/>
        </p:nvSpPr>
        <p:spPr>
          <a:xfrm>
            <a:off x="5715000" y="838200"/>
            <a:ext cx="3200400" cy="523220"/>
          </a:xfrm>
          <a:prstGeom prst="rect">
            <a:avLst/>
          </a:prstGeom>
        </p:spPr>
        <p:txBody>
          <a:bodyPr wrap="square">
            <a:spAutoFit/>
          </a:bodyPr>
          <a:lstStyle/>
          <a:p>
            <a:pPr algn="ctr"/>
            <a:r>
              <a:rPr lang="en-US" altLang="en-US" sz="1400" u="sng" dirty="0">
                <a:solidFill>
                  <a:srgbClr val="00386B"/>
                </a:solidFill>
              </a:rPr>
              <a:t>Estimated Percentage of Non-Clinical</a:t>
            </a:r>
          </a:p>
          <a:p>
            <a:pPr algn="ctr"/>
            <a:r>
              <a:rPr lang="en-US" altLang="en-US" sz="1400" u="sng" dirty="0">
                <a:solidFill>
                  <a:srgbClr val="00386B"/>
                </a:solidFill>
              </a:rPr>
              <a:t>Time for Program Director Activity</a:t>
            </a:r>
            <a:endParaRPr lang="en-US" sz="1400" u="sng" dirty="0"/>
          </a:p>
        </p:txBody>
      </p:sp>
    </p:spTree>
    <p:extLst>
      <p:ext uri="{BB962C8B-B14F-4D97-AF65-F5344CB8AC3E}">
        <p14:creationId xmlns:p14="http://schemas.microsoft.com/office/powerpoint/2010/main" val="31124554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Please indicate the number of years for each of the following: (n=138)</a:t>
            </a:r>
          </a:p>
        </p:txBody>
      </p:sp>
      <p:sp>
        <p:nvSpPr>
          <p:cNvPr id="10248" name="Rectangle 8"/>
          <p:cNvSpPr>
            <a:spLocks noGrp="1" noChangeArrowheads="1"/>
          </p:cNvSpPr>
          <p:nvPr>
            <p:ph type="title"/>
          </p:nvPr>
        </p:nvSpPr>
        <p:spPr>
          <a:xfrm>
            <a:off x="0" y="76200"/>
            <a:ext cx="9144000" cy="54358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Number of Years: Program Director At Current Institution Per CV Program</a:t>
            </a:r>
          </a:p>
        </p:txBody>
      </p:sp>
      <p:sp>
        <p:nvSpPr>
          <p:cNvPr id="11" name="Text Box 75"/>
          <p:cNvSpPr txBox="1">
            <a:spLocks noChangeArrowheads="1"/>
          </p:cNvSpPr>
          <p:nvPr/>
        </p:nvSpPr>
        <p:spPr bwMode="auto">
          <a:xfrm>
            <a:off x="3962400" y="624840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pic>
        <p:nvPicPr>
          <p:cNvPr id="3" name="Picture 2" descr="A view of a city&#10;&#10;Description automatically generated">
            <a:extLst>
              <a:ext uri="{FF2B5EF4-FFF2-40B4-BE49-F238E27FC236}">
                <a16:creationId xmlns:a16="http://schemas.microsoft.com/office/drawing/2014/main" id="{AD19E6E1-ECC3-4CE4-B852-8EDE3CAED3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3939"/>
            <a:ext cx="9144000" cy="5610121"/>
          </a:xfrm>
          <a:prstGeom prst="rect">
            <a:avLst/>
          </a:prstGeom>
        </p:spPr>
      </p:pic>
    </p:spTree>
    <p:extLst>
      <p:ext uri="{BB962C8B-B14F-4D97-AF65-F5344CB8AC3E}">
        <p14:creationId xmlns:p14="http://schemas.microsoft.com/office/powerpoint/2010/main" val="22462043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screenshot&#10;&#10;Description automatically generated">
            <a:extLst>
              <a:ext uri="{FF2B5EF4-FFF2-40B4-BE49-F238E27FC236}">
                <a16:creationId xmlns:a16="http://schemas.microsoft.com/office/drawing/2014/main" id="{410EA77B-44E7-4AE0-BF23-C3A033BA1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04800"/>
            <a:ext cx="2146609" cy="5776237"/>
          </a:xfrm>
          <a:prstGeom prst="rect">
            <a:avLst/>
          </a:prstGeom>
        </p:spPr>
      </p:pic>
      <p:sp>
        <p:nvSpPr>
          <p:cNvPr id="10247" name="Text Box 7"/>
          <p:cNvSpPr txBox="1">
            <a:spLocks noChangeArrowheads="1"/>
          </p:cNvSpPr>
          <p:nvPr/>
        </p:nvSpPr>
        <p:spPr bwMode="auto">
          <a:xfrm>
            <a:off x="-76200" y="6611779"/>
            <a:ext cx="9220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What is your current academic rank? (n=138) </a:t>
            </a:r>
          </a:p>
        </p:txBody>
      </p:sp>
      <p:sp>
        <p:nvSpPr>
          <p:cNvPr id="10248" name="Rectangle 8"/>
          <p:cNvSpPr>
            <a:spLocks noGrp="1" noChangeArrowheads="1"/>
          </p:cNvSpPr>
          <p:nvPr>
            <p:ph type="title"/>
          </p:nvPr>
        </p:nvSpPr>
        <p:spPr>
          <a:xfrm>
            <a:off x="2590800" y="76200"/>
            <a:ext cx="35052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Current Academic Rank</a:t>
            </a:r>
          </a:p>
        </p:txBody>
      </p:sp>
      <p:sp>
        <p:nvSpPr>
          <p:cNvPr id="11" name="Text Box 75"/>
          <p:cNvSpPr txBox="1">
            <a:spLocks noChangeArrowheads="1"/>
          </p:cNvSpPr>
          <p:nvPr/>
        </p:nvSpPr>
        <p:spPr bwMode="auto">
          <a:xfrm>
            <a:off x="3810000" y="6047601"/>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8" name="Text Box 75">
            <a:extLst>
              <a:ext uri="{FF2B5EF4-FFF2-40B4-BE49-F238E27FC236}">
                <a16:creationId xmlns:a16="http://schemas.microsoft.com/office/drawing/2014/main" id="{AC8FB224-5E53-4C89-9C5D-268341689AE1}"/>
              </a:ext>
            </a:extLst>
          </p:cNvPr>
          <p:cNvSpPr txBox="1">
            <a:spLocks noChangeArrowheads="1"/>
          </p:cNvSpPr>
          <p:nvPr/>
        </p:nvSpPr>
        <p:spPr bwMode="auto">
          <a:xfrm>
            <a:off x="2438400" y="1524000"/>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Associate Professor</a:t>
            </a:r>
          </a:p>
        </p:txBody>
      </p:sp>
      <p:cxnSp>
        <p:nvCxnSpPr>
          <p:cNvPr id="9" name="Straight Arrow Connector 8">
            <a:extLst>
              <a:ext uri="{FF2B5EF4-FFF2-40B4-BE49-F238E27FC236}">
                <a16:creationId xmlns:a16="http://schemas.microsoft.com/office/drawing/2014/main" id="{0B25A16E-B10D-42CC-B6CE-84FA06B8EC77}"/>
              </a:ext>
            </a:extLst>
          </p:cNvPr>
          <p:cNvCxnSpPr/>
          <p:nvPr/>
        </p:nvCxnSpPr>
        <p:spPr>
          <a:xfrm>
            <a:off x="3352800" y="171735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 Box 75">
            <a:extLst>
              <a:ext uri="{FF2B5EF4-FFF2-40B4-BE49-F238E27FC236}">
                <a16:creationId xmlns:a16="http://schemas.microsoft.com/office/drawing/2014/main" id="{32C3B650-E35B-488D-B866-A6E7D0772063}"/>
              </a:ext>
            </a:extLst>
          </p:cNvPr>
          <p:cNvSpPr txBox="1">
            <a:spLocks noChangeArrowheads="1"/>
          </p:cNvSpPr>
          <p:nvPr/>
        </p:nvSpPr>
        <p:spPr bwMode="auto">
          <a:xfrm>
            <a:off x="2438400" y="347219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Professor</a:t>
            </a:r>
          </a:p>
        </p:txBody>
      </p:sp>
      <p:cxnSp>
        <p:nvCxnSpPr>
          <p:cNvPr id="12" name="Straight Arrow Connector 11">
            <a:extLst>
              <a:ext uri="{FF2B5EF4-FFF2-40B4-BE49-F238E27FC236}">
                <a16:creationId xmlns:a16="http://schemas.microsoft.com/office/drawing/2014/main" id="{B7F40188-0AC3-46B5-8450-45D9F8A4DBD2}"/>
              </a:ext>
            </a:extLst>
          </p:cNvPr>
          <p:cNvCxnSpPr/>
          <p:nvPr/>
        </p:nvCxnSpPr>
        <p:spPr>
          <a:xfrm>
            <a:off x="3352800" y="358785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 Box 75">
            <a:extLst>
              <a:ext uri="{FF2B5EF4-FFF2-40B4-BE49-F238E27FC236}">
                <a16:creationId xmlns:a16="http://schemas.microsoft.com/office/drawing/2014/main" id="{A0179909-E003-4BD3-A5AF-6F5F32482F92}"/>
              </a:ext>
            </a:extLst>
          </p:cNvPr>
          <p:cNvSpPr txBox="1">
            <a:spLocks noChangeArrowheads="1"/>
          </p:cNvSpPr>
          <p:nvPr/>
        </p:nvSpPr>
        <p:spPr bwMode="auto">
          <a:xfrm>
            <a:off x="2438400" y="4842301"/>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Assistant Professor</a:t>
            </a:r>
          </a:p>
        </p:txBody>
      </p:sp>
      <p:cxnSp>
        <p:nvCxnSpPr>
          <p:cNvPr id="14" name="Straight Arrow Connector 13">
            <a:extLst>
              <a:ext uri="{FF2B5EF4-FFF2-40B4-BE49-F238E27FC236}">
                <a16:creationId xmlns:a16="http://schemas.microsoft.com/office/drawing/2014/main" id="{3128A2E6-70C5-46E1-9281-72C04023A65F}"/>
              </a:ext>
            </a:extLst>
          </p:cNvPr>
          <p:cNvCxnSpPr/>
          <p:nvPr/>
        </p:nvCxnSpPr>
        <p:spPr>
          <a:xfrm>
            <a:off x="3352800" y="503565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Box 75">
            <a:extLst>
              <a:ext uri="{FF2B5EF4-FFF2-40B4-BE49-F238E27FC236}">
                <a16:creationId xmlns:a16="http://schemas.microsoft.com/office/drawing/2014/main" id="{1111848D-ACAB-4591-981E-60D63D3E06B3}"/>
              </a:ext>
            </a:extLst>
          </p:cNvPr>
          <p:cNvSpPr txBox="1">
            <a:spLocks noChangeArrowheads="1"/>
          </p:cNvSpPr>
          <p:nvPr/>
        </p:nvSpPr>
        <p:spPr bwMode="auto">
          <a:xfrm>
            <a:off x="2438400" y="552959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Other</a:t>
            </a:r>
          </a:p>
        </p:txBody>
      </p:sp>
      <p:cxnSp>
        <p:nvCxnSpPr>
          <p:cNvPr id="16" name="Straight Arrow Connector 15">
            <a:extLst>
              <a:ext uri="{FF2B5EF4-FFF2-40B4-BE49-F238E27FC236}">
                <a16:creationId xmlns:a16="http://schemas.microsoft.com/office/drawing/2014/main" id="{B88B9147-E9CE-4523-B49C-1552CF113317}"/>
              </a:ext>
            </a:extLst>
          </p:cNvPr>
          <p:cNvCxnSpPr/>
          <p:nvPr/>
        </p:nvCxnSpPr>
        <p:spPr>
          <a:xfrm>
            <a:off x="3352800" y="564525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 Box 75">
            <a:extLst>
              <a:ext uri="{FF2B5EF4-FFF2-40B4-BE49-F238E27FC236}">
                <a16:creationId xmlns:a16="http://schemas.microsoft.com/office/drawing/2014/main" id="{7603E3B0-D6BA-4F2C-BBA3-4AEBC7D9FC79}"/>
              </a:ext>
            </a:extLst>
          </p:cNvPr>
          <p:cNvSpPr txBox="1">
            <a:spLocks noChangeArrowheads="1"/>
          </p:cNvSpPr>
          <p:nvPr/>
        </p:nvSpPr>
        <p:spPr bwMode="auto">
          <a:xfrm>
            <a:off x="2438400" y="5775811"/>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None</a:t>
            </a:r>
          </a:p>
        </p:txBody>
      </p:sp>
      <p:cxnSp>
        <p:nvCxnSpPr>
          <p:cNvPr id="18" name="Straight Arrow Connector 17">
            <a:extLst>
              <a:ext uri="{FF2B5EF4-FFF2-40B4-BE49-F238E27FC236}">
                <a16:creationId xmlns:a16="http://schemas.microsoft.com/office/drawing/2014/main" id="{4DED276B-AD0D-439F-8D02-464BC7ABBA11}"/>
              </a:ext>
            </a:extLst>
          </p:cNvPr>
          <p:cNvCxnSpPr/>
          <p:nvPr/>
        </p:nvCxnSpPr>
        <p:spPr>
          <a:xfrm>
            <a:off x="3352800" y="589148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120C758-DCC5-42A0-B2E0-5BCAC9A1B7E3}"/>
              </a:ext>
            </a:extLst>
          </p:cNvPr>
          <p:cNvSpPr/>
          <p:nvPr/>
        </p:nvSpPr>
        <p:spPr>
          <a:xfrm>
            <a:off x="5867113" y="5490864"/>
            <a:ext cx="2057687" cy="400110"/>
          </a:xfrm>
          <a:prstGeom prst="rect">
            <a:avLst/>
          </a:prstGeom>
        </p:spPr>
        <p:txBody>
          <a:bodyPr wrap="square">
            <a:spAutoFit/>
          </a:bodyPr>
          <a:lstStyle/>
          <a:p>
            <a:r>
              <a:rPr lang="en-US" sz="1000" i="1" dirty="0">
                <a:latin typeface="Arial" panose="020B0604020202020204" pitchFamily="34" charset="0"/>
                <a:cs typeface="Arial" panose="020B0604020202020204" pitchFamily="34" charset="0"/>
              </a:rPr>
              <a:t>“Assistant Clinical Professor”</a:t>
            </a:r>
          </a:p>
          <a:p>
            <a:r>
              <a:rPr lang="en-US" sz="1000" i="1" dirty="0">
                <a:latin typeface="Arial" panose="020B0604020202020204" pitchFamily="34" charset="0"/>
                <a:cs typeface="Arial" panose="020B0604020202020204" pitchFamily="34" charset="0"/>
              </a:rPr>
              <a:t>“ Vice -Chair of Academic Affairs”</a:t>
            </a:r>
          </a:p>
        </p:txBody>
      </p:sp>
      <p:cxnSp>
        <p:nvCxnSpPr>
          <p:cNvPr id="23" name="Straight Arrow Connector 22">
            <a:extLst>
              <a:ext uri="{FF2B5EF4-FFF2-40B4-BE49-F238E27FC236}">
                <a16:creationId xmlns:a16="http://schemas.microsoft.com/office/drawing/2014/main" id="{6A58657F-FB52-468C-B460-2C44FD933CA7}"/>
              </a:ext>
            </a:extLst>
          </p:cNvPr>
          <p:cNvCxnSpPr>
            <a:cxnSpLocks/>
          </p:cNvCxnSpPr>
          <p:nvPr/>
        </p:nvCxnSpPr>
        <p:spPr>
          <a:xfrm>
            <a:off x="4953000" y="5664309"/>
            <a:ext cx="685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Left Brace 3">
            <a:extLst>
              <a:ext uri="{FF2B5EF4-FFF2-40B4-BE49-F238E27FC236}">
                <a16:creationId xmlns:a16="http://schemas.microsoft.com/office/drawing/2014/main" id="{302149CE-8F15-4BA5-89FA-C9057D0116DF}"/>
              </a:ext>
            </a:extLst>
          </p:cNvPr>
          <p:cNvSpPr/>
          <p:nvPr/>
        </p:nvSpPr>
        <p:spPr>
          <a:xfrm>
            <a:off x="5715000" y="5410200"/>
            <a:ext cx="291792" cy="480774"/>
          </a:xfrm>
          <a:prstGeom prst="leftBrace">
            <a:avLst/>
          </a:prstGeom>
          <a:noFill/>
          <a:ln>
            <a:solidFill>
              <a:srgbClr val="00386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448789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10;&#10;Description automatically generated">
            <a:extLst>
              <a:ext uri="{FF2B5EF4-FFF2-40B4-BE49-F238E27FC236}">
                <a16:creationId xmlns:a16="http://schemas.microsoft.com/office/drawing/2014/main" id="{5601DB7D-87F6-448C-94D8-9BC7EA8983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219200"/>
            <a:ext cx="2133887" cy="4852084"/>
          </a:xfrm>
          <a:prstGeom prst="rect">
            <a:avLst/>
          </a:prstGeom>
        </p:spPr>
      </p:pic>
      <p:sp>
        <p:nvSpPr>
          <p:cNvPr id="10247" name="Text Box 7"/>
          <p:cNvSpPr txBox="1">
            <a:spLocks noChangeArrowheads="1"/>
          </p:cNvSpPr>
          <p:nvPr/>
        </p:nvSpPr>
        <p:spPr bwMode="auto">
          <a:xfrm>
            <a:off x="-76200" y="6457890"/>
            <a:ext cx="9448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Are you planning to step down as PD in the next two years? (n=138) </a:t>
            </a:r>
          </a:p>
          <a:p>
            <a:pPr eaLnBrk="1" hangingPunct="1"/>
            <a:r>
              <a:rPr lang="en-US" altLang="en-US" sz="1000" b="0" i="1" dirty="0">
                <a:solidFill>
                  <a:schemeClr val="tx1"/>
                </a:solidFill>
              </a:rPr>
              <a:t>Q:  Why do you plan on stepping down as PD in the next two years? (n=29)</a:t>
            </a:r>
          </a:p>
        </p:txBody>
      </p:sp>
      <p:sp>
        <p:nvSpPr>
          <p:cNvPr id="10248" name="Rectangle 8"/>
          <p:cNvSpPr>
            <a:spLocks noGrp="1" noChangeArrowheads="1"/>
          </p:cNvSpPr>
          <p:nvPr>
            <p:ph type="title"/>
          </p:nvPr>
        </p:nvSpPr>
        <p:spPr>
          <a:xfrm>
            <a:off x="0" y="0"/>
            <a:ext cx="9144000" cy="54358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Planning to Step Down as PD in Next Two Years</a:t>
            </a:r>
          </a:p>
        </p:txBody>
      </p:sp>
      <p:sp>
        <p:nvSpPr>
          <p:cNvPr id="56" name="Rectangle 55">
            <a:extLst>
              <a:ext uri="{FF2B5EF4-FFF2-40B4-BE49-F238E27FC236}">
                <a16:creationId xmlns:a16="http://schemas.microsoft.com/office/drawing/2014/main" id="{33C6223B-5E25-4C23-AB46-FE816A252830}"/>
              </a:ext>
            </a:extLst>
          </p:cNvPr>
          <p:cNvSpPr/>
          <p:nvPr/>
        </p:nvSpPr>
        <p:spPr>
          <a:xfrm>
            <a:off x="628876" y="914400"/>
            <a:ext cx="2419124" cy="523220"/>
          </a:xfrm>
          <a:prstGeom prst="rect">
            <a:avLst/>
          </a:prstGeom>
        </p:spPr>
        <p:txBody>
          <a:bodyPr wrap="none">
            <a:spAutoFit/>
          </a:bodyPr>
          <a:lstStyle/>
          <a:p>
            <a:pPr algn="ctr"/>
            <a:r>
              <a:rPr lang="en-US" sz="1400" u="sng" dirty="0"/>
              <a:t>Planning to Step Down as PD </a:t>
            </a:r>
          </a:p>
          <a:p>
            <a:pPr algn="ctr"/>
            <a:r>
              <a:rPr lang="en-US" sz="1400" u="sng" dirty="0"/>
              <a:t>in Next Two Years</a:t>
            </a:r>
          </a:p>
        </p:txBody>
      </p:sp>
      <p:sp>
        <p:nvSpPr>
          <p:cNvPr id="57" name="Text Box 75">
            <a:extLst>
              <a:ext uri="{FF2B5EF4-FFF2-40B4-BE49-F238E27FC236}">
                <a16:creationId xmlns:a16="http://schemas.microsoft.com/office/drawing/2014/main" id="{C15FE9EF-D241-4018-B641-ADA7D6624A98}"/>
              </a:ext>
            </a:extLst>
          </p:cNvPr>
          <p:cNvSpPr txBox="1">
            <a:spLocks noChangeArrowheads="1"/>
          </p:cNvSpPr>
          <p:nvPr/>
        </p:nvSpPr>
        <p:spPr bwMode="auto">
          <a:xfrm>
            <a:off x="0" y="18288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Yes</a:t>
            </a:r>
          </a:p>
        </p:txBody>
      </p:sp>
      <p:cxnSp>
        <p:nvCxnSpPr>
          <p:cNvPr id="58" name="Straight Arrow Connector 57">
            <a:extLst>
              <a:ext uri="{FF2B5EF4-FFF2-40B4-BE49-F238E27FC236}">
                <a16:creationId xmlns:a16="http://schemas.microsoft.com/office/drawing/2014/main" id="{9619E99E-9309-4DA2-B9D1-7D500A2D0589}"/>
              </a:ext>
            </a:extLst>
          </p:cNvPr>
          <p:cNvCxnSpPr/>
          <p:nvPr/>
        </p:nvCxnSpPr>
        <p:spPr>
          <a:xfrm>
            <a:off x="838200" y="196357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Text Box 75">
            <a:extLst>
              <a:ext uri="{FF2B5EF4-FFF2-40B4-BE49-F238E27FC236}">
                <a16:creationId xmlns:a16="http://schemas.microsoft.com/office/drawing/2014/main" id="{0AE47F53-91DE-4B24-BC32-8B57C61D00B9}"/>
              </a:ext>
            </a:extLst>
          </p:cNvPr>
          <p:cNvSpPr txBox="1">
            <a:spLocks noChangeArrowheads="1"/>
          </p:cNvSpPr>
          <p:nvPr/>
        </p:nvSpPr>
        <p:spPr bwMode="auto">
          <a:xfrm>
            <a:off x="0" y="36576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a:t>
            </a:r>
          </a:p>
        </p:txBody>
      </p:sp>
      <p:cxnSp>
        <p:nvCxnSpPr>
          <p:cNvPr id="60" name="Straight Arrow Connector 59">
            <a:extLst>
              <a:ext uri="{FF2B5EF4-FFF2-40B4-BE49-F238E27FC236}">
                <a16:creationId xmlns:a16="http://schemas.microsoft.com/office/drawing/2014/main" id="{DC031B08-7371-473B-B916-D23667B375EB}"/>
              </a:ext>
            </a:extLst>
          </p:cNvPr>
          <p:cNvCxnSpPr/>
          <p:nvPr/>
        </p:nvCxnSpPr>
        <p:spPr>
          <a:xfrm>
            <a:off x="838200" y="379237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Text Box 75">
            <a:extLst>
              <a:ext uri="{FF2B5EF4-FFF2-40B4-BE49-F238E27FC236}">
                <a16:creationId xmlns:a16="http://schemas.microsoft.com/office/drawing/2014/main" id="{E86BAF59-E85B-47E6-B3B3-4A1A165D2A16}"/>
              </a:ext>
            </a:extLst>
          </p:cNvPr>
          <p:cNvSpPr txBox="1">
            <a:spLocks noChangeArrowheads="1"/>
          </p:cNvSpPr>
          <p:nvPr/>
        </p:nvSpPr>
        <p:spPr bwMode="auto">
          <a:xfrm>
            <a:off x="1295400" y="6096000"/>
            <a:ext cx="11430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54" name="Text Box 75">
            <a:extLst>
              <a:ext uri="{FF2B5EF4-FFF2-40B4-BE49-F238E27FC236}">
                <a16:creationId xmlns:a16="http://schemas.microsoft.com/office/drawing/2014/main" id="{A2BDB92C-D91A-4C50-9F8B-A09C217A1901}"/>
              </a:ext>
            </a:extLst>
          </p:cNvPr>
          <p:cNvSpPr txBox="1">
            <a:spLocks noChangeArrowheads="1"/>
          </p:cNvSpPr>
          <p:nvPr/>
        </p:nvSpPr>
        <p:spPr bwMode="auto">
          <a:xfrm>
            <a:off x="-76200" y="54687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Not sure</a:t>
            </a:r>
          </a:p>
        </p:txBody>
      </p:sp>
      <p:cxnSp>
        <p:nvCxnSpPr>
          <p:cNvPr id="62" name="Straight Arrow Connector 61">
            <a:extLst>
              <a:ext uri="{FF2B5EF4-FFF2-40B4-BE49-F238E27FC236}">
                <a16:creationId xmlns:a16="http://schemas.microsoft.com/office/drawing/2014/main" id="{B9539E77-7124-4AA1-9BE6-41DC6FEC09FB}"/>
              </a:ext>
            </a:extLst>
          </p:cNvPr>
          <p:cNvCxnSpPr/>
          <p:nvPr/>
        </p:nvCxnSpPr>
        <p:spPr>
          <a:xfrm>
            <a:off x="838200" y="560355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5E13CF2-BAC5-4EAC-AEE3-8BB91E45E60D}"/>
              </a:ext>
            </a:extLst>
          </p:cNvPr>
          <p:cNvSpPr/>
          <p:nvPr/>
        </p:nvSpPr>
        <p:spPr>
          <a:xfrm>
            <a:off x="3124487" y="1222712"/>
            <a:ext cx="6019513" cy="5324535"/>
          </a:xfrm>
          <a:prstGeom prst="rect">
            <a:avLst/>
          </a:prstGeom>
          <a:solidFill>
            <a:schemeClr val="bg1"/>
          </a:solidFill>
        </p:spPr>
        <p:txBody>
          <a:bodyPr wrap="square">
            <a:spAutoFit/>
          </a:bodyPr>
          <a:lstStyle/>
          <a:p>
            <a:r>
              <a:rPr lang="en-US" sz="1000" i="1" dirty="0">
                <a:latin typeface="Arial" panose="020B0604020202020204" pitchFamily="34" charset="0"/>
                <a:cs typeface="Arial" panose="020B0604020202020204" pitchFamily="34" charset="0"/>
              </a:rPr>
              <a:t>“Additional administrative responsibilities”</a:t>
            </a:r>
          </a:p>
          <a:p>
            <a:r>
              <a:rPr lang="en-US" sz="1000" i="1" dirty="0">
                <a:latin typeface="Arial" panose="020B0604020202020204" pitchFamily="34" charset="0"/>
                <a:cs typeface="Arial" panose="020B0604020202020204" pitchFamily="34" charset="0"/>
              </a:rPr>
              <a:t>“Age”</a:t>
            </a:r>
          </a:p>
          <a:p>
            <a:r>
              <a:rPr lang="en-US" sz="1000" i="1" dirty="0">
                <a:latin typeface="Arial" panose="020B0604020202020204" pitchFamily="34" charset="0"/>
                <a:cs typeface="Arial" panose="020B0604020202020204" pitchFamily="34" charset="0"/>
              </a:rPr>
              <a:t>“Change of clinical needs”</a:t>
            </a:r>
          </a:p>
          <a:p>
            <a:r>
              <a:rPr lang="en-US" sz="1000" i="1" dirty="0">
                <a:latin typeface="Arial" panose="020B0604020202020204" pitchFamily="34" charset="0"/>
                <a:cs typeface="Arial" panose="020B0604020202020204" pitchFamily="34" charset="0"/>
              </a:rPr>
              <a:t>“Conflicts with administration”</a:t>
            </a:r>
          </a:p>
          <a:p>
            <a:r>
              <a:rPr lang="en-US" sz="1000" i="1" dirty="0">
                <a:latin typeface="Arial" panose="020B0604020202020204" pitchFamily="34" charset="0"/>
                <a:cs typeface="Arial" panose="020B0604020202020204" pitchFamily="34" charset="0"/>
              </a:rPr>
              <a:t>“Early discussions are underway with my chief. Likely some type of Educational Director or Faculty Development Role.”</a:t>
            </a:r>
          </a:p>
          <a:p>
            <a:r>
              <a:rPr lang="en-US" sz="1000" i="1" dirty="0">
                <a:latin typeface="Arial" panose="020B0604020202020204" pitchFamily="34" charset="0"/>
                <a:cs typeface="Arial" panose="020B0604020202020204" pitchFamily="34" charset="0"/>
              </a:rPr>
              <a:t>“Have been doing it for 14 years”</a:t>
            </a:r>
          </a:p>
          <a:p>
            <a:r>
              <a:rPr lang="en-US" sz="1000" i="1" dirty="0">
                <a:latin typeface="Arial" panose="020B0604020202020204" pitchFamily="34" charset="0"/>
                <a:cs typeface="Arial" panose="020B0604020202020204" pitchFamily="34" charset="0"/>
              </a:rPr>
              <a:t>“Have done for 38 years: 1) Hard to get faculty to prioritize teaching versus </a:t>
            </a:r>
            <a:r>
              <a:rPr lang="en-US" sz="1000" i="1" dirty="0" err="1">
                <a:latin typeface="Arial" panose="020B0604020202020204" pitchFamily="34" charset="0"/>
                <a:cs typeface="Arial" panose="020B0604020202020204" pitchFamily="34" charset="0"/>
              </a:rPr>
              <a:t>wRVU's</a:t>
            </a:r>
            <a:r>
              <a:rPr lang="en-US" sz="1000" i="1" dirty="0">
                <a:latin typeface="Arial" panose="020B0604020202020204" pitchFamily="34" charset="0"/>
                <a:cs typeface="Arial" panose="020B0604020202020204" pitchFamily="34" charset="0"/>
              </a:rPr>
              <a:t> 2) Increased ACGME demands with incorporation of CLER initiatives into regulations 3) Emergence of Millennial trainees who want to have multiple certifications but difficult to get them to "walk the walk"  and do all the required elements to attain”</a:t>
            </a:r>
          </a:p>
          <a:p>
            <a:r>
              <a:rPr lang="en-US" sz="1000" i="1" dirty="0">
                <a:latin typeface="Arial" panose="020B0604020202020204" pitchFamily="34" charset="0"/>
                <a:cs typeface="Arial" panose="020B0604020202020204" pitchFamily="34" charset="0"/>
              </a:rPr>
              <a:t>“I am anticipating that I will retire from the military in 2021 and leave military service at that time.”</a:t>
            </a:r>
          </a:p>
          <a:p>
            <a:r>
              <a:rPr lang="en-US" sz="1000" i="1" dirty="0">
                <a:latin typeface="Arial" panose="020B0604020202020204" pitchFamily="34" charset="0"/>
                <a:cs typeface="Arial" panose="020B0604020202020204" pitchFamily="34" charset="0"/>
              </a:rPr>
              <a:t>“I did not ask  for this position. They requested I do it since I was the most qualified”</a:t>
            </a:r>
          </a:p>
          <a:p>
            <a:r>
              <a:rPr lang="en-US" sz="1000" i="1" dirty="0">
                <a:latin typeface="Arial" panose="020B0604020202020204" pitchFamily="34" charset="0"/>
                <a:cs typeface="Arial" panose="020B0604020202020204" pitchFamily="34" charset="0"/>
              </a:rPr>
              <a:t>“I'm burnt out. The rewarding parts of the job are dwindling, and the worst parts of the job are eclipsing them.”</a:t>
            </a:r>
          </a:p>
          <a:p>
            <a:r>
              <a:rPr lang="en-US" sz="1000" i="1" dirty="0">
                <a:latin typeface="Arial" panose="020B0604020202020204" pitchFamily="34" charset="0"/>
                <a:cs typeface="Arial" panose="020B0604020202020204" pitchFamily="34" charset="0"/>
              </a:rPr>
              <a:t>“I've done this for over 11 years. It's time for a new person with new ideas and time for me to move on to something else.”</a:t>
            </a:r>
          </a:p>
          <a:p>
            <a:r>
              <a:rPr lang="en-US" sz="1000" i="1" dirty="0">
                <a:latin typeface="Arial" panose="020B0604020202020204" pitchFamily="34" charset="0"/>
                <a:cs typeface="Arial" panose="020B0604020202020204" pitchFamily="34" charset="0"/>
              </a:rPr>
              <a:t>“It's time for younger leadership”</a:t>
            </a:r>
          </a:p>
          <a:p>
            <a:r>
              <a:rPr lang="en-US" sz="1000" i="1" dirty="0">
                <a:latin typeface="Arial" panose="020B0604020202020204" pitchFamily="34" charset="0"/>
                <a:cs typeface="Arial" panose="020B0604020202020204" pitchFamily="34" charset="0"/>
              </a:rPr>
              <a:t>“Lack of support”</a:t>
            </a:r>
          </a:p>
          <a:p>
            <a:r>
              <a:rPr lang="en-US" sz="1000" i="1" dirty="0">
                <a:latin typeface="Arial" panose="020B0604020202020204" pitchFamily="34" charset="0"/>
                <a:cs typeface="Arial" panose="020B0604020202020204" pitchFamily="34" charset="0"/>
              </a:rPr>
              <a:t>“Moving to other leadership position in Division, focusing on research program”</a:t>
            </a:r>
          </a:p>
          <a:p>
            <a:r>
              <a:rPr lang="en-US" sz="1000" i="1" dirty="0">
                <a:latin typeface="Arial" panose="020B0604020202020204" pitchFamily="34" charset="0"/>
                <a:cs typeface="Arial" panose="020B0604020202020204" pitchFamily="34" charset="0"/>
              </a:rPr>
              <a:t>“Multiple other academic endeavors…make continuing as PD not feasible.”</a:t>
            </a:r>
          </a:p>
          <a:p>
            <a:r>
              <a:rPr lang="en-US" sz="1000" i="1" dirty="0">
                <a:latin typeface="Arial" panose="020B0604020202020204" pitchFamily="34" charset="0"/>
                <a:cs typeface="Arial" panose="020B0604020202020204" pitchFamily="34" charset="0"/>
              </a:rPr>
              <a:t>“Natural Transition, I enjoy the activity”</a:t>
            </a:r>
          </a:p>
          <a:p>
            <a:r>
              <a:rPr lang="en-US" sz="1000" i="1" dirty="0">
                <a:latin typeface="Arial" panose="020B0604020202020204" pitchFamily="34" charset="0"/>
                <a:cs typeface="Arial" panose="020B0604020202020204" pitchFamily="34" charset="0"/>
              </a:rPr>
              <a:t>“Need for transition”</a:t>
            </a:r>
          </a:p>
          <a:p>
            <a:r>
              <a:rPr lang="en-US" sz="1000" i="1" dirty="0">
                <a:latin typeface="Arial" panose="020B0604020202020204" pitchFamily="34" charset="0"/>
                <a:cs typeface="Arial" panose="020B0604020202020204" pitchFamily="34" charset="0"/>
              </a:rPr>
              <a:t>“Potential retirement”</a:t>
            </a:r>
          </a:p>
          <a:p>
            <a:r>
              <a:rPr lang="en-US" sz="1000" i="1" dirty="0">
                <a:latin typeface="Arial" panose="020B0604020202020204" pitchFamily="34" charset="0"/>
                <a:cs typeface="Arial" panose="020B0604020202020204" pitchFamily="34" charset="0"/>
              </a:rPr>
              <a:t>“Pursuing other program development activities and also due to burnout”</a:t>
            </a:r>
          </a:p>
          <a:p>
            <a:r>
              <a:rPr lang="en-US" sz="1000" i="1" dirty="0">
                <a:latin typeface="Arial" panose="020B0604020202020204" pitchFamily="34" charset="0"/>
                <a:cs typeface="Arial" panose="020B0604020202020204" pitchFamily="34" charset="0"/>
              </a:rPr>
              <a:t>“Retirement”</a:t>
            </a:r>
          </a:p>
          <a:p>
            <a:r>
              <a:rPr lang="en-US" sz="1000" i="1" dirty="0">
                <a:latin typeface="Arial" panose="020B0604020202020204" pitchFamily="34" charset="0"/>
                <a:cs typeface="Arial" panose="020B0604020202020204" pitchFamily="34" charset="0"/>
              </a:rPr>
              <a:t>“Started program in 2018 and was planning to hand off after several years to APD, younger faculty”</a:t>
            </a:r>
          </a:p>
          <a:p>
            <a:r>
              <a:rPr lang="en-US" sz="1000" i="1" dirty="0">
                <a:latin typeface="Arial" panose="020B0604020202020204" pitchFamily="34" charset="0"/>
                <a:cs typeface="Arial" panose="020B0604020202020204" pitchFamily="34" charset="0"/>
              </a:rPr>
              <a:t>“Thankless job, Feel very unappreciated, Face too much immaturity from trainees”</a:t>
            </a:r>
          </a:p>
          <a:p>
            <a:r>
              <a:rPr lang="en-US" sz="1000" i="1" dirty="0">
                <a:latin typeface="Arial" panose="020B0604020202020204" pitchFamily="34" charset="0"/>
                <a:cs typeface="Arial" panose="020B0604020202020204" pitchFamily="34" charset="0"/>
              </a:rPr>
              <a:t>“Time for a change”</a:t>
            </a:r>
          </a:p>
          <a:p>
            <a:r>
              <a:rPr lang="en-US" sz="1000" i="1" dirty="0">
                <a:latin typeface="Arial" panose="020B0604020202020204" pitchFamily="34" charset="0"/>
                <a:cs typeface="Arial" panose="020B0604020202020204" pitchFamily="34" charset="0"/>
              </a:rPr>
              <a:t>“Time issues.  We already have good succession planning with 2 young doctors who are interested in teaching.  By setting up a transition we bring more stability to the program and also encourage the younger doctors to strive to these types of positions.”</a:t>
            </a:r>
          </a:p>
          <a:p>
            <a:r>
              <a:rPr lang="en-US" sz="1000" i="1" dirty="0">
                <a:latin typeface="Arial" panose="020B0604020202020204" pitchFamily="34" charset="0"/>
                <a:cs typeface="Arial" panose="020B0604020202020204" pitchFamily="34" charset="0"/>
              </a:rPr>
              <a:t>“To do the PD job correctly, it monopolizes most of your time making other clinical and research commitments difficult.”</a:t>
            </a:r>
          </a:p>
        </p:txBody>
      </p:sp>
      <p:sp>
        <p:nvSpPr>
          <p:cNvPr id="9" name="Rectangle 8">
            <a:extLst>
              <a:ext uri="{FF2B5EF4-FFF2-40B4-BE49-F238E27FC236}">
                <a16:creationId xmlns:a16="http://schemas.microsoft.com/office/drawing/2014/main" id="{AA8736D1-DC97-4301-8478-CE5A0D5F2687}"/>
              </a:ext>
            </a:extLst>
          </p:cNvPr>
          <p:cNvSpPr/>
          <p:nvPr/>
        </p:nvSpPr>
        <p:spPr>
          <a:xfrm>
            <a:off x="3124200" y="914400"/>
            <a:ext cx="5105400" cy="307777"/>
          </a:xfrm>
          <a:prstGeom prst="rect">
            <a:avLst/>
          </a:prstGeom>
        </p:spPr>
        <p:txBody>
          <a:bodyPr wrap="square">
            <a:spAutoFit/>
          </a:bodyPr>
          <a:lstStyle/>
          <a:p>
            <a:r>
              <a:rPr lang="en-US" sz="1400" u="sng" dirty="0"/>
              <a:t>Why do you plan on stepping down as PD in the next two years? </a:t>
            </a:r>
          </a:p>
        </p:txBody>
      </p:sp>
      <p:cxnSp>
        <p:nvCxnSpPr>
          <p:cNvPr id="63" name="Straight Arrow Connector 62">
            <a:extLst>
              <a:ext uri="{FF2B5EF4-FFF2-40B4-BE49-F238E27FC236}">
                <a16:creationId xmlns:a16="http://schemas.microsoft.com/office/drawing/2014/main" id="{6FA2A4E4-2B34-4B69-9DA1-F30E45EC4091}"/>
              </a:ext>
            </a:extLst>
          </p:cNvPr>
          <p:cNvCxnSpPr/>
          <p:nvPr/>
        </p:nvCxnSpPr>
        <p:spPr>
          <a:xfrm>
            <a:off x="2514600" y="19050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Text Box 5">
            <a:extLst>
              <a:ext uri="{FF2B5EF4-FFF2-40B4-BE49-F238E27FC236}">
                <a16:creationId xmlns:a16="http://schemas.microsoft.com/office/drawing/2014/main" id="{081E342B-5328-4478-BDAB-5D0B4E8317FF}"/>
              </a:ext>
            </a:extLst>
          </p:cNvPr>
          <p:cNvSpPr txBox="1">
            <a:spLocks noChangeArrowheads="1"/>
          </p:cNvSpPr>
          <p:nvPr/>
        </p:nvSpPr>
        <p:spPr bwMode="auto">
          <a:xfrm>
            <a:off x="0" y="457200"/>
            <a:ext cx="9144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Almost 1 out of 5 CV Training Program Directors surveyed (18%) plan to step down from their role within the next two years.</a:t>
            </a:r>
          </a:p>
        </p:txBody>
      </p:sp>
    </p:spTree>
    <p:extLst>
      <p:ext uri="{BB962C8B-B14F-4D97-AF65-F5344CB8AC3E}">
        <p14:creationId xmlns:p14="http://schemas.microsoft.com/office/powerpoint/2010/main" val="3429278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Thinking about the Fellows in your general cardiovascular training program, please provide a count of the following: Total Number of Fellows    (n=138)</a:t>
            </a:r>
          </a:p>
        </p:txBody>
      </p:sp>
      <p:sp>
        <p:nvSpPr>
          <p:cNvPr id="10248" name="Rectangle 8"/>
          <p:cNvSpPr>
            <a:spLocks noGrp="1" noChangeArrowheads="1"/>
          </p:cNvSpPr>
          <p:nvPr>
            <p:ph type="title"/>
          </p:nvPr>
        </p:nvSpPr>
        <p:spPr>
          <a:xfrm>
            <a:off x="0" y="7620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Total Number of Fellows Per Cardiovascular Program</a:t>
            </a:r>
          </a:p>
        </p:txBody>
      </p:sp>
      <p:sp>
        <p:nvSpPr>
          <p:cNvPr id="11" name="Text Box 75"/>
          <p:cNvSpPr txBox="1">
            <a:spLocks noChangeArrowheads="1"/>
          </p:cNvSpPr>
          <p:nvPr/>
        </p:nvSpPr>
        <p:spPr bwMode="auto">
          <a:xfrm>
            <a:off x="41910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pic>
        <p:nvPicPr>
          <p:cNvPr id="4" name="Picture 3" descr="A close up of a building&#10;&#10;Description automatically generated">
            <a:extLst>
              <a:ext uri="{FF2B5EF4-FFF2-40B4-BE49-F238E27FC236}">
                <a16:creationId xmlns:a16="http://schemas.microsoft.com/office/drawing/2014/main" id="{447BBF94-9ABE-4893-AD27-742497AAB9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9200"/>
            <a:ext cx="9144000" cy="4844956"/>
          </a:xfrm>
          <a:prstGeom prst="rect">
            <a:avLst/>
          </a:prstGeom>
        </p:spPr>
      </p:pic>
    </p:spTree>
    <p:extLst>
      <p:ext uri="{BB962C8B-B14F-4D97-AF65-F5344CB8AC3E}">
        <p14:creationId xmlns:p14="http://schemas.microsoft.com/office/powerpoint/2010/main" val="42778451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0CE075-617D-4B98-9C07-B5DA4BCBC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9601" y="990600"/>
            <a:ext cx="2156199" cy="5272949"/>
          </a:xfrm>
          <a:prstGeom prst="rect">
            <a:avLst/>
          </a:prstGeom>
        </p:spPr>
      </p:pic>
      <p:pic>
        <p:nvPicPr>
          <p:cNvPr id="4" name="Picture 3">
            <a:extLst>
              <a:ext uri="{FF2B5EF4-FFF2-40B4-BE49-F238E27FC236}">
                <a16:creationId xmlns:a16="http://schemas.microsoft.com/office/drawing/2014/main" id="{9040C169-FDBC-4C0B-8CA5-A503454E4D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401" y="786318"/>
            <a:ext cx="2156199" cy="5272949"/>
          </a:xfrm>
          <a:prstGeom prst="rect">
            <a:avLst/>
          </a:prstGeom>
        </p:spPr>
      </p:pic>
      <p:sp>
        <p:nvSpPr>
          <p:cNvPr id="10247" name="Text Box 7"/>
          <p:cNvSpPr txBox="1">
            <a:spLocks noChangeArrowheads="1"/>
          </p:cNvSpPr>
          <p:nvPr/>
        </p:nvSpPr>
        <p:spPr bwMode="auto">
          <a:xfrm>
            <a:off x="-76200" y="6324600"/>
            <a:ext cx="92202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How many Associate Program Directors (APDs) does your program have? (n=138)</a:t>
            </a:r>
          </a:p>
          <a:p>
            <a:pPr eaLnBrk="1" hangingPunct="1"/>
            <a:r>
              <a:rPr lang="en-US" altLang="en-US" sz="1000" b="0" i="1" dirty="0">
                <a:solidFill>
                  <a:schemeClr val="tx1"/>
                </a:solidFill>
              </a:rPr>
              <a:t>Q:  What is the average amount of non-clinical time, as a percentage of FTE, your program’s APDs receive for fellowship administration, not including inpatient or</a:t>
            </a:r>
          </a:p>
          <a:p>
            <a:pPr eaLnBrk="1" hangingPunct="1"/>
            <a:r>
              <a:rPr lang="en-US" altLang="en-US" sz="1000" b="0" i="1" dirty="0">
                <a:solidFill>
                  <a:schemeClr val="tx1"/>
                </a:solidFill>
              </a:rPr>
              <a:t>      outpatient supervisory assignment of fellows? (n=104)</a:t>
            </a:r>
          </a:p>
        </p:txBody>
      </p:sp>
      <p:sp>
        <p:nvSpPr>
          <p:cNvPr id="10248" name="Rectangle 8"/>
          <p:cNvSpPr>
            <a:spLocks noGrp="1" noChangeArrowheads="1"/>
          </p:cNvSpPr>
          <p:nvPr>
            <p:ph type="title"/>
          </p:nvPr>
        </p:nvSpPr>
        <p:spPr>
          <a:xfrm>
            <a:off x="0" y="-1"/>
            <a:ext cx="9144000" cy="74015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Number of Associate Program Directors (APDs) / </a:t>
            </a:r>
            <a:br>
              <a:rPr lang="en-US" altLang="en-US" sz="2000" b="1" dirty="0">
                <a:solidFill>
                  <a:srgbClr val="00386B"/>
                </a:solidFill>
              </a:rPr>
            </a:br>
            <a:r>
              <a:rPr lang="en-US" altLang="en-US" sz="2000" b="1" dirty="0">
                <a:solidFill>
                  <a:srgbClr val="00386B"/>
                </a:solidFill>
              </a:rPr>
              <a:t>Average Percentage for APDs of Non-Clinical Time for Fellowship Administration</a:t>
            </a:r>
          </a:p>
        </p:txBody>
      </p:sp>
      <p:sp>
        <p:nvSpPr>
          <p:cNvPr id="11" name="Text Box 75"/>
          <p:cNvSpPr txBox="1">
            <a:spLocks noChangeArrowheads="1"/>
          </p:cNvSpPr>
          <p:nvPr/>
        </p:nvSpPr>
        <p:spPr bwMode="auto">
          <a:xfrm>
            <a:off x="1219200" y="61391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10" name="Text Box 75">
            <a:extLst>
              <a:ext uri="{FF2B5EF4-FFF2-40B4-BE49-F238E27FC236}">
                <a16:creationId xmlns:a16="http://schemas.microsoft.com/office/drawing/2014/main" id="{32C3B650-E35B-488D-B866-A6E7D0772063}"/>
              </a:ext>
            </a:extLst>
          </p:cNvPr>
          <p:cNvSpPr txBox="1">
            <a:spLocks noChangeArrowheads="1"/>
          </p:cNvSpPr>
          <p:nvPr/>
        </p:nvSpPr>
        <p:spPr bwMode="auto">
          <a:xfrm>
            <a:off x="-76200" y="15240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0 APDs</a:t>
            </a:r>
          </a:p>
        </p:txBody>
      </p:sp>
      <p:cxnSp>
        <p:nvCxnSpPr>
          <p:cNvPr id="12" name="Straight Arrow Connector 11">
            <a:extLst>
              <a:ext uri="{FF2B5EF4-FFF2-40B4-BE49-F238E27FC236}">
                <a16:creationId xmlns:a16="http://schemas.microsoft.com/office/drawing/2014/main" id="{B7F40188-0AC3-46B5-8450-45D9F8A4DBD2}"/>
              </a:ext>
            </a:extLst>
          </p:cNvPr>
          <p:cNvCxnSpPr/>
          <p:nvPr/>
        </p:nvCxnSpPr>
        <p:spPr>
          <a:xfrm>
            <a:off x="838200" y="16396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 Box 75">
            <a:extLst>
              <a:ext uri="{FF2B5EF4-FFF2-40B4-BE49-F238E27FC236}">
                <a16:creationId xmlns:a16="http://schemas.microsoft.com/office/drawing/2014/main" id="{A0ECD2E4-44E0-4CE8-BA34-80993C808863}"/>
              </a:ext>
            </a:extLst>
          </p:cNvPr>
          <p:cNvSpPr txBox="1">
            <a:spLocks noChangeArrowheads="1"/>
          </p:cNvSpPr>
          <p:nvPr/>
        </p:nvSpPr>
        <p:spPr bwMode="auto">
          <a:xfrm>
            <a:off x="-76200" y="32766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 APD</a:t>
            </a:r>
          </a:p>
        </p:txBody>
      </p:sp>
      <p:cxnSp>
        <p:nvCxnSpPr>
          <p:cNvPr id="24" name="Straight Arrow Connector 23">
            <a:extLst>
              <a:ext uri="{FF2B5EF4-FFF2-40B4-BE49-F238E27FC236}">
                <a16:creationId xmlns:a16="http://schemas.microsoft.com/office/drawing/2014/main" id="{0C4EAEF9-8A54-4CE4-9B24-6D73F69E4956}"/>
              </a:ext>
            </a:extLst>
          </p:cNvPr>
          <p:cNvCxnSpPr/>
          <p:nvPr/>
        </p:nvCxnSpPr>
        <p:spPr>
          <a:xfrm>
            <a:off x="838200" y="33922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 Box 75">
            <a:extLst>
              <a:ext uri="{FF2B5EF4-FFF2-40B4-BE49-F238E27FC236}">
                <a16:creationId xmlns:a16="http://schemas.microsoft.com/office/drawing/2014/main" id="{601D64A7-046D-43CD-92A8-1E58626E7EED}"/>
              </a:ext>
            </a:extLst>
          </p:cNvPr>
          <p:cNvSpPr txBox="1">
            <a:spLocks noChangeArrowheads="1"/>
          </p:cNvSpPr>
          <p:nvPr/>
        </p:nvSpPr>
        <p:spPr bwMode="auto">
          <a:xfrm>
            <a:off x="-76200" y="49353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 APDs</a:t>
            </a:r>
          </a:p>
        </p:txBody>
      </p:sp>
      <p:cxnSp>
        <p:nvCxnSpPr>
          <p:cNvPr id="26" name="Straight Arrow Connector 25">
            <a:extLst>
              <a:ext uri="{FF2B5EF4-FFF2-40B4-BE49-F238E27FC236}">
                <a16:creationId xmlns:a16="http://schemas.microsoft.com/office/drawing/2014/main" id="{B18D2F79-A187-4CD7-A69C-38648C192179}"/>
              </a:ext>
            </a:extLst>
          </p:cNvPr>
          <p:cNvCxnSpPr/>
          <p:nvPr/>
        </p:nvCxnSpPr>
        <p:spPr>
          <a:xfrm>
            <a:off x="838200" y="505104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 Box 75">
            <a:extLst>
              <a:ext uri="{FF2B5EF4-FFF2-40B4-BE49-F238E27FC236}">
                <a16:creationId xmlns:a16="http://schemas.microsoft.com/office/drawing/2014/main" id="{860472EB-6884-4F66-8735-A6F4783DBF72}"/>
              </a:ext>
            </a:extLst>
          </p:cNvPr>
          <p:cNvSpPr txBox="1">
            <a:spLocks noChangeArrowheads="1"/>
          </p:cNvSpPr>
          <p:nvPr/>
        </p:nvSpPr>
        <p:spPr bwMode="auto">
          <a:xfrm>
            <a:off x="-152400" y="5603558"/>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3 APDs</a:t>
            </a:r>
          </a:p>
        </p:txBody>
      </p:sp>
      <p:cxnSp>
        <p:nvCxnSpPr>
          <p:cNvPr id="28" name="Straight Arrow Connector 27">
            <a:extLst>
              <a:ext uri="{FF2B5EF4-FFF2-40B4-BE49-F238E27FC236}">
                <a16:creationId xmlns:a16="http://schemas.microsoft.com/office/drawing/2014/main" id="{6BA06D79-D266-42A9-BED7-4B97779FFEF8}"/>
              </a:ext>
            </a:extLst>
          </p:cNvPr>
          <p:cNvCxnSpPr/>
          <p:nvPr/>
        </p:nvCxnSpPr>
        <p:spPr>
          <a:xfrm>
            <a:off x="838200" y="5719227"/>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 Box 75">
            <a:extLst>
              <a:ext uri="{FF2B5EF4-FFF2-40B4-BE49-F238E27FC236}">
                <a16:creationId xmlns:a16="http://schemas.microsoft.com/office/drawing/2014/main" id="{95120D77-6384-491F-B15D-B545C3DAC08F}"/>
              </a:ext>
            </a:extLst>
          </p:cNvPr>
          <p:cNvSpPr txBox="1">
            <a:spLocks noChangeArrowheads="1"/>
          </p:cNvSpPr>
          <p:nvPr/>
        </p:nvSpPr>
        <p:spPr bwMode="auto">
          <a:xfrm>
            <a:off x="-152400" y="5772090"/>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4 or more </a:t>
            </a:r>
          </a:p>
          <a:p>
            <a:pPr algn="ctr"/>
            <a:r>
              <a:rPr lang="en-US" altLang="en-US" sz="1000" b="0" dirty="0">
                <a:solidFill>
                  <a:schemeClr val="tx1"/>
                </a:solidFill>
              </a:rPr>
              <a:t>APDs</a:t>
            </a:r>
          </a:p>
        </p:txBody>
      </p:sp>
      <p:cxnSp>
        <p:nvCxnSpPr>
          <p:cNvPr id="30" name="Straight Arrow Connector 29">
            <a:extLst>
              <a:ext uri="{FF2B5EF4-FFF2-40B4-BE49-F238E27FC236}">
                <a16:creationId xmlns:a16="http://schemas.microsoft.com/office/drawing/2014/main" id="{E529B080-E8C7-42A8-9F41-814CB2C701C3}"/>
              </a:ext>
            </a:extLst>
          </p:cNvPr>
          <p:cNvCxnSpPr/>
          <p:nvPr/>
        </p:nvCxnSpPr>
        <p:spPr>
          <a:xfrm>
            <a:off x="838200" y="59068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AD1E4FD-C8A7-45D4-B1E5-EB9F71D51F53}"/>
              </a:ext>
            </a:extLst>
          </p:cNvPr>
          <p:cNvSpPr/>
          <p:nvPr/>
        </p:nvSpPr>
        <p:spPr>
          <a:xfrm>
            <a:off x="2667000" y="1152436"/>
            <a:ext cx="2156199" cy="600164"/>
          </a:xfrm>
          <a:prstGeom prst="rect">
            <a:avLst/>
          </a:prstGeom>
          <a:solidFill>
            <a:schemeClr val="bg1"/>
          </a:solidFill>
        </p:spPr>
        <p:txBody>
          <a:bodyPr wrap="square">
            <a:spAutoFit/>
          </a:bodyPr>
          <a:lstStyle/>
          <a:p>
            <a:r>
              <a:rPr lang="en-US" sz="1100" dirty="0">
                <a:latin typeface="Arial" panose="020B0604020202020204" pitchFamily="34" charset="0"/>
                <a:cs typeface="Arial" panose="020B0604020202020204" pitchFamily="34" charset="0"/>
              </a:rPr>
              <a:t>Mean # of APDs = 1.3 APDs</a:t>
            </a:r>
          </a:p>
          <a:p>
            <a:r>
              <a:rPr lang="en-US" sz="1100" dirty="0">
                <a:latin typeface="Arial" panose="020B0604020202020204" pitchFamily="34" charset="0"/>
                <a:cs typeface="Arial" panose="020B0604020202020204" pitchFamily="34" charset="0"/>
              </a:rPr>
              <a:t>Median # of APDs = 1.0 APDs</a:t>
            </a:r>
          </a:p>
          <a:p>
            <a:r>
              <a:rPr lang="en-US" sz="1100" dirty="0">
                <a:latin typeface="Arial" panose="020B0604020202020204" pitchFamily="34" charset="0"/>
                <a:cs typeface="Arial" panose="020B0604020202020204" pitchFamily="34" charset="0"/>
              </a:rPr>
              <a:t>Std. Deviation = 1.313</a:t>
            </a:r>
          </a:p>
        </p:txBody>
      </p:sp>
      <p:sp>
        <p:nvSpPr>
          <p:cNvPr id="32" name="Rectangle 31">
            <a:extLst>
              <a:ext uri="{FF2B5EF4-FFF2-40B4-BE49-F238E27FC236}">
                <a16:creationId xmlns:a16="http://schemas.microsoft.com/office/drawing/2014/main" id="{46298FC8-4A50-4648-AF86-256DF04C7EE5}"/>
              </a:ext>
            </a:extLst>
          </p:cNvPr>
          <p:cNvSpPr/>
          <p:nvPr/>
        </p:nvSpPr>
        <p:spPr>
          <a:xfrm>
            <a:off x="2667000" y="1152436"/>
            <a:ext cx="2057400" cy="5919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2441D3A-7D7E-46D5-A892-D6DE972ACD51}"/>
              </a:ext>
            </a:extLst>
          </p:cNvPr>
          <p:cNvSpPr/>
          <p:nvPr/>
        </p:nvSpPr>
        <p:spPr>
          <a:xfrm>
            <a:off x="228600" y="685800"/>
            <a:ext cx="3264933" cy="307777"/>
          </a:xfrm>
          <a:prstGeom prst="rect">
            <a:avLst/>
          </a:prstGeom>
        </p:spPr>
        <p:txBody>
          <a:bodyPr wrap="none">
            <a:spAutoFit/>
          </a:bodyPr>
          <a:lstStyle/>
          <a:p>
            <a:r>
              <a:rPr lang="en-US" altLang="en-US" sz="1400" b="1" u="sng" dirty="0">
                <a:solidFill>
                  <a:srgbClr val="00386B"/>
                </a:solidFill>
              </a:rPr>
              <a:t>Number of Associate Program Directors </a:t>
            </a:r>
            <a:endParaRPr lang="en-US" sz="1400" u="sng" dirty="0"/>
          </a:p>
        </p:txBody>
      </p:sp>
      <p:sp>
        <p:nvSpPr>
          <p:cNvPr id="22" name="Text Box 75">
            <a:extLst>
              <a:ext uri="{FF2B5EF4-FFF2-40B4-BE49-F238E27FC236}">
                <a16:creationId xmlns:a16="http://schemas.microsoft.com/office/drawing/2014/main" id="{062FDBCA-349B-4976-9664-75A56AB456B5}"/>
              </a:ext>
            </a:extLst>
          </p:cNvPr>
          <p:cNvSpPr txBox="1">
            <a:spLocks noChangeArrowheads="1"/>
          </p:cNvSpPr>
          <p:nvPr/>
        </p:nvSpPr>
        <p:spPr bwMode="auto">
          <a:xfrm>
            <a:off x="-76200" y="60783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 answer</a:t>
            </a:r>
          </a:p>
        </p:txBody>
      </p:sp>
      <p:cxnSp>
        <p:nvCxnSpPr>
          <p:cNvPr id="34" name="Straight Arrow Connector 33">
            <a:extLst>
              <a:ext uri="{FF2B5EF4-FFF2-40B4-BE49-F238E27FC236}">
                <a16:creationId xmlns:a16="http://schemas.microsoft.com/office/drawing/2014/main" id="{5865FA03-F081-4574-A718-2DBF7294F51E}"/>
              </a:ext>
            </a:extLst>
          </p:cNvPr>
          <p:cNvCxnSpPr>
            <a:cxnSpLocks/>
          </p:cNvCxnSpPr>
          <p:nvPr/>
        </p:nvCxnSpPr>
        <p:spPr>
          <a:xfrm flipV="1">
            <a:off x="838200" y="6037421"/>
            <a:ext cx="533400" cy="1757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E9099808-9EE9-4801-90CF-943AD7970AF5}"/>
              </a:ext>
            </a:extLst>
          </p:cNvPr>
          <p:cNvSpPr/>
          <p:nvPr/>
        </p:nvSpPr>
        <p:spPr>
          <a:xfrm>
            <a:off x="5734657" y="685800"/>
            <a:ext cx="2910477" cy="523220"/>
          </a:xfrm>
          <a:prstGeom prst="rect">
            <a:avLst/>
          </a:prstGeom>
        </p:spPr>
        <p:txBody>
          <a:bodyPr wrap="none">
            <a:spAutoFit/>
          </a:bodyPr>
          <a:lstStyle/>
          <a:p>
            <a:pPr algn="ctr"/>
            <a:r>
              <a:rPr lang="en-US" altLang="en-US" sz="1400" b="1" u="sng" dirty="0">
                <a:solidFill>
                  <a:srgbClr val="00386B"/>
                </a:solidFill>
              </a:rPr>
              <a:t>Average % of APD Non-Clinical Time </a:t>
            </a:r>
          </a:p>
          <a:p>
            <a:pPr algn="ctr"/>
            <a:r>
              <a:rPr lang="en-US" altLang="en-US" sz="1400" b="1" u="sng" dirty="0">
                <a:solidFill>
                  <a:srgbClr val="00386B"/>
                </a:solidFill>
              </a:rPr>
              <a:t>for Fellowship Administration</a:t>
            </a:r>
            <a:endParaRPr lang="en-US" sz="1400" u="sng" dirty="0"/>
          </a:p>
        </p:txBody>
      </p:sp>
      <p:sp>
        <p:nvSpPr>
          <p:cNvPr id="36" name="Text Box 75">
            <a:extLst>
              <a:ext uri="{FF2B5EF4-FFF2-40B4-BE49-F238E27FC236}">
                <a16:creationId xmlns:a16="http://schemas.microsoft.com/office/drawing/2014/main" id="{01BDD60B-7118-43E3-9469-7C62225D3C13}"/>
              </a:ext>
            </a:extLst>
          </p:cNvPr>
          <p:cNvSpPr txBox="1">
            <a:spLocks noChangeArrowheads="1"/>
          </p:cNvSpPr>
          <p:nvPr/>
        </p:nvSpPr>
        <p:spPr bwMode="auto">
          <a:xfrm>
            <a:off x="5410200" y="153914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0%</a:t>
            </a:r>
          </a:p>
        </p:txBody>
      </p:sp>
      <p:cxnSp>
        <p:nvCxnSpPr>
          <p:cNvPr id="37" name="Straight Arrow Connector 36">
            <a:extLst>
              <a:ext uri="{FF2B5EF4-FFF2-40B4-BE49-F238E27FC236}">
                <a16:creationId xmlns:a16="http://schemas.microsoft.com/office/drawing/2014/main" id="{4EEE7F28-285D-49C7-A16E-FC1E7B0FCE03}"/>
              </a:ext>
            </a:extLst>
          </p:cNvPr>
          <p:cNvCxnSpPr/>
          <p:nvPr/>
        </p:nvCxnSpPr>
        <p:spPr>
          <a:xfrm>
            <a:off x="6324600" y="165481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 Box 75">
            <a:extLst>
              <a:ext uri="{FF2B5EF4-FFF2-40B4-BE49-F238E27FC236}">
                <a16:creationId xmlns:a16="http://schemas.microsoft.com/office/drawing/2014/main" id="{4BF95B04-54FC-4D1B-93D3-29D7CEB99446}"/>
              </a:ext>
            </a:extLst>
          </p:cNvPr>
          <p:cNvSpPr txBox="1">
            <a:spLocks noChangeArrowheads="1"/>
          </p:cNvSpPr>
          <p:nvPr/>
        </p:nvSpPr>
        <p:spPr bwMode="auto">
          <a:xfrm>
            <a:off x="5410200" y="3426528"/>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 – 10%</a:t>
            </a:r>
          </a:p>
        </p:txBody>
      </p:sp>
      <p:cxnSp>
        <p:nvCxnSpPr>
          <p:cNvPr id="39" name="Straight Arrow Connector 38">
            <a:extLst>
              <a:ext uri="{FF2B5EF4-FFF2-40B4-BE49-F238E27FC236}">
                <a16:creationId xmlns:a16="http://schemas.microsoft.com/office/drawing/2014/main" id="{1CAAFC36-08E5-4767-B1CB-8C19C33979E9}"/>
              </a:ext>
            </a:extLst>
          </p:cNvPr>
          <p:cNvCxnSpPr/>
          <p:nvPr/>
        </p:nvCxnSpPr>
        <p:spPr>
          <a:xfrm>
            <a:off x="6324600" y="3542197"/>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 Box 75">
            <a:extLst>
              <a:ext uri="{FF2B5EF4-FFF2-40B4-BE49-F238E27FC236}">
                <a16:creationId xmlns:a16="http://schemas.microsoft.com/office/drawing/2014/main" id="{8085133F-9588-433C-BE0B-F52A80F34168}"/>
              </a:ext>
            </a:extLst>
          </p:cNvPr>
          <p:cNvSpPr txBox="1">
            <a:spLocks noChangeArrowheads="1"/>
          </p:cNvSpPr>
          <p:nvPr/>
        </p:nvSpPr>
        <p:spPr bwMode="auto">
          <a:xfrm>
            <a:off x="5410200" y="53925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11 – 20%</a:t>
            </a:r>
          </a:p>
        </p:txBody>
      </p:sp>
      <p:cxnSp>
        <p:nvCxnSpPr>
          <p:cNvPr id="41" name="Straight Arrow Connector 40">
            <a:extLst>
              <a:ext uri="{FF2B5EF4-FFF2-40B4-BE49-F238E27FC236}">
                <a16:creationId xmlns:a16="http://schemas.microsoft.com/office/drawing/2014/main" id="{1B873D83-06FE-45D5-A1E5-FA2684A8D9E8}"/>
              </a:ext>
            </a:extLst>
          </p:cNvPr>
          <p:cNvCxnSpPr/>
          <p:nvPr/>
        </p:nvCxnSpPr>
        <p:spPr>
          <a:xfrm>
            <a:off x="6324600" y="550824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Text Box 75">
            <a:extLst>
              <a:ext uri="{FF2B5EF4-FFF2-40B4-BE49-F238E27FC236}">
                <a16:creationId xmlns:a16="http://schemas.microsoft.com/office/drawing/2014/main" id="{F947800C-55E9-4CB4-AD84-736BBC0A660D}"/>
              </a:ext>
            </a:extLst>
          </p:cNvPr>
          <p:cNvSpPr txBox="1">
            <a:spLocks noChangeArrowheads="1"/>
          </p:cNvSpPr>
          <p:nvPr/>
        </p:nvSpPr>
        <p:spPr bwMode="auto">
          <a:xfrm>
            <a:off x="5334000" y="59259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21 – 30%</a:t>
            </a:r>
          </a:p>
        </p:txBody>
      </p:sp>
      <p:cxnSp>
        <p:nvCxnSpPr>
          <p:cNvPr id="43" name="Straight Arrow Connector 42">
            <a:extLst>
              <a:ext uri="{FF2B5EF4-FFF2-40B4-BE49-F238E27FC236}">
                <a16:creationId xmlns:a16="http://schemas.microsoft.com/office/drawing/2014/main" id="{672D0DE5-3FBC-4307-A980-DB7E349E981D}"/>
              </a:ext>
            </a:extLst>
          </p:cNvPr>
          <p:cNvCxnSpPr/>
          <p:nvPr/>
        </p:nvCxnSpPr>
        <p:spPr>
          <a:xfrm>
            <a:off x="6324600" y="604164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 Box 75">
            <a:extLst>
              <a:ext uri="{FF2B5EF4-FFF2-40B4-BE49-F238E27FC236}">
                <a16:creationId xmlns:a16="http://schemas.microsoft.com/office/drawing/2014/main" id="{3DDA28A4-F246-4376-8D7E-A44EC2D7E3CB}"/>
              </a:ext>
            </a:extLst>
          </p:cNvPr>
          <p:cNvSpPr txBox="1">
            <a:spLocks noChangeArrowheads="1"/>
          </p:cNvSpPr>
          <p:nvPr/>
        </p:nvSpPr>
        <p:spPr bwMode="auto">
          <a:xfrm>
            <a:off x="5334000" y="6093528"/>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More than 30%</a:t>
            </a:r>
          </a:p>
        </p:txBody>
      </p:sp>
      <p:cxnSp>
        <p:nvCxnSpPr>
          <p:cNvPr id="45" name="Straight Arrow Connector 44">
            <a:extLst>
              <a:ext uri="{FF2B5EF4-FFF2-40B4-BE49-F238E27FC236}">
                <a16:creationId xmlns:a16="http://schemas.microsoft.com/office/drawing/2014/main" id="{4BBDD2BF-10BB-421D-B86C-1BF672C699B4}"/>
              </a:ext>
            </a:extLst>
          </p:cNvPr>
          <p:cNvCxnSpPr/>
          <p:nvPr/>
        </p:nvCxnSpPr>
        <p:spPr>
          <a:xfrm>
            <a:off x="6324600" y="6228307"/>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 Box 75">
            <a:extLst>
              <a:ext uri="{FF2B5EF4-FFF2-40B4-BE49-F238E27FC236}">
                <a16:creationId xmlns:a16="http://schemas.microsoft.com/office/drawing/2014/main" id="{E1EAAC32-2B27-446C-AC40-6EBF1B42AE00}"/>
              </a:ext>
            </a:extLst>
          </p:cNvPr>
          <p:cNvSpPr txBox="1">
            <a:spLocks noChangeArrowheads="1"/>
          </p:cNvSpPr>
          <p:nvPr/>
        </p:nvSpPr>
        <p:spPr bwMode="auto">
          <a:xfrm>
            <a:off x="6705600" y="6291590"/>
            <a:ext cx="11430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(n=104)</a:t>
            </a:r>
          </a:p>
        </p:txBody>
      </p:sp>
      <p:sp>
        <p:nvSpPr>
          <p:cNvPr id="49" name="Rectangle 48">
            <a:extLst>
              <a:ext uri="{FF2B5EF4-FFF2-40B4-BE49-F238E27FC236}">
                <a16:creationId xmlns:a16="http://schemas.microsoft.com/office/drawing/2014/main" id="{8B526020-65BA-4D55-974E-F7616AE6D88A}"/>
              </a:ext>
            </a:extLst>
          </p:cNvPr>
          <p:cNvSpPr/>
          <p:nvPr/>
        </p:nvSpPr>
        <p:spPr>
          <a:xfrm>
            <a:off x="4191000" y="4572000"/>
            <a:ext cx="2209800" cy="600164"/>
          </a:xfrm>
          <a:prstGeom prst="rect">
            <a:avLst/>
          </a:prstGeom>
          <a:solidFill>
            <a:schemeClr val="bg1"/>
          </a:solidFill>
        </p:spPr>
        <p:txBody>
          <a:bodyPr wrap="square">
            <a:spAutoFit/>
          </a:bodyPr>
          <a:lstStyle/>
          <a:p>
            <a:r>
              <a:rPr lang="en-US" sz="1100" dirty="0">
                <a:latin typeface="Arial" panose="020B0604020202020204" pitchFamily="34" charset="0"/>
                <a:cs typeface="Arial" panose="020B0604020202020204" pitchFamily="34" charset="0"/>
              </a:rPr>
              <a:t>Mean % of APD time = 10.1%</a:t>
            </a:r>
          </a:p>
          <a:p>
            <a:r>
              <a:rPr lang="en-US" sz="1100" dirty="0">
                <a:latin typeface="Arial" panose="020B0604020202020204" pitchFamily="34" charset="0"/>
                <a:cs typeface="Arial" panose="020B0604020202020204" pitchFamily="34" charset="0"/>
              </a:rPr>
              <a:t>Median % of APD time = 10.0%</a:t>
            </a:r>
          </a:p>
          <a:p>
            <a:r>
              <a:rPr lang="en-US" sz="1100" dirty="0">
                <a:latin typeface="Arial" panose="020B0604020202020204" pitchFamily="34" charset="0"/>
                <a:cs typeface="Arial" panose="020B0604020202020204" pitchFamily="34" charset="0"/>
              </a:rPr>
              <a:t>Std. Deviation = 8.249</a:t>
            </a:r>
          </a:p>
        </p:txBody>
      </p:sp>
      <p:sp>
        <p:nvSpPr>
          <p:cNvPr id="50" name="Rectangle 49">
            <a:extLst>
              <a:ext uri="{FF2B5EF4-FFF2-40B4-BE49-F238E27FC236}">
                <a16:creationId xmlns:a16="http://schemas.microsoft.com/office/drawing/2014/main" id="{1EF95BB8-A635-47B8-AEB5-AB0C119F8117}"/>
              </a:ext>
            </a:extLst>
          </p:cNvPr>
          <p:cNvSpPr/>
          <p:nvPr/>
        </p:nvSpPr>
        <p:spPr>
          <a:xfrm>
            <a:off x="4191000" y="4572000"/>
            <a:ext cx="2111001" cy="5919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eft Brace 45">
            <a:extLst>
              <a:ext uri="{FF2B5EF4-FFF2-40B4-BE49-F238E27FC236}">
                <a16:creationId xmlns:a16="http://schemas.microsoft.com/office/drawing/2014/main" id="{FD0A76DA-23D3-4D00-B49F-808F67EB1242}"/>
              </a:ext>
            </a:extLst>
          </p:cNvPr>
          <p:cNvSpPr/>
          <p:nvPr/>
        </p:nvSpPr>
        <p:spPr>
          <a:xfrm rot="10800000">
            <a:off x="2590801" y="2209800"/>
            <a:ext cx="291792" cy="3739753"/>
          </a:xfrm>
          <a:prstGeom prst="leftBrace">
            <a:avLst/>
          </a:prstGeom>
          <a:noFill/>
          <a:ln w="31750">
            <a:solidFill>
              <a:srgbClr val="00386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7" name="Straight Arrow Connector 46">
            <a:extLst>
              <a:ext uri="{FF2B5EF4-FFF2-40B4-BE49-F238E27FC236}">
                <a16:creationId xmlns:a16="http://schemas.microsoft.com/office/drawing/2014/main" id="{ECC34149-6292-4A86-8840-F10A152B1EB9}"/>
              </a:ext>
            </a:extLst>
          </p:cNvPr>
          <p:cNvCxnSpPr>
            <a:cxnSpLocks/>
          </p:cNvCxnSpPr>
          <p:nvPr/>
        </p:nvCxnSpPr>
        <p:spPr>
          <a:xfrm flipV="1">
            <a:off x="3048000" y="3200400"/>
            <a:ext cx="22098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1970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990600" y="1371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eaLnBrk="1" hangingPunct="1">
              <a:spcBef>
                <a:spcPct val="0"/>
              </a:spcBef>
              <a:buFontTx/>
              <a:buNone/>
            </a:pPr>
            <a:endParaRPr lang="en-US" altLang="en-US" sz="2400">
              <a:latin typeface="Times" pitchFamily="18" charset="0"/>
              <a:cs typeface="Arial" charset="0"/>
            </a:endParaRPr>
          </a:p>
        </p:txBody>
      </p:sp>
      <p:sp>
        <p:nvSpPr>
          <p:cNvPr id="5123" name="Rectangle 4"/>
          <p:cNvSpPr>
            <a:spLocks noChangeArrowheads="1"/>
          </p:cNvSpPr>
          <p:nvPr/>
        </p:nvSpPr>
        <p:spPr bwMode="auto">
          <a:xfrm>
            <a:off x="1462141" y="2510135"/>
            <a:ext cx="611744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400" b="1" dirty="0">
                <a:solidFill>
                  <a:srgbClr val="00386B"/>
                </a:solidFill>
                <a:latin typeface="+mj-lt"/>
                <a:cs typeface="Arial" charset="0"/>
              </a:rPr>
              <a:t>CV Training Program Director Perception of </a:t>
            </a:r>
          </a:p>
          <a:p>
            <a:pPr algn="ctr" eaLnBrk="1" hangingPunct="1">
              <a:spcBef>
                <a:spcPct val="0"/>
              </a:spcBef>
              <a:buFontTx/>
              <a:buNone/>
            </a:pPr>
            <a:r>
              <a:rPr lang="en-US" altLang="en-US" sz="2400" b="1" dirty="0">
                <a:solidFill>
                  <a:srgbClr val="00386B"/>
                </a:solidFill>
                <a:latin typeface="+mj-lt"/>
                <a:cs typeface="Arial" charset="0"/>
              </a:rPr>
              <a:t>Diversity and Inclusion</a:t>
            </a:r>
          </a:p>
        </p:txBody>
      </p:sp>
    </p:spTree>
    <p:extLst>
      <p:ext uri="{BB962C8B-B14F-4D97-AF65-F5344CB8AC3E}">
        <p14:creationId xmlns:p14="http://schemas.microsoft.com/office/powerpoint/2010/main" val="8971763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3EB55DFD-571E-4997-BB72-3B563D558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1" y="1219200"/>
            <a:ext cx="8572499" cy="5169932"/>
          </a:xfrm>
          <a:prstGeom prst="rect">
            <a:avLst/>
          </a:prstGeom>
        </p:spPr>
      </p:pic>
      <p:sp>
        <p:nvSpPr>
          <p:cNvPr id="5123" name="Rectangle 4"/>
          <p:cNvSpPr>
            <a:spLocks noChangeArrowheads="1"/>
          </p:cNvSpPr>
          <p:nvPr/>
        </p:nvSpPr>
        <p:spPr bwMode="auto">
          <a:xfrm>
            <a:off x="300974" y="0"/>
            <a:ext cx="85325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400" b="1" dirty="0">
                <a:solidFill>
                  <a:srgbClr val="00386B"/>
                </a:solidFill>
                <a:latin typeface="+mj-lt"/>
                <a:cs typeface="Arial" charset="0"/>
              </a:rPr>
              <a:t>Important Criteria for Development of Fellowship “Match List”</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Using the following scale, please indicate the importance of each of these criteria to your program when it develops its fellowship “match list”.  (n=138)</a:t>
            </a:r>
          </a:p>
        </p:txBody>
      </p:sp>
      <p:sp>
        <p:nvSpPr>
          <p:cNvPr id="3" name="Rectangle 2">
            <a:extLst>
              <a:ext uri="{FF2B5EF4-FFF2-40B4-BE49-F238E27FC236}">
                <a16:creationId xmlns:a16="http://schemas.microsoft.com/office/drawing/2014/main" id="{1BB17B39-B9D3-41EA-9609-728AA77CD31C}"/>
              </a:ext>
            </a:extLst>
          </p:cNvPr>
          <p:cNvSpPr/>
          <p:nvPr/>
        </p:nvSpPr>
        <p:spPr>
          <a:xfrm>
            <a:off x="4800600" y="990600"/>
            <a:ext cx="979756" cy="553998"/>
          </a:xfrm>
          <a:prstGeom prst="rect">
            <a:avLst/>
          </a:prstGeom>
        </p:spPr>
        <p:txBody>
          <a:bodyPr wrap="square">
            <a:spAutoFit/>
          </a:bodyPr>
          <a:lstStyle/>
          <a:p>
            <a:pPr algn="ctr" fontAlgn="ctr"/>
            <a:r>
              <a:rPr lang="en-US" sz="1000" u="sng" dirty="0">
                <a:latin typeface="Arial" panose="020B0604020202020204" pitchFamily="34" charset="0"/>
                <a:cs typeface="Arial" panose="020B0604020202020204" pitchFamily="34" charset="0"/>
              </a:rPr>
              <a:t>Reputation of </a:t>
            </a:r>
          </a:p>
          <a:p>
            <a:pPr algn="ctr" fontAlgn="ctr"/>
            <a:r>
              <a:rPr lang="en-US" sz="1000" u="sng" dirty="0">
                <a:latin typeface="Arial" panose="020B0604020202020204" pitchFamily="34" charset="0"/>
                <a:cs typeface="Arial" panose="020B0604020202020204" pitchFamily="34" charset="0"/>
              </a:rPr>
              <a:t>med school/</a:t>
            </a:r>
          </a:p>
          <a:p>
            <a:pPr algn="ctr" fontAlgn="ctr"/>
            <a:r>
              <a:rPr lang="en-US" sz="1000" u="sng" dirty="0">
                <a:latin typeface="Arial" panose="020B0604020202020204" pitchFamily="34" charset="0"/>
                <a:cs typeface="Arial" panose="020B0604020202020204" pitchFamily="34" charset="0"/>
              </a:rPr>
              <a:t>residency</a:t>
            </a:r>
          </a:p>
        </p:txBody>
      </p:sp>
      <p:sp>
        <p:nvSpPr>
          <p:cNvPr id="5" name="Rectangle 4">
            <a:extLst>
              <a:ext uri="{FF2B5EF4-FFF2-40B4-BE49-F238E27FC236}">
                <a16:creationId xmlns:a16="http://schemas.microsoft.com/office/drawing/2014/main" id="{ABC7D583-EF1B-4CF9-8C6C-8486CE08874E}"/>
              </a:ext>
            </a:extLst>
          </p:cNvPr>
          <p:cNvSpPr/>
          <p:nvPr/>
        </p:nvSpPr>
        <p:spPr>
          <a:xfrm>
            <a:off x="2170952" y="1143000"/>
            <a:ext cx="1072730" cy="400110"/>
          </a:xfrm>
          <a:prstGeom prst="rect">
            <a:avLst/>
          </a:prstGeom>
        </p:spPr>
        <p:txBody>
          <a:bodyPr wrap="none">
            <a:spAutoFit/>
          </a:bodyPr>
          <a:lstStyle/>
          <a:p>
            <a:pPr algn="ctr"/>
            <a:r>
              <a:rPr lang="en-US" sz="1000" u="sng" dirty="0">
                <a:latin typeface="Arial" panose="020B0604020202020204" pitchFamily="34" charset="0"/>
                <a:cs typeface="Arial" panose="020B0604020202020204" pitchFamily="34" charset="0"/>
              </a:rPr>
              <a:t>Communication</a:t>
            </a:r>
          </a:p>
          <a:p>
            <a:pPr algn="ctr"/>
            <a:r>
              <a:rPr lang="en-US" sz="1000" u="sng" dirty="0">
                <a:latin typeface="Arial" panose="020B0604020202020204" pitchFamily="34" charset="0"/>
                <a:cs typeface="Arial" panose="020B0604020202020204" pitchFamily="34" charset="0"/>
              </a:rPr>
              <a:t>skills</a:t>
            </a:r>
          </a:p>
        </p:txBody>
      </p:sp>
      <p:sp>
        <p:nvSpPr>
          <p:cNvPr id="8" name="Rectangle 7">
            <a:extLst>
              <a:ext uri="{FF2B5EF4-FFF2-40B4-BE49-F238E27FC236}">
                <a16:creationId xmlns:a16="http://schemas.microsoft.com/office/drawing/2014/main" id="{CB447703-4D2B-46DD-8826-4034D5B8F7B5}"/>
              </a:ext>
            </a:extLst>
          </p:cNvPr>
          <p:cNvSpPr/>
          <p:nvPr/>
        </p:nvSpPr>
        <p:spPr>
          <a:xfrm>
            <a:off x="8229600" y="1143000"/>
            <a:ext cx="838200" cy="400110"/>
          </a:xfrm>
          <a:prstGeom prst="rect">
            <a:avLst/>
          </a:prstGeom>
        </p:spPr>
        <p:txBody>
          <a:bodyPr wrap="square">
            <a:spAutoFit/>
          </a:bodyPr>
          <a:lstStyle/>
          <a:p>
            <a:pPr algn="ctr"/>
            <a:r>
              <a:rPr lang="en-US" sz="1000" u="sng" dirty="0">
                <a:latin typeface="Arial" panose="020B0604020202020204" pitchFamily="34" charset="0"/>
                <a:cs typeface="Arial" panose="020B0604020202020204" pitchFamily="34" charset="0"/>
              </a:rPr>
              <a:t>Research</a:t>
            </a:r>
          </a:p>
          <a:p>
            <a:pPr algn="ctr"/>
            <a:r>
              <a:rPr lang="en-US" sz="1000" u="sng" dirty="0">
                <a:latin typeface="Arial" panose="020B0604020202020204" pitchFamily="34" charset="0"/>
                <a:cs typeface="Arial" panose="020B0604020202020204" pitchFamily="34" charset="0"/>
              </a:rPr>
              <a:t>productivity</a:t>
            </a:r>
          </a:p>
        </p:txBody>
      </p:sp>
      <p:sp>
        <p:nvSpPr>
          <p:cNvPr id="9" name="Rectangle 8">
            <a:extLst>
              <a:ext uri="{FF2B5EF4-FFF2-40B4-BE49-F238E27FC236}">
                <a16:creationId xmlns:a16="http://schemas.microsoft.com/office/drawing/2014/main" id="{CE46F53C-E952-485B-B588-077DB630D001}"/>
              </a:ext>
            </a:extLst>
          </p:cNvPr>
          <p:cNvSpPr/>
          <p:nvPr/>
        </p:nvSpPr>
        <p:spPr>
          <a:xfrm>
            <a:off x="3897044" y="990600"/>
            <a:ext cx="979756" cy="553998"/>
          </a:xfrm>
          <a:prstGeom prst="rect">
            <a:avLst/>
          </a:prstGeom>
        </p:spPr>
        <p:txBody>
          <a:bodyPr wrap="none">
            <a:spAutoFit/>
          </a:bodyPr>
          <a:lstStyle/>
          <a:p>
            <a:pPr algn="ctr"/>
            <a:r>
              <a:rPr lang="en-US" sz="1000" u="sng" dirty="0">
                <a:latin typeface="Arial" panose="020B0604020202020204" pitchFamily="34" charset="0"/>
                <a:cs typeface="Arial" panose="020B0604020202020204" pitchFamily="34" charset="0"/>
              </a:rPr>
              <a:t>Humanitarian/</a:t>
            </a:r>
          </a:p>
          <a:p>
            <a:pPr algn="ctr"/>
            <a:r>
              <a:rPr lang="en-US" sz="1000" u="sng" dirty="0">
                <a:latin typeface="Arial" panose="020B0604020202020204" pitchFamily="34" charset="0"/>
                <a:cs typeface="Arial" panose="020B0604020202020204" pitchFamily="34" charset="0"/>
              </a:rPr>
              <a:t>Compassion/</a:t>
            </a:r>
          </a:p>
          <a:p>
            <a:pPr algn="ctr"/>
            <a:r>
              <a:rPr lang="en-US" sz="1000" u="sng" dirty="0">
                <a:latin typeface="Arial" panose="020B0604020202020204" pitchFamily="34" charset="0"/>
                <a:cs typeface="Arial" panose="020B0604020202020204" pitchFamily="34" charset="0"/>
              </a:rPr>
              <a:t>Commitment</a:t>
            </a:r>
          </a:p>
        </p:txBody>
      </p:sp>
      <p:sp>
        <p:nvSpPr>
          <p:cNvPr id="23" name="Text Box 75">
            <a:extLst>
              <a:ext uri="{FF2B5EF4-FFF2-40B4-BE49-F238E27FC236}">
                <a16:creationId xmlns:a16="http://schemas.microsoft.com/office/drawing/2014/main" id="{1C9F9F92-6866-441B-9611-22DA43DEBEB8}"/>
              </a:ext>
            </a:extLst>
          </p:cNvPr>
          <p:cNvSpPr txBox="1">
            <a:spLocks noChangeArrowheads="1"/>
          </p:cNvSpPr>
          <p:nvPr/>
        </p:nvSpPr>
        <p:spPr bwMode="auto">
          <a:xfrm>
            <a:off x="609600" y="6322368"/>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(Mean=9.02)</a:t>
            </a:r>
          </a:p>
        </p:txBody>
      </p:sp>
      <p:sp>
        <p:nvSpPr>
          <p:cNvPr id="29" name="Text Box 75">
            <a:extLst>
              <a:ext uri="{FF2B5EF4-FFF2-40B4-BE49-F238E27FC236}">
                <a16:creationId xmlns:a16="http://schemas.microsoft.com/office/drawing/2014/main" id="{8E5175BA-1B06-4C0E-A718-29B8E7F3998F}"/>
              </a:ext>
            </a:extLst>
          </p:cNvPr>
          <p:cNvSpPr txBox="1">
            <a:spLocks noChangeArrowheads="1"/>
          </p:cNvSpPr>
          <p:nvPr/>
        </p:nvSpPr>
        <p:spPr bwMode="auto">
          <a:xfrm>
            <a:off x="-76200" y="2417802"/>
            <a:ext cx="762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Extremely</a:t>
            </a:r>
          </a:p>
          <a:p>
            <a:pPr algn="ctr"/>
            <a:r>
              <a:rPr lang="en-US" altLang="en-US" sz="1000" b="0" dirty="0">
                <a:solidFill>
                  <a:schemeClr val="tx1"/>
                </a:solidFill>
              </a:rPr>
              <a:t>Important</a:t>
            </a:r>
          </a:p>
          <a:p>
            <a:pPr algn="ctr"/>
            <a:r>
              <a:rPr lang="en-US" altLang="en-US" sz="1000" b="0" dirty="0">
                <a:solidFill>
                  <a:schemeClr val="tx1"/>
                </a:solidFill>
              </a:rPr>
              <a:t>(10)</a:t>
            </a:r>
          </a:p>
        </p:txBody>
      </p:sp>
      <p:cxnSp>
        <p:nvCxnSpPr>
          <p:cNvPr id="30" name="Straight Arrow Connector 29">
            <a:extLst>
              <a:ext uri="{FF2B5EF4-FFF2-40B4-BE49-F238E27FC236}">
                <a16:creationId xmlns:a16="http://schemas.microsoft.com/office/drawing/2014/main" id="{B15DCFD9-ED17-4C01-9AA4-0D27F925EDA3}"/>
              </a:ext>
            </a:extLst>
          </p:cNvPr>
          <p:cNvCxnSpPr>
            <a:cxnSpLocks/>
          </p:cNvCxnSpPr>
          <p:nvPr/>
        </p:nvCxnSpPr>
        <p:spPr>
          <a:xfrm>
            <a:off x="457200" y="2875002"/>
            <a:ext cx="304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 Box 75">
            <a:extLst>
              <a:ext uri="{FF2B5EF4-FFF2-40B4-BE49-F238E27FC236}">
                <a16:creationId xmlns:a16="http://schemas.microsoft.com/office/drawing/2014/main" id="{D2A2F009-DE18-4EFD-94E4-0AFD70D49C69}"/>
              </a:ext>
            </a:extLst>
          </p:cNvPr>
          <p:cNvSpPr txBox="1">
            <a:spLocks noChangeArrowheads="1"/>
          </p:cNvSpPr>
          <p:nvPr/>
        </p:nvSpPr>
        <p:spPr bwMode="auto">
          <a:xfrm>
            <a:off x="152400" y="4478180"/>
            <a:ext cx="381000" cy="24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(9)</a:t>
            </a:r>
          </a:p>
        </p:txBody>
      </p:sp>
      <p:sp>
        <p:nvSpPr>
          <p:cNvPr id="39" name="Rectangle 38">
            <a:extLst>
              <a:ext uri="{FF2B5EF4-FFF2-40B4-BE49-F238E27FC236}">
                <a16:creationId xmlns:a16="http://schemas.microsoft.com/office/drawing/2014/main" id="{13F7EFEB-831B-4745-856D-CA27342D2C9E}"/>
              </a:ext>
            </a:extLst>
          </p:cNvPr>
          <p:cNvSpPr/>
          <p:nvPr/>
        </p:nvSpPr>
        <p:spPr>
          <a:xfrm>
            <a:off x="1404028" y="990600"/>
            <a:ext cx="918841" cy="553998"/>
          </a:xfrm>
          <a:prstGeom prst="rect">
            <a:avLst/>
          </a:prstGeom>
        </p:spPr>
        <p:txBody>
          <a:bodyPr wrap="none">
            <a:spAutoFit/>
          </a:bodyPr>
          <a:lstStyle/>
          <a:p>
            <a:pPr algn="ctr"/>
            <a:r>
              <a:rPr lang="en-US" sz="1000" u="sng" dirty="0">
                <a:latin typeface="Arial" panose="020B0604020202020204" pitchFamily="34" charset="0"/>
                <a:cs typeface="Arial" panose="020B0604020202020204" pitchFamily="34" charset="0"/>
              </a:rPr>
              <a:t>Perceived</a:t>
            </a:r>
          </a:p>
          <a:p>
            <a:pPr algn="ctr"/>
            <a:r>
              <a:rPr lang="en-US" sz="1000" u="sng" dirty="0">
                <a:latin typeface="Arial" panose="020B0604020202020204" pitchFamily="34" charset="0"/>
                <a:cs typeface="Arial" panose="020B0604020202020204" pitchFamily="34" charset="0"/>
              </a:rPr>
              <a:t>clinical skills/</a:t>
            </a:r>
          </a:p>
          <a:p>
            <a:pPr algn="ctr"/>
            <a:r>
              <a:rPr lang="en-US" sz="1000" u="sng" dirty="0">
                <a:latin typeface="Arial" panose="020B0604020202020204" pitchFamily="34" charset="0"/>
                <a:cs typeface="Arial" panose="020B0604020202020204" pitchFamily="34" charset="0"/>
              </a:rPr>
              <a:t>acumen</a:t>
            </a:r>
          </a:p>
        </p:txBody>
      </p:sp>
      <p:sp>
        <p:nvSpPr>
          <p:cNvPr id="40" name="Rectangle 39">
            <a:extLst>
              <a:ext uri="{FF2B5EF4-FFF2-40B4-BE49-F238E27FC236}">
                <a16:creationId xmlns:a16="http://schemas.microsoft.com/office/drawing/2014/main" id="{93940E97-896F-44EC-87CD-26288714D57B}"/>
              </a:ext>
            </a:extLst>
          </p:cNvPr>
          <p:cNvSpPr/>
          <p:nvPr/>
        </p:nvSpPr>
        <p:spPr>
          <a:xfrm>
            <a:off x="734086" y="990600"/>
            <a:ext cx="660758" cy="553998"/>
          </a:xfrm>
          <a:prstGeom prst="rect">
            <a:avLst/>
          </a:prstGeom>
        </p:spPr>
        <p:txBody>
          <a:bodyPr wrap="none">
            <a:spAutoFit/>
          </a:bodyPr>
          <a:lstStyle/>
          <a:p>
            <a:pPr algn="ctr" fontAlgn="ctr"/>
            <a:r>
              <a:rPr lang="en-US" sz="1000" u="sng" dirty="0">
                <a:latin typeface="Arial" panose="020B0604020202020204" pitchFamily="34" charset="0"/>
                <a:cs typeface="Arial" panose="020B0604020202020204" pitchFamily="34" charset="0"/>
              </a:rPr>
              <a:t>Overall</a:t>
            </a:r>
          </a:p>
          <a:p>
            <a:pPr algn="ctr" fontAlgn="ctr"/>
            <a:r>
              <a:rPr lang="en-US" sz="1000" u="sng" dirty="0">
                <a:latin typeface="Arial" panose="020B0604020202020204" pitchFamily="34" charset="0"/>
                <a:cs typeface="Arial" panose="020B0604020202020204" pitchFamily="34" charset="0"/>
              </a:rPr>
              <a:t>fit for</a:t>
            </a:r>
          </a:p>
          <a:p>
            <a:pPr algn="ctr" fontAlgn="ctr"/>
            <a:r>
              <a:rPr lang="en-US" sz="1000" u="sng" dirty="0">
                <a:latin typeface="Arial" panose="020B0604020202020204" pitchFamily="34" charset="0"/>
                <a:cs typeface="Arial" panose="020B0604020202020204" pitchFamily="34" charset="0"/>
              </a:rPr>
              <a:t>program</a:t>
            </a:r>
          </a:p>
        </p:txBody>
      </p:sp>
      <p:sp>
        <p:nvSpPr>
          <p:cNvPr id="41" name="Rectangle 40">
            <a:extLst>
              <a:ext uri="{FF2B5EF4-FFF2-40B4-BE49-F238E27FC236}">
                <a16:creationId xmlns:a16="http://schemas.microsoft.com/office/drawing/2014/main" id="{DAE840B5-9199-4E32-9AA7-99208C9B7463}"/>
              </a:ext>
            </a:extLst>
          </p:cNvPr>
          <p:cNvSpPr/>
          <p:nvPr/>
        </p:nvSpPr>
        <p:spPr>
          <a:xfrm>
            <a:off x="7473349" y="1143000"/>
            <a:ext cx="625492" cy="400110"/>
          </a:xfrm>
          <a:prstGeom prst="rect">
            <a:avLst/>
          </a:prstGeom>
        </p:spPr>
        <p:txBody>
          <a:bodyPr wrap="none">
            <a:spAutoFit/>
          </a:bodyPr>
          <a:lstStyle/>
          <a:p>
            <a:pPr algn="ctr" fontAlgn="ctr"/>
            <a:r>
              <a:rPr lang="en-US" sz="1000" u="sng" dirty="0">
                <a:latin typeface="Arial" panose="020B0604020202020204" pitchFamily="34" charset="0"/>
                <a:cs typeface="Arial" panose="020B0604020202020204" pitchFamily="34" charset="0"/>
              </a:rPr>
              <a:t>USMLE</a:t>
            </a:r>
          </a:p>
          <a:p>
            <a:pPr algn="ctr" fontAlgn="ctr"/>
            <a:r>
              <a:rPr lang="en-US" sz="1000" u="sng" dirty="0">
                <a:latin typeface="Arial" panose="020B0604020202020204" pitchFamily="34" charset="0"/>
                <a:cs typeface="Arial" panose="020B0604020202020204" pitchFamily="34" charset="0"/>
              </a:rPr>
              <a:t>scores</a:t>
            </a:r>
          </a:p>
        </p:txBody>
      </p:sp>
      <p:cxnSp>
        <p:nvCxnSpPr>
          <p:cNvPr id="34" name="Straight Arrow Connector 33">
            <a:extLst>
              <a:ext uri="{FF2B5EF4-FFF2-40B4-BE49-F238E27FC236}">
                <a16:creationId xmlns:a16="http://schemas.microsoft.com/office/drawing/2014/main" id="{DAB9EDDD-F48E-4FD1-8938-1750ED1C544A}"/>
              </a:ext>
            </a:extLst>
          </p:cNvPr>
          <p:cNvCxnSpPr>
            <a:cxnSpLocks/>
          </p:cNvCxnSpPr>
          <p:nvPr/>
        </p:nvCxnSpPr>
        <p:spPr>
          <a:xfrm>
            <a:off x="457200" y="4630580"/>
            <a:ext cx="304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Text Box 75">
            <a:extLst>
              <a:ext uri="{FF2B5EF4-FFF2-40B4-BE49-F238E27FC236}">
                <a16:creationId xmlns:a16="http://schemas.microsoft.com/office/drawing/2014/main" id="{5F64CBF2-707C-4805-836E-FFD0387E5401}"/>
              </a:ext>
            </a:extLst>
          </p:cNvPr>
          <p:cNvSpPr txBox="1">
            <a:spLocks noChangeArrowheads="1"/>
          </p:cNvSpPr>
          <p:nvPr/>
        </p:nvSpPr>
        <p:spPr bwMode="auto">
          <a:xfrm>
            <a:off x="152400" y="5240180"/>
            <a:ext cx="381000" cy="24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(8)</a:t>
            </a:r>
          </a:p>
        </p:txBody>
      </p:sp>
      <p:cxnSp>
        <p:nvCxnSpPr>
          <p:cNvPr id="43" name="Straight Arrow Connector 42">
            <a:extLst>
              <a:ext uri="{FF2B5EF4-FFF2-40B4-BE49-F238E27FC236}">
                <a16:creationId xmlns:a16="http://schemas.microsoft.com/office/drawing/2014/main" id="{7B3F90C7-6D3E-4D83-A9F2-2C805D8BBBB0}"/>
              </a:ext>
            </a:extLst>
          </p:cNvPr>
          <p:cNvCxnSpPr>
            <a:cxnSpLocks/>
          </p:cNvCxnSpPr>
          <p:nvPr/>
        </p:nvCxnSpPr>
        <p:spPr>
          <a:xfrm>
            <a:off x="457200" y="5392580"/>
            <a:ext cx="304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 Box 75">
            <a:extLst>
              <a:ext uri="{FF2B5EF4-FFF2-40B4-BE49-F238E27FC236}">
                <a16:creationId xmlns:a16="http://schemas.microsoft.com/office/drawing/2014/main" id="{C32A2E84-405F-4411-A513-EE4E1DDF1972}"/>
              </a:ext>
            </a:extLst>
          </p:cNvPr>
          <p:cNvSpPr txBox="1">
            <a:spLocks noChangeArrowheads="1"/>
          </p:cNvSpPr>
          <p:nvPr/>
        </p:nvSpPr>
        <p:spPr bwMode="auto">
          <a:xfrm>
            <a:off x="152400" y="5562600"/>
            <a:ext cx="381000" cy="24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(7)</a:t>
            </a:r>
          </a:p>
        </p:txBody>
      </p:sp>
      <p:cxnSp>
        <p:nvCxnSpPr>
          <p:cNvPr id="45" name="Straight Arrow Connector 44">
            <a:extLst>
              <a:ext uri="{FF2B5EF4-FFF2-40B4-BE49-F238E27FC236}">
                <a16:creationId xmlns:a16="http://schemas.microsoft.com/office/drawing/2014/main" id="{A56DCEF0-E1EA-48F6-BCEC-6A524EA950B6}"/>
              </a:ext>
            </a:extLst>
          </p:cNvPr>
          <p:cNvCxnSpPr>
            <a:cxnSpLocks/>
          </p:cNvCxnSpPr>
          <p:nvPr/>
        </p:nvCxnSpPr>
        <p:spPr>
          <a:xfrm>
            <a:off x="457200" y="5715000"/>
            <a:ext cx="304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 Box 75">
            <a:extLst>
              <a:ext uri="{FF2B5EF4-FFF2-40B4-BE49-F238E27FC236}">
                <a16:creationId xmlns:a16="http://schemas.microsoft.com/office/drawing/2014/main" id="{F68314F8-2A18-4E18-9977-CB8F210340B3}"/>
              </a:ext>
            </a:extLst>
          </p:cNvPr>
          <p:cNvSpPr txBox="1">
            <a:spLocks noChangeArrowheads="1"/>
          </p:cNvSpPr>
          <p:nvPr/>
        </p:nvSpPr>
        <p:spPr bwMode="auto">
          <a:xfrm>
            <a:off x="152400" y="5773580"/>
            <a:ext cx="381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(6)</a:t>
            </a:r>
          </a:p>
        </p:txBody>
      </p:sp>
      <p:cxnSp>
        <p:nvCxnSpPr>
          <p:cNvPr id="47" name="Straight Arrow Connector 46">
            <a:extLst>
              <a:ext uri="{FF2B5EF4-FFF2-40B4-BE49-F238E27FC236}">
                <a16:creationId xmlns:a16="http://schemas.microsoft.com/office/drawing/2014/main" id="{7F3B7ED5-E046-4D77-BD29-3F4DBB1FCA56}"/>
              </a:ext>
            </a:extLst>
          </p:cNvPr>
          <p:cNvCxnSpPr>
            <a:cxnSpLocks/>
          </p:cNvCxnSpPr>
          <p:nvPr/>
        </p:nvCxnSpPr>
        <p:spPr>
          <a:xfrm>
            <a:off x="457200" y="5925980"/>
            <a:ext cx="304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 Box 75">
            <a:extLst>
              <a:ext uri="{FF2B5EF4-FFF2-40B4-BE49-F238E27FC236}">
                <a16:creationId xmlns:a16="http://schemas.microsoft.com/office/drawing/2014/main" id="{FBC636B7-D4EA-49A5-B9AE-DB20D0BDDABC}"/>
              </a:ext>
            </a:extLst>
          </p:cNvPr>
          <p:cNvSpPr txBox="1">
            <a:spLocks noChangeArrowheads="1"/>
          </p:cNvSpPr>
          <p:nvPr/>
        </p:nvSpPr>
        <p:spPr bwMode="auto">
          <a:xfrm>
            <a:off x="152400" y="6002179"/>
            <a:ext cx="381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(5)</a:t>
            </a:r>
          </a:p>
        </p:txBody>
      </p:sp>
      <p:cxnSp>
        <p:nvCxnSpPr>
          <p:cNvPr id="49" name="Straight Arrow Connector 48">
            <a:extLst>
              <a:ext uri="{FF2B5EF4-FFF2-40B4-BE49-F238E27FC236}">
                <a16:creationId xmlns:a16="http://schemas.microsoft.com/office/drawing/2014/main" id="{C870CEB6-8F2F-4FDA-AE8E-4A6B397FB6F2}"/>
              </a:ext>
            </a:extLst>
          </p:cNvPr>
          <p:cNvCxnSpPr>
            <a:cxnSpLocks/>
          </p:cNvCxnSpPr>
          <p:nvPr/>
        </p:nvCxnSpPr>
        <p:spPr>
          <a:xfrm>
            <a:off x="457200" y="6154579"/>
            <a:ext cx="304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 Box 75">
            <a:extLst>
              <a:ext uri="{FF2B5EF4-FFF2-40B4-BE49-F238E27FC236}">
                <a16:creationId xmlns:a16="http://schemas.microsoft.com/office/drawing/2014/main" id="{B5383154-F9EF-4700-B778-6C92F1011181}"/>
              </a:ext>
            </a:extLst>
          </p:cNvPr>
          <p:cNvSpPr txBox="1">
            <a:spLocks noChangeArrowheads="1"/>
          </p:cNvSpPr>
          <p:nvPr/>
        </p:nvSpPr>
        <p:spPr bwMode="auto">
          <a:xfrm>
            <a:off x="1524000" y="6322368"/>
            <a:ext cx="6858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(8.91)</a:t>
            </a:r>
          </a:p>
        </p:txBody>
      </p:sp>
      <p:sp>
        <p:nvSpPr>
          <p:cNvPr id="51" name="Text Box 75">
            <a:extLst>
              <a:ext uri="{FF2B5EF4-FFF2-40B4-BE49-F238E27FC236}">
                <a16:creationId xmlns:a16="http://schemas.microsoft.com/office/drawing/2014/main" id="{1EE5FC0A-9442-4B99-9BBF-A315577372DA}"/>
              </a:ext>
            </a:extLst>
          </p:cNvPr>
          <p:cNvSpPr txBox="1">
            <a:spLocks noChangeArrowheads="1"/>
          </p:cNvSpPr>
          <p:nvPr/>
        </p:nvSpPr>
        <p:spPr bwMode="auto">
          <a:xfrm>
            <a:off x="2362200" y="6322368"/>
            <a:ext cx="6858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(8.80)</a:t>
            </a:r>
          </a:p>
        </p:txBody>
      </p:sp>
      <p:sp>
        <p:nvSpPr>
          <p:cNvPr id="52" name="Text Box 75">
            <a:extLst>
              <a:ext uri="{FF2B5EF4-FFF2-40B4-BE49-F238E27FC236}">
                <a16:creationId xmlns:a16="http://schemas.microsoft.com/office/drawing/2014/main" id="{8EB8B31E-CAE8-47B9-AAF9-2C531F628D2E}"/>
              </a:ext>
            </a:extLst>
          </p:cNvPr>
          <p:cNvSpPr txBox="1">
            <a:spLocks noChangeArrowheads="1"/>
          </p:cNvSpPr>
          <p:nvPr/>
        </p:nvSpPr>
        <p:spPr bwMode="auto">
          <a:xfrm>
            <a:off x="3200400" y="6322368"/>
            <a:ext cx="6858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(7.81)</a:t>
            </a:r>
          </a:p>
        </p:txBody>
      </p:sp>
      <p:sp>
        <p:nvSpPr>
          <p:cNvPr id="53" name="Text Box 75">
            <a:extLst>
              <a:ext uri="{FF2B5EF4-FFF2-40B4-BE49-F238E27FC236}">
                <a16:creationId xmlns:a16="http://schemas.microsoft.com/office/drawing/2014/main" id="{5C5C0D69-61F2-4CCD-88D2-5BAD99FDBA37}"/>
              </a:ext>
            </a:extLst>
          </p:cNvPr>
          <p:cNvSpPr txBox="1">
            <a:spLocks noChangeArrowheads="1"/>
          </p:cNvSpPr>
          <p:nvPr/>
        </p:nvSpPr>
        <p:spPr bwMode="auto">
          <a:xfrm>
            <a:off x="4038600" y="6320136"/>
            <a:ext cx="6858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(7.76)</a:t>
            </a:r>
          </a:p>
        </p:txBody>
      </p:sp>
      <p:sp>
        <p:nvSpPr>
          <p:cNvPr id="54" name="Text Box 75">
            <a:extLst>
              <a:ext uri="{FF2B5EF4-FFF2-40B4-BE49-F238E27FC236}">
                <a16:creationId xmlns:a16="http://schemas.microsoft.com/office/drawing/2014/main" id="{CCE8F0E5-0E41-4C60-9C51-11D1C9E63171}"/>
              </a:ext>
            </a:extLst>
          </p:cNvPr>
          <p:cNvSpPr txBox="1">
            <a:spLocks noChangeArrowheads="1"/>
          </p:cNvSpPr>
          <p:nvPr/>
        </p:nvSpPr>
        <p:spPr bwMode="auto">
          <a:xfrm>
            <a:off x="4953000" y="6320136"/>
            <a:ext cx="6858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(7.65)</a:t>
            </a:r>
          </a:p>
        </p:txBody>
      </p:sp>
      <p:sp>
        <p:nvSpPr>
          <p:cNvPr id="55" name="Text Box 75">
            <a:extLst>
              <a:ext uri="{FF2B5EF4-FFF2-40B4-BE49-F238E27FC236}">
                <a16:creationId xmlns:a16="http://schemas.microsoft.com/office/drawing/2014/main" id="{CA318433-6981-493D-A216-E48DD4ECA52B}"/>
              </a:ext>
            </a:extLst>
          </p:cNvPr>
          <p:cNvSpPr txBox="1">
            <a:spLocks noChangeArrowheads="1"/>
          </p:cNvSpPr>
          <p:nvPr/>
        </p:nvSpPr>
        <p:spPr bwMode="auto">
          <a:xfrm>
            <a:off x="5791200" y="6322368"/>
            <a:ext cx="6858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(7.47)</a:t>
            </a:r>
          </a:p>
        </p:txBody>
      </p:sp>
      <p:sp>
        <p:nvSpPr>
          <p:cNvPr id="56" name="Text Box 75">
            <a:extLst>
              <a:ext uri="{FF2B5EF4-FFF2-40B4-BE49-F238E27FC236}">
                <a16:creationId xmlns:a16="http://schemas.microsoft.com/office/drawing/2014/main" id="{B007639A-96FD-4FEF-BCDA-C49861E37BA0}"/>
              </a:ext>
            </a:extLst>
          </p:cNvPr>
          <p:cNvSpPr txBox="1">
            <a:spLocks noChangeArrowheads="1"/>
          </p:cNvSpPr>
          <p:nvPr/>
        </p:nvSpPr>
        <p:spPr bwMode="auto">
          <a:xfrm>
            <a:off x="6705600" y="6322368"/>
            <a:ext cx="6858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(7.12)</a:t>
            </a:r>
          </a:p>
        </p:txBody>
      </p:sp>
      <p:sp>
        <p:nvSpPr>
          <p:cNvPr id="57" name="Text Box 75">
            <a:extLst>
              <a:ext uri="{FF2B5EF4-FFF2-40B4-BE49-F238E27FC236}">
                <a16:creationId xmlns:a16="http://schemas.microsoft.com/office/drawing/2014/main" id="{79112343-C013-4AC2-94DF-3A508B35F47D}"/>
              </a:ext>
            </a:extLst>
          </p:cNvPr>
          <p:cNvSpPr txBox="1">
            <a:spLocks noChangeArrowheads="1"/>
          </p:cNvSpPr>
          <p:nvPr/>
        </p:nvSpPr>
        <p:spPr bwMode="auto">
          <a:xfrm>
            <a:off x="7467600" y="6322368"/>
            <a:ext cx="6858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(7.00)</a:t>
            </a:r>
          </a:p>
        </p:txBody>
      </p:sp>
      <p:sp>
        <p:nvSpPr>
          <p:cNvPr id="58" name="Text Box 75">
            <a:extLst>
              <a:ext uri="{FF2B5EF4-FFF2-40B4-BE49-F238E27FC236}">
                <a16:creationId xmlns:a16="http://schemas.microsoft.com/office/drawing/2014/main" id="{0C5058CC-377A-4A90-A38D-3216220B5DD7}"/>
              </a:ext>
            </a:extLst>
          </p:cNvPr>
          <p:cNvSpPr txBox="1">
            <a:spLocks noChangeArrowheads="1"/>
          </p:cNvSpPr>
          <p:nvPr/>
        </p:nvSpPr>
        <p:spPr bwMode="auto">
          <a:xfrm>
            <a:off x="8305800" y="6322368"/>
            <a:ext cx="6858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(6.91)</a:t>
            </a:r>
          </a:p>
        </p:txBody>
      </p:sp>
      <p:sp>
        <p:nvSpPr>
          <p:cNvPr id="59" name="Rectangle 58">
            <a:extLst>
              <a:ext uri="{FF2B5EF4-FFF2-40B4-BE49-F238E27FC236}">
                <a16:creationId xmlns:a16="http://schemas.microsoft.com/office/drawing/2014/main" id="{85D91A9F-EBF5-4D9B-8C9B-5083550755ED}"/>
              </a:ext>
            </a:extLst>
          </p:cNvPr>
          <p:cNvSpPr/>
          <p:nvPr/>
        </p:nvSpPr>
        <p:spPr>
          <a:xfrm>
            <a:off x="6477000" y="990600"/>
            <a:ext cx="1066800" cy="553998"/>
          </a:xfrm>
          <a:prstGeom prst="rect">
            <a:avLst/>
          </a:prstGeom>
        </p:spPr>
        <p:txBody>
          <a:bodyPr wrap="square">
            <a:spAutoFit/>
          </a:bodyPr>
          <a:lstStyle/>
          <a:p>
            <a:pPr algn="ctr"/>
            <a:r>
              <a:rPr lang="en-US" sz="1000" u="sng" dirty="0">
                <a:latin typeface="Arial" panose="020B0604020202020204" pitchFamily="34" charset="0"/>
                <a:cs typeface="Arial" panose="020B0604020202020204" pitchFamily="34" charset="0"/>
              </a:rPr>
              <a:t>Future potential</a:t>
            </a:r>
          </a:p>
          <a:p>
            <a:pPr algn="ctr"/>
            <a:r>
              <a:rPr lang="en-US" sz="1000" u="sng" dirty="0">
                <a:latin typeface="Arial" panose="020B0604020202020204" pitchFamily="34" charset="0"/>
                <a:cs typeface="Arial" panose="020B0604020202020204" pitchFamily="34" charset="0"/>
              </a:rPr>
              <a:t>as academic leader</a:t>
            </a:r>
          </a:p>
        </p:txBody>
      </p:sp>
      <p:sp>
        <p:nvSpPr>
          <p:cNvPr id="60" name="Rectangle 59">
            <a:extLst>
              <a:ext uri="{FF2B5EF4-FFF2-40B4-BE49-F238E27FC236}">
                <a16:creationId xmlns:a16="http://schemas.microsoft.com/office/drawing/2014/main" id="{7D92DA1B-D667-4639-BF96-639E75AD66D3}"/>
              </a:ext>
            </a:extLst>
          </p:cNvPr>
          <p:cNvSpPr/>
          <p:nvPr/>
        </p:nvSpPr>
        <p:spPr>
          <a:xfrm>
            <a:off x="3124200" y="990600"/>
            <a:ext cx="838200" cy="553998"/>
          </a:xfrm>
          <a:prstGeom prst="rect">
            <a:avLst/>
          </a:prstGeom>
        </p:spPr>
        <p:txBody>
          <a:bodyPr wrap="square">
            <a:spAutoFit/>
          </a:bodyPr>
          <a:lstStyle/>
          <a:p>
            <a:pPr algn="ctr"/>
            <a:r>
              <a:rPr lang="en-US" sz="1000" u="sng" dirty="0">
                <a:latin typeface="Arial" panose="020B0604020202020204" pitchFamily="34" charset="0"/>
                <a:cs typeface="Arial" panose="020B0604020202020204" pitchFamily="34" charset="0"/>
              </a:rPr>
              <a:t>Strength of residency</a:t>
            </a:r>
          </a:p>
          <a:p>
            <a:pPr algn="ctr"/>
            <a:r>
              <a:rPr lang="en-US" sz="1000" u="sng" dirty="0">
                <a:latin typeface="Arial" panose="020B0604020202020204" pitchFamily="34" charset="0"/>
                <a:cs typeface="Arial" panose="020B0604020202020204" pitchFamily="34" charset="0"/>
              </a:rPr>
              <a:t>PD letter</a:t>
            </a:r>
          </a:p>
        </p:txBody>
      </p:sp>
      <p:sp>
        <p:nvSpPr>
          <p:cNvPr id="61" name="Rectangle 60">
            <a:extLst>
              <a:ext uri="{FF2B5EF4-FFF2-40B4-BE49-F238E27FC236}">
                <a16:creationId xmlns:a16="http://schemas.microsoft.com/office/drawing/2014/main" id="{4BE32C67-6557-4207-96B6-2774931B5755}"/>
              </a:ext>
            </a:extLst>
          </p:cNvPr>
          <p:cNvSpPr/>
          <p:nvPr/>
        </p:nvSpPr>
        <p:spPr>
          <a:xfrm>
            <a:off x="5791200" y="1219200"/>
            <a:ext cx="685800" cy="246221"/>
          </a:xfrm>
          <a:prstGeom prst="rect">
            <a:avLst/>
          </a:prstGeom>
        </p:spPr>
        <p:txBody>
          <a:bodyPr wrap="square">
            <a:spAutoFit/>
          </a:bodyPr>
          <a:lstStyle/>
          <a:p>
            <a:pPr algn="ctr"/>
            <a:r>
              <a:rPr lang="en-US" sz="1000" u="sng" dirty="0">
                <a:latin typeface="Arial" panose="020B0604020202020204" pitchFamily="34" charset="0"/>
                <a:cs typeface="Arial" panose="020B0604020202020204" pitchFamily="34" charset="0"/>
              </a:rPr>
              <a:t>Diversity</a:t>
            </a:r>
          </a:p>
        </p:txBody>
      </p:sp>
      <p:sp>
        <p:nvSpPr>
          <p:cNvPr id="62" name="Text Box 75">
            <a:extLst>
              <a:ext uri="{FF2B5EF4-FFF2-40B4-BE49-F238E27FC236}">
                <a16:creationId xmlns:a16="http://schemas.microsoft.com/office/drawing/2014/main" id="{5F784513-ACBB-43E6-95F7-A427B2277F1A}"/>
              </a:ext>
            </a:extLst>
          </p:cNvPr>
          <p:cNvSpPr txBox="1">
            <a:spLocks noChangeArrowheads="1"/>
          </p:cNvSpPr>
          <p:nvPr/>
        </p:nvSpPr>
        <p:spPr bwMode="auto">
          <a:xfrm>
            <a:off x="152400" y="6154579"/>
            <a:ext cx="381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(4)</a:t>
            </a:r>
          </a:p>
        </p:txBody>
      </p:sp>
      <p:cxnSp>
        <p:nvCxnSpPr>
          <p:cNvPr id="63" name="Straight Arrow Connector 62">
            <a:extLst>
              <a:ext uri="{FF2B5EF4-FFF2-40B4-BE49-F238E27FC236}">
                <a16:creationId xmlns:a16="http://schemas.microsoft.com/office/drawing/2014/main" id="{2E01C436-3232-485F-82BB-4113EE5BD888}"/>
              </a:ext>
            </a:extLst>
          </p:cNvPr>
          <p:cNvCxnSpPr>
            <a:cxnSpLocks/>
          </p:cNvCxnSpPr>
          <p:nvPr/>
        </p:nvCxnSpPr>
        <p:spPr>
          <a:xfrm flipV="1">
            <a:off x="457200" y="6172200"/>
            <a:ext cx="3810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Text Box 75">
            <a:extLst>
              <a:ext uri="{FF2B5EF4-FFF2-40B4-BE49-F238E27FC236}">
                <a16:creationId xmlns:a16="http://schemas.microsoft.com/office/drawing/2014/main" id="{842CD199-23BA-4AC0-991F-A81445C4D478}"/>
              </a:ext>
            </a:extLst>
          </p:cNvPr>
          <p:cNvSpPr txBox="1">
            <a:spLocks noChangeArrowheads="1"/>
          </p:cNvSpPr>
          <p:nvPr/>
        </p:nvSpPr>
        <p:spPr bwMode="auto">
          <a:xfrm>
            <a:off x="6324600" y="5791200"/>
            <a:ext cx="381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(3)</a:t>
            </a:r>
          </a:p>
        </p:txBody>
      </p:sp>
      <p:cxnSp>
        <p:nvCxnSpPr>
          <p:cNvPr id="65" name="Straight Arrow Connector 64">
            <a:extLst>
              <a:ext uri="{FF2B5EF4-FFF2-40B4-BE49-F238E27FC236}">
                <a16:creationId xmlns:a16="http://schemas.microsoft.com/office/drawing/2014/main" id="{537BECA4-4319-4ED8-8151-D1099BFE1864}"/>
              </a:ext>
            </a:extLst>
          </p:cNvPr>
          <p:cNvCxnSpPr>
            <a:cxnSpLocks/>
          </p:cNvCxnSpPr>
          <p:nvPr/>
        </p:nvCxnSpPr>
        <p:spPr>
          <a:xfrm>
            <a:off x="6629400" y="5943600"/>
            <a:ext cx="228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Text Box 75">
            <a:extLst>
              <a:ext uri="{FF2B5EF4-FFF2-40B4-BE49-F238E27FC236}">
                <a16:creationId xmlns:a16="http://schemas.microsoft.com/office/drawing/2014/main" id="{20C23183-B68B-45EC-97F0-00546AF81F2E}"/>
              </a:ext>
            </a:extLst>
          </p:cNvPr>
          <p:cNvSpPr txBox="1">
            <a:spLocks noChangeArrowheads="1"/>
          </p:cNvSpPr>
          <p:nvPr/>
        </p:nvSpPr>
        <p:spPr bwMode="auto">
          <a:xfrm>
            <a:off x="4114800" y="6477000"/>
            <a:ext cx="1524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Not important at all (1)</a:t>
            </a:r>
          </a:p>
        </p:txBody>
      </p:sp>
      <p:cxnSp>
        <p:nvCxnSpPr>
          <p:cNvPr id="67" name="Straight Arrow Connector 66">
            <a:extLst>
              <a:ext uri="{FF2B5EF4-FFF2-40B4-BE49-F238E27FC236}">
                <a16:creationId xmlns:a16="http://schemas.microsoft.com/office/drawing/2014/main" id="{BB11A986-03F6-4987-A342-00D462DF0B48}"/>
              </a:ext>
            </a:extLst>
          </p:cNvPr>
          <p:cNvCxnSpPr>
            <a:cxnSpLocks/>
            <a:stCxn id="66" idx="0"/>
          </p:cNvCxnSpPr>
          <p:nvPr/>
        </p:nvCxnSpPr>
        <p:spPr>
          <a:xfrm flipV="1">
            <a:off x="4876800" y="6191310"/>
            <a:ext cx="228600" cy="2856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 Box 75">
            <a:extLst>
              <a:ext uri="{FF2B5EF4-FFF2-40B4-BE49-F238E27FC236}">
                <a16:creationId xmlns:a16="http://schemas.microsoft.com/office/drawing/2014/main" id="{8D0F08A0-84FE-4799-8638-2EB900BB7765}"/>
              </a:ext>
            </a:extLst>
          </p:cNvPr>
          <p:cNvSpPr txBox="1">
            <a:spLocks noChangeArrowheads="1"/>
          </p:cNvSpPr>
          <p:nvPr/>
        </p:nvSpPr>
        <p:spPr bwMode="auto">
          <a:xfrm>
            <a:off x="6324600" y="6002179"/>
            <a:ext cx="381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a:t>
            </a:r>
          </a:p>
        </p:txBody>
      </p:sp>
      <p:cxnSp>
        <p:nvCxnSpPr>
          <p:cNvPr id="69" name="Straight Arrow Connector 68">
            <a:extLst>
              <a:ext uri="{FF2B5EF4-FFF2-40B4-BE49-F238E27FC236}">
                <a16:creationId xmlns:a16="http://schemas.microsoft.com/office/drawing/2014/main" id="{187DE993-B4B0-4F6B-BD2C-B2AB71B2BD79}"/>
              </a:ext>
            </a:extLst>
          </p:cNvPr>
          <p:cNvCxnSpPr>
            <a:cxnSpLocks/>
          </p:cNvCxnSpPr>
          <p:nvPr/>
        </p:nvCxnSpPr>
        <p:spPr>
          <a:xfrm>
            <a:off x="6629400" y="6154579"/>
            <a:ext cx="228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Text Box 75">
            <a:extLst>
              <a:ext uri="{FF2B5EF4-FFF2-40B4-BE49-F238E27FC236}">
                <a16:creationId xmlns:a16="http://schemas.microsoft.com/office/drawing/2014/main" id="{BD948121-DB16-40EF-8CB6-466046251F3B}"/>
              </a:ext>
            </a:extLst>
          </p:cNvPr>
          <p:cNvSpPr txBox="1">
            <a:spLocks noChangeArrowheads="1"/>
          </p:cNvSpPr>
          <p:nvPr/>
        </p:nvSpPr>
        <p:spPr bwMode="auto">
          <a:xfrm>
            <a:off x="5486400" y="5791200"/>
            <a:ext cx="457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Not sure</a:t>
            </a:r>
          </a:p>
        </p:txBody>
      </p:sp>
      <p:sp>
        <p:nvSpPr>
          <p:cNvPr id="71" name="Text Box 75">
            <a:extLst>
              <a:ext uri="{FF2B5EF4-FFF2-40B4-BE49-F238E27FC236}">
                <a16:creationId xmlns:a16="http://schemas.microsoft.com/office/drawing/2014/main" id="{4E0195AD-A0DE-4308-9C88-CF0D398B5C99}"/>
              </a:ext>
            </a:extLst>
          </p:cNvPr>
          <p:cNvSpPr txBox="1">
            <a:spLocks noChangeArrowheads="1"/>
          </p:cNvSpPr>
          <p:nvPr/>
        </p:nvSpPr>
        <p:spPr bwMode="auto">
          <a:xfrm>
            <a:off x="6248400" y="6229290"/>
            <a:ext cx="685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a:t>
            </a:r>
          </a:p>
          <a:p>
            <a:pPr algn="ctr"/>
            <a:r>
              <a:rPr lang="en-US" altLang="en-US" sz="1000" b="0" dirty="0">
                <a:solidFill>
                  <a:schemeClr val="tx1"/>
                </a:solidFill>
              </a:rPr>
              <a:t>answer</a:t>
            </a:r>
          </a:p>
        </p:txBody>
      </p:sp>
      <p:cxnSp>
        <p:nvCxnSpPr>
          <p:cNvPr id="72" name="Straight Arrow Connector 71">
            <a:extLst>
              <a:ext uri="{FF2B5EF4-FFF2-40B4-BE49-F238E27FC236}">
                <a16:creationId xmlns:a16="http://schemas.microsoft.com/office/drawing/2014/main" id="{BECDFBAB-778B-4EBA-848A-9CC4D24A9A6E}"/>
              </a:ext>
            </a:extLst>
          </p:cNvPr>
          <p:cNvCxnSpPr>
            <a:cxnSpLocks/>
          </p:cNvCxnSpPr>
          <p:nvPr/>
        </p:nvCxnSpPr>
        <p:spPr>
          <a:xfrm flipH="1" flipV="1">
            <a:off x="6248400" y="6248400"/>
            <a:ext cx="2286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37C5D469-91BD-4C90-892F-FD80CC247D62}"/>
              </a:ext>
            </a:extLst>
          </p:cNvPr>
          <p:cNvCxnSpPr>
            <a:cxnSpLocks/>
          </p:cNvCxnSpPr>
          <p:nvPr/>
        </p:nvCxnSpPr>
        <p:spPr>
          <a:xfrm>
            <a:off x="5715000" y="6172200"/>
            <a:ext cx="228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Text Box 75">
            <a:extLst>
              <a:ext uri="{FF2B5EF4-FFF2-40B4-BE49-F238E27FC236}">
                <a16:creationId xmlns:a16="http://schemas.microsoft.com/office/drawing/2014/main" id="{EB62EC2A-FAE7-4D12-BC07-CE49E47ED693}"/>
              </a:ext>
            </a:extLst>
          </p:cNvPr>
          <p:cNvSpPr txBox="1">
            <a:spLocks noChangeArrowheads="1"/>
          </p:cNvSpPr>
          <p:nvPr/>
        </p:nvSpPr>
        <p:spPr bwMode="auto">
          <a:xfrm>
            <a:off x="-76200" y="1140023"/>
            <a:ext cx="838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400" b="0" dirty="0">
                <a:solidFill>
                  <a:schemeClr val="tx1"/>
                </a:solidFill>
              </a:rPr>
              <a:t>(n=138)</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457200"/>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According to PDs the top criteria for the fellowship “match list” are the overall fit for the program, perceived clinical skills/acumen, and communication skills.  The least important criteria are the candidate’s future potential as an academic leader, USMLE scores, and research productivity.</a:t>
            </a:r>
          </a:p>
        </p:txBody>
      </p:sp>
    </p:spTree>
    <p:extLst>
      <p:ext uri="{BB962C8B-B14F-4D97-AF65-F5344CB8AC3E}">
        <p14:creationId xmlns:p14="http://schemas.microsoft.com/office/powerpoint/2010/main" val="38408085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89B0D77-9BDA-49B1-95A6-4F5098EAE3D9}"/>
              </a:ext>
            </a:extLst>
          </p:cNvPr>
          <p:cNvGraphicFramePr>
            <a:graphicFrameLocks noGrp="1"/>
          </p:cNvGraphicFramePr>
          <p:nvPr>
            <p:extLst>
              <p:ext uri="{D42A27DB-BD31-4B8C-83A1-F6EECF244321}">
                <p14:modId xmlns:p14="http://schemas.microsoft.com/office/powerpoint/2010/main" val="2218404361"/>
              </p:ext>
            </p:extLst>
          </p:nvPr>
        </p:nvGraphicFramePr>
        <p:xfrm>
          <a:off x="457200" y="1521023"/>
          <a:ext cx="8229600" cy="3810004"/>
        </p:xfrm>
        <a:graphic>
          <a:graphicData uri="http://schemas.openxmlformats.org/drawingml/2006/table">
            <a:tbl>
              <a:tblPr/>
              <a:tblGrid>
                <a:gridCol w="2819400">
                  <a:extLst>
                    <a:ext uri="{9D8B030D-6E8A-4147-A177-3AD203B41FA5}">
                      <a16:colId xmlns:a16="http://schemas.microsoft.com/office/drawing/2014/main" val="3376571490"/>
                    </a:ext>
                  </a:extLst>
                </a:gridCol>
                <a:gridCol w="609600">
                  <a:extLst>
                    <a:ext uri="{9D8B030D-6E8A-4147-A177-3AD203B41FA5}">
                      <a16:colId xmlns:a16="http://schemas.microsoft.com/office/drawing/2014/main" val="431944925"/>
                    </a:ext>
                  </a:extLst>
                </a:gridCol>
                <a:gridCol w="685800">
                  <a:extLst>
                    <a:ext uri="{9D8B030D-6E8A-4147-A177-3AD203B41FA5}">
                      <a16:colId xmlns:a16="http://schemas.microsoft.com/office/drawing/2014/main" val="3232657489"/>
                    </a:ext>
                  </a:extLst>
                </a:gridCol>
                <a:gridCol w="762000">
                  <a:extLst>
                    <a:ext uri="{9D8B030D-6E8A-4147-A177-3AD203B41FA5}">
                      <a16:colId xmlns:a16="http://schemas.microsoft.com/office/drawing/2014/main" val="3080937396"/>
                    </a:ext>
                  </a:extLst>
                </a:gridCol>
                <a:gridCol w="609600">
                  <a:extLst>
                    <a:ext uri="{9D8B030D-6E8A-4147-A177-3AD203B41FA5}">
                      <a16:colId xmlns:a16="http://schemas.microsoft.com/office/drawing/2014/main" val="569094109"/>
                    </a:ext>
                  </a:extLst>
                </a:gridCol>
                <a:gridCol w="685800">
                  <a:extLst>
                    <a:ext uri="{9D8B030D-6E8A-4147-A177-3AD203B41FA5}">
                      <a16:colId xmlns:a16="http://schemas.microsoft.com/office/drawing/2014/main" val="145460456"/>
                    </a:ext>
                  </a:extLst>
                </a:gridCol>
                <a:gridCol w="685800">
                  <a:extLst>
                    <a:ext uri="{9D8B030D-6E8A-4147-A177-3AD203B41FA5}">
                      <a16:colId xmlns:a16="http://schemas.microsoft.com/office/drawing/2014/main" val="4256303596"/>
                    </a:ext>
                  </a:extLst>
                </a:gridCol>
                <a:gridCol w="685800">
                  <a:extLst>
                    <a:ext uri="{9D8B030D-6E8A-4147-A177-3AD203B41FA5}">
                      <a16:colId xmlns:a16="http://schemas.microsoft.com/office/drawing/2014/main" val="3073874834"/>
                    </a:ext>
                  </a:extLst>
                </a:gridCol>
                <a:gridCol w="685800">
                  <a:extLst>
                    <a:ext uri="{9D8B030D-6E8A-4147-A177-3AD203B41FA5}">
                      <a16:colId xmlns:a16="http://schemas.microsoft.com/office/drawing/2014/main" val="3013759569"/>
                    </a:ext>
                  </a:extLst>
                </a:gridCol>
              </a:tblGrid>
              <a:tr h="346364">
                <a:tc>
                  <a:txBody>
                    <a:bodyPr/>
                    <a:lstStyle/>
                    <a:p>
                      <a:pPr algn="l" fontAlgn="b"/>
                      <a:r>
                        <a:rPr lang="en-US" sz="1000" b="1" i="0" u="none" strike="noStrike" dirty="0">
                          <a:solidFill>
                            <a:srgbClr val="000000"/>
                          </a:solidFill>
                          <a:effectLst/>
                          <a:latin typeface="Arial" panose="020B0604020202020204" pitchFamily="34" charset="0"/>
                          <a:cs typeface="Arial" panose="020B0604020202020204" pitchFamily="34" charset="0"/>
                        </a:rPr>
                        <a:t> </a:t>
                      </a:r>
                    </a:p>
                  </a:txBody>
                  <a:tcPr marL="8767" marR="8767" marT="87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Total</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No URMs</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Have URMs</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Male</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Female</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Small</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Medium</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Large</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5945375"/>
                  </a:ext>
                </a:extLst>
              </a:tr>
              <a:tr h="346364">
                <a:tc>
                  <a:txBody>
                    <a:bodyPr/>
                    <a:lstStyle/>
                    <a:p>
                      <a:pPr algn="l" fontAlgn="b"/>
                      <a:r>
                        <a:rPr lang="en-US" sz="1000" b="1" i="0" u="none" strike="noStrike" dirty="0">
                          <a:solidFill>
                            <a:srgbClr val="000000"/>
                          </a:solidFill>
                          <a:effectLst/>
                          <a:latin typeface="Arial" panose="020B0604020202020204" pitchFamily="34" charset="0"/>
                          <a:cs typeface="Arial" panose="020B0604020202020204" pitchFamily="34" charset="0"/>
                        </a:rPr>
                        <a:t>Overall fit for your program</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9.02</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9.02</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67D"/>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9.02</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67D"/>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8.97</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87D"/>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9.18</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27C"/>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8.57</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380"/>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9.28</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9.16</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C27C"/>
                    </a:solidFill>
                  </a:tcPr>
                </a:tc>
                <a:extLst>
                  <a:ext uri="{0D108BD9-81ED-4DB2-BD59-A6C34878D82A}">
                    <a16:rowId xmlns:a16="http://schemas.microsoft.com/office/drawing/2014/main" val="2248457046"/>
                  </a:ext>
                </a:extLst>
              </a:tr>
              <a:tr h="346364">
                <a:tc>
                  <a:txBody>
                    <a:bodyPr/>
                    <a:lstStyle/>
                    <a:p>
                      <a:pPr algn="l" fontAlgn="b"/>
                      <a:r>
                        <a:rPr lang="en-US" sz="1000" b="1" i="0" u="none" strike="noStrike" dirty="0">
                          <a:solidFill>
                            <a:srgbClr val="000000"/>
                          </a:solidFill>
                          <a:effectLst/>
                          <a:latin typeface="Arial" panose="020B0604020202020204" pitchFamily="34" charset="0"/>
                          <a:cs typeface="Arial" panose="020B0604020202020204" pitchFamily="34" charset="0"/>
                        </a:rPr>
                        <a:t>Perceived clinical skills/acumen</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8.91</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8.83</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1CC7E"/>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8.95</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6C87D"/>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8.87</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CB7E"/>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9.06</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AC57D"/>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8.88</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CCA7E"/>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8.88</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CCA7E"/>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8.98</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77D"/>
                    </a:solidFill>
                  </a:tcPr>
                </a:tc>
                <a:extLst>
                  <a:ext uri="{0D108BD9-81ED-4DB2-BD59-A6C34878D82A}">
                    <a16:rowId xmlns:a16="http://schemas.microsoft.com/office/drawing/2014/main" val="3641737015"/>
                  </a:ext>
                </a:extLst>
              </a:tr>
              <a:tr h="346364">
                <a:tc>
                  <a:txBody>
                    <a:bodyPr/>
                    <a:lstStyle/>
                    <a:p>
                      <a:pPr algn="l" fontAlgn="b"/>
                      <a:r>
                        <a:rPr lang="en-US" sz="1000" b="1" i="0" u="none" strike="noStrike" dirty="0">
                          <a:solidFill>
                            <a:srgbClr val="000000"/>
                          </a:solidFill>
                          <a:effectLst/>
                          <a:latin typeface="Arial" panose="020B0604020202020204" pitchFamily="34" charset="0"/>
                          <a:cs typeface="Arial" panose="020B0604020202020204" pitchFamily="34" charset="0"/>
                        </a:rPr>
                        <a:t>Communication skills</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8.80</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8.85</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FCB7E"/>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8.78</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CD7E"/>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8.74</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F7F"/>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9.00</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C77D"/>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8.81</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E"/>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8.76</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E7F"/>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8.84</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1CC7E"/>
                    </a:solidFill>
                  </a:tcPr>
                </a:tc>
                <a:extLst>
                  <a:ext uri="{0D108BD9-81ED-4DB2-BD59-A6C34878D82A}">
                    <a16:rowId xmlns:a16="http://schemas.microsoft.com/office/drawing/2014/main" val="3631156859"/>
                  </a:ext>
                </a:extLst>
              </a:tr>
              <a:tr h="346364">
                <a:tc>
                  <a:txBody>
                    <a:bodyPr/>
                    <a:lstStyle/>
                    <a:p>
                      <a:pPr algn="l" fontAlgn="b"/>
                      <a:r>
                        <a:rPr lang="en-US" sz="1000" b="1" i="0" u="none" strike="noStrike" dirty="0">
                          <a:solidFill>
                            <a:srgbClr val="000000"/>
                          </a:solidFill>
                          <a:effectLst/>
                          <a:latin typeface="Arial" panose="020B0604020202020204" pitchFamily="34" charset="0"/>
                          <a:cs typeface="Arial" panose="020B0604020202020204" pitchFamily="34" charset="0"/>
                        </a:rPr>
                        <a:t>Strength of the residency PD letter or phone call</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7.81</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7.83</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984"/>
                    </a:solidFill>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7.80</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A84"/>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7.80</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A84"/>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7.82</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A84"/>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8.02</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E483"/>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7.61</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F8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7.81</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EA84"/>
                    </a:solidFill>
                  </a:tcPr>
                </a:tc>
                <a:extLst>
                  <a:ext uri="{0D108BD9-81ED-4DB2-BD59-A6C34878D82A}">
                    <a16:rowId xmlns:a16="http://schemas.microsoft.com/office/drawing/2014/main" val="2010509748"/>
                  </a:ext>
                </a:extLst>
              </a:tr>
              <a:tr h="346364">
                <a:tc>
                  <a:txBody>
                    <a:bodyPr/>
                    <a:lstStyle/>
                    <a:p>
                      <a:pPr algn="l" fontAlgn="b"/>
                      <a:r>
                        <a:rPr lang="en-US" sz="1000" b="1" i="0" u="none" strike="noStrike" dirty="0">
                          <a:solidFill>
                            <a:srgbClr val="000000"/>
                          </a:solidFill>
                          <a:effectLst/>
                          <a:latin typeface="Arial" panose="020B0604020202020204" pitchFamily="34" charset="0"/>
                          <a:cs typeface="Arial" panose="020B0604020202020204" pitchFamily="34" charset="0"/>
                        </a:rPr>
                        <a:t>Humanitarian/compassion/evidence of commitment to society</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7.76</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7.34</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97D"/>
                    </a:solidFill>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7.94</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683"/>
                    </a:solidFill>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7.76</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7.76</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7.50</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7.92</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E784"/>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7.82</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A84"/>
                    </a:solidFill>
                  </a:tcPr>
                </a:tc>
                <a:extLst>
                  <a:ext uri="{0D108BD9-81ED-4DB2-BD59-A6C34878D82A}">
                    <a16:rowId xmlns:a16="http://schemas.microsoft.com/office/drawing/2014/main" val="464890642"/>
                  </a:ext>
                </a:extLst>
              </a:tr>
              <a:tr h="346364">
                <a:tc>
                  <a:txBody>
                    <a:bodyPr/>
                    <a:lstStyle/>
                    <a:p>
                      <a:pPr algn="l" fontAlgn="b"/>
                      <a:r>
                        <a:rPr lang="en-US" sz="1000" b="1" i="0" u="none" strike="noStrike" dirty="0">
                          <a:solidFill>
                            <a:srgbClr val="000000"/>
                          </a:solidFill>
                          <a:effectLst/>
                          <a:latin typeface="Arial" panose="020B0604020202020204" pitchFamily="34" charset="0"/>
                          <a:cs typeface="Arial" panose="020B0604020202020204" pitchFamily="34" charset="0"/>
                        </a:rPr>
                        <a:t>Reputation of medical school and/or residency</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7.65</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6.90</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676"/>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7.99</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583"/>
                    </a:solidFill>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7.69</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582"/>
                    </a:solidFill>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7.55</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980"/>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7.00</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D78"/>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7.73</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883"/>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8.21</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DE82"/>
                    </a:solidFill>
                  </a:tcPr>
                </a:tc>
                <a:extLst>
                  <a:ext uri="{0D108BD9-81ED-4DB2-BD59-A6C34878D82A}">
                    <a16:rowId xmlns:a16="http://schemas.microsoft.com/office/drawing/2014/main" val="1568845459"/>
                  </a:ext>
                </a:extLst>
              </a:tr>
              <a:tr h="346364">
                <a:tc>
                  <a:txBody>
                    <a:bodyPr/>
                    <a:lstStyle/>
                    <a:p>
                      <a:pPr algn="l" fontAlgn="b"/>
                      <a:r>
                        <a:rPr lang="en-US" sz="1000" b="1" i="0" u="none" strike="noStrike" dirty="0">
                          <a:solidFill>
                            <a:srgbClr val="000000"/>
                          </a:solidFill>
                          <a:effectLst/>
                          <a:latin typeface="Arial" panose="020B0604020202020204" pitchFamily="34" charset="0"/>
                          <a:cs typeface="Arial" panose="020B0604020202020204" pitchFamily="34" charset="0"/>
                        </a:rPr>
                        <a:t>Diversity</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7.47</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7.05</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179"/>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7.66</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282"/>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7.39</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D7E"/>
                    </a:solidFill>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7.71</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683"/>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6.78</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C74"/>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7.43</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07E"/>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8.19</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extLst>
                  <a:ext uri="{0D108BD9-81ED-4DB2-BD59-A6C34878D82A}">
                    <a16:rowId xmlns:a16="http://schemas.microsoft.com/office/drawing/2014/main" val="860770675"/>
                  </a:ext>
                </a:extLst>
              </a:tr>
              <a:tr h="346364">
                <a:tc>
                  <a:txBody>
                    <a:bodyPr/>
                    <a:lstStyle/>
                    <a:p>
                      <a:pPr algn="l" fontAlgn="b"/>
                      <a:r>
                        <a:rPr lang="en-US" sz="1000" b="1" i="0" u="none" strike="noStrike" dirty="0">
                          <a:solidFill>
                            <a:srgbClr val="000000"/>
                          </a:solidFill>
                          <a:effectLst/>
                          <a:latin typeface="Arial" panose="020B0604020202020204" pitchFamily="34" charset="0"/>
                          <a:cs typeface="Arial" panose="020B0604020202020204" pitchFamily="34" charset="0"/>
                        </a:rPr>
                        <a:t>Future potential as an academic leader</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7.12</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6.88</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476"/>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7.22</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F7B"/>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7.17</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B7A"/>
                    </a:solidFill>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6.97</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B77"/>
                    </a:solidFill>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6.15</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7.00</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D78"/>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8.16</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082"/>
                    </a:solidFill>
                  </a:tcPr>
                </a:tc>
                <a:extLst>
                  <a:ext uri="{0D108BD9-81ED-4DB2-BD59-A6C34878D82A}">
                    <a16:rowId xmlns:a16="http://schemas.microsoft.com/office/drawing/2014/main" val="2813989013"/>
                  </a:ext>
                </a:extLst>
              </a:tr>
              <a:tr h="346364">
                <a:tc>
                  <a:txBody>
                    <a:bodyPr/>
                    <a:lstStyle/>
                    <a:p>
                      <a:pPr algn="l" fontAlgn="b"/>
                      <a:r>
                        <a:rPr lang="en-US" sz="1000" b="1" i="0" u="none" strike="noStrike" dirty="0">
                          <a:solidFill>
                            <a:srgbClr val="000000"/>
                          </a:solidFill>
                          <a:effectLst/>
                          <a:latin typeface="Arial" panose="020B0604020202020204" pitchFamily="34" charset="0"/>
                          <a:cs typeface="Arial" panose="020B0604020202020204" pitchFamily="34" charset="0"/>
                        </a:rPr>
                        <a:t>USMLE scores</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7.00</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7.08</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379"/>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6.97</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B77"/>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7.05</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179"/>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6.85</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275"/>
                    </a:solidFill>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7.03</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7.08</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479"/>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6.88</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476"/>
                    </a:solidFill>
                  </a:tcPr>
                </a:tc>
                <a:extLst>
                  <a:ext uri="{0D108BD9-81ED-4DB2-BD59-A6C34878D82A}">
                    <a16:rowId xmlns:a16="http://schemas.microsoft.com/office/drawing/2014/main" val="3317421478"/>
                  </a:ext>
                </a:extLst>
              </a:tr>
              <a:tr h="346364">
                <a:tc>
                  <a:txBody>
                    <a:bodyPr/>
                    <a:lstStyle/>
                    <a:p>
                      <a:pPr algn="l" fontAlgn="b"/>
                      <a:r>
                        <a:rPr lang="en-US" sz="1000" b="1" i="0" u="none" strike="noStrike" dirty="0">
                          <a:solidFill>
                            <a:srgbClr val="000000"/>
                          </a:solidFill>
                          <a:effectLst/>
                          <a:latin typeface="Arial" panose="020B0604020202020204" pitchFamily="34" charset="0"/>
                          <a:cs typeface="Arial" panose="020B0604020202020204" pitchFamily="34" charset="0"/>
                        </a:rPr>
                        <a:t>Research productivity</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6.91</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6.59</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C7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7.05</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279"/>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6.97</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B77"/>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6.74</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874"/>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6.54</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871"/>
                    </a:solidFill>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6.75</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974"/>
                    </a:solidFill>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7.45</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27F"/>
                    </a:solidFill>
                  </a:tcPr>
                </a:tc>
                <a:extLst>
                  <a:ext uri="{0D108BD9-81ED-4DB2-BD59-A6C34878D82A}">
                    <a16:rowId xmlns:a16="http://schemas.microsoft.com/office/drawing/2014/main" val="533905326"/>
                  </a:ext>
                </a:extLst>
              </a:tr>
            </a:tbl>
          </a:graphicData>
        </a:graphic>
      </p:graphicFrame>
      <p:sp>
        <p:nvSpPr>
          <p:cNvPr id="5123" name="Rectangle 4"/>
          <p:cNvSpPr>
            <a:spLocks noChangeArrowheads="1"/>
          </p:cNvSpPr>
          <p:nvPr/>
        </p:nvSpPr>
        <p:spPr bwMode="auto">
          <a:xfrm>
            <a:off x="284596" y="0"/>
            <a:ext cx="856529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000" b="1" dirty="0">
                <a:solidFill>
                  <a:srgbClr val="00386B"/>
                </a:solidFill>
                <a:latin typeface="+mj-lt"/>
                <a:cs typeface="Arial" charset="0"/>
              </a:rPr>
              <a:t>Important Criteria for Development of Fellowship “Match List” by Audience</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Using the following scale, please indicate the importance of each of these criteria to your program when it develops its fellowship “match list”.  (n=138)</a:t>
            </a:r>
          </a:p>
        </p:txBody>
      </p:sp>
      <p:sp>
        <p:nvSpPr>
          <p:cNvPr id="74" name="Text Box 75">
            <a:extLst>
              <a:ext uri="{FF2B5EF4-FFF2-40B4-BE49-F238E27FC236}">
                <a16:creationId xmlns:a16="http://schemas.microsoft.com/office/drawing/2014/main" id="{EB62EC2A-FAE7-4D12-BC07-CE49E47ED693}"/>
              </a:ext>
            </a:extLst>
          </p:cNvPr>
          <p:cNvSpPr txBox="1">
            <a:spLocks noChangeArrowheads="1"/>
          </p:cNvSpPr>
          <p:nvPr/>
        </p:nvSpPr>
        <p:spPr bwMode="auto">
          <a:xfrm>
            <a:off x="3200400" y="5392579"/>
            <a:ext cx="685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rgbClr val="080808"/>
                </a:solidFill>
              </a:rPr>
              <a:t>(n=138)</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457200"/>
            <a:ext cx="9144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The top three criteria are consistent among the different audiences: overall fit for your program, perceived clinical skills/acumen, and communication skills. </a:t>
            </a:r>
          </a:p>
          <a:p>
            <a:pPr eaLnBrk="1" hangingPunct="1">
              <a:buFontTx/>
              <a:buChar char="•"/>
            </a:pPr>
            <a:r>
              <a:rPr lang="en-US" altLang="en-US" sz="1000" b="0" dirty="0">
                <a:solidFill>
                  <a:schemeClr val="tx1"/>
                </a:solidFill>
              </a:rPr>
              <a:t>Interestingly, large programs also highly value the reputation of the medical school and/or residency, diversity, and future potential of the candidate as an academic leader.</a:t>
            </a:r>
          </a:p>
        </p:txBody>
      </p:sp>
      <p:sp>
        <p:nvSpPr>
          <p:cNvPr id="76" name="Rectangle 75">
            <a:extLst>
              <a:ext uri="{FF2B5EF4-FFF2-40B4-BE49-F238E27FC236}">
                <a16:creationId xmlns:a16="http://schemas.microsoft.com/office/drawing/2014/main" id="{F6D894B6-AEE1-4027-B914-981CC8840C7B}"/>
              </a:ext>
            </a:extLst>
          </p:cNvPr>
          <p:cNvSpPr/>
          <p:nvPr/>
        </p:nvSpPr>
        <p:spPr>
          <a:xfrm>
            <a:off x="3810000" y="1140022"/>
            <a:ext cx="1528272" cy="307777"/>
          </a:xfrm>
          <a:prstGeom prst="rect">
            <a:avLst/>
          </a:prstGeom>
        </p:spPr>
        <p:txBody>
          <a:bodyPr wrap="square">
            <a:spAutoFit/>
          </a:bodyPr>
          <a:lstStyle/>
          <a:p>
            <a:pPr algn="ctr"/>
            <a:r>
              <a:rPr lang="en-US" sz="1400" b="1" u="sng" dirty="0"/>
              <a:t>URMs In Program</a:t>
            </a:r>
          </a:p>
        </p:txBody>
      </p:sp>
      <p:sp>
        <p:nvSpPr>
          <p:cNvPr id="77" name="Rectangle 76">
            <a:extLst>
              <a:ext uri="{FF2B5EF4-FFF2-40B4-BE49-F238E27FC236}">
                <a16:creationId xmlns:a16="http://schemas.microsoft.com/office/drawing/2014/main" id="{F81E8731-339F-4FB8-B908-75B10ECBE59E}"/>
              </a:ext>
            </a:extLst>
          </p:cNvPr>
          <p:cNvSpPr/>
          <p:nvPr/>
        </p:nvSpPr>
        <p:spPr>
          <a:xfrm>
            <a:off x="5334000" y="1140023"/>
            <a:ext cx="1295400" cy="307777"/>
          </a:xfrm>
          <a:prstGeom prst="rect">
            <a:avLst/>
          </a:prstGeom>
        </p:spPr>
        <p:txBody>
          <a:bodyPr wrap="square">
            <a:spAutoFit/>
          </a:bodyPr>
          <a:lstStyle/>
          <a:p>
            <a:pPr algn="ctr"/>
            <a:r>
              <a:rPr lang="en-US" sz="1400" b="1" u="sng" dirty="0"/>
              <a:t>PD - Gender</a:t>
            </a:r>
          </a:p>
        </p:txBody>
      </p:sp>
      <p:sp>
        <p:nvSpPr>
          <p:cNvPr id="78" name="Rectangle 77">
            <a:extLst>
              <a:ext uri="{FF2B5EF4-FFF2-40B4-BE49-F238E27FC236}">
                <a16:creationId xmlns:a16="http://schemas.microsoft.com/office/drawing/2014/main" id="{64D419AF-3FAA-484A-A1F0-439C4B94C24B}"/>
              </a:ext>
            </a:extLst>
          </p:cNvPr>
          <p:cNvSpPr/>
          <p:nvPr/>
        </p:nvSpPr>
        <p:spPr>
          <a:xfrm>
            <a:off x="6929928" y="1140022"/>
            <a:ext cx="1528272" cy="307777"/>
          </a:xfrm>
          <a:prstGeom prst="rect">
            <a:avLst/>
          </a:prstGeom>
        </p:spPr>
        <p:txBody>
          <a:bodyPr wrap="square">
            <a:spAutoFit/>
          </a:bodyPr>
          <a:lstStyle/>
          <a:p>
            <a:pPr algn="ctr"/>
            <a:r>
              <a:rPr lang="en-US" sz="1400" b="1" u="sng" dirty="0"/>
              <a:t>Program Size</a:t>
            </a:r>
          </a:p>
        </p:txBody>
      </p:sp>
      <p:pic>
        <p:nvPicPr>
          <p:cNvPr id="79" name="Picture 78">
            <a:extLst>
              <a:ext uri="{FF2B5EF4-FFF2-40B4-BE49-F238E27FC236}">
                <a16:creationId xmlns:a16="http://schemas.microsoft.com/office/drawing/2014/main" id="{73AEC2C6-30B3-451F-A9E2-96DC57733E04}"/>
              </a:ext>
            </a:extLst>
          </p:cNvPr>
          <p:cNvPicPr>
            <a:picLocks noChangeAspect="1"/>
          </p:cNvPicPr>
          <p:nvPr/>
        </p:nvPicPr>
        <p:blipFill>
          <a:blip r:embed="rId2"/>
          <a:stretch>
            <a:fillRect/>
          </a:stretch>
        </p:blipFill>
        <p:spPr>
          <a:xfrm>
            <a:off x="3381209" y="6021289"/>
            <a:ext cx="2381582" cy="188708"/>
          </a:xfrm>
          <a:prstGeom prst="rect">
            <a:avLst/>
          </a:prstGeom>
        </p:spPr>
      </p:pic>
      <p:sp>
        <p:nvSpPr>
          <p:cNvPr id="80" name="Rectangle 79">
            <a:extLst>
              <a:ext uri="{FF2B5EF4-FFF2-40B4-BE49-F238E27FC236}">
                <a16:creationId xmlns:a16="http://schemas.microsoft.com/office/drawing/2014/main" id="{549EFB34-D38C-4224-91C5-9897F93F7A26}"/>
              </a:ext>
            </a:extLst>
          </p:cNvPr>
          <p:cNvSpPr/>
          <p:nvPr/>
        </p:nvSpPr>
        <p:spPr>
          <a:xfrm>
            <a:off x="2362200" y="6344776"/>
            <a:ext cx="1295400" cy="246221"/>
          </a:xfrm>
          <a:prstGeom prst="rect">
            <a:avLst/>
          </a:prstGeom>
        </p:spPr>
        <p:txBody>
          <a:bodyPr wrap="square">
            <a:spAutoFit/>
          </a:bodyPr>
          <a:lstStyle/>
          <a:p>
            <a:pPr lvl="0" algn="ctr"/>
            <a:r>
              <a:rPr lang="en-US" altLang="en-US" sz="1000" i="1" dirty="0">
                <a:solidFill>
                  <a:srgbClr val="00386B"/>
                </a:solidFill>
                <a:latin typeface="Arial" charset="0"/>
                <a:cs typeface="Arial" charset="0"/>
                <a:sym typeface="Wingdings" panose="05000000000000000000" pitchFamily="2" charset="2"/>
              </a:rPr>
              <a:t>Less important</a:t>
            </a:r>
            <a:endParaRPr lang="en-US" altLang="en-US" sz="1000" i="1" dirty="0">
              <a:solidFill>
                <a:srgbClr val="00386B"/>
              </a:solidFill>
              <a:latin typeface="Arial" charset="0"/>
              <a:cs typeface="Arial" charset="0"/>
            </a:endParaRPr>
          </a:p>
        </p:txBody>
      </p:sp>
      <p:cxnSp>
        <p:nvCxnSpPr>
          <p:cNvPr id="81" name="Straight Arrow Connector 80">
            <a:extLst>
              <a:ext uri="{FF2B5EF4-FFF2-40B4-BE49-F238E27FC236}">
                <a16:creationId xmlns:a16="http://schemas.microsoft.com/office/drawing/2014/main" id="{022B8F61-8251-4590-AD7C-D6EE5B9B04DC}"/>
              </a:ext>
            </a:extLst>
          </p:cNvPr>
          <p:cNvCxnSpPr>
            <a:cxnSpLocks/>
          </p:cNvCxnSpPr>
          <p:nvPr/>
        </p:nvCxnSpPr>
        <p:spPr>
          <a:xfrm flipV="1">
            <a:off x="3429000" y="6209997"/>
            <a:ext cx="0" cy="152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9CB5A8C6-1A78-4241-9ABA-EE4422C76AC9}"/>
              </a:ext>
            </a:extLst>
          </p:cNvPr>
          <p:cNvCxnSpPr>
            <a:cxnSpLocks/>
          </p:cNvCxnSpPr>
          <p:nvPr/>
        </p:nvCxnSpPr>
        <p:spPr>
          <a:xfrm flipV="1">
            <a:off x="5715000" y="6209997"/>
            <a:ext cx="0" cy="152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52C21D71-129E-4B77-98B8-54C61B73396F}"/>
              </a:ext>
            </a:extLst>
          </p:cNvPr>
          <p:cNvSpPr/>
          <p:nvPr/>
        </p:nvSpPr>
        <p:spPr>
          <a:xfrm>
            <a:off x="3886200" y="5773579"/>
            <a:ext cx="1295400" cy="246221"/>
          </a:xfrm>
          <a:prstGeom prst="rect">
            <a:avLst/>
          </a:prstGeom>
        </p:spPr>
        <p:txBody>
          <a:bodyPr wrap="square">
            <a:spAutoFit/>
          </a:bodyPr>
          <a:lstStyle/>
          <a:p>
            <a:pPr lvl="0" algn="ctr"/>
            <a:r>
              <a:rPr lang="en-US" altLang="en-US" sz="1000" i="1" u="sng" dirty="0">
                <a:solidFill>
                  <a:srgbClr val="00386B"/>
                </a:solidFill>
                <a:latin typeface="Arial" charset="0"/>
                <a:cs typeface="Arial" charset="0"/>
                <a:sym typeface="Wingdings" panose="05000000000000000000" pitchFamily="2" charset="2"/>
              </a:rPr>
              <a:t>Heat Map Legend</a:t>
            </a:r>
            <a:endParaRPr lang="en-US" altLang="en-US" sz="1000" i="1" u="sng" dirty="0">
              <a:solidFill>
                <a:srgbClr val="00386B"/>
              </a:solidFill>
              <a:latin typeface="Arial" charset="0"/>
              <a:cs typeface="Arial" charset="0"/>
            </a:endParaRPr>
          </a:p>
        </p:txBody>
      </p:sp>
      <p:sp>
        <p:nvSpPr>
          <p:cNvPr id="84" name="Rectangle 83">
            <a:extLst>
              <a:ext uri="{FF2B5EF4-FFF2-40B4-BE49-F238E27FC236}">
                <a16:creationId xmlns:a16="http://schemas.microsoft.com/office/drawing/2014/main" id="{7F3C0AFF-62B5-40F7-A05A-A2FD947B252C}"/>
              </a:ext>
            </a:extLst>
          </p:cNvPr>
          <p:cNvSpPr/>
          <p:nvPr/>
        </p:nvSpPr>
        <p:spPr>
          <a:xfrm>
            <a:off x="5410200" y="6383179"/>
            <a:ext cx="1295400" cy="246221"/>
          </a:xfrm>
          <a:prstGeom prst="rect">
            <a:avLst/>
          </a:prstGeom>
        </p:spPr>
        <p:txBody>
          <a:bodyPr wrap="square">
            <a:spAutoFit/>
          </a:bodyPr>
          <a:lstStyle/>
          <a:p>
            <a:pPr lvl="0" algn="ctr"/>
            <a:r>
              <a:rPr lang="en-US" altLang="en-US" sz="1000" i="1" dirty="0">
                <a:solidFill>
                  <a:srgbClr val="00386B"/>
                </a:solidFill>
                <a:latin typeface="Arial" charset="0"/>
                <a:cs typeface="Arial" charset="0"/>
                <a:sym typeface="Wingdings" panose="05000000000000000000" pitchFamily="2" charset="2"/>
              </a:rPr>
              <a:t>More important</a:t>
            </a:r>
            <a:endParaRPr lang="en-US" altLang="en-US" sz="1000" i="1" dirty="0">
              <a:solidFill>
                <a:srgbClr val="00386B"/>
              </a:solidFill>
              <a:latin typeface="Arial" charset="0"/>
              <a:cs typeface="Arial" charset="0"/>
            </a:endParaRPr>
          </a:p>
        </p:txBody>
      </p:sp>
      <p:cxnSp>
        <p:nvCxnSpPr>
          <p:cNvPr id="12" name="Straight Connector 11">
            <a:extLst>
              <a:ext uri="{FF2B5EF4-FFF2-40B4-BE49-F238E27FC236}">
                <a16:creationId xmlns:a16="http://schemas.microsoft.com/office/drawing/2014/main" id="{92360093-A7DF-4888-8EF7-4E26DDC140CA}"/>
              </a:ext>
            </a:extLst>
          </p:cNvPr>
          <p:cNvCxnSpPr/>
          <p:nvPr/>
        </p:nvCxnSpPr>
        <p:spPr>
          <a:xfrm>
            <a:off x="5334000" y="1523999"/>
            <a:ext cx="0" cy="3810001"/>
          </a:xfrm>
          <a:prstGeom prst="line">
            <a:avLst/>
          </a:prstGeom>
          <a:ln w="381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CDF7017-5169-4554-A58E-DF268F4AB0D7}"/>
              </a:ext>
            </a:extLst>
          </p:cNvPr>
          <p:cNvCxnSpPr/>
          <p:nvPr/>
        </p:nvCxnSpPr>
        <p:spPr>
          <a:xfrm>
            <a:off x="6629400" y="1524000"/>
            <a:ext cx="0" cy="3810001"/>
          </a:xfrm>
          <a:prstGeom prst="line">
            <a:avLst/>
          </a:prstGeom>
          <a:ln w="381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65D0273-54A5-4858-AB72-58564F8992DE}"/>
              </a:ext>
            </a:extLst>
          </p:cNvPr>
          <p:cNvCxnSpPr/>
          <p:nvPr/>
        </p:nvCxnSpPr>
        <p:spPr>
          <a:xfrm>
            <a:off x="3886200" y="1523999"/>
            <a:ext cx="0" cy="3810001"/>
          </a:xfrm>
          <a:prstGeom prst="line">
            <a:avLst/>
          </a:prstGeom>
          <a:ln w="381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6B805BB-9545-4C17-8E72-70C594F31872}"/>
              </a:ext>
            </a:extLst>
          </p:cNvPr>
          <p:cNvCxnSpPr/>
          <p:nvPr/>
        </p:nvCxnSpPr>
        <p:spPr>
          <a:xfrm>
            <a:off x="3276600" y="1524000"/>
            <a:ext cx="0" cy="3810001"/>
          </a:xfrm>
          <a:prstGeom prst="line">
            <a:avLst/>
          </a:prstGeom>
          <a:ln w="38100">
            <a:solidFill>
              <a:srgbClr val="080808"/>
            </a:solidFill>
          </a:ln>
        </p:spPr>
        <p:style>
          <a:lnRef idx="1">
            <a:schemeClr val="accent1"/>
          </a:lnRef>
          <a:fillRef idx="0">
            <a:schemeClr val="accent1"/>
          </a:fillRef>
          <a:effectRef idx="0">
            <a:schemeClr val="accent1"/>
          </a:effectRef>
          <a:fontRef idx="minor">
            <a:schemeClr val="tx1"/>
          </a:fontRef>
        </p:style>
      </p:cxnSp>
      <p:sp>
        <p:nvSpPr>
          <p:cNvPr id="88" name="Text Box 75">
            <a:extLst>
              <a:ext uri="{FF2B5EF4-FFF2-40B4-BE49-F238E27FC236}">
                <a16:creationId xmlns:a16="http://schemas.microsoft.com/office/drawing/2014/main" id="{E117C47A-2412-4749-B7AC-8A2AE2009184}"/>
              </a:ext>
            </a:extLst>
          </p:cNvPr>
          <p:cNvSpPr txBox="1">
            <a:spLocks noChangeArrowheads="1"/>
          </p:cNvSpPr>
          <p:nvPr/>
        </p:nvSpPr>
        <p:spPr bwMode="auto">
          <a:xfrm>
            <a:off x="3886200" y="5392579"/>
            <a:ext cx="685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rgbClr val="080808"/>
                </a:solidFill>
              </a:rPr>
              <a:t>(n=42)</a:t>
            </a:r>
          </a:p>
        </p:txBody>
      </p:sp>
      <p:sp>
        <p:nvSpPr>
          <p:cNvPr id="89" name="Text Box 75">
            <a:extLst>
              <a:ext uri="{FF2B5EF4-FFF2-40B4-BE49-F238E27FC236}">
                <a16:creationId xmlns:a16="http://schemas.microsoft.com/office/drawing/2014/main" id="{E58C0E46-8F6E-4B8D-A293-51F52109C804}"/>
              </a:ext>
            </a:extLst>
          </p:cNvPr>
          <p:cNvSpPr txBox="1">
            <a:spLocks noChangeArrowheads="1"/>
          </p:cNvSpPr>
          <p:nvPr/>
        </p:nvSpPr>
        <p:spPr bwMode="auto">
          <a:xfrm>
            <a:off x="4648201" y="5392579"/>
            <a:ext cx="685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rgbClr val="080808"/>
                </a:solidFill>
              </a:rPr>
              <a:t>(n=96)</a:t>
            </a:r>
          </a:p>
        </p:txBody>
      </p:sp>
      <p:sp>
        <p:nvSpPr>
          <p:cNvPr id="90" name="Text Box 75">
            <a:extLst>
              <a:ext uri="{FF2B5EF4-FFF2-40B4-BE49-F238E27FC236}">
                <a16:creationId xmlns:a16="http://schemas.microsoft.com/office/drawing/2014/main" id="{2475BC0C-A40E-47E4-AF84-8F45D417C421}"/>
              </a:ext>
            </a:extLst>
          </p:cNvPr>
          <p:cNvSpPr txBox="1">
            <a:spLocks noChangeArrowheads="1"/>
          </p:cNvSpPr>
          <p:nvPr/>
        </p:nvSpPr>
        <p:spPr bwMode="auto">
          <a:xfrm>
            <a:off x="5257800" y="5392579"/>
            <a:ext cx="685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rgbClr val="080808"/>
                </a:solidFill>
              </a:rPr>
              <a:t>(n=104)</a:t>
            </a:r>
          </a:p>
        </p:txBody>
      </p:sp>
      <p:sp>
        <p:nvSpPr>
          <p:cNvPr id="91" name="Text Box 75">
            <a:extLst>
              <a:ext uri="{FF2B5EF4-FFF2-40B4-BE49-F238E27FC236}">
                <a16:creationId xmlns:a16="http://schemas.microsoft.com/office/drawing/2014/main" id="{A18FFF37-3AD1-4AF3-A67A-1610166170F9}"/>
              </a:ext>
            </a:extLst>
          </p:cNvPr>
          <p:cNvSpPr txBox="1">
            <a:spLocks noChangeArrowheads="1"/>
          </p:cNvSpPr>
          <p:nvPr/>
        </p:nvSpPr>
        <p:spPr bwMode="auto">
          <a:xfrm>
            <a:off x="5943601" y="5392579"/>
            <a:ext cx="685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rgbClr val="080808"/>
                </a:solidFill>
              </a:rPr>
              <a:t>(n=34)</a:t>
            </a:r>
          </a:p>
        </p:txBody>
      </p:sp>
      <p:sp>
        <p:nvSpPr>
          <p:cNvPr id="92" name="Text Box 75">
            <a:extLst>
              <a:ext uri="{FF2B5EF4-FFF2-40B4-BE49-F238E27FC236}">
                <a16:creationId xmlns:a16="http://schemas.microsoft.com/office/drawing/2014/main" id="{CDD7A2E8-4929-4152-9004-5D138D9D65DD}"/>
              </a:ext>
            </a:extLst>
          </p:cNvPr>
          <p:cNvSpPr txBox="1">
            <a:spLocks noChangeArrowheads="1"/>
          </p:cNvSpPr>
          <p:nvPr/>
        </p:nvSpPr>
        <p:spPr bwMode="auto">
          <a:xfrm>
            <a:off x="6629400" y="5392579"/>
            <a:ext cx="685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rgbClr val="080808"/>
                </a:solidFill>
              </a:rPr>
              <a:t>(n=42)</a:t>
            </a:r>
          </a:p>
        </p:txBody>
      </p:sp>
      <p:sp>
        <p:nvSpPr>
          <p:cNvPr id="93" name="Text Box 75">
            <a:extLst>
              <a:ext uri="{FF2B5EF4-FFF2-40B4-BE49-F238E27FC236}">
                <a16:creationId xmlns:a16="http://schemas.microsoft.com/office/drawing/2014/main" id="{361913D1-1899-4934-A540-ACC7C85CCFAB}"/>
              </a:ext>
            </a:extLst>
          </p:cNvPr>
          <p:cNvSpPr txBox="1">
            <a:spLocks noChangeArrowheads="1"/>
          </p:cNvSpPr>
          <p:nvPr/>
        </p:nvSpPr>
        <p:spPr bwMode="auto">
          <a:xfrm>
            <a:off x="7315200" y="5392579"/>
            <a:ext cx="685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rgbClr val="080808"/>
                </a:solidFill>
              </a:rPr>
              <a:t>(n=52)</a:t>
            </a:r>
          </a:p>
        </p:txBody>
      </p:sp>
      <p:sp>
        <p:nvSpPr>
          <p:cNvPr id="94" name="Text Box 75">
            <a:extLst>
              <a:ext uri="{FF2B5EF4-FFF2-40B4-BE49-F238E27FC236}">
                <a16:creationId xmlns:a16="http://schemas.microsoft.com/office/drawing/2014/main" id="{0CF7244F-9634-4AAE-8986-6DE19BC5850A}"/>
              </a:ext>
            </a:extLst>
          </p:cNvPr>
          <p:cNvSpPr txBox="1">
            <a:spLocks noChangeArrowheads="1"/>
          </p:cNvSpPr>
          <p:nvPr/>
        </p:nvSpPr>
        <p:spPr bwMode="auto">
          <a:xfrm>
            <a:off x="8001000" y="5392579"/>
            <a:ext cx="685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rgbClr val="080808"/>
                </a:solidFill>
              </a:rPr>
              <a:t>(n=44)</a:t>
            </a:r>
          </a:p>
        </p:txBody>
      </p:sp>
    </p:spTree>
    <p:extLst>
      <p:ext uri="{BB962C8B-B14F-4D97-AF65-F5344CB8AC3E}">
        <p14:creationId xmlns:p14="http://schemas.microsoft.com/office/powerpoint/2010/main" val="8996598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599422" y="0"/>
            <a:ext cx="79356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400" b="1" dirty="0">
                <a:solidFill>
                  <a:srgbClr val="00386B"/>
                </a:solidFill>
                <a:latin typeface="+mj-lt"/>
                <a:cs typeface="Arial" charset="0"/>
              </a:rPr>
              <a:t>Other Criteria for Development of Fellowship “Match List”</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Please describe any other criteria that your program uses to develop the “match list” that is not included in the list above.  (n=26)</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855107"/>
            <a:ext cx="9144000"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i="1" dirty="0">
                <a:solidFill>
                  <a:schemeClr val="tx1"/>
                </a:solidFill>
              </a:rPr>
              <a:t>“2019-2020 class was our first ‘match’ class.  Desire to stay/relocate to Florida came into play when doing the list”</a:t>
            </a:r>
          </a:p>
          <a:p>
            <a:pPr eaLnBrk="1" hangingPunct="1">
              <a:buFontTx/>
              <a:buChar char="•"/>
            </a:pPr>
            <a:r>
              <a:rPr lang="en-US" altLang="en-US" sz="1000" b="0" i="1" dirty="0">
                <a:solidFill>
                  <a:schemeClr val="tx1"/>
                </a:solidFill>
              </a:rPr>
              <a:t>“Academic potential and clinical skills are critical”</a:t>
            </a:r>
          </a:p>
          <a:p>
            <a:pPr eaLnBrk="1" hangingPunct="1">
              <a:buFontTx/>
              <a:buChar char="•"/>
            </a:pPr>
            <a:r>
              <a:rPr lang="en-US" altLang="en-US" sz="1000" b="0" i="1" dirty="0">
                <a:solidFill>
                  <a:schemeClr val="tx1"/>
                </a:solidFill>
              </a:rPr>
              <a:t>“Additional training: fellowship (</a:t>
            </a:r>
            <a:r>
              <a:rPr lang="en-US" altLang="en-US" sz="1000" b="0" i="1" dirty="0" err="1">
                <a:solidFill>
                  <a:schemeClr val="tx1"/>
                </a:solidFill>
              </a:rPr>
              <a:t>eg</a:t>
            </a:r>
            <a:r>
              <a:rPr lang="en-US" altLang="en-US" sz="1000" b="0" i="1" dirty="0">
                <a:solidFill>
                  <a:schemeClr val="tx1"/>
                </a:solidFill>
              </a:rPr>
              <a:t> research, imaging, preventive, etc..), master's degree (MPH, MSCI, MBA, etc..), PhD; hospitalist year.”</a:t>
            </a:r>
          </a:p>
          <a:p>
            <a:pPr eaLnBrk="1" hangingPunct="1">
              <a:buFontTx/>
              <a:buChar char="•"/>
            </a:pPr>
            <a:r>
              <a:rPr lang="en-US" altLang="en-US" sz="1000" b="0" i="1" dirty="0">
                <a:solidFill>
                  <a:schemeClr val="tx1"/>
                </a:solidFill>
              </a:rPr>
              <a:t>“AOA, Chief Resident(4th </a:t>
            </a:r>
            <a:r>
              <a:rPr lang="en-US" altLang="en-US" sz="1000" b="0" i="1" dirty="0" err="1">
                <a:solidFill>
                  <a:schemeClr val="tx1"/>
                </a:solidFill>
              </a:rPr>
              <a:t>yr</a:t>
            </a:r>
            <a:r>
              <a:rPr lang="en-US" altLang="en-US" sz="1000" b="0" i="1" dirty="0">
                <a:solidFill>
                  <a:schemeClr val="tx1"/>
                </a:solidFill>
              </a:rPr>
              <a:t>) in IM program, Top 40 ranking of program”</a:t>
            </a:r>
          </a:p>
          <a:p>
            <a:pPr eaLnBrk="1" hangingPunct="1">
              <a:buFontTx/>
              <a:buChar char="•"/>
            </a:pPr>
            <a:r>
              <a:rPr lang="en-US" altLang="en-US" sz="1000" b="0" i="1" dirty="0">
                <a:solidFill>
                  <a:schemeClr val="tx1"/>
                </a:solidFill>
              </a:rPr>
              <a:t>“Attempt to interview underrepresented in medicine minorities and women, but the applicant pool of these individuals is small.”</a:t>
            </a:r>
          </a:p>
          <a:p>
            <a:pPr eaLnBrk="1" hangingPunct="1">
              <a:buFontTx/>
              <a:buChar char="•"/>
            </a:pPr>
            <a:r>
              <a:rPr lang="en-US" altLang="en-US" sz="1000" b="0" i="1" dirty="0">
                <a:solidFill>
                  <a:schemeClr val="tx1"/>
                </a:solidFill>
              </a:rPr>
              <a:t>“CASPER test - an emotional intelligence test administered by Altus assessments”</a:t>
            </a:r>
          </a:p>
          <a:p>
            <a:pPr eaLnBrk="1" hangingPunct="1">
              <a:buFontTx/>
              <a:buChar char="•"/>
            </a:pPr>
            <a:r>
              <a:rPr lang="en-US" altLang="en-US" sz="1000" b="0" i="1" dirty="0">
                <a:solidFill>
                  <a:schemeClr val="tx1"/>
                </a:solidFill>
              </a:rPr>
              <a:t>“Chief residency”</a:t>
            </a:r>
          </a:p>
          <a:p>
            <a:pPr eaLnBrk="1" hangingPunct="1">
              <a:buFontTx/>
              <a:buChar char="•"/>
            </a:pPr>
            <a:r>
              <a:rPr lang="en-US" altLang="en-US" sz="1000" b="0" i="1" dirty="0">
                <a:solidFill>
                  <a:schemeClr val="tx1"/>
                </a:solidFill>
              </a:rPr>
              <a:t>“Chief resident is an important metric for us; definitely moves you up the list.”</a:t>
            </a:r>
          </a:p>
          <a:p>
            <a:pPr eaLnBrk="1" hangingPunct="1">
              <a:buFontTx/>
              <a:buChar char="•"/>
            </a:pPr>
            <a:r>
              <a:rPr lang="en-US" altLang="en-US" sz="1000" b="0" i="1" dirty="0">
                <a:solidFill>
                  <a:schemeClr val="tx1"/>
                </a:solidFill>
              </a:rPr>
              <a:t>“Experience with patient complexity and procedural skills”</a:t>
            </a:r>
          </a:p>
          <a:p>
            <a:pPr eaLnBrk="1" hangingPunct="1">
              <a:buFontTx/>
              <a:buChar char="•"/>
            </a:pPr>
            <a:r>
              <a:rPr lang="en-US" altLang="en-US" sz="1000" b="0" i="1" dirty="0">
                <a:solidFill>
                  <a:schemeClr val="tx1"/>
                </a:solidFill>
              </a:rPr>
              <a:t>“Expresses some interest in our program  Has cited specific individuals who would serve as good career mentors.  Academic interests aligned with an area where we are particularly strong and where we can provide great mentorship”</a:t>
            </a:r>
          </a:p>
          <a:p>
            <a:pPr eaLnBrk="1" hangingPunct="1">
              <a:buFontTx/>
              <a:buChar char="•"/>
            </a:pPr>
            <a:r>
              <a:rPr lang="en-US" altLang="en-US" sz="1000" b="0" i="1" dirty="0">
                <a:solidFill>
                  <a:schemeClr val="tx1"/>
                </a:solidFill>
              </a:rPr>
              <a:t>“Feeling that he would be team player”</a:t>
            </a:r>
          </a:p>
          <a:p>
            <a:pPr eaLnBrk="1" hangingPunct="1">
              <a:buFontTx/>
              <a:buChar char="•"/>
            </a:pPr>
            <a:r>
              <a:rPr lang="en-US" altLang="en-US" sz="1000" b="0" i="1" dirty="0">
                <a:solidFill>
                  <a:schemeClr val="tx1"/>
                </a:solidFill>
              </a:rPr>
              <a:t>“Geographic location of applicants Birthplace of an applicant”</a:t>
            </a:r>
          </a:p>
          <a:p>
            <a:pPr eaLnBrk="1" hangingPunct="1">
              <a:buFontTx/>
              <a:buChar char="•"/>
            </a:pPr>
            <a:r>
              <a:rPr lang="en-US" altLang="en-US" sz="1000" b="0" i="1" dirty="0">
                <a:solidFill>
                  <a:schemeClr val="tx1"/>
                </a:solidFill>
              </a:rPr>
              <a:t>“Geographical distribution”</a:t>
            </a:r>
          </a:p>
          <a:p>
            <a:pPr eaLnBrk="1" hangingPunct="1">
              <a:buFontTx/>
              <a:buChar char="•"/>
            </a:pPr>
            <a:r>
              <a:rPr lang="en-US" altLang="en-US" sz="1000" b="0" i="1" dirty="0">
                <a:solidFill>
                  <a:schemeClr val="tx1"/>
                </a:solidFill>
              </a:rPr>
              <a:t>“Leadership skills (chief resident)”</a:t>
            </a:r>
          </a:p>
          <a:p>
            <a:pPr eaLnBrk="1" hangingPunct="1">
              <a:buFontTx/>
              <a:buChar char="•"/>
            </a:pPr>
            <a:r>
              <a:rPr lang="en-US" altLang="en-US" sz="1000" b="0" i="1" dirty="0">
                <a:solidFill>
                  <a:schemeClr val="tx1"/>
                </a:solidFill>
              </a:rPr>
              <a:t>“Medical School Grades”</a:t>
            </a:r>
          </a:p>
          <a:p>
            <a:pPr eaLnBrk="1" hangingPunct="1">
              <a:buFontTx/>
              <a:buChar char="•"/>
            </a:pPr>
            <a:r>
              <a:rPr lang="en-US" altLang="en-US" sz="1000" b="0" i="1" dirty="0">
                <a:solidFill>
                  <a:schemeClr val="tx1"/>
                </a:solidFill>
              </a:rPr>
              <a:t>“Mix of candidates who have potential for physician-scientist track as we want to further develop this in our program.”</a:t>
            </a:r>
          </a:p>
          <a:p>
            <a:pPr eaLnBrk="1" hangingPunct="1">
              <a:buFontTx/>
              <a:buChar char="•"/>
            </a:pPr>
            <a:r>
              <a:rPr lang="en-US" altLang="en-US" sz="1000" b="0" i="1" dirty="0">
                <a:solidFill>
                  <a:schemeClr val="tx1"/>
                </a:solidFill>
              </a:rPr>
              <a:t>“Our fellowship program is restricted to military senior internal medicine residents and internists who are applying for cardiology fellowship.”</a:t>
            </a:r>
          </a:p>
          <a:p>
            <a:pPr eaLnBrk="1" hangingPunct="1">
              <a:buFontTx/>
              <a:buChar char="•"/>
            </a:pPr>
            <a:r>
              <a:rPr lang="en-US" altLang="en-US" sz="1000" b="0" i="1" dirty="0">
                <a:solidFill>
                  <a:schemeClr val="tx1"/>
                </a:solidFill>
              </a:rPr>
              <a:t>“Overall diversity in terms of sex, specialty interest (if known) and the balance between internal and external applicants.”</a:t>
            </a:r>
          </a:p>
          <a:p>
            <a:pPr eaLnBrk="1" hangingPunct="1">
              <a:buFontTx/>
              <a:buChar char="•"/>
            </a:pPr>
            <a:r>
              <a:rPr lang="en-US" altLang="en-US" sz="1000" b="0" i="1" dirty="0">
                <a:solidFill>
                  <a:schemeClr val="tx1"/>
                </a:solidFill>
              </a:rPr>
              <a:t>“Perceived drive.  Overall interaction/communication skills with other applicants, fellows, faculty, nursing, program staff.”</a:t>
            </a:r>
          </a:p>
          <a:p>
            <a:pPr eaLnBrk="1" hangingPunct="1">
              <a:buFontTx/>
              <a:buChar char="•"/>
            </a:pPr>
            <a:r>
              <a:rPr lang="en-US" altLang="en-US" sz="1000" b="0" i="1" dirty="0">
                <a:solidFill>
                  <a:schemeClr val="tx1"/>
                </a:solidFill>
              </a:rPr>
              <a:t>“Prior rotation at our program LOR”</a:t>
            </a:r>
          </a:p>
          <a:p>
            <a:pPr eaLnBrk="1" hangingPunct="1">
              <a:buFontTx/>
              <a:buChar char="•"/>
            </a:pPr>
            <a:r>
              <a:rPr lang="en-US" altLang="en-US" sz="1000" b="0" i="1" dirty="0">
                <a:solidFill>
                  <a:schemeClr val="tx1"/>
                </a:solidFill>
              </a:rPr>
              <a:t>“Professionalism  Down to earth humble character”</a:t>
            </a:r>
          </a:p>
          <a:p>
            <a:pPr eaLnBrk="1" hangingPunct="1">
              <a:buFontTx/>
              <a:buChar char="•"/>
            </a:pPr>
            <a:r>
              <a:rPr lang="en-US" altLang="en-US" sz="1000" b="0" i="1" dirty="0">
                <a:solidFill>
                  <a:schemeClr val="tx1"/>
                </a:solidFill>
              </a:rPr>
              <a:t>“Self awareness and thoughtfulness about their contribution to our division and system locally as well as the field of cardiology generally”</a:t>
            </a:r>
          </a:p>
          <a:p>
            <a:pPr eaLnBrk="1" hangingPunct="1">
              <a:buFontTx/>
              <a:buChar char="•"/>
            </a:pPr>
            <a:r>
              <a:rPr lang="en-US" altLang="en-US" sz="1000" b="0" i="1" dirty="0">
                <a:solidFill>
                  <a:schemeClr val="tx1"/>
                </a:solidFill>
              </a:rPr>
              <a:t>“Subspecialty interest”</a:t>
            </a:r>
          </a:p>
          <a:p>
            <a:pPr eaLnBrk="1" hangingPunct="1">
              <a:buFontTx/>
              <a:buChar char="•"/>
            </a:pPr>
            <a:r>
              <a:rPr lang="en-US" altLang="en-US" sz="1000" b="0" i="1" dirty="0">
                <a:solidFill>
                  <a:schemeClr val="tx1"/>
                </a:solidFill>
              </a:rPr>
              <a:t>“Ties to the area”</a:t>
            </a:r>
          </a:p>
          <a:p>
            <a:pPr eaLnBrk="1" hangingPunct="1">
              <a:buFontTx/>
              <a:buChar char="•"/>
            </a:pPr>
            <a:r>
              <a:rPr lang="en-US" altLang="en-US" sz="1000" b="0" i="1" dirty="0">
                <a:solidFill>
                  <a:schemeClr val="tx1"/>
                </a:solidFill>
              </a:rPr>
              <a:t>“We look for applicants who see to train in an environment like Maine which is a combination of urban and rural settings.  We consider applicants who have connections or prior experience living in Maine.”</a:t>
            </a:r>
          </a:p>
          <a:p>
            <a:pPr eaLnBrk="1" hangingPunct="1">
              <a:buFontTx/>
              <a:buChar char="•"/>
            </a:pPr>
            <a:r>
              <a:rPr lang="en-US" altLang="en-US" sz="1000" b="0" i="1" dirty="0">
                <a:solidFill>
                  <a:schemeClr val="tx1"/>
                </a:solidFill>
              </a:rPr>
              <a:t>“We respect academic achievement in candidates the most, regardless of sex, race, etc.”</a:t>
            </a:r>
          </a:p>
          <a:p>
            <a:pPr eaLnBrk="1" hangingPunct="1">
              <a:buFontTx/>
              <a:buChar char="•"/>
            </a:pPr>
            <a:endParaRPr lang="en-US" altLang="en-US" sz="1000" b="0" dirty="0">
              <a:solidFill>
                <a:schemeClr val="tx1"/>
              </a:solidFill>
            </a:endParaRPr>
          </a:p>
        </p:txBody>
      </p:sp>
    </p:spTree>
    <p:extLst>
      <p:ext uri="{BB962C8B-B14F-4D97-AF65-F5344CB8AC3E}">
        <p14:creationId xmlns:p14="http://schemas.microsoft.com/office/powerpoint/2010/main" val="3735090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screenshot of a cell phone&#10;&#10;Description automatically generated">
            <a:extLst>
              <a:ext uri="{FF2B5EF4-FFF2-40B4-BE49-F238E27FC236}">
                <a16:creationId xmlns:a16="http://schemas.microsoft.com/office/drawing/2014/main" id="{322715A5-4DD3-4A9C-B552-082A2FFE4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143000"/>
            <a:ext cx="1981200" cy="5240177"/>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21634B29-5115-4CE4-926F-1A730EFF8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143000"/>
            <a:ext cx="1981200" cy="5240177"/>
          </a:xfrm>
          <a:prstGeom prst="rect">
            <a:avLst/>
          </a:prstGeom>
        </p:spPr>
      </p:pic>
      <p:pic>
        <p:nvPicPr>
          <p:cNvPr id="6" name="Picture 5">
            <a:extLst>
              <a:ext uri="{FF2B5EF4-FFF2-40B4-BE49-F238E27FC236}">
                <a16:creationId xmlns:a16="http://schemas.microsoft.com/office/drawing/2014/main" id="{81D17206-2FA2-4EAB-8B3B-68FFE71706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1160620"/>
            <a:ext cx="990600" cy="5240177"/>
          </a:xfrm>
          <a:prstGeom prst="rect">
            <a:avLst/>
          </a:prstGeom>
        </p:spPr>
      </p:pic>
      <p:sp>
        <p:nvSpPr>
          <p:cNvPr id="5123" name="Rectangle 4"/>
          <p:cNvSpPr>
            <a:spLocks noChangeArrowheads="1"/>
          </p:cNvSpPr>
          <p:nvPr/>
        </p:nvSpPr>
        <p:spPr bwMode="auto">
          <a:xfrm>
            <a:off x="1102132" y="0"/>
            <a:ext cx="69302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400" b="1" dirty="0">
                <a:solidFill>
                  <a:srgbClr val="00386B"/>
                </a:solidFill>
                <a:latin typeface="+mj-lt"/>
                <a:cs typeface="Arial" charset="0"/>
              </a:rPr>
              <a:t>Perception of Diversity and Inclusion in Cardiology</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Which statement most accurately describes your position with respect to diversity and inclusion in cardiology as a specialty?  (n=138)</a:t>
            </a:r>
          </a:p>
        </p:txBody>
      </p:sp>
      <p:sp>
        <p:nvSpPr>
          <p:cNvPr id="29" name="Text Box 75">
            <a:extLst>
              <a:ext uri="{FF2B5EF4-FFF2-40B4-BE49-F238E27FC236}">
                <a16:creationId xmlns:a16="http://schemas.microsoft.com/office/drawing/2014/main" id="{8E5175BA-1B06-4C0E-A718-29B8E7F3998F}"/>
              </a:ext>
            </a:extLst>
          </p:cNvPr>
          <p:cNvSpPr txBox="1">
            <a:spLocks noChangeArrowheads="1"/>
          </p:cNvSpPr>
          <p:nvPr/>
        </p:nvSpPr>
        <p:spPr bwMode="auto">
          <a:xfrm>
            <a:off x="-76200" y="1503402"/>
            <a:ext cx="13716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Cardiology as a field is diverse enough and welcoming to all</a:t>
            </a:r>
          </a:p>
        </p:txBody>
      </p:sp>
      <p:cxnSp>
        <p:nvCxnSpPr>
          <p:cNvPr id="30" name="Straight Arrow Connector 29">
            <a:extLst>
              <a:ext uri="{FF2B5EF4-FFF2-40B4-BE49-F238E27FC236}">
                <a16:creationId xmlns:a16="http://schemas.microsoft.com/office/drawing/2014/main" id="{B15DCFD9-ED17-4C01-9AA4-0D27F925EDA3}"/>
              </a:ext>
            </a:extLst>
          </p:cNvPr>
          <p:cNvCxnSpPr>
            <a:cxnSpLocks/>
          </p:cNvCxnSpPr>
          <p:nvPr/>
        </p:nvCxnSpPr>
        <p:spPr>
          <a:xfrm>
            <a:off x="1143000" y="1732002"/>
            <a:ext cx="228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93940E97-896F-44EC-87CD-26288714D57B}"/>
              </a:ext>
            </a:extLst>
          </p:cNvPr>
          <p:cNvSpPr/>
          <p:nvPr/>
        </p:nvSpPr>
        <p:spPr>
          <a:xfrm>
            <a:off x="1459671" y="990600"/>
            <a:ext cx="597729" cy="307777"/>
          </a:xfrm>
          <a:prstGeom prst="rect">
            <a:avLst/>
          </a:prstGeom>
        </p:spPr>
        <p:txBody>
          <a:bodyPr wrap="none">
            <a:spAutoFit/>
          </a:bodyPr>
          <a:lstStyle/>
          <a:p>
            <a:pPr algn="ctr" fontAlgn="ctr"/>
            <a:r>
              <a:rPr lang="en-US" sz="1400" b="1" u="sng" dirty="0">
                <a:latin typeface="Arial" panose="020B0604020202020204" pitchFamily="34" charset="0"/>
                <a:cs typeface="Arial" panose="020B0604020202020204" pitchFamily="34" charset="0"/>
              </a:rPr>
              <a:t>Total</a:t>
            </a:r>
          </a:p>
        </p:txBody>
      </p:sp>
      <p:sp>
        <p:nvSpPr>
          <p:cNvPr id="74" name="Text Box 75">
            <a:extLst>
              <a:ext uri="{FF2B5EF4-FFF2-40B4-BE49-F238E27FC236}">
                <a16:creationId xmlns:a16="http://schemas.microsoft.com/office/drawing/2014/main" id="{EB62EC2A-FAE7-4D12-BC07-CE49E47ED693}"/>
              </a:ext>
            </a:extLst>
          </p:cNvPr>
          <p:cNvSpPr txBox="1">
            <a:spLocks noChangeArrowheads="1"/>
          </p:cNvSpPr>
          <p:nvPr/>
        </p:nvSpPr>
        <p:spPr bwMode="auto">
          <a:xfrm>
            <a:off x="1371600" y="6400800"/>
            <a:ext cx="8382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381000"/>
            <a:ext cx="9144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The majority of PDs feel that diversity in cardiology needs to be increased, and that cardiology training programs are able to play a significant role in bringing this about, especially PDs in large programs (84%), female PDs (74%), and those PDs with URMs currently in their programs (74%).  </a:t>
            </a:r>
          </a:p>
          <a:p>
            <a:pPr eaLnBrk="1" hangingPunct="1">
              <a:buFontTx/>
              <a:buChar char="•"/>
            </a:pPr>
            <a:r>
              <a:rPr lang="en-US" altLang="en-US" sz="1000" b="0" dirty="0">
                <a:solidFill>
                  <a:schemeClr val="tx1"/>
                </a:solidFill>
              </a:rPr>
              <a:t>Interestingly, almost one-fourth of small programs (24%) feel that cardiology as a field is diverse enough and welcoming to all. </a:t>
            </a:r>
          </a:p>
        </p:txBody>
      </p:sp>
      <p:sp>
        <p:nvSpPr>
          <p:cNvPr id="76" name="Text Box 75">
            <a:extLst>
              <a:ext uri="{FF2B5EF4-FFF2-40B4-BE49-F238E27FC236}">
                <a16:creationId xmlns:a16="http://schemas.microsoft.com/office/drawing/2014/main" id="{9D7ACB6D-4C52-452B-89E6-30DBD94FD810}"/>
              </a:ext>
            </a:extLst>
          </p:cNvPr>
          <p:cNvSpPr txBox="1">
            <a:spLocks noChangeArrowheads="1"/>
          </p:cNvSpPr>
          <p:nvPr/>
        </p:nvSpPr>
        <p:spPr bwMode="auto">
          <a:xfrm>
            <a:off x="0" y="3480137"/>
            <a:ext cx="1371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Diversity needs to be increased, and cardiology training programs </a:t>
            </a:r>
            <a:r>
              <a:rPr lang="en-US" altLang="en-US" sz="1000" b="0" u="sng" dirty="0">
                <a:solidFill>
                  <a:schemeClr val="tx1"/>
                </a:solidFill>
              </a:rPr>
              <a:t>are able</a:t>
            </a:r>
            <a:r>
              <a:rPr lang="en-US" altLang="en-US" sz="1000" b="0" dirty="0">
                <a:solidFill>
                  <a:schemeClr val="tx1"/>
                </a:solidFill>
              </a:rPr>
              <a:t> to play a significant role in bringing this about</a:t>
            </a:r>
          </a:p>
        </p:txBody>
      </p:sp>
      <p:sp>
        <p:nvSpPr>
          <p:cNvPr id="77" name="Text Box 75">
            <a:extLst>
              <a:ext uri="{FF2B5EF4-FFF2-40B4-BE49-F238E27FC236}">
                <a16:creationId xmlns:a16="http://schemas.microsoft.com/office/drawing/2014/main" id="{CC076F9B-9592-4EEA-AAC5-C2193121249B}"/>
              </a:ext>
            </a:extLst>
          </p:cNvPr>
          <p:cNvSpPr txBox="1">
            <a:spLocks noChangeArrowheads="1"/>
          </p:cNvSpPr>
          <p:nvPr/>
        </p:nvSpPr>
        <p:spPr bwMode="auto">
          <a:xfrm>
            <a:off x="0" y="5307449"/>
            <a:ext cx="13716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Diversity needs to be increased, and cardiology training programs are </a:t>
            </a:r>
            <a:r>
              <a:rPr lang="en-US" altLang="en-US" sz="1000" b="0" u="sng" dirty="0">
                <a:solidFill>
                  <a:schemeClr val="tx1"/>
                </a:solidFill>
              </a:rPr>
              <a:t>not</a:t>
            </a:r>
            <a:r>
              <a:rPr lang="en-US" altLang="en-US" sz="1000" b="0" dirty="0">
                <a:solidFill>
                  <a:schemeClr val="tx1"/>
                </a:solidFill>
              </a:rPr>
              <a:t> able to play a significant role in bringing this about</a:t>
            </a:r>
          </a:p>
        </p:txBody>
      </p:sp>
      <p:cxnSp>
        <p:nvCxnSpPr>
          <p:cNvPr id="78" name="Straight Arrow Connector 77">
            <a:extLst>
              <a:ext uri="{FF2B5EF4-FFF2-40B4-BE49-F238E27FC236}">
                <a16:creationId xmlns:a16="http://schemas.microsoft.com/office/drawing/2014/main" id="{B5C41983-D435-4E23-9D21-048A8E223F54}"/>
              </a:ext>
            </a:extLst>
          </p:cNvPr>
          <p:cNvCxnSpPr>
            <a:cxnSpLocks/>
          </p:cNvCxnSpPr>
          <p:nvPr/>
        </p:nvCxnSpPr>
        <p:spPr>
          <a:xfrm>
            <a:off x="1295400" y="3881735"/>
            <a:ext cx="304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47D8704D-F70A-4F19-A132-EF1C7BAD7A5C}"/>
              </a:ext>
            </a:extLst>
          </p:cNvPr>
          <p:cNvCxnSpPr>
            <a:cxnSpLocks/>
          </p:cNvCxnSpPr>
          <p:nvPr/>
        </p:nvCxnSpPr>
        <p:spPr>
          <a:xfrm>
            <a:off x="1295400" y="5791200"/>
            <a:ext cx="304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3DEB01E2-0FF4-44CA-9995-9A8F3439380A}"/>
              </a:ext>
            </a:extLst>
          </p:cNvPr>
          <p:cNvSpPr/>
          <p:nvPr/>
        </p:nvSpPr>
        <p:spPr>
          <a:xfrm>
            <a:off x="2209800" y="838200"/>
            <a:ext cx="2057400" cy="307777"/>
          </a:xfrm>
          <a:prstGeom prst="rect">
            <a:avLst/>
          </a:prstGeom>
        </p:spPr>
        <p:txBody>
          <a:bodyPr wrap="square">
            <a:spAutoFit/>
          </a:bodyPr>
          <a:lstStyle/>
          <a:p>
            <a:pPr algn="ctr"/>
            <a:r>
              <a:rPr lang="en-US" sz="1400" b="1" u="sng" dirty="0">
                <a:latin typeface="Arial" panose="020B0604020202020204" pitchFamily="34" charset="0"/>
                <a:cs typeface="Arial" panose="020B0604020202020204" pitchFamily="34" charset="0"/>
              </a:rPr>
              <a:t>URMs In Program</a:t>
            </a:r>
          </a:p>
        </p:txBody>
      </p:sp>
      <p:sp>
        <p:nvSpPr>
          <p:cNvPr id="81" name="Rectangle 80">
            <a:extLst>
              <a:ext uri="{FF2B5EF4-FFF2-40B4-BE49-F238E27FC236}">
                <a16:creationId xmlns:a16="http://schemas.microsoft.com/office/drawing/2014/main" id="{81BCFC14-5795-4D21-A70F-957D2A7A5C22}"/>
              </a:ext>
            </a:extLst>
          </p:cNvPr>
          <p:cNvSpPr/>
          <p:nvPr/>
        </p:nvSpPr>
        <p:spPr>
          <a:xfrm>
            <a:off x="3276600" y="1066800"/>
            <a:ext cx="10668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Have URMs </a:t>
            </a:r>
          </a:p>
        </p:txBody>
      </p:sp>
      <p:sp>
        <p:nvSpPr>
          <p:cNvPr id="82" name="Rectangle 81">
            <a:extLst>
              <a:ext uri="{FF2B5EF4-FFF2-40B4-BE49-F238E27FC236}">
                <a16:creationId xmlns:a16="http://schemas.microsoft.com/office/drawing/2014/main" id="{B4C724CD-F1FB-4E3E-AFD7-AE3346D82FDF}"/>
              </a:ext>
            </a:extLst>
          </p:cNvPr>
          <p:cNvSpPr/>
          <p:nvPr/>
        </p:nvSpPr>
        <p:spPr>
          <a:xfrm>
            <a:off x="2286000" y="1066800"/>
            <a:ext cx="9144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No URMs </a:t>
            </a:r>
          </a:p>
        </p:txBody>
      </p:sp>
      <p:sp>
        <p:nvSpPr>
          <p:cNvPr id="83" name="Rectangle 82">
            <a:extLst>
              <a:ext uri="{FF2B5EF4-FFF2-40B4-BE49-F238E27FC236}">
                <a16:creationId xmlns:a16="http://schemas.microsoft.com/office/drawing/2014/main" id="{B45FEE4A-989F-4A6B-8E41-D328942FDA56}"/>
              </a:ext>
            </a:extLst>
          </p:cNvPr>
          <p:cNvSpPr/>
          <p:nvPr/>
        </p:nvSpPr>
        <p:spPr>
          <a:xfrm>
            <a:off x="4648200" y="838200"/>
            <a:ext cx="1371600" cy="307777"/>
          </a:xfrm>
          <a:prstGeom prst="rect">
            <a:avLst/>
          </a:prstGeom>
        </p:spPr>
        <p:txBody>
          <a:bodyPr wrap="square">
            <a:spAutoFit/>
          </a:bodyPr>
          <a:lstStyle/>
          <a:p>
            <a:pPr algn="ctr"/>
            <a:r>
              <a:rPr lang="en-US" sz="1400" b="1" u="sng" dirty="0">
                <a:latin typeface="Arial" panose="020B0604020202020204" pitchFamily="34" charset="0"/>
                <a:cs typeface="Arial" panose="020B0604020202020204" pitchFamily="34" charset="0"/>
              </a:rPr>
              <a:t>PD - Gender</a:t>
            </a:r>
          </a:p>
        </p:txBody>
      </p:sp>
      <p:sp>
        <p:nvSpPr>
          <p:cNvPr id="84" name="Rectangle 83">
            <a:extLst>
              <a:ext uri="{FF2B5EF4-FFF2-40B4-BE49-F238E27FC236}">
                <a16:creationId xmlns:a16="http://schemas.microsoft.com/office/drawing/2014/main" id="{2CE5092A-4496-4EEE-AD22-001EEF6392C7}"/>
              </a:ext>
            </a:extLst>
          </p:cNvPr>
          <p:cNvSpPr/>
          <p:nvPr/>
        </p:nvSpPr>
        <p:spPr>
          <a:xfrm>
            <a:off x="4495798" y="1066800"/>
            <a:ext cx="533402"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Male </a:t>
            </a:r>
          </a:p>
        </p:txBody>
      </p:sp>
      <p:sp>
        <p:nvSpPr>
          <p:cNvPr id="85" name="Rectangle 84">
            <a:extLst>
              <a:ext uri="{FF2B5EF4-FFF2-40B4-BE49-F238E27FC236}">
                <a16:creationId xmlns:a16="http://schemas.microsoft.com/office/drawing/2014/main" id="{1E2BFAF2-9865-459B-A9D1-5EA4DA2937F2}"/>
              </a:ext>
            </a:extLst>
          </p:cNvPr>
          <p:cNvSpPr/>
          <p:nvPr/>
        </p:nvSpPr>
        <p:spPr>
          <a:xfrm>
            <a:off x="5410200" y="1066800"/>
            <a:ext cx="7620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Female</a:t>
            </a:r>
          </a:p>
        </p:txBody>
      </p:sp>
      <p:pic>
        <p:nvPicPr>
          <p:cNvPr id="16" name="Picture 15" descr="A screenshot of a cell phone&#10;&#10;Description automatically generated">
            <a:extLst>
              <a:ext uri="{FF2B5EF4-FFF2-40B4-BE49-F238E27FC236}">
                <a16:creationId xmlns:a16="http://schemas.microsoft.com/office/drawing/2014/main" id="{75241E85-76CB-4585-B88E-CF913AA49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199" y="1145982"/>
            <a:ext cx="2971801" cy="5237195"/>
          </a:xfrm>
          <a:prstGeom prst="rect">
            <a:avLst/>
          </a:prstGeom>
        </p:spPr>
      </p:pic>
      <p:sp>
        <p:nvSpPr>
          <p:cNvPr id="86" name="Rectangle 85">
            <a:extLst>
              <a:ext uri="{FF2B5EF4-FFF2-40B4-BE49-F238E27FC236}">
                <a16:creationId xmlns:a16="http://schemas.microsoft.com/office/drawing/2014/main" id="{27BEE8DC-17A1-4CD7-82A2-5A98B5FA105A}"/>
              </a:ext>
            </a:extLst>
          </p:cNvPr>
          <p:cNvSpPr/>
          <p:nvPr/>
        </p:nvSpPr>
        <p:spPr>
          <a:xfrm>
            <a:off x="6934200" y="838200"/>
            <a:ext cx="1371600" cy="307777"/>
          </a:xfrm>
          <a:prstGeom prst="rect">
            <a:avLst/>
          </a:prstGeom>
        </p:spPr>
        <p:txBody>
          <a:bodyPr wrap="square">
            <a:spAutoFit/>
          </a:bodyPr>
          <a:lstStyle/>
          <a:p>
            <a:pPr algn="ctr"/>
            <a:r>
              <a:rPr lang="en-US" sz="1400" b="1" u="sng" dirty="0">
                <a:latin typeface="Arial" panose="020B0604020202020204" pitchFamily="34" charset="0"/>
                <a:cs typeface="Arial" panose="020B0604020202020204" pitchFamily="34" charset="0"/>
              </a:rPr>
              <a:t>Program Size</a:t>
            </a:r>
          </a:p>
        </p:txBody>
      </p:sp>
      <p:sp>
        <p:nvSpPr>
          <p:cNvPr id="87" name="Rectangle 86">
            <a:extLst>
              <a:ext uri="{FF2B5EF4-FFF2-40B4-BE49-F238E27FC236}">
                <a16:creationId xmlns:a16="http://schemas.microsoft.com/office/drawing/2014/main" id="{4C48D1D8-1FBC-4944-85C2-4AB39AC4C79B}"/>
              </a:ext>
            </a:extLst>
          </p:cNvPr>
          <p:cNvSpPr/>
          <p:nvPr/>
        </p:nvSpPr>
        <p:spPr>
          <a:xfrm>
            <a:off x="6400798" y="1066800"/>
            <a:ext cx="609602"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Small</a:t>
            </a:r>
          </a:p>
        </p:txBody>
      </p:sp>
      <p:sp>
        <p:nvSpPr>
          <p:cNvPr id="88" name="Rectangle 87">
            <a:extLst>
              <a:ext uri="{FF2B5EF4-FFF2-40B4-BE49-F238E27FC236}">
                <a16:creationId xmlns:a16="http://schemas.microsoft.com/office/drawing/2014/main" id="{97C77E4C-198C-40EF-BC51-035B3F3102B4}"/>
              </a:ext>
            </a:extLst>
          </p:cNvPr>
          <p:cNvSpPr/>
          <p:nvPr/>
        </p:nvSpPr>
        <p:spPr>
          <a:xfrm>
            <a:off x="7315200" y="1066800"/>
            <a:ext cx="7620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Medium</a:t>
            </a:r>
          </a:p>
        </p:txBody>
      </p:sp>
      <p:sp>
        <p:nvSpPr>
          <p:cNvPr id="89" name="Rectangle 88">
            <a:extLst>
              <a:ext uri="{FF2B5EF4-FFF2-40B4-BE49-F238E27FC236}">
                <a16:creationId xmlns:a16="http://schemas.microsoft.com/office/drawing/2014/main" id="{890FBA29-CAFD-427C-AF04-17744B318B4F}"/>
              </a:ext>
            </a:extLst>
          </p:cNvPr>
          <p:cNvSpPr/>
          <p:nvPr/>
        </p:nvSpPr>
        <p:spPr>
          <a:xfrm>
            <a:off x="8305800" y="1066800"/>
            <a:ext cx="7620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Large</a:t>
            </a:r>
          </a:p>
        </p:txBody>
      </p:sp>
      <p:sp>
        <p:nvSpPr>
          <p:cNvPr id="90" name="Text Box 75">
            <a:extLst>
              <a:ext uri="{FF2B5EF4-FFF2-40B4-BE49-F238E27FC236}">
                <a16:creationId xmlns:a16="http://schemas.microsoft.com/office/drawing/2014/main" id="{F1EC5D33-34C0-4A2A-BC5D-9B2955CE844B}"/>
              </a:ext>
            </a:extLst>
          </p:cNvPr>
          <p:cNvSpPr txBox="1">
            <a:spLocks noChangeArrowheads="1"/>
          </p:cNvSpPr>
          <p:nvPr/>
        </p:nvSpPr>
        <p:spPr bwMode="auto">
          <a:xfrm>
            <a:off x="2362200" y="6400800"/>
            <a:ext cx="8382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(n=42)</a:t>
            </a:r>
          </a:p>
        </p:txBody>
      </p:sp>
      <p:sp>
        <p:nvSpPr>
          <p:cNvPr id="91" name="Text Box 75">
            <a:extLst>
              <a:ext uri="{FF2B5EF4-FFF2-40B4-BE49-F238E27FC236}">
                <a16:creationId xmlns:a16="http://schemas.microsoft.com/office/drawing/2014/main" id="{FAF80FE4-3B3F-43D8-892A-3E39629AADC6}"/>
              </a:ext>
            </a:extLst>
          </p:cNvPr>
          <p:cNvSpPr txBox="1">
            <a:spLocks noChangeArrowheads="1"/>
          </p:cNvSpPr>
          <p:nvPr/>
        </p:nvSpPr>
        <p:spPr bwMode="auto">
          <a:xfrm>
            <a:off x="3352800" y="6400800"/>
            <a:ext cx="8382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(n=96)</a:t>
            </a:r>
          </a:p>
        </p:txBody>
      </p:sp>
      <p:sp>
        <p:nvSpPr>
          <p:cNvPr id="92" name="Text Box 75">
            <a:extLst>
              <a:ext uri="{FF2B5EF4-FFF2-40B4-BE49-F238E27FC236}">
                <a16:creationId xmlns:a16="http://schemas.microsoft.com/office/drawing/2014/main" id="{95167108-7463-491D-90AF-A31763E3E4D3}"/>
              </a:ext>
            </a:extLst>
          </p:cNvPr>
          <p:cNvSpPr txBox="1">
            <a:spLocks noChangeArrowheads="1"/>
          </p:cNvSpPr>
          <p:nvPr/>
        </p:nvSpPr>
        <p:spPr bwMode="auto">
          <a:xfrm>
            <a:off x="4343400" y="6400800"/>
            <a:ext cx="8382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(n=104)</a:t>
            </a:r>
          </a:p>
        </p:txBody>
      </p:sp>
      <p:sp>
        <p:nvSpPr>
          <p:cNvPr id="93" name="Text Box 75">
            <a:extLst>
              <a:ext uri="{FF2B5EF4-FFF2-40B4-BE49-F238E27FC236}">
                <a16:creationId xmlns:a16="http://schemas.microsoft.com/office/drawing/2014/main" id="{77505900-A03D-4602-B4EE-84832ED634DA}"/>
              </a:ext>
            </a:extLst>
          </p:cNvPr>
          <p:cNvSpPr txBox="1">
            <a:spLocks noChangeArrowheads="1"/>
          </p:cNvSpPr>
          <p:nvPr/>
        </p:nvSpPr>
        <p:spPr bwMode="auto">
          <a:xfrm>
            <a:off x="5334000" y="6400800"/>
            <a:ext cx="8382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(n=34)</a:t>
            </a:r>
          </a:p>
        </p:txBody>
      </p:sp>
      <p:sp>
        <p:nvSpPr>
          <p:cNvPr id="94" name="Text Box 75">
            <a:extLst>
              <a:ext uri="{FF2B5EF4-FFF2-40B4-BE49-F238E27FC236}">
                <a16:creationId xmlns:a16="http://schemas.microsoft.com/office/drawing/2014/main" id="{53B0B27E-AAAD-4B12-9FB1-A594C66D8BBD}"/>
              </a:ext>
            </a:extLst>
          </p:cNvPr>
          <p:cNvSpPr txBox="1">
            <a:spLocks noChangeArrowheads="1"/>
          </p:cNvSpPr>
          <p:nvPr/>
        </p:nvSpPr>
        <p:spPr bwMode="auto">
          <a:xfrm>
            <a:off x="6248400" y="6400800"/>
            <a:ext cx="8382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(n=42)</a:t>
            </a:r>
          </a:p>
        </p:txBody>
      </p:sp>
      <p:sp>
        <p:nvSpPr>
          <p:cNvPr id="95" name="Text Box 75">
            <a:extLst>
              <a:ext uri="{FF2B5EF4-FFF2-40B4-BE49-F238E27FC236}">
                <a16:creationId xmlns:a16="http://schemas.microsoft.com/office/drawing/2014/main" id="{B017D9BA-9E90-4AA8-B27C-20FAC2FC2BC0}"/>
              </a:ext>
            </a:extLst>
          </p:cNvPr>
          <p:cNvSpPr txBox="1">
            <a:spLocks noChangeArrowheads="1"/>
          </p:cNvSpPr>
          <p:nvPr/>
        </p:nvSpPr>
        <p:spPr bwMode="auto">
          <a:xfrm>
            <a:off x="7239000" y="6400800"/>
            <a:ext cx="8382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(n=52)</a:t>
            </a:r>
          </a:p>
        </p:txBody>
      </p:sp>
      <p:sp>
        <p:nvSpPr>
          <p:cNvPr id="96" name="Text Box 75">
            <a:extLst>
              <a:ext uri="{FF2B5EF4-FFF2-40B4-BE49-F238E27FC236}">
                <a16:creationId xmlns:a16="http://schemas.microsoft.com/office/drawing/2014/main" id="{2328A439-0D9D-492C-82CD-5AA94006728E}"/>
              </a:ext>
            </a:extLst>
          </p:cNvPr>
          <p:cNvSpPr txBox="1">
            <a:spLocks noChangeArrowheads="1"/>
          </p:cNvSpPr>
          <p:nvPr/>
        </p:nvSpPr>
        <p:spPr bwMode="auto">
          <a:xfrm>
            <a:off x="8305800" y="6400800"/>
            <a:ext cx="8382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(n=44)</a:t>
            </a:r>
          </a:p>
        </p:txBody>
      </p:sp>
      <p:sp>
        <p:nvSpPr>
          <p:cNvPr id="97" name="Text Box 75">
            <a:extLst>
              <a:ext uri="{FF2B5EF4-FFF2-40B4-BE49-F238E27FC236}">
                <a16:creationId xmlns:a16="http://schemas.microsoft.com/office/drawing/2014/main" id="{E065EF8A-7BB6-4718-A7E9-ED61A3647A50}"/>
              </a:ext>
            </a:extLst>
          </p:cNvPr>
          <p:cNvSpPr txBox="1">
            <a:spLocks noChangeArrowheads="1"/>
          </p:cNvSpPr>
          <p:nvPr/>
        </p:nvSpPr>
        <p:spPr bwMode="auto">
          <a:xfrm>
            <a:off x="1981200" y="6380202"/>
            <a:ext cx="533400" cy="24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Other</a:t>
            </a:r>
          </a:p>
        </p:txBody>
      </p:sp>
      <p:sp>
        <p:nvSpPr>
          <p:cNvPr id="98" name="Text Box 75">
            <a:extLst>
              <a:ext uri="{FF2B5EF4-FFF2-40B4-BE49-F238E27FC236}">
                <a16:creationId xmlns:a16="http://schemas.microsoft.com/office/drawing/2014/main" id="{75244668-A806-48B0-942F-66F5264DFDD6}"/>
              </a:ext>
            </a:extLst>
          </p:cNvPr>
          <p:cNvSpPr txBox="1">
            <a:spLocks noChangeArrowheads="1"/>
          </p:cNvSpPr>
          <p:nvPr/>
        </p:nvSpPr>
        <p:spPr bwMode="auto">
          <a:xfrm>
            <a:off x="2971800" y="6229290"/>
            <a:ext cx="533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Not sure</a:t>
            </a:r>
          </a:p>
        </p:txBody>
      </p:sp>
      <p:cxnSp>
        <p:nvCxnSpPr>
          <p:cNvPr id="99" name="Straight Arrow Connector 98">
            <a:extLst>
              <a:ext uri="{FF2B5EF4-FFF2-40B4-BE49-F238E27FC236}">
                <a16:creationId xmlns:a16="http://schemas.microsoft.com/office/drawing/2014/main" id="{898B62CC-041E-42FE-B1ED-F20796B45F54}"/>
              </a:ext>
            </a:extLst>
          </p:cNvPr>
          <p:cNvCxnSpPr>
            <a:cxnSpLocks/>
          </p:cNvCxnSpPr>
          <p:nvPr/>
        </p:nvCxnSpPr>
        <p:spPr>
          <a:xfrm flipV="1">
            <a:off x="2286000" y="6123801"/>
            <a:ext cx="380999" cy="277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6DAB46CA-FFD2-4962-97C6-37B9C5B82863}"/>
              </a:ext>
            </a:extLst>
          </p:cNvPr>
          <p:cNvCxnSpPr>
            <a:cxnSpLocks/>
          </p:cNvCxnSpPr>
          <p:nvPr/>
        </p:nvCxnSpPr>
        <p:spPr>
          <a:xfrm flipV="1">
            <a:off x="3352799" y="6248404"/>
            <a:ext cx="304801" cy="210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1881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 Box 75">
            <a:extLst>
              <a:ext uri="{FF2B5EF4-FFF2-40B4-BE49-F238E27FC236}">
                <a16:creationId xmlns:a16="http://schemas.microsoft.com/office/drawing/2014/main" id="{B017D9BA-9E90-4AA8-B27C-20FAC2FC2BC0}"/>
              </a:ext>
            </a:extLst>
          </p:cNvPr>
          <p:cNvSpPr txBox="1">
            <a:spLocks noChangeArrowheads="1"/>
          </p:cNvSpPr>
          <p:nvPr/>
        </p:nvSpPr>
        <p:spPr bwMode="auto">
          <a:xfrm>
            <a:off x="7239000" y="6400800"/>
            <a:ext cx="8382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(n=52)</a:t>
            </a:r>
          </a:p>
        </p:txBody>
      </p:sp>
      <p:pic>
        <p:nvPicPr>
          <p:cNvPr id="21" name="Picture 20" descr="A screenshot of a cell phone&#10;&#10;Description automatically generated">
            <a:extLst>
              <a:ext uri="{FF2B5EF4-FFF2-40B4-BE49-F238E27FC236}">
                <a16:creationId xmlns:a16="http://schemas.microsoft.com/office/drawing/2014/main" id="{85E4F2A2-6262-437A-A8C3-A9B7DE076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198" y="1143000"/>
            <a:ext cx="2971802" cy="5240178"/>
          </a:xfrm>
          <a:prstGeom prst="rect">
            <a:avLst/>
          </a:prstGeom>
        </p:spPr>
      </p:pic>
      <p:pic>
        <p:nvPicPr>
          <p:cNvPr id="19" name="Picture 18" descr="A screenshot of a cell phone&#10;&#10;Description automatically generated">
            <a:extLst>
              <a:ext uri="{FF2B5EF4-FFF2-40B4-BE49-F238E27FC236}">
                <a16:creationId xmlns:a16="http://schemas.microsoft.com/office/drawing/2014/main" id="{0C4ECC49-53C7-4BB0-B9E1-8D83FA31C2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199" y="1143000"/>
            <a:ext cx="1981200" cy="5240178"/>
          </a:xfrm>
          <a:prstGeom prst="rect">
            <a:avLst/>
          </a:prstGeom>
        </p:spPr>
      </p:pic>
      <p:pic>
        <p:nvPicPr>
          <p:cNvPr id="17" name="Picture 16" descr="A screenshot of a cell phone&#10;&#10;Description automatically generated">
            <a:extLst>
              <a:ext uri="{FF2B5EF4-FFF2-40B4-BE49-F238E27FC236}">
                <a16:creationId xmlns:a16="http://schemas.microsoft.com/office/drawing/2014/main" id="{39BDFF90-5D27-434C-8F55-7EB8A1513D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999" y="1143000"/>
            <a:ext cx="1981200" cy="5257800"/>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8A7DA5F9-0D9B-4BCC-BAE8-44089D8B92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399" y="1160623"/>
            <a:ext cx="990600" cy="5240177"/>
          </a:xfrm>
          <a:prstGeom prst="rect">
            <a:avLst/>
          </a:prstGeom>
        </p:spPr>
      </p:pic>
      <p:sp>
        <p:nvSpPr>
          <p:cNvPr id="5123" name="Rectangle 4"/>
          <p:cNvSpPr>
            <a:spLocks noChangeArrowheads="1"/>
          </p:cNvSpPr>
          <p:nvPr/>
        </p:nvSpPr>
        <p:spPr bwMode="auto">
          <a:xfrm>
            <a:off x="664676" y="0"/>
            <a:ext cx="7805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400" b="1" dirty="0">
                <a:solidFill>
                  <a:srgbClr val="00386B"/>
                </a:solidFill>
                <a:latin typeface="+mj-lt"/>
                <a:cs typeface="Arial" charset="0"/>
              </a:rPr>
              <a:t>Current Plans Regarding Diversity of Trainees in Program</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Which statement most accurately describes the current plans regarding diversity of trainees in your program?  (n=138)</a:t>
            </a:r>
          </a:p>
        </p:txBody>
      </p:sp>
      <p:sp>
        <p:nvSpPr>
          <p:cNvPr id="29" name="Text Box 75">
            <a:extLst>
              <a:ext uri="{FF2B5EF4-FFF2-40B4-BE49-F238E27FC236}">
                <a16:creationId xmlns:a16="http://schemas.microsoft.com/office/drawing/2014/main" id="{8E5175BA-1B06-4C0E-A718-29B8E7F3998F}"/>
              </a:ext>
            </a:extLst>
          </p:cNvPr>
          <p:cNvSpPr txBox="1">
            <a:spLocks noChangeArrowheads="1"/>
          </p:cNvSpPr>
          <p:nvPr/>
        </p:nvSpPr>
        <p:spPr bwMode="auto">
          <a:xfrm>
            <a:off x="0" y="1805226"/>
            <a:ext cx="1371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We aim to increase the diversity of the fellows in our program, and we have a plan to do so</a:t>
            </a:r>
          </a:p>
        </p:txBody>
      </p:sp>
      <p:cxnSp>
        <p:nvCxnSpPr>
          <p:cNvPr id="30" name="Straight Arrow Connector 29">
            <a:extLst>
              <a:ext uri="{FF2B5EF4-FFF2-40B4-BE49-F238E27FC236}">
                <a16:creationId xmlns:a16="http://schemas.microsoft.com/office/drawing/2014/main" id="{B15DCFD9-ED17-4C01-9AA4-0D27F925EDA3}"/>
              </a:ext>
            </a:extLst>
          </p:cNvPr>
          <p:cNvCxnSpPr>
            <a:cxnSpLocks/>
          </p:cNvCxnSpPr>
          <p:nvPr/>
        </p:nvCxnSpPr>
        <p:spPr>
          <a:xfrm>
            <a:off x="1219199" y="228600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93940E97-896F-44EC-87CD-26288714D57B}"/>
              </a:ext>
            </a:extLst>
          </p:cNvPr>
          <p:cNvSpPr/>
          <p:nvPr/>
        </p:nvSpPr>
        <p:spPr>
          <a:xfrm>
            <a:off x="1459671" y="990600"/>
            <a:ext cx="597729" cy="307777"/>
          </a:xfrm>
          <a:prstGeom prst="rect">
            <a:avLst/>
          </a:prstGeom>
        </p:spPr>
        <p:txBody>
          <a:bodyPr wrap="none">
            <a:spAutoFit/>
          </a:bodyPr>
          <a:lstStyle/>
          <a:p>
            <a:pPr algn="ctr" fontAlgn="ctr"/>
            <a:r>
              <a:rPr lang="en-US" sz="1400" b="1" u="sng" dirty="0">
                <a:latin typeface="Arial" panose="020B0604020202020204" pitchFamily="34" charset="0"/>
                <a:cs typeface="Arial" panose="020B0604020202020204" pitchFamily="34" charset="0"/>
              </a:rPr>
              <a:t>Total</a:t>
            </a:r>
          </a:p>
        </p:txBody>
      </p:sp>
      <p:sp>
        <p:nvSpPr>
          <p:cNvPr id="74" name="Text Box 75">
            <a:extLst>
              <a:ext uri="{FF2B5EF4-FFF2-40B4-BE49-F238E27FC236}">
                <a16:creationId xmlns:a16="http://schemas.microsoft.com/office/drawing/2014/main" id="{EB62EC2A-FAE7-4D12-BC07-CE49E47ED693}"/>
              </a:ext>
            </a:extLst>
          </p:cNvPr>
          <p:cNvSpPr txBox="1">
            <a:spLocks noChangeArrowheads="1"/>
          </p:cNvSpPr>
          <p:nvPr/>
        </p:nvSpPr>
        <p:spPr bwMode="auto">
          <a:xfrm>
            <a:off x="1371600" y="6400800"/>
            <a:ext cx="8382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381000"/>
            <a:ext cx="9144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PDs are divided in terms of their current plans regarding diversity in their programs. About one-third (35%) aim to increase diversity and have a plan to do so. This is true especially among large programs (48%) and programs with URMs currently (41%).  Interestingly, about one-third (36%) want to increase diversity but are uncertain how to accomplish it.  This is more commonly felt by female PDs (47%) and programs that currently do not have URMs (48%).</a:t>
            </a:r>
          </a:p>
        </p:txBody>
      </p:sp>
      <p:sp>
        <p:nvSpPr>
          <p:cNvPr id="76" name="Text Box 75">
            <a:extLst>
              <a:ext uri="{FF2B5EF4-FFF2-40B4-BE49-F238E27FC236}">
                <a16:creationId xmlns:a16="http://schemas.microsoft.com/office/drawing/2014/main" id="{9D7ACB6D-4C52-452B-89E6-30DBD94FD810}"/>
              </a:ext>
            </a:extLst>
          </p:cNvPr>
          <p:cNvSpPr txBox="1">
            <a:spLocks noChangeArrowheads="1"/>
          </p:cNvSpPr>
          <p:nvPr/>
        </p:nvSpPr>
        <p:spPr bwMode="auto">
          <a:xfrm>
            <a:off x="-152400" y="3559314"/>
            <a:ext cx="1524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We aim to increase diversity in our program, but are unsure how to accomplish it</a:t>
            </a:r>
          </a:p>
        </p:txBody>
      </p:sp>
      <p:sp>
        <p:nvSpPr>
          <p:cNvPr id="77" name="Text Box 75">
            <a:extLst>
              <a:ext uri="{FF2B5EF4-FFF2-40B4-BE49-F238E27FC236}">
                <a16:creationId xmlns:a16="http://schemas.microsoft.com/office/drawing/2014/main" id="{CC076F9B-9592-4EEA-AAC5-C2193121249B}"/>
              </a:ext>
            </a:extLst>
          </p:cNvPr>
          <p:cNvSpPr txBox="1">
            <a:spLocks noChangeArrowheads="1"/>
          </p:cNvSpPr>
          <p:nvPr/>
        </p:nvSpPr>
        <p:spPr bwMode="auto">
          <a:xfrm>
            <a:off x="0" y="4572000"/>
            <a:ext cx="1371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The current makeup of trainees in our program is diverse enough, and therefore no changes are planned</a:t>
            </a:r>
          </a:p>
        </p:txBody>
      </p:sp>
      <p:cxnSp>
        <p:nvCxnSpPr>
          <p:cNvPr id="78" name="Straight Arrow Connector 77">
            <a:extLst>
              <a:ext uri="{FF2B5EF4-FFF2-40B4-BE49-F238E27FC236}">
                <a16:creationId xmlns:a16="http://schemas.microsoft.com/office/drawing/2014/main" id="{B5C41983-D435-4E23-9D21-048A8E223F54}"/>
              </a:ext>
            </a:extLst>
          </p:cNvPr>
          <p:cNvCxnSpPr>
            <a:cxnSpLocks/>
            <a:stCxn id="95" idx="1"/>
          </p:cNvCxnSpPr>
          <p:nvPr/>
        </p:nvCxnSpPr>
        <p:spPr>
          <a:xfrm flipV="1">
            <a:off x="7239000" y="6324600"/>
            <a:ext cx="304800" cy="20700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47D8704D-F70A-4F19-A132-EF1C7BAD7A5C}"/>
              </a:ext>
            </a:extLst>
          </p:cNvPr>
          <p:cNvCxnSpPr>
            <a:cxnSpLocks/>
          </p:cNvCxnSpPr>
          <p:nvPr/>
        </p:nvCxnSpPr>
        <p:spPr>
          <a:xfrm>
            <a:off x="1111636" y="5181600"/>
            <a:ext cx="412364"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3DEB01E2-0FF4-44CA-9995-9A8F3439380A}"/>
              </a:ext>
            </a:extLst>
          </p:cNvPr>
          <p:cNvSpPr/>
          <p:nvPr/>
        </p:nvSpPr>
        <p:spPr>
          <a:xfrm>
            <a:off x="2209800" y="838200"/>
            <a:ext cx="2057400" cy="307777"/>
          </a:xfrm>
          <a:prstGeom prst="rect">
            <a:avLst/>
          </a:prstGeom>
        </p:spPr>
        <p:txBody>
          <a:bodyPr wrap="square">
            <a:spAutoFit/>
          </a:bodyPr>
          <a:lstStyle/>
          <a:p>
            <a:pPr algn="ctr"/>
            <a:r>
              <a:rPr lang="en-US" sz="1400" b="1" u="sng" dirty="0">
                <a:latin typeface="Arial" panose="020B0604020202020204" pitchFamily="34" charset="0"/>
                <a:cs typeface="Arial" panose="020B0604020202020204" pitchFamily="34" charset="0"/>
              </a:rPr>
              <a:t>URMs In Program</a:t>
            </a:r>
          </a:p>
        </p:txBody>
      </p:sp>
      <p:sp>
        <p:nvSpPr>
          <p:cNvPr id="81" name="Rectangle 80">
            <a:extLst>
              <a:ext uri="{FF2B5EF4-FFF2-40B4-BE49-F238E27FC236}">
                <a16:creationId xmlns:a16="http://schemas.microsoft.com/office/drawing/2014/main" id="{81BCFC14-5795-4D21-A70F-957D2A7A5C22}"/>
              </a:ext>
            </a:extLst>
          </p:cNvPr>
          <p:cNvSpPr/>
          <p:nvPr/>
        </p:nvSpPr>
        <p:spPr>
          <a:xfrm>
            <a:off x="3276600" y="1066800"/>
            <a:ext cx="10668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Have URMs </a:t>
            </a:r>
          </a:p>
        </p:txBody>
      </p:sp>
      <p:sp>
        <p:nvSpPr>
          <p:cNvPr id="82" name="Rectangle 81">
            <a:extLst>
              <a:ext uri="{FF2B5EF4-FFF2-40B4-BE49-F238E27FC236}">
                <a16:creationId xmlns:a16="http://schemas.microsoft.com/office/drawing/2014/main" id="{B4C724CD-F1FB-4E3E-AFD7-AE3346D82FDF}"/>
              </a:ext>
            </a:extLst>
          </p:cNvPr>
          <p:cNvSpPr/>
          <p:nvPr/>
        </p:nvSpPr>
        <p:spPr>
          <a:xfrm>
            <a:off x="2362200" y="1066800"/>
            <a:ext cx="9144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No URMs </a:t>
            </a:r>
          </a:p>
        </p:txBody>
      </p:sp>
      <p:sp>
        <p:nvSpPr>
          <p:cNvPr id="83" name="Rectangle 82">
            <a:extLst>
              <a:ext uri="{FF2B5EF4-FFF2-40B4-BE49-F238E27FC236}">
                <a16:creationId xmlns:a16="http://schemas.microsoft.com/office/drawing/2014/main" id="{B45FEE4A-989F-4A6B-8E41-D328942FDA56}"/>
              </a:ext>
            </a:extLst>
          </p:cNvPr>
          <p:cNvSpPr/>
          <p:nvPr/>
        </p:nvSpPr>
        <p:spPr>
          <a:xfrm>
            <a:off x="4648200" y="838200"/>
            <a:ext cx="1371600" cy="307777"/>
          </a:xfrm>
          <a:prstGeom prst="rect">
            <a:avLst/>
          </a:prstGeom>
        </p:spPr>
        <p:txBody>
          <a:bodyPr wrap="square">
            <a:spAutoFit/>
          </a:bodyPr>
          <a:lstStyle/>
          <a:p>
            <a:pPr algn="ctr"/>
            <a:r>
              <a:rPr lang="en-US" sz="1400" b="1" u="sng" dirty="0">
                <a:latin typeface="Arial" panose="020B0604020202020204" pitchFamily="34" charset="0"/>
                <a:cs typeface="Arial" panose="020B0604020202020204" pitchFamily="34" charset="0"/>
              </a:rPr>
              <a:t>PD - Gender</a:t>
            </a:r>
          </a:p>
        </p:txBody>
      </p:sp>
      <p:sp>
        <p:nvSpPr>
          <p:cNvPr id="84" name="Rectangle 83">
            <a:extLst>
              <a:ext uri="{FF2B5EF4-FFF2-40B4-BE49-F238E27FC236}">
                <a16:creationId xmlns:a16="http://schemas.microsoft.com/office/drawing/2014/main" id="{2CE5092A-4496-4EEE-AD22-001EEF6392C7}"/>
              </a:ext>
            </a:extLst>
          </p:cNvPr>
          <p:cNvSpPr/>
          <p:nvPr/>
        </p:nvSpPr>
        <p:spPr>
          <a:xfrm>
            <a:off x="4495798" y="1066800"/>
            <a:ext cx="533402"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Male </a:t>
            </a:r>
          </a:p>
        </p:txBody>
      </p:sp>
      <p:sp>
        <p:nvSpPr>
          <p:cNvPr id="85" name="Rectangle 84">
            <a:extLst>
              <a:ext uri="{FF2B5EF4-FFF2-40B4-BE49-F238E27FC236}">
                <a16:creationId xmlns:a16="http://schemas.microsoft.com/office/drawing/2014/main" id="{1E2BFAF2-9865-459B-A9D1-5EA4DA2937F2}"/>
              </a:ext>
            </a:extLst>
          </p:cNvPr>
          <p:cNvSpPr/>
          <p:nvPr/>
        </p:nvSpPr>
        <p:spPr>
          <a:xfrm>
            <a:off x="5410200" y="1066800"/>
            <a:ext cx="7620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Female</a:t>
            </a:r>
          </a:p>
        </p:txBody>
      </p:sp>
      <p:sp>
        <p:nvSpPr>
          <p:cNvPr id="86" name="Rectangle 85">
            <a:extLst>
              <a:ext uri="{FF2B5EF4-FFF2-40B4-BE49-F238E27FC236}">
                <a16:creationId xmlns:a16="http://schemas.microsoft.com/office/drawing/2014/main" id="{27BEE8DC-17A1-4CD7-82A2-5A98B5FA105A}"/>
              </a:ext>
            </a:extLst>
          </p:cNvPr>
          <p:cNvSpPr/>
          <p:nvPr/>
        </p:nvSpPr>
        <p:spPr>
          <a:xfrm>
            <a:off x="6934200" y="838200"/>
            <a:ext cx="1371600" cy="307777"/>
          </a:xfrm>
          <a:prstGeom prst="rect">
            <a:avLst/>
          </a:prstGeom>
        </p:spPr>
        <p:txBody>
          <a:bodyPr wrap="square">
            <a:spAutoFit/>
          </a:bodyPr>
          <a:lstStyle/>
          <a:p>
            <a:pPr algn="ctr"/>
            <a:r>
              <a:rPr lang="en-US" sz="1400" b="1" u="sng" dirty="0">
                <a:latin typeface="Arial" panose="020B0604020202020204" pitchFamily="34" charset="0"/>
                <a:cs typeface="Arial" panose="020B0604020202020204" pitchFamily="34" charset="0"/>
              </a:rPr>
              <a:t>Program Size</a:t>
            </a:r>
          </a:p>
        </p:txBody>
      </p:sp>
      <p:sp>
        <p:nvSpPr>
          <p:cNvPr id="87" name="Rectangle 86">
            <a:extLst>
              <a:ext uri="{FF2B5EF4-FFF2-40B4-BE49-F238E27FC236}">
                <a16:creationId xmlns:a16="http://schemas.microsoft.com/office/drawing/2014/main" id="{4C48D1D8-1FBC-4944-85C2-4AB39AC4C79B}"/>
              </a:ext>
            </a:extLst>
          </p:cNvPr>
          <p:cNvSpPr/>
          <p:nvPr/>
        </p:nvSpPr>
        <p:spPr>
          <a:xfrm>
            <a:off x="6400798" y="1066800"/>
            <a:ext cx="609602"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Small</a:t>
            </a:r>
          </a:p>
        </p:txBody>
      </p:sp>
      <p:sp>
        <p:nvSpPr>
          <p:cNvPr id="88" name="Rectangle 87">
            <a:extLst>
              <a:ext uri="{FF2B5EF4-FFF2-40B4-BE49-F238E27FC236}">
                <a16:creationId xmlns:a16="http://schemas.microsoft.com/office/drawing/2014/main" id="{97C77E4C-198C-40EF-BC51-035B3F3102B4}"/>
              </a:ext>
            </a:extLst>
          </p:cNvPr>
          <p:cNvSpPr/>
          <p:nvPr/>
        </p:nvSpPr>
        <p:spPr>
          <a:xfrm>
            <a:off x="7315200" y="1066800"/>
            <a:ext cx="7620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Medium</a:t>
            </a:r>
          </a:p>
        </p:txBody>
      </p:sp>
      <p:sp>
        <p:nvSpPr>
          <p:cNvPr id="89" name="Rectangle 88">
            <a:extLst>
              <a:ext uri="{FF2B5EF4-FFF2-40B4-BE49-F238E27FC236}">
                <a16:creationId xmlns:a16="http://schemas.microsoft.com/office/drawing/2014/main" id="{890FBA29-CAFD-427C-AF04-17744B318B4F}"/>
              </a:ext>
            </a:extLst>
          </p:cNvPr>
          <p:cNvSpPr/>
          <p:nvPr/>
        </p:nvSpPr>
        <p:spPr>
          <a:xfrm>
            <a:off x="8305800" y="1066800"/>
            <a:ext cx="7620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Large</a:t>
            </a:r>
          </a:p>
        </p:txBody>
      </p:sp>
      <p:sp>
        <p:nvSpPr>
          <p:cNvPr id="90" name="Text Box 75">
            <a:extLst>
              <a:ext uri="{FF2B5EF4-FFF2-40B4-BE49-F238E27FC236}">
                <a16:creationId xmlns:a16="http://schemas.microsoft.com/office/drawing/2014/main" id="{F1EC5D33-34C0-4A2A-BC5D-9B2955CE844B}"/>
              </a:ext>
            </a:extLst>
          </p:cNvPr>
          <p:cNvSpPr txBox="1">
            <a:spLocks noChangeArrowheads="1"/>
          </p:cNvSpPr>
          <p:nvPr/>
        </p:nvSpPr>
        <p:spPr bwMode="auto">
          <a:xfrm>
            <a:off x="2362200" y="6400800"/>
            <a:ext cx="8382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(n=42)</a:t>
            </a:r>
          </a:p>
        </p:txBody>
      </p:sp>
      <p:sp>
        <p:nvSpPr>
          <p:cNvPr id="91" name="Text Box 75">
            <a:extLst>
              <a:ext uri="{FF2B5EF4-FFF2-40B4-BE49-F238E27FC236}">
                <a16:creationId xmlns:a16="http://schemas.microsoft.com/office/drawing/2014/main" id="{FAF80FE4-3B3F-43D8-892A-3E39629AADC6}"/>
              </a:ext>
            </a:extLst>
          </p:cNvPr>
          <p:cNvSpPr txBox="1">
            <a:spLocks noChangeArrowheads="1"/>
          </p:cNvSpPr>
          <p:nvPr/>
        </p:nvSpPr>
        <p:spPr bwMode="auto">
          <a:xfrm>
            <a:off x="3352800" y="6400800"/>
            <a:ext cx="8382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(n=96)</a:t>
            </a:r>
          </a:p>
        </p:txBody>
      </p:sp>
      <p:sp>
        <p:nvSpPr>
          <p:cNvPr id="92" name="Text Box 75">
            <a:extLst>
              <a:ext uri="{FF2B5EF4-FFF2-40B4-BE49-F238E27FC236}">
                <a16:creationId xmlns:a16="http://schemas.microsoft.com/office/drawing/2014/main" id="{95167108-7463-491D-90AF-A31763E3E4D3}"/>
              </a:ext>
            </a:extLst>
          </p:cNvPr>
          <p:cNvSpPr txBox="1">
            <a:spLocks noChangeArrowheads="1"/>
          </p:cNvSpPr>
          <p:nvPr/>
        </p:nvSpPr>
        <p:spPr bwMode="auto">
          <a:xfrm>
            <a:off x="4343400" y="6400800"/>
            <a:ext cx="8382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(n=104)</a:t>
            </a:r>
          </a:p>
        </p:txBody>
      </p:sp>
      <p:sp>
        <p:nvSpPr>
          <p:cNvPr id="93" name="Text Box 75">
            <a:extLst>
              <a:ext uri="{FF2B5EF4-FFF2-40B4-BE49-F238E27FC236}">
                <a16:creationId xmlns:a16="http://schemas.microsoft.com/office/drawing/2014/main" id="{77505900-A03D-4602-B4EE-84832ED634DA}"/>
              </a:ext>
            </a:extLst>
          </p:cNvPr>
          <p:cNvSpPr txBox="1">
            <a:spLocks noChangeArrowheads="1"/>
          </p:cNvSpPr>
          <p:nvPr/>
        </p:nvSpPr>
        <p:spPr bwMode="auto">
          <a:xfrm>
            <a:off x="5334000" y="6400800"/>
            <a:ext cx="8382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(n=34)</a:t>
            </a:r>
          </a:p>
        </p:txBody>
      </p:sp>
      <p:sp>
        <p:nvSpPr>
          <p:cNvPr id="94" name="Text Box 75">
            <a:extLst>
              <a:ext uri="{FF2B5EF4-FFF2-40B4-BE49-F238E27FC236}">
                <a16:creationId xmlns:a16="http://schemas.microsoft.com/office/drawing/2014/main" id="{53B0B27E-AAAD-4B12-9FB1-A594C66D8BBD}"/>
              </a:ext>
            </a:extLst>
          </p:cNvPr>
          <p:cNvSpPr txBox="1">
            <a:spLocks noChangeArrowheads="1"/>
          </p:cNvSpPr>
          <p:nvPr/>
        </p:nvSpPr>
        <p:spPr bwMode="auto">
          <a:xfrm>
            <a:off x="6248400" y="6400800"/>
            <a:ext cx="8382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(n=42)</a:t>
            </a:r>
          </a:p>
        </p:txBody>
      </p:sp>
      <p:sp>
        <p:nvSpPr>
          <p:cNvPr id="96" name="Text Box 75">
            <a:extLst>
              <a:ext uri="{FF2B5EF4-FFF2-40B4-BE49-F238E27FC236}">
                <a16:creationId xmlns:a16="http://schemas.microsoft.com/office/drawing/2014/main" id="{2328A439-0D9D-492C-82CD-5AA94006728E}"/>
              </a:ext>
            </a:extLst>
          </p:cNvPr>
          <p:cNvSpPr txBox="1">
            <a:spLocks noChangeArrowheads="1"/>
          </p:cNvSpPr>
          <p:nvPr/>
        </p:nvSpPr>
        <p:spPr bwMode="auto">
          <a:xfrm>
            <a:off x="8305800" y="6400800"/>
            <a:ext cx="8382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(n=44)</a:t>
            </a:r>
          </a:p>
        </p:txBody>
      </p:sp>
      <p:sp>
        <p:nvSpPr>
          <p:cNvPr id="97" name="Text Box 75">
            <a:extLst>
              <a:ext uri="{FF2B5EF4-FFF2-40B4-BE49-F238E27FC236}">
                <a16:creationId xmlns:a16="http://schemas.microsoft.com/office/drawing/2014/main" id="{E065EF8A-7BB6-4718-A7E9-ED61A3647A50}"/>
              </a:ext>
            </a:extLst>
          </p:cNvPr>
          <p:cNvSpPr txBox="1">
            <a:spLocks noChangeArrowheads="1"/>
          </p:cNvSpPr>
          <p:nvPr/>
        </p:nvSpPr>
        <p:spPr bwMode="auto">
          <a:xfrm>
            <a:off x="381000" y="6304002"/>
            <a:ext cx="533400" cy="24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Other</a:t>
            </a:r>
          </a:p>
        </p:txBody>
      </p:sp>
      <p:sp>
        <p:nvSpPr>
          <p:cNvPr id="98" name="Text Box 75">
            <a:extLst>
              <a:ext uri="{FF2B5EF4-FFF2-40B4-BE49-F238E27FC236}">
                <a16:creationId xmlns:a16="http://schemas.microsoft.com/office/drawing/2014/main" id="{75244668-A806-48B0-942F-66F5264DFDD6}"/>
              </a:ext>
            </a:extLst>
          </p:cNvPr>
          <p:cNvSpPr txBox="1">
            <a:spLocks noChangeArrowheads="1"/>
          </p:cNvSpPr>
          <p:nvPr/>
        </p:nvSpPr>
        <p:spPr bwMode="auto">
          <a:xfrm>
            <a:off x="685800" y="6459379"/>
            <a:ext cx="838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Not sure</a:t>
            </a:r>
          </a:p>
        </p:txBody>
      </p:sp>
      <p:cxnSp>
        <p:nvCxnSpPr>
          <p:cNvPr id="99" name="Straight Arrow Connector 98">
            <a:extLst>
              <a:ext uri="{FF2B5EF4-FFF2-40B4-BE49-F238E27FC236}">
                <a16:creationId xmlns:a16="http://schemas.microsoft.com/office/drawing/2014/main" id="{898B62CC-041E-42FE-B1ED-F20796B45F54}"/>
              </a:ext>
            </a:extLst>
          </p:cNvPr>
          <p:cNvCxnSpPr>
            <a:cxnSpLocks/>
            <a:stCxn id="97" idx="3"/>
          </p:cNvCxnSpPr>
          <p:nvPr/>
        </p:nvCxnSpPr>
        <p:spPr>
          <a:xfrm flipV="1">
            <a:off x="914400" y="6139191"/>
            <a:ext cx="761999" cy="28941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6DAB46CA-FFD2-4962-97C6-37B9C5B82863}"/>
              </a:ext>
            </a:extLst>
          </p:cNvPr>
          <p:cNvCxnSpPr>
            <a:cxnSpLocks/>
          </p:cNvCxnSpPr>
          <p:nvPr/>
        </p:nvCxnSpPr>
        <p:spPr>
          <a:xfrm flipV="1">
            <a:off x="1219198" y="6248405"/>
            <a:ext cx="457202" cy="2462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 Box 75">
            <a:extLst>
              <a:ext uri="{FF2B5EF4-FFF2-40B4-BE49-F238E27FC236}">
                <a16:creationId xmlns:a16="http://schemas.microsoft.com/office/drawing/2014/main" id="{5D634346-E315-47A7-ABAB-2FA8FDB69748}"/>
              </a:ext>
            </a:extLst>
          </p:cNvPr>
          <p:cNvSpPr txBox="1">
            <a:spLocks noChangeArrowheads="1"/>
          </p:cNvSpPr>
          <p:nvPr/>
        </p:nvSpPr>
        <p:spPr bwMode="auto">
          <a:xfrm>
            <a:off x="-76200" y="5616714"/>
            <a:ext cx="1447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We do not believe that diversity should play a role in thinking about program composition</a:t>
            </a:r>
          </a:p>
        </p:txBody>
      </p:sp>
      <p:cxnSp>
        <p:nvCxnSpPr>
          <p:cNvPr id="39" name="Straight Arrow Connector 38">
            <a:extLst>
              <a:ext uri="{FF2B5EF4-FFF2-40B4-BE49-F238E27FC236}">
                <a16:creationId xmlns:a16="http://schemas.microsoft.com/office/drawing/2014/main" id="{6B9F903E-8F1A-4189-8FEA-99980BAF6A6E}"/>
              </a:ext>
            </a:extLst>
          </p:cNvPr>
          <p:cNvCxnSpPr>
            <a:cxnSpLocks/>
          </p:cNvCxnSpPr>
          <p:nvPr/>
        </p:nvCxnSpPr>
        <p:spPr>
          <a:xfrm flipV="1">
            <a:off x="1295399" y="5971401"/>
            <a:ext cx="381001" cy="2059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5D107309-D5D6-4C14-A64B-29584C2B66A2}"/>
              </a:ext>
            </a:extLst>
          </p:cNvPr>
          <p:cNvCxnSpPr>
            <a:cxnSpLocks/>
          </p:cNvCxnSpPr>
          <p:nvPr/>
        </p:nvCxnSpPr>
        <p:spPr>
          <a:xfrm>
            <a:off x="1219200" y="403860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Text Box 75">
            <a:extLst>
              <a:ext uri="{FF2B5EF4-FFF2-40B4-BE49-F238E27FC236}">
                <a16:creationId xmlns:a16="http://schemas.microsoft.com/office/drawing/2014/main" id="{9598C7F0-68BA-4F1B-9346-8218A9B1D5A9}"/>
              </a:ext>
            </a:extLst>
          </p:cNvPr>
          <p:cNvSpPr txBox="1">
            <a:spLocks noChangeArrowheads="1"/>
          </p:cNvSpPr>
          <p:nvPr/>
        </p:nvSpPr>
        <p:spPr bwMode="auto">
          <a:xfrm>
            <a:off x="6705600" y="6477000"/>
            <a:ext cx="838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 answer</a:t>
            </a:r>
          </a:p>
        </p:txBody>
      </p:sp>
    </p:spTree>
    <p:extLst>
      <p:ext uri="{BB962C8B-B14F-4D97-AF65-F5344CB8AC3E}">
        <p14:creationId xmlns:p14="http://schemas.microsoft.com/office/powerpoint/2010/main" val="41865981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952254" y="0"/>
            <a:ext cx="722999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000" b="1" dirty="0">
                <a:solidFill>
                  <a:srgbClr val="00386B"/>
                </a:solidFill>
                <a:latin typeface="+mj-lt"/>
                <a:cs typeface="Arial" charset="0"/>
              </a:rPr>
              <a:t>Description of Plans to Increase Diversity of Fellows in Program</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Please describe your plans to increase the diversity of fellows in your program.   (n=37)</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535424"/>
            <a:ext cx="9144000" cy="6093976"/>
          </a:xfrm>
          <a:prstGeom prst="rect">
            <a:avLst/>
          </a:prstGeom>
          <a:solidFill>
            <a:schemeClr val="bg1"/>
          </a:solidFill>
          <a:ln>
            <a:noFill/>
          </a:ln>
          <a:effec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i="1" dirty="0">
                <a:solidFill>
                  <a:schemeClr val="tx1"/>
                </a:solidFill>
              </a:rPr>
              <a:t>“1. Diverse interview panel 2. Changed how we interview (panel interview to control bias) 3.  Cultural competence score as part of grading of applicant 4. Bias Training for selection committee”</a:t>
            </a:r>
          </a:p>
          <a:p>
            <a:pPr eaLnBrk="1" hangingPunct="1">
              <a:buFontTx/>
              <a:buChar char="•"/>
            </a:pPr>
            <a:r>
              <a:rPr lang="en-US" altLang="en-US" sz="1000" b="0" i="1" dirty="0">
                <a:solidFill>
                  <a:schemeClr val="tx1"/>
                </a:solidFill>
              </a:rPr>
              <a:t>“10% of interviews are offered to URMs - goal is to match one URM per fellowship class of 6. over-represent women in our interview pool - goal is at least 2/6 women each year”</a:t>
            </a:r>
          </a:p>
          <a:p>
            <a:pPr eaLnBrk="1" hangingPunct="1">
              <a:buFontTx/>
              <a:buChar char="•"/>
            </a:pPr>
            <a:r>
              <a:rPr lang="en-US" altLang="en-US" sz="1000" b="0" i="1" dirty="0">
                <a:solidFill>
                  <a:schemeClr val="tx1"/>
                </a:solidFill>
              </a:rPr>
              <a:t>“Attracting women to the program specifically in imaging”</a:t>
            </a:r>
          </a:p>
          <a:p>
            <a:pPr eaLnBrk="1" hangingPunct="1">
              <a:buFontTx/>
              <a:buChar char="•"/>
            </a:pPr>
            <a:r>
              <a:rPr lang="en-US" altLang="en-US" sz="1000" b="0" i="1" dirty="0">
                <a:solidFill>
                  <a:schemeClr val="tx1"/>
                </a:solidFill>
              </a:rPr>
              <a:t>“Better recruitment mentoring and retention of women and UIM candidates”</a:t>
            </a:r>
          </a:p>
          <a:p>
            <a:pPr eaLnBrk="1" hangingPunct="1">
              <a:buFontTx/>
              <a:buChar char="•"/>
            </a:pPr>
            <a:r>
              <a:rPr lang="en-US" altLang="en-US" sz="1000" b="0" i="1" dirty="0">
                <a:solidFill>
                  <a:schemeClr val="tx1"/>
                </a:solidFill>
              </a:rPr>
              <a:t>“Broaden selection committee”</a:t>
            </a:r>
          </a:p>
          <a:p>
            <a:pPr eaLnBrk="1" hangingPunct="1">
              <a:buFontTx/>
              <a:buChar char="•"/>
            </a:pPr>
            <a:r>
              <a:rPr lang="en-US" altLang="en-US" sz="1000" b="0" i="1" dirty="0">
                <a:solidFill>
                  <a:schemeClr val="tx1"/>
                </a:solidFill>
              </a:rPr>
              <a:t>“Changing who is interviewing candidates.”</a:t>
            </a:r>
          </a:p>
          <a:p>
            <a:pPr eaLnBrk="1" hangingPunct="1">
              <a:buFontTx/>
              <a:buChar char="•"/>
            </a:pPr>
            <a:r>
              <a:rPr lang="en-US" altLang="en-US" sz="1000" b="0" i="1" dirty="0">
                <a:solidFill>
                  <a:schemeClr val="tx1"/>
                </a:solidFill>
              </a:rPr>
              <a:t>“Core philosophy: The program is interested in training the highest quality fellows. If the program highlights the opportunities and support for a diverse group of fellows, then our fellowship will be comprised of high quality diverse fellows.  1. Development of a diversity leader 2. Showcase the diversity that currently exists in the faculty and staff 3. Highlight opportunities for career development and mentorship for fellows 4. Highlight opportunities for fellows to be involved in improving diversity or addressing areas of improvement for diversity”</a:t>
            </a:r>
          </a:p>
          <a:p>
            <a:pPr eaLnBrk="1" hangingPunct="1">
              <a:buFontTx/>
              <a:buChar char="•"/>
            </a:pPr>
            <a:r>
              <a:rPr lang="en-US" altLang="en-US" sz="1000" b="0" i="1" dirty="0">
                <a:solidFill>
                  <a:schemeClr val="tx1"/>
                </a:solidFill>
              </a:rPr>
              <a:t>“Diversity is openly discussed and targeted in our match list generation process”</a:t>
            </a:r>
          </a:p>
          <a:p>
            <a:pPr eaLnBrk="1" hangingPunct="1">
              <a:buFontTx/>
              <a:buChar char="•"/>
            </a:pPr>
            <a:r>
              <a:rPr lang="en-US" altLang="en-US" sz="1000" b="0" i="1" dirty="0">
                <a:solidFill>
                  <a:schemeClr val="tx1"/>
                </a:solidFill>
              </a:rPr>
              <a:t>“Diversity training for all selection committee members (full day retreat) Focus on diversity as a key component of the selection process Use of our office of diversity for outreach Discussing diversity on interview day as an important criteria  Highlighting out commitment to diversity and having a diverse group of faculty meet with applicants.  We can apply for additional funding for underrepresented in cardiology interested in research within our program”</a:t>
            </a:r>
          </a:p>
          <a:p>
            <a:pPr eaLnBrk="1" hangingPunct="1">
              <a:buFontTx/>
              <a:buChar char="•"/>
            </a:pPr>
            <a:r>
              <a:rPr lang="en-US" altLang="en-US" sz="1000" b="0" i="1" dirty="0">
                <a:solidFill>
                  <a:schemeClr val="tx1"/>
                </a:solidFill>
              </a:rPr>
              <a:t>“Each year as PD, I closely review all applicants and I favor diversity, particularly with regard to race. I and my division chief believe that we do not have adequate numbers of African American faculty or fellows.”</a:t>
            </a:r>
          </a:p>
          <a:p>
            <a:pPr eaLnBrk="1" hangingPunct="1">
              <a:buFontTx/>
              <a:buChar char="•"/>
            </a:pPr>
            <a:r>
              <a:rPr lang="en-US" altLang="en-US" sz="1000" b="0" i="1" dirty="0">
                <a:solidFill>
                  <a:schemeClr val="tx1"/>
                </a:solidFill>
              </a:rPr>
              <a:t>“Enhance interviewing of underserved minorities”</a:t>
            </a:r>
          </a:p>
          <a:p>
            <a:pPr eaLnBrk="1" hangingPunct="1">
              <a:buFontTx/>
              <a:buChar char="•"/>
            </a:pPr>
            <a:r>
              <a:rPr lang="en-US" altLang="en-US" sz="1000" b="0" i="1" dirty="0">
                <a:solidFill>
                  <a:schemeClr val="tx1"/>
                </a:solidFill>
              </a:rPr>
              <a:t>“Enlisting URM and female faculty to directly engage with appropriate candidates.”</a:t>
            </a:r>
          </a:p>
          <a:p>
            <a:pPr eaLnBrk="1" hangingPunct="1">
              <a:buFontTx/>
              <a:buChar char="•"/>
            </a:pPr>
            <a:r>
              <a:rPr lang="en-US" altLang="en-US" sz="1000" b="0" i="1" dirty="0">
                <a:solidFill>
                  <a:schemeClr val="tx1"/>
                </a:solidFill>
              </a:rPr>
              <a:t>“Gradually, increase the number of female fellows and fellows from underrepresented segments.”</a:t>
            </a:r>
          </a:p>
          <a:p>
            <a:pPr eaLnBrk="1" hangingPunct="1">
              <a:buFontTx/>
              <a:buChar char="•"/>
            </a:pPr>
            <a:r>
              <a:rPr lang="en-US" altLang="en-US" sz="1000" b="0" i="1" dirty="0">
                <a:solidFill>
                  <a:schemeClr val="tx1"/>
                </a:solidFill>
              </a:rPr>
              <a:t>“Have our current trainees network as to our emphasis on diversity and inclusion and the culture and environment that they have experienced that supports that.”</a:t>
            </a:r>
          </a:p>
          <a:p>
            <a:pPr eaLnBrk="1" hangingPunct="1">
              <a:buFontTx/>
              <a:buChar char="•"/>
            </a:pPr>
            <a:r>
              <a:rPr lang="en-US" altLang="en-US" sz="1000" b="0" i="1" dirty="0">
                <a:solidFill>
                  <a:schemeClr val="tx1"/>
                </a:solidFill>
              </a:rPr>
              <a:t>“Identify historically underrepresented group members during the application process to invite for interview and have them meet with faculty members and fellows that are also members of historically underrepresented groups.”</a:t>
            </a:r>
          </a:p>
          <a:p>
            <a:pPr eaLnBrk="1" hangingPunct="1">
              <a:buFontTx/>
              <a:buChar char="•"/>
            </a:pPr>
            <a:r>
              <a:rPr lang="en-US" altLang="en-US" sz="1000" b="0" i="1" dirty="0">
                <a:solidFill>
                  <a:schemeClr val="tx1"/>
                </a:solidFill>
              </a:rPr>
              <a:t>“More women needed in cardiology, need active recruitment”</a:t>
            </a:r>
          </a:p>
          <a:p>
            <a:pPr eaLnBrk="1" hangingPunct="1">
              <a:buFontTx/>
              <a:buChar char="•"/>
            </a:pPr>
            <a:r>
              <a:rPr lang="en-US" altLang="en-US" sz="1000" b="0" i="1" dirty="0">
                <a:solidFill>
                  <a:schemeClr val="tx1"/>
                </a:solidFill>
              </a:rPr>
              <a:t>“Multi-faceted : 1. Develop the pipeline at our institution by mentoring residents that we ideally recruit to stay as fellows (most success with this strategy) 2. Interview day activities: A. Highlight that the leadership at all levels of our institution is diverse and committed to increasing and mentoring diverse applicants (chancellor, dean, chief) B. Describe specific opportunities for URM fellows during the interview day intro in both education and research (NIH diversity supplement, institutional reach equity funding mechanism, etc.), C. Ask the applicants who they would like to meet with during their interview day and make every attempt to make it happen either that day or via a skype interview later.”</a:t>
            </a:r>
          </a:p>
          <a:p>
            <a:pPr eaLnBrk="1" hangingPunct="1">
              <a:buFontTx/>
              <a:buChar char="•"/>
            </a:pPr>
            <a:r>
              <a:rPr lang="en-US" altLang="en-US" sz="1000" b="0" i="1" dirty="0">
                <a:solidFill>
                  <a:schemeClr val="tx1"/>
                </a:solidFill>
              </a:rPr>
              <a:t>“Outreach to traditional black colleges/universities medical training programs, second looks, support through Dept of Medicine Diversity office”</a:t>
            </a:r>
          </a:p>
          <a:p>
            <a:pPr eaLnBrk="1" hangingPunct="1">
              <a:buFontTx/>
              <a:buChar char="•"/>
            </a:pPr>
            <a:r>
              <a:rPr lang="en-US" altLang="en-US" sz="1000" b="0" i="1" dirty="0">
                <a:solidFill>
                  <a:schemeClr val="tx1"/>
                </a:solidFill>
              </a:rPr>
              <a:t>“Outreach to underrepresented medical students and medical trainees.”</a:t>
            </a:r>
          </a:p>
          <a:p>
            <a:pPr eaLnBrk="1" hangingPunct="1">
              <a:buFontTx/>
              <a:buChar char="•"/>
            </a:pPr>
            <a:r>
              <a:rPr lang="en-US" altLang="en-US" sz="1000" b="0" i="1" dirty="0">
                <a:solidFill>
                  <a:schemeClr val="tx1"/>
                </a:solidFill>
              </a:rPr>
              <a:t>“Pipeline programs, implicit bias training, reach out efforts, diversity officer in division, increase number of interviews for URM and women.”</a:t>
            </a:r>
          </a:p>
          <a:p>
            <a:pPr eaLnBrk="1" hangingPunct="1">
              <a:buFontTx/>
              <a:buChar char="•"/>
            </a:pPr>
            <a:r>
              <a:rPr lang="en-US" altLang="en-US" sz="1000" b="0" i="1" dirty="0">
                <a:solidFill>
                  <a:schemeClr val="tx1"/>
                </a:solidFill>
              </a:rPr>
              <a:t>“Primary focus is to increase the number of female trainees in our program.  Over the last 2 years we have increased the number of female interviewees.  More female faculty have also been hired, during this time period.”</a:t>
            </a:r>
          </a:p>
          <a:p>
            <a:pPr eaLnBrk="1" hangingPunct="1">
              <a:buFontTx/>
              <a:buChar char="•"/>
            </a:pPr>
            <a:r>
              <a:rPr lang="en-US" altLang="en-US" sz="1000" b="0" i="1" dirty="0">
                <a:solidFill>
                  <a:schemeClr val="tx1"/>
                </a:solidFill>
              </a:rPr>
              <a:t>“Recruit more female fellows and minority groups Make the program more female friendly especially understanding the needs of a pregnant or a mother with a newborn/infant at home.”</a:t>
            </a:r>
          </a:p>
          <a:p>
            <a:pPr eaLnBrk="1" hangingPunct="1">
              <a:buFontTx/>
              <a:buChar char="•"/>
            </a:pPr>
            <a:endParaRPr lang="en-US" altLang="en-US" sz="1000" b="0" dirty="0">
              <a:solidFill>
                <a:schemeClr val="tx1"/>
              </a:solidFill>
            </a:endParaRPr>
          </a:p>
        </p:txBody>
      </p:sp>
    </p:spTree>
    <p:extLst>
      <p:ext uri="{BB962C8B-B14F-4D97-AF65-F5344CB8AC3E}">
        <p14:creationId xmlns:p14="http://schemas.microsoft.com/office/powerpoint/2010/main" val="15423014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624442" y="0"/>
            <a:ext cx="78856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000" b="1" dirty="0">
                <a:solidFill>
                  <a:srgbClr val="00386B"/>
                </a:solidFill>
                <a:latin typeface="+mj-lt"/>
                <a:cs typeface="Arial" charset="0"/>
              </a:rPr>
              <a:t>Description of Plans to Increase Diversity of Fellows in Program (</a:t>
            </a:r>
            <a:r>
              <a:rPr lang="en-US" altLang="en-US" sz="2000" b="1" dirty="0" err="1">
                <a:solidFill>
                  <a:srgbClr val="00386B"/>
                </a:solidFill>
                <a:latin typeface="+mj-lt"/>
                <a:cs typeface="Arial" charset="0"/>
              </a:rPr>
              <a:t>ctd</a:t>
            </a:r>
            <a:r>
              <a:rPr lang="en-US" altLang="en-US" sz="2000" b="1" dirty="0">
                <a:solidFill>
                  <a:srgbClr val="00386B"/>
                </a:solidFill>
                <a:latin typeface="+mj-lt"/>
                <a:cs typeface="Arial" charset="0"/>
              </a:rPr>
              <a:t>.)</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Please describe your plans to increase the diversity of fellows in your program.   (n=37)</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855107"/>
            <a:ext cx="91440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i="1" dirty="0">
                <a:solidFill>
                  <a:schemeClr val="tx1"/>
                </a:solidFill>
              </a:rPr>
              <a:t>“Screening scores for interviews assign extra points for underrepresented minorities. We previously did the same for women but we have not had trouble in the past several years recruiting qualified women.   Our incoming class of 3 fellows will include 1 woman and 1 underrepresented minority.  This approach enriches the pool of diverse applicants at the time of interviews.  The applicants are then ranked purely on their own merits.  This seems to work fairly well.  Of the 25 fellows we have recruited over the past 10 years we have successfully recruited 5 underrepresented minorities and 8 women.”</a:t>
            </a:r>
          </a:p>
          <a:p>
            <a:pPr eaLnBrk="1" hangingPunct="1">
              <a:buFontTx/>
              <a:buChar char="•"/>
            </a:pPr>
            <a:r>
              <a:rPr lang="en-US" altLang="en-US" sz="1000" b="0" i="1" dirty="0">
                <a:solidFill>
                  <a:schemeClr val="tx1"/>
                </a:solidFill>
              </a:rPr>
              <a:t>“The majority of our faculty have bias training - including all of the interviewing faculty. We do not limit interviews to only "a few" schools but spend significant time reviewing all candidates from all schools. We review those fellows who are invited and assess whether it is representative of the diversity present in the application pool in general - same with rank list.”</a:t>
            </a:r>
          </a:p>
          <a:p>
            <a:pPr eaLnBrk="1" hangingPunct="1">
              <a:buFontTx/>
              <a:buChar char="•"/>
            </a:pPr>
            <a:r>
              <a:rPr lang="en-US" altLang="en-US" sz="1000" b="0" i="1" dirty="0">
                <a:solidFill>
                  <a:schemeClr val="tx1"/>
                </a:solidFill>
              </a:rPr>
              <a:t>“We actively discuss diversity at recruitment, offering various system wide, department wide and division specific efforts focused on this; we will also have our diversity officer from the DOM speak at our recruitment days”</a:t>
            </a:r>
          </a:p>
          <a:p>
            <a:pPr eaLnBrk="1" hangingPunct="1">
              <a:buFontTx/>
              <a:buChar char="•"/>
            </a:pPr>
            <a:r>
              <a:rPr lang="en-US" altLang="en-US" sz="1000" b="0" i="1" dirty="0">
                <a:solidFill>
                  <a:schemeClr val="tx1"/>
                </a:solidFill>
              </a:rPr>
              <a:t>“We actively seek and give special consideration first to women, then to underrepresented minorities.  we feel the bigger issue is women in cardiology.”</a:t>
            </a:r>
          </a:p>
          <a:p>
            <a:pPr eaLnBrk="1" hangingPunct="1">
              <a:buFontTx/>
              <a:buChar char="•"/>
            </a:pPr>
            <a:r>
              <a:rPr lang="en-US" altLang="en-US" sz="1000" b="0" i="1" dirty="0">
                <a:solidFill>
                  <a:schemeClr val="tx1"/>
                </a:solidFill>
              </a:rPr>
              <a:t>“We are continuing to promote women and diverse cultures in cardiology at the medical school and resident level with purpose driven lectures, panels, and outreach.”</a:t>
            </a:r>
          </a:p>
          <a:p>
            <a:pPr eaLnBrk="1" hangingPunct="1">
              <a:buFontTx/>
              <a:buChar char="•"/>
            </a:pPr>
            <a:r>
              <a:rPr lang="en-US" altLang="en-US" sz="1000" b="0" i="1" dirty="0">
                <a:solidFill>
                  <a:schemeClr val="tx1"/>
                </a:solidFill>
              </a:rPr>
              <a:t>“We carefully review all URM applicants to assure that we are being inclusive of all in the interview selection process. All of URM applicants meet with our Dean of Diversity or appointed representative during their interview. We also sponsor a Second Look Weekend for all our URMs sponsored by the Department of Medicine and Office of Diversity”</a:t>
            </a:r>
          </a:p>
          <a:p>
            <a:pPr eaLnBrk="1" hangingPunct="1">
              <a:buFontTx/>
              <a:buChar char="•"/>
            </a:pPr>
            <a:r>
              <a:rPr lang="en-US" altLang="en-US" sz="1000" b="0" i="1" dirty="0">
                <a:solidFill>
                  <a:schemeClr val="tx1"/>
                </a:solidFill>
              </a:rPr>
              <a:t>“We do adjust our rank list with the hope that at least one female is expected to match with us each year”</a:t>
            </a:r>
          </a:p>
          <a:p>
            <a:pPr eaLnBrk="1" hangingPunct="1">
              <a:buFontTx/>
              <a:buChar char="•"/>
            </a:pPr>
            <a:r>
              <a:rPr lang="en-US" altLang="en-US" sz="1000" b="0" i="1" dirty="0">
                <a:solidFill>
                  <a:schemeClr val="tx1"/>
                </a:solidFill>
              </a:rPr>
              <a:t>“We have a dedicated URM recruiting and dinner, with a specific focus on addressing the needs/concerns/questions of URM”</a:t>
            </a:r>
          </a:p>
          <a:p>
            <a:pPr eaLnBrk="1" hangingPunct="1">
              <a:buFontTx/>
              <a:buChar char="•"/>
            </a:pPr>
            <a:r>
              <a:rPr lang="en-US" altLang="en-US" sz="1000" b="0" i="1" dirty="0">
                <a:solidFill>
                  <a:schemeClr val="tx1"/>
                </a:solidFill>
              </a:rPr>
              <a:t>“We have excellent gender/sex diversity, but unsatisfactory URM diversity. We work with our institutions office of Minority Recruitment to increase recruitment of Black and Hispanic IM graduates.”</a:t>
            </a:r>
          </a:p>
          <a:p>
            <a:pPr eaLnBrk="1" hangingPunct="1">
              <a:buFontTx/>
              <a:buChar char="•"/>
            </a:pPr>
            <a:r>
              <a:rPr lang="en-US" altLang="en-US" sz="1000" b="0" i="1" dirty="0">
                <a:solidFill>
                  <a:schemeClr val="tx1"/>
                </a:solidFill>
              </a:rPr>
              <a:t>“We have increased the number of women and under-represented minorities that we interview.  We have included a more diverse faculty panel for interview day.  We highlight the increasing immigrant and refugee population of Portland and highlight the unique role fellows have in their care in both the inpatient and ambulatory setting.”</a:t>
            </a:r>
          </a:p>
          <a:p>
            <a:pPr eaLnBrk="1" hangingPunct="1">
              <a:buFontTx/>
              <a:buChar char="•"/>
            </a:pPr>
            <a:r>
              <a:rPr lang="en-US" altLang="en-US" sz="1000" b="0" i="1" dirty="0">
                <a:solidFill>
                  <a:schemeClr val="tx1"/>
                </a:solidFill>
              </a:rPr>
              <a:t>“We interview as many URMs as possible.”</a:t>
            </a:r>
          </a:p>
          <a:p>
            <a:pPr eaLnBrk="1" hangingPunct="1">
              <a:buFontTx/>
              <a:buChar char="•"/>
            </a:pPr>
            <a:r>
              <a:rPr lang="en-US" altLang="en-US" sz="1000" b="0" i="1" dirty="0">
                <a:solidFill>
                  <a:schemeClr val="tx1"/>
                </a:solidFill>
              </a:rPr>
              <a:t>“We mandate implicit bias training for all involved in fellowship recruitment.  We work closely with our center for diversity and inclusion (CDI) to ensure that we are screening, interviewing and matching the maximal number of eligible URM applicants-- we have done a re-review of all URM applications screened.  We have a member of our CDI attending our meetings.  I personally sit on the Diversity and Inclusion Board at the MGH.  We very strongly support structured mentorship for our URM residents, fellows and faculty.  Diversity is a critical focus of our recruitment.”</a:t>
            </a:r>
          </a:p>
          <a:p>
            <a:pPr eaLnBrk="1" hangingPunct="1">
              <a:buFontTx/>
              <a:buChar char="•"/>
            </a:pPr>
            <a:r>
              <a:rPr lang="en-US" altLang="en-US" sz="1000" b="0" i="1" dirty="0">
                <a:solidFill>
                  <a:schemeClr val="tx1"/>
                </a:solidFill>
              </a:rPr>
              <a:t>“We pay attention to applicant review including women and underrepresented minorities.  The standards for our program are consistent overall.”</a:t>
            </a:r>
          </a:p>
          <a:p>
            <a:pPr eaLnBrk="1" hangingPunct="1">
              <a:buFontTx/>
              <a:buChar char="•"/>
            </a:pPr>
            <a:r>
              <a:rPr lang="en-US" altLang="en-US" sz="1000" b="0" i="1" dirty="0">
                <a:solidFill>
                  <a:schemeClr val="tx1"/>
                </a:solidFill>
              </a:rPr>
              <a:t>“We want to continue looking at diversity characteristics in our recruitment process”</a:t>
            </a:r>
          </a:p>
          <a:p>
            <a:pPr eaLnBrk="1" hangingPunct="1">
              <a:buFontTx/>
              <a:buChar char="•"/>
            </a:pPr>
            <a:r>
              <a:rPr lang="en-US" altLang="en-US" sz="1000" b="0" i="1" dirty="0">
                <a:solidFill>
                  <a:schemeClr val="tx1"/>
                </a:solidFill>
              </a:rPr>
              <a:t>“We will make an effort to promote women's health and women in cardiology to IM residents throughout our region to involve female MDs in our program and encourage them to apply.”</a:t>
            </a:r>
          </a:p>
          <a:p>
            <a:pPr eaLnBrk="1" hangingPunct="1">
              <a:buFontTx/>
              <a:buChar char="•"/>
            </a:pPr>
            <a:endParaRPr lang="en-US" altLang="en-US" sz="1000" b="0" dirty="0">
              <a:solidFill>
                <a:schemeClr val="tx1"/>
              </a:solidFill>
            </a:endParaRPr>
          </a:p>
        </p:txBody>
      </p:sp>
    </p:spTree>
    <p:extLst>
      <p:ext uri="{BB962C8B-B14F-4D97-AF65-F5344CB8AC3E}">
        <p14:creationId xmlns:p14="http://schemas.microsoft.com/office/powerpoint/2010/main" val="38983671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0B5AAB6A-E507-4752-81B9-4293C4D18D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6521"/>
            <a:ext cx="9144000" cy="5439701"/>
          </a:xfrm>
          <a:prstGeom prst="rect">
            <a:avLst/>
          </a:prstGeom>
        </p:spPr>
      </p:pic>
      <p:sp>
        <p:nvSpPr>
          <p:cNvPr id="5123" name="Rectangle 4"/>
          <p:cNvSpPr>
            <a:spLocks noChangeArrowheads="1"/>
          </p:cNvSpPr>
          <p:nvPr/>
        </p:nvSpPr>
        <p:spPr bwMode="auto">
          <a:xfrm>
            <a:off x="1095924" y="0"/>
            <a:ext cx="69426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400" b="1" dirty="0">
                <a:solidFill>
                  <a:srgbClr val="00386B"/>
                </a:solidFill>
                <a:latin typeface="+mj-lt"/>
                <a:cs typeface="Arial" charset="0"/>
              </a:rPr>
              <a:t>Strategies for Diversity in Fellowship Recruitment</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What strategies for diversity have you used in recruitment for fellowship?  (n=138)</a:t>
            </a:r>
          </a:p>
        </p:txBody>
      </p:sp>
      <p:sp>
        <p:nvSpPr>
          <p:cNvPr id="74" name="Text Box 75">
            <a:extLst>
              <a:ext uri="{FF2B5EF4-FFF2-40B4-BE49-F238E27FC236}">
                <a16:creationId xmlns:a16="http://schemas.microsoft.com/office/drawing/2014/main" id="{EB62EC2A-FAE7-4D12-BC07-CE49E47ED693}"/>
              </a:ext>
            </a:extLst>
          </p:cNvPr>
          <p:cNvSpPr txBox="1">
            <a:spLocks noChangeArrowheads="1"/>
          </p:cNvSpPr>
          <p:nvPr/>
        </p:nvSpPr>
        <p:spPr bwMode="auto">
          <a:xfrm>
            <a:off x="4343400" y="6248400"/>
            <a:ext cx="8382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381000"/>
            <a:ext cx="9144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Almost 9 out of 10 PDs (89%) have used a strategy for diversity in fellowship recruitment to their programs. The top three strategies are highlighting diversity of faculty or fellows during interview day (46%), the prioritization of diversity in the “match list” (46%), and the prioritization of diversity in interview invitations (41%).</a:t>
            </a:r>
          </a:p>
        </p:txBody>
      </p:sp>
    </p:spTree>
    <p:extLst>
      <p:ext uri="{BB962C8B-B14F-4D97-AF65-F5344CB8AC3E}">
        <p14:creationId xmlns:p14="http://schemas.microsoft.com/office/powerpoint/2010/main" val="4215079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Thinking about the Fellows in your general cardiovascular training program, please provide a count of the following: Total Number of female Fellows    (n=138)</a:t>
            </a:r>
          </a:p>
        </p:txBody>
      </p:sp>
      <p:sp>
        <p:nvSpPr>
          <p:cNvPr id="10248" name="Rectangle 8"/>
          <p:cNvSpPr>
            <a:spLocks noGrp="1" noChangeArrowheads="1"/>
          </p:cNvSpPr>
          <p:nvPr>
            <p:ph type="title"/>
          </p:nvPr>
        </p:nvSpPr>
        <p:spPr>
          <a:xfrm>
            <a:off x="0" y="7620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Total Number of Female Fellows Per Cardiovascular Program</a:t>
            </a:r>
          </a:p>
        </p:txBody>
      </p:sp>
      <p:sp>
        <p:nvSpPr>
          <p:cNvPr id="11" name="Text Box 75"/>
          <p:cNvSpPr txBox="1">
            <a:spLocks noChangeArrowheads="1"/>
          </p:cNvSpPr>
          <p:nvPr/>
        </p:nvSpPr>
        <p:spPr bwMode="auto">
          <a:xfrm>
            <a:off x="41910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pic>
        <p:nvPicPr>
          <p:cNvPr id="3" name="Picture 2">
            <a:extLst>
              <a:ext uri="{FF2B5EF4-FFF2-40B4-BE49-F238E27FC236}">
                <a16:creationId xmlns:a16="http://schemas.microsoft.com/office/drawing/2014/main" id="{043D4C6A-661C-4CD5-A564-91B890FDCB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1044"/>
            <a:ext cx="9144000" cy="4844956"/>
          </a:xfrm>
          <a:prstGeom prst="rect">
            <a:avLst/>
          </a:prstGeom>
        </p:spPr>
      </p:pic>
    </p:spTree>
    <p:extLst>
      <p:ext uri="{BB962C8B-B14F-4D97-AF65-F5344CB8AC3E}">
        <p14:creationId xmlns:p14="http://schemas.microsoft.com/office/powerpoint/2010/main" val="30773627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AB22BFE8-23C3-4A95-A5E9-692D066AB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599"/>
            <a:ext cx="9144000" cy="5562601"/>
          </a:xfrm>
          <a:prstGeom prst="rect">
            <a:avLst/>
          </a:prstGeom>
        </p:spPr>
      </p:pic>
      <p:sp>
        <p:nvSpPr>
          <p:cNvPr id="5123" name="Rectangle 4"/>
          <p:cNvSpPr>
            <a:spLocks noChangeArrowheads="1"/>
          </p:cNvSpPr>
          <p:nvPr/>
        </p:nvSpPr>
        <p:spPr bwMode="auto">
          <a:xfrm>
            <a:off x="376178" y="-76200"/>
            <a:ext cx="83821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400" b="1" dirty="0">
                <a:solidFill>
                  <a:srgbClr val="00386B"/>
                </a:solidFill>
                <a:latin typeface="+mj-lt"/>
                <a:cs typeface="Arial" charset="0"/>
              </a:rPr>
              <a:t>Strategies for Diversity in Fellowship Recruitment by Audience</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What strategies for diversity have you used in recruitment for fellowship?  (n=138)</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304800"/>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The top strategies for diversity in fellowship recruitment vary by audience type. Highlighting the diversity of faculty or fellows during interview day is a strategy more commonly used by female PDs (53%), while male PDs are more likely to prioritize diversity in the match list (49%). The primary strategy for small programs is to use objective criteria in ranking candidates (50%). Large programs are more likely to implement a wide variety of diversity strategies compared to other programs. </a:t>
            </a:r>
          </a:p>
        </p:txBody>
      </p:sp>
      <p:sp>
        <p:nvSpPr>
          <p:cNvPr id="9" name="Text Box 75">
            <a:extLst>
              <a:ext uri="{FF2B5EF4-FFF2-40B4-BE49-F238E27FC236}">
                <a16:creationId xmlns:a16="http://schemas.microsoft.com/office/drawing/2014/main" id="{F5B668D1-2BA9-43FF-BDD8-54079FDF5100}"/>
              </a:ext>
            </a:extLst>
          </p:cNvPr>
          <p:cNvSpPr txBox="1">
            <a:spLocks noChangeArrowheads="1"/>
          </p:cNvSpPr>
          <p:nvPr/>
        </p:nvSpPr>
        <p:spPr bwMode="auto">
          <a:xfrm>
            <a:off x="7239000" y="6400800"/>
            <a:ext cx="8382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(n=52)</a:t>
            </a:r>
          </a:p>
        </p:txBody>
      </p:sp>
      <p:sp>
        <p:nvSpPr>
          <p:cNvPr id="11" name="Text Box 75">
            <a:extLst>
              <a:ext uri="{FF2B5EF4-FFF2-40B4-BE49-F238E27FC236}">
                <a16:creationId xmlns:a16="http://schemas.microsoft.com/office/drawing/2014/main" id="{26E49071-8DB6-4576-A5AE-435DE768A24D}"/>
              </a:ext>
            </a:extLst>
          </p:cNvPr>
          <p:cNvSpPr txBox="1">
            <a:spLocks noChangeArrowheads="1"/>
          </p:cNvSpPr>
          <p:nvPr/>
        </p:nvSpPr>
        <p:spPr bwMode="auto">
          <a:xfrm>
            <a:off x="2819400" y="6400800"/>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(n=42)</a:t>
            </a:r>
          </a:p>
        </p:txBody>
      </p:sp>
      <p:sp>
        <p:nvSpPr>
          <p:cNvPr id="12" name="Text Box 75">
            <a:extLst>
              <a:ext uri="{FF2B5EF4-FFF2-40B4-BE49-F238E27FC236}">
                <a16:creationId xmlns:a16="http://schemas.microsoft.com/office/drawing/2014/main" id="{B47603D6-F606-40B9-9432-88EBD1A5FAC9}"/>
              </a:ext>
            </a:extLst>
          </p:cNvPr>
          <p:cNvSpPr txBox="1">
            <a:spLocks noChangeArrowheads="1"/>
          </p:cNvSpPr>
          <p:nvPr/>
        </p:nvSpPr>
        <p:spPr bwMode="auto">
          <a:xfrm>
            <a:off x="3657600" y="6400800"/>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(n=96)</a:t>
            </a:r>
          </a:p>
        </p:txBody>
      </p:sp>
      <p:sp>
        <p:nvSpPr>
          <p:cNvPr id="13" name="Text Box 75">
            <a:extLst>
              <a:ext uri="{FF2B5EF4-FFF2-40B4-BE49-F238E27FC236}">
                <a16:creationId xmlns:a16="http://schemas.microsoft.com/office/drawing/2014/main" id="{DD619899-6B91-4300-9646-A58EED06221C}"/>
              </a:ext>
            </a:extLst>
          </p:cNvPr>
          <p:cNvSpPr txBox="1">
            <a:spLocks noChangeArrowheads="1"/>
          </p:cNvSpPr>
          <p:nvPr/>
        </p:nvSpPr>
        <p:spPr bwMode="auto">
          <a:xfrm>
            <a:off x="4648200" y="6400800"/>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(n=104)</a:t>
            </a:r>
          </a:p>
        </p:txBody>
      </p:sp>
      <p:sp>
        <p:nvSpPr>
          <p:cNvPr id="14" name="Text Box 75">
            <a:extLst>
              <a:ext uri="{FF2B5EF4-FFF2-40B4-BE49-F238E27FC236}">
                <a16:creationId xmlns:a16="http://schemas.microsoft.com/office/drawing/2014/main" id="{8E698397-1074-4238-B358-4A36C45BC415}"/>
              </a:ext>
            </a:extLst>
          </p:cNvPr>
          <p:cNvSpPr txBox="1">
            <a:spLocks noChangeArrowheads="1"/>
          </p:cNvSpPr>
          <p:nvPr/>
        </p:nvSpPr>
        <p:spPr bwMode="auto">
          <a:xfrm>
            <a:off x="5562600" y="6400800"/>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(n=34)</a:t>
            </a:r>
          </a:p>
        </p:txBody>
      </p:sp>
      <p:sp>
        <p:nvSpPr>
          <p:cNvPr id="15" name="Text Box 75">
            <a:extLst>
              <a:ext uri="{FF2B5EF4-FFF2-40B4-BE49-F238E27FC236}">
                <a16:creationId xmlns:a16="http://schemas.microsoft.com/office/drawing/2014/main" id="{8548E33F-123A-4B1E-9394-CCBE4B6F0122}"/>
              </a:ext>
            </a:extLst>
          </p:cNvPr>
          <p:cNvSpPr txBox="1">
            <a:spLocks noChangeArrowheads="1"/>
          </p:cNvSpPr>
          <p:nvPr/>
        </p:nvSpPr>
        <p:spPr bwMode="auto">
          <a:xfrm>
            <a:off x="6477000" y="6400800"/>
            <a:ext cx="8382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(n=42)</a:t>
            </a:r>
          </a:p>
        </p:txBody>
      </p:sp>
      <p:sp>
        <p:nvSpPr>
          <p:cNvPr id="16" name="Text Box 75">
            <a:extLst>
              <a:ext uri="{FF2B5EF4-FFF2-40B4-BE49-F238E27FC236}">
                <a16:creationId xmlns:a16="http://schemas.microsoft.com/office/drawing/2014/main" id="{765FA073-2E29-47DC-AEF8-1FD546A75DC8}"/>
              </a:ext>
            </a:extLst>
          </p:cNvPr>
          <p:cNvSpPr txBox="1">
            <a:spLocks noChangeArrowheads="1"/>
          </p:cNvSpPr>
          <p:nvPr/>
        </p:nvSpPr>
        <p:spPr bwMode="auto">
          <a:xfrm>
            <a:off x="8153400" y="6400800"/>
            <a:ext cx="8382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(n=44)</a:t>
            </a:r>
          </a:p>
        </p:txBody>
      </p:sp>
      <p:sp>
        <p:nvSpPr>
          <p:cNvPr id="18" name="Rectangle 17">
            <a:extLst>
              <a:ext uri="{FF2B5EF4-FFF2-40B4-BE49-F238E27FC236}">
                <a16:creationId xmlns:a16="http://schemas.microsoft.com/office/drawing/2014/main" id="{B87C0D16-1EC2-419E-B9EC-57953CFC5953}"/>
              </a:ext>
            </a:extLst>
          </p:cNvPr>
          <p:cNvSpPr/>
          <p:nvPr/>
        </p:nvSpPr>
        <p:spPr>
          <a:xfrm>
            <a:off x="2743200" y="762000"/>
            <a:ext cx="16002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URMs In Program</a:t>
            </a:r>
          </a:p>
        </p:txBody>
      </p:sp>
      <p:sp>
        <p:nvSpPr>
          <p:cNvPr id="19" name="Rectangle 18">
            <a:extLst>
              <a:ext uri="{FF2B5EF4-FFF2-40B4-BE49-F238E27FC236}">
                <a16:creationId xmlns:a16="http://schemas.microsoft.com/office/drawing/2014/main" id="{D91EF4AA-5EE9-4F31-87CD-DAF5193F6E20}"/>
              </a:ext>
            </a:extLst>
          </p:cNvPr>
          <p:cNvSpPr/>
          <p:nvPr/>
        </p:nvSpPr>
        <p:spPr>
          <a:xfrm>
            <a:off x="4724400" y="762000"/>
            <a:ext cx="13716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PD - Gender</a:t>
            </a:r>
          </a:p>
        </p:txBody>
      </p:sp>
      <p:sp>
        <p:nvSpPr>
          <p:cNvPr id="20" name="Rectangle 19">
            <a:extLst>
              <a:ext uri="{FF2B5EF4-FFF2-40B4-BE49-F238E27FC236}">
                <a16:creationId xmlns:a16="http://schemas.microsoft.com/office/drawing/2014/main" id="{0E8FD38F-A300-40F1-A24F-B5A1F1864661}"/>
              </a:ext>
            </a:extLst>
          </p:cNvPr>
          <p:cNvSpPr/>
          <p:nvPr/>
        </p:nvSpPr>
        <p:spPr>
          <a:xfrm>
            <a:off x="7010400" y="762000"/>
            <a:ext cx="13716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Program Size</a:t>
            </a:r>
          </a:p>
        </p:txBody>
      </p:sp>
    </p:spTree>
    <p:extLst>
      <p:ext uri="{BB962C8B-B14F-4D97-AF65-F5344CB8AC3E}">
        <p14:creationId xmlns:p14="http://schemas.microsoft.com/office/powerpoint/2010/main" val="33757634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A10A1768-7F76-4D9A-BECF-5E6EF4716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066800"/>
            <a:ext cx="1981200" cy="5257800"/>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E1E71774-40AE-49C8-944F-073AB88018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198" y="1066800"/>
            <a:ext cx="2971801" cy="5255568"/>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42F24136-F28A-48F8-A85E-0A932FFA8C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199" y="1066800"/>
            <a:ext cx="1981200" cy="5257801"/>
          </a:xfrm>
          <a:prstGeom prst="rect">
            <a:avLst/>
          </a:prstGeom>
        </p:spPr>
      </p:pic>
      <p:pic>
        <p:nvPicPr>
          <p:cNvPr id="4" name="Picture 3" descr="A close up of a logo&#10;&#10;Description automatically generated">
            <a:extLst>
              <a:ext uri="{FF2B5EF4-FFF2-40B4-BE49-F238E27FC236}">
                <a16:creationId xmlns:a16="http://schemas.microsoft.com/office/drawing/2014/main" id="{EC694C0F-6A67-44CD-99A6-71C36DCB70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399" y="1066799"/>
            <a:ext cx="990600" cy="5257801"/>
          </a:xfrm>
          <a:prstGeom prst="rect">
            <a:avLst/>
          </a:prstGeom>
        </p:spPr>
      </p:pic>
      <p:sp>
        <p:nvSpPr>
          <p:cNvPr id="95" name="Text Box 75">
            <a:extLst>
              <a:ext uri="{FF2B5EF4-FFF2-40B4-BE49-F238E27FC236}">
                <a16:creationId xmlns:a16="http://schemas.microsoft.com/office/drawing/2014/main" id="{B017D9BA-9E90-4AA8-B27C-20FAC2FC2BC0}"/>
              </a:ext>
            </a:extLst>
          </p:cNvPr>
          <p:cNvSpPr txBox="1">
            <a:spLocks noChangeArrowheads="1"/>
          </p:cNvSpPr>
          <p:nvPr/>
        </p:nvSpPr>
        <p:spPr bwMode="auto">
          <a:xfrm>
            <a:off x="7239000" y="6322368"/>
            <a:ext cx="8382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(n=52)</a:t>
            </a:r>
          </a:p>
        </p:txBody>
      </p:sp>
      <p:sp>
        <p:nvSpPr>
          <p:cNvPr id="5123" name="Rectangle 4"/>
          <p:cNvSpPr>
            <a:spLocks noChangeArrowheads="1"/>
          </p:cNvSpPr>
          <p:nvPr/>
        </p:nvSpPr>
        <p:spPr bwMode="auto">
          <a:xfrm>
            <a:off x="356271" y="0"/>
            <a:ext cx="84219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000" b="1" dirty="0">
                <a:solidFill>
                  <a:srgbClr val="00386B"/>
                </a:solidFill>
                <a:latin typeface="+mj-lt"/>
                <a:cs typeface="Arial" charset="0"/>
              </a:rPr>
              <a:t>Female Faculty Presence at Discussion/Ranking of Fellowship Candidates</a:t>
            </a:r>
          </a:p>
        </p:txBody>
      </p:sp>
      <p:sp>
        <p:nvSpPr>
          <p:cNvPr id="29" name="Text Box 75">
            <a:extLst>
              <a:ext uri="{FF2B5EF4-FFF2-40B4-BE49-F238E27FC236}">
                <a16:creationId xmlns:a16="http://schemas.microsoft.com/office/drawing/2014/main" id="{8E5175BA-1B06-4C0E-A718-29B8E7F3998F}"/>
              </a:ext>
            </a:extLst>
          </p:cNvPr>
          <p:cNvSpPr txBox="1">
            <a:spLocks noChangeArrowheads="1"/>
          </p:cNvSpPr>
          <p:nvPr/>
        </p:nvSpPr>
        <p:spPr bwMode="auto">
          <a:xfrm>
            <a:off x="0" y="3257490"/>
            <a:ext cx="1371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Typically are present at the meeting(s)</a:t>
            </a:r>
          </a:p>
        </p:txBody>
      </p:sp>
      <p:cxnSp>
        <p:nvCxnSpPr>
          <p:cNvPr id="30" name="Straight Arrow Connector 29">
            <a:extLst>
              <a:ext uri="{FF2B5EF4-FFF2-40B4-BE49-F238E27FC236}">
                <a16:creationId xmlns:a16="http://schemas.microsoft.com/office/drawing/2014/main" id="{B15DCFD9-ED17-4C01-9AA4-0D27F925EDA3}"/>
              </a:ext>
            </a:extLst>
          </p:cNvPr>
          <p:cNvCxnSpPr>
            <a:cxnSpLocks/>
          </p:cNvCxnSpPr>
          <p:nvPr/>
        </p:nvCxnSpPr>
        <p:spPr>
          <a:xfrm>
            <a:off x="1219199" y="350520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93940E97-896F-44EC-87CD-26288714D57B}"/>
              </a:ext>
            </a:extLst>
          </p:cNvPr>
          <p:cNvSpPr/>
          <p:nvPr/>
        </p:nvSpPr>
        <p:spPr>
          <a:xfrm>
            <a:off x="1471540" y="912909"/>
            <a:ext cx="597729" cy="307777"/>
          </a:xfrm>
          <a:prstGeom prst="rect">
            <a:avLst/>
          </a:prstGeom>
        </p:spPr>
        <p:txBody>
          <a:bodyPr wrap="none">
            <a:spAutoFit/>
          </a:bodyPr>
          <a:lstStyle/>
          <a:p>
            <a:pPr algn="ctr" fontAlgn="ctr"/>
            <a:r>
              <a:rPr lang="en-US" sz="1400" b="1" u="sng" dirty="0">
                <a:latin typeface="Arial" panose="020B0604020202020204" pitchFamily="34" charset="0"/>
                <a:cs typeface="Arial" panose="020B0604020202020204" pitchFamily="34" charset="0"/>
              </a:rPr>
              <a:t>Total</a:t>
            </a:r>
          </a:p>
        </p:txBody>
      </p:sp>
      <p:sp>
        <p:nvSpPr>
          <p:cNvPr id="74" name="Text Box 75">
            <a:extLst>
              <a:ext uri="{FF2B5EF4-FFF2-40B4-BE49-F238E27FC236}">
                <a16:creationId xmlns:a16="http://schemas.microsoft.com/office/drawing/2014/main" id="{EB62EC2A-FAE7-4D12-BC07-CE49E47ED693}"/>
              </a:ext>
            </a:extLst>
          </p:cNvPr>
          <p:cNvSpPr txBox="1">
            <a:spLocks noChangeArrowheads="1"/>
          </p:cNvSpPr>
          <p:nvPr/>
        </p:nvSpPr>
        <p:spPr bwMode="auto">
          <a:xfrm>
            <a:off x="1371600" y="6322368"/>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(n=138)</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381000"/>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For the majority of all programs (86%) female faculty members are present at the discussion and/or ranking of fellowship candidates for inclusion in the program. This is consistent across all program types.</a:t>
            </a:r>
          </a:p>
        </p:txBody>
      </p:sp>
      <p:sp>
        <p:nvSpPr>
          <p:cNvPr id="80" name="Rectangle 79">
            <a:extLst>
              <a:ext uri="{FF2B5EF4-FFF2-40B4-BE49-F238E27FC236}">
                <a16:creationId xmlns:a16="http://schemas.microsoft.com/office/drawing/2014/main" id="{3DEB01E2-0FF4-44CA-9995-9A8F3439380A}"/>
              </a:ext>
            </a:extLst>
          </p:cNvPr>
          <p:cNvSpPr/>
          <p:nvPr/>
        </p:nvSpPr>
        <p:spPr>
          <a:xfrm>
            <a:off x="2209800" y="759768"/>
            <a:ext cx="2057400" cy="307777"/>
          </a:xfrm>
          <a:prstGeom prst="rect">
            <a:avLst/>
          </a:prstGeom>
        </p:spPr>
        <p:txBody>
          <a:bodyPr wrap="square">
            <a:spAutoFit/>
          </a:bodyPr>
          <a:lstStyle/>
          <a:p>
            <a:pPr algn="ctr"/>
            <a:r>
              <a:rPr lang="en-US" sz="1400" b="1" u="sng" dirty="0">
                <a:latin typeface="Arial" panose="020B0604020202020204" pitchFamily="34" charset="0"/>
                <a:cs typeface="Arial" panose="020B0604020202020204" pitchFamily="34" charset="0"/>
              </a:rPr>
              <a:t>URMs In Program</a:t>
            </a:r>
          </a:p>
        </p:txBody>
      </p:sp>
      <p:sp>
        <p:nvSpPr>
          <p:cNvPr id="81" name="Rectangle 80">
            <a:extLst>
              <a:ext uri="{FF2B5EF4-FFF2-40B4-BE49-F238E27FC236}">
                <a16:creationId xmlns:a16="http://schemas.microsoft.com/office/drawing/2014/main" id="{81BCFC14-5795-4D21-A70F-957D2A7A5C22}"/>
              </a:ext>
            </a:extLst>
          </p:cNvPr>
          <p:cNvSpPr/>
          <p:nvPr/>
        </p:nvSpPr>
        <p:spPr>
          <a:xfrm>
            <a:off x="3276600" y="990600"/>
            <a:ext cx="10668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Have URMs </a:t>
            </a:r>
          </a:p>
        </p:txBody>
      </p:sp>
      <p:sp>
        <p:nvSpPr>
          <p:cNvPr id="82" name="Rectangle 81">
            <a:extLst>
              <a:ext uri="{FF2B5EF4-FFF2-40B4-BE49-F238E27FC236}">
                <a16:creationId xmlns:a16="http://schemas.microsoft.com/office/drawing/2014/main" id="{B4C724CD-F1FB-4E3E-AFD7-AE3346D82FDF}"/>
              </a:ext>
            </a:extLst>
          </p:cNvPr>
          <p:cNvSpPr/>
          <p:nvPr/>
        </p:nvSpPr>
        <p:spPr>
          <a:xfrm>
            <a:off x="2286000" y="988368"/>
            <a:ext cx="9144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No URMs </a:t>
            </a:r>
          </a:p>
        </p:txBody>
      </p:sp>
      <p:sp>
        <p:nvSpPr>
          <p:cNvPr id="83" name="Rectangle 82">
            <a:extLst>
              <a:ext uri="{FF2B5EF4-FFF2-40B4-BE49-F238E27FC236}">
                <a16:creationId xmlns:a16="http://schemas.microsoft.com/office/drawing/2014/main" id="{B45FEE4A-989F-4A6B-8E41-D328942FDA56}"/>
              </a:ext>
            </a:extLst>
          </p:cNvPr>
          <p:cNvSpPr/>
          <p:nvPr/>
        </p:nvSpPr>
        <p:spPr>
          <a:xfrm>
            <a:off x="4648200" y="759768"/>
            <a:ext cx="1371600" cy="307777"/>
          </a:xfrm>
          <a:prstGeom prst="rect">
            <a:avLst/>
          </a:prstGeom>
        </p:spPr>
        <p:txBody>
          <a:bodyPr wrap="square">
            <a:spAutoFit/>
          </a:bodyPr>
          <a:lstStyle/>
          <a:p>
            <a:pPr algn="ctr"/>
            <a:r>
              <a:rPr lang="en-US" sz="1400" b="1" u="sng" dirty="0">
                <a:latin typeface="Arial" panose="020B0604020202020204" pitchFamily="34" charset="0"/>
                <a:cs typeface="Arial" panose="020B0604020202020204" pitchFamily="34" charset="0"/>
              </a:rPr>
              <a:t>PD - Gender</a:t>
            </a:r>
          </a:p>
        </p:txBody>
      </p:sp>
      <p:sp>
        <p:nvSpPr>
          <p:cNvPr id="84" name="Rectangle 83">
            <a:extLst>
              <a:ext uri="{FF2B5EF4-FFF2-40B4-BE49-F238E27FC236}">
                <a16:creationId xmlns:a16="http://schemas.microsoft.com/office/drawing/2014/main" id="{2CE5092A-4496-4EEE-AD22-001EEF6392C7}"/>
              </a:ext>
            </a:extLst>
          </p:cNvPr>
          <p:cNvSpPr/>
          <p:nvPr/>
        </p:nvSpPr>
        <p:spPr>
          <a:xfrm>
            <a:off x="4495798" y="988368"/>
            <a:ext cx="533402"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Male </a:t>
            </a:r>
          </a:p>
        </p:txBody>
      </p:sp>
      <p:sp>
        <p:nvSpPr>
          <p:cNvPr id="85" name="Rectangle 84">
            <a:extLst>
              <a:ext uri="{FF2B5EF4-FFF2-40B4-BE49-F238E27FC236}">
                <a16:creationId xmlns:a16="http://schemas.microsoft.com/office/drawing/2014/main" id="{1E2BFAF2-9865-459B-A9D1-5EA4DA2937F2}"/>
              </a:ext>
            </a:extLst>
          </p:cNvPr>
          <p:cNvSpPr/>
          <p:nvPr/>
        </p:nvSpPr>
        <p:spPr>
          <a:xfrm>
            <a:off x="5410200" y="988368"/>
            <a:ext cx="7620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Female</a:t>
            </a:r>
          </a:p>
        </p:txBody>
      </p:sp>
      <p:sp>
        <p:nvSpPr>
          <p:cNvPr id="86" name="Rectangle 85">
            <a:extLst>
              <a:ext uri="{FF2B5EF4-FFF2-40B4-BE49-F238E27FC236}">
                <a16:creationId xmlns:a16="http://schemas.microsoft.com/office/drawing/2014/main" id="{27BEE8DC-17A1-4CD7-82A2-5A98B5FA105A}"/>
              </a:ext>
            </a:extLst>
          </p:cNvPr>
          <p:cNvSpPr/>
          <p:nvPr/>
        </p:nvSpPr>
        <p:spPr>
          <a:xfrm>
            <a:off x="6934200" y="759768"/>
            <a:ext cx="1371600" cy="307777"/>
          </a:xfrm>
          <a:prstGeom prst="rect">
            <a:avLst/>
          </a:prstGeom>
        </p:spPr>
        <p:txBody>
          <a:bodyPr wrap="square">
            <a:spAutoFit/>
          </a:bodyPr>
          <a:lstStyle/>
          <a:p>
            <a:pPr algn="ctr"/>
            <a:r>
              <a:rPr lang="en-US" sz="1400" b="1" u="sng" dirty="0">
                <a:latin typeface="Arial" panose="020B0604020202020204" pitchFamily="34" charset="0"/>
                <a:cs typeface="Arial" panose="020B0604020202020204" pitchFamily="34" charset="0"/>
              </a:rPr>
              <a:t>Program Size</a:t>
            </a:r>
          </a:p>
        </p:txBody>
      </p:sp>
      <p:sp>
        <p:nvSpPr>
          <p:cNvPr id="87" name="Rectangle 86">
            <a:extLst>
              <a:ext uri="{FF2B5EF4-FFF2-40B4-BE49-F238E27FC236}">
                <a16:creationId xmlns:a16="http://schemas.microsoft.com/office/drawing/2014/main" id="{4C48D1D8-1FBC-4944-85C2-4AB39AC4C79B}"/>
              </a:ext>
            </a:extLst>
          </p:cNvPr>
          <p:cNvSpPr/>
          <p:nvPr/>
        </p:nvSpPr>
        <p:spPr>
          <a:xfrm>
            <a:off x="6400798" y="988368"/>
            <a:ext cx="609602"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Small</a:t>
            </a:r>
          </a:p>
        </p:txBody>
      </p:sp>
      <p:sp>
        <p:nvSpPr>
          <p:cNvPr id="88" name="Rectangle 87">
            <a:extLst>
              <a:ext uri="{FF2B5EF4-FFF2-40B4-BE49-F238E27FC236}">
                <a16:creationId xmlns:a16="http://schemas.microsoft.com/office/drawing/2014/main" id="{97C77E4C-198C-40EF-BC51-035B3F3102B4}"/>
              </a:ext>
            </a:extLst>
          </p:cNvPr>
          <p:cNvSpPr/>
          <p:nvPr/>
        </p:nvSpPr>
        <p:spPr>
          <a:xfrm>
            <a:off x="7315200" y="988368"/>
            <a:ext cx="7620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Medium</a:t>
            </a:r>
          </a:p>
        </p:txBody>
      </p:sp>
      <p:sp>
        <p:nvSpPr>
          <p:cNvPr id="89" name="Rectangle 88">
            <a:extLst>
              <a:ext uri="{FF2B5EF4-FFF2-40B4-BE49-F238E27FC236}">
                <a16:creationId xmlns:a16="http://schemas.microsoft.com/office/drawing/2014/main" id="{890FBA29-CAFD-427C-AF04-17744B318B4F}"/>
              </a:ext>
            </a:extLst>
          </p:cNvPr>
          <p:cNvSpPr/>
          <p:nvPr/>
        </p:nvSpPr>
        <p:spPr>
          <a:xfrm>
            <a:off x="8305800" y="988368"/>
            <a:ext cx="7620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Large</a:t>
            </a:r>
          </a:p>
        </p:txBody>
      </p:sp>
      <p:sp>
        <p:nvSpPr>
          <p:cNvPr id="90" name="Text Box 75">
            <a:extLst>
              <a:ext uri="{FF2B5EF4-FFF2-40B4-BE49-F238E27FC236}">
                <a16:creationId xmlns:a16="http://schemas.microsoft.com/office/drawing/2014/main" id="{F1EC5D33-34C0-4A2A-BC5D-9B2955CE844B}"/>
              </a:ext>
            </a:extLst>
          </p:cNvPr>
          <p:cNvSpPr txBox="1">
            <a:spLocks noChangeArrowheads="1"/>
          </p:cNvSpPr>
          <p:nvPr/>
        </p:nvSpPr>
        <p:spPr bwMode="auto">
          <a:xfrm>
            <a:off x="2362200" y="6322368"/>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(n=42)</a:t>
            </a:r>
          </a:p>
        </p:txBody>
      </p:sp>
      <p:sp>
        <p:nvSpPr>
          <p:cNvPr id="91" name="Text Box 75">
            <a:extLst>
              <a:ext uri="{FF2B5EF4-FFF2-40B4-BE49-F238E27FC236}">
                <a16:creationId xmlns:a16="http://schemas.microsoft.com/office/drawing/2014/main" id="{FAF80FE4-3B3F-43D8-892A-3E39629AADC6}"/>
              </a:ext>
            </a:extLst>
          </p:cNvPr>
          <p:cNvSpPr txBox="1">
            <a:spLocks noChangeArrowheads="1"/>
          </p:cNvSpPr>
          <p:nvPr/>
        </p:nvSpPr>
        <p:spPr bwMode="auto">
          <a:xfrm>
            <a:off x="3352800" y="6322368"/>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(n=96)</a:t>
            </a:r>
          </a:p>
        </p:txBody>
      </p:sp>
      <p:sp>
        <p:nvSpPr>
          <p:cNvPr id="92" name="Text Box 75">
            <a:extLst>
              <a:ext uri="{FF2B5EF4-FFF2-40B4-BE49-F238E27FC236}">
                <a16:creationId xmlns:a16="http://schemas.microsoft.com/office/drawing/2014/main" id="{95167108-7463-491D-90AF-A31763E3E4D3}"/>
              </a:ext>
            </a:extLst>
          </p:cNvPr>
          <p:cNvSpPr txBox="1">
            <a:spLocks noChangeArrowheads="1"/>
          </p:cNvSpPr>
          <p:nvPr/>
        </p:nvSpPr>
        <p:spPr bwMode="auto">
          <a:xfrm>
            <a:off x="4343400" y="6322368"/>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(n=104)</a:t>
            </a:r>
          </a:p>
        </p:txBody>
      </p:sp>
      <p:sp>
        <p:nvSpPr>
          <p:cNvPr id="93" name="Text Box 75">
            <a:extLst>
              <a:ext uri="{FF2B5EF4-FFF2-40B4-BE49-F238E27FC236}">
                <a16:creationId xmlns:a16="http://schemas.microsoft.com/office/drawing/2014/main" id="{77505900-A03D-4602-B4EE-84832ED634DA}"/>
              </a:ext>
            </a:extLst>
          </p:cNvPr>
          <p:cNvSpPr txBox="1">
            <a:spLocks noChangeArrowheads="1"/>
          </p:cNvSpPr>
          <p:nvPr/>
        </p:nvSpPr>
        <p:spPr bwMode="auto">
          <a:xfrm>
            <a:off x="5334000" y="6322368"/>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(n=34)</a:t>
            </a:r>
          </a:p>
        </p:txBody>
      </p:sp>
      <p:sp>
        <p:nvSpPr>
          <p:cNvPr id="94" name="Text Box 75">
            <a:extLst>
              <a:ext uri="{FF2B5EF4-FFF2-40B4-BE49-F238E27FC236}">
                <a16:creationId xmlns:a16="http://schemas.microsoft.com/office/drawing/2014/main" id="{53B0B27E-AAAD-4B12-9FB1-A594C66D8BBD}"/>
              </a:ext>
            </a:extLst>
          </p:cNvPr>
          <p:cNvSpPr txBox="1">
            <a:spLocks noChangeArrowheads="1"/>
          </p:cNvSpPr>
          <p:nvPr/>
        </p:nvSpPr>
        <p:spPr bwMode="auto">
          <a:xfrm>
            <a:off x="6248400" y="6322368"/>
            <a:ext cx="8382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(n=42)</a:t>
            </a:r>
          </a:p>
        </p:txBody>
      </p:sp>
      <p:sp>
        <p:nvSpPr>
          <p:cNvPr id="96" name="Text Box 75">
            <a:extLst>
              <a:ext uri="{FF2B5EF4-FFF2-40B4-BE49-F238E27FC236}">
                <a16:creationId xmlns:a16="http://schemas.microsoft.com/office/drawing/2014/main" id="{2328A439-0D9D-492C-82CD-5AA94006728E}"/>
              </a:ext>
            </a:extLst>
          </p:cNvPr>
          <p:cNvSpPr txBox="1">
            <a:spLocks noChangeArrowheads="1"/>
          </p:cNvSpPr>
          <p:nvPr/>
        </p:nvSpPr>
        <p:spPr bwMode="auto">
          <a:xfrm>
            <a:off x="8305800" y="6322368"/>
            <a:ext cx="8382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(n=44)</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457890"/>
            <a:ext cx="9067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Thinking about the meeting(s) with faculty in which you discuss and/or rank your fellowship candidates for inclusion into your program, which of the</a:t>
            </a:r>
          </a:p>
          <a:p>
            <a:pPr eaLnBrk="1" hangingPunct="1"/>
            <a:r>
              <a:rPr lang="en-US" altLang="en-US" sz="1000" b="0" i="1" dirty="0">
                <a:solidFill>
                  <a:schemeClr val="tx1"/>
                </a:solidFill>
              </a:rPr>
              <a:t>      following most commonly occurs…  (n=138)</a:t>
            </a:r>
          </a:p>
        </p:txBody>
      </p:sp>
      <p:sp>
        <p:nvSpPr>
          <p:cNvPr id="42" name="Text Box 75">
            <a:extLst>
              <a:ext uri="{FF2B5EF4-FFF2-40B4-BE49-F238E27FC236}">
                <a16:creationId xmlns:a16="http://schemas.microsoft.com/office/drawing/2014/main" id="{6F1A07B8-FBA4-4184-9CF6-3F1A0C1D4D49}"/>
              </a:ext>
            </a:extLst>
          </p:cNvPr>
          <p:cNvSpPr txBox="1">
            <a:spLocks noChangeArrowheads="1"/>
          </p:cNvSpPr>
          <p:nvPr/>
        </p:nvSpPr>
        <p:spPr bwMode="auto">
          <a:xfrm>
            <a:off x="0" y="5465802"/>
            <a:ext cx="13716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Typically are </a:t>
            </a:r>
            <a:r>
              <a:rPr lang="en-US" altLang="en-US" sz="1000" b="0" u="sng" dirty="0">
                <a:solidFill>
                  <a:schemeClr val="tx1"/>
                </a:solidFill>
              </a:rPr>
              <a:t>not</a:t>
            </a:r>
            <a:r>
              <a:rPr lang="en-US" altLang="en-US" sz="1000" b="0" dirty="0">
                <a:solidFill>
                  <a:schemeClr val="tx1"/>
                </a:solidFill>
              </a:rPr>
              <a:t> present at the meeting(s)</a:t>
            </a:r>
          </a:p>
        </p:txBody>
      </p:sp>
      <p:sp>
        <p:nvSpPr>
          <p:cNvPr id="43" name="Text Box 75">
            <a:extLst>
              <a:ext uri="{FF2B5EF4-FFF2-40B4-BE49-F238E27FC236}">
                <a16:creationId xmlns:a16="http://schemas.microsoft.com/office/drawing/2014/main" id="{6C392219-E8C1-4796-B377-394B39CD65D8}"/>
              </a:ext>
            </a:extLst>
          </p:cNvPr>
          <p:cNvSpPr txBox="1">
            <a:spLocks noChangeArrowheads="1"/>
          </p:cNvSpPr>
          <p:nvPr/>
        </p:nvSpPr>
        <p:spPr bwMode="auto">
          <a:xfrm>
            <a:off x="304800" y="6019800"/>
            <a:ext cx="990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Not applicable</a:t>
            </a:r>
          </a:p>
        </p:txBody>
      </p:sp>
      <p:cxnSp>
        <p:nvCxnSpPr>
          <p:cNvPr id="53" name="Straight Arrow Connector 52">
            <a:extLst>
              <a:ext uri="{FF2B5EF4-FFF2-40B4-BE49-F238E27FC236}">
                <a16:creationId xmlns:a16="http://schemas.microsoft.com/office/drawing/2014/main" id="{E1C5565E-F881-4608-ABC0-4E4A5D3F5FB6}"/>
              </a:ext>
            </a:extLst>
          </p:cNvPr>
          <p:cNvCxnSpPr>
            <a:cxnSpLocks/>
          </p:cNvCxnSpPr>
          <p:nvPr/>
        </p:nvCxnSpPr>
        <p:spPr>
          <a:xfrm>
            <a:off x="1219200" y="617220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FAC3E1E-475A-4DF2-B405-6223C5CA4E7B}"/>
              </a:ext>
            </a:extLst>
          </p:cNvPr>
          <p:cNvCxnSpPr>
            <a:cxnSpLocks/>
          </p:cNvCxnSpPr>
          <p:nvPr/>
        </p:nvCxnSpPr>
        <p:spPr>
          <a:xfrm>
            <a:off x="1219200" y="579120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 Box 75">
            <a:extLst>
              <a:ext uri="{FF2B5EF4-FFF2-40B4-BE49-F238E27FC236}">
                <a16:creationId xmlns:a16="http://schemas.microsoft.com/office/drawing/2014/main" id="{DC94161A-9E94-47E0-9D11-8170CACBF55F}"/>
              </a:ext>
            </a:extLst>
          </p:cNvPr>
          <p:cNvSpPr txBox="1">
            <a:spLocks noChangeArrowheads="1"/>
          </p:cNvSpPr>
          <p:nvPr/>
        </p:nvSpPr>
        <p:spPr bwMode="auto">
          <a:xfrm>
            <a:off x="76200" y="1066800"/>
            <a:ext cx="115487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r>
              <a:rPr lang="en-US" altLang="en-US" sz="1600" u="sng" dirty="0">
                <a:solidFill>
                  <a:schemeClr val="tx1"/>
                </a:solidFill>
              </a:rPr>
              <a:t>Female</a:t>
            </a:r>
          </a:p>
          <a:p>
            <a:r>
              <a:rPr lang="en-US" altLang="en-US" sz="1600" u="sng" dirty="0">
                <a:solidFill>
                  <a:schemeClr val="tx1"/>
                </a:solidFill>
              </a:rPr>
              <a:t>Faculty</a:t>
            </a:r>
          </a:p>
          <a:p>
            <a:r>
              <a:rPr lang="en-US" altLang="en-US" sz="1600" u="sng" dirty="0">
                <a:solidFill>
                  <a:schemeClr val="tx1"/>
                </a:solidFill>
              </a:rPr>
              <a:t>Presence</a:t>
            </a:r>
          </a:p>
        </p:txBody>
      </p:sp>
    </p:spTree>
    <p:extLst>
      <p:ext uri="{BB962C8B-B14F-4D97-AF65-F5344CB8AC3E}">
        <p14:creationId xmlns:p14="http://schemas.microsoft.com/office/powerpoint/2010/main" val="22643679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screenshot of a cell phone&#10;&#10;Description automatically generated">
            <a:extLst>
              <a:ext uri="{FF2B5EF4-FFF2-40B4-BE49-F238E27FC236}">
                <a16:creationId xmlns:a16="http://schemas.microsoft.com/office/drawing/2014/main" id="{F062D65B-B758-4B3F-96CF-A9FE2CE5A1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198" y="1065311"/>
            <a:ext cx="2971802" cy="5259289"/>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0BB775B0-154E-4806-B29D-A9AE30CD4C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1066800"/>
            <a:ext cx="1981200" cy="5259289"/>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8C0AC345-6F7A-4D73-8665-178C878536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1066800"/>
            <a:ext cx="1981200" cy="5259289"/>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8A26BE6F-6B9C-4CCA-9C59-91D4F757D5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399" y="1066800"/>
            <a:ext cx="990600" cy="5259289"/>
          </a:xfrm>
          <a:prstGeom prst="rect">
            <a:avLst/>
          </a:prstGeom>
        </p:spPr>
      </p:pic>
      <p:sp>
        <p:nvSpPr>
          <p:cNvPr id="95" name="Text Box 75">
            <a:extLst>
              <a:ext uri="{FF2B5EF4-FFF2-40B4-BE49-F238E27FC236}">
                <a16:creationId xmlns:a16="http://schemas.microsoft.com/office/drawing/2014/main" id="{B017D9BA-9E90-4AA8-B27C-20FAC2FC2BC0}"/>
              </a:ext>
            </a:extLst>
          </p:cNvPr>
          <p:cNvSpPr txBox="1">
            <a:spLocks noChangeArrowheads="1"/>
          </p:cNvSpPr>
          <p:nvPr/>
        </p:nvSpPr>
        <p:spPr bwMode="auto">
          <a:xfrm>
            <a:off x="7239000" y="6322368"/>
            <a:ext cx="8382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(n=52)</a:t>
            </a:r>
          </a:p>
        </p:txBody>
      </p:sp>
      <p:sp>
        <p:nvSpPr>
          <p:cNvPr id="5123" name="Rectangle 4"/>
          <p:cNvSpPr>
            <a:spLocks noChangeArrowheads="1"/>
          </p:cNvSpPr>
          <p:nvPr/>
        </p:nvSpPr>
        <p:spPr bwMode="auto">
          <a:xfrm>
            <a:off x="449694" y="0"/>
            <a:ext cx="82351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000" b="1" dirty="0">
                <a:solidFill>
                  <a:srgbClr val="00386B"/>
                </a:solidFill>
                <a:latin typeface="+mj-lt"/>
                <a:cs typeface="Arial" charset="0"/>
              </a:rPr>
              <a:t>URM Faculty Presence at Discussion/Ranking of Fellowship Candidates</a:t>
            </a:r>
          </a:p>
        </p:txBody>
      </p:sp>
      <p:sp>
        <p:nvSpPr>
          <p:cNvPr id="29" name="Text Box 75">
            <a:extLst>
              <a:ext uri="{FF2B5EF4-FFF2-40B4-BE49-F238E27FC236}">
                <a16:creationId xmlns:a16="http://schemas.microsoft.com/office/drawing/2014/main" id="{8E5175BA-1B06-4C0E-A718-29B8E7F3998F}"/>
              </a:ext>
            </a:extLst>
          </p:cNvPr>
          <p:cNvSpPr txBox="1">
            <a:spLocks noChangeArrowheads="1"/>
          </p:cNvSpPr>
          <p:nvPr/>
        </p:nvSpPr>
        <p:spPr bwMode="auto">
          <a:xfrm>
            <a:off x="0" y="2438400"/>
            <a:ext cx="1371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Typically are present at the meeting(s)</a:t>
            </a:r>
          </a:p>
        </p:txBody>
      </p:sp>
      <p:cxnSp>
        <p:nvCxnSpPr>
          <p:cNvPr id="30" name="Straight Arrow Connector 29">
            <a:extLst>
              <a:ext uri="{FF2B5EF4-FFF2-40B4-BE49-F238E27FC236}">
                <a16:creationId xmlns:a16="http://schemas.microsoft.com/office/drawing/2014/main" id="{B15DCFD9-ED17-4C01-9AA4-0D27F925EDA3}"/>
              </a:ext>
            </a:extLst>
          </p:cNvPr>
          <p:cNvCxnSpPr>
            <a:cxnSpLocks/>
          </p:cNvCxnSpPr>
          <p:nvPr/>
        </p:nvCxnSpPr>
        <p:spPr>
          <a:xfrm>
            <a:off x="1219199" y="268611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93940E97-896F-44EC-87CD-26288714D57B}"/>
              </a:ext>
            </a:extLst>
          </p:cNvPr>
          <p:cNvSpPr/>
          <p:nvPr/>
        </p:nvSpPr>
        <p:spPr>
          <a:xfrm>
            <a:off x="1476856" y="911422"/>
            <a:ext cx="597729" cy="307777"/>
          </a:xfrm>
          <a:prstGeom prst="rect">
            <a:avLst/>
          </a:prstGeom>
        </p:spPr>
        <p:txBody>
          <a:bodyPr wrap="none">
            <a:spAutoFit/>
          </a:bodyPr>
          <a:lstStyle/>
          <a:p>
            <a:pPr algn="ctr" fontAlgn="ctr"/>
            <a:r>
              <a:rPr lang="en-US" sz="1400" b="1" u="sng" dirty="0">
                <a:latin typeface="Arial" panose="020B0604020202020204" pitchFamily="34" charset="0"/>
                <a:cs typeface="Arial" panose="020B0604020202020204" pitchFamily="34" charset="0"/>
              </a:rPr>
              <a:t>Total</a:t>
            </a:r>
          </a:p>
        </p:txBody>
      </p:sp>
      <p:sp>
        <p:nvSpPr>
          <p:cNvPr id="74" name="Text Box 75">
            <a:extLst>
              <a:ext uri="{FF2B5EF4-FFF2-40B4-BE49-F238E27FC236}">
                <a16:creationId xmlns:a16="http://schemas.microsoft.com/office/drawing/2014/main" id="{EB62EC2A-FAE7-4D12-BC07-CE49E47ED693}"/>
              </a:ext>
            </a:extLst>
          </p:cNvPr>
          <p:cNvSpPr txBox="1">
            <a:spLocks noChangeArrowheads="1"/>
          </p:cNvSpPr>
          <p:nvPr/>
        </p:nvSpPr>
        <p:spPr bwMode="auto">
          <a:xfrm>
            <a:off x="1371600" y="6322368"/>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(n=138)</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304800"/>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For more than half of all programs (54%) URM faculty members are present at the discussion and/or ranking of fellowship candidates for inclusion in the program.  Interestingly, more than one-fourth of programs (27%) do not have URM faculty in place to be a part of the discussion. </a:t>
            </a:r>
          </a:p>
          <a:p>
            <a:pPr eaLnBrk="1" hangingPunct="1">
              <a:buFontTx/>
              <a:buChar char="•"/>
            </a:pPr>
            <a:r>
              <a:rPr lang="en-US" altLang="en-US" sz="1000" b="0" dirty="0">
                <a:solidFill>
                  <a:schemeClr val="tx1"/>
                </a:solidFill>
              </a:rPr>
              <a:t>URM faculty participation in this discussion varies by program type.</a:t>
            </a:r>
          </a:p>
          <a:p>
            <a:pPr eaLnBrk="1" hangingPunct="1">
              <a:buFontTx/>
              <a:buChar char="•"/>
            </a:pPr>
            <a:endParaRPr lang="en-US" altLang="en-US" sz="1000" b="0" dirty="0">
              <a:solidFill>
                <a:schemeClr val="tx1"/>
              </a:solidFill>
            </a:endParaRPr>
          </a:p>
        </p:txBody>
      </p:sp>
      <p:sp>
        <p:nvSpPr>
          <p:cNvPr id="80" name="Rectangle 79">
            <a:extLst>
              <a:ext uri="{FF2B5EF4-FFF2-40B4-BE49-F238E27FC236}">
                <a16:creationId xmlns:a16="http://schemas.microsoft.com/office/drawing/2014/main" id="{3DEB01E2-0FF4-44CA-9995-9A8F3439380A}"/>
              </a:ext>
            </a:extLst>
          </p:cNvPr>
          <p:cNvSpPr/>
          <p:nvPr/>
        </p:nvSpPr>
        <p:spPr>
          <a:xfrm>
            <a:off x="2209800" y="759768"/>
            <a:ext cx="2057400" cy="307777"/>
          </a:xfrm>
          <a:prstGeom prst="rect">
            <a:avLst/>
          </a:prstGeom>
        </p:spPr>
        <p:txBody>
          <a:bodyPr wrap="square">
            <a:spAutoFit/>
          </a:bodyPr>
          <a:lstStyle/>
          <a:p>
            <a:pPr algn="ctr"/>
            <a:r>
              <a:rPr lang="en-US" sz="1400" b="1" u="sng" dirty="0">
                <a:latin typeface="Arial" panose="020B0604020202020204" pitchFamily="34" charset="0"/>
                <a:cs typeface="Arial" panose="020B0604020202020204" pitchFamily="34" charset="0"/>
              </a:rPr>
              <a:t>URMs In Program</a:t>
            </a:r>
          </a:p>
        </p:txBody>
      </p:sp>
      <p:sp>
        <p:nvSpPr>
          <p:cNvPr id="81" name="Rectangle 80">
            <a:extLst>
              <a:ext uri="{FF2B5EF4-FFF2-40B4-BE49-F238E27FC236}">
                <a16:creationId xmlns:a16="http://schemas.microsoft.com/office/drawing/2014/main" id="{81BCFC14-5795-4D21-A70F-957D2A7A5C22}"/>
              </a:ext>
            </a:extLst>
          </p:cNvPr>
          <p:cNvSpPr/>
          <p:nvPr/>
        </p:nvSpPr>
        <p:spPr>
          <a:xfrm>
            <a:off x="3200400" y="988368"/>
            <a:ext cx="10668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Have URMs </a:t>
            </a:r>
          </a:p>
        </p:txBody>
      </p:sp>
      <p:sp>
        <p:nvSpPr>
          <p:cNvPr id="82" name="Rectangle 81">
            <a:extLst>
              <a:ext uri="{FF2B5EF4-FFF2-40B4-BE49-F238E27FC236}">
                <a16:creationId xmlns:a16="http://schemas.microsoft.com/office/drawing/2014/main" id="{B4C724CD-F1FB-4E3E-AFD7-AE3346D82FDF}"/>
              </a:ext>
            </a:extLst>
          </p:cNvPr>
          <p:cNvSpPr/>
          <p:nvPr/>
        </p:nvSpPr>
        <p:spPr>
          <a:xfrm>
            <a:off x="2286000" y="990600"/>
            <a:ext cx="9144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No URMs </a:t>
            </a:r>
          </a:p>
        </p:txBody>
      </p:sp>
      <p:sp>
        <p:nvSpPr>
          <p:cNvPr id="83" name="Rectangle 82">
            <a:extLst>
              <a:ext uri="{FF2B5EF4-FFF2-40B4-BE49-F238E27FC236}">
                <a16:creationId xmlns:a16="http://schemas.microsoft.com/office/drawing/2014/main" id="{B45FEE4A-989F-4A6B-8E41-D328942FDA56}"/>
              </a:ext>
            </a:extLst>
          </p:cNvPr>
          <p:cNvSpPr/>
          <p:nvPr/>
        </p:nvSpPr>
        <p:spPr>
          <a:xfrm>
            <a:off x="4648200" y="759768"/>
            <a:ext cx="1371600" cy="307777"/>
          </a:xfrm>
          <a:prstGeom prst="rect">
            <a:avLst/>
          </a:prstGeom>
        </p:spPr>
        <p:txBody>
          <a:bodyPr wrap="square">
            <a:spAutoFit/>
          </a:bodyPr>
          <a:lstStyle/>
          <a:p>
            <a:pPr algn="ctr"/>
            <a:r>
              <a:rPr lang="en-US" sz="1400" b="1" u="sng" dirty="0">
                <a:latin typeface="Arial" panose="020B0604020202020204" pitchFamily="34" charset="0"/>
                <a:cs typeface="Arial" panose="020B0604020202020204" pitchFamily="34" charset="0"/>
              </a:rPr>
              <a:t>PD - Gender</a:t>
            </a:r>
          </a:p>
        </p:txBody>
      </p:sp>
      <p:sp>
        <p:nvSpPr>
          <p:cNvPr id="84" name="Rectangle 83">
            <a:extLst>
              <a:ext uri="{FF2B5EF4-FFF2-40B4-BE49-F238E27FC236}">
                <a16:creationId xmlns:a16="http://schemas.microsoft.com/office/drawing/2014/main" id="{2CE5092A-4496-4EEE-AD22-001EEF6392C7}"/>
              </a:ext>
            </a:extLst>
          </p:cNvPr>
          <p:cNvSpPr/>
          <p:nvPr/>
        </p:nvSpPr>
        <p:spPr>
          <a:xfrm>
            <a:off x="4495798" y="988368"/>
            <a:ext cx="533402"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Male </a:t>
            </a:r>
          </a:p>
        </p:txBody>
      </p:sp>
      <p:sp>
        <p:nvSpPr>
          <p:cNvPr id="85" name="Rectangle 84">
            <a:extLst>
              <a:ext uri="{FF2B5EF4-FFF2-40B4-BE49-F238E27FC236}">
                <a16:creationId xmlns:a16="http://schemas.microsoft.com/office/drawing/2014/main" id="{1E2BFAF2-9865-459B-A9D1-5EA4DA2937F2}"/>
              </a:ext>
            </a:extLst>
          </p:cNvPr>
          <p:cNvSpPr/>
          <p:nvPr/>
        </p:nvSpPr>
        <p:spPr>
          <a:xfrm>
            <a:off x="5410200" y="988368"/>
            <a:ext cx="7620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Female</a:t>
            </a:r>
          </a:p>
        </p:txBody>
      </p:sp>
      <p:sp>
        <p:nvSpPr>
          <p:cNvPr id="86" name="Rectangle 85">
            <a:extLst>
              <a:ext uri="{FF2B5EF4-FFF2-40B4-BE49-F238E27FC236}">
                <a16:creationId xmlns:a16="http://schemas.microsoft.com/office/drawing/2014/main" id="{27BEE8DC-17A1-4CD7-82A2-5A98B5FA105A}"/>
              </a:ext>
            </a:extLst>
          </p:cNvPr>
          <p:cNvSpPr/>
          <p:nvPr/>
        </p:nvSpPr>
        <p:spPr>
          <a:xfrm>
            <a:off x="6934200" y="759768"/>
            <a:ext cx="1371600" cy="307777"/>
          </a:xfrm>
          <a:prstGeom prst="rect">
            <a:avLst/>
          </a:prstGeom>
        </p:spPr>
        <p:txBody>
          <a:bodyPr wrap="square">
            <a:spAutoFit/>
          </a:bodyPr>
          <a:lstStyle/>
          <a:p>
            <a:pPr algn="ctr"/>
            <a:r>
              <a:rPr lang="en-US" sz="1400" b="1" u="sng" dirty="0">
                <a:latin typeface="Arial" panose="020B0604020202020204" pitchFamily="34" charset="0"/>
                <a:cs typeface="Arial" panose="020B0604020202020204" pitchFamily="34" charset="0"/>
              </a:rPr>
              <a:t>Program Size</a:t>
            </a:r>
          </a:p>
        </p:txBody>
      </p:sp>
      <p:sp>
        <p:nvSpPr>
          <p:cNvPr id="87" name="Rectangle 86">
            <a:extLst>
              <a:ext uri="{FF2B5EF4-FFF2-40B4-BE49-F238E27FC236}">
                <a16:creationId xmlns:a16="http://schemas.microsoft.com/office/drawing/2014/main" id="{4C48D1D8-1FBC-4944-85C2-4AB39AC4C79B}"/>
              </a:ext>
            </a:extLst>
          </p:cNvPr>
          <p:cNvSpPr/>
          <p:nvPr/>
        </p:nvSpPr>
        <p:spPr>
          <a:xfrm>
            <a:off x="6400798" y="988368"/>
            <a:ext cx="609602"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Small</a:t>
            </a:r>
          </a:p>
        </p:txBody>
      </p:sp>
      <p:sp>
        <p:nvSpPr>
          <p:cNvPr id="88" name="Rectangle 87">
            <a:extLst>
              <a:ext uri="{FF2B5EF4-FFF2-40B4-BE49-F238E27FC236}">
                <a16:creationId xmlns:a16="http://schemas.microsoft.com/office/drawing/2014/main" id="{97C77E4C-198C-40EF-BC51-035B3F3102B4}"/>
              </a:ext>
            </a:extLst>
          </p:cNvPr>
          <p:cNvSpPr/>
          <p:nvPr/>
        </p:nvSpPr>
        <p:spPr>
          <a:xfrm>
            <a:off x="7315200" y="988368"/>
            <a:ext cx="7620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Medium</a:t>
            </a:r>
          </a:p>
        </p:txBody>
      </p:sp>
      <p:sp>
        <p:nvSpPr>
          <p:cNvPr id="89" name="Rectangle 88">
            <a:extLst>
              <a:ext uri="{FF2B5EF4-FFF2-40B4-BE49-F238E27FC236}">
                <a16:creationId xmlns:a16="http://schemas.microsoft.com/office/drawing/2014/main" id="{890FBA29-CAFD-427C-AF04-17744B318B4F}"/>
              </a:ext>
            </a:extLst>
          </p:cNvPr>
          <p:cNvSpPr/>
          <p:nvPr/>
        </p:nvSpPr>
        <p:spPr>
          <a:xfrm>
            <a:off x="8305800" y="988368"/>
            <a:ext cx="7620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Large</a:t>
            </a:r>
          </a:p>
        </p:txBody>
      </p:sp>
      <p:sp>
        <p:nvSpPr>
          <p:cNvPr id="90" name="Text Box 75">
            <a:extLst>
              <a:ext uri="{FF2B5EF4-FFF2-40B4-BE49-F238E27FC236}">
                <a16:creationId xmlns:a16="http://schemas.microsoft.com/office/drawing/2014/main" id="{F1EC5D33-34C0-4A2A-BC5D-9B2955CE844B}"/>
              </a:ext>
            </a:extLst>
          </p:cNvPr>
          <p:cNvSpPr txBox="1">
            <a:spLocks noChangeArrowheads="1"/>
          </p:cNvSpPr>
          <p:nvPr/>
        </p:nvSpPr>
        <p:spPr bwMode="auto">
          <a:xfrm>
            <a:off x="2362200" y="6322368"/>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(n=42)</a:t>
            </a:r>
          </a:p>
        </p:txBody>
      </p:sp>
      <p:sp>
        <p:nvSpPr>
          <p:cNvPr id="91" name="Text Box 75">
            <a:extLst>
              <a:ext uri="{FF2B5EF4-FFF2-40B4-BE49-F238E27FC236}">
                <a16:creationId xmlns:a16="http://schemas.microsoft.com/office/drawing/2014/main" id="{FAF80FE4-3B3F-43D8-892A-3E39629AADC6}"/>
              </a:ext>
            </a:extLst>
          </p:cNvPr>
          <p:cNvSpPr txBox="1">
            <a:spLocks noChangeArrowheads="1"/>
          </p:cNvSpPr>
          <p:nvPr/>
        </p:nvSpPr>
        <p:spPr bwMode="auto">
          <a:xfrm>
            <a:off x="3352800" y="6322368"/>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(n=96)</a:t>
            </a:r>
          </a:p>
        </p:txBody>
      </p:sp>
      <p:sp>
        <p:nvSpPr>
          <p:cNvPr id="92" name="Text Box 75">
            <a:extLst>
              <a:ext uri="{FF2B5EF4-FFF2-40B4-BE49-F238E27FC236}">
                <a16:creationId xmlns:a16="http://schemas.microsoft.com/office/drawing/2014/main" id="{95167108-7463-491D-90AF-A31763E3E4D3}"/>
              </a:ext>
            </a:extLst>
          </p:cNvPr>
          <p:cNvSpPr txBox="1">
            <a:spLocks noChangeArrowheads="1"/>
          </p:cNvSpPr>
          <p:nvPr/>
        </p:nvSpPr>
        <p:spPr bwMode="auto">
          <a:xfrm>
            <a:off x="4343400" y="6322368"/>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(n=104)</a:t>
            </a:r>
          </a:p>
        </p:txBody>
      </p:sp>
      <p:sp>
        <p:nvSpPr>
          <p:cNvPr id="93" name="Text Box 75">
            <a:extLst>
              <a:ext uri="{FF2B5EF4-FFF2-40B4-BE49-F238E27FC236}">
                <a16:creationId xmlns:a16="http://schemas.microsoft.com/office/drawing/2014/main" id="{77505900-A03D-4602-B4EE-84832ED634DA}"/>
              </a:ext>
            </a:extLst>
          </p:cNvPr>
          <p:cNvSpPr txBox="1">
            <a:spLocks noChangeArrowheads="1"/>
          </p:cNvSpPr>
          <p:nvPr/>
        </p:nvSpPr>
        <p:spPr bwMode="auto">
          <a:xfrm>
            <a:off x="5334000" y="6322368"/>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(n=34)</a:t>
            </a:r>
          </a:p>
        </p:txBody>
      </p:sp>
      <p:sp>
        <p:nvSpPr>
          <p:cNvPr id="94" name="Text Box 75">
            <a:extLst>
              <a:ext uri="{FF2B5EF4-FFF2-40B4-BE49-F238E27FC236}">
                <a16:creationId xmlns:a16="http://schemas.microsoft.com/office/drawing/2014/main" id="{53B0B27E-AAAD-4B12-9FB1-A594C66D8BBD}"/>
              </a:ext>
            </a:extLst>
          </p:cNvPr>
          <p:cNvSpPr txBox="1">
            <a:spLocks noChangeArrowheads="1"/>
          </p:cNvSpPr>
          <p:nvPr/>
        </p:nvSpPr>
        <p:spPr bwMode="auto">
          <a:xfrm>
            <a:off x="6248400" y="6322368"/>
            <a:ext cx="8382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(n=42)</a:t>
            </a:r>
          </a:p>
        </p:txBody>
      </p:sp>
      <p:sp>
        <p:nvSpPr>
          <p:cNvPr id="96" name="Text Box 75">
            <a:extLst>
              <a:ext uri="{FF2B5EF4-FFF2-40B4-BE49-F238E27FC236}">
                <a16:creationId xmlns:a16="http://schemas.microsoft.com/office/drawing/2014/main" id="{2328A439-0D9D-492C-82CD-5AA94006728E}"/>
              </a:ext>
            </a:extLst>
          </p:cNvPr>
          <p:cNvSpPr txBox="1">
            <a:spLocks noChangeArrowheads="1"/>
          </p:cNvSpPr>
          <p:nvPr/>
        </p:nvSpPr>
        <p:spPr bwMode="auto">
          <a:xfrm>
            <a:off x="8305800" y="6322368"/>
            <a:ext cx="8382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(n=44)</a:t>
            </a:r>
          </a:p>
        </p:txBody>
      </p:sp>
      <p:sp>
        <p:nvSpPr>
          <p:cNvPr id="98" name="Text Box 75">
            <a:extLst>
              <a:ext uri="{FF2B5EF4-FFF2-40B4-BE49-F238E27FC236}">
                <a16:creationId xmlns:a16="http://schemas.microsoft.com/office/drawing/2014/main" id="{75244668-A806-48B0-942F-66F5264DFDD6}"/>
              </a:ext>
            </a:extLst>
          </p:cNvPr>
          <p:cNvSpPr txBox="1">
            <a:spLocks noChangeArrowheads="1"/>
          </p:cNvSpPr>
          <p:nvPr/>
        </p:nvSpPr>
        <p:spPr bwMode="auto">
          <a:xfrm>
            <a:off x="533400" y="6096000"/>
            <a:ext cx="838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Not sure</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457890"/>
            <a:ext cx="9067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Thinking about the meeting(s) with faculty in which you discuss and/or rank your fellowship candidates for inclusion into your program, which of the</a:t>
            </a:r>
          </a:p>
          <a:p>
            <a:pPr eaLnBrk="1" hangingPunct="1"/>
            <a:r>
              <a:rPr lang="en-US" altLang="en-US" sz="1000" b="0" i="1" dirty="0">
                <a:solidFill>
                  <a:schemeClr val="tx1"/>
                </a:solidFill>
              </a:rPr>
              <a:t>      following most commonly occurs…  (n=138)</a:t>
            </a:r>
          </a:p>
        </p:txBody>
      </p:sp>
      <p:sp>
        <p:nvSpPr>
          <p:cNvPr id="42" name="Text Box 75">
            <a:extLst>
              <a:ext uri="{FF2B5EF4-FFF2-40B4-BE49-F238E27FC236}">
                <a16:creationId xmlns:a16="http://schemas.microsoft.com/office/drawing/2014/main" id="{6F1A07B8-FBA4-4184-9CF6-3F1A0C1D4D49}"/>
              </a:ext>
            </a:extLst>
          </p:cNvPr>
          <p:cNvSpPr txBox="1">
            <a:spLocks noChangeArrowheads="1"/>
          </p:cNvSpPr>
          <p:nvPr/>
        </p:nvSpPr>
        <p:spPr bwMode="auto">
          <a:xfrm>
            <a:off x="0" y="4094202"/>
            <a:ext cx="13716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Typically are </a:t>
            </a:r>
            <a:r>
              <a:rPr lang="en-US" altLang="en-US" sz="1000" b="0" u="sng" dirty="0">
                <a:solidFill>
                  <a:schemeClr val="tx1"/>
                </a:solidFill>
              </a:rPr>
              <a:t>not</a:t>
            </a:r>
            <a:r>
              <a:rPr lang="en-US" altLang="en-US" sz="1000" b="0" dirty="0">
                <a:solidFill>
                  <a:schemeClr val="tx1"/>
                </a:solidFill>
              </a:rPr>
              <a:t> present at the meeting(s)</a:t>
            </a:r>
          </a:p>
        </p:txBody>
      </p:sp>
      <p:sp>
        <p:nvSpPr>
          <p:cNvPr id="43" name="Text Box 75">
            <a:extLst>
              <a:ext uri="{FF2B5EF4-FFF2-40B4-BE49-F238E27FC236}">
                <a16:creationId xmlns:a16="http://schemas.microsoft.com/office/drawing/2014/main" id="{6C392219-E8C1-4796-B377-394B39CD65D8}"/>
              </a:ext>
            </a:extLst>
          </p:cNvPr>
          <p:cNvSpPr txBox="1">
            <a:spLocks noChangeArrowheads="1"/>
          </p:cNvSpPr>
          <p:nvPr/>
        </p:nvSpPr>
        <p:spPr bwMode="auto">
          <a:xfrm>
            <a:off x="304800" y="5334000"/>
            <a:ext cx="990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Not applicable</a:t>
            </a:r>
          </a:p>
        </p:txBody>
      </p:sp>
      <p:sp>
        <p:nvSpPr>
          <p:cNvPr id="44" name="Text Box 75">
            <a:extLst>
              <a:ext uri="{FF2B5EF4-FFF2-40B4-BE49-F238E27FC236}">
                <a16:creationId xmlns:a16="http://schemas.microsoft.com/office/drawing/2014/main" id="{C7FC368D-2209-4EF7-A8AC-7D845E81BF19}"/>
              </a:ext>
            </a:extLst>
          </p:cNvPr>
          <p:cNvSpPr txBox="1">
            <a:spLocks noChangeArrowheads="1"/>
          </p:cNvSpPr>
          <p:nvPr/>
        </p:nvSpPr>
        <p:spPr bwMode="auto">
          <a:xfrm>
            <a:off x="457200" y="6230779"/>
            <a:ext cx="838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 answer</a:t>
            </a:r>
          </a:p>
        </p:txBody>
      </p:sp>
      <p:cxnSp>
        <p:nvCxnSpPr>
          <p:cNvPr id="53" name="Straight Arrow Connector 52">
            <a:extLst>
              <a:ext uri="{FF2B5EF4-FFF2-40B4-BE49-F238E27FC236}">
                <a16:creationId xmlns:a16="http://schemas.microsoft.com/office/drawing/2014/main" id="{E1C5565E-F881-4608-ABC0-4E4A5D3F5FB6}"/>
              </a:ext>
            </a:extLst>
          </p:cNvPr>
          <p:cNvCxnSpPr>
            <a:cxnSpLocks/>
          </p:cNvCxnSpPr>
          <p:nvPr/>
        </p:nvCxnSpPr>
        <p:spPr>
          <a:xfrm>
            <a:off x="1219200" y="548640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FAC3E1E-475A-4DF2-B405-6223C5CA4E7B}"/>
              </a:ext>
            </a:extLst>
          </p:cNvPr>
          <p:cNvCxnSpPr>
            <a:cxnSpLocks/>
          </p:cNvCxnSpPr>
          <p:nvPr/>
        </p:nvCxnSpPr>
        <p:spPr>
          <a:xfrm>
            <a:off x="1219200" y="441960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F5E7E44-607E-4416-93A7-B3596B580415}"/>
              </a:ext>
            </a:extLst>
          </p:cNvPr>
          <p:cNvCxnSpPr>
            <a:cxnSpLocks/>
          </p:cNvCxnSpPr>
          <p:nvPr/>
        </p:nvCxnSpPr>
        <p:spPr>
          <a:xfrm>
            <a:off x="1219200" y="624840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FC49129-4141-4F79-8B07-68637F82C9BA}"/>
              </a:ext>
            </a:extLst>
          </p:cNvPr>
          <p:cNvCxnSpPr>
            <a:cxnSpLocks/>
          </p:cNvCxnSpPr>
          <p:nvPr/>
        </p:nvCxnSpPr>
        <p:spPr>
          <a:xfrm>
            <a:off x="1219200" y="632460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 Box 75">
            <a:extLst>
              <a:ext uri="{FF2B5EF4-FFF2-40B4-BE49-F238E27FC236}">
                <a16:creationId xmlns:a16="http://schemas.microsoft.com/office/drawing/2014/main" id="{1B53AF5D-9069-439B-9542-2E58384BEE03}"/>
              </a:ext>
            </a:extLst>
          </p:cNvPr>
          <p:cNvSpPr txBox="1">
            <a:spLocks noChangeArrowheads="1"/>
          </p:cNvSpPr>
          <p:nvPr/>
        </p:nvSpPr>
        <p:spPr bwMode="auto">
          <a:xfrm>
            <a:off x="76200" y="1066800"/>
            <a:ext cx="115487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r>
              <a:rPr lang="en-US" altLang="en-US" sz="1600" u="sng" dirty="0">
                <a:solidFill>
                  <a:schemeClr val="tx1"/>
                </a:solidFill>
              </a:rPr>
              <a:t>URM</a:t>
            </a:r>
          </a:p>
          <a:p>
            <a:r>
              <a:rPr lang="en-US" altLang="en-US" sz="1600" u="sng" dirty="0">
                <a:solidFill>
                  <a:schemeClr val="tx1"/>
                </a:solidFill>
              </a:rPr>
              <a:t>Faculty</a:t>
            </a:r>
          </a:p>
          <a:p>
            <a:r>
              <a:rPr lang="en-US" altLang="en-US" sz="1600" u="sng" dirty="0">
                <a:solidFill>
                  <a:schemeClr val="tx1"/>
                </a:solidFill>
              </a:rPr>
              <a:t>Presence</a:t>
            </a:r>
          </a:p>
        </p:txBody>
      </p:sp>
    </p:spTree>
    <p:extLst>
      <p:ext uri="{BB962C8B-B14F-4D97-AF65-F5344CB8AC3E}">
        <p14:creationId xmlns:p14="http://schemas.microsoft.com/office/powerpoint/2010/main" val="40870143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E47CE064-F148-4356-B62E-33FC7B145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1" y="1201585"/>
            <a:ext cx="8572499" cy="5351615"/>
          </a:xfrm>
          <a:prstGeom prst="rect">
            <a:avLst/>
          </a:prstGeom>
        </p:spPr>
      </p:pic>
      <p:sp>
        <p:nvSpPr>
          <p:cNvPr id="5123" name="Rectangle 4"/>
          <p:cNvSpPr>
            <a:spLocks noChangeArrowheads="1"/>
          </p:cNvSpPr>
          <p:nvPr/>
        </p:nvSpPr>
        <p:spPr bwMode="auto">
          <a:xfrm>
            <a:off x="642232" y="0"/>
            <a:ext cx="78500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400" b="1" dirty="0">
                <a:solidFill>
                  <a:srgbClr val="00386B"/>
                </a:solidFill>
                <a:latin typeface="+mj-lt"/>
                <a:cs typeface="Arial" charset="0"/>
              </a:rPr>
              <a:t>Perceived Barriers Toward Diversity of Fellows in Program</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Using the following scale please indicate how much of a barrier each of these items is toward having a diverse group of fellows in your program.  (n=138)</a:t>
            </a:r>
          </a:p>
        </p:txBody>
      </p:sp>
      <p:sp>
        <p:nvSpPr>
          <p:cNvPr id="23" name="Text Box 75">
            <a:extLst>
              <a:ext uri="{FF2B5EF4-FFF2-40B4-BE49-F238E27FC236}">
                <a16:creationId xmlns:a16="http://schemas.microsoft.com/office/drawing/2014/main" id="{1C9F9F92-6866-441B-9611-22DA43DEBEB8}"/>
              </a:ext>
            </a:extLst>
          </p:cNvPr>
          <p:cNvSpPr txBox="1">
            <a:spLocks noChangeArrowheads="1"/>
          </p:cNvSpPr>
          <p:nvPr/>
        </p:nvSpPr>
        <p:spPr bwMode="auto">
          <a:xfrm>
            <a:off x="762000" y="6474768"/>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(Mean=5.70)</a:t>
            </a:r>
          </a:p>
        </p:txBody>
      </p:sp>
      <p:sp>
        <p:nvSpPr>
          <p:cNvPr id="29" name="Text Box 75">
            <a:extLst>
              <a:ext uri="{FF2B5EF4-FFF2-40B4-BE49-F238E27FC236}">
                <a16:creationId xmlns:a16="http://schemas.microsoft.com/office/drawing/2014/main" id="{8E5175BA-1B06-4C0E-A718-29B8E7F3998F}"/>
              </a:ext>
            </a:extLst>
          </p:cNvPr>
          <p:cNvSpPr txBox="1">
            <a:spLocks noChangeArrowheads="1"/>
          </p:cNvSpPr>
          <p:nvPr/>
        </p:nvSpPr>
        <p:spPr bwMode="auto">
          <a:xfrm>
            <a:off x="-76200" y="1524000"/>
            <a:ext cx="9144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Significant barrier</a:t>
            </a:r>
          </a:p>
          <a:p>
            <a:pPr algn="ctr"/>
            <a:r>
              <a:rPr lang="en-US" altLang="en-US" sz="1000" b="0" dirty="0">
                <a:solidFill>
                  <a:schemeClr val="tx1"/>
                </a:solidFill>
              </a:rPr>
              <a:t>(10)</a:t>
            </a:r>
          </a:p>
        </p:txBody>
      </p:sp>
      <p:cxnSp>
        <p:nvCxnSpPr>
          <p:cNvPr id="30" name="Straight Arrow Connector 29">
            <a:extLst>
              <a:ext uri="{FF2B5EF4-FFF2-40B4-BE49-F238E27FC236}">
                <a16:creationId xmlns:a16="http://schemas.microsoft.com/office/drawing/2014/main" id="{B15DCFD9-ED17-4C01-9AA4-0D27F925EDA3}"/>
              </a:ext>
            </a:extLst>
          </p:cNvPr>
          <p:cNvCxnSpPr>
            <a:cxnSpLocks/>
          </p:cNvCxnSpPr>
          <p:nvPr/>
        </p:nvCxnSpPr>
        <p:spPr>
          <a:xfrm>
            <a:off x="609600" y="1828800"/>
            <a:ext cx="304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 Box 75">
            <a:extLst>
              <a:ext uri="{FF2B5EF4-FFF2-40B4-BE49-F238E27FC236}">
                <a16:creationId xmlns:a16="http://schemas.microsoft.com/office/drawing/2014/main" id="{D2A2F009-DE18-4EFD-94E4-0AFD70D49C69}"/>
              </a:ext>
            </a:extLst>
          </p:cNvPr>
          <p:cNvSpPr txBox="1">
            <a:spLocks noChangeArrowheads="1"/>
          </p:cNvSpPr>
          <p:nvPr/>
        </p:nvSpPr>
        <p:spPr bwMode="auto">
          <a:xfrm>
            <a:off x="304800" y="2022160"/>
            <a:ext cx="381000" cy="24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(9)</a:t>
            </a:r>
          </a:p>
        </p:txBody>
      </p:sp>
      <p:sp>
        <p:nvSpPr>
          <p:cNvPr id="40" name="Rectangle 39">
            <a:extLst>
              <a:ext uri="{FF2B5EF4-FFF2-40B4-BE49-F238E27FC236}">
                <a16:creationId xmlns:a16="http://schemas.microsoft.com/office/drawing/2014/main" id="{93940E97-896F-44EC-87CD-26288714D57B}"/>
              </a:ext>
            </a:extLst>
          </p:cNvPr>
          <p:cNvSpPr/>
          <p:nvPr/>
        </p:nvSpPr>
        <p:spPr>
          <a:xfrm>
            <a:off x="600379" y="892314"/>
            <a:ext cx="1228421" cy="553998"/>
          </a:xfrm>
          <a:prstGeom prst="rect">
            <a:avLst/>
          </a:prstGeom>
        </p:spPr>
        <p:txBody>
          <a:bodyPr wrap="square">
            <a:spAutoFit/>
          </a:bodyPr>
          <a:lstStyle/>
          <a:p>
            <a:pPr algn="ctr" fontAlgn="ctr"/>
            <a:r>
              <a:rPr lang="en-US" sz="1000" u="sng" dirty="0">
                <a:latin typeface="Arial" panose="020B0604020202020204" pitchFamily="34" charset="0"/>
                <a:cs typeface="Arial" panose="020B0604020202020204" pitchFamily="34" charset="0"/>
              </a:rPr>
              <a:t>Lack of qualified diverse applicants in applicant pool</a:t>
            </a:r>
          </a:p>
        </p:txBody>
      </p:sp>
      <p:cxnSp>
        <p:nvCxnSpPr>
          <p:cNvPr id="34" name="Straight Arrow Connector 33">
            <a:extLst>
              <a:ext uri="{FF2B5EF4-FFF2-40B4-BE49-F238E27FC236}">
                <a16:creationId xmlns:a16="http://schemas.microsoft.com/office/drawing/2014/main" id="{DAB9EDDD-F48E-4FD1-8938-1750ED1C544A}"/>
              </a:ext>
            </a:extLst>
          </p:cNvPr>
          <p:cNvCxnSpPr>
            <a:cxnSpLocks/>
          </p:cNvCxnSpPr>
          <p:nvPr/>
        </p:nvCxnSpPr>
        <p:spPr>
          <a:xfrm>
            <a:off x="609600" y="2174560"/>
            <a:ext cx="304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Text Box 75">
            <a:extLst>
              <a:ext uri="{FF2B5EF4-FFF2-40B4-BE49-F238E27FC236}">
                <a16:creationId xmlns:a16="http://schemas.microsoft.com/office/drawing/2014/main" id="{5F64CBF2-707C-4805-836E-FFD0387E5401}"/>
              </a:ext>
            </a:extLst>
          </p:cNvPr>
          <p:cNvSpPr txBox="1">
            <a:spLocks noChangeArrowheads="1"/>
          </p:cNvSpPr>
          <p:nvPr/>
        </p:nvSpPr>
        <p:spPr bwMode="auto">
          <a:xfrm>
            <a:off x="304800" y="2573180"/>
            <a:ext cx="381000" cy="24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(8)</a:t>
            </a:r>
          </a:p>
        </p:txBody>
      </p:sp>
      <p:cxnSp>
        <p:nvCxnSpPr>
          <p:cNvPr id="43" name="Straight Arrow Connector 42">
            <a:extLst>
              <a:ext uri="{FF2B5EF4-FFF2-40B4-BE49-F238E27FC236}">
                <a16:creationId xmlns:a16="http://schemas.microsoft.com/office/drawing/2014/main" id="{7B3F90C7-6D3E-4D83-A9F2-2C805D8BBBB0}"/>
              </a:ext>
            </a:extLst>
          </p:cNvPr>
          <p:cNvCxnSpPr>
            <a:cxnSpLocks/>
          </p:cNvCxnSpPr>
          <p:nvPr/>
        </p:nvCxnSpPr>
        <p:spPr>
          <a:xfrm>
            <a:off x="609600" y="2725580"/>
            <a:ext cx="304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 Box 75">
            <a:extLst>
              <a:ext uri="{FF2B5EF4-FFF2-40B4-BE49-F238E27FC236}">
                <a16:creationId xmlns:a16="http://schemas.microsoft.com/office/drawing/2014/main" id="{C32A2E84-405F-4411-A513-EE4E1DDF1972}"/>
              </a:ext>
            </a:extLst>
          </p:cNvPr>
          <p:cNvSpPr txBox="1">
            <a:spLocks noChangeArrowheads="1"/>
          </p:cNvSpPr>
          <p:nvPr/>
        </p:nvSpPr>
        <p:spPr bwMode="auto">
          <a:xfrm>
            <a:off x="381000" y="3124199"/>
            <a:ext cx="381000" cy="24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(7)</a:t>
            </a:r>
          </a:p>
        </p:txBody>
      </p:sp>
      <p:cxnSp>
        <p:nvCxnSpPr>
          <p:cNvPr id="45" name="Straight Arrow Connector 44">
            <a:extLst>
              <a:ext uri="{FF2B5EF4-FFF2-40B4-BE49-F238E27FC236}">
                <a16:creationId xmlns:a16="http://schemas.microsoft.com/office/drawing/2014/main" id="{A56DCEF0-E1EA-48F6-BCEC-6A524EA950B6}"/>
              </a:ext>
            </a:extLst>
          </p:cNvPr>
          <p:cNvCxnSpPr>
            <a:cxnSpLocks/>
          </p:cNvCxnSpPr>
          <p:nvPr/>
        </p:nvCxnSpPr>
        <p:spPr>
          <a:xfrm>
            <a:off x="685800" y="3276599"/>
            <a:ext cx="304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 Box 75">
            <a:extLst>
              <a:ext uri="{FF2B5EF4-FFF2-40B4-BE49-F238E27FC236}">
                <a16:creationId xmlns:a16="http://schemas.microsoft.com/office/drawing/2014/main" id="{F68314F8-2A18-4E18-9977-CB8F210340B3}"/>
              </a:ext>
            </a:extLst>
          </p:cNvPr>
          <p:cNvSpPr txBox="1">
            <a:spLocks noChangeArrowheads="1"/>
          </p:cNvSpPr>
          <p:nvPr/>
        </p:nvSpPr>
        <p:spPr bwMode="auto">
          <a:xfrm>
            <a:off x="381000" y="3639979"/>
            <a:ext cx="381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(6)</a:t>
            </a:r>
          </a:p>
        </p:txBody>
      </p:sp>
      <p:cxnSp>
        <p:nvCxnSpPr>
          <p:cNvPr id="47" name="Straight Arrow Connector 46">
            <a:extLst>
              <a:ext uri="{FF2B5EF4-FFF2-40B4-BE49-F238E27FC236}">
                <a16:creationId xmlns:a16="http://schemas.microsoft.com/office/drawing/2014/main" id="{7F3B7ED5-E046-4D77-BD29-3F4DBB1FCA56}"/>
              </a:ext>
            </a:extLst>
          </p:cNvPr>
          <p:cNvCxnSpPr>
            <a:cxnSpLocks/>
          </p:cNvCxnSpPr>
          <p:nvPr/>
        </p:nvCxnSpPr>
        <p:spPr>
          <a:xfrm>
            <a:off x="685800" y="3810000"/>
            <a:ext cx="304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 Box 75">
            <a:extLst>
              <a:ext uri="{FF2B5EF4-FFF2-40B4-BE49-F238E27FC236}">
                <a16:creationId xmlns:a16="http://schemas.microsoft.com/office/drawing/2014/main" id="{FBC636B7-D4EA-49A5-B9AE-DB20D0BDDABC}"/>
              </a:ext>
            </a:extLst>
          </p:cNvPr>
          <p:cNvSpPr txBox="1">
            <a:spLocks noChangeArrowheads="1"/>
          </p:cNvSpPr>
          <p:nvPr/>
        </p:nvSpPr>
        <p:spPr bwMode="auto">
          <a:xfrm>
            <a:off x="381000" y="4325779"/>
            <a:ext cx="381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(5)</a:t>
            </a:r>
          </a:p>
        </p:txBody>
      </p:sp>
      <p:cxnSp>
        <p:nvCxnSpPr>
          <p:cNvPr id="49" name="Straight Arrow Connector 48">
            <a:extLst>
              <a:ext uri="{FF2B5EF4-FFF2-40B4-BE49-F238E27FC236}">
                <a16:creationId xmlns:a16="http://schemas.microsoft.com/office/drawing/2014/main" id="{C870CEB6-8F2F-4FDA-AE8E-4A6B397FB6F2}"/>
              </a:ext>
            </a:extLst>
          </p:cNvPr>
          <p:cNvCxnSpPr>
            <a:cxnSpLocks/>
          </p:cNvCxnSpPr>
          <p:nvPr/>
        </p:nvCxnSpPr>
        <p:spPr>
          <a:xfrm>
            <a:off x="685800" y="4478179"/>
            <a:ext cx="304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 Box 75">
            <a:extLst>
              <a:ext uri="{FF2B5EF4-FFF2-40B4-BE49-F238E27FC236}">
                <a16:creationId xmlns:a16="http://schemas.microsoft.com/office/drawing/2014/main" id="{B5383154-F9EF-4700-B778-6C92F1011181}"/>
              </a:ext>
            </a:extLst>
          </p:cNvPr>
          <p:cNvSpPr txBox="1">
            <a:spLocks noChangeArrowheads="1"/>
          </p:cNvSpPr>
          <p:nvPr/>
        </p:nvSpPr>
        <p:spPr bwMode="auto">
          <a:xfrm>
            <a:off x="1905000" y="6474768"/>
            <a:ext cx="6858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(5.10)</a:t>
            </a:r>
          </a:p>
        </p:txBody>
      </p:sp>
      <p:sp>
        <p:nvSpPr>
          <p:cNvPr id="52" name="Text Box 75">
            <a:extLst>
              <a:ext uri="{FF2B5EF4-FFF2-40B4-BE49-F238E27FC236}">
                <a16:creationId xmlns:a16="http://schemas.microsoft.com/office/drawing/2014/main" id="{8EB8B31E-CAE8-47B9-AAF9-2C531F628D2E}"/>
              </a:ext>
            </a:extLst>
          </p:cNvPr>
          <p:cNvSpPr txBox="1">
            <a:spLocks noChangeArrowheads="1"/>
          </p:cNvSpPr>
          <p:nvPr/>
        </p:nvSpPr>
        <p:spPr bwMode="auto">
          <a:xfrm>
            <a:off x="2971800" y="6474768"/>
            <a:ext cx="6858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(4.81)</a:t>
            </a:r>
          </a:p>
        </p:txBody>
      </p:sp>
      <p:sp>
        <p:nvSpPr>
          <p:cNvPr id="53" name="Text Box 75">
            <a:extLst>
              <a:ext uri="{FF2B5EF4-FFF2-40B4-BE49-F238E27FC236}">
                <a16:creationId xmlns:a16="http://schemas.microsoft.com/office/drawing/2014/main" id="{5C5C0D69-61F2-4CCD-88D2-5BAD99FDBA37}"/>
              </a:ext>
            </a:extLst>
          </p:cNvPr>
          <p:cNvSpPr txBox="1">
            <a:spLocks noChangeArrowheads="1"/>
          </p:cNvSpPr>
          <p:nvPr/>
        </p:nvSpPr>
        <p:spPr bwMode="auto">
          <a:xfrm>
            <a:off x="4038600" y="6472536"/>
            <a:ext cx="6858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(4.30)</a:t>
            </a:r>
          </a:p>
        </p:txBody>
      </p:sp>
      <p:sp>
        <p:nvSpPr>
          <p:cNvPr id="54" name="Text Box 75">
            <a:extLst>
              <a:ext uri="{FF2B5EF4-FFF2-40B4-BE49-F238E27FC236}">
                <a16:creationId xmlns:a16="http://schemas.microsoft.com/office/drawing/2014/main" id="{CCE8F0E5-0E41-4C60-9C51-11D1C9E63171}"/>
              </a:ext>
            </a:extLst>
          </p:cNvPr>
          <p:cNvSpPr txBox="1">
            <a:spLocks noChangeArrowheads="1"/>
          </p:cNvSpPr>
          <p:nvPr/>
        </p:nvSpPr>
        <p:spPr bwMode="auto">
          <a:xfrm>
            <a:off x="5029200" y="6472536"/>
            <a:ext cx="6858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(4.26)</a:t>
            </a:r>
          </a:p>
        </p:txBody>
      </p:sp>
      <p:sp>
        <p:nvSpPr>
          <p:cNvPr id="56" name="Text Box 75">
            <a:extLst>
              <a:ext uri="{FF2B5EF4-FFF2-40B4-BE49-F238E27FC236}">
                <a16:creationId xmlns:a16="http://schemas.microsoft.com/office/drawing/2014/main" id="{B007639A-96FD-4FEF-BCDA-C49861E37BA0}"/>
              </a:ext>
            </a:extLst>
          </p:cNvPr>
          <p:cNvSpPr txBox="1">
            <a:spLocks noChangeArrowheads="1"/>
          </p:cNvSpPr>
          <p:nvPr/>
        </p:nvSpPr>
        <p:spPr bwMode="auto">
          <a:xfrm>
            <a:off x="6172200" y="6474768"/>
            <a:ext cx="6858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(4.04)</a:t>
            </a:r>
          </a:p>
        </p:txBody>
      </p:sp>
      <p:sp>
        <p:nvSpPr>
          <p:cNvPr id="57" name="Text Box 75">
            <a:extLst>
              <a:ext uri="{FF2B5EF4-FFF2-40B4-BE49-F238E27FC236}">
                <a16:creationId xmlns:a16="http://schemas.microsoft.com/office/drawing/2014/main" id="{79112343-C013-4AC2-94DF-3A508B35F47D}"/>
              </a:ext>
            </a:extLst>
          </p:cNvPr>
          <p:cNvSpPr txBox="1">
            <a:spLocks noChangeArrowheads="1"/>
          </p:cNvSpPr>
          <p:nvPr/>
        </p:nvSpPr>
        <p:spPr bwMode="auto">
          <a:xfrm>
            <a:off x="7239000" y="6474768"/>
            <a:ext cx="6858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(3.52)</a:t>
            </a:r>
          </a:p>
        </p:txBody>
      </p:sp>
      <p:sp>
        <p:nvSpPr>
          <p:cNvPr id="58" name="Text Box 75">
            <a:extLst>
              <a:ext uri="{FF2B5EF4-FFF2-40B4-BE49-F238E27FC236}">
                <a16:creationId xmlns:a16="http://schemas.microsoft.com/office/drawing/2014/main" id="{0C5058CC-377A-4A90-A38D-3216220B5DD7}"/>
              </a:ext>
            </a:extLst>
          </p:cNvPr>
          <p:cNvSpPr txBox="1">
            <a:spLocks noChangeArrowheads="1"/>
          </p:cNvSpPr>
          <p:nvPr/>
        </p:nvSpPr>
        <p:spPr bwMode="auto">
          <a:xfrm>
            <a:off x="8229600" y="6474768"/>
            <a:ext cx="6858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(3.22)</a:t>
            </a:r>
          </a:p>
        </p:txBody>
      </p:sp>
      <p:sp>
        <p:nvSpPr>
          <p:cNvPr id="62" name="Text Box 75">
            <a:extLst>
              <a:ext uri="{FF2B5EF4-FFF2-40B4-BE49-F238E27FC236}">
                <a16:creationId xmlns:a16="http://schemas.microsoft.com/office/drawing/2014/main" id="{5F784513-ACBB-43E6-95F7-A427B2277F1A}"/>
              </a:ext>
            </a:extLst>
          </p:cNvPr>
          <p:cNvSpPr txBox="1">
            <a:spLocks noChangeArrowheads="1"/>
          </p:cNvSpPr>
          <p:nvPr/>
        </p:nvSpPr>
        <p:spPr bwMode="auto">
          <a:xfrm>
            <a:off x="381000" y="4876800"/>
            <a:ext cx="381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(4)</a:t>
            </a:r>
          </a:p>
        </p:txBody>
      </p:sp>
      <p:sp>
        <p:nvSpPr>
          <p:cNvPr id="66" name="Text Box 75">
            <a:extLst>
              <a:ext uri="{FF2B5EF4-FFF2-40B4-BE49-F238E27FC236}">
                <a16:creationId xmlns:a16="http://schemas.microsoft.com/office/drawing/2014/main" id="{20C23183-B68B-45EC-97F0-00546AF81F2E}"/>
              </a:ext>
            </a:extLst>
          </p:cNvPr>
          <p:cNvSpPr txBox="1">
            <a:spLocks noChangeArrowheads="1"/>
          </p:cNvSpPr>
          <p:nvPr/>
        </p:nvSpPr>
        <p:spPr bwMode="auto">
          <a:xfrm>
            <a:off x="-76200" y="5848290"/>
            <a:ext cx="914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Not a barrier </a:t>
            </a:r>
          </a:p>
          <a:p>
            <a:pPr algn="ctr"/>
            <a:r>
              <a:rPr lang="en-US" altLang="en-US" sz="1000" b="0" dirty="0">
                <a:solidFill>
                  <a:schemeClr val="tx1"/>
                </a:solidFill>
              </a:rPr>
              <a:t>at all (1)</a:t>
            </a:r>
          </a:p>
        </p:txBody>
      </p:sp>
      <p:sp>
        <p:nvSpPr>
          <p:cNvPr id="71" name="Text Box 75">
            <a:extLst>
              <a:ext uri="{FF2B5EF4-FFF2-40B4-BE49-F238E27FC236}">
                <a16:creationId xmlns:a16="http://schemas.microsoft.com/office/drawing/2014/main" id="{4E0195AD-A0DE-4308-9C88-CF0D398B5C99}"/>
              </a:ext>
            </a:extLst>
          </p:cNvPr>
          <p:cNvSpPr txBox="1">
            <a:spLocks noChangeArrowheads="1"/>
          </p:cNvSpPr>
          <p:nvPr/>
        </p:nvSpPr>
        <p:spPr bwMode="auto">
          <a:xfrm>
            <a:off x="2438400" y="6229290"/>
            <a:ext cx="685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a:t>
            </a:r>
          </a:p>
          <a:p>
            <a:pPr algn="ctr"/>
            <a:r>
              <a:rPr lang="en-US" altLang="en-US" sz="1000" b="0" dirty="0">
                <a:solidFill>
                  <a:schemeClr val="tx1"/>
                </a:solidFill>
              </a:rPr>
              <a:t>answer</a:t>
            </a:r>
          </a:p>
        </p:txBody>
      </p:sp>
      <p:cxnSp>
        <p:nvCxnSpPr>
          <p:cNvPr id="73" name="Straight Arrow Connector 72">
            <a:extLst>
              <a:ext uri="{FF2B5EF4-FFF2-40B4-BE49-F238E27FC236}">
                <a16:creationId xmlns:a16="http://schemas.microsoft.com/office/drawing/2014/main" id="{37C5D469-91BD-4C90-892F-FD80CC247D62}"/>
              </a:ext>
            </a:extLst>
          </p:cNvPr>
          <p:cNvCxnSpPr>
            <a:cxnSpLocks/>
          </p:cNvCxnSpPr>
          <p:nvPr/>
        </p:nvCxnSpPr>
        <p:spPr>
          <a:xfrm>
            <a:off x="2895600" y="6400800"/>
            <a:ext cx="228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Text Box 75">
            <a:extLst>
              <a:ext uri="{FF2B5EF4-FFF2-40B4-BE49-F238E27FC236}">
                <a16:creationId xmlns:a16="http://schemas.microsoft.com/office/drawing/2014/main" id="{EB62EC2A-FAE7-4D12-BC07-CE49E47ED693}"/>
              </a:ext>
            </a:extLst>
          </p:cNvPr>
          <p:cNvSpPr txBox="1">
            <a:spLocks noChangeArrowheads="1"/>
          </p:cNvSpPr>
          <p:nvPr/>
        </p:nvSpPr>
        <p:spPr bwMode="auto">
          <a:xfrm>
            <a:off x="-76200" y="1140023"/>
            <a:ext cx="838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400" b="0" dirty="0">
                <a:solidFill>
                  <a:schemeClr val="tx1"/>
                </a:solidFill>
              </a:rPr>
              <a:t>(n=138)</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381000"/>
            <a:ext cx="9144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The majority of PDs do not perceive any of the barriers to be very significant in impeding their aim of achieving diversity of fellows in their program. The two most impactful barriers they perceive are having a lack of qualified diverse applicants in the applicant pool (mean of 5.70 on a 10-point scale) and the overall culture of cardiology as a specialty (mean of 5.10). </a:t>
            </a:r>
          </a:p>
        </p:txBody>
      </p:sp>
      <p:sp>
        <p:nvSpPr>
          <p:cNvPr id="76" name="Rectangle 75">
            <a:extLst>
              <a:ext uri="{FF2B5EF4-FFF2-40B4-BE49-F238E27FC236}">
                <a16:creationId xmlns:a16="http://schemas.microsoft.com/office/drawing/2014/main" id="{06CE8997-69B5-4A2F-8C63-B8CE4FA82F77}"/>
              </a:ext>
            </a:extLst>
          </p:cNvPr>
          <p:cNvSpPr/>
          <p:nvPr/>
        </p:nvSpPr>
        <p:spPr>
          <a:xfrm>
            <a:off x="4749929" y="893802"/>
            <a:ext cx="1422271" cy="553998"/>
          </a:xfrm>
          <a:prstGeom prst="rect">
            <a:avLst/>
          </a:prstGeom>
        </p:spPr>
        <p:txBody>
          <a:bodyPr wrap="square">
            <a:spAutoFit/>
          </a:bodyPr>
          <a:lstStyle/>
          <a:p>
            <a:pPr algn="ctr" fontAlgn="ctr"/>
            <a:r>
              <a:rPr lang="en-US" sz="1000" u="sng" dirty="0">
                <a:latin typeface="Arial" panose="020B0604020202020204" pitchFamily="34" charset="0"/>
                <a:cs typeface="Arial" panose="020B0604020202020204" pitchFamily="34" charset="0"/>
              </a:rPr>
              <a:t>Geographical location/lack diversity in community</a:t>
            </a:r>
          </a:p>
        </p:txBody>
      </p:sp>
      <p:sp>
        <p:nvSpPr>
          <p:cNvPr id="77" name="Rectangle 76">
            <a:extLst>
              <a:ext uri="{FF2B5EF4-FFF2-40B4-BE49-F238E27FC236}">
                <a16:creationId xmlns:a16="http://schemas.microsoft.com/office/drawing/2014/main" id="{84B2F573-4392-4006-A94F-D3AC0CC314A6}"/>
              </a:ext>
            </a:extLst>
          </p:cNvPr>
          <p:cNvSpPr/>
          <p:nvPr/>
        </p:nvSpPr>
        <p:spPr>
          <a:xfrm>
            <a:off x="5867400" y="893802"/>
            <a:ext cx="1254759" cy="553998"/>
          </a:xfrm>
          <a:prstGeom prst="rect">
            <a:avLst/>
          </a:prstGeom>
        </p:spPr>
        <p:txBody>
          <a:bodyPr wrap="square">
            <a:spAutoFit/>
          </a:bodyPr>
          <a:lstStyle/>
          <a:p>
            <a:pPr algn="ctr" fontAlgn="ctr"/>
            <a:r>
              <a:rPr lang="en-US" sz="1000" u="sng" dirty="0">
                <a:latin typeface="Arial" panose="020B0604020202020204" pitchFamily="34" charset="0"/>
                <a:cs typeface="Arial" panose="020B0604020202020204" pitchFamily="34" charset="0"/>
              </a:rPr>
              <a:t>Lack diversity among current fellows</a:t>
            </a:r>
          </a:p>
        </p:txBody>
      </p:sp>
      <p:sp>
        <p:nvSpPr>
          <p:cNvPr id="78" name="Rectangle 77">
            <a:extLst>
              <a:ext uri="{FF2B5EF4-FFF2-40B4-BE49-F238E27FC236}">
                <a16:creationId xmlns:a16="http://schemas.microsoft.com/office/drawing/2014/main" id="{2772BCEB-A0A9-4E29-A8EB-9D5CA0BBA855}"/>
              </a:ext>
            </a:extLst>
          </p:cNvPr>
          <p:cNvSpPr/>
          <p:nvPr/>
        </p:nvSpPr>
        <p:spPr>
          <a:xfrm>
            <a:off x="2674439" y="893802"/>
            <a:ext cx="1287961" cy="553998"/>
          </a:xfrm>
          <a:prstGeom prst="rect">
            <a:avLst/>
          </a:prstGeom>
        </p:spPr>
        <p:txBody>
          <a:bodyPr wrap="square">
            <a:spAutoFit/>
          </a:bodyPr>
          <a:lstStyle/>
          <a:p>
            <a:pPr algn="ctr" fontAlgn="ctr"/>
            <a:r>
              <a:rPr lang="en-US" sz="1000" u="sng" dirty="0">
                <a:latin typeface="Arial" panose="020B0604020202020204" pitchFamily="34" charset="0"/>
                <a:cs typeface="Arial" panose="020B0604020202020204" pitchFamily="34" charset="0"/>
              </a:rPr>
              <a:t>Lack of diversity among  current cardiology faculty</a:t>
            </a:r>
          </a:p>
        </p:txBody>
      </p:sp>
      <p:sp>
        <p:nvSpPr>
          <p:cNvPr id="79" name="Rectangle 78">
            <a:extLst>
              <a:ext uri="{FF2B5EF4-FFF2-40B4-BE49-F238E27FC236}">
                <a16:creationId xmlns:a16="http://schemas.microsoft.com/office/drawing/2014/main" id="{ED392AA3-D9B3-4A78-B353-013CA1FD69BF}"/>
              </a:ext>
            </a:extLst>
          </p:cNvPr>
          <p:cNvSpPr/>
          <p:nvPr/>
        </p:nvSpPr>
        <p:spPr>
          <a:xfrm>
            <a:off x="3769062" y="893802"/>
            <a:ext cx="1260138" cy="553998"/>
          </a:xfrm>
          <a:prstGeom prst="rect">
            <a:avLst/>
          </a:prstGeom>
        </p:spPr>
        <p:txBody>
          <a:bodyPr wrap="square">
            <a:spAutoFit/>
          </a:bodyPr>
          <a:lstStyle/>
          <a:p>
            <a:pPr algn="ctr" fontAlgn="ctr"/>
            <a:r>
              <a:rPr lang="en-US" sz="1000" u="sng" dirty="0">
                <a:latin typeface="Arial" panose="020B0604020202020204" pitchFamily="34" charset="0"/>
                <a:cs typeface="Arial" panose="020B0604020202020204" pitchFamily="34" charset="0"/>
              </a:rPr>
              <a:t>Lack of diversity among current faculty at institution</a:t>
            </a:r>
          </a:p>
        </p:txBody>
      </p:sp>
      <p:sp>
        <p:nvSpPr>
          <p:cNvPr id="80" name="Rectangle 79">
            <a:extLst>
              <a:ext uri="{FF2B5EF4-FFF2-40B4-BE49-F238E27FC236}">
                <a16:creationId xmlns:a16="http://schemas.microsoft.com/office/drawing/2014/main" id="{988C9498-7081-4D9F-A143-3A21E58AA3FA}"/>
              </a:ext>
            </a:extLst>
          </p:cNvPr>
          <p:cNvSpPr/>
          <p:nvPr/>
        </p:nvSpPr>
        <p:spPr>
          <a:xfrm>
            <a:off x="6743584" y="893802"/>
            <a:ext cx="1486016" cy="553998"/>
          </a:xfrm>
          <a:prstGeom prst="rect">
            <a:avLst/>
          </a:prstGeom>
        </p:spPr>
        <p:txBody>
          <a:bodyPr wrap="square">
            <a:spAutoFit/>
          </a:bodyPr>
          <a:lstStyle/>
          <a:p>
            <a:pPr algn="ctr" fontAlgn="ctr"/>
            <a:r>
              <a:rPr lang="en-US" sz="1000" u="sng" dirty="0">
                <a:latin typeface="Arial" panose="020B0604020202020204" pitchFamily="34" charset="0"/>
                <a:cs typeface="Arial" panose="020B0604020202020204" pitchFamily="34" charset="0"/>
              </a:rPr>
              <a:t>Lack resources for support of URMs/women fellows</a:t>
            </a:r>
          </a:p>
        </p:txBody>
      </p:sp>
      <p:sp>
        <p:nvSpPr>
          <p:cNvPr id="81" name="Rectangle 80">
            <a:extLst>
              <a:ext uri="{FF2B5EF4-FFF2-40B4-BE49-F238E27FC236}">
                <a16:creationId xmlns:a16="http://schemas.microsoft.com/office/drawing/2014/main" id="{BE0C0B4E-FB27-4F7E-9F52-18BD38E46B1F}"/>
              </a:ext>
            </a:extLst>
          </p:cNvPr>
          <p:cNvSpPr/>
          <p:nvPr/>
        </p:nvSpPr>
        <p:spPr>
          <a:xfrm>
            <a:off x="8001000" y="990600"/>
            <a:ext cx="1008609" cy="400110"/>
          </a:xfrm>
          <a:prstGeom prst="rect">
            <a:avLst/>
          </a:prstGeom>
        </p:spPr>
        <p:txBody>
          <a:bodyPr wrap="none">
            <a:spAutoFit/>
          </a:bodyPr>
          <a:lstStyle/>
          <a:p>
            <a:pPr algn="ctr" fontAlgn="ctr"/>
            <a:r>
              <a:rPr lang="en-US" sz="1000" u="sng" dirty="0">
                <a:latin typeface="Arial" panose="020B0604020202020204" pitchFamily="34" charset="0"/>
                <a:cs typeface="Arial" panose="020B0604020202020204" pitchFamily="34" charset="0"/>
              </a:rPr>
              <a:t>Overall culture</a:t>
            </a:r>
          </a:p>
          <a:p>
            <a:pPr algn="ctr" fontAlgn="ctr"/>
            <a:r>
              <a:rPr lang="en-US" sz="1000" u="sng" dirty="0">
                <a:latin typeface="Arial" panose="020B0604020202020204" pitchFamily="34" charset="0"/>
                <a:cs typeface="Arial" panose="020B0604020202020204" pitchFamily="34" charset="0"/>
              </a:rPr>
              <a:t>of program</a:t>
            </a:r>
          </a:p>
        </p:txBody>
      </p:sp>
      <p:sp>
        <p:nvSpPr>
          <p:cNvPr id="82" name="Rectangle 81">
            <a:extLst>
              <a:ext uri="{FF2B5EF4-FFF2-40B4-BE49-F238E27FC236}">
                <a16:creationId xmlns:a16="http://schemas.microsoft.com/office/drawing/2014/main" id="{4D65C79A-CB64-40FE-BB8C-BEC9AC6976B3}"/>
              </a:ext>
            </a:extLst>
          </p:cNvPr>
          <p:cNvSpPr/>
          <p:nvPr/>
        </p:nvSpPr>
        <p:spPr>
          <a:xfrm>
            <a:off x="1676400" y="893802"/>
            <a:ext cx="1081000" cy="553998"/>
          </a:xfrm>
          <a:prstGeom prst="rect">
            <a:avLst/>
          </a:prstGeom>
        </p:spPr>
        <p:txBody>
          <a:bodyPr wrap="square">
            <a:spAutoFit/>
          </a:bodyPr>
          <a:lstStyle/>
          <a:p>
            <a:pPr algn="ctr" fontAlgn="ctr"/>
            <a:r>
              <a:rPr lang="en-US" sz="1000" u="sng" dirty="0">
                <a:latin typeface="Arial" panose="020B0604020202020204" pitchFamily="34" charset="0"/>
                <a:cs typeface="Arial" panose="020B0604020202020204" pitchFamily="34" charset="0"/>
              </a:rPr>
              <a:t>Overall culture of cardiology as a specialty</a:t>
            </a:r>
          </a:p>
        </p:txBody>
      </p:sp>
      <p:cxnSp>
        <p:nvCxnSpPr>
          <p:cNvPr id="83" name="Straight Arrow Connector 82">
            <a:extLst>
              <a:ext uri="{FF2B5EF4-FFF2-40B4-BE49-F238E27FC236}">
                <a16:creationId xmlns:a16="http://schemas.microsoft.com/office/drawing/2014/main" id="{8EA95219-09F7-4E0B-8D52-7783B3BB9A86}"/>
              </a:ext>
            </a:extLst>
          </p:cNvPr>
          <p:cNvCxnSpPr>
            <a:cxnSpLocks/>
          </p:cNvCxnSpPr>
          <p:nvPr/>
        </p:nvCxnSpPr>
        <p:spPr>
          <a:xfrm>
            <a:off x="685800" y="5029200"/>
            <a:ext cx="304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4" name="Text Box 75">
            <a:extLst>
              <a:ext uri="{FF2B5EF4-FFF2-40B4-BE49-F238E27FC236}">
                <a16:creationId xmlns:a16="http://schemas.microsoft.com/office/drawing/2014/main" id="{5CF8CADE-1413-45F4-B89C-32268E02003D}"/>
              </a:ext>
            </a:extLst>
          </p:cNvPr>
          <p:cNvSpPr txBox="1">
            <a:spLocks noChangeArrowheads="1"/>
          </p:cNvSpPr>
          <p:nvPr/>
        </p:nvSpPr>
        <p:spPr bwMode="auto">
          <a:xfrm>
            <a:off x="381000" y="5240179"/>
            <a:ext cx="381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(3)</a:t>
            </a:r>
          </a:p>
        </p:txBody>
      </p:sp>
      <p:cxnSp>
        <p:nvCxnSpPr>
          <p:cNvPr id="85" name="Straight Arrow Connector 84">
            <a:extLst>
              <a:ext uri="{FF2B5EF4-FFF2-40B4-BE49-F238E27FC236}">
                <a16:creationId xmlns:a16="http://schemas.microsoft.com/office/drawing/2014/main" id="{89DB73CA-72BA-4ED9-A69E-8F080AC8BC00}"/>
              </a:ext>
            </a:extLst>
          </p:cNvPr>
          <p:cNvCxnSpPr>
            <a:cxnSpLocks/>
          </p:cNvCxnSpPr>
          <p:nvPr/>
        </p:nvCxnSpPr>
        <p:spPr>
          <a:xfrm>
            <a:off x="685800" y="5392579"/>
            <a:ext cx="304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 name="Text Box 75">
            <a:extLst>
              <a:ext uri="{FF2B5EF4-FFF2-40B4-BE49-F238E27FC236}">
                <a16:creationId xmlns:a16="http://schemas.microsoft.com/office/drawing/2014/main" id="{B59D4C63-53FB-4ABF-BBE3-A6E4D21DC9D6}"/>
              </a:ext>
            </a:extLst>
          </p:cNvPr>
          <p:cNvSpPr txBox="1">
            <a:spLocks noChangeArrowheads="1"/>
          </p:cNvSpPr>
          <p:nvPr/>
        </p:nvSpPr>
        <p:spPr bwMode="auto">
          <a:xfrm>
            <a:off x="381000" y="5486400"/>
            <a:ext cx="381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a:t>
            </a:r>
          </a:p>
        </p:txBody>
      </p:sp>
      <p:cxnSp>
        <p:nvCxnSpPr>
          <p:cNvPr id="87" name="Straight Arrow Connector 86">
            <a:extLst>
              <a:ext uri="{FF2B5EF4-FFF2-40B4-BE49-F238E27FC236}">
                <a16:creationId xmlns:a16="http://schemas.microsoft.com/office/drawing/2014/main" id="{F703FD62-CFAB-4FA2-BDB0-2458A57061B1}"/>
              </a:ext>
            </a:extLst>
          </p:cNvPr>
          <p:cNvCxnSpPr>
            <a:cxnSpLocks/>
          </p:cNvCxnSpPr>
          <p:nvPr/>
        </p:nvCxnSpPr>
        <p:spPr>
          <a:xfrm>
            <a:off x="685800" y="5638800"/>
            <a:ext cx="304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B0981B4F-E020-4AE5-8CE3-F7CB8B7C8F91}"/>
              </a:ext>
            </a:extLst>
          </p:cNvPr>
          <p:cNvCxnSpPr>
            <a:cxnSpLocks/>
          </p:cNvCxnSpPr>
          <p:nvPr/>
        </p:nvCxnSpPr>
        <p:spPr>
          <a:xfrm>
            <a:off x="685800" y="6096000"/>
            <a:ext cx="304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Text Box 75">
            <a:extLst>
              <a:ext uri="{FF2B5EF4-FFF2-40B4-BE49-F238E27FC236}">
                <a16:creationId xmlns:a16="http://schemas.microsoft.com/office/drawing/2014/main" id="{4B4C946E-4564-4DCD-A6B4-1108A618941A}"/>
              </a:ext>
            </a:extLst>
          </p:cNvPr>
          <p:cNvSpPr txBox="1">
            <a:spLocks noChangeArrowheads="1"/>
          </p:cNvSpPr>
          <p:nvPr/>
        </p:nvSpPr>
        <p:spPr bwMode="auto">
          <a:xfrm>
            <a:off x="-76200" y="6306979"/>
            <a:ext cx="990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Not </a:t>
            </a:r>
          </a:p>
          <a:p>
            <a:pPr algn="ctr"/>
            <a:r>
              <a:rPr lang="en-US" altLang="en-US" sz="1000" b="0" dirty="0">
                <a:solidFill>
                  <a:schemeClr val="tx1"/>
                </a:solidFill>
              </a:rPr>
              <a:t>applicable</a:t>
            </a:r>
          </a:p>
        </p:txBody>
      </p:sp>
      <p:cxnSp>
        <p:nvCxnSpPr>
          <p:cNvPr id="90" name="Straight Arrow Connector 89">
            <a:extLst>
              <a:ext uri="{FF2B5EF4-FFF2-40B4-BE49-F238E27FC236}">
                <a16:creationId xmlns:a16="http://schemas.microsoft.com/office/drawing/2014/main" id="{2F9715D3-FE02-4E0D-BA7D-62D80CF4F7BB}"/>
              </a:ext>
            </a:extLst>
          </p:cNvPr>
          <p:cNvCxnSpPr>
            <a:cxnSpLocks/>
          </p:cNvCxnSpPr>
          <p:nvPr/>
        </p:nvCxnSpPr>
        <p:spPr>
          <a:xfrm flipV="1">
            <a:off x="609600" y="6400800"/>
            <a:ext cx="381000" cy="5857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57192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600B967-BFAF-4466-9721-53010C104E55}"/>
              </a:ext>
            </a:extLst>
          </p:cNvPr>
          <p:cNvGraphicFramePr>
            <a:graphicFrameLocks noGrp="1"/>
          </p:cNvGraphicFramePr>
          <p:nvPr>
            <p:extLst>
              <p:ext uri="{D42A27DB-BD31-4B8C-83A1-F6EECF244321}">
                <p14:modId xmlns:p14="http://schemas.microsoft.com/office/powerpoint/2010/main" val="1863230918"/>
              </p:ext>
            </p:extLst>
          </p:nvPr>
        </p:nvGraphicFramePr>
        <p:xfrm>
          <a:off x="304800" y="1677887"/>
          <a:ext cx="8534400" cy="3443643"/>
        </p:xfrm>
        <a:graphic>
          <a:graphicData uri="http://schemas.openxmlformats.org/drawingml/2006/table">
            <a:tbl>
              <a:tblPr/>
              <a:tblGrid>
                <a:gridCol w="3352800">
                  <a:extLst>
                    <a:ext uri="{9D8B030D-6E8A-4147-A177-3AD203B41FA5}">
                      <a16:colId xmlns:a16="http://schemas.microsoft.com/office/drawing/2014/main" val="2204066961"/>
                    </a:ext>
                  </a:extLst>
                </a:gridCol>
                <a:gridCol w="609600">
                  <a:extLst>
                    <a:ext uri="{9D8B030D-6E8A-4147-A177-3AD203B41FA5}">
                      <a16:colId xmlns:a16="http://schemas.microsoft.com/office/drawing/2014/main" val="2108290642"/>
                    </a:ext>
                  </a:extLst>
                </a:gridCol>
                <a:gridCol w="685800">
                  <a:extLst>
                    <a:ext uri="{9D8B030D-6E8A-4147-A177-3AD203B41FA5}">
                      <a16:colId xmlns:a16="http://schemas.microsoft.com/office/drawing/2014/main" val="3560237818"/>
                    </a:ext>
                  </a:extLst>
                </a:gridCol>
                <a:gridCol w="762000">
                  <a:extLst>
                    <a:ext uri="{9D8B030D-6E8A-4147-A177-3AD203B41FA5}">
                      <a16:colId xmlns:a16="http://schemas.microsoft.com/office/drawing/2014/main" val="3671324813"/>
                    </a:ext>
                  </a:extLst>
                </a:gridCol>
                <a:gridCol w="609600">
                  <a:extLst>
                    <a:ext uri="{9D8B030D-6E8A-4147-A177-3AD203B41FA5}">
                      <a16:colId xmlns:a16="http://schemas.microsoft.com/office/drawing/2014/main" val="4142865733"/>
                    </a:ext>
                  </a:extLst>
                </a:gridCol>
                <a:gridCol w="609600">
                  <a:extLst>
                    <a:ext uri="{9D8B030D-6E8A-4147-A177-3AD203B41FA5}">
                      <a16:colId xmlns:a16="http://schemas.microsoft.com/office/drawing/2014/main" val="1125295681"/>
                    </a:ext>
                  </a:extLst>
                </a:gridCol>
                <a:gridCol w="609600">
                  <a:extLst>
                    <a:ext uri="{9D8B030D-6E8A-4147-A177-3AD203B41FA5}">
                      <a16:colId xmlns:a16="http://schemas.microsoft.com/office/drawing/2014/main" val="678317500"/>
                    </a:ext>
                  </a:extLst>
                </a:gridCol>
                <a:gridCol w="685800">
                  <a:extLst>
                    <a:ext uri="{9D8B030D-6E8A-4147-A177-3AD203B41FA5}">
                      <a16:colId xmlns:a16="http://schemas.microsoft.com/office/drawing/2014/main" val="919387051"/>
                    </a:ext>
                  </a:extLst>
                </a:gridCol>
                <a:gridCol w="609600">
                  <a:extLst>
                    <a:ext uri="{9D8B030D-6E8A-4147-A177-3AD203B41FA5}">
                      <a16:colId xmlns:a16="http://schemas.microsoft.com/office/drawing/2014/main" val="398282459"/>
                    </a:ext>
                  </a:extLst>
                </a:gridCol>
              </a:tblGrid>
              <a:tr h="382627">
                <a:tc>
                  <a:txBody>
                    <a:bodyPr/>
                    <a:lstStyle/>
                    <a:p>
                      <a:pPr algn="l" fontAlgn="ctr"/>
                      <a:r>
                        <a:rPr lang="en-US" sz="1000" b="1" i="0" u="none" strike="noStrike" dirty="0">
                          <a:solidFill>
                            <a:srgbClr val="000000"/>
                          </a:solidFill>
                          <a:effectLst/>
                          <a:latin typeface="Arial" panose="020B0604020202020204" pitchFamily="34" charset="0"/>
                          <a:cs typeface="Arial" panose="020B0604020202020204" pitchFamily="34" charset="0"/>
                        </a:rPr>
                        <a:t> </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Total</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Arial" panose="020B0604020202020204" pitchFamily="34" charset="0"/>
                          <a:cs typeface="Arial" panose="020B0604020202020204" pitchFamily="34" charset="0"/>
                        </a:rPr>
                        <a:t>No URMs</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Have URMs</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Male</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Female</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Small</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Medium</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Large</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9355847"/>
                  </a:ext>
                </a:extLst>
              </a:tr>
              <a:tr h="382627">
                <a:tc>
                  <a:txBody>
                    <a:bodyPr/>
                    <a:lstStyle/>
                    <a:p>
                      <a:pPr algn="l" fontAlgn="ctr"/>
                      <a:r>
                        <a:rPr lang="en-US" sz="1000" b="1" i="0" u="none" strike="noStrike" dirty="0">
                          <a:solidFill>
                            <a:srgbClr val="000000"/>
                          </a:solidFill>
                          <a:effectLst/>
                          <a:latin typeface="Arial" panose="020B0604020202020204" pitchFamily="34" charset="0"/>
                          <a:cs typeface="Arial" panose="020B0604020202020204" pitchFamily="34" charset="0"/>
                        </a:rPr>
                        <a:t>Lack of qualified diverse applicants in the applicant pool</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5.70</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5.75</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F76"/>
                    </a:solidFill>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5.68</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377"/>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5.50</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D79"/>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6.29</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170"/>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4.63</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F82"/>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5.69</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377"/>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6.70</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1503163603"/>
                  </a:ext>
                </a:extLst>
              </a:tr>
              <a:tr h="382627">
                <a:tc>
                  <a:txBody>
                    <a:bodyPr/>
                    <a:lstStyle/>
                    <a:p>
                      <a:pPr algn="l" fontAlgn="ctr"/>
                      <a:r>
                        <a:rPr lang="en-US" sz="1000" b="1" i="0" u="none" strike="noStrike">
                          <a:solidFill>
                            <a:srgbClr val="000000"/>
                          </a:solidFill>
                          <a:effectLst/>
                          <a:latin typeface="Arial" panose="020B0604020202020204" pitchFamily="34" charset="0"/>
                          <a:cs typeface="Arial" panose="020B0604020202020204" pitchFamily="34" charset="0"/>
                        </a:rPr>
                        <a:t>Overall culture of cardiology as a specialty</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5.10</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4.93</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E7F"/>
                    </a:solidFill>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5.17</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07C"/>
                    </a:solidFill>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4.82</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480"/>
                    </a:solidFill>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5.91</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674"/>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4.43</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4.86</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280"/>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5.98</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373"/>
                    </a:solidFill>
                  </a:tcPr>
                </a:tc>
                <a:extLst>
                  <a:ext uri="{0D108BD9-81ED-4DB2-BD59-A6C34878D82A}">
                    <a16:rowId xmlns:a16="http://schemas.microsoft.com/office/drawing/2014/main" val="1788942460"/>
                  </a:ext>
                </a:extLst>
              </a:tr>
              <a:tr h="382627">
                <a:tc>
                  <a:txBody>
                    <a:bodyPr/>
                    <a:lstStyle/>
                    <a:p>
                      <a:pPr algn="l" fontAlgn="ctr"/>
                      <a:r>
                        <a:rPr lang="en-US" sz="1000" b="1" i="0" u="none" strike="noStrike">
                          <a:solidFill>
                            <a:srgbClr val="000000"/>
                          </a:solidFill>
                          <a:effectLst/>
                          <a:latin typeface="Arial" panose="020B0604020202020204" pitchFamily="34" charset="0"/>
                          <a:cs typeface="Arial" panose="020B0604020202020204" pitchFamily="34" charset="0"/>
                        </a:rPr>
                        <a:t>Lack of diversity among the current cardiology faculty</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4.81</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4.88</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17F"/>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4.79</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680"/>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4.83</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380"/>
                    </a:solidFill>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4.76</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3.78</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A80"/>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5.08</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57D"/>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5.49</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E79"/>
                    </a:solidFill>
                  </a:tcPr>
                </a:tc>
                <a:extLst>
                  <a:ext uri="{0D108BD9-81ED-4DB2-BD59-A6C34878D82A}">
                    <a16:rowId xmlns:a16="http://schemas.microsoft.com/office/drawing/2014/main" val="3039529242"/>
                  </a:ext>
                </a:extLst>
              </a:tr>
              <a:tr h="382627">
                <a:tc>
                  <a:txBody>
                    <a:bodyPr/>
                    <a:lstStyle/>
                    <a:p>
                      <a:pPr algn="l" fontAlgn="ctr"/>
                      <a:r>
                        <a:rPr lang="en-US" sz="1000" b="1" i="0" u="none" strike="noStrike">
                          <a:solidFill>
                            <a:srgbClr val="000000"/>
                          </a:solidFill>
                          <a:effectLst/>
                          <a:latin typeface="Arial" panose="020B0604020202020204" pitchFamily="34" charset="0"/>
                          <a:cs typeface="Arial" panose="020B0604020202020204" pitchFamily="34" charset="0"/>
                        </a:rPr>
                        <a:t>Lack of diversity among the current faculty at the institution overall (outside of cardiology)</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4.30</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3.95</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4.45</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4.10</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82"/>
                    </a:solidFill>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4.91</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F7F"/>
                    </a:solidFill>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3.29</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ACE7E"/>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4.51</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83"/>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5.02</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97E"/>
                    </a:solidFill>
                  </a:tcPr>
                </a:tc>
                <a:extLst>
                  <a:ext uri="{0D108BD9-81ED-4DB2-BD59-A6C34878D82A}">
                    <a16:rowId xmlns:a16="http://schemas.microsoft.com/office/drawing/2014/main" val="3576389049"/>
                  </a:ext>
                </a:extLst>
              </a:tr>
              <a:tr h="382627">
                <a:tc>
                  <a:txBody>
                    <a:bodyPr/>
                    <a:lstStyle/>
                    <a:p>
                      <a:pPr algn="l" fontAlgn="ctr"/>
                      <a:r>
                        <a:rPr lang="en-US" sz="1000" b="1" i="0" u="none" strike="noStrike">
                          <a:solidFill>
                            <a:srgbClr val="000000"/>
                          </a:solidFill>
                          <a:effectLst/>
                          <a:latin typeface="Arial" panose="020B0604020202020204" pitchFamily="34" charset="0"/>
                          <a:cs typeface="Arial" panose="020B0604020202020204" pitchFamily="34" charset="0"/>
                        </a:rPr>
                        <a:t>Geographical location of program/lack of diversity in the community</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4.26</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4.25</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683"/>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4.26</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E783"/>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3.90</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DD8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5.32</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87B"/>
                    </a:solidFill>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3.72</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D980"/>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4.56</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4.39</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83"/>
                    </a:solidFill>
                  </a:tcPr>
                </a:tc>
                <a:extLst>
                  <a:ext uri="{0D108BD9-81ED-4DB2-BD59-A6C34878D82A}">
                    <a16:rowId xmlns:a16="http://schemas.microsoft.com/office/drawing/2014/main" val="1055871604"/>
                  </a:ext>
                </a:extLst>
              </a:tr>
              <a:tr h="382627">
                <a:tc>
                  <a:txBody>
                    <a:bodyPr/>
                    <a:lstStyle/>
                    <a:p>
                      <a:pPr algn="l" fontAlgn="ctr"/>
                      <a:r>
                        <a:rPr lang="en-US" sz="1000" b="1" i="0" u="none" strike="noStrike">
                          <a:solidFill>
                            <a:srgbClr val="000000"/>
                          </a:solidFill>
                          <a:effectLst/>
                          <a:latin typeface="Arial" panose="020B0604020202020204" pitchFamily="34" charset="0"/>
                          <a:cs typeface="Arial" panose="020B0604020202020204" pitchFamily="34" charset="0"/>
                        </a:rPr>
                        <a:t>Lack of diversity among the current fellows</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4.04</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4.10</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82"/>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4.01</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08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3.88</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DD8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4.50</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83"/>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3.23</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D"/>
                    </a:solidFill>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4.14</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482"/>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4.67</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C82"/>
                    </a:solidFill>
                  </a:tcPr>
                </a:tc>
                <a:extLst>
                  <a:ext uri="{0D108BD9-81ED-4DB2-BD59-A6C34878D82A}">
                    <a16:rowId xmlns:a16="http://schemas.microsoft.com/office/drawing/2014/main" val="146672823"/>
                  </a:ext>
                </a:extLst>
              </a:tr>
              <a:tr h="382627">
                <a:tc>
                  <a:txBody>
                    <a:bodyPr/>
                    <a:lstStyle/>
                    <a:p>
                      <a:pPr algn="l" fontAlgn="ctr"/>
                      <a:r>
                        <a:rPr lang="en-US" sz="1000" b="1" i="0" u="none" strike="noStrike">
                          <a:solidFill>
                            <a:srgbClr val="000000"/>
                          </a:solidFill>
                          <a:effectLst/>
                          <a:latin typeface="Arial" panose="020B0604020202020204" pitchFamily="34" charset="0"/>
                          <a:cs typeface="Arial" panose="020B0604020202020204" pitchFamily="34" charset="0"/>
                        </a:rPr>
                        <a:t>Lack of resources for support of URMs or women fellows</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3.52</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3.03</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C77C"/>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3.72</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D980"/>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3.26</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CD7E"/>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4.26</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E783"/>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3.53</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D47F"/>
                    </a:solidFill>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3.52</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D37F"/>
                    </a:solidFill>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3.51</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D37F"/>
                    </a:solidFill>
                  </a:tcPr>
                </a:tc>
                <a:extLst>
                  <a:ext uri="{0D108BD9-81ED-4DB2-BD59-A6C34878D82A}">
                    <a16:rowId xmlns:a16="http://schemas.microsoft.com/office/drawing/2014/main" val="1702705143"/>
                  </a:ext>
                </a:extLst>
              </a:tr>
              <a:tr h="382627">
                <a:tc>
                  <a:txBody>
                    <a:bodyPr/>
                    <a:lstStyle/>
                    <a:p>
                      <a:pPr algn="l" fontAlgn="ctr"/>
                      <a:r>
                        <a:rPr lang="en-US" sz="1000" b="1" i="0" u="none" strike="noStrike">
                          <a:solidFill>
                            <a:srgbClr val="000000"/>
                          </a:solidFill>
                          <a:effectLst/>
                          <a:latin typeface="Arial" panose="020B0604020202020204" pitchFamily="34" charset="0"/>
                          <a:cs typeface="Arial" panose="020B0604020202020204" pitchFamily="34" charset="0"/>
                        </a:rPr>
                        <a:t>Overall culture of the program</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3.22</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2.98</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57C"/>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3.33</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CF7E"/>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3.01</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C67C"/>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3.85</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C81"/>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2.68</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1000" b="0" i="0" u="none" strike="noStrike">
                          <a:solidFill>
                            <a:srgbClr val="000000"/>
                          </a:solidFill>
                          <a:effectLst/>
                          <a:latin typeface="Arial" panose="020B0604020202020204" pitchFamily="34" charset="0"/>
                          <a:cs typeface="Arial" panose="020B0604020202020204" pitchFamily="34" charset="0"/>
                        </a:rPr>
                        <a:t>3.25</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CD7E"/>
                    </a:solidFill>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3.70</a:t>
                      </a:r>
                    </a:p>
                  </a:txBody>
                  <a:tcPr marL="7454" marR="7454" marT="7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D880"/>
                    </a:solidFill>
                  </a:tcPr>
                </a:tc>
                <a:extLst>
                  <a:ext uri="{0D108BD9-81ED-4DB2-BD59-A6C34878D82A}">
                    <a16:rowId xmlns:a16="http://schemas.microsoft.com/office/drawing/2014/main" val="1196164690"/>
                  </a:ext>
                </a:extLst>
              </a:tr>
            </a:tbl>
          </a:graphicData>
        </a:graphic>
      </p:graphicFrame>
      <p:sp>
        <p:nvSpPr>
          <p:cNvPr id="5123" name="Rectangle 4"/>
          <p:cNvSpPr>
            <a:spLocks noChangeArrowheads="1"/>
          </p:cNvSpPr>
          <p:nvPr/>
        </p:nvSpPr>
        <p:spPr bwMode="auto">
          <a:xfrm>
            <a:off x="575933" y="0"/>
            <a:ext cx="79826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000" b="1" dirty="0">
                <a:solidFill>
                  <a:srgbClr val="00386B"/>
                </a:solidFill>
                <a:latin typeface="+mj-lt"/>
                <a:cs typeface="Arial" charset="0"/>
              </a:rPr>
              <a:t>Perceived Barriers Toward Diversity of Fellows in Program by Audience</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Using the following scale please indicate how much of a barrier each of these items is toward having a diverse group of fellows in your program.  (n=138)</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514290"/>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PD s from large programs (mean of 6.70) and female PDs (mean of 6.29) more strongly view a lack of qualified diverse applicants in the applicant pool as a significant barrier toward having a diverse group of fellows in their programs as compared to other PDs.</a:t>
            </a:r>
          </a:p>
        </p:txBody>
      </p:sp>
      <p:sp>
        <p:nvSpPr>
          <p:cNvPr id="51" name="Text Box 75">
            <a:extLst>
              <a:ext uri="{FF2B5EF4-FFF2-40B4-BE49-F238E27FC236}">
                <a16:creationId xmlns:a16="http://schemas.microsoft.com/office/drawing/2014/main" id="{DDD7AF7C-C22D-408B-8146-B6B7D5E122C3}"/>
              </a:ext>
            </a:extLst>
          </p:cNvPr>
          <p:cNvSpPr txBox="1">
            <a:spLocks noChangeArrowheads="1"/>
          </p:cNvSpPr>
          <p:nvPr/>
        </p:nvSpPr>
        <p:spPr bwMode="auto">
          <a:xfrm>
            <a:off x="3581400" y="5161003"/>
            <a:ext cx="685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rgbClr val="080808"/>
                </a:solidFill>
              </a:rPr>
              <a:t>(n=138)</a:t>
            </a:r>
          </a:p>
        </p:txBody>
      </p:sp>
      <p:pic>
        <p:nvPicPr>
          <p:cNvPr id="55" name="Picture 54">
            <a:extLst>
              <a:ext uri="{FF2B5EF4-FFF2-40B4-BE49-F238E27FC236}">
                <a16:creationId xmlns:a16="http://schemas.microsoft.com/office/drawing/2014/main" id="{A7F837B3-77FE-41A7-A5E6-704DB5A5EB1C}"/>
              </a:ext>
            </a:extLst>
          </p:cNvPr>
          <p:cNvPicPr>
            <a:picLocks noChangeAspect="1"/>
          </p:cNvPicPr>
          <p:nvPr/>
        </p:nvPicPr>
        <p:blipFill>
          <a:blip r:embed="rId2"/>
          <a:stretch>
            <a:fillRect/>
          </a:stretch>
        </p:blipFill>
        <p:spPr>
          <a:xfrm>
            <a:off x="3381209" y="6021289"/>
            <a:ext cx="2381582" cy="188708"/>
          </a:xfrm>
          <a:prstGeom prst="rect">
            <a:avLst/>
          </a:prstGeom>
        </p:spPr>
      </p:pic>
      <p:sp>
        <p:nvSpPr>
          <p:cNvPr id="59" name="Rectangle 58">
            <a:extLst>
              <a:ext uri="{FF2B5EF4-FFF2-40B4-BE49-F238E27FC236}">
                <a16:creationId xmlns:a16="http://schemas.microsoft.com/office/drawing/2014/main" id="{F5CB5C57-5D28-4FFE-8738-7F7DF42A0B99}"/>
              </a:ext>
            </a:extLst>
          </p:cNvPr>
          <p:cNvSpPr/>
          <p:nvPr/>
        </p:nvSpPr>
        <p:spPr>
          <a:xfrm>
            <a:off x="2362200" y="6344776"/>
            <a:ext cx="1295400" cy="246221"/>
          </a:xfrm>
          <a:prstGeom prst="rect">
            <a:avLst/>
          </a:prstGeom>
        </p:spPr>
        <p:txBody>
          <a:bodyPr wrap="square">
            <a:spAutoFit/>
          </a:bodyPr>
          <a:lstStyle/>
          <a:p>
            <a:pPr lvl="0" algn="ctr"/>
            <a:r>
              <a:rPr lang="en-US" altLang="en-US" sz="1000" i="1" dirty="0">
                <a:solidFill>
                  <a:srgbClr val="00386B"/>
                </a:solidFill>
                <a:latin typeface="Arial" charset="0"/>
                <a:cs typeface="Arial" charset="0"/>
                <a:sym typeface="Wingdings" panose="05000000000000000000" pitchFamily="2" charset="2"/>
              </a:rPr>
              <a:t>More of a barrier</a:t>
            </a:r>
            <a:endParaRPr lang="en-US" altLang="en-US" sz="1000" i="1" dirty="0">
              <a:solidFill>
                <a:srgbClr val="00386B"/>
              </a:solidFill>
              <a:latin typeface="Arial" charset="0"/>
              <a:cs typeface="Arial" charset="0"/>
            </a:endParaRPr>
          </a:p>
        </p:txBody>
      </p:sp>
      <p:cxnSp>
        <p:nvCxnSpPr>
          <p:cNvPr id="60" name="Straight Arrow Connector 59">
            <a:extLst>
              <a:ext uri="{FF2B5EF4-FFF2-40B4-BE49-F238E27FC236}">
                <a16:creationId xmlns:a16="http://schemas.microsoft.com/office/drawing/2014/main" id="{3D4F0F26-9846-494C-A89A-E5297CD0C20B}"/>
              </a:ext>
            </a:extLst>
          </p:cNvPr>
          <p:cNvCxnSpPr>
            <a:cxnSpLocks/>
          </p:cNvCxnSpPr>
          <p:nvPr/>
        </p:nvCxnSpPr>
        <p:spPr>
          <a:xfrm flipV="1">
            <a:off x="3429000" y="6209997"/>
            <a:ext cx="0" cy="152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1910F5C-6675-4BA6-8CA2-3C0DF2B39671}"/>
              </a:ext>
            </a:extLst>
          </p:cNvPr>
          <p:cNvCxnSpPr>
            <a:cxnSpLocks/>
          </p:cNvCxnSpPr>
          <p:nvPr/>
        </p:nvCxnSpPr>
        <p:spPr>
          <a:xfrm flipV="1">
            <a:off x="5715000" y="6209997"/>
            <a:ext cx="0" cy="152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AE32F0E0-289F-47AC-A438-D5A11B49E7EB}"/>
              </a:ext>
            </a:extLst>
          </p:cNvPr>
          <p:cNvSpPr/>
          <p:nvPr/>
        </p:nvSpPr>
        <p:spPr>
          <a:xfrm>
            <a:off x="3886200" y="5773579"/>
            <a:ext cx="1295400" cy="246221"/>
          </a:xfrm>
          <a:prstGeom prst="rect">
            <a:avLst/>
          </a:prstGeom>
        </p:spPr>
        <p:txBody>
          <a:bodyPr wrap="square">
            <a:spAutoFit/>
          </a:bodyPr>
          <a:lstStyle/>
          <a:p>
            <a:pPr lvl="0" algn="ctr"/>
            <a:r>
              <a:rPr lang="en-US" altLang="en-US" sz="1000" i="1" u="sng" dirty="0">
                <a:solidFill>
                  <a:srgbClr val="00386B"/>
                </a:solidFill>
                <a:latin typeface="Arial" charset="0"/>
                <a:cs typeface="Arial" charset="0"/>
                <a:sym typeface="Wingdings" panose="05000000000000000000" pitchFamily="2" charset="2"/>
              </a:rPr>
              <a:t>Heat Map Legend</a:t>
            </a:r>
            <a:endParaRPr lang="en-US" altLang="en-US" sz="1000" i="1" u="sng" dirty="0">
              <a:solidFill>
                <a:srgbClr val="00386B"/>
              </a:solidFill>
              <a:latin typeface="Arial" charset="0"/>
              <a:cs typeface="Arial" charset="0"/>
            </a:endParaRPr>
          </a:p>
        </p:txBody>
      </p:sp>
      <p:sp>
        <p:nvSpPr>
          <p:cNvPr id="64" name="Rectangle 63">
            <a:extLst>
              <a:ext uri="{FF2B5EF4-FFF2-40B4-BE49-F238E27FC236}">
                <a16:creationId xmlns:a16="http://schemas.microsoft.com/office/drawing/2014/main" id="{657BD317-F70D-42A0-A270-3C78CDAE5467}"/>
              </a:ext>
            </a:extLst>
          </p:cNvPr>
          <p:cNvSpPr/>
          <p:nvPr/>
        </p:nvSpPr>
        <p:spPr>
          <a:xfrm>
            <a:off x="5410200" y="6383179"/>
            <a:ext cx="1295400" cy="246221"/>
          </a:xfrm>
          <a:prstGeom prst="rect">
            <a:avLst/>
          </a:prstGeom>
        </p:spPr>
        <p:txBody>
          <a:bodyPr wrap="square">
            <a:spAutoFit/>
          </a:bodyPr>
          <a:lstStyle/>
          <a:p>
            <a:pPr lvl="0" algn="ctr"/>
            <a:r>
              <a:rPr lang="en-US" altLang="en-US" sz="1000" i="1" dirty="0">
                <a:solidFill>
                  <a:srgbClr val="00386B"/>
                </a:solidFill>
                <a:latin typeface="Arial" charset="0"/>
                <a:cs typeface="Arial" charset="0"/>
                <a:sym typeface="Wingdings" panose="05000000000000000000" pitchFamily="2" charset="2"/>
              </a:rPr>
              <a:t>Less of a barrier</a:t>
            </a:r>
            <a:endParaRPr lang="en-US" altLang="en-US" sz="1000" i="1" dirty="0">
              <a:solidFill>
                <a:srgbClr val="00386B"/>
              </a:solidFill>
              <a:latin typeface="Arial" charset="0"/>
              <a:cs typeface="Arial" charset="0"/>
            </a:endParaRPr>
          </a:p>
        </p:txBody>
      </p:sp>
      <p:sp>
        <p:nvSpPr>
          <p:cNvPr id="65" name="Text Box 75">
            <a:extLst>
              <a:ext uri="{FF2B5EF4-FFF2-40B4-BE49-F238E27FC236}">
                <a16:creationId xmlns:a16="http://schemas.microsoft.com/office/drawing/2014/main" id="{9EEABB8A-4E05-44F1-82AE-F63FD654A958}"/>
              </a:ext>
            </a:extLst>
          </p:cNvPr>
          <p:cNvSpPr txBox="1">
            <a:spLocks noChangeArrowheads="1"/>
          </p:cNvSpPr>
          <p:nvPr/>
        </p:nvSpPr>
        <p:spPr bwMode="auto">
          <a:xfrm>
            <a:off x="4343401" y="5163979"/>
            <a:ext cx="685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rgbClr val="080808"/>
                </a:solidFill>
              </a:rPr>
              <a:t>(n=42)</a:t>
            </a:r>
          </a:p>
        </p:txBody>
      </p:sp>
      <p:sp>
        <p:nvSpPr>
          <p:cNvPr id="67" name="Text Box 75">
            <a:extLst>
              <a:ext uri="{FF2B5EF4-FFF2-40B4-BE49-F238E27FC236}">
                <a16:creationId xmlns:a16="http://schemas.microsoft.com/office/drawing/2014/main" id="{6FD21B29-6A2B-40AC-8FFF-BC1AC1E86AB0}"/>
              </a:ext>
            </a:extLst>
          </p:cNvPr>
          <p:cNvSpPr txBox="1">
            <a:spLocks noChangeArrowheads="1"/>
          </p:cNvSpPr>
          <p:nvPr/>
        </p:nvSpPr>
        <p:spPr bwMode="auto">
          <a:xfrm>
            <a:off x="4953000" y="5146358"/>
            <a:ext cx="685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rgbClr val="080808"/>
                </a:solidFill>
              </a:rPr>
              <a:t>(n=96)</a:t>
            </a:r>
          </a:p>
        </p:txBody>
      </p:sp>
      <p:sp>
        <p:nvSpPr>
          <p:cNvPr id="68" name="Text Box 75">
            <a:extLst>
              <a:ext uri="{FF2B5EF4-FFF2-40B4-BE49-F238E27FC236}">
                <a16:creationId xmlns:a16="http://schemas.microsoft.com/office/drawing/2014/main" id="{C4F5AE0F-92A7-4359-BA4B-E523FAFA28A6}"/>
              </a:ext>
            </a:extLst>
          </p:cNvPr>
          <p:cNvSpPr txBox="1">
            <a:spLocks noChangeArrowheads="1"/>
          </p:cNvSpPr>
          <p:nvPr/>
        </p:nvSpPr>
        <p:spPr bwMode="auto">
          <a:xfrm>
            <a:off x="5715001" y="5146358"/>
            <a:ext cx="685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rgbClr val="080808"/>
                </a:solidFill>
              </a:rPr>
              <a:t>(n=104)</a:t>
            </a:r>
          </a:p>
        </p:txBody>
      </p:sp>
      <p:sp>
        <p:nvSpPr>
          <p:cNvPr id="69" name="Text Box 75">
            <a:extLst>
              <a:ext uri="{FF2B5EF4-FFF2-40B4-BE49-F238E27FC236}">
                <a16:creationId xmlns:a16="http://schemas.microsoft.com/office/drawing/2014/main" id="{88AC755A-48E0-4608-A005-9C0AD19EA577}"/>
              </a:ext>
            </a:extLst>
          </p:cNvPr>
          <p:cNvSpPr txBox="1">
            <a:spLocks noChangeArrowheads="1"/>
          </p:cNvSpPr>
          <p:nvPr/>
        </p:nvSpPr>
        <p:spPr bwMode="auto">
          <a:xfrm>
            <a:off x="6324601" y="5146358"/>
            <a:ext cx="685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rgbClr val="080808"/>
                </a:solidFill>
              </a:rPr>
              <a:t>(n=34)</a:t>
            </a:r>
          </a:p>
        </p:txBody>
      </p:sp>
      <p:sp>
        <p:nvSpPr>
          <p:cNvPr id="70" name="Text Box 75">
            <a:extLst>
              <a:ext uri="{FF2B5EF4-FFF2-40B4-BE49-F238E27FC236}">
                <a16:creationId xmlns:a16="http://schemas.microsoft.com/office/drawing/2014/main" id="{ED1ABC07-7551-48E5-BDA0-A4609A5D7E25}"/>
              </a:ext>
            </a:extLst>
          </p:cNvPr>
          <p:cNvSpPr txBox="1">
            <a:spLocks noChangeArrowheads="1"/>
          </p:cNvSpPr>
          <p:nvPr/>
        </p:nvSpPr>
        <p:spPr bwMode="auto">
          <a:xfrm>
            <a:off x="6934201" y="5146358"/>
            <a:ext cx="685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rgbClr val="080808"/>
                </a:solidFill>
              </a:rPr>
              <a:t>(n=42)</a:t>
            </a:r>
          </a:p>
        </p:txBody>
      </p:sp>
      <p:sp>
        <p:nvSpPr>
          <p:cNvPr id="72" name="Text Box 75">
            <a:extLst>
              <a:ext uri="{FF2B5EF4-FFF2-40B4-BE49-F238E27FC236}">
                <a16:creationId xmlns:a16="http://schemas.microsoft.com/office/drawing/2014/main" id="{C23AE43E-2595-4E2D-9B53-204B188F7B47}"/>
              </a:ext>
            </a:extLst>
          </p:cNvPr>
          <p:cNvSpPr txBox="1">
            <a:spLocks noChangeArrowheads="1"/>
          </p:cNvSpPr>
          <p:nvPr/>
        </p:nvSpPr>
        <p:spPr bwMode="auto">
          <a:xfrm>
            <a:off x="7543800" y="5146358"/>
            <a:ext cx="685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rgbClr val="080808"/>
                </a:solidFill>
              </a:rPr>
              <a:t>(n=52)</a:t>
            </a:r>
          </a:p>
        </p:txBody>
      </p:sp>
      <p:sp>
        <p:nvSpPr>
          <p:cNvPr id="91" name="Text Box 75">
            <a:extLst>
              <a:ext uri="{FF2B5EF4-FFF2-40B4-BE49-F238E27FC236}">
                <a16:creationId xmlns:a16="http://schemas.microsoft.com/office/drawing/2014/main" id="{799A3C2D-6D0E-44C8-B5EF-B30A91479261}"/>
              </a:ext>
            </a:extLst>
          </p:cNvPr>
          <p:cNvSpPr txBox="1">
            <a:spLocks noChangeArrowheads="1"/>
          </p:cNvSpPr>
          <p:nvPr/>
        </p:nvSpPr>
        <p:spPr bwMode="auto">
          <a:xfrm>
            <a:off x="8229600" y="5146358"/>
            <a:ext cx="685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rgbClr val="080808"/>
                </a:solidFill>
              </a:rPr>
              <a:t>(n=44)</a:t>
            </a:r>
          </a:p>
        </p:txBody>
      </p:sp>
      <p:sp>
        <p:nvSpPr>
          <p:cNvPr id="92" name="Rectangle 91">
            <a:extLst>
              <a:ext uri="{FF2B5EF4-FFF2-40B4-BE49-F238E27FC236}">
                <a16:creationId xmlns:a16="http://schemas.microsoft.com/office/drawing/2014/main" id="{42D16C79-EAF8-4F30-B751-0ECC77CA8A03}"/>
              </a:ext>
            </a:extLst>
          </p:cNvPr>
          <p:cNvSpPr/>
          <p:nvPr/>
        </p:nvSpPr>
        <p:spPr>
          <a:xfrm>
            <a:off x="4191000" y="1295400"/>
            <a:ext cx="1528272" cy="307777"/>
          </a:xfrm>
          <a:prstGeom prst="rect">
            <a:avLst/>
          </a:prstGeom>
        </p:spPr>
        <p:txBody>
          <a:bodyPr wrap="square">
            <a:spAutoFit/>
          </a:bodyPr>
          <a:lstStyle/>
          <a:p>
            <a:pPr algn="ctr"/>
            <a:r>
              <a:rPr lang="en-US" sz="1400" b="1" u="sng" dirty="0"/>
              <a:t>URMs In Program</a:t>
            </a:r>
          </a:p>
        </p:txBody>
      </p:sp>
      <p:sp>
        <p:nvSpPr>
          <p:cNvPr id="93" name="Rectangle 92">
            <a:extLst>
              <a:ext uri="{FF2B5EF4-FFF2-40B4-BE49-F238E27FC236}">
                <a16:creationId xmlns:a16="http://schemas.microsoft.com/office/drawing/2014/main" id="{58F54D99-6A38-4874-A262-F1AA02E0202B}"/>
              </a:ext>
            </a:extLst>
          </p:cNvPr>
          <p:cNvSpPr/>
          <p:nvPr/>
        </p:nvSpPr>
        <p:spPr>
          <a:xfrm>
            <a:off x="5638800" y="1295400"/>
            <a:ext cx="1295400" cy="307777"/>
          </a:xfrm>
          <a:prstGeom prst="rect">
            <a:avLst/>
          </a:prstGeom>
        </p:spPr>
        <p:txBody>
          <a:bodyPr wrap="square">
            <a:spAutoFit/>
          </a:bodyPr>
          <a:lstStyle/>
          <a:p>
            <a:pPr algn="ctr"/>
            <a:r>
              <a:rPr lang="en-US" sz="1400" b="1" u="sng" dirty="0"/>
              <a:t>PD - Gender</a:t>
            </a:r>
          </a:p>
        </p:txBody>
      </p:sp>
      <p:sp>
        <p:nvSpPr>
          <p:cNvPr id="94" name="Rectangle 93">
            <a:extLst>
              <a:ext uri="{FF2B5EF4-FFF2-40B4-BE49-F238E27FC236}">
                <a16:creationId xmlns:a16="http://schemas.microsoft.com/office/drawing/2014/main" id="{36FEB916-DBFE-4150-887A-C9FF4722D9EC}"/>
              </a:ext>
            </a:extLst>
          </p:cNvPr>
          <p:cNvSpPr/>
          <p:nvPr/>
        </p:nvSpPr>
        <p:spPr>
          <a:xfrm>
            <a:off x="7082328" y="1295400"/>
            <a:ext cx="1528272" cy="307777"/>
          </a:xfrm>
          <a:prstGeom prst="rect">
            <a:avLst/>
          </a:prstGeom>
        </p:spPr>
        <p:txBody>
          <a:bodyPr wrap="square">
            <a:spAutoFit/>
          </a:bodyPr>
          <a:lstStyle/>
          <a:p>
            <a:pPr algn="ctr"/>
            <a:r>
              <a:rPr lang="en-US" sz="1400" b="1" u="sng" dirty="0"/>
              <a:t>Program Size</a:t>
            </a:r>
          </a:p>
        </p:txBody>
      </p:sp>
      <p:cxnSp>
        <p:nvCxnSpPr>
          <p:cNvPr id="95" name="Straight Connector 94">
            <a:extLst>
              <a:ext uri="{FF2B5EF4-FFF2-40B4-BE49-F238E27FC236}">
                <a16:creationId xmlns:a16="http://schemas.microsoft.com/office/drawing/2014/main" id="{CD31DED0-2F3E-4ECA-BCBF-F495B27E836E}"/>
              </a:ext>
            </a:extLst>
          </p:cNvPr>
          <p:cNvCxnSpPr>
            <a:cxnSpLocks/>
          </p:cNvCxnSpPr>
          <p:nvPr/>
        </p:nvCxnSpPr>
        <p:spPr>
          <a:xfrm>
            <a:off x="3657600" y="1679377"/>
            <a:ext cx="0" cy="3443645"/>
          </a:xfrm>
          <a:prstGeom prst="line">
            <a:avLst/>
          </a:prstGeom>
          <a:ln w="381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1B14BBC-625B-4E46-90C9-6BF8497A39E9}"/>
              </a:ext>
            </a:extLst>
          </p:cNvPr>
          <p:cNvCxnSpPr>
            <a:cxnSpLocks/>
          </p:cNvCxnSpPr>
          <p:nvPr/>
        </p:nvCxnSpPr>
        <p:spPr>
          <a:xfrm>
            <a:off x="4267200" y="1679377"/>
            <a:ext cx="0" cy="3443645"/>
          </a:xfrm>
          <a:prstGeom prst="line">
            <a:avLst/>
          </a:prstGeom>
          <a:ln w="381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B701FA6-8C40-4392-BE98-D4D9893B033E}"/>
              </a:ext>
            </a:extLst>
          </p:cNvPr>
          <p:cNvCxnSpPr>
            <a:cxnSpLocks/>
          </p:cNvCxnSpPr>
          <p:nvPr/>
        </p:nvCxnSpPr>
        <p:spPr>
          <a:xfrm>
            <a:off x="5715000" y="1679377"/>
            <a:ext cx="0" cy="3443645"/>
          </a:xfrm>
          <a:prstGeom prst="line">
            <a:avLst/>
          </a:prstGeom>
          <a:ln w="381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F6715D9-69DD-4C96-A857-96B9BE4B85AA}"/>
              </a:ext>
            </a:extLst>
          </p:cNvPr>
          <p:cNvCxnSpPr>
            <a:cxnSpLocks/>
          </p:cNvCxnSpPr>
          <p:nvPr/>
        </p:nvCxnSpPr>
        <p:spPr>
          <a:xfrm>
            <a:off x="6934200" y="1679377"/>
            <a:ext cx="0" cy="3443645"/>
          </a:xfrm>
          <a:prstGeom prst="line">
            <a:avLst/>
          </a:prstGeom>
          <a:ln w="38100">
            <a:solidFill>
              <a:srgbClr val="0808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0307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513194" y="0"/>
            <a:ext cx="81081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400" b="1" dirty="0">
                <a:solidFill>
                  <a:srgbClr val="00386B"/>
                </a:solidFill>
                <a:latin typeface="+mj-lt"/>
                <a:cs typeface="Arial" charset="0"/>
              </a:rPr>
              <a:t>Support Systems at Program for Minority or Gender Groups</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What support systems are in place at your program/institution for minority or gender groups?   (n=138)</a:t>
            </a:r>
          </a:p>
        </p:txBody>
      </p:sp>
      <p:sp>
        <p:nvSpPr>
          <p:cNvPr id="74" name="Text Box 75">
            <a:extLst>
              <a:ext uri="{FF2B5EF4-FFF2-40B4-BE49-F238E27FC236}">
                <a16:creationId xmlns:a16="http://schemas.microsoft.com/office/drawing/2014/main" id="{EB62EC2A-FAE7-4D12-BC07-CE49E47ED693}"/>
              </a:ext>
            </a:extLst>
          </p:cNvPr>
          <p:cNvSpPr txBox="1">
            <a:spLocks noChangeArrowheads="1"/>
          </p:cNvSpPr>
          <p:nvPr/>
        </p:nvSpPr>
        <p:spPr bwMode="auto">
          <a:xfrm>
            <a:off x="4343400" y="6248400"/>
            <a:ext cx="8382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514290"/>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Almost two-thirds of cardiology training programs (64%) have an Office of Diversity and Inclusion. Additionally, approximately half of programs have institutional resources to support minority or gender specific needs (54%) and/or peer support or mentoring groups (49%). </a:t>
            </a:r>
          </a:p>
        </p:txBody>
      </p:sp>
      <p:pic>
        <p:nvPicPr>
          <p:cNvPr id="3" name="Picture 2" descr="A screenshot of a cell phone&#10;&#10;Description automatically generated">
            <a:extLst>
              <a:ext uri="{FF2B5EF4-FFF2-40B4-BE49-F238E27FC236}">
                <a16:creationId xmlns:a16="http://schemas.microsoft.com/office/drawing/2014/main" id="{39BA4EE4-74E2-49AA-9583-921A8FE7D4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5091060"/>
          </a:xfrm>
          <a:prstGeom prst="rect">
            <a:avLst/>
          </a:prstGeom>
        </p:spPr>
      </p:pic>
    </p:spTree>
    <p:extLst>
      <p:ext uri="{BB962C8B-B14F-4D97-AF65-F5344CB8AC3E}">
        <p14:creationId xmlns:p14="http://schemas.microsoft.com/office/powerpoint/2010/main" val="21847559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1F5B3F-C3C2-4351-859D-4AE44F616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3021"/>
            <a:ext cx="9144000" cy="5316379"/>
          </a:xfrm>
          <a:prstGeom prst="rect">
            <a:avLst/>
          </a:prstGeom>
        </p:spPr>
      </p:pic>
      <p:sp>
        <p:nvSpPr>
          <p:cNvPr id="5123" name="Rectangle 4"/>
          <p:cNvSpPr>
            <a:spLocks noChangeArrowheads="1"/>
          </p:cNvSpPr>
          <p:nvPr/>
        </p:nvSpPr>
        <p:spPr bwMode="auto">
          <a:xfrm>
            <a:off x="530058" y="0"/>
            <a:ext cx="807439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000" b="1" dirty="0">
                <a:solidFill>
                  <a:srgbClr val="00386B"/>
                </a:solidFill>
                <a:latin typeface="+mj-lt"/>
                <a:cs typeface="Arial" charset="0"/>
              </a:rPr>
              <a:t>Support Systems at Program for Minority or Gender Groups by Audience</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What support systems are in place at your program/institution for minority or gender groups?   (n=138)</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514290"/>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Large programs (95%) and programs with a female PD (82%) are more likely to have an Office of Diversity and Inclusion as compared to other programs.</a:t>
            </a:r>
          </a:p>
          <a:p>
            <a:pPr eaLnBrk="1" hangingPunct="1">
              <a:buFontTx/>
              <a:buChar char="•"/>
            </a:pPr>
            <a:r>
              <a:rPr lang="en-US" altLang="en-US" sz="1000" b="0" dirty="0">
                <a:solidFill>
                  <a:schemeClr val="tx1"/>
                </a:solidFill>
              </a:rPr>
              <a:t>Not surprisingly, small programs are less likely to have support systems for minority/gender groups as compared to medium and large programs.</a:t>
            </a:r>
          </a:p>
        </p:txBody>
      </p:sp>
      <p:sp>
        <p:nvSpPr>
          <p:cNvPr id="9" name="Rectangle 8">
            <a:extLst>
              <a:ext uri="{FF2B5EF4-FFF2-40B4-BE49-F238E27FC236}">
                <a16:creationId xmlns:a16="http://schemas.microsoft.com/office/drawing/2014/main" id="{356FFE21-F644-4CA3-A190-80E9E55035E6}"/>
              </a:ext>
            </a:extLst>
          </p:cNvPr>
          <p:cNvSpPr/>
          <p:nvPr/>
        </p:nvSpPr>
        <p:spPr>
          <a:xfrm>
            <a:off x="2133600" y="1018401"/>
            <a:ext cx="16002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URMs In Program</a:t>
            </a:r>
          </a:p>
        </p:txBody>
      </p:sp>
      <p:sp>
        <p:nvSpPr>
          <p:cNvPr id="10" name="Rectangle 9">
            <a:extLst>
              <a:ext uri="{FF2B5EF4-FFF2-40B4-BE49-F238E27FC236}">
                <a16:creationId xmlns:a16="http://schemas.microsoft.com/office/drawing/2014/main" id="{EEB411AA-0BC2-482B-87FE-AE5AB0824F73}"/>
              </a:ext>
            </a:extLst>
          </p:cNvPr>
          <p:cNvSpPr/>
          <p:nvPr/>
        </p:nvSpPr>
        <p:spPr>
          <a:xfrm>
            <a:off x="4267200" y="1018401"/>
            <a:ext cx="13716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PD - Gender</a:t>
            </a:r>
          </a:p>
        </p:txBody>
      </p:sp>
      <p:sp>
        <p:nvSpPr>
          <p:cNvPr id="11" name="Rectangle 10">
            <a:extLst>
              <a:ext uri="{FF2B5EF4-FFF2-40B4-BE49-F238E27FC236}">
                <a16:creationId xmlns:a16="http://schemas.microsoft.com/office/drawing/2014/main" id="{F79C7668-5054-4B67-BED5-C5B493C354C3}"/>
              </a:ext>
            </a:extLst>
          </p:cNvPr>
          <p:cNvSpPr/>
          <p:nvPr/>
        </p:nvSpPr>
        <p:spPr>
          <a:xfrm>
            <a:off x="6705600" y="1018401"/>
            <a:ext cx="13716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Program Size</a:t>
            </a:r>
          </a:p>
        </p:txBody>
      </p:sp>
      <p:sp>
        <p:nvSpPr>
          <p:cNvPr id="12" name="Text Box 75">
            <a:extLst>
              <a:ext uri="{FF2B5EF4-FFF2-40B4-BE49-F238E27FC236}">
                <a16:creationId xmlns:a16="http://schemas.microsoft.com/office/drawing/2014/main" id="{E150C689-C155-454A-8F2C-ACA617FC2441}"/>
              </a:ext>
            </a:extLst>
          </p:cNvPr>
          <p:cNvSpPr txBox="1">
            <a:spLocks noChangeArrowheads="1"/>
          </p:cNvSpPr>
          <p:nvPr/>
        </p:nvSpPr>
        <p:spPr bwMode="auto">
          <a:xfrm>
            <a:off x="7162800" y="6400800"/>
            <a:ext cx="8382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(n=52)</a:t>
            </a:r>
          </a:p>
        </p:txBody>
      </p:sp>
      <p:sp>
        <p:nvSpPr>
          <p:cNvPr id="13" name="Text Box 75">
            <a:extLst>
              <a:ext uri="{FF2B5EF4-FFF2-40B4-BE49-F238E27FC236}">
                <a16:creationId xmlns:a16="http://schemas.microsoft.com/office/drawing/2014/main" id="{89B63E58-504B-4311-9BF0-2479BA315EE3}"/>
              </a:ext>
            </a:extLst>
          </p:cNvPr>
          <p:cNvSpPr txBox="1">
            <a:spLocks noChangeArrowheads="1"/>
          </p:cNvSpPr>
          <p:nvPr/>
        </p:nvSpPr>
        <p:spPr bwMode="auto">
          <a:xfrm>
            <a:off x="3124200" y="6400800"/>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(n=96)</a:t>
            </a:r>
          </a:p>
        </p:txBody>
      </p:sp>
      <p:sp>
        <p:nvSpPr>
          <p:cNvPr id="14" name="Text Box 75">
            <a:extLst>
              <a:ext uri="{FF2B5EF4-FFF2-40B4-BE49-F238E27FC236}">
                <a16:creationId xmlns:a16="http://schemas.microsoft.com/office/drawing/2014/main" id="{0CC9B9EE-E9F0-437B-96F2-0C5FC0334707}"/>
              </a:ext>
            </a:extLst>
          </p:cNvPr>
          <p:cNvSpPr txBox="1">
            <a:spLocks noChangeArrowheads="1"/>
          </p:cNvSpPr>
          <p:nvPr/>
        </p:nvSpPr>
        <p:spPr bwMode="auto">
          <a:xfrm>
            <a:off x="2057400" y="6400800"/>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(n=42)</a:t>
            </a:r>
          </a:p>
        </p:txBody>
      </p:sp>
      <p:sp>
        <p:nvSpPr>
          <p:cNvPr id="15" name="Text Box 75">
            <a:extLst>
              <a:ext uri="{FF2B5EF4-FFF2-40B4-BE49-F238E27FC236}">
                <a16:creationId xmlns:a16="http://schemas.microsoft.com/office/drawing/2014/main" id="{4CD6D75E-2DFC-4E5D-9FBB-F7EC85621B12}"/>
              </a:ext>
            </a:extLst>
          </p:cNvPr>
          <p:cNvSpPr txBox="1">
            <a:spLocks noChangeArrowheads="1"/>
          </p:cNvSpPr>
          <p:nvPr/>
        </p:nvSpPr>
        <p:spPr bwMode="auto">
          <a:xfrm>
            <a:off x="4191000" y="6400800"/>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(n=104)</a:t>
            </a:r>
          </a:p>
        </p:txBody>
      </p:sp>
      <p:sp>
        <p:nvSpPr>
          <p:cNvPr id="16" name="Text Box 75">
            <a:extLst>
              <a:ext uri="{FF2B5EF4-FFF2-40B4-BE49-F238E27FC236}">
                <a16:creationId xmlns:a16="http://schemas.microsoft.com/office/drawing/2014/main" id="{D13B4621-5E33-40B6-8E2B-E27A7C854E75}"/>
              </a:ext>
            </a:extLst>
          </p:cNvPr>
          <p:cNvSpPr txBox="1">
            <a:spLocks noChangeArrowheads="1"/>
          </p:cNvSpPr>
          <p:nvPr/>
        </p:nvSpPr>
        <p:spPr bwMode="auto">
          <a:xfrm>
            <a:off x="5105400" y="6400800"/>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(n=34)</a:t>
            </a:r>
          </a:p>
        </p:txBody>
      </p:sp>
      <p:sp>
        <p:nvSpPr>
          <p:cNvPr id="17" name="Text Box 75">
            <a:extLst>
              <a:ext uri="{FF2B5EF4-FFF2-40B4-BE49-F238E27FC236}">
                <a16:creationId xmlns:a16="http://schemas.microsoft.com/office/drawing/2014/main" id="{E83C811A-C18D-487B-A495-82FC3FE18A8A}"/>
              </a:ext>
            </a:extLst>
          </p:cNvPr>
          <p:cNvSpPr txBox="1">
            <a:spLocks noChangeArrowheads="1"/>
          </p:cNvSpPr>
          <p:nvPr/>
        </p:nvSpPr>
        <p:spPr bwMode="auto">
          <a:xfrm>
            <a:off x="6172200" y="6400800"/>
            <a:ext cx="8382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(n=42)</a:t>
            </a:r>
          </a:p>
        </p:txBody>
      </p:sp>
      <p:sp>
        <p:nvSpPr>
          <p:cNvPr id="18" name="Text Box 75">
            <a:extLst>
              <a:ext uri="{FF2B5EF4-FFF2-40B4-BE49-F238E27FC236}">
                <a16:creationId xmlns:a16="http://schemas.microsoft.com/office/drawing/2014/main" id="{3E65CB9B-6A6D-4112-8630-18AC1A7CF26A}"/>
              </a:ext>
            </a:extLst>
          </p:cNvPr>
          <p:cNvSpPr txBox="1">
            <a:spLocks noChangeArrowheads="1"/>
          </p:cNvSpPr>
          <p:nvPr/>
        </p:nvSpPr>
        <p:spPr bwMode="auto">
          <a:xfrm>
            <a:off x="8077200" y="6400800"/>
            <a:ext cx="8382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(n=44)</a:t>
            </a:r>
          </a:p>
        </p:txBody>
      </p:sp>
    </p:spTree>
    <p:extLst>
      <p:ext uri="{BB962C8B-B14F-4D97-AF65-F5344CB8AC3E}">
        <p14:creationId xmlns:p14="http://schemas.microsoft.com/office/powerpoint/2010/main" val="35459954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381000"/>
            <a:ext cx="9144000" cy="6401753"/>
          </a:xfrm>
          <a:prstGeom prst="rect">
            <a:avLst/>
          </a:prstGeom>
          <a:solidFill>
            <a:schemeClr val="bg1"/>
          </a:solidFill>
          <a:ln>
            <a:noFill/>
          </a:ln>
          <a:effec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i="1" dirty="0">
                <a:solidFill>
                  <a:schemeClr val="tx1"/>
                </a:solidFill>
              </a:rPr>
              <a:t>“Addressing implicit biases and making practice of medicine more humane for providers.”</a:t>
            </a:r>
          </a:p>
          <a:p>
            <a:pPr eaLnBrk="1" hangingPunct="1">
              <a:buFontTx/>
              <a:buChar char="•"/>
            </a:pPr>
            <a:r>
              <a:rPr lang="en-US" altLang="en-US" sz="1000" b="0" i="1" dirty="0">
                <a:solidFill>
                  <a:schemeClr val="tx1"/>
                </a:solidFill>
              </a:rPr>
              <a:t>“Adequate number of qualified applicants”</a:t>
            </a:r>
          </a:p>
          <a:p>
            <a:pPr eaLnBrk="1" hangingPunct="1">
              <a:buFontTx/>
              <a:buChar char="•"/>
            </a:pPr>
            <a:r>
              <a:rPr lang="en-US" altLang="en-US" sz="1000" b="0" i="1" dirty="0">
                <a:solidFill>
                  <a:schemeClr val="tx1"/>
                </a:solidFill>
              </a:rPr>
              <a:t>“Applicant pool - we receive about 450 applications every year. 80% are FMGs, predominantly Asians and Indians. Our interview slots are at least 50% female applicants. We do rank them competitively but do not match at our place. Same issue for URMs.”</a:t>
            </a:r>
          </a:p>
          <a:p>
            <a:pPr eaLnBrk="1" hangingPunct="1">
              <a:buFontTx/>
              <a:buChar char="•"/>
            </a:pPr>
            <a:r>
              <a:rPr lang="en-US" altLang="en-US" sz="1000" b="0" i="1" dirty="0">
                <a:solidFill>
                  <a:schemeClr val="tx1"/>
                </a:solidFill>
              </a:rPr>
              <a:t>“Applicant pool, lack of role models among cardiology faculty”</a:t>
            </a:r>
          </a:p>
          <a:p>
            <a:pPr eaLnBrk="1" hangingPunct="1">
              <a:buFontTx/>
              <a:buChar char="•"/>
            </a:pPr>
            <a:r>
              <a:rPr lang="en-US" altLang="en-US" sz="1000" b="0" i="1" dirty="0">
                <a:solidFill>
                  <a:schemeClr val="tx1"/>
                </a:solidFill>
              </a:rPr>
              <a:t>“Assumptions that diversifying somehow means lowering the standards.  Ignorance in general.”</a:t>
            </a:r>
          </a:p>
          <a:p>
            <a:pPr eaLnBrk="1" hangingPunct="1">
              <a:buFontTx/>
              <a:buChar char="•"/>
            </a:pPr>
            <a:r>
              <a:rPr lang="en-US" altLang="en-US" sz="1000" b="0" i="1" dirty="0">
                <a:solidFill>
                  <a:schemeClr val="tx1"/>
                </a:solidFill>
              </a:rPr>
              <a:t>“Balancing diversity, inclusion with candidate selection”</a:t>
            </a:r>
          </a:p>
          <a:p>
            <a:pPr eaLnBrk="1" hangingPunct="1">
              <a:buFontTx/>
              <a:buChar char="•"/>
            </a:pPr>
            <a:r>
              <a:rPr lang="en-US" altLang="en-US" sz="1000" b="0" i="1" dirty="0">
                <a:solidFill>
                  <a:schemeClr val="tx1"/>
                </a:solidFill>
              </a:rPr>
              <a:t>“Bias that is built into the application and training system prior to fellowship.  The diverse applicant often (although not always) has had a longer road to reach fellowship training.  A rapid review or only ranking applicants from select schools results in not even allowing those with a diverse background an opportunity to interview.”</a:t>
            </a:r>
          </a:p>
          <a:p>
            <a:pPr eaLnBrk="1" hangingPunct="1">
              <a:buFontTx/>
              <a:buChar char="•"/>
            </a:pPr>
            <a:r>
              <a:rPr lang="en-US" altLang="en-US" sz="1000" b="0" i="1" dirty="0">
                <a:solidFill>
                  <a:schemeClr val="tx1"/>
                </a:solidFill>
              </a:rPr>
              <a:t>“Competition among programs for well qualified URM applicants.”</a:t>
            </a:r>
          </a:p>
          <a:p>
            <a:pPr eaLnBrk="1" hangingPunct="1">
              <a:buFontTx/>
              <a:buChar char="•"/>
            </a:pPr>
            <a:r>
              <a:rPr lang="en-US" altLang="en-US" sz="1000" b="0" i="1" dirty="0">
                <a:solidFill>
                  <a:schemeClr val="tx1"/>
                </a:solidFill>
              </a:rPr>
              <a:t>“Culture  of specialty and practice patterns. For instance a few female graduates of our program had to stay home for a few years as they could not find a part time position”</a:t>
            </a:r>
          </a:p>
          <a:p>
            <a:pPr eaLnBrk="1" hangingPunct="1">
              <a:buFontTx/>
              <a:buChar char="•"/>
            </a:pPr>
            <a:r>
              <a:rPr lang="en-US" altLang="en-US" sz="1000" b="0" i="1" dirty="0">
                <a:solidFill>
                  <a:schemeClr val="tx1"/>
                </a:solidFill>
              </a:rPr>
              <a:t>“Culture of cardiology has not created a pipeline of diverse applicants.  For example, only 10% of our applicants last year were women (I believe overall 20% of cardiologists are women), and even fewer minority applicants.  This lack of pipeline significantly affects our ability to recruit a diverse fellow population.”</a:t>
            </a:r>
          </a:p>
          <a:p>
            <a:pPr eaLnBrk="1" hangingPunct="1">
              <a:buFontTx/>
              <a:buChar char="•"/>
            </a:pPr>
            <a:r>
              <a:rPr lang="en-US" altLang="en-US" sz="1000" b="0" i="1" dirty="0">
                <a:solidFill>
                  <a:schemeClr val="tx1"/>
                </a:solidFill>
              </a:rPr>
              <a:t>“Culture, I hope to be part of the change as I am a new program director, and this is an area that I would like to focus on.”</a:t>
            </a:r>
          </a:p>
          <a:p>
            <a:pPr eaLnBrk="1" hangingPunct="1">
              <a:buFontTx/>
              <a:buChar char="•"/>
            </a:pPr>
            <a:r>
              <a:rPr lang="en-US" altLang="en-US" sz="1000" b="0" i="1" dirty="0">
                <a:solidFill>
                  <a:schemeClr val="tx1"/>
                </a:solidFill>
              </a:rPr>
              <a:t>“Diversity of applicant pool”</a:t>
            </a:r>
          </a:p>
          <a:p>
            <a:pPr eaLnBrk="1" hangingPunct="1">
              <a:buFontTx/>
              <a:buChar char="•"/>
            </a:pPr>
            <a:r>
              <a:rPr lang="en-US" altLang="en-US" sz="1000" b="0" i="1" dirty="0">
                <a:solidFill>
                  <a:schemeClr val="tx1"/>
                </a:solidFill>
              </a:rPr>
              <a:t>“Educating faculty”</a:t>
            </a:r>
          </a:p>
          <a:p>
            <a:pPr eaLnBrk="1" hangingPunct="1">
              <a:buFontTx/>
              <a:buChar char="•"/>
            </a:pPr>
            <a:r>
              <a:rPr lang="en-US" altLang="en-US" sz="1000" b="0" i="1" dirty="0">
                <a:solidFill>
                  <a:schemeClr val="tx1"/>
                </a:solidFill>
              </a:rPr>
              <a:t>“Education”</a:t>
            </a:r>
          </a:p>
          <a:p>
            <a:pPr eaLnBrk="1" hangingPunct="1">
              <a:buFontTx/>
              <a:buChar char="•"/>
            </a:pPr>
            <a:r>
              <a:rPr lang="en-US" altLang="en-US" sz="1000" b="0" i="1" dirty="0">
                <a:solidFill>
                  <a:schemeClr val="tx1"/>
                </a:solidFill>
              </a:rPr>
              <a:t>“Encouraging URM applicants that MGH is an extremely welcoming place!  many come with a preconceived notion that it is not welcoming or is cold.  This couldn't be farther from the truth, but we recognize that these myths persist and may limit the applicant pool.”</a:t>
            </a:r>
          </a:p>
          <a:p>
            <a:pPr eaLnBrk="1" hangingPunct="1">
              <a:buFontTx/>
              <a:buChar char="•"/>
            </a:pPr>
            <a:r>
              <a:rPr lang="en-US" altLang="en-US" sz="1000" b="0" i="1" dirty="0">
                <a:solidFill>
                  <a:schemeClr val="tx1"/>
                </a:solidFill>
              </a:rPr>
              <a:t>“Finding competitive applicants interested in our Program as we rank to include underrepresented minorities, but they tend to stay in Big City programs.”</a:t>
            </a:r>
          </a:p>
          <a:p>
            <a:pPr eaLnBrk="1" hangingPunct="1">
              <a:buFontTx/>
              <a:buChar char="•"/>
            </a:pPr>
            <a:r>
              <a:rPr lang="en-US" altLang="en-US" sz="1000" b="0" i="1" dirty="0">
                <a:solidFill>
                  <a:schemeClr val="tx1"/>
                </a:solidFill>
              </a:rPr>
              <a:t>“For female applications, the problem is at the residency to cardiology fellowship transition.  There are many female IM residents and initiatives can be undertaken to recruit them.  For URM candidates, there are very few in IM residency to even encourage to apply to cardiology. Steps need to be taken at the collegiate/medical school level.”</a:t>
            </a:r>
          </a:p>
          <a:p>
            <a:pPr eaLnBrk="1" hangingPunct="1">
              <a:buFontTx/>
              <a:buChar char="•"/>
            </a:pPr>
            <a:r>
              <a:rPr lang="en-US" altLang="en-US" sz="1000" b="0" i="1" dirty="0">
                <a:solidFill>
                  <a:schemeClr val="tx1"/>
                </a:solidFill>
              </a:rPr>
              <a:t>“For the last 5 years we have noted that highly qualified URM candidates often get plucked off during the interview season by programs which go outside the Match which is something that our program will not engage in.”</a:t>
            </a:r>
          </a:p>
          <a:p>
            <a:pPr eaLnBrk="1" hangingPunct="1">
              <a:buFontTx/>
              <a:buChar char="•"/>
            </a:pPr>
            <a:r>
              <a:rPr lang="en-US" altLang="en-US" sz="1000" b="0" i="1" dirty="0">
                <a:solidFill>
                  <a:schemeClr val="tx1"/>
                </a:solidFill>
              </a:rPr>
              <a:t>“Geographic location of program”</a:t>
            </a:r>
          </a:p>
          <a:p>
            <a:pPr eaLnBrk="1" hangingPunct="1">
              <a:buFontTx/>
              <a:buChar char="•"/>
            </a:pPr>
            <a:r>
              <a:rPr lang="en-US" altLang="en-US" sz="1000" b="0" i="1" dirty="0">
                <a:solidFill>
                  <a:schemeClr val="tx1"/>
                </a:solidFill>
              </a:rPr>
              <a:t>“Getting people to see its importance”</a:t>
            </a:r>
          </a:p>
          <a:p>
            <a:pPr eaLnBrk="1" hangingPunct="1">
              <a:buFontTx/>
              <a:buChar char="•"/>
            </a:pPr>
            <a:r>
              <a:rPr lang="en-US" altLang="en-US" sz="1000" b="0" i="1" dirty="0">
                <a:solidFill>
                  <a:schemeClr val="tx1"/>
                </a:solidFill>
              </a:rPr>
              <a:t>“Getting strong candidates who are diverse most of our applicants are not from URM”</a:t>
            </a:r>
          </a:p>
          <a:p>
            <a:pPr eaLnBrk="1" hangingPunct="1">
              <a:buFontTx/>
              <a:buChar char="•"/>
            </a:pPr>
            <a:r>
              <a:rPr lang="en-US" altLang="en-US" sz="1000" b="0" i="1" dirty="0">
                <a:solidFill>
                  <a:schemeClr val="tx1"/>
                </a:solidFill>
              </a:rPr>
              <a:t>“Growing the pool of applicants in cardiology to include more women and more URMs.  Debt for education outweighing the interest and support for an academic career”</a:t>
            </a:r>
          </a:p>
          <a:p>
            <a:pPr eaLnBrk="1" hangingPunct="1">
              <a:buFontTx/>
              <a:buChar char="•"/>
            </a:pPr>
            <a:r>
              <a:rPr lang="en-US" altLang="en-US" sz="1000" b="0" i="1" dirty="0">
                <a:solidFill>
                  <a:schemeClr val="tx1"/>
                </a:solidFill>
              </a:rPr>
              <a:t>“Hiring females in cardiology”</a:t>
            </a:r>
          </a:p>
          <a:p>
            <a:pPr eaLnBrk="1" hangingPunct="1">
              <a:buFontTx/>
              <a:buChar char="•"/>
            </a:pPr>
            <a:r>
              <a:rPr lang="en-US" altLang="en-US" sz="1000" b="0" i="1" dirty="0">
                <a:solidFill>
                  <a:schemeClr val="tx1"/>
                </a:solidFill>
              </a:rPr>
              <a:t>“Historical lack of diversity”</a:t>
            </a:r>
          </a:p>
          <a:p>
            <a:pPr eaLnBrk="1" hangingPunct="1">
              <a:buFontTx/>
              <a:buChar char="•"/>
            </a:pPr>
            <a:r>
              <a:rPr lang="en-US" altLang="en-US" sz="1000" b="0" i="1" dirty="0">
                <a:solidFill>
                  <a:schemeClr val="tx1"/>
                </a:solidFill>
              </a:rPr>
              <a:t>“How to do it well”</a:t>
            </a:r>
          </a:p>
          <a:p>
            <a:pPr eaLnBrk="1" hangingPunct="1">
              <a:buFontTx/>
              <a:buChar char="•"/>
            </a:pPr>
            <a:r>
              <a:rPr lang="en-US" altLang="en-US" sz="1000" b="0" i="1" dirty="0">
                <a:solidFill>
                  <a:schemeClr val="tx1"/>
                </a:solidFill>
              </a:rPr>
              <a:t>“I think the pool of qualified URM applicants for CVD fellowship is relatively small. Efforts to increase diversity in medicine as a whole need to start at a much earlier level (High school and college) in order to increase URM representation in medicine and science.”</a:t>
            </a:r>
          </a:p>
          <a:p>
            <a:pPr eaLnBrk="1" hangingPunct="1">
              <a:buFontTx/>
              <a:buChar char="•"/>
            </a:pPr>
            <a:r>
              <a:rPr lang="en-US" altLang="en-US" sz="1000" b="0" i="1" dirty="0">
                <a:solidFill>
                  <a:schemeClr val="tx1"/>
                </a:solidFill>
              </a:rPr>
              <a:t>“Implicit bias.  Fewer role models - lack of diversity among faculty.”</a:t>
            </a:r>
          </a:p>
          <a:p>
            <a:pPr eaLnBrk="1" hangingPunct="1">
              <a:buFontTx/>
              <a:buChar char="•"/>
            </a:pPr>
            <a:r>
              <a:rPr lang="en-US" altLang="en-US" sz="1000" b="0" i="1" dirty="0">
                <a:solidFill>
                  <a:schemeClr val="tx1"/>
                </a:solidFill>
              </a:rPr>
              <a:t>“It is a match.  There are times when we have ranked highly minority or female applicants and they have not matched with us.  Also we don't have a significant amount of diversity among our faculty.”</a:t>
            </a:r>
          </a:p>
        </p:txBody>
      </p:sp>
      <p:sp>
        <p:nvSpPr>
          <p:cNvPr id="5123" name="Rectangle 4"/>
          <p:cNvSpPr>
            <a:spLocks noChangeArrowheads="1"/>
          </p:cNvSpPr>
          <p:nvPr/>
        </p:nvSpPr>
        <p:spPr bwMode="auto">
          <a:xfrm>
            <a:off x="638491" y="0"/>
            <a:ext cx="78575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000" b="1" dirty="0">
                <a:solidFill>
                  <a:srgbClr val="00386B"/>
                </a:solidFill>
                <a:latin typeface="+mj-lt"/>
                <a:cs typeface="Arial" charset="0"/>
              </a:rPr>
              <a:t>Most Important Challenge to Training Programs Concerning Diversity</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What do you consider to be the most important challenge to training programs concerning diversity?   (n=72)</a:t>
            </a:r>
          </a:p>
        </p:txBody>
      </p:sp>
    </p:spTree>
    <p:extLst>
      <p:ext uri="{BB962C8B-B14F-4D97-AF65-F5344CB8AC3E}">
        <p14:creationId xmlns:p14="http://schemas.microsoft.com/office/powerpoint/2010/main" val="32438565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304800"/>
            <a:ext cx="9144000" cy="6555641"/>
          </a:xfrm>
          <a:prstGeom prst="rect">
            <a:avLst/>
          </a:prstGeom>
          <a:solidFill>
            <a:schemeClr val="bg1"/>
          </a:solidFill>
          <a:ln>
            <a:noFill/>
          </a:ln>
          <a:effec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i="1" dirty="0">
                <a:solidFill>
                  <a:schemeClr val="tx1"/>
                </a:solidFill>
              </a:rPr>
              <a:t>“Lack of diversity among cardiovascular faculty, lack of opportunities to engage and promote diverse candidates into and within cardiovascular specialty. Lack of recognition of importance of diversity among intermediate and long-term cardiovascular faculty.”</a:t>
            </a:r>
          </a:p>
          <a:p>
            <a:pPr eaLnBrk="1" hangingPunct="1">
              <a:buFontTx/>
              <a:buChar char="•"/>
            </a:pPr>
            <a:r>
              <a:rPr lang="en-US" altLang="en-US" sz="1000" b="0" i="1" dirty="0">
                <a:solidFill>
                  <a:schemeClr val="tx1"/>
                </a:solidFill>
              </a:rPr>
              <a:t>“Lack of diversity in qualified applicant pool; Concern for reverse bias”</a:t>
            </a:r>
          </a:p>
          <a:p>
            <a:pPr eaLnBrk="1" hangingPunct="1">
              <a:buFontTx/>
              <a:buChar char="•"/>
            </a:pPr>
            <a:r>
              <a:rPr lang="en-US" altLang="en-US" sz="1000" b="0" i="1" dirty="0">
                <a:solidFill>
                  <a:schemeClr val="tx1"/>
                </a:solidFill>
              </a:rPr>
              <a:t>“Lack of diversity of faculty members.”</a:t>
            </a:r>
          </a:p>
          <a:p>
            <a:pPr eaLnBrk="1" hangingPunct="1">
              <a:buFontTx/>
              <a:buChar char="•"/>
            </a:pPr>
            <a:r>
              <a:rPr lang="en-US" altLang="en-US" sz="1000" b="0" i="1" dirty="0">
                <a:solidFill>
                  <a:schemeClr val="tx1"/>
                </a:solidFill>
              </a:rPr>
              <a:t>“Lack of diversity of the existing faculty”</a:t>
            </a:r>
          </a:p>
          <a:p>
            <a:pPr eaLnBrk="1" hangingPunct="1">
              <a:buFontTx/>
              <a:buChar char="•"/>
            </a:pPr>
            <a:r>
              <a:rPr lang="en-US" altLang="en-US" sz="1000" b="0" i="1" dirty="0">
                <a:solidFill>
                  <a:schemeClr val="tx1"/>
                </a:solidFill>
              </a:rPr>
              <a:t>“Lack of qualified candidates in the applicant pool”</a:t>
            </a:r>
          </a:p>
          <a:p>
            <a:pPr eaLnBrk="1" hangingPunct="1">
              <a:buFontTx/>
              <a:buChar char="•"/>
            </a:pPr>
            <a:r>
              <a:rPr lang="en-US" altLang="en-US" sz="1000" b="0" i="1" dirty="0">
                <a:solidFill>
                  <a:schemeClr val="tx1"/>
                </a:solidFill>
              </a:rPr>
              <a:t>“Lack of qualified diverse applicants”</a:t>
            </a:r>
          </a:p>
          <a:p>
            <a:pPr eaLnBrk="1" hangingPunct="1">
              <a:buFontTx/>
              <a:buChar char="•"/>
            </a:pPr>
            <a:r>
              <a:rPr lang="en-US" altLang="en-US" sz="1000" b="0" i="1" dirty="0">
                <a:solidFill>
                  <a:schemeClr val="tx1"/>
                </a:solidFill>
              </a:rPr>
              <a:t>“Lack of qualified diverse candidates.  We need to increase the pool of candidates!”</a:t>
            </a:r>
          </a:p>
          <a:p>
            <a:pPr eaLnBrk="1" hangingPunct="1">
              <a:buFontTx/>
              <a:buChar char="•"/>
            </a:pPr>
            <a:r>
              <a:rPr lang="en-US" altLang="en-US" sz="1000" b="0" i="1" dirty="0">
                <a:solidFill>
                  <a:schemeClr val="tx1"/>
                </a:solidFill>
              </a:rPr>
              <a:t>“Local culture of the sponsoring institution  to adapt to diversified trainees.”</a:t>
            </a:r>
          </a:p>
          <a:p>
            <a:pPr eaLnBrk="1" hangingPunct="1">
              <a:buFontTx/>
              <a:buChar char="•"/>
            </a:pPr>
            <a:r>
              <a:rPr lang="en-US" altLang="en-US" sz="1000" b="0" i="1" dirty="0">
                <a:solidFill>
                  <a:schemeClr val="tx1"/>
                </a:solidFill>
              </a:rPr>
              <a:t>“Location”</a:t>
            </a:r>
          </a:p>
          <a:p>
            <a:pPr eaLnBrk="1" hangingPunct="1">
              <a:buFontTx/>
              <a:buChar char="•"/>
            </a:pPr>
            <a:r>
              <a:rPr lang="en-US" altLang="en-US" sz="1000" b="0" i="1" dirty="0">
                <a:solidFill>
                  <a:schemeClr val="tx1"/>
                </a:solidFill>
              </a:rPr>
              <a:t>“Low number of female applicants in the overall application pool”</a:t>
            </a:r>
          </a:p>
          <a:p>
            <a:pPr eaLnBrk="1" hangingPunct="1">
              <a:buFontTx/>
              <a:buChar char="•"/>
            </a:pPr>
            <a:r>
              <a:rPr lang="en-US" altLang="en-US" sz="1000" b="0" i="1" dirty="0">
                <a:solidFill>
                  <a:schemeClr val="tx1"/>
                </a:solidFill>
              </a:rPr>
              <a:t>“Misunderstanding”</a:t>
            </a:r>
          </a:p>
          <a:p>
            <a:pPr eaLnBrk="1" hangingPunct="1">
              <a:buFontTx/>
              <a:buChar char="•"/>
            </a:pPr>
            <a:r>
              <a:rPr lang="en-US" altLang="en-US" sz="1000" b="0" i="1" dirty="0">
                <a:solidFill>
                  <a:schemeClr val="tx1"/>
                </a:solidFill>
              </a:rPr>
              <a:t>“Mostly the applicant pool; and identifying institutional resources that can address this issue head on”</a:t>
            </a:r>
          </a:p>
          <a:p>
            <a:pPr eaLnBrk="1" hangingPunct="1">
              <a:buFontTx/>
              <a:buChar char="•"/>
            </a:pPr>
            <a:r>
              <a:rPr lang="en-US" altLang="en-US" sz="1000" b="0" i="1" dirty="0">
                <a:solidFill>
                  <a:schemeClr val="tx1"/>
                </a:solidFill>
              </a:rPr>
              <a:t>“Need to convince more IM residents to consider cards”</a:t>
            </a:r>
          </a:p>
          <a:p>
            <a:pPr eaLnBrk="1" hangingPunct="1">
              <a:buFontTx/>
              <a:buChar char="•"/>
            </a:pPr>
            <a:r>
              <a:rPr lang="en-US" altLang="en-US" sz="1000" b="0" i="1" dirty="0">
                <a:solidFill>
                  <a:schemeClr val="tx1"/>
                </a:solidFill>
              </a:rPr>
              <a:t>“Need to have more women and minority applicants! And more women and minority fellows and faculty. Current chief is a woman, one fellow currently a woman and one fellow a URM male. Will have 4 women next year and 1 URM. We want more of both. And hope we show that we welcome this. We will initiate a different scoring system to assess cultural competence/humility as part of scoring but would love if others share best practices.”</a:t>
            </a:r>
          </a:p>
          <a:p>
            <a:pPr eaLnBrk="1" hangingPunct="1">
              <a:buFontTx/>
              <a:buChar char="•"/>
            </a:pPr>
            <a:r>
              <a:rPr lang="en-US" altLang="en-US" sz="1000" b="0" i="1" dirty="0">
                <a:solidFill>
                  <a:schemeClr val="tx1"/>
                </a:solidFill>
              </a:rPr>
              <a:t>“Not enough candidates applying”</a:t>
            </a:r>
          </a:p>
          <a:p>
            <a:pPr eaLnBrk="1" hangingPunct="1">
              <a:buFontTx/>
              <a:buChar char="•"/>
            </a:pPr>
            <a:r>
              <a:rPr lang="en-US" altLang="en-US" sz="1000" b="0" i="1" dirty="0">
                <a:solidFill>
                  <a:schemeClr val="tx1"/>
                </a:solidFill>
              </a:rPr>
              <a:t>“Not sure there is one...  measuring efforts is hard as the only hard outcome we have is if we have a diverse class, but the match is complicated and introduces many other factors that interfere with directly measuring recruitment efforts”</a:t>
            </a:r>
          </a:p>
          <a:p>
            <a:pPr eaLnBrk="1" hangingPunct="1">
              <a:buFontTx/>
              <a:buChar char="•"/>
            </a:pPr>
            <a:r>
              <a:rPr lang="en-US" altLang="en-US" sz="1000" b="0" i="1" dirty="0">
                <a:solidFill>
                  <a:schemeClr val="tx1"/>
                </a:solidFill>
              </a:rPr>
              <a:t>“Number of applicants”</a:t>
            </a:r>
          </a:p>
          <a:p>
            <a:pPr eaLnBrk="1" hangingPunct="1">
              <a:buFontTx/>
              <a:buChar char="•"/>
            </a:pPr>
            <a:r>
              <a:rPr lang="en-US" altLang="en-US" sz="1000" b="0" i="1" dirty="0">
                <a:solidFill>
                  <a:schemeClr val="tx1"/>
                </a:solidFill>
              </a:rPr>
              <a:t>“One cannot predict the vagaries of the match”</a:t>
            </a:r>
          </a:p>
          <a:p>
            <a:pPr eaLnBrk="1" hangingPunct="1">
              <a:buFontTx/>
              <a:buChar char="•"/>
            </a:pPr>
            <a:r>
              <a:rPr lang="en-US" altLang="en-US" sz="1000" b="0" i="1" dirty="0">
                <a:solidFill>
                  <a:schemeClr val="tx1"/>
                </a:solidFill>
              </a:rPr>
              <a:t>“Open discussion”</a:t>
            </a:r>
          </a:p>
          <a:p>
            <a:pPr eaLnBrk="1" hangingPunct="1">
              <a:buFontTx/>
              <a:buChar char="•"/>
            </a:pPr>
            <a:r>
              <a:rPr lang="en-US" altLang="en-US" sz="1000" b="0" i="1" dirty="0">
                <a:solidFill>
                  <a:schemeClr val="tx1"/>
                </a:solidFill>
              </a:rPr>
              <a:t>“Our challenge is location.”</a:t>
            </a:r>
          </a:p>
          <a:p>
            <a:pPr eaLnBrk="1" hangingPunct="1">
              <a:buFontTx/>
              <a:buChar char="•"/>
            </a:pPr>
            <a:r>
              <a:rPr lang="en-US" altLang="en-US" sz="1000" b="0" i="1" dirty="0">
                <a:solidFill>
                  <a:schemeClr val="tx1"/>
                </a:solidFill>
              </a:rPr>
              <a:t>“Our specific program is geographic location, locale culture.”</a:t>
            </a:r>
          </a:p>
          <a:p>
            <a:pPr eaLnBrk="1" hangingPunct="1">
              <a:buFontTx/>
              <a:buChar char="•"/>
            </a:pPr>
            <a:r>
              <a:rPr lang="en-US" altLang="en-US" sz="1000" b="0" i="1" dirty="0">
                <a:solidFill>
                  <a:schemeClr val="tx1"/>
                </a:solidFill>
              </a:rPr>
              <a:t>“Per above, the paucity of URM and women in the fellowship and faculty”</a:t>
            </a:r>
          </a:p>
          <a:p>
            <a:pPr eaLnBrk="1" hangingPunct="1">
              <a:buFontTx/>
              <a:buChar char="•"/>
            </a:pPr>
            <a:r>
              <a:rPr lang="en-US" altLang="en-US" sz="1000" b="0" i="1" dirty="0">
                <a:solidFill>
                  <a:schemeClr val="tx1"/>
                </a:solidFill>
              </a:rPr>
              <a:t>“Prioritization for URM applicants leads the very best to training programs that are objectively better than my program.”</a:t>
            </a:r>
          </a:p>
          <a:p>
            <a:pPr eaLnBrk="1" hangingPunct="1">
              <a:buFontTx/>
              <a:buChar char="•"/>
            </a:pPr>
            <a:r>
              <a:rPr lang="en-US" altLang="en-US" sz="1000" b="0" i="1" dirty="0">
                <a:solidFill>
                  <a:schemeClr val="tx1"/>
                </a:solidFill>
              </a:rPr>
              <a:t>“Prioritizing diversity over competence and program culture”</a:t>
            </a:r>
          </a:p>
          <a:p>
            <a:pPr eaLnBrk="1" hangingPunct="1">
              <a:buFontTx/>
              <a:buChar char="•"/>
            </a:pPr>
            <a:r>
              <a:rPr lang="en-US" altLang="en-US" sz="1000" b="0" i="1" dirty="0">
                <a:solidFill>
                  <a:schemeClr val="tx1"/>
                </a:solidFill>
              </a:rPr>
              <a:t>“Recognizing that increasing diversity is a key issue for our patients and specialty and that programs need to prioritize diversity if they want to improve.”</a:t>
            </a:r>
          </a:p>
          <a:p>
            <a:pPr eaLnBrk="1" hangingPunct="1">
              <a:buFontTx/>
              <a:buChar char="•"/>
            </a:pPr>
            <a:r>
              <a:rPr lang="en-US" altLang="en-US" sz="1000" b="0" i="1" dirty="0">
                <a:solidFill>
                  <a:schemeClr val="tx1"/>
                </a:solidFill>
              </a:rPr>
              <a:t>“Relative paucity of URM candidates (we need to stimulate more interest among URM candidates to apply for cardiology fellowship), lack of control over the Match process, geographical limitations which may disadvantage some programs compared to others”</a:t>
            </a:r>
          </a:p>
          <a:p>
            <a:pPr eaLnBrk="1" hangingPunct="1">
              <a:buFontTx/>
              <a:buChar char="•"/>
            </a:pPr>
            <a:r>
              <a:rPr lang="en-US" altLang="en-US" sz="1000" b="0" i="1" dirty="0">
                <a:solidFill>
                  <a:schemeClr val="tx1"/>
                </a:solidFill>
              </a:rPr>
              <a:t>“Resources”</a:t>
            </a:r>
          </a:p>
          <a:p>
            <a:pPr eaLnBrk="1" hangingPunct="1">
              <a:buFontTx/>
              <a:buChar char="•"/>
            </a:pPr>
            <a:r>
              <a:rPr lang="en-US" altLang="en-US" sz="1000" b="0" i="1" dirty="0">
                <a:solidFill>
                  <a:schemeClr val="tx1"/>
                </a:solidFill>
              </a:rPr>
              <a:t>“Shortage of URMs and women in our applicant pool”</a:t>
            </a:r>
          </a:p>
          <a:p>
            <a:pPr eaLnBrk="1" hangingPunct="1">
              <a:buFontTx/>
              <a:buChar char="•"/>
            </a:pPr>
            <a:r>
              <a:rPr lang="en-US" altLang="en-US" sz="1000" b="0" i="1" dirty="0">
                <a:solidFill>
                  <a:schemeClr val="tx1"/>
                </a:solidFill>
              </a:rPr>
              <a:t>“The most important challenge is to recognize the value of diversity in our specialty...beyond just lip service.  Diversity should factor into the objective assessment of candidates in the same way that a USMLE score does.”</a:t>
            </a:r>
          </a:p>
          <a:p>
            <a:pPr eaLnBrk="1" hangingPunct="1">
              <a:buFontTx/>
              <a:buChar char="•"/>
            </a:pPr>
            <a:r>
              <a:rPr lang="en-US" altLang="en-US" sz="1000" b="0" i="1" dirty="0">
                <a:solidFill>
                  <a:schemeClr val="tx1"/>
                </a:solidFill>
              </a:rPr>
              <a:t>“The most important challenges start well-before application to a cardiology fellowship program. Efforts need to be made during primary education and college to encourage an increase in interest and self-efficacy in URM individuals that a cardiology career is not just attainable but readily achievable for them and an area in which they can excel.”</a:t>
            </a:r>
          </a:p>
          <a:p>
            <a:pPr eaLnBrk="1" hangingPunct="1">
              <a:buFontTx/>
              <a:buChar char="•"/>
            </a:pPr>
            <a:r>
              <a:rPr lang="en-US" altLang="en-US" sz="1000" b="0" i="1" dirty="0">
                <a:solidFill>
                  <a:schemeClr val="tx1"/>
                </a:solidFill>
              </a:rPr>
              <a:t>“The past few years it has been lack of qualified applicants; those that were qualified matched at top 10 programs; hard to compete when everyone is aiming to increase diversity.”</a:t>
            </a:r>
          </a:p>
          <a:p>
            <a:pPr eaLnBrk="1" hangingPunct="1">
              <a:buFontTx/>
              <a:buChar char="•"/>
            </a:pPr>
            <a:r>
              <a:rPr lang="en-US" altLang="en-US" sz="1000" b="0" i="1" dirty="0">
                <a:solidFill>
                  <a:schemeClr val="tx1"/>
                </a:solidFill>
              </a:rPr>
              <a:t>“The pipeline”</a:t>
            </a:r>
          </a:p>
        </p:txBody>
      </p:sp>
      <p:sp>
        <p:nvSpPr>
          <p:cNvPr id="5123" name="Rectangle 4"/>
          <p:cNvSpPr>
            <a:spLocks noChangeArrowheads="1"/>
          </p:cNvSpPr>
          <p:nvPr/>
        </p:nvSpPr>
        <p:spPr bwMode="auto">
          <a:xfrm>
            <a:off x="344342" y="0"/>
            <a:ext cx="84458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000" b="1" dirty="0">
                <a:solidFill>
                  <a:srgbClr val="00386B"/>
                </a:solidFill>
                <a:latin typeface="+mj-lt"/>
                <a:cs typeface="Arial" charset="0"/>
              </a:rPr>
              <a:t>Most Important Challenge to Training Programs Concerning Diversity (</a:t>
            </a:r>
            <a:r>
              <a:rPr lang="en-US" altLang="en-US" sz="2000" b="1" dirty="0" err="1">
                <a:solidFill>
                  <a:srgbClr val="00386B"/>
                </a:solidFill>
                <a:latin typeface="+mj-lt"/>
                <a:cs typeface="Arial" charset="0"/>
              </a:rPr>
              <a:t>ctd</a:t>
            </a:r>
            <a:r>
              <a:rPr lang="en-US" altLang="en-US" sz="2000" b="1" dirty="0">
                <a:solidFill>
                  <a:srgbClr val="00386B"/>
                </a:solidFill>
                <a:latin typeface="+mj-lt"/>
                <a:cs typeface="Arial" charset="0"/>
              </a:rPr>
              <a:t>.)</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What do you consider to be the most important challenge to training programs concerning diversity?   (n=72)</a:t>
            </a:r>
          </a:p>
        </p:txBody>
      </p:sp>
    </p:spTree>
    <p:extLst>
      <p:ext uri="{BB962C8B-B14F-4D97-AF65-F5344CB8AC3E}">
        <p14:creationId xmlns:p14="http://schemas.microsoft.com/office/powerpoint/2010/main" val="39356512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310679" y="0"/>
            <a:ext cx="85131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000" b="1" dirty="0">
                <a:solidFill>
                  <a:srgbClr val="00386B"/>
                </a:solidFill>
                <a:latin typeface="+mj-lt"/>
                <a:cs typeface="Arial" charset="0"/>
              </a:rPr>
              <a:t>Most Important Challenge to Training Programs Concerning Diversity (</a:t>
            </a:r>
            <a:r>
              <a:rPr lang="en-US" altLang="en-US" sz="2000" b="1" dirty="0" err="1">
                <a:solidFill>
                  <a:srgbClr val="00386B"/>
                </a:solidFill>
                <a:latin typeface="+mj-lt"/>
                <a:cs typeface="Arial" charset="0"/>
              </a:rPr>
              <a:t>ctd</a:t>
            </a:r>
            <a:r>
              <a:rPr lang="en-US" altLang="en-US" sz="2000" b="1" dirty="0">
                <a:solidFill>
                  <a:srgbClr val="00386B"/>
                </a:solidFill>
                <a:latin typeface="+mj-lt"/>
                <a:cs typeface="Arial" charset="0"/>
              </a:rPr>
              <a:t>.)</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What do you consider to be the most important challenge to training programs concerning diversity?   (n=72)</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571143"/>
            <a:ext cx="9144000" cy="2400657"/>
          </a:xfrm>
          <a:prstGeom prst="rect">
            <a:avLst/>
          </a:prstGeom>
          <a:solidFill>
            <a:schemeClr val="bg1"/>
          </a:solidFill>
          <a:ln>
            <a:noFill/>
          </a:ln>
          <a:effec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i="1" dirty="0">
                <a:solidFill>
                  <a:schemeClr val="tx1"/>
                </a:solidFill>
              </a:rPr>
              <a:t>“There are no concerns. Our program is as diverse as it can possibly get.”</a:t>
            </a:r>
          </a:p>
          <a:p>
            <a:pPr eaLnBrk="1" hangingPunct="1">
              <a:buFontTx/>
              <a:buChar char="•"/>
            </a:pPr>
            <a:r>
              <a:rPr lang="en-US" altLang="en-US" sz="1000" b="0" i="1" dirty="0">
                <a:solidFill>
                  <a:schemeClr val="tx1"/>
                </a:solidFill>
              </a:rPr>
              <a:t>“There are only 75 African Americans who apply to cardiology out of 1100 applicants.  The changes have to start earlier in the pipeline”</a:t>
            </a:r>
          </a:p>
          <a:p>
            <a:pPr eaLnBrk="1" hangingPunct="1">
              <a:buFontTx/>
              <a:buChar char="•"/>
            </a:pPr>
            <a:r>
              <a:rPr lang="en-US" altLang="en-US" sz="1000" b="0" i="1" dirty="0">
                <a:solidFill>
                  <a:schemeClr val="tx1"/>
                </a:solidFill>
              </a:rPr>
              <a:t>“To attract candidates from diverse backgrounds to this specific geographic location, predominantly Caucasian.”</a:t>
            </a:r>
          </a:p>
          <a:p>
            <a:pPr eaLnBrk="1" hangingPunct="1">
              <a:buFontTx/>
              <a:buChar char="•"/>
            </a:pPr>
            <a:r>
              <a:rPr lang="en-US" altLang="en-US" sz="1000" b="0" i="1" dirty="0">
                <a:solidFill>
                  <a:schemeClr val="tx1"/>
                </a:solidFill>
              </a:rPr>
              <a:t>“To change culture from the ground up. We have too many older white men on the faculty. We need to recruit and retain more women and URM but that means that they need to "take a chance on the culture" of our program in order to effect change. It is happening slowly.”</a:t>
            </a:r>
          </a:p>
          <a:p>
            <a:pPr eaLnBrk="1" hangingPunct="1">
              <a:buFontTx/>
              <a:buChar char="•"/>
            </a:pPr>
            <a:r>
              <a:rPr lang="en-US" altLang="en-US" sz="1000" b="0" i="1" dirty="0">
                <a:solidFill>
                  <a:schemeClr val="tx1"/>
                </a:solidFill>
              </a:rPr>
              <a:t>“Trying to increase the diverseness of the applicant pool that is present.  This requires us to really start at the medical school level.”</a:t>
            </a:r>
          </a:p>
          <a:p>
            <a:pPr eaLnBrk="1" hangingPunct="1">
              <a:buFontTx/>
              <a:buChar char="•"/>
            </a:pPr>
            <a:r>
              <a:rPr lang="en-US" altLang="en-US" sz="1000" b="0" i="1" dirty="0">
                <a:solidFill>
                  <a:schemeClr val="tx1"/>
                </a:solidFill>
              </a:rPr>
              <a:t>“Trying to interview more female candidates and have them select our program.”</a:t>
            </a:r>
          </a:p>
          <a:p>
            <a:pPr eaLnBrk="1" hangingPunct="1">
              <a:buFontTx/>
              <a:buChar char="•"/>
            </a:pPr>
            <a:r>
              <a:rPr lang="en-US" altLang="en-US" sz="1000" b="0" i="1" dirty="0">
                <a:solidFill>
                  <a:schemeClr val="tx1"/>
                </a:solidFill>
              </a:rPr>
              <a:t>“URMs are not applying to medical school in adequate numbers.”</a:t>
            </a:r>
          </a:p>
          <a:p>
            <a:pPr eaLnBrk="1" hangingPunct="1">
              <a:buFontTx/>
              <a:buChar char="•"/>
            </a:pPr>
            <a:r>
              <a:rPr lang="en-US" altLang="en-US" sz="1000" b="0" i="1" dirty="0">
                <a:solidFill>
                  <a:schemeClr val="tx1"/>
                </a:solidFill>
              </a:rPr>
              <a:t>“We are such a new program--unclear at this point”</a:t>
            </a:r>
          </a:p>
          <a:p>
            <a:pPr eaLnBrk="1" hangingPunct="1">
              <a:buFontTx/>
              <a:buChar char="•"/>
            </a:pPr>
            <a:r>
              <a:rPr lang="en-US" altLang="en-US" sz="1000" b="0" i="1" dirty="0">
                <a:solidFill>
                  <a:schemeClr val="tx1"/>
                </a:solidFill>
              </a:rPr>
              <a:t>“We do not have enough applicants. Over the last 5 </a:t>
            </a:r>
            <a:r>
              <a:rPr lang="en-US" altLang="en-US" sz="1000" b="0" i="1" dirty="0" err="1">
                <a:solidFill>
                  <a:schemeClr val="tx1"/>
                </a:solidFill>
              </a:rPr>
              <a:t>yrs</a:t>
            </a:r>
            <a:r>
              <a:rPr lang="en-US" altLang="en-US" sz="1000" b="0" i="1" dirty="0">
                <a:solidFill>
                  <a:schemeClr val="tx1"/>
                </a:solidFill>
              </a:rPr>
              <a:t> I have received over 500 applicants for a program in an urban community. I only have about 5-8% of my applicant pool is either Hispanic of black and only 15-20% of my applicants are women despite a female PD”</a:t>
            </a:r>
          </a:p>
          <a:p>
            <a:pPr eaLnBrk="1" hangingPunct="1">
              <a:buFontTx/>
              <a:buChar char="•"/>
            </a:pPr>
            <a:r>
              <a:rPr lang="en-US" altLang="en-US" sz="1000" b="0" i="1" dirty="0">
                <a:solidFill>
                  <a:schemeClr val="tx1"/>
                </a:solidFill>
              </a:rPr>
              <a:t>“We try to rank URM and women high on our rank lists, but they get taken by other, more competitive programs.  We are left to either: a) not get URM candidates or  b) settle for less qualified candidates who do not pick other programs ahead of ours”</a:t>
            </a:r>
          </a:p>
          <a:p>
            <a:pPr eaLnBrk="1" hangingPunct="1">
              <a:buFontTx/>
              <a:buChar char="•"/>
            </a:pPr>
            <a:r>
              <a:rPr lang="en-US" altLang="en-US" sz="1000" b="0" i="1" dirty="0">
                <a:solidFill>
                  <a:schemeClr val="tx1"/>
                </a:solidFill>
              </a:rPr>
              <a:t>“We want qualified doctors.  If you are qualified, you get offered a position.  Diversity for the sake of diversity has no place in medicine.”</a:t>
            </a:r>
          </a:p>
          <a:p>
            <a:pPr eaLnBrk="1" hangingPunct="1">
              <a:buFontTx/>
              <a:buChar char="•"/>
            </a:pPr>
            <a:r>
              <a:rPr lang="en-US" altLang="en-US" sz="1000" b="0" i="1" dirty="0">
                <a:solidFill>
                  <a:schemeClr val="tx1"/>
                </a:solidFill>
              </a:rPr>
              <a:t>“Women are underrepresented in cardiology, both in faculty and the applicant pool.”</a:t>
            </a:r>
          </a:p>
        </p:txBody>
      </p:sp>
    </p:spTree>
    <p:extLst>
      <p:ext uri="{BB962C8B-B14F-4D97-AF65-F5344CB8AC3E}">
        <p14:creationId xmlns:p14="http://schemas.microsoft.com/office/powerpoint/2010/main" val="3541543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0FE27E72-49C5-4A60-B9B3-4CF66B142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914400"/>
            <a:ext cx="6747901" cy="5377190"/>
          </a:xfrm>
          <a:prstGeom prst="rect">
            <a:avLst/>
          </a:prstGeom>
        </p:spPr>
      </p:pic>
      <p:pic>
        <p:nvPicPr>
          <p:cNvPr id="4" name="Picture 3">
            <a:extLst>
              <a:ext uri="{FF2B5EF4-FFF2-40B4-BE49-F238E27FC236}">
                <a16:creationId xmlns:a16="http://schemas.microsoft.com/office/drawing/2014/main" id="{8FE0F36A-6B4E-4862-83EF-FD35FB024F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319" y="914400"/>
            <a:ext cx="1674081" cy="5377190"/>
          </a:xfrm>
          <a:prstGeom prst="rect">
            <a:avLst/>
          </a:prstGeom>
        </p:spPr>
      </p:pic>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Thinking about the Fellows in your general cardiovascular training program, please provide a count of the following: Total Number of female Fellows    (n=138)</a:t>
            </a:r>
          </a:p>
        </p:txBody>
      </p:sp>
      <p:sp>
        <p:nvSpPr>
          <p:cNvPr id="10248" name="Rectangle 8"/>
          <p:cNvSpPr>
            <a:spLocks noGrp="1" noChangeArrowheads="1"/>
          </p:cNvSpPr>
          <p:nvPr>
            <p:ph type="title"/>
          </p:nvPr>
        </p:nvSpPr>
        <p:spPr>
          <a:xfrm>
            <a:off x="0" y="7620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Percentage of Female Fellows Per Cardiovascular Program by Region</a:t>
            </a:r>
          </a:p>
        </p:txBody>
      </p:sp>
      <p:sp>
        <p:nvSpPr>
          <p:cNvPr id="11" name="Text Box 75"/>
          <p:cNvSpPr txBox="1">
            <a:spLocks noChangeArrowheads="1"/>
          </p:cNvSpPr>
          <p:nvPr/>
        </p:nvSpPr>
        <p:spPr bwMode="auto">
          <a:xfrm>
            <a:off x="9906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8" name="Text Box 75">
            <a:extLst>
              <a:ext uri="{FF2B5EF4-FFF2-40B4-BE49-F238E27FC236}">
                <a16:creationId xmlns:a16="http://schemas.microsoft.com/office/drawing/2014/main" id="{1206D702-4A33-4674-BFB5-A74F9BDC0C76}"/>
              </a:ext>
            </a:extLst>
          </p:cNvPr>
          <p:cNvSpPr txBox="1">
            <a:spLocks noChangeArrowheads="1"/>
          </p:cNvSpPr>
          <p:nvPr/>
        </p:nvSpPr>
        <p:spPr bwMode="auto">
          <a:xfrm>
            <a:off x="228600" y="1125380"/>
            <a:ext cx="533400" cy="24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0%</a:t>
            </a:r>
          </a:p>
        </p:txBody>
      </p:sp>
      <p:cxnSp>
        <p:nvCxnSpPr>
          <p:cNvPr id="9" name="Straight Arrow Connector 8">
            <a:extLst>
              <a:ext uri="{FF2B5EF4-FFF2-40B4-BE49-F238E27FC236}">
                <a16:creationId xmlns:a16="http://schemas.microsoft.com/office/drawing/2014/main" id="{6F9F933F-A39E-4C9F-A78D-9E00EB9B1F1E}"/>
              </a:ext>
            </a:extLst>
          </p:cNvPr>
          <p:cNvCxnSpPr/>
          <p:nvPr/>
        </p:nvCxnSpPr>
        <p:spPr>
          <a:xfrm>
            <a:off x="685800" y="125867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 Box 75">
            <a:extLst>
              <a:ext uri="{FF2B5EF4-FFF2-40B4-BE49-F238E27FC236}">
                <a16:creationId xmlns:a16="http://schemas.microsoft.com/office/drawing/2014/main" id="{B1612009-9BF3-40A3-9B00-50991606245C}"/>
              </a:ext>
            </a:extLst>
          </p:cNvPr>
          <p:cNvSpPr txBox="1">
            <a:spLocks noChangeArrowheads="1"/>
          </p:cNvSpPr>
          <p:nvPr/>
        </p:nvSpPr>
        <p:spPr bwMode="auto">
          <a:xfrm>
            <a:off x="0" y="2438400"/>
            <a:ext cx="762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 - 25%</a:t>
            </a:r>
          </a:p>
        </p:txBody>
      </p:sp>
      <p:cxnSp>
        <p:nvCxnSpPr>
          <p:cNvPr id="12" name="Straight Arrow Connector 11">
            <a:extLst>
              <a:ext uri="{FF2B5EF4-FFF2-40B4-BE49-F238E27FC236}">
                <a16:creationId xmlns:a16="http://schemas.microsoft.com/office/drawing/2014/main" id="{111B5950-E945-4F49-A42D-ADAB48F6C491}"/>
              </a:ext>
            </a:extLst>
          </p:cNvPr>
          <p:cNvCxnSpPr/>
          <p:nvPr/>
        </p:nvCxnSpPr>
        <p:spPr>
          <a:xfrm>
            <a:off x="685800" y="25716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 Box 75">
            <a:extLst>
              <a:ext uri="{FF2B5EF4-FFF2-40B4-BE49-F238E27FC236}">
                <a16:creationId xmlns:a16="http://schemas.microsoft.com/office/drawing/2014/main" id="{32BE5512-5512-4548-A70B-AE42BC78704C}"/>
              </a:ext>
            </a:extLst>
          </p:cNvPr>
          <p:cNvSpPr txBox="1">
            <a:spLocks noChangeArrowheads="1"/>
          </p:cNvSpPr>
          <p:nvPr/>
        </p:nvSpPr>
        <p:spPr bwMode="auto">
          <a:xfrm>
            <a:off x="-76200" y="4876800"/>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26% - 50%</a:t>
            </a:r>
          </a:p>
        </p:txBody>
      </p:sp>
      <p:cxnSp>
        <p:nvCxnSpPr>
          <p:cNvPr id="14" name="Straight Arrow Connector 13">
            <a:extLst>
              <a:ext uri="{FF2B5EF4-FFF2-40B4-BE49-F238E27FC236}">
                <a16:creationId xmlns:a16="http://schemas.microsoft.com/office/drawing/2014/main" id="{0199AD1A-9EA6-4547-8D16-A8C93979BAE8}"/>
              </a:ext>
            </a:extLst>
          </p:cNvPr>
          <p:cNvCxnSpPr/>
          <p:nvPr/>
        </p:nvCxnSpPr>
        <p:spPr>
          <a:xfrm>
            <a:off x="762000" y="50100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Box 75">
            <a:extLst>
              <a:ext uri="{FF2B5EF4-FFF2-40B4-BE49-F238E27FC236}">
                <a16:creationId xmlns:a16="http://schemas.microsoft.com/office/drawing/2014/main" id="{E36BDDDA-0C32-455A-B55F-89B6180B6C2A}"/>
              </a:ext>
            </a:extLst>
          </p:cNvPr>
          <p:cNvSpPr txBox="1">
            <a:spLocks noChangeArrowheads="1"/>
          </p:cNvSpPr>
          <p:nvPr/>
        </p:nvSpPr>
        <p:spPr bwMode="auto">
          <a:xfrm>
            <a:off x="-76200" y="6078379"/>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51% - 75%</a:t>
            </a:r>
          </a:p>
        </p:txBody>
      </p:sp>
      <p:cxnSp>
        <p:nvCxnSpPr>
          <p:cNvPr id="16" name="Straight Arrow Connector 15">
            <a:extLst>
              <a:ext uri="{FF2B5EF4-FFF2-40B4-BE49-F238E27FC236}">
                <a16:creationId xmlns:a16="http://schemas.microsoft.com/office/drawing/2014/main" id="{93ABA3FE-5A84-4A80-9EDD-11B234A1D563}"/>
              </a:ext>
            </a:extLst>
          </p:cNvPr>
          <p:cNvCxnSpPr/>
          <p:nvPr/>
        </p:nvCxnSpPr>
        <p:spPr>
          <a:xfrm>
            <a:off x="762000" y="62116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 Box 75">
            <a:extLst>
              <a:ext uri="{FF2B5EF4-FFF2-40B4-BE49-F238E27FC236}">
                <a16:creationId xmlns:a16="http://schemas.microsoft.com/office/drawing/2014/main" id="{6EBA2D7A-C421-4E63-A061-278CFF7849CF}"/>
              </a:ext>
            </a:extLst>
          </p:cNvPr>
          <p:cNvSpPr txBox="1">
            <a:spLocks noChangeArrowheads="1"/>
          </p:cNvSpPr>
          <p:nvPr/>
        </p:nvSpPr>
        <p:spPr bwMode="auto">
          <a:xfrm>
            <a:off x="-76200" y="6248400"/>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&gt; 75%</a:t>
            </a:r>
          </a:p>
        </p:txBody>
      </p:sp>
      <p:cxnSp>
        <p:nvCxnSpPr>
          <p:cNvPr id="18" name="Straight Arrow Connector 17">
            <a:extLst>
              <a:ext uri="{FF2B5EF4-FFF2-40B4-BE49-F238E27FC236}">
                <a16:creationId xmlns:a16="http://schemas.microsoft.com/office/drawing/2014/main" id="{51465E22-A6FA-4C9C-A811-C2D80B48DA03}"/>
              </a:ext>
            </a:extLst>
          </p:cNvPr>
          <p:cNvCxnSpPr>
            <a:cxnSpLocks/>
          </p:cNvCxnSpPr>
          <p:nvPr/>
        </p:nvCxnSpPr>
        <p:spPr>
          <a:xfrm flipV="1">
            <a:off x="685800" y="6291590"/>
            <a:ext cx="533400" cy="90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3F7BF5D-FC3F-46BF-9137-7DACE85F4695}"/>
              </a:ext>
            </a:extLst>
          </p:cNvPr>
          <p:cNvSpPr/>
          <p:nvPr/>
        </p:nvSpPr>
        <p:spPr>
          <a:xfrm>
            <a:off x="1295400" y="762000"/>
            <a:ext cx="645818" cy="369332"/>
          </a:xfrm>
          <a:prstGeom prst="rect">
            <a:avLst/>
          </a:prstGeom>
        </p:spPr>
        <p:txBody>
          <a:bodyPr wrap="none">
            <a:spAutoFit/>
          </a:bodyPr>
          <a:lstStyle/>
          <a:p>
            <a:r>
              <a:rPr lang="en-US" u="sng" dirty="0"/>
              <a:t>Total</a:t>
            </a:r>
          </a:p>
        </p:txBody>
      </p:sp>
      <p:sp>
        <p:nvSpPr>
          <p:cNvPr id="22" name="Rectangle 21">
            <a:extLst>
              <a:ext uri="{FF2B5EF4-FFF2-40B4-BE49-F238E27FC236}">
                <a16:creationId xmlns:a16="http://schemas.microsoft.com/office/drawing/2014/main" id="{8ED422C8-BC57-4FCB-B069-A0B37F5EC518}"/>
              </a:ext>
            </a:extLst>
          </p:cNvPr>
          <p:cNvSpPr/>
          <p:nvPr/>
        </p:nvSpPr>
        <p:spPr>
          <a:xfrm>
            <a:off x="2590800" y="773668"/>
            <a:ext cx="1155766" cy="369332"/>
          </a:xfrm>
          <a:prstGeom prst="rect">
            <a:avLst/>
          </a:prstGeom>
        </p:spPr>
        <p:txBody>
          <a:bodyPr wrap="none">
            <a:spAutoFit/>
          </a:bodyPr>
          <a:lstStyle/>
          <a:p>
            <a:r>
              <a:rPr lang="en-US" u="sng" dirty="0"/>
              <a:t>Northeast</a:t>
            </a:r>
          </a:p>
        </p:txBody>
      </p:sp>
      <p:sp>
        <p:nvSpPr>
          <p:cNvPr id="23" name="Rectangle 22">
            <a:extLst>
              <a:ext uri="{FF2B5EF4-FFF2-40B4-BE49-F238E27FC236}">
                <a16:creationId xmlns:a16="http://schemas.microsoft.com/office/drawing/2014/main" id="{9C704340-B08A-4AB9-A663-8C63378A7571}"/>
              </a:ext>
            </a:extLst>
          </p:cNvPr>
          <p:cNvSpPr/>
          <p:nvPr/>
        </p:nvSpPr>
        <p:spPr>
          <a:xfrm>
            <a:off x="4343400" y="773668"/>
            <a:ext cx="999184" cy="369332"/>
          </a:xfrm>
          <a:prstGeom prst="rect">
            <a:avLst/>
          </a:prstGeom>
        </p:spPr>
        <p:txBody>
          <a:bodyPr wrap="none">
            <a:spAutoFit/>
          </a:bodyPr>
          <a:lstStyle/>
          <a:p>
            <a:r>
              <a:rPr lang="en-US" u="sng" dirty="0"/>
              <a:t>Midwest</a:t>
            </a:r>
          </a:p>
        </p:txBody>
      </p:sp>
      <p:sp>
        <p:nvSpPr>
          <p:cNvPr id="24" name="Rectangle 23">
            <a:extLst>
              <a:ext uri="{FF2B5EF4-FFF2-40B4-BE49-F238E27FC236}">
                <a16:creationId xmlns:a16="http://schemas.microsoft.com/office/drawing/2014/main" id="{AF3C9F99-4BAB-43AD-ABE5-DA6593451707}"/>
              </a:ext>
            </a:extLst>
          </p:cNvPr>
          <p:cNvSpPr/>
          <p:nvPr/>
        </p:nvSpPr>
        <p:spPr>
          <a:xfrm>
            <a:off x="6096000" y="773668"/>
            <a:ext cx="756938" cy="369332"/>
          </a:xfrm>
          <a:prstGeom prst="rect">
            <a:avLst/>
          </a:prstGeom>
        </p:spPr>
        <p:txBody>
          <a:bodyPr wrap="none">
            <a:spAutoFit/>
          </a:bodyPr>
          <a:lstStyle/>
          <a:p>
            <a:r>
              <a:rPr lang="en-US" u="sng" dirty="0"/>
              <a:t>South</a:t>
            </a:r>
          </a:p>
        </p:txBody>
      </p:sp>
      <p:sp>
        <p:nvSpPr>
          <p:cNvPr id="25" name="Rectangle 24">
            <a:extLst>
              <a:ext uri="{FF2B5EF4-FFF2-40B4-BE49-F238E27FC236}">
                <a16:creationId xmlns:a16="http://schemas.microsoft.com/office/drawing/2014/main" id="{AFCEA021-7821-4E54-8CA6-1ABB6DF3EEDA}"/>
              </a:ext>
            </a:extLst>
          </p:cNvPr>
          <p:cNvSpPr/>
          <p:nvPr/>
        </p:nvSpPr>
        <p:spPr>
          <a:xfrm>
            <a:off x="7867936" y="773668"/>
            <a:ext cx="666464" cy="369332"/>
          </a:xfrm>
          <a:prstGeom prst="rect">
            <a:avLst/>
          </a:prstGeom>
        </p:spPr>
        <p:txBody>
          <a:bodyPr wrap="none">
            <a:spAutoFit/>
          </a:bodyPr>
          <a:lstStyle/>
          <a:p>
            <a:r>
              <a:rPr lang="en-US" u="sng" dirty="0"/>
              <a:t>West</a:t>
            </a:r>
          </a:p>
        </p:txBody>
      </p:sp>
      <p:sp>
        <p:nvSpPr>
          <p:cNvPr id="26" name="Text Box 75">
            <a:extLst>
              <a:ext uri="{FF2B5EF4-FFF2-40B4-BE49-F238E27FC236}">
                <a16:creationId xmlns:a16="http://schemas.microsoft.com/office/drawing/2014/main" id="{DA2B4BDC-8A6E-48A8-8686-4B33D34D48B9}"/>
              </a:ext>
            </a:extLst>
          </p:cNvPr>
          <p:cNvSpPr txBox="1">
            <a:spLocks noChangeArrowheads="1"/>
          </p:cNvSpPr>
          <p:nvPr/>
        </p:nvSpPr>
        <p:spPr bwMode="auto">
          <a:xfrm>
            <a:off x="25146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(n=41)</a:t>
            </a:r>
          </a:p>
        </p:txBody>
      </p:sp>
      <p:sp>
        <p:nvSpPr>
          <p:cNvPr id="27" name="Text Box 75">
            <a:extLst>
              <a:ext uri="{FF2B5EF4-FFF2-40B4-BE49-F238E27FC236}">
                <a16:creationId xmlns:a16="http://schemas.microsoft.com/office/drawing/2014/main" id="{838F13F3-8585-45B7-8344-572096AEE40F}"/>
              </a:ext>
            </a:extLst>
          </p:cNvPr>
          <p:cNvSpPr txBox="1">
            <a:spLocks noChangeArrowheads="1"/>
          </p:cNvSpPr>
          <p:nvPr/>
        </p:nvSpPr>
        <p:spPr bwMode="auto">
          <a:xfrm>
            <a:off x="42672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(n=34)</a:t>
            </a:r>
          </a:p>
        </p:txBody>
      </p:sp>
      <p:sp>
        <p:nvSpPr>
          <p:cNvPr id="28" name="Text Box 75">
            <a:extLst>
              <a:ext uri="{FF2B5EF4-FFF2-40B4-BE49-F238E27FC236}">
                <a16:creationId xmlns:a16="http://schemas.microsoft.com/office/drawing/2014/main" id="{A536DFAE-87E5-45FF-9B88-D7D504E4BF05}"/>
              </a:ext>
            </a:extLst>
          </p:cNvPr>
          <p:cNvSpPr txBox="1">
            <a:spLocks noChangeArrowheads="1"/>
          </p:cNvSpPr>
          <p:nvPr/>
        </p:nvSpPr>
        <p:spPr bwMode="auto">
          <a:xfrm>
            <a:off x="59436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(n=45)</a:t>
            </a:r>
          </a:p>
        </p:txBody>
      </p:sp>
      <p:sp>
        <p:nvSpPr>
          <p:cNvPr id="29" name="Text Box 75">
            <a:extLst>
              <a:ext uri="{FF2B5EF4-FFF2-40B4-BE49-F238E27FC236}">
                <a16:creationId xmlns:a16="http://schemas.microsoft.com/office/drawing/2014/main" id="{6AB746EC-A86D-498E-BE8C-25E080133D24}"/>
              </a:ext>
            </a:extLst>
          </p:cNvPr>
          <p:cNvSpPr txBox="1">
            <a:spLocks noChangeArrowheads="1"/>
          </p:cNvSpPr>
          <p:nvPr/>
        </p:nvSpPr>
        <p:spPr bwMode="auto">
          <a:xfrm>
            <a:off x="7620000" y="6291590"/>
            <a:ext cx="11430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(n=18)</a:t>
            </a:r>
          </a:p>
        </p:txBody>
      </p:sp>
    </p:spTree>
    <p:extLst>
      <p:ext uri="{BB962C8B-B14F-4D97-AF65-F5344CB8AC3E}">
        <p14:creationId xmlns:p14="http://schemas.microsoft.com/office/powerpoint/2010/main" val="23160992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1B018692-3C70-495C-B176-AEB6B4346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9279"/>
            <a:ext cx="9144000" cy="5610121"/>
          </a:xfrm>
          <a:prstGeom prst="rect">
            <a:avLst/>
          </a:prstGeom>
        </p:spPr>
      </p:pic>
      <p:sp>
        <p:nvSpPr>
          <p:cNvPr id="5123" name="Rectangle 4"/>
          <p:cNvSpPr>
            <a:spLocks noChangeArrowheads="1"/>
          </p:cNvSpPr>
          <p:nvPr/>
        </p:nvSpPr>
        <p:spPr bwMode="auto">
          <a:xfrm>
            <a:off x="-47568" y="0"/>
            <a:ext cx="92296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000" b="1" dirty="0">
                <a:solidFill>
                  <a:srgbClr val="00386B"/>
                </a:solidFill>
                <a:latin typeface="+mj-lt"/>
                <a:cs typeface="Arial" charset="0"/>
              </a:rPr>
              <a:t>Systems/Procedures to Identify Harassment/Unsafe Learning Environment Issues</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What systems or procedures are in place at your program to identify issues of harassment or an unsafe learning environment?    (n=138)</a:t>
            </a:r>
          </a:p>
        </p:txBody>
      </p:sp>
      <p:sp>
        <p:nvSpPr>
          <p:cNvPr id="74" name="Text Box 75">
            <a:extLst>
              <a:ext uri="{FF2B5EF4-FFF2-40B4-BE49-F238E27FC236}">
                <a16:creationId xmlns:a16="http://schemas.microsoft.com/office/drawing/2014/main" id="{EB62EC2A-FAE7-4D12-BC07-CE49E47ED693}"/>
              </a:ext>
            </a:extLst>
          </p:cNvPr>
          <p:cNvSpPr txBox="1">
            <a:spLocks noChangeArrowheads="1"/>
          </p:cNvSpPr>
          <p:nvPr/>
        </p:nvSpPr>
        <p:spPr bwMode="auto">
          <a:xfrm>
            <a:off x="4343400" y="6248400"/>
            <a:ext cx="8382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436602"/>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Almost all programs (95%) have a procedure that allows the individual to report to the PD any issues of harassment or unsafe learning environment. More than 4 out of 5 programs (83%) also allow individuals to anonymously report to the institution any of these issues as well.  About 3 out of 4 programs allow individuals to report issues to the division/department chief (76%) or to chief fellows (75%), have program surveys (76%), or have rotation evaluations (75%).</a:t>
            </a:r>
          </a:p>
        </p:txBody>
      </p:sp>
      <p:sp>
        <p:nvSpPr>
          <p:cNvPr id="9" name="Rectangle 8">
            <a:extLst>
              <a:ext uri="{FF2B5EF4-FFF2-40B4-BE49-F238E27FC236}">
                <a16:creationId xmlns:a16="http://schemas.microsoft.com/office/drawing/2014/main" id="{540893D5-414A-4CA3-9106-32777784F56B}"/>
              </a:ext>
            </a:extLst>
          </p:cNvPr>
          <p:cNvSpPr/>
          <p:nvPr/>
        </p:nvSpPr>
        <p:spPr>
          <a:xfrm>
            <a:off x="7162802" y="5334000"/>
            <a:ext cx="1600198" cy="600164"/>
          </a:xfrm>
          <a:prstGeom prst="rect">
            <a:avLst/>
          </a:prstGeom>
          <a:solidFill>
            <a:schemeClr val="bg1"/>
          </a:solidFill>
        </p:spPr>
        <p:txBody>
          <a:bodyPr wrap="square">
            <a:spAutoFit/>
          </a:bodyPr>
          <a:lstStyle/>
          <a:p>
            <a:r>
              <a:rPr lang="en-US" sz="1100" dirty="0">
                <a:latin typeface="Arial" panose="020B0604020202020204" pitchFamily="34" charset="0"/>
                <a:cs typeface="Arial" panose="020B0604020202020204" pitchFamily="34" charset="0"/>
              </a:rPr>
              <a:t>Mean = 6.7</a:t>
            </a:r>
          </a:p>
          <a:p>
            <a:r>
              <a:rPr lang="en-US" sz="1100" dirty="0">
                <a:latin typeface="Arial" panose="020B0604020202020204" pitchFamily="34" charset="0"/>
                <a:cs typeface="Arial" panose="020B0604020202020204" pitchFamily="34" charset="0"/>
              </a:rPr>
              <a:t>Median = 7.0</a:t>
            </a:r>
          </a:p>
          <a:p>
            <a:r>
              <a:rPr lang="en-US" sz="1100" dirty="0">
                <a:latin typeface="Arial" panose="020B0604020202020204" pitchFamily="34" charset="0"/>
                <a:cs typeface="Arial" panose="020B0604020202020204" pitchFamily="34" charset="0"/>
              </a:rPr>
              <a:t>Std. Deviation = 2.019</a:t>
            </a:r>
          </a:p>
        </p:txBody>
      </p:sp>
      <p:sp>
        <p:nvSpPr>
          <p:cNvPr id="10" name="Rectangle 9">
            <a:extLst>
              <a:ext uri="{FF2B5EF4-FFF2-40B4-BE49-F238E27FC236}">
                <a16:creationId xmlns:a16="http://schemas.microsoft.com/office/drawing/2014/main" id="{3993E6AE-E067-4302-B0AF-F35A9730C99E}"/>
              </a:ext>
            </a:extLst>
          </p:cNvPr>
          <p:cNvSpPr/>
          <p:nvPr/>
        </p:nvSpPr>
        <p:spPr>
          <a:xfrm>
            <a:off x="7086315" y="5343436"/>
            <a:ext cx="1828800" cy="5919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75">
            <a:extLst>
              <a:ext uri="{FF2B5EF4-FFF2-40B4-BE49-F238E27FC236}">
                <a16:creationId xmlns:a16="http://schemas.microsoft.com/office/drawing/2014/main" id="{091D6B50-C619-40AB-B4CD-0417DFF198B8}"/>
              </a:ext>
            </a:extLst>
          </p:cNvPr>
          <p:cNvSpPr txBox="1">
            <a:spLocks noChangeArrowheads="1"/>
          </p:cNvSpPr>
          <p:nvPr/>
        </p:nvSpPr>
        <p:spPr bwMode="auto">
          <a:xfrm>
            <a:off x="6705600" y="4800600"/>
            <a:ext cx="2438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200" u="sng" dirty="0">
                <a:solidFill>
                  <a:schemeClr val="tx1"/>
                </a:solidFill>
              </a:rPr>
              <a:t>Average Number of </a:t>
            </a:r>
          </a:p>
          <a:p>
            <a:pPr algn="ctr"/>
            <a:r>
              <a:rPr lang="en-US" altLang="en-US" sz="1200" u="sng" dirty="0">
                <a:solidFill>
                  <a:schemeClr val="tx1"/>
                </a:solidFill>
              </a:rPr>
              <a:t>Systems/ Procedures in Place</a:t>
            </a:r>
          </a:p>
        </p:txBody>
      </p:sp>
    </p:spTree>
    <p:extLst>
      <p:ext uri="{BB962C8B-B14F-4D97-AF65-F5344CB8AC3E}">
        <p14:creationId xmlns:p14="http://schemas.microsoft.com/office/powerpoint/2010/main" val="6713948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5481064E-3B63-4F0E-BC47-1C63C5304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8222"/>
            <a:ext cx="9144000" cy="5527358"/>
          </a:xfrm>
          <a:prstGeom prst="rect">
            <a:avLst/>
          </a:prstGeom>
        </p:spPr>
      </p:pic>
      <p:sp>
        <p:nvSpPr>
          <p:cNvPr id="5123" name="Rectangle 4"/>
          <p:cNvSpPr>
            <a:spLocks noChangeArrowheads="1"/>
          </p:cNvSpPr>
          <p:nvPr/>
        </p:nvSpPr>
        <p:spPr bwMode="auto">
          <a:xfrm>
            <a:off x="20816" y="0"/>
            <a:ext cx="909287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1700" b="1" dirty="0">
                <a:solidFill>
                  <a:srgbClr val="00386B"/>
                </a:solidFill>
                <a:latin typeface="+mj-lt"/>
                <a:cs typeface="Arial" charset="0"/>
              </a:rPr>
              <a:t>Systems/Procedures to Identify Harassment/Unsafe Learning Environment Issues by Audience</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What systems or procedures are in place at your program to identify issues of harassment or an unsafe learning environment?    (n=138)</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381000"/>
            <a:ext cx="9144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Across the different audiences, all programs have multiple systems or procedures to identify issues of harassment or an unsafe learning environment. </a:t>
            </a:r>
          </a:p>
          <a:p>
            <a:pPr eaLnBrk="1" hangingPunct="1">
              <a:buFontTx/>
              <a:buChar char="•"/>
            </a:pPr>
            <a:r>
              <a:rPr lang="en-US" altLang="en-US" sz="1000" b="0" dirty="0">
                <a:solidFill>
                  <a:schemeClr val="tx1"/>
                </a:solidFill>
              </a:rPr>
              <a:t>Each program has on average between 6 and 7 of these systems or procedures in place. </a:t>
            </a:r>
          </a:p>
          <a:p>
            <a:pPr marL="0" indent="0" eaLnBrk="1" hangingPunct="1"/>
            <a:endParaRPr lang="en-US" altLang="en-US" sz="1000" b="0" dirty="0">
              <a:solidFill>
                <a:schemeClr val="tx1"/>
              </a:solidFill>
            </a:endParaRPr>
          </a:p>
        </p:txBody>
      </p:sp>
      <p:sp>
        <p:nvSpPr>
          <p:cNvPr id="9" name="Rectangle 8">
            <a:extLst>
              <a:ext uri="{FF2B5EF4-FFF2-40B4-BE49-F238E27FC236}">
                <a16:creationId xmlns:a16="http://schemas.microsoft.com/office/drawing/2014/main" id="{1564CC7D-067E-467F-ADBB-1B7463D1EA53}"/>
              </a:ext>
            </a:extLst>
          </p:cNvPr>
          <p:cNvSpPr/>
          <p:nvPr/>
        </p:nvSpPr>
        <p:spPr>
          <a:xfrm>
            <a:off x="2286000" y="789801"/>
            <a:ext cx="16002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URMs In Program</a:t>
            </a:r>
          </a:p>
        </p:txBody>
      </p:sp>
      <p:sp>
        <p:nvSpPr>
          <p:cNvPr id="10" name="Rectangle 9">
            <a:extLst>
              <a:ext uri="{FF2B5EF4-FFF2-40B4-BE49-F238E27FC236}">
                <a16:creationId xmlns:a16="http://schemas.microsoft.com/office/drawing/2014/main" id="{BC199B49-2BEF-433F-A91C-40B198C9DC2B}"/>
              </a:ext>
            </a:extLst>
          </p:cNvPr>
          <p:cNvSpPr/>
          <p:nvPr/>
        </p:nvSpPr>
        <p:spPr>
          <a:xfrm>
            <a:off x="4419600" y="789801"/>
            <a:ext cx="13716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PD - Gender</a:t>
            </a:r>
          </a:p>
        </p:txBody>
      </p:sp>
      <p:sp>
        <p:nvSpPr>
          <p:cNvPr id="11" name="Rectangle 10">
            <a:extLst>
              <a:ext uri="{FF2B5EF4-FFF2-40B4-BE49-F238E27FC236}">
                <a16:creationId xmlns:a16="http://schemas.microsoft.com/office/drawing/2014/main" id="{DBD1B303-01E5-4716-B29E-C1579D048036}"/>
              </a:ext>
            </a:extLst>
          </p:cNvPr>
          <p:cNvSpPr/>
          <p:nvPr/>
        </p:nvSpPr>
        <p:spPr>
          <a:xfrm>
            <a:off x="6934200" y="789801"/>
            <a:ext cx="13716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Program Size</a:t>
            </a:r>
          </a:p>
        </p:txBody>
      </p:sp>
      <p:sp>
        <p:nvSpPr>
          <p:cNvPr id="12" name="Text Box 75">
            <a:extLst>
              <a:ext uri="{FF2B5EF4-FFF2-40B4-BE49-F238E27FC236}">
                <a16:creationId xmlns:a16="http://schemas.microsoft.com/office/drawing/2014/main" id="{7628C44A-62DA-47AB-9B69-731E8BEA978D}"/>
              </a:ext>
            </a:extLst>
          </p:cNvPr>
          <p:cNvSpPr txBox="1">
            <a:spLocks noChangeArrowheads="1"/>
          </p:cNvSpPr>
          <p:nvPr/>
        </p:nvSpPr>
        <p:spPr bwMode="auto">
          <a:xfrm>
            <a:off x="7162800" y="6248400"/>
            <a:ext cx="8382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(n=52)</a:t>
            </a:r>
          </a:p>
        </p:txBody>
      </p:sp>
      <p:sp>
        <p:nvSpPr>
          <p:cNvPr id="13" name="Text Box 75">
            <a:extLst>
              <a:ext uri="{FF2B5EF4-FFF2-40B4-BE49-F238E27FC236}">
                <a16:creationId xmlns:a16="http://schemas.microsoft.com/office/drawing/2014/main" id="{6EE722AB-1911-44E1-BFA6-2628F15BEE3E}"/>
              </a:ext>
            </a:extLst>
          </p:cNvPr>
          <p:cNvSpPr txBox="1">
            <a:spLocks noChangeArrowheads="1"/>
          </p:cNvSpPr>
          <p:nvPr/>
        </p:nvSpPr>
        <p:spPr bwMode="auto">
          <a:xfrm>
            <a:off x="2209800" y="6246168"/>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(n=42)</a:t>
            </a:r>
          </a:p>
        </p:txBody>
      </p:sp>
      <p:sp>
        <p:nvSpPr>
          <p:cNvPr id="14" name="Text Box 75">
            <a:extLst>
              <a:ext uri="{FF2B5EF4-FFF2-40B4-BE49-F238E27FC236}">
                <a16:creationId xmlns:a16="http://schemas.microsoft.com/office/drawing/2014/main" id="{ED4FE84B-82FF-4BD4-9629-841CE842D660}"/>
              </a:ext>
            </a:extLst>
          </p:cNvPr>
          <p:cNvSpPr txBox="1">
            <a:spLocks noChangeArrowheads="1"/>
          </p:cNvSpPr>
          <p:nvPr/>
        </p:nvSpPr>
        <p:spPr bwMode="auto">
          <a:xfrm>
            <a:off x="3124200" y="6248400"/>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(n=96)</a:t>
            </a:r>
          </a:p>
        </p:txBody>
      </p:sp>
      <p:sp>
        <p:nvSpPr>
          <p:cNvPr id="15" name="Text Box 75">
            <a:extLst>
              <a:ext uri="{FF2B5EF4-FFF2-40B4-BE49-F238E27FC236}">
                <a16:creationId xmlns:a16="http://schemas.microsoft.com/office/drawing/2014/main" id="{87B7F869-3556-4916-871A-FDEF3FC4FCD4}"/>
              </a:ext>
            </a:extLst>
          </p:cNvPr>
          <p:cNvSpPr txBox="1">
            <a:spLocks noChangeArrowheads="1"/>
          </p:cNvSpPr>
          <p:nvPr/>
        </p:nvSpPr>
        <p:spPr bwMode="auto">
          <a:xfrm>
            <a:off x="4191000" y="6248400"/>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(n=104)</a:t>
            </a:r>
          </a:p>
        </p:txBody>
      </p:sp>
      <p:sp>
        <p:nvSpPr>
          <p:cNvPr id="16" name="Text Box 75">
            <a:extLst>
              <a:ext uri="{FF2B5EF4-FFF2-40B4-BE49-F238E27FC236}">
                <a16:creationId xmlns:a16="http://schemas.microsoft.com/office/drawing/2014/main" id="{4064272D-F8E8-496A-8C53-497D7FAF963B}"/>
              </a:ext>
            </a:extLst>
          </p:cNvPr>
          <p:cNvSpPr txBox="1">
            <a:spLocks noChangeArrowheads="1"/>
          </p:cNvSpPr>
          <p:nvPr/>
        </p:nvSpPr>
        <p:spPr bwMode="auto">
          <a:xfrm>
            <a:off x="5105400" y="6248400"/>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(n=34)</a:t>
            </a:r>
          </a:p>
        </p:txBody>
      </p:sp>
      <p:sp>
        <p:nvSpPr>
          <p:cNvPr id="17" name="Text Box 75">
            <a:extLst>
              <a:ext uri="{FF2B5EF4-FFF2-40B4-BE49-F238E27FC236}">
                <a16:creationId xmlns:a16="http://schemas.microsoft.com/office/drawing/2014/main" id="{55821335-B366-4E4B-9958-A96AEAA37BAC}"/>
              </a:ext>
            </a:extLst>
          </p:cNvPr>
          <p:cNvSpPr txBox="1">
            <a:spLocks noChangeArrowheads="1"/>
          </p:cNvSpPr>
          <p:nvPr/>
        </p:nvSpPr>
        <p:spPr bwMode="auto">
          <a:xfrm>
            <a:off x="6172200" y="6248400"/>
            <a:ext cx="8382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(n=42)</a:t>
            </a:r>
          </a:p>
        </p:txBody>
      </p:sp>
      <p:sp>
        <p:nvSpPr>
          <p:cNvPr id="18" name="Text Box 75">
            <a:extLst>
              <a:ext uri="{FF2B5EF4-FFF2-40B4-BE49-F238E27FC236}">
                <a16:creationId xmlns:a16="http://schemas.microsoft.com/office/drawing/2014/main" id="{4B58812C-5129-4BF3-9BF8-3D03B1B609BF}"/>
              </a:ext>
            </a:extLst>
          </p:cNvPr>
          <p:cNvSpPr txBox="1">
            <a:spLocks noChangeArrowheads="1"/>
          </p:cNvSpPr>
          <p:nvPr/>
        </p:nvSpPr>
        <p:spPr bwMode="auto">
          <a:xfrm>
            <a:off x="8077200" y="6248400"/>
            <a:ext cx="8382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(n=44)</a:t>
            </a:r>
          </a:p>
        </p:txBody>
      </p:sp>
      <p:sp>
        <p:nvSpPr>
          <p:cNvPr id="19" name="Text Box 75">
            <a:extLst>
              <a:ext uri="{FF2B5EF4-FFF2-40B4-BE49-F238E27FC236}">
                <a16:creationId xmlns:a16="http://schemas.microsoft.com/office/drawing/2014/main" id="{4CC32140-B020-4FF5-BA16-D01E7B140597}"/>
              </a:ext>
            </a:extLst>
          </p:cNvPr>
          <p:cNvSpPr txBox="1">
            <a:spLocks noChangeArrowheads="1"/>
          </p:cNvSpPr>
          <p:nvPr/>
        </p:nvSpPr>
        <p:spPr bwMode="auto">
          <a:xfrm>
            <a:off x="-76200" y="6400800"/>
            <a:ext cx="219402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Mean Number of Systems/ Procedures</a:t>
            </a:r>
          </a:p>
        </p:txBody>
      </p:sp>
      <p:sp>
        <p:nvSpPr>
          <p:cNvPr id="20" name="Text Box 75">
            <a:extLst>
              <a:ext uri="{FF2B5EF4-FFF2-40B4-BE49-F238E27FC236}">
                <a16:creationId xmlns:a16="http://schemas.microsoft.com/office/drawing/2014/main" id="{4BCFBD10-49AE-43A1-9564-92BB38927BE6}"/>
              </a:ext>
            </a:extLst>
          </p:cNvPr>
          <p:cNvSpPr txBox="1">
            <a:spLocks noChangeArrowheads="1"/>
          </p:cNvSpPr>
          <p:nvPr/>
        </p:nvSpPr>
        <p:spPr bwMode="auto">
          <a:xfrm>
            <a:off x="2209800" y="6400800"/>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(Mean=6.8)</a:t>
            </a:r>
          </a:p>
        </p:txBody>
      </p:sp>
      <p:cxnSp>
        <p:nvCxnSpPr>
          <p:cNvPr id="27" name="Straight Arrow Connector 26">
            <a:extLst>
              <a:ext uri="{FF2B5EF4-FFF2-40B4-BE49-F238E27FC236}">
                <a16:creationId xmlns:a16="http://schemas.microsoft.com/office/drawing/2014/main" id="{CDEA6C7D-B91A-4017-B582-7326D17F061D}"/>
              </a:ext>
            </a:extLst>
          </p:cNvPr>
          <p:cNvCxnSpPr>
            <a:cxnSpLocks/>
          </p:cNvCxnSpPr>
          <p:nvPr/>
        </p:nvCxnSpPr>
        <p:spPr>
          <a:xfrm>
            <a:off x="2057400" y="6543675"/>
            <a:ext cx="228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BC77C5F-6B64-4891-92EA-FDA5AEED515B}"/>
              </a:ext>
            </a:extLst>
          </p:cNvPr>
          <p:cNvSpPr/>
          <p:nvPr/>
        </p:nvSpPr>
        <p:spPr>
          <a:xfrm>
            <a:off x="3311890" y="6400800"/>
            <a:ext cx="421910" cy="230832"/>
          </a:xfrm>
          <a:prstGeom prst="rect">
            <a:avLst/>
          </a:prstGeom>
        </p:spPr>
        <p:txBody>
          <a:bodyPr wrap="none">
            <a:spAutoFit/>
          </a:bodyPr>
          <a:lstStyle/>
          <a:p>
            <a:r>
              <a:rPr lang="en-US" altLang="en-US" sz="900" dirty="0">
                <a:latin typeface="Arial" panose="020B0604020202020204" pitchFamily="34" charset="0"/>
                <a:cs typeface="Arial" panose="020B0604020202020204" pitchFamily="34" charset="0"/>
              </a:rPr>
              <a:t>(6.6)</a:t>
            </a:r>
            <a:endParaRPr lang="en-US" sz="900" dirty="0">
              <a:latin typeface="Arial" panose="020B0604020202020204" pitchFamily="34" charset="0"/>
              <a:cs typeface="Arial" panose="020B0604020202020204" pitchFamily="34" charset="0"/>
            </a:endParaRPr>
          </a:p>
        </p:txBody>
      </p:sp>
      <p:sp>
        <p:nvSpPr>
          <p:cNvPr id="31" name="Text Box 75">
            <a:extLst>
              <a:ext uri="{FF2B5EF4-FFF2-40B4-BE49-F238E27FC236}">
                <a16:creationId xmlns:a16="http://schemas.microsoft.com/office/drawing/2014/main" id="{FF957510-9B97-45FA-9D7D-F7C891BB215B}"/>
              </a:ext>
            </a:extLst>
          </p:cNvPr>
          <p:cNvSpPr txBox="1">
            <a:spLocks noChangeArrowheads="1"/>
          </p:cNvSpPr>
          <p:nvPr/>
        </p:nvSpPr>
        <p:spPr bwMode="auto">
          <a:xfrm>
            <a:off x="4267200" y="6400800"/>
            <a:ext cx="6858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(6.7)</a:t>
            </a:r>
          </a:p>
        </p:txBody>
      </p:sp>
      <p:sp>
        <p:nvSpPr>
          <p:cNvPr id="32" name="Text Box 75">
            <a:extLst>
              <a:ext uri="{FF2B5EF4-FFF2-40B4-BE49-F238E27FC236}">
                <a16:creationId xmlns:a16="http://schemas.microsoft.com/office/drawing/2014/main" id="{A95304C6-B942-4E3E-8DBC-EA57A4488491}"/>
              </a:ext>
            </a:extLst>
          </p:cNvPr>
          <p:cNvSpPr txBox="1">
            <a:spLocks noChangeArrowheads="1"/>
          </p:cNvSpPr>
          <p:nvPr/>
        </p:nvSpPr>
        <p:spPr bwMode="auto">
          <a:xfrm>
            <a:off x="5181600" y="6400800"/>
            <a:ext cx="6858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(6.6)</a:t>
            </a:r>
          </a:p>
        </p:txBody>
      </p:sp>
      <p:sp>
        <p:nvSpPr>
          <p:cNvPr id="33" name="Text Box 75">
            <a:extLst>
              <a:ext uri="{FF2B5EF4-FFF2-40B4-BE49-F238E27FC236}">
                <a16:creationId xmlns:a16="http://schemas.microsoft.com/office/drawing/2014/main" id="{681BC21B-DA1D-427C-959F-2008387EDC8E}"/>
              </a:ext>
            </a:extLst>
          </p:cNvPr>
          <p:cNvSpPr txBox="1">
            <a:spLocks noChangeArrowheads="1"/>
          </p:cNvSpPr>
          <p:nvPr/>
        </p:nvSpPr>
        <p:spPr bwMode="auto">
          <a:xfrm>
            <a:off x="6324600" y="6398568"/>
            <a:ext cx="6858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(6.3)</a:t>
            </a:r>
          </a:p>
        </p:txBody>
      </p:sp>
      <p:sp>
        <p:nvSpPr>
          <p:cNvPr id="34" name="Text Box 75">
            <a:extLst>
              <a:ext uri="{FF2B5EF4-FFF2-40B4-BE49-F238E27FC236}">
                <a16:creationId xmlns:a16="http://schemas.microsoft.com/office/drawing/2014/main" id="{A0A729B0-0498-42A6-A050-6AB30FC4DABC}"/>
              </a:ext>
            </a:extLst>
          </p:cNvPr>
          <p:cNvSpPr txBox="1">
            <a:spLocks noChangeArrowheads="1"/>
          </p:cNvSpPr>
          <p:nvPr/>
        </p:nvSpPr>
        <p:spPr bwMode="auto">
          <a:xfrm>
            <a:off x="7239000" y="6400800"/>
            <a:ext cx="6858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(6.9)</a:t>
            </a:r>
          </a:p>
        </p:txBody>
      </p:sp>
      <p:sp>
        <p:nvSpPr>
          <p:cNvPr id="35" name="Text Box 75">
            <a:extLst>
              <a:ext uri="{FF2B5EF4-FFF2-40B4-BE49-F238E27FC236}">
                <a16:creationId xmlns:a16="http://schemas.microsoft.com/office/drawing/2014/main" id="{9A1BCD9D-BDB2-4E3C-BF53-0F6AB80B53FE}"/>
              </a:ext>
            </a:extLst>
          </p:cNvPr>
          <p:cNvSpPr txBox="1">
            <a:spLocks noChangeArrowheads="1"/>
          </p:cNvSpPr>
          <p:nvPr/>
        </p:nvSpPr>
        <p:spPr bwMode="auto">
          <a:xfrm>
            <a:off x="8153400" y="6400800"/>
            <a:ext cx="6858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(6.7)</a:t>
            </a:r>
          </a:p>
        </p:txBody>
      </p:sp>
    </p:spTree>
    <p:extLst>
      <p:ext uri="{BB962C8B-B14F-4D97-AF65-F5344CB8AC3E}">
        <p14:creationId xmlns:p14="http://schemas.microsoft.com/office/powerpoint/2010/main" val="27847319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225269" y="0"/>
            <a:ext cx="86839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000" b="1" dirty="0">
                <a:solidFill>
                  <a:srgbClr val="00386B"/>
                </a:solidFill>
                <a:latin typeface="+mj-lt"/>
                <a:cs typeface="Arial" charset="0"/>
              </a:rPr>
              <a:t>Educational Resources on Diversity/Harassment/Safe Learning Environment</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What educational resources are available to fellows in your program regarding diversity, harassment, and a safe learning environment?  (n=138)</a:t>
            </a:r>
          </a:p>
        </p:txBody>
      </p:sp>
      <p:sp>
        <p:nvSpPr>
          <p:cNvPr id="74" name="Text Box 75">
            <a:extLst>
              <a:ext uri="{FF2B5EF4-FFF2-40B4-BE49-F238E27FC236}">
                <a16:creationId xmlns:a16="http://schemas.microsoft.com/office/drawing/2014/main" id="{EB62EC2A-FAE7-4D12-BC07-CE49E47ED693}"/>
              </a:ext>
            </a:extLst>
          </p:cNvPr>
          <p:cNvSpPr txBox="1">
            <a:spLocks noChangeArrowheads="1"/>
          </p:cNvSpPr>
          <p:nvPr/>
        </p:nvSpPr>
        <p:spPr bwMode="auto">
          <a:xfrm>
            <a:off x="4343400" y="5943600"/>
            <a:ext cx="8382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436602"/>
            <a:ext cx="9144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At least 9 out of 10 training programs offer educational resources to fellows on the topic of diversity (90%), harassment (93%), or safe learning environment (94%).</a:t>
            </a:r>
          </a:p>
          <a:p>
            <a:pPr eaLnBrk="1" hangingPunct="1">
              <a:buFontTx/>
              <a:buChar char="•"/>
            </a:pPr>
            <a:r>
              <a:rPr lang="en-US" altLang="en-US" sz="1000" b="0" dirty="0">
                <a:solidFill>
                  <a:schemeClr val="tx1"/>
                </a:solidFill>
              </a:rPr>
              <a:t>About 3 out of 4 or more programs have institution specific modules or readings on the topic of diversity (74%), harassment (84%), or safe learning environment (76%).</a:t>
            </a:r>
          </a:p>
          <a:p>
            <a:pPr eaLnBrk="1" hangingPunct="1">
              <a:buFontTx/>
              <a:buChar char="•"/>
            </a:pPr>
            <a:r>
              <a:rPr lang="en-US" altLang="en-US" sz="1000" b="0" dirty="0">
                <a:solidFill>
                  <a:schemeClr val="tx1"/>
                </a:solidFill>
              </a:rPr>
              <a:t>Approximately 6 out of 10 offer institutional workshops, lectures, discussions on diversity (60%), harassment (65%), and safe learning environment (59%).</a:t>
            </a:r>
          </a:p>
        </p:txBody>
      </p:sp>
      <p:sp>
        <p:nvSpPr>
          <p:cNvPr id="12" name="Rectangle 11">
            <a:extLst>
              <a:ext uri="{FF2B5EF4-FFF2-40B4-BE49-F238E27FC236}">
                <a16:creationId xmlns:a16="http://schemas.microsoft.com/office/drawing/2014/main" id="{60D7D6E2-FF0B-4792-8A59-394C87E0F495}"/>
              </a:ext>
            </a:extLst>
          </p:cNvPr>
          <p:cNvSpPr/>
          <p:nvPr/>
        </p:nvSpPr>
        <p:spPr>
          <a:xfrm>
            <a:off x="2133600" y="1628001"/>
            <a:ext cx="16002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Diversity</a:t>
            </a:r>
          </a:p>
        </p:txBody>
      </p:sp>
      <p:sp>
        <p:nvSpPr>
          <p:cNvPr id="13" name="Rectangle 12">
            <a:extLst>
              <a:ext uri="{FF2B5EF4-FFF2-40B4-BE49-F238E27FC236}">
                <a16:creationId xmlns:a16="http://schemas.microsoft.com/office/drawing/2014/main" id="{FA91115D-C73B-46B5-9D34-B867995261C5}"/>
              </a:ext>
            </a:extLst>
          </p:cNvPr>
          <p:cNvSpPr/>
          <p:nvPr/>
        </p:nvSpPr>
        <p:spPr>
          <a:xfrm>
            <a:off x="4495800" y="1628001"/>
            <a:ext cx="16002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Harassment</a:t>
            </a:r>
          </a:p>
        </p:txBody>
      </p:sp>
      <p:sp>
        <p:nvSpPr>
          <p:cNvPr id="14" name="Rectangle 13">
            <a:extLst>
              <a:ext uri="{FF2B5EF4-FFF2-40B4-BE49-F238E27FC236}">
                <a16:creationId xmlns:a16="http://schemas.microsoft.com/office/drawing/2014/main" id="{9167F5A5-62C6-4364-95AE-9D0CDD14A485}"/>
              </a:ext>
            </a:extLst>
          </p:cNvPr>
          <p:cNvSpPr/>
          <p:nvPr/>
        </p:nvSpPr>
        <p:spPr>
          <a:xfrm>
            <a:off x="6934200" y="1628001"/>
            <a:ext cx="22098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Safe Learning Environment</a:t>
            </a:r>
          </a:p>
        </p:txBody>
      </p:sp>
      <p:pic>
        <p:nvPicPr>
          <p:cNvPr id="15" name="Picture 14" descr="A screenshot of a cell phone&#10;&#10;Description automatically generated">
            <a:extLst>
              <a:ext uri="{FF2B5EF4-FFF2-40B4-BE49-F238E27FC236}">
                <a16:creationId xmlns:a16="http://schemas.microsoft.com/office/drawing/2014/main" id="{C4B17BBF-C03B-42C6-A84F-0D21BE0A30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1616"/>
            <a:ext cx="4191001" cy="3829584"/>
          </a:xfrm>
          <a:prstGeom prst="rect">
            <a:avLst/>
          </a:prstGeom>
          <a:ln>
            <a:noFill/>
          </a:ln>
        </p:spPr>
      </p:pic>
      <p:pic>
        <p:nvPicPr>
          <p:cNvPr id="19" name="Picture 18" descr="A screenshot of a cell phone&#10;&#10;Description automatically generated">
            <a:extLst>
              <a:ext uri="{FF2B5EF4-FFF2-40B4-BE49-F238E27FC236}">
                <a16:creationId xmlns:a16="http://schemas.microsoft.com/office/drawing/2014/main" id="{36C19C52-C4A3-4F8B-9E40-729C417F7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1" y="1961616"/>
            <a:ext cx="2209799" cy="3829584"/>
          </a:xfrm>
          <a:prstGeom prst="rect">
            <a:avLst/>
          </a:prstGeom>
          <a:ln>
            <a:noFill/>
          </a:ln>
        </p:spPr>
      </p:pic>
      <p:pic>
        <p:nvPicPr>
          <p:cNvPr id="17" name="Picture 16" descr="A screenshot of a cell phone&#10;&#10;Description automatically generated">
            <a:extLst>
              <a:ext uri="{FF2B5EF4-FFF2-40B4-BE49-F238E27FC236}">
                <a16:creationId xmlns:a16="http://schemas.microsoft.com/office/drawing/2014/main" id="{3A709685-3D12-4C3C-9B54-A29EC660A7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1961616"/>
            <a:ext cx="2590800" cy="3829584"/>
          </a:xfrm>
          <a:prstGeom prst="rect">
            <a:avLst/>
          </a:prstGeom>
          <a:ln>
            <a:noFill/>
          </a:ln>
        </p:spPr>
      </p:pic>
      <p:cxnSp>
        <p:nvCxnSpPr>
          <p:cNvPr id="16" name="Straight Connector 15">
            <a:extLst>
              <a:ext uri="{FF2B5EF4-FFF2-40B4-BE49-F238E27FC236}">
                <a16:creationId xmlns:a16="http://schemas.microsoft.com/office/drawing/2014/main" id="{C1D80EF1-A486-49CA-B33D-22B60A31EC14}"/>
              </a:ext>
            </a:extLst>
          </p:cNvPr>
          <p:cNvCxnSpPr>
            <a:cxnSpLocks/>
          </p:cNvCxnSpPr>
          <p:nvPr/>
        </p:nvCxnSpPr>
        <p:spPr>
          <a:xfrm>
            <a:off x="4114800" y="1524000"/>
            <a:ext cx="0" cy="4343400"/>
          </a:xfrm>
          <a:prstGeom prst="line">
            <a:avLst/>
          </a:prstGeom>
          <a:ln w="381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D209B1E-AE28-466E-82DD-DBB9CC907D82}"/>
              </a:ext>
            </a:extLst>
          </p:cNvPr>
          <p:cNvCxnSpPr>
            <a:cxnSpLocks/>
          </p:cNvCxnSpPr>
          <p:nvPr/>
        </p:nvCxnSpPr>
        <p:spPr>
          <a:xfrm>
            <a:off x="6781800" y="1524000"/>
            <a:ext cx="0" cy="4343400"/>
          </a:xfrm>
          <a:prstGeom prst="line">
            <a:avLst/>
          </a:prstGeom>
          <a:ln w="38100">
            <a:solidFill>
              <a:srgbClr val="0808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4035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AB03CFEA-6EC4-456D-837A-FFD1C81F7B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1219199"/>
            <a:ext cx="8572499" cy="5638801"/>
          </a:xfrm>
          <a:prstGeom prst="rect">
            <a:avLst/>
          </a:prstGeom>
        </p:spPr>
      </p:pic>
      <p:sp>
        <p:nvSpPr>
          <p:cNvPr id="5123" name="Rectangle 4"/>
          <p:cNvSpPr>
            <a:spLocks noChangeArrowheads="1"/>
          </p:cNvSpPr>
          <p:nvPr/>
        </p:nvSpPr>
        <p:spPr bwMode="auto">
          <a:xfrm>
            <a:off x="1828594" y="0"/>
            <a:ext cx="54773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000" b="1" dirty="0">
                <a:solidFill>
                  <a:srgbClr val="00386B"/>
                </a:solidFill>
                <a:latin typeface="+mj-lt"/>
                <a:cs typeface="Arial" charset="0"/>
              </a:rPr>
              <a:t>Educational Resources on Diversity by Audience</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What educational resources are available to fellows in your program regarding diversity, harassment, and a safe learning environment?  (n=138)</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436602"/>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Across the different audiences, training programs consistently offer educational resources on diversity in the form of institution specific modules or readings, institutional workshops, lectures, or discussions, or outside online modules or readings. </a:t>
            </a:r>
          </a:p>
        </p:txBody>
      </p:sp>
      <p:sp>
        <p:nvSpPr>
          <p:cNvPr id="12" name="Rectangle 11">
            <a:extLst>
              <a:ext uri="{FF2B5EF4-FFF2-40B4-BE49-F238E27FC236}">
                <a16:creationId xmlns:a16="http://schemas.microsoft.com/office/drawing/2014/main" id="{60D7D6E2-FF0B-4792-8A59-394C87E0F495}"/>
              </a:ext>
            </a:extLst>
          </p:cNvPr>
          <p:cNvSpPr/>
          <p:nvPr/>
        </p:nvSpPr>
        <p:spPr>
          <a:xfrm>
            <a:off x="609600" y="956846"/>
            <a:ext cx="1143000" cy="338554"/>
          </a:xfrm>
          <a:prstGeom prst="rect">
            <a:avLst/>
          </a:prstGeom>
        </p:spPr>
        <p:txBody>
          <a:bodyPr wrap="square">
            <a:spAutoFit/>
          </a:bodyPr>
          <a:lstStyle/>
          <a:p>
            <a:pPr algn="ctr"/>
            <a:r>
              <a:rPr lang="en-US" sz="1600" b="1" u="sng" dirty="0">
                <a:latin typeface="Arial" panose="020B0604020202020204" pitchFamily="34" charset="0"/>
                <a:cs typeface="Arial" panose="020B0604020202020204" pitchFamily="34" charset="0"/>
              </a:rPr>
              <a:t>Diversity</a:t>
            </a:r>
          </a:p>
        </p:txBody>
      </p:sp>
      <p:sp>
        <p:nvSpPr>
          <p:cNvPr id="20" name="Rectangle 19">
            <a:extLst>
              <a:ext uri="{FF2B5EF4-FFF2-40B4-BE49-F238E27FC236}">
                <a16:creationId xmlns:a16="http://schemas.microsoft.com/office/drawing/2014/main" id="{3F82FF3D-BB6E-4CDF-8135-F32E6D4F51DF}"/>
              </a:ext>
            </a:extLst>
          </p:cNvPr>
          <p:cNvSpPr/>
          <p:nvPr/>
        </p:nvSpPr>
        <p:spPr>
          <a:xfrm>
            <a:off x="2133600" y="990600"/>
            <a:ext cx="16002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URMs In Program</a:t>
            </a:r>
          </a:p>
        </p:txBody>
      </p:sp>
      <p:sp>
        <p:nvSpPr>
          <p:cNvPr id="21" name="Rectangle 20">
            <a:extLst>
              <a:ext uri="{FF2B5EF4-FFF2-40B4-BE49-F238E27FC236}">
                <a16:creationId xmlns:a16="http://schemas.microsoft.com/office/drawing/2014/main" id="{3EC84DCB-612F-4E5C-99B9-CCD3ECFAFBC4}"/>
              </a:ext>
            </a:extLst>
          </p:cNvPr>
          <p:cNvSpPr/>
          <p:nvPr/>
        </p:nvSpPr>
        <p:spPr>
          <a:xfrm>
            <a:off x="4267200" y="990600"/>
            <a:ext cx="13716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PD - Gender</a:t>
            </a:r>
          </a:p>
        </p:txBody>
      </p:sp>
      <p:sp>
        <p:nvSpPr>
          <p:cNvPr id="22" name="Rectangle 21">
            <a:extLst>
              <a:ext uri="{FF2B5EF4-FFF2-40B4-BE49-F238E27FC236}">
                <a16:creationId xmlns:a16="http://schemas.microsoft.com/office/drawing/2014/main" id="{432C99E7-45CD-4AEB-807A-A8BBF63F3B84}"/>
              </a:ext>
            </a:extLst>
          </p:cNvPr>
          <p:cNvSpPr/>
          <p:nvPr/>
        </p:nvSpPr>
        <p:spPr>
          <a:xfrm>
            <a:off x="6629400" y="990600"/>
            <a:ext cx="13716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Program Size</a:t>
            </a:r>
          </a:p>
        </p:txBody>
      </p:sp>
      <p:sp>
        <p:nvSpPr>
          <p:cNvPr id="23" name="Text Box 75">
            <a:extLst>
              <a:ext uri="{FF2B5EF4-FFF2-40B4-BE49-F238E27FC236}">
                <a16:creationId xmlns:a16="http://schemas.microsoft.com/office/drawing/2014/main" id="{687B6379-F7A4-4320-8DF7-95459B914D3C}"/>
              </a:ext>
            </a:extLst>
          </p:cNvPr>
          <p:cNvSpPr txBox="1">
            <a:spLocks noChangeArrowheads="1"/>
          </p:cNvSpPr>
          <p:nvPr/>
        </p:nvSpPr>
        <p:spPr bwMode="auto">
          <a:xfrm>
            <a:off x="6934200" y="4269432"/>
            <a:ext cx="8382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(n=52)</a:t>
            </a:r>
          </a:p>
        </p:txBody>
      </p:sp>
      <p:sp>
        <p:nvSpPr>
          <p:cNvPr id="24" name="Text Box 75">
            <a:extLst>
              <a:ext uri="{FF2B5EF4-FFF2-40B4-BE49-F238E27FC236}">
                <a16:creationId xmlns:a16="http://schemas.microsoft.com/office/drawing/2014/main" id="{3323250B-AE11-4452-A629-7039E95E06C3}"/>
              </a:ext>
            </a:extLst>
          </p:cNvPr>
          <p:cNvSpPr txBox="1">
            <a:spLocks noChangeArrowheads="1"/>
          </p:cNvSpPr>
          <p:nvPr/>
        </p:nvSpPr>
        <p:spPr bwMode="auto">
          <a:xfrm>
            <a:off x="2971800" y="4267200"/>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(n=96)</a:t>
            </a:r>
          </a:p>
        </p:txBody>
      </p:sp>
      <p:sp>
        <p:nvSpPr>
          <p:cNvPr id="25" name="Text Box 75">
            <a:extLst>
              <a:ext uri="{FF2B5EF4-FFF2-40B4-BE49-F238E27FC236}">
                <a16:creationId xmlns:a16="http://schemas.microsoft.com/office/drawing/2014/main" id="{78651DED-BDC3-4064-A247-791B5A17FBF8}"/>
              </a:ext>
            </a:extLst>
          </p:cNvPr>
          <p:cNvSpPr txBox="1">
            <a:spLocks noChangeArrowheads="1"/>
          </p:cNvSpPr>
          <p:nvPr/>
        </p:nvSpPr>
        <p:spPr bwMode="auto">
          <a:xfrm>
            <a:off x="1981200" y="4269432"/>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(n=42)</a:t>
            </a:r>
          </a:p>
        </p:txBody>
      </p:sp>
      <p:sp>
        <p:nvSpPr>
          <p:cNvPr id="26" name="Text Box 75">
            <a:extLst>
              <a:ext uri="{FF2B5EF4-FFF2-40B4-BE49-F238E27FC236}">
                <a16:creationId xmlns:a16="http://schemas.microsoft.com/office/drawing/2014/main" id="{24F34E33-F9AF-488C-9581-01804AF04510}"/>
              </a:ext>
            </a:extLst>
          </p:cNvPr>
          <p:cNvSpPr txBox="1">
            <a:spLocks noChangeArrowheads="1"/>
          </p:cNvSpPr>
          <p:nvPr/>
        </p:nvSpPr>
        <p:spPr bwMode="auto">
          <a:xfrm>
            <a:off x="3962400" y="4269432"/>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(n=104)</a:t>
            </a:r>
          </a:p>
        </p:txBody>
      </p:sp>
      <p:sp>
        <p:nvSpPr>
          <p:cNvPr id="27" name="Text Box 75">
            <a:extLst>
              <a:ext uri="{FF2B5EF4-FFF2-40B4-BE49-F238E27FC236}">
                <a16:creationId xmlns:a16="http://schemas.microsoft.com/office/drawing/2014/main" id="{975989BC-2A90-4E6C-AF8C-87465353073E}"/>
              </a:ext>
            </a:extLst>
          </p:cNvPr>
          <p:cNvSpPr txBox="1">
            <a:spLocks noChangeArrowheads="1"/>
          </p:cNvSpPr>
          <p:nvPr/>
        </p:nvSpPr>
        <p:spPr bwMode="auto">
          <a:xfrm>
            <a:off x="4953000" y="4269432"/>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(n=34)</a:t>
            </a:r>
          </a:p>
        </p:txBody>
      </p:sp>
      <p:sp>
        <p:nvSpPr>
          <p:cNvPr id="28" name="Text Box 75">
            <a:extLst>
              <a:ext uri="{FF2B5EF4-FFF2-40B4-BE49-F238E27FC236}">
                <a16:creationId xmlns:a16="http://schemas.microsoft.com/office/drawing/2014/main" id="{BDC61503-2E08-4AF0-A4C3-61D8746DA29C}"/>
              </a:ext>
            </a:extLst>
          </p:cNvPr>
          <p:cNvSpPr txBox="1">
            <a:spLocks noChangeArrowheads="1"/>
          </p:cNvSpPr>
          <p:nvPr/>
        </p:nvSpPr>
        <p:spPr bwMode="auto">
          <a:xfrm>
            <a:off x="5943600" y="4269432"/>
            <a:ext cx="8382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(n=42)</a:t>
            </a:r>
          </a:p>
        </p:txBody>
      </p:sp>
      <p:sp>
        <p:nvSpPr>
          <p:cNvPr id="29" name="Text Box 75">
            <a:extLst>
              <a:ext uri="{FF2B5EF4-FFF2-40B4-BE49-F238E27FC236}">
                <a16:creationId xmlns:a16="http://schemas.microsoft.com/office/drawing/2014/main" id="{A3EBEE42-4318-4859-8AE2-006203A713A8}"/>
              </a:ext>
            </a:extLst>
          </p:cNvPr>
          <p:cNvSpPr txBox="1">
            <a:spLocks noChangeArrowheads="1"/>
          </p:cNvSpPr>
          <p:nvPr/>
        </p:nvSpPr>
        <p:spPr bwMode="auto">
          <a:xfrm>
            <a:off x="7848600" y="4269432"/>
            <a:ext cx="8382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(n=44)</a:t>
            </a:r>
          </a:p>
        </p:txBody>
      </p:sp>
    </p:spTree>
    <p:extLst>
      <p:ext uri="{BB962C8B-B14F-4D97-AF65-F5344CB8AC3E}">
        <p14:creationId xmlns:p14="http://schemas.microsoft.com/office/powerpoint/2010/main" val="34467084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F0A276AE-53EE-498E-8EFE-A2CB83A708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1267598"/>
            <a:ext cx="8572499" cy="5590402"/>
          </a:xfrm>
          <a:prstGeom prst="rect">
            <a:avLst/>
          </a:prstGeom>
        </p:spPr>
      </p:pic>
      <p:sp>
        <p:nvSpPr>
          <p:cNvPr id="5123" name="Rectangle 4"/>
          <p:cNvSpPr>
            <a:spLocks noChangeArrowheads="1"/>
          </p:cNvSpPr>
          <p:nvPr/>
        </p:nvSpPr>
        <p:spPr bwMode="auto">
          <a:xfrm>
            <a:off x="1590771" y="0"/>
            <a:ext cx="59529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000" b="1" dirty="0">
                <a:solidFill>
                  <a:srgbClr val="00386B"/>
                </a:solidFill>
                <a:latin typeface="+mj-lt"/>
                <a:cs typeface="Arial" charset="0"/>
              </a:rPr>
              <a:t>Educational Resources on Harassment by Audience</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What educational resources are available to fellows in your program regarding diversity, harassment, and a safe learning environment?  (n=138)</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436602"/>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Across the different audiences, more than 8 out of 10 training programs offer institution specific modules or readings on the topic of harassment. More than half offer institutional workshops, lectures, or discussions on the topic, especially small programs. </a:t>
            </a:r>
          </a:p>
        </p:txBody>
      </p:sp>
      <p:sp>
        <p:nvSpPr>
          <p:cNvPr id="12" name="Rectangle 11">
            <a:extLst>
              <a:ext uri="{FF2B5EF4-FFF2-40B4-BE49-F238E27FC236}">
                <a16:creationId xmlns:a16="http://schemas.microsoft.com/office/drawing/2014/main" id="{60D7D6E2-FF0B-4792-8A59-394C87E0F495}"/>
              </a:ext>
            </a:extLst>
          </p:cNvPr>
          <p:cNvSpPr/>
          <p:nvPr/>
        </p:nvSpPr>
        <p:spPr>
          <a:xfrm>
            <a:off x="533400" y="956846"/>
            <a:ext cx="1371600" cy="338554"/>
          </a:xfrm>
          <a:prstGeom prst="rect">
            <a:avLst/>
          </a:prstGeom>
        </p:spPr>
        <p:txBody>
          <a:bodyPr wrap="square">
            <a:spAutoFit/>
          </a:bodyPr>
          <a:lstStyle/>
          <a:p>
            <a:pPr algn="ctr"/>
            <a:r>
              <a:rPr lang="en-US" sz="1600" b="1" u="sng" dirty="0">
                <a:latin typeface="Arial" panose="020B0604020202020204" pitchFamily="34" charset="0"/>
                <a:cs typeface="Arial" panose="020B0604020202020204" pitchFamily="34" charset="0"/>
              </a:rPr>
              <a:t>Harassment</a:t>
            </a:r>
          </a:p>
        </p:txBody>
      </p:sp>
      <p:sp>
        <p:nvSpPr>
          <p:cNvPr id="20" name="Rectangle 19">
            <a:extLst>
              <a:ext uri="{FF2B5EF4-FFF2-40B4-BE49-F238E27FC236}">
                <a16:creationId xmlns:a16="http://schemas.microsoft.com/office/drawing/2014/main" id="{3F82FF3D-BB6E-4CDF-8135-F32E6D4F51DF}"/>
              </a:ext>
            </a:extLst>
          </p:cNvPr>
          <p:cNvSpPr/>
          <p:nvPr/>
        </p:nvSpPr>
        <p:spPr>
          <a:xfrm>
            <a:off x="2133600" y="990600"/>
            <a:ext cx="16002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URMs In Program</a:t>
            </a:r>
          </a:p>
        </p:txBody>
      </p:sp>
      <p:sp>
        <p:nvSpPr>
          <p:cNvPr id="21" name="Rectangle 20">
            <a:extLst>
              <a:ext uri="{FF2B5EF4-FFF2-40B4-BE49-F238E27FC236}">
                <a16:creationId xmlns:a16="http://schemas.microsoft.com/office/drawing/2014/main" id="{3EC84DCB-612F-4E5C-99B9-CCD3ECFAFBC4}"/>
              </a:ext>
            </a:extLst>
          </p:cNvPr>
          <p:cNvSpPr/>
          <p:nvPr/>
        </p:nvSpPr>
        <p:spPr>
          <a:xfrm>
            <a:off x="4267200" y="990600"/>
            <a:ext cx="13716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PD - Gender</a:t>
            </a:r>
          </a:p>
        </p:txBody>
      </p:sp>
      <p:sp>
        <p:nvSpPr>
          <p:cNvPr id="22" name="Rectangle 21">
            <a:extLst>
              <a:ext uri="{FF2B5EF4-FFF2-40B4-BE49-F238E27FC236}">
                <a16:creationId xmlns:a16="http://schemas.microsoft.com/office/drawing/2014/main" id="{432C99E7-45CD-4AEB-807A-A8BBF63F3B84}"/>
              </a:ext>
            </a:extLst>
          </p:cNvPr>
          <p:cNvSpPr/>
          <p:nvPr/>
        </p:nvSpPr>
        <p:spPr>
          <a:xfrm>
            <a:off x="6629400" y="990600"/>
            <a:ext cx="13716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Program Size</a:t>
            </a:r>
          </a:p>
        </p:txBody>
      </p:sp>
      <p:sp>
        <p:nvSpPr>
          <p:cNvPr id="23" name="Text Box 75">
            <a:extLst>
              <a:ext uri="{FF2B5EF4-FFF2-40B4-BE49-F238E27FC236}">
                <a16:creationId xmlns:a16="http://schemas.microsoft.com/office/drawing/2014/main" id="{687B6379-F7A4-4320-8DF7-95459B914D3C}"/>
              </a:ext>
            </a:extLst>
          </p:cNvPr>
          <p:cNvSpPr txBox="1">
            <a:spLocks noChangeArrowheads="1"/>
          </p:cNvSpPr>
          <p:nvPr/>
        </p:nvSpPr>
        <p:spPr bwMode="auto">
          <a:xfrm>
            <a:off x="6934200" y="4269432"/>
            <a:ext cx="8382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(n=52)</a:t>
            </a:r>
          </a:p>
        </p:txBody>
      </p:sp>
      <p:sp>
        <p:nvSpPr>
          <p:cNvPr id="24" name="Text Box 75">
            <a:extLst>
              <a:ext uri="{FF2B5EF4-FFF2-40B4-BE49-F238E27FC236}">
                <a16:creationId xmlns:a16="http://schemas.microsoft.com/office/drawing/2014/main" id="{3323250B-AE11-4452-A629-7039E95E06C3}"/>
              </a:ext>
            </a:extLst>
          </p:cNvPr>
          <p:cNvSpPr txBox="1">
            <a:spLocks noChangeArrowheads="1"/>
          </p:cNvSpPr>
          <p:nvPr/>
        </p:nvSpPr>
        <p:spPr bwMode="auto">
          <a:xfrm>
            <a:off x="3200400" y="4267200"/>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(n=96)</a:t>
            </a:r>
          </a:p>
        </p:txBody>
      </p:sp>
      <p:sp>
        <p:nvSpPr>
          <p:cNvPr id="25" name="Text Box 75">
            <a:extLst>
              <a:ext uri="{FF2B5EF4-FFF2-40B4-BE49-F238E27FC236}">
                <a16:creationId xmlns:a16="http://schemas.microsoft.com/office/drawing/2014/main" id="{78651DED-BDC3-4064-A247-791B5A17FBF8}"/>
              </a:ext>
            </a:extLst>
          </p:cNvPr>
          <p:cNvSpPr txBox="1">
            <a:spLocks noChangeArrowheads="1"/>
          </p:cNvSpPr>
          <p:nvPr/>
        </p:nvSpPr>
        <p:spPr bwMode="auto">
          <a:xfrm>
            <a:off x="2057400" y="4269432"/>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(n=42)</a:t>
            </a:r>
          </a:p>
        </p:txBody>
      </p:sp>
      <p:sp>
        <p:nvSpPr>
          <p:cNvPr id="26" name="Text Box 75">
            <a:extLst>
              <a:ext uri="{FF2B5EF4-FFF2-40B4-BE49-F238E27FC236}">
                <a16:creationId xmlns:a16="http://schemas.microsoft.com/office/drawing/2014/main" id="{24F34E33-F9AF-488C-9581-01804AF04510}"/>
              </a:ext>
            </a:extLst>
          </p:cNvPr>
          <p:cNvSpPr txBox="1">
            <a:spLocks noChangeArrowheads="1"/>
          </p:cNvSpPr>
          <p:nvPr/>
        </p:nvSpPr>
        <p:spPr bwMode="auto">
          <a:xfrm>
            <a:off x="3962400" y="4269432"/>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(n=104)</a:t>
            </a:r>
          </a:p>
        </p:txBody>
      </p:sp>
      <p:sp>
        <p:nvSpPr>
          <p:cNvPr id="27" name="Text Box 75">
            <a:extLst>
              <a:ext uri="{FF2B5EF4-FFF2-40B4-BE49-F238E27FC236}">
                <a16:creationId xmlns:a16="http://schemas.microsoft.com/office/drawing/2014/main" id="{975989BC-2A90-4E6C-AF8C-87465353073E}"/>
              </a:ext>
            </a:extLst>
          </p:cNvPr>
          <p:cNvSpPr txBox="1">
            <a:spLocks noChangeArrowheads="1"/>
          </p:cNvSpPr>
          <p:nvPr/>
        </p:nvSpPr>
        <p:spPr bwMode="auto">
          <a:xfrm>
            <a:off x="4953000" y="4269432"/>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(n=34)</a:t>
            </a:r>
          </a:p>
        </p:txBody>
      </p:sp>
      <p:sp>
        <p:nvSpPr>
          <p:cNvPr id="28" name="Text Box 75">
            <a:extLst>
              <a:ext uri="{FF2B5EF4-FFF2-40B4-BE49-F238E27FC236}">
                <a16:creationId xmlns:a16="http://schemas.microsoft.com/office/drawing/2014/main" id="{BDC61503-2E08-4AF0-A4C3-61D8746DA29C}"/>
              </a:ext>
            </a:extLst>
          </p:cNvPr>
          <p:cNvSpPr txBox="1">
            <a:spLocks noChangeArrowheads="1"/>
          </p:cNvSpPr>
          <p:nvPr/>
        </p:nvSpPr>
        <p:spPr bwMode="auto">
          <a:xfrm>
            <a:off x="5943600" y="4269432"/>
            <a:ext cx="8382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(n=42)</a:t>
            </a:r>
          </a:p>
        </p:txBody>
      </p:sp>
      <p:sp>
        <p:nvSpPr>
          <p:cNvPr id="29" name="Text Box 75">
            <a:extLst>
              <a:ext uri="{FF2B5EF4-FFF2-40B4-BE49-F238E27FC236}">
                <a16:creationId xmlns:a16="http://schemas.microsoft.com/office/drawing/2014/main" id="{A3EBEE42-4318-4859-8AE2-006203A713A8}"/>
              </a:ext>
            </a:extLst>
          </p:cNvPr>
          <p:cNvSpPr txBox="1">
            <a:spLocks noChangeArrowheads="1"/>
          </p:cNvSpPr>
          <p:nvPr/>
        </p:nvSpPr>
        <p:spPr bwMode="auto">
          <a:xfrm>
            <a:off x="7848600" y="4269432"/>
            <a:ext cx="8382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(n=44)</a:t>
            </a:r>
          </a:p>
        </p:txBody>
      </p:sp>
    </p:spTree>
    <p:extLst>
      <p:ext uri="{BB962C8B-B14F-4D97-AF65-F5344CB8AC3E}">
        <p14:creationId xmlns:p14="http://schemas.microsoft.com/office/powerpoint/2010/main" val="11212484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6D08988F-F712-4581-A5C9-9E9434C2D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1267598"/>
            <a:ext cx="8572499" cy="5590402"/>
          </a:xfrm>
          <a:prstGeom prst="rect">
            <a:avLst/>
          </a:prstGeom>
        </p:spPr>
      </p:pic>
      <p:sp>
        <p:nvSpPr>
          <p:cNvPr id="5123" name="Rectangle 4"/>
          <p:cNvSpPr>
            <a:spLocks noChangeArrowheads="1"/>
          </p:cNvSpPr>
          <p:nvPr/>
        </p:nvSpPr>
        <p:spPr bwMode="auto">
          <a:xfrm>
            <a:off x="699982" y="0"/>
            <a:ext cx="77345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000" b="1" dirty="0">
                <a:solidFill>
                  <a:srgbClr val="00386B"/>
                </a:solidFill>
                <a:latin typeface="+mj-lt"/>
                <a:cs typeface="Arial" charset="0"/>
              </a:rPr>
              <a:t>Educational Resources on Safe Learning Environment by Audience</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436602"/>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Across the different audiences, at least 7 out of 10 training programs offer institution specific modules or readings on the topic of safe learning environment, especially small programs. Half or more offer institutional workshops, lectures, or discussions on the topic,. </a:t>
            </a:r>
          </a:p>
        </p:txBody>
      </p:sp>
      <p:sp>
        <p:nvSpPr>
          <p:cNvPr id="12" name="Rectangle 11">
            <a:extLst>
              <a:ext uri="{FF2B5EF4-FFF2-40B4-BE49-F238E27FC236}">
                <a16:creationId xmlns:a16="http://schemas.microsoft.com/office/drawing/2014/main" id="{60D7D6E2-FF0B-4792-8A59-394C87E0F495}"/>
              </a:ext>
            </a:extLst>
          </p:cNvPr>
          <p:cNvSpPr/>
          <p:nvPr/>
        </p:nvSpPr>
        <p:spPr>
          <a:xfrm>
            <a:off x="298545" y="838200"/>
            <a:ext cx="1606455" cy="584775"/>
          </a:xfrm>
          <a:prstGeom prst="rect">
            <a:avLst/>
          </a:prstGeom>
        </p:spPr>
        <p:txBody>
          <a:bodyPr wrap="square">
            <a:spAutoFit/>
          </a:bodyPr>
          <a:lstStyle/>
          <a:p>
            <a:pPr algn="ctr"/>
            <a:r>
              <a:rPr lang="en-US" sz="1600" b="1" u="sng" dirty="0">
                <a:latin typeface="Arial" panose="020B0604020202020204" pitchFamily="34" charset="0"/>
                <a:cs typeface="Arial" panose="020B0604020202020204" pitchFamily="34" charset="0"/>
              </a:rPr>
              <a:t>Safe Learning Environment</a:t>
            </a:r>
          </a:p>
        </p:txBody>
      </p:sp>
      <p:sp>
        <p:nvSpPr>
          <p:cNvPr id="20" name="Rectangle 19">
            <a:extLst>
              <a:ext uri="{FF2B5EF4-FFF2-40B4-BE49-F238E27FC236}">
                <a16:creationId xmlns:a16="http://schemas.microsoft.com/office/drawing/2014/main" id="{3F82FF3D-BB6E-4CDF-8135-F32E6D4F51DF}"/>
              </a:ext>
            </a:extLst>
          </p:cNvPr>
          <p:cNvSpPr/>
          <p:nvPr/>
        </p:nvSpPr>
        <p:spPr>
          <a:xfrm>
            <a:off x="2133600" y="990600"/>
            <a:ext cx="16002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URMs In Program</a:t>
            </a:r>
          </a:p>
        </p:txBody>
      </p:sp>
      <p:sp>
        <p:nvSpPr>
          <p:cNvPr id="21" name="Rectangle 20">
            <a:extLst>
              <a:ext uri="{FF2B5EF4-FFF2-40B4-BE49-F238E27FC236}">
                <a16:creationId xmlns:a16="http://schemas.microsoft.com/office/drawing/2014/main" id="{3EC84DCB-612F-4E5C-99B9-CCD3ECFAFBC4}"/>
              </a:ext>
            </a:extLst>
          </p:cNvPr>
          <p:cNvSpPr/>
          <p:nvPr/>
        </p:nvSpPr>
        <p:spPr>
          <a:xfrm>
            <a:off x="4267200" y="990600"/>
            <a:ext cx="13716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PD - Gender</a:t>
            </a:r>
          </a:p>
        </p:txBody>
      </p:sp>
      <p:sp>
        <p:nvSpPr>
          <p:cNvPr id="22" name="Rectangle 21">
            <a:extLst>
              <a:ext uri="{FF2B5EF4-FFF2-40B4-BE49-F238E27FC236}">
                <a16:creationId xmlns:a16="http://schemas.microsoft.com/office/drawing/2014/main" id="{432C99E7-45CD-4AEB-807A-A8BBF63F3B84}"/>
              </a:ext>
            </a:extLst>
          </p:cNvPr>
          <p:cNvSpPr/>
          <p:nvPr/>
        </p:nvSpPr>
        <p:spPr>
          <a:xfrm>
            <a:off x="6629400" y="990600"/>
            <a:ext cx="13716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Program Size</a:t>
            </a:r>
          </a:p>
        </p:txBody>
      </p:sp>
      <p:sp>
        <p:nvSpPr>
          <p:cNvPr id="23" name="Text Box 75">
            <a:extLst>
              <a:ext uri="{FF2B5EF4-FFF2-40B4-BE49-F238E27FC236}">
                <a16:creationId xmlns:a16="http://schemas.microsoft.com/office/drawing/2014/main" id="{687B6379-F7A4-4320-8DF7-95459B914D3C}"/>
              </a:ext>
            </a:extLst>
          </p:cNvPr>
          <p:cNvSpPr txBox="1">
            <a:spLocks noChangeArrowheads="1"/>
          </p:cNvSpPr>
          <p:nvPr/>
        </p:nvSpPr>
        <p:spPr bwMode="auto">
          <a:xfrm>
            <a:off x="6934200" y="4269432"/>
            <a:ext cx="8382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(n=52)</a:t>
            </a:r>
          </a:p>
        </p:txBody>
      </p:sp>
      <p:sp>
        <p:nvSpPr>
          <p:cNvPr id="24" name="Text Box 75">
            <a:extLst>
              <a:ext uri="{FF2B5EF4-FFF2-40B4-BE49-F238E27FC236}">
                <a16:creationId xmlns:a16="http://schemas.microsoft.com/office/drawing/2014/main" id="{3323250B-AE11-4452-A629-7039E95E06C3}"/>
              </a:ext>
            </a:extLst>
          </p:cNvPr>
          <p:cNvSpPr txBox="1">
            <a:spLocks noChangeArrowheads="1"/>
          </p:cNvSpPr>
          <p:nvPr/>
        </p:nvSpPr>
        <p:spPr bwMode="auto">
          <a:xfrm>
            <a:off x="2971800" y="4267200"/>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(n=96)</a:t>
            </a:r>
          </a:p>
        </p:txBody>
      </p:sp>
      <p:sp>
        <p:nvSpPr>
          <p:cNvPr id="25" name="Text Box 75">
            <a:extLst>
              <a:ext uri="{FF2B5EF4-FFF2-40B4-BE49-F238E27FC236}">
                <a16:creationId xmlns:a16="http://schemas.microsoft.com/office/drawing/2014/main" id="{78651DED-BDC3-4064-A247-791B5A17FBF8}"/>
              </a:ext>
            </a:extLst>
          </p:cNvPr>
          <p:cNvSpPr txBox="1">
            <a:spLocks noChangeArrowheads="1"/>
          </p:cNvSpPr>
          <p:nvPr/>
        </p:nvSpPr>
        <p:spPr bwMode="auto">
          <a:xfrm>
            <a:off x="2057400" y="4269432"/>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(n=42)</a:t>
            </a:r>
          </a:p>
        </p:txBody>
      </p:sp>
      <p:sp>
        <p:nvSpPr>
          <p:cNvPr id="26" name="Text Box 75">
            <a:extLst>
              <a:ext uri="{FF2B5EF4-FFF2-40B4-BE49-F238E27FC236}">
                <a16:creationId xmlns:a16="http://schemas.microsoft.com/office/drawing/2014/main" id="{24F34E33-F9AF-488C-9581-01804AF04510}"/>
              </a:ext>
            </a:extLst>
          </p:cNvPr>
          <p:cNvSpPr txBox="1">
            <a:spLocks noChangeArrowheads="1"/>
          </p:cNvSpPr>
          <p:nvPr/>
        </p:nvSpPr>
        <p:spPr bwMode="auto">
          <a:xfrm>
            <a:off x="3962400" y="4269432"/>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(n=104)</a:t>
            </a:r>
          </a:p>
        </p:txBody>
      </p:sp>
      <p:sp>
        <p:nvSpPr>
          <p:cNvPr id="27" name="Text Box 75">
            <a:extLst>
              <a:ext uri="{FF2B5EF4-FFF2-40B4-BE49-F238E27FC236}">
                <a16:creationId xmlns:a16="http://schemas.microsoft.com/office/drawing/2014/main" id="{975989BC-2A90-4E6C-AF8C-87465353073E}"/>
              </a:ext>
            </a:extLst>
          </p:cNvPr>
          <p:cNvSpPr txBox="1">
            <a:spLocks noChangeArrowheads="1"/>
          </p:cNvSpPr>
          <p:nvPr/>
        </p:nvSpPr>
        <p:spPr bwMode="auto">
          <a:xfrm>
            <a:off x="4953000" y="4269432"/>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(n=34)</a:t>
            </a:r>
          </a:p>
        </p:txBody>
      </p:sp>
      <p:sp>
        <p:nvSpPr>
          <p:cNvPr id="28" name="Text Box 75">
            <a:extLst>
              <a:ext uri="{FF2B5EF4-FFF2-40B4-BE49-F238E27FC236}">
                <a16:creationId xmlns:a16="http://schemas.microsoft.com/office/drawing/2014/main" id="{BDC61503-2E08-4AF0-A4C3-61D8746DA29C}"/>
              </a:ext>
            </a:extLst>
          </p:cNvPr>
          <p:cNvSpPr txBox="1">
            <a:spLocks noChangeArrowheads="1"/>
          </p:cNvSpPr>
          <p:nvPr/>
        </p:nvSpPr>
        <p:spPr bwMode="auto">
          <a:xfrm>
            <a:off x="5943600" y="4269432"/>
            <a:ext cx="8382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(n=42)</a:t>
            </a:r>
          </a:p>
        </p:txBody>
      </p:sp>
      <p:sp>
        <p:nvSpPr>
          <p:cNvPr id="29" name="Text Box 75">
            <a:extLst>
              <a:ext uri="{FF2B5EF4-FFF2-40B4-BE49-F238E27FC236}">
                <a16:creationId xmlns:a16="http://schemas.microsoft.com/office/drawing/2014/main" id="{A3EBEE42-4318-4859-8AE2-006203A713A8}"/>
              </a:ext>
            </a:extLst>
          </p:cNvPr>
          <p:cNvSpPr txBox="1">
            <a:spLocks noChangeArrowheads="1"/>
          </p:cNvSpPr>
          <p:nvPr/>
        </p:nvSpPr>
        <p:spPr bwMode="auto">
          <a:xfrm>
            <a:off x="7848600" y="4269432"/>
            <a:ext cx="8382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(n=44)</a:t>
            </a:r>
          </a:p>
        </p:txBody>
      </p:sp>
      <p:sp>
        <p:nvSpPr>
          <p:cNvPr id="19" name="Text Box 7">
            <a:extLst>
              <a:ext uri="{FF2B5EF4-FFF2-40B4-BE49-F238E27FC236}">
                <a16:creationId xmlns:a16="http://schemas.microsoft.com/office/drawing/2014/main" id="{5CB818E4-45D7-4B18-A83F-EC1809094365}"/>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What educational resources are available to fellows in your program regarding diversity, harassment, and a safe learning environment?  (n=138)</a:t>
            </a:r>
          </a:p>
        </p:txBody>
      </p:sp>
    </p:spTree>
    <p:extLst>
      <p:ext uri="{BB962C8B-B14F-4D97-AF65-F5344CB8AC3E}">
        <p14:creationId xmlns:p14="http://schemas.microsoft.com/office/powerpoint/2010/main" val="4353897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194189" y="0"/>
            <a:ext cx="87461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1800" b="1" dirty="0">
                <a:solidFill>
                  <a:srgbClr val="00386B"/>
                </a:solidFill>
                <a:latin typeface="+mj-lt"/>
                <a:cs typeface="Arial" charset="0"/>
              </a:rPr>
              <a:t>Procedures/Resources to Educate Faculty on Harassment/Safe Learning Environment</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What procedures/resources are in place at your institution to educate faculty on issues of harassment and/or safe learning environment?  (n=138)</a:t>
            </a:r>
          </a:p>
        </p:txBody>
      </p:sp>
      <p:sp>
        <p:nvSpPr>
          <p:cNvPr id="74" name="Text Box 75">
            <a:extLst>
              <a:ext uri="{FF2B5EF4-FFF2-40B4-BE49-F238E27FC236}">
                <a16:creationId xmlns:a16="http://schemas.microsoft.com/office/drawing/2014/main" id="{EB62EC2A-FAE7-4D12-BC07-CE49E47ED693}"/>
              </a:ext>
            </a:extLst>
          </p:cNvPr>
          <p:cNvSpPr txBox="1">
            <a:spLocks noChangeArrowheads="1"/>
          </p:cNvSpPr>
          <p:nvPr/>
        </p:nvSpPr>
        <p:spPr bwMode="auto">
          <a:xfrm>
            <a:off x="4343400" y="5072390"/>
            <a:ext cx="8382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436602"/>
            <a:ext cx="9144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The most common resources for educating faculty on issues related to harassment and/or safe learning environment in training programs are institution- wide educational sessions for all faculty (74%), followed by PD meetings with individual faculty as needed (64%), and the referral of faculty to institutional support programs or resources (56%).</a:t>
            </a:r>
          </a:p>
        </p:txBody>
      </p:sp>
      <p:pic>
        <p:nvPicPr>
          <p:cNvPr id="3" name="Picture 2" descr="A screenshot of a cell phone&#10;&#10;Description automatically generated">
            <a:extLst>
              <a:ext uri="{FF2B5EF4-FFF2-40B4-BE49-F238E27FC236}">
                <a16:creationId xmlns:a16="http://schemas.microsoft.com/office/drawing/2014/main" id="{1022E34C-A171-48DC-8E96-605DACF53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61606"/>
            <a:ext cx="9144000" cy="3334787"/>
          </a:xfrm>
          <a:prstGeom prst="rect">
            <a:avLst/>
          </a:prstGeom>
        </p:spPr>
      </p:pic>
    </p:spTree>
    <p:extLst>
      <p:ext uri="{BB962C8B-B14F-4D97-AF65-F5344CB8AC3E}">
        <p14:creationId xmlns:p14="http://schemas.microsoft.com/office/powerpoint/2010/main" val="9284636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F915A3C-AF66-4076-8975-0458B4DAD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1371600"/>
            <a:ext cx="8572499" cy="5486401"/>
          </a:xfrm>
          <a:prstGeom prst="rect">
            <a:avLst/>
          </a:prstGeom>
        </p:spPr>
      </p:pic>
      <p:sp>
        <p:nvSpPr>
          <p:cNvPr id="5123" name="Rectangle 4"/>
          <p:cNvSpPr>
            <a:spLocks noChangeArrowheads="1"/>
          </p:cNvSpPr>
          <p:nvPr/>
        </p:nvSpPr>
        <p:spPr bwMode="auto">
          <a:xfrm>
            <a:off x="113336" y="0"/>
            <a:ext cx="890782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1600" b="1" dirty="0">
                <a:solidFill>
                  <a:srgbClr val="00386B"/>
                </a:solidFill>
                <a:latin typeface="+mj-lt"/>
                <a:cs typeface="Arial" charset="0"/>
              </a:rPr>
              <a:t>Procedures/Resources to Educate Faculty on Harassment/Safe Learning Environment by Audience</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What procedures/resources are in place at your institution to educate faculty on issues of harassment and/or safe learning environment?  (n=138)</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436602"/>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The most common resource for educating faculty on issues related to harassment and/or safe learning environments in training programs are institution wide educational sessions for all faculty, especially for programs that do not currently have URMs (90%).</a:t>
            </a:r>
          </a:p>
        </p:txBody>
      </p:sp>
      <p:sp>
        <p:nvSpPr>
          <p:cNvPr id="9" name="Rectangle 8">
            <a:extLst>
              <a:ext uri="{FF2B5EF4-FFF2-40B4-BE49-F238E27FC236}">
                <a16:creationId xmlns:a16="http://schemas.microsoft.com/office/drawing/2014/main" id="{31DAE815-D718-4C47-8925-8B00CAE2B18A}"/>
              </a:ext>
            </a:extLst>
          </p:cNvPr>
          <p:cNvSpPr/>
          <p:nvPr/>
        </p:nvSpPr>
        <p:spPr>
          <a:xfrm>
            <a:off x="2133600" y="990600"/>
            <a:ext cx="16002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URMs In Program</a:t>
            </a:r>
          </a:p>
        </p:txBody>
      </p:sp>
      <p:sp>
        <p:nvSpPr>
          <p:cNvPr id="10" name="Rectangle 9">
            <a:extLst>
              <a:ext uri="{FF2B5EF4-FFF2-40B4-BE49-F238E27FC236}">
                <a16:creationId xmlns:a16="http://schemas.microsoft.com/office/drawing/2014/main" id="{8C3FC8F6-D416-49C8-8B00-B9EE5ABA55E8}"/>
              </a:ext>
            </a:extLst>
          </p:cNvPr>
          <p:cNvSpPr/>
          <p:nvPr/>
        </p:nvSpPr>
        <p:spPr>
          <a:xfrm>
            <a:off x="4267200" y="990600"/>
            <a:ext cx="13716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PD - Gender</a:t>
            </a:r>
          </a:p>
        </p:txBody>
      </p:sp>
      <p:sp>
        <p:nvSpPr>
          <p:cNvPr id="11" name="Rectangle 10">
            <a:extLst>
              <a:ext uri="{FF2B5EF4-FFF2-40B4-BE49-F238E27FC236}">
                <a16:creationId xmlns:a16="http://schemas.microsoft.com/office/drawing/2014/main" id="{E5AA6907-C629-4617-A87F-584A466728CD}"/>
              </a:ext>
            </a:extLst>
          </p:cNvPr>
          <p:cNvSpPr/>
          <p:nvPr/>
        </p:nvSpPr>
        <p:spPr>
          <a:xfrm>
            <a:off x="6629400" y="990600"/>
            <a:ext cx="13716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Program Size</a:t>
            </a:r>
          </a:p>
        </p:txBody>
      </p:sp>
      <p:sp>
        <p:nvSpPr>
          <p:cNvPr id="12" name="Text Box 75">
            <a:extLst>
              <a:ext uri="{FF2B5EF4-FFF2-40B4-BE49-F238E27FC236}">
                <a16:creationId xmlns:a16="http://schemas.microsoft.com/office/drawing/2014/main" id="{C634E939-43A4-409A-8343-44710A17EAAC}"/>
              </a:ext>
            </a:extLst>
          </p:cNvPr>
          <p:cNvSpPr txBox="1">
            <a:spLocks noChangeArrowheads="1"/>
          </p:cNvSpPr>
          <p:nvPr/>
        </p:nvSpPr>
        <p:spPr bwMode="auto">
          <a:xfrm>
            <a:off x="6934200" y="4874568"/>
            <a:ext cx="8382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(n=52)</a:t>
            </a:r>
          </a:p>
        </p:txBody>
      </p:sp>
      <p:sp>
        <p:nvSpPr>
          <p:cNvPr id="13" name="Text Box 75">
            <a:extLst>
              <a:ext uri="{FF2B5EF4-FFF2-40B4-BE49-F238E27FC236}">
                <a16:creationId xmlns:a16="http://schemas.microsoft.com/office/drawing/2014/main" id="{57232B14-1157-4D7A-95B3-E90C9D7F6359}"/>
              </a:ext>
            </a:extLst>
          </p:cNvPr>
          <p:cNvSpPr txBox="1">
            <a:spLocks noChangeArrowheads="1"/>
          </p:cNvSpPr>
          <p:nvPr/>
        </p:nvSpPr>
        <p:spPr bwMode="auto">
          <a:xfrm>
            <a:off x="3124200" y="4872336"/>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(n=96)</a:t>
            </a:r>
          </a:p>
        </p:txBody>
      </p:sp>
      <p:sp>
        <p:nvSpPr>
          <p:cNvPr id="14" name="Text Box 75">
            <a:extLst>
              <a:ext uri="{FF2B5EF4-FFF2-40B4-BE49-F238E27FC236}">
                <a16:creationId xmlns:a16="http://schemas.microsoft.com/office/drawing/2014/main" id="{0FD4BF84-982F-47EB-BAB5-FFE7A0E6D8D0}"/>
              </a:ext>
            </a:extLst>
          </p:cNvPr>
          <p:cNvSpPr txBox="1">
            <a:spLocks noChangeArrowheads="1"/>
          </p:cNvSpPr>
          <p:nvPr/>
        </p:nvSpPr>
        <p:spPr bwMode="auto">
          <a:xfrm>
            <a:off x="2286000" y="4874568"/>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(n=42)</a:t>
            </a:r>
          </a:p>
        </p:txBody>
      </p:sp>
      <p:sp>
        <p:nvSpPr>
          <p:cNvPr id="15" name="Text Box 75">
            <a:extLst>
              <a:ext uri="{FF2B5EF4-FFF2-40B4-BE49-F238E27FC236}">
                <a16:creationId xmlns:a16="http://schemas.microsoft.com/office/drawing/2014/main" id="{0ACB202C-4BF3-4F2B-8534-C9760DFCE68D}"/>
              </a:ext>
            </a:extLst>
          </p:cNvPr>
          <p:cNvSpPr txBox="1">
            <a:spLocks noChangeArrowheads="1"/>
          </p:cNvSpPr>
          <p:nvPr/>
        </p:nvSpPr>
        <p:spPr bwMode="auto">
          <a:xfrm>
            <a:off x="4038600" y="4874568"/>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(n=104)</a:t>
            </a:r>
          </a:p>
        </p:txBody>
      </p:sp>
      <p:sp>
        <p:nvSpPr>
          <p:cNvPr id="16" name="Text Box 75">
            <a:extLst>
              <a:ext uri="{FF2B5EF4-FFF2-40B4-BE49-F238E27FC236}">
                <a16:creationId xmlns:a16="http://schemas.microsoft.com/office/drawing/2014/main" id="{3467F516-19B5-4363-86BF-8825B4681B8E}"/>
              </a:ext>
            </a:extLst>
          </p:cNvPr>
          <p:cNvSpPr txBox="1">
            <a:spLocks noChangeArrowheads="1"/>
          </p:cNvSpPr>
          <p:nvPr/>
        </p:nvSpPr>
        <p:spPr bwMode="auto">
          <a:xfrm>
            <a:off x="4953000" y="4874568"/>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(n=34)</a:t>
            </a:r>
          </a:p>
        </p:txBody>
      </p:sp>
      <p:sp>
        <p:nvSpPr>
          <p:cNvPr id="17" name="Text Box 75">
            <a:extLst>
              <a:ext uri="{FF2B5EF4-FFF2-40B4-BE49-F238E27FC236}">
                <a16:creationId xmlns:a16="http://schemas.microsoft.com/office/drawing/2014/main" id="{6C4C2ECB-F015-47FF-B859-5C12B9B0E606}"/>
              </a:ext>
            </a:extLst>
          </p:cNvPr>
          <p:cNvSpPr txBox="1">
            <a:spLocks noChangeArrowheads="1"/>
          </p:cNvSpPr>
          <p:nvPr/>
        </p:nvSpPr>
        <p:spPr bwMode="auto">
          <a:xfrm>
            <a:off x="5943600" y="4874568"/>
            <a:ext cx="8382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(n=42)</a:t>
            </a:r>
          </a:p>
        </p:txBody>
      </p:sp>
      <p:sp>
        <p:nvSpPr>
          <p:cNvPr id="18" name="Text Box 75">
            <a:extLst>
              <a:ext uri="{FF2B5EF4-FFF2-40B4-BE49-F238E27FC236}">
                <a16:creationId xmlns:a16="http://schemas.microsoft.com/office/drawing/2014/main" id="{E67F27A4-7726-4815-8D7E-2A38959CF4F5}"/>
              </a:ext>
            </a:extLst>
          </p:cNvPr>
          <p:cNvSpPr txBox="1">
            <a:spLocks noChangeArrowheads="1"/>
          </p:cNvSpPr>
          <p:nvPr/>
        </p:nvSpPr>
        <p:spPr bwMode="auto">
          <a:xfrm>
            <a:off x="7848600" y="4874568"/>
            <a:ext cx="8382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(n=44)</a:t>
            </a:r>
          </a:p>
        </p:txBody>
      </p:sp>
    </p:spTree>
    <p:extLst>
      <p:ext uri="{BB962C8B-B14F-4D97-AF65-F5344CB8AC3E}">
        <p14:creationId xmlns:p14="http://schemas.microsoft.com/office/powerpoint/2010/main" val="40731002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23976" y="0"/>
            <a:ext cx="91824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000" b="1" dirty="0">
                <a:solidFill>
                  <a:srgbClr val="00386B"/>
                </a:solidFill>
                <a:latin typeface="+mj-lt"/>
                <a:cs typeface="Arial" charset="0"/>
              </a:rPr>
              <a:t>Procedures for Dealing with Harassment/Unsafe Learning Environment Incidents</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477000"/>
            <a:ext cx="9067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If an incident of harassment and/or unsafe learning environment were to occur towards a fellow at your institution, what procedures are in place to deal</a:t>
            </a:r>
          </a:p>
          <a:p>
            <a:pPr eaLnBrk="1" hangingPunct="1"/>
            <a:r>
              <a:rPr lang="en-US" altLang="en-US" sz="1000" b="0" i="1" dirty="0">
                <a:solidFill>
                  <a:schemeClr val="tx1"/>
                </a:solidFill>
              </a:rPr>
              <a:t>        with those specific issues?  (n=138)</a:t>
            </a:r>
          </a:p>
        </p:txBody>
      </p:sp>
      <p:sp>
        <p:nvSpPr>
          <p:cNvPr id="74" name="Text Box 75">
            <a:extLst>
              <a:ext uri="{FF2B5EF4-FFF2-40B4-BE49-F238E27FC236}">
                <a16:creationId xmlns:a16="http://schemas.microsoft.com/office/drawing/2014/main" id="{EB62EC2A-FAE7-4D12-BC07-CE49E47ED693}"/>
              </a:ext>
            </a:extLst>
          </p:cNvPr>
          <p:cNvSpPr txBox="1">
            <a:spLocks noChangeArrowheads="1"/>
          </p:cNvSpPr>
          <p:nvPr/>
        </p:nvSpPr>
        <p:spPr bwMode="auto">
          <a:xfrm>
            <a:off x="4343400" y="5072390"/>
            <a:ext cx="8382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436602"/>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The majority of all training programs manage incidents of harassment and/or unsafe learning environment by having the PD meet and discuss the issue with the fellow (91%) and/or referring the fellow to an institutional structure such as human resources (86%). </a:t>
            </a:r>
          </a:p>
        </p:txBody>
      </p:sp>
      <p:pic>
        <p:nvPicPr>
          <p:cNvPr id="4" name="Picture 3" descr="A screenshot of a cell phone&#10;&#10;Description automatically generated">
            <a:extLst>
              <a:ext uri="{FF2B5EF4-FFF2-40B4-BE49-F238E27FC236}">
                <a16:creationId xmlns:a16="http://schemas.microsoft.com/office/drawing/2014/main" id="{915A10D4-EBF8-4865-B789-71777BDA0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99806"/>
            <a:ext cx="9144000" cy="2858388"/>
          </a:xfrm>
          <a:prstGeom prst="rect">
            <a:avLst/>
          </a:prstGeom>
        </p:spPr>
      </p:pic>
    </p:spTree>
    <p:extLst>
      <p:ext uri="{BB962C8B-B14F-4D97-AF65-F5344CB8AC3E}">
        <p14:creationId xmlns:p14="http://schemas.microsoft.com/office/powerpoint/2010/main" val="4119557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CD311403-ECA2-4457-AB0E-C69C8BE602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1447800"/>
            <a:ext cx="8572499" cy="5410200"/>
          </a:xfrm>
          <a:prstGeom prst="rect">
            <a:avLst/>
          </a:prstGeom>
        </p:spPr>
      </p:pic>
      <p:sp>
        <p:nvSpPr>
          <p:cNvPr id="5123" name="Rectangle 4"/>
          <p:cNvSpPr>
            <a:spLocks noChangeArrowheads="1"/>
          </p:cNvSpPr>
          <p:nvPr/>
        </p:nvSpPr>
        <p:spPr bwMode="auto">
          <a:xfrm>
            <a:off x="42999" y="0"/>
            <a:ext cx="904850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1700" b="1" dirty="0">
                <a:solidFill>
                  <a:srgbClr val="00386B"/>
                </a:solidFill>
                <a:latin typeface="+mj-lt"/>
                <a:cs typeface="Arial" charset="0"/>
              </a:rPr>
              <a:t>Procedures for Dealing with Harassment/Unsafe Learning Environment Incidents by Audience</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477000"/>
            <a:ext cx="9067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If an incident of harassment and/or unsafe learning environment were to occur towards a fellow at your institution, what procedures are in place to deal</a:t>
            </a:r>
          </a:p>
          <a:p>
            <a:pPr eaLnBrk="1" hangingPunct="1"/>
            <a:r>
              <a:rPr lang="en-US" altLang="en-US" sz="1000" b="0" i="1" dirty="0">
                <a:solidFill>
                  <a:schemeClr val="tx1"/>
                </a:solidFill>
              </a:rPr>
              <a:t>        with those specific issues?  (n=138)</a:t>
            </a:r>
          </a:p>
        </p:txBody>
      </p:sp>
      <p:sp>
        <p:nvSpPr>
          <p:cNvPr id="9" name="Rectangle 8">
            <a:extLst>
              <a:ext uri="{FF2B5EF4-FFF2-40B4-BE49-F238E27FC236}">
                <a16:creationId xmlns:a16="http://schemas.microsoft.com/office/drawing/2014/main" id="{C25061F7-5375-45BC-9ED5-3DD54DF9523E}"/>
              </a:ext>
            </a:extLst>
          </p:cNvPr>
          <p:cNvSpPr/>
          <p:nvPr/>
        </p:nvSpPr>
        <p:spPr>
          <a:xfrm>
            <a:off x="2362200" y="1170801"/>
            <a:ext cx="16002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URMs In Program</a:t>
            </a:r>
          </a:p>
        </p:txBody>
      </p:sp>
      <p:sp>
        <p:nvSpPr>
          <p:cNvPr id="10" name="Rectangle 9">
            <a:extLst>
              <a:ext uri="{FF2B5EF4-FFF2-40B4-BE49-F238E27FC236}">
                <a16:creationId xmlns:a16="http://schemas.microsoft.com/office/drawing/2014/main" id="{66CED01B-0AE9-439E-A196-F22F93CFC807}"/>
              </a:ext>
            </a:extLst>
          </p:cNvPr>
          <p:cNvSpPr/>
          <p:nvPr/>
        </p:nvSpPr>
        <p:spPr>
          <a:xfrm>
            <a:off x="4495800" y="1170801"/>
            <a:ext cx="13716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PD - Gender</a:t>
            </a:r>
          </a:p>
        </p:txBody>
      </p:sp>
      <p:sp>
        <p:nvSpPr>
          <p:cNvPr id="11" name="Rectangle 10">
            <a:extLst>
              <a:ext uri="{FF2B5EF4-FFF2-40B4-BE49-F238E27FC236}">
                <a16:creationId xmlns:a16="http://schemas.microsoft.com/office/drawing/2014/main" id="{ADF86ADA-EE6E-4E65-B2FB-15AECDCBE2FD}"/>
              </a:ext>
            </a:extLst>
          </p:cNvPr>
          <p:cNvSpPr/>
          <p:nvPr/>
        </p:nvSpPr>
        <p:spPr>
          <a:xfrm>
            <a:off x="6858000" y="1170801"/>
            <a:ext cx="13716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Program Size</a:t>
            </a:r>
          </a:p>
        </p:txBody>
      </p:sp>
      <p:sp>
        <p:nvSpPr>
          <p:cNvPr id="12" name="Text Box 75">
            <a:extLst>
              <a:ext uri="{FF2B5EF4-FFF2-40B4-BE49-F238E27FC236}">
                <a16:creationId xmlns:a16="http://schemas.microsoft.com/office/drawing/2014/main" id="{FBF87BF8-5E14-45BB-B6D6-ECF222A1C8BB}"/>
              </a:ext>
            </a:extLst>
          </p:cNvPr>
          <p:cNvSpPr txBox="1">
            <a:spLocks noChangeArrowheads="1"/>
          </p:cNvSpPr>
          <p:nvPr/>
        </p:nvSpPr>
        <p:spPr bwMode="auto">
          <a:xfrm>
            <a:off x="6934200" y="4421832"/>
            <a:ext cx="8382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(n=52)</a:t>
            </a:r>
          </a:p>
        </p:txBody>
      </p:sp>
      <p:sp>
        <p:nvSpPr>
          <p:cNvPr id="13" name="Text Box 75">
            <a:extLst>
              <a:ext uri="{FF2B5EF4-FFF2-40B4-BE49-F238E27FC236}">
                <a16:creationId xmlns:a16="http://schemas.microsoft.com/office/drawing/2014/main" id="{2521E3A5-58B6-4C6E-B459-3D616BC02C62}"/>
              </a:ext>
            </a:extLst>
          </p:cNvPr>
          <p:cNvSpPr txBox="1">
            <a:spLocks noChangeArrowheads="1"/>
          </p:cNvSpPr>
          <p:nvPr/>
        </p:nvSpPr>
        <p:spPr bwMode="auto">
          <a:xfrm>
            <a:off x="3276600" y="4419600"/>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(n=96)</a:t>
            </a:r>
          </a:p>
        </p:txBody>
      </p:sp>
      <p:sp>
        <p:nvSpPr>
          <p:cNvPr id="14" name="Text Box 75">
            <a:extLst>
              <a:ext uri="{FF2B5EF4-FFF2-40B4-BE49-F238E27FC236}">
                <a16:creationId xmlns:a16="http://schemas.microsoft.com/office/drawing/2014/main" id="{D0997A94-03D7-480F-BD5C-BE2870AD74CE}"/>
              </a:ext>
            </a:extLst>
          </p:cNvPr>
          <p:cNvSpPr txBox="1">
            <a:spLocks noChangeArrowheads="1"/>
          </p:cNvSpPr>
          <p:nvPr/>
        </p:nvSpPr>
        <p:spPr bwMode="auto">
          <a:xfrm>
            <a:off x="2362200" y="4421832"/>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(n=42)</a:t>
            </a:r>
          </a:p>
        </p:txBody>
      </p:sp>
      <p:sp>
        <p:nvSpPr>
          <p:cNvPr id="15" name="Text Box 75">
            <a:extLst>
              <a:ext uri="{FF2B5EF4-FFF2-40B4-BE49-F238E27FC236}">
                <a16:creationId xmlns:a16="http://schemas.microsoft.com/office/drawing/2014/main" id="{B9CB91B6-8302-4882-89D8-38F7053132C4}"/>
              </a:ext>
            </a:extLst>
          </p:cNvPr>
          <p:cNvSpPr txBox="1">
            <a:spLocks noChangeArrowheads="1"/>
          </p:cNvSpPr>
          <p:nvPr/>
        </p:nvSpPr>
        <p:spPr bwMode="auto">
          <a:xfrm>
            <a:off x="4191000" y="4421832"/>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(n=104)</a:t>
            </a:r>
          </a:p>
        </p:txBody>
      </p:sp>
      <p:sp>
        <p:nvSpPr>
          <p:cNvPr id="16" name="Text Box 75">
            <a:extLst>
              <a:ext uri="{FF2B5EF4-FFF2-40B4-BE49-F238E27FC236}">
                <a16:creationId xmlns:a16="http://schemas.microsoft.com/office/drawing/2014/main" id="{1B2360D3-7648-49DA-9A09-070E81686642}"/>
              </a:ext>
            </a:extLst>
          </p:cNvPr>
          <p:cNvSpPr txBox="1">
            <a:spLocks noChangeArrowheads="1"/>
          </p:cNvSpPr>
          <p:nvPr/>
        </p:nvSpPr>
        <p:spPr bwMode="auto">
          <a:xfrm>
            <a:off x="5029200" y="4421832"/>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(n=34)</a:t>
            </a:r>
          </a:p>
        </p:txBody>
      </p:sp>
      <p:sp>
        <p:nvSpPr>
          <p:cNvPr id="17" name="Text Box 75">
            <a:extLst>
              <a:ext uri="{FF2B5EF4-FFF2-40B4-BE49-F238E27FC236}">
                <a16:creationId xmlns:a16="http://schemas.microsoft.com/office/drawing/2014/main" id="{7E2457A3-5B5A-4D60-92A5-A3B3904CF97D}"/>
              </a:ext>
            </a:extLst>
          </p:cNvPr>
          <p:cNvSpPr txBox="1">
            <a:spLocks noChangeArrowheads="1"/>
          </p:cNvSpPr>
          <p:nvPr/>
        </p:nvSpPr>
        <p:spPr bwMode="auto">
          <a:xfrm>
            <a:off x="5943600" y="4421832"/>
            <a:ext cx="8382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(n=42)</a:t>
            </a:r>
          </a:p>
        </p:txBody>
      </p:sp>
      <p:sp>
        <p:nvSpPr>
          <p:cNvPr id="18" name="Text Box 75">
            <a:extLst>
              <a:ext uri="{FF2B5EF4-FFF2-40B4-BE49-F238E27FC236}">
                <a16:creationId xmlns:a16="http://schemas.microsoft.com/office/drawing/2014/main" id="{E6E8B546-0E75-40DB-9BA2-2805A05C8064}"/>
              </a:ext>
            </a:extLst>
          </p:cNvPr>
          <p:cNvSpPr txBox="1">
            <a:spLocks noChangeArrowheads="1"/>
          </p:cNvSpPr>
          <p:nvPr/>
        </p:nvSpPr>
        <p:spPr bwMode="auto">
          <a:xfrm>
            <a:off x="7848600" y="4421832"/>
            <a:ext cx="8382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(n=44)</a:t>
            </a:r>
          </a:p>
        </p:txBody>
      </p:sp>
      <p:sp>
        <p:nvSpPr>
          <p:cNvPr id="19" name="Text Box 5">
            <a:extLst>
              <a:ext uri="{FF2B5EF4-FFF2-40B4-BE49-F238E27FC236}">
                <a16:creationId xmlns:a16="http://schemas.microsoft.com/office/drawing/2014/main" id="{00BE32FB-736A-4BA1-A3EE-412C603D2230}"/>
              </a:ext>
            </a:extLst>
          </p:cNvPr>
          <p:cNvSpPr txBox="1">
            <a:spLocks noChangeArrowheads="1"/>
          </p:cNvSpPr>
          <p:nvPr/>
        </p:nvSpPr>
        <p:spPr bwMode="auto">
          <a:xfrm>
            <a:off x="0" y="457200"/>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Across all training programs the top two procedures for dealing with incidents of harassment and/or unsafe learning environment are to have the PD meet and discuss the issue with the fellow followed by referring the fellow to an institutional structure such as human resources. </a:t>
            </a:r>
          </a:p>
        </p:txBody>
      </p:sp>
    </p:spTree>
    <p:extLst>
      <p:ext uri="{BB962C8B-B14F-4D97-AF65-F5344CB8AC3E}">
        <p14:creationId xmlns:p14="http://schemas.microsoft.com/office/powerpoint/2010/main" val="2360802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EC0AA9-C42E-44F8-B650-605198108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914400"/>
            <a:ext cx="5029201" cy="5377190"/>
          </a:xfrm>
          <a:prstGeom prst="rect">
            <a:avLst/>
          </a:prstGeom>
        </p:spPr>
      </p:pic>
      <p:pic>
        <p:nvPicPr>
          <p:cNvPr id="29" name="Picture 28">
            <a:extLst>
              <a:ext uri="{FF2B5EF4-FFF2-40B4-BE49-F238E27FC236}">
                <a16:creationId xmlns:a16="http://schemas.microsoft.com/office/drawing/2014/main" id="{934E658D-B9DF-43D7-96CF-ED9580674B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319" y="914400"/>
            <a:ext cx="1674081" cy="5377190"/>
          </a:xfrm>
          <a:prstGeom prst="rect">
            <a:avLst/>
          </a:prstGeom>
        </p:spPr>
      </p:pic>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Thinking about the Fellows in your general cardiovascular training program, please provide a count of the following: Total Number of female Fellows    (n=138)</a:t>
            </a:r>
          </a:p>
        </p:txBody>
      </p:sp>
      <p:sp>
        <p:nvSpPr>
          <p:cNvPr id="10248" name="Rectangle 8"/>
          <p:cNvSpPr>
            <a:spLocks noGrp="1" noChangeArrowheads="1"/>
          </p:cNvSpPr>
          <p:nvPr>
            <p:ph type="title"/>
          </p:nvPr>
        </p:nvSpPr>
        <p:spPr>
          <a:xfrm>
            <a:off x="0" y="7620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Percentage of Female Fellows Per Cardiovascular Program by Program Size</a:t>
            </a:r>
          </a:p>
        </p:txBody>
      </p:sp>
      <p:sp>
        <p:nvSpPr>
          <p:cNvPr id="11" name="Text Box 75"/>
          <p:cNvSpPr txBox="1">
            <a:spLocks noChangeArrowheads="1"/>
          </p:cNvSpPr>
          <p:nvPr/>
        </p:nvSpPr>
        <p:spPr bwMode="auto">
          <a:xfrm>
            <a:off x="9906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8" name="Text Box 75">
            <a:extLst>
              <a:ext uri="{FF2B5EF4-FFF2-40B4-BE49-F238E27FC236}">
                <a16:creationId xmlns:a16="http://schemas.microsoft.com/office/drawing/2014/main" id="{1206D702-4A33-4674-BFB5-A74F9BDC0C76}"/>
              </a:ext>
            </a:extLst>
          </p:cNvPr>
          <p:cNvSpPr txBox="1">
            <a:spLocks noChangeArrowheads="1"/>
          </p:cNvSpPr>
          <p:nvPr/>
        </p:nvSpPr>
        <p:spPr bwMode="auto">
          <a:xfrm>
            <a:off x="228600" y="1125380"/>
            <a:ext cx="533400" cy="24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0%</a:t>
            </a:r>
          </a:p>
        </p:txBody>
      </p:sp>
      <p:cxnSp>
        <p:nvCxnSpPr>
          <p:cNvPr id="9" name="Straight Arrow Connector 8">
            <a:extLst>
              <a:ext uri="{FF2B5EF4-FFF2-40B4-BE49-F238E27FC236}">
                <a16:creationId xmlns:a16="http://schemas.microsoft.com/office/drawing/2014/main" id="{6F9F933F-A39E-4C9F-A78D-9E00EB9B1F1E}"/>
              </a:ext>
            </a:extLst>
          </p:cNvPr>
          <p:cNvCxnSpPr/>
          <p:nvPr/>
        </p:nvCxnSpPr>
        <p:spPr>
          <a:xfrm>
            <a:off x="685800" y="125867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 Box 75">
            <a:extLst>
              <a:ext uri="{FF2B5EF4-FFF2-40B4-BE49-F238E27FC236}">
                <a16:creationId xmlns:a16="http://schemas.microsoft.com/office/drawing/2014/main" id="{B1612009-9BF3-40A3-9B00-50991606245C}"/>
              </a:ext>
            </a:extLst>
          </p:cNvPr>
          <p:cNvSpPr txBox="1">
            <a:spLocks noChangeArrowheads="1"/>
          </p:cNvSpPr>
          <p:nvPr/>
        </p:nvSpPr>
        <p:spPr bwMode="auto">
          <a:xfrm>
            <a:off x="0" y="2438400"/>
            <a:ext cx="762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 - 25%</a:t>
            </a:r>
          </a:p>
        </p:txBody>
      </p:sp>
      <p:cxnSp>
        <p:nvCxnSpPr>
          <p:cNvPr id="12" name="Straight Arrow Connector 11">
            <a:extLst>
              <a:ext uri="{FF2B5EF4-FFF2-40B4-BE49-F238E27FC236}">
                <a16:creationId xmlns:a16="http://schemas.microsoft.com/office/drawing/2014/main" id="{111B5950-E945-4F49-A42D-ADAB48F6C491}"/>
              </a:ext>
            </a:extLst>
          </p:cNvPr>
          <p:cNvCxnSpPr/>
          <p:nvPr/>
        </p:nvCxnSpPr>
        <p:spPr>
          <a:xfrm>
            <a:off x="685800" y="25716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 Box 75">
            <a:extLst>
              <a:ext uri="{FF2B5EF4-FFF2-40B4-BE49-F238E27FC236}">
                <a16:creationId xmlns:a16="http://schemas.microsoft.com/office/drawing/2014/main" id="{32BE5512-5512-4548-A70B-AE42BC78704C}"/>
              </a:ext>
            </a:extLst>
          </p:cNvPr>
          <p:cNvSpPr txBox="1">
            <a:spLocks noChangeArrowheads="1"/>
          </p:cNvSpPr>
          <p:nvPr/>
        </p:nvSpPr>
        <p:spPr bwMode="auto">
          <a:xfrm>
            <a:off x="-76200" y="4876800"/>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26% - 50%</a:t>
            </a:r>
          </a:p>
        </p:txBody>
      </p:sp>
      <p:cxnSp>
        <p:nvCxnSpPr>
          <p:cNvPr id="14" name="Straight Arrow Connector 13">
            <a:extLst>
              <a:ext uri="{FF2B5EF4-FFF2-40B4-BE49-F238E27FC236}">
                <a16:creationId xmlns:a16="http://schemas.microsoft.com/office/drawing/2014/main" id="{0199AD1A-9EA6-4547-8D16-A8C93979BAE8}"/>
              </a:ext>
            </a:extLst>
          </p:cNvPr>
          <p:cNvCxnSpPr/>
          <p:nvPr/>
        </p:nvCxnSpPr>
        <p:spPr>
          <a:xfrm>
            <a:off x="762000" y="50100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Box 75">
            <a:extLst>
              <a:ext uri="{FF2B5EF4-FFF2-40B4-BE49-F238E27FC236}">
                <a16:creationId xmlns:a16="http://schemas.microsoft.com/office/drawing/2014/main" id="{E36BDDDA-0C32-455A-B55F-89B6180B6C2A}"/>
              </a:ext>
            </a:extLst>
          </p:cNvPr>
          <p:cNvSpPr txBox="1">
            <a:spLocks noChangeArrowheads="1"/>
          </p:cNvSpPr>
          <p:nvPr/>
        </p:nvSpPr>
        <p:spPr bwMode="auto">
          <a:xfrm>
            <a:off x="-76200" y="6078379"/>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51% - 75%</a:t>
            </a:r>
          </a:p>
        </p:txBody>
      </p:sp>
      <p:cxnSp>
        <p:nvCxnSpPr>
          <p:cNvPr id="16" name="Straight Arrow Connector 15">
            <a:extLst>
              <a:ext uri="{FF2B5EF4-FFF2-40B4-BE49-F238E27FC236}">
                <a16:creationId xmlns:a16="http://schemas.microsoft.com/office/drawing/2014/main" id="{93ABA3FE-5A84-4A80-9EDD-11B234A1D563}"/>
              </a:ext>
            </a:extLst>
          </p:cNvPr>
          <p:cNvCxnSpPr/>
          <p:nvPr/>
        </p:nvCxnSpPr>
        <p:spPr>
          <a:xfrm>
            <a:off x="762000" y="62116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 Box 75">
            <a:extLst>
              <a:ext uri="{FF2B5EF4-FFF2-40B4-BE49-F238E27FC236}">
                <a16:creationId xmlns:a16="http://schemas.microsoft.com/office/drawing/2014/main" id="{6EBA2D7A-C421-4E63-A061-278CFF7849CF}"/>
              </a:ext>
            </a:extLst>
          </p:cNvPr>
          <p:cNvSpPr txBox="1">
            <a:spLocks noChangeArrowheads="1"/>
          </p:cNvSpPr>
          <p:nvPr/>
        </p:nvSpPr>
        <p:spPr bwMode="auto">
          <a:xfrm>
            <a:off x="-76200" y="6248400"/>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&gt; 75%</a:t>
            </a:r>
          </a:p>
        </p:txBody>
      </p:sp>
      <p:cxnSp>
        <p:nvCxnSpPr>
          <p:cNvPr id="18" name="Straight Arrow Connector 17">
            <a:extLst>
              <a:ext uri="{FF2B5EF4-FFF2-40B4-BE49-F238E27FC236}">
                <a16:creationId xmlns:a16="http://schemas.microsoft.com/office/drawing/2014/main" id="{51465E22-A6FA-4C9C-A811-C2D80B48DA03}"/>
              </a:ext>
            </a:extLst>
          </p:cNvPr>
          <p:cNvCxnSpPr>
            <a:cxnSpLocks/>
          </p:cNvCxnSpPr>
          <p:nvPr/>
        </p:nvCxnSpPr>
        <p:spPr>
          <a:xfrm flipV="1">
            <a:off x="685800" y="6291590"/>
            <a:ext cx="533400" cy="90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3F7BF5D-FC3F-46BF-9137-7DACE85F4695}"/>
              </a:ext>
            </a:extLst>
          </p:cNvPr>
          <p:cNvSpPr/>
          <p:nvPr/>
        </p:nvSpPr>
        <p:spPr>
          <a:xfrm>
            <a:off x="1295400" y="762000"/>
            <a:ext cx="645818" cy="369332"/>
          </a:xfrm>
          <a:prstGeom prst="rect">
            <a:avLst/>
          </a:prstGeom>
        </p:spPr>
        <p:txBody>
          <a:bodyPr wrap="none">
            <a:spAutoFit/>
          </a:bodyPr>
          <a:lstStyle/>
          <a:p>
            <a:r>
              <a:rPr lang="en-US" u="sng" dirty="0"/>
              <a:t>Total</a:t>
            </a:r>
          </a:p>
        </p:txBody>
      </p:sp>
      <p:sp>
        <p:nvSpPr>
          <p:cNvPr id="22" name="Rectangle 21">
            <a:extLst>
              <a:ext uri="{FF2B5EF4-FFF2-40B4-BE49-F238E27FC236}">
                <a16:creationId xmlns:a16="http://schemas.microsoft.com/office/drawing/2014/main" id="{8ED422C8-BC57-4FCB-B069-A0B37F5EC518}"/>
              </a:ext>
            </a:extLst>
          </p:cNvPr>
          <p:cNvSpPr/>
          <p:nvPr/>
        </p:nvSpPr>
        <p:spPr>
          <a:xfrm>
            <a:off x="2926310" y="773668"/>
            <a:ext cx="670376" cy="338554"/>
          </a:xfrm>
          <a:prstGeom prst="rect">
            <a:avLst/>
          </a:prstGeom>
        </p:spPr>
        <p:txBody>
          <a:bodyPr wrap="none">
            <a:spAutoFit/>
          </a:bodyPr>
          <a:lstStyle/>
          <a:p>
            <a:r>
              <a:rPr lang="en-US" sz="1600" u="sng" dirty="0"/>
              <a:t>Small</a:t>
            </a:r>
          </a:p>
        </p:txBody>
      </p:sp>
      <p:sp>
        <p:nvSpPr>
          <p:cNvPr id="23" name="Rectangle 22">
            <a:extLst>
              <a:ext uri="{FF2B5EF4-FFF2-40B4-BE49-F238E27FC236}">
                <a16:creationId xmlns:a16="http://schemas.microsoft.com/office/drawing/2014/main" id="{9C704340-B08A-4AB9-A663-8C63378A7571}"/>
              </a:ext>
            </a:extLst>
          </p:cNvPr>
          <p:cNvSpPr/>
          <p:nvPr/>
        </p:nvSpPr>
        <p:spPr>
          <a:xfrm>
            <a:off x="4517007" y="773668"/>
            <a:ext cx="893193" cy="338554"/>
          </a:xfrm>
          <a:prstGeom prst="rect">
            <a:avLst/>
          </a:prstGeom>
        </p:spPr>
        <p:txBody>
          <a:bodyPr wrap="none">
            <a:spAutoFit/>
          </a:bodyPr>
          <a:lstStyle/>
          <a:p>
            <a:r>
              <a:rPr lang="en-US" sz="1600" u="sng" dirty="0"/>
              <a:t>Medium</a:t>
            </a:r>
          </a:p>
        </p:txBody>
      </p:sp>
      <p:sp>
        <p:nvSpPr>
          <p:cNvPr id="24" name="Rectangle 23">
            <a:extLst>
              <a:ext uri="{FF2B5EF4-FFF2-40B4-BE49-F238E27FC236}">
                <a16:creationId xmlns:a16="http://schemas.microsoft.com/office/drawing/2014/main" id="{AF3C9F99-4BAB-43AD-ABE5-DA6593451707}"/>
              </a:ext>
            </a:extLst>
          </p:cNvPr>
          <p:cNvSpPr/>
          <p:nvPr/>
        </p:nvSpPr>
        <p:spPr>
          <a:xfrm>
            <a:off x="6280713" y="773668"/>
            <a:ext cx="670376" cy="338554"/>
          </a:xfrm>
          <a:prstGeom prst="rect">
            <a:avLst/>
          </a:prstGeom>
        </p:spPr>
        <p:txBody>
          <a:bodyPr wrap="none">
            <a:spAutoFit/>
          </a:bodyPr>
          <a:lstStyle/>
          <a:p>
            <a:r>
              <a:rPr lang="en-US" sz="1600" u="sng" dirty="0"/>
              <a:t>Large</a:t>
            </a:r>
          </a:p>
        </p:txBody>
      </p:sp>
      <p:sp>
        <p:nvSpPr>
          <p:cNvPr id="26" name="Text Box 75">
            <a:extLst>
              <a:ext uri="{FF2B5EF4-FFF2-40B4-BE49-F238E27FC236}">
                <a16:creationId xmlns:a16="http://schemas.microsoft.com/office/drawing/2014/main" id="{DA2B4BDC-8A6E-48A8-8686-4B33D34D48B9}"/>
              </a:ext>
            </a:extLst>
          </p:cNvPr>
          <p:cNvSpPr txBox="1">
            <a:spLocks noChangeArrowheads="1"/>
          </p:cNvSpPr>
          <p:nvPr/>
        </p:nvSpPr>
        <p:spPr bwMode="auto">
          <a:xfrm>
            <a:off x="26670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(n=42)</a:t>
            </a:r>
          </a:p>
        </p:txBody>
      </p:sp>
      <p:sp>
        <p:nvSpPr>
          <p:cNvPr id="27" name="Text Box 75">
            <a:extLst>
              <a:ext uri="{FF2B5EF4-FFF2-40B4-BE49-F238E27FC236}">
                <a16:creationId xmlns:a16="http://schemas.microsoft.com/office/drawing/2014/main" id="{838F13F3-8585-45B7-8344-572096AEE40F}"/>
              </a:ext>
            </a:extLst>
          </p:cNvPr>
          <p:cNvSpPr txBox="1">
            <a:spLocks noChangeArrowheads="1"/>
          </p:cNvSpPr>
          <p:nvPr/>
        </p:nvSpPr>
        <p:spPr bwMode="auto">
          <a:xfrm>
            <a:off x="44196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(n=52)</a:t>
            </a:r>
          </a:p>
        </p:txBody>
      </p:sp>
      <p:sp>
        <p:nvSpPr>
          <p:cNvPr id="28" name="Text Box 75">
            <a:extLst>
              <a:ext uri="{FF2B5EF4-FFF2-40B4-BE49-F238E27FC236}">
                <a16:creationId xmlns:a16="http://schemas.microsoft.com/office/drawing/2014/main" id="{A536DFAE-87E5-45FF-9B88-D7D504E4BF05}"/>
              </a:ext>
            </a:extLst>
          </p:cNvPr>
          <p:cNvSpPr txBox="1">
            <a:spLocks noChangeArrowheads="1"/>
          </p:cNvSpPr>
          <p:nvPr/>
        </p:nvSpPr>
        <p:spPr bwMode="auto">
          <a:xfrm>
            <a:off x="60198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(n=44)</a:t>
            </a:r>
          </a:p>
        </p:txBody>
      </p:sp>
      <p:sp>
        <p:nvSpPr>
          <p:cNvPr id="30" name="Rectangle 29">
            <a:extLst>
              <a:ext uri="{FF2B5EF4-FFF2-40B4-BE49-F238E27FC236}">
                <a16:creationId xmlns:a16="http://schemas.microsoft.com/office/drawing/2014/main" id="{666DC527-6AA9-4CE5-9662-A1A5AEF12DE9}"/>
              </a:ext>
            </a:extLst>
          </p:cNvPr>
          <p:cNvSpPr/>
          <p:nvPr/>
        </p:nvSpPr>
        <p:spPr>
          <a:xfrm>
            <a:off x="3124200" y="457200"/>
            <a:ext cx="3618939" cy="369332"/>
          </a:xfrm>
          <a:prstGeom prst="rect">
            <a:avLst/>
          </a:prstGeom>
        </p:spPr>
        <p:txBody>
          <a:bodyPr wrap="none">
            <a:spAutoFit/>
          </a:bodyPr>
          <a:lstStyle/>
          <a:p>
            <a:r>
              <a:rPr lang="en-US" u="sng" dirty="0"/>
              <a:t>                  Program Size*                 </a:t>
            </a:r>
          </a:p>
        </p:txBody>
      </p:sp>
      <p:sp>
        <p:nvSpPr>
          <p:cNvPr id="2" name="Rectangle 1">
            <a:extLst>
              <a:ext uri="{FF2B5EF4-FFF2-40B4-BE49-F238E27FC236}">
                <a16:creationId xmlns:a16="http://schemas.microsoft.com/office/drawing/2014/main" id="{2D036E54-4DF3-45D8-9A98-CDEE79310490}"/>
              </a:ext>
            </a:extLst>
          </p:cNvPr>
          <p:cNvSpPr/>
          <p:nvPr/>
        </p:nvSpPr>
        <p:spPr>
          <a:xfrm>
            <a:off x="7557822" y="4953000"/>
            <a:ext cx="1586178" cy="400110"/>
          </a:xfrm>
          <a:prstGeom prst="rect">
            <a:avLst/>
          </a:prstGeom>
          <a:solidFill>
            <a:schemeClr val="bg1"/>
          </a:solidFill>
        </p:spPr>
        <p:txBody>
          <a:bodyPr wrap="square">
            <a:spAutoFit/>
          </a:bodyPr>
          <a:lstStyle/>
          <a:p>
            <a:r>
              <a:rPr lang="en-US" altLang="en-US" sz="1000" i="1" dirty="0"/>
              <a:t>* - Program Size is    defined as follows: </a:t>
            </a:r>
            <a:endParaRPr lang="en-US" sz="1000" dirty="0"/>
          </a:p>
        </p:txBody>
      </p:sp>
      <p:sp>
        <p:nvSpPr>
          <p:cNvPr id="5" name="Rectangle 4">
            <a:extLst>
              <a:ext uri="{FF2B5EF4-FFF2-40B4-BE49-F238E27FC236}">
                <a16:creationId xmlns:a16="http://schemas.microsoft.com/office/drawing/2014/main" id="{4A15E25A-A670-45FE-B3AC-9FF737DE2F7E}"/>
              </a:ext>
            </a:extLst>
          </p:cNvPr>
          <p:cNvSpPr/>
          <p:nvPr/>
        </p:nvSpPr>
        <p:spPr>
          <a:xfrm>
            <a:off x="7604714" y="5345668"/>
            <a:ext cx="1539286" cy="553998"/>
          </a:xfrm>
          <a:prstGeom prst="rect">
            <a:avLst/>
          </a:prstGeom>
          <a:solidFill>
            <a:schemeClr val="bg1"/>
          </a:solidFill>
        </p:spPr>
        <p:txBody>
          <a:bodyPr wrap="square">
            <a:spAutoFit/>
          </a:bodyPr>
          <a:lstStyle/>
          <a:p>
            <a:r>
              <a:rPr lang="en-US" altLang="en-US" sz="1000" i="1" dirty="0"/>
              <a:t>- small = 1-10 fellows</a:t>
            </a:r>
          </a:p>
          <a:p>
            <a:r>
              <a:rPr lang="en-US" altLang="en-US" sz="1000" i="1" dirty="0"/>
              <a:t>- medium=11-17</a:t>
            </a:r>
          </a:p>
          <a:p>
            <a:r>
              <a:rPr lang="en-US" altLang="en-US" sz="1000" i="1" dirty="0"/>
              <a:t>- large=18 or more</a:t>
            </a:r>
            <a:endParaRPr lang="en-US" sz="1000" dirty="0"/>
          </a:p>
        </p:txBody>
      </p:sp>
    </p:spTree>
    <p:extLst>
      <p:ext uri="{BB962C8B-B14F-4D97-AF65-F5344CB8AC3E}">
        <p14:creationId xmlns:p14="http://schemas.microsoft.com/office/powerpoint/2010/main" val="17135046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3ADC7C7B-4D9F-4413-88B1-0D8546FE0C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5479"/>
            <a:ext cx="9144000" cy="5610121"/>
          </a:xfrm>
          <a:prstGeom prst="rect">
            <a:avLst/>
          </a:prstGeom>
        </p:spPr>
      </p:pic>
      <p:sp>
        <p:nvSpPr>
          <p:cNvPr id="5123" name="Rectangle 4"/>
          <p:cNvSpPr>
            <a:spLocks noChangeArrowheads="1"/>
          </p:cNvSpPr>
          <p:nvPr/>
        </p:nvSpPr>
        <p:spPr bwMode="auto">
          <a:xfrm>
            <a:off x="321126" y="0"/>
            <a:ext cx="849226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000" b="1" dirty="0">
                <a:solidFill>
                  <a:srgbClr val="00386B"/>
                </a:solidFill>
                <a:latin typeface="+mj-lt"/>
                <a:cs typeface="Arial" charset="0"/>
              </a:rPr>
              <a:t>Most Useful Tools/Resources for Supporting Diversity and Inclusion Efforts</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What tools or resources supporting Diversity and Inclusion efforts would you find most useful in your role as PD?  (n=138)</a:t>
            </a:r>
          </a:p>
        </p:txBody>
      </p:sp>
      <p:sp>
        <p:nvSpPr>
          <p:cNvPr id="74" name="Text Box 75">
            <a:extLst>
              <a:ext uri="{FF2B5EF4-FFF2-40B4-BE49-F238E27FC236}">
                <a16:creationId xmlns:a16="http://schemas.microsoft.com/office/drawing/2014/main" id="{EB62EC2A-FAE7-4D12-BC07-CE49E47ED693}"/>
              </a:ext>
            </a:extLst>
          </p:cNvPr>
          <p:cNvSpPr txBox="1">
            <a:spLocks noChangeArrowheads="1"/>
          </p:cNvSpPr>
          <p:nvPr/>
        </p:nvSpPr>
        <p:spPr bwMode="auto">
          <a:xfrm>
            <a:off x="4343400" y="6215390"/>
            <a:ext cx="8382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436602"/>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The top three most useful tools or resources to support Diversity and Inclusion efforts at training programs are interviewing – best practices tools (57%), ranking/selection – best practices (51%), and implicit bias training module/discussion guide (48%). </a:t>
            </a:r>
          </a:p>
        </p:txBody>
      </p:sp>
    </p:spTree>
    <p:extLst>
      <p:ext uri="{BB962C8B-B14F-4D97-AF65-F5344CB8AC3E}">
        <p14:creationId xmlns:p14="http://schemas.microsoft.com/office/powerpoint/2010/main" val="38070578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68C81760-D8E4-41B0-AF12-A4AD89B15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1066800"/>
            <a:ext cx="8572499" cy="5560368"/>
          </a:xfrm>
          <a:prstGeom prst="rect">
            <a:avLst/>
          </a:prstGeom>
        </p:spPr>
      </p:pic>
      <p:sp>
        <p:nvSpPr>
          <p:cNvPr id="5123" name="Rectangle 4"/>
          <p:cNvSpPr>
            <a:spLocks noChangeArrowheads="1"/>
          </p:cNvSpPr>
          <p:nvPr/>
        </p:nvSpPr>
        <p:spPr bwMode="auto">
          <a:xfrm>
            <a:off x="82088" y="0"/>
            <a:ext cx="89703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1800" b="1" dirty="0">
                <a:solidFill>
                  <a:srgbClr val="00386B"/>
                </a:solidFill>
                <a:latin typeface="+mj-lt"/>
                <a:cs typeface="Arial" charset="0"/>
              </a:rPr>
              <a:t>Most Useful Tools/Resources for Supporting Diversity and Inclusion Efforts by Audience</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What tools or resources supporting Diversity and Inclusion efforts would you find most useful in your role as PD?  (n=138)</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304800"/>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Some variation exists among PDs as to the most useful tools/resources for supporting their Diversity and Inclusion efforts.  Medium (58%) and large (64%) programs are more interested in interviewing – best practices tools; however, small programs would prefer guidelines/best practices in establishing faculty or peer mentoring programs (52%). Female PDs (65%) are more interested in ranking/selection – best practices as compared to their male colleagues (46%).  Female PDs (59%) also find guidelines/best practices in faculty or peer mentoring programs more useful than male PDs (39%). </a:t>
            </a:r>
          </a:p>
        </p:txBody>
      </p:sp>
      <p:sp>
        <p:nvSpPr>
          <p:cNvPr id="9" name="Rectangle 8">
            <a:extLst>
              <a:ext uri="{FF2B5EF4-FFF2-40B4-BE49-F238E27FC236}">
                <a16:creationId xmlns:a16="http://schemas.microsoft.com/office/drawing/2014/main" id="{F69AC475-8381-454B-AA61-DC9CBCBD688D}"/>
              </a:ext>
            </a:extLst>
          </p:cNvPr>
          <p:cNvSpPr/>
          <p:nvPr/>
        </p:nvSpPr>
        <p:spPr>
          <a:xfrm>
            <a:off x="2514600" y="914400"/>
            <a:ext cx="16002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URMs In Program</a:t>
            </a:r>
          </a:p>
        </p:txBody>
      </p:sp>
      <p:sp>
        <p:nvSpPr>
          <p:cNvPr id="10" name="Rectangle 9">
            <a:extLst>
              <a:ext uri="{FF2B5EF4-FFF2-40B4-BE49-F238E27FC236}">
                <a16:creationId xmlns:a16="http://schemas.microsoft.com/office/drawing/2014/main" id="{C2720008-DB82-465A-AB67-35E18D2ED1F0}"/>
              </a:ext>
            </a:extLst>
          </p:cNvPr>
          <p:cNvSpPr/>
          <p:nvPr/>
        </p:nvSpPr>
        <p:spPr>
          <a:xfrm>
            <a:off x="4495800" y="914400"/>
            <a:ext cx="13716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PD - Gender</a:t>
            </a:r>
          </a:p>
        </p:txBody>
      </p:sp>
      <p:sp>
        <p:nvSpPr>
          <p:cNvPr id="11" name="Rectangle 10">
            <a:extLst>
              <a:ext uri="{FF2B5EF4-FFF2-40B4-BE49-F238E27FC236}">
                <a16:creationId xmlns:a16="http://schemas.microsoft.com/office/drawing/2014/main" id="{112B6C1F-DB42-4271-981F-805EE3338027}"/>
              </a:ext>
            </a:extLst>
          </p:cNvPr>
          <p:cNvSpPr/>
          <p:nvPr/>
        </p:nvSpPr>
        <p:spPr>
          <a:xfrm>
            <a:off x="6858000" y="914400"/>
            <a:ext cx="13716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Program Size</a:t>
            </a:r>
          </a:p>
        </p:txBody>
      </p:sp>
      <p:sp>
        <p:nvSpPr>
          <p:cNvPr id="12" name="Text Box 75">
            <a:extLst>
              <a:ext uri="{FF2B5EF4-FFF2-40B4-BE49-F238E27FC236}">
                <a16:creationId xmlns:a16="http://schemas.microsoft.com/office/drawing/2014/main" id="{8C3C0AA7-0567-4AC8-A5ED-BD448D193186}"/>
              </a:ext>
            </a:extLst>
          </p:cNvPr>
          <p:cNvSpPr txBox="1">
            <a:spLocks noChangeArrowheads="1"/>
          </p:cNvSpPr>
          <p:nvPr/>
        </p:nvSpPr>
        <p:spPr bwMode="auto">
          <a:xfrm>
            <a:off x="7010400" y="6398568"/>
            <a:ext cx="8382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(n=52)</a:t>
            </a:r>
          </a:p>
        </p:txBody>
      </p:sp>
      <p:sp>
        <p:nvSpPr>
          <p:cNvPr id="13" name="Text Box 75">
            <a:extLst>
              <a:ext uri="{FF2B5EF4-FFF2-40B4-BE49-F238E27FC236}">
                <a16:creationId xmlns:a16="http://schemas.microsoft.com/office/drawing/2014/main" id="{9A6D7EF1-F8DB-4506-9645-A271C263CF47}"/>
              </a:ext>
            </a:extLst>
          </p:cNvPr>
          <p:cNvSpPr txBox="1">
            <a:spLocks noChangeArrowheads="1"/>
          </p:cNvSpPr>
          <p:nvPr/>
        </p:nvSpPr>
        <p:spPr bwMode="auto">
          <a:xfrm>
            <a:off x="3429000" y="6396336"/>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(n=96)</a:t>
            </a:r>
          </a:p>
        </p:txBody>
      </p:sp>
      <p:sp>
        <p:nvSpPr>
          <p:cNvPr id="14" name="Text Box 75">
            <a:extLst>
              <a:ext uri="{FF2B5EF4-FFF2-40B4-BE49-F238E27FC236}">
                <a16:creationId xmlns:a16="http://schemas.microsoft.com/office/drawing/2014/main" id="{261C5283-0FA1-4F48-9BED-891F2FCED1CF}"/>
              </a:ext>
            </a:extLst>
          </p:cNvPr>
          <p:cNvSpPr txBox="1">
            <a:spLocks noChangeArrowheads="1"/>
          </p:cNvSpPr>
          <p:nvPr/>
        </p:nvSpPr>
        <p:spPr bwMode="auto">
          <a:xfrm>
            <a:off x="2514600" y="6398568"/>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(n=42)</a:t>
            </a:r>
          </a:p>
        </p:txBody>
      </p:sp>
      <p:sp>
        <p:nvSpPr>
          <p:cNvPr id="15" name="Text Box 75">
            <a:extLst>
              <a:ext uri="{FF2B5EF4-FFF2-40B4-BE49-F238E27FC236}">
                <a16:creationId xmlns:a16="http://schemas.microsoft.com/office/drawing/2014/main" id="{582D5BBF-0B0E-415C-9A5B-B81624F1F6F3}"/>
              </a:ext>
            </a:extLst>
          </p:cNvPr>
          <p:cNvSpPr txBox="1">
            <a:spLocks noChangeArrowheads="1"/>
          </p:cNvSpPr>
          <p:nvPr/>
        </p:nvSpPr>
        <p:spPr bwMode="auto">
          <a:xfrm>
            <a:off x="4343400" y="6398568"/>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(n=104)</a:t>
            </a:r>
          </a:p>
        </p:txBody>
      </p:sp>
      <p:sp>
        <p:nvSpPr>
          <p:cNvPr id="16" name="Text Box 75">
            <a:extLst>
              <a:ext uri="{FF2B5EF4-FFF2-40B4-BE49-F238E27FC236}">
                <a16:creationId xmlns:a16="http://schemas.microsoft.com/office/drawing/2014/main" id="{11DECDFE-A8FC-4DC1-A555-DBCF6865B5FF}"/>
              </a:ext>
            </a:extLst>
          </p:cNvPr>
          <p:cNvSpPr txBox="1">
            <a:spLocks noChangeArrowheads="1"/>
          </p:cNvSpPr>
          <p:nvPr/>
        </p:nvSpPr>
        <p:spPr bwMode="auto">
          <a:xfrm>
            <a:off x="5257800" y="6398568"/>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(n=34)</a:t>
            </a:r>
          </a:p>
        </p:txBody>
      </p:sp>
      <p:sp>
        <p:nvSpPr>
          <p:cNvPr id="17" name="Text Box 75">
            <a:extLst>
              <a:ext uri="{FF2B5EF4-FFF2-40B4-BE49-F238E27FC236}">
                <a16:creationId xmlns:a16="http://schemas.microsoft.com/office/drawing/2014/main" id="{5F26E395-5A23-400A-9A5A-C80B0EEBA6B0}"/>
              </a:ext>
            </a:extLst>
          </p:cNvPr>
          <p:cNvSpPr txBox="1">
            <a:spLocks noChangeArrowheads="1"/>
          </p:cNvSpPr>
          <p:nvPr/>
        </p:nvSpPr>
        <p:spPr bwMode="auto">
          <a:xfrm>
            <a:off x="6172200" y="6398568"/>
            <a:ext cx="8382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(n=42)</a:t>
            </a:r>
          </a:p>
        </p:txBody>
      </p:sp>
      <p:sp>
        <p:nvSpPr>
          <p:cNvPr id="18" name="Text Box 75">
            <a:extLst>
              <a:ext uri="{FF2B5EF4-FFF2-40B4-BE49-F238E27FC236}">
                <a16:creationId xmlns:a16="http://schemas.microsoft.com/office/drawing/2014/main" id="{A3BF909C-8132-49C6-9DF0-902127DE4D36}"/>
              </a:ext>
            </a:extLst>
          </p:cNvPr>
          <p:cNvSpPr txBox="1">
            <a:spLocks noChangeArrowheads="1"/>
          </p:cNvSpPr>
          <p:nvPr/>
        </p:nvSpPr>
        <p:spPr bwMode="auto">
          <a:xfrm>
            <a:off x="7924800" y="6398568"/>
            <a:ext cx="8382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(n=44)</a:t>
            </a:r>
          </a:p>
        </p:txBody>
      </p:sp>
    </p:spTree>
    <p:extLst>
      <p:ext uri="{BB962C8B-B14F-4D97-AF65-F5344CB8AC3E}">
        <p14:creationId xmlns:p14="http://schemas.microsoft.com/office/powerpoint/2010/main" val="34138802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creenshot&#10;&#10;Description automatically generated">
            <a:extLst>
              <a:ext uri="{FF2B5EF4-FFF2-40B4-BE49-F238E27FC236}">
                <a16:creationId xmlns:a16="http://schemas.microsoft.com/office/drawing/2014/main" id="{47483DA1-FBB1-4128-97D8-E3FE7FFE5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0"/>
            <a:ext cx="9144000" cy="5257800"/>
          </a:xfrm>
          <a:prstGeom prst="rect">
            <a:avLst/>
          </a:prstGeom>
        </p:spPr>
      </p:pic>
      <p:sp>
        <p:nvSpPr>
          <p:cNvPr id="5123" name="Rectangle 4"/>
          <p:cNvSpPr>
            <a:spLocks noChangeArrowheads="1"/>
          </p:cNvSpPr>
          <p:nvPr/>
        </p:nvSpPr>
        <p:spPr bwMode="auto">
          <a:xfrm>
            <a:off x="502044" y="0"/>
            <a:ext cx="81304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000" b="1" dirty="0">
                <a:solidFill>
                  <a:srgbClr val="00386B"/>
                </a:solidFill>
                <a:latin typeface="+mj-lt"/>
                <a:cs typeface="Arial" charset="0"/>
              </a:rPr>
              <a:t>Preferred Access to Materials Supporting Diversity and Inclusion Efforts</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How would you prefer to access these materials?  (n=129)</a:t>
            </a:r>
          </a:p>
        </p:txBody>
      </p:sp>
      <p:sp>
        <p:nvSpPr>
          <p:cNvPr id="74" name="Text Box 75">
            <a:extLst>
              <a:ext uri="{FF2B5EF4-FFF2-40B4-BE49-F238E27FC236}">
                <a16:creationId xmlns:a16="http://schemas.microsoft.com/office/drawing/2014/main" id="{EB62EC2A-FAE7-4D12-BC07-CE49E47ED693}"/>
              </a:ext>
            </a:extLst>
          </p:cNvPr>
          <p:cNvSpPr txBox="1">
            <a:spLocks noChangeArrowheads="1"/>
          </p:cNvSpPr>
          <p:nvPr/>
        </p:nvSpPr>
        <p:spPr bwMode="auto">
          <a:xfrm>
            <a:off x="4343400" y="6215390"/>
            <a:ext cx="8382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(n=129)</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436602"/>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The top two preferred ways that PDs would like to access materials supporting Diversity and Inclusion efforts at their program are through slide decks (60%) and the PD website (59%).</a:t>
            </a:r>
          </a:p>
        </p:txBody>
      </p:sp>
    </p:spTree>
    <p:extLst>
      <p:ext uri="{BB962C8B-B14F-4D97-AF65-F5344CB8AC3E}">
        <p14:creationId xmlns:p14="http://schemas.microsoft.com/office/powerpoint/2010/main" val="2872517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6B4DBA-4727-4D86-914E-EE4D653323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1371600"/>
            <a:ext cx="8572499" cy="5255568"/>
          </a:xfrm>
          <a:prstGeom prst="rect">
            <a:avLst/>
          </a:prstGeom>
        </p:spPr>
      </p:pic>
      <p:sp>
        <p:nvSpPr>
          <p:cNvPr id="5123" name="Rectangle 4"/>
          <p:cNvSpPr>
            <a:spLocks noChangeArrowheads="1"/>
          </p:cNvSpPr>
          <p:nvPr/>
        </p:nvSpPr>
        <p:spPr bwMode="auto">
          <a:xfrm>
            <a:off x="271277" y="76200"/>
            <a:ext cx="85919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1800" b="1" dirty="0">
                <a:solidFill>
                  <a:srgbClr val="00386B"/>
                </a:solidFill>
                <a:latin typeface="+mj-lt"/>
                <a:cs typeface="Arial" charset="0"/>
              </a:rPr>
              <a:t>Preferred Access to Materials Supporting Diversity and Inclusion Efforts by Audience</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How would you prefer to access these materials?  (n=129)</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457200"/>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Across the training programs the top two preferred ways that PDs would like to access materials supporting Diversity and Inclusion efforts at their program are through slide decks and the PD website. Slightly more than half of programs with no URM fellows are also interested in videos (51%).</a:t>
            </a:r>
          </a:p>
        </p:txBody>
      </p:sp>
      <p:sp>
        <p:nvSpPr>
          <p:cNvPr id="9" name="Rectangle 8">
            <a:extLst>
              <a:ext uri="{FF2B5EF4-FFF2-40B4-BE49-F238E27FC236}">
                <a16:creationId xmlns:a16="http://schemas.microsoft.com/office/drawing/2014/main" id="{E3694050-C401-4F49-BC48-FDABCF04E999}"/>
              </a:ext>
            </a:extLst>
          </p:cNvPr>
          <p:cNvSpPr/>
          <p:nvPr/>
        </p:nvSpPr>
        <p:spPr>
          <a:xfrm>
            <a:off x="1752600" y="1170801"/>
            <a:ext cx="16002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URMs In Program</a:t>
            </a:r>
          </a:p>
        </p:txBody>
      </p:sp>
      <p:sp>
        <p:nvSpPr>
          <p:cNvPr id="10" name="Rectangle 9">
            <a:extLst>
              <a:ext uri="{FF2B5EF4-FFF2-40B4-BE49-F238E27FC236}">
                <a16:creationId xmlns:a16="http://schemas.microsoft.com/office/drawing/2014/main" id="{249F64A3-04ED-495C-BAA8-CE0AF37DBBF4}"/>
              </a:ext>
            </a:extLst>
          </p:cNvPr>
          <p:cNvSpPr/>
          <p:nvPr/>
        </p:nvSpPr>
        <p:spPr>
          <a:xfrm>
            <a:off x="4038600" y="1170801"/>
            <a:ext cx="13716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PD - Gender</a:t>
            </a:r>
          </a:p>
        </p:txBody>
      </p:sp>
      <p:sp>
        <p:nvSpPr>
          <p:cNvPr id="11" name="Rectangle 10">
            <a:extLst>
              <a:ext uri="{FF2B5EF4-FFF2-40B4-BE49-F238E27FC236}">
                <a16:creationId xmlns:a16="http://schemas.microsoft.com/office/drawing/2014/main" id="{3D6E20DB-231D-46D4-ADD0-FC22E0EABC01}"/>
              </a:ext>
            </a:extLst>
          </p:cNvPr>
          <p:cNvSpPr/>
          <p:nvPr/>
        </p:nvSpPr>
        <p:spPr>
          <a:xfrm>
            <a:off x="6629400" y="1170801"/>
            <a:ext cx="13716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Program Size</a:t>
            </a:r>
          </a:p>
        </p:txBody>
      </p:sp>
      <p:sp>
        <p:nvSpPr>
          <p:cNvPr id="12" name="Text Box 75">
            <a:extLst>
              <a:ext uri="{FF2B5EF4-FFF2-40B4-BE49-F238E27FC236}">
                <a16:creationId xmlns:a16="http://schemas.microsoft.com/office/drawing/2014/main" id="{BC6AD79E-0A7A-45ED-ABAA-167618DAA820}"/>
              </a:ext>
            </a:extLst>
          </p:cNvPr>
          <p:cNvSpPr txBox="1">
            <a:spLocks noChangeArrowheads="1"/>
          </p:cNvSpPr>
          <p:nvPr/>
        </p:nvSpPr>
        <p:spPr bwMode="auto">
          <a:xfrm>
            <a:off x="6858000" y="6398568"/>
            <a:ext cx="8382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(n=47)</a:t>
            </a:r>
          </a:p>
        </p:txBody>
      </p:sp>
      <p:sp>
        <p:nvSpPr>
          <p:cNvPr id="13" name="Text Box 75">
            <a:extLst>
              <a:ext uri="{FF2B5EF4-FFF2-40B4-BE49-F238E27FC236}">
                <a16:creationId xmlns:a16="http://schemas.microsoft.com/office/drawing/2014/main" id="{822BA9EF-A8B2-4CCC-9801-53C331670CBA}"/>
              </a:ext>
            </a:extLst>
          </p:cNvPr>
          <p:cNvSpPr txBox="1">
            <a:spLocks noChangeArrowheads="1"/>
          </p:cNvSpPr>
          <p:nvPr/>
        </p:nvSpPr>
        <p:spPr bwMode="auto">
          <a:xfrm>
            <a:off x="2667000" y="6396336"/>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(n=92)</a:t>
            </a:r>
          </a:p>
        </p:txBody>
      </p:sp>
      <p:sp>
        <p:nvSpPr>
          <p:cNvPr id="14" name="Text Box 75">
            <a:extLst>
              <a:ext uri="{FF2B5EF4-FFF2-40B4-BE49-F238E27FC236}">
                <a16:creationId xmlns:a16="http://schemas.microsoft.com/office/drawing/2014/main" id="{A1DE8DB5-19B5-4079-A437-770AC1AD4C02}"/>
              </a:ext>
            </a:extLst>
          </p:cNvPr>
          <p:cNvSpPr txBox="1">
            <a:spLocks noChangeArrowheads="1"/>
          </p:cNvSpPr>
          <p:nvPr/>
        </p:nvSpPr>
        <p:spPr bwMode="auto">
          <a:xfrm>
            <a:off x="1676400" y="6398568"/>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(n=37)</a:t>
            </a:r>
          </a:p>
        </p:txBody>
      </p:sp>
      <p:sp>
        <p:nvSpPr>
          <p:cNvPr id="15" name="Text Box 75">
            <a:extLst>
              <a:ext uri="{FF2B5EF4-FFF2-40B4-BE49-F238E27FC236}">
                <a16:creationId xmlns:a16="http://schemas.microsoft.com/office/drawing/2014/main" id="{56BD5B2A-DC7B-47AC-A847-CEE1D1311D25}"/>
              </a:ext>
            </a:extLst>
          </p:cNvPr>
          <p:cNvSpPr txBox="1">
            <a:spLocks noChangeArrowheads="1"/>
          </p:cNvSpPr>
          <p:nvPr/>
        </p:nvSpPr>
        <p:spPr bwMode="auto">
          <a:xfrm>
            <a:off x="3733800" y="6398568"/>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(n=95)</a:t>
            </a:r>
          </a:p>
        </p:txBody>
      </p:sp>
      <p:sp>
        <p:nvSpPr>
          <p:cNvPr id="16" name="Text Box 75">
            <a:extLst>
              <a:ext uri="{FF2B5EF4-FFF2-40B4-BE49-F238E27FC236}">
                <a16:creationId xmlns:a16="http://schemas.microsoft.com/office/drawing/2014/main" id="{1C56CA73-47EC-4810-A911-46E1A7BEADBD}"/>
              </a:ext>
            </a:extLst>
          </p:cNvPr>
          <p:cNvSpPr txBox="1">
            <a:spLocks noChangeArrowheads="1"/>
          </p:cNvSpPr>
          <p:nvPr/>
        </p:nvSpPr>
        <p:spPr bwMode="auto">
          <a:xfrm>
            <a:off x="4800600" y="6398568"/>
            <a:ext cx="83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(n=34)</a:t>
            </a:r>
          </a:p>
        </p:txBody>
      </p:sp>
      <p:sp>
        <p:nvSpPr>
          <p:cNvPr id="17" name="Text Box 75">
            <a:extLst>
              <a:ext uri="{FF2B5EF4-FFF2-40B4-BE49-F238E27FC236}">
                <a16:creationId xmlns:a16="http://schemas.microsoft.com/office/drawing/2014/main" id="{E37004BB-7ACA-4A81-B121-1422C347775F}"/>
              </a:ext>
            </a:extLst>
          </p:cNvPr>
          <p:cNvSpPr txBox="1">
            <a:spLocks noChangeArrowheads="1"/>
          </p:cNvSpPr>
          <p:nvPr/>
        </p:nvSpPr>
        <p:spPr bwMode="auto">
          <a:xfrm>
            <a:off x="5867400" y="6398568"/>
            <a:ext cx="8382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(n=39)</a:t>
            </a:r>
          </a:p>
        </p:txBody>
      </p:sp>
      <p:sp>
        <p:nvSpPr>
          <p:cNvPr id="18" name="Text Box 75">
            <a:extLst>
              <a:ext uri="{FF2B5EF4-FFF2-40B4-BE49-F238E27FC236}">
                <a16:creationId xmlns:a16="http://schemas.microsoft.com/office/drawing/2014/main" id="{7EF5D486-237D-4E8C-A1FC-DEF8B64A72DC}"/>
              </a:ext>
            </a:extLst>
          </p:cNvPr>
          <p:cNvSpPr txBox="1">
            <a:spLocks noChangeArrowheads="1"/>
          </p:cNvSpPr>
          <p:nvPr/>
        </p:nvSpPr>
        <p:spPr bwMode="auto">
          <a:xfrm>
            <a:off x="7772400" y="6398568"/>
            <a:ext cx="838200" cy="230832"/>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900" b="0" dirty="0">
                <a:solidFill>
                  <a:schemeClr val="tx1"/>
                </a:solidFill>
              </a:rPr>
              <a:t>(n=43)</a:t>
            </a:r>
          </a:p>
        </p:txBody>
      </p:sp>
    </p:spTree>
    <p:extLst>
      <p:ext uri="{BB962C8B-B14F-4D97-AF65-F5344CB8AC3E}">
        <p14:creationId xmlns:p14="http://schemas.microsoft.com/office/powerpoint/2010/main" val="31776429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990600" y="1371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eaLnBrk="1" hangingPunct="1">
              <a:spcBef>
                <a:spcPct val="0"/>
              </a:spcBef>
              <a:buFontTx/>
              <a:buNone/>
            </a:pPr>
            <a:endParaRPr lang="en-US" altLang="en-US" sz="2400">
              <a:latin typeface="Times" pitchFamily="18" charset="0"/>
              <a:cs typeface="Arial" charset="0"/>
            </a:endParaRPr>
          </a:p>
        </p:txBody>
      </p:sp>
      <p:sp>
        <p:nvSpPr>
          <p:cNvPr id="5123" name="Rectangle 4"/>
          <p:cNvSpPr>
            <a:spLocks noChangeArrowheads="1"/>
          </p:cNvSpPr>
          <p:nvPr/>
        </p:nvSpPr>
        <p:spPr bwMode="auto">
          <a:xfrm>
            <a:off x="1462141" y="2510135"/>
            <a:ext cx="611744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400" b="1" dirty="0">
                <a:solidFill>
                  <a:srgbClr val="00386B"/>
                </a:solidFill>
                <a:latin typeface="+mj-lt"/>
                <a:cs typeface="Arial" charset="0"/>
              </a:rPr>
              <a:t>CV Training Program Director Perception of </a:t>
            </a:r>
          </a:p>
          <a:p>
            <a:pPr algn="ctr" eaLnBrk="1" hangingPunct="1">
              <a:spcBef>
                <a:spcPct val="0"/>
              </a:spcBef>
              <a:buFontTx/>
              <a:buNone/>
            </a:pPr>
            <a:r>
              <a:rPr lang="en-US" altLang="en-US" sz="2400" b="1" dirty="0">
                <a:solidFill>
                  <a:srgbClr val="00386B"/>
                </a:solidFill>
                <a:latin typeface="+mj-lt"/>
                <a:cs typeface="Arial" charset="0"/>
              </a:rPr>
              <a:t>Parental and Medical Leave</a:t>
            </a:r>
          </a:p>
        </p:txBody>
      </p:sp>
    </p:spTree>
    <p:extLst>
      <p:ext uri="{BB962C8B-B14F-4D97-AF65-F5344CB8AC3E}">
        <p14:creationId xmlns:p14="http://schemas.microsoft.com/office/powerpoint/2010/main" val="25467692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AE1164E6-6D2C-4DCE-AFEE-A8D3DB4AD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6402" y="1025843"/>
            <a:ext cx="1340598" cy="5451157"/>
          </a:xfrm>
          <a:prstGeom prst="rect">
            <a:avLst/>
          </a:prstGeom>
        </p:spPr>
      </p:pic>
      <p:pic>
        <p:nvPicPr>
          <p:cNvPr id="3" name="Picture 2">
            <a:extLst>
              <a:ext uri="{FF2B5EF4-FFF2-40B4-BE49-F238E27FC236}">
                <a16:creationId xmlns:a16="http://schemas.microsoft.com/office/drawing/2014/main" id="{7212D798-CB81-4784-881B-B1260855B8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515" y="1008220"/>
            <a:ext cx="1318284" cy="5451157"/>
          </a:xfrm>
          <a:prstGeom prst="rect">
            <a:avLst/>
          </a:prstGeom>
        </p:spPr>
      </p:pic>
      <p:sp>
        <p:nvSpPr>
          <p:cNvPr id="5123" name="Rectangle 4"/>
          <p:cNvSpPr>
            <a:spLocks noChangeArrowheads="1"/>
          </p:cNvSpPr>
          <p:nvPr/>
        </p:nvSpPr>
        <p:spPr bwMode="auto">
          <a:xfrm>
            <a:off x="795517" y="0"/>
            <a:ext cx="75434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400" b="1" dirty="0">
                <a:solidFill>
                  <a:srgbClr val="00386B"/>
                </a:solidFill>
                <a:latin typeface="+mj-lt"/>
                <a:cs typeface="Arial" charset="0"/>
              </a:rPr>
              <a:t>Paid / Unpaid Leave for Fellows Over an Academic Year</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According to your institution’s policy, please answer the following:  (n=138)</a:t>
            </a:r>
          </a:p>
        </p:txBody>
      </p:sp>
      <p:sp>
        <p:nvSpPr>
          <p:cNvPr id="29" name="Text Box 75">
            <a:extLst>
              <a:ext uri="{FF2B5EF4-FFF2-40B4-BE49-F238E27FC236}">
                <a16:creationId xmlns:a16="http://schemas.microsoft.com/office/drawing/2014/main" id="{8E5175BA-1B06-4C0E-A718-29B8E7F3998F}"/>
              </a:ext>
            </a:extLst>
          </p:cNvPr>
          <p:cNvSpPr txBox="1">
            <a:spLocks noChangeArrowheads="1"/>
          </p:cNvSpPr>
          <p:nvPr/>
        </p:nvSpPr>
        <p:spPr bwMode="auto">
          <a:xfrm>
            <a:off x="2057400" y="1143000"/>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0 weeks</a:t>
            </a:r>
          </a:p>
        </p:txBody>
      </p:sp>
      <p:cxnSp>
        <p:nvCxnSpPr>
          <p:cNvPr id="30" name="Straight Arrow Connector 29">
            <a:extLst>
              <a:ext uri="{FF2B5EF4-FFF2-40B4-BE49-F238E27FC236}">
                <a16:creationId xmlns:a16="http://schemas.microsoft.com/office/drawing/2014/main" id="{B15DCFD9-ED17-4C01-9AA4-0D27F925EDA3}"/>
              </a:ext>
            </a:extLst>
          </p:cNvPr>
          <p:cNvCxnSpPr>
            <a:cxnSpLocks/>
          </p:cNvCxnSpPr>
          <p:nvPr/>
        </p:nvCxnSpPr>
        <p:spPr>
          <a:xfrm>
            <a:off x="2819400" y="1295400"/>
            <a:ext cx="304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93940E97-896F-44EC-87CD-26288714D57B}"/>
              </a:ext>
            </a:extLst>
          </p:cNvPr>
          <p:cNvSpPr/>
          <p:nvPr/>
        </p:nvSpPr>
        <p:spPr>
          <a:xfrm>
            <a:off x="3038779" y="892314"/>
            <a:ext cx="1228421" cy="338554"/>
          </a:xfrm>
          <a:prstGeom prst="rect">
            <a:avLst/>
          </a:prstGeom>
        </p:spPr>
        <p:txBody>
          <a:bodyPr wrap="square">
            <a:spAutoFit/>
          </a:bodyPr>
          <a:lstStyle/>
          <a:p>
            <a:pPr algn="ctr" fontAlgn="ctr"/>
            <a:r>
              <a:rPr lang="en-US" sz="1600" u="sng" dirty="0">
                <a:latin typeface="Arial" panose="020B0604020202020204" pitchFamily="34" charset="0"/>
                <a:cs typeface="Arial" panose="020B0604020202020204" pitchFamily="34" charset="0"/>
              </a:rPr>
              <a:t>Paid Leave</a:t>
            </a:r>
          </a:p>
        </p:txBody>
      </p:sp>
      <p:sp>
        <p:nvSpPr>
          <p:cNvPr id="71" name="Text Box 75">
            <a:extLst>
              <a:ext uri="{FF2B5EF4-FFF2-40B4-BE49-F238E27FC236}">
                <a16:creationId xmlns:a16="http://schemas.microsoft.com/office/drawing/2014/main" id="{4E0195AD-A0DE-4308-9C88-CF0D398B5C99}"/>
              </a:ext>
            </a:extLst>
          </p:cNvPr>
          <p:cNvSpPr txBox="1">
            <a:spLocks noChangeArrowheads="1"/>
          </p:cNvSpPr>
          <p:nvPr/>
        </p:nvSpPr>
        <p:spPr bwMode="auto">
          <a:xfrm>
            <a:off x="1905000" y="5638800"/>
            <a:ext cx="1066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Don’t know</a:t>
            </a:r>
          </a:p>
        </p:txBody>
      </p:sp>
      <p:sp>
        <p:nvSpPr>
          <p:cNvPr id="74" name="Text Box 75">
            <a:extLst>
              <a:ext uri="{FF2B5EF4-FFF2-40B4-BE49-F238E27FC236}">
                <a16:creationId xmlns:a16="http://schemas.microsoft.com/office/drawing/2014/main" id="{EB62EC2A-FAE7-4D12-BC07-CE49E47ED693}"/>
              </a:ext>
            </a:extLst>
          </p:cNvPr>
          <p:cNvSpPr txBox="1">
            <a:spLocks noChangeArrowheads="1"/>
          </p:cNvSpPr>
          <p:nvPr/>
        </p:nvSpPr>
        <p:spPr bwMode="auto">
          <a:xfrm>
            <a:off x="3200400" y="6459379"/>
            <a:ext cx="838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(n=138)</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439579"/>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Training programs offer on average a little over 5 weeks of paid leave (5.3 weeks) and 8 weeks of unpaid leave (8.1 weeks) for fellows over the course of an academic year. On average large programs offer more paid leave (5.5 weeks) than do medium programs (5.2 weeks) and small programs (5.0 weeks).  In terms of unpaid leave on average large programs offer more weeks (9.6 weeks) followed by small programs (7.8 weeks) and medium programs (6.9 weeks).</a:t>
            </a:r>
          </a:p>
        </p:txBody>
      </p:sp>
      <p:sp>
        <p:nvSpPr>
          <p:cNvPr id="51" name="Rectangle 50">
            <a:extLst>
              <a:ext uri="{FF2B5EF4-FFF2-40B4-BE49-F238E27FC236}">
                <a16:creationId xmlns:a16="http://schemas.microsoft.com/office/drawing/2014/main" id="{477727D2-2887-4EE4-9DD4-BF0FD89323D6}"/>
              </a:ext>
            </a:extLst>
          </p:cNvPr>
          <p:cNvSpPr/>
          <p:nvPr/>
        </p:nvSpPr>
        <p:spPr>
          <a:xfrm>
            <a:off x="4943779" y="880646"/>
            <a:ext cx="1761821" cy="338554"/>
          </a:xfrm>
          <a:prstGeom prst="rect">
            <a:avLst/>
          </a:prstGeom>
        </p:spPr>
        <p:txBody>
          <a:bodyPr wrap="square">
            <a:spAutoFit/>
          </a:bodyPr>
          <a:lstStyle/>
          <a:p>
            <a:pPr algn="ctr" fontAlgn="ctr"/>
            <a:r>
              <a:rPr lang="en-US" sz="1600" u="sng" dirty="0">
                <a:latin typeface="Arial" panose="020B0604020202020204" pitchFamily="34" charset="0"/>
                <a:cs typeface="Arial" panose="020B0604020202020204" pitchFamily="34" charset="0"/>
              </a:rPr>
              <a:t>Unpaid Leave</a:t>
            </a:r>
          </a:p>
        </p:txBody>
      </p:sp>
      <p:sp>
        <p:nvSpPr>
          <p:cNvPr id="55" name="Text Box 75">
            <a:extLst>
              <a:ext uri="{FF2B5EF4-FFF2-40B4-BE49-F238E27FC236}">
                <a16:creationId xmlns:a16="http://schemas.microsoft.com/office/drawing/2014/main" id="{BE059151-4590-4461-8991-332090D7CFB7}"/>
              </a:ext>
            </a:extLst>
          </p:cNvPr>
          <p:cNvSpPr txBox="1">
            <a:spLocks noChangeArrowheads="1"/>
          </p:cNvSpPr>
          <p:nvPr/>
        </p:nvSpPr>
        <p:spPr bwMode="auto">
          <a:xfrm>
            <a:off x="2057400" y="1295400"/>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 week</a:t>
            </a:r>
          </a:p>
        </p:txBody>
      </p:sp>
      <p:cxnSp>
        <p:nvCxnSpPr>
          <p:cNvPr id="59" name="Straight Arrow Connector 58">
            <a:extLst>
              <a:ext uri="{FF2B5EF4-FFF2-40B4-BE49-F238E27FC236}">
                <a16:creationId xmlns:a16="http://schemas.microsoft.com/office/drawing/2014/main" id="{EDABD2E3-0E13-4B06-A37D-9B51E1B4E260}"/>
              </a:ext>
            </a:extLst>
          </p:cNvPr>
          <p:cNvCxnSpPr>
            <a:cxnSpLocks/>
          </p:cNvCxnSpPr>
          <p:nvPr/>
        </p:nvCxnSpPr>
        <p:spPr>
          <a:xfrm flipV="1">
            <a:off x="2819400" y="1389221"/>
            <a:ext cx="304800" cy="5857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 Box 75">
            <a:extLst>
              <a:ext uri="{FF2B5EF4-FFF2-40B4-BE49-F238E27FC236}">
                <a16:creationId xmlns:a16="http://schemas.microsoft.com/office/drawing/2014/main" id="{334C7549-FAEC-4902-AAEF-21A1C368B2DE}"/>
              </a:ext>
            </a:extLst>
          </p:cNvPr>
          <p:cNvSpPr txBox="1">
            <a:spLocks noChangeArrowheads="1"/>
          </p:cNvSpPr>
          <p:nvPr/>
        </p:nvSpPr>
        <p:spPr bwMode="auto">
          <a:xfrm>
            <a:off x="2057400" y="1506379"/>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 weeks</a:t>
            </a:r>
          </a:p>
        </p:txBody>
      </p:sp>
      <p:cxnSp>
        <p:nvCxnSpPr>
          <p:cNvPr id="61" name="Straight Arrow Connector 60">
            <a:extLst>
              <a:ext uri="{FF2B5EF4-FFF2-40B4-BE49-F238E27FC236}">
                <a16:creationId xmlns:a16="http://schemas.microsoft.com/office/drawing/2014/main" id="{12FEC6FE-9677-4797-A7B1-16D037157FE0}"/>
              </a:ext>
            </a:extLst>
          </p:cNvPr>
          <p:cNvCxnSpPr>
            <a:cxnSpLocks/>
          </p:cNvCxnSpPr>
          <p:nvPr/>
        </p:nvCxnSpPr>
        <p:spPr>
          <a:xfrm>
            <a:off x="2819400" y="1658779"/>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Text Box 75">
            <a:extLst>
              <a:ext uri="{FF2B5EF4-FFF2-40B4-BE49-F238E27FC236}">
                <a16:creationId xmlns:a16="http://schemas.microsoft.com/office/drawing/2014/main" id="{3111281A-5CC1-40C9-80D2-1B974BA3678F}"/>
              </a:ext>
            </a:extLst>
          </p:cNvPr>
          <p:cNvSpPr txBox="1">
            <a:spLocks noChangeArrowheads="1"/>
          </p:cNvSpPr>
          <p:nvPr/>
        </p:nvSpPr>
        <p:spPr bwMode="auto">
          <a:xfrm>
            <a:off x="2057400" y="1811179"/>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3 weeks</a:t>
            </a:r>
          </a:p>
        </p:txBody>
      </p:sp>
      <p:cxnSp>
        <p:nvCxnSpPr>
          <p:cNvPr id="64" name="Straight Arrow Connector 63">
            <a:extLst>
              <a:ext uri="{FF2B5EF4-FFF2-40B4-BE49-F238E27FC236}">
                <a16:creationId xmlns:a16="http://schemas.microsoft.com/office/drawing/2014/main" id="{CA76C21F-70C5-4EE5-83E5-A685E1D53FF2}"/>
              </a:ext>
            </a:extLst>
          </p:cNvPr>
          <p:cNvCxnSpPr>
            <a:cxnSpLocks/>
          </p:cNvCxnSpPr>
          <p:nvPr/>
        </p:nvCxnSpPr>
        <p:spPr>
          <a:xfrm>
            <a:off x="2819400" y="1963579"/>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ext Box 75">
            <a:extLst>
              <a:ext uri="{FF2B5EF4-FFF2-40B4-BE49-F238E27FC236}">
                <a16:creationId xmlns:a16="http://schemas.microsoft.com/office/drawing/2014/main" id="{5F6F0DD6-B56B-43DC-846B-4DE7FC9AD205}"/>
              </a:ext>
            </a:extLst>
          </p:cNvPr>
          <p:cNvSpPr txBox="1">
            <a:spLocks noChangeArrowheads="1"/>
          </p:cNvSpPr>
          <p:nvPr/>
        </p:nvSpPr>
        <p:spPr bwMode="auto">
          <a:xfrm>
            <a:off x="2057400" y="2667000"/>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4 weeks</a:t>
            </a:r>
          </a:p>
        </p:txBody>
      </p:sp>
      <p:cxnSp>
        <p:nvCxnSpPr>
          <p:cNvPr id="67" name="Straight Arrow Connector 66">
            <a:extLst>
              <a:ext uri="{FF2B5EF4-FFF2-40B4-BE49-F238E27FC236}">
                <a16:creationId xmlns:a16="http://schemas.microsoft.com/office/drawing/2014/main" id="{DE5DBFFF-D580-4506-970A-A87398EC43EA}"/>
              </a:ext>
            </a:extLst>
          </p:cNvPr>
          <p:cNvCxnSpPr>
            <a:cxnSpLocks/>
          </p:cNvCxnSpPr>
          <p:nvPr/>
        </p:nvCxnSpPr>
        <p:spPr>
          <a:xfrm>
            <a:off x="2819400" y="2819400"/>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 Box 75">
            <a:extLst>
              <a:ext uri="{FF2B5EF4-FFF2-40B4-BE49-F238E27FC236}">
                <a16:creationId xmlns:a16="http://schemas.microsoft.com/office/drawing/2014/main" id="{C5A7FEDE-AF5A-4A2A-BA6F-626521721127}"/>
              </a:ext>
            </a:extLst>
          </p:cNvPr>
          <p:cNvSpPr txBox="1">
            <a:spLocks noChangeArrowheads="1"/>
          </p:cNvSpPr>
          <p:nvPr/>
        </p:nvSpPr>
        <p:spPr bwMode="auto">
          <a:xfrm>
            <a:off x="2209800" y="3411379"/>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5 weeks</a:t>
            </a:r>
          </a:p>
        </p:txBody>
      </p:sp>
      <p:sp>
        <p:nvSpPr>
          <p:cNvPr id="70" name="Text Box 75">
            <a:extLst>
              <a:ext uri="{FF2B5EF4-FFF2-40B4-BE49-F238E27FC236}">
                <a16:creationId xmlns:a16="http://schemas.microsoft.com/office/drawing/2014/main" id="{19E060B7-5511-44B2-8A79-B33A457A2A54}"/>
              </a:ext>
            </a:extLst>
          </p:cNvPr>
          <p:cNvSpPr txBox="1">
            <a:spLocks noChangeArrowheads="1"/>
          </p:cNvSpPr>
          <p:nvPr/>
        </p:nvSpPr>
        <p:spPr bwMode="auto">
          <a:xfrm>
            <a:off x="2209800" y="3868579"/>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6 weeks</a:t>
            </a:r>
          </a:p>
        </p:txBody>
      </p:sp>
      <p:sp>
        <p:nvSpPr>
          <p:cNvPr id="91" name="Text Box 75">
            <a:extLst>
              <a:ext uri="{FF2B5EF4-FFF2-40B4-BE49-F238E27FC236}">
                <a16:creationId xmlns:a16="http://schemas.microsoft.com/office/drawing/2014/main" id="{B7731BD5-5639-4E47-B7B8-9CFCB9D49CF1}"/>
              </a:ext>
            </a:extLst>
          </p:cNvPr>
          <p:cNvSpPr txBox="1">
            <a:spLocks noChangeArrowheads="1"/>
          </p:cNvSpPr>
          <p:nvPr/>
        </p:nvSpPr>
        <p:spPr bwMode="auto">
          <a:xfrm>
            <a:off x="1524000" y="4630579"/>
            <a:ext cx="144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More than 6 weeks</a:t>
            </a:r>
          </a:p>
        </p:txBody>
      </p:sp>
      <p:cxnSp>
        <p:nvCxnSpPr>
          <p:cNvPr id="92" name="Straight Arrow Connector 91">
            <a:extLst>
              <a:ext uri="{FF2B5EF4-FFF2-40B4-BE49-F238E27FC236}">
                <a16:creationId xmlns:a16="http://schemas.microsoft.com/office/drawing/2014/main" id="{08EA6BA9-C857-49DA-8F56-F5A35FCA55FE}"/>
              </a:ext>
            </a:extLst>
          </p:cNvPr>
          <p:cNvCxnSpPr>
            <a:cxnSpLocks/>
          </p:cNvCxnSpPr>
          <p:nvPr/>
        </p:nvCxnSpPr>
        <p:spPr>
          <a:xfrm>
            <a:off x="2819400" y="4782979"/>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7CCF14A1-BCA9-49EE-B20A-1D2E854F9664}"/>
              </a:ext>
            </a:extLst>
          </p:cNvPr>
          <p:cNvCxnSpPr>
            <a:cxnSpLocks/>
          </p:cNvCxnSpPr>
          <p:nvPr/>
        </p:nvCxnSpPr>
        <p:spPr>
          <a:xfrm>
            <a:off x="2819400" y="5791200"/>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4" name="Text Box 75">
            <a:extLst>
              <a:ext uri="{FF2B5EF4-FFF2-40B4-BE49-F238E27FC236}">
                <a16:creationId xmlns:a16="http://schemas.microsoft.com/office/drawing/2014/main" id="{5B3C6296-88D3-4C40-8622-C418A98C65FE}"/>
              </a:ext>
            </a:extLst>
          </p:cNvPr>
          <p:cNvSpPr txBox="1">
            <a:spLocks noChangeArrowheads="1"/>
          </p:cNvSpPr>
          <p:nvPr/>
        </p:nvSpPr>
        <p:spPr bwMode="auto">
          <a:xfrm>
            <a:off x="4191000" y="1277779"/>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0 weeks</a:t>
            </a:r>
          </a:p>
        </p:txBody>
      </p:sp>
      <p:sp>
        <p:nvSpPr>
          <p:cNvPr id="96" name="Text Box 75">
            <a:extLst>
              <a:ext uri="{FF2B5EF4-FFF2-40B4-BE49-F238E27FC236}">
                <a16:creationId xmlns:a16="http://schemas.microsoft.com/office/drawing/2014/main" id="{887DF815-1D17-4A1F-9084-35FD18C03D0A}"/>
              </a:ext>
            </a:extLst>
          </p:cNvPr>
          <p:cNvSpPr txBox="1">
            <a:spLocks noChangeArrowheads="1"/>
          </p:cNvSpPr>
          <p:nvPr/>
        </p:nvSpPr>
        <p:spPr bwMode="auto">
          <a:xfrm>
            <a:off x="4038600" y="5163979"/>
            <a:ext cx="1066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Don’t know</a:t>
            </a:r>
          </a:p>
        </p:txBody>
      </p:sp>
      <p:sp>
        <p:nvSpPr>
          <p:cNvPr id="99" name="Text Box 75">
            <a:extLst>
              <a:ext uri="{FF2B5EF4-FFF2-40B4-BE49-F238E27FC236}">
                <a16:creationId xmlns:a16="http://schemas.microsoft.com/office/drawing/2014/main" id="{89AC3340-2D6E-4216-9352-D1856D6334E5}"/>
              </a:ext>
            </a:extLst>
          </p:cNvPr>
          <p:cNvSpPr txBox="1">
            <a:spLocks noChangeArrowheads="1"/>
          </p:cNvSpPr>
          <p:nvPr/>
        </p:nvSpPr>
        <p:spPr bwMode="auto">
          <a:xfrm>
            <a:off x="4191000" y="1582579"/>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 weeks</a:t>
            </a:r>
          </a:p>
        </p:txBody>
      </p:sp>
      <p:cxnSp>
        <p:nvCxnSpPr>
          <p:cNvPr id="100" name="Straight Arrow Connector 99">
            <a:extLst>
              <a:ext uri="{FF2B5EF4-FFF2-40B4-BE49-F238E27FC236}">
                <a16:creationId xmlns:a16="http://schemas.microsoft.com/office/drawing/2014/main" id="{61D8EF0A-476C-4017-941D-5E7B90B2E5C9}"/>
              </a:ext>
            </a:extLst>
          </p:cNvPr>
          <p:cNvCxnSpPr>
            <a:cxnSpLocks/>
          </p:cNvCxnSpPr>
          <p:nvPr/>
        </p:nvCxnSpPr>
        <p:spPr>
          <a:xfrm>
            <a:off x="4953000" y="1734979"/>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1" name="Text Box 75">
            <a:extLst>
              <a:ext uri="{FF2B5EF4-FFF2-40B4-BE49-F238E27FC236}">
                <a16:creationId xmlns:a16="http://schemas.microsoft.com/office/drawing/2014/main" id="{A8EEE1FC-65AF-4377-A2F9-778B46DF12C6}"/>
              </a:ext>
            </a:extLst>
          </p:cNvPr>
          <p:cNvSpPr txBox="1">
            <a:spLocks noChangeArrowheads="1"/>
          </p:cNvSpPr>
          <p:nvPr/>
        </p:nvSpPr>
        <p:spPr bwMode="auto">
          <a:xfrm>
            <a:off x="4191000" y="1752600"/>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3 weeks</a:t>
            </a:r>
          </a:p>
        </p:txBody>
      </p:sp>
      <p:cxnSp>
        <p:nvCxnSpPr>
          <p:cNvPr id="102" name="Straight Arrow Connector 101">
            <a:extLst>
              <a:ext uri="{FF2B5EF4-FFF2-40B4-BE49-F238E27FC236}">
                <a16:creationId xmlns:a16="http://schemas.microsoft.com/office/drawing/2014/main" id="{07691D26-8F24-4A49-A7C4-223A770163DE}"/>
              </a:ext>
            </a:extLst>
          </p:cNvPr>
          <p:cNvCxnSpPr>
            <a:cxnSpLocks/>
          </p:cNvCxnSpPr>
          <p:nvPr/>
        </p:nvCxnSpPr>
        <p:spPr>
          <a:xfrm>
            <a:off x="4953000" y="1905000"/>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3" name="Text Box 75">
            <a:extLst>
              <a:ext uri="{FF2B5EF4-FFF2-40B4-BE49-F238E27FC236}">
                <a16:creationId xmlns:a16="http://schemas.microsoft.com/office/drawing/2014/main" id="{8A571A36-26CE-4AF4-8617-FD910D2EC1EC}"/>
              </a:ext>
            </a:extLst>
          </p:cNvPr>
          <p:cNvSpPr txBox="1">
            <a:spLocks noChangeArrowheads="1"/>
          </p:cNvSpPr>
          <p:nvPr/>
        </p:nvSpPr>
        <p:spPr bwMode="auto">
          <a:xfrm>
            <a:off x="4191000" y="2057400"/>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4 weeks</a:t>
            </a:r>
          </a:p>
        </p:txBody>
      </p:sp>
      <p:cxnSp>
        <p:nvCxnSpPr>
          <p:cNvPr id="104" name="Straight Arrow Connector 103">
            <a:extLst>
              <a:ext uri="{FF2B5EF4-FFF2-40B4-BE49-F238E27FC236}">
                <a16:creationId xmlns:a16="http://schemas.microsoft.com/office/drawing/2014/main" id="{DF8806C9-6996-46D6-A068-7AC95E7E4536}"/>
              </a:ext>
            </a:extLst>
          </p:cNvPr>
          <p:cNvCxnSpPr>
            <a:cxnSpLocks/>
          </p:cNvCxnSpPr>
          <p:nvPr/>
        </p:nvCxnSpPr>
        <p:spPr>
          <a:xfrm>
            <a:off x="4953000" y="2209800"/>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5" name="Text Box 75">
            <a:extLst>
              <a:ext uri="{FF2B5EF4-FFF2-40B4-BE49-F238E27FC236}">
                <a16:creationId xmlns:a16="http://schemas.microsoft.com/office/drawing/2014/main" id="{62E79611-7DC7-447A-AD2C-6AF3DF86E922}"/>
              </a:ext>
            </a:extLst>
          </p:cNvPr>
          <p:cNvSpPr txBox="1">
            <a:spLocks noChangeArrowheads="1"/>
          </p:cNvSpPr>
          <p:nvPr/>
        </p:nvSpPr>
        <p:spPr bwMode="auto">
          <a:xfrm>
            <a:off x="4114800" y="2667000"/>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6 - 11 weeks</a:t>
            </a:r>
          </a:p>
        </p:txBody>
      </p:sp>
      <p:cxnSp>
        <p:nvCxnSpPr>
          <p:cNvPr id="106" name="Straight Arrow Connector 105">
            <a:extLst>
              <a:ext uri="{FF2B5EF4-FFF2-40B4-BE49-F238E27FC236}">
                <a16:creationId xmlns:a16="http://schemas.microsoft.com/office/drawing/2014/main" id="{E38AAA71-DBE1-411F-85F4-9369FA5A428D}"/>
              </a:ext>
            </a:extLst>
          </p:cNvPr>
          <p:cNvCxnSpPr>
            <a:cxnSpLocks/>
          </p:cNvCxnSpPr>
          <p:nvPr/>
        </p:nvCxnSpPr>
        <p:spPr>
          <a:xfrm>
            <a:off x="4953000" y="2819400"/>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7" name="Text Box 75">
            <a:extLst>
              <a:ext uri="{FF2B5EF4-FFF2-40B4-BE49-F238E27FC236}">
                <a16:creationId xmlns:a16="http://schemas.microsoft.com/office/drawing/2014/main" id="{87E78DA2-1947-4060-A029-E2691496639E}"/>
              </a:ext>
            </a:extLst>
          </p:cNvPr>
          <p:cNvSpPr txBox="1">
            <a:spLocks noChangeArrowheads="1"/>
          </p:cNvSpPr>
          <p:nvPr/>
        </p:nvSpPr>
        <p:spPr bwMode="auto">
          <a:xfrm>
            <a:off x="4191000" y="3429000"/>
            <a:ext cx="914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12 or more weeks</a:t>
            </a:r>
          </a:p>
        </p:txBody>
      </p:sp>
      <p:cxnSp>
        <p:nvCxnSpPr>
          <p:cNvPr id="108" name="Straight Arrow Connector 107">
            <a:extLst>
              <a:ext uri="{FF2B5EF4-FFF2-40B4-BE49-F238E27FC236}">
                <a16:creationId xmlns:a16="http://schemas.microsoft.com/office/drawing/2014/main" id="{CE983796-9F08-408B-A3EB-06252A084687}"/>
              </a:ext>
            </a:extLst>
          </p:cNvPr>
          <p:cNvCxnSpPr>
            <a:cxnSpLocks/>
          </p:cNvCxnSpPr>
          <p:nvPr/>
        </p:nvCxnSpPr>
        <p:spPr>
          <a:xfrm>
            <a:off x="4953000" y="3657600"/>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96EFAAD8-987B-4AAD-A4F7-42BF0D5A4A2C}"/>
              </a:ext>
            </a:extLst>
          </p:cNvPr>
          <p:cNvCxnSpPr>
            <a:cxnSpLocks/>
          </p:cNvCxnSpPr>
          <p:nvPr/>
        </p:nvCxnSpPr>
        <p:spPr>
          <a:xfrm>
            <a:off x="4953000" y="5316379"/>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A01926A9-6A0F-4B81-B802-B839F988C3B7}"/>
              </a:ext>
            </a:extLst>
          </p:cNvPr>
          <p:cNvCxnSpPr>
            <a:cxnSpLocks/>
          </p:cNvCxnSpPr>
          <p:nvPr/>
        </p:nvCxnSpPr>
        <p:spPr>
          <a:xfrm>
            <a:off x="4953000" y="1447800"/>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5" name="Text Box 75">
            <a:extLst>
              <a:ext uri="{FF2B5EF4-FFF2-40B4-BE49-F238E27FC236}">
                <a16:creationId xmlns:a16="http://schemas.microsoft.com/office/drawing/2014/main" id="{BD211358-7FB1-4E56-B679-594BF036E882}"/>
              </a:ext>
            </a:extLst>
          </p:cNvPr>
          <p:cNvSpPr txBox="1">
            <a:spLocks noChangeArrowheads="1"/>
          </p:cNvSpPr>
          <p:nvPr/>
        </p:nvSpPr>
        <p:spPr bwMode="auto">
          <a:xfrm>
            <a:off x="6629400" y="2514600"/>
            <a:ext cx="23621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200" u="sng" dirty="0">
                <a:solidFill>
                  <a:schemeClr val="tx1"/>
                </a:solidFill>
              </a:rPr>
              <a:t>Unpaid Leave </a:t>
            </a:r>
          </a:p>
          <a:p>
            <a:pPr algn="ctr"/>
            <a:r>
              <a:rPr lang="en-US" altLang="en-US" sz="1200" u="sng" dirty="0">
                <a:solidFill>
                  <a:schemeClr val="tx1"/>
                </a:solidFill>
              </a:rPr>
              <a:t>Average Number of Weeks</a:t>
            </a:r>
          </a:p>
        </p:txBody>
      </p:sp>
      <p:sp>
        <p:nvSpPr>
          <p:cNvPr id="118" name="Text Box 75">
            <a:extLst>
              <a:ext uri="{FF2B5EF4-FFF2-40B4-BE49-F238E27FC236}">
                <a16:creationId xmlns:a16="http://schemas.microsoft.com/office/drawing/2014/main" id="{5B2BAD3C-875D-48BE-896D-AFDE3D830F0E}"/>
              </a:ext>
            </a:extLst>
          </p:cNvPr>
          <p:cNvSpPr txBox="1">
            <a:spLocks noChangeArrowheads="1"/>
          </p:cNvSpPr>
          <p:nvPr/>
        </p:nvSpPr>
        <p:spPr bwMode="auto">
          <a:xfrm>
            <a:off x="76200" y="2510135"/>
            <a:ext cx="21336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200" u="sng" dirty="0">
                <a:solidFill>
                  <a:schemeClr val="tx1"/>
                </a:solidFill>
              </a:rPr>
              <a:t>Paid Leave </a:t>
            </a:r>
          </a:p>
          <a:p>
            <a:pPr algn="ctr"/>
            <a:r>
              <a:rPr lang="en-US" altLang="en-US" sz="1200" u="sng" dirty="0">
                <a:solidFill>
                  <a:schemeClr val="tx1"/>
                </a:solidFill>
              </a:rPr>
              <a:t>Average Number of Weeks</a:t>
            </a:r>
          </a:p>
        </p:txBody>
      </p:sp>
      <p:sp>
        <p:nvSpPr>
          <p:cNvPr id="119" name="Text Box 75">
            <a:extLst>
              <a:ext uri="{FF2B5EF4-FFF2-40B4-BE49-F238E27FC236}">
                <a16:creationId xmlns:a16="http://schemas.microsoft.com/office/drawing/2014/main" id="{81AD6294-537C-4827-978B-BE7B2B9991B0}"/>
              </a:ext>
            </a:extLst>
          </p:cNvPr>
          <p:cNvSpPr txBox="1">
            <a:spLocks noChangeArrowheads="1"/>
          </p:cNvSpPr>
          <p:nvPr/>
        </p:nvSpPr>
        <p:spPr bwMode="auto">
          <a:xfrm>
            <a:off x="5410200" y="6459379"/>
            <a:ext cx="838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(n=138)</a:t>
            </a:r>
          </a:p>
        </p:txBody>
      </p:sp>
      <p:graphicFrame>
        <p:nvGraphicFramePr>
          <p:cNvPr id="2" name="Table 1">
            <a:extLst>
              <a:ext uri="{FF2B5EF4-FFF2-40B4-BE49-F238E27FC236}">
                <a16:creationId xmlns:a16="http://schemas.microsoft.com/office/drawing/2014/main" id="{36E453D4-BC79-43D7-B816-858CA2E35CFB}"/>
              </a:ext>
            </a:extLst>
          </p:cNvPr>
          <p:cNvGraphicFramePr>
            <a:graphicFrameLocks noGrp="1"/>
          </p:cNvGraphicFramePr>
          <p:nvPr>
            <p:extLst>
              <p:ext uri="{D42A27DB-BD31-4B8C-83A1-F6EECF244321}">
                <p14:modId xmlns:p14="http://schemas.microsoft.com/office/powerpoint/2010/main" val="1075479146"/>
              </p:ext>
            </p:extLst>
          </p:nvPr>
        </p:nvGraphicFramePr>
        <p:xfrm>
          <a:off x="76201" y="3110865"/>
          <a:ext cx="2209799" cy="1415415"/>
        </p:xfrm>
        <a:graphic>
          <a:graphicData uri="http://schemas.openxmlformats.org/drawingml/2006/table">
            <a:tbl>
              <a:tblPr/>
              <a:tblGrid>
                <a:gridCol w="685800">
                  <a:extLst>
                    <a:ext uri="{9D8B030D-6E8A-4147-A177-3AD203B41FA5}">
                      <a16:colId xmlns:a16="http://schemas.microsoft.com/office/drawing/2014/main" val="1149342121"/>
                    </a:ext>
                  </a:extLst>
                </a:gridCol>
                <a:gridCol w="474052">
                  <a:extLst>
                    <a:ext uri="{9D8B030D-6E8A-4147-A177-3AD203B41FA5}">
                      <a16:colId xmlns:a16="http://schemas.microsoft.com/office/drawing/2014/main" val="1559440585"/>
                    </a:ext>
                  </a:extLst>
                </a:gridCol>
                <a:gridCol w="516548">
                  <a:extLst>
                    <a:ext uri="{9D8B030D-6E8A-4147-A177-3AD203B41FA5}">
                      <a16:colId xmlns:a16="http://schemas.microsoft.com/office/drawing/2014/main" val="1214899314"/>
                    </a:ext>
                  </a:extLst>
                </a:gridCol>
                <a:gridCol w="533399">
                  <a:extLst>
                    <a:ext uri="{9D8B030D-6E8A-4147-A177-3AD203B41FA5}">
                      <a16:colId xmlns:a16="http://schemas.microsoft.com/office/drawing/2014/main" val="1925945031"/>
                    </a:ext>
                  </a:extLst>
                </a:gridCol>
              </a:tblGrid>
              <a:tr h="190500">
                <a:tc>
                  <a:txBody>
                    <a:bodyPr/>
                    <a:lstStyle/>
                    <a:p>
                      <a:pPr algn="l" fontAlgn="b"/>
                      <a:endParaRPr lang="en-US" sz="1100" b="0" i="0" u="none" strike="noStrike" dirty="0">
                        <a:solidFill>
                          <a:schemeClr val="tx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Calibri" panose="020F0502020204030204" pitchFamily="34" charset="0"/>
                        </a:rPr>
                        <a:t>Mean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Calibri" panose="020F0502020204030204" pitchFamily="34" charset="0"/>
                        </a:rPr>
                        <a:t>Median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Std. Dev.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4716365"/>
                  </a:ext>
                </a:extLst>
              </a:tr>
              <a:tr h="190500">
                <a:tc>
                  <a:txBody>
                    <a:bodyPr/>
                    <a:lstStyle/>
                    <a:p>
                      <a:pPr algn="l" fontAlgn="b"/>
                      <a:r>
                        <a:rPr lang="en-US" sz="1100" b="0" i="0" u="none" strike="noStrike" dirty="0">
                          <a:solidFill>
                            <a:schemeClr val="tx1"/>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Calibri" panose="020F0502020204030204" pitchFamily="34"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Calibri" panose="020F050202020403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Calibri" panose="020F0502020204030204" pitchFamily="34" charset="0"/>
                        </a:rPr>
                        <a:t>3.08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6451593"/>
                  </a:ext>
                </a:extLst>
              </a:tr>
              <a:tr h="190500">
                <a:tc>
                  <a:txBody>
                    <a:bodyPr/>
                    <a:lstStyle/>
                    <a:p>
                      <a:pPr algn="l" fontAlgn="b"/>
                      <a:r>
                        <a:rPr lang="en-US" sz="1100" b="0" i="0" u="none" strike="noStrike" dirty="0">
                          <a:solidFill>
                            <a:schemeClr val="tx1"/>
                          </a:solidFill>
                          <a:effectLst/>
                          <a:latin typeface="Calibri" panose="020F0502020204030204" pitchFamily="34" charset="0"/>
                        </a:rPr>
                        <a:t>Small Programs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Calibri" panose="020F050202020403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Calibri" panose="020F0502020204030204" pitchFamily="34" charset="0"/>
                        </a:rPr>
                        <a:t>2.54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7634256"/>
                  </a:ext>
                </a:extLst>
              </a:tr>
              <a:tr h="190500">
                <a:tc>
                  <a:txBody>
                    <a:bodyPr/>
                    <a:lstStyle/>
                    <a:p>
                      <a:pPr algn="l" fontAlgn="b"/>
                      <a:r>
                        <a:rPr lang="en-US" sz="1100" b="0" i="0" u="none" strike="noStrike">
                          <a:solidFill>
                            <a:schemeClr val="tx1"/>
                          </a:solidFill>
                          <a:effectLst/>
                          <a:latin typeface="Calibri" panose="020F0502020204030204" pitchFamily="34" charset="0"/>
                        </a:rPr>
                        <a:t>Medium Programs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Calibri" panose="020F0502020204030204" pitchFamily="34" charset="0"/>
                        </a:rPr>
                        <a:t>2.98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505678"/>
                  </a:ext>
                </a:extLst>
              </a:tr>
              <a:tr h="190500">
                <a:tc>
                  <a:txBody>
                    <a:bodyPr/>
                    <a:lstStyle/>
                    <a:p>
                      <a:pPr algn="l" fontAlgn="b"/>
                      <a:r>
                        <a:rPr lang="en-US" sz="1100" b="0" i="0" u="none" strike="noStrike">
                          <a:solidFill>
                            <a:schemeClr val="tx1"/>
                          </a:solidFill>
                          <a:effectLst/>
                          <a:latin typeface="Calibri" panose="020F0502020204030204" pitchFamily="34" charset="0"/>
                        </a:rPr>
                        <a:t>Large Programs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Calibri" panose="020F050202020403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3.63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6878176"/>
                  </a:ext>
                </a:extLst>
              </a:tr>
            </a:tbl>
          </a:graphicData>
        </a:graphic>
      </p:graphicFrame>
      <p:cxnSp>
        <p:nvCxnSpPr>
          <p:cNvPr id="50" name="Straight Arrow Connector 49">
            <a:extLst>
              <a:ext uri="{FF2B5EF4-FFF2-40B4-BE49-F238E27FC236}">
                <a16:creationId xmlns:a16="http://schemas.microsoft.com/office/drawing/2014/main" id="{9A22CFA7-044A-4C26-80F8-3ACFA8940F25}"/>
              </a:ext>
            </a:extLst>
          </p:cNvPr>
          <p:cNvCxnSpPr>
            <a:cxnSpLocks/>
          </p:cNvCxnSpPr>
          <p:nvPr/>
        </p:nvCxnSpPr>
        <p:spPr>
          <a:xfrm>
            <a:off x="2971800" y="3962400"/>
            <a:ext cx="304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D74B97E-A57F-4B87-BCAE-788F50C104DE}"/>
              </a:ext>
            </a:extLst>
          </p:cNvPr>
          <p:cNvCxnSpPr>
            <a:cxnSpLocks/>
          </p:cNvCxnSpPr>
          <p:nvPr/>
        </p:nvCxnSpPr>
        <p:spPr>
          <a:xfrm>
            <a:off x="2971800" y="3581400"/>
            <a:ext cx="304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CAEFB5F4-3531-450B-8813-986DE715FE1A}"/>
              </a:ext>
            </a:extLst>
          </p:cNvPr>
          <p:cNvGraphicFramePr>
            <a:graphicFrameLocks noGrp="1"/>
          </p:cNvGraphicFramePr>
          <p:nvPr>
            <p:extLst>
              <p:ext uri="{D42A27DB-BD31-4B8C-83A1-F6EECF244321}">
                <p14:modId xmlns:p14="http://schemas.microsoft.com/office/powerpoint/2010/main" val="1944198895"/>
              </p:ext>
            </p:extLst>
          </p:nvPr>
        </p:nvGraphicFramePr>
        <p:xfrm>
          <a:off x="6728199" y="3124200"/>
          <a:ext cx="2263401" cy="1415415"/>
        </p:xfrm>
        <a:graphic>
          <a:graphicData uri="http://schemas.openxmlformats.org/drawingml/2006/table">
            <a:tbl>
              <a:tblPr/>
              <a:tblGrid>
                <a:gridCol w="685800">
                  <a:extLst>
                    <a:ext uri="{9D8B030D-6E8A-4147-A177-3AD203B41FA5}">
                      <a16:colId xmlns:a16="http://schemas.microsoft.com/office/drawing/2014/main" val="3909712723"/>
                    </a:ext>
                  </a:extLst>
                </a:gridCol>
                <a:gridCol w="457200">
                  <a:extLst>
                    <a:ext uri="{9D8B030D-6E8A-4147-A177-3AD203B41FA5}">
                      <a16:colId xmlns:a16="http://schemas.microsoft.com/office/drawing/2014/main" val="3586295884"/>
                    </a:ext>
                  </a:extLst>
                </a:gridCol>
                <a:gridCol w="533400">
                  <a:extLst>
                    <a:ext uri="{9D8B030D-6E8A-4147-A177-3AD203B41FA5}">
                      <a16:colId xmlns:a16="http://schemas.microsoft.com/office/drawing/2014/main" val="660666582"/>
                    </a:ext>
                  </a:extLst>
                </a:gridCol>
                <a:gridCol w="587001">
                  <a:extLst>
                    <a:ext uri="{9D8B030D-6E8A-4147-A177-3AD203B41FA5}">
                      <a16:colId xmlns:a16="http://schemas.microsoft.com/office/drawing/2014/main" val="1921269407"/>
                    </a:ext>
                  </a:extLst>
                </a:gridCol>
              </a:tblGrid>
              <a:tr h="190500">
                <a:tc>
                  <a:txBody>
                    <a:bodyPr/>
                    <a:lstStyle/>
                    <a:p>
                      <a:pPr algn="l" fontAlgn="b"/>
                      <a:endParaRPr lang="en-US" sz="1100" b="0" i="0" u="none" strike="noStrike" dirty="0">
                        <a:solidFill>
                          <a:schemeClr val="tx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Calibri" panose="020F0502020204030204" pitchFamily="34" charset="0"/>
                        </a:rPr>
                        <a:t>Mean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Calibri" panose="020F0502020204030204" pitchFamily="34" charset="0"/>
                        </a:rPr>
                        <a:t>Median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Calibri" panose="020F0502020204030204" pitchFamily="34" charset="0"/>
                        </a:rPr>
                        <a:t>Std. Dev.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1611768"/>
                  </a:ext>
                </a:extLst>
              </a:tr>
              <a:tr h="190500">
                <a:tc>
                  <a:txBody>
                    <a:bodyPr/>
                    <a:lstStyle/>
                    <a:p>
                      <a:pPr algn="l" fontAlgn="b"/>
                      <a:r>
                        <a:rPr lang="en-US" sz="1100" b="0" i="0" u="none" strike="noStrike" dirty="0">
                          <a:solidFill>
                            <a:schemeClr val="tx1"/>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Calibri" panose="020F050202020403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Calibri" panose="020F0502020204030204" pitchFamily="34" charset="0"/>
                        </a:rPr>
                        <a:t>8.43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7303246"/>
                  </a:ext>
                </a:extLst>
              </a:tr>
              <a:tr h="190500">
                <a:tc>
                  <a:txBody>
                    <a:bodyPr/>
                    <a:lstStyle/>
                    <a:p>
                      <a:pPr algn="l" fontAlgn="b"/>
                      <a:r>
                        <a:rPr lang="en-US" sz="1100" b="0" i="0" u="none" strike="noStrike">
                          <a:solidFill>
                            <a:schemeClr val="tx1"/>
                          </a:solidFill>
                          <a:effectLst/>
                          <a:latin typeface="Calibri" panose="020F0502020204030204" pitchFamily="34" charset="0"/>
                        </a:rPr>
                        <a:t>Small Programs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Calibri" panose="020F050202020403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10.22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2472563"/>
                  </a:ext>
                </a:extLst>
              </a:tr>
              <a:tr h="190500">
                <a:tc>
                  <a:txBody>
                    <a:bodyPr/>
                    <a:lstStyle/>
                    <a:p>
                      <a:pPr algn="l" fontAlgn="b"/>
                      <a:r>
                        <a:rPr lang="en-US" sz="1100" b="0" i="0" u="none" strike="noStrike">
                          <a:solidFill>
                            <a:schemeClr val="tx1"/>
                          </a:solidFill>
                          <a:effectLst/>
                          <a:latin typeface="Calibri" panose="020F0502020204030204" pitchFamily="34" charset="0"/>
                        </a:rPr>
                        <a:t>Medium Programs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Calibri" panose="020F0502020204030204"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4.67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7334369"/>
                  </a:ext>
                </a:extLst>
              </a:tr>
              <a:tr h="190500">
                <a:tc>
                  <a:txBody>
                    <a:bodyPr/>
                    <a:lstStyle/>
                    <a:p>
                      <a:pPr algn="l" fontAlgn="b"/>
                      <a:r>
                        <a:rPr lang="en-US" sz="1100" b="0" i="0" u="none" strike="noStrike">
                          <a:solidFill>
                            <a:schemeClr val="tx1"/>
                          </a:solidFill>
                          <a:effectLst/>
                          <a:latin typeface="Calibri" panose="020F0502020204030204" pitchFamily="34" charset="0"/>
                        </a:rPr>
                        <a:t>Large Programs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Calibri" panose="020F050202020403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9.52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3520248"/>
                  </a:ext>
                </a:extLst>
              </a:tr>
            </a:tbl>
          </a:graphicData>
        </a:graphic>
      </p:graphicFrame>
    </p:spTree>
    <p:extLst>
      <p:ext uri="{BB962C8B-B14F-4D97-AF65-F5344CB8AC3E}">
        <p14:creationId xmlns:p14="http://schemas.microsoft.com/office/powerpoint/2010/main" val="18303457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D048D564-0A25-4592-A569-A9A6388858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602" y="1066800"/>
            <a:ext cx="5554198" cy="5259289"/>
          </a:xfrm>
          <a:prstGeom prst="rect">
            <a:avLst/>
          </a:prstGeom>
        </p:spPr>
      </p:pic>
      <p:pic>
        <p:nvPicPr>
          <p:cNvPr id="4" name="Picture 3">
            <a:extLst>
              <a:ext uri="{FF2B5EF4-FFF2-40B4-BE49-F238E27FC236}">
                <a16:creationId xmlns:a16="http://schemas.microsoft.com/office/drawing/2014/main" id="{5A704196-6D20-4919-BA68-B0C8A1453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063078"/>
            <a:ext cx="1851399" cy="5259289"/>
          </a:xfrm>
          <a:prstGeom prst="rect">
            <a:avLst/>
          </a:prstGeom>
        </p:spPr>
      </p:pic>
      <p:sp>
        <p:nvSpPr>
          <p:cNvPr id="95" name="Text Box 75">
            <a:extLst>
              <a:ext uri="{FF2B5EF4-FFF2-40B4-BE49-F238E27FC236}">
                <a16:creationId xmlns:a16="http://schemas.microsoft.com/office/drawing/2014/main" id="{B017D9BA-9E90-4AA8-B27C-20FAC2FC2BC0}"/>
              </a:ext>
            </a:extLst>
          </p:cNvPr>
          <p:cNvSpPr txBox="1">
            <a:spLocks noChangeArrowheads="1"/>
          </p:cNvSpPr>
          <p:nvPr/>
        </p:nvSpPr>
        <p:spPr bwMode="auto">
          <a:xfrm>
            <a:off x="5181600" y="6322368"/>
            <a:ext cx="838200" cy="276999"/>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200" b="0" dirty="0">
                <a:solidFill>
                  <a:schemeClr val="tx1"/>
                </a:solidFill>
              </a:rPr>
              <a:t>(n=52)</a:t>
            </a:r>
          </a:p>
        </p:txBody>
      </p:sp>
      <p:sp>
        <p:nvSpPr>
          <p:cNvPr id="5123" name="Rectangle 4"/>
          <p:cNvSpPr>
            <a:spLocks noChangeArrowheads="1"/>
          </p:cNvSpPr>
          <p:nvPr/>
        </p:nvSpPr>
        <p:spPr bwMode="auto">
          <a:xfrm>
            <a:off x="134989" y="0"/>
            <a:ext cx="88645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1800" b="1" dirty="0">
                <a:latin typeface="+mj-lt"/>
              </a:rPr>
              <a:t>Does your Training Program’s Parental Leave Policy Differ from the Institutional Policy?</a:t>
            </a:r>
            <a:endParaRPr lang="en-US" altLang="en-US" sz="1800" b="1" dirty="0">
              <a:solidFill>
                <a:srgbClr val="00386B"/>
              </a:solidFill>
              <a:latin typeface="+mj-lt"/>
              <a:cs typeface="Arial" charset="0"/>
            </a:endParaRPr>
          </a:p>
        </p:txBody>
      </p:sp>
      <p:sp>
        <p:nvSpPr>
          <p:cNvPr id="29" name="Text Box 75">
            <a:extLst>
              <a:ext uri="{FF2B5EF4-FFF2-40B4-BE49-F238E27FC236}">
                <a16:creationId xmlns:a16="http://schemas.microsoft.com/office/drawing/2014/main" id="{8E5175BA-1B06-4C0E-A718-29B8E7F3998F}"/>
              </a:ext>
            </a:extLst>
          </p:cNvPr>
          <p:cNvSpPr txBox="1">
            <a:spLocks noChangeArrowheads="1"/>
          </p:cNvSpPr>
          <p:nvPr/>
        </p:nvSpPr>
        <p:spPr bwMode="auto">
          <a:xfrm>
            <a:off x="304799" y="1371600"/>
            <a:ext cx="533400" cy="247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Yes</a:t>
            </a:r>
          </a:p>
        </p:txBody>
      </p:sp>
      <p:cxnSp>
        <p:nvCxnSpPr>
          <p:cNvPr id="30" name="Straight Arrow Connector 29">
            <a:extLst>
              <a:ext uri="{FF2B5EF4-FFF2-40B4-BE49-F238E27FC236}">
                <a16:creationId xmlns:a16="http://schemas.microsoft.com/office/drawing/2014/main" id="{B15DCFD9-ED17-4C01-9AA4-0D27F925EDA3}"/>
              </a:ext>
            </a:extLst>
          </p:cNvPr>
          <p:cNvCxnSpPr>
            <a:cxnSpLocks/>
          </p:cNvCxnSpPr>
          <p:nvPr/>
        </p:nvCxnSpPr>
        <p:spPr>
          <a:xfrm>
            <a:off x="761999" y="152400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93940E97-896F-44EC-87CD-26288714D57B}"/>
              </a:ext>
            </a:extLst>
          </p:cNvPr>
          <p:cNvSpPr/>
          <p:nvPr/>
        </p:nvSpPr>
        <p:spPr>
          <a:xfrm>
            <a:off x="1600200" y="914400"/>
            <a:ext cx="597729" cy="307777"/>
          </a:xfrm>
          <a:prstGeom prst="rect">
            <a:avLst/>
          </a:prstGeom>
        </p:spPr>
        <p:txBody>
          <a:bodyPr wrap="none">
            <a:spAutoFit/>
          </a:bodyPr>
          <a:lstStyle/>
          <a:p>
            <a:pPr algn="ctr" fontAlgn="ctr"/>
            <a:r>
              <a:rPr lang="en-US" sz="1400" b="1" u="sng" dirty="0">
                <a:latin typeface="Arial" panose="020B0604020202020204" pitchFamily="34" charset="0"/>
                <a:cs typeface="Arial" panose="020B0604020202020204" pitchFamily="34" charset="0"/>
              </a:rPr>
              <a:t>Total</a:t>
            </a:r>
          </a:p>
        </p:txBody>
      </p:sp>
      <p:sp>
        <p:nvSpPr>
          <p:cNvPr id="74" name="Text Box 75">
            <a:extLst>
              <a:ext uri="{FF2B5EF4-FFF2-40B4-BE49-F238E27FC236}">
                <a16:creationId xmlns:a16="http://schemas.microsoft.com/office/drawing/2014/main" id="{EB62EC2A-FAE7-4D12-BC07-CE49E47ED693}"/>
              </a:ext>
            </a:extLst>
          </p:cNvPr>
          <p:cNvSpPr txBox="1">
            <a:spLocks noChangeArrowheads="1"/>
          </p:cNvSpPr>
          <p:nvPr/>
        </p:nvSpPr>
        <p:spPr bwMode="auto">
          <a:xfrm>
            <a:off x="1371600" y="6322368"/>
            <a:ext cx="8382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200" b="0" dirty="0">
                <a:solidFill>
                  <a:schemeClr val="tx1"/>
                </a:solidFill>
              </a:rPr>
              <a:t>(n=138)</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381000"/>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For the majority of training programs (80%) their parental leave policy matches their institution’s policy. </a:t>
            </a:r>
          </a:p>
          <a:p>
            <a:pPr eaLnBrk="1" hangingPunct="1">
              <a:buFontTx/>
              <a:buChar char="•"/>
            </a:pPr>
            <a:r>
              <a:rPr lang="en-US" altLang="en-US" sz="1000" b="0" dirty="0">
                <a:solidFill>
                  <a:schemeClr val="tx1"/>
                </a:solidFill>
              </a:rPr>
              <a:t>For approximately 1 out of 7 large programs (14%) their parental leave policy differs from the policy of their institution.</a:t>
            </a:r>
          </a:p>
        </p:txBody>
      </p:sp>
      <p:sp>
        <p:nvSpPr>
          <p:cNvPr id="86" name="Rectangle 85">
            <a:extLst>
              <a:ext uri="{FF2B5EF4-FFF2-40B4-BE49-F238E27FC236}">
                <a16:creationId xmlns:a16="http://schemas.microsoft.com/office/drawing/2014/main" id="{27BEE8DC-17A1-4CD7-82A2-5A98B5FA105A}"/>
              </a:ext>
            </a:extLst>
          </p:cNvPr>
          <p:cNvSpPr/>
          <p:nvPr/>
        </p:nvSpPr>
        <p:spPr>
          <a:xfrm>
            <a:off x="4876800" y="759768"/>
            <a:ext cx="1371600" cy="307777"/>
          </a:xfrm>
          <a:prstGeom prst="rect">
            <a:avLst/>
          </a:prstGeom>
        </p:spPr>
        <p:txBody>
          <a:bodyPr wrap="square">
            <a:spAutoFit/>
          </a:bodyPr>
          <a:lstStyle/>
          <a:p>
            <a:pPr algn="ctr"/>
            <a:r>
              <a:rPr lang="en-US" sz="1400" b="1" u="sng" dirty="0">
                <a:latin typeface="Arial" panose="020B0604020202020204" pitchFamily="34" charset="0"/>
                <a:cs typeface="Arial" panose="020B0604020202020204" pitchFamily="34" charset="0"/>
              </a:rPr>
              <a:t>Program Size</a:t>
            </a:r>
          </a:p>
        </p:txBody>
      </p:sp>
      <p:sp>
        <p:nvSpPr>
          <p:cNvPr id="87" name="Rectangle 86">
            <a:extLst>
              <a:ext uri="{FF2B5EF4-FFF2-40B4-BE49-F238E27FC236}">
                <a16:creationId xmlns:a16="http://schemas.microsoft.com/office/drawing/2014/main" id="{4C48D1D8-1FBC-4944-85C2-4AB39AC4C79B}"/>
              </a:ext>
            </a:extLst>
          </p:cNvPr>
          <p:cNvSpPr/>
          <p:nvPr/>
        </p:nvSpPr>
        <p:spPr>
          <a:xfrm>
            <a:off x="3352798" y="988368"/>
            <a:ext cx="609602"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Small</a:t>
            </a:r>
          </a:p>
        </p:txBody>
      </p:sp>
      <p:sp>
        <p:nvSpPr>
          <p:cNvPr id="88" name="Rectangle 87">
            <a:extLst>
              <a:ext uri="{FF2B5EF4-FFF2-40B4-BE49-F238E27FC236}">
                <a16:creationId xmlns:a16="http://schemas.microsoft.com/office/drawing/2014/main" id="{97C77E4C-198C-40EF-BC51-035B3F3102B4}"/>
              </a:ext>
            </a:extLst>
          </p:cNvPr>
          <p:cNvSpPr/>
          <p:nvPr/>
        </p:nvSpPr>
        <p:spPr>
          <a:xfrm>
            <a:off x="5181600" y="988368"/>
            <a:ext cx="7620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Medium</a:t>
            </a:r>
          </a:p>
        </p:txBody>
      </p:sp>
      <p:sp>
        <p:nvSpPr>
          <p:cNvPr id="89" name="Rectangle 88">
            <a:extLst>
              <a:ext uri="{FF2B5EF4-FFF2-40B4-BE49-F238E27FC236}">
                <a16:creationId xmlns:a16="http://schemas.microsoft.com/office/drawing/2014/main" id="{890FBA29-CAFD-427C-AF04-17744B318B4F}"/>
              </a:ext>
            </a:extLst>
          </p:cNvPr>
          <p:cNvSpPr/>
          <p:nvPr/>
        </p:nvSpPr>
        <p:spPr>
          <a:xfrm>
            <a:off x="6934200" y="988368"/>
            <a:ext cx="7620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Large</a:t>
            </a:r>
          </a:p>
        </p:txBody>
      </p:sp>
      <p:sp>
        <p:nvSpPr>
          <p:cNvPr id="94" name="Text Box 75">
            <a:extLst>
              <a:ext uri="{FF2B5EF4-FFF2-40B4-BE49-F238E27FC236}">
                <a16:creationId xmlns:a16="http://schemas.microsoft.com/office/drawing/2014/main" id="{53B0B27E-AAAD-4B12-9FB1-A594C66D8BBD}"/>
              </a:ext>
            </a:extLst>
          </p:cNvPr>
          <p:cNvSpPr txBox="1">
            <a:spLocks noChangeArrowheads="1"/>
          </p:cNvSpPr>
          <p:nvPr/>
        </p:nvSpPr>
        <p:spPr bwMode="auto">
          <a:xfrm>
            <a:off x="3276600" y="6322368"/>
            <a:ext cx="838200" cy="276999"/>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200" b="0" dirty="0">
                <a:solidFill>
                  <a:schemeClr val="tx1"/>
                </a:solidFill>
              </a:rPr>
              <a:t>(n=42)</a:t>
            </a:r>
          </a:p>
        </p:txBody>
      </p:sp>
      <p:sp>
        <p:nvSpPr>
          <p:cNvPr id="96" name="Text Box 75">
            <a:extLst>
              <a:ext uri="{FF2B5EF4-FFF2-40B4-BE49-F238E27FC236}">
                <a16:creationId xmlns:a16="http://schemas.microsoft.com/office/drawing/2014/main" id="{2328A439-0D9D-492C-82CD-5AA94006728E}"/>
              </a:ext>
            </a:extLst>
          </p:cNvPr>
          <p:cNvSpPr txBox="1">
            <a:spLocks noChangeArrowheads="1"/>
          </p:cNvSpPr>
          <p:nvPr/>
        </p:nvSpPr>
        <p:spPr bwMode="auto">
          <a:xfrm>
            <a:off x="6934200" y="6322368"/>
            <a:ext cx="838200" cy="276999"/>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200" b="0" dirty="0">
                <a:solidFill>
                  <a:schemeClr val="tx1"/>
                </a:solidFill>
              </a:rPr>
              <a:t>(n=44)</a:t>
            </a:r>
          </a:p>
        </p:txBody>
      </p:sp>
      <p:sp>
        <p:nvSpPr>
          <p:cNvPr id="98" name="Text Box 75">
            <a:extLst>
              <a:ext uri="{FF2B5EF4-FFF2-40B4-BE49-F238E27FC236}">
                <a16:creationId xmlns:a16="http://schemas.microsoft.com/office/drawing/2014/main" id="{75244668-A806-48B0-942F-66F5264DFDD6}"/>
              </a:ext>
            </a:extLst>
          </p:cNvPr>
          <p:cNvSpPr txBox="1">
            <a:spLocks noChangeArrowheads="1"/>
          </p:cNvSpPr>
          <p:nvPr/>
        </p:nvSpPr>
        <p:spPr bwMode="auto">
          <a:xfrm>
            <a:off x="76199" y="6096000"/>
            <a:ext cx="838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Not sure</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Does your training program’s parental leave policy differ from the institutional policy?(n=138)</a:t>
            </a:r>
          </a:p>
        </p:txBody>
      </p:sp>
      <p:sp>
        <p:nvSpPr>
          <p:cNvPr id="42" name="Text Box 75">
            <a:extLst>
              <a:ext uri="{FF2B5EF4-FFF2-40B4-BE49-F238E27FC236}">
                <a16:creationId xmlns:a16="http://schemas.microsoft.com/office/drawing/2014/main" id="{6F1A07B8-FBA4-4184-9CF6-3F1A0C1D4D49}"/>
              </a:ext>
            </a:extLst>
          </p:cNvPr>
          <p:cNvSpPr txBox="1">
            <a:spLocks noChangeArrowheads="1"/>
          </p:cNvSpPr>
          <p:nvPr/>
        </p:nvSpPr>
        <p:spPr bwMode="auto">
          <a:xfrm>
            <a:off x="-152400" y="5410200"/>
            <a:ext cx="1371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Do not know </a:t>
            </a:r>
          </a:p>
          <a:p>
            <a:pPr algn="ctr"/>
            <a:r>
              <a:rPr lang="en-US" altLang="en-US" sz="1000" b="0" dirty="0">
                <a:solidFill>
                  <a:schemeClr val="tx1"/>
                </a:solidFill>
              </a:rPr>
              <a:t>my institution’s parental leave </a:t>
            </a:r>
          </a:p>
          <a:p>
            <a:pPr algn="ctr"/>
            <a:r>
              <a:rPr lang="en-US" altLang="en-US" sz="1000" b="0" dirty="0">
                <a:solidFill>
                  <a:schemeClr val="tx1"/>
                </a:solidFill>
              </a:rPr>
              <a:t>policy</a:t>
            </a:r>
          </a:p>
        </p:txBody>
      </p:sp>
      <p:cxnSp>
        <p:nvCxnSpPr>
          <p:cNvPr id="54" name="Straight Arrow Connector 53">
            <a:extLst>
              <a:ext uri="{FF2B5EF4-FFF2-40B4-BE49-F238E27FC236}">
                <a16:creationId xmlns:a16="http://schemas.microsoft.com/office/drawing/2014/main" id="{CFAC3E1E-475A-4DF2-B405-6223C5CA4E7B}"/>
              </a:ext>
            </a:extLst>
          </p:cNvPr>
          <p:cNvCxnSpPr>
            <a:cxnSpLocks/>
          </p:cNvCxnSpPr>
          <p:nvPr/>
        </p:nvCxnSpPr>
        <p:spPr>
          <a:xfrm>
            <a:off x="761999" y="373380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F5E7E44-607E-4416-93A7-B3596B580415}"/>
              </a:ext>
            </a:extLst>
          </p:cNvPr>
          <p:cNvCxnSpPr>
            <a:cxnSpLocks/>
          </p:cNvCxnSpPr>
          <p:nvPr/>
        </p:nvCxnSpPr>
        <p:spPr>
          <a:xfrm>
            <a:off x="761999" y="624840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 Box 75">
            <a:extLst>
              <a:ext uri="{FF2B5EF4-FFF2-40B4-BE49-F238E27FC236}">
                <a16:creationId xmlns:a16="http://schemas.microsoft.com/office/drawing/2014/main" id="{ECD35D2A-08D5-4B85-AF1E-151A926E73FE}"/>
              </a:ext>
            </a:extLst>
          </p:cNvPr>
          <p:cNvSpPr txBox="1">
            <a:spLocks noChangeArrowheads="1"/>
          </p:cNvSpPr>
          <p:nvPr/>
        </p:nvSpPr>
        <p:spPr bwMode="auto">
          <a:xfrm>
            <a:off x="304799" y="3581400"/>
            <a:ext cx="533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a:t>
            </a:r>
          </a:p>
        </p:txBody>
      </p:sp>
      <p:cxnSp>
        <p:nvCxnSpPr>
          <p:cNvPr id="47" name="Straight Arrow Connector 46">
            <a:extLst>
              <a:ext uri="{FF2B5EF4-FFF2-40B4-BE49-F238E27FC236}">
                <a16:creationId xmlns:a16="http://schemas.microsoft.com/office/drawing/2014/main" id="{ABE36C47-430B-408C-8BEF-E3A17620662A}"/>
              </a:ext>
            </a:extLst>
          </p:cNvPr>
          <p:cNvCxnSpPr>
            <a:cxnSpLocks/>
          </p:cNvCxnSpPr>
          <p:nvPr/>
        </p:nvCxnSpPr>
        <p:spPr>
          <a:xfrm>
            <a:off x="838200" y="5943600"/>
            <a:ext cx="304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48377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196F4669-DF85-411E-81D9-C9D7D74A93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063078"/>
            <a:ext cx="1851399" cy="5259289"/>
          </a:xfrm>
          <a:prstGeom prst="rect">
            <a:avLst/>
          </a:prstGeom>
        </p:spPr>
      </p:pic>
      <p:sp>
        <p:nvSpPr>
          <p:cNvPr id="5123" name="Rectangle 4"/>
          <p:cNvSpPr>
            <a:spLocks noChangeArrowheads="1"/>
          </p:cNvSpPr>
          <p:nvPr/>
        </p:nvSpPr>
        <p:spPr bwMode="auto">
          <a:xfrm>
            <a:off x="-134796" y="0"/>
            <a:ext cx="94041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1800" b="1" dirty="0">
                <a:latin typeface="+mj-lt"/>
              </a:rPr>
              <a:t>How Does your Training Program’s Parental Leave Policy Differ from the Institutional Policy?</a:t>
            </a:r>
            <a:endParaRPr lang="en-US" altLang="en-US" sz="1800" b="1" dirty="0">
              <a:solidFill>
                <a:srgbClr val="00386B"/>
              </a:solidFill>
              <a:latin typeface="+mj-lt"/>
              <a:cs typeface="Arial" charset="0"/>
            </a:endParaRPr>
          </a:p>
        </p:txBody>
      </p:sp>
      <p:sp>
        <p:nvSpPr>
          <p:cNvPr id="29" name="Text Box 75">
            <a:extLst>
              <a:ext uri="{FF2B5EF4-FFF2-40B4-BE49-F238E27FC236}">
                <a16:creationId xmlns:a16="http://schemas.microsoft.com/office/drawing/2014/main" id="{8E5175BA-1B06-4C0E-A718-29B8E7F3998F}"/>
              </a:ext>
            </a:extLst>
          </p:cNvPr>
          <p:cNvSpPr txBox="1">
            <a:spLocks noChangeArrowheads="1"/>
          </p:cNvSpPr>
          <p:nvPr/>
        </p:nvSpPr>
        <p:spPr bwMode="auto">
          <a:xfrm>
            <a:off x="457199" y="2419290"/>
            <a:ext cx="121920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Training program allows more time</a:t>
            </a:r>
          </a:p>
        </p:txBody>
      </p:sp>
      <p:cxnSp>
        <p:nvCxnSpPr>
          <p:cNvPr id="30" name="Straight Arrow Connector 29">
            <a:extLst>
              <a:ext uri="{FF2B5EF4-FFF2-40B4-BE49-F238E27FC236}">
                <a16:creationId xmlns:a16="http://schemas.microsoft.com/office/drawing/2014/main" id="{B15DCFD9-ED17-4C01-9AA4-0D27F925EDA3}"/>
              </a:ext>
            </a:extLst>
          </p:cNvPr>
          <p:cNvCxnSpPr>
            <a:cxnSpLocks/>
          </p:cNvCxnSpPr>
          <p:nvPr/>
        </p:nvCxnSpPr>
        <p:spPr>
          <a:xfrm>
            <a:off x="1600199" y="259080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93940E97-896F-44EC-87CD-26288714D57B}"/>
              </a:ext>
            </a:extLst>
          </p:cNvPr>
          <p:cNvSpPr/>
          <p:nvPr/>
        </p:nvSpPr>
        <p:spPr>
          <a:xfrm>
            <a:off x="2133600" y="914400"/>
            <a:ext cx="597729" cy="307777"/>
          </a:xfrm>
          <a:prstGeom prst="rect">
            <a:avLst/>
          </a:prstGeom>
        </p:spPr>
        <p:txBody>
          <a:bodyPr wrap="none">
            <a:spAutoFit/>
          </a:bodyPr>
          <a:lstStyle/>
          <a:p>
            <a:pPr algn="ctr" fontAlgn="ctr"/>
            <a:r>
              <a:rPr lang="en-US" sz="1400" b="1" u="sng" dirty="0">
                <a:latin typeface="Arial" panose="020B0604020202020204" pitchFamily="34" charset="0"/>
                <a:cs typeface="Arial" panose="020B0604020202020204" pitchFamily="34" charset="0"/>
              </a:rPr>
              <a:t>Total</a:t>
            </a:r>
          </a:p>
        </p:txBody>
      </p:sp>
      <p:sp>
        <p:nvSpPr>
          <p:cNvPr id="74" name="Text Box 75">
            <a:extLst>
              <a:ext uri="{FF2B5EF4-FFF2-40B4-BE49-F238E27FC236}">
                <a16:creationId xmlns:a16="http://schemas.microsoft.com/office/drawing/2014/main" id="{EB62EC2A-FAE7-4D12-BC07-CE49E47ED693}"/>
              </a:ext>
            </a:extLst>
          </p:cNvPr>
          <p:cNvSpPr txBox="1">
            <a:spLocks noChangeArrowheads="1"/>
          </p:cNvSpPr>
          <p:nvPr/>
        </p:nvSpPr>
        <p:spPr bwMode="auto">
          <a:xfrm>
            <a:off x="2057400" y="6322368"/>
            <a:ext cx="8382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200" b="0" dirty="0">
                <a:solidFill>
                  <a:schemeClr val="tx1"/>
                </a:solidFill>
              </a:rPr>
              <a:t>(n=12)*</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381000"/>
            <a:ext cx="9144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Among programs in which the training program’s policy differs from the institution’s policy for half of them (50%) the program offers more time and for one-fourth (25%) the program offers less time than the institution. One-fourth (25%) were unsure of the nature of the difference.</a:t>
            </a:r>
          </a:p>
          <a:p>
            <a:pPr eaLnBrk="1" hangingPunct="1">
              <a:buFontTx/>
              <a:buChar char="•"/>
            </a:pPr>
            <a:r>
              <a:rPr lang="en-US" altLang="en-US" sz="1000" b="0" dirty="0">
                <a:solidFill>
                  <a:schemeClr val="tx1"/>
                </a:solidFill>
              </a:rPr>
              <a:t>Please note that due to the low n-size the results are only directional in nature.</a:t>
            </a:r>
          </a:p>
        </p:txBody>
      </p:sp>
      <p:sp>
        <p:nvSpPr>
          <p:cNvPr id="98" name="Text Box 75">
            <a:extLst>
              <a:ext uri="{FF2B5EF4-FFF2-40B4-BE49-F238E27FC236}">
                <a16:creationId xmlns:a16="http://schemas.microsoft.com/office/drawing/2014/main" id="{75244668-A806-48B0-942F-66F5264DFDD6}"/>
              </a:ext>
            </a:extLst>
          </p:cNvPr>
          <p:cNvSpPr txBox="1">
            <a:spLocks noChangeArrowheads="1"/>
          </p:cNvSpPr>
          <p:nvPr/>
        </p:nvSpPr>
        <p:spPr bwMode="auto">
          <a:xfrm>
            <a:off x="838200" y="5562600"/>
            <a:ext cx="838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Not sure</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How does your training program’s parental leave policy differ from the institutional policy?(n=12)</a:t>
            </a:r>
          </a:p>
        </p:txBody>
      </p:sp>
      <p:sp>
        <p:nvSpPr>
          <p:cNvPr id="24" name="Text Box 75">
            <a:extLst>
              <a:ext uri="{FF2B5EF4-FFF2-40B4-BE49-F238E27FC236}">
                <a16:creationId xmlns:a16="http://schemas.microsoft.com/office/drawing/2014/main" id="{2F551E9A-31C1-433B-BD90-7D4F1B6B4E32}"/>
              </a:ext>
            </a:extLst>
          </p:cNvPr>
          <p:cNvSpPr txBox="1">
            <a:spLocks noChangeArrowheads="1"/>
          </p:cNvSpPr>
          <p:nvPr/>
        </p:nvSpPr>
        <p:spPr bwMode="auto">
          <a:xfrm>
            <a:off x="3276600" y="6306979"/>
            <a:ext cx="3352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i="1" dirty="0">
                <a:solidFill>
                  <a:schemeClr val="tx1"/>
                </a:solidFill>
              </a:rPr>
              <a:t>* - very low n-size results are only directional in nature</a:t>
            </a:r>
          </a:p>
        </p:txBody>
      </p:sp>
      <p:sp>
        <p:nvSpPr>
          <p:cNvPr id="27" name="Text Box 75">
            <a:extLst>
              <a:ext uri="{FF2B5EF4-FFF2-40B4-BE49-F238E27FC236}">
                <a16:creationId xmlns:a16="http://schemas.microsoft.com/office/drawing/2014/main" id="{EDE8B4F0-6FE0-447F-9CCB-D366C15A54A0}"/>
              </a:ext>
            </a:extLst>
          </p:cNvPr>
          <p:cNvSpPr txBox="1">
            <a:spLocks noChangeArrowheads="1"/>
          </p:cNvSpPr>
          <p:nvPr/>
        </p:nvSpPr>
        <p:spPr bwMode="auto">
          <a:xfrm>
            <a:off x="457199" y="4248090"/>
            <a:ext cx="121920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Training program allows less time</a:t>
            </a:r>
          </a:p>
        </p:txBody>
      </p:sp>
      <p:cxnSp>
        <p:nvCxnSpPr>
          <p:cNvPr id="28" name="Straight Arrow Connector 27">
            <a:extLst>
              <a:ext uri="{FF2B5EF4-FFF2-40B4-BE49-F238E27FC236}">
                <a16:creationId xmlns:a16="http://schemas.microsoft.com/office/drawing/2014/main" id="{417B6032-5CE0-4CD3-919B-2F24AFA30D5A}"/>
              </a:ext>
            </a:extLst>
          </p:cNvPr>
          <p:cNvCxnSpPr>
            <a:cxnSpLocks/>
          </p:cNvCxnSpPr>
          <p:nvPr/>
        </p:nvCxnSpPr>
        <p:spPr>
          <a:xfrm>
            <a:off x="1600200" y="441960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4F952FF-8DD4-4284-A6FE-521C2269A79D}"/>
              </a:ext>
            </a:extLst>
          </p:cNvPr>
          <p:cNvCxnSpPr>
            <a:cxnSpLocks/>
          </p:cNvCxnSpPr>
          <p:nvPr/>
        </p:nvCxnSpPr>
        <p:spPr>
          <a:xfrm>
            <a:off x="1600200" y="571500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D803AABC-D409-4873-A558-C0871D707A49}"/>
              </a:ext>
            </a:extLst>
          </p:cNvPr>
          <p:cNvSpPr/>
          <p:nvPr/>
        </p:nvSpPr>
        <p:spPr>
          <a:xfrm>
            <a:off x="3657600" y="2108537"/>
            <a:ext cx="5257513" cy="1015663"/>
          </a:xfrm>
          <a:prstGeom prst="rect">
            <a:avLst/>
          </a:prstGeom>
          <a:solidFill>
            <a:schemeClr val="bg1"/>
          </a:solidFill>
        </p:spPr>
        <p:txBody>
          <a:bodyPr wrap="square">
            <a:spAutoFit/>
          </a:bodyPr>
          <a:lstStyle/>
          <a:p>
            <a:r>
              <a:rPr lang="en-US" sz="1000" i="1" dirty="0">
                <a:latin typeface="Arial" panose="020B0604020202020204" pitchFamily="34" charset="0"/>
                <a:cs typeface="Arial" panose="020B0604020202020204" pitchFamily="34" charset="0"/>
              </a:rPr>
              <a:t>“Up to 8 weeks”</a:t>
            </a:r>
          </a:p>
          <a:p>
            <a:r>
              <a:rPr lang="en-US" sz="1000" i="1" dirty="0">
                <a:latin typeface="Arial" panose="020B0604020202020204" pitchFamily="34" charset="0"/>
                <a:cs typeface="Arial" panose="020B0604020202020204" pitchFamily="34" charset="0"/>
              </a:rPr>
              <a:t>“8 weeks”</a:t>
            </a:r>
          </a:p>
          <a:p>
            <a:r>
              <a:rPr lang="en-US" sz="1000" i="1" dirty="0">
                <a:latin typeface="Arial" panose="020B0604020202020204" pitchFamily="34" charset="0"/>
                <a:cs typeface="Arial" panose="020B0604020202020204" pitchFamily="34" charset="0"/>
              </a:rPr>
              <a:t>“12 weeks”</a:t>
            </a:r>
          </a:p>
          <a:p>
            <a:r>
              <a:rPr lang="en-US" sz="1000" i="1" dirty="0">
                <a:latin typeface="Arial" panose="020B0604020202020204" pitchFamily="34" charset="0"/>
                <a:cs typeface="Arial" panose="020B0604020202020204" pitchFamily="34" charset="0"/>
              </a:rPr>
              <a:t>“As per an individually requested circumstance”</a:t>
            </a:r>
          </a:p>
          <a:p>
            <a:r>
              <a:rPr lang="en-US" sz="1000" i="1" dirty="0">
                <a:latin typeface="Arial" panose="020B0604020202020204" pitchFamily="34" charset="0"/>
                <a:cs typeface="Arial" panose="020B0604020202020204" pitchFamily="34" charset="0"/>
              </a:rPr>
              <a:t>“We have more flexibility and try to always accommodate the individual needs of the fellow”</a:t>
            </a:r>
          </a:p>
        </p:txBody>
      </p:sp>
      <p:sp>
        <p:nvSpPr>
          <p:cNvPr id="33" name="Rectangle 32">
            <a:extLst>
              <a:ext uri="{FF2B5EF4-FFF2-40B4-BE49-F238E27FC236}">
                <a16:creationId xmlns:a16="http://schemas.microsoft.com/office/drawing/2014/main" id="{68E5A48D-F40A-4FFC-8A68-334EB489C57C}"/>
              </a:ext>
            </a:extLst>
          </p:cNvPr>
          <p:cNvSpPr/>
          <p:nvPr/>
        </p:nvSpPr>
        <p:spPr>
          <a:xfrm>
            <a:off x="3657600" y="1825823"/>
            <a:ext cx="2057400" cy="307777"/>
          </a:xfrm>
          <a:prstGeom prst="rect">
            <a:avLst/>
          </a:prstGeom>
        </p:spPr>
        <p:txBody>
          <a:bodyPr wrap="square">
            <a:spAutoFit/>
          </a:bodyPr>
          <a:lstStyle/>
          <a:p>
            <a:r>
              <a:rPr lang="en-US" sz="1400" u="sng" dirty="0"/>
              <a:t>How much more time?</a:t>
            </a:r>
          </a:p>
        </p:txBody>
      </p:sp>
      <p:cxnSp>
        <p:nvCxnSpPr>
          <p:cNvPr id="34" name="Straight Arrow Connector 33">
            <a:extLst>
              <a:ext uri="{FF2B5EF4-FFF2-40B4-BE49-F238E27FC236}">
                <a16:creationId xmlns:a16="http://schemas.microsoft.com/office/drawing/2014/main" id="{E0157FAC-EAD6-43C4-BE1E-4B7F2E6063BB}"/>
              </a:ext>
            </a:extLst>
          </p:cNvPr>
          <p:cNvCxnSpPr>
            <a:cxnSpLocks/>
          </p:cNvCxnSpPr>
          <p:nvPr/>
        </p:nvCxnSpPr>
        <p:spPr>
          <a:xfrm>
            <a:off x="3124199" y="259080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90246BEA-6E9F-4761-A91C-7A8A9A5DB0E5}"/>
              </a:ext>
            </a:extLst>
          </p:cNvPr>
          <p:cNvSpPr/>
          <p:nvPr/>
        </p:nvSpPr>
        <p:spPr>
          <a:xfrm>
            <a:off x="3657601" y="4171890"/>
            <a:ext cx="5257513" cy="400110"/>
          </a:xfrm>
          <a:prstGeom prst="rect">
            <a:avLst/>
          </a:prstGeom>
          <a:solidFill>
            <a:schemeClr val="bg1"/>
          </a:solidFill>
        </p:spPr>
        <p:txBody>
          <a:bodyPr wrap="square">
            <a:spAutoFit/>
          </a:bodyPr>
          <a:lstStyle/>
          <a:p>
            <a:r>
              <a:rPr lang="en-US" sz="1000" i="1" dirty="0">
                <a:latin typeface="Arial" panose="020B0604020202020204" pitchFamily="34" charset="0"/>
                <a:cs typeface="Arial" panose="020B0604020202020204" pitchFamily="34" charset="0"/>
              </a:rPr>
              <a:t>“Based on ABIM requirements”</a:t>
            </a:r>
          </a:p>
          <a:p>
            <a:r>
              <a:rPr lang="en-US" sz="1000" i="1" dirty="0">
                <a:latin typeface="Arial" panose="020B0604020202020204" pitchFamily="34" charset="0"/>
                <a:cs typeface="Arial" panose="020B0604020202020204" pitchFamily="34" charset="0"/>
              </a:rPr>
              <a:t>“Institution provides 8 weeks paid for faculty”</a:t>
            </a:r>
          </a:p>
        </p:txBody>
      </p:sp>
      <p:sp>
        <p:nvSpPr>
          <p:cNvPr id="36" name="Rectangle 35">
            <a:extLst>
              <a:ext uri="{FF2B5EF4-FFF2-40B4-BE49-F238E27FC236}">
                <a16:creationId xmlns:a16="http://schemas.microsoft.com/office/drawing/2014/main" id="{552C6740-4281-445E-8708-416BD61AB199}"/>
              </a:ext>
            </a:extLst>
          </p:cNvPr>
          <p:cNvSpPr/>
          <p:nvPr/>
        </p:nvSpPr>
        <p:spPr>
          <a:xfrm>
            <a:off x="3657601" y="3889176"/>
            <a:ext cx="2057400" cy="307777"/>
          </a:xfrm>
          <a:prstGeom prst="rect">
            <a:avLst/>
          </a:prstGeom>
        </p:spPr>
        <p:txBody>
          <a:bodyPr wrap="square">
            <a:spAutoFit/>
          </a:bodyPr>
          <a:lstStyle/>
          <a:p>
            <a:r>
              <a:rPr lang="en-US" sz="1400" u="sng" dirty="0"/>
              <a:t>How much less time?</a:t>
            </a:r>
          </a:p>
        </p:txBody>
      </p:sp>
      <p:cxnSp>
        <p:nvCxnSpPr>
          <p:cNvPr id="37" name="Straight Arrow Connector 36">
            <a:extLst>
              <a:ext uri="{FF2B5EF4-FFF2-40B4-BE49-F238E27FC236}">
                <a16:creationId xmlns:a16="http://schemas.microsoft.com/office/drawing/2014/main" id="{836F118D-3FE3-4364-8C42-207A05D16CE6}"/>
              </a:ext>
            </a:extLst>
          </p:cNvPr>
          <p:cNvCxnSpPr>
            <a:cxnSpLocks/>
          </p:cNvCxnSpPr>
          <p:nvPr/>
        </p:nvCxnSpPr>
        <p:spPr>
          <a:xfrm>
            <a:off x="3124200" y="4422577"/>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68876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68D59D3B-145F-47F1-B02E-50984DE0EA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602" y="1066798"/>
            <a:ext cx="5554198" cy="5251101"/>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616B4AB7-270A-436F-8259-7942639620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001" y="1066800"/>
            <a:ext cx="1851399" cy="5251100"/>
          </a:xfrm>
          <a:prstGeom prst="rect">
            <a:avLst/>
          </a:prstGeom>
        </p:spPr>
      </p:pic>
      <p:sp>
        <p:nvSpPr>
          <p:cNvPr id="95" name="Text Box 75">
            <a:extLst>
              <a:ext uri="{FF2B5EF4-FFF2-40B4-BE49-F238E27FC236}">
                <a16:creationId xmlns:a16="http://schemas.microsoft.com/office/drawing/2014/main" id="{B017D9BA-9E90-4AA8-B27C-20FAC2FC2BC0}"/>
              </a:ext>
            </a:extLst>
          </p:cNvPr>
          <p:cNvSpPr txBox="1">
            <a:spLocks noChangeArrowheads="1"/>
          </p:cNvSpPr>
          <p:nvPr/>
        </p:nvSpPr>
        <p:spPr bwMode="auto">
          <a:xfrm>
            <a:off x="5181600" y="6322368"/>
            <a:ext cx="838200" cy="276999"/>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200" b="0" dirty="0">
                <a:solidFill>
                  <a:schemeClr val="tx1"/>
                </a:solidFill>
              </a:rPr>
              <a:t>(n=52)</a:t>
            </a:r>
          </a:p>
        </p:txBody>
      </p:sp>
      <p:sp>
        <p:nvSpPr>
          <p:cNvPr id="5123" name="Rectangle 4"/>
          <p:cNvSpPr>
            <a:spLocks noChangeArrowheads="1"/>
          </p:cNvSpPr>
          <p:nvPr/>
        </p:nvSpPr>
        <p:spPr bwMode="auto">
          <a:xfrm>
            <a:off x="856805" y="0"/>
            <a:ext cx="74209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400" b="1" dirty="0">
                <a:latin typeface="+mj-lt"/>
              </a:rPr>
              <a:t>Maternal Leave Time Taken Per Childbirth Occurrence</a:t>
            </a:r>
            <a:endParaRPr lang="en-US" altLang="en-US" sz="2400" b="1" dirty="0">
              <a:solidFill>
                <a:srgbClr val="00386B"/>
              </a:solidFill>
              <a:latin typeface="+mj-lt"/>
              <a:cs typeface="Arial" charset="0"/>
            </a:endParaRPr>
          </a:p>
        </p:txBody>
      </p:sp>
      <p:sp>
        <p:nvSpPr>
          <p:cNvPr id="29" name="Text Box 75">
            <a:extLst>
              <a:ext uri="{FF2B5EF4-FFF2-40B4-BE49-F238E27FC236}">
                <a16:creationId xmlns:a16="http://schemas.microsoft.com/office/drawing/2014/main" id="{8E5175BA-1B06-4C0E-A718-29B8E7F3998F}"/>
              </a:ext>
            </a:extLst>
          </p:cNvPr>
          <p:cNvSpPr txBox="1">
            <a:spLocks noChangeArrowheads="1"/>
          </p:cNvSpPr>
          <p:nvPr/>
        </p:nvSpPr>
        <p:spPr bwMode="auto">
          <a:xfrm>
            <a:off x="-76200" y="1352490"/>
            <a:ext cx="11429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Less than 1 month of leave</a:t>
            </a:r>
          </a:p>
        </p:txBody>
      </p:sp>
      <p:cxnSp>
        <p:nvCxnSpPr>
          <p:cNvPr id="30" name="Straight Arrow Connector 29">
            <a:extLst>
              <a:ext uri="{FF2B5EF4-FFF2-40B4-BE49-F238E27FC236}">
                <a16:creationId xmlns:a16="http://schemas.microsoft.com/office/drawing/2014/main" id="{B15DCFD9-ED17-4C01-9AA4-0D27F925EDA3}"/>
              </a:ext>
            </a:extLst>
          </p:cNvPr>
          <p:cNvCxnSpPr>
            <a:cxnSpLocks/>
          </p:cNvCxnSpPr>
          <p:nvPr/>
        </p:nvCxnSpPr>
        <p:spPr>
          <a:xfrm>
            <a:off x="990599" y="150489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93940E97-896F-44EC-87CD-26288714D57B}"/>
              </a:ext>
            </a:extLst>
          </p:cNvPr>
          <p:cNvSpPr/>
          <p:nvPr/>
        </p:nvSpPr>
        <p:spPr>
          <a:xfrm>
            <a:off x="1600200" y="914400"/>
            <a:ext cx="597729" cy="307777"/>
          </a:xfrm>
          <a:prstGeom prst="rect">
            <a:avLst/>
          </a:prstGeom>
        </p:spPr>
        <p:txBody>
          <a:bodyPr wrap="none">
            <a:spAutoFit/>
          </a:bodyPr>
          <a:lstStyle/>
          <a:p>
            <a:pPr algn="ctr" fontAlgn="ctr"/>
            <a:r>
              <a:rPr lang="en-US" sz="1400" b="1" u="sng" dirty="0">
                <a:latin typeface="Arial" panose="020B0604020202020204" pitchFamily="34" charset="0"/>
                <a:cs typeface="Arial" panose="020B0604020202020204" pitchFamily="34" charset="0"/>
              </a:rPr>
              <a:t>Total</a:t>
            </a:r>
          </a:p>
        </p:txBody>
      </p:sp>
      <p:sp>
        <p:nvSpPr>
          <p:cNvPr id="74" name="Text Box 75">
            <a:extLst>
              <a:ext uri="{FF2B5EF4-FFF2-40B4-BE49-F238E27FC236}">
                <a16:creationId xmlns:a16="http://schemas.microsoft.com/office/drawing/2014/main" id="{EB62EC2A-FAE7-4D12-BC07-CE49E47ED693}"/>
              </a:ext>
            </a:extLst>
          </p:cNvPr>
          <p:cNvSpPr txBox="1">
            <a:spLocks noChangeArrowheads="1"/>
          </p:cNvSpPr>
          <p:nvPr/>
        </p:nvSpPr>
        <p:spPr bwMode="auto">
          <a:xfrm>
            <a:off x="1371600" y="6322368"/>
            <a:ext cx="8382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200" b="0" dirty="0">
                <a:solidFill>
                  <a:schemeClr val="tx1"/>
                </a:solidFill>
              </a:rPr>
              <a:t>(n=138)</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381000"/>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For about half of programs (50%) female fellows have taken between 1 and 3 months of maternal leave. Of note, more than one-fourth of programs (28%) report than no female fellows took maternal leave in the last three years, predominantly the smaller programs (57%).</a:t>
            </a:r>
          </a:p>
        </p:txBody>
      </p:sp>
      <p:sp>
        <p:nvSpPr>
          <p:cNvPr id="86" name="Rectangle 85">
            <a:extLst>
              <a:ext uri="{FF2B5EF4-FFF2-40B4-BE49-F238E27FC236}">
                <a16:creationId xmlns:a16="http://schemas.microsoft.com/office/drawing/2014/main" id="{27BEE8DC-17A1-4CD7-82A2-5A98B5FA105A}"/>
              </a:ext>
            </a:extLst>
          </p:cNvPr>
          <p:cNvSpPr/>
          <p:nvPr/>
        </p:nvSpPr>
        <p:spPr>
          <a:xfrm>
            <a:off x="4876800" y="759768"/>
            <a:ext cx="1371600" cy="307777"/>
          </a:xfrm>
          <a:prstGeom prst="rect">
            <a:avLst/>
          </a:prstGeom>
        </p:spPr>
        <p:txBody>
          <a:bodyPr wrap="square">
            <a:spAutoFit/>
          </a:bodyPr>
          <a:lstStyle/>
          <a:p>
            <a:pPr algn="ctr"/>
            <a:r>
              <a:rPr lang="en-US" sz="1400" b="1" u="sng" dirty="0">
                <a:latin typeface="Arial" panose="020B0604020202020204" pitchFamily="34" charset="0"/>
                <a:cs typeface="Arial" panose="020B0604020202020204" pitchFamily="34" charset="0"/>
              </a:rPr>
              <a:t>Program Size</a:t>
            </a:r>
          </a:p>
        </p:txBody>
      </p:sp>
      <p:sp>
        <p:nvSpPr>
          <p:cNvPr id="87" name="Rectangle 86">
            <a:extLst>
              <a:ext uri="{FF2B5EF4-FFF2-40B4-BE49-F238E27FC236}">
                <a16:creationId xmlns:a16="http://schemas.microsoft.com/office/drawing/2014/main" id="{4C48D1D8-1FBC-4944-85C2-4AB39AC4C79B}"/>
              </a:ext>
            </a:extLst>
          </p:cNvPr>
          <p:cNvSpPr/>
          <p:nvPr/>
        </p:nvSpPr>
        <p:spPr>
          <a:xfrm>
            <a:off x="3352798" y="988368"/>
            <a:ext cx="609602"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Small</a:t>
            </a:r>
          </a:p>
        </p:txBody>
      </p:sp>
      <p:sp>
        <p:nvSpPr>
          <p:cNvPr id="88" name="Rectangle 87">
            <a:extLst>
              <a:ext uri="{FF2B5EF4-FFF2-40B4-BE49-F238E27FC236}">
                <a16:creationId xmlns:a16="http://schemas.microsoft.com/office/drawing/2014/main" id="{97C77E4C-198C-40EF-BC51-035B3F3102B4}"/>
              </a:ext>
            </a:extLst>
          </p:cNvPr>
          <p:cNvSpPr/>
          <p:nvPr/>
        </p:nvSpPr>
        <p:spPr>
          <a:xfrm>
            <a:off x="5181600" y="988368"/>
            <a:ext cx="7620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Medium</a:t>
            </a:r>
          </a:p>
        </p:txBody>
      </p:sp>
      <p:sp>
        <p:nvSpPr>
          <p:cNvPr id="89" name="Rectangle 88">
            <a:extLst>
              <a:ext uri="{FF2B5EF4-FFF2-40B4-BE49-F238E27FC236}">
                <a16:creationId xmlns:a16="http://schemas.microsoft.com/office/drawing/2014/main" id="{890FBA29-CAFD-427C-AF04-17744B318B4F}"/>
              </a:ext>
            </a:extLst>
          </p:cNvPr>
          <p:cNvSpPr/>
          <p:nvPr/>
        </p:nvSpPr>
        <p:spPr>
          <a:xfrm>
            <a:off x="6934200" y="988368"/>
            <a:ext cx="7620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Large</a:t>
            </a:r>
          </a:p>
        </p:txBody>
      </p:sp>
      <p:sp>
        <p:nvSpPr>
          <p:cNvPr id="94" name="Text Box 75">
            <a:extLst>
              <a:ext uri="{FF2B5EF4-FFF2-40B4-BE49-F238E27FC236}">
                <a16:creationId xmlns:a16="http://schemas.microsoft.com/office/drawing/2014/main" id="{53B0B27E-AAAD-4B12-9FB1-A594C66D8BBD}"/>
              </a:ext>
            </a:extLst>
          </p:cNvPr>
          <p:cNvSpPr txBox="1">
            <a:spLocks noChangeArrowheads="1"/>
          </p:cNvSpPr>
          <p:nvPr/>
        </p:nvSpPr>
        <p:spPr bwMode="auto">
          <a:xfrm>
            <a:off x="3276600" y="6322368"/>
            <a:ext cx="838200" cy="276999"/>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200" b="0" dirty="0">
                <a:solidFill>
                  <a:schemeClr val="tx1"/>
                </a:solidFill>
              </a:rPr>
              <a:t>(n=42)</a:t>
            </a:r>
          </a:p>
        </p:txBody>
      </p:sp>
      <p:sp>
        <p:nvSpPr>
          <p:cNvPr id="96" name="Text Box 75">
            <a:extLst>
              <a:ext uri="{FF2B5EF4-FFF2-40B4-BE49-F238E27FC236}">
                <a16:creationId xmlns:a16="http://schemas.microsoft.com/office/drawing/2014/main" id="{2328A439-0D9D-492C-82CD-5AA94006728E}"/>
              </a:ext>
            </a:extLst>
          </p:cNvPr>
          <p:cNvSpPr txBox="1">
            <a:spLocks noChangeArrowheads="1"/>
          </p:cNvSpPr>
          <p:nvPr/>
        </p:nvSpPr>
        <p:spPr bwMode="auto">
          <a:xfrm>
            <a:off x="6934200" y="6322368"/>
            <a:ext cx="838200" cy="276999"/>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200" b="0" dirty="0">
                <a:solidFill>
                  <a:schemeClr val="tx1"/>
                </a:solidFill>
              </a:rPr>
              <a:t>(n=44)</a:t>
            </a:r>
          </a:p>
        </p:txBody>
      </p:sp>
      <p:sp>
        <p:nvSpPr>
          <p:cNvPr id="98" name="Text Box 75">
            <a:extLst>
              <a:ext uri="{FF2B5EF4-FFF2-40B4-BE49-F238E27FC236}">
                <a16:creationId xmlns:a16="http://schemas.microsoft.com/office/drawing/2014/main" id="{75244668-A806-48B0-942F-66F5264DFDD6}"/>
              </a:ext>
            </a:extLst>
          </p:cNvPr>
          <p:cNvSpPr txBox="1">
            <a:spLocks noChangeArrowheads="1"/>
          </p:cNvSpPr>
          <p:nvPr/>
        </p:nvSpPr>
        <p:spPr bwMode="auto">
          <a:xfrm>
            <a:off x="228600" y="6096000"/>
            <a:ext cx="838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Not sure</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477000"/>
            <a:ext cx="9067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Thinking about the women in your program over the last three years who took parental leave, how much leave time did they typically use per childbirth</a:t>
            </a:r>
          </a:p>
          <a:p>
            <a:pPr eaLnBrk="1" hangingPunct="1"/>
            <a:r>
              <a:rPr lang="en-US" altLang="en-US" sz="1000" b="0" i="1" dirty="0">
                <a:solidFill>
                  <a:schemeClr val="tx1"/>
                </a:solidFill>
              </a:rPr>
              <a:t>      occurrence?(n=138)</a:t>
            </a:r>
          </a:p>
        </p:txBody>
      </p:sp>
      <p:sp>
        <p:nvSpPr>
          <p:cNvPr id="42" name="Text Box 75">
            <a:extLst>
              <a:ext uri="{FF2B5EF4-FFF2-40B4-BE49-F238E27FC236}">
                <a16:creationId xmlns:a16="http://schemas.microsoft.com/office/drawing/2014/main" id="{6F1A07B8-FBA4-4184-9CF6-3F1A0C1D4D49}"/>
              </a:ext>
            </a:extLst>
          </p:cNvPr>
          <p:cNvSpPr txBox="1">
            <a:spLocks noChangeArrowheads="1"/>
          </p:cNvSpPr>
          <p:nvPr/>
        </p:nvSpPr>
        <p:spPr bwMode="auto">
          <a:xfrm>
            <a:off x="-76200" y="5105400"/>
            <a:ext cx="13716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 women have taken parental leave in the last 3 years</a:t>
            </a:r>
          </a:p>
        </p:txBody>
      </p:sp>
      <p:cxnSp>
        <p:nvCxnSpPr>
          <p:cNvPr id="38" name="Straight Arrow Connector 37">
            <a:extLst>
              <a:ext uri="{FF2B5EF4-FFF2-40B4-BE49-F238E27FC236}">
                <a16:creationId xmlns:a16="http://schemas.microsoft.com/office/drawing/2014/main" id="{CF5E7E44-607E-4416-93A7-B3596B580415}"/>
              </a:ext>
            </a:extLst>
          </p:cNvPr>
          <p:cNvCxnSpPr>
            <a:cxnSpLocks/>
          </p:cNvCxnSpPr>
          <p:nvPr/>
        </p:nvCxnSpPr>
        <p:spPr>
          <a:xfrm>
            <a:off x="990599" y="624840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BE36C47-430B-408C-8BEF-E3A17620662A}"/>
              </a:ext>
            </a:extLst>
          </p:cNvPr>
          <p:cNvCxnSpPr>
            <a:cxnSpLocks/>
          </p:cNvCxnSpPr>
          <p:nvPr/>
        </p:nvCxnSpPr>
        <p:spPr>
          <a:xfrm>
            <a:off x="1066800" y="5486400"/>
            <a:ext cx="304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 Box 75">
            <a:extLst>
              <a:ext uri="{FF2B5EF4-FFF2-40B4-BE49-F238E27FC236}">
                <a16:creationId xmlns:a16="http://schemas.microsoft.com/office/drawing/2014/main" id="{64D557D8-F5DE-4377-ACBB-75B79390D53B}"/>
              </a:ext>
            </a:extLst>
          </p:cNvPr>
          <p:cNvSpPr txBox="1">
            <a:spLocks noChangeArrowheads="1"/>
          </p:cNvSpPr>
          <p:nvPr/>
        </p:nvSpPr>
        <p:spPr bwMode="auto">
          <a:xfrm>
            <a:off x="-76200" y="2190690"/>
            <a:ext cx="11429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 month but less than 2 months</a:t>
            </a:r>
          </a:p>
        </p:txBody>
      </p:sp>
      <p:cxnSp>
        <p:nvCxnSpPr>
          <p:cNvPr id="27" name="Straight Arrow Connector 26">
            <a:extLst>
              <a:ext uri="{FF2B5EF4-FFF2-40B4-BE49-F238E27FC236}">
                <a16:creationId xmlns:a16="http://schemas.microsoft.com/office/drawing/2014/main" id="{E795C90D-CE08-4155-A69C-1B7F6B1D2A3A}"/>
              </a:ext>
            </a:extLst>
          </p:cNvPr>
          <p:cNvCxnSpPr>
            <a:cxnSpLocks/>
          </p:cNvCxnSpPr>
          <p:nvPr/>
        </p:nvCxnSpPr>
        <p:spPr>
          <a:xfrm>
            <a:off x="990599" y="236220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 Box 75">
            <a:extLst>
              <a:ext uri="{FF2B5EF4-FFF2-40B4-BE49-F238E27FC236}">
                <a16:creationId xmlns:a16="http://schemas.microsoft.com/office/drawing/2014/main" id="{6C86AE57-C46A-495D-AFE8-1504F0BD8DB8}"/>
              </a:ext>
            </a:extLst>
          </p:cNvPr>
          <p:cNvSpPr txBox="1">
            <a:spLocks noChangeArrowheads="1"/>
          </p:cNvSpPr>
          <p:nvPr/>
        </p:nvSpPr>
        <p:spPr bwMode="auto">
          <a:xfrm>
            <a:off x="-76199" y="3429000"/>
            <a:ext cx="12953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 months but less than 3 months</a:t>
            </a:r>
          </a:p>
        </p:txBody>
      </p:sp>
      <p:cxnSp>
        <p:nvCxnSpPr>
          <p:cNvPr id="31" name="Straight Arrow Connector 30">
            <a:extLst>
              <a:ext uri="{FF2B5EF4-FFF2-40B4-BE49-F238E27FC236}">
                <a16:creationId xmlns:a16="http://schemas.microsoft.com/office/drawing/2014/main" id="{92C1BCC0-327B-4D51-A320-680CB94929BD}"/>
              </a:ext>
            </a:extLst>
          </p:cNvPr>
          <p:cNvCxnSpPr>
            <a:cxnSpLocks/>
          </p:cNvCxnSpPr>
          <p:nvPr/>
        </p:nvCxnSpPr>
        <p:spPr>
          <a:xfrm>
            <a:off x="990599" y="365760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 Box 75">
            <a:extLst>
              <a:ext uri="{FF2B5EF4-FFF2-40B4-BE49-F238E27FC236}">
                <a16:creationId xmlns:a16="http://schemas.microsoft.com/office/drawing/2014/main" id="{F0316930-6F11-4938-8E91-D4E4CA510B5B}"/>
              </a:ext>
            </a:extLst>
          </p:cNvPr>
          <p:cNvSpPr txBox="1">
            <a:spLocks noChangeArrowheads="1"/>
          </p:cNvSpPr>
          <p:nvPr/>
        </p:nvSpPr>
        <p:spPr bwMode="auto">
          <a:xfrm>
            <a:off x="-76199" y="4191000"/>
            <a:ext cx="12953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3 months but less than 4 months</a:t>
            </a:r>
          </a:p>
        </p:txBody>
      </p:sp>
      <p:cxnSp>
        <p:nvCxnSpPr>
          <p:cNvPr id="33" name="Straight Arrow Connector 32">
            <a:extLst>
              <a:ext uri="{FF2B5EF4-FFF2-40B4-BE49-F238E27FC236}">
                <a16:creationId xmlns:a16="http://schemas.microsoft.com/office/drawing/2014/main" id="{1F6E658C-D3BF-4450-8377-D0B2DF321419}"/>
              </a:ext>
            </a:extLst>
          </p:cNvPr>
          <p:cNvCxnSpPr>
            <a:cxnSpLocks/>
          </p:cNvCxnSpPr>
          <p:nvPr/>
        </p:nvCxnSpPr>
        <p:spPr>
          <a:xfrm>
            <a:off x="990599" y="441960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 Box 75">
            <a:extLst>
              <a:ext uri="{FF2B5EF4-FFF2-40B4-BE49-F238E27FC236}">
                <a16:creationId xmlns:a16="http://schemas.microsoft.com/office/drawing/2014/main" id="{55EB42A0-07D6-40F6-B648-0771CCAEE3B1}"/>
              </a:ext>
            </a:extLst>
          </p:cNvPr>
          <p:cNvSpPr txBox="1">
            <a:spLocks noChangeArrowheads="1"/>
          </p:cNvSpPr>
          <p:nvPr/>
        </p:nvSpPr>
        <p:spPr bwMode="auto">
          <a:xfrm>
            <a:off x="-76199" y="4572000"/>
            <a:ext cx="12953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4 months of leave or more</a:t>
            </a:r>
          </a:p>
        </p:txBody>
      </p:sp>
      <p:cxnSp>
        <p:nvCxnSpPr>
          <p:cNvPr id="35" name="Straight Arrow Connector 34">
            <a:extLst>
              <a:ext uri="{FF2B5EF4-FFF2-40B4-BE49-F238E27FC236}">
                <a16:creationId xmlns:a16="http://schemas.microsoft.com/office/drawing/2014/main" id="{C15AF3DB-C0C1-453B-8F9D-699BB18A8753}"/>
              </a:ext>
            </a:extLst>
          </p:cNvPr>
          <p:cNvCxnSpPr>
            <a:cxnSpLocks/>
          </p:cNvCxnSpPr>
          <p:nvPr/>
        </p:nvCxnSpPr>
        <p:spPr>
          <a:xfrm>
            <a:off x="990599" y="480060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7229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ell phone&#10;&#10;Description automatically generated">
            <a:extLst>
              <a:ext uri="{FF2B5EF4-FFF2-40B4-BE49-F238E27FC236}">
                <a16:creationId xmlns:a16="http://schemas.microsoft.com/office/drawing/2014/main" id="{1AAC852B-8206-45BD-A52A-05C6027C85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078715"/>
            <a:ext cx="5554198" cy="5245885"/>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91E18528-BDD4-4EBB-9B3C-C185B72E0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073499"/>
            <a:ext cx="1851399" cy="5251101"/>
          </a:xfrm>
          <a:prstGeom prst="rect">
            <a:avLst/>
          </a:prstGeom>
        </p:spPr>
      </p:pic>
      <p:sp>
        <p:nvSpPr>
          <p:cNvPr id="95" name="Text Box 75">
            <a:extLst>
              <a:ext uri="{FF2B5EF4-FFF2-40B4-BE49-F238E27FC236}">
                <a16:creationId xmlns:a16="http://schemas.microsoft.com/office/drawing/2014/main" id="{B017D9BA-9E90-4AA8-B27C-20FAC2FC2BC0}"/>
              </a:ext>
            </a:extLst>
          </p:cNvPr>
          <p:cNvSpPr txBox="1">
            <a:spLocks noChangeArrowheads="1"/>
          </p:cNvSpPr>
          <p:nvPr/>
        </p:nvSpPr>
        <p:spPr bwMode="auto">
          <a:xfrm>
            <a:off x="5181600" y="6322368"/>
            <a:ext cx="838200" cy="276999"/>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200" b="0" dirty="0">
                <a:solidFill>
                  <a:schemeClr val="tx1"/>
                </a:solidFill>
              </a:rPr>
              <a:t>(n=52)</a:t>
            </a:r>
          </a:p>
        </p:txBody>
      </p:sp>
      <p:sp>
        <p:nvSpPr>
          <p:cNvPr id="5123" name="Rectangle 4"/>
          <p:cNvSpPr>
            <a:spLocks noChangeArrowheads="1"/>
          </p:cNvSpPr>
          <p:nvPr/>
        </p:nvSpPr>
        <p:spPr bwMode="auto">
          <a:xfrm>
            <a:off x="907588" y="0"/>
            <a:ext cx="73193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400" b="1" dirty="0">
                <a:latin typeface="+mj-lt"/>
              </a:rPr>
              <a:t>Paternal Leave Time Taken Per Childbirth Occurrence</a:t>
            </a:r>
            <a:endParaRPr lang="en-US" altLang="en-US" sz="2400" b="1" dirty="0">
              <a:solidFill>
                <a:srgbClr val="00386B"/>
              </a:solidFill>
              <a:latin typeface="+mj-lt"/>
              <a:cs typeface="Arial" charset="0"/>
            </a:endParaRPr>
          </a:p>
        </p:txBody>
      </p:sp>
      <p:sp>
        <p:nvSpPr>
          <p:cNvPr id="29" name="Text Box 75">
            <a:extLst>
              <a:ext uri="{FF2B5EF4-FFF2-40B4-BE49-F238E27FC236}">
                <a16:creationId xmlns:a16="http://schemas.microsoft.com/office/drawing/2014/main" id="{8E5175BA-1B06-4C0E-A718-29B8E7F3998F}"/>
              </a:ext>
            </a:extLst>
          </p:cNvPr>
          <p:cNvSpPr txBox="1">
            <a:spLocks noChangeArrowheads="1"/>
          </p:cNvSpPr>
          <p:nvPr/>
        </p:nvSpPr>
        <p:spPr bwMode="auto">
          <a:xfrm>
            <a:off x="-76200" y="1504890"/>
            <a:ext cx="11429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Less than 1 week of leave</a:t>
            </a:r>
          </a:p>
        </p:txBody>
      </p:sp>
      <p:cxnSp>
        <p:nvCxnSpPr>
          <p:cNvPr id="30" name="Straight Arrow Connector 29">
            <a:extLst>
              <a:ext uri="{FF2B5EF4-FFF2-40B4-BE49-F238E27FC236}">
                <a16:creationId xmlns:a16="http://schemas.microsoft.com/office/drawing/2014/main" id="{B15DCFD9-ED17-4C01-9AA4-0D27F925EDA3}"/>
              </a:ext>
            </a:extLst>
          </p:cNvPr>
          <p:cNvCxnSpPr>
            <a:cxnSpLocks/>
          </p:cNvCxnSpPr>
          <p:nvPr/>
        </p:nvCxnSpPr>
        <p:spPr>
          <a:xfrm>
            <a:off x="990599" y="165729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93940E97-896F-44EC-87CD-26288714D57B}"/>
              </a:ext>
            </a:extLst>
          </p:cNvPr>
          <p:cNvSpPr/>
          <p:nvPr/>
        </p:nvSpPr>
        <p:spPr>
          <a:xfrm>
            <a:off x="1600200" y="914400"/>
            <a:ext cx="597729" cy="307777"/>
          </a:xfrm>
          <a:prstGeom prst="rect">
            <a:avLst/>
          </a:prstGeom>
        </p:spPr>
        <p:txBody>
          <a:bodyPr wrap="none">
            <a:spAutoFit/>
          </a:bodyPr>
          <a:lstStyle/>
          <a:p>
            <a:pPr algn="ctr" fontAlgn="ctr"/>
            <a:r>
              <a:rPr lang="en-US" sz="1400" b="1" u="sng" dirty="0">
                <a:latin typeface="Arial" panose="020B0604020202020204" pitchFamily="34" charset="0"/>
                <a:cs typeface="Arial" panose="020B0604020202020204" pitchFamily="34" charset="0"/>
              </a:rPr>
              <a:t>Total</a:t>
            </a:r>
          </a:p>
        </p:txBody>
      </p:sp>
      <p:sp>
        <p:nvSpPr>
          <p:cNvPr id="74" name="Text Box 75">
            <a:extLst>
              <a:ext uri="{FF2B5EF4-FFF2-40B4-BE49-F238E27FC236}">
                <a16:creationId xmlns:a16="http://schemas.microsoft.com/office/drawing/2014/main" id="{EB62EC2A-FAE7-4D12-BC07-CE49E47ED693}"/>
              </a:ext>
            </a:extLst>
          </p:cNvPr>
          <p:cNvSpPr txBox="1">
            <a:spLocks noChangeArrowheads="1"/>
          </p:cNvSpPr>
          <p:nvPr/>
        </p:nvSpPr>
        <p:spPr bwMode="auto">
          <a:xfrm>
            <a:off x="1371600" y="6322368"/>
            <a:ext cx="8382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200" b="0" dirty="0">
                <a:solidFill>
                  <a:schemeClr val="tx1"/>
                </a:solidFill>
              </a:rPr>
              <a:t>(n=138)</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381000"/>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For almost two-thirds of programs (65%) male fellows have taken between 1 and 3 weeks of paternal leave. Of note, about 1 out of 7 programs (15%) report than no male fellows took paternal leave in the last three years, predominantly the smaller programs (38%).</a:t>
            </a:r>
          </a:p>
        </p:txBody>
      </p:sp>
      <p:sp>
        <p:nvSpPr>
          <p:cNvPr id="86" name="Rectangle 85">
            <a:extLst>
              <a:ext uri="{FF2B5EF4-FFF2-40B4-BE49-F238E27FC236}">
                <a16:creationId xmlns:a16="http://schemas.microsoft.com/office/drawing/2014/main" id="{27BEE8DC-17A1-4CD7-82A2-5A98B5FA105A}"/>
              </a:ext>
            </a:extLst>
          </p:cNvPr>
          <p:cNvSpPr/>
          <p:nvPr/>
        </p:nvSpPr>
        <p:spPr>
          <a:xfrm>
            <a:off x="4876800" y="759768"/>
            <a:ext cx="1371600" cy="307777"/>
          </a:xfrm>
          <a:prstGeom prst="rect">
            <a:avLst/>
          </a:prstGeom>
        </p:spPr>
        <p:txBody>
          <a:bodyPr wrap="square">
            <a:spAutoFit/>
          </a:bodyPr>
          <a:lstStyle/>
          <a:p>
            <a:pPr algn="ctr"/>
            <a:r>
              <a:rPr lang="en-US" sz="1400" b="1" u="sng" dirty="0">
                <a:latin typeface="Arial" panose="020B0604020202020204" pitchFamily="34" charset="0"/>
                <a:cs typeface="Arial" panose="020B0604020202020204" pitchFamily="34" charset="0"/>
              </a:rPr>
              <a:t>Program Size</a:t>
            </a:r>
          </a:p>
        </p:txBody>
      </p:sp>
      <p:sp>
        <p:nvSpPr>
          <p:cNvPr id="87" name="Rectangle 86">
            <a:extLst>
              <a:ext uri="{FF2B5EF4-FFF2-40B4-BE49-F238E27FC236}">
                <a16:creationId xmlns:a16="http://schemas.microsoft.com/office/drawing/2014/main" id="{4C48D1D8-1FBC-4944-85C2-4AB39AC4C79B}"/>
              </a:ext>
            </a:extLst>
          </p:cNvPr>
          <p:cNvSpPr/>
          <p:nvPr/>
        </p:nvSpPr>
        <p:spPr>
          <a:xfrm>
            <a:off x="3352798" y="988368"/>
            <a:ext cx="609602"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Small</a:t>
            </a:r>
          </a:p>
        </p:txBody>
      </p:sp>
      <p:sp>
        <p:nvSpPr>
          <p:cNvPr id="88" name="Rectangle 87">
            <a:extLst>
              <a:ext uri="{FF2B5EF4-FFF2-40B4-BE49-F238E27FC236}">
                <a16:creationId xmlns:a16="http://schemas.microsoft.com/office/drawing/2014/main" id="{97C77E4C-198C-40EF-BC51-035B3F3102B4}"/>
              </a:ext>
            </a:extLst>
          </p:cNvPr>
          <p:cNvSpPr/>
          <p:nvPr/>
        </p:nvSpPr>
        <p:spPr>
          <a:xfrm>
            <a:off x="5181600" y="988368"/>
            <a:ext cx="7620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Medium</a:t>
            </a:r>
          </a:p>
        </p:txBody>
      </p:sp>
      <p:sp>
        <p:nvSpPr>
          <p:cNvPr id="89" name="Rectangle 88">
            <a:extLst>
              <a:ext uri="{FF2B5EF4-FFF2-40B4-BE49-F238E27FC236}">
                <a16:creationId xmlns:a16="http://schemas.microsoft.com/office/drawing/2014/main" id="{890FBA29-CAFD-427C-AF04-17744B318B4F}"/>
              </a:ext>
            </a:extLst>
          </p:cNvPr>
          <p:cNvSpPr/>
          <p:nvPr/>
        </p:nvSpPr>
        <p:spPr>
          <a:xfrm>
            <a:off x="6934200" y="988368"/>
            <a:ext cx="7620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Large</a:t>
            </a:r>
          </a:p>
        </p:txBody>
      </p:sp>
      <p:sp>
        <p:nvSpPr>
          <p:cNvPr id="94" name="Text Box 75">
            <a:extLst>
              <a:ext uri="{FF2B5EF4-FFF2-40B4-BE49-F238E27FC236}">
                <a16:creationId xmlns:a16="http://schemas.microsoft.com/office/drawing/2014/main" id="{53B0B27E-AAAD-4B12-9FB1-A594C66D8BBD}"/>
              </a:ext>
            </a:extLst>
          </p:cNvPr>
          <p:cNvSpPr txBox="1">
            <a:spLocks noChangeArrowheads="1"/>
          </p:cNvSpPr>
          <p:nvPr/>
        </p:nvSpPr>
        <p:spPr bwMode="auto">
          <a:xfrm>
            <a:off x="3276600" y="6322368"/>
            <a:ext cx="838200" cy="276999"/>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200" b="0" dirty="0">
                <a:solidFill>
                  <a:schemeClr val="tx1"/>
                </a:solidFill>
              </a:rPr>
              <a:t>(n=42)</a:t>
            </a:r>
          </a:p>
        </p:txBody>
      </p:sp>
      <p:sp>
        <p:nvSpPr>
          <p:cNvPr id="96" name="Text Box 75">
            <a:extLst>
              <a:ext uri="{FF2B5EF4-FFF2-40B4-BE49-F238E27FC236}">
                <a16:creationId xmlns:a16="http://schemas.microsoft.com/office/drawing/2014/main" id="{2328A439-0D9D-492C-82CD-5AA94006728E}"/>
              </a:ext>
            </a:extLst>
          </p:cNvPr>
          <p:cNvSpPr txBox="1">
            <a:spLocks noChangeArrowheads="1"/>
          </p:cNvSpPr>
          <p:nvPr/>
        </p:nvSpPr>
        <p:spPr bwMode="auto">
          <a:xfrm>
            <a:off x="6934200" y="6322368"/>
            <a:ext cx="838200" cy="276999"/>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200" b="0" dirty="0">
                <a:solidFill>
                  <a:schemeClr val="tx1"/>
                </a:solidFill>
              </a:rPr>
              <a:t>(n=44)</a:t>
            </a:r>
          </a:p>
        </p:txBody>
      </p:sp>
      <p:sp>
        <p:nvSpPr>
          <p:cNvPr id="98" name="Text Box 75">
            <a:extLst>
              <a:ext uri="{FF2B5EF4-FFF2-40B4-BE49-F238E27FC236}">
                <a16:creationId xmlns:a16="http://schemas.microsoft.com/office/drawing/2014/main" id="{75244668-A806-48B0-942F-66F5264DFDD6}"/>
              </a:ext>
            </a:extLst>
          </p:cNvPr>
          <p:cNvSpPr txBox="1">
            <a:spLocks noChangeArrowheads="1"/>
          </p:cNvSpPr>
          <p:nvPr/>
        </p:nvSpPr>
        <p:spPr bwMode="auto">
          <a:xfrm>
            <a:off x="228600" y="6096000"/>
            <a:ext cx="838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Not sure</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477000"/>
            <a:ext cx="9067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Thinking about the men in your program over the last three years who took parental leave, how much leave time did they typically use per childbirth</a:t>
            </a:r>
          </a:p>
          <a:p>
            <a:pPr eaLnBrk="1" hangingPunct="1"/>
            <a:r>
              <a:rPr lang="en-US" altLang="en-US" sz="1000" b="0" i="1" dirty="0">
                <a:solidFill>
                  <a:schemeClr val="tx1"/>
                </a:solidFill>
              </a:rPr>
              <a:t>      occurrence?(n=138)</a:t>
            </a:r>
          </a:p>
        </p:txBody>
      </p:sp>
      <p:sp>
        <p:nvSpPr>
          <p:cNvPr id="42" name="Text Box 75">
            <a:extLst>
              <a:ext uri="{FF2B5EF4-FFF2-40B4-BE49-F238E27FC236}">
                <a16:creationId xmlns:a16="http://schemas.microsoft.com/office/drawing/2014/main" id="{6F1A07B8-FBA4-4184-9CF6-3F1A0C1D4D49}"/>
              </a:ext>
            </a:extLst>
          </p:cNvPr>
          <p:cNvSpPr txBox="1">
            <a:spLocks noChangeArrowheads="1"/>
          </p:cNvSpPr>
          <p:nvPr/>
        </p:nvSpPr>
        <p:spPr bwMode="auto">
          <a:xfrm>
            <a:off x="-76200" y="5542002"/>
            <a:ext cx="13716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 men have </a:t>
            </a:r>
          </a:p>
          <a:p>
            <a:pPr algn="ctr"/>
            <a:r>
              <a:rPr lang="en-US" altLang="en-US" sz="1000" b="0" dirty="0">
                <a:solidFill>
                  <a:schemeClr val="tx1"/>
                </a:solidFill>
              </a:rPr>
              <a:t>taken parental leave in the last 3 years</a:t>
            </a:r>
          </a:p>
        </p:txBody>
      </p:sp>
      <p:cxnSp>
        <p:nvCxnSpPr>
          <p:cNvPr id="38" name="Straight Arrow Connector 37">
            <a:extLst>
              <a:ext uri="{FF2B5EF4-FFF2-40B4-BE49-F238E27FC236}">
                <a16:creationId xmlns:a16="http://schemas.microsoft.com/office/drawing/2014/main" id="{CF5E7E44-607E-4416-93A7-B3596B580415}"/>
              </a:ext>
            </a:extLst>
          </p:cNvPr>
          <p:cNvCxnSpPr>
            <a:cxnSpLocks/>
          </p:cNvCxnSpPr>
          <p:nvPr/>
        </p:nvCxnSpPr>
        <p:spPr>
          <a:xfrm>
            <a:off x="990599" y="624840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BE36C47-430B-408C-8BEF-E3A17620662A}"/>
              </a:ext>
            </a:extLst>
          </p:cNvPr>
          <p:cNvCxnSpPr>
            <a:cxnSpLocks/>
          </p:cNvCxnSpPr>
          <p:nvPr/>
        </p:nvCxnSpPr>
        <p:spPr>
          <a:xfrm>
            <a:off x="1066800" y="5715000"/>
            <a:ext cx="304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 Box 75">
            <a:extLst>
              <a:ext uri="{FF2B5EF4-FFF2-40B4-BE49-F238E27FC236}">
                <a16:creationId xmlns:a16="http://schemas.microsoft.com/office/drawing/2014/main" id="{64D557D8-F5DE-4377-ACBB-75B79390D53B}"/>
              </a:ext>
            </a:extLst>
          </p:cNvPr>
          <p:cNvSpPr txBox="1">
            <a:spLocks noChangeArrowheads="1"/>
          </p:cNvSpPr>
          <p:nvPr/>
        </p:nvSpPr>
        <p:spPr bwMode="auto">
          <a:xfrm>
            <a:off x="-76200" y="2571690"/>
            <a:ext cx="11429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 week but less than 2 weeks</a:t>
            </a:r>
          </a:p>
        </p:txBody>
      </p:sp>
      <p:cxnSp>
        <p:nvCxnSpPr>
          <p:cNvPr id="27" name="Straight Arrow Connector 26">
            <a:extLst>
              <a:ext uri="{FF2B5EF4-FFF2-40B4-BE49-F238E27FC236}">
                <a16:creationId xmlns:a16="http://schemas.microsoft.com/office/drawing/2014/main" id="{E795C90D-CE08-4155-A69C-1B7F6B1D2A3A}"/>
              </a:ext>
            </a:extLst>
          </p:cNvPr>
          <p:cNvCxnSpPr>
            <a:cxnSpLocks/>
          </p:cNvCxnSpPr>
          <p:nvPr/>
        </p:nvCxnSpPr>
        <p:spPr>
          <a:xfrm>
            <a:off x="990599" y="274320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 Box 75">
            <a:extLst>
              <a:ext uri="{FF2B5EF4-FFF2-40B4-BE49-F238E27FC236}">
                <a16:creationId xmlns:a16="http://schemas.microsoft.com/office/drawing/2014/main" id="{6C86AE57-C46A-495D-AFE8-1504F0BD8DB8}"/>
              </a:ext>
            </a:extLst>
          </p:cNvPr>
          <p:cNvSpPr txBox="1">
            <a:spLocks noChangeArrowheads="1"/>
          </p:cNvSpPr>
          <p:nvPr/>
        </p:nvSpPr>
        <p:spPr bwMode="auto">
          <a:xfrm>
            <a:off x="-76199" y="4114800"/>
            <a:ext cx="12953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 weeks but less than 3 weeks</a:t>
            </a:r>
          </a:p>
        </p:txBody>
      </p:sp>
      <p:cxnSp>
        <p:nvCxnSpPr>
          <p:cNvPr id="31" name="Straight Arrow Connector 30">
            <a:extLst>
              <a:ext uri="{FF2B5EF4-FFF2-40B4-BE49-F238E27FC236}">
                <a16:creationId xmlns:a16="http://schemas.microsoft.com/office/drawing/2014/main" id="{92C1BCC0-327B-4D51-A320-680CB94929BD}"/>
              </a:ext>
            </a:extLst>
          </p:cNvPr>
          <p:cNvCxnSpPr>
            <a:cxnSpLocks/>
          </p:cNvCxnSpPr>
          <p:nvPr/>
        </p:nvCxnSpPr>
        <p:spPr>
          <a:xfrm>
            <a:off x="990599" y="434340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 Box 75">
            <a:extLst>
              <a:ext uri="{FF2B5EF4-FFF2-40B4-BE49-F238E27FC236}">
                <a16:creationId xmlns:a16="http://schemas.microsoft.com/office/drawing/2014/main" id="{F0316930-6F11-4938-8E91-D4E4CA510B5B}"/>
              </a:ext>
            </a:extLst>
          </p:cNvPr>
          <p:cNvSpPr txBox="1">
            <a:spLocks noChangeArrowheads="1"/>
          </p:cNvSpPr>
          <p:nvPr/>
        </p:nvSpPr>
        <p:spPr bwMode="auto">
          <a:xfrm>
            <a:off x="-76200" y="4781490"/>
            <a:ext cx="12953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 month but less than 2 months</a:t>
            </a:r>
          </a:p>
        </p:txBody>
      </p:sp>
      <p:cxnSp>
        <p:nvCxnSpPr>
          <p:cNvPr id="33" name="Straight Arrow Connector 32">
            <a:extLst>
              <a:ext uri="{FF2B5EF4-FFF2-40B4-BE49-F238E27FC236}">
                <a16:creationId xmlns:a16="http://schemas.microsoft.com/office/drawing/2014/main" id="{1F6E658C-D3BF-4450-8377-D0B2DF321419}"/>
              </a:ext>
            </a:extLst>
          </p:cNvPr>
          <p:cNvCxnSpPr>
            <a:cxnSpLocks/>
          </p:cNvCxnSpPr>
          <p:nvPr/>
        </p:nvCxnSpPr>
        <p:spPr>
          <a:xfrm>
            <a:off x="990598" y="5010090"/>
            <a:ext cx="685802" cy="24771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 Box 75">
            <a:extLst>
              <a:ext uri="{FF2B5EF4-FFF2-40B4-BE49-F238E27FC236}">
                <a16:creationId xmlns:a16="http://schemas.microsoft.com/office/drawing/2014/main" id="{E5CDE327-50CF-4A52-86A6-89E0219A7C6A}"/>
              </a:ext>
            </a:extLst>
          </p:cNvPr>
          <p:cNvSpPr txBox="1">
            <a:spLocks noChangeArrowheads="1"/>
          </p:cNvSpPr>
          <p:nvPr/>
        </p:nvSpPr>
        <p:spPr bwMode="auto">
          <a:xfrm>
            <a:off x="-76200" y="5162490"/>
            <a:ext cx="12953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 months but less than 3 months</a:t>
            </a:r>
          </a:p>
        </p:txBody>
      </p:sp>
      <p:cxnSp>
        <p:nvCxnSpPr>
          <p:cNvPr id="37" name="Straight Arrow Connector 36">
            <a:extLst>
              <a:ext uri="{FF2B5EF4-FFF2-40B4-BE49-F238E27FC236}">
                <a16:creationId xmlns:a16="http://schemas.microsoft.com/office/drawing/2014/main" id="{5D11C8DB-ED16-4735-9D1D-71898C20B7B2}"/>
              </a:ext>
            </a:extLst>
          </p:cNvPr>
          <p:cNvCxnSpPr>
            <a:cxnSpLocks/>
          </p:cNvCxnSpPr>
          <p:nvPr/>
        </p:nvCxnSpPr>
        <p:spPr>
          <a:xfrm>
            <a:off x="990598" y="539109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265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75">
            <a:extLst>
              <a:ext uri="{FF2B5EF4-FFF2-40B4-BE49-F238E27FC236}">
                <a16:creationId xmlns:a16="http://schemas.microsoft.com/office/drawing/2014/main" id="{6AB746EC-A86D-498E-BE8C-25E080133D24}"/>
              </a:ext>
            </a:extLst>
          </p:cNvPr>
          <p:cNvSpPr txBox="1">
            <a:spLocks noChangeArrowheads="1"/>
          </p:cNvSpPr>
          <p:nvPr/>
        </p:nvSpPr>
        <p:spPr bwMode="auto">
          <a:xfrm>
            <a:off x="7848600" y="6443990"/>
            <a:ext cx="11430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(n=41)</a:t>
            </a:r>
          </a:p>
        </p:txBody>
      </p:sp>
      <p:pic>
        <p:nvPicPr>
          <p:cNvPr id="20" name="Picture 19">
            <a:extLst>
              <a:ext uri="{FF2B5EF4-FFF2-40B4-BE49-F238E27FC236}">
                <a16:creationId xmlns:a16="http://schemas.microsoft.com/office/drawing/2014/main" id="{3B3A0C2E-32F6-40F8-B748-E3DF52A30D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099807"/>
            <a:ext cx="4267202" cy="5377193"/>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86019CD9-24E7-4C05-8E76-EA60EB74A2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2" y="1099808"/>
            <a:ext cx="2895598" cy="5377192"/>
          </a:xfrm>
          <a:prstGeom prst="rect">
            <a:avLst/>
          </a:prstGeom>
        </p:spPr>
      </p:pic>
      <p:pic>
        <p:nvPicPr>
          <p:cNvPr id="36" name="Picture 35">
            <a:extLst>
              <a:ext uri="{FF2B5EF4-FFF2-40B4-BE49-F238E27FC236}">
                <a16:creationId xmlns:a16="http://schemas.microsoft.com/office/drawing/2014/main" id="{E6DB1A1F-C0FF-4A13-A9F5-A97E6D4A3D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1099810"/>
            <a:ext cx="1447800" cy="5377190"/>
          </a:xfrm>
          <a:prstGeom prst="rect">
            <a:avLst/>
          </a:prstGeom>
        </p:spPr>
      </p:pic>
      <p:sp>
        <p:nvSpPr>
          <p:cNvPr id="33" name="Text Box 75">
            <a:extLst>
              <a:ext uri="{FF2B5EF4-FFF2-40B4-BE49-F238E27FC236}">
                <a16:creationId xmlns:a16="http://schemas.microsoft.com/office/drawing/2014/main" id="{3947AC1B-9C02-47F0-A2C9-A4E0FE59C978}"/>
              </a:ext>
            </a:extLst>
          </p:cNvPr>
          <p:cNvSpPr txBox="1">
            <a:spLocks noChangeArrowheads="1"/>
          </p:cNvSpPr>
          <p:nvPr/>
        </p:nvSpPr>
        <p:spPr bwMode="auto">
          <a:xfrm>
            <a:off x="6324600" y="6443990"/>
            <a:ext cx="11430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(n=64)</a:t>
            </a:r>
          </a:p>
        </p:txBody>
      </p:sp>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Thinking about the Fellows in your general cardiovascular training program, please provide a count of the following: Total Number of female Fellows    (n=138)</a:t>
            </a:r>
          </a:p>
        </p:txBody>
      </p:sp>
      <p:sp>
        <p:nvSpPr>
          <p:cNvPr id="10248" name="Rectangle 8"/>
          <p:cNvSpPr>
            <a:spLocks noGrp="1" noChangeArrowheads="1"/>
          </p:cNvSpPr>
          <p:nvPr>
            <p:ph type="title"/>
          </p:nvPr>
        </p:nvSpPr>
        <p:spPr>
          <a:xfrm>
            <a:off x="0" y="7620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Percentage of Female Fellows Per Cardiovascular Program by PD Gender /Age</a:t>
            </a:r>
          </a:p>
        </p:txBody>
      </p:sp>
      <p:sp>
        <p:nvSpPr>
          <p:cNvPr id="11" name="Text Box 75"/>
          <p:cNvSpPr txBox="1">
            <a:spLocks noChangeArrowheads="1"/>
          </p:cNvSpPr>
          <p:nvPr/>
        </p:nvSpPr>
        <p:spPr bwMode="auto">
          <a:xfrm>
            <a:off x="914400" y="64439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(n=138)</a:t>
            </a:r>
          </a:p>
        </p:txBody>
      </p:sp>
      <p:sp>
        <p:nvSpPr>
          <p:cNvPr id="8" name="Text Box 75">
            <a:extLst>
              <a:ext uri="{FF2B5EF4-FFF2-40B4-BE49-F238E27FC236}">
                <a16:creationId xmlns:a16="http://schemas.microsoft.com/office/drawing/2014/main" id="{1206D702-4A33-4674-BFB5-A74F9BDC0C76}"/>
              </a:ext>
            </a:extLst>
          </p:cNvPr>
          <p:cNvSpPr txBox="1">
            <a:spLocks noChangeArrowheads="1"/>
          </p:cNvSpPr>
          <p:nvPr/>
        </p:nvSpPr>
        <p:spPr bwMode="auto">
          <a:xfrm>
            <a:off x="228600" y="1295400"/>
            <a:ext cx="533400" cy="24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0%</a:t>
            </a:r>
          </a:p>
        </p:txBody>
      </p:sp>
      <p:cxnSp>
        <p:nvCxnSpPr>
          <p:cNvPr id="9" name="Straight Arrow Connector 8">
            <a:extLst>
              <a:ext uri="{FF2B5EF4-FFF2-40B4-BE49-F238E27FC236}">
                <a16:creationId xmlns:a16="http://schemas.microsoft.com/office/drawing/2014/main" id="{6F9F933F-A39E-4C9F-A78D-9E00EB9B1F1E}"/>
              </a:ext>
            </a:extLst>
          </p:cNvPr>
          <p:cNvCxnSpPr/>
          <p:nvPr/>
        </p:nvCxnSpPr>
        <p:spPr>
          <a:xfrm>
            <a:off x="685800" y="14286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 Box 75">
            <a:extLst>
              <a:ext uri="{FF2B5EF4-FFF2-40B4-BE49-F238E27FC236}">
                <a16:creationId xmlns:a16="http://schemas.microsoft.com/office/drawing/2014/main" id="{B1612009-9BF3-40A3-9B00-50991606245C}"/>
              </a:ext>
            </a:extLst>
          </p:cNvPr>
          <p:cNvSpPr txBox="1">
            <a:spLocks noChangeArrowheads="1"/>
          </p:cNvSpPr>
          <p:nvPr/>
        </p:nvSpPr>
        <p:spPr bwMode="auto">
          <a:xfrm>
            <a:off x="0" y="2649379"/>
            <a:ext cx="762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 - 25%</a:t>
            </a:r>
          </a:p>
        </p:txBody>
      </p:sp>
      <p:cxnSp>
        <p:nvCxnSpPr>
          <p:cNvPr id="12" name="Straight Arrow Connector 11">
            <a:extLst>
              <a:ext uri="{FF2B5EF4-FFF2-40B4-BE49-F238E27FC236}">
                <a16:creationId xmlns:a16="http://schemas.microsoft.com/office/drawing/2014/main" id="{111B5950-E945-4F49-A42D-ADAB48F6C491}"/>
              </a:ext>
            </a:extLst>
          </p:cNvPr>
          <p:cNvCxnSpPr/>
          <p:nvPr/>
        </p:nvCxnSpPr>
        <p:spPr>
          <a:xfrm>
            <a:off x="685800" y="27826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 Box 75">
            <a:extLst>
              <a:ext uri="{FF2B5EF4-FFF2-40B4-BE49-F238E27FC236}">
                <a16:creationId xmlns:a16="http://schemas.microsoft.com/office/drawing/2014/main" id="{32BE5512-5512-4548-A70B-AE42BC78704C}"/>
              </a:ext>
            </a:extLst>
          </p:cNvPr>
          <p:cNvSpPr txBox="1">
            <a:spLocks noChangeArrowheads="1"/>
          </p:cNvSpPr>
          <p:nvPr/>
        </p:nvSpPr>
        <p:spPr bwMode="auto">
          <a:xfrm>
            <a:off x="-76200" y="5029200"/>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26% - 50%</a:t>
            </a:r>
          </a:p>
        </p:txBody>
      </p:sp>
      <p:cxnSp>
        <p:nvCxnSpPr>
          <p:cNvPr id="14" name="Straight Arrow Connector 13">
            <a:extLst>
              <a:ext uri="{FF2B5EF4-FFF2-40B4-BE49-F238E27FC236}">
                <a16:creationId xmlns:a16="http://schemas.microsoft.com/office/drawing/2014/main" id="{0199AD1A-9EA6-4547-8D16-A8C93979BAE8}"/>
              </a:ext>
            </a:extLst>
          </p:cNvPr>
          <p:cNvCxnSpPr/>
          <p:nvPr/>
        </p:nvCxnSpPr>
        <p:spPr>
          <a:xfrm>
            <a:off x="762000" y="51624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Box 75">
            <a:extLst>
              <a:ext uri="{FF2B5EF4-FFF2-40B4-BE49-F238E27FC236}">
                <a16:creationId xmlns:a16="http://schemas.microsoft.com/office/drawing/2014/main" id="{E36BDDDA-0C32-455A-B55F-89B6180B6C2A}"/>
              </a:ext>
            </a:extLst>
          </p:cNvPr>
          <p:cNvSpPr txBox="1">
            <a:spLocks noChangeArrowheads="1"/>
          </p:cNvSpPr>
          <p:nvPr/>
        </p:nvSpPr>
        <p:spPr bwMode="auto">
          <a:xfrm>
            <a:off x="-76200" y="6230779"/>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51% - 75%</a:t>
            </a:r>
          </a:p>
        </p:txBody>
      </p:sp>
      <p:cxnSp>
        <p:nvCxnSpPr>
          <p:cNvPr id="16" name="Straight Arrow Connector 15">
            <a:extLst>
              <a:ext uri="{FF2B5EF4-FFF2-40B4-BE49-F238E27FC236}">
                <a16:creationId xmlns:a16="http://schemas.microsoft.com/office/drawing/2014/main" id="{93ABA3FE-5A84-4A80-9EDD-11B234A1D563}"/>
              </a:ext>
            </a:extLst>
          </p:cNvPr>
          <p:cNvCxnSpPr/>
          <p:nvPr/>
        </p:nvCxnSpPr>
        <p:spPr>
          <a:xfrm>
            <a:off x="762000" y="63640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 Box 75">
            <a:extLst>
              <a:ext uri="{FF2B5EF4-FFF2-40B4-BE49-F238E27FC236}">
                <a16:creationId xmlns:a16="http://schemas.microsoft.com/office/drawing/2014/main" id="{6EBA2D7A-C421-4E63-A061-278CFF7849CF}"/>
              </a:ext>
            </a:extLst>
          </p:cNvPr>
          <p:cNvSpPr txBox="1">
            <a:spLocks noChangeArrowheads="1"/>
          </p:cNvSpPr>
          <p:nvPr/>
        </p:nvSpPr>
        <p:spPr bwMode="auto">
          <a:xfrm>
            <a:off x="-76200" y="6400800"/>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&gt; 75%</a:t>
            </a:r>
          </a:p>
        </p:txBody>
      </p:sp>
      <p:cxnSp>
        <p:nvCxnSpPr>
          <p:cNvPr id="18" name="Straight Arrow Connector 17">
            <a:extLst>
              <a:ext uri="{FF2B5EF4-FFF2-40B4-BE49-F238E27FC236}">
                <a16:creationId xmlns:a16="http://schemas.microsoft.com/office/drawing/2014/main" id="{51465E22-A6FA-4C9C-A811-C2D80B48DA03}"/>
              </a:ext>
            </a:extLst>
          </p:cNvPr>
          <p:cNvCxnSpPr>
            <a:cxnSpLocks/>
          </p:cNvCxnSpPr>
          <p:nvPr/>
        </p:nvCxnSpPr>
        <p:spPr>
          <a:xfrm flipV="1">
            <a:off x="685800" y="6443990"/>
            <a:ext cx="533400" cy="90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3F7BF5D-FC3F-46BF-9137-7DACE85F4695}"/>
              </a:ext>
            </a:extLst>
          </p:cNvPr>
          <p:cNvSpPr/>
          <p:nvPr/>
        </p:nvSpPr>
        <p:spPr>
          <a:xfrm>
            <a:off x="1143000" y="914400"/>
            <a:ext cx="645818" cy="369332"/>
          </a:xfrm>
          <a:prstGeom prst="rect">
            <a:avLst/>
          </a:prstGeom>
        </p:spPr>
        <p:txBody>
          <a:bodyPr wrap="none">
            <a:spAutoFit/>
          </a:bodyPr>
          <a:lstStyle/>
          <a:p>
            <a:r>
              <a:rPr lang="en-US" u="sng" dirty="0"/>
              <a:t>Total</a:t>
            </a:r>
          </a:p>
        </p:txBody>
      </p:sp>
      <p:sp>
        <p:nvSpPr>
          <p:cNvPr id="22" name="Rectangle 21">
            <a:extLst>
              <a:ext uri="{FF2B5EF4-FFF2-40B4-BE49-F238E27FC236}">
                <a16:creationId xmlns:a16="http://schemas.microsoft.com/office/drawing/2014/main" id="{8ED422C8-BC57-4FCB-B069-A0B37F5EC518}"/>
              </a:ext>
            </a:extLst>
          </p:cNvPr>
          <p:cNvSpPr/>
          <p:nvPr/>
        </p:nvSpPr>
        <p:spPr>
          <a:xfrm>
            <a:off x="2509929" y="956846"/>
            <a:ext cx="614271" cy="338554"/>
          </a:xfrm>
          <a:prstGeom prst="rect">
            <a:avLst/>
          </a:prstGeom>
        </p:spPr>
        <p:txBody>
          <a:bodyPr wrap="none">
            <a:spAutoFit/>
          </a:bodyPr>
          <a:lstStyle/>
          <a:p>
            <a:r>
              <a:rPr lang="en-US" sz="1600" u="sng" dirty="0"/>
              <a:t>Male</a:t>
            </a:r>
          </a:p>
        </p:txBody>
      </p:sp>
      <p:sp>
        <p:nvSpPr>
          <p:cNvPr id="23" name="Rectangle 22">
            <a:extLst>
              <a:ext uri="{FF2B5EF4-FFF2-40B4-BE49-F238E27FC236}">
                <a16:creationId xmlns:a16="http://schemas.microsoft.com/office/drawing/2014/main" id="{9C704340-B08A-4AB9-A663-8C63378A7571}"/>
              </a:ext>
            </a:extLst>
          </p:cNvPr>
          <p:cNvSpPr/>
          <p:nvPr/>
        </p:nvSpPr>
        <p:spPr>
          <a:xfrm>
            <a:off x="3810000" y="956846"/>
            <a:ext cx="821763" cy="338554"/>
          </a:xfrm>
          <a:prstGeom prst="rect">
            <a:avLst/>
          </a:prstGeom>
        </p:spPr>
        <p:txBody>
          <a:bodyPr wrap="none">
            <a:spAutoFit/>
          </a:bodyPr>
          <a:lstStyle/>
          <a:p>
            <a:r>
              <a:rPr lang="en-US" sz="1600" u="sng" dirty="0"/>
              <a:t>Female</a:t>
            </a:r>
          </a:p>
        </p:txBody>
      </p:sp>
      <p:sp>
        <p:nvSpPr>
          <p:cNvPr id="26" name="Text Box 75">
            <a:extLst>
              <a:ext uri="{FF2B5EF4-FFF2-40B4-BE49-F238E27FC236}">
                <a16:creationId xmlns:a16="http://schemas.microsoft.com/office/drawing/2014/main" id="{DA2B4BDC-8A6E-48A8-8686-4B33D34D48B9}"/>
              </a:ext>
            </a:extLst>
          </p:cNvPr>
          <p:cNvSpPr txBox="1">
            <a:spLocks noChangeArrowheads="1"/>
          </p:cNvSpPr>
          <p:nvPr/>
        </p:nvSpPr>
        <p:spPr bwMode="auto">
          <a:xfrm>
            <a:off x="2209800" y="64439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(n=104)</a:t>
            </a:r>
          </a:p>
        </p:txBody>
      </p:sp>
      <p:sp>
        <p:nvSpPr>
          <p:cNvPr id="27" name="Text Box 75">
            <a:extLst>
              <a:ext uri="{FF2B5EF4-FFF2-40B4-BE49-F238E27FC236}">
                <a16:creationId xmlns:a16="http://schemas.microsoft.com/office/drawing/2014/main" id="{838F13F3-8585-45B7-8344-572096AEE40F}"/>
              </a:ext>
            </a:extLst>
          </p:cNvPr>
          <p:cNvSpPr txBox="1">
            <a:spLocks noChangeArrowheads="1"/>
          </p:cNvSpPr>
          <p:nvPr/>
        </p:nvSpPr>
        <p:spPr bwMode="auto">
          <a:xfrm>
            <a:off x="3657600" y="64439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(n=34)</a:t>
            </a:r>
          </a:p>
        </p:txBody>
      </p:sp>
      <p:sp>
        <p:nvSpPr>
          <p:cNvPr id="28" name="Text Box 75">
            <a:extLst>
              <a:ext uri="{FF2B5EF4-FFF2-40B4-BE49-F238E27FC236}">
                <a16:creationId xmlns:a16="http://schemas.microsoft.com/office/drawing/2014/main" id="{A536DFAE-87E5-45FF-9B88-D7D504E4BF05}"/>
              </a:ext>
            </a:extLst>
          </p:cNvPr>
          <p:cNvSpPr txBox="1">
            <a:spLocks noChangeArrowheads="1"/>
          </p:cNvSpPr>
          <p:nvPr/>
        </p:nvSpPr>
        <p:spPr bwMode="auto">
          <a:xfrm>
            <a:off x="4953000" y="64439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(n=32)</a:t>
            </a:r>
          </a:p>
        </p:txBody>
      </p:sp>
      <p:sp>
        <p:nvSpPr>
          <p:cNvPr id="30" name="Rectangle 29">
            <a:extLst>
              <a:ext uri="{FF2B5EF4-FFF2-40B4-BE49-F238E27FC236}">
                <a16:creationId xmlns:a16="http://schemas.microsoft.com/office/drawing/2014/main" id="{EA068B36-CDDC-45D0-8CDC-9F6609092F4A}"/>
              </a:ext>
            </a:extLst>
          </p:cNvPr>
          <p:cNvSpPr/>
          <p:nvPr/>
        </p:nvSpPr>
        <p:spPr>
          <a:xfrm>
            <a:off x="4862258" y="848380"/>
            <a:ext cx="1356526" cy="523220"/>
          </a:xfrm>
          <a:prstGeom prst="rect">
            <a:avLst/>
          </a:prstGeom>
        </p:spPr>
        <p:txBody>
          <a:bodyPr wrap="none">
            <a:spAutoFit/>
          </a:bodyPr>
          <a:lstStyle/>
          <a:p>
            <a:pPr algn="ctr"/>
            <a:r>
              <a:rPr lang="en-US" sz="1400" u="sng" dirty="0"/>
              <a:t>Early Career</a:t>
            </a:r>
          </a:p>
          <a:p>
            <a:pPr algn="ctr"/>
            <a:r>
              <a:rPr lang="en-US" sz="1400" u="sng" dirty="0"/>
              <a:t>(36 – 45 years)</a:t>
            </a:r>
          </a:p>
        </p:txBody>
      </p:sp>
      <p:sp>
        <p:nvSpPr>
          <p:cNvPr id="31" name="Rectangle 30">
            <a:extLst>
              <a:ext uri="{FF2B5EF4-FFF2-40B4-BE49-F238E27FC236}">
                <a16:creationId xmlns:a16="http://schemas.microsoft.com/office/drawing/2014/main" id="{91FAB0F8-E33F-45A9-BEC9-8C0278ED8D65}"/>
              </a:ext>
            </a:extLst>
          </p:cNvPr>
          <p:cNvSpPr/>
          <p:nvPr/>
        </p:nvSpPr>
        <p:spPr>
          <a:xfrm>
            <a:off x="6248400" y="848380"/>
            <a:ext cx="1356525" cy="523220"/>
          </a:xfrm>
          <a:prstGeom prst="rect">
            <a:avLst/>
          </a:prstGeom>
        </p:spPr>
        <p:txBody>
          <a:bodyPr wrap="none">
            <a:spAutoFit/>
          </a:bodyPr>
          <a:lstStyle/>
          <a:p>
            <a:pPr algn="ctr"/>
            <a:r>
              <a:rPr lang="en-US" sz="1400" u="sng" dirty="0"/>
              <a:t>Mid Career</a:t>
            </a:r>
          </a:p>
          <a:p>
            <a:pPr algn="ctr"/>
            <a:r>
              <a:rPr lang="en-US" sz="1400" u="sng" dirty="0"/>
              <a:t>(46 – 55 years)</a:t>
            </a:r>
          </a:p>
        </p:txBody>
      </p:sp>
      <p:sp>
        <p:nvSpPr>
          <p:cNvPr id="32" name="Rectangle 31">
            <a:extLst>
              <a:ext uri="{FF2B5EF4-FFF2-40B4-BE49-F238E27FC236}">
                <a16:creationId xmlns:a16="http://schemas.microsoft.com/office/drawing/2014/main" id="{4F9C7216-9AD3-4CB6-9E26-AB4AF51B1C80}"/>
              </a:ext>
            </a:extLst>
          </p:cNvPr>
          <p:cNvSpPr/>
          <p:nvPr/>
        </p:nvSpPr>
        <p:spPr>
          <a:xfrm>
            <a:off x="7763316" y="838200"/>
            <a:ext cx="1100045" cy="523220"/>
          </a:xfrm>
          <a:prstGeom prst="rect">
            <a:avLst/>
          </a:prstGeom>
        </p:spPr>
        <p:txBody>
          <a:bodyPr wrap="none">
            <a:spAutoFit/>
          </a:bodyPr>
          <a:lstStyle/>
          <a:p>
            <a:pPr algn="ctr"/>
            <a:r>
              <a:rPr lang="en-US" sz="1400" u="sng" dirty="0"/>
              <a:t>Late Career</a:t>
            </a:r>
          </a:p>
          <a:p>
            <a:pPr algn="ctr"/>
            <a:r>
              <a:rPr lang="en-US" sz="1400" u="sng" dirty="0"/>
              <a:t>(&gt; 55 years)</a:t>
            </a:r>
          </a:p>
        </p:txBody>
      </p:sp>
      <p:sp>
        <p:nvSpPr>
          <p:cNvPr id="34" name="Rectangle 33">
            <a:extLst>
              <a:ext uri="{FF2B5EF4-FFF2-40B4-BE49-F238E27FC236}">
                <a16:creationId xmlns:a16="http://schemas.microsoft.com/office/drawing/2014/main" id="{F1C82869-C43A-42C7-9FB5-8B7CBB773002}"/>
              </a:ext>
            </a:extLst>
          </p:cNvPr>
          <p:cNvSpPr/>
          <p:nvPr/>
        </p:nvSpPr>
        <p:spPr>
          <a:xfrm>
            <a:off x="2209800" y="621268"/>
            <a:ext cx="2717795" cy="369332"/>
          </a:xfrm>
          <a:prstGeom prst="rect">
            <a:avLst/>
          </a:prstGeom>
        </p:spPr>
        <p:txBody>
          <a:bodyPr wrap="none">
            <a:spAutoFit/>
          </a:bodyPr>
          <a:lstStyle/>
          <a:p>
            <a:r>
              <a:rPr lang="en-US" u="sng" dirty="0"/>
              <a:t>Program Director - Gender</a:t>
            </a:r>
          </a:p>
        </p:txBody>
      </p:sp>
      <p:sp>
        <p:nvSpPr>
          <p:cNvPr id="35" name="Rectangle 34">
            <a:extLst>
              <a:ext uri="{FF2B5EF4-FFF2-40B4-BE49-F238E27FC236}">
                <a16:creationId xmlns:a16="http://schemas.microsoft.com/office/drawing/2014/main" id="{E7345739-2440-40C8-9449-6971CD603FE2}"/>
              </a:ext>
            </a:extLst>
          </p:cNvPr>
          <p:cNvSpPr/>
          <p:nvPr/>
        </p:nvSpPr>
        <p:spPr>
          <a:xfrm>
            <a:off x="5791200" y="533400"/>
            <a:ext cx="2362891" cy="369332"/>
          </a:xfrm>
          <a:prstGeom prst="rect">
            <a:avLst/>
          </a:prstGeom>
        </p:spPr>
        <p:txBody>
          <a:bodyPr wrap="none">
            <a:spAutoFit/>
          </a:bodyPr>
          <a:lstStyle/>
          <a:p>
            <a:r>
              <a:rPr lang="en-US" u="sng" dirty="0"/>
              <a:t>Program Director - Age</a:t>
            </a:r>
          </a:p>
        </p:txBody>
      </p:sp>
    </p:spTree>
    <p:extLst>
      <p:ext uri="{BB962C8B-B14F-4D97-AF65-F5344CB8AC3E}">
        <p14:creationId xmlns:p14="http://schemas.microsoft.com/office/powerpoint/2010/main" val="41783663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screenshot of a cell phone&#10;&#10;Description automatically generated">
            <a:extLst>
              <a:ext uri="{FF2B5EF4-FFF2-40B4-BE49-F238E27FC236}">
                <a16:creationId xmlns:a16="http://schemas.microsoft.com/office/drawing/2014/main" id="{EBD7CAF7-1035-47A3-B14A-321986166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1093359"/>
            <a:ext cx="5486401" cy="5231241"/>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E0068E19-A888-4FE1-B578-BBBD4EBC7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0001" y="1093359"/>
            <a:ext cx="1851399" cy="5231241"/>
          </a:xfrm>
          <a:prstGeom prst="rect">
            <a:avLst/>
          </a:prstGeom>
        </p:spPr>
      </p:pic>
      <p:sp>
        <p:nvSpPr>
          <p:cNvPr id="95" name="Text Box 75">
            <a:extLst>
              <a:ext uri="{FF2B5EF4-FFF2-40B4-BE49-F238E27FC236}">
                <a16:creationId xmlns:a16="http://schemas.microsoft.com/office/drawing/2014/main" id="{B017D9BA-9E90-4AA8-B27C-20FAC2FC2BC0}"/>
              </a:ext>
            </a:extLst>
          </p:cNvPr>
          <p:cNvSpPr txBox="1">
            <a:spLocks noChangeArrowheads="1"/>
          </p:cNvSpPr>
          <p:nvPr/>
        </p:nvSpPr>
        <p:spPr bwMode="auto">
          <a:xfrm>
            <a:off x="5943600" y="6322368"/>
            <a:ext cx="838200" cy="276999"/>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200" b="0" dirty="0">
                <a:solidFill>
                  <a:schemeClr val="tx1"/>
                </a:solidFill>
              </a:rPr>
              <a:t>(n=52)</a:t>
            </a:r>
          </a:p>
        </p:txBody>
      </p:sp>
      <p:sp>
        <p:nvSpPr>
          <p:cNvPr id="5123" name="Rectangle 4"/>
          <p:cNvSpPr>
            <a:spLocks noChangeArrowheads="1"/>
          </p:cNvSpPr>
          <p:nvPr/>
        </p:nvSpPr>
        <p:spPr bwMode="auto">
          <a:xfrm>
            <a:off x="1338640" y="0"/>
            <a:ext cx="645728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000" b="1" dirty="0">
                <a:latin typeface="+mj-lt"/>
              </a:rPr>
              <a:t>Most Common Usage of Program’s Parental Leave Policy</a:t>
            </a:r>
            <a:endParaRPr lang="en-US" altLang="en-US" sz="2000" b="1" dirty="0">
              <a:solidFill>
                <a:srgbClr val="00386B"/>
              </a:solidFill>
              <a:latin typeface="+mj-lt"/>
              <a:cs typeface="Arial" charset="0"/>
            </a:endParaRPr>
          </a:p>
        </p:txBody>
      </p:sp>
      <p:sp>
        <p:nvSpPr>
          <p:cNvPr id="29" name="Text Box 75">
            <a:extLst>
              <a:ext uri="{FF2B5EF4-FFF2-40B4-BE49-F238E27FC236}">
                <a16:creationId xmlns:a16="http://schemas.microsoft.com/office/drawing/2014/main" id="{8E5175BA-1B06-4C0E-A718-29B8E7F3998F}"/>
              </a:ext>
            </a:extLst>
          </p:cNvPr>
          <p:cNvSpPr txBox="1">
            <a:spLocks noChangeArrowheads="1"/>
          </p:cNvSpPr>
          <p:nvPr/>
        </p:nvSpPr>
        <p:spPr bwMode="auto">
          <a:xfrm>
            <a:off x="1" y="2187714"/>
            <a:ext cx="175259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Fellows take the maximum allowed or desired time with coverage arranged by the program (PD, chiefs, etc.)</a:t>
            </a:r>
          </a:p>
        </p:txBody>
      </p:sp>
      <p:cxnSp>
        <p:nvCxnSpPr>
          <p:cNvPr id="30" name="Straight Arrow Connector 29">
            <a:extLst>
              <a:ext uri="{FF2B5EF4-FFF2-40B4-BE49-F238E27FC236}">
                <a16:creationId xmlns:a16="http://schemas.microsoft.com/office/drawing/2014/main" id="{B15DCFD9-ED17-4C01-9AA4-0D27F925EDA3}"/>
              </a:ext>
            </a:extLst>
          </p:cNvPr>
          <p:cNvCxnSpPr>
            <a:cxnSpLocks/>
          </p:cNvCxnSpPr>
          <p:nvPr/>
        </p:nvCxnSpPr>
        <p:spPr>
          <a:xfrm>
            <a:off x="1752599" y="259080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93940E97-896F-44EC-87CD-26288714D57B}"/>
              </a:ext>
            </a:extLst>
          </p:cNvPr>
          <p:cNvSpPr/>
          <p:nvPr/>
        </p:nvSpPr>
        <p:spPr>
          <a:xfrm>
            <a:off x="2362200" y="987623"/>
            <a:ext cx="597729" cy="307777"/>
          </a:xfrm>
          <a:prstGeom prst="rect">
            <a:avLst/>
          </a:prstGeom>
        </p:spPr>
        <p:txBody>
          <a:bodyPr wrap="none">
            <a:spAutoFit/>
          </a:bodyPr>
          <a:lstStyle/>
          <a:p>
            <a:pPr algn="ctr" fontAlgn="ctr"/>
            <a:r>
              <a:rPr lang="en-US" sz="1400" b="1" u="sng" dirty="0">
                <a:latin typeface="Arial" panose="020B0604020202020204" pitchFamily="34" charset="0"/>
                <a:cs typeface="Arial" panose="020B0604020202020204" pitchFamily="34" charset="0"/>
              </a:rPr>
              <a:t>Total</a:t>
            </a:r>
          </a:p>
        </p:txBody>
      </p:sp>
      <p:sp>
        <p:nvSpPr>
          <p:cNvPr id="74" name="Text Box 75">
            <a:extLst>
              <a:ext uri="{FF2B5EF4-FFF2-40B4-BE49-F238E27FC236}">
                <a16:creationId xmlns:a16="http://schemas.microsoft.com/office/drawing/2014/main" id="{EB62EC2A-FAE7-4D12-BC07-CE49E47ED693}"/>
              </a:ext>
            </a:extLst>
          </p:cNvPr>
          <p:cNvSpPr txBox="1">
            <a:spLocks noChangeArrowheads="1"/>
          </p:cNvSpPr>
          <p:nvPr/>
        </p:nvSpPr>
        <p:spPr bwMode="auto">
          <a:xfrm>
            <a:off x="2209800" y="6322368"/>
            <a:ext cx="8382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200" b="0" dirty="0">
                <a:solidFill>
                  <a:schemeClr val="tx1"/>
                </a:solidFill>
              </a:rPr>
              <a:t>(n=138)</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304800"/>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For the majority of programs (55%) fellows take the maximum allowed or desired parental leave time with coverage arranged usually by the program (50%) but in some cases by the individual fellow (5%). This is very typical of large programs (71%).</a:t>
            </a:r>
          </a:p>
          <a:p>
            <a:pPr eaLnBrk="1" hangingPunct="1">
              <a:buFontTx/>
              <a:buChar char="•"/>
            </a:pPr>
            <a:r>
              <a:rPr lang="en-US" altLang="en-US" sz="1000" b="0" dirty="0">
                <a:solidFill>
                  <a:schemeClr val="tx1"/>
                </a:solidFill>
              </a:rPr>
              <a:t>For 3 out of 10 programs (29%) fellows take less than the maximum time with coverage arranged by the program (25%) or by the individual fellow (4%). This is more common in medium programs (43%) than in small (19%) or large (22%) programs.  </a:t>
            </a:r>
          </a:p>
        </p:txBody>
      </p:sp>
      <p:sp>
        <p:nvSpPr>
          <p:cNvPr id="86" name="Rectangle 85">
            <a:extLst>
              <a:ext uri="{FF2B5EF4-FFF2-40B4-BE49-F238E27FC236}">
                <a16:creationId xmlns:a16="http://schemas.microsoft.com/office/drawing/2014/main" id="{27BEE8DC-17A1-4CD7-82A2-5A98B5FA105A}"/>
              </a:ext>
            </a:extLst>
          </p:cNvPr>
          <p:cNvSpPr/>
          <p:nvPr/>
        </p:nvSpPr>
        <p:spPr>
          <a:xfrm>
            <a:off x="5638800" y="786824"/>
            <a:ext cx="1371600" cy="307777"/>
          </a:xfrm>
          <a:prstGeom prst="rect">
            <a:avLst/>
          </a:prstGeom>
        </p:spPr>
        <p:txBody>
          <a:bodyPr wrap="square">
            <a:spAutoFit/>
          </a:bodyPr>
          <a:lstStyle/>
          <a:p>
            <a:pPr algn="ctr"/>
            <a:r>
              <a:rPr lang="en-US" sz="1400" b="1" u="sng" dirty="0">
                <a:latin typeface="Arial" panose="020B0604020202020204" pitchFamily="34" charset="0"/>
                <a:cs typeface="Arial" panose="020B0604020202020204" pitchFamily="34" charset="0"/>
              </a:rPr>
              <a:t>Program Size</a:t>
            </a:r>
          </a:p>
        </p:txBody>
      </p:sp>
      <p:sp>
        <p:nvSpPr>
          <p:cNvPr id="87" name="Rectangle 86">
            <a:extLst>
              <a:ext uri="{FF2B5EF4-FFF2-40B4-BE49-F238E27FC236}">
                <a16:creationId xmlns:a16="http://schemas.microsoft.com/office/drawing/2014/main" id="{4C48D1D8-1FBC-4944-85C2-4AB39AC4C79B}"/>
              </a:ext>
            </a:extLst>
          </p:cNvPr>
          <p:cNvSpPr/>
          <p:nvPr/>
        </p:nvSpPr>
        <p:spPr>
          <a:xfrm>
            <a:off x="4191000" y="1015424"/>
            <a:ext cx="609602"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Small</a:t>
            </a:r>
          </a:p>
        </p:txBody>
      </p:sp>
      <p:sp>
        <p:nvSpPr>
          <p:cNvPr id="88" name="Rectangle 87">
            <a:extLst>
              <a:ext uri="{FF2B5EF4-FFF2-40B4-BE49-F238E27FC236}">
                <a16:creationId xmlns:a16="http://schemas.microsoft.com/office/drawing/2014/main" id="{97C77E4C-198C-40EF-BC51-035B3F3102B4}"/>
              </a:ext>
            </a:extLst>
          </p:cNvPr>
          <p:cNvSpPr/>
          <p:nvPr/>
        </p:nvSpPr>
        <p:spPr>
          <a:xfrm>
            <a:off x="5943600" y="1015424"/>
            <a:ext cx="7620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Medium</a:t>
            </a:r>
          </a:p>
        </p:txBody>
      </p:sp>
      <p:sp>
        <p:nvSpPr>
          <p:cNvPr id="89" name="Rectangle 88">
            <a:extLst>
              <a:ext uri="{FF2B5EF4-FFF2-40B4-BE49-F238E27FC236}">
                <a16:creationId xmlns:a16="http://schemas.microsoft.com/office/drawing/2014/main" id="{890FBA29-CAFD-427C-AF04-17744B318B4F}"/>
              </a:ext>
            </a:extLst>
          </p:cNvPr>
          <p:cNvSpPr/>
          <p:nvPr/>
        </p:nvSpPr>
        <p:spPr>
          <a:xfrm>
            <a:off x="7772400" y="1015424"/>
            <a:ext cx="7620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Large</a:t>
            </a:r>
          </a:p>
        </p:txBody>
      </p:sp>
      <p:sp>
        <p:nvSpPr>
          <p:cNvPr id="94" name="Text Box 75">
            <a:extLst>
              <a:ext uri="{FF2B5EF4-FFF2-40B4-BE49-F238E27FC236}">
                <a16:creationId xmlns:a16="http://schemas.microsoft.com/office/drawing/2014/main" id="{53B0B27E-AAAD-4B12-9FB1-A594C66D8BBD}"/>
              </a:ext>
            </a:extLst>
          </p:cNvPr>
          <p:cNvSpPr txBox="1">
            <a:spLocks noChangeArrowheads="1"/>
          </p:cNvSpPr>
          <p:nvPr/>
        </p:nvSpPr>
        <p:spPr bwMode="auto">
          <a:xfrm>
            <a:off x="4114800" y="6322368"/>
            <a:ext cx="838200" cy="276999"/>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200" b="0" dirty="0">
                <a:solidFill>
                  <a:schemeClr val="tx1"/>
                </a:solidFill>
              </a:rPr>
              <a:t>(n=42)</a:t>
            </a:r>
          </a:p>
        </p:txBody>
      </p:sp>
      <p:sp>
        <p:nvSpPr>
          <p:cNvPr id="96" name="Text Box 75">
            <a:extLst>
              <a:ext uri="{FF2B5EF4-FFF2-40B4-BE49-F238E27FC236}">
                <a16:creationId xmlns:a16="http://schemas.microsoft.com/office/drawing/2014/main" id="{2328A439-0D9D-492C-82CD-5AA94006728E}"/>
              </a:ext>
            </a:extLst>
          </p:cNvPr>
          <p:cNvSpPr txBox="1">
            <a:spLocks noChangeArrowheads="1"/>
          </p:cNvSpPr>
          <p:nvPr/>
        </p:nvSpPr>
        <p:spPr bwMode="auto">
          <a:xfrm>
            <a:off x="7772400" y="6322368"/>
            <a:ext cx="838200" cy="276999"/>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200" b="0" dirty="0">
                <a:solidFill>
                  <a:schemeClr val="tx1"/>
                </a:solidFill>
              </a:rPr>
              <a:t>(n=44)</a:t>
            </a:r>
          </a:p>
        </p:txBody>
      </p:sp>
      <p:sp>
        <p:nvSpPr>
          <p:cNvPr id="98" name="Text Box 75">
            <a:extLst>
              <a:ext uri="{FF2B5EF4-FFF2-40B4-BE49-F238E27FC236}">
                <a16:creationId xmlns:a16="http://schemas.microsoft.com/office/drawing/2014/main" id="{75244668-A806-48B0-942F-66F5264DFDD6}"/>
              </a:ext>
            </a:extLst>
          </p:cNvPr>
          <p:cNvSpPr txBox="1">
            <a:spLocks noChangeArrowheads="1"/>
          </p:cNvSpPr>
          <p:nvPr/>
        </p:nvSpPr>
        <p:spPr bwMode="auto">
          <a:xfrm>
            <a:off x="990600" y="5867400"/>
            <a:ext cx="838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Not sure</a:t>
            </a:r>
          </a:p>
        </p:txBody>
      </p:sp>
      <p:sp>
        <p:nvSpPr>
          <p:cNvPr id="42" name="Text Box 75">
            <a:extLst>
              <a:ext uri="{FF2B5EF4-FFF2-40B4-BE49-F238E27FC236}">
                <a16:creationId xmlns:a16="http://schemas.microsoft.com/office/drawing/2014/main" id="{6F1A07B8-FBA4-4184-9CF6-3F1A0C1D4D49}"/>
              </a:ext>
            </a:extLst>
          </p:cNvPr>
          <p:cNvSpPr txBox="1">
            <a:spLocks noChangeArrowheads="1"/>
          </p:cNvSpPr>
          <p:nvPr/>
        </p:nvSpPr>
        <p:spPr bwMode="auto">
          <a:xfrm>
            <a:off x="685800" y="5697380"/>
            <a:ext cx="708399" cy="24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Other</a:t>
            </a:r>
          </a:p>
        </p:txBody>
      </p:sp>
      <p:cxnSp>
        <p:nvCxnSpPr>
          <p:cNvPr id="38" name="Straight Arrow Connector 37">
            <a:extLst>
              <a:ext uri="{FF2B5EF4-FFF2-40B4-BE49-F238E27FC236}">
                <a16:creationId xmlns:a16="http://schemas.microsoft.com/office/drawing/2014/main" id="{CF5E7E44-607E-4416-93A7-B3596B580415}"/>
              </a:ext>
            </a:extLst>
          </p:cNvPr>
          <p:cNvCxnSpPr>
            <a:cxnSpLocks/>
          </p:cNvCxnSpPr>
          <p:nvPr/>
        </p:nvCxnSpPr>
        <p:spPr>
          <a:xfrm>
            <a:off x="1752599" y="601980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 Box 75">
            <a:extLst>
              <a:ext uri="{FF2B5EF4-FFF2-40B4-BE49-F238E27FC236}">
                <a16:creationId xmlns:a16="http://schemas.microsoft.com/office/drawing/2014/main" id="{64D557D8-F5DE-4377-ACBB-75B79390D53B}"/>
              </a:ext>
            </a:extLst>
          </p:cNvPr>
          <p:cNvSpPr txBox="1">
            <a:spLocks noChangeArrowheads="1"/>
          </p:cNvSpPr>
          <p:nvPr/>
        </p:nvSpPr>
        <p:spPr bwMode="auto">
          <a:xfrm>
            <a:off x="76200" y="3559314"/>
            <a:ext cx="16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Fellows take maximum allowed or desired time with coverage arranged by the individual fellow</a:t>
            </a:r>
          </a:p>
        </p:txBody>
      </p:sp>
      <p:sp>
        <p:nvSpPr>
          <p:cNvPr id="28" name="Text Box 75">
            <a:extLst>
              <a:ext uri="{FF2B5EF4-FFF2-40B4-BE49-F238E27FC236}">
                <a16:creationId xmlns:a16="http://schemas.microsoft.com/office/drawing/2014/main" id="{6C86AE57-C46A-495D-AFE8-1504F0BD8DB8}"/>
              </a:ext>
            </a:extLst>
          </p:cNvPr>
          <p:cNvSpPr txBox="1">
            <a:spLocks noChangeArrowheads="1"/>
          </p:cNvSpPr>
          <p:nvPr/>
        </p:nvSpPr>
        <p:spPr bwMode="auto">
          <a:xfrm>
            <a:off x="-22599" y="4267200"/>
            <a:ext cx="185139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Fellows take less than the maximum allowed time with coverage arranged by the program (PD, chiefs, etc.)</a:t>
            </a:r>
          </a:p>
        </p:txBody>
      </p:sp>
      <p:sp>
        <p:nvSpPr>
          <p:cNvPr id="32" name="Text Box 75">
            <a:extLst>
              <a:ext uri="{FF2B5EF4-FFF2-40B4-BE49-F238E27FC236}">
                <a16:creationId xmlns:a16="http://schemas.microsoft.com/office/drawing/2014/main" id="{F0316930-6F11-4938-8E91-D4E4CA510B5B}"/>
              </a:ext>
            </a:extLst>
          </p:cNvPr>
          <p:cNvSpPr txBox="1">
            <a:spLocks noChangeArrowheads="1"/>
          </p:cNvSpPr>
          <p:nvPr/>
        </p:nvSpPr>
        <p:spPr bwMode="auto">
          <a:xfrm>
            <a:off x="76200" y="5007114"/>
            <a:ext cx="1676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Fellows take less than the maximum allowed time with coverage arranged by the individual fellow</a:t>
            </a:r>
          </a:p>
        </p:txBody>
      </p:sp>
      <p:cxnSp>
        <p:nvCxnSpPr>
          <p:cNvPr id="33" name="Straight Arrow Connector 32">
            <a:extLst>
              <a:ext uri="{FF2B5EF4-FFF2-40B4-BE49-F238E27FC236}">
                <a16:creationId xmlns:a16="http://schemas.microsoft.com/office/drawing/2014/main" id="{1F6E658C-D3BF-4450-8377-D0B2DF321419}"/>
              </a:ext>
            </a:extLst>
          </p:cNvPr>
          <p:cNvCxnSpPr>
            <a:cxnSpLocks/>
          </p:cNvCxnSpPr>
          <p:nvPr/>
        </p:nvCxnSpPr>
        <p:spPr>
          <a:xfrm flipV="1">
            <a:off x="1295400" y="5657910"/>
            <a:ext cx="990600" cy="1625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 Box 7">
            <a:extLst>
              <a:ext uri="{FF2B5EF4-FFF2-40B4-BE49-F238E27FC236}">
                <a16:creationId xmlns:a16="http://schemas.microsoft.com/office/drawing/2014/main" id="{B6089304-395A-4ABF-B1DB-91F0BADE361E}"/>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Which of the following options is the most common usage of your program’s parental leave policy?  (n=138)</a:t>
            </a:r>
          </a:p>
        </p:txBody>
      </p:sp>
      <p:cxnSp>
        <p:nvCxnSpPr>
          <p:cNvPr id="35" name="Straight Arrow Connector 34">
            <a:extLst>
              <a:ext uri="{FF2B5EF4-FFF2-40B4-BE49-F238E27FC236}">
                <a16:creationId xmlns:a16="http://schemas.microsoft.com/office/drawing/2014/main" id="{F67B3893-FEB7-481B-9ECB-6A7575CE7FAA}"/>
              </a:ext>
            </a:extLst>
          </p:cNvPr>
          <p:cNvCxnSpPr>
            <a:cxnSpLocks/>
          </p:cNvCxnSpPr>
          <p:nvPr/>
        </p:nvCxnSpPr>
        <p:spPr>
          <a:xfrm>
            <a:off x="1752600" y="396240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DF43357-7481-47CC-BD6A-151364E3E6A7}"/>
              </a:ext>
            </a:extLst>
          </p:cNvPr>
          <p:cNvCxnSpPr>
            <a:cxnSpLocks/>
          </p:cNvCxnSpPr>
          <p:nvPr/>
        </p:nvCxnSpPr>
        <p:spPr>
          <a:xfrm>
            <a:off x="1752600" y="472440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473B8EB-EAF5-4A6E-8D39-4ADE82E56CB9}"/>
              </a:ext>
            </a:extLst>
          </p:cNvPr>
          <p:cNvCxnSpPr>
            <a:cxnSpLocks/>
          </p:cNvCxnSpPr>
          <p:nvPr/>
        </p:nvCxnSpPr>
        <p:spPr>
          <a:xfrm>
            <a:off x="1752600" y="541020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 Box 75">
            <a:extLst>
              <a:ext uri="{FF2B5EF4-FFF2-40B4-BE49-F238E27FC236}">
                <a16:creationId xmlns:a16="http://schemas.microsoft.com/office/drawing/2014/main" id="{485B2C38-C1D5-4528-8DCA-173EE3904AC8}"/>
              </a:ext>
            </a:extLst>
          </p:cNvPr>
          <p:cNvSpPr txBox="1">
            <a:spLocks noChangeArrowheads="1"/>
          </p:cNvSpPr>
          <p:nvPr/>
        </p:nvSpPr>
        <p:spPr bwMode="auto">
          <a:xfrm>
            <a:off x="914400" y="6154579"/>
            <a:ext cx="838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 answer</a:t>
            </a:r>
          </a:p>
        </p:txBody>
      </p:sp>
      <p:cxnSp>
        <p:nvCxnSpPr>
          <p:cNvPr id="44" name="Straight Arrow Connector 43">
            <a:extLst>
              <a:ext uri="{FF2B5EF4-FFF2-40B4-BE49-F238E27FC236}">
                <a16:creationId xmlns:a16="http://schemas.microsoft.com/office/drawing/2014/main" id="{95C83280-AF3A-4608-8E7B-1E06470BE261}"/>
              </a:ext>
            </a:extLst>
          </p:cNvPr>
          <p:cNvCxnSpPr>
            <a:cxnSpLocks/>
          </p:cNvCxnSpPr>
          <p:nvPr/>
        </p:nvCxnSpPr>
        <p:spPr>
          <a:xfrm>
            <a:off x="1676399" y="6306979"/>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8677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social media post&#10;&#10;Description automatically generated">
            <a:extLst>
              <a:ext uri="{FF2B5EF4-FFF2-40B4-BE49-F238E27FC236}">
                <a16:creationId xmlns:a16="http://schemas.microsoft.com/office/drawing/2014/main" id="{AE1B504B-D612-486D-91BF-03FF36C2EA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17919"/>
            <a:ext cx="9144000" cy="2635281"/>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96DC6FFE-ADC4-4556-8C1F-84E9B91BFE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5400"/>
            <a:ext cx="9144000" cy="2362200"/>
          </a:xfrm>
          <a:prstGeom prst="rect">
            <a:avLst/>
          </a:prstGeom>
        </p:spPr>
      </p:pic>
      <p:sp>
        <p:nvSpPr>
          <p:cNvPr id="95" name="Text Box 75">
            <a:extLst>
              <a:ext uri="{FF2B5EF4-FFF2-40B4-BE49-F238E27FC236}">
                <a16:creationId xmlns:a16="http://schemas.microsoft.com/office/drawing/2014/main" id="{B017D9BA-9E90-4AA8-B27C-20FAC2FC2BC0}"/>
              </a:ext>
            </a:extLst>
          </p:cNvPr>
          <p:cNvSpPr txBox="1">
            <a:spLocks noChangeArrowheads="1"/>
          </p:cNvSpPr>
          <p:nvPr/>
        </p:nvSpPr>
        <p:spPr bwMode="auto">
          <a:xfrm>
            <a:off x="5105400" y="6200001"/>
            <a:ext cx="838200" cy="276999"/>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200" b="0" dirty="0">
                <a:solidFill>
                  <a:schemeClr val="tx1"/>
                </a:solidFill>
              </a:rPr>
              <a:t>(n=52)</a:t>
            </a:r>
          </a:p>
        </p:txBody>
      </p:sp>
      <p:sp>
        <p:nvSpPr>
          <p:cNvPr id="5123" name="Rectangle 4"/>
          <p:cNvSpPr>
            <a:spLocks noChangeArrowheads="1"/>
          </p:cNvSpPr>
          <p:nvPr/>
        </p:nvSpPr>
        <p:spPr bwMode="auto">
          <a:xfrm>
            <a:off x="152399" y="87868"/>
            <a:ext cx="88392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1800" b="1" dirty="0">
                <a:latin typeface="+mj-lt"/>
              </a:rPr>
              <a:t>Options for Flexible Scheduling, Reduced Call, or Work from Home After Parental Leave</a:t>
            </a:r>
            <a:endParaRPr lang="en-US" altLang="en-US" sz="1800" b="1" dirty="0">
              <a:solidFill>
                <a:srgbClr val="00386B"/>
              </a:solidFill>
              <a:latin typeface="+mj-lt"/>
              <a:cs typeface="Arial" charset="0"/>
            </a:endParaRPr>
          </a:p>
        </p:txBody>
      </p:sp>
      <p:sp>
        <p:nvSpPr>
          <p:cNvPr id="40" name="Rectangle 39">
            <a:extLst>
              <a:ext uri="{FF2B5EF4-FFF2-40B4-BE49-F238E27FC236}">
                <a16:creationId xmlns:a16="http://schemas.microsoft.com/office/drawing/2014/main" id="{93940E97-896F-44EC-87CD-26288714D57B}"/>
              </a:ext>
            </a:extLst>
          </p:cNvPr>
          <p:cNvSpPr/>
          <p:nvPr/>
        </p:nvSpPr>
        <p:spPr>
          <a:xfrm>
            <a:off x="4126671" y="1063823"/>
            <a:ext cx="597729" cy="307777"/>
          </a:xfrm>
          <a:prstGeom prst="rect">
            <a:avLst/>
          </a:prstGeom>
        </p:spPr>
        <p:txBody>
          <a:bodyPr wrap="none">
            <a:spAutoFit/>
          </a:bodyPr>
          <a:lstStyle/>
          <a:p>
            <a:pPr algn="ctr" fontAlgn="ctr"/>
            <a:r>
              <a:rPr lang="en-US" sz="1400" b="1" u="sng" dirty="0">
                <a:latin typeface="Arial" panose="020B0604020202020204" pitchFamily="34" charset="0"/>
                <a:cs typeface="Arial" panose="020B0604020202020204" pitchFamily="34" charset="0"/>
              </a:rPr>
              <a:t>Total</a:t>
            </a:r>
          </a:p>
        </p:txBody>
      </p:sp>
      <p:sp>
        <p:nvSpPr>
          <p:cNvPr id="74" name="Text Box 75">
            <a:extLst>
              <a:ext uri="{FF2B5EF4-FFF2-40B4-BE49-F238E27FC236}">
                <a16:creationId xmlns:a16="http://schemas.microsoft.com/office/drawing/2014/main" id="{EB62EC2A-FAE7-4D12-BC07-CE49E47ED693}"/>
              </a:ext>
            </a:extLst>
          </p:cNvPr>
          <p:cNvSpPr txBox="1">
            <a:spLocks noChangeArrowheads="1"/>
          </p:cNvSpPr>
          <p:nvPr/>
        </p:nvSpPr>
        <p:spPr bwMode="auto">
          <a:xfrm>
            <a:off x="6248400" y="3124200"/>
            <a:ext cx="8382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200" b="0" dirty="0">
                <a:solidFill>
                  <a:schemeClr val="tx1"/>
                </a:solidFill>
              </a:rPr>
              <a:t>(n=138)</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439579"/>
            <a:ext cx="9144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Once fellows return from parental leave, almost 7 out of 10 programs (68%) offer them the ability to start a rotation that allows for one or more of the following options: flexible scheduling (62%), reduced call (24%), or work from home (e.g. research) (21%). </a:t>
            </a:r>
          </a:p>
          <a:p>
            <a:pPr eaLnBrk="1" hangingPunct="1">
              <a:buFontTx/>
              <a:buChar char="•"/>
            </a:pPr>
            <a:endParaRPr lang="en-US" altLang="en-US" sz="1000" b="0" dirty="0">
              <a:solidFill>
                <a:schemeClr val="tx1"/>
              </a:solidFill>
            </a:endParaRPr>
          </a:p>
        </p:txBody>
      </p:sp>
      <p:sp>
        <p:nvSpPr>
          <p:cNvPr id="86" name="Rectangle 85">
            <a:extLst>
              <a:ext uri="{FF2B5EF4-FFF2-40B4-BE49-F238E27FC236}">
                <a16:creationId xmlns:a16="http://schemas.microsoft.com/office/drawing/2014/main" id="{27BEE8DC-17A1-4CD7-82A2-5A98B5FA105A}"/>
              </a:ext>
            </a:extLst>
          </p:cNvPr>
          <p:cNvSpPr/>
          <p:nvPr/>
        </p:nvSpPr>
        <p:spPr>
          <a:xfrm>
            <a:off x="4419600" y="3429000"/>
            <a:ext cx="1371600" cy="307777"/>
          </a:xfrm>
          <a:prstGeom prst="rect">
            <a:avLst/>
          </a:prstGeom>
        </p:spPr>
        <p:txBody>
          <a:bodyPr wrap="square">
            <a:spAutoFit/>
          </a:bodyPr>
          <a:lstStyle/>
          <a:p>
            <a:pPr algn="ctr"/>
            <a:r>
              <a:rPr lang="en-US" sz="1400" b="1" u="sng" dirty="0">
                <a:latin typeface="Arial" panose="020B0604020202020204" pitchFamily="34" charset="0"/>
                <a:cs typeface="Arial" panose="020B0604020202020204" pitchFamily="34" charset="0"/>
              </a:rPr>
              <a:t>Program Size</a:t>
            </a:r>
          </a:p>
        </p:txBody>
      </p:sp>
      <p:sp>
        <p:nvSpPr>
          <p:cNvPr id="87" name="Rectangle 86">
            <a:extLst>
              <a:ext uri="{FF2B5EF4-FFF2-40B4-BE49-F238E27FC236}">
                <a16:creationId xmlns:a16="http://schemas.microsoft.com/office/drawing/2014/main" id="{4C48D1D8-1FBC-4944-85C2-4AB39AC4C79B}"/>
              </a:ext>
            </a:extLst>
          </p:cNvPr>
          <p:cNvSpPr/>
          <p:nvPr/>
        </p:nvSpPr>
        <p:spPr>
          <a:xfrm>
            <a:off x="2438400" y="3685401"/>
            <a:ext cx="609602"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Small</a:t>
            </a:r>
          </a:p>
        </p:txBody>
      </p:sp>
      <p:sp>
        <p:nvSpPr>
          <p:cNvPr id="88" name="Rectangle 87">
            <a:extLst>
              <a:ext uri="{FF2B5EF4-FFF2-40B4-BE49-F238E27FC236}">
                <a16:creationId xmlns:a16="http://schemas.microsoft.com/office/drawing/2014/main" id="{97C77E4C-198C-40EF-BC51-035B3F3102B4}"/>
              </a:ext>
            </a:extLst>
          </p:cNvPr>
          <p:cNvSpPr/>
          <p:nvPr/>
        </p:nvSpPr>
        <p:spPr>
          <a:xfrm>
            <a:off x="4724400" y="3685401"/>
            <a:ext cx="7620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Medium</a:t>
            </a:r>
          </a:p>
        </p:txBody>
      </p:sp>
      <p:sp>
        <p:nvSpPr>
          <p:cNvPr id="89" name="Rectangle 88">
            <a:extLst>
              <a:ext uri="{FF2B5EF4-FFF2-40B4-BE49-F238E27FC236}">
                <a16:creationId xmlns:a16="http://schemas.microsoft.com/office/drawing/2014/main" id="{890FBA29-CAFD-427C-AF04-17744B318B4F}"/>
              </a:ext>
            </a:extLst>
          </p:cNvPr>
          <p:cNvSpPr/>
          <p:nvPr/>
        </p:nvSpPr>
        <p:spPr>
          <a:xfrm>
            <a:off x="7239000" y="3685401"/>
            <a:ext cx="7620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Large</a:t>
            </a:r>
          </a:p>
        </p:txBody>
      </p:sp>
      <p:sp>
        <p:nvSpPr>
          <p:cNvPr id="94" name="Text Box 75">
            <a:extLst>
              <a:ext uri="{FF2B5EF4-FFF2-40B4-BE49-F238E27FC236}">
                <a16:creationId xmlns:a16="http://schemas.microsoft.com/office/drawing/2014/main" id="{53B0B27E-AAAD-4B12-9FB1-A594C66D8BBD}"/>
              </a:ext>
            </a:extLst>
          </p:cNvPr>
          <p:cNvSpPr txBox="1">
            <a:spLocks noChangeArrowheads="1"/>
          </p:cNvSpPr>
          <p:nvPr/>
        </p:nvSpPr>
        <p:spPr bwMode="auto">
          <a:xfrm>
            <a:off x="2895600" y="6200001"/>
            <a:ext cx="838200" cy="276999"/>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200" b="0" dirty="0">
                <a:solidFill>
                  <a:schemeClr val="tx1"/>
                </a:solidFill>
              </a:rPr>
              <a:t>(n=42)</a:t>
            </a:r>
          </a:p>
        </p:txBody>
      </p:sp>
      <p:sp>
        <p:nvSpPr>
          <p:cNvPr id="96" name="Text Box 75">
            <a:extLst>
              <a:ext uri="{FF2B5EF4-FFF2-40B4-BE49-F238E27FC236}">
                <a16:creationId xmlns:a16="http://schemas.microsoft.com/office/drawing/2014/main" id="{2328A439-0D9D-492C-82CD-5AA94006728E}"/>
              </a:ext>
            </a:extLst>
          </p:cNvPr>
          <p:cNvSpPr txBox="1">
            <a:spLocks noChangeArrowheads="1"/>
          </p:cNvSpPr>
          <p:nvPr/>
        </p:nvSpPr>
        <p:spPr bwMode="auto">
          <a:xfrm>
            <a:off x="7620000" y="6200001"/>
            <a:ext cx="838200" cy="276999"/>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200" b="0" dirty="0">
                <a:solidFill>
                  <a:schemeClr val="tx1"/>
                </a:solidFill>
              </a:rPr>
              <a:t>(n=44)</a:t>
            </a:r>
          </a:p>
        </p:txBody>
      </p:sp>
      <p:sp>
        <p:nvSpPr>
          <p:cNvPr id="34" name="Text Box 7">
            <a:extLst>
              <a:ext uri="{FF2B5EF4-FFF2-40B4-BE49-F238E27FC236}">
                <a16:creationId xmlns:a16="http://schemas.microsoft.com/office/drawing/2014/main" id="{B6089304-395A-4ABF-B1DB-91F0BADE361E}"/>
              </a:ext>
            </a:extLst>
          </p:cNvPr>
          <p:cNvSpPr txBox="1">
            <a:spLocks noChangeArrowheads="1"/>
          </p:cNvSpPr>
          <p:nvPr/>
        </p:nvSpPr>
        <p:spPr bwMode="auto">
          <a:xfrm>
            <a:off x="0" y="6477000"/>
            <a:ext cx="9067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Once they return from parental leave, does your program offer fellows the option to start a rotation that allows for flexible scheduling, reduced call, or work</a:t>
            </a:r>
          </a:p>
          <a:p>
            <a:pPr eaLnBrk="1" hangingPunct="1"/>
            <a:r>
              <a:rPr lang="en-US" altLang="en-US" sz="1000" b="0" i="1" dirty="0">
                <a:solidFill>
                  <a:schemeClr val="tx1"/>
                </a:solidFill>
              </a:rPr>
              <a:t>        from home options (e.g. research)?  (n=138)</a:t>
            </a:r>
          </a:p>
        </p:txBody>
      </p:sp>
    </p:spTree>
    <p:extLst>
      <p:ext uri="{BB962C8B-B14F-4D97-AF65-F5344CB8AC3E}">
        <p14:creationId xmlns:p14="http://schemas.microsoft.com/office/powerpoint/2010/main" val="13785790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0BF4819F-AD4A-4DE2-822C-60CD249FB0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14001"/>
            <a:ext cx="9144000" cy="2715399"/>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90F59693-4512-4485-82A9-F2E66DDB7C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4000" cy="2438400"/>
          </a:xfrm>
          <a:prstGeom prst="rect">
            <a:avLst/>
          </a:prstGeom>
        </p:spPr>
      </p:pic>
      <p:sp>
        <p:nvSpPr>
          <p:cNvPr id="95" name="Text Box 75">
            <a:extLst>
              <a:ext uri="{FF2B5EF4-FFF2-40B4-BE49-F238E27FC236}">
                <a16:creationId xmlns:a16="http://schemas.microsoft.com/office/drawing/2014/main" id="{B017D9BA-9E90-4AA8-B27C-20FAC2FC2BC0}"/>
              </a:ext>
            </a:extLst>
          </p:cNvPr>
          <p:cNvSpPr txBox="1">
            <a:spLocks noChangeArrowheads="1"/>
          </p:cNvSpPr>
          <p:nvPr/>
        </p:nvSpPr>
        <p:spPr bwMode="auto">
          <a:xfrm>
            <a:off x="5486400" y="6324600"/>
            <a:ext cx="838200" cy="276999"/>
          </a:xfrm>
          <a:prstGeom prst="rect">
            <a:avLst/>
          </a:prstGeom>
          <a:no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200" b="0" dirty="0">
                <a:solidFill>
                  <a:schemeClr val="tx1"/>
                </a:solidFill>
              </a:rPr>
              <a:t>(n=52)</a:t>
            </a:r>
          </a:p>
        </p:txBody>
      </p:sp>
      <p:sp>
        <p:nvSpPr>
          <p:cNvPr id="5123" name="Rectangle 4"/>
          <p:cNvSpPr>
            <a:spLocks noChangeArrowheads="1"/>
          </p:cNvSpPr>
          <p:nvPr/>
        </p:nvSpPr>
        <p:spPr bwMode="auto">
          <a:xfrm>
            <a:off x="0" y="87868"/>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1800" b="1" dirty="0">
                <a:latin typeface="+mj-lt"/>
              </a:rPr>
              <a:t>Coverage Management Options for Fellows on Medical Leave or Parental Leave </a:t>
            </a:r>
            <a:endParaRPr lang="en-US" altLang="en-US" sz="1800" b="1" dirty="0">
              <a:solidFill>
                <a:srgbClr val="00386B"/>
              </a:solidFill>
              <a:latin typeface="+mj-lt"/>
              <a:cs typeface="Arial" charset="0"/>
            </a:endParaRPr>
          </a:p>
        </p:txBody>
      </p:sp>
      <p:sp>
        <p:nvSpPr>
          <p:cNvPr id="40" name="Rectangle 39">
            <a:extLst>
              <a:ext uri="{FF2B5EF4-FFF2-40B4-BE49-F238E27FC236}">
                <a16:creationId xmlns:a16="http://schemas.microsoft.com/office/drawing/2014/main" id="{93940E97-896F-44EC-87CD-26288714D57B}"/>
              </a:ext>
            </a:extLst>
          </p:cNvPr>
          <p:cNvSpPr/>
          <p:nvPr/>
        </p:nvSpPr>
        <p:spPr>
          <a:xfrm>
            <a:off x="4126671" y="838200"/>
            <a:ext cx="597729" cy="307777"/>
          </a:xfrm>
          <a:prstGeom prst="rect">
            <a:avLst/>
          </a:prstGeom>
        </p:spPr>
        <p:txBody>
          <a:bodyPr wrap="none">
            <a:spAutoFit/>
          </a:bodyPr>
          <a:lstStyle/>
          <a:p>
            <a:pPr algn="ctr" fontAlgn="ctr"/>
            <a:r>
              <a:rPr lang="en-US" sz="1400" b="1" u="sng" dirty="0">
                <a:latin typeface="Arial" panose="020B0604020202020204" pitchFamily="34" charset="0"/>
                <a:cs typeface="Arial" panose="020B0604020202020204" pitchFamily="34" charset="0"/>
              </a:rPr>
              <a:t>Total</a:t>
            </a:r>
          </a:p>
        </p:txBody>
      </p:sp>
      <p:sp>
        <p:nvSpPr>
          <p:cNvPr id="74" name="Text Box 75">
            <a:extLst>
              <a:ext uri="{FF2B5EF4-FFF2-40B4-BE49-F238E27FC236}">
                <a16:creationId xmlns:a16="http://schemas.microsoft.com/office/drawing/2014/main" id="{EB62EC2A-FAE7-4D12-BC07-CE49E47ED693}"/>
              </a:ext>
            </a:extLst>
          </p:cNvPr>
          <p:cNvSpPr txBox="1">
            <a:spLocks noChangeArrowheads="1"/>
          </p:cNvSpPr>
          <p:nvPr/>
        </p:nvSpPr>
        <p:spPr bwMode="auto">
          <a:xfrm>
            <a:off x="6248400" y="3124200"/>
            <a:ext cx="8382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200" b="0" dirty="0">
                <a:solidFill>
                  <a:schemeClr val="tx1"/>
                </a:solidFill>
              </a:rPr>
              <a:t>(n=138)</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439579"/>
            <a:ext cx="9144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Overall almost half of programs utilize a fellow coverage system (49%) or pull fellows from other rotations (46%) to manage coverage while a fellow is on medical or paternity leave. Additionally, for small programs (43%) faculty are pulled into coverage more regularly than in medium (21%) or large programs (16%).</a:t>
            </a:r>
          </a:p>
        </p:txBody>
      </p:sp>
      <p:sp>
        <p:nvSpPr>
          <p:cNvPr id="86" name="Rectangle 85">
            <a:extLst>
              <a:ext uri="{FF2B5EF4-FFF2-40B4-BE49-F238E27FC236}">
                <a16:creationId xmlns:a16="http://schemas.microsoft.com/office/drawing/2014/main" id="{27BEE8DC-17A1-4CD7-82A2-5A98B5FA105A}"/>
              </a:ext>
            </a:extLst>
          </p:cNvPr>
          <p:cNvSpPr/>
          <p:nvPr/>
        </p:nvSpPr>
        <p:spPr>
          <a:xfrm>
            <a:off x="4419600" y="3502223"/>
            <a:ext cx="1371600" cy="307777"/>
          </a:xfrm>
          <a:prstGeom prst="rect">
            <a:avLst/>
          </a:prstGeom>
        </p:spPr>
        <p:txBody>
          <a:bodyPr wrap="square">
            <a:spAutoFit/>
          </a:bodyPr>
          <a:lstStyle/>
          <a:p>
            <a:pPr algn="ctr"/>
            <a:r>
              <a:rPr lang="en-US" sz="1400" b="1" u="sng" dirty="0">
                <a:latin typeface="Arial" panose="020B0604020202020204" pitchFamily="34" charset="0"/>
                <a:cs typeface="Arial" panose="020B0604020202020204" pitchFamily="34" charset="0"/>
              </a:rPr>
              <a:t>Program Size</a:t>
            </a:r>
          </a:p>
        </p:txBody>
      </p:sp>
      <p:sp>
        <p:nvSpPr>
          <p:cNvPr id="87" name="Rectangle 86">
            <a:extLst>
              <a:ext uri="{FF2B5EF4-FFF2-40B4-BE49-F238E27FC236}">
                <a16:creationId xmlns:a16="http://schemas.microsoft.com/office/drawing/2014/main" id="{4C48D1D8-1FBC-4944-85C2-4AB39AC4C79B}"/>
              </a:ext>
            </a:extLst>
          </p:cNvPr>
          <p:cNvSpPr/>
          <p:nvPr/>
        </p:nvSpPr>
        <p:spPr>
          <a:xfrm>
            <a:off x="2438400" y="3685401"/>
            <a:ext cx="609602"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Small</a:t>
            </a:r>
          </a:p>
        </p:txBody>
      </p:sp>
      <p:sp>
        <p:nvSpPr>
          <p:cNvPr id="88" name="Rectangle 87">
            <a:extLst>
              <a:ext uri="{FF2B5EF4-FFF2-40B4-BE49-F238E27FC236}">
                <a16:creationId xmlns:a16="http://schemas.microsoft.com/office/drawing/2014/main" id="{97C77E4C-198C-40EF-BC51-035B3F3102B4}"/>
              </a:ext>
            </a:extLst>
          </p:cNvPr>
          <p:cNvSpPr/>
          <p:nvPr/>
        </p:nvSpPr>
        <p:spPr>
          <a:xfrm>
            <a:off x="4724400" y="3685401"/>
            <a:ext cx="7620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Medium</a:t>
            </a:r>
          </a:p>
        </p:txBody>
      </p:sp>
      <p:sp>
        <p:nvSpPr>
          <p:cNvPr id="89" name="Rectangle 88">
            <a:extLst>
              <a:ext uri="{FF2B5EF4-FFF2-40B4-BE49-F238E27FC236}">
                <a16:creationId xmlns:a16="http://schemas.microsoft.com/office/drawing/2014/main" id="{890FBA29-CAFD-427C-AF04-17744B318B4F}"/>
              </a:ext>
            </a:extLst>
          </p:cNvPr>
          <p:cNvSpPr/>
          <p:nvPr/>
        </p:nvSpPr>
        <p:spPr>
          <a:xfrm>
            <a:off x="7239000" y="3685401"/>
            <a:ext cx="7620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Large</a:t>
            </a:r>
          </a:p>
        </p:txBody>
      </p:sp>
      <p:sp>
        <p:nvSpPr>
          <p:cNvPr id="94" name="Text Box 75">
            <a:extLst>
              <a:ext uri="{FF2B5EF4-FFF2-40B4-BE49-F238E27FC236}">
                <a16:creationId xmlns:a16="http://schemas.microsoft.com/office/drawing/2014/main" id="{53B0B27E-AAAD-4B12-9FB1-A594C66D8BBD}"/>
              </a:ext>
            </a:extLst>
          </p:cNvPr>
          <p:cNvSpPr txBox="1">
            <a:spLocks noChangeArrowheads="1"/>
          </p:cNvSpPr>
          <p:nvPr/>
        </p:nvSpPr>
        <p:spPr bwMode="auto">
          <a:xfrm>
            <a:off x="3276600" y="6324600"/>
            <a:ext cx="838200" cy="276999"/>
          </a:xfrm>
          <a:prstGeom prst="rect">
            <a:avLst/>
          </a:prstGeom>
          <a:no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200" b="0" dirty="0">
                <a:solidFill>
                  <a:schemeClr val="tx1"/>
                </a:solidFill>
              </a:rPr>
              <a:t>(n=42)</a:t>
            </a:r>
          </a:p>
        </p:txBody>
      </p:sp>
      <p:sp>
        <p:nvSpPr>
          <p:cNvPr id="96" name="Text Box 75">
            <a:extLst>
              <a:ext uri="{FF2B5EF4-FFF2-40B4-BE49-F238E27FC236}">
                <a16:creationId xmlns:a16="http://schemas.microsoft.com/office/drawing/2014/main" id="{2328A439-0D9D-492C-82CD-5AA94006728E}"/>
              </a:ext>
            </a:extLst>
          </p:cNvPr>
          <p:cNvSpPr txBox="1">
            <a:spLocks noChangeArrowheads="1"/>
          </p:cNvSpPr>
          <p:nvPr/>
        </p:nvSpPr>
        <p:spPr bwMode="auto">
          <a:xfrm>
            <a:off x="8001000" y="6324600"/>
            <a:ext cx="838200" cy="276999"/>
          </a:xfrm>
          <a:prstGeom prst="rect">
            <a:avLst/>
          </a:prstGeom>
          <a:no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200" b="0" dirty="0">
                <a:solidFill>
                  <a:schemeClr val="tx1"/>
                </a:solidFill>
              </a:rPr>
              <a:t>(n=44)</a:t>
            </a:r>
          </a:p>
        </p:txBody>
      </p:sp>
      <p:sp>
        <p:nvSpPr>
          <p:cNvPr id="34" name="Text Box 7">
            <a:extLst>
              <a:ext uri="{FF2B5EF4-FFF2-40B4-BE49-F238E27FC236}">
                <a16:creationId xmlns:a16="http://schemas.microsoft.com/office/drawing/2014/main" id="{B6089304-395A-4ABF-B1DB-91F0BADE361E}"/>
              </a:ext>
            </a:extLst>
          </p:cNvPr>
          <p:cNvSpPr txBox="1">
            <a:spLocks noChangeArrowheads="1"/>
          </p:cNvSpPr>
          <p:nvPr/>
        </p:nvSpPr>
        <p:spPr bwMode="auto">
          <a:xfrm>
            <a:off x="0" y="6611779"/>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How does your program manage coverage for a fellow who is on medical leave or parental leave?  (n=138)</a:t>
            </a:r>
          </a:p>
        </p:txBody>
      </p:sp>
    </p:spTree>
    <p:extLst>
      <p:ext uri="{BB962C8B-B14F-4D97-AF65-F5344CB8AC3E}">
        <p14:creationId xmlns:p14="http://schemas.microsoft.com/office/powerpoint/2010/main" val="20417508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9109BDF0-6365-43C0-9C41-6ED33831CB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1091118"/>
            <a:ext cx="5477998" cy="5233482"/>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59527623-A61E-4531-9383-C12E16073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9000" y="1133564"/>
            <a:ext cx="1806200" cy="5191036"/>
          </a:xfrm>
          <a:prstGeom prst="rect">
            <a:avLst/>
          </a:prstGeom>
        </p:spPr>
      </p:pic>
      <p:sp>
        <p:nvSpPr>
          <p:cNvPr id="95" name="Text Box 75">
            <a:extLst>
              <a:ext uri="{FF2B5EF4-FFF2-40B4-BE49-F238E27FC236}">
                <a16:creationId xmlns:a16="http://schemas.microsoft.com/office/drawing/2014/main" id="{B017D9BA-9E90-4AA8-B27C-20FAC2FC2BC0}"/>
              </a:ext>
            </a:extLst>
          </p:cNvPr>
          <p:cNvSpPr txBox="1">
            <a:spLocks noChangeArrowheads="1"/>
          </p:cNvSpPr>
          <p:nvPr/>
        </p:nvSpPr>
        <p:spPr bwMode="auto">
          <a:xfrm>
            <a:off x="5943600" y="6322368"/>
            <a:ext cx="838200" cy="276999"/>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200" b="0" dirty="0">
                <a:solidFill>
                  <a:schemeClr val="tx1"/>
                </a:solidFill>
              </a:rPr>
              <a:t>(n=52)</a:t>
            </a:r>
          </a:p>
        </p:txBody>
      </p:sp>
      <p:sp>
        <p:nvSpPr>
          <p:cNvPr id="5123" name="Rectangle 4"/>
          <p:cNvSpPr>
            <a:spLocks noChangeArrowheads="1"/>
          </p:cNvSpPr>
          <p:nvPr/>
        </p:nvSpPr>
        <p:spPr bwMode="auto">
          <a:xfrm>
            <a:off x="2125979" y="0"/>
            <a:ext cx="48826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400" b="1" dirty="0">
                <a:latin typeface="+mj-lt"/>
                <a:ea typeface="DotumChe" panose="020B0503020000020004" pitchFamily="49" charset="-127"/>
              </a:rPr>
              <a:t>Perspective on ABIM’s Leave Policy</a:t>
            </a:r>
            <a:endParaRPr lang="en-US" altLang="en-US" sz="2400" b="1" dirty="0">
              <a:solidFill>
                <a:srgbClr val="00386B"/>
              </a:solidFill>
              <a:latin typeface="+mj-lt"/>
              <a:ea typeface="DotumChe" panose="020B0503020000020004" pitchFamily="49" charset="-127"/>
              <a:cs typeface="Arial" charset="0"/>
            </a:endParaRPr>
          </a:p>
        </p:txBody>
      </p:sp>
      <p:sp>
        <p:nvSpPr>
          <p:cNvPr id="29" name="Text Box 75">
            <a:extLst>
              <a:ext uri="{FF2B5EF4-FFF2-40B4-BE49-F238E27FC236}">
                <a16:creationId xmlns:a16="http://schemas.microsoft.com/office/drawing/2014/main" id="{8E5175BA-1B06-4C0E-A718-29B8E7F3998F}"/>
              </a:ext>
            </a:extLst>
          </p:cNvPr>
          <p:cNvSpPr txBox="1">
            <a:spLocks noChangeArrowheads="1"/>
          </p:cNvSpPr>
          <p:nvPr/>
        </p:nvSpPr>
        <p:spPr bwMode="auto">
          <a:xfrm>
            <a:off x="1" y="1427202"/>
            <a:ext cx="175259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A fellow should be eligible no matter how much leave they took during fellowship</a:t>
            </a:r>
          </a:p>
        </p:txBody>
      </p:sp>
      <p:cxnSp>
        <p:nvCxnSpPr>
          <p:cNvPr id="30" name="Straight Arrow Connector 29">
            <a:extLst>
              <a:ext uri="{FF2B5EF4-FFF2-40B4-BE49-F238E27FC236}">
                <a16:creationId xmlns:a16="http://schemas.microsoft.com/office/drawing/2014/main" id="{B15DCFD9-ED17-4C01-9AA4-0D27F925EDA3}"/>
              </a:ext>
            </a:extLst>
          </p:cNvPr>
          <p:cNvCxnSpPr>
            <a:cxnSpLocks/>
          </p:cNvCxnSpPr>
          <p:nvPr/>
        </p:nvCxnSpPr>
        <p:spPr>
          <a:xfrm>
            <a:off x="1752599" y="167640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93940E97-896F-44EC-87CD-26288714D57B}"/>
              </a:ext>
            </a:extLst>
          </p:cNvPr>
          <p:cNvSpPr/>
          <p:nvPr/>
        </p:nvSpPr>
        <p:spPr>
          <a:xfrm>
            <a:off x="2362200" y="987623"/>
            <a:ext cx="597729" cy="307777"/>
          </a:xfrm>
          <a:prstGeom prst="rect">
            <a:avLst/>
          </a:prstGeom>
        </p:spPr>
        <p:txBody>
          <a:bodyPr wrap="none">
            <a:spAutoFit/>
          </a:bodyPr>
          <a:lstStyle/>
          <a:p>
            <a:pPr algn="ctr" fontAlgn="ctr"/>
            <a:r>
              <a:rPr lang="en-US" sz="1400" b="1" u="sng" dirty="0">
                <a:latin typeface="Arial" panose="020B0604020202020204" pitchFamily="34" charset="0"/>
                <a:cs typeface="Arial" panose="020B0604020202020204" pitchFamily="34" charset="0"/>
              </a:rPr>
              <a:t>Total</a:t>
            </a:r>
          </a:p>
        </p:txBody>
      </p:sp>
      <p:sp>
        <p:nvSpPr>
          <p:cNvPr id="74" name="Text Box 75">
            <a:extLst>
              <a:ext uri="{FF2B5EF4-FFF2-40B4-BE49-F238E27FC236}">
                <a16:creationId xmlns:a16="http://schemas.microsoft.com/office/drawing/2014/main" id="{EB62EC2A-FAE7-4D12-BC07-CE49E47ED693}"/>
              </a:ext>
            </a:extLst>
          </p:cNvPr>
          <p:cNvSpPr txBox="1">
            <a:spLocks noChangeArrowheads="1"/>
          </p:cNvSpPr>
          <p:nvPr/>
        </p:nvSpPr>
        <p:spPr bwMode="auto">
          <a:xfrm>
            <a:off x="2209800" y="6322368"/>
            <a:ext cx="8382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200" b="0" dirty="0">
                <a:solidFill>
                  <a:schemeClr val="tx1"/>
                </a:solidFill>
              </a:rPr>
              <a:t>(n=138)</a:t>
            </a:r>
          </a:p>
        </p:txBody>
      </p:sp>
      <p:sp>
        <p:nvSpPr>
          <p:cNvPr id="75" name="Text Box 5">
            <a:extLst>
              <a:ext uri="{FF2B5EF4-FFF2-40B4-BE49-F238E27FC236}">
                <a16:creationId xmlns:a16="http://schemas.microsoft.com/office/drawing/2014/main" id="{2A8C7F62-E42A-4258-930C-BF7DA556FD90}"/>
              </a:ext>
            </a:extLst>
          </p:cNvPr>
          <p:cNvSpPr txBox="1">
            <a:spLocks noChangeArrowheads="1"/>
          </p:cNvSpPr>
          <p:nvPr/>
        </p:nvSpPr>
        <p:spPr bwMode="auto">
          <a:xfrm>
            <a:off x="0" y="361890"/>
            <a:ext cx="9144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Although a spectrum of opinion exists among program directors concerning ABIM’s leave policy, more PDs (43%) tend to believe that a fellow should be eligible if they took no more than 3 months of total leave during their fellowship, regardless of the timing of the leave. This is true across programs of all sizes.</a:t>
            </a:r>
          </a:p>
        </p:txBody>
      </p:sp>
      <p:sp>
        <p:nvSpPr>
          <p:cNvPr id="86" name="Rectangle 85">
            <a:extLst>
              <a:ext uri="{FF2B5EF4-FFF2-40B4-BE49-F238E27FC236}">
                <a16:creationId xmlns:a16="http://schemas.microsoft.com/office/drawing/2014/main" id="{27BEE8DC-17A1-4CD7-82A2-5A98B5FA105A}"/>
              </a:ext>
            </a:extLst>
          </p:cNvPr>
          <p:cNvSpPr/>
          <p:nvPr/>
        </p:nvSpPr>
        <p:spPr>
          <a:xfrm>
            <a:off x="5638800" y="786824"/>
            <a:ext cx="1371600" cy="307777"/>
          </a:xfrm>
          <a:prstGeom prst="rect">
            <a:avLst/>
          </a:prstGeom>
        </p:spPr>
        <p:txBody>
          <a:bodyPr wrap="square">
            <a:spAutoFit/>
          </a:bodyPr>
          <a:lstStyle/>
          <a:p>
            <a:pPr algn="ctr"/>
            <a:r>
              <a:rPr lang="en-US" sz="1400" b="1" u="sng" dirty="0">
                <a:latin typeface="Arial" panose="020B0604020202020204" pitchFamily="34" charset="0"/>
                <a:cs typeface="Arial" panose="020B0604020202020204" pitchFamily="34" charset="0"/>
              </a:rPr>
              <a:t>Program Size</a:t>
            </a:r>
          </a:p>
        </p:txBody>
      </p:sp>
      <p:sp>
        <p:nvSpPr>
          <p:cNvPr id="87" name="Rectangle 86">
            <a:extLst>
              <a:ext uri="{FF2B5EF4-FFF2-40B4-BE49-F238E27FC236}">
                <a16:creationId xmlns:a16="http://schemas.microsoft.com/office/drawing/2014/main" id="{4C48D1D8-1FBC-4944-85C2-4AB39AC4C79B}"/>
              </a:ext>
            </a:extLst>
          </p:cNvPr>
          <p:cNvSpPr/>
          <p:nvPr/>
        </p:nvSpPr>
        <p:spPr>
          <a:xfrm>
            <a:off x="4191000" y="1015424"/>
            <a:ext cx="609602"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Small</a:t>
            </a:r>
          </a:p>
        </p:txBody>
      </p:sp>
      <p:sp>
        <p:nvSpPr>
          <p:cNvPr id="88" name="Rectangle 87">
            <a:extLst>
              <a:ext uri="{FF2B5EF4-FFF2-40B4-BE49-F238E27FC236}">
                <a16:creationId xmlns:a16="http://schemas.microsoft.com/office/drawing/2014/main" id="{97C77E4C-198C-40EF-BC51-035B3F3102B4}"/>
              </a:ext>
            </a:extLst>
          </p:cNvPr>
          <p:cNvSpPr/>
          <p:nvPr/>
        </p:nvSpPr>
        <p:spPr>
          <a:xfrm>
            <a:off x="5943600" y="1015424"/>
            <a:ext cx="7620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Medium</a:t>
            </a:r>
          </a:p>
        </p:txBody>
      </p:sp>
      <p:sp>
        <p:nvSpPr>
          <p:cNvPr id="89" name="Rectangle 88">
            <a:extLst>
              <a:ext uri="{FF2B5EF4-FFF2-40B4-BE49-F238E27FC236}">
                <a16:creationId xmlns:a16="http://schemas.microsoft.com/office/drawing/2014/main" id="{890FBA29-CAFD-427C-AF04-17744B318B4F}"/>
              </a:ext>
            </a:extLst>
          </p:cNvPr>
          <p:cNvSpPr/>
          <p:nvPr/>
        </p:nvSpPr>
        <p:spPr>
          <a:xfrm>
            <a:off x="7772400" y="1015424"/>
            <a:ext cx="762000" cy="276999"/>
          </a:xfrm>
          <a:prstGeom prst="rect">
            <a:avLst/>
          </a:prstGeom>
        </p:spPr>
        <p:txBody>
          <a:bodyPr wrap="square">
            <a:spAutoFit/>
          </a:bodyPr>
          <a:lstStyle/>
          <a:p>
            <a:pPr algn="ctr"/>
            <a:r>
              <a:rPr lang="en-US" sz="1200" b="1" u="sng" dirty="0">
                <a:latin typeface="Arial" panose="020B0604020202020204" pitchFamily="34" charset="0"/>
                <a:cs typeface="Arial" panose="020B0604020202020204" pitchFamily="34" charset="0"/>
              </a:rPr>
              <a:t>Large</a:t>
            </a:r>
          </a:p>
        </p:txBody>
      </p:sp>
      <p:sp>
        <p:nvSpPr>
          <p:cNvPr id="94" name="Text Box 75">
            <a:extLst>
              <a:ext uri="{FF2B5EF4-FFF2-40B4-BE49-F238E27FC236}">
                <a16:creationId xmlns:a16="http://schemas.microsoft.com/office/drawing/2014/main" id="{53B0B27E-AAAD-4B12-9FB1-A594C66D8BBD}"/>
              </a:ext>
            </a:extLst>
          </p:cNvPr>
          <p:cNvSpPr txBox="1">
            <a:spLocks noChangeArrowheads="1"/>
          </p:cNvSpPr>
          <p:nvPr/>
        </p:nvSpPr>
        <p:spPr bwMode="auto">
          <a:xfrm>
            <a:off x="4114800" y="6322368"/>
            <a:ext cx="838200" cy="276999"/>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200" b="0" dirty="0">
                <a:solidFill>
                  <a:schemeClr val="tx1"/>
                </a:solidFill>
              </a:rPr>
              <a:t>(n=42)</a:t>
            </a:r>
          </a:p>
        </p:txBody>
      </p:sp>
      <p:sp>
        <p:nvSpPr>
          <p:cNvPr id="96" name="Text Box 75">
            <a:extLst>
              <a:ext uri="{FF2B5EF4-FFF2-40B4-BE49-F238E27FC236}">
                <a16:creationId xmlns:a16="http://schemas.microsoft.com/office/drawing/2014/main" id="{2328A439-0D9D-492C-82CD-5AA94006728E}"/>
              </a:ext>
            </a:extLst>
          </p:cNvPr>
          <p:cNvSpPr txBox="1">
            <a:spLocks noChangeArrowheads="1"/>
          </p:cNvSpPr>
          <p:nvPr/>
        </p:nvSpPr>
        <p:spPr bwMode="auto">
          <a:xfrm>
            <a:off x="7772400" y="6322368"/>
            <a:ext cx="838200" cy="276999"/>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200" b="0" dirty="0">
                <a:solidFill>
                  <a:schemeClr val="tx1"/>
                </a:solidFill>
              </a:rPr>
              <a:t>(n=44)</a:t>
            </a:r>
          </a:p>
        </p:txBody>
      </p:sp>
      <p:sp>
        <p:nvSpPr>
          <p:cNvPr id="98" name="Text Box 75">
            <a:extLst>
              <a:ext uri="{FF2B5EF4-FFF2-40B4-BE49-F238E27FC236}">
                <a16:creationId xmlns:a16="http://schemas.microsoft.com/office/drawing/2014/main" id="{75244668-A806-48B0-942F-66F5264DFDD6}"/>
              </a:ext>
            </a:extLst>
          </p:cNvPr>
          <p:cNvSpPr txBox="1">
            <a:spLocks noChangeArrowheads="1"/>
          </p:cNvSpPr>
          <p:nvPr/>
        </p:nvSpPr>
        <p:spPr bwMode="auto">
          <a:xfrm>
            <a:off x="990600" y="6002179"/>
            <a:ext cx="838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Not sure</a:t>
            </a:r>
          </a:p>
        </p:txBody>
      </p:sp>
      <p:cxnSp>
        <p:nvCxnSpPr>
          <p:cNvPr id="38" name="Straight Arrow Connector 37">
            <a:extLst>
              <a:ext uri="{FF2B5EF4-FFF2-40B4-BE49-F238E27FC236}">
                <a16:creationId xmlns:a16="http://schemas.microsoft.com/office/drawing/2014/main" id="{CF5E7E44-607E-4416-93A7-B3596B580415}"/>
              </a:ext>
            </a:extLst>
          </p:cNvPr>
          <p:cNvCxnSpPr>
            <a:cxnSpLocks/>
          </p:cNvCxnSpPr>
          <p:nvPr/>
        </p:nvCxnSpPr>
        <p:spPr>
          <a:xfrm>
            <a:off x="1752599" y="6154579"/>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 Box 75">
            <a:extLst>
              <a:ext uri="{FF2B5EF4-FFF2-40B4-BE49-F238E27FC236}">
                <a16:creationId xmlns:a16="http://schemas.microsoft.com/office/drawing/2014/main" id="{64D557D8-F5DE-4377-ACBB-75B79390D53B}"/>
              </a:ext>
            </a:extLst>
          </p:cNvPr>
          <p:cNvSpPr txBox="1">
            <a:spLocks noChangeArrowheads="1"/>
          </p:cNvSpPr>
          <p:nvPr/>
        </p:nvSpPr>
        <p:spPr bwMode="auto">
          <a:xfrm>
            <a:off x="76200" y="2057400"/>
            <a:ext cx="16764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A fellow should be eligible if they took no more than </a:t>
            </a:r>
          </a:p>
          <a:p>
            <a:pPr algn="ctr"/>
            <a:r>
              <a:rPr lang="en-US" altLang="en-US" sz="1000" b="0" dirty="0">
                <a:solidFill>
                  <a:schemeClr val="tx1"/>
                </a:solidFill>
              </a:rPr>
              <a:t>1 month of leave during each individual year of fellowship</a:t>
            </a:r>
          </a:p>
        </p:txBody>
      </p:sp>
      <p:sp>
        <p:nvSpPr>
          <p:cNvPr id="28" name="Text Box 75">
            <a:extLst>
              <a:ext uri="{FF2B5EF4-FFF2-40B4-BE49-F238E27FC236}">
                <a16:creationId xmlns:a16="http://schemas.microsoft.com/office/drawing/2014/main" id="{6C86AE57-C46A-495D-AFE8-1504F0BD8DB8}"/>
              </a:ext>
            </a:extLst>
          </p:cNvPr>
          <p:cNvSpPr txBox="1">
            <a:spLocks noChangeArrowheads="1"/>
          </p:cNvSpPr>
          <p:nvPr/>
        </p:nvSpPr>
        <p:spPr bwMode="auto">
          <a:xfrm>
            <a:off x="-22599" y="3786426"/>
            <a:ext cx="185139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A fellow should be eligible if they took no more than 3 months of total leave during their fellowship, regardless of the timing of the leave</a:t>
            </a:r>
          </a:p>
        </p:txBody>
      </p:sp>
      <p:sp>
        <p:nvSpPr>
          <p:cNvPr id="32" name="Text Box 75">
            <a:extLst>
              <a:ext uri="{FF2B5EF4-FFF2-40B4-BE49-F238E27FC236}">
                <a16:creationId xmlns:a16="http://schemas.microsoft.com/office/drawing/2014/main" id="{F0316930-6F11-4938-8E91-D4E4CA510B5B}"/>
              </a:ext>
            </a:extLst>
          </p:cNvPr>
          <p:cNvSpPr txBox="1">
            <a:spLocks noChangeArrowheads="1"/>
          </p:cNvSpPr>
          <p:nvPr/>
        </p:nvSpPr>
        <p:spPr bwMode="auto">
          <a:xfrm>
            <a:off x="-76200" y="4953000"/>
            <a:ext cx="2034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A fellow should be eligible if they took up to 4 months of total leave if the PD submits a deficit in training attestation</a:t>
            </a:r>
          </a:p>
        </p:txBody>
      </p:sp>
      <p:sp>
        <p:nvSpPr>
          <p:cNvPr id="34" name="Text Box 7">
            <a:extLst>
              <a:ext uri="{FF2B5EF4-FFF2-40B4-BE49-F238E27FC236}">
                <a16:creationId xmlns:a16="http://schemas.microsoft.com/office/drawing/2014/main" id="{B6089304-395A-4ABF-B1DB-91F0BADE361E}"/>
              </a:ext>
            </a:extLst>
          </p:cNvPr>
          <p:cNvSpPr txBox="1">
            <a:spLocks noChangeArrowheads="1"/>
          </p:cNvSpPr>
          <p:nvPr/>
        </p:nvSpPr>
        <p:spPr bwMode="auto">
          <a:xfrm>
            <a:off x="0" y="6477000"/>
            <a:ext cx="9067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In your opinion, if a fellow is deemed competent by your program’s assessment, which of the following do you feel should be the policy in terms of their</a:t>
            </a:r>
          </a:p>
          <a:p>
            <a:pPr eaLnBrk="1" hangingPunct="1"/>
            <a:r>
              <a:rPr lang="en-US" altLang="en-US" sz="1000" b="0" i="1" dirty="0">
                <a:solidFill>
                  <a:schemeClr val="tx1"/>
                </a:solidFill>
              </a:rPr>
              <a:t>        ability to sit for the ABIM Board Certification Exam?   (n=138)</a:t>
            </a:r>
          </a:p>
        </p:txBody>
      </p:sp>
      <p:cxnSp>
        <p:nvCxnSpPr>
          <p:cNvPr id="35" name="Straight Arrow Connector 34">
            <a:extLst>
              <a:ext uri="{FF2B5EF4-FFF2-40B4-BE49-F238E27FC236}">
                <a16:creationId xmlns:a16="http://schemas.microsoft.com/office/drawing/2014/main" id="{F67B3893-FEB7-481B-9ECB-6A7575CE7FAA}"/>
              </a:ext>
            </a:extLst>
          </p:cNvPr>
          <p:cNvCxnSpPr>
            <a:cxnSpLocks/>
          </p:cNvCxnSpPr>
          <p:nvPr/>
        </p:nvCxnSpPr>
        <p:spPr>
          <a:xfrm>
            <a:off x="1752600" y="251460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DF43357-7481-47CC-BD6A-151364E3E6A7}"/>
              </a:ext>
            </a:extLst>
          </p:cNvPr>
          <p:cNvCxnSpPr>
            <a:cxnSpLocks/>
          </p:cNvCxnSpPr>
          <p:nvPr/>
        </p:nvCxnSpPr>
        <p:spPr>
          <a:xfrm>
            <a:off x="1752600" y="419100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473B8EB-EAF5-4A6E-8D39-4ADE82E56CB9}"/>
              </a:ext>
            </a:extLst>
          </p:cNvPr>
          <p:cNvCxnSpPr>
            <a:cxnSpLocks/>
          </p:cNvCxnSpPr>
          <p:nvPr/>
        </p:nvCxnSpPr>
        <p:spPr>
          <a:xfrm>
            <a:off x="1752600" y="548640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 Box 75">
            <a:extLst>
              <a:ext uri="{FF2B5EF4-FFF2-40B4-BE49-F238E27FC236}">
                <a16:creationId xmlns:a16="http://schemas.microsoft.com/office/drawing/2014/main" id="{485B2C38-C1D5-4528-8DCA-173EE3904AC8}"/>
              </a:ext>
            </a:extLst>
          </p:cNvPr>
          <p:cNvSpPr txBox="1">
            <a:spLocks noChangeArrowheads="1"/>
          </p:cNvSpPr>
          <p:nvPr/>
        </p:nvSpPr>
        <p:spPr bwMode="auto">
          <a:xfrm>
            <a:off x="914400" y="6154579"/>
            <a:ext cx="838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 answer</a:t>
            </a:r>
          </a:p>
        </p:txBody>
      </p:sp>
      <p:cxnSp>
        <p:nvCxnSpPr>
          <p:cNvPr id="44" name="Straight Arrow Connector 43">
            <a:extLst>
              <a:ext uri="{FF2B5EF4-FFF2-40B4-BE49-F238E27FC236}">
                <a16:creationId xmlns:a16="http://schemas.microsoft.com/office/drawing/2014/main" id="{95C83280-AF3A-4608-8E7B-1E06470BE261}"/>
              </a:ext>
            </a:extLst>
          </p:cNvPr>
          <p:cNvCxnSpPr>
            <a:cxnSpLocks/>
          </p:cNvCxnSpPr>
          <p:nvPr/>
        </p:nvCxnSpPr>
        <p:spPr>
          <a:xfrm>
            <a:off x="1752599" y="6306979"/>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 Box 75">
            <a:extLst>
              <a:ext uri="{FF2B5EF4-FFF2-40B4-BE49-F238E27FC236}">
                <a16:creationId xmlns:a16="http://schemas.microsoft.com/office/drawing/2014/main" id="{E2B123FD-380F-4344-A7B1-9547D091F343}"/>
              </a:ext>
            </a:extLst>
          </p:cNvPr>
          <p:cNvSpPr txBox="1">
            <a:spLocks noChangeArrowheads="1"/>
          </p:cNvSpPr>
          <p:nvPr/>
        </p:nvSpPr>
        <p:spPr bwMode="auto">
          <a:xfrm>
            <a:off x="1066800" y="5715000"/>
            <a:ext cx="838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Other</a:t>
            </a:r>
          </a:p>
        </p:txBody>
      </p:sp>
      <p:cxnSp>
        <p:nvCxnSpPr>
          <p:cNvPr id="37" name="Straight Arrow Connector 36">
            <a:extLst>
              <a:ext uri="{FF2B5EF4-FFF2-40B4-BE49-F238E27FC236}">
                <a16:creationId xmlns:a16="http://schemas.microsoft.com/office/drawing/2014/main" id="{28984D44-67D8-4751-872E-D7A174B592A2}"/>
              </a:ext>
            </a:extLst>
          </p:cNvPr>
          <p:cNvCxnSpPr>
            <a:cxnSpLocks/>
          </p:cNvCxnSpPr>
          <p:nvPr/>
        </p:nvCxnSpPr>
        <p:spPr>
          <a:xfrm>
            <a:off x="1752599" y="5867400"/>
            <a:ext cx="38100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80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990600" y="1371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eaLnBrk="1" hangingPunct="1">
              <a:spcBef>
                <a:spcPct val="0"/>
              </a:spcBef>
              <a:buFontTx/>
              <a:buNone/>
            </a:pPr>
            <a:endParaRPr lang="en-US" altLang="en-US" sz="2400">
              <a:latin typeface="Times" pitchFamily="18" charset="0"/>
              <a:cs typeface="Arial" charset="0"/>
            </a:endParaRPr>
          </a:p>
        </p:txBody>
      </p:sp>
      <p:sp>
        <p:nvSpPr>
          <p:cNvPr id="17414" name="Text Box 2"/>
          <p:cNvSpPr txBox="1">
            <a:spLocks noChangeArrowheads="1"/>
          </p:cNvSpPr>
          <p:nvPr/>
        </p:nvSpPr>
        <p:spPr bwMode="auto">
          <a:xfrm>
            <a:off x="0" y="762000"/>
            <a:ext cx="9144000" cy="4154984"/>
          </a:xfrm>
          <a:prstGeom prst="rect">
            <a:avLst/>
          </a:prstGeom>
          <a:solidFill>
            <a:schemeClr val="bg1"/>
          </a:solidFill>
          <a:ln>
            <a:noFill/>
          </a:ln>
          <a:effectLst/>
        </p:spPr>
        <p:txBody>
          <a:bodyPr wrap="square">
            <a:spAutoFit/>
          </a:bodyPr>
          <a:lstStyle>
            <a:lvl1pPr marL="171450" indent="-171450" eaLnBrk="0" hangingPunct="0">
              <a:spcBef>
                <a:spcPct val="20000"/>
              </a:spcBef>
              <a:buFont typeface="Arial" charset="0"/>
              <a:buChar char="•"/>
              <a:defRPr sz="2800">
                <a:solidFill>
                  <a:schemeClr val="tx1"/>
                </a:solidFill>
                <a:latin typeface="Arial" charset="0"/>
                <a:ea typeface="MS PGothic" pitchFamily="34" charset="-128"/>
              </a:defRPr>
            </a:lvl1pPr>
            <a:lvl2pPr marL="742950" indent="-285750" eaLnBrk="0" hangingPunct="0">
              <a:spcBef>
                <a:spcPct val="20000"/>
              </a:spcBef>
              <a:buFont typeface="Arial" charset="0"/>
              <a:buChar char="–"/>
              <a:defRPr sz="2800">
                <a:solidFill>
                  <a:schemeClr val="tx1"/>
                </a:solidFill>
                <a:latin typeface="Arial" charset="0"/>
                <a:ea typeface="MS PGothic" pitchFamily="34" charset="-128"/>
              </a:defRPr>
            </a:lvl2pPr>
            <a:lvl3pPr marL="1143000" indent="-228600" eaLnBrk="0" hangingPunct="0">
              <a:spcBef>
                <a:spcPct val="20000"/>
              </a:spcBef>
              <a:buFont typeface="Arial" charset="0"/>
              <a:buChar char="•"/>
              <a:defRPr sz="2800">
                <a:solidFill>
                  <a:schemeClr val="tx1"/>
                </a:solidFill>
                <a:latin typeface="Arial" charset="0"/>
                <a:ea typeface="MS PGothic" pitchFamily="34" charset="-128"/>
              </a:defRPr>
            </a:lvl3pPr>
            <a:lvl4pPr marL="1600200" indent="-228600" eaLnBrk="0" hangingPunct="0">
              <a:spcBef>
                <a:spcPct val="20000"/>
              </a:spcBef>
              <a:buFont typeface="Arial" charset="0"/>
              <a:buChar char="–"/>
              <a:defRPr sz="2800">
                <a:solidFill>
                  <a:schemeClr val="tx1"/>
                </a:solidFill>
                <a:latin typeface="Arial" charset="0"/>
                <a:ea typeface="MS PGothic" pitchFamily="34" charset="-128"/>
              </a:defRPr>
            </a:lvl4pPr>
            <a:lvl5pPr marL="2057400" indent="-228600" eaLnBrk="0" hangingPunct="0">
              <a:spcBef>
                <a:spcPct val="20000"/>
              </a:spcBef>
              <a:buFont typeface="Arial" charset="0"/>
              <a:buChar char="»"/>
              <a:defRPr sz="1600">
                <a:solidFill>
                  <a:schemeClr val="tx1"/>
                </a:solidFill>
                <a:latin typeface="Arial" charset="0"/>
                <a:ea typeface="MS PGothic" pitchFamily="34" charset="-128"/>
              </a:defRPr>
            </a:lvl5pPr>
            <a:lvl6pPr marL="2514600" indent="-228600" defTabSz="457200" eaLnBrk="0" fontAlgn="base" hangingPunct="0">
              <a:spcBef>
                <a:spcPct val="20000"/>
              </a:spcBef>
              <a:spcAft>
                <a:spcPct val="0"/>
              </a:spcAft>
              <a:buFont typeface="Arial" charset="0"/>
              <a:buChar char="»"/>
              <a:defRPr sz="1600">
                <a:solidFill>
                  <a:schemeClr val="tx1"/>
                </a:solidFill>
                <a:latin typeface="Arial" charset="0"/>
                <a:ea typeface="MS PGothic" pitchFamily="34" charset="-128"/>
              </a:defRPr>
            </a:lvl6pPr>
            <a:lvl7pPr marL="2971800" indent="-228600" defTabSz="457200" eaLnBrk="0" fontAlgn="base" hangingPunct="0">
              <a:spcBef>
                <a:spcPct val="20000"/>
              </a:spcBef>
              <a:spcAft>
                <a:spcPct val="0"/>
              </a:spcAft>
              <a:buFont typeface="Arial" charset="0"/>
              <a:buChar char="»"/>
              <a:defRPr sz="1600">
                <a:solidFill>
                  <a:schemeClr val="tx1"/>
                </a:solidFill>
                <a:latin typeface="Arial" charset="0"/>
                <a:ea typeface="MS PGothic" pitchFamily="34" charset="-128"/>
              </a:defRPr>
            </a:lvl7pPr>
            <a:lvl8pPr marL="3429000" indent="-228600" defTabSz="457200" eaLnBrk="0" fontAlgn="base" hangingPunct="0">
              <a:spcBef>
                <a:spcPct val="20000"/>
              </a:spcBef>
              <a:spcAft>
                <a:spcPct val="0"/>
              </a:spcAft>
              <a:buFont typeface="Arial" charset="0"/>
              <a:buChar char="»"/>
              <a:defRPr sz="1600">
                <a:solidFill>
                  <a:schemeClr val="tx1"/>
                </a:solidFill>
                <a:latin typeface="Arial" charset="0"/>
                <a:ea typeface="MS PGothic" pitchFamily="34" charset="-128"/>
              </a:defRPr>
            </a:lvl8pPr>
            <a:lvl9pPr marL="3886200" indent="-228600" defTabSz="457200" eaLnBrk="0" fontAlgn="base" hangingPunct="0">
              <a:spcBef>
                <a:spcPct val="20000"/>
              </a:spcBef>
              <a:spcAft>
                <a:spcPct val="0"/>
              </a:spcAft>
              <a:buFont typeface="Arial" charset="0"/>
              <a:buChar char="»"/>
              <a:defRPr sz="1600">
                <a:solidFill>
                  <a:schemeClr val="tx1"/>
                </a:solidFill>
                <a:latin typeface="Arial" charset="0"/>
                <a:ea typeface="MS PGothic" pitchFamily="34" charset="-128"/>
              </a:defRPr>
            </a:lvl9pPr>
          </a:lstStyle>
          <a:p>
            <a:pPr>
              <a:defRPr/>
            </a:pPr>
            <a:r>
              <a:rPr lang="en-US" sz="1000" i="1" dirty="0"/>
              <a:t>"1.  Fellows can take 1 month leave at full salary and 2 more months at reduced salary 2.  Most women take 1 </a:t>
            </a:r>
            <a:r>
              <a:rPr lang="en-US" sz="1000" i="1" dirty="0" err="1"/>
              <a:t>mo</a:t>
            </a:r>
            <a:r>
              <a:rPr lang="en-US" sz="1000" i="1" dirty="0"/>
              <a:t> off if the want to go to sub </a:t>
            </a:r>
            <a:r>
              <a:rPr lang="en-US" sz="1000" i="1" dirty="0" err="1"/>
              <a:t>sub</a:t>
            </a:r>
            <a:r>
              <a:rPr lang="en-US" sz="1000" i="1" dirty="0"/>
              <a:t> training but they take 3 months of leave for childbirth if going directly into practice and then extend their training by 2 months at the end.   3.  ABIM rules allow for 3 months off and 1 more month per PD discretion over the 3 years.  This includes vacation and leave.  So if they take leave alone, this works ok.  But once you add vacation then we get into an issue with length of training.”</a:t>
            </a:r>
          </a:p>
          <a:p>
            <a:pPr>
              <a:defRPr/>
            </a:pPr>
            <a:r>
              <a:rPr lang="en-US" sz="1000" i="1" dirty="0"/>
              <a:t>“Again, we are such a new program that many of these issues have not come up.  I am open to getting ahead of the ball and being educated.”</a:t>
            </a:r>
          </a:p>
          <a:p>
            <a:pPr>
              <a:defRPr/>
            </a:pPr>
            <a:r>
              <a:rPr lang="en-US" sz="1000" i="1" dirty="0"/>
              <a:t>“Diversity is an imperfect descriptor.  My current fellows are 3 women and 6 men.  Beginning in July the program will have 4 women and 5 men.  One of the current fellows is from Sudan.  Beginning in July 5 of the 9 fellows would be considered Arabic in origin (born in Jordan, Lebanon, Sudan, or Syria) and one would be considered Persian (born in Iran).  Does that make this a "diverse" fellowship program?”</a:t>
            </a:r>
          </a:p>
          <a:p>
            <a:pPr>
              <a:defRPr/>
            </a:pPr>
            <a:r>
              <a:rPr lang="en-US" sz="1000" i="1" dirty="0"/>
              <a:t>“Great survey, feel that these are issues that need further focus and research with results communicated to program directors and faculty of training institutions.”</a:t>
            </a:r>
          </a:p>
          <a:p>
            <a:pPr>
              <a:defRPr/>
            </a:pPr>
            <a:r>
              <a:rPr lang="en-US" sz="1000" i="1" dirty="0"/>
              <a:t>“I find survey biased and misleading PD into answering unfair questions to possibly go use answers for political agenda. As physicians we should be above this.”</a:t>
            </a:r>
          </a:p>
          <a:p>
            <a:pPr>
              <a:defRPr/>
            </a:pPr>
            <a:r>
              <a:rPr lang="en-US" sz="1000" i="1" dirty="0"/>
              <a:t>“Interesting that your survey doesn't touch on academics”</a:t>
            </a:r>
          </a:p>
          <a:p>
            <a:pPr>
              <a:defRPr/>
            </a:pPr>
            <a:r>
              <a:rPr lang="en-US" sz="1000" i="1" dirty="0"/>
              <a:t>“No matter what parental leave does put a burden on other fellows”</a:t>
            </a:r>
          </a:p>
          <a:p>
            <a:pPr>
              <a:defRPr/>
            </a:pPr>
            <a:r>
              <a:rPr lang="en-US" sz="1000" i="1" dirty="0"/>
              <a:t>“Parental leave is a ongoing problem and I feel one month of leave is not adequate for most new parents. Since we are shifting to competency-based training, parental leave should be adjusted to meet the trainee's needs and extension of training should be based on that trainee's competency.”</a:t>
            </a:r>
          </a:p>
          <a:p>
            <a:pPr>
              <a:defRPr/>
            </a:pPr>
            <a:r>
              <a:rPr lang="en-US" sz="1000" i="1" dirty="0"/>
              <a:t>“There needs to be a balanced approach to fellow training objective, and their quality of life, PTO, vacation time, etc. Excess of one usually comes at the cost of the other.”</a:t>
            </a:r>
          </a:p>
          <a:p>
            <a:pPr>
              <a:defRPr/>
            </a:pPr>
            <a:r>
              <a:rPr lang="en-US" sz="1000" i="1" dirty="0"/>
              <a:t>“This is an AOA program”</a:t>
            </a:r>
          </a:p>
          <a:p>
            <a:pPr>
              <a:defRPr/>
            </a:pPr>
            <a:r>
              <a:rPr lang="en-US" sz="1000" i="1" dirty="0"/>
              <a:t>“This is an incredibly important topic.  With regard to parental leave institutional policies are draconian and reflected in ABIM's policies.  Fellowship programs particularly small programs have limited personnel to cover a leave of absence and often are not given sufficient resources (i.e. a physician extender who can adequately fill the role).  With regard to diversity, we need diverse faculty and diverse leadership.”</a:t>
            </a:r>
          </a:p>
          <a:p>
            <a:pPr>
              <a:defRPr/>
            </a:pPr>
            <a:r>
              <a:rPr lang="en-US" sz="1000" i="1" dirty="0"/>
              <a:t>“Very important topics.  The questions can be a little confusing.  Sharing best practices in these domains would be valuable.”</a:t>
            </a:r>
          </a:p>
          <a:p>
            <a:pPr>
              <a:defRPr/>
            </a:pPr>
            <a:endParaRPr lang="en-US" sz="1000" i="1" dirty="0"/>
          </a:p>
        </p:txBody>
      </p:sp>
      <p:sp>
        <p:nvSpPr>
          <p:cNvPr id="5" name="Text Box 7">
            <a:extLst>
              <a:ext uri="{FF2B5EF4-FFF2-40B4-BE49-F238E27FC236}">
                <a16:creationId xmlns:a16="http://schemas.microsoft.com/office/drawing/2014/main" id="{6FA04D4F-900E-454A-B715-19E641BA6CC6}"/>
              </a:ext>
            </a:extLst>
          </p:cNvPr>
          <p:cNvSpPr txBox="1">
            <a:spLocks noChangeArrowheads="1"/>
          </p:cNvSpPr>
          <p:nvPr/>
        </p:nvSpPr>
        <p:spPr bwMode="auto">
          <a:xfrm>
            <a:off x="-76200" y="6629400"/>
            <a:ext cx="9220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Finally, do you have any final comments on any of the topics covered in this survey? (n=12)</a:t>
            </a:r>
          </a:p>
        </p:txBody>
      </p:sp>
      <p:sp>
        <p:nvSpPr>
          <p:cNvPr id="6" name="Rectangle 4">
            <a:extLst>
              <a:ext uri="{FF2B5EF4-FFF2-40B4-BE49-F238E27FC236}">
                <a16:creationId xmlns:a16="http://schemas.microsoft.com/office/drawing/2014/main" id="{20BD53DC-7B37-4C58-A164-B7D21645F4CF}"/>
              </a:ext>
            </a:extLst>
          </p:cNvPr>
          <p:cNvSpPr>
            <a:spLocks noChangeArrowheads="1"/>
          </p:cNvSpPr>
          <p:nvPr/>
        </p:nvSpPr>
        <p:spPr bwMode="auto">
          <a:xfrm>
            <a:off x="3301591" y="147935"/>
            <a:ext cx="24384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400" b="1" dirty="0">
                <a:solidFill>
                  <a:srgbClr val="00386B"/>
                </a:solidFill>
                <a:latin typeface="+mj-lt"/>
                <a:cs typeface="Arial" charset="0"/>
              </a:rPr>
              <a:t>Final Comments</a:t>
            </a:r>
          </a:p>
        </p:txBody>
      </p:sp>
    </p:spTree>
    <p:extLst>
      <p:ext uri="{BB962C8B-B14F-4D97-AF65-F5344CB8AC3E}">
        <p14:creationId xmlns:p14="http://schemas.microsoft.com/office/powerpoint/2010/main" val="3273251972"/>
      </p:ext>
    </p:extLst>
  </p:cSld>
  <p:clrMapOvr>
    <a:masterClrMapping/>
  </p:clrMapOvr>
</p:sld>
</file>

<file path=ppt/theme/theme1.xml><?xml version="1.0" encoding="utf-8"?>
<a:theme xmlns:a="http://schemas.openxmlformats.org/drawingml/2006/main" name="Office Theme">
  <a:themeElements>
    <a:clrScheme name="ACC">
      <a:dk1>
        <a:srgbClr val="00386B"/>
      </a:dk1>
      <a:lt1>
        <a:sysClr val="window" lastClr="FFFFFF"/>
      </a:lt1>
      <a:dk2>
        <a:srgbClr val="00386B"/>
      </a:dk2>
      <a:lt2>
        <a:srgbClr val="EEECE1"/>
      </a:lt2>
      <a:accent1>
        <a:srgbClr val="C6D9F0"/>
      </a:accent1>
      <a:accent2>
        <a:srgbClr val="8DB3E2"/>
      </a:accent2>
      <a:accent3>
        <a:srgbClr val="548DD4"/>
      </a:accent3>
      <a:accent4>
        <a:srgbClr val="17365D"/>
      </a:accent4>
      <a:accent5>
        <a:srgbClr val="0F243E"/>
      </a:accent5>
      <a:accent6>
        <a:srgbClr val="7F7F7F"/>
      </a:accent6>
      <a:hlink>
        <a:srgbClr val="006ED2"/>
      </a:hlink>
      <a:folHlink>
        <a:srgbClr val="A5A5A5"/>
      </a:folHlink>
    </a:clrScheme>
    <a:fontScheme name="Custom 2">
      <a:majorFont>
        <a:latin typeface="Garam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F0C2C78C9D1EF4E901AD09E49320DFE" ma:contentTypeVersion="0" ma:contentTypeDescription="Create a new document." ma:contentTypeScope="" ma:versionID="9d626287c1a8373ad84e1df4ae989b1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D617E8-2F3F-4C1C-9F3E-39C2AA1DFFB6}">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4E6D13FE-602A-47A6-9A8D-A2710CBBD8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10A2F20-1F9C-4BF6-AE18-DB1D929C27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15943</TotalTime>
  <Words>13692</Words>
  <Application>Microsoft Macintosh PowerPoint</Application>
  <PresentationFormat>On-screen Show (4:3)</PresentationFormat>
  <Paragraphs>1588</Paragraphs>
  <Slides>94</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94</vt:i4>
      </vt:variant>
    </vt:vector>
  </HeadingPairs>
  <TitlesOfParts>
    <vt:vector size="100" baseType="lpstr">
      <vt:lpstr>Arial</vt:lpstr>
      <vt:lpstr>Calibri</vt:lpstr>
      <vt:lpstr>Franklin Gothic Book</vt:lpstr>
      <vt:lpstr>Garamond</vt:lpstr>
      <vt:lpstr>Times</vt:lpstr>
      <vt:lpstr>Office Theme</vt:lpstr>
      <vt:lpstr>2019 CV Training Program Directors  Omnibus Research  September 2019</vt:lpstr>
      <vt:lpstr>PowerPoint Presentation</vt:lpstr>
      <vt:lpstr>PowerPoint Presentation</vt:lpstr>
      <vt:lpstr>PowerPoint Presentation</vt:lpstr>
      <vt:lpstr>Total Number of Fellows Per Cardiovascular Program</vt:lpstr>
      <vt:lpstr>Total Number of Female Fellows Per Cardiovascular Program</vt:lpstr>
      <vt:lpstr>Percentage of Female Fellows Per Cardiovascular Program by Region</vt:lpstr>
      <vt:lpstr>Percentage of Female Fellows Per Cardiovascular Program by Program Size</vt:lpstr>
      <vt:lpstr>Percentage of Female Fellows Per Cardiovascular Program by PD Gender /Age</vt:lpstr>
      <vt:lpstr>Total Number of Underrepresented in Medicine Fellows  Per Cardiovascular Program</vt:lpstr>
      <vt:lpstr>Percentage of Underrepresented in Medicine Fellows  Per Cardiovascular Program by Region</vt:lpstr>
      <vt:lpstr>Percentage of Underrepresented in Medicine Fellows Per CV Program by Program Size</vt:lpstr>
      <vt:lpstr>Percentage of Underrepresented in Medicine Fellows Per CV Program by PD Gender/Age</vt:lpstr>
      <vt:lpstr>Total Number of International Medical Graduate Fellows Per CV Program</vt:lpstr>
      <vt:lpstr>Percentage of International Medical Graduate Fellows Per CV Program by Region</vt:lpstr>
      <vt:lpstr>Percentage of International Medical Graduate Fellows Per CV Program by Program Size</vt:lpstr>
      <vt:lpstr>Total Number of Fellows Graduating CV Disease Fellowship Per CV Program</vt:lpstr>
      <vt:lpstr>PowerPoint Presentation</vt:lpstr>
      <vt:lpstr>Total Number of Fellows in Advanced Fellowships Per CV Program – Interventional Cardiology</vt:lpstr>
      <vt:lpstr>Total Number of Fellows in Advanced Fellowships Per CV Program – Structural Interventional Cardiology </vt:lpstr>
      <vt:lpstr>Total Number of Fellows in Advanced Fellowships Per CV Program – Vascular Interventional Cardiology </vt:lpstr>
      <vt:lpstr>Total Number of Fellows in Advanced Fellowships Per CV Program – Electrophysiology</vt:lpstr>
      <vt:lpstr>Total Number of Fellows in Advanced Fellowships Per CV Program – Advanced Heart Failure</vt:lpstr>
      <vt:lpstr>Total Number of Fellows in Advanced Fellowships Per CV Program – ACHD</vt:lpstr>
      <vt:lpstr>Total Number of Fellows in Advanced Fellowships Per CV Program – Advanced Imaging Training</vt:lpstr>
      <vt:lpstr>Total Number of Fellows in Advanced Fellowships Per CV Program – Preventive Cardiology Training</vt:lpstr>
      <vt:lpstr>Total Number of Fellows in Advanced Fellowships Per CV Program – Vascular Medicine Training</vt:lpstr>
      <vt:lpstr>Total Number of Fellows in Advanced Fellowships Per CV Program – Research</vt:lpstr>
      <vt:lpstr>Total Number of Fellows in Advanced Fellowships Per CV Program – Other</vt:lpstr>
      <vt:lpstr>PowerPoint Presentation</vt:lpstr>
      <vt:lpstr>Estimated Number of Graduating Fellows in Various Work Settings - Entering an Accredited Advanced Fellowship</vt:lpstr>
      <vt:lpstr>Estimated Number of Graduating Fellows in Various Work Settings - Entering an Unaccredited Advanced Fellowship</vt:lpstr>
      <vt:lpstr>Estimated Number of Graduating Fellows in Various Work Settings - Entering a Community-Based Clinical Practice</vt:lpstr>
      <vt:lpstr>Estimated Number of Graduating Fellows in Various Work Settings - Entering an Academic-Based Clinical Practice</vt:lpstr>
      <vt:lpstr>Estimated Number of Graduating Fellows in Various Work Settings - Entering an Academic-Based Research Practice</vt:lpstr>
      <vt:lpstr>Estimated Number of Graduating Fellows in Various Work Settings - Entering a Non-Clinical Position</vt:lpstr>
      <vt:lpstr>Estimated Number of Graduating Fellows in Various Work Settings - Other</vt:lpstr>
      <vt:lpstr>PowerPoint Presentation</vt:lpstr>
      <vt:lpstr>Number of Mandatory Training Years for General CV Fellowship</vt:lpstr>
      <vt:lpstr>PowerPoint Presentation</vt:lpstr>
      <vt:lpstr>Age and Gender of CV Training Program Directors</vt:lpstr>
      <vt:lpstr>Ethnicity of CV Training Program Directors</vt:lpstr>
      <vt:lpstr>Number of Years: Since Training Completion / At Current Institution</vt:lpstr>
      <vt:lpstr>Number of Years: Since Training Completion Per CV Program</vt:lpstr>
      <vt:lpstr>Number of Years: At Current Institution Per CV Program</vt:lpstr>
      <vt:lpstr>Number of Years:  Program Director At Current Institution / Estimated Percentage of Non-Clinical Time for Program Director Activity</vt:lpstr>
      <vt:lpstr>Number of Years: Program Director At Current Institution Per CV Program</vt:lpstr>
      <vt:lpstr>Current Academic Rank</vt:lpstr>
      <vt:lpstr>Planning to Step Down as PD in Next Two Years</vt:lpstr>
      <vt:lpstr>Number of Associate Program Directors (APDs) /  Average Percentage for APDs of Non-Clinical Time for Fellowship Administration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Insert Title Here ]</dc:title>
  <dc:creator>Autumn Niggles</dc:creator>
  <cp:lastModifiedBy>gaby weissman</cp:lastModifiedBy>
  <cp:revision>1878</cp:revision>
  <cp:lastPrinted>2018-08-21T14:23:04Z</cp:lastPrinted>
  <dcterms:created xsi:type="dcterms:W3CDTF">2013-05-15T19:14:34Z</dcterms:created>
  <dcterms:modified xsi:type="dcterms:W3CDTF">2020-09-26T21:26:48Z</dcterms:modified>
</cp:coreProperties>
</file>