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4"/>
  </p:sldMasterIdLst>
  <p:notesMasterIdLst>
    <p:notesMasterId r:id="rId58"/>
  </p:notesMasterIdLst>
  <p:sldIdLst>
    <p:sldId id="273" r:id="rId5"/>
    <p:sldId id="373" r:id="rId6"/>
    <p:sldId id="262" r:id="rId7"/>
    <p:sldId id="263" r:id="rId8"/>
    <p:sldId id="264" r:id="rId9"/>
    <p:sldId id="265" r:id="rId10"/>
    <p:sldId id="266" r:id="rId11"/>
    <p:sldId id="267" r:id="rId12"/>
    <p:sldId id="269" r:id="rId13"/>
    <p:sldId id="270" r:id="rId14"/>
    <p:sldId id="271" r:id="rId15"/>
    <p:sldId id="272" r:id="rId16"/>
    <p:sldId id="256" r:id="rId17"/>
    <p:sldId id="257" r:id="rId18"/>
    <p:sldId id="259" r:id="rId19"/>
    <p:sldId id="258" r:id="rId20"/>
    <p:sldId id="260" r:id="rId21"/>
    <p:sldId id="261" r:id="rId22"/>
    <p:sldId id="274" r:id="rId23"/>
    <p:sldId id="275" r:id="rId24"/>
    <p:sldId id="276" r:id="rId25"/>
    <p:sldId id="277" r:id="rId26"/>
    <p:sldId id="278" r:id="rId27"/>
    <p:sldId id="279" r:id="rId28"/>
    <p:sldId id="280" r:id="rId29"/>
    <p:sldId id="281" r:id="rId30"/>
    <p:sldId id="282" r:id="rId31"/>
    <p:sldId id="283" r:id="rId32"/>
    <p:sldId id="284" r:id="rId33"/>
    <p:sldId id="348" r:id="rId34"/>
    <p:sldId id="349" r:id="rId35"/>
    <p:sldId id="350" r:id="rId36"/>
    <p:sldId id="356" r:id="rId37"/>
    <p:sldId id="355" r:id="rId38"/>
    <p:sldId id="352" r:id="rId39"/>
    <p:sldId id="354" r:id="rId40"/>
    <p:sldId id="357" r:id="rId41"/>
    <p:sldId id="358" r:id="rId42"/>
    <p:sldId id="374"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2" r:id="rId56"/>
    <p:sldId id="37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94F6F-DD3D-47AC-9C91-09AC7A819898}" v="3" dt="2024-09-24T18:04:35.648"/>
    <p1510:client id="{914685B4-EBAA-4BFB-A6D0-4C602A510106}" v="240" dt="2024-09-10T02:42:40.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935" autoAdjust="0"/>
  </p:normalViewPr>
  <p:slideViewPr>
    <p:cSldViewPr snapToGrid="0">
      <p:cViewPr varScale="1">
        <p:scale>
          <a:sx n="52" d="100"/>
          <a:sy n="52" d="100"/>
        </p:scale>
        <p:origin x="10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3C91E-2817-483E-8E32-EB0F48B4582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FA55F8C-7A03-46E3-B16B-0FD1E76A4DDB}">
      <dgm:prSet/>
      <dgm:spPr/>
      <dgm:t>
        <a:bodyPr/>
        <a:lstStyle/>
        <a:p>
          <a:r>
            <a:rPr lang="en-US" dirty="0"/>
            <a:t>In higher risk patients, guidelines currently recommend invasive strategies over medical management alone.</a:t>
          </a:r>
        </a:p>
      </dgm:t>
    </dgm:pt>
    <dgm:pt modelId="{969940A3-6F92-485C-8A55-B01DD4AB6AFD}" type="parTrans" cxnId="{611D93CB-65DD-490C-AF37-E4F56D6B59E5}">
      <dgm:prSet/>
      <dgm:spPr/>
      <dgm:t>
        <a:bodyPr/>
        <a:lstStyle/>
        <a:p>
          <a:endParaRPr lang="en-US"/>
        </a:p>
      </dgm:t>
    </dgm:pt>
    <dgm:pt modelId="{6404254C-A5FD-47DF-B0D7-66A37654AC06}" type="sibTrans" cxnId="{611D93CB-65DD-490C-AF37-E4F56D6B59E5}">
      <dgm:prSet/>
      <dgm:spPr/>
      <dgm:t>
        <a:bodyPr/>
        <a:lstStyle/>
        <a:p>
          <a:endParaRPr lang="en-US"/>
        </a:p>
      </dgm:t>
    </dgm:pt>
    <dgm:pt modelId="{B343BA7A-BA2A-4FDA-949F-FF886F6BBBF7}">
      <dgm:prSet/>
      <dgm:spPr/>
      <dgm:t>
        <a:bodyPr/>
        <a:lstStyle/>
        <a:p>
          <a:r>
            <a:rPr lang="en-US"/>
            <a:t>However, older patients are less likely to receive this recommendation and have previously been underrepresented in previous NSTEMI clinical trials</a:t>
          </a:r>
        </a:p>
      </dgm:t>
    </dgm:pt>
    <dgm:pt modelId="{3C82E7A2-EC4D-404B-9517-1891D965E5EE}" type="parTrans" cxnId="{AA8E47CB-DE70-4827-BC1B-BB3D14EB235F}">
      <dgm:prSet/>
      <dgm:spPr/>
      <dgm:t>
        <a:bodyPr/>
        <a:lstStyle/>
        <a:p>
          <a:endParaRPr lang="en-US"/>
        </a:p>
      </dgm:t>
    </dgm:pt>
    <dgm:pt modelId="{54B6E241-5430-4A39-AB28-39E4E84E77EC}" type="sibTrans" cxnId="{AA8E47CB-DE70-4827-BC1B-BB3D14EB235F}">
      <dgm:prSet/>
      <dgm:spPr/>
      <dgm:t>
        <a:bodyPr/>
        <a:lstStyle/>
        <a:p>
          <a:endParaRPr lang="en-US"/>
        </a:p>
      </dgm:t>
    </dgm:pt>
    <dgm:pt modelId="{3AE03CAB-A192-F34E-9A81-FBBA46B42326}" type="pres">
      <dgm:prSet presAssocID="{1C83C91E-2817-483E-8E32-EB0F48B4582E}" presName="vert0" presStyleCnt="0">
        <dgm:presLayoutVars>
          <dgm:dir/>
          <dgm:animOne val="branch"/>
          <dgm:animLvl val="lvl"/>
        </dgm:presLayoutVars>
      </dgm:prSet>
      <dgm:spPr/>
    </dgm:pt>
    <dgm:pt modelId="{35B09D3C-CCC6-FF44-9BEE-4FFDD23B48AF}" type="pres">
      <dgm:prSet presAssocID="{AFA55F8C-7A03-46E3-B16B-0FD1E76A4DDB}" presName="thickLine" presStyleLbl="alignNode1" presStyleIdx="0" presStyleCnt="2"/>
      <dgm:spPr/>
    </dgm:pt>
    <dgm:pt modelId="{7C26E193-75E3-5D4F-8D84-CD14CED9517E}" type="pres">
      <dgm:prSet presAssocID="{AFA55F8C-7A03-46E3-B16B-0FD1E76A4DDB}" presName="horz1" presStyleCnt="0"/>
      <dgm:spPr/>
    </dgm:pt>
    <dgm:pt modelId="{DB01CF3D-19E6-0848-A308-C3F7950F218B}" type="pres">
      <dgm:prSet presAssocID="{AFA55F8C-7A03-46E3-B16B-0FD1E76A4DDB}" presName="tx1" presStyleLbl="revTx" presStyleIdx="0" presStyleCnt="2"/>
      <dgm:spPr/>
    </dgm:pt>
    <dgm:pt modelId="{9E952731-0E8B-544C-ADF9-3886B5F3B445}" type="pres">
      <dgm:prSet presAssocID="{AFA55F8C-7A03-46E3-B16B-0FD1E76A4DDB}" presName="vert1" presStyleCnt="0"/>
      <dgm:spPr/>
    </dgm:pt>
    <dgm:pt modelId="{7AC16108-85FF-FB49-94C6-5973F3B81994}" type="pres">
      <dgm:prSet presAssocID="{B343BA7A-BA2A-4FDA-949F-FF886F6BBBF7}" presName="thickLine" presStyleLbl="alignNode1" presStyleIdx="1" presStyleCnt="2"/>
      <dgm:spPr/>
    </dgm:pt>
    <dgm:pt modelId="{2E893030-C717-CD4A-B02D-D53F98CDC566}" type="pres">
      <dgm:prSet presAssocID="{B343BA7A-BA2A-4FDA-949F-FF886F6BBBF7}" presName="horz1" presStyleCnt="0"/>
      <dgm:spPr/>
    </dgm:pt>
    <dgm:pt modelId="{F171AE55-025D-B24C-9A18-4632B5BBAF4D}" type="pres">
      <dgm:prSet presAssocID="{B343BA7A-BA2A-4FDA-949F-FF886F6BBBF7}" presName="tx1" presStyleLbl="revTx" presStyleIdx="1" presStyleCnt="2"/>
      <dgm:spPr/>
    </dgm:pt>
    <dgm:pt modelId="{7DE285BD-B90F-C24D-AA47-2921619083F9}" type="pres">
      <dgm:prSet presAssocID="{B343BA7A-BA2A-4FDA-949F-FF886F6BBBF7}" presName="vert1" presStyleCnt="0"/>
      <dgm:spPr/>
    </dgm:pt>
  </dgm:ptLst>
  <dgm:cxnLst>
    <dgm:cxn modelId="{BF85313B-D599-DB40-9FAA-E950E95447BE}" type="presOf" srcId="{B343BA7A-BA2A-4FDA-949F-FF886F6BBBF7}" destId="{F171AE55-025D-B24C-9A18-4632B5BBAF4D}" srcOrd="0" destOrd="0" presId="urn:microsoft.com/office/officeart/2008/layout/LinedList"/>
    <dgm:cxn modelId="{F94909A6-9418-824A-B095-96D0DDB8BC1A}" type="presOf" srcId="{AFA55F8C-7A03-46E3-B16B-0FD1E76A4DDB}" destId="{DB01CF3D-19E6-0848-A308-C3F7950F218B}" srcOrd="0" destOrd="0" presId="urn:microsoft.com/office/officeart/2008/layout/LinedList"/>
    <dgm:cxn modelId="{AA8E47CB-DE70-4827-BC1B-BB3D14EB235F}" srcId="{1C83C91E-2817-483E-8E32-EB0F48B4582E}" destId="{B343BA7A-BA2A-4FDA-949F-FF886F6BBBF7}" srcOrd="1" destOrd="0" parTransId="{3C82E7A2-EC4D-404B-9517-1891D965E5EE}" sibTransId="{54B6E241-5430-4A39-AB28-39E4E84E77EC}"/>
    <dgm:cxn modelId="{611D93CB-65DD-490C-AF37-E4F56D6B59E5}" srcId="{1C83C91E-2817-483E-8E32-EB0F48B4582E}" destId="{AFA55F8C-7A03-46E3-B16B-0FD1E76A4DDB}" srcOrd="0" destOrd="0" parTransId="{969940A3-6F92-485C-8A55-B01DD4AB6AFD}" sibTransId="{6404254C-A5FD-47DF-B0D7-66A37654AC06}"/>
    <dgm:cxn modelId="{2802C9FB-1305-E240-84CD-A9FBD198EEBA}" type="presOf" srcId="{1C83C91E-2817-483E-8E32-EB0F48B4582E}" destId="{3AE03CAB-A192-F34E-9A81-FBBA46B42326}" srcOrd="0" destOrd="0" presId="urn:microsoft.com/office/officeart/2008/layout/LinedList"/>
    <dgm:cxn modelId="{7F030092-9B20-B64E-8917-C2AEF4800D6C}" type="presParOf" srcId="{3AE03CAB-A192-F34E-9A81-FBBA46B42326}" destId="{35B09D3C-CCC6-FF44-9BEE-4FFDD23B48AF}" srcOrd="0" destOrd="0" presId="urn:microsoft.com/office/officeart/2008/layout/LinedList"/>
    <dgm:cxn modelId="{01C2C699-298F-6345-B67D-38C62262F766}" type="presParOf" srcId="{3AE03CAB-A192-F34E-9A81-FBBA46B42326}" destId="{7C26E193-75E3-5D4F-8D84-CD14CED9517E}" srcOrd="1" destOrd="0" presId="urn:microsoft.com/office/officeart/2008/layout/LinedList"/>
    <dgm:cxn modelId="{5228EB1A-C219-8548-B25B-C7DEEB980143}" type="presParOf" srcId="{7C26E193-75E3-5D4F-8D84-CD14CED9517E}" destId="{DB01CF3D-19E6-0848-A308-C3F7950F218B}" srcOrd="0" destOrd="0" presId="urn:microsoft.com/office/officeart/2008/layout/LinedList"/>
    <dgm:cxn modelId="{8F71E584-14C9-A140-8722-B88DA999C5DD}" type="presParOf" srcId="{7C26E193-75E3-5D4F-8D84-CD14CED9517E}" destId="{9E952731-0E8B-544C-ADF9-3886B5F3B445}" srcOrd="1" destOrd="0" presId="urn:microsoft.com/office/officeart/2008/layout/LinedList"/>
    <dgm:cxn modelId="{FFAB3581-62C1-0049-8063-B7A6D0681A2C}" type="presParOf" srcId="{3AE03CAB-A192-F34E-9A81-FBBA46B42326}" destId="{7AC16108-85FF-FB49-94C6-5973F3B81994}" srcOrd="2" destOrd="0" presId="urn:microsoft.com/office/officeart/2008/layout/LinedList"/>
    <dgm:cxn modelId="{E5905EC7-179B-B64E-9B45-12ABC2893EE2}" type="presParOf" srcId="{3AE03CAB-A192-F34E-9A81-FBBA46B42326}" destId="{2E893030-C717-CD4A-B02D-D53F98CDC566}" srcOrd="3" destOrd="0" presId="urn:microsoft.com/office/officeart/2008/layout/LinedList"/>
    <dgm:cxn modelId="{40C69230-7913-7141-B115-04A9B41D8B1B}" type="presParOf" srcId="{2E893030-C717-CD4A-B02D-D53F98CDC566}" destId="{F171AE55-025D-B24C-9A18-4632B5BBAF4D}" srcOrd="0" destOrd="0" presId="urn:microsoft.com/office/officeart/2008/layout/LinedList"/>
    <dgm:cxn modelId="{7E60A9A7-2C8E-1E47-B431-6179A4BD86D5}" type="presParOf" srcId="{2E893030-C717-CD4A-B02D-D53F98CDC566}" destId="{7DE285BD-B90F-C24D-AA47-2921619083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FF3D0-F722-401F-9768-BAE091BBDE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992DAF-F0CC-43A9-BDF2-0B90655C13C9}">
      <dgm:prSet/>
      <dgm:spPr/>
      <dgm:t>
        <a:bodyPr/>
        <a:lstStyle/>
        <a:p>
          <a:r>
            <a:rPr lang="en-US" dirty="0"/>
            <a:t>Randomized open label control trial where 1500 patients across 48 NHS sites in England and Scotland aged 75 and older presenting with type 1 NSTEMI were randomly allocated to two treatment groups</a:t>
          </a:r>
        </a:p>
      </dgm:t>
    </dgm:pt>
    <dgm:pt modelId="{9869AEA2-327F-44EE-B8F1-28D577835228}" type="parTrans" cxnId="{3BB3ACC9-187A-4BC1-A11B-896D24713D28}">
      <dgm:prSet/>
      <dgm:spPr/>
      <dgm:t>
        <a:bodyPr/>
        <a:lstStyle/>
        <a:p>
          <a:endParaRPr lang="en-US"/>
        </a:p>
      </dgm:t>
    </dgm:pt>
    <dgm:pt modelId="{D630AB5B-C27E-4B21-A6BB-43277EF46750}" type="sibTrans" cxnId="{3BB3ACC9-187A-4BC1-A11B-896D24713D28}">
      <dgm:prSet/>
      <dgm:spPr/>
      <dgm:t>
        <a:bodyPr/>
        <a:lstStyle/>
        <a:p>
          <a:endParaRPr lang="en-US"/>
        </a:p>
      </dgm:t>
    </dgm:pt>
    <dgm:pt modelId="{30001297-E074-4537-A61C-E25B6522A347}">
      <dgm:prSet custT="1"/>
      <dgm:spPr/>
      <dgm:t>
        <a:bodyPr/>
        <a:lstStyle/>
        <a:p>
          <a:r>
            <a:rPr lang="en-US" sz="1600" b="1" dirty="0"/>
            <a:t>Group 1</a:t>
          </a:r>
          <a:r>
            <a:rPr lang="en-US" sz="1600" dirty="0"/>
            <a:t>- Conservative treatment with guideline direct medical therapy (GDMT) including antiplatelet, statin, </a:t>
          </a:r>
          <a:r>
            <a:rPr lang="en-US" sz="1600" dirty="0" err="1"/>
            <a:t>ACEi</a:t>
          </a:r>
          <a:r>
            <a:rPr lang="en-US" sz="1600" dirty="0"/>
            <a:t>, and beta blockers.</a:t>
          </a:r>
        </a:p>
      </dgm:t>
    </dgm:pt>
    <dgm:pt modelId="{ADCBD73A-0938-4C13-872F-2395CE303975}" type="parTrans" cxnId="{F8E952C6-6ED8-40FE-B51F-28173F03455C}">
      <dgm:prSet/>
      <dgm:spPr/>
      <dgm:t>
        <a:bodyPr/>
        <a:lstStyle/>
        <a:p>
          <a:endParaRPr lang="en-US"/>
        </a:p>
      </dgm:t>
    </dgm:pt>
    <dgm:pt modelId="{1C368524-CF25-4A01-A66B-3D1C27BD9EC9}" type="sibTrans" cxnId="{F8E952C6-6ED8-40FE-B51F-28173F03455C}">
      <dgm:prSet/>
      <dgm:spPr/>
      <dgm:t>
        <a:bodyPr/>
        <a:lstStyle/>
        <a:p>
          <a:endParaRPr lang="en-US"/>
        </a:p>
      </dgm:t>
    </dgm:pt>
    <dgm:pt modelId="{67E75633-7941-41C6-AFB1-2316DB469E33}">
      <dgm:prSet custT="1"/>
      <dgm:spPr/>
      <dgm:t>
        <a:bodyPr/>
        <a:lstStyle/>
        <a:p>
          <a:r>
            <a:rPr lang="en-US" sz="1600" b="1" dirty="0"/>
            <a:t>Group 2</a:t>
          </a:r>
          <a:r>
            <a:rPr lang="en-US" sz="1600" dirty="0"/>
            <a:t>- Invasive treatment where in addition to GDMT patients also underwent coronary angiogram and where necessary coronary revascularization or bypass surgery.</a:t>
          </a:r>
        </a:p>
      </dgm:t>
    </dgm:pt>
    <dgm:pt modelId="{3F9066F1-83BD-476E-8CD7-EF4B0CFD5125}" type="parTrans" cxnId="{85B46531-3577-414F-94F9-2B497231EAA1}">
      <dgm:prSet/>
      <dgm:spPr/>
      <dgm:t>
        <a:bodyPr/>
        <a:lstStyle/>
        <a:p>
          <a:endParaRPr lang="en-US"/>
        </a:p>
      </dgm:t>
    </dgm:pt>
    <dgm:pt modelId="{493C4474-CE18-487C-B414-2A1352121D68}" type="sibTrans" cxnId="{85B46531-3577-414F-94F9-2B497231EAA1}">
      <dgm:prSet/>
      <dgm:spPr/>
      <dgm:t>
        <a:bodyPr/>
        <a:lstStyle/>
        <a:p>
          <a:endParaRPr lang="en-US"/>
        </a:p>
      </dgm:t>
    </dgm:pt>
    <dgm:pt modelId="{4E9917D9-17BA-4339-9510-0F7B44CA06E7}">
      <dgm:prSet custT="1"/>
      <dgm:spPr/>
      <dgm:t>
        <a:bodyPr/>
        <a:lstStyle/>
        <a:p>
          <a:r>
            <a:rPr lang="en-US" sz="1800" dirty="0"/>
            <a:t>All patients were assessed for frailty, </a:t>
          </a:r>
          <a:r>
            <a:rPr lang="en-US" sz="1800" b="0" i="0" dirty="0"/>
            <a:t>cognition and co-morbidities at baseline and follow-up.</a:t>
          </a:r>
          <a:endParaRPr lang="en-US" sz="1800" dirty="0"/>
        </a:p>
      </dgm:t>
    </dgm:pt>
    <dgm:pt modelId="{5F48D46B-0C8D-47F7-A29E-A614884D616D}" type="parTrans" cxnId="{481B7480-E4D8-4A95-9FED-6E6C15A24EEC}">
      <dgm:prSet/>
      <dgm:spPr/>
      <dgm:t>
        <a:bodyPr/>
        <a:lstStyle/>
        <a:p>
          <a:endParaRPr lang="en-US"/>
        </a:p>
      </dgm:t>
    </dgm:pt>
    <dgm:pt modelId="{A1993DFD-79E3-4529-823E-63C9ADC89423}" type="sibTrans" cxnId="{481B7480-E4D8-4A95-9FED-6E6C15A24EEC}">
      <dgm:prSet/>
      <dgm:spPr/>
      <dgm:t>
        <a:bodyPr/>
        <a:lstStyle/>
        <a:p>
          <a:endParaRPr lang="en-US"/>
        </a:p>
      </dgm:t>
    </dgm:pt>
    <dgm:pt modelId="{A58BE855-40A5-4059-843D-0D30DEDA83B5}" type="pres">
      <dgm:prSet presAssocID="{07BFF3D0-F722-401F-9768-BAE091BBDEB7}" presName="root" presStyleCnt="0">
        <dgm:presLayoutVars>
          <dgm:dir/>
          <dgm:resizeHandles val="exact"/>
        </dgm:presLayoutVars>
      </dgm:prSet>
      <dgm:spPr/>
    </dgm:pt>
    <dgm:pt modelId="{DEDD7BBB-DE40-4BED-A140-63538C630B7C}" type="pres">
      <dgm:prSet presAssocID="{CA992DAF-F0CC-43A9-BDF2-0B90655C13C9}" presName="compNode" presStyleCnt="0"/>
      <dgm:spPr/>
    </dgm:pt>
    <dgm:pt modelId="{7599DA86-63E3-4701-944B-552972D72B5A}" type="pres">
      <dgm:prSet presAssocID="{CA992DAF-F0CC-43A9-BDF2-0B90655C13C9}" presName="bgRect" presStyleLbl="bgShp" presStyleIdx="0" presStyleCnt="2" custScaleY="146062"/>
      <dgm:spPr/>
    </dgm:pt>
    <dgm:pt modelId="{59EA702C-3D25-4B8D-B462-C23ABF1E11C9}" type="pres">
      <dgm:prSet presAssocID="{CA992DAF-F0CC-43A9-BDF2-0B90655C13C9}"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88637D4-DE7D-42C9-9EEA-3AB4782C5867}" type="pres">
      <dgm:prSet presAssocID="{CA992DAF-F0CC-43A9-BDF2-0B90655C13C9}" presName="spaceRect" presStyleCnt="0"/>
      <dgm:spPr/>
    </dgm:pt>
    <dgm:pt modelId="{D3ACBADB-69D7-408F-983A-65F93D820AD1}" type="pres">
      <dgm:prSet presAssocID="{CA992DAF-F0CC-43A9-BDF2-0B90655C13C9}" presName="parTx" presStyleLbl="revTx" presStyleIdx="0" presStyleCnt="3">
        <dgm:presLayoutVars>
          <dgm:chMax val="0"/>
          <dgm:chPref val="0"/>
        </dgm:presLayoutVars>
      </dgm:prSet>
      <dgm:spPr/>
    </dgm:pt>
    <dgm:pt modelId="{803996C8-D5C7-463E-92D1-6CE061EFED12}" type="pres">
      <dgm:prSet presAssocID="{CA992DAF-F0CC-43A9-BDF2-0B90655C13C9}" presName="desTx" presStyleLbl="revTx" presStyleIdx="1" presStyleCnt="3" custScaleY="146062">
        <dgm:presLayoutVars/>
      </dgm:prSet>
      <dgm:spPr/>
    </dgm:pt>
    <dgm:pt modelId="{E5333F7B-E4C2-42CD-A30A-17FD8E45B98B}" type="pres">
      <dgm:prSet presAssocID="{D630AB5B-C27E-4B21-A6BB-43277EF46750}" presName="sibTrans" presStyleCnt="0"/>
      <dgm:spPr/>
    </dgm:pt>
    <dgm:pt modelId="{2EC7301D-FA96-4728-9EDF-CDC1E5B95CD1}" type="pres">
      <dgm:prSet presAssocID="{4E9917D9-17BA-4339-9510-0F7B44CA06E7}" presName="compNode" presStyleCnt="0"/>
      <dgm:spPr/>
    </dgm:pt>
    <dgm:pt modelId="{30602FB1-80C1-43D5-A3B0-6EB92CC76A0E}" type="pres">
      <dgm:prSet presAssocID="{4E9917D9-17BA-4339-9510-0F7B44CA06E7}" presName="bgRect" presStyleLbl="bgShp" presStyleIdx="1" presStyleCnt="2" custLinFactNeighborY="95989"/>
      <dgm:spPr/>
    </dgm:pt>
    <dgm:pt modelId="{4164C783-1B0E-4C90-BF10-BA203FA29284}" type="pres">
      <dgm:prSet presAssocID="{4E9917D9-17BA-4339-9510-0F7B44CA06E7}" presName="iconRect" presStyleLbl="node1" presStyleIdx="1" presStyleCnt="2" custLinFactNeighborX="370" custLinFactNeighborY="5767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6B472E4C-031C-4751-BC36-D0D66015E76E}" type="pres">
      <dgm:prSet presAssocID="{4E9917D9-17BA-4339-9510-0F7B44CA06E7}" presName="spaceRect" presStyleCnt="0"/>
      <dgm:spPr/>
    </dgm:pt>
    <dgm:pt modelId="{248BAB64-14E0-47C0-AB3A-6156089AACC7}" type="pres">
      <dgm:prSet presAssocID="{4E9917D9-17BA-4339-9510-0F7B44CA06E7}" presName="parTx" presStyleLbl="revTx" presStyleIdx="2" presStyleCnt="3" custLinFactNeighborY="95989">
        <dgm:presLayoutVars>
          <dgm:chMax val="0"/>
          <dgm:chPref val="0"/>
        </dgm:presLayoutVars>
      </dgm:prSet>
      <dgm:spPr/>
    </dgm:pt>
  </dgm:ptLst>
  <dgm:cxnLst>
    <dgm:cxn modelId="{86AC0910-1C90-4A0D-88BB-EAC63B3419C3}" type="presOf" srcId="{4E9917D9-17BA-4339-9510-0F7B44CA06E7}" destId="{248BAB64-14E0-47C0-AB3A-6156089AACC7}" srcOrd="0" destOrd="0" presId="urn:microsoft.com/office/officeart/2018/2/layout/IconVerticalSolidList"/>
    <dgm:cxn modelId="{85B46531-3577-414F-94F9-2B497231EAA1}" srcId="{CA992DAF-F0CC-43A9-BDF2-0B90655C13C9}" destId="{67E75633-7941-41C6-AFB1-2316DB469E33}" srcOrd="1" destOrd="0" parTransId="{3F9066F1-83BD-476E-8CD7-EF4B0CFD5125}" sibTransId="{493C4474-CE18-487C-B414-2A1352121D68}"/>
    <dgm:cxn modelId="{FE32484E-47FC-49CF-AD6B-38FC8B2C1FE6}" type="presOf" srcId="{30001297-E074-4537-A61C-E25B6522A347}" destId="{803996C8-D5C7-463E-92D1-6CE061EFED12}" srcOrd="0" destOrd="0" presId="urn:microsoft.com/office/officeart/2018/2/layout/IconVerticalSolidList"/>
    <dgm:cxn modelId="{481B7480-E4D8-4A95-9FED-6E6C15A24EEC}" srcId="{07BFF3D0-F722-401F-9768-BAE091BBDEB7}" destId="{4E9917D9-17BA-4339-9510-0F7B44CA06E7}" srcOrd="1" destOrd="0" parTransId="{5F48D46B-0C8D-47F7-A29E-A614884D616D}" sibTransId="{A1993DFD-79E3-4529-823E-63C9ADC89423}"/>
    <dgm:cxn modelId="{929E2097-70ED-462E-BEE8-379915D84D0A}" type="presOf" srcId="{67E75633-7941-41C6-AFB1-2316DB469E33}" destId="{803996C8-D5C7-463E-92D1-6CE061EFED12}" srcOrd="0" destOrd="1" presId="urn:microsoft.com/office/officeart/2018/2/layout/IconVerticalSolidList"/>
    <dgm:cxn modelId="{9B793B9E-DECF-45E2-8516-6856AF96BC3F}" type="presOf" srcId="{CA992DAF-F0CC-43A9-BDF2-0B90655C13C9}" destId="{D3ACBADB-69D7-408F-983A-65F93D820AD1}" srcOrd="0" destOrd="0" presId="urn:microsoft.com/office/officeart/2018/2/layout/IconVerticalSolidList"/>
    <dgm:cxn modelId="{F8E952C6-6ED8-40FE-B51F-28173F03455C}" srcId="{CA992DAF-F0CC-43A9-BDF2-0B90655C13C9}" destId="{30001297-E074-4537-A61C-E25B6522A347}" srcOrd="0" destOrd="0" parTransId="{ADCBD73A-0938-4C13-872F-2395CE303975}" sibTransId="{1C368524-CF25-4A01-A66B-3D1C27BD9EC9}"/>
    <dgm:cxn modelId="{C6C652C7-475A-4A89-8494-49A3077A0933}" type="presOf" srcId="{07BFF3D0-F722-401F-9768-BAE091BBDEB7}" destId="{A58BE855-40A5-4059-843D-0D30DEDA83B5}" srcOrd="0" destOrd="0" presId="urn:microsoft.com/office/officeart/2018/2/layout/IconVerticalSolidList"/>
    <dgm:cxn modelId="{3BB3ACC9-187A-4BC1-A11B-896D24713D28}" srcId="{07BFF3D0-F722-401F-9768-BAE091BBDEB7}" destId="{CA992DAF-F0CC-43A9-BDF2-0B90655C13C9}" srcOrd="0" destOrd="0" parTransId="{9869AEA2-327F-44EE-B8F1-28D577835228}" sibTransId="{D630AB5B-C27E-4B21-A6BB-43277EF46750}"/>
    <dgm:cxn modelId="{8F06158D-7EB3-4DFF-8FA3-578C8329F1AB}" type="presParOf" srcId="{A58BE855-40A5-4059-843D-0D30DEDA83B5}" destId="{DEDD7BBB-DE40-4BED-A140-63538C630B7C}" srcOrd="0" destOrd="0" presId="urn:microsoft.com/office/officeart/2018/2/layout/IconVerticalSolidList"/>
    <dgm:cxn modelId="{B4424177-9A2A-4A00-911D-B9DF3CC862A0}" type="presParOf" srcId="{DEDD7BBB-DE40-4BED-A140-63538C630B7C}" destId="{7599DA86-63E3-4701-944B-552972D72B5A}" srcOrd="0" destOrd="0" presId="urn:microsoft.com/office/officeart/2018/2/layout/IconVerticalSolidList"/>
    <dgm:cxn modelId="{5443499A-E336-4C22-9DA3-A68673A59D4F}" type="presParOf" srcId="{DEDD7BBB-DE40-4BED-A140-63538C630B7C}" destId="{59EA702C-3D25-4B8D-B462-C23ABF1E11C9}" srcOrd="1" destOrd="0" presId="urn:microsoft.com/office/officeart/2018/2/layout/IconVerticalSolidList"/>
    <dgm:cxn modelId="{408CE5A0-E33A-4D2F-A49F-21515FE73891}" type="presParOf" srcId="{DEDD7BBB-DE40-4BED-A140-63538C630B7C}" destId="{388637D4-DE7D-42C9-9EEA-3AB4782C5867}" srcOrd="2" destOrd="0" presId="urn:microsoft.com/office/officeart/2018/2/layout/IconVerticalSolidList"/>
    <dgm:cxn modelId="{6D283E3D-BB75-4A0C-8105-1F214A523A41}" type="presParOf" srcId="{DEDD7BBB-DE40-4BED-A140-63538C630B7C}" destId="{D3ACBADB-69D7-408F-983A-65F93D820AD1}" srcOrd="3" destOrd="0" presId="urn:microsoft.com/office/officeart/2018/2/layout/IconVerticalSolidList"/>
    <dgm:cxn modelId="{A693C6A0-4563-4E48-A9B5-C6A50012FBCF}" type="presParOf" srcId="{DEDD7BBB-DE40-4BED-A140-63538C630B7C}" destId="{803996C8-D5C7-463E-92D1-6CE061EFED12}" srcOrd="4" destOrd="0" presId="urn:microsoft.com/office/officeart/2018/2/layout/IconVerticalSolidList"/>
    <dgm:cxn modelId="{DA28B23A-731B-4EFF-9FC6-0319F3807639}" type="presParOf" srcId="{A58BE855-40A5-4059-843D-0D30DEDA83B5}" destId="{E5333F7B-E4C2-42CD-A30A-17FD8E45B98B}" srcOrd="1" destOrd="0" presId="urn:microsoft.com/office/officeart/2018/2/layout/IconVerticalSolidList"/>
    <dgm:cxn modelId="{C933648C-D952-428E-BA91-D7B47583228F}" type="presParOf" srcId="{A58BE855-40A5-4059-843D-0D30DEDA83B5}" destId="{2EC7301D-FA96-4728-9EDF-CDC1E5B95CD1}" srcOrd="2" destOrd="0" presId="urn:microsoft.com/office/officeart/2018/2/layout/IconVerticalSolidList"/>
    <dgm:cxn modelId="{F8F01AFF-D513-4365-9F2E-AA4332F5AFDA}" type="presParOf" srcId="{2EC7301D-FA96-4728-9EDF-CDC1E5B95CD1}" destId="{30602FB1-80C1-43D5-A3B0-6EB92CC76A0E}" srcOrd="0" destOrd="0" presId="urn:microsoft.com/office/officeart/2018/2/layout/IconVerticalSolidList"/>
    <dgm:cxn modelId="{851EF383-ADFE-466E-BC5F-41998A6333A1}" type="presParOf" srcId="{2EC7301D-FA96-4728-9EDF-CDC1E5B95CD1}" destId="{4164C783-1B0E-4C90-BF10-BA203FA29284}" srcOrd="1" destOrd="0" presId="urn:microsoft.com/office/officeart/2018/2/layout/IconVerticalSolidList"/>
    <dgm:cxn modelId="{99C57C95-54DB-43F8-A5E0-68B0750B1209}" type="presParOf" srcId="{2EC7301D-FA96-4728-9EDF-CDC1E5B95CD1}" destId="{6B472E4C-031C-4751-BC36-D0D66015E76E}" srcOrd="2" destOrd="0" presId="urn:microsoft.com/office/officeart/2018/2/layout/IconVerticalSolidList"/>
    <dgm:cxn modelId="{05477CD9-C94B-4E1A-A750-0DD5799EA6E4}" type="presParOf" srcId="{2EC7301D-FA96-4728-9EDF-CDC1E5B95CD1}" destId="{248BAB64-14E0-47C0-AB3A-6156089AAC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24633-2A94-49E7-BC91-B57580C392C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D4718F3-0B82-43B3-A4B1-011152AF806D}">
      <dgm:prSet/>
      <dgm:spPr/>
      <dgm:t>
        <a:bodyPr/>
        <a:lstStyle/>
        <a:p>
          <a:r>
            <a:rPr lang="en-US" dirty="0" err="1"/>
            <a:t>Asundexian</a:t>
          </a:r>
          <a:r>
            <a:rPr lang="en-US" dirty="0"/>
            <a:t>, a novel </a:t>
          </a:r>
          <a:r>
            <a:rPr lang="en-US" dirty="0" err="1"/>
            <a:t>XIa</a:t>
          </a:r>
          <a:r>
            <a:rPr lang="en-US" dirty="0"/>
            <a:t> inhibitor is an investigational new class of medication targeting zymogen factor XI and its activated serine protease form </a:t>
          </a:r>
          <a:r>
            <a:rPr lang="en-US" dirty="0" err="1"/>
            <a:t>XIa</a:t>
          </a:r>
          <a:r>
            <a:rPr lang="en-US" dirty="0"/>
            <a:t>. </a:t>
          </a:r>
        </a:p>
      </dgm:t>
    </dgm:pt>
    <dgm:pt modelId="{413AD522-DFAC-4DF8-A953-320282C38B69}" type="parTrans" cxnId="{5422AD71-D73E-42B5-929B-E4B216B3053E}">
      <dgm:prSet/>
      <dgm:spPr/>
      <dgm:t>
        <a:bodyPr/>
        <a:lstStyle/>
        <a:p>
          <a:endParaRPr lang="en-US"/>
        </a:p>
      </dgm:t>
    </dgm:pt>
    <dgm:pt modelId="{820CC1A6-5F21-4095-BC85-F76E57B475E7}" type="sibTrans" cxnId="{5422AD71-D73E-42B5-929B-E4B216B3053E}">
      <dgm:prSet/>
      <dgm:spPr/>
      <dgm:t>
        <a:bodyPr/>
        <a:lstStyle/>
        <a:p>
          <a:endParaRPr lang="en-US"/>
        </a:p>
      </dgm:t>
    </dgm:pt>
    <dgm:pt modelId="{426EE39C-E1A4-4E9B-88A0-0D2992639F50}">
      <dgm:prSet/>
      <dgm:spPr/>
      <dgm:t>
        <a:bodyPr/>
        <a:lstStyle/>
        <a:p>
          <a:r>
            <a:rPr lang="en-US" dirty="0"/>
            <a:t>Previous work published in Phase II trial PACIFIC-AF had argued </a:t>
          </a:r>
          <a:r>
            <a:rPr lang="en-US" dirty="0" err="1"/>
            <a:t>asundexian</a:t>
          </a:r>
          <a:r>
            <a:rPr lang="en-US" dirty="0"/>
            <a:t> to be safe and effective in reducing bleeding in AF patients.</a:t>
          </a:r>
        </a:p>
      </dgm:t>
    </dgm:pt>
    <dgm:pt modelId="{96C80A92-E173-4038-9132-13BC06AA97A8}" type="parTrans" cxnId="{EA683BAD-644D-40CC-8E1C-6A9C4DD9724A}">
      <dgm:prSet/>
      <dgm:spPr/>
      <dgm:t>
        <a:bodyPr/>
        <a:lstStyle/>
        <a:p>
          <a:endParaRPr lang="en-US"/>
        </a:p>
      </dgm:t>
    </dgm:pt>
    <dgm:pt modelId="{D8191E9B-5708-4733-AFA6-DF2B6197B2EA}" type="sibTrans" cxnId="{EA683BAD-644D-40CC-8E1C-6A9C4DD9724A}">
      <dgm:prSet/>
      <dgm:spPr/>
      <dgm:t>
        <a:bodyPr/>
        <a:lstStyle/>
        <a:p>
          <a:endParaRPr lang="en-US"/>
        </a:p>
      </dgm:t>
    </dgm:pt>
    <dgm:pt modelId="{3C3E8735-6A41-7648-85C7-AAB73A57FC4D}" type="pres">
      <dgm:prSet presAssocID="{89924633-2A94-49E7-BC91-B57580C392C0}" presName="hierChild1" presStyleCnt="0">
        <dgm:presLayoutVars>
          <dgm:chPref val="1"/>
          <dgm:dir/>
          <dgm:animOne val="branch"/>
          <dgm:animLvl val="lvl"/>
          <dgm:resizeHandles/>
        </dgm:presLayoutVars>
      </dgm:prSet>
      <dgm:spPr/>
    </dgm:pt>
    <dgm:pt modelId="{16E57B06-EF8C-B64B-B339-4D51E003987B}" type="pres">
      <dgm:prSet presAssocID="{3D4718F3-0B82-43B3-A4B1-011152AF806D}" presName="hierRoot1" presStyleCnt="0"/>
      <dgm:spPr/>
    </dgm:pt>
    <dgm:pt modelId="{F62C85A0-61B2-114E-8194-C9B8C2948153}" type="pres">
      <dgm:prSet presAssocID="{3D4718F3-0B82-43B3-A4B1-011152AF806D}" presName="composite" presStyleCnt="0"/>
      <dgm:spPr/>
    </dgm:pt>
    <dgm:pt modelId="{79E3FB20-055B-2541-B4FC-E26FAA28BC5A}" type="pres">
      <dgm:prSet presAssocID="{3D4718F3-0B82-43B3-A4B1-011152AF806D}" presName="background" presStyleLbl="node0" presStyleIdx="0" presStyleCnt="2"/>
      <dgm:spPr>
        <a:solidFill>
          <a:srgbClr val="002060"/>
        </a:solidFill>
      </dgm:spPr>
    </dgm:pt>
    <dgm:pt modelId="{5E963B6C-9324-0C4D-85F6-ECEE802D6268}" type="pres">
      <dgm:prSet presAssocID="{3D4718F3-0B82-43B3-A4B1-011152AF806D}" presName="text" presStyleLbl="fgAcc0" presStyleIdx="0" presStyleCnt="2">
        <dgm:presLayoutVars>
          <dgm:chPref val="3"/>
        </dgm:presLayoutVars>
      </dgm:prSet>
      <dgm:spPr/>
    </dgm:pt>
    <dgm:pt modelId="{952D9767-CB75-BF42-908B-4923DFBDD342}" type="pres">
      <dgm:prSet presAssocID="{3D4718F3-0B82-43B3-A4B1-011152AF806D}" presName="hierChild2" presStyleCnt="0"/>
      <dgm:spPr/>
    </dgm:pt>
    <dgm:pt modelId="{A08CCF01-8461-444E-A3B2-E41EA0C2F51D}" type="pres">
      <dgm:prSet presAssocID="{426EE39C-E1A4-4E9B-88A0-0D2992639F50}" presName="hierRoot1" presStyleCnt="0"/>
      <dgm:spPr/>
    </dgm:pt>
    <dgm:pt modelId="{F9799AE3-1A2A-7B42-BE3D-128E6CBF63AA}" type="pres">
      <dgm:prSet presAssocID="{426EE39C-E1A4-4E9B-88A0-0D2992639F50}" presName="composite" presStyleCnt="0"/>
      <dgm:spPr/>
    </dgm:pt>
    <dgm:pt modelId="{DAF2D4AD-2CCC-F942-9933-E9F7CB584455}" type="pres">
      <dgm:prSet presAssocID="{426EE39C-E1A4-4E9B-88A0-0D2992639F50}" presName="background" presStyleLbl="node0" presStyleIdx="1" presStyleCnt="2"/>
      <dgm:spPr>
        <a:solidFill>
          <a:srgbClr val="002060"/>
        </a:solidFill>
      </dgm:spPr>
    </dgm:pt>
    <dgm:pt modelId="{27DAD3AC-F61E-574C-A2E1-7FEFFAA82BE5}" type="pres">
      <dgm:prSet presAssocID="{426EE39C-E1A4-4E9B-88A0-0D2992639F50}" presName="text" presStyleLbl="fgAcc0" presStyleIdx="1" presStyleCnt="2">
        <dgm:presLayoutVars>
          <dgm:chPref val="3"/>
        </dgm:presLayoutVars>
      </dgm:prSet>
      <dgm:spPr/>
    </dgm:pt>
    <dgm:pt modelId="{8F5B6E39-A3F9-1848-96AE-44C8A517845C}" type="pres">
      <dgm:prSet presAssocID="{426EE39C-E1A4-4E9B-88A0-0D2992639F50}" presName="hierChild2" presStyleCnt="0"/>
      <dgm:spPr/>
    </dgm:pt>
  </dgm:ptLst>
  <dgm:cxnLst>
    <dgm:cxn modelId="{3C0A5B1D-21CD-9340-AD76-3F0BD360388B}" type="presOf" srcId="{3D4718F3-0B82-43B3-A4B1-011152AF806D}" destId="{5E963B6C-9324-0C4D-85F6-ECEE802D6268}" srcOrd="0" destOrd="0" presId="urn:microsoft.com/office/officeart/2005/8/layout/hierarchy1"/>
    <dgm:cxn modelId="{5422AD71-D73E-42B5-929B-E4B216B3053E}" srcId="{89924633-2A94-49E7-BC91-B57580C392C0}" destId="{3D4718F3-0B82-43B3-A4B1-011152AF806D}" srcOrd="0" destOrd="0" parTransId="{413AD522-DFAC-4DF8-A953-320282C38B69}" sibTransId="{820CC1A6-5F21-4095-BC85-F76E57B475E7}"/>
    <dgm:cxn modelId="{228BE45A-5AA5-884E-A784-3A75EE803601}" type="presOf" srcId="{89924633-2A94-49E7-BC91-B57580C392C0}" destId="{3C3E8735-6A41-7648-85C7-AAB73A57FC4D}" srcOrd="0" destOrd="0" presId="urn:microsoft.com/office/officeart/2005/8/layout/hierarchy1"/>
    <dgm:cxn modelId="{EA683BAD-644D-40CC-8E1C-6A9C4DD9724A}" srcId="{89924633-2A94-49E7-BC91-B57580C392C0}" destId="{426EE39C-E1A4-4E9B-88A0-0D2992639F50}" srcOrd="1" destOrd="0" parTransId="{96C80A92-E173-4038-9132-13BC06AA97A8}" sibTransId="{D8191E9B-5708-4733-AFA6-DF2B6197B2EA}"/>
    <dgm:cxn modelId="{C1EC68CB-3574-7246-B374-8A1FAFC9EF7D}" type="presOf" srcId="{426EE39C-E1A4-4E9B-88A0-0D2992639F50}" destId="{27DAD3AC-F61E-574C-A2E1-7FEFFAA82BE5}" srcOrd="0" destOrd="0" presId="urn:microsoft.com/office/officeart/2005/8/layout/hierarchy1"/>
    <dgm:cxn modelId="{2B9870F9-296A-1F45-9B3D-831CD3EB0E6E}" type="presParOf" srcId="{3C3E8735-6A41-7648-85C7-AAB73A57FC4D}" destId="{16E57B06-EF8C-B64B-B339-4D51E003987B}" srcOrd="0" destOrd="0" presId="urn:microsoft.com/office/officeart/2005/8/layout/hierarchy1"/>
    <dgm:cxn modelId="{5D060AA9-56B9-0B47-A3AD-53E5AE2F8BED}" type="presParOf" srcId="{16E57B06-EF8C-B64B-B339-4D51E003987B}" destId="{F62C85A0-61B2-114E-8194-C9B8C2948153}" srcOrd="0" destOrd="0" presId="urn:microsoft.com/office/officeart/2005/8/layout/hierarchy1"/>
    <dgm:cxn modelId="{8284C3D8-843D-444B-9A77-44DF0BE5520A}" type="presParOf" srcId="{F62C85A0-61B2-114E-8194-C9B8C2948153}" destId="{79E3FB20-055B-2541-B4FC-E26FAA28BC5A}" srcOrd="0" destOrd="0" presId="urn:microsoft.com/office/officeart/2005/8/layout/hierarchy1"/>
    <dgm:cxn modelId="{F153DAB0-E37E-0C46-A842-E620D6D39713}" type="presParOf" srcId="{F62C85A0-61B2-114E-8194-C9B8C2948153}" destId="{5E963B6C-9324-0C4D-85F6-ECEE802D6268}" srcOrd="1" destOrd="0" presId="urn:microsoft.com/office/officeart/2005/8/layout/hierarchy1"/>
    <dgm:cxn modelId="{A3C6BE4B-66A0-3B4A-8606-ADBFAB5DA7B6}" type="presParOf" srcId="{16E57B06-EF8C-B64B-B339-4D51E003987B}" destId="{952D9767-CB75-BF42-908B-4923DFBDD342}" srcOrd="1" destOrd="0" presId="urn:microsoft.com/office/officeart/2005/8/layout/hierarchy1"/>
    <dgm:cxn modelId="{C783C01C-4CC7-B44E-B974-8117D576126C}" type="presParOf" srcId="{3C3E8735-6A41-7648-85C7-AAB73A57FC4D}" destId="{A08CCF01-8461-444E-A3B2-E41EA0C2F51D}" srcOrd="1" destOrd="0" presId="urn:microsoft.com/office/officeart/2005/8/layout/hierarchy1"/>
    <dgm:cxn modelId="{54B9D41C-CDCD-9A42-B7A5-9EE8A8D3BE20}" type="presParOf" srcId="{A08CCF01-8461-444E-A3B2-E41EA0C2F51D}" destId="{F9799AE3-1A2A-7B42-BE3D-128E6CBF63AA}" srcOrd="0" destOrd="0" presId="urn:microsoft.com/office/officeart/2005/8/layout/hierarchy1"/>
    <dgm:cxn modelId="{94CFDCC1-F9CA-0C4F-81FE-87828DCBC9DD}" type="presParOf" srcId="{F9799AE3-1A2A-7B42-BE3D-128E6CBF63AA}" destId="{DAF2D4AD-2CCC-F942-9933-E9F7CB584455}" srcOrd="0" destOrd="0" presId="urn:microsoft.com/office/officeart/2005/8/layout/hierarchy1"/>
    <dgm:cxn modelId="{C5CD81C9-C101-6149-A39F-FAC429685FE1}" type="presParOf" srcId="{F9799AE3-1A2A-7B42-BE3D-128E6CBF63AA}" destId="{27DAD3AC-F61E-574C-A2E1-7FEFFAA82BE5}" srcOrd="1" destOrd="0" presId="urn:microsoft.com/office/officeart/2005/8/layout/hierarchy1"/>
    <dgm:cxn modelId="{5E7753D4-3D21-F047-810B-63D6A525DB52}" type="presParOf" srcId="{A08CCF01-8461-444E-A3B2-E41EA0C2F51D}" destId="{8F5B6E39-A3F9-1848-96AE-44C8A51784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D0F21B-520E-4F0F-AAA2-40ED40025E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841CC07-E415-473A-81C3-6D65667AEC42}">
      <dgm:prSet phldrT="[Text]" custT="1"/>
      <dgm:spPr>
        <a:solidFill>
          <a:srgbClr val="2683C6"/>
        </a:solidFill>
      </dgm:spPr>
      <dgm:t>
        <a:bodyPr/>
        <a:lstStyle/>
        <a:p>
          <a:pPr>
            <a:spcAft>
              <a:spcPts val="0"/>
            </a:spcAft>
          </a:pPr>
          <a:r>
            <a:rPr lang="en-US" sz="2400" b="0" i="0" dirty="0"/>
            <a:t>1010 patients undergoing  low- intermediate risk non-cardiac surgery</a:t>
          </a:r>
        </a:p>
        <a:p>
          <a:pPr>
            <a:spcAft>
              <a:spcPts val="0"/>
            </a:spcAft>
          </a:pPr>
          <a:r>
            <a:rPr lang="en-US" sz="2400" dirty="0"/>
            <a:t>≥1 year after DES (median 5.1y; </a:t>
          </a:r>
          <a:r>
            <a:rPr lang="en-US" sz="2400" b="0" i="0" u="none" strike="noStrike" baseline="0" dirty="0">
              <a:latin typeface="AdvOTe81213fa"/>
            </a:rPr>
            <a:t>Q1-Q3: 2.7-9.0 years)</a:t>
          </a:r>
          <a:endParaRPr lang="en-US" sz="2400" dirty="0"/>
        </a:p>
      </dgm:t>
    </dgm:pt>
    <dgm:pt modelId="{8AB3C621-9F05-48BF-A296-0088F4381F4C}" type="parTrans" cxnId="{E9E798E1-728B-40B3-B60B-482AA690BFE8}">
      <dgm:prSet/>
      <dgm:spPr/>
      <dgm:t>
        <a:bodyPr/>
        <a:lstStyle/>
        <a:p>
          <a:endParaRPr lang="en-US" sz="2400"/>
        </a:p>
      </dgm:t>
    </dgm:pt>
    <dgm:pt modelId="{5896ABF8-97F3-4CAE-B7B8-23462EBA5FEF}" type="sibTrans" cxnId="{E9E798E1-728B-40B3-B60B-482AA690BFE8}">
      <dgm:prSet/>
      <dgm:spPr/>
      <dgm:t>
        <a:bodyPr/>
        <a:lstStyle/>
        <a:p>
          <a:endParaRPr lang="en-US" sz="2400"/>
        </a:p>
      </dgm:t>
    </dgm:pt>
    <dgm:pt modelId="{3E200874-E1E4-47EA-9CDF-BED4F097C8E6}">
      <dgm:prSet phldrT="[Text]" custT="1"/>
      <dgm:spPr>
        <a:solidFill>
          <a:srgbClr val="2683C6"/>
        </a:solidFill>
      </dgm:spPr>
      <dgm:t>
        <a:bodyPr/>
        <a:lstStyle/>
        <a:p>
          <a:pPr>
            <a:spcAft>
              <a:spcPts val="0"/>
            </a:spcAft>
            <a:buFont typeface="Arial" panose="020B0604020202020204" pitchFamily="34" charset="0"/>
            <a:buChar char="•"/>
          </a:pPr>
          <a:r>
            <a:rPr lang="en-US" sz="2400" dirty="0"/>
            <a:t>No Antiplatelet Therapy Group:</a:t>
          </a:r>
        </a:p>
        <a:p>
          <a:pPr>
            <a:spcAft>
              <a:spcPts val="0"/>
            </a:spcAft>
            <a:buFont typeface="Arial" panose="020B0604020202020204" pitchFamily="34" charset="0"/>
            <a:buChar char="•"/>
          </a:pPr>
          <a:r>
            <a:rPr lang="en-US" sz="2400" dirty="0"/>
            <a:t>Discontinue antiplatelet therapy </a:t>
          </a:r>
        </a:p>
        <a:p>
          <a:pPr>
            <a:spcAft>
              <a:spcPts val="0"/>
            </a:spcAft>
            <a:buFont typeface="Arial" panose="020B0604020202020204" pitchFamily="34" charset="0"/>
            <a:buChar char="•"/>
          </a:pPr>
          <a:r>
            <a:rPr lang="en-US" sz="2400" dirty="0"/>
            <a:t>5 days before surgery</a:t>
          </a:r>
        </a:p>
        <a:p>
          <a:pPr>
            <a:spcAft>
              <a:spcPts val="0"/>
            </a:spcAft>
            <a:buFont typeface="Arial" panose="020B0604020202020204" pitchFamily="34" charset="0"/>
            <a:buChar char="•"/>
          </a:pPr>
          <a:r>
            <a:rPr lang="en-US" sz="2400" dirty="0"/>
            <a:t>resumed ≤48 </a:t>
          </a:r>
          <a:r>
            <a:rPr lang="en-US" sz="2400" dirty="0" err="1"/>
            <a:t>hrs</a:t>
          </a:r>
          <a:r>
            <a:rPr lang="en-US" sz="2400" dirty="0"/>
            <a:t> post-op</a:t>
          </a:r>
        </a:p>
        <a:p>
          <a:pPr>
            <a:spcAft>
              <a:spcPts val="0"/>
            </a:spcAft>
            <a:buFont typeface="Arial" panose="020B0604020202020204" pitchFamily="34" charset="0"/>
            <a:buChar char="•"/>
          </a:pPr>
          <a:r>
            <a:rPr lang="en-US" sz="2400" dirty="0"/>
            <a:t> (N=464)</a:t>
          </a:r>
        </a:p>
      </dgm:t>
    </dgm:pt>
    <dgm:pt modelId="{FDD4C950-585C-40D9-85A1-DBF5FAD22AE1}" type="parTrans" cxnId="{4B9479EE-80A9-4CB1-A3E8-63036151EE16}">
      <dgm:prSet/>
      <dgm:spPr/>
      <dgm:t>
        <a:bodyPr/>
        <a:lstStyle/>
        <a:p>
          <a:endParaRPr lang="en-US" sz="2400"/>
        </a:p>
      </dgm:t>
    </dgm:pt>
    <dgm:pt modelId="{5590D12F-EC5C-4997-AD49-87412E03FA3A}" type="sibTrans" cxnId="{4B9479EE-80A9-4CB1-A3E8-63036151EE16}">
      <dgm:prSet/>
      <dgm:spPr/>
      <dgm:t>
        <a:bodyPr/>
        <a:lstStyle/>
        <a:p>
          <a:endParaRPr lang="en-US" sz="2400"/>
        </a:p>
      </dgm:t>
    </dgm:pt>
    <dgm:pt modelId="{E6219F75-2002-4A9B-8FE3-711A0DC5F755}">
      <dgm:prSet phldrT="[Text]" custT="1"/>
      <dgm:spPr>
        <a:solidFill>
          <a:srgbClr val="2683C6"/>
        </a:solidFill>
      </dgm:spPr>
      <dgm:t>
        <a:bodyPr/>
        <a:lstStyle/>
        <a:p>
          <a:pPr>
            <a:spcAft>
              <a:spcPts val="0"/>
            </a:spcAft>
          </a:pPr>
          <a:r>
            <a:rPr lang="en-US" sz="2400" dirty="0"/>
            <a:t>Aspirin Monotherapy Group: </a:t>
          </a:r>
        </a:p>
        <a:p>
          <a:pPr>
            <a:spcAft>
              <a:spcPts val="0"/>
            </a:spcAft>
            <a:buFont typeface="Arial"/>
            <a:buNone/>
          </a:pPr>
          <a:r>
            <a:rPr lang="en-US" sz="2400" dirty="0"/>
            <a:t>Continue aspirin throughout the perioperative period</a:t>
          </a:r>
        </a:p>
        <a:p>
          <a:pPr>
            <a:spcAft>
              <a:spcPts val="0"/>
            </a:spcAft>
            <a:buFont typeface="Arial"/>
            <a:buNone/>
          </a:pPr>
          <a:r>
            <a:rPr lang="en-US" sz="2400" dirty="0"/>
            <a:t>(N=462)</a:t>
          </a:r>
        </a:p>
      </dgm:t>
    </dgm:pt>
    <dgm:pt modelId="{C2AAEE4A-F2E9-4F26-B36B-57D52C4D4E37}" type="sibTrans" cxnId="{256B76FE-1657-402B-8A26-E5F3166E2AD0}">
      <dgm:prSet/>
      <dgm:spPr/>
      <dgm:t>
        <a:bodyPr/>
        <a:lstStyle/>
        <a:p>
          <a:endParaRPr lang="en-US" sz="2400"/>
        </a:p>
      </dgm:t>
    </dgm:pt>
    <dgm:pt modelId="{46E2F27F-82F8-4B7C-8F1D-4DF39BE6239F}" type="parTrans" cxnId="{256B76FE-1657-402B-8A26-E5F3166E2AD0}">
      <dgm:prSet/>
      <dgm:spPr/>
      <dgm:t>
        <a:bodyPr/>
        <a:lstStyle/>
        <a:p>
          <a:endParaRPr lang="en-US" sz="2400"/>
        </a:p>
      </dgm:t>
    </dgm:pt>
    <dgm:pt modelId="{81724EE5-5916-4DD2-8DDD-0C0FBD737C63}" type="pres">
      <dgm:prSet presAssocID="{3DD0F21B-520E-4F0F-AAA2-40ED40025E26}" presName="hierChild1" presStyleCnt="0">
        <dgm:presLayoutVars>
          <dgm:orgChart val="1"/>
          <dgm:chPref val="1"/>
          <dgm:dir/>
          <dgm:animOne val="branch"/>
          <dgm:animLvl val="lvl"/>
          <dgm:resizeHandles/>
        </dgm:presLayoutVars>
      </dgm:prSet>
      <dgm:spPr/>
    </dgm:pt>
    <dgm:pt modelId="{3905F4CF-A6D6-4A5F-B0BD-A400D5808A77}" type="pres">
      <dgm:prSet presAssocID="{D841CC07-E415-473A-81C3-6D65667AEC42}" presName="hierRoot1" presStyleCnt="0">
        <dgm:presLayoutVars>
          <dgm:hierBranch val="init"/>
        </dgm:presLayoutVars>
      </dgm:prSet>
      <dgm:spPr/>
    </dgm:pt>
    <dgm:pt modelId="{C21DF098-CBEC-4032-B5E3-46AA02B7113E}" type="pres">
      <dgm:prSet presAssocID="{D841CC07-E415-473A-81C3-6D65667AEC42}" presName="rootComposite1" presStyleCnt="0"/>
      <dgm:spPr/>
    </dgm:pt>
    <dgm:pt modelId="{5A400CD7-7469-406A-937B-C2F86E4FDC58}" type="pres">
      <dgm:prSet presAssocID="{D841CC07-E415-473A-81C3-6D65667AEC42}" presName="rootText1" presStyleLbl="node0" presStyleIdx="0" presStyleCnt="1" custScaleX="320616" custScaleY="61907">
        <dgm:presLayoutVars>
          <dgm:chPref val="3"/>
        </dgm:presLayoutVars>
      </dgm:prSet>
      <dgm:spPr/>
    </dgm:pt>
    <dgm:pt modelId="{AD59A951-469D-426D-9500-AB9F211F9A41}" type="pres">
      <dgm:prSet presAssocID="{D841CC07-E415-473A-81C3-6D65667AEC42}" presName="rootConnector1" presStyleLbl="node1" presStyleIdx="0" presStyleCnt="0"/>
      <dgm:spPr/>
    </dgm:pt>
    <dgm:pt modelId="{3BDE5E22-38C0-4EEF-8CFC-541369FB3BA4}" type="pres">
      <dgm:prSet presAssocID="{D841CC07-E415-473A-81C3-6D65667AEC42}" presName="hierChild2" presStyleCnt="0"/>
      <dgm:spPr/>
    </dgm:pt>
    <dgm:pt modelId="{E8BE0203-9BF5-4708-8A73-C5D884B216F7}" type="pres">
      <dgm:prSet presAssocID="{46E2F27F-82F8-4B7C-8F1D-4DF39BE6239F}" presName="Name37" presStyleLbl="parChTrans1D2" presStyleIdx="0" presStyleCnt="2"/>
      <dgm:spPr/>
    </dgm:pt>
    <dgm:pt modelId="{46209972-D207-4250-B201-F86623EC0964}" type="pres">
      <dgm:prSet presAssocID="{E6219F75-2002-4A9B-8FE3-711A0DC5F755}" presName="hierRoot2" presStyleCnt="0">
        <dgm:presLayoutVars>
          <dgm:hierBranch val="init"/>
        </dgm:presLayoutVars>
      </dgm:prSet>
      <dgm:spPr/>
    </dgm:pt>
    <dgm:pt modelId="{9B13A19D-2CF1-4613-8F49-9FB777250955}" type="pres">
      <dgm:prSet presAssocID="{E6219F75-2002-4A9B-8FE3-711A0DC5F755}" presName="rootComposite" presStyleCnt="0"/>
      <dgm:spPr/>
    </dgm:pt>
    <dgm:pt modelId="{42352810-2658-4B42-9B8D-58C907EC3DCD}" type="pres">
      <dgm:prSet presAssocID="{E6219F75-2002-4A9B-8FE3-711A0DC5F755}" presName="rootText" presStyleLbl="node2" presStyleIdx="0" presStyleCnt="2" custScaleX="143733" custScaleY="109519">
        <dgm:presLayoutVars>
          <dgm:chPref val="3"/>
        </dgm:presLayoutVars>
      </dgm:prSet>
      <dgm:spPr/>
    </dgm:pt>
    <dgm:pt modelId="{992D10B6-F861-4DE6-A53A-6BCC80818CB9}" type="pres">
      <dgm:prSet presAssocID="{E6219F75-2002-4A9B-8FE3-711A0DC5F755}" presName="rootConnector" presStyleLbl="node2" presStyleIdx="0" presStyleCnt="2"/>
      <dgm:spPr/>
    </dgm:pt>
    <dgm:pt modelId="{F999DF8F-E754-49F6-8A91-58464D41D3B5}" type="pres">
      <dgm:prSet presAssocID="{E6219F75-2002-4A9B-8FE3-711A0DC5F755}" presName="hierChild4" presStyleCnt="0"/>
      <dgm:spPr/>
    </dgm:pt>
    <dgm:pt modelId="{859FFBDD-2940-48CC-A5E0-F27D3BA6FC97}" type="pres">
      <dgm:prSet presAssocID="{E6219F75-2002-4A9B-8FE3-711A0DC5F755}" presName="hierChild5" presStyleCnt="0"/>
      <dgm:spPr/>
    </dgm:pt>
    <dgm:pt modelId="{D05C1D0B-3921-4EDB-BB01-E5FD36ACB02D}" type="pres">
      <dgm:prSet presAssocID="{FDD4C950-585C-40D9-85A1-DBF5FAD22AE1}" presName="Name37" presStyleLbl="parChTrans1D2" presStyleIdx="1" presStyleCnt="2"/>
      <dgm:spPr/>
    </dgm:pt>
    <dgm:pt modelId="{E3D8102D-D466-4524-8210-1335326F5F21}" type="pres">
      <dgm:prSet presAssocID="{3E200874-E1E4-47EA-9CDF-BED4F097C8E6}" presName="hierRoot2" presStyleCnt="0">
        <dgm:presLayoutVars>
          <dgm:hierBranch val="init"/>
        </dgm:presLayoutVars>
      </dgm:prSet>
      <dgm:spPr/>
    </dgm:pt>
    <dgm:pt modelId="{E7EF9C39-9FF5-44CC-AB48-27F05B84ABC0}" type="pres">
      <dgm:prSet presAssocID="{3E200874-E1E4-47EA-9CDF-BED4F097C8E6}" presName="rootComposite" presStyleCnt="0"/>
      <dgm:spPr/>
    </dgm:pt>
    <dgm:pt modelId="{DEBEB429-BDF1-4B2D-8360-53C77BC8EF7B}" type="pres">
      <dgm:prSet presAssocID="{3E200874-E1E4-47EA-9CDF-BED4F097C8E6}" presName="rootText" presStyleLbl="node2" presStyleIdx="1" presStyleCnt="2" custScaleX="143733" custScaleY="109519" custLinFactNeighborX="-917" custLinFactNeighborY="-612">
        <dgm:presLayoutVars>
          <dgm:chPref val="3"/>
        </dgm:presLayoutVars>
      </dgm:prSet>
      <dgm:spPr/>
    </dgm:pt>
    <dgm:pt modelId="{D2E3E950-01F9-489A-91B1-805714BD834D}" type="pres">
      <dgm:prSet presAssocID="{3E200874-E1E4-47EA-9CDF-BED4F097C8E6}" presName="rootConnector" presStyleLbl="node2" presStyleIdx="1" presStyleCnt="2"/>
      <dgm:spPr/>
    </dgm:pt>
    <dgm:pt modelId="{ACA89143-332B-44AB-AAC8-20BA932BA2F5}" type="pres">
      <dgm:prSet presAssocID="{3E200874-E1E4-47EA-9CDF-BED4F097C8E6}" presName="hierChild4" presStyleCnt="0"/>
      <dgm:spPr/>
    </dgm:pt>
    <dgm:pt modelId="{F2F8711A-E0CB-42DE-B94D-2D34F543BCEB}" type="pres">
      <dgm:prSet presAssocID="{3E200874-E1E4-47EA-9CDF-BED4F097C8E6}" presName="hierChild5" presStyleCnt="0"/>
      <dgm:spPr/>
    </dgm:pt>
    <dgm:pt modelId="{3EF237CB-607D-4556-BBE1-CF17367B9021}" type="pres">
      <dgm:prSet presAssocID="{D841CC07-E415-473A-81C3-6D65667AEC42}" presName="hierChild3" presStyleCnt="0"/>
      <dgm:spPr/>
    </dgm:pt>
  </dgm:ptLst>
  <dgm:cxnLst>
    <dgm:cxn modelId="{57041F29-C314-45E7-B2FF-9DD4E89FF211}" type="presOf" srcId="{FDD4C950-585C-40D9-85A1-DBF5FAD22AE1}" destId="{D05C1D0B-3921-4EDB-BB01-E5FD36ACB02D}" srcOrd="0" destOrd="0" presId="urn:microsoft.com/office/officeart/2005/8/layout/orgChart1"/>
    <dgm:cxn modelId="{FB0C4A5C-0DA2-4BFE-A94B-6C81680B88E4}" type="presOf" srcId="{D841CC07-E415-473A-81C3-6D65667AEC42}" destId="{5A400CD7-7469-406A-937B-C2F86E4FDC58}" srcOrd="0" destOrd="0" presId="urn:microsoft.com/office/officeart/2005/8/layout/orgChart1"/>
    <dgm:cxn modelId="{C808B741-8E79-4003-86CF-CECB35448D54}" type="presOf" srcId="{D841CC07-E415-473A-81C3-6D65667AEC42}" destId="{AD59A951-469D-426D-9500-AB9F211F9A41}" srcOrd="1" destOrd="0" presId="urn:microsoft.com/office/officeart/2005/8/layout/orgChart1"/>
    <dgm:cxn modelId="{9F215A9C-E6C1-4E34-8040-5F6066DC6284}" type="presOf" srcId="{46E2F27F-82F8-4B7C-8F1D-4DF39BE6239F}" destId="{E8BE0203-9BF5-4708-8A73-C5D884B216F7}" srcOrd="0" destOrd="0" presId="urn:microsoft.com/office/officeart/2005/8/layout/orgChart1"/>
    <dgm:cxn modelId="{334EF7DE-2C42-40AD-B1AA-52B5050A70C7}" type="presOf" srcId="{3E200874-E1E4-47EA-9CDF-BED4F097C8E6}" destId="{DEBEB429-BDF1-4B2D-8360-53C77BC8EF7B}" srcOrd="0" destOrd="0" presId="urn:microsoft.com/office/officeart/2005/8/layout/orgChart1"/>
    <dgm:cxn modelId="{AD950CDF-CC03-493D-ADC4-70DE96565A4E}" type="presOf" srcId="{3E200874-E1E4-47EA-9CDF-BED4F097C8E6}" destId="{D2E3E950-01F9-489A-91B1-805714BD834D}" srcOrd="1" destOrd="0" presId="urn:microsoft.com/office/officeart/2005/8/layout/orgChart1"/>
    <dgm:cxn modelId="{E9E798E1-728B-40B3-B60B-482AA690BFE8}" srcId="{3DD0F21B-520E-4F0F-AAA2-40ED40025E26}" destId="{D841CC07-E415-473A-81C3-6D65667AEC42}" srcOrd="0" destOrd="0" parTransId="{8AB3C621-9F05-48BF-A296-0088F4381F4C}" sibTransId="{5896ABF8-97F3-4CAE-B7B8-23462EBA5FEF}"/>
    <dgm:cxn modelId="{1EA7B7EB-A5E3-4AEB-B025-1C7FD5411DB9}" type="presOf" srcId="{E6219F75-2002-4A9B-8FE3-711A0DC5F755}" destId="{42352810-2658-4B42-9B8D-58C907EC3DCD}" srcOrd="0" destOrd="0" presId="urn:microsoft.com/office/officeart/2005/8/layout/orgChart1"/>
    <dgm:cxn modelId="{4B9479EE-80A9-4CB1-A3E8-63036151EE16}" srcId="{D841CC07-E415-473A-81C3-6D65667AEC42}" destId="{3E200874-E1E4-47EA-9CDF-BED4F097C8E6}" srcOrd="1" destOrd="0" parTransId="{FDD4C950-585C-40D9-85A1-DBF5FAD22AE1}" sibTransId="{5590D12F-EC5C-4997-AD49-87412E03FA3A}"/>
    <dgm:cxn modelId="{C10010F2-5C8A-4B90-A94A-6D53C1209AC0}" type="presOf" srcId="{E6219F75-2002-4A9B-8FE3-711A0DC5F755}" destId="{992D10B6-F861-4DE6-A53A-6BCC80818CB9}" srcOrd="1" destOrd="0" presId="urn:microsoft.com/office/officeart/2005/8/layout/orgChart1"/>
    <dgm:cxn modelId="{555592FD-7CF0-41EE-AADD-F45EFA2DED7D}" type="presOf" srcId="{3DD0F21B-520E-4F0F-AAA2-40ED40025E26}" destId="{81724EE5-5916-4DD2-8DDD-0C0FBD737C63}" srcOrd="0" destOrd="0" presId="urn:microsoft.com/office/officeart/2005/8/layout/orgChart1"/>
    <dgm:cxn modelId="{256B76FE-1657-402B-8A26-E5F3166E2AD0}" srcId="{D841CC07-E415-473A-81C3-6D65667AEC42}" destId="{E6219F75-2002-4A9B-8FE3-711A0DC5F755}" srcOrd="0" destOrd="0" parTransId="{46E2F27F-82F8-4B7C-8F1D-4DF39BE6239F}" sibTransId="{C2AAEE4A-F2E9-4F26-B36B-57D52C4D4E37}"/>
    <dgm:cxn modelId="{7848C150-4379-4B27-B6C1-545F8F74844F}" type="presParOf" srcId="{81724EE5-5916-4DD2-8DDD-0C0FBD737C63}" destId="{3905F4CF-A6D6-4A5F-B0BD-A400D5808A77}" srcOrd="0" destOrd="0" presId="urn:microsoft.com/office/officeart/2005/8/layout/orgChart1"/>
    <dgm:cxn modelId="{30033230-6AF0-4673-9F9A-5CA8E3EA3E82}" type="presParOf" srcId="{3905F4CF-A6D6-4A5F-B0BD-A400D5808A77}" destId="{C21DF098-CBEC-4032-B5E3-46AA02B7113E}" srcOrd="0" destOrd="0" presId="urn:microsoft.com/office/officeart/2005/8/layout/orgChart1"/>
    <dgm:cxn modelId="{4EFB67AB-7EF8-41AB-91EC-3CD2E3F89F4C}" type="presParOf" srcId="{C21DF098-CBEC-4032-B5E3-46AA02B7113E}" destId="{5A400CD7-7469-406A-937B-C2F86E4FDC58}" srcOrd="0" destOrd="0" presId="urn:microsoft.com/office/officeart/2005/8/layout/orgChart1"/>
    <dgm:cxn modelId="{9B0CC295-7A49-4A42-9EBE-D47D3F216CA1}" type="presParOf" srcId="{C21DF098-CBEC-4032-B5E3-46AA02B7113E}" destId="{AD59A951-469D-426D-9500-AB9F211F9A41}" srcOrd="1" destOrd="0" presId="urn:microsoft.com/office/officeart/2005/8/layout/orgChart1"/>
    <dgm:cxn modelId="{3175C1C0-300F-41D9-A328-EECE4DC8A465}" type="presParOf" srcId="{3905F4CF-A6D6-4A5F-B0BD-A400D5808A77}" destId="{3BDE5E22-38C0-4EEF-8CFC-541369FB3BA4}" srcOrd="1" destOrd="0" presId="urn:microsoft.com/office/officeart/2005/8/layout/orgChart1"/>
    <dgm:cxn modelId="{EAA5BD98-685A-453E-A63A-4D5AB46C3CF9}" type="presParOf" srcId="{3BDE5E22-38C0-4EEF-8CFC-541369FB3BA4}" destId="{E8BE0203-9BF5-4708-8A73-C5D884B216F7}" srcOrd="0" destOrd="0" presId="urn:microsoft.com/office/officeart/2005/8/layout/orgChart1"/>
    <dgm:cxn modelId="{0DA6E64D-4603-4919-89BE-669EBA8716EA}" type="presParOf" srcId="{3BDE5E22-38C0-4EEF-8CFC-541369FB3BA4}" destId="{46209972-D207-4250-B201-F86623EC0964}" srcOrd="1" destOrd="0" presId="urn:microsoft.com/office/officeart/2005/8/layout/orgChart1"/>
    <dgm:cxn modelId="{D9904D3A-AB99-4C20-A8DD-3E5F6F114D5A}" type="presParOf" srcId="{46209972-D207-4250-B201-F86623EC0964}" destId="{9B13A19D-2CF1-4613-8F49-9FB777250955}" srcOrd="0" destOrd="0" presId="urn:microsoft.com/office/officeart/2005/8/layout/orgChart1"/>
    <dgm:cxn modelId="{4C8CA4F8-D384-49FD-9805-851F8A8BE371}" type="presParOf" srcId="{9B13A19D-2CF1-4613-8F49-9FB777250955}" destId="{42352810-2658-4B42-9B8D-58C907EC3DCD}" srcOrd="0" destOrd="0" presId="urn:microsoft.com/office/officeart/2005/8/layout/orgChart1"/>
    <dgm:cxn modelId="{E5D885B4-65E1-4EC7-8C7F-2A62DD5C89CF}" type="presParOf" srcId="{9B13A19D-2CF1-4613-8F49-9FB777250955}" destId="{992D10B6-F861-4DE6-A53A-6BCC80818CB9}" srcOrd="1" destOrd="0" presId="urn:microsoft.com/office/officeart/2005/8/layout/orgChart1"/>
    <dgm:cxn modelId="{4B5F845C-D70D-40CD-847E-FC1208191BBD}" type="presParOf" srcId="{46209972-D207-4250-B201-F86623EC0964}" destId="{F999DF8F-E754-49F6-8A91-58464D41D3B5}" srcOrd="1" destOrd="0" presId="urn:microsoft.com/office/officeart/2005/8/layout/orgChart1"/>
    <dgm:cxn modelId="{060A266F-6978-4449-BC2F-F3395B416375}" type="presParOf" srcId="{46209972-D207-4250-B201-F86623EC0964}" destId="{859FFBDD-2940-48CC-A5E0-F27D3BA6FC97}" srcOrd="2" destOrd="0" presId="urn:microsoft.com/office/officeart/2005/8/layout/orgChart1"/>
    <dgm:cxn modelId="{44A31D8A-A0D6-4D07-8D1E-A7DCE0D7890C}" type="presParOf" srcId="{3BDE5E22-38C0-4EEF-8CFC-541369FB3BA4}" destId="{D05C1D0B-3921-4EDB-BB01-E5FD36ACB02D}" srcOrd="2" destOrd="0" presId="urn:microsoft.com/office/officeart/2005/8/layout/orgChart1"/>
    <dgm:cxn modelId="{07FF111E-B6FE-4BEB-8E20-3D0A042F53D4}" type="presParOf" srcId="{3BDE5E22-38C0-4EEF-8CFC-541369FB3BA4}" destId="{E3D8102D-D466-4524-8210-1335326F5F21}" srcOrd="3" destOrd="0" presId="urn:microsoft.com/office/officeart/2005/8/layout/orgChart1"/>
    <dgm:cxn modelId="{8772660B-560F-4515-B960-0355347D5C27}" type="presParOf" srcId="{E3D8102D-D466-4524-8210-1335326F5F21}" destId="{E7EF9C39-9FF5-44CC-AB48-27F05B84ABC0}" srcOrd="0" destOrd="0" presId="urn:microsoft.com/office/officeart/2005/8/layout/orgChart1"/>
    <dgm:cxn modelId="{129F0160-C76A-4214-B8C4-6F27B952C45A}" type="presParOf" srcId="{E7EF9C39-9FF5-44CC-AB48-27F05B84ABC0}" destId="{DEBEB429-BDF1-4B2D-8360-53C77BC8EF7B}" srcOrd="0" destOrd="0" presId="urn:microsoft.com/office/officeart/2005/8/layout/orgChart1"/>
    <dgm:cxn modelId="{892FA9A7-10F4-460A-AFBF-5C30E4664EFC}" type="presParOf" srcId="{E7EF9C39-9FF5-44CC-AB48-27F05B84ABC0}" destId="{D2E3E950-01F9-489A-91B1-805714BD834D}" srcOrd="1" destOrd="0" presId="urn:microsoft.com/office/officeart/2005/8/layout/orgChart1"/>
    <dgm:cxn modelId="{DEB8760B-1CA7-4AA0-B7E9-D8C3225AA035}" type="presParOf" srcId="{E3D8102D-D466-4524-8210-1335326F5F21}" destId="{ACA89143-332B-44AB-AAC8-20BA932BA2F5}" srcOrd="1" destOrd="0" presId="urn:microsoft.com/office/officeart/2005/8/layout/orgChart1"/>
    <dgm:cxn modelId="{E8C78D40-2BF0-4F67-8550-01764B50A1C0}" type="presParOf" srcId="{E3D8102D-D466-4524-8210-1335326F5F21}" destId="{F2F8711A-E0CB-42DE-B94D-2D34F543BCEB}" srcOrd="2" destOrd="0" presId="urn:microsoft.com/office/officeart/2005/8/layout/orgChart1"/>
    <dgm:cxn modelId="{BD2E83C5-8C8B-46FF-BBF9-C48879540137}" type="presParOf" srcId="{3905F4CF-A6D6-4A5F-B0BD-A400D5808A77}" destId="{3EF237CB-607D-4556-BBE1-CF17367B902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09D3C-CCC6-FF44-9BEE-4FFDD23B48AF}">
      <dsp:nvSpPr>
        <dsp:cNvPr id="0" name=""/>
        <dsp:cNvSpPr/>
      </dsp:nvSpPr>
      <dsp:spPr>
        <a:xfrm>
          <a:off x="0" y="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1CF3D-19E6-0848-A308-C3F7950F218B}">
      <dsp:nvSpPr>
        <dsp:cNvPr id="0" name=""/>
        <dsp:cNvSpPr/>
      </dsp:nvSpPr>
      <dsp:spPr>
        <a:xfrm>
          <a:off x="0" y="0"/>
          <a:ext cx="6589260" cy="262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In higher risk patients, guidelines currently recommend invasive strategies over medical management alone.</a:t>
          </a:r>
        </a:p>
      </dsp:txBody>
      <dsp:txXfrm>
        <a:off x="0" y="0"/>
        <a:ext cx="6589260" cy="2621996"/>
      </dsp:txXfrm>
    </dsp:sp>
    <dsp:sp modelId="{7AC16108-85FF-FB49-94C6-5973F3B81994}">
      <dsp:nvSpPr>
        <dsp:cNvPr id="0" name=""/>
        <dsp:cNvSpPr/>
      </dsp:nvSpPr>
      <dsp:spPr>
        <a:xfrm>
          <a:off x="0" y="2621996"/>
          <a:ext cx="658926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1AE55-025D-B24C-9A18-4632B5BBAF4D}">
      <dsp:nvSpPr>
        <dsp:cNvPr id="0" name=""/>
        <dsp:cNvSpPr/>
      </dsp:nvSpPr>
      <dsp:spPr>
        <a:xfrm>
          <a:off x="0" y="2621996"/>
          <a:ext cx="6589260" cy="262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However, older patients are less likely to receive this recommendation and have previously been underrepresented in previous NSTEMI clinical trials</a:t>
          </a:r>
        </a:p>
      </dsp:txBody>
      <dsp:txXfrm>
        <a:off x="0" y="2621996"/>
        <a:ext cx="6589260" cy="2621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9DA86-63E3-4701-944B-552972D72B5A}">
      <dsp:nvSpPr>
        <dsp:cNvPr id="0" name=""/>
        <dsp:cNvSpPr/>
      </dsp:nvSpPr>
      <dsp:spPr>
        <a:xfrm>
          <a:off x="0" y="394965"/>
          <a:ext cx="10927829" cy="18336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A702C-3D25-4B8D-B462-C23ABF1E11C9}">
      <dsp:nvSpPr>
        <dsp:cNvPr id="0" name=""/>
        <dsp:cNvSpPr/>
      </dsp:nvSpPr>
      <dsp:spPr>
        <a:xfrm>
          <a:off x="379754" y="966555"/>
          <a:ext cx="690462" cy="6904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ACBADB-69D7-408F-983A-65F93D820AD1}">
      <dsp:nvSpPr>
        <dsp:cNvPr id="0" name=""/>
        <dsp:cNvSpPr/>
      </dsp:nvSpPr>
      <dsp:spPr>
        <a:xfrm>
          <a:off x="1449970" y="684093"/>
          <a:ext cx="4917523" cy="12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2" tIns="132862" rIns="132862" bIns="132862" numCol="1" spcCol="1270" anchor="ctr" anchorCtr="0">
          <a:noAutofit/>
        </a:bodyPr>
        <a:lstStyle/>
        <a:p>
          <a:pPr marL="0" lvl="0" indent="0" algn="l" defTabSz="755650">
            <a:lnSpc>
              <a:spcPct val="90000"/>
            </a:lnSpc>
            <a:spcBef>
              <a:spcPct val="0"/>
            </a:spcBef>
            <a:spcAft>
              <a:spcPct val="35000"/>
            </a:spcAft>
            <a:buNone/>
          </a:pPr>
          <a:r>
            <a:rPr lang="en-US" sz="1700" kern="1200" dirty="0"/>
            <a:t>Randomized open label control trial where 1500 patients across 48 NHS sites in England and Scotland aged 75 and older presenting with type 1 NSTEMI were randomly allocated to two treatment groups</a:t>
          </a:r>
        </a:p>
      </dsp:txBody>
      <dsp:txXfrm>
        <a:off x="1449970" y="684093"/>
        <a:ext cx="4917523" cy="1255385"/>
      </dsp:txXfrm>
    </dsp:sp>
    <dsp:sp modelId="{803996C8-D5C7-463E-92D1-6CE061EFED12}">
      <dsp:nvSpPr>
        <dsp:cNvPr id="0" name=""/>
        <dsp:cNvSpPr/>
      </dsp:nvSpPr>
      <dsp:spPr>
        <a:xfrm>
          <a:off x="6367493" y="394965"/>
          <a:ext cx="4558917" cy="183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2" tIns="132862" rIns="132862" bIns="132862" numCol="1" spcCol="1270" anchor="ctr" anchorCtr="0">
          <a:noAutofit/>
        </a:bodyPr>
        <a:lstStyle/>
        <a:p>
          <a:pPr marL="0" lvl="0" indent="0" algn="l" defTabSz="711200">
            <a:lnSpc>
              <a:spcPct val="90000"/>
            </a:lnSpc>
            <a:spcBef>
              <a:spcPct val="0"/>
            </a:spcBef>
            <a:spcAft>
              <a:spcPct val="35000"/>
            </a:spcAft>
            <a:buNone/>
          </a:pPr>
          <a:r>
            <a:rPr lang="en-US" sz="1600" b="1" kern="1200" dirty="0"/>
            <a:t>Group 1</a:t>
          </a:r>
          <a:r>
            <a:rPr lang="en-US" sz="1600" kern="1200" dirty="0"/>
            <a:t>- Conservative treatment with guideline direct medical therapy (GDMT) including antiplatelet, statin, </a:t>
          </a:r>
          <a:r>
            <a:rPr lang="en-US" sz="1600" kern="1200" dirty="0" err="1"/>
            <a:t>ACEi</a:t>
          </a:r>
          <a:r>
            <a:rPr lang="en-US" sz="1600" kern="1200" dirty="0"/>
            <a:t>, and beta blockers.</a:t>
          </a:r>
        </a:p>
        <a:p>
          <a:pPr marL="0" lvl="0" indent="0" algn="l" defTabSz="711200">
            <a:lnSpc>
              <a:spcPct val="90000"/>
            </a:lnSpc>
            <a:spcBef>
              <a:spcPct val="0"/>
            </a:spcBef>
            <a:spcAft>
              <a:spcPct val="35000"/>
            </a:spcAft>
            <a:buNone/>
          </a:pPr>
          <a:r>
            <a:rPr lang="en-US" sz="1600" b="1" kern="1200" dirty="0"/>
            <a:t>Group 2</a:t>
          </a:r>
          <a:r>
            <a:rPr lang="en-US" sz="1600" kern="1200" dirty="0"/>
            <a:t>- Invasive treatment where in addition to GDMT patients also underwent coronary angiogram and where necessary coronary revascularization or bypass surgery.</a:t>
          </a:r>
        </a:p>
      </dsp:txBody>
      <dsp:txXfrm>
        <a:off x="6367493" y="394965"/>
        <a:ext cx="4558917" cy="1833641"/>
      </dsp:txXfrm>
    </dsp:sp>
    <dsp:sp modelId="{30602FB1-80C1-43D5-A3B0-6EB92CC76A0E}">
      <dsp:nvSpPr>
        <dsp:cNvPr id="0" name=""/>
        <dsp:cNvSpPr/>
      </dsp:nvSpPr>
      <dsp:spPr>
        <a:xfrm>
          <a:off x="0" y="2937419"/>
          <a:ext cx="10927829" cy="12553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4C783-1B0E-4C90-BF10-BA203FA29284}">
      <dsp:nvSpPr>
        <dsp:cNvPr id="0" name=""/>
        <dsp:cNvSpPr/>
      </dsp:nvSpPr>
      <dsp:spPr>
        <a:xfrm>
          <a:off x="382308" y="3223160"/>
          <a:ext cx="690462" cy="6904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8BAB64-14E0-47C0-AB3A-6156089AACC7}">
      <dsp:nvSpPr>
        <dsp:cNvPr id="0" name=""/>
        <dsp:cNvSpPr/>
      </dsp:nvSpPr>
      <dsp:spPr>
        <a:xfrm>
          <a:off x="1449970" y="2937419"/>
          <a:ext cx="9476440" cy="12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2" tIns="132862" rIns="132862" bIns="132862" numCol="1" spcCol="1270" anchor="ctr" anchorCtr="0">
          <a:noAutofit/>
        </a:bodyPr>
        <a:lstStyle/>
        <a:p>
          <a:pPr marL="0" lvl="0" indent="0" algn="l" defTabSz="800100">
            <a:lnSpc>
              <a:spcPct val="90000"/>
            </a:lnSpc>
            <a:spcBef>
              <a:spcPct val="0"/>
            </a:spcBef>
            <a:spcAft>
              <a:spcPct val="35000"/>
            </a:spcAft>
            <a:buNone/>
          </a:pPr>
          <a:r>
            <a:rPr lang="en-US" sz="1800" kern="1200" dirty="0"/>
            <a:t>All patients were assessed for frailty, </a:t>
          </a:r>
          <a:r>
            <a:rPr lang="en-US" sz="1800" b="0" i="0" kern="1200" dirty="0"/>
            <a:t>cognition and co-morbidities at baseline and follow-up.</a:t>
          </a:r>
          <a:endParaRPr lang="en-US" sz="1800" kern="1200" dirty="0"/>
        </a:p>
      </dsp:txBody>
      <dsp:txXfrm>
        <a:off x="1449970" y="2937419"/>
        <a:ext cx="9476440" cy="1255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3FB20-055B-2541-B4FC-E26FAA28BC5A}">
      <dsp:nvSpPr>
        <dsp:cNvPr id="0" name=""/>
        <dsp:cNvSpPr/>
      </dsp:nvSpPr>
      <dsp:spPr>
        <a:xfrm>
          <a:off x="1333" y="110983"/>
          <a:ext cx="4682211" cy="297320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63B6C-9324-0C4D-85F6-ECEE802D626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Asundexian</a:t>
          </a:r>
          <a:r>
            <a:rPr lang="en-US" sz="2900" kern="1200" dirty="0"/>
            <a:t>, a novel </a:t>
          </a:r>
          <a:r>
            <a:rPr lang="en-US" sz="2900" kern="1200" dirty="0" err="1"/>
            <a:t>XIa</a:t>
          </a:r>
          <a:r>
            <a:rPr lang="en-US" sz="2900" kern="1200" dirty="0"/>
            <a:t> inhibitor is an investigational new class of medication targeting zymogen factor XI and its activated serine protease form </a:t>
          </a:r>
          <a:r>
            <a:rPr lang="en-US" sz="2900" kern="1200" dirty="0" err="1"/>
            <a:t>XIa</a:t>
          </a:r>
          <a:r>
            <a:rPr lang="en-US" sz="2900" kern="1200" dirty="0"/>
            <a:t>. </a:t>
          </a:r>
        </a:p>
      </dsp:txBody>
      <dsp:txXfrm>
        <a:off x="608661" y="692298"/>
        <a:ext cx="4508047" cy="2799040"/>
      </dsp:txXfrm>
    </dsp:sp>
    <dsp:sp modelId="{DAF2D4AD-2CCC-F942-9933-E9F7CB584455}">
      <dsp:nvSpPr>
        <dsp:cNvPr id="0" name=""/>
        <dsp:cNvSpPr/>
      </dsp:nvSpPr>
      <dsp:spPr>
        <a:xfrm>
          <a:off x="5724037" y="110983"/>
          <a:ext cx="4682211" cy="297320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AD3AC-F61E-574C-A2E1-7FEFFAA82BE5}">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Previous work published in Phase II trial PACIFIC-AF had argued </a:t>
          </a:r>
          <a:r>
            <a:rPr lang="en-US" sz="2900" kern="1200" dirty="0" err="1"/>
            <a:t>asundexian</a:t>
          </a:r>
          <a:r>
            <a:rPr lang="en-US" sz="2900" kern="1200" dirty="0"/>
            <a:t> to be safe and effective in reducing bleeding in AF patients.</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C1D0B-3921-4EDB-BB01-E5FD36ACB02D}">
      <dsp:nvSpPr>
        <dsp:cNvPr id="0" name=""/>
        <dsp:cNvSpPr/>
      </dsp:nvSpPr>
      <dsp:spPr>
        <a:xfrm>
          <a:off x="5353986" y="1076033"/>
          <a:ext cx="2720173" cy="691118"/>
        </a:xfrm>
        <a:custGeom>
          <a:avLst/>
          <a:gdLst/>
          <a:ahLst/>
          <a:cxnLst/>
          <a:rect l="0" t="0" r="0" b="0"/>
          <a:pathLst>
            <a:path>
              <a:moveTo>
                <a:pt x="0" y="0"/>
              </a:moveTo>
              <a:lnTo>
                <a:pt x="0" y="340449"/>
              </a:lnTo>
              <a:lnTo>
                <a:pt x="2720173" y="340449"/>
              </a:lnTo>
              <a:lnTo>
                <a:pt x="2720173" y="69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BE0203-9BF5-4708-8A73-C5D884B216F7}">
      <dsp:nvSpPr>
        <dsp:cNvPr id="0" name=""/>
        <dsp:cNvSpPr/>
      </dsp:nvSpPr>
      <dsp:spPr>
        <a:xfrm>
          <a:off x="2603187" y="1076033"/>
          <a:ext cx="2750798" cy="701338"/>
        </a:xfrm>
        <a:custGeom>
          <a:avLst/>
          <a:gdLst/>
          <a:ahLst/>
          <a:cxnLst/>
          <a:rect l="0" t="0" r="0" b="0"/>
          <a:pathLst>
            <a:path>
              <a:moveTo>
                <a:pt x="2750798" y="0"/>
              </a:moveTo>
              <a:lnTo>
                <a:pt x="2750798" y="350669"/>
              </a:lnTo>
              <a:lnTo>
                <a:pt x="0" y="350669"/>
              </a:lnTo>
              <a:lnTo>
                <a:pt x="0" y="701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00CD7-7469-406A-937B-C2F86E4FDC58}">
      <dsp:nvSpPr>
        <dsp:cNvPr id="0" name=""/>
        <dsp:cNvSpPr/>
      </dsp:nvSpPr>
      <dsp:spPr>
        <a:xfrm>
          <a:off x="170" y="42277"/>
          <a:ext cx="10707631" cy="1033755"/>
        </a:xfrm>
        <a:prstGeom prst="rect">
          <a:avLst/>
        </a:prstGeom>
        <a:solidFill>
          <a:srgbClr val="2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0" i="0" kern="1200" dirty="0"/>
            <a:t>1010 patients undergoing  low- intermediate risk non-cardiac surgery</a:t>
          </a:r>
        </a:p>
        <a:p>
          <a:pPr marL="0" lvl="0" indent="0" algn="ctr" defTabSz="1066800">
            <a:lnSpc>
              <a:spcPct val="90000"/>
            </a:lnSpc>
            <a:spcBef>
              <a:spcPct val="0"/>
            </a:spcBef>
            <a:spcAft>
              <a:spcPts val="0"/>
            </a:spcAft>
            <a:buNone/>
          </a:pPr>
          <a:r>
            <a:rPr lang="en-US" sz="2400" kern="1200" dirty="0"/>
            <a:t>≥1 year after DES (median 5.1y; </a:t>
          </a:r>
          <a:r>
            <a:rPr lang="en-US" sz="2400" b="0" i="0" u="none" strike="noStrike" kern="1200" baseline="0" dirty="0">
              <a:latin typeface="AdvOTe81213fa"/>
            </a:rPr>
            <a:t>Q1-Q3: 2.7-9.0 years)</a:t>
          </a:r>
          <a:endParaRPr lang="en-US" sz="2400" kern="1200" dirty="0"/>
        </a:p>
      </dsp:txBody>
      <dsp:txXfrm>
        <a:off x="170" y="42277"/>
        <a:ext cx="10707631" cy="1033755"/>
      </dsp:txXfrm>
    </dsp:sp>
    <dsp:sp modelId="{42352810-2658-4B42-9B8D-58C907EC3DCD}">
      <dsp:nvSpPr>
        <dsp:cNvPr id="0" name=""/>
        <dsp:cNvSpPr/>
      </dsp:nvSpPr>
      <dsp:spPr>
        <a:xfrm>
          <a:off x="203057" y="1777371"/>
          <a:ext cx="4800259" cy="1828806"/>
        </a:xfrm>
        <a:prstGeom prst="rect">
          <a:avLst/>
        </a:prstGeom>
        <a:solidFill>
          <a:srgbClr val="2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kern="1200" dirty="0"/>
            <a:t>Aspirin Monotherapy Group: </a:t>
          </a:r>
        </a:p>
        <a:p>
          <a:pPr marL="0" lvl="0" indent="0" algn="ctr" defTabSz="1066800">
            <a:lnSpc>
              <a:spcPct val="90000"/>
            </a:lnSpc>
            <a:spcBef>
              <a:spcPct val="0"/>
            </a:spcBef>
            <a:spcAft>
              <a:spcPts val="0"/>
            </a:spcAft>
            <a:buFont typeface="Arial"/>
            <a:buNone/>
          </a:pPr>
          <a:r>
            <a:rPr lang="en-US" sz="2400" kern="1200" dirty="0"/>
            <a:t>Continue aspirin throughout the perioperative period</a:t>
          </a:r>
        </a:p>
        <a:p>
          <a:pPr marL="0" lvl="0" indent="0" algn="ctr" defTabSz="1066800">
            <a:lnSpc>
              <a:spcPct val="90000"/>
            </a:lnSpc>
            <a:spcBef>
              <a:spcPct val="0"/>
            </a:spcBef>
            <a:spcAft>
              <a:spcPts val="0"/>
            </a:spcAft>
            <a:buFont typeface="Arial"/>
            <a:buNone/>
          </a:pPr>
          <a:r>
            <a:rPr lang="en-US" sz="2400" kern="1200" dirty="0"/>
            <a:t>(N=462)</a:t>
          </a:r>
        </a:p>
      </dsp:txBody>
      <dsp:txXfrm>
        <a:off x="203057" y="1777371"/>
        <a:ext cx="4800259" cy="1828806"/>
      </dsp:txXfrm>
    </dsp:sp>
    <dsp:sp modelId="{DEBEB429-BDF1-4B2D-8360-53C77BC8EF7B}">
      <dsp:nvSpPr>
        <dsp:cNvPr id="0" name=""/>
        <dsp:cNvSpPr/>
      </dsp:nvSpPr>
      <dsp:spPr>
        <a:xfrm>
          <a:off x="5674030" y="1767152"/>
          <a:ext cx="4800259" cy="1828806"/>
        </a:xfrm>
        <a:prstGeom prst="rect">
          <a:avLst/>
        </a:prstGeom>
        <a:solidFill>
          <a:srgbClr val="2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Font typeface="Arial" panose="020B0604020202020204" pitchFamily="34" charset="0"/>
            <a:buNone/>
          </a:pPr>
          <a:r>
            <a:rPr lang="en-US" sz="2400" kern="1200" dirty="0"/>
            <a:t>No Antiplatelet Therapy Group:</a:t>
          </a:r>
        </a:p>
        <a:p>
          <a:pPr marL="0" lvl="0" indent="0" algn="ctr" defTabSz="1066800">
            <a:lnSpc>
              <a:spcPct val="90000"/>
            </a:lnSpc>
            <a:spcBef>
              <a:spcPct val="0"/>
            </a:spcBef>
            <a:spcAft>
              <a:spcPts val="0"/>
            </a:spcAft>
            <a:buFont typeface="Arial" panose="020B0604020202020204" pitchFamily="34" charset="0"/>
            <a:buNone/>
          </a:pPr>
          <a:r>
            <a:rPr lang="en-US" sz="2400" kern="1200" dirty="0"/>
            <a:t>Discontinue antiplatelet therapy </a:t>
          </a:r>
        </a:p>
        <a:p>
          <a:pPr marL="0" lvl="0" indent="0" algn="ctr" defTabSz="1066800">
            <a:lnSpc>
              <a:spcPct val="90000"/>
            </a:lnSpc>
            <a:spcBef>
              <a:spcPct val="0"/>
            </a:spcBef>
            <a:spcAft>
              <a:spcPts val="0"/>
            </a:spcAft>
            <a:buFont typeface="Arial" panose="020B0604020202020204" pitchFamily="34" charset="0"/>
            <a:buNone/>
          </a:pPr>
          <a:r>
            <a:rPr lang="en-US" sz="2400" kern="1200" dirty="0"/>
            <a:t>5 days before surgery</a:t>
          </a:r>
        </a:p>
        <a:p>
          <a:pPr marL="0" lvl="0" indent="0" algn="ctr" defTabSz="1066800">
            <a:lnSpc>
              <a:spcPct val="90000"/>
            </a:lnSpc>
            <a:spcBef>
              <a:spcPct val="0"/>
            </a:spcBef>
            <a:spcAft>
              <a:spcPts val="0"/>
            </a:spcAft>
            <a:buFont typeface="Arial" panose="020B0604020202020204" pitchFamily="34" charset="0"/>
            <a:buNone/>
          </a:pPr>
          <a:r>
            <a:rPr lang="en-US" sz="2400" kern="1200" dirty="0"/>
            <a:t>resumed ≤48 </a:t>
          </a:r>
          <a:r>
            <a:rPr lang="en-US" sz="2400" kern="1200" dirty="0" err="1"/>
            <a:t>hrs</a:t>
          </a:r>
          <a:r>
            <a:rPr lang="en-US" sz="2400" kern="1200" dirty="0"/>
            <a:t> post-op</a:t>
          </a:r>
        </a:p>
        <a:p>
          <a:pPr marL="0" lvl="0" indent="0" algn="ctr" defTabSz="1066800">
            <a:lnSpc>
              <a:spcPct val="90000"/>
            </a:lnSpc>
            <a:spcBef>
              <a:spcPct val="0"/>
            </a:spcBef>
            <a:spcAft>
              <a:spcPts val="0"/>
            </a:spcAft>
            <a:buFont typeface="Arial" panose="020B0604020202020204" pitchFamily="34" charset="0"/>
            <a:buNone/>
          </a:pPr>
          <a:r>
            <a:rPr lang="en-US" sz="2400" kern="1200" dirty="0"/>
            <a:t> (N=464)</a:t>
          </a:r>
        </a:p>
      </dsp:txBody>
      <dsp:txXfrm>
        <a:off x="5674030" y="1767152"/>
        <a:ext cx="4800259" cy="18288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07084-D703-4FF7-B876-5260106A2010}"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9BE96-3DC4-4C4D-A84B-6C399AABC6DC}" type="slidenum">
              <a:rPr lang="en-US" smtClean="0"/>
              <a:t>‹#›</a:t>
            </a:fld>
            <a:endParaRPr lang="en-US"/>
          </a:p>
        </p:txBody>
      </p:sp>
    </p:spTree>
    <p:extLst>
      <p:ext uri="{BB962C8B-B14F-4D97-AF65-F5344CB8AC3E}">
        <p14:creationId xmlns:p14="http://schemas.microsoft.com/office/powerpoint/2010/main" val="297971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96287-4FFF-5745-814F-9964D747A522}" type="slidenum">
              <a:rPr lang="en-US" smtClean="0"/>
              <a:t>14</a:t>
            </a:fld>
            <a:endParaRPr lang="en-US"/>
          </a:p>
        </p:txBody>
      </p:sp>
    </p:spTree>
    <p:extLst>
      <p:ext uri="{BB962C8B-B14F-4D97-AF65-F5344CB8AC3E}">
        <p14:creationId xmlns:p14="http://schemas.microsoft.com/office/powerpoint/2010/main" val="152952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04040"/>
                </a:solidFill>
                <a:effectLst/>
                <a:uLnTx/>
                <a:uFillTx/>
                <a:latin typeface="Calibri Light" panose="020F0302020204030204"/>
                <a:ea typeface="+mn-ea"/>
                <a:cs typeface="+mn-cs"/>
              </a:rPr>
              <a:t>Kang Engl J Med</a:t>
            </a:r>
            <a:r>
              <a:rPr kumimoji="0" lang="en-US" sz="1200" b="0" i="0" u="none" strike="noStrike" kern="1200" cap="none" spc="0" normalizeH="0" baseline="0" noProof="0" dirty="0">
                <a:ln>
                  <a:noFill/>
                </a:ln>
                <a:solidFill>
                  <a:srgbClr val="404040"/>
                </a:solidFill>
                <a:effectLst/>
                <a:uLnTx/>
                <a:uFillTx/>
                <a:latin typeface="Calibri Light" panose="020F0302020204030204"/>
                <a:ea typeface="+mn-ea"/>
                <a:cs typeface="+mn-cs"/>
              </a:rPr>
              <a:t>. 2024;10.1056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Kang, D et al. </a:t>
            </a:r>
            <a:r>
              <a:rPr lang="en-US" b="0" i="1" dirty="0">
                <a:solidFill>
                  <a:srgbClr val="000000"/>
                </a:solidFill>
                <a:effectLst/>
                <a:latin typeface="Roboto" panose="02000000000000000000" pitchFamily="2" charset="0"/>
              </a:rPr>
              <a:t>JACC. 2024, 10.1016</a:t>
            </a:r>
            <a:endParaRPr kumimoji="0" lang="en-US" sz="1200" b="0" i="0" u="none" strike="noStrike" kern="1200" cap="none" spc="0" normalizeH="0" baseline="0" noProof="0" dirty="0">
              <a:ln>
                <a:noFill/>
              </a:ln>
              <a:solidFill>
                <a:srgbClr val="404040"/>
              </a:solidFill>
              <a:effectLst/>
              <a:uLnTx/>
              <a:uFillTx/>
              <a:latin typeface="Calibri Light" panose="020F03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37C19331-8D0B-4D8D-9B8D-307818E2EED2}" type="slidenum">
              <a:rPr lang="en-US" smtClean="0"/>
              <a:t>30</a:t>
            </a:fld>
            <a:endParaRPr lang="en-US"/>
          </a:p>
        </p:txBody>
      </p:sp>
    </p:spTree>
    <p:extLst>
      <p:ext uri="{BB962C8B-B14F-4D97-AF65-F5344CB8AC3E}">
        <p14:creationId xmlns:p14="http://schemas.microsoft.com/office/powerpoint/2010/main" val="312512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Fatal stent thrombosis; </a:t>
            </a:r>
            <a:r>
              <a:rPr lang="en-US" sz="1800" b="0" i="0" u="none" strike="noStrike" baseline="0" dirty="0">
                <a:latin typeface="AdvOTe81213fa"/>
              </a:rPr>
              <a:t>(54.3%) in that study were bare-metal stents (POISE-2 trial; post hock)</a:t>
            </a:r>
            <a:endParaRPr lang="en-US" dirty="0"/>
          </a:p>
        </p:txBody>
      </p:sp>
      <p:sp>
        <p:nvSpPr>
          <p:cNvPr id="4" name="Slide Number Placeholder 3"/>
          <p:cNvSpPr>
            <a:spLocks noGrp="1"/>
          </p:cNvSpPr>
          <p:nvPr>
            <p:ph type="sldNum" sz="quarter" idx="5"/>
          </p:nvPr>
        </p:nvSpPr>
        <p:spPr/>
        <p:txBody>
          <a:bodyPr/>
          <a:lstStyle/>
          <a:p>
            <a:fld id="{37C19331-8D0B-4D8D-9B8D-307818E2EED2}" type="slidenum">
              <a:rPr lang="en-US" smtClean="0"/>
              <a:t>31</a:t>
            </a:fld>
            <a:endParaRPr lang="en-US"/>
          </a:p>
        </p:txBody>
      </p:sp>
    </p:spTree>
    <p:extLst>
      <p:ext uri="{BB962C8B-B14F-4D97-AF65-F5344CB8AC3E}">
        <p14:creationId xmlns:p14="http://schemas.microsoft.com/office/powerpoint/2010/main" val="102140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e81213fa"/>
              </a:rPr>
              <a:t>-abdominal (39.8%), orthopedic (23.3%), and urological or gynecological (18.7%)</a:t>
            </a:r>
          </a:p>
          <a:p>
            <a:pPr algn="l"/>
            <a:r>
              <a:rPr lang="en-US" sz="1800" b="0" i="0" u="none" strike="noStrike" baseline="0" dirty="0">
                <a:latin typeface="AdvOTe81213fa"/>
              </a:rPr>
              <a:t>-Median time from PCI with DES to noncardiac surgery was 5.1 years (Q1-Q3: 2.7-9.0 years)</a:t>
            </a:r>
          </a:p>
          <a:p>
            <a:pPr marL="285750" indent="-285750" algn="l">
              <a:buFontTx/>
              <a:buChar char="-"/>
            </a:pPr>
            <a:r>
              <a:rPr lang="en-US" sz="1800" b="0" i="0" u="none" strike="noStrike" baseline="0" dirty="0">
                <a:latin typeface="AdvOTe81213fa"/>
              </a:rPr>
              <a:t>87.5% 2</a:t>
            </a:r>
            <a:r>
              <a:rPr lang="en-US" sz="1800" b="0" i="0" u="none" strike="noStrike" baseline="30000" dirty="0">
                <a:latin typeface="AdvOTe81213fa"/>
              </a:rPr>
              <a:t>nd</a:t>
            </a:r>
            <a:r>
              <a:rPr lang="en-US" sz="1800" b="0" i="0" u="none" strike="noStrike" baseline="0" dirty="0">
                <a:latin typeface="AdvOTe81213fa"/>
              </a:rPr>
              <a:t> gen or newer DES (median 4.4 years), 11.4% 1</a:t>
            </a:r>
            <a:r>
              <a:rPr lang="en-US" sz="1800" b="0" i="0" u="none" strike="noStrike" baseline="30000" dirty="0">
                <a:latin typeface="AdvOTe81213fa"/>
              </a:rPr>
              <a:t>st</a:t>
            </a:r>
            <a:r>
              <a:rPr lang="en-US" sz="1800" b="0" i="0" u="none" strike="noStrike" baseline="0" dirty="0">
                <a:latin typeface="AdvOTe81213fa"/>
              </a:rPr>
              <a:t> gen DES (median 13.9years). </a:t>
            </a:r>
          </a:p>
          <a:p>
            <a:pPr marL="285750" indent="-285750" algn="l">
              <a:buFontTx/>
              <a:buChar char="-"/>
            </a:pPr>
            <a:r>
              <a:rPr lang="en-US" sz="1800" b="0" i="0" u="none" strike="noStrike" baseline="0" dirty="0">
                <a:latin typeface="AdvOTe81213fa"/>
              </a:rPr>
              <a:t>39.3% ASA, 23.1% P2Y12, and 34.4% DAPT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t>resumed as soon as possible after surgery, but no later than 48 hours postoperatively</a:t>
            </a:r>
            <a:endParaRPr lang="en-US" dirty="0"/>
          </a:p>
          <a:p>
            <a:pPr marL="285750" indent="-285750" algn="l">
              <a:buFontTx/>
              <a:buChar char="-"/>
            </a:pPr>
            <a:endParaRPr lang="en-US" dirty="0"/>
          </a:p>
        </p:txBody>
      </p:sp>
      <p:sp>
        <p:nvSpPr>
          <p:cNvPr id="4" name="Slide Number Placeholder 3"/>
          <p:cNvSpPr>
            <a:spLocks noGrp="1"/>
          </p:cNvSpPr>
          <p:nvPr>
            <p:ph type="sldNum" sz="quarter" idx="5"/>
          </p:nvPr>
        </p:nvSpPr>
        <p:spPr/>
        <p:txBody>
          <a:bodyPr/>
          <a:lstStyle/>
          <a:p>
            <a:fld id="{0AE0DE16-F13F-4C40-A57B-1CE5A51CE621}" type="slidenum">
              <a:rPr lang="en-US" smtClean="0"/>
              <a:t>32</a:t>
            </a:fld>
            <a:endParaRPr lang="en-US"/>
          </a:p>
        </p:txBody>
      </p:sp>
    </p:spTree>
    <p:extLst>
      <p:ext uri="{BB962C8B-B14F-4D97-AF65-F5344CB8AC3E}">
        <p14:creationId xmlns:p14="http://schemas.microsoft.com/office/powerpoint/2010/main" val="425933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(CT area ≤ 4.3 cm</a:t>
            </a:r>
            <a:r>
              <a:rPr lang="en-US" sz="1200" baseline="30000" dirty="0"/>
              <a:t>2</a:t>
            </a:r>
            <a:r>
              <a:rPr lang="en-US" sz="1200" dirty="0"/>
              <a:t>)</a:t>
            </a:r>
            <a:endParaRPr lang="en-US" sz="120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AE0DE16-F13F-4C40-A57B-1CE5A51CE621}" type="slidenum">
              <a:rPr lang="en-US" smtClean="0"/>
              <a:t>33</a:t>
            </a:fld>
            <a:endParaRPr lang="en-US"/>
          </a:p>
        </p:txBody>
      </p:sp>
    </p:spTree>
    <p:extLst>
      <p:ext uri="{BB962C8B-B14F-4D97-AF65-F5344CB8AC3E}">
        <p14:creationId xmlns:p14="http://schemas.microsoft.com/office/powerpoint/2010/main" val="110785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e81213fa"/>
              </a:rPr>
              <a:t>Secondary outcomes included the individual components of the primary outcome and major or minor bleeding according to the TIMI (Thrombolysis</a:t>
            </a:r>
          </a:p>
          <a:p>
            <a:pPr algn="l"/>
            <a:r>
              <a:rPr lang="en-US" sz="1800" b="0" i="0" u="none" strike="noStrike" baseline="0" dirty="0">
                <a:latin typeface="AdvOTe81213fa"/>
              </a:rPr>
              <a:t>In Myocardial Infarction) de</a:t>
            </a:r>
            <a:r>
              <a:rPr lang="en-US" sz="1800" b="0" i="0" u="none" strike="noStrike" baseline="0" dirty="0">
                <a:latin typeface="AdvOTe81213fa+fb"/>
              </a:rPr>
              <a:t>fi</a:t>
            </a:r>
            <a:r>
              <a:rPr lang="en-US" sz="1800" b="0" i="0" u="none" strike="noStrike" baseline="0" dirty="0">
                <a:latin typeface="AdvOTe81213fa"/>
              </a:rPr>
              <a:t>nition.</a:t>
            </a:r>
            <a:endParaRPr lang="en-US" dirty="0"/>
          </a:p>
        </p:txBody>
      </p:sp>
      <p:sp>
        <p:nvSpPr>
          <p:cNvPr id="4" name="Slide Number Placeholder 3"/>
          <p:cNvSpPr>
            <a:spLocks noGrp="1"/>
          </p:cNvSpPr>
          <p:nvPr>
            <p:ph type="sldNum" sz="quarter" idx="5"/>
          </p:nvPr>
        </p:nvSpPr>
        <p:spPr/>
        <p:txBody>
          <a:bodyPr/>
          <a:lstStyle/>
          <a:p>
            <a:fld id="{0AE0DE16-F13F-4C40-A57B-1CE5A51CE621}" type="slidenum">
              <a:rPr lang="en-US" smtClean="0"/>
              <a:t>34</a:t>
            </a:fld>
            <a:endParaRPr lang="en-US"/>
          </a:p>
        </p:txBody>
      </p:sp>
    </p:spTree>
    <p:extLst>
      <p:ext uri="{BB962C8B-B14F-4D97-AF65-F5344CB8AC3E}">
        <p14:creationId xmlns:p14="http://schemas.microsoft.com/office/powerpoint/2010/main" val="95799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e81213fa"/>
              </a:rPr>
              <a:t>- Expected incidence of the primary composite outcome at 30 days would be 6.0% for the aspirin monotherapy group and 11.5% for</a:t>
            </a:r>
          </a:p>
          <a:p>
            <a:pPr algn="l"/>
            <a:r>
              <a:rPr lang="en-US" sz="1800" b="0" i="0" u="none" strike="noStrike" baseline="0" dirty="0">
                <a:latin typeface="AdvOTe81213fa"/>
              </a:rPr>
              <a:t>the no antiplatelet therapy group.</a:t>
            </a:r>
          </a:p>
          <a:p>
            <a:pPr algn="l"/>
            <a:r>
              <a:rPr lang="en-US" sz="1800" b="0" i="0" u="none" strike="noStrike" baseline="0" dirty="0">
                <a:latin typeface="AdvOTe81213fa"/>
              </a:rPr>
              <a:t>- primary composite outcome occurred in 3 patients (0.6%) in the aspirin monotherapy group and 4 patients (0.9%) in the no</a:t>
            </a:r>
          </a:p>
          <a:p>
            <a:pPr algn="l"/>
            <a:r>
              <a:rPr lang="en-US" sz="1800" b="0" i="0" u="none" strike="noStrike" baseline="0" dirty="0">
                <a:latin typeface="AdvOTe81213fa"/>
              </a:rPr>
              <a:t>antiplatelet therapy group</a:t>
            </a:r>
          </a:p>
          <a:p>
            <a:pPr marL="285750" indent="-285750" algn="l">
              <a:buFontTx/>
              <a:buChar char="-"/>
            </a:pPr>
            <a:r>
              <a:rPr lang="en-US" sz="1800" b="0" i="0" u="none" strike="noStrike" baseline="0" dirty="0">
                <a:latin typeface="AdvOTe81213fa"/>
              </a:rPr>
              <a:t>Study population included mostly East-Asian patients, which may have a lower risk of ischemic events and higher risk of bleeding complications.</a:t>
            </a:r>
          </a:p>
          <a:p>
            <a:pPr marL="171450" indent="-171450" algn="l">
              <a:buFontTx/>
              <a:buChar char="-"/>
            </a:pPr>
            <a:r>
              <a:rPr lang="en-US" sz="1800" b="0" i="0" u="none" strike="noStrike" baseline="0" dirty="0">
                <a:latin typeface="AdvOTe81213fa"/>
              </a:rPr>
              <a:t>Mostly IVUS guided PCI</a:t>
            </a:r>
          </a:p>
          <a:p>
            <a:pPr algn="l"/>
            <a:r>
              <a:rPr lang="en-US" sz="1800" b="0" i="0" u="none" strike="noStrike" baseline="0" dirty="0">
                <a:latin typeface="AdvOTe81213fa"/>
              </a:rPr>
              <a:t>patients within the second year after stenting were underrepresented in our study</a:t>
            </a:r>
            <a:endParaRPr lang="en-US" dirty="0"/>
          </a:p>
        </p:txBody>
      </p:sp>
      <p:sp>
        <p:nvSpPr>
          <p:cNvPr id="4" name="Slide Number Placeholder 3"/>
          <p:cNvSpPr>
            <a:spLocks noGrp="1"/>
          </p:cNvSpPr>
          <p:nvPr>
            <p:ph type="sldNum" sz="quarter" idx="5"/>
          </p:nvPr>
        </p:nvSpPr>
        <p:spPr/>
        <p:txBody>
          <a:bodyPr/>
          <a:lstStyle/>
          <a:p>
            <a:fld id="{37C19331-8D0B-4D8D-9B8D-307818E2EED2}" type="slidenum">
              <a:rPr lang="en-US" smtClean="0"/>
              <a:t>35</a:t>
            </a:fld>
            <a:endParaRPr lang="en-US"/>
          </a:p>
        </p:txBody>
      </p:sp>
    </p:spTree>
    <p:extLst>
      <p:ext uri="{BB962C8B-B14F-4D97-AF65-F5344CB8AC3E}">
        <p14:creationId xmlns:p14="http://schemas.microsoft.com/office/powerpoint/2010/main" val="56190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e81213fa"/>
              </a:rPr>
              <a:t>continuing aspirin was associated with a modest increase in minor bleeding</a:t>
            </a:r>
            <a:endParaRPr lang="en-US" dirty="0"/>
          </a:p>
        </p:txBody>
      </p:sp>
      <p:sp>
        <p:nvSpPr>
          <p:cNvPr id="4" name="Slide Number Placeholder 3"/>
          <p:cNvSpPr>
            <a:spLocks noGrp="1"/>
          </p:cNvSpPr>
          <p:nvPr>
            <p:ph type="sldNum" sz="quarter" idx="5"/>
          </p:nvPr>
        </p:nvSpPr>
        <p:spPr/>
        <p:txBody>
          <a:bodyPr/>
          <a:lstStyle/>
          <a:p>
            <a:fld id="{37C19331-8D0B-4D8D-9B8D-307818E2EED2}" type="slidenum">
              <a:rPr lang="en-US" smtClean="0"/>
              <a:t>36</a:t>
            </a:fld>
            <a:endParaRPr lang="en-US"/>
          </a:p>
        </p:txBody>
      </p:sp>
    </p:spTree>
    <p:extLst>
      <p:ext uri="{BB962C8B-B14F-4D97-AF65-F5344CB8AC3E}">
        <p14:creationId xmlns:p14="http://schemas.microsoft.com/office/powerpoint/2010/main" val="303989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uardian TextSans Web"/>
              </a:rPr>
              <a:t>acute kidney injury, postoperative organ failure, and length of stay in the hospital and intensive care unit during the 28 days after surgery.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uardian TextSans Web"/>
              </a:rPr>
              <a:t>between January 2018 and April 2023 at 40 hospitals in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uardian TextSans Web"/>
              </a:rPr>
              <a:t>22% (245 of 1115 patients) in the RASI discontinuation group and 22% (247 of 1107 patients) in the RASI continuation group (risk ratio, 1.02 [95% CI, 0.87-1.19]; </a:t>
            </a:r>
            <a:r>
              <a:rPr lang="en-US" b="0" i="1" dirty="0">
                <a:solidFill>
                  <a:srgbClr val="333333"/>
                </a:solidFill>
                <a:effectLst/>
                <a:latin typeface="Guardian TextSans Web"/>
              </a:rPr>
              <a:t>P</a:t>
            </a:r>
            <a:r>
              <a:rPr lang="en-US" b="0" i="0" dirty="0">
                <a:solidFill>
                  <a:srgbClr val="333333"/>
                </a:solidFill>
                <a:effectLst/>
                <a:latin typeface="Guardian TextSans Web"/>
              </a:rPr>
              <a:t> = .85). </a:t>
            </a:r>
          </a:p>
          <a:p>
            <a:endParaRPr lang="en-US" dirty="0"/>
          </a:p>
        </p:txBody>
      </p:sp>
      <p:sp>
        <p:nvSpPr>
          <p:cNvPr id="4" name="Slide Number Placeholder 3"/>
          <p:cNvSpPr>
            <a:spLocks noGrp="1"/>
          </p:cNvSpPr>
          <p:nvPr>
            <p:ph type="sldNum" sz="quarter" idx="5"/>
          </p:nvPr>
        </p:nvSpPr>
        <p:spPr/>
        <p:txBody>
          <a:bodyPr/>
          <a:lstStyle/>
          <a:p>
            <a:fld id="{37C19331-8D0B-4D8D-9B8D-307818E2EED2}" type="slidenum">
              <a:rPr lang="en-US" smtClean="0"/>
              <a:t>37</a:t>
            </a:fld>
            <a:endParaRPr lang="en-US"/>
          </a:p>
        </p:txBody>
      </p:sp>
    </p:spTree>
    <p:extLst>
      <p:ext uri="{BB962C8B-B14F-4D97-AF65-F5344CB8AC3E}">
        <p14:creationId xmlns:p14="http://schemas.microsoft.com/office/powerpoint/2010/main" val="30106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1DB8CF-EFFC-4845-9EA2-F8C5F8AD05D8}"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96022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48416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07072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3971"/>
            <a:ext cx="10515600" cy="72180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3841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DB8CF-EFFC-4845-9EA2-F8C5F8AD05D8}"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42962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07698"/>
            <a:ext cx="5181600" cy="49692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07698"/>
            <a:ext cx="5181600" cy="49692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1DB8CF-EFFC-4845-9EA2-F8C5F8AD05D8}"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5908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2600"/>
            <a:ext cx="10515600" cy="661418"/>
          </a:xfrm>
        </p:spPr>
        <p:txBody>
          <a:bodyPr/>
          <a:lstStyle/>
          <a:p>
            <a:r>
              <a:rPr lang="en-US" dirty="0"/>
              <a:t>Click to edit Master title style</a:t>
            </a:r>
          </a:p>
        </p:txBody>
      </p:sp>
      <p:sp>
        <p:nvSpPr>
          <p:cNvPr id="3" name="Text Placeholder 2"/>
          <p:cNvSpPr>
            <a:spLocks noGrp="1"/>
          </p:cNvSpPr>
          <p:nvPr>
            <p:ph type="body" idx="1"/>
          </p:nvPr>
        </p:nvSpPr>
        <p:spPr>
          <a:xfrm>
            <a:off x="839788" y="9910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14962"/>
            <a:ext cx="5157787" cy="4180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9910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14962"/>
            <a:ext cx="5183188" cy="41803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1DB8CF-EFFC-4845-9EA2-F8C5F8AD05D8}"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1394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9574" y="209854"/>
            <a:ext cx="10515600" cy="635539"/>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11DB8CF-EFFC-4845-9EA2-F8C5F8AD05D8}"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147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DB8CF-EFFC-4845-9EA2-F8C5F8AD05D8}"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382612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1DB8CF-EFFC-4845-9EA2-F8C5F8AD05D8}"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399422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1DB8CF-EFFC-4845-9EA2-F8C5F8AD05D8}"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90833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9574" y="278862"/>
            <a:ext cx="10515600" cy="6355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199072"/>
            <a:ext cx="10515600" cy="4977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B8CF-EFFC-4845-9EA2-F8C5F8AD05D8}" type="datetimeFigureOut">
              <a:rPr lang="en-US" smtClean="0"/>
              <a:t>9/24/2024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4557F-EC01-4D9A-9CB6-CB3F35AE16EC}" type="slidenum">
              <a:rPr lang="en-US" smtClean="0"/>
              <a:t>‹#›</a:t>
            </a:fld>
            <a:endParaRPr lang="en-US"/>
          </a:p>
        </p:txBody>
      </p:sp>
      <p:pic>
        <p:nvPicPr>
          <p:cNvPr id="7" name="Picture 6" descr="color_horiz.eps"/>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84900"/>
            <a:ext cx="12192000" cy="673100"/>
          </a:xfrm>
          <a:prstGeom prst="rect">
            <a:avLst/>
          </a:prstGeom>
          <a:solidFill>
            <a:srgbClr val="00274C"/>
          </a:solidFill>
          <a:ln>
            <a:noFill/>
          </a:ln>
        </p:spPr>
      </p:pic>
      <p:pic>
        <p:nvPicPr>
          <p:cNvPr id="10" name="Picture 9">
            <a:extLst>
              <a:ext uri="{FF2B5EF4-FFF2-40B4-BE49-F238E27FC236}">
                <a16:creationId xmlns:a16="http://schemas.microsoft.com/office/drawing/2014/main" id="{9CC4875C-66CD-D047-9D42-65AADCD90AF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20351" y="6324600"/>
            <a:ext cx="3177713" cy="393699"/>
          </a:xfrm>
          <a:prstGeom prst="rect">
            <a:avLst/>
          </a:prstGeom>
        </p:spPr>
      </p:pic>
    </p:spTree>
    <p:extLst>
      <p:ext uri="{BB962C8B-B14F-4D97-AF65-F5344CB8AC3E}">
        <p14:creationId xmlns:p14="http://schemas.microsoft.com/office/powerpoint/2010/main" val="139788357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b="1" kern="1200">
          <a:solidFill>
            <a:schemeClr val="tx1"/>
          </a:solidFill>
          <a:latin typeface="IBM Plex Sans" panose="020B05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38B22-A2FA-5511-FE44-39622E0F1B68}"/>
              </a:ext>
            </a:extLst>
          </p:cNvPr>
          <p:cNvSpPr>
            <a:spLocks noGrp="1"/>
          </p:cNvSpPr>
          <p:nvPr>
            <p:ph type="ctrTitle"/>
          </p:nvPr>
        </p:nvSpPr>
        <p:spPr>
          <a:xfrm>
            <a:off x="769188" y="1113737"/>
            <a:ext cx="10653623" cy="1577705"/>
          </a:xfrm>
        </p:spPr>
        <p:txBody>
          <a:bodyPr>
            <a:normAutofit fontScale="90000"/>
          </a:bodyPr>
          <a:lstStyle/>
          <a:p>
            <a:r>
              <a:rPr lang="en-US" dirty="0"/>
              <a:t>Fellow to Fellow</a:t>
            </a:r>
            <a:br>
              <a:rPr lang="en-US" dirty="0"/>
            </a:br>
            <a:r>
              <a:rPr lang="en-US" dirty="0"/>
              <a:t>ESC 2024 Clinical Trials Recap</a:t>
            </a:r>
          </a:p>
        </p:txBody>
      </p:sp>
      <p:sp>
        <p:nvSpPr>
          <p:cNvPr id="5" name="Subtitle 4">
            <a:extLst>
              <a:ext uri="{FF2B5EF4-FFF2-40B4-BE49-F238E27FC236}">
                <a16:creationId xmlns:a16="http://schemas.microsoft.com/office/drawing/2014/main" id="{3136BABC-9710-F75E-56F4-C2A06E4E72EE}"/>
              </a:ext>
            </a:extLst>
          </p:cNvPr>
          <p:cNvSpPr>
            <a:spLocks noGrp="1"/>
          </p:cNvSpPr>
          <p:nvPr>
            <p:ph type="subTitle" idx="1"/>
          </p:nvPr>
        </p:nvSpPr>
        <p:spPr>
          <a:xfrm>
            <a:off x="517793" y="3033483"/>
            <a:ext cx="11248221" cy="2629414"/>
          </a:xfrm>
        </p:spPr>
        <p:txBody>
          <a:bodyPr>
            <a:normAutofit fontScale="92500"/>
          </a:bodyPr>
          <a:lstStyle/>
          <a:p>
            <a:r>
              <a:rPr lang="en-US" dirty="0"/>
              <a:t>Presented by University of Michigan Cardiology Fellows:</a:t>
            </a:r>
          </a:p>
          <a:p>
            <a:r>
              <a:rPr lang="en-US" dirty="0"/>
              <a:t>Colin </a:t>
            </a:r>
            <a:r>
              <a:rPr lang="en-US" dirty="0" err="1"/>
              <a:t>Stomberski</a:t>
            </a:r>
            <a:r>
              <a:rPr lang="en-US" dirty="0"/>
              <a:t>, MD, PhD, Anna </a:t>
            </a:r>
            <a:r>
              <a:rPr lang="en-US" dirty="0" err="1"/>
              <a:t>Borton</a:t>
            </a:r>
            <a:r>
              <a:rPr lang="en-US" dirty="0"/>
              <a:t>, MD, PhD, </a:t>
            </a:r>
            <a:r>
              <a:rPr lang="en-US" dirty="0" err="1"/>
              <a:t>Lakotah</a:t>
            </a:r>
            <a:r>
              <a:rPr lang="en-US" dirty="0"/>
              <a:t> Hardie, MD, Devang Amin, MD, PhD</a:t>
            </a:r>
          </a:p>
          <a:p>
            <a:endParaRPr lang="en-US" dirty="0"/>
          </a:p>
          <a:p>
            <a:r>
              <a:rPr lang="en-US" dirty="0"/>
              <a:t>Mentored by Kent Brummel, MD, FACC</a:t>
            </a:r>
          </a:p>
          <a:p>
            <a:endParaRPr lang="en-US" dirty="0"/>
          </a:p>
          <a:p>
            <a:r>
              <a:rPr lang="en-US" dirty="0"/>
              <a:t>Featuring commentary from Kim Eagle, MD, MACC</a:t>
            </a:r>
          </a:p>
        </p:txBody>
      </p:sp>
    </p:spTree>
    <p:extLst>
      <p:ext uri="{BB962C8B-B14F-4D97-AF65-F5344CB8AC3E}">
        <p14:creationId xmlns:p14="http://schemas.microsoft.com/office/powerpoint/2010/main" val="267751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42" y="241974"/>
            <a:ext cx="10394830" cy="663624"/>
          </a:xfrm>
        </p:spPr>
        <p:txBody>
          <a:bodyPr>
            <a:normAutofit/>
          </a:bodyPr>
          <a:lstStyle/>
          <a:p>
            <a:pPr algn="ctr"/>
            <a:r>
              <a:rPr lang="en-US" sz="4000" dirty="0">
                <a:latin typeface="IBM Plex Sans"/>
              </a:rPr>
              <a:t>Safety Outcomes</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grpSp>
        <p:nvGrpSpPr>
          <p:cNvPr id="6" name="Group 5">
            <a:extLst>
              <a:ext uri="{FF2B5EF4-FFF2-40B4-BE49-F238E27FC236}">
                <a16:creationId xmlns:a16="http://schemas.microsoft.com/office/drawing/2014/main" id="{17891C5F-86D4-EA73-81F7-F0F4EE523C69}"/>
              </a:ext>
            </a:extLst>
          </p:cNvPr>
          <p:cNvGrpSpPr/>
          <p:nvPr/>
        </p:nvGrpSpPr>
        <p:grpSpPr>
          <a:xfrm>
            <a:off x="1977367" y="1653548"/>
            <a:ext cx="8237265" cy="4135724"/>
            <a:chOff x="1946857" y="1020585"/>
            <a:chExt cx="8237265" cy="4135724"/>
          </a:xfrm>
        </p:grpSpPr>
        <p:pic>
          <p:nvPicPr>
            <p:cNvPr id="10" name="Picture 9" descr="A screenshot of a medical report&#10;&#10;Description automatically generated">
              <a:extLst>
                <a:ext uri="{FF2B5EF4-FFF2-40B4-BE49-F238E27FC236}">
                  <a16:creationId xmlns:a16="http://schemas.microsoft.com/office/drawing/2014/main" id="{7E73F4DB-DE03-7DFC-8D48-049D3E179FB9}"/>
                </a:ext>
              </a:extLst>
            </p:cNvPr>
            <p:cNvPicPr>
              <a:picLocks noChangeAspect="1"/>
            </p:cNvPicPr>
            <p:nvPr/>
          </p:nvPicPr>
          <p:blipFill>
            <a:blip r:embed="rId2"/>
            <a:stretch>
              <a:fillRect/>
            </a:stretch>
          </p:blipFill>
          <p:spPr>
            <a:xfrm>
              <a:off x="2013033" y="1020585"/>
              <a:ext cx="8171089" cy="4135724"/>
            </a:xfrm>
            <a:prstGeom prst="rect">
              <a:avLst/>
            </a:prstGeom>
          </p:spPr>
        </p:pic>
        <p:sp>
          <p:nvSpPr>
            <p:cNvPr id="3" name="Rectangle 2">
              <a:extLst>
                <a:ext uri="{FF2B5EF4-FFF2-40B4-BE49-F238E27FC236}">
                  <a16:creationId xmlns:a16="http://schemas.microsoft.com/office/drawing/2014/main" id="{944B5FD5-4BE6-3457-C373-A1840DD55430}"/>
                </a:ext>
              </a:extLst>
            </p:cNvPr>
            <p:cNvSpPr/>
            <p:nvPr/>
          </p:nvSpPr>
          <p:spPr>
            <a:xfrm>
              <a:off x="2013033" y="2839910"/>
              <a:ext cx="8165934" cy="82741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5AE53C-E3F2-B9B9-880B-CDE988C6F0B1}"/>
                </a:ext>
              </a:extLst>
            </p:cNvPr>
            <p:cNvSpPr/>
            <p:nvPr/>
          </p:nvSpPr>
          <p:spPr>
            <a:xfrm>
              <a:off x="1946857" y="4754232"/>
              <a:ext cx="8232110" cy="40207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B693037-D3DD-62FB-EF03-762E32D25331}"/>
              </a:ext>
            </a:extLst>
          </p:cNvPr>
          <p:cNvSpPr txBox="1"/>
          <p:nvPr/>
        </p:nvSpPr>
        <p:spPr>
          <a:xfrm>
            <a:off x="2920250" y="1068728"/>
            <a:ext cx="6627905" cy="461665"/>
          </a:xfrm>
          <a:prstGeom prst="rect">
            <a:avLst/>
          </a:prstGeom>
          <a:noFill/>
        </p:spPr>
        <p:txBody>
          <a:bodyPr wrap="none" rtlCol="0">
            <a:spAutoFit/>
          </a:bodyPr>
          <a:lstStyle/>
          <a:p>
            <a:r>
              <a:rPr lang="en-US" sz="2400" dirty="0" err="1"/>
              <a:t>Finerenone</a:t>
            </a:r>
            <a:r>
              <a:rPr lang="en-US" sz="2400" dirty="0"/>
              <a:t> </a:t>
            </a:r>
            <a:r>
              <a:rPr lang="en-US" sz="2400" dirty="0">
                <a:sym typeface="Wingdings" panose="05000000000000000000" pitchFamily="2" charset="2"/>
              </a:rPr>
              <a:t></a:t>
            </a:r>
            <a:r>
              <a:rPr lang="en-US" sz="2400" dirty="0"/>
              <a:t> more hyperkalemia and hypotension</a:t>
            </a:r>
          </a:p>
        </p:txBody>
      </p:sp>
      <p:sp>
        <p:nvSpPr>
          <p:cNvPr id="7" name="TextBox 6">
            <a:extLst>
              <a:ext uri="{FF2B5EF4-FFF2-40B4-BE49-F238E27FC236}">
                <a16:creationId xmlns:a16="http://schemas.microsoft.com/office/drawing/2014/main" id="{35D96256-8C73-95F7-EE7C-DC673E3D9C2E}"/>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391962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rmAutofit/>
          </a:bodyPr>
          <a:lstStyle/>
          <a:p>
            <a:pPr algn="ctr"/>
            <a:r>
              <a:rPr lang="en-US" sz="4000" dirty="0">
                <a:latin typeface="IBM Plex Sans"/>
              </a:rPr>
              <a:t>Conclusions</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4" name="TextBox 3">
            <a:extLst>
              <a:ext uri="{FF2B5EF4-FFF2-40B4-BE49-F238E27FC236}">
                <a16:creationId xmlns:a16="http://schemas.microsoft.com/office/drawing/2014/main" id="{6D90290B-FEFB-87B0-D5EE-1F750E6FAB47}"/>
              </a:ext>
            </a:extLst>
          </p:cNvPr>
          <p:cNvSpPr txBox="1"/>
          <p:nvPr/>
        </p:nvSpPr>
        <p:spPr>
          <a:xfrm>
            <a:off x="838200" y="3129916"/>
            <a:ext cx="1006393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err="1">
                <a:latin typeface="IBM Plex Sans"/>
                <a:ea typeface="Calibri"/>
                <a:cs typeface="Calibri"/>
              </a:rPr>
              <a:t>Finerenone</a:t>
            </a:r>
            <a:r>
              <a:rPr lang="en-US" sz="2400" dirty="0">
                <a:latin typeface="IBM Plex Sans"/>
                <a:ea typeface="Calibri"/>
                <a:cs typeface="Calibri"/>
              </a:rPr>
              <a:t> was associated with more hyperkalemia and SBP &lt; 100</a:t>
            </a:r>
          </a:p>
          <a:p>
            <a:pPr marL="342900" indent="-342900">
              <a:buAutoNum type="arabicPeriod"/>
            </a:pPr>
            <a:endParaRPr lang="en-US" sz="2400" dirty="0">
              <a:latin typeface="IBM Plex Sans"/>
              <a:ea typeface="Calibri"/>
              <a:cs typeface="Calibri"/>
            </a:endParaRPr>
          </a:p>
          <a:p>
            <a:pPr marL="342900" indent="-342900">
              <a:buFont typeface="Arial" panose="020B0604020202020204" pitchFamily="34" charset="0"/>
              <a:buChar char="•"/>
            </a:pPr>
            <a:r>
              <a:rPr lang="en-US" sz="2400" dirty="0">
                <a:latin typeface="IBM Plex Sans"/>
                <a:ea typeface="Calibri"/>
                <a:cs typeface="Calibri"/>
              </a:rPr>
              <a:t>First trial to show that MRA have benefit in patients with LVEF &gt; 40% (suggested by TOPCAT subgroup analyses)</a:t>
            </a:r>
          </a:p>
        </p:txBody>
      </p:sp>
      <p:sp>
        <p:nvSpPr>
          <p:cNvPr id="8" name="TextBox 7">
            <a:extLst>
              <a:ext uri="{FF2B5EF4-FFF2-40B4-BE49-F238E27FC236}">
                <a16:creationId xmlns:a16="http://schemas.microsoft.com/office/drawing/2014/main" id="{6ABC576A-0D13-F8D7-9E6D-A5E733ACA8FF}"/>
              </a:ext>
            </a:extLst>
          </p:cNvPr>
          <p:cNvSpPr txBox="1"/>
          <p:nvPr/>
        </p:nvSpPr>
        <p:spPr>
          <a:xfrm>
            <a:off x="665671" y="1268946"/>
            <a:ext cx="10860657" cy="1200329"/>
          </a:xfrm>
          <a:prstGeom prst="rect">
            <a:avLst/>
          </a:prstGeom>
          <a:noFill/>
          <a:ln w="63500">
            <a:solidFill>
              <a:srgbClr val="0070C0"/>
            </a:solidFill>
          </a:ln>
        </p:spPr>
        <p:txBody>
          <a:bodyPr wrap="square">
            <a:spAutoFit/>
          </a:bodyPr>
          <a:lstStyle/>
          <a:p>
            <a:pPr algn="ctr"/>
            <a:r>
              <a:rPr lang="en-US" sz="2400" b="1" dirty="0">
                <a:latin typeface="IBM Plex Sans"/>
                <a:ea typeface="+mn-lt"/>
                <a:cs typeface="+mn-lt"/>
              </a:rPr>
              <a:t>In patients with LVEF &gt; 40%, </a:t>
            </a:r>
            <a:r>
              <a:rPr lang="en-US" sz="2400" b="1" dirty="0" err="1">
                <a:latin typeface="IBM Plex Sans"/>
                <a:ea typeface="+mn-lt"/>
                <a:cs typeface="+mn-lt"/>
              </a:rPr>
              <a:t>finerenone</a:t>
            </a:r>
            <a:r>
              <a:rPr lang="en-US" sz="2400" b="1" dirty="0">
                <a:latin typeface="IBM Plex Sans"/>
                <a:ea typeface="+mn-lt"/>
                <a:cs typeface="+mn-lt"/>
              </a:rPr>
              <a:t> reduces HF events </a:t>
            </a:r>
            <a:r>
              <a:rPr lang="en-US" sz="2400" dirty="0">
                <a:latin typeface="IBM Plex Sans"/>
                <a:ea typeface="+mn-lt"/>
                <a:cs typeface="+mn-lt"/>
              </a:rPr>
              <a:t>(first hospitalization, recurrent hospitalizations, and urgent visits) without reducing CV death or all-cause mortality</a:t>
            </a:r>
          </a:p>
        </p:txBody>
      </p:sp>
      <p:sp>
        <p:nvSpPr>
          <p:cNvPr id="9" name="TextBox 8">
            <a:extLst>
              <a:ext uri="{FF2B5EF4-FFF2-40B4-BE49-F238E27FC236}">
                <a16:creationId xmlns:a16="http://schemas.microsoft.com/office/drawing/2014/main" id="{7F886A62-2EA9-FFDE-2EC6-286941ECB437}"/>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209706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IBM Plex Sans"/>
              </a:rPr>
              <a:t>SCOFF Trial</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5" name="TextBox 4">
            <a:extLst>
              <a:ext uri="{FF2B5EF4-FFF2-40B4-BE49-F238E27FC236}">
                <a16:creationId xmlns:a16="http://schemas.microsoft.com/office/drawing/2014/main" id="{01028193-3756-499C-A7AB-98107DDF1222}"/>
              </a:ext>
            </a:extLst>
          </p:cNvPr>
          <p:cNvSpPr txBox="1"/>
          <p:nvPr/>
        </p:nvSpPr>
        <p:spPr>
          <a:xfrm>
            <a:off x="160605" y="6355154"/>
            <a:ext cx="60935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ea typeface="Calibri"/>
                <a:cs typeface="Calibri"/>
              </a:rPr>
              <a:t>Ferreira D et al, Euro. Heart Journal, 2024, 10.1093.</a:t>
            </a:r>
          </a:p>
        </p:txBody>
      </p:sp>
      <p:sp>
        <p:nvSpPr>
          <p:cNvPr id="6" name="TextBox 5">
            <a:extLst>
              <a:ext uri="{FF2B5EF4-FFF2-40B4-BE49-F238E27FC236}">
                <a16:creationId xmlns:a16="http://schemas.microsoft.com/office/drawing/2014/main" id="{C1483959-84D9-4BDC-0EA5-6A1AAE17E541}"/>
              </a:ext>
            </a:extLst>
          </p:cNvPr>
          <p:cNvSpPr txBox="1"/>
          <p:nvPr/>
        </p:nvSpPr>
        <p:spPr>
          <a:xfrm>
            <a:off x="460818" y="996712"/>
            <a:ext cx="10924786" cy="707886"/>
          </a:xfrm>
          <a:prstGeom prst="rect">
            <a:avLst/>
          </a:prstGeom>
          <a:noFill/>
        </p:spPr>
        <p:txBody>
          <a:bodyPr wrap="none" rtlCol="0">
            <a:spAutoFit/>
          </a:bodyPr>
          <a:lstStyle/>
          <a:p>
            <a:pPr algn="ctr"/>
            <a:r>
              <a:rPr lang="en-US" sz="2000" dirty="0"/>
              <a:t>Is it safe to remove fasting requirements prior to cardiac </a:t>
            </a:r>
            <a:r>
              <a:rPr lang="en-US" sz="2000" dirty="0" err="1"/>
              <a:t>cath</a:t>
            </a:r>
            <a:r>
              <a:rPr lang="en-US" sz="2000" dirty="0"/>
              <a:t> procedures requiring conscious sedation?</a:t>
            </a:r>
          </a:p>
          <a:p>
            <a:pPr algn="ctr"/>
            <a:r>
              <a:rPr lang="en-US" sz="2000" dirty="0"/>
              <a:t>Multicentered RCT in Australia</a:t>
            </a:r>
          </a:p>
        </p:txBody>
      </p:sp>
      <p:sp>
        <p:nvSpPr>
          <p:cNvPr id="7" name="TextBox 6">
            <a:extLst>
              <a:ext uri="{FF2B5EF4-FFF2-40B4-BE49-F238E27FC236}">
                <a16:creationId xmlns:a16="http://schemas.microsoft.com/office/drawing/2014/main" id="{F2DEDA21-B069-5B59-3CE2-9B438B9EE5EF}"/>
              </a:ext>
            </a:extLst>
          </p:cNvPr>
          <p:cNvSpPr txBox="1"/>
          <p:nvPr/>
        </p:nvSpPr>
        <p:spPr>
          <a:xfrm>
            <a:off x="2939255" y="5599681"/>
            <a:ext cx="6316986" cy="400110"/>
          </a:xfrm>
          <a:prstGeom prst="rect">
            <a:avLst/>
          </a:prstGeom>
          <a:noFill/>
          <a:ln w="50800">
            <a:solidFill>
              <a:srgbClr val="002060"/>
            </a:solidFill>
          </a:ln>
        </p:spPr>
        <p:txBody>
          <a:bodyPr wrap="none" rtlCol="0">
            <a:spAutoFit/>
          </a:bodyPr>
          <a:lstStyle/>
          <a:p>
            <a:r>
              <a:rPr lang="en-US" sz="2000" b="1" dirty="0"/>
              <a:t>No fasting was non-inferior to fasting prior to cardiac </a:t>
            </a:r>
            <a:r>
              <a:rPr lang="en-US" sz="2000" b="1" dirty="0" err="1"/>
              <a:t>cath</a:t>
            </a:r>
            <a:endParaRPr lang="en-US" sz="2000" b="1" dirty="0"/>
          </a:p>
        </p:txBody>
      </p:sp>
      <p:pic>
        <p:nvPicPr>
          <p:cNvPr id="9" name="Picture 8" descr="A screenshot of a diagram&#10;&#10;Description automatically generated">
            <a:extLst>
              <a:ext uri="{FF2B5EF4-FFF2-40B4-BE49-F238E27FC236}">
                <a16:creationId xmlns:a16="http://schemas.microsoft.com/office/drawing/2014/main" id="{DEF10F1B-C148-B559-8FFB-A9CD08CB25F3}"/>
              </a:ext>
            </a:extLst>
          </p:cNvPr>
          <p:cNvPicPr>
            <a:picLocks noChangeAspect="1"/>
          </p:cNvPicPr>
          <p:nvPr/>
        </p:nvPicPr>
        <p:blipFill>
          <a:blip r:embed="rId2">
            <a:extLst>
              <a:ext uri="{28A0092B-C50C-407E-A947-70E740481C1C}">
                <a14:useLocalDpi xmlns:a14="http://schemas.microsoft.com/office/drawing/2010/main" val="0"/>
              </a:ext>
            </a:extLst>
          </a:blip>
          <a:srcRect t="37334"/>
          <a:stretch/>
        </p:blipFill>
        <p:spPr>
          <a:xfrm>
            <a:off x="2742423" y="1840470"/>
            <a:ext cx="6579971" cy="3581529"/>
          </a:xfrm>
          <a:prstGeom prst="rect">
            <a:avLst/>
          </a:prstGeom>
        </p:spPr>
      </p:pic>
    </p:spTree>
    <p:extLst>
      <p:ext uri="{BB962C8B-B14F-4D97-AF65-F5344CB8AC3E}">
        <p14:creationId xmlns:p14="http://schemas.microsoft.com/office/powerpoint/2010/main" val="402794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article&#10;&#10;Description automatically generated">
            <a:extLst>
              <a:ext uri="{FF2B5EF4-FFF2-40B4-BE49-F238E27FC236}">
                <a16:creationId xmlns:a16="http://schemas.microsoft.com/office/drawing/2014/main" id="{B5FD342E-4CC8-AC8C-24E6-F2475C60179D}"/>
              </a:ext>
            </a:extLst>
          </p:cNvPr>
          <p:cNvPicPr>
            <a:picLocks noChangeAspect="1"/>
          </p:cNvPicPr>
          <p:nvPr/>
        </p:nvPicPr>
        <p:blipFill>
          <a:blip r:embed="rId2"/>
          <a:stretch>
            <a:fillRect/>
          </a:stretch>
        </p:blipFill>
        <p:spPr>
          <a:xfrm>
            <a:off x="815367" y="599398"/>
            <a:ext cx="10561265" cy="5571067"/>
          </a:xfrm>
          <a:prstGeom prst="rect">
            <a:avLst/>
          </a:prstGeom>
        </p:spPr>
      </p:pic>
      <p:sp>
        <p:nvSpPr>
          <p:cNvPr id="2" name="Title 1">
            <a:extLst>
              <a:ext uri="{FF2B5EF4-FFF2-40B4-BE49-F238E27FC236}">
                <a16:creationId xmlns:a16="http://schemas.microsoft.com/office/drawing/2014/main" id="{4227C2C4-4994-A8D3-F6EE-38800DDC8DF0}"/>
              </a:ext>
            </a:extLst>
          </p:cNvPr>
          <p:cNvSpPr txBox="1">
            <a:spLocks/>
          </p:cNvSpPr>
          <p:nvPr/>
        </p:nvSpPr>
        <p:spPr>
          <a:xfrm>
            <a:off x="838200" y="183971"/>
            <a:ext cx="10515600" cy="721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IBM Plex Sans" panose="020B0503050203000203" pitchFamily="34" charset="0"/>
                <a:ea typeface="+mj-ea"/>
                <a:cs typeface="+mj-cs"/>
              </a:defRPr>
            </a:lvl1pPr>
          </a:lstStyle>
          <a:p>
            <a:r>
              <a:rPr lang="en-US" sz="4000" dirty="0"/>
              <a:t>SENIOR-RITA</a:t>
            </a:r>
          </a:p>
        </p:txBody>
      </p:sp>
      <p:sp>
        <p:nvSpPr>
          <p:cNvPr id="3" name="TextBox 2">
            <a:extLst>
              <a:ext uri="{FF2B5EF4-FFF2-40B4-BE49-F238E27FC236}">
                <a16:creationId xmlns:a16="http://schemas.microsoft.com/office/drawing/2014/main" id="{D6A01E40-F505-F9BA-FC7D-1C418517C75B}"/>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Tree>
    <p:extLst>
      <p:ext uri="{BB962C8B-B14F-4D97-AF65-F5344CB8AC3E}">
        <p14:creationId xmlns:p14="http://schemas.microsoft.com/office/powerpoint/2010/main" val="223981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7B6D-9B76-2798-3C46-8D957E2FDCDC}"/>
              </a:ext>
            </a:extLst>
          </p:cNvPr>
          <p:cNvSpPr>
            <a:spLocks noGrp="1"/>
          </p:cNvSpPr>
          <p:nvPr>
            <p:ph type="title"/>
          </p:nvPr>
        </p:nvSpPr>
        <p:spPr>
          <a:xfrm>
            <a:off x="504967" y="675564"/>
            <a:ext cx="3885878" cy="5204085"/>
          </a:xfrm>
        </p:spPr>
        <p:txBody>
          <a:bodyPr>
            <a:normAutofit/>
          </a:bodyPr>
          <a:lstStyle/>
          <a:p>
            <a:r>
              <a:rPr lang="en-US" dirty="0"/>
              <a:t>SENIOR-RITA </a:t>
            </a:r>
            <a:br>
              <a:rPr lang="en-US" dirty="0"/>
            </a:br>
            <a:br>
              <a:rPr lang="en-US" dirty="0"/>
            </a:br>
            <a:r>
              <a:rPr lang="en-US" dirty="0"/>
              <a:t>Background</a:t>
            </a:r>
          </a:p>
        </p:txBody>
      </p:sp>
      <p:graphicFrame>
        <p:nvGraphicFramePr>
          <p:cNvPr id="5" name="Content Placeholder 2">
            <a:extLst>
              <a:ext uri="{FF2B5EF4-FFF2-40B4-BE49-F238E27FC236}">
                <a16:creationId xmlns:a16="http://schemas.microsoft.com/office/drawing/2014/main" id="{1173B8DE-261E-C865-3AF5-A240475CADAC}"/>
              </a:ext>
            </a:extLst>
          </p:cNvPr>
          <p:cNvGraphicFramePr>
            <a:graphicFrameLocks noGrp="1"/>
          </p:cNvGraphicFramePr>
          <p:nvPr>
            <p:ph idx="1"/>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426A552-B1C7-7BA2-67AE-C413552A1B94}"/>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Tree>
    <p:extLst>
      <p:ext uri="{BB962C8B-B14F-4D97-AF65-F5344CB8AC3E}">
        <p14:creationId xmlns:p14="http://schemas.microsoft.com/office/powerpoint/2010/main" val="380228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8657-DC31-B7B2-C4F0-F96CC6E9E4AB}"/>
              </a:ext>
            </a:extLst>
          </p:cNvPr>
          <p:cNvSpPr>
            <a:spLocks noGrp="1"/>
          </p:cNvSpPr>
          <p:nvPr>
            <p:ph type="title"/>
          </p:nvPr>
        </p:nvSpPr>
        <p:spPr>
          <a:xfrm>
            <a:off x="1371599" y="294538"/>
            <a:ext cx="9895951" cy="1033669"/>
          </a:xfrm>
        </p:spPr>
        <p:txBody>
          <a:bodyPr>
            <a:normAutofit/>
          </a:bodyPr>
          <a:lstStyle/>
          <a:p>
            <a:r>
              <a:rPr lang="en-US" sz="4000" b="0" i="0" dirty="0">
                <a:solidFill>
                  <a:srgbClr val="FFFFFF"/>
                </a:solidFill>
                <a:effectLst/>
                <a:latin typeface="Aptos" panose="020B0004020202020204" pitchFamily="34" charset="0"/>
              </a:rPr>
              <a:t>SENIOR-RITA</a:t>
            </a:r>
            <a:endParaRPr lang="en-US" sz="4000" dirty="0">
              <a:solidFill>
                <a:srgbClr val="FFFFFF"/>
              </a:solidFill>
            </a:endParaRPr>
          </a:p>
        </p:txBody>
      </p:sp>
      <p:sp>
        <p:nvSpPr>
          <p:cNvPr id="3" name="Content Placeholder 2">
            <a:extLst>
              <a:ext uri="{FF2B5EF4-FFF2-40B4-BE49-F238E27FC236}">
                <a16:creationId xmlns:a16="http://schemas.microsoft.com/office/drawing/2014/main" id="{17DF7C22-B828-6A12-B5B3-FCB8E856D0B1}"/>
              </a:ext>
            </a:extLst>
          </p:cNvPr>
          <p:cNvSpPr>
            <a:spLocks noGrp="1"/>
          </p:cNvSpPr>
          <p:nvPr>
            <p:ph idx="1"/>
          </p:nvPr>
        </p:nvSpPr>
        <p:spPr>
          <a:xfrm>
            <a:off x="1096370" y="1328207"/>
            <a:ext cx="9724031" cy="3683358"/>
          </a:xfrm>
        </p:spPr>
        <p:txBody>
          <a:bodyPr anchor="ctr">
            <a:normAutofit/>
          </a:bodyPr>
          <a:lstStyle/>
          <a:p>
            <a:pPr marL="0" indent="0" algn="ctr">
              <a:buNone/>
            </a:pPr>
            <a:r>
              <a:rPr lang="en-US" sz="3200" b="1" i="0" dirty="0">
                <a:effectLst/>
                <a:latin typeface="interstateregular"/>
              </a:rPr>
              <a:t>Question</a:t>
            </a:r>
            <a:r>
              <a:rPr lang="en-US" sz="3200" b="0" i="0" dirty="0">
                <a:effectLst/>
                <a:latin typeface="interstateregular"/>
              </a:rPr>
              <a:t>: </a:t>
            </a:r>
          </a:p>
          <a:p>
            <a:pPr marL="0" indent="0" algn="ctr">
              <a:buNone/>
            </a:pPr>
            <a:r>
              <a:rPr lang="en-US" sz="3200" b="0" i="0" dirty="0">
                <a:effectLst/>
                <a:latin typeface="interstateregular"/>
              </a:rPr>
              <a:t>Does an invasive strategy on top of optimal medical therapy vs. a conservative strategy of optimal medical therapy alone reduce the risk of cardiovascular death or non-fatal MI in patients aged ≥75 years admitted with a NSTEMI?</a:t>
            </a:r>
            <a:endParaRPr lang="en-US" sz="3200" dirty="0"/>
          </a:p>
        </p:txBody>
      </p:sp>
      <p:sp>
        <p:nvSpPr>
          <p:cNvPr id="5" name="TextBox 4">
            <a:extLst>
              <a:ext uri="{FF2B5EF4-FFF2-40B4-BE49-F238E27FC236}">
                <a16:creationId xmlns:a16="http://schemas.microsoft.com/office/drawing/2014/main" id="{F35C8ABD-DE62-A179-D41E-4362BE2C927D}"/>
              </a:ext>
            </a:extLst>
          </p:cNvPr>
          <p:cNvSpPr txBox="1"/>
          <p:nvPr/>
        </p:nvSpPr>
        <p:spPr>
          <a:xfrm>
            <a:off x="7871791" y="6551640"/>
            <a:ext cx="6096000" cy="369332"/>
          </a:xfrm>
          <a:prstGeom prst="rect">
            <a:avLst/>
          </a:prstGeom>
          <a:noFill/>
        </p:spPr>
        <p:txBody>
          <a:bodyPr wrap="square">
            <a:spAutoFit/>
          </a:bodyPr>
          <a:lstStyle/>
          <a:p>
            <a:r>
              <a:rPr lang="en-US" b="1" i="0" dirty="0">
                <a:solidFill>
                  <a:srgbClr val="4D4D4D"/>
                </a:solidFill>
                <a:effectLst/>
                <a:latin typeface="OTNEJMScalaSansLF"/>
              </a:rPr>
              <a:t>DOI: 10.1056/NEJMoa2407791</a:t>
            </a:r>
            <a:endParaRPr lang="en-US" dirty="0"/>
          </a:p>
        </p:txBody>
      </p:sp>
      <p:sp>
        <p:nvSpPr>
          <p:cNvPr id="4" name="TextBox 3">
            <a:extLst>
              <a:ext uri="{FF2B5EF4-FFF2-40B4-BE49-F238E27FC236}">
                <a16:creationId xmlns:a16="http://schemas.microsoft.com/office/drawing/2014/main" id="{EB5C215F-DEED-9194-3CB5-88BFC553F049}"/>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Tree>
    <p:extLst>
      <p:ext uri="{BB962C8B-B14F-4D97-AF65-F5344CB8AC3E}">
        <p14:creationId xmlns:p14="http://schemas.microsoft.com/office/powerpoint/2010/main" val="306344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F957F45-7868-DF94-8BDF-5A9F862E081C}"/>
              </a:ext>
            </a:extLst>
          </p:cNvPr>
          <p:cNvGraphicFramePr>
            <a:graphicFrameLocks noGrp="1"/>
          </p:cNvGraphicFramePr>
          <p:nvPr>
            <p:ph idx="1"/>
            <p:extLst>
              <p:ext uri="{D42A27DB-BD31-4B8C-83A1-F6EECF244321}">
                <p14:modId xmlns:p14="http://schemas.microsoft.com/office/powerpoint/2010/main" val="756437776"/>
              </p:ext>
            </p:extLst>
          </p:nvPr>
        </p:nvGraphicFramePr>
        <p:xfrm>
          <a:off x="644056" y="1294813"/>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351A2C9-969D-5D23-9333-7FA4DBAE2CA0}"/>
              </a:ext>
            </a:extLst>
          </p:cNvPr>
          <p:cNvSpPr txBox="1"/>
          <p:nvPr/>
        </p:nvSpPr>
        <p:spPr>
          <a:xfrm>
            <a:off x="8733183" y="6397026"/>
            <a:ext cx="6096000" cy="369332"/>
          </a:xfrm>
          <a:prstGeom prst="rect">
            <a:avLst/>
          </a:prstGeom>
          <a:noFill/>
        </p:spPr>
        <p:txBody>
          <a:bodyPr wrap="square">
            <a:spAutoFit/>
          </a:bodyPr>
          <a:lstStyle/>
          <a:p>
            <a:r>
              <a:rPr lang="en-US" b="1" i="0" dirty="0">
                <a:solidFill>
                  <a:srgbClr val="4D4D4D"/>
                </a:solidFill>
                <a:effectLst/>
                <a:latin typeface="OTNEJMScalaSansLF"/>
              </a:rPr>
              <a:t>DOI: 10.1056/NEJMoa2407791</a:t>
            </a:r>
            <a:endParaRPr lang="en-US" dirty="0"/>
          </a:p>
        </p:txBody>
      </p:sp>
      <p:sp>
        <p:nvSpPr>
          <p:cNvPr id="3" name="TextBox 2">
            <a:extLst>
              <a:ext uri="{FF2B5EF4-FFF2-40B4-BE49-F238E27FC236}">
                <a16:creationId xmlns:a16="http://schemas.microsoft.com/office/drawing/2014/main" id="{4D842E9B-AC9B-EAE3-0D7E-1C039FFA97CC}"/>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
        <p:nvSpPr>
          <p:cNvPr id="4" name="Title 1">
            <a:extLst>
              <a:ext uri="{FF2B5EF4-FFF2-40B4-BE49-F238E27FC236}">
                <a16:creationId xmlns:a16="http://schemas.microsoft.com/office/drawing/2014/main" id="{E3F831D9-6904-4CEB-6246-9495FD78B477}"/>
              </a:ext>
            </a:extLst>
          </p:cNvPr>
          <p:cNvSpPr txBox="1">
            <a:spLocks/>
          </p:cNvSpPr>
          <p:nvPr/>
        </p:nvSpPr>
        <p:spPr>
          <a:xfrm>
            <a:off x="838200" y="183971"/>
            <a:ext cx="10515600" cy="7218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IBM Plex Sans" panose="020B0503050203000203" pitchFamily="34" charset="0"/>
                <a:ea typeface="+mj-ea"/>
                <a:cs typeface="+mj-cs"/>
              </a:defRPr>
            </a:lvl1pPr>
          </a:lstStyle>
          <a:p>
            <a:pPr algn="ctr"/>
            <a:r>
              <a:rPr lang="en-US" sz="4000" dirty="0"/>
              <a:t>SENIOR-RITA Methods</a:t>
            </a:r>
          </a:p>
        </p:txBody>
      </p:sp>
    </p:spTree>
    <p:extLst>
      <p:ext uri="{BB962C8B-B14F-4D97-AF65-F5344CB8AC3E}">
        <p14:creationId xmlns:p14="http://schemas.microsoft.com/office/powerpoint/2010/main" val="29721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9375-E9E4-DE28-3812-E096302DFEFB}"/>
              </a:ext>
            </a:extLst>
          </p:cNvPr>
          <p:cNvSpPr>
            <a:spLocks noGrp="1"/>
          </p:cNvSpPr>
          <p:nvPr>
            <p:ph type="title"/>
          </p:nvPr>
        </p:nvSpPr>
        <p:spPr/>
        <p:txBody>
          <a:bodyPr vert="horz" lIns="91440" tIns="45720" rIns="91440" bIns="45720" rtlCol="0" anchor="b">
            <a:normAutofit/>
          </a:bodyPr>
          <a:lstStyle/>
          <a:p>
            <a:pPr algn="ctr"/>
            <a:r>
              <a:rPr lang="en-US" sz="4000" i="0" dirty="0">
                <a:effectLst/>
              </a:rPr>
              <a:t>Baseline Characteristics</a:t>
            </a:r>
            <a:endParaRPr lang="en-US" sz="4000" dirty="0"/>
          </a:p>
        </p:txBody>
      </p:sp>
      <p:pic>
        <p:nvPicPr>
          <p:cNvPr id="5" name="Content Placeholder 4" descr="A screenshot of a report&#10;&#10;Description automatically generated">
            <a:extLst>
              <a:ext uri="{FF2B5EF4-FFF2-40B4-BE49-F238E27FC236}">
                <a16:creationId xmlns:a16="http://schemas.microsoft.com/office/drawing/2014/main" id="{A1B5903B-FBA9-1C2E-59E4-349351F8F66B}"/>
              </a:ext>
            </a:extLst>
          </p:cNvPr>
          <p:cNvPicPr>
            <a:picLocks noGrp="1" noChangeAspect="1"/>
          </p:cNvPicPr>
          <p:nvPr>
            <p:ph idx="1"/>
          </p:nvPr>
        </p:nvPicPr>
        <p:blipFill>
          <a:blip r:embed="rId2"/>
          <a:stretch/>
        </p:blipFill>
        <p:spPr>
          <a:xfrm>
            <a:off x="5539560" y="3109937"/>
            <a:ext cx="6652440" cy="2756233"/>
          </a:xfrm>
          <a:prstGeom prst="rect">
            <a:avLst/>
          </a:prstGeom>
        </p:spPr>
      </p:pic>
      <p:sp>
        <p:nvSpPr>
          <p:cNvPr id="9" name="TextBox 8">
            <a:extLst>
              <a:ext uri="{FF2B5EF4-FFF2-40B4-BE49-F238E27FC236}">
                <a16:creationId xmlns:a16="http://schemas.microsoft.com/office/drawing/2014/main" id="{712FEEE2-3EF5-E2F8-E20A-B6BFB55A3A65}"/>
              </a:ext>
            </a:extLst>
          </p:cNvPr>
          <p:cNvSpPr txBox="1"/>
          <p:nvPr/>
        </p:nvSpPr>
        <p:spPr>
          <a:xfrm>
            <a:off x="641096" y="1753506"/>
            <a:ext cx="4892647" cy="346115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Mean overall age was 82.4 years with 72% being aged 80 or older.</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80% of patients were classified as prefrail or frail and more than 60% were classified as cognitively impaired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Mean comorbidity index was 5 in both treatment groups.</a:t>
            </a:r>
          </a:p>
        </p:txBody>
      </p:sp>
      <p:pic>
        <p:nvPicPr>
          <p:cNvPr id="8" name="Picture 7" descr="A screenshot of a graph&#10;&#10;Description automatically generated">
            <a:extLst>
              <a:ext uri="{FF2B5EF4-FFF2-40B4-BE49-F238E27FC236}">
                <a16:creationId xmlns:a16="http://schemas.microsoft.com/office/drawing/2014/main" id="{1B0C0BB1-B923-CCB1-4BF6-8673018EF875}"/>
              </a:ext>
            </a:extLst>
          </p:cNvPr>
          <p:cNvPicPr>
            <a:picLocks noChangeAspect="1"/>
          </p:cNvPicPr>
          <p:nvPr/>
        </p:nvPicPr>
        <p:blipFill>
          <a:blip r:embed="rId3"/>
          <a:stretch>
            <a:fillRect/>
          </a:stretch>
        </p:blipFill>
        <p:spPr>
          <a:xfrm>
            <a:off x="5732178" y="1297474"/>
            <a:ext cx="6267203" cy="1692144"/>
          </a:xfrm>
          <a:prstGeom prst="rect">
            <a:avLst/>
          </a:prstGeom>
        </p:spPr>
      </p:pic>
      <p:sp>
        <p:nvSpPr>
          <p:cNvPr id="3" name="TextBox 2">
            <a:extLst>
              <a:ext uri="{FF2B5EF4-FFF2-40B4-BE49-F238E27FC236}">
                <a16:creationId xmlns:a16="http://schemas.microsoft.com/office/drawing/2014/main" id="{C325D9E8-E048-0C26-CD93-4A28594A9551}"/>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
        <p:nvSpPr>
          <p:cNvPr id="4" name="Rectangle 3">
            <a:extLst>
              <a:ext uri="{FF2B5EF4-FFF2-40B4-BE49-F238E27FC236}">
                <a16:creationId xmlns:a16="http://schemas.microsoft.com/office/drawing/2014/main" id="{DD7AF138-3F91-4AFA-EB21-DDE3E2C85B55}"/>
              </a:ext>
            </a:extLst>
          </p:cNvPr>
          <p:cNvSpPr/>
          <p:nvPr/>
        </p:nvSpPr>
        <p:spPr>
          <a:xfrm>
            <a:off x="5732178" y="3905250"/>
            <a:ext cx="6267203" cy="440799"/>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ACFBBA-BFB5-2745-A845-457D56439850}"/>
              </a:ext>
            </a:extLst>
          </p:cNvPr>
          <p:cNvSpPr/>
          <p:nvPr/>
        </p:nvSpPr>
        <p:spPr>
          <a:xfrm>
            <a:off x="5732177" y="2177306"/>
            <a:ext cx="6267203" cy="440799"/>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BC93BE-E753-23A6-6ED4-82700AB7A1C6}"/>
              </a:ext>
            </a:extLst>
          </p:cNvPr>
          <p:cNvSpPr/>
          <p:nvPr/>
        </p:nvSpPr>
        <p:spPr>
          <a:xfrm>
            <a:off x="5732177" y="2596406"/>
            <a:ext cx="6267203" cy="440799"/>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72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5023-BFA2-9B52-C70E-C4789F60CDBC}"/>
              </a:ext>
            </a:extLst>
          </p:cNvPr>
          <p:cNvSpPr>
            <a:spLocks noGrp="1"/>
          </p:cNvSpPr>
          <p:nvPr>
            <p:ph type="title"/>
          </p:nvPr>
        </p:nvSpPr>
        <p:spPr/>
        <p:txBody>
          <a:bodyPr>
            <a:normAutofit fontScale="90000"/>
          </a:bodyPr>
          <a:lstStyle/>
          <a:p>
            <a:pPr algn="ctr"/>
            <a:r>
              <a:rPr lang="en-US" i="0" dirty="0">
                <a:effectLst/>
              </a:rPr>
              <a:t>Results</a:t>
            </a:r>
            <a:endParaRPr lang="en-US" dirty="0"/>
          </a:p>
        </p:txBody>
      </p:sp>
      <p:sp>
        <p:nvSpPr>
          <p:cNvPr id="3" name="Content Placeholder 2">
            <a:extLst>
              <a:ext uri="{FF2B5EF4-FFF2-40B4-BE49-F238E27FC236}">
                <a16:creationId xmlns:a16="http://schemas.microsoft.com/office/drawing/2014/main" id="{C717A994-CC6A-E6FB-5947-B8478CFE5259}"/>
              </a:ext>
            </a:extLst>
          </p:cNvPr>
          <p:cNvSpPr>
            <a:spLocks noGrp="1"/>
          </p:cNvSpPr>
          <p:nvPr>
            <p:ph idx="4294967295"/>
          </p:nvPr>
        </p:nvSpPr>
        <p:spPr>
          <a:xfrm>
            <a:off x="497840" y="4378959"/>
            <a:ext cx="11694160" cy="1778001"/>
          </a:xfrm>
        </p:spPr>
        <p:txBody>
          <a:bodyPr anchor="ctr">
            <a:normAutofit/>
          </a:bodyPr>
          <a:lstStyle/>
          <a:p>
            <a:r>
              <a:rPr lang="en-US" sz="2000" b="1" dirty="0"/>
              <a:t>Primary endpoints</a:t>
            </a:r>
            <a:r>
              <a:rPr lang="en-US" sz="2000" dirty="0"/>
              <a:t>: time to cardiovascular death and non-fatal MI</a:t>
            </a:r>
          </a:p>
          <a:p>
            <a:pPr lvl="1"/>
            <a:r>
              <a:rPr lang="en-US" sz="2000" b="1" dirty="0"/>
              <a:t>Results</a:t>
            </a:r>
            <a:r>
              <a:rPr lang="en-US" sz="2000" dirty="0"/>
              <a:t>: After </a:t>
            </a:r>
            <a:r>
              <a:rPr lang="en-US" sz="2000" b="0" i="0" dirty="0">
                <a:effectLst/>
                <a:latin typeface="interstateregular"/>
              </a:rPr>
              <a:t>4.1 years, there was no difference in cardiovascular death or non-fatal MI between invasive (25.6%) and conservative strategy groups (26.3%; hazard ratio [HR] 0.94, 95% confidence interval [CI] 0.77–1.14; p=0.53)</a:t>
            </a:r>
            <a:endParaRPr lang="en-US" sz="2000" dirty="0"/>
          </a:p>
        </p:txBody>
      </p:sp>
      <p:sp>
        <p:nvSpPr>
          <p:cNvPr id="6" name="TextBox 5">
            <a:extLst>
              <a:ext uri="{FF2B5EF4-FFF2-40B4-BE49-F238E27FC236}">
                <a16:creationId xmlns:a16="http://schemas.microsoft.com/office/drawing/2014/main" id="{F322F3B2-9A3A-3033-EDCA-83209E9B4FE6}"/>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grpSp>
        <p:nvGrpSpPr>
          <p:cNvPr id="13" name="Group 12">
            <a:extLst>
              <a:ext uri="{FF2B5EF4-FFF2-40B4-BE49-F238E27FC236}">
                <a16:creationId xmlns:a16="http://schemas.microsoft.com/office/drawing/2014/main" id="{1EA51D80-F5A1-E527-D91D-9C26423F86AF}"/>
              </a:ext>
            </a:extLst>
          </p:cNvPr>
          <p:cNvGrpSpPr/>
          <p:nvPr/>
        </p:nvGrpSpPr>
        <p:grpSpPr>
          <a:xfrm>
            <a:off x="110450" y="929811"/>
            <a:ext cx="11971100" cy="3161286"/>
            <a:chOff x="110450" y="553891"/>
            <a:chExt cx="11971100" cy="3161286"/>
          </a:xfrm>
        </p:grpSpPr>
        <p:pic>
          <p:nvPicPr>
            <p:cNvPr id="7" name="Picture 6" descr="A graph with numbers and a line&#10;&#10;Description automatically generated">
              <a:extLst>
                <a:ext uri="{FF2B5EF4-FFF2-40B4-BE49-F238E27FC236}">
                  <a16:creationId xmlns:a16="http://schemas.microsoft.com/office/drawing/2014/main" id="{29749DC2-739A-941A-F0E5-FFAFECE73B0D}"/>
                </a:ext>
              </a:extLst>
            </p:cNvPr>
            <p:cNvPicPr>
              <a:picLocks noChangeAspect="1"/>
            </p:cNvPicPr>
            <p:nvPr/>
          </p:nvPicPr>
          <p:blipFill>
            <a:blip r:embed="rId2"/>
            <a:stretch>
              <a:fillRect/>
            </a:stretch>
          </p:blipFill>
          <p:spPr>
            <a:xfrm>
              <a:off x="3995088" y="1045202"/>
              <a:ext cx="3737204" cy="2653414"/>
            </a:xfrm>
            <a:prstGeom prst="rect">
              <a:avLst/>
            </a:prstGeom>
          </p:spPr>
        </p:pic>
        <p:pic>
          <p:nvPicPr>
            <p:cNvPr id="9" name="Picture 8" descr="A graph of a number of patients with a number of months&#10;&#10;Description automatically generated with medium confidence">
              <a:extLst>
                <a:ext uri="{FF2B5EF4-FFF2-40B4-BE49-F238E27FC236}">
                  <a16:creationId xmlns:a16="http://schemas.microsoft.com/office/drawing/2014/main" id="{DCBCFEE7-124F-07B1-236F-FF6FEF263BCC}"/>
                </a:ext>
              </a:extLst>
            </p:cNvPr>
            <p:cNvPicPr>
              <a:picLocks noChangeAspect="1"/>
            </p:cNvPicPr>
            <p:nvPr/>
          </p:nvPicPr>
          <p:blipFill>
            <a:blip r:embed="rId3"/>
            <a:stretch>
              <a:fillRect/>
            </a:stretch>
          </p:blipFill>
          <p:spPr>
            <a:xfrm>
              <a:off x="7922771" y="1045203"/>
              <a:ext cx="4158779" cy="2669974"/>
            </a:xfrm>
            <a:prstGeom prst="rect">
              <a:avLst/>
            </a:prstGeom>
          </p:spPr>
        </p:pic>
        <p:pic>
          <p:nvPicPr>
            <p:cNvPr id="5" name="Picture 4" descr="A graph of a number of people with numbers&#10;&#10;Description automatically generated with medium confidence">
              <a:extLst>
                <a:ext uri="{FF2B5EF4-FFF2-40B4-BE49-F238E27FC236}">
                  <a16:creationId xmlns:a16="http://schemas.microsoft.com/office/drawing/2014/main" id="{7C6D8F46-9FBF-7984-5FF7-590A847F3C65}"/>
                </a:ext>
              </a:extLst>
            </p:cNvPr>
            <p:cNvPicPr>
              <a:picLocks noChangeAspect="1"/>
            </p:cNvPicPr>
            <p:nvPr/>
          </p:nvPicPr>
          <p:blipFill>
            <a:blip r:embed="rId4"/>
            <a:stretch>
              <a:fillRect/>
            </a:stretch>
          </p:blipFill>
          <p:spPr>
            <a:xfrm>
              <a:off x="162644" y="1045202"/>
              <a:ext cx="3641965" cy="2531165"/>
            </a:xfrm>
            <a:prstGeom prst="rect">
              <a:avLst/>
            </a:prstGeom>
          </p:spPr>
        </p:pic>
        <p:sp>
          <p:nvSpPr>
            <p:cNvPr id="8" name="TextBox 7">
              <a:extLst>
                <a:ext uri="{FF2B5EF4-FFF2-40B4-BE49-F238E27FC236}">
                  <a16:creationId xmlns:a16="http://schemas.microsoft.com/office/drawing/2014/main" id="{4AF49032-D4C5-AC40-DA35-AFA3C5416F2D}"/>
                </a:ext>
              </a:extLst>
            </p:cNvPr>
            <p:cNvSpPr txBox="1"/>
            <p:nvPr/>
          </p:nvSpPr>
          <p:spPr>
            <a:xfrm>
              <a:off x="110450" y="599679"/>
              <a:ext cx="3852914" cy="400110"/>
            </a:xfrm>
            <a:prstGeom prst="rect">
              <a:avLst/>
            </a:prstGeom>
            <a:noFill/>
          </p:spPr>
          <p:txBody>
            <a:bodyPr wrap="none" rtlCol="0">
              <a:spAutoFit/>
            </a:bodyPr>
            <a:lstStyle/>
            <a:p>
              <a:r>
                <a:rPr lang="en-US" sz="2000" b="1" dirty="0"/>
                <a:t>Time to CV death and non-fatal MI</a:t>
              </a:r>
            </a:p>
          </p:txBody>
        </p:sp>
        <p:sp>
          <p:nvSpPr>
            <p:cNvPr id="10" name="TextBox 9">
              <a:extLst>
                <a:ext uri="{FF2B5EF4-FFF2-40B4-BE49-F238E27FC236}">
                  <a16:creationId xmlns:a16="http://schemas.microsoft.com/office/drawing/2014/main" id="{1ED62D9B-ADA6-8F6F-0DB1-5FCD193AC62E}"/>
                </a:ext>
              </a:extLst>
            </p:cNvPr>
            <p:cNvSpPr txBox="1"/>
            <p:nvPr/>
          </p:nvSpPr>
          <p:spPr>
            <a:xfrm>
              <a:off x="5368615" y="599679"/>
              <a:ext cx="1148904" cy="400110"/>
            </a:xfrm>
            <a:prstGeom prst="rect">
              <a:avLst/>
            </a:prstGeom>
            <a:noFill/>
          </p:spPr>
          <p:txBody>
            <a:bodyPr wrap="none" rtlCol="0">
              <a:spAutoFit/>
            </a:bodyPr>
            <a:lstStyle/>
            <a:p>
              <a:r>
                <a:rPr lang="en-US" sz="2000" b="1" dirty="0"/>
                <a:t>CV death</a:t>
              </a:r>
            </a:p>
          </p:txBody>
        </p:sp>
        <p:sp>
          <p:nvSpPr>
            <p:cNvPr id="12" name="TextBox 11">
              <a:extLst>
                <a:ext uri="{FF2B5EF4-FFF2-40B4-BE49-F238E27FC236}">
                  <a16:creationId xmlns:a16="http://schemas.microsoft.com/office/drawing/2014/main" id="{DDA1201D-F987-CECB-C9B3-6B4B6C330A90}"/>
                </a:ext>
              </a:extLst>
            </p:cNvPr>
            <p:cNvSpPr txBox="1"/>
            <p:nvPr/>
          </p:nvSpPr>
          <p:spPr>
            <a:xfrm>
              <a:off x="9234642" y="553891"/>
              <a:ext cx="1535036" cy="400110"/>
            </a:xfrm>
            <a:prstGeom prst="rect">
              <a:avLst/>
            </a:prstGeom>
            <a:noFill/>
          </p:spPr>
          <p:txBody>
            <a:bodyPr wrap="none" rtlCol="0">
              <a:spAutoFit/>
            </a:bodyPr>
            <a:lstStyle/>
            <a:p>
              <a:r>
                <a:rPr lang="en-US" sz="2000" b="1" dirty="0"/>
                <a:t>Non-fatal MI</a:t>
              </a:r>
            </a:p>
          </p:txBody>
        </p:sp>
      </p:grpSp>
    </p:spTree>
    <p:extLst>
      <p:ext uri="{BB962C8B-B14F-4D97-AF65-F5344CB8AC3E}">
        <p14:creationId xmlns:p14="http://schemas.microsoft.com/office/powerpoint/2010/main" val="359568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EC52-E352-A8C4-A68B-ECC8A044DC98}"/>
              </a:ext>
            </a:extLst>
          </p:cNvPr>
          <p:cNvSpPr>
            <a:spLocks noGrp="1"/>
          </p:cNvSpPr>
          <p:nvPr>
            <p:ph type="title"/>
          </p:nvPr>
        </p:nvSpPr>
        <p:spPr/>
        <p:txBody>
          <a:bodyPr anchor="b">
            <a:normAutofit fontScale="90000"/>
          </a:bodyPr>
          <a:lstStyle/>
          <a:p>
            <a:pPr algn="ctr"/>
            <a:r>
              <a:rPr lang="en-US" sz="4000" dirty="0"/>
              <a:t>Secondary Outcome Results</a:t>
            </a:r>
          </a:p>
        </p:txBody>
      </p:sp>
      <p:sp>
        <p:nvSpPr>
          <p:cNvPr id="3" name="Content Placeholder 2">
            <a:extLst>
              <a:ext uri="{FF2B5EF4-FFF2-40B4-BE49-F238E27FC236}">
                <a16:creationId xmlns:a16="http://schemas.microsoft.com/office/drawing/2014/main" id="{9C45716C-A372-802B-5A16-1AECB8B58E0E}"/>
              </a:ext>
            </a:extLst>
          </p:cNvPr>
          <p:cNvSpPr>
            <a:spLocks noGrp="1"/>
          </p:cNvSpPr>
          <p:nvPr>
            <p:ph idx="4294967295"/>
          </p:nvPr>
        </p:nvSpPr>
        <p:spPr>
          <a:xfrm>
            <a:off x="-6626" y="1297247"/>
            <a:ext cx="5976938" cy="4351713"/>
          </a:xfrm>
        </p:spPr>
        <p:txBody>
          <a:bodyPr anchor="t">
            <a:noAutofit/>
          </a:bodyPr>
          <a:lstStyle/>
          <a:p>
            <a:r>
              <a:rPr lang="en-US" sz="2000" dirty="0"/>
              <a:t>Secondary endpoints: </a:t>
            </a:r>
            <a:r>
              <a:rPr lang="en-US" sz="2000" dirty="0">
                <a:latin typeface="interstateregular"/>
              </a:rPr>
              <a:t>C</a:t>
            </a:r>
            <a:r>
              <a:rPr lang="en-US" sz="2000" b="0" i="0" dirty="0">
                <a:effectLst/>
                <a:latin typeface="interstateregular"/>
              </a:rPr>
              <a:t>omponents of the primary endpoint, all-cause death, subsequent coronary </a:t>
            </a:r>
            <a:r>
              <a:rPr lang="en-US" sz="2000" b="0" i="0" dirty="0" err="1">
                <a:effectLst/>
                <a:latin typeface="interstateregular"/>
              </a:rPr>
              <a:t>revascularisation</a:t>
            </a:r>
            <a:r>
              <a:rPr lang="en-US" sz="2000" b="0" i="0" dirty="0">
                <a:effectLst/>
                <a:latin typeface="interstateregular"/>
              </a:rPr>
              <a:t> and bleeding complications.  </a:t>
            </a:r>
          </a:p>
          <a:p>
            <a:r>
              <a:rPr lang="en-US" sz="2000" b="1" dirty="0">
                <a:solidFill>
                  <a:srgbClr val="333333"/>
                </a:solidFill>
                <a:latin typeface="interstateregular"/>
              </a:rPr>
              <a:t>R</a:t>
            </a:r>
            <a:r>
              <a:rPr lang="en-US" sz="2000" b="1" i="0" dirty="0">
                <a:solidFill>
                  <a:srgbClr val="333333"/>
                </a:solidFill>
                <a:effectLst/>
                <a:latin typeface="interstateregular"/>
              </a:rPr>
              <a:t>eduction in non-fatal MI</a:t>
            </a:r>
            <a:r>
              <a:rPr lang="en-US" sz="2000" b="0" i="0" dirty="0">
                <a:solidFill>
                  <a:srgbClr val="333333"/>
                </a:solidFill>
                <a:effectLst/>
                <a:latin typeface="interstateregular"/>
              </a:rPr>
              <a:t>: 11.7% of patients in the invasive strategy group vs. 15.0% in the conservative strategy group (HR 0.75; 95% CI 0.57–0.99). </a:t>
            </a:r>
          </a:p>
          <a:p>
            <a:r>
              <a:rPr lang="en-US" sz="2000" dirty="0">
                <a:solidFill>
                  <a:srgbClr val="333333"/>
                </a:solidFill>
                <a:latin typeface="interstateregular"/>
              </a:rPr>
              <a:t>I</a:t>
            </a:r>
            <a:r>
              <a:rPr lang="en-US" sz="2000" b="0" i="0" dirty="0">
                <a:solidFill>
                  <a:srgbClr val="333333"/>
                </a:solidFill>
                <a:effectLst/>
                <a:latin typeface="interstateregular"/>
              </a:rPr>
              <a:t>nvasive strategy group also required </a:t>
            </a:r>
            <a:r>
              <a:rPr lang="en-US" sz="2000" b="1" i="0" dirty="0">
                <a:solidFill>
                  <a:srgbClr val="333333"/>
                </a:solidFill>
                <a:effectLst/>
                <a:latin typeface="interstateregular"/>
              </a:rPr>
              <a:t>fewer subsequent </a:t>
            </a:r>
            <a:r>
              <a:rPr lang="en-US" sz="2000" b="1" i="0" dirty="0" err="1">
                <a:solidFill>
                  <a:srgbClr val="333333"/>
                </a:solidFill>
                <a:effectLst/>
                <a:latin typeface="interstateregular"/>
              </a:rPr>
              <a:t>revascularisation</a:t>
            </a:r>
            <a:r>
              <a:rPr lang="en-US" sz="2000" b="1" i="0" dirty="0">
                <a:solidFill>
                  <a:srgbClr val="333333"/>
                </a:solidFill>
                <a:effectLst/>
                <a:latin typeface="interstateregular"/>
              </a:rPr>
              <a:t> procedures </a:t>
            </a:r>
            <a:r>
              <a:rPr lang="en-US" sz="2000" b="0" i="0" dirty="0">
                <a:solidFill>
                  <a:srgbClr val="333333"/>
                </a:solidFill>
                <a:effectLst/>
                <a:latin typeface="interstateregular"/>
              </a:rPr>
              <a:t>than those in the conservative strategy group (3.9% vs. 13.7%; HR 0.26; 95% CI 0.17–0.39). </a:t>
            </a:r>
          </a:p>
          <a:p>
            <a:r>
              <a:rPr lang="en-US" sz="2000" dirty="0">
                <a:solidFill>
                  <a:srgbClr val="333333"/>
                </a:solidFill>
                <a:latin typeface="interstateregular"/>
              </a:rPr>
              <a:t>No </a:t>
            </a:r>
            <a:r>
              <a:rPr lang="en-US" sz="2000" b="0" i="0" dirty="0">
                <a:solidFill>
                  <a:srgbClr val="333333"/>
                </a:solidFill>
                <a:effectLst/>
                <a:latin typeface="interstateregular"/>
              </a:rPr>
              <a:t>differences in the other secondary outcomes, including all-cause death, all MIs combined, stroke, </a:t>
            </a:r>
            <a:r>
              <a:rPr lang="en-US" sz="2000" b="0" i="0" dirty="0" err="1">
                <a:solidFill>
                  <a:srgbClr val="333333"/>
                </a:solidFill>
                <a:effectLst/>
                <a:latin typeface="interstateregular"/>
              </a:rPr>
              <a:t>hospitalisation</a:t>
            </a:r>
            <a:r>
              <a:rPr lang="en-US" sz="2000" b="0" i="0" dirty="0">
                <a:solidFill>
                  <a:srgbClr val="333333"/>
                </a:solidFill>
                <a:effectLst/>
                <a:latin typeface="interstateregular"/>
              </a:rPr>
              <a:t> for heart failure or bleeding complications. </a:t>
            </a:r>
            <a:endParaRPr lang="en-US" sz="2000" dirty="0"/>
          </a:p>
        </p:txBody>
      </p:sp>
      <p:pic>
        <p:nvPicPr>
          <p:cNvPr id="5" name="Picture 4" descr="A screenshot of a medical report&#10;&#10;Description automatically generated">
            <a:extLst>
              <a:ext uri="{FF2B5EF4-FFF2-40B4-BE49-F238E27FC236}">
                <a16:creationId xmlns:a16="http://schemas.microsoft.com/office/drawing/2014/main" id="{7E85386B-A12B-B1D2-854E-07F422C8FE13}"/>
              </a:ext>
            </a:extLst>
          </p:cNvPr>
          <p:cNvPicPr>
            <a:picLocks noChangeAspect="1"/>
          </p:cNvPicPr>
          <p:nvPr/>
        </p:nvPicPr>
        <p:blipFill>
          <a:blip r:embed="rId2"/>
          <a:stretch>
            <a:fillRect/>
          </a:stretch>
        </p:blipFill>
        <p:spPr>
          <a:xfrm>
            <a:off x="5970312" y="1297247"/>
            <a:ext cx="6051188" cy="4114807"/>
          </a:xfrm>
          <a:prstGeom prst="rect">
            <a:avLst/>
          </a:prstGeom>
        </p:spPr>
      </p:pic>
      <p:sp>
        <p:nvSpPr>
          <p:cNvPr id="6" name="TextBox 5">
            <a:extLst>
              <a:ext uri="{FF2B5EF4-FFF2-40B4-BE49-F238E27FC236}">
                <a16:creationId xmlns:a16="http://schemas.microsoft.com/office/drawing/2014/main" id="{793F1DA5-8508-E907-F448-43022B35CEEE}"/>
              </a:ext>
            </a:extLst>
          </p:cNvPr>
          <p:cNvSpPr txBox="1"/>
          <p:nvPr/>
        </p:nvSpPr>
        <p:spPr>
          <a:xfrm>
            <a:off x="8680174" y="6488668"/>
            <a:ext cx="3126177" cy="369332"/>
          </a:xfrm>
          <a:prstGeom prst="rect">
            <a:avLst/>
          </a:prstGeom>
          <a:noFill/>
        </p:spPr>
        <p:txBody>
          <a:bodyPr wrap="none" rtlCol="0">
            <a:spAutoFit/>
          </a:bodyPr>
          <a:lstStyle/>
          <a:p>
            <a:r>
              <a:rPr lang="en-US" b="1" i="0" dirty="0">
                <a:solidFill>
                  <a:schemeClr val="bg1"/>
                </a:solidFill>
                <a:effectLst/>
                <a:latin typeface="OTNEJMScalaSansLF"/>
              </a:rPr>
              <a:t>DOI: 10.1056/NEJMoa2407791</a:t>
            </a:r>
            <a:endParaRPr lang="en-US" dirty="0">
              <a:solidFill>
                <a:schemeClr val="bg1"/>
              </a:solidFill>
            </a:endParaRPr>
          </a:p>
        </p:txBody>
      </p:sp>
      <p:sp>
        <p:nvSpPr>
          <p:cNvPr id="4" name="TextBox 3">
            <a:extLst>
              <a:ext uri="{FF2B5EF4-FFF2-40B4-BE49-F238E27FC236}">
                <a16:creationId xmlns:a16="http://schemas.microsoft.com/office/drawing/2014/main" id="{61E58CDE-07B0-DA17-53B2-B64806EF1C99}"/>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
        <p:nvSpPr>
          <p:cNvPr id="7" name="Rectangle 6">
            <a:extLst>
              <a:ext uri="{FF2B5EF4-FFF2-40B4-BE49-F238E27FC236}">
                <a16:creationId xmlns:a16="http://schemas.microsoft.com/office/drawing/2014/main" id="{64DE2E4B-152A-94B3-48AE-B56C4841C10A}"/>
              </a:ext>
            </a:extLst>
          </p:cNvPr>
          <p:cNvSpPr/>
          <p:nvPr/>
        </p:nvSpPr>
        <p:spPr>
          <a:xfrm>
            <a:off x="6096000" y="2895601"/>
            <a:ext cx="5851250" cy="182880"/>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EED09B-823C-5CA8-FDB9-18DC07A6B3C5}"/>
              </a:ext>
            </a:extLst>
          </p:cNvPr>
          <p:cNvSpPr/>
          <p:nvPr/>
        </p:nvSpPr>
        <p:spPr>
          <a:xfrm>
            <a:off x="6096000" y="4288412"/>
            <a:ext cx="5851250" cy="182880"/>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0BC-16EE-D1A0-832D-4357F671F228}"/>
              </a:ext>
            </a:extLst>
          </p:cNvPr>
          <p:cNvSpPr>
            <a:spLocks noGrp="1"/>
          </p:cNvSpPr>
          <p:nvPr>
            <p:ph type="title"/>
          </p:nvPr>
        </p:nvSpPr>
        <p:spPr/>
        <p:txBody>
          <a:bodyPr>
            <a:normAutofit fontScale="90000"/>
          </a:bodyPr>
          <a:lstStyle/>
          <a:p>
            <a:pPr algn="ctr"/>
            <a:r>
              <a:rPr lang="en-US" dirty="0"/>
              <a:t>Trials</a:t>
            </a:r>
          </a:p>
        </p:txBody>
      </p:sp>
      <p:sp>
        <p:nvSpPr>
          <p:cNvPr id="3" name="Content Placeholder 2">
            <a:extLst>
              <a:ext uri="{FF2B5EF4-FFF2-40B4-BE49-F238E27FC236}">
                <a16:creationId xmlns:a16="http://schemas.microsoft.com/office/drawing/2014/main" id="{3E1E135F-85BC-B039-93C5-5710D82FD13A}"/>
              </a:ext>
            </a:extLst>
          </p:cNvPr>
          <p:cNvSpPr>
            <a:spLocks noGrp="1"/>
          </p:cNvSpPr>
          <p:nvPr>
            <p:ph sz="half" idx="1"/>
          </p:nvPr>
        </p:nvSpPr>
        <p:spPr>
          <a:xfrm>
            <a:off x="829574" y="2058134"/>
            <a:ext cx="5181600" cy="2741732"/>
          </a:xfrm>
        </p:spPr>
        <p:txBody>
          <a:bodyPr>
            <a:normAutofit/>
          </a:bodyPr>
          <a:lstStyle/>
          <a:p>
            <a:r>
              <a:rPr lang="en-US" dirty="0"/>
              <a:t>FINEARTS-HF</a:t>
            </a:r>
          </a:p>
          <a:p>
            <a:r>
              <a:rPr lang="en-US" dirty="0"/>
              <a:t>SCOFF*</a:t>
            </a:r>
          </a:p>
          <a:p>
            <a:r>
              <a:rPr lang="en-US" dirty="0"/>
              <a:t>SENIOR-RITA</a:t>
            </a:r>
          </a:p>
          <a:p>
            <a:r>
              <a:rPr lang="en-US" dirty="0"/>
              <a:t>OCEANIC AF</a:t>
            </a:r>
          </a:p>
          <a:p>
            <a:r>
              <a:rPr lang="en-US" dirty="0"/>
              <a:t>SHAM PVI*</a:t>
            </a:r>
          </a:p>
        </p:txBody>
      </p:sp>
      <p:sp>
        <p:nvSpPr>
          <p:cNvPr id="5" name="Content Placeholder 4">
            <a:extLst>
              <a:ext uri="{FF2B5EF4-FFF2-40B4-BE49-F238E27FC236}">
                <a16:creationId xmlns:a16="http://schemas.microsoft.com/office/drawing/2014/main" id="{7C401DFD-1088-2595-4675-4D9CE58551EB}"/>
              </a:ext>
            </a:extLst>
          </p:cNvPr>
          <p:cNvSpPr>
            <a:spLocks noGrp="1"/>
          </p:cNvSpPr>
          <p:nvPr>
            <p:ph sz="half" idx="2"/>
          </p:nvPr>
        </p:nvSpPr>
        <p:spPr>
          <a:xfrm>
            <a:off x="6163574" y="2058134"/>
            <a:ext cx="5181600" cy="2741732"/>
          </a:xfrm>
        </p:spPr>
        <p:txBody>
          <a:bodyPr/>
          <a:lstStyle/>
          <a:p>
            <a:r>
              <a:rPr lang="en-US" dirty="0"/>
              <a:t>ASSURE DES</a:t>
            </a:r>
          </a:p>
          <a:p>
            <a:r>
              <a:rPr lang="en-US" dirty="0"/>
              <a:t>Stop-or-Not*</a:t>
            </a:r>
          </a:p>
          <a:p>
            <a:r>
              <a:rPr lang="en-US" dirty="0"/>
              <a:t>RESHAPE-HF2</a:t>
            </a:r>
          </a:p>
          <a:p>
            <a:r>
              <a:rPr lang="en-US" dirty="0"/>
              <a:t>ABYSS</a:t>
            </a:r>
          </a:p>
        </p:txBody>
      </p:sp>
      <p:sp>
        <p:nvSpPr>
          <p:cNvPr id="9" name="TextBox 8">
            <a:extLst>
              <a:ext uri="{FF2B5EF4-FFF2-40B4-BE49-F238E27FC236}">
                <a16:creationId xmlns:a16="http://schemas.microsoft.com/office/drawing/2014/main" id="{7FD32F72-1023-EEE4-0EA4-FC4967846F51}"/>
              </a:ext>
            </a:extLst>
          </p:cNvPr>
          <p:cNvSpPr txBox="1"/>
          <p:nvPr/>
        </p:nvSpPr>
        <p:spPr>
          <a:xfrm>
            <a:off x="3640577" y="5679177"/>
            <a:ext cx="3538436" cy="461665"/>
          </a:xfrm>
          <a:prstGeom prst="rect">
            <a:avLst/>
          </a:prstGeom>
          <a:noFill/>
        </p:spPr>
        <p:txBody>
          <a:bodyPr wrap="square">
            <a:spAutoFit/>
          </a:bodyPr>
          <a:lstStyle/>
          <a:p>
            <a:pPr marL="0" indent="0">
              <a:buNone/>
            </a:pPr>
            <a:r>
              <a:rPr lang="en-US" sz="2400" dirty="0"/>
              <a:t>*Short form presentation</a:t>
            </a:r>
          </a:p>
        </p:txBody>
      </p:sp>
    </p:spTree>
    <p:extLst>
      <p:ext uri="{BB962C8B-B14F-4D97-AF65-F5344CB8AC3E}">
        <p14:creationId xmlns:p14="http://schemas.microsoft.com/office/powerpoint/2010/main" val="153398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4130-95E4-A22A-88A7-0FF830910FFC}"/>
              </a:ext>
            </a:extLst>
          </p:cNvPr>
          <p:cNvSpPr>
            <a:spLocks noGrp="1"/>
          </p:cNvSpPr>
          <p:nvPr>
            <p:ph type="title"/>
          </p:nvPr>
        </p:nvSpPr>
        <p:spPr/>
        <p:txBody>
          <a:bodyPr anchor="b">
            <a:normAutofit/>
          </a:bodyPr>
          <a:lstStyle/>
          <a:p>
            <a:pPr algn="ctr"/>
            <a:r>
              <a:rPr lang="en-US" sz="4000" dirty="0"/>
              <a:t>Conclusions</a:t>
            </a:r>
          </a:p>
        </p:txBody>
      </p:sp>
      <p:sp>
        <p:nvSpPr>
          <p:cNvPr id="3" name="Content Placeholder 2">
            <a:extLst>
              <a:ext uri="{FF2B5EF4-FFF2-40B4-BE49-F238E27FC236}">
                <a16:creationId xmlns:a16="http://schemas.microsoft.com/office/drawing/2014/main" id="{4910AFF4-311E-3E0E-D78D-3E6E602745E3}"/>
              </a:ext>
            </a:extLst>
          </p:cNvPr>
          <p:cNvSpPr>
            <a:spLocks noGrp="1"/>
          </p:cNvSpPr>
          <p:nvPr>
            <p:ph idx="1"/>
          </p:nvPr>
        </p:nvSpPr>
        <p:spPr>
          <a:xfrm>
            <a:off x="838200" y="1954595"/>
            <a:ext cx="10515600" cy="1579880"/>
          </a:xfrm>
          <a:ln w="50800">
            <a:solidFill>
              <a:srgbClr val="002060"/>
            </a:solidFill>
          </a:ln>
        </p:spPr>
        <p:txBody>
          <a:bodyPr anchor="ctr">
            <a:normAutofit/>
          </a:bodyPr>
          <a:lstStyle/>
          <a:p>
            <a:pPr marL="0" indent="0" algn="ctr">
              <a:buNone/>
            </a:pPr>
            <a:r>
              <a:rPr lang="en-US" dirty="0"/>
              <a:t>Among patients age 75 and older presenting with NSTEMI, </a:t>
            </a:r>
            <a:r>
              <a:rPr lang="en-US" b="1" dirty="0"/>
              <a:t>invasive therapy failed to reduce CV death or MI compared with conservative therapy </a:t>
            </a:r>
            <a:r>
              <a:rPr lang="en-US" dirty="0"/>
              <a:t>over a median follow-up of 4.1 years. </a:t>
            </a:r>
          </a:p>
        </p:txBody>
      </p:sp>
      <p:sp>
        <p:nvSpPr>
          <p:cNvPr id="4" name="TextBox 3">
            <a:extLst>
              <a:ext uri="{FF2B5EF4-FFF2-40B4-BE49-F238E27FC236}">
                <a16:creationId xmlns:a16="http://schemas.microsoft.com/office/drawing/2014/main" id="{CF51035E-8527-A6E1-E0A0-A5E3D66D68DB}"/>
              </a:ext>
            </a:extLst>
          </p:cNvPr>
          <p:cNvSpPr txBox="1"/>
          <p:nvPr/>
        </p:nvSpPr>
        <p:spPr>
          <a:xfrm>
            <a:off x="-6626" y="6452433"/>
            <a:ext cx="7451222" cy="369332"/>
          </a:xfrm>
          <a:prstGeom prst="rect">
            <a:avLst/>
          </a:prstGeom>
          <a:noFill/>
        </p:spPr>
        <p:txBody>
          <a:bodyPr wrap="square">
            <a:spAutoFit/>
          </a:bodyPr>
          <a:lstStyle/>
          <a:p>
            <a:r>
              <a:rPr lang="en-US" i="0" dirty="0" err="1">
                <a:solidFill>
                  <a:schemeClr val="bg1"/>
                </a:solidFill>
                <a:effectLst/>
                <a:latin typeface="OTNEJMScalaSansLF"/>
              </a:rPr>
              <a:t>Kunadian</a:t>
            </a:r>
            <a:r>
              <a:rPr lang="en-US" i="0" dirty="0">
                <a:solidFill>
                  <a:schemeClr val="bg1"/>
                </a:solidFill>
                <a:effectLst/>
                <a:latin typeface="OTNEJMScalaSansLF"/>
              </a:rPr>
              <a:t> V, Fox KAA, et al., NEJM, 2024, DOI: 10.1056/NEJMoa2407791</a:t>
            </a:r>
            <a:endParaRPr lang="en-US" dirty="0">
              <a:solidFill>
                <a:schemeClr val="bg1"/>
              </a:solidFill>
            </a:endParaRPr>
          </a:p>
        </p:txBody>
      </p:sp>
      <p:sp>
        <p:nvSpPr>
          <p:cNvPr id="6" name="TextBox 5">
            <a:extLst>
              <a:ext uri="{FF2B5EF4-FFF2-40B4-BE49-F238E27FC236}">
                <a16:creationId xmlns:a16="http://schemas.microsoft.com/office/drawing/2014/main" id="{77E42755-ED3A-5238-64AB-BF7CE175E73D}"/>
              </a:ext>
            </a:extLst>
          </p:cNvPr>
          <p:cNvSpPr txBox="1"/>
          <p:nvPr/>
        </p:nvSpPr>
        <p:spPr>
          <a:xfrm>
            <a:off x="838200" y="3734415"/>
            <a:ext cx="10515600" cy="954107"/>
          </a:xfrm>
          <a:prstGeom prst="rect">
            <a:avLst/>
          </a:prstGeom>
          <a:noFill/>
        </p:spPr>
        <p:txBody>
          <a:bodyPr wrap="square">
            <a:spAutoFit/>
          </a:bodyPr>
          <a:lstStyle/>
          <a:p>
            <a:pPr marL="0" indent="0" algn="ctr">
              <a:buNone/>
            </a:pPr>
            <a:r>
              <a:rPr lang="en-US" sz="2800" dirty="0"/>
              <a:t>However, there was a reduction in non-fatal MI and rates of subsequent revascularization in patients with invasive strategies.</a:t>
            </a:r>
          </a:p>
        </p:txBody>
      </p:sp>
    </p:spTree>
    <p:extLst>
      <p:ext uri="{BB962C8B-B14F-4D97-AF65-F5344CB8AC3E}">
        <p14:creationId xmlns:p14="http://schemas.microsoft.com/office/powerpoint/2010/main" val="4283024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black paper with text&#10;&#10;Description automatically generated">
            <a:extLst>
              <a:ext uri="{FF2B5EF4-FFF2-40B4-BE49-F238E27FC236}">
                <a16:creationId xmlns:a16="http://schemas.microsoft.com/office/drawing/2014/main" id="{3AA67C01-BB30-D181-96D6-93C0C19B20FE}"/>
              </a:ext>
            </a:extLst>
          </p:cNvPr>
          <p:cNvPicPr>
            <a:picLocks noChangeAspect="1"/>
          </p:cNvPicPr>
          <p:nvPr/>
        </p:nvPicPr>
        <p:blipFill>
          <a:blip r:embed="rId2"/>
          <a:srcRect b="16189"/>
          <a:stretch/>
        </p:blipFill>
        <p:spPr>
          <a:xfrm>
            <a:off x="1067049" y="905774"/>
            <a:ext cx="9699402" cy="4646571"/>
          </a:xfrm>
          <a:prstGeom prst="rect">
            <a:avLst/>
          </a:prstGeom>
        </p:spPr>
      </p:pic>
      <p:sp>
        <p:nvSpPr>
          <p:cNvPr id="5" name="TextBox 4">
            <a:extLst>
              <a:ext uri="{FF2B5EF4-FFF2-40B4-BE49-F238E27FC236}">
                <a16:creationId xmlns:a16="http://schemas.microsoft.com/office/drawing/2014/main" id="{F4533B66-0C5A-6BA6-C192-339B1778A387}"/>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
        <p:nvSpPr>
          <p:cNvPr id="2" name="Title 1">
            <a:extLst>
              <a:ext uri="{FF2B5EF4-FFF2-40B4-BE49-F238E27FC236}">
                <a16:creationId xmlns:a16="http://schemas.microsoft.com/office/drawing/2014/main" id="{7FAA67EB-1D70-6DB5-7836-264CF7A57102}"/>
              </a:ext>
            </a:extLst>
          </p:cNvPr>
          <p:cNvSpPr txBox="1">
            <a:spLocks/>
          </p:cNvSpPr>
          <p:nvPr/>
        </p:nvSpPr>
        <p:spPr>
          <a:xfrm>
            <a:off x="838200" y="183971"/>
            <a:ext cx="10515600" cy="721803"/>
          </a:xfrm>
          <a:prstGeom prst="rect">
            <a:avLst/>
          </a:prstGeom>
        </p:spPr>
        <p:txBody>
          <a:bodyPr anchor="b">
            <a:normAutofit/>
          </a:bodyPr>
          <a:lstStyle>
            <a:lvl1pPr algn="l" defTabSz="914400" rtl="0" eaLnBrk="1" latinLnBrk="0" hangingPunct="1">
              <a:lnSpc>
                <a:spcPct val="90000"/>
              </a:lnSpc>
              <a:spcBef>
                <a:spcPct val="0"/>
              </a:spcBef>
              <a:buNone/>
              <a:defRPr sz="4400" b="1" kern="1200">
                <a:solidFill>
                  <a:schemeClr val="tx1"/>
                </a:solidFill>
                <a:latin typeface="IBM Plex Sans" panose="020B0503050203000203" pitchFamily="34" charset="0"/>
                <a:ea typeface="+mj-ea"/>
                <a:cs typeface="+mj-cs"/>
              </a:defRPr>
            </a:lvl1pPr>
          </a:lstStyle>
          <a:p>
            <a:pPr algn="ctr"/>
            <a:r>
              <a:rPr lang="en-US" sz="4000" dirty="0"/>
              <a:t>OCEANIC-AF</a:t>
            </a:r>
          </a:p>
        </p:txBody>
      </p:sp>
    </p:spTree>
    <p:extLst>
      <p:ext uri="{BB962C8B-B14F-4D97-AF65-F5344CB8AC3E}">
        <p14:creationId xmlns:p14="http://schemas.microsoft.com/office/powerpoint/2010/main" val="379355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531-336B-4441-DDE6-4E9819A4F541}"/>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Background</a:t>
            </a:r>
          </a:p>
        </p:txBody>
      </p:sp>
      <p:graphicFrame>
        <p:nvGraphicFramePr>
          <p:cNvPr id="5" name="TextBox 2">
            <a:extLst>
              <a:ext uri="{FF2B5EF4-FFF2-40B4-BE49-F238E27FC236}">
                <a16:creationId xmlns:a16="http://schemas.microsoft.com/office/drawing/2014/main" id="{F74C083C-7A73-F11B-7B29-C137421EA107}"/>
              </a:ext>
            </a:extLst>
          </p:cNvPr>
          <p:cNvGraphicFramePr/>
          <p:nvPr>
            <p:extLst>
              <p:ext uri="{D42A27DB-BD31-4B8C-83A1-F6EECF244321}">
                <p14:modId xmlns:p14="http://schemas.microsoft.com/office/powerpoint/2010/main" val="2246645818"/>
              </p:ext>
            </p:extLst>
          </p:nvPr>
        </p:nvGraphicFramePr>
        <p:xfrm>
          <a:off x="644056" y="1319836"/>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24F4E9-8CF9-087B-BB2D-FDE2329684FD}"/>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Tree>
    <p:extLst>
      <p:ext uri="{BB962C8B-B14F-4D97-AF65-F5344CB8AC3E}">
        <p14:creationId xmlns:p14="http://schemas.microsoft.com/office/powerpoint/2010/main" val="228433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FF48-6328-FBD7-7A9F-55DB4209B7C0}"/>
              </a:ext>
            </a:extLst>
          </p:cNvPr>
          <p:cNvSpPr>
            <a:spLocks noGrp="1"/>
          </p:cNvSpPr>
          <p:nvPr>
            <p:ph type="title"/>
          </p:nvPr>
        </p:nvSpPr>
        <p:spPr/>
        <p:txBody>
          <a:bodyPr anchor="b">
            <a:normAutofit/>
          </a:bodyPr>
          <a:lstStyle/>
          <a:p>
            <a:pPr algn="ctr"/>
            <a:r>
              <a:rPr lang="en-US" sz="4000" dirty="0"/>
              <a:t>OCEANIC-AF Question</a:t>
            </a:r>
          </a:p>
        </p:txBody>
      </p:sp>
      <p:sp>
        <p:nvSpPr>
          <p:cNvPr id="3" name="Content Placeholder 2">
            <a:extLst>
              <a:ext uri="{FF2B5EF4-FFF2-40B4-BE49-F238E27FC236}">
                <a16:creationId xmlns:a16="http://schemas.microsoft.com/office/drawing/2014/main" id="{E7B3D52A-54BA-50C9-FE56-A267A8872ED5}"/>
              </a:ext>
            </a:extLst>
          </p:cNvPr>
          <p:cNvSpPr>
            <a:spLocks noGrp="1"/>
          </p:cNvSpPr>
          <p:nvPr>
            <p:ph idx="1"/>
          </p:nvPr>
        </p:nvSpPr>
        <p:spPr/>
        <p:txBody>
          <a:bodyPr anchor="ctr">
            <a:normAutofit/>
          </a:bodyPr>
          <a:lstStyle/>
          <a:p>
            <a:pPr marL="0" indent="0" algn="ctr">
              <a:buNone/>
            </a:pPr>
            <a:r>
              <a:rPr lang="en-US" dirty="0"/>
              <a:t>Is the use of </a:t>
            </a:r>
            <a:r>
              <a:rPr lang="en-US" dirty="0" err="1"/>
              <a:t>asundexian</a:t>
            </a:r>
            <a:r>
              <a:rPr lang="en-US" dirty="0"/>
              <a:t> in a high risk </a:t>
            </a:r>
            <a:r>
              <a:rPr lang="en-US" dirty="0" err="1"/>
              <a:t>Afib</a:t>
            </a:r>
            <a:r>
              <a:rPr lang="en-US" dirty="0"/>
              <a:t> population non-inferior to apixaban in the prevention of stroke or systemic embolism?</a:t>
            </a:r>
          </a:p>
        </p:txBody>
      </p:sp>
      <p:sp>
        <p:nvSpPr>
          <p:cNvPr id="4" name="TextBox 3">
            <a:extLst>
              <a:ext uri="{FF2B5EF4-FFF2-40B4-BE49-F238E27FC236}">
                <a16:creationId xmlns:a16="http://schemas.microsoft.com/office/drawing/2014/main" id="{D2B2827A-AD50-E86F-15FD-2FE3DF5D5633}"/>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Tree>
    <p:extLst>
      <p:ext uri="{BB962C8B-B14F-4D97-AF65-F5344CB8AC3E}">
        <p14:creationId xmlns:p14="http://schemas.microsoft.com/office/powerpoint/2010/main" val="6323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1E5C-D0E7-83DC-EE78-96A3C77178B0}"/>
              </a:ext>
            </a:extLst>
          </p:cNvPr>
          <p:cNvSpPr>
            <a:spLocks noGrp="1"/>
          </p:cNvSpPr>
          <p:nvPr>
            <p:ph type="title"/>
          </p:nvPr>
        </p:nvSpPr>
        <p:spPr/>
        <p:txBody>
          <a:bodyPr anchor="b">
            <a:normAutofit/>
          </a:bodyPr>
          <a:lstStyle/>
          <a:p>
            <a:pPr algn="ctr"/>
            <a:r>
              <a:rPr lang="en-US" sz="4000" dirty="0"/>
              <a:t>OCEANIC-AF Methods</a:t>
            </a:r>
          </a:p>
        </p:txBody>
      </p:sp>
      <p:sp>
        <p:nvSpPr>
          <p:cNvPr id="3" name="Content Placeholder 2">
            <a:extLst>
              <a:ext uri="{FF2B5EF4-FFF2-40B4-BE49-F238E27FC236}">
                <a16:creationId xmlns:a16="http://schemas.microsoft.com/office/drawing/2014/main" id="{1103195B-A47E-43C8-E9A5-F013BFD70F17}"/>
              </a:ext>
            </a:extLst>
          </p:cNvPr>
          <p:cNvSpPr>
            <a:spLocks noGrp="1"/>
          </p:cNvSpPr>
          <p:nvPr>
            <p:ph idx="1"/>
          </p:nvPr>
        </p:nvSpPr>
        <p:spPr/>
        <p:txBody>
          <a:bodyPr anchor="ctr">
            <a:normAutofit/>
          </a:bodyPr>
          <a:lstStyle/>
          <a:p>
            <a:r>
              <a:rPr lang="en-US" sz="2400" dirty="0"/>
              <a:t>Phase III, international, double-blind trial </a:t>
            </a:r>
          </a:p>
          <a:p>
            <a:r>
              <a:rPr lang="en-US" sz="2400" b="1" dirty="0"/>
              <a:t>High risk patients </a:t>
            </a:r>
            <a:r>
              <a:rPr lang="en-US" sz="2400" dirty="0"/>
              <a:t>with </a:t>
            </a:r>
            <a:r>
              <a:rPr lang="en-US" sz="2400" dirty="0" err="1"/>
              <a:t>Afib</a:t>
            </a:r>
            <a:r>
              <a:rPr lang="en-US" sz="2400" dirty="0"/>
              <a:t> were randomized 1:1 to receive </a:t>
            </a:r>
            <a:r>
              <a:rPr lang="en-US" sz="2400" dirty="0" err="1"/>
              <a:t>asundexian</a:t>
            </a:r>
            <a:r>
              <a:rPr lang="en-US" sz="2400" dirty="0"/>
              <a:t> or apixaban for prevention of stroke or systemic embolism</a:t>
            </a:r>
          </a:p>
          <a:p>
            <a:endParaRPr lang="en-US" sz="2400" dirty="0"/>
          </a:p>
          <a:p>
            <a:r>
              <a:rPr lang="en-US" sz="2400" b="1" dirty="0"/>
              <a:t>Primary outcomes</a:t>
            </a:r>
            <a:r>
              <a:rPr lang="en-US" sz="2400" dirty="0"/>
              <a:t>: stroke or systemic embolism occurrences</a:t>
            </a:r>
          </a:p>
          <a:p>
            <a:r>
              <a:rPr lang="en-US" sz="2400" b="1" dirty="0"/>
              <a:t>Secondary outcomes</a:t>
            </a:r>
            <a:r>
              <a:rPr lang="en-US" sz="2400" dirty="0"/>
              <a:t>: composite ischemic stroke, embolism, death by any cause, and composite stroke, MI or death</a:t>
            </a:r>
          </a:p>
          <a:p>
            <a:r>
              <a:rPr lang="en-US" sz="2400" b="1" dirty="0"/>
              <a:t>Secondary safety endpoints</a:t>
            </a:r>
            <a:r>
              <a:rPr lang="en-US" sz="2400" dirty="0"/>
              <a:t>: major bleeding, clinically relevant non-major  bleeding, fatal bleeding hemorrhagic stroke and intracranial hemorrhage</a:t>
            </a:r>
          </a:p>
        </p:txBody>
      </p:sp>
      <p:sp>
        <p:nvSpPr>
          <p:cNvPr id="4" name="TextBox 3">
            <a:extLst>
              <a:ext uri="{FF2B5EF4-FFF2-40B4-BE49-F238E27FC236}">
                <a16:creationId xmlns:a16="http://schemas.microsoft.com/office/drawing/2014/main" id="{F3BF9339-6FEB-77E3-2F3B-55756B258BC4}"/>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Tree>
    <p:extLst>
      <p:ext uri="{BB962C8B-B14F-4D97-AF65-F5344CB8AC3E}">
        <p14:creationId xmlns:p14="http://schemas.microsoft.com/office/powerpoint/2010/main" val="141261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1F8-BDC7-1C54-5681-DEAA95A0F294}"/>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n-lt"/>
                <a:ea typeface="+mj-ea"/>
                <a:cs typeface="+mj-cs"/>
              </a:rPr>
              <a:t>Enrollment and Baseline Characteristics</a:t>
            </a:r>
          </a:p>
        </p:txBody>
      </p:sp>
      <p:sp>
        <p:nvSpPr>
          <p:cNvPr id="3" name="Content Placeholder 2">
            <a:extLst>
              <a:ext uri="{FF2B5EF4-FFF2-40B4-BE49-F238E27FC236}">
                <a16:creationId xmlns:a16="http://schemas.microsoft.com/office/drawing/2014/main" id="{73C92B63-44FB-D9AC-7EE8-8FDD66360C83}"/>
              </a:ext>
            </a:extLst>
          </p:cNvPr>
          <p:cNvSpPr>
            <a:spLocks noGrp="1"/>
          </p:cNvSpPr>
          <p:nvPr>
            <p:ph idx="1"/>
          </p:nvPr>
        </p:nvSpPr>
        <p:spPr>
          <a:xfrm>
            <a:off x="584200" y="1187190"/>
            <a:ext cx="5125720" cy="4977891"/>
          </a:xfrm>
        </p:spPr>
        <p:txBody>
          <a:bodyPr vert="horz" lIns="91440" tIns="45720" rIns="91440" bIns="45720" rtlCol="0" anchor="t">
            <a:normAutofit fontScale="92500"/>
          </a:bodyPr>
          <a:lstStyle/>
          <a:p>
            <a:r>
              <a:rPr lang="en-US" sz="2400" dirty="0"/>
              <a:t>14,810 patients were randomized to received either </a:t>
            </a:r>
            <a:r>
              <a:rPr lang="en-US" sz="2400" dirty="0" err="1"/>
              <a:t>asundexian</a:t>
            </a:r>
            <a:r>
              <a:rPr lang="en-US" sz="2400" dirty="0"/>
              <a:t> or apixaban (18,000 intended)</a:t>
            </a:r>
          </a:p>
          <a:p>
            <a:pPr lvl="1"/>
            <a:r>
              <a:rPr lang="en-US" dirty="0"/>
              <a:t>35.2% women, 18.6% CKD, 18.2% with prior stroke or TIA</a:t>
            </a:r>
          </a:p>
          <a:p>
            <a:r>
              <a:rPr lang="en-US" sz="2400" dirty="0"/>
              <a:t>Inclusion criteria</a:t>
            </a:r>
          </a:p>
          <a:p>
            <a:pPr lvl="1"/>
            <a:r>
              <a:rPr lang="en-US" dirty="0"/>
              <a:t>&gt;18 years of age with </a:t>
            </a:r>
            <a:r>
              <a:rPr lang="en-US" dirty="0" err="1"/>
              <a:t>Afib</a:t>
            </a:r>
            <a:r>
              <a:rPr lang="en-US" dirty="0"/>
              <a:t>.</a:t>
            </a:r>
          </a:p>
          <a:p>
            <a:pPr lvl="2"/>
            <a:r>
              <a:rPr lang="en-US" sz="2400" dirty="0"/>
              <a:t>CHADSVASC score 3 in men, 4 in women</a:t>
            </a:r>
          </a:p>
          <a:p>
            <a:pPr lvl="2"/>
            <a:r>
              <a:rPr lang="en-US" sz="2400" dirty="0"/>
              <a:t>Scores 2 for men or 3 for women were included if &gt;70 </a:t>
            </a:r>
            <a:r>
              <a:rPr lang="en-US" sz="2400" dirty="0" err="1"/>
              <a:t>yrs</a:t>
            </a:r>
            <a:r>
              <a:rPr lang="en-US" sz="2400" dirty="0"/>
              <a:t>, prior stroke, prior TIA or embolism or CKD</a:t>
            </a:r>
          </a:p>
          <a:p>
            <a:r>
              <a:rPr lang="en-US" sz="2400" dirty="0"/>
              <a:t>Mean CHA2DS2-VASc score was 4.3±1.3.</a:t>
            </a:r>
          </a:p>
        </p:txBody>
      </p:sp>
      <p:pic>
        <p:nvPicPr>
          <p:cNvPr id="6" name="Content Placeholder 5" descr="A screenshot of a medical report&#10;&#10;Description automatically generated">
            <a:extLst>
              <a:ext uri="{FF2B5EF4-FFF2-40B4-BE49-F238E27FC236}">
                <a16:creationId xmlns:a16="http://schemas.microsoft.com/office/drawing/2014/main" id="{199F9436-F2E0-1E00-0E4C-4EB5179B6A91}"/>
              </a:ext>
            </a:extLst>
          </p:cNvPr>
          <p:cNvPicPr>
            <a:picLocks noGrp="1" noChangeAspect="1"/>
          </p:cNvPicPr>
          <p:nvPr>
            <p:ph sz="half" idx="4294967295"/>
          </p:nvPr>
        </p:nvPicPr>
        <p:blipFill>
          <a:blip r:embed="rId2"/>
          <a:stretch>
            <a:fillRect/>
          </a:stretch>
        </p:blipFill>
        <p:spPr>
          <a:xfrm>
            <a:off x="6096000" y="1521556"/>
            <a:ext cx="6033488" cy="3814888"/>
          </a:xfrm>
          <a:prstGeom prst="rect">
            <a:avLst/>
          </a:prstGeom>
        </p:spPr>
      </p:pic>
      <p:sp>
        <p:nvSpPr>
          <p:cNvPr id="4" name="TextBox 3">
            <a:extLst>
              <a:ext uri="{FF2B5EF4-FFF2-40B4-BE49-F238E27FC236}">
                <a16:creationId xmlns:a16="http://schemas.microsoft.com/office/drawing/2014/main" id="{87CA82EF-3C64-E147-20D2-8EB140B34A20}"/>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
        <p:nvSpPr>
          <p:cNvPr id="5" name="Rectangle 4">
            <a:extLst>
              <a:ext uri="{FF2B5EF4-FFF2-40B4-BE49-F238E27FC236}">
                <a16:creationId xmlns:a16="http://schemas.microsoft.com/office/drawing/2014/main" id="{088D502A-CB69-65BD-1167-5EFE784414B0}"/>
              </a:ext>
            </a:extLst>
          </p:cNvPr>
          <p:cNvSpPr/>
          <p:nvPr/>
        </p:nvSpPr>
        <p:spPr>
          <a:xfrm>
            <a:off x="6096000" y="5120640"/>
            <a:ext cx="6033488" cy="215804"/>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190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B69F-1D50-0202-C590-16BB1F4BD05E}"/>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n-lt"/>
                <a:ea typeface="+mj-ea"/>
                <a:cs typeface="+mj-cs"/>
              </a:rPr>
              <a:t>Primary Outcome Result: Early Termination</a:t>
            </a:r>
          </a:p>
        </p:txBody>
      </p:sp>
      <p:sp>
        <p:nvSpPr>
          <p:cNvPr id="3" name="Content Placeholder 2">
            <a:extLst>
              <a:ext uri="{FF2B5EF4-FFF2-40B4-BE49-F238E27FC236}">
                <a16:creationId xmlns:a16="http://schemas.microsoft.com/office/drawing/2014/main" id="{0E6E14F4-0AA5-2DCB-42F5-D346E0365DE0}"/>
              </a:ext>
            </a:extLst>
          </p:cNvPr>
          <p:cNvSpPr>
            <a:spLocks noGrp="1"/>
          </p:cNvSpPr>
          <p:nvPr>
            <p:ph idx="1"/>
          </p:nvPr>
        </p:nvSpPr>
        <p:spPr>
          <a:xfrm>
            <a:off x="518160" y="1935576"/>
            <a:ext cx="5577840" cy="2986848"/>
          </a:xfrm>
        </p:spPr>
        <p:txBody>
          <a:bodyPr vert="horz" lIns="91440" tIns="45720" rIns="91440" bIns="45720" rtlCol="0" anchor="t">
            <a:normAutofit/>
          </a:bodyPr>
          <a:lstStyle/>
          <a:p>
            <a:r>
              <a:rPr lang="en-US" sz="2400" dirty="0"/>
              <a:t>After 155 days the trial was terminated prematurely due to higher incidence of stroke or systemic embolism in the </a:t>
            </a:r>
            <a:r>
              <a:rPr lang="en-US" sz="2400" dirty="0" err="1"/>
              <a:t>asundexian</a:t>
            </a:r>
            <a:r>
              <a:rPr lang="en-US" sz="2400" dirty="0"/>
              <a:t> group</a:t>
            </a:r>
          </a:p>
          <a:p>
            <a:endParaRPr lang="en-US" sz="2400" dirty="0"/>
          </a:p>
          <a:p>
            <a:pPr lvl="1"/>
            <a:r>
              <a:rPr lang="en-US" dirty="0"/>
              <a:t>Primary outcome: 1.3% vs 0.4% (hazard ratio 3.79, 95% CI 2.46-5.83)</a:t>
            </a:r>
          </a:p>
        </p:txBody>
      </p:sp>
      <p:pic>
        <p:nvPicPr>
          <p:cNvPr id="6" name="Content Placeholder 5" descr="A graph of a number of patients&#10;&#10;Description automatically generated with medium confidence">
            <a:extLst>
              <a:ext uri="{FF2B5EF4-FFF2-40B4-BE49-F238E27FC236}">
                <a16:creationId xmlns:a16="http://schemas.microsoft.com/office/drawing/2014/main" id="{B098B9B5-116B-0358-3948-061E767E8748}"/>
              </a:ext>
            </a:extLst>
          </p:cNvPr>
          <p:cNvPicPr>
            <a:picLocks noGrp="1" noChangeAspect="1"/>
          </p:cNvPicPr>
          <p:nvPr>
            <p:ph sz="half" idx="4294967295"/>
          </p:nvPr>
        </p:nvPicPr>
        <p:blipFill>
          <a:blip r:embed="rId2"/>
          <a:stretch>
            <a:fillRect/>
          </a:stretch>
        </p:blipFill>
        <p:spPr>
          <a:xfrm>
            <a:off x="6096000" y="1186999"/>
            <a:ext cx="5895975" cy="4864100"/>
          </a:xfrm>
          <a:prstGeom prst="rect">
            <a:avLst/>
          </a:prstGeom>
        </p:spPr>
      </p:pic>
      <p:sp>
        <p:nvSpPr>
          <p:cNvPr id="4" name="TextBox 3">
            <a:extLst>
              <a:ext uri="{FF2B5EF4-FFF2-40B4-BE49-F238E27FC236}">
                <a16:creationId xmlns:a16="http://schemas.microsoft.com/office/drawing/2014/main" id="{B33A28E4-5607-EA9D-8B6E-94B54367A3DA}"/>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Tree>
    <p:extLst>
      <p:ext uri="{BB962C8B-B14F-4D97-AF65-F5344CB8AC3E}">
        <p14:creationId xmlns:p14="http://schemas.microsoft.com/office/powerpoint/2010/main" val="1273854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5D522-FCF0-43ED-614F-9D91EA469C74}"/>
              </a:ext>
            </a:extLst>
          </p:cNvPr>
          <p:cNvSpPr>
            <a:spLocks noGrp="1"/>
          </p:cNvSpPr>
          <p:nvPr>
            <p:ph idx="1"/>
          </p:nvPr>
        </p:nvSpPr>
        <p:spPr>
          <a:xfrm>
            <a:off x="965144" y="1061185"/>
            <a:ext cx="9895950" cy="1119982"/>
          </a:xfrm>
        </p:spPr>
        <p:txBody>
          <a:bodyPr anchor="ctr">
            <a:normAutofit/>
          </a:bodyPr>
          <a:lstStyle/>
          <a:p>
            <a:r>
              <a:rPr lang="en-US" sz="2400" b="0" i="0" dirty="0">
                <a:effectLst/>
                <a:latin typeface="Open Sans" panose="020B0606030504020204" pitchFamily="34" charset="0"/>
              </a:rPr>
              <a:t>Major bleeding occurred in 17 patients (0.2%) in the </a:t>
            </a:r>
            <a:r>
              <a:rPr lang="en-US" sz="2400" b="0" i="0" dirty="0" err="1">
                <a:effectLst/>
                <a:latin typeface="Open Sans" panose="020B0606030504020204" pitchFamily="34" charset="0"/>
              </a:rPr>
              <a:t>asundexian</a:t>
            </a:r>
            <a:r>
              <a:rPr lang="en-US" sz="2400" b="0" i="0" dirty="0">
                <a:effectLst/>
                <a:latin typeface="Open Sans" panose="020B0606030504020204" pitchFamily="34" charset="0"/>
              </a:rPr>
              <a:t> group and in 53 (0.7%) in the apixaban group. The incidence of any adverse event was similar in the two groups.</a:t>
            </a:r>
            <a:endParaRPr lang="en-US" sz="2400" dirty="0"/>
          </a:p>
        </p:txBody>
      </p:sp>
      <p:sp>
        <p:nvSpPr>
          <p:cNvPr id="4" name="TextBox 3">
            <a:extLst>
              <a:ext uri="{FF2B5EF4-FFF2-40B4-BE49-F238E27FC236}">
                <a16:creationId xmlns:a16="http://schemas.microsoft.com/office/drawing/2014/main" id="{7E6619ED-4A6D-960F-5757-9CBB645AF2D5}"/>
              </a:ext>
            </a:extLst>
          </p:cNvPr>
          <p:cNvSpPr txBox="1"/>
          <p:nvPr/>
        </p:nvSpPr>
        <p:spPr>
          <a:xfrm>
            <a:off x="0" y="6458188"/>
            <a:ext cx="8249920" cy="369332"/>
          </a:xfrm>
          <a:prstGeom prst="rect">
            <a:avLst/>
          </a:prstGeom>
          <a:noFill/>
        </p:spPr>
        <p:txBody>
          <a:bodyPr wrap="square">
            <a:spAutoFit/>
          </a:bodyPr>
          <a:lstStyle/>
          <a:p>
            <a:r>
              <a:rPr lang="en-US" dirty="0" err="1">
                <a:solidFill>
                  <a:schemeClr val="bg1"/>
                </a:solidFill>
              </a:rPr>
              <a:t>Piccini</a:t>
            </a:r>
            <a:r>
              <a:rPr lang="en-US" dirty="0">
                <a:solidFill>
                  <a:schemeClr val="bg1"/>
                </a:solidFill>
              </a:rPr>
              <a:t> JP, Caso V, et al., NEJM, 2024, </a:t>
            </a:r>
            <a:r>
              <a:rPr lang="en-US" i="0" dirty="0">
                <a:solidFill>
                  <a:schemeClr val="bg1"/>
                </a:solidFill>
                <a:effectLst/>
                <a:latin typeface="OTNEJMScalaSansLF"/>
              </a:rPr>
              <a:t>DOI: 10.1056/NEJMoa2407105</a:t>
            </a:r>
            <a:endParaRPr lang="en-US" dirty="0">
              <a:solidFill>
                <a:schemeClr val="bg1"/>
              </a:solidFill>
            </a:endParaRPr>
          </a:p>
        </p:txBody>
      </p:sp>
      <p:sp>
        <p:nvSpPr>
          <p:cNvPr id="8" name="Title 7">
            <a:extLst>
              <a:ext uri="{FF2B5EF4-FFF2-40B4-BE49-F238E27FC236}">
                <a16:creationId xmlns:a16="http://schemas.microsoft.com/office/drawing/2014/main" id="{837C2B03-7637-C580-E627-68049C2E3DF3}"/>
              </a:ext>
            </a:extLst>
          </p:cNvPr>
          <p:cNvSpPr>
            <a:spLocks noGrp="1"/>
          </p:cNvSpPr>
          <p:nvPr>
            <p:ph type="title"/>
          </p:nvPr>
        </p:nvSpPr>
        <p:spPr/>
        <p:txBody>
          <a:bodyPr>
            <a:normAutofit/>
          </a:bodyPr>
          <a:lstStyle/>
          <a:p>
            <a:pPr algn="ctr"/>
            <a:r>
              <a:rPr lang="en-US" sz="4000" dirty="0"/>
              <a:t>Safety Endpoints</a:t>
            </a:r>
          </a:p>
        </p:txBody>
      </p:sp>
      <p:grpSp>
        <p:nvGrpSpPr>
          <p:cNvPr id="10" name="Group 9">
            <a:extLst>
              <a:ext uri="{FF2B5EF4-FFF2-40B4-BE49-F238E27FC236}">
                <a16:creationId xmlns:a16="http://schemas.microsoft.com/office/drawing/2014/main" id="{A49483D8-646E-48B6-30CC-C7CB4D11B9C7}"/>
              </a:ext>
            </a:extLst>
          </p:cNvPr>
          <p:cNvGrpSpPr/>
          <p:nvPr/>
        </p:nvGrpSpPr>
        <p:grpSpPr>
          <a:xfrm>
            <a:off x="2208505" y="2285778"/>
            <a:ext cx="7409228" cy="3871320"/>
            <a:chOff x="2208505" y="2174018"/>
            <a:chExt cx="7409228" cy="3871320"/>
          </a:xfrm>
        </p:grpSpPr>
        <p:pic>
          <p:nvPicPr>
            <p:cNvPr id="5" name="Picture 4" descr="A screenshot of a screen&#10;&#10;Description automatically generated">
              <a:extLst>
                <a:ext uri="{FF2B5EF4-FFF2-40B4-BE49-F238E27FC236}">
                  <a16:creationId xmlns:a16="http://schemas.microsoft.com/office/drawing/2014/main" id="{9E8B8FB8-2D0D-4B6D-442C-DF7A08E45F79}"/>
                </a:ext>
              </a:extLst>
            </p:cNvPr>
            <p:cNvPicPr>
              <a:picLocks noChangeAspect="1"/>
            </p:cNvPicPr>
            <p:nvPr/>
          </p:nvPicPr>
          <p:blipFill>
            <a:blip r:embed="rId2"/>
            <a:stretch>
              <a:fillRect/>
            </a:stretch>
          </p:blipFill>
          <p:spPr>
            <a:xfrm>
              <a:off x="2208506" y="2174018"/>
              <a:ext cx="7409227" cy="3871320"/>
            </a:xfrm>
            <a:prstGeom prst="rect">
              <a:avLst/>
            </a:prstGeom>
          </p:spPr>
        </p:pic>
        <p:sp>
          <p:nvSpPr>
            <p:cNvPr id="9" name="Rectangle 8">
              <a:extLst>
                <a:ext uri="{FF2B5EF4-FFF2-40B4-BE49-F238E27FC236}">
                  <a16:creationId xmlns:a16="http://schemas.microsoft.com/office/drawing/2014/main" id="{B9140477-5FCC-0562-4B7C-B93791C38757}"/>
                </a:ext>
              </a:extLst>
            </p:cNvPr>
            <p:cNvSpPr/>
            <p:nvPr/>
          </p:nvSpPr>
          <p:spPr>
            <a:xfrm>
              <a:off x="2208505" y="2977022"/>
              <a:ext cx="7409227" cy="83297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147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7630-56AE-E8C4-E31D-497B32773A28}"/>
              </a:ext>
            </a:extLst>
          </p:cNvPr>
          <p:cNvSpPr>
            <a:spLocks noGrp="1"/>
          </p:cNvSpPr>
          <p:nvPr>
            <p:ph type="title"/>
          </p:nvPr>
        </p:nvSpPr>
        <p:spPr/>
        <p:txBody>
          <a:bodyPr vert="horz" lIns="91440" tIns="45720" rIns="91440" bIns="45720" rtlCol="0" anchor="b">
            <a:normAutofit/>
          </a:bodyPr>
          <a:lstStyle/>
          <a:p>
            <a:pPr algn="ctr"/>
            <a:r>
              <a:rPr lang="en-US" sz="4000" kern="1200" dirty="0"/>
              <a:t>OCEANIC AF Conclusion</a:t>
            </a:r>
          </a:p>
        </p:txBody>
      </p:sp>
      <p:sp>
        <p:nvSpPr>
          <p:cNvPr id="3" name="TextBox 2">
            <a:extLst>
              <a:ext uri="{FF2B5EF4-FFF2-40B4-BE49-F238E27FC236}">
                <a16:creationId xmlns:a16="http://schemas.microsoft.com/office/drawing/2014/main" id="{307FE378-FEE2-AA46-9313-95970FD6F685}"/>
              </a:ext>
            </a:extLst>
          </p:cNvPr>
          <p:cNvSpPr txBox="1"/>
          <p:nvPr/>
        </p:nvSpPr>
        <p:spPr>
          <a:xfrm>
            <a:off x="995901" y="2402321"/>
            <a:ext cx="10357899" cy="1931437"/>
          </a:xfrm>
          <a:prstGeom prst="rect">
            <a:avLst/>
          </a:prstGeom>
          <a:ln w="50800">
            <a:solidFill>
              <a:srgbClr val="0070C0"/>
            </a:solidFill>
          </a:ln>
        </p:spPr>
        <p:txBody>
          <a:bodyPr vert="horz" lIns="91440" tIns="45720" rIns="91440" bIns="45720" rtlCol="0" anchor="ctr">
            <a:normAutofit/>
          </a:bodyPr>
          <a:lstStyle/>
          <a:p>
            <a:pPr algn="ctr">
              <a:lnSpc>
                <a:spcPct val="90000"/>
              </a:lnSpc>
              <a:spcAft>
                <a:spcPts val="600"/>
              </a:spcAft>
            </a:pPr>
            <a:r>
              <a:rPr lang="en-US" sz="2800" dirty="0"/>
              <a:t>Treatment of patients with </a:t>
            </a:r>
            <a:r>
              <a:rPr lang="en-US" sz="2800" dirty="0" err="1"/>
              <a:t>Afib</a:t>
            </a:r>
            <a:r>
              <a:rPr lang="en-US" sz="2800" dirty="0"/>
              <a:t> with </a:t>
            </a:r>
            <a:r>
              <a:rPr lang="en-US" sz="2800" dirty="0" err="1"/>
              <a:t>asundexian</a:t>
            </a:r>
            <a:r>
              <a:rPr lang="en-US" sz="2800" dirty="0"/>
              <a:t> at a dose of 50 mg once daily was associated with a </a:t>
            </a:r>
            <a:r>
              <a:rPr lang="en-US" sz="2800" b="1" dirty="0"/>
              <a:t>higher incidence of stroke or systemic embolism </a:t>
            </a:r>
            <a:r>
              <a:rPr lang="en-US" sz="2800" dirty="0"/>
              <a:t>than treatment when compared to apixaban in the time period before the trial was stopped prematurely.</a:t>
            </a:r>
          </a:p>
        </p:txBody>
      </p:sp>
      <p:sp>
        <p:nvSpPr>
          <p:cNvPr id="4" name="TextBox 3">
            <a:extLst>
              <a:ext uri="{FF2B5EF4-FFF2-40B4-BE49-F238E27FC236}">
                <a16:creationId xmlns:a16="http://schemas.microsoft.com/office/drawing/2014/main" id="{27745204-D78A-F17A-1268-427EC790FFB4}"/>
              </a:ext>
            </a:extLst>
          </p:cNvPr>
          <p:cNvSpPr txBox="1"/>
          <p:nvPr/>
        </p:nvSpPr>
        <p:spPr>
          <a:xfrm>
            <a:off x="0" y="6458188"/>
            <a:ext cx="8249920" cy="400110"/>
          </a:xfrm>
          <a:prstGeom prst="rect">
            <a:avLst/>
          </a:prstGeom>
          <a:noFill/>
        </p:spPr>
        <p:txBody>
          <a:bodyPr wrap="square">
            <a:spAutoFit/>
          </a:bodyPr>
          <a:lstStyle/>
          <a:p>
            <a:r>
              <a:rPr lang="en-US" sz="2000" dirty="0" err="1">
                <a:solidFill>
                  <a:schemeClr val="bg1"/>
                </a:solidFill>
              </a:rPr>
              <a:t>Piccini</a:t>
            </a:r>
            <a:r>
              <a:rPr lang="en-US" sz="2000" dirty="0">
                <a:solidFill>
                  <a:schemeClr val="bg1"/>
                </a:solidFill>
              </a:rPr>
              <a:t> JP, Caso V, et al., NEJM, 2024, </a:t>
            </a:r>
            <a:r>
              <a:rPr lang="en-US" sz="2000" i="0" dirty="0">
                <a:solidFill>
                  <a:schemeClr val="bg1"/>
                </a:solidFill>
                <a:effectLst/>
                <a:latin typeface="OTNEJMScalaSansLF"/>
              </a:rPr>
              <a:t>DOI: 10.1056/NEJMoa2407105</a:t>
            </a:r>
            <a:endParaRPr lang="en-US" sz="2000" dirty="0">
              <a:solidFill>
                <a:schemeClr val="bg1"/>
              </a:solidFill>
            </a:endParaRPr>
          </a:p>
        </p:txBody>
      </p:sp>
    </p:spTree>
    <p:extLst>
      <p:ext uri="{BB962C8B-B14F-4D97-AF65-F5344CB8AC3E}">
        <p14:creationId xmlns:p14="http://schemas.microsoft.com/office/powerpoint/2010/main" val="73107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2FBC0EA-8F90-6430-A6B8-D8FC711A727D}"/>
              </a:ext>
            </a:extLst>
          </p:cNvPr>
          <p:cNvSpPr>
            <a:spLocks noGrp="1"/>
          </p:cNvSpPr>
          <p:nvPr>
            <p:ph sz="half" idx="1"/>
          </p:nvPr>
        </p:nvSpPr>
        <p:spPr>
          <a:xfrm>
            <a:off x="176808" y="1045364"/>
            <a:ext cx="10807699" cy="2031325"/>
          </a:xfrm>
        </p:spPr>
        <p:txBody>
          <a:bodyPr>
            <a:normAutofit/>
          </a:bodyPr>
          <a:lstStyle/>
          <a:p>
            <a:pPr marL="0" indent="0">
              <a:buNone/>
            </a:pPr>
            <a:r>
              <a:rPr lang="en-US" sz="2000" dirty="0"/>
              <a:t>Design: RCT, Double-blind</a:t>
            </a:r>
          </a:p>
          <a:p>
            <a:r>
              <a:rPr lang="en-US" sz="2000" dirty="0"/>
              <a:t>Antiarrhythmics discontinued prior to procedure</a:t>
            </a:r>
          </a:p>
          <a:p>
            <a:r>
              <a:rPr lang="en-US" sz="2000" dirty="0"/>
              <a:t>N=126 adults with symptomatic </a:t>
            </a:r>
            <a:r>
              <a:rPr lang="en-US" sz="2000" dirty="0" err="1"/>
              <a:t>Afib</a:t>
            </a:r>
            <a:r>
              <a:rPr lang="en-US" sz="2000" dirty="0"/>
              <a:t> despite &gt;1 class I or III AAD or BB or AAD intolerance</a:t>
            </a:r>
          </a:p>
          <a:p>
            <a:r>
              <a:rPr lang="en-US" sz="2000" dirty="0"/>
              <a:t>Follow-up: 6 months</a:t>
            </a:r>
          </a:p>
          <a:p>
            <a:r>
              <a:rPr lang="en-US" sz="2000" dirty="0"/>
              <a:t>Mean age: 67 yrs</a:t>
            </a:r>
          </a:p>
        </p:txBody>
      </p:sp>
      <p:pic>
        <p:nvPicPr>
          <p:cNvPr id="16" name="Content Placeholder 15" descr="A table with numbers and text&#10;&#10;Description automatically generated with medium confidence">
            <a:extLst>
              <a:ext uri="{FF2B5EF4-FFF2-40B4-BE49-F238E27FC236}">
                <a16:creationId xmlns:a16="http://schemas.microsoft.com/office/drawing/2014/main" id="{CBB8B8BF-6B63-29FC-87D6-F341E7F2CF29}"/>
              </a:ext>
            </a:extLst>
          </p:cNvPr>
          <p:cNvPicPr>
            <a:picLocks noGrp="1" noChangeAspect="1"/>
          </p:cNvPicPr>
          <p:nvPr>
            <p:ph sz="half" idx="2"/>
          </p:nvPr>
        </p:nvPicPr>
        <p:blipFill>
          <a:blip r:embed="rId2"/>
          <a:stretch>
            <a:fillRect/>
          </a:stretch>
        </p:blipFill>
        <p:spPr>
          <a:xfrm>
            <a:off x="4484648" y="2754004"/>
            <a:ext cx="7530544" cy="3058632"/>
          </a:xfrm>
        </p:spPr>
      </p:pic>
      <p:sp>
        <p:nvSpPr>
          <p:cNvPr id="5" name="TextBox 4">
            <a:extLst>
              <a:ext uri="{FF2B5EF4-FFF2-40B4-BE49-F238E27FC236}">
                <a16:creationId xmlns:a16="http://schemas.microsoft.com/office/drawing/2014/main" id="{7CE8F1D4-D788-B2EF-203A-8E05ACB5D9AD}"/>
              </a:ext>
            </a:extLst>
          </p:cNvPr>
          <p:cNvSpPr txBox="1"/>
          <p:nvPr/>
        </p:nvSpPr>
        <p:spPr>
          <a:xfrm>
            <a:off x="176808" y="3429000"/>
            <a:ext cx="4072053" cy="2031325"/>
          </a:xfrm>
          <a:prstGeom prst="rect">
            <a:avLst/>
          </a:prstGeom>
          <a:noFill/>
        </p:spPr>
        <p:txBody>
          <a:bodyPr wrap="square">
            <a:spAutoFit/>
          </a:bodyPr>
          <a:lstStyle/>
          <a:p>
            <a:pPr marL="0" indent="0">
              <a:buNone/>
            </a:pPr>
            <a:r>
              <a:rPr lang="en-US" sz="1800" u="sng" dirty="0"/>
              <a:t>Exclusion</a:t>
            </a:r>
            <a:r>
              <a:rPr lang="en-US" sz="1800" dirty="0"/>
              <a:t>: prior ablation, persistent </a:t>
            </a:r>
            <a:r>
              <a:rPr lang="en-US" sz="1800" dirty="0" err="1"/>
              <a:t>Afib</a:t>
            </a:r>
            <a:r>
              <a:rPr lang="en-US" sz="1800" dirty="0"/>
              <a:t> &gt;1 year, LA diameter &gt;5.5cm, LVEF 35%</a:t>
            </a:r>
          </a:p>
          <a:p>
            <a:pPr marL="0" indent="0">
              <a:buNone/>
            </a:pPr>
            <a:endParaRPr lang="en-US" sz="1800" dirty="0"/>
          </a:p>
          <a:p>
            <a:pPr marL="0" indent="0">
              <a:buNone/>
            </a:pPr>
            <a:r>
              <a:rPr lang="en-US" sz="1800" u="sng" dirty="0"/>
              <a:t>Findings</a:t>
            </a:r>
            <a:r>
              <a:rPr lang="en-US" sz="1800" dirty="0"/>
              <a:t>: Change in AF burden baseline at 6 months</a:t>
            </a:r>
          </a:p>
          <a:p>
            <a:r>
              <a:rPr lang="en-US" sz="1800" b="1" dirty="0"/>
              <a:t>Ablation</a:t>
            </a:r>
            <a:r>
              <a:rPr lang="en-US" sz="1800" dirty="0"/>
              <a:t>: 60.31% (78.52-&gt;18.21)</a:t>
            </a:r>
          </a:p>
          <a:p>
            <a:r>
              <a:rPr lang="en-US" sz="1800" b="1" dirty="0"/>
              <a:t>Sham</a:t>
            </a:r>
            <a:r>
              <a:rPr lang="en-US" sz="1800" dirty="0"/>
              <a:t>: 35.0% (78.19-&gt; 43.19)</a:t>
            </a:r>
          </a:p>
        </p:txBody>
      </p:sp>
      <p:sp>
        <p:nvSpPr>
          <p:cNvPr id="6" name="TextBox 5">
            <a:extLst>
              <a:ext uri="{FF2B5EF4-FFF2-40B4-BE49-F238E27FC236}">
                <a16:creationId xmlns:a16="http://schemas.microsoft.com/office/drawing/2014/main" id="{DEB0C8F3-1E8D-9C4F-B0DC-E94288F322CD}"/>
              </a:ext>
            </a:extLst>
          </p:cNvPr>
          <p:cNvSpPr txBox="1"/>
          <p:nvPr/>
        </p:nvSpPr>
        <p:spPr>
          <a:xfrm>
            <a:off x="0" y="6458188"/>
            <a:ext cx="8249920" cy="400110"/>
          </a:xfrm>
          <a:prstGeom prst="rect">
            <a:avLst/>
          </a:prstGeom>
          <a:noFill/>
        </p:spPr>
        <p:txBody>
          <a:bodyPr wrap="square">
            <a:spAutoFit/>
          </a:bodyPr>
          <a:lstStyle/>
          <a:p>
            <a:r>
              <a:rPr lang="en-US" sz="2000" dirty="0" err="1">
                <a:solidFill>
                  <a:schemeClr val="bg1"/>
                </a:solidFill>
              </a:rPr>
              <a:t>Dulai</a:t>
            </a:r>
            <a:r>
              <a:rPr lang="en-US" sz="2000" dirty="0">
                <a:solidFill>
                  <a:schemeClr val="bg1"/>
                </a:solidFill>
              </a:rPr>
              <a:t> R et al., JAMA, 2024, DOI:10.1001/jama.2024.17921</a:t>
            </a:r>
          </a:p>
        </p:txBody>
      </p:sp>
      <p:sp>
        <p:nvSpPr>
          <p:cNvPr id="8" name="Title 7">
            <a:extLst>
              <a:ext uri="{FF2B5EF4-FFF2-40B4-BE49-F238E27FC236}">
                <a16:creationId xmlns:a16="http://schemas.microsoft.com/office/drawing/2014/main" id="{5DEE048B-64A9-0956-B724-FB3BB2EDD6E0}"/>
              </a:ext>
            </a:extLst>
          </p:cNvPr>
          <p:cNvSpPr>
            <a:spLocks noGrp="1"/>
          </p:cNvSpPr>
          <p:nvPr>
            <p:ph type="title"/>
          </p:nvPr>
        </p:nvSpPr>
        <p:spPr/>
        <p:txBody>
          <a:bodyPr>
            <a:normAutofit fontScale="90000"/>
          </a:bodyPr>
          <a:lstStyle/>
          <a:p>
            <a:pPr algn="ctr"/>
            <a:r>
              <a:rPr lang="en-US" dirty="0"/>
              <a:t>SHAM-PVI Trial</a:t>
            </a:r>
          </a:p>
        </p:txBody>
      </p:sp>
      <p:sp>
        <p:nvSpPr>
          <p:cNvPr id="2" name="Rectangle 1"/>
          <p:cNvSpPr/>
          <p:nvPr/>
        </p:nvSpPr>
        <p:spPr>
          <a:xfrm>
            <a:off x="77820" y="4280170"/>
            <a:ext cx="4260715" cy="1180155"/>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16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6" name="TextBox 5">
            <a:extLst>
              <a:ext uri="{FF2B5EF4-FFF2-40B4-BE49-F238E27FC236}">
                <a16:creationId xmlns:a16="http://schemas.microsoft.com/office/drawing/2014/main" id="{94F3E1FC-3960-277C-2EEE-7582FFBC0CE8}"/>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pic>
        <p:nvPicPr>
          <p:cNvPr id="5" name="Picture 4">
            <a:extLst>
              <a:ext uri="{FF2B5EF4-FFF2-40B4-BE49-F238E27FC236}">
                <a16:creationId xmlns:a16="http://schemas.microsoft.com/office/drawing/2014/main" id="{C8555230-68E7-DD5B-1AB1-460C1740DADB}"/>
              </a:ext>
            </a:extLst>
          </p:cNvPr>
          <p:cNvPicPr>
            <a:picLocks noChangeAspect="1"/>
          </p:cNvPicPr>
          <p:nvPr/>
        </p:nvPicPr>
        <p:blipFill>
          <a:blip r:embed="rId2"/>
          <a:stretch>
            <a:fillRect/>
          </a:stretch>
        </p:blipFill>
        <p:spPr>
          <a:xfrm>
            <a:off x="2019410" y="710146"/>
            <a:ext cx="7970125" cy="5437707"/>
          </a:xfrm>
          <a:prstGeom prst="rect">
            <a:avLst/>
          </a:prstGeom>
        </p:spPr>
      </p:pic>
      <p:sp>
        <p:nvSpPr>
          <p:cNvPr id="2" name="Title 1">
            <a:extLst>
              <a:ext uri="{FF2B5EF4-FFF2-40B4-BE49-F238E27FC236}">
                <a16:creationId xmlns:a16="http://schemas.microsoft.com/office/drawing/2014/main" id="{0D08CF37-19AD-C766-6D3C-6576A31ECB25}"/>
              </a:ext>
            </a:extLst>
          </p:cNvPr>
          <p:cNvSpPr>
            <a:spLocks noGrp="1"/>
          </p:cNvSpPr>
          <p:nvPr>
            <p:ph type="title"/>
          </p:nvPr>
        </p:nvSpPr>
        <p:spPr>
          <a:xfrm>
            <a:off x="838200" y="241974"/>
            <a:ext cx="10515600" cy="663624"/>
          </a:xfrm>
        </p:spPr>
        <p:txBody>
          <a:bodyPr>
            <a:normAutofit/>
          </a:bodyPr>
          <a:lstStyle/>
          <a:p>
            <a:pPr algn="ctr"/>
            <a:r>
              <a:rPr lang="en-US" sz="4000" dirty="0">
                <a:latin typeface="IBM Plex Sans"/>
              </a:rPr>
              <a:t>FINEARTS-HF</a:t>
            </a:r>
            <a:endParaRPr lang="en-US" sz="4000" dirty="0"/>
          </a:p>
        </p:txBody>
      </p:sp>
    </p:spTree>
    <p:extLst>
      <p:ext uri="{BB962C8B-B14F-4D97-AF65-F5344CB8AC3E}">
        <p14:creationId xmlns:p14="http://schemas.microsoft.com/office/powerpoint/2010/main" val="418518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C77CB-1D95-61D6-28A7-02256F04CC1A}"/>
              </a:ext>
            </a:extLst>
          </p:cNvPr>
          <p:cNvSpPr/>
          <p:nvPr/>
        </p:nvSpPr>
        <p:spPr>
          <a:xfrm>
            <a:off x="1023582" y="3998794"/>
            <a:ext cx="10836322" cy="682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7E921D58-F01B-6FF1-42FA-123485B08B54}"/>
              </a:ext>
            </a:extLst>
          </p:cNvPr>
          <p:cNvSpPr>
            <a:spLocks noGrp="1"/>
          </p:cNvSpPr>
          <p:nvPr>
            <p:ph type="body" idx="1"/>
          </p:nvPr>
        </p:nvSpPr>
        <p:spPr>
          <a:xfrm>
            <a:off x="266700" y="185928"/>
            <a:ext cx="11593204" cy="682388"/>
          </a:xfrm>
        </p:spPr>
        <p:txBody>
          <a:bodyPr>
            <a:normAutofit/>
          </a:bodyPr>
          <a:lstStyle/>
          <a:p>
            <a:pPr algn="ctr"/>
            <a:r>
              <a:rPr lang="en-US" sz="4000" b="1" dirty="0">
                <a:solidFill>
                  <a:schemeClr val="tx1"/>
                </a:solidFill>
                <a:latin typeface="IBM Plex Sans" panose="020B0503050203000203" pitchFamily="34" charset="0"/>
              </a:rPr>
              <a:t>ASSURE DES</a:t>
            </a:r>
          </a:p>
        </p:txBody>
      </p:sp>
      <p:pic>
        <p:nvPicPr>
          <p:cNvPr id="5" name="Picture 4">
            <a:extLst>
              <a:ext uri="{FF2B5EF4-FFF2-40B4-BE49-F238E27FC236}">
                <a16:creationId xmlns:a16="http://schemas.microsoft.com/office/drawing/2014/main" id="{F431E903-A2EE-C8F3-A402-07D088FFB219}"/>
              </a:ext>
            </a:extLst>
          </p:cNvPr>
          <p:cNvPicPr>
            <a:picLocks noChangeAspect="1"/>
          </p:cNvPicPr>
          <p:nvPr/>
        </p:nvPicPr>
        <p:blipFill>
          <a:blip r:embed="rId3"/>
          <a:stretch>
            <a:fillRect/>
          </a:stretch>
        </p:blipFill>
        <p:spPr>
          <a:xfrm>
            <a:off x="2182420" y="1020982"/>
            <a:ext cx="7827159" cy="4816036"/>
          </a:xfrm>
          <a:prstGeom prst="rect">
            <a:avLst/>
          </a:prstGeom>
        </p:spPr>
      </p:pic>
      <p:sp>
        <p:nvSpPr>
          <p:cNvPr id="2" name="TextBox 1">
            <a:extLst>
              <a:ext uri="{FF2B5EF4-FFF2-40B4-BE49-F238E27FC236}">
                <a16:creationId xmlns:a16="http://schemas.microsoft.com/office/drawing/2014/main" id="{F271510E-D731-16D4-72E9-86CEB0A9C3D7}"/>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spTree>
    <p:extLst>
      <p:ext uri="{BB962C8B-B14F-4D97-AF65-F5344CB8AC3E}">
        <p14:creationId xmlns:p14="http://schemas.microsoft.com/office/powerpoint/2010/main" val="146021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002A0F-381C-C791-402B-1C5AE620A371}"/>
              </a:ext>
            </a:extLst>
          </p:cNvPr>
          <p:cNvSpPr>
            <a:spLocks noGrp="1"/>
          </p:cNvSpPr>
          <p:nvPr>
            <p:ph type="title"/>
          </p:nvPr>
        </p:nvSpPr>
        <p:spPr/>
        <p:txBody>
          <a:bodyPr/>
          <a:lstStyle/>
          <a:p>
            <a:pPr algn="ctr"/>
            <a:r>
              <a:rPr lang="en-US" dirty="0"/>
              <a:t>ASSURE DES Backgroun</a:t>
            </a:r>
            <a:r>
              <a:rPr lang="en-US" dirty="0">
                <a:solidFill>
                  <a:srgbClr val="404040"/>
                </a:solidFill>
              </a:rPr>
              <a:t>d</a:t>
            </a:r>
          </a:p>
        </p:txBody>
      </p:sp>
      <p:sp>
        <p:nvSpPr>
          <p:cNvPr id="7" name="Content Placeholder 6">
            <a:extLst>
              <a:ext uri="{FF2B5EF4-FFF2-40B4-BE49-F238E27FC236}">
                <a16:creationId xmlns:a16="http://schemas.microsoft.com/office/drawing/2014/main" id="{E4ADB97F-054E-8245-7881-F79957ABADBA}"/>
              </a:ext>
            </a:extLst>
          </p:cNvPr>
          <p:cNvSpPr>
            <a:spLocks noGrp="1"/>
          </p:cNvSpPr>
          <p:nvPr>
            <p:ph idx="1"/>
          </p:nvPr>
        </p:nvSpPr>
        <p:spPr>
          <a:xfrm>
            <a:off x="1084789" y="1845734"/>
            <a:ext cx="10052154" cy="1575771"/>
          </a:xfrm>
        </p:spPr>
        <p:txBody>
          <a:bodyPr vert="horz" lIns="0" tIns="45720" rIns="0" bIns="45720" rtlCol="0" anchor="t">
            <a:normAutofit fontScale="92500" lnSpcReduction="10000"/>
          </a:bodyPr>
          <a:lstStyle/>
          <a:p>
            <a:r>
              <a:rPr lang="en-US" dirty="0"/>
              <a:t>Current guidelines recommend the perioperative continuation of aspirin in patients with coronary DES undergoing noncardiac surgery </a:t>
            </a:r>
          </a:p>
          <a:p>
            <a:r>
              <a:rPr lang="en-US" dirty="0"/>
              <a:t>Supporting evidence is limited: observational studies; first-generation DES implantation.</a:t>
            </a:r>
            <a:endParaRPr lang="en-US" sz="2400" dirty="0">
              <a:ea typeface="Calibri"/>
              <a:cs typeface="Calibri"/>
            </a:endParaRPr>
          </a:p>
        </p:txBody>
      </p:sp>
      <p:sp>
        <p:nvSpPr>
          <p:cNvPr id="8" name="TextBox 7">
            <a:extLst>
              <a:ext uri="{FF2B5EF4-FFF2-40B4-BE49-F238E27FC236}">
                <a16:creationId xmlns:a16="http://schemas.microsoft.com/office/drawing/2014/main" id="{A3EB652A-B1CE-8528-6768-85F97DAB54FA}"/>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sp>
        <p:nvSpPr>
          <p:cNvPr id="9" name="TextBox 8">
            <a:extLst>
              <a:ext uri="{FF2B5EF4-FFF2-40B4-BE49-F238E27FC236}">
                <a16:creationId xmlns:a16="http://schemas.microsoft.com/office/drawing/2014/main" id="{AFDAA427-31CA-F0B0-7973-B3448CA5C710}"/>
              </a:ext>
            </a:extLst>
          </p:cNvPr>
          <p:cNvSpPr txBox="1"/>
          <p:nvPr/>
        </p:nvSpPr>
        <p:spPr>
          <a:xfrm>
            <a:off x="135537" y="4267462"/>
            <a:ext cx="11947826" cy="830997"/>
          </a:xfrm>
          <a:prstGeom prst="rect">
            <a:avLst/>
          </a:prstGeom>
          <a:noFill/>
          <a:ln w="57150">
            <a:solidFill>
              <a:srgbClr val="2683C6"/>
            </a:solidFill>
          </a:ln>
        </p:spPr>
        <p:txBody>
          <a:bodyPr wrap="square" lIns="91440" tIns="45720" rIns="91440" bIns="45720" rtlCol="0" anchor="t">
            <a:spAutoFit/>
          </a:bodyPr>
          <a:lstStyle/>
          <a:p>
            <a:pPr lvl="0" algn="ctr">
              <a:defRPr/>
            </a:pPr>
            <a:r>
              <a:rPr lang="en-US" sz="2400" b="1" dirty="0">
                <a:latin typeface="Calibri" panose="020F0502020204030204"/>
              </a:rPr>
              <a:t>Compare continuing</a:t>
            </a:r>
            <a:r>
              <a:rPr lang="en-US" sz="2400" b="1" dirty="0">
                <a:solidFill>
                  <a:srgbClr val="2683C6"/>
                </a:solidFill>
                <a:latin typeface="Calibri" panose="020F0502020204030204"/>
              </a:rPr>
              <a:t> aspirin monotherapy vs temporarily holding all antiplatelet</a:t>
            </a:r>
          </a:p>
          <a:p>
            <a:pPr algn="ctr"/>
            <a:r>
              <a:rPr lang="en-US" sz="2400" b="1" dirty="0">
                <a:latin typeface="Calibri" panose="020F0502020204030204"/>
              </a:rPr>
              <a:t>therapy</a:t>
            </a:r>
            <a:r>
              <a:rPr lang="en-US" sz="2400" b="1" dirty="0">
                <a:solidFill>
                  <a:srgbClr val="2683C6"/>
                </a:solidFill>
                <a:latin typeface="Calibri" panose="020F0502020204030204"/>
              </a:rPr>
              <a:t> </a:t>
            </a:r>
            <a:r>
              <a:rPr lang="en-US" sz="2400" b="1" dirty="0">
                <a:latin typeface="Calibri" panose="020F0502020204030204"/>
              </a:rPr>
              <a:t>before</a:t>
            </a:r>
            <a:r>
              <a:rPr lang="en-US" sz="2400" b="1" dirty="0">
                <a:solidFill>
                  <a:srgbClr val="2683C6"/>
                </a:solidFill>
                <a:latin typeface="Calibri" panose="020F0502020204030204"/>
              </a:rPr>
              <a:t> noncardiac surgery </a:t>
            </a:r>
            <a:r>
              <a:rPr lang="en-US" sz="2400" b="1" dirty="0">
                <a:latin typeface="Calibri" panose="020F0502020204030204"/>
              </a:rPr>
              <a:t>in patients at least </a:t>
            </a:r>
            <a:r>
              <a:rPr lang="en-US" sz="2400" b="1" dirty="0">
                <a:solidFill>
                  <a:srgbClr val="2683C6"/>
                </a:solidFill>
                <a:latin typeface="Calibri" panose="020F0502020204030204"/>
              </a:rPr>
              <a:t>1 year after PCI </a:t>
            </a:r>
            <a:r>
              <a:rPr lang="en-US" sz="2400" b="1" dirty="0">
                <a:latin typeface="Calibri" panose="020F0502020204030204"/>
              </a:rPr>
              <a:t>with DES.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0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2CB1-0583-739E-0832-64E1A03300F3}"/>
              </a:ext>
            </a:extLst>
          </p:cNvPr>
          <p:cNvSpPr>
            <a:spLocks noGrp="1"/>
          </p:cNvSpPr>
          <p:nvPr>
            <p:ph type="title"/>
          </p:nvPr>
        </p:nvSpPr>
        <p:spPr/>
        <p:txBody>
          <a:bodyPr>
            <a:normAutofit/>
          </a:bodyPr>
          <a:lstStyle/>
          <a:p>
            <a:pPr algn="ctr"/>
            <a:r>
              <a:rPr lang="en-US" dirty="0"/>
              <a:t>Patient Selection and Methods</a:t>
            </a:r>
          </a:p>
        </p:txBody>
      </p:sp>
      <p:sp>
        <p:nvSpPr>
          <p:cNvPr id="3" name="Content Placeholder 2">
            <a:extLst>
              <a:ext uri="{FF2B5EF4-FFF2-40B4-BE49-F238E27FC236}">
                <a16:creationId xmlns:a16="http://schemas.microsoft.com/office/drawing/2014/main" id="{69CD6192-1A6A-89E7-C5E1-30A29B1FBAE5}"/>
              </a:ext>
            </a:extLst>
          </p:cNvPr>
          <p:cNvSpPr>
            <a:spLocks noGrp="1"/>
          </p:cNvSpPr>
          <p:nvPr>
            <p:ph idx="1"/>
          </p:nvPr>
        </p:nvSpPr>
        <p:spPr>
          <a:xfrm>
            <a:off x="772494" y="1472357"/>
            <a:ext cx="10707973" cy="4023360"/>
          </a:xfrm>
        </p:spPr>
        <p:txBody>
          <a:bodyPr vert="horz" lIns="0" tIns="45720" rIns="0" bIns="45720" rtlCol="0" anchor="t">
            <a:normAutofit/>
          </a:bodyPr>
          <a:lstStyle/>
          <a:p>
            <a:r>
              <a:rPr lang="en-US" sz="2400" dirty="0"/>
              <a:t>Investigator-initiated, multicenter, open-label, randomized, controlled trial conducted at 30 sites in 3 countries (Korea, India, and Türkiye)</a:t>
            </a:r>
          </a:p>
        </p:txBody>
      </p:sp>
      <p:sp>
        <p:nvSpPr>
          <p:cNvPr id="6" name="TextBox 5">
            <a:extLst>
              <a:ext uri="{FF2B5EF4-FFF2-40B4-BE49-F238E27FC236}">
                <a16:creationId xmlns:a16="http://schemas.microsoft.com/office/drawing/2014/main" id="{9C7E06B1-3E0B-68CA-6C61-9FB7D4AA2255}"/>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graphicFrame>
        <p:nvGraphicFramePr>
          <p:cNvPr id="5" name="Diagram 4">
            <a:extLst>
              <a:ext uri="{FF2B5EF4-FFF2-40B4-BE49-F238E27FC236}">
                <a16:creationId xmlns:a16="http://schemas.microsoft.com/office/drawing/2014/main" id="{8DC58A62-230B-2ED4-A4AF-1ED8B10D9E76}"/>
              </a:ext>
            </a:extLst>
          </p:cNvPr>
          <p:cNvGraphicFramePr/>
          <p:nvPr>
            <p:extLst>
              <p:ext uri="{D42A27DB-BD31-4B8C-83A1-F6EECF244321}">
                <p14:modId xmlns:p14="http://schemas.microsoft.com/office/powerpoint/2010/main" val="934389654"/>
              </p:ext>
            </p:extLst>
          </p:nvPr>
        </p:nvGraphicFramePr>
        <p:xfrm>
          <a:off x="539495" y="2334146"/>
          <a:ext cx="10707973" cy="364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41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2CB1-0583-739E-0832-64E1A03300F3}"/>
              </a:ext>
            </a:extLst>
          </p:cNvPr>
          <p:cNvSpPr>
            <a:spLocks noGrp="1"/>
          </p:cNvSpPr>
          <p:nvPr>
            <p:ph type="title"/>
          </p:nvPr>
        </p:nvSpPr>
        <p:spPr/>
        <p:txBody>
          <a:bodyPr>
            <a:normAutofit/>
          </a:bodyPr>
          <a:lstStyle/>
          <a:p>
            <a:pPr algn="ctr"/>
            <a:r>
              <a:rPr lang="en-US" dirty="0"/>
              <a:t>Patient Selection and Methods</a:t>
            </a:r>
          </a:p>
        </p:txBody>
      </p:sp>
      <p:sp>
        <p:nvSpPr>
          <p:cNvPr id="3" name="Content Placeholder 2">
            <a:extLst>
              <a:ext uri="{FF2B5EF4-FFF2-40B4-BE49-F238E27FC236}">
                <a16:creationId xmlns:a16="http://schemas.microsoft.com/office/drawing/2014/main" id="{69CD6192-1A6A-89E7-C5E1-30A29B1FBAE5}"/>
              </a:ext>
            </a:extLst>
          </p:cNvPr>
          <p:cNvSpPr>
            <a:spLocks noGrp="1"/>
          </p:cNvSpPr>
          <p:nvPr>
            <p:ph idx="1"/>
          </p:nvPr>
        </p:nvSpPr>
        <p:spPr>
          <a:xfrm>
            <a:off x="772494" y="1250302"/>
            <a:ext cx="10707973" cy="4581317"/>
          </a:xfrm>
        </p:spPr>
        <p:txBody>
          <a:bodyPr vert="horz" lIns="0" tIns="45720" rIns="0" bIns="45720" rtlCol="0" anchor="t">
            <a:normAutofit/>
          </a:bodyPr>
          <a:lstStyle/>
          <a:p>
            <a:pPr marL="0" indent="0">
              <a:buNone/>
            </a:pPr>
            <a:r>
              <a:rPr lang="en-US" sz="2400" b="1" dirty="0"/>
              <a:t>Exclusions</a:t>
            </a:r>
            <a:r>
              <a:rPr lang="en-US" sz="2400" dirty="0"/>
              <a:t>: </a:t>
            </a:r>
          </a:p>
          <a:p>
            <a:r>
              <a:rPr lang="en-US" sz="2400" dirty="0"/>
              <a:t>ACS or MI within 1 month</a:t>
            </a:r>
          </a:p>
          <a:p>
            <a:r>
              <a:rPr lang="en-US" sz="2400" dirty="0"/>
              <a:t>EF&lt;30% </a:t>
            </a:r>
          </a:p>
          <a:p>
            <a:r>
              <a:rPr lang="en-US" sz="2400" dirty="0"/>
              <a:t>Valvular heart disease </a:t>
            </a:r>
          </a:p>
          <a:p>
            <a:r>
              <a:rPr lang="en-US" sz="2400" dirty="0"/>
              <a:t>Intolerance to aspirin</a:t>
            </a:r>
          </a:p>
          <a:p>
            <a:r>
              <a:rPr lang="en-US" sz="2400" dirty="0"/>
              <a:t>Need for anticoagulation</a:t>
            </a:r>
          </a:p>
          <a:p>
            <a:r>
              <a:rPr lang="en-US" sz="2400" dirty="0"/>
              <a:t>Emergent or cardiac surgery</a:t>
            </a:r>
          </a:p>
          <a:p>
            <a:r>
              <a:rPr lang="en-US" sz="2400" dirty="0"/>
              <a:t>Very high bleeding risk (</a:t>
            </a:r>
            <a:r>
              <a:rPr lang="en-US" sz="2400" dirty="0" err="1"/>
              <a:t>eg</a:t>
            </a:r>
            <a:r>
              <a:rPr lang="en-US" sz="2400" dirty="0"/>
              <a:t>, intracranial, spinal neurosurgery, or vitreoretinal eye surgery) </a:t>
            </a:r>
          </a:p>
          <a:p>
            <a:r>
              <a:rPr lang="en-US" sz="2400" dirty="0"/>
              <a:t>Noncardiac surgery was not performed</a:t>
            </a:r>
            <a:endParaRPr lang="en-US" dirty="0"/>
          </a:p>
        </p:txBody>
      </p:sp>
      <p:sp>
        <p:nvSpPr>
          <p:cNvPr id="6" name="TextBox 5">
            <a:extLst>
              <a:ext uri="{FF2B5EF4-FFF2-40B4-BE49-F238E27FC236}">
                <a16:creationId xmlns:a16="http://schemas.microsoft.com/office/drawing/2014/main" id="{9C7E06B1-3E0B-68CA-6C61-9FB7D4AA2255}"/>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spTree>
    <p:extLst>
      <p:ext uri="{BB962C8B-B14F-4D97-AF65-F5344CB8AC3E}">
        <p14:creationId xmlns:p14="http://schemas.microsoft.com/office/powerpoint/2010/main" val="226963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F514-55A9-4978-3FAC-4766ED6569CF}"/>
              </a:ext>
            </a:extLst>
          </p:cNvPr>
          <p:cNvSpPr>
            <a:spLocks noGrp="1"/>
          </p:cNvSpPr>
          <p:nvPr>
            <p:ph type="title"/>
          </p:nvPr>
        </p:nvSpPr>
        <p:spPr/>
        <p:txBody>
          <a:bodyPr>
            <a:normAutofit/>
          </a:bodyPr>
          <a:lstStyle/>
          <a:p>
            <a:pPr algn="ctr"/>
            <a:r>
              <a:rPr lang="en-US" sz="4000" dirty="0"/>
              <a:t>Outcome Selection</a:t>
            </a:r>
          </a:p>
        </p:txBody>
      </p:sp>
      <p:sp>
        <p:nvSpPr>
          <p:cNvPr id="3" name="Content Placeholder 2">
            <a:extLst>
              <a:ext uri="{FF2B5EF4-FFF2-40B4-BE49-F238E27FC236}">
                <a16:creationId xmlns:a16="http://schemas.microsoft.com/office/drawing/2014/main" id="{931B21C7-E53C-015B-6C4D-37447C0BA18F}"/>
              </a:ext>
            </a:extLst>
          </p:cNvPr>
          <p:cNvSpPr>
            <a:spLocks noGrp="1"/>
          </p:cNvSpPr>
          <p:nvPr>
            <p:ph idx="1"/>
          </p:nvPr>
        </p:nvSpPr>
        <p:spPr>
          <a:xfrm>
            <a:off x="416257" y="1825625"/>
            <a:ext cx="11313993" cy="4351338"/>
          </a:xfrm>
        </p:spPr>
        <p:txBody>
          <a:bodyPr vert="horz" lIns="0" tIns="45720" rIns="0" bIns="45720" rtlCol="0" anchor="t">
            <a:normAutofit/>
          </a:bodyPr>
          <a:lstStyle/>
          <a:p>
            <a:r>
              <a:rPr lang="en-US" b="1" dirty="0"/>
              <a:t>P</a:t>
            </a:r>
            <a:r>
              <a:rPr lang="en-US" sz="2800" b="1" dirty="0"/>
              <a:t>rimary outcome composite: </a:t>
            </a:r>
            <a:endParaRPr lang="en-US" sz="2800" b="1" dirty="0">
              <a:ea typeface="Calibri"/>
              <a:cs typeface="Calibri"/>
            </a:endParaRPr>
          </a:p>
          <a:p>
            <a:pPr marL="200660" lvl="1" indent="0">
              <a:buNone/>
            </a:pPr>
            <a:r>
              <a:rPr lang="en-US" sz="2800" dirty="0"/>
              <a:t>Death, MI, definite stent thrombosis, stroke 5-30 days after surgery</a:t>
            </a:r>
          </a:p>
          <a:p>
            <a:pPr marL="200660" lvl="1" indent="0">
              <a:buNone/>
            </a:pPr>
            <a:endParaRPr lang="en-US" sz="2800" dirty="0">
              <a:ea typeface="Calibri" panose="020F0502020204030204"/>
              <a:cs typeface="Calibri" panose="020F0502020204030204"/>
            </a:endParaRPr>
          </a:p>
          <a:p>
            <a:r>
              <a:rPr lang="en-US" sz="2800" b="1" dirty="0"/>
              <a:t>Secondary outcome: </a:t>
            </a:r>
            <a:endParaRPr lang="en-US" sz="2800" b="1" dirty="0">
              <a:ea typeface="Calibri"/>
              <a:cs typeface="Calibri"/>
            </a:endParaRPr>
          </a:p>
          <a:p>
            <a:pPr marL="200660" lvl="1" indent="0">
              <a:buNone/>
            </a:pPr>
            <a:r>
              <a:rPr lang="en-US" sz="2800" dirty="0"/>
              <a:t> </a:t>
            </a:r>
            <a:r>
              <a:rPr lang="en-US" sz="2800" dirty="0">
                <a:latin typeface="AdvOTe81213fa"/>
              </a:rPr>
              <a:t>I</a:t>
            </a:r>
            <a:r>
              <a:rPr lang="en-US" sz="2800" b="0" i="0" u="none" strike="noStrike" baseline="0" dirty="0">
                <a:latin typeface="AdvOTe81213fa"/>
              </a:rPr>
              <a:t>ndividual components of p</a:t>
            </a:r>
            <a:r>
              <a:rPr lang="en-US" sz="2800" dirty="0"/>
              <a:t>rimary outcome </a:t>
            </a:r>
            <a:r>
              <a:rPr lang="en-US" sz="2800" b="0" i="0" u="none" strike="noStrike" baseline="0" dirty="0">
                <a:latin typeface="AdvOTe81213fa"/>
              </a:rPr>
              <a:t>and major or minor bleeding </a:t>
            </a:r>
            <a:endParaRPr lang="en-US" dirty="0">
              <a:solidFill>
                <a:srgbClr val="404040"/>
              </a:solidFill>
              <a:ea typeface="Calibri"/>
              <a:cs typeface="Calibri"/>
            </a:endParaRPr>
          </a:p>
          <a:p>
            <a:pPr marL="154940" lvl="1" indent="0">
              <a:buNone/>
            </a:pPr>
            <a:endParaRPr lang="en-US" dirty="0">
              <a:solidFill>
                <a:srgbClr val="404040"/>
              </a:solidFill>
              <a:ea typeface="+mn-lt"/>
              <a:cs typeface="+mn-lt"/>
            </a:endParaRPr>
          </a:p>
        </p:txBody>
      </p:sp>
      <p:sp>
        <p:nvSpPr>
          <p:cNvPr id="5" name="TextBox 4">
            <a:extLst>
              <a:ext uri="{FF2B5EF4-FFF2-40B4-BE49-F238E27FC236}">
                <a16:creationId xmlns:a16="http://schemas.microsoft.com/office/drawing/2014/main" id="{EBBA7782-8A83-5463-6F2E-5319E434FFC8}"/>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spTree>
    <p:extLst>
      <p:ext uri="{BB962C8B-B14F-4D97-AF65-F5344CB8AC3E}">
        <p14:creationId xmlns:p14="http://schemas.microsoft.com/office/powerpoint/2010/main" val="280007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BF60-ADF8-2A4D-F687-97AAB068AA48}"/>
              </a:ext>
            </a:extLst>
          </p:cNvPr>
          <p:cNvSpPr>
            <a:spLocks noGrp="1"/>
          </p:cNvSpPr>
          <p:nvPr>
            <p:ph type="title"/>
          </p:nvPr>
        </p:nvSpPr>
        <p:spPr/>
        <p:txBody>
          <a:bodyPr>
            <a:normAutofit fontScale="90000"/>
          </a:bodyPr>
          <a:lstStyle/>
          <a:p>
            <a:pPr algn="ctr"/>
            <a:r>
              <a:rPr lang="en-US" dirty="0">
                <a:ea typeface="Calibri Light"/>
                <a:cs typeface="Calibri Light"/>
              </a:rPr>
              <a:t>Results</a:t>
            </a:r>
            <a:endParaRPr lang="en-US" dirty="0"/>
          </a:p>
        </p:txBody>
      </p:sp>
      <p:sp>
        <p:nvSpPr>
          <p:cNvPr id="4" name="Rectangle 3">
            <a:extLst>
              <a:ext uri="{FF2B5EF4-FFF2-40B4-BE49-F238E27FC236}">
                <a16:creationId xmlns:a16="http://schemas.microsoft.com/office/drawing/2014/main" id="{FE946E11-23EF-CF05-219D-EC78DE31CBF8}"/>
              </a:ext>
            </a:extLst>
          </p:cNvPr>
          <p:cNvSpPr/>
          <p:nvPr/>
        </p:nvSpPr>
        <p:spPr>
          <a:xfrm>
            <a:off x="5066970" y="2745496"/>
            <a:ext cx="2146662" cy="2002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417457-1C12-596A-7774-F1304CF25DA6}"/>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pic>
        <p:nvPicPr>
          <p:cNvPr id="8" name="Picture 7">
            <a:extLst>
              <a:ext uri="{FF2B5EF4-FFF2-40B4-BE49-F238E27FC236}">
                <a16:creationId xmlns:a16="http://schemas.microsoft.com/office/drawing/2014/main" id="{FC7CC929-5BAB-76B2-33D7-21EB1014DB64}"/>
              </a:ext>
            </a:extLst>
          </p:cNvPr>
          <p:cNvPicPr>
            <a:picLocks noChangeAspect="1"/>
          </p:cNvPicPr>
          <p:nvPr/>
        </p:nvPicPr>
        <p:blipFill>
          <a:blip r:embed="rId3"/>
          <a:stretch>
            <a:fillRect/>
          </a:stretch>
        </p:blipFill>
        <p:spPr>
          <a:xfrm>
            <a:off x="685800" y="1346335"/>
            <a:ext cx="10712450" cy="4358552"/>
          </a:xfrm>
          <a:prstGeom prst="rect">
            <a:avLst/>
          </a:prstGeom>
        </p:spPr>
      </p:pic>
    </p:spTree>
    <p:extLst>
      <p:ext uri="{BB962C8B-B14F-4D97-AF65-F5344CB8AC3E}">
        <p14:creationId xmlns:p14="http://schemas.microsoft.com/office/powerpoint/2010/main" val="1151575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D73D-F523-4EFA-1746-C15C7413A177}"/>
              </a:ext>
            </a:extLst>
          </p:cNvPr>
          <p:cNvSpPr>
            <a:spLocks noGrp="1"/>
          </p:cNvSpPr>
          <p:nvPr>
            <p:ph type="title"/>
          </p:nvPr>
        </p:nvSpPr>
        <p:spPr/>
        <p:txBody>
          <a:bodyPr>
            <a:normAutofit fontScale="90000"/>
          </a:bodyPr>
          <a:lstStyle/>
          <a:p>
            <a:pPr algn="ctr"/>
            <a:r>
              <a:rPr lang="en-US" dirty="0"/>
              <a:t>ASSURE DES Conclusions</a:t>
            </a:r>
          </a:p>
        </p:txBody>
      </p:sp>
      <p:sp>
        <p:nvSpPr>
          <p:cNvPr id="3" name="Content Placeholder 2">
            <a:extLst>
              <a:ext uri="{FF2B5EF4-FFF2-40B4-BE49-F238E27FC236}">
                <a16:creationId xmlns:a16="http://schemas.microsoft.com/office/drawing/2014/main" id="{0F330DF8-FDA9-E273-CF05-8E54DD867E45}"/>
              </a:ext>
            </a:extLst>
          </p:cNvPr>
          <p:cNvSpPr>
            <a:spLocks noGrp="1"/>
          </p:cNvSpPr>
          <p:nvPr>
            <p:ph idx="4294967295"/>
          </p:nvPr>
        </p:nvSpPr>
        <p:spPr>
          <a:xfrm>
            <a:off x="508958" y="2466975"/>
            <a:ext cx="11155992" cy="1924050"/>
          </a:xfrm>
        </p:spPr>
        <p:txBody>
          <a:bodyPr vert="horz" lIns="0" tIns="45720" rIns="0" bIns="45720" rtlCol="0" anchor="t">
            <a:noAutofit/>
          </a:bodyPr>
          <a:lstStyle/>
          <a:p>
            <a:pPr marL="0" indent="0" algn="ctr">
              <a:buNone/>
            </a:pPr>
            <a:r>
              <a:rPr lang="en-US" dirty="0">
                <a:ea typeface="+mn-lt"/>
                <a:cs typeface="+mn-lt"/>
              </a:rPr>
              <a:t>In p</a:t>
            </a:r>
            <a:r>
              <a:rPr lang="en-US" sz="2800" dirty="0">
                <a:solidFill>
                  <a:schemeClr val="tx1"/>
                </a:solidFill>
                <a:ea typeface="+mn-lt"/>
                <a:cs typeface="+mn-lt"/>
              </a:rPr>
              <a:t>atients undergoing </a:t>
            </a:r>
            <a:r>
              <a:rPr lang="en-US" sz="2800" dirty="0">
                <a:solidFill>
                  <a:srgbClr val="2683C6"/>
                </a:solidFill>
                <a:ea typeface="+mn-lt"/>
                <a:cs typeface="+mn-lt"/>
              </a:rPr>
              <a:t>noncardiac surgery &gt;1 year after PCI </a:t>
            </a:r>
            <a:r>
              <a:rPr lang="en-US" sz="2800" dirty="0">
                <a:solidFill>
                  <a:schemeClr val="tx1"/>
                </a:solidFill>
                <a:ea typeface="+mn-lt"/>
                <a:cs typeface="+mn-lt"/>
              </a:rPr>
              <a:t>with contemporary DES, a strategy of </a:t>
            </a:r>
            <a:r>
              <a:rPr lang="en-US" sz="2800" dirty="0">
                <a:solidFill>
                  <a:srgbClr val="2683C6"/>
                </a:solidFill>
                <a:ea typeface="+mn-lt"/>
                <a:cs typeface="+mn-lt"/>
              </a:rPr>
              <a:t>continuing aspirin monotherapy did not significantly reduce ischemic events</a:t>
            </a:r>
            <a:r>
              <a:rPr lang="en-US" sz="2800" dirty="0">
                <a:solidFill>
                  <a:schemeClr val="tx1"/>
                </a:solidFill>
                <a:ea typeface="+mn-lt"/>
                <a:cs typeface="+mn-lt"/>
              </a:rPr>
              <a:t> compared with temporarily (5 days) holding all antiplatelet therapy</a:t>
            </a:r>
            <a:endParaRPr lang="en-US" sz="2800" dirty="0">
              <a:solidFill>
                <a:schemeClr val="tx1"/>
              </a:solidFill>
              <a:ea typeface="Calibri" panose="020F0502020204030204"/>
              <a:cs typeface="Calibri" panose="020F0502020204030204"/>
            </a:endParaRPr>
          </a:p>
        </p:txBody>
      </p:sp>
      <p:sp>
        <p:nvSpPr>
          <p:cNvPr id="6" name="TextBox 5">
            <a:extLst>
              <a:ext uri="{FF2B5EF4-FFF2-40B4-BE49-F238E27FC236}">
                <a16:creationId xmlns:a16="http://schemas.microsoft.com/office/drawing/2014/main" id="{ACE99951-F7DE-B2CD-93E8-3A79CF1626F2}"/>
              </a:ext>
            </a:extLst>
          </p:cNvPr>
          <p:cNvSpPr txBox="1"/>
          <p:nvPr/>
        </p:nvSpPr>
        <p:spPr>
          <a:xfrm>
            <a:off x="-19715" y="6440592"/>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Kang, D et al. JACC. 2024; 10.1016</a:t>
            </a:r>
          </a:p>
        </p:txBody>
      </p:sp>
    </p:spTree>
    <p:extLst>
      <p:ext uri="{BB962C8B-B14F-4D97-AF65-F5344CB8AC3E}">
        <p14:creationId xmlns:p14="http://schemas.microsoft.com/office/powerpoint/2010/main" val="1482454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D579-7EED-21BC-40F3-064BF8AC3DFD}"/>
              </a:ext>
            </a:extLst>
          </p:cNvPr>
          <p:cNvSpPr>
            <a:spLocks noGrp="1"/>
          </p:cNvSpPr>
          <p:nvPr>
            <p:ph type="title"/>
          </p:nvPr>
        </p:nvSpPr>
        <p:spPr>
          <a:xfrm>
            <a:off x="0" y="-4382"/>
            <a:ext cx="3973285" cy="1325563"/>
          </a:xfrm>
        </p:spPr>
        <p:txBody>
          <a:bodyPr>
            <a:normAutofit/>
          </a:bodyPr>
          <a:lstStyle/>
          <a:p>
            <a:r>
              <a:rPr lang="en-US" b="0" i="0" dirty="0">
                <a:effectLst/>
                <a:latin typeface="interstatebold"/>
              </a:rPr>
              <a:t>STOP-or-NOT:</a:t>
            </a:r>
            <a:endParaRPr lang="en-US" dirty="0"/>
          </a:p>
        </p:txBody>
      </p:sp>
      <p:sp>
        <p:nvSpPr>
          <p:cNvPr id="4" name="TextBox 3">
            <a:extLst>
              <a:ext uri="{FF2B5EF4-FFF2-40B4-BE49-F238E27FC236}">
                <a16:creationId xmlns:a16="http://schemas.microsoft.com/office/drawing/2014/main" id="{13F885EF-3C78-62FC-C05B-976E6038588C}"/>
              </a:ext>
            </a:extLst>
          </p:cNvPr>
          <p:cNvSpPr txBox="1"/>
          <p:nvPr/>
        </p:nvSpPr>
        <p:spPr>
          <a:xfrm>
            <a:off x="3788228" y="204800"/>
            <a:ext cx="8229597" cy="830997"/>
          </a:xfrm>
          <a:prstGeom prst="rect">
            <a:avLst/>
          </a:prstGeom>
          <a:noFill/>
        </p:spPr>
        <p:txBody>
          <a:bodyPr wrap="square" rtlCol="0">
            <a:spAutoFit/>
          </a:bodyPr>
          <a:lstStyle/>
          <a:p>
            <a:r>
              <a:rPr lang="en-US" sz="2400" b="1" i="0" dirty="0">
                <a:effectLst/>
                <a:latin typeface="Guardian TextSans Web"/>
              </a:rPr>
              <a:t>Continuation vs Discontinuation of Renin-Angiotensin System Inhibitors Before Major Noncardiac Surgery</a:t>
            </a:r>
            <a:endParaRPr lang="en-US" sz="2400" dirty="0"/>
          </a:p>
        </p:txBody>
      </p:sp>
      <p:sp>
        <p:nvSpPr>
          <p:cNvPr id="6" name="TextBox 5">
            <a:extLst>
              <a:ext uri="{FF2B5EF4-FFF2-40B4-BE49-F238E27FC236}">
                <a16:creationId xmlns:a16="http://schemas.microsoft.com/office/drawing/2014/main" id="{DF0DA749-AD3C-3D6D-D6DD-0880367AF216}"/>
              </a:ext>
            </a:extLst>
          </p:cNvPr>
          <p:cNvSpPr txBox="1"/>
          <p:nvPr/>
        </p:nvSpPr>
        <p:spPr>
          <a:xfrm>
            <a:off x="97970" y="1048524"/>
            <a:ext cx="11821885" cy="646331"/>
          </a:xfrm>
          <a:prstGeom prst="rect">
            <a:avLst/>
          </a:prstGeom>
          <a:noFill/>
        </p:spPr>
        <p:txBody>
          <a:bodyPr wrap="square">
            <a:spAutoFit/>
          </a:bodyPr>
          <a:lstStyle/>
          <a:p>
            <a:pPr algn="ctr"/>
            <a:r>
              <a:rPr lang="en-US" b="0" i="0" dirty="0">
                <a:solidFill>
                  <a:srgbClr val="333333"/>
                </a:solidFill>
                <a:effectLst/>
                <a:latin typeface="Guardian TextSans Web"/>
              </a:rPr>
              <a:t>Prospective, multicenter, randomized clinical trial: to evaluate whether a continuation strategy vs a discontinuation strategy of RASIs before major noncardiac surgery results in decreased complications at 28 days after surgery. </a:t>
            </a:r>
          </a:p>
        </p:txBody>
      </p:sp>
      <p:sp>
        <p:nvSpPr>
          <p:cNvPr id="31" name="TextBox 30">
            <a:extLst>
              <a:ext uri="{FF2B5EF4-FFF2-40B4-BE49-F238E27FC236}">
                <a16:creationId xmlns:a16="http://schemas.microsoft.com/office/drawing/2014/main" id="{310C233E-DB0C-D576-ED9D-1E53988C7FB6}"/>
              </a:ext>
            </a:extLst>
          </p:cNvPr>
          <p:cNvSpPr txBox="1"/>
          <p:nvPr/>
        </p:nvSpPr>
        <p:spPr>
          <a:xfrm>
            <a:off x="6625362" y="3651333"/>
            <a:ext cx="2213837" cy="646331"/>
          </a:xfrm>
          <a:prstGeom prst="rect">
            <a:avLst/>
          </a:prstGeom>
          <a:noFill/>
        </p:spPr>
        <p:txBody>
          <a:bodyPr wrap="square">
            <a:spAutoFit/>
          </a:bodyPr>
          <a:lstStyle/>
          <a:p>
            <a:pPr algn="ctr"/>
            <a:r>
              <a:rPr lang="en-US" b="0" i="0" dirty="0">
                <a:solidFill>
                  <a:srgbClr val="333333"/>
                </a:solidFill>
                <a:effectLst/>
                <a:latin typeface="Guardian TextSans Web"/>
              </a:rPr>
              <a:t>risk ratio, 1.02 </a:t>
            </a:r>
          </a:p>
          <a:p>
            <a:pPr algn="ctr"/>
            <a:r>
              <a:rPr lang="en-US" b="0" i="0" dirty="0">
                <a:solidFill>
                  <a:srgbClr val="333333"/>
                </a:solidFill>
                <a:effectLst/>
                <a:latin typeface="Guardian TextSans Web"/>
              </a:rPr>
              <a:t>[95% CI, 0.87-1.19]</a:t>
            </a:r>
          </a:p>
        </p:txBody>
      </p:sp>
      <p:sp>
        <p:nvSpPr>
          <p:cNvPr id="33" name="TextBox 32">
            <a:extLst>
              <a:ext uri="{FF2B5EF4-FFF2-40B4-BE49-F238E27FC236}">
                <a16:creationId xmlns:a16="http://schemas.microsoft.com/office/drawing/2014/main" id="{B6055C7C-E6EF-B059-6E98-D11FAE808E32}"/>
              </a:ext>
            </a:extLst>
          </p:cNvPr>
          <p:cNvSpPr txBox="1"/>
          <p:nvPr/>
        </p:nvSpPr>
        <p:spPr>
          <a:xfrm>
            <a:off x="9028631" y="3651333"/>
            <a:ext cx="2455062" cy="646331"/>
          </a:xfrm>
          <a:prstGeom prst="rect">
            <a:avLst/>
          </a:prstGeom>
          <a:noFill/>
        </p:spPr>
        <p:txBody>
          <a:bodyPr wrap="square">
            <a:spAutoFit/>
          </a:bodyPr>
          <a:lstStyle/>
          <a:p>
            <a:pPr algn="ctr"/>
            <a:r>
              <a:rPr lang="sv-SE" b="0" i="0" dirty="0">
                <a:solidFill>
                  <a:srgbClr val="333333"/>
                </a:solidFill>
                <a:effectLst/>
                <a:latin typeface="Guardian TextSans Web"/>
              </a:rPr>
              <a:t>risk ratio, 1.31</a:t>
            </a:r>
          </a:p>
          <a:p>
            <a:pPr algn="ctr"/>
            <a:r>
              <a:rPr lang="sv-SE" b="0" i="0" dirty="0">
                <a:solidFill>
                  <a:srgbClr val="333333"/>
                </a:solidFill>
                <a:effectLst/>
                <a:latin typeface="Guardian TextSans Web"/>
              </a:rPr>
              <a:t> [95% CI, 1.19-1.44]</a:t>
            </a:r>
            <a:endParaRPr lang="en-US" dirty="0"/>
          </a:p>
        </p:txBody>
      </p:sp>
      <p:sp>
        <p:nvSpPr>
          <p:cNvPr id="36" name="Rectangle: Rounded Corners 35">
            <a:extLst>
              <a:ext uri="{FF2B5EF4-FFF2-40B4-BE49-F238E27FC236}">
                <a16:creationId xmlns:a16="http://schemas.microsoft.com/office/drawing/2014/main" id="{A0B0D5D9-E4EC-B8B5-9FA9-CFEDCC17F722}"/>
              </a:ext>
            </a:extLst>
          </p:cNvPr>
          <p:cNvSpPr/>
          <p:nvPr/>
        </p:nvSpPr>
        <p:spPr>
          <a:xfrm>
            <a:off x="391885" y="3633200"/>
            <a:ext cx="2965568" cy="1021556"/>
          </a:xfrm>
          <a:prstGeom prst="roundRect">
            <a:avLst/>
          </a:prstGeom>
          <a:solidFill>
            <a:srgbClr val="195785"/>
          </a:solidFill>
        </p:spPr>
        <p:txBody>
          <a:bodyPr wrap="square" anchor="ctr" anchorCtr="0">
            <a:spAutoFit/>
          </a:bodyPr>
          <a:lstStyle/>
          <a:p>
            <a:pPr algn="ctr"/>
            <a:r>
              <a:rPr lang="en-US" dirty="0">
                <a:solidFill>
                  <a:schemeClr val="bg1"/>
                </a:solidFill>
                <a:latin typeface="Guardian TextSans Web"/>
              </a:rPr>
              <a:t>2222 patients</a:t>
            </a:r>
          </a:p>
          <a:p>
            <a:pPr algn="ctr"/>
            <a:r>
              <a:rPr lang="en-US" b="0" i="0" dirty="0">
                <a:solidFill>
                  <a:schemeClr val="bg1"/>
                </a:solidFill>
                <a:effectLst/>
                <a:latin typeface="Guardian TextSans Web"/>
              </a:rPr>
              <a:t>RASI ≥ 3 months</a:t>
            </a:r>
          </a:p>
          <a:p>
            <a:pPr algn="ctr"/>
            <a:r>
              <a:rPr lang="en-US" b="0" i="0" dirty="0">
                <a:solidFill>
                  <a:schemeClr val="bg1"/>
                </a:solidFill>
                <a:effectLst/>
                <a:latin typeface="Guardian TextSans Web"/>
              </a:rPr>
              <a:t>major noncardiac surgery </a:t>
            </a:r>
            <a:endParaRPr lang="en-US" dirty="0">
              <a:solidFill>
                <a:schemeClr val="bg1"/>
              </a:solidFill>
            </a:endParaRPr>
          </a:p>
        </p:txBody>
      </p:sp>
      <p:sp>
        <p:nvSpPr>
          <p:cNvPr id="37" name="Rectangle: Rounded Corners 36">
            <a:extLst>
              <a:ext uri="{FF2B5EF4-FFF2-40B4-BE49-F238E27FC236}">
                <a16:creationId xmlns:a16="http://schemas.microsoft.com/office/drawing/2014/main" id="{62C3E05C-9119-7E5B-2813-2C22E7270272}"/>
              </a:ext>
            </a:extLst>
          </p:cNvPr>
          <p:cNvSpPr/>
          <p:nvPr/>
        </p:nvSpPr>
        <p:spPr>
          <a:xfrm>
            <a:off x="3861381" y="2881901"/>
            <a:ext cx="2761046" cy="1021556"/>
          </a:xfrm>
          <a:prstGeom prst="roundRect">
            <a:avLst/>
          </a:prstGeom>
          <a:solidFill>
            <a:srgbClr val="2275B4"/>
          </a:solidFill>
        </p:spPr>
        <p:txBody>
          <a:bodyPr wrap="square" anchor="ctr" anchorCtr="0">
            <a:spAutoFit/>
          </a:bodyPr>
          <a:lstStyle/>
          <a:p>
            <a:pPr algn="ctr"/>
            <a:r>
              <a:rPr lang="en-US" dirty="0">
                <a:solidFill>
                  <a:schemeClr val="bg1"/>
                </a:solidFill>
                <a:latin typeface="Guardian TextSans Web"/>
              </a:rPr>
              <a:t>Continue RASIs until the day of surgery </a:t>
            </a:r>
          </a:p>
          <a:p>
            <a:pPr algn="ctr"/>
            <a:r>
              <a:rPr lang="en-US" dirty="0">
                <a:solidFill>
                  <a:schemeClr val="bg1"/>
                </a:solidFill>
                <a:latin typeface="Guardian TextSans Web"/>
              </a:rPr>
              <a:t>(n = 1107)</a:t>
            </a:r>
          </a:p>
        </p:txBody>
      </p:sp>
      <p:sp>
        <p:nvSpPr>
          <p:cNvPr id="40" name="Rectangle: Rounded Corners 39">
            <a:extLst>
              <a:ext uri="{FF2B5EF4-FFF2-40B4-BE49-F238E27FC236}">
                <a16:creationId xmlns:a16="http://schemas.microsoft.com/office/drawing/2014/main" id="{37BC3BF2-8EA2-2D40-EFF3-7B9FF21A2FA8}"/>
              </a:ext>
            </a:extLst>
          </p:cNvPr>
          <p:cNvSpPr/>
          <p:nvPr/>
        </p:nvSpPr>
        <p:spPr>
          <a:xfrm>
            <a:off x="3866568" y="4309850"/>
            <a:ext cx="2761046" cy="1021556"/>
          </a:xfrm>
          <a:prstGeom prst="roundRect">
            <a:avLst/>
          </a:prstGeom>
          <a:solidFill>
            <a:srgbClr val="3B95D9"/>
          </a:solidFill>
        </p:spPr>
        <p:txBody>
          <a:bodyPr wrap="square" anchor="ctr" anchorCtr="0">
            <a:spAutoFit/>
          </a:bodyPr>
          <a:lstStyle/>
          <a:p>
            <a:pPr algn="ctr"/>
            <a:r>
              <a:rPr lang="en-US" dirty="0">
                <a:solidFill>
                  <a:schemeClr val="bg1"/>
                </a:solidFill>
                <a:latin typeface="Guardian TextSans Web"/>
              </a:rPr>
              <a:t>Discontinue RASIs </a:t>
            </a:r>
          </a:p>
          <a:p>
            <a:pPr algn="ctr"/>
            <a:r>
              <a:rPr lang="en-US" dirty="0">
                <a:solidFill>
                  <a:schemeClr val="bg1"/>
                </a:solidFill>
                <a:latin typeface="Guardian TextSans Web"/>
              </a:rPr>
              <a:t>48 </a:t>
            </a:r>
            <a:r>
              <a:rPr lang="en-US" dirty="0" err="1">
                <a:solidFill>
                  <a:schemeClr val="bg1"/>
                </a:solidFill>
                <a:latin typeface="Guardian TextSans Web"/>
              </a:rPr>
              <a:t>hrs</a:t>
            </a:r>
            <a:r>
              <a:rPr lang="en-US" dirty="0">
                <a:solidFill>
                  <a:schemeClr val="bg1"/>
                </a:solidFill>
                <a:latin typeface="Guardian TextSans Web"/>
              </a:rPr>
              <a:t> prior to surgery </a:t>
            </a:r>
          </a:p>
          <a:p>
            <a:pPr algn="ctr"/>
            <a:r>
              <a:rPr lang="en-US" dirty="0">
                <a:solidFill>
                  <a:schemeClr val="bg1"/>
                </a:solidFill>
                <a:latin typeface="Guardian TextSans Web"/>
              </a:rPr>
              <a:t>(n = 1115)</a:t>
            </a:r>
          </a:p>
        </p:txBody>
      </p:sp>
      <p:sp>
        <p:nvSpPr>
          <p:cNvPr id="41" name="Rectangle: Rounded Corners 40">
            <a:extLst>
              <a:ext uri="{FF2B5EF4-FFF2-40B4-BE49-F238E27FC236}">
                <a16:creationId xmlns:a16="http://schemas.microsoft.com/office/drawing/2014/main" id="{C2E59C8D-0BEB-5400-37C6-DE062FC98D8C}"/>
              </a:ext>
            </a:extLst>
          </p:cNvPr>
          <p:cNvSpPr/>
          <p:nvPr/>
        </p:nvSpPr>
        <p:spPr>
          <a:xfrm>
            <a:off x="6945436" y="3010250"/>
            <a:ext cx="1463040" cy="646986"/>
          </a:xfrm>
          <a:prstGeom prst="roundRect">
            <a:avLst/>
          </a:prstGeom>
          <a:solidFill>
            <a:srgbClr val="2275B4"/>
          </a:solidFill>
        </p:spPr>
        <p:txBody>
          <a:bodyPr wrap="square" anchor="ctr" anchorCtr="0">
            <a:spAutoFit/>
          </a:bodyPr>
          <a:lstStyle/>
          <a:p>
            <a:pPr algn="ctr"/>
            <a:r>
              <a:rPr lang="en-US" sz="3200" dirty="0">
                <a:solidFill>
                  <a:schemeClr val="bg1"/>
                </a:solidFill>
                <a:latin typeface="Guardian TextSans Web"/>
              </a:rPr>
              <a:t>22%</a:t>
            </a:r>
          </a:p>
        </p:txBody>
      </p:sp>
      <p:sp>
        <p:nvSpPr>
          <p:cNvPr id="43" name="Rectangle: Rounded Corners 42">
            <a:extLst>
              <a:ext uri="{FF2B5EF4-FFF2-40B4-BE49-F238E27FC236}">
                <a16:creationId xmlns:a16="http://schemas.microsoft.com/office/drawing/2014/main" id="{D5F49105-E278-95C7-6C78-6D3296E88C45}"/>
              </a:ext>
            </a:extLst>
          </p:cNvPr>
          <p:cNvSpPr/>
          <p:nvPr/>
        </p:nvSpPr>
        <p:spPr>
          <a:xfrm>
            <a:off x="9513591" y="3010250"/>
            <a:ext cx="1463040" cy="646986"/>
          </a:xfrm>
          <a:prstGeom prst="roundRect">
            <a:avLst/>
          </a:prstGeom>
          <a:solidFill>
            <a:srgbClr val="2275B4"/>
          </a:solidFill>
        </p:spPr>
        <p:txBody>
          <a:bodyPr wrap="square" anchor="ctr" anchorCtr="0">
            <a:spAutoFit/>
          </a:bodyPr>
          <a:lstStyle/>
          <a:p>
            <a:pPr algn="ctr"/>
            <a:r>
              <a:rPr lang="en-US" sz="3200" dirty="0">
                <a:solidFill>
                  <a:schemeClr val="bg1"/>
                </a:solidFill>
                <a:latin typeface="Guardian TextSans Web"/>
              </a:rPr>
              <a:t>54%</a:t>
            </a:r>
          </a:p>
        </p:txBody>
      </p:sp>
      <p:sp>
        <p:nvSpPr>
          <p:cNvPr id="44" name="Rectangle: Rounded Corners 43">
            <a:extLst>
              <a:ext uri="{FF2B5EF4-FFF2-40B4-BE49-F238E27FC236}">
                <a16:creationId xmlns:a16="http://schemas.microsoft.com/office/drawing/2014/main" id="{57D2DB2B-7ACA-3EBB-1DA6-A96C0D88BA5B}"/>
              </a:ext>
            </a:extLst>
          </p:cNvPr>
          <p:cNvSpPr/>
          <p:nvPr/>
        </p:nvSpPr>
        <p:spPr>
          <a:xfrm>
            <a:off x="9513591" y="4537077"/>
            <a:ext cx="1463040" cy="646986"/>
          </a:xfrm>
          <a:prstGeom prst="roundRect">
            <a:avLst/>
          </a:prstGeom>
          <a:solidFill>
            <a:srgbClr val="3B95D9"/>
          </a:solidFill>
        </p:spPr>
        <p:txBody>
          <a:bodyPr wrap="square" anchor="ctr" anchorCtr="0">
            <a:spAutoFit/>
          </a:bodyPr>
          <a:lstStyle/>
          <a:p>
            <a:pPr algn="ctr"/>
            <a:r>
              <a:rPr lang="en-US" sz="3200" dirty="0">
                <a:solidFill>
                  <a:schemeClr val="bg1"/>
                </a:solidFill>
                <a:latin typeface="Guardian TextSans Web"/>
              </a:rPr>
              <a:t>41%</a:t>
            </a:r>
          </a:p>
        </p:txBody>
      </p:sp>
      <p:sp>
        <p:nvSpPr>
          <p:cNvPr id="46" name="Rectangle: Rounded Corners 45">
            <a:extLst>
              <a:ext uri="{FF2B5EF4-FFF2-40B4-BE49-F238E27FC236}">
                <a16:creationId xmlns:a16="http://schemas.microsoft.com/office/drawing/2014/main" id="{31520F42-7F81-6594-5FFC-82419B5303FC}"/>
              </a:ext>
            </a:extLst>
          </p:cNvPr>
          <p:cNvSpPr/>
          <p:nvPr/>
        </p:nvSpPr>
        <p:spPr>
          <a:xfrm>
            <a:off x="3861380" y="1716295"/>
            <a:ext cx="4553277" cy="1123712"/>
          </a:xfrm>
          <a:prstGeom prst="roundRect">
            <a:avLst/>
          </a:prstGeom>
          <a:solidFill>
            <a:srgbClr val="195785"/>
          </a:solidFill>
        </p:spPr>
        <p:txBody>
          <a:bodyPr wrap="square" anchor="ctr" anchorCtr="0">
            <a:spAutoFit/>
          </a:bodyPr>
          <a:lstStyle/>
          <a:p>
            <a:pPr algn="ctr"/>
            <a:r>
              <a:rPr lang="en-US" sz="2000" b="1" dirty="0">
                <a:solidFill>
                  <a:schemeClr val="bg1"/>
                </a:solidFill>
                <a:latin typeface="Guardian TextSans Web"/>
              </a:rPr>
              <a:t>Primary Outcome: </a:t>
            </a:r>
            <a:r>
              <a:rPr lang="en-US" sz="2000" dirty="0">
                <a:solidFill>
                  <a:schemeClr val="bg1"/>
                </a:solidFill>
                <a:latin typeface="Guardian TextSans Web"/>
              </a:rPr>
              <a:t>composite </a:t>
            </a:r>
          </a:p>
          <a:p>
            <a:pPr algn="ctr"/>
            <a:r>
              <a:rPr lang="en-US" sz="2000" dirty="0">
                <a:solidFill>
                  <a:schemeClr val="bg1"/>
                </a:solidFill>
                <a:latin typeface="Guardian TextSans Web"/>
              </a:rPr>
              <a:t>all-cause mortality and major post-op complications ≤ 28 days after surgery.</a:t>
            </a:r>
          </a:p>
        </p:txBody>
      </p:sp>
      <p:sp>
        <p:nvSpPr>
          <p:cNvPr id="47" name="Rectangle: Rounded Corners 46">
            <a:extLst>
              <a:ext uri="{FF2B5EF4-FFF2-40B4-BE49-F238E27FC236}">
                <a16:creationId xmlns:a16="http://schemas.microsoft.com/office/drawing/2014/main" id="{6A4CFF89-C9DB-0D75-8DA5-2F31C2300800}"/>
              </a:ext>
            </a:extLst>
          </p:cNvPr>
          <p:cNvSpPr/>
          <p:nvPr/>
        </p:nvSpPr>
        <p:spPr>
          <a:xfrm>
            <a:off x="8553450" y="1886555"/>
            <a:ext cx="3464375" cy="783193"/>
          </a:xfrm>
          <a:prstGeom prst="roundRect">
            <a:avLst/>
          </a:prstGeom>
          <a:solidFill>
            <a:srgbClr val="195785"/>
          </a:solidFill>
        </p:spPr>
        <p:txBody>
          <a:bodyPr wrap="square" anchor="ctr" anchorCtr="0">
            <a:spAutoFit/>
          </a:bodyPr>
          <a:lstStyle/>
          <a:p>
            <a:pPr algn="ctr"/>
            <a:r>
              <a:rPr lang="en-US" sz="2000" b="1" dirty="0">
                <a:solidFill>
                  <a:schemeClr val="bg1"/>
                </a:solidFill>
                <a:latin typeface="Guardian TextSans Web"/>
              </a:rPr>
              <a:t>Key Secondary Outcome: </a:t>
            </a:r>
          </a:p>
          <a:p>
            <a:pPr algn="ctr"/>
            <a:r>
              <a:rPr lang="en-US" sz="2000" dirty="0">
                <a:solidFill>
                  <a:schemeClr val="bg1"/>
                </a:solidFill>
                <a:latin typeface="Guardian TextSans Web"/>
              </a:rPr>
              <a:t>hypotension during surgery </a:t>
            </a:r>
          </a:p>
        </p:txBody>
      </p:sp>
      <p:sp>
        <p:nvSpPr>
          <p:cNvPr id="48" name="Rectangle: Rounded Corners 47">
            <a:extLst>
              <a:ext uri="{FF2B5EF4-FFF2-40B4-BE49-F238E27FC236}">
                <a16:creationId xmlns:a16="http://schemas.microsoft.com/office/drawing/2014/main" id="{E6DB6B7E-4DD9-ECE4-C961-1F08AC41A665}"/>
              </a:ext>
            </a:extLst>
          </p:cNvPr>
          <p:cNvSpPr/>
          <p:nvPr/>
        </p:nvSpPr>
        <p:spPr>
          <a:xfrm>
            <a:off x="6945436" y="4537077"/>
            <a:ext cx="1463040" cy="646986"/>
          </a:xfrm>
          <a:prstGeom prst="roundRect">
            <a:avLst/>
          </a:prstGeom>
          <a:solidFill>
            <a:srgbClr val="3B95D9"/>
          </a:solidFill>
        </p:spPr>
        <p:txBody>
          <a:bodyPr wrap="square" anchor="ctr" anchorCtr="0">
            <a:spAutoFit/>
          </a:bodyPr>
          <a:lstStyle/>
          <a:p>
            <a:pPr algn="ctr"/>
            <a:r>
              <a:rPr lang="en-US" sz="3200" dirty="0">
                <a:solidFill>
                  <a:schemeClr val="bg1"/>
                </a:solidFill>
                <a:latin typeface="Guardian TextSans Web"/>
              </a:rPr>
              <a:t>22%</a:t>
            </a:r>
          </a:p>
        </p:txBody>
      </p:sp>
      <p:sp>
        <p:nvSpPr>
          <p:cNvPr id="49" name="TextBox 48">
            <a:extLst>
              <a:ext uri="{FF2B5EF4-FFF2-40B4-BE49-F238E27FC236}">
                <a16:creationId xmlns:a16="http://schemas.microsoft.com/office/drawing/2014/main" id="{F0BD84BE-BB50-4B24-C62C-6C8B7DAF40D5}"/>
              </a:ext>
            </a:extLst>
          </p:cNvPr>
          <p:cNvSpPr txBox="1"/>
          <p:nvPr/>
        </p:nvSpPr>
        <p:spPr>
          <a:xfrm>
            <a:off x="233266" y="5415497"/>
            <a:ext cx="11686590" cy="646331"/>
          </a:xfrm>
          <a:prstGeom prst="rect">
            <a:avLst/>
          </a:prstGeom>
          <a:noFill/>
          <a:ln w="57150">
            <a:solidFill>
              <a:srgbClr val="2683C6"/>
            </a:solidFill>
          </a:ln>
        </p:spPr>
        <p:txBody>
          <a:bodyPr wrap="square" lIns="91440" tIns="45720" rIns="91440" bIns="45720" rtlCol="0" anchor="t">
            <a:spAutoFit/>
          </a:bodyPr>
          <a:lstStyle/>
          <a:p>
            <a:pPr algn="ctr"/>
            <a:r>
              <a:rPr lang="en-US" b="1" i="0" dirty="0">
                <a:solidFill>
                  <a:srgbClr val="333333"/>
                </a:solidFill>
                <a:effectLst/>
                <a:latin typeface="Guardian TextSans Web"/>
              </a:rPr>
              <a:t>Among patients who underwent major noncardiac surgery, continuation of RASIs before surgery </a:t>
            </a:r>
          </a:p>
          <a:p>
            <a:pPr algn="ctr"/>
            <a:r>
              <a:rPr lang="en-US" b="1" i="0" dirty="0">
                <a:solidFill>
                  <a:srgbClr val="333333"/>
                </a:solidFill>
                <a:effectLst/>
                <a:latin typeface="Guardian TextSans Web"/>
              </a:rPr>
              <a:t>was not associated with a higher rate of postoperative complications than discontinuation.</a:t>
            </a:r>
            <a:endParaRPr lang="en-US" b="1" dirty="0"/>
          </a:p>
        </p:txBody>
      </p:sp>
      <p:cxnSp>
        <p:nvCxnSpPr>
          <p:cNvPr id="52" name="Straight Connector 51">
            <a:extLst>
              <a:ext uri="{FF2B5EF4-FFF2-40B4-BE49-F238E27FC236}">
                <a16:creationId xmlns:a16="http://schemas.microsoft.com/office/drawing/2014/main" id="{DCA26B26-FE87-9074-CB95-39DCFFC14835}"/>
              </a:ext>
            </a:extLst>
          </p:cNvPr>
          <p:cNvCxnSpPr>
            <a:cxnSpLocks/>
            <a:stCxn id="36" idx="3"/>
            <a:endCxn id="40" idx="1"/>
          </p:cNvCxnSpPr>
          <p:nvPr/>
        </p:nvCxnSpPr>
        <p:spPr>
          <a:xfrm>
            <a:off x="3357453" y="4143978"/>
            <a:ext cx="509115" cy="676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1DFA5FC-C737-205A-EAA0-62687D97BE68}"/>
              </a:ext>
            </a:extLst>
          </p:cNvPr>
          <p:cNvCxnSpPr>
            <a:cxnSpLocks/>
            <a:stCxn id="37" idx="1"/>
            <a:endCxn id="36" idx="3"/>
          </p:cNvCxnSpPr>
          <p:nvPr/>
        </p:nvCxnSpPr>
        <p:spPr>
          <a:xfrm flipH="1">
            <a:off x="3357453" y="3392679"/>
            <a:ext cx="503928" cy="751299"/>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8150B425-21F3-77A0-B68E-3DDF8C91A70C}"/>
              </a:ext>
            </a:extLst>
          </p:cNvPr>
          <p:cNvSpPr txBox="1"/>
          <p:nvPr/>
        </p:nvSpPr>
        <p:spPr>
          <a:xfrm>
            <a:off x="0" y="6564447"/>
            <a:ext cx="4863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solidFill>
                  <a:schemeClr val="bg1"/>
                </a:solidFill>
                <a:latin typeface="Calibri Light" panose="020F0302020204030204"/>
              </a:rPr>
              <a:t>Legrand, M</a:t>
            </a:r>
            <a:r>
              <a:rPr kumimoji="0" lang="da-DK" sz="1600" b="0" i="0" u="none" strike="noStrike" kern="1200" cap="none" spc="0" normalizeH="0" baseline="0" noProof="0" dirty="0">
                <a:ln>
                  <a:noFill/>
                </a:ln>
                <a:solidFill>
                  <a:schemeClr val="bg1"/>
                </a:solidFill>
                <a:effectLst/>
                <a:uLnTx/>
                <a:uFillTx/>
                <a:latin typeface="Calibri Light" panose="020F0302020204030204"/>
                <a:ea typeface="+mn-ea"/>
                <a:cs typeface="+mn-cs"/>
              </a:rPr>
              <a:t> et al. JAMA. 2024; 10.1001</a:t>
            </a:r>
          </a:p>
        </p:txBody>
      </p:sp>
    </p:spTree>
    <p:extLst>
      <p:ext uri="{BB962C8B-B14F-4D97-AF65-F5344CB8AC3E}">
        <p14:creationId xmlns:p14="http://schemas.microsoft.com/office/powerpoint/2010/main" val="13709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8C75D-23D2-2DD3-024E-6CC974639003}"/>
              </a:ext>
            </a:extLst>
          </p:cNvPr>
          <p:cNvPicPr>
            <a:picLocks noChangeAspect="1"/>
          </p:cNvPicPr>
          <p:nvPr/>
        </p:nvPicPr>
        <p:blipFill>
          <a:blip r:embed="rId2"/>
          <a:stretch>
            <a:fillRect/>
          </a:stretch>
        </p:blipFill>
        <p:spPr>
          <a:xfrm>
            <a:off x="2218308" y="1442239"/>
            <a:ext cx="7755382" cy="4688502"/>
          </a:xfrm>
          <a:prstGeom prst="rect">
            <a:avLst/>
          </a:prstGeom>
        </p:spPr>
      </p:pic>
      <p:sp>
        <p:nvSpPr>
          <p:cNvPr id="6" name="TextBox 5">
            <a:extLst>
              <a:ext uri="{FF2B5EF4-FFF2-40B4-BE49-F238E27FC236}">
                <a16:creationId xmlns:a16="http://schemas.microsoft.com/office/drawing/2014/main" id="{C840E09E-F52D-B765-C6AD-A5BA5239E809}"/>
              </a:ext>
            </a:extLst>
          </p:cNvPr>
          <p:cNvSpPr txBox="1"/>
          <p:nvPr/>
        </p:nvSpPr>
        <p:spPr>
          <a:xfrm>
            <a:off x="4647750" y="325120"/>
            <a:ext cx="2773131" cy="769441"/>
          </a:xfrm>
          <a:prstGeom prst="rect">
            <a:avLst/>
          </a:prstGeom>
          <a:noFill/>
        </p:spPr>
        <p:txBody>
          <a:bodyPr wrap="none" rtlCol="0">
            <a:spAutoFit/>
          </a:bodyPr>
          <a:lstStyle/>
          <a:p>
            <a:r>
              <a:rPr lang="en-US" sz="4400" b="1" dirty="0"/>
              <a:t>ABYSS Trial</a:t>
            </a:r>
          </a:p>
        </p:txBody>
      </p:sp>
      <p:sp>
        <p:nvSpPr>
          <p:cNvPr id="7" name="TextBox 6">
            <a:extLst>
              <a:ext uri="{FF2B5EF4-FFF2-40B4-BE49-F238E27FC236}">
                <a16:creationId xmlns:a16="http://schemas.microsoft.com/office/drawing/2014/main" id="{1D2646AC-C00B-630F-48D1-DF4149D5318C}"/>
              </a:ext>
            </a:extLst>
          </p:cNvPr>
          <p:cNvSpPr txBox="1"/>
          <p:nvPr/>
        </p:nvSpPr>
        <p:spPr>
          <a:xfrm>
            <a:off x="0" y="6494944"/>
            <a:ext cx="4268413" cy="369332"/>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p:txBody>
      </p:sp>
    </p:spTree>
    <p:extLst>
      <p:ext uri="{BB962C8B-B14F-4D97-AF65-F5344CB8AC3E}">
        <p14:creationId xmlns:p14="http://schemas.microsoft.com/office/powerpoint/2010/main" val="2775248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2665-BAAF-2499-211E-C8F377F208B0}"/>
              </a:ext>
            </a:extLst>
          </p:cNvPr>
          <p:cNvSpPr>
            <a:spLocks noGrp="1"/>
          </p:cNvSpPr>
          <p:nvPr>
            <p:ph type="title"/>
          </p:nvPr>
        </p:nvSpPr>
        <p:spPr/>
        <p:txBody>
          <a:bodyPr/>
          <a:lstStyle/>
          <a:p>
            <a:pPr algn="ctr"/>
            <a:r>
              <a:rPr lang="en-US" dirty="0"/>
              <a:t>ABYSS Background and Question</a:t>
            </a:r>
          </a:p>
        </p:txBody>
      </p:sp>
      <p:sp>
        <p:nvSpPr>
          <p:cNvPr id="3" name="Content Placeholder 2">
            <a:extLst>
              <a:ext uri="{FF2B5EF4-FFF2-40B4-BE49-F238E27FC236}">
                <a16:creationId xmlns:a16="http://schemas.microsoft.com/office/drawing/2014/main" id="{751BB3E4-CFC2-8475-D86C-13FBBC002541}"/>
              </a:ext>
            </a:extLst>
          </p:cNvPr>
          <p:cNvSpPr>
            <a:spLocks noGrp="1"/>
          </p:cNvSpPr>
          <p:nvPr>
            <p:ph idx="1"/>
          </p:nvPr>
        </p:nvSpPr>
        <p:spPr>
          <a:xfrm>
            <a:off x="838200" y="2135506"/>
            <a:ext cx="10515600" cy="2557680"/>
          </a:xfrm>
        </p:spPr>
        <p:txBody>
          <a:bodyPr/>
          <a:lstStyle/>
          <a:p>
            <a:r>
              <a:rPr lang="en-US" dirty="0"/>
              <a:t>REDUCE-AMI showed that long-term beta-blocker treatment after </a:t>
            </a:r>
            <a:r>
              <a:rPr lang="en-US"/>
              <a:t>an acute MI did </a:t>
            </a:r>
            <a:r>
              <a:rPr lang="en-US" dirty="0"/>
              <a:t>not reduce the risk of death or new MI</a:t>
            </a:r>
          </a:p>
          <a:p>
            <a:endParaRPr lang="en-US" b="1" dirty="0"/>
          </a:p>
          <a:p>
            <a:r>
              <a:rPr lang="en-US" b="1" dirty="0"/>
              <a:t>In patients with a history of MI, is interruption of beta blocker therapy noninferior to continuation of beta blocker therapy?</a:t>
            </a:r>
            <a:endParaRPr lang="en-US" dirty="0"/>
          </a:p>
        </p:txBody>
      </p:sp>
      <p:sp>
        <p:nvSpPr>
          <p:cNvPr id="4" name="TextBox 3">
            <a:extLst>
              <a:ext uri="{FF2B5EF4-FFF2-40B4-BE49-F238E27FC236}">
                <a16:creationId xmlns:a16="http://schemas.microsoft.com/office/drawing/2014/main" id="{7B26EDBE-63BD-5EB7-4116-B7831B552F3A}"/>
              </a:ext>
            </a:extLst>
          </p:cNvPr>
          <p:cNvSpPr txBox="1"/>
          <p:nvPr/>
        </p:nvSpPr>
        <p:spPr>
          <a:xfrm>
            <a:off x="0" y="6194662"/>
            <a:ext cx="4505849" cy="646331"/>
          </a:xfrm>
          <a:prstGeom prst="rect">
            <a:avLst/>
          </a:prstGeom>
          <a:noFill/>
        </p:spPr>
        <p:txBody>
          <a:bodyPr wrap="none" rtlCol="0">
            <a:spAutoFit/>
          </a:bodyPr>
          <a:lstStyle/>
          <a:p>
            <a:r>
              <a:rPr lang="en-US" dirty="0" err="1">
                <a:solidFill>
                  <a:schemeClr val="bg1"/>
                </a:solidFill>
              </a:rPr>
              <a:t>Yndigegn</a:t>
            </a:r>
            <a:r>
              <a:rPr lang="en-US" dirty="0">
                <a:solidFill>
                  <a:schemeClr val="bg1"/>
                </a:solidFill>
              </a:rPr>
              <a:t> T, et al, NEJM, 2024, 930:1372-1381.</a:t>
            </a:r>
          </a:p>
          <a:p>
            <a:r>
              <a:rPr lang="en-US" dirty="0" err="1">
                <a:solidFill>
                  <a:schemeClr val="bg1"/>
                </a:solidFill>
              </a:rPr>
              <a:t>Silvain</a:t>
            </a:r>
            <a:r>
              <a:rPr lang="en-US" dirty="0">
                <a:solidFill>
                  <a:schemeClr val="bg1"/>
                </a:solidFill>
              </a:rPr>
              <a:t> J, Cayla G, et al, NEJM, 2024, 390;14.</a:t>
            </a:r>
          </a:p>
        </p:txBody>
      </p:sp>
    </p:spTree>
    <p:extLst>
      <p:ext uri="{BB962C8B-B14F-4D97-AF65-F5344CB8AC3E}">
        <p14:creationId xmlns:p14="http://schemas.microsoft.com/office/powerpoint/2010/main" val="287711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rmAutofit/>
          </a:bodyPr>
          <a:lstStyle/>
          <a:p>
            <a:pPr algn="ctr"/>
            <a:r>
              <a:rPr lang="en-US" sz="4000" dirty="0">
                <a:latin typeface="IBM Plex Sans"/>
              </a:rPr>
              <a:t>FINEARTS-HF Background</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3" name="TextBox 2">
            <a:extLst>
              <a:ext uri="{FF2B5EF4-FFF2-40B4-BE49-F238E27FC236}">
                <a16:creationId xmlns:a16="http://schemas.microsoft.com/office/drawing/2014/main" id="{BF22F785-1B9D-22AD-310D-BBB172072110}"/>
              </a:ext>
            </a:extLst>
          </p:cNvPr>
          <p:cNvSpPr txBox="1"/>
          <p:nvPr/>
        </p:nvSpPr>
        <p:spPr>
          <a:xfrm>
            <a:off x="999065" y="1509780"/>
            <a:ext cx="1019386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latin typeface="IBM Plex Sans"/>
                <a:ea typeface="+mn-lt"/>
                <a:cs typeface="+mn-lt"/>
              </a:rPr>
              <a:t>MRA reduce mortality and HF hospitalizations in patients with NYHA Class III-IV symptoms and LVEF &lt; 35% (</a:t>
            </a:r>
            <a:r>
              <a:rPr lang="en-US" b="1" dirty="0">
                <a:latin typeface="IBM Plex Sans"/>
                <a:ea typeface="+mn-lt"/>
                <a:cs typeface="+mn-lt"/>
              </a:rPr>
              <a:t>RALES</a:t>
            </a:r>
            <a:r>
              <a:rPr lang="en-US" dirty="0">
                <a:latin typeface="IBM Plex Sans"/>
                <a:ea typeface="+mn-lt"/>
                <a:cs typeface="+mn-lt"/>
              </a:rPr>
              <a:t>) and in patients with NYHA Class II symptoms and LVEF &lt; 35% (</a:t>
            </a:r>
            <a:r>
              <a:rPr lang="en-US" b="1" dirty="0">
                <a:latin typeface="IBM Plex Sans"/>
                <a:ea typeface="+mn-lt"/>
                <a:cs typeface="+mn-lt"/>
              </a:rPr>
              <a:t>EMPHASIS-HF</a:t>
            </a:r>
            <a:r>
              <a:rPr lang="en-US" dirty="0">
                <a:latin typeface="IBM Plex Sans"/>
                <a:ea typeface="+mn-lt"/>
                <a:cs typeface="+mn-lt"/>
              </a:rPr>
              <a:t>)</a:t>
            </a:r>
          </a:p>
          <a:p>
            <a:pPr marL="342900" indent="-342900">
              <a:buAutoNum type="arabicPeriod"/>
            </a:pPr>
            <a:endParaRPr lang="en-US" dirty="0">
              <a:latin typeface="IBM Plex Sans"/>
              <a:ea typeface="+mn-lt"/>
              <a:cs typeface="+mn-lt"/>
            </a:endParaRPr>
          </a:p>
          <a:p>
            <a:pPr marL="342900" indent="-342900">
              <a:buAutoNum type="arabicPeriod"/>
            </a:pPr>
            <a:r>
              <a:rPr lang="en-US" dirty="0">
                <a:latin typeface="IBM Plex Sans"/>
                <a:ea typeface="+mn-lt"/>
                <a:cs typeface="+mn-lt"/>
              </a:rPr>
              <a:t>MRA may reduce hospitalizations with no effect on mortality in patients with LVEF &gt;45% (</a:t>
            </a:r>
            <a:r>
              <a:rPr lang="en-US" b="1" dirty="0">
                <a:latin typeface="IBM Plex Sans"/>
                <a:ea typeface="+mn-lt"/>
                <a:cs typeface="+mn-lt"/>
              </a:rPr>
              <a:t>TOPCAT</a:t>
            </a:r>
            <a:r>
              <a:rPr lang="en-US" dirty="0">
                <a:latin typeface="IBM Plex Sans"/>
                <a:ea typeface="+mn-lt"/>
                <a:cs typeface="+mn-lt"/>
              </a:rPr>
              <a:t>), though the results of this study are somewhat debated given significant regional disparities </a:t>
            </a:r>
          </a:p>
          <a:p>
            <a:pPr marL="342900" indent="-342900">
              <a:buAutoNum type="arabicPeriod"/>
            </a:pPr>
            <a:endParaRPr lang="en-US" dirty="0">
              <a:latin typeface="IBM Plex Sans"/>
              <a:ea typeface="+mn-lt"/>
              <a:cs typeface="+mn-lt"/>
            </a:endParaRPr>
          </a:p>
          <a:p>
            <a:pPr marL="342900" indent="-342900">
              <a:buAutoNum type="arabicPeriod"/>
            </a:pPr>
            <a:r>
              <a:rPr lang="en-US" dirty="0" err="1">
                <a:latin typeface="IBM Plex Sans"/>
                <a:ea typeface="+mn-lt"/>
                <a:cs typeface="+mn-lt"/>
              </a:rPr>
              <a:t>Finerenone</a:t>
            </a:r>
            <a:r>
              <a:rPr lang="en-US" dirty="0">
                <a:latin typeface="IBM Plex Sans"/>
                <a:ea typeface="+mn-lt"/>
                <a:cs typeface="+mn-lt"/>
              </a:rPr>
              <a:t> is a nonsteroidal MRA that binds to mineralocorticoid receptor with much greater affinity than to glucocorticoid, androgen, or progesterone receptors, potentially reducing unwanted side effects</a:t>
            </a:r>
          </a:p>
          <a:p>
            <a:pPr marL="342900" indent="-342900">
              <a:buAutoNum type="arabicPeriod"/>
            </a:pPr>
            <a:endParaRPr lang="en-US" dirty="0">
              <a:latin typeface="IBM Plex Sans"/>
              <a:ea typeface="+mn-lt"/>
              <a:cs typeface="+mn-lt"/>
            </a:endParaRPr>
          </a:p>
          <a:p>
            <a:pPr marL="342900" indent="-342900">
              <a:buAutoNum type="arabicPeriod"/>
            </a:pPr>
            <a:r>
              <a:rPr lang="en-US" dirty="0">
                <a:latin typeface="IBM Plex Sans"/>
                <a:ea typeface="+mn-lt"/>
                <a:cs typeface="+mn-lt"/>
              </a:rPr>
              <a:t>Whether </a:t>
            </a:r>
            <a:r>
              <a:rPr lang="en-US" dirty="0" err="1">
                <a:latin typeface="IBM Plex Sans"/>
                <a:ea typeface="+mn-lt"/>
                <a:cs typeface="+mn-lt"/>
              </a:rPr>
              <a:t>finerenone</a:t>
            </a:r>
            <a:r>
              <a:rPr lang="en-US" dirty="0">
                <a:latin typeface="IBM Plex Sans"/>
                <a:ea typeface="+mn-lt"/>
                <a:cs typeface="+mn-lt"/>
              </a:rPr>
              <a:t> has efficacy in HF with LVEF &gt; 40% is unknown</a:t>
            </a:r>
          </a:p>
        </p:txBody>
      </p:sp>
      <p:sp>
        <p:nvSpPr>
          <p:cNvPr id="4" name="TextBox 3">
            <a:extLst>
              <a:ext uri="{FF2B5EF4-FFF2-40B4-BE49-F238E27FC236}">
                <a16:creationId xmlns:a16="http://schemas.microsoft.com/office/drawing/2014/main" id="{E3EAEDD8-B3FC-1FA8-679B-7B738596EB31}"/>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1940271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1DD9-721D-0208-C074-AD70E44D8F98}"/>
              </a:ext>
            </a:extLst>
          </p:cNvPr>
          <p:cNvSpPr>
            <a:spLocks noGrp="1"/>
          </p:cNvSpPr>
          <p:nvPr>
            <p:ph type="title"/>
          </p:nvPr>
        </p:nvSpPr>
        <p:spPr/>
        <p:txBody>
          <a:bodyPr/>
          <a:lstStyle/>
          <a:p>
            <a:pPr algn="ctr"/>
            <a:r>
              <a:rPr lang="en-US" dirty="0"/>
              <a:t>Trial Design</a:t>
            </a:r>
          </a:p>
        </p:txBody>
      </p:sp>
      <p:sp>
        <p:nvSpPr>
          <p:cNvPr id="3" name="Content Placeholder 2">
            <a:extLst>
              <a:ext uri="{FF2B5EF4-FFF2-40B4-BE49-F238E27FC236}">
                <a16:creationId xmlns:a16="http://schemas.microsoft.com/office/drawing/2014/main" id="{34EC8677-C0FC-73DB-13A0-DC2290855E86}"/>
              </a:ext>
            </a:extLst>
          </p:cNvPr>
          <p:cNvSpPr>
            <a:spLocks noGrp="1"/>
          </p:cNvSpPr>
          <p:nvPr>
            <p:ph idx="1"/>
          </p:nvPr>
        </p:nvSpPr>
        <p:spPr>
          <a:xfrm>
            <a:off x="838200" y="1529582"/>
            <a:ext cx="10515600" cy="3604282"/>
          </a:xfrm>
        </p:spPr>
        <p:txBody>
          <a:bodyPr>
            <a:normAutofit/>
          </a:bodyPr>
          <a:lstStyle/>
          <a:p>
            <a:r>
              <a:rPr lang="en-US" dirty="0"/>
              <a:t>Prospective, randomized, open-label</a:t>
            </a:r>
          </a:p>
          <a:p>
            <a:r>
              <a:rPr lang="en-US" dirty="0"/>
              <a:t>Multicentered study in France</a:t>
            </a:r>
          </a:p>
          <a:p>
            <a:r>
              <a:rPr lang="en-US" dirty="0"/>
              <a:t>N=3698 patients</a:t>
            </a:r>
          </a:p>
          <a:p>
            <a:endParaRPr lang="en-US" dirty="0"/>
          </a:p>
          <a:p>
            <a:r>
              <a:rPr lang="en-US" u="sng" dirty="0"/>
              <a:t>Inclusion criteria</a:t>
            </a:r>
            <a:r>
              <a:rPr lang="en-US" dirty="0"/>
              <a:t>: MI &gt;6 months pre-randomization</a:t>
            </a:r>
          </a:p>
          <a:p>
            <a:r>
              <a:rPr lang="en-US" u="sng" dirty="0"/>
              <a:t>Exclusion criteria</a:t>
            </a:r>
            <a:r>
              <a:rPr lang="en-US" dirty="0"/>
              <a:t>: MI within 6 months of randomization, EF &lt; 40%, other indication for beta blocker (e.g. arrhythmia, migraine, HTN)</a:t>
            </a:r>
          </a:p>
        </p:txBody>
      </p:sp>
      <p:sp>
        <p:nvSpPr>
          <p:cNvPr id="4" name="TextBox 3">
            <a:extLst>
              <a:ext uri="{FF2B5EF4-FFF2-40B4-BE49-F238E27FC236}">
                <a16:creationId xmlns:a16="http://schemas.microsoft.com/office/drawing/2014/main" id="{090D7EB3-0608-8312-5865-ECE3D45D19D4}"/>
              </a:ext>
            </a:extLst>
          </p:cNvPr>
          <p:cNvSpPr txBox="1"/>
          <p:nvPr/>
        </p:nvSpPr>
        <p:spPr>
          <a:xfrm>
            <a:off x="0" y="6494944"/>
            <a:ext cx="4268413" cy="369332"/>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p:txBody>
      </p:sp>
    </p:spTree>
    <p:extLst>
      <p:ext uri="{BB962C8B-B14F-4D97-AF65-F5344CB8AC3E}">
        <p14:creationId xmlns:p14="http://schemas.microsoft.com/office/powerpoint/2010/main" val="2099812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5CDC-578E-8983-2B5D-676BC24F547F}"/>
              </a:ext>
            </a:extLst>
          </p:cNvPr>
          <p:cNvSpPr>
            <a:spLocks noGrp="1"/>
          </p:cNvSpPr>
          <p:nvPr>
            <p:ph type="title"/>
          </p:nvPr>
        </p:nvSpPr>
        <p:spPr/>
        <p:txBody>
          <a:bodyPr>
            <a:normAutofit/>
          </a:bodyPr>
          <a:lstStyle/>
          <a:p>
            <a:pPr algn="ctr"/>
            <a:r>
              <a:rPr lang="en-US" sz="4000" dirty="0"/>
              <a:t>End Points</a:t>
            </a:r>
          </a:p>
        </p:txBody>
      </p:sp>
      <p:sp>
        <p:nvSpPr>
          <p:cNvPr id="3" name="Content Placeholder 2">
            <a:extLst>
              <a:ext uri="{FF2B5EF4-FFF2-40B4-BE49-F238E27FC236}">
                <a16:creationId xmlns:a16="http://schemas.microsoft.com/office/drawing/2014/main" id="{69E84EB7-7149-9E4C-16F4-C56F75E18495}"/>
              </a:ext>
            </a:extLst>
          </p:cNvPr>
          <p:cNvSpPr>
            <a:spLocks noGrp="1"/>
          </p:cNvSpPr>
          <p:nvPr>
            <p:ph idx="1"/>
          </p:nvPr>
        </p:nvSpPr>
        <p:spPr/>
        <p:txBody>
          <a:bodyPr>
            <a:normAutofit/>
          </a:bodyPr>
          <a:lstStyle/>
          <a:p>
            <a:r>
              <a:rPr lang="en-US" dirty="0"/>
              <a:t>Primary composite </a:t>
            </a:r>
          </a:p>
          <a:p>
            <a:pPr lvl="1"/>
            <a:r>
              <a:rPr lang="en-US" dirty="0"/>
              <a:t>Death</a:t>
            </a:r>
          </a:p>
          <a:p>
            <a:pPr lvl="1"/>
            <a:r>
              <a:rPr lang="en-US" dirty="0"/>
              <a:t>MI</a:t>
            </a:r>
          </a:p>
          <a:p>
            <a:pPr lvl="1"/>
            <a:r>
              <a:rPr lang="en-US" dirty="0"/>
              <a:t>Stroke</a:t>
            </a:r>
          </a:p>
          <a:p>
            <a:pPr lvl="1"/>
            <a:r>
              <a:rPr lang="en-US" dirty="0"/>
              <a:t>Hospitalization for CV cause</a:t>
            </a:r>
          </a:p>
          <a:p>
            <a:r>
              <a:rPr lang="en-US" dirty="0"/>
              <a:t>Secondary endpoints: </a:t>
            </a:r>
          </a:p>
          <a:p>
            <a:pPr lvl="1"/>
            <a:r>
              <a:rPr lang="en-US" dirty="0"/>
              <a:t>Quality of life (EQ-5D questionnaire)</a:t>
            </a:r>
          </a:p>
          <a:p>
            <a:pPr lvl="1"/>
            <a:r>
              <a:rPr lang="en-US" dirty="0"/>
              <a:t>Composite death, MI, stroke</a:t>
            </a:r>
          </a:p>
          <a:p>
            <a:pPr lvl="1"/>
            <a:r>
              <a:rPr lang="en-US" dirty="0"/>
              <a:t>Composite death, MI, stroke, hospitalization for CHF</a:t>
            </a:r>
          </a:p>
          <a:p>
            <a:pPr lvl="1"/>
            <a:endParaRPr lang="en-US" dirty="0"/>
          </a:p>
          <a:p>
            <a:r>
              <a:rPr lang="en-US" dirty="0"/>
              <a:t>Noninferiority analysis performed</a:t>
            </a:r>
          </a:p>
        </p:txBody>
      </p:sp>
      <p:sp>
        <p:nvSpPr>
          <p:cNvPr id="4" name="TextBox 3">
            <a:extLst>
              <a:ext uri="{FF2B5EF4-FFF2-40B4-BE49-F238E27FC236}">
                <a16:creationId xmlns:a16="http://schemas.microsoft.com/office/drawing/2014/main" id="{14ACBACB-7C11-F3A3-E86B-EF755BAAA498}"/>
              </a:ext>
            </a:extLst>
          </p:cNvPr>
          <p:cNvSpPr txBox="1"/>
          <p:nvPr/>
        </p:nvSpPr>
        <p:spPr>
          <a:xfrm>
            <a:off x="0" y="6494944"/>
            <a:ext cx="4268413" cy="369332"/>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p:txBody>
      </p:sp>
    </p:spTree>
    <p:extLst>
      <p:ext uri="{BB962C8B-B14F-4D97-AF65-F5344CB8AC3E}">
        <p14:creationId xmlns:p14="http://schemas.microsoft.com/office/powerpoint/2010/main" val="816100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5BF0-FA33-85F2-FCA6-1D9ED331F700}"/>
              </a:ext>
            </a:extLst>
          </p:cNvPr>
          <p:cNvSpPr>
            <a:spLocks noGrp="1"/>
          </p:cNvSpPr>
          <p:nvPr>
            <p:ph type="title"/>
          </p:nvPr>
        </p:nvSpPr>
        <p:spPr/>
        <p:txBody>
          <a:bodyPr>
            <a:normAutofit/>
          </a:bodyPr>
          <a:lstStyle/>
          <a:p>
            <a:pPr algn="ctr"/>
            <a:r>
              <a:rPr lang="en-US" sz="4000" dirty="0"/>
              <a:t>Baseline Characteristics</a:t>
            </a:r>
          </a:p>
        </p:txBody>
      </p:sp>
      <p:sp>
        <p:nvSpPr>
          <p:cNvPr id="3" name="Content Placeholder 2">
            <a:extLst>
              <a:ext uri="{FF2B5EF4-FFF2-40B4-BE49-F238E27FC236}">
                <a16:creationId xmlns:a16="http://schemas.microsoft.com/office/drawing/2014/main" id="{11BEDACE-8DE9-2144-5B10-0AC979E14140}"/>
              </a:ext>
            </a:extLst>
          </p:cNvPr>
          <p:cNvSpPr>
            <a:spLocks noGrp="1"/>
          </p:cNvSpPr>
          <p:nvPr>
            <p:ph idx="1"/>
          </p:nvPr>
        </p:nvSpPr>
        <p:spPr>
          <a:xfrm>
            <a:off x="573795" y="1661781"/>
            <a:ext cx="5257800" cy="3339877"/>
          </a:xfrm>
        </p:spPr>
        <p:txBody>
          <a:bodyPr/>
          <a:lstStyle/>
          <a:p>
            <a:r>
              <a:rPr lang="en-US" dirty="0"/>
              <a:t>Mean age: 63.5 years</a:t>
            </a:r>
          </a:p>
          <a:p>
            <a:r>
              <a:rPr lang="en-US" dirty="0"/>
              <a:t>83% male</a:t>
            </a:r>
          </a:p>
          <a:p>
            <a:r>
              <a:rPr lang="en-US" dirty="0"/>
              <a:t>63% h/o STEMI, 37% h/o NSTEMI</a:t>
            </a:r>
          </a:p>
          <a:p>
            <a:r>
              <a:rPr lang="en-US" dirty="0"/>
              <a:t>52% multivessel CAD</a:t>
            </a:r>
          </a:p>
          <a:p>
            <a:r>
              <a:rPr lang="en-US" dirty="0"/>
              <a:t>97% PCI</a:t>
            </a:r>
          </a:p>
          <a:p>
            <a:r>
              <a:rPr lang="en-US" dirty="0"/>
              <a:t>Median LVEF 60%</a:t>
            </a:r>
          </a:p>
          <a:p>
            <a:pPr lvl="1"/>
            <a:endParaRPr lang="en-US" dirty="0"/>
          </a:p>
        </p:txBody>
      </p:sp>
      <p:sp>
        <p:nvSpPr>
          <p:cNvPr id="4" name="TextBox 3">
            <a:extLst>
              <a:ext uri="{FF2B5EF4-FFF2-40B4-BE49-F238E27FC236}">
                <a16:creationId xmlns:a16="http://schemas.microsoft.com/office/drawing/2014/main" id="{3758A865-C869-003F-53E2-8F474B3136E9}"/>
              </a:ext>
            </a:extLst>
          </p:cNvPr>
          <p:cNvSpPr txBox="1"/>
          <p:nvPr/>
        </p:nvSpPr>
        <p:spPr>
          <a:xfrm>
            <a:off x="0" y="6494944"/>
            <a:ext cx="4268413" cy="369332"/>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p:txBody>
      </p:sp>
      <p:pic>
        <p:nvPicPr>
          <p:cNvPr id="12" name="Picture 11">
            <a:extLst>
              <a:ext uri="{FF2B5EF4-FFF2-40B4-BE49-F238E27FC236}">
                <a16:creationId xmlns:a16="http://schemas.microsoft.com/office/drawing/2014/main" id="{5B2DD208-FDC1-B766-BB21-0FB9D3A7A5CE}"/>
              </a:ext>
            </a:extLst>
          </p:cNvPr>
          <p:cNvPicPr>
            <a:picLocks noChangeAspect="1"/>
          </p:cNvPicPr>
          <p:nvPr/>
        </p:nvPicPr>
        <p:blipFill>
          <a:blip r:embed="rId2"/>
          <a:stretch>
            <a:fillRect/>
          </a:stretch>
        </p:blipFill>
        <p:spPr>
          <a:xfrm>
            <a:off x="5995761" y="1598866"/>
            <a:ext cx="5792287" cy="3465706"/>
          </a:xfrm>
          <a:prstGeom prst="rect">
            <a:avLst/>
          </a:prstGeom>
        </p:spPr>
      </p:pic>
    </p:spTree>
    <p:extLst>
      <p:ext uri="{BB962C8B-B14F-4D97-AF65-F5344CB8AC3E}">
        <p14:creationId xmlns:p14="http://schemas.microsoft.com/office/powerpoint/2010/main" val="1782471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232A-A8DF-B65A-08B6-00DF3FE8CAC9}"/>
              </a:ext>
            </a:extLst>
          </p:cNvPr>
          <p:cNvSpPr>
            <a:spLocks noGrp="1"/>
          </p:cNvSpPr>
          <p:nvPr>
            <p:ph type="title"/>
          </p:nvPr>
        </p:nvSpPr>
        <p:spPr>
          <a:xfrm>
            <a:off x="838200" y="172086"/>
            <a:ext cx="10515600" cy="471948"/>
          </a:xfrm>
        </p:spPr>
        <p:txBody>
          <a:bodyPr>
            <a:normAutofit fontScale="90000"/>
          </a:bodyPr>
          <a:lstStyle/>
          <a:p>
            <a:pPr algn="ctr"/>
            <a:r>
              <a:rPr lang="en-US" dirty="0"/>
              <a:t>Results</a:t>
            </a:r>
          </a:p>
        </p:txBody>
      </p:sp>
      <p:sp>
        <p:nvSpPr>
          <p:cNvPr id="3" name="Content Placeholder 2">
            <a:extLst>
              <a:ext uri="{FF2B5EF4-FFF2-40B4-BE49-F238E27FC236}">
                <a16:creationId xmlns:a16="http://schemas.microsoft.com/office/drawing/2014/main" id="{3F126926-3786-9A95-3DA3-442A08A52B0E}"/>
              </a:ext>
            </a:extLst>
          </p:cNvPr>
          <p:cNvSpPr>
            <a:spLocks noGrp="1"/>
          </p:cNvSpPr>
          <p:nvPr>
            <p:ph idx="1"/>
          </p:nvPr>
        </p:nvSpPr>
        <p:spPr>
          <a:xfrm>
            <a:off x="56424" y="5741734"/>
            <a:ext cx="7222724" cy="425713"/>
          </a:xfrm>
        </p:spPr>
        <p:txBody>
          <a:bodyPr>
            <a:normAutofit/>
          </a:bodyPr>
          <a:lstStyle/>
          <a:p>
            <a:r>
              <a:rPr lang="en-US" sz="1800" dirty="0"/>
              <a:t>Primary end point driven by hospitalization for cardiovascular reasons</a:t>
            </a:r>
          </a:p>
        </p:txBody>
      </p:sp>
      <p:grpSp>
        <p:nvGrpSpPr>
          <p:cNvPr id="19" name="Group 18">
            <a:extLst>
              <a:ext uri="{FF2B5EF4-FFF2-40B4-BE49-F238E27FC236}">
                <a16:creationId xmlns:a16="http://schemas.microsoft.com/office/drawing/2014/main" id="{C2FCC166-77CF-4E04-25E7-61BA59655C58}"/>
              </a:ext>
            </a:extLst>
          </p:cNvPr>
          <p:cNvGrpSpPr/>
          <p:nvPr/>
        </p:nvGrpSpPr>
        <p:grpSpPr>
          <a:xfrm>
            <a:off x="71282" y="3480971"/>
            <a:ext cx="7040963" cy="2260763"/>
            <a:chOff x="71282" y="3537485"/>
            <a:chExt cx="7040963" cy="2260763"/>
          </a:xfrm>
        </p:grpSpPr>
        <p:pic>
          <p:nvPicPr>
            <p:cNvPr id="11" name="Picture 10">
              <a:extLst>
                <a:ext uri="{FF2B5EF4-FFF2-40B4-BE49-F238E27FC236}">
                  <a16:creationId xmlns:a16="http://schemas.microsoft.com/office/drawing/2014/main" id="{2D5B67BF-57D2-E282-0D27-E9D736FCD10C}"/>
                </a:ext>
              </a:extLst>
            </p:cNvPr>
            <p:cNvPicPr>
              <a:picLocks noChangeAspect="1"/>
            </p:cNvPicPr>
            <p:nvPr/>
          </p:nvPicPr>
          <p:blipFill>
            <a:blip r:embed="rId2"/>
            <a:stretch>
              <a:fillRect/>
            </a:stretch>
          </p:blipFill>
          <p:spPr>
            <a:xfrm>
              <a:off x="71282" y="3537485"/>
              <a:ext cx="7040963" cy="2260763"/>
            </a:xfrm>
            <a:prstGeom prst="rect">
              <a:avLst/>
            </a:prstGeom>
          </p:spPr>
        </p:pic>
        <p:sp>
          <p:nvSpPr>
            <p:cNvPr id="6" name="Rectangle 5">
              <a:extLst>
                <a:ext uri="{FF2B5EF4-FFF2-40B4-BE49-F238E27FC236}">
                  <a16:creationId xmlns:a16="http://schemas.microsoft.com/office/drawing/2014/main" id="{BDF065AD-BA22-178A-B919-855CCDC6CFB2}"/>
                </a:ext>
              </a:extLst>
            </p:cNvPr>
            <p:cNvSpPr/>
            <p:nvPr/>
          </p:nvSpPr>
          <p:spPr>
            <a:xfrm>
              <a:off x="172058" y="4986962"/>
              <a:ext cx="6769915" cy="20198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AA1F9EB9-EB3A-EC03-5A28-52863D761DAB}"/>
              </a:ext>
            </a:extLst>
          </p:cNvPr>
          <p:cNvSpPr txBox="1"/>
          <p:nvPr/>
        </p:nvSpPr>
        <p:spPr>
          <a:xfrm>
            <a:off x="172058" y="1279969"/>
            <a:ext cx="3146731" cy="1323439"/>
          </a:xfrm>
          <a:prstGeom prst="rect">
            <a:avLst/>
          </a:prstGeom>
          <a:noFill/>
        </p:spPr>
        <p:txBody>
          <a:bodyPr wrap="square" rtlCol="0">
            <a:spAutoFit/>
          </a:bodyPr>
          <a:lstStyle/>
          <a:p>
            <a:r>
              <a:rPr lang="en-US" sz="2000" dirty="0"/>
              <a:t>Beta blocker interruption was </a:t>
            </a:r>
            <a:r>
              <a:rPr lang="en-US" sz="2000" u="sng" dirty="0"/>
              <a:t>not </a:t>
            </a:r>
            <a:r>
              <a:rPr lang="en-US" sz="2000" dirty="0"/>
              <a:t>non-inferior to continuation for primary composite end point. </a:t>
            </a:r>
          </a:p>
        </p:txBody>
      </p:sp>
      <p:sp>
        <p:nvSpPr>
          <p:cNvPr id="18" name="Content Placeholder 2">
            <a:extLst>
              <a:ext uri="{FF2B5EF4-FFF2-40B4-BE49-F238E27FC236}">
                <a16:creationId xmlns:a16="http://schemas.microsoft.com/office/drawing/2014/main" id="{CD62C336-58B5-CC05-226D-0B626A5DA9A7}"/>
              </a:ext>
            </a:extLst>
          </p:cNvPr>
          <p:cNvSpPr txBox="1">
            <a:spLocks/>
          </p:cNvSpPr>
          <p:nvPr/>
        </p:nvSpPr>
        <p:spPr>
          <a:xfrm>
            <a:off x="7432369" y="872431"/>
            <a:ext cx="4239340" cy="578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Quality of life: no significant difference in EQ-5D score.</a:t>
            </a:r>
          </a:p>
        </p:txBody>
      </p:sp>
      <p:sp>
        <p:nvSpPr>
          <p:cNvPr id="4" name="TextBox 3">
            <a:extLst>
              <a:ext uri="{FF2B5EF4-FFF2-40B4-BE49-F238E27FC236}">
                <a16:creationId xmlns:a16="http://schemas.microsoft.com/office/drawing/2014/main" id="{2450F2BA-A2CE-FFE2-2FAC-59388E9676C9}"/>
              </a:ext>
            </a:extLst>
          </p:cNvPr>
          <p:cNvSpPr txBox="1"/>
          <p:nvPr/>
        </p:nvSpPr>
        <p:spPr>
          <a:xfrm>
            <a:off x="0" y="6494944"/>
            <a:ext cx="4268413" cy="369332"/>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p:txBody>
      </p:sp>
      <p:grpSp>
        <p:nvGrpSpPr>
          <p:cNvPr id="28" name="Group 27">
            <a:extLst>
              <a:ext uri="{FF2B5EF4-FFF2-40B4-BE49-F238E27FC236}">
                <a16:creationId xmlns:a16="http://schemas.microsoft.com/office/drawing/2014/main" id="{6CBAE02B-2D5C-B839-6A6D-29B1FD4B248D}"/>
              </a:ext>
            </a:extLst>
          </p:cNvPr>
          <p:cNvGrpSpPr/>
          <p:nvPr/>
        </p:nvGrpSpPr>
        <p:grpSpPr>
          <a:xfrm>
            <a:off x="6896100" y="1566344"/>
            <a:ext cx="5023870" cy="4242927"/>
            <a:chOff x="6896100" y="1566344"/>
            <a:chExt cx="5023870" cy="4242927"/>
          </a:xfrm>
        </p:grpSpPr>
        <p:grpSp>
          <p:nvGrpSpPr>
            <p:cNvPr id="14" name="Group 13">
              <a:extLst>
                <a:ext uri="{FF2B5EF4-FFF2-40B4-BE49-F238E27FC236}">
                  <a16:creationId xmlns:a16="http://schemas.microsoft.com/office/drawing/2014/main" id="{1EA5FA22-3D5C-2720-FC24-20EE3C3B5007}"/>
                </a:ext>
              </a:extLst>
            </p:cNvPr>
            <p:cNvGrpSpPr/>
            <p:nvPr/>
          </p:nvGrpSpPr>
          <p:grpSpPr>
            <a:xfrm>
              <a:off x="7347974" y="1566344"/>
              <a:ext cx="4571996" cy="4242927"/>
              <a:chOff x="7177548" y="510814"/>
              <a:chExt cx="4571996" cy="4242927"/>
            </a:xfrm>
          </p:grpSpPr>
          <p:pic>
            <p:nvPicPr>
              <p:cNvPr id="10" name="Picture 9">
                <a:extLst>
                  <a:ext uri="{FF2B5EF4-FFF2-40B4-BE49-F238E27FC236}">
                    <a16:creationId xmlns:a16="http://schemas.microsoft.com/office/drawing/2014/main" id="{7876C3C0-E8EC-DB13-804D-7CE363E0D7E5}"/>
                  </a:ext>
                </a:extLst>
              </p:cNvPr>
              <p:cNvPicPr>
                <a:picLocks noChangeAspect="1"/>
              </p:cNvPicPr>
              <p:nvPr/>
            </p:nvPicPr>
            <p:blipFill>
              <a:blip r:embed="rId3"/>
              <a:srcRect l="39532" t="-5784" r="35987" b="3430"/>
              <a:stretch/>
            </p:blipFill>
            <p:spPr>
              <a:xfrm>
                <a:off x="9950241" y="510814"/>
                <a:ext cx="1799303" cy="471948"/>
              </a:xfrm>
              <a:prstGeom prst="rect">
                <a:avLst/>
              </a:prstGeom>
            </p:spPr>
          </p:pic>
          <p:pic>
            <p:nvPicPr>
              <p:cNvPr id="12" name="Picture 11">
                <a:extLst>
                  <a:ext uri="{FF2B5EF4-FFF2-40B4-BE49-F238E27FC236}">
                    <a16:creationId xmlns:a16="http://schemas.microsoft.com/office/drawing/2014/main" id="{B9DE870E-A15A-C92E-ACAE-9BA4CF864D68}"/>
                  </a:ext>
                </a:extLst>
              </p:cNvPr>
              <p:cNvPicPr>
                <a:picLocks noChangeAspect="1"/>
              </p:cNvPicPr>
              <p:nvPr/>
            </p:nvPicPr>
            <p:blipFill>
              <a:blip r:embed="rId4"/>
              <a:stretch>
                <a:fillRect/>
              </a:stretch>
            </p:blipFill>
            <p:spPr>
              <a:xfrm>
                <a:off x="7177548" y="986890"/>
                <a:ext cx="4444180" cy="3766851"/>
              </a:xfrm>
              <a:prstGeom prst="rect">
                <a:avLst/>
              </a:prstGeom>
            </p:spPr>
          </p:pic>
          <p:sp>
            <p:nvSpPr>
              <p:cNvPr id="13" name="Rectangle 12">
                <a:extLst>
                  <a:ext uri="{FF2B5EF4-FFF2-40B4-BE49-F238E27FC236}">
                    <a16:creationId xmlns:a16="http://schemas.microsoft.com/office/drawing/2014/main" id="{BE1CCA82-455C-F338-4C6E-11407D3E08F4}"/>
                  </a:ext>
                </a:extLst>
              </p:cNvPr>
              <p:cNvSpPr/>
              <p:nvPr/>
            </p:nvSpPr>
            <p:spPr>
              <a:xfrm>
                <a:off x="7246374" y="1504335"/>
                <a:ext cx="4254909" cy="18635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 name="Straight Connector 22">
              <a:extLst>
                <a:ext uri="{FF2B5EF4-FFF2-40B4-BE49-F238E27FC236}">
                  <a16:creationId xmlns:a16="http://schemas.microsoft.com/office/drawing/2014/main" id="{ACCB8B7A-BA01-C9E3-BAF6-227D6E360F6B}"/>
                </a:ext>
              </a:extLst>
            </p:cNvPr>
            <p:cNvCxnSpPr/>
            <p:nvPr/>
          </p:nvCxnSpPr>
          <p:spPr>
            <a:xfrm flipV="1">
              <a:off x="6941973" y="2038292"/>
              <a:ext cx="406001" cy="2892156"/>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7D4D58-8825-9D42-46CE-D9DB0743502D}"/>
                </a:ext>
              </a:extLst>
            </p:cNvPr>
            <p:cNvCxnSpPr>
              <a:cxnSpLocks/>
            </p:cNvCxnSpPr>
            <p:nvPr/>
          </p:nvCxnSpPr>
          <p:spPr>
            <a:xfrm>
              <a:off x="6896100" y="5132431"/>
              <a:ext cx="451874" cy="567695"/>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32" name="Picture 31">
            <a:extLst>
              <a:ext uri="{FF2B5EF4-FFF2-40B4-BE49-F238E27FC236}">
                <a16:creationId xmlns:a16="http://schemas.microsoft.com/office/drawing/2014/main" id="{60FA5C2E-098A-1232-8479-520E8367BC7E}"/>
              </a:ext>
            </a:extLst>
          </p:cNvPr>
          <p:cNvPicPr>
            <a:picLocks noChangeAspect="1"/>
          </p:cNvPicPr>
          <p:nvPr/>
        </p:nvPicPr>
        <p:blipFill>
          <a:blip r:embed="rId5"/>
          <a:stretch>
            <a:fillRect/>
          </a:stretch>
        </p:blipFill>
        <p:spPr>
          <a:xfrm>
            <a:off x="3168242" y="974519"/>
            <a:ext cx="3645942" cy="2058141"/>
          </a:xfrm>
          <a:prstGeom prst="rect">
            <a:avLst/>
          </a:prstGeom>
        </p:spPr>
      </p:pic>
    </p:spTree>
    <p:extLst>
      <p:ext uri="{BB962C8B-B14F-4D97-AF65-F5344CB8AC3E}">
        <p14:creationId xmlns:p14="http://schemas.microsoft.com/office/powerpoint/2010/main" val="91022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136E-F729-B2BF-6B4D-593B0F2F927A}"/>
              </a:ext>
            </a:extLst>
          </p:cNvPr>
          <p:cNvSpPr>
            <a:spLocks noGrp="1"/>
          </p:cNvSpPr>
          <p:nvPr>
            <p:ph type="title"/>
          </p:nvPr>
        </p:nvSpPr>
        <p:spPr>
          <a:xfrm>
            <a:off x="838200" y="192406"/>
            <a:ext cx="10515600" cy="662323"/>
          </a:xfrm>
        </p:spPr>
        <p:txBody>
          <a:bodyPr>
            <a:normAutofit/>
          </a:bodyPr>
          <a:lstStyle/>
          <a:p>
            <a:pPr algn="ctr"/>
            <a:r>
              <a:rPr lang="en-US" sz="4000" dirty="0"/>
              <a:t>But what about REDUCE-AMI?</a:t>
            </a:r>
          </a:p>
        </p:txBody>
      </p:sp>
      <p:graphicFrame>
        <p:nvGraphicFramePr>
          <p:cNvPr id="11" name="Content Placeholder 10">
            <a:extLst>
              <a:ext uri="{FF2B5EF4-FFF2-40B4-BE49-F238E27FC236}">
                <a16:creationId xmlns:a16="http://schemas.microsoft.com/office/drawing/2014/main" id="{90F517D7-1EE9-F711-FD62-8D84A482182C}"/>
              </a:ext>
            </a:extLst>
          </p:cNvPr>
          <p:cNvGraphicFramePr>
            <a:graphicFrameLocks noGrp="1"/>
          </p:cNvGraphicFramePr>
          <p:nvPr>
            <p:ph idx="1"/>
            <p:extLst>
              <p:ext uri="{D42A27DB-BD31-4B8C-83A1-F6EECF244321}">
                <p14:modId xmlns:p14="http://schemas.microsoft.com/office/powerpoint/2010/main" val="3462592670"/>
              </p:ext>
            </p:extLst>
          </p:nvPr>
        </p:nvGraphicFramePr>
        <p:xfrm>
          <a:off x="495300" y="1779905"/>
          <a:ext cx="11068050" cy="2123440"/>
        </p:xfrm>
        <a:graphic>
          <a:graphicData uri="http://schemas.openxmlformats.org/drawingml/2006/table">
            <a:tbl>
              <a:tblPr firstRow="1" bandRow="1">
                <a:tableStyleId>{5C22544A-7EE6-4342-B048-85BDC9FD1C3A}</a:tableStyleId>
              </a:tblPr>
              <a:tblGrid>
                <a:gridCol w="3689350">
                  <a:extLst>
                    <a:ext uri="{9D8B030D-6E8A-4147-A177-3AD203B41FA5}">
                      <a16:colId xmlns:a16="http://schemas.microsoft.com/office/drawing/2014/main" val="2789768645"/>
                    </a:ext>
                  </a:extLst>
                </a:gridCol>
                <a:gridCol w="3302000">
                  <a:extLst>
                    <a:ext uri="{9D8B030D-6E8A-4147-A177-3AD203B41FA5}">
                      <a16:colId xmlns:a16="http://schemas.microsoft.com/office/drawing/2014/main" val="3943260284"/>
                    </a:ext>
                  </a:extLst>
                </a:gridCol>
                <a:gridCol w="4076700">
                  <a:extLst>
                    <a:ext uri="{9D8B030D-6E8A-4147-A177-3AD203B41FA5}">
                      <a16:colId xmlns:a16="http://schemas.microsoft.com/office/drawing/2014/main" val="1039972063"/>
                    </a:ext>
                  </a:extLst>
                </a:gridCol>
              </a:tblGrid>
              <a:tr h="370840">
                <a:tc>
                  <a:txBody>
                    <a:bodyPr/>
                    <a:lstStyle/>
                    <a:p>
                      <a:endParaRPr lang="en-US"/>
                    </a:p>
                  </a:txBody>
                  <a:tcPr/>
                </a:tc>
                <a:tc>
                  <a:txBody>
                    <a:bodyPr/>
                    <a:lstStyle/>
                    <a:p>
                      <a:r>
                        <a:rPr lang="en-US" dirty="0"/>
                        <a:t>ABYSS</a:t>
                      </a:r>
                    </a:p>
                  </a:txBody>
                  <a:tcPr/>
                </a:tc>
                <a:tc>
                  <a:txBody>
                    <a:bodyPr/>
                    <a:lstStyle/>
                    <a:p>
                      <a:r>
                        <a:rPr lang="en-US" dirty="0"/>
                        <a:t>REDUCE-AMI</a:t>
                      </a:r>
                    </a:p>
                  </a:txBody>
                  <a:tcPr/>
                </a:tc>
                <a:extLst>
                  <a:ext uri="{0D108BD9-81ED-4DB2-BD59-A6C34878D82A}">
                    <a16:rowId xmlns:a16="http://schemas.microsoft.com/office/drawing/2014/main" val="4294296859"/>
                  </a:ext>
                </a:extLst>
              </a:tr>
              <a:tr h="370840">
                <a:tc>
                  <a:txBody>
                    <a:bodyPr/>
                    <a:lstStyle/>
                    <a:p>
                      <a:r>
                        <a:rPr lang="en-US" b="1" dirty="0"/>
                        <a:t>Primary outcome</a:t>
                      </a:r>
                    </a:p>
                  </a:txBody>
                  <a:tcPr/>
                </a:tc>
                <a:tc>
                  <a:txBody>
                    <a:bodyPr/>
                    <a:lstStyle/>
                    <a:p>
                      <a:r>
                        <a:rPr lang="en-US" b="1" dirty="0"/>
                        <a:t>Composite death, MI, stroke, hospitalization for any CV cause</a:t>
                      </a:r>
                    </a:p>
                  </a:txBody>
                  <a:tcPr/>
                </a:tc>
                <a:tc>
                  <a:txBody>
                    <a:bodyPr/>
                    <a:lstStyle/>
                    <a:p>
                      <a:r>
                        <a:rPr lang="en-US" b="1" dirty="0"/>
                        <a:t>Composite death or MI</a:t>
                      </a:r>
                    </a:p>
                    <a:p>
                      <a:r>
                        <a:rPr lang="en-US" dirty="0"/>
                        <a:t>(Secondary: hospitalization for AF or CHF)</a:t>
                      </a:r>
                    </a:p>
                  </a:txBody>
                  <a:tcPr/>
                </a:tc>
                <a:extLst>
                  <a:ext uri="{0D108BD9-81ED-4DB2-BD59-A6C34878D82A}">
                    <a16:rowId xmlns:a16="http://schemas.microsoft.com/office/drawing/2014/main" val="101509228"/>
                  </a:ext>
                </a:extLst>
              </a:tr>
              <a:tr h="370840">
                <a:tc>
                  <a:txBody>
                    <a:bodyPr/>
                    <a:lstStyle/>
                    <a:p>
                      <a:r>
                        <a:rPr lang="en-US" dirty="0"/>
                        <a:t>LVEF</a:t>
                      </a:r>
                    </a:p>
                  </a:txBody>
                  <a:tcPr/>
                </a:tc>
                <a:tc>
                  <a:txBody>
                    <a:bodyPr/>
                    <a:lstStyle/>
                    <a:p>
                      <a:r>
                        <a:rPr lang="en-US" dirty="0"/>
                        <a:t>≥ 40%</a:t>
                      </a:r>
                    </a:p>
                  </a:txBody>
                  <a:tcPr/>
                </a:tc>
                <a:tc>
                  <a:txBody>
                    <a:bodyPr/>
                    <a:lstStyle/>
                    <a:p>
                      <a:r>
                        <a:rPr lang="en-US" dirty="0"/>
                        <a:t>≥ 50%</a:t>
                      </a:r>
                    </a:p>
                  </a:txBody>
                  <a:tcPr/>
                </a:tc>
                <a:extLst>
                  <a:ext uri="{0D108BD9-81ED-4DB2-BD59-A6C34878D82A}">
                    <a16:rowId xmlns:a16="http://schemas.microsoft.com/office/drawing/2014/main" val="3852597638"/>
                  </a:ext>
                </a:extLst>
              </a:tr>
              <a:tr h="370840">
                <a:tc>
                  <a:txBody>
                    <a:bodyPr/>
                    <a:lstStyle/>
                    <a:p>
                      <a:r>
                        <a:rPr lang="en-US" dirty="0"/>
                        <a:t>Intervention</a:t>
                      </a:r>
                    </a:p>
                  </a:txBody>
                  <a:tcPr/>
                </a:tc>
                <a:tc>
                  <a:txBody>
                    <a:bodyPr/>
                    <a:lstStyle/>
                    <a:p>
                      <a:r>
                        <a:rPr lang="en-US" dirty="0"/>
                        <a:t>Beta blocker </a:t>
                      </a:r>
                      <a:r>
                        <a:rPr lang="en-US" b="1" dirty="0"/>
                        <a:t>interruption</a:t>
                      </a:r>
                      <a:endParaRPr lang="en-US" dirty="0"/>
                    </a:p>
                  </a:txBody>
                  <a:tcPr/>
                </a:tc>
                <a:tc>
                  <a:txBody>
                    <a:bodyPr/>
                    <a:lstStyle/>
                    <a:p>
                      <a:r>
                        <a:rPr lang="en-US" dirty="0"/>
                        <a:t>Beta blocker </a:t>
                      </a:r>
                      <a:r>
                        <a:rPr lang="en-US" b="1" dirty="0"/>
                        <a:t>initiation</a:t>
                      </a:r>
                      <a:endParaRPr lang="en-US" dirty="0"/>
                    </a:p>
                  </a:txBody>
                  <a:tcPr/>
                </a:tc>
                <a:extLst>
                  <a:ext uri="{0D108BD9-81ED-4DB2-BD59-A6C34878D82A}">
                    <a16:rowId xmlns:a16="http://schemas.microsoft.com/office/drawing/2014/main" val="586479470"/>
                  </a:ext>
                </a:extLst>
              </a:tr>
              <a:tr h="370840">
                <a:tc>
                  <a:txBody>
                    <a:bodyPr/>
                    <a:lstStyle/>
                    <a:p>
                      <a:r>
                        <a:rPr lang="en-US" dirty="0"/>
                        <a:t>Beta blocker choice</a:t>
                      </a:r>
                    </a:p>
                  </a:txBody>
                  <a:tcPr/>
                </a:tc>
                <a:tc>
                  <a:txBody>
                    <a:bodyPr/>
                    <a:lstStyle/>
                    <a:p>
                      <a:r>
                        <a:rPr lang="en-US" dirty="0"/>
                        <a:t>72% bisoprolol</a:t>
                      </a:r>
                    </a:p>
                  </a:txBody>
                  <a:tcPr/>
                </a:tc>
                <a:tc>
                  <a:txBody>
                    <a:bodyPr/>
                    <a:lstStyle/>
                    <a:p>
                      <a:r>
                        <a:rPr lang="en-US" dirty="0"/>
                        <a:t>62% metoprolol, 38% bisoprolol</a:t>
                      </a:r>
                    </a:p>
                  </a:txBody>
                  <a:tcPr/>
                </a:tc>
                <a:extLst>
                  <a:ext uri="{0D108BD9-81ED-4DB2-BD59-A6C34878D82A}">
                    <a16:rowId xmlns:a16="http://schemas.microsoft.com/office/drawing/2014/main" val="1317833092"/>
                  </a:ext>
                </a:extLst>
              </a:tr>
            </a:tbl>
          </a:graphicData>
        </a:graphic>
      </p:graphicFrame>
      <p:sp>
        <p:nvSpPr>
          <p:cNvPr id="12" name="TextBox 11">
            <a:extLst>
              <a:ext uri="{FF2B5EF4-FFF2-40B4-BE49-F238E27FC236}">
                <a16:creationId xmlns:a16="http://schemas.microsoft.com/office/drawing/2014/main" id="{EB259F9B-B15F-9C4B-C581-EF1E06E00B19}"/>
              </a:ext>
            </a:extLst>
          </p:cNvPr>
          <p:cNvSpPr txBox="1"/>
          <p:nvPr/>
        </p:nvSpPr>
        <p:spPr>
          <a:xfrm>
            <a:off x="381000" y="921713"/>
            <a:ext cx="11578619" cy="400110"/>
          </a:xfrm>
          <a:prstGeom prst="rect">
            <a:avLst/>
          </a:prstGeom>
          <a:noFill/>
        </p:spPr>
        <p:txBody>
          <a:bodyPr wrap="none" rtlCol="0">
            <a:spAutoFit/>
          </a:bodyPr>
          <a:lstStyle/>
          <a:p>
            <a:r>
              <a:rPr lang="en-US" sz="2000" dirty="0"/>
              <a:t>Earlier this year, REDUCE-AMI demonstrated noninferiority for beta blocker use after MI with LVEF ≥ 50%</a:t>
            </a:r>
          </a:p>
        </p:txBody>
      </p:sp>
      <p:sp>
        <p:nvSpPr>
          <p:cNvPr id="15" name="TextBox 14">
            <a:extLst>
              <a:ext uri="{FF2B5EF4-FFF2-40B4-BE49-F238E27FC236}">
                <a16:creationId xmlns:a16="http://schemas.microsoft.com/office/drawing/2014/main" id="{ACAAB9AE-ECE6-13CC-14D9-E213DF858212}"/>
              </a:ext>
            </a:extLst>
          </p:cNvPr>
          <p:cNvSpPr txBox="1"/>
          <p:nvPr/>
        </p:nvSpPr>
        <p:spPr>
          <a:xfrm>
            <a:off x="2819827" y="1341586"/>
            <a:ext cx="6096000" cy="400110"/>
          </a:xfrm>
          <a:prstGeom prst="rect">
            <a:avLst/>
          </a:prstGeom>
          <a:noFill/>
        </p:spPr>
        <p:txBody>
          <a:bodyPr wrap="square">
            <a:spAutoFit/>
          </a:bodyPr>
          <a:lstStyle/>
          <a:p>
            <a:pPr algn="ctr"/>
            <a:r>
              <a:rPr lang="en-US" sz="2000" b="1" dirty="0"/>
              <a:t>Why the difference?</a:t>
            </a:r>
          </a:p>
        </p:txBody>
      </p:sp>
      <p:sp>
        <p:nvSpPr>
          <p:cNvPr id="3" name="TextBox 2">
            <a:extLst>
              <a:ext uri="{FF2B5EF4-FFF2-40B4-BE49-F238E27FC236}">
                <a16:creationId xmlns:a16="http://schemas.microsoft.com/office/drawing/2014/main" id="{5EF489BF-E1C7-AE3A-5791-29E93EC6B4E1}"/>
              </a:ext>
            </a:extLst>
          </p:cNvPr>
          <p:cNvSpPr txBox="1"/>
          <p:nvPr/>
        </p:nvSpPr>
        <p:spPr>
          <a:xfrm>
            <a:off x="0" y="6211669"/>
            <a:ext cx="4505849" cy="646331"/>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a:p>
            <a:r>
              <a:rPr lang="en-US" dirty="0" err="1">
                <a:solidFill>
                  <a:schemeClr val="bg1"/>
                </a:solidFill>
              </a:rPr>
              <a:t>Yndigegn</a:t>
            </a:r>
            <a:r>
              <a:rPr lang="en-US" dirty="0">
                <a:solidFill>
                  <a:schemeClr val="bg1"/>
                </a:solidFill>
              </a:rPr>
              <a:t> T, et al, NEJM, 2024, 930:1372-1381.</a:t>
            </a:r>
          </a:p>
        </p:txBody>
      </p:sp>
      <p:grpSp>
        <p:nvGrpSpPr>
          <p:cNvPr id="7" name="Group 6">
            <a:extLst>
              <a:ext uri="{FF2B5EF4-FFF2-40B4-BE49-F238E27FC236}">
                <a16:creationId xmlns:a16="http://schemas.microsoft.com/office/drawing/2014/main" id="{44D5FD0A-0965-7A38-EA10-7D2E51E83C1D}"/>
              </a:ext>
            </a:extLst>
          </p:cNvPr>
          <p:cNvGrpSpPr/>
          <p:nvPr/>
        </p:nvGrpSpPr>
        <p:grpSpPr>
          <a:xfrm>
            <a:off x="2252924" y="4029143"/>
            <a:ext cx="7529251" cy="1961428"/>
            <a:chOff x="1613327" y="4136517"/>
            <a:chExt cx="7529251" cy="1961428"/>
          </a:xfrm>
        </p:grpSpPr>
        <p:sp>
          <p:nvSpPr>
            <p:cNvPr id="8" name="TextBox 7">
              <a:extLst>
                <a:ext uri="{FF2B5EF4-FFF2-40B4-BE49-F238E27FC236}">
                  <a16:creationId xmlns:a16="http://schemas.microsoft.com/office/drawing/2014/main" id="{108AF359-174A-03CD-876C-9F4E9E4F0C3B}"/>
                </a:ext>
              </a:extLst>
            </p:cNvPr>
            <p:cNvSpPr txBox="1"/>
            <p:nvPr/>
          </p:nvSpPr>
          <p:spPr>
            <a:xfrm>
              <a:off x="1613327" y="4618484"/>
              <a:ext cx="4254500" cy="923330"/>
            </a:xfrm>
            <a:prstGeom prst="rect">
              <a:avLst/>
            </a:prstGeom>
            <a:noFill/>
          </p:spPr>
          <p:txBody>
            <a:bodyPr wrap="square" rtlCol="0">
              <a:spAutoFit/>
            </a:bodyPr>
            <a:lstStyle/>
            <a:p>
              <a:pPr algn="ctr"/>
              <a:r>
                <a:rPr lang="en-US" dirty="0"/>
                <a:t>ABYSS secondary endpoint for </a:t>
              </a:r>
            </a:p>
            <a:p>
              <a:pPr algn="ctr"/>
              <a:r>
                <a:rPr lang="en-US" dirty="0"/>
                <a:t>death, MI, stroke, hospitalization for CHF: non-inferior (10.0% vs 8.9%)</a:t>
              </a:r>
            </a:p>
          </p:txBody>
        </p:sp>
        <p:pic>
          <p:nvPicPr>
            <p:cNvPr id="6" name="Picture 5">
              <a:extLst>
                <a:ext uri="{FF2B5EF4-FFF2-40B4-BE49-F238E27FC236}">
                  <a16:creationId xmlns:a16="http://schemas.microsoft.com/office/drawing/2014/main" id="{F4F2E804-AD19-F536-137F-B92CD9E19FEE}"/>
                </a:ext>
              </a:extLst>
            </p:cNvPr>
            <p:cNvPicPr>
              <a:picLocks noChangeAspect="1"/>
            </p:cNvPicPr>
            <p:nvPr/>
          </p:nvPicPr>
          <p:blipFill>
            <a:blip r:embed="rId2"/>
            <a:stretch>
              <a:fillRect/>
            </a:stretch>
          </p:blipFill>
          <p:spPr>
            <a:xfrm>
              <a:off x="5867827" y="4136517"/>
              <a:ext cx="3274751" cy="1961428"/>
            </a:xfrm>
            <a:prstGeom prst="rect">
              <a:avLst/>
            </a:prstGeom>
          </p:spPr>
        </p:pic>
      </p:grpSp>
    </p:spTree>
    <p:extLst>
      <p:ext uri="{BB962C8B-B14F-4D97-AF65-F5344CB8AC3E}">
        <p14:creationId xmlns:p14="http://schemas.microsoft.com/office/powerpoint/2010/main" val="4227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04A1-0B50-7828-C049-69D89C7A2678}"/>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96B790E3-BBE4-19E3-356F-76C0998D9EA7}"/>
              </a:ext>
            </a:extLst>
          </p:cNvPr>
          <p:cNvSpPr>
            <a:spLocks noGrp="1"/>
          </p:cNvSpPr>
          <p:nvPr>
            <p:ph idx="1"/>
          </p:nvPr>
        </p:nvSpPr>
        <p:spPr/>
        <p:txBody>
          <a:bodyPr>
            <a:normAutofit/>
          </a:bodyPr>
          <a:lstStyle/>
          <a:p>
            <a:r>
              <a:rPr lang="en-US" dirty="0"/>
              <a:t>Interruption of beta blockers &gt;6 months post-MI is </a:t>
            </a:r>
            <a:r>
              <a:rPr lang="en-US" u="sng" dirty="0"/>
              <a:t>not non-inferior</a:t>
            </a:r>
            <a:r>
              <a:rPr lang="en-US" dirty="0"/>
              <a:t> to continuation for patients with LVEF ≥ 40% in terms of composite death, MI, stroke, or hospitalization for a CV reason.</a:t>
            </a:r>
          </a:p>
          <a:p>
            <a:pPr lvl="1"/>
            <a:r>
              <a:rPr lang="en-US" dirty="0"/>
              <a:t>End point driven by hospitalization</a:t>
            </a:r>
          </a:p>
          <a:p>
            <a:pPr lvl="1"/>
            <a:r>
              <a:rPr lang="en-US" dirty="0"/>
              <a:t>Hospitalizations driven by admission for angiography</a:t>
            </a:r>
          </a:p>
          <a:p>
            <a:endParaRPr lang="en-US" dirty="0"/>
          </a:p>
          <a:p>
            <a:r>
              <a:rPr lang="en-US" dirty="0"/>
              <a:t>Quality of life was unaffected by beta blocker cessation.</a:t>
            </a:r>
          </a:p>
          <a:p>
            <a:endParaRPr lang="en-US" dirty="0"/>
          </a:p>
          <a:p>
            <a:r>
              <a:rPr lang="en-US" dirty="0"/>
              <a:t>In setting of REDUCE-AMI, more trial data (SMART-DECISION) will be meaningful</a:t>
            </a:r>
          </a:p>
        </p:txBody>
      </p:sp>
      <p:sp>
        <p:nvSpPr>
          <p:cNvPr id="4" name="Rectangle 3">
            <a:extLst>
              <a:ext uri="{FF2B5EF4-FFF2-40B4-BE49-F238E27FC236}">
                <a16:creationId xmlns:a16="http://schemas.microsoft.com/office/drawing/2014/main" id="{6F6E127B-B7F0-8AD9-F289-DB8240269904}"/>
              </a:ext>
            </a:extLst>
          </p:cNvPr>
          <p:cNvSpPr/>
          <p:nvPr/>
        </p:nvSpPr>
        <p:spPr>
          <a:xfrm>
            <a:off x="690880" y="1199073"/>
            <a:ext cx="10800080" cy="1226628"/>
          </a:xfrm>
          <a:prstGeom prst="rect">
            <a:avLst/>
          </a:prstGeom>
          <a:noFill/>
          <a:ln w="508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2A2F51-C2E5-41AC-B08B-C14EEFE21533}"/>
              </a:ext>
            </a:extLst>
          </p:cNvPr>
          <p:cNvSpPr txBox="1"/>
          <p:nvPr/>
        </p:nvSpPr>
        <p:spPr>
          <a:xfrm>
            <a:off x="0" y="6494944"/>
            <a:ext cx="4268413" cy="369332"/>
          </a:xfrm>
          <a:prstGeom prst="rect">
            <a:avLst/>
          </a:prstGeom>
          <a:noFill/>
        </p:spPr>
        <p:txBody>
          <a:bodyPr wrap="none" rtlCol="0">
            <a:spAutoFit/>
          </a:bodyPr>
          <a:lstStyle/>
          <a:p>
            <a:r>
              <a:rPr lang="en-US" dirty="0" err="1">
                <a:solidFill>
                  <a:schemeClr val="bg1"/>
                </a:solidFill>
              </a:rPr>
              <a:t>Silvain</a:t>
            </a:r>
            <a:r>
              <a:rPr lang="en-US" dirty="0">
                <a:solidFill>
                  <a:schemeClr val="bg1"/>
                </a:solidFill>
              </a:rPr>
              <a:t> J, Cayla G, et al, NEJM, 2024, 390;14.</a:t>
            </a:r>
          </a:p>
        </p:txBody>
      </p:sp>
    </p:spTree>
    <p:extLst>
      <p:ext uri="{BB962C8B-B14F-4D97-AF65-F5344CB8AC3E}">
        <p14:creationId xmlns:p14="http://schemas.microsoft.com/office/powerpoint/2010/main" val="4066872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AB77-C8AA-48A8-8376-6341BA62E3B1}"/>
              </a:ext>
            </a:extLst>
          </p:cNvPr>
          <p:cNvSpPr>
            <a:spLocks noGrp="1"/>
          </p:cNvSpPr>
          <p:nvPr>
            <p:ph type="title"/>
          </p:nvPr>
        </p:nvSpPr>
        <p:spPr>
          <a:xfrm>
            <a:off x="838200" y="365126"/>
            <a:ext cx="10515600" cy="734000"/>
          </a:xfrm>
        </p:spPr>
        <p:txBody>
          <a:bodyPr/>
          <a:lstStyle/>
          <a:p>
            <a:pPr algn="ctr"/>
            <a:r>
              <a:rPr lang="en-US" dirty="0"/>
              <a:t>RESHAPE-HF2</a:t>
            </a:r>
          </a:p>
        </p:txBody>
      </p:sp>
      <p:pic>
        <p:nvPicPr>
          <p:cNvPr id="9" name="Picture 8">
            <a:extLst>
              <a:ext uri="{FF2B5EF4-FFF2-40B4-BE49-F238E27FC236}">
                <a16:creationId xmlns:a16="http://schemas.microsoft.com/office/drawing/2014/main" id="{30B63A77-6842-71ED-EC2B-8CB2ED66759D}"/>
              </a:ext>
            </a:extLst>
          </p:cNvPr>
          <p:cNvPicPr>
            <a:picLocks noChangeAspect="1"/>
          </p:cNvPicPr>
          <p:nvPr/>
        </p:nvPicPr>
        <p:blipFill>
          <a:blip r:embed="rId2"/>
          <a:stretch>
            <a:fillRect/>
          </a:stretch>
        </p:blipFill>
        <p:spPr>
          <a:xfrm>
            <a:off x="2425521" y="1192827"/>
            <a:ext cx="7340958" cy="4909226"/>
          </a:xfrm>
          <a:prstGeom prst="rect">
            <a:avLst/>
          </a:prstGeom>
        </p:spPr>
      </p:pic>
      <p:sp>
        <p:nvSpPr>
          <p:cNvPr id="10" name="TextBox 9">
            <a:extLst>
              <a:ext uri="{FF2B5EF4-FFF2-40B4-BE49-F238E27FC236}">
                <a16:creationId xmlns:a16="http://schemas.microsoft.com/office/drawing/2014/main" id="{61608550-A6B9-8099-7645-A1E48DB3980C}"/>
              </a:ext>
            </a:extLst>
          </p:cNvPr>
          <p:cNvSpPr txBox="1"/>
          <p:nvPr/>
        </p:nvSpPr>
        <p:spPr>
          <a:xfrm>
            <a:off x="23581" y="6488668"/>
            <a:ext cx="4596066" cy="369332"/>
          </a:xfrm>
          <a:prstGeom prst="rect">
            <a:avLst/>
          </a:prstGeom>
          <a:noFill/>
        </p:spPr>
        <p:txBody>
          <a:bodyPr wrap="none" rtlCol="0">
            <a:spAutoFit/>
          </a:bodyPr>
          <a:lstStyle/>
          <a:p>
            <a:r>
              <a:rPr lang="en-US" dirty="0">
                <a:solidFill>
                  <a:schemeClr val="bg1"/>
                </a:solidFill>
              </a:rPr>
              <a:t>Anker SD, </a:t>
            </a:r>
            <a:r>
              <a:rPr lang="en-US" dirty="0" err="1">
                <a:solidFill>
                  <a:schemeClr val="bg1"/>
                </a:solidFill>
              </a:rPr>
              <a:t>Friede</a:t>
            </a:r>
            <a:r>
              <a:rPr lang="en-US" dirty="0">
                <a:solidFill>
                  <a:schemeClr val="bg1"/>
                </a:solidFill>
              </a:rPr>
              <a:t>, T, et al. NEJM, 2024, 10.1056.</a:t>
            </a:r>
          </a:p>
        </p:txBody>
      </p:sp>
    </p:spTree>
    <p:extLst>
      <p:ext uri="{BB962C8B-B14F-4D97-AF65-F5344CB8AC3E}">
        <p14:creationId xmlns:p14="http://schemas.microsoft.com/office/powerpoint/2010/main" val="409097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4B59-AEF3-DFC5-90C5-9AE6BCBEA64A}"/>
              </a:ext>
            </a:extLst>
          </p:cNvPr>
          <p:cNvSpPr>
            <a:spLocks noGrp="1"/>
          </p:cNvSpPr>
          <p:nvPr>
            <p:ph type="title"/>
          </p:nvPr>
        </p:nvSpPr>
        <p:spPr/>
        <p:txBody>
          <a:bodyPr>
            <a:normAutofit/>
          </a:bodyPr>
          <a:lstStyle/>
          <a:p>
            <a:pPr algn="ctr"/>
            <a:r>
              <a:rPr lang="en-US" sz="4000" dirty="0"/>
              <a:t>Background and Methods</a:t>
            </a:r>
          </a:p>
        </p:txBody>
      </p:sp>
      <p:sp>
        <p:nvSpPr>
          <p:cNvPr id="3" name="Content Placeholder 2">
            <a:extLst>
              <a:ext uri="{FF2B5EF4-FFF2-40B4-BE49-F238E27FC236}">
                <a16:creationId xmlns:a16="http://schemas.microsoft.com/office/drawing/2014/main" id="{756F25C8-039E-242F-1A17-0029396DB637}"/>
              </a:ext>
            </a:extLst>
          </p:cNvPr>
          <p:cNvSpPr>
            <a:spLocks noGrp="1"/>
          </p:cNvSpPr>
          <p:nvPr>
            <p:ph idx="1"/>
          </p:nvPr>
        </p:nvSpPr>
        <p:spPr/>
        <p:txBody>
          <a:bodyPr>
            <a:normAutofit fontScale="92500" lnSpcReduction="10000"/>
          </a:bodyPr>
          <a:lstStyle/>
          <a:p>
            <a:r>
              <a:rPr lang="en-US" b="1" dirty="0"/>
              <a:t>Does transcatheter mitral valve repair improve outcomes in patients with heart failure and functional moderate to severe mitral regurgitation?</a:t>
            </a:r>
          </a:p>
          <a:p>
            <a:r>
              <a:rPr lang="en-US" b="1" dirty="0"/>
              <a:t>Background</a:t>
            </a:r>
          </a:p>
          <a:p>
            <a:pPr lvl="1"/>
            <a:r>
              <a:rPr lang="en-US" dirty="0"/>
              <a:t>MITRA-FR trial (NEJM 2018): negative for composite death or hospitalizations</a:t>
            </a:r>
          </a:p>
          <a:p>
            <a:pPr lvl="1"/>
            <a:r>
              <a:rPr lang="en-US" dirty="0"/>
              <a:t>COAPT trial (NEJM 2018): positive for CHF hospitalizations (and death)</a:t>
            </a:r>
          </a:p>
          <a:p>
            <a:r>
              <a:rPr lang="en-US" b="1" dirty="0"/>
              <a:t>RESHAPE-HF2 Methods</a:t>
            </a:r>
          </a:p>
          <a:p>
            <a:pPr lvl="1"/>
            <a:r>
              <a:rPr lang="en-US" dirty="0" err="1"/>
              <a:t>MitraClip</a:t>
            </a:r>
            <a:endParaRPr lang="en-US" dirty="0"/>
          </a:p>
          <a:p>
            <a:pPr lvl="1"/>
            <a:r>
              <a:rPr lang="en-US" dirty="0"/>
              <a:t>Multicenter study, 9 countries</a:t>
            </a:r>
          </a:p>
          <a:p>
            <a:pPr lvl="1"/>
            <a:r>
              <a:rPr lang="en-US" dirty="0"/>
              <a:t>Prospective, randomized, open-label</a:t>
            </a:r>
          </a:p>
          <a:p>
            <a:pPr lvl="1"/>
            <a:r>
              <a:rPr lang="en-US" dirty="0"/>
              <a:t>n=505 patients</a:t>
            </a:r>
          </a:p>
          <a:p>
            <a:pPr lvl="1"/>
            <a:r>
              <a:rPr lang="en-US" b="1" dirty="0"/>
              <a:t>Inclusion</a:t>
            </a:r>
            <a:r>
              <a:rPr lang="en-US" dirty="0"/>
              <a:t>: on GDMT, 3+ to 4+ functional MR, CHF, LVEF 20-50%, hospitalization or BNP ≥ 300 </a:t>
            </a:r>
            <a:r>
              <a:rPr lang="en-US" dirty="0" err="1"/>
              <a:t>pg</a:t>
            </a:r>
            <a:r>
              <a:rPr lang="en-US" dirty="0"/>
              <a:t>/mL or NT-</a:t>
            </a:r>
            <a:r>
              <a:rPr lang="en-US" dirty="0" err="1"/>
              <a:t>proBNP</a:t>
            </a:r>
            <a:r>
              <a:rPr lang="en-US" dirty="0"/>
              <a:t> ≥ 1000 </a:t>
            </a:r>
            <a:r>
              <a:rPr lang="en-US" dirty="0" err="1"/>
              <a:t>pg</a:t>
            </a:r>
            <a:r>
              <a:rPr lang="en-US" dirty="0"/>
              <a:t>/mL within 90 days</a:t>
            </a:r>
          </a:p>
          <a:p>
            <a:pPr lvl="1"/>
            <a:r>
              <a:rPr lang="en-US" b="1" dirty="0"/>
              <a:t>Exclusion</a:t>
            </a:r>
            <a:r>
              <a:rPr lang="en-US" dirty="0"/>
              <a:t>: MV surgery recommended, degenerative MV disease</a:t>
            </a:r>
            <a:endParaRPr lang="en-US" b="1" dirty="0"/>
          </a:p>
          <a:p>
            <a:pPr lvl="1"/>
            <a:endParaRPr lang="en-US" dirty="0"/>
          </a:p>
        </p:txBody>
      </p:sp>
      <p:sp>
        <p:nvSpPr>
          <p:cNvPr id="4" name="TextBox 3">
            <a:extLst>
              <a:ext uri="{FF2B5EF4-FFF2-40B4-BE49-F238E27FC236}">
                <a16:creationId xmlns:a16="http://schemas.microsoft.com/office/drawing/2014/main" id="{473709B2-6C73-BD5B-BB95-B0B1CEA32401}"/>
              </a:ext>
            </a:extLst>
          </p:cNvPr>
          <p:cNvSpPr txBox="1"/>
          <p:nvPr/>
        </p:nvSpPr>
        <p:spPr>
          <a:xfrm>
            <a:off x="0" y="6176963"/>
            <a:ext cx="3615605" cy="738664"/>
          </a:xfrm>
          <a:prstGeom prst="rect">
            <a:avLst/>
          </a:prstGeom>
          <a:noFill/>
        </p:spPr>
        <p:txBody>
          <a:bodyPr wrap="none" rtlCol="0">
            <a:spAutoFit/>
          </a:bodyPr>
          <a:lstStyle/>
          <a:p>
            <a:r>
              <a:rPr lang="en-US" sz="1400" dirty="0" err="1">
                <a:solidFill>
                  <a:schemeClr val="bg1"/>
                </a:solidFill>
              </a:rPr>
              <a:t>Obadia</a:t>
            </a:r>
            <a:r>
              <a:rPr lang="en-US" sz="1400" dirty="0">
                <a:solidFill>
                  <a:schemeClr val="bg1"/>
                </a:solidFill>
              </a:rPr>
              <a:t> JF, et al., NEJM, 2018; 379:2297-2306.</a:t>
            </a:r>
          </a:p>
          <a:p>
            <a:r>
              <a:rPr lang="en-US" sz="1400" dirty="0">
                <a:solidFill>
                  <a:schemeClr val="bg1"/>
                </a:solidFill>
              </a:rPr>
              <a:t>Stone GW, et al, NEJM, 2018,  379:2307-2318.</a:t>
            </a:r>
          </a:p>
          <a:p>
            <a:r>
              <a:rPr lang="en-US" sz="1400" dirty="0">
                <a:solidFill>
                  <a:schemeClr val="bg1"/>
                </a:solidFill>
              </a:rPr>
              <a:t>Anker SD, </a:t>
            </a:r>
            <a:r>
              <a:rPr lang="en-US" sz="1400" dirty="0" err="1">
                <a:solidFill>
                  <a:schemeClr val="bg1"/>
                </a:solidFill>
              </a:rPr>
              <a:t>Friede</a:t>
            </a:r>
            <a:r>
              <a:rPr lang="en-US" sz="1400" dirty="0">
                <a:solidFill>
                  <a:schemeClr val="bg1"/>
                </a:solidFill>
              </a:rPr>
              <a:t>, T, et al. NEJM, 2024, 10.1056.</a:t>
            </a:r>
          </a:p>
        </p:txBody>
      </p:sp>
    </p:spTree>
    <p:extLst>
      <p:ext uri="{BB962C8B-B14F-4D97-AF65-F5344CB8AC3E}">
        <p14:creationId xmlns:p14="http://schemas.microsoft.com/office/powerpoint/2010/main" val="324164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5CDC-578E-8983-2B5D-676BC24F547F}"/>
              </a:ext>
            </a:extLst>
          </p:cNvPr>
          <p:cNvSpPr>
            <a:spLocks noGrp="1"/>
          </p:cNvSpPr>
          <p:nvPr>
            <p:ph type="title"/>
          </p:nvPr>
        </p:nvSpPr>
        <p:spPr/>
        <p:txBody>
          <a:bodyPr>
            <a:normAutofit/>
          </a:bodyPr>
          <a:lstStyle/>
          <a:p>
            <a:pPr algn="ctr"/>
            <a:r>
              <a:rPr lang="en-US" sz="4000" dirty="0"/>
              <a:t>End Points</a:t>
            </a:r>
          </a:p>
        </p:txBody>
      </p:sp>
      <p:sp>
        <p:nvSpPr>
          <p:cNvPr id="3" name="Content Placeholder 2">
            <a:extLst>
              <a:ext uri="{FF2B5EF4-FFF2-40B4-BE49-F238E27FC236}">
                <a16:creationId xmlns:a16="http://schemas.microsoft.com/office/drawing/2014/main" id="{69E84EB7-7149-9E4C-16F4-C56F75E18495}"/>
              </a:ext>
            </a:extLst>
          </p:cNvPr>
          <p:cNvSpPr>
            <a:spLocks noGrp="1"/>
          </p:cNvSpPr>
          <p:nvPr>
            <p:ph idx="1"/>
          </p:nvPr>
        </p:nvSpPr>
        <p:spPr>
          <a:xfrm>
            <a:off x="838200" y="1719773"/>
            <a:ext cx="10515600" cy="3004628"/>
          </a:xfrm>
        </p:spPr>
        <p:txBody>
          <a:bodyPr>
            <a:normAutofit/>
          </a:bodyPr>
          <a:lstStyle/>
          <a:p>
            <a:r>
              <a:rPr lang="en-US" dirty="0"/>
              <a:t>Primary endpoints (24 months)</a:t>
            </a:r>
          </a:p>
          <a:p>
            <a:pPr lvl="1"/>
            <a:r>
              <a:rPr lang="en-US" dirty="0"/>
              <a:t>Composite first or recurrent hospitalization for CHF or CV death</a:t>
            </a:r>
          </a:p>
          <a:p>
            <a:pPr lvl="1"/>
            <a:r>
              <a:rPr lang="en-US" dirty="0"/>
              <a:t>First or recurrent hospitalization for CHF</a:t>
            </a:r>
          </a:p>
          <a:p>
            <a:r>
              <a:rPr lang="en-US" dirty="0"/>
              <a:t>Primary endpoint (12 months): change in KCCQ-OS score</a:t>
            </a:r>
          </a:p>
          <a:p>
            <a:r>
              <a:rPr lang="en-US" dirty="0"/>
              <a:t>Secondary endpoints</a:t>
            </a:r>
          </a:p>
          <a:p>
            <a:pPr lvl="1"/>
            <a:r>
              <a:rPr lang="en-US" dirty="0"/>
              <a:t>MR grade ≤ 2+, Change in 6 min walk distance, all cause death, NYHA I-II</a:t>
            </a:r>
          </a:p>
        </p:txBody>
      </p:sp>
      <p:sp>
        <p:nvSpPr>
          <p:cNvPr id="4" name="TextBox 3">
            <a:extLst>
              <a:ext uri="{FF2B5EF4-FFF2-40B4-BE49-F238E27FC236}">
                <a16:creationId xmlns:a16="http://schemas.microsoft.com/office/drawing/2014/main" id="{4B895E52-3547-D57E-BD72-925DF3D9F632}"/>
              </a:ext>
            </a:extLst>
          </p:cNvPr>
          <p:cNvSpPr txBox="1"/>
          <p:nvPr/>
        </p:nvSpPr>
        <p:spPr>
          <a:xfrm>
            <a:off x="23581" y="6488668"/>
            <a:ext cx="4596066" cy="369332"/>
          </a:xfrm>
          <a:prstGeom prst="rect">
            <a:avLst/>
          </a:prstGeom>
          <a:noFill/>
        </p:spPr>
        <p:txBody>
          <a:bodyPr wrap="none" rtlCol="0">
            <a:spAutoFit/>
          </a:bodyPr>
          <a:lstStyle/>
          <a:p>
            <a:r>
              <a:rPr lang="en-US" dirty="0">
                <a:solidFill>
                  <a:schemeClr val="bg1"/>
                </a:solidFill>
              </a:rPr>
              <a:t>Anker SD, </a:t>
            </a:r>
            <a:r>
              <a:rPr lang="en-US" dirty="0" err="1">
                <a:solidFill>
                  <a:schemeClr val="bg1"/>
                </a:solidFill>
              </a:rPr>
              <a:t>Friede</a:t>
            </a:r>
            <a:r>
              <a:rPr lang="en-US" dirty="0">
                <a:solidFill>
                  <a:schemeClr val="bg1"/>
                </a:solidFill>
              </a:rPr>
              <a:t>, T, et al. NEJM, 2024, 10.1056.</a:t>
            </a:r>
          </a:p>
        </p:txBody>
      </p:sp>
    </p:spTree>
    <p:extLst>
      <p:ext uri="{BB962C8B-B14F-4D97-AF65-F5344CB8AC3E}">
        <p14:creationId xmlns:p14="http://schemas.microsoft.com/office/powerpoint/2010/main" val="1757679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C3F2-7820-FEC7-A72A-31FDF9B2A38A}"/>
              </a:ext>
            </a:extLst>
          </p:cNvPr>
          <p:cNvSpPr>
            <a:spLocks noGrp="1"/>
          </p:cNvSpPr>
          <p:nvPr>
            <p:ph type="title"/>
          </p:nvPr>
        </p:nvSpPr>
        <p:spPr/>
        <p:txBody>
          <a:bodyPr>
            <a:normAutofit/>
          </a:bodyPr>
          <a:lstStyle/>
          <a:p>
            <a:pPr algn="ctr"/>
            <a:r>
              <a:rPr lang="en-US" sz="4000" dirty="0"/>
              <a:t>Baseline Characteristics</a:t>
            </a:r>
          </a:p>
        </p:txBody>
      </p:sp>
      <p:sp>
        <p:nvSpPr>
          <p:cNvPr id="3" name="Content Placeholder 2">
            <a:extLst>
              <a:ext uri="{FF2B5EF4-FFF2-40B4-BE49-F238E27FC236}">
                <a16:creationId xmlns:a16="http://schemas.microsoft.com/office/drawing/2014/main" id="{FFEBF249-2697-A304-00D4-9EEEE71F3941}"/>
              </a:ext>
            </a:extLst>
          </p:cNvPr>
          <p:cNvSpPr>
            <a:spLocks noGrp="1"/>
          </p:cNvSpPr>
          <p:nvPr>
            <p:ph idx="1"/>
          </p:nvPr>
        </p:nvSpPr>
        <p:spPr>
          <a:xfrm>
            <a:off x="194762" y="1084772"/>
            <a:ext cx="6066337" cy="4977891"/>
          </a:xfrm>
        </p:spPr>
        <p:txBody>
          <a:bodyPr>
            <a:normAutofit fontScale="92500" lnSpcReduction="10000"/>
          </a:bodyPr>
          <a:lstStyle/>
          <a:p>
            <a:r>
              <a:rPr lang="en-US" dirty="0"/>
              <a:t>Mean age: 70 years</a:t>
            </a:r>
          </a:p>
          <a:p>
            <a:r>
              <a:rPr lang="en-US" dirty="0"/>
              <a:t>80% male</a:t>
            </a:r>
          </a:p>
          <a:p>
            <a:r>
              <a:rPr lang="en-US" dirty="0"/>
              <a:t>35% NICM</a:t>
            </a:r>
          </a:p>
          <a:p>
            <a:r>
              <a:rPr lang="en-US" dirty="0"/>
              <a:t>Median LVEF 30-31%</a:t>
            </a:r>
          </a:p>
          <a:p>
            <a:r>
              <a:rPr lang="en-US" dirty="0"/>
              <a:t>Median LVEDV 200-206 mL</a:t>
            </a:r>
          </a:p>
          <a:p>
            <a:r>
              <a:rPr lang="en-US" dirty="0"/>
              <a:t>60% NYHA III</a:t>
            </a:r>
          </a:p>
          <a:p>
            <a:r>
              <a:rPr lang="en-US" dirty="0"/>
              <a:t>66% with CHF hospitalization in past year</a:t>
            </a:r>
          </a:p>
          <a:p>
            <a:r>
              <a:rPr lang="en-US" dirty="0"/>
              <a:t>56% 3+ MR, 44% 4+ MR</a:t>
            </a:r>
          </a:p>
          <a:p>
            <a:r>
              <a:rPr lang="en-US" dirty="0"/>
              <a:t>Mean EROA 0.23 cm</a:t>
            </a:r>
            <a:r>
              <a:rPr lang="en-US" baseline="30000" dirty="0"/>
              <a:t>2</a:t>
            </a:r>
            <a:endParaRPr lang="en-US" dirty="0"/>
          </a:p>
          <a:p>
            <a:pPr lvl="1"/>
            <a:r>
              <a:rPr lang="en-US" dirty="0"/>
              <a:t>COAPT: mean 0.40 cm</a:t>
            </a:r>
            <a:r>
              <a:rPr lang="en-US" baseline="30000" dirty="0"/>
              <a:t>2</a:t>
            </a:r>
            <a:endParaRPr lang="en-US" dirty="0"/>
          </a:p>
          <a:p>
            <a:pPr lvl="1"/>
            <a:r>
              <a:rPr lang="en-US" dirty="0"/>
              <a:t>MITRA-FR: 0.31 cm</a:t>
            </a:r>
            <a:r>
              <a:rPr lang="en-US" baseline="30000" dirty="0"/>
              <a:t>2</a:t>
            </a:r>
          </a:p>
        </p:txBody>
      </p:sp>
      <p:pic>
        <p:nvPicPr>
          <p:cNvPr id="5" name="Picture 4">
            <a:extLst>
              <a:ext uri="{FF2B5EF4-FFF2-40B4-BE49-F238E27FC236}">
                <a16:creationId xmlns:a16="http://schemas.microsoft.com/office/drawing/2014/main" id="{0F9E3DB9-24DA-36D2-7389-169244495748}"/>
              </a:ext>
            </a:extLst>
          </p:cNvPr>
          <p:cNvPicPr>
            <a:picLocks noChangeAspect="1"/>
          </p:cNvPicPr>
          <p:nvPr/>
        </p:nvPicPr>
        <p:blipFill>
          <a:blip r:embed="rId2"/>
          <a:srcRect b="39106"/>
          <a:stretch/>
        </p:blipFill>
        <p:spPr>
          <a:xfrm>
            <a:off x="6475361" y="905774"/>
            <a:ext cx="5547274" cy="3973261"/>
          </a:xfrm>
          <a:prstGeom prst="rect">
            <a:avLst/>
          </a:prstGeom>
        </p:spPr>
      </p:pic>
      <p:sp>
        <p:nvSpPr>
          <p:cNvPr id="4" name="TextBox 3">
            <a:extLst>
              <a:ext uri="{FF2B5EF4-FFF2-40B4-BE49-F238E27FC236}">
                <a16:creationId xmlns:a16="http://schemas.microsoft.com/office/drawing/2014/main" id="{C645AC62-3151-D3E9-3307-B49388D1DEDE}"/>
              </a:ext>
            </a:extLst>
          </p:cNvPr>
          <p:cNvSpPr txBox="1"/>
          <p:nvPr/>
        </p:nvSpPr>
        <p:spPr>
          <a:xfrm>
            <a:off x="23581" y="6488668"/>
            <a:ext cx="4596066" cy="369332"/>
          </a:xfrm>
          <a:prstGeom prst="rect">
            <a:avLst/>
          </a:prstGeom>
          <a:noFill/>
        </p:spPr>
        <p:txBody>
          <a:bodyPr wrap="none" rtlCol="0">
            <a:spAutoFit/>
          </a:bodyPr>
          <a:lstStyle/>
          <a:p>
            <a:r>
              <a:rPr lang="en-US" dirty="0">
                <a:solidFill>
                  <a:schemeClr val="bg1"/>
                </a:solidFill>
              </a:rPr>
              <a:t>Anker SD, </a:t>
            </a:r>
            <a:r>
              <a:rPr lang="en-US" dirty="0" err="1">
                <a:solidFill>
                  <a:schemeClr val="bg1"/>
                </a:solidFill>
              </a:rPr>
              <a:t>Friede</a:t>
            </a:r>
            <a:r>
              <a:rPr lang="en-US" dirty="0">
                <a:solidFill>
                  <a:schemeClr val="bg1"/>
                </a:solidFill>
              </a:rPr>
              <a:t>, T, et al. NEJM, 2024, 10.1056.</a:t>
            </a:r>
          </a:p>
        </p:txBody>
      </p:sp>
      <p:pic>
        <p:nvPicPr>
          <p:cNvPr id="6" name="Picture 5">
            <a:extLst>
              <a:ext uri="{FF2B5EF4-FFF2-40B4-BE49-F238E27FC236}">
                <a16:creationId xmlns:a16="http://schemas.microsoft.com/office/drawing/2014/main" id="{257EA9D4-16D0-F740-1D76-4268D8B54866}"/>
              </a:ext>
            </a:extLst>
          </p:cNvPr>
          <p:cNvPicPr>
            <a:picLocks noChangeAspect="1"/>
          </p:cNvPicPr>
          <p:nvPr/>
        </p:nvPicPr>
        <p:blipFill>
          <a:blip r:embed="rId2"/>
          <a:srcRect t="84072"/>
          <a:stretch/>
        </p:blipFill>
        <p:spPr>
          <a:xfrm>
            <a:off x="6475358" y="4933559"/>
            <a:ext cx="5547277" cy="1039271"/>
          </a:xfrm>
          <a:prstGeom prst="rect">
            <a:avLst/>
          </a:prstGeom>
        </p:spPr>
      </p:pic>
    </p:spTree>
    <p:extLst>
      <p:ext uri="{BB962C8B-B14F-4D97-AF65-F5344CB8AC3E}">
        <p14:creationId xmlns:p14="http://schemas.microsoft.com/office/powerpoint/2010/main" val="130438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Autofit/>
          </a:bodyPr>
          <a:lstStyle/>
          <a:p>
            <a:pPr algn="ctr"/>
            <a:r>
              <a:rPr lang="en-US" sz="4000" dirty="0">
                <a:latin typeface="IBM Plex Sans"/>
              </a:rPr>
              <a:t>Patient Selection and Study Design</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3" name="TextBox 2">
            <a:extLst>
              <a:ext uri="{FF2B5EF4-FFF2-40B4-BE49-F238E27FC236}">
                <a16:creationId xmlns:a16="http://schemas.microsoft.com/office/drawing/2014/main" id="{BF22F785-1B9D-22AD-310D-BBB172072110}"/>
              </a:ext>
            </a:extLst>
          </p:cNvPr>
          <p:cNvSpPr txBox="1"/>
          <p:nvPr/>
        </p:nvSpPr>
        <p:spPr>
          <a:xfrm>
            <a:off x="999065" y="1147469"/>
            <a:ext cx="1019386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1" dirty="0">
                <a:latin typeface="IBM Plex Sans"/>
                <a:ea typeface="+mn-lt"/>
                <a:cs typeface="+mn-lt"/>
              </a:rPr>
              <a:t>Design</a:t>
            </a:r>
            <a:r>
              <a:rPr lang="en-US" dirty="0">
                <a:latin typeface="IBM Plex Sans"/>
                <a:ea typeface="+mn-lt"/>
                <a:cs typeface="+mn-lt"/>
              </a:rPr>
              <a:t>: International, randomized, double-blind</a:t>
            </a:r>
          </a:p>
          <a:p>
            <a:pPr marL="342900" indent="-342900">
              <a:buAutoNum type="arabicPeriod"/>
            </a:pPr>
            <a:endParaRPr lang="en-US" dirty="0">
              <a:latin typeface="IBM Plex Sans"/>
              <a:ea typeface="+mn-lt"/>
              <a:cs typeface="+mn-lt"/>
            </a:endParaRPr>
          </a:p>
          <a:p>
            <a:pPr marL="342900" indent="-342900">
              <a:buFont typeface="Arial" panose="020B0604020202020204" pitchFamily="34" charset="0"/>
              <a:buChar char="•"/>
            </a:pPr>
            <a:r>
              <a:rPr lang="en-US" b="1" dirty="0">
                <a:latin typeface="IBM Plex Sans"/>
                <a:ea typeface="+mn-lt"/>
                <a:cs typeface="+mn-lt"/>
              </a:rPr>
              <a:t>Inclusion criteria</a:t>
            </a:r>
            <a:r>
              <a:rPr lang="en-US" dirty="0">
                <a:latin typeface="IBM Plex Sans"/>
                <a:ea typeface="+mn-lt"/>
                <a:cs typeface="+mn-lt"/>
              </a:rPr>
              <a:t>: </a:t>
            </a:r>
          </a:p>
          <a:p>
            <a:pPr marL="800100" lvl="1" indent="-342900">
              <a:buFont typeface="Courier New"/>
              <a:buChar char="o"/>
            </a:pPr>
            <a:r>
              <a:rPr lang="en-US" dirty="0">
                <a:latin typeface="IBM Plex Sans"/>
                <a:ea typeface="+mn-lt"/>
                <a:cs typeface="+mn-lt"/>
              </a:rPr>
              <a:t>Age &gt; 40</a:t>
            </a:r>
          </a:p>
          <a:p>
            <a:pPr marL="800100" lvl="1" indent="-342900">
              <a:buFont typeface="Courier New"/>
              <a:buChar char="o"/>
            </a:pPr>
            <a:r>
              <a:rPr lang="en-US" dirty="0">
                <a:latin typeface="IBM Plex Sans"/>
                <a:ea typeface="+mn-lt"/>
                <a:cs typeface="+mn-lt"/>
              </a:rPr>
              <a:t>NYHA Class II-IV</a:t>
            </a:r>
          </a:p>
          <a:p>
            <a:pPr marL="800100" lvl="1" indent="-342900">
              <a:buFont typeface="Courier New"/>
              <a:buChar char="o"/>
            </a:pPr>
            <a:r>
              <a:rPr lang="en-US" dirty="0">
                <a:latin typeface="IBM Plex Sans"/>
                <a:ea typeface="+mn-lt"/>
                <a:cs typeface="+mn-lt"/>
              </a:rPr>
              <a:t>LVEF &gt; 40% within 12 months</a:t>
            </a:r>
          </a:p>
          <a:p>
            <a:pPr marL="800100" lvl="1" indent="-342900">
              <a:buFont typeface="Courier New"/>
              <a:buChar char="o"/>
            </a:pPr>
            <a:r>
              <a:rPr lang="en-US" dirty="0">
                <a:latin typeface="IBM Plex Sans"/>
                <a:ea typeface="+mn-lt"/>
                <a:cs typeface="+mn-lt"/>
              </a:rPr>
              <a:t>LA dilation or LV hypertrophy within 12 months</a:t>
            </a:r>
          </a:p>
          <a:p>
            <a:pPr marL="800100" lvl="1" indent="-342900">
              <a:buFont typeface="Courier New"/>
              <a:buChar char="o"/>
            </a:pPr>
            <a:r>
              <a:rPr lang="en-US" dirty="0">
                <a:latin typeface="IBM Plex Sans"/>
                <a:ea typeface="+mn-lt"/>
                <a:cs typeface="+mn-lt"/>
              </a:rPr>
              <a:t>NT-</a:t>
            </a:r>
            <a:r>
              <a:rPr lang="en-US" dirty="0" err="1">
                <a:latin typeface="IBM Plex Sans"/>
                <a:ea typeface="+mn-lt"/>
                <a:cs typeface="+mn-lt"/>
              </a:rPr>
              <a:t>proBNP</a:t>
            </a:r>
            <a:r>
              <a:rPr lang="en-US" dirty="0">
                <a:latin typeface="IBM Plex Sans"/>
                <a:ea typeface="+mn-lt"/>
                <a:cs typeface="+mn-lt"/>
              </a:rPr>
              <a:t> &gt; 300 </a:t>
            </a:r>
            <a:r>
              <a:rPr lang="en-US" dirty="0" err="1">
                <a:latin typeface="IBM Plex Sans"/>
                <a:ea typeface="+mn-lt"/>
                <a:cs typeface="+mn-lt"/>
              </a:rPr>
              <a:t>pg</a:t>
            </a:r>
            <a:r>
              <a:rPr lang="en-US" dirty="0">
                <a:latin typeface="IBM Plex Sans"/>
                <a:ea typeface="+mn-lt"/>
                <a:cs typeface="+mn-lt"/>
              </a:rPr>
              <a:t>/mL or BNP &gt; 100pg/mL (900 and 300, respectively, if in AF)</a:t>
            </a:r>
          </a:p>
          <a:p>
            <a:pPr marL="342900" indent="-342900">
              <a:buAutoNum type="arabicPeriod"/>
            </a:pPr>
            <a:endParaRPr lang="en-US" dirty="0">
              <a:latin typeface="IBM Plex Sans"/>
              <a:ea typeface="+mn-lt"/>
              <a:cs typeface="+mn-lt"/>
            </a:endParaRPr>
          </a:p>
          <a:p>
            <a:pPr marL="342900" indent="-342900">
              <a:buFont typeface="Arial" panose="020B0604020202020204" pitchFamily="34" charset="0"/>
              <a:buChar char="•"/>
            </a:pPr>
            <a:r>
              <a:rPr lang="en-US" b="1" dirty="0">
                <a:latin typeface="IBM Plex Sans"/>
                <a:ea typeface="+mn-lt"/>
                <a:cs typeface="+mn-lt"/>
              </a:rPr>
              <a:t>Exclusion criteria</a:t>
            </a:r>
            <a:r>
              <a:rPr lang="en-US" dirty="0">
                <a:latin typeface="IBM Plex Sans"/>
                <a:ea typeface="+mn-lt"/>
                <a:cs typeface="+mn-lt"/>
              </a:rPr>
              <a:t>: </a:t>
            </a:r>
          </a:p>
          <a:p>
            <a:pPr marL="800100" lvl="1" indent="-342900">
              <a:buFont typeface="Courier New"/>
              <a:buChar char="o"/>
            </a:pPr>
            <a:r>
              <a:rPr lang="en-US" dirty="0">
                <a:solidFill>
                  <a:srgbClr val="000000"/>
                </a:solidFill>
                <a:latin typeface="IBM Plex Sans"/>
                <a:ea typeface="Calibri"/>
                <a:cs typeface="Calibri"/>
              </a:rPr>
              <a:t>EGFR &lt; 25</a:t>
            </a:r>
          </a:p>
          <a:p>
            <a:pPr marL="800100" lvl="1" indent="-342900">
              <a:buFont typeface="Courier New"/>
              <a:buChar char="o"/>
            </a:pPr>
            <a:r>
              <a:rPr lang="en-US" dirty="0">
                <a:solidFill>
                  <a:srgbClr val="000000"/>
                </a:solidFill>
                <a:latin typeface="IBM Plex Sans"/>
                <a:ea typeface="Calibri"/>
                <a:cs typeface="Calibri"/>
              </a:rPr>
              <a:t>K &gt; 5</a:t>
            </a:r>
          </a:p>
          <a:p>
            <a:pPr marL="800100" lvl="1" indent="-342900">
              <a:buFont typeface="Courier New"/>
              <a:buChar char="o"/>
            </a:pPr>
            <a:r>
              <a:rPr lang="en-US" dirty="0">
                <a:solidFill>
                  <a:srgbClr val="000000"/>
                </a:solidFill>
                <a:latin typeface="IBM Plex Sans"/>
                <a:ea typeface="Calibri"/>
                <a:cs typeface="Calibri"/>
              </a:rPr>
              <a:t>MI, CABG, or stroke in last 90 days</a:t>
            </a:r>
          </a:p>
          <a:p>
            <a:pPr marL="800100" lvl="1" indent="-342900">
              <a:buFont typeface="Courier New"/>
              <a:buChar char="o"/>
            </a:pPr>
            <a:r>
              <a:rPr lang="en-US" dirty="0">
                <a:solidFill>
                  <a:srgbClr val="000000"/>
                </a:solidFill>
                <a:latin typeface="IBM Plex Sans"/>
                <a:ea typeface="Calibri"/>
                <a:cs typeface="Calibri"/>
              </a:rPr>
              <a:t>PCI in last 30 days</a:t>
            </a:r>
          </a:p>
          <a:p>
            <a:pPr marL="800100" lvl="1" indent="-342900">
              <a:buFont typeface="Courier New"/>
              <a:buChar char="o"/>
            </a:pPr>
            <a:r>
              <a:rPr lang="en-US" dirty="0">
                <a:solidFill>
                  <a:srgbClr val="000000"/>
                </a:solidFill>
                <a:latin typeface="IBM Plex Sans"/>
                <a:ea typeface="Calibri"/>
                <a:cs typeface="Calibri"/>
              </a:rPr>
              <a:t>Comorbid conditions causing dyspnea (chronic hypoxic respiratory failure from lung disease, HGB &lt; 10, BMI &gt; 50)</a:t>
            </a:r>
          </a:p>
        </p:txBody>
      </p:sp>
      <p:sp>
        <p:nvSpPr>
          <p:cNvPr id="4" name="TextBox 3">
            <a:extLst>
              <a:ext uri="{FF2B5EF4-FFF2-40B4-BE49-F238E27FC236}">
                <a16:creationId xmlns:a16="http://schemas.microsoft.com/office/drawing/2014/main" id="{8B62376D-5D44-1D10-70F4-E621BBCA8BE9}"/>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3303975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3D3C-A427-3442-3C0F-5D6285AE2261}"/>
              </a:ext>
            </a:extLst>
          </p:cNvPr>
          <p:cNvSpPr>
            <a:spLocks noGrp="1"/>
          </p:cNvSpPr>
          <p:nvPr>
            <p:ph type="title"/>
          </p:nvPr>
        </p:nvSpPr>
        <p:spPr/>
        <p:txBody>
          <a:bodyPr>
            <a:normAutofit/>
          </a:bodyPr>
          <a:lstStyle/>
          <a:p>
            <a:pPr algn="ctr"/>
            <a:r>
              <a:rPr lang="en-US" sz="4000" dirty="0"/>
              <a:t>Results</a:t>
            </a:r>
          </a:p>
        </p:txBody>
      </p:sp>
      <p:sp>
        <p:nvSpPr>
          <p:cNvPr id="3" name="Content Placeholder 2">
            <a:extLst>
              <a:ext uri="{FF2B5EF4-FFF2-40B4-BE49-F238E27FC236}">
                <a16:creationId xmlns:a16="http://schemas.microsoft.com/office/drawing/2014/main" id="{80BFCE20-BCDD-F511-2026-F10AC8CB2911}"/>
              </a:ext>
            </a:extLst>
          </p:cNvPr>
          <p:cNvSpPr>
            <a:spLocks noGrp="1"/>
          </p:cNvSpPr>
          <p:nvPr>
            <p:ph idx="1"/>
          </p:nvPr>
        </p:nvSpPr>
        <p:spPr>
          <a:xfrm>
            <a:off x="3875473" y="4072481"/>
            <a:ext cx="4026591" cy="362793"/>
          </a:xfrm>
        </p:spPr>
        <p:txBody>
          <a:bodyPr>
            <a:normAutofit/>
          </a:bodyPr>
          <a:lstStyle/>
          <a:p>
            <a:pPr marL="0" indent="0">
              <a:buNone/>
            </a:pPr>
            <a:r>
              <a:rPr lang="en-US" sz="1800" b="1" dirty="0"/>
              <a:t>ARR 19.7% </a:t>
            </a:r>
            <a:r>
              <a:rPr lang="en-US" sz="1800" dirty="0"/>
              <a:t>for hospitalization (</a:t>
            </a:r>
            <a:r>
              <a:rPr lang="en-US" sz="1800" b="1" dirty="0"/>
              <a:t>NNT 5.1</a:t>
            </a:r>
            <a:r>
              <a:rPr lang="en-US" sz="1800" dirty="0"/>
              <a:t>)</a:t>
            </a:r>
          </a:p>
        </p:txBody>
      </p:sp>
      <p:pic>
        <p:nvPicPr>
          <p:cNvPr id="5" name="Picture 4">
            <a:extLst>
              <a:ext uri="{FF2B5EF4-FFF2-40B4-BE49-F238E27FC236}">
                <a16:creationId xmlns:a16="http://schemas.microsoft.com/office/drawing/2014/main" id="{E7913A5D-6D52-9C16-5490-8C827A926CB2}"/>
              </a:ext>
            </a:extLst>
          </p:cNvPr>
          <p:cNvPicPr>
            <a:picLocks noChangeAspect="1"/>
          </p:cNvPicPr>
          <p:nvPr/>
        </p:nvPicPr>
        <p:blipFill>
          <a:blip r:embed="rId2"/>
          <a:srcRect l="10478" t="9611" b="15259"/>
          <a:stretch/>
        </p:blipFill>
        <p:spPr>
          <a:xfrm>
            <a:off x="325811" y="1566849"/>
            <a:ext cx="3673561" cy="2505632"/>
          </a:xfrm>
          <a:prstGeom prst="rect">
            <a:avLst/>
          </a:prstGeom>
        </p:spPr>
      </p:pic>
      <p:pic>
        <p:nvPicPr>
          <p:cNvPr id="7" name="Picture 6">
            <a:extLst>
              <a:ext uri="{FF2B5EF4-FFF2-40B4-BE49-F238E27FC236}">
                <a16:creationId xmlns:a16="http://schemas.microsoft.com/office/drawing/2014/main" id="{23A24E97-457F-1F21-184E-321C2820AAA1}"/>
              </a:ext>
            </a:extLst>
          </p:cNvPr>
          <p:cNvPicPr>
            <a:picLocks noChangeAspect="1"/>
          </p:cNvPicPr>
          <p:nvPr/>
        </p:nvPicPr>
        <p:blipFill>
          <a:blip r:embed="rId3"/>
          <a:srcRect l="8537" t="6662" b="15465"/>
          <a:stretch/>
        </p:blipFill>
        <p:spPr>
          <a:xfrm>
            <a:off x="3999372" y="1566849"/>
            <a:ext cx="3778792" cy="2505632"/>
          </a:xfrm>
          <a:prstGeom prst="rect">
            <a:avLst/>
          </a:prstGeom>
        </p:spPr>
      </p:pic>
      <p:pic>
        <p:nvPicPr>
          <p:cNvPr id="9" name="Picture 8">
            <a:extLst>
              <a:ext uri="{FF2B5EF4-FFF2-40B4-BE49-F238E27FC236}">
                <a16:creationId xmlns:a16="http://schemas.microsoft.com/office/drawing/2014/main" id="{EB8BF597-24A4-8B80-67E5-B3BAFBF1C284}"/>
              </a:ext>
            </a:extLst>
          </p:cNvPr>
          <p:cNvPicPr>
            <a:picLocks noChangeAspect="1"/>
          </p:cNvPicPr>
          <p:nvPr/>
        </p:nvPicPr>
        <p:blipFill>
          <a:blip r:embed="rId4"/>
          <a:srcRect t="10222" r="6154" b="4201"/>
          <a:stretch/>
        </p:blipFill>
        <p:spPr>
          <a:xfrm>
            <a:off x="7766691" y="1522398"/>
            <a:ext cx="4429360" cy="2600010"/>
          </a:xfrm>
          <a:prstGeom prst="rect">
            <a:avLst/>
          </a:prstGeom>
        </p:spPr>
      </p:pic>
      <p:sp>
        <p:nvSpPr>
          <p:cNvPr id="10" name="Content Placeholder 2">
            <a:extLst>
              <a:ext uri="{FF2B5EF4-FFF2-40B4-BE49-F238E27FC236}">
                <a16:creationId xmlns:a16="http://schemas.microsoft.com/office/drawing/2014/main" id="{5A302599-EA18-F852-EE3A-0D83AE9717C8}"/>
              </a:ext>
            </a:extLst>
          </p:cNvPr>
          <p:cNvSpPr txBox="1">
            <a:spLocks/>
          </p:cNvSpPr>
          <p:nvPr/>
        </p:nvSpPr>
        <p:spPr>
          <a:xfrm>
            <a:off x="284085" y="4939697"/>
            <a:ext cx="10920663" cy="100519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Safety</a:t>
            </a:r>
            <a:r>
              <a:rPr lang="en-US" sz="2800" dirty="0"/>
              <a:t>: 1.6% rate of periprocedural adverse events</a:t>
            </a:r>
          </a:p>
          <a:p>
            <a:r>
              <a:rPr lang="en-US" dirty="0"/>
              <a:t>Overall event rates in control group lower than COAPT (mortality 29.6% vs 46.1% at 2 years)</a:t>
            </a:r>
          </a:p>
          <a:p>
            <a:r>
              <a:rPr lang="en-US" dirty="0"/>
              <a:t>Subgroups: lower EF (&lt; 30%), 4+ MR, NYHA III-IV, LVEDV &gt;227, EROA &gt;0.27 cm</a:t>
            </a:r>
            <a:r>
              <a:rPr lang="en-US" baseline="30000" dirty="0"/>
              <a:t>2</a:t>
            </a:r>
            <a:r>
              <a:rPr lang="en-US" dirty="0"/>
              <a:t> had greater benefit. </a:t>
            </a:r>
          </a:p>
        </p:txBody>
      </p:sp>
      <p:sp>
        <p:nvSpPr>
          <p:cNvPr id="4" name="TextBox 3">
            <a:extLst>
              <a:ext uri="{FF2B5EF4-FFF2-40B4-BE49-F238E27FC236}">
                <a16:creationId xmlns:a16="http://schemas.microsoft.com/office/drawing/2014/main" id="{BF72DF12-2E96-76A9-FB13-07ECB6230C39}"/>
              </a:ext>
            </a:extLst>
          </p:cNvPr>
          <p:cNvSpPr txBox="1"/>
          <p:nvPr/>
        </p:nvSpPr>
        <p:spPr>
          <a:xfrm>
            <a:off x="23581" y="6488668"/>
            <a:ext cx="4596066" cy="369332"/>
          </a:xfrm>
          <a:prstGeom prst="rect">
            <a:avLst/>
          </a:prstGeom>
          <a:noFill/>
        </p:spPr>
        <p:txBody>
          <a:bodyPr wrap="none" rtlCol="0">
            <a:spAutoFit/>
          </a:bodyPr>
          <a:lstStyle/>
          <a:p>
            <a:r>
              <a:rPr lang="en-US" dirty="0">
                <a:solidFill>
                  <a:schemeClr val="bg1"/>
                </a:solidFill>
              </a:rPr>
              <a:t>Anker SD, </a:t>
            </a:r>
            <a:r>
              <a:rPr lang="en-US" dirty="0" err="1">
                <a:solidFill>
                  <a:schemeClr val="bg1"/>
                </a:solidFill>
              </a:rPr>
              <a:t>Friede</a:t>
            </a:r>
            <a:r>
              <a:rPr lang="en-US" dirty="0">
                <a:solidFill>
                  <a:schemeClr val="bg1"/>
                </a:solidFill>
              </a:rPr>
              <a:t>, T, et al. NEJM, 2024, 10.1056.</a:t>
            </a:r>
          </a:p>
        </p:txBody>
      </p:sp>
      <p:sp>
        <p:nvSpPr>
          <p:cNvPr id="6" name="TextBox 5">
            <a:extLst>
              <a:ext uri="{FF2B5EF4-FFF2-40B4-BE49-F238E27FC236}">
                <a16:creationId xmlns:a16="http://schemas.microsoft.com/office/drawing/2014/main" id="{8C6C946E-5530-7B7F-ED18-CCB695318433}"/>
              </a:ext>
            </a:extLst>
          </p:cNvPr>
          <p:cNvSpPr txBox="1"/>
          <p:nvPr/>
        </p:nvSpPr>
        <p:spPr>
          <a:xfrm>
            <a:off x="543654" y="843946"/>
            <a:ext cx="3237874" cy="646331"/>
          </a:xfrm>
          <a:prstGeom prst="rect">
            <a:avLst/>
          </a:prstGeom>
          <a:noFill/>
        </p:spPr>
        <p:txBody>
          <a:bodyPr wrap="none" rtlCol="0">
            <a:spAutoFit/>
          </a:bodyPr>
          <a:lstStyle/>
          <a:p>
            <a:pPr algn="ctr"/>
            <a:r>
              <a:rPr lang="en-US" b="1" dirty="0"/>
              <a:t>Composite CHF Hospitalization </a:t>
            </a:r>
          </a:p>
          <a:p>
            <a:pPr algn="ctr"/>
            <a:r>
              <a:rPr lang="en-US" b="1" dirty="0"/>
              <a:t>or CV Death </a:t>
            </a:r>
            <a:r>
              <a:rPr lang="en-US" dirty="0"/>
              <a:t>(RR 0.64, p = 0.002)</a:t>
            </a:r>
          </a:p>
        </p:txBody>
      </p:sp>
      <p:sp>
        <p:nvSpPr>
          <p:cNvPr id="8" name="TextBox 7">
            <a:extLst>
              <a:ext uri="{FF2B5EF4-FFF2-40B4-BE49-F238E27FC236}">
                <a16:creationId xmlns:a16="http://schemas.microsoft.com/office/drawing/2014/main" id="{C6E4EC1D-A5FF-96FA-5F04-BF0441DA4623}"/>
              </a:ext>
            </a:extLst>
          </p:cNvPr>
          <p:cNvSpPr txBox="1"/>
          <p:nvPr/>
        </p:nvSpPr>
        <p:spPr>
          <a:xfrm>
            <a:off x="5050329" y="870591"/>
            <a:ext cx="2091342" cy="646331"/>
          </a:xfrm>
          <a:prstGeom prst="rect">
            <a:avLst/>
          </a:prstGeom>
          <a:noFill/>
        </p:spPr>
        <p:txBody>
          <a:bodyPr wrap="none" rtlCol="0">
            <a:spAutoFit/>
          </a:bodyPr>
          <a:lstStyle/>
          <a:p>
            <a:pPr algn="ctr"/>
            <a:r>
              <a:rPr lang="en-US" b="1" dirty="0"/>
              <a:t>CHF Hospitalization </a:t>
            </a:r>
          </a:p>
          <a:p>
            <a:pPr algn="ctr"/>
            <a:r>
              <a:rPr lang="en-US" dirty="0"/>
              <a:t>(RR 0.59, p = 0.002)</a:t>
            </a:r>
          </a:p>
        </p:txBody>
      </p:sp>
      <p:sp>
        <p:nvSpPr>
          <p:cNvPr id="11" name="TextBox 10">
            <a:extLst>
              <a:ext uri="{FF2B5EF4-FFF2-40B4-BE49-F238E27FC236}">
                <a16:creationId xmlns:a16="http://schemas.microsoft.com/office/drawing/2014/main" id="{867A2AB2-61BB-F2FA-CCB3-7BA09DF68BCE}"/>
              </a:ext>
            </a:extLst>
          </p:cNvPr>
          <p:cNvSpPr txBox="1"/>
          <p:nvPr/>
        </p:nvSpPr>
        <p:spPr>
          <a:xfrm>
            <a:off x="8739521" y="913108"/>
            <a:ext cx="2465227" cy="646331"/>
          </a:xfrm>
          <a:prstGeom prst="rect">
            <a:avLst/>
          </a:prstGeom>
          <a:noFill/>
        </p:spPr>
        <p:txBody>
          <a:bodyPr wrap="none" rtlCol="0">
            <a:spAutoFit/>
          </a:bodyPr>
          <a:lstStyle/>
          <a:p>
            <a:pPr algn="ctr"/>
            <a:r>
              <a:rPr lang="en-US" b="1" dirty="0"/>
              <a:t>KCCQ-OS Score </a:t>
            </a:r>
          </a:p>
          <a:p>
            <a:pPr algn="ctr"/>
            <a:r>
              <a:rPr lang="en-US" dirty="0"/>
              <a:t>(+10.9 points, p &lt; 0.001)</a:t>
            </a:r>
          </a:p>
        </p:txBody>
      </p:sp>
    </p:spTree>
    <p:extLst>
      <p:ext uri="{BB962C8B-B14F-4D97-AF65-F5344CB8AC3E}">
        <p14:creationId xmlns:p14="http://schemas.microsoft.com/office/powerpoint/2010/main" val="1222031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0BE5-F6E4-AD63-2098-00B7C94D8D4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BE8DA12-3A07-491E-7678-6304026CCA27}"/>
              </a:ext>
            </a:extLst>
          </p:cNvPr>
          <p:cNvSpPr>
            <a:spLocks noGrp="1"/>
          </p:cNvSpPr>
          <p:nvPr>
            <p:ph idx="1"/>
          </p:nvPr>
        </p:nvSpPr>
        <p:spPr>
          <a:xfrm>
            <a:off x="701040" y="1909611"/>
            <a:ext cx="10515600" cy="2225265"/>
          </a:xfrm>
        </p:spPr>
        <p:txBody>
          <a:bodyPr>
            <a:normAutofit/>
          </a:bodyPr>
          <a:lstStyle/>
          <a:p>
            <a:r>
              <a:rPr lang="en-US" dirty="0"/>
              <a:t>In patients with symptomatic heart failure and moderate to severe functional MR despite GDMT, TMVR reduced the composite of death and heart failure admissions at 24 months. TMVR also improved quality of life.</a:t>
            </a:r>
          </a:p>
          <a:p>
            <a:pPr lvl="1"/>
            <a:r>
              <a:rPr lang="en-US" dirty="0"/>
              <a:t>Driven by CHF hospitalizations</a:t>
            </a:r>
          </a:p>
        </p:txBody>
      </p:sp>
      <p:sp>
        <p:nvSpPr>
          <p:cNvPr id="4" name="Rectangle 3">
            <a:extLst>
              <a:ext uri="{FF2B5EF4-FFF2-40B4-BE49-F238E27FC236}">
                <a16:creationId xmlns:a16="http://schemas.microsoft.com/office/drawing/2014/main" id="{F1E87B88-A5A3-41E8-0842-17EF585581FA}"/>
              </a:ext>
            </a:extLst>
          </p:cNvPr>
          <p:cNvSpPr/>
          <p:nvPr/>
        </p:nvSpPr>
        <p:spPr>
          <a:xfrm>
            <a:off x="553720" y="1824294"/>
            <a:ext cx="10800080" cy="1710812"/>
          </a:xfrm>
          <a:prstGeom prst="rect">
            <a:avLst/>
          </a:prstGeom>
          <a:noFill/>
          <a:ln w="508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6AB196-E81B-4047-E878-BD031F870D48}"/>
              </a:ext>
            </a:extLst>
          </p:cNvPr>
          <p:cNvSpPr txBox="1"/>
          <p:nvPr/>
        </p:nvSpPr>
        <p:spPr>
          <a:xfrm>
            <a:off x="23581" y="6488668"/>
            <a:ext cx="4596066" cy="369332"/>
          </a:xfrm>
          <a:prstGeom prst="rect">
            <a:avLst/>
          </a:prstGeom>
          <a:noFill/>
        </p:spPr>
        <p:txBody>
          <a:bodyPr wrap="none" rtlCol="0">
            <a:spAutoFit/>
          </a:bodyPr>
          <a:lstStyle/>
          <a:p>
            <a:r>
              <a:rPr lang="en-US" dirty="0">
                <a:solidFill>
                  <a:schemeClr val="bg1"/>
                </a:solidFill>
              </a:rPr>
              <a:t>Anker SD, </a:t>
            </a:r>
            <a:r>
              <a:rPr lang="en-US" dirty="0" err="1">
                <a:solidFill>
                  <a:schemeClr val="bg1"/>
                </a:solidFill>
              </a:rPr>
              <a:t>Friede</a:t>
            </a:r>
            <a:r>
              <a:rPr lang="en-US" dirty="0">
                <a:solidFill>
                  <a:schemeClr val="bg1"/>
                </a:solidFill>
              </a:rPr>
              <a:t>, T, et al. NEJM, 2024, 10.1056.</a:t>
            </a:r>
          </a:p>
        </p:txBody>
      </p:sp>
    </p:spTree>
    <p:extLst>
      <p:ext uri="{BB962C8B-B14F-4D97-AF65-F5344CB8AC3E}">
        <p14:creationId xmlns:p14="http://schemas.microsoft.com/office/powerpoint/2010/main" val="139460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13706D-630F-3BB9-9301-A74F82110926}"/>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DEC2C8EE-6D01-21D8-23EC-418DD8061E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264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61C9-CF83-943F-5586-FB8CC4963F42}"/>
              </a:ext>
            </a:extLst>
          </p:cNvPr>
          <p:cNvSpPr>
            <a:spLocks noGrp="1"/>
          </p:cNvSpPr>
          <p:nvPr>
            <p:ph type="title"/>
          </p:nvPr>
        </p:nvSpPr>
        <p:spPr>
          <a:xfrm>
            <a:off x="838200" y="5063585"/>
            <a:ext cx="10515600" cy="656279"/>
          </a:xfrm>
        </p:spPr>
        <p:txBody>
          <a:bodyPr>
            <a:normAutofit/>
          </a:bodyPr>
          <a:lstStyle/>
          <a:p>
            <a:r>
              <a:rPr lang="en-US" sz="3200" dirty="0"/>
              <a:t>Dr. S. Nabeel Hyder, ESC 2024 Presenter</a:t>
            </a:r>
          </a:p>
        </p:txBody>
      </p:sp>
      <p:pic>
        <p:nvPicPr>
          <p:cNvPr id="5" name="Content Placeholder 4" descr="A person standing in front of a sign&#10;&#10;Description automatically generated">
            <a:extLst>
              <a:ext uri="{FF2B5EF4-FFF2-40B4-BE49-F238E27FC236}">
                <a16:creationId xmlns:a16="http://schemas.microsoft.com/office/drawing/2014/main" id="{CA6757D0-B18F-E612-4347-27C230D918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9194" y="511040"/>
            <a:ext cx="5801784" cy="4351338"/>
          </a:xfrm>
        </p:spPr>
      </p:pic>
    </p:spTree>
    <p:extLst>
      <p:ext uri="{BB962C8B-B14F-4D97-AF65-F5344CB8AC3E}">
        <p14:creationId xmlns:p14="http://schemas.microsoft.com/office/powerpoint/2010/main" val="373241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Autofit/>
          </a:bodyPr>
          <a:lstStyle/>
          <a:p>
            <a:pPr algn="ctr"/>
            <a:r>
              <a:rPr lang="en-US" sz="4000" dirty="0">
                <a:latin typeface="IBM Plex Sans"/>
              </a:rPr>
              <a:t>Patient Selection and Study Design</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3" name="TextBox 2">
            <a:extLst>
              <a:ext uri="{FF2B5EF4-FFF2-40B4-BE49-F238E27FC236}">
                <a16:creationId xmlns:a16="http://schemas.microsoft.com/office/drawing/2014/main" id="{BF22F785-1B9D-22AD-310D-BBB172072110}"/>
              </a:ext>
            </a:extLst>
          </p:cNvPr>
          <p:cNvSpPr txBox="1"/>
          <p:nvPr/>
        </p:nvSpPr>
        <p:spPr>
          <a:xfrm>
            <a:off x="999065" y="1173351"/>
            <a:ext cx="1019386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dirty="0">
                <a:latin typeface="IBM Plex Sans"/>
                <a:ea typeface="+mn-lt"/>
                <a:cs typeface="+mn-lt"/>
              </a:rPr>
              <a:t>Enrolled 6001 patients of mean age 72 with 46% female</a:t>
            </a:r>
            <a:endParaRPr lang="en-US" dirty="0"/>
          </a:p>
          <a:p>
            <a:pPr marL="342900" indent="-342900">
              <a:buFontTx/>
              <a:buAutoNum type="arabicPeriod"/>
            </a:pPr>
            <a:endParaRPr lang="en-US" dirty="0">
              <a:latin typeface="IBM Plex Sans"/>
              <a:ea typeface="Calibri"/>
              <a:cs typeface="Calibri"/>
            </a:endParaRPr>
          </a:p>
          <a:p>
            <a:pPr marL="342900" indent="-342900">
              <a:buFont typeface="Arial" panose="020B0604020202020204" pitchFamily="34" charset="0"/>
              <a:buChar char="•"/>
            </a:pPr>
            <a:r>
              <a:rPr lang="en-US" dirty="0">
                <a:latin typeface="IBM Plex Sans"/>
                <a:ea typeface="Calibri"/>
                <a:cs typeface="Calibri"/>
              </a:rPr>
              <a:t>Followed for median 32 months</a:t>
            </a:r>
          </a:p>
          <a:p>
            <a:pPr marL="342900" indent="-342900">
              <a:buFontTx/>
              <a:buAutoNum type="arabicPeriod"/>
            </a:pPr>
            <a:endParaRPr lang="en-US" dirty="0">
              <a:latin typeface="IBM Plex Sans"/>
              <a:ea typeface="Calibri"/>
              <a:cs typeface="Calibri"/>
            </a:endParaRPr>
          </a:p>
          <a:p>
            <a:pPr marL="342900" indent="-342900">
              <a:buFont typeface="Arial" panose="020B0604020202020204" pitchFamily="34" charset="0"/>
              <a:buChar char="•"/>
            </a:pPr>
            <a:r>
              <a:rPr lang="en-US" dirty="0">
                <a:latin typeface="IBM Plex Sans"/>
                <a:ea typeface="Calibri"/>
                <a:cs typeface="Calibri"/>
              </a:rPr>
              <a:t>Key characteristics</a:t>
            </a:r>
          </a:p>
          <a:p>
            <a:pPr marL="800100" lvl="1" indent="-342900">
              <a:buFont typeface="Courier New"/>
              <a:buChar char="o"/>
            </a:pPr>
            <a:r>
              <a:rPr lang="en-US" dirty="0">
                <a:solidFill>
                  <a:srgbClr val="000000"/>
                </a:solidFill>
                <a:latin typeface="IBM Plex Sans"/>
                <a:ea typeface="Calibri"/>
                <a:cs typeface="Calibri"/>
              </a:rPr>
              <a:t>Mean LVEF = 53%</a:t>
            </a:r>
          </a:p>
          <a:p>
            <a:pPr marL="1257300" lvl="2" indent="-342900">
              <a:buFont typeface="Wingdings"/>
              <a:buChar char="§"/>
            </a:pPr>
            <a:r>
              <a:rPr lang="en-US" dirty="0">
                <a:solidFill>
                  <a:srgbClr val="000000"/>
                </a:solidFill>
                <a:latin typeface="IBM Plex Sans"/>
                <a:ea typeface="Calibri"/>
                <a:cs typeface="Calibri"/>
              </a:rPr>
              <a:t>36% w/ LVEF &lt; 50%</a:t>
            </a:r>
          </a:p>
          <a:p>
            <a:pPr marL="1257300" lvl="2" indent="-342900">
              <a:buFont typeface="Wingdings"/>
              <a:buChar char="§"/>
            </a:pPr>
            <a:r>
              <a:rPr lang="en-US" dirty="0">
                <a:solidFill>
                  <a:srgbClr val="000000"/>
                </a:solidFill>
                <a:latin typeface="IBM Plex Sans"/>
                <a:ea typeface="Calibri"/>
                <a:cs typeface="Calibri"/>
              </a:rPr>
              <a:t>44% w/ LVEF 50-60%</a:t>
            </a:r>
          </a:p>
          <a:p>
            <a:pPr marL="1257300" lvl="2" indent="-342900">
              <a:buFont typeface="Wingdings"/>
              <a:buChar char="§"/>
            </a:pPr>
            <a:r>
              <a:rPr lang="en-US" dirty="0">
                <a:solidFill>
                  <a:srgbClr val="000000"/>
                </a:solidFill>
                <a:latin typeface="IBM Plex Sans"/>
                <a:ea typeface="Calibri"/>
                <a:cs typeface="Calibri"/>
              </a:rPr>
              <a:t>19% w/ LVEF &gt; 60%</a:t>
            </a:r>
          </a:p>
          <a:p>
            <a:pPr marL="1257300" lvl="2" indent="-342900">
              <a:buFont typeface="Wingdings"/>
              <a:buChar char="§"/>
            </a:pPr>
            <a:r>
              <a:rPr lang="en-US" dirty="0">
                <a:solidFill>
                  <a:srgbClr val="000000"/>
                </a:solidFill>
                <a:latin typeface="IBM Plex Sans"/>
                <a:ea typeface="Calibri"/>
                <a:cs typeface="Calibri"/>
              </a:rPr>
              <a:t>5% with prior LVEF &lt; 40% (</a:t>
            </a:r>
            <a:r>
              <a:rPr lang="en-US" dirty="0" err="1">
                <a:solidFill>
                  <a:srgbClr val="000000"/>
                </a:solidFill>
                <a:latin typeface="IBM Plex Sans"/>
                <a:ea typeface="Calibri"/>
                <a:cs typeface="Calibri"/>
              </a:rPr>
              <a:t>HFrecEF</a:t>
            </a:r>
            <a:r>
              <a:rPr lang="en-US" dirty="0">
                <a:solidFill>
                  <a:srgbClr val="000000"/>
                </a:solidFill>
                <a:latin typeface="IBM Plex Sans"/>
                <a:ea typeface="Calibri"/>
                <a:cs typeface="Calibri"/>
              </a:rPr>
              <a:t>)</a:t>
            </a:r>
          </a:p>
          <a:p>
            <a:pPr marL="800100" lvl="1" indent="-342900">
              <a:buFont typeface="Courier New"/>
              <a:buChar char="o"/>
            </a:pPr>
            <a:r>
              <a:rPr lang="en-US" dirty="0">
                <a:solidFill>
                  <a:srgbClr val="000000"/>
                </a:solidFill>
                <a:latin typeface="IBM Plex Sans"/>
                <a:ea typeface="Calibri"/>
                <a:cs typeface="Calibri"/>
              </a:rPr>
              <a:t>EGFR &gt; 60 = 48%</a:t>
            </a:r>
          </a:p>
          <a:p>
            <a:pPr marL="800100" lvl="1" indent="-342900">
              <a:buFont typeface="Courier New"/>
              <a:buChar char="o"/>
            </a:pPr>
            <a:r>
              <a:rPr lang="en-US" dirty="0">
                <a:solidFill>
                  <a:srgbClr val="000000"/>
                </a:solidFill>
                <a:latin typeface="IBM Plex Sans"/>
                <a:ea typeface="Calibri"/>
                <a:cs typeface="Calibri"/>
              </a:rPr>
              <a:t>Mean K 4.4</a:t>
            </a:r>
          </a:p>
          <a:p>
            <a:pPr marL="800100" lvl="1" indent="-342900">
              <a:buFont typeface="Courier New"/>
              <a:buChar char="o"/>
            </a:pPr>
            <a:r>
              <a:rPr lang="en-US" dirty="0">
                <a:solidFill>
                  <a:srgbClr val="000000"/>
                </a:solidFill>
                <a:latin typeface="IBM Plex Sans"/>
                <a:ea typeface="Calibri"/>
                <a:cs typeface="Calibri"/>
              </a:rPr>
              <a:t>NYHA Class III-IV = 31%</a:t>
            </a:r>
          </a:p>
          <a:p>
            <a:pPr marL="800100" lvl="1" indent="-342900">
              <a:buFont typeface="Courier New"/>
              <a:buChar char="o"/>
            </a:pPr>
            <a:r>
              <a:rPr lang="en-US" dirty="0">
                <a:solidFill>
                  <a:srgbClr val="000000"/>
                </a:solidFill>
                <a:latin typeface="IBM Plex Sans"/>
                <a:ea typeface="Calibri"/>
                <a:cs typeface="Calibri"/>
              </a:rPr>
              <a:t>60% had prior hospitalization</a:t>
            </a:r>
          </a:p>
          <a:p>
            <a:pPr marL="800100" lvl="1" indent="-342900">
              <a:buFont typeface="Courier New"/>
              <a:buChar char="o"/>
            </a:pPr>
            <a:r>
              <a:rPr lang="en-US" dirty="0">
                <a:solidFill>
                  <a:srgbClr val="000000"/>
                </a:solidFill>
                <a:latin typeface="IBM Plex Sans"/>
                <a:ea typeface="Calibri"/>
                <a:cs typeface="Calibri"/>
              </a:rPr>
              <a:t>14% used SGLT2i</a:t>
            </a:r>
          </a:p>
          <a:p>
            <a:pPr marL="800100" lvl="1" indent="-342900">
              <a:buFont typeface="Courier New"/>
              <a:buChar char="o"/>
            </a:pPr>
            <a:r>
              <a:rPr lang="en-US" dirty="0">
                <a:solidFill>
                  <a:srgbClr val="000000"/>
                </a:solidFill>
                <a:latin typeface="IBM Plex Sans"/>
                <a:ea typeface="Calibri"/>
                <a:cs typeface="Calibri"/>
              </a:rPr>
              <a:t>41% had T2DM</a:t>
            </a:r>
            <a:endParaRPr lang="en-US" dirty="0">
              <a:latin typeface="IBM Plex Sans"/>
              <a:ea typeface="Calibri"/>
              <a:cs typeface="Calibri"/>
            </a:endParaRPr>
          </a:p>
        </p:txBody>
      </p:sp>
      <p:sp>
        <p:nvSpPr>
          <p:cNvPr id="4" name="TextBox 3">
            <a:extLst>
              <a:ext uri="{FF2B5EF4-FFF2-40B4-BE49-F238E27FC236}">
                <a16:creationId xmlns:a16="http://schemas.microsoft.com/office/drawing/2014/main" id="{C1A9527D-7A88-FAF7-C22B-1196802047B9}"/>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182447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rmAutofit/>
          </a:bodyPr>
          <a:lstStyle/>
          <a:p>
            <a:pPr algn="ctr"/>
            <a:r>
              <a:rPr lang="en-US" sz="4000" dirty="0">
                <a:latin typeface="IBM Plex Sans"/>
              </a:rPr>
              <a:t>Primary Outcome Result</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3" name="TextBox 2">
            <a:extLst>
              <a:ext uri="{FF2B5EF4-FFF2-40B4-BE49-F238E27FC236}">
                <a16:creationId xmlns:a16="http://schemas.microsoft.com/office/drawing/2014/main" id="{BF22F785-1B9D-22AD-310D-BBB172072110}"/>
              </a:ext>
            </a:extLst>
          </p:cNvPr>
          <p:cNvSpPr txBox="1"/>
          <p:nvPr/>
        </p:nvSpPr>
        <p:spPr>
          <a:xfrm>
            <a:off x="570689" y="1013898"/>
            <a:ext cx="1105062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u="sng" dirty="0">
                <a:latin typeface="Open Sans"/>
                <a:ea typeface="Calibri"/>
                <a:cs typeface="Calibri"/>
              </a:rPr>
              <a:t>CV death and worsening HF events (first or recurrent hospitalization or urgent visit)</a:t>
            </a:r>
          </a:p>
          <a:p>
            <a:pPr marL="800100" lvl="1" indent="-342900">
              <a:buFont typeface="Arial" panose="020B0604020202020204" pitchFamily="34" charset="0"/>
              <a:buChar char="•"/>
            </a:pPr>
            <a:r>
              <a:rPr lang="en-US" sz="2000" dirty="0">
                <a:latin typeface="Open Sans"/>
                <a:ea typeface="Calibri"/>
                <a:cs typeface="Calibri"/>
              </a:rPr>
              <a:t>14.9 vs. 17.7 events per 100 patient-years </a:t>
            </a:r>
          </a:p>
          <a:p>
            <a:pPr marL="800100" lvl="1" indent="-342900">
              <a:buFont typeface="Arial" panose="020B0604020202020204" pitchFamily="34" charset="0"/>
              <a:buChar char="•"/>
            </a:pPr>
            <a:r>
              <a:rPr lang="en-US" sz="2000" b="1" dirty="0">
                <a:latin typeface="Open Sans"/>
                <a:ea typeface="Calibri"/>
                <a:cs typeface="Calibri"/>
              </a:rPr>
              <a:t>Rate ratio [RR] 0.84</a:t>
            </a:r>
            <a:r>
              <a:rPr lang="en-US" sz="2000" dirty="0">
                <a:latin typeface="Open Sans"/>
                <a:ea typeface="Calibri"/>
                <a:cs typeface="Calibri"/>
              </a:rPr>
              <a:t>, 95% confidence interval [CI] 0.74-0.95, p = 0.007</a:t>
            </a:r>
          </a:p>
          <a:p>
            <a:pPr marL="342900" indent="-342900">
              <a:buFont typeface="Arial" panose="020B0604020202020204" pitchFamily="34" charset="0"/>
              <a:buChar char="•"/>
            </a:pPr>
            <a:r>
              <a:rPr lang="en-US" sz="2000" dirty="0">
                <a:latin typeface="Open Sans"/>
                <a:ea typeface="Calibri"/>
                <a:cs typeface="Calibri"/>
              </a:rPr>
              <a:t>Outcome was </a:t>
            </a:r>
            <a:r>
              <a:rPr lang="en-US" sz="2000" u="sng" dirty="0">
                <a:latin typeface="Open Sans"/>
                <a:ea typeface="Calibri"/>
                <a:cs typeface="Calibri"/>
              </a:rPr>
              <a:t>driven by worsening HF events</a:t>
            </a:r>
          </a:p>
          <a:p>
            <a:pPr marL="742950" lvl="1" indent="-285750">
              <a:buFont typeface="Arial"/>
              <a:buChar char="•"/>
            </a:pPr>
            <a:r>
              <a:rPr lang="en-US" sz="2000" dirty="0">
                <a:latin typeface="Open Sans"/>
                <a:ea typeface="Open Sans"/>
                <a:cs typeface="Open Sans"/>
              </a:rPr>
              <a:t>Worsening HF events: 842 vs. 1,024 events (</a:t>
            </a:r>
            <a:r>
              <a:rPr lang="en-US" sz="2000" b="1" dirty="0">
                <a:latin typeface="Open Sans"/>
                <a:ea typeface="Open Sans"/>
                <a:cs typeface="Open Sans"/>
              </a:rPr>
              <a:t>RR 0.82</a:t>
            </a:r>
            <a:r>
              <a:rPr lang="en-US" sz="2000" dirty="0">
                <a:latin typeface="Open Sans"/>
                <a:ea typeface="Open Sans"/>
                <a:cs typeface="Open Sans"/>
              </a:rPr>
              <a:t>, 95% CI 0.71-0.94, p = 0.007)</a:t>
            </a:r>
            <a:endParaRPr lang="en-US" sz="2000" dirty="0">
              <a:latin typeface="Open Sans"/>
              <a:ea typeface="Calibri" panose="020F0502020204030204"/>
              <a:cs typeface="Calibri" panose="020F0502020204030204"/>
            </a:endParaRPr>
          </a:p>
          <a:p>
            <a:pPr marL="742950" lvl="1" indent="-285750">
              <a:buFont typeface="Arial"/>
              <a:buChar char="•"/>
            </a:pPr>
            <a:r>
              <a:rPr lang="en-US" sz="2000" dirty="0">
                <a:latin typeface="Open Sans"/>
                <a:ea typeface="Open Sans"/>
                <a:cs typeface="Open Sans"/>
              </a:rPr>
              <a:t>CV death: 8.1% vs. 8.7% (hazard ratio [HR] 0.93, 95% CI 0.78-1.11)</a:t>
            </a:r>
            <a:endParaRPr lang="en-US" sz="2000" dirty="0">
              <a:latin typeface="Open Sans"/>
              <a:ea typeface="Calibri"/>
              <a:cs typeface="Calibri"/>
            </a:endParaRPr>
          </a:p>
        </p:txBody>
      </p:sp>
      <p:pic>
        <p:nvPicPr>
          <p:cNvPr id="7" name="Picture 6" descr="A graph of heart failure events&#10;&#10;Description automatically generated">
            <a:extLst>
              <a:ext uri="{FF2B5EF4-FFF2-40B4-BE49-F238E27FC236}">
                <a16:creationId xmlns:a16="http://schemas.microsoft.com/office/drawing/2014/main" id="{0E040FD1-E61E-94FA-2121-2BBC49DBC3AB}"/>
              </a:ext>
            </a:extLst>
          </p:cNvPr>
          <p:cNvPicPr>
            <a:picLocks noChangeAspect="1"/>
          </p:cNvPicPr>
          <p:nvPr/>
        </p:nvPicPr>
        <p:blipFill>
          <a:blip r:embed="rId2"/>
          <a:srcRect t="1" b="49301"/>
          <a:stretch/>
        </p:blipFill>
        <p:spPr>
          <a:xfrm>
            <a:off x="223897" y="3145460"/>
            <a:ext cx="7676102" cy="2890036"/>
          </a:xfrm>
          <a:prstGeom prst="rect">
            <a:avLst/>
          </a:prstGeom>
        </p:spPr>
      </p:pic>
      <p:pic>
        <p:nvPicPr>
          <p:cNvPr id="8" name="Picture 7" descr="A graph of heart failure events&#10;&#10;Description automatically generated">
            <a:extLst>
              <a:ext uri="{FF2B5EF4-FFF2-40B4-BE49-F238E27FC236}">
                <a16:creationId xmlns:a16="http://schemas.microsoft.com/office/drawing/2014/main" id="{2D3E5CF2-D76C-14F3-4F54-0804F9F7B299}"/>
              </a:ext>
            </a:extLst>
          </p:cNvPr>
          <p:cNvPicPr>
            <a:picLocks noChangeAspect="1"/>
          </p:cNvPicPr>
          <p:nvPr/>
        </p:nvPicPr>
        <p:blipFill>
          <a:blip r:embed="rId2"/>
          <a:srcRect t="49179" r="49260"/>
          <a:stretch/>
        </p:blipFill>
        <p:spPr>
          <a:xfrm>
            <a:off x="7899999" y="3138492"/>
            <a:ext cx="3894893" cy="2897004"/>
          </a:xfrm>
          <a:prstGeom prst="rect">
            <a:avLst/>
          </a:prstGeom>
        </p:spPr>
      </p:pic>
      <p:sp>
        <p:nvSpPr>
          <p:cNvPr id="9" name="TextBox 8">
            <a:extLst>
              <a:ext uri="{FF2B5EF4-FFF2-40B4-BE49-F238E27FC236}">
                <a16:creationId xmlns:a16="http://schemas.microsoft.com/office/drawing/2014/main" id="{EBEEEAC1-4D30-B783-AD23-802CF7D9E0E5}"/>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188533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rmAutofit/>
          </a:bodyPr>
          <a:lstStyle/>
          <a:p>
            <a:pPr algn="ctr"/>
            <a:r>
              <a:rPr lang="en-US" sz="4000" dirty="0">
                <a:latin typeface="IBM Plex Sans"/>
              </a:rPr>
              <a:t>Secondary Outcome Results</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3" name="TextBox 2">
            <a:extLst>
              <a:ext uri="{FF2B5EF4-FFF2-40B4-BE49-F238E27FC236}">
                <a16:creationId xmlns:a16="http://schemas.microsoft.com/office/drawing/2014/main" id="{BF22F785-1B9D-22AD-310D-BBB172072110}"/>
              </a:ext>
            </a:extLst>
          </p:cNvPr>
          <p:cNvSpPr txBox="1"/>
          <p:nvPr/>
        </p:nvSpPr>
        <p:spPr>
          <a:xfrm>
            <a:off x="930973" y="1553874"/>
            <a:ext cx="100807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Open Sans"/>
                <a:ea typeface="Open Sans"/>
                <a:cs typeface="Open Sans"/>
              </a:rPr>
              <a:t>All-cause mortality: </a:t>
            </a:r>
          </a:p>
          <a:p>
            <a:pPr marL="800100" lvl="1" indent="-342900">
              <a:buFont typeface="Arial" panose="020B0604020202020204" pitchFamily="34" charset="0"/>
              <a:buChar char="•"/>
            </a:pPr>
            <a:r>
              <a:rPr lang="en-US" sz="2400" dirty="0">
                <a:latin typeface="Open Sans"/>
                <a:ea typeface="Open Sans"/>
                <a:cs typeface="Open Sans"/>
              </a:rPr>
              <a:t>16.4% vs. 17.4% (HR 0.93, 95% CI 0.83-1.06)</a:t>
            </a:r>
          </a:p>
          <a:p>
            <a:endParaRPr lang="en-US" sz="2400" dirty="0">
              <a:latin typeface="Open Sans"/>
              <a:ea typeface="Open Sans"/>
              <a:cs typeface="Open Sans"/>
            </a:endParaRPr>
          </a:p>
          <a:p>
            <a:pPr marL="342900" indent="-342900">
              <a:buFont typeface="Arial" panose="020B0604020202020204" pitchFamily="34" charset="0"/>
              <a:buChar char="•"/>
            </a:pPr>
            <a:r>
              <a:rPr lang="en-US" sz="2400" dirty="0">
                <a:latin typeface="Open Sans"/>
                <a:ea typeface="Open Sans"/>
                <a:cs typeface="Open Sans"/>
              </a:rPr>
              <a:t>Change from baseline Kansas City Cardiomyopathy Questionnaire (KCCQ) score at 12 months: </a:t>
            </a:r>
          </a:p>
          <a:p>
            <a:pPr marL="800100" lvl="1" indent="-342900">
              <a:buFont typeface="Arial" panose="020B0604020202020204" pitchFamily="34" charset="0"/>
              <a:buChar char="•"/>
            </a:pPr>
            <a:r>
              <a:rPr lang="en-US" sz="2400" dirty="0">
                <a:latin typeface="Open Sans"/>
                <a:ea typeface="Open Sans"/>
                <a:cs typeface="Open Sans"/>
              </a:rPr>
              <a:t>+8.0 vs. +6.4, difference 1.6 (95% CI 0.8-2.3, p &lt; 0.001)</a:t>
            </a:r>
          </a:p>
          <a:p>
            <a:endParaRPr lang="en-US" sz="2400" dirty="0">
              <a:latin typeface="Open Sans"/>
              <a:ea typeface="Open Sans"/>
              <a:cs typeface="Open Sans"/>
            </a:endParaRPr>
          </a:p>
          <a:p>
            <a:pPr marL="342900" indent="-342900">
              <a:buFont typeface="Arial" panose="020B0604020202020204" pitchFamily="34" charset="0"/>
              <a:buChar char="•"/>
            </a:pPr>
            <a:r>
              <a:rPr lang="en-US" sz="2400" dirty="0">
                <a:latin typeface="Open Sans"/>
                <a:ea typeface="Open Sans"/>
                <a:cs typeface="Open Sans"/>
              </a:rPr>
              <a:t>Sustained eGFR decrease ≥50% or to &lt;15 mL/min/1.73 m</a:t>
            </a:r>
            <a:r>
              <a:rPr lang="en-US" sz="2400" baseline="30000" dirty="0">
                <a:latin typeface="Open Sans"/>
                <a:ea typeface="Open Sans"/>
                <a:cs typeface="Open Sans"/>
              </a:rPr>
              <a:t>2</a:t>
            </a:r>
            <a:r>
              <a:rPr lang="en-US" sz="2400" dirty="0">
                <a:latin typeface="Open Sans"/>
                <a:ea typeface="Open Sans"/>
                <a:cs typeface="Open Sans"/>
              </a:rPr>
              <a:t>, new dialysis requirement, or kidney transplantation: </a:t>
            </a:r>
          </a:p>
          <a:p>
            <a:pPr marL="800100" lvl="1" indent="-342900">
              <a:buFont typeface="Arial" panose="020B0604020202020204" pitchFamily="34" charset="0"/>
              <a:buChar char="•"/>
            </a:pPr>
            <a:r>
              <a:rPr lang="en-US" sz="2400" dirty="0">
                <a:latin typeface="Open Sans"/>
                <a:ea typeface="Open Sans"/>
                <a:cs typeface="Open Sans"/>
              </a:rPr>
              <a:t>2.5% vs. 1.8% (HR 1.33, 95% CI 0.94-1.89)</a:t>
            </a:r>
            <a:endParaRPr lang="en-US" sz="2400" dirty="0">
              <a:ea typeface="Calibri" panose="020F0502020204030204"/>
              <a:cs typeface="Calibri" panose="020F0502020204030204"/>
            </a:endParaRPr>
          </a:p>
        </p:txBody>
      </p:sp>
      <p:sp>
        <p:nvSpPr>
          <p:cNvPr id="4" name="TextBox 3">
            <a:extLst>
              <a:ext uri="{FF2B5EF4-FFF2-40B4-BE49-F238E27FC236}">
                <a16:creationId xmlns:a16="http://schemas.microsoft.com/office/drawing/2014/main" id="{EB900E2A-8924-51CA-4547-6689252452A6}"/>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376932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74"/>
            <a:ext cx="10515600" cy="663624"/>
          </a:xfrm>
        </p:spPr>
        <p:txBody>
          <a:bodyPr>
            <a:normAutofit/>
          </a:bodyPr>
          <a:lstStyle/>
          <a:p>
            <a:pPr algn="ctr"/>
            <a:r>
              <a:rPr lang="en-US" sz="4000" dirty="0">
                <a:latin typeface="IBM Plex Sans"/>
              </a:rPr>
              <a:t>Select Pre-specified Subgroup Analyses</a:t>
            </a:r>
            <a:endParaRPr lang="en-US" sz="4000" dirty="0"/>
          </a:p>
        </p:txBody>
      </p:sp>
      <p:sp>
        <p:nvSpPr>
          <p:cNvPr id="11" name="TextBox 8">
            <a:extLst>
              <a:ext uri="{FF2B5EF4-FFF2-40B4-BE49-F238E27FC236}">
                <a16:creationId xmlns:a16="http://schemas.microsoft.com/office/drawing/2014/main" id="{EA264A2C-EAA2-25E3-9A77-9774D4ADA150}"/>
              </a:ext>
            </a:extLst>
          </p:cNvPr>
          <p:cNvSpPr txBox="1"/>
          <p:nvPr/>
        </p:nvSpPr>
        <p:spPr>
          <a:xfrm>
            <a:off x="6382364" y="6537222"/>
            <a:ext cx="2743200" cy="4571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grpSp>
        <p:nvGrpSpPr>
          <p:cNvPr id="14" name="Group 13">
            <a:extLst>
              <a:ext uri="{FF2B5EF4-FFF2-40B4-BE49-F238E27FC236}">
                <a16:creationId xmlns:a16="http://schemas.microsoft.com/office/drawing/2014/main" id="{8EFB3112-3A3C-0087-8DED-760E2B5EAE78}"/>
              </a:ext>
            </a:extLst>
          </p:cNvPr>
          <p:cNvGrpSpPr/>
          <p:nvPr/>
        </p:nvGrpSpPr>
        <p:grpSpPr>
          <a:xfrm>
            <a:off x="579150" y="1141688"/>
            <a:ext cx="11016447" cy="4911057"/>
            <a:chOff x="-1696283" y="281465"/>
            <a:chExt cx="11016447" cy="4911057"/>
          </a:xfrm>
        </p:grpSpPr>
        <p:pic>
          <p:nvPicPr>
            <p:cNvPr id="4" name="Picture 3" descr="A close up of numbers&#10;&#10;Description automatically generated">
              <a:extLst>
                <a:ext uri="{FF2B5EF4-FFF2-40B4-BE49-F238E27FC236}">
                  <a16:creationId xmlns:a16="http://schemas.microsoft.com/office/drawing/2014/main" id="{0E9E8216-EE53-72F6-A8DE-7685493B5733}"/>
                </a:ext>
              </a:extLst>
            </p:cNvPr>
            <p:cNvPicPr>
              <a:picLocks noChangeAspect="1"/>
            </p:cNvPicPr>
            <p:nvPr/>
          </p:nvPicPr>
          <p:blipFill>
            <a:blip r:embed="rId2"/>
            <a:stretch>
              <a:fillRect/>
            </a:stretch>
          </p:blipFill>
          <p:spPr>
            <a:xfrm>
              <a:off x="-1692613" y="2363368"/>
              <a:ext cx="10957139" cy="825143"/>
            </a:xfrm>
            <a:prstGeom prst="rect">
              <a:avLst/>
            </a:prstGeom>
          </p:spPr>
        </p:pic>
        <p:pic>
          <p:nvPicPr>
            <p:cNvPr id="5" name="Picture 4" descr="A close-up of a number&#10;&#10;Description automatically generated">
              <a:extLst>
                <a:ext uri="{FF2B5EF4-FFF2-40B4-BE49-F238E27FC236}">
                  <a16:creationId xmlns:a16="http://schemas.microsoft.com/office/drawing/2014/main" id="{EEAD2A82-CB21-5350-403E-8A3C3E5DB62E}"/>
                </a:ext>
              </a:extLst>
            </p:cNvPr>
            <p:cNvPicPr>
              <a:picLocks noChangeAspect="1"/>
            </p:cNvPicPr>
            <p:nvPr/>
          </p:nvPicPr>
          <p:blipFill>
            <a:blip r:embed="rId3"/>
            <a:stretch>
              <a:fillRect/>
            </a:stretch>
          </p:blipFill>
          <p:spPr>
            <a:xfrm>
              <a:off x="-1656168" y="3354629"/>
              <a:ext cx="10976332" cy="841391"/>
            </a:xfrm>
            <a:prstGeom prst="rect">
              <a:avLst/>
            </a:prstGeom>
          </p:spPr>
        </p:pic>
        <p:pic>
          <p:nvPicPr>
            <p:cNvPr id="6" name="Picture 5" descr="A close up of a number&#10;&#10;Description automatically generated">
              <a:extLst>
                <a:ext uri="{FF2B5EF4-FFF2-40B4-BE49-F238E27FC236}">
                  <a16:creationId xmlns:a16="http://schemas.microsoft.com/office/drawing/2014/main" id="{55940D0C-F702-F1F8-A840-20776E4D2E5D}"/>
                </a:ext>
              </a:extLst>
            </p:cNvPr>
            <p:cNvPicPr>
              <a:picLocks noChangeAspect="1"/>
            </p:cNvPicPr>
            <p:nvPr/>
          </p:nvPicPr>
          <p:blipFill>
            <a:blip r:embed="rId4"/>
            <a:stretch>
              <a:fillRect/>
            </a:stretch>
          </p:blipFill>
          <p:spPr>
            <a:xfrm>
              <a:off x="-1692612" y="1302327"/>
              <a:ext cx="10976331" cy="82514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F54D5206-3F85-4C6C-B1EF-0BBD6B524DA5}"/>
                </a:ext>
              </a:extLst>
            </p:cNvPr>
            <p:cNvPicPr>
              <a:picLocks noChangeAspect="1"/>
            </p:cNvPicPr>
            <p:nvPr/>
          </p:nvPicPr>
          <p:blipFill>
            <a:blip r:embed="rId5"/>
            <a:stretch>
              <a:fillRect/>
            </a:stretch>
          </p:blipFill>
          <p:spPr>
            <a:xfrm>
              <a:off x="-1692612" y="281465"/>
              <a:ext cx="10976331" cy="844333"/>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1E2857E4-1D31-728B-8F2F-15A8A3457A49}"/>
                </a:ext>
              </a:extLst>
            </p:cNvPr>
            <p:cNvPicPr>
              <a:picLocks noChangeAspect="1"/>
            </p:cNvPicPr>
            <p:nvPr/>
          </p:nvPicPr>
          <p:blipFill>
            <a:blip r:embed="rId6"/>
            <a:stretch>
              <a:fillRect/>
            </a:stretch>
          </p:blipFill>
          <p:spPr>
            <a:xfrm>
              <a:off x="-1696283" y="4367378"/>
              <a:ext cx="11014713" cy="825144"/>
            </a:xfrm>
            <a:prstGeom prst="rect">
              <a:avLst/>
            </a:prstGeom>
          </p:spPr>
        </p:pic>
      </p:grpSp>
      <p:sp>
        <p:nvSpPr>
          <p:cNvPr id="16" name="Rectangle 15">
            <a:extLst>
              <a:ext uri="{FF2B5EF4-FFF2-40B4-BE49-F238E27FC236}">
                <a16:creationId xmlns:a16="http://schemas.microsoft.com/office/drawing/2014/main" id="{82A36217-5963-7DB1-2D4A-FCFEFD09D8FD}"/>
              </a:ext>
            </a:extLst>
          </p:cNvPr>
          <p:cNvSpPr/>
          <p:nvPr/>
        </p:nvSpPr>
        <p:spPr>
          <a:xfrm>
            <a:off x="428751" y="2132755"/>
            <a:ext cx="11180427" cy="91947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ACF784-C66F-4169-B31F-8A8F6E0E247F}"/>
              </a:ext>
            </a:extLst>
          </p:cNvPr>
          <p:cNvSpPr txBox="1"/>
          <p:nvPr/>
        </p:nvSpPr>
        <p:spPr>
          <a:xfrm>
            <a:off x="140191" y="6355154"/>
            <a:ext cx="40263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a typeface="Calibri"/>
                <a:cs typeface="Calibri"/>
              </a:rPr>
              <a:t>Solomon SD et al., NEJM, 2024, 10.1056.</a:t>
            </a:r>
          </a:p>
        </p:txBody>
      </p:sp>
    </p:spTree>
    <p:extLst>
      <p:ext uri="{BB962C8B-B14F-4D97-AF65-F5344CB8AC3E}">
        <p14:creationId xmlns:p14="http://schemas.microsoft.com/office/powerpoint/2010/main" val="2359323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9E5CA324F0BE4AA9B7DC98E14748AC" ma:contentTypeVersion="18" ma:contentTypeDescription="Create a new document." ma:contentTypeScope="" ma:versionID="a6e49338950fc4bed49eaf7403dc9d18">
  <xsd:schema xmlns:xsd="http://www.w3.org/2001/XMLSchema" xmlns:xs="http://www.w3.org/2001/XMLSchema" xmlns:p="http://schemas.microsoft.com/office/2006/metadata/properties" xmlns:ns2="9a15ce44-35a5-4dfb-ac24-149198e85791" xmlns:ns3="5cfc6a5f-1b4f-4a4e-8fe8-691936a3ca21" xmlns:ns4="a785ad58-1d57-4f8a-aa71-77170459bd0d" targetNamespace="http://schemas.microsoft.com/office/2006/metadata/properties" ma:root="true" ma:fieldsID="38898386b0a23571ab432990310a21d7" ns2:_="" ns3:_="" ns4:_="">
    <xsd:import namespace="9a15ce44-35a5-4dfb-ac24-149198e85791"/>
    <xsd:import namespace="5cfc6a5f-1b4f-4a4e-8fe8-691936a3ca21"/>
    <xsd:import namespace="a785ad58-1d57-4f8a-aa71-77170459bd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4:SharedWithUsers" minOccurs="0"/>
                <xsd:element ref="ns2:MediaServiceOCR" minOccurs="0"/>
                <xsd:element ref="ns3:SharedWithDetails" minOccurs="0"/>
                <xsd:element ref="ns2:MediaServiceLocation" minOccurs="0"/>
                <xsd:element ref="ns2:MediaServiceObjectDetectorVersions" minOccurs="0"/>
                <xsd:element ref="ns2:Comment" minOccurs="0"/>
                <xsd:element ref="ns2:Folder" minOccurs="0"/>
                <xsd:element ref="ns2:Logo"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5ce44-35a5-4dfb-ac24-149198e85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Comment" ma:index="22" nillable="true" ma:displayName="Comment" ma:format="Dropdown" ma:internalName="Comment">
      <xsd:simpleType>
        <xsd:restriction base="dms:Note">
          <xsd:maxLength value="255"/>
        </xsd:restriction>
      </xsd:simpleType>
    </xsd:element>
    <xsd:element name="Folder" ma:index="23" nillable="true" ma:displayName="Folder" ma:format="Dropdown" ma:list="fe8c393f-46e7-46a8-846b-4336e96cdc9b" ma:internalName="Folder" ma:showField="_CopySource">
      <xsd:simpleType>
        <xsd:restriction base="dms:Lookup"/>
      </xsd:simpleType>
    </xsd:element>
    <xsd:element name="Logo" ma:index="24" nillable="true" ma:displayName="Logo" ma:format="Thumbnail" ma:internalName="Logo">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fc6a5f-1b4f-4a4e-8fe8-691936a3ca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a1e0d-15f0-45af-9de4-c5842dcfb769}" ma:internalName="TaxCatchAll" ma:showField="CatchAllData" ma:web="5cfc6a5f-1b4f-4a4e-8fe8-691936a3ca21">
      <xsd:complexType>
        <xsd:complexContent>
          <xsd:extension base="dms:MultiChoiceLookup">
            <xsd:sequence>
              <xsd:element name="Value" type="dms:Lookup" maxOccurs="unbounded" minOccurs="0" nillable="true"/>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17"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15ce44-35a5-4dfb-ac24-149198e85791">
      <Terms xmlns="http://schemas.microsoft.com/office/infopath/2007/PartnerControls"/>
    </lcf76f155ced4ddcb4097134ff3c332f>
    <TaxCatchAll xmlns="5cfc6a5f-1b4f-4a4e-8fe8-691936a3ca21" xsi:nil="true"/>
    <Comment xmlns="9a15ce44-35a5-4dfb-ac24-149198e85791" xsi:nil="true"/>
    <Folder xmlns="9a15ce44-35a5-4dfb-ac24-149198e85791" xsi:nil="true"/>
    <Logo xmlns="9a15ce44-35a5-4dfb-ac24-149198e85791" xsi:nil="true"/>
  </documentManagement>
</p:properties>
</file>

<file path=customXml/itemProps1.xml><?xml version="1.0" encoding="utf-8"?>
<ds:datastoreItem xmlns:ds="http://schemas.openxmlformats.org/officeDocument/2006/customXml" ds:itemID="{C28BBD2A-4105-49C8-946D-8629D499E6D5}">
  <ds:schemaRefs>
    <ds:schemaRef ds:uri="http://schemas.microsoft.com/sharepoint/v3/contenttype/forms"/>
  </ds:schemaRefs>
</ds:datastoreItem>
</file>

<file path=customXml/itemProps2.xml><?xml version="1.0" encoding="utf-8"?>
<ds:datastoreItem xmlns:ds="http://schemas.openxmlformats.org/officeDocument/2006/customXml" ds:itemID="{BACF9B05-F935-4921-9F5B-8ACAA8DDB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5ce44-35a5-4dfb-ac24-149198e85791"/>
    <ds:schemaRef ds:uri="5cfc6a5f-1b4f-4a4e-8fe8-691936a3ca21"/>
    <ds:schemaRef ds:uri="a785ad58-1d57-4f8a-aa71-77170459b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30197F-357D-46A2-9DCD-F9302856F421}">
  <ds:schemaRefs>
    <ds:schemaRef ds:uri="9a15ce44-35a5-4dfb-ac24-149198e85791"/>
    <ds:schemaRef ds:uri="http://www.w3.org/XML/1998/namespace"/>
    <ds:schemaRef ds:uri="http://purl.org/dc/elements/1.1/"/>
    <ds:schemaRef ds:uri="a785ad58-1d57-4f8a-aa71-77170459bd0d"/>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5cfc6a5f-1b4f-4a4e-8fe8-691936a3ca2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256</TotalTime>
  <Words>3927</Words>
  <Application>Microsoft Office PowerPoint</Application>
  <PresentationFormat>Widescreen</PresentationFormat>
  <Paragraphs>421</Paragraphs>
  <Slides>53</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AdvOTe81213fa</vt:lpstr>
      <vt:lpstr>AdvOTe81213fa+fb</vt:lpstr>
      <vt:lpstr>Aptos</vt:lpstr>
      <vt:lpstr>Arial</vt:lpstr>
      <vt:lpstr>Calibri</vt:lpstr>
      <vt:lpstr>Calibri Light</vt:lpstr>
      <vt:lpstr>Courier New</vt:lpstr>
      <vt:lpstr>Guardian TextSans Web</vt:lpstr>
      <vt:lpstr>IBM Plex Sans</vt:lpstr>
      <vt:lpstr>interstatebold</vt:lpstr>
      <vt:lpstr>interstateregular</vt:lpstr>
      <vt:lpstr>Open Sans</vt:lpstr>
      <vt:lpstr>OTNEJMScalaSansLF</vt:lpstr>
      <vt:lpstr>Roboto</vt:lpstr>
      <vt:lpstr>Wingdings</vt:lpstr>
      <vt:lpstr>Office Theme</vt:lpstr>
      <vt:lpstr>Fellow to Fellow ESC 2024 Clinical Trials Recap</vt:lpstr>
      <vt:lpstr>Trials</vt:lpstr>
      <vt:lpstr>FINEARTS-HF</vt:lpstr>
      <vt:lpstr>FINEARTS-HF Background</vt:lpstr>
      <vt:lpstr>Patient Selection and Study Design</vt:lpstr>
      <vt:lpstr>Patient Selection and Study Design</vt:lpstr>
      <vt:lpstr>Primary Outcome Result</vt:lpstr>
      <vt:lpstr>Secondary Outcome Results</vt:lpstr>
      <vt:lpstr>Select Pre-specified Subgroup Analyses</vt:lpstr>
      <vt:lpstr>Safety Outcomes</vt:lpstr>
      <vt:lpstr>Conclusions</vt:lpstr>
      <vt:lpstr>SCOFF Trial</vt:lpstr>
      <vt:lpstr>PowerPoint Presentation</vt:lpstr>
      <vt:lpstr>SENIOR-RITA   Background</vt:lpstr>
      <vt:lpstr>SENIOR-RITA</vt:lpstr>
      <vt:lpstr>PowerPoint Presentation</vt:lpstr>
      <vt:lpstr>Baseline Characteristics</vt:lpstr>
      <vt:lpstr>Results</vt:lpstr>
      <vt:lpstr>Secondary Outcome Results</vt:lpstr>
      <vt:lpstr>Conclusions</vt:lpstr>
      <vt:lpstr>PowerPoint Presentation</vt:lpstr>
      <vt:lpstr>Background</vt:lpstr>
      <vt:lpstr>OCEANIC-AF Question</vt:lpstr>
      <vt:lpstr>OCEANIC-AF Methods</vt:lpstr>
      <vt:lpstr>Enrollment and Baseline Characteristics</vt:lpstr>
      <vt:lpstr>Primary Outcome Result: Early Termination</vt:lpstr>
      <vt:lpstr>Safety Endpoints</vt:lpstr>
      <vt:lpstr>OCEANIC AF Conclusion</vt:lpstr>
      <vt:lpstr>SHAM-PVI Trial</vt:lpstr>
      <vt:lpstr>PowerPoint Presentation</vt:lpstr>
      <vt:lpstr>ASSURE DES Background</vt:lpstr>
      <vt:lpstr>Patient Selection and Methods</vt:lpstr>
      <vt:lpstr>Patient Selection and Methods</vt:lpstr>
      <vt:lpstr>Outcome Selection</vt:lpstr>
      <vt:lpstr>Results</vt:lpstr>
      <vt:lpstr>ASSURE DES Conclusions</vt:lpstr>
      <vt:lpstr>STOP-or-NOT:</vt:lpstr>
      <vt:lpstr>PowerPoint Presentation</vt:lpstr>
      <vt:lpstr>ABYSS Background and Question</vt:lpstr>
      <vt:lpstr>Trial Design</vt:lpstr>
      <vt:lpstr>End Points</vt:lpstr>
      <vt:lpstr>Baseline Characteristics</vt:lpstr>
      <vt:lpstr>Results</vt:lpstr>
      <vt:lpstr>But what about REDUCE-AMI?</vt:lpstr>
      <vt:lpstr>Conclusions</vt:lpstr>
      <vt:lpstr>RESHAPE-HF2</vt:lpstr>
      <vt:lpstr>Background and Methods</vt:lpstr>
      <vt:lpstr>End Points</vt:lpstr>
      <vt:lpstr>Baseline Characteristics</vt:lpstr>
      <vt:lpstr>Results</vt:lpstr>
      <vt:lpstr>Conclusions</vt:lpstr>
      <vt:lpstr>Thank you!</vt:lpstr>
      <vt:lpstr>Dr. S. Nabeel Hyder, ESC 2024 Presenter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 to Fellow ESC 2024 Clinical Trials Recap</dc:title>
  <dc:creator>Erin Way</dc:creator>
  <cp:lastModifiedBy>Erin Way</cp:lastModifiedBy>
  <cp:revision>267</cp:revision>
  <dcterms:created xsi:type="dcterms:W3CDTF">2024-09-09T00:08:11Z</dcterms:created>
  <dcterms:modified xsi:type="dcterms:W3CDTF">2024-09-24T18:04:36Z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0x010100209E5CA324F0BE4AA9B7DC98E14748AC</vt:lpwstr>
  </property>
</Properties>
</file>