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90" r:id="rId2"/>
    <p:sldId id="313" r:id="rId3"/>
    <p:sldId id="292" r:id="rId4"/>
    <p:sldId id="300" r:id="rId5"/>
    <p:sldId id="307" r:id="rId6"/>
    <p:sldId id="295" r:id="rId7"/>
    <p:sldId id="296" r:id="rId8"/>
    <p:sldId id="297" r:id="rId9"/>
    <p:sldId id="298" r:id="rId10"/>
    <p:sldId id="29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76"/>
  </p:normalViewPr>
  <p:slideViewPr>
    <p:cSldViewPr snapToGrid="0" snapToObjects="1">
      <p:cViewPr varScale="1">
        <p:scale>
          <a:sx n="67" d="100"/>
          <a:sy n="67" d="100"/>
        </p:scale>
        <p:origin x="620" y="52"/>
      </p:cViewPr>
      <p:guideLst>
        <p:guide orient="horz" pos="2160"/>
        <p:guide pos="383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89"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1048690"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8/3/2021</a:t>
            </a:fld>
            <a:endParaRPr lang="en-US"/>
          </a:p>
        </p:txBody>
      </p:sp>
      <p:sp>
        <p:nvSpPr>
          <p:cNvPr id="1048691"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1048692"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93"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1048694"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104858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48583" name="Date Placeholder 3"/>
          <p:cNvSpPr>
            <a:spLocks noGrp="1"/>
          </p:cNvSpPr>
          <p:nvPr>
            <p:ph type="dt" sz="half" idx="10"/>
          </p:nvPr>
        </p:nvSpPr>
        <p:spPr/>
        <p:txBody>
          <a:bodyPr/>
          <a:lstStyle/>
          <a:p>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62" name="Title 1"/>
          <p:cNvSpPr>
            <a:spLocks noGrp="1"/>
          </p:cNvSpPr>
          <p:nvPr>
            <p:ph type="title"/>
          </p:nvPr>
        </p:nvSpPr>
        <p:spPr/>
        <p:txBody>
          <a:bodyPr/>
          <a:lstStyle/>
          <a:p>
            <a:r>
              <a:rPr lang="en-US"/>
              <a:t>Click to edit Master title style</a:t>
            </a:r>
          </a:p>
        </p:txBody>
      </p:sp>
      <p:sp>
        <p:nvSpPr>
          <p:cNvPr id="104866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4" name="Date Placeholder 3"/>
          <p:cNvSpPr>
            <a:spLocks noGrp="1"/>
          </p:cNvSpPr>
          <p:nvPr>
            <p:ph type="dt" sz="half" idx="10"/>
          </p:nvPr>
        </p:nvSpPr>
        <p:spPr/>
        <p:txBody>
          <a:bodyPr/>
          <a:lstStyle/>
          <a:p>
            <a:endParaRPr lang="en-US"/>
          </a:p>
        </p:txBody>
      </p:sp>
      <p:sp>
        <p:nvSpPr>
          <p:cNvPr id="1048665" name="Footer Placeholder 4"/>
          <p:cNvSpPr>
            <a:spLocks noGrp="1"/>
          </p:cNvSpPr>
          <p:nvPr>
            <p:ph type="ftr" sz="quarter" idx="11"/>
          </p:nvPr>
        </p:nvSpPr>
        <p:spPr/>
        <p:txBody>
          <a:bodyPr/>
          <a:lstStyle/>
          <a:p>
            <a:endParaRPr lang="en-US"/>
          </a:p>
        </p:txBody>
      </p:sp>
      <p:sp>
        <p:nvSpPr>
          <p:cNvPr id="1048666" name="Slide Number Placeholder 5"/>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51"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1048652"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3" name="Date Placeholder 3"/>
          <p:cNvSpPr>
            <a:spLocks noGrp="1"/>
          </p:cNvSpPr>
          <p:nvPr>
            <p:ph type="dt" sz="half" idx="10"/>
          </p:nvPr>
        </p:nvSpPr>
        <p:spPr/>
        <p:txBody>
          <a:bodyPr/>
          <a:lstStyle/>
          <a:p>
            <a:endParaRPr lang="en-US"/>
          </a:p>
        </p:txBody>
      </p:sp>
      <p:sp>
        <p:nvSpPr>
          <p:cNvPr id="1048654" name="Footer Placeholder 4"/>
          <p:cNvSpPr>
            <a:spLocks noGrp="1"/>
          </p:cNvSpPr>
          <p:nvPr>
            <p:ph type="ftr" sz="quarter" idx="11"/>
          </p:nvPr>
        </p:nvSpPr>
        <p:spPr/>
        <p:txBody>
          <a:bodyPr/>
          <a:lstStyle/>
          <a:p>
            <a:endParaRPr lang="en-US"/>
          </a:p>
        </p:txBody>
      </p:sp>
      <p:sp>
        <p:nvSpPr>
          <p:cNvPr id="1048655" name="Slide Number Placeholder 5"/>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1048645" name="Title 1"/>
          <p:cNvSpPr>
            <a:spLocks noGrp="1"/>
          </p:cNvSpPr>
          <p:nvPr>
            <p:ph type="title" hasCustomPrompt="1"/>
          </p:nvPr>
        </p:nvSpPr>
        <p:spPr>
          <a:xfrm>
            <a:off x="329739" y="329913"/>
            <a:ext cx="11532523" cy="452432"/>
          </a:xfrm>
        </p:spPr>
        <p:txBody>
          <a:bodyPr>
            <a:spAutoFit/>
          </a:bodyPr>
          <a:lstStyle>
            <a:lvl1pPr>
              <a:defRPr>
                <a:solidFill>
                  <a:schemeClr val="accent1"/>
                </a:solidFill>
              </a:defRPr>
            </a:lvl1pPr>
          </a:lstStyle>
          <a:p>
            <a:r>
              <a:rPr lang="en-US" dirty="0"/>
              <a:t>Click to add slide title</a:t>
            </a:r>
          </a:p>
        </p:txBody>
      </p:sp>
      <p:sp>
        <p:nvSpPr>
          <p:cNvPr id="1048646" name="Slide Number Placeholder 5"/>
          <p:cNvSpPr>
            <a:spLocks noGrp="1"/>
          </p:cNvSpPr>
          <p:nvPr>
            <p:ph type="sldNum" sz="quarter" idx="12"/>
          </p:nvPr>
        </p:nvSpPr>
        <p:spPr>
          <a:xfrm>
            <a:off x="323011" y="6437509"/>
            <a:ext cx="234807" cy="123111"/>
          </a:xfrm>
        </p:spPr>
        <p:txBody>
          <a:bodyPr wrap="square" tIns="0" rIns="0" bIns="0">
            <a:spAutoFit/>
          </a:bodyPr>
          <a:lstStyle>
            <a:lvl1pPr algn="r"/>
          </a:lstStyle>
          <a:p>
            <a:fld id="{D6498FF0-6890-BF4F-A9D4-EECFC0C7069B}" type="slidenum">
              <a:rPr lang="en-US" smtClean="0"/>
              <a:t>‹#›</a:t>
            </a:fld>
            <a:endParaRPr lang="en-US" dirty="0"/>
          </a:p>
        </p:txBody>
      </p:sp>
      <p:pic>
        <p:nvPicPr>
          <p:cNvPr id="2097163" name="Picture 10" descr="Unknown-1.jpeg"/>
          <p:cNvPicPr>
            <a:picLocks noChangeAspect="1"/>
          </p:cNvPicPr>
          <p:nvPr userDrawn="1"/>
        </p:nvPicPr>
        <p:blipFill rotWithShape="1">
          <a:blip r:embed="rId2">
            <a:duotone>
              <a:schemeClr val="accent6">
                <a:shade val="45000"/>
                <a:satMod val="135000"/>
              </a:schemeClr>
              <a:prstClr val="white"/>
            </a:duotone>
          </a:blip>
          <a:srcRect l="4949" r="4931" b="95135"/>
          <a:stretch>
            <a:fillRect/>
          </a:stretch>
        </p:blipFill>
        <p:spPr>
          <a:xfrm>
            <a:off x="329739" y="1035093"/>
            <a:ext cx="11532523" cy="71853"/>
          </a:xfrm>
          <a:prstGeom prst="rect">
            <a:avLst/>
          </a:prstGeom>
        </p:spPr>
      </p:pic>
      <p:sp>
        <p:nvSpPr>
          <p:cNvPr id="1048647" name="Footer Placeholder 4"/>
          <p:cNvSpPr>
            <a:spLocks noGrp="1"/>
          </p:cNvSpPr>
          <p:nvPr>
            <p:ph type="ftr" sz="quarter" idx="11"/>
          </p:nvPr>
        </p:nvSpPr>
        <p:spPr>
          <a:xfrm>
            <a:off x="712182" y="6437509"/>
            <a:ext cx="9493855" cy="123111"/>
          </a:xfrm>
          <a:prstGeom prst="rect">
            <a:avLst/>
          </a:prstGeom>
        </p:spPr>
        <p:txBody>
          <a:bodyPr wrap="square" lIns="0" tIns="0" rIns="0" bIns="0">
            <a:spAutoFit/>
          </a:bodyPr>
          <a:lstStyle>
            <a:lvl1pPr>
              <a:defRPr sz="800">
                <a:solidFill>
                  <a:schemeClr val="accent6">
                    <a:lumMod val="75000"/>
                  </a:schemeClr>
                </a:solidFill>
              </a:defRPr>
            </a:lvl1pPr>
          </a:lstStyle>
          <a:p>
            <a:r>
              <a:rPr lang="en-US"/>
              <a:t>SPL-62111 Rev E – Int’l Coronary IVL Overview.  Shockwave Medical, Inc. 2019. Not for use in U.S.  </a:t>
            </a:r>
            <a:endParaRPr lang="en-US" dirty="0"/>
          </a:p>
        </p:txBody>
      </p:sp>
      <p:sp>
        <p:nvSpPr>
          <p:cNvPr id="1048648" name="Text Placeholder 14"/>
          <p:cNvSpPr>
            <a:spLocks noGrp="1"/>
          </p:cNvSpPr>
          <p:nvPr>
            <p:ph type="body" sz="quarter" idx="13" hasCustomPrompt="1"/>
          </p:nvPr>
        </p:nvSpPr>
        <p:spPr>
          <a:xfrm>
            <a:off x="329740" y="1206763"/>
            <a:ext cx="11532522" cy="307777"/>
          </a:xfrm>
        </p:spPr>
        <p:txBody>
          <a:bodyPr tIns="0" rIns="0" bIns="0">
            <a:spAutoFit/>
          </a:bodyPr>
          <a:lstStyle>
            <a:lvl1pPr marL="0" indent="0">
              <a:lnSpc>
                <a:spcPct val="100000"/>
              </a:lnSpc>
              <a:buNone/>
              <a:defRPr>
                <a:solidFill>
                  <a:schemeClr val="tx1"/>
                </a:solidFill>
              </a:defRPr>
            </a:lvl1pPr>
            <a:lvl2pPr marL="233045" indent="0">
              <a:buNone/>
            </a:lvl2pPr>
          </a:lstStyle>
          <a:p>
            <a:pPr lvl="0"/>
            <a:r>
              <a:rPr lang="en-US" dirty="0"/>
              <a:t>Click to add sub-title</a:t>
            </a:r>
          </a:p>
        </p:txBody>
      </p:sp>
      <p:sp>
        <p:nvSpPr>
          <p:cNvPr id="1048649" name="Text Placeholder 22"/>
          <p:cNvSpPr>
            <a:spLocks noGrp="1"/>
          </p:cNvSpPr>
          <p:nvPr>
            <p:ph type="body" sz="quarter" idx="14" hasCustomPrompt="1"/>
          </p:nvPr>
        </p:nvSpPr>
        <p:spPr>
          <a:xfrm>
            <a:off x="323010" y="1790889"/>
            <a:ext cx="11539252" cy="892552"/>
          </a:xfrm>
        </p:spPr>
        <p:txBody>
          <a:bodyPr wrap="square" tIns="0" rIns="0" bIns="0">
            <a:spAutoFit/>
          </a:bodyPr>
          <a:lstStyle>
            <a:lvl1pPr>
              <a:lnSpc>
                <a:spcPct val="100000"/>
              </a:lnSpc>
              <a:spcBef>
                <a:spcPts val="600"/>
              </a:spcBef>
              <a:buClr>
                <a:schemeClr val="accent1"/>
              </a:buClr>
              <a:defRPr sz="1600" b="0">
                <a:solidFill>
                  <a:schemeClr val="accent3"/>
                </a:solidFill>
              </a:defRPr>
            </a:lvl1pPr>
            <a:lvl2pPr marL="482600" indent="-224155">
              <a:lnSpc>
                <a:spcPct val="100000"/>
              </a:lnSpc>
              <a:spcBef>
                <a:spcPts val="600"/>
              </a:spcBef>
              <a:buClr>
                <a:schemeClr val="accent1"/>
              </a:buClr>
              <a:defRPr sz="1600">
                <a:solidFill>
                  <a:schemeClr val="accent1"/>
                </a:solidFill>
              </a:defRPr>
            </a:lvl2pPr>
            <a:lvl3pPr marL="711200" indent="-190500">
              <a:lnSpc>
                <a:spcPct val="100000"/>
              </a:lnSpc>
              <a:spcBef>
                <a:spcPts val="600"/>
              </a:spcBef>
              <a:buClr>
                <a:schemeClr val="accent1"/>
              </a:buClr>
              <a:defRPr sz="1600">
                <a:solidFill>
                  <a:schemeClr val="accent3"/>
                </a:solidFill>
              </a:defRPr>
            </a:lvl3pPr>
          </a:lstStyle>
          <a:p>
            <a:pPr lvl="0"/>
            <a:r>
              <a:rPr lang="en-US" dirty="0"/>
              <a:t>First level text</a:t>
            </a:r>
          </a:p>
          <a:p>
            <a:pPr lvl="1"/>
            <a:r>
              <a:rPr lang="en-US" dirty="0"/>
              <a:t>Second level text</a:t>
            </a:r>
          </a:p>
          <a:p>
            <a:pPr lvl="2"/>
            <a:r>
              <a:rPr lang="en-US" dirty="0"/>
              <a:t>Third level text</a:t>
            </a:r>
          </a:p>
        </p:txBody>
      </p:sp>
      <p:sp>
        <p:nvSpPr>
          <p:cNvPr id="1048650" name="Text Placeholder 3"/>
          <p:cNvSpPr>
            <a:spLocks noGrp="1"/>
          </p:cNvSpPr>
          <p:nvPr>
            <p:ph type="body" sz="quarter" idx="15" hasCustomPrompt="1"/>
          </p:nvPr>
        </p:nvSpPr>
        <p:spPr>
          <a:xfrm>
            <a:off x="323010" y="6157215"/>
            <a:ext cx="9883027" cy="147733"/>
          </a:xfrm>
        </p:spPr>
        <p:txBody>
          <a:bodyPr tIns="0" rIns="0" bIns="0" anchor="b" anchorCtr="0">
            <a:spAutoFit/>
          </a:bodyPr>
          <a:lstStyle>
            <a:lvl1pPr marL="0" indent="0">
              <a:buNone/>
              <a:defRPr sz="800">
                <a:solidFill>
                  <a:schemeClr val="tx1"/>
                </a:solidFill>
              </a:defRPr>
            </a:lvl1pPr>
            <a:lvl2pPr marL="233045" indent="0">
              <a:buNone/>
            </a:lvl2pPr>
          </a:lstStyle>
          <a:p>
            <a:pPr lvl="0"/>
            <a:r>
              <a:rPr lang="en-US" dirty="0"/>
              <a:t>Reference</a:t>
            </a:r>
          </a:p>
        </p:txBody>
      </p:sp>
      <p:cxnSp>
        <p:nvCxnSpPr>
          <p:cNvPr id="3145728" name="Straight Connector 12"/>
          <p:cNvCxnSpPr/>
          <p:nvPr userDrawn="1"/>
        </p:nvCxnSpPr>
        <p:spPr>
          <a:xfrm>
            <a:off x="635000" y="6394983"/>
            <a:ext cx="0" cy="208163"/>
          </a:xfrm>
          <a:prstGeom prst="line">
            <a:avLst/>
          </a:prstGeom>
          <a:ln w="6350">
            <a:solidFill>
              <a:schemeClr val="accent6">
                <a:lumMod val="75000"/>
              </a:schemeClr>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t>Click to edit Master title style</a:t>
            </a:r>
          </a:p>
        </p:txBody>
      </p:sp>
      <p:sp>
        <p:nvSpPr>
          <p:cNvPr id="1048589"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90" name="Date Placeholder 3"/>
          <p:cNvSpPr>
            <a:spLocks noGrp="1"/>
          </p:cNvSpPr>
          <p:nvPr>
            <p:ph type="dt" sz="half" idx="10"/>
          </p:nvPr>
        </p:nvSpPr>
        <p:spPr/>
        <p:txBody>
          <a:bodyPr/>
          <a:lstStyle/>
          <a:p>
            <a:endParaRPr lang="en-US"/>
          </a:p>
        </p:txBody>
      </p:sp>
      <p:sp>
        <p:nvSpPr>
          <p:cNvPr id="1048591" name="Footer Placeholder 4"/>
          <p:cNvSpPr>
            <a:spLocks noGrp="1"/>
          </p:cNvSpPr>
          <p:nvPr>
            <p:ph type="ftr" sz="quarter" idx="11"/>
          </p:nvPr>
        </p:nvSpPr>
        <p:spPr/>
        <p:txBody>
          <a:bodyPr/>
          <a:lstStyle/>
          <a:p>
            <a:endParaRPr lang="en-US"/>
          </a:p>
        </p:txBody>
      </p:sp>
      <p:sp>
        <p:nvSpPr>
          <p:cNvPr id="1048592" name="Slide Number Placeholder 5"/>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67"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1048668"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1048669" name="Date Placeholder 3"/>
          <p:cNvSpPr>
            <a:spLocks noGrp="1"/>
          </p:cNvSpPr>
          <p:nvPr>
            <p:ph type="dt" sz="half" idx="10"/>
          </p:nvPr>
        </p:nvSpPr>
        <p:spPr/>
        <p:txBody>
          <a:bodyPr/>
          <a:lstStyle/>
          <a:p>
            <a:endParaRPr lang="en-US"/>
          </a:p>
        </p:txBody>
      </p:sp>
      <p:sp>
        <p:nvSpPr>
          <p:cNvPr id="1048670" name="Footer Placeholder 4"/>
          <p:cNvSpPr>
            <a:spLocks noGrp="1"/>
          </p:cNvSpPr>
          <p:nvPr>
            <p:ph type="ftr" sz="quarter" idx="11"/>
          </p:nvPr>
        </p:nvSpPr>
        <p:spPr/>
        <p:txBody>
          <a:bodyPr/>
          <a:lstStyle/>
          <a:p>
            <a:endParaRPr lang="en-US"/>
          </a:p>
        </p:txBody>
      </p:sp>
      <p:sp>
        <p:nvSpPr>
          <p:cNvPr id="1048671" name="Slide Number Placeholder 5"/>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599" name="Title 1"/>
          <p:cNvSpPr>
            <a:spLocks noGrp="1"/>
          </p:cNvSpPr>
          <p:nvPr>
            <p:ph type="title"/>
          </p:nvPr>
        </p:nvSpPr>
        <p:spPr/>
        <p:txBody>
          <a:bodyPr/>
          <a:lstStyle/>
          <a:p>
            <a:r>
              <a:rPr lang="en-US"/>
              <a:t>Click to edit Master title style</a:t>
            </a:r>
          </a:p>
        </p:txBody>
      </p:sp>
      <p:sp>
        <p:nvSpPr>
          <p:cNvPr id="1048600"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01"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02" name="Date Placeholder 4"/>
          <p:cNvSpPr>
            <a:spLocks noGrp="1"/>
          </p:cNvSpPr>
          <p:nvPr>
            <p:ph type="dt" sz="half" idx="10"/>
          </p:nvPr>
        </p:nvSpPr>
        <p:spPr/>
        <p:txBody>
          <a:bodyPr/>
          <a:lstStyle/>
          <a:p>
            <a:endParaRPr lang="en-US"/>
          </a:p>
        </p:txBody>
      </p:sp>
      <p:sp>
        <p:nvSpPr>
          <p:cNvPr id="1048603" name="Footer Placeholder 5"/>
          <p:cNvSpPr>
            <a:spLocks noGrp="1"/>
          </p:cNvSpPr>
          <p:nvPr>
            <p:ph type="ftr" sz="quarter" idx="11"/>
          </p:nvPr>
        </p:nvSpPr>
        <p:spPr/>
        <p:txBody>
          <a:bodyPr/>
          <a:lstStyle/>
          <a:p>
            <a:endParaRPr lang="en-US"/>
          </a:p>
        </p:txBody>
      </p:sp>
      <p:sp>
        <p:nvSpPr>
          <p:cNvPr id="1048604" name="Slide Number Placeholder 6"/>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72" name="Title 1"/>
          <p:cNvSpPr>
            <a:spLocks noGrp="1"/>
          </p:cNvSpPr>
          <p:nvPr>
            <p:ph type="title"/>
          </p:nvPr>
        </p:nvSpPr>
        <p:spPr>
          <a:xfrm>
            <a:off x="839788" y="365125"/>
            <a:ext cx="10515600" cy="1325563"/>
          </a:xfrm>
        </p:spPr>
        <p:txBody>
          <a:bodyPr/>
          <a:lstStyle/>
          <a:p>
            <a:r>
              <a:rPr lang="en-US"/>
              <a:t>Click to edit Master title style</a:t>
            </a:r>
          </a:p>
        </p:txBody>
      </p:sp>
      <p:sp>
        <p:nvSpPr>
          <p:cNvPr id="104867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4867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4867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7" name="Date Placeholder 6"/>
          <p:cNvSpPr>
            <a:spLocks noGrp="1"/>
          </p:cNvSpPr>
          <p:nvPr>
            <p:ph type="dt" sz="half" idx="10"/>
          </p:nvPr>
        </p:nvSpPr>
        <p:spPr/>
        <p:txBody>
          <a:bodyPr/>
          <a:lstStyle/>
          <a:p>
            <a:endParaRPr lang="en-US"/>
          </a:p>
        </p:txBody>
      </p:sp>
      <p:sp>
        <p:nvSpPr>
          <p:cNvPr id="1048678" name="Footer Placeholder 7"/>
          <p:cNvSpPr>
            <a:spLocks noGrp="1"/>
          </p:cNvSpPr>
          <p:nvPr>
            <p:ph type="ftr" sz="quarter" idx="11"/>
          </p:nvPr>
        </p:nvSpPr>
        <p:spPr/>
        <p:txBody>
          <a:bodyPr/>
          <a:lstStyle/>
          <a:p>
            <a:endParaRPr lang="en-US"/>
          </a:p>
        </p:txBody>
      </p:sp>
      <p:sp>
        <p:nvSpPr>
          <p:cNvPr id="1048679" name="Slide Number Placeholder 8"/>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41" name="Title 1"/>
          <p:cNvSpPr>
            <a:spLocks noGrp="1"/>
          </p:cNvSpPr>
          <p:nvPr>
            <p:ph type="title"/>
          </p:nvPr>
        </p:nvSpPr>
        <p:spPr/>
        <p:txBody>
          <a:bodyPr/>
          <a:lstStyle/>
          <a:p>
            <a:r>
              <a:rPr lang="en-US"/>
              <a:t>Click to edit Master title style</a:t>
            </a:r>
          </a:p>
        </p:txBody>
      </p:sp>
      <p:sp>
        <p:nvSpPr>
          <p:cNvPr id="1048642" name="Date Placeholder 2"/>
          <p:cNvSpPr>
            <a:spLocks noGrp="1"/>
          </p:cNvSpPr>
          <p:nvPr>
            <p:ph type="dt" sz="half" idx="10"/>
          </p:nvPr>
        </p:nvSpPr>
        <p:spPr/>
        <p:txBody>
          <a:bodyPr/>
          <a:lstStyle/>
          <a:p>
            <a:endParaRPr lang="en-US"/>
          </a:p>
        </p:txBody>
      </p:sp>
      <p:sp>
        <p:nvSpPr>
          <p:cNvPr id="1048643" name="Footer Placeholder 3"/>
          <p:cNvSpPr>
            <a:spLocks noGrp="1"/>
          </p:cNvSpPr>
          <p:nvPr>
            <p:ph type="ftr" sz="quarter" idx="11"/>
          </p:nvPr>
        </p:nvSpPr>
        <p:spPr/>
        <p:txBody>
          <a:bodyPr/>
          <a:lstStyle/>
          <a:p>
            <a:endParaRPr lang="en-US"/>
          </a:p>
        </p:txBody>
      </p:sp>
      <p:sp>
        <p:nvSpPr>
          <p:cNvPr id="1048644" name="Slide Number Placeholder 4"/>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80" name="Date Placeholder 1"/>
          <p:cNvSpPr>
            <a:spLocks noGrp="1"/>
          </p:cNvSpPr>
          <p:nvPr>
            <p:ph type="dt" sz="half" idx="10"/>
          </p:nvPr>
        </p:nvSpPr>
        <p:spPr/>
        <p:txBody>
          <a:bodyPr/>
          <a:lstStyle/>
          <a:p>
            <a:endParaRPr lang="en-US"/>
          </a:p>
        </p:txBody>
      </p:sp>
      <p:sp>
        <p:nvSpPr>
          <p:cNvPr id="1048681" name="Footer Placeholder 2"/>
          <p:cNvSpPr>
            <a:spLocks noGrp="1"/>
          </p:cNvSpPr>
          <p:nvPr>
            <p:ph type="ftr" sz="quarter" idx="11"/>
          </p:nvPr>
        </p:nvSpPr>
        <p:spPr/>
        <p:txBody>
          <a:bodyPr/>
          <a:lstStyle/>
          <a:p>
            <a:endParaRPr lang="en-US"/>
          </a:p>
        </p:txBody>
      </p:sp>
      <p:sp>
        <p:nvSpPr>
          <p:cNvPr id="1048682" name="Slide Number Placeholder 3"/>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83"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684"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5"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48686" name="Date Placeholder 4"/>
          <p:cNvSpPr>
            <a:spLocks noGrp="1"/>
          </p:cNvSpPr>
          <p:nvPr>
            <p:ph type="dt" sz="half" idx="10"/>
          </p:nvPr>
        </p:nvSpPr>
        <p:spPr/>
        <p:txBody>
          <a:bodyPr/>
          <a:lstStyle/>
          <a:p>
            <a:endParaRPr lang="en-US"/>
          </a:p>
        </p:txBody>
      </p:sp>
      <p:sp>
        <p:nvSpPr>
          <p:cNvPr id="1048687" name="Footer Placeholder 5"/>
          <p:cNvSpPr>
            <a:spLocks noGrp="1"/>
          </p:cNvSpPr>
          <p:nvPr>
            <p:ph type="ftr" sz="quarter" idx="11"/>
          </p:nvPr>
        </p:nvSpPr>
        <p:spPr/>
        <p:txBody>
          <a:bodyPr/>
          <a:lstStyle/>
          <a:p>
            <a:endParaRPr lang="en-US"/>
          </a:p>
        </p:txBody>
      </p:sp>
      <p:sp>
        <p:nvSpPr>
          <p:cNvPr id="1048688" name="Slide Number Placeholder 6"/>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56"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657"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658"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48659" name="Date Placeholder 4"/>
          <p:cNvSpPr>
            <a:spLocks noGrp="1"/>
          </p:cNvSpPr>
          <p:nvPr>
            <p:ph type="dt" sz="half" idx="10"/>
          </p:nvPr>
        </p:nvSpPr>
        <p:spPr/>
        <p:txBody>
          <a:bodyPr/>
          <a:lstStyle/>
          <a:p>
            <a:endParaRPr lang="en-US"/>
          </a:p>
        </p:txBody>
      </p:sp>
      <p:sp>
        <p:nvSpPr>
          <p:cNvPr id="1048660" name="Footer Placeholder 5"/>
          <p:cNvSpPr>
            <a:spLocks noGrp="1"/>
          </p:cNvSpPr>
          <p:nvPr>
            <p:ph type="ftr" sz="quarter" idx="11"/>
          </p:nvPr>
        </p:nvSpPr>
        <p:spPr/>
        <p:txBody>
          <a:bodyPr/>
          <a:lstStyle/>
          <a:p>
            <a:endParaRPr lang="en-US"/>
          </a:p>
        </p:txBody>
      </p:sp>
      <p:sp>
        <p:nvSpPr>
          <p:cNvPr id="1048661" name="Slide Number Placeholder 6"/>
          <p:cNvSpPr>
            <a:spLocks noGrp="1"/>
          </p:cNvSpPr>
          <p:nvPr>
            <p:ph type="sldNum" sz="quarter" idx="12"/>
          </p:nvPr>
        </p:nvSpPr>
        <p:spPr/>
        <p:txBody>
          <a:bodyPr/>
          <a:lstStyle/>
          <a:p>
            <a:fld id="{E88CE9DC-30B6-A449-A621-5C4E0BD1F96A}" type="slidenum">
              <a:rPr lang="en-US" smtClean="0"/>
              <a:t>‹#›</a:t>
            </a:fld>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1048579"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8CE9DC-30B6-A449-A621-5C4E0BD1F9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1631315" y="568325"/>
            <a:ext cx="9144000" cy="4693285"/>
          </a:xfrm>
        </p:spPr>
        <p:txBody>
          <a:bodyPr>
            <a:noAutofit/>
          </a:bodyPr>
          <a:lstStyle/>
          <a:p>
            <a:r>
              <a:rPr lang="en-IN" sz="4000" b="1" dirty="0"/>
              <a:t>Chronic Total Occlusion Angioplasty of Right Coronary Artery with “ROTATRIPSY”: Combination of Rotational </a:t>
            </a:r>
            <a:r>
              <a:rPr lang="en-IN" sz="4000" b="1" dirty="0" err="1"/>
              <a:t>Atherectomy</a:t>
            </a:r>
            <a:r>
              <a:rPr lang="en-IN" sz="4000" b="1" dirty="0"/>
              <a:t> and Intravascular Lithotripsy for  Treatment of Severely Calcified Lesions </a:t>
            </a:r>
            <a:br>
              <a:rPr lang="en-IN" sz="4000" dirty="0"/>
            </a:br>
            <a:endParaRPr lang="en-US" sz="4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Title 1"/>
          <p:cNvSpPr>
            <a:spLocks noGrp="1"/>
          </p:cNvSpPr>
          <p:nvPr>
            <p:ph type="title"/>
          </p:nvPr>
        </p:nvSpPr>
        <p:spPr>
          <a:xfrm>
            <a:off x="29845" y="29845"/>
            <a:ext cx="12160885" cy="761365"/>
          </a:xfrm>
        </p:spPr>
        <p:txBody>
          <a:bodyPr/>
          <a:lstStyle/>
          <a:p>
            <a:pPr algn="ctr"/>
            <a:r>
              <a:rPr lang="en-US" b="1" dirty="0"/>
              <a:t>Conclusion</a:t>
            </a:r>
            <a:endParaRPr lang="en-US" altLang="en-IN" b="1" dirty="0">
              <a:solidFill>
                <a:schemeClr val="tx1"/>
              </a:solidFill>
            </a:endParaRPr>
          </a:p>
        </p:txBody>
      </p:sp>
      <p:sp>
        <p:nvSpPr>
          <p:cNvPr id="1048639" name="Content Placeholder 2"/>
          <p:cNvSpPr>
            <a:spLocks noGrp="1"/>
          </p:cNvSpPr>
          <p:nvPr>
            <p:ph idx="1"/>
          </p:nvPr>
        </p:nvSpPr>
        <p:spPr>
          <a:xfrm>
            <a:off x="211455" y="811530"/>
            <a:ext cx="11769725" cy="5166360"/>
          </a:xfrm>
        </p:spPr>
        <p:txBody>
          <a:bodyPr>
            <a:normAutofit/>
          </a:bodyPr>
          <a:lstStyle/>
          <a:p>
            <a:pPr algn="just"/>
            <a:r>
              <a:rPr lang="en-US" dirty="0"/>
              <a:t>Use of ROTA-SHOCKWAVE/ROTA-LITHOTRIPSY showed excellent outcome.</a:t>
            </a:r>
          </a:p>
          <a:p>
            <a:pPr algn="just"/>
            <a:r>
              <a:rPr lang="en-US" dirty="0"/>
              <a:t>Rotational atherectomy allows the treatment of intimal calcium and permits to cross balloons/stents through severe lesions however, it may not be enough to achieve adequate expansion of these devices if circumferential deep calcium plaques exist. </a:t>
            </a:r>
          </a:p>
          <a:p>
            <a:pPr algn="just"/>
            <a:r>
              <a:rPr lang="en-US" dirty="0"/>
              <a:t>IVL poses a revolutionary tool to treat deep calcium and undilatable plaques.</a:t>
            </a:r>
          </a:p>
          <a:p>
            <a:pPr marL="0" indent="0" algn="ctr">
              <a:buNone/>
            </a:pPr>
            <a:r>
              <a:rPr lang="en-US" sz="3300" b="1" dirty="0" err="1"/>
              <a:t>Rota</a:t>
            </a:r>
            <a:r>
              <a:rPr lang="en-US" b="1" dirty="0" err="1"/>
              <a:t>blation</a:t>
            </a:r>
            <a:r>
              <a:rPr lang="en-US" b="1" dirty="0"/>
              <a:t> </a:t>
            </a:r>
            <a:r>
              <a:rPr lang="en-US" b="1" dirty="0">
                <a:sym typeface="+mn-ea"/>
              </a:rPr>
              <a:t>+ Litho</a:t>
            </a:r>
            <a:r>
              <a:rPr lang="en-US" sz="3300" b="1" dirty="0">
                <a:sym typeface="+mn-ea"/>
              </a:rPr>
              <a:t>tripsy</a:t>
            </a:r>
            <a:r>
              <a:rPr lang="en-US" b="1" dirty="0">
                <a:sym typeface="+mn-ea"/>
              </a:rPr>
              <a:t> </a:t>
            </a:r>
            <a:r>
              <a:rPr lang="en-US" dirty="0"/>
              <a:t> </a:t>
            </a:r>
          </a:p>
          <a:p>
            <a:pPr marL="0" indent="0" algn="ctr">
              <a:buNone/>
            </a:pPr>
            <a:endParaRPr lang="en-US" sz="3300" b="1" dirty="0"/>
          </a:p>
          <a:p>
            <a:pPr marL="0" indent="0" algn="ctr">
              <a:buNone/>
            </a:pPr>
            <a:r>
              <a:rPr lang="en-US" sz="3300" b="1" dirty="0"/>
              <a:t>ROTATRIPSY </a:t>
            </a:r>
            <a:endParaRPr lang="en-US" dirty="0"/>
          </a:p>
          <a:p>
            <a:pPr marL="0" indent="0" algn="ctr">
              <a:buNone/>
            </a:pPr>
            <a:r>
              <a:rPr lang="en-US" dirty="0"/>
              <a:t> Novel percutaneous treatment of severely de novo calcified lesions.</a:t>
            </a:r>
          </a:p>
          <a:p>
            <a:pPr algn="just"/>
            <a:endParaRPr lang="en-IN" dirty="0"/>
          </a:p>
        </p:txBody>
      </p:sp>
      <p:sp>
        <p:nvSpPr>
          <p:cNvPr id="1048640" name="Slide Number Placeholder 4"/>
          <p:cNvSpPr>
            <a:spLocks noGrp="1"/>
          </p:cNvSpPr>
          <p:nvPr>
            <p:ph type="sldNum" sz="quarter" idx="12"/>
          </p:nvPr>
        </p:nvSpPr>
        <p:spPr/>
        <p:txBody>
          <a:bodyPr/>
          <a:lstStyle/>
          <a:p>
            <a:fld id="{E88CE9DC-30B6-A449-A621-5C4E0BD1F96A}" type="slidenum">
              <a:rPr lang="en-US" smtClean="0"/>
              <a:t>10</a:t>
            </a:fld>
            <a:endParaRPr lang="en-US"/>
          </a:p>
        </p:txBody>
      </p:sp>
      <p:cxnSp>
        <p:nvCxnSpPr>
          <p:cNvPr id="5" name="Straight Arrow Connector 4"/>
          <p:cNvCxnSpPr/>
          <p:nvPr/>
        </p:nvCxnSpPr>
        <p:spPr>
          <a:xfrm flipH="1">
            <a:off x="6684010" y="4023995"/>
            <a:ext cx="542290" cy="457835"/>
          </a:xfrm>
          <a:prstGeom prst="straightConnector1">
            <a:avLst/>
          </a:prstGeom>
          <a:ln w="762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a:off x="5025390" y="4054475"/>
            <a:ext cx="542290" cy="457835"/>
          </a:xfrm>
          <a:prstGeom prst="straightConnector1">
            <a:avLst/>
          </a:prstGeom>
          <a:ln w="762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 y="-15875"/>
            <a:ext cx="12150090" cy="1325880"/>
          </a:xfrm>
        </p:spPr>
        <p:txBody>
          <a:bodyPr/>
          <a:lstStyle/>
          <a:p>
            <a:pPr algn="ctr"/>
            <a:r>
              <a:rPr lang="en-US" b="1" spc="-1">
                <a:solidFill>
                  <a:srgbClr val="000000"/>
                </a:solidFill>
                <a:latin typeface="Calibri Light"/>
                <a:sym typeface="+mn-ea"/>
              </a:rPr>
              <a:t>Patient Initials or Identifier Number</a:t>
            </a:r>
            <a:endParaRPr lang="en-US"/>
          </a:p>
        </p:txBody>
      </p:sp>
      <p:sp>
        <p:nvSpPr>
          <p:cNvPr id="3" name="Content Placeholder 2"/>
          <p:cNvSpPr>
            <a:spLocks noGrp="1"/>
          </p:cNvSpPr>
          <p:nvPr>
            <p:ph idx="1"/>
          </p:nvPr>
        </p:nvSpPr>
        <p:spPr/>
        <p:txBody>
          <a:bodyPr/>
          <a:lstStyle/>
          <a:p>
            <a:pPr marL="228600" indent="-227965">
              <a:lnSpc>
                <a:spcPct val="90000"/>
              </a:lnSpc>
              <a:spcBef>
                <a:spcPts val="1000"/>
              </a:spcBef>
              <a:buClr>
                <a:srgbClr val="000000"/>
              </a:buClr>
              <a:buFont typeface="Arial"/>
              <a:buChar char="•"/>
            </a:pPr>
            <a:r>
              <a:rPr lang="en-US" b="1" spc="-1">
                <a:solidFill>
                  <a:srgbClr val="000000"/>
                </a:solidFill>
                <a:latin typeface="Calibri"/>
                <a:sym typeface="+mn-ea"/>
              </a:rPr>
              <a:t>Patient initials: AKC </a:t>
            </a:r>
            <a:endParaRPr lang="en-US" b="0" strike="noStrike" spc="-1">
              <a:solidFill>
                <a:srgbClr val="000000"/>
              </a:solidFill>
              <a:latin typeface="Calibri"/>
            </a:endParaRPr>
          </a:p>
          <a:p>
            <a:pPr>
              <a:lnSpc>
                <a:spcPct val="90000"/>
              </a:lnSpc>
              <a:spcBef>
                <a:spcPts val="1000"/>
              </a:spcBef>
            </a:pPr>
            <a:endParaRPr lang="en-US" b="0" strike="noStrike" spc="-1">
              <a:solidFill>
                <a:srgbClr val="000000"/>
              </a:solidFill>
              <a:latin typeface="Calibri"/>
            </a:endParaRPr>
          </a:p>
          <a:p>
            <a:pPr marL="228600" indent="-227965">
              <a:lnSpc>
                <a:spcPct val="90000"/>
              </a:lnSpc>
              <a:spcBef>
                <a:spcPts val="1000"/>
              </a:spcBef>
              <a:buClr>
                <a:srgbClr val="000000"/>
              </a:buClr>
              <a:buFont typeface="Arial"/>
              <a:buChar char="•"/>
            </a:pPr>
            <a:r>
              <a:rPr lang="en-US" b="1" spc="-1">
                <a:solidFill>
                  <a:srgbClr val="000000"/>
                </a:solidFill>
                <a:latin typeface="Calibri"/>
                <a:sym typeface="+mn-ea"/>
              </a:rPr>
              <a:t>Identifier number: 001</a:t>
            </a:r>
            <a:endParaRPr lang="en-US" b="0" strike="noStrike" spc="-1">
              <a:solidFill>
                <a:srgbClr val="000000"/>
              </a:solidFill>
              <a:latin typeface="Calibri"/>
            </a:endParaRPr>
          </a:p>
          <a:p>
            <a:endParaRPr lang="en-US"/>
          </a:p>
        </p:txBody>
      </p:sp>
      <p:sp>
        <p:nvSpPr>
          <p:cNvPr id="4" name="Slide Number Placeholder 3"/>
          <p:cNvSpPr>
            <a:spLocks noGrp="1"/>
          </p:cNvSpPr>
          <p:nvPr>
            <p:ph type="sldNum" sz="quarter" idx="12"/>
          </p:nvPr>
        </p:nvSpPr>
        <p:spPr/>
        <p:txBody>
          <a:bodyPr/>
          <a:lstStyle/>
          <a:p>
            <a:fld id="{E88CE9DC-30B6-A449-A621-5C4E0BD1F96A}"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itle 1"/>
          <p:cNvSpPr>
            <a:spLocks noGrp="1"/>
          </p:cNvSpPr>
          <p:nvPr>
            <p:ph type="title"/>
          </p:nvPr>
        </p:nvSpPr>
        <p:spPr>
          <a:xfrm>
            <a:off x="29210" y="29210"/>
            <a:ext cx="12160885" cy="1051560"/>
          </a:xfrm>
        </p:spPr>
        <p:txBody>
          <a:bodyPr/>
          <a:lstStyle/>
          <a:p>
            <a:pPr algn="ctr"/>
            <a:r>
              <a:rPr lang="en-US" altLang="en-IN" b="1" dirty="0">
                <a:solidFill>
                  <a:schemeClr val="tx1"/>
                </a:solidFill>
              </a:rPr>
              <a:t>Clinical Presentation </a:t>
            </a:r>
          </a:p>
        </p:txBody>
      </p:sp>
      <p:sp>
        <p:nvSpPr>
          <p:cNvPr id="1048597" name="Content Placeholder 2"/>
          <p:cNvSpPr>
            <a:spLocks noGrp="1"/>
          </p:cNvSpPr>
          <p:nvPr>
            <p:ph idx="1"/>
          </p:nvPr>
        </p:nvSpPr>
        <p:spPr>
          <a:xfrm>
            <a:off x="211015" y="1217384"/>
            <a:ext cx="11769970" cy="4760287"/>
          </a:xfrm>
        </p:spPr>
        <p:txBody>
          <a:bodyPr>
            <a:normAutofit/>
          </a:bodyPr>
          <a:lstStyle/>
          <a:p>
            <a:pPr marL="0" indent="0" algn="just">
              <a:buNone/>
            </a:pPr>
            <a:endParaRPr lang="en-US" b="1" dirty="0"/>
          </a:p>
          <a:p>
            <a:pPr algn="just"/>
            <a:r>
              <a:rPr lang="en-US" dirty="0"/>
              <a:t>A 61 year-old non-diabetic gentleman on regular anti-</a:t>
            </a:r>
            <a:r>
              <a:rPr lang="en-US" dirty="0" err="1"/>
              <a:t>hypertensives.</a:t>
            </a:r>
            <a:endParaRPr lang="en-US" dirty="0"/>
          </a:p>
          <a:p>
            <a:pPr algn="just"/>
            <a:endParaRPr lang="en-US" dirty="0"/>
          </a:p>
          <a:p>
            <a:pPr algn="just"/>
            <a:r>
              <a:rPr lang="en-US" dirty="0"/>
              <a:t>Since last one month patient had complaints of chest pain on exertion and uneasiness with perspiration and was admitted at our hospital.</a:t>
            </a:r>
          </a:p>
          <a:p>
            <a:endParaRPr lang="en-US" dirty="0"/>
          </a:p>
          <a:p>
            <a:endParaRPr lang="en-IN" dirty="0"/>
          </a:p>
        </p:txBody>
      </p:sp>
      <p:sp>
        <p:nvSpPr>
          <p:cNvPr id="1048598" name="Slide Number Placeholder 4"/>
          <p:cNvSpPr>
            <a:spLocks noGrp="1"/>
          </p:cNvSpPr>
          <p:nvPr>
            <p:ph type="sldNum" sz="quarter" idx="12"/>
          </p:nvPr>
        </p:nvSpPr>
        <p:spPr/>
        <p:txBody>
          <a:bodyPr/>
          <a:lstStyle/>
          <a:p>
            <a:fld id="{E88CE9DC-30B6-A449-A621-5C4E0BD1F96A}"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 y="-635"/>
            <a:ext cx="12122785" cy="791210"/>
          </a:xfrm>
        </p:spPr>
        <p:txBody>
          <a:bodyPr/>
          <a:lstStyle/>
          <a:p>
            <a:pPr algn="ctr"/>
            <a:r>
              <a:rPr lang="en-US" altLang="en-IN" b="1" dirty="0">
                <a:sym typeface="+mn-ea"/>
              </a:rPr>
              <a:t>Relevant Test Results Prior to Catheterization</a:t>
            </a:r>
            <a:r>
              <a:rPr lang="en-US" altLang="en-IN" b="1" dirty="0"/>
              <a:t> </a:t>
            </a:r>
            <a:endParaRPr lang="en-US" dirty="0"/>
          </a:p>
        </p:txBody>
      </p:sp>
      <p:sp>
        <p:nvSpPr>
          <p:cNvPr id="3" name="Content Placeholder 2"/>
          <p:cNvSpPr>
            <a:spLocks noGrp="1"/>
          </p:cNvSpPr>
          <p:nvPr>
            <p:ph sz="half" idx="1"/>
          </p:nvPr>
        </p:nvSpPr>
        <p:spPr>
          <a:xfrm>
            <a:off x="765810" y="1413510"/>
            <a:ext cx="8082915" cy="3206750"/>
          </a:xfrm>
        </p:spPr>
        <p:txBody>
          <a:bodyPr/>
          <a:lstStyle/>
          <a:p>
            <a:pPr marL="457200" indent="-457200">
              <a:buFont typeface="Arial" charset="0"/>
              <a:buChar char="•"/>
            </a:pPr>
            <a:r>
              <a:rPr lang="en-US" dirty="0">
                <a:latin typeface="Calibri" charset="0"/>
                <a:ea typeface="Calibri" charset="0"/>
                <a:cs typeface="Calibri" charset="0"/>
              </a:rPr>
              <a:t>Electrocardiogram (ECG) showed right bundle branch block (RBBB) with sinus rhythm. </a:t>
            </a:r>
          </a:p>
          <a:p>
            <a:pPr marL="457200" indent="-457200">
              <a:buFont typeface="Arial" charset="0"/>
              <a:buChar char="•"/>
            </a:pPr>
            <a:endParaRPr lang="en-US" dirty="0">
              <a:latin typeface="Calibri" charset="0"/>
              <a:ea typeface="Calibri" charset="0"/>
              <a:cs typeface="Calibri" charset="0"/>
            </a:endParaRPr>
          </a:p>
          <a:p>
            <a:pPr marL="457200" indent="-457200">
              <a:buFont typeface="Arial" charset="0"/>
              <a:buChar char="•"/>
            </a:pPr>
            <a:r>
              <a:rPr lang="en-US" dirty="0">
                <a:latin typeface="Calibri" charset="0"/>
                <a:ea typeface="Calibri" charset="0"/>
                <a:cs typeface="Calibri" charset="0"/>
              </a:rPr>
              <a:t>2D Echocardiography (ECHO) showed normal LVEF with normal valves and no PAH. </a:t>
            </a:r>
            <a:endParaRPr lang="en-US" dirty="0"/>
          </a:p>
        </p:txBody>
      </p:sp>
      <p:sp>
        <p:nvSpPr>
          <p:cNvPr id="5" name="Slide Number Placeholder 4"/>
          <p:cNvSpPr>
            <a:spLocks noGrp="1"/>
          </p:cNvSpPr>
          <p:nvPr>
            <p:ph type="sldNum" sz="quarter" idx="12"/>
          </p:nvPr>
        </p:nvSpPr>
        <p:spPr/>
        <p:txBody>
          <a:bodyPr/>
          <a:lstStyle/>
          <a:p>
            <a:fld id="{E88CE9DC-30B6-A449-A621-5C4E0BD1F96A}"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 y="-635"/>
            <a:ext cx="12122785" cy="791210"/>
          </a:xfrm>
        </p:spPr>
        <p:txBody>
          <a:bodyPr/>
          <a:lstStyle/>
          <a:p>
            <a:pPr algn="ctr"/>
            <a:r>
              <a:rPr lang="en-US" altLang="en-IN" b="1">
                <a:sym typeface="+mn-ea"/>
              </a:rPr>
              <a:t>Relevant Catheterization Findings</a:t>
            </a:r>
            <a:r>
              <a:rPr lang="en-US" altLang="en-IN" b="1" dirty="0"/>
              <a:t> </a:t>
            </a:r>
            <a:endParaRPr lang="en-US" dirty="0"/>
          </a:p>
        </p:txBody>
      </p:sp>
      <p:sp>
        <p:nvSpPr>
          <p:cNvPr id="5" name="Slide Number Placeholder 4"/>
          <p:cNvSpPr>
            <a:spLocks noGrp="1"/>
          </p:cNvSpPr>
          <p:nvPr>
            <p:ph type="sldNum" sz="quarter" idx="12"/>
          </p:nvPr>
        </p:nvSpPr>
        <p:spPr/>
        <p:txBody>
          <a:bodyPr/>
          <a:lstStyle/>
          <a:p>
            <a:fld id="{E88CE9DC-30B6-A449-A621-5C4E0BD1F96A}" type="slidenum">
              <a:rPr lang="en-US" smtClean="0"/>
              <a:t>5</a:t>
            </a:fld>
            <a:endParaRPr lang="en-US"/>
          </a:p>
        </p:txBody>
      </p:sp>
      <p:sp>
        <p:nvSpPr>
          <p:cNvPr id="7" name="Rectangle 6"/>
          <p:cNvSpPr/>
          <p:nvPr/>
        </p:nvSpPr>
        <p:spPr>
          <a:xfrm>
            <a:off x="53340" y="4883150"/>
            <a:ext cx="12080240" cy="1375410"/>
          </a:xfrm>
          <a:prstGeom prst="rect">
            <a:avLst/>
          </a:prstGeom>
        </p:spPr>
        <p:txBody>
          <a:bodyPr wrap="square">
            <a:spAutoFit/>
          </a:bodyPr>
          <a:lstStyle/>
          <a:p>
            <a:pPr marL="342900" indent="-342900" algn="just">
              <a:buFont typeface="Arial" charset="0"/>
              <a:buChar char="•"/>
            </a:pPr>
            <a:r>
              <a:rPr lang="en-US" sz="2800" dirty="0">
                <a:latin typeface="Calibri" charset="0"/>
                <a:ea typeface="Calibri" charset="0"/>
                <a:cs typeface="Calibri" charset="0"/>
                <a:sym typeface="+mn-ea"/>
              </a:rPr>
              <a:t>Angiography showed 100% prox. Right Coronary Artery (RCA) Chronic Total Occlusion (CTO) with severe calcification, and moderate disease on left side (Figure 1). </a:t>
            </a:r>
          </a:p>
        </p:txBody>
      </p:sp>
      <p:pic>
        <p:nvPicPr>
          <p:cNvPr id="11" name="Picture 9" descr="1. WhatsApp Image 2020-10-20 at 17.03.45"/>
          <p:cNvPicPr>
            <a:picLocks noChangeAspect="1"/>
          </p:cNvPicPr>
          <p:nvPr/>
        </p:nvPicPr>
        <p:blipFill>
          <a:blip r:embed="rId2"/>
          <a:srcRect l="21869" t="4610" r="21875" b="328"/>
          <a:stretch>
            <a:fillRect/>
          </a:stretch>
        </p:blipFill>
        <p:spPr>
          <a:xfrm>
            <a:off x="3474085" y="944245"/>
            <a:ext cx="4679315" cy="3649345"/>
          </a:xfrm>
          <a:prstGeom prst="rect">
            <a:avLst/>
          </a:prstGeom>
        </p:spPr>
      </p:pic>
      <p:sp>
        <p:nvSpPr>
          <p:cNvPr id="1048610" name="Text Box 10"/>
          <p:cNvSpPr txBox="1"/>
          <p:nvPr/>
        </p:nvSpPr>
        <p:spPr>
          <a:xfrm>
            <a:off x="7726045" y="944245"/>
            <a:ext cx="381635" cy="460375"/>
          </a:xfrm>
          <a:prstGeom prst="rect">
            <a:avLst/>
          </a:prstGeom>
          <a:noFill/>
        </p:spPr>
        <p:txBody>
          <a:bodyPr wrap="square" rtlCol="0">
            <a:spAutoFit/>
          </a:bodyPr>
          <a:lstStyle/>
          <a:p>
            <a:r>
              <a:rPr lang="en-US" sz="2400" b="1">
                <a:solidFill>
                  <a:srgbClr val="FF0000"/>
                </a:solidFill>
              </a:rPr>
              <a:t>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4"/>
          <p:cNvSpPr>
            <a:spLocks noGrp="1"/>
          </p:cNvSpPr>
          <p:nvPr>
            <p:ph type="title"/>
          </p:nvPr>
        </p:nvSpPr>
        <p:spPr>
          <a:xfrm>
            <a:off x="31750" y="-39370"/>
            <a:ext cx="12135485" cy="775970"/>
          </a:xfrm>
        </p:spPr>
        <p:txBody>
          <a:bodyPr/>
          <a:lstStyle/>
          <a:p>
            <a:pPr algn="ctr"/>
            <a:r>
              <a:rPr lang="en-US" altLang="en-IN" b="1">
                <a:solidFill>
                  <a:schemeClr val="tx1"/>
                </a:solidFill>
              </a:rPr>
              <a:t>Interventional Management </a:t>
            </a:r>
          </a:p>
        </p:txBody>
      </p:sp>
      <p:sp>
        <p:nvSpPr>
          <p:cNvPr id="1048613" name="Text Box 99"/>
          <p:cNvSpPr txBox="1"/>
          <p:nvPr/>
        </p:nvSpPr>
        <p:spPr>
          <a:xfrm>
            <a:off x="105092" y="478155"/>
            <a:ext cx="5367655" cy="3647440"/>
          </a:xfrm>
          <a:prstGeom prst="rect">
            <a:avLst/>
          </a:prstGeom>
          <a:noFill/>
          <a:ln w="9525">
            <a:noFill/>
            <a:miter/>
          </a:ln>
        </p:spPr>
        <p:txBody>
          <a:bodyPr wrap="square">
            <a:spAutoFit/>
          </a:bodyPr>
          <a:lstStyle/>
          <a:p>
            <a:pPr marL="342900" indent="-342900">
              <a:buFont typeface="Arial" charset="0"/>
              <a:buChar char="•"/>
            </a:pPr>
            <a:r>
              <a:rPr sz="2400" b="1" u="none" dirty="0">
                <a:latin typeface="Calibri" charset="0"/>
                <a:ea typeface="Calibri" charset="0"/>
                <a:cs typeface="Calibri" charset="0"/>
              </a:rPr>
              <a:t>Patient was planned for Optical Coherence Tomography (OCT) guided intervention to the RCA.  Bilateral injection technique with radial approach with the use of 7F Transradial right Terumo slendersheath and AL1 guide and diagnostic left radial JL3.5 was used during RCA intervention (</a:t>
            </a:r>
            <a:r>
              <a:rPr sz="2400" b="1" dirty="0">
                <a:latin typeface="Calibri" charset="0"/>
                <a:ea typeface="Calibri" charset="0"/>
                <a:cs typeface="Calibri" charset="0"/>
                <a:sym typeface="+mn-ea"/>
              </a:rPr>
              <a:t>F</a:t>
            </a:r>
            <a:r>
              <a:rPr lang="en-US" sz="2400" b="1" dirty="0">
                <a:latin typeface="Calibri" charset="0"/>
                <a:ea typeface="Calibri" charset="0"/>
                <a:cs typeface="Calibri" charset="0"/>
                <a:sym typeface="+mn-ea"/>
              </a:rPr>
              <a:t>igure </a:t>
            </a:r>
            <a:r>
              <a:rPr sz="2400" b="1" u="none" dirty="0">
                <a:latin typeface="Calibri" charset="0"/>
                <a:ea typeface="Calibri" charset="0"/>
                <a:cs typeface="Calibri" charset="0"/>
              </a:rPr>
              <a:t>2). </a:t>
            </a:r>
          </a:p>
        </p:txBody>
      </p:sp>
      <p:sp>
        <p:nvSpPr>
          <p:cNvPr id="1048614" name="Text Box 9"/>
          <p:cNvSpPr txBox="1"/>
          <p:nvPr/>
        </p:nvSpPr>
        <p:spPr>
          <a:xfrm>
            <a:off x="33655" y="4125595"/>
            <a:ext cx="5510530" cy="1513840"/>
          </a:xfrm>
          <a:prstGeom prst="rect">
            <a:avLst/>
          </a:prstGeom>
          <a:noFill/>
        </p:spPr>
        <p:txBody>
          <a:bodyPr wrap="square" rtlCol="0" anchor="t">
            <a:spAutoFit/>
          </a:bodyPr>
          <a:lstStyle/>
          <a:p>
            <a:pPr marL="285750" indent="-285750">
              <a:buFont typeface="Arial" charset="0"/>
              <a:buChar char="•"/>
            </a:pPr>
            <a:r>
              <a:rPr sz="2400" b="1" dirty="0">
                <a:latin typeface="Calibri" charset="0"/>
                <a:ea typeface="Calibri" charset="0"/>
                <a:cs typeface="Calibri" charset="0"/>
                <a:sym typeface="+mn-ea"/>
              </a:rPr>
              <a:t>With the use of FineCross Microcatheter and XT-A wire, extremely heavily calcified RCA CTO was crossed (F</a:t>
            </a:r>
            <a:r>
              <a:rPr lang="en-US" sz="2400" b="1" dirty="0">
                <a:latin typeface="Calibri" charset="0"/>
                <a:ea typeface="Calibri" charset="0"/>
                <a:cs typeface="Calibri" charset="0"/>
                <a:sym typeface="+mn-ea"/>
              </a:rPr>
              <a:t>igure </a:t>
            </a:r>
            <a:r>
              <a:rPr sz="2400" b="1" dirty="0">
                <a:latin typeface="Calibri" charset="0"/>
                <a:ea typeface="Calibri" charset="0"/>
                <a:cs typeface="Calibri" charset="0"/>
                <a:sym typeface="+mn-ea"/>
              </a:rPr>
              <a:t>3).  </a:t>
            </a:r>
            <a:endParaRPr lang="en-US" sz="2400"/>
          </a:p>
        </p:txBody>
      </p:sp>
      <p:pic>
        <p:nvPicPr>
          <p:cNvPr id="2097153" name="Picture 10" descr="2. WhatsApp Image 2020-10-20 at 17.03.44 (3)"/>
          <p:cNvPicPr>
            <a:picLocks noChangeAspect="1"/>
          </p:cNvPicPr>
          <p:nvPr/>
        </p:nvPicPr>
        <p:blipFill>
          <a:blip r:embed="rId2"/>
          <a:srcRect l="21542" r="21111"/>
          <a:stretch>
            <a:fillRect/>
          </a:stretch>
        </p:blipFill>
        <p:spPr>
          <a:xfrm>
            <a:off x="5607685" y="736600"/>
            <a:ext cx="3061970" cy="2464435"/>
          </a:xfrm>
          <a:prstGeom prst="rect">
            <a:avLst/>
          </a:prstGeom>
        </p:spPr>
      </p:pic>
      <p:pic>
        <p:nvPicPr>
          <p:cNvPr id="2097154" name="Picture 12" descr="3. WhatsApp Image 2020-10-20 at 17.03.44 (1)"/>
          <p:cNvPicPr>
            <a:picLocks noChangeAspect="1"/>
          </p:cNvPicPr>
          <p:nvPr/>
        </p:nvPicPr>
        <p:blipFill>
          <a:blip r:embed="rId3"/>
          <a:srcRect l="21414" r="21566"/>
          <a:stretch>
            <a:fillRect/>
          </a:stretch>
        </p:blipFill>
        <p:spPr>
          <a:xfrm>
            <a:off x="8947785" y="736600"/>
            <a:ext cx="2977515" cy="2411095"/>
          </a:xfrm>
          <a:prstGeom prst="rect">
            <a:avLst/>
          </a:prstGeom>
        </p:spPr>
      </p:pic>
      <p:sp>
        <p:nvSpPr>
          <p:cNvPr id="1048615" name="Text Box 13"/>
          <p:cNvSpPr txBox="1"/>
          <p:nvPr/>
        </p:nvSpPr>
        <p:spPr>
          <a:xfrm>
            <a:off x="41275" y="5683885"/>
            <a:ext cx="12088495" cy="1158240"/>
          </a:xfrm>
          <a:prstGeom prst="rect">
            <a:avLst/>
          </a:prstGeom>
          <a:noFill/>
        </p:spPr>
        <p:txBody>
          <a:bodyPr wrap="square" rtlCol="0" anchor="t">
            <a:spAutoFit/>
          </a:bodyPr>
          <a:lstStyle/>
          <a:p>
            <a:pPr marL="342900" indent="-342900">
              <a:buFont typeface="Arial" charset="0"/>
              <a:buChar char="•"/>
            </a:pPr>
            <a:r>
              <a:rPr lang="en-US" sz="2400" b="1" dirty="0"/>
              <a:t>Despite using multiple noncompliant balloons and 2.0 mm OPN balloon at 40 </a:t>
            </a:r>
            <a:r>
              <a:rPr lang="en-US" sz="2400" b="1" dirty="0" err="1"/>
              <a:t>atm</a:t>
            </a:r>
            <a:r>
              <a:rPr lang="en-US" sz="2400" b="1" dirty="0"/>
              <a:t>, focal ring stenosis failed to open, so it was decided to do rotational </a:t>
            </a:r>
            <a:r>
              <a:rPr lang="en-US" sz="2400" b="1" dirty="0" err="1"/>
              <a:t>atherectomy</a:t>
            </a:r>
            <a:r>
              <a:rPr lang="en-US" sz="2400" b="1" dirty="0"/>
              <a:t>. 1.25 mm </a:t>
            </a:r>
            <a:r>
              <a:rPr lang="en-US" sz="2400" b="1" dirty="0" err="1"/>
              <a:t>Rotaburr</a:t>
            </a:r>
            <a:r>
              <a:rPr lang="en-US" sz="2400" b="1" dirty="0"/>
              <a:t> </a:t>
            </a:r>
            <a:r>
              <a:rPr lang="en-US" sz="2400" b="1" dirty="0" err="1"/>
              <a:t>Rotablator</a:t>
            </a:r>
            <a:r>
              <a:rPr lang="en-US" sz="2400" b="1" dirty="0"/>
              <a:t> ablation done successfully (Figures 4 &amp; 5).</a:t>
            </a:r>
          </a:p>
        </p:txBody>
      </p:sp>
      <p:pic>
        <p:nvPicPr>
          <p:cNvPr id="2097155" name="Picture 14" descr="5. WhatsApp Image 2020-10-20 at 17.03.43"/>
          <p:cNvPicPr>
            <a:picLocks noChangeAspect="1"/>
          </p:cNvPicPr>
          <p:nvPr/>
        </p:nvPicPr>
        <p:blipFill>
          <a:blip r:embed="rId4"/>
          <a:srcRect l="21414" r="21263" b="3052"/>
          <a:stretch>
            <a:fillRect/>
          </a:stretch>
        </p:blipFill>
        <p:spPr>
          <a:xfrm>
            <a:off x="5558155" y="3285490"/>
            <a:ext cx="3112135" cy="2440305"/>
          </a:xfrm>
          <a:prstGeom prst="rect">
            <a:avLst/>
          </a:prstGeom>
        </p:spPr>
      </p:pic>
      <p:pic>
        <p:nvPicPr>
          <p:cNvPr id="2097156" name="Picture 15" descr="6. WhatsApp Image 2020-10-20 at 17.03.43 (1)"/>
          <p:cNvPicPr>
            <a:picLocks noChangeAspect="1"/>
          </p:cNvPicPr>
          <p:nvPr/>
        </p:nvPicPr>
        <p:blipFill>
          <a:blip r:embed="rId5"/>
          <a:srcRect l="21828" r="21572"/>
          <a:stretch>
            <a:fillRect/>
          </a:stretch>
        </p:blipFill>
        <p:spPr>
          <a:xfrm>
            <a:off x="8945245" y="3249295"/>
            <a:ext cx="2980055" cy="2430780"/>
          </a:xfrm>
          <a:prstGeom prst="rect">
            <a:avLst/>
          </a:prstGeom>
        </p:spPr>
      </p:pic>
      <p:sp>
        <p:nvSpPr>
          <p:cNvPr id="1048616" name="Text Box 19"/>
          <p:cNvSpPr txBox="1"/>
          <p:nvPr/>
        </p:nvSpPr>
        <p:spPr>
          <a:xfrm>
            <a:off x="8288020" y="739775"/>
            <a:ext cx="381635" cy="460375"/>
          </a:xfrm>
          <a:prstGeom prst="rect">
            <a:avLst/>
          </a:prstGeom>
          <a:noFill/>
        </p:spPr>
        <p:txBody>
          <a:bodyPr wrap="square" rtlCol="0">
            <a:spAutoFit/>
          </a:bodyPr>
          <a:lstStyle/>
          <a:p>
            <a:r>
              <a:rPr lang="en-US" sz="2400" b="1">
                <a:solidFill>
                  <a:srgbClr val="FF0000"/>
                </a:solidFill>
              </a:rPr>
              <a:t>2</a:t>
            </a:r>
          </a:p>
        </p:txBody>
      </p:sp>
      <p:sp>
        <p:nvSpPr>
          <p:cNvPr id="1048617" name="Text Box 21"/>
          <p:cNvSpPr txBox="1"/>
          <p:nvPr/>
        </p:nvSpPr>
        <p:spPr>
          <a:xfrm>
            <a:off x="11543665" y="739775"/>
            <a:ext cx="381635" cy="460375"/>
          </a:xfrm>
          <a:prstGeom prst="rect">
            <a:avLst/>
          </a:prstGeom>
          <a:noFill/>
        </p:spPr>
        <p:txBody>
          <a:bodyPr wrap="square" rtlCol="0">
            <a:spAutoFit/>
          </a:bodyPr>
          <a:lstStyle/>
          <a:p>
            <a:r>
              <a:rPr lang="en-US" sz="2400" b="1">
                <a:solidFill>
                  <a:srgbClr val="FF0000"/>
                </a:solidFill>
              </a:rPr>
              <a:t>3</a:t>
            </a:r>
          </a:p>
        </p:txBody>
      </p:sp>
      <p:sp>
        <p:nvSpPr>
          <p:cNvPr id="1048618" name="Text Box 22"/>
          <p:cNvSpPr txBox="1"/>
          <p:nvPr/>
        </p:nvSpPr>
        <p:spPr>
          <a:xfrm>
            <a:off x="8288020" y="3300095"/>
            <a:ext cx="381635" cy="460375"/>
          </a:xfrm>
          <a:prstGeom prst="rect">
            <a:avLst/>
          </a:prstGeom>
          <a:noFill/>
        </p:spPr>
        <p:txBody>
          <a:bodyPr wrap="square" rtlCol="0">
            <a:spAutoFit/>
          </a:bodyPr>
          <a:lstStyle/>
          <a:p>
            <a:r>
              <a:rPr lang="en-US" sz="2400" b="1">
                <a:solidFill>
                  <a:srgbClr val="FF0000"/>
                </a:solidFill>
              </a:rPr>
              <a:t>4</a:t>
            </a:r>
          </a:p>
        </p:txBody>
      </p:sp>
      <p:sp>
        <p:nvSpPr>
          <p:cNvPr id="1048619" name="Text Box 23"/>
          <p:cNvSpPr txBox="1"/>
          <p:nvPr/>
        </p:nvSpPr>
        <p:spPr>
          <a:xfrm>
            <a:off x="11543665" y="3249295"/>
            <a:ext cx="381635" cy="460375"/>
          </a:xfrm>
          <a:prstGeom prst="rect">
            <a:avLst/>
          </a:prstGeom>
          <a:noFill/>
        </p:spPr>
        <p:txBody>
          <a:bodyPr wrap="square" rtlCol="0">
            <a:spAutoFit/>
          </a:bodyPr>
          <a:lstStyle/>
          <a:p>
            <a:r>
              <a:rPr lang="en-US" sz="2400" b="1">
                <a:solidFill>
                  <a:srgbClr val="FF0000"/>
                </a:solidFill>
              </a:rPr>
              <a:t>5</a:t>
            </a:r>
          </a:p>
        </p:txBody>
      </p:sp>
      <p:sp>
        <p:nvSpPr>
          <p:cNvPr id="1048620" name="Slide Number Placeholder 25"/>
          <p:cNvSpPr>
            <a:spLocks noGrp="1"/>
          </p:cNvSpPr>
          <p:nvPr>
            <p:ph type="sldNum" sz="quarter" idx="12"/>
          </p:nvPr>
        </p:nvSpPr>
        <p:spPr/>
        <p:txBody>
          <a:bodyPr/>
          <a:lstStyle/>
          <a:p>
            <a:fld id="{E88CE9DC-30B6-A449-A621-5C4E0BD1F96A}"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4"/>
          <p:cNvSpPr>
            <a:spLocks noGrp="1"/>
          </p:cNvSpPr>
          <p:nvPr/>
        </p:nvSpPr>
        <p:spPr>
          <a:xfrm>
            <a:off x="24130" y="26670"/>
            <a:ext cx="12135485" cy="7759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IN" b="1">
                <a:solidFill>
                  <a:schemeClr val="tx1"/>
                </a:solidFill>
              </a:rPr>
              <a:t>Interventional Management </a:t>
            </a:r>
          </a:p>
        </p:txBody>
      </p:sp>
      <p:sp>
        <p:nvSpPr>
          <p:cNvPr id="1048622" name="Text Box 3"/>
          <p:cNvSpPr txBox="1"/>
          <p:nvPr/>
        </p:nvSpPr>
        <p:spPr>
          <a:xfrm>
            <a:off x="-22225" y="1188085"/>
            <a:ext cx="5492115" cy="2225040"/>
          </a:xfrm>
          <a:prstGeom prst="rect">
            <a:avLst/>
          </a:prstGeom>
          <a:noFill/>
        </p:spPr>
        <p:txBody>
          <a:bodyPr wrap="square" rtlCol="0" anchor="t">
            <a:spAutoFit/>
          </a:bodyPr>
          <a:lstStyle/>
          <a:p>
            <a:pPr marL="342900" indent="-342900">
              <a:buFont typeface="Arial" charset="0"/>
              <a:buChar char="•"/>
            </a:pPr>
            <a:r>
              <a:rPr lang="en-US" sz="2400" b="1"/>
              <a:t>Repeat use of 2, 2.5 mm noncompliant balloons and 2.0 mm OPN balloon at 40 atm, focal ring stenosis failed to open and showed “dog-bonning” of the lesion (Figure 6).  </a:t>
            </a:r>
          </a:p>
        </p:txBody>
      </p:sp>
      <p:sp>
        <p:nvSpPr>
          <p:cNvPr id="1048623" name="Text Box 6"/>
          <p:cNvSpPr txBox="1"/>
          <p:nvPr/>
        </p:nvSpPr>
        <p:spPr>
          <a:xfrm>
            <a:off x="-22225" y="3861435"/>
            <a:ext cx="5838825" cy="2225041"/>
          </a:xfrm>
          <a:prstGeom prst="rect">
            <a:avLst/>
          </a:prstGeom>
          <a:noFill/>
        </p:spPr>
        <p:txBody>
          <a:bodyPr wrap="square" rtlCol="0" anchor="t">
            <a:spAutoFit/>
          </a:bodyPr>
          <a:lstStyle/>
          <a:p>
            <a:pPr marL="285750" indent="-285750">
              <a:buFont typeface="Arial" charset="0"/>
              <a:buChar char="•"/>
            </a:pPr>
            <a:r>
              <a:rPr lang="en-US" sz="2400" b="1" dirty="0">
                <a:sym typeface="+mn-ea"/>
              </a:rPr>
              <a:t>So decided to do Intravascular Lithotripsy (IVL) for the severely calcified lesion.  Using mother child catheter-</a:t>
            </a:r>
            <a:r>
              <a:rPr lang="en-US" sz="2400" b="1" dirty="0" err="1">
                <a:sym typeface="+mn-ea"/>
              </a:rPr>
              <a:t>Guidzilla</a:t>
            </a:r>
            <a:r>
              <a:rPr lang="en-US" sz="2400" b="1" dirty="0">
                <a:sym typeface="+mn-ea"/>
              </a:rPr>
              <a:t>, 3.0 mm x 1 cm IVL balloon advanced and inflated at 4 mmHg - 2 cycles of IVL done (Figure 7).</a:t>
            </a:r>
            <a:endParaRPr lang="en-US" sz="2400" b="1" dirty="0"/>
          </a:p>
        </p:txBody>
      </p:sp>
      <p:pic>
        <p:nvPicPr>
          <p:cNvPr id="2097157" name="Picture 8" descr="4. WhatsApp Image 2020-10-20 at 17.03.42 (2)"/>
          <p:cNvPicPr>
            <a:picLocks noChangeAspect="1"/>
          </p:cNvPicPr>
          <p:nvPr/>
        </p:nvPicPr>
        <p:blipFill>
          <a:blip r:embed="rId2"/>
          <a:srcRect l="21111" r="21263"/>
          <a:stretch>
            <a:fillRect/>
          </a:stretch>
        </p:blipFill>
        <p:spPr>
          <a:xfrm>
            <a:off x="6884670" y="863600"/>
            <a:ext cx="3520440" cy="2819400"/>
          </a:xfrm>
          <a:prstGeom prst="rect">
            <a:avLst/>
          </a:prstGeom>
        </p:spPr>
      </p:pic>
      <p:pic>
        <p:nvPicPr>
          <p:cNvPr id="2097158" name="Picture 12" descr="7. WhatsApp Image 2020-10-20 at 17.03.42 (1)"/>
          <p:cNvPicPr>
            <a:picLocks noChangeAspect="1"/>
          </p:cNvPicPr>
          <p:nvPr/>
        </p:nvPicPr>
        <p:blipFill>
          <a:blip r:embed="rId3"/>
          <a:srcRect l="21111" r="21572"/>
          <a:stretch>
            <a:fillRect/>
          </a:stretch>
        </p:blipFill>
        <p:spPr>
          <a:xfrm>
            <a:off x="6840220" y="3860165"/>
            <a:ext cx="3564890" cy="2870200"/>
          </a:xfrm>
          <a:prstGeom prst="rect">
            <a:avLst/>
          </a:prstGeom>
        </p:spPr>
      </p:pic>
      <p:sp>
        <p:nvSpPr>
          <p:cNvPr id="1048624" name="Text Box 23"/>
          <p:cNvSpPr txBox="1"/>
          <p:nvPr/>
        </p:nvSpPr>
        <p:spPr>
          <a:xfrm>
            <a:off x="10023475" y="863600"/>
            <a:ext cx="381635" cy="460375"/>
          </a:xfrm>
          <a:prstGeom prst="rect">
            <a:avLst/>
          </a:prstGeom>
          <a:noFill/>
        </p:spPr>
        <p:txBody>
          <a:bodyPr wrap="square" rtlCol="0">
            <a:spAutoFit/>
          </a:bodyPr>
          <a:lstStyle/>
          <a:p>
            <a:r>
              <a:rPr lang="en-US" sz="2400" b="1">
                <a:solidFill>
                  <a:srgbClr val="FF0000"/>
                </a:solidFill>
              </a:rPr>
              <a:t>6</a:t>
            </a:r>
          </a:p>
        </p:txBody>
      </p:sp>
      <p:sp>
        <p:nvSpPr>
          <p:cNvPr id="1048625" name="Text Box 16"/>
          <p:cNvSpPr txBox="1"/>
          <p:nvPr/>
        </p:nvSpPr>
        <p:spPr>
          <a:xfrm>
            <a:off x="10023475" y="3861435"/>
            <a:ext cx="381635" cy="460375"/>
          </a:xfrm>
          <a:prstGeom prst="rect">
            <a:avLst/>
          </a:prstGeom>
          <a:noFill/>
        </p:spPr>
        <p:txBody>
          <a:bodyPr wrap="square" rtlCol="0">
            <a:spAutoFit/>
          </a:bodyPr>
          <a:lstStyle/>
          <a:p>
            <a:r>
              <a:rPr lang="en-US" sz="2400" b="1">
                <a:solidFill>
                  <a:srgbClr val="FF0000"/>
                </a:solidFill>
              </a:rPr>
              <a:t>7</a:t>
            </a:r>
          </a:p>
        </p:txBody>
      </p:sp>
      <p:sp>
        <p:nvSpPr>
          <p:cNvPr id="1048626" name="Slide Number Placeholder 19"/>
          <p:cNvSpPr>
            <a:spLocks noGrp="1"/>
          </p:cNvSpPr>
          <p:nvPr>
            <p:ph type="sldNum" sz="quarter" idx="12"/>
          </p:nvPr>
        </p:nvSpPr>
        <p:spPr/>
        <p:txBody>
          <a:bodyPr/>
          <a:lstStyle/>
          <a:p>
            <a:fld id="{E88CE9DC-30B6-A449-A621-5C4E0BD1F96A}"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4"/>
          <p:cNvSpPr>
            <a:spLocks noGrp="1"/>
          </p:cNvSpPr>
          <p:nvPr/>
        </p:nvSpPr>
        <p:spPr>
          <a:xfrm>
            <a:off x="24130" y="26670"/>
            <a:ext cx="12135485" cy="7759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IN" b="1">
                <a:solidFill>
                  <a:schemeClr val="tx1"/>
                </a:solidFill>
              </a:rPr>
              <a:t>Interventional Management </a:t>
            </a:r>
          </a:p>
        </p:txBody>
      </p:sp>
      <p:sp>
        <p:nvSpPr>
          <p:cNvPr id="1048628" name="Text Box 1"/>
          <p:cNvSpPr txBox="1"/>
          <p:nvPr/>
        </p:nvSpPr>
        <p:spPr>
          <a:xfrm>
            <a:off x="24130" y="803275"/>
            <a:ext cx="5335270" cy="2225041"/>
          </a:xfrm>
          <a:prstGeom prst="rect">
            <a:avLst/>
          </a:prstGeom>
          <a:noFill/>
        </p:spPr>
        <p:txBody>
          <a:bodyPr wrap="square" rtlCol="0" anchor="t">
            <a:spAutoFit/>
          </a:bodyPr>
          <a:lstStyle/>
          <a:p>
            <a:pPr marL="342900" indent="-342900">
              <a:buFont typeface="Arial" charset="0"/>
              <a:buChar char="•"/>
            </a:pPr>
            <a:r>
              <a:rPr lang="en-US" sz="2400" b="1"/>
              <a:t>Post IVL OCT showed both severe superficial and deep calcium within the lesion with calcium cracks and dissections in RCA and there was an area of ectasia with presence of intramural hematoma (Figure 8). </a:t>
            </a:r>
          </a:p>
        </p:txBody>
      </p:sp>
      <p:pic>
        <p:nvPicPr>
          <p:cNvPr id="2097159" name="Picture 2" descr="Pre OCT-Ashok Chouhan"/>
          <p:cNvPicPr>
            <a:picLocks noChangeAspect="1"/>
          </p:cNvPicPr>
          <p:nvPr/>
        </p:nvPicPr>
        <p:blipFill>
          <a:blip r:embed="rId2"/>
          <a:srcRect l="4104" t="8906" r="2279" b="3065"/>
          <a:stretch>
            <a:fillRect/>
          </a:stretch>
        </p:blipFill>
        <p:spPr>
          <a:xfrm>
            <a:off x="5494655" y="802640"/>
            <a:ext cx="4315460" cy="2863850"/>
          </a:xfrm>
          <a:prstGeom prst="rect">
            <a:avLst/>
          </a:prstGeom>
        </p:spPr>
      </p:pic>
      <p:sp>
        <p:nvSpPr>
          <p:cNvPr id="1048629" name="Text Box 4"/>
          <p:cNvSpPr txBox="1"/>
          <p:nvPr/>
        </p:nvSpPr>
        <p:spPr>
          <a:xfrm>
            <a:off x="24130" y="4638675"/>
            <a:ext cx="5363845" cy="1158240"/>
          </a:xfrm>
          <a:prstGeom prst="rect">
            <a:avLst/>
          </a:prstGeom>
          <a:noFill/>
        </p:spPr>
        <p:txBody>
          <a:bodyPr wrap="square" rtlCol="0" anchor="t">
            <a:spAutoFit/>
          </a:bodyPr>
          <a:lstStyle/>
          <a:p>
            <a:pPr marL="285750" indent="-285750">
              <a:buFont typeface="Arial" charset="0"/>
              <a:buChar char="•"/>
            </a:pPr>
            <a:r>
              <a:rPr lang="en-US" sz="2400" b="1"/>
              <a:t>In view of this OCT result, 3.0 X 34 mm Resolute Onyx stent was deployed (Figure 9). </a:t>
            </a:r>
          </a:p>
        </p:txBody>
      </p:sp>
      <p:pic>
        <p:nvPicPr>
          <p:cNvPr id="2097160" name="Picture 7" descr="9. WhatsApp Image 2020-10-20 at 17.03.41 (2)"/>
          <p:cNvPicPr>
            <a:picLocks noChangeAspect="1"/>
          </p:cNvPicPr>
          <p:nvPr/>
        </p:nvPicPr>
        <p:blipFill>
          <a:blip r:embed="rId3"/>
          <a:srcRect l="21263" r="21111"/>
          <a:stretch>
            <a:fillRect/>
          </a:stretch>
        </p:blipFill>
        <p:spPr>
          <a:xfrm>
            <a:off x="5494201" y="3876674"/>
            <a:ext cx="3550920" cy="2844800"/>
          </a:xfrm>
          <a:prstGeom prst="rect">
            <a:avLst/>
          </a:prstGeom>
        </p:spPr>
      </p:pic>
      <p:sp>
        <p:nvSpPr>
          <p:cNvPr id="1048630" name="Text Box 16"/>
          <p:cNvSpPr txBox="1"/>
          <p:nvPr/>
        </p:nvSpPr>
        <p:spPr>
          <a:xfrm>
            <a:off x="9389745" y="803275"/>
            <a:ext cx="381635" cy="460375"/>
          </a:xfrm>
          <a:prstGeom prst="rect">
            <a:avLst/>
          </a:prstGeom>
          <a:noFill/>
        </p:spPr>
        <p:txBody>
          <a:bodyPr wrap="square" rtlCol="0">
            <a:spAutoFit/>
          </a:bodyPr>
          <a:lstStyle/>
          <a:p>
            <a:r>
              <a:rPr lang="en-US" sz="2400" b="1">
                <a:solidFill>
                  <a:srgbClr val="FF0000"/>
                </a:solidFill>
              </a:rPr>
              <a:t>8</a:t>
            </a:r>
          </a:p>
        </p:txBody>
      </p:sp>
      <p:sp>
        <p:nvSpPr>
          <p:cNvPr id="1048631" name="Text Box 9"/>
          <p:cNvSpPr txBox="1"/>
          <p:nvPr/>
        </p:nvSpPr>
        <p:spPr>
          <a:xfrm>
            <a:off x="8610600" y="3876675"/>
            <a:ext cx="381635" cy="460375"/>
          </a:xfrm>
          <a:prstGeom prst="rect">
            <a:avLst/>
          </a:prstGeom>
          <a:noFill/>
        </p:spPr>
        <p:txBody>
          <a:bodyPr wrap="square" rtlCol="0">
            <a:spAutoFit/>
          </a:bodyPr>
          <a:lstStyle/>
          <a:p>
            <a:r>
              <a:rPr lang="en-US" sz="2400" b="1">
                <a:solidFill>
                  <a:srgbClr val="FF0000"/>
                </a:solidFill>
              </a:rPr>
              <a:t>9</a:t>
            </a:r>
          </a:p>
        </p:txBody>
      </p:sp>
      <p:sp>
        <p:nvSpPr>
          <p:cNvPr id="1048632" name="Slide Number Placeholder 11"/>
          <p:cNvSpPr>
            <a:spLocks noGrp="1"/>
          </p:cNvSpPr>
          <p:nvPr>
            <p:ph type="sldNum" sz="quarter" idx="12"/>
          </p:nvPr>
        </p:nvSpPr>
        <p:spPr/>
        <p:txBody>
          <a:bodyPr/>
          <a:lstStyle/>
          <a:p>
            <a:fld id="{E88CE9DC-30B6-A449-A621-5C4E0BD1F96A}" type="slidenum">
              <a:rPr lang="en-US" smtClean="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4"/>
          <p:cNvSpPr>
            <a:spLocks noGrp="1"/>
          </p:cNvSpPr>
          <p:nvPr/>
        </p:nvSpPr>
        <p:spPr>
          <a:xfrm>
            <a:off x="24130" y="26670"/>
            <a:ext cx="12135485" cy="7759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IN" b="1" dirty="0">
                <a:solidFill>
                  <a:schemeClr val="tx1"/>
                </a:solidFill>
              </a:rPr>
              <a:t>Intervention Outcomes  </a:t>
            </a:r>
          </a:p>
        </p:txBody>
      </p:sp>
      <p:sp>
        <p:nvSpPr>
          <p:cNvPr id="1048634" name="Text Box 2"/>
          <p:cNvSpPr txBox="1"/>
          <p:nvPr/>
        </p:nvSpPr>
        <p:spPr>
          <a:xfrm>
            <a:off x="24130" y="1003300"/>
            <a:ext cx="4785360" cy="3647440"/>
          </a:xfrm>
          <a:prstGeom prst="rect">
            <a:avLst/>
          </a:prstGeom>
          <a:noFill/>
        </p:spPr>
        <p:txBody>
          <a:bodyPr wrap="square" rtlCol="0" anchor="t">
            <a:spAutoFit/>
          </a:bodyPr>
          <a:lstStyle/>
          <a:p>
            <a:pPr marL="342900" indent="-342900">
              <a:buFont typeface="Arial" charset="0"/>
              <a:buChar char="•"/>
            </a:pPr>
            <a:r>
              <a:rPr lang="en-US" sz="2400" b="1"/>
              <a:t>Post stenting OCT showed well apposed stent, no evidence of malapposition or edge dissection with Minimum Lumen Area (MLA) of 7.37 mm2 with diameter of 3.06 mm at distal part of stent and 3.69 mm diameter at proximal part of stent with excellent end result (Figures 10 &amp; 11).</a:t>
            </a:r>
          </a:p>
        </p:txBody>
      </p:sp>
      <p:pic>
        <p:nvPicPr>
          <p:cNvPr id="2097161" name="Picture 4" descr="Post OCT-Ashok Chouhan"/>
          <p:cNvPicPr>
            <a:picLocks noChangeAspect="1"/>
          </p:cNvPicPr>
          <p:nvPr/>
        </p:nvPicPr>
        <p:blipFill>
          <a:blip r:embed="rId2"/>
          <a:srcRect l="5610" t="5867" r="4203" b="7480"/>
          <a:stretch>
            <a:fillRect/>
          </a:stretch>
        </p:blipFill>
        <p:spPr>
          <a:xfrm>
            <a:off x="5006340" y="824865"/>
            <a:ext cx="4434205" cy="2698115"/>
          </a:xfrm>
          <a:prstGeom prst="rect">
            <a:avLst/>
          </a:prstGeom>
        </p:spPr>
      </p:pic>
      <p:pic>
        <p:nvPicPr>
          <p:cNvPr id="2097162" name="Picture 8" descr="10. WhatsApp Image 2020-10-20 at 17.03.41"/>
          <p:cNvPicPr>
            <a:picLocks noChangeAspect="1"/>
          </p:cNvPicPr>
          <p:nvPr/>
        </p:nvPicPr>
        <p:blipFill>
          <a:blip r:embed="rId3"/>
          <a:srcRect l="21414" r="21875"/>
          <a:stretch>
            <a:fillRect/>
          </a:stretch>
        </p:blipFill>
        <p:spPr>
          <a:xfrm>
            <a:off x="4950459" y="3742054"/>
            <a:ext cx="3660140" cy="2979420"/>
          </a:xfrm>
          <a:prstGeom prst="rect">
            <a:avLst/>
          </a:prstGeom>
        </p:spPr>
      </p:pic>
      <p:sp>
        <p:nvSpPr>
          <p:cNvPr id="1048635" name="Text Box 14"/>
          <p:cNvSpPr txBox="1"/>
          <p:nvPr/>
        </p:nvSpPr>
        <p:spPr>
          <a:xfrm>
            <a:off x="8891905" y="866140"/>
            <a:ext cx="548640" cy="460375"/>
          </a:xfrm>
          <a:prstGeom prst="rect">
            <a:avLst/>
          </a:prstGeom>
          <a:noFill/>
        </p:spPr>
        <p:txBody>
          <a:bodyPr wrap="square" rtlCol="0">
            <a:spAutoFit/>
          </a:bodyPr>
          <a:lstStyle/>
          <a:p>
            <a:r>
              <a:rPr lang="en-US" sz="2400" b="1">
                <a:solidFill>
                  <a:srgbClr val="FF0000"/>
                </a:solidFill>
              </a:rPr>
              <a:t>10</a:t>
            </a:r>
          </a:p>
        </p:txBody>
      </p:sp>
      <p:sp>
        <p:nvSpPr>
          <p:cNvPr id="1048636" name="Text Box 15"/>
          <p:cNvSpPr txBox="1"/>
          <p:nvPr/>
        </p:nvSpPr>
        <p:spPr>
          <a:xfrm>
            <a:off x="8061699" y="3742053"/>
            <a:ext cx="548640" cy="460375"/>
          </a:xfrm>
          <a:prstGeom prst="rect">
            <a:avLst/>
          </a:prstGeom>
          <a:noFill/>
        </p:spPr>
        <p:txBody>
          <a:bodyPr wrap="square" rtlCol="0">
            <a:spAutoFit/>
          </a:bodyPr>
          <a:lstStyle/>
          <a:p>
            <a:r>
              <a:rPr lang="en-US" sz="2400" b="1">
                <a:solidFill>
                  <a:srgbClr val="FF0000"/>
                </a:solidFill>
              </a:rPr>
              <a:t>11</a:t>
            </a:r>
          </a:p>
        </p:txBody>
      </p:sp>
      <p:sp>
        <p:nvSpPr>
          <p:cNvPr id="1048637" name="Slide Number Placeholder 17"/>
          <p:cNvSpPr>
            <a:spLocks noGrp="1"/>
          </p:cNvSpPr>
          <p:nvPr>
            <p:ph type="sldNum" sz="quarter" idx="12"/>
          </p:nvPr>
        </p:nvSpPr>
        <p:spPr/>
        <p:txBody>
          <a:bodyPr/>
          <a:lstStyle/>
          <a:p>
            <a:fld id="{E88CE9DC-30B6-A449-A621-5C4E0BD1F96A}" type="slidenum">
              <a:rPr lang="en-US" smtClean="0"/>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Chronic Total Occlusion Angioplasty of Right Coronary Artery with “ROTATRIPSY”: Combination of Rotational Atherectomy and Intravascular Lithotripsy for  Treatment of Severely Calcified Lesions  </vt:lpstr>
      <vt:lpstr>Patient Initials or Identifier Number</vt:lpstr>
      <vt:lpstr>Clinical Presentation </vt:lpstr>
      <vt:lpstr>Relevant Test Results Prior to Catheterization </vt:lpstr>
      <vt:lpstr>Relevant Catheterization Findings </vt:lpstr>
      <vt:lpstr>Interventional Management </vt:lpstr>
      <vt:lpstr>PowerPoint Presentation</vt:lpstr>
      <vt:lpstr>PowerPoint Presentation</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Total Occlusion Angioplasty of Right Coronary Artery with “ROTATRIPSY”: Combination of Rotational Atherectomy and Intravascular Lithotripsy for The Treatment of Severely Calcified Lesions</dc:title>
  <dc:creator>Keyur Parikh</dc:creator>
  <cp:lastModifiedBy>Holly Santry</cp:lastModifiedBy>
  <cp:revision>20</cp:revision>
  <dcterms:created xsi:type="dcterms:W3CDTF">2020-10-22T07:59:00Z</dcterms:created>
  <dcterms:modified xsi:type="dcterms:W3CDTF">2021-08-03T18:47:17Z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1033-10.1.0.5671</vt:lpwstr>
  </property>
</Properties>
</file>