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1" r:id="rId3"/>
    <p:sldId id="264" r:id="rId4"/>
    <p:sldId id="263" r:id="rId5"/>
    <p:sldId id="267" r:id="rId6"/>
    <p:sldId id="256" r:id="rId7"/>
    <p:sldId id="257" r:id="rId8"/>
    <p:sldId id="258" r:id="rId9"/>
    <p:sldId id="25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975" autoAdjust="0"/>
  </p:normalViewPr>
  <p:slideViewPr>
    <p:cSldViewPr snapToGrid="0">
      <p:cViewPr varScale="1">
        <p:scale>
          <a:sx n="19" d="100"/>
          <a:sy n="19" d="100"/>
        </p:scale>
        <p:origin x="8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416F3-A015-484F-9D78-D459434E9C46}"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31B8-6D52-49E4-AE1C-D245137C6DD2}" type="slidenum">
              <a:rPr lang="en-US" smtClean="0"/>
              <a:t>‹#›</a:t>
            </a:fld>
            <a:endParaRPr lang="en-US"/>
          </a:p>
        </p:txBody>
      </p:sp>
    </p:spTree>
    <p:extLst>
      <p:ext uri="{BB962C8B-B14F-4D97-AF65-F5344CB8AC3E}">
        <p14:creationId xmlns:p14="http://schemas.microsoft.com/office/powerpoint/2010/main" val="350704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B31B8-6D52-49E4-AE1C-D245137C6DD2}" type="slidenum">
              <a:rPr lang="en-US" smtClean="0"/>
              <a:t>1</a:t>
            </a:fld>
            <a:endParaRPr lang="en-US"/>
          </a:p>
        </p:txBody>
      </p:sp>
    </p:spTree>
    <p:extLst>
      <p:ext uri="{BB962C8B-B14F-4D97-AF65-F5344CB8AC3E}">
        <p14:creationId xmlns:p14="http://schemas.microsoft.com/office/powerpoint/2010/main" val="5934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B31B8-6D52-49E4-AE1C-D245137C6DD2}" type="slidenum">
              <a:rPr lang="en-US" smtClean="0"/>
              <a:t>5</a:t>
            </a:fld>
            <a:endParaRPr lang="en-US"/>
          </a:p>
        </p:txBody>
      </p:sp>
    </p:spTree>
    <p:extLst>
      <p:ext uri="{BB962C8B-B14F-4D97-AF65-F5344CB8AC3E}">
        <p14:creationId xmlns:p14="http://schemas.microsoft.com/office/powerpoint/2010/main" val="269825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TEE</a:t>
            </a:r>
          </a:p>
        </p:txBody>
      </p:sp>
      <p:sp>
        <p:nvSpPr>
          <p:cNvPr id="4" name="Slide Number Placeholder 3"/>
          <p:cNvSpPr>
            <a:spLocks noGrp="1"/>
          </p:cNvSpPr>
          <p:nvPr>
            <p:ph type="sldNum" sz="quarter" idx="5"/>
          </p:nvPr>
        </p:nvSpPr>
        <p:spPr/>
        <p:txBody>
          <a:bodyPr/>
          <a:lstStyle/>
          <a:p>
            <a:fld id="{A9CB31B8-6D52-49E4-AE1C-D245137C6DD2}" type="slidenum">
              <a:rPr lang="en-US" smtClean="0"/>
              <a:t>8</a:t>
            </a:fld>
            <a:endParaRPr lang="en-US"/>
          </a:p>
        </p:txBody>
      </p:sp>
    </p:spTree>
    <p:extLst>
      <p:ext uri="{BB962C8B-B14F-4D97-AF65-F5344CB8AC3E}">
        <p14:creationId xmlns:p14="http://schemas.microsoft.com/office/powerpoint/2010/main" val="145547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B31B8-6D52-49E4-AE1C-D245137C6DD2}" type="slidenum">
              <a:rPr lang="en-US" smtClean="0"/>
              <a:t>9</a:t>
            </a:fld>
            <a:endParaRPr lang="en-US"/>
          </a:p>
        </p:txBody>
      </p:sp>
    </p:spTree>
    <p:extLst>
      <p:ext uri="{BB962C8B-B14F-4D97-AF65-F5344CB8AC3E}">
        <p14:creationId xmlns:p14="http://schemas.microsoft.com/office/powerpoint/2010/main" val="311923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9DF9-B400-4015-A447-E452C9ECB1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E74A4-FD2E-4BD1-A056-CBE1643B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BE64-967E-46D3-A5B3-3FCD9F4EC531}"/>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9BE2AF7A-63D9-457F-92AF-73B55B0BD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5BCE7-0172-403F-BFED-C3ECBC497B0A}"/>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426933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84A1-AF97-4AC4-9C23-2578A18069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2A901-B0A3-48F7-8BDE-A4F8E364D7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0D638-E9F1-429F-9382-3898C1F2CC18}"/>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78C0873F-D5B9-4AED-9F3A-A91DE8D1D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A44E-9F10-4FFD-9149-DF264D0C77DE}"/>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402054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0CF53-7859-4D07-B53E-8C0DB5FD0F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06306E-D67D-4F65-A6FC-F9E04FDF97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B3D47-4156-496B-BFEE-C6041D3D7B52}"/>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41D03EC6-1CA8-4DBD-AAC4-FFC5C8340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69AF4-EF73-49FD-8162-84FE39FC01E4}"/>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13594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A669-F679-4162-BD1E-46E0C53CA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9FF2A-387D-4A40-97F2-0D6A6D388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60231-FCE0-4C61-8831-3E710C091F7A}"/>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4D70084F-1350-4531-8165-57A3A7847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D610D-80BF-4FEB-AE4E-522DF5F025B2}"/>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20733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B5FA-1016-43EB-AD1C-A7E8DDE8A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B5DF8-2903-4BFE-812E-45DD58D6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7203E-3CF5-4B13-AF00-E6AC876736F5}"/>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7AB0B721-D98B-4ABF-A65B-1D95FD603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A73CC-5AEC-403D-B695-915876F4E969}"/>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3920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120-63F6-492B-832C-5141C9EC2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42429-B992-4300-8E6C-988E20FCE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FB5AE-0008-4E4E-9792-5C6E30D811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619E1-C646-4B57-B1A1-9A298874110B}"/>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6" name="Footer Placeholder 5">
            <a:extLst>
              <a:ext uri="{FF2B5EF4-FFF2-40B4-BE49-F238E27FC236}">
                <a16:creationId xmlns:a16="http://schemas.microsoft.com/office/drawing/2014/main" id="{6607691C-DB03-4E32-B7B2-94B7A5E0C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3E6FE-E22F-4723-AE2D-FBD418A4401E}"/>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100756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BB81-3947-4C05-BFB5-42FE292EF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0DE320-173D-44A5-910B-0B6B7E917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74741B-9630-4973-85AF-B3A139F0A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74CAA-DB2C-4397-B996-63B375E80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65200-869E-4EC1-ABC6-37DDD5976E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77B2C-2D1B-4AE7-A48D-D9D876BD4855}"/>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8" name="Footer Placeholder 7">
            <a:extLst>
              <a:ext uri="{FF2B5EF4-FFF2-40B4-BE49-F238E27FC236}">
                <a16:creationId xmlns:a16="http://schemas.microsoft.com/office/drawing/2014/main" id="{9C733A04-FA67-49C4-BBB9-B22BB6B90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6FC02-6364-4698-90AA-E8B3B8EC3721}"/>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165616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CD0C-F722-4A29-B72A-23CD8C858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B729BC-6210-46AD-AE65-EB8E45247980}"/>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4" name="Footer Placeholder 3">
            <a:extLst>
              <a:ext uri="{FF2B5EF4-FFF2-40B4-BE49-F238E27FC236}">
                <a16:creationId xmlns:a16="http://schemas.microsoft.com/office/drawing/2014/main" id="{E344EA0D-0339-449D-8B48-D24742DFC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D83100-E681-4A50-A374-8D33AB28B9A1}"/>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87879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466C4-AB6D-444D-8186-FEAEAF5DCFAE}"/>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3" name="Footer Placeholder 2">
            <a:extLst>
              <a:ext uri="{FF2B5EF4-FFF2-40B4-BE49-F238E27FC236}">
                <a16:creationId xmlns:a16="http://schemas.microsoft.com/office/drawing/2014/main" id="{7F8DD15B-942C-4569-B19C-281731463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FFFE1-1A09-4E5E-8B01-6C2EB488570C}"/>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241534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7069-B70C-489B-BF7E-13F857D99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48B3E3-F789-4693-A967-F1E9CC62D6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2B10F-F2FF-4B14-A4AC-E821A1E68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F16D5-AE8E-424E-8866-69171D190038}"/>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6" name="Footer Placeholder 5">
            <a:extLst>
              <a:ext uri="{FF2B5EF4-FFF2-40B4-BE49-F238E27FC236}">
                <a16:creationId xmlns:a16="http://schemas.microsoft.com/office/drawing/2014/main" id="{08627D23-5066-4D65-A321-96289764D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D596A-7D78-465C-931E-76B901F159D3}"/>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353502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E8BB-789A-41F4-A8AE-369B3F7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6AF19-ADB8-41A7-A705-E9E088033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18A0FF-0C8C-45D3-A2A5-9CCE81A2F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F3A2C-6367-4848-9588-69337C7C5C95}"/>
              </a:ext>
            </a:extLst>
          </p:cNvPr>
          <p:cNvSpPr>
            <a:spLocks noGrp="1"/>
          </p:cNvSpPr>
          <p:nvPr>
            <p:ph type="dt" sz="half" idx="10"/>
          </p:nvPr>
        </p:nvSpPr>
        <p:spPr/>
        <p:txBody>
          <a:bodyPr/>
          <a:lstStyle/>
          <a:p>
            <a:fld id="{FBE3C327-87EA-44B8-A310-17FFB4D03C69}" type="datetimeFigureOut">
              <a:rPr lang="en-US" smtClean="0"/>
              <a:t>8/24/2021</a:t>
            </a:fld>
            <a:endParaRPr lang="en-US"/>
          </a:p>
        </p:txBody>
      </p:sp>
      <p:sp>
        <p:nvSpPr>
          <p:cNvPr id="6" name="Footer Placeholder 5">
            <a:extLst>
              <a:ext uri="{FF2B5EF4-FFF2-40B4-BE49-F238E27FC236}">
                <a16:creationId xmlns:a16="http://schemas.microsoft.com/office/drawing/2014/main" id="{58C69A5B-E08A-4D44-A355-ED5A40BB7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B9B74-A16E-4F21-BD77-7B69199D4F15}"/>
              </a:ext>
            </a:extLst>
          </p:cNvPr>
          <p:cNvSpPr>
            <a:spLocks noGrp="1"/>
          </p:cNvSpPr>
          <p:nvPr>
            <p:ph type="sldNum" sz="quarter" idx="12"/>
          </p:nvPr>
        </p:nvSpPr>
        <p:spPr/>
        <p:txBody>
          <a:bodyPr/>
          <a:lstStyle/>
          <a:p>
            <a:fld id="{63112306-C36F-440B-BB74-7A7460C04A9D}" type="slidenum">
              <a:rPr lang="en-US" smtClean="0"/>
              <a:t>‹#›</a:t>
            </a:fld>
            <a:endParaRPr lang="en-US"/>
          </a:p>
        </p:txBody>
      </p:sp>
    </p:spTree>
    <p:extLst>
      <p:ext uri="{BB962C8B-B14F-4D97-AF65-F5344CB8AC3E}">
        <p14:creationId xmlns:p14="http://schemas.microsoft.com/office/powerpoint/2010/main" val="254653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594C2-F840-4AFB-88E9-C465B57E5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61F9F2-142C-4CA6-BD56-EC474DB36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1B9F0-5C57-4482-94C4-3ACB6908C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3C327-87EA-44B8-A310-17FFB4D03C69}" type="datetimeFigureOut">
              <a:rPr lang="en-US" smtClean="0"/>
              <a:t>8/24/2021</a:t>
            </a:fld>
            <a:endParaRPr lang="en-US"/>
          </a:p>
        </p:txBody>
      </p:sp>
      <p:sp>
        <p:nvSpPr>
          <p:cNvPr id="5" name="Footer Placeholder 4">
            <a:extLst>
              <a:ext uri="{FF2B5EF4-FFF2-40B4-BE49-F238E27FC236}">
                <a16:creationId xmlns:a16="http://schemas.microsoft.com/office/drawing/2014/main" id="{036C1793-D018-4B99-AFBF-E944E34DD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7B6D3B-F53E-4F3B-811D-7E7C67329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12306-C36F-440B-BB74-7A7460C04A9D}" type="slidenum">
              <a:rPr lang="en-US" smtClean="0"/>
              <a:t>‹#›</a:t>
            </a:fld>
            <a:endParaRPr lang="en-US"/>
          </a:p>
        </p:txBody>
      </p:sp>
    </p:spTree>
    <p:extLst>
      <p:ext uri="{BB962C8B-B14F-4D97-AF65-F5344CB8AC3E}">
        <p14:creationId xmlns:p14="http://schemas.microsoft.com/office/powerpoint/2010/main" val="51072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7379-F2E7-4FCC-B97F-C7990AF199A5}"/>
              </a:ext>
            </a:extLst>
          </p:cNvPr>
          <p:cNvSpPr>
            <a:spLocks noGrp="1"/>
          </p:cNvSpPr>
          <p:nvPr>
            <p:ph type="title"/>
          </p:nvPr>
        </p:nvSpPr>
        <p:spPr>
          <a:xfrm>
            <a:off x="838200" y="2766219"/>
            <a:ext cx="10515600" cy="1325563"/>
          </a:xfrm>
        </p:spPr>
        <p:txBody>
          <a:bodyPr/>
          <a:lstStyle/>
          <a:p>
            <a:pPr algn="ctr"/>
            <a:r>
              <a:rPr lang="en-US" sz="1800" b="1"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First Report of Transfemoral </a:t>
            </a:r>
            <a:r>
              <a:rPr lang="en-US" sz="1800" b="1" dirty="0" err="1">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JenaValve</a:t>
            </a:r>
            <a:r>
              <a:rPr lang="en-US" sz="1800" b="1"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 Implantation for Severe Aortic Regurgitation in a Patient with a HeartMate II LVAD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00156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7DA6-83B9-42E7-B9F1-C6772C7E326D}"/>
              </a:ext>
            </a:extLst>
          </p:cNvPr>
          <p:cNvSpPr>
            <a:spLocks noGrp="1"/>
          </p:cNvSpPr>
          <p:nvPr>
            <p:ph type="title"/>
          </p:nvPr>
        </p:nvSpPr>
        <p:spPr/>
        <p:txBody>
          <a:bodyPr/>
          <a:lstStyle/>
          <a:p>
            <a:r>
              <a:rPr lang="en-US" dirty="0"/>
              <a:t>Conclusions and Learning Points</a:t>
            </a:r>
          </a:p>
        </p:txBody>
      </p:sp>
      <p:sp>
        <p:nvSpPr>
          <p:cNvPr id="3" name="Content Placeholder 2">
            <a:extLst>
              <a:ext uri="{FF2B5EF4-FFF2-40B4-BE49-F238E27FC236}">
                <a16:creationId xmlns:a16="http://schemas.microsoft.com/office/drawing/2014/main" id="{853FB516-2378-4084-BAF6-0782DFE5A403}"/>
              </a:ext>
            </a:extLst>
          </p:cNvPr>
          <p:cNvSpPr>
            <a:spLocks noGrp="1"/>
          </p:cNvSpPr>
          <p:nvPr>
            <p:ph idx="1"/>
          </p:nvPr>
        </p:nvSpPr>
        <p:spPr/>
        <p:txBody>
          <a:bodyPr>
            <a:normAutofit lnSpcReduction="10000"/>
          </a:bodyPr>
          <a:lstStyle/>
          <a:p>
            <a:r>
              <a:rPr lang="en-US" dirty="0"/>
              <a:t>AR is an increasingly common complication of LVAD support with severe AR associated with device dysfunction, increased hospitalization, and mortality. </a:t>
            </a:r>
          </a:p>
          <a:p>
            <a:r>
              <a:rPr lang="en-US" dirty="0"/>
              <a:t>TAVR with commercially available self expanding and balloon expandable valves have been limited to brief case series. These reports have highlighted the challenges with device anchoring leading to device migration due to the lack of calcium to anchor the valve as well as the forces of the AR jet and suction from the LVAD.</a:t>
            </a:r>
          </a:p>
          <a:p>
            <a:r>
              <a:rPr lang="en-US" dirty="0"/>
              <a:t>The </a:t>
            </a:r>
            <a:r>
              <a:rPr lang="en-US" dirty="0" err="1"/>
              <a:t>JenaValve</a:t>
            </a:r>
            <a:r>
              <a:rPr lang="en-US" dirty="0"/>
              <a:t> may be uniquely suited to reduce the risk of device migration as the locators prevent ventricular embolization and allow for anchoring of the valve to the native leaflets.</a:t>
            </a:r>
          </a:p>
          <a:p>
            <a:endParaRPr lang="en-US" dirty="0"/>
          </a:p>
        </p:txBody>
      </p:sp>
    </p:spTree>
    <p:extLst>
      <p:ext uri="{BB962C8B-B14F-4D97-AF65-F5344CB8AC3E}">
        <p14:creationId xmlns:p14="http://schemas.microsoft.com/office/powerpoint/2010/main" val="324140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D7A8-3C3C-4C66-A669-1F27FB0A8C78}"/>
              </a:ext>
            </a:extLst>
          </p:cNvPr>
          <p:cNvSpPr>
            <a:spLocks noGrp="1"/>
          </p:cNvSpPr>
          <p:nvPr>
            <p:ph type="title"/>
          </p:nvPr>
        </p:nvSpPr>
        <p:spPr>
          <a:xfrm>
            <a:off x="838200" y="370568"/>
            <a:ext cx="10515600" cy="1325563"/>
          </a:xfrm>
        </p:spPr>
        <p:txBody>
          <a:bodyPr/>
          <a:lstStyle/>
          <a:p>
            <a:r>
              <a:rPr lang="en-US" dirty="0"/>
              <a:t>Clinical Presentation </a:t>
            </a:r>
          </a:p>
        </p:txBody>
      </p:sp>
      <p:sp>
        <p:nvSpPr>
          <p:cNvPr id="3" name="Content Placeholder 2">
            <a:extLst>
              <a:ext uri="{FF2B5EF4-FFF2-40B4-BE49-F238E27FC236}">
                <a16:creationId xmlns:a16="http://schemas.microsoft.com/office/drawing/2014/main" id="{279871DE-583B-4766-9BE0-50E429855149}"/>
              </a:ext>
            </a:extLst>
          </p:cNvPr>
          <p:cNvSpPr>
            <a:spLocks noGrp="1"/>
          </p:cNvSpPr>
          <p:nvPr>
            <p:ph idx="1"/>
          </p:nvPr>
        </p:nvSpPr>
        <p:spPr>
          <a:xfrm>
            <a:off x="838200" y="1825625"/>
            <a:ext cx="4453218" cy="4351338"/>
          </a:xfrm>
        </p:spPr>
        <p:txBody>
          <a:bodyPr>
            <a:normAutofit fontScale="92500" lnSpcReduction="10000"/>
          </a:bodyPr>
          <a:lstStyle/>
          <a:p>
            <a:r>
              <a:rPr lang="en-US" sz="1800" dirty="0">
                <a:solidFill>
                  <a:srgbClr val="212529"/>
                </a:solidFill>
                <a:effectLst/>
                <a:ea typeface="Times New Roman" panose="02020603050405020304" pitchFamily="18" charset="0"/>
              </a:rPr>
              <a:t>A 80 year old male with ischemic cardiomyopathy s/p HeartMate II </a:t>
            </a:r>
            <a:r>
              <a:rPr lang="en-US" sz="1800" dirty="0">
                <a:solidFill>
                  <a:srgbClr val="212529"/>
                </a:solidFill>
                <a:ea typeface="Times New Roman" panose="02020603050405020304" pitchFamily="18" charset="0"/>
              </a:rPr>
              <a:t>(10/2017)</a:t>
            </a:r>
            <a:r>
              <a:rPr lang="en-US" sz="1800" dirty="0">
                <a:solidFill>
                  <a:srgbClr val="212529"/>
                </a:solidFill>
                <a:effectLst/>
                <a:ea typeface="Times New Roman" panose="02020603050405020304" pitchFamily="18" charset="0"/>
              </a:rPr>
              <a:t> presented with worsening aortic </a:t>
            </a:r>
            <a:r>
              <a:rPr lang="en-US" sz="1800" dirty="0">
                <a:solidFill>
                  <a:srgbClr val="212529"/>
                </a:solidFill>
                <a:ea typeface="Times New Roman" panose="02020603050405020304" pitchFamily="18" charset="0"/>
              </a:rPr>
              <a:t>regurgitation (AR)</a:t>
            </a:r>
            <a:r>
              <a:rPr lang="en-US" sz="1800" dirty="0">
                <a:solidFill>
                  <a:srgbClr val="212529"/>
                </a:solidFill>
                <a:effectLst/>
                <a:ea typeface="Times New Roman" panose="02020603050405020304" pitchFamily="18" charset="0"/>
              </a:rPr>
              <a:t>, hemolysis, and increased power spikes.</a:t>
            </a:r>
          </a:p>
          <a:p>
            <a:r>
              <a:rPr lang="en-US" sz="1800" dirty="0">
                <a:solidFill>
                  <a:srgbClr val="212529"/>
                </a:solidFill>
                <a:ea typeface="Times New Roman" panose="02020603050405020304" pitchFamily="18" charset="0"/>
              </a:rPr>
              <a:t>TEE demonstrated a regurgitant volume of 59ml. AR was noted throughout the cardiac cycle in the setting of the LVAD.</a:t>
            </a:r>
            <a:endParaRPr lang="en-US" sz="1800" dirty="0">
              <a:solidFill>
                <a:srgbClr val="212529"/>
              </a:solidFill>
              <a:effectLst/>
              <a:ea typeface="Times New Roman" panose="02020603050405020304" pitchFamily="18" charset="0"/>
            </a:endParaRPr>
          </a:p>
          <a:p>
            <a:r>
              <a:rPr lang="en-US" sz="1800" dirty="0">
                <a:effectLst/>
                <a:ea typeface="Times New Roman" panose="02020603050405020304" pitchFamily="18" charset="0"/>
                <a:cs typeface="Times New Roman" panose="02020603050405020304" pitchFamily="18" charset="0"/>
              </a:rPr>
              <a:t>CTA Chest showed no evidence of thrombosis in the outflow graft. </a:t>
            </a:r>
            <a:r>
              <a:rPr lang="en-US" sz="1800" dirty="0">
                <a:effectLst/>
                <a:ea typeface="Times New Roman" panose="02020603050405020304" pitchFamily="18" charset="0"/>
              </a:rPr>
              <a:t>It was hard to differentiate if pump thrombosis or AR caused the clinical syndrome and the working diagnosis was that both processes existed. The patient was scheduled for TAVR followed by subcostal pump exchange.</a:t>
            </a:r>
          </a:p>
          <a:p>
            <a:r>
              <a:rPr lang="en-US" sz="1800" dirty="0">
                <a:ea typeface="Times New Roman" panose="02020603050405020304" pitchFamily="18" charset="0"/>
                <a:cs typeface="Times New Roman" panose="02020603050405020304" pitchFamily="18" charset="0"/>
              </a:rPr>
              <a:t>Given the pure AR without leaflet calcification and risk for ventricular embolization, compassionate use TAVR with a </a:t>
            </a:r>
            <a:r>
              <a:rPr lang="en-US" sz="1800" dirty="0" err="1">
                <a:ea typeface="Times New Roman" panose="02020603050405020304" pitchFamily="18" charset="0"/>
                <a:cs typeface="Times New Roman" panose="02020603050405020304" pitchFamily="18" charset="0"/>
              </a:rPr>
              <a:t>JenaValve</a:t>
            </a:r>
            <a:r>
              <a:rPr lang="en-US" sz="1800" dirty="0">
                <a:ea typeface="Times New Roman" panose="02020603050405020304" pitchFamily="18" charset="0"/>
                <a:cs typeface="Times New Roman" panose="02020603050405020304" pitchFamily="18" charset="0"/>
              </a:rPr>
              <a:t> device was considered.</a:t>
            </a:r>
          </a:p>
          <a:p>
            <a:endParaRPr lang="en-US" dirty="0"/>
          </a:p>
        </p:txBody>
      </p:sp>
      <p:pic>
        <p:nvPicPr>
          <p:cNvPr id="6" name="Picture 5">
            <a:extLst>
              <a:ext uri="{FF2B5EF4-FFF2-40B4-BE49-F238E27FC236}">
                <a16:creationId xmlns:a16="http://schemas.microsoft.com/office/drawing/2014/main" id="{E35148FD-179D-4617-91F4-F6076045F6AD}"/>
              </a:ext>
            </a:extLst>
          </p:cNvPr>
          <p:cNvPicPr>
            <a:picLocks noChangeAspect="1"/>
          </p:cNvPicPr>
          <p:nvPr/>
        </p:nvPicPr>
        <p:blipFill>
          <a:blip r:embed="rId2"/>
          <a:stretch>
            <a:fillRect/>
          </a:stretch>
        </p:blipFill>
        <p:spPr>
          <a:xfrm>
            <a:off x="5530623" y="1483859"/>
            <a:ext cx="5686425" cy="4086225"/>
          </a:xfrm>
          <a:prstGeom prst="rect">
            <a:avLst/>
          </a:prstGeom>
        </p:spPr>
      </p:pic>
    </p:spTree>
    <p:extLst>
      <p:ext uri="{BB962C8B-B14F-4D97-AF65-F5344CB8AC3E}">
        <p14:creationId xmlns:p14="http://schemas.microsoft.com/office/powerpoint/2010/main" val="267264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1D8C3B-CD0D-44A0-A24D-0DA85E63CEC8}"/>
              </a:ext>
            </a:extLst>
          </p:cNvPr>
          <p:cNvSpPr>
            <a:spLocks noGrp="1"/>
          </p:cNvSpPr>
          <p:nvPr>
            <p:ph type="title"/>
          </p:nvPr>
        </p:nvSpPr>
        <p:spPr/>
        <p:txBody>
          <a:bodyPr/>
          <a:lstStyle/>
          <a:p>
            <a:r>
              <a:rPr lang="en-US" dirty="0" err="1"/>
              <a:t>JenaValve</a:t>
            </a:r>
            <a:endParaRPr lang="en-US" dirty="0"/>
          </a:p>
        </p:txBody>
      </p:sp>
      <p:sp>
        <p:nvSpPr>
          <p:cNvPr id="8" name="Content Placeholder 7">
            <a:extLst>
              <a:ext uri="{FF2B5EF4-FFF2-40B4-BE49-F238E27FC236}">
                <a16:creationId xmlns:a16="http://schemas.microsoft.com/office/drawing/2014/main" id="{17E47446-53E3-492E-A1C7-E83EA16D5E15}"/>
              </a:ext>
            </a:extLst>
          </p:cNvPr>
          <p:cNvSpPr>
            <a:spLocks noGrp="1"/>
          </p:cNvSpPr>
          <p:nvPr>
            <p:ph idx="1"/>
          </p:nvPr>
        </p:nvSpPr>
        <p:spPr>
          <a:xfrm>
            <a:off x="589430" y="1771837"/>
            <a:ext cx="4439770" cy="4351338"/>
          </a:xfrm>
        </p:spPr>
        <p:txBody>
          <a:bodyPr/>
          <a:lstStyle/>
          <a:p>
            <a:endParaRPr lang="en-US" dirty="0"/>
          </a:p>
        </p:txBody>
      </p:sp>
      <p:pic>
        <p:nvPicPr>
          <p:cNvPr id="12" name="Picture 11">
            <a:extLst>
              <a:ext uri="{FF2B5EF4-FFF2-40B4-BE49-F238E27FC236}">
                <a16:creationId xmlns:a16="http://schemas.microsoft.com/office/drawing/2014/main" id="{E90776C1-BFD2-4678-BAA9-B5955C1A4B21}"/>
              </a:ext>
            </a:extLst>
          </p:cNvPr>
          <p:cNvPicPr>
            <a:picLocks noChangeAspect="1"/>
          </p:cNvPicPr>
          <p:nvPr/>
        </p:nvPicPr>
        <p:blipFill>
          <a:blip r:embed="rId2"/>
          <a:stretch>
            <a:fillRect/>
          </a:stretch>
        </p:blipFill>
        <p:spPr>
          <a:xfrm>
            <a:off x="1223682" y="1516483"/>
            <a:ext cx="10020300" cy="4862046"/>
          </a:xfrm>
          <a:prstGeom prst="rect">
            <a:avLst/>
          </a:prstGeom>
        </p:spPr>
      </p:pic>
    </p:spTree>
    <p:extLst>
      <p:ext uri="{BB962C8B-B14F-4D97-AF65-F5344CB8AC3E}">
        <p14:creationId xmlns:p14="http://schemas.microsoft.com/office/powerpoint/2010/main" val="19187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4446-098C-4906-BB2C-0C0CDC3226FF}"/>
              </a:ext>
            </a:extLst>
          </p:cNvPr>
          <p:cNvSpPr>
            <a:spLocks noGrp="1"/>
          </p:cNvSpPr>
          <p:nvPr>
            <p:ph type="title"/>
          </p:nvPr>
        </p:nvSpPr>
        <p:spPr/>
        <p:txBody>
          <a:bodyPr/>
          <a:lstStyle/>
          <a:p>
            <a:r>
              <a:rPr lang="en-US" dirty="0" err="1"/>
              <a:t>JenaValve</a:t>
            </a:r>
            <a:r>
              <a:rPr lang="en-US" dirty="0"/>
              <a:t> – Implantation Steps</a:t>
            </a:r>
          </a:p>
        </p:txBody>
      </p:sp>
      <p:pic>
        <p:nvPicPr>
          <p:cNvPr id="4" name="Picture 3" descr="C:\Users\Carr-Brendel\AppData\Local\Microsoft\Windows\INetCache\Content.Outlook\F5Z20AY2\illu1.tiff">
            <a:extLst>
              <a:ext uri="{FF2B5EF4-FFF2-40B4-BE49-F238E27FC236}">
                <a16:creationId xmlns:a16="http://schemas.microsoft.com/office/drawing/2014/main" id="{AA04029E-8199-4FD1-B663-4394FD0FA9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47208" y="1690688"/>
            <a:ext cx="1921865" cy="395460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Carr-Brendel\AppData\Local\Microsoft\Windows\INetCache\Content.Outlook\F5Z20AY2\illu3.tiff">
            <a:extLst>
              <a:ext uri="{FF2B5EF4-FFF2-40B4-BE49-F238E27FC236}">
                <a16:creationId xmlns:a16="http://schemas.microsoft.com/office/drawing/2014/main" id="{6BF79F1F-845D-4724-94C9-8F49087586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5335" y="1673261"/>
            <a:ext cx="1916173" cy="394289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Carr-Brendel\AppData\Local\Microsoft\Windows\INetCache\Content.Outlook\F5Z20AY2\illu2.tiff">
            <a:extLst>
              <a:ext uri="{FF2B5EF4-FFF2-40B4-BE49-F238E27FC236}">
                <a16:creationId xmlns:a16="http://schemas.microsoft.com/office/drawing/2014/main" id="{2EADC307-2E6E-4E79-B08E-2D829A6C31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123" y="1686761"/>
            <a:ext cx="1924668" cy="396037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F5B746-06C1-4387-A797-2F3ACC10DC29}"/>
              </a:ext>
            </a:extLst>
          </p:cNvPr>
          <p:cNvSpPr txBox="1"/>
          <p:nvPr/>
        </p:nvSpPr>
        <p:spPr>
          <a:xfrm>
            <a:off x="2041072" y="5420694"/>
            <a:ext cx="2277836" cy="830997"/>
          </a:xfrm>
          <a:prstGeom prst="rect">
            <a:avLst/>
          </a:prstGeom>
          <a:noFill/>
        </p:spPr>
        <p:txBody>
          <a:bodyPr wrap="square" rtlCol="0">
            <a:spAutoFit/>
          </a:bodyPr>
          <a:lstStyle/>
          <a:p>
            <a:pPr algn="ctr"/>
            <a:r>
              <a:rPr lang="en-US" sz="2400" dirty="0"/>
              <a:t>Locator Alignment</a:t>
            </a:r>
          </a:p>
        </p:txBody>
      </p:sp>
      <p:sp>
        <p:nvSpPr>
          <p:cNvPr id="10" name="TextBox 9">
            <a:extLst>
              <a:ext uri="{FF2B5EF4-FFF2-40B4-BE49-F238E27FC236}">
                <a16:creationId xmlns:a16="http://schemas.microsoft.com/office/drawing/2014/main" id="{BC88292D-F4E7-4F36-BB07-5E62B2CADBE6}"/>
              </a:ext>
            </a:extLst>
          </p:cNvPr>
          <p:cNvSpPr txBox="1"/>
          <p:nvPr/>
        </p:nvSpPr>
        <p:spPr>
          <a:xfrm>
            <a:off x="5015623" y="5420694"/>
            <a:ext cx="2277836" cy="830997"/>
          </a:xfrm>
          <a:prstGeom prst="rect">
            <a:avLst/>
          </a:prstGeom>
          <a:noFill/>
        </p:spPr>
        <p:txBody>
          <a:bodyPr wrap="square" rtlCol="0">
            <a:spAutoFit/>
          </a:bodyPr>
          <a:lstStyle/>
          <a:p>
            <a:pPr algn="ctr"/>
            <a:r>
              <a:rPr lang="en-US" sz="2400" dirty="0"/>
              <a:t>Valve Seated in Cusps</a:t>
            </a:r>
          </a:p>
        </p:txBody>
      </p:sp>
      <p:sp>
        <p:nvSpPr>
          <p:cNvPr id="11" name="TextBox 10">
            <a:extLst>
              <a:ext uri="{FF2B5EF4-FFF2-40B4-BE49-F238E27FC236}">
                <a16:creationId xmlns:a16="http://schemas.microsoft.com/office/drawing/2014/main" id="{CFA797A1-02EB-4BAB-BE86-7DC416805BDC}"/>
              </a:ext>
            </a:extLst>
          </p:cNvPr>
          <p:cNvSpPr txBox="1"/>
          <p:nvPr/>
        </p:nvSpPr>
        <p:spPr>
          <a:xfrm>
            <a:off x="7957198" y="5420694"/>
            <a:ext cx="2277836" cy="830997"/>
          </a:xfrm>
          <a:prstGeom prst="rect">
            <a:avLst/>
          </a:prstGeom>
          <a:noFill/>
        </p:spPr>
        <p:txBody>
          <a:bodyPr wrap="square" rtlCol="0">
            <a:spAutoFit/>
          </a:bodyPr>
          <a:lstStyle/>
          <a:p>
            <a:pPr algn="ctr"/>
            <a:r>
              <a:rPr lang="en-US" sz="2400" dirty="0"/>
              <a:t>Valve Fully Deployed</a:t>
            </a:r>
          </a:p>
        </p:txBody>
      </p:sp>
    </p:spTree>
    <p:extLst>
      <p:ext uri="{BB962C8B-B14F-4D97-AF65-F5344CB8AC3E}">
        <p14:creationId xmlns:p14="http://schemas.microsoft.com/office/powerpoint/2010/main" val="71147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EF18-E83E-4BA0-ADA4-C19946701D43}"/>
              </a:ext>
            </a:extLst>
          </p:cNvPr>
          <p:cNvSpPr>
            <a:spLocks noGrp="1"/>
          </p:cNvSpPr>
          <p:nvPr>
            <p:ph type="title"/>
          </p:nvPr>
        </p:nvSpPr>
        <p:spPr>
          <a:xfrm>
            <a:off x="838200" y="-166038"/>
            <a:ext cx="10515600" cy="1325563"/>
          </a:xfrm>
        </p:spPr>
        <p:txBody>
          <a:bodyPr/>
          <a:lstStyle/>
          <a:p>
            <a:r>
              <a:rPr lang="en-US" dirty="0"/>
              <a:t>Preprocedural Planning </a:t>
            </a:r>
          </a:p>
        </p:txBody>
      </p:sp>
      <p:pic>
        <p:nvPicPr>
          <p:cNvPr id="7" name="Content Placeholder 6">
            <a:extLst>
              <a:ext uri="{FF2B5EF4-FFF2-40B4-BE49-F238E27FC236}">
                <a16:creationId xmlns:a16="http://schemas.microsoft.com/office/drawing/2014/main" id="{04D422D2-74F1-4AA3-B7A9-640EBBD33945}"/>
              </a:ext>
            </a:extLst>
          </p:cNvPr>
          <p:cNvPicPr>
            <a:picLocks noGrp="1" noChangeAspect="1"/>
          </p:cNvPicPr>
          <p:nvPr>
            <p:ph idx="1"/>
          </p:nvPr>
        </p:nvPicPr>
        <p:blipFill>
          <a:blip r:embed="rId3"/>
          <a:stretch>
            <a:fillRect/>
          </a:stretch>
        </p:blipFill>
        <p:spPr>
          <a:xfrm>
            <a:off x="666299" y="2191076"/>
            <a:ext cx="3103799" cy="2743200"/>
          </a:xfrm>
        </p:spPr>
      </p:pic>
      <p:pic>
        <p:nvPicPr>
          <p:cNvPr id="5" name="Picture 4">
            <a:extLst>
              <a:ext uri="{FF2B5EF4-FFF2-40B4-BE49-F238E27FC236}">
                <a16:creationId xmlns:a16="http://schemas.microsoft.com/office/drawing/2014/main" id="{FAF7B1E4-7488-4ACA-A3AA-9A1295B63A91}"/>
              </a:ext>
            </a:extLst>
          </p:cNvPr>
          <p:cNvPicPr>
            <a:picLocks noChangeAspect="1"/>
          </p:cNvPicPr>
          <p:nvPr/>
        </p:nvPicPr>
        <p:blipFill>
          <a:blip r:embed="rId4"/>
          <a:stretch>
            <a:fillRect/>
          </a:stretch>
        </p:blipFill>
        <p:spPr>
          <a:xfrm>
            <a:off x="4332766" y="1027906"/>
            <a:ext cx="3140015" cy="2743200"/>
          </a:xfrm>
          <a:prstGeom prst="rect">
            <a:avLst/>
          </a:prstGeom>
        </p:spPr>
      </p:pic>
      <p:pic>
        <p:nvPicPr>
          <p:cNvPr id="9" name="Picture 8">
            <a:extLst>
              <a:ext uri="{FF2B5EF4-FFF2-40B4-BE49-F238E27FC236}">
                <a16:creationId xmlns:a16="http://schemas.microsoft.com/office/drawing/2014/main" id="{CB327CA1-36E4-4A59-B427-25971C22D81C}"/>
              </a:ext>
            </a:extLst>
          </p:cNvPr>
          <p:cNvPicPr>
            <a:picLocks noChangeAspect="1"/>
          </p:cNvPicPr>
          <p:nvPr/>
        </p:nvPicPr>
        <p:blipFill>
          <a:blip r:embed="rId5"/>
          <a:stretch>
            <a:fillRect/>
          </a:stretch>
        </p:blipFill>
        <p:spPr>
          <a:xfrm>
            <a:off x="4346410" y="3859305"/>
            <a:ext cx="3126371" cy="2743200"/>
          </a:xfrm>
          <a:prstGeom prst="rect">
            <a:avLst/>
          </a:prstGeom>
        </p:spPr>
      </p:pic>
      <p:pic>
        <p:nvPicPr>
          <p:cNvPr id="11" name="Picture 10">
            <a:extLst>
              <a:ext uri="{FF2B5EF4-FFF2-40B4-BE49-F238E27FC236}">
                <a16:creationId xmlns:a16="http://schemas.microsoft.com/office/drawing/2014/main" id="{CE99165E-8779-4269-AA61-CA10312487D0}"/>
              </a:ext>
            </a:extLst>
          </p:cNvPr>
          <p:cNvPicPr>
            <a:picLocks noChangeAspect="1"/>
          </p:cNvPicPr>
          <p:nvPr/>
        </p:nvPicPr>
        <p:blipFill>
          <a:blip r:embed="rId6"/>
          <a:stretch>
            <a:fillRect/>
          </a:stretch>
        </p:blipFill>
        <p:spPr>
          <a:xfrm>
            <a:off x="8128747" y="1027906"/>
            <a:ext cx="3833954" cy="2743200"/>
          </a:xfrm>
          <a:prstGeom prst="rect">
            <a:avLst/>
          </a:prstGeom>
        </p:spPr>
      </p:pic>
      <p:pic>
        <p:nvPicPr>
          <p:cNvPr id="13" name="Picture 12">
            <a:extLst>
              <a:ext uri="{FF2B5EF4-FFF2-40B4-BE49-F238E27FC236}">
                <a16:creationId xmlns:a16="http://schemas.microsoft.com/office/drawing/2014/main" id="{0BB09329-5690-4A95-A77D-3171E5C63266}"/>
              </a:ext>
            </a:extLst>
          </p:cNvPr>
          <p:cNvPicPr>
            <a:picLocks noChangeAspect="1"/>
          </p:cNvPicPr>
          <p:nvPr/>
        </p:nvPicPr>
        <p:blipFill>
          <a:blip r:embed="rId7"/>
          <a:stretch>
            <a:fillRect/>
          </a:stretch>
        </p:blipFill>
        <p:spPr>
          <a:xfrm>
            <a:off x="8128747" y="3852582"/>
            <a:ext cx="3841415" cy="2743200"/>
          </a:xfrm>
          <a:prstGeom prst="rect">
            <a:avLst/>
          </a:prstGeom>
        </p:spPr>
      </p:pic>
      <p:sp>
        <p:nvSpPr>
          <p:cNvPr id="14" name="TextBox 13">
            <a:extLst>
              <a:ext uri="{FF2B5EF4-FFF2-40B4-BE49-F238E27FC236}">
                <a16:creationId xmlns:a16="http://schemas.microsoft.com/office/drawing/2014/main" id="{0EB51005-25A8-4AE5-8449-5F2467AFCE10}"/>
              </a:ext>
            </a:extLst>
          </p:cNvPr>
          <p:cNvSpPr txBox="1"/>
          <p:nvPr/>
        </p:nvSpPr>
        <p:spPr>
          <a:xfrm>
            <a:off x="773206" y="5143500"/>
            <a:ext cx="2917238" cy="646331"/>
          </a:xfrm>
          <a:prstGeom prst="rect">
            <a:avLst/>
          </a:prstGeom>
          <a:noFill/>
        </p:spPr>
        <p:txBody>
          <a:bodyPr wrap="square" rtlCol="0">
            <a:spAutoFit/>
          </a:bodyPr>
          <a:lstStyle/>
          <a:p>
            <a:pPr algn="ctr"/>
            <a:r>
              <a:rPr lang="en-US" dirty="0"/>
              <a:t>Aortic Angulation and Coplanar View</a:t>
            </a:r>
          </a:p>
        </p:txBody>
      </p:sp>
      <p:sp>
        <p:nvSpPr>
          <p:cNvPr id="15" name="TextBox 14">
            <a:extLst>
              <a:ext uri="{FF2B5EF4-FFF2-40B4-BE49-F238E27FC236}">
                <a16:creationId xmlns:a16="http://schemas.microsoft.com/office/drawing/2014/main" id="{6861FA71-1F2A-4D1C-8432-8794D07563AC}"/>
              </a:ext>
            </a:extLst>
          </p:cNvPr>
          <p:cNvSpPr txBox="1"/>
          <p:nvPr/>
        </p:nvSpPr>
        <p:spPr>
          <a:xfrm>
            <a:off x="4346409" y="3187342"/>
            <a:ext cx="3126371" cy="646331"/>
          </a:xfrm>
          <a:prstGeom prst="rect">
            <a:avLst/>
          </a:prstGeom>
          <a:noFill/>
        </p:spPr>
        <p:txBody>
          <a:bodyPr wrap="square" rtlCol="0">
            <a:spAutoFit/>
          </a:bodyPr>
          <a:lstStyle/>
          <a:p>
            <a:pPr algn="ctr"/>
            <a:r>
              <a:rPr lang="en-US" dirty="0">
                <a:solidFill>
                  <a:schemeClr val="bg1"/>
                </a:solidFill>
              </a:rPr>
              <a:t>Aortic Annulus – Area 485mm</a:t>
            </a:r>
            <a:r>
              <a:rPr lang="en-US" baseline="30000" dirty="0">
                <a:solidFill>
                  <a:schemeClr val="bg1"/>
                </a:solidFill>
              </a:rPr>
              <a:t>2</a:t>
            </a:r>
            <a:br>
              <a:rPr lang="en-US" dirty="0">
                <a:solidFill>
                  <a:schemeClr val="bg1"/>
                </a:solidFill>
              </a:rPr>
            </a:br>
            <a:r>
              <a:rPr lang="en-US" dirty="0">
                <a:solidFill>
                  <a:schemeClr val="bg1"/>
                </a:solidFill>
              </a:rPr>
              <a:t>Permitter 80.1mm</a:t>
            </a:r>
            <a:endParaRPr lang="en-US" baseline="30000" dirty="0">
              <a:solidFill>
                <a:schemeClr val="bg1"/>
              </a:solidFill>
            </a:endParaRPr>
          </a:p>
        </p:txBody>
      </p:sp>
      <p:sp>
        <p:nvSpPr>
          <p:cNvPr id="16" name="TextBox 15">
            <a:extLst>
              <a:ext uri="{FF2B5EF4-FFF2-40B4-BE49-F238E27FC236}">
                <a16:creationId xmlns:a16="http://schemas.microsoft.com/office/drawing/2014/main" id="{9900F8F9-7069-4EFC-B990-7ECD639ED5A8}"/>
              </a:ext>
            </a:extLst>
          </p:cNvPr>
          <p:cNvSpPr txBox="1"/>
          <p:nvPr/>
        </p:nvSpPr>
        <p:spPr>
          <a:xfrm>
            <a:off x="4490804" y="5995539"/>
            <a:ext cx="2917238" cy="646331"/>
          </a:xfrm>
          <a:prstGeom prst="rect">
            <a:avLst/>
          </a:prstGeom>
          <a:noFill/>
        </p:spPr>
        <p:txBody>
          <a:bodyPr wrap="square" rtlCol="0">
            <a:spAutoFit/>
          </a:bodyPr>
          <a:lstStyle/>
          <a:p>
            <a:pPr algn="ctr"/>
            <a:r>
              <a:rPr lang="en-US" dirty="0">
                <a:solidFill>
                  <a:schemeClr val="bg1"/>
                </a:solidFill>
              </a:rPr>
              <a:t>Sinus of Valsalva </a:t>
            </a:r>
          </a:p>
          <a:p>
            <a:pPr algn="ctr"/>
            <a:r>
              <a:rPr lang="en-US" dirty="0">
                <a:solidFill>
                  <a:schemeClr val="bg1"/>
                </a:solidFill>
              </a:rPr>
              <a:t>30.3mmx30.2mmx34.5mm</a:t>
            </a:r>
          </a:p>
        </p:txBody>
      </p:sp>
      <p:sp>
        <p:nvSpPr>
          <p:cNvPr id="17" name="TextBox 16">
            <a:extLst>
              <a:ext uri="{FF2B5EF4-FFF2-40B4-BE49-F238E27FC236}">
                <a16:creationId xmlns:a16="http://schemas.microsoft.com/office/drawing/2014/main" id="{FE866CF0-7DAE-439C-9C6D-8E93C2ECB5B8}"/>
              </a:ext>
            </a:extLst>
          </p:cNvPr>
          <p:cNvSpPr txBox="1"/>
          <p:nvPr/>
        </p:nvSpPr>
        <p:spPr>
          <a:xfrm>
            <a:off x="8608463" y="3292632"/>
            <a:ext cx="2917238" cy="369332"/>
          </a:xfrm>
          <a:prstGeom prst="rect">
            <a:avLst/>
          </a:prstGeom>
          <a:noFill/>
        </p:spPr>
        <p:txBody>
          <a:bodyPr wrap="square" rtlCol="0">
            <a:spAutoFit/>
          </a:bodyPr>
          <a:lstStyle/>
          <a:p>
            <a:pPr algn="ctr"/>
            <a:r>
              <a:rPr lang="en-US" dirty="0">
                <a:solidFill>
                  <a:schemeClr val="bg1"/>
                </a:solidFill>
              </a:rPr>
              <a:t>Left Main Height – 12.6mm</a:t>
            </a:r>
          </a:p>
        </p:txBody>
      </p:sp>
      <p:sp>
        <p:nvSpPr>
          <p:cNvPr id="18" name="TextBox 17">
            <a:extLst>
              <a:ext uri="{FF2B5EF4-FFF2-40B4-BE49-F238E27FC236}">
                <a16:creationId xmlns:a16="http://schemas.microsoft.com/office/drawing/2014/main" id="{D24C79F0-0A3C-4977-81EB-08AE54D0CB84}"/>
              </a:ext>
            </a:extLst>
          </p:cNvPr>
          <p:cNvSpPr txBox="1"/>
          <p:nvPr/>
        </p:nvSpPr>
        <p:spPr>
          <a:xfrm>
            <a:off x="8684046" y="6170355"/>
            <a:ext cx="2917238" cy="369332"/>
          </a:xfrm>
          <a:prstGeom prst="rect">
            <a:avLst/>
          </a:prstGeom>
          <a:noFill/>
        </p:spPr>
        <p:txBody>
          <a:bodyPr wrap="square" rtlCol="0">
            <a:spAutoFit/>
          </a:bodyPr>
          <a:lstStyle/>
          <a:p>
            <a:pPr algn="ctr"/>
            <a:r>
              <a:rPr lang="en-US" dirty="0">
                <a:solidFill>
                  <a:schemeClr val="bg1"/>
                </a:solidFill>
              </a:rPr>
              <a:t>RCA Height -19.7mm</a:t>
            </a:r>
          </a:p>
        </p:txBody>
      </p:sp>
    </p:spTree>
    <p:extLst>
      <p:ext uri="{BB962C8B-B14F-4D97-AF65-F5344CB8AC3E}">
        <p14:creationId xmlns:p14="http://schemas.microsoft.com/office/powerpoint/2010/main" val="142795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9443-3048-40BC-9933-0A50C3706ECE}"/>
              </a:ext>
            </a:extLst>
          </p:cNvPr>
          <p:cNvSpPr>
            <a:spLocks noGrp="1"/>
          </p:cNvSpPr>
          <p:nvPr>
            <p:ph type="ctrTitle"/>
          </p:nvPr>
        </p:nvSpPr>
        <p:spPr>
          <a:xfrm>
            <a:off x="1524000" y="-146751"/>
            <a:ext cx="9144000" cy="2387600"/>
          </a:xfrm>
        </p:spPr>
        <p:txBody>
          <a:bodyPr>
            <a:normAutofit/>
          </a:bodyPr>
          <a:lstStyle/>
          <a:p>
            <a:r>
              <a:rPr lang="en-US" sz="2800" dirty="0">
                <a:latin typeface="+mn-lt"/>
              </a:rPr>
              <a:t>The 18Fr introducer sheath system was advanced to the level of the </a:t>
            </a:r>
            <a:r>
              <a:rPr lang="en-US" sz="2800" dirty="0" err="1">
                <a:latin typeface="+mn-lt"/>
              </a:rPr>
              <a:t>sinotubular</a:t>
            </a:r>
            <a:r>
              <a:rPr lang="en-US" sz="2800" dirty="0">
                <a:latin typeface="+mn-lt"/>
              </a:rPr>
              <a:t> junction, followed by advancement of the delivery catheter to align the sealing ring marker band with the sheath marker band</a:t>
            </a:r>
          </a:p>
        </p:txBody>
      </p:sp>
      <p:pic>
        <p:nvPicPr>
          <p:cNvPr id="10" name="Picture 9">
            <a:extLst>
              <a:ext uri="{FF2B5EF4-FFF2-40B4-BE49-F238E27FC236}">
                <a16:creationId xmlns:a16="http://schemas.microsoft.com/office/drawing/2014/main" id="{AB7AEDCE-8789-47B8-87C0-9E4715F875F6}"/>
              </a:ext>
            </a:extLst>
          </p:cNvPr>
          <p:cNvPicPr>
            <a:picLocks noChangeAspect="1"/>
          </p:cNvPicPr>
          <p:nvPr/>
        </p:nvPicPr>
        <p:blipFill rotWithShape="1">
          <a:blip r:embed="rId2"/>
          <a:srcRect l="2449"/>
          <a:stretch/>
        </p:blipFill>
        <p:spPr>
          <a:xfrm>
            <a:off x="1538265" y="2419629"/>
            <a:ext cx="4557735" cy="3657600"/>
          </a:xfrm>
          <a:prstGeom prst="rect">
            <a:avLst/>
          </a:prstGeom>
        </p:spPr>
      </p:pic>
      <p:pic>
        <p:nvPicPr>
          <p:cNvPr id="12" name="Picture 11">
            <a:extLst>
              <a:ext uri="{FF2B5EF4-FFF2-40B4-BE49-F238E27FC236}">
                <a16:creationId xmlns:a16="http://schemas.microsoft.com/office/drawing/2014/main" id="{B375E5FA-9342-48E5-86C6-28343AF2569F}"/>
              </a:ext>
            </a:extLst>
          </p:cNvPr>
          <p:cNvPicPr>
            <a:picLocks noChangeAspect="1"/>
          </p:cNvPicPr>
          <p:nvPr/>
        </p:nvPicPr>
        <p:blipFill>
          <a:blip r:embed="rId3"/>
          <a:stretch>
            <a:fillRect/>
          </a:stretch>
        </p:blipFill>
        <p:spPr>
          <a:xfrm>
            <a:off x="7281024" y="2419629"/>
            <a:ext cx="3736335" cy="3657600"/>
          </a:xfrm>
          <a:prstGeom prst="rect">
            <a:avLst/>
          </a:prstGeom>
        </p:spPr>
      </p:pic>
    </p:spTree>
    <p:extLst>
      <p:ext uri="{BB962C8B-B14F-4D97-AF65-F5344CB8AC3E}">
        <p14:creationId xmlns:p14="http://schemas.microsoft.com/office/powerpoint/2010/main" val="51055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9443-3048-40BC-9933-0A50C3706ECE}"/>
              </a:ext>
            </a:extLst>
          </p:cNvPr>
          <p:cNvSpPr>
            <a:spLocks noGrp="1"/>
          </p:cNvSpPr>
          <p:nvPr>
            <p:ph type="ctrTitle"/>
          </p:nvPr>
        </p:nvSpPr>
        <p:spPr>
          <a:xfrm>
            <a:off x="1524000" y="-86239"/>
            <a:ext cx="9144000" cy="2387600"/>
          </a:xfrm>
        </p:spPr>
        <p:txBody>
          <a:bodyPr>
            <a:normAutofit/>
          </a:bodyPr>
          <a:lstStyle/>
          <a:p>
            <a:r>
              <a:rPr lang="en-US" sz="2800" dirty="0">
                <a:latin typeface="+mn-lt"/>
              </a:rPr>
              <a:t>The sheath was retracted into the descending aorta exposing the valve. The catheter was deflected to allow coaxial alignment. A C-arm sweep was performed to ensure the locators aligned with the native cusp.</a:t>
            </a:r>
          </a:p>
        </p:txBody>
      </p:sp>
      <p:pic>
        <p:nvPicPr>
          <p:cNvPr id="10" name="Picture 9">
            <a:extLst>
              <a:ext uri="{FF2B5EF4-FFF2-40B4-BE49-F238E27FC236}">
                <a16:creationId xmlns:a16="http://schemas.microsoft.com/office/drawing/2014/main" id="{038BD3D1-F439-4A49-B6E0-FB2237C50041}"/>
              </a:ext>
            </a:extLst>
          </p:cNvPr>
          <p:cNvPicPr>
            <a:picLocks noChangeAspect="1"/>
          </p:cNvPicPr>
          <p:nvPr/>
        </p:nvPicPr>
        <p:blipFill>
          <a:blip r:embed="rId2"/>
          <a:stretch>
            <a:fillRect/>
          </a:stretch>
        </p:blipFill>
        <p:spPr>
          <a:xfrm>
            <a:off x="6641727" y="2727840"/>
            <a:ext cx="3693958" cy="3657600"/>
          </a:xfrm>
          <a:prstGeom prst="rect">
            <a:avLst/>
          </a:prstGeom>
        </p:spPr>
      </p:pic>
      <p:pic>
        <p:nvPicPr>
          <p:cNvPr id="12" name="Picture 11">
            <a:extLst>
              <a:ext uri="{FF2B5EF4-FFF2-40B4-BE49-F238E27FC236}">
                <a16:creationId xmlns:a16="http://schemas.microsoft.com/office/drawing/2014/main" id="{5800CFCF-524D-45D8-844E-31A18C6E73BB}"/>
              </a:ext>
            </a:extLst>
          </p:cNvPr>
          <p:cNvPicPr>
            <a:picLocks noChangeAspect="1"/>
          </p:cNvPicPr>
          <p:nvPr/>
        </p:nvPicPr>
        <p:blipFill>
          <a:blip r:embed="rId3"/>
          <a:stretch>
            <a:fillRect/>
          </a:stretch>
        </p:blipFill>
        <p:spPr>
          <a:xfrm>
            <a:off x="1920702" y="2727840"/>
            <a:ext cx="3629572" cy="3657600"/>
          </a:xfrm>
          <a:prstGeom prst="rect">
            <a:avLst/>
          </a:prstGeom>
        </p:spPr>
      </p:pic>
    </p:spTree>
    <p:extLst>
      <p:ext uri="{BB962C8B-B14F-4D97-AF65-F5344CB8AC3E}">
        <p14:creationId xmlns:p14="http://schemas.microsoft.com/office/powerpoint/2010/main" val="635804024"/>
      </p:ext>
    </p:extLst>
  </p:cSld>
  <p:clrMapOvr>
    <a:masterClrMapping/>
  </p:clrMapOvr>
  <p:timing>
    <p:tnLst>
      <p:par>
        <p:cTn id="1" dur="indefinite" restart="never" nodeType="tmRoot">
          <p:childTnLst>
            <p:par>
              <p:cTn id="2"/>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9443-3048-40BC-9933-0A50C3706ECE}"/>
              </a:ext>
            </a:extLst>
          </p:cNvPr>
          <p:cNvSpPr>
            <a:spLocks noGrp="1"/>
          </p:cNvSpPr>
          <p:nvPr>
            <p:ph type="ctrTitle"/>
          </p:nvPr>
        </p:nvSpPr>
        <p:spPr>
          <a:xfrm>
            <a:off x="1524000" y="-651020"/>
            <a:ext cx="9144000" cy="2387600"/>
          </a:xfrm>
        </p:spPr>
        <p:txBody>
          <a:bodyPr>
            <a:normAutofit/>
          </a:bodyPr>
          <a:lstStyle/>
          <a:p>
            <a:r>
              <a:rPr lang="en-US" sz="2800" dirty="0">
                <a:latin typeface="+mn-lt"/>
              </a:rPr>
              <a:t>Locator alignment (arrows) was confirmed on TEE and aortogram</a:t>
            </a:r>
          </a:p>
        </p:txBody>
      </p:sp>
      <p:cxnSp>
        <p:nvCxnSpPr>
          <p:cNvPr id="5" name="Straight Arrow Connector 4">
            <a:extLst>
              <a:ext uri="{FF2B5EF4-FFF2-40B4-BE49-F238E27FC236}">
                <a16:creationId xmlns:a16="http://schemas.microsoft.com/office/drawing/2014/main" id="{C6C1D017-73D3-4A8E-ABA0-9F828D49BE68}"/>
              </a:ext>
            </a:extLst>
          </p:cNvPr>
          <p:cNvCxnSpPr/>
          <p:nvPr/>
        </p:nvCxnSpPr>
        <p:spPr>
          <a:xfrm flipH="1" flipV="1">
            <a:off x="1586534" y="3972765"/>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40B5D2-3992-4FAA-B79C-5156C916D360}"/>
              </a:ext>
            </a:extLst>
          </p:cNvPr>
          <p:cNvCxnSpPr/>
          <p:nvPr/>
        </p:nvCxnSpPr>
        <p:spPr>
          <a:xfrm flipH="1" flipV="1">
            <a:off x="1149626" y="4226396"/>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92FE45-6B5C-4132-88C8-D6CAE60D2AB1}"/>
              </a:ext>
            </a:extLst>
          </p:cNvPr>
          <p:cNvCxnSpPr/>
          <p:nvPr/>
        </p:nvCxnSpPr>
        <p:spPr>
          <a:xfrm flipH="1" flipV="1">
            <a:off x="897834" y="4382960"/>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367ED4-F338-4C39-B6C1-45AAD5DA4380}"/>
              </a:ext>
            </a:extLst>
          </p:cNvPr>
          <p:cNvCxnSpPr/>
          <p:nvPr/>
        </p:nvCxnSpPr>
        <p:spPr>
          <a:xfrm flipH="1" flipV="1">
            <a:off x="5244134" y="4177099"/>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7405A4-DB72-4BF5-8698-B75D024708C2}"/>
              </a:ext>
            </a:extLst>
          </p:cNvPr>
          <p:cNvCxnSpPr/>
          <p:nvPr/>
        </p:nvCxnSpPr>
        <p:spPr>
          <a:xfrm flipH="1" flipV="1">
            <a:off x="5135216" y="3910172"/>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D82233-9963-4D18-99BD-080A337F0606}"/>
              </a:ext>
            </a:extLst>
          </p:cNvPr>
          <p:cNvCxnSpPr/>
          <p:nvPr/>
        </p:nvCxnSpPr>
        <p:spPr>
          <a:xfrm flipH="1" flipV="1">
            <a:off x="4631633" y="4355505"/>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2FA52E-2094-401F-BC20-0F1223D138BE}"/>
              </a:ext>
            </a:extLst>
          </p:cNvPr>
          <p:cNvCxnSpPr>
            <a:cxnSpLocks/>
          </p:cNvCxnSpPr>
          <p:nvPr/>
        </p:nvCxnSpPr>
        <p:spPr>
          <a:xfrm flipH="1">
            <a:off x="9114303" y="4171546"/>
            <a:ext cx="104776" cy="4228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C32A1A-E730-41B2-8489-FB967C6C8AB1}"/>
              </a:ext>
            </a:extLst>
          </p:cNvPr>
          <p:cNvCxnSpPr>
            <a:cxnSpLocks/>
          </p:cNvCxnSpPr>
          <p:nvPr/>
        </p:nvCxnSpPr>
        <p:spPr>
          <a:xfrm>
            <a:off x="8530259" y="4162521"/>
            <a:ext cx="262557" cy="4514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01A5DE-368F-4BFE-87E6-B71058BA022C}"/>
              </a:ext>
            </a:extLst>
          </p:cNvPr>
          <p:cNvCxnSpPr>
            <a:cxnSpLocks/>
          </p:cNvCxnSpPr>
          <p:nvPr/>
        </p:nvCxnSpPr>
        <p:spPr>
          <a:xfrm flipV="1">
            <a:off x="8901946" y="4948709"/>
            <a:ext cx="89655" cy="4133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FF608787-460C-4EFC-9E09-FED8EEA0CDD6}"/>
              </a:ext>
            </a:extLst>
          </p:cNvPr>
          <p:cNvPicPr>
            <a:picLocks noChangeAspect="1"/>
          </p:cNvPicPr>
          <p:nvPr/>
        </p:nvPicPr>
        <p:blipFill>
          <a:blip r:embed="rId3"/>
          <a:stretch>
            <a:fillRect/>
          </a:stretch>
        </p:blipFill>
        <p:spPr>
          <a:xfrm>
            <a:off x="3589926" y="2554159"/>
            <a:ext cx="3692837" cy="3657600"/>
          </a:xfrm>
          <a:prstGeom prst="rect">
            <a:avLst/>
          </a:prstGeom>
        </p:spPr>
      </p:pic>
      <p:pic>
        <p:nvPicPr>
          <p:cNvPr id="27" name="Picture 26">
            <a:extLst>
              <a:ext uri="{FF2B5EF4-FFF2-40B4-BE49-F238E27FC236}">
                <a16:creationId xmlns:a16="http://schemas.microsoft.com/office/drawing/2014/main" id="{B6014F59-25FB-42A2-AFCF-7A049A664DC5}"/>
              </a:ext>
            </a:extLst>
          </p:cNvPr>
          <p:cNvPicPr>
            <a:picLocks noChangeAspect="1"/>
          </p:cNvPicPr>
          <p:nvPr/>
        </p:nvPicPr>
        <p:blipFill>
          <a:blip r:embed="rId4"/>
          <a:stretch>
            <a:fillRect/>
          </a:stretch>
        </p:blipFill>
        <p:spPr>
          <a:xfrm>
            <a:off x="-38874" y="2554159"/>
            <a:ext cx="3628800" cy="3657600"/>
          </a:xfrm>
          <a:prstGeom prst="rect">
            <a:avLst/>
          </a:prstGeom>
        </p:spPr>
      </p:pic>
      <p:pic>
        <p:nvPicPr>
          <p:cNvPr id="6" name="Picture 5">
            <a:extLst>
              <a:ext uri="{FF2B5EF4-FFF2-40B4-BE49-F238E27FC236}">
                <a16:creationId xmlns:a16="http://schemas.microsoft.com/office/drawing/2014/main" id="{D20062F8-EAD0-4DDD-9BB3-8E4A8EF47B66}"/>
              </a:ext>
            </a:extLst>
          </p:cNvPr>
          <p:cNvPicPr>
            <a:picLocks noChangeAspect="1"/>
          </p:cNvPicPr>
          <p:nvPr/>
        </p:nvPicPr>
        <p:blipFill rotWithShape="1">
          <a:blip r:embed="rId5"/>
          <a:srcRect l="2172"/>
          <a:stretch/>
        </p:blipFill>
        <p:spPr>
          <a:xfrm>
            <a:off x="7282763" y="2554159"/>
            <a:ext cx="4906492" cy="3657600"/>
          </a:xfrm>
          <a:prstGeom prst="rect">
            <a:avLst/>
          </a:prstGeom>
        </p:spPr>
      </p:pic>
      <p:cxnSp>
        <p:nvCxnSpPr>
          <p:cNvPr id="22" name="Straight Arrow Connector 21">
            <a:extLst>
              <a:ext uri="{FF2B5EF4-FFF2-40B4-BE49-F238E27FC236}">
                <a16:creationId xmlns:a16="http://schemas.microsoft.com/office/drawing/2014/main" id="{9E4F33EB-F0D2-4318-812E-7667724F23A3}"/>
              </a:ext>
            </a:extLst>
          </p:cNvPr>
          <p:cNvCxnSpPr/>
          <p:nvPr/>
        </p:nvCxnSpPr>
        <p:spPr>
          <a:xfrm flipH="1" flipV="1">
            <a:off x="8908752" y="4890036"/>
            <a:ext cx="503583" cy="25841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85E9CAE-5FAC-4583-AC9E-ACF54E80AE20}"/>
              </a:ext>
            </a:extLst>
          </p:cNvPr>
          <p:cNvCxnSpPr>
            <a:cxnSpLocks/>
          </p:cNvCxnSpPr>
          <p:nvPr/>
        </p:nvCxnSpPr>
        <p:spPr>
          <a:xfrm flipV="1">
            <a:off x="8031368" y="4967482"/>
            <a:ext cx="329851" cy="3945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DB737C-8C12-493B-B0DD-F8A77ACBA725}"/>
              </a:ext>
            </a:extLst>
          </p:cNvPr>
          <p:cNvCxnSpPr>
            <a:cxnSpLocks/>
          </p:cNvCxnSpPr>
          <p:nvPr/>
        </p:nvCxnSpPr>
        <p:spPr>
          <a:xfrm flipV="1">
            <a:off x="8610720" y="5267419"/>
            <a:ext cx="1" cy="3902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09066"/>
      </p:ext>
    </p:extLst>
  </p:cSld>
  <p:clrMapOvr>
    <a:masterClrMapping/>
  </p:clrMapOvr>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47DD48-6639-42EE-9AED-C7C103178040}"/>
              </a:ext>
            </a:extLst>
          </p:cNvPr>
          <p:cNvSpPr>
            <a:spLocks noGrp="1"/>
          </p:cNvSpPr>
          <p:nvPr>
            <p:ph type="subTitle" idx="1"/>
          </p:nvPr>
        </p:nvSpPr>
        <p:spPr/>
        <p:txBody>
          <a:bodyPr/>
          <a:lstStyle/>
          <a:p>
            <a:endParaRPr lang="en-US"/>
          </a:p>
        </p:txBody>
      </p:sp>
      <p:sp>
        <p:nvSpPr>
          <p:cNvPr id="7" name="Title 1">
            <a:extLst>
              <a:ext uri="{FF2B5EF4-FFF2-40B4-BE49-F238E27FC236}">
                <a16:creationId xmlns:a16="http://schemas.microsoft.com/office/drawing/2014/main" id="{911FD456-488D-41DE-8E92-FFC2A0DF54A8}"/>
              </a:ext>
            </a:extLst>
          </p:cNvPr>
          <p:cNvSpPr>
            <a:spLocks noGrp="1"/>
          </p:cNvSpPr>
          <p:nvPr>
            <p:ph type="ctrTitle"/>
          </p:nvPr>
        </p:nvSpPr>
        <p:spPr>
          <a:xfrm>
            <a:off x="1497183" y="719412"/>
            <a:ext cx="9144000" cy="992094"/>
          </a:xfrm>
        </p:spPr>
        <p:txBody>
          <a:bodyPr>
            <a:normAutofit/>
          </a:bodyPr>
          <a:lstStyle/>
          <a:p>
            <a:r>
              <a:rPr lang="en-US" sz="2800" dirty="0">
                <a:latin typeface="+mn-lt"/>
              </a:rPr>
              <a:t>The valve was subsequently deployed and the delivery system removed. TEE revealed trace AR </a:t>
            </a:r>
          </a:p>
        </p:txBody>
      </p:sp>
      <p:pic>
        <p:nvPicPr>
          <p:cNvPr id="9" name="Picture 8">
            <a:extLst>
              <a:ext uri="{FF2B5EF4-FFF2-40B4-BE49-F238E27FC236}">
                <a16:creationId xmlns:a16="http://schemas.microsoft.com/office/drawing/2014/main" id="{FCA796E0-A4AA-48A3-9190-7837159AED68}"/>
              </a:ext>
            </a:extLst>
          </p:cNvPr>
          <p:cNvPicPr>
            <a:picLocks noChangeAspect="1"/>
          </p:cNvPicPr>
          <p:nvPr/>
        </p:nvPicPr>
        <p:blipFill>
          <a:blip r:embed="rId3"/>
          <a:stretch>
            <a:fillRect/>
          </a:stretch>
        </p:blipFill>
        <p:spPr>
          <a:xfrm>
            <a:off x="1245050" y="2347619"/>
            <a:ext cx="9648265" cy="3685854"/>
          </a:xfrm>
          <a:prstGeom prst="rect">
            <a:avLst/>
          </a:prstGeom>
        </p:spPr>
      </p:pic>
      <p:pic>
        <p:nvPicPr>
          <p:cNvPr id="5" name="Picture 4">
            <a:extLst>
              <a:ext uri="{FF2B5EF4-FFF2-40B4-BE49-F238E27FC236}">
                <a16:creationId xmlns:a16="http://schemas.microsoft.com/office/drawing/2014/main" id="{93C45789-66FC-4F30-B875-AC26216B9C9F}"/>
              </a:ext>
            </a:extLst>
          </p:cNvPr>
          <p:cNvPicPr>
            <a:picLocks noChangeAspect="1"/>
          </p:cNvPicPr>
          <p:nvPr/>
        </p:nvPicPr>
        <p:blipFill>
          <a:blip r:embed="rId4"/>
          <a:stretch>
            <a:fillRect/>
          </a:stretch>
        </p:blipFill>
        <p:spPr>
          <a:xfrm>
            <a:off x="5710237" y="2347619"/>
            <a:ext cx="5183077" cy="3690232"/>
          </a:xfrm>
          <a:prstGeom prst="rect">
            <a:avLst/>
          </a:prstGeom>
        </p:spPr>
      </p:pic>
    </p:spTree>
    <p:extLst>
      <p:ext uri="{BB962C8B-B14F-4D97-AF65-F5344CB8AC3E}">
        <p14:creationId xmlns:p14="http://schemas.microsoft.com/office/powerpoint/2010/main" val="64920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5712</TotalTime>
  <Words>403</Words>
  <Application>Microsoft Office PowerPoint</Application>
  <PresentationFormat>Widescreen</PresentationFormat>
  <Paragraphs>31</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First Report of Transfemoral JenaValve Implantation for Severe Aortic Regurgitation in a Patient with a HeartMate II LVAD </vt:lpstr>
      <vt:lpstr>Clinical Presentation </vt:lpstr>
      <vt:lpstr>JenaValve</vt:lpstr>
      <vt:lpstr>JenaValve – Implantation Steps</vt:lpstr>
      <vt:lpstr>Preprocedural Planning </vt:lpstr>
      <vt:lpstr>The 18Fr introducer sheath system was advanced to the level of the sinotubular junction, followed by advancement of the delivery catheter to align the sealing ring marker band with the sheath marker band</vt:lpstr>
      <vt:lpstr>The sheath was retracted into the descending aorta exposing the valve. The catheter was deflected to allow coaxial alignment. A C-arm sweep was performed to ensure the locators aligned with the native cusp.</vt:lpstr>
      <vt:lpstr>Locator alignment (arrows) was confirmed on TEE and aortogram</vt:lpstr>
      <vt:lpstr>The valve was subsequently deployed and the delivery system removed. TEE revealed trace AR </vt:lpstr>
      <vt:lpstr>Conclusions and Learning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 Rahim</dc:creator>
  <cp:lastModifiedBy>Rebekah Wychulis</cp:lastModifiedBy>
  <cp:revision>20</cp:revision>
  <dcterms:created xsi:type="dcterms:W3CDTF">2020-11-30T16:13:35Z</dcterms:created>
  <dcterms:modified xsi:type="dcterms:W3CDTF">2021-08-24T14:27:18Z</dcterms:modified>
</cp:coreProperties>
</file>