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4.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9"/>
  </p:notesMasterIdLst>
  <p:sldIdLst>
    <p:sldId id="256" r:id="rId2"/>
    <p:sldId id="257" r:id="rId3"/>
    <p:sldId id="258" r:id="rId4"/>
    <p:sldId id="276"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Helvetica Neue"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oboto Slab" panose="020B0604020202020204" charset="0"/>
      <p:regular r:id="rId34"/>
      <p:bold r:id="rId35"/>
    </p:embeddedFont>
  </p:embeddedFontLst>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057"/>
    <a:srgbClr val="144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https://www.youtube.com/watch?v=uMH-oL_9evk</a:t>
            </a:r>
          </a:p>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8963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04854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94309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59908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0760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41793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54647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66620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97963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971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738955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00A238-B3DE-4559-8123-575A050298A2}"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74682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00A238-B3DE-4559-8123-575A050298A2}" type="datetimeFigureOut">
              <a:rPr lang="en-US" smtClean="0"/>
              <a:t>2/22/2022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10576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hyperlink" Target="http://www.youtube.com/watch?v=uMH-oL_9ev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6" name="Shape 36"/>
          <p:cNvSpPr txBox="1"/>
          <p:nvPr/>
        </p:nvSpPr>
        <p:spPr>
          <a:xfrm>
            <a:off x="676200" y="1567543"/>
            <a:ext cx="7791600" cy="1963243"/>
          </a:xfrm>
          <a:prstGeom prst="rect">
            <a:avLst/>
          </a:prstGeom>
          <a:noFill/>
          <a:ln>
            <a:noFill/>
          </a:ln>
        </p:spPr>
        <p:txBody>
          <a:bodyPr spcFirstLastPara="1" wrap="square" lIns="91425" tIns="91425" rIns="91425" bIns="91425" anchor="ctr" anchorCtr="0">
            <a:noAutofit/>
          </a:bodyPr>
          <a:lstStyle/>
          <a:p>
            <a:pPr lvl="0" algn="ctr"/>
            <a:r>
              <a:rPr lang="en-US" sz="3600" dirty="0">
                <a:solidFill>
                  <a:srgbClr val="002060"/>
                </a:solidFill>
                <a:latin typeface="Roboto Slab" pitchFamily="2" charset="0"/>
                <a:ea typeface="Roboto Slab" pitchFamily="2" charset="0"/>
                <a:cs typeface="Helvetica Neue"/>
                <a:sym typeface="Helvetica Neue"/>
              </a:rPr>
              <a:t>Audience Response System-</a:t>
            </a:r>
          </a:p>
          <a:p>
            <a:pPr lvl="0" algn="ctr"/>
            <a:r>
              <a:rPr lang="en-US" sz="3600" dirty="0">
                <a:solidFill>
                  <a:srgbClr val="002060"/>
                </a:solidFill>
                <a:latin typeface="Roboto Slab" pitchFamily="2" charset="0"/>
                <a:ea typeface="Roboto Slab" pitchFamily="2" charset="0"/>
                <a:cs typeface="Helvetica Neue"/>
                <a:sym typeface="Helvetica Neue"/>
              </a:rPr>
              <a:t>Training Guide for Moderators using the Social Q&amp;A feature</a:t>
            </a:r>
          </a:p>
        </p:txBody>
      </p:sp>
      <p:pic>
        <p:nvPicPr>
          <p:cNvPr id="2" name="Picture 1">
            <a:extLst>
              <a:ext uri="{FF2B5EF4-FFF2-40B4-BE49-F238E27FC236}">
                <a16:creationId xmlns:a16="http://schemas.microsoft.com/office/drawing/2014/main" id="{DDE077A7-8206-4BF0-AD15-0A8E2789829D}"/>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Moderator Buttons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2" name="Shape 132"/>
          <p:cNvSpPr txBox="1"/>
          <p:nvPr/>
        </p:nvSpPr>
        <p:spPr>
          <a:xfrm>
            <a:off x="304800" y="3448780"/>
            <a:ext cx="4960500" cy="11370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3. </a:t>
            </a:r>
            <a:r>
              <a:rPr lang="en-US" b="1" dirty="0">
                <a:solidFill>
                  <a:srgbClr val="434343"/>
                </a:solidFill>
              </a:rPr>
              <a:t>Highlight: </a:t>
            </a:r>
            <a:r>
              <a:rPr lang="en-US" dirty="0">
                <a:solidFill>
                  <a:srgbClr val="434343"/>
                </a:solidFill>
              </a:rPr>
              <a:t>This is used to highlight a question. Nothing changes on the attendee side, but it makes it easy for the moderator to quickly find the questions that they earmarked for themselves, no matter where they end up in the list.</a:t>
            </a:r>
            <a:endParaRPr dirty="0">
              <a:solidFill>
                <a:srgbClr val="434343"/>
              </a:solidFill>
            </a:endParaRPr>
          </a:p>
        </p:txBody>
      </p:sp>
      <p:pic>
        <p:nvPicPr>
          <p:cNvPr id="133" name="Shape 133"/>
          <p:cNvPicPr preferRelativeResize="0"/>
          <p:nvPr/>
        </p:nvPicPr>
        <p:blipFill>
          <a:blip r:embed="rId3">
            <a:alphaModFix/>
          </a:blip>
          <a:stretch>
            <a:fillRect/>
          </a:stretch>
        </p:blipFill>
        <p:spPr>
          <a:xfrm>
            <a:off x="6348188" y="2225488"/>
            <a:ext cx="1800225" cy="771525"/>
          </a:xfrm>
          <a:prstGeom prst="rect">
            <a:avLst/>
          </a:prstGeom>
          <a:noFill/>
          <a:ln>
            <a:noFill/>
          </a:ln>
        </p:spPr>
      </p:pic>
      <p:grpSp>
        <p:nvGrpSpPr>
          <p:cNvPr id="134" name="Shape 134"/>
          <p:cNvGrpSpPr/>
          <p:nvPr/>
        </p:nvGrpSpPr>
        <p:grpSpPr>
          <a:xfrm>
            <a:off x="5296950" y="2215875"/>
            <a:ext cx="1647300" cy="1422900"/>
            <a:chOff x="5296950" y="2520675"/>
            <a:chExt cx="1647300" cy="1422900"/>
          </a:xfrm>
        </p:grpSpPr>
        <p:sp>
          <p:nvSpPr>
            <p:cNvPr id="135" name="Shape 135"/>
            <p:cNvSpPr/>
            <p:nvPr/>
          </p:nvSpPr>
          <p:spPr>
            <a:xfrm>
              <a:off x="6346050" y="2520675"/>
              <a:ext cx="598200" cy="771600"/>
            </a:xfrm>
            <a:prstGeom prst="rect">
              <a:avLst/>
            </a:prstGeom>
            <a:noFill/>
            <a:ln w="2857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36" name="Shape 136"/>
            <p:cNvCxnSpPr>
              <a:stCxn id="135" idx="2"/>
            </p:cNvCxnSpPr>
            <p:nvPr/>
          </p:nvCxnSpPr>
          <p:spPr>
            <a:xfrm flipH="1">
              <a:off x="6640050" y="3292275"/>
              <a:ext cx="5100" cy="651300"/>
            </a:xfrm>
            <a:prstGeom prst="straightConnector1">
              <a:avLst/>
            </a:prstGeom>
            <a:noFill/>
            <a:ln w="28575" cap="flat" cmpd="sng">
              <a:solidFill>
                <a:srgbClr val="0000FF"/>
              </a:solidFill>
              <a:prstDash val="solid"/>
              <a:round/>
              <a:headEnd type="none" w="lg" len="lg"/>
              <a:tailEnd type="none" w="lg" len="lg"/>
            </a:ln>
          </p:spPr>
        </p:cxnSp>
        <p:cxnSp>
          <p:nvCxnSpPr>
            <p:cNvPr id="137" name="Shape 137"/>
            <p:cNvCxnSpPr/>
            <p:nvPr/>
          </p:nvCxnSpPr>
          <p:spPr>
            <a:xfrm rot="10800000">
              <a:off x="5296950" y="3933375"/>
              <a:ext cx="1348200" cy="0"/>
            </a:xfrm>
            <a:prstGeom prst="straightConnector1">
              <a:avLst/>
            </a:prstGeom>
            <a:noFill/>
            <a:ln w="28575" cap="flat" cmpd="sng">
              <a:solidFill>
                <a:srgbClr val="0000FF"/>
              </a:solidFill>
              <a:prstDash val="solid"/>
              <a:round/>
              <a:headEnd type="none" w="lg" len="lg"/>
              <a:tailEnd type="none" w="lg" len="lg"/>
            </a:ln>
          </p:spPr>
        </p:cxnSp>
      </p:grpSp>
      <p:grpSp>
        <p:nvGrpSpPr>
          <p:cNvPr id="138" name="Shape 138"/>
          <p:cNvGrpSpPr/>
          <p:nvPr/>
        </p:nvGrpSpPr>
        <p:grpSpPr>
          <a:xfrm>
            <a:off x="5362575" y="1520416"/>
            <a:ext cx="2800875" cy="1469259"/>
            <a:chOff x="5362575" y="1825216"/>
            <a:chExt cx="2800875" cy="1469259"/>
          </a:xfrm>
        </p:grpSpPr>
        <p:sp>
          <p:nvSpPr>
            <p:cNvPr id="139" name="Shape 139"/>
            <p:cNvSpPr/>
            <p:nvPr/>
          </p:nvSpPr>
          <p:spPr>
            <a:xfrm>
              <a:off x="7565250" y="2522875"/>
              <a:ext cx="598200" cy="771600"/>
            </a:xfrm>
            <a:prstGeom prst="rect">
              <a:avLst/>
            </a:prstGeom>
            <a:noFill/>
            <a:ln w="28575" cap="flat" cmpd="sng">
              <a:solidFill>
                <a:srgbClr val="FF99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40" name="Shape 140"/>
            <p:cNvCxnSpPr/>
            <p:nvPr/>
          </p:nvCxnSpPr>
          <p:spPr>
            <a:xfrm>
              <a:off x="7866675" y="1841480"/>
              <a:ext cx="0" cy="678900"/>
            </a:xfrm>
            <a:prstGeom prst="straightConnector1">
              <a:avLst/>
            </a:prstGeom>
            <a:noFill/>
            <a:ln w="28575" cap="flat" cmpd="sng">
              <a:solidFill>
                <a:srgbClr val="FF9900"/>
              </a:solidFill>
              <a:prstDash val="solid"/>
              <a:round/>
              <a:headEnd type="none" w="lg" len="lg"/>
              <a:tailEnd type="none" w="lg" len="lg"/>
            </a:ln>
          </p:spPr>
        </p:cxnSp>
        <p:cxnSp>
          <p:nvCxnSpPr>
            <p:cNvPr id="141" name="Shape 141"/>
            <p:cNvCxnSpPr/>
            <p:nvPr/>
          </p:nvCxnSpPr>
          <p:spPr>
            <a:xfrm rot="10800000">
              <a:off x="5362575" y="1825216"/>
              <a:ext cx="2504100" cy="13200"/>
            </a:xfrm>
            <a:prstGeom prst="straightConnector1">
              <a:avLst/>
            </a:prstGeom>
            <a:noFill/>
            <a:ln w="28575" cap="flat" cmpd="sng">
              <a:solidFill>
                <a:srgbClr val="FF9900"/>
              </a:solidFill>
              <a:prstDash val="solid"/>
              <a:round/>
              <a:headEnd type="none" w="lg" len="lg"/>
              <a:tailEnd type="none" w="lg" len="lg"/>
            </a:ln>
          </p:spPr>
        </p:cxnSp>
      </p:grpSp>
      <p:cxnSp>
        <p:nvCxnSpPr>
          <p:cNvPr id="142" name="Shape 142"/>
          <p:cNvCxnSpPr>
            <a:stCxn id="143" idx="0"/>
            <a:endCxn id="143" idx="0"/>
          </p:cNvCxnSpPr>
          <p:nvPr/>
        </p:nvCxnSpPr>
        <p:spPr>
          <a:xfrm>
            <a:off x="7254750" y="2215875"/>
            <a:ext cx="0" cy="0"/>
          </a:xfrm>
          <a:prstGeom prst="straightConnector1">
            <a:avLst/>
          </a:prstGeom>
          <a:noFill/>
          <a:ln w="28575" cap="flat" cmpd="sng">
            <a:solidFill>
              <a:srgbClr val="00FF00"/>
            </a:solidFill>
            <a:prstDash val="solid"/>
            <a:round/>
            <a:headEnd type="none" w="lg" len="lg"/>
            <a:tailEnd type="none" w="lg" len="lg"/>
          </a:ln>
        </p:spPr>
      </p:cxnSp>
      <p:sp>
        <p:nvSpPr>
          <p:cNvPr id="144" name="Shape 144"/>
          <p:cNvSpPr txBox="1"/>
          <p:nvPr/>
        </p:nvSpPr>
        <p:spPr>
          <a:xfrm>
            <a:off x="304800" y="844675"/>
            <a:ext cx="4960500" cy="12123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1. </a:t>
            </a:r>
            <a:r>
              <a:rPr lang="en-US" b="1" dirty="0">
                <a:solidFill>
                  <a:srgbClr val="434343"/>
                </a:solidFill>
              </a:rPr>
              <a:t>Delete: </a:t>
            </a:r>
            <a:r>
              <a:rPr lang="en-US" dirty="0">
                <a:solidFill>
                  <a:srgbClr val="434343"/>
                </a:solidFill>
              </a:rPr>
              <a:t>This is used to delete a question entirely. It will be removed from everyone's page. You do have the opportunity to undo a delete if you removed a question by accident.</a:t>
            </a:r>
            <a:endParaRPr dirty="0"/>
          </a:p>
        </p:txBody>
      </p:sp>
      <p:sp>
        <p:nvSpPr>
          <p:cNvPr id="145" name="Shape 145"/>
          <p:cNvSpPr txBox="1"/>
          <p:nvPr/>
        </p:nvSpPr>
        <p:spPr>
          <a:xfrm>
            <a:off x="304800" y="2215580"/>
            <a:ext cx="4671300" cy="8625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2. </a:t>
            </a:r>
            <a:r>
              <a:rPr lang="en-US" b="1" dirty="0">
                <a:solidFill>
                  <a:srgbClr val="434343"/>
                </a:solidFill>
              </a:rPr>
              <a:t>Complete: </a:t>
            </a:r>
            <a:r>
              <a:rPr lang="en-US" dirty="0">
                <a:solidFill>
                  <a:srgbClr val="434343"/>
                </a:solidFill>
              </a:rPr>
              <a:t>This is used to mark a question as complete. Once a question is marked as complete it will no longer be visible on the attendees page so it keeps the list fresh.</a:t>
            </a:r>
            <a:endParaRPr dirty="0"/>
          </a:p>
        </p:txBody>
      </p:sp>
      <p:grpSp>
        <p:nvGrpSpPr>
          <p:cNvPr id="146" name="Shape 146"/>
          <p:cNvGrpSpPr/>
          <p:nvPr/>
        </p:nvGrpSpPr>
        <p:grpSpPr>
          <a:xfrm>
            <a:off x="5269375" y="1993100"/>
            <a:ext cx="2284475" cy="994375"/>
            <a:chOff x="5269375" y="2297900"/>
            <a:chExt cx="2284475" cy="994375"/>
          </a:xfrm>
        </p:grpSpPr>
        <p:sp>
          <p:nvSpPr>
            <p:cNvPr id="143" name="Shape 143"/>
            <p:cNvSpPr/>
            <p:nvPr/>
          </p:nvSpPr>
          <p:spPr>
            <a:xfrm>
              <a:off x="6955650" y="2520675"/>
              <a:ext cx="598200" cy="771600"/>
            </a:xfrm>
            <a:prstGeom prst="rect">
              <a:avLst/>
            </a:prstGeom>
            <a:noFill/>
            <a:ln w="2857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47" name="Shape 147"/>
            <p:cNvCxnSpPr>
              <a:stCxn id="143" idx="0"/>
            </p:cNvCxnSpPr>
            <p:nvPr/>
          </p:nvCxnSpPr>
          <p:spPr>
            <a:xfrm rot="10800000">
              <a:off x="7254750" y="2301075"/>
              <a:ext cx="0" cy="219600"/>
            </a:xfrm>
            <a:prstGeom prst="straightConnector1">
              <a:avLst/>
            </a:prstGeom>
            <a:noFill/>
            <a:ln w="28575" cap="flat" cmpd="sng">
              <a:solidFill>
                <a:srgbClr val="FF0000"/>
              </a:solidFill>
              <a:prstDash val="solid"/>
              <a:round/>
              <a:headEnd type="none" w="lg" len="lg"/>
              <a:tailEnd type="none" w="lg" len="lg"/>
            </a:ln>
          </p:spPr>
        </p:cxnSp>
        <p:cxnSp>
          <p:nvCxnSpPr>
            <p:cNvPr id="148" name="Shape 148"/>
            <p:cNvCxnSpPr/>
            <p:nvPr/>
          </p:nvCxnSpPr>
          <p:spPr>
            <a:xfrm rot="10800000">
              <a:off x="5897700" y="2297900"/>
              <a:ext cx="1367400" cy="0"/>
            </a:xfrm>
            <a:prstGeom prst="straightConnector1">
              <a:avLst/>
            </a:prstGeom>
            <a:noFill/>
            <a:ln w="28575" cap="flat" cmpd="sng">
              <a:solidFill>
                <a:srgbClr val="FF0000"/>
              </a:solidFill>
              <a:prstDash val="solid"/>
              <a:round/>
              <a:headEnd type="none" w="lg" len="lg"/>
              <a:tailEnd type="none" w="lg" len="lg"/>
            </a:ln>
          </p:spPr>
        </p:cxnSp>
        <p:cxnSp>
          <p:nvCxnSpPr>
            <p:cNvPr id="149" name="Shape 149"/>
            <p:cNvCxnSpPr/>
            <p:nvPr/>
          </p:nvCxnSpPr>
          <p:spPr>
            <a:xfrm rot="10800000">
              <a:off x="5913775" y="2298975"/>
              <a:ext cx="0" cy="443400"/>
            </a:xfrm>
            <a:prstGeom prst="straightConnector1">
              <a:avLst/>
            </a:prstGeom>
            <a:noFill/>
            <a:ln w="28575" cap="flat" cmpd="sng">
              <a:solidFill>
                <a:srgbClr val="FF0000"/>
              </a:solidFill>
              <a:prstDash val="solid"/>
              <a:round/>
              <a:headEnd type="none" w="lg" len="lg"/>
              <a:tailEnd type="none" w="lg" len="lg"/>
            </a:ln>
          </p:spPr>
        </p:cxnSp>
        <p:cxnSp>
          <p:nvCxnSpPr>
            <p:cNvPr id="150" name="Shape 150"/>
            <p:cNvCxnSpPr/>
            <p:nvPr/>
          </p:nvCxnSpPr>
          <p:spPr>
            <a:xfrm rot="10800000">
              <a:off x="5269375" y="2729150"/>
              <a:ext cx="633300" cy="0"/>
            </a:xfrm>
            <a:prstGeom prst="straightConnector1">
              <a:avLst/>
            </a:prstGeom>
            <a:noFill/>
            <a:ln w="28575" cap="flat" cmpd="sng">
              <a:solidFill>
                <a:srgbClr val="FF0000"/>
              </a:solidFill>
              <a:prstDash val="solid"/>
              <a:round/>
              <a:headEnd type="none" w="lg" len="lg"/>
              <a:tailEnd type="none" w="lg" len="lg"/>
            </a:ln>
          </p:spPr>
        </p:cxnSp>
      </p:grpSp>
      <p:pic>
        <p:nvPicPr>
          <p:cNvPr id="22" name="Picture 21">
            <a:extLst>
              <a:ext uri="{FF2B5EF4-FFF2-40B4-BE49-F238E27FC236}">
                <a16:creationId xmlns:a16="http://schemas.microsoft.com/office/drawing/2014/main" id="{AF3B4114-C3C9-444F-B117-3C98415362E8}"/>
              </a:ext>
            </a:extLst>
          </p:cNvPr>
          <p:cNvPicPr>
            <a:picLocks noChangeAspect="1"/>
          </p:cNvPicPr>
          <p:nvPr/>
        </p:nvPicPr>
        <p:blipFill>
          <a:blip r:embed="rId4"/>
          <a:stretch>
            <a:fillRect/>
          </a:stretch>
        </p:blipFill>
        <p:spPr>
          <a:xfrm>
            <a:off x="7480663" y="4585780"/>
            <a:ext cx="1663337" cy="55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000"/>
                                        <p:tgtEl>
                                          <p:spTgt spid="145"/>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000"/>
                                        <p:tgtEl>
                                          <p:spTgt spid="132"/>
                                        </p:tgtEl>
                                      </p:cBhvr>
                                    </p:animEffect>
                                  </p:childTnLst>
                                </p:cTn>
                              </p:par>
                              <p:par>
                                <p:cTn id="24" presetID="10" presetClass="entr" presetSubtype="0" fill="hold"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57200" y="76125"/>
            <a:ext cx="8829600" cy="590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to Moderate Q&amp;A During Your Session </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cxnSp>
        <p:nvCxnSpPr>
          <p:cNvPr id="156" name="Shape 156"/>
          <p:cNvCxnSpPr/>
          <p:nvPr/>
        </p:nvCxnSpPr>
        <p:spPr>
          <a:xfrm rot="10800000" flipH="1">
            <a:off x="914400" y="2809875"/>
            <a:ext cx="1104900" cy="38100"/>
          </a:xfrm>
          <a:prstGeom prst="straightConnector1">
            <a:avLst/>
          </a:prstGeom>
          <a:noFill/>
          <a:ln w="38100" cap="flat" cmpd="sng">
            <a:solidFill>
              <a:schemeClr val="dk2"/>
            </a:solidFill>
            <a:prstDash val="solid"/>
            <a:round/>
            <a:headEnd type="none" w="lg" len="lg"/>
            <a:tailEnd type="triangle" w="lg" len="lg"/>
          </a:ln>
        </p:spPr>
      </p:cxnSp>
      <p:sp>
        <p:nvSpPr>
          <p:cNvPr id="157" name="Shape 157"/>
          <p:cNvSpPr txBox="1"/>
          <p:nvPr/>
        </p:nvSpPr>
        <p:spPr>
          <a:xfrm>
            <a:off x="157200" y="2457375"/>
            <a:ext cx="87912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434343"/>
                </a:solidFill>
                <a:latin typeface="Helvetica Neue"/>
                <a:ea typeface="Helvetica Neue"/>
                <a:cs typeface="Helvetica Neue"/>
                <a:sym typeface="Helvetica Neue"/>
              </a:rPr>
              <a:t>Play Video</a:t>
            </a:r>
            <a:endParaRPr sz="1800" b="1" dirty="0">
              <a:solidFill>
                <a:srgbClr val="434343"/>
              </a:solidFill>
              <a:latin typeface="Helvetica Neue"/>
              <a:ea typeface="Helvetica Neue"/>
              <a:cs typeface="Helvetica Neue"/>
              <a:sym typeface="Helvetica Neue"/>
            </a:endParaRPr>
          </a:p>
        </p:txBody>
      </p:sp>
      <p:sp>
        <p:nvSpPr>
          <p:cNvPr id="158" name="Shape 158" descr="Instructional video on how to moderate Social Q&amp;A if you are not the presenter.  www.conferences.io" title="Moderating Social Q&amp;A (Non Presenter)">
            <a:hlinkClick r:id="rId4"/>
          </p:cNvPr>
          <p:cNvSpPr/>
          <p:nvPr/>
        </p:nvSpPr>
        <p:spPr>
          <a:xfrm>
            <a:off x="2148675" y="816050"/>
            <a:ext cx="5742450" cy="3775500"/>
          </a:xfrm>
          <a:prstGeom prst="rect">
            <a:avLst/>
          </a:prstGeom>
          <a:blipFill>
            <a:blip r:embed="rId5">
              <a:alphaModFix/>
            </a:blip>
            <a:stretch>
              <a:fillRect/>
            </a:stretch>
          </a:blipFill>
          <a:ln w="19050" cap="flat" cmpd="sng">
            <a:solidFill>
              <a:srgbClr val="4A86E8"/>
            </a:solidFill>
            <a:prstDash val="solid"/>
            <a:round/>
            <a:headEnd type="none" w="med" len="med"/>
            <a:tailEnd type="none" w="med" len="med"/>
          </a:ln>
        </p:spPr>
      </p:sp>
      <p:pic>
        <p:nvPicPr>
          <p:cNvPr id="6" name="Picture 5">
            <a:extLst>
              <a:ext uri="{FF2B5EF4-FFF2-40B4-BE49-F238E27FC236}">
                <a16:creationId xmlns:a16="http://schemas.microsoft.com/office/drawing/2014/main" id="{A9F05654-484E-415A-A88C-F817DC053A48}"/>
              </a:ext>
            </a:extLst>
          </p:cNvPr>
          <p:cNvPicPr>
            <a:picLocks noChangeAspect="1"/>
          </p:cNvPicPr>
          <p:nvPr/>
        </p:nvPicPr>
        <p:blipFill>
          <a:blip r:embed="rId6"/>
          <a:stretch>
            <a:fillRect/>
          </a:stretch>
        </p:blipFill>
        <p:spPr>
          <a:xfrm>
            <a:off x="7480663" y="4585780"/>
            <a:ext cx="1663337" cy="55772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4631250" y="1204725"/>
            <a:ext cx="4139275" cy="2154550"/>
          </a:xfrm>
          <a:prstGeom prst="flowChartProcess">
            <a:avLst/>
          </a:prstGeom>
          <a:solidFill>
            <a:schemeClr val="lt2"/>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4" name="Shape 164"/>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Appending Answers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165" name="Shape 165"/>
          <p:cNvSpPr txBox="1"/>
          <p:nvPr/>
        </p:nvSpPr>
        <p:spPr>
          <a:xfrm>
            <a:off x="196950" y="840849"/>
            <a:ext cx="4303800" cy="3863497"/>
          </a:xfrm>
          <a:prstGeom prst="rect">
            <a:avLst/>
          </a:prstGeom>
          <a:noFill/>
          <a:ln>
            <a:noFill/>
          </a:ln>
        </p:spPr>
        <p:txBody>
          <a:bodyPr spcFirstLastPara="1" wrap="square" lIns="91425" tIns="91425" rIns="91425" bIns="91425" anchor="ctr" anchorCtr="0">
            <a:noAutofit/>
          </a:bodyPr>
          <a:lstStyle/>
          <a:p>
            <a:pPr lvl="0">
              <a:lnSpc>
                <a:spcPct val="115000"/>
              </a:lnSpc>
            </a:pPr>
            <a:r>
              <a:rPr lang="en-US" sz="1600" dirty="0">
                <a:solidFill>
                  <a:srgbClr val="434343"/>
                </a:solidFill>
              </a:rPr>
              <a:t>Moderators can click on a question to append an answer or reply in real-time during a session.</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The function of appending answers isn’t meant to replace the Q&amp;A portion of your event, it’s meant to enhance it.</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This functionality comes in handy for simple questions like “What was the name of the book that he mentioned?”</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This is also a great feature for any questions that were not answered by your panel or are more technical in nature. </a:t>
            </a:r>
          </a:p>
        </p:txBody>
      </p:sp>
      <p:pic>
        <p:nvPicPr>
          <p:cNvPr id="166" name="Shape 166"/>
          <p:cNvPicPr preferRelativeResize="0"/>
          <p:nvPr/>
        </p:nvPicPr>
        <p:blipFill>
          <a:blip r:embed="rId4">
            <a:alphaModFix/>
          </a:blip>
          <a:stretch>
            <a:fillRect/>
          </a:stretch>
        </p:blipFill>
        <p:spPr>
          <a:xfrm>
            <a:off x="4630350" y="1199775"/>
            <a:ext cx="4139275" cy="2154550"/>
          </a:xfrm>
          <a:prstGeom prst="rect">
            <a:avLst/>
          </a:prstGeom>
          <a:noFill/>
          <a:ln>
            <a:noFill/>
          </a:ln>
        </p:spPr>
      </p:pic>
      <p:sp>
        <p:nvSpPr>
          <p:cNvPr id="167" name="Shape 167"/>
          <p:cNvSpPr txBox="1"/>
          <p:nvPr/>
        </p:nvSpPr>
        <p:spPr>
          <a:xfrm>
            <a:off x="5043438" y="3306325"/>
            <a:ext cx="3370800" cy="53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rgbClr val="666666"/>
                </a:solidFill>
              </a:rPr>
              <a:t>Save precious Q&amp;A time by appending answers to simple questions along the way</a:t>
            </a:r>
            <a:endParaRPr sz="1000" i="1" dirty="0">
              <a:solidFill>
                <a:srgbClr val="666666"/>
              </a:solidFill>
            </a:endParaRPr>
          </a:p>
        </p:txBody>
      </p:sp>
      <p:pic>
        <p:nvPicPr>
          <p:cNvPr id="7" name="Picture 6">
            <a:extLst>
              <a:ext uri="{FF2B5EF4-FFF2-40B4-BE49-F238E27FC236}">
                <a16:creationId xmlns:a16="http://schemas.microsoft.com/office/drawing/2014/main" id="{A5FF7D72-B7F5-4E2D-9DF2-91BED3C25347}"/>
              </a:ext>
            </a:extLst>
          </p:cNvPr>
          <p:cNvPicPr>
            <a:picLocks noChangeAspect="1"/>
          </p:cNvPicPr>
          <p:nvPr/>
        </p:nvPicPr>
        <p:blipFill>
          <a:blip r:embed="rId5"/>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10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2" end="2"/>
                                            </p:txEl>
                                          </p:spTgt>
                                        </p:tgtEl>
                                        <p:attrNameLst>
                                          <p:attrName>style.visibility</p:attrName>
                                        </p:attrNameLst>
                                      </p:cBhvr>
                                      <p:to>
                                        <p:strVal val="visible"/>
                                      </p:to>
                                    </p:set>
                                    <p:animEffect transition="in" filter="fade">
                                      <p:cBhvr>
                                        <p:cTn id="12" dur="1000"/>
                                        <p:tgtEl>
                                          <p:spTgt spid="1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animEffect transition="in" filter="fade">
                                      <p:cBhvr>
                                        <p:cTn id="17" dur="1000"/>
                                        <p:tgtEl>
                                          <p:spTgt spid="16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6" end="6"/>
                                            </p:txEl>
                                          </p:spTgt>
                                        </p:tgtEl>
                                        <p:attrNameLst>
                                          <p:attrName>style.visibility</p:attrName>
                                        </p:attrNameLst>
                                      </p:cBhvr>
                                      <p:to>
                                        <p:strVal val="visible"/>
                                      </p:to>
                                    </p:set>
                                    <p:animEffect transition="in" filter="fade">
                                      <p:cBhvr>
                                        <p:cTn id="22" dur="1000"/>
                                        <p:tgtEl>
                                          <p:spTgt spid="1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Appending Answers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173" name="Shape 173"/>
          <p:cNvSpPr txBox="1"/>
          <p:nvPr/>
        </p:nvSpPr>
        <p:spPr>
          <a:xfrm>
            <a:off x="163950" y="617775"/>
            <a:ext cx="8663700" cy="1199700"/>
          </a:xfrm>
          <a:prstGeom prst="rect">
            <a:avLst/>
          </a:prstGeom>
          <a:noFill/>
          <a:ln>
            <a:noFill/>
          </a:ln>
        </p:spPr>
        <p:txBody>
          <a:bodyPr spcFirstLastPara="1" wrap="square" lIns="91425" tIns="91425" rIns="91425" bIns="91425" anchor="ctr" anchorCtr="0">
            <a:noAutofit/>
          </a:bodyPr>
          <a:lstStyle/>
          <a:p>
            <a:pPr lvl="0">
              <a:lnSpc>
                <a:spcPct val="115000"/>
              </a:lnSpc>
              <a:buClr>
                <a:srgbClr val="434343"/>
              </a:buClr>
              <a:buSzPts val="1800"/>
            </a:pPr>
            <a:r>
              <a:rPr lang="en-US" sz="2400" dirty="0">
                <a:solidFill>
                  <a:srgbClr val="434343"/>
                </a:solidFill>
              </a:rPr>
              <a:t>Once a reply has been added the attendees can tap the question to see your response</a:t>
            </a:r>
            <a:endParaRPr sz="2400" dirty="0">
              <a:solidFill>
                <a:srgbClr val="434343"/>
              </a:solidFill>
            </a:endParaRPr>
          </a:p>
        </p:txBody>
      </p:sp>
      <p:pic>
        <p:nvPicPr>
          <p:cNvPr id="174" name="Shape 174"/>
          <p:cNvPicPr preferRelativeResize="0"/>
          <p:nvPr/>
        </p:nvPicPr>
        <p:blipFill rotWithShape="1">
          <a:blip r:embed="rId4">
            <a:alphaModFix/>
          </a:blip>
          <a:srcRect t="32363"/>
          <a:stretch/>
        </p:blipFill>
        <p:spPr>
          <a:xfrm>
            <a:off x="1585586" y="2670503"/>
            <a:ext cx="6339223" cy="1820647"/>
          </a:xfrm>
          <a:prstGeom prst="rect">
            <a:avLst/>
          </a:prstGeom>
          <a:noFill/>
          <a:ln>
            <a:noFill/>
          </a:ln>
        </p:spPr>
      </p:pic>
      <p:pic>
        <p:nvPicPr>
          <p:cNvPr id="175" name="Shape 175"/>
          <p:cNvPicPr preferRelativeResize="0"/>
          <p:nvPr/>
        </p:nvPicPr>
        <p:blipFill rotWithShape="1">
          <a:blip r:embed="rId4">
            <a:alphaModFix/>
          </a:blip>
          <a:srcRect b="68520"/>
          <a:stretch/>
        </p:blipFill>
        <p:spPr>
          <a:xfrm>
            <a:off x="1355600" y="1734950"/>
            <a:ext cx="6998999" cy="935553"/>
          </a:xfrm>
          <a:prstGeom prst="rect">
            <a:avLst/>
          </a:prstGeom>
          <a:noFill/>
          <a:ln>
            <a:noFill/>
          </a:ln>
        </p:spPr>
      </p:pic>
      <p:pic>
        <p:nvPicPr>
          <p:cNvPr id="6" name="Picture 5">
            <a:extLst>
              <a:ext uri="{FF2B5EF4-FFF2-40B4-BE49-F238E27FC236}">
                <a16:creationId xmlns:a16="http://schemas.microsoft.com/office/drawing/2014/main" id="{5184F1A9-B9AF-4F74-B568-03BDB2C95FB2}"/>
              </a:ext>
            </a:extLst>
          </p:cNvPr>
          <p:cNvPicPr>
            <a:picLocks noChangeAspect="1"/>
          </p:cNvPicPr>
          <p:nvPr/>
        </p:nvPicPr>
        <p:blipFill>
          <a:blip r:embed="rId5"/>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00" name="Shape 200"/>
          <p:cNvSpPr txBox="1"/>
          <p:nvPr/>
        </p:nvSpPr>
        <p:spPr>
          <a:xfrm>
            <a:off x="258800" y="757225"/>
            <a:ext cx="8751000" cy="670800"/>
          </a:xfrm>
          <a:prstGeom prst="rect">
            <a:avLst/>
          </a:prstGeom>
        </p:spPr>
        <p:txBody>
          <a:bodyPr spcFirstLastPara="1" vert="horz" wrap="square" lIns="91425" tIns="91425" rIns="91425" bIns="91425" rtlCol="0" anchor="ctr" anchorCtr="0">
            <a:noAutofit/>
          </a:bodyPr>
          <a:lstStyle>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How Will I See the List of Questions?</a:t>
            </a:r>
            <a:endParaRPr dirty="0"/>
          </a:p>
        </p:txBody>
      </p:sp>
      <p:sp>
        <p:nvSpPr>
          <p:cNvPr id="201" name="Shape 201"/>
          <p:cNvSpPr txBox="1"/>
          <p:nvPr/>
        </p:nvSpPr>
        <p:spPr>
          <a:xfrm>
            <a:off x="258800" y="1533475"/>
            <a:ext cx="8233500" cy="19659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ACC provides a laptop for your use which is positioned on the head table in each classroom.  Drop by the Speaker Service Center in the convention center to receive one-on-training from an AV tech on the use of the ARS system and moderator tool. </a:t>
            </a:r>
            <a:endParaRPr sz="1800" dirty="0">
              <a:solidFill>
                <a:srgbClr val="666666"/>
              </a:solidFill>
            </a:endParaRPr>
          </a:p>
        </p:txBody>
      </p:sp>
      <p:cxnSp>
        <p:nvCxnSpPr>
          <p:cNvPr id="202" name="Shape 202"/>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440B72A2-FC8C-462B-A2DE-F335CEA4808D}"/>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08" name="Shape 208"/>
          <p:cNvSpPr txBox="1"/>
          <p:nvPr/>
        </p:nvSpPr>
        <p:spPr>
          <a:xfrm>
            <a:off x="258800" y="757225"/>
            <a:ext cx="8751000" cy="1133700"/>
          </a:xfrm>
          <a:prstGeom prst="rect">
            <a:avLst/>
          </a:prstGeom>
        </p:spPr>
        <p:txBody>
          <a:bodyPr spcFirstLastPara="1" vert="horz" wrap="square" lIns="91425" tIns="91425" rIns="91425" bIns="91425" rtlCol="0" anchor="ctr" anchorCtr="0">
            <a:noAutofit/>
          </a:bodyPr>
          <a:lstStyle>
            <a:defPPr>
              <a:defRPr lang="en-US"/>
            </a:defPPr>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How Do We Get The Questions To The Presenter?</a:t>
            </a:r>
            <a:endParaRPr dirty="0"/>
          </a:p>
        </p:txBody>
      </p:sp>
      <p:sp>
        <p:nvSpPr>
          <p:cNvPr id="209" name="Shape 209"/>
          <p:cNvSpPr txBox="1"/>
          <p:nvPr/>
        </p:nvSpPr>
        <p:spPr>
          <a:xfrm>
            <a:off x="258800" y="2075400"/>
            <a:ext cx="8233500" cy="19659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The most common format is for you (the moderator) to just verbally facilitate the questions to the presenter. It’s a very efficient process and will allow you to get through as many questions as possible.</a:t>
            </a:r>
            <a:endParaRPr sz="1800" dirty="0">
              <a:solidFill>
                <a:srgbClr val="666666"/>
              </a:solidFill>
            </a:endParaRPr>
          </a:p>
        </p:txBody>
      </p:sp>
      <p:cxnSp>
        <p:nvCxnSpPr>
          <p:cNvPr id="210" name="Shape 210"/>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7350B7CC-FAC5-462F-A6F9-1094C69EE457}"/>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16" name="Shape 216"/>
          <p:cNvSpPr txBox="1"/>
          <p:nvPr/>
        </p:nvSpPr>
        <p:spPr>
          <a:xfrm>
            <a:off x="258800" y="1044529"/>
            <a:ext cx="8751000" cy="1332300"/>
          </a:xfrm>
          <a:prstGeom prst="rect">
            <a:avLst/>
          </a:prstGeom>
        </p:spPr>
        <p:txBody>
          <a:bodyPr spcFirstLastPara="1" vert="horz" wrap="square" lIns="91425" tIns="91425" rIns="91425" bIns="91425" rtlCol="0" anchor="ctr" anchorCtr="0">
            <a:noAutofit/>
          </a:bodyPr>
          <a:lstStyle>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Should I wait until the end to answer questions? What if the 10 minutes I dedicated for Q&amp;A turns into 3 minutes because my presentation took longer than expected?</a:t>
            </a:r>
            <a:endParaRPr dirty="0"/>
          </a:p>
        </p:txBody>
      </p:sp>
      <p:sp>
        <p:nvSpPr>
          <p:cNvPr id="217" name="Shape 217"/>
          <p:cNvSpPr txBox="1"/>
          <p:nvPr/>
        </p:nvSpPr>
        <p:spPr>
          <a:xfrm>
            <a:off x="258800" y="2889437"/>
            <a:ext cx="8233500" cy="1641000"/>
          </a:xfrm>
          <a:prstGeom prst="rect">
            <a:avLst/>
          </a:prstGeom>
          <a:noFill/>
          <a:ln>
            <a:noFill/>
          </a:ln>
        </p:spPr>
        <p:txBody>
          <a:bodyPr spcFirstLastPara="1" wrap="square" lIns="91425" tIns="91425" rIns="91425" bIns="91425" anchor="t" anchorCtr="0">
            <a:noAutofit/>
          </a:bodyPr>
          <a:lstStyle/>
          <a:p>
            <a:pPr lvl="0"/>
            <a:r>
              <a:rPr lang="en-US" sz="1600" dirty="0">
                <a:solidFill>
                  <a:srgbClr val="666666"/>
                </a:solidFill>
              </a:rPr>
              <a:t>Audience Q&amp;A is scheduled in the session agenda by the ACC.XX Program Committee planners, usually at the end of a session; but they can also be scheduled after a presentation.  It is important to stay on schedule so that the Q&amp;A time allocated is preserved.  It is the role of the session co-chairs to coordinate the session in advance with the faculty, stress the importance of keeping on time and not to use the Q&amp;A time as a buffer for overrunning talks.  The audience rates sessions lower when the dedicated Q&amp;A time is eliminated.  Eliminating the Q&amp;A will specifically dilute the engagement satisfaction of the online remote participants. </a:t>
            </a:r>
            <a:endParaRPr sz="1600" dirty="0">
              <a:solidFill>
                <a:srgbClr val="666666"/>
              </a:solidFill>
            </a:endParaRPr>
          </a:p>
        </p:txBody>
      </p:sp>
      <p:cxnSp>
        <p:nvCxnSpPr>
          <p:cNvPr id="218" name="Shape 218"/>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07CFEA44-275C-4DA0-9AC8-96CB1E464CBE}"/>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24" name="Shape 224"/>
          <p:cNvSpPr txBox="1"/>
          <p:nvPr/>
        </p:nvSpPr>
        <p:spPr>
          <a:xfrm>
            <a:off x="258800" y="651775"/>
            <a:ext cx="8751000" cy="1253700"/>
          </a:xfrm>
          <a:prstGeom prst="rect">
            <a:avLst/>
          </a:prstGeom>
        </p:spPr>
        <p:txBody>
          <a:bodyPr spcFirstLastPara="1" vert="horz" wrap="square" lIns="91425" tIns="91425" rIns="91425" bIns="91425" rtlCol="0" anchor="ctr" anchorCtr="0">
            <a:noAutofit/>
          </a:bodyPr>
          <a:lstStyle>
            <a:defPPr>
              <a:defRPr lang="en-US"/>
            </a:defPPr>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Can I Pre-Populate Some Questions I Think My Attendees Might Ask?</a:t>
            </a:r>
            <a:endParaRPr dirty="0"/>
          </a:p>
        </p:txBody>
      </p:sp>
      <p:sp>
        <p:nvSpPr>
          <p:cNvPr id="225" name="Shape 225"/>
          <p:cNvSpPr txBox="1"/>
          <p:nvPr/>
        </p:nvSpPr>
        <p:spPr>
          <a:xfrm>
            <a:off x="258800" y="1905475"/>
            <a:ext cx="8233500" cy="21690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Absolutely. -Populating a few questions yourself is a great way to get the ball rolling for the attendees. You can engage the audience by coordinating your faculty to include polling-type questions in their presentations as well. The use of the audience response polling function with multiple choice questions should be submitted with the presentation in advance to allow for the AV techs to program the slide(s). </a:t>
            </a:r>
            <a:endParaRPr sz="1800" dirty="0">
              <a:solidFill>
                <a:srgbClr val="666666"/>
              </a:solidFill>
            </a:endParaRPr>
          </a:p>
        </p:txBody>
      </p:sp>
      <p:cxnSp>
        <p:nvCxnSpPr>
          <p:cNvPr id="226" name="Shape 226"/>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E25D9015-2C91-4FFF-A664-0522EC557E10}"/>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4">
            <a:alphaModFix/>
          </a:blip>
          <a:srcRect r="20597"/>
          <a:stretch/>
        </p:blipFill>
        <p:spPr>
          <a:xfrm>
            <a:off x="597800" y="2879725"/>
            <a:ext cx="1129175" cy="1418575"/>
          </a:xfrm>
          <a:prstGeom prst="rect">
            <a:avLst/>
          </a:prstGeom>
          <a:noFill/>
          <a:ln>
            <a:noFill/>
          </a:ln>
        </p:spPr>
      </p:pic>
      <p:grpSp>
        <p:nvGrpSpPr>
          <p:cNvPr id="42" name="Shape 42"/>
          <p:cNvGrpSpPr/>
          <p:nvPr/>
        </p:nvGrpSpPr>
        <p:grpSpPr>
          <a:xfrm>
            <a:off x="2392975" y="1200763"/>
            <a:ext cx="4358024" cy="2600313"/>
            <a:chOff x="2876725" y="1125738"/>
            <a:chExt cx="4358024" cy="2600313"/>
          </a:xfrm>
        </p:grpSpPr>
        <p:pic>
          <p:nvPicPr>
            <p:cNvPr id="43" name="Shape 43"/>
            <p:cNvPicPr preferRelativeResize="0"/>
            <p:nvPr/>
          </p:nvPicPr>
          <p:blipFill rotWithShape="1">
            <a:blip r:embed="rId5">
              <a:alphaModFix/>
            </a:blip>
            <a:srcRect r="8742" b="7011"/>
            <a:stretch/>
          </p:blipFill>
          <p:spPr>
            <a:xfrm>
              <a:off x="3122900" y="1125738"/>
              <a:ext cx="3865675" cy="2406475"/>
            </a:xfrm>
            <a:prstGeom prst="rect">
              <a:avLst/>
            </a:prstGeom>
            <a:noFill/>
            <a:ln>
              <a:noFill/>
            </a:ln>
          </p:spPr>
        </p:pic>
        <p:pic>
          <p:nvPicPr>
            <p:cNvPr id="44" name="Shape 44"/>
            <p:cNvPicPr preferRelativeResize="0"/>
            <p:nvPr/>
          </p:nvPicPr>
          <p:blipFill>
            <a:blip r:embed="rId6">
              <a:alphaModFix/>
            </a:blip>
            <a:stretch>
              <a:fillRect/>
            </a:stretch>
          </p:blipFill>
          <p:spPr>
            <a:xfrm>
              <a:off x="2876725" y="3583825"/>
              <a:ext cx="4358024" cy="142225"/>
            </a:xfrm>
            <a:prstGeom prst="rect">
              <a:avLst/>
            </a:prstGeom>
            <a:noFill/>
            <a:ln>
              <a:noFill/>
            </a:ln>
          </p:spPr>
        </p:pic>
      </p:grpSp>
      <p:grpSp>
        <p:nvGrpSpPr>
          <p:cNvPr id="45" name="Shape 45"/>
          <p:cNvGrpSpPr/>
          <p:nvPr/>
        </p:nvGrpSpPr>
        <p:grpSpPr>
          <a:xfrm>
            <a:off x="2533875" y="3609945"/>
            <a:ext cx="4157483" cy="990211"/>
            <a:chOff x="3894650" y="3437875"/>
            <a:chExt cx="5249347" cy="1249950"/>
          </a:xfrm>
        </p:grpSpPr>
        <p:pic>
          <p:nvPicPr>
            <p:cNvPr id="46" name="Shape 46"/>
            <p:cNvPicPr preferRelativeResize="0"/>
            <p:nvPr/>
          </p:nvPicPr>
          <p:blipFill rotWithShape="1">
            <a:blip r:embed="rId7">
              <a:alphaModFix/>
            </a:blip>
            <a:srcRect l="48456"/>
            <a:stretch/>
          </p:blipFill>
          <p:spPr>
            <a:xfrm>
              <a:off x="3894650" y="3437875"/>
              <a:ext cx="3598474" cy="1249950"/>
            </a:xfrm>
            <a:prstGeom prst="rect">
              <a:avLst/>
            </a:prstGeom>
            <a:noFill/>
            <a:ln>
              <a:noFill/>
            </a:ln>
          </p:spPr>
        </p:pic>
        <p:pic>
          <p:nvPicPr>
            <p:cNvPr id="47" name="Shape 47"/>
            <p:cNvPicPr preferRelativeResize="0"/>
            <p:nvPr/>
          </p:nvPicPr>
          <p:blipFill rotWithShape="1">
            <a:blip r:embed="rId7">
              <a:alphaModFix/>
            </a:blip>
            <a:srcRect l="73383"/>
            <a:stretch/>
          </p:blipFill>
          <p:spPr>
            <a:xfrm>
              <a:off x="7285749" y="3437875"/>
              <a:ext cx="1858248" cy="1249950"/>
            </a:xfrm>
            <a:prstGeom prst="rect">
              <a:avLst/>
            </a:prstGeom>
            <a:noFill/>
            <a:ln>
              <a:noFill/>
            </a:ln>
          </p:spPr>
        </p:pic>
      </p:grpSp>
      <p:grpSp>
        <p:nvGrpSpPr>
          <p:cNvPr id="48" name="Shape 48"/>
          <p:cNvGrpSpPr/>
          <p:nvPr/>
        </p:nvGrpSpPr>
        <p:grpSpPr>
          <a:xfrm>
            <a:off x="-12" y="1832850"/>
            <a:ext cx="2465400" cy="1092700"/>
            <a:chOff x="-12" y="1832850"/>
            <a:chExt cx="2465400" cy="1092700"/>
          </a:xfrm>
        </p:grpSpPr>
        <p:sp>
          <p:nvSpPr>
            <p:cNvPr id="49" name="Shape 49"/>
            <p:cNvSpPr txBox="1"/>
            <p:nvPr/>
          </p:nvSpPr>
          <p:spPr>
            <a:xfrm>
              <a:off x="-12" y="1832850"/>
              <a:ext cx="2465400" cy="7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9900"/>
                  </a:solidFill>
                </a:rPr>
                <a:t>Session Moderator</a:t>
              </a:r>
              <a:endParaRPr sz="1800" dirty="0">
                <a:solidFill>
                  <a:srgbClr val="FF9900"/>
                </a:solidFill>
              </a:endParaRPr>
            </a:p>
          </p:txBody>
        </p:sp>
        <p:cxnSp>
          <p:nvCxnSpPr>
            <p:cNvPr id="50" name="Shape 50"/>
            <p:cNvCxnSpPr/>
            <p:nvPr/>
          </p:nvCxnSpPr>
          <p:spPr>
            <a:xfrm>
              <a:off x="1232700" y="2392150"/>
              <a:ext cx="0" cy="533400"/>
            </a:xfrm>
            <a:prstGeom prst="straightConnector1">
              <a:avLst/>
            </a:prstGeom>
            <a:noFill/>
            <a:ln w="19050" cap="flat" cmpd="sng">
              <a:solidFill>
                <a:srgbClr val="FF9900"/>
              </a:solidFill>
              <a:prstDash val="solid"/>
              <a:round/>
              <a:headEnd type="none" w="lg" len="lg"/>
              <a:tailEnd type="triangle" w="lg" len="lg"/>
            </a:ln>
          </p:spPr>
        </p:cxnSp>
      </p:grpSp>
      <p:grpSp>
        <p:nvGrpSpPr>
          <p:cNvPr id="51" name="Shape 51"/>
          <p:cNvGrpSpPr/>
          <p:nvPr/>
        </p:nvGrpSpPr>
        <p:grpSpPr>
          <a:xfrm>
            <a:off x="6691337" y="4069850"/>
            <a:ext cx="2150400" cy="456900"/>
            <a:chOff x="6691337" y="4069850"/>
            <a:chExt cx="2150400" cy="456900"/>
          </a:xfrm>
        </p:grpSpPr>
        <p:cxnSp>
          <p:nvCxnSpPr>
            <p:cNvPr id="52" name="Shape 52"/>
            <p:cNvCxnSpPr/>
            <p:nvPr/>
          </p:nvCxnSpPr>
          <p:spPr>
            <a:xfrm rot="10800000">
              <a:off x="6691337" y="4298300"/>
              <a:ext cx="663300" cy="0"/>
            </a:xfrm>
            <a:prstGeom prst="straightConnector1">
              <a:avLst/>
            </a:prstGeom>
            <a:noFill/>
            <a:ln w="19050" cap="flat" cmpd="sng">
              <a:solidFill>
                <a:schemeClr val="dk2"/>
              </a:solidFill>
              <a:prstDash val="solid"/>
              <a:round/>
              <a:headEnd type="none" w="lg" len="lg"/>
              <a:tailEnd type="triangle" w="lg" len="lg"/>
            </a:ln>
          </p:spPr>
        </p:cxnSp>
        <p:sp>
          <p:nvSpPr>
            <p:cNvPr id="53" name="Shape 53"/>
            <p:cNvSpPr txBox="1"/>
            <p:nvPr/>
          </p:nvSpPr>
          <p:spPr>
            <a:xfrm>
              <a:off x="7354638" y="4069850"/>
              <a:ext cx="1487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rPr>
                <a:t>Attendees</a:t>
              </a:r>
              <a:endParaRPr sz="1800" dirty="0"/>
            </a:p>
          </p:txBody>
        </p:sp>
      </p:grpSp>
      <p:grpSp>
        <p:nvGrpSpPr>
          <p:cNvPr id="54" name="Shape 54"/>
          <p:cNvGrpSpPr/>
          <p:nvPr/>
        </p:nvGrpSpPr>
        <p:grpSpPr>
          <a:xfrm>
            <a:off x="6574500" y="2301675"/>
            <a:ext cx="2221725" cy="456900"/>
            <a:chOff x="6574500" y="2301675"/>
            <a:chExt cx="2221725" cy="456900"/>
          </a:xfrm>
        </p:grpSpPr>
        <p:cxnSp>
          <p:nvCxnSpPr>
            <p:cNvPr id="55" name="Shape 55"/>
            <p:cNvCxnSpPr/>
            <p:nvPr/>
          </p:nvCxnSpPr>
          <p:spPr>
            <a:xfrm rot="10800000">
              <a:off x="6574500" y="2526975"/>
              <a:ext cx="795000" cy="0"/>
            </a:xfrm>
            <a:prstGeom prst="straightConnector1">
              <a:avLst/>
            </a:prstGeom>
            <a:noFill/>
            <a:ln w="19050" cap="flat" cmpd="sng">
              <a:solidFill>
                <a:schemeClr val="dk2"/>
              </a:solidFill>
              <a:prstDash val="solid"/>
              <a:round/>
              <a:headEnd type="none" w="lg" len="lg"/>
              <a:tailEnd type="triangle" w="lg" len="lg"/>
            </a:ln>
          </p:spPr>
        </p:cxnSp>
        <p:sp>
          <p:nvSpPr>
            <p:cNvPr id="56" name="Shape 56"/>
            <p:cNvSpPr txBox="1"/>
            <p:nvPr/>
          </p:nvSpPr>
          <p:spPr>
            <a:xfrm>
              <a:off x="7309125" y="2301675"/>
              <a:ext cx="1487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rPr>
                <a:t>Presenter</a:t>
              </a:r>
              <a:endParaRPr sz="1800" dirty="0"/>
            </a:p>
          </p:txBody>
        </p:sp>
      </p:grpSp>
      <p:sp>
        <p:nvSpPr>
          <p:cNvPr id="57" name="Shape 57"/>
          <p:cNvSpPr txBox="1"/>
          <p:nvPr/>
        </p:nvSpPr>
        <p:spPr>
          <a:xfrm>
            <a:off x="217200" y="614663"/>
            <a:ext cx="8709600" cy="533400"/>
          </a:xfrm>
          <a:prstGeom prst="rect">
            <a:avLst/>
          </a:prstGeom>
          <a:noFill/>
          <a:ln>
            <a:noFill/>
          </a:ln>
        </p:spPr>
        <p:txBody>
          <a:bodyPr spcFirstLastPara="1" wrap="square" lIns="91425" tIns="91425" rIns="91425" bIns="91425" anchor="ctr" anchorCtr="0">
            <a:noAutofit/>
          </a:bodyPr>
          <a:lstStyle/>
          <a:p>
            <a:pPr lvl="0"/>
            <a:r>
              <a:rPr lang="en-US" sz="1600" dirty="0">
                <a:solidFill>
                  <a:srgbClr val="434343"/>
                </a:solidFill>
                <a:latin typeface="Helvetica Neue"/>
                <a:ea typeface="Helvetica Neue"/>
                <a:cs typeface="Helvetica Neue"/>
                <a:sym typeface="Helvetica Neue"/>
              </a:rPr>
              <a:t>This training guide is intended for sessions that have a faculty member in the room—usually one of the session co-chairs and not the presenter on stage-- to help moderate Conferences i/o </a:t>
            </a:r>
            <a:endParaRPr dirty="0"/>
          </a:p>
        </p:txBody>
      </p:sp>
      <p:sp>
        <p:nvSpPr>
          <p:cNvPr id="58" name="Shape 58"/>
          <p:cNvSpPr txBox="1">
            <a:spLocks noGrp="1"/>
          </p:cNvSpPr>
          <p:nvPr>
            <p:ph type="ctrTitle"/>
          </p:nvPr>
        </p:nvSpPr>
        <p:spPr>
          <a:xfrm>
            <a:off x="152400" y="38050"/>
            <a:ext cx="8847000" cy="5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Session Moderators</a:t>
            </a:r>
            <a:endParaRPr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20" name="Picture 19">
            <a:extLst>
              <a:ext uri="{FF2B5EF4-FFF2-40B4-BE49-F238E27FC236}">
                <a16:creationId xmlns:a16="http://schemas.microsoft.com/office/drawing/2014/main" id="{CE703E65-8891-4DA4-B15B-80925FF7EF85}"/>
              </a:ext>
            </a:extLst>
          </p:cNvPr>
          <p:cNvPicPr>
            <a:picLocks noChangeAspect="1"/>
          </p:cNvPicPr>
          <p:nvPr/>
        </p:nvPicPr>
        <p:blipFill>
          <a:blip r:embed="rId8"/>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1000"/>
                                        <p:tgtEl>
                                          <p:spTgt spid="4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1000"/>
                                        <p:tgtEl>
                                          <p:spTgt spid="54"/>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p:tgtEl>
                                          <p:spTgt spid="51"/>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1000"/>
                                        <p:tgtEl>
                                          <p:spTgt spid="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Picture 7">
            <a:extLst>
              <a:ext uri="{FF2B5EF4-FFF2-40B4-BE49-F238E27FC236}">
                <a16:creationId xmlns:a16="http://schemas.microsoft.com/office/drawing/2014/main" id="{A6597D1C-1A1B-4E84-B13B-65F43DCA3D4B}"/>
              </a:ext>
            </a:extLst>
          </p:cNvPr>
          <p:cNvPicPr>
            <a:picLocks noChangeAspect="1"/>
          </p:cNvPicPr>
          <p:nvPr/>
        </p:nvPicPr>
        <p:blipFill>
          <a:blip r:embed="rId4"/>
          <a:stretch>
            <a:fillRect/>
          </a:stretch>
        </p:blipFill>
        <p:spPr>
          <a:xfrm>
            <a:off x="7480663" y="4585780"/>
            <a:ext cx="1663337" cy="557720"/>
          </a:xfrm>
          <a:prstGeom prst="rect">
            <a:avLst/>
          </a:prstGeom>
        </p:spPr>
      </p:pic>
      <p:pic>
        <p:nvPicPr>
          <p:cNvPr id="63" name="Shape 63"/>
          <p:cNvPicPr preferRelativeResize="0"/>
          <p:nvPr/>
        </p:nvPicPr>
        <p:blipFill rotWithShape="1">
          <a:blip r:embed="rId5">
            <a:alphaModFix/>
          </a:blip>
          <a:srcRect b="9510"/>
          <a:stretch/>
        </p:blipFill>
        <p:spPr>
          <a:xfrm>
            <a:off x="5572819" y="1151345"/>
            <a:ext cx="2886775" cy="3383875"/>
          </a:xfrm>
          <a:prstGeom prst="rect">
            <a:avLst/>
          </a:prstGeom>
          <a:noFill/>
          <a:ln>
            <a:noFill/>
          </a:ln>
        </p:spPr>
      </p:pic>
      <p:sp>
        <p:nvSpPr>
          <p:cNvPr id="64" name="Shape 64"/>
          <p:cNvSpPr txBox="1"/>
          <p:nvPr/>
        </p:nvSpPr>
        <p:spPr>
          <a:xfrm>
            <a:off x="106350" y="77350"/>
            <a:ext cx="8652900" cy="1692000"/>
          </a:xfrm>
          <a:prstGeom prst="rect">
            <a:avLst/>
          </a:prstGeom>
          <a:noFill/>
          <a:ln>
            <a:noFill/>
          </a:ln>
        </p:spPr>
        <p:txBody>
          <a:bodyPr spcFirstLastPara="1" wrap="square" lIns="91425" tIns="91425" rIns="91425" bIns="91425" anchor="t" anchorCtr="0">
            <a:noAutofit/>
          </a:bodyPr>
          <a:lstStyle/>
          <a:p>
            <a:pPr lvl="0"/>
            <a:r>
              <a:rPr lang="en-US" sz="30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Helvetica Neue"/>
              </a:rPr>
              <a:t>Conferences i/o is an award winning event tool that makes it easy to Interact &amp; Engage with your attendees in real-time</a:t>
            </a:r>
            <a:endParaRPr sz="30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5" name="Shape 65"/>
          <p:cNvPicPr preferRelativeResize="0"/>
          <p:nvPr/>
        </p:nvPicPr>
        <p:blipFill>
          <a:blip r:embed="rId6">
            <a:alphaModFix/>
          </a:blip>
          <a:stretch>
            <a:fillRect/>
          </a:stretch>
        </p:blipFill>
        <p:spPr>
          <a:xfrm>
            <a:off x="1234600" y="1855175"/>
            <a:ext cx="3657599" cy="2566450"/>
          </a:xfrm>
          <a:prstGeom prst="rect">
            <a:avLst/>
          </a:prstGeom>
          <a:noFill/>
          <a:ln>
            <a:noFill/>
          </a:ln>
        </p:spPr>
      </p:pic>
      <p:sp>
        <p:nvSpPr>
          <p:cNvPr id="3" name="Multiplication Sign 2">
            <a:extLst>
              <a:ext uri="{FF2B5EF4-FFF2-40B4-BE49-F238E27FC236}">
                <a16:creationId xmlns:a16="http://schemas.microsoft.com/office/drawing/2014/main" id="{11DF5CF7-350E-4AB7-B45E-3AE8D384CF81}"/>
              </a:ext>
            </a:extLst>
          </p:cNvPr>
          <p:cNvSpPr/>
          <p:nvPr/>
        </p:nvSpPr>
        <p:spPr>
          <a:xfrm>
            <a:off x="553980" y="3026163"/>
            <a:ext cx="3851159" cy="678158"/>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6" name="Picture 15">
            <a:extLst>
              <a:ext uri="{FF2B5EF4-FFF2-40B4-BE49-F238E27FC236}">
                <a16:creationId xmlns:a16="http://schemas.microsoft.com/office/drawing/2014/main" id="{016290D7-E4B9-488D-A8BE-6F3487B2B951}"/>
              </a:ext>
            </a:extLst>
          </p:cNvPr>
          <p:cNvPicPr>
            <a:picLocks noChangeAspect="1"/>
          </p:cNvPicPr>
          <p:nvPr/>
        </p:nvPicPr>
        <p:blipFill>
          <a:blip r:embed="rId4"/>
          <a:stretch>
            <a:fillRect/>
          </a:stretch>
        </p:blipFill>
        <p:spPr>
          <a:xfrm>
            <a:off x="7480663" y="4585780"/>
            <a:ext cx="1663337" cy="557720"/>
          </a:xfrm>
          <a:prstGeom prst="rect">
            <a:avLst/>
          </a:prstGeom>
        </p:spPr>
      </p:pic>
      <p:pic>
        <p:nvPicPr>
          <p:cNvPr id="2050" name="Picture 2" descr="65A7425A-E013-4396-AAD3-35487B5C1AF0-L0-001">
            <a:extLst>
              <a:ext uri="{FF2B5EF4-FFF2-40B4-BE49-F238E27FC236}">
                <a16:creationId xmlns:a16="http://schemas.microsoft.com/office/drawing/2014/main" id="{EE3A961C-5248-4FE7-8F95-2EA193AC2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468" r="85931" b="4973"/>
          <a:stretch>
            <a:fillRect/>
          </a:stretch>
        </p:blipFill>
        <p:spPr bwMode="auto">
          <a:xfrm>
            <a:off x="1737271" y="2624064"/>
            <a:ext cx="2702342" cy="242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Shape 70"/>
          <p:cNvSpPr txBox="1">
            <a:spLocks noGrp="1"/>
          </p:cNvSpPr>
          <p:nvPr>
            <p:ph type="ctrTitle"/>
          </p:nvPr>
        </p:nvSpPr>
        <p:spPr>
          <a:xfrm>
            <a:off x="252664" y="557887"/>
            <a:ext cx="7772400" cy="5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Attendees Participate</a:t>
            </a:r>
            <a:endParaRPr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2" name="Shape 72"/>
          <p:cNvPicPr preferRelativeResize="0"/>
          <p:nvPr/>
        </p:nvPicPr>
        <p:blipFill>
          <a:blip r:embed="rId6">
            <a:alphaModFix/>
          </a:blip>
          <a:stretch>
            <a:fillRect/>
          </a:stretch>
        </p:blipFill>
        <p:spPr>
          <a:xfrm>
            <a:off x="5563004" y="393609"/>
            <a:ext cx="2462060" cy="4244023"/>
          </a:xfrm>
          <a:prstGeom prst="rect">
            <a:avLst/>
          </a:prstGeom>
          <a:noFill/>
          <a:ln>
            <a:noFill/>
          </a:ln>
        </p:spPr>
      </p:pic>
      <p:sp>
        <p:nvSpPr>
          <p:cNvPr id="74" name="Shape 74"/>
          <p:cNvSpPr txBox="1"/>
          <p:nvPr/>
        </p:nvSpPr>
        <p:spPr>
          <a:xfrm>
            <a:off x="509836" y="1120387"/>
            <a:ext cx="4695731" cy="425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400" dirty="0">
                <a:solidFill>
                  <a:srgbClr val="434343"/>
                </a:solidFill>
              </a:rPr>
              <a:t>Attendees simply navigate to a session within the ACC.XX App using  a smartphone or tablet and click on the below icon located towards the bottom of the session details.</a:t>
            </a:r>
            <a:endParaRPr sz="2400" dirty="0"/>
          </a:p>
        </p:txBody>
      </p:sp>
      <p:pic>
        <p:nvPicPr>
          <p:cNvPr id="1026" name="Picture 2" descr="65A7425A-E013-4396-AAD3-35487B5C1AF0-L0-001">
            <a:extLst>
              <a:ext uri="{FF2B5EF4-FFF2-40B4-BE49-F238E27FC236}">
                <a16:creationId xmlns:a16="http://schemas.microsoft.com/office/drawing/2014/main" id="{B8C1DF2E-6F09-4AC9-8BEA-5C670AA2B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704" y="882347"/>
            <a:ext cx="1945759" cy="319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EB77A475-E0AA-48A0-A9DE-66212ADF7B4F}"/>
              </a:ext>
            </a:extLst>
          </p:cNvPr>
          <p:cNvSpPr/>
          <p:nvPr/>
        </p:nvSpPr>
        <p:spPr>
          <a:xfrm>
            <a:off x="4099897" y="3592537"/>
            <a:ext cx="1234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318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To Become a Moderator</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9" name="Shape 89"/>
          <p:cNvPicPr preferRelativeResize="0"/>
          <p:nvPr/>
        </p:nvPicPr>
        <p:blipFill>
          <a:blip r:embed="rId4">
            <a:alphaModFix/>
          </a:blip>
          <a:stretch>
            <a:fillRect/>
          </a:stretch>
        </p:blipFill>
        <p:spPr>
          <a:xfrm>
            <a:off x="342900" y="981075"/>
            <a:ext cx="3933825" cy="2692050"/>
          </a:xfrm>
          <a:prstGeom prst="rect">
            <a:avLst/>
          </a:prstGeom>
          <a:noFill/>
          <a:ln>
            <a:noFill/>
          </a:ln>
        </p:spPr>
      </p:pic>
      <p:pic>
        <p:nvPicPr>
          <p:cNvPr id="90" name="Shape 90"/>
          <p:cNvPicPr preferRelativeResize="0"/>
          <p:nvPr/>
        </p:nvPicPr>
        <p:blipFill>
          <a:blip r:embed="rId5">
            <a:alphaModFix/>
          </a:blip>
          <a:stretch>
            <a:fillRect/>
          </a:stretch>
        </p:blipFill>
        <p:spPr>
          <a:xfrm>
            <a:off x="4752975" y="981075"/>
            <a:ext cx="3933825" cy="2692050"/>
          </a:xfrm>
          <a:prstGeom prst="rect">
            <a:avLst/>
          </a:prstGeom>
          <a:noFill/>
          <a:ln>
            <a:noFill/>
          </a:ln>
        </p:spPr>
      </p:pic>
      <p:sp>
        <p:nvSpPr>
          <p:cNvPr id="91" name="Shape 91"/>
          <p:cNvSpPr/>
          <p:nvPr/>
        </p:nvSpPr>
        <p:spPr>
          <a:xfrm>
            <a:off x="4369650" y="2108100"/>
            <a:ext cx="290400" cy="742800"/>
          </a:xfrm>
          <a:prstGeom prst="rightArrow">
            <a:avLst>
              <a:gd name="adj1" fmla="val 47248"/>
              <a:gd name="adj2" fmla="val 99199"/>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2" name="Shape 92"/>
          <p:cNvSpPr txBox="1"/>
          <p:nvPr/>
        </p:nvSpPr>
        <p:spPr>
          <a:xfrm>
            <a:off x="180262" y="3771900"/>
            <a:ext cx="4259100" cy="600000"/>
          </a:xfrm>
          <a:prstGeom prst="rect">
            <a:avLst/>
          </a:prstGeom>
          <a:noFill/>
          <a:ln>
            <a:noFill/>
          </a:ln>
        </p:spPr>
        <p:txBody>
          <a:bodyPr spcFirstLastPara="1" wrap="square" lIns="91425" tIns="91425" rIns="91425" bIns="91425" anchor="t" anchorCtr="0">
            <a:noAutofit/>
          </a:bodyPr>
          <a:lstStyle/>
          <a:p>
            <a:pPr lvl="0" algn="ctr"/>
            <a:r>
              <a:rPr lang="en-US" sz="1600" dirty="0">
                <a:solidFill>
                  <a:srgbClr val="434343"/>
                </a:solidFill>
                <a:latin typeface="Helvetica Neue"/>
                <a:ea typeface="Helvetica Neue"/>
                <a:cs typeface="Helvetica Neue"/>
                <a:sym typeface="Helvetica Neue"/>
              </a:rPr>
              <a:t>Navigate to the URL for your event and click on your session from the schedule page</a:t>
            </a:r>
            <a:endParaRPr sz="1600" dirty="0">
              <a:solidFill>
                <a:srgbClr val="434343"/>
              </a:solidFill>
              <a:latin typeface="Helvetica Neue"/>
              <a:ea typeface="Helvetica Neue"/>
              <a:cs typeface="Helvetica Neue"/>
              <a:sym typeface="Helvetica Neue"/>
            </a:endParaRPr>
          </a:p>
        </p:txBody>
      </p:sp>
      <p:sp>
        <p:nvSpPr>
          <p:cNvPr id="93" name="Shape 93"/>
          <p:cNvSpPr txBox="1"/>
          <p:nvPr/>
        </p:nvSpPr>
        <p:spPr>
          <a:xfrm>
            <a:off x="4752925" y="3771900"/>
            <a:ext cx="3933900" cy="600000"/>
          </a:xfrm>
          <a:prstGeom prst="rect">
            <a:avLst/>
          </a:prstGeom>
          <a:noFill/>
          <a:ln>
            <a:noFill/>
          </a:ln>
        </p:spPr>
        <p:txBody>
          <a:bodyPr spcFirstLastPara="1" wrap="square" lIns="91425" tIns="91425" rIns="91425" bIns="91425" anchor="t" anchorCtr="0">
            <a:noAutofit/>
          </a:bodyPr>
          <a:lstStyle/>
          <a:p>
            <a:pPr lvl="0" algn="ctr"/>
            <a:r>
              <a:rPr lang="en-US" sz="1600" dirty="0">
                <a:solidFill>
                  <a:srgbClr val="434343"/>
                </a:solidFill>
                <a:latin typeface="Helvetica Neue"/>
                <a:ea typeface="Helvetica Neue"/>
                <a:cs typeface="Helvetica Neue"/>
                <a:sym typeface="Helvetica Neue"/>
              </a:rPr>
              <a:t>Click the “Sign in to Moderate” button and enter the moderator password</a:t>
            </a:r>
            <a:endParaRPr sz="1600" dirty="0">
              <a:solidFill>
                <a:srgbClr val="434343"/>
              </a:solidFill>
              <a:latin typeface="Helvetica Neue"/>
              <a:ea typeface="Helvetica Neue"/>
              <a:cs typeface="Helvetica Neue"/>
              <a:sym typeface="Helvetica Neue"/>
            </a:endParaRPr>
          </a:p>
        </p:txBody>
      </p:sp>
      <p:sp>
        <p:nvSpPr>
          <p:cNvPr id="94" name="Shape 94"/>
          <p:cNvSpPr/>
          <p:nvPr/>
        </p:nvSpPr>
        <p:spPr>
          <a:xfrm>
            <a:off x="5055325" y="2939150"/>
            <a:ext cx="3385200" cy="444600"/>
          </a:xfrm>
          <a:prstGeom prst="rect">
            <a:avLst/>
          </a:prstGeom>
          <a:noFill/>
          <a:ln w="38100" cap="flat" cmpd="sng">
            <a:solidFill>
              <a:srgbClr val="FF99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0" name="Picture 9">
            <a:extLst>
              <a:ext uri="{FF2B5EF4-FFF2-40B4-BE49-F238E27FC236}">
                <a16:creationId xmlns:a16="http://schemas.microsoft.com/office/drawing/2014/main" id="{7F8BE2CB-2ABB-46C8-9840-81CAB9569E92}"/>
              </a:ext>
            </a:extLst>
          </p:cNvPr>
          <p:cNvPicPr>
            <a:picLocks noChangeAspect="1"/>
          </p:cNvPicPr>
          <p:nvPr/>
        </p:nvPicPr>
        <p:blipFill>
          <a:blip r:embed="rId6"/>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par>
                                <p:cTn id="24" presetID="10" presetClass="entr" presetSubtype="0"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2" name="Picture 11">
            <a:extLst>
              <a:ext uri="{FF2B5EF4-FFF2-40B4-BE49-F238E27FC236}">
                <a16:creationId xmlns:a16="http://schemas.microsoft.com/office/drawing/2014/main" id="{08A5E55C-5D40-4293-B18F-89671B662BEE}"/>
              </a:ext>
            </a:extLst>
          </p:cNvPr>
          <p:cNvPicPr>
            <a:picLocks noChangeAspect="1"/>
          </p:cNvPicPr>
          <p:nvPr/>
        </p:nvPicPr>
        <p:blipFill>
          <a:blip r:embed="rId4"/>
          <a:stretch>
            <a:fillRect/>
          </a:stretch>
        </p:blipFill>
        <p:spPr>
          <a:xfrm>
            <a:off x="7480663" y="4574651"/>
            <a:ext cx="1663337" cy="557720"/>
          </a:xfrm>
          <a:prstGeom prst="rect">
            <a:avLst/>
          </a:prstGeom>
        </p:spPr>
      </p:pic>
      <p:sp>
        <p:nvSpPr>
          <p:cNvPr id="99" name="Shape 99"/>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Moderator Basics</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00" name="Shape 100"/>
          <p:cNvPicPr preferRelativeResize="0"/>
          <p:nvPr/>
        </p:nvPicPr>
        <p:blipFill rotWithShape="1">
          <a:blip r:embed="rId5">
            <a:alphaModFix/>
          </a:blip>
          <a:srcRect l="6761" t="3530" r="6327"/>
          <a:stretch/>
        </p:blipFill>
        <p:spPr>
          <a:xfrm>
            <a:off x="4708400" y="1053825"/>
            <a:ext cx="4002701" cy="3485925"/>
          </a:xfrm>
          <a:prstGeom prst="rect">
            <a:avLst/>
          </a:prstGeom>
          <a:noFill/>
          <a:ln>
            <a:noFill/>
          </a:ln>
        </p:spPr>
      </p:pic>
      <p:sp>
        <p:nvSpPr>
          <p:cNvPr id="101" name="Shape 101"/>
          <p:cNvSpPr txBox="1"/>
          <p:nvPr/>
        </p:nvSpPr>
        <p:spPr>
          <a:xfrm>
            <a:off x="152400" y="827325"/>
            <a:ext cx="4556100" cy="1394100"/>
          </a:xfrm>
          <a:prstGeom prst="rect">
            <a:avLst/>
          </a:prstGeom>
          <a:noFill/>
          <a:ln>
            <a:noFill/>
          </a:ln>
        </p:spPr>
        <p:txBody>
          <a:bodyPr spcFirstLastPara="1" wrap="square" lIns="91425" tIns="91425" rIns="91425" bIns="91425" anchor="ctr" anchorCtr="0">
            <a:noAutofit/>
          </a:bodyPr>
          <a:lstStyle/>
          <a:p>
            <a:pPr lvl="0"/>
            <a:r>
              <a:rPr lang="en-US" sz="2400" dirty="0">
                <a:solidFill>
                  <a:schemeClr val="dk2"/>
                </a:solidFill>
              </a:rPr>
              <a:t>As the Moderator you will have access to some additional functionality...</a:t>
            </a:r>
            <a:endParaRPr sz="2400" dirty="0"/>
          </a:p>
        </p:txBody>
      </p:sp>
      <p:sp>
        <p:nvSpPr>
          <p:cNvPr id="104" name="Shape 104"/>
          <p:cNvSpPr txBox="1"/>
          <p:nvPr/>
        </p:nvSpPr>
        <p:spPr>
          <a:xfrm>
            <a:off x="1594100" y="3033300"/>
            <a:ext cx="1841400" cy="44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2"/>
                </a:solidFill>
              </a:rPr>
              <a:t>Manage Q&amp;A</a:t>
            </a:r>
            <a:endParaRPr sz="1800" dirty="0"/>
          </a:p>
        </p:txBody>
      </p:sp>
      <p:sp>
        <p:nvSpPr>
          <p:cNvPr id="105" name="Shape 105"/>
          <p:cNvSpPr txBox="1"/>
          <p:nvPr/>
        </p:nvSpPr>
        <p:spPr>
          <a:xfrm>
            <a:off x="1594100" y="3717450"/>
            <a:ext cx="2095200" cy="44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2"/>
                </a:solidFill>
              </a:rPr>
              <a:t>Access Settings</a:t>
            </a:r>
            <a:endParaRPr sz="1800" dirty="0"/>
          </a:p>
        </p:txBody>
      </p:sp>
      <p:cxnSp>
        <p:nvCxnSpPr>
          <p:cNvPr id="106" name="Shape 106"/>
          <p:cNvCxnSpPr/>
          <p:nvPr/>
        </p:nvCxnSpPr>
        <p:spPr>
          <a:xfrm>
            <a:off x="3200175" y="3255900"/>
            <a:ext cx="1523100" cy="0"/>
          </a:xfrm>
          <a:prstGeom prst="straightConnector1">
            <a:avLst/>
          </a:prstGeom>
          <a:noFill/>
          <a:ln w="38100" cap="flat" cmpd="sng">
            <a:solidFill>
              <a:schemeClr val="dk2"/>
            </a:solidFill>
            <a:prstDash val="dot"/>
            <a:round/>
            <a:headEnd type="none" w="lg" len="lg"/>
            <a:tailEnd type="triangle" w="lg" len="lg"/>
          </a:ln>
        </p:spPr>
      </p:cxnSp>
      <p:cxnSp>
        <p:nvCxnSpPr>
          <p:cNvPr id="107" name="Shape 107"/>
          <p:cNvCxnSpPr/>
          <p:nvPr/>
        </p:nvCxnSpPr>
        <p:spPr>
          <a:xfrm>
            <a:off x="3481512" y="3940050"/>
            <a:ext cx="1252500" cy="0"/>
          </a:xfrm>
          <a:prstGeom prst="straightConnector1">
            <a:avLst/>
          </a:prstGeom>
          <a:noFill/>
          <a:ln w="38100" cap="flat" cmpd="sng">
            <a:solidFill>
              <a:schemeClr val="dk2"/>
            </a:solidFill>
            <a:prstDash val="dot"/>
            <a:round/>
            <a:headEnd type="none" w="lg" len="lg"/>
            <a:tailEnd type="triangle" w="lg" len="lg"/>
          </a:ln>
        </p:spPr>
      </p:cxnSp>
      <p:sp>
        <p:nvSpPr>
          <p:cNvPr id="11" name="Multiplication Sign 10">
            <a:extLst>
              <a:ext uri="{FF2B5EF4-FFF2-40B4-BE49-F238E27FC236}">
                <a16:creationId xmlns:a16="http://schemas.microsoft.com/office/drawing/2014/main" id="{3238EB9C-F865-479A-A702-F81A052C8127}"/>
              </a:ext>
            </a:extLst>
          </p:cNvPr>
          <p:cNvSpPr/>
          <p:nvPr/>
        </p:nvSpPr>
        <p:spPr>
          <a:xfrm>
            <a:off x="4807132" y="2221425"/>
            <a:ext cx="3831771" cy="575362"/>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par>
                                <p:cTn id="16" presetID="10" presetClass="entr" presetSubtype="0" fill="hold"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B057"/>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15950" y="1499750"/>
            <a:ext cx="8912100" cy="16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latin typeface="Roboto Slab" pitchFamily="2" charset="0"/>
                <a:ea typeface="Roboto Slab" pitchFamily="2" charset="0"/>
                <a:cs typeface="Helvetica Neue"/>
                <a:sym typeface="Helvetica Neue"/>
              </a:rPr>
              <a:t>BASICS OF THE SOCIAL Q&amp;A FEATURE</a:t>
            </a:r>
            <a:endParaRPr b="1" dirty="0">
              <a:solidFill>
                <a:srgbClr val="FFFFFF"/>
              </a:solidFill>
              <a:latin typeface="Roboto Slab" pitchFamily="2" charset="0"/>
              <a:ea typeface="Roboto Slab" pitchFamily="2" charset="0"/>
              <a:cs typeface="Helvetica Neue"/>
              <a:sym typeface="Helvetica Neue"/>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5" name="Picture 4">
            <a:extLst>
              <a:ext uri="{FF2B5EF4-FFF2-40B4-BE49-F238E27FC236}">
                <a16:creationId xmlns:a16="http://schemas.microsoft.com/office/drawing/2014/main" id="{C47CD0F5-11A2-4752-8C61-43899395A810}"/>
              </a:ext>
            </a:extLst>
          </p:cNvPr>
          <p:cNvPicPr>
            <a:picLocks noChangeAspect="1"/>
          </p:cNvPicPr>
          <p:nvPr/>
        </p:nvPicPr>
        <p:blipFill>
          <a:blip r:embed="rId4"/>
          <a:stretch>
            <a:fillRect/>
          </a:stretch>
        </p:blipFill>
        <p:spPr>
          <a:xfrm>
            <a:off x="7463251" y="4565938"/>
            <a:ext cx="1663337" cy="557720"/>
          </a:xfrm>
          <a:prstGeom prst="rect">
            <a:avLst/>
          </a:prstGeom>
        </p:spPr>
      </p:pic>
      <p:sp>
        <p:nvSpPr>
          <p:cNvPr id="117" name="Shape 117"/>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Social Q&amp;A Works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18" name="Shape 118"/>
          <p:cNvPicPr preferRelativeResize="0"/>
          <p:nvPr/>
        </p:nvPicPr>
        <p:blipFill>
          <a:blip r:embed="rId5">
            <a:alphaModFix/>
          </a:blip>
          <a:stretch>
            <a:fillRect/>
          </a:stretch>
        </p:blipFill>
        <p:spPr>
          <a:xfrm>
            <a:off x="5229225" y="171450"/>
            <a:ext cx="3133725" cy="4475550"/>
          </a:xfrm>
          <a:prstGeom prst="rect">
            <a:avLst/>
          </a:prstGeom>
          <a:noFill/>
          <a:ln>
            <a:noFill/>
          </a:ln>
        </p:spPr>
      </p:pic>
      <p:sp>
        <p:nvSpPr>
          <p:cNvPr id="119" name="Shape 119"/>
          <p:cNvSpPr txBox="1"/>
          <p:nvPr/>
        </p:nvSpPr>
        <p:spPr>
          <a:xfrm>
            <a:off x="207645" y="1055638"/>
            <a:ext cx="5153100" cy="3510300"/>
          </a:xfrm>
          <a:prstGeom prst="rect">
            <a:avLst/>
          </a:prstGeom>
          <a:noFill/>
          <a:ln>
            <a:noFill/>
          </a:ln>
        </p:spPr>
        <p:txBody>
          <a:bodyPr spcFirstLastPara="1" wrap="square" lIns="91425" tIns="91425" rIns="91425" bIns="91425" anchor="ctr" anchorCtr="0">
            <a:noAutofit/>
          </a:bodyPr>
          <a:lstStyle/>
          <a:p>
            <a:pPr marL="342900" lvl="0" indent="-342900">
              <a:buAutoNum type="arabicPeriod"/>
            </a:pPr>
            <a:r>
              <a:rPr lang="en-US" sz="1600" dirty="0">
                <a:solidFill>
                  <a:srgbClr val="434343"/>
                </a:solidFill>
                <a:latin typeface="Helvetica Neue"/>
                <a:ea typeface="Helvetica Neue"/>
                <a:cs typeface="Helvetica Neue"/>
                <a:sym typeface="Helvetica Neue"/>
              </a:rPr>
              <a:t>Attendees will submit questions during your session.  Sessions will contain dedicated Q&amp;A segments scheduled in the agenda</a:t>
            </a:r>
          </a:p>
          <a:p>
            <a:pPr marL="342900" lvl="0" indent="-342900">
              <a:buAutoNum type="arabicPeriod"/>
            </a:pPr>
            <a:r>
              <a:rPr lang="en-US" sz="1600" dirty="0">
                <a:solidFill>
                  <a:srgbClr val="434343"/>
                </a:solidFill>
                <a:latin typeface="Helvetica Neue"/>
                <a:ea typeface="Helvetica Neue"/>
                <a:cs typeface="Helvetica Neue"/>
                <a:sym typeface="Helvetica Neue"/>
              </a:rPr>
              <a:t>Both in-person classroom and remote online session attendees participating in the “ACC.XX Anywhere” virtual meeting product can submit questions </a:t>
            </a:r>
          </a:p>
          <a:p>
            <a:pPr marL="342900" lvl="0" indent="-342900">
              <a:buAutoNum type="arabicPeriod"/>
            </a:pPr>
            <a:r>
              <a:rPr lang="en-US" sz="1600" dirty="0">
                <a:solidFill>
                  <a:srgbClr val="434343"/>
                </a:solidFill>
                <a:latin typeface="Helvetica Neue"/>
                <a:ea typeface="Helvetica Neue"/>
                <a:cs typeface="Helvetica Neue"/>
                <a:sym typeface="Helvetica Neue"/>
              </a:rPr>
              <a:t>Attendees will see the questions that other people in the session and the online viewers have asked, and can up-vote questions that they want answer</a:t>
            </a:r>
          </a:p>
          <a:p>
            <a:pPr marL="342900" lvl="0" indent="-342900">
              <a:buAutoNum type="arabicPeriod"/>
            </a:pPr>
            <a:r>
              <a:rPr lang="en-US" sz="1600" dirty="0">
                <a:solidFill>
                  <a:srgbClr val="434343"/>
                </a:solidFill>
                <a:latin typeface="Helvetica Neue"/>
                <a:ea typeface="Helvetica Neue"/>
                <a:cs typeface="Helvetica Neue"/>
                <a:sym typeface="Helvetica Neue"/>
              </a:rPr>
              <a:t>The most popular questions automatically rise to the top of the list</a:t>
            </a:r>
            <a:endParaRPr sz="1600" dirty="0">
              <a:solidFill>
                <a:srgbClr val="434343"/>
              </a:solidFill>
              <a:latin typeface="Helvetica Neue"/>
              <a:ea typeface="Helvetica Neue"/>
              <a:cs typeface="Helvetica Neue"/>
              <a:sym typeface="Helvetica Neue"/>
            </a:endParaRPr>
          </a:p>
          <a:p>
            <a:pPr marL="0" lvl="0" indent="0" rtl="0">
              <a:spcBef>
                <a:spcPts val="0"/>
              </a:spcBef>
              <a:spcAft>
                <a:spcPts val="0"/>
              </a:spcAft>
              <a:buNone/>
            </a:pPr>
            <a:endParaRPr sz="1600" dirty="0">
              <a:solidFill>
                <a:srgbClr val="434343"/>
              </a:solidFill>
              <a:latin typeface="Helvetica Neue"/>
              <a:ea typeface="Helvetica Neue"/>
              <a:cs typeface="Helvetica Neue"/>
              <a:sym typeface="Helvetica Neue"/>
            </a:endParaRPr>
          </a:p>
          <a:p>
            <a:pPr lvl="0"/>
            <a:r>
              <a:rPr lang="en-US" sz="1600" dirty="0">
                <a:solidFill>
                  <a:srgbClr val="434343"/>
                </a:solidFill>
                <a:latin typeface="Helvetica Neue"/>
                <a:ea typeface="Helvetica Neue"/>
                <a:cs typeface="Helvetica Neue"/>
                <a:sym typeface="Helvetica Neue"/>
              </a:rPr>
              <a:t>So when it’s time for Q&amp;A, you will know which questions are most important to the entire group, and can use Q&amp;A time more efficiently!</a:t>
            </a:r>
            <a:endParaRPr sz="1600" dirty="0">
              <a:solidFill>
                <a:srgbClr val="434343"/>
              </a:solidFill>
              <a:latin typeface="Helvetica Neue"/>
              <a:ea typeface="Helvetica Neue"/>
              <a:cs typeface="Helvetica Neue"/>
              <a:sym typeface="Helvetica Neue"/>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Moderator Buttons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Shape 125"/>
          <p:cNvSpPr txBox="1"/>
          <p:nvPr/>
        </p:nvSpPr>
        <p:spPr>
          <a:xfrm>
            <a:off x="274813" y="723688"/>
            <a:ext cx="8036700" cy="1653300"/>
          </a:xfrm>
          <a:prstGeom prst="rect">
            <a:avLst/>
          </a:prstGeom>
          <a:noFill/>
          <a:ln>
            <a:noFill/>
          </a:ln>
        </p:spPr>
        <p:txBody>
          <a:bodyPr spcFirstLastPara="1" wrap="square" lIns="91425" tIns="91425" rIns="91425" bIns="91425" anchor="ctr" anchorCtr="0">
            <a:noAutofit/>
          </a:bodyPr>
          <a:lstStyle/>
          <a:p>
            <a:pPr lvl="0"/>
            <a:r>
              <a:rPr lang="en-US" dirty="0">
                <a:solidFill>
                  <a:srgbClr val="434343"/>
                </a:solidFill>
              </a:rPr>
              <a:t>The moderator has some additional buttons that the attendees don't see. These are provided to help the moderator keep the list of Social Q&amp;A questions organized, but they're entirely optional. Some moderators use them, others choose not to. </a:t>
            </a:r>
            <a:endParaRPr sz="1800" dirty="0">
              <a:solidFill>
                <a:srgbClr val="434343"/>
              </a:solidFill>
            </a:endParaRPr>
          </a:p>
        </p:txBody>
      </p:sp>
      <p:pic>
        <p:nvPicPr>
          <p:cNvPr id="126" name="Shape 126"/>
          <p:cNvPicPr preferRelativeResize="0"/>
          <p:nvPr/>
        </p:nvPicPr>
        <p:blipFill>
          <a:blip r:embed="rId3">
            <a:alphaModFix/>
          </a:blip>
          <a:stretch>
            <a:fillRect/>
          </a:stretch>
        </p:blipFill>
        <p:spPr>
          <a:xfrm>
            <a:off x="357175" y="2473138"/>
            <a:ext cx="8429625" cy="1704975"/>
          </a:xfrm>
          <a:prstGeom prst="rect">
            <a:avLst/>
          </a:prstGeom>
          <a:noFill/>
          <a:ln>
            <a:noFill/>
          </a:ln>
        </p:spPr>
      </p:pic>
      <p:pic>
        <p:nvPicPr>
          <p:cNvPr id="5" name="Picture 4">
            <a:extLst>
              <a:ext uri="{FF2B5EF4-FFF2-40B4-BE49-F238E27FC236}">
                <a16:creationId xmlns:a16="http://schemas.microsoft.com/office/drawing/2014/main" id="{890DC3E1-E92D-4F30-AA67-9ACB8607276D}"/>
              </a:ext>
            </a:extLst>
          </p:cNvPr>
          <p:cNvPicPr>
            <a:picLocks noChangeAspect="1"/>
          </p:cNvPicPr>
          <p:nvPr/>
        </p:nvPicPr>
        <p:blipFill>
          <a:blip r:embed="rId4"/>
          <a:stretch>
            <a:fillRect/>
          </a:stretch>
        </p:blipFill>
        <p:spPr>
          <a:xfrm>
            <a:off x="7480663" y="4585780"/>
            <a:ext cx="1663337" cy="55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4E05FA06A8ED45A577171463668733" ma:contentTypeVersion="13" ma:contentTypeDescription="Create a new document." ma:contentTypeScope="" ma:versionID="bdf90b64cbf52cbe1eb4f3ae57aa2216">
  <xsd:schema xmlns:xsd="http://www.w3.org/2001/XMLSchema" xmlns:xs="http://www.w3.org/2001/XMLSchema" xmlns:p="http://schemas.microsoft.com/office/2006/metadata/properties" xmlns:ns2="c4e7b63a-c4e0-4a1d-999b-0f6d7607a5c5" xmlns:ns3="e60346e4-a40b-408d-9221-90cad8bc9704" targetNamespace="http://schemas.microsoft.com/office/2006/metadata/properties" ma:root="true" ma:fieldsID="749875dffbfd6b16d33b25b22e202569" ns2:_="" ns3:_="">
    <xsd:import namespace="c4e7b63a-c4e0-4a1d-999b-0f6d7607a5c5"/>
    <xsd:import namespace="e60346e4-a40b-408d-9221-90cad8bc97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7b63a-c4e0-4a1d-999b-0f6d7607a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0346e4-a40b-408d-9221-90cad8bc970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C96495-AA7A-4F50-AAB4-ABB1E0E5001A}"/>
</file>

<file path=customXml/itemProps2.xml><?xml version="1.0" encoding="utf-8"?>
<ds:datastoreItem xmlns:ds="http://schemas.openxmlformats.org/officeDocument/2006/customXml" ds:itemID="{14F5CFBB-DBBD-4E56-BCA3-70A27B5D7914}"/>
</file>

<file path=customXml/itemProps3.xml><?xml version="1.0" encoding="utf-8"?>
<ds:datastoreItem xmlns:ds="http://schemas.openxmlformats.org/officeDocument/2006/customXml" ds:itemID="{8581421E-885A-44B9-A64F-77414A7DD5BD}"/>
</file>

<file path=docProps/app.xml><?xml version="1.0" encoding="utf-8"?>
<Properties xmlns="http://schemas.openxmlformats.org/officeDocument/2006/extended-properties" xmlns:vt="http://schemas.openxmlformats.org/officeDocument/2006/docPropsVTypes">
  <Template>Office Theme</Template>
  <TotalTime>1596</TotalTime>
  <Words>978</Words>
  <Application>Microsoft Office PowerPoint</Application>
  <PresentationFormat>On-screen Show (16:9)</PresentationFormat>
  <Paragraphs>57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Roboto Slab</vt:lpstr>
      <vt:lpstr>Helvetica Neue</vt:lpstr>
      <vt:lpstr>Calibri Light</vt:lpstr>
      <vt:lpstr>Open Sans</vt:lpstr>
      <vt:lpstr>Calibri</vt:lpstr>
      <vt:lpstr>Arial</vt:lpstr>
      <vt:lpstr>Office Theme</vt:lpstr>
      <vt:lpstr>PowerPoint Presentation</vt:lpstr>
      <vt:lpstr>Session Moderators</vt:lpstr>
      <vt:lpstr>PowerPoint Presentation</vt:lpstr>
      <vt:lpstr>How Attendees Participate</vt:lpstr>
      <vt:lpstr>How To Become a Moderator</vt:lpstr>
      <vt:lpstr>Moderator Basics</vt:lpstr>
      <vt:lpstr>BASICS OF THE SOCIAL Q&amp;A FEATURE</vt:lpstr>
      <vt:lpstr>How Social Q&amp;A Works</vt:lpstr>
      <vt:lpstr>Moderator Buttons</vt:lpstr>
      <vt:lpstr>Moderator Buttons</vt:lpstr>
      <vt:lpstr>How to Moderate Q&amp;A During Your Session </vt:lpstr>
      <vt:lpstr>Appending Answers</vt:lpstr>
      <vt:lpstr>Appending Answers</vt:lpstr>
      <vt:lpstr>FAQs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Parks</dc:creator>
  <cp:lastModifiedBy>Cortney Hale</cp:lastModifiedBy>
  <cp:revision>14</cp:revision>
  <dcterms:modified xsi:type="dcterms:W3CDTF">2022-02-22T15:19:43Z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37E0ADF4-D685-46C4-85DD-E514BB10FB76</vt:lpwstr>
  </property>
  <property fmtid="{D5CDD505-2E9C-101B-9397-08002B2CF9AE}" pid="3" name="ArticulatePath">
    <vt:lpwstr>https://accorg-my.sharepoint.com/personal/kalgire_acc_org/Documents/Faculty Development Work Group/ModeratorTrainingGuide_ACC</vt:lpwstr>
  </property>
  <property fmtid="{D5CDD505-2E9C-101B-9397-08002B2CF9AE}" pid="4" name="ContentTypeId">
    <vt:lpwstr>0x0101000C4E05FA06A8ED45A577171463668733</vt:lpwstr>
  </property>
</Properties>
</file>