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93507" r:id="rId3"/>
    <p:sldMasterId id="2147493467" r:id="rId4"/>
  </p:sldMasterIdLst>
  <p:notesMasterIdLst>
    <p:notesMasterId r:id="rId51"/>
  </p:notesMasterIdLst>
  <p:sldIdLst>
    <p:sldId id="995" r:id="rId5"/>
    <p:sldId id="348" r:id="rId6"/>
    <p:sldId id="349" r:id="rId7"/>
    <p:sldId id="350" r:id="rId8"/>
    <p:sldId id="991" r:id="rId9"/>
    <p:sldId id="992" r:id="rId10"/>
    <p:sldId id="943" r:id="rId11"/>
    <p:sldId id="949" r:id="rId12"/>
    <p:sldId id="908" r:id="rId13"/>
    <p:sldId id="944" r:id="rId14"/>
    <p:sldId id="938" r:id="rId15"/>
    <p:sldId id="980" r:id="rId16"/>
    <p:sldId id="981" r:id="rId17"/>
    <p:sldId id="982" r:id="rId18"/>
    <p:sldId id="988" r:id="rId19"/>
    <p:sldId id="989" r:id="rId20"/>
    <p:sldId id="990" r:id="rId21"/>
    <p:sldId id="906" r:id="rId22"/>
    <p:sldId id="909" r:id="rId23"/>
    <p:sldId id="783" r:id="rId24"/>
    <p:sldId id="916" r:id="rId25"/>
    <p:sldId id="983" r:id="rId26"/>
    <p:sldId id="984" r:id="rId27"/>
    <p:sldId id="930" r:id="rId28"/>
    <p:sldId id="931" r:id="rId29"/>
    <p:sldId id="933" r:id="rId30"/>
    <p:sldId id="935" r:id="rId31"/>
    <p:sldId id="937" r:id="rId32"/>
    <p:sldId id="985" r:id="rId33"/>
    <p:sldId id="978" r:id="rId34"/>
    <p:sldId id="979" r:id="rId35"/>
    <p:sldId id="970" r:id="rId36"/>
    <p:sldId id="971" r:id="rId37"/>
    <p:sldId id="972" r:id="rId38"/>
    <p:sldId id="973" r:id="rId39"/>
    <p:sldId id="974" r:id="rId40"/>
    <p:sldId id="986" r:id="rId41"/>
    <p:sldId id="993" r:id="rId42"/>
    <p:sldId id="994" r:id="rId43"/>
    <p:sldId id="962" r:id="rId44"/>
    <p:sldId id="968" r:id="rId45"/>
    <p:sldId id="963" r:id="rId46"/>
    <p:sldId id="964" r:id="rId47"/>
    <p:sldId id="965" r:id="rId48"/>
    <p:sldId id="966" r:id="rId49"/>
    <p:sldId id="967" r:id="rId50"/>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by Cranshaw (ACCF Temporary)" initials="SC(T" lastIdx="1" clrIdx="0">
    <p:extLst>
      <p:ext uri="{19B8F6BF-5375-455C-9EA6-DF929625EA0E}">
        <p15:presenceInfo xmlns:p15="http://schemas.microsoft.com/office/powerpoint/2012/main" userId="S::scranshaw@acc.org::3112d8f6-5f93-45d0-8415-6dd5a3563b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CC"/>
    <a:srgbClr val="CC99FF"/>
    <a:srgbClr val="00CC99"/>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81" autoAdjust="0"/>
    <p:restoredTop sz="94660"/>
  </p:normalViewPr>
  <p:slideViewPr>
    <p:cSldViewPr>
      <p:cViewPr varScale="1">
        <p:scale>
          <a:sx n="83" d="100"/>
          <a:sy n="83" d="100"/>
        </p:scale>
        <p:origin x="260" y="60"/>
      </p:cViewPr>
      <p:guideLst>
        <p:guide orient="horz" pos="1620"/>
        <p:guide pos="2880"/>
      </p:guideLst>
    </p:cSldViewPr>
  </p:slideViewPr>
  <p:notesTextViewPr>
    <p:cViewPr>
      <p:scale>
        <a:sx n="75" d="100"/>
        <a:sy n="75" d="100"/>
      </p:scale>
      <p:origin x="0" y="0"/>
    </p:cViewPr>
  </p:notesTextViewPr>
  <p:sorterViewPr>
    <p:cViewPr varScale="1">
      <p:scale>
        <a:sx n="1" d="1"/>
        <a:sy n="1" d="1"/>
      </p:scale>
      <p:origin x="0" y="-53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DDA8C-2B55-4A9B-885E-F94D52A9B8AF}" type="datetimeFigureOut">
              <a:rPr lang="en-US" smtClean="0"/>
              <a:t>9/13/2019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0A6EC-B88C-4F3A-B002-C1CD1943D3B9}" type="slidenum">
              <a:rPr lang="en-US" smtClean="0"/>
              <a:t>‹#›</a:t>
            </a:fld>
            <a:endParaRPr lang="en-US" dirty="0"/>
          </a:p>
        </p:txBody>
      </p:sp>
    </p:spTree>
    <p:extLst>
      <p:ext uri="{BB962C8B-B14F-4D97-AF65-F5344CB8AC3E}">
        <p14:creationId xmlns:p14="http://schemas.microsoft.com/office/powerpoint/2010/main" val="175814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D4521-BFB1-431C-8CCF-EB8E1A5C9BC7}" type="slidenum">
              <a:rPr lang="en-US" smtClean="0"/>
              <a:t>5</a:t>
            </a:fld>
            <a:endParaRPr lang="en-US"/>
          </a:p>
        </p:txBody>
      </p:sp>
    </p:spTree>
    <p:extLst>
      <p:ext uri="{BB962C8B-B14F-4D97-AF65-F5344CB8AC3E}">
        <p14:creationId xmlns:p14="http://schemas.microsoft.com/office/powerpoint/2010/main" val="1759392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2F545-7E17-498A-B794-927001A952A4}" type="slidenum">
              <a:rPr lang="en-US" smtClean="0"/>
              <a:t>37</a:t>
            </a:fld>
            <a:endParaRPr lang="en-US" dirty="0"/>
          </a:p>
        </p:txBody>
      </p:sp>
    </p:spTree>
    <p:extLst>
      <p:ext uri="{BB962C8B-B14F-4D97-AF65-F5344CB8AC3E}">
        <p14:creationId xmlns:p14="http://schemas.microsoft.com/office/powerpoint/2010/main" val="286028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 don’t believe we will ever</a:t>
            </a:r>
            <a:r>
              <a:rPr lang="en-US" baseline="0" dirty="0"/>
              <a:t> be 100% or even 60% value.  Will always have some FFS underlying what we do.   I think mistake to shift all to value because then we end up like we did in early ‘90’s w/ MD’s not working hard.</a:t>
            </a:r>
            <a:endParaRPr lang="en-US" dirty="0"/>
          </a:p>
        </p:txBody>
      </p:sp>
      <p:sp>
        <p:nvSpPr>
          <p:cNvPr id="4" name="Slide Number Placeholder 3"/>
          <p:cNvSpPr>
            <a:spLocks noGrp="1"/>
          </p:cNvSpPr>
          <p:nvPr>
            <p:ph type="sldNum" sz="quarter" idx="10"/>
          </p:nvPr>
        </p:nvSpPr>
        <p:spPr/>
        <p:txBody>
          <a:bodyPr/>
          <a:lstStyle/>
          <a:p>
            <a:fld id="{5A26D7E0-78DB-48E9-A63F-717B34B6A36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85390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Call may get</a:t>
            </a:r>
            <a:r>
              <a:rPr lang="en-US" baseline="0" dirty="0"/>
              <a:t> better w/ fewer people in hospital.  May get worse with more demand on being responsive off hours.  </a:t>
            </a:r>
            <a:r>
              <a:rPr lang="en-US" dirty="0"/>
              <a:t>More admin time as physicians will need to lead Value movement.  More involvement in ACO, coordination</a:t>
            </a:r>
            <a:r>
              <a:rPr lang="en-US" baseline="0" dirty="0"/>
              <a:t> of care, crossing service lines, development and monitoring of disease care pathways.  Value incentives will be based on what items we choose to incent and meeting goals.</a:t>
            </a:r>
            <a:endParaRPr lang="en-US" dirty="0"/>
          </a:p>
        </p:txBody>
      </p:sp>
      <p:sp>
        <p:nvSpPr>
          <p:cNvPr id="4" name="Slide Number Placeholder 3"/>
          <p:cNvSpPr>
            <a:spLocks noGrp="1"/>
          </p:cNvSpPr>
          <p:nvPr>
            <p:ph type="sldNum" sz="quarter" idx="10"/>
          </p:nvPr>
        </p:nvSpPr>
        <p:spPr/>
        <p:txBody>
          <a:bodyPr/>
          <a:lstStyle/>
          <a:p>
            <a:fld id="{5A26D7E0-78DB-48E9-A63F-717B34B6A36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3514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2F545-7E17-498A-B794-927001A952A4}" type="slidenum">
              <a:rPr lang="en-US" smtClean="0"/>
              <a:t>12</a:t>
            </a:fld>
            <a:endParaRPr lang="en-US" dirty="0"/>
          </a:p>
        </p:txBody>
      </p:sp>
    </p:spTree>
    <p:extLst>
      <p:ext uri="{BB962C8B-B14F-4D97-AF65-F5344CB8AC3E}">
        <p14:creationId xmlns:p14="http://schemas.microsoft.com/office/powerpoint/2010/main" val="178328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2F545-7E17-498A-B794-927001A952A4}" type="slidenum">
              <a:rPr lang="en-US" smtClean="0"/>
              <a:t>13</a:t>
            </a:fld>
            <a:endParaRPr lang="en-US" dirty="0"/>
          </a:p>
        </p:txBody>
      </p:sp>
    </p:spTree>
    <p:extLst>
      <p:ext uri="{BB962C8B-B14F-4D97-AF65-F5344CB8AC3E}">
        <p14:creationId xmlns:p14="http://schemas.microsoft.com/office/powerpoint/2010/main" val="61891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2F545-7E17-498A-B794-927001A952A4}" type="slidenum">
              <a:rPr lang="en-US" smtClean="0"/>
              <a:t>14</a:t>
            </a:fld>
            <a:endParaRPr lang="en-US" dirty="0"/>
          </a:p>
        </p:txBody>
      </p:sp>
    </p:spTree>
    <p:extLst>
      <p:ext uri="{BB962C8B-B14F-4D97-AF65-F5344CB8AC3E}">
        <p14:creationId xmlns:p14="http://schemas.microsoft.com/office/powerpoint/2010/main" val="1423768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6D7E0-78DB-48E9-A63F-717B34B6A36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8589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0A6EC-B88C-4F3A-B002-C1CD1943D3B9}" type="slidenum">
              <a:rPr lang="en-US" smtClean="0"/>
              <a:t>32</a:t>
            </a:fld>
            <a:endParaRPr lang="en-US" dirty="0"/>
          </a:p>
        </p:txBody>
      </p:sp>
    </p:spTree>
    <p:extLst>
      <p:ext uri="{BB962C8B-B14F-4D97-AF65-F5344CB8AC3E}">
        <p14:creationId xmlns:p14="http://schemas.microsoft.com/office/powerpoint/2010/main" val="413222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0A6EC-B88C-4F3A-B002-C1CD1943D3B9}" type="slidenum">
              <a:rPr lang="en-US" smtClean="0"/>
              <a:t>33</a:t>
            </a:fld>
            <a:endParaRPr lang="en-US" dirty="0"/>
          </a:p>
        </p:txBody>
      </p:sp>
    </p:spTree>
    <p:extLst>
      <p:ext uri="{BB962C8B-B14F-4D97-AF65-F5344CB8AC3E}">
        <p14:creationId xmlns:p14="http://schemas.microsoft.com/office/powerpoint/2010/main" val="211253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22FD995-5C48-4102-9F3E-04A85A8DDEB8}" type="datetimeFigureOut">
              <a:rPr lang="en-US" altLang="en-US"/>
              <a:pPr>
                <a:defRPr/>
              </a:pPr>
              <a:t>9/13/2019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19253C-A08A-49E7-91CE-C4B4B3E9BD4B}" type="slidenum">
              <a:rPr lang="en-US" altLang="en-US"/>
              <a:pPr>
                <a:defRPr/>
              </a:pPr>
              <a:t>‹#›</a:t>
            </a:fld>
            <a:endParaRPr lang="en-US" altLang="en-US" dirty="0"/>
          </a:p>
        </p:txBody>
      </p:sp>
    </p:spTree>
    <p:extLst>
      <p:ext uri="{BB962C8B-B14F-4D97-AF65-F5344CB8AC3E}">
        <p14:creationId xmlns:p14="http://schemas.microsoft.com/office/powerpoint/2010/main" val="14284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772150" y="2000250"/>
            <a:ext cx="4686300"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228600"/>
            <a:ext cx="69342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96838" y="360362"/>
            <a:ext cx="628650" cy="365125"/>
          </a:xfrm>
        </p:spPr>
        <p:txBody>
          <a:bodyPr/>
          <a:lstStyle>
            <a:lvl1pPr>
              <a:defRPr/>
            </a:lvl1pPr>
          </a:lstStyle>
          <a:p>
            <a:pPr>
              <a:defRPr/>
            </a:pPr>
            <a:fld id="{BB4DE1E6-5D39-4BA8-A8F9-9CFEA61D90A0}" type="datetimeFigureOut">
              <a:rPr lang="en-US" altLang="en-US"/>
              <a:pPr>
                <a:defRPr/>
              </a:pPr>
              <a:t>9/13/2019</a:t>
            </a:fld>
            <a:endParaRPr lang="en-US" altLang="en-US" dirty="0"/>
          </a:p>
        </p:txBody>
      </p:sp>
      <p:sp>
        <p:nvSpPr>
          <p:cNvPr id="5" name="Footer Placeholder 4"/>
          <p:cNvSpPr>
            <a:spLocks noGrp="1"/>
          </p:cNvSpPr>
          <p:nvPr>
            <p:ph type="ftr" sz="quarter" idx="11"/>
          </p:nvPr>
        </p:nvSpPr>
        <p:spPr>
          <a:xfrm rot="5400000">
            <a:off x="-674687" y="1760537"/>
            <a:ext cx="21717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8470900" y="4425950"/>
            <a:ext cx="628650" cy="349250"/>
          </a:xfrm>
        </p:spPr>
        <p:txBody>
          <a:bodyPr/>
          <a:lstStyle>
            <a:lvl1pPr>
              <a:defRPr smtClean="0"/>
            </a:lvl1pPr>
          </a:lstStyle>
          <a:p>
            <a:pPr>
              <a:defRPr/>
            </a:pPr>
            <a:fld id="{A22D569C-05AD-4DF4-9CE2-E5F04AA3F131}" type="slidenum">
              <a:rPr lang="en-US" altLang="en-US"/>
              <a:pPr>
                <a:defRPr/>
              </a:pPr>
              <a:t>‹#›</a:t>
            </a:fld>
            <a:endParaRPr lang="en-US" altLang="en-US" dirty="0"/>
          </a:p>
        </p:txBody>
      </p:sp>
    </p:spTree>
    <p:extLst>
      <p:ext uri="{BB962C8B-B14F-4D97-AF65-F5344CB8AC3E}">
        <p14:creationId xmlns:p14="http://schemas.microsoft.com/office/powerpoint/2010/main" val="371418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05978"/>
            <a:ext cx="1219200" cy="47089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28600"/>
            <a:ext cx="6629400" cy="46863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96838" y="360362"/>
            <a:ext cx="628650" cy="365125"/>
          </a:xfrm>
        </p:spPr>
        <p:txBody>
          <a:bodyPr/>
          <a:lstStyle>
            <a:lvl1pPr>
              <a:defRPr/>
            </a:lvl1pPr>
          </a:lstStyle>
          <a:p>
            <a:pPr>
              <a:defRPr/>
            </a:pPr>
            <a:fld id="{5869C2A9-DBB4-468B-8A3C-2F204295B180}" type="datetimeFigureOut">
              <a:rPr lang="en-US" altLang="en-US"/>
              <a:pPr>
                <a:defRPr/>
              </a:pPr>
              <a:t>9/13/2019</a:t>
            </a:fld>
            <a:endParaRPr lang="en-US" altLang="en-US" dirty="0"/>
          </a:p>
        </p:txBody>
      </p:sp>
      <p:sp>
        <p:nvSpPr>
          <p:cNvPr id="5" name="Footer Placeholder 4"/>
          <p:cNvSpPr>
            <a:spLocks noGrp="1"/>
          </p:cNvSpPr>
          <p:nvPr>
            <p:ph type="ftr" sz="quarter" idx="11"/>
          </p:nvPr>
        </p:nvSpPr>
        <p:spPr>
          <a:xfrm rot="5400000">
            <a:off x="-674687" y="1760537"/>
            <a:ext cx="21717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8470900" y="4425950"/>
            <a:ext cx="628650" cy="349250"/>
          </a:xfrm>
        </p:spPr>
        <p:txBody>
          <a:bodyPr/>
          <a:lstStyle>
            <a:lvl1pPr>
              <a:defRPr smtClean="0"/>
            </a:lvl1pPr>
          </a:lstStyle>
          <a:p>
            <a:pPr>
              <a:defRPr/>
            </a:pPr>
            <a:fld id="{74BD59EC-65D2-42F6-A2C7-5617B080A9DE}" type="slidenum">
              <a:rPr lang="en-US" altLang="en-US"/>
              <a:pPr>
                <a:defRPr/>
              </a:pPr>
              <a:t>‹#›</a:t>
            </a:fld>
            <a:endParaRPr lang="en-US" altLang="en-US" dirty="0"/>
          </a:p>
        </p:txBody>
      </p:sp>
    </p:spTree>
    <p:extLst>
      <p:ext uri="{BB962C8B-B14F-4D97-AF65-F5344CB8AC3E}">
        <p14:creationId xmlns:p14="http://schemas.microsoft.com/office/powerpoint/2010/main" val="3359858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148728"/>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_Opt 1_1 Line">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42900" y="670872"/>
            <a:ext cx="8343900" cy="453431"/>
          </a:xfrm>
          <a:prstGeom prst="rect">
            <a:avLst/>
          </a:prstGeom>
        </p:spPr>
        <p:txBody>
          <a:bodyPr>
            <a:noAutofit/>
          </a:bodyPr>
          <a:lstStyle>
            <a:lvl1pPr marL="0" algn="l" defTabSz="685800" rtl="0" eaLnBrk="1" latinLnBrk="0" hangingPunct="1">
              <a:lnSpc>
                <a:spcPct val="100000"/>
              </a:lnSpc>
              <a:defRPr lang="en-US" sz="2400" b="1" kern="1200" dirty="0">
                <a:solidFill>
                  <a:schemeClr val="tx1"/>
                </a:solidFill>
                <a:latin typeface="Georgia" panose="02040502050405020303" pitchFamily="18" charset="0"/>
                <a:ea typeface="+mn-ea"/>
                <a:cs typeface="+mn-cs"/>
              </a:defRPr>
            </a:lvl1pPr>
          </a:lstStyle>
          <a:p>
            <a:r>
              <a:rPr lang="en-US" dirty="0"/>
              <a:t>Slide Title Here</a:t>
            </a:r>
          </a:p>
        </p:txBody>
      </p:sp>
      <p:cxnSp>
        <p:nvCxnSpPr>
          <p:cNvPr id="8" name="Straight Connector 7"/>
          <p:cNvCxnSpPr/>
          <p:nvPr userDrawn="1"/>
        </p:nvCxnSpPr>
        <p:spPr>
          <a:xfrm flipV="1">
            <a:off x="457200" y="595839"/>
            <a:ext cx="457200" cy="1"/>
          </a:xfrm>
          <a:prstGeom prst="line">
            <a:avLst/>
          </a:prstGeom>
          <a:ln w="76200">
            <a:solidFill>
              <a:srgbClr val="1E69D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200" y="4486275"/>
            <a:ext cx="8229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0" hasCustomPrompt="1"/>
          </p:nvPr>
        </p:nvSpPr>
        <p:spPr>
          <a:xfrm>
            <a:off x="342900" y="275127"/>
            <a:ext cx="8343900" cy="393323"/>
          </a:xfrm>
          <a:prstGeom prst="rect">
            <a:avLst/>
          </a:prstGeom>
        </p:spPr>
        <p:txBody>
          <a:bodyPr>
            <a:normAutofit/>
          </a:bodyPr>
          <a:lstStyle>
            <a:lvl1pPr marL="0" indent="0">
              <a:buNone/>
              <a:defRPr sz="1500" b="1" baseline="0"/>
            </a:lvl1pPr>
          </a:lstStyle>
          <a:p>
            <a:pPr lvl="0"/>
            <a:r>
              <a:rPr lang="en-US" dirty="0"/>
              <a:t>Section Title Here</a:t>
            </a:r>
          </a:p>
        </p:txBody>
      </p:sp>
      <p:sp>
        <p:nvSpPr>
          <p:cNvPr id="25" name="Text Placeholder 24"/>
          <p:cNvSpPr>
            <a:spLocks noGrp="1"/>
          </p:cNvSpPr>
          <p:nvPr>
            <p:ph type="body" sz="quarter" idx="11"/>
          </p:nvPr>
        </p:nvSpPr>
        <p:spPr>
          <a:xfrm>
            <a:off x="342900" y="1423359"/>
            <a:ext cx="8343900" cy="2862892"/>
          </a:xfrm>
          <a:prstGeom prst="rect">
            <a:avLst/>
          </a:prstGeom>
        </p:spPr>
        <p:txBody>
          <a:bodyPr>
            <a:normAutofit/>
          </a:bodyPr>
          <a:lstStyle>
            <a:lvl1pPr marL="171450" indent="-171450">
              <a:buClr>
                <a:srgbClr val="1E69D2"/>
              </a:buClr>
              <a:buFont typeface="Arial" panose="020B0604020202020204" pitchFamily="34" charset="0"/>
              <a:buChar char="•"/>
              <a:defRPr sz="1800"/>
            </a:lvl1pPr>
            <a:lvl2pPr marL="514350" indent="-171450">
              <a:buClr>
                <a:srgbClr val="1E69D2"/>
              </a:buClr>
              <a:buFont typeface="Arial" panose="020B0604020202020204" pitchFamily="34" charset="0"/>
              <a:buChar char="•"/>
              <a:defRPr sz="1500"/>
            </a:lvl2pPr>
            <a:lvl3pPr marL="857250" indent="-171450">
              <a:buClr>
                <a:srgbClr val="1E69D2"/>
              </a:buClr>
              <a:buFont typeface="Arial" panose="020B0604020202020204" pitchFamily="34" charset="0"/>
              <a:buChar char="•"/>
              <a:defRPr sz="1350"/>
            </a:lvl3pPr>
            <a:lvl4pPr marL="1200150" indent="-171450">
              <a:buClr>
                <a:srgbClr val="1E69D2"/>
              </a:buClr>
              <a:buFont typeface="Arial" panose="020B0604020202020204" pitchFamily="34" charset="0"/>
              <a:buChar char="•"/>
              <a:defRPr sz="1200"/>
            </a:lvl4pPr>
            <a:lvl5pPr marL="1543050" indent="-171450">
              <a:buClr>
                <a:srgbClr val="1E69D2"/>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16784" y="4628587"/>
            <a:ext cx="670956" cy="276999"/>
          </a:xfrm>
          <a:prstGeom prst="rect">
            <a:avLst/>
          </a:prstGeom>
          <a:noFill/>
        </p:spPr>
        <p:txBody>
          <a:bodyPr wrap="square" rtlCol="0">
            <a:spAutoFit/>
          </a:bodyPr>
          <a:lstStyle/>
          <a:p>
            <a:pPr algn="r"/>
            <a:fld id="{E803F223-E4EE-4180-B063-31D2456F5238}" type="slidenum">
              <a:rPr lang="en-US" sz="1200" b="1" smtClean="0">
                <a:solidFill>
                  <a:schemeClr val="bg2"/>
                </a:solidFill>
              </a:rPr>
              <a:pPr algn="r"/>
              <a:t>‹#›</a:t>
            </a:fld>
            <a:endParaRPr lang="en-US" b="1" dirty="0">
              <a:solidFill>
                <a:schemeClr val="bg2"/>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678" y="4624315"/>
            <a:ext cx="1517904" cy="315200"/>
          </a:xfrm>
          <a:prstGeom prst="rect">
            <a:avLst/>
          </a:prstGeom>
        </p:spPr>
      </p:pic>
    </p:spTree>
    <p:extLst>
      <p:ext uri="{BB962C8B-B14F-4D97-AF65-F5344CB8AC3E}">
        <p14:creationId xmlns:p14="http://schemas.microsoft.com/office/powerpoint/2010/main" val="9659206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61954D9-314C-4108-AE5D-86E083F3456D}" type="datetimeFigureOut">
              <a:rPr lang="en-US" altLang="en-US"/>
              <a:pPr>
                <a:defRPr/>
              </a:pPr>
              <a:t>9/13/2019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C81B6B-8B67-4546-84EB-8F887A1828AB}" type="slidenum">
              <a:rPr lang="en-US" altLang="en-US"/>
              <a:pPr>
                <a:defRPr/>
              </a:pPr>
              <a:t>‹#›</a:t>
            </a:fld>
            <a:endParaRPr lang="en-US" altLang="en-US" dirty="0"/>
          </a:p>
        </p:txBody>
      </p:sp>
    </p:spTree>
    <p:extLst>
      <p:ext uri="{BB962C8B-B14F-4D97-AF65-F5344CB8AC3E}">
        <p14:creationId xmlns:p14="http://schemas.microsoft.com/office/powerpoint/2010/main" val="80041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BB4A03-3FAD-4735-9F3B-1D2150AB1882}" type="datetimeFigureOut">
              <a:rPr lang="en-US" altLang="en-US"/>
              <a:pPr>
                <a:defRPr/>
              </a:pPr>
              <a:t>9/13/2019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E0A08C1-4D92-4511-92C7-FA8B280BFCA0}" type="slidenum">
              <a:rPr lang="en-US" altLang="en-US"/>
              <a:pPr>
                <a:defRPr/>
              </a:pPr>
              <a:t>‹#›</a:t>
            </a:fld>
            <a:endParaRPr lang="en-US" altLang="en-US" dirty="0"/>
          </a:p>
        </p:txBody>
      </p:sp>
    </p:spTree>
    <p:extLst>
      <p:ext uri="{BB962C8B-B14F-4D97-AF65-F5344CB8AC3E}">
        <p14:creationId xmlns:p14="http://schemas.microsoft.com/office/powerpoint/2010/main" val="731516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439BACE-504E-48C3-9969-6205B67894E4}" type="datetimeFigureOut">
              <a:rPr lang="en-US" altLang="en-US"/>
              <a:pPr>
                <a:defRPr/>
              </a:pPr>
              <a:t>9/13/2019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EC6973E-0B52-4E69-97C7-4C7CB8DDC7CF}" type="slidenum">
              <a:rPr lang="en-US" altLang="en-US"/>
              <a:pPr>
                <a:defRPr/>
              </a:pPr>
              <a:t>‹#›</a:t>
            </a:fld>
            <a:endParaRPr lang="en-US" altLang="en-US" dirty="0"/>
          </a:p>
        </p:txBody>
      </p:sp>
    </p:spTree>
    <p:extLst>
      <p:ext uri="{BB962C8B-B14F-4D97-AF65-F5344CB8AC3E}">
        <p14:creationId xmlns:p14="http://schemas.microsoft.com/office/powerpoint/2010/main" val="3597087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1128D41-9BC9-4FC6-9B80-8BBEDCF246FF}" type="datetimeFigureOut">
              <a:rPr lang="en-US" altLang="en-US"/>
              <a:pPr>
                <a:defRPr/>
              </a:pPr>
              <a:t>9/13/2019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7C0641F-39EE-4680-ABEE-6B7A4E6DF15C}" type="slidenum">
              <a:rPr lang="en-US" altLang="en-US"/>
              <a:pPr>
                <a:defRPr/>
              </a:pPr>
              <a:t>‹#›</a:t>
            </a:fld>
            <a:endParaRPr lang="en-US" altLang="en-US" dirty="0"/>
          </a:p>
        </p:txBody>
      </p:sp>
    </p:spTree>
    <p:extLst>
      <p:ext uri="{BB962C8B-B14F-4D97-AF65-F5344CB8AC3E}">
        <p14:creationId xmlns:p14="http://schemas.microsoft.com/office/powerpoint/2010/main" val="4064256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61253F7-B22C-44A8-A955-13C5B26C951A}" type="datetimeFigureOut">
              <a:rPr lang="en-US" altLang="en-US"/>
              <a:pPr>
                <a:defRPr/>
              </a:pPr>
              <a:t>9/13/2019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E49EFDF-20A0-4BE7-B206-C904FFD125A7}" type="slidenum">
              <a:rPr lang="en-US" altLang="en-US"/>
              <a:pPr>
                <a:defRPr/>
              </a:pPr>
              <a:t>‹#›</a:t>
            </a:fld>
            <a:endParaRPr lang="en-US" altLang="en-US" dirty="0"/>
          </a:p>
        </p:txBody>
      </p:sp>
    </p:spTree>
    <p:extLst>
      <p:ext uri="{BB962C8B-B14F-4D97-AF65-F5344CB8AC3E}">
        <p14:creationId xmlns:p14="http://schemas.microsoft.com/office/powerpoint/2010/main" val="2186075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F12CD0-5ACB-49B5-A0D2-5F28373773DE}" type="datetimeFigureOut">
              <a:rPr lang="en-US" altLang="en-US"/>
              <a:pPr>
                <a:defRPr/>
              </a:pPr>
              <a:t>9/13/2019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5D9BF86-84D9-4FEA-AE65-8F3D638E3359}" type="slidenum">
              <a:rPr lang="en-US" altLang="en-US"/>
              <a:pPr>
                <a:defRPr/>
              </a:pPr>
              <a:t>‹#›</a:t>
            </a:fld>
            <a:endParaRPr lang="en-US" altLang="en-US" dirty="0"/>
          </a:p>
        </p:txBody>
      </p:sp>
    </p:spTree>
    <p:extLst>
      <p:ext uri="{BB962C8B-B14F-4D97-AF65-F5344CB8AC3E}">
        <p14:creationId xmlns:p14="http://schemas.microsoft.com/office/powerpoint/2010/main" val="427803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18DE95-A34D-460E-B302-543CDC427143}" type="datetimeFigureOut">
              <a:rPr lang="en-US" altLang="en-US"/>
              <a:pPr>
                <a:defRPr/>
              </a:pPr>
              <a:t>9/13/2019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202BB9-BCC9-4EF9-99AA-F0DF2E152B14}" type="slidenum">
              <a:rPr lang="en-US" altLang="en-US"/>
              <a:pPr>
                <a:defRPr/>
              </a:pPr>
              <a:t>‹#›</a:t>
            </a:fld>
            <a:endParaRPr lang="en-US" altLang="en-US" dirty="0"/>
          </a:p>
        </p:txBody>
      </p:sp>
    </p:spTree>
    <p:extLst>
      <p:ext uri="{BB962C8B-B14F-4D97-AF65-F5344CB8AC3E}">
        <p14:creationId xmlns:p14="http://schemas.microsoft.com/office/powerpoint/2010/main" val="402242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C6A5CE-70F5-4B8A-A6F4-17A98B8C04E1}" type="datetimeFigureOut">
              <a:rPr lang="en-US" altLang="en-US"/>
              <a:pPr>
                <a:defRPr/>
              </a:pPr>
              <a:t>9/13/2019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5D01A7C-5D08-481B-8881-F0AA257DCC93}" type="slidenum">
              <a:rPr lang="en-US" altLang="en-US"/>
              <a:pPr>
                <a:defRPr/>
              </a:pPr>
              <a:t>‹#›</a:t>
            </a:fld>
            <a:endParaRPr lang="en-US" altLang="en-US" dirty="0"/>
          </a:p>
        </p:txBody>
      </p:sp>
    </p:spTree>
    <p:extLst>
      <p:ext uri="{BB962C8B-B14F-4D97-AF65-F5344CB8AC3E}">
        <p14:creationId xmlns:p14="http://schemas.microsoft.com/office/powerpoint/2010/main" val="264786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FD5D26-5DE7-411C-ABAA-948930DBF312}" type="datetimeFigureOut">
              <a:rPr lang="en-US" altLang="en-US"/>
              <a:pPr>
                <a:defRPr/>
              </a:pPr>
              <a:t>9/13/2019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99E128-9609-48C5-A2D1-F629FDB01A6C}" type="slidenum">
              <a:rPr lang="en-US" altLang="en-US"/>
              <a:pPr>
                <a:defRPr/>
              </a:pPr>
              <a:t>‹#›</a:t>
            </a:fld>
            <a:endParaRPr lang="en-US" altLang="en-US" dirty="0"/>
          </a:p>
        </p:txBody>
      </p:sp>
    </p:spTree>
    <p:extLst>
      <p:ext uri="{BB962C8B-B14F-4D97-AF65-F5344CB8AC3E}">
        <p14:creationId xmlns:p14="http://schemas.microsoft.com/office/powerpoint/2010/main" val="437551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CA40CC-4E35-4317-B760-CD9B9B24156D}" type="datetimeFigureOut">
              <a:rPr lang="en-US" altLang="en-US"/>
              <a:pPr>
                <a:defRPr/>
              </a:pPr>
              <a:t>9/13/2019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D84C660-F169-4788-8449-44AEF6EEA4F9}" type="slidenum">
              <a:rPr lang="en-US" altLang="en-US"/>
              <a:pPr>
                <a:defRPr/>
              </a:pPr>
              <a:t>‹#›</a:t>
            </a:fld>
            <a:endParaRPr lang="en-US" altLang="en-US" dirty="0"/>
          </a:p>
        </p:txBody>
      </p:sp>
    </p:spTree>
    <p:extLst>
      <p:ext uri="{BB962C8B-B14F-4D97-AF65-F5344CB8AC3E}">
        <p14:creationId xmlns:p14="http://schemas.microsoft.com/office/powerpoint/2010/main" val="1858567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18DCA5-F9F6-4807-8E4C-0BE3A8C19E34}" type="datetimeFigureOut">
              <a:rPr lang="en-US" altLang="en-US"/>
              <a:pPr>
                <a:defRPr/>
              </a:pPr>
              <a:t>9/13/2019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69E51B6-399E-4D65-A1E2-5919045A8710}" type="slidenum">
              <a:rPr lang="en-US" altLang="en-US"/>
              <a:pPr>
                <a:defRPr/>
              </a:pPr>
              <a:t>‹#›</a:t>
            </a:fld>
            <a:endParaRPr lang="en-US" altLang="en-US" dirty="0"/>
          </a:p>
        </p:txBody>
      </p:sp>
    </p:spTree>
    <p:extLst>
      <p:ext uri="{BB962C8B-B14F-4D97-AF65-F5344CB8AC3E}">
        <p14:creationId xmlns:p14="http://schemas.microsoft.com/office/powerpoint/2010/main" val="51102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6C3BEE-9D64-4AAF-9597-B1FCA0ABEC2A}" type="datetimeFigureOut">
              <a:rPr lang="en-US" altLang="en-US"/>
              <a:pPr>
                <a:defRPr/>
              </a:pPr>
              <a:t>9/13/2019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C71D76-3C3E-40A2-B072-B096AE5B04C5}" type="slidenum">
              <a:rPr lang="en-US" altLang="en-US"/>
              <a:pPr>
                <a:defRPr/>
              </a:pPr>
              <a:t>‹#›</a:t>
            </a:fld>
            <a:endParaRPr lang="en-US" altLang="en-US" dirty="0"/>
          </a:p>
        </p:txBody>
      </p:sp>
    </p:spTree>
    <p:extLst>
      <p:ext uri="{BB962C8B-B14F-4D97-AF65-F5344CB8AC3E}">
        <p14:creationId xmlns:p14="http://schemas.microsoft.com/office/powerpoint/2010/main" val="4038950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86005-DF52-D245-BD50-771DD171D01F}"/>
              </a:ext>
            </a:extLst>
          </p:cNvPr>
          <p:cNvSpPr>
            <a:spLocks noGrp="1"/>
          </p:cNvSpPr>
          <p:nvPr>
            <p:ph type="dt" sz="half" idx="10"/>
          </p:nvPr>
        </p:nvSpPr>
        <p:spPr>
          <a:xfrm>
            <a:off x="628650" y="4767263"/>
            <a:ext cx="2057400" cy="274637"/>
          </a:xfrm>
          <a:prstGeom prst="rect">
            <a:avLst/>
          </a:prstGeom>
        </p:spPr>
        <p:txBody>
          <a:bodyPr/>
          <a:lstStyle/>
          <a:p>
            <a:fld id="{003C48EF-B2C9-F147-BB62-8A7AA58B2973}" type="datetimeFigureOut">
              <a:rPr lang="en-US" smtClean="0"/>
              <a:t>9/13/2019</a:t>
            </a:fld>
            <a:endParaRPr lang="en-US"/>
          </a:p>
        </p:txBody>
      </p:sp>
      <p:sp>
        <p:nvSpPr>
          <p:cNvPr id="3" name="Footer Placeholder 2">
            <a:extLst>
              <a:ext uri="{FF2B5EF4-FFF2-40B4-BE49-F238E27FC236}">
                <a16:creationId xmlns:a16="http://schemas.microsoft.com/office/drawing/2014/main" id="{800EBF80-32B5-9E4E-97E0-53102DA0BD8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A59C327-7F64-6D4B-BCA5-2DB50F4DCE8E}"/>
              </a:ext>
            </a:extLst>
          </p:cNvPr>
          <p:cNvSpPr>
            <a:spLocks noGrp="1"/>
          </p:cNvSpPr>
          <p:nvPr>
            <p:ph type="sldNum" sz="quarter" idx="12"/>
          </p:nvPr>
        </p:nvSpPr>
        <p:spPr>
          <a:xfrm>
            <a:off x="6457950" y="4767263"/>
            <a:ext cx="2057400" cy="274637"/>
          </a:xfrm>
          <a:prstGeom prst="rect">
            <a:avLst/>
          </a:prstGeom>
        </p:spPr>
        <p:txBody>
          <a:bodyPr/>
          <a:lstStyle/>
          <a:p>
            <a:fld id="{B9517136-69FB-834E-883F-D39F64037D68}" type="slidenum">
              <a:rPr lang="en-US" smtClean="0"/>
              <a:t>‹#›</a:t>
            </a:fld>
            <a:endParaRPr lang="en-US"/>
          </a:p>
        </p:txBody>
      </p:sp>
    </p:spTree>
    <p:extLst>
      <p:ext uri="{BB962C8B-B14F-4D97-AF65-F5344CB8AC3E}">
        <p14:creationId xmlns:p14="http://schemas.microsoft.com/office/powerpoint/2010/main" val="882554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70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D93677-119B-45D7-A21D-E3561178317B}" type="datetimeFigureOut">
              <a:rPr lang="en-US" altLang="en-US"/>
              <a:pPr>
                <a:defRPr/>
              </a:pPr>
              <a:t>9/13/2019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59F3A8-1578-4784-83A2-7831B244A800}" type="slidenum">
              <a:rPr lang="en-US" altLang="en-US"/>
              <a:pPr>
                <a:defRPr/>
              </a:pPr>
              <a:t>‹#›</a:t>
            </a:fld>
            <a:endParaRPr lang="en-US" altLang="en-US" dirty="0"/>
          </a:p>
        </p:txBody>
      </p:sp>
    </p:spTree>
    <p:extLst>
      <p:ext uri="{BB962C8B-B14F-4D97-AF65-F5344CB8AC3E}">
        <p14:creationId xmlns:p14="http://schemas.microsoft.com/office/powerpoint/2010/main" val="127045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709763E-1570-4B9D-B8E5-54AC6E3DFAEE}" type="datetimeFigureOut">
              <a:rPr lang="en-US" altLang="en-US"/>
              <a:pPr>
                <a:defRPr/>
              </a:pPr>
              <a:t>9/13/2019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C7C50F-24EF-40F0-A8E5-30363DEF71E3}" type="slidenum">
              <a:rPr lang="en-US" altLang="en-US"/>
              <a:pPr>
                <a:defRPr/>
              </a:pPr>
              <a:t>‹#›</a:t>
            </a:fld>
            <a:endParaRPr lang="en-US" altLang="en-US" dirty="0"/>
          </a:p>
        </p:txBody>
      </p:sp>
    </p:spTree>
    <p:extLst>
      <p:ext uri="{BB962C8B-B14F-4D97-AF65-F5344CB8AC3E}">
        <p14:creationId xmlns:p14="http://schemas.microsoft.com/office/powerpoint/2010/main" val="176448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3BC96C2-3956-468E-8B31-416A2C90242A}" type="datetimeFigureOut">
              <a:rPr lang="en-US" altLang="en-US"/>
              <a:pPr>
                <a:defRPr/>
              </a:pPr>
              <a:t>9/13/2019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EA10BE8-706B-4FB4-9C75-4D25526DA881}" type="slidenum">
              <a:rPr lang="en-US" altLang="en-US"/>
              <a:pPr>
                <a:defRPr/>
              </a:pPr>
              <a:t>‹#›</a:t>
            </a:fld>
            <a:endParaRPr lang="en-US" altLang="en-US" dirty="0"/>
          </a:p>
        </p:txBody>
      </p:sp>
    </p:spTree>
    <p:extLst>
      <p:ext uri="{BB962C8B-B14F-4D97-AF65-F5344CB8AC3E}">
        <p14:creationId xmlns:p14="http://schemas.microsoft.com/office/powerpoint/2010/main" val="276821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1B2C9D9-D959-42E9-9F41-FA4F34487486}" type="datetimeFigureOut">
              <a:rPr lang="en-US" altLang="en-US"/>
              <a:pPr>
                <a:defRPr/>
              </a:pPr>
              <a:t>9/13/2019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8B2C9E6-BACA-40AB-BC8F-550AC61A1530}" type="slidenum">
              <a:rPr lang="en-US" altLang="en-US"/>
              <a:pPr>
                <a:defRPr/>
              </a:pPr>
              <a:t>‹#›</a:t>
            </a:fld>
            <a:endParaRPr lang="en-US" altLang="en-US" dirty="0"/>
          </a:p>
        </p:txBody>
      </p:sp>
    </p:spTree>
    <p:extLst>
      <p:ext uri="{BB962C8B-B14F-4D97-AF65-F5344CB8AC3E}">
        <p14:creationId xmlns:p14="http://schemas.microsoft.com/office/powerpoint/2010/main" val="321985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6C31D0-18BE-4BF6-9461-8AC10423BDF7}" type="datetimeFigureOut">
              <a:rPr lang="en-US" altLang="en-US"/>
              <a:pPr>
                <a:defRPr/>
              </a:pPr>
              <a:t>9/13/2019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94B7627-1E1A-4531-A03B-3E3B01876EAB}" type="slidenum">
              <a:rPr lang="en-US" altLang="en-US"/>
              <a:pPr>
                <a:defRPr/>
              </a:pPr>
              <a:t>‹#›</a:t>
            </a:fld>
            <a:endParaRPr lang="en-US" altLang="en-US" dirty="0"/>
          </a:p>
        </p:txBody>
      </p:sp>
    </p:spTree>
    <p:extLst>
      <p:ext uri="{BB962C8B-B14F-4D97-AF65-F5344CB8AC3E}">
        <p14:creationId xmlns:p14="http://schemas.microsoft.com/office/powerpoint/2010/main" val="374198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8A7BAE-D518-4DF1-BD7C-660CDA3BC1BC}" type="datetimeFigureOut">
              <a:rPr lang="en-US" altLang="en-US"/>
              <a:pPr>
                <a:defRPr/>
              </a:pPr>
              <a:t>9/13/2019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30B180-980A-4C2D-9C31-B5AC196DC84D}" type="slidenum">
              <a:rPr lang="en-US" altLang="en-US"/>
              <a:pPr>
                <a:defRPr/>
              </a:pPr>
              <a:t>‹#›</a:t>
            </a:fld>
            <a:endParaRPr lang="en-US" altLang="en-US" dirty="0"/>
          </a:p>
        </p:txBody>
      </p:sp>
    </p:spTree>
    <p:extLst>
      <p:ext uri="{BB962C8B-B14F-4D97-AF65-F5344CB8AC3E}">
        <p14:creationId xmlns:p14="http://schemas.microsoft.com/office/powerpoint/2010/main" val="404956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6025140-1303-4A64-BFAB-F1E7B2A0EE9F}" type="datetimeFigureOut">
              <a:rPr lang="en-US" altLang="en-US"/>
              <a:pPr>
                <a:defRPr/>
              </a:pPr>
              <a:t>9/13/2019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2CE509-9040-47C9-9814-4DD766603A81}" type="slidenum">
              <a:rPr lang="en-US" altLang="en-US"/>
              <a:pPr>
                <a:defRPr/>
              </a:pPr>
              <a:t>‹#›</a:t>
            </a:fld>
            <a:endParaRPr lang="en-US" altLang="en-US" dirty="0"/>
          </a:p>
        </p:txBody>
      </p:sp>
    </p:spTree>
    <p:extLst>
      <p:ext uri="{BB962C8B-B14F-4D97-AF65-F5344CB8AC3E}">
        <p14:creationId xmlns:p14="http://schemas.microsoft.com/office/powerpoint/2010/main" val="140210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26.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43450"/>
            <a:ext cx="914400" cy="298450"/>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90A2"/>
                </a:solidFill>
                <a:cs typeface="Arial" pitchFamily="34" charset="0"/>
              </a:defRPr>
            </a:lvl1pPr>
          </a:lstStyle>
          <a:p>
            <a:pPr>
              <a:defRPr/>
            </a:pPr>
            <a:fld id="{F8256ABC-1B01-4146-A4BF-9F0178B54AA4}" type="datetimeFigureOut">
              <a:rPr lang="en-US" altLang="en-US"/>
              <a:pPr>
                <a:defRPr/>
              </a:pPr>
              <a:t>9/13/2019</a:t>
            </a:fld>
            <a:endParaRPr lang="en-US" altLang="en-US" dirty="0"/>
          </a:p>
        </p:txBody>
      </p:sp>
      <p:sp>
        <p:nvSpPr>
          <p:cNvPr id="5" name="Footer Placeholder 4"/>
          <p:cNvSpPr>
            <a:spLocks noGrp="1"/>
          </p:cNvSpPr>
          <p:nvPr>
            <p:ph type="ftr" sz="quarter" idx="3"/>
          </p:nvPr>
        </p:nvSpPr>
        <p:spPr>
          <a:xfrm>
            <a:off x="1371600" y="4743450"/>
            <a:ext cx="2895600" cy="29845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90A2"/>
                </a:solidFill>
                <a:cs typeface="Arial" panose="020B0604020202020204" pitchFamily="34" charset="0"/>
              </a:defRPr>
            </a:lvl1pPr>
          </a:lstStyle>
          <a:p>
            <a:pPr>
              <a:defRPr/>
            </a:pPr>
            <a:fld id="{E3CB17CD-036C-4EC1-A2C2-4B62491978A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18" r:id="rId10"/>
    <p:sldLayoutId id="2147483819" r:id="rId11"/>
    <p:sldLayoutId id="2147483820" r:id="rId12"/>
    <p:sldLayoutId id="2147483821" r:id="rId13"/>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99613BD4-F8B1-45A0-BE89-008ABF4C27A9}" type="datetimeFigureOut">
              <a:rPr lang="en-US" altLang="en-US"/>
              <a:pPr>
                <a:defRPr/>
              </a:pPr>
              <a:t>9/13/2019</a:t>
            </a:fld>
            <a:endParaRPr lang="en-US" alt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hangingPunct="1">
              <a:defRPr sz="1200">
                <a:solidFill>
                  <a:schemeClr val="tx1">
                    <a:tint val="75000"/>
                  </a:schemeClr>
                </a:solidFill>
                <a:latin typeface="Franklin Gothic Book"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9F2F5C4A-752D-496A-B97A-4CC2C6224A0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2" name="Title Placeholder 1">
            <a:extLst>
              <a:ext uri="{FF2B5EF4-FFF2-40B4-BE49-F238E27FC236}">
                <a16:creationId xmlns:a16="http://schemas.microsoft.com/office/drawing/2014/main" id="{58ADC0AD-5B27-D14B-857E-6A46EB7B0BF8}"/>
              </a:ext>
            </a:extLst>
          </p:cNvPr>
          <p:cNvSpPr>
            <a:spLocks noGrp="1"/>
          </p:cNvSpPr>
          <p:nvPr>
            <p:ph type="title"/>
          </p:nvPr>
        </p:nvSpPr>
        <p:spPr>
          <a:xfrm>
            <a:off x="207411" y="274638"/>
            <a:ext cx="7518755"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20F9E4-40FD-FD4F-8A00-58C4BC013A5D}"/>
              </a:ext>
            </a:extLst>
          </p:cNvPr>
          <p:cNvSpPr>
            <a:spLocks noGrp="1"/>
          </p:cNvSpPr>
          <p:nvPr>
            <p:ph type="body" idx="1"/>
          </p:nvPr>
        </p:nvSpPr>
        <p:spPr>
          <a:xfrm>
            <a:off x="207411" y="1370013"/>
            <a:ext cx="7518755"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380601"/>
      </p:ext>
    </p:extLst>
  </p:cSld>
  <p:clrMap bg1="lt1" tx1="dk1" bg2="lt2" tx2="dk2" accent1="accent1" accent2="accent2" accent3="accent3" accent4="accent4" accent5="accent5" accent6="accent6" hlink="hlink" folHlink="folHlink"/>
  <p:sldLayoutIdLst>
    <p:sldLayoutId id="2147493514"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7D5086-64D9-8146-9D44-8F5F82AD94ED}"/>
              </a:ext>
            </a:extLst>
          </p:cNvPr>
          <p:cNvPicPr>
            <a:picLocks noChangeAspect="1"/>
          </p:cNvPicPr>
          <p:nvPr userDrawn="1"/>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3817796326"/>
      </p:ext>
    </p:extLst>
  </p:cSld>
  <p:clrMap bg1="lt1" tx1="dk1" bg2="lt2" tx2="dk2" accent1="accent1" accent2="accent2" accent3="accent3" accent4="accent4" accent5="accent5" accent6="accent6" hlink="hlink" folHlink="folHlink"/>
  <p:sldLayoutIdLst>
    <p:sldLayoutId id="214749346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en/money-rain-euro-bank-money-101370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cc.org/Guidelines" TargetMode="External"/><Relationship Id="rId2" Type="http://schemas.openxmlformats.org/officeDocument/2006/relationships/hyperlink" Target="http://www.onlinejacc.org/content/early/2019/09/12/j.jacc.2019.07.04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kachestvoto.com/swot-analiz/"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package" Target="../embeddings/Microsoft_Excel_Worksheet.xlsx"/><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package" Target="../embeddings/Microsoft_Excel_Worksheet1.xlsx"/><Relationship Id="rId4" Type="http://schemas.openxmlformats.org/officeDocument/2006/relationships/image" Target="../media/image18.emf"/><Relationship Id="rId9" Type="http://schemas.openxmlformats.org/officeDocument/2006/relationships/image" Target="../media/image2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mediacause.org/grant-account-paid-account-pros-cons/" TargetMode="Externa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cc.org/about-acc/diversity-and-inclusion/features/2019/09/compensation-equity" TargetMode="External"/><Relationship Id="rId2" Type="http://schemas.openxmlformats.org/officeDocument/2006/relationships/hyperlink" Target="http://www.acc.org/Guidelines"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comomeorganizo.blogspot.com/2012/01/el-uso-de-la-agenda.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uperrin.com/english/2013/10/17/digital-economy-digital-assets/"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33363" y="3657001"/>
            <a:ext cx="4190447" cy="1019731"/>
          </a:xfrm>
          <a:prstGeom prst="rect">
            <a:avLst/>
          </a:prstGeom>
        </p:spPr>
        <p:txBody>
          <a:bodyPr/>
          <a:lstStyle/>
          <a:p>
            <a:pPr marL="0" indent="0">
              <a:lnSpc>
                <a:spcPct val="80000"/>
              </a:lnSpc>
              <a:buNone/>
            </a:pPr>
            <a:endParaRPr lang="en-US" sz="1300" dirty="0">
              <a:solidFill>
                <a:srgbClr val="002060"/>
              </a:solidFill>
              <a:latin typeface="Arial Narrow" charset="0"/>
              <a:cs typeface="Arial Narrow" charset="0"/>
            </a:endParaRPr>
          </a:p>
        </p:txBody>
      </p:sp>
      <p:cxnSp>
        <p:nvCxnSpPr>
          <p:cNvPr id="5" name="Straight Connector 4"/>
          <p:cNvCxnSpPr/>
          <p:nvPr/>
        </p:nvCxnSpPr>
        <p:spPr>
          <a:xfrm>
            <a:off x="647663" y="3537430"/>
            <a:ext cx="4076147" cy="0"/>
          </a:xfrm>
          <a:prstGeom prst="line">
            <a:avLst/>
          </a:prstGeom>
          <a:ln w="12700" cmpd="sng">
            <a:solidFill>
              <a:srgbClr val="6A3D9C"/>
            </a:solidFill>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533362" y="1775342"/>
            <a:ext cx="4724438" cy="1609419"/>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3600" b="1" dirty="0">
                <a:solidFill>
                  <a:schemeClr val="tx2">
                    <a:lumMod val="75000"/>
                  </a:schemeClr>
                </a:solidFill>
                <a:latin typeface="Garamond" panose="02020404030301010803" pitchFamily="18" charset="0"/>
              </a:rPr>
              <a:t>Designing and Implementing a Cardiology Compensation Plan</a:t>
            </a:r>
            <a:endParaRPr lang="en-US" sz="3300" b="1" dirty="0">
              <a:solidFill>
                <a:schemeClr val="tx2">
                  <a:lumMod val="75000"/>
                </a:schemeClr>
              </a:solidFill>
              <a:latin typeface="Garamond" panose="02020404030301010803" pitchFamily="18" charset="0"/>
              <a:cs typeface="Arial Narrow"/>
            </a:endParaRPr>
          </a:p>
        </p:txBody>
      </p:sp>
    </p:spTree>
    <p:extLst>
      <p:ext uri="{BB962C8B-B14F-4D97-AF65-F5344CB8AC3E}">
        <p14:creationId xmlns:p14="http://schemas.microsoft.com/office/powerpoint/2010/main" val="2939143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00" y="266700"/>
            <a:ext cx="9144000" cy="857250"/>
          </a:xfrm>
        </p:spPr>
        <p:txBody>
          <a:bodyPr/>
          <a:lstStyle/>
          <a:p>
            <a:r>
              <a:rPr lang="en-US" sz="4000" dirty="0"/>
              <a:t>Definitions: Compensation Has Both Cash and Non-Cash Components</a:t>
            </a:r>
          </a:p>
        </p:txBody>
      </p:sp>
      <p:sp>
        <p:nvSpPr>
          <p:cNvPr id="4" name="Content Placeholder 3"/>
          <p:cNvSpPr>
            <a:spLocks noGrp="1"/>
          </p:cNvSpPr>
          <p:nvPr>
            <p:ph idx="1"/>
          </p:nvPr>
        </p:nvSpPr>
        <p:spPr>
          <a:xfrm>
            <a:off x="762000" y="1428750"/>
            <a:ext cx="8001000" cy="3029345"/>
          </a:xfrm>
        </p:spPr>
        <p:txBody>
          <a:bodyPr>
            <a:normAutofit fontScale="25000" lnSpcReduction="20000"/>
          </a:bodyPr>
          <a:lstStyle/>
          <a:p>
            <a:pPr>
              <a:buFont typeface="Wingdings" panose="05000000000000000000" pitchFamily="2" charset="2"/>
              <a:buChar char="v"/>
            </a:pPr>
            <a:r>
              <a:rPr lang="en-US" sz="8800" u="sng" dirty="0"/>
              <a:t>Non-Cash</a:t>
            </a:r>
            <a:r>
              <a:rPr lang="en-US" sz="8800" dirty="0"/>
              <a:t>: Insurance, Retirement, etc.</a:t>
            </a:r>
          </a:p>
          <a:p>
            <a:pPr>
              <a:buFont typeface="Wingdings" panose="05000000000000000000" pitchFamily="2" charset="2"/>
              <a:buChar char="v"/>
            </a:pPr>
            <a:r>
              <a:rPr lang="en-US" sz="8800" u="sng" dirty="0"/>
              <a:t>Cash</a:t>
            </a:r>
            <a:r>
              <a:rPr lang="en-US" sz="8800" dirty="0"/>
              <a:t> can include (but not limited to): </a:t>
            </a:r>
          </a:p>
          <a:p>
            <a:pPr lvl="1">
              <a:buFont typeface="Arial" panose="020B0604020202020204" pitchFamily="34" charset="0"/>
              <a:buChar char="•"/>
            </a:pPr>
            <a:r>
              <a:rPr lang="en-US" sz="8000" dirty="0"/>
              <a:t>Base: show up for work</a:t>
            </a:r>
            <a:endParaRPr lang="en-US" sz="7600" dirty="0"/>
          </a:p>
          <a:p>
            <a:pPr lvl="2">
              <a:buFont typeface="Franklin Gothic Book" panose="020B0503020102020204" pitchFamily="34" charset="0"/>
              <a:buChar char="―"/>
            </a:pPr>
            <a:r>
              <a:rPr lang="en-US" sz="6400" dirty="0"/>
              <a:t>Minimum threshold (# of clinics, min. panel size, Grand Rounds, etc.)</a:t>
            </a:r>
          </a:p>
          <a:p>
            <a:pPr lvl="1">
              <a:buFont typeface="Arial" panose="020B0604020202020204" pitchFamily="34" charset="0"/>
              <a:buChar char="•"/>
            </a:pPr>
            <a:r>
              <a:rPr lang="en-US" sz="8000" dirty="0"/>
              <a:t>Call </a:t>
            </a:r>
          </a:p>
          <a:p>
            <a:pPr lvl="2">
              <a:buFont typeface="Franklin Gothic Book" panose="020B0503020102020204" pitchFamily="34" charset="0"/>
              <a:buChar char="―"/>
            </a:pPr>
            <a:r>
              <a:rPr lang="en-US" sz="6400" dirty="0"/>
              <a:t>May become more or less onerous in this new value world</a:t>
            </a:r>
          </a:p>
          <a:p>
            <a:pPr lvl="2">
              <a:buFont typeface="Franklin Gothic Book" panose="020B0503020102020204" pitchFamily="34" charset="0"/>
              <a:buChar char="―"/>
            </a:pPr>
            <a:r>
              <a:rPr lang="en-US" sz="6400" dirty="0"/>
              <a:t>See MIPS CPI for patient access</a:t>
            </a:r>
          </a:p>
          <a:p>
            <a:pPr lvl="1">
              <a:buFont typeface="Arial" panose="020B0604020202020204" pitchFamily="34" charset="0"/>
              <a:buChar char="•"/>
            </a:pPr>
            <a:r>
              <a:rPr lang="en-US" sz="8000" dirty="0"/>
              <a:t>Non-billable work: administration, teaching, research </a:t>
            </a:r>
          </a:p>
          <a:p>
            <a:pPr lvl="2">
              <a:buFont typeface="Franklin Gothic Book" panose="020B0503020102020204" pitchFamily="34" charset="0"/>
              <a:buChar char="―"/>
            </a:pPr>
            <a:r>
              <a:rPr lang="en-US" sz="6400" dirty="0"/>
              <a:t>Will increase in the value world</a:t>
            </a:r>
          </a:p>
          <a:p>
            <a:pPr lvl="2">
              <a:buFont typeface="Franklin Gothic Book" panose="020B0503020102020204" pitchFamily="34" charset="0"/>
              <a:buChar char="―"/>
            </a:pPr>
            <a:r>
              <a:rPr lang="en-US" sz="6400" dirty="0"/>
              <a:t>MUST pay for intellectual property and non wRVU (care coordination)</a:t>
            </a:r>
          </a:p>
          <a:p>
            <a:pPr lvl="1">
              <a:buFont typeface="Arial" panose="020B0604020202020204" pitchFamily="34" charset="0"/>
              <a:buChar char="•"/>
            </a:pPr>
            <a:r>
              <a:rPr lang="en-US" sz="8000" dirty="0"/>
              <a:t>Incentives</a:t>
            </a:r>
          </a:p>
          <a:p>
            <a:pPr lvl="2">
              <a:buFont typeface="Franklin Gothic Book" panose="020B0503020102020204" pitchFamily="34" charset="0"/>
              <a:buChar char="―"/>
            </a:pPr>
            <a:r>
              <a:rPr lang="en-US" sz="6400" dirty="0"/>
              <a:t>Value, productivity, etc.</a:t>
            </a:r>
          </a:p>
          <a:p>
            <a:pPr lvl="2">
              <a:buFont typeface="Franklin Gothic Book" panose="020B0503020102020204" pitchFamily="34" charset="0"/>
              <a:buChar char="―"/>
            </a:pPr>
            <a:r>
              <a:rPr lang="en-US" sz="6400" dirty="0"/>
              <a:t>Individual, group, pod/subspecialty, etc.</a:t>
            </a:r>
          </a:p>
          <a:p>
            <a:pPr lvl="1"/>
            <a:endParaRPr lang="en-US" sz="2400" dirty="0"/>
          </a:p>
        </p:txBody>
      </p:sp>
      <p:pic>
        <p:nvPicPr>
          <p:cNvPr id="7" name="Picture 6" descr="A picture containing table, LEGO, indoor, toy&#10;&#10;Description automatically generated">
            <a:extLst>
              <a:ext uri="{FF2B5EF4-FFF2-40B4-BE49-F238E27FC236}">
                <a16:creationId xmlns:a16="http://schemas.microsoft.com/office/drawing/2014/main" id="{A26B81B8-8267-4287-B1EB-2619DD63610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32618" y="819150"/>
            <a:ext cx="1590600" cy="1590600"/>
          </a:xfrm>
          <a:prstGeom prst="rect">
            <a:avLst/>
          </a:prstGeom>
        </p:spPr>
      </p:pic>
    </p:spTree>
    <p:extLst>
      <p:ext uri="{BB962C8B-B14F-4D97-AF65-F5344CB8AC3E}">
        <p14:creationId xmlns:p14="http://schemas.microsoft.com/office/powerpoint/2010/main" val="52480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61"/>
            <a:ext cx="9144000" cy="857250"/>
          </a:xfrm>
        </p:spPr>
        <p:txBody>
          <a:bodyPr/>
          <a:lstStyle/>
          <a:p>
            <a:r>
              <a:rPr lang="en-US" sz="4000" dirty="0"/>
              <a:t>Environmental Scan: Salary Components</a:t>
            </a:r>
          </a:p>
        </p:txBody>
      </p:sp>
      <p:sp>
        <p:nvSpPr>
          <p:cNvPr id="4" name="Content Placeholder 2"/>
          <p:cNvSpPr>
            <a:spLocks noGrp="1"/>
          </p:cNvSpPr>
          <p:nvPr>
            <p:ph idx="1"/>
          </p:nvPr>
        </p:nvSpPr>
        <p:spPr>
          <a:xfrm>
            <a:off x="434898" y="796548"/>
            <a:ext cx="8229600" cy="3394075"/>
          </a:xfrm>
        </p:spPr>
        <p:txBody>
          <a:bodyPr/>
          <a:lstStyle/>
          <a:p>
            <a:pPr>
              <a:spcBef>
                <a:spcPts val="0"/>
              </a:spcBef>
              <a:spcAft>
                <a:spcPts val="300"/>
              </a:spcAft>
            </a:pPr>
            <a:r>
              <a:rPr lang="en-US" sz="1800" dirty="0"/>
              <a:t>American Medical Group Association (“AMGA”)</a:t>
            </a:r>
          </a:p>
          <a:p>
            <a:pPr lvl="1">
              <a:spcBef>
                <a:spcPts val="0"/>
              </a:spcBef>
              <a:spcAft>
                <a:spcPts val="300"/>
              </a:spcAft>
            </a:pPr>
            <a:r>
              <a:rPr lang="en-US" sz="1600" dirty="0"/>
              <a:t>Medical Group Compensation and Productivity Survey </a:t>
            </a:r>
          </a:p>
          <a:p>
            <a:pPr>
              <a:spcBef>
                <a:spcPts val="0"/>
              </a:spcBef>
              <a:spcAft>
                <a:spcPts val="300"/>
              </a:spcAft>
            </a:pPr>
            <a:r>
              <a:rPr lang="en-US" sz="1800" dirty="0"/>
              <a:t>Medical Group Management Association (“MGMA”)</a:t>
            </a:r>
          </a:p>
          <a:p>
            <a:pPr lvl="1">
              <a:spcBef>
                <a:spcPts val="0"/>
              </a:spcBef>
              <a:spcAft>
                <a:spcPts val="300"/>
              </a:spcAft>
            </a:pPr>
            <a:r>
              <a:rPr lang="en-US" sz="1600" dirty="0"/>
              <a:t>Provider Compensation and Production Survey </a:t>
            </a:r>
            <a:endParaRPr lang="en-US" sz="1400" dirty="0"/>
          </a:p>
          <a:p>
            <a:pPr>
              <a:spcBef>
                <a:spcPts val="0"/>
              </a:spcBef>
              <a:spcAft>
                <a:spcPts val="300"/>
              </a:spcAft>
            </a:pPr>
            <a:r>
              <a:rPr lang="en-US" sz="1800" dirty="0"/>
              <a:t>Sullivan, Cotter and Associates (“SCA”)</a:t>
            </a:r>
          </a:p>
          <a:p>
            <a:pPr lvl="1">
              <a:spcBef>
                <a:spcPts val="0"/>
              </a:spcBef>
              <a:spcAft>
                <a:spcPts val="300"/>
              </a:spcAft>
            </a:pPr>
            <a:r>
              <a:rPr lang="en-US" sz="1600" dirty="0"/>
              <a:t>Physician Compensation and Productivity Survey Report</a:t>
            </a:r>
          </a:p>
          <a:p>
            <a:pPr>
              <a:spcBef>
                <a:spcPts val="0"/>
              </a:spcBef>
              <a:spcAft>
                <a:spcPts val="300"/>
              </a:spcAft>
            </a:pPr>
            <a:endParaRPr lang="en-US" sz="1600" dirty="0"/>
          </a:p>
        </p:txBody>
      </p:sp>
      <p:pic>
        <p:nvPicPr>
          <p:cNvPr id="5" name="Picture 4"/>
          <p:cNvPicPr>
            <a:picLocks noChangeAspect="1"/>
          </p:cNvPicPr>
          <p:nvPr/>
        </p:nvPicPr>
        <p:blipFill rotWithShape="1">
          <a:blip r:embed="rId2"/>
          <a:srcRect l="1304" t="14705" r="-1303"/>
          <a:stretch/>
        </p:blipFill>
        <p:spPr>
          <a:xfrm>
            <a:off x="990600" y="2615972"/>
            <a:ext cx="6172200" cy="2241778"/>
          </a:xfrm>
          <a:prstGeom prst="rect">
            <a:avLst/>
          </a:prstGeom>
        </p:spPr>
      </p:pic>
      <p:pic>
        <p:nvPicPr>
          <p:cNvPr id="6" name="Picture 5"/>
          <p:cNvPicPr>
            <a:picLocks noChangeAspect="1"/>
          </p:cNvPicPr>
          <p:nvPr/>
        </p:nvPicPr>
        <p:blipFill>
          <a:blip r:embed="rId3"/>
          <a:stretch>
            <a:fillRect/>
          </a:stretch>
        </p:blipFill>
        <p:spPr>
          <a:xfrm>
            <a:off x="228600" y="4857750"/>
            <a:ext cx="6175783" cy="188992"/>
          </a:xfrm>
          <a:prstGeom prst="rect">
            <a:avLst/>
          </a:prstGeom>
        </p:spPr>
      </p:pic>
    </p:spTree>
    <p:extLst>
      <p:ext uri="{BB962C8B-B14F-4D97-AF65-F5344CB8AC3E}">
        <p14:creationId xmlns:p14="http://schemas.microsoft.com/office/powerpoint/2010/main" val="184737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857250"/>
          </a:xfrm>
        </p:spPr>
        <p:txBody>
          <a:bodyPr/>
          <a:lstStyle/>
          <a:p>
            <a:r>
              <a:rPr lang="en-US" sz="4000" dirty="0"/>
              <a:t>One View: ‘Perfect’ Compensation Model</a:t>
            </a:r>
            <a:br>
              <a:rPr lang="en-US" sz="4000" dirty="0"/>
            </a:br>
            <a:endParaRPr lang="en-US" sz="4000" dirty="0"/>
          </a:p>
        </p:txBody>
      </p:sp>
      <p:sp>
        <p:nvSpPr>
          <p:cNvPr id="3" name="Content Placeholder 2"/>
          <p:cNvSpPr>
            <a:spLocks noGrp="1"/>
          </p:cNvSpPr>
          <p:nvPr>
            <p:ph idx="1"/>
          </p:nvPr>
        </p:nvSpPr>
        <p:spPr>
          <a:xfrm>
            <a:off x="304800" y="874712"/>
            <a:ext cx="8229600" cy="3394075"/>
          </a:xfrm>
        </p:spPr>
        <p:txBody>
          <a:bodyPr/>
          <a:lstStyle/>
          <a:p>
            <a:r>
              <a:rPr lang="en-US" sz="1600" b="1" dirty="0"/>
              <a:t>Base salary</a:t>
            </a:r>
          </a:p>
          <a:p>
            <a:pPr lvl="1"/>
            <a:r>
              <a:rPr lang="en-US" sz="1400" dirty="0"/>
              <a:t>80% of prior yr </a:t>
            </a:r>
            <a:r>
              <a:rPr lang="en-US" sz="1400" dirty="0" err="1"/>
              <a:t>wRVU</a:t>
            </a:r>
            <a:r>
              <a:rPr lang="en-US" sz="1400" dirty="0"/>
              <a:t> x 50th percentile comp per </a:t>
            </a:r>
            <a:r>
              <a:rPr lang="en-US" sz="1400" dirty="0" err="1"/>
              <a:t>wRVU</a:t>
            </a:r>
            <a:r>
              <a:rPr lang="en-US" sz="1400" dirty="0"/>
              <a:t> (AMGA, MGMA, SCA weighted average)</a:t>
            </a:r>
          </a:p>
          <a:p>
            <a:pPr lvl="1"/>
            <a:r>
              <a:rPr lang="en-US" sz="1400" dirty="0"/>
              <a:t>Withhold 7.5% for quality incentive “earn-back” (further information below)</a:t>
            </a:r>
          </a:p>
          <a:p>
            <a:r>
              <a:rPr lang="en-US" sz="1600" b="1" dirty="0"/>
              <a:t>Production incentive</a:t>
            </a:r>
          </a:p>
          <a:p>
            <a:pPr lvl="1"/>
            <a:r>
              <a:rPr lang="en-US" sz="1400" dirty="0"/>
              <a:t>Per wRVU payout set at 50th percentile rate (as above)</a:t>
            </a:r>
          </a:p>
          <a:p>
            <a:pPr lvl="1"/>
            <a:r>
              <a:rPr lang="en-US" sz="1400" dirty="0"/>
              <a:t>Withhold 7.5% for quality incentive “earn-back” (further information below) </a:t>
            </a:r>
          </a:p>
          <a:p>
            <a:pPr lvl="1"/>
            <a:r>
              <a:rPr lang="en-US" sz="1400" dirty="0" err="1"/>
              <a:t>wRVU</a:t>
            </a:r>
            <a:r>
              <a:rPr lang="en-US" sz="1400" dirty="0"/>
              <a:t> threshold established by the base salary (less withhold) ÷payout rate (less withhold)</a:t>
            </a:r>
          </a:p>
          <a:p>
            <a:r>
              <a:rPr lang="en-US" sz="1600" b="1" dirty="0"/>
              <a:t>Quality/performance incentive</a:t>
            </a:r>
          </a:p>
          <a:p>
            <a:pPr lvl="1"/>
            <a:r>
              <a:rPr lang="en-US" sz="1400" dirty="0"/>
              <a:t>15% of total clinical cash compensation at-risk</a:t>
            </a:r>
          </a:p>
          <a:p>
            <a:pPr lvl="2"/>
            <a:r>
              <a:rPr lang="en-US" sz="1400" dirty="0"/>
              <a:t>7.5% withheld from base and bonus (full earn-back positions the payout rate at median)</a:t>
            </a:r>
          </a:p>
          <a:p>
            <a:pPr lvl="2"/>
            <a:r>
              <a:rPr lang="en-US" sz="1400" dirty="0"/>
              <a:t>7.5% opportunity (full earn positions the payout rate 7.5% above the median)</a:t>
            </a:r>
          </a:p>
          <a:p>
            <a:r>
              <a:rPr lang="en-US" sz="1600" b="1" dirty="0"/>
              <a:t>Reconciliation at year end, after both incentive calculations completed </a:t>
            </a:r>
          </a:p>
          <a:p>
            <a:pPr lvl="1"/>
            <a:r>
              <a:rPr lang="en-US" sz="1400" dirty="0"/>
              <a:t>Administrative, APC supervision, excess call coverage, etc. paid in addition to market rates</a:t>
            </a:r>
          </a:p>
          <a:p>
            <a:pPr lvl="1"/>
            <a:r>
              <a:rPr lang="en-US" sz="1400" dirty="0"/>
              <a:t>Adjustments made to payout rate for physicians opting out of otherwise required</a:t>
            </a:r>
          </a:p>
          <a:p>
            <a:pPr marL="457200" lvl="1" indent="0">
              <a:buNone/>
            </a:pPr>
            <a:r>
              <a:rPr lang="en-US" sz="1400" dirty="0"/>
              <a:t>      call coverage </a:t>
            </a:r>
          </a:p>
        </p:txBody>
      </p:sp>
      <p:sp>
        <p:nvSpPr>
          <p:cNvPr id="6" name="TextBox 5"/>
          <p:cNvSpPr txBox="1"/>
          <p:nvPr/>
        </p:nvSpPr>
        <p:spPr>
          <a:xfrm>
            <a:off x="457200" y="4949795"/>
            <a:ext cx="6172200" cy="184666"/>
          </a:xfrm>
          <a:prstGeom prst="rect">
            <a:avLst/>
          </a:prstGeom>
          <a:noFill/>
        </p:spPr>
        <p:txBody>
          <a:bodyPr wrap="square" rtlCol="0">
            <a:spAutoFit/>
          </a:bodyPr>
          <a:lstStyle/>
          <a:p>
            <a:r>
              <a:rPr lang="en-US" sz="600" dirty="0"/>
              <a:t>Used with permission from Eric Lebida, Willis Towers Watson.</a:t>
            </a:r>
          </a:p>
        </p:txBody>
      </p:sp>
    </p:spTree>
    <p:extLst>
      <p:ext uri="{BB962C8B-B14F-4D97-AF65-F5344CB8AC3E}">
        <p14:creationId xmlns:p14="http://schemas.microsoft.com/office/powerpoint/2010/main" val="1869493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 y="0"/>
            <a:ext cx="9220200" cy="857250"/>
          </a:xfrm>
        </p:spPr>
        <p:txBody>
          <a:bodyPr/>
          <a:lstStyle/>
          <a:p>
            <a:r>
              <a:rPr lang="en-US" sz="4000" dirty="0"/>
              <a:t>‘Perfect’ Model Example: NI Cardiologist</a:t>
            </a:r>
          </a:p>
        </p:txBody>
      </p:sp>
      <p:pic>
        <p:nvPicPr>
          <p:cNvPr id="5" name="Picture 4"/>
          <p:cNvPicPr>
            <a:picLocks noChangeAspect="1"/>
          </p:cNvPicPr>
          <p:nvPr/>
        </p:nvPicPr>
        <p:blipFill>
          <a:blip r:embed="rId3"/>
          <a:stretch>
            <a:fillRect/>
          </a:stretch>
        </p:blipFill>
        <p:spPr>
          <a:xfrm>
            <a:off x="1709738" y="857251"/>
            <a:ext cx="5453062" cy="3002584"/>
          </a:xfrm>
          <a:prstGeom prst="rect">
            <a:avLst/>
          </a:prstGeom>
        </p:spPr>
      </p:pic>
      <p:pic>
        <p:nvPicPr>
          <p:cNvPr id="6" name="Picture 5"/>
          <p:cNvPicPr>
            <a:picLocks noChangeAspect="1"/>
          </p:cNvPicPr>
          <p:nvPr/>
        </p:nvPicPr>
        <p:blipFill>
          <a:blip r:embed="rId4"/>
          <a:stretch>
            <a:fillRect/>
          </a:stretch>
        </p:blipFill>
        <p:spPr>
          <a:xfrm>
            <a:off x="681978" y="3951881"/>
            <a:ext cx="6557022" cy="871450"/>
          </a:xfrm>
          <a:prstGeom prst="rect">
            <a:avLst/>
          </a:prstGeom>
        </p:spPr>
      </p:pic>
      <p:sp>
        <p:nvSpPr>
          <p:cNvPr id="8" name="TextBox 7"/>
          <p:cNvSpPr txBox="1"/>
          <p:nvPr/>
        </p:nvSpPr>
        <p:spPr>
          <a:xfrm>
            <a:off x="457200" y="4949795"/>
            <a:ext cx="6172200" cy="184666"/>
          </a:xfrm>
          <a:prstGeom prst="rect">
            <a:avLst/>
          </a:prstGeom>
          <a:noFill/>
        </p:spPr>
        <p:txBody>
          <a:bodyPr wrap="square" rtlCol="0">
            <a:spAutoFit/>
          </a:bodyPr>
          <a:lstStyle/>
          <a:p>
            <a:r>
              <a:rPr lang="en-US" sz="600" dirty="0"/>
              <a:t>Used with permission from Eric Lebida, Willis Towers Watson.</a:t>
            </a:r>
          </a:p>
        </p:txBody>
      </p:sp>
    </p:spTree>
    <p:extLst>
      <p:ext uri="{BB962C8B-B14F-4D97-AF65-F5344CB8AC3E}">
        <p14:creationId xmlns:p14="http://schemas.microsoft.com/office/powerpoint/2010/main" val="182034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57250"/>
          </a:xfrm>
        </p:spPr>
        <p:txBody>
          <a:bodyPr/>
          <a:lstStyle/>
          <a:p>
            <a:r>
              <a:rPr lang="en-US" sz="4000" dirty="0">
                <a:solidFill>
                  <a:srgbClr val="00386B"/>
                </a:solidFill>
                <a:latin typeface="Garamond" panose="02020404030301010803" pitchFamily="18" charset="0"/>
              </a:rPr>
              <a:t> ‘Perfect’ Physician Model: Pros and Cons</a:t>
            </a:r>
          </a:p>
        </p:txBody>
      </p:sp>
      <p:sp>
        <p:nvSpPr>
          <p:cNvPr id="5" name="Text Placeholder 4"/>
          <p:cNvSpPr>
            <a:spLocks noGrp="1"/>
          </p:cNvSpPr>
          <p:nvPr>
            <p:ph type="body" idx="1"/>
          </p:nvPr>
        </p:nvSpPr>
        <p:spPr>
          <a:xfrm>
            <a:off x="152400" y="590550"/>
            <a:ext cx="4040188" cy="481012"/>
          </a:xfrm>
        </p:spPr>
        <p:txBody>
          <a:bodyPr/>
          <a:lstStyle/>
          <a:p>
            <a:r>
              <a:rPr lang="en-US" sz="2000" u="sng" dirty="0"/>
              <a:t>Pros:</a:t>
            </a:r>
            <a:endParaRPr lang="en-US" sz="2000" dirty="0"/>
          </a:p>
        </p:txBody>
      </p:sp>
      <p:sp>
        <p:nvSpPr>
          <p:cNvPr id="6" name="Content Placeholder 5"/>
          <p:cNvSpPr>
            <a:spLocks noGrp="1"/>
          </p:cNvSpPr>
          <p:nvPr>
            <p:ph sz="half" idx="2"/>
          </p:nvPr>
        </p:nvSpPr>
        <p:spPr>
          <a:xfrm>
            <a:off x="152400" y="1133475"/>
            <a:ext cx="4040188" cy="2962275"/>
          </a:xfrm>
        </p:spPr>
        <p:txBody>
          <a:bodyPr/>
          <a:lstStyle/>
          <a:p>
            <a:r>
              <a:rPr lang="en-US" sz="1400" dirty="0"/>
              <a:t>Simple and transparent - physicians can project/calculate their compensation</a:t>
            </a:r>
          </a:p>
          <a:p>
            <a:r>
              <a:rPr lang="en-US" sz="1400" dirty="0"/>
              <a:t>Tied to market </a:t>
            </a:r>
          </a:p>
          <a:p>
            <a:r>
              <a:rPr lang="en-US" sz="1400" dirty="0"/>
              <a:t>Aligned with current fee-for-service reimbursement environment (i.e., large production component based on wRVUs)</a:t>
            </a:r>
          </a:p>
          <a:p>
            <a:r>
              <a:rPr lang="en-US" sz="1400" dirty="0"/>
              <a:t>Includes a variable quality/performance incentive component that can adapt and incentivize measures that align the goals of physicians and the organization-move with value-based progress</a:t>
            </a:r>
          </a:p>
          <a:p>
            <a:r>
              <a:rPr lang="en-US" sz="1400" dirty="0"/>
              <a:t>Generates compensation that will be consistent with fair market value and commercially reasonable </a:t>
            </a:r>
          </a:p>
        </p:txBody>
      </p:sp>
      <p:sp>
        <p:nvSpPr>
          <p:cNvPr id="7" name="Text Placeholder 6"/>
          <p:cNvSpPr>
            <a:spLocks noGrp="1"/>
          </p:cNvSpPr>
          <p:nvPr>
            <p:ph type="body" sz="quarter" idx="3"/>
          </p:nvPr>
        </p:nvSpPr>
        <p:spPr>
          <a:xfrm>
            <a:off x="4645025" y="590550"/>
            <a:ext cx="4041775" cy="481012"/>
          </a:xfrm>
        </p:spPr>
        <p:txBody>
          <a:bodyPr/>
          <a:lstStyle/>
          <a:p>
            <a:r>
              <a:rPr lang="en-US" sz="2000" u="sng" dirty="0"/>
              <a:t>Cons:</a:t>
            </a:r>
            <a:endParaRPr lang="en-US" sz="2000" dirty="0"/>
          </a:p>
        </p:txBody>
      </p:sp>
      <p:sp>
        <p:nvSpPr>
          <p:cNvPr id="8" name="Content Placeholder 7"/>
          <p:cNvSpPr>
            <a:spLocks noGrp="1"/>
          </p:cNvSpPr>
          <p:nvPr>
            <p:ph sz="quarter" idx="4"/>
          </p:nvPr>
        </p:nvSpPr>
        <p:spPr>
          <a:xfrm>
            <a:off x="4398103" y="971550"/>
            <a:ext cx="4646611" cy="4062221"/>
          </a:xfrm>
        </p:spPr>
        <p:txBody>
          <a:bodyPr/>
          <a:lstStyle/>
          <a:p>
            <a:pPr>
              <a:spcBef>
                <a:spcPts val="0"/>
              </a:spcBef>
            </a:pPr>
            <a:r>
              <a:rPr lang="en-US" sz="1400" dirty="0"/>
              <a:t>Can be administratively burdensome to track and provide accurate calculations</a:t>
            </a:r>
          </a:p>
          <a:p>
            <a:pPr>
              <a:spcBef>
                <a:spcPts val="0"/>
              </a:spcBef>
            </a:pPr>
            <a:r>
              <a:rPr lang="en-US" sz="1400" dirty="0"/>
              <a:t>Payout rates and quality/performance incentive goals and weightings will vary by specialty and must be updated annually - time consuming</a:t>
            </a:r>
          </a:p>
          <a:p>
            <a:pPr>
              <a:spcBef>
                <a:spcPts val="0"/>
              </a:spcBef>
            </a:pPr>
            <a:r>
              <a:rPr lang="en-US" sz="1400" dirty="0"/>
              <a:t>&gt;25% of their cash compensation paid at yr end</a:t>
            </a:r>
          </a:p>
          <a:p>
            <a:pPr>
              <a:spcBef>
                <a:spcPts val="0"/>
              </a:spcBef>
            </a:pPr>
            <a:r>
              <a:rPr lang="en-US" sz="1400" dirty="0"/>
              <a:t>Decisions regarding asking for paybacks or adjusting future earnings for underperforming physicians</a:t>
            </a:r>
          </a:p>
          <a:p>
            <a:pPr>
              <a:spcBef>
                <a:spcPts val="0"/>
              </a:spcBef>
            </a:pPr>
            <a:r>
              <a:rPr lang="en-US" sz="1400" dirty="0"/>
              <a:t>May generate cash compensation that does not align with local markets and be unnecessarily costly to the organization or produce recruitment challenges</a:t>
            </a:r>
          </a:p>
          <a:p>
            <a:pPr>
              <a:spcBef>
                <a:spcPts val="0"/>
              </a:spcBef>
            </a:pPr>
            <a:r>
              <a:rPr lang="en-US" sz="1400" dirty="0"/>
              <a:t>Must be modified to fairly pay MDs with limited ability to influence the number of patients they see</a:t>
            </a:r>
          </a:p>
          <a:p>
            <a:pPr>
              <a:spcBef>
                <a:spcPts val="0"/>
              </a:spcBef>
            </a:pPr>
            <a:r>
              <a:rPr lang="en-US" sz="1400" dirty="0"/>
              <a:t>May not be market competitive for complex procedures which are not accurately represented by wRVUs </a:t>
            </a:r>
          </a:p>
          <a:p>
            <a:pPr>
              <a:spcBef>
                <a:spcPts val="0"/>
              </a:spcBef>
            </a:pPr>
            <a:r>
              <a:rPr lang="en-US" sz="1400" dirty="0"/>
              <a:t>May be challenging for subspecialties </a:t>
            </a:r>
          </a:p>
          <a:p>
            <a:pPr marL="0" indent="0">
              <a:spcBef>
                <a:spcPts val="0"/>
              </a:spcBef>
              <a:buNone/>
            </a:pPr>
            <a:r>
              <a:rPr lang="en-US" sz="1400" dirty="0"/>
              <a:t>        with limited market data</a:t>
            </a:r>
          </a:p>
          <a:p>
            <a:pPr>
              <a:spcBef>
                <a:spcPts val="0"/>
              </a:spcBef>
            </a:pPr>
            <a:r>
              <a:rPr lang="en-US" sz="1400" dirty="0"/>
              <a:t>May incent APC competition for </a:t>
            </a:r>
          </a:p>
          <a:p>
            <a:pPr marL="0" indent="0">
              <a:spcBef>
                <a:spcPts val="0"/>
              </a:spcBef>
              <a:buNone/>
            </a:pPr>
            <a:r>
              <a:rPr lang="en-US" sz="1400" dirty="0"/>
              <a:t>        patients and wRVUs</a:t>
            </a:r>
          </a:p>
          <a:p>
            <a:pPr>
              <a:spcBef>
                <a:spcPts val="0"/>
              </a:spcBef>
            </a:pPr>
            <a:endParaRPr lang="en-US" sz="1400" dirty="0"/>
          </a:p>
        </p:txBody>
      </p:sp>
      <p:sp>
        <p:nvSpPr>
          <p:cNvPr id="15" name="Multiply 14"/>
          <p:cNvSpPr/>
          <p:nvPr/>
        </p:nvSpPr>
        <p:spPr>
          <a:xfrm>
            <a:off x="5410200" y="710505"/>
            <a:ext cx="381000" cy="337245"/>
          </a:xfrm>
          <a:prstGeom prst="mathMultiply">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57200" y="4949795"/>
            <a:ext cx="6172200" cy="184666"/>
          </a:xfrm>
          <a:prstGeom prst="rect">
            <a:avLst/>
          </a:prstGeom>
          <a:noFill/>
        </p:spPr>
        <p:txBody>
          <a:bodyPr wrap="square" rtlCol="0">
            <a:spAutoFit/>
          </a:bodyPr>
          <a:lstStyle/>
          <a:p>
            <a:r>
              <a:rPr lang="en-US" sz="600" dirty="0"/>
              <a:t>Used with permission from Eric Lebida, Willis Towers Watson.</a:t>
            </a:r>
          </a:p>
        </p:txBody>
      </p:sp>
      <p:sp>
        <p:nvSpPr>
          <p:cNvPr id="2" name="5-Point Star 1"/>
          <p:cNvSpPr/>
          <p:nvPr/>
        </p:nvSpPr>
        <p:spPr>
          <a:xfrm>
            <a:off x="914400" y="666750"/>
            <a:ext cx="382588" cy="381000"/>
          </a:xfrm>
          <a:prstGeom prst="star5">
            <a:avLst>
              <a:gd name="adj" fmla="val 19098"/>
              <a:gd name="hf" fmla="val 105146"/>
              <a:gd name="vf" fmla="val 110557"/>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632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785"/>
            <a:ext cx="9144000" cy="857250"/>
          </a:xfrm>
        </p:spPr>
        <p:txBody>
          <a:bodyPr/>
          <a:lstStyle/>
          <a:p>
            <a:r>
              <a:rPr lang="en-US" sz="4000" dirty="0"/>
              <a:t>Physician Compensation Trends: </a:t>
            </a:r>
            <a:r>
              <a:rPr lang="en-US" sz="2800" dirty="0"/>
              <a:t>Quality/Performance-Based Compensation – Best Practices</a:t>
            </a:r>
          </a:p>
        </p:txBody>
      </p:sp>
      <p:sp>
        <p:nvSpPr>
          <p:cNvPr id="3" name="Content Placeholder 2"/>
          <p:cNvSpPr>
            <a:spLocks noGrp="1"/>
          </p:cNvSpPr>
          <p:nvPr>
            <p:ph idx="1"/>
          </p:nvPr>
        </p:nvSpPr>
        <p:spPr>
          <a:xfrm>
            <a:off x="609600" y="971550"/>
            <a:ext cx="8229600" cy="3394075"/>
          </a:xfrm>
        </p:spPr>
        <p:txBody>
          <a:bodyPr/>
          <a:lstStyle/>
          <a:p>
            <a:pPr>
              <a:buFont typeface="Wingdings" panose="05000000000000000000" pitchFamily="2" charset="2"/>
              <a:buChar char="ü"/>
            </a:pPr>
            <a:r>
              <a:rPr lang="en-US" sz="1600" dirty="0"/>
              <a:t>Incentives should be carefully considered to align with the organization’s goals, be easily linked back to the mission and fit the physician compensation philosophy </a:t>
            </a:r>
          </a:p>
          <a:p>
            <a:pPr>
              <a:buFont typeface="Wingdings" panose="05000000000000000000" pitchFamily="2" charset="2"/>
              <a:buChar char="ü"/>
            </a:pPr>
            <a:r>
              <a:rPr lang="en-US" sz="1600" dirty="0"/>
              <a:t>Incentives need to include goals that are: </a:t>
            </a:r>
          </a:p>
          <a:p>
            <a:pPr lvl="1">
              <a:buFont typeface="Wingdings" panose="05000000000000000000" pitchFamily="2" charset="2"/>
              <a:buChar char="§"/>
            </a:pPr>
            <a:r>
              <a:rPr lang="en-US" sz="1600" dirty="0"/>
              <a:t>Meaningful – Results must incentivize the physicians</a:t>
            </a:r>
          </a:p>
          <a:p>
            <a:pPr lvl="1">
              <a:buFont typeface="Wingdings" panose="05000000000000000000" pitchFamily="2" charset="2"/>
              <a:buChar char="§"/>
            </a:pPr>
            <a:r>
              <a:rPr lang="en-US" sz="1600" dirty="0"/>
              <a:t>Measurable – Objective assessment is necessary </a:t>
            </a:r>
          </a:p>
          <a:p>
            <a:pPr lvl="1">
              <a:buFont typeface="Wingdings" panose="05000000000000000000" pitchFamily="2" charset="2"/>
              <a:buChar char="§"/>
            </a:pPr>
            <a:r>
              <a:rPr lang="en-US" sz="1600" dirty="0"/>
              <a:t>Actionable – MDs have adequate and appropriate control of outcomes</a:t>
            </a:r>
          </a:p>
          <a:p>
            <a:pPr>
              <a:buFont typeface="Wingdings" panose="05000000000000000000" pitchFamily="2" charset="2"/>
              <a:buChar char="ü"/>
            </a:pPr>
            <a:r>
              <a:rPr lang="en-US" sz="1600" dirty="0"/>
              <a:t>Limit the number of metrics to 3-5 to ensure manageability and transparency</a:t>
            </a:r>
          </a:p>
          <a:p>
            <a:pPr>
              <a:buFont typeface="Wingdings" panose="05000000000000000000" pitchFamily="2" charset="2"/>
              <a:buChar char="ü"/>
            </a:pPr>
            <a:r>
              <a:rPr lang="en-US" sz="1600" dirty="0"/>
              <a:t>Update annually to encourage continuous improvement</a:t>
            </a:r>
          </a:p>
          <a:p>
            <a:pPr>
              <a:buFont typeface="Wingdings" panose="05000000000000000000" pitchFamily="2" charset="2"/>
              <a:buChar char="ü"/>
            </a:pPr>
            <a:r>
              <a:rPr lang="en-US" sz="1600" dirty="0"/>
              <a:t>Physicians should always have a significant role when determining goals </a:t>
            </a:r>
          </a:p>
          <a:p>
            <a:pPr>
              <a:buFont typeface="Wingdings" panose="05000000000000000000" pitchFamily="2" charset="2"/>
              <a:buChar char="ü"/>
            </a:pPr>
            <a:r>
              <a:rPr lang="en-US" sz="1600" dirty="0"/>
              <a:t>Communication around the incentive should be abundant and transparent</a:t>
            </a:r>
          </a:p>
          <a:p>
            <a:pPr>
              <a:buFont typeface="Wingdings" panose="05000000000000000000" pitchFamily="2" charset="2"/>
              <a:buChar char="ü"/>
            </a:pPr>
            <a:r>
              <a:rPr lang="en-US" sz="1600" dirty="0"/>
              <a:t>Trial period for new incentive or major changes (~1y) to optimize measuring and reporting </a:t>
            </a:r>
          </a:p>
          <a:p>
            <a:pPr>
              <a:buFont typeface="Wingdings" panose="05000000000000000000" pitchFamily="2" charset="2"/>
              <a:buChar char="ü"/>
            </a:pPr>
            <a:r>
              <a:rPr lang="en-US" sz="1600" dirty="0"/>
              <a:t>Assess results holistically – “are we in a better or worse spot after implementing”</a:t>
            </a:r>
          </a:p>
          <a:p>
            <a:pPr>
              <a:buFont typeface="Wingdings" panose="05000000000000000000" pitchFamily="2" charset="2"/>
              <a:buChar char="ü"/>
            </a:pPr>
            <a:r>
              <a:rPr lang="en-US" sz="1600" dirty="0"/>
              <a:t>“Do it right the first time” or stakeholders will lose interest</a:t>
            </a:r>
            <a:endParaRPr lang="en-US" sz="1800" dirty="0"/>
          </a:p>
        </p:txBody>
      </p:sp>
      <p:sp>
        <p:nvSpPr>
          <p:cNvPr id="4" name="Text Placeholder 2"/>
          <p:cNvSpPr txBox="1">
            <a:spLocks/>
          </p:cNvSpPr>
          <p:nvPr/>
        </p:nvSpPr>
        <p:spPr>
          <a:xfrm>
            <a:off x="457200" y="819150"/>
            <a:ext cx="8229600" cy="5334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400" dirty="0"/>
          </a:p>
        </p:txBody>
      </p:sp>
      <p:sp>
        <p:nvSpPr>
          <p:cNvPr id="6" name="TextBox 5"/>
          <p:cNvSpPr txBox="1"/>
          <p:nvPr/>
        </p:nvSpPr>
        <p:spPr>
          <a:xfrm>
            <a:off x="457200" y="4949795"/>
            <a:ext cx="6172200" cy="184666"/>
          </a:xfrm>
          <a:prstGeom prst="rect">
            <a:avLst/>
          </a:prstGeom>
          <a:noFill/>
        </p:spPr>
        <p:txBody>
          <a:bodyPr wrap="square" rtlCol="0">
            <a:spAutoFit/>
          </a:bodyPr>
          <a:lstStyle/>
          <a:p>
            <a:r>
              <a:rPr lang="en-US" sz="600" dirty="0"/>
              <a:t>Used with permission from Eric Lebida, Willis Towers Watson.</a:t>
            </a:r>
          </a:p>
        </p:txBody>
      </p:sp>
    </p:spTree>
    <p:extLst>
      <p:ext uri="{BB962C8B-B14F-4D97-AF65-F5344CB8AC3E}">
        <p14:creationId xmlns:p14="http://schemas.microsoft.com/office/powerpoint/2010/main" val="2737831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 y="57150"/>
            <a:ext cx="9144000" cy="857250"/>
          </a:xfrm>
        </p:spPr>
        <p:txBody>
          <a:bodyPr/>
          <a:lstStyle/>
          <a:p>
            <a:r>
              <a:rPr lang="en-US" sz="4000" dirty="0"/>
              <a:t>Physician Compensation Trends:</a:t>
            </a:r>
            <a:br>
              <a:rPr lang="en-US" sz="4000" dirty="0"/>
            </a:br>
            <a:r>
              <a:rPr lang="en-US" sz="2800" dirty="0"/>
              <a:t>Quality/Performance-Based Compensation – Market Data</a:t>
            </a:r>
          </a:p>
        </p:txBody>
      </p:sp>
      <p:sp>
        <p:nvSpPr>
          <p:cNvPr id="3" name="Content Placeholder 2"/>
          <p:cNvSpPr>
            <a:spLocks noGrp="1"/>
          </p:cNvSpPr>
          <p:nvPr>
            <p:ph idx="1"/>
          </p:nvPr>
        </p:nvSpPr>
        <p:spPr>
          <a:xfrm>
            <a:off x="468351" y="1254125"/>
            <a:ext cx="8229600" cy="3394075"/>
          </a:xfrm>
        </p:spPr>
        <p:txBody>
          <a:bodyPr/>
          <a:lstStyle/>
          <a:p>
            <a:pPr>
              <a:spcBef>
                <a:spcPts val="600"/>
              </a:spcBef>
            </a:pPr>
            <a:r>
              <a:rPr lang="en-US" sz="1800" dirty="0"/>
              <a:t>Use of quality/performance incentive compensation increasing </a:t>
            </a:r>
          </a:p>
          <a:p>
            <a:pPr>
              <a:spcBef>
                <a:spcPts val="600"/>
              </a:spcBef>
            </a:pPr>
            <a:r>
              <a:rPr lang="en-US" sz="1800" dirty="0"/>
              <a:t>SCA: quality/performance measures used by 54% of organizations</a:t>
            </a:r>
          </a:p>
          <a:p>
            <a:pPr lvl="1">
              <a:spcBef>
                <a:spcPts val="600"/>
              </a:spcBef>
            </a:pPr>
            <a:r>
              <a:rPr lang="en-US" sz="1600" dirty="0"/>
              <a:t>31% anticipate modifying the balance of productivity / quality/performance pay in the next year</a:t>
            </a:r>
            <a:endParaRPr lang="en-US" sz="1800" dirty="0"/>
          </a:p>
          <a:p>
            <a:pPr>
              <a:spcBef>
                <a:spcPts val="600"/>
              </a:spcBef>
            </a:pPr>
            <a:r>
              <a:rPr lang="en-US" sz="1800" dirty="0"/>
              <a:t>Quality/performance incentives are 10-20% of clinical cash compensation (i.e., base salary plus production incentive)</a:t>
            </a:r>
          </a:p>
          <a:p>
            <a:pPr lvl="1">
              <a:spcBef>
                <a:spcPts val="600"/>
              </a:spcBef>
            </a:pPr>
            <a:r>
              <a:rPr lang="en-US" sz="1600" dirty="0"/>
              <a:t>The % increases with plan duration</a:t>
            </a:r>
          </a:p>
          <a:p>
            <a:pPr>
              <a:spcBef>
                <a:spcPts val="600"/>
              </a:spcBef>
            </a:pPr>
            <a:r>
              <a:rPr lang="en-US" sz="1800" dirty="0"/>
              <a:t>The median percentage of total cash compensation of quality incentive </a:t>
            </a:r>
            <a:r>
              <a:rPr lang="en-US" sz="1800" u="sng" dirty="0"/>
              <a:t>payments</a:t>
            </a:r>
            <a:r>
              <a:rPr lang="en-US" sz="1800" dirty="0"/>
              <a:t> was 5.6% and the median </a:t>
            </a:r>
            <a:r>
              <a:rPr lang="en-US" sz="1800" u="sng" dirty="0"/>
              <a:t>actual payment amount</a:t>
            </a:r>
            <a:r>
              <a:rPr lang="en-US" sz="1800" dirty="0"/>
              <a:t> was $18,691 </a:t>
            </a:r>
          </a:p>
          <a:p>
            <a:pPr marL="0" indent="0">
              <a:spcBef>
                <a:spcPts val="600"/>
              </a:spcBef>
              <a:buNone/>
            </a:pPr>
            <a:endParaRPr lang="en-US" sz="1200" dirty="0"/>
          </a:p>
        </p:txBody>
      </p:sp>
      <p:sp>
        <p:nvSpPr>
          <p:cNvPr id="4" name="Text Placeholder 2"/>
          <p:cNvSpPr txBox="1">
            <a:spLocks/>
          </p:cNvSpPr>
          <p:nvPr/>
        </p:nvSpPr>
        <p:spPr>
          <a:xfrm>
            <a:off x="457200" y="819150"/>
            <a:ext cx="8229600" cy="5334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400" dirty="0"/>
          </a:p>
        </p:txBody>
      </p:sp>
      <p:sp>
        <p:nvSpPr>
          <p:cNvPr id="11" name="Text Placeholder 20"/>
          <p:cNvSpPr txBox="1">
            <a:spLocks/>
          </p:cNvSpPr>
          <p:nvPr/>
        </p:nvSpPr>
        <p:spPr>
          <a:xfrm>
            <a:off x="457200" y="4552950"/>
            <a:ext cx="6705600" cy="1905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00" i="1" dirty="0"/>
              <a:t>Source: SCA, 2018 Physician Compensation and Productivity Report</a:t>
            </a:r>
          </a:p>
        </p:txBody>
      </p:sp>
      <p:sp>
        <p:nvSpPr>
          <p:cNvPr id="8" name="TextBox 7"/>
          <p:cNvSpPr txBox="1"/>
          <p:nvPr/>
        </p:nvSpPr>
        <p:spPr>
          <a:xfrm>
            <a:off x="457200" y="4949795"/>
            <a:ext cx="6172200" cy="184666"/>
          </a:xfrm>
          <a:prstGeom prst="rect">
            <a:avLst/>
          </a:prstGeom>
          <a:noFill/>
        </p:spPr>
        <p:txBody>
          <a:bodyPr wrap="square" rtlCol="0">
            <a:spAutoFit/>
          </a:bodyPr>
          <a:lstStyle/>
          <a:p>
            <a:r>
              <a:rPr lang="en-US" sz="600" dirty="0"/>
              <a:t>Used with permission from Eric Lebida, Willis Towers Watson.</a:t>
            </a:r>
          </a:p>
        </p:txBody>
      </p:sp>
    </p:spTree>
    <p:extLst>
      <p:ext uri="{BB962C8B-B14F-4D97-AF65-F5344CB8AC3E}">
        <p14:creationId xmlns:p14="http://schemas.microsoft.com/office/powerpoint/2010/main" val="3449291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914400"/>
          </a:xfrm>
        </p:spPr>
        <p:txBody>
          <a:bodyPr/>
          <a:lstStyle/>
          <a:p>
            <a:r>
              <a:rPr lang="en-US" sz="4000" dirty="0"/>
              <a:t>Physician Compensation Trends: </a:t>
            </a:r>
            <a:r>
              <a:rPr lang="en-US" sz="3200" dirty="0"/>
              <a:t>Quality/Performance-Based Compensation – Pitfalls</a:t>
            </a:r>
            <a:endParaRPr lang="en-US" sz="4000" dirty="0"/>
          </a:p>
        </p:txBody>
      </p:sp>
      <p:sp>
        <p:nvSpPr>
          <p:cNvPr id="3" name="Content Placeholder 2"/>
          <p:cNvSpPr>
            <a:spLocks noGrp="1"/>
          </p:cNvSpPr>
          <p:nvPr>
            <p:ph idx="1"/>
          </p:nvPr>
        </p:nvSpPr>
        <p:spPr>
          <a:xfrm>
            <a:off x="457200" y="1250920"/>
            <a:ext cx="8610600" cy="3394075"/>
          </a:xfrm>
        </p:spPr>
        <p:txBody>
          <a:bodyPr/>
          <a:lstStyle/>
          <a:p>
            <a:pPr marL="0" indent="0">
              <a:spcBef>
                <a:spcPts val="0"/>
              </a:spcBef>
              <a:spcAft>
                <a:spcPts val="600"/>
              </a:spcAft>
              <a:buNone/>
            </a:pPr>
            <a:r>
              <a:rPr lang="en-US" sz="2000" dirty="0"/>
              <a:t>Common mistakes in designing and implementing quality/performance incentives:</a:t>
            </a:r>
          </a:p>
          <a:p>
            <a:pPr>
              <a:spcBef>
                <a:spcPts val="0"/>
              </a:spcBef>
              <a:spcAft>
                <a:spcPts val="600"/>
              </a:spcAft>
            </a:pPr>
            <a:r>
              <a:rPr lang="en-US" sz="2000" dirty="0"/>
              <a:t>Physicians not included in the design process </a:t>
            </a:r>
          </a:p>
          <a:p>
            <a:pPr>
              <a:spcBef>
                <a:spcPts val="0"/>
              </a:spcBef>
              <a:spcAft>
                <a:spcPts val="600"/>
              </a:spcAft>
            </a:pPr>
            <a:r>
              <a:rPr lang="en-US" sz="2000" dirty="0"/>
              <a:t>Incentives are too complex – “swinging for the fences on the first at-bat”</a:t>
            </a:r>
          </a:p>
          <a:p>
            <a:pPr>
              <a:spcBef>
                <a:spcPts val="0"/>
              </a:spcBef>
              <a:spcAft>
                <a:spcPts val="600"/>
              </a:spcAft>
            </a:pPr>
            <a:r>
              <a:rPr lang="en-US" sz="2000" dirty="0"/>
              <a:t>Setting expectations too high with regard to short-term results</a:t>
            </a:r>
          </a:p>
          <a:p>
            <a:pPr>
              <a:spcBef>
                <a:spcPts val="0"/>
              </a:spcBef>
              <a:spcAft>
                <a:spcPts val="600"/>
              </a:spcAft>
            </a:pPr>
            <a:r>
              <a:rPr lang="en-US" sz="2000" dirty="0"/>
              <a:t>Outcomes assessed too narrowly </a:t>
            </a:r>
          </a:p>
          <a:p>
            <a:pPr>
              <a:spcBef>
                <a:spcPts val="0"/>
              </a:spcBef>
              <a:spcAft>
                <a:spcPts val="600"/>
              </a:spcAft>
            </a:pPr>
            <a:r>
              <a:rPr lang="en-US" sz="2000" dirty="0"/>
              <a:t>Not understanding organizational capabilities and resource requirements</a:t>
            </a:r>
          </a:p>
          <a:p>
            <a:pPr>
              <a:spcBef>
                <a:spcPts val="0"/>
              </a:spcBef>
              <a:spcAft>
                <a:spcPts val="600"/>
              </a:spcAft>
            </a:pPr>
            <a:r>
              <a:rPr lang="en-US" sz="2000" dirty="0"/>
              <a:t>Systems not in place to measure and track performance</a:t>
            </a:r>
          </a:p>
          <a:p>
            <a:pPr>
              <a:spcBef>
                <a:spcPts val="0"/>
              </a:spcBef>
              <a:spcAft>
                <a:spcPts val="600"/>
              </a:spcAft>
            </a:pPr>
            <a:r>
              <a:rPr lang="en-US" sz="2000" dirty="0"/>
              <a:t>Poor communication throughout design and implementation</a:t>
            </a:r>
          </a:p>
          <a:p>
            <a:pPr>
              <a:spcBef>
                <a:spcPts val="0"/>
              </a:spcBef>
              <a:spcAft>
                <a:spcPts val="600"/>
              </a:spcAft>
            </a:pPr>
            <a:endParaRPr lang="en-US" sz="2000" dirty="0"/>
          </a:p>
        </p:txBody>
      </p:sp>
      <p:sp>
        <p:nvSpPr>
          <p:cNvPr id="4" name="Text Placeholder 2"/>
          <p:cNvSpPr txBox="1">
            <a:spLocks/>
          </p:cNvSpPr>
          <p:nvPr/>
        </p:nvSpPr>
        <p:spPr>
          <a:xfrm>
            <a:off x="457200" y="819150"/>
            <a:ext cx="8229600" cy="5334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400" dirty="0"/>
          </a:p>
        </p:txBody>
      </p:sp>
      <p:sp>
        <p:nvSpPr>
          <p:cNvPr id="6" name="TextBox 5"/>
          <p:cNvSpPr txBox="1"/>
          <p:nvPr/>
        </p:nvSpPr>
        <p:spPr>
          <a:xfrm>
            <a:off x="457200" y="4949795"/>
            <a:ext cx="6172200" cy="184666"/>
          </a:xfrm>
          <a:prstGeom prst="rect">
            <a:avLst/>
          </a:prstGeom>
          <a:noFill/>
        </p:spPr>
        <p:txBody>
          <a:bodyPr wrap="square" rtlCol="0">
            <a:spAutoFit/>
          </a:bodyPr>
          <a:lstStyle/>
          <a:p>
            <a:r>
              <a:rPr lang="en-US" sz="600" dirty="0"/>
              <a:t>Used with permission from Eric Lebida, Willis Towers Watson.</a:t>
            </a:r>
          </a:p>
        </p:txBody>
      </p:sp>
    </p:spTree>
    <p:extLst>
      <p:ext uri="{BB962C8B-B14F-4D97-AF65-F5344CB8AC3E}">
        <p14:creationId xmlns:p14="http://schemas.microsoft.com/office/powerpoint/2010/main" val="888079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DB59-FAB8-4A40-AE68-B32467F7E6D2}"/>
              </a:ext>
            </a:extLst>
          </p:cNvPr>
          <p:cNvSpPr>
            <a:spLocks noGrp="1"/>
          </p:cNvSpPr>
          <p:nvPr>
            <p:ph type="title"/>
          </p:nvPr>
        </p:nvSpPr>
        <p:spPr>
          <a:xfrm>
            <a:off x="457200" y="38100"/>
            <a:ext cx="8229600" cy="857250"/>
          </a:xfrm>
        </p:spPr>
        <p:txBody>
          <a:bodyPr/>
          <a:lstStyle/>
          <a:p>
            <a:r>
              <a:rPr lang="en-US" sz="3600" dirty="0"/>
              <a:t>How Big Are Incentive Payments?</a:t>
            </a:r>
          </a:p>
        </p:txBody>
      </p:sp>
      <p:sp>
        <p:nvSpPr>
          <p:cNvPr id="3" name="Content Placeholder 2">
            <a:extLst>
              <a:ext uri="{FF2B5EF4-FFF2-40B4-BE49-F238E27FC236}">
                <a16:creationId xmlns:a16="http://schemas.microsoft.com/office/drawing/2014/main" id="{B1764952-0B05-41FB-A052-7C1F29845EFD}"/>
              </a:ext>
            </a:extLst>
          </p:cNvPr>
          <p:cNvSpPr>
            <a:spLocks noGrp="1"/>
          </p:cNvSpPr>
          <p:nvPr>
            <p:ph idx="1"/>
          </p:nvPr>
        </p:nvSpPr>
        <p:spPr>
          <a:xfrm>
            <a:off x="6364655" y="1200150"/>
            <a:ext cx="1991467" cy="2885339"/>
          </a:xfrm>
          <a:solidFill>
            <a:schemeClr val="accent3">
              <a:lumMod val="20000"/>
              <a:lumOff val="80000"/>
            </a:schemeClr>
          </a:solidFill>
        </p:spPr>
        <p:txBody>
          <a:bodyPr/>
          <a:lstStyle/>
          <a:p>
            <a:pPr marL="0" indent="0">
              <a:buNone/>
            </a:pPr>
            <a:r>
              <a:rPr lang="en-US" sz="2800" u="sng" dirty="0"/>
              <a:t>Survey</a:t>
            </a:r>
          </a:p>
          <a:p>
            <a:pPr marL="0" indent="0">
              <a:buNone/>
            </a:pPr>
            <a:r>
              <a:rPr lang="en-US" sz="2400" dirty="0"/>
              <a:t>A.  -0-</a:t>
            </a:r>
          </a:p>
          <a:p>
            <a:pPr marL="514350" indent="-514350">
              <a:buAutoNum type="alphaUcPeriod" startAt="2"/>
            </a:pPr>
            <a:r>
              <a:rPr lang="en-US" sz="2400" dirty="0"/>
              <a:t>&lt;5%</a:t>
            </a:r>
          </a:p>
          <a:p>
            <a:pPr marL="514350" indent="-514350">
              <a:buAutoNum type="alphaUcPeriod" startAt="2"/>
            </a:pPr>
            <a:r>
              <a:rPr lang="en-US" sz="2400" dirty="0"/>
              <a:t>5-10%</a:t>
            </a:r>
          </a:p>
          <a:p>
            <a:pPr marL="514350" indent="-514350">
              <a:buAutoNum type="alphaUcPeriod" startAt="2"/>
            </a:pPr>
            <a:r>
              <a:rPr lang="en-US" sz="2400" dirty="0"/>
              <a:t>10-15%</a:t>
            </a:r>
          </a:p>
          <a:p>
            <a:pPr marL="514350" indent="-514350">
              <a:buAutoNum type="alphaUcPeriod" startAt="2"/>
            </a:pPr>
            <a:r>
              <a:rPr lang="en-US" sz="2400" dirty="0"/>
              <a:t>&gt;15%</a:t>
            </a:r>
          </a:p>
        </p:txBody>
      </p:sp>
      <p:pic>
        <p:nvPicPr>
          <p:cNvPr id="4" name="Picture 3">
            <a:extLst>
              <a:ext uri="{FF2B5EF4-FFF2-40B4-BE49-F238E27FC236}">
                <a16:creationId xmlns:a16="http://schemas.microsoft.com/office/drawing/2014/main" id="{46723673-00F6-41E2-B948-98AA3B473F78}"/>
              </a:ext>
            </a:extLst>
          </p:cNvPr>
          <p:cNvPicPr>
            <a:picLocks noChangeAspect="1"/>
          </p:cNvPicPr>
          <p:nvPr/>
        </p:nvPicPr>
        <p:blipFill>
          <a:blip r:embed="rId2"/>
          <a:stretch>
            <a:fillRect/>
          </a:stretch>
        </p:blipFill>
        <p:spPr>
          <a:xfrm>
            <a:off x="483781" y="1063625"/>
            <a:ext cx="5486400" cy="2703571"/>
          </a:xfrm>
          <a:prstGeom prst="rect">
            <a:avLst/>
          </a:prstGeom>
        </p:spPr>
      </p:pic>
      <p:sp>
        <p:nvSpPr>
          <p:cNvPr id="5" name="TextBox 4">
            <a:extLst>
              <a:ext uri="{FF2B5EF4-FFF2-40B4-BE49-F238E27FC236}">
                <a16:creationId xmlns:a16="http://schemas.microsoft.com/office/drawing/2014/main" id="{BADBBAFE-9835-4780-BAC7-F54F94651A89}"/>
              </a:ext>
            </a:extLst>
          </p:cNvPr>
          <p:cNvSpPr txBox="1"/>
          <p:nvPr/>
        </p:nvSpPr>
        <p:spPr>
          <a:xfrm>
            <a:off x="505932" y="3958632"/>
            <a:ext cx="5617535" cy="584775"/>
          </a:xfrm>
          <a:prstGeom prst="rect">
            <a:avLst/>
          </a:prstGeom>
          <a:noFill/>
        </p:spPr>
        <p:txBody>
          <a:bodyPr wrap="square" rtlCol="0">
            <a:spAutoFit/>
          </a:bodyPr>
          <a:lstStyle/>
          <a:p>
            <a:r>
              <a:rPr lang="en-US" sz="1600" dirty="0"/>
              <a:t>Includes all non-clinical compensation including call pay, directors pay, incentive or metrics pay, etc. </a:t>
            </a:r>
          </a:p>
        </p:txBody>
      </p:sp>
      <p:cxnSp>
        <p:nvCxnSpPr>
          <p:cNvPr id="7" name="Straight Connector 6">
            <a:extLst>
              <a:ext uri="{FF2B5EF4-FFF2-40B4-BE49-F238E27FC236}">
                <a16:creationId xmlns:a16="http://schemas.microsoft.com/office/drawing/2014/main" id="{934F5CAB-12D6-4B73-926B-66633AAF21EB}"/>
              </a:ext>
            </a:extLst>
          </p:cNvPr>
          <p:cNvCxnSpPr>
            <a:cxnSpLocks/>
          </p:cNvCxnSpPr>
          <p:nvPr/>
        </p:nvCxnSpPr>
        <p:spPr>
          <a:xfrm flipV="1">
            <a:off x="609600" y="3958632"/>
            <a:ext cx="5410200" cy="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46B2BD3-7438-47DC-B4C9-66E14C8A2520}"/>
              </a:ext>
            </a:extLst>
          </p:cNvPr>
          <p:cNvSpPr txBox="1"/>
          <p:nvPr/>
        </p:nvSpPr>
        <p:spPr>
          <a:xfrm>
            <a:off x="10633" y="4889584"/>
            <a:ext cx="3462807" cy="253916"/>
          </a:xfrm>
          <a:prstGeom prst="rect">
            <a:avLst/>
          </a:prstGeom>
          <a:noFill/>
        </p:spPr>
        <p:txBody>
          <a:bodyPr wrap="none" rtlCol="0">
            <a:spAutoFit/>
          </a:bodyPr>
          <a:lstStyle/>
          <a:p>
            <a:r>
              <a:rPr lang="en-US" sz="1050" dirty="0"/>
              <a:t>Source:  MedAxiom 2017 Physician Compensation Survey</a:t>
            </a:r>
          </a:p>
        </p:txBody>
      </p:sp>
      <p:sp>
        <p:nvSpPr>
          <p:cNvPr id="6" name="Oval 5"/>
          <p:cNvSpPr/>
          <p:nvPr/>
        </p:nvSpPr>
        <p:spPr>
          <a:xfrm>
            <a:off x="2209800" y="1653410"/>
            <a:ext cx="118744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377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2AF0-3EA3-4DB2-997D-721433C3DE44}"/>
              </a:ext>
            </a:extLst>
          </p:cNvPr>
          <p:cNvSpPr>
            <a:spLocks noGrp="1"/>
          </p:cNvSpPr>
          <p:nvPr>
            <p:ph type="title"/>
          </p:nvPr>
        </p:nvSpPr>
        <p:spPr>
          <a:xfrm>
            <a:off x="457200" y="85725"/>
            <a:ext cx="8229600" cy="857250"/>
          </a:xfrm>
        </p:spPr>
        <p:txBody>
          <a:bodyPr/>
          <a:lstStyle/>
          <a:p>
            <a:r>
              <a:rPr lang="en-US" sz="4000" dirty="0"/>
              <a:t>Incentive Goals Must Be Measurable</a:t>
            </a:r>
          </a:p>
        </p:txBody>
      </p:sp>
      <p:sp>
        <p:nvSpPr>
          <p:cNvPr id="6" name="Rectangle: Rounded Corners 5">
            <a:extLst>
              <a:ext uri="{FF2B5EF4-FFF2-40B4-BE49-F238E27FC236}">
                <a16:creationId xmlns:a16="http://schemas.microsoft.com/office/drawing/2014/main" id="{A3F8056A-B701-4592-9817-85DF0437D738}"/>
              </a:ext>
            </a:extLst>
          </p:cNvPr>
          <p:cNvSpPr/>
          <p:nvPr/>
        </p:nvSpPr>
        <p:spPr>
          <a:xfrm>
            <a:off x="337456" y="1071336"/>
            <a:ext cx="1435543" cy="428625"/>
          </a:xfrm>
          <a:prstGeom prst="round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Quality</a:t>
            </a:r>
          </a:p>
        </p:txBody>
      </p:sp>
      <p:sp>
        <p:nvSpPr>
          <p:cNvPr id="10" name="Rectangle: Rounded Corners 9">
            <a:extLst>
              <a:ext uri="{FF2B5EF4-FFF2-40B4-BE49-F238E27FC236}">
                <a16:creationId xmlns:a16="http://schemas.microsoft.com/office/drawing/2014/main" id="{ECC9D25E-8F17-4B3D-8B57-863294BB34DD}"/>
              </a:ext>
            </a:extLst>
          </p:cNvPr>
          <p:cNvSpPr/>
          <p:nvPr/>
        </p:nvSpPr>
        <p:spPr>
          <a:xfrm>
            <a:off x="337456" y="2019765"/>
            <a:ext cx="1435543" cy="457200"/>
          </a:xfrm>
          <a:prstGeom prst="roundRect">
            <a:avLst/>
          </a:prstGeom>
          <a:solidFill>
            <a:srgbClr val="CC99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Operations</a:t>
            </a:r>
          </a:p>
        </p:txBody>
      </p:sp>
      <p:sp>
        <p:nvSpPr>
          <p:cNvPr id="11" name="Rectangle: Rounded Corners 10">
            <a:extLst>
              <a:ext uri="{FF2B5EF4-FFF2-40B4-BE49-F238E27FC236}">
                <a16:creationId xmlns:a16="http://schemas.microsoft.com/office/drawing/2014/main" id="{50A95924-F944-4874-9F87-92025DA90EAF}"/>
              </a:ext>
            </a:extLst>
          </p:cNvPr>
          <p:cNvSpPr/>
          <p:nvPr/>
        </p:nvSpPr>
        <p:spPr>
          <a:xfrm>
            <a:off x="312056" y="3030760"/>
            <a:ext cx="1435543" cy="457200"/>
          </a:xfrm>
          <a:prstGeom prst="roundRect">
            <a:avLst/>
          </a:prstGeom>
          <a:solidFill>
            <a:srgbClr val="00CC9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Financial</a:t>
            </a:r>
          </a:p>
        </p:txBody>
      </p:sp>
      <p:sp>
        <p:nvSpPr>
          <p:cNvPr id="12" name="Rectangle: Rounded Corners 11">
            <a:extLst>
              <a:ext uri="{FF2B5EF4-FFF2-40B4-BE49-F238E27FC236}">
                <a16:creationId xmlns:a16="http://schemas.microsoft.com/office/drawing/2014/main" id="{81795911-BDAB-4889-B455-D2C9DF9C7B3A}"/>
              </a:ext>
            </a:extLst>
          </p:cNvPr>
          <p:cNvSpPr/>
          <p:nvPr/>
        </p:nvSpPr>
        <p:spPr>
          <a:xfrm>
            <a:off x="337456" y="3943350"/>
            <a:ext cx="1435543" cy="457200"/>
          </a:xfrm>
          <a:prstGeom prst="roundRect">
            <a:avLst/>
          </a:prstGeom>
          <a:solidFill>
            <a:srgbClr val="CC99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Growth</a:t>
            </a:r>
          </a:p>
        </p:txBody>
      </p:sp>
      <p:sp>
        <p:nvSpPr>
          <p:cNvPr id="13" name="Rectangle 12">
            <a:extLst>
              <a:ext uri="{FF2B5EF4-FFF2-40B4-BE49-F238E27FC236}">
                <a16:creationId xmlns:a16="http://schemas.microsoft.com/office/drawing/2014/main" id="{320DC095-05C9-45D3-B774-D3D0A0257C6B}"/>
              </a:ext>
            </a:extLst>
          </p:cNvPr>
          <p:cNvSpPr/>
          <p:nvPr/>
        </p:nvSpPr>
        <p:spPr>
          <a:xfrm>
            <a:off x="1894113" y="1047750"/>
            <a:ext cx="6183088"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schemeClr>
                </a:solidFill>
              </a:rPr>
              <a:t>Registry improvements, MIPPS, Payer based quality program, Compliance with particular protocol, Second opinion prior to intervention, improvement in CV related system initiative</a:t>
            </a:r>
          </a:p>
        </p:txBody>
      </p:sp>
      <p:sp>
        <p:nvSpPr>
          <p:cNvPr id="14" name="Rectangle 13">
            <a:extLst>
              <a:ext uri="{FF2B5EF4-FFF2-40B4-BE49-F238E27FC236}">
                <a16:creationId xmlns:a16="http://schemas.microsoft.com/office/drawing/2014/main" id="{AFC604A4-283A-4588-8D2A-62BDB9E677DF}"/>
              </a:ext>
            </a:extLst>
          </p:cNvPr>
          <p:cNvSpPr/>
          <p:nvPr/>
        </p:nvSpPr>
        <p:spPr>
          <a:xfrm>
            <a:off x="1894113" y="2038350"/>
            <a:ext cx="6183088"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schemeClr>
                </a:solidFill>
              </a:rPr>
              <a:t>Same day discharge goals, Radial improvement, Coding related goals, Timeliness related goals (ancillary testing, start time, medical records completion). </a:t>
            </a:r>
          </a:p>
        </p:txBody>
      </p:sp>
      <p:sp>
        <p:nvSpPr>
          <p:cNvPr id="15" name="Rectangle 14">
            <a:extLst>
              <a:ext uri="{FF2B5EF4-FFF2-40B4-BE49-F238E27FC236}">
                <a16:creationId xmlns:a16="http://schemas.microsoft.com/office/drawing/2014/main" id="{BAB14937-D7DA-423D-9AFB-2FAD610B01E4}"/>
              </a:ext>
            </a:extLst>
          </p:cNvPr>
          <p:cNvSpPr/>
          <p:nvPr/>
        </p:nvSpPr>
        <p:spPr>
          <a:xfrm>
            <a:off x="1894113" y="3016385"/>
            <a:ext cx="6183088"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schemeClr>
                </a:solidFill>
              </a:rPr>
              <a:t>Cost improvement per case, Successful participation in coding and clinical documentation initiative, Adherence to “on contract” goals, bundle target</a:t>
            </a:r>
          </a:p>
        </p:txBody>
      </p:sp>
      <p:sp>
        <p:nvSpPr>
          <p:cNvPr id="16" name="Rectangle 15">
            <a:extLst>
              <a:ext uri="{FF2B5EF4-FFF2-40B4-BE49-F238E27FC236}">
                <a16:creationId xmlns:a16="http://schemas.microsoft.com/office/drawing/2014/main" id="{77917D47-12C8-4830-852A-1906C7E195F2}"/>
              </a:ext>
            </a:extLst>
          </p:cNvPr>
          <p:cNvSpPr/>
          <p:nvPr/>
        </p:nvSpPr>
        <p:spPr>
          <a:xfrm>
            <a:off x="1894113" y="3943350"/>
            <a:ext cx="6183088"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schemeClr>
                </a:solidFill>
              </a:rPr>
              <a:t>Implementing new program, APP program adoption, access goals, growth of unique patients or patient panel.</a:t>
            </a:r>
          </a:p>
        </p:txBody>
      </p:sp>
    </p:spTree>
    <p:extLst>
      <p:ext uri="{BB962C8B-B14F-4D97-AF65-F5344CB8AC3E}">
        <p14:creationId xmlns:p14="http://schemas.microsoft.com/office/powerpoint/2010/main" val="373984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EE6B1813-84EF-4E46-8668-C6920A91982F}"/>
              </a:ext>
            </a:extLst>
          </p:cNvPr>
          <p:cNvSpPr>
            <a:spLocks noGrp="1"/>
          </p:cNvSpPr>
          <p:nvPr>
            <p:ph type="title"/>
          </p:nvPr>
        </p:nvSpPr>
        <p:spPr/>
        <p:txBody>
          <a:bodyPr/>
          <a:lstStyle/>
          <a:p>
            <a:pPr algn="ctr" eaLnBrk="1" hangingPunct="1"/>
            <a:r>
              <a:rPr lang="en-US" altLang="en-US" b="1" dirty="0">
                <a:latin typeface="Garamond" panose="02020404030301010803" pitchFamily="18" charset="0"/>
              </a:rPr>
              <a:t>Citation</a:t>
            </a:r>
            <a:endParaRPr lang="en-US" altLang="en-US" dirty="0"/>
          </a:p>
        </p:txBody>
      </p:sp>
      <p:sp>
        <p:nvSpPr>
          <p:cNvPr id="3075" name="Content Placeholder 2">
            <a:extLst>
              <a:ext uri="{FF2B5EF4-FFF2-40B4-BE49-F238E27FC236}">
                <a16:creationId xmlns:a16="http://schemas.microsoft.com/office/drawing/2014/main" id="{405A4A6F-A74D-46A1-958E-AA9A104E793A}"/>
              </a:ext>
            </a:extLst>
          </p:cNvPr>
          <p:cNvSpPr>
            <a:spLocks noGrp="1"/>
          </p:cNvSpPr>
          <p:nvPr>
            <p:ph idx="1"/>
          </p:nvPr>
        </p:nvSpPr>
        <p:spPr>
          <a:xfrm>
            <a:off x="565609" y="1548353"/>
            <a:ext cx="8024567" cy="2917683"/>
          </a:xfrm>
        </p:spPr>
        <p:txBody>
          <a:bodyPr/>
          <a:lstStyle/>
          <a:p>
            <a:pPr>
              <a:spcBef>
                <a:spcPct val="50000"/>
              </a:spcBef>
            </a:pPr>
            <a:r>
              <a:rPr lang="en-US" altLang="en-US" sz="1800" dirty="0">
                <a:ea typeface="Geneva"/>
                <a:cs typeface="Geneva"/>
              </a:rPr>
              <a:t>This slide set was adapted from the </a:t>
            </a:r>
            <a:r>
              <a:rPr lang="en-US" altLang="en-US" sz="1800" dirty="0"/>
              <a:t>ACC 2019 Health Policy Statement on Cardiologist Compensation and Opportunity Equity </a:t>
            </a:r>
            <a:r>
              <a:rPr lang="en-US" altLang="en-US" sz="1800" dirty="0">
                <a:ea typeface="Geneva"/>
                <a:cs typeface="Geneva"/>
              </a:rPr>
              <a:t>(</a:t>
            </a:r>
            <a:r>
              <a:rPr lang="en-US" altLang="en-US" sz="1800" i="1" dirty="0">
                <a:ea typeface="Geneva"/>
                <a:cs typeface="Geneva"/>
              </a:rPr>
              <a:t>Journal of the American College of Cardiology).</a:t>
            </a:r>
            <a:r>
              <a:rPr lang="en-US" altLang="en-US" sz="1800" dirty="0">
                <a:ea typeface="Geneva"/>
                <a:cs typeface="Geneva"/>
              </a:rPr>
              <a:t> </a:t>
            </a:r>
          </a:p>
          <a:p>
            <a:pPr>
              <a:spcBef>
                <a:spcPct val="50000"/>
              </a:spcBef>
            </a:pPr>
            <a:r>
              <a:rPr lang="en-US" altLang="en-US" sz="1800" dirty="0">
                <a:ea typeface="Geneva"/>
                <a:cs typeface="Geneva"/>
              </a:rPr>
              <a:t>The Statement was published ahead of print on September 16, 2019, and is available at: </a:t>
            </a:r>
            <a:r>
              <a:rPr lang="en-US" sz="1800" u="sng" dirty="0">
                <a:hlinkClick r:id="rId2"/>
              </a:rPr>
              <a:t>http://www.onlinejacc.org/content/early/2019/09/12/j.jacc.2019.07.040</a:t>
            </a:r>
            <a:endParaRPr lang="en-US" altLang="en-US" sz="1800" dirty="0">
              <a:ea typeface="Geneva"/>
              <a:cs typeface="Geneva"/>
            </a:endParaRPr>
          </a:p>
          <a:p>
            <a:pPr>
              <a:spcBef>
                <a:spcPct val="50000"/>
              </a:spcBef>
            </a:pPr>
            <a:r>
              <a:rPr lang="en-US" altLang="en-US" sz="1800" dirty="0">
                <a:ea typeface="Geneva"/>
                <a:cs typeface="Geneva"/>
              </a:rPr>
              <a:t>The published document is also available at: </a:t>
            </a:r>
            <a:r>
              <a:rPr lang="en-US" altLang="en-US" sz="1800" i="1" u="sng" dirty="0">
                <a:hlinkClick r:id="rId3"/>
              </a:rPr>
              <a:t>ACC.org/Guidelines</a:t>
            </a:r>
            <a:endParaRPr lang="en-US" altLang="en-US" sz="1800" i="1" u="sng" dirty="0"/>
          </a:p>
          <a:p>
            <a:pPr eaLnBrk="1" hangingPunct="1">
              <a:buFontTx/>
              <a:buNone/>
            </a:pPr>
            <a:endParaRPr lang="en-US" alt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30"/>
            <a:ext cx="8229600" cy="857250"/>
          </a:xfrm>
        </p:spPr>
        <p:txBody>
          <a:bodyPr/>
          <a:lstStyle/>
          <a:p>
            <a:r>
              <a:rPr lang="en-US" sz="4000" dirty="0"/>
              <a:t>Example: Incentive Goals/Metrics</a:t>
            </a:r>
          </a:p>
        </p:txBody>
      </p:sp>
      <p:graphicFrame>
        <p:nvGraphicFramePr>
          <p:cNvPr id="5" name="Table 4">
            <a:extLst>
              <a:ext uri="{FF2B5EF4-FFF2-40B4-BE49-F238E27FC236}">
                <a16:creationId xmlns:a16="http://schemas.microsoft.com/office/drawing/2014/main" id="{E79DE673-6DB8-4A24-8348-6315BD9182A5}"/>
              </a:ext>
            </a:extLst>
          </p:cNvPr>
          <p:cNvGraphicFramePr>
            <a:graphicFrameLocks noGrp="1"/>
          </p:cNvGraphicFramePr>
          <p:nvPr>
            <p:extLst>
              <p:ext uri="{D42A27DB-BD31-4B8C-83A1-F6EECF244321}">
                <p14:modId xmlns:p14="http://schemas.microsoft.com/office/powerpoint/2010/main" val="644099789"/>
              </p:ext>
            </p:extLst>
          </p:nvPr>
        </p:nvGraphicFramePr>
        <p:xfrm>
          <a:off x="533400" y="895350"/>
          <a:ext cx="5410200" cy="353421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766337463"/>
                    </a:ext>
                  </a:extLst>
                </a:gridCol>
                <a:gridCol w="4038600">
                  <a:extLst>
                    <a:ext uri="{9D8B030D-6E8A-4147-A177-3AD203B41FA5}">
                      <a16:colId xmlns:a16="http://schemas.microsoft.com/office/drawing/2014/main" val="1329369249"/>
                    </a:ext>
                  </a:extLst>
                </a:gridCol>
              </a:tblGrid>
              <a:tr h="347443">
                <a:tc>
                  <a:txBody>
                    <a:bodyPr/>
                    <a:lstStyle/>
                    <a:p>
                      <a:endParaRPr lang="en-US" sz="1400" dirty="0"/>
                    </a:p>
                  </a:txBody>
                  <a:tcPr marL="68580" marR="68580" marT="34290" marB="34290"/>
                </a:tc>
                <a:tc>
                  <a:txBody>
                    <a:bodyPr/>
                    <a:lstStyle/>
                    <a:p>
                      <a:r>
                        <a:rPr lang="en-US" sz="1400" dirty="0">
                          <a:solidFill>
                            <a:schemeClr val="accent6">
                              <a:lumMod val="50000"/>
                            </a:schemeClr>
                          </a:solidFill>
                        </a:rPr>
                        <a:t>YES! Initiative</a:t>
                      </a:r>
                    </a:p>
                  </a:txBody>
                  <a:tcPr marL="68580" marR="68580" marT="34290" marB="34290"/>
                </a:tc>
                <a:extLst>
                  <a:ext uri="{0D108BD9-81ED-4DB2-BD59-A6C34878D82A}">
                    <a16:rowId xmlns:a16="http://schemas.microsoft.com/office/drawing/2014/main" val="1603163441"/>
                  </a:ext>
                </a:extLst>
              </a:tr>
              <a:tr h="687760">
                <a:tc>
                  <a:txBody>
                    <a:bodyPr/>
                    <a:lstStyle/>
                    <a:p>
                      <a:pPr algn="l"/>
                      <a:r>
                        <a:rPr lang="en-US" sz="1400" dirty="0"/>
                        <a:t>Desc:</a:t>
                      </a:r>
                    </a:p>
                  </a:txBody>
                  <a:tcPr marL="68580" marR="68580" marT="34290" marB="34290"/>
                </a:tc>
                <a:tc>
                  <a:txBody>
                    <a:bodyPr/>
                    <a:lstStyle/>
                    <a:p>
                      <a:r>
                        <a:rPr lang="en-US" sz="1400" dirty="0"/>
                        <a:t>The objective of “</a:t>
                      </a:r>
                      <a:r>
                        <a:rPr lang="en-US" sz="1400" b="1" dirty="0"/>
                        <a:t>Y</a:t>
                      </a:r>
                      <a:r>
                        <a:rPr lang="en-US" sz="1400" dirty="0"/>
                        <a:t>es! To </a:t>
                      </a:r>
                      <a:r>
                        <a:rPr lang="en-US" sz="1400" b="1" dirty="0"/>
                        <a:t>E</a:t>
                      </a:r>
                      <a:r>
                        <a:rPr lang="en-US" sz="1400" dirty="0"/>
                        <a:t>xcellent </a:t>
                      </a:r>
                      <a:r>
                        <a:rPr lang="en-US" sz="1400" b="1" dirty="0"/>
                        <a:t>S</a:t>
                      </a:r>
                      <a:r>
                        <a:rPr lang="en-US" sz="1400" dirty="0"/>
                        <a:t>ervice” is to grow the service line via providing patient access.</a:t>
                      </a:r>
                    </a:p>
                  </a:txBody>
                  <a:tcPr marL="68580" marR="68580" marT="34290" marB="34290"/>
                </a:tc>
                <a:extLst>
                  <a:ext uri="{0D108BD9-81ED-4DB2-BD59-A6C34878D82A}">
                    <a16:rowId xmlns:a16="http://schemas.microsoft.com/office/drawing/2014/main" val="2578519890"/>
                  </a:ext>
                </a:extLst>
              </a:tr>
              <a:tr h="347443">
                <a:tc>
                  <a:txBody>
                    <a:bodyPr/>
                    <a:lstStyle/>
                    <a:p>
                      <a:pPr algn="l"/>
                      <a:r>
                        <a:rPr lang="en-US" sz="1400" dirty="0"/>
                        <a:t>Funding:</a:t>
                      </a:r>
                    </a:p>
                  </a:txBody>
                  <a:tcPr marL="68580" marR="68580" marT="34290" marB="34290"/>
                </a:tc>
                <a:tc>
                  <a:txBody>
                    <a:bodyPr/>
                    <a:lstStyle/>
                    <a:p>
                      <a:r>
                        <a:rPr lang="en-US" sz="1400" dirty="0"/>
                        <a:t>5% withhold from Comp Pool</a:t>
                      </a:r>
                    </a:p>
                  </a:txBody>
                  <a:tcPr marL="68580" marR="68580" marT="34290" marB="34290"/>
                </a:tc>
                <a:extLst>
                  <a:ext uri="{0D108BD9-81ED-4DB2-BD59-A6C34878D82A}">
                    <a16:rowId xmlns:a16="http://schemas.microsoft.com/office/drawing/2014/main" val="163565587"/>
                  </a:ext>
                </a:extLst>
              </a:tr>
              <a:tr h="480692">
                <a:tc>
                  <a:txBody>
                    <a:bodyPr/>
                    <a:lstStyle/>
                    <a:p>
                      <a:pPr algn="l"/>
                      <a:r>
                        <a:rPr lang="en-US" sz="1400" dirty="0"/>
                        <a:t>Measure</a:t>
                      </a:r>
                    </a:p>
                  </a:txBody>
                  <a:tcPr marL="68580" marR="68580" marT="34290" marB="34290"/>
                </a:tc>
                <a:tc>
                  <a:txBody>
                    <a:bodyPr/>
                    <a:lstStyle/>
                    <a:p>
                      <a:r>
                        <a:rPr lang="en-US" sz="1400" dirty="0"/>
                        <a:t>Increase total number of unique patients by 5%</a:t>
                      </a:r>
                    </a:p>
                  </a:txBody>
                  <a:tcPr marL="68580" marR="68580" marT="34290" marB="34290"/>
                </a:tc>
                <a:extLst>
                  <a:ext uri="{0D108BD9-81ED-4DB2-BD59-A6C34878D82A}">
                    <a16:rowId xmlns:a16="http://schemas.microsoft.com/office/drawing/2014/main" val="1535884603"/>
                  </a:ext>
                </a:extLst>
              </a:tr>
              <a:tr h="347443">
                <a:tc>
                  <a:txBody>
                    <a:bodyPr/>
                    <a:lstStyle/>
                    <a:p>
                      <a:pPr algn="l"/>
                      <a:r>
                        <a:rPr lang="en-US" sz="1400" dirty="0"/>
                        <a:t>Measure</a:t>
                      </a:r>
                    </a:p>
                  </a:txBody>
                  <a:tcPr marL="68580" marR="68580" marT="34290" marB="34290"/>
                </a:tc>
                <a:tc>
                  <a:txBody>
                    <a:bodyPr/>
                    <a:lstStyle/>
                    <a:p>
                      <a:r>
                        <a:rPr lang="en-US" sz="1400" dirty="0"/>
                        <a:t>At the practice pod level</a:t>
                      </a:r>
                    </a:p>
                  </a:txBody>
                  <a:tcPr marL="68580" marR="68580" marT="34290" marB="34290"/>
                </a:tc>
                <a:extLst>
                  <a:ext uri="{0D108BD9-81ED-4DB2-BD59-A6C34878D82A}">
                    <a16:rowId xmlns:a16="http://schemas.microsoft.com/office/drawing/2014/main" val="470491714"/>
                  </a:ext>
                </a:extLst>
              </a:tr>
              <a:tr h="480692">
                <a:tc>
                  <a:txBody>
                    <a:bodyPr/>
                    <a:lstStyle/>
                    <a:p>
                      <a:pPr algn="l"/>
                      <a:r>
                        <a:rPr lang="en-US" sz="1400" dirty="0"/>
                        <a:t>Source of Truth</a:t>
                      </a:r>
                    </a:p>
                  </a:txBody>
                  <a:tcPr marL="68580" marR="68580" marT="34290" marB="34290"/>
                </a:tc>
                <a:tc>
                  <a:txBody>
                    <a:bodyPr/>
                    <a:lstStyle/>
                    <a:p>
                      <a:r>
                        <a:rPr lang="en-US" sz="1400" dirty="0"/>
                        <a:t>EMR</a:t>
                      </a:r>
                    </a:p>
                  </a:txBody>
                  <a:tcPr marL="68580" marR="68580" marT="34290" marB="34290"/>
                </a:tc>
                <a:extLst>
                  <a:ext uri="{0D108BD9-81ED-4DB2-BD59-A6C34878D82A}">
                    <a16:rowId xmlns:a16="http://schemas.microsoft.com/office/drawing/2014/main" val="1484670133"/>
                  </a:ext>
                </a:extLst>
              </a:tr>
              <a:tr h="347443">
                <a:tc>
                  <a:txBody>
                    <a:bodyPr/>
                    <a:lstStyle/>
                    <a:p>
                      <a:pPr algn="l"/>
                      <a:r>
                        <a:rPr lang="en-US" sz="1400" dirty="0"/>
                        <a:t>Baseline</a:t>
                      </a:r>
                    </a:p>
                  </a:txBody>
                  <a:tcPr marL="68580" marR="68580" marT="34290" marB="34290"/>
                </a:tc>
                <a:tc>
                  <a:txBody>
                    <a:bodyPr/>
                    <a:lstStyle/>
                    <a:p>
                      <a:r>
                        <a:rPr lang="en-US" sz="1400" dirty="0"/>
                        <a:t>Measured as of 1/1/2019; monthly reports – goal attainment measured on 12/31/2019</a:t>
                      </a:r>
                    </a:p>
                  </a:txBody>
                  <a:tcPr marL="68580" marR="68580" marT="34290" marB="34290"/>
                </a:tc>
                <a:extLst>
                  <a:ext uri="{0D108BD9-81ED-4DB2-BD59-A6C34878D82A}">
                    <a16:rowId xmlns:a16="http://schemas.microsoft.com/office/drawing/2014/main" val="4041271081"/>
                  </a:ext>
                </a:extLst>
              </a:tr>
              <a:tr h="347443">
                <a:tc>
                  <a:txBody>
                    <a:bodyPr/>
                    <a:lstStyle/>
                    <a:p>
                      <a:pPr algn="l"/>
                      <a:r>
                        <a:rPr lang="en-US" sz="1400" dirty="0"/>
                        <a:t>Distribution </a:t>
                      </a:r>
                    </a:p>
                  </a:txBody>
                  <a:tcPr marL="68580" marR="68580" marT="34290" marB="34290"/>
                </a:tc>
                <a:tc>
                  <a:txBody>
                    <a:bodyPr/>
                    <a:lstStyle/>
                    <a:p>
                      <a:r>
                        <a:rPr lang="en-US" sz="1400" dirty="0"/>
                        <a:t>Equal split, prorated for &lt; 1.0 fte </a:t>
                      </a:r>
                    </a:p>
                  </a:txBody>
                  <a:tcPr marL="68580" marR="68580" marT="34290" marB="34290"/>
                </a:tc>
                <a:extLst>
                  <a:ext uri="{0D108BD9-81ED-4DB2-BD59-A6C34878D82A}">
                    <a16:rowId xmlns:a16="http://schemas.microsoft.com/office/drawing/2014/main" val="1276062720"/>
                  </a:ext>
                </a:extLst>
              </a:tr>
            </a:tbl>
          </a:graphicData>
        </a:graphic>
      </p:graphicFrame>
      <p:sp>
        <p:nvSpPr>
          <p:cNvPr id="10" name="Rectangle 9">
            <a:extLst>
              <a:ext uri="{FF2B5EF4-FFF2-40B4-BE49-F238E27FC236}">
                <a16:creationId xmlns:a16="http://schemas.microsoft.com/office/drawing/2014/main" id="{67ABF3FD-3A06-4DE8-BC2A-9AF6C7A8A39A}"/>
              </a:ext>
            </a:extLst>
          </p:cNvPr>
          <p:cNvSpPr/>
          <p:nvPr/>
        </p:nvSpPr>
        <p:spPr>
          <a:xfrm>
            <a:off x="6019801" y="911163"/>
            <a:ext cx="2971800" cy="3370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000" b="1" u="sng" dirty="0">
                <a:solidFill>
                  <a:schemeClr val="accent6">
                    <a:lumMod val="50000"/>
                  </a:schemeClr>
                </a:solidFill>
              </a:rPr>
              <a:t>Sample tactics</a:t>
            </a:r>
            <a:r>
              <a:rPr lang="en-US" sz="2000" u="sng" dirty="0">
                <a:solidFill>
                  <a:schemeClr val="accent6">
                    <a:lumMod val="50000"/>
                  </a:schemeClr>
                </a:solidFill>
              </a:rPr>
              <a:t>:</a:t>
            </a:r>
          </a:p>
          <a:p>
            <a:pPr>
              <a:spcAft>
                <a:spcPts val="600"/>
              </a:spcAft>
            </a:pPr>
            <a:endParaRPr lang="en-US" sz="1050" u="sng" dirty="0">
              <a:solidFill>
                <a:schemeClr val="accent6">
                  <a:lumMod val="50000"/>
                </a:schemeClr>
              </a:solidFill>
            </a:endParaRPr>
          </a:p>
          <a:p>
            <a:pPr marL="214313" indent="-214313">
              <a:spcAft>
                <a:spcPts val="600"/>
              </a:spcAft>
              <a:buFont typeface="Wingdings" panose="05000000000000000000" pitchFamily="2" charset="2"/>
              <a:buChar char="ü"/>
            </a:pPr>
            <a:r>
              <a:rPr lang="en-US" sz="2000" dirty="0">
                <a:solidFill>
                  <a:schemeClr val="accent6">
                    <a:lumMod val="50000"/>
                  </a:schemeClr>
                </a:solidFill>
              </a:rPr>
              <a:t>Post hospitalization pts seen w/in 5 days of d/c</a:t>
            </a:r>
          </a:p>
          <a:p>
            <a:pPr marL="214313" indent="-214313">
              <a:spcAft>
                <a:spcPts val="600"/>
              </a:spcAft>
              <a:buFont typeface="Wingdings" panose="05000000000000000000" pitchFamily="2" charset="2"/>
              <a:buChar char="ü"/>
            </a:pPr>
            <a:r>
              <a:rPr lang="en-US" sz="2000" dirty="0">
                <a:solidFill>
                  <a:schemeClr val="accent6">
                    <a:lumMod val="50000"/>
                  </a:schemeClr>
                </a:solidFill>
              </a:rPr>
              <a:t>New patients seen within 5 days of referral</a:t>
            </a:r>
          </a:p>
          <a:p>
            <a:pPr marL="214313" indent="-214313">
              <a:spcAft>
                <a:spcPts val="600"/>
              </a:spcAft>
              <a:buFont typeface="Wingdings" panose="05000000000000000000" pitchFamily="2" charset="2"/>
              <a:buChar char="ü"/>
            </a:pPr>
            <a:r>
              <a:rPr lang="en-US" sz="2000" dirty="0">
                <a:solidFill>
                  <a:schemeClr val="accent6">
                    <a:lumMod val="50000"/>
                  </a:schemeClr>
                </a:solidFill>
              </a:rPr>
              <a:t>Add APP for clinic f/u</a:t>
            </a:r>
          </a:p>
        </p:txBody>
      </p:sp>
    </p:spTree>
    <p:extLst>
      <p:ext uri="{BB962C8B-B14F-4D97-AF65-F5344CB8AC3E}">
        <p14:creationId xmlns:p14="http://schemas.microsoft.com/office/powerpoint/2010/main" val="2145010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t>Compensation Model Design</a:t>
            </a:r>
          </a:p>
        </p:txBody>
      </p:sp>
      <p:sp>
        <p:nvSpPr>
          <p:cNvPr id="3" name="Content Placeholder 2"/>
          <p:cNvSpPr>
            <a:spLocks noGrp="1"/>
          </p:cNvSpPr>
          <p:nvPr>
            <p:ph idx="1"/>
          </p:nvPr>
        </p:nvSpPr>
        <p:spPr>
          <a:xfrm>
            <a:off x="457200" y="1416035"/>
            <a:ext cx="8229600" cy="3394075"/>
          </a:xfrm>
        </p:spPr>
        <p:txBody>
          <a:bodyPr/>
          <a:lstStyle/>
          <a:p>
            <a:pPr marL="0" indent="0">
              <a:buNone/>
            </a:pPr>
            <a:r>
              <a:rPr lang="en-US" sz="1600" b="1" dirty="0"/>
              <a:t>We understand that there is a high-level compensation model framework currently in the discussion phase.  The plan’s primary goals are maintaining affordability for the organization and paying physicians competitively and fairly while incorporating considerations for individual physician's and physician group’s unique facts and circumstances regarding:</a:t>
            </a:r>
          </a:p>
          <a:p>
            <a:r>
              <a:rPr lang="en-US" sz="1600" dirty="0"/>
              <a:t> Practice location</a:t>
            </a:r>
          </a:p>
          <a:p>
            <a:r>
              <a:rPr lang="en-US" sz="1600" dirty="0"/>
              <a:t>Overhead expenses and staffing</a:t>
            </a:r>
          </a:p>
          <a:p>
            <a:r>
              <a:rPr lang="en-US" sz="1600" dirty="0"/>
              <a:t>Payer mix</a:t>
            </a:r>
          </a:p>
          <a:p>
            <a:endParaRPr lang="en-US" sz="1600" dirty="0"/>
          </a:p>
          <a:p>
            <a:endParaRPr lang="en-US" sz="1600" dirty="0"/>
          </a:p>
          <a:p>
            <a:pPr marL="0" indent="0">
              <a:buNone/>
            </a:pPr>
            <a:r>
              <a:rPr lang="en-US" sz="1600" dirty="0"/>
              <a:t>Based on the information provided at this phase, we have performed a preliminary </a:t>
            </a:r>
            <a:r>
              <a:rPr lang="en-US" sz="1600" b="1" dirty="0"/>
              <a:t>SWOT analysis</a:t>
            </a:r>
            <a:r>
              <a:rPr lang="en-US" sz="1600" dirty="0"/>
              <a:t>, which is illustrated on the following slide.</a:t>
            </a:r>
          </a:p>
        </p:txBody>
      </p:sp>
      <p:sp>
        <p:nvSpPr>
          <p:cNvPr id="4" name="Text Placeholder 2"/>
          <p:cNvSpPr txBox="1">
            <a:spLocks/>
          </p:cNvSpPr>
          <p:nvPr/>
        </p:nvSpPr>
        <p:spPr>
          <a:xfrm>
            <a:off x="439366" y="742950"/>
            <a:ext cx="8229600" cy="5334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t>Proposed Multi-Variable Compensation Plan Considerations</a:t>
            </a:r>
          </a:p>
        </p:txBody>
      </p:sp>
      <p:sp>
        <p:nvSpPr>
          <p:cNvPr id="6" name="TextBox 5"/>
          <p:cNvSpPr txBox="1"/>
          <p:nvPr/>
        </p:nvSpPr>
        <p:spPr>
          <a:xfrm>
            <a:off x="457200" y="4949795"/>
            <a:ext cx="6172200" cy="184666"/>
          </a:xfrm>
          <a:prstGeom prst="rect">
            <a:avLst/>
          </a:prstGeom>
          <a:noFill/>
        </p:spPr>
        <p:txBody>
          <a:bodyPr wrap="square" rtlCol="0">
            <a:spAutoFit/>
          </a:bodyPr>
          <a:lstStyle/>
          <a:p>
            <a:r>
              <a:rPr lang="en-US" sz="600" dirty="0"/>
              <a:t>Used with permission from Eric Lebida, Willis Towers Watson.</a:t>
            </a:r>
          </a:p>
        </p:txBody>
      </p:sp>
      <p:pic>
        <p:nvPicPr>
          <p:cNvPr id="13" name="Picture 12" descr="A screenshot of a cell phone&#10;&#10;Description automatically generated">
            <a:extLst>
              <a:ext uri="{FF2B5EF4-FFF2-40B4-BE49-F238E27FC236}">
                <a16:creationId xmlns:a16="http://schemas.microsoft.com/office/drawing/2014/main" id="{F95FC551-8D62-4C8E-9658-4CC09A691FA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881" t="12816"/>
          <a:stretch/>
        </p:blipFill>
        <p:spPr>
          <a:xfrm>
            <a:off x="6311178" y="2495551"/>
            <a:ext cx="1793564" cy="1371600"/>
          </a:xfrm>
          <a:prstGeom prst="rect">
            <a:avLst/>
          </a:prstGeom>
        </p:spPr>
      </p:pic>
    </p:spTree>
    <p:extLst>
      <p:ext uri="{BB962C8B-B14F-4D97-AF65-F5344CB8AC3E}">
        <p14:creationId xmlns:p14="http://schemas.microsoft.com/office/powerpoint/2010/main" val="3091177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89"/>
            <a:ext cx="9144000" cy="857250"/>
          </a:xfrm>
        </p:spPr>
        <p:txBody>
          <a:bodyPr/>
          <a:lstStyle/>
          <a:p>
            <a:r>
              <a:rPr lang="en-US" sz="4000" dirty="0"/>
              <a:t>Flexible Careers: </a:t>
            </a:r>
            <a:r>
              <a:rPr lang="en-US" sz="3200" dirty="0"/>
              <a:t>On Call, Wind Down, Part Time</a:t>
            </a:r>
          </a:p>
        </p:txBody>
      </p:sp>
      <p:sp>
        <p:nvSpPr>
          <p:cNvPr id="3" name="Content Placeholder 2"/>
          <p:cNvSpPr>
            <a:spLocks noGrp="1"/>
          </p:cNvSpPr>
          <p:nvPr>
            <p:ph idx="1"/>
          </p:nvPr>
        </p:nvSpPr>
        <p:spPr>
          <a:xfrm>
            <a:off x="762000" y="899067"/>
            <a:ext cx="8229600" cy="3394075"/>
          </a:xfrm>
        </p:spPr>
        <p:txBody>
          <a:bodyPr/>
          <a:lstStyle/>
          <a:p>
            <a:r>
              <a:rPr lang="en-US" sz="1800" dirty="0"/>
              <a:t>Identify and value key call elements</a:t>
            </a:r>
          </a:p>
          <a:p>
            <a:pPr lvl="1"/>
            <a:r>
              <a:rPr lang="en-US" sz="1600" dirty="0"/>
              <a:t>EP call; Interventional; General/Imaging; Call in when not on call</a:t>
            </a:r>
          </a:p>
          <a:p>
            <a:r>
              <a:rPr lang="en-US" sz="1800" dirty="0"/>
              <a:t>Prospectively define which flexible options will be available</a:t>
            </a:r>
          </a:p>
          <a:p>
            <a:pPr lvl="1"/>
            <a:r>
              <a:rPr lang="en-US" sz="1600" dirty="0"/>
              <a:t>No call, Call wind-down, Part time, Retirement, Disability</a:t>
            </a:r>
          </a:p>
          <a:p>
            <a:pPr lvl="1"/>
            <a:r>
              <a:rPr lang="en-US" sz="1600" dirty="0"/>
              <a:t>Eligibility: age, tenure, eligible pool, etc.</a:t>
            </a:r>
          </a:p>
          <a:p>
            <a:pPr lvl="1"/>
            <a:r>
              <a:rPr lang="en-US" sz="1600" dirty="0"/>
              <a:t>Associated benefits and privileges (insurance, voting rights)</a:t>
            </a:r>
          </a:p>
          <a:p>
            <a:r>
              <a:rPr lang="en-US" sz="1800" dirty="0"/>
              <a:t>Prospectively define compensation for these options</a:t>
            </a:r>
          </a:p>
          <a:p>
            <a:r>
              <a:rPr lang="en-US" sz="1800" dirty="0"/>
              <a:t>Establish decision making and notification process </a:t>
            </a:r>
          </a:p>
          <a:p>
            <a:pPr lvl="1"/>
            <a:r>
              <a:rPr lang="en-US" sz="1600" dirty="0"/>
              <a:t>Trusted agent</a:t>
            </a:r>
          </a:p>
          <a:p>
            <a:endParaRPr lang="en-US" sz="1800"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578" t="5064" r="7794" b="8860"/>
          <a:stretch/>
        </p:blipFill>
        <p:spPr>
          <a:xfrm>
            <a:off x="3048000" y="3450936"/>
            <a:ext cx="3918723" cy="1448224"/>
          </a:xfrm>
          <a:prstGeom prst="rect">
            <a:avLst/>
          </a:prstGeom>
        </p:spPr>
      </p:pic>
      <p:sp>
        <p:nvSpPr>
          <p:cNvPr id="5" name="TextBox 4"/>
          <p:cNvSpPr txBox="1"/>
          <p:nvPr/>
        </p:nvSpPr>
        <p:spPr>
          <a:xfrm>
            <a:off x="5486400" y="4934374"/>
            <a:ext cx="1600200" cy="256865"/>
          </a:xfrm>
          <a:prstGeom prst="rect">
            <a:avLst/>
          </a:prstGeom>
          <a:noFill/>
        </p:spPr>
        <p:txBody>
          <a:bodyPr wrap="square" rtlCol="0">
            <a:spAutoFit/>
          </a:bodyPr>
          <a:lstStyle/>
          <a:p>
            <a:r>
              <a:rPr lang="en-US" sz="1069" dirty="0"/>
              <a:t>MedAxiom 2016 survey</a:t>
            </a:r>
          </a:p>
        </p:txBody>
      </p:sp>
    </p:spTree>
    <p:extLst>
      <p:ext uri="{BB962C8B-B14F-4D97-AF65-F5344CB8AC3E}">
        <p14:creationId xmlns:p14="http://schemas.microsoft.com/office/powerpoint/2010/main" val="75292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r>
              <a:rPr lang="en-US" sz="4000" dirty="0"/>
              <a:t>Transitioning: Balancing FFS and Value</a:t>
            </a:r>
          </a:p>
        </p:txBody>
      </p:sp>
      <p:sp>
        <p:nvSpPr>
          <p:cNvPr id="3" name="Content Placeholder 2"/>
          <p:cNvSpPr>
            <a:spLocks noGrp="1"/>
          </p:cNvSpPr>
          <p:nvPr>
            <p:ph idx="1"/>
          </p:nvPr>
        </p:nvSpPr>
        <p:spPr>
          <a:xfrm>
            <a:off x="762000" y="1047750"/>
            <a:ext cx="7543800" cy="2694140"/>
          </a:xfrm>
        </p:spPr>
        <p:txBody>
          <a:bodyPr>
            <a:noAutofit/>
          </a:bodyPr>
          <a:lstStyle/>
          <a:p>
            <a:pPr>
              <a:spcBef>
                <a:spcPts val="0"/>
              </a:spcBef>
              <a:spcAft>
                <a:spcPts val="600"/>
              </a:spcAft>
            </a:pPr>
            <a:r>
              <a:rPr lang="en-US" sz="2000" dirty="0"/>
              <a:t>Value &gt;&gt; productivity BUT FFS will not go away (entirely)</a:t>
            </a:r>
          </a:p>
          <a:p>
            <a:pPr lvl="1">
              <a:spcBef>
                <a:spcPts val="0"/>
              </a:spcBef>
              <a:spcAft>
                <a:spcPts val="600"/>
              </a:spcAft>
            </a:pPr>
            <a:r>
              <a:rPr lang="en-US" sz="1800" dirty="0"/>
              <a:t>9% Penalty still means that 91% FFS (potentially)</a:t>
            </a:r>
          </a:p>
          <a:p>
            <a:pPr>
              <a:spcBef>
                <a:spcPts val="0"/>
              </a:spcBef>
              <a:spcAft>
                <a:spcPts val="600"/>
              </a:spcAft>
            </a:pPr>
            <a:r>
              <a:rPr lang="en-US" sz="2000" dirty="0"/>
              <a:t>In future, focus will have to be on Value to compete</a:t>
            </a:r>
          </a:p>
          <a:p>
            <a:pPr lvl="1">
              <a:spcBef>
                <a:spcPts val="0"/>
              </a:spcBef>
              <a:spcAft>
                <a:spcPts val="600"/>
              </a:spcAft>
            </a:pPr>
            <a:r>
              <a:rPr lang="en-US" sz="1800" dirty="0"/>
              <a:t>Closed networks, bundles, national competition, etc</a:t>
            </a:r>
            <a:r>
              <a:rPr lang="en-US" sz="1400" dirty="0"/>
              <a:t>.</a:t>
            </a:r>
          </a:p>
          <a:p>
            <a:pPr>
              <a:spcBef>
                <a:spcPts val="0"/>
              </a:spcBef>
              <a:spcAft>
                <a:spcPts val="600"/>
              </a:spcAft>
            </a:pPr>
            <a:r>
              <a:rPr lang="en-US" sz="2000" dirty="0"/>
              <a:t>Transitioning is a long-term process  </a:t>
            </a:r>
          </a:p>
          <a:p>
            <a:pPr lvl="1">
              <a:spcBef>
                <a:spcPts val="0"/>
              </a:spcBef>
              <a:spcAft>
                <a:spcPts val="600"/>
              </a:spcAft>
            </a:pPr>
            <a:r>
              <a:rPr lang="en-US" sz="1600" dirty="0"/>
              <a:t>Employer / System may not realize return on Value proposition in near term </a:t>
            </a:r>
          </a:p>
          <a:p>
            <a:pPr lvl="1">
              <a:spcBef>
                <a:spcPts val="0"/>
              </a:spcBef>
              <a:spcAft>
                <a:spcPts val="600"/>
              </a:spcAft>
            </a:pPr>
            <a:r>
              <a:rPr lang="en-US" sz="1600" dirty="0"/>
              <a:t>Can’t change on a dime</a:t>
            </a:r>
          </a:p>
          <a:p>
            <a:pPr>
              <a:spcBef>
                <a:spcPts val="0"/>
              </a:spcBef>
              <a:spcAft>
                <a:spcPts val="600"/>
              </a:spcAft>
            </a:pPr>
            <a:r>
              <a:rPr lang="en-US" sz="2000" dirty="0"/>
              <a:t>Need to migrate to Value with incremental changes</a:t>
            </a:r>
          </a:p>
          <a:p>
            <a:pPr lvl="1">
              <a:spcBef>
                <a:spcPts val="0"/>
              </a:spcBef>
              <a:spcAft>
                <a:spcPts val="600"/>
              </a:spcAft>
            </a:pPr>
            <a:r>
              <a:rPr lang="en-US" sz="1600" dirty="0"/>
              <a:t>Start before you need to</a:t>
            </a:r>
          </a:p>
          <a:p>
            <a:pPr lvl="1">
              <a:spcBef>
                <a:spcPts val="0"/>
              </a:spcBef>
              <a:spcAft>
                <a:spcPts val="600"/>
              </a:spcAft>
            </a:pPr>
            <a:r>
              <a:rPr lang="en-US" sz="1600" dirty="0"/>
              <a:t>Add value component tied to meaningful longer-term                 quality / process goal</a:t>
            </a:r>
          </a:p>
        </p:txBody>
      </p:sp>
    </p:spTree>
    <p:extLst>
      <p:ext uri="{BB962C8B-B14F-4D97-AF65-F5344CB8AC3E}">
        <p14:creationId xmlns:p14="http://schemas.microsoft.com/office/powerpoint/2010/main" val="2034247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029" y="225896"/>
            <a:ext cx="8229600" cy="857250"/>
          </a:xfrm>
        </p:spPr>
        <p:txBody>
          <a:bodyPr/>
          <a:lstStyle/>
          <a:p>
            <a:r>
              <a:rPr lang="en-US" sz="4000" dirty="0"/>
              <a:t>wRVU vs. TVU</a:t>
            </a:r>
          </a:p>
        </p:txBody>
      </p:sp>
      <p:sp>
        <p:nvSpPr>
          <p:cNvPr id="3" name="Text Placeholder 2"/>
          <p:cNvSpPr>
            <a:spLocks noGrp="1"/>
          </p:cNvSpPr>
          <p:nvPr>
            <p:ph type="body" idx="1"/>
          </p:nvPr>
        </p:nvSpPr>
        <p:spPr>
          <a:xfrm>
            <a:off x="679455" y="1329928"/>
            <a:ext cx="4040188" cy="479822"/>
          </a:xfrm>
        </p:spPr>
        <p:txBody>
          <a:bodyPr/>
          <a:lstStyle/>
          <a:p>
            <a:r>
              <a:rPr lang="en-US" dirty="0"/>
              <a:t>wRVU	</a:t>
            </a:r>
          </a:p>
        </p:txBody>
      </p:sp>
      <p:sp>
        <p:nvSpPr>
          <p:cNvPr id="4" name="Content Placeholder 3"/>
          <p:cNvSpPr>
            <a:spLocks noGrp="1"/>
          </p:cNvSpPr>
          <p:nvPr>
            <p:ph sz="half" idx="2"/>
          </p:nvPr>
        </p:nvSpPr>
        <p:spPr>
          <a:xfrm>
            <a:off x="494641" y="1751682"/>
            <a:ext cx="4040188" cy="2963466"/>
          </a:xfrm>
        </p:spPr>
        <p:txBody>
          <a:bodyPr>
            <a:normAutofit/>
          </a:bodyPr>
          <a:lstStyle/>
          <a:p>
            <a:r>
              <a:rPr lang="en-US" sz="2000" dirty="0"/>
              <a:t>Uniform, defined by CMS</a:t>
            </a:r>
          </a:p>
          <a:p>
            <a:r>
              <a:rPr lang="en-US" sz="2000" dirty="0"/>
              <a:t>Not necessarily reflection of work or time spent	</a:t>
            </a:r>
          </a:p>
          <a:p>
            <a:r>
              <a:rPr lang="en-US" sz="2000" dirty="0"/>
              <a:t>Rigid, doesn’t incent goals</a:t>
            </a:r>
          </a:p>
          <a:p>
            <a:r>
              <a:rPr lang="en-US" sz="2000" dirty="0"/>
              <a:t>Developed by complex survey mechanism</a:t>
            </a:r>
          </a:p>
          <a:p>
            <a:r>
              <a:rPr lang="en-US" sz="2000" dirty="0"/>
              <a:t>Universally considered unequal across sub-specialties		</a:t>
            </a:r>
          </a:p>
        </p:txBody>
      </p:sp>
      <p:sp>
        <p:nvSpPr>
          <p:cNvPr id="5" name="Text Placeholder 4"/>
          <p:cNvSpPr>
            <a:spLocks noGrp="1"/>
          </p:cNvSpPr>
          <p:nvPr>
            <p:ph type="body" sz="quarter" idx="3"/>
          </p:nvPr>
        </p:nvSpPr>
        <p:spPr>
          <a:xfrm>
            <a:off x="4781247" y="1329928"/>
            <a:ext cx="4041775" cy="479822"/>
          </a:xfrm>
        </p:spPr>
        <p:txBody>
          <a:bodyPr/>
          <a:lstStyle/>
          <a:p>
            <a:r>
              <a:rPr lang="en-US" dirty="0"/>
              <a:t>TVU</a:t>
            </a:r>
          </a:p>
        </p:txBody>
      </p:sp>
      <p:sp>
        <p:nvSpPr>
          <p:cNvPr id="6" name="Content Placeholder 5"/>
          <p:cNvSpPr>
            <a:spLocks noGrp="1"/>
          </p:cNvSpPr>
          <p:nvPr>
            <p:ph sz="quarter" idx="4"/>
          </p:nvPr>
        </p:nvSpPr>
        <p:spPr>
          <a:xfrm>
            <a:off x="4658038" y="1809750"/>
            <a:ext cx="4041775" cy="2963466"/>
          </a:xfrm>
        </p:spPr>
        <p:txBody>
          <a:bodyPr>
            <a:normAutofit/>
          </a:bodyPr>
          <a:lstStyle/>
          <a:p>
            <a:r>
              <a:rPr lang="en-US" sz="2000" dirty="0"/>
              <a:t>Customized to practice</a:t>
            </a:r>
          </a:p>
          <a:p>
            <a:r>
              <a:rPr lang="en-US" sz="2000" dirty="0"/>
              <a:t>Easy to define and modify</a:t>
            </a:r>
          </a:p>
          <a:p>
            <a:r>
              <a:rPr lang="en-US" sz="2000" dirty="0"/>
              <a:t>Reflects time spent</a:t>
            </a:r>
          </a:p>
          <a:p>
            <a:r>
              <a:rPr lang="en-US" sz="2000" dirty="0"/>
              <a:t>Customize to incentivize activity</a:t>
            </a:r>
          </a:p>
          <a:p>
            <a:r>
              <a:rPr lang="en-US" sz="2000" dirty="0"/>
              <a:t>Common denominator (minutes)</a:t>
            </a:r>
          </a:p>
          <a:p>
            <a:r>
              <a:rPr lang="en-US" sz="2000" dirty="0"/>
              <a:t>Can equalize across sub-specialties</a:t>
            </a:r>
          </a:p>
        </p:txBody>
      </p:sp>
      <p:pic>
        <p:nvPicPr>
          <p:cNvPr id="7" name="Content Placeholder 3"/>
          <p:cNvPicPr>
            <a:picLocks noChangeAspect="1"/>
          </p:cNvPicPr>
          <p:nvPr/>
        </p:nvPicPr>
        <p:blipFill>
          <a:blip r:embed="rId2"/>
          <a:stretch>
            <a:fillRect/>
          </a:stretch>
        </p:blipFill>
        <p:spPr>
          <a:xfrm>
            <a:off x="76200" y="95110"/>
            <a:ext cx="1752599" cy="1234818"/>
          </a:xfrm>
          <a:prstGeom prst="rect">
            <a:avLst/>
          </a:prstGeom>
        </p:spPr>
      </p:pic>
    </p:spTree>
    <p:extLst>
      <p:ext uri="{BB962C8B-B14F-4D97-AF65-F5344CB8AC3E}">
        <p14:creationId xmlns:p14="http://schemas.microsoft.com/office/powerpoint/2010/main" val="714103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lstStyle/>
          <a:p>
            <a:r>
              <a:rPr lang="en-US" dirty="0"/>
              <a:t>Time Value Units: One Approach</a:t>
            </a:r>
          </a:p>
        </p:txBody>
      </p:sp>
      <p:sp>
        <p:nvSpPr>
          <p:cNvPr id="3" name="Content Placeholder 2"/>
          <p:cNvSpPr>
            <a:spLocks noGrp="1"/>
          </p:cNvSpPr>
          <p:nvPr>
            <p:ph idx="1"/>
          </p:nvPr>
        </p:nvSpPr>
        <p:spPr>
          <a:xfrm>
            <a:off x="1143000" y="1123950"/>
            <a:ext cx="6294074" cy="2737519"/>
          </a:xfrm>
        </p:spPr>
        <p:txBody>
          <a:bodyPr>
            <a:noAutofit/>
          </a:bodyPr>
          <a:lstStyle/>
          <a:p>
            <a:r>
              <a:rPr lang="en-US" sz="2000" dirty="0"/>
              <a:t>Each CPT code has a TVU value</a:t>
            </a:r>
          </a:p>
          <a:p>
            <a:r>
              <a:rPr lang="en-US" sz="2000" dirty="0"/>
              <a:t>Based on time motion studies</a:t>
            </a:r>
          </a:p>
          <a:p>
            <a:pPr lvl="1"/>
            <a:r>
              <a:rPr lang="en-US" sz="1800" dirty="0"/>
              <a:t>Informal national comparisons</a:t>
            </a:r>
          </a:p>
          <a:p>
            <a:r>
              <a:rPr lang="en-US" sz="2000" dirty="0"/>
              <a:t>Used for clinical and non-clinical work</a:t>
            </a:r>
          </a:p>
          <a:p>
            <a:r>
              <a:rPr lang="en-US" sz="2000" dirty="0"/>
              <a:t>TVU value based on</a:t>
            </a:r>
          </a:p>
          <a:p>
            <a:pPr lvl="1"/>
            <a:r>
              <a:rPr lang="en-US" sz="1800" dirty="0"/>
              <a:t>Time to perform work or other activity</a:t>
            </a:r>
          </a:p>
          <a:p>
            <a:pPr lvl="1"/>
            <a:r>
              <a:rPr lang="en-US" sz="1800" dirty="0"/>
              <a:t>Incent what we decide is best to incent</a:t>
            </a:r>
          </a:p>
          <a:p>
            <a:pPr lvl="1"/>
            <a:r>
              <a:rPr lang="en-US" sz="1800" dirty="0"/>
              <a:t>Separate work as an integral part of larger procedure</a:t>
            </a:r>
          </a:p>
          <a:p>
            <a:r>
              <a:rPr lang="en-US" sz="2000" dirty="0"/>
              <a:t>Each TVU = one minute</a:t>
            </a:r>
          </a:p>
          <a:p>
            <a:r>
              <a:rPr lang="en-US" sz="2000" dirty="0"/>
              <a:t>On Average 10 TVU’s per wRVU</a:t>
            </a:r>
            <a:endParaRPr lang="en-US" sz="2400" dirty="0"/>
          </a:p>
        </p:txBody>
      </p:sp>
    </p:spTree>
    <p:extLst>
      <p:ext uri="{BB962C8B-B14F-4D97-AF65-F5344CB8AC3E}">
        <p14:creationId xmlns:p14="http://schemas.microsoft.com/office/powerpoint/2010/main" val="2834650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912" y="8828"/>
            <a:ext cx="8229600" cy="857250"/>
          </a:xfrm>
        </p:spPr>
        <p:txBody>
          <a:bodyPr/>
          <a:lstStyle/>
          <a:p>
            <a:r>
              <a:rPr lang="en-US" sz="4000" dirty="0"/>
              <a:t>Sample Non-Clinical and Clinical TVU’s </a:t>
            </a:r>
          </a:p>
        </p:txBody>
      </p:sp>
      <p:graphicFrame>
        <p:nvGraphicFramePr>
          <p:cNvPr id="7" name="Object 6"/>
          <p:cNvGraphicFramePr>
            <a:graphicFrameLocks noChangeAspect="1"/>
          </p:cNvGraphicFramePr>
          <p:nvPr>
            <p:extLst>
              <p:ext uri="{D42A27DB-BD31-4B8C-83A1-F6EECF244321}">
                <p14:modId xmlns:p14="http://schemas.microsoft.com/office/powerpoint/2010/main" val="2068306378"/>
              </p:ext>
            </p:extLst>
          </p:nvPr>
        </p:nvGraphicFramePr>
        <p:xfrm>
          <a:off x="391044" y="2266950"/>
          <a:ext cx="2893789" cy="2134899"/>
        </p:xfrm>
        <a:graphic>
          <a:graphicData uri="http://schemas.openxmlformats.org/presentationml/2006/ole">
            <mc:AlternateContent xmlns:mc="http://schemas.openxmlformats.org/markup-compatibility/2006">
              <mc:Choice xmlns:v="urn:schemas-microsoft-com:vml" Requires="v">
                <p:oleObj spid="_x0000_s1215" name="Worksheet" r:id="rId3" imgW="3305156" imgH="2438310" progId="Excel.Sheet.12">
                  <p:embed/>
                </p:oleObj>
              </mc:Choice>
              <mc:Fallback>
                <p:oleObj name="Worksheet" r:id="rId3" imgW="3305156" imgH="2438310" progId="Excel.Sheet.12">
                  <p:embed/>
                  <p:pic>
                    <p:nvPicPr>
                      <p:cNvPr id="7" name="Object 6"/>
                      <p:cNvPicPr/>
                      <p:nvPr/>
                    </p:nvPicPr>
                    <p:blipFill>
                      <a:blip r:embed="rId4"/>
                      <a:stretch>
                        <a:fillRect/>
                      </a:stretch>
                    </p:blipFill>
                    <p:spPr>
                      <a:xfrm>
                        <a:off x="391044" y="2266950"/>
                        <a:ext cx="2893789" cy="213489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84660852"/>
              </p:ext>
            </p:extLst>
          </p:nvPr>
        </p:nvGraphicFramePr>
        <p:xfrm>
          <a:off x="391044" y="1733550"/>
          <a:ext cx="3027818" cy="453737"/>
        </p:xfrm>
        <a:graphic>
          <a:graphicData uri="http://schemas.openxmlformats.org/presentationml/2006/ole">
            <mc:AlternateContent xmlns:mc="http://schemas.openxmlformats.org/markup-compatibility/2006">
              <mc:Choice xmlns:v="urn:schemas-microsoft-com:vml" Requires="v">
                <p:oleObj spid="_x0000_s1216" name="Worksheet" r:id="rId5" imgW="3305156" imgH="495328" progId="Excel.Sheet.12">
                  <p:embed/>
                </p:oleObj>
              </mc:Choice>
              <mc:Fallback>
                <p:oleObj name="Worksheet" r:id="rId5" imgW="3305156" imgH="495328" progId="Excel.Sheet.12">
                  <p:embed/>
                  <p:pic>
                    <p:nvPicPr>
                      <p:cNvPr id="8" name="Object 7"/>
                      <p:cNvPicPr/>
                      <p:nvPr/>
                    </p:nvPicPr>
                    <p:blipFill>
                      <a:blip r:embed="rId6"/>
                      <a:stretch>
                        <a:fillRect/>
                      </a:stretch>
                    </p:blipFill>
                    <p:spPr>
                      <a:xfrm>
                        <a:off x="391044" y="1733550"/>
                        <a:ext cx="3027818" cy="453737"/>
                      </a:xfrm>
                      <a:prstGeom prst="rect">
                        <a:avLst/>
                      </a:prstGeom>
                    </p:spPr>
                  </p:pic>
                </p:oleObj>
              </mc:Fallback>
            </mc:AlternateContent>
          </a:graphicData>
        </a:graphic>
      </p:graphicFrame>
      <p:pic>
        <p:nvPicPr>
          <p:cNvPr id="9"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4915782" y="819150"/>
            <a:ext cx="3771018" cy="359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Object 10"/>
          <p:cNvGraphicFramePr>
            <a:graphicFrameLocks noChangeAspect="1"/>
          </p:cNvGraphicFramePr>
          <p:nvPr>
            <p:extLst>
              <p:ext uri="{D42A27DB-BD31-4B8C-83A1-F6EECF244321}">
                <p14:modId xmlns:p14="http://schemas.microsoft.com/office/powerpoint/2010/main" val="1437518191"/>
              </p:ext>
            </p:extLst>
          </p:nvPr>
        </p:nvGraphicFramePr>
        <p:xfrm>
          <a:off x="394761" y="819150"/>
          <a:ext cx="4281487" cy="758825"/>
        </p:xfrm>
        <a:graphic>
          <a:graphicData uri="http://schemas.openxmlformats.org/presentationml/2006/ole">
            <mc:AlternateContent xmlns:mc="http://schemas.openxmlformats.org/markup-compatibility/2006">
              <mc:Choice xmlns:v="urn:schemas-microsoft-com:vml" Requires="v">
                <p:oleObj spid="_x0000_s1217" name="Worksheet" r:id="rId8" imgW="4629246" imgH="819021" progId="Excel.Sheet.12">
                  <p:embed/>
                </p:oleObj>
              </mc:Choice>
              <mc:Fallback>
                <p:oleObj name="Worksheet" r:id="rId8" imgW="4629246" imgH="819021" progId="Excel.Sheet.12">
                  <p:embed/>
                  <p:pic>
                    <p:nvPicPr>
                      <p:cNvPr id="6" name="Object 5"/>
                      <p:cNvPicPr/>
                      <p:nvPr/>
                    </p:nvPicPr>
                    <p:blipFill>
                      <a:blip r:embed="rId9"/>
                      <a:stretch>
                        <a:fillRect/>
                      </a:stretch>
                    </p:blipFill>
                    <p:spPr>
                      <a:xfrm>
                        <a:off x="394761" y="819150"/>
                        <a:ext cx="4281487" cy="758825"/>
                      </a:xfrm>
                      <a:prstGeom prst="rect">
                        <a:avLst/>
                      </a:prstGeom>
                    </p:spPr>
                  </p:pic>
                </p:oleObj>
              </mc:Fallback>
            </mc:AlternateContent>
          </a:graphicData>
        </a:graphic>
      </p:graphicFrame>
    </p:spTree>
    <p:extLst>
      <p:ext uri="{BB962C8B-B14F-4D97-AF65-F5344CB8AC3E}">
        <p14:creationId xmlns:p14="http://schemas.microsoft.com/office/powerpoint/2010/main" val="2950889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4"/>
            <a:ext cx="8229600" cy="857250"/>
          </a:xfrm>
        </p:spPr>
        <p:txBody>
          <a:bodyPr/>
          <a:lstStyle/>
          <a:p>
            <a:r>
              <a:rPr lang="en-US" dirty="0"/>
              <a:t>Plan Assumptions</a:t>
            </a:r>
          </a:p>
        </p:txBody>
      </p:sp>
      <p:sp>
        <p:nvSpPr>
          <p:cNvPr id="3" name="Content Placeholder 2"/>
          <p:cNvSpPr>
            <a:spLocks noGrp="1"/>
          </p:cNvSpPr>
          <p:nvPr>
            <p:ph idx="1"/>
          </p:nvPr>
        </p:nvSpPr>
        <p:spPr/>
        <p:txBody>
          <a:bodyPr>
            <a:normAutofit fontScale="70000" lnSpcReduction="20000"/>
          </a:bodyPr>
          <a:lstStyle/>
          <a:p>
            <a:r>
              <a:rPr lang="en-US" dirty="0"/>
              <a:t>Base = $200,000  (Threshold 7,000 wRVU)</a:t>
            </a:r>
          </a:p>
          <a:p>
            <a:r>
              <a:rPr lang="en-US" dirty="0"/>
              <a:t>Call =  $161,000  (33% total compensation)</a:t>
            </a:r>
          </a:p>
          <a:p>
            <a:r>
              <a:rPr lang="en-US" dirty="0"/>
              <a:t>Productivity Compensation = ___% of total Comp.</a:t>
            </a:r>
          </a:p>
          <a:p>
            <a:pPr lvl="1"/>
            <a:r>
              <a:rPr lang="en-US" dirty="0"/>
              <a:t>We measure in TVU’s</a:t>
            </a:r>
          </a:p>
          <a:p>
            <a:r>
              <a:rPr lang="en-US" dirty="0"/>
              <a:t>Productivity Threshold = 90% MGMA Median</a:t>
            </a:r>
          </a:p>
          <a:p>
            <a:r>
              <a:rPr lang="en-US" dirty="0"/>
              <a:t>Productivity Tiers</a:t>
            </a:r>
          </a:p>
          <a:p>
            <a:pPr lvl="1"/>
            <a:r>
              <a:rPr lang="en-US" dirty="0"/>
              <a:t>&lt; 15%	   =  2 points</a:t>
            </a:r>
          </a:p>
          <a:p>
            <a:pPr lvl="1"/>
            <a:r>
              <a:rPr lang="en-US" dirty="0"/>
              <a:t>15% - 30%  =  4 points</a:t>
            </a:r>
          </a:p>
          <a:p>
            <a:pPr lvl="1"/>
            <a:r>
              <a:rPr lang="en-US" dirty="0"/>
              <a:t>30% - 45%  =  5 points</a:t>
            </a:r>
          </a:p>
          <a:p>
            <a:pPr lvl="1"/>
            <a:r>
              <a:rPr lang="en-US" dirty="0"/>
              <a:t>&gt; 45%         =  6 points</a:t>
            </a:r>
          </a:p>
          <a:p>
            <a:pPr lvl="1"/>
            <a:endParaRPr lang="en-US" dirty="0"/>
          </a:p>
        </p:txBody>
      </p:sp>
      <p:sp>
        <p:nvSpPr>
          <p:cNvPr id="4" name="Slide Number Placeholder 4"/>
          <p:cNvSpPr>
            <a:spLocks noGrp="1"/>
          </p:cNvSpPr>
          <p:nvPr>
            <p:ph type="sldNum" sz="quarter" idx="12"/>
          </p:nvPr>
        </p:nvSpPr>
        <p:spPr>
          <a:xfrm>
            <a:off x="7467600" y="742950"/>
            <a:ext cx="323621" cy="196454"/>
          </a:xfrm>
        </p:spPr>
        <p:txBody>
          <a:bodyPr/>
          <a:lstStyle/>
          <a:p>
            <a:fld id="{C7D3B6C2-E298-4396-B6E8-3C7E252FCFD7}"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444877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893" y="102040"/>
            <a:ext cx="6656213" cy="857250"/>
          </a:xfrm>
        </p:spPr>
        <p:txBody>
          <a:bodyPr/>
          <a:lstStyle/>
          <a:p>
            <a:r>
              <a:rPr lang="en-US" dirty="0"/>
              <a:t>Salary Model - Pros &amp; Cons</a:t>
            </a:r>
          </a:p>
        </p:txBody>
      </p:sp>
      <p:sp>
        <p:nvSpPr>
          <p:cNvPr id="3" name="Content Placeholder 2"/>
          <p:cNvSpPr>
            <a:spLocks noGrp="1"/>
          </p:cNvSpPr>
          <p:nvPr>
            <p:ph idx="1"/>
          </p:nvPr>
        </p:nvSpPr>
        <p:spPr>
          <a:xfrm>
            <a:off x="457200" y="1123950"/>
            <a:ext cx="5334000" cy="3394075"/>
          </a:xfrm>
        </p:spPr>
        <p:txBody>
          <a:bodyPr/>
          <a:lstStyle/>
          <a:p>
            <a:r>
              <a:rPr lang="en-US" sz="2400" b="1" dirty="0"/>
              <a:t>Pros</a:t>
            </a:r>
          </a:p>
          <a:p>
            <a:pPr lvl="1"/>
            <a:r>
              <a:rPr lang="en-US" sz="2000" dirty="0"/>
              <a:t>Internal equity</a:t>
            </a:r>
          </a:p>
          <a:p>
            <a:pPr lvl="1"/>
            <a:r>
              <a:rPr lang="en-US" sz="2000" dirty="0"/>
              <a:t>Fosters team-based case</a:t>
            </a:r>
          </a:p>
          <a:p>
            <a:pPr lvl="1"/>
            <a:r>
              <a:rPr lang="en-US" sz="2000" dirty="0"/>
              <a:t>Promotes “value” non-RVU work</a:t>
            </a:r>
          </a:p>
          <a:p>
            <a:pPr marL="457200" lvl="1" indent="0">
              <a:buNone/>
            </a:pPr>
            <a:endParaRPr lang="en-US" sz="2000" dirty="0"/>
          </a:p>
          <a:p>
            <a:pPr marL="457200" lvl="1" indent="0">
              <a:buNone/>
            </a:pPr>
            <a:endParaRPr lang="en-US" sz="2000" dirty="0"/>
          </a:p>
          <a:p>
            <a:r>
              <a:rPr lang="en-US" sz="2400" b="1" dirty="0"/>
              <a:t>Cons</a:t>
            </a:r>
          </a:p>
          <a:p>
            <a:pPr lvl="1"/>
            <a:r>
              <a:rPr lang="en-US" sz="2000" dirty="0"/>
              <a:t>TCC/RVU delta or TCC &gt; RVU for group</a:t>
            </a:r>
          </a:p>
          <a:p>
            <a:pPr lvl="1"/>
            <a:r>
              <a:rPr lang="en-US" sz="2000" dirty="0"/>
              <a:t>Base salary drifts down</a:t>
            </a:r>
          </a:p>
        </p:txBody>
      </p:sp>
      <p:pic>
        <p:nvPicPr>
          <p:cNvPr id="4" name="Picture 3"/>
          <p:cNvPicPr>
            <a:picLocks noChangeAspect="1"/>
          </p:cNvPicPr>
          <p:nvPr/>
        </p:nvPicPr>
        <p:blipFill>
          <a:blip r:embed="rId2"/>
          <a:stretch>
            <a:fillRect/>
          </a:stretch>
        </p:blipFill>
        <p:spPr>
          <a:xfrm>
            <a:off x="5800436" y="1338262"/>
            <a:ext cx="3316311" cy="2466975"/>
          </a:xfrm>
          <a:prstGeom prst="rect">
            <a:avLst/>
          </a:prstGeom>
          <a:ln>
            <a:solidFill>
              <a:schemeClr val="tx1"/>
            </a:solidFill>
          </a:ln>
        </p:spPr>
      </p:pic>
      <p:pic>
        <p:nvPicPr>
          <p:cNvPr id="12" name="Picture 11" descr="A close up of a logo&#10;&#10;Description automatically generated">
            <a:extLst>
              <a:ext uri="{FF2B5EF4-FFF2-40B4-BE49-F238E27FC236}">
                <a16:creationId xmlns:a16="http://schemas.microsoft.com/office/drawing/2014/main" id="{8E974F21-A224-47B7-835F-9966327BBCB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4043" b="18298"/>
          <a:stretch/>
        </p:blipFill>
        <p:spPr>
          <a:xfrm>
            <a:off x="1752600" y="2721463"/>
            <a:ext cx="2669899" cy="924303"/>
          </a:xfrm>
          <a:prstGeom prst="rect">
            <a:avLst/>
          </a:prstGeom>
        </p:spPr>
      </p:pic>
    </p:spTree>
    <p:extLst>
      <p:ext uri="{BB962C8B-B14F-4D97-AF65-F5344CB8AC3E}">
        <p14:creationId xmlns:p14="http://schemas.microsoft.com/office/powerpoint/2010/main" val="3060223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32756"/>
            <a:ext cx="6858000" cy="857250"/>
          </a:xfrm>
        </p:spPr>
        <p:txBody>
          <a:bodyPr/>
          <a:lstStyle/>
          <a:p>
            <a:r>
              <a:rPr lang="en-US" sz="4000" dirty="0"/>
              <a:t>What is Talent Management and How is it Different From HR?</a:t>
            </a:r>
          </a:p>
        </p:txBody>
      </p:sp>
      <p:sp>
        <p:nvSpPr>
          <p:cNvPr id="3" name="Content Placeholder 2">
            <a:extLst>
              <a:ext uri="{FF2B5EF4-FFF2-40B4-BE49-F238E27FC236}">
                <a16:creationId xmlns:a16="http://schemas.microsoft.com/office/drawing/2014/main" id="{97603876-91FB-40BC-8212-9E5F51D91647}"/>
              </a:ext>
            </a:extLst>
          </p:cNvPr>
          <p:cNvSpPr>
            <a:spLocks noGrp="1"/>
          </p:cNvSpPr>
          <p:nvPr>
            <p:ph idx="1"/>
          </p:nvPr>
        </p:nvSpPr>
        <p:spPr>
          <a:xfrm>
            <a:off x="457200" y="1439881"/>
            <a:ext cx="8229600" cy="3394075"/>
          </a:xfrm>
        </p:spPr>
        <p:txBody>
          <a:bodyPr/>
          <a:lstStyle/>
          <a:p>
            <a:r>
              <a:rPr lang="en-US" sz="2000" dirty="0"/>
              <a:t>Designing and implementing a new compensation model is not easy</a:t>
            </a:r>
          </a:p>
          <a:p>
            <a:r>
              <a:rPr lang="en-US" sz="2000" dirty="0"/>
              <a:t>Recognize the significant change in performance required and the need to proactively manage this change</a:t>
            </a:r>
          </a:p>
          <a:p>
            <a:r>
              <a:rPr lang="en-US" sz="2000" dirty="0"/>
              <a:t>Invest in development of individual talent</a:t>
            </a:r>
          </a:p>
          <a:p>
            <a:pPr lvl="1"/>
            <a:r>
              <a:rPr lang="en-US" sz="1800" b="1" dirty="0"/>
              <a:t>Opportunity equity</a:t>
            </a:r>
            <a:r>
              <a:rPr lang="en-US" sz="1800" dirty="0"/>
              <a:t>: mentorship, succession plannin</a:t>
            </a:r>
            <a:r>
              <a:rPr lang="en-US" sz="1600" dirty="0"/>
              <a:t>g</a:t>
            </a:r>
          </a:p>
          <a:p>
            <a:r>
              <a:rPr lang="en-US" sz="2000" dirty="0"/>
              <a:t>Retaining is as important as recruiting</a:t>
            </a:r>
          </a:p>
          <a:p>
            <a:r>
              <a:rPr lang="en-US" sz="2000" dirty="0"/>
              <a:t>Use annual evaluations as a tool to guide and enhance multidimensional performance </a:t>
            </a:r>
            <a:endParaRPr lang="en-US" sz="2400" dirty="0"/>
          </a:p>
        </p:txBody>
      </p:sp>
      <p:pic>
        <p:nvPicPr>
          <p:cNvPr id="6" name="Picture 5">
            <a:extLst>
              <a:ext uri="{FF2B5EF4-FFF2-40B4-BE49-F238E27FC236}">
                <a16:creationId xmlns:a16="http://schemas.microsoft.com/office/drawing/2014/main" id="{B07CD33A-9787-4DF6-BD89-CE88788698A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930850" y="2266950"/>
            <a:ext cx="2140300" cy="1467443"/>
          </a:xfrm>
          <a:prstGeom prst="rect">
            <a:avLst/>
          </a:prstGeom>
        </p:spPr>
      </p:pic>
    </p:spTree>
    <p:extLst>
      <p:ext uri="{BB962C8B-B14F-4D97-AF65-F5344CB8AC3E}">
        <p14:creationId xmlns:p14="http://schemas.microsoft.com/office/powerpoint/2010/main" val="334692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57771C3-003B-482D-87C3-61D2D823B5A5}"/>
              </a:ext>
            </a:extLst>
          </p:cNvPr>
          <p:cNvSpPr>
            <a:spLocks noGrp="1"/>
          </p:cNvSpPr>
          <p:nvPr>
            <p:ph type="title"/>
          </p:nvPr>
        </p:nvSpPr>
        <p:spPr/>
        <p:txBody>
          <a:bodyPr/>
          <a:lstStyle/>
          <a:p>
            <a:pPr algn="ctr" eaLnBrk="1" hangingPunct="1"/>
            <a:r>
              <a:rPr lang="en-US" altLang="en-US" b="1" dirty="0">
                <a:latin typeface="Garamond" panose="02020404030301010803" pitchFamily="18" charset="0"/>
              </a:rPr>
              <a:t>Special Thanks To</a:t>
            </a:r>
            <a:endParaRPr lang="en-US" altLang="en-US" dirty="0"/>
          </a:p>
        </p:txBody>
      </p:sp>
      <p:sp>
        <p:nvSpPr>
          <p:cNvPr id="4099" name="Content Placeholder 2">
            <a:extLst>
              <a:ext uri="{FF2B5EF4-FFF2-40B4-BE49-F238E27FC236}">
                <a16:creationId xmlns:a16="http://schemas.microsoft.com/office/drawing/2014/main" id="{58A76365-9E87-4CA9-9535-67349F94F913}"/>
              </a:ext>
            </a:extLst>
          </p:cNvPr>
          <p:cNvSpPr>
            <a:spLocks noGrp="1"/>
          </p:cNvSpPr>
          <p:nvPr>
            <p:ph idx="1"/>
          </p:nvPr>
        </p:nvSpPr>
        <p:spPr>
          <a:xfrm>
            <a:off x="628650" y="1268016"/>
            <a:ext cx="7886700" cy="3652776"/>
          </a:xfrm>
        </p:spPr>
        <p:txBody>
          <a:bodyPr>
            <a:normAutofit/>
          </a:bodyPr>
          <a:lstStyle/>
          <a:p>
            <a:pPr algn="ctr" eaLnBrk="1" hangingPunct="1">
              <a:lnSpc>
                <a:spcPct val="110000"/>
              </a:lnSpc>
              <a:buFontTx/>
              <a:buNone/>
            </a:pPr>
            <a:r>
              <a:rPr lang="en-US" altLang="en-US" sz="1500" b="1" u="sng" dirty="0">
                <a:solidFill>
                  <a:schemeClr val="accent2"/>
                </a:solidFill>
              </a:rPr>
              <a:t>Slide Set  Authors</a:t>
            </a:r>
          </a:p>
          <a:p>
            <a:pPr algn="ctr">
              <a:lnSpc>
                <a:spcPct val="110000"/>
              </a:lnSpc>
              <a:spcBef>
                <a:spcPct val="0"/>
              </a:spcBef>
              <a:buNone/>
            </a:pPr>
            <a:r>
              <a:rPr lang="en-US" altLang="en-US" sz="1500" dirty="0"/>
              <a:t>Cathleen Biga, RN, MSN, FACC and Pamela S. Douglas, MD, MACC</a:t>
            </a:r>
            <a:endParaRPr lang="en-US" altLang="en-US" sz="1500" i="1" dirty="0"/>
          </a:p>
          <a:p>
            <a:pPr algn="ctr" eaLnBrk="1" hangingPunct="1">
              <a:lnSpc>
                <a:spcPct val="110000"/>
              </a:lnSpc>
              <a:spcBef>
                <a:spcPct val="0"/>
              </a:spcBef>
              <a:buFontTx/>
              <a:buNone/>
            </a:pPr>
            <a:endParaRPr lang="en-US" altLang="en-US" sz="1500" dirty="0"/>
          </a:p>
          <a:p>
            <a:pPr algn="ctr" eaLnBrk="1" hangingPunct="1">
              <a:lnSpc>
                <a:spcPct val="110000"/>
              </a:lnSpc>
              <a:buFontTx/>
              <a:buNone/>
            </a:pPr>
            <a:r>
              <a:rPr lang="en-US" altLang="en-US" sz="1500" b="1" u="sng" dirty="0">
                <a:solidFill>
                  <a:schemeClr val="accent2"/>
                </a:solidFill>
              </a:rPr>
              <a:t>2019 ACC Health Policy Statement on </a:t>
            </a:r>
          </a:p>
          <a:p>
            <a:pPr algn="ctr" eaLnBrk="1" hangingPunct="1">
              <a:lnSpc>
                <a:spcPct val="110000"/>
              </a:lnSpc>
              <a:buFontTx/>
              <a:buNone/>
            </a:pPr>
            <a:r>
              <a:rPr lang="en-US" altLang="en-US" sz="1500" b="1" u="sng" dirty="0">
                <a:solidFill>
                  <a:schemeClr val="accent2"/>
                </a:solidFill>
              </a:rPr>
              <a:t>Cardiologist Compensation and Opportunity Equity Writing Committee</a:t>
            </a:r>
          </a:p>
          <a:p>
            <a:pPr algn="ctr" eaLnBrk="1" hangingPunct="1">
              <a:lnSpc>
                <a:spcPct val="110000"/>
              </a:lnSpc>
              <a:buFontTx/>
              <a:buNone/>
            </a:pPr>
            <a:r>
              <a:rPr lang="en-US" altLang="en-US" sz="1350" dirty="0"/>
              <a:t>Pamela S. Douglas, MD, MACC,  Chair </a:t>
            </a:r>
          </a:p>
          <a:p>
            <a:pPr eaLnBrk="1" hangingPunct="1">
              <a:lnSpc>
                <a:spcPct val="110000"/>
              </a:lnSpc>
              <a:buFontTx/>
              <a:buNone/>
            </a:pPr>
            <a:endParaRPr lang="de-DE" altLang="en-US" sz="1350" dirty="0"/>
          </a:p>
          <a:p>
            <a:pPr eaLnBrk="1" hangingPunct="1">
              <a:lnSpc>
                <a:spcPct val="110000"/>
              </a:lnSpc>
              <a:buFontTx/>
              <a:buNone/>
            </a:pPr>
            <a:endParaRPr lang="en-US" altLang="en-US" sz="1050" dirty="0"/>
          </a:p>
        </p:txBody>
      </p:sp>
      <p:sp>
        <p:nvSpPr>
          <p:cNvPr id="2" name="TextBox 1"/>
          <p:cNvSpPr txBox="1"/>
          <p:nvPr/>
        </p:nvSpPr>
        <p:spPr>
          <a:xfrm>
            <a:off x="1647577" y="2995455"/>
            <a:ext cx="2679570" cy="1554272"/>
          </a:xfrm>
          <a:prstGeom prst="rect">
            <a:avLst/>
          </a:prstGeom>
          <a:noFill/>
        </p:spPr>
        <p:txBody>
          <a:bodyPr wrap="square" rtlCol="0">
            <a:spAutoFit/>
          </a:bodyPr>
          <a:lstStyle/>
          <a:p>
            <a:pPr>
              <a:lnSpc>
                <a:spcPct val="110000"/>
              </a:lnSpc>
              <a:spcBef>
                <a:spcPct val="0"/>
              </a:spcBef>
            </a:pPr>
            <a:r>
              <a:rPr lang="en-US" altLang="en-US" sz="1400" dirty="0"/>
              <a:t>Cathleen </a:t>
            </a:r>
            <a:r>
              <a:rPr lang="en-US" altLang="en-US" sz="1400" dirty="0" err="1"/>
              <a:t>Biga</a:t>
            </a:r>
            <a:r>
              <a:rPr lang="en-US" altLang="en-US" sz="1400" dirty="0"/>
              <a:t>, RN, MSN, FACC</a:t>
            </a:r>
          </a:p>
          <a:p>
            <a:pPr>
              <a:lnSpc>
                <a:spcPct val="110000"/>
              </a:lnSpc>
              <a:spcBef>
                <a:spcPct val="0"/>
              </a:spcBef>
            </a:pPr>
            <a:r>
              <a:rPr lang="en-US" altLang="en-US" sz="1400" dirty="0"/>
              <a:t>Kristin M. Burns, MD, FACC</a:t>
            </a:r>
          </a:p>
          <a:p>
            <a:pPr>
              <a:lnSpc>
                <a:spcPct val="110000"/>
              </a:lnSpc>
              <a:spcBef>
                <a:spcPct val="0"/>
              </a:spcBef>
            </a:pPr>
            <a:r>
              <a:rPr lang="en-US" altLang="en-US" sz="1400" dirty="0"/>
              <a:t>Richard A. Chazal, MD, MACC</a:t>
            </a:r>
          </a:p>
          <a:p>
            <a:pPr>
              <a:lnSpc>
                <a:spcPct val="110000"/>
              </a:lnSpc>
              <a:spcBef>
                <a:spcPct val="0"/>
              </a:spcBef>
            </a:pPr>
            <a:r>
              <a:rPr lang="en-US" altLang="en-US" sz="1400" dirty="0"/>
              <a:t>Michael S. Cuffe, MD, MBA, FACC</a:t>
            </a:r>
          </a:p>
          <a:p>
            <a:pPr>
              <a:lnSpc>
                <a:spcPct val="110000"/>
              </a:lnSpc>
              <a:spcBef>
                <a:spcPct val="0"/>
              </a:spcBef>
            </a:pPr>
            <a:r>
              <a:rPr lang="en-US" altLang="en-US" sz="1400" dirty="0"/>
              <a:t>James M. Daniel, Jr, JD, MBA</a:t>
            </a:r>
          </a:p>
          <a:p>
            <a:endParaRPr lang="en-US" dirty="0"/>
          </a:p>
        </p:txBody>
      </p:sp>
      <p:sp>
        <p:nvSpPr>
          <p:cNvPr id="3" name="TextBox 2"/>
          <p:cNvSpPr txBox="1"/>
          <p:nvPr/>
        </p:nvSpPr>
        <p:spPr>
          <a:xfrm>
            <a:off x="6384304" y="4588497"/>
            <a:ext cx="34289" cy="369332"/>
          </a:xfrm>
          <a:prstGeom prst="rect">
            <a:avLst/>
          </a:prstGeom>
          <a:noFill/>
        </p:spPr>
        <p:txBody>
          <a:bodyPr wrap="square" rtlCol="0">
            <a:spAutoFit/>
          </a:bodyPr>
          <a:lstStyle/>
          <a:p>
            <a:endParaRPr lang="en-US" dirty="0"/>
          </a:p>
        </p:txBody>
      </p:sp>
      <p:sp>
        <p:nvSpPr>
          <p:cNvPr id="6" name="TextBox 5"/>
          <p:cNvSpPr txBox="1"/>
          <p:nvPr/>
        </p:nvSpPr>
        <p:spPr>
          <a:xfrm>
            <a:off x="4816853" y="2995455"/>
            <a:ext cx="2679570" cy="1554272"/>
          </a:xfrm>
          <a:prstGeom prst="rect">
            <a:avLst/>
          </a:prstGeom>
          <a:noFill/>
        </p:spPr>
        <p:txBody>
          <a:bodyPr wrap="square" rtlCol="0">
            <a:spAutoFit/>
          </a:bodyPr>
          <a:lstStyle/>
          <a:p>
            <a:pPr>
              <a:lnSpc>
                <a:spcPct val="110000"/>
              </a:lnSpc>
              <a:spcBef>
                <a:spcPct val="0"/>
              </a:spcBef>
            </a:pPr>
            <a:r>
              <a:rPr lang="en-US" altLang="en-US" sz="1400" dirty="0"/>
              <a:t>Catherine </a:t>
            </a:r>
            <a:r>
              <a:rPr lang="en-US" altLang="en-US" sz="1400" dirty="0" err="1"/>
              <a:t>Garzio</a:t>
            </a:r>
            <a:r>
              <a:rPr lang="en-US" altLang="en-US" sz="1400" dirty="0"/>
              <a:t>, MBA</a:t>
            </a:r>
          </a:p>
          <a:p>
            <a:pPr>
              <a:lnSpc>
                <a:spcPct val="110000"/>
              </a:lnSpc>
              <a:spcBef>
                <a:spcPct val="0"/>
              </a:spcBef>
            </a:pPr>
            <a:r>
              <a:rPr lang="en-US" altLang="en-US" sz="1400" dirty="0"/>
              <a:t>Robert A. Harrington, MD, MACC</a:t>
            </a:r>
          </a:p>
          <a:p>
            <a:pPr>
              <a:lnSpc>
                <a:spcPct val="110000"/>
              </a:lnSpc>
              <a:spcBef>
                <a:spcPct val="0"/>
              </a:spcBef>
            </a:pPr>
            <a:r>
              <a:rPr lang="en-US" altLang="en-US" sz="1400" dirty="0" err="1"/>
              <a:t>Hena</a:t>
            </a:r>
            <a:r>
              <a:rPr lang="en-US" altLang="en-US" sz="1400" dirty="0"/>
              <a:t> N. Patel, MD</a:t>
            </a:r>
          </a:p>
          <a:p>
            <a:pPr>
              <a:lnSpc>
                <a:spcPct val="110000"/>
              </a:lnSpc>
              <a:spcBef>
                <a:spcPct val="0"/>
              </a:spcBef>
            </a:pPr>
            <a:r>
              <a:rPr lang="en-US" altLang="en-US" sz="1400" dirty="0"/>
              <a:t>Mary </a:t>
            </a:r>
            <a:r>
              <a:rPr lang="en-US" altLang="en-US" sz="1400" dirty="0" err="1"/>
              <a:t>Norine</a:t>
            </a:r>
            <a:r>
              <a:rPr lang="en-US" altLang="en-US" sz="1400" dirty="0"/>
              <a:t> Walsh, MD, MACC</a:t>
            </a:r>
          </a:p>
          <a:p>
            <a:pPr>
              <a:lnSpc>
                <a:spcPct val="110000"/>
              </a:lnSpc>
              <a:spcBef>
                <a:spcPct val="0"/>
              </a:spcBef>
            </a:pPr>
            <a:r>
              <a:rPr lang="en-US" altLang="en-US" sz="1400" dirty="0"/>
              <a:t>Michael J. </a:t>
            </a:r>
            <a:r>
              <a:rPr lang="en-US" altLang="en-US" sz="1400" dirty="0" err="1"/>
              <a:t>Wolk</a:t>
            </a:r>
            <a:r>
              <a:rPr lang="en-US" altLang="en-US" sz="1400" dirty="0"/>
              <a:t>, MD, MACC</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0"/>
            <a:ext cx="9144000" cy="1200150"/>
          </a:xfrm>
        </p:spPr>
        <p:txBody>
          <a:bodyPr/>
          <a:lstStyle/>
          <a:p>
            <a:pPr eaLnBrk="1" hangingPunct="1"/>
            <a:r>
              <a:rPr lang="en-US" sz="4000" dirty="0"/>
              <a:t>Regulatory Framework:</a:t>
            </a:r>
            <a:br>
              <a:rPr lang="en-US" sz="4000" dirty="0"/>
            </a:br>
            <a:r>
              <a:rPr lang="en-US" sz="3600" dirty="0"/>
              <a:t>Federal Physician Self-Referral (Stark) Law</a:t>
            </a:r>
            <a:r>
              <a:rPr lang="en-US" sz="4000" dirty="0"/>
              <a:t> </a:t>
            </a:r>
            <a:endParaRPr lang="en-US" altLang="en-US" sz="2400" kern="100" dirty="0"/>
          </a:p>
        </p:txBody>
      </p:sp>
      <p:sp>
        <p:nvSpPr>
          <p:cNvPr id="6147" name="Content Placeholder 2"/>
          <p:cNvSpPr>
            <a:spLocks noGrp="1"/>
          </p:cNvSpPr>
          <p:nvPr>
            <p:ph idx="1"/>
          </p:nvPr>
        </p:nvSpPr>
        <p:spPr>
          <a:xfrm>
            <a:off x="533400" y="1123950"/>
            <a:ext cx="8229600" cy="3394075"/>
          </a:xfrm>
        </p:spPr>
        <p:txBody>
          <a:bodyPr/>
          <a:lstStyle/>
          <a:p>
            <a:pPr marL="0" indent="0">
              <a:spcBef>
                <a:spcPct val="0"/>
              </a:spcBef>
              <a:spcAft>
                <a:spcPts val="1200"/>
              </a:spcAft>
              <a:buNone/>
            </a:pPr>
            <a:endParaRPr lang="en-US" sz="1800" dirty="0"/>
          </a:p>
          <a:p>
            <a:pPr algn="just">
              <a:spcBef>
                <a:spcPct val="0"/>
              </a:spcBef>
              <a:spcAft>
                <a:spcPts val="1200"/>
              </a:spcAft>
            </a:pPr>
            <a:r>
              <a:rPr lang="en-US" sz="1800" dirty="0"/>
              <a:t>Prohibits physicians from making certain referrals (including referrals for inpatient and outpatient services) to entities, such as a hospital, with which they (or an immediate family member) have a financial relationship, unless the relationship meets a Stark exception.  </a:t>
            </a:r>
          </a:p>
          <a:p>
            <a:pPr algn="just">
              <a:spcBef>
                <a:spcPct val="0"/>
              </a:spcBef>
              <a:spcAft>
                <a:spcPts val="1200"/>
              </a:spcAft>
            </a:pPr>
            <a:r>
              <a:rPr lang="en-US" sz="1800" dirty="0"/>
              <a:t>Whether a party has the intent to violate Stark is immaterial. </a:t>
            </a:r>
          </a:p>
          <a:p>
            <a:pPr algn="just">
              <a:spcBef>
                <a:spcPct val="0"/>
              </a:spcBef>
              <a:spcAft>
                <a:spcPts val="1200"/>
              </a:spcAft>
            </a:pPr>
            <a:r>
              <a:rPr lang="en-US" sz="1800" dirty="0"/>
              <a:t>Any financial relationship between a hospital and physician must be structured to meet one of the exceptions, or the arrangement will violate Stark.</a:t>
            </a:r>
          </a:p>
          <a:p>
            <a:pPr algn="just">
              <a:spcBef>
                <a:spcPct val="0"/>
              </a:spcBef>
              <a:spcAft>
                <a:spcPts val="1200"/>
              </a:spcAft>
            </a:pPr>
            <a:r>
              <a:rPr lang="en-US" sz="1800" dirty="0"/>
              <a:t>Compliance generally requires that physician/hospital arrangements be both fair market value and commercially reasonable.</a:t>
            </a:r>
            <a:endParaRPr lang="en-US" altLang="en-US" sz="1800" dirty="0"/>
          </a:p>
        </p:txBody>
      </p:sp>
    </p:spTree>
    <p:extLst>
      <p:ext uri="{BB962C8B-B14F-4D97-AF65-F5344CB8AC3E}">
        <p14:creationId xmlns:p14="http://schemas.microsoft.com/office/powerpoint/2010/main" val="4044536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206375"/>
            <a:ext cx="9144000" cy="857250"/>
          </a:xfrm>
        </p:spPr>
        <p:txBody>
          <a:bodyPr/>
          <a:lstStyle/>
          <a:p>
            <a:pPr eaLnBrk="1" hangingPunct="1"/>
            <a:r>
              <a:rPr lang="en-US" sz="4000" dirty="0"/>
              <a:t>Regulatory Framework:</a:t>
            </a:r>
            <a:br>
              <a:rPr lang="en-US" sz="4000" dirty="0"/>
            </a:br>
            <a:r>
              <a:rPr lang="en-US" sz="4000" dirty="0"/>
              <a:t>Federal Anti-Kickback Statute (AKS)  </a:t>
            </a:r>
            <a:endParaRPr lang="en-US" altLang="en-US" sz="2400" kern="100" dirty="0"/>
          </a:p>
        </p:txBody>
      </p:sp>
      <p:sp>
        <p:nvSpPr>
          <p:cNvPr id="6147" name="Content Placeholder 2"/>
          <p:cNvSpPr>
            <a:spLocks noGrp="1"/>
          </p:cNvSpPr>
          <p:nvPr>
            <p:ph idx="1"/>
          </p:nvPr>
        </p:nvSpPr>
        <p:spPr>
          <a:xfrm>
            <a:off x="457200" y="1063625"/>
            <a:ext cx="8229600" cy="3394075"/>
          </a:xfrm>
        </p:spPr>
        <p:txBody>
          <a:bodyPr/>
          <a:lstStyle/>
          <a:p>
            <a:pPr marL="0" indent="0" algn="just">
              <a:spcBef>
                <a:spcPct val="0"/>
              </a:spcBef>
              <a:spcAft>
                <a:spcPts val="600"/>
              </a:spcAft>
              <a:buNone/>
            </a:pPr>
            <a:r>
              <a:rPr lang="en-US" sz="1600" dirty="0"/>
              <a:t> </a:t>
            </a:r>
          </a:p>
          <a:p>
            <a:pPr algn="just">
              <a:spcBef>
                <a:spcPct val="0"/>
              </a:spcBef>
              <a:spcAft>
                <a:spcPts val="600"/>
              </a:spcAft>
            </a:pPr>
            <a:r>
              <a:rPr lang="en-US" sz="1600" dirty="0"/>
              <a:t>AKS prohibits any remuneration, in cash or in kind, overt or covert, paid or received with the intent to induce referrals that are paid for by a federal health care program. </a:t>
            </a:r>
          </a:p>
          <a:p>
            <a:pPr algn="just">
              <a:spcBef>
                <a:spcPct val="0"/>
              </a:spcBef>
              <a:spcAft>
                <a:spcPts val="600"/>
              </a:spcAft>
            </a:pPr>
            <a:r>
              <a:rPr lang="en-US" sz="1600" dirty="0"/>
              <a:t>Government’s consistent position regarding intent is that if any one purpose of an arrangement is to induce referrals, the entire arrangement violates the AKS.</a:t>
            </a:r>
          </a:p>
          <a:p>
            <a:pPr algn="just">
              <a:spcBef>
                <a:spcPct val="0"/>
              </a:spcBef>
              <a:spcAft>
                <a:spcPts val="600"/>
              </a:spcAft>
            </a:pPr>
            <a:r>
              <a:rPr lang="en-US" sz="1600" dirty="0"/>
              <a:t>Due to the broad nature of the AKS, safe harbors have been established to immunize certain arrangements from government scrutiny, regardless of intent, provided the arrangement fully meets the requirements of one of the safe harbors.</a:t>
            </a:r>
          </a:p>
          <a:p>
            <a:pPr algn="just">
              <a:spcBef>
                <a:spcPct val="0"/>
              </a:spcBef>
              <a:spcAft>
                <a:spcPts val="600"/>
              </a:spcAft>
            </a:pPr>
            <a:r>
              <a:rPr lang="en-US" sz="1600" dirty="0"/>
              <a:t>Failure to meet a safe harbor does not mean that the arrangement has violated AKS; rather, it simply means that the government must prove the requisite intent to violate the statute. </a:t>
            </a:r>
          </a:p>
          <a:p>
            <a:pPr algn="just">
              <a:spcBef>
                <a:spcPct val="0"/>
              </a:spcBef>
              <a:spcAft>
                <a:spcPts val="600"/>
              </a:spcAft>
            </a:pPr>
            <a:r>
              <a:rPr lang="en-US" sz="1600" dirty="0"/>
              <a:t>Compliance requires that physician/hospital arrangements be both fair market value and commercially reasonable.</a:t>
            </a:r>
          </a:p>
          <a:p>
            <a:pPr marL="0" indent="0" eaLnBrk="1" hangingPunct="1">
              <a:spcAft>
                <a:spcPts val="600"/>
              </a:spcAft>
              <a:buNone/>
            </a:pPr>
            <a:endParaRPr lang="en-US" altLang="en-US" sz="4000" dirty="0"/>
          </a:p>
        </p:txBody>
      </p:sp>
    </p:spTree>
    <p:extLst>
      <p:ext uri="{BB962C8B-B14F-4D97-AF65-F5344CB8AC3E}">
        <p14:creationId xmlns:p14="http://schemas.microsoft.com/office/powerpoint/2010/main" val="3116357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857250"/>
          </a:xfrm>
        </p:spPr>
        <p:txBody>
          <a:bodyPr/>
          <a:lstStyle/>
          <a:p>
            <a:pPr eaLnBrk="1" hangingPunct="1"/>
            <a:r>
              <a:rPr lang="en-US" sz="4000" kern="100" dirty="0"/>
              <a:t>Physician Compensation – Hot Topics 1   </a:t>
            </a:r>
            <a:endParaRPr lang="en-US" altLang="en-US" sz="4000" kern="100" dirty="0"/>
          </a:p>
        </p:txBody>
      </p:sp>
      <p:sp>
        <p:nvSpPr>
          <p:cNvPr id="6147" name="Content Placeholder 2"/>
          <p:cNvSpPr>
            <a:spLocks noGrp="1"/>
          </p:cNvSpPr>
          <p:nvPr>
            <p:ph idx="1"/>
          </p:nvPr>
        </p:nvSpPr>
        <p:spPr>
          <a:xfrm>
            <a:off x="228600" y="883227"/>
            <a:ext cx="8610600" cy="3530600"/>
          </a:xfrm>
        </p:spPr>
        <p:txBody>
          <a:bodyPr/>
          <a:lstStyle/>
          <a:p>
            <a:pPr marL="0" indent="0" algn="just">
              <a:buNone/>
            </a:pPr>
            <a:r>
              <a:rPr lang="en-US" sz="1800" b="1" dirty="0"/>
              <a:t>Are integrated group or pool-based compensation models still possible? </a:t>
            </a:r>
            <a:r>
              <a:rPr lang="en-US" sz="1800" dirty="0"/>
              <a:t> </a:t>
            </a:r>
            <a:endParaRPr lang="en-US" sz="1400" dirty="0"/>
          </a:p>
          <a:p>
            <a:pPr algn="just"/>
            <a:r>
              <a:rPr lang="en-US" sz="1600" dirty="0"/>
              <a:t>Yes, but they need to be carefully structured</a:t>
            </a:r>
          </a:p>
          <a:p>
            <a:pPr algn="just"/>
            <a:r>
              <a:rPr lang="en-US" sz="1600" dirty="0"/>
              <a:t>Recent case law (Halifax, Tuomey) highlight concerns</a:t>
            </a:r>
          </a:p>
          <a:p>
            <a:pPr algn="just"/>
            <a:r>
              <a:rPr lang="en-US" sz="1600" dirty="0"/>
              <a:t>Structure depends on employment model</a:t>
            </a:r>
          </a:p>
          <a:p>
            <a:pPr marL="973138" indent="-285750" algn="just">
              <a:buFont typeface="Wingdings" panose="05000000000000000000" pitchFamily="2" charset="2"/>
              <a:buChar char="§"/>
            </a:pPr>
            <a:r>
              <a:rPr lang="en-US" sz="1500" dirty="0"/>
              <a:t>  Stark law – Employment Exceptions</a:t>
            </a:r>
          </a:p>
          <a:p>
            <a:pPr marL="1373188" lvl="1" algn="just">
              <a:buFont typeface="Wingdings" panose="05000000000000000000" pitchFamily="2" charset="2"/>
              <a:buChar char="§"/>
            </a:pPr>
            <a:r>
              <a:rPr lang="en-US" sz="1300" dirty="0"/>
              <a:t> Prohibits compensation that takes into account the volume or value of “referrals” of DHS</a:t>
            </a:r>
          </a:p>
          <a:p>
            <a:pPr marL="1373188" lvl="1" algn="just">
              <a:buFont typeface="Wingdings" panose="05000000000000000000" pitchFamily="2" charset="2"/>
              <a:buChar char="§"/>
            </a:pPr>
            <a:r>
              <a:rPr lang="en-US" sz="1300" dirty="0"/>
              <a:t> Certain professional services are DHS, but personally performed services are not  “referrals”</a:t>
            </a:r>
          </a:p>
          <a:p>
            <a:pPr marL="1373188" lvl="1" algn="just">
              <a:buFont typeface="Wingdings" panose="05000000000000000000" pitchFamily="2" charset="2"/>
              <a:buChar char="§"/>
            </a:pPr>
            <a:r>
              <a:rPr lang="en-US" sz="1300" dirty="0"/>
              <a:t> What if a physician’s share of the pool consists of more than his/her personal productivity?  Need to exclude any DHS referrals</a:t>
            </a:r>
          </a:p>
          <a:p>
            <a:pPr marL="973138" indent="-285750" algn="just">
              <a:buFont typeface="Wingdings" panose="05000000000000000000" pitchFamily="2" charset="2"/>
              <a:buChar char="§"/>
            </a:pPr>
            <a:r>
              <a:rPr lang="en-US" sz="1500" dirty="0"/>
              <a:t>Stark law – Group Practice Model</a:t>
            </a:r>
          </a:p>
          <a:p>
            <a:pPr marL="1373188" lvl="1" algn="just">
              <a:buFont typeface="Wingdings" panose="05000000000000000000" pitchFamily="2" charset="2"/>
              <a:buChar char="§"/>
            </a:pPr>
            <a:r>
              <a:rPr lang="en-US" sz="1300" dirty="0"/>
              <a:t>Permits the sharing of the group’s DHS profits as long as the share is not directly related to the volume or value of referrals (for example, per capita or proportionate wRVU production)</a:t>
            </a:r>
          </a:p>
          <a:p>
            <a:pPr marL="1373188" lvl="1" algn="just">
              <a:buFont typeface="Wingdings" panose="05000000000000000000" pitchFamily="2" charset="2"/>
              <a:buChar char="§"/>
            </a:pPr>
            <a:r>
              <a:rPr lang="en-US" sz="1300" dirty="0"/>
              <a:t>What if a physician’s share of the pool consists of more than his/her personal productivity?  Need to segregate any DHS referrals and divide the compensation in a manner that is not directly related to referrals</a:t>
            </a:r>
            <a:r>
              <a:rPr lang="en-US" sz="1500" dirty="0"/>
              <a:t>.</a:t>
            </a:r>
          </a:p>
          <a:p>
            <a:pPr marL="0" indent="0" eaLnBrk="1" hangingPunct="1">
              <a:buNone/>
            </a:pPr>
            <a:endParaRPr lang="en-US" altLang="en-US" sz="3600" dirty="0"/>
          </a:p>
        </p:txBody>
      </p:sp>
    </p:spTree>
    <p:extLst>
      <p:ext uri="{BB962C8B-B14F-4D97-AF65-F5344CB8AC3E}">
        <p14:creationId xmlns:p14="http://schemas.microsoft.com/office/powerpoint/2010/main" val="52984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0109"/>
            <a:ext cx="9144000" cy="857250"/>
          </a:xfrm>
        </p:spPr>
        <p:txBody>
          <a:bodyPr/>
          <a:lstStyle/>
          <a:p>
            <a:pPr eaLnBrk="1" hangingPunct="1"/>
            <a:r>
              <a:rPr lang="en-US" sz="4000" kern="100" dirty="0"/>
              <a:t>Physician Compensation – Hot Topics 2</a:t>
            </a:r>
            <a:endParaRPr lang="en-US" altLang="en-US" sz="4000" kern="100" dirty="0"/>
          </a:p>
        </p:txBody>
      </p:sp>
      <p:sp>
        <p:nvSpPr>
          <p:cNvPr id="6147" name="Content Placeholder 2"/>
          <p:cNvSpPr>
            <a:spLocks noGrp="1"/>
          </p:cNvSpPr>
          <p:nvPr>
            <p:ph idx="1"/>
          </p:nvPr>
        </p:nvSpPr>
        <p:spPr>
          <a:xfrm>
            <a:off x="304800" y="806450"/>
            <a:ext cx="8229600" cy="3530600"/>
          </a:xfrm>
        </p:spPr>
        <p:txBody>
          <a:bodyPr/>
          <a:lstStyle/>
          <a:p>
            <a:pPr marL="227013" indent="-227013" algn="just">
              <a:buNone/>
            </a:pPr>
            <a:r>
              <a:rPr lang="en-US" sz="1800" b="1" dirty="0"/>
              <a:t>Can physicians be paid for midlevel work?</a:t>
            </a:r>
          </a:p>
          <a:p>
            <a:pPr algn="just"/>
            <a:r>
              <a:rPr lang="en-US" sz="1200" dirty="0"/>
              <a:t>Yes, but the arrangement needs to be carefully structured</a:t>
            </a:r>
          </a:p>
          <a:p>
            <a:pPr algn="just"/>
            <a:r>
              <a:rPr lang="en-US" sz="1200" dirty="0"/>
              <a:t>Recent case law highlight concerns, including concerns with commercial reasonableness</a:t>
            </a:r>
          </a:p>
          <a:p>
            <a:pPr algn="just"/>
            <a:r>
              <a:rPr lang="en-US" sz="1200" dirty="0"/>
              <a:t>Supervision stipends</a:t>
            </a:r>
          </a:p>
          <a:p>
            <a:pPr algn="just"/>
            <a:r>
              <a:rPr lang="en-US" sz="1200" dirty="0" err="1"/>
              <a:t>wRVU</a:t>
            </a:r>
            <a:r>
              <a:rPr lang="en-US" sz="1200" dirty="0"/>
              <a:t> credit – structure depends on employment model</a:t>
            </a:r>
          </a:p>
          <a:p>
            <a:pPr lvl="1" algn="just"/>
            <a:r>
              <a:rPr lang="en-US" sz="1200" dirty="0"/>
              <a:t>Stark law – Employment Exception</a:t>
            </a:r>
          </a:p>
          <a:p>
            <a:pPr marL="744538" lvl="1" indent="225425" algn="just"/>
            <a:r>
              <a:rPr lang="en-US" sz="1200" dirty="0"/>
              <a:t>Prohibits compensation that takes into account the volume or value of “referrals” of DHS</a:t>
            </a:r>
          </a:p>
          <a:p>
            <a:pPr marL="744538" lvl="1" indent="225425" algn="just"/>
            <a:r>
              <a:rPr lang="en-US" sz="1200" dirty="0"/>
              <a:t>If midlevel work is not DHS, then it can be paid to the physicians</a:t>
            </a:r>
          </a:p>
          <a:p>
            <a:pPr marL="744538" lvl="1" indent="225425" algn="just"/>
            <a:r>
              <a:rPr lang="en-US" sz="1200" dirty="0"/>
              <a:t>What if midlevel work is DHS?  Need to exclude from physician compensation</a:t>
            </a:r>
          </a:p>
          <a:p>
            <a:pPr marL="344488" indent="225425" algn="just"/>
            <a:r>
              <a:rPr lang="en-US" sz="1200" dirty="0"/>
              <a:t>Stark law – Group Practice Model</a:t>
            </a:r>
          </a:p>
          <a:p>
            <a:pPr marL="744538" lvl="1" indent="225425" algn="just"/>
            <a:r>
              <a:rPr lang="en-US" sz="1200" dirty="0"/>
              <a:t>Permits direct credit to a physician for services rendered “incident to” the physician’s personally performed services and billed by group</a:t>
            </a:r>
          </a:p>
          <a:p>
            <a:pPr marL="744538" lvl="1" indent="225425" algn="just"/>
            <a:r>
              <a:rPr lang="en-US" sz="1200" dirty="0"/>
              <a:t>What if a physician is compensated for midlevel work that is billed by the group under the midlevel’s provider number? If not DHS, then can be paid in the same manner as any other professional service. If DHS, then need to segregate any DHS and divide the compensation in a manner that is not directly related to referrals (for example, per capita or proportionate </a:t>
            </a:r>
            <a:r>
              <a:rPr lang="en-US" sz="1200" dirty="0" err="1"/>
              <a:t>wRVU</a:t>
            </a:r>
            <a:r>
              <a:rPr lang="en-US" sz="1200" dirty="0"/>
              <a:t> production) </a:t>
            </a:r>
          </a:p>
          <a:p>
            <a:pPr marL="344488" indent="225425" algn="just"/>
            <a:r>
              <a:rPr lang="en-US" sz="1200" dirty="0"/>
              <a:t>Commercial Reasonableness</a:t>
            </a:r>
          </a:p>
          <a:p>
            <a:pPr marL="915988" lvl="1" indent="-171450" algn="just"/>
            <a:r>
              <a:rPr lang="en-US" sz="1200" dirty="0"/>
              <a:t>Facts might dictate that some, or all, of the cost of the midlevel be charged to the physician</a:t>
            </a:r>
          </a:p>
          <a:p>
            <a:pPr marL="915988" lvl="1" indent="-171450" algn="just"/>
            <a:r>
              <a:rPr lang="en-US" sz="1200" dirty="0"/>
              <a:t>Promotes Team Based Care?         	.</a:t>
            </a:r>
          </a:p>
        </p:txBody>
      </p:sp>
    </p:spTree>
    <p:extLst>
      <p:ext uri="{BB962C8B-B14F-4D97-AF65-F5344CB8AC3E}">
        <p14:creationId xmlns:p14="http://schemas.microsoft.com/office/powerpoint/2010/main" val="135671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29183"/>
            <a:ext cx="9144000" cy="857250"/>
          </a:xfrm>
        </p:spPr>
        <p:txBody>
          <a:bodyPr/>
          <a:lstStyle/>
          <a:p>
            <a:pPr eaLnBrk="1" hangingPunct="1"/>
            <a:r>
              <a:rPr lang="en-US" sz="4000" kern="100" dirty="0"/>
              <a:t>Physician Compensation – Hot Topics 3</a:t>
            </a:r>
            <a:endParaRPr lang="en-US" altLang="en-US" sz="4000" kern="100" dirty="0"/>
          </a:p>
        </p:txBody>
      </p:sp>
      <p:sp>
        <p:nvSpPr>
          <p:cNvPr id="6147" name="Content Placeholder 2"/>
          <p:cNvSpPr>
            <a:spLocks noGrp="1"/>
          </p:cNvSpPr>
          <p:nvPr>
            <p:ph idx="1"/>
          </p:nvPr>
        </p:nvSpPr>
        <p:spPr>
          <a:xfrm>
            <a:off x="457200" y="1123950"/>
            <a:ext cx="8229600" cy="3394075"/>
          </a:xfrm>
        </p:spPr>
        <p:txBody>
          <a:bodyPr/>
          <a:lstStyle/>
          <a:p>
            <a:pPr marL="0" indent="0" algn="just">
              <a:spcBef>
                <a:spcPct val="0"/>
              </a:spcBef>
              <a:spcAft>
                <a:spcPts val="600"/>
              </a:spcAft>
              <a:buNone/>
            </a:pPr>
            <a:r>
              <a:rPr lang="en-US" sz="2000" b="1" dirty="0"/>
              <a:t>Can low producers still be part of an “Equal Split” compensation plan?</a:t>
            </a:r>
            <a:endParaRPr lang="en-US" sz="1800" dirty="0"/>
          </a:p>
          <a:p>
            <a:pPr algn="just">
              <a:spcBef>
                <a:spcPct val="0"/>
              </a:spcBef>
              <a:spcAft>
                <a:spcPts val="600"/>
              </a:spcAft>
            </a:pPr>
            <a:r>
              <a:rPr lang="en-US" sz="1800" dirty="0"/>
              <a:t>The concern is that the effective wRVU/payment rate for low producers in an equal split model may be too high when compared to benchmark data. </a:t>
            </a:r>
          </a:p>
          <a:p>
            <a:pPr algn="just">
              <a:spcBef>
                <a:spcPct val="0"/>
              </a:spcBef>
              <a:spcAft>
                <a:spcPts val="600"/>
              </a:spcAft>
            </a:pPr>
            <a:r>
              <a:rPr lang="en-US" sz="1800" dirty="0"/>
              <a:t>The valuation review is key and may consider a number of items, including:</a:t>
            </a:r>
          </a:p>
          <a:p>
            <a:pPr lvl="1" algn="just">
              <a:spcBef>
                <a:spcPct val="0"/>
              </a:spcBef>
              <a:spcAft>
                <a:spcPts val="600"/>
              </a:spcAft>
            </a:pPr>
            <a:r>
              <a:rPr lang="en-US" sz="1600" dirty="0"/>
              <a:t>Total compensation of the physician</a:t>
            </a:r>
          </a:p>
          <a:p>
            <a:pPr lvl="1" algn="just">
              <a:spcBef>
                <a:spcPct val="0"/>
              </a:spcBef>
              <a:spcAft>
                <a:spcPts val="600"/>
              </a:spcAft>
            </a:pPr>
            <a:r>
              <a:rPr lang="en-US" sz="1600" dirty="0"/>
              <a:t>Inverse relationship between </a:t>
            </a:r>
            <a:r>
              <a:rPr lang="en-US" sz="1600" dirty="0" err="1"/>
              <a:t>wRVU</a:t>
            </a:r>
            <a:r>
              <a:rPr lang="en-US" sz="1600" dirty="0"/>
              <a:t> production and </a:t>
            </a:r>
            <a:r>
              <a:rPr lang="en-US" sz="1600" dirty="0" err="1"/>
              <a:t>wRVU</a:t>
            </a:r>
            <a:r>
              <a:rPr lang="en-US" sz="1600" dirty="0"/>
              <a:t> conversion rates</a:t>
            </a:r>
          </a:p>
          <a:p>
            <a:pPr lvl="1" algn="just">
              <a:spcBef>
                <a:spcPct val="0"/>
              </a:spcBef>
              <a:spcAft>
                <a:spcPts val="600"/>
              </a:spcAft>
            </a:pPr>
            <a:r>
              <a:rPr lang="en-US" sz="1600" dirty="0"/>
              <a:t>Other work that the physician might perform for the group, including low </a:t>
            </a:r>
            <a:r>
              <a:rPr lang="en-US" sz="1600" dirty="0" err="1"/>
              <a:t>wRVU</a:t>
            </a:r>
            <a:r>
              <a:rPr lang="en-US" sz="1600" dirty="0"/>
              <a:t> generating work, new program development, call, outreach, administrative work, etc.</a:t>
            </a:r>
          </a:p>
          <a:p>
            <a:pPr lvl="1" algn="just">
              <a:spcBef>
                <a:spcPct val="0"/>
              </a:spcBef>
              <a:spcAft>
                <a:spcPts val="600"/>
              </a:spcAft>
            </a:pPr>
            <a:r>
              <a:rPr lang="en-US" sz="1600" dirty="0"/>
              <a:t>Stage of physician’s practice</a:t>
            </a:r>
          </a:p>
        </p:txBody>
      </p:sp>
    </p:spTree>
    <p:extLst>
      <p:ext uri="{BB962C8B-B14F-4D97-AF65-F5344CB8AC3E}">
        <p14:creationId xmlns:p14="http://schemas.microsoft.com/office/powerpoint/2010/main" val="3383581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20650"/>
            <a:ext cx="9144000" cy="857250"/>
          </a:xfrm>
        </p:spPr>
        <p:txBody>
          <a:bodyPr/>
          <a:lstStyle/>
          <a:p>
            <a:pPr eaLnBrk="1" hangingPunct="1"/>
            <a:r>
              <a:rPr lang="en-US" sz="4000" kern="100" dirty="0"/>
              <a:t>Physician Compensation - Hot Topics 4</a:t>
            </a:r>
            <a:endParaRPr lang="en-US" altLang="en-US" sz="4000" kern="100" dirty="0"/>
          </a:p>
        </p:txBody>
      </p:sp>
      <p:sp>
        <p:nvSpPr>
          <p:cNvPr id="6147" name="Content Placeholder 2"/>
          <p:cNvSpPr>
            <a:spLocks noGrp="1"/>
          </p:cNvSpPr>
          <p:nvPr>
            <p:ph idx="1"/>
          </p:nvPr>
        </p:nvSpPr>
        <p:spPr>
          <a:xfrm>
            <a:off x="457200" y="1200150"/>
            <a:ext cx="8229600" cy="3394075"/>
          </a:xfrm>
        </p:spPr>
        <p:txBody>
          <a:bodyPr/>
          <a:lstStyle/>
          <a:p>
            <a:pPr marL="0" indent="0">
              <a:spcBef>
                <a:spcPct val="0"/>
              </a:spcBef>
              <a:spcAft>
                <a:spcPts val="1200"/>
              </a:spcAft>
              <a:buNone/>
            </a:pPr>
            <a:r>
              <a:rPr lang="en-US" sz="2000" b="1" dirty="0"/>
              <a:t>Should high producers (75</a:t>
            </a:r>
            <a:r>
              <a:rPr lang="en-US" sz="2000" b="1" baseline="30000" dirty="0"/>
              <a:t>th</a:t>
            </a:r>
            <a:r>
              <a:rPr lang="en-US" sz="2000" b="1" dirty="0"/>
              <a:t>-90</a:t>
            </a:r>
            <a:r>
              <a:rPr lang="en-US" sz="2000" b="1" baseline="30000" dirty="0"/>
              <a:t>th</a:t>
            </a:r>
            <a:r>
              <a:rPr lang="en-US" sz="2000" b="1" dirty="0"/>
              <a:t> percentile) be paid a 75</a:t>
            </a:r>
            <a:r>
              <a:rPr lang="en-US" sz="2000" b="1" baseline="30000" dirty="0"/>
              <a:t>th</a:t>
            </a:r>
            <a:r>
              <a:rPr lang="en-US" sz="2000" b="1" dirty="0"/>
              <a:t>-90</a:t>
            </a:r>
            <a:r>
              <a:rPr lang="en-US" sz="2000" b="1" baseline="30000" dirty="0"/>
              <a:t>th</a:t>
            </a:r>
            <a:r>
              <a:rPr lang="en-US" sz="2000" b="1" dirty="0"/>
              <a:t> percentile wRVU Conversion Rate instead of 50</a:t>
            </a:r>
            <a:r>
              <a:rPr lang="en-US" sz="2000" b="1" baseline="30000" dirty="0"/>
              <a:t>th </a:t>
            </a:r>
            <a:r>
              <a:rPr lang="en-US" sz="2000" b="1" dirty="0"/>
              <a:t>%?</a:t>
            </a:r>
          </a:p>
          <a:p>
            <a:pPr marL="460375" indent="-233363">
              <a:spcBef>
                <a:spcPct val="0"/>
              </a:spcBef>
              <a:spcAft>
                <a:spcPts val="1200"/>
              </a:spcAft>
            </a:pPr>
            <a:r>
              <a:rPr lang="en-US" sz="1800" dirty="0" err="1"/>
              <a:t>wRVU</a:t>
            </a:r>
            <a:r>
              <a:rPr lang="en-US" sz="1800" dirty="0"/>
              <a:t> production and wRVU conversion rates are inversely related</a:t>
            </a:r>
          </a:p>
          <a:p>
            <a:pPr marL="460375" indent="-233363">
              <a:spcBef>
                <a:spcPct val="0"/>
              </a:spcBef>
              <a:spcAft>
                <a:spcPts val="1200"/>
              </a:spcAft>
            </a:pPr>
            <a:r>
              <a:rPr lang="en-US" sz="1800" dirty="0"/>
              <a:t>Each survey can uniquely support a different position</a:t>
            </a:r>
          </a:p>
          <a:p>
            <a:pPr marL="460375" indent="-233363">
              <a:spcBef>
                <a:spcPct val="0"/>
              </a:spcBef>
              <a:spcAft>
                <a:spcPts val="1200"/>
              </a:spcAft>
            </a:pPr>
            <a:r>
              <a:rPr lang="en-US" sz="1800" dirty="0"/>
              <a:t>Refer to multiple surveys to support higher compensation levels.   </a:t>
            </a:r>
          </a:p>
          <a:p>
            <a:pPr marL="460375" indent="-233363">
              <a:spcBef>
                <a:spcPct val="0"/>
              </a:spcBef>
              <a:spcAft>
                <a:spcPts val="1200"/>
              </a:spcAft>
            </a:pPr>
            <a:r>
              <a:rPr lang="en-US" sz="1800" dirty="0"/>
              <a:t>Surveys with a higher “n” tend to be more reliable.</a:t>
            </a:r>
          </a:p>
          <a:p>
            <a:pPr marL="0" indent="0" eaLnBrk="1" hangingPunct="1">
              <a:spcAft>
                <a:spcPts val="1200"/>
              </a:spcAft>
              <a:buNone/>
            </a:pPr>
            <a:endParaRPr lang="en-US" altLang="en-US" sz="2800" dirty="0"/>
          </a:p>
        </p:txBody>
      </p:sp>
    </p:spTree>
    <p:extLst>
      <p:ext uri="{BB962C8B-B14F-4D97-AF65-F5344CB8AC3E}">
        <p14:creationId xmlns:p14="http://schemas.microsoft.com/office/powerpoint/2010/main" val="4213464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1200150"/>
            <a:ext cx="8229600" cy="3394075"/>
          </a:xfrm>
        </p:spPr>
        <p:txBody>
          <a:bodyPr/>
          <a:lstStyle/>
          <a:p>
            <a:pPr marL="0" indent="0">
              <a:spcBef>
                <a:spcPct val="0"/>
              </a:spcBef>
              <a:buNone/>
            </a:pPr>
            <a:r>
              <a:rPr lang="en-US" sz="2000" b="1" dirty="0"/>
              <a:t>Should ancillary/downstream revenue for the hospital be taken into account when determining physician  compensation ?  </a:t>
            </a:r>
          </a:p>
          <a:p>
            <a:pPr marL="0" indent="0">
              <a:spcBef>
                <a:spcPct val="0"/>
              </a:spcBef>
              <a:buNone/>
            </a:pPr>
            <a:endParaRPr lang="en-US" sz="2400" dirty="0"/>
          </a:p>
          <a:p>
            <a:pPr>
              <a:spcBef>
                <a:spcPct val="0"/>
              </a:spcBef>
              <a:spcAft>
                <a:spcPts val="600"/>
              </a:spcAft>
            </a:pPr>
            <a:r>
              <a:rPr lang="en-US" sz="2000" dirty="0"/>
              <a:t>Regulatory framework prohibits compensation that takes into account or varies with the volume or value of DHS referrals</a:t>
            </a:r>
          </a:p>
          <a:p>
            <a:pPr>
              <a:spcBef>
                <a:spcPct val="0"/>
              </a:spcBef>
              <a:spcAft>
                <a:spcPts val="600"/>
              </a:spcAft>
            </a:pPr>
            <a:r>
              <a:rPr lang="en-US" sz="2000" dirty="0"/>
              <a:t>Must follow Fair Market Value definition </a:t>
            </a:r>
          </a:p>
          <a:p>
            <a:pPr>
              <a:spcBef>
                <a:spcPct val="0"/>
              </a:spcBef>
              <a:spcAft>
                <a:spcPts val="600"/>
              </a:spcAft>
            </a:pPr>
            <a:r>
              <a:rPr lang="en-US" sz="2000" dirty="0"/>
              <a:t>Must follow Commercial Reasonableness definition</a:t>
            </a:r>
          </a:p>
          <a:p>
            <a:pPr marL="0" indent="0" eaLnBrk="1" hangingPunct="1">
              <a:buNone/>
            </a:pPr>
            <a:endParaRPr lang="en-US" altLang="en-US" dirty="0"/>
          </a:p>
        </p:txBody>
      </p:sp>
      <p:sp>
        <p:nvSpPr>
          <p:cNvPr id="5" name="Title 1"/>
          <p:cNvSpPr txBox="1">
            <a:spLocks/>
          </p:cNvSpPr>
          <p:nvPr/>
        </p:nvSpPr>
        <p:spPr bwMode="auto">
          <a:xfrm>
            <a:off x="0" y="12065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a:lstStyle>
          <a:p>
            <a:pPr eaLnBrk="1" hangingPunct="1"/>
            <a:r>
              <a:rPr lang="en-US" sz="4000" kern="100" dirty="0"/>
              <a:t>Physician Compensation - Hot Topics 5</a:t>
            </a:r>
            <a:endParaRPr lang="en-US" altLang="en-US" sz="4000" kern="100" dirty="0"/>
          </a:p>
        </p:txBody>
      </p:sp>
    </p:spTree>
    <p:extLst>
      <p:ext uri="{BB962C8B-B14F-4D97-AF65-F5344CB8AC3E}">
        <p14:creationId xmlns:p14="http://schemas.microsoft.com/office/powerpoint/2010/main" val="3282401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0" y="20624"/>
            <a:ext cx="9103519" cy="857250"/>
          </a:xfrm>
        </p:spPr>
        <p:txBody>
          <a:bodyPr/>
          <a:lstStyle/>
          <a:p>
            <a:r>
              <a:rPr lang="en-US" sz="4000" dirty="0"/>
              <a:t>Evolving Compensation Model Design</a:t>
            </a:r>
          </a:p>
        </p:txBody>
      </p:sp>
      <p:sp>
        <p:nvSpPr>
          <p:cNvPr id="3" name="Content Placeholder 2"/>
          <p:cNvSpPr>
            <a:spLocks noGrp="1"/>
          </p:cNvSpPr>
          <p:nvPr>
            <p:ph idx="1"/>
          </p:nvPr>
        </p:nvSpPr>
        <p:spPr>
          <a:xfrm>
            <a:off x="457200" y="819150"/>
            <a:ext cx="8534400" cy="3394075"/>
          </a:xfrm>
        </p:spPr>
        <p:txBody>
          <a:bodyPr/>
          <a:lstStyle/>
          <a:p>
            <a:r>
              <a:rPr lang="en-US" sz="1800" dirty="0"/>
              <a:t>The setting: evolving healthcare landscape influenced by shifting reimbursement</a:t>
            </a:r>
          </a:p>
          <a:p>
            <a:r>
              <a:rPr lang="en-US" sz="1800" dirty="0"/>
              <a:t>Best-fit compensation models will need to be updated or replaced</a:t>
            </a:r>
          </a:p>
          <a:p>
            <a:r>
              <a:rPr lang="en-US" sz="1800" dirty="0"/>
              <a:t>Each organization has a set of unique circumstances </a:t>
            </a:r>
          </a:p>
          <a:p>
            <a:pPr lvl="1"/>
            <a:r>
              <a:rPr lang="en-US" sz="1400" dirty="0"/>
              <a:t>Physician compensation models use similar core components</a:t>
            </a:r>
          </a:p>
          <a:p>
            <a:pPr lvl="1"/>
            <a:r>
              <a:rPr lang="en-US" sz="1400" dirty="0"/>
              <a:t>Not one-size-fits-all within an organization, or across different organizations.  </a:t>
            </a:r>
          </a:p>
          <a:p>
            <a:r>
              <a:rPr lang="en-US" sz="1800" dirty="0"/>
              <a:t>Numerous considerations in designing the most optimal compensation model</a:t>
            </a:r>
          </a:p>
        </p:txBody>
      </p:sp>
      <p:pic>
        <p:nvPicPr>
          <p:cNvPr id="5" name="Picture 4"/>
          <p:cNvPicPr>
            <a:picLocks noChangeAspect="1"/>
          </p:cNvPicPr>
          <p:nvPr/>
        </p:nvPicPr>
        <p:blipFill>
          <a:blip r:embed="rId3"/>
          <a:stretch>
            <a:fillRect/>
          </a:stretch>
        </p:blipFill>
        <p:spPr>
          <a:xfrm>
            <a:off x="1295400" y="2724150"/>
            <a:ext cx="5948363" cy="2247900"/>
          </a:xfrm>
          <a:prstGeom prst="rect">
            <a:avLst/>
          </a:prstGeom>
        </p:spPr>
      </p:pic>
      <p:sp>
        <p:nvSpPr>
          <p:cNvPr id="7" name="TextBox 6"/>
          <p:cNvSpPr txBox="1"/>
          <p:nvPr/>
        </p:nvSpPr>
        <p:spPr>
          <a:xfrm>
            <a:off x="457200" y="4949795"/>
            <a:ext cx="6172200" cy="184666"/>
          </a:xfrm>
          <a:prstGeom prst="rect">
            <a:avLst/>
          </a:prstGeom>
          <a:noFill/>
        </p:spPr>
        <p:txBody>
          <a:bodyPr wrap="square" rtlCol="0">
            <a:spAutoFit/>
          </a:bodyPr>
          <a:lstStyle/>
          <a:p>
            <a:r>
              <a:rPr lang="en-US" sz="600" dirty="0"/>
              <a:t>Used with permission from Eric Lebida, Willis Towers Watson.</a:t>
            </a:r>
          </a:p>
        </p:txBody>
      </p:sp>
    </p:spTree>
    <p:extLst>
      <p:ext uri="{BB962C8B-B14F-4D97-AF65-F5344CB8AC3E}">
        <p14:creationId xmlns:p14="http://schemas.microsoft.com/office/powerpoint/2010/main" val="3031815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Want More Help?</a:t>
            </a:r>
          </a:p>
        </p:txBody>
      </p:sp>
      <p:sp>
        <p:nvSpPr>
          <p:cNvPr id="3" name="Content Placeholder 2"/>
          <p:cNvSpPr>
            <a:spLocks noGrp="1"/>
          </p:cNvSpPr>
          <p:nvPr>
            <p:ph idx="1"/>
          </p:nvPr>
        </p:nvSpPr>
        <p:spPr>
          <a:xfrm>
            <a:off x="457200" y="1158519"/>
            <a:ext cx="5029200" cy="3698875"/>
          </a:xfrm>
        </p:spPr>
        <p:txBody>
          <a:bodyPr/>
          <a:lstStyle/>
          <a:p>
            <a:pPr marL="0" indent="0">
              <a:buNone/>
            </a:pPr>
            <a:r>
              <a:rPr lang="en-US" sz="2400" dirty="0"/>
              <a:t>For more tools and resources, visit:</a:t>
            </a:r>
            <a:endParaRPr lang="en-US" sz="2400" dirty="0">
              <a:hlinkClick r:id="rId2"/>
            </a:endParaRPr>
          </a:p>
          <a:p>
            <a:pPr marL="0" indent="0">
              <a:buNone/>
            </a:pPr>
            <a:endParaRPr lang="en-US" sz="1000" dirty="0">
              <a:hlinkClick r:id="rId2"/>
            </a:endParaRPr>
          </a:p>
          <a:p>
            <a:r>
              <a:rPr lang="en-US" sz="2400" i="1" dirty="0">
                <a:hlinkClick r:id="rId2"/>
              </a:rPr>
              <a:t>ACC.org/Guidelines</a:t>
            </a:r>
            <a:r>
              <a:rPr lang="en-US" sz="2400" i="1" dirty="0"/>
              <a:t> </a:t>
            </a:r>
          </a:p>
          <a:p>
            <a:r>
              <a:rPr lang="en-US" sz="2400" i="1" dirty="0">
                <a:hlinkClick r:id="rId3"/>
              </a:rPr>
              <a:t>ACC.org/about-acc/diversity-and-inclusion/features/2019/09/compensation-equity</a:t>
            </a:r>
            <a:endParaRPr lang="en-US" sz="2400" i="1" dirty="0"/>
          </a:p>
          <a:p>
            <a:pPr marL="457200" lvl="1" indent="0">
              <a:buNone/>
            </a:pPr>
            <a:endParaRPr lang="en-US" sz="2000" dirty="0"/>
          </a:p>
        </p:txBody>
      </p:sp>
      <p:sp>
        <p:nvSpPr>
          <p:cNvPr id="4" name="Rectangle 3"/>
          <p:cNvSpPr/>
          <p:nvPr/>
        </p:nvSpPr>
        <p:spPr>
          <a:xfrm>
            <a:off x="578864" y="4614876"/>
            <a:ext cx="5029200" cy="230832"/>
          </a:xfrm>
          <a:prstGeom prst="rect">
            <a:avLst/>
          </a:prstGeom>
          <a:solidFill>
            <a:schemeClr val="bg1"/>
          </a:solidFill>
        </p:spPr>
        <p:txBody>
          <a:bodyPr wrap="square">
            <a:spAutoFit/>
          </a:bodyPr>
          <a:lstStyle/>
          <a:p>
            <a:r>
              <a:rPr lang="en-US" sz="900" i="1" dirty="0"/>
              <a:t>https://www.aamc.org/initiatives/495432/understandingandaddressingfacultysalaryequity.html</a:t>
            </a:r>
          </a:p>
        </p:txBody>
      </p:sp>
      <p:pic>
        <p:nvPicPr>
          <p:cNvPr id="5" name="Picture 4"/>
          <p:cNvPicPr>
            <a:picLocks noChangeAspect="1"/>
          </p:cNvPicPr>
          <p:nvPr/>
        </p:nvPicPr>
        <p:blipFill>
          <a:blip r:embed="rId4"/>
          <a:stretch>
            <a:fillRect/>
          </a:stretch>
        </p:blipFill>
        <p:spPr>
          <a:xfrm>
            <a:off x="6019800" y="1063625"/>
            <a:ext cx="2667000" cy="3251749"/>
          </a:xfrm>
          <a:prstGeom prst="rect">
            <a:avLst/>
          </a:prstGeom>
          <a:ln>
            <a:solidFill>
              <a:schemeClr val="accent1">
                <a:lumMod val="50000"/>
              </a:schemeClr>
            </a:solidFill>
          </a:ln>
        </p:spPr>
      </p:pic>
    </p:spTree>
    <p:extLst>
      <p:ext uri="{BB962C8B-B14F-4D97-AF65-F5344CB8AC3E}">
        <p14:creationId xmlns:p14="http://schemas.microsoft.com/office/powerpoint/2010/main" val="186293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36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aramond" panose="02020404030301010803" pitchFamily="18" charset="0"/>
              </a:rPr>
              <a:t>Disclaimer</a:t>
            </a:r>
          </a:p>
        </p:txBody>
      </p:sp>
      <p:sp>
        <p:nvSpPr>
          <p:cNvPr id="3" name="Content Placeholder 2"/>
          <p:cNvSpPr>
            <a:spLocks noGrp="1"/>
          </p:cNvSpPr>
          <p:nvPr>
            <p:ph idx="1"/>
          </p:nvPr>
        </p:nvSpPr>
        <p:spPr/>
        <p:txBody>
          <a:bodyPr/>
          <a:lstStyle/>
          <a:p>
            <a:pPr marL="0" indent="0">
              <a:buNone/>
            </a:pPr>
            <a:r>
              <a:rPr lang="en-US" sz="2000" i="1" dirty="0"/>
              <a:t>This slide set/presentation is provided for informational purposes only and does not provide legal advice; please consult with your own counsel for legal guidance on compliance with applicable laws and regulations. This slide set/presentation is not intended to be used for, and does not encourage any coordination, between competitors with respect to compensation practices. To comply with the antitrust laws, competitors should not discuss or agree on the salaries or other compensation.</a:t>
            </a:r>
          </a:p>
        </p:txBody>
      </p:sp>
    </p:spTree>
    <p:extLst>
      <p:ext uri="{BB962C8B-B14F-4D97-AF65-F5344CB8AC3E}">
        <p14:creationId xmlns:p14="http://schemas.microsoft.com/office/powerpoint/2010/main" val="1266573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 y="13067"/>
            <a:ext cx="9144000" cy="857250"/>
          </a:xfrm>
        </p:spPr>
        <p:txBody>
          <a:bodyPr/>
          <a:lstStyle/>
          <a:p>
            <a:r>
              <a:rPr lang="en-US" sz="4000" dirty="0"/>
              <a:t>Appendix: Definition of Cash Compensation</a:t>
            </a:r>
          </a:p>
        </p:txBody>
      </p:sp>
      <p:sp>
        <p:nvSpPr>
          <p:cNvPr id="8" name="Rectangle 7"/>
          <p:cNvSpPr/>
          <p:nvPr/>
        </p:nvSpPr>
        <p:spPr>
          <a:xfrm>
            <a:off x="457200" y="819150"/>
            <a:ext cx="4114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accent4">
                    <a:lumMod val="60000"/>
                    <a:lumOff val="40000"/>
                  </a:schemeClr>
                </a:solidFill>
              </a:rPr>
              <a:t>Cash Compensation</a:t>
            </a:r>
          </a:p>
          <a:p>
            <a:pPr marL="285750" indent="-285750">
              <a:buFont typeface="Arial" panose="020B0604020202020204" pitchFamily="34" charset="0"/>
              <a:buChar char="•"/>
            </a:pPr>
            <a:r>
              <a:rPr lang="en-US" sz="1400" dirty="0">
                <a:solidFill>
                  <a:srgbClr val="00386B"/>
                </a:solidFill>
              </a:rPr>
              <a:t>Base salary</a:t>
            </a:r>
          </a:p>
          <a:p>
            <a:pPr marL="285750" indent="-285750">
              <a:buFont typeface="Arial" panose="020B0604020202020204" pitchFamily="34" charset="0"/>
              <a:buChar char="•"/>
            </a:pPr>
            <a:r>
              <a:rPr lang="en-US" sz="1400" dirty="0">
                <a:solidFill>
                  <a:srgbClr val="00386B"/>
                </a:solidFill>
              </a:rPr>
              <a:t>Production-based compensation</a:t>
            </a:r>
          </a:p>
          <a:p>
            <a:pPr marL="285750" indent="-285750">
              <a:buFont typeface="Arial" panose="020B0604020202020204" pitchFamily="34" charset="0"/>
              <a:buChar char="•"/>
            </a:pPr>
            <a:r>
              <a:rPr lang="en-US" sz="1400" dirty="0">
                <a:solidFill>
                  <a:srgbClr val="00386B"/>
                </a:solidFill>
              </a:rPr>
              <a:t>Incentive/bonus compensation (quality/performance, shared savings, CIN, etc.)</a:t>
            </a:r>
          </a:p>
          <a:p>
            <a:pPr marL="285750" indent="-285750">
              <a:buFont typeface="Arial" panose="020B0604020202020204" pitchFamily="34" charset="0"/>
              <a:buChar char="•"/>
            </a:pPr>
            <a:r>
              <a:rPr lang="en-US" sz="1400" dirty="0">
                <a:solidFill>
                  <a:srgbClr val="00386B"/>
                </a:solidFill>
              </a:rPr>
              <a:t>Call pay</a:t>
            </a:r>
          </a:p>
          <a:p>
            <a:pPr marL="285750" indent="-285750">
              <a:buFont typeface="Arial" panose="020B0604020202020204" pitchFamily="34" charset="0"/>
              <a:buChar char="•"/>
            </a:pPr>
            <a:r>
              <a:rPr lang="en-US" sz="1400" dirty="0">
                <a:solidFill>
                  <a:srgbClr val="00386B"/>
                </a:solidFill>
              </a:rPr>
              <a:t>Administrative compensation</a:t>
            </a:r>
          </a:p>
          <a:p>
            <a:pPr marL="285750" indent="-285750">
              <a:buFont typeface="Arial" panose="020B0604020202020204" pitchFamily="34" charset="0"/>
              <a:buChar char="•"/>
            </a:pPr>
            <a:r>
              <a:rPr lang="en-US" sz="1400" dirty="0">
                <a:solidFill>
                  <a:srgbClr val="00386B"/>
                </a:solidFill>
              </a:rPr>
              <a:t>Other cash comp (e.g., pro-rata signing bonus, retention payments, and/or loan forgiveness</a:t>
            </a:r>
          </a:p>
        </p:txBody>
      </p:sp>
      <p:sp>
        <p:nvSpPr>
          <p:cNvPr id="9" name="Rectangle 8"/>
          <p:cNvSpPr/>
          <p:nvPr/>
        </p:nvSpPr>
        <p:spPr>
          <a:xfrm>
            <a:off x="457200" y="2952750"/>
            <a:ext cx="4114800" cy="1997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a:solidFill>
                  <a:srgbClr val="00B050"/>
                </a:solidFill>
              </a:rPr>
              <a:t>Clinical Cash Compensation</a:t>
            </a:r>
            <a:r>
              <a:rPr lang="en-US" sz="1400" dirty="0">
                <a:solidFill>
                  <a:schemeClr val="tx1"/>
                </a:solidFill>
              </a:rPr>
              <a:t>:</a:t>
            </a:r>
          </a:p>
          <a:p>
            <a:pPr marL="285750" indent="-285750">
              <a:buFont typeface="Arial" panose="020B0604020202020204" pitchFamily="34" charset="0"/>
              <a:buChar char="•"/>
            </a:pPr>
            <a:r>
              <a:rPr lang="en-US" sz="1400" dirty="0">
                <a:solidFill>
                  <a:srgbClr val="00386B"/>
                </a:solidFill>
              </a:rPr>
              <a:t>Base salary</a:t>
            </a:r>
          </a:p>
          <a:p>
            <a:pPr marL="285750" indent="-285750">
              <a:buFont typeface="Arial" panose="020B0604020202020204" pitchFamily="34" charset="0"/>
              <a:buChar char="•"/>
            </a:pPr>
            <a:r>
              <a:rPr lang="en-US" sz="1400" dirty="0">
                <a:solidFill>
                  <a:srgbClr val="00386B"/>
                </a:solidFill>
              </a:rPr>
              <a:t>Production-based compensation</a:t>
            </a:r>
          </a:p>
          <a:p>
            <a:pPr marL="285750" indent="-285750">
              <a:buFont typeface="Arial" panose="020B0604020202020204" pitchFamily="34" charset="0"/>
              <a:buChar char="•"/>
            </a:pPr>
            <a:r>
              <a:rPr lang="en-US" sz="1400" dirty="0">
                <a:solidFill>
                  <a:srgbClr val="00386B"/>
                </a:solidFill>
              </a:rPr>
              <a:t>Incentive/bonus compensation</a:t>
            </a:r>
          </a:p>
          <a:p>
            <a:pPr marL="285750" indent="-285750">
              <a:buFont typeface="Arial" panose="020B0604020202020204" pitchFamily="34" charset="0"/>
              <a:buChar char="•"/>
            </a:pPr>
            <a:r>
              <a:rPr lang="en-US" sz="1400" dirty="0">
                <a:solidFill>
                  <a:srgbClr val="00386B"/>
                </a:solidFill>
              </a:rPr>
              <a:t>Base call pay (“typical” rotation – by specialty)</a:t>
            </a:r>
          </a:p>
          <a:p>
            <a:pPr marL="285750" indent="-285750">
              <a:buFont typeface="Arial" panose="020B0604020202020204" pitchFamily="34" charset="0"/>
              <a:buChar char="•"/>
            </a:pPr>
            <a:r>
              <a:rPr lang="en-US" sz="1400" dirty="0">
                <a:solidFill>
                  <a:srgbClr val="00386B"/>
                </a:solidFill>
              </a:rPr>
              <a:t>Other cash compensation (e.g., pro-rata, signing bonus, retention payments, and/or loan forgiveness)</a:t>
            </a:r>
          </a:p>
          <a:p>
            <a:pPr marL="285750" indent="-285750">
              <a:buFont typeface="Arial" panose="020B0604020202020204" pitchFamily="34" charset="0"/>
              <a:buChar char="•"/>
            </a:pPr>
            <a:endParaRPr lang="en-US" sz="1400" dirty="0">
              <a:solidFill>
                <a:schemeClr val="tx1"/>
              </a:solidFill>
            </a:endParaRPr>
          </a:p>
        </p:txBody>
      </p:sp>
      <p:sp>
        <p:nvSpPr>
          <p:cNvPr id="10" name="Rectangle 9"/>
          <p:cNvSpPr/>
          <p:nvPr/>
        </p:nvSpPr>
        <p:spPr>
          <a:xfrm>
            <a:off x="4572000" y="819150"/>
            <a:ext cx="4114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a:solidFill>
                  <a:srgbClr val="7030A0"/>
                </a:solidFill>
              </a:rPr>
              <a:t>Excluded from Cash Compensation</a:t>
            </a:r>
            <a:r>
              <a:rPr lang="en-US" sz="1400" b="1" u="sng" dirty="0">
                <a:solidFill>
                  <a:schemeClr val="accent4">
                    <a:lumMod val="60000"/>
                    <a:lumOff val="40000"/>
                  </a:schemeClr>
                </a:solidFill>
              </a:rPr>
              <a:t>:</a:t>
            </a:r>
          </a:p>
          <a:p>
            <a:pPr marL="285750" indent="-285750">
              <a:buFont typeface="Arial" panose="020B0604020202020204" pitchFamily="34" charset="0"/>
              <a:buChar char="•"/>
            </a:pPr>
            <a:r>
              <a:rPr lang="en-US" sz="1400" dirty="0">
                <a:solidFill>
                  <a:srgbClr val="00386B"/>
                </a:solidFill>
              </a:rPr>
              <a:t>Fringe benefits (medical, dental, life, disability, etc.)</a:t>
            </a:r>
          </a:p>
          <a:p>
            <a:pPr marL="285750" indent="-285750">
              <a:buFont typeface="Arial" panose="020B0604020202020204" pitchFamily="34" charset="0"/>
              <a:buChar char="•"/>
            </a:pPr>
            <a:r>
              <a:rPr lang="en-US" sz="1400" dirty="0">
                <a:solidFill>
                  <a:srgbClr val="00386B"/>
                </a:solidFill>
              </a:rPr>
              <a:t>Paid time off</a:t>
            </a:r>
          </a:p>
          <a:p>
            <a:pPr marL="285750" indent="-285750">
              <a:buFont typeface="Arial" panose="020B0604020202020204" pitchFamily="34" charset="0"/>
              <a:buChar char="•"/>
            </a:pPr>
            <a:r>
              <a:rPr lang="en-US" sz="1400" dirty="0">
                <a:solidFill>
                  <a:srgbClr val="00386B"/>
                </a:solidFill>
              </a:rPr>
              <a:t>Payments to retirement plans</a:t>
            </a:r>
          </a:p>
          <a:p>
            <a:pPr marL="285750" indent="-285750">
              <a:buFont typeface="Arial" panose="020B0604020202020204" pitchFamily="34" charset="0"/>
              <a:buChar char="•"/>
            </a:pPr>
            <a:r>
              <a:rPr lang="en-US" sz="1400" dirty="0">
                <a:solidFill>
                  <a:srgbClr val="00386B"/>
                </a:solidFill>
              </a:rPr>
              <a:t>Expense reimbursements (CME, phone, etc.)</a:t>
            </a:r>
          </a:p>
          <a:p>
            <a:pPr marL="285750" indent="-285750">
              <a:buFont typeface="Arial" panose="020B0604020202020204" pitchFamily="34" charset="0"/>
              <a:buChar char="•"/>
            </a:pPr>
            <a:r>
              <a:rPr lang="en-US" sz="1400" dirty="0">
                <a:solidFill>
                  <a:srgbClr val="00386B"/>
                </a:solidFill>
              </a:rPr>
              <a:t>Moonlighting/outside income</a:t>
            </a:r>
            <a:endParaRPr lang="en-US" sz="1400" b="1" u="sng" dirty="0">
              <a:solidFill>
                <a:schemeClr val="tx1"/>
              </a:solidFill>
            </a:endParaRPr>
          </a:p>
        </p:txBody>
      </p:sp>
      <p:sp>
        <p:nvSpPr>
          <p:cNvPr id="11" name="Rectangle 10"/>
          <p:cNvSpPr/>
          <p:nvPr/>
        </p:nvSpPr>
        <p:spPr>
          <a:xfrm>
            <a:off x="4572000" y="2952749"/>
            <a:ext cx="4114800" cy="1997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a:solidFill>
                  <a:srgbClr val="002060"/>
                </a:solidFill>
              </a:rPr>
              <a:t>Total Cash Compensation</a:t>
            </a:r>
            <a:r>
              <a:rPr lang="en-US" sz="1400" u="sng" dirty="0">
                <a:solidFill>
                  <a:srgbClr val="002060"/>
                </a:solidFill>
              </a:rPr>
              <a:t>:</a:t>
            </a:r>
          </a:p>
          <a:p>
            <a:pPr marL="285750" indent="-285750">
              <a:buFont typeface="Arial" panose="020B0604020202020204" pitchFamily="34" charset="0"/>
              <a:buChar char="•"/>
            </a:pPr>
            <a:r>
              <a:rPr lang="en-US" sz="1400" dirty="0">
                <a:solidFill>
                  <a:srgbClr val="00386B"/>
                </a:solidFill>
              </a:rPr>
              <a:t>Clinical cash compensation</a:t>
            </a:r>
          </a:p>
          <a:p>
            <a:pPr marL="285750" indent="-285750">
              <a:buFont typeface="Arial" panose="020B0604020202020204" pitchFamily="34" charset="0"/>
              <a:buChar char="•"/>
            </a:pPr>
            <a:r>
              <a:rPr lang="en-US" sz="1400" dirty="0">
                <a:solidFill>
                  <a:srgbClr val="00386B"/>
                </a:solidFill>
              </a:rPr>
              <a:t>Administrative compensation</a:t>
            </a:r>
          </a:p>
          <a:p>
            <a:pPr marL="285750" indent="-285750">
              <a:buFont typeface="Arial" panose="020B0604020202020204" pitchFamily="34" charset="0"/>
              <a:buChar char="•"/>
            </a:pPr>
            <a:r>
              <a:rPr lang="en-US" sz="1400" dirty="0">
                <a:solidFill>
                  <a:srgbClr val="00386B"/>
                </a:solidFill>
              </a:rPr>
              <a:t>Research/teaching compensation</a:t>
            </a:r>
          </a:p>
          <a:p>
            <a:pPr marL="285750" indent="-285750">
              <a:buFont typeface="Arial" panose="020B0604020202020204" pitchFamily="34" charset="0"/>
              <a:buChar char="•"/>
            </a:pPr>
            <a:r>
              <a:rPr lang="en-US" sz="1400" dirty="0">
                <a:solidFill>
                  <a:srgbClr val="00386B"/>
                </a:solidFill>
              </a:rPr>
              <a:t>Excess call payments (pay for call coverage in excess of a typical rotation -  varies by specialty)</a:t>
            </a:r>
          </a:p>
          <a:p>
            <a:pPr marL="285750" indent="-285750">
              <a:buFont typeface="Arial" panose="020B0604020202020204" pitchFamily="34" charset="0"/>
              <a:buChar char="•"/>
            </a:pPr>
            <a:r>
              <a:rPr lang="en-US" sz="1400" dirty="0">
                <a:solidFill>
                  <a:srgbClr val="00386B"/>
                </a:solidFill>
              </a:rPr>
              <a:t>Moonlighting/outside income</a:t>
            </a:r>
          </a:p>
          <a:p>
            <a:pPr algn="ctr"/>
            <a:endParaRPr lang="en-US" sz="1400" dirty="0">
              <a:solidFill>
                <a:srgbClr val="00B050"/>
              </a:solidFill>
            </a:endParaRPr>
          </a:p>
        </p:txBody>
      </p:sp>
      <p:sp>
        <p:nvSpPr>
          <p:cNvPr id="12" name="TextBox 11"/>
          <p:cNvSpPr txBox="1"/>
          <p:nvPr/>
        </p:nvSpPr>
        <p:spPr>
          <a:xfrm>
            <a:off x="457200" y="4949795"/>
            <a:ext cx="6172200" cy="184666"/>
          </a:xfrm>
          <a:prstGeom prst="rect">
            <a:avLst/>
          </a:prstGeom>
          <a:noFill/>
        </p:spPr>
        <p:txBody>
          <a:bodyPr wrap="square" rtlCol="0">
            <a:spAutoFit/>
          </a:bodyPr>
          <a:lstStyle/>
          <a:p>
            <a:r>
              <a:rPr lang="en-US" sz="600" dirty="0"/>
              <a:t>Used with permission from Eric Lebida, Willis Towers Watson.</a:t>
            </a:r>
          </a:p>
        </p:txBody>
      </p:sp>
    </p:spTree>
    <p:extLst>
      <p:ext uri="{BB962C8B-B14F-4D97-AF65-F5344CB8AC3E}">
        <p14:creationId xmlns:p14="http://schemas.microsoft.com/office/powerpoint/2010/main" val="321696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wRVU 2017</a:t>
            </a:r>
          </a:p>
        </p:txBody>
      </p:sp>
      <p:pic>
        <p:nvPicPr>
          <p:cNvPr id="4" name="Content Placeholder 3"/>
          <p:cNvPicPr>
            <a:picLocks noGrp="1" noChangeAspect="1"/>
          </p:cNvPicPr>
          <p:nvPr>
            <p:ph idx="1"/>
          </p:nvPr>
        </p:nvPicPr>
        <p:blipFill>
          <a:blip r:embed="rId2"/>
          <a:stretch>
            <a:fillRect/>
          </a:stretch>
        </p:blipFill>
        <p:spPr>
          <a:xfrm>
            <a:off x="3733800" y="1276351"/>
            <a:ext cx="5057640" cy="2514600"/>
          </a:xfrm>
          <a:prstGeom prst="rect">
            <a:avLst/>
          </a:prstGeom>
        </p:spPr>
      </p:pic>
      <p:pic>
        <p:nvPicPr>
          <p:cNvPr id="5" name="Picture 4"/>
          <p:cNvPicPr>
            <a:picLocks noChangeAspect="1"/>
          </p:cNvPicPr>
          <p:nvPr/>
        </p:nvPicPr>
        <p:blipFill>
          <a:blip r:embed="rId3"/>
          <a:stretch>
            <a:fillRect/>
          </a:stretch>
        </p:blipFill>
        <p:spPr>
          <a:xfrm>
            <a:off x="152400" y="819150"/>
            <a:ext cx="2895600" cy="1524000"/>
          </a:xfrm>
          <a:prstGeom prst="rect">
            <a:avLst/>
          </a:prstGeom>
        </p:spPr>
      </p:pic>
      <p:pic>
        <p:nvPicPr>
          <p:cNvPr id="6" name="Picture 5"/>
          <p:cNvPicPr>
            <a:picLocks noChangeAspect="1"/>
          </p:cNvPicPr>
          <p:nvPr/>
        </p:nvPicPr>
        <p:blipFill>
          <a:blip r:embed="rId4"/>
          <a:stretch>
            <a:fillRect/>
          </a:stretch>
        </p:blipFill>
        <p:spPr>
          <a:xfrm>
            <a:off x="447745" y="2998677"/>
            <a:ext cx="2905055" cy="1819135"/>
          </a:xfrm>
          <a:prstGeom prst="rect">
            <a:avLst/>
          </a:prstGeom>
        </p:spPr>
      </p:pic>
    </p:spTree>
    <p:extLst>
      <p:ext uri="{BB962C8B-B14F-4D97-AF65-F5344CB8AC3E}">
        <p14:creationId xmlns:p14="http://schemas.microsoft.com/office/powerpoint/2010/main" val="2143420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Data</a:t>
            </a:r>
          </a:p>
        </p:txBody>
      </p:sp>
      <p:pic>
        <p:nvPicPr>
          <p:cNvPr id="4" name="Content Placeholder 3"/>
          <p:cNvPicPr>
            <a:picLocks noGrp="1" noChangeAspect="1"/>
          </p:cNvPicPr>
          <p:nvPr>
            <p:ph idx="1"/>
          </p:nvPr>
        </p:nvPicPr>
        <p:blipFill>
          <a:blip r:embed="rId2"/>
          <a:stretch>
            <a:fillRect/>
          </a:stretch>
        </p:blipFill>
        <p:spPr>
          <a:xfrm>
            <a:off x="838200" y="1075722"/>
            <a:ext cx="7086306" cy="3394075"/>
          </a:xfrm>
          <a:prstGeom prst="rect">
            <a:avLst/>
          </a:prstGeom>
        </p:spPr>
      </p:pic>
    </p:spTree>
    <p:extLst>
      <p:ext uri="{BB962C8B-B14F-4D97-AF65-F5344CB8AC3E}">
        <p14:creationId xmlns:p14="http://schemas.microsoft.com/office/powerpoint/2010/main" val="3260033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$/wRVU</a:t>
            </a:r>
          </a:p>
        </p:txBody>
      </p:sp>
      <p:pic>
        <p:nvPicPr>
          <p:cNvPr id="4" name="Content Placeholder 3"/>
          <p:cNvPicPr>
            <a:picLocks noGrp="1" noChangeAspect="1"/>
          </p:cNvPicPr>
          <p:nvPr>
            <p:ph idx="1"/>
          </p:nvPr>
        </p:nvPicPr>
        <p:blipFill>
          <a:blip r:embed="rId2"/>
          <a:stretch>
            <a:fillRect/>
          </a:stretch>
        </p:blipFill>
        <p:spPr>
          <a:xfrm>
            <a:off x="1333500" y="1200150"/>
            <a:ext cx="6476999" cy="3232619"/>
          </a:xfrm>
          <a:prstGeom prst="rect">
            <a:avLst/>
          </a:prstGeom>
        </p:spPr>
      </p:pic>
    </p:spTree>
    <p:extLst>
      <p:ext uri="{BB962C8B-B14F-4D97-AF65-F5344CB8AC3E}">
        <p14:creationId xmlns:p14="http://schemas.microsoft.com/office/powerpoint/2010/main" val="1268065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Non-Clinical Revenue</a:t>
            </a:r>
          </a:p>
        </p:txBody>
      </p:sp>
      <p:pic>
        <p:nvPicPr>
          <p:cNvPr id="4" name="Content Placeholder 3"/>
          <p:cNvPicPr>
            <a:picLocks noGrp="1" noChangeAspect="1"/>
          </p:cNvPicPr>
          <p:nvPr>
            <p:ph idx="1"/>
          </p:nvPr>
        </p:nvPicPr>
        <p:blipFill>
          <a:blip r:embed="rId2"/>
          <a:stretch>
            <a:fillRect/>
          </a:stretch>
        </p:blipFill>
        <p:spPr>
          <a:xfrm>
            <a:off x="1059654" y="1123950"/>
            <a:ext cx="6788946" cy="3280171"/>
          </a:xfrm>
          <a:prstGeom prst="rect">
            <a:avLst/>
          </a:prstGeom>
        </p:spPr>
      </p:pic>
    </p:spTree>
    <p:extLst>
      <p:ext uri="{BB962C8B-B14F-4D97-AF65-F5344CB8AC3E}">
        <p14:creationId xmlns:p14="http://schemas.microsoft.com/office/powerpoint/2010/main" val="4282031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Rates</a:t>
            </a:r>
          </a:p>
        </p:txBody>
      </p:sp>
      <p:pic>
        <p:nvPicPr>
          <p:cNvPr id="4" name="Content Placeholder 3"/>
          <p:cNvPicPr>
            <a:picLocks noGrp="1" noChangeAspect="1"/>
          </p:cNvPicPr>
          <p:nvPr>
            <p:ph idx="1"/>
          </p:nvPr>
        </p:nvPicPr>
        <p:blipFill>
          <a:blip r:embed="rId2"/>
          <a:stretch>
            <a:fillRect/>
          </a:stretch>
        </p:blipFill>
        <p:spPr>
          <a:xfrm>
            <a:off x="1162612" y="1006475"/>
            <a:ext cx="6818776" cy="3394075"/>
          </a:xfrm>
          <a:prstGeom prst="rect">
            <a:avLst/>
          </a:prstGeom>
        </p:spPr>
      </p:pic>
    </p:spTree>
    <p:extLst>
      <p:ext uri="{BB962C8B-B14F-4D97-AF65-F5344CB8AC3E}">
        <p14:creationId xmlns:p14="http://schemas.microsoft.com/office/powerpoint/2010/main" val="3224562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Director Rates</a:t>
            </a:r>
          </a:p>
        </p:txBody>
      </p:sp>
      <p:pic>
        <p:nvPicPr>
          <p:cNvPr id="4" name="Content Placeholder 3"/>
          <p:cNvPicPr>
            <a:picLocks noGrp="1" noChangeAspect="1"/>
          </p:cNvPicPr>
          <p:nvPr>
            <p:ph idx="1"/>
          </p:nvPr>
        </p:nvPicPr>
        <p:blipFill>
          <a:blip r:embed="rId2"/>
          <a:stretch>
            <a:fillRect/>
          </a:stretch>
        </p:blipFill>
        <p:spPr>
          <a:xfrm>
            <a:off x="1230958" y="1006475"/>
            <a:ext cx="6682084" cy="3394075"/>
          </a:xfrm>
          <a:prstGeom prst="rect">
            <a:avLst/>
          </a:prstGeom>
        </p:spPr>
      </p:pic>
    </p:spTree>
    <p:extLst>
      <p:ext uri="{BB962C8B-B14F-4D97-AF65-F5344CB8AC3E}">
        <p14:creationId xmlns:p14="http://schemas.microsoft.com/office/powerpoint/2010/main" val="161002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52813" y="45958"/>
            <a:ext cx="5717179" cy="4735592"/>
          </a:xfrm>
          <a:prstGeom prst="rect">
            <a:avLst/>
          </a:prstGeom>
          <a:ln>
            <a:solidFill>
              <a:srgbClr val="C00000"/>
            </a:solidFill>
          </a:ln>
        </p:spPr>
      </p:pic>
      <p:sp>
        <p:nvSpPr>
          <p:cNvPr id="5" name="TextBox 4"/>
          <p:cNvSpPr txBox="1"/>
          <p:nvPr/>
        </p:nvSpPr>
        <p:spPr>
          <a:xfrm>
            <a:off x="2454442" y="1272339"/>
            <a:ext cx="3438023" cy="1384995"/>
          </a:xfrm>
          <a:prstGeom prst="rect">
            <a:avLst/>
          </a:prstGeom>
          <a:solidFill>
            <a:schemeClr val="accent1">
              <a:lumMod val="20000"/>
              <a:lumOff val="80000"/>
            </a:schemeClr>
          </a:solidFill>
        </p:spPr>
        <p:txBody>
          <a:bodyPr wrap="square" rtlCol="0">
            <a:spAutoFit/>
          </a:bodyPr>
          <a:lstStyle/>
          <a:p>
            <a:r>
              <a:rPr lang="en-US" sz="2100" dirty="0">
                <a:solidFill>
                  <a:schemeClr val="accent1">
                    <a:lumMod val="50000"/>
                  </a:schemeClr>
                </a:solidFill>
                <a:latin typeface="Arial" panose="020B0604020202020204" pitchFamily="34" charset="0"/>
                <a:cs typeface="Arial" panose="020B0604020202020204" pitchFamily="34" charset="0"/>
              </a:rPr>
              <a:t>2019 Cardiologist Compensation and Opportunity Equity </a:t>
            </a:r>
          </a:p>
          <a:p>
            <a:endParaRPr lang="en-US" sz="210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p:cNvSpPr txBox="1"/>
          <p:nvPr/>
        </p:nvSpPr>
        <p:spPr>
          <a:xfrm rot="20257396">
            <a:off x="2633343" y="3227013"/>
            <a:ext cx="3793090" cy="784830"/>
          </a:xfrm>
          <a:prstGeom prst="rect">
            <a:avLst/>
          </a:prstGeom>
          <a:solidFill>
            <a:schemeClr val="bg1"/>
          </a:solidFill>
          <a:ln>
            <a:solidFill>
              <a:srgbClr val="FF0000"/>
            </a:solidFill>
          </a:ln>
        </p:spPr>
        <p:txBody>
          <a:bodyPr wrap="none" rtlCol="0">
            <a:spAutoFit/>
          </a:bodyPr>
          <a:lstStyle/>
          <a:p>
            <a:r>
              <a:rPr lang="en-US" sz="4500" dirty="0">
                <a:solidFill>
                  <a:srgbClr val="FF0000"/>
                </a:solidFill>
              </a:rPr>
              <a:t>PLACEHOLDER</a:t>
            </a:r>
          </a:p>
        </p:txBody>
      </p:sp>
    </p:spTree>
    <p:extLst>
      <p:ext uri="{BB962C8B-B14F-4D97-AF65-F5344CB8AC3E}">
        <p14:creationId xmlns:p14="http://schemas.microsoft.com/office/powerpoint/2010/main" val="35432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lstStyle/>
          <a:p>
            <a:r>
              <a:rPr lang="en-US" dirty="0"/>
              <a:t>Agenda</a:t>
            </a:r>
          </a:p>
        </p:txBody>
      </p:sp>
      <p:sp>
        <p:nvSpPr>
          <p:cNvPr id="3" name="Content Placeholder 2"/>
          <p:cNvSpPr>
            <a:spLocks noGrp="1"/>
          </p:cNvSpPr>
          <p:nvPr>
            <p:ph idx="1"/>
          </p:nvPr>
        </p:nvSpPr>
        <p:spPr/>
        <p:txBody>
          <a:bodyPr/>
          <a:lstStyle/>
          <a:p>
            <a:r>
              <a:rPr lang="en-US" sz="2800" dirty="0"/>
              <a:t>Setting the Stage: Definitions, etc.</a:t>
            </a:r>
          </a:p>
          <a:p>
            <a:r>
              <a:rPr lang="en-US" sz="2800" dirty="0"/>
              <a:t>Dissecting One Sample Plan</a:t>
            </a:r>
          </a:p>
          <a:p>
            <a:r>
              <a:rPr lang="en-US" sz="2800" dirty="0"/>
              <a:t>Compensation Trends</a:t>
            </a:r>
          </a:p>
          <a:p>
            <a:r>
              <a:rPr lang="en-US" sz="2800" dirty="0"/>
              <a:t>Regulatory Concerns</a:t>
            </a:r>
          </a:p>
          <a:p>
            <a:r>
              <a:rPr lang="en-US" sz="2800" dirty="0"/>
              <a:t>Hot Topics</a:t>
            </a:r>
          </a:p>
          <a:p>
            <a:endParaRPr lang="en-US" sz="2800" dirty="0"/>
          </a:p>
        </p:txBody>
      </p:sp>
      <p:pic>
        <p:nvPicPr>
          <p:cNvPr id="5" name="Picture 4">
            <a:extLst>
              <a:ext uri="{FF2B5EF4-FFF2-40B4-BE49-F238E27FC236}">
                <a16:creationId xmlns:a16="http://schemas.microsoft.com/office/drawing/2014/main" id="{5523C683-8926-4001-B91F-3C775727D7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09555" y="1352550"/>
            <a:ext cx="3124200" cy="2257723"/>
          </a:xfrm>
          <a:prstGeom prst="rect">
            <a:avLst/>
          </a:prstGeom>
        </p:spPr>
      </p:pic>
    </p:spTree>
    <p:extLst>
      <p:ext uri="{BB962C8B-B14F-4D97-AF65-F5344CB8AC3E}">
        <p14:creationId xmlns:p14="http://schemas.microsoft.com/office/powerpoint/2010/main" val="310551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50"/>
            <a:ext cx="8229600" cy="857250"/>
          </a:xfrm>
        </p:spPr>
        <p:txBody>
          <a:bodyPr/>
          <a:lstStyle/>
          <a:p>
            <a:r>
              <a:rPr lang="en-US" sz="4000" dirty="0"/>
              <a:t>Essential Design Elements</a:t>
            </a:r>
          </a:p>
        </p:txBody>
      </p:sp>
      <p:sp>
        <p:nvSpPr>
          <p:cNvPr id="3" name="Content Placeholder 2"/>
          <p:cNvSpPr>
            <a:spLocks noGrp="1"/>
          </p:cNvSpPr>
          <p:nvPr>
            <p:ph idx="1"/>
          </p:nvPr>
        </p:nvSpPr>
        <p:spPr/>
        <p:txBody>
          <a:bodyPr>
            <a:noAutofit/>
          </a:bodyPr>
          <a:lstStyle/>
          <a:p>
            <a:pPr marL="0" indent="0">
              <a:buNone/>
            </a:pPr>
            <a:r>
              <a:rPr lang="en-US" sz="2200" b="1" dirty="0">
                <a:solidFill>
                  <a:schemeClr val="tx1">
                    <a:lumMod val="60000"/>
                    <a:lumOff val="40000"/>
                  </a:schemeClr>
                </a:solidFill>
              </a:rPr>
              <a:t>Fair, Equitable and Sustainable</a:t>
            </a:r>
          </a:p>
          <a:p>
            <a:r>
              <a:rPr lang="en-US" sz="2200" dirty="0"/>
              <a:t>Predictability, stability for physicians</a:t>
            </a:r>
          </a:p>
          <a:p>
            <a:r>
              <a:rPr lang="en-US" sz="2200" dirty="0"/>
              <a:t>Conducive to alignment with hospital/medical school</a:t>
            </a:r>
          </a:p>
          <a:p>
            <a:r>
              <a:rPr lang="en-US" sz="2200" dirty="0"/>
              <a:t>Relevant locally and benchmarked nationally</a:t>
            </a:r>
          </a:p>
          <a:p>
            <a:r>
              <a:rPr lang="en-US" sz="2200" dirty="0"/>
              <a:t>Ensures compensation and opportunity equity</a:t>
            </a:r>
          </a:p>
          <a:p>
            <a:r>
              <a:rPr lang="en-US" sz="2200" dirty="0"/>
              <a:t>Compensation model is not a distribution plan</a:t>
            </a:r>
          </a:p>
          <a:p>
            <a:r>
              <a:rPr lang="en-US" sz="2200" dirty="0"/>
              <a:t>Compensation evaluated and set annually</a:t>
            </a:r>
          </a:p>
          <a:p>
            <a:r>
              <a:rPr lang="en-US" sz="2200" dirty="0"/>
              <a:t>Plan reviewed periodically for validity, currency and opportunities to improve/refine</a:t>
            </a:r>
          </a:p>
          <a:p>
            <a:pPr marL="257175" lvl="1" indent="0">
              <a:buNone/>
            </a:pPr>
            <a:endParaRPr lang="en-US" sz="2200" dirty="0"/>
          </a:p>
        </p:txBody>
      </p:sp>
    </p:spTree>
    <p:extLst>
      <p:ext uri="{BB962C8B-B14F-4D97-AF65-F5344CB8AC3E}">
        <p14:creationId xmlns:p14="http://schemas.microsoft.com/office/powerpoint/2010/main" val="398728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09550"/>
            <a:ext cx="9144000" cy="857250"/>
          </a:xfrm>
        </p:spPr>
        <p:txBody>
          <a:bodyPr/>
          <a:lstStyle/>
          <a:p>
            <a:r>
              <a:rPr lang="en-US" sz="4000" dirty="0"/>
              <a:t>Key Compensation Model </a:t>
            </a:r>
            <a:br>
              <a:rPr lang="en-US" sz="4000" dirty="0"/>
            </a:br>
            <a:r>
              <a:rPr lang="en-US" sz="4000" dirty="0"/>
              <a:t>Design Questions</a:t>
            </a:r>
          </a:p>
        </p:txBody>
      </p:sp>
      <p:sp>
        <p:nvSpPr>
          <p:cNvPr id="4" name="Content Placeholder 3"/>
          <p:cNvSpPr>
            <a:spLocks noGrp="1"/>
          </p:cNvSpPr>
          <p:nvPr>
            <p:ph idx="1"/>
          </p:nvPr>
        </p:nvSpPr>
        <p:spPr>
          <a:xfrm>
            <a:off x="762000" y="1360616"/>
            <a:ext cx="8229600" cy="3573334"/>
          </a:xfrm>
        </p:spPr>
        <p:txBody>
          <a:bodyPr>
            <a:noAutofit/>
          </a:bodyPr>
          <a:lstStyle/>
          <a:p>
            <a:r>
              <a:rPr lang="en-US" sz="2000" dirty="0"/>
              <a:t>What do you value?</a:t>
            </a:r>
          </a:p>
          <a:p>
            <a:pPr lvl="1"/>
            <a:r>
              <a:rPr lang="en-US" sz="1800" dirty="0"/>
              <a:t>Sub-specialization, market dynamics, call/part-time, burnout</a:t>
            </a:r>
          </a:p>
          <a:p>
            <a:r>
              <a:rPr lang="en-US" sz="2000" dirty="0"/>
              <a:t>What do you want to incentivize?</a:t>
            </a:r>
          </a:p>
          <a:p>
            <a:r>
              <a:rPr lang="en-US" sz="2000" dirty="0"/>
              <a:t>How will you measure and reward?</a:t>
            </a:r>
          </a:p>
          <a:p>
            <a:r>
              <a:rPr lang="en-US" sz="2000" dirty="0"/>
              <a:t>Pooled compensation or individual?</a:t>
            </a:r>
          </a:p>
          <a:p>
            <a:r>
              <a:rPr lang="en-US" sz="2000" dirty="0"/>
              <a:t>How will you ensure compensation equity?</a:t>
            </a:r>
          </a:p>
          <a:p>
            <a:r>
              <a:rPr lang="en-US" sz="2000" dirty="0"/>
              <a:t>What will components of compensation be?</a:t>
            </a:r>
          </a:p>
          <a:p>
            <a:pPr lvl="1"/>
            <a:r>
              <a:rPr lang="en-US" sz="1800" dirty="0"/>
              <a:t>Base, call, productivity, quality, strategic, citizenship, operational efficiencies, research, teaching, etc.</a:t>
            </a:r>
          </a:p>
          <a:p>
            <a:r>
              <a:rPr lang="en-US" sz="2000" dirty="0"/>
              <a:t>How do you balance FFS/productivity with value?</a:t>
            </a:r>
          </a:p>
          <a:p>
            <a:endParaRPr lang="en-US" sz="1800" dirty="0"/>
          </a:p>
          <a:p>
            <a:pPr marL="257175" lvl="1" indent="0">
              <a:buNone/>
            </a:pPr>
            <a:endParaRPr lang="en-US" sz="1800" dirty="0"/>
          </a:p>
          <a:p>
            <a:pPr marL="257175" lvl="1" indent="0">
              <a:buNone/>
            </a:pPr>
            <a:endParaRPr lang="en-US" sz="1800" dirty="0"/>
          </a:p>
        </p:txBody>
      </p:sp>
    </p:spTree>
    <p:extLst>
      <p:ext uri="{BB962C8B-B14F-4D97-AF65-F5344CB8AC3E}">
        <p14:creationId xmlns:p14="http://schemas.microsoft.com/office/powerpoint/2010/main" val="247295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97BD-5512-45DA-A699-0C5BD40B17D8}"/>
              </a:ext>
            </a:extLst>
          </p:cNvPr>
          <p:cNvSpPr>
            <a:spLocks noGrp="1"/>
          </p:cNvSpPr>
          <p:nvPr>
            <p:ph type="title"/>
          </p:nvPr>
        </p:nvSpPr>
        <p:spPr>
          <a:xfrm>
            <a:off x="-148125" y="120650"/>
            <a:ext cx="8229600" cy="857250"/>
          </a:xfrm>
        </p:spPr>
        <p:txBody>
          <a:bodyPr/>
          <a:lstStyle/>
          <a:p>
            <a:r>
              <a:rPr lang="en-US" sz="4000" dirty="0"/>
              <a:t>At Every Step of the Way …</a:t>
            </a:r>
          </a:p>
        </p:txBody>
      </p:sp>
      <p:sp>
        <p:nvSpPr>
          <p:cNvPr id="8" name="Content Placeholder 7"/>
          <p:cNvSpPr>
            <a:spLocks noGrp="1"/>
          </p:cNvSpPr>
          <p:nvPr>
            <p:ph idx="1"/>
          </p:nvPr>
        </p:nvSpPr>
        <p:spPr/>
        <p:txBody>
          <a:bodyPr/>
          <a:lstStyle/>
          <a:p>
            <a:pPr>
              <a:buFont typeface="Wingdings" panose="05000000000000000000" pitchFamily="2" charset="2"/>
              <a:buChar char="ü"/>
            </a:pPr>
            <a:r>
              <a:rPr lang="en-US" sz="2400" dirty="0"/>
              <a:t>How does the incentive plan align strategically?</a:t>
            </a:r>
          </a:p>
          <a:p>
            <a:pPr lvl="1">
              <a:buFont typeface="Wingdings" panose="05000000000000000000" pitchFamily="2" charset="2"/>
              <a:buChar char="§"/>
            </a:pPr>
            <a:r>
              <a:rPr lang="en-US" sz="2000" dirty="0"/>
              <a:t>Consider MDs as ‘business partners’</a:t>
            </a:r>
          </a:p>
          <a:p>
            <a:pPr>
              <a:buFont typeface="Wingdings" panose="05000000000000000000" pitchFamily="2" charset="2"/>
              <a:buChar char="ü"/>
            </a:pPr>
            <a:r>
              <a:rPr lang="en-US" sz="2400" dirty="0"/>
              <a:t>How does the plan align with the physicians’ philosophy and culture around compensation and work?</a:t>
            </a:r>
          </a:p>
          <a:p>
            <a:pPr>
              <a:buFont typeface="Wingdings" panose="05000000000000000000" pitchFamily="2" charset="2"/>
              <a:buChar char="ü"/>
            </a:pPr>
            <a:r>
              <a:rPr lang="en-US" sz="2400" dirty="0"/>
              <a:t>How does your hospital’s/school’s mission and particular view on legal and compensation risk square?</a:t>
            </a:r>
          </a:p>
          <a:p>
            <a:pPr>
              <a:buFont typeface="Wingdings" panose="05000000000000000000" pitchFamily="2" charset="2"/>
              <a:buChar char="ü"/>
            </a:pPr>
            <a:r>
              <a:rPr lang="en-US" sz="2400" dirty="0"/>
              <a:t>Is it accountable, transparent and manageable?</a:t>
            </a:r>
          </a:p>
          <a:p>
            <a:pPr>
              <a:buFont typeface="Wingdings" panose="05000000000000000000" pitchFamily="2" charset="2"/>
              <a:buChar char="ü"/>
            </a:pPr>
            <a:r>
              <a:rPr lang="en-US" sz="2400" dirty="0"/>
              <a:t>(Therefore) What are we trying to achieve?</a:t>
            </a:r>
          </a:p>
          <a:p>
            <a:endParaRPr lang="en-US" sz="2400" dirty="0"/>
          </a:p>
        </p:txBody>
      </p:sp>
      <p:pic>
        <p:nvPicPr>
          <p:cNvPr id="4" name="Picture 3">
            <a:extLst>
              <a:ext uri="{FF2B5EF4-FFF2-40B4-BE49-F238E27FC236}">
                <a16:creationId xmlns:a16="http://schemas.microsoft.com/office/drawing/2014/main" id="{B18203F4-6EE1-4081-A002-4F2039663C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05006" y="25400"/>
            <a:ext cx="1938993" cy="2089150"/>
          </a:xfrm>
          <a:prstGeom prst="rect">
            <a:avLst/>
          </a:prstGeom>
        </p:spPr>
      </p:pic>
    </p:spTree>
    <p:extLst>
      <p:ext uri="{BB962C8B-B14F-4D97-AF65-F5344CB8AC3E}">
        <p14:creationId xmlns:p14="http://schemas.microsoft.com/office/powerpoint/2010/main" val="2620589647"/>
      </p:ext>
    </p:extLst>
  </p:cSld>
  <p:clrMapOvr>
    <a:masterClrMapping/>
  </p:clrMapOvr>
</p:sld>
</file>

<file path=ppt/theme/theme1.xml><?xml version="1.0" encoding="utf-8"?>
<a:theme xmlns:a="http://schemas.openxmlformats.org/drawingml/2006/main" name="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008D8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9273</TotalTime>
  <Words>3074</Words>
  <Application>Microsoft Office PowerPoint</Application>
  <PresentationFormat>On-screen Show (16:9)</PresentationFormat>
  <Paragraphs>398</Paragraphs>
  <Slides>46</Slides>
  <Notes>10</Notes>
  <HiddenSlides>3</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46</vt:i4>
      </vt:variant>
    </vt:vector>
  </HeadingPairs>
  <TitlesOfParts>
    <vt:vector size="59" baseType="lpstr">
      <vt:lpstr>Arial</vt:lpstr>
      <vt:lpstr>Arial Narrow</vt:lpstr>
      <vt:lpstr>Calibri</vt:lpstr>
      <vt:lpstr>Franklin Gothic Book</vt:lpstr>
      <vt:lpstr>Franklin Gothic Medium</vt:lpstr>
      <vt:lpstr>Garamond</vt:lpstr>
      <vt:lpstr>Georgia</vt:lpstr>
      <vt:lpstr>Wingdings</vt:lpstr>
      <vt:lpstr>ACC 16:9 Master</vt:lpstr>
      <vt:lpstr>Blank Master</vt:lpstr>
      <vt:lpstr>2_Custom Design</vt:lpstr>
      <vt:lpstr>Custom Design</vt:lpstr>
      <vt:lpstr>Worksheet</vt:lpstr>
      <vt:lpstr>PowerPoint Presentation</vt:lpstr>
      <vt:lpstr>Citation</vt:lpstr>
      <vt:lpstr>Special Thanks To</vt:lpstr>
      <vt:lpstr>Disclaimer</vt:lpstr>
      <vt:lpstr>PowerPoint Presentation</vt:lpstr>
      <vt:lpstr>Agenda</vt:lpstr>
      <vt:lpstr>Essential Design Elements</vt:lpstr>
      <vt:lpstr>Key Compensation Model  Design Questions</vt:lpstr>
      <vt:lpstr>At Every Step of the Way …</vt:lpstr>
      <vt:lpstr>Definitions: Compensation Has Both Cash and Non-Cash Components</vt:lpstr>
      <vt:lpstr>Environmental Scan: Salary Components</vt:lpstr>
      <vt:lpstr>One View: ‘Perfect’ Compensation Model </vt:lpstr>
      <vt:lpstr>‘Perfect’ Model Example: NI Cardiologist</vt:lpstr>
      <vt:lpstr> ‘Perfect’ Physician Model: Pros and Cons</vt:lpstr>
      <vt:lpstr>Physician Compensation Trends: Quality/Performance-Based Compensation – Best Practices</vt:lpstr>
      <vt:lpstr>Physician Compensation Trends: Quality/Performance-Based Compensation – Market Data</vt:lpstr>
      <vt:lpstr>Physician Compensation Trends: Quality/Performance-Based Compensation – Pitfalls</vt:lpstr>
      <vt:lpstr>How Big Are Incentive Payments?</vt:lpstr>
      <vt:lpstr>Incentive Goals Must Be Measurable</vt:lpstr>
      <vt:lpstr>Example: Incentive Goals/Metrics</vt:lpstr>
      <vt:lpstr>Compensation Model Design</vt:lpstr>
      <vt:lpstr>Flexible Careers: On Call, Wind Down, Part Time</vt:lpstr>
      <vt:lpstr>Transitioning: Balancing FFS and Value</vt:lpstr>
      <vt:lpstr>wRVU vs. TVU</vt:lpstr>
      <vt:lpstr>Time Value Units: One Approach</vt:lpstr>
      <vt:lpstr>Sample Non-Clinical and Clinical TVU’s </vt:lpstr>
      <vt:lpstr>Plan Assumptions</vt:lpstr>
      <vt:lpstr>Salary Model - Pros &amp; Cons</vt:lpstr>
      <vt:lpstr>What is Talent Management and How is it Different From HR?</vt:lpstr>
      <vt:lpstr>Regulatory Framework: Federal Physician Self-Referral (Stark) Law </vt:lpstr>
      <vt:lpstr>Regulatory Framework: Federal Anti-Kickback Statute (AKS)  </vt:lpstr>
      <vt:lpstr>Physician Compensation – Hot Topics 1   </vt:lpstr>
      <vt:lpstr>Physician Compensation – Hot Topics 2</vt:lpstr>
      <vt:lpstr>Physician Compensation – Hot Topics 3</vt:lpstr>
      <vt:lpstr>Physician Compensation - Hot Topics 4</vt:lpstr>
      <vt:lpstr>PowerPoint Presentation</vt:lpstr>
      <vt:lpstr>Evolving Compensation Model Design</vt:lpstr>
      <vt:lpstr>Want More Help?</vt:lpstr>
      <vt:lpstr>PowerPoint Presentation</vt:lpstr>
      <vt:lpstr>Appendix: Definition of Cash Compensation</vt:lpstr>
      <vt:lpstr>wRVU 2017</vt:lpstr>
      <vt:lpstr>2017 Data</vt:lpstr>
      <vt:lpstr>$/wRVU</vt:lpstr>
      <vt:lpstr>Non-Clinical Revenue</vt:lpstr>
      <vt:lpstr>Administrative Rates</vt:lpstr>
      <vt:lpstr>Medical Director Rates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Insert Title Here ]</dc:title>
  <dc:creator>Autumn Niggles</dc:creator>
  <cp:lastModifiedBy>Andreea Candela</cp:lastModifiedBy>
  <cp:revision>163</cp:revision>
  <cp:lastPrinted>2013-06-06T20:17:19Z</cp:lastPrinted>
  <dcterms:created xsi:type="dcterms:W3CDTF">2013-05-15T19:14:34Z</dcterms:created>
  <dcterms:modified xsi:type="dcterms:W3CDTF">2019-09-13T20:56:17Z</dcterms:modified>
</cp:coreProperties>
</file>