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4" r:id="rId5"/>
    <p:sldMasterId id="2147483772" r:id="rId6"/>
    <p:sldMasterId id="2147483811" r:id="rId7"/>
    <p:sldMasterId id="2147483869" r:id="rId8"/>
    <p:sldMasterId id="2147483882" r:id="rId9"/>
  </p:sldMasterIdLst>
  <p:notesMasterIdLst>
    <p:notesMasterId r:id="rId64"/>
  </p:notesMasterIdLst>
  <p:handoutMasterIdLst>
    <p:handoutMasterId r:id="rId65"/>
  </p:handoutMasterIdLst>
  <p:sldIdLst>
    <p:sldId id="4650" r:id="rId10"/>
    <p:sldId id="264" r:id="rId11"/>
    <p:sldId id="260" r:id="rId12"/>
    <p:sldId id="4614" r:id="rId13"/>
    <p:sldId id="256" r:id="rId14"/>
    <p:sldId id="257" r:id="rId15"/>
    <p:sldId id="266" r:id="rId16"/>
    <p:sldId id="265" r:id="rId17"/>
    <p:sldId id="262" r:id="rId18"/>
    <p:sldId id="259" r:id="rId19"/>
    <p:sldId id="267" r:id="rId20"/>
    <p:sldId id="261" r:id="rId21"/>
    <p:sldId id="258" r:id="rId22"/>
    <p:sldId id="268" r:id="rId23"/>
    <p:sldId id="302" r:id="rId24"/>
    <p:sldId id="4607" r:id="rId25"/>
    <p:sldId id="4609" r:id="rId26"/>
    <p:sldId id="1373" r:id="rId27"/>
    <p:sldId id="4608" r:id="rId28"/>
    <p:sldId id="4610" r:id="rId29"/>
    <p:sldId id="4611" r:id="rId30"/>
    <p:sldId id="1648" r:id="rId31"/>
    <p:sldId id="4612" r:id="rId32"/>
    <p:sldId id="4584" r:id="rId33"/>
    <p:sldId id="4615" r:id="rId34"/>
    <p:sldId id="4617" r:id="rId35"/>
    <p:sldId id="276" r:id="rId36"/>
    <p:sldId id="285" r:id="rId37"/>
    <p:sldId id="4618" r:id="rId38"/>
    <p:sldId id="280" r:id="rId39"/>
    <p:sldId id="281" r:id="rId40"/>
    <p:sldId id="277" r:id="rId41"/>
    <p:sldId id="4619" r:id="rId42"/>
    <p:sldId id="274" r:id="rId43"/>
    <p:sldId id="284" r:id="rId44"/>
    <p:sldId id="283" r:id="rId45"/>
    <p:sldId id="4620" r:id="rId46"/>
    <p:sldId id="4622" r:id="rId47"/>
    <p:sldId id="4623" r:id="rId48"/>
    <p:sldId id="4624" r:id="rId49"/>
    <p:sldId id="4626" r:id="rId50"/>
    <p:sldId id="4627" r:id="rId51"/>
    <p:sldId id="4628" r:id="rId52"/>
    <p:sldId id="4633" r:id="rId53"/>
    <p:sldId id="4635" r:id="rId54"/>
    <p:sldId id="4637" r:id="rId55"/>
    <p:sldId id="4638" r:id="rId56"/>
    <p:sldId id="4639" r:id="rId57"/>
    <p:sldId id="4640" r:id="rId58"/>
    <p:sldId id="4641" r:id="rId59"/>
    <p:sldId id="4642" r:id="rId60"/>
    <p:sldId id="4644" r:id="rId61"/>
    <p:sldId id="4646" r:id="rId62"/>
    <p:sldId id="4647" r:id="rId63"/>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Franklin Gothic Book" panose="020B05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Book" panose="020B05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86B"/>
    <a:srgbClr val="FF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1EA06E-C2B0-49F6-9A0B-AF18FE5353FC}" v="2" dt="2021-11-03T21:16:26.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5"/>
    <p:restoredTop sz="74410"/>
  </p:normalViewPr>
  <p:slideViewPr>
    <p:cSldViewPr>
      <p:cViewPr varScale="1">
        <p:scale>
          <a:sx n="109" d="100"/>
          <a:sy n="109" d="100"/>
        </p:scale>
        <p:origin x="222" y="96"/>
      </p:cViewPr>
      <p:guideLst>
        <p:guide orient="horz" pos="1620"/>
        <p:guide pos="2880"/>
      </p:guideLst>
    </p:cSldViewPr>
  </p:slideViewPr>
  <p:notesTextViewPr>
    <p:cViewPr>
      <p:scale>
        <a:sx n="1" d="1"/>
        <a:sy n="1" d="1"/>
      </p:scale>
      <p:origin x="0" y="0"/>
    </p:cViewPr>
  </p:notesText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Battaile" userId="01f3e4c5-5431-4c48-bd24-f45afd16f2c2" providerId="ADAL" clId="{FA1EA06E-C2B0-49F6-9A0B-AF18FE5353FC}"/>
    <pc:docChg chg="custSel addSld delSld modSld sldOrd">
      <pc:chgData name="Tina Battaile" userId="01f3e4c5-5431-4c48-bd24-f45afd16f2c2" providerId="ADAL" clId="{FA1EA06E-C2B0-49F6-9A0B-AF18FE5353FC}" dt="2021-11-03T22:54:25.682" v="65" actId="729"/>
      <pc:docMkLst>
        <pc:docMk/>
      </pc:docMkLst>
      <pc:sldChg chg="ord">
        <pc:chgData name="Tina Battaile" userId="01f3e4c5-5431-4c48-bd24-f45afd16f2c2" providerId="ADAL" clId="{FA1EA06E-C2B0-49F6-9A0B-AF18FE5353FC}" dt="2021-11-03T21:16:42.928" v="5"/>
        <pc:sldMkLst>
          <pc:docMk/>
          <pc:sldMk cId="1548494834" sldId="260"/>
        </pc:sldMkLst>
      </pc:sldChg>
      <pc:sldChg chg="mod modShow">
        <pc:chgData name="Tina Battaile" userId="01f3e4c5-5431-4c48-bd24-f45afd16f2c2" providerId="ADAL" clId="{FA1EA06E-C2B0-49F6-9A0B-AF18FE5353FC}" dt="2021-11-03T22:46:17.941" v="59" actId="729"/>
        <pc:sldMkLst>
          <pc:docMk/>
          <pc:sldMk cId="0" sldId="263"/>
        </pc:sldMkLst>
      </pc:sldChg>
      <pc:sldChg chg="ord">
        <pc:chgData name="Tina Battaile" userId="01f3e4c5-5431-4c48-bd24-f45afd16f2c2" providerId="ADAL" clId="{FA1EA06E-C2B0-49F6-9A0B-AF18FE5353FC}" dt="2021-11-03T21:16:50.300" v="7"/>
        <pc:sldMkLst>
          <pc:docMk/>
          <pc:sldMk cId="3537246390" sldId="264"/>
        </pc:sldMkLst>
      </pc:sldChg>
      <pc:sldChg chg="modSp mod">
        <pc:chgData name="Tina Battaile" userId="01f3e4c5-5431-4c48-bd24-f45afd16f2c2" providerId="ADAL" clId="{FA1EA06E-C2B0-49F6-9A0B-AF18FE5353FC}" dt="2021-11-03T21:23:15.315" v="38" actId="20577"/>
        <pc:sldMkLst>
          <pc:docMk/>
          <pc:sldMk cId="3223548842" sldId="274"/>
        </pc:sldMkLst>
        <pc:spChg chg="mod">
          <ac:chgData name="Tina Battaile" userId="01f3e4c5-5431-4c48-bd24-f45afd16f2c2" providerId="ADAL" clId="{FA1EA06E-C2B0-49F6-9A0B-AF18FE5353FC}" dt="2021-11-03T21:23:15.315" v="38" actId="20577"/>
          <ac:spMkLst>
            <pc:docMk/>
            <pc:sldMk cId="3223548842" sldId="274"/>
            <ac:spMk id="6" creationId="{00000000-0000-0000-0000-000000000000}"/>
          </ac:spMkLst>
        </pc:spChg>
        <pc:cxnChg chg="mod">
          <ac:chgData name="Tina Battaile" userId="01f3e4c5-5431-4c48-bd24-f45afd16f2c2" providerId="ADAL" clId="{FA1EA06E-C2B0-49F6-9A0B-AF18FE5353FC}" dt="2021-11-03T21:23:01.858" v="32" actId="1076"/>
          <ac:cxnSpMkLst>
            <pc:docMk/>
            <pc:sldMk cId="3223548842" sldId="274"/>
            <ac:cxnSpMk id="8" creationId="{00000000-0000-0000-0000-000000000000}"/>
          </ac:cxnSpMkLst>
        </pc:cxnChg>
      </pc:sldChg>
      <pc:sldChg chg="del">
        <pc:chgData name="Tina Battaile" userId="01f3e4c5-5431-4c48-bd24-f45afd16f2c2" providerId="ADAL" clId="{FA1EA06E-C2B0-49F6-9A0B-AF18FE5353FC}" dt="2021-11-03T22:35:05.173" v="52" actId="2696"/>
        <pc:sldMkLst>
          <pc:docMk/>
          <pc:sldMk cId="2534933726" sldId="282"/>
        </pc:sldMkLst>
      </pc:sldChg>
      <pc:sldChg chg="mod modShow">
        <pc:chgData name="Tina Battaile" userId="01f3e4c5-5431-4c48-bd24-f45afd16f2c2" providerId="ADAL" clId="{FA1EA06E-C2B0-49F6-9A0B-AF18FE5353FC}" dt="2021-11-03T22:42:54.061" v="53" actId="729"/>
        <pc:sldMkLst>
          <pc:docMk/>
          <pc:sldMk cId="793988236" sldId="301"/>
        </pc:sldMkLst>
      </pc:sldChg>
      <pc:sldChg chg="mod modShow">
        <pc:chgData name="Tina Battaile" userId="01f3e4c5-5431-4c48-bd24-f45afd16f2c2" providerId="ADAL" clId="{FA1EA06E-C2B0-49F6-9A0B-AF18FE5353FC}" dt="2021-11-03T22:43:24.529" v="57" actId="729"/>
        <pc:sldMkLst>
          <pc:docMk/>
          <pc:sldMk cId="921164652" sldId="302"/>
        </pc:sldMkLst>
      </pc:sldChg>
      <pc:sldChg chg="modSp mod">
        <pc:chgData name="Tina Battaile" userId="01f3e4c5-5431-4c48-bd24-f45afd16f2c2" providerId="ADAL" clId="{FA1EA06E-C2B0-49F6-9A0B-AF18FE5353FC}" dt="2021-11-03T22:33:12.903" v="49" actId="20577"/>
        <pc:sldMkLst>
          <pc:docMk/>
          <pc:sldMk cId="1883218465" sldId="1373"/>
        </pc:sldMkLst>
        <pc:spChg chg="mod">
          <ac:chgData name="Tina Battaile" userId="01f3e4c5-5431-4c48-bd24-f45afd16f2c2" providerId="ADAL" clId="{FA1EA06E-C2B0-49F6-9A0B-AF18FE5353FC}" dt="2021-11-03T22:33:12.903" v="49" actId="20577"/>
          <ac:spMkLst>
            <pc:docMk/>
            <pc:sldMk cId="1883218465" sldId="1373"/>
            <ac:spMk id="33" creationId="{00000000-0000-0000-0000-000000000000}"/>
          </ac:spMkLst>
        </pc:spChg>
      </pc:sldChg>
      <pc:sldChg chg="modSp mod">
        <pc:chgData name="Tina Battaile" userId="01f3e4c5-5431-4c48-bd24-f45afd16f2c2" providerId="ADAL" clId="{FA1EA06E-C2B0-49F6-9A0B-AF18FE5353FC}" dt="2021-11-03T22:33:44.063" v="51" actId="20577"/>
        <pc:sldMkLst>
          <pc:docMk/>
          <pc:sldMk cId="2895773375" sldId="1648"/>
        </pc:sldMkLst>
        <pc:spChg chg="mod">
          <ac:chgData name="Tina Battaile" userId="01f3e4c5-5431-4c48-bd24-f45afd16f2c2" providerId="ADAL" clId="{FA1EA06E-C2B0-49F6-9A0B-AF18FE5353FC}" dt="2021-11-03T22:33:44.063" v="51" actId="20577"/>
          <ac:spMkLst>
            <pc:docMk/>
            <pc:sldMk cId="2895773375" sldId="1648"/>
            <ac:spMk id="2" creationId="{00000000-0000-0000-0000-000000000000}"/>
          </ac:spMkLst>
        </pc:spChg>
      </pc:sldChg>
      <pc:sldChg chg="modSp mod">
        <pc:chgData name="Tina Battaile" userId="01f3e4c5-5431-4c48-bd24-f45afd16f2c2" providerId="ADAL" clId="{FA1EA06E-C2B0-49F6-9A0B-AF18FE5353FC}" dt="2021-11-03T22:33:32.810" v="50" actId="20577"/>
        <pc:sldMkLst>
          <pc:docMk/>
          <pc:sldMk cId="3622422956" sldId="4611"/>
        </pc:sldMkLst>
        <pc:spChg chg="mod">
          <ac:chgData name="Tina Battaile" userId="01f3e4c5-5431-4c48-bd24-f45afd16f2c2" providerId="ADAL" clId="{FA1EA06E-C2B0-49F6-9A0B-AF18FE5353FC}" dt="2021-11-03T22:33:32.810" v="50" actId="20577"/>
          <ac:spMkLst>
            <pc:docMk/>
            <pc:sldMk cId="3622422956" sldId="4611"/>
            <ac:spMk id="2" creationId="{00000000-0000-0000-0000-000000000000}"/>
          </ac:spMkLst>
        </pc:spChg>
      </pc:sldChg>
      <pc:sldChg chg="mod modShow">
        <pc:chgData name="Tina Battaile" userId="01f3e4c5-5431-4c48-bd24-f45afd16f2c2" providerId="ADAL" clId="{FA1EA06E-C2B0-49F6-9A0B-AF18FE5353FC}" dt="2021-11-03T22:45:46.846" v="58" actId="729"/>
        <pc:sldMkLst>
          <pc:docMk/>
          <pc:sldMk cId="0" sldId="4625"/>
        </pc:sldMkLst>
      </pc:sldChg>
      <pc:sldChg chg="mod modShow">
        <pc:chgData name="Tina Battaile" userId="01f3e4c5-5431-4c48-bd24-f45afd16f2c2" providerId="ADAL" clId="{FA1EA06E-C2B0-49F6-9A0B-AF18FE5353FC}" dt="2021-11-03T22:50:55.219" v="64" actId="729"/>
        <pc:sldMkLst>
          <pc:docMk/>
          <pc:sldMk cId="0" sldId="4629"/>
        </pc:sldMkLst>
      </pc:sldChg>
      <pc:sldChg chg="mod modShow">
        <pc:chgData name="Tina Battaile" userId="01f3e4c5-5431-4c48-bd24-f45afd16f2c2" providerId="ADAL" clId="{FA1EA06E-C2B0-49F6-9A0B-AF18FE5353FC}" dt="2021-11-03T22:54:25.682" v="65" actId="729"/>
        <pc:sldMkLst>
          <pc:docMk/>
          <pc:sldMk cId="0" sldId="4634"/>
        </pc:sldMkLst>
      </pc:sldChg>
      <pc:sldChg chg="mod modShow">
        <pc:chgData name="Tina Battaile" userId="01f3e4c5-5431-4c48-bd24-f45afd16f2c2" providerId="ADAL" clId="{FA1EA06E-C2B0-49F6-9A0B-AF18FE5353FC}" dt="2021-11-03T22:47:04.611" v="60" actId="729"/>
        <pc:sldMkLst>
          <pc:docMk/>
          <pc:sldMk cId="0" sldId="4636"/>
        </pc:sldMkLst>
      </pc:sldChg>
      <pc:sldChg chg="modSp mod">
        <pc:chgData name="Tina Battaile" userId="01f3e4c5-5431-4c48-bd24-f45afd16f2c2" providerId="ADAL" clId="{FA1EA06E-C2B0-49F6-9A0B-AF18FE5353FC}" dt="2021-11-03T21:16:03.736" v="1" actId="27636"/>
        <pc:sldMkLst>
          <pc:docMk/>
          <pc:sldMk cId="0" sldId="4640"/>
        </pc:sldMkLst>
        <pc:spChg chg="mod">
          <ac:chgData name="Tina Battaile" userId="01f3e4c5-5431-4c48-bd24-f45afd16f2c2" providerId="ADAL" clId="{FA1EA06E-C2B0-49F6-9A0B-AF18FE5353FC}" dt="2021-11-03T21:16:03.736" v="1" actId="27636"/>
          <ac:spMkLst>
            <pc:docMk/>
            <pc:sldMk cId="0" sldId="4640"/>
            <ac:spMk id="282" creationId="{00000000-0000-0000-0000-000000000000}"/>
          </ac:spMkLst>
        </pc:spChg>
      </pc:sldChg>
      <pc:sldChg chg="mod modShow">
        <pc:chgData name="Tina Battaile" userId="01f3e4c5-5431-4c48-bd24-f45afd16f2c2" providerId="ADAL" clId="{FA1EA06E-C2B0-49F6-9A0B-AF18FE5353FC}" dt="2021-11-03T22:49:44.486" v="61" actId="729"/>
        <pc:sldMkLst>
          <pc:docMk/>
          <pc:sldMk cId="0" sldId="4643"/>
        </pc:sldMkLst>
      </pc:sldChg>
      <pc:sldChg chg="mod modShow">
        <pc:chgData name="Tina Battaile" userId="01f3e4c5-5431-4c48-bd24-f45afd16f2c2" providerId="ADAL" clId="{FA1EA06E-C2B0-49F6-9A0B-AF18FE5353FC}" dt="2021-11-03T22:50:30.867" v="63" actId="729"/>
        <pc:sldMkLst>
          <pc:docMk/>
          <pc:sldMk cId="0" sldId="4644"/>
        </pc:sldMkLst>
      </pc:sldChg>
      <pc:sldChg chg="modSp add del mod modNotesTx">
        <pc:chgData name="Tina Battaile" userId="01f3e4c5-5431-4c48-bd24-f45afd16f2c2" providerId="ADAL" clId="{FA1EA06E-C2B0-49F6-9A0B-AF18FE5353FC}" dt="2021-11-03T21:25:07.762" v="39" actId="47"/>
        <pc:sldMkLst>
          <pc:docMk/>
          <pc:sldMk cId="0" sldId="4649"/>
        </pc:sldMkLst>
        <pc:spChg chg="mod">
          <ac:chgData name="Tina Battaile" userId="01f3e4c5-5431-4c48-bd24-f45afd16f2c2" providerId="ADAL" clId="{FA1EA06E-C2B0-49F6-9A0B-AF18FE5353FC}" dt="2021-11-03T21:18:48.950" v="17" actId="1076"/>
          <ac:spMkLst>
            <pc:docMk/>
            <pc:sldMk cId="0" sldId="4649"/>
            <ac:spMk id="14" creationId="{F762DC11-6651-4809-8030-FBC682CB68FF}"/>
          </ac:spMkLst>
        </pc:spChg>
        <pc:spChg chg="mod">
          <ac:chgData name="Tina Battaile" userId="01f3e4c5-5431-4c48-bd24-f45afd16f2c2" providerId="ADAL" clId="{FA1EA06E-C2B0-49F6-9A0B-AF18FE5353FC}" dt="2021-11-03T21:18:43.809" v="15" actId="1076"/>
          <ac:spMkLst>
            <pc:docMk/>
            <pc:sldMk cId="0" sldId="4649"/>
            <ac:spMk id="16" creationId="{E4834C93-000B-496E-976E-AC1D6CC6A559}"/>
          </ac:spMkLst>
        </pc:spChg>
        <pc:spChg chg="mod">
          <ac:chgData name="Tina Battaile" userId="01f3e4c5-5431-4c48-bd24-f45afd16f2c2" providerId="ADAL" clId="{FA1EA06E-C2B0-49F6-9A0B-AF18FE5353FC}" dt="2021-11-03T21:19:26.628" v="31" actId="1076"/>
          <ac:spMkLst>
            <pc:docMk/>
            <pc:sldMk cId="0" sldId="4649"/>
            <ac:spMk id="18" creationId="{1D24B956-7D2A-4A53-9309-52E60FE9C042}"/>
          </ac:spMkLst>
        </pc:spChg>
        <pc:spChg chg="mod">
          <ac:chgData name="Tina Battaile" userId="01f3e4c5-5431-4c48-bd24-f45afd16f2c2" providerId="ADAL" clId="{FA1EA06E-C2B0-49F6-9A0B-AF18FE5353FC}" dt="2021-11-03T21:18:57.508" v="19" actId="1076"/>
          <ac:spMkLst>
            <pc:docMk/>
            <pc:sldMk cId="0" sldId="4649"/>
            <ac:spMk id="19" creationId="{A7DB3BB6-9FE5-4D9E-912C-7CAE026DC5AA}"/>
          </ac:spMkLst>
        </pc:spChg>
        <pc:spChg chg="mod">
          <ac:chgData name="Tina Battaile" userId="01f3e4c5-5431-4c48-bd24-f45afd16f2c2" providerId="ADAL" clId="{FA1EA06E-C2B0-49F6-9A0B-AF18FE5353FC}" dt="2021-11-03T21:19:22.408" v="29" actId="1076"/>
          <ac:spMkLst>
            <pc:docMk/>
            <pc:sldMk cId="0" sldId="4649"/>
            <ac:spMk id="25" creationId="{C05C11CA-CDA0-46DB-8157-0DCEAFCEE8EE}"/>
          </ac:spMkLst>
        </pc:spChg>
        <pc:spChg chg="mod">
          <ac:chgData name="Tina Battaile" userId="01f3e4c5-5431-4c48-bd24-f45afd16f2c2" providerId="ADAL" clId="{FA1EA06E-C2B0-49F6-9A0B-AF18FE5353FC}" dt="2021-11-03T21:19:16.026" v="27" actId="1076"/>
          <ac:spMkLst>
            <pc:docMk/>
            <pc:sldMk cId="0" sldId="4649"/>
            <ac:spMk id="26" creationId="{5296904A-579E-4D4D-8ED6-D8E936FF8030}"/>
          </ac:spMkLst>
        </pc:spChg>
        <pc:spChg chg="mod">
          <ac:chgData name="Tina Battaile" userId="01f3e4c5-5431-4c48-bd24-f45afd16f2c2" providerId="ADAL" clId="{FA1EA06E-C2B0-49F6-9A0B-AF18FE5353FC}" dt="2021-11-03T21:19:10.507" v="24" actId="1076"/>
          <ac:spMkLst>
            <pc:docMk/>
            <pc:sldMk cId="0" sldId="4649"/>
            <ac:spMk id="27" creationId="{F3ACC1E5-C632-469C-A35C-8AB582BDC6E2}"/>
          </ac:spMkLst>
        </pc:spChg>
        <pc:spChg chg="mod">
          <ac:chgData name="Tina Battaile" userId="01f3e4c5-5431-4c48-bd24-f45afd16f2c2" providerId="ADAL" clId="{FA1EA06E-C2B0-49F6-9A0B-AF18FE5353FC}" dt="2021-11-03T21:19:15.609" v="26" actId="1076"/>
          <ac:spMkLst>
            <pc:docMk/>
            <pc:sldMk cId="0" sldId="4649"/>
            <ac:spMk id="28" creationId="{DCEDCBA3-E713-4066-B76C-1A2D92A5AA44}"/>
          </ac:spMkLst>
        </pc:spChg>
        <pc:picChg chg="mod">
          <ac:chgData name="Tina Battaile" userId="01f3e4c5-5431-4c48-bd24-f45afd16f2c2" providerId="ADAL" clId="{FA1EA06E-C2B0-49F6-9A0B-AF18FE5353FC}" dt="2021-11-03T21:18:45.982" v="16" actId="14100"/>
          <ac:picMkLst>
            <pc:docMk/>
            <pc:sldMk cId="0" sldId="4649"/>
            <ac:picMk id="3" creationId="{C09872B1-44F0-4C78-97B8-28CDF2EC5793}"/>
          </ac:picMkLst>
        </pc:picChg>
        <pc:picChg chg="mod">
          <ac:chgData name="Tina Battaile" userId="01f3e4c5-5431-4c48-bd24-f45afd16f2c2" providerId="ADAL" clId="{FA1EA06E-C2B0-49F6-9A0B-AF18FE5353FC}" dt="2021-11-03T21:18:53.226" v="18" actId="14100"/>
          <ac:picMkLst>
            <pc:docMk/>
            <pc:sldMk cId="0" sldId="4649"/>
            <ac:picMk id="4" creationId="{320DD0A5-FB9A-4815-A0A9-7312B617AAA0}"/>
          </ac:picMkLst>
        </pc:picChg>
        <pc:picChg chg="mod">
          <ac:chgData name="Tina Battaile" userId="01f3e4c5-5431-4c48-bd24-f45afd16f2c2" providerId="ADAL" clId="{FA1EA06E-C2B0-49F6-9A0B-AF18FE5353FC}" dt="2021-11-03T21:19:07.451" v="23" actId="1076"/>
          <ac:picMkLst>
            <pc:docMk/>
            <pc:sldMk cId="0" sldId="4649"/>
            <ac:picMk id="11" creationId="{9A1F4B9E-9313-4951-8103-2C2BA4EA901A}"/>
          </ac:picMkLst>
        </pc:picChg>
        <pc:picChg chg="mod">
          <ac:chgData name="Tina Battaile" userId="01f3e4c5-5431-4c48-bd24-f45afd16f2c2" providerId="ADAL" clId="{FA1EA06E-C2B0-49F6-9A0B-AF18FE5353FC}" dt="2021-11-03T21:19:24.813" v="30" actId="14100"/>
          <ac:picMkLst>
            <pc:docMk/>
            <pc:sldMk cId="0" sldId="4649"/>
            <ac:picMk id="12" creationId="{B9AAB5B0-0690-46FD-8B95-863EDAB52982}"/>
          </ac:picMkLst>
        </pc:picChg>
        <pc:picChg chg="mod">
          <ac:chgData name="Tina Battaile" userId="01f3e4c5-5431-4c48-bd24-f45afd16f2c2" providerId="ADAL" clId="{FA1EA06E-C2B0-49F6-9A0B-AF18FE5353FC}" dt="2021-11-03T21:18:40.824" v="14" actId="14100"/>
          <ac:picMkLst>
            <pc:docMk/>
            <pc:sldMk cId="0" sldId="4649"/>
            <ac:picMk id="21" creationId="{B852993B-FA9B-4776-A07D-270BDD81CF7D}"/>
          </ac:picMkLst>
        </pc:picChg>
        <pc:picChg chg="mod">
          <ac:chgData name="Tina Battaile" userId="01f3e4c5-5431-4c48-bd24-f45afd16f2c2" providerId="ADAL" clId="{FA1EA06E-C2B0-49F6-9A0B-AF18FE5353FC}" dt="2021-11-03T21:19:20.196" v="28" actId="14100"/>
          <ac:picMkLst>
            <pc:docMk/>
            <pc:sldMk cId="0" sldId="4649"/>
            <ac:picMk id="23" creationId="{F1B8FF60-221F-4AA1-8514-133E1E1F7785}"/>
          </ac:picMkLst>
        </pc:picChg>
        <pc:picChg chg="mod">
          <ac:chgData name="Tina Battaile" userId="01f3e4c5-5431-4c48-bd24-f45afd16f2c2" providerId="ADAL" clId="{FA1EA06E-C2B0-49F6-9A0B-AF18FE5353FC}" dt="2021-11-03T21:19:13.372" v="25" actId="14100"/>
          <ac:picMkLst>
            <pc:docMk/>
            <pc:sldMk cId="0" sldId="4649"/>
            <ac:picMk id="24" creationId="{E2C58F03-811F-4344-A133-BA83BFA7CF36}"/>
          </ac:picMkLst>
        </pc:picChg>
      </pc:sldChg>
      <pc:sldChg chg="add">
        <pc:chgData name="Tina Battaile" userId="01f3e4c5-5431-4c48-bd24-f45afd16f2c2" providerId="ADAL" clId="{FA1EA06E-C2B0-49F6-9A0B-AF18FE5353FC}" dt="2021-11-03T21:16:26.122" v="3"/>
        <pc:sldMkLst>
          <pc:docMk/>
          <pc:sldMk cId="0" sldId="4650"/>
        </pc:sldMkLst>
      </pc:sldChg>
    </pc:docChg>
  </pc:docChgLst>
  <pc:docChgLst>
    <pc:chgData name="Tina Battaile" userId="01f3e4c5-5431-4c48-bd24-f45afd16f2c2" providerId="ADAL" clId="{984B28B5-CDA9-4BED-B31C-8CD4967FC18C}"/>
    <pc:docChg chg="delSld modSld delMainMaster">
      <pc:chgData name="Tina Battaile" userId="01f3e4c5-5431-4c48-bd24-f45afd16f2c2" providerId="ADAL" clId="{984B28B5-CDA9-4BED-B31C-8CD4967FC18C}" dt="2021-11-04T12:13:23.727" v="19" actId="6549"/>
      <pc:docMkLst>
        <pc:docMk/>
      </pc:docMkLst>
      <pc:sldChg chg="modNotesTx">
        <pc:chgData name="Tina Battaile" userId="01f3e4c5-5431-4c48-bd24-f45afd16f2c2" providerId="ADAL" clId="{984B28B5-CDA9-4BED-B31C-8CD4967FC18C}" dt="2021-11-04T12:11:45.701" v="8" actId="20577"/>
        <pc:sldMkLst>
          <pc:docMk/>
          <pc:sldMk cId="0" sldId="257"/>
        </pc:sldMkLst>
      </pc:sldChg>
      <pc:sldChg chg="del">
        <pc:chgData name="Tina Battaile" userId="01f3e4c5-5431-4c48-bd24-f45afd16f2c2" providerId="ADAL" clId="{984B28B5-CDA9-4BED-B31C-8CD4967FC18C}" dt="2021-11-04T00:09:05.306" v="2" actId="47"/>
        <pc:sldMkLst>
          <pc:docMk/>
          <pc:sldMk cId="0" sldId="263"/>
        </pc:sldMkLst>
      </pc:sldChg>
      <pc:sldChg chg="modNotesTx">
        <pc:chgData name="Tina Battaile" userId="01f3e4c5-5431-4c48-bd24-f45afd16f2c2" providerId="ADAL" clId="{984B28B5-CDA9-4BED-B31C-8CD4967FC18C}" dt="2021-11-04T12:12:00.035" v="9" actId="20577"/>
        <pc:sldMkLst>
          <pc:docMk/>
          <pc:sldMk cId="1712793650" sldId="266"/>
        </pc:sldMkLst>
      </pc:sldChg>
      <pc:sldChg chg="del">
        <pc:chgData name="Tina Battaile" userId="01f3e4c5-5431-4c48-bd24-f45afd16f2c2" providerId="ADAL" clId="{984B28B5-CDA9-4BED-B31C-8CD4967FC18C}" dt="2021-11-04T00:08:43.061" v="0" actId="47"/>
        <pc:sldMkLst>
          <pc:docMk/>
          <pc:sldMk cId="793988236" sldId="301"/>
        </pc:sldMkLst>
      </pc:sldChg>
      <pc:sldChg chg="del">
        <pc:chgData name="Tina Battaile" userId="01f3e4c5-5431-4c48-bd24-f45afd16f2c2" providerId="ADAL" clId="{984B28B5-CDA9-4BED-B31C-8CD4967FC18C}" dt="2021-11-04T12:12:19.616" v="10" actId="47"/>
        <pc:sldMkLst>
          <pc:docMk/>
          <pc:sldMk cId="0" sldId="4613"/>
        </pc:sldMkLst>
      </pc:sldChg>
      <pc:sldChg chg="del">
        <pc:chgData name="Tina Battaile" userId="01f3e4c5-5431-4c48-bd24-f45afd16f2c2" providerId="ADAL" clId="{984B28B5-CDA9-4BED-B31C-8CD4967FC18C}" dt="2021-11-04T12:12:32.252" v="11" actId="47"/>
        <pc:sldMkLst>
          <pc:docMk/>
          <pc:sldMk cId="0" sldId="4621"/>
        </pc:sldMkLst>
      </pc:sldChg>
      <pc:sldChg chg="del">
        <pc:chgData name="Tina Battaile" userId="01f3e4c5-5431-4c48-bd24-f45afd16f2c2" providerId="ADAL" clId="{984B28B5-CDA9-4BED-B31C-8CD4967FC18C}" dt="2021-11-04T00:09:00.845" v="1" actId="47"/>
        <pc:sldMkLst>
          <pc:docMk/>
          <pc:sldMk cId="0" sldId="4625"/>
        </pc:sldMkLst>
      </pc:sldChg>
      <pc:sldChg chg="del">
        <pc:chgData name="Tina Battaile" userId="01f3e4c5-5431-4c48-bd24-f45afd16f2c2" providerId="ADAL" clId="{984B28B5-CDA9-4BED-B31C-8CD4967FC18C}" dt="2021-11-04T00:09:07.084" v="3" actId="47"/>
        <pc:sldMkLst>
          <pc:docMk/>
          <pc:sldMk cId="0" sldId="4629"/>
        </pc:sldMkLst>
      </pc:sldChg>
      <pc:sldChg chg="del">
        <pc:chgData name="Tina Battaile" userId="01f3e4c5-5431-4c48-bd24-f45afd16f2c2" providerId="ADAL" clId="{984B28B5-CDA9-4BED-B31C-8CD4967FC18C}" dt="2021-11-04T00:09:09.543" v="4" actId="47"/>
        <pc:sldMkLst>
          <pc:docMk/>
          <pc:sldMk cId="0" sldId="4634"/>
        </pc:sldMkLst>
      </pc:sldChg>
      <pc:sldChg chg="modNotesTx">
        <pc:chgData name="Tina Battaile" userId="01f3e4c5-5431-4c48-bd24-f45afd16f2c2" providerId="ADAL" clId="{984B28B5-CDA9-4BED-B31C-8CD4967FC18C}" dt="2021-11-04T12:12:46.782" v="12" actId="20577"/>
        <pc:sldMkLst>
          <pc:docMk/>
          <pc:sldMk cId="0" sldId="4635"/>
        </pc:sldMkLst>
      </pc:sldChg>
      <pc:sldChg chg="del">
        <pc:chgData name="Tina Battaile" userId="01f3e4c5-5431-4c48-bd24-f45afd16f2c2" providerId="ADAL" clId="{984B28B5-CDA9-4BED-B31C-8CD4967FC18C}" dt="2021-11-04T00:09:14.308" v="5" actId="47"/>
        <pc:sldMkLst>
          <pc:docMk/>
          <pc:sldMk cId="0" sldId="4636"/>
        </pc:sldMkLst>
      </pc:sldChg>
      <pc:sldChg chg="modNotesTx">
        <pc:chgData name="Tina Battaile" userId="01f3e4c5-5431-4c48-bd24-f45afd16f2c2" providerId="ADAL" clId="{984B28B5-CDA9-4BED-B31C-8CD4967FC18C}" dt="2021-11-04T12:12:51.942" v="13" actId="20577"/>
        <pc:sldMkLst>
          <pc:docMk/>
          <pc:sldMk cId="0" sldId="4637"/>
        </pc:sldMkLst>
      </pc:sldChg>
      <pc:sldChg chg="modNotesTx">
        <pc:chgData name="Tina Battaile" userId="01f3e4c5-5431-4c48-bd24-f45afd16f2c2" providerId="ADAL" clId="{984B28B5-CDA9-4BED-B31C-8CD4967FC18C}" dt="2021-11-04T12:12:57.860" v="14" actId="20577"/>
        <pc:sldMkLst>
          <pc:docMk/>
          <pc:sldMk cId="0" sldId="4638"/>
        </pc:sldMkLst>
      </pc:sldChg>
      <pc:sldChg chg="modNotesTx">
        <pc:chgData name="Tina Battaile" userId="01f3e4c5-5431-4c48-bd24-f45afd16f2c2" providerId="ADAL" clId="{984B28B5-CDA9-4BED-B31C-8CD4967FC18C}" dt="2021-11-04T12:13:01.190" v="15" actId="20577"/>
        <pc:sldMkLst>
          <pc:docMk/>
          <pc:sldMk cId="0" sldId="4639"/>
        </pc:sldMkLst>
      </pc:sldChg>
      <pc:sldChg chg="modNotesTx">
        <pc:chgData name="Tina Battaile" userId="01f3e4c5-5431-4c48-bd24-f45afd16f2c2" providerId="ADAL" clId="{984B28B5-CDA9-4BED-B31C-8CD4967FC18C}" dt="2021-11-04T12:13:06.559" v="16" actId="6549"/>
        <pc:sldMkLst>
          <pc:docMk/>
          <pc:sldMk cId="0" sldId="4641"/>
        </pc:sldMkLst>
      </pc:sldChg>
      <pc:sldChg chg="del">
        <pc:chgData name="Tina Battaile" userId="01f3e4c5-5431-4c48-bd24-f45afd16f2c2" providerId="ADAL" clId="{984B28B5-CDA9-4BED-B31C-8CD4967FC18C}" dt="2021-11-04T00:09:18.522" v="6" actId="47"/>
        <pc:sldMkLst>
          <pc:docMk/>
          <pc:sldMk cId="0" sldId="4643"/>
        </pc:sldMkLst>
      </pc:sldChg>
      <pc:sldChg chg="modNotesTx">
        <pc:chgData name="Tina Battaile" userId="01f3e4c5-5431-4c48-bd24-f45afd16f2c2" providerId="ADAL" clId="{984B28B5-CDA9-4BED-B31C-8CD4967FC18C}" dt="2021-11-04T12:13:10.834" v="17" actId="20577"/>
        <pc:sldMkLst>
          <pc:docMk/>
          <pc:sldMk cId="0" sldId="4644"/>
        </pc:sldMkLst>
      </pc:sldChg>
      <pc:sldChg chg="del">
        <pc:chgData name="Tina Battaile" userId="01f3e4c5-5431-4c48-bd24-f45afd16f2c2" providerId="ADAL" clId="{984B28B5-CDA9-4BED-B31C-8CD4967FC18C}" dt="2021-11-04T12:13:14.109" v="18" actId="47"/>
        <pc:sldMkLst>
          <pc:docMk/>
          <pc:sldMk cId="0" sldId="4645"/>
        </pc:sldMkLst>
      </pc:sldChg>
      <pc:sldChg chg="modNotesTx">
        <pc:chgData name="Tina Battaile" userId="01f3e4c5-5431-4c48-bd24-f45afd16f2c2" providerId="ADAL" clId="{984B28B5-CDA9-4BED-B31C-8CD4967FC18C}" dt="2021-11-04T12:13:23.727" v="19" actId="6549"/>
        <pc:sldMkLst>
          <pc:docMk/>
          <pc:sldMk cId="0" sldId="4646"/>
        </pc:sldMkLst>
      </pc:sldChg>
      <pc:sldChg chg="del">
        <pc:chgData name="Tina Battaile" userId="01f3e4c5-5431-4c48-bd24-f45afd16f2c2" providerId="ADAL" clId="{984B28B5-CDA9-4BED-B31C-8CD4967FC18C}" dt="2021-11-04T00:09:27.893" v="7" actId="47"/>
        <pc:sldMkLst>
          <pc:docMk/>
          <pc:sldMk cId="2218296980" sldId="4648"/>
        </pc:sldMkLst>
      </pc:sldChg>
      <pc:sldMasterChg chg="del delSldLayout">
        <pc:chgData name="Tina Battaile" userId="01f3e4c5-5431-4c48-bd24-f45afd16f2c2" providerId="ADAL" clId="{984B28B5-CDA9-4BED-B31C-8CD4967FC18C}" dt="2021-11-04T00:08:43.061" v="0" actId="47"/>
        <pc:sldMasterMkLst>
          <pc:docMk/>
          <pc:sldMasterMk cId="1143307169" sldId="2147483797"/>
        </pc:sldMasterMkLst>
        <pc:sldLayoutChg chg="del">
          <pc:chgData name="Tina Battaile" userId="01f3e4c5-5431-4c48-bd24-f45afd16f2c2" providerId="ADAL" clId="{984B28B5-CDA9-4BED-B31C-8CD4967FC18C}" dt="2021-11-04T00:08:43.061" v="0" actId="47"/>
          <pc:sldLayoutMkLst>
            <pc:docMk/>
            <pc:sldMasterMk cId="1143307169" sldId="2147483797"/>
            <pc:sldLayoutMk cId="2655902839" sldId="2147483798"/>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910338814" sldId="2147483799"/>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2600132230" sldId="2147483800"/>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1778645753" sldId="2147483801"/>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1555229787" sldId="2147483802"/>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1328040216" sldId="2147483803"/>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3686783018" sldId="2147483804"/>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1803014372" sldId="2147483805"/>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611243704" sldId="2147483806"/>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1138171331" sldId="2147483807"/>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2312529214" sldId="2147483808"/>
          </pc:sldLayoutMkLst>
        </pc:sldLayoutChg>
        <pc:sldLayoutChg chg="del">
          <pc:chgData name="Tina Battaile" userId="01f3e4c5-5431-4c48-bd24-f45afd16f2c2" providerId="ADAL" clId="{984B28B5-CDA9-4BED-B31C-8CD4967FC18C}" dt="2021-11-04T00:08:43.061" v="0" actId="47"/>
          <pc:sldLayoutMkLst>
            <pc:docMk/>
            <pc:sldMasterMk cId="1143307169" sldId="2147483797"/>
            <pc:sldLayoutMk cId="3027979265" sldId="2147483809"/>
          </pc:sldLayoutMkLst>
        </pc:sldLayoutChg>
      </pc:sldMasterChg>
      <pc:sldMasterChg chg="delSldLayout">
        <pc:chgData name="Tina Battaile" userId="01f3e4c5-5431-4c48-bd24-f45afd16f2c2" providerId="ADAL" clId="{984B28B5-CDA9-4BED-B31C-8CD4967FC18C}" dt="2021-11-04T00:09:00.845" v="1" actId="47"/>
        <pc:sldMasterMkLst>
          <pc:docMk/>
          <pc:sldMasterMk cId="1546502910" sldId="2147483811"/>
        </pc:sldMasterMkLst>
        <pc:sldLayoutChg chg="del">
          <pc:chgData name="Tina Battaile" userId="01f3e4c5-5431-4c48-bd24-f45afd16f2c2" providerId="ADAL" clId="{984B28B5-CDA9-4BED-B31C-8CD4967FC18C}" dt="2021-11-04T00:09:00.845" v="1" actId="47"/>
          <pc:sldLayoutMkLst>
            <pc:docMk/>
            <pc:sldMasterMk cId="1546502910" sldId="2147483811"/>
            <pc:sldLayoutMk cId="4075844291" sldId="2147483816"/>
          </pc:sldLayoutMkLst>
        </pc:sldLayoutChg>
      </pc:sldMasterChg>
      <pc:sldMasterChg chg="delSldLayout">
        <pc:chgData name="Tina Battaile" userId="01f3e4c5-5431-4c48-bd24-f45afd16f2c2" providerId="ADAL" clId="{984B28B5-CDA9-4BED-B31C-8CD4967FC18C}" dt="2021-11-04T00:09:14.308" v="5" actId="47"/>
        <pc:sldMasterMkLst>
          <pc:docMk/>
          <pc:sldMasterMk cId="1971252186" sldId="2147483882"/>
        </pc:sldMasterMkLst>
        <pc:sldLayoutChg chg="del">
          <pc:chgData name="Tina Battaile" userId="01f3e4c5-5431-4c48-bd24-f45afd16f2c2" providerId="ADAL" clId="{984B28B5-CDA9-4BED-B31C-8CD4967FC18C}" dt="2021-11-04T00:09:14.308" v="5" actId="47"/>
          <pc:sldLayoutMkLst>
            <pc:docMk/>
            <pc:sldMasterMk cId="1971252186" sldId="2147483882"/>
            <pc:sldLayoutMk cId="2656638924" sldId="2147483884"/>
          </pc:sldLayoutMkLst>
        </pc:sldLayoutChg>
      </pc:sldMasterChg>
      <pc:sldMasterChg chg="del delSldLayout">
        <pc:chgData name="Tina Battaile" userId="01f3e4c5-5431-4c48-bd24-f45afd16f2c2" providerId="ADAL" clId="{984B28B5-CDA9-4BED-B31C-8CD4967FC18C}" dt="2021-11-04T12:13:14.109" v="18" actId="47"/>
        <pc:sldMasterMkLst>
          <pc:docMk/>
          <pc:sldMasterMk cId="585791800" sldId="2147483894"/>
        </pc:sldMasterMkLst>
        <pc:sldLayoutChg chg="del">
          <pc:chgData name="Tina Battaile" userId="01f3e4c5-5431-4c48-bd24-f45afd16f2c2" providerId="ADAL" clId="{984B28B5-CDA9-4BED-B31C-8CD4967FC18C}" dt="2021-11-04T12:13:14.109" v="18" actId="47"/>
          <pc:sldLayoutMkLst>
            <pc:docMk/>
            <pc:sldMasterMk cId="585791800" sldId="2147483894"/>
            <pc:sldLayoutMk cId="1767013568" sldId="2147483895"/>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510917984" sldId="2147483896"/>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654192937" sldId="2147483897"/>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422789510" sldId="2147483898"/>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140484151" sldId="2147483899"/>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56284496" sldId="2147483900"/>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0698726" sldId="2147483901"/>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546599122" sldId="2147483902"/>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209604128" sldId="2147483903"/>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2258503510" sldId="2147483904"/>
          </pc:sldLayoutMkLst>
        </pc:sldLayoutChg>
        <pc:sldLayoutChg chg="del">
          <pc:chgData name="Tina Battaile" userId="01f3e4c5-5431-4c48-bd24-f45afd16f2c2" providerId="ADAL" clId="{984B28B5-CDA9-4BED-B31C-8CD4967FC18C}" dt="2021-11-04T12:13:14.109" v="18" actId="47"/>
          <pc:sldLayoutMkLst>
            <pc:docMk/>
            <pc:sldMasterMk cId="585791800" sldId="2147483894"/>
            <pc:sldLayoutMk cId="3731902430" sldId="2147483905"/>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411830465636434E-2"/>
          <c:y val="3.2360626898629084E-2"/>
          <c:w val="0.81046162632449525"/>
          <c:h val="0.87217571155575768"/>
        </c:manualLayout>
      </c:layout>
      <c:lineChart>
        <c:grouping val="standard"/>
        <c:varyColors val="0"/>
        <c:ser>
          <c:idx val="0"/>
          <c:order val="0"/>
          <c:tx>
            <c:strRef>
              <c:f>Sheet1!$B$1</c:f>
              <c:strCache>
                <c:ptCount val="1"/>
                <c:pt idx="0">
                  <c:v>ECG</c:v>
                </c:pt>
              </c:strCache>
            </c:strRef>
          </c:tx>
          <c:spPr>
            <a:ln>
              <a:solidFill>
                <a:srgbClr val="0070C0"/>
              </a:solidFill>
            </a:ln>
          </c:spPr>
          <c:marker>
            <c:spPr>
              <a:solidFill>
                <a:srgbClr val="FFFFFF"/>
              </a:solidFill>
              <a:ln>
                <a:solidFill>
                  <a:srgbClr val="0070C0"/>
                </a:solidFill>
              </a:ln>
            </c:spPr>
          </c:marker>
          <c:cat>
            <c:numRef>
              <c:f>Sheet1!$A$2:$A$22</c:f>
              <c:numCache>
                <c:formatCode>General</c:formatCode>
                <c:ptCount val="21"/>
                <c:pt idx="0">
                  <c:v>0</c:v>
                </c:pt>
                <c:pt idx="5">
                  <c:v>0.5</c:v>
                </c:pt>
                <c:pt idx="10">
                  <c:v>1</c:v>
                </c:pt>
                <c:pt idx="15">
                  <c:v>1.5</c:v>
                </c:pt>
                <c:pt idx="20">
                  <c:v>2</c:v>
                </c:pt>
              </c:numCache>
            </c:numRef>
          </c:cat>
          <c:val>
            <c:numRef>
              <c:f>Sheet1!$B$2:$B$22</c:f>
              <c:numCache>
                <c:formatCode>0.0%</c:formatCode>
                <c:ptCount val="21"/>
                <c:pt idx="0" formatCode="0%">
                  <c:v>1</c:v>
                </c:pt>
                <c:pt idx="1">
                  <c:v>0.99299999999999999</c:v>
                </c:pt>
                <c:pt idx="2">
                  <c:v>0.99299999999999999</c:v>
                </c:pt>
                <c:pt idx="3">
                  <c:v>0.99299999999999999</c:v>
                </c:pt>
                <c:pt idx="4">
                  <c:v>0.99</c:v>
                </c:pt>
                <c:pt idx="5">
                  <c:v>0.99</c:v>
                </c:pt>
                <c:pt idx="6">
                  <c:v>0.98799999999999999</c:v>
                </c:pt>
                <c:pt idx="7">
                  <c:v>0.98799999999999999</c:v>
                </c:pt>
                <c:pt idx="8">
                  <c:v>0.98799999999999999</c:v>
                </c:pt>
                <c:pt idx="9">
                  <c:v>0.98799999999999999</c:v>
                </c:pt>
                <c:pt idx="10" formatCode="General">
                  <c:v>0.98499999999999999</c:v>
                </c:pt>
                <c:pt idx="11" formatCode="General">
                  <c:v>0.98499999999999999</c:v>
                </c:pt>
                <c:pt idx="12" formatCode="General">
                  <c:v>0.98499999999999999</c:v>
                </c:pt>
                <c:pt idx="13" formatCode="General">
                  <c:v>0.98499999999999999</c:v>
                </c:pt>
                <c:pt idx="14" formatCode="General">
                  <c:v>0.98499999999999999</c:v>
                </c:pt>
                <c:pt idx="15" formatCode="General">
                  <c:v>0.98499999999999999</c:v>
                </c:pt>
                <c:pt idx="16" formatCode="General">
                  <c:v>0.98499999999999999</c:v>
                </c:pt>
                <c:pt idx="17" formatCode="General">
                  <c:v>0.98499999999999999</c:v>
                </c:pt>
                <c:pt idx="18" formatCode="General">
                  <c:v>0.98499999999999999</c:v>
                </c:pt>
                <c:pt idx="19" formatCode="General">
                  <c:v>0.98299999999999998</c:v>
                </c:pt>
                <c:pt idx="20" formatCode="General">
                  <c:v>0.98299999999999998</c:v>
                </c:pt>
              </c:numCache>
            </c:numRef>
          </c:val>
          <c:smooth val="0"/>
          <c:extLst>
            <c:ext xmlns:c16="http://schemas.microsoft.com/office/drawing/2014/chart" uri="{C3380CC4-5D6E-409C-BE32-E72D297353CC}">
              <c16:uniqueId val="{00000000-A1A5-4530-A4BC-4FC9696050BC}"/>
            </c:ext>
          </c:extLst>
        </c:ser>
        <c:ser>
          <c:idx val="1"/>
          <c:order val="1"/>
          <c:tx>
            <c:strRef>
              <c:f>Sheet1!$C$1</c:f>
              <c:strCache>
                <c:ptCount val="1"/>
                <c:pt idx="0">
                  <c:v>ECG+MPS</c:v>
                </c:pt>
              </c:strCache>
            </c:strRef>
          </c:tx>
          <c:spPr>
            <a:ln>
              <a:solidFill>
                <a:schemeClr val="accent6"/>
              </a:solidFill>
            </a:ln>
          </c:spPr>
          <c:marker>
            <c:spPr>
              <a:solidFill>
                <a:srgbClr val="66FF33"/>
              </a:solidFill>
              <a:ln>
                <a:solidFill>
                  <a:schemeClr val="accent6"/>
                </a:solidFill>
              </a:ln>
            </c:spPr>
          </c:marker>
          <c:cat>
            <c:numRef>
              <c:f>Sheet1!$A$2:$A$22</c:f>
              <c:numCache>
                <c:formatCode>General</c:formatCode>
                <c:ptCount val="21"/>
                <c:pt idx="0">
                  <c:v>0</c:v>
                </c:pt>
                <c:pt idx="5">
                  <c:v>0.5</c:v>
                </c:pt>
                <c:pt idx="10">
                  <c:v>1</c:v>
                </c:pt>
                <c:pt idx="15">
                  <c:v>1.5</c:v>
                </c:pt>
                <c:pt idx="20">
                  <c:v>2</c:v>
                </c:pt>
              </c:numCache>
            </c:numRef>
          </c:cat>
          <c:val>
            <c:numRef>
              <c:f>Sheet1!$C$2:$C$22</c:f>
              <c:numCache>
                <c:formatCode>0.0%</c:formatCode>
                <c:ptCount val="21"/>
                <c:pt idx="0" formatCode="0%">
                  <c:v>1</c:v>
                </c:pt>
                <c:pt idx="1">
                  <c:v>0.99</c:v>
                </c:pt>
                <c:pt idx="2">
                  <c:v>0.98699999999999999</c:v>
                </c:pt>
                <c:pt idx="3">
                  <c:v>0.98699999999999999</c:v>
                </c:pt>
                <c:pt idx="4">
                  <c:v>0.98499999999999999</c:v>
                </c:pt>
                <c:pt idx="5">
                  <c:v>0.98499999999999999</c:v>
                </c:pt>
                <c:pt idx="6">
                  <c:v>0.98199999999999998</c:v>
                </c:pt>
                <c:pt idx="7">
                  <c:v>0.98199999999999998</c:v>
                </c:pt>
                <c:pt idx="8">
                  <c:v>0.98199999999999998</c:v>
                </c:pt>
                <c:pt idx="9">
                  <c:v>0.98199999999999998</c:v>
                </c:pt>
                <c:pt idx="10">
                  <c:v>0.98</c:v>
                </c:pt>
                <c:pt idx="11">
                  <c:v>0.97699999999999998</c:v>
                </c:pt>
                <c:pt idx="12">
                  <c:v>0.97699999999999998</c:v>
                </c:pt>
                <c:pt idx="13">
                  <c:v>0.97699999999999998</c:v>
                </c:pt>
                <c:pt idx="14">
                  <c:v>0.97699999999999998</c:v>
                </c:pt>
                <c:pt idx="15">
                  <c:v>0.97699999999999998</c:v>
                </c:pt>
                <c:pt idx="16">
                  <c:v>0.97699999999999998</c:v>
                </c:pt>
                <c:pt idx="17">
                  <c:v>0.97699999999999998</c:v>
                </c:pt>
                <c:pt idx="18">
                  <c:v>0.97699999999999998</c:v>
                </c:pt>
                <c:pt idx="19">
                  <c:v>0.97699999999999998</c:v>
                </c:pt>
                <c:pt idx="20">
                  <c:v>0.97699999999999998</c:v>
                </c:pt>
              </c:numCache>
            </c:numRef>
          </c:val>
          <c:smooth val="0"/>
          <c:extLst>
            <c:ext xmlns:c16="http://schemas.microsoft.com/office/drawing/2014/chart" uri="{C3380CC4-5D6E-409C-BE32-E72D297353CC}">
              <c16:uniqueId val="{00000001-A1A5-4530-A4BC-4FC9696050BC}"/>
            </c:ext>
          </c:extLst>
        </c:ser>
        <c:dLbls>
          <c:showLegendKey val="0"/>
          <c:showVal val="0"/>
          <c:showCatName val="0"/>
          <c:showSerName val="0"/>
          <c:showPercent val="0"/>
          <c:showBubbleSize val="0"/>
        </c:dLbls>
        <c:marker val="1"/>
        <c:smooth val="0"/>
        <c:axId val="97081344"/>
        <c:axId val="163932416"/>
      </c:lineChart>
      <c:catAx>
        <c:axId val="97081344"/>
        <c:scaling>
          <c:orientation val="minMax"/>
        </c:scaling>
        <c:delete val="0"/>
        <c:axPos val="b"/>
        <c:numFmt formatCode="General" sourceLinked="1"/>
        <c:majorTickMark val="out"/>
        <c:minorTickMark val="none"/>
        <c:tickLblPos val="nextTo"/>
        <c:txPr>
          <a:bodyPr/>
          <a:lstStyle/>
          <a:p>
            <a:pPr>
              <a:defRPr sz="1400"/>
            </a:pPr>
            <a:endParaRPr lang="en-US"/>
          </a:p>
        </c:txPr>
        <c:crossAx val="163932416"/>
        <c:crosses val="autoZero"/>
        <c:auto val="1"/>
        <c:lblAlgn val="ctr"/>
        <c:lblOffset val="100"/>
        <c:noMultiLvlLbl val="0"/>
      </c:catAx>
      <c:valAx>
        <c:axId val="163932416"/>
        <c:scaling>
          <c:orientation val="minMax"/>
          <c:max val="1"/>
          <c:min val="0.9"/>
        </c:scaling>
        <c:delete val="0"/>
        <c:axPos val="l"/>
        <c:numFmt formatCode="0%" sourceLinked="1"/>
        <c:majorTickMark val="out"/>
        <c:minorTickMark val="none"/>
        <c:tickLblPos val="nextTo"/>
        <c:txPr>
          <a:bodyPr/>
          <a:lstStyle/>
          <a:p>
            <a:pPr>
              <a:defRPr sz="1400"/>
            </a:pPr>
            <a:endParaRPr lang="en-US"/>
          </a:p>
        </c:txPr>
        <c:crossAx val="97081344"/>
        <c:crosses val="autoZero"/>
        <c:crossBetween val="between"/>
        <c:majorUnit val="2.0000000000000032E-2"/>
      </c:valAx>
    </c:plotArea>
    <c:legend>
      <c:legendPos val="r"/>
      <c:layout>
        <c:manualLayout>
          <c:xMode val="edge"/>
          <c:yMode val="edge"/>
          <c:x val="0.26547274317424352"/>
          <c:y val="0.64818078932793954"/>
          <c:w val="0.65370268933774578"/>
          <c:h val="0.10626070076136433"/>
        </c:manualLayout>
      </c:layout>
      <c:overlay val="0"/>
      <c:txPr>
        <a:bodyPr/>
        <a:lstStyle/>
        <a:p>
          <a:pPr>
            <a:defRPr sz="1400" b="0"/>
          </a:pPr>
          <a:endParaRPr lang="en-US"/>
        </a:p>
      </c:txPr>
    </c:legend>
    <c:plotVisOnly val="1"/>
    <c:dispBlanksAs val="gap"/>
    <c:showDLblsOverMax val="0"/>
  </c:chart>
  <c:txPr>
    <a:bodyPr/>
    <a:lstStyle/>
    <a:p>
      <a:pPr>
        <a:defRPr sz="2000">
          <a:latin typeface="Arial Narrow" pitchFamily="34"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45009B-D5D4-C541-8263-F6C498F70A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774FF89-1B18-DB46-B9C9-885A9A48B4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6D8F85-73A7-E040-B1FB-8AA85E3C056D}" type="datetimeFigureOut">
              <a:rPr lang="en-US" smtClean="0"/>
              <a:t>11/4/2021</a:t>
            </a:fld>
            <a:endParaRPr lang="en-US"/>
          </a:p>
        </p:txBody>
      </p:sp>
      <p:sp>
        <p:nvSpPr>
          <p:cNvPr id="4" name="Footer Placeholder 3">
            <a:extLst>
              <a:ext uri="{FF2B5EF4-FFF2-40B4-BE49-F238E27FC236}">
                <a16:creationId xmlns:a16="http://schemas.microsoft.com/office/drawing/2014/main" id="{13E46014-A697-DD41-AE4B-88A7F82448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5CC411-CCB4-644E-B99F-04991BE5D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337F1-2958-F149-A0D2-DC8796D2D90D}" type="slidenum">
              <a:rPr lang="en-US" smtClean="0"/>
              <a:t>‹#›</a:t>
            </a:fld>
            <a:endParaRPr lang="en-US"/>
          </a:p>
        </p:txBody>
      </p:sp>
    </p:spTree>
    <p:extLst>
      <p:ext uri="{BB962C8B-B14F-4D97-AF65-F5344CB8AC3E}">
        <p14:creationId xmlns:p14="http://schemas.microsoft.com/office/powerpoint/2010/main" val="136939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01680-AE67-4843-A235-3554F26A7CD8}"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440AB-820E-3446-B6F8-CBF4CB36219B}" type="slidenum">
              <a:rPr lang="en-US" smtClean="0"/>
              <a:t>‹#›</a:t>
            </a:fld>
            <a:endParaRPr lang="en-US"/>
          </a:p>
        </p:txBody>
      </p:sp>
    </p:spTree>
    <p:extLst>
      <p:ext uri="{BB962C8B-B14F-4D97-AF65-F5344CB8AC3E}">
        <p14:creationId xmlns:p14="http://schemas.microsoft.com/office/powerpoint/2010/main" val="42743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1</a:t>
            </a:fld>
            <a:endParaRPr lang="en-US"/>
          </a:p>
        </p:txBody>
      </p:sp>
    </p:spTree>
    <p:extLst>
      <p:ext uri="{BB962C8B-B14F-4D97-AF65-F5344CB8AC3E}">
        <p14:creationId xmlns:p14="http://schemas.microsoft.com/office/powerpoint/2010/main" val="201539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38388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81858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10520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87" name="Google Shape;2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itchFamily="2" charset="2"/>
              <a:buChar char="ü"/>
            </a:pP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6</a:t>
            </a:fld>
            <a:endParaRPr lang="en-US"/>
          </a:p>
        </p:txBody>
      </p:sp>
    </p:spTree>
    <p:extLst>
      <p:ext uri="{BB962C8B-B14F-4D97-AF65-F5344CB8AC3E}">
        <p14:creationId xmlns:p14="http://schemas.microsoft.com/office/powerpoint/2010/main" val="3344973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D7933C-BF3D-4A8A-A160-06FC98D879C5}"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109366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7</a:t>
            </a:fld>
            <a:endParaRPr lang="en-US"/>
          </a:p>
        </p:txBody>
      </p:sp>
    </p:spTree>
    <p:extLst>
      <p:ext uri="{BB962C8B-B14F-4D97-AF65-F5344CB8AC3E}">
        <p14:creationId xmlns:p14="http://schemas.microsoft.com/office/powerpoint/2010/main" val="3426585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9</a:t>
            </a:fld>
            <a:endParaRPr lang="en-US"/>
          </a:p>
        </p:txBody>
      </p:sp>
    </p:spTree>
    <p:extLst>
      <p:ext uri="{BB962C8B-B14F-4D97-AF65-F5344CB8AC3E}">
        <p14:creationId xmlns:p14="http://schemas.microsoft.com/office/powerpoint/2010/main" val="109513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10</a:t>
            </a:fld>
            <a:endParaRPr lang="en-US"/>
          </a:p>
        </p:txBody>
      </p:sp>
    </p:spTree>
    <p:extLst>
      <p:ext uri="{BB962C8B-B14F-4D97-AF65-F5344CB8AC3E}">
        <p14:creationId xmlns:p14="http://schemas.microsoft.com/office/powerpoint/2010/main" val="43623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40AB-820E-3446-B6F8-CBF4CB36219B}" type="slidenum">
              <a:rPr lang="en-US" smtClean="0"/>
              <a:t>11</a:t>
            </a:fld>
            <a:endParaRPr lang="en-US"/>
          </a:p>
        </p:txBody>
      </p:sp>
    </p:spTree>
    <p:extLst>
      <p:ext uri="{BB962C8B-B14F-4D97-AF65-F5344CB8AC3E}">
        <p14:creationId xmlns:p14="http://schemas.microsoft.com/office/powerpoint/2010/main" val="104062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B145E9-999A-4FCB-8B70-2712400339C6}"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10383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0CDB60-26E5-4545-95CF-8A5463B5096B}"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3616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DCAAB2A-EC6B-4F48-978B-B2EE1BB5159F}"/>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
        <p:nvSpPr>
          <p:cNvPr id="4098" name="Text Box 2">
            <a:extLst>
              <a:ext uri="{FF2B5EF4-FFF2-40B4-BE49-F238E27FC236}">
                <a16:creationId xmlns:a16="http://schemas.microsoft.com/office/drawing/2014/main" id="{8EF40BF0-1CAC-4592-A2B8-E86B6EAB82D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p:txBody>
      </p:sp>
    </p:spTree>
    <p:extLst>
      <p:ext uri="{BB962C8B-B14F-4D97-AF65-F5344CB8AC3E}">
        <p14:creationId xmlns:p14="http://schemas.microsoft.com/office/powerpoint/2010/main" val="528618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4E53C1F-08D7-419B-932C-363678745F63}"/>
              </a:ext>
            </a:extLst>
          </p:cNvPr>
          <p:cNvSpPr>
            <a:spLocks noGrp="1"/>
          </p:cNvSpPr>
          <p:nvPr>
            <p:ph type="dt" sz="half" idx="10"/>
          </p:nvPr>
        </p:nvSpPr>
        <p:spPr/>
        <p:txBody>
          <a:bodyPr/>
          <a:lstStyle>
            <a:lvl1pPr>
              <a:defRPr/>
            </a:lvl1pPr>
          </a:lstStyle>
          <a:p>
            <a:fld id="{EC33C41E-6CB0-4529-8764-C30CBF564420}"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27332EA2-5213-4A90-B733-38C91512BA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BAE441-CDE2-4F9D-8F64-E0B0D4109994}"/>
              </a:ext>
            </a:extLst>
          </p:cNvPr>
          <p:cNvSpPr>
            <a:spLocks noGrp="1"/>
          </p:cNvSpPr>
          <p:nvPr>
            <p:ph type="sldNum" sz="quarter" idx="12"/>
          </p:nvPr>
        </p:nvSpPr>
        <p:spPr/>
        <p:txBody>
          <a:bodyPr/>
          <a:lstStyle>
            <a:lvl1pPr>
              <a:defRPr/>
            </a:lvl1pPr>
          </a:lstStyle>
          <a:p>
            <a:fld id="{CD5C9DD9-DC2B-4C82-913F-CA6F6FE7E492}" type="slidenum">
              <a:rPr lang="en-US" altLang="en-US"/>
              <a:pPr/>
              <a:t>‹#›</a:t>
            </a:fld>
            <a:endParaRPr lang="en-US" altLang="en-US"/>
          </a:p>
        </p:txBody>
      </p:sp>
    </p:spTree>
    <p:extLst>
      <p:ext uri="{BB962C8B-B14F-4D97-AF65-F5344CB8AC3E}">
        <p14:creationId xmlns:p14="http://schemas.microsoft.com/office/powerpoint/2010/main" val="508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rot="5400000">
            <a:off x="5772150" y="2000250"/>
            <a:ext cx="4686300" cy="1143000"/>
          </a:xfrm>
        </p:spPr>
        <p:txBody>
          <a:bodyPr/>
          <a:lstStyle/>
          <a:p>
            <a:r>
              <a:rPr lang="en-US" dirty="0"/>
              <a:t>Click to edit Master title style</a:t>
            </a:r>
          </a:p>
        </p:txBody>
      </p:sp>
      <p:sp>
        <p:nvSpPr>
          <p:cNvPr id="3" name="Vertical Text Placeholder 2"/>
          <p:cNvSpPr>
            <a:spLocks noGrp="1"/>
          </p:cNvSpPr>
          <p:nvPr>
            <p:ph type="body" orient="vert" idx="1"/>
          </p:nvPr>
        </p:nvSpPr>
        <p:spPr>
          <a:xfrm>
            <a:off x="457200" y="228600"/>
            <a:ext cx="6934200" cy="4686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E4A6C-158B-4F67-8F08-169A06606D6C}"/>
              </a:ext>
            </a:extLst>
          </p:cNvPr>
          <p:cNvSpPr>
            <a:spLocks noGrp="1"/>
          </p:cNvSpPr>
          <p:nvPr>
            <p:ph type="dt" sz="half" idx="10"/>
          </p:nvPr>
        </p:nvSpPr>
        <p:spPr>
          <a:xfrm rot="5400000">
            <a:off x="96838" y="360362"/>
            <a:ext cx="628650" cy="365125"/>
          </a:xfrm>
        </p:spPr>
        <p:txBody>
          <a:bodyPr/>
          <a:lstStyle>
            <a:lvl1pPr>
              <a:defRPr/>
            </a:lvl1pPr>
          </a:lstStyle>
          <a:p>
            <a:fld id="{6E1D662F-58BC-451A-83D4-5FE8601EBB8A}"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B57CA064-54D6-4CB1-AFEE-99EC64209318}"/>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109F56-6DA7-405F-9ABB-342DF2253E60}"/>
              </a:ext>
            </a:extLst>
          </p:cNvPr>
          <p:cNvSpPr>
            <a:spLocks noGrp="1"/>
          </p:cNvSpPr>
          <p:nvPr>
            <p:ph type="sldNum" sz="quarter" idx="12"/>
          </p:nvPr>
        </p:nvSpPr>
        <p:spPr>
          <a:xfrm rot="5400000">
            <a:off x="8470900" y="4425950"/>
            <a:ext cx="628650" cy="349250"/>
          </a:xfrm>
        </p:spPr>
        <p:txBody>
          <a:bodyPr/>
          <a:lstStyle>
            <a:lvl1pPr>
              <a:defRPr/>
            </a:lvl1pPr>
          </a:lstStyle>
          <a:p>
            <a:fld id="{2094D85B-F2A4-41F8-B797-2728425D431C}" type="slidenum">
              <a:rPr lang="en-US" altLang="en-US"/>
              <a:pPr/>
              <a:t>‹#›</a:t>
            </a:fld>
            <a:endParaRPr lang="en-US" altLang="en-US"/>
          </a:p>
        </p:txBody>
      </p:sp>
    </p:spTree>
    <p:extLst>
      <p:ext uri="{BB962C8B-B14F-4D97-AF65-F5344CB8AC3E}">
        <p14:creationId xmlns:p14="http://schemas.microsoft.com/office/powerpoint/2010/main" val="261914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7600" y="205978"/>
            <a:ext cx="1219200" cy="47089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28600"/>
            <a:ext cx="6629400" cy="46863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DECBEE-B5F5-4067-85DB-1E066998C709}"/>
              </a:ext>
            </a:extLst>
          </p:cNvPr>
          <p:cNvSpPr>
            <a:spLocks noGrp="1"/>
          </p:cNvSpPr>
          <p:nvPr>
            <p:ph type="dt" sz="half" idx="10"/>
          </p:nvPr>
        </p:nvSpPr>
        <p:spPr>
          <a:xfrm rot="5400000">
            <a:off x="96838" y="360362"/>
            <a:ext cx="628650" cy="365125"/>
          </a:xfrm>
        </p:spPr>
        <p:txBody>
          <a:bodyPr/>
          <a:lstStyle>
            <a:lvl1pPr>
              <a:defRPr/>
            </a:lvl1pPr>
          </a:lstStyle>
          <a:p>
            <a:fld id="{FEBD9EFB-074D-41CC-9A71-016FF92732FB}"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01B6847F-A1DF-4269-AC05-EE11DCEB5CA4}"/>
              </a:ext>
            </a:extLst>
          </p:cNvPr>
          <p:cNvSpPr>
            <a:spLocks noGrp="1"/>
          </p:cNvSpPr>
          <p:nvPr>
            <p:ph type="ftr" sz="quarter" idx="11"/>
          </p:nvPr>
        </p:nvSpPr>
        <p:spPr>
          <a:xfrm rot="5400000">
            <a:off x="-674687" y="1760537"/>
            <a:ext cx="2171700" cy="365125"/>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44827F-0316-4705-AD2F-4648B0CA2069}"/>
              </a:ext>
            </a:extLst>
          </p:cNvPr>
          <p:cNvSpPr>
            <a:spLocks noGrp="1"/>
          </p:cNvSpPr>
          <p:nvPr>
            <p:ph type="sldNum" sz="quarter" idx="12"/>
          </p:nvPr>
        </p:nvSpPr>
        <p:spPr>
          <a:xfrm rot="5400000">
            <a:off x="8470900" y="4425950"/>
            <a:ext cx="628650" cy="349250"/>
          </a:xfrm>
        </p:spPr>
        <p:txBody>
          <a:bodyPr/>
          <a:lstStyle>
            <a:lvl1pPr>
              <a:defRPr/>
            </a:lvl1pPr>
          </a:lstStyle>
          <a:p>
            <a:fld id="{8CC6799C-9683-49AD-B333-58D820738BDC}" type="slidenum">
              <a:rPr lang="en-US" altLang="en-US"/>
              <a:pPr/>
              <a:t>‹#›</a:t>
            </a:fld>
            <a:endParaRPr lang="en-US" altLang="en-US"/>
          </a:p>
        </p:txBody>
      </p:sp>
    </p:spTree>
    <p:extLst>
      <p:ext uri="{BB962C8B-B14F-4D97-AF65-F5344CB8AC3E}">
        <p14:creationId xmlns:p14="http://schemas.microsoft.com/office/powerpoint/2010/main" val="1976115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EA3A-E99A-4443-A67A-B3591997A195}"/>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37B626-76A6-9644-8D2F-66E67494924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5B3A4B-8B4F-644B-A660-228CE46BAF3D}"/>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5" name="Footer Placeholder 4">
            <a:extLst>
              <a:ext uri="{FF2B5EF4-FFF2-40B4-BE49-F238E27FC236}">
                <a16:creationId xmlns:a16="http://schemas.microsoft.com/office/drawing/2014/main" id="{CFD72C58-7A61-6044-8763-FF00EB062A8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F19D0F8-73AE-2A4F-8927-F5BCD6C9BDC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615661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5778-FDEC-2342-8315-FB2C7B6D2D2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476D8-5648-CA4B-97D3-5D4F6BE9ED0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86222-3C92-1347-8E13-D3FBC1FD90A7}"/>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5" name="Footer Placeholder 4">
            <a:extLst>
              <a:ext uri="{FF2B5EF4-FFF2-40B4-BE49-F238E27FC236}">
                <a16:creationId xmlns:a16="http://schemas.microsoft.com/office/drawing/2014/main" id="{C24F3D11-B98E-8D4A-A3C5-B9CD834E49C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B87BE7-4A02-2D49-9AF0-5E68DB843659}"/>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700905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136A-A74C-B043-90D7-29925DE7B28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EDC60-74DA-E341-9408-491531871E80}"/>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6816D4-8F1E-494E-90C0-A3C96E2EB95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5" name="Footer Placeholder 4">
            <a:extLst>
              <a:ext uri="{FF2B5EF4-FFF2-40B4-BE49-F238E27FC236}">
                <a16:creationId xmlns:a16="http://schemas.microsoft.com/office/drawing/2014/main" id="{99B8DC3D-4AC8-1A42-83AD-8BCE6B7C2ED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F7391C-09D9-994D-ACAF-B19B39DBA20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4291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3058-016B-5745-B812-505E80ACFCF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D7B328-1AF8-9D4F-924C-F2EED92D28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E5DB7-E159-204A-AF63-E6E78E523D43}"/>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56C53-3E82-CA45-A8FC-869A2B8E9CB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6" name="Footer Placeholder 5">
            <a:extLst>
              <a:ext uri="{FF2B5EF4-FFF2-40B4-BE49-F238E27FC236}">
                <a16:creationId xmlns:a16="http://schemas.microsoft.com/office/drawing/2014/main" id="{1F9E4129-A185-6A42-9CB1-7896FD7D062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A33188-A59B-584B-871C-AFA51D48CFF3}"/>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777816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8EE9-4467-D647-BAFA-A4488BE15770}"/>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88CBAF-9B8D-C24F-8CE9-B85214A7093C}"/>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9AF59-215D-124C-8C61-76C7CEBB003D}"/>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57AA1-486F-2E4F-A497-B8F849DD80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117863-CF71-E44F-B3CB-04D598D4C1B4}"/>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BEB9A2-A0F1-A94E-970E-3461CF2F0209}"/>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8" name="Footer Placeholder 7">
            <a:extLst>
              <a:ext uri="{FF2B5EF4-FFF2-40B4-BE49-F238E27FC236}">
                <a16:creationId xmlns:a16="http://schemas.microsoft.com/office/drawing/2014/main" id="{1A18BDF8-935C-9249-A307-57374D86455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516ECE3-A57D-4247-B576-DE1B66D65BFE}"/>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814226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576D-865E-234C-AF24-09D11070F56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FCCE9E-B4A5-1E49-955C-9E65C1C1D592}"/>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4" name="Footer Placeholder 3">
            <a:extLst>
              <a:ext uri="{FF2B5EF4-FFF2-40B4-BE49-F238E27FC236}">
                <a16:creationId xmlns:a16="http://schemas.microsoft.com/office/drawing/2014/main" id="{7D6A9817-BE51-7245-91E9-4E36720B45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75A52E-B59B-0947-A618-61A11DF52245}"/>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009246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14CED-E364-2E44-9ED1-C0DDC83EAC84}"/>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3" name="Footer Placeholder 2">
            <a:extLst>
              <a:ext uri="{FF2B5EF4-FFF2-40B4-BE49-F238E27FC236}">
                <a16:creationId xmlns:a16="http://schemas.microsoft.com/office/drawing/2014/main" id="{ECB98C54-C8F9-E944-835E-DBB069F25A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2BB1729-3235-334F-87B7-53685430553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52300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2745-6754-B441-9021-4530318E2245}"/>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322BA4-E4B2-8447-A1B0-7E0EFD76357B}"/>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03893-0CC8-E541-8E41-A835EF8D40D7}"/>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BA3F4-33EF-6147-BAB5-90742375CBFE}"/>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6" name="Footer Placeholder 5">
            <a:extLst>
              <a:ext uri="{FF2B5EF4-FFF2-40B4-BE49-F238E27FC236}">
                <a16:creationId xmlns:a16="http://schemas.microsoft.com/office/drawing/2014/main" id="{E4C1B6DC-742B-0544-9D58-E1C30A2AD29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01553E-A52C-AE47-82B9-16AB6AAB1DC2}"/>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73284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062B1-0AC8-4A60-955D-F8D05673157E}"/>
              </a:ext>
            </a:extLst>
          </p:cNvPr>
          <p:cNvSpPr>
            <a:spLocks noGrp="1"/>
          </p:cNvSpPr>
          <p:nvPr>
            <p:ph type="dt" sz="half" idx="10"/>
          </p:nvPr>
        </p:nvSpPr>
        <p:spPr/>
        <p:txBody>
          <a:bodyPr/>
          <a:lstStyle>
            <a:lvl1pPr>
              <a:defRPr/>
            </a:lvl1pPr>
          </a:lstStyle>
          <a:p>
            <a:fld id="{123C0024-9007-4AD1-8F00-24259445442F}"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E667F9A9-8BC1-4375-9711-6A12C54D9E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DFB88C-3C12-4E56-A235-BB2A66B2DBC5}"/>
              </a:ext>
            </a:extLst>
          </p:cNvPr>
          <p:cNvSpPr>
            <a:spLocks noGrp="1"/>
          </p:cNvSpPr>
          <p:nvPr>
            <p:ph type="sldNum" sz="quarter" idx="12"/>
          </p:nvPr>
        </p:nvSpPr>
        <p:spPr/>
        <p:txBody>
          <a:bodyPr/>
          <a:lstStyle>
            <a:lvl1pPr>
              <a:defRPr/>
            </a:lvl1pPr>
          </a:lstStyle>
          <a:p>
            <a:fld id="{79EC4050-3F6D-403B-A84F-CF68B606BA02}" type="slidenum">
              <a:rPr lang="en-US" altLang="en-US"/>
              <a:pPr/>
              <a:t>‹#›</a:t>
            </a:fld>
            <a:endParaRPr lang="en-US" altLang="en-US"/>
          </a:p>
        </p:txBody>
      </p:sp>
    </p:spTree>
    <p:extLst>
      <p:ext uri="{BB962C8B-B14F-4D97-AF65-F5344CB8AC3E}">
        <p14:creationId xmlns:p14="http://schemas.microsoft.com/office/powerpoint/2010/main" val="1520623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8FF03-6D5E-F34A-862A-DA791D050FC4}"/>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16FDB-0826-D545-B4FA-EBE1B877CCAB}"/>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DC76E-095A-394D-96F7-50CC82BFBFC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8B4EDC-1297-564B-9225-BCBCDE5C30E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6" name="Footer Placeholder 5">
            <a:extLst>
              <a:ext uri="{FF2B5EF4-FFF2-40B4-BE49-F238E27FC236}">
                <a16:creationId xmlns:a16="http://schemas.microsoft.com/office/drawing/2014/main" id="{9A3FE002-8DC7-FA48-BC80-D45AB09078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FA4EC1-E84C-6A41-ACB5-B349A31B8F5A}"/>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124688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2A3D-DD51-7A47-BD23-BC60DDCC841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6B82E1-D0CD-C441-A58F-D21D39EDE025}"/>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29398-B685-A444-B1CA-8D8547A56321}"/>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5" name="Footer Placeholder 4">
            <a:extLst>
              <a:ext uri="{FF2B5EF4-FFF2-40B4-BE49-F238E27FC236}">
                <a16:creationId xmlns:a16="http://schemas.microsoft.com/office/drawing/2014/main" id="{4C75A793-68EE-D942-BE35-A68FB9B6C4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F9E193-4390-D543-B3F0-C7CAA99FE0DB}"/>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2485326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C0E6-0956-F443-8327-39E89EF49D99}"/>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AEB4A-1A47-494C-886F-16F5E4DD41AB}"/>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5A922-3E18-6F47-82D9-97AE8DC59E8B}"/>
              </a:ext>
            </a:extLst>
          </p:cNvPr>
          <p:cNvSpPr>
            <a:spLocks noGrp="1"/>
          </p:cNvSpPr>
          <p:nvPr>
            <p:ph type="dt" sz="half" idx="10"/>
          </p:nvPr>
        </p:nvSpPr>
        <p:spPr>
          <a:xfrm>
            <a:off x="628650" y="4767263"/>
            <a:ext cx="2057400" cy="274637"/>
          </a:xfrm>
          <a:prstGeom prst="rect">
            <a:avLst/>
          </a:prstGeom>
        </p:spPr>
        <p:txBody>
          <a:bodyPr/>
          <a:lstStyle/>
          <a:p>
            <a:fld id="{41CC0949-DE8B-7D48-8F74-C3D0C44D36A8}" type="datetimeFigureOut">
              <a:rPr lang="en-US" smtClean="0"/>
              <a:t>11/4/2021</a:t>
            </a:fld>
            <a:endParaRPr lang="en-US"/>
          </a:p>
        </p:txBody>
      </p:sp>
      <p:sp>
        <p:nvSpPr>
          <p:cNvPr id="5" name="Footer Placeholder 4">
            <a:extLst>
              <a:ext uri="{FF2B5EF4-FFF2-40B4-BE49-F238E27FC236}">
                <a16:creationId xmlns:a16="http://schemas.microsoft.com/office/drawing/2014/main" id="{DF732FC9-ABFA-FE47-B916-B6ABFC91915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C1810B-59A7-954A-BF0D-66ECEF54AC5C}"/>
              </a:ext>
            </a:extLst>
          </p:cNvPr>
          <p:cNvSpPr>
            <a:spLocks noGrp="1"/>
          </p:cNvSpPr>
          <p:nvPr>
            <p:ph type="sldNum" sz="quarter" idx="12"/>
          </p:nvPr>
        </p:nvSpPr>
        <p:spPr>
          <a:xfrm>
            <a:off x="6457950" y="4767263"/>
            <a:ext cx="2057400" cy="274637"/>
          </a:xfrm>
          <a:prstGeom prst="rect">
            <a:avLst/>
          </a:prstGeom>
        </p:spPr>
        <p:txBody>
          <a:bodyPr/>
          <a:lstStyle/>
          <a:p>
            <a:fld id="{6C6C799D-1850-8445-BD52-7F0CBB49A936}" type="slidenum">
              <a:rPr lang="en-US" smtClean="0"/>
              <a:t>‹#›</a:t>
            </a:fld>
            <a:endParaRPr lang="en-US"/>
          </a:p>
        </p:txBody>
      </p:sp>
    </p:spTree>
    <p:extLst>
      <p:ext uri="{BB962C8B-B14F-4D97-AF65-F5344CB8AC3E}">
        <p14:creationId xmlns:p14="http://schemas.microsoft.com/office/powerpoint/2010/main" val="319707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D2EF-1676-B74C-B483-2A6E50BC226A}"/>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12677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a:blip r:embed="rId2"/>
          <a:srcRect/>
          <a:stretch/>
        </p:blipFill>
        <p:spPr>
          <a:xfrm>
            <a:off x="4763" y="108"/>
            <a:ext cx="9134475" cy="5143285"/>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628650" y="1018309"/>
            <a:ext cx="7886700" cy="2876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8515350" y="4766900"/>
            <a:ext cx="286992" cy="175332"/>
          </a:xfrm>
          <a:prstGeom prst="rect">
            <a:avLst/>
          </a:prstGeom>
        </p:spPr>
        <p:txBody>
          <a:bodyPr/>
          <a:lstStyle>
            <a:lvl1pPr algn="ctr">
              <a:defRPr sz="675">
                <a:solidFill>
                  <a:schemeClr val="tx1">
                    <a:lumMod val="50000"/>
                    <a:lumOff val="50000"/>
                  </a:schemeClr>
                </a:solidFill>
                <a:latin typeface="Lub Dub Medium" panose="020B0603030403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DAF4333-7328-E84F-9F6D-15A5075E3AB3}" type="slidenum">
              <a:rPr kumimoji="0" lang="en-US" sz="675" b="0" i="0" u="none" strike="noStrike" kern="1200" cap="none" spc="0" normalizeH="0" baseline="0" noProof="0" smtClean="0">
                <a:ln>
                  <a:noFill/>
                </a:ln>
                <a:solidFill>
                  <a:prstClr val="black">
                    <a:lumMod val="50000"/>
                    <a:lumOff val="50000"/>
                  </a:prstClr>
                </a:solidFill>
                <a:effectLst/>
                <a:uLnTx/>
                <a:uFillTx/>
                <a:latin typeface="Lub Dub Medium" panose="020B0603030403020204" pitchFamily="34" charset="0"/>
                <a:ea typeface="MS PGothic"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675" b="0" i="0" u="none" strike="noStrike" kern="1200" cap="none" spc="0" normalizeH="0" baseline="0" noProof="0" dirty="0">
              <a:ln>
                <a:noFill/>
              </a:ln>
              <a:solidFill>
                <a:prstClr val="black">
                  <a:lumMod val="50000"/>
                  <a:lumOff val="50000"/>
                </a:prstClr>
              </a:solidFill>
              <a:effectLst/>
              <a:uLnTx/>
              <a:uFillTx/>
              <a:latin typeface="Lub Dub Medium" panose="020B0603030403020204" pitchFamily="34" charset="0"/>
              <a:ea typeface="MS PGothic" panose="020B0600070205080204" pitchFamily="34" charset="-128"/>
              <a:cs typeface="+mn-cs"/>
            </a:endParaRPr>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628650" y="4144209"/>
            <a:ext cx="7886700" cy="203954"/>
          </a:xfrm>
        </p:spPr>
        <p:txBody>
          <a:bodyPr lIns="0">
            <a:noAutofit/>
          </a:bodyPr>
          <a:lstStyle>
            <a:lvl1pPr>
              <a:buNone/>
              <a:defRPr sz="900">
                <a:latin typeface="Lub Dub Condensed" panose="020B0506030403020204" pitchFamily="34" charset="0"/>
              </a:defRPr>
            </a:lvl1pPr>
          </a:lstStyle>
          <a:p>
            <a:pPr lvl="0"/>
            <a:r>
              <a:rPr lang="en-US" dirty="0"/>
              <a:t>Click to edit Master text styles</a:t>
            </a:r>
          </a:p>
        </p:txBody>
      </p:sp>
    </p:spTree>
    <p:extLst>
      <p:ext uri="{BB962C8B-B14F-4D97-AF65-F5344CB8AC3E}">
        <p14:creationId xmlns:p14="http://schemas.microsoft.com/office/powerpoint/2010/main" val="2226880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2484-D42C-B049-BD13-BCA6A6F97898}"/>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7E16A-F057-964D-9FEC-8E6F9445359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D3119-9C12-404D-B016-9D258CB7B1B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5" name="Footer Placeholder 4">
            <a:extLst>
              <a:ext uri="{FF2B5EF4-FFF2-40B4-BE49-F238E27FC236}">
                <a16:creationId xmlns:a16="http://schemas.microsoft.com/office/drawing/2014/main" id="{ACDA39C3-40CA-E94C-AE7F-36FF1490577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31724C-09DB-2144-B154-009B94007EE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106388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C54B-A8BF-1949-9546-B38EFD64701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89600A-33A9-D64E-9A66-92B0008547E9}"/>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2AB8-154A-AD40-AD7F-BA003E14CCF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5" name="Footer Placeholder 4">
            <a:extLst>
              <a:ext uri="{FF2B5EF4-FFF2-40B4-BE49-F238E27FC236}">
                <a16:creationId xmlns:a16="http://schemas.microsoft.com/office/drawing/2014/main" id="{96AA177F-29F7-1D4F-8931-BCF194DFA44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B1BF94-83D8-5646-84E8-A4B79FB847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77367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9A95-21F3-C646-9091-B2F676152AA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05CB7F-4AB2-C044-AFDE-04D20A3D1FC7}"/>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FB1603-126D-9C4E-8693-9C630842EC72}"/>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5" name="Footer Placeholder 4">
            <a:extLst>
              <a:ext uri="{FF2B5EF4-FFF2-40B4-BE49-F238E27FC236}">
                <a16:creationId xmlns:a16="http://schemas.microsoft.com/office/drawing/2014/main" id="{26099CEF-979E-CC40-90F4-092E638AED0A}"/>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36CB9-65B9-A74F-B948-F5D21745E2FE}"/>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609427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977A-0587-A14E-AB08-B8AC843743B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D13118-E3CF-3E48-8BC2-765206D08BA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121B8B-661A-7542-91E9-48438268904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CB8F33-DD28-AA47-BD43-CCB074C51738}"/>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6" name="Footer Placeholder 5">
            <a:extLst>
              <a:ext uri="{FF2B5EF4-FFF2-40B4-BE49-F238E27FC236}">
                <a16:creationId xmlns:a16="http://schemas.microsoft.com/office/drawing/2014/main" id="{A35943D7-A742-8840-8DF3-34CD89974A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860D5C-F9BB-9443-8B25-794540CC3835}"/>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564210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5F88-9445-E349-BAB9-991DFC360F5E}"/>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D6B068-EC90-DB49-BD94-F4D75F15E8B2}"/>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6D32E-B2BA-DD46-A6E8-F6ED2FEF6D37}"/>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2A6CB6-0C9B-CB46-9CA9-DFFED610911D}"/>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487DB1-D2A2-A149-8950-DA910FC650E6}"/>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79548-1736-3B49-9306-64829ED2D0AF}"/>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8" name="Footer Placeholder 7">
            <a:extLst>
              <a:ext uri="{FF2B5EF4-FFF2-40B4-BE49-F238E27FC236}">
                <a16:creationId xmlns:a16="http://schemas.microsoft.com/office/drawing/2014/main" id="{7F3D4E9D-48CD-D349-90A3-187D5E58416B}"/>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E16E36-58FC-EF4A-B478-017975C18C6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88719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0728B-E491-46DF-A88C-6BFF3F65CFF6}"/>
              </a:ext>
            </a:extLst>
          </p:cNvPr>
          <p:cNvSpPr>
            <a:spLocks noGrp="1"/>
          </p:cNvSpPr>
          <p:nvPr>
            <p:ph type="dt" sz="half" idx="10"/>
          </p:nvPr>
        </p:nvSpPr>
        <p:spPr/>
        <p:txBody>
          <a:bodyPr/>
          <a:lstStyle>
            <a:lvl1pPr>
              <a:defRPr/>
            </a:lvl1pPr>
          </a:lstStyle>
          <a:p>
            <a:fld id="{7A92745E-CD0A-4EEE-897F-B22D8FD074D6}"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4CB357DC-DCEB-439F-A8AF-A5DECE3CCA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CC6C4B-ABBD-48C5-97ED-B4F17041FB7D}"/>
              </a:ext>
            </a:extLst>
          </p:cNvPr>
          <p:cNvSpPr>
            <a:spLocks noGrp="1"/>
          </p:cNvSpPr>
          <p:nvPr>
            <p:ph type="sldNum" sz="quarter" idx="12"/>
          </p:nvPr>
        </p:nvSpPr>
        <p:spPr/>
        <p:txBody>
          <a:bodyPr/>
          <a:lstStyle>
            <a:lvl1pPr>
              <a:defRPr/>
            </a:lvl1pPr>
          </a:lstStyle>
          <a:p>
            <a:fld id="{4ACB7FE5-3A11-4C5B-8D51-7119BBA643FE}" type="slidenum">
              <a:rPr lang="en-US" altLang="en-US"/>
              <a:pPr/>
              <a:t>‹#›</a:t>
            </a:fld>
            <a:endParaRPr lang="en-US" altLang="en-US"/>
          </a:p>
        </p:txBody>
      </p:sp>
    </p:spTree>
    <p:extLst>
      <p:ext uri="{BB962C8B-B14F-4D97-AF65-F5344CB8AC3E}">
        <p14:creationId xmlns:p14="http://schemas.microsoft.com/office/powerpoint/2010/main" val="1594285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D3DE-9EF1-064E-B545-1312994F2A9C}"/>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8D7F85-54F1-314A-A56D-A398801F4D4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4" name="Footer Placeholder 3">
            <a:extLst>
              <a:ext uri="{FF2B5EF4-FFF2-40B4-BE49-F238E27FC236}">
                <a16:creationId xmlns:a16="http://schemas.microsoft.com/office/drawing/2014/main" id="{04692884-BEE5-CB49-B2E3-908A8B9E86D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11A64F8-C15E-7C46-B66F-1B4930FB7380}"/>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825568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FE615-68BB-894B-B6D5-AFC304D2C6A1}"/>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3" name="Footer Placeholder 2">
            <a:extLst>
              <a:ext uri="{FF2B5EF4-FFF2-40B4-BE49-F238E27FC236}">
                <a16:creationId xmlns:a16="http://schemas.microsoft.com/office/drawing/2014/main" id="{1E4C6D6C-81A2-7740-9312-EFAB506451C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D8DC73-195E-1B4D-8B3E-4DA9F7D324BC}"/>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174793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ECE2-A9DF-2B41-B2DE-03912D35586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2B054-BC9C-FD4E-BA1B-4CCA2828E3AC}"/>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AEA204-B26C-9E44-8F8F-D6F6919991B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F03AA1-77FF-5342-9022-5C00F5661110}"/>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6" name="Footer Placeholder 5">
            <a:extLst>
              <a:ext uri="{FF2B5EF4-FFF2-40B4-BE49-F238E27FC236}">
                <a16:creationId xmlns:a16="http://schemas.microsoft.com/office/drawing/2014/main" id="{8A5FC9D3-2D80-7648-96FA-7F19772AB11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3A0821-AE03-0E42-956D-98F580166DA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2465691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AC82-DBA8-4047-AE32-EECE6514AF7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8E6EC5-FC68-124E-94E4-98E285A80B5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89692-F210-B542-9956-23C4322D70AD}"/>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3F2B4-A779-2441-9570-241EA76EC893}"/>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6" name="Footer Placeholder 5">
            <a:extLst>
              <a:ext uri="{FF2B5EF4-FFF2-40B4-BE49-F238E27FC236}">
                <a16:creationId xmlns:a16="http://schemas.microsoft.com/office/drawing/2014/main" id="{0207B13E-EA7E-224C-A185-CD3946711D1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36B60F-A790-1F43-9950-1ED13936E647}"/>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232218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0F72-D0E1-F745-AA77-36969E04FB1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701605-75FC-354C-8D70-1FCBC11D0A1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3D0004-A6FB-A942-B7B9-E910772C67DB}"/>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5" name="Footer Placeholder 4">
            <a:extLst>
              <a:ext uri="{FF2B5EF4-FFF2-40B4-BE49-F238E27FC236}">
                <a16:creationId xmlns:a16="http://schemas.microsoft.com/office/drawing/2014/main" id="{D85CB254-4105-AC43-8A5E-A41EC4FD755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0EF3E7-7BEA-A443-A38F-A8C8DF5B1F13}"/>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36185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5DC67F-5BFC-754E-843B-496D7862A6F5}"/>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589577-19E1-1B49-B2E6-4C4355831AF1}"/>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0CEC6-EE1E-DC45-9D94-A639F4191366}"/>
              </a:ext>
            </a:extLst>
          </p:cNvPr>
          <p:cNvSpPr>
            <a:spLocks noGrp="1"/>
          </p:cNvSpPr>
          <p:nvPr>
            <p:ph type="dt" sz="half" idx="10"/>
          </p:nvPr>
        </p:nvSpPr>
        <p:spPr>
          <a:xfrm>
            <a:off x="628650" y="4767263"/>
            <a:ext cx="2057400" cy="274637"/>
          </a:xfrm>
          <a:prstGeom prst="rect">
            <a:avLst/>
          </a:prstGeom>
        </p:spPr>
        <p:txBody>
          <a:bodyPr/>
          <a:lstStyle/>
          <a:p>
            <a:fld id="{1A70EABF-C3C4-3245-B8D6-BB74895B2686}" type="datetimeFigureOut">
              <a:rPr lang="en-US" smtClean="0"/>
              <a:t>11/4/2021</a:t>
            </a:fld>
            <a:endParaRPr lang="en-US"/>
          </a:p>
        </p:txBody>
      </p:sp>
      <p:sp>
        <p:nvSpPr>
          <p:cNvPr id="5" name="Footer Placeholder 4">
            <a:extLst>
              <a:ext uri="{FF2B5EF4-FFF2-40B4-BE49-F238E27FC236}">
                <a16:creationId xmlns:a16="http://schemas.microsoft.com/office/drawing/2014/main" id="{8189E106-2794-EF40-B6FF-CEA6778822D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532490-6B3C-4E47-A5E8-E866A6A48A31}"/>
              </a:ext>
            </a:extLst>
          </p:cNvPr>
          <p:cNvSpPr>
            <a:spLocks noGrp="1"/>
          </p:cNvSpPr>
          <p:nvPr>
            <p:ph type="sldNum" sz="quarter" idx="12"/>
          </p:nvPr>
        </p:nvSpPr>
        <p:spPr>
          <a:xfrm>
            <a:off x="6457950" y="4767263"/>
            <a:ext cx="2057400" cy="274637"/>
          </a:xfrm>
          <a:prstGeom prst="rect">
            <a:avLst/>
          </a:prstGeom>
        </p:spPr>
        <p:txBody>
          <a:bodyPr/>
          <a:lstStyle/>
          <a:p>
            <a:fld id="{D82E6132-9B7C-3E4C-BA22-A1BEA1D76DB2}" type="slidenum">
              <a:rPr lang="en-US" smtClean="0"/>
              <a:t>‹#›</a:t>
            </a:fld>
            <a:endParaRPr lang="en-US"/>
          </a:p>
        </p:txBody>
      </p:sp>
    </p:spTree>
    <p:extLst>
      <p:ext uri="{BB962C8B-B14F-4D97-AF65-F5344CB8AC3E}">
        <p14:creationId xmlns:p14="http://schemas.microsoft.com/office/powerpoint/2010/main" val="35415364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20"/>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EA0"/>
                </a:solidFill>
              </a:defRPr>
            </a:lvl1pPr>
            <a:lvl2pPr marL="0" indent="457200" algn="ctr">
              <a:buSzTx/>
              <a:buFontTx/>
              <a:buNone/>
              <a:defRPr>
                <a:solidFill>
                  <a:srgbClr val="888EA0"/>
                </a:solidFill>
              </a:defRPr>
            </a:lvl2pPr>
            <a:lvl3pPr marL="0" indent="914400" algn="ctr">
              <a:buSzTx/>
              <a:buFontTx/>
              <a:buNone/>
              <a:defRPr>
                <a:solidFill>
                  <a:srgbClr val="888EA0"/>
                </a:solidFill>
              </a:defRPr>
            </a:lvl3pPr>
            <a:lvl4pPr marL="0" indent="1371600" algn="ctr">
              <a:buSzTx/>
              <a:buFontTx/>
              <a:buNone/>
              <a:defRPr>
                <a:solidFill>
                  <a:srgbClr val="888EA0"/>
                </a:solidFill>
              </a:defRPr>
            </a:lvl4pPr>
            <a:lvl5pPr marL="0" indent="1828800" algn="ctr">
              <a:buSzTx/>
              <a:buFontTx/>
              <a:buNone/>
              <a:defRPr>
                <a:solidFill>
                  <a:srgbClr val="888EA0"/>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001428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457200" y="1200150"/>
            <a:ext cx="8229600" cy="2855914"/>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668638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normAutofit/>
          </a:bodyPr>
          <a:lstStyle>
            <a:lvl1pPr marL="0" indent="0">
              <a:spcBef>
                <a:spcPts val="400"/>
              </a:spcBef>
              <a:buSzTx/>
              <a:buFontTx/>
              <a:buNone/>
              <a:defRPr sz="2000">
                <a:solidFill>
                  <a:srgbClr val="888EA0"/>
                </a:solidFill>
              </a:defRPr>
            </a:lvl1pPr>
            <a:lvl2pPr marL="0" indent="457200">
              <a:spcBef>
                <a:spcPts val="400"/>
              </a:spcBef>
              <a:buSzTx/>
              <a:buFontTx/>
              <a:buNone/>
              <a:defRPr sz="2000">
                <a:solidFill>
                  <a:srgbClr val="888EA0"/>
                </a:solidFill>
              </a:defRPr>
            </a:lvl2pPr>
            <a:lvl3pPr marL="0" indent="914400">
              <a:spcBef>
                <a:spcPts val="400"/>
              </a:spcBef>
              <a:buSzTx/>
              <a:buFontTx/>
              <a:buNone/>
              <a:defRPr sz="2000">
                <a:solidFill>
                  <a:srgbClr val="888EA0"/>
                </a:solidFill>
              </a:defRPr>
            </a:lvl3pPr>
            <a:lvl4pPr marL="0" indent="1371600">
              <a:spcBef>
                <a:spcPts val="400"/>
              </a:spcBef>
              <a:buSzTx/>
              <a:buFontTx/>
              <a:buNone/>
              <a:defRPr sz="2000">
                <a:solidFill>
                  <a:srgbClr val="888EA0"/>
                </a:solidFill>
              </a:defRPr>
            </a:lvl4pPr>
            <a:lvl5pPr marL="0" indent="1828800">
              <a:spcBef>
                <a:spcPts val="400"/>
              </a:spcBef>
              <a:buSzTx/>
              <a:buFontTx/>
              <a:buNone/>
              <a:defRPr sz="2000">
                <a:solidFill>
                  <a:srgbClr val="888EA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469363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7632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638A40-ED5B-4A3B-A555-F781413F771F}"/>
              </a:ext>
            </a:extLst>
          </p:cNvPr>
          <p:cNvSpPr>
            <a:spLocks noGrp="1"/>
          </p:cNvSpPr>
          <p:nvPr>
            <p:ph type="dt" sz="half" idx="10"/>
          </p:nvPr>
        </p:nvSpPr>
        <p:spPr/>
        <p:txBody>
          <a:bodyPr/>
          <a:lstStyle>
            <a:lvl1pPr>
              <a:defRPr/>
            </a:lvl1pPr>
          </a:lstStyle>
          <a:p>
            <a:fld id="{0A51BCEC-8384-4687-90D8-5D9987D162F9}" type="datetimeFigureOut">
              <a:rPr lang="en-US" altLang="en-US"/>
              <a:pPr/>
              <a:t>11/4/2021</a:t>
            </a:fld>
            <a:endParaRPr lang="en-US" altLang="en-US"/>
          </a:p>
        </p:txBody>
      </p:sp>
      <p:sp>
        <p:nvSpPr>
          <p:cNvPr id="6" name="Footer Placeholder 4">
            <a:extLst>
              <a:ext uri="{FF2B5EF4-FFF2-40B4-BE49-F238E27FC236}">
                <a16:creationId xmlns:a16="http://schemas.microsoft.com/office/drawing/2014/main" id="{2B754DC6-5AFD-4091-A934-279806B7D8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233D4F-6A7F-4709-86F2-D73A668CBE2C}"/>
              </a:ext>
            </a:extLst>
          </p:cNvPr>
          <p:cNvSpPr>
            <a:spLocks noGrp="1"/>
          </p:cNvSpPr>
          <p:nvPr>
            <p:ph type="sldNum" sz="quarter" idx="12"/>
          </p:nvPr>
        </p:nvSpPr>
        <p:spPr/>
        <p:txBody>
          <a:bodyPr/>
          <a:lstStyle>
            <a:lvl1pPr>
              <a:defRPr/>
            </a:lvl1pPr>
          </a:lstStyle>
          <a:p>
            <a:fld id="{909AB3C6-11F4-4694-8625-3EBA1942DA53}" type="slidenum">
              <a:rPr lang="en-US" altLang="en-US"/>
              <a:pPr/>
              <a:t>‹#›</a:t>
            </a:fld>
            <a:endParaRPr lang="en-US" altLang="en-US"/>
          </a:p>
        </p:txBody>
      </p:sp>
    </p:spTree>
    <p:extLst>
      <p:ext uri="{BB962C8B-B14F-4D97-AF65-F5344CB8AC3E}">
        <p14:creationId xmlns:p14="http://schemas.microsoft.com/office/powerpoint/2010/main" val="27138703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072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514628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3" y="204786"/>
            <a:ext cx="3008314" cy="871539"/>
          </a:xfrm>
          <a:prstGeom prst="rect">
            <a:avLst/>
          </a:prstGeom>
        </p:spPr>
        <p:txBody>
          <a:bodyPr anchor="b"/>
          <a:lstStyle>
            <a:lvl1pPr algn="l">
              <a:defRPr sz="2000"/>
            </a:lvl1pPr>
          </a:lstStyle>
          <a:p>
            <a:r>
              <a:t>Title Text</a:t>
            </a:r>
          </a:p>
        </p:txBody>
      </p:sp>
      <p:sp>
        <p:nvSpPr>
          <p:cNvPr id="73" name="Body Level One…"/>
          <p:cNvSpPr txBox="1">
            <a:spLocks noGrp="1"/>
          </p:cNvSpPr>
          <p:nvPr>
            <p:ph type="body" idx="1"/>
          </p:nvPr>
        </p:nvSpPr>
        <p:spPr>
          <a:xfrm>
            <a:off x="3575050" y="204789"/>
            <a:ext cx="5111750" cy="4389836"/>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202" y="1076327"/>
            <a:ext cx="3008315" cy="3518298"/>
          </a:xfrm>
          <a:prstGeom prst="rect">
            <a:avLst/>
          </a:prstGeom>
        </p:spPr>
        <p:txBody>
          <a:bodyPr>
            <a:normAutofit/>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587328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1"/>
            <a:ext cx="5486401" cy="425055"/>
          </a:xfrm>
          <a:prstGeom prst="rect">
            <a:avLst/>
          </a:prstGeom>
        </p:spPr>
        <p:txBody>
          <a:bodyPr anchor="b"/>
          <a:lstStyle>
            <a:lvl1pPr algn="l">
              <a:defRPr sz="2000"/>
            </a:lvl1pPr>
          </a:lstStyle>
          <a:p>
            <a:r>
              <a:t>Title Text</a:t>
            </a:r>
          </a:p>
        </p:txBody>
      </p:sp>
      <p:sp>
        <p:nvSpPr>
          <p:cNvPr id="83" name="Picture Placeholder 2"/>
          <p:cNvSpPr>
            <a:spLocks noGrp="1"/>
          </p:cNvSpPr>
          <p:nvPr>
            <p:ph type="pic" sz="half" idx="21"/>
          </p:nvPr>
        </p:nvSpPr>
        <p:spPr>
          <a:xfrm>
            <a:off x="1792288" y="459581"/>
            <a:ext cx="5486401" cy="3086101"/>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normAutofit/>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695494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143000" y="841375"/>
            <a:ext cx="6858000" cy="1790700"/>
          </a:xfrm>
          <a:prstGeom prst="rect">
            <a:avLst/>
          </a:prstGeom>
        </p:spPr>
        <p:txBody>
          <a:bodyPr anchor="b"/>
          <a:lstStyle>
            <a:lvl1pPr>
              <a:lnSpc>
                <a:spcPct val="90000"/>
              </a:lnSpc>
              <a:defRPr sz="6000">
                <a:solidFill>
                  <a:srgbClr val="000000"/>
                </a:solidFill>
                <a:latin typeface="+mn-lt"/>
                <a:ea typeface="+mn-ea"/>
                <a:cs typeface="+mn-cs"/>
                <a:sym typeface="Helvetica"/>
              </a:defRPr>
            </a:lvl1pPr>
          </a:lstStyle>
          <a:p>
            <a:r>
              <a:t>Title Text</a:t>
            </a:r>
          </a:p>
        </p:txBody>
      </p:sp>
      <p:sp>
        <p:nvSpPr>
          <p:cNvPr id="93" name="Body Level One…"/>
          <p:cNvSpPr txBox="1">
            <a:spLocks noGrp="1"/>
          </p:cNvSpPr>
          <p:nvPr>
            <p:ph type="body" sz="quarter" idx="1"/>
          </p:nvPr>
        </p:nvSpPr>
        <p:spPr>
          <a:xfrm>
            <a:off x="1143000" y="2701925"/>
            <a:ext cx="6858000" cy="1241425"/>
          </a:xfrm>
          <a:prstGeom prst="rect">
            <a:avLst/>
          </a:prstGeom>
        </p:spPr>
        <p:txBody>
          <a:bodyPr>
            <a:normAutofit/>
          </a:bodyPr>
          <a:lstStyle>
            <a:lvl1pPr marL="0" indent="0" algn="ctr">
              <a:lnSpc>
                <a:spcPct val="90000"/>
              </a:lnSpc>
              <a:spcBef>
                <a:spcPts val="1000"/>
              </a:spcBef>
              <a:buSzTx/>
              <a:buFontTx/>
              <a:buNone/>
              <a:defRPr sz="2400">
                <a:solidFill>
                  <a:srgbClr val="000000"/>
                </a:solidFill>
                <a:latin typeface="Calibri"/>
                <a:ea typeface="Calibri"/>
                <a:cs typeface="Calibri"/>
                <a:sym typeface="Calibri"/>
              </a:defRPr>
            </a:lvl1pPr>
            <a:lvl2pPr marL="0" indent="457200" algn="ctr">
              <a:lnSpc>
                <a:spcPct val="90000"/>
              </a:lnSpc>
              <a:spcBef>
                <a:spcPts val="1000"/>
              </a:spcBef>
              <a:buSzTx/>
              <a:buFontTx/>
              <a:buNone/>
              <a:defRPr sz="2400">
                <a:solidFill>
                  <a:srgbClr val="000000"/>
                </a:solidFill>
                <a:latin typeface="Calibri"/>
                <a:ea typeface="Calibri"/>
                <a:cs typeface="Calibri"/>
                <a:sym typeface="Calibri"/>
              </a:defRPr>
            </a:lvl2pPr>
            <a:lvl3pPr marL="0" indent="914400" algn="ctr">
              <a:lnSpc>
                <a:spcPct val="90000"/>
              </a:lnSpc>
              <a:spcBef>
                <a:spcPts val="1000"/>
              </a:spcBef>
              <a:buSzTx/>
              <a:buFontTx/>
              <a:buNone/>
              <a:defRPr sz="2400">
                <a:solidFill>
                  <a:srgbClr val="000000"/>
                </a:solidFill>
                <a:latin typeface="Calibri"/>
                <a:ea typeface="Calibri"/>
                <a:cs typeface="Calibri"/>
                <a:sym typeface="Calibri"/>
              </a:defRPr>
            </a:lvl3pPr>
            <a:lvl4pPr marL="0" indent="1371600" algn="ctr">
              <a:lnSpc>
                <a:spcPct val="90000"/>
              </a:lnSpc>
              <a:spcBef>
                <a:spcPts val="1000"/>
              </a:spcBef>
              <a:buSzTx/>
              <a:buFontTx/>
              <a:buNone/>
              <a:defRPr sz="2400">
                <a:solidFill>
                  <a:srgbClr val="000000"/>
                </a:solidFill>
                <a:latin typeface="Calibri"/>
                <a:ea typeface="Calibri"/>
                <a:cs typeface="Calibri"/>
                <a:sym typeface="Calibri"/>
              </a:defRPr>
            </a:lvl4pPr>
            <a:lvl5pPr marL="0" indent="1828800" algn="ctr">
              <a:lnSpc>
                <a:spcPct val="90000"/>
              </a:lnSpc>
              <a:spcBef>
                <a:spcPts val="1000"/>
              </a:spcBef>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383416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02" name="Body Level One…"/>
          <p:cNvSpPr txBox="1">
            <a:spLocks noGrp="1"/>
          </p:cNvSpPr>
          <p:nvPr>
            <p:ph type="body" idx="1"/>
          </p:nvPr>
        </p:nvSpPr>
        <p:spPr>
          <a:xfrm>
            <a:off x="628650" y="1370012"/>
            <a:ext cx="7886700" cy="3262314"/>
          </a:xfrm>
          <a:prstGeom prst="rect">
            <a:avLst/>
          </a:prstGeom>
        </p:spPr>
        <p:txBody>
          <a:bodyPr>
            <a:normAutofit/>
          </a:bodyPr>
          <a:lstStyle>
            <a:lvl1pPr marL="228600" indent="-228600">
              <a:lnSpc>
                <a:spcPct val="90000"/>
              </a:lnSpc>
              <a:spcBef>
                <a:spcPts val="1000"/>
              </a:spcBef>
              <a:defRPr sz="2800">
                <a:solidFill>
                  <a:srgbClr val="000000"/>
                </a:solidFill>
                <a:latin typeface="Calibri"/>
                <a:ea typeface="Calibri"/>
                <a:cs typeface="Calibri"/>
                <a:sym typeface="Calibri"/>
              </a:defRPr>
            </a:lvl1pPr>
            <a:lvl2pPr marL="723900" indent="-266700">
              <a:lnSpc>
                <a:spcPct val="90000"/>
              </a:lnSpc>
              <a:spcBef>
                <a:spcPts val="1000"/>
              </a:spcBef>
              <a:buChar char="•"/>
              <a:defRPr sz="2800">
                <a:solidFill>
                  <a:srgbClr val="000000"/>
                </a:solidFill>
                <a:latin typeface="Calibri"/>
                <a:ea typeface="Calibri"/>
                <a:cs typeface="Calibri"/>
                <a:sym typeface="Calibri"/>
              </a:defRPr>
            </a:lvl2pPr>
            <a:lvl3pPr marL="1234439" indent="-320039">
              <a:lnSpc>
                <a:spcPct val="90000"/>
              </a:lnSpc>
              <a:spcBef>
                <a:spcPts val="1000"/>
              </a:spcBef>
              <a:defRPr sz="2800">
                <a:solidFill>
                  <a:srgbClr val="000000"/>
                </a:solidFill>
                <a:latin typeface="Calibri"/>
                <a:ea typeface="Calibri"/>
                <a:cs typeface="Calibri"/>
                <a:sym typeface="Calibri"/>
              </a:defRPr>
            </a:lvl3pPr>
            <a:lvl4pPr marL="1727200" indent="-355600">
              <a:lnSpc>
                <a:spcPct val="90000"/>
              </a:lnSpc>
              <a:spcBef>
                <a:spcPts val="1000"/>
              </a:spcBef>
              <a:buChar char="•"/>
              <a:defRPr sz="2800">
                <a:solidFill>
                  <a:srgbClr val="000000"/>
                </a:solidFill>
                <a:latin typeface="Calibri"/>
                <a:ea typeface="Calibri"/>
                <a:cs typeface="Calibri"/>
                <a:sym typeface="Calibri"/>
              </a:defRPr>
            </a:lvl4pPr>
            <a:lvl5pPr marL="2184400" indent="-355600">
              <a:lnSpc>
                <a:spcPct val="90000"/>
              </a:lnSpc>
              <a:spcBef>
                <a:spcPts val="1000"/>
              </a:spcBef>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3551257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23887" y="1282700"/>
            <a:ext cx="7886701" cy="2139950"/>
          </a:xfrm>
          <a:prstGeom prst="rect">
            <a:avLst/>
          </a:prstGeom>
        </p:spPr>
        <p:txBody>
          <a:bodyPr anchor="b"/>
          <a:lstStyle>
            <a:lvl1pPr algn="l">
              <a:lnSpc>
                <a:spcPct val="90000"/>
              </a:lnSpc>
              <a:defRPr sz="6000">
                <a:solidFill>
                  <a:srgbClr val="000000"/>
                </a:solidFill>
                <a:latin typeface="+mn-lt"/>
                <a:ea typeface="+mn-ea"/>
                <a:cs typeface="+mn-cs"/>
                <a:sym typeface="Helvetica"/>
              </a:defRPr>
            </a:lvl1pPr>
          </a:lstStyle>
          <a:p>
            <a:r>
              <a:t>Title Text</a:t>
            </a:r>
          </a:p>
        </p:txBody>
      </p:sp>
      <p:sp>
        <p:nvSpPr>
          <p:cNvPr id="111" name="Body Level One…"/>
          <p:cNvSpPr txBox="1">
            <a:spLocks noGrp="1"/>
          </p:cNvSpPr>
          <p:nvPr>
            <p:ph type="body" sz="quarter" idx="1"/>
          </p:nvPr>
        </p:nvSpPr>
        <p:spPr>
          <a:xfrm>
            <a:off x="623887" y="3441700"/>
            <a:ext cx="7886701" cy="1125538"/>
          </a:xfrm>
          <a:prstGeom prst="rect">
            <a:avLst/>
          </a:prstGeom>
        </p:spPr>
        <p:txBody>
          <a:bodyPr>
            <a:normAutofit/>
          </a:bodyPr>
          <a:lstStyle>
            <a:lvl1pPr marL="0" indent="0">
              <a:lnSpc>
                <a:spcPct val="90000"/>
              </a:lnSpc>
              <a:spcBef>
                <a:spcPts val="1000"/>
              </a:spcBef>
              <a:buSzTx/>
              <a:buFontTx/>
              <a:buNone/>
              <a:defRPr sz="2400">
                <a:solidFill>
                  <a:srgbClr val="888888"/>
                </a:solidFill>
                <a:latin typeface="Calibri"/>
                <a:ea typeface="Calibri"/>
                <a:cs typeface="Calibri"/>
                <a:sym typeface="Calibri"/>
              </a:defRPr>
            </a:lvl1pPr>
            <a:lvl2pPr marL="0" indent="457200">
              <a:lnSpc>
                <a:spcPct val="90000"/>
              </a:lnSpc>
              <a:spcBef>
                <a:spcPts val="1000"/>
              </a:spcBef>
              <a:buSzTx/>
              <a:buFontTx/>
              <a:buNone/>
              <a:defRPr sz="2400">
                <a:solidFill>
                  <a:srgbClr val="888888"/>
                </a:solidFill>
                <a:latin typeface="Calibri"/>
                <a:ea typeface="Calibri"/>
                <a:cs typeface="Calibri"/>
                <a:sym typeface="Calibri"/>
              </a:defRPr>
            </a:lvl2pPr>
            <a:lvl3pPr marL="0" indent="914400">
              <a:lnSpc>
                <a:spcPct val="90000"/>
              </a:lnSpc>
              <a:spcBef>
                <a:spcPts val="1000"/>
              </a:spcBef>
              <a:buSzTx/>
              <a:buFontTx/>
              <a:buNone/>
              <a:defRPr sz="2400">
                <a:solidFill>
                  <a:srgbClr val="888888"/>
                </a:solidFill>
                <a:latin typeface="Calibri"/>
                <a:ea typeface="Calibri"/>
                <a:cs typeface="Calibri"/>
                <a:sym typeface="Calibri"/>
              </a:defRPr>
            </a:lvl3pPr>
            <a:lvl4pPr marL="0" indent="1371600">
              <a:lnSpc>
                <a:spcPct val="90000"/>
              </a:lnSpc>
              <a:spcBef>
                <a:spcPts val="1000"/>
              </a:spcBef>
              <a:buSzTx/>
              <a:buFontTx/>
              <a:buNone/>
              <a:defRPr sz="2400">
                <a:solidFill>
                  <a:srgbClr val="888888"/>
                </a:solidFill>
                <a:latin typeface="Calibri"/>
                <a:ea typeface="Calibri"/>
                <a:cs typeface="Calibri"/>
                <a:sym typeface="Calibri"/>
              </a:defRPr>
            </a:lvl4pPr>
            <a:lvl5pPr marL="0" indent="1828800">
              <a:lnSpc>
                <a:spcPct val="90000"/>
              </a:lnSpc>
              <a:spcBef>
                <a:spcPts val="1000"/>
              </a:spcBef>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7221583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20" name="Body Level One…"/>
          <p:cNvSpPr txBox="1">
            <a:spLocks noGrp="1"/>
          </p:cNvSpPr>
          <p:nvPr>
            <p:ph type="body" sz="half" idx="1"/>
          </p:nvPr>
        </p:nvSpPr>
        <p:spPr>
          <a:xfrm>
            <a:off x="628650" y="1370012"/>
            <a:ext cx="3867150" cy="3262314"/>
          </a:xfrm>
          <a:prstGeom prst="rect">
            <a:avLst/>
          </a:prstGeom>
        </p:spPr>
        <p:txBody>
          <a:bodyPr>
            <a:normAutofit/>
          </a:bodyPr>
          <a:lstStyle>
            <a:lvl1pPr marL="228600" indent="-228600">
              <a:lnSpc>
                <a:spcPct val="90000"/>
              </a:lnSpc>
              <a:spcBef>
                <a:spcPts val="1000"/>
              </a:spcBef>
              <a:defRPr sz="2800">
                <a:solidFill>
                  <a:srgbClr val="000000"/>
                </a:solidFill>
                <a:latin typeface="Calibri"/>
                <a:ea typeface="Calibri"/>
                <a:cs typeface="Calibri"/>
                <a:sym typeface="Calibri"/>
              </a:defRPr>
            </a:lvl1pPr>
            <a:lvl2pPr marL="723900" indent="-266700">
              <a:lnSpc>
                <a:spcPct val="90000"/>
              </a:lnSpc>
              <a:spcBef>
                <a:spcPts val="1000"/>
              </a:spcBef>
              <a:buChar char="•"/>
              <a:defRPr sz="2800">
                <a:solidFill>
                  <a:srgbClr val="000000"/>
                </a:solidFill>
                <a:latin typeface="Calibri"/>
                <a:ea typeface="Calibri"/>
                <a:cs typeface="Calibri"/>
                <a:sym typeface="Calibri"/>
              </a:defRPr>
            </a:lvl2pPr>
            <a:lvl3pPr marL="1234439" indent="-320039">
              <a:lnSpc>
                <a:spcPct val="90000"/>
              </a:lnSpc>
              <a:spcBef>
                <a:spcPts val="1000"/>
              </a:spcBef>
              <a:defRPr sz="2800">
                <a:solidFill>
                  <a:srgbClr val="000000"/>
                </a:solidFill>
                <a:latin typeface="Calibri"/>
                <a:ea typeface="Calibri"/>
                <a:cs typeface="Calibri"/>
                <a:sym typeface="Calibri"/>
              </a:defRPr>
            </a:lvl3pPr>
            <a:lvl4pPr marL="1727200" indent="-355600">
              <a:lnSpc>
                <a:spcPct val="90000"/>
              </a:lnSpc>
              <a:spcBef>
                <a:spcPts val="1000"/>
              </a:spcBef>
              <a:buChar char="•"/>
              <a:defRPr sz="2800">
                <a:solidFill>
                  <a:srgbClr val="000000"/>
                </a:solidFill>
                <a:latin typeface="Calibri"/>
                <a:ea typeface="Calibri"/>
                <a:cs typeface="Calibri"/>
                <a:sym typeface="Calibri"/>
              </a:defRPr>
            </a:lvl4pPr>
            <a:lvl5pPr marL="2184400" indent="-355600">
              <a:lnSpc>
                <a:spcPct val="90000"/>
              </a:lnSpc>
              <a:spcBef>
                <a:spcPts val="1000"/>
              </a:spcBef>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96849225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630237" y="274638"/>
            <a:ext cx="7886701"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29" name="Body Level One…"/>
          <p:cNvSpPr txBox="1">
            <a:spLocks noGrp="1"/>
          </p:cNvSpPr>
          <p:nvPr>
            <p:ph type="body" sz="quarter" idx="1"/>
          </p:nvPr>
        </p:nvSpPr>
        <p:spPr>
          <a:xfrm>
            <a:off x="630237" y="1260475"/>
            <a:ext cx="3868739" cy="619125"/>
          </a:xfrm>
          <a:prstGeom prst="rect">
            <a:avLst/>
          </a:prstGeom>
        </p:spPr>
        <p:txBody>
          <a:bodyPr anchor="b">
            <a:normAutofit/>
          </a:bodyPr>
          <a:lstStyle>
            <a:lvl1pPr marL="0" indent="0">
              <a:lnSpc>
                <a:spcPct val="90000"/>
              </a:lnSpc>
              <a:spcBef>
                <a:spcPts val="1000"/>
              </a:spcBef>
              <a:buSzTx/>
              <a:buFontTx/>
              <a:buNone/>
              <a:defRPr sz="2400" b="1">
                <a:solidFill>
                  <a:srgbClr val="000000"/>
                </a:solidFill>
                <a:latin typeface="Calibri"/>
                <a:ea typeface="Calibri"/>
                <a:cs typeface="Calibri"/>
                <a:sym typeface="Calibri"/>
              </a:defRPr>
            </a:lvl1pPr>
            <a:lvl2pPr marL="0" indent="457200">
              <a:lnSpc>
                <a:spcPct val="90000"/>
              </a:lnSpc>
              <a:spcBef>
                <a:spcPts val="1000"/>
              </a:spcBef>
              <a:buSzTx/>
              <a:buFontTx/>
              <a:buNone/>
              <a:defRPr sz="2400" b="1">
                <a:solidFill>
                  <a:srgbClr val="000000"/>
                </a:solidFill>
                <a:latin typeface="Calibri"/>
                <a:ea typeface="Calibri"/>
                <a:cs typeface="Calibri"/>
                <a:sym typeface="Calibri"/>
              </a:defRPr>
            </a:lvl2pPr>
            <a:lvl3pPr marL="0" indent="914400">
              <a:lnSpc>
                <a:spcPct val="90000"/>
              </a:lnSpc>
              <a:spcBef>
                <a:spcPts val="1000"/>
              </a:spcBef>
              <a:buSzTx/>
              <a:buFontTx/>
              <a:buNone/>
              <a:defRPr sz="2400" b="1">
                <a:solidFill>
                  <a:srgbClr val="000000"/>
                </a:solidFill>
                <a:latin typeface="Calibri"/>
                <a:ea typeface="Calibri"/>
                <a:cs typeface="Calibri"/>
                <a:sym typeface="Calibri"/>
              </a:defRPr>
            </a:lvl3pPr>
            <a:lvl4pPr marL="0" indent="1371600">
              <a:lnSpc>
                <a:spcPct val="90000"/>
              </a:lnSpc>
              <a:spcBef>
                <a:spcPts val="1000"/>
              </a:spcBef>
              <a:buSzTx/>
              <a:buFontTx/>
              <a:buNone/>
              <a:defRPr sz="2400" b="1">
                <a:solidFill>
                  <a:srgbClr val="000000"/>
                </a:solidFill>
                <a:latin typeface="Calibri"/>
                <a:ea typeface="Calibri"/>
                <a:cs typeface="Calibri"/>
                <a:sym typeface="Calibri"/>
              </a:defRPr>
            </a:lvl4pPr>
            <a:lvl5pPr marL="0" indent="1828800">
              <a:lnSpc>
                <a:spcPct val="90000"/>
              </a:lnSpc>
              <a:spcBef>
                <a:spcPts val="1000"/>
              </a:spcBef>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Text Placeholder 4"/>
          <p:cNvSpPr>
            <a:spLocks noGrp="1"/>
          </p:cNvSpPr>
          <p:nvPr>
            <p:ph type="body" sz="quarter" idx="21"/>
          </p:nvPr>
        </p:nvSpPr>
        <p:spPr>
          <a:xfrm>
            <a:off x="4629150" y="1260475"/>
            <a:ext cx="3887788" cy="619125"/>
          </a:xfrm>
          <a:prstGeom prst="rect">
            <a:avLst/>
          </a:prstGeom>
        </p:spPr>
        <p:txBody>
          <a:bodyPr anchor="b">
            <a:normAutofit/>
          </a:bodyPr>
          <a:lstStyle/>
          <a:p>
            <a:pPr marL="0" indent="0">
              <a:lnSpc>
                <a:spcPct val="90000"/>
              </a:lnSpc>
              <a:spcBef>
                <a:spcPts val="1000"/>
              </a:spcBef>
              <a:buSzTx/>
              <a:buFontTx/>
              <a:buNone/>
              <a:defRPr sz="2400" b="1">
                <a:solidFill>
                  <a:srgbClr val="000000"/>
                </a:solidFill>
                <a:latin typeface="Calibri"/>
                <a:ea typeface="Calibri"/>
                <a:cs typeface="Calibri"/>
                <a:sym typeface="Calibri"/>
              </a:defRPr>
            </a:pPr>
            <a:endParaRPr/>
          </a:p>
        </p:txBody>
      </p:sp>
      <p:sp>
        <p:nvSpPr>
          <p:cNvPr id="131"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0578795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39"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27366533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54DCC7-FE38-4A72-A471-A124B5C2E21F}"/>
              </a:ext>
            </a:extLst>
          </p:cNvPr>
          <p:cNvSpPr>
            <a:spLocks noGrp="1"/>
          </p:cNvSpPr>
          <p:nvPr>
            <p:ph type="dt" sz="half" idx="10"/>
          </p:nvPr>
        </p:nvSpPr>
        <p:spPr/>
        <p:txBody>
          <a:bodyPr/>
          <a:lstStyle>
            <a:lvl1pPr>
              <a:defRPr/>
            </a:lvl1pPr>
          </a:lstStyle>
          <a:p>
            <a:fld id="{03C25704-324F-4713-8702-2B9E33F29206}" type="datetimeFigureOut">
              <a:rPr lang="en-US" altLang="en-US"/>
              <a:pPr/>
              <a:t>11/4/2021</a:t>
            </a:fld>
            <a:endParaRPr lang="en-US" altLang="en-US"/>
          </a:p>
        </p:txBody>
      </p:sp>
      <p:sp>
        <p:nvSpPr>
          <p:cNvPr id="8" name="Footer Placeholder 4">
            <a:extLst>
              <a:ext uri="{FF2B5EF4-FFF2-40B4-BE49-F238E27FC236}">
                <a16:creationId xmlns:a16="http://schemas.microsoft.com/office/drawing/2014/main" id="{98195DA2-0117-4D38-85C4-53AFB32676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0A4579D-5488-40D9-9882-2638215AC8AC}"/>
              </a:ext>
            </a:extLst>
          </p:cNvPr>
          <p:cNvSpPr>
            <a:spLocks noGrp="1"/>
          </p:cNvSpPr>
          <p:nvPr>
            <p:ph type="sldNum" sz="quarter" idx="12"/>
          </p:nvPr>
        </p:nvSpPr>
        <p:spPr/>
        <p:txBody>
          <a:bodyPr/>
          <a:lstStyle>
            <a:lvl1pPr>
              <a:defRPr/>
            </a:lvl1pPr>
          </a:lstStyle>
          <a:p>
            <a:fld id="{D5FE0DB2-9800-4F7F-8E18-CC6CEF738104}" type="slidenum">
              <a:rPr lang="en-US" altLang="en-US"/>
              <a:pPr/>
              <a:t>‹#›</a:t>
            </a:fld>
            <a:endParaRPr lang="en-US" altLang="en-US"/>
          </a:p>
        </p:txBody>
      </p:sp>
    </p:spTree>
    <p:extLst>
      <p:ext uri="{BB962C8B-B14F-4D97-AF65-F5344CB8AC3E}">
        <p14:creationId xmlns:p14="http://schemas.microsoft.com/office/powerpoint/2010/main" val="29516333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61043665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30237" y="342900"/>
            <a:ext cx="2949576" cy="1200150"/>
          </a:xfrm>
          <a:prstGeom prst="rect">
            <a:avLst/>
          </a:prstGeom>
        </p:spPr>
        <p:txBody>
          <a:bodyPr anchor="b"/>
          <a:lstStyle>
            <a:lvl1pPr algn="l">
              <a:lnSpc>
                <a:spcPct val="90000"/>
              </a:lnSpc>
              <a:defRPr sz="3200">
                <a:solidFill>
                  <a:srgbClr val="000000"/>
                </a:solidFill>
                <a:latin typeface="+mn-lt"/>
                <a:ea typeface="+mn-ea"/>
                <a:cs typeface="+mn-cs"/>
                <a:sym typeface="Helvetica"/>
              </a:defRPr>
            </a:lvl1pPr>
          </a:lstStyle>
          <a:p>
            <a:r>
              <a:t>Title Text</a:t>
            </a:r>
          </a:p>
        </p:txBody>
      </p:sp>
      <p:sp>
        <p:nvSpPr>
          <p:cNvPr id="154" name="Body Level One…"/>
          <p:cNvSpPr txBox="1">
            <a:spLocks noGrp="1"/>
          </p:cNvSpPr>
          <p:nvPr>
            <p:ph type="body" sz="half" idx="1"/>
          </p:nvPr>
        </p:nvSpPr>
        <p:spPr>
          <a:xfrm>
            <a:off x="3887787" y="741362"/>
            <a:ext cx="4629151" cy="3654426"/>
          </a:xfrm>
          <a:prstGeom prst="rect">
            <a:avLst/>
          </a:prstGeom>
        </p:spPr>
        <p:txBody>
          <a:bodyPr>
            <a:normAutofit/>
          </a:bodyPr>
          <a:lstStyle>
            <a:lvl1pPr marL="228600" indent="-228600">
              <a:lnSpc>
                <a:spcPct val="90000"/>
              </a:lnSpc>
              <a:spcBef>
                <a:spcPts val="1000"/>
              </a:spcBef>
              <a:defRPr>
                <a:solidFill>
                  <a:srgbClr val="000000"/>
                </a:solidFill>
                <a:latin typeface="Calibri"/>
                <a:ea typeface="Calibri"/>
                <a:cs typeface="Calibri"/>
                <a:sym typeface="Calibri"/>
              </a:defRPr>
            </a:lvl1pPr>
            <a:lvl2pPr marL="718457" indent="-261257">
              <a:lnSpc>
                <a:spcPct val="90000"/>
              </a:lnSpc>
              <a:spcBef>
                <a:spcPts val="1000"/>
              </a:spcBef>
              <a:buChar char="•"/>
              <a:defRPr>
                <a:solidFill>
                  <a:srgbClr val="000000"/>
                </a:solidFill>
                <a:latin typeface="Calibri"/>
                <a:ea typeface="Calibri"/>
                <a:cs typeface="Calibri"/>
                <a:sym typeface="Calibri"/>
              </a:defRPr>
            </a:lvl2pPr>
            <a:lvl3pPr>
              <a:lnSpc>
                <a:spcPct val="90000"/>
              </a:lnSpc>
              <a:spcBef>
                <a:spcPts val="1000"/>
              </a:spcBef>
              <a:defRPr>
                <a:solidFill>
                  <a:srgbClr val="000000"/>
                </a:solidFill>
                <a:latin typeface="Calibri"/>
                <a:ea typeface="Calibri"/>
                <a:cs typeface="Calibri"/>
                <a:sym typeface="Calibri"/>
              </a:defRPr>
            </a:lvl3pPr>
            <a:lvl4pPr>
              <a:lnSpc>
                <a:spcPct val="90000"/>
              </a:lnSpc>
              <a:spcBef>
                <a:spcPts val="1000"/>
              </a:spcBef>
              <a:buChar char="•"/>
              <a:defRPr>
                <a:solidFill>
                  <a:srgbClr val="000000"/>
                </a:solidFill>
                <a:latin typeface="Calibri"/>
                <a:ea typeface="Calibri"/>
                <a:cs typeface="Calibri"/>
                <a:sym typeface="Calibri"/>
              </a:defRPr>
            </a:lvl4pPr>
            <a:lvl5pPr>
              <a:lnSpc>
                <a:spcPct val="90000"/>
              </a:lnSpc>
              <a:spcBef>
                <a:spcPts val="1000"/>
              </a:spcBef>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5" name="Text Placeholder 3"/>
          <p:cNvSpPr>
            <a:spLocks noGrp="1"/>
          </p:cNvSpPr>
          <p:nvPr>
            <p:ph type="body" sz="quarter" idx="21"/>
          </p:nvPr>
        </p:nvSpPr>
        <p:spPr>
          <a:xfrm>
            <a:off x="630237" y="1543050"/>
            <a:ext cx="2949576" cy="2859089"/>
          </a:xfrm>
          <a:prstGeom prst="rect">
            <a:avLst/>
          </a:prstGeom>
        </p:spPr>
        <p:txBody>
          <a:bodyPr>
            <a:normAutofit/>
          </a:bodyPr>
          <a:lstStyle/>
          <a:p>
            <a:pPr marL="0" indent="0">
              <a:lnSpc>
                <a:spcPct val="90000"/>
              </a:lnSpc>
              <a:spcBef>
                <a:spcPts val="1000"/>
              </a:spcBef>
              <a:buSzTx/>
              <a:buFontTx/>
              <a:buNone/>
              <a:defRPr sz="1600">
                <a:solidFill>
                  <a:srgbClr val="000000"/>
                </a:solidFill>
                <a:latin typeface="Calibri"/>
                <a:ea typeface="Calibri"/>
                <a:cs typeface="Calibri"/>
                <a:sym typeface="Calibri"/>
              </a:defRPr>
            </a:pPr>
            <a:endParaRPr/>
          </a:p>
        </p:txBody>
      </p:sp>
      <p:sp>
        <p:nvSpPr>
          <p:cNvPr id="156"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7378125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Title Text"/>
          <p:cNvSpPr txBox="1">
            <a:spLocks noGrp="1"/>
          </p:cNvSpPr>
          <p:nvPr>
            <p:ph type="title"/>
          </p:nvPr>
        </p:nvSpPr>
        <p:spPr>
          <a:xfrm>
            <a:off x="630237" y="342900"/>
            <a:ext cx="2949576" cy="1200150"/>
          </a:xfrm>
          <a:prstGeom prst="rect">
            <a:avLst/>
          </a:prstGeom>
        </p:spPr>
        <p:txBody>
          <a:bodyPr anchor="b"/>
          <a:lstStyle>
            <a:lvl1pPr algn="l">
              <a:lnSpc>
                <a:spcPct val="90000"/>
              </a:lnSpc>
              <a:defRPr sz="3200">
                <a:solidFill>
                  <a:srgbClr val="000000"/>
                </a:solidFill>
                <a:latin typeface="+mn-lt"/>
                <a:ea typeface="+mn-ea"/>
                <a:cs typeface="+mn-cs"/>
                <a:sym typeface="Helvetica"/>
              </a:defRPr>
            </a:lvl1pPr>
          </a:lstStyle>
          <a:p>
            <a:r>
              <a:t>Title Text</a:t>
            </a:r>
          </a:p>
        </p:txBody>
      </p:sp>
      <p:sp>
        <p:nvSpPr>
          <p:cNvPr id="164" name="Picture Placeholder 2"/>
          <p:cNvSpPr>
            <a:spLocks noGrp="1"/>
          </p:cNvSpPr>
          <p:nvPr>
            <p:ph type="pic" sz="half" idx="21"/>
          </p:nvPr>
        </p:nvSpPr>
        <p:spPr>
          <a:xfrm>
            <a:off x="3887787" y="741362"/>
            <a:ext cx="4629151" cy="3654426"/>
          </a:xfrm>
          <a:prstGeom prst="rect">
            <a:avLst/>
          </a:prstGeom>
        </p:spPr>
        <p:txBody>
          <a:bodyPr lIns="91439" rIns="91439"/>
          <a:lstStyle/>
          <a:p>
            <a:endParaRPr/>
          </a:p>
        </p:txBody>
      </p:sp>
      <p:sp>
        <p:nvSpPr>
          <p:cNvPr id="165" name="Body Level One…"/>
          <p:cNvSpPr txBox="1">
            <a:spLocks noGrp="1"/>
          </p:cNvSpPr>
          <p:nvPr>
            <p:ph type="body" sz="quarter" idx="1"/>
          </p:nvPr>
        </p:nvSpPr>
        <p:spPr>
          <a:xfrm>
            <a:off x="630237" y="1543050"/>
            <a:ext cx="2949576" cy="2859089"/>
          </a:xfrm>
          <a:prstGeom prst="rect">
            <a:avLst/>
          </a:prstGeom>
        </p:spPr>
        <p:txBody>
          <a:bodyPr>
            <a:normAutofit/>
          </a:bodyPr>
          <a:lstStyle>
            <a:lvl1pPr marL="0" indent="0">
              <a:lnSpc>
                <a:spcPct val="90000"/>
              </a:lnSpc>
              <a:spcBef>
                <a:spcPts val="1000"/>
              </a:spcBef>
              <a:buSzTx/>
              <a:buFontTx/>
              <a:buNone/>
              <a:defRPr sz="1600">
                <a:solidFill>
                  <a:srgbClr val="000000"/>
                </a:solidFill>
                <a:latin typeface="Calibri"/>
                <a:ea typeface="Calibri"/>
                <a:cs typeface="Calibri"/>
                <a:sym typeface="Calibri"/>
              </a:defRPr>
            </a:lvl1pPr>
            <a:lvl2pPr marL="0" indent="457200">
              <a:lnSpc>
                <a:spcPct val="90000"/>
              </a:lnSpc>
              <a:spcBef>
                <a:spcPts val="1000"/>
              </a:spcBef>
              <a:buSzTx/>
              <a:buFontTx/>
              <a:buNone/>
              <a:defRPr sz="1600">
                <a:solidFill>
                  <a:srgbClr val="000000"/>
                </a:solidFill>
                <a:latin typeface="Calibri"/>
                <a:ea typeface="Calibri"/>
                <a:cs typeface="Calibri"/>
                <a:sym typeface="Calibri"/>
              </a:defRPr>
            </a:lvl2pPr>
            <a:lvl3pPr marL="0" indent="914400">
              <a:lnSpc>
                <a:spcPct val="90000"/>
              </a:lnSpc>
              <a:spcBef>
                <a:spcPts val="1000"/>
              </a:spcBef>
              <a:buSzTx/>
              <a:buFontTx/>
              <a:buNone/>
              <a:defRPr sz="1600">
                <a:solidFill>
                  <a:srgbClr val="000000"/>
                </a:solidFill>
                <a:latin typeface="Calibri"/>
                <a:ea typeface="Calibri"/>
                <a:cs typeface="Calibri"/>
                <a:sym typeface="Calibri"/>
              </a:defRPr>
            </a:lvl3pPr>
            <a:lvl4pPr marL="0" indent="1371600">
              <a:lnSpc>
                <a:spcPct val="90000"/>
              </a:lnSpc>
              <a:spcBef>
                <a:spcPts val="1000"/>
              </a:spcBef>
              <a:buSzTx/>
              <a:buFontTx/>
              <a:buNone/>
              <a:defRPr sz="1600">
                <a:solidFill>
                  <a:srgbClr val="000000"/>
                </a:solidFill>
                <a:latin typeface="Calibri"/>
                <a:ea typeface="Calibri"/>
                <a:cs typeface="Calibri"/>
                <a:sym typeface="Calibri"/>
              </a:defRPr>
            </a:lvl4pPr>
            <a:lvl5pPr marL="0" indent="1828800">
              <a:lnSpc>
                <a:spcPct val="90000"/>
              </a:lnSpc>
              <a:spcBef>
                <a:spcPts val="1000"/>
              </a:spcBef>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13986690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74" name="Slide Number"/>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1500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143000" y="841375"/>
            <a:ext cx="6858000" cy="1790700"/>
          </a:xfrm>
          <a:prstGeom prst="rect">
            <a:avLst/>
          </a:prstGeom>
        </p:spPr>
        <p:txBody>
          <a:bodyPr anchor="b"/>
          <a:lstStyle>
            <a:lvl1pPr>
              <a:lnSpc>
                <a:spcPct val="90000"/>
              </a:lnSpc>
              <a:defRPr sz="6000">
                <a:solidFill>
                  <a:srgbClr val="000000"/>
                </a:solidFill>
                <a:latin typeface="+mn-lt"/>
                <a:ea typeface="+mn-ea"/>
                <a:cs typeface="+mn-cs"/>
                <a:sym typeface="Helvetica"/>
              </a:defRPr>
            </a:lvl1pPr>
          </a:lstStyle>
          <a:p>
            <a:r>
              <a:t>Title Text</a:t>
            </a:r>
          </a:p>
        </p:txBody>
      </p:sp>
      <p:sp>
        <p:nvSpPr>
          <p:cNvPr id="182" name="Body Level One…"/>
          <p:cNvSpPr txBox="1">
            <a:spLocks noGrp="1"/>
          </p:cNvSpPr>
          <p:nvPr>
            <p:ph type="body" sz="quarter" idx="1"/>
          </p:nvPr>
        </p:nvSpPr>
        <p:spPr>
          <a:xfrm>
            <a:off x="1143000" y="2701925"/>
            <a:ext cx="6858000" cy="1241425"/>
          </a:xfrm>
          <a:prstGeom prst="rect">
            <a:avLst/>
          </a:prstGeom>
        </p:spPr>
        <p:txBody>
          <a:bodyPr>
            <a:normAutofit/>
          </a:bodyPr>
          <a:lstStyle>
            <a:lvl1pPr marL="0" indent="0" algn="ctr">
              <a:lnSpc>
                <a:spcPct val="90000"/>
              </a:lnSpc>
              <a:spcBef>
                <a:spcPts val="1000"/>
              </a:spcBef>
              <a:buSzTx/>
              <a:buFontTx/>
              <a:buNone/>
              <a:defRPr sz="2400">
                <a:solidFill>
                  <a:srgbClr val="000000"/>
                </a:solidFill>
                <a:latin typeface="Calibri"/>
                <a:ea typeface="Calibri"/>
                <a:cs typeface="Calibri"/>
                <a:sym typeface="Calibri"/>
              </a:defRPr>
            </a:lvl1pPr>
            <a:lvl2pPr marL="0" indent="457200" algn="ctr">
              <a:lnSpc>
                <a:spcPct val="90000"/>
              </a:lnSpc>
              <a:spcBef>
                <a:spcPts val="1000"/>
              </a:spcBef>
              <a:buSzTx/>
              <a:buFontTx/>
              <a:buNone/>
              <a:defRPr sz="2400">
                <a:solidFill>
                  <a:srgbClr val="000000"/>
                </a:solidFill>
                <a:latin typeface="Calibri"/>
                <a:ea typeface="Calibri"/>
                <a:cs typeface="Calibri"/>
                <a:sym typeface="Calibri"/>
              </a:defRPr>
            </a:lvl2pPr>
            <a:lvl3pPr marL="0" indent="914400" algn="ctr">
              <a:lnSpc>
                <a:spcPct val="90000"/>
              </a:lnSpc>
              <a:spcBef>
                <a:spcPts val="1000"/>
              </a:spcBef>
              <a:buSzTx/>
              <a:buFontTx/>
              <a:buNone/>
              <a:defRPr sz="2400">
                <a:solidFill>
                  <a:srgbClr val="000000"/>
                </a:solidFill>
                <a:latin typeface="Calibri"/>
                <a:ea typeface="Calibri"/>
                <a:cs typeface="Calibri"/>
                <a:sym typeface="Calibri"/>
              </a:defRPr>
            </a:lvl3pPr>
            <a:lvl4pPr marL="0" indent="1371600" algn="ctr">
              <a:lnSpc>
                <a:spcPct val="90000"/>
              </a:lnSpc>
              <a:spcBef>
                <a:spcPts val="1000"/>
              </a:spcBef>
              <a:buSzTx/>
              <a:buFontTx/>
              <a:buNone/>
              <a:defRPr sz="2400">
                <a:solidFill>
                  <a:srgbClr val="000000"/>
                </a:solidFill>
                <a:latin typeface="Calibri"/>
                <a:ea typeface="Calibri"/>
                <a:cs typeface="Calibri"/>
                <a:sym typeface="Calibri"/>
              </a:defRPr>
            </a:lvl4pPr>
            <a:lvl5pPr marL="0" indent="1828800" algn="ctr">
              <a:lnSpc>
                <a:spcPct val="90000"/>
              </a:lnSpc>
              <a:spcBef>
                <a:spcPts val="1000"/>
              </a:spcBef>
              <a:buSzTx/>
              <a:buFontTx/>
              <a:buNone/>
              <a:defRPr sz="2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81440411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191" name="Body Level One…"/>
          <p:cNvSpPr txBox="1">
            <a:spLocks noGrp="1"/>
          </p:cNvSpPr>
          <p:nvPr>
            <p:ph type="body" idx="1"/>
          </p:nvPr>
        </p:nvSpPr>
        <p:spPr>
          <a:xfrm>
            <a:off x="628650" y="1370012"/>
            <a:ext cx="7886700" cy="3262314"/>
          </a:xfrm>
          <a:prstGeom prst="rect">
            <a:avLst/>
          </a:prstGeom>
        </p:spPr>
        <p:txBody>
          <a:bodyPr>
            <a:normAutofit/>
          </a:bodyPr>
          <a:lstStyle>
            <a:lvl1pPr marL="228600" indent="-228600">
              <a:lnSpc>
                <a:spcPct val="90000"/>
              </a:lnSpc>
              <a:spcBef>
                <a:spcPts val="1000"/>
              </a:spcBef>
              <a:defRPr sz="2800">
                <a:solidFill>
                  <a:srgbClr val="000000"/>
                </a:solidFill>
                <a:latin typeface="Calibri"/>
                <a:ea typeface="Calibri"/>
                <a:cs typeface="Calibri"/>
                <a:sym typeface="Calibri"/>
              </a:defRPr>
            </a:lvl1pPr>
            <a:lvl2pPr marL="723900" indent="-266700">
              <a:lnSpc>
                <a:spcPct val="90000"/>
              </a:lnSpc>
              <a:spcBef>
                <a:spcPts val="1000"/>
              </a:spcBef>
              <a:buChar char="•"/>
              <a:defRPr sz="2800">
                <a:solidFill>
                  <a:srgbClr val="000000"/>
                </a:solidFill>
                <a:latin typeface="Calibri"/>
                <a:ea typeface="Calibri"/>
                <a:cs typeface="Calibri"/>
                <a:sym typeface="Calibri"/>
              </a:defRPr>
            </a:lvl2pPr>
            <a:lvl3pPr marL="1234439" indent="-320039">
              <a:lnSpc>
                <a:spcPct val="90000"/>
              </a:lnSpc>
              <a:spcBef>
                <a:spcPts val="1000"/>
              </a:spcBef>
              <a:defRPr sz="2800">
                <a:solidFill>
                  <a:srgbClr val="000000"/>
                </a:solidFill>
                <a:latin typeface="Calibri"/>
                <a:ea typeface="Calibri"/>
                <a:cs typeface="Calibri"/>
                <a:sym typeface="Calibri"/>
              </a:defRPr>
            </a:lvl3pPr>
            <a:lvl4pPr marL="1727200" indent="-355600">
              <a:lnSpc>
                <a:spcPct val="90000"/>
              </a:lnSpc>
              <a:spcBef>
                <a:spcPts val="1000"/>
              </a:spcBef>
              <a:buChar char="•"/>
              <a:defRPr sz="2800">
                <a:solidFill>
                  <a:srgbClr val="000000"/>
                </a:solidFill>
                <a:latin typeface="Calibri"/>
                <a:ea typeface="Calibri"/>
                <a:cs typeface="Calibri"/>
                <a:sym typeface="Calibri"/>
              </a:defRPr>
            </a:lvl4pPr>
            <a:lvl5pPr marL="2184400" indent="-355600">
              <a:lnSpc>
                <a:spcPct val="90000"/>
              </a:lnSpc>
              <a:spcBef>
                <a:spcPts val="1000"/>
              </a:spcBef>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94100750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23887" y="1282700"/>
            <a:ext cx="7886701" cy="2139950"/>
          </a:xfrm>
          <a:prstGeom prst="rect">
            <a:avLst/>
          </a:prstGeom>
        </p:spPr>
        <p:txBody>
          <a:bodyPr anchor="b"/>
          <a:lstStyle>
            <a:lvl1pPr algn="l">
              <a:lnSpc>
                <a:spcPct val="90000"/>
              </a:lnSpc>
              <a:defRPr sz="6000">
                <a:solidFill>
                  <a:srgbClr val="000000"/>
                </a:solidFill>
                <a:latin typeface="+mn-lt"/>
                <a:ea typeface="+mn-ea"/>
                <a:cs typeface="+mn-cs"/>
                <a:sym typeface="Helvetica"/>
              </a:defRPr>
            </a:lvl1pPr>
          </a:lstStyle>
          <a:p>
            <a:r>
              <a:t>Title Text</a:t>
            </a:r>
          </a:p>
        </p:txBody>
      </p:sp>
      <p:sp>
        <p:nvSpPr>
          <p:cNvPr id="200" name="Body Level One…"/>
          <p:cNvSpPr txBox="1">
            <a:spLocks noGrp="1"/>
          </p:cNvSpPr>
          <p:nvPr>
            <p:ph type="body" sz="quarter" idx="1"/>
          </p:nvPr>
        </p:nvSpPr>
        <p:spPr>
          <a:xfrm>
            <a:off x="623887" y="3441700"/>
            <a:ext cx="7886701" cy="1125538"/>
          </a:xfrm>
          <a:prstGeom prst="rect">
            <a:avLst/>
          </a:prstGeom>
        </p:spPr>
        <p:txBody>
          <a:bodyPr>
            <a:normAutofit/>
          </a:bodyPr>
          <a:lstStyle>
            <a:lvl1pPr marL="0" indent="0">
              <a:lnSpc>
                <a:spcPct val="90000"/>
              </a:lnSpc>
              <a:spcBef>
                <a:spcPts val="1000"/>
              </a:spcBef>
              <a:buSzTx/>
              <a:buFontTx/>
              <a:buNone/>
              <a:defRPr sz="2400">
                <a:solidFill>
                  <a:srgbClr val="888888"/>
                </a:solidFill>
                <a:latin typeface="Calibri"/>
                <a:ea typeface="Calibri"/>
                <a:cs typeface="Calibri"/>
                <a:sym typeface="Calibri"/>
              </a:defRPr>
            </a:lvl1pPr>
            <a:lvl2pPr marL="0" indent="457200">
              <a:lnSpc>
                <a:spcPct val="90000"/>
              </a:lnSpc>
              <a:spcBef>
                <a:spcPts val="1000"/>
              </a:spcBef>
              <a:buSzTx/>
              <a:buFontTx/>
              <a:buNone/>
              <a:defRPr sz="2400">
                <a:solidFill>
                  <a:srgbClr val="888888"/>
                </a:solidFill>
                <a:latin typeface="Calibri"/>
                <a:ea typeface="Calibri"/>
                <a:cs typeface="Calibri"/>
                <a:sym typeface="Calibri"/>
              </a:defRPr>
            </a:lvl2pPr>
            <a:lvl3pPr marL="0" indent="914400">
              <a:lnSpc>
                <a:spcPct val="90000"/>
              </a:lnSpc>
              <a:spcBef>
                <a:spcPts val="1000"/>
              </a:spcBef>
              <a:buSzTx/>
              <a:buFontTx/>
              <a:buNone/>
              <a:defRPr sz="2400">
                <a:solidFill>
                  <a:srgbClr val="888888"/>
                </a:solidFill>
                <a:latin typeface="Calibri"/>
                <a:ea typeface="Calibri"/>
                <a:cs typeface="Calibri"/>
                <a:sym typeface="Calibri"/>
              </a:defRPr>
            </a:lvl3pPr>
            <a:lvl4pPr marL="0" indent="1371600">
              <a:lnSpc>
                <a:spcPct val="90000"/>
              </a:lnSpc>
              <a:spcBef>
                <a:spcPts val="1000"/>
              </a:spcBef>
              <a:buSzTx/>
              <a:buFontTx/>
              <a:buNone/>
              <a:defRPr sz="2400">
                <a:solidFill>
                  <a:srgbClr val="888888"/>
                </a:solidFill>
                <a:latin typeface="Calibri"/>
                <a:ea typeface="Calibri"/>
                <a:cs typeface="Calibri"/>
                <a:sym typeface="Calibri"/>
              </a:defRPr>
            </a:lvl4pPr>
            <a:lvl5pPr marL="0" indent="1828800">
              <a:lnSpc>
                <a:spcPct val="90000"/>
              </a:lnSpc>
              <a:spcBef>
                <a:spcPts val="1000"/>
              </a:spcBef>
              <a:buSzTx/>
              <a:buFontTx/>
              <a:buNone/>
              <a:defRPr sz="24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481248356"/>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209" name="Body Level One…"/>
          <p:cNvSpPr txBox="1">
            <a:spLocks noGrp="1"/>
          </p:cNvSpPr>
          <p:nvPr>
            <p:ph type="body" sz="half" idx="1"/>
          </p:nvPr>
        </p:nvSpPr>
        <p:spPr>
          <a:xfrm>
            <a:off x="628650" y="1370012"/>
            <a:ext cx="3867150" cy="3262314"/>
          </a:xfrm>
          <a:prstGeom prst="rect">
            <a:avLst/>
          </a:prstGeom>
        </p:spPr>
        <p:txBody>
          <a:bodyPr>
            <a:normAutofit/>
          </a:bodyPr>
          <a:lstStyle>
            <a:lvl1pPr marL="228600" indent="-228600">
              <a:lnSpc>
                <a:spcPct val="90000"/>
              </a:lnSpc>
              <a:spcBef>
                <a:spcPts val="1000"/>
              </a:spcBef>
              <a:defRPr sz="2800">
                <a:solidFill>
                  <a:srgbClr val="000000"/>
                </a:solidFill>
                <a:latin typeface="Calibri"/>
                <a:ea typeface="Calibri"/>
                <a:cs typeface="Calibri"/>
                <a:sym typeface="Calibri"/>
              </a:defRPr>
            </a:lvl1pPr>
            <a:lvl2pPr marL="723900" indent="-266700">
              <a:lnSpc>
                <a:spcPct val="90000"/>
              </a:lnSpc>
              <a:spcBef>
                <a:spcPts val="1000"/>
              </a:spcBef>
              <a:buChar char="•"/>
              <a:defRPr sz="2800">
                <a:solidFill>
                  <a:srgbClr val="000000"/>
                </a:solidFill>
                <a:latin typeface="Calibri"/>
                <a:ea typeface="Calibri"/>
                <a:cs typeface="Calibri"/>
                <a:sym typeface="Calibri"/>
              </a:defRPr>
            </a:lvl2pPr>
            <a:lvl3pPr marL="1234439" indent="-320039">
              <a:lnSpc>
                <a:spcPct val="90000"/>
              </a:lnSpc>
              <a:spcBef>
                <a:spcPts val="1000"/>
              </a:spcBef>
              <a:defRPr sz="2800">
                <a:solidFill>
                  <a:srgbClr val="000000"/>
                </a:solidFill>
                <a:latin typeface="Calibri"/>
                <a:ea typeface="Calibri"/>
                <a:cs typeface="Calibri"/>
                <a:sym typeface="Calibri"/>
              </a:defRPr>
            </a:lvl3pPr>
            <a:lvl4pPr marL="1727200" indent="-355600">
              <a:lnSpc>
                <a:spcPct val="90000"/>
              </a:lnSpc>
              <a:spcBef>
                <a:spcPts val="1000"/>
              </a:spcBef>
              <a:buChar char="•"/>
              <a:defRPr sz="2800">
                <a:solidFill>
                  <a:srgbClr val="000000"/>
                </a:solidFill>
                <a:latin typeface="Calibri"/>
                <a:ea typeface="Calibri"/>
                <a:cs typeface="Calibri"/>
                <a:sym typeface="Calibri"/>
              </a:defRPr>
            </a:lvl4pPr>
            <a:lvl5pPr marL="2184400" indent="-355600">
              <a:lnSpc>
                <a:spcPct val="90000"/>
              </a:lnSpc>
              <a:spcBef>
                <a:spcPts val="1000"/>
              </a:spcBef>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0"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8737891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630237" y="274638"/>
            <a:ext cx="7886701"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218" name="Body Level One…"/>
          <p:cNvSpPr txBox="1">
            <a:spLocks noGrp="1"/>
          </p:cNvSpPr>
          <p:nvPr>
            <p:ph type="body" sz="quarter" idx="1"/>
          </p:nvPr>
        </p:nvSpPr>
        <p:spPr>
          <a:xfrm>
            <a:off x="630237" y="1260475"/>
            <a:ext cx="3868739" cy="619125"/>
          </a:xfrm>
          <a:prstGeom prst="rect">
            <a:avLst/>
          </a:prstGeom>
        </p:spPr>
        <p:txBody>
          <a:bodyPr anchor="b">
            <a:normAutofit/>
          </a:bodyPr>
          <a:lstStyle>
            <a:lvl1pPr marL="0" indent="0">
              <a:lnSpc>
                <a:spcPct val="90000"/>
              </a:lnSpc>
              <a:spcBef>
                <a:spcPts val="1000"/>
              </a:spcBef>
              <a:buSzTx/>
              <a:buFontTx/>
              <a:buNone/>
              <a:defRPr sz="2400" b="1">
                <a:solidFill>
                  <a:srgbClr val="000000"/>
                </a:solidFill>
                <a:latin typeface="Calibri"/>
                <a:ea typeface="Calibri"/>
                <a:cs typeface="Calibri"/>
                <a:sym typeface="Calibri"/>
              </a:defRPr>
            </a:lvl1pPr>
            <a:lvl2pPr marL="0" indent="457200">
              <a:lnSpc>
                <a:spcPct val="90000"/>
              </a:lnSpc>
              <a:spcBef>
                <a:spcPts val="1000"/>
              </a:spcBef>
              <a:buSzTx/>
              <a:buFontTx/>
              <a:buNone/>
              <a:defRPr sz="2400" b="1">
                <a:solidFill>
                  <a:srgbClr val="000000"/>
                </a:solidFill>
                <a:latin typeface="Calibri"/>
                <a:ea typeface="Calibri"/>
                <a:cs typeface="Calibri"/>
                <a:sym typeface="Calibri"/>
              </a:defRPr>
            </a:lvl2pPr>
            <a:lvl3pPr marL="0" indent="914400">
              <a:lnSpc>
                <a:spcPct val="90000"/>
              </a:lnSpc>
              <a:spcBef>
                <a:spcPts val="1000"/>
              </a:spcBef>
              <a:buSzTx/>
              <a:buFontTx/>
              <a:buNone/>
              <a:defRPr sz="2400" b="1">
                <a:solidFill>
                  <a:srgbClr val="000000"/>
                </a:solidFill>
                <a:latin typeface="Calibri"/>
                <a:ea typeface="Calibri"/>
                <a:cs typeface="Calibri"/>
                <a:sym typeface="Calibri"/>
              </a:defRPr>
            </a:lvl3pPr>
            <a:lvl4pPr marL="0" indent="1371600">
              <a:lnSpc>
                <a:spcPct val="90000"/>
              </a:lnSpc>
              <a:spcBef>
                <a:spcPts val="1000"/>
              </a:spcBef>
              <a:buSzTx/>
              <a:buFontTx/>
              <a:buNone/>
              <a:defRPr sz="2400" b="1">
                <a:solidFill>
                  <a:srgbClr val="000000"/>
                </a:solidFill>
                <a:latin typeface="Calibri"/>
                <a:ea typeface="Calibri"/>
                <a:cs typeface="Calibri"/>
                <a:sym typeface="Calibri"/>
              </a:defRPr>
            </a:lvl4pPr>
            <a:lvl5pPr marL="0" indent="1828800">
              <a:lnSpc>
                <a:spcPct val="90000"/>
              </a:lnSpc>
              <a:spcBef>
                <a:spcPts val="1000"/>
              </a:spcBef>
              <a:buSzTx/>
              <a:buFont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4"/>
          <p:cNvSpPr>
            <a:spLocks noGrp="1"/>
          </p:cNvSpPr>
          <p:nvPr>
            <p:ph type="body" sz="quarter" idx="21"/>
          </p:nvPr>
        </p:nvSpPr>
        <p:spPr>
          <a:xfrm>
            <a:off x="4629150" y="1260475"/>
            <a:ext cx="3887788" cy="619125"/>
          </a:xfrm>
          <a:prstGeom prst="rect">
            <a:avLst/>
          </a:prstGeom>
        </p:spPr>
        <p:txBody>
          <a:bodyPr anchor="b">
            <a:normAutofit/>
          </a:bodyPr>
          <a:lstStyle/>
          <a:p>
            <a:pPr marL="0" indent="0">
              <a:lnSpc>
                <a:spcPct val="90000"/>
              </a:lnSpc>
              <a:spcBef>
                <a:spcPts val="1000"/>
              </a:spcBef>
              <a:buSzTx/>
              <a:buFontTx/>
              <a:buNone/>
              <a:defRPr sz="2400" b="1">
                <a:solidFill>
                  <a:srgbClr val="000000"/>
                </a:solidFill>
                <a:latin typeface="Calibri"/>
                <a:ea typeface="Calibri"/>
                <a:cs typeface="Calibri"/>
                <a:sym typeface="Calibri"/>
              </a:defRPr>
            </a:pPr>
            <a:endParaRPr/>
          </a:p>
        </p:txBody>
      </p:sp>
      <p:sp>
        <p:nvSpPr>
          <p:cNvPr id="220"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73394440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28650" y="274638"/>
            <a:ext cx="7886700" cy="993776"/>
          </a:xfrm>
          <a:prstGeom prst="rect">
            <a:avLst/>
          </a:prstGeom>
        </p:spPr>
        <p:txBody>
          <a:bodyPr anchor="t"/>
          <a:lstStyle>
            <a:lvl1pPr algn="l">
              <a:lnSpc>
                <a:spcPct val="90000"/>
              </a:lnSpc>
              <a:defRPr sz="4400">
                <a:solidFill>
                  <a:srgbClr val="000000"/>
                </a:solidFill>
                <a:latin typeface="+mn-lt"/>
                <a:ea typeface="+mn-ea"/>
                <a:cs typeface="+mn-cs"/>
                <a:sym typeface="Helvetica"/>
              </a:defRPr>
            </a:lvl1pPr>
          </a:lstStyle>
          <a:p>
            <a:r>
              <a:t>Title Text</a:t>
            </a:r>
          </a:p>
        </p:txBody>
      </p:sp>
      <p:sp>
        <p:nvSpPr>
          <p:cNvPr id="228"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71997301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34F7900-B33D-4122-A0FC-D79E5F15F025}"/>
              </a:ext>
            </a:extLst>
          </p:cNvPr>
          <p:cNvSpPr>
            <a:spLocks noGrp="1"/>
          </p:cNvSpPr>
          <p:nvPr>
            <p:ph type="dt" sz="half" idx="10"/>
          </p:nvPr>
        </p:nvSpPr>
        <p:spPr/>
        <p:txBody>
          <a:bodyPr/>
          <a:lstStyle>
            <a:lvl1pPr>
              <a:defRPr/>
            </a:lvl1pPr>
          </a:lstStyle>
          <a:p>
            <a:fld id="{C0E8C30C-CC66-401D-9AD4-F0EB781E3D44}" type="datetimeFigureOut">
              <a:rPr lang="en-US" altLang="en-US"/>
              <a:pPr/>
              <a:t>11/4/2021</a:t>
            </a:fld>
            <a:endParaRPr lang="en-US" altLang="en-US"/>
          </a:p>
        </p:txBody>
      </p:sp>
      <p:sp>
        <p:nvSpPr>
          <p:cNvPr id="4" name="Footer Placeholder 4">
            <a:extLst>
              <a:ext uri="{FF2B5EF4-FFF2-40B4-BE49-F238E27FC236}">
                <a16:creationId xmlns:a16="http://schemas.microsoft.com/office/drawing/2014/main" id="{31DE45C7-32A9-4502-86F1-BA5C281CFDF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A9696-5EFB-4D3F-A876-783C1B1B7F00}"/>
              </a:ext>
            </a:extLst>
          </p:cNvPr>
          <p:cNvSpPr>
            <a:spLocks noGrp="1"/>
          </p:cNvSpPr>
          <p:nvPr>
            <p:ph type="sldNum" sz="quarter" idx="12"/>
          </p:nvPr>
        </p:nvSpPr>
        <p:spPr/>
        <p:txBody>
          <a:bodyPr/>
          <a:lstStyle>
            <a:lvl1pPr>
              <a:defRPr/>
            </a:lvl1pPr>
          </a:lstStyle>
          <a:p>
            <a:fld id="{78C064BE-7F23-441A-B54E-F63417F61441}" type="slidenum">
              <a:rPr lang="en-US" altLang="en-US"/>
              <a:pPr/>
              <a:t>‹#›</a:t>
            </a:fld>
            <a:endParaRPr lang="en-US" altLang="en-US"/>
          </a:p>
        </p:txBody>
      </p:sp>
    </p:spTree>
    <p:extLst>
      <p:ext uri="{BB962C8B-B14F-4D97-AF65-F5344CB8AC3E}">
        <p14:creationId xmlns:p14="http://schemas.microsoft.com/office/powerpoint/2010/main" val="3937251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5"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24523588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2" name="Title Text"/>
          <p:cNvSpPr txBox="1">
            <a:spLocks noGrp="1"/>
          </p:cNvSpPr>
          <p:nvPr>
            <p:ph type="title"/>
          </p:nvPr>
        </p:nvSpPr>
        <p:spPr>
          <a:xfrm>
            <a:off x="630237" y="342900"/>
            <a:ext cx="2949576" cy="1200150"/>
          </a:xfrm>
          <a:prstGeom prst="rect">
            <a:avLst/>
          </a:prstGeom>
        </p:spPr>
        <p:txBody>
          <a:bodyPr anchor="b"/>
          <a:lstStyle>
            <a:lvl1pPr algn="l">
              <a:lnSpc>
                <a:spcPct val="90000"/>
              </a:lnSpc>
              <a:defRPr sz="3200">
                <a:solidFill>
                  <a:srgbClr val="000000"/>
                </a:solidFill>
                <a:latin typeface="+mn-lt"/>
                <a:ea typeface="+mn-ea"/>
                <a:cs typeface="+mn-cs"/>
                <a:sym typeface="Helvetica"/>
              </a:defRPr>
            </a:lvl1pPr>
          </a:lstStyle>
          <a:p>
            <a:r>
              <a:t>Title Text</a:t>
            </a:r>
          </a:p>
        </p:txBody>
      </p:sp>
      <p:sp>
        <p:nvSpPr>
          <p:cNvPr id="243" name="Body Level One…"/>
          <p:cNvSpPr txBox="1">
            <a:spLocks noGrp="1"/>
          </p:cNvSpPr>
          <p:nvPr>
            <p:ph type="body" sz="half" idx="1"/>
          </p:nvPr>
        </p:nvSpPr>
        <p:spPr>
          <a:xfrm>
            <a:off x="3887787" y="741362"/>
            <a:ext cx="4629151" cy="3654426"/>
          </a:xfrm>
          <a:prstGeom prst="rect">
            <a:avLst/>
          </a:prstGeom>
        </p:spPr>
        <p:txBody>
          <a:bodyPr>
            <a:normAutofit/>
          </a:bodyPr>
          <a:lstStyle>
            <a:lvl1pPr marL="228600" indent="-228600">
              <a:lnSpc>
                <a:spcPct val="90000"/>
              </a:lnSpc>
              <a:spcBef>
                <a:spcPts val="1000"/>
              </a:spcBef>
              <a:defRPr>
                <a:solidFill>
                  <a:srgbClr val="000000"/>
                </a:solidFill>
                <a:latin typeface="Calibri"/>
                <a:ea typeface="Calibri"/>
                <a:cs typeface="Calibri"/>
                <a:sym typeface="Calibri"/>
              </a:defRPr>
            </a:lvl1pPr>
            <a:lvl2pPr marL="718457" indent="-261257">
              <a:lnSpc>
                <a:spcPct val="90000"/>
              </a:lnSpc>
              <a:spcBef>
                <a:spcPts val="1000"/>
              </a:spcBef>
              <a:buChar char="•"/>
              <a:defRPr>
                <a:solidFill>
                  <a:srgbClr val="000000"/>
                </a:solidFill>
                <a:latin typeface="Calibri"/>
                <a:ea typeface="Calibri"/>
                <a:cs typeface="Calibri"/>
                <a:sym typeface="Calibri"/>
              </a:defRPr>
            </a:lvl2pPr>
            <a:lvl3pPr>
              <a:lnSpc>
                <a:spcPct val="90000"/>
              </a:lnSpc>
              <a:spcBef>
                <a:spcPts val="1000"/>
              </a:spcBef>
              <a:defRPr>
                <a:solidFill>
                  <a:srgbClr val="000000"/>
                </a:solidFill>
                <a:latin typeface="Calibri"/>
                <a:ea typeface="Calibri"/>
                <a:cs typeface="Calibri"/>
                <a:sym typeface="Calibri"/>
              </a:defRPr>
            </a:lvl3pPr>
            <a:lvl4pPr>
              <a:lnSpc>
                <a:spcPct val="90000"/>
              </a:lnSpc>
              <a:spcBef>
                <a:spcPts val="1000"/>
              </a:spcBef>
              <a:buChar char="•"/>
              <a:defRPr>
                <a:solidFill>
                  <a:srgbClr val="000000"/>
                </a:solidFill>
                <a:latin typeface="Calibri"/>
                <a:ea typeface="Calibri"/>
                <a:cs typeface="Calibri"/>
                <a:sym typeface="Calibri"/>
              </a:defRPr>
            </a:lvl4pPr>
            <a:lvl5pPr>
              <a:lnSpc>
                <a:spcPct val="90000"/>
              </a:lnSpc>
              <a:spcBef>
                <a:spcPts val="1000"/>
              </a:spcBef>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4" name="Text Placeholder 3"/>
          <p:cNvSpPr>
            <a:spLocks noGrp="1"/>
          </p:cNvSpPr>
          <p:nvPr>
            <p:ph type="body" sz="quarter" idx="21"/>
          </p:nvPr>
        </p:nvSpPr>
        <p:spPr>
          <a:xfrm>
            <a:off x="630237" y="1543050"/>
            <a:ext cx="2949576" cy="2859089"/>
          </a:xfrm>
          <a:prstGeom prst="rect">
            <a:avLst/>
          </a:prstGeom>
        </p:spPr>
        <p:txBody>
          <a:bodyPr>
            <a:normAutofit/>
          </a:bodyPr>
          <a:lstStyle/>
          <a:p>
            <a:pPr marL="0" indent="0">
              <a:lnSpc>
                <a:spcPct val="90000"/>
              </a:lnSpc>
              <a:spcBef>
                <a:spcPts val="1000"/>
              </a:spcBef>
              <a:buSzTx/>
              <a:buFontTx/>
              <a:buNone/>
              <a:defRPr sz="1600">
                <a:solidFill>
                  <a:srgbClr val="000000"/>
                </a:solidFill>
                <a:latin typeface="Calibri"/>
                <a:ea typeface="Calibri"/>
                <a:cs typeface="Calibri"/>
                <a:sym typeface="Calibri"/>
              </a:defRPr>
            </a:pPr>
            <a:endParaRPr/>
          </a:p>
        </p:txBody>
      </p:sp>
      <p:sp>
        <p:nvSpPr>
          <p:cNvPr id="245"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05914380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2" name="Title Text"/>
          <p:cNvSpPr txBox="1">
            <a:spLocks noGrp="1"/>
          </p:cNvSpPr>
          <p:nvPr>
            <p:ph type="title"/>
          </p:nvPr>
        </p:nvSpPr>
        <p:spPr>
          <a:xfrm>
            <a:off x="630237" y="342900"/>
            <a:ext cx="2949576" cy="1200150"/>
          </a:xfrm>
          <a:prstGeom prst="rect">
            <a:avLst/>
          </a:prstGeom>
        </p:spPr>
        <p:txBody>
          <a:bodyPr anchor="b"/>
          <a:lstStyle>
            <a:lvl1pPr algn="l">
              <a:lnSpc>
                <a:spcPct val="90000"/>
              </a:lnSpc>
              <a:defRPr sz="3200">
                <a:solidFill>
                  <a:srgbClr val="000000"/>
                </a:solidFill>
                <a:latin typeface="+mn-lt"/>
                <a:ea typeface="+mn-ea"/>
                <a:cs typeface="+mn-cs"/>
                <a:sym typeface="Helvetica"/>
              </a:defRPr>
            </a:lvl1pPr>
          </a:lstStyle>
          <a:p>
            <a:r>
              <a:t>Title Text</a:t>
            </a:r>
          </a:p>
        </p:txBody>
      </p:sp>
      <p:sp>
        <p:nvSpPr>
          <p:cNvPr id="253" name="Picture Placeholder 2"/>
          <p:cNvSpPr>
            <a:spLocks noGrp="1"/>
          </p:cNvSpPr>
          <p:nvPr>
            <p:ph type="pic" sz="half" idx="21"/>
          </p:nvPr>
        </p:nvSpPr>
        <p:spPr>
          <a:xfrm>
            <a:off x="3887787" y="741362"/>
            <a:ext cx="4629151" cy="3654426"/>
          </a:xfrm>
          <a:prstGeom prst="rect">
            <a:avLst/>
          </a:prstGeom>
        </p:spPr>
        <p:txBody>
          <a:bodyPr lIns="91439" rIns="91439"/>
          <a:lstStyle/>
          <a:p>
            <a:endParaRPr/>
          </a:p>
        </p:txBody>
      </p:sp>
      <p:sp>
        <p:nvSpPr>
          <p:cNvPr id="254" name="Body Level One…"/>
          <p:cNvSpPr txBox="1">
            <a:spLocks noGrp="1"/>
          </p:cNvSpPr>
          <p:nvPr>
            <p:ph type="body" sz="quarter" idx="1"/>
          </p:nvPr>
        </p:nvSpPr>
        <p:spPr>
          <a:xfrm>
            <a:off x="630237" y="1543050"/>
            <a:ext cx="2949576" cy="2859089"/>
          </a:xfrm>
          <a:prstGeom prst="rect">
            <a:avLst/>
          </a:prstGeom>
        </p:spPr>
        <p:txBody>
          <a:bodyPr>
            <a:normAutofit/>
          </a:bodyPr>
          <a:lstStyle>
            <a:lvl1pPr marL="0" indent="0">
              <a:lnSpc>
                <a:spcPct val="90000"/>
              </a:lnSpc>
              <a:spcBef>
                <a:spcPts val="1000"/>
              </a:spcBef>
              <a:buSzTx/>
              <a:buFontTx/>
              <a:buNone/>
              <a:defRPr sz="1600">
                <a:solidFill>
                  <a:srgbClr val="000000"/>
                </a:solidFill>
                <a:latin typeface="Calibri"/>
                <a:ea typeface="Calibri"/>
                <a:cs typeface="Calibri"/>
                <a:sym typeface="Calibri"/>
              </a:defRPr>
            </a:lvl1pPr>
            <a:lvl2pPr marL="0" indent="457200">
              <a:lnSpc>
                <a:spcPct val="90000"/>
              </a:lnSpc>
              <a:spcBef>
                <a:spcPts val="1000"/>
              </a:spcBef>
              <a:buSzTx/>
              <a:buFontTx/>
              <a:buNone/>
              <a:defRPr sz="1600">
                <a:solidFill>
                  <a:srgbClr val="000000"/>
                </a:solidFill>
                <a:latin typeface="Calibri"/>
                <a:ea typeface="Calibri"/>
                <a:cs typeface="Calibri"/>
                <a:sym typeface="Calibri"/>
              </a:defRPr>
            </a:lvl2pPr>
            <a:lvl3pPr marL="0" indent="914400">
              <a:lnSpc>
                <a:spcPct val="90000"/>
              </a:lnSpc>
              <a:spcBef>
                <a:spcPts val="1000"/>
              </a:spcBef>
              <a:buSzTx/>
              <a:buFontTx/>
              <a:buNone/>
              <a:defRPr sz="1600">
                <a:solidFill>
                  <a:srgbClr val="000000"/>
                </a:solidFill>
                <a:latin typeface="Calibri"/>
                <a:ea typeface="Calibri"/>
                <a:cs typeface="Calibri"/>
                <a:sym typeface="Calibri"/>
              </a:defRPr>
            </a:lvl3pPr>
            <a:lvl4pPr marL="0" indent="1371600">
              <a:lnSpc>
                <a:spcPct val="90000"/>
              </a:lnSpc>
              <a:spcBef>
                <a:spcPts val="1000"/>
              </a:spcBef>
              <a:buSzTx/>
              <a:buFontTx/>
              <a:buNone/>
              <a:defRPr sz="1600">
                <a:solidFill>
                  <a:srgbClr val="000000"/>
                </a:solidFill>
                <a:latin typeface="Calibri"/>
                <a:ea typeface="Calibri"/>
                <a:cs typeface="Calibri"/>
                <a:sym typeface="Calibri"/>
              </a:defRPr>
            </a:lvl4pPr>
            <a:lvl5pPr marL="0" indent="1828800">
              <a:lnSpc>
                <a:spcPct val="90000"/>
              </a:lnSpc>
              <a:spcBef>
                <a:spcPts val="1000"/>
              </a:spcBef>
              <a:buSzTx/>
              <a:buFontTx/>
              <a:buNone/>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5" name="Slide Number"/>
          <p:cNvSpPr txBox="1">
            <a:spLocks noGrp="1"/>
          </p:cNvSpPr>
          <p:nvPr>
            <p:ph type="sldNum" sz="quarter" idx="2"/>
          </p:nvPr>
        </p:nvSpPr>
        <p:spPr>
          <a:xfrm>
            <a:off x="6457950" y="4767262"/>
            <a:ext cx="358413" cy="370841"/>
          </a:xfrm>
          <a:prstGeom prst="rect">
            <a:avLst/>
          </a:prstGeom>
        </p:spPr>
        <p:txBody>
          <a:bodyPr anchor="t"/>
          <a:lstStyle>
            <a:lvl1pPr algn="l">
              <a:defRPr sz="1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50474806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6"/>
        <p:cNvGrpSpPr/>
        <p:nvPr/>
      </p:nvGrpSpPr>
      <p:grpSpPr>
        <a:xfrm>
          <a:off x="0" y="0"/>
          <a:ext cx="0" cy="0"/>
          <a:chOff x="0" y="0"/>
          <a:chExt cx="0" cy="0"/>
        </a:xfrm>
      </p:grpSpPr>
      <p:sp>
        <p:nvSpPr>
          <p:cNvPr id="7" name="Google Shape;7;p2"/>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 name="Google Shape;11;p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4663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3"/>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3"/>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6" name="Google Shape;16;p3"/>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7" name="Google Shape;17;p3"/>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2193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23888" y="1282700"/>
            <a:ext cx="7886700" cy="213995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4"/>
          <p:cNvSpPr txBox="1">
            <a:spLocks noGrp="1"/>
          </p:cNvSpPr>
          <p:nvPr>
            <p:ph type="body" idx="1"/>
          </p:nvPr>
        </p:nvSpPr>
        <p:spPr>
          <a:xfrm>
            <a:off x="623888" y="3441700"/>
            <a:ext cx="7886700" cy="11255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1" name="Google Shape;21;p4"/>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2" name="Google Shape;22;p4"/>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3" name="Google Shape;23;p4"/>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6466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5"/>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29" name="Google Shape;29;p5"/>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0" name="Google Shape;30;p5"/>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0470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6"/>
          <p:cNvSpPr txBox="1">
            <a:spLocks noGrp="1"/>
          </p:cNvSpPr>
          <p:nvPr>
            <p:ph type="body" idx="1"/>
          </p:nvPr>
        </p:nvSpPr>
        <p:spPr>
          <a:xfrm>
            <a:off x="630238" y="1260475"/>
            <a:ext cx="3868737" cy="6191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2"/>
          </p:nvPr>
        </p:nvSpPr>
        <p:spPr>
          <a:xfrm>
            <a:off x="630238" y="1879600"/>
            <a:ext cx="3868737" cy="276225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body" idx="3"/>
          </p:nvPr>
        </p:nvSpPr>
        <p:spPr>
          <a:xfrm>
            <a:off x="4629150" y="1260475"/>
            <a:ext cx="3887788" cy="6191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4"/>
          </p:nvPr>
        </p:nvSpPr>
        <p:spPr>
          <a:xfrm>
            <a:off x="4629150" y="1879600"/>
            <a:ext cx="3887788" cy="276225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8" name="Google Shape;38;p6"/>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9" name="Google Shape;39;p6"/>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1748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7"/>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3" name="Google Shape;43;p7"/>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4" name="Google Shape;44;p7"/>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9506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8"/>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7" name="Google Shape;47;p8"/>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8" name="Google Shape;48;p8"/>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3816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2D092-9F58-4B65-AAF2-1FD57942DC6A}"/>
              </a:ext>
            </a:extLst>
          </p:cNvPr>
          <p:cNvSpPr>
            <a:spLocks noGrp="1"/>
          </p:cNvSpPr>
          <p:nvPr>
            <p:ph type="dt" sz="half" idx="10"/>
          </p:nvPr>
        </p:nvSpPr>
        <p:spPr/>
        <p:txBody>
          <a:bodyPr/>
          <a:lstStyle>
            <a:lvl1pPr>
              <a:defRPr/>
            </a:lvl1pPr>
          </a:lstStyle>
          <a:p>
            <a:fld id="{4D8561EB-A74F-4BF9-89DD-6BE7800908D4}" type="datetimeFigureOut">
              <a:rPr lang="en-US" altLang="en-US"/>
              <a:pPr/>
              <a:t>11/4/2021</a:t>
            </a:fld>
            <a:endParaRPr lang="en-US" altLang="en-US"/>
          </a:p>
        </p:txBody>
      </p:sp>
      <p:sp>
        <p:nvSpPr>
          <p:cNvPr id="3" name="Footer Placeholder 4">
            <a:extLst>
              <a:ext uri="{FF2B5EF4-FFF2-40B4-BE49-F238E27FC236}">
                <a16:creationId xmlns:a16="http://schemas.microsoft.com/office/drawing/2014/main" id="{C940632D-43B5-49D5-A9FA-F51BD80C77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A802C2E-BED5-4F7C-B3AA-620230624B4D}"/>
              </a:ext>
            </a:extLst>
          </p:cNvPr>
          <p:cNvSpPr>
            <a:spLocks noGrp="1"/>
          </p:cNvSpPr>
          <p:nvPr>
            <p:ph type="sldNum" sz="quarter" idx="12"/>
          </p:nvPr>
        </p:nvSpPr>
        <p:spPr/>
        <p:txBody>
          <a:bodyPr/>
          <a:lstStyle>
            <a:lvl1pPr>
              <a:defRPr/>
            </a:lvl1pPr>
          </a:lstStyle>
          <a:p>
            <a:fld id="{770567E2-43D2-4F2A-B8D3-4223FAE7D1FB}" type="slidenum">
              <a:rPr lang="en-US" altLang="en-US"/>
              <a:pPr/>
              <a:t>‹#›</a:t>
            </a:fld>
            <a:endParaRPr lang="en-US" altLang="en-US"/>
          </a:p>
        </p:txBody>
      </p:sp>
    </p:spTree>
    <p:extLst>
      <p:ext uri="{BB962C8B-B14F-4D97-AF65-F5344CB8AC3E}">
        <p14:creationId xmlns:p14="http://schemas.microsoft.com/office/powerpoint/2010/main" val="20316940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9"/>
          <p:cNvSpPr txBox="1">
            <a:spLocks noGrp="1"/>
          </p:cNvSpPr>
          <p:nvPr>
            <p:ph type="body" idx="1"/>
          </p:nvPr>
        </p:nvSpPr>
        <p:spPr>
          <a:xfrm>
            <a:off x="3887788" y="741363"/>
            <a:ext cx="4629150" cy="36544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body" idx="2"/>
          </p:nvPr>
        </p:nvSpPr>
        <p:spPr>
          <a:xfrm>
            <a:off x="630238" y="1543050"/>
            <a:ext cx="2949575" cy="28590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9"/>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9"/>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1599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10"/>
          <p:cNvSpPr>
            <a:spLocks noGrp="1"/>
          </p:cNvSpPr>
          <p:nvPr>
            <p:ph type="pic" idx="2"/>
          </p:nvPr>
        </p:nvSpPr>
        <p:spPr>
          <a:xfrm>
            <a:off x="3887788" y="741363"/>
            <a:ext cx="4629150" cy="3654425"/>
          </a:xfrm>
          <a:prstGeom prst="rect">
            <a:avLst/>
          </a:prstGeom>
          <a:noFill/>
          <a:ln>
            <a:noFill/>
          </a:ln>
        </p:spPr>
      </p:sp>
      <p:sp>
        <p:nvSpPr>
          <p:cNvPr id="59" name="Google Shape;59;p10"/>
          <p:cNvSpPr txBox="1">
            <a:spLocks noGrp="1"/>
          </p:cNvSpPr>
          <p:nvPr>
            <p:ph type="body" idx="1"/>
          </p:nvPr>
        </p:nvSpPr>
        <p:spPr>
          <a:xfrm>
            <a:off x="630238" y="1543050"/>
            <a:ext cx="2949575" cy="28590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1" name="Google Shape;61;p10"/>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2" name="Google Shape;62;p10"/>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96613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11"/>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7" name="Google Shape;67;p11"/>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8" name="Google Shape;68;p11"/>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684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rot="5400000">
            <a:off x="5350669" y="1467644"/>
            <a:ext cx="4357687"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2"/>
          <p:cNvSpPr txBox="1">
            <a:spLocks noGrp="1"/>
          </p:cNvSpPr>
          <p:nvPr>
            <p:ph type="body" idx="1"/>
          </p:nvPr>
        </p:nvSpPr>
        <p:spPr>
          <a:xfrm rot="5400000">
            <a:off x="1331119" y="-427831"/>
            <a:ext cx="4357687" cy="576262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dt" idx="10"/>
          </p:nvPr>
        </p:nvSpPr>
        <p:spPr>
          <a:xfrm>
            <a:off x="628650" y="4767263"/>
            <a:ext cx="20574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3" name="Google Shape;73;p12"/>
          <p:cNvSpPr txBox="1">
            <a:spLocks noGrp="1"/>
          </p:cNvSpPr>
          <p:nvPr>
            <p:ph type="ftr" idx="11"/>
          </p:nvPr>
        </p:nvSpPr>
        <p:spPr>
          <a:xfrm>
            <a:off x="3028950" y="4767263"/>
            <a:ext cx="3086100" cy="27463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4" name="Google Shape;74;p12"/>
          <p:cNvSpPr txBox="1">
            <a:spLocks noGrp="1"/>
          </p:cNvSpPr>
          <p:nvPr>
            <p:ph type="sldNum" idx="12"/>
          </p:nvPr>
        </p:nvSpPr>
        <p:spPr>
          <a:xfrm>
            <a:off x="6457950" y="4767263"/>
            <a:ext cx="20574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571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12913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15"/>
          <p:cNvSpPr txBox="1">
            <a:spLocks noGrp="1"/>
          </p:cNvSpPr>
          <p:nvPr>
            <p:ph type="body" idx="1"/>
          </p:nvPr>
        </p:nvSpPr>
        <p:spPr>
          <a:xfrm>
            <a:off x="457200" y="1200150"/>
            <a:ext cx="8229600" cy="285591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6" name="Google Shape;86;p15"/>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5"/>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5"/>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4658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 name="Google Shape;95;p1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EA0"/>
              </a:buClr>
              <a:buSzPts val="3200"/>
              <a:buNone/>
              <a:defRPr>
                <a:solidFill>
                  <a:srgbClr val="888EA0"/>
                </a:solidFill>
              </a:defRPr>
            </a:lvl1pPr>
            <a:lvl2pPr lvl="1" algn="ctr">
              <a:lnSpc>
                <a:spcPct val="100000"/>
              </a:lnSpc>
              <a:spcBef>
                <a:spcPts val="560"/>
              </a:spcBef>
              <a:spcAft>
                <a:spcPts val="0"/>
              </a:spcAft>
              <a:buClr>
                <a:srgbClr val="888EA0"/>
              </a:buClr>
              <a:buSzPts val="2800"/>
              <a:buNone/>
              <a:defRPr>
                <a:solidFill>
                  <a:srgbClr val="888EA0"/>
                </a:solidFill>
              </a:defRPr>
            </a:lvl2pPr>
            <a:lvl3pPr lvl="2" algn="ctr">
              <a:lnSpc>
                <a:spcPct val="100000"/>
              </a:lnSpc>
              <a:spcBef>
                <a:spcPts val="480"/>
              </a:spcBef>
              <a:spcAft>
                <a:spcPts val="0"/>
              </a:spcAft>
              <a:buClr>
                <a:srgbClr val="888EA0"/>
              </a:buClr>
              <a:buSzPts val="2400"/>
              <a:buNone/>
              <a:defRPr>
                <a:solidFill>
                  <a:srgbClr val="888EA0"/>
                </a:solidFill>
              </a:defRPr>
            </a:lvl3pPr>
            <a:lvl4pPr lvl="3" algn="ctr">
              <a:lnSpc>
                <a:spcPct val="100000"/>
              </a:lnSpc>
              <a:spcBef>
                <a:spcPts val="400"/>
              </a:spcBef>
              <a:spcAft>
                <a:spcPts val="0"/>
              </a:spcAft>
              <a:buClr>
                <a:srgbClr val="888EA0"/>
              </a:buClr>
              <a:buSzPts val="2000"/>
              <a:buNone/>
              <a:defRPr>
                <a:solidFill>
                  <a:srgbClr val="888EA0"/>
                </a:solidFill>
              </a:defRPr>
            </a:lvl4pPr>
            <a:lvl5pPr lvl="4" algn="ctr">
              <a:lnSpc>
                <a:spcPct val="100000"/>
              </a:lnSpc>
              <a:spcBef>
                <a:spcPts val="400"/>
              </a:spcBef>
              <a:spcAft>
                <a:spcPts val="0"/>
              </a:spcAft>
              <a:buClr>
                <a:srgbClr val="888EA0"/>
              </a:buClr>
              <a:buSzPts val="2000"/>
              <a:buNone/>
              <a:defRPr>
                <a:solidFill>
                  <a:srgbClr val="888EA0"/>
                </a:solidFill>
              </a:defRPr>
            </a:lvl5pPr>
            <a:lvl6pPr lvl="5" algn="ctr">
              <a:lnSpc>
                <a:spcPct val="100000"/>
              </a:lnSpc>
              <a:spcBef>
                <a:spcPts val="400"/>
              </a:spcBef>
              <a:spcAft>
                <a:spcPts val="0"/>
              </a:spcAft>
              <a:buClr>
                <a:srgbClr val="888EA0"/>
              </a:buClr>
              <a:buSzPts val="2000"/>
              <a:buNone/>
              <a:defRPr>
                <a:solidFill>
                  <a:srgbClr val="888EA0"/>
                </a:solidFill>
              </a:defRPr>
            </a:lvl6pPr>
            <a:lvl7pPr lvl="6" algn="ctr">
              <a:lnSpc>
                <a:spcPct val="100000"/>
              </a:lnSpc>
              <a:spcBef>
                <a:spcPts val="400"/>
              </a:spcBef>
              <a:spcAft>
                <a:spcPts val="0"/>
              </a:spcAft>
              <a:buClr>
                <a:srgbClr val="888EA0"/>
              </a:buClr>
              <a:buSzPts val="2000"/>
              <a:buNone/>
              <a:defRPr>
                <a:solidFill>
                  <a:srgbClr val="888EA0"/>
                </a:solidFill>
              </a:defRPr>
            </a:lvl7pPr>
            <a:lvl8pPr lvl="7" algn="ctr">
              <a:lnSpc>
                <a:spcPct val="100000"/>
              </a:lnSpc>
              <a:spcBef>
                <a:spcPts val="400"/>
              </a:spcBef>
              <a:spcAft>
                <a:spcPts val="0"/>
              </a:spcAft>
              <a:buClr>
                <a:srgbClr val="888EA0"/>
              </a:buClr>
              <a:buSzPts val="2000"/>
              <a:buNone/>
              <a:defRPr>
                <a:solidFill>
                  <a:srgbClr val="888EA0"/>
                </a:solidFill>
              </a:defRPr>
            </a:lvl8pPr>
            <a:lvl9pPr lvl="8" algn="ctr">
              <a:lnSpc>
                <a:spcPct val="100000"/>
              </a:lnSpc>
              <a:spcBef>
                <a:spcPts val="400"/>
              </a:spcBef>
              <a:spcAft>
                <a:spcPts val="0"/>
              </a:spcAft>
              <a:buClr>
                <a:srgbClr val="888EA0"/>
              </a:buClr>
              <a:buSzPts val="2000"/>
              <a:buNone/>
              <a:defRPr>
                <a:solidFill>
                  <a:srgbClr val="888EA0"/>
                </a:solidFill>
              </a:defRPr>
            </a:lvl9pPr>
          </a:lstStyle>
          <a:p>
            <a:endParaRPr/>
          </a:p>
        </p:txBody>
      </p:sp>
      <p:sp>
        <p:nvSpPr>
          <p:cNvPr id="96" name="Google Shape;96;p17"/>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7"/>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7"/>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2481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1" name="Google Shape;101;p1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EA0"/>
              </a:buClr>
              <a:buSzPts val="2000"/>
              <a:buNone/>
              <a:defRPr sz="2000">
                <a:solidFill>
                  <a:srgbClr val="888EA0"/>
                </a:solidFill>
              </a:defRPr>
            </a:lvl1pPr>
            <a:lvl2pPr marL="914400" lvl="1" indent="-228600" algn="l">
              <a:lnSpc>
                <a:spcPct val="100000"/>
              </a:lnSpc>
              <a:spcBef>
                <a:spcPts val="360"/>
              </a:spcBef>
              <a:spcAft>
                <a:spcPts val="0"/>
              </a:spcAft>
              <a:buClr>
                <a:srgbClr val="888EA0"/>
              </a:buClr>
              <a:buSzPts val="1800"/>
              <a:buNone/>
              <a:defRPr sz="1800">
                <a:solidFill>
                  <a:srgbClr val="888EA0"/>
                </a:solidFill>
              </a:defRPr>
            </a:lvl2pPr>
            <a:lvl3pPr marL="1371600" lvl="2" indent="-228600" algn="l">
              <a:lnSpc>
                <a:spcPct val="100000"/>
              </a:lnSpc>
              <a:spcBef>
                <a:spcPts val="320"/>
              </a:spcBef>
              <a:spcAft>
                <a:spcPts val="0"/>
              </a:spcAft>
              <a:buClr>
                <a:srgbClr val="888EA0"/>
              </a:buClr>
              <a:buSzPts val="1600"/>
              <a:buNone/>
              <a:defRPr sz="1600">
                <a:solidFill>
                  <a:srgbClr val="888EA0"/>
                </a:solidFill>
              </a:defRPr>
            </a:lvl3pPr>
            <a:lvl4pPr marL="1828800" lvl="3" indent="-228600" algn="l">
              <a:lnSpc>
                <a:spcPct val="100000"/>
              </a:lnSpc>
              <a:spcBef>
                <a:spcPts val="280"/>
              </a:spcBef>
              <a:spcAft>
                <a:spcPts val="0"/>
              </a:spcAft>
              <a:buClr>
                <a:srgbClr val="888EA0"/>
              </a:buClr>
              <a:buSzPts val="1400"/>
              <a:buNone/>
              <a:defRPr sz="1400">
                <a:solidFill>
                  <a:srgbClr val="888EA0"/>
                </a:solidFill>
              </a:defRPr>
            </a:lvl4pPr>
            <a:lvl5pPr marL="2286000" lvl="4" indent="-228600" algn="l">
              <a:lnSpc>
                <a:spcPct val="100000"/>
              </a:lnSpc>
              <a:spcBef>
                <a:spcPts val="280"/>
              </a:spcBef>
              <a:spcAft>
                <a:spcPts val="0"/>
              </a:spcAft>
              <a:buClr>
                <a:srgbClr val="888EA0"/>
              </a:buClr>
              <a:buSzPts val="1400"/>
              <a:buNone/>
              <a:defRPr sz="1400">
                <a:solidFill>
                  <a:srgbClr val="888EA0"/>
                </a:solidFill>
              </a:defRPr>
            </a:lvl5pPr>
            <a:lvl6pPr marL="2743200" lvl="5" indent="-228600" algn="l">
              <a:lnSpc>
                <a:spcPct val="100000"/>
              </a:lnSpc>
              <a:spcBef>
                <a:spcPts val="280"/>
              </a:spcBef>
              <a:spcAft>
                <a:spcPts val="0"/>
              </a:spcAft>
              <a:buClr>
                <a:srgbClr val="888EA0"/>
              </a:buClr>
              <a:buSzPts val="1400"/>
              <a:buNone/>
              <a:defRPr sz="1400">
                <a:solidFill>
                  <a:srgbClr val="888EA0"/>
                </a:solidFill>
              </a:defRPr>
            </a:lvl6pPr>
            <a:lvl7pPr marL="3200400" lvl="6" indent="-228600" algn="l">
              <a:lnSpc>
                <a:spcPct val="100000"/>
              </a:lnSpc>
              <a:spcBef>
                <a:spcPts val="280"/>
              </a:spcBef>
              <a:spcAft>
                <a:spcPts val="0"/>
              </a:spcAft>
              <a:buClr>
                <a:srgbClr val="888EA0"/>
              </a:buClr>
              <a:buSzPts val="1400"/>
              <a:buNone/>
              <a:defRPr sz="1400">
                <a:solidFill>
                  <a:srgbClr val="888EA0"/>
                </a:solidFill>
              </a:defRPr>
            </a:lvl7pPr>
            <a:lvl8pPr marL="3657600" lvl="7" indent="-228600" algn="l">
              <a:lnSpc>
                <a:spcPct val="100000"/>
              </a:lnSpc>
              <a:spcBef>
                <a:spcPts val="280"/>
              </a:spcBef>
              <a:spcAft>
                <a:spcPts val="0"/>
              </a:spcAft>
              <a:buClr>
                <a:srgbClr val="888EA0"/>
              </a:buClr>
              <a:buSzPts val="1400"/>
              <a:buNone/>
              <a:defRPr sz="1400">
                <a:solidFill>
                  <a:srgbClr val="888EA0"/>
                </a:solidFill>
              </a:defRPr>
            </a:lvl8pPr>
            <a:lvl9pPr marL="4114800" lvl="8" indent="-228600" algn="l">
              <a:lnSpc>
                <a:spcPct val="100000"/>
              </a:lnSpc>
              <a:spcBef>
                <a:spcPts val="280"/>
              </a:spcBef>
              <a:spcAft>
                <a:spcPts val="0"/>
              </a:spcAft>
              <a:buClr>
                <a:srgbClr val="888EA0"/>
              </a:buClr>
              <a:buSzPts val="1400"/>
              <a:buNone/>
              <a:defRPr sz="1400">
                <a:solidFill>
                  <a:srgbClr val="888EA0"/>
                </a:solidFill>
              </a:defRPr>
            </a:lvl9pPr>
          </a:lstStyle>
          <a:p>
            <a:endParaRPr/>
          </a:p>
        </p:txBody>
      </p:sp>
      <p:sp>
        <p:nvSpPr>
          <p:cNvPr id="102" name="Google Shape;102;p18"/>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8"/>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8"/>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2084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8" name="Google Shape;108;p19"/>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09" name="Google Shape;109;p19"/>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9"/>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9"/>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60385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2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5" name="Google Shape;115;p2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6" name="Google Shape;116;p20"/>
          <p:cNvSpPr txBox="1">
            <a:spLocks noGrp="1"/>
          </p:cNvSpPr>
          <p:nvPr>
            <p:ph type="body" idx="3"/>
          </p:nvPr>
        </p:nvSpPr>
        <p:spPr>
          <a:xfrm>
            <a:off x="4645028"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7" name="Google Shape;117;p20"/>
          <p:cNvSpPr txBox="1">
            <a:spLocks noGrp="1"/>
          </p:cNvSpPr>
          <p:nvPr>
            <p:ph type="body" idx="4"/>
          </p:nvPr>
        </p:nvSpPr>
        <p:spPr>
          <a:xfrm>
            <a:off x="4645028"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8" name="Google Shape;118;p20"/>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0"/>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0"/>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331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E7391E-2E31-42BC-9221-A75B64D6159A}"/>
              </a:ext>
            </a:extLst>
          </p:cNvPr>
          <p:cNvSpPr>
            <a:spLocks noGrp="1"/>
          </p:cNvSpPr>
          <p:nvPr>
            <p:ph type="dt" sz="half" idx="10"/>
          </p:nvPr>
        </p:nvSpPr>
        <p:spPr/>
        <p:txBody>
          <a:bodyPr/>
          <a:lstStyle>
            <a:lvl1pPr>
              <a:defRPr/>
            </a:lvl1pPr>
          </a:lstStyle>
          <a:p>
            <a:fld id="{16C8FF84-CF95-4324-BD63-CD2A100B6F6D}" type="datetimeFigureOut">
              <a:rPr lang="en-US" altLang="en-US"/>
              <a:pPr/>
              <a:t>11/4/2021</a:t>
            </a:fld>
            <a:endParaRPr lang="en-US" altLang="en-US"/>
          </a:p>
        </p:txBody>
      </p:sp>
      <p:sp>
        <p:nvSpPr>
          <p:cNvPr id="6" name="Footer Placeholder 4">
            <a:extLst>
              <a:ext uri="{FF2B5EF4-FFF2-40B4-BE49-F238E27FC236}">
                <a16:creationId xmlns:a16="http://schemas.microsoft.com/office/drawing/2014/main" id="{B51FA185-74DE-4916-8437-E509E59F5F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B3C6344-D71E-4DE6-91DF-3003C80D3B38}"/>
              </a:ext>
            </a:extLst>
          </p:cNvPr>
          <p:cNvSpPr>
            <a:spLocks noGrp="1"/>
          </p:cNvSpPr>
          <p:nvPr>
            <p:ph type="sldNum" sz="quarter" idx="12"/>
          </p:nvPr>
        </p:nvSpPr>
        <p:spPr/>
        <p:txBody>
          <a:bodyPr/>
          <a:lstStyle>
            <a:lvl1pPr>
              <a:defRPr/>
            </a:lvl1pPr>
          </a:lstStyle>
          <a:p>
            <a:fld id="{0CF53EA5-8F2A-4EA9-90C9-44ACCE9894CC}" type="slidenum">
              <a:rPr lang="en-US" altLang="en-US"/>
              <a:pPr/>
              <a:t>‹#›</a:t>
            </a:fld>
            <a:endParaRPr lang="en-US" altLang="en-US"/>
          </a:p>
        </p:txBody>
      </p:sp>
    </p:spTree>
    <p:extLst>
      <p:ext uri="{BB962C8B-B14F-4D97-AF65-F5344CB8AC3E}">
        <p14:creationId xmlns:p14="http://schemas.microsoft.com/office/powerpoint/2010/main" val="37239919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3" name="Google Shape;123;p21"/>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1"/>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9654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457203"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8" name="Google Shape;128;p22"/>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9" name="Google Shape;129;p22"/>
          <p:cNvSpPr txBox="1">
            <a:spLocks noGrp="1"/>
          </p:cNvSpPr>
          <p:nvPr>
            <p:ph type="body" idx="2"/>
          </p:nvPr>
        </p:nvSpPr>
        <p:spPr>
          <a:xfrm>
            <a:off x="457203"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0" name="Google Shape;130;p22"/>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2"/>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11682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 name="Google Shape;135;p23"/>
          <p:cNvSpPr>
            <a:spLocks noGrp="1"/>
          </p:cNvSpPr>
          <p:nvPr>
            <p:ph type="pic" idx="2"/>
          </p:nvPr>
        </p:nvSpPr>
        <p:spPr>
          <a:xfrm>
            <a:off x="1792288" y="459581"/>
            <a:ext cx="5486400" cy="3086100"/>
          </a:xfrm>
          <a:prstGeom prst="rect">
            <a:avLst/>
          </a:prstGeom>
          <a:noFill/>
          <a:ln>
            <a:noFill/>
          </a:ln>
        </p:spPr>
      </p:sp>
      <p:sp>
        <p:nvSpPr>
          <p:cNvPr id="136" name="Google Shape;136;p23"/>
          <p:cNvSpPr txBox="1">
            <a:spLocks noGrp="1"/>
          </p:cNvSpPr>
          <p:nvPr>
            <p:ph type="body" idx="1"/>
          </p:nvPr>
        </p:nvSpPr>
        <p:spPr>
          <a:xfrm>
            <a:off x="1792288" y="4025504"/>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p23"/>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3"/>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3"/>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348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rot="5400000">
            <a:off x="5772150" y="2000250"/>
            <a:ext cx="46863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2" name="Google Shape;142;p24"/>
          <p:cNvSpPr txBox="1">
            <a:spLocks noGrp="1"/>
          </p:cNvSpPr>
          <p:nvPr>
            <p:ph type="body" idx="1"/>
          </p:nvPr>
        </p:nvSpPr>
        <p:spPr>
          <a:xfrm rot="5400000">
            <a:off x="1581150" y="-895350"/>
            <a:ext cx="4686300" cy="69342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3" name="Google Shape;143;p24"/>
          <p:cNvSpPr txBox="1">
            <a:spLocks noGrp="1"/>
          </p:cNvSpPr>
          <p:nvPr>
            <p:ph type="dt" idx="10"/>
          </p:nvPr>
        </p:nvSpPr>
        <p:spPr>
          <a:xfrm rot="5400000">
            <a:off x="96838" y="360362"/>
            <a:ext cx="6286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4"/>
          <p:cNvSpPr txBox="1">
            <a:spLocks noGrp="1"/>
          </p:cNvSpPr>
          <p:nvPr>
            <p:ph type="ftr" idx="11"/>
          </p:nvPr>
        </p:nvSpPr>
        <p:spPr>
          <a:xfrm rot="5400000">
            <a:off x="-674687" y="1760537"/>
            <a:ext cx="21717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4"/>
          <p:cNvSpPr txBox="1">
            <a:spLocks noGrp="1"/>
          </p:cNvSpPr>
          <p:nvPr>
            <p:ph type="sldNum" idx="12"/>
          </p:nvPr>
        </p:nvSpPr>
        <p:spPr>
          <a:xfrm rot="5400000">
            <a:off x="8470900" y="4425950"/>
            <a:ext cx="628650" cy="349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79880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rot="5400000">
            <a:off x="5722739" y="1950839"/>
            <a:ext cx="4708922" cy="1219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8" name="Google Shape;148;p25"/>
          <p:cNvSpPr txBox="1">
            <a:spLocks noGrp="1"/>
          </p:cNvSpPr>
          <p:nvPr>
            <p:ph type="body" idx="1"/>
          </p:nvPr>
        </p:nvSpPr>
        <p:spPr>
          <a:xfrm rot="5400000">
            <a:off x="1581150" y="-742950"/>
            <a:ext cx="4686300" cy="6629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9" name="Google Shape;149;p25"/>
          <p:cNvSpPr txBox="1">
            <a:spLocks noGrp="1"/>
          </p:cNvSpPr>
          <p:nvPr>
            <p:ph type="dt" idx="10"/>
          </p:nvPr>
        </p:nvSpPr>
        <p:spPr>
          <a:xfrm rot="5400000">
            <a:off x="96838" y="360362"/>
            <a:ext cx="6286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5"/>
          <p:cNvSpPr txBox="1">
            <a:spLocks noGrp="1"/>
          </p:cNvSpPr>
          <p:nvPr>
            <p:ph type="ftr" idx="11"/>
          </p:nvPr>
        </p:nvSpPr>
        <p:spPr>
          <a:xfrm rot="5400000">
            <a:off x="-674687" y="1760537"/>
            <a:ext cx="21717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25"/>
          <p:cNvSpPr txBox="1">
            <a:spLocks noGrp="1"/>
          </p:cNvSpPr>
          <p:nvPr>
            <p:ph type="sldNum" idx="12"/>
          </p:nvPr>
        </p:nvSpPr>
        <p:spPr>
          <a:xfrm rot="5400000">
            <a:off x="8470900" y="4425950"/>
            <a:ext cx="628650" cy="349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740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787293-8350-471C-94C2-B17F3663A5BC}"/>
              </a:ext>
            </a:extLst>
          </p:cNvPr>
          <p:cNvSpPr>
            <a:spLocks noGrp="1"/>
          </p:cNvSpPr>
          <p:nvPr>
            <p:ph type="dt" sz="half" idx="10"/>
          </p:nvPr>
        </p:nvSpPr>
        <p:spPr/>
        <p:txBody>
          <a:bodyPr/>
          <a:lstStyle>
            <a:lvl1pPr>
              <a:defRPr/>
            </a:lvl1pPr>
          </a:lstStyle>
          <a:p>
            <a:fld id="{1875E88B-CD74-452C-B761-613891A10EE3}" type="datetimeFigureOut">
              <a:rPr lang="en-US" altLang="en-US"/>
              <a:pPr/>
              <a:t>11/4/2021</a:t>
            </a:fld>
            <a:endParaRPr lang="en-US" altLang="en-US"/>
          </a:p>
        </p:txBody>
      </p:sp>
      <p:sp>
        <p:nvSpPr>
          <p:cNvPr id="6" name="Footer Placeholder 4">
            <a:extLst>
              <a:ext uri="{FF2B5EF4-FFF2-40B4-BE49-F238E27FC236}">
                <a16:creationId xmlns:a16="http://schemas.microsoft.com/office/drawing/2014/main" id="{C3B5442C-927B-43EC-9B40-B55C5FCF7E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C31CD8-1347-4F4D-9D6D-119369ACFAA3}"/>
              </a:ext>
            </a:extLst>
          </p:cNvPr>
          <p:cNvSpPr>
            <a:spLocks noGrp="1"/>
          </p:cNvSpPr>
          <p:nvPr>
            <p:ph type="sldNum" sz="quarter" idx="12"/>
          </p:nvPr>
        </p:nvSpPr>
        <p:spPr/>
        <p:txBody>
          <a:bodyPr/>
          <a:lstStyle>
            <a:lvl1pPr>
              <a:defRPr/>
            </a:lvl1pPr>
          </a:lstStyle>
          <a:p>
            <a:fld id="{73681D83-1822-4480-AD41-A859202AC397}" type="slidenum">
              <a:rPr lang="en-US" altLang="en-US"/>
              <a:pPr/>
              <a:t>‹#›</a:t>
            </a:fld>
            <a:endParaRPr lang="en-US" altLang="en-US"/>
          </a:p>
        </p:txBody>
      </p:sp>
    </p:spTree>
    <p:extLst>
      <p:ext uri="{BB962C8B-B14F-4D97-AF65-F5344CB8AC3E}">
        <p14:creationId xmlns:p14="http://schemas.microsoft.com/office/powerpoint/2010/main" val="85645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image" Target="../media/image1.jp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6.jp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6.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B7B4BA-CC2B-4D21-A9FC-8EC04D4E893F}"/>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AB5FB2E6-89E0-422A-B016-ACB09CEA1A8D}"/>
              </a:ext>
            </a:extLst>
          </p:cNvPr>
          <p:cNvSpPr>
            <a:spLocks noGrp="1"/>
          </p:cNvSpPr>
          <p:nvPr>
            <p:ph type="body" idx="1"/>
          </p:nvPr>
        </p:nvSpPr>
        <p:spPr bwMode="auto">
          <a:xfrm>
            <a:off x="457200" y="1200150"/>
            <a:ext cx="82296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6E2B3B4E-7317-4EC7-8FA4-135E62494000}"/>
              </a:ext>
            </a:extLst>
          </p:cNvPr>
          <p:cNvSpPr>
            <a:spLocks noGrp="1"/>
          </p:cNvSpPr>
          <p:nvPr>
            <p:ph type="dt" sz="half" idx="2"/>
          </p:nvPr>
        </p:nvSpPr>
        <p:spPr>
          <a:xfrm>
            <a:off x="457200" y="4743450"/>
            <a:ext cx="914400" cy="29845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90A2"/>
                </a:solidFill>
                <a:cs typeface="Arial" panose="020B0604020202020204" pitchFamily="34" charset="0"/>
              </a:defRPr>
            </a:lvl1pPr>
          </a:lstStyle>
          <a:p>
            <a:fld id="{FACF4119-86F6-4909-BAA9-C065A8D9288C}" type="datetimeFigureOut">
              <a:rPr lang="en-US" altLang="en-US"/>
              <a:pPr/>
              <a:t>11/4/2021</a:t>
            </a:fld>
            <a:endParaRPr lang="en-US" altLang="en-US"/>
          </a:p>
        </p:txBody>
      </p:sp>
      <p:sp>
        <p:nvSpPr>
          <p:cNvPr id="5" name="Footer Placeholder 4">
            <a:extLst>
              <a:ext uri="{FF2B5EF4-FFF2-40B4-BE49-F238E27FC236}">
                <a16:creationId xmlns:a16="http://schemas.microsoft.com/office/drawing/2014/main" id="{5DB98A6B-9C7C-41E0-9186-2C4B3671B495}"/>
              </a:ext>
            </a:extLst>
          </p:cNvPr>
          <p:cNvSpPr>
            <a:spLocks noGrp="1"/>
          </p:cNvSpPr>
          <p:nvPr>
            <p:ph type="ftr" sz="quarter" idx="3"/>
          </p:nvPr>
        </p:nvSpPr>
        <p:spPr>
          <a:xfrm>
            <a:off x="1371600" y="4743450"/>
            <a:ext cx="2895600" cy="29845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24BA860-607A-4A4A-88AC-D23B18826B35}"/>
              </a:ext>
            </a:extLst>
          </p:cNvPr>
          <p:cNvSpPr>
            <a:spLocks noGrp="1"/>
          </p:cNvSpPr>
          <p:nvPr>
            <p:ph type="sldNum" sz="quarter" idx="4"/>
          </p:nvPr>
        </p:nvSpPr>
        <p:spPr>
          <a:xfrm>
            <a:off x="8153400" y="114300"/>
            <a:ext cx="838200" cy="261938"/>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90A2"/>
                </a:solidFill>
                <a:cs typeface="Arial" panose="020B0604020202020204" pitchFamily="34" charset="0"/>
              </a:defRPr>
            </a:lvl1pPr>
          </a:lstStyle>
          <a:p>
            <a:fld id="{FA35EBE1-9EEA-4910-9E30-BEF4A4B3DCE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70" r:id="rId10"/>
    <p:sldLayoutId id="2147483771" r:id="rId11"/>
  </p:sldLayoutIdLst>
  <p:txStyles>
    <p:titleStyle>
      <a:lvl1pPr algn="ctr" rtl="0" eaLnBrk="0" fontAlgn="base" hangingPunct="0">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150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8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8628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2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6375"/>
            <a:ext cx="8229600"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717944" y="110648"/>
            <a:ext cx="273657" cy="269241"/>
          </a:xfrm>
          <a:prstGeom prst="rect">
            <a:avLst/>
          </a:prstGeom>
          <a:ln w="12700">
            <a:miter lim="400000"/>
          </a:ln>
        </p:spPr>
        <p:txBody>
          <a:bodyPr wrap="none" lIns="45719" rIns="45719" anchor="ctr">
            <a:spAutoFit/>
          </a:bodyPr>
          <a:lstStyle>
            <a:lvl1pPr algn="r">
              <a:defRPr sz="1200">
                <a:solidFill>
                  <a:srgbClr val="8990A2"/>
                </a:solidFill>
              </a:defRPr>
            </a:lvl1pPr>
          </a:lstStyle>
          <a:p>
            <a:fld id="{86CB4B4D-7CA3-9044-876B-883B54F8677D}" type="slidenum">
              <a:t>‹#›</a:t>
            </a:fld>
            <a:endParaRPr/>
          </a:p>
        </p:txBody>
      </p:sp>
    </p:spTree>
    <p:extLst>
      <p:ext uri="{BB962C8B-B14F-4D97-AF65-F5344CB8AC3E}">
        <p14:creationId xmlns:p14="http://schemas.microsoft.com/office/powerpoint/2010/main" val="154650291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Lst>
  <p:transition spd="med"/>
  <p:txStyles>
    <p:titleStyle>
      <a:lvl1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1pPr>
      <a:lvl2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2pPr>
      <a:lvl3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3pPr>
      <a:lvl4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4pPr>
      <a:lvl5pPr marL="0" marR="0" indent="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5pPr>
      <a:lvl6pPr marL="0" marR="0" indent="45720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6pPr>
      <a:lvl7pPr marL="0" marR="0" indent="91440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7pPr>
      <a:lvl8pPr marL="0" marR="0" indent="137160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8pPr>
      <a:lvl9pPr marL="0" marR="0" indent="1828800" algn="ctr" defTabSz="914400" rtl="0" latinLnBrk="0">
        <a:lnSpc>
          <a:spcPct val="100000"/>
        </a:lnSpc>
        <a:spcBef>
          <a:spcPts val="0"/>
        </a:spcBef>
        <a:spcAft>
          <a:spcPts val="0"/>
        </a:spcAft>
        <a:buClrTx/>
        <a:buSzTx/>
        <a:buFontTx/>
        <a:buNone/>
        <a:tabLst/>
        <a:defRPr sz="3600" b="0" i="0" u="none" strike="noStrike" cap="none" spc="0" baseline="0">
          <a:solidFill>
            <a:srgbClr val="00386B"/>
          </a:solidFill>
          <a:uFillTx/>
          <a:latin typeface="Avenir Heavy"/>
          <a:ea typeface="Avenir Heavy"/>
          <a:cs typeface="Avenir Heavy"/>
          <a:sym typeface="Avenir Heavy"/>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386B"/>
          </a:solidFill>
          <a:uFillTx/>
          <a:latin typeface="Avenir Book"/>
          <a:ea typeface="Avenir Book"/>
          <a:cs typeface="Avenir Book"/>
          <a:sym typeface="Avenir Book"/>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31904159"/>
      </p:ext>
    </p:extLst>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457200" y="206375"/>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1" i="0" u="none" strike="noStrike" cap="none">
                <a:solidFill>
                  <a:srgbClr val="00386B"/>
                </a:solidFill>
                <a:latin typeface="Avenir"/>
                <a:ea typeface="Avenir"/>
                <a:cs typeface="Avenir"/>
                <a:sym typeface="Avenir"/>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Garamond"/>
                <a:ea typeface="Garamond"/>
                <a:cs typeface="Garamond"/>
                <a:sym typeface="Garamond"/>
              </a:defRPr>
            </a:lvl9pPr>
          </a:lstStyle>
          <a:p>
            <a:endParaRPr/>
          </a:p>
        </p:txBody>
      </p:sp>
      <p:sp>
        <p:nvSpPr>
          <p:cNvPr id="79" name="Google Shape;79;p14"/>
          <p:cNvSpPr txBox="1">
            <a:spLocks noGrp="1"/>
          </p:cNvSpPr>
          <p:nvPr>
            <p:ph type="body" idx="1"/>
          </p:nvPr>
        </p:nvSpPr>
        <p:spPr>
          <a:xfrm>
            <a:off x="457200" y="1200150"/>
            <a:ext cx="8229600" cy="28559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venir"/>
                <a:ea typeface="Avenir"/>
                <a:cs typeface="Avenir"/>
                <a:sym typeface="Avenir"/>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80" name="Google Shape;80;p14"/>
          <p:cNvSpPr txBox="1">
            <a:spLocks noGrp="1"/>
          </p:cNvSpPr>
          <p:nvPr>
            <p:ph type="dt" idx="10"/>
          </p:nvPr>
        </p:nvSpPr>
        <p:spPr>
          <a:xfrm>
            <a:off x="457200" y="4743450"/>
            <a:ext cx="914400" cy="2984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90A2"/>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1" name="Google Shape;81;p14"/>
          <p:cNvSpPr txBox="1">
            <a:spLocks noGrp="1"/>
          </p:cNvSpPr>
          <p:nvPr>
            <p:ph type="ftr" idx="11"/>
          </p:nvPr>
        </p:nvSpPr>
        <p:spPr>
          <a:xfrm>
            <a:off x="1371600" y="4743450"/>
            <a:ext cx="2895600" cy="2984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EA0"/>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82" name="Google Shape;82;p14"/>
          <p:cNvSpPr txBox="1">
            <a:spLocks noGrp="1"/>
          </p:cNvSpPr>
          <p:nvPr>
            <p:ph type="sldNum" idx="12"/>
          </p:nvPr>
        </p:nvSpPr>
        <p:spPr>
          <a:xfrm>
            <a:off x="8153400" y="114300"/>
            <a:ext cx="838200" cy="26193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90A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1252186"/>
      </p:ext>
    </p:extLst>
  </p:cSld>
  <p:clrMap bg1="lt1" tx1="dk1" bg2="dk2" tx2="lt2" accent1="accent1" accent2="accent2" accent3="accent3" accent4="accent4" accent5="accent5" accent6="accent6" hlink="hlink" folHlink="folHlink"/>
  <p:sldLayoutIdLst>
    <p:sldLayoutId id="2147483883"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chart" Target="../charts/chart1.xml"/><Relationship Id="rId4" Type="http://schemas.openxmlformats.org/officeDocument/2006/relationships/image" Target="../media/image20.wm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2.w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fif"/><Relationship Id="rId5"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49.jpg"/></Relationships>
</file>

<file path=ppt/slides/_rels/slide54.xml.rels><?xml version="1.0" encoding="UTF-8" standalone="yes"?>
<Relationships xmlns="http://schemas.openxmlformats.org/package/2006/relationships"><Relationship Id="rId2" Type="http://schemas.openxmlformats.org/officeDocument/2006/relationships/hyperlink" Target="https://www.acc.org/guidelines/hubs/chest-pain"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9715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endParaRPr lang="en-US" altLang="en-US" sz="4400" b="1" dirty="0">
              <a:solidFill>
                <a:srgbClr val="00386B"/>
              </a:solidFill>
              <a:latin typeface="Avenir Heavy" panose="02000503020000020003" pitchFamily="2" charset="0"/>
              <a:ea typeface="MS PGothic"/>
              <a:cs typeface="Gotham Medium" pitchFamily="2" charset="0"/>
            </a:endParaRPr>
          </a:p>
          <a:p>
            <a:pPr algn="ctr" eaLnBrk="1" hangingPunct="1"/>
            <a:endParaRPr lang="en-US" altLang="en-US" sz="1800" b="1" i="1" dirty="0">
              <a:solidFill>
                <a:schemeClr val="bg2">
                  <a:lumMod val="10000"/>
                </a:schemeClr>
              </a:solidFill>
              <a:latin typeface="Avenir Heavy" panose="02000503020000020003" pitchFamily="2" charset="0"/>
              <a:ea typeface="MS PGothic"/>
              <a:cs typeface="Gotham Medium" pitchFamily="2" charset="0"/>
            </a:endParaRPr>
          </a:p>
          <a:p>
            <a:pPr algn="ctr" eaLnBrk="1" hangingPunct="1"/>
            <a:endParaRPr lang="en-US" altLang="en-US" sz="1800" b="1" i="1" dirty="0">
              <a:solidFill>
                <a:schemeClr val="bg2">
                  <a:lumMod val="10000"/>
                </a:schemeClr>
              </a:solidFill>
              <a:latin typeface="Avenir Heavy" panose="02000503020000020003" pitchFamily="2" charset="0"/>
              <a:ea typeface="MS PGothic"/>
              <a:cs typeface="Gotham Medium" pitchFamily="2" charset="0"/>
            </a:endParaRPr>
          </a:p>
          <a:p>
            <a:pPr algn="ctr" eaLnBrk="1" hangingPunct="1"/>
            <a:r>
              <a:rPr lang="en-US" altLang="en-US" sz="1800" b="1" i="1" dirty="0">
                <a:solidFill>
                  <a:schemeClr val="bg2">
                    <a:lumMod val="10000"/>
                  </a:schemeClr>
                </a:solidFill>
                <a:latin typeface="Avenir Heavy" panose="02000503020000020003" pitchFamily="2" charset="0"/>
                <a:ea typeface="MS PGothic"/>
                <a:cs typeface="Gotham Medium" pitchFamily="2" charset="0"/>
              </a:rPr>
              <a:t>The ACC Cardiovascular Imaging Section presents</a:t>
            </a:r>
          </a:p>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2021 Guideline for the Evaluation and Diagnosis of Chest Pain: </a:t>
            </a:r>
          </a:p>
          <a:p>
            <a:pPr algn="ctr" eaLnBrk="1" hangingPunct="1"/>
            <a:r>
              <a:rPr lang="en-US" altLang="en-US" sz="4400" b="1" dirty="0">
                <a:solidFill>
                  <a:srgbClr val="00386B"/>
                </a:solidFill>
                <a:latin typeface="Avenir Heavy" panose="02000503020000020003" pitchFamily="2" charset="0"/>
                <a:ea typeface="MS PGothic"/>
                <a:cs typeface="Gotham Medium" pitchFamily="2" charset="0"/>
              </a:rPr>
              <a:t>Imaging and Stable Chest Pain</a:t>
            </a:r>
          </a:p>
          <a:p>
            <a:pPr algn="ctr"/>
            <a:endParaRPr lang="en-US" altLang="en-US" sz="5800" b="1" dirty="0">
              <a:solidFill>
                <a:srgbClr val="00386B"/>
              </a:solidFill>
              <a:latin typeface="Garamond" panose="02020404030301010803" pitchFamily="18" charset="0"/>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50"/>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spcAft>
                <a:spcPts val="0"/>
              </a:spcAft>
              <a:buFont typeface="Arial" pitchFamily="34" charset="0"/>
              <a:buNone/>
              <a:defRPr/>
            </a:pPr>
            <a:r>
              <a:rPr lang="en-US">
                <a:latin typeface="Garamond" pitchFamily="18" charset="0"/>
                <a:ea typeface="+mn-ea"/>
                <a:cs typeface="+mn-cs"/>
              </a:rPr>
              <a:t>    </a:t>
            </a:r>
            <a:endParaRPr lang="en-US" dirty="0">
              <a:latin typeface="Garamond" pitchFamily="18"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0" y="206375"/>
            <a:ext cx="9144000" cy="857250"/>
          </a:xfrm>
        </p:spPr>
        <p:txBody>
          <a:bodyPr/>
          <a:lstStyle/>
          <a:p>
            <a:pPr eaLnBrk="1" hangingPunct="1"/>
            <a:r>
              <a:rPr lang="en-US" altLang="en-US" dirty="0"/>
              <a:t>Pre-test Probability of Obstructive CAD</a:t>
            </a:r>
          </a:p>
        </p:txBody>
      </p:sp>
      <p:pic>
        <p:nvPicPr>
          <p:cNvPr id="4" name="Picture 3" descr="Graphical user interface, text&#10;&#10;Description automatically generated">
            <a:extLst>
              <a:ext uri="{FF2B5EF4-FFF2-40B4-BE49-F238E27FC236}">
                <a16:creationId xmlns:a16="http://schemas.microsoft.com/office/drawing/2014/main" id="{87888317-6167-C245-967E-AC3908A9A546}"/>
              </a:ext>
            </a:extLst>
          </p:cNvPr>
          <p:cNvPicPr/>
          <p:nvPr/>
        </p:nvPicPr>
        <p:blipFill rotWithShape="1">
          <a:blip r:embed="rId3" cstate="print">
            <a:extLst>
              <a:ext uri="{28A0092B-C50C-407E-A947-70E740481C1C}">
                <a14:useLocalDpi xmlns:a14="http://schemas.microsoft.com/office/drawing/2010/main" val="0"/>
              </a:ext>
            </a:extLst>
          </a:blip>
          <a:srcRect l="15387" t="7200" r="20734" b="33850"/>
          <a:stretch/>
        </p:blipFill>
        <p:spPr bwMode="auto">
          <a:xfrm>
            <a:off x="381000" y="1089883"/>
            <a:ext cx="4876800" cy="3505200"/>
          </a:xfrm>
          <a:prstGeom prst="rect">
            <a:avLst/>
          </a:prstGeom>
          <a:noFill/>
          <a:ln>
            <a:solidFill>
              <a:schemeClr val="tx1">
                <a:lumMod val="50000"/>
              </a:schemeClr>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E105FB18-F1AB-2A43-BDFC-25756AB1EC3C}"/>
              </a:ext>
            </a:extLst>
          </p:cNvPr>
          <p:cNvSpPr txBox="1"/>
          <p:nvPr/>
        </p:nvSpPr>
        <p:spPr>
          <a:xfrm>
            <a:off x="5562600" y="1085249"/>
            <a:ext cx="3505200" cy="2631490"/>
          </a:xfrm>
          <a:prstGeom prst="rect">
            <a:avLst/>
          </a:prstGeom>
          <a:noFill/>
        </p:spPr>
        <p:txBody>
          <a:bodyPr wrap="square" rtlCol="0">
            <a:spAutoFit/>
          </a:bodyPr>
          <a:lstStyle/>
          <a:p>
            <a:pPr marL="285750" indent="-285750">
              <a:spcAft>
                <a:spcPts val="600"/>
              </a:spcAft>
              <a:buFont typeface="Wingdings" pitchFamily="2" charset="2"/>
              <a:buChar char="ü"/>
            </a:pPr>
            <a:r>
              <a:rPr lang="en-US" sz="2000" dirty="0"/>
              <a:t>Revised PTP reflects significantly lower estimates than prior</a:t>
            </a:r>
            <a:r>
              <a:rPr lang="en-US" sz="2000" baseline="30000" dirty="0"/>
              <a:t>1</a:t>
            </a:r>
          </a:p>
          <a:p>
            <a:pPr marL="285750" indent="-285750">
              <a:buFont typeface="Wingdings" pitchFamily="2" charset="2"/>
              <a:buChar char="ü"/>
            </a:pPr>
            <a:r>
              <a:rPr lang="en-US" sz="2000" dirty="0"/>
              <a:t>Low PTP is </a:t>
            </a:r>
            <a:r>
              <a:rPr lang="en-US" dirty="0"/>
              <a:t>≤ </a:t>
            </a:r>
            <a:r>
              <a:rPr lang="en-US" sz="2000" dirty="0"/>
              <a:t>15%</a:t>
            </a:r>
          </a:p>
          <a:p>
            <a:pPr marL="285750" indent="-285750">
              <a:buFont typeface="Wingdings" pitchFamily="2" charset="2"/>
              <a:buChar char="ü"/>
            </a:pPr>
            <a:r>
              <a:rPr lang="en-US" sz="2000" dirty="0"/>
              <a:t>Addition of CAC provides improves PTP assessment</a:t>
            </a:r>
            <a:r>
              <a:rPr lang="en-US" sz="2000" baseline="30000" dirty="0"/>
              <a:t>2</a:t>
            </a:r>
            <a:r>
              <a:rPr lang="en-US" sz="2000" dirty="0"/>
              <a:t>  </a:t>
            </a:r>
          </a:p>
          <a:p>
            <a:pPr marL="285750" indent="-285750">
              <a:buFont typeface="Wingdings" pitchFamily="2" charset="2"/>
              <a:buChar char="ü"/>
            </a:pPr>
            <a:r>
              <a:rPr lang="en-US" sz="2000" dirty="0"/>
              <a:t>Intermediate / high </a:t>
            </a:r>
            <a:r>
              <a:rPr lang="en-US" sz="2000" dirty="0">
                <a:sym typeface="Wingdings" pitchFamily="2" charset="2"/>
              </a:rPr>
              <a:t> single group</a:t>
            </a:r>
            <a:endParaRPr lang="en-US" sz="2000" dirty="0"/>
          </a:p>
        </p:txBody>
      </p:sp>
      <p:sp>
        <p:nvSpPr>
          <p:cNvPr id="6" name="TextBox 5">
            <a:extLst>
              <a:ext uri="{FF2B5EF4-FFF2-40B4-BE49-F238E27FC236}">
                <a16:creationId xmlns:a16="http://schemas.microsoft.com/office/drawing/2014/main" id="{D758BDCC-5028-BC4E-A4A4-2FF5F0DD3BFB}"/>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
        <p:nvSpPr>
          <p:cNvPr id="3" name="Rectangle 2">
            <a:extLst>
              <a:ext uri="{FF2B5EF4-FFF2-40B4-BE49-F238E27FC236}">
                <a16:creationId xmlns:a16="http://schemas.microsoft.com/office/drawing/2014/main" id="{07A5715A-FFC9-264B-9132-751EE5A12175}"/>
              </a:ext>
            </a:extLst>
          </p:cNvPr>
          <p:cNvSpPr/>
          <p:nvPr/>
        </p:nvSpPr>
        <p:spPr>
          <a:xfrm>
            <a:off x="5686169" y="3742700"/>
            <a:ext cx="3352799" cy="577081"/>
          </a:xfrm>
          <a:prstGeom prst="rect">
            <a:avLst/>
          </a:prstGeom>
        </p:spPr>
        <p:txBody>
          <a:bodyPr wrap="square">
            <a:spAutoFit/>
          </a:bodyPr>
          <a:lstStyle/>
          <a:p>
            <a:r>
              <a:rPr lang="en-US" sz="1050" baseline="30000" dirty="0">
                <a:solidFill>
                  <a:schemeClr val="accent5"/>
                </a:solidFill>
              </a:rPr>
              <a:t>1</a:t>
            </a:r>
            <a:r>
              <a:rPr lang="en-US" sz="1050" dirty="0">
                <a:solidFill>
                  <a:schemeClr val="accent5"/>
                </a:solidFill>
              </a:rPr>
              <a:t>Juarez-Orozco et al EHJ CV Imaging 2019</a:t>
            </a:r>
          </a:p>
          <a:p>
            <a:r>
              <a:rPr lang="en-US" sz="1050" baseline="30000" dirty="0">
                <a:solidFill>
                  <a:schemeClr val="accent5"/>
                </a:solidFill>
              </a:rPr>
              <a:t>2</a:t>
            </a:r>
            <a:r>
              <a:rPr lang="en-US" sz="1050" dirty="0">
                <a:solidFill>
                  <a:schemeClr val="accent5"/>
                </a:solidFill>
              </a:rPr>
              <a:t>Wintherer et al,  JACC 2020</a:t>
            </a:r>
          </a:p>
          <a:p>
            <a:r>
              <a:rPr lang="en-US" sz="1050" baseline="30000" dirty="0">
                <a:solidFill>
                  <a:schemeClr val="accent5"/>
                </a:solidFill>
              </a:rPr>
              <a:t>3</a:t>
            </a:r>
            <a:r>
              <a:rPr lang="en-US" sz="1050" dirty="0">
                <a:solidFill>
                  <a:schemeClr val="accent5"/>
                </a:solidFill>
              </a:rPr>
              <a:t>Gulati et al, 2021 CP Guideline</a:t>
            </a:r>
          </a:p>
        </p:txBody>
      </p:sp>
    </p:spTree>
    <p:extLst>
      <p:ext uri="{BB962C8B-B14F-4D97-AF65-F5344CB8AC3E}">
        <p14:creationId xmlns:p14="http://schemas.microsoft.com/office/powerpoint/2010/main" val="390183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6E2D-84CD-C241-99BD-C771A421266E}"/>
              </a:ext>
            </a:extLst>
          </p:cNvPr>
          <p:cNvSpPr>
            <a:spLocks noGrp="1"/>
          </p:cNvSpPr>
          <p:nvPr>
            <p:ph type="title"/>
          </p:nvPr>
        </p:nvSpPr>
        <p:spPr>
          <a:xfrm>
            <a:off x="0" y="206375"/>
            <a:ext cx="9144000" cy="857250"/>
          </a:xfrm>
        </p:spPr>
        <p:txBody>
          <a:bodyPr/>
          <a:lstStyle/>
          <a:p>
            <a:r>
              <a:rPr lang="en-US" dirty="0"/>
              <a:t>Intermediate-High Risk Patients: </a:t>
            </a:r>
            <a:br>
              <a:rPr lang="en-US" dirty="0"/>
            </a:br>
            <a:r>
              <a:rPr lang="en-US" i="1" dirty="0"/>
              <a:t>Why a single group ? </a:t>
            </a:r>
          </a:p>
        </p:txBody>
      </p:sp>
      <p:sp>
        <p:nvSpPr>
          <p:cNvPr id="3" name="Content Placeholder 2">
            <a:extLst>
              <a:ext uri="{FF2B5EF4-FFF2-40B4-BE49-F238E27FC236}">
                <a16:creationId xmlns:a16="http://schemas.microsoft.com/office/drawing/2014/main" id="{3ADC3B69-86AC-8940-8944-44EC47114832}"/>
              </a:ext>
            </a:extLst>
          </p:cNvPr>
          <p:cNvSpPr>
            <a:spLocks noGrp="1"/>
          </p:cNvSpPr>
          <p:nvPr>
            <p:ph idx="1"/>
          </p:nvPr>
        </p:nvSpPr>
        <p:spPr>
          <a:xfrm>
            <a:off x="457200" y="1470501"/>
            <a:ext cx="8475706" cy="1676400"/>
          </a:xfrm>
        </p:spPr>
        <p:txBody>
          <a:bodyPr/>
          <a:lstStyle/>
          <a:p>
            <a:pPr>
              <a:spcAft>
                <a:spcPts val="600"/>
              </a:spcAft>
              <a:buFont typeface="Wingdings" pitchFamily="2" charset="2"/>
              <a:buChar char="§"/>
            </a:pPr>
            <a:r>
              <a:rPr lang="en-US" sz="2400" b="1" dirty="0"/>
              <a:t>Challenging to identify high PTP group based on age, sex, risk factors</a:t>
            </a:r>
          </a:p>
          <a:p>
            <a:pPr>
              <a:spcAft>
                <a:spcPts val="600"/>
              </a:spcAft>
              <a:buFont typeface="Wingdings" pitchFamily="2" charset="2"/>
              <a:buChar char="§"/>
            </a:pPr>
            <a:r>
              <a:rPr lang="en-US" sz="2400" b="1" dirty="0"/>
              <a:t>Similar management implications for stable CP patients</a:t>
            </a:r>
            <a:r>
              <a:rPr lang="en-US" sz="2400" dirty="0"/>
              <a:t>:</a:t>
            </a:r>
            <a:endParaRPr lang="en-US" sz="1800" dirty="0"/>
          </a:p>
        </p:txBody>
      </p:sp>
      <p:sp>
        <p:nvSpPr>
          <p:cNvPr id="4" name="Rectangle 3">
            <a:extLst>
              <a:ext uri="{FF2B5EF4-FFF2-40B4-BE49-F238E27FC236}">
                <a16:creationId xmlns:a16="http://schemas.microsoft.com/office/drawing/2014/main" id="{E1313A5D-B7F1-9C4B-A91A-0C5F52EB5A54}"/>
              </a:ext>
            </a:extLst>
          </p:cNvPr>
          <p:cNvSpPr/>
          <p:nvPr/>
        </p:nvSpPr>
        <p:spPr>
          <a:xfrm>
            <a:off x="7218405" y="3572828"/>
            <a:ext cx="1905000" cy="707886"/>
          </a:xfrm>
          <a:prstGeom prst="rect">
            <a:avLst/>
          </a:prstGeom>
        </p:spPr>
        <p:txBody>
          <a:bodyPr wrap="square">
            <a:spAutoFit/>
          </a:bodyPr>
          <a:lstStyle/>
          <a:p>
            <a:r>
              <a:rPr lang="en-US" sz="800" dirty="0"/>
              <a:t>Greenwood JP, et al, JAMA 2016 </a:t>
            </a:r>
          </a:p>
          <a:p>
            <a:r>
              <a:rPr lang="en-US" sz="800" dirty="0"/>
              <a:t>Nagel E, et al. NEJM 2019</a:t>
            </a:r>
          </a:p>
          <a:p>
            <a:r>
              <a:rPr lang="en-US" sz="800" dirty="0"/>
              <a:t>Chang HJ, et al, JACC: CV Imaging 2019</a:t>
            </a:r>
          </a:p>
          <a:p>
            <a:r>
              <a:rPr lang="en-US" sz="800" dirty="0"/>
              <a:t>Douglas PS, et al, EHJ 2015</a:t>
            </a:r>
          </a:p>
          <a:p>
            <a:r>
              <a:rPr lang="en-US" sz="800" dirty="0"/>
              <a:t>Dewey M, et al, BMJ 2016</a:t>
            </a:r>
          </a:p>
        </p:txBody>
      </p:sp>
      <p:sp>
        <p:nvSpPr>
          <p:cNvPr id="5" name="Rectangle 4">
            <a:extLst>
              <a:ext uri="{FF2B5EF4-FFF2-40B4-BE49-F238E27FC236}">
                <a16:creationId xmlns:a16="http://schemas.microsoft.com/office/drawing/2014/main" id="{160775D7-5157-9C42-BC80-1918244110AC}"/>
              </a:ext>
            </a:extLst>
          </p:cNvPr>
          <p:cNvSpPr/>
          <p:nvPr/>
        </p:nvSpPr>
        <p:spPr>
          <a:xfrm>
            <a:off x="1236705" y="3028950"/>
            <a:ext cx="5943600" cy="1477328"/>
          </a:xfrm>
          <a:prstGeom prst="rect">
            <a:avLst/>
          </a:prstGeom>
          <a:solidFill>
            <a:srgbClr val="002060"/>
          </a:solidFill>
        </p:spPr>
        <p:txBody>
          <a:bodyPr wrap="square">
            <a:spAutoFit/>
          </a:bodyPr>
          <a:lstStyle/>
          <a:p>
            <a:pPr marL="0" indent="0" algn="ctr">
              <a:spcAft>
                <a:spcPts val="600"/>
              </a:spcAft>
              <a:buNone/>
            </a:pPr>
            <a:r>
              <a:rPr lang="en-US" dirty="0">
                <a:solidFill>
                  <a:schemeClr val="bg1"/>
                </a:solidFill>
              </a:rPr>
              <a:t>“Although previous guidelines supported direct referral to ICA among patients with stable chest pain, contemporary randomized trials support that candidates for elective coronary angiography may be safely triaged using CCTA or noninvasive stress testing.”</a:t>
            </a:r>
          </a:p>
        </p:txBody>
      </p:sp>
      <p:sp>
        <p:nvSpPr>
          <p:cNvPr id="6" name="TextBox 5">
            <a:extLst>
              <a:ext uri="{FF2B5EF4-FFF2-40B4-BE49-F238E27FC236}">
                <a16:creationId xmlns:a16="http://schemas.microsoft.com/office/drawing/2014/main" id="{E9AF1D8A-C101-A841-893E-FB9158B57BE4}"/>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Tree>
    <p:extLst>
      <p:ext uri="{BB962C8B-B14F-4D97-AF65-F5344CB8AC3E}">
        <p14:creationId xmlns:p14="http://schemas.microsoft.com/office/powerpoint/2010/main" val="299654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B5FC5E-E398-F94F-B643-474643C10B8E}"/>
              </a:ext>
            </a:extLst>
          </p:cNvPr>
          <p:cNvPicPr>
            <a:picLocks noChangeAspect="1"/>
          </p:cNvPicPr>
          <p:nvPr/>
        </p:nvPicPr>
        <p:blipFill rotWithShape="1">
          <a:blip r:embed="rId2"/>
          <a:srcRect t="4005"/>
          <a:stretch/>
        </p:blipFill>
        <p:spPr>
          <a:xfrm>
            <a:off x="1399579" y="27625"/>
            <a:ext cx="5430441" cy="4909011"/>
          </a:xfrm>
          <a:prstGeom prst="rect">
            <a:avLst/>
          </a:prstGeom>
        </p:spPr>
      </p:pic>
      <p:sp>
        <p:nvSpPr>
          <p:cNvPr id="5" name="Title 1">
            <a:extLst>
              <a:ext uri="{FF2B5EF4-FFF2-40B4-BE49-F238E27FC236}">
                <a16:creationId xmlns:a16="http://schemas.microsoft.com/office/drawing/2014/main" id="{F6391B18-96D3-014A-8E52-F7ED2D4207DF}"/>
              </a:ext>
            </a:extLst>
          </p:cNvPr>
          <p:cNvSpPr txBox="1">
            <a:spLocks/>
          </p:cNvSpPr>
          <p:nvPr/>
        </p:nvSpPr>
        <p:spPr bwMode="auto">
          <a:xfrm>
            <a:off x="-609600" y="-567198"/>
            <a:ext cx="2819399"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i="0" kern="1200">
                <a:solidFill>
                  <a:srgbClr val="00386B"/>
                </a:solidFill>
                <a:latin typeface="Avenir Heavy" panose="02000503020000020003" pitchFamily="2" charset="0"/>
                <a:ea typeface="MS PGothic" panose="020B0600070205080204" pitchFamily="34" charset="-128"/>
                <a:cs typeface="Gotham Medium" pitchFamily="2"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a:lstStyle>
          <a:p>
            <a:pPr eaLnBrk="1" hangingPunct="1"/>
            <a:r>
              <a:rPr lang="en-US" altLang="en-US" sz="2000" dirty="0"/>
              <a:t>Conclusions</a:t>
            </a:r>
          </a:p>
        </p:txBody>
      </p:sp>
      <p:sp>
        <p:nvSpPr>
          <p:cNvPr id="6" name="TextBox 5">
            <a:extLst>
              <a:ext uri="{FF2B5EF4-FFF2-40B4-BE49-F238E27FC236}">
                <a16:creationId xmlns:a16="http://schemas.microsoft.com/office/drawing/2014/main" id="{35DD01BB-4219-3242-AAA1-3D5FEAEB1599}"/>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pic>
        <p:nvPicPr>
          <p:cNvPr id="7" name="Picture 2" descr="Free Check Marks, Download Free Check Marks png images, Free ClipArts on  Clipart Library">
            <a:extLst>
              <a:ext uri="{FF2B5EF4-FFF2-40B4-BE49-F238E27FC236}">
                <a16:creationId xmlns:a16="http://schemas.microsoft.com/office/drawing/2014/main" id="{02DDC8DE-103B-524D-929E-69443D785E8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3894" y="4447427"/>
            <a:ext cx="610906" cy="4892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Check Marks, Download Free Check Marks png images, Free ClipArts on  Clipart Library">
            <a:extLst>
              <a:ext uri="{FF2B5EF4-FFF2-40B4-BE49-F238E27FC236}">
                <a16:creationId xmlns:a16="http://schemas.microsoft.com/office/drawing/2014/main" id="{8D25EF36-8F06-B24D-93A2-7C6D5D6FDC6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7717" y="1972201"/>
            <a:ext cx="610906" cy="4892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Check Marks, Download Free Check Marks png images, Free ClipArts on  Clipart Library">
            <a:extLst>
              <a:ext uri="{FF2B5EF4-FFF2-40B4-BE49-F238E27FC236}">
                <a16:creationId xmlns:a16="http://schemas.microsoft.com/office/drawing/2014/main" id="{B2A022D0-075A-3C4F-9EB0-02C4EE484C7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5647" y="4447426"/>
            <a:ext cx="610906" cy="4892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Check Marks, Download Free Check Marks png images, Free ClipArts on  Clipart Library">
            <a:extLst>
              <a:ext uri="{FF2B5EF4-FFF2-40B4-BE49-F238E27FC236}">
                <a16:creationId xmlns:a16="http://schemas.microsoft.com/office/drawing/2014/main" id="{B31C7483-44FD-444A-9D82-2A5A06752FF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1978" y="4447425"/>
            <a:ext cx="610906" cy="4892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4">
            <a:extLst>
              <a:ext uri="{FF2B5EF4-FFF2-40B4-BE49-F238E27FC236}">
                <a16:creationId xmlns:a16="http://schemas.microsoft.com/office/drawing/2014/main" id="{C40EA90B-9F89-AE46-BA88-D279E5547A8D}"/>
              </a:ext>
            </a:extLst>
          </p:cNvPr>
          <p:cNvSpPr txBox="1">
            <a:spLocks/>
          </p:cNvSpPr>
          <p:nvPr/>
        </p:nvSpPr>
        <p:spPr>
          <a:xfrm>
            <a:off x="7924800" y="133350"/>
            <a:ext cx="1066800" cy="1517554"/>
          </a:xfrm>
          <a:solidFill>
            <a:schemeClr val="bg1"/>
          </a:solidFill>
        </p:spPr>
        <p:txBody>
          <a:bodyPr l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200" b="0" i="0" u="none" strike="noStrike" cap="none">
                <a:solidFill>
                  <a:srgbClr val="000000"/>
                </a:solidFill>
                <a:latin typeface="Lub Dub Condensed" panose="020B0506030403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sym typeface="Arial"/>
              </a:rPr>
              <a:t>Gulati, M. et al. 2021 AHA/ACC/ASE/CHEST/SAEM/SCCT/SCMR </a:t>
            </a:r>
            <a:r>
              <a:rPr lang="en-US" sz="800" dirty="0">
                <a:solidFill>
                  <a:prstClr val="black"/>
                </a:solidFill>
                <a:latin typeface="Arial"/>
                <a:ea typeface="+mn-ea"/>
              </a:rPr>
              <a:t> </a:t>
            </a:r>
            <a:r>
              <a:rPr kumimoji="0" lang="en-US" sz="800" b="0" i="0" u="none" strike="noStrike" kern="1200" cap="none" spc="0" normalizeH="0" baseline="0" noProof="0" dirty="0">
                <a:ln>
                  <a:noFill/>
                </a:ln>
                <a:solidFill>
                  <a:prstClr val="black"/>
                </a:solidFill>
                <a:effectLst/>
                <a:uLnTx/>
                <a:uFillTx/>
                <a:latin typeface="Arial"/>
                <a:ea typeface="+mn-ea"/>
                <a:cs typeface="Arial"/>
                <a:sym typeface="Arial"/>
              </a:rPr>
              <a:t>Guideline for the Evaluation and Diagnosis of Chest Pain. </a:t>
            </a:r>
            <a:endParaRPr kumimoji="0" lang="en-US" sz="800" b="0" i="0" u="none" strike="noStrike" kern="0" cap="none" spc="0" normalizeH="0" baseline="0" noProof="0" dirty="0">
              <a:ln>
                <a:noFill/>
              </a:ln>
              <a:solidFill>
                <a:srgbClr val="000000"/>
              </a:solidFill>
              <a:effectLst/>
              <a:uLnTx/>
              <a:uFillTx/>
              <a:latin typeface="Lub Dub Condensed" panose="020B0506030403020204" pitchFamily="34" charset="0"/>
              <a:cs typeface="Arial"/>
              <a:sym typeface="Arial"/>
            </a:endParaRPr>
          </a:p>
        </p:txBody>
      </p:sp>
      <p:pic>
        <p:nvPicPr>
          <p:cNvPr id="2" name="Picture 1">
            <a:extLst>
              <a:ext uri="{FF2B5EF4-FFF2-40B4-BE49-F238E27FC236}">
                <a16:creationId xmlns:a16="http://schemas.microsoft.com/office/drawing/2014/main" id="{A88BC220-9374-A540-9C09-5C5F255D32DE}"/>
              </a:ext>
            </a:extLst>
          </p:cNvPr>
          <p:cNvPicPr>
            <a:picLocks noChangeAspect="1"/>
          </p:cNvPicPr>
          <p:nvPr/>
        </p:nvPicPr>
        <p:blipFill rotWithShape="1">
          <a:blip r:embed="rId4"/>
          <a:srcRect t="9918"/>
          <a:stretch/>
        </p:blipFill>
        <p:spPr>
          <a:xfrm>
            <a:off x="800100" y="1309077"/>
            <a:ext cx="7543800" cy="1965726"/>
          </a:xfrm>
          <a:prstGeom prst="rect">
            <a:avLst/>
          </a:prstGeom>
        </p:spPr>
      </p:pic>
    </p:spTree>
    <p:extLst>
      <p:ext uri="{BB962C8B-B14F-4D97-AF65-F5344CB8AC3E}">
        <p14:creationId xmlns:p14="http://schemas.microsoft.com/office/powerpoint/2010/main" val="353524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D417FD-9713-5346-8367-9DD78856A9DF}"/>
              </a:ext>
            </a:extLst>
          </p:cNvPr>
          <p:cNvSpPr txBox="1"/>
          <p:nvPr/>
        </p:nvSpPr>
        <p:spPr>
          <a:xfrm rot="19422414">
            <a:off x="81765" y="1206854"/>
            <a:ext cx="3325543" cy="707886"/>
          </a:xfrm>
          <a:prstGeom prst="rect">
            <a:avLst/>
          </a:prstGeom>
          <a:noFill/>
        </p:spPr>
        <p:txBody>
          <a:bodyPr wrap="square" rtlCol="0">
            <a:spAutoFit/>
          </a:bodyPr>
          <a:lstStyle/>
          <a:p>
            <a:r>
              <a:rPr lang="en-US" sz="4000" b="1" dirty="0">
                <a:solidFill>
                  <a:srgbClr val="FF0000"/>
                </a:solidFill>
              </a:rPr>
              <a:t>Thank You…</a:t>
            </a:r>
          </a:p>
        </p:txBody>
      </p:sp>
      <p:sp>
        <p:nvSpPr>
          <p:cNvPr id="3" name="TextBox 2">
            <a:extLst>
              <a:ext uri="{FF2B5EF4-FFF2-40B4-BE49-F238E27FC236}">
                <a16:creationId xmlns:a16="http://schemas.microsoft.com/office/drawing/2014/main" id="{7C0D7F2C-E4F9-A64A-A527-9C330578DDEB}"/>
              </a:ext>
            </a:extLst>
          </p:cNvPr>
          <p:cNvSpPr txBox="1"/>
          <p:nvPr/>
        </p:nvSpPr>
        <p:spPr>
          <a:xfrm rot="1755222">
            <a:off x="5980381" y="1435398"/>
            <a:ext cx="3330572" cy="707886"/>
          </a:xfrm>
          <a:prstGeom prst="rect">
            <a:avLst/>
          </a:prstGeom>
          <a:noFill/>
        </p:spPr>
        <p:txBody>
          <a:bodyPr wrap="square" rtlCol="0">
            <a:spAutoFit/>
          </a:bodyPr>
          <a:lstStyle/>
          <a:p>
            <a:r>
              <a:rPr lang="en-US" sz="4000" b="1" dirty="0">
                <a:solidFill>
                  <a:srgbClr val="FF0000"/>
                </a:solidFill>
              </a:rPr>
              <a:t>#CPGuideline</a:t>
            </a:r>
          </a:p>
        </p:txBody>
      </p:sp>
      <p:sp>
        <p:nvSpPr>
          <p:cNvPr id="5" name="TextBox 4">
            <a:extLst>
              <a:ext uri="{FF2B5EF4-FFF2-40B4-BE49-F238E27FC236}">
                <a16:creationId xmlns:a16="http://schemas.microsoft.com/office/drawing/2014/main" id="{29414B79-D49E-2645-99C5-147351F344F1}"/>
              </a:ext>
            </a:extLst>
          </p:cNvPr>
          <p:cNvSpPr txBox="1"/>
          <p:nvPr/>
        </p:nvSpPr>
        <p:spPr>
          <a:xfrm>
            <a:off x="2133600" y="3562350"/>
            <a:ext cx="5029200" cy="369332"/>
          </a:xfrm>
          <a:prstGeom prst="rect">
            <a:avLst/>
          </a:prstGeom>
          <a:noFill/>
        </p:spPr>
        <p:txBody>
          <a:bodyPr wrap="square" rtlCol="0">
            <a:spAutoFit/>
          </a:bodyPr>
          <a:lstStyle/>
          <a:p>
            <a:pPr algn="ctr"/>
            <a:r>
              <a:rPr lang="en-US" dirty="0">
                <a:solidFill>
                  <a:srgbClr val="002060"/>
                </a:solidFill>
              </a:rPr>
              <a:t>rblankstein@bwh.harvard.edu</a:t>
            </a:r>
          </a:p>
        </p:txBody>
      </p:sp>
      <p:sp>
        <p:nvSpPr>
          <p:cNvPr id="6" name="TextBox 5">
            <a:extLst>
              <a:ext uri="{FF2B5EF4-FFF2-40B4-BE49-F238E27FC236}">
                <a16:creationId xmlns:a16="http://schemas.microsoft.com/office/drawing/2014/main" id="{9EA5A58E-98A4-5F44-B78C-4B369F7F088B}"/>
              </a:ext>
            </a:extLst>
          </p:cNvPr>
          <p:cNvSpPr txBox="1"/>
          <p:nvPr/>
        </p:nvSpPr>
        <p:spPr>
          <a:xfrm>
            <a:off x="2514600" y="4781550"/>
            <a:ext cx="3657600" cy="276999"/>
          </a:xfrm>
          <a:prstGeom prst="rect">
            <a:avLst/>
          </a:prstGeom>
          <a:noFill/>
        </p:spPr>
        <p:txBody>
          <a:bodyPr wrap="square" rtlCol="0">
            <a:spAutoFit/>
          </a:bodyPr>
          <a:lstStyle/>
          <a:p>
            <a:r>
              <a:rPr lang="en-US" sz="1200" dirty="0">
                <a:solidFill>
                  <a:schemeClr val="bg1"/>
                </a:solidFill>
              </a:rPr>
              <a:t>@RonBlankstein    ACC Stable Chest Pain Webinar</a:t>
            </a:r>
          </a:p>
        </p:txBody>
      </p:sp>
      <p:pic>
        <p:nvPicPr>
          <p:cNvPr id="7" name="Picture 6">
            <a:extLst>
              <a:ext uri="{FF2B5EF4-FFF2-40B4-BE49-F238E27FC236}">
                <a16:creationId xmlns:a16="http://schemas.microsoft.com/office/drawing/2014/main" id="{D5B30AD2-63F4-2F47-BFB1-CFDEFE7433C0}"/>
              </a:ext>
            </a:extLst>
          </p:cNvPr>
          <p:cNvPicPr>
            <a:picLocks noChangeAspect="1"/>
          </p:cNvPicPr>
          <p:nvPr/>
        </p:nvPicPr>
        <p:blipFill>
          <a:blip r:embed="rId2"/>
          <a:stretch>
            <a:fillRect/>
          </a:stretch>
        </p:blipFill>
        <p:spPr>
          <a:xfrm>
            <a:off x="194838" y="3021047"/>
            <a:ext cx="1656546" cy="2037502"/>
          </a:xfrm>
          <a:prstGeom prst="rect">
            <a:avLst/>
          </a:prstGeom>
        </p:spPr>
      </p:pic>
      <p:pic>
        <p:nvPicPr>
          <p:cNvPr id="8" name="Picture 7">
            <a:extLst>
              <a:ext uri="{FF2B5EF4-FFF2-40B4-BE49-F238E27FC236}">
                <a16:creationId xmlns:a16="http://schemas.microsoft.com/office/drawing/2014/main" id="{61C54160-13A6-8248-9F6C-485846CE001E}"/>
              </a:ext>
            </a:extLst>
          </p:cNvPr>
          <p:cNvPicPr>
            <a:picLocks noChangeAspect="1"/>
          </p:cNvPicPr>
          <p:nvPr/>
        </p:nvPicPr>
        <p:blipFill rotWithShape="1">
          <a:blip r:embed="rId3"/>
          <a:srcRect l="-1" r="3293" b="9254"/>
          <a:stretch/>
        </p:blipFill>
        <p:spPr>
          <a:xfrm>
            <a:off x="6934200" y="3406348"/>
            <a:ext cx="2168634" cy="1676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228600" y="666750"/>
            <a:ext cx="86106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386B"/>
                </a:solidFill>
                <a:effectLst/>
                <a:uLnTx/>
                <a:uFillTx/>
                <a:latin typeface="Avenir Heavy" panose="02000503020000020003" pitchFamily="2" charset="0"/>
                <a:ea typeface="MS PGothic"/>
                <a:cs typeface="Gotham Medium" pitchFamily="2" charset="0"/>
              </a:rPr>
              <a:t>Low Risk Patients -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386B"/>
                </a:solidFill>
                <a:effectLst/>
                <a:uLnTx/>
                <a:uFillTx/>
                <a:latin typeface="Avenir Heavy" panose="02000503020000020003" pitchFamily="2" charset="0"/>
                <a:ea typeface="MS PGothic"/>
                <a:cs typeface="Gotham Medium" pitchFamily="2" charset="0"/>
              </a:rPr>
              <a:t>How to Define? When to Test?</a:t>
            </a:r>
            <a:endParaRPr kumimoji="0" lang="en-US" altLang="en-US" sz="5800" b="1" i="0" u="none" strike="noStrike" kern="1200" cap="none" spc="0" normalizeH="0" baseline="0" noProof="0" dirty="0">
              <a:ln>
                <a:noFill/>
              </a:ln>
              <a:solidFill>
                <a:srgbClr val="00386B"/>
              </a:solidFill>
              <a:effectLst/>
              <a:uLnTx/>
              <a:uFillTx/>
              <a:latin typeface="Garamond" panose="02020404030301010803" pitchFamily="18" charset="0"/>
              <a:ea typeface="MS PGothic" panose="020B0600070205080204" pitchFamily="34" charset="-128"/>
              <a:cs typeface="+mn-cs"/>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228600" y="2571750"/>
            <a:ext cx="84582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no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377" rtl="0" eaLnBrk="0" fontAlgn="base" latinLnBrk="0" hangingPunct="0">
              <a:lnSpc>
                <a:spcPct val="80000"/>
              </a:lnSpc>
              <a:spcBef>
                <a:spcPts val="0"/>
              </a:spcBef>
              <a:spcAft>
                <a:spcPct val="0"/>
              </a:spcAft>
              <a:buClr>
                <a:srgbClr val="9999FF"/>
              </a:buClr>
              <a:buSzPct val="90000"/>
              <a:buFont typeface="Arial" charset="0"/>
              <a:buNone/>
              <a:tabLst/>
              <a:defRPr/>
            </a:pPr>
            <a:r>
              <a:rPr kumimoji="0" lang="en-US" sz="2000" b="1" i="0" u="none" strike="noStrike" kern="1200" cap="none" spc="0" normalizeH="0" baseline="0" noProof="0" dirty="0">
                <a:ln>
                  <a:noFill/>
                </a:ln>
                <a:solidFill>
                  <a:srgbClr val="4472C4">
                    <a:lumMod val="50000"/>
                  </a:srgbClr>
                </a:solidFill>
                <a:effectLst/>
                <a:uLnTx/>
                <a:uFillTx/>
                <a:latin typeface="Avenir Book"/>
                <a:ea typeface="ＭＳ Ｐゴシック" charset="0"/>
                <a:cs typeface="Arial"/>
              </a:rPr>
              <a:t>Leslee J. Shaw, PhD, MASNC, FACC, FAHA, MSCCT</a:t>
            </a:r>
          </a:p>
          <a:p>
            <a:pPr marL="0" marR="0" lvl="0" indent="0" algn="ctr" defTabSz="914377" rtl="0" eaLnBrk="0" fontAlgn="base" latinLnBrk="0" hangingPunct="0">
              <a:lnSpc>
                <a:spcPct val="80000"/>
              </a:lnSpc>
              <a:spcBef>
                <a:spcPts val="0"/>
              </a:spcBef>
              <a:spcAft>
                <a:spcPct val="0"/>
              </a:spcAft>
              <a:buClr>
                <a:srgbClr val="9999FF"/>
              </a:buClr>
              <a:buSzPct val="90000"/>
              <a:buFont typeface="Arial"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venir Book"/>
                <a:ea typeface="Calibri" panose="020F0502020204030204" pitchFamily="34" charset="0"/>
              </a:rPr>
              <a:t>Mount Sinai Chair and Professor </a:t>
            </a:r>
          </a:p>
          <a:p>
            <a:pPr marL="0" marR="0" lvl="0" indent="0" algn="ctr" defTabSz="914377" rtl="0" eaLnBrk="0" fontAlgn="base" latinLnBrk="0" hangingPunct="0">
              <a:lnSpc>
                <a:spcPct val="80000"/>
              </a:lnSpc>
              <a:spcBef>
                <a:spcPts val="0"/>
              </a:spcBef>
              <a:spcAft>
                <a:spcPct val="0"/>
              </a:spcAft>
              <a:buClr>
                <a:srgbClr val="9999FF"/>
              </a:buClr>
              <a:buSzPct val="90000"/>
              <a:buFont typeface="Arial"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venir Book"/>
                <a:ea typeface="ＭＳ Ｐゴシック" charset="0"/>
                <a:cs typeface="Arial"/>
              </a:rPr>
              <a:t>Director, </a:t>
            </a:r>
            <a:r>
              <a:rPr kumimoji="0" lang="en-US" sz="2000" b="0" i="0" u="none" strike="noStrike" kern="1200" cap="none" spc="0" normalizeH="0" baseline="0" noProof="0" dirty="0" err="1">
                <a:ln>
                  <a:noFill/>
                </a:ln>
                <a:solidFill>
                  <a:srgbClr val="4472C4">
                    <a:lumMod val="50000"/>
                  </a:srgbClr>
                </a:solidFill>
                <a:effectLst/>
                <a:uLnTx/>
                <a:uFillTx/>
                <a:latin typeface="Avenir Book"/>
                <a:ea typeface="ＭＳ Ｐゴシック" charset="0"/>
                <a:cs typeface="Arial"/>
              </a:rPr>
              <a:t>Blavatnik</a:t>
            </a:r>
            <a:r>
              <a:rPr kumimoji="0" lang="en-US" sz="2000" b="0" i="0" u="none" strike="noStrike" kern="1200" cap="none" spc="0" normalizeH="0" baseline="0" noProof="0" dirty="0">
                <a:ln>
                  <a:noFill/>
                </a:ln>
                <a:solidFill>
                  <a:srgbClr val="4472C4">
                    <a:lumMod val="50000"/>
                  </a:srgbClr>
                </a:solidFill>
                <a:effectLst/>
                <a:uLnTx/>
                <a:uFillTx/>
                <a:latin typeface="Avenir Book"/>
                <a:ea typeface="ＭＳ Ｐゴシック" charset="0"/>
                <a:cs typeface="Arial"/>
              </a:rPr>
              <a:t> Family Research Institute</a:t>
            </a:r>
          </a:p>
          <a:p>
            <a:pPr marL="0" marR="0" lvl="0" indent="0" algn="ctr" defTabSz="914377" rtl="0" eaLnBrk="0" fontAlgn="base" latinLnBrk="0" hangingPunct="0">
              <a:lnSpc>
                <a:spcPct val="80000"/>
              </a:lnSpc>
              <a:spcBef>
                <a:spcPts val="0"/>
              </a:spcBef>
              <a:spcAft>
                <a:spcPct val="0"/>
              </a:spcAft>
              <a:buClr>
                <a:srgbClr val="9999FF"/>
              </a:buClr>
              <a:buSzPct val="90000"/>
              <a:buFont typeface="Arial"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venir Book"/>
                <a:ea typeface="Cambria" panose="02040503050406030204" pitchFamily="18" charset="0"/>
                <a:cs typeface="Times New Roman" panose="02020603050405020304" pitchFamily="18" charset="0"/>
              </a:rPr>
              <a:t>Departments of Medicine (Cardiology) and </a:t>
            </a:r>
          </a:p>
          <a:p>
            <a:pPr marL="0" marR="0" lvl="0" indent="0" algn="ctr" defTabSz="914377" rtl="0" eaLnBrk="0" fontAlgn="base" latinLnBrk="0" hangingPunct="0">
              <a:lnSpc>
                <a:spcPct val="80000"/>
              </a:lnSpc>
              <a:spcBef>
                <a:spcPts val="0"/>
              </a:spcBef>
              <a:spcAft>
                <a:spcPct val="0"/>
              </a:spcAft>
              <a:buClr>
                <a:srgbClr val="9999FF"/>
              </a:buClr>
              <a:buSzPct val="90000"/>
              <a:buFont typeface="Arial"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Avenir Book"/>
                <a:ea typeface="Cambria" panose="02040503050406030204" pitchFamily="18" charset="0"/>
                <a:cs typeface="Times New Roman" panose="02020603050405020304" pitchFamily="18" charset="0"/>
              </a:rPr>
              <a:t>Population Health Science &amp; Policy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1C85919-7883-4541-B008-BF5913FE3906}"/>
                  </a:ext>
                </a:extLst>
              </p:cNvPr>
              <p:cNvSpPr txBox="1"/>
              <p:nvPr/>
            </p:nvSpPr>
            <p:spPr>
              <a:xfrm>
                <a:off x="990600" y="1352550"/>
                <a:ext cx="2748381" cy="1538883"/>
              </a:xfrm>
              <a:prstGeom prst="rect">
                <a:avLst/>
              </a:prstGeom>
              <a:noFill/>
            </p:spPr>
            <p:txBody>
              <a:bodyPr wrap="square" rtlCol="0">
                <a:spAutoFit/>
              </a:bodyPr>
              <a:lstStyle/>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PTP &gt;15%: Int-High Risk</a:t>
                </a:r>
              </a:p>
              <a:p>
                <a:pPr marL="574675" marR="0" lvl="1"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Testing is Beneficial</a:t>
                </a:r>
              </a:p>
              <a:p>
                <a:pPr marL="117475" marR="0" lvl="0"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PTP </a:t>
                </a:r>
                <a14:m>
                  <m:oMath xmlns:m="http://schemas.openxmlformats.org/officeDocument/2006/math">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15%: Low Risk  </a:t>
                </a:r>
              </a:p>
              <a:p>
                <a:pPr marL="574675" marR="0" lvl="1" indent="-117475"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Defer Testing / Use Selectively </a:t>
                </a:r>
              </a:p>
            </p:txBody>
          </p:sp>
        </mc:Choice>
        <mc:Fallback xmlns="">
          <p:sp>
            <p:nvSpPr>
              <p:cNvPr id="5" name="TextBox 4">
                <a:extLst>
                  <a:ext uri="{FF2B5EF4-FFF2-40B4-BE49-F238E27FC236}">
                    <a16:creationId xmlns:a16="http://schemas.microsoft.com/office/drawing/2014/main" id="{B1C85919-7883-4541-B008-BF5913FE3906}"/>
                  </a:ext>
                </a:extLst>
              </p:cNvPr>
              <p:cNvSpPr txBox="1">
                <a:spLocks noRot="1" noChangeAspect="1" noMove="1" noResize="1" noEditPoints="1" noAdjustHandles="1" noChangeArrowheads="1" noChangeShapeType="1" noTextEdit="1"/>
              </p:cNvSpPr>
              <p:nvPr/>
            </p:nvSpPr>
            <p:spPr>
              <a:xfrm>
                <a:off x="990600" y="1352550"/>
                <a:ext cx="2748381" cy="1538883"/>
              </a:xfrm>
              <a:prstGeom prst="rect">
                <a:avLst/>
              </a:prstGeom>
              <a:blipFill>
                <a:blip r:embed="rId3"/>
                <a:stretch>
                  <a:fillRect l="-2000" t="-2381" b="-595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496097D-35C8-3C41-AE70-F762CD382FE5}"/>
              </a:ext>
            </a:extLst>
          </p:cNvPr>
          <p:cNvSpPr txBox="1"/>
          <p:nvPr/>
        </p:nvSpPr>
        <p:spPr>
          <a:xfrm>
            <a:off x="420538" y="51334"/>
            <a:ext cx="8268419" cy="7848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Pre-test Probability of Obstructive CAD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5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cs typeface="+mn-cs"/>
              </a:rPr>
              <a:t>in Symptomatic Patients</a:t>
            </a:r>
          </a:p>
        </p:txBody>
      </p:sp>
      <p:pic>
        <p:nvPicPr>
          <p:cNvPr id="16" name="Picture 15">
            <a:extLst>
              <a:ext uri="{FF2B5EF4-FFF2-40B4-BE49-F238E27FC236}">
                <a16:creationId xmlns:a16="http://schemas.microsoft.com/office/drawing/2014/main" id="{EAE1D969-9072-4F59-9AAB-6F0C43B32BC6}"/>
              </a:ext>
            </a:extLst>
          </p:cNvPr>
          <p:cNvPicPr>
            <a:picLocks noChangeAspect="1"/>
          </p:cNvPicPr>
          <p:nvPr/>
        </p:nvPicPr>
        <p:blipFill rotWithShape="1">
          <a:blip r:embed="rId4"/>
          <a:srcRect t="12316" b="1624"/>
          <a:stretch/>
        </p:blipFill>
        <p:spPr>
          <a:xfrm>
            <a:off x="4122138" y="825185"/>
            <a:ext cx="4183662" cy="3194365"/>
          </a:xfrm>
          <a:prstGeom prst="rect">
            <a:avLst/>
          </a:prstGeom>
        </p:spPr>
      </p:pic>
      <p:sp>
        <p:nvSpPr>
          <p:cNvPr id="7" name="Text Placeholder 4">
            <a:extLst>
              <a:ext uri="{FF2B5EF4-FFF2-40B4-BE49-F238E27FC236}">
                <a16:creationId xmlns:a16="http://schemas.microsoft.com/office/drawing/2014/main" id="{9CE8043C-330A-47BB-8810-0CD7B2B88F7F}"/>
              </a:ext>
            </a:extLst>
          </p:cNvPr>
          <p:cNvSpPr txBox="1">
            <a:spLocks/>
          </p:cNvSpPr>
          <p:nvPr/>
        </p:nvSpPr>
        <p:spPr>
          <a:xfrm>
            <a:off x="125046" y="3895928"/>
            <a:ext cx="3227754" cy="27602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Gulati, M. et al. 2021 AHA/ACC/ASE/CHEST/SAEM/SCCT/SCMR Guideline for the Evaluation and Diagnosis of Chest Pain. </a:t>
            </a:r>
            <a:r>
              <a:rPr kumimoji="0" lang="en-US" sz="7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JACC</a:t>
            </a:r>
            <a:r>
              <a:rPr kumimoji="0" lang="en-US"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endParaRPr kumimoji="0" lang="en-US" sz="7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4" name="Picture 3">
            <a:extLst>
              <a:ext uri="{FF2B5EF4-FFF2-40B4-BE49-F238E27FC236}">
                <a16:creationId xmlns:a16="http://schemas.microsoft.com/office/drawing/2014/main" id="{3CD05091-B776-4472-8C2A-039537D4574E}"/>
              </a:ext>
            </a:extLst>
          </p:cNvPr>
          <p:cNvPicPr>
            <a:picLocks noChangeAspect="1"/>
          </p:cNvPicPr>
          <p:nvPr/>
        </p:nvPicPr>
        <p:blipFill rotWithShape="1">
          <a:blip r:embed="rId5"/>
          <a:srcRect r="88636"/>
          <a:stretch/>
        </p:blipFill>
        <p:spPr>
          <a:xfrm>
            <a:off x="609600" y="1428750"/>
            <a:ext cx="381000" cy="304800"/>
          </a:xfrm>
          <a:prstGeom prst="rect">
            <a:avLst/>
          </a:prstGeom>
        </p:spPr>
      </p:pic>
      <p:pic>
        <p:nvPicPr>
          <p:cNvPr id="12" name="Picture 11">
            <a:extLst>
              <a:ext uri="{FF2B5EF4-FFF2-40B4-BE49-F238E27FC236}">
                <a16:creationId xmlns:a16="http://schemas.microsoft.com/office/drawing/2014/main" id="{8FE1FFDC-9365-4E00-9B18-503FE7EF1EDD}"/>
              </a:ext>
            </a:extLst>
          </p:cNvPr>
          <p:cNvPicPr>
            <a:picLocks noChangeAspect="1"/>
          </p:cNvPicPr>
          <p:nvPr/>
        </p:nvPicPr>
        <p:blipFill rotWithShape="1">
          <a:blip r:embed="rId6"/>
          <a:srcRect r="87989" b="7895"/>
          <a:stretch/>
        </p:blipFill>
        <p:spPr>
          <a:xfrm>
            <a:off x="609600" y="1978424"/>
            <a:ext cx="370724" cy="301752"/>
          </a:xfrm>
          <a:prstGeom prst="rect">
            <a:avLst/>
          </a:prstGeom>
        </p:spPr>
      </p:pic>
      <p:sp>
        <p:nvSpPr>
          <p:cNvPr id="9" name="TextBox 8">
            <a:extLst>
              <a:ext uri="{FF2B5EF4-FFF2-40B4-BE49-F238E27FC236}">
                <a16:creationId xmlns:a16="http://schemas.microsoft.com/office/drawing/2014/main" id="{9728F986-E056-47F5-8A1E-B0081FC475E3}"/>
              </a:ext>
            </a:extLst>
          </p:cNvPr>
          <p:cNvSpPr txBox="1"/>
          <p:nvPr/>
        </p:nvSpPr>
        <p:spPr>
          <a:xfrm>
            <a:off x="125046" y="3257550"/>
            <a:ext cx="3913554" cy="674031"/>
          </a:xfrm>
          <a:prstGeom prst="rect">
            <a:avLst/>
          </a:prstGeom>
          <a:noFill/>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Info also available from a CAC scan or, when available, from a visual estimation of CAC from prior noncardiac chest CT</a:t>
            </a:r>
          </a:p>
        </p:txBody>
      </p:sp>
    </p:spTree>
    <p:extLst>
      <p:ext uri="{BB962C8B-B14F-4D97-AF65-F5344CB8AC3E}">
        <p14:creationId xmlns:p14="http://schemas.microsoft.com/office/powerpoint/2010/main" val="921164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C55BBF1A-FAB8-6849-8D88-CD63F9E51FE0}"/>
              </a:ext>
              <a:ext uri="{C183D7F6-B498-43B3-948B-1728B52AA6E4}">
                <adec:decorative xmlns:adec="http://schemas.microsoft.com/office/drawing/2017/decorative" val="1"/>
              </a:ext>
            </a:extLst>
          </p:cNvPr>
          <p:cNvCxnSpPr>
            <a:cxnSpLocks/>
          </p:cNvCxnSpPr>
          <p:nvPr/>
        </p:nvCxnSpPr>
        <p:spPr>
          <a:xfrm>
            <a:off x="6959295" y="3703159"/>
            <a:ext cx="0" cy="48688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1EA0B29E-F84D-8443-AF95-E38EB4DD6F2F}"/>
              </a:ext>
              <a:ext uri="{C183D7F6-B498-43B3-948B-1728B52AA6E4}">
                <adec:decorative xmlns:adec="http://schemas.microsoft.com/office/drawing/2017/decorative" val="1"/>
              </a:ext>
            </a:extLst>
          </p:cNvPr>
          <p:cNvSpPr/>
          <p:nvPr/>
        </p:nvSpPr>
        <p:spPr>
          <a:xfrm flipH="1">
            <a:off x="6609581" y="3699513"/>
            <a:ext cx="351565" cy="235580"/>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BBC601B6-A5E9-DC4F-BC11-4AE628A7F2C1}"/>
              </a:ext>
              <a:ext uri="{C183D7F6-B498-43B3-948B-1728B52AA6E4}">
                <adec:decorative xmlns:adec="http://schemas.microsoft.com/office/drawing/2017/decorative" val="1"/>
              </a:ext>
            </a:extLst>
          </p:cNvPr>
          <p:cNvGrpSpPr/>
          <p:nvPr/>
        </p:nvGrpSpPr>
        <p:grpSpPr>
          <a:xfrm>
            <a:off x="6229483" y="3612280"/>
            <a:ext cx="382664" cy="268451"/>
            <a:chOff x="6287328" y="2064688"/>
            <a:chExt cx="1495974" cy="358340"/>
          </a:xfrm>
        </p:grpSpPr>
        <p:cxnSp>
          <p:nvCxnSpPr>
            <p:cNvPr id="9" name="Straight Arrow Connector 8">
              <a:extLst>
                <a:ext uri="{FF2B5EF4-FFF2-40B4-BE49-F238E27FC236}">
                  <a16:creationId xmlns:a16="http://schemas.microsoft.com/office/drawing/2014/main" id="{1CAD370C-599A-3440-91BE-1A58827AF4C8}"/>
                </a:ext>
              </a:extLst>
            </p:cNvPr>
            <p:cNvCxnSpPr>
              <a:cxnSpLocks/>
            </p:cNvCxnSpPr>
            <p:nvPr/>
          </p:nvCxnSpPr>
          <p:spPr>
            <a:xfrm>
              <a:off x="7762516" y="2064688"/>
              <a:ext cx="0" cy="12129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2">
              <a:extLst>
                <a:ext uri="{FF2B5EF4-FFF2-40B4-BE49-F238E27FC236}">
                  <a16:creationId xmlns:a16="http://schemas.microsoft.com/office/drawing/2014/main" id="{EC88DA67-2636-9841-A334-F50F29CD35FD}"/>
                </a:ext>
              </a:extLst>
            </p:cNvPr>
            <p:cNvSpPr/>
            <p:nvPr/>
          </p:nvSpPr>
          <p:spPr>
            <a:xfrm>
              <a:off x="6287328" y="2185985"/>
              <a:ext cx="1495974" cy="23704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8A53482F-CE90-6B4B-AF3B-F7928E4DEE98}"/>
              </a:ext>
              <a:ext uri="{C183D7F6-B498-43B3-948B-1728B52AA6E4}">
                <adec:decorative xmlns:adec="http://schemas.microsoft.com/office/drawing/2017/decorative" val="1"/>
              </a:ext>
            </a:extLst>
          </p:cNvPr>
          <p:cNvCxnSpPr>
            <a:cxnSpLocks/>
          </p:cNvCxnSpPr>
          <p:nvPr/>
        </p:nvCxnSpPr>
        <p:spPr>
          <a:xfrm>
            <a:off x="6727969" y="2173250"/>
            <a:ext cx="6122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CAA0C8E-C762-AD4C-AB0E-D9E887800A48}"/>
              </a:ext>
              <a:ext uri="{C183D7F6-B498-43B3-948B-1728B52AA6E4}">
                <adec:decorative xmlns:adec="http://schemas.microsoft.com/office/drawing/2017/decorative" val="1"/>
              </a:ext>
            </a:extLst>
          </p:cNvPr>
          <p:cNvCxnSpPr>
            <a:cxnSpLocks/>
          </p:cNvCxnSpPr>
          <p:nvPr/>
        </p:nvCxnSpPr>
        <p:spPr>
          <a:xfrm>
            <a:off x="5347534" y="2181072"/>
            <a:ext cx="61228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90132A5-4FA5-6049-9E57-A7036A2A104F}"/>
              </a:ext>
            </a:extLst>
          </p:cNvPr>
          <p:cNvSpPr txBox="1">
            <a:spLocks/>
          </p:cNvSpPr>
          <p:nvPr/>
        </p:nvSpPr>
        <p:spPr>
          <a:xfrm>
            <a:off x="0" y="1"/>
            <a:ext cx="8546708" cy="495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j-cs"/>
              </a:rPr>
              <a:t>Figure 12. Clinical Decision Pathway for Patients With Stable Chest Pain &amp; No Known CAD</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Arial"/>
            </a:endParaRPr>
          </a:p>
        </p:txBody>
      </p:sp>
      <p:sp>
        <p:nvSpPr>
          <p:cNvPr id="14" name="TextBox 13">
            <a:extLst>
              <a:ext uri="{FF2B5EF4-FFF2-40B4-BE49-F238E27FC236}">
                <a16:creationId xmlns:a16="http://schemas.microsoft.com/office/drawing/2014/main" id="{7871B337-CC9B-9D4E-89E5-B1A50BA971DF}"/>
              </a:ext>
              <a:ext uri="{C183D7F6-B498-43B3-948B-1728B52AA6E4}">
                <adec:decorative xmlns:adec="http://schemas.microsoft.com/office/drawing/2017/decorative" val="1"/>
              </a:ext>
            </a:extLst>
          </p:cNvPr>
          <p:cNvSpPr txBox="1"/>
          <p:nvPr/>
        </p:nvSpPr>
        <p:spPr>
          <a:xfrm>
            <a:off x="891171" y="1789699"/>
            <a:ext cx="1428220" cy="421814"/>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testing in selected cases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(2a)</a:t>
            </a:r>
          </a:p>
        </p:txBody>
      </p:sp>
      <p:sp>
        <p:nvSpPr>
          <p:cNvPr id="15" name="TextBox 14">
            <a:extLst>
              <a:ext uri="{FF2B5EF4-FFF2-40B4-BE49-F238E27FC236}">
                <a16:creationId xmlns:a16="http://schemas.microsoft.com/office/drawing/2014/main" id="{CEC60876-0011-C449-9A35-9579EEBA0AAD}"/>
              </a:ext>
              <a:ext uri="{C183D7F6-B498-43B3-948B-1728B52AA6E4}">
                <adec:decorative xmlns:adec="http://schemas.microsoft.com/office/drawing/2017/decorative" val="1"/>
              </a:ext>
            </a:extLst>
          </p:cNvPr>
          <p:cNvSpPr txBox="1"/>
          <p:nvPr/>
        </p:nvSpPr>
        <p:spPr>
          <a:xfrm>
            <a:off x="4220122" y="2669412"/>
            <a:ext cx="1233645" cy="318549"/>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(2a)</a:t>
            </a:r>
          </a:p>
        </p:txBody>
      </p:sp>
      <p:sp>
        <p:nvSpPr>
          <p:cNvPr id="16" name="TextBox 15">
            <a:extLst>
              <a:ext uri="{FF2B5EF4-FFF2-40B4-BE49-F238E27FC236}">
                <a16:creationId xmlns:a16="http://schemas.microsoft.com/office/drawing/2014/main" id="{755BBDFE-3BFC-9643-B101-5930A123865F}"/>
              </a:ext>
              <a:ext uri="{C183D7F6-B498-43B3-948B-1728B52AA6E4}">
                <adec:decorative xmlns:adec="http://schemas.microsoft.com/office/drawing/2017/decorative" val="1"/>
              </a:ext>
            </a:extLst>
          </p:cNvPr>
          <p:cNvSpPr txBox="1"/>
          <p:nvPr/>
        </p:nvSpPr>
        <p:spPr>
          <a:xfrm>
            <a:off x="7339050" y="2411409"/>
            <a:ext cx="679951" cy="314486"/>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3000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CAC</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(2a)</a:t>
            </a:r>
          </a:p>
        </p:txBody>
      </p:sp>
      <p:sp>
        <p:nvSpPr>
          <p:cNvPr id="17" name="TextBox 16">
            <a:extLst>
              <a:ext uri="{FF2B5EF4-FFF2-40B4-BE49-F238E27FC236}">
                <a16:creationId xmlns:a16="http://schemas.microsoft.com/office/drawing/2014/main" id="{33B9A8E7-46CA-4E48-BAAF-6675DF2C483B}"/>
              </a:ext>
              <a:ext uri="{C183D7F6-B498-43B3-948B-1728B52AA6E4}">
                <adec:decorative xmlns:adec="http://schemas.microsoft.com/office/drawing/2017/decorative" val="1"/>
              </a:ext>
            </a:extLst>
          </p:cNvPr>
          <p:cNvSpPr txBox="1"/>
          <p:nvPr/>
        </p:nvSpPr>
        <p:spPr>
          <a:xfrm>
            <a:off x="2411835" y="360488"/>
            <a:ext cx="3216092" cy="26163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ub Dub Bold" panose="020B0803030403020204" pitchFamily="34" charset="0"/>
                <a:ea typeface="MS PGothic" panose="020B0600070205080204" pitchFamily="34" charset="-128"/>
                <a:cs typeface="Lato"/>
              </a:rPr>
              <a:t>Stable Chest Pain + No Known CAD</a:t>
            </a:r>
          </a:p>
        </p:txBody>
      </p:sp>
      <p:sp>
        <p:nvSpPr>
          <p:cNvPr id="18" name="TextBox 17">
            <a:extLst>
              <a:ext uri="{FF2B5EF4-FFF2-40B4-BE49-F238E27FC236}">
                <a16:creationId xmlns:a16="http://schemas.microsoft.com/office/drawing/2014/main" id="{7FEB063C-D533-9249-B1F0-891858E4CCC6}"/>
              </a:ext>
              <a:ext uri="{C183D7F6-B498-43B3-948B-1728B52AA6E4}">
                <adec:decorative xmlns:adec="http://schemas.microsoft.com/office/drawing/2017/decorative" val="1"/>
              </a:ext>
            </a:extLst>
          </p:cNvPr>
          <p:cNvSpPr txBox="1"/>
          <p:nvPr/>
        </p:nvSpPr>
        <p:spPr>
          <a:xfrm>
            <a:off x="1074069" y="1074137"/>
            <a:ext cx="930600" cy="192948"/>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Low risk</a:t>
            </a:r>
          </a:p>
        </p:txBody>
      </p:sp>
      <p:sp>
        <p:nvSpPr>
          <p:cNvPr id="19" name="TextBox 18">
            <a:extLst>
              <a:ext uri="{FF2B5EF4-FFF2-40B4-BE49-F238E27FC236}">
                <a16:creationId xmlns:a16="http://schemas.microsoft.com/office/drawing/2014/main" id="{B393D32E-6954-A24D-8350-EA137120D6A4}"/>
              </a:ext>
              <a:ext uri="{C183D7F6-B498-43B3-948B-1728B52AA6E4}">
                <adec:decorative xmlns:adec="http://schemas.microsoft.com/office/drawing/2017/decorative" val="1"/>
              </a:ext>
            </a:extLst>
          </p:cNvPr>
          <p:cNvSpPr txBox="1"/>
          <p:nvPr/>
        </p:nvSpPr>
        <p:spPr>
          <a:xfrm>
            <a:off x="3385960" y="1163527"/>
            <a:ext cx="1197685" cy="226403"/>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Intermediate/high risk</a:t>
            </a:r>
          </a:p>
        </p:txBody>
      </p:sp>
      <p:sp>
        <p:nvSpPr>
          <p:cNvPr id="20" name="TextBox 19">
            <a:extLst>
              <a:ext uri="{FF2B5EF4-FFF2-40B4-BE49-F238E27FC236}">
                <a16:creationId xmlns:a16="http://schemas.microsoft.com/office/drawing/2014/main" id="{69487A4A-AA5F-A74D-9546-56551295F395}"/>
              </a:ext>
              <a:ext uri="{C183D7F6-B498-43B3-948B-1728B52AA6E4}">
                <adec:decorative xmlns:adec="http://schemas.microsoft.com/office/drawing/2017/decorative" val="1"/>
              </a:ext>
            </a:extLst>
          </p:cNvPr>
          <p:cNvSpPr txBox="1"/>
          <p:nvPr/>
        </p:nvSpPr>
        <p:spPr>
          <a:xfrm>
            <a:off x="2623417" y="1652281"/>
            <a:ext cx="718154"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CCTA</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(1)</a:t>
            </a:r>
          </a:p>
        </p:txBody>
      </p:sp>
      <p:sp>
        <p:nvSpPr>
          <p:cNvPr id="21" name="TextBox 20">
            <a:extLst>
              <a:ext uri="{FF2B5EF4-FFF2-40B4-BE49-F238E27FC236}">
                <a16:creationId xmlns:a16="http://schemas.microsoft.com/office/drawing/2014/main" id="{5C6872FC-D6B8-CC43-82DB-CDEF847B78E0}"/>
              </a:ext>
              <a:ext uri="{C183D7F6-B498-43B3-948B-1728B52AA6E4}">
                <adec:decorative xmlns:adec="http://schemas.microsoft.com/office/drawing/2017/decorative" val="1"/>
              </a:ext>
            </a:extLst>
          </p:cNvPr>
          <p:cNvSpPr txBox="1"/>
          <p:nvPr/>
        </p:nvSpPr>
        <p:spPr>
          <a:xfrm>
            <a:off x="4269501" y="3373081"/>
            <a:ext cx="843441" cy="347201"/>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High risk CAD or frequent angina</a:t>
            </a:r>
          </a:p>
        </p:txBody>
      </p:sp>
      <p:grpSp>
        <p:nvGrpSpPr>
          <p:cNvPr id="22" name="Group 21">
            <a:extLst>
              <a:ext uri="{FF2B5EF4-FFF2-40B4-BE49-F238E27FC236}">
                <a16:creationId xmlns:a16="http://schemas.microsoft.com/office/drawing/2014/main" id="{1EE85B1D-1BC7-DF41-8391-2FE4EC438180}"/>
              </a:ext>
              <a:ext uri="{C183D7F6-B498-43B3-948B-1728B52AA6E4}">
                <adec:decorative xmlns:adec="http://schemas.microsoft.com/office/drawing/2017/decorative" val="1"/>
              </a:ext>
            </a:extLst>
          </p:cNvPr>
          <p:cNvGrpSpPr/>
          <p:nvPr/>
        </p:nvGrpSpPr>
        <p:grpSpPr>
          <a:xfrm>
            <a:off x="1504705" y="661851"/>
            <a:ext cx="2042636" cy="409838"/>
            <a:chOff x="2910060" y="1406011"/>
            <a:chExt cx="2723515" cy="363114"/>
          </a:xfrm>
        </p:grpSpPr>
        <p:cxnSp>
          <p:nvCxnSpPr>
            <p:cNvPr id="23" name="Straight Arrow Connector 22">
              <a:extLst>
                <a:ext uri="{FF2B5EF4-FFF2-40B4-BE49-F238E27FC236}">
                  <a16:creationId xmlns:a16="http://schemas.microsoft.com/office/drawing/2014/main" id="{33EB40A6-EB61-5C41-B4A2-F0F437B51571}"/>
                </a:ext>
              </a:extLst>
            </p:cNvPr>
            <p:cNvCxnSpPr>
              <a:cxnSpLocks/>
            </p:cNvCxnSpPr>
            <p:nvPr/>
          </p:nvCxnSpPr>
          <p:spPr>
            <a:xfrm>
              <a:off x="5633575" y="1406011"/>
              <a:ext cx="0" cy="152279"/>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
              <a:extLst>
                <a:ext uri="{FF2B5EF4-FFF2-40B4-BE49-F238E27FC236}">
                  <a16:creationId xmlns:a16="http://schemas.microsoft.com/office/drawing/2014/main" id="{8BEC9AC8-D9E2-AC46-B907-AE777B1BA4BD}"/>
                </a:ext>
              </a:extLst>
            </p:cNvPr>
            <p:cNvSpPr/>
            <p:nvPr/>
          </p:nvSpPr>
          <p:spPr>
            <a:xfrm>
              <a:off x="2910060" y="1538738"/>
              <a:ext cx="2723515" cy="23038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Rectangle 2">
            <a:extLst>
              <a:ext uri="{FF2B5EF4-FFF2-40B4-BE49-F238E27FC236}">
                <a16:creationId xmlns:a16="http://schemas.microsoft.com/office/drawing/2014/main" id="{64011F02-43EF-FC42-A27C-D3782F8006FF}"/>
              </a:ext>
              <a:ext uri="{C183D7F6-B498-43B3-948B-1728B52AA6E4}">
                <adec:decorative xmlns:adec="http://schemas.microsoft.com/office/drawing/2017/decorative" val="1"/>
              </a:ext>
            </a:extLst>
          </p:cNvPr>
          <p:cNvSpPr/>
          <p:nvPr/>
        </p:nvSpPr>
        <p:spPr>
          <a:xfrm flipH="1">
            <a:off x="5458293" y="2501875"/>
            <a:ext cx="1121836" cy="203954"/>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
            <a:extLst>
              <a:ext uri="{FF2B5EF4-FFF2-40B4-BE49-F238E27FC236}">
                <a16:creationId xmlns:a16="http://schemas.microsoft.com/office/drawing/2014/main" id="{3BBD9F9C-8D52-784A-8C12-81C4A55DF7C1}"/>
              </a:ext>
              <a:ext uri="{C183D7F6-B498-43B3-948B-1728B52AA6E4}">
                <adec:decorative xmlns:adec="http://schemas.microsoft.com/office/drawing/2017/decorative" val="1"/>
              </a:ext>
            </a:extLst>
          </p:cNvPr>
          <p:cNvSpPr/>
          <p:nvPr/>
        </p:nvSpPr>
        <p:spPr>
          <a:xfrm flipH="1">
            <a:off x="2998663" y="2758541"/>
            <a:ext cx="632168" cy="20371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918128F9-F8D0-3A48-9F25-246332CA4462}"/>
              </a:ext>
              <a:ext uri="{C183D7F6-B498-43B3-948B-1728B52AA6E4}">
                <adec:decorative xmlns:adec="http://schemas.microsoft.com/office/drawing/2017/decorative" val="1"/>
              </a:ext>
            </a:extLst>
          </p:cNvPr>
          <p:cNvCxnSpPr>
            <a:cxnSpLocks/>
          </p:cNvCxnSpPr>
          <p:nvPr/>
        </p:nvCxnSpPr>
        <p:spPr>
          <a:xfrm>
            <a:off x="1504705" y="1272798"/>
            <a:ext cx="0" cy="20894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95FAE28-9B8E-CA46-8D69-82F461681AA3}"/>
              </a:ext>
              <a:ext uri="{C183D7F6-B498-43B3-948B-1728B52AA6E4}">
                <adec:decorative xmlns:adec="http://schemas.microsoft.com/office/drawing/2017/decorative" val="1"/>
              </a:ext>
            </a:extLst>
          </p:cNvPr>
          <p:cNvCxnSpPr>
            <a:cxnSpLocks/>
          </p:cNvCxnSpPr>
          <p:nvPr/>
        </p:nvCxnSpPr>
        <p:spPr>
          <a:xfrm>
            <a:off x="4695718" y="3732108"/>
            <a:ext cx="2186" cy="21449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A2B89FD-FBA0-CF4B-B155-F50B162909D0}"/>
              </a:ext>
              <a:ext uri="{C183D7F6-B498-43B3-948B-1728B52AA6E4}">
                <adec:decorative xmlns:adec="http://schemas.microsoft.com/office/drawing/2017/decorative" val="1"/>
              </a:ext>
            </a:extLst>
          </p:cNvPr>
          <p:cNvGrpSpPr/>
          <p:nvPr/>
        </p:nvGrpSpPr>
        <p:grpSpPr>
          <a:xfrm>
            <a:off x="2998663" y="1395105"/>
            <a:ext cx="1003232" cy="255961"/>
            <a:chOff x="6287328" y="2064688"/>
            <a:chExt cx="1495974" cy="358340"/>
          </a:xfrm>
        </p:grpSpPr>
        <p:cxnSp>
          <p:nvCxnSpPr>
            <p:cNvPr id="30" name="Straight Arrow Connector 29">
              <a:extLst>
                <a:ext uri="{FF2B5EF4-FFF2-40B4-BE49-F238E27FC236}">
                  <a16:creationId xmlns:a16="http://schemas.microsoft.com/office/drawing/2014/main" id="{61AF8FDB-1EBA-EF44-8D0D-ED73F338EF76}"/>
                </a:ext>
              </a:extLst>
            </p:cNvPr>
            <p:cNvCxnSpPr>
              <a:cxnSpLocks/>
            </p:cNvCxnSpPr>
            <p:nvPr/>
          </p:nvCxnSpPr>
          <p:spPr>
            <a:xfrm>
              <a:off x="7762516" y="2064688"/>
              <a:ext cx="0" cy="121297"/>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2">
              <a:extLst>
                <a:ext uri="{FF2B5EF4-FFF2-40B4-BE49-F238E27FC236}">
                  <a16:creationId xmlns:a16="http://schemas.microsoft.com/office/drawing/2014/main" id="{26736D75-9B4D-6D47-88EF-76948F8F794A}"/>
                </a:ext>
              </a:extLst>
            </p:cNvPr>
            <p:cNvSpPr/>
            <p:nvPr/>
          </p:nvSpPr>
          <p:spPr>
            <a:xfrm>
              <a:off x="6287328" y="2185985"/>
              <a:ext cx="1495974" cy="23704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2" name="Rectangle 2">
            <a:extLst>
              <a:ext uri="{FF2B5EF4-FFF2-40B4-BE49-F238E27FC236}">
                <a16:creationId xmlns:a16="http://schemas.microsoft.com/office/drawing/2014/main" id="{1956D7CF-26F6-6247-9FFC-3400FFCEDA1A}"/>
              </a:ext>
              <a:ext uri="{C183D7F6-B498-43B3-948B-1728B52AA6E4}">
                <adec:decorative xmlns:adec="http://schemas.microsoft.com/office/drawing/2017/decorative" val="1"/>
              </a:ext>
            </a:extLst>
          </p:cNvPr>
          <p:cNvSpPr/>
          <p:nvPr/>
        </p:nvSpPr>
        <p:spPr>
          <a:xfrm flipH="1">
            <a:off x="3999332" y="1482337"/>
            <a:ext cx="773924" cy="17778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2">
            <a:extLst>
              <a:ext uri="{FF2B5EF4-FFF2-40B4-BE49-F238E27FC236}">
                <a16:creationId xmlns:a16="http://schemas.microsoft.com/office/drawing/2014/main" id="{B891A00F-6C6A-1841-9F24-8B2482F6F9F3}"/>
              </a:ext>
              <a:ext uri="{C183D7F6-B498-43B3-948B-1728B52AA6E4}">
                <adec:decorative xmlns:adec="http://schemas.microsoft.com/office/drawing/2017/decorative" val="1"/>
              </a:ext>
            </a:extLst>
          </p:cNvPr>
          <p:cNvSpPr/>
          <p:nvPr/>
        </p:nvSpPr>
        <p:spPr>
          <a:xfrm rot="5400000" flipH="1">
            <a:off x="6270237" y="2494907"/>
            <a:ext cx="3089716" cy="81878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C74F701A-E967-A143-97E5-A89AD2CFA525}"/>
              </a:ext>
              <a:ext uri="{C183D7F6-B498-43B3-948B-1728B52AA6E4}">
                <adec:decorative xmlns:adec="http://schemas.microsoft.com/office/drawing/2017/decorative" val="1"/>
              </a:ext>
            </a:extLst>
          </p:cNvPr>
          <p:cNvCxnSpPr>
            <a:cxnSpLocks/>
          </p:cNvCxnSpPr>
          <p:nvPr/>
        </p:nvCxnSpPr>
        <p:spPr>
          <a:xfrm>
            <a:off x="4018530" y="941287"/>
            <a:ext cx="0" cy="19294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F4B7338-F604-6D44-AC19-481B9BB38913}"/>
              </a:ext>
              <a:ext uri="{C183D7F6-B498-43B3-948B-1728B52AA6E4}">
                <adec:decorative xmlns:adec="http://schemas.microsoft.com/office/drawing/2017/decorative" val="1"/>
              </a:ext>
            </a:extLst>
          </p:cNvPr>
          <p:cNvSpPr txBox="1"/>
          <p:nvPr/>
        </p:nvSpPr>
        <p:spPr>
          <a:xfrm>
            <a:off x="3197659" y="661170"/>
            <a:ext cx="1679138"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Clinical risk assessment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(1)</a:t>
            </a:r>
          </a:p>
        </p:txBody>
      </p:sp>
      <p:sp>
        <p:nvSpPr>
          <p:cNvPr id="36" name="TextBox 35">
            <a:extLst>
              <a:ext uri="{FF2B5EF4-FFF2-40B4-BE49-F238E27FC236}">
                <a16:creationId xmlns:a16="http://schemas.microsoft.com/office/drawing/2014/main" id="{CF0460BA-4DED-E140-B883-6ADC468DBF5A}"/>
              </a:ext>
              <a:ext uri="{C183D7F6-B498-43B3-948B-1728B52AA6E4}">
                <adec:decorative xmlns:adec="http://schemas.microsoft.com/office/drawing/2017/decorative" val="1"/>
              </a:ext>
            </a:extLst>
          </p:cNvPr>
          <p:cNvSpPr txBox="1"/>
          <p:nvPr/>
        </p:nvSpPr>
        <p:spPr>
          <a:xfrm>
            <a:off x="917924" y="1468428"/>
            <a:ext cx="1393761"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No testing recommended (1)</a:t>
            </a:r>
          </a:p>
        </p:txBody>
      </p:sp>
      <p:cxnSp>
        <p:nvCxnSpPr>
          <p:cNvPr id="37" name="Straight Arrow Connector 36">
            <a:extLst>
              <a:ext uri="{FF2B5EF4-FFF2-40B4-BE49-F238E27FC236}">
                <a16:creationId xmlns:a16="http://schemas.microsoft.com/office/drawing/2014/main" id="{3D7E9D6F-E496-5F47-8D1F-BC27AC3FADB4}"/>
              </a:ext>
              <a:ext uri="{C183D7F6-B498-43B3-948B-1728B52AA6E4}">
                <adec:decorative xmlns:adec="http://schemas.microsoft.com/office/drawing/2017/decorative" val="1"/>
              </a:ext>
            </a:extLst>
          </p:cNvPr>
          <p:cNvCxnSpPr>
            <a:cxnSpLocks/>
          </p:cNvCxnSpPr>
          <p:nvPr/>
        </p:nvCxnSpPr>
        <p:spPr>
          <a:xfrm flipH="1">
            <a:off x="2687380" y="2482064"/>
            <a:ext cx="27910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C26445C-DB26-1247-A0AC-C9CF66942B3D}"/>
              </a:ext>
              <a:ext uri="{C183D7F6-B498-43B3-948B-1728B52AA6E4}">
                <adec:decorative xmlns:adec="http://schemas.microsoft.com/office/drawing/2017/decorative" val="1"/>
              </a:ext>
            </a:extLst>
          </p:cNvPr>
          <p:cNvSpPr txBox="1"/>
          <p:nvPr/>
        </p:nvSpPr>
        <p:spPr>
          <a:xfrm>
            <a:off x="882650" y="2279650"/>
            <a:ext cx="742950" cy="380999"/>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testing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(2a)</a:t>
            </a:r>
          </a:p>
        </p:txBody>
      </p:sp>
      <p:cxnSp>
        <p:nvCxnSpPr>
          <p:cNvPr id="39" name="Straight Arrow Connector 38">
            <a:extLst>
              <a:ext uri="{FF2B5EF4-FFF2-40B4-BE49-F238E27FC236}">
                <a16:creationId xmlns:a16="http://schemas.microsoft.com/office/drawing/2014/main" id="{4D2A734A-34C9-A142-A046-6563DDBBC7DA}"/>
              </a:ext>
              <a:ext uri="{C183D7F6-B498-43B3-948B-1728B52AA6E4}">
                <adec:decorative xmlns:adec="http://schemas.microsoft.com/office/drawing/2017/decorative" val="1"/>
              </a:ext>
            </a:extLst>
          </p:cNvPr>
          <p:cNvCxnSpPr>
            <a:cxnSpLocks/>
          </p:cNvCxnSpPr>
          <p:nvPr/>
        </p:nvCxnSpPr>
        <p:spPr>
          <a:xfrm flipH="1">
            <a:off x="1631168" y="2475254"/>
            <a:ext cx="26810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287EB2D-F94A-024E-9B19-E7891D2666C0}"/>
              </a:ext>
              <a:ext uri="{C183D7F6-B498-43B3-948B-1728B52AA6E4}">
                <adec:decorative xmlns:adec="http://schemas.microsoft.com/office/drawing/2017/decorative" val="1"/>
              </a:ext>
            </a:extLst>
          </p:cNvPr>
          <p:cNvCxnSpPr>
            <a:cxnSpLocks/>
          </p:cNvCxnSpPr>
          <p:nvPr/>
        </p:nvCxnSpPr>
        <p:spPr>
          <a:xfrm>
            <a:off x="2563359" y="2773938"/>
            <a:ext cx="315" cy="1862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0F486E2-6A5A-CF42-A9F1-1636377375B9}"/>
              </a:ext>
              <a:ext uri="{C183D7F6-B498-43B3-948B-1728B52AA6E4}">
                <adec:decorative xmlns:adec="http://schemas.microsoft.com/office/drawing/2017/decorative" val="1"/>
              </a:ext>
            </a:extLst>
          </p:cNvPr>
          <p:cNvGrpSpPr/>
          <p:nvPr/>
        </p:nvGrpSpPr>
        <p:grpSpPr>
          <a:xfrm>
            <a:off x="1515347" y="2637720"/>
            <a:ext cx="1472100" cy="315797"/>
            <a:chOff x="7899280" y="2985702"/>
            <a:chExt cx="1445542" cy="319585"/>
          </a:xfrm>
        </p:grpSpPr>
        <p:cxnSp>
          <p:nvCxnSpPr>
            <p:cNvPr id="42" name="Straight Arrow Connector 41">
              <a:extLst>
                <a:ext uri="{FF2B5EF4-FFF2-40B4-BE49-F238E27FC236}">
                  <a16:creationId xmlns:a16="http://schemas.microsoft.com/office/drawing/2014/main" id="{61E40D94-B152-984C-A386-90680B281B62}"/>
                </a:ext>
              </a:extLst>
            </p:cNvPr>
            <p:cNvCxnSpPr>
              <a:cxnSpLocks/>
            </p:cNvCxnSpPr>
            <p:nvPr/>
          </p:nvCxnSpPr>
          <p:spPr>
            <a:xfrm>
              <a:off x="9344822" y="2985702"/>
              <a:ext cx="0" cy="13785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ectangle 2">
              <a:extLst>
                <a:ext uri="{FF2B5EF4-FFF2-40B4-BE49-F238E27FC236}">
                  <a16:creationId xmlns:a16="http://schemas.microsoft.com/office/drawing/2014/main" id="{683F80F4-9B7E-4248-9268-E2F99AEA0E65}"/>
                </a:ext>
              </a:extLst>
            </p:cNvPr>
            <p:cNvSpPr/>
            <p:nvPr/>
          </p:nvSpPr>
          <p:spPr>
            <a:xfrm>
              <a:off x="7899280" y="3112110"/>
              <a:ext cx="1445305" cy="19317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44" name="Straight Arrow Connector 43">
            <a:extLst>
              <a:ext uri="{FF2B5EF4-FFF2-40B4-BE49-F238E27FC236}">
                <a16:creationId xmlns:a16="http://schemas.microsoft.com/office/drawing/2014/main" id="{B2EA9E7E-DDEB-F541-AD1B-B8B43C229281}"/>
              </a:ext>
            </a:extLst>
          </p:cNvPr>
          <p:cNvCxnSpPr>
            <a:cxnSpLocks/>
          </p:cNvCxnSpPr>
          <p:nvPr/>
        </p:nvCxnSpPr>
        <p:spPr>
          <a:xfrm>
            <a:off x="2989779" y="1967411"/>
            <a:ext cx="0" cy="75848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3DBFDCB-7236-C74C-8226-D81C11168C8E}"/>
              </a:ext>
              <a:ext uri="{C183D7F6-B498-43B3-948B-1728B52AA6E4}">
                <adec:decorative xmlns:adec="http://schemas.microsoft.com/office/drawing/2017/decorative" val="1"/>
              </a:ext>
            </a:extLst>
          </p:cNvPr>
          <p:cNvSpPr txBox="1"/>
          <p:nvPr/>
        </p:nvSpPr>
        <p:spPr>
          <a:xfrm>
            <a:off x="2346418" y="3564281"/>
            <a:ext cx="1589015" cy="395406"/>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FFR-CT for 40-90% stenosis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OR stress testing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(2a)</a:t>
            </a:r>
          </a:p>
        </p:txBody>
      </p:sp>
      <p:sp>
        <p:nvSpPr>
          <p:cNvPr id="46" name="Rectangle 45">
            <a:extLst>
              <a:ext uri="{FF2B5EF4-FFF2-40B4-BE49-F238E27FC236}">
                <a16:creationId xmlns:a16="http://schemas.microsoft.com/office/drawing/2014/main" id="{430D18BD-9C9F-5A45-BE41-ACFA1EE32787}"/>
              </a:ext>
            </a:extLst>
          </p:cNvPr>
          <p:cNvSpPr/>
          <p:nvPr/>
        </p:nvSpPr>
        <p:spPr>
          <a:xfrm>
            <a:off x="2311400" y="3929209"/>
            <a:ext cx="1643588" cy="3231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rPr>
              <a:t>FFR CT  ≤0.8 or moderate-severe ischemia</a:t>
            </a:r>
          </a:p>
        </p:txBody>
      </p:sp>
      <p:cxnSp>
        <p:nvCxnSpPr>
          <p:cNvPr id="47" name="Straight Arrow Connector 46">
            <a:extLst>
              <a:ext uri="{FF2B5EF4-FFF2-40B4-BE49-F238E27FC236}">
                <a16:creationId xmlns:a16="http://schemas.microsoft.com/office/drawing/2014/main" id="{BB3EDD19-F45B-864C-93EA-FE41EC6E026C}"/>
              </a:ext>
              <a:ext uri="{C183D7F6-B498-43B3-948B-1728B52AA6E4}">
                <adec:decorative xmlns:adec="http://schemas.microsoft.com/office/drawing/2017/decorative" val="1"/>
              </a:ext>
            </a:extLst>
          </p:cNvPr>
          <p:cNvCxnSpPr>
            <a:cxnSpLocks/>
          </p:cNvCxnSpPr>
          <p:nvPr/>
        </p:nvCxnSpPr>
        <p:spPr>
          <a:xfrm>
            <a:off x="3108072" y="4250799"/>
            <a:ext cx="0" cy="44949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8A00FD7-8522-2B45-884C-1DDD14A5D4E8}"/>
              </a:ext>
              <a:ext uri="{C183D7F6-B498-43B3-948B-1728B52AA6E4}">
                <adec:decorative xmlns:adec="http://schemas.microsoft.com/office/drawing/2017/decorative" val="1"/>
              </a:ext>
            </a:extLst>
          </p:cNvPr>
          <p:cNvCxnSpPr>
            <a:cxnSpLocks/>
          </p:cNvCxnSpPr>
          <p:nvPr/>
        </p:nvCxnSpPr>
        <p:spPr>
          <a:xfrm>
            <a:off x="3559518" y="4158596"/>
            <a:ext cx="68692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tangle Container">
            <a:extLst>
              <a:ext uri="{FF2B5EF4-FFF2-40B4-BE49-F238E27FC236}">
                <a16:creationId xmlns:a16="http://schemas.microsoft.com/office/drawing/2014/main" id="{4120E5F0-ED41-0E41-89A8-D65B3436D1E6}"/>
              </a:ext>
              <a:ext uri="{C183D7F6-B498-43B3-948B-1728B52AA6E4}">
                <adec:decorative xmlns:adec="http://schemas.microsoft.com/office/drawing/2017/decorative" val="1"/>
              </a:ext>
            </a:extLst>
          </p:cNvPr>
          <p:cNvSpPr/>
          <p:nvPr/>
        </p:nvSpPr>
        <p:spPr>
          <a:xfrm>
            <a:off x="2932289" y="4368989"/>
            <a:ext cx="351566" cy="153329"/>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50" name="Rectangle Container">
            <a:extLst>
              <a:ext uri="{FF2B5EF4-FFF2-40B4-BE49-F238E27FC236}">
                <a16:creationId xmlns:a16="http://schemas.microsoft.com/office/drawing/2014/main" id="{D8223A97-527E-4F4C-A0E5-5D5718E6D09C}"/>
              </a:ext>
              <a:ext uri="{C183D7F6-B498-43B3-948B-1728B52AA6E4}">
                <adec:decorative xmlns:adec="http://schemas.microsoft.com/office/drawing/2017/decorative" val="1"/>
              </a:ext>
            </a:extLst>
          </p:cNvPr>
          <p:cNvSpPr/>
          <p:nvPr/>
        </p:nvSpPr>
        <p:spPr>
          <a:xfrm>
            <a:off x="3724624" y="4079649"/>
            <a:ext cx="331155" cy="157895"/>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cxnSp>
        <p:nvCxnSpPr>
          <p:cNvPr id="51" name="Straight Arrow Connector 50">
            <a:extLst>
              <a:ext uri="{FF2B5EF4-FFF2-40B4-BE49-F238E27FC236}">
                <a16:creationId xmlns:a16="http://schemas.microsoft.com/office/drawing/2014/main" id="{E578D778-E71E-4C42-9CDF-324CA31A1470}"/>
              </a:ext>
              <a:ext uri="{C183D7F6-B498-43B3-948B-1728B52AA6E4}">
                <adec:decorative xmlns:adec="http://schemas.microsoft.com/office/drawing/2017/decorative" val="1"/>
              </a:ext>
            </a:extLst>
          </p:cNvPr>
          <p:cNvCxnSpPr>
            <a:cxnSpLocks/>
          </p:cNvCxnSpPr>
          <p:nvPr/>
        </p:nvCxnSpPr>
        <p:spPr>
          <a:xfrm>
            <a:off x="2563359" y="3382785"/>
            <a:ext cx="315" cy="1862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7D64CD8-D0F5-394A-85DF-02FDE47544AF}"/>
              </a:ext>
              <a:ext uri="{C183D7F6-B498-43B3-948B-1728B52AA6E4}">
                <adec:decorative xmlns:adec="http://schemas.microsoft.com/office/drawing/2017/decorative" val="1"/>
              </a:ext>
            </a:extLst>
          </p:cNvPr>
          <p:cNvCxnSpPr>
            <a:cxnSpLocks/>
          </p:cNvCxnSpPr>
          <p:nvPr/>
        </p:nvCxnSpPr>
        <p:spPr>
          <a:xfrm>
            <a:off x="3630830" y="3391012"/>
            <a:ext cx="315" cy="18621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ectangle 2">
            <a:extLst>
              <a:ext uri="{FF2B5EF4-FFF2-40B4-BE49-F238E27FC236}">
                <a16:creationId xmlns:a16="http://schemas.microsoft.com/office/drawing/2014/main" id="{6DE89D87-1F14-2F40-931E-61DED86E3CB9}"/>
              </a:ext>
              <a:ext uri="{C183D7F6-B498-43B3-948B-1728B52AA6E4}">
                <adec:decorative xmlns:adec="http://schemas.microsoft.com/office/drawing/2017/decorative" val="1"/>
              </a:ext>
            </a:extLst>
          </p:cNvPr>
          <p:cNvSpPr/>
          <p:nvPr/>
        </p:nvSpPr>
        <p:spPr>
          <a:xfrm flipH="1">
            <a:off x="4022137" y="3132897"/>
            <a:ext cx="673581" cy="205285"/>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0941566D-54DE-984D-9CCA-A10E341501A0}"/>
              </a:ext>
              <a:ext uri="{C183D7F6-B498-43B3-948B-1728B52AA6E4}">
                <adec:decorative xmlns:adec="http://schemas.microsoft.com/office/drawing/2017/decorative" val="1"/>
              </a:ext>
            </a:extLst>
          </p:cNvPr>
          <p:cNvSpPr txBox="1"/>
          <p:nvPr/>
        </p:nvSpPr>
        <p:spPr>
          <a:xfrm>
            <a:off x="4257820" y="3946601"/>
            <a:ext cx="930722" cy="359028"/>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Invasive coronary angiography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(1)</a:t>
            </a:r>
          </a:p>
        </p:txBody>
      </p:sp>
      <p:sp>
        <p:nvSpPr>
          <p:cNvPr id="55" name="TextBox 54">
            <a:extLst>
              <a:ext uri="{FF2B5EF4-FFF2-40B4-BE49-F238E27FC236}">
                <a16:creationId xmlns:a16="http://schemas.microsoft.com/office/drawing/2014/main" id="{A4AF376C-3E3C-FA44-BC89-F6A5E3BD4F3A}"/>
              </a:ext>
              <a:ext uri="{C183D7F6-B498-43B3-948B-1728B52AA6E4}">
                <adec:decorative xmlns:adec="http://schemas.microsoft.com/office/drawing/2017/decorative" val="1"/>
              </a:ext>
            </a:extLst>
          </p:cNvPr>
          <p:cNvSpPr txBox="1"/>
          <p:nvPr/>
        </p:nvSpPr>
        <p:spPr>
          <a:xfrm>
            <a:off x="4218107" y="1669587"/>
            <a:ext cx="1238180" cy="1007327"/>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testing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CMR</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PET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SPECT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Stress echocardiography</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(1)</a:t>
            </a:r>
          </a:p>
        </p:txBody>
      </p:sp>
      <p:sp>
        <p:nvSpPr>
          <p:cNvPr id="56" name="TextBox 55">
            <a:extLst>
              <a:ext uri="{FF2B5EF4-FFF2-40B4-BE49-F238E27FC236}">
                <a16:creationId xmlns:a16="http://schemas.microsoft.com/office/drawing/2014/main" id="{E0C78B5C-7008-DC4A-AD2A-4C6DF4C33120}"/>
              </a:ext>
              <a:ext uri="{C183D7F6-B498-43B3-948B-1728B52AA6E4}">
                <adec:decorative xmlns:adec="http://schemas.microsoft.com/office/drawing/2017/decorative" val="1"/>
              </a:ext>
            </a:extLst>
          </p:cNvPr>
          <p:cNvSpPr txBox="1"/>
          <p:nvPr/>
        </p:nvSpPr>
        <p:spPr>
          <a:xfrm>
            <a:off x="3199747" y="2976578"/>
            <a:ext cx="818783" cy="405551"/>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a:t>
            </a:r>
            <a:r>
              <a:rPr kumimoji="0" lang="en-US" sz="825" b="0"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mn-cs"/>
              </a:rPr>
              <a:t>≥</a:t>
            </a: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50% stenosis)</a:t>
            </a:r>
          </a:p>
        </p:txBody>
      </p:sp>
      <p:sp>
        <p:nvSpPr>
          <p:cNvPr id="57" name="TextBox 56">
            <a:extLst>
              <a:ext uri="{FF2B5EF4-FFF2-40B4-BE49-F238E27FC236}">
                <a16:creationId xmlns:a16="http://schemas.microsoft.com/office/drawing/2014/main" id="{E884573A-6361-6846-9BB4-5106BD9EFD02}"/>
              </a:ext>
              <a:ext uri="{C183D7F6-B498-43B3-948B-1728B52AA6E4}">
                <adec:decorative xmlns:adec="http://schemas.microsoft.com/office/drawing/2017/decorative" val="1"/>
              </a:ext>
            </a:extLst>
          </p:cNvPr>
          <p:cNvSpPr txBox="1"/>
          <p:nvPr/>
        </p:nvSpPr>
        <p:spPr>
          <a:xfrm>
            <a:off x="2184742" y="2969879"/>
            <a:ext cx="818783" cy="405551"/>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Nonobstructive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(&lt;50% stenosis)</a:t>
            </a:r>
          </a:p>
        </p:txBody>
      </p:sp>
      <p:sp>
        <p:nvSpPr>
          <p:cNvPr id="58" name="TextBox 57">
            <a:extLst>
              <a:ext uri="{FF2B5EF4-FFF2-40B4-BE49-F238E27FC236}">
                <a16:creationId xmlns:a16="http://schemas.microsoft.com/office/drawing/2014/main" id="{CF9E57E0-930D-6544-986C-9D2AB0C76618}"/>
              </a:ext>
              <a:ext uri="{C183D7F6-B498-43B3-948B-1728B52AA6E4}">
                <adec:decorative xmlns:adec="http://schemas.microsoft.com/office/drawing/2017/decorative" val="1"/>
              </a:ext>
            </a:extLst>
          </p:cNvPr>
          <p:cNvSpPr txBox="1"/>
          <p:nvPr/>
        </p:nvSpPr>
        <p:spPr>
          <a:xfrm>
            <a:off x="1150623" y="2969879"/>
            <a:ext cx="818783" cy="405551"/>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No CAD (no stenosis or plaque)</a:t>
            </a:r>
          </a:p>
        </p:txBody>
      </p:sp>
      <p:sp>
        <p:nvSpPr>
          <p:cNvPr id="59" name="TextBox 58">
            <a:extLst>
              <a:ext uri="{FF2B5EF4-FFF2-40B4-BE49-F238E27FC236}">
                <a16:creationId xmlns:a16="http://schemas.microsoft.com/office/drawing/2014/main" id="{60C6C26D-E267-1145-8546-187254A3D833}"/>
              </a:ext>
              <a:ext uri="{C183D7F6-B498-43B3-948B-1728B52AA6E4}">
                <adec:decorative xmlns:adec="http://schemas.microsoft.com/office/drawing/2017/decorative" val="1"/>
              </a:ext>
            </a:extLst>
          </p:cNvPr>
          <p:cNvSpPr txBox="1"/>
          <p:nvPr/>
        </p:nvSpPr>
        <p:spPr>
          <a:xfrm>
            <a:off x="1890976" y="2318956"/>
            <a:ext cx="788429" cy="352475"/>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l"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Inconclusive</a:t>
            </a:r>
          </a:p>
        </p:txBody>
      </p:sp>
      <p:sp>
        <p:nvSpPr>
          <p:cNvPr id="60" name="TextBox 59">
            <a:extLst>
              <a:ext uri="{FF2B5EF4-FFF2-40B4-BE49-F238E27FC236}">
                <a16:creationId xmlns:a16="http://schemas.microsoft.com/office/drawing/2014/main" id="{A5A17476-29E7-174A-9A77-D7587C85C962}"/>
              </a:ext>
              <a:ext uri="{C183D7F6-B498-43B3-948B-1728B52AA6E4}">
                <adec:decorative xmlns:adec="http://schemas.microsoft.com/office/drawing/2017/decorative" val="1"/>
              </a:ext>
            </a:extLst>
          </p:cNvPr>
          <p:cNvSpPr txBox="1"/>
          <p:nvPr/>
        </p:nvSpPr>
        <p:spPr>
          <a:xfrm>
            <a:off x="5870270" y="1185546"/>
            <a:ext cx="1416105" cy="289148"/>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Inconclusive</a:t>
            </a:r>
          </a:p>
        </p:txBody>
      </p:sp>
      <p:sp>
        <p:nvSpPr>
          <p:cNvPr id="61" name="TextBox 60">
            <a:extLst>
              <a:ext uri="{FF2B5EF4-FFF2-40B4-BE49-F238E27FC236}">
                <a16:creationId xmlns:a16="http://schemas.microsoft.com/office/drawing/2014/main" id="{58E788A1-B048-884D-AB29-C72D5162417C}"/>
              </a:ext>
              <a:ext uri="{C183D7F6-B498-43B3-948B-1728B52AA6E4}">
                <adec:decorative xmlns:adec="http://schemas.microsoft.com/office/drawing/2017/decorative" val="1"/>
              </a:ext>
            </a:extLst>
          </p:cNvPr>
          <p:cNvSpPr txBox="1"/>
          <p:nvPr/>
        </p:nvSpPr>
        <p:spPr>
          <a:xfrm>
            <a:off x="5958208" y="2040142"/>
            <a:ext cx="1060182" cy="289148"/>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Mild ischemia</a:t>
            </a:r>
          </a:p>
        </p:txBody>
      </p:sp>
      <p:sp>
        <p:nvSpPr>
          <p:cNvPr id="62" name="TextBox 61">
            <a:extLst>
              <a:ext uri="{FF2B5EF4-FFF2-40B4-BE49-F238E27FC236}">
                <a16:creationId xmlns:a16="http://schemas.microsoft.com/office/drawing/2014/main" id="{2B1AB135-840C-EA4B-A784-5E0F08EE296B}"/>
              </a:ext>
              <a:ext uri="{C183D7F6-B498-43B3-948B-1728B52AA6E4}">
                <adec:decorative xmlns:adec="http://schemas.microsoft.com/office/drawing/2017/decorative" val="1"/>
              </a:ext>
            </a:extLst>
          </p:cNvPr>
          <p:cNvSpPr txBox="1"/>
          <p:nvPr/>
        </p:nvSpPr>
        <p:spPr>
          <a:xfrm>
            <a:off x="7332469" y="1808656"/>
            <a:ext cx="693113" cy="605870"/>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Optimize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(1)</a:t>
            </a:r>
          </a:p>
        </p:txBody>
      </p:sp>
      <p:sp>
        <p:nvSpPr>
          <p:cNvPr id="63" name="Rectangle 2">
            <a:extLst>
              <a:ext uri="{FF2B5EF4-FFF2-40B4-BE49-F238E27FC236}">
                <a16:creationId xmlns:a16="http://schemas.microsoft.com/office/drawing/2014/main" id="{7C149EF7-38E6-754C-B08B-7490F9B643E2}"/>
              </a:ext>
              <a:ext uri="{C183D7F6-B498-43B3-948B-1728B52AA6E4}">
                <adec:decorative xmlns:adec="http://schemas.microsoft.com/office/drawing/2017/decorative" val="1"/>
              </a:ext>
            </a:extLst>
          </p:cNvPr>
          <p:cNvSpPr/>
          <p:nvPr/>
        </p:nvSpPr>
        <p:spPr>
          <a:xfrm flipH="1" flipV="1">
            <a:off x="5458293" y="1500436"/>
            <a:ext cx="1121836" cy="333044"/>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A4554063-BB88-124B-B5C1-1FD3AF6F26AC}"/>
              </a:ext>
              <a:ext uri="{C183D7F6-B498-43B3-948B-1728B52AA6E4}">
                <adec:decorative xmlns:adec="http://schemas.microsoft.com/office/drawing/2017/decorative" val="1"/>
              </a:ext>
            </a:extLst>
          </p:cNvPr>
          <p:cNvSpPr txBox="1"/>
          <p:nvPr/>
        </p:nvSpPr>
        <p:spPr>
          <a:xfrm>
            <a:off x="5865147" y="3132817"/>
            <a:ext cx="1463435" cy="335156"/>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Optimize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(1)</a:t>
            </a:r>
          </a:p>
        </p:txBody>
      </p:sp>
      <p:sp>
        <p:nvSpPr>
          <p:cNvPr id="65" name="TextBox 64">
            <a:extLst>
              <a:ext uri="{FF2B5EF4-FFF2-40B4-BE49-F238E27FC236}">
                <a16:creationId xmlns:a16="http://schemas.microsoft.com/office/drawing/2014/main" id="{5619224E-82A1-D940-BD47-C6497E19905A}"/>
              </a:ext>
              <a:ext uri="{C183D7F6-B498-43B3-948B-1728B52AA6E4}">
                <adec:decorative xmlns:adec="http://schemas.microsoft.com/office/drawing/2017/decorative" val="1"/>
              </a:ext>
            </a:extLst>
          </p:cNvPr>
          <p:cNvSpPr txBox="1"/>
          <p:nvPr/>
        </p:nvSpPr>
        <p:spPr>
          <a:xfrm>
            <a:off x="6596009" y="4153329"/>
            <a:ext cx="762856" cy="5933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Invasive coronary angiography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(1)</a:t>
            </a:r>
          </a:p>
        </p:txBody>
      </p:sp>
      <p:sp>
        <p:nvSpPr>
          <p:cNvPr id="66" name="Rectangle Container">
            <a:extLst>
              <a:ext uri="{FF2B5EF4-FFF2-40B4-BE49-F238E27FC236}">
                <a16:creationId xmlns:a16="http://schemas.microsoft.com/office/drawing/2014/main" id="{35E37225-883B-6F4A-838B-35756A80931B}"/>
              </a:ext>
              <a:ext uri="{C183D7F6-B498-43B3-948B-1728B52AA6E4}">
                <adec:decorative xmlns:adec="http://schemas.microsoft.com/office/drawing/2017/decorative" val="1"/>
              </a:ext>
            </a:extLst>
          </p:cNvPr>
          <p:cNvSpPr/>
          <p:nvPr/>
        </p:nvSpPr>
        <p:spPr>
          <a:xfrm>
            <a:off x="6782240" y="3794927"/>
            <a:ext cx="331155" cy="157895"/>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cxnSp>
        <p:nvCxnSpPr>
          <p:cNvPr id="67" name="Straight Arrow Connector 66">
            <a:extLst>
              <a:ext uri="{FF2B5EF4-FFF2-40B4-BE49-F238E27FC236}">
                <a16:creationId xmlns:a16="http://schemas.microsoft.com/office/drawing/2014/main" id="{9BB6BA67-1D5B-5A4B-A6AE-6AA1D1B71E8E}"/>
              </a:ext>
              <a:ext uri="{C183D7F6-B498-43B3-948B-1728B52AA6E4}">
                <adec:decorative xmlns:adec="http://schemas.microsoft.com/office/drawing/2017/decorative" val="1"/>
              </a:ext>
            </a:extLst>
          </p:cNvPr>
          <p:cNvCxnSpPr>
            <a:cxnSpLocks/>
            <a:stCxn id="10" idx="1"/>
          </p:cNvCxnSpPr>
          <p:nvPr/>
        </p:nvCxnSpPr>
        <p:spPr>
          <a:xfrm>
            <a:off x="6229483" y="3703151"/>
            <a:ext cx="0" cy="48688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Container">
            <a:extLst>
              <a:ext uri="{FF2B5EF4-FFF2-40B4-BE49-F238E27FC236}">
                <a16:creationId xmlns:a16="http://schemas.microsoft.com/office/drawing/2014/main" id="{9E5FEAA3-9604-EA48-8CE6-B4AABA0115B6}"/>
              </a:ext>
              <a:ext uri="{C183D7F6-B498-43B3-948B-1728B52AA6E4}">
                <adec:decorative xmlns:adec="http://schemas.microsoft.com/office/drawing/2017/decorative" val="1"/>
              </a:ext>
            </a:extLst>
          </p:cNvPr>
          <p:cNvSpPr/>
          <p:nvPr/>
        </p:nvSpPr>
        <p:spPr>
          <a:xfrm>
            <a:off x="6053700" y="3793501"/>
            <a:ext cx="351566" cy="153329"/>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69" name="Rectangle 68">
            <a:extLst>
              <a:ext uri="{FF2B5EF4-FFF2-40B4-BE49-F238E27FC236}">
                <a16:creationId xmlns:a16="http://schemas.microsoft.com/office/drawing/2014/main" id="{3ABC5D27-5F33-D04E-9D37-778B219B95C3}"/>
              </a:ext>
            </a:extLst>
          </p:cNvPr>
          <p:cNvSpPr/>
          <p:nvPr/>
        </p:nvSpPr>
        <p:spPr>
          <a:xfrm>
            <a:off x="5990125" y="3465068"/>
            <a:ext cx="1220651" cy="20774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rPr>
              <a:t>Persistent symptoms?</a:t>
            </a:r>
          </a:p>
        </p:txBody>
      </p:sp>
      <p:sp>
        <p:nvSpPr>
          <p:cNvPr id="70" name="TextBox 69">
            <a:extLst>
              <a:ext uri="{FF2B5EF4-FFF2-40B4-BE49-F238E27FC236}">
                <a16:creationId xmlns:a16="http://schemas.microsoft.com/office/drawing/2014/main" id="{8841B0F5-7C3B-A544-8347-4B7AE115B69E}"/>
              </a:ext>
              <a:ext uri="{C183D7F6-B498-43B3-948B-1728B52AA6E4}">
                <adec:decorative xmlns:adec="http://schemas.microsoft.com/office/drawing/2017/decorative" val="1"/>
              </a:ext>
            </a:extLst>
          </p:cNvPr>
          <p:cNvSpPr txBox="1"/>
          <p:nvPr/>
        </p:nvSpPr>
        <p:spPr>
          <a:xfrm>
            <a:off x="5886842" y="4192121"/>
            <a:ext cx="678228" cy="523116"/>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Continue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(1)</a:t>
            </a:r>
          </a:p>
        </p:txBody>
      </p:sp>
      <p:sp>
        <p:nvSpPr>
          <p:cNvPr id="71" name="TextBox 70">
            <a:extLst>
              <a:ext uri="{FF2B5EF4-FFF2-40B4-BE49-F238E27FC236}">
                <a16:creationId xmlns:a16="http://schemas.microsoft.com/office/drawing/2014/main" id="{5C59293F-7C91-F84B-A2EC-2165E818BB73}"/>
              </a:ext>
              <a:ext uri="{C183D7F6-B498-43B3-948B-1728B52AA6E4}">
                <adec:decorative xmlns:adec="http://schemas.microsoft.com/office/drawing/2017/decorative" val="1"/>
              </a:ext>
            </a:extLst>
          </p:cNvPr>
          <p:cNvSpPr txBox="1"/>
          <p:nvPr/>
        </p:nvSpPr>
        <p:spPr>
          <a:xfrm>
            <a:off x="6588303" y="4738956"/>
            <a:ext cx="770563" cy="138701"/>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3000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CCTA  (2a)</a:t>
            </a:r>
          </a:p>
        </p:txBody>
      </p:sp>
      <p:cxnSp>
        <p:nvCxnSpPr>
          <p:cNvPr id="72" name="Straight Arrow Connector 71">
            <a:extLst>
              <a:ext uri="{FF2B5EF4-FFF2-40B4-BE49-F238E27FC236}">
                <a16:creationId xmlns:a16="http://schemas.microsoft.com/office/drawing/2014/main" id="{AFFB879E-231E-B241-804D-F58B4B498190}"/>
              </a:ext>
            </a:extLst>
          </p:cNvPr>
          <p:cNvCxnSpPr>
            <a:cxnSpLocks/>
          </p:cNvCxnSpPr>
          <p:nvPr/>
        </p:nvCxnSpPr>
        <p:spPr>
          <a:xfrm>
            <a:off x="7301284" y="1359441"/>
            <a:ext cx="938111" cy="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5A823C9A-5CF6-5A49-898F-6A62433D86A0}"/>
              </a:ext>
            </a:extLst>
          </p:cNvPr>
          <p:cNvSpPr/>
          <p:nvPr/>
        </p:nvSpPr>
        <p:spPr>
          <a:xfrm>
            <a:off x="884374" y="4199644"/>
            <a:ext cx="1220651" cy="55399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rPr>
              <a:t>Consider INOCA pathway as an outpatient for frequent or persistent symptoms</a:t>
            </a:r>
          </a:p>
        </p:txBody>
      </p:sp>
      <p:cxnSp>
        <p:nvCxnSpPr>
          <p:cNvPr id="74" name="Straight Arrow Connector 73">
            <a:extLst>
              <a:ext uri="{FF2B5EF4-FFF2-40B4-BE49-F238E27FC236}">
                <a16:creationId xmlns:a16="http://schemas.microsoft.com/office/drawing/2014/main" id="{A424CA1D-AD79-3F42-8236-6CDA8DC1CFEA}"/>
              </a:ext>
              <a:ext uri="{C183D7F6-B498-43B3-948B-1728B52AA6E4}">
                <adec:decorative xmlns:adec="http://schemas.microsoft.com/office/drawing/2017/decorative" val="1"/>
              </a:ext>
            </a:extLst>
          </p:cNvPr>
          <p:cNvCxnSpPr>
            <a:cxnSpLocks/>
          </p:cNvCxnSpPr>
          <p:nvPr/>
        </p:nvCxnSpPr>
        <p:spPr>
          <a:xfrm>
            <a:off x="1504705" y="3391012"/>
            <a:ext cx="0" cy="77883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715218EA-0F20-4E43-83C5-E59130D70A5F}"/>
              </a:ext>
            </a:extLst>
          </p:cNvPr>
          <p:cNvSpPr/>
          <p:nvPr/>
        </p:nvSpPr>
        <p:spPr>
          <a:xfrm>
            <a:off x="990821" y="4698589"/>
            <a:ext cx="5080314" cy="207749"/>
          </a:xfrm>
          <a:prstGeom prst="rect">
            <a:avLst/>
          </a:prstGeom>
          <a:ln>
            <a:solidFill>
              <a:schemeClr val="tx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rPr>
              <a:t>Follow-up testing and intensification of GDMT by initial test results and persistence/worsening/frequency of symptoms</a:t>
            </a:r>
          </a:p>
        </p:txBody>
      </p:sp>
      <p:cxnSp>
        <p:nvCxnSpPr>
          <p:cNvPr id="76" name="Straight Arrow Connector 75">
            <a:extLst>
              <a:ext uri="{FF2B5EF4-FFF2-40B4-BE49-F238E27FC236}">
                <a16:creationId xmlns:a16="http://schemas.microsoft.com/office/drawing/2014/main" id="{4464F853-B6D5-3B42-B297-0865B10D14B3}"/>
              </a:ext>
              <a:ext uri="{C183D7F6-B498-43B3-948B-1728B52AA6E4}">
                <adec:decorative xmlns:adec="http://schemas.microsoft.com/office/drawing/2017/decorative" val="1"/>
              </a:ext>
            </a:extLst>
          </p:cNvPr>
          <p:cNvCxnSpPr>
            <a:cxnSpLocks/>
          </p:cNvCxnSpPr>
          <p:nvPr/>
        </p:nvCxnSpPr>
        <p:spPr>
          <a:xfrm>
            <a:off x="6576030" y="2922430"/>
            <a:ext cx="2186" cy="21449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5C7595DE-65AF-D14A-AFCE-A6DC124C6151}"/>
              </a:ext>
              <a:ext uri="{C183D7F6-B498-43B3-948B-1728B52AA6E4}">
                <adec:decorative xmlns:adec="http://schemas.microsoft.com/office/drawing/2017/decorative" val="1"/>
              </a:ext>
            </a:extLst>
          </p:cNvPr>
          <p:cNvSpPr txBox="1"/>
          <p:nvPr/>
        </p:nvSpPr>
        <p:spPr>
          <a:xfrm>
            <a:off x="5870270" y="2724252"/>
            <a:ext cx="1416105" cy="289148"/>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Moderate-severe ischemia</a:t>
            </a:r>
          </a:p>
        </p:txBody>
      </p:sp>
      <p:sp>
        <p:nvSpPr>
          <p:cNvPr id="79" name="Text Placeholder 4">
            <a:extLst>
              <a:ext uri="{FF2B5EF4-FFF2-40B4-BE49-F238E27FC236}">
                <a16:creationId xmlns:a16="http://schemas.microsoft.com/office/drawing/2014/main" id="{4DAECF75-B3E9-41C7-803A-59B4016B56B4}"/>
              </a:ext>
            </a:extLst>
          </p:cNvPr>
          <p:cNvSpPr txBox="1">
            <a:spLocks/>
          </p:cNvSpPr>
          <p:nvPr/>
        </p:nvSpPr>
        <p:spPr>
          <a:xfrm>
            <a:off x="1850948" y="4912332"/>
            <a:ext cx="7227870" cy="2311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Gulati, M. et al. 2021 AHA/ACC/ASE/CHEST/SAEM/SCCT/SCMR Guideline for the Evaluation and Diagnosis of Chest Pain.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Circulation</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82" name="Rectangle: Rounded Corners 81">
            <a:extLst>
              <a:ext uri="{FF2B5EF4-FFF2-40B4-BE49-F238E27FC236}">
                <a16:creationId xmlns:a16="http://schemas.microsoft.com/office/drawing/2014/main" id="{403A3110-5DD1-4D26-A02F-750C3F4E668C}"/>
              </a:ext>
            </a:extLst>
          </p:cNvPr>
          <p:cNvSpPr/>
          <p:nvPr/>
        </p:nvSpPr>
        <p:spPr>
          <a:xfrm>
            <a:off x="984333" y="975936"/>
            <a:ext cx="1073067" cy="376614"/>
          </a:xfrm>
          <a:prstGeom prst="roundRect">
            <a:avLst/>
          </a:prstGeom>
          <a:noFill/>
          <a:ln w="38100">
            <a:solidFill>
              <a:srgbClr val="EE2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6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90132A5-4FA5-6049-9E57-A7036A2A104F}"/>
              </a:ext>
            </a:extLst>
          </p:cNvPr>
          <p:cNvSpPr txBox="1">
            <a:spLocks/>
          </p:cNvSpPr>
          <p:nvPr/>
        </p:nvSpPr>
        <p:spPr>
          <a:xfrm>
            <a:off x="0" y="1"/>
            <a:ext cx="8546708" cy="4950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j-cs"/>
              </a:rPr>
              <a:t>Figure 12. Clinical Decision Pathway for Patients With Stable Chest Pain &amp; No Known CAD</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sym typeface="Arial"/>
            </a:endParaRPr>
          </a:p>
        </p:txBody>
      </p:sp>
      <p:sp>
        <p:nvSpPr>
          <p:cNvPr id="17" name="TextBox 16">
            <a:extLst>
              <a:ext uri="{FF2B5EF4-FFF2-40B4-BE49-F238E27FC236}">
                <a16:creationId xmlns:a16="http://schemas.microsoft.com/office/drawing/2014/main" id="{33B9A8E7-46CA-4E48-BAAF-6675DF2C483B}"/>
              </a:ext>
              <a:ext uri="{C183D7F6-B498-43B3-948B-1728B52AA6E4}">
                <adec:decorative xmlns:adec="http://schemas.microsoft.com/office/drawing/2017/decorative" val="1"/>
              </a:ext>
            </a:extLst>
          </p:cNvPr>
          <p:cNvSpPr txBox="1"/>
          <p:nvPr/>
        </p:nvSpPr>
        <p:spPr>
          <a:xfrm>
            <a:off x="2411835" y="360488"/>
            <a:ext cx="3216092" cy="26163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Lub Dub Bold" panose="020B0803030403020204" pitchFamily="34" charset="0"/>
                <a:ea typeface="MS PGothic" panose="020B0600070205080204" pitchFamily="34" charset="-128"/>
                <a:cs typeface="Lato"/>
              </a:rPr>
              <a:t>Stable Chest Pain + No Known CAD</a:t>
            </a:r>
          </a:p>
        </p:txBody>
      </p:sp>
      <p:sp>
        <p:nvSpPr>
          <p:cNvPr id="18" name="TextBox 17">
            <a:extLst>
              <a:ext uri="{FF2B5EF4-FFF2-40B4-BE49-F238E27FC236}">
                <a16:creationId xmlns:a16="http://schemas.microsoft.com/office/drawing/2014/main" id="{7FEB063C-D533-9249-B1F0-891858E4CCC6}"/>
              </a:ext>
              <a:ext uri="{C183D7F6-B498-43B3-948B-1728B52AA6E4}">
                <adec:decorative xmlns:adec="http://schemas.microsoft.com/office/drawing/2017/decorative" val="1"/>
              </a:ext>
            </a:extLst>
          </p:cNvPr>
          <p:cNvSpPr txBox="1"/>
          <p:nvPr/>
        </p:nvSpPr>
        <p:spPr>
          <a:xfrm>
            <a:off x="1074069" y="1074137"/>
            <a:ext cx="930600" cy="192948"/>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292929"/>
                </a:solidFill>
                <a:effectLst/>
                <a:uLnTx/>
                <a:uFillTx/>
                <a:latin typeface="Lub Dub Medium" panose="020B0603030403020204" pitchFamily="34" charset="0"/>
                <a:ea typeface="MS PGothic" panose="020B0600070205080204" pitchFamily="34" charset="-128"/>
                <a:cs typeface="+mn-cs"/>
              </a:rPr>
              <a:t>Low risk</a:t>
            </a:r>
          </a:p>
        </p:txBody>
      </p:sp>
      <p:grpSp>
        <p:nvGrpSpPr>
          <p:cNvPr id="22" name="Group 21">
            <a:extLst>
              <a:ext uri="{FF2B5EF4-FFF2-40B4-BE49-F238E27FC236}">
                <a16:creationId xmlns:a16="http://schemas.microsoft.com/office/drawing/2014/main" id="{1EE85B1D-1BC7-DF41-8391-2FE4EC438180}"/>
              </a:ext>
              <a:ext uri="{C183D7F6-B498-43B3-948B-1728B52AA6E4}">
                <adec:decorative xmlns:adec="http://schemas.microsoft.com/office/drawing/2017/decorative" val="1"/>
              </a:ext>
            </a:extLst>
          </p:cNvPr>
          <p:cNvGrpSpPr/>
          <p:nvPr/>
        </p:nvGrpSpPr>
        <p:grpSpPr>
          <a:xfrm>
            <a:off x="1504705" y="661851"/>
            <a:ext cx="2042636" cy="409838"/>
            <a:chOff x="2910060" y="1406011"/>
            <a:chExt cx="2723515" cy="363114"/>
          </a:xfrm>
        </p:grpSpPr>
        <p:cxnSp>
          <p:nvCxnSpPr>
            <p:cNvPr id="23" name="Straight Arrow Connector 22">
              <a:extLst>
                <a:ext uri="{FF2B5EF4-FFF2-40B4-BE49-F238E27FC236}">
                  <a16:creationId xmlns:a16="http://schemas.microsoft.com/office/drawing/2014/main" id="{33EB40A6-EB61-5C41-B4A2-F0F437B51571}"/>
                </a:ext>
              </a:extLst>
            </p:cNvPr>
            <p:cNvCxnSpPr>
              <a:cxnSpLocks/>
            </p:cNvCxnSpPr>
            <p:nvPr/>
          </p:nvCxnSpPr>
          <p:spPr>
            <a:xfrm>
              <a:off x="5633575" y="1406011"/>
              <a:ext cx="0" cy="152279"/>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Rectangle 2">
              <a:extLst>
                <a:ext uri="{FF2B5EF4-FFF2-40B4-BE49-F238E27FC236}">
                  <a16:creationId xmlns:a16="http://schemas.microsoft.com/office/drawing/2014/main" id="{8BEC9AC8-D9E2-AC46-B907-AE777B1BA4BD}"/>
                </a:ext>
              </a:extLst>
            </p:cNvPr>
            <p:cNvSpPr/>
            <p:nvPr/>
          </p:nvSpPr>
          <p:spPr>
            <a:xfrm>
              <a:off x="2910060" y="1538738"/>
              <a:ext cx="2723515" cy="23038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27" name="Straight Arrow Connector 26">
            <a:extLst>
              <a:ext uri="{FF2B5EF4-FFF2-40B4-BE49-F238E27FC236}">
                <a16:creationId xmlns:a16="http://schemas.microsoft.com/office/drawing/2014/main" id="{918128F9-F8D0-3A48-9F25-246332CA4462}"/>
              </a:ext>
              <a:ext uri="{C183D7F6-B498-43B3-948B-1728B52AA6E4}">
                <adec:decorative xmlns:adec="http://schemas.microsoft.com/office/drawing/2017/decorative" val="1"/>
              </a:ext>
            </a:extLst>
          </p:cNvPr>
          <p:cNvCxnSpPr>
            <a:cxnSpLocks/>
          </p:cNvCxnSpPr>
          <p:nvPr/>
        </p:nvCxnSpPr>
        <p:spPr>
          <a:xfrm>
            <a:off x="1504705" y="1272798"/>
            <a:ext cx="0" cy="20894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F4B7338-F604-6D44-AC19-481B9BB38913}"/>
              </a:ext>
              <a:ext uri="{C183D7F6-B498-43B3-948B-1728B52AA6E4}">
                <adec:decorative xmlns:adec="http://schemas.microsoft.com/office/drawing/2017/decorative" val="1"/>
              </a:ext>
            </a:extLst>
          </p:cNvPr>
          <p:cNvSpPr txBox="1"/>
          <p:nvPr/>
        </p:nvSpPr>
        <p:spPr>
          <a:xfrm>
            <a:off x="3197659" y="661170"/>
            <a:ext cx="1679138"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Clinical risk assessment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(1)</a:t>
            </a:r>
          </a:p>
        </p:txBody>
      </p:sp>
      <p:sp>
        <p:nvSpPr>
          <p:cNvPr id="36" name="TextBox 35">
            <a:extLst>
              <a:ext uri="{FF2B5EF4-FFF2-40B4-BE49-F238E27FC236}">
                <a16:creationId xmlns:a16="http://schemas.microsoft.com/office/drawing/2014/main" id="{CF0460BA-4DED-E140-B883-6ADC468DBF5A}"/>
              </a:ext>
              <a:ext uri="{C183D7F6-B498-43B3-948B-1728B52AA6E4}">
                <adec:decorative xmlns:adec="http://schemas.microsoft.com/office/drawing/2017/decorative" val="1"/>
              </a:ext>
            </a:extLst>
          </p:cNvPr>
          <p:cNvSpPr txBox="1"/>
          <p:nvPr/>
        </p:nvSpPr>
        <p:spPr>
          <a:xfrm>
            <a:off x="758952" y="1468428"/>
            <a:ext cx="1393761"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No testing recommended (1)</a:t>
            </a:r>
          </a:p>
        </p:txBody>
      </p:sp>
      <p:sp>
        <p:nvSpPr>
          <p:cNvPr id="79" name="Text Placeholder 4">
            <a:extLst>
              <a:ext uri="{FF2B5EF4-FFF2-40B4-BE49-F238E27FC236}">
                <a16:creationId xmlns:a16="http://schemas.microsoft.com/office/drawing/2014/main" id="{4DAECF75-B3E9-41C7-803A-59B4016B56B4}"/>
              </a:ext>
            </a:extLst>
          </p:cNvPr>
          <p:cNvSpPr txBox="1">
            <a:spLocks/>
          </p:cNvSpPr>
          <p:nvPr/>
        </p:nvSpPr>
        <p:spPr>
          <a:xfrm>
            <a:off x="1850948" y="4912332"/>
            <a:ext cx="7227870" cy="23116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Gulati, M. et al. 2021 AHA/ACC/ASE/CHEST/SAEM/SCCT/SCMR Guideline for the Evaluation and Diagnosis of Chest Pain.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Circulation</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r" defTabSz="914400" rtl="0" eaLnBrk="1" fontAlgn="base"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82" name="Rectangle: Rounded Corners 81">
            <a:extLst>
              <a:ext uri="{FF2B5EF4-FFF2-40B4-BE49-F238E27FC236}">
                <a16:creationId xmlns:a16="http://schemas.microsoft.com/office/drawing/2014/main" id="{403A3110-5DD1-4D26-A02F-750C3F4E668C}"/>
              </a:ext>
            </a:extLst>
          </p:cNvPr>
          <p:cNvSpPr/>
          <p:nvPr/>
        </p:nvSpPr>
        <p:spPr>
          <a:xfrm>
            <a:off x="1005840" y="975936"/>
            <a:ext cx="1073067" cy="376614"/>
          </a:xfrm>
          <a:prstGeom prst="roundRect">
            <a:avLst/>
          </a:prstGeom>
          <a:noFill/>
          <a:ln w="38100">
            <a:solidFill>
              <a:srgbClr val="EE2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8" name="Table 77">
            <a:extLst>
              <a:ext uri="{FF2B5EF4-FFF2-40B4-BE49-F238E27FC236}">
                <a16:creationId xmlns:a16="http://schemas.microsoft.com/office/drawing/2014/main" id="{6C5F08BE-5CD8-7841-AAE0-37E3D6F2451A}"/>
              </a:ext>
            </a:extLst>
          </p:cNvPr>
          <p:cNvGraphicFramePr>
            <a:graphicFrameLocks noGrp="1"/>
          </p:cNvGraphicFramePr>
          <p:nvPr/>
        </p:nvGraphicFramePr>
        <p:xfrm>
          <a:off x="2514600" y="2313432"/>
          <a:ext cx="5845939" cy="1661305"/>
        </p:xfrm>
        <a:graphic>
          <a:graphicData uri="http://schemas.openxmlformats.org/drawingml/2006/table">
            <a:tbl>
              <a:tblPr bandRow="1"/>
              <a:tblGrid>
                <a:gridCol w="678056">
                  <a:extLst>
                    <a:ext uri="{9D8B030D-6E8A-4147-A177-3AD203B41FA5}">
                      <a16:colId xmlns:a16="http://schemas.microsoft.com/office/drawing/2014/main" val="1070266796"/>
                    </a:ext>
                  </a:extLst>
                </a:gridCol>
                <a:gridCol w="532082">
                  <a:extLst>
                    <a:ext uri="{9D8B030D-6E8A-4147-A177-3AD203B41FA5}">
                      <a16:colId xmlns:a16="http://schemas.microsoft.com/office/drawing/2014/main" val="1228872548"/>
                    </a:ext>
                  </a:extLst>
                </a:gridCol>
                <a:gridCol w="4635801">
                  <a:extLst>
                    <a:ext uri="{9D8B030D-6E8A-4147-A177-3AD203B41FA5}">
                      <a16:colId xmlns:a16="http://schemas.microsoft.com/office/drawing/2014/main" val="671461337"/>
                    </a:ext>
                  </a:extLst>
                </a:gridCol>
              </a:tblGrid>
              <a:tr h="823105">
                <a:tc>
                  <a:txBody>
                    <a:bodyPr/>
                    <a:lstStyle/>
                    <a:p>
                      <a:pPr marL="0" marR="0" algn="ctr" defTabSz="914400" rtl="0" eaLnBrk="1" latinLnBrk="0" hangingPunct="1">
                        <a:lnSpc>
                          <a:spcPct val="200000"/>
                        </a:lnSpc>
                        <a:spcBef>
                          <a:spcPts val="0"/>
                        </a:spcBef>
                        <a:spcAft>
                          <a:spcPts val="0"/>
                        </a:spcAft>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defTabSz="914400" rtl="0" eaLnBrk="1" latinLnBrk="0" hangingPunct="1">
                        <a:lnSpc>
                          <a:spcPct val="200000"/>
                        </a:lnSpc>
                        <a:spcBef>
                          <a:spcPts val="0"/>
                        </a:spcBef>
                        <a:spcAft>
                          <a:spcPts val="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defTabSz="914400" rtl="0" eaLnBrk="1" latinLnBrk="0" hangingPunct="1">
                        <a:lnSpc>
                          <a:spcPct val="150000"/>
                        </a:lnSpc>
                        <a:spcBef>
                          <a:spcPts val="0"/>
                        </a:spcBef>
                        <a:spcAft>
                          <a:spcPts val="0"/>
                        </a:spcAft>
                        <a:buFont typeface="+mj-lt"/>
                        <a:buAutoNum type="arabicPeriod" startAt="2"/>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 testing is reasonable as a first-line test for excluding calcified plaque and identifying patients with a low likelihood of obstructive CAD.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8550838"/>
                  </a:ext>
                </a:extLst>
              </a:tr>
              <a:tr h="838200">
                <a:tc>
                  <a:txBody>
                    <a:bodyPr/>
                    <a:lstStyle/>
                    <a:p>
                      <a:pPr marL="0" marR="0" algn="ctr" defTabSz="914400" rtl="0" eaLnBrk="1" latinLnBrk="0" hangingPunct="1">
                        <a:lnSpc>
                          <a:spcPct val="200000"/>
                        </a:lnSpc>
                        <a:spcBef>
                          <a:spcPts val="0"/>
                        </a:spcBef>
                        <a:spcAft>
                          <a:spcPts val="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defTabSz="914400" rtl="0" eaLnBrk="1" latinLnBrk="0" hangingPunct="1">
                        <a:lnSpc>
                          <a:spcPct val="200000"/>
                        </a:lnSpc>
                        <a:spcBef>
                          <a:spcPts val="0"/>
                        </a:spcBef>
                        <a:spcAft>
                          <a:spcPts val="0"/>
                        </a:spcAft>
                      </a:pPr>
                      <a:r>
                        <a:rPr lang="en-US" sz="1200" b="1" kern="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B-NR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defTabSz="914400" rtl="0" eaLnBrk="1" latinLnBrk="0" hangingPunct="1">
                        <a:lnSpc>
                          <a:spcPct val="150000"/>
                        </a:lnSpc>
                        <a:spcBef>
                          <a:spcPts val="0"/>
                        </a:spcBef>
                        <a:spcAft>
                          <a:spcPts val="0"/>
                        </a:spcAft>
                        <a:buFont typeface="+mj-lt"/>
                        <a:buAutoNum type="arabicPeriod" startAt="3"/>
                      </a:pPr>
                      <a:r>
                        <a:rPr lang="en-US" sz="12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Exercise testing without imaging is reasonable as a first-line test for excluding myocardial ischemia and determining functional capacity in patients with an interpretable ECG.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89839"/>
                  </a:ext>
                </a:extLst>
              </a:tr>
            </a:tbl>
          </a:graphicData>
        </a:graphic>
      </p:graphicFrame>
      <p:sp>
        <p:nvSpPr>
          <p:cNvPr id="4" name="Bent-Up Arrow 3">
            <a:extLst>
              <a:ext uri="{FF2B5EF4-FFF2-40B4-BE49-F238E27FC236}">
                <a16:creationId xmlns:a16="http://schemas.microsoft.com/office/drawing/2014/main" id="{CCCE07DA-EBD0-1646-A5DA-86A5A6589B81}"/>
              </a:ext>
            </a:extLst>
          </p:cNvPr>
          <p:cNvSpPr/>
          <p:nvPr/>
        </p:nvSpPr>
        <p:spPr>
          <a:xfrm rot="5400000">
            <a:off x="1294623" y="2292741"/>
            <a:ext cx="1163487" cy="1070935"/>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71B337-CC9B-9D4E-89E5-B1A50BA971DF}"/>
              </a:ext>
              <a:ext uri="{C183D7F6-B498-43B3-948B-1728B52AA6E4}">
                <adec:decorative xmlns:adec="http://schemas.microsoft.com/office/drawing/2017/decorative" val="1"/>
              </a:ext>
            </a:extLst>
          </p:cNvPr>
          <p:cNvSpPr txBox="1"/>
          <p:nvPr/>
        </p:nvSpPr>
        <p:spPr>
          <a:xfrm>
            <a:off x="762000" y="1845136"/>
            <a:ext cx="1389888" cy="421814"/>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 testing in selected cases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Lub Dub Bold" panose="020B0803030403020204" pitchFamily="34" charset="0"/>
                <a:ea typeface="MS PGothic" panose="020B0600070205080204" pitchFamily="34" charset="-128"/>
                <a:cs typeface="Lato"/>
              </a:rPr>
              <a:t>(2a)</a:t>
            </a:r>
          </a:p>
        </p:txBody>
      </p:sp>
      <p:sp>
        <p:nvSpPr>
          <p:cNvPr id="19" name="TextBox 18">
            <a:extLst>
              <a:ext uri="{FF2B5EF4-FFF2-40B4-BE49-F238E27FC236}">
                <a16:creationId xmlns:a16="http://schemas.microsoft.com/office/drawing/2014/main" id="{FBF3C94C-A795-427B-8DF7-7A4514D5555E}"/>
              </a:ext>
            </a:extLst>
          </p:cNvPr>
          <p:cNvSpPr txBox="1"/>
          <p:nvPr/>
        </p:nvSpPr>
        <p:spPr>
          <a:xfrm>
            <a:off x="2514616" y="1529775"/>
            <a:ext cx="5105384"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For patients with stable chest pain &amp; no known CAD categorized as low risk,</a:t>
            </a:r>
            <a:endPar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6752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3"/>
          <p:cNvSpPr txBox="1">
            <a:spLocks noChangeArrowheads="1"/>
          </p:cNvSpPr>
          <p:nvPr/>
        </p:nvSpPr>
        <p:spPr bwMode="auto">
          <a:xfrm>
            <a:off x="5791200" y="4019550"/>
            <a:ext cx="3352800" cy="46166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Abbreviations: ECG=Electrocardiogram, MPS: Myocardial Perfusion SPECT</a:t>
            </a:r>
          </a:p>
        </p:txBody>
      </p:sp>
      <p:sp>
        <p:nvSpPr>
          <p:cNvPr id="27" name="Rectangle 26"/>
          <p:cNvSpPr/>
          <p:nvPr/>
        </p:nvSpPr>
        <p:spPr>
          <a:xfrm>
            <a:off x="90383" y="4352151"/>
            <a:ext cx="2729017" cy="276999"/>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Source: Shaw Circulation 2011;124:1239-49. </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graphicFrame>
        <p:nvGraphicFramePr>
          <p:cNvPr id="28" name="Object 27"/>
          <p:cNvGraphicFramePr>
            <a:graphicFrameLocks noChangeAspect="1"/>
          </p:cNvGraphicFramePr>
          <p:nvPr/>
        </p:nvGraphicFramePr>
        <p:xfrm>
          <a:off x="304800" y="285750"/>
          <a:ext cx="977504" cy="539354"/>
        </p:xfrm>
        <a:graphic>
          <a:graphicData uri="http://schemas.openxmlformats.org/presentationml/2006/ole">
            <mc:AlternateContent xmlns:mc="http://schemas.openxmlformats.org/markup-compatibility/2006">
              <mc:Choice xmlns:v="urn:schemas-microsoft-com:vml" Requires="v">
                <p:oleObj name="Bitmap Image" r:id="rId3" imgW="1409760" imgH="777240" progId="Paint.Picture">
                  <p:embed/>
                </p:oleObj>
              </mc:Choice>
              <mc:Fallback>
                <p:oleObj name="Bitmap Image" r:id="rId3" imgW="1409760" imgH="777240" progId="Paint.Picture">
                  <p:embed/>
                  <p:pic>
                    <p:nvPicPr>
                      <p:cNvPr id="28" name="Object 27"/>
                      <p:cNvPicPr>
                        <a:picLocks noChangeAspect="1" noChangeArrowheads="1"/>
                      </p:cNvPicPr>
                      <p:nvPr/>
                    </p:nvPicPr>
                    <p:blipFill>
                      <a:blip r:embed="rId4"/>
                      <a:srcRect/>
                      <a:stretch>
                        <a:fillRect/>
                      </a:stretch>
                    </p:blipFill>
                    <p:spPr bwMode="auto">
                      <a:xfrm>
                        <a:off x="304800" y="285750"/>
                        <a:ext cx="977504" cy="539354"/>
                      </a:xfrm>
                      <a:prstGeom prst="rect">
                        <a:avLst/>
                      </a:prstGeom>
                      <a:noFill/>
                      <a:ln>
                        <a:noFill/>
                      </a:ln>
                      <a:effectLst/>
                    </p:spPr>
                  </p:pic>
                </p:oleObj>
              </mc:Fallback>
            </mc:AlternateContent>
          </a:graphicData>
        </a:graphic>
      </p:graphicFrame>
      <p:sp>
        <p:nvSpPr>
          <p:cNvPr id="33" name="Content Placeholder 27"/>
          <p:cNvSpPr>
            <a:spLocks noGrp="1"/>
          </p:cNvSpPr>
          <p:nvPr>
            <p:ph sz="half" idx="1"/>
          </p:nvPr>
        </p:nvSpPr>
        <p:spPr>
          <a:xfrm>
            <a:off x="685800" y="1791758"/>
            <a:ext cx="3429000" cy="1999192"/>
          </a:xfrm>
        </p:spPr>
        <p:txBody>
          <a:bodyPr/>
          <a:lstStyle/>
          <a:p>
            <a:pPr>
              <a:spcBef>
                <a:spcPts val="0"/>
              </a:spcBef>
              <a:buClr>
                <a:schemeClr val="tx1"/>
              </a:buClr>
              <a:buFont typeface="Wingdings" panose="05000000000000000000" pitchFamily="2" charset="2"/>
              <a:buChar char="§"/>
            </a:pPr>
            <a:r>
              <a:rPr lang="en-US" sz="2000" dirty="0">
                <a:latin typeface="Arial Narrow" panose="020B0606020202030204" pitchFamily="34" charset="0"/>
              </a:rPr>
              <a:t>Exercise testing is an equally effective diagnostic strategy in low-risk symptomatic women vs. Ex MPS</a:t>
            </a:r>
          </a:p>
          <a:p>
            <a:pPr>
              <a:spcBef>
                <a:spcPts val="0"/>
              </a:spcBef>
              <a:buClr>
                <a:schemeClr val="tx1"/>
              </a:buClr>
              <a:buFont typeface="Wingdings" panose="05000000000000000000" pitchFamily="2" charset="2"/>
              <a:buChar char="§"/>
            </a:pPr>
            <a:endParaRPr lang="en-US" sz="400" dirty="0">
              <a:latin typeface="Arial Narrow" panose="020B0606020202030204" pitchFamily="34" charset="0"/>
            </a:endParaRPr>
          </a:p>
          <a:p>
            <a:pPr>
              <a:spcBef>
                <a:spcPts val="0"/>
              </a:spcBef>
              <a:buClr>
                <a:schemeClr val="tx1"/>
              </a:buClr>
              <a:buFont typeface="Wingdings" panose="05000000000000000000" pitchFamily="2" charset="2"/>
              <a:buChar char="§"/>
            </a:pPr>
            <a:endParaRPr lang="en-US" sz="400" dirty="0">
              <a:latin typeface="Arial Narrow" panose="020B0606020202030204" pitchFamily="34" charset="0"/>
            </a:endParaRPr>
          </a:p>
          <a:p>
            <a:pPr>
              <a:spcBef>
                <a:spcPts val="0"/>
              </a:spcBef>
              <a:buClr>
                <a:schemeClr val="tx1"/>
              </a:buClr>
              <a:buFont typeface="Wingdings" panose="05000000000000000000" pitchFamily="2" charset="2"/>
              <a:buChar char="§"/>
            </a:pPr>
            <a:r>
              <a:rPr lang="en-US" sz="2000" dirty="0">
                <a:latin typeface="Arial Narrow" panose="020B0606020202030204" pitchFamily="34" charset="0"/>
              </a:rPr>
              <a:t>No difference in outcomes but exercise testing alone provided significant cost savings</a:t>
            </a:r>
          </a:p>
        </p:txBody>
      </p:sp>
      <p:graphicFrame>
        <p:nvGraphicFramePr>
          <p:cNvPr id="34" name="Content Placeholder 3"/>
          <p:cNvGraphicFramePr>
            <a:graphicFrameLocks noGrp="1"/>
          </p:cNvGraphicFramePr>
          <p:nvPr>
            <p:ph idx="1"/>
          </p:nvPr>
        </p:nvGraphicFramePr>
        <p:xfrm>
          <a:off x="5029200" y="1200151"/>
          <a:ext cx="3962400" cy="2819400"/>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p:cNvSpPr txBox="1"/>
          <p:nvPr/>
        </p:nvSpPr>
        <p:spPr>
          <a:xfrm rot="16200000">
            <a:off x="3546412" y="2231859"/>
            <a:ext cx="2694969" cy="3231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Cumulative Event-Free Survival (%)</a:t>
            </a:r>
          </a:p>
        </p:txBody>
      </p:sp>
      <p:sp>
        <p:nvSpPr>
          <p:cNvPr id="3" name="Title 2">
            <a:extLst>
              <a:ext uri="{FF2B5EF4-FFF2-40B4-BE49-F238E27FC236}">
                <a16:creationId xmlns:a16="http://schemas.microsoft.com/office/drawing/2014/main" id="{D7CC475C-D6CB-40F8-896B-AC2B3D3C09C0}"/>
              </a:ext>
            </a:extLst>
          </p:cNvPr>
          <p:cNvSpPr>
            <a:spLocks noGrp="1"/>
          </p:cNvSpPr>
          <p:nvPr>
            <p:ph type="title"/>
          </p:nvPr>
        </p:nvSpPr>
        <p:spPr>
          <a:xfrm>
            <a:off x="1282304" y="209550"/>
            <a:ext cx="7023496" cy="993775"/>
          </a:xfrm>
        </p:spPr>
        <p:txBody>
          <a:bodyPr/>
          <a:lstStyle/>
          <a:p>
            <a:r>
              <a:rPr lang="en-US" sz="2400" dirty="0">
                <a:latin typeface="Arial Black" panose="020B0A04020102020204" pitchFamily="34" charset="0"/>
              </a:rPr>
              <a:t>What is the Optimal Method for Ischemia Evaluation in Women? (WOMEN) Trial</a:t>
            </a:r>
          </a:p>
        </p:txBody>
      </p:sp>
      <p:sp>
        <p:nvSpPr>
          <p:cNvPr id="10" name="TextBox 9">
            <a:extLst>
              <a:ext uri="{FF2B5EF4-FFF2-40B4-BE49-F238E27FC236}">
                <a16:creationId xmlns:a16="http://schemas.microsoft.com/office/drawing/2014/main" id="{E2B45B2C-7716-471C-896F-A85689A15E1D}"/>
              </a:ext>
            </a:extLst>
          </p:cNvPr>
          <p:cNvSpPr txBox="1"/>
          <p:nvPr/>
        </p:nvSpPr>
        <p:spPr>
          <a:xfrm>
            <a:off x="5791200" y="2200930"/>
            <a:ext cx="2971800" cy="52322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
                <a:prstClr val="black"/>
              </a:buClr>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No Difference in 2-Year Rates of Death, ACS, or HF Hospitalization (p=0.59)</a:t>
            </a:r>
          </a:p>
        </p:txBody>
      </p:sp>
      <p:sp>
        <p:nvSpPr>
          <p:cNvPr id="12" name="TextBox 11">
            <a:extLst>
              <a:ext uri="{FF2B5EF4-FFF2-40B4-BE49-F238E27FC236}">
                <a16:creationId xmlns:a16="http://schemas.microsoft.com/office/drawing/2014/main" id="{491685D1-40E9-446A-8C88-BB5D165D3A1E}"/>
              </a:ext>
            </a:extLst>
          </p:cNvPr>
          <p:cNvSpPr txBox="1"/>
          <p:nvPr/>
        </p:nvSpPr>
        <p:spPr>
          <a:xfrm>
            <a:off x="303654" y="1047750"/>
            <a:ext cx="4192146"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
                <a:prstClr val="black"/>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N=824 Symptomatic Women Capable of Exercising</a:t>
            </a:r>
          </a:p>
          <a:p>
            <a:pPr marL="0" marR="0" lvl="0" indent="0" algn="l" defTabSz="914400" rtl="0" eaLnBrk="1" fontAlgn="base" latinLnBrk="0" hangingPunct="1">
              <a:lnSpc>
                <a:spcPct val="100000"/>
              </a:lnSpc>
              <a:spcBef>
                <a:spcPts val="0"/>
              </a:spcBef>
              <a:spcAft>
                <a:spcPct val="0"/>
              </a:spcAft>
              <a:buClr>
                <a:prstClr val="black"/>
              </a:buClr>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(&gt;8 METs, most w/ </a:t>
            </a:r>
            <a:r>
              <a:rPr kumimoji="0" lang="en-US" sz="1600" b="0" i="0" u="none" strike="noStrike" kern="1200" cap="none" spc="0" normalizeH="0" baseline="0" noProof="0" dirty="0" err="1">
                <a:ln>
                  <a:noFill/>
                </a:ln>
                <a:solidFill>
                  <a:prstClr val="black"/>
                </a:solidFill>
                <a:effectLst/>
                <a:uLnTx/>
                <a:uFillTx/>
                <a:latin typeface="Arial Narrow" pitchFamily="34" charset="0"/>
                <a:ea typeface="MS PGothic" panose="020B0600070205080204" pitchFamily="34" charset="-128"/>
                <a:cs typeface="+mn-cs"/>
              </a:rPr>
              <a:t>Nl</a:t>
            </a:r>
            <a:r>
              <a:rPr kumimoji="0" lang="en-US" sz="1600" b="0" i="0" u="none" strike="noStrike" kern="1200" cap="none" spc="0" normalizeH="0" baseline="0" noProof="0" dirty="0">
                <a:ln>
                  <a:noFill/>
                </a:ln>
                <a:solidFill>
                  <a:prstClr val="black"/>
                </a:solidFill>
                <a:effectLst/>
                <a:uLnTx/>
                <a:uFillTx/>
                <a:latin typeface="Arial Narrow" pitchFamily="34" charset="0"/>
                <a:ea typeface="MS PGothic" panose="020B0600070205080204" pitchFamily="34" charset="-128"/>
                <a:cs typeface="+mn-cs"/>
              </a:rPr>
              <a:t> rest ECG)</a:t>
            </a:r>
          </a:p>
        </p:txBody>
      </p:sp>
    </p:spTree>
    <p:extLst>
      <p:ext uri="{BB962C8B-B14F-4D97-AF65-F5344CB8AC3E}">
        <p14:creationId xmlns:p14="http://schemas.microsoft.com/office/powerpoint/2010/main" val="1883218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421FD0A-ACE3-4A3F-8EA8-7DD691A1F67C}"/>
              </a:ext>
            </a:extLst>
          </p:cNvPr>
          <p:cNvSpPr txBox="1">
            <a:spLocks noChangeArrowheads="1"/>
          </p:cNvSpPr>
          <p:nvPr/>
        </p:nvSpPr>
        <p:spPr bwMode="auto">
          <a:xfrm>
            <a:off x="990600" y="205542"/>
            <a:ext cx="8831800" cy="461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2400" b="0" i="0" u="none" strike="noStrike" kern="1200" cap="none" spc="0" normalizeH="0" baseline="0" noProof="0" dirty="0">
                <a:ln>
                  <a:noFill/>
                </a:ln>
                <a:solidFill>
                  <a:prstClr val="black"/>
                </a:solidFill>
                <a:effectLst/>
                <a:uLnTx/>
                <a:uFillTx/>
                <a:latin typeface="Arial Black" panose="020B0A04020102020204" pitchFamily="34" charset="0"/>
                <a:ea typeface="MS PGothic" panose="020B0600070205080204" pitchFamily="34" charset="-128"/>
              </a:rPr>
              <a:t>PROMISE Trial: Prognosis by Coronary Artery Calcium (CAC) &amp; Functional Testing (FT)</a:t>
            </a:r>
          </a:p>
        </p:txBody>
      </p:sp>
      <p:sp>
        <p:nvSpPr>
          <p:cNvPr id="3" name="Rectangle 2">
            <a:extLst>
              <a:ext uri="{FF2B5EF4-FFF2-40B4-BE49-F238E27FC236}">
                <a16:creationId xmlns:a16="http://schemas.microsoft.com/office/drawing/2014/main" id="{DC656B7E-F164-4525-9F64-F8FFAB29315F}"/>
              </a:ext>
            </a:extLst>
          </p:cNvPr>
          <p:cNvSpPr/>
          <p:nvPr/>
        </p:nvSpPr>
        <p:spPr>
          <a:xfrm>
            <a:off x="57870" y="4171950"/>
            <a:ext cx="291393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Mean Follow-up: 26 months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Source: Budoff Circulation 2017;136:1993-2005. </a:t>
            </a:r>
          </a:p>
        </p:txBody>
      </p:sp>
      <p:grpSp>
        <p:nvGrpSpPr>
          <p:cNvPr id="6" name="Group 5">
            <a:extLst>
              <a:ext uri="{FF2B5EF4-FFF2-40B4-BE49-F238E27FC236}">
                <a16:creationId xmlns:a16="http://schemas.microsoft.com/office/drawing/2014/main" id="{56A733F5-652E-45DC-A4E8-4798BE4C9665}"/>
              </a:ext>
            </a:extLst>
          </p:cNvPr>
          <p:cNvGrpSpPr/>
          <p:nvPr/>
        </p:nvGrpSpPr>
        <p:grpSpPr>
          <a:xfrm>
            <a:off x="992231" y="1200150"/>
            <a:ext cx="7161169" cy="2743200"/>
            <a:chOff x="1011282" y="1428750"/>
            <a:chExt cx="7161169" cy="2743200"/>
          </a:xfrm>
        </p:grpSpPr>
        <p:pic>
          <p:nvPicPr>
            <p:cNvPr id="3075" name="Picture 3">
              <a:extLst>
                <a:ext uri="{FF2B5EF4-FFF2-40B4-BE49-F238E27FC236}">
                  <a16:creationId xmlns:a16="http://schemas.microsoft.com/office/drawing/2014/main" id="{1C2D21BE-63EB-4445-9907-8590727AC63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t="2453" b="68348"/>
            <a:stretch/>
          </p:blipFill>
          <p:spPr bwMode="auto">
            <a:xfrm>
              <a:off x="1011282" y="1504950"/>
              <a:ext cx="7161169"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4" name="Rectangle 3">
              <a:extLst>
                <a:ext uri="{FF2B5EF4-FFF2-40B4-BE49-F238E27FC236}">
                  <a16:creationId xmlns:a16="http://schemas.microsoft.com/office/drawing/2014/main" id="{44C818A8-5FBC-45DB-93D9-056CC4D52378}"/>
                </a:ext>
              </a:extLst>
            </p:cNvPr>
            <p:cNvSpPr/>
            <p:nvPr/>
          </p:nvSpPr>
          <p:spPr>
            <a:xfrm>
              <a:off x="1771650" y="2144151"/>
              <a:ext cx="257175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CAC: 0, 1-99, 100-400, &amp; &gt;400</a:t>
              </a:r>
            </a:p>
          </p:txBody>
        </p:sp>
        <p:sp>
          <p:nvSpPr>
            <p:cNvPr id="5" name="Rectangle 4">
              <a:extLst>
                <a:ext uri="{FF2B5EF4-FFF2-40B4-BE49-F238E27FC236}">
                  <a16:creationId xmlns:a16="http://schemas.microsoft.com/office/drawing/2014/main" id="{2D10D4DF-A640-4E3A-9775-D617238C57EF}"/>
                </a:ext>
              </a:extLst>
            </p:cNvPr>
            <p:cNvSpPr/>
            <p:nvPr/>
          </p:nvSpPr>
          <p:spPr>
            <a:xfrm>
              <a:off x="5772150" y="1428750"/>
              <a:ext cx="50206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(FT)</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grpSp>
      <p:pic>
        <p:nvPicPr>
          <p:cNvPr id="13" name="Picture 2">
            <a:extLst>
              <a:ext uri="{FF2B5EF4-FFF2-40B4-BE49-F238E27FC236}">
                <a16:creationId xmlns:a16="http://schemas.microsoft.com/office/drawing/2014/main" id="{A70425F7-8C70-4E71-9DF0-4763FFC82471}"/>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b="7359"/>
          <a:stretch/>
        </p:blipFill>
        <p:spPr bwMode="auto">
          <a:xfrm>
            <a:off x="152400" y="184041"/>
            <a:ext cx="762000" cy="787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05232134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E10D1-0BDE-7F41-8614-3DB288E04906}"/>
              </a:ext>
            </a:extLst>
          </p:cNvPr>
          <p:cNvPicPr>
            <a:picLocks noChangeAspect="1"/>
          </p:cNvPicPr>
          <p:nvPr/>
        </p:nvPicPr>
        <p:blipFill>
          <a:blip r:embed="rId2"/>
          <a:stretch>
            <a:fillRect/>
          </a:stretch>
        </p:blipFill>
        <p:spPr>
          <a:xfrm>
            <a:off x="1531125" y="13067"/>
            <a:ext cx="6081750" cy="5010150"/>
          </a:xfrm>
          <a:prstGeom prst="rect">
            <a:avLst/>
          </a:prstGeom>
        </p:spPr>
      </p:pic>
    </p:spTree>
    <p:extLst>
      <p:ext uri="{BB962C8B-B14F-4D97-AF65-F5344CB8AC3E}">
        <p14:creationId xmlns:p14="http://schemas.microsoft.com/office/powerpoint/2010/main" val="3537246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1876-9561-4D39-B611-682AF4E2FFB7}"/>
              </a:ext>
            </a:extLst>
          </p:cNvPr>
          <p:cNvSpPr>
            <a:spLocks noGrp="1"/>
          </p:cNvSpPr>
          <p:nvPr>
            <p:ph type="title"/>
          </p:nvPr>
        </p:nvSpPr>
        <p:spPr/>
        <p:txBody>
          <a:bodyPr/>
          <a:lstStyle/>
          <a:p>
            <a:pPr algn="ctr"/>
            <a:r>
              <a:rPr lang="en-US" sz="3000" dirty="0">
                <a:latin typeface="Arial Black" panose="020B0A04020102020204" pitchFamily="34" charset="0"/>
              </a:rPr>
              <a:t>Coronary Artery Calcium </a:t>
            </a:r>
            <a:br>
              <a:rPr lang="en-US" sz="3000" dirty="0">
                <a:latin typeface="Arial Black" panose="020B0A04020102020204" pitchFamily="34" charset="0"/>
              </a:rPr>
            </a:br>
            <a:r>
              <a:rPr lang="en-US" sz="3000" dirty="0">
                <a:latin typeface="Arial Black" panose="020B0A04020102020204" pitchFamily="34" charset="0"/>
              </a:rPr>
              <a:t>(CAC) Scoring</a:t>
            </a:r>
          </a:p>
        </p:txBody>
      </p:sp>
      <p:sp>
        <p:nvSpPr>
          <p:cNvPr id="3" name="Content Placeholder 2">
            <a:extLst>
              <a:ext uri="{FF2B5EF4-FFF2-40B4-BE49-F238E27FC236}">
                <a16:creationId xmlns:a16="http://schemas.microsoft.com/office/drawing/2014/main" id="{87D2F664-D6A4-413B-A0DB-60456387687A}"/>
              </a:ext>
            </a:extLst>
          </p:cNvPr>
          <p:cNvSpPr>
            <a:spLocks noGrp="1"/>
          </p:cNvSpPr>
          <p:nvPr>
            <p:ph idx="1"/>
          </p:nvPr>
        </p:nvSpPr>
        <p:spPr>
          <a:xfrm>
            <a:off x="381000" y="1428750"/>
            <a:ext cx="4495800" cy="1905000"/>
          </a:xfrm>
        </p:spPr>
        <p:txBody>
          <a:bodyPr/>
          <a:lstStyle/>
          <a:p>
            <a:r>
              <a:rPr lang="en-US" sz="2400" dirty="0">
                <a:latin typeface="Arial Narrow" panose="020B0606020202030204" pitchFamily="34" charset="0"/>
              </a:rPr>
              <a:t>CAC score = 0 identifies low-risk patient - does not require additional diagnostic testing </a:t>
            </a:r>
          </a:p>
          <a:p>
            <a:r>
              <a:rPr lang="en-US" sz="2400" dirty="0">
                <a:latin typeface="Arial Narrow" panose="020B0606020202030204" pitchFamily="34" charset="0"/>
              </a:rPr>
              <a:t>Most events (84%) occur among patients with detectable CAC</a:t>
            </a:r>
          </a:p>
          <a:p>
            <a:pPr lvl="1"/>
            <a:r>
              <a:rPr lang="en-US" sz="2000" dirty="0">
                <a:latin typeface="Arial Narrow" panose="020B0606020202030204" pitchFamily="34" charset="0"/>
              </a:rPr>
              <a:t>Preventive Care for those w CAC</a:t>
            </a:r>
          </a:p>
        </p:txBody>
      </p:sp>
      <p:grpSp>
        <p:nvGrpSpPr>
          <p:cNvPr id="8" name="Group 7">
            <a:extLst>
              <a:ext uri="{FF2B5EF4-FFF2-40B4-BE49-F238E27FC236}">
                <a16:creationId xmlns:a16="http://schemas.microsoft.com/office/drawing/2014/main" id="{A446A0F8-3130-4EE8-AE8D-F96B825599EF}"/>
              </a:ext>
            </a:extLst>
          </p:cNvPr>
          <p:cNvGrpSpPr/>
          <p:nvPr/>
        </p:nvGrpSpPr>
        <p:grpSpPr>
          <a:xfrm>
            <a:off x="4953000" y="1420813"/>
            <a:ext cx="3884569" cy="2370137"/>
            <a:chOff x="1011282" y="1504950"/>
            <a:chExt cx="3579769" cy="2052386"/>
          </a:xfrm>
        </p:grpSpPr>
        <p:pic>
          <p:nvPicPr>
            <p:cNvPr id="9" name="Picture 3">
              <a:extLst>
                <a:ext uri="{FF2B5EF4-FFF2-40B4-BE49-F238E27FC236}">
                  <a16:creationId xmlns:a16="http://schemas.microsoft.com/office/drawing/2014/main" id="{86A32A87-EC46-4058-93C3-6062D75D7B3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t="2453" r="50011" b="75077"/>
            <a:stretch/>
          </p:blipFill>
          <p:spPr bwMode="auto">
            <a:xfrm>
              <a:off x="1011282" y="1504950"/>
              <a:ext cx="3579769" cy="2052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10" name="Rectangle 9">
              <a:extLst>
                <a:ext uri="{FF2B5EF4-FFF2-40B4-BE49-F238E27FC236}">
                  <a16:creationId xmlns:a16="http://schemas.microsoft.com/office/drawing/2014/main" id="{8F5CF2B5-69E7-41A5-869F-CD4563349C28}"/>
                </a:ext>
              </a:extLst>
            </p:cNvPr>
            <p:cNvSpPr/>
            <p:nvPr/>
          </p:nvSpPr>
          <p:spPr>
            <a:xfrm>
              <a:off x="1771650" y="2144151"/>
              <a:ext cx="257175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CAC: 0, 1-99, 100-400, &amp; &gt;400</a:t>
              </a:r>
            </a:p>
          </p:txBody>
        </p:sp>
      </p:grpSp>
      <p:sp>
        <p:nvSpPr>
          <p:cNvPr id="12" name="Rectangle 11">
            <a:extLst>
              <a:ext uri="{FF2B5EF4-FFF2-40B4-BE49-F238E27FC236}">
                <a16:creationId xmlns:a16="http://schemas.microsoft.com/office/drawing/2014/main" id="{5824CED4-3D35-45FA-94C9-DB2386DE4EF7}"/>
              </a:ext>
            </a:extLst>
          </p:cNvPr>
          <p:cNvSpPr/>
          <p:nvPr/>
        </p:nvSpPr>
        <p:spPr>
          <a:xfrm>
            <a:off x="57870" y="4171950"/>
            <a:ext cx="291393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Mean Follow-up: 26 months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Source: Budoff Circulation 2017;136:1993-2005. </a:t>
            </a:r>
          </a:p>
        </p:txBody>
      </p:sp>
    </p:spTree>
    <p:extLst>
      <p:ext uri="{BB962C8B-B14F-4D97-AF65-F5344CB8AC3E}">
        <p14:creationId xmlns:p14="http://schemas.microsoft.com/office/powerpoint/2010/main" val="3024757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269081"/>
            <a:ext cx="8629651" cy="854869"/>
          </a:xfrm>
        </p:spPr>
        <p:txBody>
          <a:bodyPr/>
          <a:lstStyle/>
          <a:p>
            <a:pPr algn="ctr"/>
            <a:r>
              <a:rPr lang="en-US" sz="2400" dirty="0">
                <a:latin typeface="Arial Black" panose="020B0A04020102020204" pitchFamily="34" charset="0"/>
              </a:rPr>
              <a:t>CAC + Selective CCTA vs. Exercise Testing in Suspected CAD (CRESCENT) Trial</a:t>
            </a:r>
          </a:p>
        </p:txBody>
      </p:sp>
      <p:sp>
        <p:nvSpPr>
          <p:cNvPr id="3" name="Text Box 1"/>
          <p:cNvSpPr txBox="1">
            <a:spLocks noChangeArrowheads="1"/>
          </p:cNvSpPr>
          <p:nvPr/>
        </p:nvSpPr>
        <p:spPr bwMode="auto">
          <a:xfrm>
            <a:off x="1054300" y="-1371600"/>
            <a:ext cx="7022306"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rPr>
              <a:t>Patient flow diagram with disposition by randomized arm. </a:t>
            </a:r>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4" b="42169"/>
          <a:stretch/>
        </p:blipFill>
        <p:spPr bwMode="auto">
          <a:xfrm>
            <a:off x="4811167" y="1352550"/>
            <a:ext cx="3951833" cy="20002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9" name="Rectangle 8"/>
          <p:cNvSpPr/>
          <p:nvPr/>
        </p:nvSpPr>
        <p:spPr>
          <a:xfrm>
            <a:off x="4800600" y="3409950"/>
            <a:ext cx="3951833" cy="609398"/>
          </a:xfrm>
          <a:prstGeom prst="rect">
            <a:avLst/>
          </a:prstGeom>
          <a:ln>
            <a:solidFill>
              <a:schemeClr val="bg1"/>
            </a:solidFill>
          </a:ln>
        </p:spPr>
        <p:txBody>
          <a:bodyPr wrap="square">
            <a:spAutoFit/>
          </a:bodyPr>
          <a:lstStyle/>
          <a:p>
            <a:pPr marL="0" marR="0" lvl="0" indent="0" algn="just" defTabSz="914400" rtl="0" eaLnBrk="1" fontAlgn="base" latinLnBrk="0" hangingPunct="1">
              <a:lnSpc>
                <a:spcPct val="80000"/>
              </a:lnSpc>
              <a:spcBef>
                <a:spcPct val="0"/>
              </a:spcBef>
              <a:spcAft>
                <a:spcPct val="0"/>
              </a:spcAft>
              <a:buClrTx/>
              <a:buSzPct val="45000"/>
              <a:buFontTx/>
              <a:buNone/>
              <a:tabLst>
                <a:tab pos="542925" algn="l"/>
                <a:tab pos="1085850" algn="l"/>
                <a:tab pos="1628775" algn="l"/>
                <a:tab pos="2171700" algn="l"/>
                <a:tab pos="2714625" algn="l"/>
                <a:tab pos="3257550" algn="l"/>
                <a:tab pos="3800475" algn="l"/>
              </a:tabLst>
              <a:defRPr/>
            </a:pPr>
            <a:r>
              <a:rPr kumimoji="0" lang="en-GB" alt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sgothic" charset="0"/>
              </a:rPr>
              <a:t>1</a:t>
            </a:r>
            <a:r>
              <a:rPr kumimoji="0" lang="en-GB" altLang="en-US" sz="1400" b="0" i="0" u="none" strike="noStrike" kern="1200" cap="none" spc="0" normalizeH="0" baseline="30000" noProof="0" dirty="0">
                <a:ln>
                  <a:noFill/>
                </a:ln>
                <a:solidFill>
                  <a:prstClr val="black"/>
                </a:solidFill>
                <a:effectLst/>
                <a:uLnTx/>
                <a:uFillTx/>
                <a:latin typeface="Arial Narrow" panose="020B0606020202030204" pitchFamily="34" charset="0"/>
                <a:ea typeface="MS PGothic" panose="020B0600070205080204" pitchFamily="34" charset="-128"/>
                <a:cs typeface="msgothic" charset="0"/>
              </a:rPr>
              <a:t>0 </a:t>
            </a:r>
            <a:r>
              <a:rPr kumimoji="0" lang="en-GB" altLang="en-US" sz="1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sgothic" charset="0"/>
              </a:rPr>
              <a:t>Endpoint: All-cause Mortality, MI, Stroke, UA + Objective Ischaemia or Requiring Revascularization, Unplanned CAD Evaluation, &amp; Late Revascularization</a:t>
            </a:r>
          </a:p>
        </p:txBody>
      </p:sp>
      <p:sp>
        <p:nvSpPr>
          <p:cNvPr id="11" name="Rectangle 10"/>
          <p:cNvSpPr/>
          <p:nvPr/>
        </p:nvSpPr>
        <p:spPr>
          <a:xfrm>
            <a:off x="5057767" y="2134969"/>
            <a:ext cx="896399"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IPAMincho" charset="0"/>
                <a:cs typeface="IPAMincho" charset="0"/>
              </a:rPr>
              <a:t>CAC&gt;0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IPAMincho" charset="0"/>
                <a:cs typeface="IPAMincho" charset="0"/>
              </a:rPr>
              <a:t>(n=141) </a:t>
            </a: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
        <p:nvSpPr>
          <p:cNvPr id="15" name="Text Box 4"/>
          <p:cNvSpPr txBox="1">
            <a:spLocks noChangeArrowheads="1"/>
          </p:cNvSpPr>
          <p:nvPr/>
        </p:nvSpPr>
        <p:spPr bwMode="auto">
          <a:xfrm>
            <a:off x="114300" y="4375006"/>
            <a:ext cx="2651760" cy="177944"/>
          </a:xfrm>
          <a:prstGeom prst="rect">
            <a:avLst/>
          </a:prstGeom>
          <a:solidFill>
            <a:schemeClr val="bg1"/>
          </a:solidFill>
          <a:ln>
            <a:noFill/>
          </a:ln>
          <a:effec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rPr>
              <a:t>Source: Lubbers </a:t>
            </a:r>
            <a:r>
              <a:rPr kumimoji="0" lang="en-GB" alt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mn-ea"/>
              </a:rPr>
              <a:t>Eur</a:t>
            </a:r>
            <a:r>
              <a:rPr kumimoji="0" lang="en-GB"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rPr>
              <a:t> Heart J 2016</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rPr>
              <a:t>;37:1232-43.</a:t>
            </a:r>
            <a:endParaRPr kumimoji="0" lang="en-GB" alt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endParaRPr>
          </a:p>
        </p:txBody>
      </p:sp>
      <p:sp>
        <p:nvSpPr>
          <p:cNvPr id="16" name="TextBox 15">
            <a:extLst>
              <a:ext uri="{FF2B5EF4-FFF2-40B4-BE49-F238E27FC236}">
                <a16:creationId xmlns:a16="http://schemas.microsoft.com/office/drawing/2014/main" id="{CEA85AD9-0163-4829-B3C5-D78A4A4925E9}"/>
              </a:ext>
            </a:extLst>
          </p:cNvPr>
          <p:cNvSpPr txBox="1"/>
          <p:nvPr/>
        </p:nvSpPr>
        <p:spPr>
          <a:xfrm>
            <a:off x="228600" y="1276350"/>
            <a:ext cx="4419600" cy="2708434"/>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Several randomized trials evaluated role of CAC in guiding selective use of follow-up CCTA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CRESCENT 1 trial: 350 symptomatic patients randomized to CAC vs. Ex ECG </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rPr>
              <a:t>Only patients w/ detectable CAC or high pretest risk underwent follow-up CCTA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CAC = ↓ downstream testing (</a:t>
            </a:r>
            <a:r>
              <a:rPr kumimoji="0" lang="en-US" sz="1800" b="0" i="1"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p</a:t>
            </a:r>
            <a:r>
              <a:rPr kumimoji="0" lang="en-US" sz="1800" b="0" i="0"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&lt;0.0001)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      ↓ diagnostic costs (</a:t>
            </a:r>
            <a:r>
              <a:rPr kumimoji="0" lang="en-US" sz="1800" b="0" i="1"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p</a:t>
            </a:r>
            <a:r>
              <a:rPr kumimoji="0" lang="en-US" sz="1800" b="0" i="0" u="none" strike="noStrike" kern="1200" cap="none" spc="0" normalizeH="0" baseline="0" noProof="0" dirty="0">
                <a:ln>
                  <a:noFill/>
                </a:ln>
                <a:solidFill>
                  <a:srgbClr val="2A2A2A"/>
                </a:solidFill>
                <a:effectLst/>
                <a:uLnTx/>
                <a:uFillTx/>
                <a:latin typeface="Arial Narrow" panose="020B0606020202030204" pitchFamily="34" charset="0"/>
                <a:ea typeface="MS PGothic" panose="020B0600070205080204" pitchFamily="34" charset="-128"/>
                <a:cs typeface="+mn-cs"/>
              </a:rPr>
              <a:t>&lt;0.0001)</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2242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269081"/>
            <a:ext cx="8629651" cy="854869"/>
          </a:xfrm>
        </p:spPr>
        <p:txBody>
          <a:bodyPr/>
          <a:lstStyle/>
          <a:p>
            <a:r>
              <a:rPr lang="en-US" sz="2400" dirty="0">
                <a:solidFill>
                  <a:schemeClr val="accent5"/>
                </a:solidFill>
                <a:latin typeface="Arial Black" panose="020B0A04020102020204" pitchFamily="34" charset="0"/>
              </a:rPr>
              <a:t>CAC + Selective CCTA vs. Exercise Testing in Suspected CAD (CRESCENT) Trial</a:t>
            </a:r>
          </a:p>
        </p:txBody>
      </p:sp>
      <p:sp>
        <p:nvSpPr>
          <p:cNvPr id="3" name="Text Box 1"/>
          <p:cNvSpPr txBox="1">
            <a:spLocks noChangeArrowheads="1"/>
          </p:cNvSpPr>
          <p:nvPr/>
        </p:nvSpPr>
        <p:spPr bwMode="auto">
          <a:xfrm>
            <a:off x="1054300" y="-1371600"/>
            <a:ext cx="7022306"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b="0" i="0" u="none" strike="noStrike" kern="1200" cap="none" spc="0" normalizeH="0" baseline="0" noProof="0">
                <a:ln>
                  <a:noFill/>
                </a:ln>
                <a:solidFill>
                  <a:srgbClr val="00386B"/>
                </a:solidFill>
                <a:effectLst/>
                <a:uLnTx/>
                <a:uFillTx/>
                <a:latin typeface="Arial" panose="020B0604020202020204" pitchFamily="34" charset="0"/>
                <a:ea typeface="+mn-ea"/>
              </a:rPr>
              <a:t>Patient flow diagram with disposition by randomized arm. </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151" y="1200150"/>
            <a:ext cx="3919081" cy="291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Lst>
        </p:spPr>
      </p:pic>
      <p:sp>
        <p:nvSpPr>
          <p:cNvPr id="9" name="Rectangle 8"/>
          <p:cNvSpPr/>
          <p:nvPr/>
        </p:nvSpPr>
        <p:spPr>
          <a:xfrm>
            <a:off x="228600" y="3562350"/>
            <a:ext cx="3951833" cy="609398"/>
          </a:xfrm>
          <a:prstGeom prst="rect">
            <a:avLst/>
          </a:prstGeom>
          <a:ln>
            <a:solidFill>
              <a:schemeClr val="bg1"/>
            </a:solidFill>
          </a:ln>
        </p:spPr>
        <p:txBody>
          <a:bodyPr wrap="square">
            <a:spAutoFit/>
          </a:bodyPr>
          <a:lstStyle/>
          <a:p>
            <a:pPr marL="0" marR="0" lvl="0" indent="0" algn="just" defTabSz="914400" rtl="0" eaLnBrk="1" fontAlgn="base" latinLnBrk="0" hangingPunct="1">
              <a:lnSpc>
                <a:spcPct val="80000"/>
              </a:lnSpc>
              <a:spcBef>
                <a:spcPct val="0"/>
              </a:spcBef>
              <a:spcAft>
                <a:spcPct val="0"/>
              </a:spcAft>
              <a:buClrTx/>
              <a:buSzPct val="45000"/>
              <a:buFontTx/>
              <a:buNone/>
              <a:tabLst>
                <a:tab pos="542925" algn="l"/>
                <a:tab pos="1085850" algn="l"/>
                <a:tab pos="1628775" algn="l"/>
                <a:tab pos="2171700" algn="l"/>
                <a:tab pos="2714625" algn="l"/>
                <a:tab pos="3257550" algn="l"/>
                <a:tab pos="3800475" algn="l"/>
              </a:tabLst>
              <a:defRPr/>
            </a:pPr>
            <a:r>
              <a:rPr kumimoji="0" lang="en-GB" altLang="en-US" sz="1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cs typeface="msgothic" charset="0"/>
              </a:rPr>
              <a:t>1</a:t>
            </a:r>
            <a:r>
              <a:rPr kumimoji="0" lang="en-GB" altLang="en-US" sz="1400" b="0" i="0" u="none" strike="noStrike" kern="1200" cap="none" spc="0" normalizeH="0" baseline="30000" noProof="0" dirty="0">
                <a:ln>
                  <a:noFill/>
                </a:ln>
                <a:solidFill>
                  <a:srgbClr val="0F243E"/>
                </a:solidFill>
                <a:effectLst/>
                <a:uLnTx/>
                <a:uFillTx/>
                <a:latin typeface="Arial Narrow" panose="020B0606020202030204" pitchFamily="34" charset="0"/>
                <a:ea typeface="MS PGothic" panose="020B0600070205080204" pitchFamily="34" charset="-128"/>
                <a:cs typeface="msgothic" charset="0"/>
              </a:rPr>
              <a:t>0 </a:t>
            </a:r>
            <a:r>
              <a:rPr kumimoji="0" lang="en-GB" altLang="en-US" sz="1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cs typeface="msgothic" charset="0"/>
              </a:rPr>
              <a:t>Endpoint: All-cause Mortality, MI, Stroke, UA + Objective Ischaemia or Requiring Revascularization, Unplanned CAD Evaluation, &amp; Late Revascularization</a:t>
            </a:r>
          </a:p>
        </p:txBody>
      </p:sp>
      <p:sp>
        <p:nvSpPr>
          <p:cNvPr id="12" name="Rectangle 11"/>
          <p:cNvSpPr/>
          <p:nvPr/>
        </p:nvSpPr>
        <p:spPr>
          <a:xfrm>
            <a:off x="7981158" y="1581150"/>
            <a:ext cx="7056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F243E"/>
                </a:solidFill>
                <a:effectLst/>
                <a:uLnTx/>
                <a:uFillTx/>
                <a:latin typeface="Arial Narrow" panose="020B0606020202030204" pitchFamily="34" charset="0"/>
                <a:ea typeface="IPAMincho" charset="0"/>
                <a:cs typeface="IPAMincho" charset="0"/>
              </a:rPr>
              <a:t>89.8% </a:t>
            </a:r>
            <a:endParaRPr kumimoji="0" lang="en-US" sz="1600" b="0" i="0" u="none" strike="noStrike" kern="1200" cap="none" spc="0" normalizeH="0" baseline="0" noProof="0" dirty="0">
              <a:ln>
                <a:noFill/>
              </a:ln>
              <a:solidFill>
                <a:srgbClr val="0F243E"/>
              </a:solidFill>
              <a:effectLst/>
              <a:uLnTx/>
              <a:uFillTx/>
              <a:latin typeface="Franklin Gothic Book" panose="020B0503020102020204" pitchFamily="34" charset="0"/>
              <a:ea typeface="MS PGothic" panose="020B0600070205080204" pitchFamily="34" charset="-128"/>
              <a:cs typeface="+mn-cs"/>
            </a:endParaRPr>
          </a:p>
        </p:txBody>
      </p:sp>
      <p:sp>
        <p:nvSpPr>
          <p:cNvPr id="13" name="Rectangle 12"/>
          <p:cNvSpPr/>
          <p:nvPr/>
        </p:nvSpPr>
        <p:spPr>
          <a:xfrm>
            <a:off x="7981158" y="1181636"/>
            <a:ext cx="7056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F243E"/>
                </a:solidFill>
                <a:effectLst/>
                <a:uLnTx/>
                <a:uFillTx/>
                <a:latin typeface="Arial Narrow" panose="020B0606020202030204" pitchFamily="34" charset="0"/>
                <a:ea typeface="IPAMincho" charset="0"/>
                <a:cs typeface="IPAMincho" charset="0"/>
              </a:rPr>
              <a:t>96.7% </a:t>
            </a:r>
            <a:endParaRPr kumimoji="0" lang="en-US" sz="1600" b="0" i="0" u="none" strike="noStrike" kern="1200" cap="none" spc="0" normalizeH="0" baseline="0" noProof="0" dirty="0">
              <a:ln>
                <a:noFill/>
              </a:ln>
              <a:solidFill>
                <a:srgbClr val="0F243E"/>
              </a:solidFill>
              <a:effectLst/>
              <a:uLnTx/>
              <a:uFillTx/>
              <a:latin typeface="Franklin Gothic Book" panose="020B0503020102020204" pitchFamily="34" charset="0"/>
              <a:ea typeface="MS PGothic" panose="020B0600070205080204" pitchFamily="34" charset="-128"/>
              <a:cs typeface="+mn-cs"/>
            </a:endParaRPr>
          </a:p>
        </p:txBody>
      </p:sp>
      <p:sp>
        <p:nvSpPr>
          <p:cNvPr id="15" name="Text Box 4"/>
          <p:cNvSpPr txBox="1">
            <a:spLocks noChangeArrowheads="1"/>
          </p:cNvSpPr>
          <p:nvPr/>
        </p:nvSpPr>
        <p:spPr bwMode="auto">
          <a:xfrm>
            <a:off x="114300" y="4375006"/>
            <a:ext cx="2651760" cy="177944"/>
          </a:xfrm>
          <a:prstGeom prst="rect">
            <a:avLst/>
          </a:prstGeom>
          <a:solidFill>
            <a:schemeClr val="bg1"/>
          </a:solidFill>
          <a:ln>
            <a:noFill/>
          </a:ln>
          <a:effectLst/>
        </p:spPr>
        <p:txBody>
          <a:bodyPr lIns="0" tIns="0" rIns="0" bIns="0"/>
          <a:lstStyle>
            <a:defPPr>
              <a:defRPr lang="en-GB"/>
            </a:defPPr>
            <a:lvl1pPr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1pPr>
            <a:lvl2pPr marL="4318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2pPr>
            <a:lvl3pPr marL="6477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3pPr>
            <a:lvl4pPr marL="8636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4pPr>
            <a:lvl5pPr marL="1079500" indent="-215900" algn="l" defTabSz="457200" rtl="0" fontAlgn="base" hangingPunct="0">
              <a:lnSpc>
                <a:spcPct val="93000"/>
              </a:lnSpc>
              <a:spcBef>
                <a:spcPct val="0"/>
              </a:spcBef>
              <a:spcAft>
                <a:spcPct val="0"/>
              </a:spcAft>
              <a:buClr>
                <a:srgbClr val="000000"/>
              </a:buClr>
              <a:buSzPct val="45000"/>
              <a:buFont typeface="Wingdings" panose="05000000000000000000" pitchFamily="2" charset="2"/>
              <a:defRPr sz="2400" kern="1200">
                <a:solidFill>
                  <a:schemeClr val="tx1"/>
                </a:solidFill>
                <a:latin typeface="Times New Roman" panose="02020603050405020304" pitchFamily="18" charset="0"/>
                <a:ea typeface="+mn-ea"/>
                <a:cs typeface="msgothic"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msgothic"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msgothic"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msgothic"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msgothic" charset="0"/>
              </a:defRPr>
            </a:lvl9p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anose="05000000000000000000" pitchFamily="2" charset="2"/>
              <a:buNone/>
              <a:tabLst/>
              <a:defRPr/>
            </a:pPr>
            <a:r>
              <a:rPr kumimoji="0" lang="en-GB" altLang="en-US" sz="1200" b="0" i="0" u="none" strike="noStrike" kern="1200" cap="none" spc="0" normalizeH="0" baseline="0" noProof="0" dirty="0">
                <a:ln>
                  <a:noFill/>
                </a:ln>
                <a:solidFill>
                  <a:srgbClr val="0F243E"/>
                </a:solidFill>
                <a:effectLst/>
                <a:uLnTx/>
                <a:uFillTx/>
                <a:latin typeface="Arial Narrow" panose="020B0606020202030204" pitchFamily="34" charset="0"/>
                <a:ea typeface="+mn-ea"/>
              </a:rPr>
              <a:t>Source: Lubbers </a:t>
            </a:r>
            <a:r>
              <a:rPr kumimoji="0" lang="en-GB" altLang="en-US" sz="1200" b="0" i="0" u="none" strike="noStrike" kern="1200" cap="none" spc="0" normalizeH="0" baseline="0" noProof="0" dirty="0" err="1">
                <a:ln>
                  <a:noFill/>
                </a:ln>
                <a:solidFill>
                  <a:srgbClr val="0F243E"/>
                </a:solidFill>
                <a:effectLst/>
                <a:uLnTx/>
                <a:uFillTx/>
                <a:latin typeface="Arial Narrow" panose="020B0606020202030204" pitchFamily="34" charset="0"/>
                <a:ea typeface="+mn-ea"/>
              </a:rPr>
              <a:t>Eur</a:t>
            </a:r>
            <a:r>
              <a:rPr kumimoji="0" lang="en-GB" altLang="en-US" sz="1200" b="0" i="0" u="none" strike="noStrike" kern="1200" cap="none" spc="0" normalizeH="0" baseline="0" noProof="0" dirty="0">
                <a:ln>
                  <a:noFill/>
                </a:ln>
                <a:solidFill>
                  <a:srgbClr val="0F243E"/>
                </a:solidFill>
                <a:effectLst/>
                <a:uLnTx/>
                <a:uFillTx/>
                <a:latin typeface="Arial Narrow" panose="020B0606020202030204" pitchFamily="34" charset="0"/>
                <a:ea typeface="+mn-ea"/>
              </a:rPr>
              <a:t> Heart J 2016</a:t>
            </a:r>
            <a:r>
              <a:rPr kumimoji="0" lang="en-US" sz="1200" b="0" i="0" u="none" strike="noStrike" kern="1200" cap="none" spc="0" normalizeH="0" baseline="0" noProof="0" dirty="0">
                <a:ln>
                  <a:noFill/>
                </a:ln>
                <a:solidFill>
                  <a:srgbClr val="0F243E"/>
                </a:solidFill>
                <a:effectLst/>
                <a:uLnTx/>
                <a:uFillTx/>
                <a:latin typeface="Arial Narrow" panose="020B0606020202030204" pitchFamily="34" charset="0"/>
                <a:ea typeface="+mn-ea"/>
              </a:rPr>
              <a:t>;37:1232-43.</a:t>
            </a:r>
            <a:endParaRPr kumimoji="0" lang="en-GB" altLang="en-US" sz="1200" b="0" i="0" u="none" strike="noStrike" kern="1200" cap="none" spc="0" normalizeH="0" baseline="0" noProof="0" dirty="0">
              <a:ln>
                <a:noFill/>
              </a:ln>
              <a:solidFill>
                <a:srgbClr val="0F243E"/>
              </a:solidFill>
              <a:effectLst/>
              <a:uLnTx/>
              <a:uFillTx/>
              <a:latin typeface="Arial Narrow" panose="020B0606020202030204" pitchFamily="34" charset="0"/>
              <a:ea typeface="+mn-ea"/>
            </a:endParaRPr>
          </a:p>
        </p:txBody>
      </p:sp>
      <p:sp>
        <p:nvSpPr>
          <p:cNvPr id="16" name="TextBox 15">
            <a:extLst>
              <a:ext uri="{FF2B5EF4-FFF2-40B4-BE49-F238E27FC236}">
                <a16:creationId xmlns:a16="http://schemas.microsoft.com/office/drawing/2014/main" id="{CEA85AD9-0163-4829-B3C5-D78A4A4925E9}"/>
              </a:ext>
            </a:extLst>
          </p:cNvPr>
          <p:cNvSpPr txBox="1"/>
          <p:nvPr/>
        </p:nvSpPr>
        <p:spPr>
          <a:xfrm>
            <a:off x="533400" y="1504950"/>
            <a:ext cx="3387071" cy="1600438"/>
          </a:xfrm>
          <a:prstGeom prst="rect">
            <a:avLst/>
          </a:prstGeom>
          <a:noFill/>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B">
                    <a:lumMod val="50000"/>
                  </a:srgbClr>
                </a:solidFill>
                <a:effectLst/>
                <a:uLnTx/>
                <a:uFillTx/>
                <a:latin typeface="Arial Narrow" panose="020B0606020202030204" pitchFamily="34" charset="0"/>
                <a:ea typeface="MS PGothic" panose="020B0600070205080204" pitchFamily="34" charset="-128"/>
                <a:cs typeface="+mn-cs"/>
              </a:rPr>
              <a:t>At 1 year, CAC associated with fewer CVD events vs. those who underwent Ex testing alone (p=0.011)</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srgbClr val="00386B">
                  <a:lumMod val="50000"/>
                </a:srgbClr>
              </a:solidFill>
              <a:effectLst/>
              <a:uLnTx/>
              <a:uFillTx/>
              <a:latin typeface="Arial Narrow" panose="020B0606020202030204" pitchFamily="34" charset="0"/>
              <a:ea typeface="MS PGothic" panose="020B0600070205080204"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400" b="0" i="0" u="none" strike="noStrike" kern="1200" cap="none" spc="0" normalizeH="0" baseline="0" noProof="0" dirty="0">
              <a:ln>
                <a:noFill/>
              </a:ln>
              <a:solidFill>
                <a:srgbClr val="00386B">
                  <a:lumMod val="50000"/>
                </a:srgbClr>
              </a:solidFill>
              <a:effectLst/>
              <a:uLnTx/>
              <a:uFillTx/>
              <a:latin typeface="Arial Narrow" panose="020B0606020202030204" pitchFamily="34" charset="0"/>
              <a:ea typeface="MS PGothic" panose="020B0600070205080204" pitchFamily="34" charset="-128"/>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B">
                    <a:lumMod val="50000"/>
                  </a:srgbClr>
                </a:solidFill>
                <a:effectLst/>
                <a:uLnTx/>
                <a:uFillTx/>
                <a:latin typeface="Arial Narrow" panose="020B0606020202030204" pitchFamily="34" charset="0"/>
                <a:ea typeface="MS PGothic" panose="020B0600070205080204" pitchFamily="34" charset="-128"/>
                <a:cs typeface="+mn-cs"/>
              </a:rPr>
              <a:t>No Events in CAC=0!</a:t>
            </a:r>
          </a:p>
        </p:txBody>
      </p:sp>
    </p:spTree>
    <p:extLst>
      <p:ext uri="{BB962C8B-B14F-4D97-AF65-F5344CB8AC3E}">
        <p14:creationId xmlns:p14="http://schemas.microsoft.com/office/powerpoint/2010/main" val="2895773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a:xfrm>
            <a:off x="457200" y="57150"/>
            <a:ext cx="8229600" cy="857250"/>
          </a:xfrm>
        </p:spPr>
        <p:txBody>
          <a:bodyPr/>
          <a:lstStyle/>
          <a:p>
            <a:pPr eaLnBrk="1" hangingPunct="1"/>
            <a:r>
              <a:rPr lang="en-US" altLang="en-US" dirty="0"/>
              <a:t>Importance of Identifying Low Risk</a:t>
            </a:r>
          </a:p>
        </p:txBody>
      </p:sp>
      <p:sp>
        <p:nvSpPr>
          <p:cNvPr id="26626" name="Content Placeholder 2">
            <a:extLst>
              <a:ext uri="{FF2B5EF4-FFF2-40B4-BE49-F238E27FC236}">
                <a16:creationId xmlns:a16="http://schemas.microsoft.com/office/drawing/2014/main" id="{1CE6EA10-4197-4801-B7B7-B324B0C196E5}"/>
              </a:ext>
            </a:extLst>
          </p:cNvPr>
          <p:cNvSpPr>
            <a:spLocks noGrp="1"/>
          </p:cNvSpPr>
          <p:nvPr>
            <p:ph idx="1"/>
          </p:nvPr>
        </p:nvSpPr>
        <p:spPr>
          <a:xfrm>
            <a:off x="5257800" y="2647950"/>
            <a:ext cx="3821156" cy="1676400"/>
          </a:xfrm>
          <a:noFill/>
        </p:spPr>
        <p:txBody>
          <a:bodyPr/>
          <a:lstStyle/>
          <a:p>
            <a:pPr marL="0" indent="0" eaLnBrk="1" hangingPunct="1">
              <a:lnSpc>
                <a:spcPct val="90000"/>
              </a:lnSpc>
              <a:spcBef>
                <a:spcPts val="0"/>
              </a:spcBef>
              <a:buNone/>
            </a:pPr>
            <a:r>
              <a:rPr lang="en-US" altLang="en-US" sz="1800" b="1" dirty="0">
                <a:solidFill>
                  <a:schemeClr val="accent5"/>
                </a:solidFill>
                <a:latin typeface="Arial Narrow" panose="020B0606020202030204" pitchFamily="34" charset="0"/>
              </a:rPr>
              <a:t>? Consider for Selective Testing</a:t>
            </a:r>
          </a:p>
          <a:p>
            <a:pPr eaLnBrk="1" hangingPunct="1">
              <a:lnSpc>
                <a:spcPct val="90000"/>
              </a:lnSpc>
              <a:spcBef>
                <a:spcPts val="0"/>
              </a:spcBef>
            </a:pPr>
            <a:r>
              <a:rPr lang="en-US" altLang="en-US" sz="1600" dirty="0">
                <a:solidFill>
                  <a:schemeClr val="accent5"/>
                </a:solidFill>
                <a:latin typeface="Arial Narrow" panose="020B0606020202030204" pitchFamily="34" charset="0"/>
              </a:rPr>
              <a:t>Residual Uncertainty</a:t>
            </a:r>
          </a:p>
          <a:p>
            <a:pPr eaLnBrk="1" hangingPunct="1">
              <a:lnSpc>
                <a:spcPct val="90000"/>
              </a:lnSpc>
              <a:spcBef>
                <a:spcPts val="0"/>
              </a:spcBef>
            </a:pPr>
            <a:r>
              <a:rPr lang="en-US" altLang="en-US" sz="1600" dirty="0">
                <a:solidFill>
                  <a:schemeClr val="accent5"/>
                </a:solidFill>
                <a:latin typeface="Arial Narrow" panose="020B0606020202030204" pitchFamily="34" charset="0"/>
              </a:rPr>
              <a:t>Concerning Family History</a:t>
            </a:r>
          </a:p>
          <a:p>
            <a:pPr eaLnBrk="1" hangingPunct="1">
              <a:lnSpc>
                <a:spcPct val="90000"/>
              </a:lnSpc>
              <a:spcBef>
                <a:spcPts val="0"/>
              </a:spcBef>
            </a:pPr>
            <a:r>
              <a:rPr lang="en-US" altLang="en-US" sz="1600" dirty="0">
                <a:solidFill>
                  <a:schemeClr val="accent5"/>
                </a:solidFill>
                <a:latin typeface="Arial Narrow" panose="020B0606020202030204" pitchFamily="34" charset="0"/>
              </a:rPr>
              <a:t>High Stress Occupation</a:t>
            </a:r>
          </a:p>
          <a:p>
            <a:pPr eaLnBrk="1" hangingPunct="1">
              <a:lnSpc>
                <a:spcPct val="90000"/>
              </a:lnSpc>
              <a:spcBef>
                <a:spcPts val="0"/>
              </a:spcBef>
            </a:pPr>
            <a:r>
              <a:rPr lang="en-US" altLang="en-US" sz="1600" dirty="0">
                <a:solidFill>
                  <a:schemeClr val="accent5"/>
                </a:solidFill>
                <a:latin typeface="Arial Narrow" panose="020B0606020202030204" pitchFamily="34" charset="0"/>
              </a:rPr>
              <a:t>↑ASCVD Risk or Nontraditional Risk Enhancers – Autoimmune Disease, HIV, Pregnancy-Related - HTN Disorders</a:t>
            </a:r>
          </a:p>
        </p:txBody>
      </p:sp>
      <p:sp>
        <p:nvSpPr>
          <p:cNvPr id="4" name="TextBox 3">
            <a:extLst>
              <a:ext uri="{FF2B5EF4-FFF2-40B4-BE49-F238E27FC236}">
                <a16:creationId xmlns:a16="http://schemas.microsoft.com/office/drawing/2014/main" id="{27D6E9FC-BE38-4F42-BB3D-A9B2BD090837}"/>
              </a:ext>
              <a:ext uri="{C183D7F6-B498-43B3-948B-1728B52AA6E4}">
                <adec:decorative xmlns:adec="http://schemas.microsoft.com/office/drawing/2017/decorative" val="1"/>
              </a:ext>
            </a:extLst>
          </p:cNvPr>
          <p:cNvSpPr txBox="1"/>
          <p:nvPr/>
        </p:nvSpPr>
        <p:spPr>
          <a:xfrm>
            <a:off x="6039380" y="1809750"/>
            <a:ext cx="1428220" cy="802814"/>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aseline="0">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Arial Narrow" panose="020B060602020203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Arial Narrow" panose="020B0606020202030204" pitchFamily="34" charset="0"/>
                <a:ea typeface="MS PGothic" panose="020B0600070205080204" pitchFamily="34" charset="-128"/>
                <a:cs typeface="Lato"/>
              </a:rPr>
              <a:t>in Selected Cases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Arial Narrow" panose="020B0606020202030204" pitchFamily="34" charset="0"/>
                <a:ea typeface="MS PGothic" panose="020B0600070205080204" pitchFamily="34" charset="-128"/>
                <a:cs typeface="Lato"/>
              </a:rPr>
              <a:t>(Class 2a)</a:t>
            </a:r>
          </a:p>
        </p:txBody>
      </p:sp>
      <p:sp>
        <p:nvSpPr>
          <p:cNvPr id="5" name="TextBox 4">
            <a:extLst>
              <a:ext uri="{FF2B5EF4-FFF2-40B4-BE49-F238E27FC236}">
                <a16:creationId xmlns:a16="http://schemas.microsoft.com/office/drawing/2014/main" id="{64D70547-4E67-4435-942F-EFE251DA9BBC}"/>
              </a:ext>
              <a:ext uri="{C183D7F6-B498-43B3-948B-1728B52AA6E4}">
                <adec:decorative xmlns:adec="http://schemas.microsoft.com/office/drawing/2017/decorative" val="1"/>
              </a:ext>
            </a:extLst>
          </p:cNvPr>
          <p:cNvSpPr txBox="1"/>
          <p:nvPr/>
        </p:nvSpPr>
        <p:spPr>
          <a:xfrm>
            <a:off x="6278898" y="819150"/>
            <a:ext cx="930600" cy="274772"/>
          </a:xfrm>
          <a:prstGeom prst="rect">
            <a:avLst/>
          </a:prstGeom>
          <a:solidFill>
            <a:schemeClr val="bg1">
              <a:lumMod val="85000"/>
            </a:schemeClr>
          </a:solidFill>
          <a:ln w="25400">
            <a:solidFill>
              <a:srgbClr val="D9D9D9"/>
            </a:solidFill>
          </a:ln>
        </p:spPr>
        <p:txBody>
          <a:bodyPr spcFirstLastPara="0" lIns="68580" tIns="0" rIns="68580" bIns="0" anchor="ctr"/>
          <a:lstStyle>
            <a:defPPr>
              <a:defRPr lang="en-US"/>
            </a:defPPr>
            <a:lvl1pPr algn="ctr" hangingPunct="0">
              <a:lnSpc>
                <a:spcPct val="90000"/>
              </a:lnSpc>
              <a:defRPr sz="1100" b="0">
                <a:solidFill>
                  <a:srgbClr val="292929"/>
                </a:solidFill>
                <a:latin typeface="Lub Dub Condensed" panose="020B0506030403020204" pitchFamily="34" charset="0"/>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cs typeface="+mn-cs"/>
              </a:rPr>
              <a:t>Low risk</a:t>
            </a:r>
          </a:p>
        </p:txBody>
      </p:sp>
      <p:cxnSp>
        <p:nvCxnSpPr>
          <p:cNvPr id="6" name="Straight Arrow Connector 5">
            <a:extLst>
              <a:ext uri="{FF2B5EF4-FFF2-40B4-BE49-F238E27FC236}">
                <a16:creationId xmlns:a16="http://schemas.microsoft.com/office/drawing/2014/main" id="{DDCE9E34-B706-4B86-B565-7801F7B2AC05}"/>
              </a:ext>
              <a:ext uri="{C183D7F6-B498-43B3-948B-1728B52AA6E4}">
                <adec:decorative xmlns:adec="http://schemas.microsoft.com/office/drawing/2017/decorative" val="1"/>
              </a:ext>
            </a:extLst>
          </p:cNvPr>
          <p:cNvCxnSpPr>
            <a:cxnSpLocks/>
            <a:stCxn id="5" idx="2"/>
            <a:endCxn id="4" idx="0"/>
          </p:cNvCxnSpPr>
          <p:nvPr/>
        </p:nvCxnSpPr>
        <p:spPr>
          <a:xfrm>
            <a:off x="6744198" y="1093922"/>
            <a:ext cx="9292" cy="71582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C7E4B64-9381-47B7-9B9F-C22D39C91EB4}"/>
              </a:ext>
              <a:ext uri="{C183D7F6-B498-43B3-948B-1728B52AA6E4}">
                <adec:decorative xmlns:adec="http://schemas.microsoft.com/office/drawing/2017/decorative" val="1"/>
              </a:ext>
            </a:extLst>
          </p:cNvPr>
          <p:cNvSpPr txBox="1"/>
          <p:nvPr/>
        </p:nvSpPr>
        <p:spPr>
          <a:xfrm>
            <a:off x="6073839" y="1200150"/>
            <a:ext cx="1393761" cy="457200"/>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86B"/>
                </a:solidFill>
                <a:effectLst/>
                <a:uLnTx/>
                <a:uFillTx/>
                <a:latin typeface="Arial Narrow" panose="020B0606020202030204" pitchFamily="34" charset="0"/>
                <a:ea typeface="MS PGothic" panose="020B0600070205080204" pitchFamily="34" charset="-128"/>
                <a:cs typeface="Lato"/>
              </a:rPr>
              <a:t>No Testing Recommended (1)</a:t>
            </a:r>
          </a:p>
        </p:txBody>
      </p:sp>
      <p:sp>
        <p:nvSpPr>
          <p:cNvPr id="13" name="Content Placeholder 2">
            <a:extLst>
              <a:ext uri="{FF2B5EF4-FFF2-40B4-BE49-F238E27FC236}">
                <a16:creationId xmlns:a16="http://schemas.microsoft.com/office/drawing/2014/main" id="{CD12CDE6-C5CD-4A0E-8988-71CB5ACEF63E}"/>
              </a:ext>
            </a:extLst>
          </p:cNvPr>
          <p:cNvSpPr txBox="1">
            <a:spLocks/>
          </p:cNvSpPr>
          <p:nvPr/>
        </p:nvSpPr>
        <p:spPr bwMode="auto">
          <a:xfrm>
            <a:off x="457200" y="1276350"/>
            <a:ext cx="4011916" cy="178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rPr>
              <a:t>Defer Testing / Selective Use of Lower Cost Testing with Goal to Exclude CAD = Reinforce Low Risk Status</a:t>
            </a: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altLang="en-US" sz="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endParaRP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altLang="en-US" sz="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endParaRP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rPr>
              <a:t>Strategy Results = Few Events / Lower Diagnostic Costs</a:t>
            </a: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altLang="en-US" sz="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endParaRP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altLang="en-US" sz="4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endParaRPr>
          </a:p>
          <a:p>
            <a:pPr marL="342900" marR="0" lvl="0" indent="-342900"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F243E"/>
                </a:solidFill>
                <a:effectLst/>
                <a:uLnTx/>
                <a:uFillTx/>
                <a:latin typeface="Arial Narrow" panose="020B0606020202030204" pitchFamily="34" charset="0"/>
                <a:ea typeface="MS PGothic" panose="020B0600070205080204" pitchFamily="34" charset="-128"/>
              </a:rPr>
              <a:t>CAC Strategy = Guide Preventive Care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ahn School of Medicine at Mount Sinai Continuing Education">
            <a:extLst>
              <a:ext uri="{FF2B5EF4-FFF2-40B4-BE49-F238E27FC236}">
                <a16:creationId xmlns:a16="http://schemas.microsoft.com/office/drawing/2014/main" id="{081375A9-880D-4A15-8FD9-4384372DEE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51"/>
          <a:stretch/>
        </p:blipFill>
        <p:spPr bwMode="auto">
          <a:xfrm>
            <a:off x="15" y="-5508"/>
            <a:ext cx="9143985" cy="5142539"/>
          </a:xfrm>
          <a:prstGeom prst="rect">
            <a:avLst/>
          </a:prstGeom>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21513A5-9B4D-459A-A171-CE9E26EE412F}"/>
              </a:ext>
            </a:extLst>
          </p:cNvPr>
          <p:cNvSpPr txBox="1">
            <a:spLocks/>
          </p:cNvSpPr>
          <p:nvPr/>
        </p:nvSpPr>
        <p:spPr>
          <a:xfrm>
            <a:off x="1" y="695185"/>
            <a:ext cx="9144000" cy="60879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386B"/>
                </a:solidFill>
                <a:effectLst/>
                <a:uLnTx/>
                <a:uFillTx/>
                <a:latin typeface="Arial Black" panose="020B0A04020102020204" pitchFamily="34" charset="0"/>
                <a:ea typeface="+mj-ea"/>
                <a:cs typeface="+mj-cs"/>
              </a:rPr>
              <a:t>Thank you</a:t>
            </a:r>
          </a:p>
        </p:txBody>
      </p:sp>
    </p:spTree>
    <p:extLst>
      <p:ext uri="{BB962C8B-B14F-4D97-AF65-F5344CB8AC3E}">
        <p14:creationId xmlns:p14="http://schemas.microsoft.com/office/powerpoint/2010/main" val="3918023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685800" y="9715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a:solidFill>
                  <a:srgbClr val="00386B"/>
                </a:solidFill>
                <a:latin typeface="Avenir Heavy" panose="02000503020000020003" pitchFamily="2" charset="0"/>
                <a:ea typeface="MS PGothic"/>
              </a:rPr>
              <a:t>No prior history of CAD - Selecting between Functional Imaging and CCTA </a:t>
            </a:r>
            <a:endParaRPr lang="en-US" altLang="en-US" sz="4000" b="1" dirty="0">
              <a:solidFill>
                <a:srgbClr val="00386B"/>
              </a:solidFill>
              <a:latin typeface="Avenir Heavy" panose="02000503020000020003" pitchFamily="2" charset="0"/>
              <a:ea typeface="MS PGothic"/>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5400" b="1" i="0" u="none" strike="noStrike" kern="1200" cap="none" spc="0" normalizeH="0" baseline="0" noProof="0" dirty="0">
              <a:ln>
                <a:noFill/>
              </a:ln>
              <a:solidFill>
                <a:srgbClr val="00386B"/>
              </a:solidFill>
              <a:effectLst/>
              <a:uLnTx/>
              <a:uFillTx/>
              <a:latin typeface="Garamond" panose="02020404030301010803" pitchFamily="18" charset="0"/>
              <a:ea typeface="MS PGothic" panose="020B0600070205080204" pitchFamily="34" charset="-128"/>
              <a:cs typeface="+mn-cs"/>
            </a:endParaRPr>
          </a:p>
        </p:txBody>
      </p:sp>
      <p:sp>
        <p:nvSpPr>
          <p:cNvPr id="8" name="Subtitle 2">
            <a:extLst>
              <a:ext uri="{FF2B5EF4-FFF2-40B4-BE49-F238E27FC236}">
                <a16:creationId xmlns:a16="http://schemas.microsoft.com/office/drawing/2014/main" id="{4D9872F8-B57F-4FF8-82F7-257BA2E0DCB6}"/>
              </a:ext>
            </a:extLst>
          </p:cNvPr>
          <p:cNvSpPr txBox="1">
            <a:spLocks/>
          </p:cNvSpPr>
          <p:nvPr/>
        </p:nvSpPr>
        <p:spPr bwMode="auto">
          <a:xfrm>
            <a:off x="342900" y="2038350"/>
            <a:ext cx="84582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normAutofit fontScale="92500" lnSpcReduction="20000"/>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chemeClr val="tx1"/>
              </a:solidFill>
              <a:effectLst/>
              <a:uLnTx/>
              <a:uFillTx/>
              <a:latin typeface="Garamond" pitchFamily="18" charset="0"/>
              <a:ea typeface="ＭＳ Ｐゴシック" charset="0"/>
              <a:cs typeface="+mn-cs"/>
            </a:endParaRPr>
          </a:p>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a:ln>
                  <a:noFill/>
                </a:ln>
                <a:solidFill>
                  <a:schemeClr val="tx1"/>
                </a:solidFill>
                <a:effectLst/>
                <a:uLnTx/>
                <a:uFillTx/>
                <a:latin typeface="Avenir Book" panose="02000503020000020003" pitchFamily="2" charset="0"/>
                <a:ea typeface="ＭＳ Ｐゴシック" charset="0"/>
                <a:cs typeface="Gotham Book" pitchFamily="2" charset="0"/>
              </a:rPr>
              <a:t>Wael A. Jaber MD, FACC, FESC</a:t>
            </a:r>
          </a:p>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a:ln>
                  <a:noFill/>
                </a:ln>
                <a:solidFill>
                  <a:schemeClr val="tx1"/>
                </a:solidFill>
                <a:effectLst/>
                <a:uLnTx/>
                <a:uFillTx/>
                <a:latin typeface="Avenir Book" panose="02000503020000020003" pitchFamily="2" charset="0"/>
                <a:ea typeface="ＭＳ Ｐゴシック" charset="0"/>
                <a:cs typeface="Gotham Book" pitchFamily="2" charset="0"/>
              </a:rPr>
              <a:t>Cleveland Clinic</a:t>
            </a:r>
          </a:p>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2400" b="0" i="0" u="none" strike="noStrike" kern="1200" cap="none" spc="0" normalizeH="0" baseline="0" noProof="0" dirty="0">
                <a:ln>
                  <a:noFill/>
                </a:ln>
                <a:solidFill>
                  <a:schemeClr val="tx1"/>
                </a:solidFill>
                <a:effectLst/>
                <a:uLnTx/>
                <a:uFillTx/>
                <a:latin typeface="Avenir Book" panose="02000503020000020003" pitchFamily="2" charset="0"/>
                <a:ea typeface="ＭＳ Ｐゴシック" charset="0"/>
                <a:cs typeface="Gotham Book" pitchFamily="2" charset="0"/>
              </a:rPr>
              <a:t>Cleveland, OHIO, USA</a:t>
            </a:r>
          </a:p>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endParaRPr kumimoji="0" lang="en-US" sz="2400" b="0" i="0" u="none" strike="noStrike" kern="1200" cap="none" spc="0" normalizeH="0" baseline="0" noProof="0" dirty="0">
              <a:ln>
                <a:noFill/>
              </a:ln>
              <a:solidFill>
                <a:schemeClr val="tx1"/>
              </a:solidFill>
              <a:effectLst/>
              <a:uLnTx/>
              <a:uFillTx/>
              <a:latin typeface="Avenir Book" panose="02000503020000020003" pitchFamily="2" charset="0"/>
              <a:ea typeface="ＭＳ Ｐゴシック" charset="0"/>
              <a:cs typeface="Gotham Book" pitchFamily="2"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The “de novo patient” with Stable Chest Pain: Goals of Assessment</a:t>
            </a:r>
          </a:p>
        </p:txBody>
      </p:sp>
      <p:sp>
        <p:nvSpPr>
          <p:cNvPr id="3" name="Content Placeholder 2"/>
          <p:cNvSpPr>
            <a:spLocks noGrp="1"/>
          </p:cNvSpPr>
          <p:nvPr>
            <p:ph idx="1"/>
          </p:nvPr>
        </p:nvSpPr>
        <p:spPr/>
        <p:txBody>
          <a:bodyPr/>
          <a:lstStyle/>
          <a:p>
            <a:r>
              <a:rPr lang="en-US" sz="2400" dirty="0"/>
              <a:t>Assess Risk</a:t>
            </a:r>
          </a:p>
          <a:p>
            <a:pPr lvl="1"/>
            <a:r>
              <a:rPr lang="en-US" sz="2400" dirty="0"/>
              <a:t>Short term in Office</a:t>
            </a:r>
          </a:p>
          <a:p>
            <a:pPr lvl="1"/>
            <a:r>
              <a:rPr lang="en-US" sz="2400" dirty="0"/>
              <a:t>Long Term for follow-up</a:t>
            </a:r>
          </a:p>
          <a:p>
            <a:r>
              <a:rPr lang="en-US" sz="2400" dirty="0"/>
              <a:t>Assess disease presence or absence and thus need for primary versus secondary prevention</a:t>
            </a:r>
          </a:p>
          <a:p>
            <a:r>
              <a:rPr lang="en-US" sz="2400" dirty="0"/>
              <a:t>Need for Revascularization in addition to GDMT</a:t>
            </a:r>
          </a:p>
          <a:p>
            <a:endParaRPr lang="en-US" dirty="0"/>
          </a:p>
        </p:txBody>
      </p:sp>
    </p:spTree>
    <p:extLst>
      <p:ext uri="{BB962C8B-B14F-4D97-AF65-F5344CB8AC3E}">
        <p14:creationId xmlns:p14="http://schemas.microsoft.com/office/powerpoint/2010/main" val="222192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br>
              <a:rPr lang="en-US" dirty="0"/>
            </a:br>
            <a:br>
              <a:rPr lang="en-US" dirty="0"/>
            </a:br>
            <a:r>
              <a:rPr lang="en-US" dirty="0"/>
              <a:t>Identify: Intelligent Choice of testing</a:t>
            </a:r>
            <a:br>
              <a:rPr lang="en-US" dirty="0"/>
            </a:br>
            <a:r>
              <a:rPr lang="en-US" sz="2800" dirty="0">
                <a:solidFill>
                  <a:srgbClr val="00B050"/>
                </a:solidFill>
              </a:rPr>
              <a:t>Imaging for Patients ≥ 15% pretest Probability</a:t>
            </a:r>
            <a:br>
              <a:rPr lang="en-US" sz="2800" dirty="0">
                <a:solidFill>
                  <a:srgbClr val="00B050"/>
                </a:solidFill>
              </a:rPr>
            </a:br>
            <a:br>
              <a:rPr lang="en-US" dirty="0"/>
            </a:br>
            <a:endParaRPr lang="en-US" dirty="0"/>
          </a:p>
        </p:txBody>
      </p:sp>
      <p:pic>
        <p:nvPicPr>
          <p:cNvPr id="8" name="Picture 7"/>
          <p:cNvPicPr>
            <a:picLocks noChangeAspect="1"/>
          </p:cNvPicPr>
          <p:nvPr/>
        </p:nvPicPr>
        <p:blipFill>
          <a:blip r:embed="rId2"/>
          <a:stretch>
            <a:fillRect/>
          </a:stretch>
        </p:blipFill>
        <p:spPr>
          <a:xfrm>
            <a:off x="3390900" y="1276350"/>
            <a:ext cx="1181100" cy="3214687"/>
          </a:xfrm>
          <a:prstGeom prst="rect">
            <a:avLst/>
          </a:prstGeom>
        </p:spPr>
      </p:pic>
    </p:spTree>
    <p:extLst>
      <p:ext uri="{BB962C8B-B14F-4D97-AF65-F5344CB8AC3E}">
        <p14:creationId xmlns:p14="http://schemas.microsoft.com/office/powerpoint/2010/main" val="181339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Guidelines: </a:t>
            </a:r>
            <a:br>
              <a:rPr lang="en-US" dirty="0"/>
            </a:br>
            <a:r>
              <a:rPr lang="en-US" dirty="0"/>
              <a:t>Acknowledging the Differences </a:t>
            </a:r>
          </a:p>
        </p:txBody>
      </p:sp>
      <p:pic>
        <p:nvPicPr>
          <p:cNvPr id="4" name="Content Placeholder 3"/>
          <p:cNvPicPr>
            <a:picLocks noGrp="1" noChangeAspect="1"/>
          </p:cNvPicPr>
          <p:nvPr>
            <p:ph idx="1"/>
          </p:nvPr>
        </p:nvPicPr>
        <p:blipFill>
          <a:blip r:embed="rId2"/>
          <a:stretch>
            <a:fillRect/>
          </a:stretch>
        </p:blipFill>
        <p:spPr>
          <a:xfrm>
            <a:off x="609600" y="1200150"/>
            <a:ext cx="7391400" cy="3420044"/>
          </a:xfrm>
          <a:prstGeom prst="rect">
            <a:avLst/>
          </a:prstGeom>
        </p:spPr>
      </p:pic>
    </p:spTree>
    <p:extLst>
      <p:ext uri="{BB962C8B-B14F-4D97-AF65-F5344CB8AC3E}">
        <p14:creationId xmlns:p14="http://schemas.microsoft.com/office/powerpoint/2010/main" val="57097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4302A91-AC7A-4A43-8DC0-B0A67A82618D}"/>
              </a:ext>
              <a:ext uri="{C183D7F6-B498-43B3-948B-1728B52AA6E4}">
                <adec:decorative xmlns:adec="http://schemas.microsoft.com/office/drawing/2017/decorative" val="1"/>
              </a:ext>
            </a:extLst>
          </p:cNvPr>
          <p:cNvGrpSpPr/>
          <p:nvPr/>
        </p:nvGrpSpPr>
        <p:grpSpPr>
          <a:xfrm>
            <a:off x="7877640" y="3552114"/>
            <a:ext cx="433213" cy="376337"/>
            <a:chOff x="10503519" y="4736152"/>
            <a:chExt cx="577617" cy="501782"/>
          </a:xfrm>
        </p:grpSpPr>
        <p:cxnSp>
          <p:nvCxnSpPr>
            <p:cNvPr id="275" name="Straight Arrow Connector 274">
              <a:extLst>
                <a:ext uri="{FF2B5EF4-FFF2-40B4-BE49-F238E27FC236}">
                  <a16:creationId xmlns:a16="http://schemas.microsoft.com/office/drawing/2014/main" id="{F7FB1CD9-C681-42D4-BD2D-B4B3C265C51E}"/>
                </a:ext>
                <a:ext uri="{C183D7F6-B498-43B3-948B-1728B52AA6E4}">
                  <adec:decorative xmlns:adec="http://schemas.microsoft.com/office/drawing/2017/decorative" val="1"/>
                </a:ext>
              </a:extLst>
            </p:cNvPr>
            <p:cNvCxnSpPr>
              <a:cxnSpLocks/>
            </p:cNvCxnSpPr>
            <p:nvPr/>
          </p:nvCxnSpPr>
          <p:spPr>
            <a:xfrm>
              <a:off x="11062772" y="4736152"/>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1" name="Rectangle 2">
              <a:extLst>
                <a:ext uri="{FF2B5EF4-FFF2-40B4-BE49-F238E27FC236}">
                  <a16:creationId xmlns:a16="http://schemas.microsoft.com/office/drawing/2014/main" id="{1B098AB8-BABA-4DE7-812C-CDBC5C86FDCB}"/>
                </a:ext>
              </a:extLst>
            </p:cNvPr>
            <p:cNvSpPr/>
            <p:nvPr/>
          </p:nvSpPr>
          <p:spPr>
            <a:xfrm>
              <a:off x="10503519" y="4972997"/>
              <a:ext cx="577617" cy="26493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12" name="Group 11">
            <a:extLst>
              <a:ext uri="{FF2B5EF4-FFF2-40B4-BE49-F238E27FC236}">
                <a16:creationId xmlns:a16="http://schemas.microsoft.com/office/drawing/2014/main" id="{25B39E2D-7352-4468-A9B9-C95A7D259204}"/>
              </a:ext>
              <a:ext uri="{C183D7F6-B498-43B3-948B-1728B52AA6E4}">
                <adec:decorative xmlns:adec="http://schemas.microsoft.com/office/drawing/2017/decorative" val="1"/>
              </a:ext>
            </a:extLst>
          </p:cNvPr>
          <p:cNvGrpSpPr/>
          <p:nvPr/>
        </p:nvGrpSpPr>
        <p:grpSpPr>
          <a:xfrm>
            <a:off x="6533910" y="1773410"/>
            <a:ext cx="1016192" cy="418481"/>
            <a:chOff x="8711879" y="2364546"/>
            <a:chExt cx="1354923" cy="557975"/>
          </a:xfrm>
        </p:grpSpPr>
        <p:cxnSp>
          <p:nvCxnSpPr>
            <p:cNvPr id="259" name="Straight Arrow Connector 258">
              <a:extLst>
                <a:ext uri="{FF2B5EF4-FFF2-40B4-BE49-F238E27FC236}">
                  <a16:creationId xmlns:a16="http://schemas.microsoft.com/office/drawing/2014/main" id="{D9DB5BA1-4E91-4019-8AC0-EF9C556B7489}"/>
                </a:ext>
                <a:ext uri="{C183D7F6-B498-43B3-948B-1728B52AA6E4}">
                  <adec:decorative xmlns:adec="http://schemas.microsoft.com/office/drawing/2017/decorative" val="1"/>
                </a:ext>
              </a:extLst>
            </p:cNvPr>
            <p:cNvCxnSpPr>
              <a:cxnSpLocks/>
            </p:cNvCxnSpPr>
            <p:nvPr/>
          </p:nvCxnSpPr>
          <p:spPr>
            <a:xfrm>
              <a:off x="10066802" y="2364546"/>
              <a:ext cx="0" cy="29253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7" name="Rectangle 2">
              <a:extLst>
                <a:ext uri="{FF2B5EF4-FFF2-40B4-BE49-F238E27FC236}">
                  <a16:creationId xmlns:a16="http://schemas.microsoft.com/office/drawing/2014/main" id="{114AF0C5-CDBA-4625-BE18-0BB5CE1B5E83}"/>
                </a:ext>
              </a:extLst>
            </p:cNvPr>
            <p:cNvSpPr/>
            <p:nvPr/>
          </p:nvSpPr>
          <p:spPr>
            <a:xfrm>
              <a:off x="8711879" y="2640074"/>
              <a:ext cx="1354923" cy="28244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6" name="Group 5">
            <a:extLst>
              <a:ext uri="{FF2B5EF4-FFF2-40B4-BE49-F238E27FC236}">
                <a16:creationId xmlns:a16="http://schemas.microsoft.com/office/drawing/2014/main" id="{DA60C634-F48F-4909-BB9F-ABA9EFB433FA}"/>
              </a:ext>
              <a:ext uri="{C183D7F6-B498-43B3-948B-1728B52AA6E4}">
                <adec:decorative xmlns:adec="http://schemas.microsoft.com/office/drawing/2017/decorative" val="1"/>
              </a:ext>
            </a:extLst>
          </p:cNvPr>
          <p:cNvGrpSpPr/>
          <p:nvPr/>
        </p:nvGrpSpPr>
        <p:grpSpPr>
          <a:xfrm>
            <a:off x="3312220" y="3798023"/>
            <a:ext cx="701631" cy="182834"/>
            <a:chOff x="4416293" y="5064031"/>
            <a:chExt cx="935508" cy="243778"/>
          </a:xfrm>
        </p:grpSpPr>
        <p:cxnSp>
          <p:nvCxnSpPr>
            <p:cNvPr id="244" name="Straight Arrow Connector 243">
              <a:extLst>
                <a:ext uri="{FF2B5EF4-FFF2-40B4-BE49-F238E27FC236}">
                  <a16:creationId xmlns:a16="http://schemas.microsoft.com/office/drawing/2014/main" id="{8F61A38A-7399-474C-A09C-F0CBC6A14EC3}"/>
                </a:ext>
                <a:ext uri="{C183D7F6-B498-43B3-948B-1728B52AA6E4}">
                  <adec:decorative xmlns:adec="http://schemas.microsoft.com/office/drawing/2017/decorative" val="1"/>
                </a:ext>
              </a:extLst>
            </p:cNvPr>
            <p:cNvCxnSpPr>
              <a:cxnSpLocks/>
            </p:cNvCxnSpPr>
            <p:nvPr/>
          </p:nvCxnSpPr>
          <p:spPr>
            <a:xfrm>
              <a:off x="5336647" y="5064031"/>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9C30CF31-0A9E-4678-ABAD-277BB6A7488F}"/>
                </a:ext>
                <a:ext uri="{C183D7F6-B498-43B3-948B-1728B52AA6E4}">
                  <adec:decorative xmlns:adec="http://schemas.microsoft.com/office/drawing/2017/decorative" val="1"/>
                </a:ext>
              </a:extLst>
            </p:cNvPr>
            <p:cNvCxnSpPr>
              <a:cxnSpLocks/>
            </p:cNvCxnSpPr>
            <p:nvPr/>
          </p:nvCxnSpPr>
          <p:spPr>
            <a:xfrm flipH="1">
              <a:off x="4416293" y="5307809"/>
              <a:ext cx="93550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0" name="Straight Arrow Connector 219">
            <a:extLst>
              <a:ext uri="{FF2B5EF4-FFF2-40B4-BE49-F238E27FC236}">
                <a16:creationId xmlns:a16="http://schemas.microsoft.com/office/drawing/2014/main" id="{8197A5F5-6DB7-433C-B879-35262E456782}"/>
              </a:ext>
              <a:ext uri="{C183D7F6-B498-43B3-948B-1728B52AA6E4}">
                <adec:decorative xmlns:adec="http://schemas.microsoft.com/office/drawing/2017/decorative" val="1"/>
              </a:ext>
            </a:extLst>
          </p:cNvPr>
          <p:cNvCxnSpPr>
            <a:cxnSpLocks/>
          </p:cNvCxnSpPr>
          <p:nvPr/>
        </p:nvCxnSpPr>
        <p:spPr>
          <a:xfrm>
            <a:off x="4013851" y="31990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0E2BC950-0A51-4FD6-A573-745A3143DB9F}"/>
              </a:ext>
              <a:ext uri="{C183D7F6-B498-43B3-948B-1728B52AA6E4}">
                <adec:decorative xmlns:adec="http://schemas.microsoft.com/office/drawing/2017/decorative" val="1"/>
              </a:ext>
            </a:extLst>
          </p:cNvPr>
          <p:cNvCxnSpPr>
            <a:cxnSpLocks/>
          </p:cNvCxnSpPr>
          <p:nvPr/>
        </p:nvCxnSpPr>
        <p:spPr>
          <a:xfrm>
            <a:off x="163138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7EF51B32-5D0C-4BC4-83A4-80002FEC080B}"/>
              </a:ext>
              <a:ext uri="{C183D7F6-B498-43B3-948B-1728B52AA6E4}">
                <adec:decorative xmlns:adec="http://schemas.microsoft.com/office/drawing/2017/decorative" val="1"/>
              </a:ext>
            </a:extLst>
          </p:cNvPr>
          <p:cNvCxnSpPr>
            <a:cxnSpLocks/>
          </p:cNvCxnSpPr>
          <p:nvPr/>
        </p:nvCxnSpPr>
        <p:spPr>
          <a:xfrm>
            <a:off x="257704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F54FC7F0-BBE8-43A7-B14D-A490E5FE439A}"/>
              </a:ext>
              <a:ext uri="{C183D7F6-B498-43B3-948B-1728B52AA6E4}">
                <adec:decorative xmlns:adec="http://schemas.microsoft.com/office/drawing/2017/decorative" val="1"/>
              </a:ext>
            </a:extLst>
          </p:cNvPr>
          <p:cNvCxnSpPr>
            <a:cxnSpLocks/>
          </p:cNvCxnSpPr>
          <p:nvPr/>
        </p:nvCxnSpPr>
        <p:spPr>
          <a:xfrm>
            <a:off x="3520656"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3C015DF-6D5D-4C79-9891-A7C412FF8BEC}"/>
              </a:ext>
              <a:ext uri="{C183D7F6-B498-43B3-948B-1728B52AA6E4}">
                <adec:decorative xmlns:adec="http://schemas.microsoft.com/office/drawing/2017/decorative" val="1"/>
              </a:ext>
            </a:extLst>
          </p:cNvPr>
          <p:cNvCxnSpPr>
            <a:cxnSpLocks/>
          </p:cNvCxnSpPr>
          <p:nvPr/>
        </p:nvCxnSpPr>
        <p:spPr>
          <a:xfrm>
            <a:off x="4435300"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E411FE5-7A1A-4D1E-B99D-6CD1C17F96B8}"/>
              </a:ext>
              <a:ext uri="{C183D7F6-B498-43B3-948B-1728B52AA6E4}">
                <adec:decorative xmlns:adec="http://schemas.microsoft.com/office/drawing/2017/decorative" val="1"/>
              </a:ext>
            </a:extLst>
          </p:cNvPr>
          <p:cNvCxnSpPr>
            <a:cxnSpLocks/>
          </p:cNvCxnSpPr>
          <p:nvPr/>
        </p:nvCxnSpPr>
        <p:spPr>
          <a:xfrm>
            <a:off x="3507293" y="2108537"/>
            <a:ext cx="0" cy="1714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B7C214AC-120F-42C3-A443-C750E2D96615}"/>
              </a:ext>
              <a:ext uri="{C183D7F6-B498-43B3-948B-1728B52AA6E4}">
                <adec:decorative xmlns:adec="http://schemas.microsoft.com/office/drawing/2017/decorative" val="1"/>
              </a:ext>
            </a:extLst>
          </p:cNvPr>
          <p:cNvCxnSpPr>
            <a:cxnSpLocks/>
          </p:cNvCxnSpPr>
          <p:nvPr/>
        </p:nvCxnSpPr>
        <p:spPr>
          <a:xfrm>
            <a:off x="2591700" y="2103600"/>
            <a:ext cx="0" cy="1866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5DCBA8FD-E169-4451-8732-4541E8A4EDC8}"/>
              </a:ext>
              <a:ext uri="{C183D7F6-B498-43B3-948B-1728B52AA6E4}">
                <adec:decorative xmlns:adec="http://schemas.microsoft.com/office/drawing/2017/decorative" val="1"/>
              </a:ext>
            </a:extLst>
          </p:cNvPr>
          <p:cNvCxnSpPr>
            <a:cxnSpLocks/>
          </p:cNvCxnSpPr>
          <p:nvPr/>
        </p:nvCxnSpPr>
        <p:spPr>
          <a:xfrm>
            <a:off x="5341757" y="3196900"/>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38D680B7-7B6F-4575-85DB-8648295D33D3}"/>
              </a:ext>
              <a:ext uri="{C183D7F6-B498-43B3-948B-1728B52AA6E4}">
                <adec:decorative xmlns:adec="http://schemas.microsoft.com/office/drawing/2017/decorative" val="1"/>
              </a:ext>
            </a:extLst>
          </p:cNvPr>
          <p:cNvCxnSpPr>
            <a:cxnSpLocks/>
          </p:cNvCxnSpPr>
          <p:nvPr/>
        </p:nvCxnSpPr>
        <p:spPr>
          <a:xfrm>
            <a:off x="7313013" y="2460773"/>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4865CE8B-64FA-4FFA-8F83-97089724B4D9}"/>
              </a:ext>
              <a:ext uri="{C183D7F6-B498-43B3-948B-1728B52AA6E4}">
                <adec:decorative xmlns:adec="http://schemas.microsoft.com/office/drawing/2017/decorative" val="1"/>
              </a:ext>
            </a:extLst>
          </p:cNvPr>
          <p:cNvCxnSpPr>
            <a:cxnSpLocks/>
          </p:cNvCxnSpPr>
          <p:nvPr/>
        </p:nvCxnSpPr>
        <p:spPr>
          <a:xfrm>
            <a:off x="8298869" y="24798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AE60FD87-848F-42C6-A7A7-33846E6E080E}"/>
              </a:ext>
              <a:ext uri="{C183D7F6-B498-43B3-948B-1728B52AA6E4}">
                <adec:decorative xmlns:adec="http://schemas.microsoft.com/office/drawing/2017/decorative" val="1"/>
              </a:ext>
            </a:extLst>
          </p:cNvPr>
          <p:cNvCxnSpPr>
            <a:cxnSpLocks/>
          </p:cNvCxnSpPr>
          <p:nvPr/>
        </p:nvCxnSpPr>
        <p:spPr>
          <a:xfrm>
            <a:off x="8297079" y="3095551"/>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0" name="Rectangle 2">
            <a:extLst>
              <a:ext uri="{FF2B5EF4-FFF2-40B4-BE49-F238E27FC236}">
                <a16:creationId xmlns:a16="http://schemas.microsoft.com/office/drawing/2014/main" id="{0F6022FD-2AFE-49B8-8A5A-72881AE3CADE}"/>
              </a:ext>
              <a:ext uri="{C183D7F6-B498-43B3-948B-1728B52AA6E4}">
                <adec:decorative xmlns:adec="http://schemas.microsoft.com/office/drawing/2017/decorative" val="1"/>
              </a:ext>
            </a:extLst>
          </p:cNvPr>
          <p:cNvSpPr/>
          <p:nvPr/>
        </p:nvSpPr>
        <p:spPr>
          <a:xfrm flipH="1">
            <a:off x="4031726" y="2103599"/>
            <a:ext cx="403571" cy="17191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05" name="TextBox 204">
            <a:extLst>
              <a:ext uri="{FF2B5EF4-FFF2-40B4-BE49-F238E27FC236}">
                <a16:creationId xmlns:a16="http://schemas.microsoft.com/office/drawing/2014/main" id="{012FDA18-BE6C-4B2B-8CC1-EDED391A9C1D}"/>
              </a:ext>
              <a:ext uri="{C183D7F6-B498-43B3-948B-1728B52AA6E4}">
                <adec:decorative xmlns:adec="http://schemas.microsoft.com/office/drawing/2017/decorative" val="1"/>
              </a:ext>
            </a:extLst>
          </p:cNvPr>
          <p:cNvSpPr txBox="1"/>
          <p:nvPr/>
        </p:nvSpPr>
        <p:spPr>
          <a:xfrm>
            <a:off x="1277419" y="2838774"/>
            <a:ext cx="695453" cy="286738"/>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Stress testing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07" name="Rectangle 206">
            <a:extLst>
              <a:ext uri="{FF2B5EF4-FFF2-40B4-BE49-F238E27FC236}">
                <a16:creationId xmlns:a16="http://schemas.microsoft.com/office/drawing/2014/main" id="{64680E21-FD68-48CD-919A-33DF133EFB15}"/>
              </a:ext>
              <a:ext uri="{C183D7F6-B498-43B3-948B-1728B52AA6E4}">
                <adec:decorative xmlns:adec="http://schemas.microsoft.com/office/drawing/2017/decorative" val="1"/>
              </a:ext>
            </a:extLst>
          </p:cNvPr>
          <p:cNvSpPr/>
          <p:nvPr/>
        </p:nvSpPr>
        <p:spPr>
          <a:xfrm>
            <a:off x="2079943" y="2860037"/>
            <a:ext cx="994214" cy="67336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Consider INOCA pathway as an outpatient for frequent or persistent symptoms</a:t>
            </a:r>
          </a:p>
        </p:txBody>
      </p:sp>
      <p:sp>
        <p:nvSpPr>
          <p:cNvPr id="215" name="TextBox 214">
            <a:extLst>
              <a:ext uri="{FF2B5EF4-FFF2-40B4-BE49-F238E27FC236}">
                <a16:creationId xmlns:a16="http://schemas.microsoft.com/office/drawing/2014/main" id="{B4D7010F-B958-4468-BFE1-7CC9A7E11A08}"/>
              </a:ext>
              <a:ext uri="{C183D7F6-B498-43B3-948B-1728B52AA6E4}">
                <adec:decorative xmlns:adec="http://schemas.microsoft.com/office/drawing/2017/decorative" val="1"/>
              </a:ext>
            </a:extLst>
          </p:cNvPr>
          <p:cNvSpPr txBox="1"/>
          <p:nvPr/>
        </p:nvSpPr>
        <p:spPr>
          <a:xfrm>
            <a:off x="3261754" y="2852960"/>
            <a:ext cx="1589015" cy="395406"/>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FFR-CT for 40-90% stenosis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OR stress testing (2a)</a:t>
            </a:r>
          </a:p>
        </p:txBody>
      </p:sp>
      <p:sp>
        <p:nvSpPr>
          <p:cNvPr id="181" name="TextBox 180">
            <a:extLst>
              <a:ext uri="{FF2B5EF4-FFF2-40B4-BE49-F238E27FC236}">
                <a16:creationId xmlns:a16="http://schemas.microsoft.com/office/drawing/2014/main" id="{2BEDDBCC-3CF7-4802-91FD-5BA07F630506}"/>
              </a:ext>
              <a:ext uri="{C183D7F6-B498-43B3-948B-1728B52AA6E4}">
                <adec:decorative xmlns:adec="http://schemas.microsoft.com/office/drawing/2017/decorative" val="1"/>
              </a:ext>
            </a:extLst>
          </p:cNvPr>
          <p:cNvSpPr txBox="1"/>
          <p:nvPr/>
        </p:nvSpPr>
        <p:spPr>
          <a:xfrm>
            <a:off x="346578" y="1461188"/>
            <a:ext cx="1410387" cy="35987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testing in selected cases (2a)</a:t>
            </a:r>
          </a:p>
        </p:txBody>
      </p:sp>
      <p:sp>
        <p:nvSpPr>
          <p:cNvPr id="4" name="Slide Number Placeholder 3">
            <a:extLst>
              <a:ext uri="{FF2B5EF4-FFF2-40B4-BE49-F238E27FC236}">
                <a16:creationId xmlns:a16="http://schemas.microsoft.com/office/drawing/2014/main" id="{D1213A9F-2826-4C58-8532-417B8E72CAC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AF4333-7328-E84F-9F6D-15A5075E3AB3}" type="slidenum">
              <a:rPr kumimoji="0" lang="en-US" sz="1200" b="0" i="0" u="none" strike="noStrike" kern="1200" cap="none" spc="0" normalizeH="0" baseline="0" noProof="0" smtClean="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2" name="Title 1" descr="Title of slide which highlights the focus on the content.">
            <a:extLst>
              <a:ext uri="{FF2B5EF4-FFF2-40B4-BE49-F238E27FC236}">
                <a16:creationId xmlns:a16="http://schemas.microsoft.com/office/drawing/2014/main" id="{4DCFEF76-E521-45E5-B3E1-0B5AD3D86123}"/>
              </a:ext>
              <a:ext uri="{C183D7F6-B498-43B3-948B-1728B52AA6E4}">
                <adec:decorative xmlns:adec="http://schemas.microsoft.com/office/drawing/2017/decorative" val="0"/>
              </a:ext>
            </a:extLst>
          </p:cNvPr>
          <p:cNvSpPr>
            <a:spLocks noGrp="1"/>
          </p:cNvSpPr>
          <p:nvPr>
            <p:ph type="title" idx="4294967295"/>
          </p:nvPr>
        </p:nvSpPr>
        <p:spPr>
          <a:xfrm>
            <a:off x="23770" y="180250"/>
            <a:ext cx="8967830" cy="493712"/>
          </a:xfrm>
        </p:spPr>
        <p:txBody>
          <a:bodyPr/>
          <a:lstStyle/>
          <a:p>
            <a:pPr algn="l"/>
            <a:r>
              <a:rPr lang="en-US" sz="1800" dirty="0">
                <a:solidFill>
                  <a:srgbClr val="AC1B1F"/>
                </a:solidFill>
              </a:rPr>
              <a:t>Figure 12. </a:t>
            </a:r>
            <a:r>
              <a:rPr lang="en-US" sz="1800" dirty="0"/>
              <a:t>Clinical Decision Pathway for Patients With Stable Chest Pain &amp; No Known CAD</a:t>
            </a:r>
            <a:br>
              <a:rPr lang="en-US" sz="1800" dirty="0"/>
            </a:br>
            <a:r>
              <a:rPr lang="en-US" sz="1800" dirty="0">
                <a:solidFill>
                  <a:srgbClr val="FF0000"/>
                </a:solidFill>
              </a:rPr>
              <a:t>Nuanced approach and graded response to disease severity and ischemia</a:t>
            </a:r>
          </a:p>
        </p:txBody>
      </p:sp>
      <p:cxnSp>
        <p:nvCxnSpPr>
          <p:cNvPr id="171" name="Straight Arrow Connector 170">
            <a:extLst>
              <a:ext uri="{FF2B5EF4-FFF2-40B4-BE49-F238E27FC236}">
                <a16:creationId xmlns:a16="http://schemas.microsoft.com/office/drawing/2014/main" id="{7A551BD9-B022-45F0-80E0-2FA2778A539F}"/>
              </a:ext>
              <a:ext uri="{C183D7F6-B498-43B3-948B-1728B52AA6E4}">
                <adec:decorative xmlns:adec="http://schemas.microsoft.com/office/drawing/2017/decorative" val="1"/>
              </a:ext>
            </a:extLst>
          </p:cNvPr>
          <p:cNvCxnSpPr>
            <a:cxnSpLocks/>
          </p:cNvCxnSpPr>
          <p:nvPr/>
        </p:nvCxnSpPr>
        <p:spPr>
          <a:xfrm>
            <a:off x="4367578" y="1005011"/>
            <a:ext cx="0" cy="2057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7D849-D226-46E4-9898-C39C1219B94B}"/>
              </a:ext>
              <a:ext uri="{C183D7F6-B498-43B3-948B-1728B52AA6E4}">
                <adec:decorative xmlns:adec="http://schemas.microsoft.com/office/drawing/2017/decorative" val="1"/>
              </a:ext>
            </a:extLst>
          </p:cNvPr>
          <p:cNvSpPr txBox="1"/>
          <p:nvPr/>
        </p:nvSpPr>
        <p:spPr>
          <a:xfrm>
            <a:off x="3230831" y="837570"/>
            <a:ext cx="2282223" cy="23544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Stable Chest Pain + No Known CAD</a:t>
            </a:r>
          </a:p>
        </p:txBody>
      </p:sp>
      <p:sp>
        <p:nvSpPr>
          <p:cNvPr id="174" name="Rectangle 2">
            <a:extLst>
              <a:ext uri="{FF2B5EF4-FFF2-40B4-BE49-F238E27FC236}">
                <a16:creationId xmlns:a16="http://schemas.microsoft.com/office/drawing/2014/main" id="{0966DE95-BA62-49FC-8EF4-E23BBCBA7752}"/>
              </a:ext>
              <a:ext uri="{C183D7F6-B498-43B3-948B-1728B52AA6E4}">
                <adec:decorative xmlns:adec="http://schemas.microsoft.com/office/drawing/2017/decorative" val="1"/>
              </a:ext>
            </a:extLst>
          </p:cNvPr>
          <p:cNvSpPr/>
          <p:nvPr/>
        </p:nvSpPr>
        <p:spPr>
          <a:xfrm flipH="1">
            <a:off x="5470958" y="1303069"/>
            <a:ext cx="293631" cy="21758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177" name="TextBox 176">
            <a:extLst>
              <a:ext uri="{FF2B5EF4-FFF2-40B4-BE49-F238E27FC236}">
                <a16:creationId xmlns:a16="http://schemas.microsoft.com/office/drawing/2014/main" id="{8E6BEE4B-EDB3-4143-8DF4-5DAF7E48131F}"/>
              </a:ext>
              <a:ext uri="{C183D7F6-B498-43B3-948B-1728B52AA6E4}">
                <adec:decorative xmlns:adec="http://schemas.microsoft.com/office/drawing/2017/decorative" val="1"/>
              </a:ext>
            </a:extLst>
          </p:cNvPr>
          <p:cNvSpPr txBox="1"/>
          <p:nvPr/>
        </p:nvSpPr>
        <p:spPr>
          <a:xfrm>
            <a:off x="2022619" y="1210751"/>
            <a:ext cx="930600"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Low risk</a:t>
            </a:r>
          </a:p>
        </p:txBody>
      </p:sp>
      <p:sp>
        <p:nvSpPr>
          <p:cNvPr id="178" name="TextBox 177">
            <a:extLst>
              <a:ext uri="{FF2B5EF4-FFF2-40B4-BE49-F238E27FC236}">
                <a16:creationId xmlns:a16="http://schemas.microsoft.com/office/drawing/2014/main" id="{551406D3-CFD9-4F2F-BEC2-471A2406534A}"/>
              </a:ext>
              <a:ext uri="{C183D7F6-B498-43B3-948B-1728B52AA6E4}">
                <adec:decorative xmlns:adec="http://schemas.microsoft.com/office/drawing/2017/decorative" val="1"/>
              </a:ext>
            </a:extLst>
          </p:cNvPr>
          <p:cNvSpPr txBox="1"/>
          <p:nvPr/>
        </p:nvSpPr>
        <p:spPr>
          <a:xfrm>
            <a:off x="5034957" y="1539674"/>
            <a:ext cx="1498953"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Intermediate/high risk</a:t>
            </a:r>
          </a:p>
        </p:txBody>
      </p:sp>
      <p:sp>
        <p:nvSpPr>
          <p:cNvPr id="179" name="TextBox 178">
            <a:extLst>
              <a:ext uri="{FF2B5EF4-FFF2-40B4-BE49-F238E27FC236}">
                <a16:creationId xmlns:a16="http://schemas.microsoft.com/office/drawing/2014/main" id="{00337D8B-7A64-42F8-9C8D-6CBD59E8BA8B}"/>
              </a:ext>
              <a:ext uri="{C183D7F6-B498-43B3-948B-1728B52AA6E4}">
                <adec:decorative xmlns:adec="http://schemas.microsoft.com/office/drawing/2017/decorative" val="1"/>
              </a:ext>
            </a:extLst>
          </p:cNvPr>
          <p:cNvSpPr txBox="1"/>
          <p:nvPr/>
        </p:nvSpPr>
        <p:spPr>
          <a:xfrm>
            <a:off x="3230832" y="1193881"/>
            <a:ext cx="2282222" cy="211514"/>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Clinical risk assessment  (1)</a:t>
            </a:r>
          </a:p>
        </p:txBody>
      </p:sp>
      <p:sp>
        <p:nvSpPr>
          <p:cNvPr id="182" name="TextBox 181">
            <a:extLst>
              <a:ext uri="{FF2B5EF4-FFF2-40B4-BE49-F238E27FC236}">
                <a16:creationId xmlns:a16="http://schemas.microsoft.com/office/drawing/2014/main" id="{8964B171-9717-44F5-B3BE-FB2A66D0D144}"/>
              </a:ext>
              <a:ext uri="{C183D7F6-B498-43B3-948B-1728B52AA6E4}">
                <adec:decorative xmlns:adec="http://schemas.microsoft.com/office/drawing/2017/decorative" val="1"/>
              </a:ext>
            </a:extLst>
          </p:cNvPr>
          <p:cNvSpPr txBox="1"/>
          <p:nvPr/>
        </p:nvSpPr>
        <p:spPr>
          <a:xfrm>
            <a:off x="3190774" y="1504922"/>
            <a:ext cx="1580145" cy="246538"/>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(1)</a:t>
            </a:r>
          </a:p>
        </p:txBody>
      </p:sp>
      <p:sp>
        <p:nvSpPr>
          <p:cNvPr id="183" name="TextBox 182">
            <a:extLst>
              <a:ext uri="{FF2B5EF4-FFF2-40B4-BE49-F238E27FC236}">
                <a16:creationId xmlns:a16="http://schemas.microsoft.com/office/drawing/2014/main" id="{7E4312D0-CE83-4915-B389-ACC8E853AD0C}"/>
              </a:ext>
              <a:ext uri="{C183D7F6-B498-43B3-948B-1728B52AA6E4}">
                <adec:decorative xmlns:adec="http://schemas.microsoft.com/office/drawing/2017/decorative" val="1"/>
              </a:ext>
            </a:extLst>
          </p:cNvPr>
          <p:cNvSpPr txBox="1"/>
          <p:nvPr/>
        </p:nvSpPr>
        <p:spPr>
          <a:xfrm>
            <a:off x="354891" y="1142639"/>
            <a:ext cx="1393761"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No testing recommended (1)</a:t>
            </a:r>
          </a:p>
        </p:txBody>
      </p:sp>
      <p:sp>
        <p:nvSpPr>
          <p:cNvPr id="184" name="TextBox 183">
            <a:extLst>
              <a:ext uri="{FF2B5EF4-FFF2-40B4-BE49-F238E27FC236}">
                <a16:creationId xmlns:a16="http://schemas.microsoft.com/office/drawing/2014/main" id="{019337AD-3B5C-4D78-8557-13A5342EF0FE}"/>
              </a:ext>
              <a:ext uri="{C183D7F6-B498-43B3-948B-1728B52AA6E4}">
                <adec:decorative xmlns:adec="http://schemas.microsoft.com/office/drawing/2017/decorative" val="1"/>
              </a:ext>
            </a:extLst>
          </p:cNvPr>
          <p:cNvSpPr txBox="1"/>
          <p:nvPr/>
        </p:nvSpPr>
        <p:spPr>
          <a:xfrm>
            <a:off x="6780151" y="1109345"/>
            <a:ext cx="1441329" cy="719127"/>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testing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CMR</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PET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SPECT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echocardiography (1)</a:t>
            </a:r>
            <a:endPar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endParaRPr>
          </a:p>
        </p:txBody>
      </p:sp>
      <p:sp>
        <p:nvSpPr>
          <p:cNvPr id="198" name="TextBox 197">
            <a:extLst>
              <a:ext uri="{FF2B5EF4-FFF2-40B4-BE49-F238E27FC236}">
                <a16:creationId xmlns:a16="http://schemas.microsoft.com/office/drawing/2014/main" id="{D1F6A8A1-847A-41C8-8C1B-3BAA0BCD78C6}"/>
              </a:ext>
              <a:ext uri="{C183D7F6-B498-43B3-948B-1728B52AA6E4}">
                <adec:decorative xmlns:adec="http://schemas.microsoft.com/office/drawing/2017/decorative" val="1"/>
              </a:ext>
            </a:extLst>
          </p:cNvPr>
          <p:cNvSpPr txBox="1"/>
          <p:nvPr/>
        </p:nvSpPr>
        <p:spPr>
          <a:xfrm>
            <a:off x="4013851"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(≥50% stenosis)</a:t>
            </a:r>
          </a:p>
        </p:txBody>
      </p:sp>
      <p:sp>
        <p:nvSpPr>
          <p:cNvPr id="199" name="TextBox 198">
            <a:extLst>
              <a:ext uri="{FF2B5EF4-FFF2-40B4-BE49-F238E27FC236}">
                <a16:creationId xmlns:a16="http://schemas.microsoft.com/office/drawing/2014/main" id="{D79C01CD-C2F4-4302-9FB0-7F26CF117564}"/>
              </a:ext>
              <a:ext uri="{C183D7F6-B498-43B3-948B-1728B52AA6E4}">
                <adec:decorative xmlns:adec="http://schemas.microsoft.com/office/drawing/2017/decorative" val="1"/>
              </a:ext>
            </a:extLst>
          </p:cNvPr>
          <p:cNvSpPr txBox="1"/>
          <p:nvPr/>
        </p:nvSpPr>
        <p:spPr>
          <a:xfrm>
            <a:off x="3093310"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Nonobstructive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(&lt;50% stenosis)</a:t>
            </a:r>
          </a:p>
        </p:txBody>
      </p:sp>
      <p:sp>
        <p:nvSpPr>
          <p:cNvPr id="200" name="TextBox 199">
            <a:extLst>
              <a:ext uri="{FF2B5EF4-FFF2-40B4-BE49-F238E27FC236}">
                <a16:creationId xmlns:a16="http://schemas.microsoft.com/office/drawing/2014/main" id="{07D4F448-E9C8-4D31-A33A-871CB45AF65E}"/>
              </a:ext>
              <a:ext uri="{C183D7F6-B498-43B3-948B-1728B52AA6E4}">
                <adec:decorative xmlns:adec="http://schemas.microsoft.com/office/drawing/2017/decorative" val="1"/>
              </a:ext>
            </a:extLst>
          </p:cNvPr>
          <p:cNvSpPr txBox="1"/>
          <p:nvPr/>
        </p:nvSpPr>
        <p:spPr>
          <a:xfrm>
            <a:off x="2244758" y="2292178"/>
            <a:ext cx="672930"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CAD </a:t>
            </a:r>
            <a:b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stenosis or plaque)</a:t>
            </a:r>
          </a:p>
        </p:txBody>
      </p:sp>
      <p:sp>
        <p:nvSpPr>
          <p:cNvPr id="201" name="TextBox 200">
            <a:extLst>
              <a:ext uri="{FF2B5EF4-FFF2-40B4-BE49-F238E27FC236}">
                <a16:creationId xmlns:a16="http://schemas.microsoft.com/office/drawing/2014/main" id="{DBF7CA89-F220-4700-9AE0-EC4EF5192F49}"/>
              </a:ext>
              <a:ext uri="{C183D7F6-B498-43B3-948B-1728B52AA6E4}">
                <adec:decorative xmlns:adec="http://schemas.microsoft.com/office/drawing/2017/decorative" val="1"/>
              </a:ext>
            </a:extLst>
          </p:cNvPr>
          <p:cNvSpPr txBox="1"/>
          <p:nvPr/>
        </p:nvSpPr>
        <p:spPr>
          <a:xfrm>
            <a:off x="1299941" y="2292178"/>
            <a:ext cx="672931" cy="39798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16" name="Rectangle 215">
            <a:extLst>
              <a:ext uri="{FF2B5EF4-FFF2-40B4-BE49-F238E27FC236}">
                <a16:creationId xmlns:a16="http://schemas.microsoft.com/office/drawing/2014/main" id="{45B3B17D-6AA1-43D3-8BAF-C84C17C64B53}"/>
              </a:ext>
              <a:ext uri="{C183D7F6-B498-43B3-948B-1728B52AA6E4}">
                <adec:decorative xmlns:adec="http://schemas.microsoft.com/office/drawing/2017/decorative" val="1"/>
              </a:ext>
            </a:extLst>
          </p:cNvPr>
          <p:cNvSpPr/>
          <p:nvPr/>
        </p:nvSpPr>
        <p:spPr>
          <a:xfrm>
            <a:off x="3573416" y="3392588"/>
            <a:ext cx="965691" cy="426867"/>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FFR CT  ≤0.8 or moderate-severe ischemia</a:t>
            </a:r>
          </a:p>
        </p:txBody>
      </p:sp>
      <p:sp>
        <p:nvSpPr>
          <p:cNvPr id="219" name="Rectangle 218">
            <a:extLst>
              <a:ext uri="{FF2B5EF4-FFF2-40B4-BE49-F238E27FC236}">
                <a16:creationId xmlns:a16="http://schemas.microsoft.com/office/drawing/2014/main" id="{9E53EA9A-3FFF-4DFB-90F7-DB06A9EC8123}"/>
              </a:ext>
              <a:ext uri="{C183D7F6-B498-43B3-948B-1728B52AA6E4}">
                <adec:decorative xmlns:adec="http://schemas.microsoft.com/office/drawing/2017/decorative" val="1"/>
              </a:ext>
            </a:extLst>
          </p:cNvPr>
          <p:cNvSpPr/>
          <p:nvPr/>
        </p:nvSpPr>
        <p:spPr>
          <a:xfrm>
            <a:off x="309434" y="3844959"/>
            <a:ext cx="2962883" cy="29849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Follow-up testing and intensification of GDMT by initial test results and persistence/worsening/frequency of symptoms</a:t>
            </a:r>
          </a:p>
        </p:txBody>
      </p:sp>
      <p:grpSp>
        <p:nvGrpSpPr>
          <p:cNvPr id="3" name="Group 2">
            <a:extLst>
              <a:ext uri="{FF2B5EF4-FFF2-40B4-BE49-F238E27FC236}">
                <a16:creationId xmlns:a16="http://schemas.microsoft.com/office/drawing/2014/main" id="{DA5C1952-A817-4A48-9D5B-B025D50493DF}"/>
              </a:ext>
              <a:ext uri="{C183D7F6-B498-43B3-948B-1728B52AA6E4}">
                <adec:decorative xmlns:adec="http://schemas.microsoft.com/office/drawing/2017/decorative" val="1"/>
              </a:ext>
            </a:extLst>
          </p:cNvPr>
          <p:cNvGrpSpPr/>
          <p:nvPr/>
        </p:nvGrpSpPr>
        <p:grpSpPr>
          <a:xfrm>
            <a:off x="1631385" y="1743058"/>
            <a:ext cx="2408000" cy="540407"/>
            <a:chOff x="2175179" y="2324077"/>
            <a:chExt cx="3210670" cy="720542"/>
          </a:xfrm>
        </p:grpSpPr>
        <p:sp>
          <p:nvSpPr>
            <p:cNvPr id="193" name="Rectangle 2">
              <a:extLst>
                <a:ext uri="{FF2B5EF4-FFF2-40B4-BE49-F238E27FC236}">
                  <a16:creationId xmlns:a16="http://schemas.microsoft.com/office/drawing/2014/main" id="{114161E4-2209-4890-8580-744D99B4DCB0}"/>
                </a:ext>
              </a:extLst>
            </p:cNvPr>
            <p:cNvSpPr/>
            <p:nvPr/>
          </p:nvSpPr>
          <p:spPr>
            <a:xfrm>
              <a:off x="2175179" y="2804799"/>
              <a:ext cx="3210670" cy="239820"/>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23" name="Straight Arrow Connector 222">
              <a:extLst>
                <a:ext uri="{FF2B5EF4-FFF2-40B4-BE49-F238E27FC236}">
                  <a16:creationId xmlns:a16="http://schemas.microsoft.com/office/drawing/2014/main" id="{9B968E5F-20D8-4486-A23E-FF6DB6215FCD}"/>
                </a:ext>
                <a:ext uri="{C183D7F6-B498-43B3-948B-1728B52AA6E4}">
                  <adec:decorative xmlns:adec="http://schemas.microsoft.com/office/drawing/2017/decorative" val="1"/>
                </a:ext>
              </a:extLst>
            </p:cNvPr>
            <p:cNvCxnSpPr>
              <a:cxnSpLocks/>
            </p:cNvCxnSpPr>
            <p:nvPr/>
          </p:nvCxnSpPr>
          <p:spPr>
            <a:xfrm>
              <a:off x="5375638" y="2324077"/>
              <a:ext cx="0" cy="49784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7" name="Rectangle 2">
            <a:extLst>
              <a:ext uri="{FF2B5EF4-FFF2-40B4-BE49-F238E27FC236}">
                <a16:creationId xmlns:a16="http://schemas.microsoft.com/office/drawing/2014/main" id="{4DCD868E-A09A-48C3-80EF-36C60563A539}"/>
              </a:ext>
              <a:ext uri="{C183D7F6-B498-43B3-948B-1728B52AA6E4}">
                <adec:decorative xmlns:adec="http://schemas.microsoft.com/office/drawing/2017/decorative" val="1"/>
              </a:ext>
            </a:extLst>
          </p:cNvPr>
          <p:cNvSpPr/>
          <p:nvPr/>
        </p:nvSpPr>
        <p:spPr>
          <a:xfrm flipH="1">
            <a:off x="4832633" y="2534560"/>
            <a:ext cx="524949" cy="304214"/>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28" name="TextBox 227">
            <a:extLst>
              <a:ext uri="{FF2B5EF4-FFF2-40B4-BE49-F238E27FC236}">
                <a16:creationId xmlns:a16="http://schemas.microsoft.com/office/drawing/2014/main" id="{D7C095B2-D91E-4A22-9A5E-574A2B6DB7C5}"/>
              </a:ext>
              <a:ext uri="{C183D7F6-B498-43B3-948B-1728B52AA6E4}">
                <adec:decorative xmlns:adec="http://schemas.microsoft.com/office/drawing/2017/decorative" val="1"/>
              </a:ext>
            </a:extLst>
          </p:cNvPr>
          <p:cNvSpPr txBox="1"/>
          <p:nvPr/>
        </p:nvSpPr>
        <p:spPr>
          <a:xfrm>
            <a:off x="4960478" y="2856652"/>
            <a:ext cx="843441" cy="347201"/>
          </a:xfrm>
          <a:prstGeom prst="rect">
            <a:avLst/>
          </a:prstGeom>
          <a:solidFill>
            <a:schemeClr val="bg1">
              <a:lumMod val="95000"/>
            </a:schemeClr>
          </a:solidFill>
          <a:ln w="25400">
            <a:solidFill>
              <a:srgbClr val="D9D9D9"/>
            </a:solidFill>
          </a:ln>
        </p:spPr>
        <p:txBody>
          <a:bodyPr spcFirstLastPara="0" lIns="0" tIns="0" rIns="0" bIns="0" anchor="ctr"/>
          <a:lstStyle>
            <a:defPPr>
              <a:defRPr lang="en-US"/>
            </a:defPPr>
            <a:lvl1pPr algn="ctr" hangingPunct="0">
              <a:lnSpc>
                <a:spcPct val="90000"/>
              </a:lnSpc>
              <a:defRPr sz="12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hlinkClick r:id="" action="ppaction://noaction"/>
              </a:rPr>
              <a:t>High risk CAD or frequent angina</a:t>
            </a:r>
            <a:endPar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endParaRPr>
          </a:p>
        </p:txBody>
      </p:sp>
      <p:sp>
        <p:nvSpPr>
          <p:cNvPr id="229" name="TextBox 228">
            <a:extLst>
              <a:ext uri="{FF2B5EF4-FFF2-40B4-BE49-F238E27FC236}">
                <a16:creationId xmlns:a16="http://schemas.microsoft.com/office/drawing/2014/main" id="{30606233-A5F2-4D1F-B568-A9628B1B4DBD}"/>
              </a:ext>
              <a:ext uri="{C183D7F6-B498-43B3-948B-1728B52AA6E4}">
                <adec:decorative xmlns:adec="http://schemas.microsoft.com/office/drawing/2017/decorative" val="1"/>
              </a:ext>
            </a:extLst>
          </p:cNvPr>
          <p:cNvSpPr txBox="1"/>
          <p:nvPr/>
        </p:nvSpPr>
        <p:spPr>
          <a:xfrm>
            <a:off x="4953546" y="3387399"/>
            <a:ext cx="853837" cy="68303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(1)</a:t>
            </a:r>
          </a:p>
        </p:txBody>
      </p:sp>
      <p:cxnSp>
        <p:nvCxnSpPr>
          <p:cNvPr id="234" name="Straight Arrow Connector 233">
            <a:extLst>
              <a:ext uri="{FF2B5EF4-FFF2-40B4-BE49-F238E27FC236}">
                <a16:creationId xmlns:a16="http://schemas.microsoft.com/office/drawing/2014/main" id="{29C96D08-27FD-4BEF-BB5F-DEFE59D2F3A1}"/>
              </a:ext>
              <a:ext uri="{C183D7F6-B498-43B3-948B-1728B52AA6E4}">
                <adec:decorative xmlns:adec="http://schemas.microsoft.com/office/drawing/2017/decorative" val="1"/>
              </a:ext>
            </a:extLst>
          </p:cNvPr>
          <p:cNvCxnSpPr>
            <a:cxnSpLocks/>
          </p:cNvCxnSpPr>
          <p:nvPr/>
        </p:nvCxnSpPr>
        <p:spPr>
          <a:xfrm flipH="1">
            <a:off x="2962764"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FA258FA5-09AC-42C1-83E1-C81BE924354D}"/>
              </a:ext>
              <a:ext uri="{C183D7F6-B498-43B3-948B-1728B52AA6E4}">
                <adec:decorative xmlns:adec="http://schemas.microsoft.com/office/drawing/2017/decorative" val="1"/>
              </a:ext>
            </a:extLst>
          </p:cNvPr>
          <p:cNvCxnSpPr>
            <a:cxnSpLocks/>
          </p:cNvCxnSpPr>
          <p:nvPr/>
        </p:nvCxnSpPr>
        <p:spPr>
          <a:xfrm flipH="1">
            <a:off x="1760937"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D2A3A2FD-426D-4499-A7DA-455DF19181EF}"/>
              </a:ext>
              <a:ext uri="{C183D7F6-B498-43B3-948B-1728B52AA6E4}">
                <adec:decorative xmlns:adec="http://schemas.microsoft.com/office/drawing/2017/decorative" val="1"/>
              </a:ext>
            </a:extLst>
          </p:cNvPr>
          <p:cNvCxnSpPr>
            <a:cxnSpLocks/>
          </p:cNvCxnSpPr>
          <p:nvPr/>
        </p:nvCxnSpPr>
        <p:spPr>
          <a:xfrm>
            <a:off x="6533910" y="164245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22FC6B0-EFE3-434D-9525-8F00B1820CD5}"/>
              </a:ext>
              <a:ext uri="{C183D7F6-B498-43B3-948B-1728B52AA6E4}">
                <adec:decorative xmlns:adec="http://schemas.microsoft.com/office/drawing/2017/decorative" val="1"/>
              </a:ext>
            </a:extLst>
          </p:cNvPr>
          <p:cNvCxnSpPr>
            <a:cxnSpLocks/>
          </p:cNvCxnSpPr>
          <p:nvPr/>
        </p:nvCxnSpPr>
        <p:spPr>
          <a:xfrm flipH="1">
            <a:off x="4765497" y="1642544"/>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EAE1391-0CEF-4615-8FCA-52B9DDA03E36}"/>
              </a:ext>
              <a:ext uri="{C183D7F6-B498-43B3-948B-1728B52AA6E4}">
                <adec:decorative xmlns:adec="http://schemas.microsoft.com/office/drawing/2017/decorative" val="1"/>
              </a:ext>
            </a:extLst>
          </p:cNvPr>
          <p:cNvCxnSpPr>
            <a:cxnSpLocks/>
          </p:cNvCxnSpPr>
          <p:nvPr/>
        </p:nvCxnSpPr>
        <p:spPr>
          <a:xfrm>
            <a:off x="4002486" y="3980857"/>
            <a:ext cx="94166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Rectangle Container">
            <a:extLst>
              <a:ext uri="{FF2B5EF4-FFF2-40B4-BE49-F238E27FC236}">
                <a16:creationId xmlns:a16="http://schemas.microsoft.com/office/drawing/2014/main" id="{8D39B6C7-C2D3-4FAD-AC58-F30DAD1262DE}"/>
              </a:ext>
              <a:ext uri="{C183D7F6-B498-43B3-948B-1728B52AA6E4}">
                <adec:decorative xmlns:adec="http://schemas.microsoft.com/office/drawing/2017/decorative" val="1"/>
              </a:ext>
            </a:extLst>
          </p:cNvPr>
          <p:cNvSpPr/>
          <p:nvPr/>
        </p:nvSpPr>
        <p:spPr>
          <a:xfrm>
            <a:off x="4486004" y="3904723"/>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53" name="Rectangle Container">
            <a:extLst>
              <a:ext uri="{FF2B5EF4-FFF2-40B4-BE49-F238E27FC236}">
                <a16:creationId xmlns:a16="http://schemas.microsoft.com/office/drawing/2014/main" id="{0EE4B394-FA2C-4C2C-8AC9-6AD782341E2A}"/>
              </a:ext>
              <a:ext uri="{C183D7F6-B498-43B3-948B-1728B52AA6E4}">
                <adec:decorative xmlns:adec="http://schemas.microsoft.com/office/drawing/2017/decorative" val="1"/>
              </a:ext>
            </a:extLst>
          </p:cNvPr>
          <p:cNvSpPr/>
          <p:nvPr/>
        </p:nvSpPr>
        <p:spPr>
          <a:xfrm>
            <a:off x="3520656" y="3903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55" name="TextBox 254">
            <a:extLst>
              <a:ext uri="{FF2B5EF4-FFF2-40B4-BE49-F238E27FC236}">
                <a16:creationId xmlns:a16="http://schemas.microsoft.com/office/drawing/2014/main" id="{77F2E0AA-CAD8-460D-9593-491FE34CEE24}"/>
              </a:ext>
              <a:ext uri="{C183D7F6-B498-43B3-948B-1728B52AA6E4}">
                <adec:decorative xmlns:adec="http://schemas.microsoft.com/office/drawing/2017/decorative" val="1"/>
              </a:ext>
            </a:extLst>
          </p:cNvPr>
          <p:cNvSpPr txBox="1"/>
          <p:nvPr/>
        </p:nvSpPr>
        <p:spPr>
          <a:xfrm>
            <a:off x="8221480" y="1100415"/>
            <a:ext cx="433286" cy="72805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Exercise ECG </a:t>
            </a:r>
            <a:b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56" name="Rectangle 2">
            <a:extLst>
              <a:ext uri="{FF2B5EF4-FFF2-40B4-BE49-F238E27FC236}">
                <a16:creationId xmlns:a16="http://schemas.microsoft.com/office/drawing/2014/main" id="{FFB11247-2BEE-49C3-887F-39B94392B2FB}"/>
              </a:ext>
              <a:ext uri="{C183D7F6-B498-43B3-948B-1728B52AA6E4}">
                <adec:decorative xmlns:adec="http://schemas.microsoft.com/office/drawing/2017/decorative" val="1"/>
              </a:ext>
            </a:extLst>
          </p:cNvPr>
          <p:cNvSpPr/>
          <p:nvPr/>
        </p:nvSpPr>
        <p:spPr>
          <a:xfrm flipH="1">
            <a:off x="7547997" y="1980056"/>
            <a:ext cx="762856" cy="19292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58" name="Straight Arrow Connector 257">
            <a:extLst>
              <a:ext uri="{FF2B5EF4-FFF2-40B4-BE49-F238E27FC236}">
                <a16:creationId xmlns:a16="http://schemas.microsoft.com/office/drawing/2014/main" id="{2103DB52-015F-43CE-AA32-EF5BD2C1A7B5}"/>
              </a:ext>
              <a:ext uri="{C183D7F6-B498-43B3-948B-1728B52AA6E4}">
                <adec:decorative xmlns:adec="http://schemas.microsoft.com/office/drawing/2017/decorative" val="1"/>
              </a:ext>
            </a:extLst>
          </p:cNvPr>
          <p:cNvCxnSpPr>
            <a:cxnSpLocks/>
            <a:endCxn id="262" idx="0"/>
          </p:cNvCxnSpPr>
          <p:nvPr/>
        </p:nvCxnSpPr>
        <p:spPr>
          <a:xfrm>
            <a:off x="7335430" y="1984994"/>
            <a:ext cx="0" cy="2095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3C8E8183-DCFC-4DEF-874D-F456BE963281}"/>
              </a:ext>
              <a:ext uri="{C183D7F6-B498-43B3-948B-1728B52AA6E4}">
                <adec:decorative xmlns:adec="http://schemas.microsoft.com/office/drawing/2017/decorative" val="1"/>
              </a:ext>
            </a:extLst>
          </p:cNvPr>
          <p:cNvSpPr txBox="1"/>
          <p:nvPr/>
        </p:nvSpPr>
        <p:spPr>
          <a:xfrm>
            <a:off x="6189427" y="2191893"/>
            <a:ext cx="695451"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62" name="TextBox 261">
            <a:extLst>
              <a:ext uri="{FF2B5EF4-FFF2-40B4-BE49-F238E27FC236}">
                <a16:creationId xmlns:a16="http://schemas.microsoft.com/office/drawing/2014/main" id="{4EA6D675-1D7B-4C4F-8632-4B639CD27A03}"/>
              </a:ext>
              <a:ext uri="{C183D7F6-B498-43B3-948B-1728B52AA6E4}">
                <adec:decorative xmlns:adec="http://schemas.microsoft.com/office/drawing/2017/decorative" val="1"/>
              </a:ext>
            </a:extLst>
          </p:cNvPr>
          <p:cNvSpPr txBox="1"/>
          <p:nvPr/>
        </p:nvSpPr>
        <p:spPr>
          <a:xfrm>
            <a:off x="7076373" y="2194540"/>
            <a:ext cx="518114"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Mild ischemia</a:t>
            </a:r>
          </a:p>
        </p:txBody>
      </p:sp>
      <p:sp>
        <p:nvSpPr>
          <p:cNvPr id="263" name="TextBox 262">
            <a:extLst>
              <a:ext uri="{FF2B5EF4-FFF2-40B4-BE49-F238E27FC236}">
                <a16:creationId xmlns:a16="http://schemas.microsoft.com/office/drawing/2014/main" id="{E425875A-6A99-48AE-A287-A28C92F3AD97}"/>
              </a:ext>
              <a:ext uri="{C183D7F6-B498-43B3-948B-1728B52AA6E4}">
                <adec:decorative xmlns:adec="http://schemas.microsoft.com/office/drawing/2017/decorative" val="1"/>
              </a:ext>
            </a:extLst>
          </p:cNvPr>
          <p:cNvSpPr txBox="1"/>
          <p:nvPr/>
        </p:nvSpPr>
        <p:spPr>
          <a:xfrm>
            <a:off x="7877641" y="2191893"/>
            <a:ext cx="866430"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Moderate-severe ischemia</a:t>
            </a:r>
          </a:p>
        </p:txBody>
      </p:sp>
      <p:sp>
        <p:nvSpPr>
          <p:cNvPr id="265" name="TextBox 264">
            <a:extLst>
              <a:ext uri="{FF2B5EF4-FFF2-40B4-BE49-F238E27FC236}">
                <a16:creationId xmlns:a16="http://schemas.microsoft.com/office/drawing/2014/main" id="{BFEAB3B2-E05B-46B7-8EE7-5C84858DE3D7}"/>
              </a:ext>
              <a:ext uri="{C183D7F6-B498-43B3-948B-1728B52AA6E4}">
                <adec:decorative xmlns:adec="http://schemas.microsoft.com/office/drawing/2017/decorative" val="1"/>
              </a:ext>
            </a:extLst>
          </p:cNvPr>
          <p:cNvSpPr txBox="1"/>
          <p:nvPr/>
        </p:nvSpPr>
        <p:spPr>
          <a:xfrm>
            <a:off x="6986662" y="3264512"/>
            <a:ext cx="679951" cy="203743"/>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(2a)</a:t>
            </a:r>
          </a:p>
        </p:txBody>
      </p:sp>
      <p:sp>
        <p:nvSpPr>
          <p:cNvPr id="266" name="TextBox 265">
            <a:extLst>
              <a:ext uri="{FF2B5EF4-FFF2-40B4-BE49-F238E27FC236}">
                <a16:creationId xmlns:a16="http://schemas.microsoft.com/office/drawing/2014/main" id="{06981123-E2D8-4D58-9BCE-43A2F5EE6855}"/>
              </a:ext>
              <a:ext uri="{C183D7F6-B498-43B3-948B-1728B52AA6E4}">
                <adec:decorative xmlns:adec="http://schemas.microsoft.com/office/drawing/2017/decorative" val="1"/>
              </a:ext>
            </a:extLst>
          </p:cNvPr>
          <p:cNvSpPr txBox="1"/>
          <p:nvPr/>
        </p:nvSpPr>
        <p:spPr>
          <a:xfrm>
            <a:off x="6980081" y="2661760"/>
            <a:ext cx="693113" cy="605870"/>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68" name="TextBox 267">
            <a:extLst>
              <a:ext uri="{FF2B5EF4-FFF2-40B4-BE49-F238E27FC236}">
                <a16:creationId xmlns:a16="http://schemas.microsoft.com/office/drawing/2014/main" id="{F05022AD-B1EA-4C8E-9DF1-DA336785AC3E}"/>
              </a:ext>
              <a:ext uri="{C183D7F6-B498-43B3-948B-1728B52AA6E4}">
                <adec:decorative xmlns:adec="http://schemas.microsoft.com/office/drawing/2017/decorative" val="1"/>
              </a:ext>
            </a:extLst>
          </p:cNvPr>
          <p:cNvSpPr txBox="1"/>
          <p:nvPr/>
        </p:nvSpPr>
        <p:spPr>
          <a:xfrm>
            <a:off x="7877642" y="2668575"/>
            <a:ext cx="866430" cy="4288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 (1)</a:t>
            </a:r>
          </a:p>
        </p:txBody>
      </p:sp>
      <p:sp>
        <p:nvSpPr>
          <p:cNvPr id="269" name="TextBox 268">
            <a:extLst>
              <a:ext uri="{FF2B5EF4-FFF2-40B4-BE49-F238E27FC236}">
                <a16:creationId xmlns:a16="http://schemas.microsoft.com/office/drawing/2014/main" id="{91FCC84B-6EC7-43C2-9962-5E7F98FB97D0}"/>
              </a:ext>
              <a:ext uri="{C183D7F6-B498-43B3-948B-1728B52AA6E4}">
                <adec:decorative xmlns:adec="http://schemas.microsoft.com/office/drawing/2017/decorative" val="1"/>
              </a:ext>
            </a:extLst>
          </p:cNvPr>
          <p:cNvSpPr txBox="1"/>
          <p:nvPr/>
        </p:nvSpPr>
        <p:spPr>
          <a:xfrm>
            <a:off x="7423599" y="3923366"/>
            <a:ext cx="762856" cy="5933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(1)</a:t>
            </a:r>
          </a:p>
        </p:txBody>
      </p:sp>
      <p:sp>
        <p:nvSpPr>
          <p:cNvPr id="270" name="Rectangle 269">
            <a:extLst>
              <a:ext uri="{FF2B5EF4-FFF2-40B4-BE49-F238E27FC236}">
                <a16:creationId xmlns:a16="http://schemas.microsoft.com/office/drawing/2014/main" id="{9BD33FC6-937A-4E4F-8397-196D37D3924B}"/>
              </a:ext>
              <a:ext uri="{C183D7F6-B498-43B3-948B-1728B52AA6E4}">
                <adec:decorative xmlns:adec="http://schemas.microsoft.com/office/drawing/2017/decorative" val="1"/>
              </a:ext>
            </a:extLst>
          </p:cNvPr>
          <p:cNvSpPr/>
          <p:nvPr/>
        </p:nvSpPr>
        <p:spPr>
          <a:xfrm>
            <a:off x="7877640" y="3293977"/>
            <a:ext cx="866432" cy="289148"/>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Persistent symptoms?</a:t>
            </a:r>
          </a:p>
        </p:txBody>
      </p:sp>
      <p:sp>
        <p:nvSpPr>
          <p:cNvPr id="271" name="TextBox 270">
            <a:extLst>
              <a:ext uri="{FF2B5EF4-FFF2-40B4-BE49-F238E27FC236}">
                <a16:creationId xmlns:a16="http://schemas.microsoft.com/office/drawing/2014/main" id="{C71F2D13-2FE8-4F7A-99A6-CF7E73F21AE9}"/>
              </a:ext>
              <a:ext uri="{C183D7F6-B498-43B3-948B-1728B52AA6E4}">
                <adec:decorative xmlns:adec="http://schemas.microsoft.com/office/drawing/2017/decorative" val="1"/>
              </a:ext>
            </a:extLst>
          </p:cNvPr>
          <p:cNvSpPr txBox="1"/>
          <p:nvPr/>
        </p:nvSpPr>
        <p:spPr>
          <a:xfrm>
            <a:off x="8289602" y="3928451"/>
            <a:ext cx="678228" cy="523116"/>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Continue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72" name="TextBox 271">
            <a:extLst>
              <a:ext uri="{FF2B5EF4-FFF2-40B4-BE49-F238E27FC236}">
                <a16:creationId xmlns:a16="http://schemas.microsoft.com/office/drawing/2014/main" id="{7165C876-13F9-4B86-AC24-67502AA841F8}"/>
              </a:ext>
              <a:ext uri="{C183D7F6-B498-43B3-948B-1728B52AA6E4}">
                <adec:decorative xmlns:adec="http://schemas.microsoft.com/office/drawing/2017/decorative" val="1"/>
              </a:ext>
            </a:extLst>
          </p:cNvPr>
          <p:cNvSpPr txBox="1"/>
          <p:nvPr/>
        </p:nvSpPr>
        <p:spPr>
          <a:xfrm>
            <a:off x="7415894" y="4508993"/>
            <a:ext cx="770563" cy="138701"/>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(2a)</a:t>
            </a:r>
          </a:p>
        </p:txBody>
      </p:sp>
      <p:sp>
        <p:nvSpPr>
          <p:cNvPr id="280" name="Rectangle 2">
            <a:extLst>
              <a:ext uri="{FF2B5EF4-FFF2-40B4-BE49-F238E27FC236}">
                <a16:creationId xmlns:a16="http://schemas.microsoft.com/office/drawing/2014/main" id="{75DCF665-9780-4BF9-A5B9-76C3B6621A0E}"/>
              </a:ext>
              <a:ext uri="{C183D7F6-B498-43B3-948B-1728B52AA6E4}">
                <adec:decorative xmlns:adec="http://schemas.microsoft.com/office/drawing/2017/decorative" val="1"/>
              </a:ext>
            </a:extLst>
          </p:cNvPr>
          <p:cNvSpPr/>
          <p:nvPr/>
        </p:nvSpPr>
        <p:spPr>
          <a:xfrm flipH="1">
            <a:off x="8310850" y="3729748"/>
            <a:ext cx="433219" cy="18059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78" name="Rectangle Container">
            <a:extLst>
              <a:ext uri="{FF2B5EF4-FFF2-40B4-BE49-F238E27FC236}">
                <a16:creationId xmlns:a16="http://schemas.microsoft.com/office/drawing/2014/main" id="{F6DE5AE3-D524-4D47-B5CC-0AE879287817}"/>
              </a:ext>
              <a:ext uri="{C183D7F6-B498-43B3-948B-1728B52AA6E4}">
                <adec:decorative xmlns:adec="http://schemas.microsoft.com/office/drawing/2017/decorative" val="1"/>
              </a:ext>
            </a:extLst>
          </p:cNvPr>
          <p:cNvSpPr/>
          <p:nvPr/>
        </p:nvSpPr>
        <p:spPr>
          <a:xfrm>
            <a:off x="7962722" y="3645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79" name="Rectangle Container">
            <a:extLst>
              <a:ext uri="{FF2B5EF4-FFF2-40B4-BE49-F238E27FC236}">
                <a16:creationId xmlns:a16="http://schemas.microsoft.com/office/drawing/2014/main" id="{8C18A7CC-9B27-4B28-A9CD-871193FD5EF6}"/>
              </a:ext>
              <a:ext uri="{C183D7F6-B498-43B3-948B-1728B52AA6E4}">
                <adec:decorative xmlns:adec="http://schemas.microsoft.com/office/drawing/2017/decorative" val="1"/>
              </a:ext>
            </a:extLst>
          </p:cNvPr>
          <p:cNvSpPr/>
          <p:nvPr/>
        </p:nvSpPr>
        <p:spPr>
          <a:xfrm>
            <a:off x="8391697" y="3653735"/>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82" name="Rectangle 2">
            <a:extLst>
              <a:ext uri="{FF2B5EF4-FFF2-40B4-BE49-F238E27FC236}">
                <a16:creationId xmlns:a16="http://schemas.microsoft.com/office/drawing/2014/main" id="{EDF18CE7-5856-44C2-B6AF-26903E9D0C5A}"/>
              </a:ext>
              <a:ext uri="{C183D7F6-B498-43B3-948B-1728B52AA6E4}">
                <adec:decorative xmlns:adec="http://schemas.microsoft.com/office/drawing/2017/decorative" val="1"/>
              </a:ext>
            </a:extLst>
          </p:cNvPr>
          <p:cNvSpPr/>
          <p:nvPr/>
        </p:nvSpPr>
        <p:spPr>
          <a:xfrm rot="16200000">
            <a:off x="6180279" y="2827116"/>
            <a:ext cx="1592248" cy="89439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5" name="Rectangle 4"/>
          <p:cNvSpPr/>
          <p:nvPr/>
        </p:nvSpPr>
        <p:spPr>
          <a:xfrm>
            <a:off x="228600" y="1005011"/>
            <a:ext cx="2845557" cy="987799"/>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768617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F0A97D2-B764-8F4F-962E-C46E9A1BB1FE}"/>
              </a:ext>
            </a:extLst>
          </p:cNvPr>
          <p:cNvPicPr>
            <a:picLocks noGrp="1" noChangeAspect="1"/>
          </p:cNvPicPr>
          <p:nvPr>
            <p:ph idx="1"/>
          </p:nvPr>
        </p:nvPicPr>
        <p:blipFill>
          <a:blip r:embed="rId2"/>
          <a:stretch>
            <a:fillRect/>
          </a:stretch>
        </p:blipFill>
        <p:spPr>
          <a:xfrm>
            <a:off x="1447799" y="2266950"/>
            <a:ext cx="6442058" cy="2028055"/>
          </a:xfrm>
          <a:prstGeom prst="rect">
            <a:avLst/>
          </a:prstGeom>
        </p:spPr>
      </p:pic>
      <p:pic>
        <p:nvPicPr>
          <p:cNvPr id="5" name="Picture 4">
            <a:extLst>
              <a:ext uri="{FF2B5EF4-FFF2-40B4-BE49-F238E27FC236}">
                <a16:creationId xmlns:a16="http://schemas.microsoft.com/office/drawing/2014/main" id="{DE9019A7-D6AC-934D-BD82-958B6C1D0214}"/>
              </a:ext>
            </a:extLst>
          </p:cNvPr>
          <p:cNvPicPr>
            <a:picLocks noChangeAspect="1"/>
          </p:cNvPicPr>
          <p:nvPr/>
        </p:nvPicPr>
        <p:blipFill>
          <a:blip r:embed="rId3"/>
          <a:stretch>
            <a:fillRect/>
          </a:stretch>
        </p:blipFill>
        <p:spPr>
          <a:xfrm>
            <a:off x="1447800" y="133350"/>
            <a:ext cx="6442057" cy="1981201"/>
          </a:xfrm>
          <a:prstGeom prst="rect">
            <a:avLst/>
          </a:prstGeom>
        </p:spPr>
      </p:pic>
    </p:spTree>
    <p:extLst>
      <p:ext uri="{BB962C8B-B14F-4D97-AF65-F5344CB8AC3E}">
        <p14:creationId xmlns:p14="http://schemas.microsoft.com/office/powerpoint/2010/main" val="1548494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4302A91-AC7A-4A43-8DC0-B0A67A82618D}"/>
              </a:ext>
              <a:ext uri="{C183D7F6-B498-43B3-948B-1728B52AA6E4}">
                <adec:decorative xmlns:adec="http://schemas.microsoft.com/office/drawing/2017/decorative" val="1"/>
              </a:ext>
            </a:extLst>
          </p:cNvPr>
          <p:cNvGrpSpPr/>
          <p:nvPr/>
        </p:nvGrpSpPr>
        <p:grpSpPr>
          <a:xfrm>
            <a:off x="7877640" y="3552114"/>
            <a:ext cx="433213" cy="376337"/>
            <a:chOff x="10503519" y="4736152"/>
            <a:chExt cx="577617" cy="501782"/>
          </a:xfrm>
        </p:grpSpPr>
        <p:cxnSp>
          <p:nvCxnSpPr>
            <p:cNvPr id="275" name="Straight Arrow Connector 274">
              <a:extLst>
                <a:ext uri="{FF2B5EF4-FFF2-40B4-BE49-F238E27FC236}">
                  <a16:creationId xmlns:a16="http://schemas.microsoft.com/office/drawing/2014/main" id="{F7FB1CD9-C681-42D4-BD2D-B4B3C265C51E}"/>
                </a:ext>
                <a:ext uri="{C183D7F6-B498-43B3-948B-1728B52AA6E4}">
                  <adec:decorative xmlns:adec="http://schemas.microsoft.com/office/drawing/2017/decorative" val="1"/>
                </a:ext>
              </a:extLst>
            </p:cNvPr>
            <p:cNvCxnSpPr>
              <a:cxnSpLocks/>
            </p:cNvCxnSpPr>
            <p:nvPr/>
          </p:nvCxnSpPr>
          <p:spPr>
            <a:xfrm>
              <a:off x="11062772" y="4736152"/>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1" name="Rectangle 2">
              <a:extLst>
                <a:ext uri="{FF2B5EF4-FFF2-40B4-BE49-F238E27FC236}">
                  <a16:creationId xmlns:a16="http://schemas.microsoft.com/office/drawing/2014/main" id="{1B098AB8-BABA-4DE7-812C-CDBC5C86FDCB}"/>
                </a:ext>
              </a:extLst>
            </p:cNvPr>
            <p:cNvSpPr/>
            <p:nvPr/>
          </p:nvSpPr>
          <p:spPr>
            <a:xfrm>
              <a:off x="10503519" y="4972997"/>
              <a:ext cx="577617" cy="26493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12" name="Group 11">
            <a:extLst>
              <a:ext uri="{FF2B5EF4-FFF2-40B4-BE49-F238E27FC236}">
                <a16:creationId xmlns:a16="http://schemas.microsoft.com/office/drawing/2014/main" id="{25B39E2D-7352-4468-A9B9-C95A7D259204}"/>
              </a:ext>
              <a:ext uri="{C183D7F6-B498-43B3-948B-1728B52AA6E4}">
                <adec:decorative xmlns:adec="http://schemas.microsoft.com/office/drawing/2017/decorative" val="1"/>
              </a:ext>
            </a:extLst>
          </p:cNvPr>
          <p:cNvGrpSpPr/>
          <p:nvPr/>
        </p:nvGrpSpPr>
        <p:grpSpPr>
          <a:xfrm>
            <a:off x="6533910" y="1773410"/>
            <a:ext cx="1016192" cy="418481"/>
            <a:chOff x="8711879" y="2364546"/>
            <a:chExt cx="1354923" cy="557975"/>
          </a:xfrm>
        </p:grpSpPr>
        <p:cxnSp>
          <p:nvCxnSpPr>
            <p:cNvPr id="259" name="Straight Arrow Connector 258">
              <a:extLst>
                <a:ext uri="{FF2B5EF4-FFF2-40B4-BE49-F238E27FC236}">
                  <a16:creationId xmlns:a16="http://schemas.microsoft.com/office/drawing/2014/main" id="{D9DB5BA1-4E91-4019-8AC0-EF9C556B7489}"/>
                </a:ext>
                <a:ext uri="{C183D7F6-B498-43B3-948B-1728B52AA6E4}">
                  <adec:decorative xmlns:adec="http://schemas.microsoft.com/office/drawing/2017/decorative" val="1"/>
                </a:ext>
              </a:extLst>
            </p:cNvPr>
            <p:cNvCxnSpPr>
              <a:cxnSpLocks/>
            </p:cNvCxnSpPr>
            <p:nvPr/>
          </p:nvCxnSpPr>
          <p:spPr>
            <a:xfrm>
              <a:off x="10066802" y="2364546"/>
              <a:ext cx="0" cy="29253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7" name="Rectangle 2">
              <a:extLst>
                <a:ext uri="{FF2B5EF4-FFF2-40B4-BE49-F238E27FC236}">
                  <a16:creationId xmlns:a16="http://schemas.microsoft.com/office/drawing/2014/main" id="{114AF0C5-CDBA-4625-BE18-0BB5CE1B5E83}"/>
                </a:ext>
              </a:extLst>
            </p:cNvPr>
            <p:cNvSpPr/>
            <p:nvPr/>
          </p:nvSpPr>
          <p:spPr>
            <a:xfrm>
              <a:off x="8711879" y="2640074"/>
              <a:ext cx="1354923" cy="28244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6" name="Group 5">
            <a:extLst>
              <a:ext uri="{FF2B5EF4-FFF2-40B4-BE49-F238E27FC236}">
                <a16:creationId xmlns:a16="http://schemas.microsoft.com/office/drawing/2014/main" id="{DA60C634-F48F-4909-BB9F-ABA9EFB433FA}"/>
              </a:ext>
              <a:ext uri="{C183D7F6-B498-43B3-948B-1728B52AA6E4}">
                <adec:decorative xmlns:adec="http://schemas.microsoft.com/office/drawing/2017/decorative" val="1"/>
              </a:ext>
            </a:extLst>
          </p:cNvPr>
          <p:cNvGrpSpPr/>
          <p:nvPr/>
        </p:nvGrpSpPr>
        <p:grpSpPr>
          <a:xfrm>
            <a:off x="3312220" y="3798023"/>
            <a:ext cx="701631" cy="182834"/>
            <a:chOff x="4416293" y="5064031"/>
            <a:chExt cx="935508" cy="243778"/>
          </a:xfrm>
        </p:grpSpPr>
        <p:cxnSp>
          <p:nvCxnSpPr>
            <p:cNvPr id="244" name="Straight Arrow Connector 243">
              <a:extLst>
                <a:ext uri="{FF2B5EF4-FFF2-40B4-BE49-F238E27FC236}">
                  <a16:creationId xmlns:a16="http://schemas.microsoft.com/office/drawing/2014/main" id="{8F61A38A-7399-474C-A09C-F0CBC6A14EC3}"/>
                </a:ext>
                <a:ext uri="{C183D7F6-B498-43B3-948B-1728B52AA6E4}">
                  <adec:decorative xmlns:adec="http://schemas.microsoft.com/office/drawing/2017/decorative" val="1"/>
                </a:ext>
              </a:extLst>
            </p:cNvPr>
            <p:cNvCxnSpPr>
              <a:cxnSpLocks/>
            </p:cNvCxnSpPr>
            <p:nvPr/>
          </p:nvCxnSpPr>
          <p:spPr>
            <a:xfrm>
              <a:off x="5336647" y="5064031"/>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9C30CF31-0A9E-4678-ABAD-277BB6A7488F}"/>
                </a:ext>
                <a:ext uri="{C183D7F6-B498-43B3-948B-1728B52AA6E4}">
                  <adec:decorative xmlns:adec="http://schemas.microsoft.com/office/drawing/2017/decorative" val="1"/>
                </a:ext>
              </a:extLst>
            </p:cNvPr>
            <p:cNvCxnSpPr>
              <a:cxnSpLocks/>
            </p:cNvCxnSpPr>
            <p:nvPr/>
          </p:nvCxnSpPr>
          <p:spPr>
            <a:xfrm flipH="1">
              <a:off x="4416293" y="5307809"/>
              <a:ext cx="93550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0" name="Straight Arrow Connector 219">
            <a:extLst>
              <a:ext uri="{FF2B5EF4-FFF2-40B4-BE49-F238E27FC236}">
                <a16:creationId xmlns:a16="http://schemas.microsoft.com/office/drawing/2014/main" id="{8197A5F5-6DB7-433C-B879-35262E456782}"/>
              </a:ext>
              <a:ext uri="{C183D7F6-B498-43B3-948B-1728B52AA6E4}">
                <adec:decorative xmlns:adec="http://schemas.microsoft.com/office/drawing/2017/decorative" val="1"/>
              </a:ext>
            </a:extLst>
          </p:cNvPr>
          <p:cNvCxnSpPr>
            <a:cxnSpLocks/>
          </p:cNvCxnSpPr>
          <p:nvPr/>
        </p:nvCxnSpPr>
        <p:spPr>
          <a:xfrm>
            <a:off x="4013851" y="31990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0E2BC950-0A51-4FD6-A573-745A3143DB9F}"/>
              </a:ext>
              <a:ext uri="{C183D7F6-B498-43B3-948B-1728B52AA6E4}">
                <adec:decorative xmlns:adec="http://schemas.microsoft.com/office/drawing/2017/decorative" val="1"/>
              </a:ext>
            </a:extLst>
          </p:cNvPr>
          <p:cNvCxnSpPr>
            <a:cxnSpLocks/>
          </p:cNvCxnSpPr>
          <p:nvPr/>
        </p:nvCxnSpPr>
        <p:spPr>
          <a:xfrm>
            <a:off x="163138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7EF51B32-5D0C-4BC4-83A4-80002FEC080B}"/>
              </a:ext>
              <a:ext uri="{C183D7F6-B498-43B3-948B-1728B52AA6E4}">
                <adec:decorative xmlns:adec="http://schemas.microsoft.com/office/drawing/2017/decorative" val="1"/>
              </a:ext>
            </a:extLst>
          </p:cNvPr>
          <p:cNvCxnSpPr>
            <a:cxnSpLocks/>
          </p:cNvCxnSpPr>
          <p:nvPr/>
        </p:nvCxnSpPr>
        <p:spPr>
          <a:xfrm>
            <a:off x="257704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F54FC7F0-BBE8-43A7-B14D-A490E5FE439A}"/>
              </a:ext>
              <a:ext uri="{C183D7F6-B498-43B3-948B-1728B52AA6E4}">
                <adec:decorative xmlns:adec="http://schemas.microsoft.com/office/drawing/2017/decorative" val="1"/>
              </a:ext>
            </a:extLst>
          </p:cNvPr>
          <p:cNvCxnSpPr>
            <a:cxnSpLocks/>
          </p:cNvCxnSpPr>
          <p:nvPr/>
        </p:nvCxnSpPr>
        <p:spPr>
          <a:xfrm>
            <a:off x="3520656"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3C015DF-6D5D-4C79-9891-A7C412FF8BEC}"/>
              </a:ext>
              <a:ext uri="{C183D7F6-B498-43B3-948B-1728B52AA6E4}">
                <adec:decorative xmlns:adec="http://schemas.microsoft.com/office/drawing/2017/decorative" val="1"/>
              </a:ext>
            </a:extLst>
          </p:cNvPr>
          <p:cNvCxnSpPr>
            <a:cxnSpLocks/>
          </p:cNvCxnSpPr>
          <p:nvPr/>
        </p:nvCxnSpPr>
        <p:spPr>
          <a:xfrm>
            <a:off x="4435300"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E411FE5-7A1A-4D1E-B99D-6CD1C17F96B8}"/>
              </a:ext>
              <a:ext uri="{C183D7F6-B498-43B3-948B-1728B52AA6E4}">
                <adec:decorative xmlns:adec="http://schemas.microsoft.com/office/drawing/2017/decorative" val="1"/>
              </a:ext>
            </a:extLst>
          </p:cNvPr>
          <p:cNvCxnSpPr>
            <a:cxnSpLocks/>
          </p:cNvCxnSpPr>
          <p:nvPr/>
        </p:nvCxnSpPr>
        <p:spPr>
          <a:xfrm>
            <a:off x="3507293" y="2108537"/>
            <a:ext cx="0" cy="1714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B7C214AC-120F-42C3-A443-C750E2D96615}"/>
              </a:ext>
              <a:ext uri="{C183D7F6-B498-43B3-948B-1728B52AA6E4}">
                <adec:decorative xmlns:adec="http://schemas.microsoft.com/office/drawing/2017/decorative" val="1"/>
              </a:ext>
            </a:extLst>
          </p:cNvPr>
          <p:cNvCxnSpPr>
            <a:cxnSpLocks/>
          </p:cNvCxnSpPr>
          <p:nvPr/>
        </p:nvCxnSpPr>
        <p:spPr>
          <a:xfrm>
            <a:off x="2591700" y="2103600"/>
            <a:ext cx="0" cy="1866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5DCBA8FD-E169-4451-8732-4541E8A4EDC8}"/>
              </a:ext>
              <a:ext uri="{C183D7F6-B498-43B3-948B-1728B52AA6E4}">
                <adec:decorative xmlns:adec="http://schemas.microsoft.com/office/drawing/2017/decorative" val="1"/>
              </a:ext>
            </a:extLst>
          </p:cNvPr>
          <p:cNvCxnSpPr>
            <a:cxnSpLocks/>
          </p:cNvCxnSpPr>
          <p:nvPr/>
        </p:nvCxnSpPr>
        <p:spPr>
          <a:xfrm>
            <a:off x="5341757" y="3196900"/>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38D680B7-7B6F-4575-85DB-8648295D33D3}"/>
              </a:ext>
              <a:ext uri="{C183D7F6-B498-43B3-948B-1728B52AA6E4}">
                <adec:decorative xmlns:adec="http://schemas.microsoft.com/office/drawing/2017/decorative" val="1"/>
              </a:ext>
            </a:extLst>
          </p:cNvPr>
          <p:cNvCxnSpPr>
            <a:cxnSpLocks/>
          </p:cNvCxnSpPr>
          <p:nvPr/>
        </p:nvCxnSpPr>
        <p:spPr>
          <a:xfrm>
            <a:off x="7313013" y="2460773"/>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4865CE8B-64FA-4FFA-8F83-97089724B4D9}"/>
              </a:ext>
              <a:ext uri="{C183D7F6-B498-43B3-948B-1728B52AA6E4}">
                <adec:decorative xmlns:adec="http://schemas.microsoft.com/office/drawing/2017/decorative" val="1"/>
              </a:ext>
            </a:extLst>
          </p:cNvPr>
          <p:cNvCxnSpPr>
            <a:cxnSpLocks/>
          </p:cNvCxnSpPr>
          <p:nvPr/>
        </p:nvCxnSpPr>
        <p:spPr>
          <a:xfrm>
            <a:off x="8298869" y="24798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AE60FD87-848F-42C6-A7A7-33846E6E080E}"/>
              </a:ext>
              <a:ext uri="{C183D7F6-B498-43B3-948B-1728B52AA6E4}">
                <adec:decorative xmlns:adec="http://schemas.microsoft.com/office/drawing/2017/decorative" val="1"/>
              </a:ext>
            </a:extLst>
          </p:cNvPr>
          <p:cNvCxnSpPr>
            <a:cxnSpLocks/>
          </p:cNvCxnSpPr>
          <p:nvPr/>
        </p:nvCxnSpPr>
        <p:spPr>
          <a:xfrm>
            <a:off x="8297079" y="3095551"/>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0" name="Rectangle 2">
            <a:extLst>
              <a:ext uri="{FF2B5EF4-FFF2-40B4-BE49-F238E27FC236}">
                <a16:creationId xmlns:a16="http://schemas.microsoft.com/office/drawing/2014/main" id="{0F6022FD-2AFE-49B8-8A5A-72881AE3CADE}"/>
              </a:ext>
              <a:ext uri="{C183D7F6-B498-43B3-948B-1728B52AA6E4}">
                <adec:decorative xmlns:adec="http://schemas.microsoft.com/office/drawing/2017/decorative" val="1"/>
              </a:ext>
            </a:extLst>
          </p:cNvPr>
          <p:cNvSpPr/>
          <p:nvPr/>
        </p:nvSpPr>
        <p:spPr>
          <a:xfrm flipH="1">
            <a:off x="4031726" y="2103599"/>
            <a:ext cx="403571" cy="17191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05" name="TextBox 204">
            <a:extLst>
              <a:ext uri="{FF2B5EF4-FFF2-40B4-BE49-F238E27FC236}">
                <a16:creationId xmlns:a16="http://schemas.microsoft.com/office/drawing/2014/main" id="{012FDA18-BE6C-4B2B-8CC1-EDED391A9C1D}"/>
              </a:ext>
              <a:ext uri="{C183D7F6-B498-43B3-948B-1728B52AA6E4}">
                <adec:decorative xmlns:adec="http://schemas.microsoft.com/office/drawing/2017/decorative" val="1"/>
              </a:ext>
            </a:extLst>
          </p:cNvPr>
          <p:cNvSpPr txBox="1"/>
          <p:nvPr/>
        </p:nvSpPr>
        <p:spPr>
          <a:xfrm>
            <a:off x="1277419" y="2838774"/>
            <a:ext cx="695453" cy="286738"/>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Stress testing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07" name="Rectangle 206">
            <a:extLst>
              <a:ext uri="{FF2B5EF4-FFF2-40B4-BE49-F238E27FC236}">
                <a16:creationId xmlns:a16="http://schemas.microsoft.com/office/drawing/2014/main" id="{64680E21-FD68-48CD-919A-33DF133EFB15}"/>
              </a:ext>
              <a:ext uri="{C183D7F6-B498-43B3-948B-1728B52AA6E4}">
                <adec:decorative xmlns:adec="http://schemas.microsoft.com/office/drawing/2017/decorative" val="1"/>
              </a:ext>
            </a:extLst>
          </p:cNvPr>
          <p:cNvSpPr/>
          <p:nvPr/>
        </p:nvSpPr>
        <p:spPr>
          <a:xfrm>
            <a:off x="2079943" y="2860037"/>
            <a:ext cx="994214" cy="67336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Consider INOCA pathway as an outpatient for frequent or persistent symptoms</a:t>
            </a:r>
          </a:p>
        </p:txBody>
      </p:sp>
      <p:sp>
        <p:nvSpPr>
          <p:cNvPr id="215" name="TextBox 214">
            <a:extLst>
              <a:ext uri="{FF2B5EF4-FFF2-40B4-BE49-F238E27FC236}">
                <a16:creationId xmlns:a16="http://schemas.microsoft.com/office/drawing/2014/main" id="{B4D7010F-B958-4468-BFE1-7CC9A7E11A08}"/>
              </a:ext>
              <a:ext uri="{C183D7F6-B498-43B3-948B-1728B52AA6E4}">
                <adec:decorative xmlns:adec="http://schemas.microsoft.com/office/drawing/2017/decorative" val="1"/>
              </a:ext>
            </a:extLst>
          </p:cNvPr>
          <p:cNvSpPr txBox="1"/>
          <p:nvPr/>
        </p:nvSpPr>
        <p:spPr>
          <a:xfrm>
            <a:off x="3261754" y="2852960"/>
            <a:ext cx="1589015" cy="395406"/>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FFR-CT for 40-90% stenosis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OR stress testing (2a)</a:t>
            </a:r>
          </a:p>
        </p:txBody>
      </p:sp>
      <p:sp>
        <p:nvSpPr>
          <p:cNvPr id="181" name="TextBox 180">
            <a:extLst>
              <a:ext uri="{FF2B5EF4-FFF2-40B4-BE49-F238E27FC236}">
                <a16:creationId xmlns:a16="http://schemas.microsoft.com/office/drawing/2014/main" id="{2BEDDBCC-3CF7-4802-91FD-5BA07F630506}"/>
              </a:ext>
              <a:ext uri="{C183D7F6-B498-43B3-948B-1728B52AA6E4}">
                <adec:decorative xmlns:adec="http://schemas.microsoft.com/office/drawing/2017/decorative" val="1"/>
              </a:ext>
            </a:extLst>
          </p:cNvPr>
          <p:cNvSpPr txBox="1"/>
          <p:nvPr/>
        </p:nvSpPr>
        <p:spPr>
          <a:xfrm>
            <a:off x="346578" y="1461188"/>
            <a:ext cx="1410387" cy="35987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testing in selected cases (2a)</a:t>
            </a:r>
          </a:p>
        </p:txBody>
      </p:sp>
      <p:sp>
        <p:nvSpPr>
          <p:cNvPr id="4" name="Slide Number Placeholder 3">
            <a:extLst>
              <a:ext uri="{FF2B5EF4-FFF2-40B4-BE49-F238E27FC236}">
                <a16:creationId xmlns:a16="http://schemas.microsoft.com/office/drawing/2014/main" id="{D1213A9F-2826-4C58-8532-417B8E72CAC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AF4333-7328-E84F-9F6D-15A5075E3AB3}" type="slidenum">
              <a:rPr kumimoji="0" lang="en-US" sz="1200" b="0" i="0" u="none" strike="noStrike" kern="1200" cap="none" spc="0" normalizeH="0" baseline="0" noProof="0" smtClean="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2" name="Title 1" descr="Title of slide which highlights the focus on the content.">
            <a:extLst>
              <a:ext uri="{FF2B5EF4-FFF2-40B4-BE49-F238E27FC236}">
                <a16:creationId xmlns:a16="http://schemas.microsoft.com/office/drawing/2014/main" id="{4DCFEF76-E521-45E5-B3E1-0B5AD3D86123}"/>
              </a:ext>
              <a:ext uri="{C183D7F6-B498-43B3-948B-1728B52AA6E4}">
                <adec:decorative xmlns:adec="http://schemas.microsoft.com/office/drawing/2017/decorative" val="0"/>
              </a:ext>
            </a:extLst>
          </p:cNvPr>
          <p:cNvSpPr>
            <a:spLocks noGrp="1"/>
          </p:cNvSpPr>
          <p:nvPr>
            <p:ph type="title" idx="4294967295"/>
          </p:nvPr>
        </p:nvSpPr>
        <p:spPr>
          <a:xfrm>
            <a:off x="23770" y="180250"/>
            <a:ext cx="8967830" cy="493712"/>
          </a:xfrm>
        </p:spPr>
        <p:txBody>
          <a:bodyPr/>
          <a:lstStyle/>
          <a:p>
            <a:pPr algn="l"/>
            <a:r>
              <a:rPr lang="en-US" sz="1800" dirty="0">
                <a:solidFill>
                  <a:srgbClr val="AC1B1F"/>
                </a:solidFill>
              </a:rPr>
              <a:t>Figure 12. </a:t>
            </a:r>
            <a:r>
              <a:rPr lang="en-US" sz="1800" dirty="0"/>
              <a:t>Clinical Decision Pathway for Patients With Stable Chest Pain &amp; No Known CAD</a:t>
            </a:r>
            <a:br>
              <a:rPr lang="en-US" sz="1800" dirty="0"/>
            </a:br>
            <a:r>
              <a:rPr lang="en-US" sz="1800" dirty="0">
                <a:solidFill>
                  <a:srgbClr val="FF0000"/>
                </a:solidFill>
              </a:rPr>
              <a:t>Anatomic risk stratification: You can always add functional testing when needed</a:t>
            </a:r>
          </a:p>
        </p:txBody>
      </p:sp>
      <p:cxnSp>
        <p:nvCxnSpPr>
          <p:cNvPr id="171" name="Straight Arrow Connector 170">
            <a:extLst>
              <a:ext uri="{FF2B5EF4-FFF2-40B4-BE49-F238E27FC236}">
                <a16:creationId xmlns:a16="http://schemas.microsoft.com/office/drawing/2014/main" id="{7A551BD9-B022-45F0-80E0-2FA2778A539F}"/>
              </a:ext>
              <a:ext uri="{C183D7F6-B498-43B3-948B-1728B52AA6E4}">
                <adec:decorative xmlns:adec="http://schemas.microsoft.com/office/drawing/2017/decorative" val="1"/>
              </a:ext>
            </a:extLst>
          </p:cNvPr>
          <p:cNvCxnSpPr>
            <a:cxnSpLocks/>
          </p:cNvCxnSpPr>
          <p:nvPr/>
        </p:nvCxnSpPr>
        <p:spPr>
          <a:xfrm>
            <a:off x="4367578" y="1005011"/>
            <a:ext cx="0" cy="2057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7D849-D226-46E4-9898-C39C1219B94B}"/>
              </a:ext>
              <a:ext uri="{C183D7F6-B498-43B3-948B-1728B52AA6E4}">
                <adec:decorative xmlns:adec="http://schemas.microsoft.com/office/drawing/2017/decorative" val="1"/>
              </a:ext>
            </a:extLst>
          </p:cNvPr>
          <p:cNvSpPr txBox="1"/>
          <p:nvPr/>
        </p:nvSpPr>
        <p:spPr>
          <a:xfrm>
            <a:off x="3230831" y="837570"/>
            <a:ext cx="2282223" cy="23544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Stable Chest Pain + No Known CAD</a:t>
            </a:r>
          </a:p>
        </p:txBody>
      </p:sp>
      <p:sp>
        <p:nvSpPr>
          <p:cNvPr id="174" name="Rectangle 2">
            <a:extLst>
              <a:ext uri="{FF2B5EF4-FFF2-40B4-BE49-F238E27FC236}">
                <a16:creationId xmlns:a16="http://schemas.microsoft.com/office/drawing/2014/main" id="{0966DE95-BA62-49FC-8EF4-E23BBCBA7752}"/>
              </a:ext>
              <a:ext uri="{C183D7F6-B498-43B3-948B-1728B52AA6E4}">
                <adec:decorative xmlns:adec="http://schemas.microsoft.com/office/drawing/2017/decorative" val="1"/>
              </a:ext>
            </a:extLst>
          </p:cNvPr>
          <p:cNvSpPr/>
          <p:nvPr/>
        </p:nvSpPr>
        <p:spPr>
          <a:xfrm flipH="1">
            <a:off x="5470958" y="1303069"/>
            <a:ext cx="293631" cy="21758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177" name="TextBox 176">
            <a:extLst>
              <a:ext uri="{FF2B5EF4-FFF2-40B4-BE49-F238E27FC236}">
                <a16:creationId xmlns:a16="http://schemas.microsoft.com/office/drawing/2014/main" id="{8E6BEE4B-EDB3-4143-8DF4-5DAF7E48131F}"/>
              </a:ext>
              <a:ext uri="{C183D7F6-B498-43B3-948B-1728B52AA6E4}">
                <adec:decorative xmlns:adec="http://schemas.microsoft.com/office/drawing/2017/decorative" val="1"/>
              </a:ext>
            </a:extLst>
          </p:cNvPr>
          <p:cNvSpPr txBox="1"/>
          <p:nvPr/>
        </p:nvSpPr>
        <p:spPr>
          <a:xfrm>
            <a:off x="2022619" y="1210751"/>
            <a:ext cx="930600"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Low risk</a:t>
            </a:r>
          </a:p>
        </p:txBody>
      </p:sp>
      <p:sp>
        <p:nvSpPr>
          <p:cNvPr id="178" name="TextBox 177">
            <a:extLst>
              <a:ext uri="{FF2B5EF4-FFF2-40B4-BE49-F238E27FC236}">
                <a16:creationId xmlns:a16="http://schemas.microsoft.com/office/drawing/2014/main" id="{551406D3-CFD9-4F2F-BEC2-471A2406534A}"/>
              </a:ext>
              <a:ext uri="{C183D7F6-B498-43B3-948B-1728B52AA6E4}">
                <adec:decorative xmlns:adec="http://schemas.microsoft.com/office/drawing/2017/decorative" val="1"/>
              </a:ext>
            </a:extLst>
          </p:cNvPr>
          <p:cNvSpPr txBox="1"/>
          <p:nvPr/>
        </p:nvSpPr>
        <p:spPr>
          <a:xfrm>
            <a:off x="5034957" y="1539674"/>
            <a:ext cx="1498953"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Intermediate/high risk</a:t>
            </a:r>
          </a:p>
        </p:txBody>
      </p:sp>
      <p:sp>
        <p:nvSpPr>
          <p:cNvPr id="179" name="TextBox 178">
            <a:extLst>
              <a:ext uri="{FF2B5EF4-FFF2-40B4-BE49-F238E27FC236}">
                <a16:creationId xmlns:a16="http://schemas.microsoft.com/office/drawing/2014/main" id="{00337D8B-7A64-42F8-9C8D-6CBD59E8BA8B}"/>
              </a:ext>
              <a:ext uri="{C183D7F6-B498-43B3-948B-1728B52AA6E4}">
                <adec:decorative xmlns:adec="http://schemas.microsoft.com/office/drawing/2017/decorative" val="1"/>
              </a:ext>
            </a:extLst>
          </p:cNvPr>
          <p:cNvSpPr txBox="1"/>
          <p:nvPr/>
        </p:nvSpPr>
        <p:spPr>
          <a:xfrm>
            <a:off x="3230832" y="1193881"/>
            <a:ext cx="2282222" cy="211514"/>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Clinical risk assessment  (1)</a:t>
            </a:r>
          </a:p>
        </p:txBody>
      </p:sp>
      <p:sp>
        <p:nvSpPr>
          <p:cNvPr id="182" name="TextBox 181">
            <a:extLst>
              <a:ext uri="{FF2B5EF4-FFF2-40B4-BE49-F238E27FC236}">
                <a16:creationId xmlns:a16="http://schemas.microsoft.com/office/drawing/2014/main" id="{8964B171-9717-44F5-B3BE-FB2A66D0D144}"/>
              </a:ext>
              <a:ext uri="{C183D7F6-B498-43B3-948B-1728B52AA6E4}">
                <adec:decorative xmlns:adec="http://schemas.microsoft.com/office/drawing/2017/decorative" val="1"/>
              </a:ext>
            </a:extLst>
          </p:cNvPr>
          <p:cNvSpPr txBox="1"/>
          <p:nvPr/>
        </p:nvSpPr>
        <p:spPr>
          <a:xfrm>
            <a:off x="3190774" y="1504922"/>
            <a:ext cx="1580145" cy="246538"/>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(1)</a:t>
            </a:r>
          </a:p>
        </p:txBody>
      </p:sp>
      <p:sp>
        <p:nvSpPr>
          <p:cNvPr id="183" name="TextBox 182">
            <a:extLst>
              <a:ext uri="{FF2B5EF4-FFF2-40B4-BE49-F238E27FC236}">
                <a16:creationId xmlns:a16="http://schemas.microsoft.com/office/drawing/2014/main" id="{7E4312D0-CE83-4915-B389-ACC8E853AD0C}"/>
              </a:ext>
              <a:ext uri="{C183D7F6-B498-43B3-948B-1728B52AA6E4}">
                <adec:decorative xmlns:adec="http://schemas.microsoft.com/office/drawing/2017/decorative" val="1"/>
              </a:ext>
            </a:extLst>
          </p:cNvPr>
          <p:cNvSpPr txBox="1"/>
          <p:nvPr/>
        </p:nvSpPr>
        <p:spPr>
          <a:xfrm>
            <a:off x="354891" y="1142639"/>
            <a:ext cx="1393761"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No testing recommended (1)</a:t>
            </a:r>
          </a:p>
        </p:txBody>
      </p:sp>
      <p:sp>
        <p:nvSpPr>
          <p:cNvPr id="184" name="TextBox 183">
            <a:extLst>
              <a:ext uri="{FF2B5EF4-FFF2-40B4-BE49-F238E27FC236}">
                <a16:creationId xmlns:a16="http://schemas.microsoft.com/office/drawing/2014/main" id="{019337AD-3B5C-4D78-8557-13A5342EF0FE}"/>
              </a:ext>
              <a:ext uri="{C183D7F6-B498-43B3-948B-1728B52AA6E4}">
                <adec:decorative xmlns:adec="http://schemas.microsoft.com/office/drawing/2017/decorative" val="1"/>
              </a:ext>
            </a:extLst>
          </p:cNvPr>
          <p:cNvSpPr txBox="1"/>
          <p:nvPr/>
        </p:nvSpPr>
        <p:spPr>
          <a:xfrm>
            <a:off x="6780151" y="1109345"/>
            <a:ext cx="1441329" cy="719127"/>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testing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CMR</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PET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SPECT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echocardiography (1)</a:t>
            </a:r>
            <a:endPar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endParaRPr>
          </a:p>
        </p:txBody>
      </p:sp>
      <p:sp>
        <p:nvSpPr>
          <p:cNvPr id="198" name="TextBox 197">
            <a:extLst>
              <a:ext uri="{FF2B5EF4-FFF2-40B4-BE49-F238E27FC236}">
                <a16:creationId xmlns:a16="http://schemas.microsoft.com/office/drawing/2014/main" id="{D1F6A8A1-847A-41C8-8C1B-3BAA0BCD78C6}"/>
              </a:ext>
              <a:ext uri="{C183D7F6-B498-43B3-948B-1728B52AA6E4}">
                <adec:decorative xmlns:adec="http://schemas.microsoft.com/office/drawing/2017/decorative" val="1"/>
              </a:ext>
            </a:extLst>
          </p:cNvPr>
          <p:cNvSpPr txBox="1"/>
          <p:nvPr/>
        </p:nvSpPr>
        <p:spPr>
          <a:xfrm>
            <a:off x="4013851"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(≥50% stenosis)</a:t>
            </a:r>
          </a:p>
        </p:txBody>
      </p:sp>
      <p:sp>
        <p:nvSpPr>
          <p:cNvPr id="199" name="TextBox 198">
            <a:extLst>
              <a:ext uri="{FF2B5EF4-FFF2-40B4-BE49-F238E27FC236}">
                <a16:creationId xmlns:a16="http://schemas.microsoft.com/office/drawing/2014/main" id="{D79C01CD-C2F4-4302-9FB0-7F26CF117564}"/>
              </a:ext>
              <a:ext uri="{C183D7F6-B498-43B3-948B-1728B52AA6E4}">
                <adec:decorative xmlns:adec="http://schemas.microsoft.com/office/drawing/2017/decorative" val="1"/>
              </a:ext>
            </a:extLst>
          </p:cNvPr>
          <p:cNvSpPr txBox="1"/>
          <p:nvPr/>
        </p:nvSpPr>
        <p:spPr>
          <a:xfrm>
            <a:off x="3093310"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Nonobstructive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(&lt;50% stenosis)</a:t>
            </a:r>
          </a:p>
        </p:txBody>
      </p:sp>
      <p:sp>
        <p:nvSpPr>
          <p:cNvPr id="200" name="TextBox 199">
            <a:extLst>
              <a:ext uri="{FF2B5EF4-FFF2-40B4-BE49-F238E27FC236}">
                <a16:creationId xmlns:a16="http://schemas.microsoft.com/office/drawing/2014/main" id="{07D4F448-E9C8-4D31-A33A-871CB45AF65E}"/>
              </a:ext>
              <a:ext uri="{C183D7F6-B498-43B3-948B-1728B52AA6E4}">
                <adec:decorative xmlns:adec="http://schemas.microsoft.com/office/drawing/2017/decorative" val="1"/>
              </a:ext>
            </a:extLst>
          </p:cNvPr>
          <p:cNvSpPr txBox="1"/>
          <p:nvPr/>
        </p:nvSpPr>
        <p:spPr>
          <a:xfrm>
            <a:off x="2244758" y="2292178"/>
            <a:ext cx="672930"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CAD </a:t>
            </a:r>
            <a:b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stenosis or plaque)</a:t>
            </a:r>
          </a:p>
        </p:txBody>
      </p:sp>
      <p:sp>
        <p:nvSpPr>
          <p:cNvPr id="201" name="TextBox 200">
            <a:extLst>
              <a:ext uri="{FF2B5EF4-FFF2-40B4-BE49-F238E27FC236}">
                <a16:creationId xmlns:a16="http://schemas.microsoft.com/office/drawing/2014/main" id="{DBF7CA89-F220-4700-9AE0-EC4EF5192F49}"/>
              </a:ext>
              <a:ext uri="{C183D7F6-B498-43B3-948B-1728B52AA6E4}">
                <adec:decorative xmlns:adec="http://schemas.microsoft.com/office/drawing/2017/decorative" val="1"/>
              </a:ext>
            </a:extLst>
          </p:cNvPr>
          <p:cNvSpPr txBox="1"/>
          <p:nvPr/>
        </p:nvSpPr>
        <p:spPr>
          <a:xfrm>
            <a:off x="1299941" y="2292178"/>
            <a:ext cx="672931" cy="39798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16" name="Rectangle 215">
            <a:extLst>
              <a:ext uri="{FF2B5EF4-FFF2-40B4-BE49-F238E27FC236}">
                <a16:creationId xmlns:a16="http://schemas.microsoft.com/office/drawing/2014/main" id="{45B3B17D-6AA1-43D3-8BAF-C84C17C64B53}"/>
              </a:ext>
              <a:ext uri="{C183D7F6-B498-43B3-948B-1728B52AA6E4}">
                <adec:decorative xmlns:adec="http://schemas.microsoft.com/office/drawing/2017/decorative" val="1"/>
              </a:ext>
            </a:extLst>
          </p:cNvPr>
          <p:cNvSpPr/>
          <p:nvPr/>
        </p:nvSpPr>
        <p:spPr>
          <a:xfrm>
            <a:off x="3573416" y="3392588"/>
            <a:ext cx="965691" cy="426867"/>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FFR CT  ≤0.8 or moderate-severe ischemia</a:t>
            </a:r>
          </a:p>
        </p:txBody>
      </p:sp>
      <p:sp>
        <p:nvSpPr>
          <p:cNvPr id="219" name="Rectangle 218">
            <a:extLst>
              <a:ext uri="{FF2B5EF4-FFF2-40B4-BE49-F238E27FC236}">
                <a16:creationId xmlns:a16="http://schemas.microsoft.com/office/drawing/2014/main" id="{9E53EA9A-3FFF-4DFB-90F7-DB06A9EC8123}"/>
              </a:ext>
              <a:ext uri="{C183D7F6-B498-43B3-948B-1728B52AA6E4}">
                <adec:decorative xmlns:adec="http://schemas.microsoft.com/office/drawing/2017/decorative" val="1"/>
              </a:ext>
            </a:extLst>
          </p:cNvPr>
          <p:cNvSpPr/>
          <p:nvPr/>
        </p:nvSpPr>
        <p:spPr>
          <a:xfrm>
            <a:off x="309434" y="3844959"/>
            <a:ext cx="2962883" cy="29849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Follow-up testing and intensification of GDMT by initial test results and persistence/worsening/frequency of symptoms</a:t>
            </a:r>
          </a:p>
        </p:txBody>
      </p:sp>
      <p:grpSp>
        <p:nvGrpSpPr>
          <p:cNvPr id="3" name="Group 2">
            <a:extLst>
              <a:ext uri="{FF2B5EF4-FFF2-40B4-BE49-F238E27FC236}">
                <a16:creationId xmlns:a16="http://schemas.microsoft.com/office/drawing/2014/main" id="{DA5C1952-A817-4A48-9D5B-B025D50493DF}"/>
              </a:ext>
              <a:ext uri="{C183D7F6-B498-43B3-948B-1728B52AA6E4}">
                <adec:decorative xmlns:adec="http://schemas.microsoft.com/office/drawing/2017/decorative" val="1"/>
              </a:ext>
            </a:extLst>
          </p:cNvPr>
          <p:cNvGrpSpPr/>
          <p:nvPr/>
        </p:nvGrpSpPr>
        <p:grpSpPr>
          <a:xfrm>
            <a:off x="1631385" y="1743058"/>
            <a:ext cx="2408000" cy="540407"/>
            <a:chOff x="2175179" y="2324077"/>
            <a:chExt cx="3210670" cy="720542"/>
          </a:xfrm>
        </p:grpSpPr>
        <p:sp>
          <p:nvSpPr>
            <p:cNvPr id="193" name="Rectangle 2">
              <a:extLst>
                <a:ext uri="{FF2B5EF4-FFF2-40B4-BE49-F238E27FC236}">
                  <a16:creationId xmlns:a16="http://schemas.microsoft.com/office/drawing/2014/main" id="{114161E4-2209-4890-8580-744D99B4DCB0}"/>
                </a:ext>
              </a:extLst>
            </p:cNvPr>
            <p:cNvSpPr/>
            <p:nvPr/>
          </p:nvSpPr>
          <p:spPr>
            <a:xfrm>
              <a:off x="2175179" y="2804799"/>
              <a:ext cx="3210670" cy="239820"/>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23" name="Straight Arrow Connector 222">
              <a:extLst>
                <a:ext uri="{FF2B5EF4-FFF2-40B4-BE49-F238E27FC236}">
                  <a16:creationId xmlns:a16="http://schemas.microsoft.com/office/drawing/2014/main" id="{9B968E5F-20D8-4486-A23E-FF6DB6215FCD}"/>
                </a:ext>
                <a:ext uri="{C183D7F6-B498-43B3-948B-1728B52AA6E4}">
                  <adec:decorative xmlns:adec="http://schemas.microsoft.com/office/drawing/2017/decorative" val="1"/>
                </a:ext>
              </a:extLst>
            </p:cNvPr>
            <p:cNvCxnSpPr>
              <a:cxnSpLocks/>
            </p:cNvCxnSpPr>
            <p:nvPr/>
          </p:nvCxnSpPr>
          <p:spPr>
            <a:xfrm>
              <a:off x="5375638" y="2324077"/>
              <a:ext cx="0" cy="49784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7" name="Rectangle 2">
            <a:extLst>
              <a:ext uri="{FF2B5EF4-FFF2-40B4-BE49-F238E27FC236}">
                <a16:creationId xmlns:a16="http://schemas.microsoft.com/office/drawing/2014/main" id="{4DCD868E-A09A-48C3-80EF-36C60563A539}"/>
              </a:ext>
              <a:ext uri="{C183D7F6-B498-43B3-948B-1728B52AA6E4}">
                <adec:decorative xmlns:adec="http://schemas.microsoft.com/office/drawing/2017/decorative" val="1"/>
              </a:ext>
            </a:extLst>
          </p:cNvPr>
          <p:cNvSpPr/>
          <p:nvPr/>
        </p:nvSpPr>
        <p:spPr>
          <a:xfrm flipH="1">
            <a:off x="4832633" y="2534560"/>
            <a:ext cx="524949" cy="304214"/>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28" name="TextBox 227">
            <a:extLst>
              <a:ext uri="{FF2B5EF4-FFF2-40B4-BE49-F238E27FC236}">
                <a16:creationId xmlns:a16="http://schemas.microsoft.com/office/drawing/2014/main" id="{D7C095B2-D91E-4A22-9A5E-574A2B6DB7C5}"/>
              </a:ext>
              <a:ext uri="{C183D7F6-B498-43B3-948B-1728B52AA6E4}">
                <adec:decorative xmlns:adec="http://schemas.microsoft.com/office/drawing/2017/decorative" val="1"/>
              </a:ext>
            </a:extLst>
          </p:cNvPr>
          <p:cNvSpPr txBox="1"/>
          <p:nvPr/>
        </p:nvSpPr>
        <p:spPr>
          <a:xfrm>
            <a:off x="4960478" y="2856652"/>
            <a:ext cx="843441" cy="347201"/>
          </a:xfrm>
          <a:prstGeom prst="rect">
            <a:avLst/>
          </a:prstGeom>
          <a:solidFill>
            <a:schemeClr val="bg1">
              <a:lumMod val="95000"/>
            </a:schemeClr>
          </a:solidFill>
          <a:ln w="25400">
            <a:solidFill>
              <a:srgbClr val="D9D9D9"/>
            </a:solidFill>
          </a:ln>
        </p:spPr>
        <p:txBody>
          <a:bodyPr spcFirstLastPara="0" lIns="0" tIns="0" rIns="0" bIns="0" anchor="ctr"/>
          <a:lstStyle>
            <a:defPPr>
              <a:defRPr lang="en-US"/>
            </a:defPPr>
            <a:lvl1pPr algn="ctr" hangingPunct="0">
              <a:lnSpc>
                <a:spcPct val="90000"/>
              </a:lnSpc>
              <a:defRPr sz="12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hlinkClick r:id="" action="ppaction://noaction"/>
              </a:rPr>
              <a:t>High risk CAD or frequent angina</a:t>
            </a:r>
            <a:endPar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endParaRPr>
          </a:p>
        </p:txBody>
      </p:sp>
      <p:sp>
        <p:nvSpPr>
          <p:cNvPr id="229" name="TextBox 228">
            <a:extLst>
              <a:ext uri="{FF2B5EF4-FFF2-40B4-BE49-F238E27FC236}">
                <a16:creationId xmlns:a16="http://schemas.microsoft.com/office/drawing/2014/main" id="{30606233-A5F2-4D1F-B568-A9628B1B4DBD}"/>
              </a:ext>
              <a:ext uri="{C183D7F6-B498-43B3-948B-1728B52AA6E4}">
                <adec:decorative xmlns:adec="http://schemas.microsoft.com/office/drawing/2017/decorative" val="1"/>
              </a:ext>
            </a:extLst>
          </p:cNvPr>
          <p:cNvSpPr txBox="1"/>
          <p:nvPr/>
        </p:nvSpPr>
        <p:spPr>
          <a:xfrm>
            <a:off x="4953546" y="3387399"/>
            <a:ext cx="853837" cy="68303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(1)</a:t>
            </a:r>
          </a:p>
        </p:txBody>
      </p:sp>
      <p:cxnSp>
        <p:nvCxnSpPr>
          <p:cNvPr id="234" name="Straight Arrow Connector 233">
            <a:extLst>
              <a:ext uri="{FF2B5EF4-FFF2-40B4-BE49-F238E27FC236}">
                <a16:creationId xmlns:a16="http://schemas.microsoft.com/office/drawing/2014/main" id="{29C96D08-27FD-4BEF-BB5F-DEFE59D2F3A1}"/>
              </a:ext>
              <a:ext uri="{C183D7F6-B498-43B3-948B-1728B52AA6E4}">
                <adec:decorative xmlns:adec="http://schemas.microsoft.com/office/drawing/2017/decorative" val="1"/>
              </a:ext>
            </a:extLst>
          </p:cNvPr>
          <p:cNvCxnSpPr>
            <a:cxnSpLocks/>
          </p:cNvCxnSpPr>
          <p:nvPr/>
        </p:nvCxnSpPr>
        <p:spPr>
          <a:xfrm flipH="1">
            <a:off x="2962764"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FA258FA5-09AC-42C1-83E1-C81BE924354D}"/>
              </a:ext>
              <a:ext uri="{C183D7F6-B498-43B3-948B-1728B52AA6E4}">
                <adec:decorative xmlns:adec="http://schemas.microsoft.com/office/drawing/2017/decorative" val="1"/>
              </a:ext>
            </a:extLst>
          </p:cNvPr>
          <p:cNvCxnSpPr>
            <a:cxnSpLocks/>
          </p:cNvCxnSpPr>
          <p:nvPr/>
        </p:nvCxnSpPr>
        <p:spPr>
          <a:xfrm flipH="1">
            <a:off x="1760937"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D2A3A2FD-426D-4499-A7DA-455DF19181EF}"/>
              </a:ext>
              <a:ext uri="{C183D7F6-B498-43B3-948B-1728B52AA6E4}">
                <adec:decorative xmlns:adec="http://schemas.microsoft.com/office/drawing/2017/decorative" val="1"/>
              </a:ext>
            </a:extLst>
          </p:cNvPr>
          <p:cNvCxnSpPr>
            <a:cxnSpLocks/>
          </p:cNvCxnSpPr>
          <p:nvPr/>
        </p:nvCxnSpPr>
        <p:spPr>
          <a:xfrm>
            <a:off x="6533910" y="164245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22FC6B0-EFE3-434D-9525-8F00B1820CD5}"/>
              </a:ext>
              <a:ext uri="{C183D7F6-B498-43B3-948B-1728B52AA6E4}">
                <adec:decorative xmlns:adec="http://schemas.microsoft.com/office/drawing/2017/decorative" val="1"/>
              </a:ext>
            </a:extLst>
          </p:cNvPr>
          <p:cNvCxnSpPr>
            <a:cxnSpLocks/>
          </p:cNvCxnSpPr>
          <p:nvPr/>
        </p:nvCxnSpPr>
        <p:spPr>
          <a:xfrm flipH="1">
            <a:off x="4765497" y="1642544"/>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EAE1391-0CEF-4615-8FCA-52B9DDA03E36}"/>
              </a:ext>
              <a:ext uri="{C183D7F6-B498-43B3-948B-1728B52AA6E4}">
                <adec:decorative xmlns:adec="http://schemas.microsoft.com/office/drawing/2017/decorative" val="1"/>
              </a:ext>
            </a:extLst>
          </p:cNvPr>
          <p:cNvCxnSpPr>
            <a:cxnSpLocks/>
          </p:cNvCxnSpPr>
          <p:nvPr/>
        </p:nvCxnSpPr>
        <p:spPr>
          <a:xfrm>
            <a:off x="4002486" y="3980857"/>
            <a:ext cx="94166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Rectangle Container">
            <a:extLst>
              <a:ext uri="{FF2B5EF4-FFF2-40B4-BE49-F238E27FC236}">
                <a16:creationId xmlns:a16="http://schemas.microsoft.com/office/drawing/2014/main" id="{8D39B6C7-C2D3-4FAD-AC58-F30DAD1262DE}"/>
              </a:ext>
              <a:ext uri="{C183D7F6-B498-43B3-948B-1728B52AA6E4}">
                <adec:decorative xmlns:adec="http://schemas.microsoft.com/office/drawing/2017/decorative" val="1"/>
              </a:ext>
            </a:extLst>
          </p:cNvPr>
          <p:cNvSpPr/>
          <p:nvPr/>
        </p:nvSpPr>
        <p:spPr>
          <a:xfrm>
            <a:off x="4486004" y="3904723"/>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53" name="Rectangle Container">
            <a:extLst>
              <a:ext uri="{FF2B5EF4-FFF2-40B4-BE49-F238E27FC236}">
                <a16:creationId xmlns:a16="http://schemas.microsoft.com/office/drawing/2014/main" id="{0EE4B394-FA2C-4C2C-8AC9-6AD782341E2A}"/>
              </a:ext>
              <a:ext uri="{C183D7F6-B498-43B3-948B-1728B52AA6E4}">
                <adec:decorative xmlns:adec="http://schemas.microsoft.com/office/drawing/2017/decorative" val="1"/>
              </a:ext>
            </a:extLst>
          </p:cNvPr>
          <p:cNvSpPr/>
          <p:nvPr/>
        </p:nvSpPr>
        <p:spPr>
          <a:xfrm>
            <a:off x="3520656" y="3903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55" name="TextBox 254">
            <a:extLst>
              <a:ext uri="{FF2B5EF4-FFF2-40B4-BE49-F238E27FC236}">
                <a16:creationId xmlns:a16="http://schemas.microsoft.com/office/drawing/2014/main" id="{77F2E0AA-CAD8-460D-9593-491FE34CEE24}"/>
              </a:ext>
              <a:ext uri="{C183D7F6-B498-43B3-948B-1728B52AA6E4}">
                <adec:decorative xmlns:adec="http://schemas.microsoft.com/office/drawing/2017/decorative" val="1"/>
              </a:ext>
            </a:extLst>
          </p:cNvPr>
          <p:cNvSpPr txBox="1"/>
          <p:nvPr/>
        </p:nvSpPr>
        <p:spPr>
          <a:xfrm>
            <a:off x="8221480" y="1100415"/>
            <a:ext cx="433286" cy="72805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Exercise ECG </a:t>
            </a:r>
            <a:b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56" name="Rectangle 2">
            <a:extLst>
              <a:ext uri="{FF2B5EF4-FFF2-40B4-BE49-F238E27FC236}">
                <a16:creationId xmlns:a16="http://schemas.microsoft.com/office/drawing/2014/main" id="{FFB11247-2BEE-49C3-887F-39B94392B2FB}"/>
              </a:ext>
              <a:ext uri="{C183D7F6-B498-43B3-948B-1728B52AA6E4}">
                <adec:decorative xmlns:adec="http://schemas.microsoft.com/office/drawing/2017/decorative" val="1"/>
              </a:ext>
            </a:extLst>
          </p:cNvPr>
          <p:cNvSpPr/>
          <p:nvPr/>
        </p:nvSpPr>
        <p:spPr>
          <a:xfrm flipH="1">
            <a:off x="7547997" y="1980056"/>
            <a:ext cx="762856" cy="19292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58" name="Straight Arrow Connector 257">
            <a:extLst>
              <a:ext uri="{FF2B5EF4-FFF2-40B4-BE49-F238E27FC236}">
                <a16:creationId xmlns:a16="http://schemas.microsoft.com/office/drawing/2014/main" id="{2103DB52-015F-43CE-AA32-EF5BD2C1A7B5}"/>
              </a:ext>
              <a:ext uri="{C183D7F6-B498-43B3-948B-1728B52AA6E4}">
                <adec:decorative xmlns:adec="http://schemas.microsoft.com/office/drawing/2017/decorative" val="1"/>
              </a:ext>
            </a:extLst>
          </p:cNvPr>
          <p:cNvCxnSpPr>
            <a:cxnSpLocks/>
            <a:endCxn id="262" idx="0"/>
          </p:cNvCxnSpPr>
          <p:nvPr/>
        </p:nvCxnSpPr>
        <p:spPr>
          <a:xfrm>
            <a:off x="7335430" y="1984994"/>
            <a:ext cx="0" cy="2095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3C8E8183-DCFC-4DEF-874D-F456BE963281}"/>
              </a:ext>
              <a:ext uri="{C183D7F6-B498-43B3-948B-1728B52AA6E4}">
                <adec:decorative xmlns:adec="http://schemas.microsoft.com/office/drawing/2017/decorative" val="1"/>
              </a:ext>
            </a:extLst>
          </p:cNvPr>
          <p:cNvSpPr txBox="1"/>
          <p:nvPr/>
        </p:nvSpPr>
        <p:spPr>
          <a:xfrm>
            <a:off x="6415722" y="2191893"/>
            <a:ext cx="469156"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62" name="TextBox 261">
            <a:extLst>
              <a:ext uri="{FF2B5EF4-FFF2-40B4-BE49-F238E27FC236}">
                <a16:creationId xmlns:a16="http://schemas.microsoft.com/office/drawing/2014/main" id="{4EA6D675-1D7B-4C4F-8632-4B639CD27A03}"/>
              </a:ext>
              <a:ext uri="{C183D7F6-B498-43B3-948B-1728B52AA6E4}">
                <adec:decorative xmlns:adec="http://schemas.microsoft.com/office/drawing/2017/decorative" val="1"/>
              </a:ext>
            </a:extLst>
          </p:cNvPr>
          <p:cNvSpPr txBox="1"/>
          <p:nvPr/>
        </p:nvSpPr>
        <p:spPr>
          <a:xfrm>
            <a:off x="7076373" y="2194540"/>
            <a:ext cx="518114"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Mild ischemia</a:t>
            </a:r>
          </a:p>
        </p:txBody>
      </p:sp>
      <p:sp>
        <p:nvSpPr>
          <p:cNvPr id="263" name="TextBox 262">
            <a:extLst>
              <a:ext uri="{FF2B5EF4-FFF2-40B4-BE49-F238E27FC236}">
                <a16:creationId xmlns:a16="http://schemas.microsoft.com/office/drawing/2014/main" id="{E425875A-6A99-48AE-A287-A28C92F3AD97}"/>
              </a:ext>
              <a:ext uri="{C183D7F6-B498-43B3-948B-1728B52AA6E4}">
                <adec:decorative xmlns:adec="http://schemas.microsoft.com/office/drawing/2017/decorative" val="1"/>
              </a:ext>
            </a:extLst>
          </p:cNvPr>
          <p:cNvSpPr txBox="1"/>
          <p:nvPr/>
        </p:nvSpPr>
        <p:spPr>
          <a:xfrm>
            <a:off x="7877641" y="2191893"/>
            <a:ext cx="866430"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Moderate-severe ischemia</a:t>
            </a:r>
          </a:p>
        </p:txBody>
      </p:sp>
      <p:sp>
        <p:nvSpPr>
          <p:cNvPr id="265" name="TextBox 264">
            <a:extLst>
              <a:ext uri="{FF2B5EF4-FFF2-40B4-BE49-F238E27FC236}">
                <a16:creationId xmlns:a16="http://schemas.microsoft.com/office/drawing/2014/main" id="{BFEAB3B2-E05B-46B7-8EE7-5C84858DE3D7}"/>
              </a:ext>
              <a:ext uri="{C183D7F6-B498-43B3-948B-1728B52AA6E4}">
                <adec:decorative xmlns:adec="http://schemas.microsoft.com/office/drawing/2017/decorative" val="1"/>
              </a:ext>
            </a:extLst>
          </p:cNvPr>
          <p:cNvSpPr txBox="1"/>
          <p:nvPr/>
        </p:nvSpPr>
        <p:spPr>
          <a:xfrm>
            <a:off x="6986662" y="3264512"/>
            <a:ext cx="679951" cy="203743"/>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(2a)</a:t>
            </a:r>
          </a:p>
        </p:txBody>
      </p:sp>
      <p:sp>
        <p:nvSpPr>
          <p:cNvPr id="266" name="TextBox 265">
            <a:extLst>
              <a:ext uri="{FF2B5EF4-FFF2-40B4-BE49-F238E27FC236}">
                <a16:creationId xmlns:a16="http://schemas.microsoft.com/office/drawing/2014/main" id="{06981123-E2D8-4D58-9BCE-43A2F5EE6855}"/>
              </a:ext>
              <a:ext uri="{C183D7F6-B498-43B3-948B-1728B52AA6E4}">
                <adec:decorative xmlns:adec="http://schemas.microsoft.com/office/drawing/2017/decorative" val="1"/>
              </a:ext>
            </a:extLst>
          </p:cNvPr>
          <p:cNvSpPr txBox="1"/>
          <p:nvPr/>
        </p:nvSpPr>
        <p:spPr>
          <a:xfrm>
            <a:off x="6980081" y="2661760"/>
            <a:ext cx="693113" cy="605870"/>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68" name="TextBox 267">
            <a:extLst>
              <a:ext uri="{FF2B5EF4-FFF2-40B4-BE49-F238E27FC236}">
                <a16:creationId xmlns:a16="http://schemas.microsoft.com/office/drawing/2014/main" id="{F05022AD-B1EA-4C8E-9DF1-DA336785AC3E}"/>
              </a:ext>
              <a:ext uri="{C183D7F6-B498-43B3-948B-1728B52AA6E4}">
                <adec:decorative xmlns:adec="http://schemas.microsoft.com/office/drawing/2017/decorative" val="1"/>
              </a:ext>
            </a:extLst>
          </p:cNvPr>
          <p:cNvSpPr txBox="1"/>
          <p:nvPr/>
        </p:nvSpPr>
        <p:spPr>
          <a:xfrm>
            <a:off x="7877642" y="2668575"/>
            <a:ext cx="866430" cy="4288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 (1)</a:t>
            </a:r>
          </a:p>
        </p:txBody>
      </p:sp>
      <p:sp>
        <p:nvSpPr>
          <p:cNvPr id="269" name="TextBox 268">
            <a:extLst>
              <a:ext uri="{FF2B5EF4-FFF2-40B4-BE49-F238E27FC236}">
                <a16:creationId xmlns:a16="http://schemas.microsoft.com/office/drawing/2014/main" id="{91FCC84B-6EC7-43C2-9962-5E7F98FB97D0}"/>
              </a:ext>
              <a:ext uri="{C183D7F6-B498-43B3-948B-1728B52AA6E4}">
                <adec:decorative xmlns:adec="http://schemas.microsoft.com/office/drawing/2017/decorative" val="1"/>
              </a:ext>
            </a:extLst>
          </p:cNvPr>
          <p:cNvSpPr txBox="1"/>
          <p:nvPr/>
        </p:nvSpPr>
        <p:spPr>
          <a:xfrm>
            <a:off x="7423599" y="3923366"/>
            <a:ext cx="762856" cy="5933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(1)</a:t>
            </a:r>
          </a:p>
        </p:txBody>
      </p:sp>
      <p:sp>
        <p:nvSpPr>
          <p:cNvPr id="270" name="Rectangle 269">
            <a:extLst>
              <a:ext uri="{FF2B5EF4-FFF2-40B4-BE49-F238E27FC236}">
                <a16:creationId xmlns:a16="http://schemas.microsoft.com/office/drawing/2014/main" id="{9BD33FC6-937A-4E4F-8397-196D37D3924B}"/>
              </a:ext>
              <a:ext uri="{C183D7F6-B498-43B3-948B-1728B52AA6E4}">
                <adec:decorative xmlns:adec="http://schemas.microsoft.com/office/drawing/2017/decorative" val="1"/>
              </a:ext>
            </a:extLst>
          </p:cNvPr>
          <p:cNvSpPr/>
          <p:nvPr/>
        </p:nvSpPr>
        <p:spPr>
          <a:xfrm>
            <a:off x="7877640" y="3293977"/>
            <a:ext cx="866432" cy="289148"/>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Persistent symptoms?</a:t>
            </a:r>
          </a:p>
        </p:txBody>
      </p:sp>
      <p:sp>
        <p:nvSpPr>
          <p:cNvPr id="271" name="TextBox 270">
            <a:extLst>
              <a:ext uri="{FF2B5EF4-FFF2-40B4-BE49-F238E27FC236}">
                <a16:creationId xmlns:a16="http://schemas.microsoft.com/office/drawing/2014/main" id="{C71F2D13-2FE8-4F7A-99A6-CF7E73F21AE9}"/>
              </a:ext>
              <a:ext uri="{C183D7F6-B498-43B3-948B-1728B52AA6E4}">
                <adec:decorative xmlns:adec="http://schemas.microsoft.com/office/drawing/2017/decorative" val="1"/>
              </a:ext>
            </a:extLst>
          </p:cNvPr>
          <p:cNvSpPr txBox="1"/>
          <p:nvPr/>
        </p:nvSpPr>
        <p:spPr>
          <a:xfrm>
            <a:off x="8289602" y="3928451"/>
            <a:ext cx="678228" cy="523116"/>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Continue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72" name="TextBox 271">
            <a:extLst>
              <a:ext uri="{FF2B5EF4-FFF2-40B4-BE49-F238E27FC236}">
                <a16:creationId xmlns:a16="http://schemas.microsoft.com/office/drawing/2014/main" id="{7165C876-13F9-4B86-AC24-67502AA841F8}"/>
              </a:ext>
              <a:ext uri="{C183D7F6-B498-43B3-948B-1728B52AA6E4}">
                <adec:decorative xmlns:adec="http://schemas.microsoft.com/office/drawing/2017/decorative" val="1"/>
              </a:ext>
            </a:extLst>
          </p:cNvPr>
          <p:cNvSpPr txBox="1"/>
          <p:nvPr/>
        </p:nvSpPr>
        <p:spPr>
          <a:xfrm>
            <a:off x="7415894" y="4508993"/>
            <a:ext cx="770563" cy="138701"/>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(2a)</a:t>
            </a:r>
          </a:p>
        </p:txBody>
      </p:sp>
      <p:sp>
        <p:nvSpPr>
          <p:cNvPr id="280" name="Rectangle 2">
            <a:extLst>
              <a:ext uri="{FF2B5EF4-FFF2-40B4-BE49-F238E27FC236}">
                <a16:creationId xmlns:a16="http://schemas.microsoft.com/office/drawing/2014/main" id="{75DCF665-9780-4BF9-A5B9-76C3B6621A0E}"/>
              </a:ext>
              <a:ext uri="{C183D7F6-B498-43B3-948B-1728B52AA6E4}">
                <adec:decorative xmlns:adec="http://schemas.microsoft.com/office/drawing/2017/decorative" val="1"/>
              </a:ext>
            </a:extLst>
          </p:cNvPr>
          <p:cNvSpPr/>
          <p:nvPr/>
        </p:nvSpPr>
        <p:spPr>
          <a:xfrm flipH="1">
            <a:off x="8310850" y="3729748"/>
            <a:ext cx="433219" cy="18059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78" name="Rectangle Container">
            <a:extLst>
              <a:ext uri="{FF2B5EF4-FFF2-40B4-BE49-F238E27FC236}">
                <a16:creationId xmlns:a16="http://schemas.microsoft.com/office/drawing/2014/main" id="{F6DE5AE3-D524-4D47-B5CC-0AE879287817}"/>
              </a:ext>
              <a:ext uri="{C183D7F6-B498-43B3-948B-1728B52AA6E4}">
                <adec:decorative xmlns:adec="http://schemas.microsoft.com/office/drawing/2017/decorative" val="1"/>
              </a:ext>
            </a:extLst>
          </p:cNvPr>
          <p:cNvSpPr/>
          <p:nvPr/>
        </p:nvSpPr>
        <p:spPr>
          <a:xfrm>
            <a:off x="7962722" y="3645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79" name="Rectangle Container">
            <a:extLst>
              <a:ext uri="{FF2B5EF4-FFF2-40B4-BE49-F238E27FC236}">
                <a16:creationId xmlns:a16="http://schemas.microsoft.com/office/drawing/2014/main" id="{8C18A7CC-9B27-4B28-A9CD-871193FD5EF6}"/>
              </a:ext>
              <a:ext uri="{C183D7F6-B498-43B3-948B-1728B52AA6E4}">
                <adec:decorative xmlns:adec="http://schemas.microsoft.com/office/drawing/2017/decorative" val="1"/>
              </a:ext>
            </a:extLst>
          </p:cNvPr>
          <p:cNvSpPr/>
          <p:nvPr/>
        </p:nvSpPr>
        <p:spPr>
          <a:xfrm>
            <a:off x="8391697" y="3653735"/>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82" name="Rectangle 2">
            <a:extLst>
              <a:ext uri="{FF2B5EF4-FFF2-40B4-BE49-F238E27FC236}">
                <a16:creationId xmlns:a16="http://schemas.microsoft.com/office/drawing/2014/main" id="{EDF18CE7-5856-44C2-B6AF-26903E9D0C5A}"/>
              </a:ext>
              <a:ext uri="{C183D7F6-B498-43B3-948B-1728B52AA6E4}">
                <adec:decorative xmlns:adec="http://schemas.microsoft.com/office/drawing/2017/decorative" val="1"/>
              </a:ext>
            </a:extLst>
          </p:cNvPr>
          <p:cNvSpPr/>
          <p:nvPr/>
        </p:nvSpPr>
        <p:spPr>
          <a:xfrm rot="16200000">
            <a:off x="6136650" y="2851526"/>
            <a:ext cx="1592248" cy="89439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5" name="Rectangle 4"/>
          <p:cNvSpPr/>
          <p:nvPr/>
        </p:nvSpPr>
        <p:spPr>
          <a:xfrm>
            <a:off x="228600" y="1005011"/>
            <a:ext cx="2845557" cy="987799"/>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6" name="Rectangle 75"/>
          <p:cNvSpPr/>
          <p:nvPr/>
        </p:nvSpPr>
        <p:spPr>
          <a:xfrm>
            <a:off x="6178674" y="895349"/>
            <a:ext cx="2825913" cy="4022087"/>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418921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4302A91-AC7A-4A43-8DC0-B0A67A82618D}"/>
              </a:ext>
              <a:ext uri="{C183D7F6-B498-43B3-948B-1728B52AA6E4}">
                <adec:decorative xmlns:adec="http://schemas.microsoft.com/office/drawing/2017/decorative" val="1"/>
              </a:ext>
            </a:extLst>
          </p:cNvPr>
          <p:cNvGrpSpPr/>
          <p:nvPr/>
        </p:nvGrpSpPr>
        <p:grpSpPr>
          <a:xfrm>
            <a:off x="7877640" y="3552114"/>
            <a:ext cx="433213" cy="376337"/>
            <a:chOff x="10503519" y="4736152"/>
            <a:chExt cx="577617" cy="501782"/>
          </a:xfrm>
        </p:grpSpPr>
        <p:cxnSp>
          <p:nvCxnSpPr>
            <p:cNvPr id="275" name="Straight Arrow Connector 274">
              <a:extLst>
                <a:ext uri="{FF2B5EF4-FFF2-40B4-BE49-F238E27FC236}">
                  <a16:creationId xmlns:a16="http://schemas.microsoft.com/office/drawing/2014/main" id="{F7FB1CD9-C681-42D4-BD2D-B4B3C265C51E}"/>
                </a:ext>
                <a:ext uri="{C183D7F6-B498-43B3-948B-1728B52AA6E4}">
                  <adec:decorative xmlns:adec="http://schemas.microsoft.com/office/drawing/2017/decorative" val="1"/>
                </a:ext>
              </a:extLst>
            </p:cNvPr>
            <p:cNvCxnSpPr>
              <a:cxnSpLocks/>
            </p:cNvCxnSpPr>
            <p:nvPr/>
          </p:nvCxnSpPr>
          <p:spPr>
            <a:xfrm>
              <a:off x="11062772" y="4736152"/>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1" name="Rectangle 2">
              <a:extLst>
                <a:ext uri="{FF2B5EF4-FFF2-40B4-BE49-F238E27FC236}">
                  <a16:creationId xmlns:a16="http://schemas.microsoft.com/office/drawing/2014/main" id="{1B098AB8-BABA-4DE7-812C-CDBC5C86FDCB}"/>
                </a:ext>
              </a:extLst>
            </p:cNvPr>
            <p:cNvSpPr/>
            <p:nvPr/>
          </p:nvSpPr>
          <p:spPr>
            <a:xfrm>
              <a:off x="10503519" y="4972997"/>
              <a:ext cx="577617" cy="26493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12" name="Group 11">
            <a:extLst>
              <a:ext uri="{FF2B5EF4-FFF2-40B4-BE49-F238E27FC236}">
                <a16:creationId xmlns:a16="http://schemas.microsoft.com/office/drawing/2014/main" id="{25B39E2D-7352-4468-A9B9-C95A7D259204}"/>
              </a:ext>
              <a:ext uri="{C183D7F6-B498-43B3-948B-1728B52AA6E4}">
                <adec:decorative xmlns:adec="http://schemas.microsoft.com/office/drawing/2017/decorative" val="1"/>
              </a:ext>
            </a:extLst>
          </p:cNvPr>
          <p:cNvGrpSpPr/>
          <p:nvPr/>
        </p:nvGrpSpPr>
        <p:grpSpPr>
          <a:xfrm>
            <a:off x="6533910" y="1773410"/>
            <a:ext cx="1016192" cy="418481"/>
            <a:chOff x="8711879" y="2364546"/>
            <a:chExt cx="1354923" cy="557975"/>
          </a:xfrm>
        </p:grpSpPr>
        <p:cxnSp>
          <p:nvCxnSpPr>
            <p:cNvPr id="259" name="Straight Arrow Connector 258">
              <a:extLst>
                <a:ext uri="{FF2B5EF4-FFF2-40B4-BE49-F238E27FC236}">
                  <a16:creationId xmlns:a16="http://schemas.microsoft.com/office/drawing/2014/main" id="{D9DB5BA1-4E91-4019-8AC0-EF9C556B7489}"/>
                </a:ext>
                <a:ext uri="{C183D7F6-B498-43B3-948B-1728B52AA6E4}">
                  <adec:decorative xmlns:adec="http://schemas.microsoft.com/office/drawing/2017/decorative" val="1"/>
                </a:ext>
              </a:extLst>
            </p:cNvPr>
            <p:cNvCxnSpPr>
              <a:cxnSpLocks/>
            </p:cNvCxnSpPr>
            <p:nvPr/>
          </p:nvCxnSpPr>
          <p:spPr>
            <a:xfrm>
              <a:off x="10066802" y="2364546"/>
              <a:ext cx="0" cy="29253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7" name="Rectangle 2">
              <a:extLst>
                <a:ext uri="{FF2B5EF4-FFF2-40B4-BE49-F238E27FC236}">
                  <a16:creationId xmlns:a16="http://schemas.microsoft.com/office/drawing/2014/main" id="{114AF0C5-CDBA-4625-BE18-0BB5CE1B5E83}"/>
                </a:ext>
              </a:extLst>
            </p:cNvPr>
            <p:cNvSpPr/>
            <p:nvPr/>
          </p:nvSpPr>
          <p:spPr>
            <a:xfrm>
              <a:off x="8711879" y="2640074"/>
              <a:ext cx="1354923" cy="282447"/>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grpSp>
      <p:grpSp>
        <p:nvGrpSpPr>
          <p:cNvPr id="6" name="Group 5">
            <a:extLst>
              <a:ext uri="{FF2B5EF4-FFF2-40B4-BE49-F238E27FC236}">
                <a16:creationId xmlns:a16="http://schemas.microsoft.com/office/drawing/2014/main" id="{DA60C634-F48F-4909-BB9F-ABA9EFB433FA}"/>
              </a:ext>
              <a:ext uri="{C183D7F6-B498-43B3-948B-1728B52AA6E4}">
                <adec:decorative xmlns:adec="http://schemas.microsoft.com/office/drawing/2017/decorative" val="1"/>
              </a:ext>
            </a:extLst>
          </p:cNvPr>
          <p:cNvGrpSpPr/>
          <p:nvPr/>
        </p:nvGrpSpPr>
        <p:grpSpPr>
          <a:xfrm>
            <a:off x="3312220" y="3798023"/>
            <a:ext cx="701631" cy="182834"/>
            <a:chOff x="4416293" y="5064031"/>
            <a:chExt cx="935508" cy="243778"/>
          </a:xfrm>
        </p:grpSpPr>
        <p:cxnSp>
          <p:nvCxnSpPr>
            <p:cNvPr id="244" name="Straight Arrow Connector 243">
              <a:extLst>
                <a:ext uri="{FF2B5EF4-FFF2-40B4-BE49-F238E27FC236}">
                  <a16:creationId xmlns:a16="http://schemas.microsoft.com/office/drawing/2014/main" id="{8F61A38A-7399-474C-A09C-F0CBC6A14EC3}"/>
                </a:ext>
                <a:ext uri="{C183D7F6-B498-43B3-948B-1728B52AA6E4}">
                  <adec:decorative xmlns:adec="http://schemas.microsoft.com/office/drawing/2017/decorative" val="1"/>
                </a:ext>
              </a:extLst>
            </p:cNvPr>
            <p:cNvCxnSpPr>
              <a:cxnSpLocks/>
            </p:cNvCxnSpPr>
            <p:nvPr/>
          </p:nvCxnSpPr>
          <p:spPr>
            <a:xfrm>
              <a:off x="5336647" y="5064031"/>
              <a:ext cx="0" cy="24092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9C30CF31-0A9E-4678-ABAD-277BB6A7488F}"/>
                </a:ext>
                <a:ext uri="{C183D7F6-B498-43B3-948B-1728B52AA6E4}">
                  <adec:decorative xmlns:adec="http://schemas.microsoft.com/office/drawing/2017/decorative" val="1"/>
                </a:ext>
              </a:extLst>
            </p:cNvPr>
            <p:cNvCxnSpPr>
              <a:cxnSpLocks/>
            </p:cNvCxnSpPr>
            <p:nvPr/>
          </p:nvCxnSpPr>
          <p:spPr>
            <a:xfrm flipH="1">
              <a:off x="4416293" y="5307809"/>
              <a:ext cx="93550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0" name="Straight Arrow Connector 219">
            <a:extLst>
              <a:ext uri="{FF2B5EF4-FFF2-40B4-BE49-F238E27FC236}">
                <a16:creationId xmlns:a16="http://schemas.microsoft.com/office/drawing/2014/main" id="{8197A5F5-6DB7-433C-B879-35262E456782}"/>
              </a:ext>
              <a:ext uri="{C183D7F6-B498-43B3-948B-1728B52AA6E4}">
                <adec:decorative xmlns:adec="http://schemas.microsoft.com/office/drawing/2017/decorative" val="1"/>
              </a:ext>
            </a:extLst>
          </p:cNvPr>
          <p:cNvCxnSpPr>
            <a:cxnSpLocks/>
          </p:cNvCxnSpPr>
          <p:nvPr/>
        </p:nvCxnSpPr>
        <p:spPr>
          <a:xfrm>
            <a:off x="4013851" y="31990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0E2BC950-0A51-4FD6-A573-745A3143DB9F}"/>
              </a:ext>
              <a:ext uri="{C183D7F6-B498-43B3-948B-1728B52AA6E4}">
                <adec:decorative xmlns:adec="http://schemas.microsoft.com/office/drawing/2017/decorative" val="1"/>
              </a:ext>
            </a:extLst>
          </p:cNvPr>
          <p:cNvCxnSpPr>
            <a:cxnSpLocks/>
          </p:cNvCxnSpPr>
          <p:nvPr/>
        </p:nvCxnSpPr>
        <p:spPr>
          <a:xfrm>
            <a:off x="163138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7EF51B32-5D0C-4BC4-83A4-80002FEC080B}"/>
              </a:ext>
              <a:ext uri="{C183D7F6-B498-43B3-948B-1728B52AA6E4}">
                <adec:decorative xmlns:adec="http://schemas.microsoft.com/office/drawing/2017/decorative" val="1"/>
              </a:ext>
            </a:extLst>
          </p:cNvPr>
          <p:cNvCxnSpPr>
            <a:cxnSpLocks/>
          </p:cNvCxnSpPr>
          <p:nvPr/>
        </p:nvCxnSpPr>
        <p:spPr>
          <a:xfrm>
            <a:off x="2577044"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F54FC7F0-BBE8-43A7-B14D-A490E5FE439A}"/>
              </a:ext>
              <a:ext uri="{C183D7F6-B498-43B3-948B-1728B52AA6E4}">
                <adec:decorative xmlns:adec="http://schemas.microsoft.com/office/drawing/2017/decorative" val="1"/>
              </a:ext>
            </a:extLst>
          </p:cNvPr>
          <p:cNvCxnSpPr>
            <a:cxnSpLocks/>
          </p:cNvCxnSpPr>
          <p:nvPr/>
        </p:nvCxnSpPr>
        <p:spPr>
          <a:xfrm>
            <a:off x="3520656"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63C015DF-6D5D-4C79-9891-A7C412FF8BEC}"/>
              </a:ext>
              <a:ext uri="{C183D7F6-B498-43B3-948B-1728B52AA6E4}">
                <adec:decorative xmlns:adec="http://schemas.microsoft.com/office/drawing/2017/decorative" val="1"/>
              </a:ext>
            </a:extLst>
          </p:cNvPr>
          <p:cNvCxnSpPr>
            <a:cxnSpLocks/>
          </p:cNvCxnSpPr>
          <p:nvPr/>
        </p:nvCxnSpPr>
        <p:spPr>
          <a:xfrm>
            <a:off x="4435300" y="265563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AE411FE5-7A1A-4D1E-B99D-6CD1C17F96B8}"/>
              </a:ext>
              <a:ext uri="{C183D7F6-B498-43B3-948B-1728B52AA6E4}">
                <adec:decorative xmlns:adec="http://schemas.microsoft.com/office/drawing/2017/decorative" val="1"/>
              </a:ext>
            </a:extLst>
          </p:cNvPr>
          <p:cNvCxnSpPr>
            <a:cxnSpLocks/>
          </p:cNvCxnSpPr>
          <p:nvPr/>
        </p:nvCxnSpPr>
        <p:spPr>
          <a:xfrm>
            <a:off x="3507293" y="2108537"/>
            <a:ext cx="0" cy="17145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B7C214AC-120F-42C3-A443-C750E2D96615}"/>
              </a:ext>
              <a:ext uri="{C183D7F6-B498-43B3-948B-1728B52AA6E4}">
                <adec:decorative xmlns:adec="http://schemas.microsoft.com/office/drawing/2017/decorative" val="1"/>
              </a:ext>
            </a:extLst>
          </p:cNvPr>
          <p:cNvCxnSpPr>
            <a:cxnSpLocks/>
          </p:cNvCxnSpPr>
          <p:nvPr/>
        </p:nvCxnSpPr>
        <p:spPr>
          <a:xfrm>
            <a:off x="2591700" y="2103600"/>
            <a:ext cx="0" cy="1866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5DCBA8FD-E169-4451-8732-4541E8A4EDC8}"/>
              </a:ext>
              <a:ext uri="{C183D7F6-B498-43B3-948B-1728B52AA6E4}">
                <adec:decorative xmlns:adec="http://schemas.microsoft.com/office/drawing/2017/decorative" val="1"/>
              </a:ext>
            </a:extLst>
          </p:cNvPr>
          <p:cNvCxnSpPr>
            <a:cxnSpLocks/>
          </p:cNvCxnSpPr>
          <p:nvPr/>
        </p:nvCxnSpPr>
        <p:spPr>
          <a:xfrm>
            <a:off x="5341757" y="3196900"/>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38D680B7-7B6F-4575-85DB-8648295D33D3}"/>
              </a:ext>
              <a:ext uri="{C183D7F6-B498-43B3-948B-1728B52AA6E4}">
                <adec:decorative xmlns:adec="http://schemas.microsoft.com/office/drawing/2017/decorative" val="1"/>
              </a:ext>
            </a:extLst>
          </p:cNvPr>
          <p:cNvCxnSpPr>
            <a:cxnSpLocks/>
          </p:cNvCxnSpPr>
          <p:nvPr/>
        </p:nvCxnSpPr>
        <p:spPr>
          <a:xfrm>
            <a:off x="7313013" y="2460773"/>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Arrow Connector 272">
            <a:extLst>
              <a:ext uri="{FF2B5EF4-FFF2-40B4-BE49-F238E27FC236}">
                <a16:creationId xmlns:a16="http://schemas.microsoft.com/office/drawing/2014/main" id="{4865CE8B-64FA-4FFA-8F83-97089724B4D9}"/>
              </a:ext>
              <a:ext uri="{C183D7F6-B498-43B3-948B-1728B52AA6E4}">
                <adec:decorative xmlns:adec="http://schemas.microsoft.com/office/drawing/2017/decorative" val="1"/>
              </a:ext>
            </a:extLst>
          </p:cNvPr>
          <p:cNvCxnSpPr>
            <a:cxnSpLocks/>
          </p:cNvCxnSpPr>
          <p:nvPr/>
        </p:nvCxnSpPr>
        <p:spPr>
          <a:xfrm>
            <a:off x="8298869" y="2479824"/>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AE60FD87-848F-42C6-A7A7-33846E6E080E}"/>
              </a:ext>
              <a:ext uri="{C183D7F6-B498-43B3-948B-1728B52AA6E4}">
                <adec:decorative xmlns:adec="http://schemas.microsoft.com/office/drawing/2017/decorative" val="1"/>
              </a:ext>
            </a:extLst>
          </p:cNvPr>
          <p:cNvCxnSpPr>
            <a:cxnSpLocks/>
          </p:cNvCxnSpPr>
          <p:nvPr/>
        </p:nvCxnSpPr>
        <p:spPr>
          <a:xfrm>
            <a:off x="8297079" y="3095551"/>
            <a:ext cx="0" cy="1904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0" name="Rectangle 2">
            <a:extLst>
              <a:ext uri="{FF2B5EF4-FFF2-40B4-BE49-F238E27FC236}">
                <a16:creationId xmlns:a16="http://schemas.microsoft.com/office/drawing/2014/main" id="{0F6022FD-2AFE-49B8-8A5A-72881AE3CADE}"/>
              </a:ext>
              <a:ext uri="{C183D7F6-B498-43B3-948B-1728B52AA6E4}">
                <adec:decorative xmlns:adec="http://schemas.microsoft.com/office/drawing/2017/decorative" val="1"/>
              </a:ext>
            </a:extLst>
          </p:cNvPr>
          <p:cNvSpPr/>
          <p:nvPr/>
        </p:nvSpPr>
        <p:spPr>
          <a:xfrm flipH="1">
            <a:off x="4031726" y="2103599"/>
            <a:ext cx="403571" cy="17191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05" name="TextBox 204">
            <a:extLst>
              <a:ext uri="{FF2B5EF4-FFF2-40B4-BE49-F238E27FC236}">
                <a16:creationId xmlns:a16="http://schemas.microsoft.com/office/drawing/2014/main" id="{012FDA18-BE6C-4B2B-8CC1-EDED391A9C1D}"/>
              </a:ext>
              <a:ext uri="{C183D7F6-B498-43B3-948B-1728B52AA6E4}">
                <adec:decorative xmlns:adec="http://schemas.microsoft.com/office/drawing/2017/decorative" val="1"/>
              </a:ext>
            </a:extLst>
          </p:cNvPr>
          <p:cNvSpPr txBox="1"/>
          <p:nvPr/>
        </p:nvSpPr>
        <p:spPr>
          <a:xfrm>
            <a:off x="1277419" y="2838774"/>
            <a:ext cx="695453" cy="286738"/>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Stress testing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07" name="Rectangle 206">
            <a:extLst>
              <a:ext uri="{FF2B5EF4-FFF2-40B4-BE49-F238E27FC236}">
                <a16:creationId xmlns:a16="http://schemas.microsoft.com/office/drawing/2014/main" id="{64680E21-FD68-48CD-919A-33DF133EFB15}"/>
              </a:ext>
              <a:ext uri="{C183D7F6-B498-43B3-948B-1728B52AA6E4}">
                <adec:decorative xmlns:adec="http://schemas.microsoft.com/office/drawing/2017/decorative" val="1"/>
              </a:ext>
            </a:extLst>
          </p:cNvPr>
          <p:cNvSpPr/>
          <p:nvPr/>
        </p:nvSpPr>
        <p:spPr>
          <a:xfrm>
            <a:off x="2079943" y="2860037"/>
            <a:ext cx="994214" cy="67336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Consider INOCA pathway as an outpatient for frequent or persistent symptoms</a:t>
            </a:r>
          </a:p>
        </p:txBody>
      </p:sp>
      <p:sp>
        <p:nvSpPr>
          <p:cNvPr id="215" name="TextBox 214">
            <a:extLst>
              <a:ext uri="{FF2B5EF4-FFF2-40B4-BE49-F238E27FC236}">
                <a16:creationId xmlns:a16="http://schemas.microsoft.com/office/drawing/2014/main" id="{B4D7010F-B958-4468-BFE1-7CC9A7E11A08}"/>
              </a:ext>
              <a:ext uri="{C183D7F6-B498-43B3-948B-1728B52AA6E4}">
                <adec:decorative xmlns:adec="http://schemas.microsoft.com/office/drawing/2017/decorative" val="1"/>
              </a:ext>
            </a:extLst>
          </p:cNvPr>
          <p:cNvSpPr txBox="1"/>
          <p:nvPr/>
        </p:nvSpPr>
        <p:spPr>
          <a:xfrm>
            <a:off x="3261754" y="2852960"/>
            <a:ext cx="1589015" cy="395406"/>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FFR-CT for 40-90% stenosis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OR stress testing (2a)</a:t>
            </a:r>
          </a:p>
        </p:txBody>
      </p:sp>
      <p:sp>
        <p:nvSpPr>
          <p:cNvPr id="181" name="TextBox 180">
            <a:extLst>
              <a:ext uri="{FF2B5EF4-FFF2-40B4-BE49-F238E27FC236}">
                <a16:creationId xmlns:a16="http://schemas.microsoft.com/office/drawing/2014/main" id="{2BEDDBCC-3CF7-4802-91FD-5BA07F630506}"/>
              </a:ext>
              <a:ext uri="{C183D7F6-B498-43B3-948B-1728B52AA6E4}">
                <adec:decorative xmlns:adec="http://schemas.microsoft.com/office/drawing/2017/decorative" val="1"/>
              </a:ext>
            </a:extLst>
          </p:cNvPr>
          <p:cNvSpPr txBox="1"/>
          <p:nvPr/>
        </p:nvSpPr>
        <p:spPr>
          <a:xfrm>
            <a:off x="346578" y="1461188"/>
            <a:ext cx="1410387" cy="35987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or exercise ECG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testing in selected cases (2a)</a:t>
            </a:r>
          </a:p>
        </p:txBody>
      </p:sp>
      <p:sp>
        <p:nvSpPr>
          <p:cNvPr id="4" name="Slide Number Placeholder 3">
            <a:extLst>
              <a:ext uri="{FF2B5EF4-FFF2-40B4-BE49-F238E27FC236}">
                <a16:creationId xmlns:a16="http://schemas.microsoft.com/office/drawing/2014/main" id="{D1213A9F-2826-4C58-8532-417B8E72CAC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AF4333-7328-E84F-9F6D-15A5075E3AB3}" type="slidenum">
              <a:rPr kumimoji="0" lang="en-US" sz="1200" b="0" i="0" u="none" strike="noStrike" kern="1200" cap="none" spc="0" normalizeH="0" baseline="0" noProof="0" smtClean="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8990A2"/>
              </a:solidFill>
              <a:effectLst/>
              <a:uLnTx/>
              <a:uFillTx/>
              <a:latin typeface="Franklin Gothic Book" panose="020B0503020102020204" pitchFamily="34" charset="0"/>
              <a:ea typeface="MS PGothic" panose="020B0600070205080204" pitchFamily="34" charset="-128"/>
              <a:cs typeface="Arial" panose="020B0604020202020204" pitchFamily="34" charset="0"/>
            </a:endParaRPr>
          </a:p>
        </p:txBody>
      </p:sp>
      <p:sp>
        <p:nvSpPr>
          <p:cNvPr id="2" name="Title 1" descr="Title of slide which highlights the focus on the content.">
            <a:extLst>
              <a:ext uri="{FF2B5EF4-FFF2-40B4-BE49-F238E27FC236}">
                <a16:creationId xmlns:a16="http://schemas.microsoft.com/office/drawing/2014/main" id="{4DCFEF76-E521-45E5-B3E1-0B5AD3D86123}"/>
              </a:ext>
              <a:ext uri="{C183D7F6-B498-43B3-948B-1728B52AA6E4}">
                <adec:decorative xmlns:adec="http://schemas.microsoft.com/office/drawing/2017/decorative" val="0"/>
              </a:ext>
            </a:extLst>
          </p:cNvPr>
          <p:cNvSpPr>
            <a:spLocks noGrp="1"/>
          </p:cNvSpPr>
          <p:nvPr>
            <p:ph type="title" idx="4294967295"/>
          </p:nvPr>
        </p:nvSpPr>
        <p:spPr>
          <a:xfrm>
            <a:off x="23770" y="180250"/>
            <a:ext cx="8967830" cy="493712"/>
          </a:xfrm>
        </p:spPr>
        <p:txBody>
          <a:bodyPr/>
          <a:lstStyle/>
          <a:p>
            <a:pPr algn="l"/>
            <a:r>
              <a:rPr lang="en-US" sz="1800" dirty="0">
                <a:solidFill>
                  <a:srgbClr val="AC1B1F"/>
                </a:solidFill>
              </a:rPr>
              <a:t>Figure 12. </a:t>
            </a:r>
            <a:r>
              <a:rPr lang="en-US" sz="1800" dirty="0"/>
              <a:t>Clinical Decision Pathway for Patients With Stable Chest Pain &amp; No Known CAD</a:t>
            </a:r>
            <a:br>
              <a:rPr lang="en-US" sz="1800" dirty="0"/>
            </a:br>
            <a:r>
              <a:rPr lang="en-US" sz="1800" dirty="0">
                <a:solidFill>
                  <a:srgbClr val="FF0000"/>
                </a:solidFill>
              </a:rPr>
              <a:t>Functional risk stratification: You can always add anatomic testing when needed</a:t>
            </a:r>
          </a:p>
        </p:txBody>
      </p:sp>
      <p:cxnSp>
        <p:nvCxnSpPr>
          <p:cNvPr id="171" name="Straight Arrow Connector 170">
            <a:extLst>
              <a:ext uri="{FF2B5EF4-FFF2-40B4-BE49-F238E27FC236}">
                <a16:creationId xmlns:a16="http://schemas.microsoft.com/office/drawing/2014/main" id="{7A551BD9-B022-45F0-80E0-2FA2778A539F}"/>
              </a:ext>
              <a:ext uri="{C183D7F6-B498-43B3-948B-1728B52AA6E4}">
                <adec:decorative xmlns:adec="http://schemas.microsoft.com/office/drawing/2017/decorative" val="1"/>
              </a:ext>
            </a:extLst>
          </p:cNvPr>
          <p:cNvCxnSpPr>
            <a:cxnSpLocks/>
          </p:cNvCxnSpPr>
          <p:nvPr/>
        </p:nvCxnSpPr>
        <p:spPr>
          <a:xfrm>
            <a:off x="4367578" y="1005011"/>
            <a:ext cx="0" cy="20574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3987D849-D226-46E4-9898-C39C1219B94B}"/>
              </a:ext>
              <a:ext uri="{C183D7F6-B498-43B3-948B-1728B52AA6E4}">
                <adec:decorative xmlns:adec="http://schemas.microsoft.com/office/drawing/2017/decorative" val="1"/>
              </a:ext>
            </a:extLst>
          </p:cNvPr>
          <p:cNvSpPr txBox="1"/>
          <p:nvPr/>
        </p:nvSpPr>
        <p:spPr>
          <a:xfrm>
            <a:off x="3230831" y="837570"/>
            <a:ext cx="2282223" cy="23544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16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Stable Chest Pain + No Known CAD</a:t>
            </a:r>
          </a:p>
        </p:txBody>
      </p:sp>
      <p:sp>
        <p:nvSpPr>
          <p:cNvPr id="174" name="Rectangle 2">
            <a:extLst>
              <a:ext uri="{FF2B5EF4-FFF2-40B4-BE49-F238E27FC236}">
                <a16:creationId xmlns:a16="http://schemas.microsoft.com/office/drawing/2014/main" id="{0966DE95-BA62-49FC-8EF4-E23BBCBA7752}"/>
              </a:ext>
              <a:ext uri="{C183D7F6-B498-43B3-948B-1728B52AA6E4}">
                <adec:decorative xmlns:adec="http://schemas.microsoft.com/office/drawing/2017/decorative" val="1"/>
              </a:ext>
            </a:extLst>
          </p:cNvPr>
          <p:cNvSpPr/>
          <p:nvPr/>
        </p:nvSpPr>
        <p:spPr>
          <a:xfrm flipH="1">
            <a:off x="5470958" y="1303069"/>
            <a:ext cx="293631" cy="21758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177" name="TextBox 176">
            <a:extLst>
              <a:ext uri="{FF2B5EF4-FFF2-40B4-BE49-F238E27FC236}">
                <a16:creationId xmlns:a16="http://schemas.microsoft.com/office/drawing/2014/main" id="{8E6BEE4B-EDB3-4143-8DF4-5DAF7E48131F}"/>
              </a:ext>
              <a:ext uri="{C183D7F6-B498-43B3-948B-1728B52AA6E4}">
                <adec:decorative xmlns:adec="http://schemas.microsoft.com/office/drawing/2017/decorative" val="1"/>
              </a:ext>
            </a:extLst>
          </p:cNvPr>
          <p:cNvSpPr txBox="1"/>
          <p:nvPr/>
        </p:nvSpPr>
        <p:spPr>
          <a:xfrm>
            <a:off x="2022619" y="1210751"/>
            <a:ext cx="930600"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Low risk</a:t>
            </a:r>
          </a:p>
        </p:txBody>
      </p:sp>
      <p:sp>
        <p:nvSpPr>
          <p:cNvPr id="178" name="TextBox 177">
            <a:extLst>
              <a:ext uri="{FF2B5EF4-FFF2-40B4-BE49-F238E27FC236}">
                <a16:creationId xmlns:a16="http://schemas.microsoft.com/office/drawing/2014/main" id="{551406D3-CFD9-4F2F-BEC2-471A2406534A}"/>
              </a:ext>
              <a:ext uri="{C183D7F6-B498-43B3-948B-1728B52AA6E4}">
                <adec:decorative xmlns:adec="http://schemas.microsoft.com/office/drawing/2017/decorative" val="1"/>
              </a:ext>
            </a:extLst>
          </p:cNvPr>
          <p:cNvSpPr txBox="1"/>
          <p:nvPr/>
        </p:nvSpPr>
        <p:spPr>
          <a:xfrm>
            <a:off x="5034957" y="1539674"/>
            <a:ext cx="1498953" cy="205740"/>
          </a:xfrm>
          <a:prstGeom prst="rect">
            <a:avLst/>
          </a:prstGeom>
          <a:solidFill>
            <a:schemeClr val="bg1">
              <a:lumMod val="85000"/>
            </a:schemeClr>
          </a:solidFill>
          <a:ln w="25400">
            <a:solidFill>
              <a:srgbClr val="D9D9D9"/>
            </a:solidFill>
          </a:ln>
        </p:spPr>
        <p:txBody>
          <a:bodyPr spcFirstLastPara="0" lIns="0" tIns="0" rIns="0" bIns="0" anchor="ctr"/>
          <a:lstStyle>
            <a:defPPr>
              <a:defRPr lang="en-US"/>
            </a:defPPr>
            <a:lvl1pPr algn="ctr" hangingPunct="0">
              <a:lnSpc>
                <a:spcPct val="90000"/>
              </a:lnSpc>
              <a:defRPr sz="14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Intermediate/high risk</a:t>
            </a:r>
          </a:p>
        </p:txBody>
      </p:sp>
      <p:sp>
        <p:nvSpPr>
          <p:cNvPr id="179" name="TextBox 178">
            <a:extLst>
              <a:ext uri="{FF2B5EF4-FFF2-40B4-BE49-F238E27FC236}">
                <a16:creationId xmlns:a16="http://schemas.microsoft.com/office/drawing/2014/main" id="{00337D8B-7A64-42F8-9C8D-6CBD59E8BA8B}"/>
              </a:ext>
              <a:ext uri="{C183D7F6-B498-43B3-948B-1728B52AA6E4}">
                <adec:decorative xmlns:adec="http://schemas.microsoft.com/office/drawing/2017/decorative" val="1"/>
              </a:ext>
            </a:extLst>
          </p:cNvPr>
          <p:cNvSpPr txBox="1"/>
          <p:nvPr/>
        </p:nvSpPr>
        <p:spPr>
          <a:xfrm>
            <a:off x="3230832" y="1193881"/>
            <a:ext cx="2282222" cy="211514"/>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solidFill>
                  <a:schemeClr val="bg1"/>
                </a:solidFill>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Clinical risk assessment  (1)</a:t>
            </a:r>
          </a:p>
        </p:txBody>
      </p:sp>
      <p:sp>
        <p:nvSpPr>
          <p:cNvPr id="182" name="TextBox 181">
            <a:extLst>
              <a:ext uri="{FF2B5EF4-FFF2-40B4-BE49-F238E27FC236}">
                <a16:creationId xmlns:a16="http://schemas.microsoft.com/office/drawing/2014/main" id="{8964B171-9717-44F5-B3BE-FB2A66D0D144}"/>
              </a:ext>
              <a:ext uri="{C183D7F6-B498-43B3-948B-1728B52AA6E4}">
                <adec:decorative xmlns:adec="http://schemas.microsoft.com/office/drawing/2017/decorative" val="1"/>
              </a:ext>
            </a:extLst>
          </p:cNvPr>
          <p:cNvSpPr txBox="1"/>
          <p:nvPr/>
        </p:nvSpPr>
        <p:spPr>
          <a:xfrm>
            <a:off x="3190774" y="1504922"/>
            <a:ext cx="1580145" cy="246538"/>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(1)</a:t>
            </a:r>
          </a:p>
        </p:txBody>
      </p:sp>
      <p:sp>
        <p:nvSpPr>
          <p:cNvPr id="183" name="TextBox 182">
            <a:extLst>
              <a:ext uri="{FF2B5EF4-FFF2-40B4-BE49-F238E27FC236}">
                <a16:creationId xmlns:a16="http://schemas.microsoft.com/office/drawing/2014/main" id="{7E4312D0-CE83-4915-B389-ACC8E853AD0C}"/>
              </a:ext>
              <a:ext uri="{C183D7F6-B498-43B3-948B-1728B52AA6E4}">
                <adec:decorative xmlns:adec="http://schemas.microsoft.com/office/drawing/2017/decorative" val="1"/>
              </a:ext>
            </a:extLst>
          </p:cNvPr>
          <p:cNvSpPr txBox="1"/>
          <p:nvPr/>
        </p:nvSpPr>
        <p:spPr>
          <a:xfrm>
            <a:off x="354891" y="1142639"/>
            <a:ext cx="1393761" cy="31854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No testing recommended (1)</a:t>
            </a:r>
          </a:p>
        </p:txBody>
      </p:sp>
      <p:sp>
        <p:nvSpPr>
          <p:cNvPr id="184" name="TextBox 183">
            <a:extLst>
              <a:ext uri="{FF2B5EF4-FFF2-40B4-BE49-F238E27FC236}">
                <a16:creationId xmlns:a16="http://schemas.microsoft.com/office/drawing/2014/main" id="{019337AD-3B5C-4D78-8557-13A5342EF0FE}"/>
              </a:ext>
              <a:ext uri="{C183D7F6-B498-43B3-948B-1728B52AA6E4}">
                <adec:decorative xmlns:adec="http://schemas.microsoft.com/office/drawing/2017/decorative" val="1"/>
              </a:ext>
            </a:extLst>
          </p:cNvPr>
          <p:cNvSpPr txBox="1"/>
          <p:nvPr/>
        </p:nvSpPr>
        <p:spPr>
          <a:xfrm>
            <a:off x="6780151" y="1109345"/>
            <a:ext cx="1441329" cy="719127"/>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testing</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CMR</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PET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SPECT</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hlinkClick r:id="" action="ppaction://noaction">
                  <a:extLst>
                    <a:ext uri="{A12FA001-AC4F-418D-AE19-62706E023703}">
                      <ahyp:hlinkClr xmlns:ahyp="http://schemas.microsoft.com/office/drawing/2018/hyperlinkcolor" val="tx"/>
                    </a:ext>
                  </a:extLst>
                </a:hlinkClick>
              </a:rPr>
              <a:t>Stress echocardiography (1)</a:t>
            </a:r>
            <a:endPar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endParaRPr>
          </a:p>
        </p:txBody>
      </p:sp>
      <p:sp>
        <p:nvSpPr>
          <p:cNvPr id="198" name="TextBox 197">
            <a:extLst>
              <a:ext uri="{FF2B5EF4-FFF2-40B4-BE49-F238E27FC236}">
                <a16:creationId xmlns:a16="http://schemas.microsoft.com/office/drawing/2014/main" id="{D1F6A8A1-847A-41C8-8C1B-3BAA0BCD78C6}"/>
              </a:ext>
              <a:ext uri="{C183D7F6-B498-43B3-948B-1728B52AA6E4}">
                <adec:decorative xmlns:adec="http://schemas.microsoft.com/office/drawing/2017/decorative" val="1"/>
              </a:ext>
            </a:extLst>
          </p:cNvPr>
          <p:cNvSpPr txBox="1"/>
          <p:nvPr/>
        </p:nvSpPr>
        <p:spPr>
          <a:xfrm>
            <a:off x="4013851"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(≥50% stenosis)</a:t>
            </a:r>
          </a:p>
        </p:txBody>
      </p:sp>
      <p:sp>
        <p:nvSpPr>
          <p:cNvPr id="199" name="TextBox 198">
            <a:extLst>
              <a:ext uri="{FF2B5EF4-FFF2-40B4-BE49-F238E27FC236}">
                <a16:creationId xmlns:a16="http://schemas.microsoft.com/office/drawing/2014/main" id="{D79C01CD-C2F4-4302-9FB0-7F26CF117564}"/>
              </a:ext>
              <a:ext uri="{C183D7F6-B498-43B3-948B-1728B52AA6E4}">
                <adec:decorative xmlns:adec="http://schemas.microsoft.com/office/drawing/2017/decorative" val="1"/>
              </a:ext>
            </a:extLst>
          </p:cNvPr>
          <p:cNvSpPr txBox="1"/>
          <p:nvPr/>
        </p:nvSpPr>
        <p:spPr>
          <a:xfrm>
            <a:off x="3093310" y="2292178"/>
            <a:ext cx="818783"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Nonobstructive CAD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(&lt;50% stenosis)</a:t>
            </a:r>
          </a:p>
        </p:txBody>
      </p:sp>
      <p:sp>
        <p:nvSpPr>
          <p:cNvPr id="200" name="TextBox 199">
            <a:extLst>
              <a:ext uri="{FF2B5EF4-FFF2-40B4-BE49-F238E27FC236}">
                <a16:creationId xmlns:a16="http://schemas.microsoft.com/office/drawing/2014/main" id="{07D4F448-E9C8-4D31-A33A-871CB45AF65E}"/>
              </a:ext>
              <a:ext uri="{C183D7F6-B498-43B3-948B-1728B52AA6E4}">
                <adec:decorative xmlns:adec="http://schemas.microsoft.com/office/drawing/2017/decorative" val="1"/>
              </a:ext>
            </a:extLst>
          </p:cNvPr>
          <p:cNvSpPr txBox="1"/>
          <p:nvPr/>
        </p:nvSpPr>
        <p:spPr>
          <a:xfrm>
            <a:off x="2244758" y="2292178"/>
            <a:ext cx="672930" cy="405551"/>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CAD </a:t>
            </a:r>
            <a:b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(no stenosis or plaque)</a:t>
            </a:r>
          </a:p>
        </p:txBody>
      </p:sp>
      <p:sp>
        <p:nvSpPr>
          <p:cNvPr id="201" name="TextBox 200">
            <a:extLst>
              <a:ext uri="{FF2B5EF4-FFF2-40B4-BE49-F238E27FC236}">
                <a16:creationId xmlns:a16="http://schemas.microsoft.com/office/drawing/2014/main" id="{DBF7CA89-F220-4700-9AE0-EC4EF5192F49}"/>
              </a:ext>
              <a:ext uri="{C183D7F6-B498-43B3-948B-1728B52AA6E4}">
                <adec:decorative xmlns:adec="http://schemas.microsoft.com/office/drawing/2017/decorative" val="1"/>
              </a:ext>
            </a:extLst>
          </p:cNvPr>
          <p:cNvSpPr txBox="1"/>
          <p:nvPr/>
        </p:nvSpPr>
        <p:spPr>
          <a:xfrm>
            <a:off x="1299941" y="2292178"/>
            <a:ext cx="672931" cy="39798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16" name="Rectangle 215">
            <a:extLst>
              <a:ext uri="{FF2B5EF4-FFF2-40B4-BE49-F238E27FC236}">
                <a16:creationId xmlns:a16="http://schemas.microsoft.com/office/drawing/2014/main" id="{45B3B17D-6AA1-43D3-8BAF-C84C17C64B53}"/>
              </a:ext>
              <a:ext uri="{C183D7F6-B498-43B3-948B-1728B52AA6E4}">
                <adec:decorative xmlns:adec="http://schemas.microsoft.com/office/drawing/2017/decorative" val="1"/>
              </a:ext>
            </a:extLst>
          </p:cNvPr>
          <p:cNvSpPr/>
          <p:nvPr/>
        </p:nvSpPr>
        <p:spPr>
          <a:xfrm>
            <a:off x="3573416" y="3392588"/>
            <a:ext cx="965691" cy="426867"/>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FFR CT  ≤0.8 or moderate-severe ischemia</a:t>
            </a:r>
          </a:p>
        </p:txBody>
      </p:sp>
      <p:sp>
        <p:nvSpPr>
          <p:cNvPr id="219" name="Rectangle 218">
            <a:extLst>
              <a:ext uri="{FF2B5EF4-FFF2-40B4-BE49-F238E27FC236}">
                <a16:creationId xmlns:a16="http://schemas.microsoft.com/office/drawing/2014/main" id="{9E53EA9A-3FFF-4DFB-90F7-DB06A9EC8123}"/>
              </a:ext>
              <a:ext uri="{C183D7F6-B498-43B3-948B-1728B52AA6E4}">
                <adec:decorative xmlns:adec="http://schemas.microsoft.com/office/drawing/2017/decorative" val="1"/>
              </a:ext>
            </a:extLst>
          </p:cNvPr>
          <p:cNvSpPr/>
          <p:nvPr/>
        </p:nvSpPr>
        <p:spPr>
          <a:xfrm>
            <a:off x="309434" y="3844959"/>
            <a:ext cx="2962883" cy="298495"/>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Follow-up testing and intensification of GDMT by initial test results and persistence/worsening/frequency of symptoms</a:t>
            </a:r>
          </a:p>
        </p:txBody>
      </p:sp>
      <p:grpSp>
        <p:nvGrpSpPr>
          <p:cNvPr id="3" name="Group 2">
            <a:extLst>
              <a:ext uri="{FF2B5EF4-FFF2-40B4-BE49-F238E27FC236}">
                <a16:creationId xmlns:a16="http://schemas.microsoft.com/office/drawing/2014/main" id="{DA5C1952-A817-4A48-9D5B-B025D50493DF}"/>
              </a:ext>
              <a:ext uri="{C183D7F6-B498-43B3-948B-1728B52AA6E4}">
                <adec:decorative xmlns:adec="http://schemas.microsoft.com/office/drawing/2017/decorative" val="1"/>
              </a:ext>
            </a:extLst>
          </p:cNvPr>
          <p:cNvGrpSpPr/>
          <p:nvPr/>
        </p:nvGrpSpPr>
        <p:grpSpPr>
          <a:xfrm>
            <a:off x="1631385" y="1743058"/>
            <a:ext cx="2408000" cy="540407"/>
            <a:chOff x="2175179" y="2324077"/>
            <a:chExt cx="3210670" cy="720542"/>
          </a:xfrm>
        </p:grpSpPr>
        <p:sp>
          <p:nvSpPr>
            <p:cNvPr id="193" name="Rectangle 2">
              <a:extLst>
                <a:ext uri="{FF2B5EF4-FFF2-40B4-BE49-F238E27FC236}">
                  <a16:creationId xmlns:a16="http://schemas.microsoft.com/office/drawing/2014/main" id="{114161E4-2209-4890-8580-744D99B4DCB0}"/>
                </a:ext>
              </a:extLst>
            </p:cNvPr>
            <p:cNvSpPr/>
            <p:nvPr/>
          </p:nvSpPr>
          <p:spPr>
            <a:xfrm>
              <a:off x="2175179" y="2804799"/>
              <a:ext cx="3210670" cy="239820"/>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23" name="Straight Arrow Connector 222">
              <a:extLst>
                <a:ext uri="{FF2B5EF4-FFF2-40B4-BE49-F238E27FC236}">
                  <a16:creationId xmlns:a16="http://schemas.microsoft.com/office/drawing/2014/main" id="{9B968E5F-20D8-4486-A23E-FF6DB6215FCD}"/>
                </a:ext>
                <a:ext uri="{C183D7F6-B498-43B3-948B-1728B52AA6E4}">
                  <adec:decorative xmlns:adec="http://schemas.microsoft.com/office/drawing/2017/decorative" val="1"/>
                </a:ext>
              </a:extLst>
            </p:cNvPr>
            <p:cNvCxnSpPr>
              <a:cxnSpLocks/>
            </p:cNvCxnSpPr>
            <p:nvPr/>
          </p:nvCxnSpPr>
          <p:spPr>
            <a:xfrm>
              <a:off x="5375638" y="2324077"/>
              <a:ext cx="0" cy="497841"/>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27" name="Rectangle 2">
            <a:extLst>
              <a:ext uri="{FF2B5EF4-FFF2-40B4-BE49-F238E27FC236}">
                <a16:creationId xmlns:a16="http://schemas.microsoft.com/office/drawing/2014/main" id="{4DCD868E-A09A-48C3-80EF-36C60563A539}"/>
              </a:ext>
              <a:ext uri="{C183D7F6-B498-43B3-948B-1728B52AA6E4}">
                <adec:decorative xmlns:adec="http://schemas.microsoft.com/office/drawing/2017/decorative" val="1"/>
              </a:ext>
            </a:extLst>
          </p:cNvPr>
          <p:cNvSpPr/>
          <p:nvPr/>
        </p:nvSpPr>
        <p:spPr>
          <a:xfrm flipH="1">
            <a:off x="4832633" y="2534560"/>
            <a:ext cx="524949" cy="304214"/>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28" name="TextBox 227">
            <a:extLst>
              <a:ext uri="{FF2B5EF4-FFF2-40B4-BE49-F238E27FC236}">
                <a16:creationId xmlns:a16="http://schemas.microsoft.com/office/drawing/2014/main" id="{D7C095B2-D91E-4A22-9A5E-574A2B6DB7C5}"/>
              </a:ext>
              <a:ext uri="{C183D7F6-B498-43B3-948B-1728B52AA6E4}">
                <adec:decorative xmlns:adec="http://schemas.microsoft.com/office/drawing/2017/decorative" val="1"/>
              </a:ext>
            </a:extLst>
          </p:cNvPr>
          <p:cNvSpPr txBox="1"/>
          <p:nvPr/>
        </p:nvSpPr>
        <p:spPr>
          <a:xfrm>
            <a:off x="4960478" y="2856652"/>
            <a:ext cx="843441" cy="347201"/>
          </a:xfrm>
          <a:prstGeom prst="rect">
            <a:avLst/>
          </a:prstGeom>
          <a:solidFill>
            <a:schemeClr val="bg1">
              <a:lumMod val="95000"/>
            </a:schemeClr>
          </a:solidFill>
          <a:ln w="25400">
            <a:solidFill>
              <a:srgbClr val="D9D9D9"/>
            </a:solidFill>
          </a:ln>
        </p:spPr>
        <p:txBody>
          <a:bodyPr spcFirstLastPara="0" lIns="0" tIns="0" rIns="0" bIns="0" anchor="ctr"/>
          <a:lstStyle>
            <a:defPPr>
              <a:defRPr lang="en-US"/>
            </a:defPPr>
            <a:lvl1pPr algn="ctr" hangingPunct="0">
              <a:lnSpc>
                <a:spcPct val="90000"/>
              </a:lnSpc>
              <a:defRPr sz="1200" b="1">
                <a:solidFill>
                  <a:srgbClr val="292929"/>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hlinkClick r:id="" action="ppaction://noaction"/>
              </a:rPr>
              <a:t>High risk CAD or frequent angina</a:t>
            </a:r>
            <a:endPar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endParaRPr>
          </a:p>
        </p:txBody>
      </p:sp>
      <p:sp>
        <p:nvSpPr>
          <p:cNvPr id="229" name="TextBox 228">
            <a:extLst>
              <a:ext uri="{FF2B5EF4-FFF2-40B4-BE49-F238E27FC236}">
                <a16:creationId xmlns:a16="http://schemas.microsoft.com/office/drawing/2014/main" id="{30606233-A5F2-4D1F-B568-A9628B1B4DBD}"/>
              </a:ext>
              <a:ext uri="{C183D7F6-B498-43B3-948B-1728B52AA6E4}">
                <adec:decorative xmlns:adec="http://schemas.microsoft.com/office/drawing/2017/decorative" val="1"/>
              </a:ext>
            </a:extLst>
          </p:cNvPr>
          <p:cNvSpPr txBox="1"/>
          <p:nvPr/>
        </p:nvSpPr>
        <p:spPr>
          <a:xfrm>
            <a:off x="4953546" y="3387399"/>
            <a:ext cx="853837" cy="683039"/>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(1)</a:t>
            </a:r>
          </a:p>
        </p:txBody>
      </p:sp>
      <p:cxnSp>
        <p:nvCxnSpPr>
          <p:cNvPr id="234" name="Straight Arrow Connector 233">
            <a:extLst>
              <a:ext uri="{FF2B5EF4-FFF2-40B4-BE49-F238E27FC236}">
                <a16:creationId xmlns:a16="http://schemas.microsoft.com/office/drawing/2014/main" id="{29C96D08-27FD-4BEF-BB5F-DEFE59D2F3A1}"/>
              </a:ext>
              <a:ext uri="{C183D7F6-B498-43B3-948B-1728B52AA6E4}">
                <adec:decorative xmlns:adec="http://schemas.microsoft.com/office/drawing/2017/decorative" val="1"/>
              </a:ext>
            </a:extLst>
          </p:cNvPr>
          <p:cNvCxnSpPr>
            <a:cxnSpLocks/>
          </p:cNvCxnSpPr>
          <p:nvPr/>
        </p:nvCxnSpPr>
        <p:spPr>
          <a:xfrm flipH="1">
            <a:off x="2962764"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FA258FA5-09AC-42C1-83E1-C81BE924354D}"/>
              </a:ext>
              <a:ext uri="{C183D7F6-B498-43B3-948B-1728B52AA6E4}">
                <adec:decorative xmlns:adec="http://schemas.microsoft.com/office/drawing/2017/decorative" val="1"/>
              </a:ext>
            </a:extLst>
          </p:cNvPr>
          <p:cNvCxnSpPr>
            <a:cxnSpLocks/>
          </p:cNvCxnSpPr>
          <p:nvPr/>
        </p:nvCxnSpPr>
        <p:spPr>
          <a:xfrm flipH="1">
            <a:off x="1760937" y="129963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D2A3A2FD-426D-4499-A7DA-455DF19181EF}"/>
              </a:ext>
              <a:ext uri="{C183D7F6-B498-43B3-948B-1728B52AA6E4}">
                <adec:decorative xmlns:adec="http://schemas.microsoft.com/office/drawing/2017/decorative" val="1"/>
              </a:ext>
            </a:extLst>
          </p:cNvPr>
          <p:cNvCxnSpPr>
            <a:cxnSpLocks/>
          </p:cNvCxnSpPr>
          <p:nvPr/>
        </p:nvCxnSpPr>
        <p:spPr>
          <a:xfrm>
            <a:off x="6533910" y="1642458"/>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322FC6B0-EFE3-434D-9525-8F00B1820CD5}"/>
              </a:ext>
              <a:ext uri="{C183D7F6-B498-43B3-948B-1728B52AA6E4}">
                <adec:decorative xmlns:adec="http://schemas.microsoft.com/office/drawing/2017/decorative" val="1"/>
              </a:ext>
            </a:extLst>
          </p:cNvPr>
          <p:cNvCxnSpPr>
            <a:cxnSpLocks/>
          </p:cNvCxnSpPr>
          <p:nvPr/>
        </p:nvCxnSpPr>
        <p:spPr>
          <a:xfrm flipH="1">
            <a:off x="4765497" y="1642544"/>
            <a:ext cx="26168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2EAE1391-0CEF-4615-8FCA-52B9DDA03E36}"/>
              </a:ext>
              <a:ext uri="{C183D7F6-B498-43B3-948B-1728B52AA6E4}">
                <adec:decorative xmlns:adec="http://schemas.microsoft.com/office/drawing/2017/decorative" val="1"/>
              </a:ext>
            </a:extLst>
          </p:cNvPr>
          <p:cNvCxnSpPr>
            <a:cxnSpLocks/>
          </p:cNvCxnSpPr>
          <p:nvPr/>
        </p:nvCxnSpPr>
        <p:spPr>
          <a:xfrm>
            <a:off x="4002486" y="3980857"/>
            <a:ext cx="94166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2" name="Rectangle Container">
            <a:extLst>
              <a:ext uri="{FF2B5EF4-FFF2-40B4-BE49-F238E27FC236}">
                <a16:creationId xmlns:a16="http://schemas.microsoft.com/office/drawing/2014/main" id="{8D39B6C7-C2D3-4FAD-AC58-F30DAD1262DE}"/>
              </a:ext>
              <a:ext uri="{C183D7F6-B498-43B3-948B-1728B52AA6E4}">
                <adec:decorative xmlns:adec="http://schemas.microsoft.com/office/drawing/2017/decorative" val="1"/>
              </a:ext>
            </a:extLst>
          </p:cNvPr>
          <p:cNvSpPr/>
          <p:nvPr/>
        </p:nvSpPr>
        <p:spPr>
          <a:xfrm>
            <a:off x="4486004" y="3904723"/>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53" name="Rectangle Container">
            <a:extLst>
              <a:ext uri="{FF2B5EF4-FFF2-40B4-BE49-F238E27FC236}">
                <a16:creationId xmlns:a16="http://schemas.microsoft.com/office/drawing/2014/main" id="{0EE4B394-FA2C-4C2C-8AC9-6AD782341E2A}"/>
              </a:ext>
              <a:ext uri="{C183D7F6-B498-43B3-948B-1728B52AA6E4}">
                <adec:decorative xmlns:adec="http://schemas.microsoft.com/office/drawing/2017/decorative" val="1"/>
              </a:ext>
            </a:extLst>
          </p:cNvPr>
          <p:cNvSpPr/>
          <p:nvPr/>
        </p:nvSpPr>
        <p:spPr>
          <a:xfrm>
            <a:off x="3520656" y="3903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55" name="TextBox 254">
            <a:extLst>
              <a:ext uri="{FF2B5EF4-FFF2-40B4-BE49-F238E27FC236}">
                <a16:creationId xmlns:a16="http://schemas.microsoft.com/office/drawing/2014/main" id="{77F2E0AA-CAD8-460D-9593-491FE34CEE24}"/>
              </a:ext>
              <a:ext uri="{C183D7F6-B498-43B3-948B-1728B52AA6E4}">
                <adec:decorative xmlns:adec="http://schemas.microsoft.com/office/drawing/2017/decorative" val="1"/>
              </a:ext>
            </a:extLst>
          </p:cNvPr>
          <p:cNvSpPr txBox="1"/>
          <p:nvPr/>
        </p:nvSpPr>
        <p:spPr>
          <a:xfrm>
            <a:off x="8221480" y="1100415"/>
            <a:ext cx="433286" cy="728057"/>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Exercise ECG </a:t>
            </a:r>
            <a:b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b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(2a)</a:t>
            </a:r>
          </a:p>
        </p:txBody>
      </p:sp>
      <p:sp>
        <p:nvSpPr>
          <p:cNvPr id="256" name="Rectangle 2">
            <a:extLst>
              <a:ext uri="{FF2B5EF4-FFF2-40B4-BE49-F238E27FC236}">
                <a16:creationId xmlns:a16="http://schemas.microsoft.com/office/drawing/2014/main" id="{FFB11247-2BEE-49C3-887F-39B94392B2FB}"/>
              </a:ext>
              <a:ext uri="{C183D7F6-B498-43B3-948B-1728B52AA6E4}">
                <adec:decorative xmlns:adec="http://schemas.microsoft.com/office/drawing/2017/decorative" val="1"/>
              </a:ext>
            </a:extLst>
          </p:cNvPr>
          <p:cNvSpPr/>
          <p:nvPr/>
        </p:nvSpPr>
        <p:spPr>
          <a:xfrm flipH="1">
            <a:off x="7547997" y="1980056"/>
            <a:ext cx="762856" cy="19292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258" name="Straight Arrow Connector 257">
            <a:extLst>
              <a:ext uri="{FF2B5EF4-FFF2-40B4-BE49-F238E27FC236}">
                <a16:creationId xmlns:a16="http://schemas.microsoft.com/office/drawing/2014/main" id="{2103DB52-015F-43CE-AA32-EF5BD2C1A7B5}"/>
              </a:ext>
              <a:ext uri="{C183D7F6-B498-43B3-948B-1728B52AA6E4}">
                <adec:decorative xmlns:adec="http://schemas.microsoft.com/office/drawing/2017/decorative" val="1"/>
              </a:ext>
            </a:extLst>
          </p:cNvPr>
          <p:cNvCxnSpPr>
            <a:cxnSpLocks/>
            <a:endCxn id="262" idx="0"/>
          </p:cNvCxnSpPr>
          <p:nvPr/>
        </p:nvCxnSpPr>
        <p:spPr>
          <a:xfrm>
            <a:off x="7335430" y="1984994"/>
            <a:ext cx="0" cy="2095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3C8E8183-DCFC-4DEF-874D-F456BE963281}"/>
              </a:ext>
              <a:ext uri="{C183D7F6-B498-43B3-948B-1728B52AA6E4}">
                <adec:decorative xmlns:adec="http://schemas.microsoft.com/office/drawing/2017/decorative" val="1"/>
              </a:ext>
            </a:extLst>
          </p:cNvPr>
          <p:cNvSpPr txBox="1"/>
          <p:nvPr/>
        </p:nvSpPr>
        <p:spPr>
          <a:xfrm>
            <a:off x="6126986" y="2191893"/>
            <a:ext cx="757892"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Inconclusive</a:t>
            </a:r>
          </a:p>
        </p:txBody>
      </p:sp>
      <p:sp>
        <p:nvSpPr>
          <p:cNvPr id="262" name="TextBox 261">
            <a:extLst>
              <a:ext uri="{FF2B5EF4-FFF2-40B4-BE49-F238E27FC236}">
                <a16:creationId xmlns:a16="http://schemas.microsoft.com/office/drawing/2014/main" id="{4EA6D675-1D7B-4C4F-8632-4B639CD27A03}"/>
              </a:ext>
              <a:ext uri="{C183D7F6-B498-43B3-948B-1728B52AA6E4}">
                <adec:decorative xmlns:adec="http://schemas.microsoft.com/office/drawing/2017/decorative" val="1"/>
              </a:ext>
            </a:extLst>
          </p:cNvPr>
          <p:cNvSpPr txBox="1"/>
          <p:nvPr/>
        </p:nvSpPr>
        <p:spPr>
          <a:xfrm>
            <a:off x="7076373" y="2194540"/>
            <a:ext cx="518114"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Mild ischemia</a:t>
            </a:r>
          </a:p>
        </p:txBody>
      </p:sp>
      <p:sp>
        <p:nvSpPr>
          <p:cNvPr id="263" name="TextBox 262">
            <a:extLst>
              <a:ext uri="{FF2B5EF4-FFF2-40B4-BE49-F238E27FC236}">
                <a16:creationId xmlns:a16="http://schemas.microsoft.com/office/drawing/2014/main" id="{E425875A-6A99-48AE-A287-A28C92F3AD97}"/>
              </a:ext>
              <a:ext uri="{C183D7F6-B498-43B3-948B-1728B52AA6E4}">
                <adec:decorative xmlns:adec="http://schemas.microsoft.com/office/drawing/2017/decorative" val="1"/>
              </a:ext>
            </a:extLst>
          </p:cNvPr>
          <p:cNvSpPr txBox="1"/>
          <p:nvPr/>
        </p:nvSpPr>
        <p:spPr>
          <a:xfrm>
            <a:off x="7877641" y="2191893"/>
            <a:ext cx="866430" cy="289148"/>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defPPr>
              <a:defRPr lang="en-US"/>
            </a:defPPr>
            <a:lvl1pPr algn="ctr" hangingPunct="0">
              <a:lnSpc>
                <a:spcPct val="90000"/>
              </a:lnSpc>
              <a:defRPr sz="1200" b="1">
                <a:solidFill>
                  <a:schemeClr val="bg1"/>
                </a:solidFill>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Lato"/>
              </a:rPr>
              <a:t>Moderate-severe ischemia</a:t>
            </a:r>
          </a:p>
        </p:txBody>
      </p:sp>
      <p:sp>
        <p:nvSpPr>
          <p:cNvPr id="265" name="TextBox 264">
            <a:extLst>
              <a:ext uri="{FF2B5EF4-FFF2-40B4-BE49-F238E27FC236}">
                <a16:creationId xmlns:a16="http://schemas.microsoft.com/office/drawing/2014/main" id="{BFEAB3B2-E05B-46B7-8EE7-5C84858DE3D7}"/>
              </a:ext>
              <a:ext uri="{C183D7F6-B498-43B3-948B-1728B52AA6E4}">
                <adec:decorative xmlns:adec="http://schemas.microsoft.com/office/drawing/2017/decorative" val="1"/>
              </a:ext>
            </a:extLst>
          </p:cNvPr>
          <p:cNvSpPr txBox="1"/>
          <p:nvPr/>
        </p:nvSpPr>
        <p:spPr>
          <a:xfrm>
            <a:off x="6986662" y="3264512"/>
            <a:ext cx="679951" cy="203743"/>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CAC (2a)</a:t>
            </a:r>
          </a:p>
        </p:txBody>
      </p:sp>
      <p:sp>
        <p:nvSpPr>
          <p:cNvPr id="266" name="TextBox 265">
            <a:extLst>
              <a:ext uri="{FF2B5EF4-FFF2-40B4-BE49-F238E27FC236}">
                <a16:creationId xmlns:a16="http://schemas.microsoft.com/office/drawing/2014/main" id="{06981123-E2D8-4D58-9BCE-43A2F5EE6855}"/>
              </a:ext>
              <a:ext uri="{C183D7F6-B498-43B3-948B-1728B52AA6E4}">
                <adec:decorative xmlns:adec="http://schemas.microsoft.com/office/drawing/2017/decorative" val="1"/>
              </a:ext>
            </a:extLst>
          </p:cNvPr>
          <p:cNvSpPr txBox="1"/>
          <p:nvPr/>
        </p:nvSpPr>
        <p:spPr>
          <a:xfrm>
            <a:off x="6980081" y="2661760"/>
            <a:ext cx="693113" cy="605870"/>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68" name="TextBox 267">
            <a:extLst>
              <a:ext uri="{FF2B5EF4-FFF2-40B4-BE49-F238E27FC236}">
                <a16:creationId xmlns:a16="http://schemas.microsoft.com/office/drawing/2014/main" id="{F05022AD-B1EA-4C8E-9DF1-DA336785AC3E}"/>
              </a:ext>
              <a:ext uri="{C183D7F6-B498-43B3-948B-1728B52AA6E4}">
                <adec:decorative xmlns:adec="http://schemas.microsoft.com/office/drawing/2017/decorative" val="1"/>
              </a:ext>
            </a:extLst>
          </p:cNvPr>
          <p:cNvSpPr txBox="1"/>
          <p:nvPr/>
        </p:nvSpPr>
        <p:spPr>
          <a:xfrm>
            <a:off x="7877642" y="2668575"/>
            <a:ext cx="866430" cy="4288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Bold" panose="020B0803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Optimize preventive therapies (1)</a:t>
            </a:r>
          </a:p>
        </p:txBody>
      </p:sp>
      <p:sp>
        <p:nvSpPr>
          <p:cNvPr id="269" name="TextBox 268">
            <a:extLst>
              <a:ext uri="{FF2B5EF4-FFF2-40B4-BE49-F238E27FC236}">
                <a16:creationId xmlns:a16="http://schemas.microsoft.com/office/drawing/2014/main" id="{91FCC84B-6EC7-43C2-9962-5E7F98FB97D0}"/>
              </a:ext>
              <a:ext uri="{C183D7F6-B498-43B3-948B-1728B52AA6E4}">
                <adec:decorative xmlns:adec="http://schemas.microsoft.com/office/drawing/2017/decorative" val="1"/>
              </a:ext>
            </a:extLst>
          </p:cNvPr>
          <p:cNvSpPr txBox="1"/>
          <p:nvPr/>
        </p:nvSpPr>
        <p:spPr>
          <a:xfrm>
            <a:off x="7423599" y="3923366"/>
            <a:ext cx="762856" cy="593332"/>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Invasive coronary angiography </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(1)</a:t>
            </a:r>
          </a:p>
        </p:txBody>
      </p:sp>
      <p:sp>
        <p:nvSpPr>
          <p:cNvPr id="270" name="Rectangle 269">
            <a:extLst>
              <a:ext uri="{FF2B5EF4-FFF2-40B4-BE49-F238E27FC236}">
                <a16:creationId xmlns:a16="http://schemas.microsoft.com/office/drawing/2014/main" id="{9BD33FC6-937A-4E4F-8397-196D37D3924B}"/>
              </a:ext>
              <a:ext uri="{C183D7F6-B498-43B3-948B-1728B52AA6E4}">
                <adec:decorative xmlns:adec="http://schemas.microsoft.com/office/drawing/2017/decorative" val="1"/>
              </a:ext>
            </a:extLst>
          </p:cNvPr>
          <p:cNvSpPr/>
          <p:nvPr/>
        </p:nvSpPr>
        <p:spPr>
          <a:xfrm>
            <a:off x="7877640" y="3293977"/>
            <a:ext cx="866432" cy="289148"/>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92929"/>
                </a:solidFill>
                <a:effectLst/>
                <a:uLnTx/>
                <a:uFillTx/>
                <a:latin typeface="Lub Dub Condensed" panose="020B0506030403020204" pitchFamily="34" charset="0"/>
                <a:ea typeface="MS PGothic" panose="020B0600070205080204" pitchFamily="34" charset="-128"/>
                <a:cs typeface="Lato"/>
              </a:rPr>
              <a:t>Persistent symptoms?</a:t>
            </a:r>
          </a:p>
        </p:txBody>
      </p:sp>
      <p:sp>
        <p:nvSpPr>
          <p:cNvPr id="271" name="TextBox 270">
            <a:extLst>
              <a:ext uri="{FF2B5EF4-FFF2-40B4-BE49-F238E27FC236}">
                <a16:creationId xmlns:a16="http://schemas.microsoft.com/office/drawing/2014/main" id="{C71F2D13-2FE8-4F7A-99A6-CF7E73F21AE9}"/>
              </a:ext>
              <a:ext uri="{C183D7F6-B498-43B3-948B-1728B52AA6E4}">
                <adec:decorative xmlns:adec="http://schemas.microsoft.com/office/drawing/2017/decorative" val="1"/>
              </a:ext>
            </a:extLst>
          </p:cNvPr>
          <p:cNvSpPr txBox="1"/>
          <p:nvPr/>
        </p:nvSpPr>
        <p:spPr>
          <a:xfrm>
            <a:off x="8289602" y="3928451"/>
            <a:ext cx="678228" cy="523116"/>
          </a:xfrm>
          <a:prstGeom prst="rect">
            <a:avLst/>
          </a:prstGeom>
          <a:solidFill>
            <a:srgbClr val="46A547"/>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Continue preventive therapies</a:t>
            </a:r>
          </a:p>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 (1)</a:t>
            </a:r>
          </a:p>
        </p:txBody>
      </p:sp>
      <p:sp>
        <p:nvSpPr>
          <p:cNvPr id="272" name="TextBox 271">
            <a:extLst>
              <a:ext uri="{FF2B5EF4-FFF2-40B4-BE49-F238E27FC236}">
                <a16:creationId xmlns:a16="http://schemas.microsoft.com/office/drawing/2014/main" id="{7165C876-13F9-4B86-AC24-67502AA841F8}"/>
              </a:ext>
              <a:ext uri="{C183D7F6-B498-43B3-948B-1728B52AA6E4}">
                <adec:decorative xmlns:adec="http://schemas.microsoft.com/office/drawing/2017/decorative" val="1"/>
              </a:ext>
            </a:extLst>
          </p:cNvPr>
          <p:cNvSpPr txBox="1"/>
          <p:nvPr/>
        </p:nvSpPr>
        <p:spPr>
          <a:xfrm>
            <a:off x="7415894" y="4508993"/>
            <a:ext cx="770563" cy="138701"/>
          </a:xfrm>
          <a:prstGeom prst="rect">
            <a:avLst/>
          </a:prstGeom>
          <a:solidFill>
            <a:srgbClr val="F0DB10"/>
          </a:solidFill>
          <a:ln w="25400">
            <a:noFill/>
          </a:ln>
        </p:spPr>
        <p:txBody>
          <a:bodyPr spcFirstLastPara="0" lIns="0" tIns="0" rIns="0" bIns="0" anchor="ctr"/>
          <a:lstStyle>
            <a:defPPr>
              <a:defRPr lang="en-US"/>
            </a:defPPr>
            <a:lvl1pPr algn="ctr" hangingPunct="0">
              <a:lnSpc>
                <a:spcPct val="90000"/>
              </a:lnSpc>
              <a:defRPr sz="1200" b="1">
                <a:latin typeface="Lub Dub Condensed" panose="020B0506030403020204" pitchFamily="34" charset="0"/>
                <a:cs typeface="Lato"/>
              </a:defRPr>
            </a:lvl1pPr>
          </a:lstStyle>
          <a:p>
            <a:pPr marL="0" marR="0" lvl="0" indent="0" algn="ctr" defTabSz="914400" rtl="0" eaLnBrk="1" fontAlgn="base" latinLnBrk="0" hangingPunct="0">
              <a:lnSpc>
                <a:spcPct val="9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386B"/>
                </a:solidFill>
                <a:effectLst/>
                <a:uLnTx/>
                <a:uFillTx/>
                <a:latin typeface="Lub Dub Condensed" panose="020B0506030403020204" pitchFamily="34" charset="0"/>
                <a:ea typeface="MS PGothic" panose="020B0600070205080204" pitchFamily="34" charset="-128"/>
                <a:cs typeface="Lato"/>
              </a:rPr>
              <a:t>CCTA  (2a)</a:t>
            </a:r>
          </a:p>
        </p:txBody>
      </p:sp>
      <p:sp>
        <p:nvSpPr>
          <p:cNvPr id="280" name="Rectangle 2">
            <a:extLst>
              <a:ext uri="{FF2B5EF4-FFF2-40B4-BE49-F238E27FC236}">
                <a16:creationId xmlns:a16="http://schemas.microsoft.com/office/drawing/2014/main" id="{75DCF665-9780-4BF9-A5B9-76C3B6621A0E}"/>
              </a:ext>
              <a:ext uri="{C183D7F6-B498-43B3-948B-1728B52AA6E4}">
                <adec:decorative xmlns:adec="http://schemas.microsoft.com/office/drawing/2017/decorative" val="1"/>
              </a:ext>
            </a:extLst>
          </p:cNvPr>
          <p:cNvSpPr/>
          <p:nvPr/>
        </p:nvSpPr>
        <p:spPr>
          <a:xfrm flipH="1">
            <a:off x="8310850" y="3729748"/>
            <a:ext cx="433219" cy="180596"/>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sp>
        <p:nvSpPr>
          <p:cNvPr id="278" name="Rectangle Container">
            <a:extLst>
              <a:ext uri="{FF2B5EF4-FFF2-40B4-BE49-F238E27FC236}">
                <a16:creationId xmlns:a16="http://schemas.microsoft.com/office/drawing/2014/main" id="{F6DE5AE3-D524-4D47-B5CC-0AE879287817}"/>
              </a:ext>
              <a:ext uri="{C183D7F6-B498-43B3-948B-1728B52AA6E4}">
                <adec:decorative xmlns:adec="http://schemas.microsoft.com/office/drawing/2017/decorative" val="1"/>
              </a:ext>
            </a:extLst>
          </p:cNvPr>
          <p:cNvSpPr/>
          <p:nvPr/>
        </p:nvSpPr>
        <p:spPr>
          <a:xfrm>
            <a:off x="7962722" y="3645362"/>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YES</a:t>
            </a:r>
          </a:p>
        </p:txBody>
      </p:sp>
      <p:sp>
        <p:nvSpPr>
          <p:cNvPr id="279" name="Rectangle Container">
            <a:extLst>
              <a:ext uri="{FF2B5EF4-FFF2-40B4-BE49-F238E27FC236}">
                <a16:creationId xmlns:a16="http://schemas.microsoft.com/office/drawing/2014/main" id="{8C18A7CC-9B27-4B28-A9CD-871193FD5EF6}"/>
              </a:ext>
              <a:ext uri="{C183D7F6-B498-43B3-948B-1728B52AA6E4}">
                <adec:decorative xmlns:adec="http://schemas.microsoft.com/office/drawing/2017/decorative" val="1"/>
              </a:ext>
            </a:extLst>
          </p:cNvPr>
          <p:cNvSpPr/>
          <p:nvPr/>
        </p:nvSpPr>
        <p:spPr>
          <a:xfrm>
            <a:off x="8391697" y="3653735"/>
            <a:ext cx="245811" cy="165476"/>
          </a:xfrm>
          <a:prstGeom prst="rect">
            <a:avLst/>
          </a:prstGeom>
          <a:solidFill>
            <a:schemeClr val="tx1"/>
          </a:solidFill>
          <a:ln w="25400">
            <a:solidFill>
              <a:schemeClr val="bg1"/>
            </a:solidFill>
          </a:ln>
        </p:spPr>
        <p:txBody>
          <a:bodyPr spcFirstLastPara="0"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prstClr val="white"/>
                </a:solidFill>
                <a:effectLst/>
                <a:uLnTx/>
                <a:uFillTx/>
                <a:latin typeface="Lub Dub Condensed" panose="020B0506030403020204" pitchFamily="34" charset="0"/>
                <a:ea typeface="MS PGothic" panose="020B0600070205080204" pitchFamily="34" charset="-128"/>
                <a:cs typeface="+mn-cs"/>
              </a:rPr>
              <a:t>NO</a:t>
            </a:r>
          </a:p>
        </p:txBody>
      </p:sp>
      <p:sp>
        <p:nvSpPr>
          <p:cNvPr id="282" name="Rectangle 2">
            <a:extLst>
              <a:ext uri="{FF2B5EF4-FFF2-40B4-BE49-F238E27FC236}">
                <a16:creationId xmlns:a16="http://schemas.microsoft.com/office/drawing/2014/main" id="{EDF18CE7-5856-44C2-B6AF-26903E9D0C5A}"/>
              </a:ext>
              <a:ext uri="{C183D7F6-B498-43B3-948B-1728B52AA6E4}">
                <adec:decorative xmlns:adec="http://schemas.microsoft.com/office/drawing/2017/decorative" val="1"/>
              </a:ext>
            </a:extLst>
          </p:cNvPr>
          <p:cNvSpPr/>
          <p:nvPr/>
        </p:nvSpPr>
        <p:spPr>
          <a:xfrm rot="16200000">
            <a:off x="6136650" y="2851526"/>
            <a:ext cx="1592248" cy="894393"/>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386B"/>
              </a:solidFill>
              <a:effectLst/>
              <a:uLnTx/>
              <a:uFillTx/>
              <a:latin typeface="Franklin Gothic Book"/>
              <a:ea typeface="+mn-ea"/>
              <a:cs typeface="+mn-cs"/>
            </a:endParaRPr>
          </a:p>
        </p:txBody>
      </p:sp>
      <p:cxnSp>
        <p:nvCxnSpPr>
          <p:cNvPr id="8" name="Straight Arrow Connector 7"/>
          <p:cNvCxnSpPr/>
          <p:nvPr/>
        </p:nvCxnSpPr>
        <p:spPr>
          <a:xfrm flipV="1">
            <a:off x="6884878" y="3583125"/>
            <a:ext cx="191495" cy="32023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8600" y="1005011"/>
            <a:ext cx="2845557" cy="987799"/>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8" name="Rectangle 77"/>
          <p:cNvSpPr/>
          <p:nvPr/>
        </p:nvSpPr>
        <p:spPr>
          <a:xfrm>
            <a:off x="228600" y="2070211"/>
            <a:ext cx="5772207" cy="2241178"/>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9" name="Rectangle 78"/>
          <p:cNvSpPr/>
          <p:nvPr/>
        </p:nvSpPr>
        <p:spPr>
          <a:xfrm>
            <a:off x="3087107" y="1443862"/>
            <a:ext cx="1873371" cy="580882"/>
          </a:xfrm>
          <a:prstGeom prst="rect">
            <a:avLst/>
          </a:prstGeom>
          <a:solidFill>
            <a:schemeClr val="accent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2482388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6E043-E381-5145-ADA3-FAE6477A306F}"/>
              </a:ext>
            </a:extLst>
          </p:cNvPr>
          <p:cNvPicPr>
            <a:picLocks noChangeAspect="1"/>
          </p:cNvPicPr>
          <p:nvPr/>
        </p:nvPicPr>
        <p:blipFill>
          <a:blip r:embed="rId2"/>
          <a:stretch>
            <a:fillRect/>
          </a:stretch>
        </p:blipFill>
        <p:spPr>
          <a:xfrm>
            <a:off x="342900" y="361950"/>
            <a:ext cx="8458200" cy="3706843"/>
          </a:xfrm>
          <a:prstGeom prst="rect">
            <a:avLst/>
          </a:prstGeom>
          <a:ln w="28575">
            <a:solidFill>
              <a:srgbClr val="00386B"/>
            </a:solidFill>
          </a:ln>
        </p:spPr>
      </p:pic>
    </p:spTree>
    <p:extLst>
      <p:ext uri="{BB962C8B-B14F-4D97-AF65-F5344CB8AC3E}">
        <p14:creationId xmlns:p14="http://schemas.microsoft.com/office/powerpoint/2010/main" val="398942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When Imaging is indicated: </a:t>
            </a:r>
            <a:br>
              <a:rPr lang="en-US" dirty="0"/>
            </a:br>
            <a:r>
              <a:rPr lang="en-US" sz="2800" dirty="0"/>
              <a:t>Intermediate Risk</a:t>
            </a:r>
          </a:p>
        </p:txBody>
      </p:sp>
      <p:sp>
        <p:nvSpPr>
          <p:cNvPr id="3" name="Content Placeholder 2"/>
          <p:cNvSpPr>
            <a:spLocks noGrp="1"/>
          </p:cNvSpPr>
          <p:nvPr>
            <p:ph idx="1"/>
          </p:nvPr>
        </p:nvSpPr>
        <p:spPr/>
        <p:txBody>
          <a:bodyPr/>
          <a:lstStyle/>
          <a:p>
            <a:r>
              <a:rPr lang="en-US" sz="2400" dirty="0"/>
              <a:t>Assess disease presence or absence and thus need for primary versus secondary prevention</a:t>
            </a:r>
          </a:p>
          <a:p>
            <a:pPr lvl="1">
              <a:buFont typeface="Wingdings" panose="05000000000000000000" pitchFamily="2" charset="2"/>
              <a:buChar char="ü"/>
            </a:pPr>
            <a:r>
              <a:rPr lang="en-US" sz="2000" dirty="0">
                <a:solidFill>
                  <a:srgbClr val="00B050"/>
                </a:solidFill>
              </a:rPr>
              <a:t>Anatomic testing CCTA in &lt;65 (Class IA)</a:t>
            </a:r>
          </a:p>
          <a:p>
            <a:pPr lvl="1">
              <a:buFont typeface="Wingdings" panose="05000000000000000000" pitchFamily="2" charset="2"/>
              <a:buChar char="ü"/>
            </a:pPr>
            <a:r>
              <a:rPr lang="en-US" sz="2000" dirty="0">
                <a:solidFill>
                  <a:srgbClr val="00B050"/>
                </a:solidFill>
              </a:rPr>
              <a:t>Functional testing in all and especially &gt;65 (Class 1A)</a:t>
            </a:r>
          </a:p>
          <a:p>
            <a:pPr lvl="1">
              <a:buFont typeface="Wingdings" panose="05000000000000000000" pitchFamily="2" charset="2"/>
              <a:buChar char="ü"/>
            </a:pPr>
            <a:r>
              <a:rPr lang="en-US" sz="2000" dirty="0">
                <a:solidFill>
                  <a:srgbClr val="00B050"/>
                </a:solidFill>
              </a:rPr>
              <a:t>Layered testing in inconclusive settings (Class IA)</a:t>
            </a:r>
          </a:p>
          <a:p>
            <a:pPr lvl="1">
              <a:buFont typeface="Wingdings" panose="05000000000000000000" pitchFamily="2" charset="2"/>
              <a:buChar char="ü"/>
            </a:pPr>
            <a:endParaRPr lang="en-US" sz="2000" dirty="0">
              <a:solidFill>
                <a:srgbClr val="00B050"/>
              </a:solidFill>
            </a:endParaRPr>
          </a:p>
          <a:p>
            <a:pPr marL="0" indent="0">
              <a:buNone/>
            </a:pPr>
            <a:endParaRPr lang="en-US" dirty="0"/>
          </a:p>
        </p:txBody>
      </p:sp>
    </p:spTree>
    <p:extLst>
      <p:ext uri="{BB962C8B-B14F-4D97-AF65-F5344CB8AC3E}">
        <p14:creationId xmlns:p14="http://schemas.microsoft.com/office/powerpoint/2010/main" val="2154844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5" descr="image0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085509"/>
            <a:ext cx="8259763"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a:t>Advantages of PET</a:t>
            </a:r>
          </a:p>
        </p:txBody>
      </p:sp>
      <p:sp>
        <p:nvSpPr>
          <p:cNvPr id="6" name="Content Placeholder 5"/>
          <p:cNvSpPr>
            <a:spLocks noGrp="1"/>
          </p:cNvSpPr>
          <p:nvPr>
            <p:ph idx="1"/>
          </p:nvPr>
        </p:nvSpPr>
        <p:spPr>
          <a:xfrm>
            <a:off x="439567" y="1962150"/>
            <a:ext cx="8229600" cy="1981200"/>
          </a:xfrm>
        </p:spPr>
        <p:txBody>
          <a:bodyPr/>
          <a:lstStyle/>
          <a:p>
            <a:r>
              <a:rPr lang="en-US" dirty="0"/>
              <a:t>Low Specificity (  BMI) and potentially missing balanced ischemia can be addressed by PET (MBF, MFR calculations)</a:t>
            </a:r>
          </a:p>
        </p:txBody>
      </p:sp>
      <p:cxnSp>
        <p:nvCxnSpPr>
          <p:cNvPr id="8" name="Straight Arrow Connector 7"/>
          <p:cNvCxnSpPr/>
          <p:nvPr/>
        </p:nvCxnSpPr>
        <p:spPr>
          <a:xfrm flipV="1">
            <a:off x="3581400" y="2114550"/>
            <a:ext cx="0" cy="26700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23548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u="sng" dirty="0"/>
              <a:t>A Normal Functional Test Does Not Mean Absence of Disease</a:t>
            </a:r>
          </a:p>
        </p:txBody>
      </p:sp>
    </p:spTree>
    <p:extLst>
      <p:ext uri="{BB962C8B-B14F-4D97-AF65-F5344CB8AC3E}">
        <p14:creationId xmlns:p14="http://schemas.microsoft.com/office/powerpoint/2010/main" val="690945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972" y="1581150"/>
            <a:ext cx="8199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4"/>
          <p:cNvSpPr txBox="1">
            <a:spLocks/>
          </p:cNvSpPr>
          <p:nvPr/>
        </p:nvSpPr>
        <p:spPr>
          <a:xfrm>
            <a:off x="381000" y="2266951"/>
            <a:ext cx="8199438" cy="121919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Avenir Book" panose="02000503020000020003" pitchFamily="2" charset="0"/>
                <a:ea typeface="MS PGothic" panose="020B0600070205080204" pitchFamily="34" charset="-128"/>
                <a:cs typeface="Avenir Book" panose="02000503020000020003" pitchFamily="2"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Avenir Book" panose="02000503020000020003" pitchFamily="2" charset="0"/>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Avenir Book" panose="02000503020000020003" pitchFamily="2" charset="0"/>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venir Book" panose="02000503020000020003" pitchFamily="2" charset="0"/>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0386B"/>
                </a:solidFill>
                <a:effectLst/>
                <a:uLnTx/>
                <a:uFillTx/>
                <a:latin typeface="Avenir Book" panose="02000503020000020003" pitchFamily="2" charset="0"/>
                <a:ea typeface="MS PGothic" panose="020B0600070205080204" pitchFamily="34" charset="-128"/>
              </a:rPr>
              <a:t>CAC Can inform decision to initiate atherosclerosis directed medical therapy beyond risk stratification</a:t>
            </a:r>
            <a:endParaRPr kumimoji="0" lang="en-US" sz="3200" b="0" i="0" u="none" strike="noStrike" kern="1200" cap="none" spc="0" normalizeH="0" baseline="0" noProof="0" dirty="0">
              <a:ln>
                <a:noFill/>
              </a:ln>
              <a:solidFill>
                <a:srgbClr val="00386B"/>
              </a:solidFill>
              <a:effectLst/>
              <a:uLnTx/>
              <a:uFillTx/>
              <a:latin typeface="Avenir Book" panose="02000503020000020003" pitchFamily="2" charset="0"/>
              <a:ea typeface="MS PGothic" panose="020B0600070205080204" pitchFamily="34" charset="-128"/>
            </a:endParaRPr>
          </a:p>
        </p:txBody>
      </p:sp>
      <p:sp>
        <p:nvSpPr>
          <p:cNvPr id="7" name="Title 6"/>
          <p:cNvSpPr>
            <a:spLocks noGrp="1"/>
          </p:cNvSpPr>
          <p:nvPr>
            <p:ph type="title"/>
          </p:nvPr>
        </p:nvSpPr>
        <p:spPr/>
        <p:txBody>
          <a:bodyPr/>
          <a:lstStyle/>
          <a:p>
            <a:pPr algn="l"/>
            <a:r>
              <a:rPr lang="en-US" sz="2800" dirty="0"/>
              <a:t>CAC: An opportunity to refine risk assessment and start preventive therapies</a:t>
            </a:r>
          </a:p>
        </p:txBody>
      </p:sp>
    </p:spTree>
    <p:extLst>
      <p:ext uri="{BB962C8B-B14F-4D97-AF65-F5344CB8AC3E}">
        <p14:creationId xmlns:p14="http://schemas.microsoft.com/office/powerpoint/2010/main" val="2156080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When Imaging is indicated: </a:t>
            </a:r>
            <a:br>
              <a:rPr lang="en-US" dirty="0"/>
            </a:br>
            <a:r>
              <a:rPr lang="en-US" sz="2800" dirty="0"/>
              <a:t>Intermediate Risk</a:t>
            </a:r>
            <a:endParaRPr lang="en-US" dirty="0"/>
          </a:p>
        </p:txBody>
      </p:sp>
      <p:sp>
        <p:nvSpPr>
          <p:cNvPr id="3" name="Content Placeholder 2"/>
          <p:cNvSpPr>
            <a:spLocks noGrp="1"/>
          </p:cNvSpPr>
          <p:nvPr>
            <p:ph idx="1"/>
          </p:nvPr>
        </p:nvSpPr>
        <p:spPr>
          <a:xfrm>
            <a:off x="457200" y="1276350"/>
            <a:ext cx="8229600" cy="3048000"/>
          </a:xfrm>
        </p:spPr>
        <p:txBody>
          <a:bodyPr/>
          <a:lstStyle/>
          <a:p>
            <a:r>
              <a:rPr lang="en-US" sz="2400" dirty="0"/>
              <a:t>Need for Revascularization in addition to GDMT</a:t>
            </a:r>
          </a:p>
          <a:p>
            <a:pPr marL="0" indent="0">
              <a:buNone/>
            </a:pPr>
            <a:endParaRPr lang="en-US" sz="2400" dirty="0"/>
          </a:p>
          <a:p>
            <a:pPr lvl="1">
              <a:buFont typeface="Wingdings" panose="05000000000000000000" pitchFamily="2" charset="2"/>
              <a:buChar char="ü"/>
            </a:pPr>
            <a:r>
              <a:rPr lang="en-US" sz="2400" dirty="0">
                <a:solidFill>
                  <a:srgbClr val="00B050"/>
                </a:solidFill>
              </a:rPr>
              <a:t>High risk anatomy</a:t>
            </a:r>
          </a:p>
          <a:p>
            <a:pPr lvl="1">
              <a:buFont typeface="Wingdings" panose="05000000000000000000" pitchFamily="2" charset="2"/>
              <a:buChar char="ü"/>
            </a:pPr>
            <a:r>
              <a:rPr lang="en-US" sz="2400" dirty="0">
                <a:solidFill>
                  <a:srgbClr val="00B050"/>
                </a:solidFill>
              </a:rPr>
              <a:t>Moderate and severe disease with functional testing</a:t>
            </a:r>
          </a:p>
          <a:p>
            <a:pPr lvl="1">
              <a:buFont typeface="Wingdings" panose="05000000000000000000" pitchFamily="2" charset="2"/>
              <a:buChar char="ü"/>
            </a:pPr>
            <a:r>
              <a:rPr lang="en-US" sz="2400" dirty="0">
                <a:solidFill>
                  <a:srgbClr val="00B050"/>
                </a:solidFill>
              </a:rPr>
              <a:t>Optimize GDMT in all and consider revascularization if symptoms continue</a:t>
            </a:r>
          </a:p>
          <a:p>
            <a:endParaRPr lang="en-US" dirty="0"/>
          </a:p>
        </p:txBody>
      </p:sp>
    </p:spTree>
    <p:extLst>
      <p:ext uri="{BB962C8B-B14F-4D97-AF65-F5344CB8AC3E}">
        <p14:creationId xmlns:p14="http://schemas.microsoft.com/office/powerpoint/2010/main" val="2540434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itle 1"/>
          <p:cNvSpPr txBox="1"/>
          <p:nvPr/>
        </p:nvSpPr>
        <p:spPr>
          <a:xfrm>
            <a:off x="731519" y="318912"/>
            <a:ext cx="7680961" cy="1958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3600">
                <a:latin typeface="Avenir Heavy"/>
                <a:ea typeface="Avenir Heavy"/>
                <a:cs typeface="Avenir Heavy"/>
                <a:sym typeface="Avenir Heavy"/>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3600" b="0" i="0" u="none" strike="noStrike" kern="0" cap="none" spc="0" normalizeH="0" baseline="0" noProof="0">
                <a:ln>
                  <a:noFill/>
                </a:ln>
                <a:solidFill>
                  <a:srgbClr val="00386B"/>
                </a:solidFill>
                <a:effectLst/>
                <a:uLnTx/>
                <a:uFillTx/>
                <a:latin typeface="Avenir Heavy"/>
                <a:sym typeface="Avenir Heavy"/>
              </a:rPr>
              <a:t>Prior Coronary Artery Disease: Selecting Between Different Testing Options</a:t>
            </a:r>
          </a:p>
        </p:txBody>
      </p:sp>
      <p:sp>
        <p:nvSpPr>
          <p:cNvPr id="265" name="Subtitle 2"/>
          <p:cNvSpPr txBox="1"/>
          <p:nvPr/>
        </p:nvSpPr>
        <p:spPr>
          <a:xfrm>
            <a:off x="388620" y="2374875"/>
            <a:ext cx="8366760" cy="1470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0" marR="0" lvl="0" indent="0" algn="ctr" defTabSz="667512" rtl="0" eaLnBrk="1" fontAlgn="auto" latinLnBrk="0" hangingPunct="0">
              <a:lnSpc>
                <a:spcPct val="100000"/>
              </a:lnSpc>
              <a:spcBef>
                <a:spcPts val="400"/>
              </a:spcBef>
              <a:spcAft>
                <a:spcPts val="0"/>
              </a:spcAft>
              <a:buClrTx/>
              <a:buSzTx/>
              <a:buFontTx/>
              <a:buNone/>
              <a:tabLst/>
              <a:defRPr sz="1752">
                <a:solidFill>
                  <a:srgbClr val="888888"/>
                </a:solidFill>
                <a:latin typeface="Avenir Book"/>
                <a:ea typeface="Avenir Book"/>
                <a:cs typeface="Avenir Book"/>
                <a:sym typeface="Avenir Book"/>
              </a:defRPr>
            </a:pPr>
            <a:r>
              <a:rPr kumimoji="0" sz="1752" b="0" i="0" u="none" strike="noStrike" kern="0" cap="none" spc="0" normalizeH="0" baseline="0" noProof="0" dirty="0">
                <a:ln>
                  <a:noFill/>
                </a:ln>
                <a:solidFill>
                  <a:schemeClr val="accent5"/>
                </a:solidFill>
                <a:effectLst/>
                <a:uLnTx/>
                <a:uFillTx/>
                <a:latin typeface="Avenir Book"/>
                <a:sym typeface="Avenir Book"/>
              </a:rPr>
              <a:t>Amit R. Patel MD, FACC, FSCMR, FSCCT</a:t>
            </a:r>
          </a:p>
          <a:p>
            <a:pPr marL="0" marR="0" lvl="0" indent="0" algn="ctr" defTabSz="667512" rtl="0" eaLnBrk="1" fontAlgn="auto" latinLnBrk="0" hangingPunct="0">
              <a:lnSpc>
                <a:spcPct val="100000"/>
              </a:lnSpc>
              <a:spcBef>
                <a:spcPts val="400"/>
              </a:spcBef>
              <a:spcAft>
                <a:spcPts val="0"/>
              </a:spcAft>
              <a:buClrTx/>
              <a:buSzTx/>
              <a:buFontTx/>
              <a:buNone/>
              <a:tabLst/>
              <a:defRPr sz="1752">
                <a:solidFill>
                  <a:srgbClr val="888888"/>
                </a:solidFill>
                <a:latin typeface="Avenir Book"/>
                <a:ea typeface="Avenir Book"/>
                <a:cs typeface="Avenir Book"/>
                <a:sym typeface="Avenir Book"/>
              </a:defRPr>
            </a:pPr>
            <a:r>
              <a:rPr kumimoji="0" sz="1752" b="0" i="0" u="none" strike="noStrike" kern="0" cap="none" spc="0" normalizeH="0" baseline="0" noProof="0" dirty="0">
                <a:ln>
                  <a:noFill/>
                </a:ln>
                <a:solidFill>
                  <a:schemeClr val="accent5"/>
                </a:solidFill>
                <a:effectLst/>
                <a:uLnTx/>
                <a:uFillTx/>
                <a:latin typeface="Avenir Book"/>
                <a:sym typeface="Avenir Book"/>
              </a:rPr>
              <a:t>University of Chicago</a:t>
            </a:r>
          </a:p>
          <a:p>
            <a:pPr marL="0" marR="0" lvl="0" indent="0" algn="ctr" defTabSz="667512" rtl="0" eaLnBrk="1" fontAlgn="auto" latinLnBrk="0" hangingPunct="0">
              <a:lnSpc>
                <a:spcPct val="100000"/>
              </a:lnSpc>
              <a:spcBef>
                <a:spcPts val="400"/>
              </a:spcBef>
              <a:spcAft>
                <a:spcPts val="0"/>
              </a:spcAft>
              <a:buClrTx/>
              <a:buSzTx/>
              <a:buFontTx/>
              <a:buNone/>
              <a:tabLst/>
              <a:defRPr sz="1752">
                <a:solidFill>
                  <a:srgbClr val="888888"/>
                </a:solidFill>
                <a:latin typeface="Avenir Book"/>
                <a:ea typeface="Avenir Book"/>
                <a:cs typeface="Avenir Book"/>
                <a:sym typeface="Avenir Book"/>
              </a:defRPr>
            </a:pPr>
            <a:r>
              <a:rPr kumimoji="0" sz="1752" b="0" i="0" u="none" strike="noStrike" kern="0" cap="none" spc="0" normalizeH="0" baseline="0" noProof="0" dirty="0">
                <a:ln>
                  <a:noFill/>
                </a:ln>
                <a:solidFill>
                  <a:schemeClr val="accent5"/>
                </a:solidFill>
                <a:effectLst/>
                <a:uLnTx/>
                <a:uFillTx/>
                <a:latin typeface="Avenir Book"/>
                <a:sym typeface="Avenir Book"/>
              </a:rPr>
              <a:t>Associate Professor of Medicine and Radiology</a:t>
            </a:r>
          </a:p>
          <a:p>
            <a:pPr marL="0" marR="0" lvl="0" indent="0" algn="ctr" defTabSz="667512" rtl="0" eaLnBrk="1" fontAlgn="auto" latinLnBrk="0" hangingPunct="0">
              <a:lnSpc>
                <a:spcPct val="100000"/>
              </a:lnSpc>
              <a:spcBef>
                <a:spcPts val="400"/>
              </a:spcBef>
              <a:spcAft>
                <a:spcPts val="0"/>
              </a:spcAft>
              <a:buClrTx/>
              <a:buSzTx/>
              <a:buFontTx/>
              <a:buNone/>
              <a:tabLst/>
              <a:defRPr sz="1752">
                <a:solidFill>
                  <a:srgbClr val="888888"/>
                </a:solidFill>
                <a:latin typeface="Avenir Book"/>
                <a:ea typeface="Avenir Book"/>
                <a:cs typeface="Avenir Book"/>
                <a:sym typeface="Avenir Book"/>
              </a:defRPr>
            </a:pPr>
            <a:r>
              <a:rPr kumimoji="0" sz="1752" b="0" i="0" u="none" strike="noStrike" kern="0" cap="none" spc="0" normalizeH="0" baseline="0" noProof="0" dirty="0">
                <a:ln>
                  <a:noFill/>
                </a:ln>
                <a:solidFill>
                  <a:schemeClr val="accent5"/>
                </a:solidFill>
                <a:effectLst/>
                <a:uLnTx/>
                <a:uFillTx/>
                <a:latin typeface="Avenir Book"/>
                <a:sym typeface="Avenir Book"/>
              </a:rPr>
              <a:t>Director, Cardiac MRI and CT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Disclosures"/>
          <p:cNvSpPr txBox="1">
            <a:spLocks noGrp="1"/>
          </p:cNvSpPr>
          <p:nvPr>
            <p:ph type="title"/>
          </p:nvPr>
        </p:nvSpPr>
        <p:spPr>
          <a:prstGeom prst="rect">
            <a:avLst/>
          </a:prstGeom>
        </p:spPr>
        <p:txBody>
          <a:bodyPr/>
          <a:lstStyle/>
          <a:p>
            <a:r>
              <a:t>Disclosures</a:t>
            </a:r>
          </a:p>
        </p:txBody>
      </p:sp>
      <p:sp>
        <p:nvSpPr>
          <p:cNvPr id="268" name="Research Support/ Grants: Philips, General Electric, Circle CVI, Neosoft, Arterys…"/>
          <p:cNvSpPr txBox="1">
            <a:spLocks noGrp="1"/>
          </p:cNvSpPr>
          <p:nvPr>
            <p:ph type="body" idx="1"/>
          </p:nvPr>
        </p:nvSpPr>
        <p:spPr>
          <a:xfrm>
            <a:off x="457199" y="1224389"/>
            <a:ext cx="8358394" cy="3222724"/>
          </a:xfrm>
          <a:prstGeom prst="rect">
            <a:avLst/>
          </a:prstGeom>
        </p:spPr>
        <p:txBody>
          <a:bodyPr/>
          <a:lstStyle/>
          <a:p>
            <a:r>
              <a:rPr dirty="0"/>
              <a:t>Research Support/ Grants: Philips, General Electric, Circle CVI, </a:t>
            </a:r>
            <a:r>
              <a:rPr dirty="0" err="1"/>
              <a:t>Neosoft</a:t>
            </a:r>
            <a:r>
              <a:rPr dirty="0"/>
              <a:t>, </a:t>
            </a:r>
            <a:r>
              <a:rPr dirty="0" err="1"/>
              <a:t>Arterys</a:t>
            </a:r>
            <a:endParaRPr dirty="0"/>
          </a:p>
          <a:p>
            <a:r>
              <a:rPr dirty="0"/>
              <a:t>Consultant/ Speaker: General Electric</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A72F3AF-9B6E-4775-8033-9FCE465B2DF4}"/>
              </a:ext>
            </a:extLst>
          </p:cNvPr>
          <p:cNvSpPr>
            <a:spLocks noGrp="1"/>
          </p:cNvSpPr>
          <p:nvPr>
            <p:ph type="title"/>
          </p:nvPr>
        </p:nvSpPr>
        <p:spPr>
          <a:xfrm>
            <a:off x="628650" y="209550"/>
            <a:ext cx="7886700" cy="1295400"/>
          </a:xfrm>
        </p:spPr>
        <p:txBody>
          <a:bodyPr/>
          <a:lstStyle/>
          <a:p>
            <a:pPr algn="ctr" eaLnBrk="1" hangingPunct="1"/>
            <a:r>
              <a:rPr lang="en-US" altLang="en-US" sz="1400" b="1" i="1" dirty="0">
                <a:solidFill>
                  <a:schemeClr val="bg2">
                    <a:lumMod val="10000"/>
                  </a:schemeClr>
                </a:solidFill>
                <a:latin typeface="Avenir Heavy" panose="02000503020000020003" pitchFamily="2" charset="0"/>
                <a:ea typeface="MS PGothic"/>
                <a:cs typeface="Gotham Medium" pitchFamily="2" charset="0"/>
              </a:rPr>
              <a:t>The ACC Cardiovascular Imaging Section presents</a:t>
            </a:r>
            <a:br>
              <a:rPr lang="en-US" altLang="en-US" sz="1200" b="1" i="1" dirty="0">
                <a:solidFill>
                  <a:schemeClr val="bg2">
                    <a:lumMod val="10000"/>
                  </a:schemeClr>
                </a:solidFill>
                <a:latin typeface="Avenir Heavy" panose="02000503020000020003" pitchFamily="2" charset="0"/>
                <a:ea typeface="MS PGothic"/>
                <a:cs typeface="Gotham Medium" pitchFamily="2" charset="0"/>
              </a:rPr>
            </a:br>
            <a:r>
              <a:rPr lang="en-US" altLang="en-US" sz="2400" b="1" dirty="0">
                <a:solidFill>
                  <a:srgbClr val="00386B"/>
                </a:solidFill>
                <a:latin typeface="Avenir Heavy" panose="02000503020000020003" pitchFamily="2" charset="0"/>
                <a:ea typeface="MS PGothic"/>
                <a:cs typeface="Gotham Medium" pitchFamily="2" charset="0"/>
              </a:rPr>
              <a:t>2021 Guideline for the Evaluation and Diagnosis of Chest Pain: Imaging and Stable Chest Pain</a:t>
            </a:r>
            <a:br>
              <a:rPr lang="en-US" altLang="en-US" sz="1200" b="1" dirty="0">
                <a:solidFill>
                  <a:srgbClr val="00386B"/>
                </a:solidFill>
                <a:latin typeface="Avenir Heavy" panose="02000503020000020003" pitchFamily="2" charset="0"/>
                <a:ea typeface="MS PGothic"/>
                <a:cs typeface="Gotham Medium" pitchFamily="2" charset="0"/>
              </a:rPr>
            </a:br>
            <a:endParaRPr lang="en-US" sz="1200" dirty="0"/>
          </a:p>
        </p:txBody>
      </p:sp>
      <p:sp>
        <p:nvSpPr>
          <p:cNvPr id="5" name="Content Placeholder 4">
            <a:extLst>
              <a:ext uri="{FF2B5EF4-FFF2-40B4-BE49-F238E27FC236}">
                <a16:creationId xmlns:a16="http://schemas.microsoft.com/office/drawing/2014/main" id="{D13E1726-9AB6-435A-A77A-FFDEB12A0D00}"/>
              </a:ext>
            </a:extLst>
          </p:cNvPr>
          <p:cNvSpPr>
            <a:spLocks noGrp="1"/>
          </p:cNvSpPr>
          <p:nvPr>
            <p:ph idx="1"/>
          </p:nvPr>
        </p:nvSpPr>
        <p:spPr>
          <a:xfrm>
            <a:off x="228600" y="1581150"/>
            <a:ext cx="8839200" cy="3352800"/>
          </a:xfrm>
        </p:spPr>
        <p:txBody>
          <a:bodyPr/>
          <a:lstStyle/>
          <a:p>
            <a:r>
              <a:rPr lang="en-US" sz="1800" dirty="0">
                <a:solidFill>
                  <a:srgbClr val="000000"/>
                </a:solidFill>
                <a:effectLst/>
                <a:latin typeface="Calibri" panose="020F0502020204030204" pitchFamily="34" charset="0"/>
                <a:ea typeface="Times New Roman" panose="02020603050405020304" pitchFamily="18" charset="0"/>
              </a:rPr>
              <a:t>Overview of stable chest pain, including PTP of obstructive CAD </a:t>
            </a:r>
            <a:r>
              <a:rPr lang="en-US" sz="1800" b="1" dirty="0">
                <a:solidFill>
                  <a:srgbClr val="0070C0"/>
                </a:solidFill>
                <a:effectLst/>
                <a:latin typeface="Calibri" panose="020F0502020204030204" pitchFamily="34" charset="0"/>
                <a:ea typeface="Times New Roman" panose="02020603050405020304" pitchFamily="18" charset="0"/>
              </a:rPr>
              <a:t>Ron Blankstein, MD, FACC </a:t>
            </a:r>
          </a:p>
          <a:p>
            <a:r>
              <a:rPr lang="en-US" sz="1800" dirty="0">
                <a:effectLst/>
                <a:latin typeface="Calibri" panose="020F0502020204030204" pitchFamily="34" charset="0"/>
                <a:ea typeface="Times New Roman" panose="02020603050405020304" pitchFamily="18" charset="0"/>
              </a:rPr>
              <a:t>Low Risk Patients – how to define?  When to test? </a:t>
            </a:r>
            <a:r>
              <a:rPr lang="en-US" sz="1800" b="1" dirty="0">
                <a:solidFill>
                  <a:srgbClr val="0070C0"/>
                </a:solidFill>
                <a:effectLst/>
                <a:latin typeface="Calibri" panose="020F0502020204030204" pitchFamily="34" charset="0"/>
                <a:ea typeface="Times New Roman" panose="02020603050405020304" pitchFamily="18" charset="0"/>
              </a:rPr>
              <a:t>Leslee J. Shaw, PhD, FACC </a:t>
            </a:r>
          </a:p>
          <a:p>
            <a:r>
              <a:rPr lang="en-US" sz="1800" dirty="0">
                <a:effectLst/>
                <a:latin typeface="Calibri" panose="020F0502020204030204" pitchFamily="34" charset="0"/>
                <a:ea typeface="Times New Roman" panose="02020603050405020304" pitchFamily="18" charset="0"/>
              </a:rPr>
              <a:t>No prior history of CAD - Selecting between functional imaging and CCTA Wael </a:t>
            </a:r>
            <a:r>
              <a:rPr lang="en-US" sz="1800" b="1" dirty="0">
                <a:solidFill>
                  <a:srgbClr val="0070C0"/>
                </a:solidFill>
                <a:effectLst/>
                <a:latin typeface="Calibri" panose="020F0502020204030204" pitchFamily="34" charset="0"/>
                <a:ea typeface="Times New Roman" panose="02020603050405020304" pitchFamily="18" charset="0"/>
              </a:rPr>
              <a:t>A. Jaber, MD, FACC </a:t>
            </a:r>
          </a:p>
          <a:p>
            <a:r>
              <a:rPr lang="en-US" sz="1800" dirty="0">
                <a:effectLst/>
                <a:latin typeface="Calibri" panose="020F0502020204030204" pitchFamily="34" charset="0"/>
                <a:ea typeface="Times New Roman" panose="02020603050405020304" pitchFamily="18" charset="0"/>
              </a:rPr>
              <a:t>Prior CAD – Selecting between different testing option </a:t>
            </a:r>
            <a:r>
              <a:rPr lang="en-US" sz="1800" b="1" dirty="0">
                <a:solidFill>
                  <a:srgbClr val="0070C0"/>
                </a:solidFill>
                <a:effectLst/>
                <a:latin typeface="Calibri" panose="020F0502020204030204" pitchFamily="34" charset="0"/>
                <a:ea typeface="Times New Roman" panose="02020603050405020304" pitchFamily="18" charset="0"/>
              </a:rPr>
              <a:t>Amit R. Patel, MD, FACC </a:t>
            </a:r>
          </a:p>
          <a:p>
            <a:r>
              <a:rPr lang="en-US" sz="1800" dirty="0">
                <a:effectLst/>
                <a:latin typeface="Calibri" panose="020F0502020204030204" pitchFamily="34" charset="0"/>
                <a:ea typeface="Times New Roman" panose="02020603050405020304" pitchFamily="18" charset="0"/>
              </a:rPr>
              <a:t>Insights on special populations  </a:t>
            </a:r>
            <a:r>
              <a:rPr lang="en-US" sz="1800" b="1" dirty="0">
                <a:solidFill>
                  <a:srgbClr val="0070C0"/>
                </a:solidFill>
                <a:effectLst/>
                <a:latin typeface="Calibri" panose="020F0502020204030204" pitchFamily="34" charset="0"/>
                <a:ea typeface="Times New Roman" panose="02020603050405020304" pitchFamily="18" charset="0"/>
              </a:rPr>
              <a:t>Renee Bullock-Palmer, MBBS, FACC </a:t>
            </a:r>
            <a:endParaRPr lang="en-US" b="1" dirty="0">
              <a:solidFill>
                <a:srgbClr val="0070C0"/>
              </a:solidFill>
            </a:endParaRPr>
          </a:p>
        </p:txBody>
      </p:sp>
    </p:spTree>
    <p:extLst>
      <p:ext uri="{BB962C8B-B14F-4D97-AF65-F5344CB8AC3E}">
        <p14:creationId xmlns:p14="http://schemas.microsoft.com/office/powerpoint/2010/main" val="2020530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Screen Shot 2021-10-31 at 8.27.38 PM.png" descr="Screen Shot 2021-10-31 at 8.27.38 PM.png"/>
          <p:cNvPicPr>
            <a:picLocks noChangeAspect="1"/>
          </p:cNvPicPr>
          <p:nvPr/>
        </p:nvPicPr>
        <p:blipFill>
          <a:blip r:embed="rId2"/>
          <a:stretch>
            <a:fillRect/>
          </a:stretch>
        </p:blipFill>
        <p:spPr>
          <a:xfrm>
            <a:off x="0" y="143217"/>
            <a:ext cx="9144001" cy="4857066"/>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Screen Shot 2021-10-31 at 8.59.38 PM.png" descr="Screen Shot 2021-10-31 at 8.59.38 PM.png"/>
          <p:cNvPicPr>
            <a:picLocks noChangeAspect="1"/>
          </p:cNvPicPr>
          <p:nvPr/>
        </p:nvPicPr>
        <p:blipFill>
          <a:blip r:embed="rId2"/>
          <a:srcRect b="44173"/>
          <a:stretch>
            <a:fillRect/>
          </a:stretch>
        </p:blipFill>
        <p:spPr>
          <a:xfrm>
            <a:off x="42465" y="117191"/>
            <a:ext cx="9058928" cy="4061496"/>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 name="Group"/>
          <p:cNvGrpSpPr/>
          <p:nvPr/>
        </p:nvGrpSpPr>
        <p:grpSpPr>
          <a:xfrm>
            <a:off x="256720" y="13767"/>
            <a:ext cx="8630560" cy="4309458"/>
            <a:chOff x="0" y="0"/>
            <a:chExt cx="8630558" cy="4309456"/>
          </a:xfrm>
        </p:grpSpPr>
        <p:pic>
          <p:nvPicPr>
            <p:cNvPr id="277" name="Screen Shot 2021-10-31 at 8.59.38 PM.png" descr="Screen Shot 2021-10-31 at 8.59.38 PM.png"/>
            <p:cNvPicPr>
              <a:picLocks noChangeAspect="1"/>
            </p:cNvPicPr>
            <p:nvPr/>
          </p:nvPicPr>
          <p:blipFill>
            <a:blip r:embed="rId2"/>
            <a:srcRect t="55558"/>
            <a:stretch>
              <a:fillRect/>
            </a:stretch>
          </p:blipFill>
          <p:spPr>
            <a:xfrm>
              <a:off x="0" y="1229220"/>
              <a:ext cx="8630460" cy="3080237"/>
            </a:xfrm>
            <a:prstGeom prst="rect">
              <a:avLst/>
            </a:prstGeom>
            <a:ln w="12700" cap="flat">
              <a:noFill/>
              <a:miter lim="400000"/>
            </a:ln>
            <a:effectLst/>
          </p:spPr>
        </p:pic>
        <p:pic>
          <p:nvPicPr>
            <p:cNvPr id="278" name="Screen Shot 2021-10-31 at 8.59.38 PM.png" descr="Screen Shot 2021-10-31 at 8.59.38 PM.png"/>
            <p:cNvPicPr>
              <a:picLocks noChangeAspect="1"/>
            </p:cNvPicPr>
            <p:nvPr/>
          </p:nvPicPr>
          <p:blipFill>
            <a:blip r:embed="rId2"/>
            <a:srcRect b="81989"/>
            <a:stretch>
              <a:fillRect/>
            </a:stretch>
          </p:blipFill>
          <p:spPr>
            <a:xfrm>
              <a:off x="99" y="0"/>
              <a:ext cx="8630460" cy="1248339"/>
            </a:xfrm>
            <a:prstGeom prst="rect">
              <a:avLst/>
            </a:prstGeom>
            <a:ln w="12700" cap="flat">
              <a:noFill/>
              <a:miter lim="400000"/>
            </a:ln>
            <a:effectLst/>
          </p:spPr>
        </p:pic>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Screen Shot 2021-10-31 at 9.13.56 PM.png" descr="Screen Shot 2021-10-31 at 9.13.56 PM.png"/>
          <p:cNvPicPr>
            <a:picLocks noChangeAspect="1"/>
          </p:cNvPicPr>
          <p:nvPr/>
        </p:nvPicPr>
        <p:blipFill>
          <a:blip r:embed="rId2"/>
          <a:srcRect l="2049" t="8164" r="2049" b="2209"/>
          <a:stretch>
            <a:fillRect/>
          </a:stretch>
        </p:blipFill>
        <p:spPr>
          <a:xfrm>
            <a:off x="1663501" y="92868"/>
            <a:ext cx="5816999" cy="4957860"/>
          </a:xfrm>
          <a:prstGeom prst="rect">
            <a:avLst/>
          </a:prstGeom>
          <a:ln w="38100">
            <a:solidFill>
              <a:srgbClr val="9CC1FF"/>
            </a:solidFill>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8"/>
          <p:cNvSpPr txBox="1"/>
          <p:nvPr/>
        </p:nvSpPr>
        <p:spPr>
          <a:xfrm>
            <a:off x="685800" y="971550"/>
            <a:ext cx="7772400" cy="14700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00386B"/>
                </a:solidFill>
                <a:effectLst/>
                <a:uLnTx/>
                <a:uFillTx/>
                <a:latin typeface="Arial"/>
                <a:ea typeface="Arial"/>
                <a:cs typeface="Arial"/>
                <a:sym typeface="Arial"/>
              </a:rPr>
              <a:t>Insights on special populations: pericardial disease and microvascular disease</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800"/>
              <a:buFont typeface="Arial"/>
              <a:buNone/>
              <a:tabLst/>
              <a:defRPr/>
            </a:pPr>
            <a:endParaRPr kumimoji="0" sz="5800" b="1" i="0" u="none" strike="noStrike" kern="0" cap="none" spc="0" normalizeH="0" baseline="0" noProof="0">
              <a:ln>
                <a:noFill/>
              </a:ln>
              <a:solidFill>
                <a:srgbClr val="00386B"/>
              </a:solidFill>
              <a:effectLst/>
              <a:uLnTx/>
              <a:uFillTx/>
              <a:latin typeface="Garamond"/>
              <a:ea typeface="Garamond"/>
              <a:cs typeface="Garamond"/>
              <a:sym typeface="Garamond"/>
            </a:endParaRPr>
          </a:p>
        </p:txBody>
      </p:sp>
      <p:sp>
        <p:nvSpPr>
          <p:cNvPr id="227" name="Google Shape;227;p38"/>
          <p:cNvSpPr txBox="1"/>
          <p:nvPr/>
        </p:nvSpPr>
        <p:spPr>
          <a:xfrm>
            <a:off x="342900" y="2038350"/>
            <a:ext cx="8458200" cy="14700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
                <a:srgbClr val="888888"/>
              </a:buClr>
              <a:buSzPct val="100000"/>
              <a:buFont typeface="Arial"/>
              <a:buNone/>
              <a:tabLst/>
              <a:defRPr/>
            </a:pPr>
            <a:endParaRPr kumimoji="0" sz="3200" b="0" i="0" u="none" strike="noStrike" kern="0" cap="none" spc="0" normalizeH="0" baseline="0" noProof="0">
              <a:ln>
                <a:noFill/>
              </a:ln>
              <a:solidFill>
                <a:srgbClr val="888888"/>
              </a:solidFill>
              <a:effectLst/>
              <a:uLnTx/>
              <a:uFillTx/>
              <a:latin typeface="Garamond"/>
              <a:ea typeface="Garamond"/>
              <a:cs typeface="Garamond"/>
              <a:sym typeface="Garamond"/>
            </a:endParaRPr>
          </a:p>
          <a:p>
            <a:pPr marL="0" marR="0" lvl="0" indent="0" algn="ctr" defTabSz="914400" rtl="0" eaLnBrk="1" fontAlgn="auto" latinLnBrk="0" hangingPunct="1">
              <a:lnSpc>
                <a:spcPct val="100000"/>
              </a:lnSpc>
              <a:spcBef>
                <a:spcPts val="336"/>
              </a:spcBef>
              <a:spcAft>
                <a:spcPts val="0"/>
              </a:spcAft>
              <a:buClr>
                <a:srgbClr val="888888"/>
              </a:buClr>
              <a:buSzPct val="100000"/>
              <a:buFont typeface="Arial"/>
              <a:buNone/>
              <a:tabLst/>
              <a:defRPr/>
            </a:pPr>
            <a:r>
              <a:rPr kumimoji="0" lang="en-US" sz="2400" b="0" i="0" u="none" strike="noStrike" kern="0" cap="none" spc="0" normalizeH="0" baseline="0" noProof="0">
                <a:ln>
                  <a:noFill/>
                </a:ln>
                <a:solidFill>
                  <a:srgbClr val="434343"/>
                </a:solidFill>
                <a:effectLst/>
                <a:uLnTx/>
                <a:uFillTx/>
                <a:latin typeface="Avenir"/>
                <a:ea typeface="Avenir"/>
                <a:cs typeface="Avenir"/>
                <a:sym typeface="Avenir"/>
              </a:rPr>
              <a:t>Renee P. Bullock-Palmer MD FACC FAHA FASNC FASE FSCCT</a:t>
            </a:r>
            <a:endParaRPr kumimoji="0" sz="1400" b="0" i="0" u="none" strike="noStrike" kern="0" cap="none" spc="0" normalizeH="0" baseline="0" noProof="0">
              <a:ln>
                <a:noFill/>
              </a:ln>
              <a:solidFill>
                <a:srgbClr val="434343"/>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336"/>
              </a:spcBef>
              <a:spcAft>
                <a:spcPts val="0"/>
              </a:spcAft>
              <a:buClr>
                <a:srgbClr val="888888"/>
              </a:buClr>
              <a:buSzPct val="100000"/>
              <a:buFont typeface="Arial"/>
              <a:buNone/>
              <a:tabLst/>
              <a:defRPr/>
            </a:pPr>
            <a:r>
              <a:rPr kumimoji="0" lang="en-US" sz="2400" b="0" i="0" u="none" strike="noStrike" kern="0" cap="none" spc="0" normalizeH="0" baseline="0" noProof="0">
                <a:ln>
                  <a:noFill/>
                </a:ln>
                <a:solidFill>
                  <a:srgbClr val="434343"/>
                </a:solidFill>
                <a:effectLst/>
                <a:uLnTx/>
                <a:uFillTx/>
                <a:latin typeface="Avenir"/>
                <a:ea typeface="Avenir"/>
                <a:cs typeface="Avenir"/>
                <a:sym typeface="Avenir"/>
              </a:rPr>
              <a:t>Director, Non-Invasive Cardiac Imaging</a:t>
            </a:r>
            <a:endParaRPr kumimoji="0" sz="1400" b="0" i="0" u="none" strike="noStrike" kern="0" cap="none" spc="0" normalizeH="0" baseline="0" noProof="0">
              <a:ln>
                <a:noFill/>
              </a:ln>
              <a:solidFill>
                <a:srgbClr val="434343"/>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336"/>
              </a:spcBef>
              <a:spcAft>
                <a:spcPts val="0"/>
              </a:spcAft>
              <a:buClr>
                <a:srgbClr val="888888"/>
              </a:buClr>
              <a:buSzPct val="100000"/>
              <a:buFont typeface="Arial"/>
              <a:buNone/>
              <a:tabLst/>
              <a:defRPr/>
            </a:pPr>
            <a:r>
              <a:rPr kumimoji="0" lang="en-US" sz="2400" b="0" i="0" u="none" strike="noStrike" kern="0" cap="none" spc="0" normalizeH="0" baseline="0" noProof="0">
                <a:ln>
                  <a:noFill/>
                </a:ln>
                <a:solidFill>
                  <a:srgbClr val="434343"/>
                </a:solidFill>
                <a:effectLst/>
                <a:uLnTx/>
                <a:uFillTx/>
                <a:latin typeface="Avenir"/>
                <a:ea typeface="Avenir"/>
                <a:cs typeface="Avenir"/>
                <a:sym typeface="Avenir"/>
              </a:rPr>
              <a:t>Director, Women’s Heart Center</a:t>
            </a:r>
            <a:endParaRPr kumimoji="0" sz="1400" b="0" i="0" u="none" strike="noStrike" kern="0" cap="none" spc="0" normalizeH="0" baseline="0" noProof="0">
              <a:ln>
                <a:noFill/>
              </a:ln>
              <a:solidFill>
                <a:srgbClr val="434343"/>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336"/>
              </a:spcBef>
              <a:spcAft>
                <a:spcPts val="0"/>
              </a:spcAft>
              <a:buClr>
                <a:srgbClr val="888888"/>
              </a:buClr>
              <a:buSzPct val="100000"/>
              <a:buFont typeface="Arial"/>
              <a:buNone/>
              <a:tabLst/>
              <a:defRPr/>
            </a:pPr>
            <a:r>
              <a:rPr kumimoji="0" lang="en-US" sz="2400" b="0" i="0" u="none" strike="noStrike" kern="0" cap="none" spc="0" normalizeH="0" baseline="0" noProof="0">
                <a:ln>
                  <a:noFill/>
                </a:ln>
                <a:solidFill>
                  <a:srgbClr val="434343"/>
                </a:solidFill>
                <a:effectLst/>
                <a:uLnTx/>
                <a:uFillTx/>
                <a:latin typeface="Avenir"/>
                <a:ea typeface="Avenir"/>
                <a:cs typeface="Avenir"/>
                <a:sym typeface="Avenir"/>
              </a:rPr>
              <a:t>Deborah Heart and Lung Center</a:t>
            </a:r>
            <a:endParaRPr kumimoji="0" sz="1400" b="0" i="0" u="none" strike="noStrike" kern="0" cap="none" spc="0" normalizeH="0" baseline="0" noProof="0">
              <a:ln>
                <a:noFill/>
              </a:ln>
              <a:solidFill>
                <a:srgbClr val="434343"/>
              </a:solidFill>
              <a:effectLst/>
              <a:uLnTx/>
              <a:uFillTx/>
              <a:latin typeface="Arial"/>
              <a:ea typeface="Arial"/>
              <a:cs typeface="Arial"/>
              <a:sym typeface="Arial"/>
            </a:endParaRPr>
          </a:p>
        </p:txBody>
      </p:sp>
      <p:pic>
        <p:nvPicPr>
          <p:cNvPr id="228" name="Google Shape;228;p38" descr="Deborah Heart and Lung Center | LinkedIn"/>
          <p:cNvPicPr preferRelativeResize="0"/>
          <p:nvPr/>
        </p:nvPicPr>
        <p:blipFill rotWithShape="1">
          <a:blip r:embed="rId3">
            <a:alphaModFix/>
          </a:blip>
          <a:srcRect/>
          <a:stretch/>
        </p:blipFill>
        <p:spPr>
          <a:xfrm>
            <a:off x="7620000" y="3247873"/>
            <a:ext cx="1447800" cy="1447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Pericardial Disease and Chest Pain</a:t>
            </a:r>
            <a:endParaRPr/>
          </a:p>
        </p:txBody>
      </p:sp>
      <p:sp>
        <p:nvSpPr>
          <p:cNvPr id="240" name="Google Shape;240;p40"/>
          <p:cNvSpPr txBox="1">
            <a:spLocks noGrp="1"/>
          </p:cNvSpPr>
          <p:nvPr>
            <p:ph type="body" idx="1"/>
          </p:nvPr>
        </p:nvSpPr>
        <p:spPr>
          <a:xfrm>
            <a:off x="280025" y="1200150"/>
            <a:ext cx="8577600" cy="285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1700"/>
          </a:p>
        </p:txBody>
      </p:sp>
      <p:pic>
        <p:nvPicPr>
          <p:cNvPr id="241" name="Google Shape;241;p40"/>
          <p:cNvPicPr preferRelativeResize="0"/>
          <p:nvPr/>
        </p:nvPicPr>
        <p:blipFill rotWithShape="1">
          <a:blip r:embed="rId3">
            <a:alphaModFix/>
          </a:blip>
          <a:srcRect l="23529" t="31233" r="26182" b="29224"/>
          <a:stretch/>
        </p:blipFill>
        <p:spPr>
          <a:xfrm>
            <a:off x="280025" y="956063"/>
            <a:ext cx="7627075" cy="3344175"/>
          </a:xfrm>
          <a:prstGeom prst="rect">
            <a:avLst/>
          </a:prstGeom>
          <a:noFill/>
          <a:ln w="38100" cap="flat" cmpd="sng">
            <a:solidFill>
              <a:schemeClr val="dk2"/>
            </a:solidFill>
            <a:prstDash val="solid"/>
            <a:round/>
            <a:headEnd type="none" w="sm" len="sm"/>
            <a:tailEnd type="none" w="sm" len="sm"/>
          </a:ln>
        </p:spPr>
      </p:pic>
      <p:sp>
        <p:nvSpPr>
          <p:cNvPr id="242" name="Google Shape;242;p40"/>
          <p:cNvSpPr/>
          <p:nvPr/>
        </p:nvSpPr>
        <p:spPr>
          <a:xfrm>
            <a:off x="7958425" y="1753800"/>
            <a:ext cx="1090500" cy="11937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CMR</a:t>
            </a: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3" name="Google Shape;243;p40"/>
          <p:cNvSpPr/>
          <p:nvPr/>
        </p:nvSpPr>
        <p:spPr>
          <a:xfrm>
            <a:off x="7943675" y="2962300"/>
            <a:ext cx="1090500" cy="6042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ECHO</a:t>
            </a:r>
            <a:endParaRPr kumimoji="0" sz="1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44" name="Google Shape;244;p40"/>
          <p:cNvSpPr/>
          <p:nvPr/>
        </p:nvSpPr>
        <p:spPr>
          <a:xfrm>
            <a:off x="7943675" y="3581300"/>
            <a:ext cx="1090500" cy="474900"/>
          </a:xfrm>
          <a:prstGeom prst="rect">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Cardiac CT</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2"/>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Microvascular Disease and Chest Pain</a:t>
            </a:r>
            <a:endParaRPr/>
          </a:p>
        </p:txBody>
      </p:sp>
      <p:pic>
        <p:nvPicPr>
          <p:cNvPr id="260" name="Google Shape;260;p42"/>
          <p:cNvPicPr preferRelativeResize="0"/>
          <p:nvPr/>
        </p:nvPicPr>
        <p:blipFill rotWithShape="1">
          <a:blip r:embed="rId3">
            <a:alphaModFix/>
          </a:blip>
          <a:srcRect l="29132" t="17755" r="30899" b="12751"/>
          <a:stretch/>
        </p:blipFill>
        <p:spPr>
          <a:xfrm>
            <a:off x="386450" y="928525"/>
            <a:ext cx="4185549" cy="4093525"/>
          </a:xfrm>
          <a:prstGeom prst="rect">
            <a:avLst/>
          </a:prstGeom>
          <a:noFill/>
          <a:ln>
            <a:noFill/>
          </a:ln>
        </p:spPr>
      </p:pic>
      <p:sp>
        <p:nvSpPr>
          <p:cNvPr id="261" name="Google Shape;261;p42"/>
          <p:cNvSpPr/>
          <p:nvPr/>
        </p:nvSpPr>
        <p:spPr>
          <a:xfrm>
            <a:off x="427400" y="928525"/>
            <a:ext cx="1724400" cy="371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2" name="Google Shape;262;p42"/>
          <p:cNvPicPr preferRelativeResize="0"/>
          <p:nvPr/>
        </p:nvPicPr>
        <p:blipFill rotWithShape="1">
          <a:blip r:embed="rId3">
            <a:alphaModFix/>
          </a:blip>
          <a:srcRect l="29845" t="35848" r="53222" b="22021"/>
          <a:stretch/>
        </p:blipFill>
        <p:spPr>
          <a:xfrm>
            <a:off x="5010850" y="928525"/>
            <a:ext cx="3758152" cy="4093525"/>
          </a:xfrm>
          <a:prstGeom prst="rect">
            <a:avLst/>
          </a:prstGeom>
          <a:noFill/>
          <a:ln w="38100" cap="flat" cmpd="sng">
            <a:solidFill>
              <a:srgbClr val="FF0000"/>
            </a:solidFill>
            <a:prstDash val="solid"/>
            <a:round/>
            <a:headEnd type="none" w="sm" len="sm"/>
            <a:tailEnd type="none" w="sm" len="sm"/>
          </a:ln>
        </p:spPr>
      </p:pic>
      <p:sp>
        <p:nvSpPr>
          <p:cNvPr id="263" name="Google Shape;263;p42"/>
          <p:cNvSpPr/>
          <p:nvPr/>
        </p:nvSpPr>
        <p:spPr>
          <a:xfrm>
            <a:off x="2078025" y="2431825"/>
            <a:ext cx="3095100" cy="707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Microvascular Disease and Chest Pain</a:t>
            </a:r>
            <a:endParaRPr/>
          </a:p>
        </p:txBody>
      </p:sp>
      <p:pic>
        <p:nvPicPr>
          <p:cNvPr id="269" name="Google Shape;269;p43"/>
          <p:cNvPicPr preferRelativeResize="0"/>
          <p:nvPr/>
        </p:nvPicPr>
        <p:blipFill rotWithShape="1">
          <a:blip r:embed="rId3">
            <a:alphaModFix/>
          </a:blip>
          <a:srcRect l="29132" t="17755" r="30899" b="12751"/>
          <a:stretch/>
        </p:blipFill>
        <p:spPr>
          <a:xfrm>
            <a:off x="1978250" y="928512"/>
            <a:ext cx="4185549" cy="4093525"/>
          </a:xfrm>
          <a:prstGeom prst="rect">
            <a:avLst/>
          </a:prstGeom>
          <a:noFill/>
          <a:ln>
            <a:noFill/>
          </a:ln>
        </p:spPr>
      </p:pic>
      <p:sp>
        <p:nvSpPr>
          <p:cNvPr id="270" name="Google Shape;270;p43"/>
          <p:cNvSpPr/>
          <p:nvPr/>
        </p:nvSpPr>
        <p:spPr>
          <a:xfrm>
            <a:off x="3614225" y="928500"/>
            <a:ext cx="2490600" cy="3551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457200" y="0"/>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Microvascular Disease and Chest Pain</a:t>
            </a:r>
            <a:endParaRPr/>
          </a:p>
        </p:txBody>
      </p:sp>
      <p:pic>
        <p:nvPicPr>
          <p:cNvPr id="276" name="Google Shape;276;p44"/>
          <p:cNvPicPr preferRelativeResize="0"/>
          <p:nvPr/>
        </p:nvPicPr>
        <p:blipFill rotWithShape="1">
          <a:blip r:embed="rId3">
            <a:alphaModFix/>
          </a:blip>
          <a:srcRect l="44393" t="31610" r="30898" b="21951"/>
          <a:stretch/>
        </p:blipFill>
        <p:spPr>
          <a:xfrm>
            <a:off x="2078025" y="751625"/>
            <a:ext cx="4804552" cy="4156626"/>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42900" y="154775"/>
            <a:ext cx="8514600" cy="1274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002060"/>
              </a:buClr>
              <a:buSzPts val="3600"/>
              <a:buFont typeface="Calibri"/>
              <a:buNone/>
            </a:pPr>
            <a:r>
              <a:rPr lang="en-US" sz="2700" b="1">
                <a:solidFill>
                  <a:srgbClr val="002060"/>
                </a:solidFill>
              </a:rPr>
              <a:t>72 year old female with hypertension and dyslipidemia presented for evaluation of intermittent chest discomfort</a:t>
            </a:r>
            <a:endParaRPr sz="2700"/>
          </a:p>
        </p:txBody>
      </p:sp>
      <p:sp>
        <p:nvSpPr>
          <p:cNvPr id="282" name="Google Shape;282;p45"/>
          <p:cNvSpPr txBox="1">
            <a:spLocks noGrp="1"/>
          </p:cNvSpPr>
          <p:nvPr>
            <p:ph type="body" idx="1"/>
          </p:nvPr>
        </p:nvSpPr>
        <p:spPr>
          <a:xfrm>
            <a:off x="530552" y="1429464"/>
            <a:ext cx="8082900" cy="460800"/>
          </a:xfrm>
          <a:prstGeom prst="rect">
            <a:avLst/>
          </a:prstGeom>
          <a:noFill/>
          <a:ln>
            <a:noFill/>
          </a:ln>
        </p:spPr>
        <p:txBody>
          <a:bodyPr spcFirstLastPara="1" wrap="square" lIns="68575" tIns="34275" rIns="68575" bIns="34275" anchor="t" anchorCtr="0">
            <a:normAutofit fontScale="62500" lnSpcReduction="20000"/>
          </a:bodyPr>
          <a:lstStyle/>
          <a:p>
            <a:pPr marL="0" lvl="0" indent="0" algn="l" rtl="0">
              <a:lnSpc>
                <a:spcPct val="90000"/>
              </a:lnSpc>
              <a:spcBef>
                <a:spcPts val="0"/>
              </a:spcBef>
              <a:spcAft>
                <a:spcPts val="0"/>
              </a:spcAft>
              <a:buClr>
                <a:srgbClr val="002060"/>
              </a:buClr>
              <a:buSzPct val="65625"/>
              <a:buNone/>
            </a:pPr>
            <a:r>
              <a:rPr lang="en-US" b="1">
                <a:solidFill>
                  <a:srgbClr val="002060"/>
                </a:solidFill>
              </a:rPr>
              <a:t>    Prior evaluation includes severe amount of CAC (Agatston score of 414)</a:t>
            </a:r>
            <a:endParaRPr/>
          </a:p>
        </p:txBody>
      </p:sp>
      <p:pic>
        <p:nvPicPr>
          <p:cNvPr id="283" name="Google Shape;283;p45"/>
          <p:cNvPicPr preferRelativeResize="0"/>
          <p:nvPr/>
        </p:nvPicPr>
        <p:blipFill rotWithShape="1">
          <a:blip r:embed="rId3">
            <a:alphaModFix/>
          </a:blip>
          <a:srcRect/>
          <a:stretch/>
        </p:blipFill>
        <p:spPr>
          <a:xfrm>
            <a:off x="2398135" y="1778549"/>
            <a:ext cx="4076674" cy="2936710"/>
          </a:xfrm>
          <a:prstGeom prst="rect">
            <a:avLst/>
          </a:prstGeom>
          <a:noFill/>
          <a:ln>
            <a:noFill/>
          </a:ln>
        </p:spPr>
      </p:pic>
      <p:sp>
        <p:nvSpPr>
          <p:cNvPr id="284" name="Google Shape;284;p45"/>
          <p:cNvSpPr/>
          <p:nvPr/>
        </p:nvSpPr>
        <p:spPr>
          <a:xfrm>
            <a:off x="76200" y="4777009"/>
            <a:ext cx="3048000" cy="304800"/>
          </a:xfrm>
          <a:prstGeom prst="rect">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Case courtesy of Dr. Ron </a:t>
            </a:r>
            <a:r>
              <a:rPr kumimoji="0" lang="en-US" sz="1200" b="0" i="0" u="none" strike="noStrike" kern="0" cap="none" spc="0" normalizeH="0" baseline="0" noProof="0" dirty="0" err="1">
                <a:ln>
                  <a:noFill/>
                </a:ln>
                <a:solidFill>
                  <a:srgbClr val="000000"/>
                </a:solidFill>
                <a:effectLst/>
                <a:uLnTx/>
                <a:uFillTx/>
                <a:latin typeface="Arial"/>
                <a:ea typeface="Arial"/>
                <a:cs typeface="Arial"/>
                <a:sym typeface="Arial"/>
              </a:rPr>
              <a:t>Blankstein</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1044" y="81915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algn="ctr" eaLnBrk="1" hangingPunct="1"/>
            <a:r>
              <a:rPr lang="en-US" sz="4400" b="1" dirty="0">
                <a:solidFill>
                  <a:srgbClr val="00386B"/>
                </a:solidFill>
                <a:latin typeface="Avenir Heavy" panose="02000503020000020003" pitchFamily="2" charset="0"/>
                <a:ea typeface="MS PGothic"/>
              </a:rPr>
              <a:t>Overview of stable chest pain, including PTP of obstructive CAD</a:t>
            </a:r>
            <a:endParaRPr lang="en-US" altLang="en-US" sz="4400" b="1" dirty="0">
              <a:solidFill>
                <a:srgbClr val="00386B"/>
              </a:solidFill>
              <a:latin typeface="Avenir Heavy" panose="02000503020000020003" pitchFamily="2" charset="0"/>
              <a:ea typeface="MS PGothic"/>
              <a:cs typeface="Gotham Medium" pitchFamily="2" charset="0"/>
            </a:endParaRPr>
          </a:p>
          <a:p>
            <a:pPr algn="ctr"/>
            <a:endParaRPr lang="en-US" altLang="en-US" sz="5400" b="1" dirty="0">
              <a:solidFill>
                <a:srgbClr val="00386B"/>
              </a:solidFill>
              <a:latin typeface="Garamond" panose="02020404030301010803" pitchFamily="18" charset="0"/>
            </a:endParaRPr>
          </a:p>
        </p:txBody>
      </p:sp>
      <p:sp>
        <p:nvSpPr>
          <p:cNvPr id="4" name="Subtitle 2">
            <a:extLst>
              <a:ext uri="{FF2B5EF4-FFF2-40B4-BE49-F238E27FC236}">
                <a16:creationId xmlns:a16="http://schemas.microsoft.com/office/drawing/2014/main" id="{D72D241D-0A87-C74B-A3F2-63494B278027}"/>
              </a:ext>
            </a:extLst>
          </p:cNvPr>
          <p:cNvSpPr>
            <a:spLocks noGrp="1"/>
          </p:cNvSpPr>
          <p:nvPr>
            <p:ph type="subTitle" idx="1"/>
          </p:nvPr>
        </p:nvSpPr>
        <p:spPr>
          <a:xfrm>
            <a:off x="0" y="2160705"/>
            <a:ext cx="9144000" cy="1387241"/>
          </a:xfrm>
        </p:spPr>
        <p:txBody>
          <a:bodyPr rtlCol="0">
            <a:noAutofit/>
          </a:bodyPr>
          <a:lstStyle/>
          <a:p>
            <a:pPr eaLnBrk="1" fontAlgn="auto" hangingPunct="1">
              <a:lnSpc>
                <a:spcPct val="100000"/>
              </a:lnSpc>
              <a:spcBef>
                <a:spcPts val="200"/>
              </a:spcBef>
              <a:spcAft>
                <a:spcPts val="0"/>
              </a:spcAft>
              <a:buFont typeface="Arial" pitchFamily="34" charset="0"/>
              <a:buNone/>
              <a:defRPr/>
            </a:pPr>
            <a:r>
              <a:rPr lang="en-US" sz="1200" dirty="0">
                <a:latin typeface="Al Tarikh" pitchFamily="2" charset="-78"/>
                <a:ea typeface="+mj-ea"/>
                <a:cs typeface="Al Tarikh" pitchFamily="2" charset="-78"/>
              </a:rPr>
              <a:t>Ron Blankstein, MD, FACC, FASNC, MSCCT, FASPC</a:t>
            </a:r>
          </a:p>
          <a:p>
            <a:pPr eaLnBrk="1" fontAlgn="auto" hangingPunct="1">
              <a:lnSpc>
                <a:spcPct val="100000"/>
              </a:lnSpc>
              <a:spcBef>
                <a:spcPts val="200"/>
              </a:spcBef>
              <a:spcAft>
                <a:spcPts val="0"/>
              </a:spcAft>
              <a:defRPr/>
            </a:pPr>
            <a:r>
              <a:rPr lang="en-US" sz="1200" dirty="0">
                <a:latin typeface="Al Tarikh" pitchFamily="2" charset="-78"/>
                <a:ea typeface="+mj-ea"/>
                <a:cs typeface="Al Tarikh" pitchFamily="2" charset="-78"/>
              </a:rPr>
              <a:t>Associate Director, Cardiovascular Imaging Program</a:t>
            </a:r>
          </a:p>
          <a:p>
            <a:pPr eaLnBrk="1" fontAlgn="auto" hangingPunct="1">
              <a:lnSpc>
                <a:spcPct val="100000"/>
              </a:lnSpc>
              <a:spcBef>
                <a:spcPts val="200"/>
              </a:spcBef>
              <a:spcAft>
                <a:spcPts val="0"/>
              </a:spcAft>
              <a:defRPr/>
            </a:pPr>
            <a:r>
              <a:rPr lang="en-US" sz="1200" dirty="0">
                <a:latin typeface="Al Tarikh" pitchFamily="2" charset="-78"/>
                <a:ea typeface="+mj-ea"/>
                <a:cs typeface="Al Tarikh" pitchFamily="2" charset="-78"/>
              </a:rPr>
              <a:t>Director, Cardiac Computed Tomography</a:t>
            </a:r>
          </a:p>
          <a:p>
            <a:pPr eaLnBrk="1" fontAlgn="auto" hangingPunct="1">
              <a:lnSpc>
                <a:spcPct val="100000"/>
              </a:lnSpc>
              <a:spcBef>
                <a:spcPts val="200"/>
              </a:spcBef>
              <a:spcAft>
                <a:spcPts val="0"/>
              </a:spcAft>
              <a:buFont typeface="Arial" pitchFamily="34" charset="0"/>
              <a:buNone/>
              <a:defRPr/>
            </a:pPr>
            <a:r>
              <a:rPr lang="en-US" sz="1200" dirty="0">
                <a:latin typeface="Al Tarikh" pitchFamily="2" charset="-78"/>
                <a:ea typeface="+mj-ea"/>
                <a:cs typeface="Al Tarikh" pitchFamily="2" charset="-78"/>
              </a:rPr>
              <a:t>Co-Director, Cardiovascular Imaging Training Program</a:t>
            </a:r>
          </a:p>
          <a:p>
            <a:pPr eaLnBrk="1" fontAlgn="auto" hangingPunct="1">
              <a:lnSpc>
                <a:spcPct val="100000"/>
              </a:lnSpc>
              <a:spcBef>
                <a:spcPts val="200"/>
              </a:spcBef>
              <a:spcAft>
                <a:spcPts val="0"/>
              </a:spcAft>
              <a:buFont typeface="Arial" pitchFamily="34" charset="0"/>
              <a:buNone/>
              <a:defRPr/>
            </a:pPr>
            <a:r>
              <a:rPr lang="en-US" sz="1200" dirty="0">
                <a:latin typeface="Al Tarikh" pitchFamily="2" charset="-78"/>
                <a:ea typeface="+mj-ea"/>
                <a:cs typeface="Al Tarikh" pitchFamily="2" charset="-78"/>
              </a:rPr>
              <a:t>Associate Physician, Preventive Cardiology</a:t>
            </a:r>
          </a:p>
          <a:p>
            <a:pPr eaLnBrk="1" fontAlgn="auto" hangingPunct="1">
              <a:lnSpc>
                <a:spcPct val="100000"/>
              </a:lnSpc>
              <a:spcBef>
                <a:spcPts val="200"/>
              </a:spcBef>
              <a:spcAft>
                <a:spcPts val="0"/>
              </a:spcAft>
              <a:buFont typeface="Arial" pitchFamily="34" charset="0"/>
              <a:buNone/>
              <a:defRPr/>
            </a:pPr>
            <a:r>
              <a:rPr lang="en-US" sz="1200" dirty="0">
                <a:latin typeface="Al Tarikh" pitchFamily="2" charset="-78"/>
                <a:ea typeface="+mj-ea"/>
                <a:cs typeface="Al Tarikh" pitchFamily="2" charset="-78"/>
              </a:rPr>
              <a:t>Cardiovascular Division &amp; Department of Radiology</a:t>
            </a:r>
          </a:p>
          <a:p>
            <a:pPr eaLnBrk="1" fontAlgn="auto" hangingPunct="1">
              <a:lnSpc>
                <a:spcPct val="100000"/>
              </a:lnSpc>
              <a:spcBef>
                <a:spcPts val="200"/>
              </a:spcBef>
              <a:spcAft>
                <a:spcPts val="0"/>
              </a:spcAft>
              <a:buFont typeface="Arial" pitchFamily="34" charset="0"/>
              <a:buNone/>
              <a:defRPr/>
            </a:pPr>
            <a:r>
              <a:rPr lang="en-US" sz="1200" dirty="0">
                <a:latin typeface="Al Tarikh" pitchFamily="2" charset="-78"/>
                <a:ea typeface="+mj-ea"/>
                <a:cs typeface="Al Tarikh" pitchFamily="2" charset="-78"/>
              </a:rPr>
              <a:t>Brigham and Women’s Hospital</a:t>
            </a:r>
          </a:p>
          <a:p>
            <a:pPr eaLnBrk="1" fontAlgn="auto" hangingPunct="1">
              <a:lnSpc>
                <a:spcPct val="100000"/>
              </a:lnSpc>
              <a:spcBef>
                <a:spcPts val="200"/>
              </a:spcBef>
              <a:spcAft>
                <a:spcPts val="0"/>
              </a:spcAft>
              <a:defRPr/>
            </a:pPr>
            <a:r>
              <a:rPr lang="en-US" sz="1200" dirty="0">
                <a:latin typeface="Al Tarikh" pitchFamily="2" charset="-78"/>
                <a:cs typeface="Al Tarikh" pitchFamily="2" charset="-78"/>
              </a:rPr>
              <a:t>Professor of Medicine and Radiology, Harvard Medical School</a:t>
            </a:r>
          </a:p>
          <a:p>
            <a:pPr eaLnBrk="1" fontAlgn="auto" hangingPunct="1">
              <a:lnSpc>
                <a:spcPct val="100000"/>
              </a:lnSpc>
              <a:spcBef>
                <a:spcPts val="200"/>
              </a:spcBef>
              <a:spcAft>
                <a:spcPts val="0"/>
              </a:spcAft>
              <a:defRPr/>
            </a:pPr>
            <a:endParaRPr lang="en-US" sz="1200" dirty="0">
              <a:latin typeface="Al Tarikh" pitchFamily="2" charset="-78"/>
              <a:ea typeface="+mj-ea"/>
              <a:cs typeface="Al Tarikh" pitchFamily="2" charset="-7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title"/>
          </p:nvPr>
        </p:nvSpPr>
        <p:spPr>
          <a:xfrm>
            <a:off x="342900" y="154775"/>
            <a:ext cx="8426100" cy="643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US"/>
              <a:t>Myocardial Perfusion PET</a:t>
            </a:r>
            <a:endParaRPr/>
          </a:p>
        </p:txBody>
      </p:sp>
      <p:sp>
        <p:nvSpPr>
          <p:cNvPr id="290" name="Google Shape;290;p46"/>
          <p:cNvSpPr txBox="1">
            <a:spLocks noGrp="1"/>
          </p:cNvSpPr>
          <p:nvPr>
            <p:ph type="body" idx="1"/>
          </p:nvPr>
        </p:nvSpPr>
        <p:spPr>
          <a:xfrm>
            <a:off x="342900" y="900113"/>
            <a:ext cx="6172200" cy="21420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a:p>
        </p:txBody>
      </p:sp>
      <p:pic>
        <p:nvPicPr>
          <p:cNvPr id="291" name="Google Shape;291;p46"/>
          <p:cNvPicPr preferRelativeResize="0"/>
          <p:nvPr/>
        </p:nvPicPr>
        <p:blipFill rotWithShape="1">
          <a:blip r:embed="rId3">
            <a:alphaModFix/>
          </a:blip>
          <a:srcRect/>
          <a:stretch/>
        </p:blipFill>
        <p:spPr>
          <a:xfrm>
            <a:off x="268575" y="1009575"/>
            <a:ext cx="6856677" cy="3647573"/>
          </a:xfrm>
          <a:prstGeom prst="rect">
            <a:avLst/>
          </a:prstGeom>
          <a:noFill/>
          <a:ln>
            <a:noFill/>
          </a:ln>
        </p:spPr>
      </p:pic>
      <p:sp>
        <p:nvSpPr>
          <p:cNvPr id="292" name="Google Shape;292;p46"/>
          <p:cNvSpPr txBox="1"/>
          <p:nvPr/>
        </p:nvSpPr>
        <p:spPr>
          <a:xfrm>
            <a:off x="7324700" y="909450"/>
            <a:ext cx="1723884" cy="2031295"/>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Normal myocardial perfusion at stress and rest. </a:t>
            </a:r>
            <a:endParaRPr kumimoji="0" sz="3200" b="0" i="0" u="none" strike="noStrike" kern="0" cap="none" spc="0" normalizeH="0" baseline="0" noProof="0">
              <a:ln>
                <a:noFill/>
              </a:ln>
              <a:solidFill>
                <a:srgbClr val="000000"/>
              </a:solidFill>
              <a:effectLst/>
              <a:uLnTx/>
              <a:uFillTx/>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628650" y="147119"/>
            <a:ext cx="7886700" cy="9942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rgbClr val="002060"/>
              </a:buClr>
              <a:buSzPct val="91666"/>
              <a:buFont typeface="Calibri"/>
              <a:buNone/>
            </a:pPr>
            <a:r>
              <a:rPr lang="en-US">
                <a:solidFill>
                  <a:srgbClr val="002060"/>
                </a:solidFill>
              </a:rPr>
              <a:t>Quantitative flow: normal</a:t>
            </a:r>
            <a:r>
              <a:rPr lang="en-US" b="1">
                <a:solidFill>
                  <a:srgbClr val="002060"/>
                </a:solidFill>
              </a:rPr>
              <a:t> peak myocardial blood flow (MBF) and normal MBF reserve</a:t>
            </a:r>
            <a:endParaRPr/>
          </a:p>
        </p:txBody>
      </p:sp>
      <p:pic>
        <p:nvPicPr>
          <p:cNvPr id="298" name="Google Shape;298;p47"/>
          <p:cNvPicPr preferRelativeResize="0"/>
          <p:nvPr/>
        </p:nvPicPr>
        <p:blipFill rotWithShape="1">
          <a:blip r:embed="rId3">
            <a:alphaModFix/>
          </a:blip>
          <a:srcRect/>
          <a:stretch/>
        </p:blipFill>
        <p:spPr>
          <a:xfrm>
            <a:off x="1231181" y="1221947"/>
            <a:ext cx="6431887" cy="2390873"/>
          </a:xfrm>
          <a:prstGeom prst="rect">
            <a:avLst/>
          </a:prstGeom>
          <a:noFill/>
          <a:ln>
            <a:noFill/>
          </a:ln>
        </p:spPr>
      </p:pic>
      <p:sp>
        <p:nvSpPr>
          <p:cNvPr id="299" name="Google Shape;299;p47"/>
          <p:cNvSpPr txBox="1"/>
          <p:nvPr/>
        </p:nvSpPr>
        <p:spPr>
          <a:xfrm>
            <a:off x="72569" y="3517741"/>
            <a:ext cx="8749109" cy="994200"/>
          </a:xfrm>
          <a:prstGeom prst="rect">
            <a:avLst/>
          </a:prstGeom>
          <a:noFill/>
          <a:ln>
            <a:noFill/>
          </a:ln>
        </p:spPr>
        <p:txBody>
          <a:bodyPr spcFirstLastPara="1" wrap="square" lIns="68575" tIns="34275" rIns="68575" bIns="34275" anchor="ctr" anchorCtr="0">
            <a:normAutofit/>
          </a:bodyPr>
          <a:lstStyle/>
          <a:p>
            <a:pPr marL="342900" marR="0" lvl="0" indent="-342900" algn="ctr" defTabSz="914400" rtl="0" eaLnBrk="1" fontAlgn="auto" latinLnBrk="0" hangingPunct="1">
              <a:lnSpc>
                <a:spcPct val="70000"/>
              </a:lnSpc>
              <a:spcBef>
                <a:spcPts val="0"/>
              </a:spcBef>
              <a:spcAft>
                <a:spcPts val="0"/>
              </a:spcAft>
              <a:buClr>
                <a:srgbClr val="002060"/>
              </a:buClr>
              <a:buSzPts val="2805"/>
              <a:buFont typeface="Noto Sans Symbols"/>
              <a:buChar char="✔"/>
              <a:tabLst/>
              <a:defRPr/>
            </a:pPr>
            <a:r>
              <a:rPr kumimoji="0" lang="en-US" sz="2405" b="1" i="0" u="none" strike="noStrike" kern="0" cap="none" spc="0" normalizeH="0" baseline="0" noProof="0">
                <a:ln>
                  <a:noFill/>
                </a:ln>
                <a:solidFill>
                  <a:srgbClr val="002060"/>
                </a:solidFill>
                <a:effectLst/>
                <a:uLnTx/>
                <a:uFillTx/>
                <a:latin typeface="Calibri"/>
                <a:ea typeface="Calibri"/>
                <a:cs typeface="Calibri"/>
                <a:sym typeface="Calibri"/>
              </a:rPr>
              <a:t>excludes severe multivessel stenosis or microvascular disease and is associated with a favorable prognosis despite severe CAC</a:t>
            </a:r>
            <a:endParaRPr kumimoji="0" sz="535"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title"/>
          </p:nvPr>
        </p:nvSpPr>
        <p:spPr>
          <a:xfrm>
            <a:off x="457200" y="0"/>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Microvascular Disease and Chest Pain</a:t>
            </a:r>
            <a:endParaRPr/>
          </a:p>
        </p:txBody>
      </p:sp>
      <p:pic>
        <p:nvPicPr>
          <p:cNvPr id="313" name="Google Shape;313;p49"/>
          <p:cNvPicPr preferRelativeResize="0"/>
          <p:nvPr/>
        </p:nvPicPr>
        <p:blipFill rotWithShape="1">
          <a:blip r:embed="rId3">
            <a:alphaModFix/>
          </a:blip>
          <a:srcRect/>
          <a:stretch/>
        </p:blipFill>
        <p:spPr>
          <a:xfrm>
            <a:off x="0" y="2415855"/>
            <a:ext cx="9144000" cy="1199856"/>
          </a:xfrm>
          <a:prstGeom prst="rect">
            <a:avLst/>
          </a:prstGeom>
          <a:noFill/>
          <a:ln>
            <a:noFill/>
          </a:ln>
        </p:spPr>
      </p:pic>
      <p:pic>
        <p:nvPicPr>
          <p:cNvPr id="314" name="Google Shape;314;p49"/>
          <p:cNvPicPr preferRelativeResize="0"/>
          <p:nvPr/>
        </p:nvPicPr>
        <p:blipFill rotWithShape="1">
          <a:blip r:embed="rId4">
            <a:alphaModFix/>
          </a:blip>
          <a:srcRect/>
          <a:stretch/>
        </p:blipFill>
        <p:spPr>
          <a:xfrm>
            <a:off x="6680421" y="3257354"/>
            <a:ext cx="747205" cy="124534"/>
          </a:xfrm>
          <a:prstGeom prst="rect">
            <a:avLst/>
          </a:prstGeom>
          <a:noFill/>
          <a:ln>
            <a:noFill/>
          </a:ln>
        </p:spPr>
      </p:pic>
      <p:pic>
        <p:nvPicPr>
          <p:cNvPr id="315" name="Google Shape;315;p49"/>
          <p:cNvPicPr preferRelativeResize="0"/>
          <p:nvPr/>
        </p:nvPicPr>
        <p:blipFill rotWithShape="1">
          <a:blip r:embed="rId5">
            <a:alphaModFix/>
          </a:blip>
          <a:srcRect/>
          <a:stretch/>
        </p:blipFill>
        <p:spPr>
          <a:xfrm>
            <a:off x="0" y="1663975"/>
            <a:ext cx="9144000" cy="662262"/>
          </a:xfrm>
          <a:prstGeom prst="rect">
            <a:avLst/>
          </a:prstGeom>
          <a:noFill/>
          <a:ln>
            <a:noFill/>
          </a:ln>
        </p:spPr>
      </p:pic>
      <p:cxnSp>
        <p:nvCxnSpPr>
          <p:cNvPr id="316" name="Google Shape;316;p49"/>
          <p:cNvCxnSpPr/>
          <p:nvPr/>
        </p:nvCxnSpPr>
        <p:spPr>
          <a:xfrm>
            <a:off x="5550011" y="2083242"/>
            <a:ext cx="1749287" cy="0"/>
          </a:xfrm>
          <a:prstGeom prst="straightConnector1">
            <a:avLst/>
          </a:prstGeom>
          <a:noFill/>
          <a:ln w="38100" cap="flat" cmpd="sng">
            <a:solidFill>
              <a:srgbClr val="FF0000"/>
            </a:solidFill>
            <a:prstDash val="solid"/>
            <a:round/>
            <a:headEnd type="none" w="sm" len="sm"/>
            <a:tailEnd type="none" w="sm" len="sm"/>
          </a:ln>
        </p:spPr>
      </p:cxnSp>
      <p:cxnSp>
        <p:nvCxnSpPr>
          <p:cNvPr id="317" name="Google Shape;317;p49"/>
          <p:cNvCxnSpPr/>
          <p:nvPr/>
        </p:nvCxnSpPr>
        <p:spPr>
          <a:xfrm>
            <a:off x="6937513" y="2657061"/>
            <a:ext cx="1749287" cy="0"/>
          </a:xfrm>
          <a:prstGeom prst="straightConnector1">
            <a:avLst/>
          </a:prstGeom>
          <a:noFill/>
          <a:ln w="38100" cap="flat" cmpd="sng">
            <a:solidFill>
              <a:srgbClr val="FF0000"/>
            </a:solidFill>
            <a:prstDash val="solid"/>
            <a:round/>
            <a:headEnd type="none" w="sm" len="sm"/>
            <a:tailEnd type="none" w="sm" len="sm"/>
          </a:ln>
        </p:spPr>
      </p:cxnSp>
      <p:cxnSp>
        <p:nvCxnSpPr>
          <p:cNvPr id="318" name="Google Shape;318;p49"/>
          <p:cNvCxnSpPr/>
          <p:nvPr/>
        </p:nvCxnSpPr>
        <p:spPr>
          <a:xfrm rot="10800000" flipH="1">
            <a:off x="6937513" y="3242327"/>
            <a:ext cx="1978800" cy="8400"/>
          </a:xfrm>
          <a:prstGeom prst="straightConnector1">
            <a:avLst/>
          </a:prstGeom>
          <a:noFill/>
          <a:ln w="38100" cap="flat" cmpd="sng">
            <a:solidFill>
              <a:srgbClr val="FF0000"/>
            </a:solidFill>
            <a:prstDash val="solid"/>
            <a:round/>
            <a:headEnd type="none" w="sm" len="sm"/>
            <a:tailEnd type="none" w="sm" len="sm"/>
          </a:ln>
        </p:spPr>
      </p:cxnSp>
      <p:cxnSp>
        <p:nvCxnSpPr>
          <p:cNvPr id="319" name="Google Shape;319;p49"/>
          <p:cNvCxnSpPr/>
          <p:nvPr/>
        </p:nvCxnSpPr>
        <p:spPr>
          <a:xfrm>
            <a:off x="2254875" y="3419175"/>
            <a:ext cx="1488300" cy="0"/>
          </a:xfrm>
          <a:prstGeom prst="straightConnector1">
            <a:avLst/>
          </a:prstGeom>
          <a:noFill/>
          <a:ln w="38100" cap="flat" cmpd="sng">
            <a:solidFill>
              <a:srgbClr val="FF0000"/>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glasses and a tie&#10;&#10;Description automatically generated with low confidence">
            <a:extLst>
              <a:ext uri="{FF2B5EF4-FFF2-40B4-BE49-F238E27FC236}">
                <a16:creationId xmlns:a16="http://schemas.microsoft.com/office/drawing/2014/main" id="{C09872B1-44F0-4C78-97B8-28CDF2EC5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6612"/>
            <a:ext cx="1758842" cy="1758842"/>
          </a:xfrm>
          <a:prstGeom prst="flowChartConnector">
            <a:avLst/>
          </a:prstGeom>
        </p:spPr>
      </p:pic>
      <p:pic>
        <p:nvPicPr>
          <p:cNvPr id="11" name="Picture 10" descr="A person wearing glasses&#10;&#10;Description automatically generated with low confidence">
            <a:extLst>
              <a:ext uri="{FF2B5EF4-FFF2-40B4-BE49-F238E27FC236}">
                <a16:creationId xmlns:a16="http://schemas.microsoft.com/office/drawing/2014/main" id="{9A1F4B9E-9313-4951-8103-2C2BA4EA9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188" y="2265730"/>
            <a:ext cx="1720549" cy="1720549"/>
          </a:xfrm>
          <a:prstGeom prst="flowChartConnector">
            <a:avLst/>
          </a:prstGeom>
        </p:spPr>
      </p:pic>
      <p:pic>
        <p:nvPicPr>
          <p:cNvPr id="21" name="Picture 20" descr="A person smiling for the camera&#10;&#10;Description automatically generated with medium confidence">
            <a:extLst>
              <a:ext uri="{FF2B5EF4-FFF2-40B4-BE49-F238E27FC236}">
                <a16:creationId xmlns:a16="http://schemas.microsoft.com/office/drawing/2014/main" id="{B852993B-FA9B-4776-A07D-270BDD81C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396" y="60433"/>
            <a:ext cx="1758842" cy="1758842"/>
          </a:xfrm>
          <a:prstGeom prst="flowChartConnector">
            <a:avLst/>
          </a:prstGeom>
        </p:spPr>
      </p:pic>
      <p:pic>
        <p:nvPicPr>
          <p:cNvPr id="23" name="Picture 22" descr="A person wearing glasses&#10;&#10;Description automatically generated with low confidence">
            <a:extLst>
              <a:ext uri="{FF2B5EF4-FFF2-40B4-BE49-F238E27FC236}">
                <a16:creationId xmlns:a16="http://schemas.microsoft.com/office/drawing/2014/main" id="{F1B8FF60-221F-4AA1-8514-133E1E1F77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8554" y="2164592"/>
            <a:ext cx="1425017" cy="1782787"/>
          </a:xfrm>
          <a:prstGeom prst="flowChartConnector">
            <a:avLst/>
          </a:prstGeom>
        </p:spPr>
      </p:pic>
      <p:pic>
        <p:nvPicPr>
          <p:cNvPr id="24" name="Picture 23" descr="A person smiling for the camera&#10;&#10;Description automatically generated with low confidence">
            <a:extLst>
              <a:ext uri="{FF2B5EF4-FFF2-40B4-BE49-F238E27FC236}">
                <a16:creationId xmlns:a16="http://schemas.microsoft.com/office/drawing/2014/main" id="{E2C58F03-811F-4344-A133-BA83BFA7CF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1832" y="2265730"/>
            <a:ext cx="1675965" cy="1675965"/>
          </a:xfrm>
          <a:prstGeom prst="flowChartConnector">
            <a:avLst/>
          </a:prstGeom>
        </p:spPr>
      </p:pic>
      <p:sp>
        <p:nvSpPr>
          <p:cNvPr id="14" name="TextBox 13">
            <a:extLst>
              <a:ext uri="{FF2B5EF4-FFF2-40B4-BE49-F238E27FC236}">
                <a16:creationId xmlns:a16="http://schemas.microsoft.com/office/drawing/2014/main" id="{F762DC11-6651-4809-8030-FBC682CB68FF}"/>
              </a:ext>
            </a:extLst>
          </p:cNvPr>
          <p:cNvSpPr txBox="1"/>
          <p:nvPr/>
        </p:nvSpPr>
        <p:spPr>
          <a:xfrm>
            <a:off x="61905" y="1836937"/>
            <a:ext cx="457200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Ron Blankstein, MD, FACC</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sp>
        <p:nvSpPr>
          <p:cNvPr id="16" name="TextBox 15">
            <a:extLst>
              <a:ext uri="{FF2B5EF4-FFF2-40B4-BE49-F238E27FC236}">
                <a16:creationId xmlns:a16="http://schemas.microsoft.com/office/drawing/2014/main" id="{E4834C93-000B-496E-976E-AC1D6CC6A559}"/>
              </a:ext>
            </a:extLst>
          </p:cNvPr>
          <p:cNvSpPr txBox="1"/>
          <p:nvPr/>
        </p:nvSpPr>
        <p:spPr>
          <a:xfrm>
            <a:off x="3031138" y="1825966"/>
            <a:ext cx="457200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Renee Bullock-Palmer, MBBS, FACC </a:t>
            </a:r>
            <a:r>
              <a:rPr kumimoji="0" lang="en-US" sz="1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sp>
        <p:nvSpPr>
          <p:cNvPr id="18" name="TextBox 17">
            <a:extLst>
              <a:ext uri="{FF2B5EF4-FFF2-40B4-BE49-F238E27FC236}">
                <a16:creationId xmlns:a16="http://schemas.microsoft.com/office/drawing/2014/main" id="{1D24B956-7D2A-4A53-9309-52E60FE9C042}"/>
              </a:ext>
            </a:extLst>
          </p:cNvPr>
          <p:cNvSpPr txBox="1"/>
          <p:nvPr/>
        </p:nvSpPr>
        <p:spPr>
          <a:xfrm>
            <a:off x="70465" y="3956399"/>
            <a:ext cx="457200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Allison G. Hays, MD, FACC </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pic>
        <p:nvPicPr>
          <p:cNvPr id="12" name="Picture 11" descr="A close-up of a person smiling&#10;&#10;Description automatically generated">
            <a:extLst>
              <a:ext uri="{FF2B5EF4-FFF2-40B4-BE49-F238E27FC236}">
                <a16:creationId xmlns:a16="http://schemas.microsoft.com/office/drawing/2014/main" id="{B9AAB5B0-0690-46FD-8B95-863EDAB52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816" y="2230715"/>
            <a:ext cx="1641228" cy="1668225"/>
          </a:xfrm>
          <a:prstGeom prst="flowChartConnector">
            <a:avLst/>
          </a:prstGeom>
        </p:spPr>
      </p:pic>
      <p:sp>
        <p:nvSpPr>
          <p:cNvPr id="25" name="TextBox 24">
            <a:extLst>
              <a:ext uri="{FF2B5EF4-FFF2-40B4-BE49-F238E27FC236}">
                <a16:creationId xmlns:a16="http://schemas.microsoft.com/office/drawing/2014/main" id="{C05C11CA-CDA0-46DB-8157-0DCEAFCEE8EE}"/>
              </a:ext>
            </a:extLst>
          </p:cNvPr>
          <p:cNvSpPr txBox="1"/>
          <p:nvPr/>
        </p:nvSpPr>
        <p:spPr>
          <a:xfrm>
            <a:off x="2535340" y="3951124"/>
            <a:ext cx="552482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Wael A. Jaber, MD, FACC                  </a:t>
            </a:r>
            <a:r>
              <a:rPr kumimoji="0" lang="en-US" sz="1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sp>
        <p:nvSpPr>
          <p:cNvPr id="26" name="TextBox 25">
            <a:extLst>
              <a:ext uri="{FF2B5EF4-FFF2-40B4-BE49-F238E27FC236}">
                <a16:creationId xmlns:a16="http://schemas.microsoft.com/office/drawing/2014/main" id="{5296904A-579E-4D4D-8ED6-D8E936FF8030}"/>
              </a:ext>
            </a:extLst>
          </p:cNvPr>
          <p:cNvSpPr txBox="1"/>
          <p:nvPr/>
        </p:nvSpPr>
        <p:spPr>
          <a:xfrm>
            <a:off x="3644954" y="3846756"/>
            <a:ext cx="5524820" cy="33855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6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sp>
        <p:nvSpPr>
          <p:cNvPr id="27" name="TextBox 26">
            <a:extLst>
              <a:ext uri="{FF2B5EF4-FFF2-40B4-BE49-F238E27FC236}">
                <a16:creationId xmlns:a16="http://schemas.microsoft.com/office/drawing/2014/main" id="{F3ACC1E5-C632-469C-A35C-8AB582BDC6E2}"/>
              </a:ext>
            </a:extLst>
          </p:cNvPr>
          <p:cNvSpPr txBox="1"/>
          <p:nvPr/>
        </p:nvSpPr>
        <p:spPr>
          <a:xfrm>
            <a:off x="4690879" y="3943750"/>
            <a:ext cx="552482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Amit R. Patel, MD, FACC </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sp>
        <p:nvSpPr>
          <p:cNvPr id="28" name="TextBox 27">
            <a:extLst>
              <a:ext uri="{FF2B5EF4-FFF2-40B4-BE49-F238E27FC236}">
                <a16:creationId xmlns:a16="http://schemas.microsoft.com/office/drawing/2014/main" id="{DCEDCBA3-E713-4066-B76C-1A2D92A5AA44}"/>
              </a:ext>
            </a:extLst>
          </p:cNvPr>
          <p:cNvSpPr txBox="1"/>
          <p:nvPr/>
        </p:nvSpPr>
        <p:spPr>
          <a:xfrm>
            <a:off x="7001339" y="3898940"/>
            <a:ext cx="5524820"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Calibri" panose="020F0502020204030204" pitchFamily="34" charset="0"/>
              </a:rPr>
              <a:t>Leslee J. Shaw, PhD, FACC </a:t>
            </a:r>
            <a:endPar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endParaRPr>
          </a:p>
        </p:txBody>
      </p:sp>
      <p:pic>
        <p:nvPicPr>
          <p:cNvPr id="4" name="Picture 3" descr="A person with a mustache&#10;&#10;Description automatically generated with low confidence">
            <a:extLst>
              <a:ext uri="{FF2B5EF4-FFF2-40B4-BE49-F238E27FC236}">
                <a16:creationId xmlns:a16="http://schemas.microsoft.com/office/drawing/2014/main" id="{320DD0A5-FB9A-4815-A0A9-7312B617AA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5191" y="50419"/>
            <a:ext cx="1758842" cy="1758842"/>
          </a:xfrm>
          <a:prstGeom prst="flowChartConnector">
            <a:avLst/>
          </a:prstGeom>
        </p:spPr>
      </p:pic>
      <p:sp>
        <p:nvSpPr>
          <p:cNvPr id="19" name="TextBox 18">
            <a:extLst>
              <a:ext uri="{FF2B5EF4-FFF2-40B4-BE49-F238E27FC236}">
                <a16:creationId xmlns:a16="http://schemas.microsoft.com/office/drawing/2014/main" id="{A7DB3BB6-9FE5-4D9E-912C-7CAE026DC5AA}"/>
              </a:ext>
            </a:extLst>
          </p:cNvPr>
          <p:cNvSpPr txBox="1"/>
          <p:nvPr/>
        </p:nvSpPr>
        <p:spPr>
          <a:xfrm>
            <a:off x="6629400" y="1823908"/>
            <a:ext cx="6051176"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86B"/>
                </a:solidFill>
                <a:effectLst/>
                <a:uLnTx/>
                <a:uFillTx/>
                <a:latin typeface="Calibri" panose="020F0502020204030204" pitchFamily="34" charset="0"/>
                <a:ea typeface="Calibri" panose="020F0502020204030204" pitchFamily="34" charset="0"/>
                <a:cs typeface="+mn-cs"/>
              </a:rPr>
              <a:t>Marcelo F. Di Carli, MD, FACC</a:t>
            </a:r>
            <a:endParaRPr kumimoji="0" lang="en-US" sz="1400" b="0" i="0" u="none" strike="noStrike" kern="1200" cap="none" spc="0" normalizeH="0" baseline="0" noProof="0" dirty="0">
              <a:ln>
                <a:noFill/>
              </a:ln>
              <a:solidFill>
                <a:srgbClr val="00386B"/>
              </a:solidFill>
              <a:effectLst/>
              <a:uLnTx/>
              <a:uFillTx/>
              <a:latin typeface="Franklin Gothic Book" panose="020B0503020102020204" pitchFamily="34" charset="0"/>
              <a:ea typeface="MS PGothic" panose="020B0600070205080204" pitchFamily="34"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FDEB-145F-4A05-A489-73AEFC1A8AEB}"/>
              </a:ext>
            </a:extLst>
          </p:cNvPr>
          <p:cNvSpPr>
            <a:spLocks noGrp="1"/>
          </p:cNvSpPr>
          <p:nvPr>
            <p:ph type="title"/>
          </p:nvPr>
        </p:nvSpPr>
        <p:spPr>
          <a:xfrm>
            <a:off x="838200" y="1200150"/>
            <a:ext cx="7162800" cy="993775"/>
          </a:xfrm>
        </p:spPr>
        <p:txBody>
          <a:bodyPr/>
          <a:lstStyle/>
          <a:p>
            <a:pPr algn="ctr"/>
            <a:r>
              <a:rPr lang="en-US" dirty="0"/>
              <a:t>ACC Chest Pain Guideline Hub</a:t>
            </a:r>
          </a:p>
        </p:txBody>
      </p:sp>
      <p:sp>
        <p:nvSpPr>
          <p:cNvPr id="4" name="TextBox 3">
            <a:extLst>
              <a:ext uri="{FF2B5EF4-FFF2-40B4-BE49-F238E27FC236}">
                <a16:creationId xmlns:a16="http://schemas.microsoft.com/office/drawing/2014/main" id="{06FF51A4-B8E9-480A-831A-8EE06CFA6374}"/>
              </a:ext>
            </a:extLst>
          </p:cNvPr>
          <p:cNvSpPr txBox="1"/>
          <p:nvPr/>
        </p:nvSpPr>
        <p:spPr>
          <a:xfrm>
            <a:off x="609600" y="2310140"/>
            <a:ext cx="8077200" cy="523220"/>
          </a:xfrm>
          <a:prstGeom prst="rect">
            <a:avLst/>
          </a:prstGeom>
          <a:noFill/>
        </p:spPr>
        <p:txBody>
          <a:bodyPr wrap="square">
            <a:spAutoFit/>
          </a:bodyPr>
          <a:lstStyle/>
          <a:p>
            <a:pPr algn="ctr"/>
            <a:r>
              <a:rPr lang="en-US" sz="2800" dirty="0">
                <a:hlinkClick r:id="rId2"/>
              </a:rPr>
              <a:t>https://www.acc.org/guidelines/hubs/chest-pain</a:t>
            </a:r>
            <a:r>
              <a:rPr lang="en-US" sz="2800" dirty="0"/>
              <a:t> </a:t>
            </a:r>
          </a:p>
        </p:txBody>
      </p:sp>
    </p:spTree>
    <p:extLst>
      <p:ext uri="{BB962C8B-B14F-4D97-AF65-F5344CB8AC3E}">
        <p14:creationId xmlns:p14="http://schemas.microsoft.com/office/powerpoint/2010/main" val="194088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p:txBody>
          <a:bodyPr/>
          <a:lstStyle/>
          <a:p>
            <a:pPr eaLnBrk="1" hangingPunct="1"/>
            <a:r>
              <a:rPr lang="en-US" altLang="en-US" dirty="0"/>
              <a:t>Stable Chest Pain</a:t>
            </a:r>
          </a:p>
        </p:txBody>
      </p:sp>
      <p:sp>
        <p:nvSpPr>
          <p:cNvPr id="3" name="Rectangle 2">
            <a:extLst>
              <a:ext uri="{FF2B5EF4-FFF2-40B4-BE49-F238E27FC236}">
                <a16:creationId xmlns:a16="http://schemas.microsoft.com/office/drawing/2014/main" id="{3328E726-B816-7042-A421-C7F29B49FDD2}"/>
              </a:ext>
            </a:extLst>
          </p:cNvPr>
          <p:cNvSpPr/>
          <p:nvPr/>
        </p:nvSpPr>
        <p:spPr>
          <a:xfrm>
            <a:off x="228600" y="1048694"/>
            <a:ext cx="8534400" cy="3416320"/>
          </a:xfrm>
          <a:prstGeom prst="rect">
            <a:avLst/>
          </a:prstGeom>
          <a:solidFill>
            <a:schemeClr val="bg1"/>
          </a:solidFill>
        </p:spPr>
        <p:txBody>
          <a:bodyPr wrap="square">
            <a:spAutoFit/>
          </a:bodyPr>
          <a:lstStyle/>
          <a:p>
            <a:pPr marL="342900" indent="-342900">
              <a:buFont typeface="Wingdings" pitchFamily="2" charset="2"/>
              <a:buChar char="§"/>
            </a:pPr>
            <a:r>
              <a:rPr lang="en-US" sz="2400" dirty="0"/>
              <a:t>symptoms are </a:t>
            </a:r>
            <a:r>
              <a:rPr lang="en-US" sz="2400" b="1" dirty="0"/>
              <a:t>chronic</a:t>
            </a:r>
            <a:r>
              <a:rPr lang="en-US" sz="2400" dirty="0"/>
              <a:t> and associated with consistent precipitants such as exertion or emotional stress</a:t>
            </a:r>
          </a:p>
          <a:p>
            <a:pPr marL="342900" indent="-342900">
              <a:buFont typeface="Wingdings" pitchFamily="2" charset="2"/>
              <a:buChar char="§"/>
            </a:pPr>
            <a:endParaRPr lang="en-US" sz="2400" dirty="0"/>
          </a:p>
          <a:p>
            <a:pPr marL="342900" indent="-342900">
              <a:buFont typeface="Wingdings" pitchFamily="2" charset="2"/>
              <a:buChar char="§"/>
            </a:pPr>
            <a:r>
              <a:rPr lang="en-US" sz="2400" dirty="0"/>
              <a:t>patients often report pressure, tightness, squeezing, heaviness, or burning.  In this regard, a more appropriate term is “</a:t>
            </a:r>
            <a:r>
              <a:rPr lang="en-US" sz="2400" b="1" dirty="0"/>
              <a:t>chest discomfort</a:t>
            </a:r>
            <a:r>
              <a:rPr lang="en-US" sz="2400" dirty="0"/>
              <a:t>” </a:t>
            </a:r>
          </a:p>
          <a:p>
            <a:pPr marL="342900" indent="-342900">
              <a:buFont typeface="Wingdings" pitchFamily="2" charset="2"/>
              <a:buChar char="§"/>
            </a:pPr>
            <a:endParaRPr lang="en-US" sz="2400" dirty="0"/>
          </a:p>
          <a:p>
            <a:pPr marL="342900" indent="-342900">
              <a:buFont typeface="Wingdings" pitchFamily="2" charset="2"/>
              <a:buChar char="§"/>
            </a:pPr>
            <a:r>
              <a:rPr lang="en-US" sz="2400" dirty="0"/>
              <a:t>may also report a location other than the chest, including the shoulder, arm, neck, back, upper abdomen, or jaw</a:t>
            </a:r>
          </a:p>
        </p:txBody>
      </p:sp>
      <p:sp>
        <p:nvSpPr>
          <p:cNvPr id="5" name="TextBox 4">
            <a:extLst>
              <a:ext uri="{FF2B5EF4-FFF2-40B4-BE49-F238E27FC236}">
                <a16:creationId xmlns:a16="http://schemas.microsoft.com/office/drawing/2014/main" id="{554E9F38-AB7E-A04E-B476-A3D010FF3717}"/>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B0F63581-B24B-45DB-9FA8-30CE0C83AE9B}"/>
              </a:ext>
            </a:extLst>
          </p:cNvPr>
          <p:cNvSpPr>
            <a:spLocks noGrp="1"/>
          </p:cNvSpPr>
          <p:nvPr>
            <p:ph type="title"/>
          </p:nvPr>
        </p:nvSpPr>
        <p:spPr/>
        <p:txBody>
          <a:bodyPr/>
          <a:lstStyle/>
          <a:p>
            <a:pPr eaLnBrk="1" hangingPunct="1"/>
            <a:r>
              <a:rPr lang="en-US" altLang="en-US" dirty="0"/>
              <a:t>Stable Chest Pain</a:t>
            </a:r>
          </a:p>
        </p:txBody>
      </p:sp>
      <p:pic>
        <p:nvPicPr>
          <p:cNvPr id="2" name="Picture 1">
            <a:extLst>
              <a:ext uri="{FF2B5EF4-FFF2-40B4-BE49-F238E27FC236}">
                <a16:creationId xmlns:a16="http://schemas.microsoft.com/office/drawing/2014/main" id="{5CFF4F1A-1BA2-B144-AF0D-6FE2E6D04120}"/>
              </a:ext>
            </a:extLst>
          </p:cNvPr>
          <p:cNvPicPr>
            <a:picLocks noChangeAspect="1"/>
          </p:cNvPicPr>
          <p:nvPr/>
        </p:nvPicPr>
        <p:blipFill>
          <a:blip r:embed="rId3"/>
          <a:stretch>
            <a:fillRect/>
          </a:stretch>
        </p:blipFill>
        <p:spPr>
          <a:xfrm>
            <a:off x="6019800" y="1276350"/>
            <a:ext cx="2895600" cy="3561502"/>
          </a:xfrm>
          <a:prstGeom prst="rect">
            <a:avLst/>
          </a:prstGeom>
        </p:spPr>
      </p:pic>
      <p:sp>
        <p:nvSpPr>
          <p:cNvPr id="4" name="Rectangle 3">
            <a:extLst>
              <a:ext uri="{FF2B5EF4-FFF2-40B4-BE49-F238E27FC236}">
                <a16:creationId xmlns:a16="http://schemas.microsoft.com/office/drawing/2014/main" id="{7C3108E9-C47F-0C43-B555-1F23ED8D01EB}"/>
              </a:ext>
            </a:extLst>
          </p:cNvPr>
          <p:cNvSpPr/>
          <p:nvPr/>
        </p:nvSpPr>
        <p:spPr>
          <a:xfrm>
            <a:off x="533400" y="1581150"/>
            <a:ext cx="5334000" cy="1815882"/>
          </a:xfrm>
          <a:prstGeom prst="rect">
            <a:avLst/>
          </a:prstGeom>
          <a:solidFill>
            <a:schemeClr val="accent5">
              <a:lumMod val="75000"/>
              <a:lumOff val="25000"/>
            </a:schemeClr>
          </a:solidFill>
          <a:ln>
            <a:solidFill>
              <a:srgbClr val="00386B"/>
            </a:solidFill>
          </a:ln>
        </p:spPr>
        <p:txBody>
          <a:bodyPr wrap="square">
            <a:spAutoFit/>
          </a:bodyPr>
          <a:lstStyle/>
          <a:p>
            <a:pPr algn="ctr"/>
            <a:r>
              <a:rPr lang="en-US" sz="2800" b="1" dirty="0">
                <a:solidFill>
                  <a:schemeClr val="bg1"/>
                </a:solidFill>
              </a:rPr>
              <a:t>chest pain or chest discomfort remains the predominant symptom reported in men and women with myocardial ischemia.</a:t>
            </a:r>
          </a:p>
        </p:txBody>
      </p:sp>
      <p:sp>
        <p:nvSpPr>
          <p:cNvPr id="5" name="TextBox 4">
            <a:extLst>
              <a:ext uri="{FF2B5EF4-FFF2-40B4-BE49-F238E27FC236}">
                <a16:creationId xmlns:a16="http://schemas.microsoft.com/office/drawing/2014/main" id="{554E9F38-AB7E-A04E-B476-A3D010FF3717}"/>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Tree>
    <p:extLst>
      <p:ext uri="{BB962C8B-B14F-4D97-AF65-F5344CB8AC3E}">
        <p14:creationId xmlns:p14="http://schemas.microsoft.com/office/powerpoint/2010/main" val="1712793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F4CB2A-A5E3-B741-ADF5-1737F4D79973}"/>
              </a:ext>
            </a:extLst>
          </p:cNvPr>
          <p:cNvPicPr>
            <a:picLocks noChangeAspect="1"/>
          </p:cNvPicPr>
          <p:nvPr/>
        </p:nvPicPr>
        <p:blipFill>
          <a:blip r:embed="rId2"/>
          <a:stretch>
            <a:fillRect/>
          </a:stretch>
        </p:blipFill>
        <p:spPr>
          <a:xfrm>
            <a:off x="838200" y="1053306"/>
            <a:ext cx="7756599" cy="508109"/>
          </a:xfrm>
          <a:prstGeom prst="rect">
            <a:avLst/>
          </a:prstGeom>
          <a:ln>
            <a:solidFill>
              <a:schemeClr val="tx1"/>
            </a:solidFill>
          </a:ln>
        </p:spPr>
      </p:pic>
      <p:sp>
        <p:nvSpPr>
          <p:cNvPr id="5" name="TextBox 4">
            <a:extLst>
              <a:ext uri="{FF2B5EF4-FFF2-40B4-BE49-F238E27FC236}">
                <a16:creationId xmlns:a16="http://schemas.microsoft.com/office/drawing/2014/main" id="{3F2DE3F5-65B2-974D-94D2-F319FE91159B}"/>
              </a:ext>
            </a:extLst>
          </p:cNvPr>
          <p:cNvSpPr txBox="1"/>
          <p:nvPr/>
        </p:nvSpPr>
        <p:spPr>
          <a:xfrm>
            <a:off x="0" y="285750"/>
            <a:ext cx="9144000" cy="646331"/>
          </a:xfrm>
          <a:prstGeom prst="rect">
            <a:avLst/>
          </a:prstGeom>
          <a:noFill/>
        </p:spPr>
        <p:txBody>
          <a:bodyPr wrap="square" rtlCol="0">
            <a:spAutoFit/>
          </a:bodyPr>
          <a:lstStyle/>
          <a:p>
            <a:pPr algn="ctr"/>
            <a:r>
              <a:rPr lang="en-US" sz="3600" b="1" dirty="0">
                <a:solidFill>
                  <a:srgbClr val="00386B"/>
                </a:solidFill>
                <a:latin typeface="Avenir Heavy" panose="02000503020000020003" pitchFamily="2" charset="0"/>
              </a:rPr>
              <a:t>Atypical Is Out</a:t>
            </a:r>
          </a:p>
        </p:txBody>
      </p:sp>
      <p:pic>
        <p:nvPicPr>
          <p:cNvPr id="6" name="Picture 5">
            <a:extLst>
              <a:ext uri="{FF2B5EF4-FFF2-40B4-BE49-F238E27FC236}">
                <a16:creationId xmlns:a16="http://schemas.microsoft.com/office/drawing/2014/main" id="{E86CB913-A3F4-5748-858D-8EFDCC45BE0B}"/>
              </a:ext>
            </a:extLst>
          </p:cNvPr>
          <p:cNvPicPr>
            <a:picLocks noChangeAspect="1"/>
          </p:cNvPicPr>
          <p:nvPr/>
        </p:nvPicPr>
        <p:blipFill>
          <a:blip r:embed="rId3"/>
          <a:stretch>
            <a:fillRect/>
          </a:stretch>
        </p:blipFill>
        <p:spPr>
          <a:xfrm>
            <a:off x="2590800" y="2363747"/>
            <a:ext cx="4343400" cy="2494003"/>
          </a:xfrm>
          <a:prstGeom prst="rect">
            <a:avLst/>
          </a:prstGeom>
          <a:ln w="38100">
            <a:solidFill>
              <a:srgbClr val="002060"/>
            </a:solidFill>
          </a:ln>
        </p:spPr>
      </p:pic>
      <p:sp>
        <p:nvSpPr>
          <p:cNvPr id="2" name="Rectangle 1">
            <a:extLst>
              <a:ext uri="{FF2B5EF4-FFF2-40B4-BE49-F238E27FC236}">
                <a16:creationId xmlns:a16="http://schemas.microsoft.com/office/drawing/2014/main" id="{774EDDC5-506B-134D-97C8-D87EA49CCBF0}"/>
              </a:ext>
            </a:extLst>
          </p:cNvPr>
          <p:cNvSpPr/>
          <p:nvPr/>
        </p:nvSpPr>
        <p:spPr>
          <a:xfrm>
            <a:off x="795165" y="1659381"/>
            <a:ext cx="7553670" cy="584775"/>
          </a:xfrm>
          <a:prstGeom prst="rect">
            <a:avLst/>
          </a:prstGeom>
        </p:spPr>
        <p:txBody>
          <a:bodyPr wrap="none">
            <a:spAutoFit/>
          </a:bodyPr>
          <a:lstStyle/>
          <a:p>
            <a:pPr algn="ctr"/>
            <a:r>
              <a:rPr lang="en-US" sz="3200" b="1" dirty="0">
                <a:solidFill>
                  <a:srgbClr val="FF0000"/>
                </a:solidFill>
              </a:rPr>
              <a:t>#Cardiac  </a:t>
            </a:r>
            <a:r>
              <a:rPr lang="en-US" sz="3200" b="1" dirty="0">
                <a:solidFill>
                  <a:srgbClr val="FF7D00"/>
                </a:solidFill>
              </a:rPr>
              <a:t>#Possibly Cardiac  </a:t>
            </a:r>
            <a:r>
              <a:rPr lang="en-US" sz="3200" b="1" dirty="0">
                <a:solidFill>
                  <a:srgbClr val="00B050"/>
                </a:solidFill>
              </a:rPr>
              <a:t>#Non Cardiac</a:t>
            </a:r>
          </a:p>
        </p:txBody>
      </p:sp>
      <p:sp>
        <p:nvSpPr>
          <p:cNvPr id="7" name="TextBox 6">
            <a:extLst>
              <a:ext uri="{FF2B5EF4-FFF2-40B4-BE49-F238E27FC236}">
                <a16:creationId xmlns:a16="http://schemas.microsoft.com/office/drawing/2014/main" id="{111DCB33-DFED-F946-8535-10A2F51EFEF9}"/>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
        <p:nvSpPr>
          <p:cNvPr id="8" name="Text Placeholder 4">
            <a:extLst>
              <a:ext uri="{FF2B5EF4-FFF2-40B4-BE49-F238E27FC236}">
                <a16:creationId xmlns:a16="http://schemas.microsoft.com/office/drawing/2014/main" id="{AA46FA8B-A5C9-AA45-A69C-8DFBCA0884AF}"/>
              </a:ext>
            </a:extLst>
          </p:cNvPr>
          <p:cNvSpPr txBox="1">
            <a:spLocks/>
          </p:cNvSpPr>
          <p:nvPr/>
        </p:nvSpPr>
        <p:spPr>
          <a:xfrm>
            <a:off x="7739235" y="3405270"/>
            <a:ext cx="1219200" cy="1517554"/>
          </a:xfrm>
          <a:solidFill>
            <a:schemeClr val="bg1"/>
          </a:solidFill>
        </p:spPr>
        <p:txBody>
          <a:bodyPr lIns="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200" b="0" i="0" u="none" strike="noStrike" cap="none">
                <a:solidFill>
                  <a:srgbClr val="000000"/>
                </a:solidFill>
                <a:latin typeface="Lub Dub Condensed" panose="020B0506030403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Arial"/>
                <a:sym typeface="Arial"/>
              </a:rPr>
              <a:t>Gulati, M. et al. 2021 AHA/ACC/ASE/CHEST/SAEM/SCCT/SCMR </a:t>
            </a:r>
            <a:r>
              <a:rPr lang="en-US" sz="800" dirty="0">
                <a:solidFill>
                  <a:prstClr val="black"/>
                </a:solidFill>
                <a:latin typeface="Arial"/>
                <a:ea typeface="+mn-ea"/>
              </a:rPr>
              <a:t> </a:t>
            </a:r>
            <a:r>
              <a:rPr kumimoji="0" lang="en-US" sz="800" b="0" i="0" u="none" strike="noStrike" kern="1200" cap="none" spc="0" normalizeH="0" baseline="0" noProof="0" dirty="0">
                <a:ln>
                  <a:noFill/>
                </a:ln>
                <a:solidFill>
                  <a:prstClr val="black"/>
                </a:solidFill>
                <a:effectLst/>
                <a:uLnTx/>
                <a:uFillTx/>
                <a:latin typeface="Arial"/>
                <a:ea typeface="+mn-ea"/>
                <a:cs typeface="Arial"/>
                <a:sym typeface="Arial"/>
              </a:rPr>
              <a:t>Guideline for the Evaluation and Diagnosis of Chest Pain.</a:t>
            </a:r>
            <a:endParaRPr kumimoji="0" lang="en-US" sz="800" b="0" i="0" u="none" strike="noStrike" kern="0" cap="none" spc="0" normalizeH="0" baseline="0" noProof="0" dirty="0">
              <a:ln>
                <a:noFill/>
              </a:ln>
              <a:solidFill>
                <a:srgbClr val="000000"/>
              </a:solidFill>
              <a:effectLst/>
              <a:uLnTx/>
              <a:uFillTx/>
              <a:latin typeface="Lub Dub Condensed" panose="020B0506030403020204" pitchFamily="34" charset="0"/>
              <a:cs typeface="Arial"/>
              <a:sym typeface="Arial"/>
            </a:endParaRPr>
          </a:p>
        </p:txBody>
      </p:sp>
    </p:spTree>
    <p:extLst>
      <p:ext uri="{BB962C8B-B14F-4D97-AF65-F5344CB8AC3E}">
        <p14:creationId xmlns:p14="http://schemas.microsoft.com/office/powerpoint/2010/main" val="5915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B3D0086-9D0B-7D42-8109-8866D4E9825A}"/>
              </a:ext>
            </a:extLst>
          </p:cNvPr>
          <p:cNvSpPr>
            <a:spLocks noGrp="1"/>
          </p:cNvSpPr>
          <p:nvPr>
            <p:ph type="title"/>
          </p:nvPr>
        </p:nvSpPr>
        <p:spPr>
          <a:xfrm>
            <a:off x="0" y="206375"/>
            <a:ext cx="8991600" cy="857250"/>
          </a:xfrm>
        </p:spPr>
        <p:txBody>
          <a:bodyPr/>
          <a:lstStyle/>
          <a:p>
            <a:pPr eaLnBrk="1" hangingPunct="1"/>
            <a:r>
              <a:rPr lang="en-US" altLang="en-US" sz="3200" dirty="0"/>
              <a:t>Evaluation of Stable Chest Pain: </a:t>
            </a:r>
            <a:br>
              <a:rPr lang="en-US" altLang="en-US" sz="3200" dirty="0"/>
            </a:br>
            <a:r>
              <a:rPr lang="en-US" altLang="en-US" sz="3200" dirty="0"/>
              <a:t>A changing paradigm</a:t>
            </a:r>
          </a:p>
        </p:txBody>
      </p:sp>
      <p:sp>
        <p:nvSpPr>
          <p:cNvPr id="7" name="TextBox 6">
            <a:extLst>
              <a:ext uri="{FF2B5EF4-FFF2-40B4-BE49-F238E27FC236}">
                <a16:creationId xmlns:a16="http://schemas.microsoft.com/office/drawing/2014/main" id="{9475886D-6014-3E44-9067-097D8EC566C6}"/>
              </a:ext>
            </a:extLst>
          </p:cNvPr>
          <p:cNvSpPr txBox="1"/>
          <p:nvPr/>
        </p:nvSpPr>
        <p:spPr>
          <a:xfrm>
            <a:off x="2286000" y="4922824"/>
            <a:ext cx="3352800" cy="230832"/>
          </a:xfrm>
          <a:prstGeom prst="rect">
            <a:avLst/>
          </a:prstGeom>
          <a:noFill/>
        </p:spPr>
        <p:txBody>
          <a:bodyPr wrap="square" rtlCol="0">
            <a:spAutoFit/>
          </a:bodyPr>
          <a:lstStyle/>
          <a:p>
            <a:r>
              <a:rPr lang="en-US" sz="900" dirty="0">
                <a:solidFill>
                  <a:schemeClr val="bg1"/>
                </a:solidFill>
              </a:rPr>
              <a:t>@RonBlankstein    ACC Stable Chest Pain Webinar</a:t>
            </a:r>
          </a:p>
        </p:txBody>
      </p:sp>
      <p:sp>
        <p:nvSpPr>
          <p:cNvPr id="8" name="Rectangle 7">
            <a:extLst>
              <a:ext uri="{FF2B5EF4-FFF2-40B4-BE49-F238E27FC236}">
                <a16:creationId xmlns:a16="http://schemas.microsoft.com/office/drawing/2014/main" id="{48A89D07-68C5-824C-A01E-3C483C4826B5}"/>
              </a:ext>
            </a:extLst>
          </p:cNvPr>
          <p:cNvSpPr/>
          <p:nvPr/>
        </p:nvSpPr>
        <p:spPr>
          <a:xfrm>
            <a:off x="228600" y="1163147"/>
            <a:ext cx="8305800" cy="3046988"/>
          </a:xfrm>
          <a:prstGeom prst="rect">
            <a:avLst/>
          </a:prstGeom>
          <a:solidFill>
            <a:schemeClr val="bg1"/>
          </a:solidFill>
        </p:spPr>
        <p:txBody>
          <a:bodyPr wrap="square">
            <a:spAutoFit/>
          </a:bodyPr>
          <a:lstStyle/>
          <a:p>
            <a:pPr marL="457200" indent="-457200">
              <a:spcAft>
                <a:spcPts val="600"/>
              </a:spcAft>
              <a:buFont typeface="Wingdings" pitchFamily="2" charset="2"/>
              <a:buChar char="§"/>
            </a:pPr>
            <a:r>
              <a:rPr lang="en-US" sz="2600" dirty="0"/>
              <a:t> Among patients undergoing a diagnostic evaluation, there is a relatively low prevalence of obstructive CAD and ischemia (i.e., ~10%)</a:t>
            </a:r>
            <a:endParaRPr lang="en-US" sz="2600" baseline="30000" dirty="0"/>
          </a:p>
          <a:p>
            <a:pPr marL="457200" indent="-457200">
              <a:spcAft>
                <a:spcPts val="600"/>
              </a:spcAft>
              <a:buFont typeface="Wingdings" pitchFamily="2" charset="2"/>
              <a:buChar char="§"/>
            </a:pPr>
            <a:r>
              <a:rPr lang="en-US" sz="2600" dirty="0"/>
              <a:t>Current patterns result in a high normal coronary angiography rate (upward of 50%–60%)</a:t>
            </a:r>
            <a:endParaRPr lang="en-US" sz="2600" baseline="30000" dirty="0"/>
          </a:p>
          <a:p>
            <a:pPr marL="457200" indent="-457200">
              <a:spcAft>
                <a:spcPts val="600"/>
              </a:spcAft>
              <a:buFont typeface="Wingdings" pitchFamily="2" charset="2"/>
              <a:buChar char="§"/>
            </a:pPr>
            <a:r>
              <a:rPr lang="en-US" sz="2600" dirty="0"/>
              <a:t>Traditional pretest risk scores largely overestimate disease probability and contribute to </a:t>
            </a:r>
            <a:r>
              <a:rPr lang="en-US" sz="2600" dirty="0" err="1"/>
              <a:t>overtesting</a:t>
            </a:r>
            <a:endParaRPr lang="en-US" sz="2600" baseline="30000" dirty="0"/>
          </a:p>
        </p:txBody>
      </p:sp>
      <p:sp>
        <p:nvSpPr>
          <p:cNvPr id="9" name="Rectangle 8">
            <a:extLst>
              <a:ext uri="{FF2B5EF4-FFF2-40B4-BE49-F238E27FC236}">
                <a16:creationId xmlns:a16="http://schemas.microsoft.com/office/drawing/2014/main" id="{5B62927C-747E-694D-9249-D8EB2EF1535D}"/>
              </a:ext>
            </a:extLst>
          </p:cNvPr>
          <p:cNvSpPr/>
          <p:nvPr/>
        </p:nvSpPr>
        <p:spPr>
          <a:xfrm>
            <a:off x="3124200" y="4324587"/>
            <a:ext cx="3562257" cy="369332"/>
          </a:xfrm>
          <a:prstGeom prst="rect">
            <a:avLst/>
          </a:prstGeom>
        </p:spPr>
        <p:txBody>
          <a:bodyPr wrap="none">
            <a:spAutoFit/>
          </a:bodyPr>
          <a:lstStyle/>
          <a:p>
            <a:r>
              <a:rPr lang="en-US" baseline="30000" dirty="0"/>
              <a:t>(References # 11,14,15, 16-21 in Gulati et al, 2021)</a:t>
            </a:r>
            <a:endParaRPr lang="en-US" dirty="0"/>
          </a:p>
        </p:txBody>
      </p:sp>
    </p:spTree>
    <p:extLst>
      <p:ext uri="{BB962C8B-B14F-4D97-AF65-F5344CB8AC3E}">
        <p14:creationId xmlns:p14="http://schemas.microsoft.com/office/powerpoint/2010/main" val="1393069246"/>
      </p:ext>
    </p:extLst>
  </p:cSld>
  <p:clrMapOvr>
    <a:masterClrMapping/>
  </p:clrMapOvr>
</p:sld>
</file>

<file path=ppt/theme/theme1.xml><?xml version="1.0" encoding="utf-8"?>
<a:theme xmlns:a="http://schemas.openxmlformats.org/drawingml/2006/main" name="ACC 16:9 Master">
  <a:themeElements>
    <a:clrScheme name="ACC">
      <a:dk1>
        <a:srgbClr val="00386B"/>
      </a:dk1>
      <a:lt1>
        <a:sysClr val="window" lastClr="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Custom 2">
      <a:majorFont>
        <a:latin typeface="Garamond"/>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CC 16:9 Master">
  <a:themeElements>
    <a:clrScheme name="ACC 16:9 Master">
      <a:dk1>
        <a:srgbClr val="00386B"/>
      </a:dk1>
      <a:lt1>
        <a:srgbClr val="6B6B6B"/>
      </a:lt1>
      <a:dk2>
        <a:srgbClr val="A7A7A7"/>
      </a:dk2>
      <a:lt2>
        <a:srgbClr val="535353"/>
      </a:lt2>
      <a:accent1>
        <a:srgbClr val="C6D9F0"/>
      </a:accent1>
      <a:accent2>
        <a:srgbClr val="8DB3E2"/>
      </a:accent2>
      <a:accent3>
        <a:srgbClr val="548DD4"/>
      </a:accent3>
      <a:accent4>
        <a:srgbClr val="17365D"/>
      </a:accent4>
      <a:accent5>
        <a:srgbClr val="0F243E"/>
      </a:accent5>
      <a:accent6>
        <a:srgbClr val="7F7F7F"/>
      </a:accent6>
      <a:hlink>
        <a:srgbClr val="0000FF"/>
      </a:hlink>
      <a:folHlink>
        <a:srgbClr val="FF00FF"/>
      </a:folHlink>
    </a:clrScheme>
    <a:fontScheme name="ACC 16:9 Master">
      <a:majorFont>
        <a:latin typeface="Helvetica"/>
        <a:ea typeface="Helvetica"/>
        <a:cs typeface="Helvetica"/>
      </a:majorFont>
      <a:minorFont>
        <a:latin typeface="Helvetica"/>
        <a:ea typeface="Helvetica"/>
        <a:cs typeface="Helvetica"/>
      </a:minorFont>
    </a:fontScheme>
    <a:fmtScheme name="ACC 16:9 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386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386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ACC 16:9 Master">
  <a:themeElements>
    <a:clrScheme name="ACC">
      <a:dk1>
        <a:srgbClr val="00386B"/>
      </a:dk1>
      <a:lt1>
        <a:srgbClr val="FFFFFF"/>
      </a:lt1>
      <a:dk2>
        <a:srgbClr val="00386B"/>
      </a:dk2>
      <a:lt2>
        <a:srgbClr val="EEECE1"/>
      </a:lt2>
      <a:accent1>
        <a:srgbClr val="C6D9F0"/>
      </a:accent1>
      <a:accent2>
        <a:srgbClr val="8DB3E2"/>
      </a:accent2>
      <a:accent3>
        <a:srgbClr val="548DD4"/>
      </a:accent3>
      <a:accent4>
        <a:srgbClr val="17365D"/>
      </a:accent4>
      <a:accent5>
        <a:srgbClr val="0F243E"/>
      </a:accent5>
      <a:accent6>
        <a:srgbClr val="7F7F7F"/>
      </a:accent6>
      <a:hlink>
        <a:srgbClr val="006ED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6c48deb1-7e46-4919-9687-8ee7d470aeb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9774405284654DBBFBFA88ED88E767" ma:contentTypeVersion="11" ma:contentTypeDescription="Create a new document." ma:contentTypeScope="" ma:versionID="b49be765b287f95f17e252b5eef1f2f4">
  <xsd:schema xmlns:xsd="http://www.w3.org/2001/XMLSchema" xmlns:xs="http://www.w3.org/2001/XMLSchema" xmlns:p="http://schemas.microsoft.com/office/2006/metadata/properties" xmlns:ns2="6c48deb1-7e46-4919-9687-8ee7d470aeb9" targetNamespace="http://schemas.microsoft.com/office/2006/metadata/properties" ma:root="true" ma:fieldsID="deaf6fb87a3b712b3d97fd222e24273e" ns2:_="">
    <xsd:import namespace="6c48deb1-7e46-4919-9687-8ee7d470ae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EventHashCode" minOccurs="0"/>
                <xsd:element ref="ns2:MediaServiceGenerationTime" minOccurs="0"/>
                <xsd:element ref="ns2:MediaServiceDateTaken" minOccurs="0"/>
                <xsd:element ref="ns2:MediaServiceAutoKeyPoints" minOccurs="0"/>
                <xsd:element ref="ns2:MediaServiceKeyPoints"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48deb1-7e46-4919-9687-8ee7d470aeb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8108C7-0F1E-4F28-8710-4484B5356C6F}">
  <ds:schemaRefs>
    <ds:schemaRef ds:uri="http://schemas.microsoft.com/sharepoint/v3/contenttype/forms"/>
  </ds:schemaRefs>
</ds:datastoreItem>
</file>

<file path=customXml/itemProps2.xml><?xml version="1.0" encoding="utf-8"?>
<ds:datastoreItem xmlns:ds="http://schemas.openxmlformats.org/officeDocument/2006/customXml" ds:itemID="{449F587A-648E-4CBE-B011-4FA3E604A7AB}">
  <ds:schemaRefs>
    <ds:schemaRef ds:uri="http://purl.org/dc/elements/1.1/"/>
    <ds:schemaRef ds:uri="http://schemas.microsoft.com/office/2006/metadata/properties"/>
    <ds:schemaRef ds:uri="6c48deb1-7e46-4919-9687-8ee7d470aeb9"/>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278EB1-D8AE-4FF0-921C-AD92557572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48deb1-7e46-4919-9687-8ee7d470ae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6408</TotalTime>
  <Words>2913</Words>
  <Application>Microsoft Office PowerPoint</Application>
  <PresentationFormat>On-screen Show (16:9)</PresentationFormat>
  <Paragraphs>447</Paragraphs>
  <Slides>54</Slides>
  <Notes>22</Notes>
  <HiddenSlides>0</HiddenSlides>
  <MMClips>0</MMClips>
  <ScaleCrop>false</ScaleCrop>
  <HeadingPairs>
    <vt:vector size="8" baseType="variant">
      <vt:variant>
        <vt:lpstr>Fonts Used</vt:lpstr>
      </vt:variant>
      <vt:variant>
        <vt:i4>20</vt:i4>
      </vt:variant>
      <vt:variant>
        <vt:lpstr>Theme</vt:lpstr>
      </vt:variant>
      <vt:variant>
        <vt:i4>6</vt:i4>
      </vt:variant>
      <vt:variant>
        <vt:lpstr>Embedded OLE Servers</vt:lpstr>
      </vt:variant>
      <vt:variant>
        <vt:i4>1</vt:i4>
      </vt:variant>
      <vt:variant>
        <vt:lpstr>Slide Titles</vt:lpstr>
      </vt:variant>
      <vt:variant>
        <vt:i4>54</vt:i4>
      </vt:variant>
    </vt:vector>
  </HeadingPairs>
  <TitlesOfParts>
    <vt:vector size="81" baseType="lpstr">
      <vt:lpstr>Al Tarikh</vt:lpstr>
      <vt:lpstr>Arial</vt:lpstr>
      <vt:lpstr>Arial Black</vt:lpstr>
      <vt:lpstr>Arial Narrow</vt:lpstr>
      <vt:lpstr>Avenir</vt:lpstr>
      <vt:lpstr>Avenir Book</vt:lpstr>
      <vt:lpstr>Avenir Heavy</vt:lpstr>
      <vt:lpstr>Calibri</vt:lpstr>
      <vt:lpstr>Calibri Light</vt:lpstr>
      <vt:lpstr>Cambria Math</vt:lpstr>
      <vt:lpstr>Franklin Gothic Book</vt:lpstr>
      <vt:lpstr>Garamond</vt:lpstr>
      <vt:lpstr>Helvetica</vt:lpstr>
      <vt:lpstr>Libre Franklin</vt:lpstr>
      <vt:lpstr>Lub Dub Bold</vt:lpstr>
      <vt:lpstr>Lub Dub Condensed</vt:lpstr>
      <vt:lpstr>Lub Dub Medium</vt:lpstr>
      <vt:lpstr>Noto Sans Symbols</vt:lpstr>
      <vt:lpstr>Times New Roman</vt:lpstr>
      <vt:lpstr>Wingdings</vt:lpstr>
      <vt:lpstr>ACC 16:9 Master</vt:lpstr>
      <vt:lpstr>1_Custom Design</vt:lpstr>
      <vt:lpstr>Custom Design</vt:lpstr>
      <vt:lpstr>1_ACC 16:9 Master</vt:lpstr>
      <vt:lpstr>2_Custom Design</vt:lpstr>
      <vt:lpstr>3_ACC 16:9 Master</vt:lpstr>
      <vt:lpstr>Bitmap Image</vt:lpstr>
      <vt:lpstr>PowerPoint Presentation</vt:lpstr>
      <vt:lpstr>PowerPoint Presentation</vt:lpstr>
      <vt:lpstr>PowerPoint Presentation</vt:lpstr>
      <vt:lpstr>The ACC Cardiovascular Imaging Section presents 2021 Guideline for the Evaluation and Diagnosis of Chest Pain: Imaging and Stable Chest Pain </vt:lpstr>
      <vt:lpstr>PowerPoint Presentation</vt:lpstr>
      <vt:lpstr>Stable Chest Pain</vt:lpstr>
      <vt:lpstr>Stable Chest Pain</vt:lpstr>
      <vt:lpstr>PowerPoint Presentation</vt:lpstr>
      <vt:lpstr>Evaluation of Stable Chest Pain:  A changing paradigm</vt:lpstr>
      <vt:lpstr>Pre-test Probability of Obstructive CAD</vt:lpstr>
      <vt:lpstr>Intermediate-High Risk Patients:  Why a single group ? </vt:lpstr>
      <vt:lpstr>PowerPoint Presentation</vt:lpstr>
      <vt:lpstr>PowerPoint Presentation</vt:lpstr>
      <vt:lpstr>PowerPoint Presentation</vt:lpstr>
      <vt:lpstr>PowerPoint Presentation</vt:lpstr>
      <vt:lpstr>PowerPoint Presentation</vt:lpstr>
      <vt:lpstr>PowerPoint Presentation</vt:lpstr>
      <vt:lpstr>What is the Optimal Method for Ischemia Evaluation in Women? (WOMEN) Trial</vt:lpstr>
      <vt:lpstr>PowerPoint Presentation</vt:lpstr>
      <vt:lpstr>Coronary Artery Calcium  (CAC) Scoring</vt:lpstr>
      <vt:lpstr>CAC + Selective CCTA vs. Exercise Testing in Suspected CAD (CRESCENT) Trial</vt:lpstr>
      <vt:lpstr>CAC + Selective CCTA vs. Exercise Testing in Suspected CAD (CRESCENT) Trial</vt:lpstr>
      <vt:lpstr>Importance of Identifying Low Risk</vt:lpstr>
      <vt:lpstr>PowerPoint Presentation</vt:lpstr>
      <vt:lpstr>PowerPoint Presentation</vt:lpstr>
      <vt:lpstr>The “de novo patient” with Stable Chest Pain: Goals of Assessment</vt:lpstr>
      <vt:lpstr>  Identify: Intelligent Choice of testing Imaging for Patients ≥ 15% pretest Probability  </vt:lpstr>
      <vt:lpstr>Guidelines:  Acknowledging the Differences </vt:lpstr>
      <vt:lpstr>Figure 12. Clinical Decision Pathway for Patients With Stable Chest Pain &amp; No Known CAD Nuanced approach and graded response to disease severity and ischemia</vt:lpstr>
      <vt:lpstr>Figure 12. Clinical Decision Pathway for Patients With Stable Chest Pain &amp; No Known CAD Anatomic risk stratification: You can always add functional testing when needed</vt:lpstr>
      <vt:lpstr>Figure 12. Clinical Decision Pathway for Patients With Stable Chest Pain &amp; No Known CAD Functional risk stratification: You can always add anatomic testing when needed</vt:lpstr>
      <vt:lpstr>PowerPoint Presentation</vt:lpstr>
      <vt:lpstr>When Imaging is indicated:  Intermediate Risk</vt:lpstr>
      <vt:lpstr>Advantages of PET</vt:lpstr>
      <vt:lpstr>PowerPoint Presentation</vt:lpstr>
      <vt:lpstr>CAC: An opportunity to refine risk assessment and start preventive therapies</vt:lpstr>
      <vt:lpstr>When Imaging is indicated:  Intermediate Risk</vt:lpstr>
      <vt:lpstr>PowerPoint Presentation</vt:lpstr>
      <vt:lpstr>Disclosures</vt:lpstr>
      <vt:lpstr>PowerPoint Presentation</vt:lpstr>
      <vt:lpstr>PowerPoint Presentation</vt:lpstr>
      <vt:lpstr>PowerPoint Presentation</vt:lpstr>
      <vt:lpstr>PowerPoint Presentation</vt:lpstr>
      <vt:lpstr>PowerPoint Presentation</vt:lpstr>
      <vt:lpstr>Pericardial Disease and Chest Pain</vt:lpstr>
      <vt:lpstr>Microvascular Disease and Chest Pain</vt:lpstr>
      <vt:lpstr>Microvascular Disease and Chest Pain</vt:lpstr>
      <vt:lpstr>Microvascular Disease and Chest Pain</vt:lpstr>
      <vt:lpstr>72 year old female with hypertension and dyslipidemia presented for evaluation of intermittent chest discomfort</vt:lpstr>
      <vt:lpstr>Myocardial Perfusion PET</vt:lpstr>
      <vt:lpstr>Quantitative flow: normal peak myocardial blood flow (MBF) and normal MBF reserve</vt:lpstr>
      <vt:lpstr>Microvascular Disease and Chest Pain</vt:lpstr>
      <vt:lpstr>PowerPoint Presentation</vt:lpstr>
      <vt:lpstr>ACC Chest Pain Guideline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Insert Title Here ]</dc:title>
  <dc:creator>Autumn Niggles</dc:creator>
  <cp:lastModifiedBy>Tina Battaile</cp:lastModifiedBy>
  <cp:revision>58</cp:revision>
  <cp:lastPrinted>2013-06-06T20:17:19Z</cp:lastPrinted>
  <dcterms:created xsi:type="dcterms:W3CDTF">2013-05-15T19:14:34Z</dcterms:created>
  <dcterms:modified xsi:type="dcterms:W3CDTF">2021-11-04T12:13:24Z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0x010100809774405284654DBBFBFA88ED88E767</vt:lpwstr>
  </property>
</Properties>
</file>