
<file path=[Content_Types].xml><?xml version="1.0" encoding="utf-8"?>
<Types xmlns="http://schemas.openxmlformats.org/package/2006/content-types">
  <Default Extension="emf" ContentType="image/x-emf"/>
  <Default Extension="gif" ContentType="image/gif"/>
  <Default Extension="jfif" ContentType="image/jpeg"/>
  <Default Extension="jpeg" ContentType="image/jpeg"/>
  <Default Extension="jpg" ContentType="image/jpeg"/>
  <Default Extension="mov" ContentType="video/quicktime"/>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84" r:id="rId5"/>
    <p:sldMasterId id="2147483772" r:id="rId6"/>
  </p:sldMasterIdLst>
  <p:notesMasterIdLst>
    <p:notesMasterId r:id="rId69"/>
  </p:notesMasterIdLst>
  <p:handoutMasterIdLst>
    <p:handoutMasterId r:id="rId70"/>
  </p:handoutMasterIdLst>
  <p:sldIdLst>
    <p:sldId id="256" r:id="rId7"/>
    <p:sldId id="257" r:id="rId8"/>
    <p:sldId id="260" r:id="rId9"/>
    <p:sldId id="261" r:id="rId10"/>
    <p:sldId id="262" r:id="rId11"/>
    <p:sldId id="270" r:id="rId12"/>
    <p:sldId id="272" r:id="rId13"/>
    <p:sldId id="267" r:id="rId14"/>
    <p:sldId id="273" r:id="rId15"/>
    <p:sldId id="263" r:id="rId16"/>
    <p:sldId id="264" r:id="rId17"/>
    <p:sldId id="266" r:id="rId18"/>
    <p:sldId id="265" r:id="rId19"/>
    <p:sldId id="269" r:id="rId20"/>
    <p:sldId id="274" r:id="rId21"/>
    <p:sldId id="305" r:id="rId22"/>
    <p:sldId id="306" r:id="rId23"/>
    <p:sldId id="307" r:id="rId24"/>
    <p:sldId id="308" r:id="rId25"/>
    <p:sldId id="309" r:id="rId26"/>
    <p:sldId id="313" r:id="rId27"/>
    <p:sldId id="320" r:id="rId28"/>
    <p:sldId id="311" r:id="rId29"/>
    <p:sldId id="310" r:id="rId30"/>
    <p:sldId id="321" r:id="rId31"/>
    <p:sldId id="318" r:id="rId32"/>
    <p:sldId id="322" r:id="rId33"/>
    <p:sldId id="319" r:id="rId34"/>
    <p:sldId id="323" r:id="rId35"/>
    <p:sldId id="317" r:id="rId36"/>
    <p:sldId id="315" r:id="rId37"/>
    <p:sldId id="324" r:id="rId38"/>
    <p:sldId id="316" r:id="rId39"/>
    <p:sldId id="312" r:id="rId40"/>
    <p:sldId id="296" r:id="rId41"/>
    <p:sldId id="277" r:id="rId42"/>
    <p:sldId id="278" r:id="rId43"/>
    <p:sldId id="279" r:id="rId44"/>
    <p:sldId id="280" r:id="rId45"/>
    <p:sldId id="281" r:id="rId46"/>
    <p:sldId id="282" r:id="rId47"/>
    <p:sldId id="283" r:id="rId48"/>
    <p:sldId id="284" r:id="rId49"/>
    <p:sldId id="285" r:id="rId50"/>
    <p:sldId id="275" r:id="rId51"/>
    <p:sldId id="287" r:id="rId52"/>
    <p:sldId id="288" r:id="rId53"/>
    <p:sldId id="289" r:id="rId54"/>
    <p:sldId id="290" r:id="rId55"/>
    <p:sldId id="258" r:id="rId56"/>
    <p:sldId id="297" r:id="rId57"/>
    <p:sldId id="298" r:id="rId58"/>
    <p:sldId id="299" r:id="rId59"/>
    <p:sldId id="300" r:id="rId60"/>
    <p:sldId id="301" r:id="rId61"/>
    <p:sldId id="326" r:id="rId62"/>
    <p:sldId id="292" r:id="rId63"/>
    <p:sldId id="295" r:id="rId64"/>
    <p:sldId id="302" r:id="rId65"/>
    <p:sldId id="303" r:id="rId66"/>
    <p:sldId id="304" r:id="rId67"/>
    <p:sldId id="325" r:id="rId68"/>
  </p:sldIdLst>
  <p:sldSz cx="9144000" cy="5143500" type="screen16x9"/>
  <p:notesSz cx="6858000" cy="9144000"/>
  <p:defaultTextStyle>
    <a:defPPr>
      <a:defRPr lang="en-US"/>
    </a:defPPr>
    <a:lvl1pPr algn="l" rtl="0" fontAlgn="base">
      <a:spcBef>
        <a:spcPct val="0"/>
      </a:spcBef>
      <a:spcAft>
        <a:spcPct val="0"/>
      </a:spcAft>
      <a:defRPr kern="1200">
        <a:solidFill>
          <a:schemeClr val="tx1"/>
        </a:solidFill>
        <a:latin typeface="Franklin Gothic Book" panose="020B0503020102020204" pitchFamily="34" charset="0"/>
        <a:ea typeface="MS PGothic" panose="020B0600070205080204" pitchFamily="34" charset="-128"/>
        <a:cs typeface="+mn-cs"/>
      </a:defRPr>
    </a:lvl1pPr>
    <a:lvl2pPr marL="457200" algn="l" rtl="0" fontAlgn="base">
      <a:spcBef>
        <a:spcPct val="0"/>
      </a:spcBef>
      <a:spcAft>
        <a:spcPct val="0"/>
      </a:spcAft>
      <a:defRPr kern="1200">
        <a:solidFill>
          <a:schemeClr val="tx1"/>
        </a:solidFill>
        <a:latin typeface="Franklin Gothic Book" panose="020B0503020102020204" pitchFamily="34" charset="0"/>
        <a:ea typeface="MS PGothic" panose="020B0600070205080204" pitchFamily="34" charset="-128"/>
        <a:cs typeface="+mn-cs"/>
      </a:defRPr>
    </a:lvl2pPr>
    <a:lvl3pPr marL="914400" algn="l" rtl="0" fontAlgn="base">
      <a:spcBef>
        <a:spcPct val="0"/>
      </a:spcBef>
      <a:spcAft>
        <a:spcPct val="0"/>
      </a:spcAft>
      <a:defRPr kern="1200">
        <a:solidFill>
          <a:schemeClr val="tx1"/>
        </a:solidFill>
        <a:latin typeface="Franklin Gothic Book" panose="020B0503020102020204" pitchFamily="34" charset="0"/>
        <a:ea typeface="MS PGothic" panose="020B0600070205080204" pitchFamily="34" charset="-128"/>
        <a:cs typeface="+mn-cs"/>
      </a:defRPr>
    </a:lvl3pPr>
    <a:lvl4pPr marL="1371600" algn="l" rtl="0" fontAlgn="base">
      <a:spcBef>
        <a:spcPct val="0"/>
      </a:spcBef>
      <a:spcAft>
        <a:spcPct val="0"/>
      </a:spcAft>
      <a:defRPr kern="1200">
        <a:solidFill>
          <a:schemeClr val="tx1"/>
        </a:solidFill>
        <a:latin typeface="Franklin Gothic Book" panose="020B0503020102020204" pitchFamily="34" charset="0"/>
        <a:ea typeface="MS PGothic" panose="020B0600070205080204" pitchFamily="34" charset="-128"/>
        <a:cs typeface="+mn-cs"/>
      </a:defRPr>
    </a:lvl4pPr>
    <a:lvl5pPr marL="1828800" algn="l" rtl="0" fontAlgn="base">
      <a:spcBef>
        <a:spcPct val="0"/>
      </a:spcBef>
      <a:spcAft>
        <a:spcPct val="0"/>
      </a:spcAft>
      <a:defRPr kern="1200">
        <a:solidFill>
          <a:schemeClr val="tx1"/>
        </a:solidFill>
        <a:latin typeface="Franklin Gothic Book" panose="020B05030201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Franklin Gothic Book" panose="020B05030201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Franklin Gothic Book" panose="020B05030201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Franklin Gothic Book" panose="020B05030201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Franklin Gothic Book" panose="020B05030201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38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41"/>
  </p:normalViewPr>
  <p:slideViewPr>
    <p:cSldViewPr>
      <p:cViewPr varScale="1">
        <p:scale>
          <a:sx n="83" d="100"/>
          <a:sy n="83" d="100"/>
        </p:scale>
        <p:origin x="800" y="64"/>
      </p:cViewPr>
      <p:guideLst>
        <p:guide orient="horz" pos="1620"/>
        <p:guide pos="2880"/>
      </p:guideLst>
    </p:cSldViewPr>
  </p:slideViewPr>
  <p:notesTextViewPr>
    <p:cViewPr>
      <p:scale>
        <a:sx n="1" d="1"/>
        <a:sy n="1" d="1"/>
      </p:scale>
      <p:origin x="0" y="0"/>
    </p:cViewPr>
  </p:notesTextViewPr>
  <p:sorterViewPr>
    <p:cViewPr>
      <p:scale>
        <a:sx n="100" d="100"/>
        <a:sy n="100" d="100"/>
      </p:scale>
      <p:origin x="0" y="-15184"/>
    </p:cViewPr>
  </p:sorterViewPr>
  <p:notesViewPr>
    <p:cSldViewPr>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 Type="http://schemas.openxmlformats.org/officeDocument/2006/relationships/slide" Target="slides/slide1.xml"/><Relationship Id="rId71"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handoutMaster" Target="handoutMasters/handoutMaster1.xml"/><Relationship Id="rId75"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na Battaile" userId="01f3e4c5-5431-4c48-bd24-f45afd16f2c2" providerId="ADAL" clId="{D007D07C-D7A1-4D81-9F48-ED76CB79AEE8}"/>
    <pc:docChg chg="undo redo custSel addSld delSld modSld sldOrd">
      <pc:chgData name="Tina Battaile" userId="01f3e4c5-5431-4c48-bd24-f45afd16f2c2" providerId="ADAL" clId="{D007D07C-D7A1-4D81-9F48-ED76CB79AEE8}" dt="2021-11-12T15:20:05.353" v="96" actId="20577"/>
      <pc:docMkLst>
        <pc:docMk/>
      </pc:docMkLst>
      <pc:sldChg chg="delSp modSp mod ord">
        <pc:chgData name="Tina Battaile" userId="01f3e4c5-5431-4c48-bd24-f45afd16f2c2" providerId="ADAL" clId="{D007D07C-D7A1-4D81-9F48-ED76CB79AEE8}" dt="2021-11-12T15:19:10.287" v="95" actId="1076"/>
        <pc:sldMkLst>
          <pc:docMk/>
          <pc:sldMk cId="0" sldId="257"/>
        </pc:sldMkLst>
        <pc:spChg chg="del">
          <ac:chgData name="Tina Battaile" userId="01f3e4c5-5431-4c48-bd24-f45afd16f2c2" providerId="ADAL" clId="{D007D07C-D7A1-4D81-9F48-ED76CB79AEE8}" dt="2021-11-12T15:18:07.005" v="77" actId="478"/>
          <ac:spMkLst>
            <pc:docMk/>
            <pc:sldMk cId="0" sldId="257"/>
            <ac:spMk id="14" creationId="{F762DC11-6651-4809-8030-FBC682CB68FF}"/>
          </ac:spMkLst>
        </pc:spChg>
        <pc:spChg chg="mod">
          <ac:chgData name="Tina Battaile" userId="01f3e4c5-5431-4c48-bd24-f45afd16f2c2" providerId="ADAL" clId="{D007D07C-D7A1-4D81-9F48-ED76CB79AEE8}" dt="2021-11-12T15:18:51.237" v="90" actId="1076"/>
          <ac:spMkLst>
            <pc:docMk/>
            <pc:sldMk cId="0" sldId="257"/>
            <ac:spMk id="16" creationId="{E4834C93-000B-496E-976E-AC1D6CC6A559}"/>
          </ac:spMkLst>
        </pc:spChg>
        <pc:spChg chg="mod">
          <ac:chgData name="Tina Battaile" userId="01f3e4c5-5431-4c48-bd24-f45afd16f2c2" providerId="ADAL" clId="{D007D07C-D7A1-4D81-9F48-ED76CB79AEE8}" dt="2021-11-12T15:19:01.559" v="93" actId="1076"/>
          <ac:spMkLst>
            <pc:docMk/>
            <pc:sldMk cId="0" sldId="257"/>
            <ac:spMk id="18" creationId="{1D24B956-7D2A-4A53-9309-52E60FE9C042}"/>
          </ac:spMkLst>
        </pc:spChg>
        <pc:spChg chg="mod">
          <ac:chgData name="Tina Battaile" userId="01f3e4c5-5431-4c48-bd24-f45afd16f2c2" providerId="ADAL" clId="{D007D07C-D7A1-4D81-9F48-ED76CB79AEE8}" dt="2021-11-12T15:18:42.849" v="87" actId="1076"/>
          <ac:spMkLst>
            <pc:docMk/>
            <pc:sldMk cId="0" sldId="257"/>
            <ac:spMk id="19" creationId="{A7DB3BB6-9FE5-4D9E-912C-7CAE026DC5AA}"/>
          </ac:spMkLst>
        </pc:spChg>
        <pc:picChg chg="del">
          <ac:chgData name="Tina Battaile" userId="01f3e4c5-5431-4c48-bd24-f45afd16f2c2" providerId="ADAL" clId="{D007D07C-D7A1-4D81-9F48-ED76CB79AEE8}" dt="2021-11-12T15:18:04.371" v="76" actId="478"/>
          <ac:picMkLst>
            <pc:docMk/>
            <pc:sldMk cId="0" sldId="257"/>
            <ac:picMk id="3" creationId="{C09872B1-44F0-4C78-97B8-28CDF2EC5793}"/>
          </ac:picMkLst>
        </pc:picChg>
        <pc:picChg chg="mod">
          <ac:chgData name="Tina Battaile" userId="01f3e4c5-5431-4c48-bd24-f45afd16f2c2" providerId="ADAL" clId="{D007D07C-D7A1-4D81-9F48-ED76CB79AEE8}" dt="2021-11-12T15:19:06.076" v="94" actId="1076"/>
          <ac:picMkLst>
            <pc:docMk/>
            <pc:sldMk cId="0" sldId="257"/>
            <ac:picMk id="4" creationId="{320DD0A5-FB9A-4815-A0A9-7312B617AAA0}"/>
          </ac:picMkLst>
        </pc:picChg>
        <pc:picChg chg="mod">
          <ac:chgData name="Tina Battaile" userId="01f3e4c5-5431-4c48-bd24-f45afd16f2c2" providerId="ADAL" clId="{D007D07C-D7A1-4D81-9F48-ED76CB79AEE8}" dt="2021-11-12T15:19:10.287" v="95" actId="1076"/>
          <ac:picMkLst>
            <pc:docMk/>
            <pc:sldMk cId="0" sldId="257"/>
            <ac:picMk id="5" creationId="{C8DEFCAC-174B-4010-95C4-B6953EB0B695}"/>
          </ac:picMkLst>
        </pc:picChg>
        <pc:picChg chg="mod">
          <ac:chgData name="Tina Battaile" userId="01f3e4c5-5431-4c48-bd24-f45afd16f2c2" providerId="ADAL" clId="{D007D07C-D7A1-4D81-9F48-ED76CB79AEE8}" dt="2021-11-12T15:18:53.966" v="91" actId="1076"/>
          <ac:picMkLst>
            <pc:docMk/>
            <pc:sldMk cId="0" sldId="257"/>
            <ac:picMk id="9" creationId="{19209ECC-5E93-41E6-B2D4-6B9A1B493603}"/>
          </ac:picMkLst>
        </pc:picChg>
      </pc:sldChg>
      <pc:sldChg chg="mod modShow">
        <pc:chgData name="Tina Battaile" userId="01f3e4c5-5431-4c48-bd24-f45afd16f2c2" providerId="ADAL" clId="{D007D07C-D7A1-4D81-9F48-ED76CB79AEE8}" dt="2021-11-10T23:09:28.276" v="0" actId="729"/>
        <pc:sldMkLst>
          <pc:docMk/>
          <pc:sldMk cId="824160586" sldId="269"/>
        </pc:sldMkLst>
      </pc:sldChg>
      <pc:sldChg chg="add del">
        <pc:chgData name="Tina Battaile" userId="01f3e4c5-5431-4c48-bd24-f45afd16f2c2" providerId="ADAL" clId="{D007D07C-D7A1-4D81-9F48-ED76CB79AEE8}" dt="2021-11-10T23:22:37.632" v="3" actId="2696"/>
        <pc:sldMkLst>
          <pc:docMk/>
          <pc:sldMk cId="404510877" sldId="271"/>
        </pc:sldMkLst>
      </pc:sldChg>
      <pc:sldChg chg="modSp mod">
        <pc:chgData name="Tina Battaile" userId="01f3e4c5-5431-4c48-bd24-f45afd16f2c2" providerId="ADAL" clId="{D007D07C-D7A1-4D81-9F48-ED76CB79AEE8}" dt="2021-11-10T23:35:50.922" v="9" actId="1076"/>
        <pc:sldMkLst>
          <pc:docMk/>
          <pc:sldMk cId="3525866501" sldId="281"/>
        </pc:sldMkLst>
        <pc:picChg chg="mod">
          <ac:chgData name="Tina Battaile" userId="01f3e4c5-5431-4c48-bd24-f45afd16f2c2" providerId="ADAL" clId="{D007D07C-D7A1-4D81-9F48-ED76CB79AEE8}" dt="2021-11-10T23:35:38.031" v="7" actId="1076"/>
          <ac:picMkLst>
            <pc:docMk/>
            <pc:sldMk cId="3525866501" sldId="281"/>
            <ac:picMk id="5" creationId="{D3B1724F-2A32-4F59-9EF7-E8D7F8D39660}"/>
          </ac:picMkLst>
        </pc:picChg>
        <pc:cxnChg chg="mod">
          <ac:chgData name="Tina Battaile" userId="01f3e4c5-5431-4c48-bd24-f45afd16f2c2" providerId="ADAL" clId="{D007D07C-D7A1-4D81-9F48-ED76CB79AEE8}" dt="2021-11-10T23:35:50.922" v="9" actId="1076"/>
          <ac:cxnSpMkLst>
            <pc:docMk/>
            <pc:sldMk cId="3525866501" sldId="281"/>
            <ac:cxnSpMk id="7" creationId="{0DC184CA-2CB4-42BB-BF22-14DBADBFF4DA}"/>
          </ac:cxnSpMkLst>
        </pc:cxnChg>
      </pc:sldChg>
      <pc:sldChg chg="modSp mod">
        <pc:chgData name="Tina Battaile" userId="01f3e4c5-5431-4c48-bd24-f45afd16f2c2" providerId="ADAL" clId="{D007D07C-D7A1-4D81-9F48-ED76CB79AEE8}" dt="2021-11-10T23:37:11.645" v="57" actId="20577"/>
        <pc:sldMkLst>
          <pc:docMk/>
          <pc:sldMk cId="0" sldId="287"/>
        </pc:sldMkLst>
        <pc:spChg chg="mod">
          <ac:chgData name="Tina Battaile" userId="01f3e4c5-5431-4c48-bd24-f45afd16f2c2" providerId="ADAL" clId="{D007D07C-D7A1-4D81-9F48-ED76CB79AEE8}" dt="2021-11-10T23:37:11.645" v="57" actId="20577"/>
          <ac:spMkLst>
            <pc:docMk/>
            <pc:sldMk cId="0" sldId="287"/>
            <ac:spMk id="25601" creationId="{9C17F3BD-2F68-42D8-BE43-A3B3913D7125}"/>
          </ac:spMkLst>
        </pc:spChg>
      </pc:sldChg>
      <pc:sldChg chg="ord">
        <pc:chgData name="Tina Battaile" userId="01f3e4c5-5431-4c48-bd24-f45afd16f2c2" providerId="ADAL" clId="{D007D07C-D7A1-4D81-9F48-ED76CB79AEE8}" dt="2021-11-10T23:44:06.655" v="61"/>
        <pc:sldMkLst>
          <pc:docMk/>
          <pc:sldMk cId="3748757538" sldId="292"/>
        </pc:sldMkLst>
      </pc:sldChg>
      <pc:sldChg chg="ord">
        <pc:chgData name="Tina Battaile" userId="01f3e4c5-5431-4c48-bd24-f45afd16f2c2" providerId="ADAL" clId="{D007D07C-D7A1-4D81-9F48-ED76CB79AEE8}" dt="2021-11-10T23:44:06.655" v="61"/>
        <pc:sldMkLst>
          <pc:docMk/>
          <pc:sldMk cId="2616884071" sldId="295"/>
        </pc:sldMkLst>
      </pc:sldChg>
      <pc:sldChg chg="modSp mod">
        <pc:chgData name="Tina Battaile" userId="01f3e4c5-5431-4c48-bd24-f45afd16f2c2" providerId="ADAL" clId="{D007D07C-D7A1-4D81-9F48-ED76CB79AEE8}" dt="2021-11-12T15:20:05.353" v="96" actId="20577"/>
        <pc:sldMkLst>
          <pc:docMk/>
          <pc:sldMk cId="1279667727" sldId="302"/>
        </pc:sldMkLst>
        <pc:spChg chg="mod">
          <ac:chgData name="Tina Battaile" userId="01f3e4c5-5431-4c48-bd24-f45afd16f2c2" providerId="ADAL" clId="{D007D07C-D7A1-4D81-9F48-ED76CB79AEE8}" dt="2021-11-12T15:20:05.353" v="96" actId="20577"/>
          <ac:spMkLst>
            <pc:docMk/>
            <pc:sldMk cId="1279667727" sldId="302"/>
            <ac:spMk id="2" creationId="{00000000-0000-0000-0000-000000000000}"/>
          </ac:spMkLst>
        </pc:spChg>
      </pc:sldChg>
      <pc:sldChg chg="del">
        <pc:chgData name="Tina Battaile" userId="01f3e4c5-5431-4c48-bd24-f45afd16f2c2" providerId="ADAL" clId="{D007D07C-D7A1-4D81-9F48-ED76CB79AEE8}" dt="2021-11-10T23:34:10.454" v="4" actId="2696"/>
        <pc:sldMkLst>
          <pc:docMk/>
          <pc:sldMk cId="606106637" sldId="314"/>
        </pc:sldMkLst>
      </pc:sldChg>
      <pc:sldChg chg="new">
        <pc:chgData name="Tina Battaile" userId="01f3e4c5-5431-4c48-bd24-f45afd16f2c2" providerId="ADAL" clId="{D007D07C-D7A1-4D81-9F48-ED76CB79AEE8}" dt="2021-11-10T23:48:10.632" v="62" actId="680"/>
        <pc:sldMkLst>
          <pc:docMk/>
          <pc:sldMk cId="4037197815" sldId="32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B45009B-D5D4-C541-8263-F6C498F70A1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774FF89-1B18-DB46-B9C9-885A9A48B43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86D8F85-73A7-E040-B1FB-8AA85E3C056D}" type="datetimeFigureOut">
              <a:rPr lang="en-US" smtClean="0"/>
              <a:t>11/12/2021</a:t>
            </a:fld>
            <a:endParaRPr lang="en-US"/>
          </a:p>
        </p:txBody>
      </p:sp>
      <p:sp>
        <p:nvSpPr>
          <p:cNvPr id="4" name="Footer Placeholder 3">
            <a:extLst>
              <a:ext uri="{FF2B5EF4-FFF2-40B4-BE49-F238E27FC236}">
                <a16:creationId xmlns:a16="http://schemas.microsoft.com/office/drawing/2014/main" id="{13E46014-A697-DD41-AE4B-88A7F82448C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25CC411-CCB4-644E-B99F-04991BE5D7A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47337F1-2958-F149-A0D2-DC8796D2D90D}" type="slidenum">
              <a:rPr lang="en-US" smtClean="0"/>
              <a:t>‹#›</a:t>
            </a:fld>
            <a:endParaRPr lang="en-US"/>
          </a:p>
        </p:txBody>
      </p:sp>
    </p:spTree>
    <p:extLst>
      <p:ext uri="{BB962C8B-B14F-4D97-AF65-F5344CB8AC3E}">
        <p14:creationId xmlns:p14="http://schemas.microsoft.com/office/powerpoint/2010/main" val="13693909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9E4231-2CE5-40EA-A66B-DE052D33EEDB}" type="datetimeFigureOut">
              <a:rPr lang="en-US" smtClean="0"/>
              <a:t>11/12/2021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D7933C-BF3D-4A8A-A160-06FC98D879C5}" type="slidenum">
              <a:rPr lang="en-US" smtClean="0"/>
              <a:t>‹#›</a:t>
            </a:fld>
            <a:endParaRPr lang="en-US"/>
          </a:p>
        </p:txBody>
      </p:sp>
    </p:spTree>
    <p:extLst>
      <p:ext uri="{BB962C8B-B14F-4D97-AF65-F5344CB8AC3E}">
        <p14:creationId xmlns:p14="http://schemas.microsoft.com/office/powerpoint/2010/main" val="23605648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Ron Blankstein, MD, FACC</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Renee Bullock-Palmer, MBBS, FACC </a:t>
            </a:r>
            <a:r>
              <a:rPr lang="en-US" sz="1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Allison G. Hays, MD, FACC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Wael A. Jaber, MD, FACC                  </a:t>
            </a:r>
            <a:r>
              <a:rPr lang="en-US" sz="1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Amit R. Patel, MD, FACC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Leslee J. Shaw, PhD, FACC </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0AD7933C-BF3D-4A8A-A160-06FC98D879C5}" type="slidenum">
              <a:rPr lang="en-US" smtClean="0"/>
              <a:t>2</a:t>
            </a:fld>
            <a:endParaRPr lang="en-US"/>
          </a:p>
        </p:txBody>
      </p:sp>
    </p:spTree>
    <p:extLst>
      <p:ext uri="{BB962C8B-B14F-4D97-AF65-F5344CB8AC3E}">
        <p14:creationId xmlns:p14="http://schemas.microsoft.com/office/powerpoint/2010/main" val="31093667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1C372B3-5C98-4B89-843A-E02681132A88}" type="slidenum">
              <a:rPr lang="en-US" smtClean="0"/>
              <a:t>59</a:t>
            </a:fld>
            <a:endParaRPr lang="en-US"/>
          </a:p>
        </p:txBody>
      </p:sp>
    </p:spTree>
    <p:extLst>
      <p:ext uri="{BB962C8B-B14F-4D97-AF65-F5344CB8AC3E}">
        <p14:creationId xmlns:p14="http://schemas.microsoft.com/office/powerpoint/2010/main" val="39512574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sz="1200" b="0" i="0" u="none" strike="noStrike" kern="1200" baseline="0" dirty="0">
              <a:solidFill>
                <a:schemeClr val="tx1"/>
              </a:solidFill>
              <a:latin typeface="+mn-lt"/>
              <a:ea typeface="+mn-ea"/>
              <a:cs typeface="+mn-cs"/>
            </a:endParaRPr>
          </a:p>
          <a:p>
            <a:pPr rtl="0"/>
            <a:endParaRPr lang="en-US" dirty="0"/>
          </a:p>
        </p:txBody>
      </p:sp>
      <p:sp>
        <p:nvSpPr>
          <p:cNvPr id="4" name="Slide Number Placeholder 3"/>
          <p:cNvSpPr>
            <a:spLocks noGrp="1"/>
          </p:cNvSpPr>
          <p:nvPr>
            <p:ph type="sldNum" sz="quarter" idx="10"/>
          </p:nvPr>
        </p:nvSpPr>
        <p:spPr/>
        <p:txBody>
          <a:bodyPr/>
          <a:lstStyle/>
          <a:p>
            <a:fld id="{E1C372B3-5C98-4B89-843A-E02681132A88}" type="slidenum">
              <a:rPr lang="en-US" smtClean="0"/>
              <a:t>60</a:t>
            </a:fld>
            <a:endParaRPr lang="en-US"/>
          </a:p>
        </p:txBody>
      </p:sp>
    </p:spTree>
    <p:extLst>
      <p:ext uri="{BB962C8B-B14F-4D97-AF65-F5344CB8AC3E}">
        <p14:creationId xmlns:p14="http://schemas.microsoft.com/office/powerpoint/2010/main" val="8507508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He subsequently underwent a LHC which demonstrated severe multivessel disease, involving the LAD and </a:t>
            </a:r>
            <a:r>
              <a:rPr lang="en-US" sz="1200" b="0" i="0" u="none" strike="noStrike" kern="1200" baseline="0" dirty="0" err="1">
                <a:solidFill>
                  <a:schemeClr val="tx1"/>
                </a:solidFill>
                <a:latin typeface="+mn-lt"/>
                <a:ea typeface="+mn-ea"/>
                <a:cs typeface="+mn-cs"/>
              </a:rPr>
              <a:t>LCx</a:t>
            </a:r>
            <a:r>
              <a:rPr lang="en-US" sz="1200" b="0" i="0" u="none" strike="noStrike" kern="1200" baseline="0" dirty="0">
                <a:solidFill>
                  <a:schemeClr val="tx1"/>
                </a:solidFill>
                <a:latin typeface="+mn-lt"/>
                <a:ea typeface="+mn-ea"/>
                <a:cs typeface="+mn-cs"/>
              </a:rPr>
              <a:t> along with CTO of the </a:t>
            </a:r>
            <a:r>
              <a:rPr lang="en-US" sz="1200" b="0" i="0" u="none" strike="noStrike" kern="1200" baseline="0" dirty="0" err="1">
                <a:solidFill>
                  <a:schemeClr val="tx1"/>
                </a:solidFill>
                <a:latin typeface="+mn-lt"/>
                <a:ea typeface="+mn-ea"/>
                <a:cs typeface="+mn-cs"/>
              </a:rPr>
              <a:t>pRCA</a:t>
            </a: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70-80% </a:t>
            </a:r>
            <a:r>
              <a:rPr lang="en-US" sz="1200" b="0" i="0" u="none" strike="noStrike" kern="1200" baseline="0" dirty="0" err="1">
                <a:solidFill>
                  <a:schemeClr val="tx1"/>
                </a:solidFill>
                <a:latin typeface="+mn-lt"/>
                <a:ea typeface="+mn-ea"/>
                <a:cs typeface="+mn-cs"/>
              </a:rPr>
              <a:t>pLAD</a:t>
            </a:r>
            <a:r>
              <a:rPr lang="en-US" sz="1200" b="0" i="0" u="none" strike="noStrike" kern="1200" baseline="0" dirty="0">
                <a:solidFill>
                  <a:schemeClr val="tx1"/>
                </a:solidFill>
                <a:latin typeface="+mn-lt"/>
                <a:ea typeface="+mn-ea"/>
                <a:cs typeface="+mn-cs"/>
              </a:rPr>
              <a:t>, tubular 70% </a:t>
            </a:r>
            <a:r>
              <a:rPr lang="en-US" sz="1200" b="0" i="0" u="none" strike="noStrike" kern="1200" baseline="0" dirty="0" err="1">
                <a:solidFill>
                  <a:schemeClr val="tx1"/>
                </a:solidFill>
                <a:latin typeface="+mn-lt"/>
                <a:ea typeface="+mn-ea"/>
                <a:cs typeface="+mn-cs"/>
              </a:rPr>
              <a:t>mLAD</a:t>
            </a:r>
            <a:r>
              <a:rPr lang="en-US" sz="1200" b="0" i="0" u="none" strike="noStrike" kern="1200" baseline="0" dirty="0">
                <a:solidFill>
                  <a:schemeClr val="tx1"/>
                </a:solidFill>
                <a:latin typeface="+mn-lt"/>
                <a:ea typeface="+mn-ea"/>
                <a:cs typeface="+mn-cs"/>
              </a:rPr>
              <a:t>, 70% OM1, 70% </a:t>
            </a:r>
            <a:r>
              <a:rPr lang="en-US" sz="1200" b="0" i="0" u="none" strike="noStrike" kern="1200" baseline="0" dirty="0" err="1">
                <a:solidFill>
                  <a:schemeClr val="tx1"/>
                </a:solidFill>
                <a:latin typeface="+mn-lt"/>
                <a:ea typeface="+mn-ea"/>
                <a:cs typeface="+mn-cs"/>
              </a:rPr>
              <a:t>pLCx</a:t>
            </a:r>
            <a:r>
              <a:rPr lang="en-US" sz="1200" b="0" i="0" u="none" strike="noStrike" kern="1200" baseline="0" dirty="0">
                <a:solidFill>
                  <a:schemeClr val="tx1"/>
                </a:solidFill>
                <a:latin typeface="+mn-lt"/>
                <a:ea typeface="+mn-ea"/>
                <a:cs typeface="+mn-cs"/>
              </a:rPr>
              <a:t>, followed by 70-80% and 70% lesions, CTO of </a:t>
            </a:r>
            <a:r>
              <a:rPr lang="en-US" sz="1200" b="0" i="0" u="none" strike="noStrike" kern="1200" baseline="0" dirty="0" err="1">
                <a:solidFill>
                  <a:schemeClr val="tx1"/>
                </a:solidFill>
                <a:latin typeface="+mn-lt"/>
                <a:ea typeface="+mn-ea"/>
                <a:cs typeface="+mn-cs"/>
              </a:rPr>
              <a:t>pRCA</a:t>
            </a:r>
            <a:r>
              <a:rPr lang="en-US" sz="1200" b="0" i="0" u="none" strike="noStrike" kern="1200" baseline="0" dirty="0">
                <a:solidFill>
                  <a:schemeClr val="tx1"/>
                </a:solidFill>
                <a:latin typeface="+mn-lt"/>
                <a:ea typeface="+mn-ea"/>
                <a:cs typeface="+mn-cs"/>
              </a:rPr>
              <a:t> with l-&gt;r collaterals and an LVEDP of 10. His last TTE from 2/2020 noted EF 58%, trace TR, LVIDD 5.9cm. </a:t>
            </a:r>
            <a:endParaRPr lang="en-US" dirty="0"/>
          </a:p>
          <a:p>
            <a:endParaRPr lang="en-US" dirty="0"/>
          </a:p>
        </p:txBody>
      </p:sp>
      <p:sp>
        <p:nvSpPr>
          <p:cNvPr id="4" name="Slide Number Placeholder 3"/>
          <p:cNvSpPr>
            <a:spLocks noGrp="1"/>
          </p:cNvSpPr>
          <p:nvPr>
            <p:ph type="sldNum" sz="quarter" idx="10"/>
          </p:nvPr>
        </p:nvSpPr>
        <p:spPr/>
        <p:txBody>
          <a:bodyPr/>
          <a:lstStyle/>
          <a:p>
            <a:fld id="{E1C372B3-5C98-4B89-843A-E02681132A88}" type="slidenum">
              <a:rPr lang="en-US" smtClean="0"/>
              <a:t>61</a:t>
            </a:fld>
            <a:endParaRPr lang="en-US"/>
          </a:p>
        </p:txBody>
      </p:sp>
    </p:spTree>
    <p:extLst>
      <p:ext uri="{BB962C8B-B14F-4D97-AF65-F5344CB8AC3E}">
        <p14:creationId xmlns:p14="http://schemas.microsoft.com/office/powerpoint/2010/main" val="1590253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16BA02-22AD-4082-92EA-FC5BE6BC4336}" type="slidenum">
              <a:rPr lang="en-US" smtClean="0"/>
              <a:t>31</a:t>
            </a:fld>
            <a:endParaRPr lang="en-US"/>
          </a:p>
        </p:txBody>
      </p:sp>
    </p:spTree>
    <p:extLst>
      <p:ext uri="{BB962C8B-B14F-4D97-AF65-F5344CB8AC3E}">
        <p14:creationId xmlns:p14="http://schemas.microsoft.com/office/powerpoint/2010/main" val="897263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the patient’s co-morbidities and presentation. </a:t>
            </a:r>
          </a:p>
        </p:txBody>
      </p:sp>
      <p:sp>
        <p:nvSpPr>
          <p:cNvPr id="4" name="Slide Number Placeholder 3"/>
          <p:cNvSpPr>
            <a:spLocks noGrp="1"/>
          </p:cNvSpPr>
          <p:nvPr>
            <p:ph type="sldNum" sz="quarter" idx="5"/>
          </p:nvPr>
        </p:nvSpPr>
        <p:spPr/>
        <p:txBody>
          <a:bodyPr/>
          <a:lstStyle/>
          <a:p>
            <a:fld id="{FD6AA03B-48D0-4A8B-A329-E53911F0EC8E}" type="slidenum">
              <a:rPr lang="en-US" smtClean="0"/>
              <a:t>49</a:t>
            </a:fld>
            <a:endParaRPr lang="en-US"/>
          </a:p>
        </p:txBody>
      </p:sp>
    </p:spTree>
    <p:extLst>
      <p:ext uri="{BB962C8B-B14F-4D97-AF65-F5344CB8AC3E}">
        <p14:creationId xmlns:p14="http://schemas.microsoft.com/office/powerpoint/2010/main" val="961922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C372B3-5C98-4B89-843A-E02681132A88}" type="slidenum">
              <a:rPr lang="en-US" smtClean="0"/>
              <a:t>52</a:t>
            </a:fld>
            <a:endParaRPr lang="en-US"/>
          </a:p>
        </p:txBody>
      </p:sp>
    </p:spTree>
    <p:extLst>
      <p:ext uri="{BB962C8B-B14F-4D97-AF65-F5344CB8AC3E}">
        <p14:creationId xmlns:p14="http://schemas.microsoft.com/office/powerpoint/2010/main" val="956154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C372B3-5C98-4B89-843A-E02681132A88}" type="slidenum">
              <a:rPr lang="en-US" smtClean="0"/>
              <a:t>53</a:t>
            </a:fld>
            <a:endParaRPr lang="en-US"/>
          </a:p>
        </p:txBody>
      </p:sp>
    </p:spTree>
    <p:extLst>
      <p:ext uri="{BB962C8B-B14F-4D97-AF65-F5344CB8AC3E}">
        <p14:creationId xmlns:p14="http://schemas.microsoft.com/office/powerpoint/2010/main" val="5934932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C372B3-5C98-4B89-843A-E02681132A88}" type="slidenum">
              <a:rPr lang="en-US" smtClean="0"/>
              <a:t>54</a:t>
            </a:fld>
            <a:endParaRPr lang="en-US"/>
          </a:p>
        </p:txBody>
      </p:sp>
    </p:spTree>
    <p:extLst>
      <p:ext uri="{BB962C8B-B14F-4D97-AF65-F5344CB8AC3E}">
        <p14:creationId xmlns:p14="http://schemas.microsoft.com/office/powerpoint/2010/main" val="28821362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C372B3-5C98-4B89-843A-E02681132A88}" type="slidenum">
              <a:rPr lang="en-US" smtClean="0"/>
              <a:t>55</a:t>
            </a:fld>
            <a:endParaRPr lang="en-US"/>
          </a:p>
        </p:txBody>
      </p:sp>
    </p:spTree>
    <p:extLst>
      <p:ext uri="{BB962C8B-B14F-4D97-AF65-F5344CB8AC3E}">
        <p14:creationId xmlns:p14="http://schemas.microsoft.com/office/powerpoint/2010/main" val="12057308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Coronary CTA demonstrated a large amount of non-calcified and calcified plaque in the RCA resulting in severe (&gt;70%) stenosis in the proximal RCA. Also noted to have minimal left sided disease. The patient subsequently underwent coronary angiography</a:t>
            </a:r>
          </a:p>
        </p:txBody>
      </p:sp>
      <p:sp>
        <p:nvSpPr>
          <p:cNvPr id="4" name="Slide Number Placeholder 3"/>
          <p:cNvSpPr>
            <a:spLocks noGrp="1"/>
          </p:cNvSpPr>
          <p:nvPr>
            <p:ph type="sldNum" sz="quarter" idx="5"/>
          </p:nvPr>
        </p:nvSpPr>
        <p:spPr/>
        <p:txBody>
          <a:bodyPr/>
          <a:lstStyle/>
          <a:p>
            <a:fld id="{FD6AA03B-48D0-4A8B-A329-E53911F0EC8E}" type="slidenum">
              <a:rPr lang="en-US" smtClean="0"/>
              <a:t>57</a:t>
            </a:fld>
            <a:endParaRPr lang="en-US"/>
          </a:p>
        </p:txBody>
      </p:sp>
    </p:spTree>
    <p:extLst>
      <p:ext uri="{BB962C8B-B14F-4D97-AF65-F5344CB8AC3E}">
        <p14:creationId xmlns:p14="http://schemas.microsoft.com/office/powerpoint/2010/main" val="36121647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left, the diagnostic coronary angiogram demonstrates an 80% stenosis in the proximal RCA.  The decision was made to proceed with PCI. The post PCI result can be seen on the right. Post-PCI the patient’s symptoms resolved and he continues to do well. </a:t>
            </a:r>
          </a:p>
        </p:txBody>
      </p:sp>
      <p:sp>
        <p:nvSpPr>
          <p:cNvPr id="4" name="Slide Number Placeholder 3"/>
          <p:cNvSpPr>
            <a:spLocks noGrp="1"/>
          </p:cNvSpPr>
          <p:nvPr>
            <p:ph type="sldNum" sz="quarter" idx="5"/>
          </p:nvPr>
        </p:nvSpPr>
        <p:spPr/>
        <p:txBody>
          <a:bodyPr/>
          <a:lstStyle/>
          <a:p>
            <a:fld id="{FD6AA03B-48D0-4A8B-A329-E53911F0EC8E}" type="slidenum">
              <a:rPr lang="en-US" smtClean="0"/>
              <a:t>58</a:t>
            </a:fld>
            <a:endParaRPr lang="en-US"/>
          </a:p>
        </p:txBody>
      </p:sp>
    </p:spTree>
    <p:extLst>
      <p:ext uri="{BB962C8B-B14F-4D97-AF65-F5344CB8AC3E}">
        <p14:creationId xmlns:p14="http://schemas.microsoft.com/office/powerpoint/2010/main" val="36817944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E4E53C1F-08D7-419B-932C-363678745F63}"/>
              </a:ext>
            </a:extLst>
          </p:cNvPr>
          <p:cNvSpPr>
            <a:spLocks noGrp="1"/>
          </p:cNvSpPr>
          <p:nvPr>
            <p:ph type="dt" sz="half" idx="10"/>
          </p:nvPr>
        </p:nvSpPr>
        <p:spPr/>
        <p:txBody>
          <a:bodyPr/>
          <a:lstStyle>
            <a:lvl1pPr>
              <a:defRPr/>
            </a:lvl1pPr>
          </a:lstStyle>
          <a:p>
            <a:fld id="{EC33C41E-6CB0-4529-8764-C30CBF564420}" type="datetimeFigureOut">
              <a:rPr lang="en-US" altLang="en-US"/>
              <a:pPr/>
              <a:t>11/12/2021</a:t>
            </a:fld>
            <a:endParaRPr lang="en-US" altLang="en-US"/>
          </a:p>
        </p:txBody>
      </p:sp>
      <p:sp>
        <p:nvSpPr>
          <p:cNvPr id="5" name="Footer Placeholder 4">
            <a:extLst>
              <a:ext uri="{FF2B5EF4-FFF2-40B4-BE49-F238E27FC236}">
                <a16:creationId xmlns:a16="http://schemas.microsoft.com/office/drawing/2014/main" id="{27332EA2-5213-4A90-B733-38C91512BAE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1BAE441-CDE2-4F9D-8F64-E0B0D4109994}"/>
              </a:ext>
            </a:extLst>
          </p:cNvPr>
          <p:cNvSpPr>
            <a:spLocks noGrp="1"/>
          </p:cNvSpPr>
          <p:nvPr>
            <p:ph type="sldNum" sz="quarter" idx="12"/>
          </p:nvPr>
        </p:nvSpPr>
        <p:spPr/>
        <p:txBody>
          <a:bodyPr/>
          <a:lstStyle>
            <a:lvl1pPr>
              <a:defRPr/>
            </a:lvl1pPr>
          </a:lstStyle>
          <a:p>
            <a:fld id="{CD5C9DD9-DC2B-4C82-913F-CA6F6FE7E492}" type="slidenum">
              <a:rPr lang="en-US" altLang="en-US"/>
              <a:pPr/>
              <a:t>‹#›</a:t>
            </a:fld>
            <a:endParaRPr lang="en-US" altLang="en-US"/>
          </a:p>
        </p:txBody>
      </p:sp>
    </p:spTree>
    <p:extLst>
      <p:ext uri="{BB962C8B-B14F-4D97-AF65-F5344CB8AC3E}">
        <p14:creationId xmlns:p14="http://schemas.microsoft.com/office/powerpoint/2010/main" val="50876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rot="5400000">
            <a:off x="5772150" y="2000250"/>
            <a:ext cx="4686300" cy="1143000"/>
          </a:xfrm>
        </p:spPr>
        <p:txBody>
          <a:bodyPr/>
          <a:lstStyle/>
          <a:p>
            <a:r>
              <a:rPr lang="en-US" dirty="0"/>
              <a:t>Click to edit Master title style</a:t>
            </a:r>
          </a:p>
        </p:txBody>
      </p:sp>
      <p:sp>
        <p:nvSpPr>
          <p:cNvPr id="3" name="Vertical Text Placeholder 2"/>
          <p:cNvSpPr>
            <a:spLocks noGrp="1"/>
          </p:cNvSpPr>
          <p:nvPr>
            <p:ph type="body" orient="vert" idx="1"/>
          </p:nvPr>
        </p:nvSpPr>
        <p:spPr>
          <a:xfrm>
            <a:off x="457200" y="228600"/>
            <a:ext cx="6934200" cy="4686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EE4A6C-158B-4F67-8F08-169A06606D6C}"/>
              </a:ext>
            </a:extLst>
          </p:cNvPr>
          <p:cNvSpPr>
            <a:spLocks noGrp="1"/>
          </p:cNvSpPr>
          <p:nvPr>
            <p:ph type="dt" sz="half" idx="10"/>
          </p:nvPr>
        </p:nvSpPr>
        <p:spPr>
          <a:xfrm rot="5400000">
            <a:off x="96838" y="360362"/>
            <a:ext cx="628650" cy="365125"/>
          </a:xfrm>
        </p:spPr>
        <p:txBody>
          <a:bodyPr/>
          <a:lstStyle>
            <a:lvl1pPr>
              <a:defRPr/>
            </a:lvl1pPr>
          </a:lstStyle>
          <a:p>
            <a:fld id="{6E1D662F-58BC-451A-83D4-5FE8601EBB8A}" type="datetimeFigureOut">
              <a:rPr lang="en-US" altLang="en-US"/>
              <a:pPr/>
              <a:t>11/12/2021</a:t>
            </a:fld>
            <a:endParaRPr lang="en-US" altLang="en-US"/>
          </a:p>
        </p:txBody>
      </p:sp>
      <p:sp>
        <p:nvSpPr>
          <p:cNvPr id="5" name="Footer Placeholder 4">
            <a:extLst>
              <a:ext uri="{FF2B5EF4-FFF2-40B4-BE49-F238E27FC236}">
                <a16:creationId xmlns:a16="http://schemas.microsoft.com/office/drawing/2014/main" id="{B57CA064-54D6-4CB1-AFEE-99EC64209318}"/>
              </a:ext>
            </a:extLst>
          </p:cNvPr>
          <p:cNvSpPr>
            <a:spLocks noGrp="1"/>
          </p:cNvSpPr>
          <p:nvPr>
            <p:ph type="ftr" sz="quarter" idx="11"/>
          </p:nvPr>
        </p:nvSpPr>
        <p:spPr>
          <a:xfrm rot="5400000">
            <a:off x="-674687" y="1760537"/>
            <a:ext cx="2171700" cy="365125"/>
          </a:xfr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E109F56-6DA7-405F-9ABB-342DF2253E60}"/>
              </a:ext>
            </a:extLst>
          </p:cNvPr>
          <p:cNvSpPr>
            <a:spLocks noGrp="1"/>
          </p:cNvSpPr>
          <p:nvPr>
            <p:ph type="sldNum" sz="quarter" idx="12"/>
          </p:nvPr>
        </p:nvSpPr>
        <p:spPr>
          <a:xfrm rot="5400000">
            <a:off x="8470900" y="4425950"/>
            <a:ext cx="628650" cy="349250"/>
          </a:xfrm>
        </p:spPr>
        <p:txBody>
          <a:bodyPr/>
          <a:lstStyle>
            <a:lvl1pPr>
              <a:defRPr/>
            </a:lvl1pPr>
          </a:lstStyle>
          <a:p>
            <a:fld id="{2094D85B-F2A4-41F8-B797-2728425D431C}" type="slidenum">
              <a:rPr lang="en-US" altLang="en-US"/>
              <a:pPr/>
              <a:t>‹#›</a:t>
            </a:fld>
            <a:endParaRPr lang="en-US" altLang="en-US"/>
          </a:p>
        </p:txBody>
      </p:sp>
    </p:spTree>
    <p:extLst>
      <p:ext uri="{BB962C8B-B14F-4D97-AF65-F5344CB8AC3E}">
        <p14:creationId xmlns:p14="http://schemas.microsoft.com/office/powerpoint/2010/main" val="26191426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67600" y="205978"/>
            <a:ext cx="1219200" cy="470892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9600" y="228600"/>
            <a:ext cx="6629400" cy="468630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BDECBEE-B5F5-4067-85DB-1E066998C709}"/>
              </a:ext>
            </a:extLst>
          </p:cNvPr>
          <p:cNvSpPr>
            <a:spLocks noGrp="1"/>
          </p:cNvSpPr>
          <p:nvPr>
            <p:ph type="dt" sz="half" idx="10"/>
          </p:nvPr>
        </p:nvSpPr>
        <p:spPr>
          <a:xfrm rot="5400000">
            <a:off x="96838" y="360362"/>
            <a:ext cx="628650" cy="365125"/>
          </a:xfrm>
        </p:spPr>
        <p:txBody>
          <a:bodyPr/>
          <a:lstStyle>
            <a:lvl1pPr>
              <a:defRPr/>
            </a:lvl1pPr>
          </a:lstStyle>
          <a:p>
            <a:fld id="{FEBD9EFB-074D-41CC-9A71-016FF92732FB}" type="datetimeFigureOut">
              <a:rPr lang="en-US" altLang="en-US"/>
              <a:pPr/>
              <a:t>11/12/2021</a:t>
            </a:fld>
            <a:endParaRPr lang="en-US" altLang="en-US"/>
          </a:p>
        </p:txBody>
      </p:sp>
      <p:sp>
        <p:nvSpPr>
          <p:cNvPr id="5" name="Footer Placeholder 4">
            <a:extLst>
              <a:ext uri="{FF2B5EF4-FFF2-40B4-BE49-F238E27FC236}">
                <a16:creationId xmlns:a16="http://schemas.microsoft.com/office/drawing/2014/main" id="{01B6847F-A1DF-4269-AC05-EE11DCEB5CA4}"/>
              </a:ext>
            </a:extLst>
          </p:cNvPr>
          <p:cNvSpPr>
            <a:spLocks noGrp="1"/>
          </p:cNvSpPr>
          <p:nvPr>
            <p:ph type="ftr" sz="quarter" idx="11"/>
          </p:nvPr>
        </p:nvSpPr>
        <p:spPr>
          <a:xfrm rot="5400000">
            <a:off x="-674687" y="1760537"/>
            <a:ext cx="2171700" cy="365125"/>
          </a:xfr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D44827F-0316-4705-AD2F-4648B0CA2069}"/>
              </a:ext>
            </a:extLst>
          </p:cNvPr>
          <p:cNvSpPr>
            <a:spLocks noGrp="1"/>
          </p:cNvSpPr>
          <p:nvPr>
            <p:ph type="sldNum" sz="quarter" idx="12"/>
          </p:nvPr>
        </p:nvSpPr>
        <p:spPr>
          <a:xfrm rot="5400000">
            <a:off x="8470900" y="4425950"/>
            <a:ext cx="628650" cy="349250"/>
          </a:xfrm>
        </p:spPr>
        <p:txBody>
          <a:bodyPr/>
          <a:lstStyle>
            <a:lvl1pPr>
              <a:defRPr/>
            </a:lvl1pPr>
          </a:lstStyle>
          <a:p>
            <a:fld id="{8CC6799C-9683-49AD-B333-58D820738BDC}" type="slidenum">
              <a:rPr lang="en-US" altLang="en-US"/>
              <a:pPr/>
              <a:t>‹#›</a:t>
            </a:fld>
            <a:endParaRPr lang="en-US" altLang="en-US"/>
          </a:p>
        </p:txBody>
      </p:sp>
    </p:spTree>
    <p:extLst>
      <p:ext uri="{BB962C8B-B14F-4D97-AF65-F5344CB8AC3E}">
        <p14:creationId xmlns:p14="http://schemas.microsoft.com/office/powerpoint/2010/main" val="19761154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8EA3A-E99A-4443-A67A-B3591997A195}"/>
              </a:ext>
            </a:extLst>
          </p:cNvPr>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37B626-76A6-9644-8D2F-66E674949246}"/>
              </a:ext>
            </a:extLst>
          </p:cNvPr>
          <p:cNvSpPr>
            <a:spLocks noGrp="1"/>
          </p:cNvSpPr>
          <p:nvPr>
            <p:ph type="subTitle" idx="1"/>
          </p:nvPr>
        </p:nvSpPr>
        <p:spPr>
          <a:xfrm>
            <a:off x="1143000" y="2701925"/>
            <a:ext cx="6858000" cy="12414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55B3A4B-8B4F-644B-A660-228CE46BAF3D}"/>
              </a:ext>
            </a:extLst>
          </p:cNvPr>
          <p:cNvSpPr>
            <a:spLocks noGrp="1"/>
          </p:cNvSpPr>
          <p:nvPr>
            <p:ph type="dt" sz="half" idx="10"/>
          </p:nvPr>
        </p:nvSpPr>
        <p:spPr>
          <a:xfrm>
            <a:off x="628650" y="4767263"/>
            <a:ext cx="2057400" cy="274637"/>
          </a:xfrm>
          <a:prstGeom prst="rect">
            <a:avLst/>
          </a:prstGeom>
        </p:spPr>
        <p:txBody>
          <a:bodyPr/>
          <a:lstStyle/>
          <a:p>
            <a:fld id="{41CC0949-DE8B-7D48-8F74-C3D0C44D36A8}" type="datetimeFigureOut">
              <a:rPr lang="en-US" smtClean="0"/>
              <a:t>11/12/2021</a:t>
            </a:fld>
            <a:endParaRPr lang="en-US"/>
          </a:p>
        </p:txBody>
      </p:sp>
      <p:sp>
        <p:nvSpPr>
          <p:cNvPr id="5" name="Footer Placeholder 4">
            <a:extLst>
              <a:ext uri="{FF2B5EF4-FFF2-40B4-BE49-F238E27FC236}">
                <a16:creationId xmlns:a16="http://schemas.microsoft.com/office/drawing/2014/main" id="{CFD72C58-7A61-6044-8763-FF00EB062A85}"/>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F19D0F8-73AE-2A4F-8927-F5BCD6C9BDC5}"/>
              </a:ext>
            </a:extLst>
          </p:cNvPr>
          <p:cNvSpPr>
            <a:spLocks noGrp="1"/>
          </p:cNvSpPr>
          <p:nvPr>
            <p:ph type="sldNum" sz="quarter" idx="12"/>
          </p:nvPr>
        </p:nvSpPr>
        <p:spPr>
          <a:xfrm>
            <a:off x="6457950" y="4767263"/>
            <a:ext cx="2057400" cy="274637"/>
          </a:xfrm>
          <a:prstGeom prst="rect">
            <a:avLst/>
          </a:prstGeom>
        </p:spPr>
        <p:txBody>
          <a:bodyPr/>
          <a:lstStyle/>
          <a:p>
            <a:fld id="{6C6C799D-1850-8445-BD52-7F0CBB49A936}" type="slidenum">
              <a:rPr lang="en-US" smtClean="0"/>
              <a:t>‹#›</a:t>
            </a:fld>
            <a:endParaRPr lang="en-US"/>
          </a:p>
        </p:txBody>
      </p:sp>
    </p:spTree>
    <p:extLst>
      <p:ext uri="{BB962C8B-B14F-4D97-AF65-F5344CB8AC3E}">
        <p14:creationId xmlns:p14="http://schemas.microsoft.com/office/powerpoint/2010/main" val="6156617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65778-FDEC-2342-8315-FB2C7B6D2D2D}"/>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AC476D8-5648-CA4B-97D3-5D4F6BE9ED09}"/>
              </a:ext>
            </a:extLst>
          </p:cNvPr>
          <p:cNvSpPr>
            <a:spLocks noGrp="1"/>
          </p:cNvSpPr>
          <p:nvPr>
            <p:ph idx="1"/>
          </p:nvPr>
        </p:nvSpPr>
        <p:spPr>
          <a:xfrm>
            <a:off x="628650" y="1370013"/>
            <a:ext cx="788670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686222-3C92-1347-8E13-D3FBC1FD90A7}"/>
              </a:ext>
            </a:extLst>
          </p:cNvPr>
          <p:cNvSpPr>
            <a:spLocks noGrp="1"/>
          </p:cNvSpPr>
          <p:nvPr>
            <p:ph type="dt" sz="half" idx="10"/>
          </p:nvPr>
        </p:nvSpPr>
        <p:spPr>
          <a:xfrm>
            <a:off x="628650" y="4767263"/>
            <a:ext cx="2057400" cy="274637"/>
          </a:xfrm>
          <a:prstGeom prst="rect">
            <a:avLst/>
          </a:prstGeom>
        </p:spPr>
        <p:txBody>
          <a:bodyPr/>
          <a:lstStyle/>
          <a:p>
            <a:fld id="{41CC0949-DE8B-7D48-8F74-C3D0C44D36A8}" type="datetimeFigureOut">
              <a:rPr lang="en-US" smtClean="0"/>
              <a:t>11/12/2021</a:t>
            </a:fld>
            <a:endParaRPr lang="en-US"/>
          </a:p>
        </p:txBody>
      </p:sp>
      <p:sp>
        <p:nvSpPr>
          <p:cNvPr id="5" name="Footer Placeholder 4">
            <a:extLst>
              <a:ext uri="{FF2B5EF4-FFF2-40B4-BE49-F238E27FC236}">
                <a16:creationId xmlns:a16="http://schemas.microsoft.com/office/drawing/2014/main" id="{C24F3D11-B98E-8D4A-A3C5-B9CD834E49C1}"/>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2B87BE7-4A02-2D49-9AF0-5E68DB843659}"/>
              </a:ext>
            </a:extLst>
          </p:cNvPr>
          <p:cNvSpPr>
            <a:spLocks noGrp="1"/>
          </p:cNvSpPr>
          <p:nvPr>
            <p:ph type="sldNum" sz="quarter" idx="12"/>
          </p:nvPr>
        </p:nvSpPr>
        <p:spPr>
          <a:xfrm>
            <a:off x="6457950" y="4767263"/>
            <a:ext cx="2057400" cy="274637"/>
          </a:xfrm>
          <a:prstGeom prst="rect">
            <a:avLst/>
          </a:prstGeom>
        </p:spPr>
        <p:txBody>
          <a:bodyPr/>
          <a:lstStyle/>
          <a:p>
            <a:fld id="{6C6C799D-1850-8445-BD52-7F0CBB49A936}" type="slidenum">
              <a:rPr lang="en-US" smtClean="0"/>
              <a:t>‹#›</a:t>
            </a:fld>
            <a:endParaRPr lang="en-US"/>
          </a:p>
        </p:txBody>
      </p:sp>
    </p:spTree>
    <p:extLst>
      <p:ext uri="{BB962C8B-B14F-4D97-AF65-F5344CB8AC3E}">
        <p14:creationId xmlns:p14="http://schemas.microsoft.com/office/powerpoint/2010/main" val="27009057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8136A-A74C-B043-90D7-29925DE7B28A}"/>
              </a:ext>
            </a:extLst>
          </p:cNvPr>
          <p:cNvSpPr>
            <a:spLocks noGrp="1"/>
          </p:cNvSpPr>
          <p:nvPr>
            <p:ph type="title"/>
          </p:nvPr>
        </p:nvSpPr>
        <p:spPr>
          <a:xfrm>
            <a:off x="623888" y="1282700"/>
            <a:ext cx="7886700" cy="2139950"/>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A4EDC60-74DA-E341-9408-491531871E80}"/>
              </a:ext>
            </a:extLst>
          </p:cNvPr>
          <p:cNvSpPr>
            <a:spLocks noGrp="1"/>
          </p:cNvSpPr>
          <p:nvPr>
            <p:ph type="body" idx="1"/>
          </p:nvPr>
        </p:nvSpPr>
        <p:spPr>
          <a:xfrm>
            <a:off x="623888" y="3441700"/>
            <a:ext cx="7886700" cy="1125538"/>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6816D4-8F1E-494E-90C0-A3C96E2EB951}"/>
              </a:ext>
            </a:extLst>
          </p:cNvPr>
          <p:cNvSpPr>
            <a:spLocks noGrp="1"/>
          </p:cNvSpPr>
          <p:nvPr>
            <p:ph type="dt" sz="half" idx="10"/>
          </p:nvPr>
        </p:nvSpPr>
        <p:spPr>
          <a:xfrm>
            <a:off x="628650" y="4767263"/>
            <a:ext cx="2057400" cy="274637"/>
          </a:xfrm>
          <a:prstGeom prst="rect">
            <a:avLst/>
          </a:prstGeom>
        </p:spPr>
        <p:txBody>
          <a:bodyPr/>
          <a:lstStyle/>
          <a:p>
            <a:fld id="{41CC0949-DE8B-7D48-8F74-C3D0C44D36A8}" type="datetimeFigureOut">
              <a:rPr lang="en-US" smtClean="0"/>
              <a:t>11/12/2021</a:t>
            </a:fld>
            <a:endParaRPr lang="en-US"/>
          </a:p>
        </p:txBody>
      </p:sp>
      <p:sp>
        <p:nvSpPr>
          <p:cNvPr id="5" name="Footer Placeholder 4">
            <a:extLst>
              <a:ext uri="{FF2B5EF4-FFF2-40B4-BE49-F238E27FC236}">
                <a16:creationId xmlns:a16="http://schemas.microsoft.com/office/drawing/2014/main" id="{99B8DC3D-4AC8-1A42-83AD-8BCE6B7C2ED6}"/>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1F7391C-09D9-994D-ACAF-B19B39DBA20E}"/>
              </a:ext>
            </a:extLst>
          </p:cNvPr>
          <p:cNvSpPr>
            <a:spLocks noGrp="1"/>
          </p:cNvSpPr>
          <p:nvPr>
            <p:ph type="sldNum" sz="quarter" idx="12"/>
          </p:nvPr>
        </p:nvSpPr>
        <p:spPr>
          <a:xfrm>
            <a:off x="6457950" y="4767263"/>
            <a:ext cx="2057400" cy="274637"/>
          </a:xfrm>
          <a:prstGeom prst="rect">
            <a:avLst/>
          </a:prstGeom>
        </p:spPr>
        <p:txBody>
          <a:bodyPr/>
          <a:lstStyle/>
          <a:p>
            <a:fld id="{6C6C799D-1850-8445-BD52-7F0CBB49A936}" type="slidenum">
              <a:rPr lang="en-US" smtClean="0"/>
              <a:t>‹#›</a:t>
            </a:fld>
            <a:endParaRPr lang="en-US"/>
          </a:p>
        </p:txBody>
      </p:sp>
    </p:spTree>
    <p:extLst>
      <p:ext uri="{BB962C8B-B14F-4D97-AF65-F5344CB8AC3E}">
        <p14:creationId xmlns:p14="http://schemas.microsoft.com/office/powerpoint/2010/main" val="4291147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F3058-016B-5745-B812-505E80ACFCFD}"/>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D7B328-1AF8-9D4F-924C-F2EED92D28C7}"/>
              </a:ext>
            </a:extLst>
          </p:cNvPr>
          <p:cNvSpPr>
            <a:spLocks noGrp="1"/>
          </p:cNvSpPr>
          <p:nvPr>
            <p:ph sz="half" idx="1"/>
          </p:nvPr>
        </p:nvSpPr>
        <p:spPr>
          <a:xfrm>
            <a:off x="628650" y="1370013"/>
            <a:ext cx="386715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98E5DB7-E159-204A-AF63-E6E78E523D43}"/>
              </a:ext>
            </a:extLst>
          </p:cNvPr>
          <p:cNvSpPr>
            <a:spLocks noGrp="1"/>
          </p:cNvSpPr>
          <p:nvPr>
            <p:ph sz="half" idx="2"/>
          </p:nvPr>
        </p:nvSpPr>
        <p:spPr>
          <a:xfrm>
            <a:off x="4648200" y="1370013"/>
            <a:ext cx="386715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2156C53-3E82-CA45-A8FC-869A2B8E9CBE}"/>
              </a:ext>
            </a:extLst>
          </p:cNvPr>
          <p:cNvSpPr>
            <a:spLocks noGrp="1"/>
          </p:cNvSpPr>
          <p:nvPr>
            <p:ph type="dt" sz="half" idx="10"/>
          </p:nvPr>
        </p:nvSpPr>
        <p:spPr>
          <a:xfrm>
            <a:off x="628650" y="4767263"/>
            <a:ext cx="2057400" cy="274637"/>
          </a:xfrm>
          <a:prstGeom prst="rect">
            <a:avLst/>
          </a:prstGeom>
        </p:spPr>
        <p:txBody>
          <a:bodyPr/>
          <a:lstStyle/>
          <a:p>
            <a:fld id="{41CC0949-DE8B-7D48-8F74-C3D0C44D36A8}" type="datetimeFigureOut">
              <a:rPr lang="en-US" smtClean="0"/>
              <a:t>11/12/2021</a:t>
            </a:fld>
            <a:endParaRPr lang="en-US"/>
          </a:p>
        </p:txBody>
      </p:sp>
      <p:sp>
        <p:nvSpPr>
          <p:cNvPr id="6" name="Footer Placeholder 5">
            <a:extLst>
              <a:ext uri="{FF2B5EF4-FFF2-40B4-BE49-F238E27FC236}">
                <a16:creationId xmlns:a16="http://schemas.microsoft.com/office/drawing/2014/main" id="{1F9E4129-A185-6A42-9CB1-7896FD7D062F}"/>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6A33188-A59B-584B-871C-AFA51D48CFF3}"/>
              </a:ext>
            </a:extLst>
          </p:cNvPr>
          <p:cNvSpPr>
            <a:spLocks noGrp="1"/>
          </p:cNvSpPr>
          <p:nvPr>
            <p:ph type="sldNum" sz="quarter" idx="12"/>
          </p:nvPr>
        </p:nvSpPr>
        <p:spPr>
          <a:xfrm>
            <a:off x="6457950" y="4767263"/>
            <a:ext cx="2057400" cy="274637"/>
          </a:xfrm>
          <a:prstGeom prst="rect">
            <a:avLst/>
          </a:prstGeom>
        </p:spPr>
        <p:txBody>
          <a:bodyPr/>
          <a:lstStyle/>
          <a:p>
            <a:fld id="{6C6C799D-1850-8445-BD52-7F0CBB49A936}" type="slidenum">
              <a:rPr lang="en-US" smtClean="0"/>
              <a:t>‹#›</a:t>
            </a:fld>
            <a:endParaRPr lang="en-US"/>
          </a:p>
        </p:txBody>
      </p:sp>
    </p:spTree>
    <p:extLst>
      <p:ext uri="{BB962C8B-B14F-4D97-AF65-F5344CB8AC3E}">
        <p14:creationId xmlns:p14="http://schemas.microsoft.com/office/powerpoint/2010/main" val="18777816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98EE9-4467-D647-BAFA-A4488BE15770}"/>
              </a:ext>
            </a:extLst>
          </p:cNvPr>
          <p:cNvSpPr>
            <a:spLocks noGrp="1"/>
          </p:cNvSpPr>
          <p:nvPr>
            <p:ph type="title"/>
          </p:nvPr>
        </p:nvSpPr>
        <p:spPr>
          <a:xfrm>
            <a:off x="630238" y="274638"/>
            <a:ext cx="7886700" cy="99377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588CBAF-9B8D-C24F-8CE9-B85214A7093C}"/>
              </a:ext>
            </a:extLst>
          </p:cNvPr>
          <p:cNvSpPr>
            <a:spLocks noGrp="1"/>
          </p:cNvSpPr>
          <p:nvPr>
            <p:ph type="body" idx="1"/>
          </p:nvPr>
        </p:nvSpPr>
        <p:spPr>
          <a:xfrm>
            <a:off x="630238" y="1260475"/>
            <a:ext cx="3868737"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79AF59-215D-124C-8C61-76C7CEBB003D}"/>
              </a:ext>
            </a:extLst>
          </p:cNvPr>
          <p:cNvSpPr>
            <a:spLocks noGrp="1"/>
          </p:cNvSpPr>
          <p:nvPr>
            <p:ph sz="half" idx="2"/>
          </p:nvPr>
        </p:nvSpPr>
        <p:spPr>
          <a:xfrm>
            <a:off x="630238" y="1879600"/>
            <a:ext cx="3868737" cy="27622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157AA1-486F-2E4F-A497-B8F849DD809E}"/>
              </a:ext>
            </a:extLst>
          </p:cNvPr>
          <p:cNvSpPr>
            <a:spLocks noGrp="1"/>
          </p:cNvSpPr>
          <p:nvPr>
            <p:ph type="body" sz="quarter" idx="3"/>
          </p:nvPr>
        </p:nvSpPr>
        <p:spPr>
          <a:xfrm>
            <a:off x="4629150" y="1260475"/>
            <a:ext cx="3887788"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2117863-CF71-E44F-B3CB-04D598D4C1B4}"/>
              </a:ext>
            </a:extLst>
          </p:cNvPr>
          <p:cNvSpPr>
            <a:spLocks noGrp="1"/>
          </p:cNvSpPr>
          <p:nvPr>
            <p:ph sz="quarter" idx="4"/>
          </p:nvPr>
        </p:nvSpPr>
        <p:spPr>
          <a:xfrm>
            <a:off x="4629150" y="1879600"/>
            <a:ext cx="3887788" cy="27622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BEB9A2-A0F1-A94E-970E-3461CF2F0209}"/>
              </a:ext>
            </a:extLst>
          </p:cNvPr>
          <p:cNvSpPr>
            <a:spLocks noGrp="1"/>
          </p:cNvSpPr>
          <p:nvPr>
            <p:ph type="dt" sz="half" idx="10"/>
          </p:nvPr>
        </p:nvSpPr>
        <p:spPr>
          <a:xfrm>
            <a:off x="628650" y="4767263"/>
            <a:ext cx="2057400" cy="274637"/>
          </a:xfrm>
          <a:prstGeom prst="rect">
            <a:avLst/>
          </a:prstGeom>
        </p:spPr>
        <p:txBody>
          <a:bodyPr/>
          <a:lstStyle/>
          <a:p>
            <a:fld id="{41CC0949-DE8B-7D48-8F74-C3D0C44D36A8}" type="datetimeFigureOut">
              <a:rPr lang="en-US" smtClean="0"/>
              <a:t>11/12/2021</a:t>
            </a:fld>
            <a:endParaRPr lang="en-US"/>
          </a:p>
        </p:txBody>
      </p:sp>
      <p:sp>
        <p:nvSpPr>
          <p:cNvPr id="8" name="Footer Placeholder 7">
            <a:extLst>
              <a:ext uri="{FF2B5EF4-FFF2-40B4-BE49-F238E27FC236}">
                <a16:creationId xmlns:a16="http://schemas.microsoft.com/office/drawing/2014/main" id="{1A18BDF8-935C-9249-A307-57374D864554}"/>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516ECE3-A57D-4247-B576-DE1B66D65BFE}"/>
              </a:ext>
            </a:extLst>
          </p:cNvPr>
          <p:cNvSpPr>
            <a:spLocks noGrp="1"/>
          </p:cNvSpPr>
          <p:nvPr>
            <p:ph type="sldNum" sz="quarter" idx="12"/>
          </p:nvPr>
        </p:nvSpPr>
        <p:spPr>
          <a:xfrm>
            <a:off x="6457950" y="4767263"/>
            <a:ext cx="2057400" cy="274637"/>
          </a:xfrm>
          <a:prstGeom prst="rect">
            <a:avLst/>
          </a:prstGeom>
        </p:spPr>
        <p:txBody>
          <a:bodyPr/>
          <a:lstStyle/>
          <a:p>
            <a:fld id="{6C6C799D-1850-8445-BD52-7F0CBB49A936}" type="slidenum">
              <a:rPr lang="en-US" smtClean="0"/>
              <a:t>‹#›</a:t>
            </a:fld>
            <a:endParaRPr lang="en-US"/>
          </a:p>
        </p:txBody>
      </p:sp>
    </p:spTree>
    <p:extLst>
      <p:ext uri="{BB962C8B-B14F-4D97-AF65-F5344CB8AC3E}">
        <p14:creationId xmlns:p14="http://schemas.microsoft.com/office/powerpoint/2010/main" val="18142269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5576D-865E-234C-AF24-09D11070F569}"/>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FFCCE9E-B4A5-1E49-955C-9E65C1C1D592}"/>
              </a:ext>
            </a:extLst>
          </p:cNvPr>
          <p:cNvSpPr>
            <a:spLocks noGrp="1"/>
          </p:cNvSpPr>
          <p:nvPr>
            <p:ph type="dt" sz="half" idx="10"/>
          </p:nvPr>
        </p:nvSpPr>
        <p:spPr>
          <a:xfrm>
            <a:off x="628650" y="4767263"/>
            <a:ext cx="2057400" cy="274637"/>
          </a:xfrm>
          <a:prstGeom prst="rect">
            <a:avLst/>
          </a:prstGeom>
        </p:spPr>
        <p:txBody>
          <a:bodyPr/>
          <a:lstStyle/>
          <a:p>
            <a:fld id="{41CC0949-DE8B-7D48-8F74-C3D0C44D36A8}" type="datetimeFigureOut">
              <a:rPr lang="en-US" smtClean="0"/>
              <a:t>11/12/2021</a:t>
            </a:fld>
            <a:endParaRPr lang="en-US"/>
          </a:p>
        </p:txBody>
      </p:sp>
      <p:sp>
        <p:nvSpPr>
          <p:cNvPr id="4" name="Footer Placeholder 3">
            <a:extLst>
              <a:ext uri="{FF2B5EF4-FFF2-40B4-BE49-F238E27FC236}">
                <a16:creationId xmlns:a16="http://schemas.microsoft.com/office/drawing/2014/main" id="{7D6A9817-BE51-7245-91E9-4E36720B45DF}"/>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375A52E-B59B-0947-A618-61A11DF52245}"/>
              </a:ext>
            </a:extLst>
          </p:cNvPr>
          <p:cNvSpPr>
            <a:spLocks noGrp="1"/>
          </p:cNvSpPr>
          <p:nvPr>
            <p:ph type="sldNum" sz="quarter" idx="12"/>
          </p:nvPr>
        </p:nvSpPr>
        <p:spPr>
          <a:xfrm>
            <a:off x="6457950" y="4767263"/>
            <a:ext cx="2057400" cy="274637"/>
          </a:xfrm>
          <a:prstGeom prst="rect">
            <a:avLst/>
          </a:prstGeom>
        </p:spPr>
        <p:txBody>
          <a:bodyPr/>
          <a:lstStyle/>
          <a:p>
            <a:fld id="{6C6C799D-1850-8445-BD52-7F0CBB49A936}" type="slidenum">
              <a:rPr lang="en-US" smtClean="0"/>
              <a:t>‹#›</a:t>
            </a:fld>
            <a:endParaRPr lang="en-US"/>
          </a:p>
        </p:txBody>
      </p:sp>
    </p:spTree>
    <p:extLst>
      <p:ext uri="{BB962C8B-B14F-4D97-AF65-F5344CB8AC3E}">
        <p14:creationId xmlns:p14="http://schemas.microsoft.com/office/powerpoint/2010/main" val="20092463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414CED-E364-2E44-9ED1-C0DDC83EAC84}"/>
              </a:ext>
            </a:extLst>
          </p:cNvPr>
          <p:cNvSpPr>
            <a:spLocks noGrp="1"/>
          </p:cNvSpPr>
          <p:nvPr>
            <p:ph type="dt" sz="half" idx="10"/>
          </p:nvPr>
        </p:nvSpPr>
        <p:spPr>
          <a:xfrm>
            <a:off x="628650" y="4767263"/>
            <a:ext cx="2057400" cy="274637"/>
          </a:xfrm>
          <a:prstGeom prst="rect">
            <a:avLst/>
          </a:prstGeom>
        </p:spPr>
        <p:txBody>
          <a:bodyPr/>
          <a:lstStyle/>
          <a:p>
            <a:fld id="{41CC0949-DE8B-7D48-8F74-C3D0C44D36A8}" type="datetimeFigureOut">
              <a:rPr lang="en-US" smtClean="0"/>
              <a:t>11/12/2021</a:t>
            </a:fld>
            <a:endParaRPr lang="en-US"/>
          </a:p>
        </p:txBody>
      </p:sp>
      <p:sp>
        <p:nvSpPr>
          <p:cNvPr id="3" name="Footer Placeholder 2">
            <a:extLst>
              <a:ext uri="{FF2B5EF4-FFF2-40B4-BE49-F238E27FC236}">
                <a16:creationId xmlns:a16="http://schemas.microsoft.com/office/drawing/2014/main" id="{ECB98C54-C8F9-E944-835E-DBB069F25A2D}"/>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2BB1729-3235-334F-87B7-53685430553A}"/>
              </a:ext>
            </a:extLst>
          </p:cNvPr>
          <p:cNvSpPr>
            <a:spLocks noGrp="1"/>
          </p:cNvSpPr>
          <p:nvPr>
            <p:ph type="sldNum" sz="quarter" idx="12"/>
          </p:nvPr>
        </p:nvSpPr>
        <p:spPr>
          <a:xfrm>
            <a:off x="6457950" y="4767263"/>
            <a:ext cx="2057400" cy="274637"/>
          </a:xfrm>
          <a:prstGeom prst="rect">
            <a:avLst/>
          </a:prstGeom>
        </p:spPr>
        <p:txBody>
          <a:bodyPr/>
          <a:lstStyle/>
          <a:p>
            <a:fld id="{6C6C799D-1850-8445-BD52-7F0CBB49A936}" type="slidenum">
              <a:rPr lang="en-US" smtClean="0"/>
              <a:t>‹#›</a:t>
            </a:fld>
            <a:endParaRPr lang="en-US"/>
          </a:p>
        </p:txBody>
      </p:sp>
    </p:spTree>
    <p:extLst>
      <p:ext uri="{BB962C8B-B14F-4D97-AF65-F5344CB8AC3E}">
        <p14:creationId xmlns:p14="http://schemas.microsoft.com/office/powerpoint/2010/main" val="35230058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52745-6754-B441-9021-4530318E2245}"/>
              </a:ext>
            </a:extLst>
          </p:cNvPr>
          <p:cNvSpPr>
            <a:spLocks noGrp="1"/>
          </p:cNvSpPr>
          <p:nvPr>
            <p:ph type="title"/>
          </p:nvPr>
        </p:nvSpPr>
        <p:spPr>
          <a:xfrm>
            <a:off x="630238" y="342900"/>
            <a:ext cx="2949575" cy="120015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D322BA4-E4B2-8447-A1B0-7E0EFD76357B}"/>
              </a:ext>
            </a:extLst>
          </p:cNvPr>
          <p:cNvSpPr>
            <a:spLocks noGrp="1"/>
          </p:cNvSpPr>
          <p:nvPr>
            <p:ph idx="1"/>
          </p:nvPr>
        </p:nvSpPr>
        <p:spPr>
          <a:xfrm>
            <a:off x="3887788" y="741363"/>
            <a:ext cx="4629150" cy="36544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03893-0CC8-E541-8E41-A835EF8D40D7}"/>
              </a:ext>
            </a:extLst>
          </p:cNvPr>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1BA3F4-33EF-6147-BAB5-90742375CBFE}"/>
              </a:ext>
            </a:extLst>
          </p:cNvPr>
          <p:cNvSpPr>
            <a:spLocks noGrp="1"/>
          </p:cNvSpPr>
          <p:nvPr>
            <p:ph type="dt" sz="half" idx="10"/>
          </p:nvPr>
        </p:nvSpPr>
        <p:spPr>
          <a:xfrm>
            <a:off x="628650" y="4767263"/>
            <a:ext cx="2057400" cy="274637"/>
          </a:xfrm>
          <a:prstGeom prst="rect">
            <a:avLst/>
          </a:prstGeom>
        </p:spPr>
        <p:txBody>
          <a:bodyPr/>
          <a:lstStyle/>
          <a:p>
            <a:fld id="{41CC0949-DE8B-7D48-8F74-C3D0C44D36A8}" type="datetimeFigureOut">
              <a:rPr lang="en-US" smtClean="0"/>
              <a:t>11/12/2021</a:t>
            </a:fld>
            <a:endParaRPr lang="en-US"/>
          </a:p>
        </p:txBody>
      </p:sp>
      <p:sp>
        <p:nvSpPr>
          <p:cNvPr id="6" name="Footer Placeholder 5">
            <a:extLst>
              <a:ext uri="{FF2B5EF4-FFF2-40B4-BE49-F238E27FC236}">
                <a16:creationId xmlns:a16="http://schemas.microsoft.com/office/drawing/2014/main" id="{E4C1B6DC-742B-0544-9D58-E1C30A2AD29B}"/>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101553E-A52C-AE47-82B9-16AB6AAB1DC2}"/>
              </a:ext>
            </a:extLst>
          </p:cNvPr>
          <p:cNvSpPr>
            <a:spLocks noGrp="1"/>
          </p:cNvSpPr>
          <p:nvPr>
            <p:ph type="sldNum" sz="quarter" idx="12"/>
          </p:nvPr>
        </p:nvSpPr>
        <p:spPr>
          <a:xfrm>
            <a:off x="6457950" y="4767263"/>
            <a:ext cx="2057400" cy="274637"/>
          </a:xfrm>
          <a:prstGeom prst="rect">
            <a:avLst/>
          </a:prstGeom>
        </p:spPr>
        <p:txBody>
          <a:bodyPr/>
          <a:lstStyle/>
          <a:p>
            <a:fld id="{6C6C799D-1850-8445-BD52-7F0CBB49A936}" type="slidenum">
              <a:rPr lang="en-US" smtClean="0"/>
              <a:t>‹#›</a:t>
            </a:fld>
            <a:endParaRPr lang="en-US"/>
          </a:p>
        </p:txBody>
      </p:sp>
    </p:spTree>
    <p:extLst>
      <p:ext uri="{BB962C8B-B14F-4D97-AF65-F5344CB8AC3E}">
        <p14:creationId xmlns:p14="http://schemas.microsoft.com/office/powerpoint/2010/main" val="1732844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2062B1-0AC8-4A60-955D-F8D05673157E}"/>
              </a:ext>
            </a:extLst>
          </p:cNvPr>
          <p:cNvSpPr>
            <a:spLocks noGrp="1"/>
          </p:cNvSpPr>
          <p:nvPr>
            <p:ph type="dt" sz="half" idx="10"/>
          </p:nvPr>
        </p:nvSpPr>
        <p:spPr/>
        <p:txBody>
          <a:bodyPr/>
          <a:lstStyle>
            <a:lvl1pPr>
              <a:defRPr/>
            </a:lvl1pPr>
          </a:lstStyle>
          <a:p>
            <a:fld id="{123C0024-9007-4AD1-8F00-24259445442F}" type="datetimeFigureOut">
              <a:rPr lang="en-US" altLang="en-US"/>
              <a:pPr/>
              <a:t>11/12/2021</a:t>
            </a:fld>
            <a:endParaRPr lang="en-US" altLang="en-US"/>
          </a:p>
        </p:txBody>
      </p:sp>
      <p:sp>
        <p:nvSpPr>
          <p:cNvPr id="5" name="Footer Placeholder 4">
            <a:extLst>
              <a:ext uri="{FF2B5EF4-FFF2-40B4-BE49-F238E27FC236}">
                <a16:creationId xmlns:a16="http://schemas.microsoft.com/office/drawing/2014/main" id="{E667F9A9-8BC1-4375-9711-6A12C54D9E6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8DFB88C-3C12-4E56-A235-BB2A66B2DBC5}"/>
              </a:ext>
            </a:extLst>
          </p:cNvPr>
          <p:cNvSpPr>
            <a:spLocks noGrp="1"/>
          </p:cNvSpPr>
          <p:nvPr>
            <p:ph type="sldNum" sz="quarter" idx="12"/>
          </p:nvPr>
        </p:nvSpPr>
        <p:spPr/>
        <p:txBody>
          <a:bodyPr/>
          <a:lstStyle>
            <a:lvl1pPr>
              <a:defRPr/>
            </a:lvl1pPr>
          </a:lstStyle>
          <a:p>
            <a:fld id="{79EC4050-3F6D-403B-A84F-CF68B606BA02}" type="slidenum">
              <a:rPr lang="en-US" altLang="en-US"/>
              <a:pPr/>
              <a:t>‹#›</a:t>
            </a:fld>
            <a:endParaRPr lang="en-US" altLang="en-US"/>
          </a:p>
        </p:txBody>
      </p:sp>
    </p:spTree>
    <p:extLst>
      <p:ext uri="{BB962C8B-B14F-4D97-AF65-F5344CB8AC3E}">
        <p14:creationId xmlns:p14="http://schemas.microsoft.com/office/powerpoint/2010/main" val="15206237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8FF03-6D5E-F34A-862A-DA791D050FC4}"/>
              </a:ext>
            </a:extLst>
          </p:cNvPr>
          <p:cNvSpPr>
            <a:spLocks noGrp="1"/>
          </p:cNvSpPr>
          <p:nvPr>
            <p:ph type="title"/>
          </p:nvPr>
        </p:nvSpPr>
        <p:spPr>
          <a:xfrm>
            <a:off x="630238" y="342900"/>
            <a:ext cx="2949575" cy="120015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B16FDB-0826-D545-B4FA-EBE1B877CCAB}"/>
              </a:ext>
            </a:extLst>
          </p:cNvPr>
          <p:cNvSpPr>
            <a:spLocks noGrp="1"/>
          </p:cNvSpPr>
          <p:nvPr>
            <p:ph type="pic" idx="1"/>
          </p:nvPr>
        </p:nvSpPr>
        <p:spPr>
          <a:xfrm>
            <a:off x="3887788" y="741363"/>
            <a:ext cx="4629150" cy="36544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A0DC76E-095A-394D-96F7-50CC82BFBFCD}"/>
              </a:ext>
            </a:extLst>
          </p:cNvPr>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8B4EDC-1297-564B-9225-BCBCDE5C30EB}"/>
              </a:ext>
            </a:extLst>
          </p:cNvPr>
          <p:cNvSpPr>
            <a:spLocks noGrp="1"/>
          </p:cNvSpPr>
          <p:nvPr>
            <p:ph type="dt" sz="half" idx="10"/>
          </p:nvPr>
        </p:nvSpPr>
        <p:spPr>
          <a:xfrm>
            <a:off x="628650" y="4767263"/>
            <a:ext cx="2057400" cy="274637"/>
          </a:xfrm>
          <a:prstGeom prst="rect">
            <a:avLst/>
          </a:prstGeom>
        </p:spPr>
        <p:txBody>
          <a:bodyPr/>
          <a:lstStyle/>
          <a:p>
            <a:fld id="{41CC0949-DE8B-7D48-8F74-C3D0C44D36A8}" type="datetimeFigureOut">
              <a:rPr lang="en-US" smtClean="0"/>
              <a:t>11/12/2021</a:t>
            </a:fld>
            <a:endParaRPr lang="en-US"/>
          </a:p>
        </p:txBody>
      </p:sp>
      <p:sp>
        <p:nvSpPr>
          <p:cNvPr id="6" name="Footer Placeholder 5">
            <a:extLst>
              <a:ext uri="{FF2B5EF4-FFF2-40B4-BE49-F238E27FC236}">
                <a16:creationId xmlns:a16="http://schemas.microsoft.com/office/drawing/2014/main" id="{9A3FE002-8DC7-FA48-BC80-D45AB09078E9}"/>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8FA4EC1-E84C-6A41-ACB5-B349A31B8F5A}"/>
              </a:ext>
            </a:extLst>
          </p:cNvPr>
          <p:cNvSpPr>
            <a:spLocks noGrp="1"/>
          </p:cNvSpPr>
          <p:nvPr>
            <p:ph type="sldNum" sz="quarter" idx="12"/>
          </p:nvPr>
        </p:nvSpPr>
        <p:spPr>
          <a:xfrm>
            <a:off x="6457950" y="4767263"/>
            <a:ext cx="2057400" cy="274637"/>
          </a:xfrm>
          <a:prstGeom prst="rect">
            <a:avLst/>
          </a:prstGeom>
        </p:spPr>
        <p:txBody>
          <a:bodyPr/>
          <a:lstStyle/>
          <a:p>
            <a:fld id="{6C6C799D-1850-8445-BD52-7F0CBB49A936}" type="slidenum">
              <a:rPr lang="en-US" smtClean="0"/>
              <a:t>‹#›</a:t>
            </a:fld>
            <a:endParaRPr lang="en-US"/>
          </a:p>
        </p:txBody>
      </p:sp>
    </p:spTree>
    <p:extLst>
      <p:ext uri="{BB962C8B-B14F-4D97-AF65-F5344CB8AC3E}">
        <p14:creationId xmlns:p14="http://schemas.microsoft.com/office/powerpoint/2010/main" val="12468866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12A3D-DD51-7A47-BD23-BC60DDCC841C}"/>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6B82E1-D0CD-C441-A58F-D21D39EDE025}"/>
              </a:ext>
            </a:extLst>
          </p:cNvPr>
          <p:cNvSpPr>
            <a:spLocks noGrp="1"/>
          </p:cNvSpPr>
          <p:nvPr>
            <p:ph type="body" orient="vert" idx="1"/>
          </p:nvPr>
        </p:nvSpPr>
        <p:spPr>
          <a:xfrm>
            <a:off x="628650" y="1370013"/>
            <a:ext cx="7886700" cy="326231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829398-B685-A444-B1CA-8D8547A56321}"/>
              </a:ext>
            </a:extLst>
          </p:cNvPr>
          <p:cNvSpPr>
            <a:spLocks noGrp="1"/>
          </p:cNvSpPr>
          <p:nvPr>
            <p:ph type="dt" sz="half" idx="10"/>
          </p:nvPr>
        </p:nvSpPr>
        <p:spPr>
          <a:xfrm>
            <a:off x="628650" y="4767263"/>
            <a:ext cx="2057400" cy="274637"/>
          </a:xfrm>
          <a:prstGeom prst="rect">
            <a:avLst/>
          </a:prstGeom>
        </p:spPr>
        <p:txBody>
          <a:bodyPr/>
          <a:lstStyle/>
          <a:p>
            <a:fld id="{41CC0949-DE8B-7D48-8F74-C3D0C44D36A8}" type="datetimeFigureOut">
              <a:rPr lang="en-US" smtClean="0"/>
              <a:t>11/12/2021</a:t>
            </a:fld>
            <a:endParaRPr lang="en-US"/>
          </a:p>
        </p:txBody>
      </p:sp>
      <p:sp>
        <p:nvSpPr>
          <p:cNvPr id="5" name="Footer Placeholder 4">
            <a:extLst>
              <a:ext uri="{FF2B5EF4-FFF2-40B4-BE49-F238E27FC236}">
                <a16:creationId xmlns:a16="http://schemas.microsoft.com/office/drawing/2014/main" id="{4C75A793-68EE-D942-BE35-A68FB9B6C42D}"/>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F9E193-4390-D543-B3F0-C7CAA99FE0DB}"/>
              </a:ext>
            </a:extLst>
          </p:cNvPr>
          <p:cNvSpPr>
            <a:spLocks noGrp="1"/>
          </p:cNvSpPr>
          <p:nvPr>
            <p:ph type="sldNum" sz="quarter" idx="12"/>
          </p:nvPr>
        </p:nvSpPr>
        <p:spPr>
          <a:xfrm>
            <a:off x="6457950" y="4767263"/>
            <a:ext cx="2057400" cy="274637"/>
          </a:xfrm>
          <a:prstGeom prst="rect">
            <a:avLst/>
          </a:prstGeom>
        </p:spPr>
        <p:txBody>
          <a:bodyPr/>
          <a:lstStyle/>
          <a:p>
            <a:fld id="{6C6C799D-1850-8445-BD52-7F0CBB49A936}" type="slidenum">
              <a:rPr lang="en-US" smtClean="0"/>
              <a:t>‹#›</a:t>
            </a:fld>
            <a:endParaRPr lang="en-US"/>
          </a:p>
        </p:txBody>
      </p:sp>
    </p:spTree>
    <p:extLst>
      <p:ext uri="{BB962C8B-B14F-4D97-AF65-F5344CB8AC3E}">
        <p14:creationId xmlns:p14="http://schemas.microsoft.com/office/powerpoint/2010/main" val="24853265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A7C0E6-0956-F443-8327-39E89EF49D99}"/>
              </a:ext>
            </a:extLst>
          </p:cNvPr>
          <p:cNvSpPr>
            <a:spLocks noGrp="1"/>
          </p:cNvSpPr>
          <p:nvPr>
            <p:ph type="title" orient="vert"/>
          </p:nvPr>
        </p:nvSpPr>
        <p:spPr>
          <a:xfrm>
            <a:off x="6543675" y="274638"/>
            <a:ext cx="1971675" cy="435768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B3AEB4A-1A47-494C-886F-16F5E4DD41AB}"/>
              </a:ext>
            </a:extLst>
          </p:cNvPr>
          <p:cNvSpPr>
            <a:spLocks noGrp="1"/>
          </p:cNvSpPr>
          <p:nvPr>
            <p:ph type="body" orient="vert" idx="1"/>
          </p:nvPr>
        </p:nvSpPr>
        <p:spPr>
          <a:xfrm>
            <a:off x="628650" y="274638"/>
            <a:ext cx="5762625" cy="435768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E5A922-3E18-6F47-82D9-97AE8DC59E8B}"/>
              </a:ext>
            </a:extLst>
          </p:cNvPr>
          <p:cNvSpPr>
            <a:spLocks noGrp="1"/>
          </p:cNvSpPr>
          <p:nvPr>
            <p:ph type="dt" sz="half" idx="10"/>
          </p:nvPr>
        </p:nvSpPr>
        <p:spPr>
          <a:xfrm>
            <a:off x="628650" y="4767263"/>
            <a:ext cx="2057400" cy="274637"/>
          </a:xfrm>
          <a:prstGeom prst="rect">
            <a:avLst/>
          </a:prstGeom>
        </p:spPr>
        <p:txBody>
          <a:bodyPr/>
          <a:lstStyle/>
          <a:p>
            <a:fld id="{41CC0949-DE8B-7D48-8F74-C3D0C44D36A8}" type="datetimeFigureOut">
              <a:rPr lang="en-US" smtClean="0"/>
              <a:t>11/12/2021</a:t>
            </a:fld>
            <a:endParaRPr lang="en-US"/>
          </a:p>
        </p:txBody>
      </p:sp>
      <p:sp>
        <p:nvSpPr>
          <p:cNvPr id="5" name="Footer Placeholder 4">
            <a:extLst>
              <a:ext uri="{FF2B5EF4-FFF2-40B4-BE49-F238E27FC236}">
                <a16:creationId xmlns:a16="http://schemas.microsoft.com/office/drawing/2014/main" id="{DF732FC9-ABFA-FE47-B916-B6ABFC91915A}"/>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3C1810B-59A7-954A-BF0D-66ECEF54AC5C}"/>
              </a:ext>
            </a:extLst>
          </p:cNvPr>
          <p:cNvSpPr>
            <a:spLocks noGrp="1"/>
          </p:cNvSpPr>
          <p:nvPr>
            <p:ph type="sldNum" sz="quarter" idx="12"/>
          </p:nvPr>
        </p:nvSpPr>
        <p:spPr>
          <a:xfrm>
            <a:off x="6457950" y="4767263"/>
            <a:ext cx="2057400" cy="274637"/>
          </a:xfrm>
          <a:prstGeom prst="rect">
            <a:avLst/>
          </a:prstGeom>
        </p:spPr>
        <p:txBody>
          <a:bodyPr/>
          <a:lstStyle/>
          <a:p>
            <a:fld id="{6C6C799D-1850-8445-BD52-7F0CBB49A936}" type="slidenum">
              <a:rPr lang="en-US" smtClean="0"/>
              <a:t>‹#›</a:t>
            </a:fld>
            <a:endParaRPr lang="en-US"/>
          </a:p>
        </p:txBody>
      </p:sp>
    </p:spTree>
    <p:extLst>
      <p:ext uri="{BB962C8B-B14F-4D97-AF65-F5344CB8AC3E}">
        <p14:creationId xmlns:p14="http://schemas.microsoft.com/office/powerpoint/2010/main" val="31970736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ED2EF-1676-B74C-B483-2A6E50BC226A}"/>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3212677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Simple Slides - Title Only">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1AA6EDBC-FB6A-B64C-81F8-E3CC6A7D4B94}"/>
              </a:ext>
            </a:extLst>
          </p:cNvPr>
          <p:cNvSpPr>
            <a:spLocks noGrp="1"/>
          </p:cNvSpPr>
          <p:nvPr>
            <p:ph type="subTitle" idx="1" hasCustomPrompt="1"/>
          </p:nvPr>
        </p:nvSpPr>
        <p:spPr>
          <a:xfrm>
            <a:off x="428625" y="1285875"/>
            <a:ext cx="8048625" cy="358086"/>
          </a:xfrm>
          <a:prstGeom prst="rect">
            <a:avLst/>
          </a:prstGeom>
        </p:spPr>
        <p:txBody>
          <a:bodyPr/>
          <a:lstStyle>
            <a:lvl1pPr marL="0" indent="0" algn="l">
              <a:buNone/>
              <a:defRPr sz="1625" b="0" i="0" spc="0">
                <a:solidFill>
                  <a:schemeClr val="tx1"/>
                </a:solidFill>
                <a:latin typeface="Lub Dub Medium" panose="020B0603030403020204" pitchFamily="34" charset="77"/>
              </a:defRPr>
            </a:lvl1pPr>
            <a:lvl2pPr marL="285750" indent="0" algn="ctr">
              <a:buNone/>
              <a:defRPr sz="1250"/>
            </a:lvl2pPr>
            <a:lvl3pPr marL="571500" indent="0" algn="ctr">
              <a:buNone/>
              <a:defRPr sz="1125"/>
            </a:lvl3pPr>
            <a:lvl4pPr marL="857250" indent="0" algn="ctr">
              <a:buNone/>
              <a:defRPr sz="1000"/>
            </a:lvl4pPr>
            <a:lvl5pPr marL="1143000" indent="0" algn="ctr">
              <a:buNone/>
              <a:defRPr sz="1000"/>
            </a:lvl5pPr>
            <a:lvl6pPr marL="1428750" indent="0" algn="ctr">
              <a:buNone/>
              <a:defRPr sz="1000"/>
            </a:lvl6pPr>
            <a:lvl7pPr marL="1714500" indent="0" algn="ctr">
              <a:buNone/>
              <a:defRPr sz="1000"/>
            </a:lvl7pPr>
            <a:lvl8pPr marL="2000250" indent="0" algn="ctr">
              <a:buNone/>
              <a:defRPr sz="1000"/>
            </a:lvl8pPr>
            <a:lvl9pPr marL="2286000" indent="0" algn="ctr">
              <a:buNone/>
              <a:defRPr sz="1000"/>
            </a:lvl9pPr>
          </a:lstStyle>
          <a:p>
            <a:r>
              <a:rPr lang="en-US"/>
              <a:t>Subtitle Goes Here</a:t>
            </a:r>
          </a:p>
        </p:txBody>
      </p:sp>
      <p:sp>
        <p:nvSpPr>
          <p:cNvPr id="11" name="Title 1">
            <a:extLst>
              <a:ext uri="{FF2B5EF4-FFF2-40B4-BE49-F238E27FC236}">
                <a16:creationId xmlns:a16="http://schemas.microsoft.com/office/drawing/2014/main" id="{D071E32A-24AE-B14F-B5C9-A4A95D514888}"/>
              </a:ext>
            </a:extLst>
          </p:cNvPr>
          <p:cNvSpPr>
            <a:spLocks noGrp="1"/>
          </p:cNvSpPr>
          <p:nvPr>
            <p:ph type="ctrTitle" hasCustomPrompt="1"/>
          </p:nvPr>
        </p:nvSpPr>
        <p:spPr>
          <a:xfrm>
            <a:off x="428625" y="762001"/>
            <a:ext cx="8048625" cy="571499"/>
          </a:xfrm>
          <a:prstGeom prst="rect">
            <a:avLst/>
          </a:prstGeom>
        </p:spPr>
        <p:txBody>
          <a:bodyPr anchor="b"/>
          <a:lstStyle>
            <a:lvl1pPr algn="l">
              <a:defRPr sz="3125" b="1" i="0" spc="0">
                <a:solidFill>
                  <a:schemeClr val="tx1"/>
                </a:solidFill>
                <a:latin typeface="Lub Dub Heavy" panose="020B0603030403020204" pitchFamily="34" charset="77"/>
              </a:defRPr>
            </a:lvl1pPr>
          </a:lstStyle>
          <a:p>
            <a:r>
              <a:rPr lang="en-US"/>
              <a:t>Content Slide</a:t>
            </a:r>
          </a:p>
        </p:txBody>
      </p:sp>
      <p:sp>
        <p:nvSpPr>
          <p:cNvPr id="6" name="Oval 5">
            <a:extLst>
              <a:ext uri="{FF2B5EF4-FFF2-40B4-BE49-F238E27FC236}">
                <a16:creationId xmlns:a16="http://schemas.microsoft.com/office/drawing/2014/main" id="{0DE6F699-6614-4E4A-9A3A-5CBC08D00386}"/>
              </a:ext>
            </a:extLst>
          </p:cNvPr>
          <p:cNvSpPr/>
          <p:nvPr userDrawn="1"/>
        </p:nvSpPr>
        <p:spPr>
          <a:xfrm>
            <a:off x="8810625" y="4810125"/>
            <a:ext cx="190500" cy="1905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2">
            <a:extLst>
              <a:ext uri="{FF2B5EF4-FFF2-40B4-BE49-F238E27FC236}">
                <a16:creationId xmlns:a16="http://schemas.microsoft.com/office/drawing/2014/main" id="{B1297DD0-FE1F-E240-B9DD-27B5D6D8BB69}"/>
              </a:ext>
            </a:extLst>
          </p:cNvPr>
          <p:cNvSpPr>
            <a:spLocks noGrp="1"/>
          </p:cNvSpPr>
          <p:nvPr>
            <p:ph type="sldNum" sz="quarter" idx="4"/>
          </p:nvPr>
        </p:nvSpPr>
        <p:spPr>
          <a:xfrm>
            <a:off x="8767961" y="4768453"/>
            <a:ext cx="275828" cy="273844"/>
          </a:xfrm>
          <a:prstGeom prst="rect">
            <a:avLst/>
          </a:prstGeom>
        </p:spPr>
        <p:txBody>
          <a:bodyPr vert="horz" lIns="91440" tIns="45720" rIns="91440" bIns="45720" rtlCol="0" anchor="ctr"/>
          <a:lstStyle>
            <a:lvl1pPr algn="ctr">
              <a:defRPr sz="500" b="0" i="0">
                <a:solidFill>
                  <a:srgbClr val="8A8B8A"/>
                </a:solidFill>
                <a:latin typeface="Lub Dub Medium" panose="020B0603030403020204" pitchFamily="34" charset="77"/>
              </a:defRPr>
            </a:lvl1pPr>
          </a:lstStyle>
          <a:p>
            <a:fld id="{01CD3B2E-BC1C-6C4D-9D91-A67B950EE325}" type="slidenum">
              <a:rPr lang="en-US" smtClean="0"/>
              <a:pPr/>
              <a:t>‹#›</a:t>
            </a:fld>
            <a:endParaRPr lang="en-US"/>
          </a:p>
        </p:txBody>
      </p:sp>
      <p:pic>
        <p:nvPicPr>
          <p:cNvPr id="8" name="Picture 7">
            <a:extLst>
              <a:ext uri="{FF2B5EF4-FFF2-40B4-BE49-F238E27FC236}">
                <a16:creationId xmlns:a16="http://schemas.microsoft.com/office/drawing/2014/main" id="{05365441-9754-4E5E-A4C3-78E00EC85D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99095" y="333375"/>
            <a:ext cx="811530" cy="307791"/>
          </a:xfrm>
          <a:prstGeom prst="rect">
            <a:avLst/>
          </a:prstGeom>
        </p:spPr>
      </p:pic>
      <p:sp>
        <p:nvSpPr>
          <p:cNvPr id="12" name="TextBox 11">
            <a:extLst>
              <a:ext uri="{FF2B5EF4-FFF2-40B4-BE49-F238E27FC236}">
                <a16:creationId xmlns:a16="http://schemas.microsoft.com/office/drawing/2014/main" id="{2D3A6BFD-F00C-4917-9E22-B401C71022B9}"/>
              </a:ext>
            </a:extLst>
          </p:cNvPr>
          <p:cNvSpPr txBox="1"/>
          <p:nvPr userDrawn="1"/>
        </p:nvSpPr>
        <p:spPr>
          <a:xfrm rot="10800000">
            <a:off x="0" y="4512589"/>
            <a:ext cx="9144000" cy="861774"/>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5000" b="1">
              <a:solidFill>
                <a:schemeClr val="bg1"/>
              </a:solidFill>
            </a:endParaRPr>
          </a:p>
        </p:txBody>
      </p:sp>
    </p:spTree>
    <p:extLst>
      <p:ext uri="{BB962C8B-B14F-4D97-AF65-F5344CB8AC3E}">
        <p14:creationId xmlns:p14="http://schemas.microsoft.com/office/powerpoint/2010/main" val="36617998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A2484-D42C-B049-BD13-BCA6A6F97898}"/>
              </a:ext>
            </a:extLst>
          </p:cNvPr>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CB7E16A-F057-964D-9FEC-8E6F9445359A}"/>
              </a:ext>
            </a:extLst>
          </p:cNvPr>
          <p:cNvSpPr>
            <a:spLocks noGrp="1"/>
          </p:cNvSpPr>
          <p:nvPr>
            <p:ph type="subTitle" idx="1"/>
          </p:nvPr>
        </p:nvSpPr>
        <p:spPr>
          <a:xfrm>
            <a:off x="1143000" y="2701925"/>
            <a:ext cx="6858000" cy="12414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EED3119-9C12-404D-B016-9D258CB7B1B6}"/>
              </a:ext>
            </a:extLst>
          </p:cNvPr>
          <p:cNvSpPr>
            <a:spLocks noGrp="1"/>
          </p:cNvSpPr>
          <p:nvPr>
            <p:ph type="dt" sz="half" idx="10"/>
          </p:nvPr>
        </p:nvSpPr>
        <p:spPr>
          <a:xfrm>
            <a:off x="628650" y="4767263"/>
            <a:ext cx="2057400" cy="274637"/>
          </a:xfrm>
          <a:prstGeom prst="rect">
            <a:avLst/>
          </a:prstGeom>
        </p:spPr>
        <p:txBody>
          <a:bodyPr/>
          <a:lstStyle/>
          <a:p>
            <a:fld id="{1A70EABF-C3C4-3245-B8D6-BB74895B2686}" type="datetimeFigureOut">
              <a:rPr lang="en-US" smtClean="0"/>
              <a:t>11/12/2021</a:t>
            </a:fld>
            <a:endParaRPr lang="en-US"/>
          </a:p>
        </p:txBody>
      </p:sp>
      <p:sp>
        <p:nvSpPr>
          <p:cNvPr id="5" name="Footer Placeholder 4">
            <a:extLst>
              <a:ext uri="{FF2B5EF4-FFF2-40B4-BE49-F238E27FC236}">
                <a16:creationId xmlns:a16="http://schemas.microsoft.com/office/drawing/2014/main" id="{ACDA39C3-40CA-E94C-AE7F-36FF14905771}"/>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B31724C-09DB-2144-B154-009B94007EE5}"/>
              </a:ext>
            </a:extLst>
          </p:cNvPr>
          <p:cNvSpPr>
            <a:spLocks noGrp="1"/>
          </p:cNvSpPr>
          <p:nvPr>
            <p:ph type="sldNum" sz="quarter" idx="12"/>
          </p:nvPr>
        </p:nvSpPr>
        <p:spPr>
          <a:xfrm>
            <a:off x="6457950" y="4767263"/>
            <a:ext cx="2057400" cy="274637"/>
          </a:xfrm>
          <a:prstGeom prst="rect">
            <a:avLst/>
          </a:prstGeom>
        </p:spPr>
        <p:txBody>
          <a:bodyPr/>
          <a:lstStyle/>
          <a:p>
            <a:fld id="{D82E6132-9B7C-3E4C-BA22-A1BEA1D76DB2}" type="slidenum">
              <a:rPr lang="en-US" smtClean="0"/>
              <a:t>‹#›</a:t>
            </a:fld>
            <a:endParaRPr lang="en-US"/>
          </a:p>
        </p:txBody>
      </p:sp>
    </p:spTree>
    <p:extLst>
      <p:ext uri="{BB962C8B-B14F-4D97-AF65-F5344CB8AC3E}">
        <p14:creationId xmlns:p14="http://schemas.microsoft.com/office/powerpoint/2010/main" val="21063880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FC54B-A8BF-1949-9546-B38EFD64701D}"/>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889600A-33A9-D64E-9A66-92B0008547E9}"/>
              </a:ext>
            </a:extLst>
          </p:cNvPr>
          <p:cNvSpPr>
            <a:spLocks noGrp="1"/>
          </p:cNvSpPr>
          <p:nvPr>
            <p:ph idx="1"/>
          </p:nvPr>
        </p:nvSpPr>
        <p:spPr>
          <a:xfrm>
            <a:off x="628650" y="1370013"/>
            <a:ext cx="788670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BB2AB8-154A-AD40-AD7F-BA003E14CCFB}"/>
              </a:ext>
            </a:extLst>
          </p:cNvPr>
          <p:cNvSpPr>
            <a:spLocks noGrp="1"/>
          </p:cNvSpPr>
          <p:nvPr>
            <p:ph type="dt" sz="half" idx="10"/>
          </p:nvPr>
        </p:nvSpPr>
        <p:spPr>
          <a:xfrm>
            <a:off x="628650" y="4767263"/>
            <a:ext cx="2057400" cy="274637"/>
          </a:xfrm>
          <a:prstGeom prst="rect">
            <a:avLst/>
          </a:prstGeom>
        </p:spPr>
        <p:txBody>
          <a:bodyPr/>
          <a:lstStyle/>
          <a:p>
            <a:fld id="{1A70EABF-C3C4-3245-B8D6-BB74895B2686}" type="datetimeFigureOut">
              <a:rPr lang="en-US" smtClean="0"/>
              <a:t>11/12/2021</a:t>
            </a:fld>
            <a:endParaRPr lang="en-US"/>
          </a:p>
        </p:txBody>
      </p:sp>
      <p:sp>
        <p:nvSpPr>
          <p:cNvPr id="5" name="Footer Placeholder 4">
            <a:extLst>
              <a:ext uri="{FF2B5EF4-FFF2-40B4-BE49-F238E27FC236}">
                <a16:creationId xmlns:a16="http://schemas.microsoft.com/office/drawing/2014/main" id="{96AA177F-29F7-1D4F-8931-BCF194DFA44B}"/>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B1BF94-83D8-5646-84E8-A4B79FB847A7}"/>
              </a:ext>
            </a:extLst>
          </p:cNvPr>
          <p:cNvSpPr>
            <a:spLocks noGrp="1"/>
          </p:cNvSpPr>
          <p:nvPr>
            <p:ph type="sldNum" sz="quarter" idx="12"/>
          </p:nvPr>
        </p:nvSpPr>
        <p:spPr>
          <a:xfrm>
            <a:off x="6457950" y="4767263"/>
            <a:ext cx="2057400" cy="274637"/>
          </a:xfrm>
          <a:prstGeom prst="rect">
            <a:avLst/>
          </a:prstGeom>
        </p:spPr>
        <p:txBody>
          <a:bodyPr/>
          <a:lstStyle/>
          <a:p>
            <a:fld id="{D82E6132-9B7C-3E4C-BA22-A1BEA1D76DB2}" type="slidenum">
              <a:rPr lang="en-US" smtClean="0"/>
              <a:t>‹#›</a:t>
            </a:fld>
            <a:endParaRPr lang="en-US"/>
          </a:p>
        </p:txBody>
      </p:sp>
    </p:spTree>
    <p:extLst>
      <p:ext uri="{BB962C8B-B14F-4D97-AF65-F5344CB8AC3E}">
        <p14:creationId xmlns:p14="http://schemas.microsoft.com/office/powerpoint/2010/main" val="7736796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9A95-21F3-C646-9091-B2F676152AA8}"/>
              </a:ext>
            </a:extLst>
          </p:cNvPr>
          <p:cNvSpPr>
            <a:spLocks noGrp="1"/>
          </p:cNvSpPr>
          <p:nvPr>
            <p:ph type="title"/>
          </p:nvPr>
        </p:nvSpPr>
        <p:spPr>
          <a:xfrm>
            <a:off x="623888" y="1282700"/>
            <a:ext cx="7886700" cy="2139950"/>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05CB7F-4AB2-C044-AFDE-04D20A3D1FC7}"/>
              </a:ext>
            </a:extLst>
          </p:cNvPr>
          <p:cNvSpPr>
            <a:spLocks noGrp="1"/>
          </p:cNvSpPr>
          <p:nvPr>
            <p:ph type="body" idx="1"/>
          </p:nvPr>
        </p:nvSpPr>
        <p:spPr>
          <a:xfrm>
            <a:off x="623888" y="3441700"/>
            <a:ext cx="7886700" cy="1125538"/>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8FB1603-126D-9C4E-8693-9C630842EC72}"/>
              </a:ext>
            </a:extLst>
          </p:cNvPr>
          <p:cNvSpPr>
            <a:spLocks noGrp="1"/>
          </p:cNvSpPr>
          <p:nvPr>
            <p:ph type="dt" sz="half" idx="10"/>
          </p:nvPr>
        </p:nvSpPr>
        <p:spPr>
          <a:xfrm>
            <a:off x="628650" y="4767263"/>
            <a:ext cx="2057400" cy="274637"/>
          </a:xfrm>
          <a:prstGeom prst="rect">
            <a:avLst/>
          </a:prstGeom>
        </p:spPr>
        <p:txBody>
          <a:bodyPr/>
          <a:lstStyle/>
          <a:p>
            <a:fld id="{1A70EABF-C3C4-3245-B8D6-BB74895B2686}" type="datetimeFigureOut">
              <a:rPr lang="en-US" smtClean="0"/>
              <a:t>11/12/2021</a:t>
            </a:fld>
            <a:endParaRPr lang="en-US"/>
          </a:p>
        </p:txBody>
      </p:sp>
      <p:sp>
        <p:nvSpPr>
          <p:cNvPr id="5" name="Footer Placeholder 4">
            <a:extLst>
              <a:ext uri="{FF2B5EF4-FFF2-40B4-BE49-F238E27FC236}">
                <a16:creationId xmlns:a16="http://schemas.microsoft.com/office/drawing/2014/main" id="{26099CEF-979E-CC40-90F4-092E638AED0A}"/>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D36CB9-65B9-A74F-B948-F5D21745E2FE}"/>
              </a:ext>
            </a:extLst>
          </p:cNvPr>
          <p:cNvSpPr>
            <a:spLocks noGrp="1"/>
          </p:cNvSpPr>
          <p:nvPr>
            <p:ph type="sldNum" sz="quarter" idx="12"/>
          </p:nvPr>
        </p:nvSpPr>
        <p:spPr>
          <a:xfrm>
            <a:off x="6457950" y="4767263"/>
            <a:ext cx="2057400" cy="274637"/>
          </a:xfrm>
          <a:prstGeom prst="rect">
            <a:avLst/>
          </a:prstGeom>
        </p:spPr>
        <p:txBody>
          <a:bodyPr/>
          <a:lstStyle/>
          <a:p>
            <a:fld id="{D82E6132-9B7C-3E4C-BA22-A1BEA1D76DB2}" type="slidenum">
              <a:rPr lang="en-US" smtClean="0"/>
              <a:t>‹#›</a:t>
            </a:fld>
            <a:endParaRPr lang="en-US"/>
          </a:p>
        </p:txBody>
      </p:sp>
    </p:spTree>
    <p:extLst>
      <p:ext uri="{BB962C8B-B14F-4D97-AF65-F5344CB8AC3E}">
        <p14:creationId xmlns:p14="http://schemas.microsoft.com/office/powerpoint/2010/main" val="36094274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5977A-0587-A14E-AB08-B8AC843743B9}"/>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0D13118-E3CF-3E48-8BC2-765206D08BA8}"/>
              </a:ext>
            </a:extLst>
          </p:cNvPr>
          <p:cNvSpPr>
            <a:spLocks noGrp="1"/>
          </p:cNvSpPr>
          <p:nvPr>
            <p:ph sz="half" idx="1"/>
          </p:nvPr>
        </p:nvSpPr>
        <p:spPr>
          <a:xfrm>
            <a:off x="628650" y="1370013"/>
            <a:ext cx="386715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121B8B-661A-7542-91E9-48438268904C}"/>
              </a:ext>
            </a:extLst>
          </p:cNvPr>
          <p:cNvSpPr>
            <a:spLocks noGrp="1"/>
          </p:cNvSpPr>
          <p:nvPr>
            <p:ph sz="half" idx="2"/>
          </p:nvPr>
        </p:nvSpPr>
        <p:spPr>
          <a:xfrm>
            <a:off x="4648200" y="1370013"/>
            <a:ext cx="386715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CB8F33-DD28-AA47-BD43-CCB074C51738}"/>
              </a:ext>
            </a:extLst>
          </p:cNvPr>
          <p:cNvSpPr>
            <a:spLocks noGrp="1"/>
          </p:cNvSpPr>
          <p:nvPr>
            <p:ph type="dt" sz="half" idx="10"/>
          </p:nvPr>
        </p:nvSpPr>
        <p:spPr>
          <a:xfrm>
            <a:off x="628650" y="4767263"/>
            <a:ext cx="2057400" cy="274637"/>
          </a:xfrm>
          <a:prstGeom prst="rect">
            <a:avLst/>
          </a:prstGeom>
        </p:spPr>
        <p:txBody>
          <a:bodyPr/>
          <a:lstStyle/>
          <a:p>
            <a:fld id="{1A70EABF-C3C4-3245-B8D6-BB74895B2686}" type="datetimeFigureOut">
              <a:rPr lang="en-US" smtClean="0"/>
              <a:t>11/12/2021</a:t>
            </a:fld>
            <a:endParaRPr lang="en-US"/>
          </a:p>
        </p:txBody>
      </p:sp>
      <p:sp>
        <p:nvSpPr>
          <p:cNvPr id="6" name="Footer Placeholder 5">
            <a:extLst>
              <a:ext uri="{FF2B5EF4-FFF2-40B4-BE49-F238E27FC236}">
                <a16:creationId xmlns:a16="http://schemas.microsoft.com/office/drawing/2014/main" id="{A35943D7-A742-8840-8DF3-34CD89974AE9}"/>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B860D5C-F9BB-9443-8B25-794540CC3835}"/>
              </a:ext>
            </a:extLst>
          </p:cNvPr>
          <p:cNvSpPr>
            <a:spLocks noGrp="1"/>
          </p:cNvSpPr>
          <p:nvPr>
            <p:ph type="sldNum" sz="quarter" idx="12"/>
          </p:nvPr>
        </p:nvSpPr>
        <p:spPr>
          <a:xfrm>
            <a:off x="6457950" y="4767263"/>
            <a:ext cx="2057400" cy="274637"/>
          </a:xfrm>
          <a:prstGeom prst="rect">
            <a:avLst/>
          </a:prstGeom>
        </p:spPr>
        <p:txBody>
          <a:bodyPr/>
          <a:lstStyle/>
          <a:p>
            <a:fld id="{D82E6132-9B7C-3E4C-BA22-A1BEA1D76DB2}" type="slidenum">
              <a:rPr lang="en-US" smtClean="0"/>
              <a:t>‹#›</a:t>
            </a:fld>
            <a:endParaRPr lang="en-US"/>
          </a:p>
        </p:txBody>
      </p:sp>
    </p:spTree>
    <p:extLst>
      <p:ext uri="{BB962C8B-B14F-4D97-AF65-F5344CB8AC3E}">
        <p14:creationId xmlns:p14="http://schemas.microsoft.com/office/powerpoint/2010/main" val="15642105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55F88-9445-E349-BAB9-991DFC360F5E}"/>
              </a:ext>
            </a:extLst>
          </p:cNvPr>
          <p:cNvSpPr>
            <a:spLocks noGrp="1"/>
          </p:cNvSpPr>
          <p:nvPr>
            <p:ph type="title"/>
          </p:nvPr>
        </p:nvSpPr>
        <p:spPr>
          <a:xfrm>
            <a:off x="630238" y="274638"/>
            <a:ext cx="7886700" cy="99377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1D6B068-EC90-DB49-BD94-F4D75F15E8B2}"/>
              </a:ext>
            </a:extLst>
          </p:cNvPr>
          <p:cNvSpPr>
            <a:spLocks noGrp="1"/>
          </p:cNvSpPr>
          <p:nvPr>
            <p:ph type="body" idx="1"/>
          </p:nvPr>
        </p:nvSpPr>
        <p:spPr>
          <a:xfrm>
            <a:off x="630238" y="1260475"/>
            <a:ext cx="3868737"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826D32E-B2BA-DD46-A6E8-F6ED2FEF6D37}"/>
              </a:ext>
            </a:extLst>
          </p:cNvPr>
          <p:cNvSpPr>
            <a:spLocks noGrp="1"/>
          </p:cNvSpPr>
          <p:nvPr>
            <p:ph sz="half" idx="2"/>
          </p:nvPr>
        </p:nvSpPr>
        <p:spPr>
          <a:xfrm>
            <a:off x="630238" y="1879600"/>
            <a:ext cx="3868737" cy="27622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2A6CB6-0C9B-CB46-9CA9-DFFED610911D}"/>
              </a:ext>
            </a:extLst>
          </p:cNvPr>
          <p:cNvSpPr>
            <a:spLocks noGrp="1"/>
          </p:cNvSpPr>
          <p:nvPr>
            <p:ph type="body" sz="quarter" idx="3"/>
          </p:nvPr>
        </p:nvSpPr>
        <p:spPr>
          <a:xfrm>
            <a:off x="4629150" y="1260475"/>
            <a:ext cx="3887788"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487DB1-D2A2-A149-8950-DA910FC650E6}"/>
              </a:ext>
            </a:extLst>
          </p:cNvPr>
          <p:cNvSpPr>
            <a:spLocks noGrp="1"/>
          </p:cNvSpPr>
          <p:nvPr>
            <p:ph sz="quarter" idx="4"/>
          </p:nvPr>
        </p:nvSpPr>
        <p:spPr>
          <a:xfrm>
            <a:off x="4629150" y="1879600"/>
            <a:ext cx="3887788" cy="27622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1079548-1736-3B49-9306-64829ED2D0AF}"/>
              </a:ext>
            </a:extLst>
          </p:cNvPr>
          <p:cNvSpPr>
            <a:spLocks noGrp="1"/>
          </p:cNvSpPr>
          <p:nvPr>
            <p:ph type="dt" sz="half" idx="10"/>
          </p:nvPr>
        </p:nvSpPr>
        <p:spPr>
          <a:xfrm>
            <a:off x="628650" y="4767263"/>
            <a:ext cx="2057400" cy="274637"/>
          </a:xfrm>
          <a:prstGeom prst="rect">
            <a:avLst/>
          </a:prstGeom>
        </p:spPr>
        <p:txBody>
          <a:bodyPr/>
          <a:lstStyle/>
          <a:p>
            <a:fld id="{1A70EABF-C3C4-3245-B8D6-BB74895B2686}" type="datetimeFigureOut">
              <a:rPr lang="en-US" smtClean="0"/>
              <a:t>11/12/2021</a:t>
            </a:fld>
            <a:endParaRPr lang="en-US"/>
          </a:p>
        </p:txBody>
      </p:sp>
      <p:sp>
        <p:nvSpPr>
          <p:cNvPr id="8" name="Footer Placeholder 7">
            <a:extLst>
              <a:ext uri="{FF2B5EF4-FFF2-40B4-BE49-F238E27FC236}">
                <a16:creationId xmlns:a16="http://schemas.microsoft.com/office/drawing/2014/main" id="{7F3D4E9D-48CD-D349-90A3-187D5E58416B}"/>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2E16E36-58FC-EF4A-B478-017975C18C60}"/>
              </a:ext>
            </a:extLst>
          </p:cNvPr>
          <p:cNvSpPr>
            <a:spLocks noGrp="1"/>
          </p:cNvSpPr>
          <p:nvPr>
            <p:ph type="sldNum" sz="quarter" idx="12"/>
          </p:nvPr>
        </p:nvSpPr>
        <p:spPr>
          <a:xfrm>
            <a:off x="6457950" y="4767263"/>
            <a:ext cx="2057400" cy="274637"/>
          </a:xfrm>
          <a:prstGeom prst="rect">
            <a:avLst/>
          </a:prstGeom>
        </p:spPr>
        <p:txBody>
          <a:bodyPr/>
          <a:lstStyle/>
          <a:p>
            <a:fld id="{D82E6132-9B7C-3E4C-BA22-A1BEA1D76DB2}" type="slidenum">
              <a:rPr lang="en-US" smtClean="0"/>
              <a:t>‹#›</a:t>
            </a:fld>
            <a:endParaRPr lang="en-US"/>
          </a:p>
        </p:txBody>
      </p:sp>
    </p:spTree>
    <p:extLst>
      <p:ext uri="{BB962C8B-B14F-4D97-AF65-F5344CB8AC3E}">
        <p14:creationId xmlns:p14="http://schemas.microsoft.com/office/powerpoint/2010/main" val="3887190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F0728B-E491-46DF-A88C-6BFF3F65CFF6}"/>
              </a:ext>
            </a:extLst>
          </p:cNvPr>
          <p:cNvSpPr>
            <a:spLocks noGrp="1"/>
          </p:cNvSpPr>
          <p:nvPr>
            <p:ph type="dt" sz="half" idx="10"/>
          </p:nvPr>
        </p:nvSpPr>
        <p:spPr/>
        <p:txBody>
          <a:bodyPr/>
          <a:lstStyle>
            <a:lvl1pPr>
              <a:defRPr/>
            </a:lvl1pPr>
          </a:lstStyle>
          <a:p>
            <a:fld id="{7A92745E-CD0A-4EEE-897F-B22D8FD074D6}" type="datetimeFigureOut">
              <a:rPr lang="en-US" altLang="en-US"/>
              <a:pPr/>
              <a:t>11/12/2021</a:t>
            </a:fld>
            <a:endParaRPr lang="en-US" altLang="en-US"/>
          </a:p>
        </p:txBody>
      </p:sp>
      <p:sp>
        <p:nvSpPr>
          <p:cNvPr id="5" name="Footer Placeholder 4">
            <a:extLst>
              <a:ext uri="{FF2B5EF4-FFF2-40B4-BE49-F238E27FC236}">
                <a16:creationId xmlns:a16="http://schemas.microsoft.com/office/drawing/2014/main" id="{4CB357DC-DCEB-439F-A8AF-A5DECE3CCA9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2CC6C4B-ABBD-48C5-97ED-B4F17041FB7D}"/>
              </a:ext>
            </a:extLst>
          </p:cNvPr>
          <p:cNvSpPr>
            <a:spLocks noGrp="1"/>
          </p:cNvSpPr>
          <p:nvPr>
            <p:ph type="sldNum" sz="quarter" idx="12"/>
          </p:nvPr>
        </p:nvSpPr>
        <p:spPr/>
        <p:txBody>
          <a:bodyPr/>
          <a:lstStyle>
            <a:lvl1pPr>
              <a:defRPr/>
            </a:lvl1pPr>
          </a:lstStyle>
          <a:p>
            <a:fld id="{4ACB7FE5-3A11-4C5B-8D51-7119BBA643FE}" type="slidenum">
              <a:rPr lang="en-US" altLang="en-US"/>
              <a:pPr/>
              <a:t>‹#›</a:t>
            </a:fld>
            <a:endParaRPr lang="en-US" altLang="en-US"/>
          </a:p>
        </p:txBody>
      </p:sp>
    </p:spTree>
    <p:extLst>
      <p:ext uri="{BB962C8B-B14F-4D97-AF65-F5344CB8AC3E}">
        <p14:creationId xmlns:p14="http://schemas.microsoft.com/office/powerpoint/2010/main" val="15942858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ED3DE-9EF1-064E-B545-1312994F2A9C}"/>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C8D7F85-54F1-314A-A56D-A398801F4D4B}"/>
              </a:ext>
            </a:extLst>
          </p:cNvPr>
          <p:cNvSpPr>
            <a:spLocks noGrp="1"/>
          </p:cNvSpPr>
          <p:nvPr>
            <p:ph type="dt" sz="half" idx="10"/>
          </p:nvPr>
        </p:nvSpPr>
        <p:spPr>
          <a:xfrm>
            <a:off x="628650" y="4767263"/>
            <a:ext cx="2057400" cy="274637"/>
          </a:xfrm>
          <a:prstGeom prst="rect">
            <a:avLst/>
          </a:prstGeom>
        </p:spPr>
        <p:txBody>
          <a:bodyPr/>
          <a:lstStyle/>
          <a:p>
            <a:fld id="{1A70EABF-C3C4-3245-B8D6-BB74895B2686}" type="datetimeFigureOut">
              <a:rPr lang="en-US" smtClean="0"/>
              <a:t>11/12/2021</a:t>
            </a:fld>
            <a:endParaRPr lang="en-US"/>
          </a:p>
        </p:txBody>
      </p:sp>
      <p:sp>
        <p:nvSpPr>
          <p:cNvPr id="4" name="Footer Placeholder 3">
            <a:extLst>
              <a:ext uri="{FF2B5EF4-FFF2-40B4-BE49-F238E27FC236}">
                <a16:creationId xmlns:a16="http://schemas.microsoft.com/office/drawing/2014/main" id="{04692884-BEE5-CB49-B2E3-908A8B9E86DF}"/>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11A64F8-C15E-7C46-B66F-1B4930FB7380}"/>
              </a:ext>
            </a:extLst>
          </p:cNvPr>
          <p:cNvSpPr>
            <a:spLocks noGrp="1"/>
          </p:cNvSpPr>
          <p:nvPr>
            <p:ph type="sldNum" sz="quarter" idx="12"/>
          </p:nvPr>
        </p:nvSpPr>
        <p:spPr>
          <a:xfrm>
            <a:off x="6457950" y="4767263"/>
            <a:ext cx="2057400" cy="274637"/>
          </a:xfrm>
          <a:prstGeom prst="rect">
            <a:avLst/>
          </a:prstGeom>
        </p:spPr>
        <p:txBody>
          <a:bodyPr/>
          <a:lstStyle/>
          <a:p>
            <a:fld id="{D82E6132-9B7C-3E4C-BA22-A1BEA1D76DB2}" type="slidenum">
              <a:rPr lang="en-US" smtClean="0"/>
              <a:t>‹#›</a:t>
            </a:fld>
            <a:endParaRPr lang="en-US"/>
          </a:p>
        </p:txBody>
      </p:sp>
    </p:spTree>
    <p:extLst>
      <p:ext uri="{BB962C8B-B14F-4D97-AF65-F5344CB8AC3E}">
        <p14:creationId xmlns:p14="http://schemas.microsoft.com/office/powerpoint/2010/main" val="28255680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3FE615-68BB-894B-B6D5-AFC304D2C6A1}"/>
              </a:ext>
            </a:extLst>
          </p:cNvPr>
          <p:cNvSpPr>
            <a:spLocks noGrp="1"/>
          </p:cNvSpPr>
          <p:nvPr>
            <p:ph type="dt" sz="half" idx="10"/>
          </p:nvPr>
        </p:nvSpPr>
        <p:spPr>
          <a:xfrm>
            <a:off x="628650" y="4767263"/>
            <a:ext cx="2057400" cy="274637"/>
          </a:xfrm>
          <a:prstGeom prst="rect">
            <a:avLst/>
          </a:prstGeom>
        </p:spPr>
        <p:txBody>
          <a:bodyPr/>
          <a:lstStyle/>
          <a:p>
            <a:fld id="{1A70EABF-C3C4-3245-B8D6-BB74895B2686}" type="datetimeFigureOut">
              <a:rPr lang="en-US" smtClean="0"/>
              <a:t>11/12/2021</a:t>
            </a:fld>
            <a:endParaRPr lang="en-US"/>
          </a:p>
        </p:txBody>
      </p:sp>
      <p:sp>
        <p:nvSpPr>
          <p:cNvPr id="3" name="Footer Placeholder 2">
            <a:extLst>
              <a:ext uri="{FF2B5EF4-FFF2-40B4-BE49-F238E27FC236}">
                <a16:creationId xmlns:a16="http://schemas.microsoft.com/office/drawing/2014/main" id="{1E4C6D6C-81A2-7740-9312-EFAB506451CD}"/>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3D8DC73-195E-1B4D-8B3E-4DA9F7D324BC}"/>
              </a:ext>
            </a:extLst>
          </p:cNvPr>
          <p:cNvSpPr>
            <a:spLocks noGrp="1"/>
          </p:cNvSpPr>
          <p:nvPr>
            <p:ph type="sldNum" sz="quarter" idx="12"/>
          </p:nvPr>
        </p:nvSpPr>
        <p:spPr>
          <a:xfrm>
            <a:off x="6457950" y="4767263"/>
            <a:ext cx="2057400" cy="274637"/>
          </a:xfrm>
          <a:prstGeom prst="rect">
            <a:avLst/>
          </a:prstGeom>
        </p:spPr>
        <p:txBody>
          <a:bodyPr/>
          <a:lstStyle/>
          <a:p>
            <a:fld id="{D82E6132-9B7C-3E4C-BA22-A1BEA1D76DB2}" type="slidenum">
              <a:rPr lang="en-US" smtClean="0"/>
              <a:t>‹#›</a:t>
            </a:fld>
            <a:endParaRPr lang="en-US"/>
          </a:p>
        </p:txBody>
      </p:sp>
    </p:spTree>
    <p:extLst>
      <p:ext uri="{BB962C8B-B14F-4D97-AF65-F5344CB8AC3E}">
        <p14:creationId xmlns:p14="http://schemas.microsoft.com/office/powerpoint/2010/main" val="1747938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FECE2-A9DF-2B41-B2DE-03912D355860}"/>
              </a:ext>
            </a:extLst>
          </p:cNvPr>
          <p:cNvSpPr>
            <a:spLocks noGrp="1"/>
          </p:cNvSpPr>
          <p:nvPr>
            <p:ph type="title"/>
          </p:nvPr>
        </p:nvSpPr>
        <p:spPr>
          <a:xfrm>
            <a:off x="630238" y="342900"/>
            <a:ext cx="2949575" cy="120015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022B054-BC9C-FD4E-BA1B-4CCA2828E3AC}"/>
              </a:ext>
            </a:extLst>
          </p:cNvPr>
          <p:cNvSpPr>
            <a:spLocks noGrp="1"/>
          </p:cNvSpPr>
          <p:nvPr>
            <p:ph idx="1"/>
          </p:nvPr>
        </p:nvSpPr>
        <p:spPr>
          <a:xfrm>
            <a:off x="3887788" y="741363"/>
            <a:ext cx="4629150" cy="36544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BAEA204-B26C-9E44-8F8F-D6F6919991B1}"/>
              </a:ext>
            </a:extLst>
          </p:cNvPr>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F03AA1-77FF-5342-9022-5C00F5661110}"/>
              </a:ext>
            </a:extLst>
          </p:cNvPr>
          <p:cNvSpPr>
            <a:spLocks noGrp="1"/>
          </p:cNvSpPr>
          <p:nvPr>
            <p:ph type="dt" sz="half" idx="10"/>
          </p:nvPr>
        </p:nvSpPr>
        <p:spPr>
          <a:xfrm>
            <a:off x="628650" y="4767263"/>
            <a:ext cx="2057400" cy="274637"/>
          </a:xfrm>
          <a:prstGeom prst="rect">
            <a:avLst/>
          </a:prstGeom>
        </p:spPr>
        <p:txBody>
          <a:bodyPr/>
          <a:lstStyle/>
          <a:p>
            <a:fld id="{1A70EABF-C3C4-3245-B8D6-BB74895B2686}" type="datetimeFigureOut">
              <a:rPr lang="en-US" smtClean="0"/>
              <a:t>11/12/2021</a:t>
            </a:fld>
            <a:endParaRPr lang="en-US"/>
          </a:p>
        </p:txBody>
      </p:sp>
      <p:sp>
        <p:nvSpPr>
          <p:cNvPr id="6" name="Footer Placeholder 5">
            <a:extLst>
              <a:ext uri="{FF2B5EF4-FFF2-40B4-BE49-F238E27FC236}">
                <a16:creationId xmlns:a16="http://schemas.microsoft.com/office/drawing/2014/main" id="{8A5FC9D3-2D80-7648-96FA-7F19772AB118}"/>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3A0821-AE03-0E42-956D-98F580166DA7}"/>
              </a:ext>
            </a:extLst>
          </p:cNvPr>
          <p:cNvSpPr>
            <a:spLocks noGrp="1"/>
          </p:cNvSpPr>
          <p:nvPr>
            <p:ph type="sldNum" sz="quarter" idx="12"/>
          </p:nvPr>
        </p:nvSpPr>
        <p:spPr>
          <a:xfrm>
            <a:off x="6457950" y="4767263"/>
            <a:ext cx="2057400" cy="274637"/>
          </a:xfrm>
          <a:prstGeom prst="rect">
            <a:avLst/>
          </a:prstGeom>
        </p:spPr>
        <p:txBody>
          <a:bodyPr/>
          <a:lstStyle/>
          <a:p>
            <a:fld id="{D82E6132-9B7C-3E4C-BA22-A1BEA1D76DB2}" type="slidenum">
              <a:rPr lang="en-US" smtClean="0"/>
              <a:t>‹#›</a:t>
            </a:fld>
            <a:endParaRPr lang="en-US"/>
          </a:p>
        </p:txBody>
      </p:sp>
    </p:spTree>
    <p:extLst>
      <p:ext uri="{BB962C8B-B14F-4D97-AF65-F5344CB8AC3E}">
        <p14:creationId xmlns:p14="http://schemas.microsoft.com/office/powerpoint/2010/main" val="24656910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BAC82-DBA8-4047-AE32-EECE6514AF70}"/>
              </a:ext>
            </a:extLst>
          </p:cNvPr>
          <p:cNvSpPr>
            <a:spLocks noGrp="1"/>
          </p:cNvSpPr>
          <p:nvPr>
            <p:ph type="title"/>
          </p:nvPr>
        </p:nvSpPr>
        <p:spPr>
          <a:xfrm>
            <a:off x="630238" y="342900"/>
            <a:ext cx="2949575" cy="120015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78E6EC5-FC68-124E-94E4-98E285A80B52}"/>
              </a:ext>
            </a:extLst>
          </p:cNvPr>
          <p:cNvSpPr>
            <a:spLocks noGrp="1"/>
          </p:cNvSpPr>
          <p:nvPr>
            <p:ph type="pic" idx="1"/>
          </p:nvPr>
        </p:nvSpPr>
        <p:spPr>
          <a:xfrm>
            <a:off x="3887788" y="741363"/>
            <a:ext cx="4629150" cy="36544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789692-F210-B542-9956-23C4322D70AD}"/>
              </a:ext>
            </a:extLst>
          </p:cNvPr>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33F2B4-A779-2441-9570-241EA76EC893}"/>
              </a:ext>
            </a:extLst>
          </p:cNvPr>
          <p:cNvSpPr>
            <a:spLocks noGrp="1"/>
          </p:cNvSpPr>
          <p:nvPr>
            <p:ph type="dt" sz="half" idx="10"/>
          </p:nvPr>
        </p:nvSpPr>
        <p:spPr>
          <a:xfrm>
            <a:off x="628650" y="4767263"/>
            <a:ext cx="2057400" cy="274637"/>
          </a:xfrm>
          <a:prstGeom prst="rect">
            <a:avLst/>
          </a:prstGeom>
        </p:spPr>
        <p:txBody>
          <a:bodyPr/>
          <a:lstStyle/>
          <a:p>
            <a:fld id="{1A70EABF-C3C4-3245-B8D6-BB74895B2686}" type="datetimeFigureOut">
              <a:rPr lang="en-US" smtClean="0"/>
              <a:t>11/12/2021</a:t>
            </a:fld>
            <a:endParaRPr lang="en-US"/>
          </a:p>
        </p:txBody>
      </p:sp>
      <p:sp>
        <p:nvSpPr>
          <p:cNvPr id="6" name="Footer Placeholder 5">
            <a:extLst>
              <a:ext uri="{FF2B5EF4-FFF2-40B4-BE49-F238E27FC236}">
                <a16:creationId xmlns:a16="http://schemas.microsoft.com/office/drawing/2014/main" id="{0207B13E-EA7E-224C-A185-CD3946711D10}"/>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536B60F-A790-1F43-9950-1ED13936E647}"/>
              </a:ext>
            </a:extLst>
          </p:cNvPr>
          <p:cNvSpPr>
            <a:spLocks noGrp="1"/>
          </p:cNvSpPr>
          <p:nvPr>
            <p:ph type="sldNum" sz="quarter" idx="12"/>
          </p:nvPr>
        </p:nvSpPr>
        <p:spPr>
          <a:xfrm>
            <a:off x="6457950" y="4767263"/>
            <a:ext cx="2057400" cy="274637"/>
          </a:xfrm>
          <a:prstGeom prst="rect">
            <a:avLst/>
          </a:prstGeom>
        </p:spPr>
        <p:txBody>
          <a:bodyPr/>
          <a:lstStyle/>
          <a:p>
            <a:fld id="{D82E6132-9B7C-3E4C-BA22-A1BEA1D76DB2}" type="slidenum">
              <a:rPr lang="en-US" smtClean="0"/>
              <a:t>‹#›</a:t>
            </a:fld>
            <a:endParaRPr lang="en-US"/>
          </a:p>
        </p:txBody>
      </p:sp>
    </p:spTree>
    <p:extLst>
      <p:ext uri="{BB962C8B-B14F-4D97-AF65-F5344CB8AC3E}">
        <p14:creationId xmlns:p14="http://schemas.microsoft.com/office/powerpoint/2010/main" val="32322183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60F72-D0E1-F745-AA77-36969E04FB11}"/>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9701605-75FC-354C-8D70-1FCBC11D0A1E}"/>
              </a:ext>
            </a:extLst>
          </p:cNvPr>
          <p:cNvSpPr>
            <a:spLocks noGrp="1"/>
          </p:cNvSpPr>
          <p:nvPr>
            <p:ph type="body" orient="vert" idx="1"/>
          </p:nvPr>
        </p:nvSpPr>
        <p:spPr>
          <a:xfrm>
            <a:off x="628650" y="1370013"/>
            <a:ext cx="7886700" cy="326231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3D0004-A6FB-A942-B7B9-E910772C67DB}"/>
              </a:ext>
            </a:extLst>
          </p:cNvPr>
          <p:cNvSpPr>
            <a:spLocks noGrp="1"/>
          </p:cNvSpPr>
          <p:nvPr>
            <p:ph type="dt" sz="half" idx="10"/>
          </p:nvPr>
        </p:nvSpPr>
        <p:spPr>
          <a:xfrm>
            <a:off x="628650" y="4767263"/>
            <a:ext cx="2057400" cy="274637"/>
          </a:xfrm>
          <a:prstGeom prst="rect">
            <a:avLst/>
          </a:prstGeom>
        </p:spPr>
        <p:txBody>
          <a:bodyPr/>
          <a:lstStyle/>
          <a:p>
            <a:fld id="{1A70EABF-C3C4-3245-B8D6-BB74895B2686}" type="datetimeFigureOut">
              <a:rPr lang="en-US" smtClean="0"/>
              <a:t>11/12/2021</a:t>
            </a:fld>
            <a:endParaRPr lang="en-US"/>
          </a:p>
        </p:txBody>
      </p:sp>
      <p:sp>
        <p:nvSpPr>
          <p:cNvPr id="5" name="Footer Placeholder 4">
            <a:extLst>
              <a:ext uri="{FF2B5EF4-FFF2-40B4-BE49-F238E27FC236}">
                <a16:creationId xmlns:a16="http://schemas.microsoft.com/office/drawing/2014/main" id="{D85CB254-4105-AC43-8A5E-A41EC4FD755E}"/>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0EF3E7-7BEA-A443-A38F-A8C8DF5B1F13}"/>
              </a:ext>
            </a:extLst>
          </p:cNvPr>
          <p:cNvSpPr>
            <a:spLocks noGrp="1"/>
          </p:cNvSpPr>
          <p:nvPr>
            <p:ph type="sldNum" sz="quarter" idx="12"/>
          </p:nvPr>
        </p:nvSpPr>
        <p:spPr>
          <a:xfrm>
            <a:off x="6457950" y="4767263"/>
            <a:ext cx="2057400" cy="274637"/>
          </a:xfrm>
          <a:prstGeom prst="rect">
            <a:avLst/>
          </a:prstGeom>
        </p:spPr>
        <p:txBody>
          <a:bodyPr/>
          <a:lstStyle/>
          <a:p>
            <a:fld id="{D82E6132-9B7C-3E4C-BA22-A1BEA1D76DB2}" type="slidenum">
              <a:rPr lang="en-US" smtClean="0"/>
              <a:t>‹#›</a:t>
            </a:fld>
            <a:endParaRPr lang="en-US"/>
          </a:p>
        </p:txBody>
      </p:sp>
    </p:spTree>
    <p:extLst>
      <p:ext uri="{BB962C8B-B14F-4D97-AF65-F5344CB8AC3E}">
        <p14:creationId xmlns:p14="http://schemas.microsoft.com/office/powerpoint/2010/main" val="35361858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5DC67F-5BFC-754E-843B-496D7862A6F5}"/>
              </a:ext>
            </a:extLst>
          </p:cNvPr>
          <p:cNvSpPr>
            <a:spLocks noGrp="1"/>
          </p:cNvSpPr>
          <p:nvPr>
            <p:ph type="title" orient="vert"/>
          </p:nvPr>
        </p:nvSpPr>
        <p:spPr>
          <a:xfrm>
            <a:off x="6543675" y="274638"/>
            <a:ext cx="1971675" cy="435768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589577-19E1-1B49-B2E6-4C4355831AF1}"/>
              </a:ext>
            </a:extLst>
          </p:cNvPr>
          <p:cNvSpPr>
            <a:spLocks noGrp="1"/>
          </p:cNvSpPr>
          <p:nvPr>
            <p:ph type="body" orient="vert" idx="1"/>
          </p:nvPr>
        </p:nvSpPr>
        <p:spPr>
          <a:xfrm>
            <a:off x="628650" y="274638"/>
            <a:ext cx="5762625" cy="435768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20CEC6-EE1E-DC45-9D94-A639F4191366}"/>
              </a:ext>
            </a:extLst>
          </p:cNvPr>
          <p:cNvSpPr>
            <a:spLocks noGrp="1"/>
          </p:cNvSpPr>
          <p:nvPr>
            <p:ph type="dt" sz="half" idx="10"/>
          </p:nvPr>
        </p:nvSpPr>
        <p:spPr>
          <a:xfrm>
            <a:off x="628650" y="4767263"/>
            <a:ext cx="2057400" cy="274637"/>
          </a:xfrm>
          <a:prstGeom prst="rect">
            <a:avLst/>
          </a:prstGeom>
        </p:spPr>
        <p:txBody>
          <a:bodyPr/>
          <a:lstStyle/>
          <a:p>
            <a:fld id="{1A70EABF-C3C4-3245-B8D6-BB74895B2686}" type="datetimeFigureOut">
              <a:rPr lang="en-US" smtClean="0"/>
              <a:t>11/12/2021</a:t>
            </a:fld>
            <a:endParaRPr lang="en-US"/>
          </a:p>
        </p:txBody>
      </p:sp>
      <p:sp>
        <p:nvSpPr>
          <p:cNvPr id="5" name="Footer Placeholder 4">
            <a:extLst>
              <a:ext uri="{FF2B5EF4-FFF2-40B4-BE49-F238E27FC236}">
                <a16:creationId xmlns:a16="http://schemas.microsoft.com/office/drawing/2014/main" id="{8189E106-2794-EF40-B6FF-CEA6778822D8}"/>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F532490-6B3C-4E47-A5E8-E866A6A48A31}"/>
              </a:ext>
            </a:extLst>
          </p:cNvPr>
          <p:cNvSpPr>
            <a:spLocks noGrp="1"/>
          </p:cNvSpPr>
          <p:nvPr>
            <p:ph type="sldNum" sz="quarter" idx="12"/>
          </p:nvPr>
        </p:nvSpPr>
        <p:spPr>
          <a:xfrm>
            <a:off x="6457950" y="4767263"/>
            <a:ext cx="2057400" cy="274637"/>
          </a:xfrm>
          <a:prstGeom prst="rect">
            <a:avLst/>
          </a:prstGeom>
        </p:spPr>
        <p:txBody>
          <a:bodyPr/>
          <a:lstStyle/>
          <a:p>
            <a:fld id="{D82E6132-9B7C-3E4C-BA22-A1BEA1D76DB2}" type="slidenum">
              <a:rPr lang="en-US" smtClean="0"/>
              <a:t>‹#›</a:t>
            </a:fld>
            <a:endParaRPr lang="en-US"/>
          </a:p>
        </p:txBody>
      </p:sp>
    </p:spTree>
    <p:extLst>
      <p:ext uri="{BB962C8B-B14F-4D97-AF65-F5344CB8AC3E}">
        <p14:creationId xmlns:p14="http://schemas.microsoft.com/office/powerpoint/2010/main" val="35415364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C638A40-ED5B-4A3B-A555-F781413F771F}"/>
              </a:ext>
            </a:extLst>
          </p:cNvPr>
          <p:cNvSpPr>
            <a:spLocks noGrp="1"/>
          </p:cNvSpPr>
          <p:nvPr>
            <p:ph type="dt" sz="half" idx="10"/>
          </p:nvPr>
        </p:nvSpPr>
        <p:spPr/>
        <p:txBody>
          <a:bodyPr/>
          <a:lstStyle>
            <a:lvl1pPr>
              <a:defRPr/>
            </a:lvl1pPr>
          </a:lstStyle>
          <a:p>
            <a:fld id="{0A51BCEC-8384-4687-90D8-5D9987D162F9}" type="datetimeFigureOut">
              <a:rPr lang="en-US" altLang="en-US"/>
              <a:pPr/>
              <a:t>11/12/2021</a:t>
            </a:fld>
            <a:endParaRPr lang="en-US" altLang="en-US"/>
          </a:p>
        </p:txBody>
      </p:sp>
      <p:sp>
        <p:nvSpPr>
          <p:cNvPr id="6" name="Footer Placeholder 4">
            <a:extLst>
              <a:ext uri="{FF2B5EF4-FFF2-40B4-BE49-F238E27FC236}">
                <a16:creationId xmlns:a16="http://schemas.microsoft.com/office/drawing/2014/main" id="{2B754DC6-5AFD-4091-A934-279806B7D80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B233D4F-6A7F-4709-86F2-D73A668CBE2C}"/>
              </a:ext>
            </a:extLst>
          </p:cNvPr>
          <p:cNvSpPr>
            <a:spLocks noGrp="1"/>
          </p:cNvSpPr>
          <p:nvPr>
            <p:ph type="sldNum" sz="quarter" idx="12"/>
          </p:nvPr>
        </p:nvSpPr>
        <p:spPr/>
        <p:txBody>
          <a:bodyPr/>
          <a:lstStyle>
            <a:lvl1pPr>
              <a:defRPr/>
            </a:lvl1pPr>
          </a:lstStyle>
          <a:p>
            <a:fld id="{909AB3C6-11F4-4694-8625-3EBA1942DA53}" type="slidenum">
              <a:rPr lang="en-US" altLang="en-US"/>
              <a:pPr/>
              <a:t>‹#›</a:t>
            </a:fld>
            <a:endParaRPr lang="en-US" altLang="en-US"/>
          </a:p>
        </p:txBody>
      </p:sp>
    </p:spTree>
    <p:extLst>
      <p:ext uri="{BB962C8B-B14F-4D97-AF65-F5344CB8AC3E}">
        <p14:creationId xmlns:p14="http://schemas.microsoft.com/office/powerpoint/2010/main" val="27138703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B954DCC7-FE38-4A72-A471-A124B5C2E21F}"/>
              </a:ext>
            </a:extLst>
          </p:cNvPr>
          <p:cNvSpPr>
            <a:spLocks noGrp="1"/>
          </p:cNvSpPr>
          <p:nvPr>
            <p:ph type="dt" sz="half" idx="10"/>
          </p:nvPr>
        </p:nvSpPr>
        <p:spPr/>
        <p:txBody>
          <a:bodyPr/>
          <a:lstStyle>
            <a:lvl1pPr>
              <a:defRPr/>
            </a:lvl1pPr>
          </a:lstStyle>
          <a:p>
            <a:fld id="{03C25704-324F-4713-8702-2B9E33F29206}" type="datetimeFigureOut">
              <a:rPr lang="en-US" altLang="en-US"/>
              <a:pPr/>
              <a:t>11/12/2021</a:t>
            </a:fld>
            <a:endParaRPr lang="en-US" altLang="en-US"/>
          </a:p>
        </p:txBody>
      </p:sp>
      <p:sp>
        <p:nvSpPr>
          <p:cNvPr id="8" name="Footer Placeholder 4">
            <a:extLst>
              <a:ext uri="{FF2B5EF4-FFF2-40B4-BE49-F238E27FC236}">
                <a16:creationId xmlns:a16="http://schemas.microsoft.com/office/drawing/2014/main" id="{98195DA2-0117-4D38-85C4-53AFB326765D}"/>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0A4579D-5488-40D9-9882-2638215AC8AC}"/>
              </a:ext>
            </a:extLst>
          </p:cNvPr>
          <p:cNvSpPr>
            <a:spLocks noGrp="1"/>
          </p:cNvSpPr>
          <p:nvPr>
            <p:ph type="sldNum" sz="quarter" idx="12"/>
          </p:nvPr>
        </p:nvSpPr>
        <p:spPr/>
        <p:txBody>
          <a:bodyPr/>
          <a:lstStyle>
            <a:lvl1pPr>
              <a:defRPr/>
            </a:lvl1pPr>
          </a:lstStyle>
          <a:p>
            <a:fld id="{D5FE0DB2-9800-4F7F-8E18-CC6CEF738104}" type="slidenum">
              <a:rPr lang="en-US" altLang="en-US"/>
              <a:pPr/>
              <a:t>‹#›</a:t>
            </a:fld>
            <a:endParaRPr lang="en-US" altLang="en-US"/>
          </a:p>
        </p:txBody>
      </p:sp>
    </p:spTree>
    <p:extLst>
      <p:ext uri="{BB962C8B-B14F-4D97-AF65-F5344CB8AC3E}">
        <p14:creationId xmlns:p14="http://schemas.microsoft.com/office/powerpoint/2010/main" val="2951633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734F7900-B33D-4122-A0FC-D79E5F15F025}"/>
              </a:ext>
            </a:extLst>
          </p:cNvPr>
          <p:cNvSpPr>
            <a:spLocks noGrp="1"/>
          </p:cNvSpPr>
          <p:nvPr>
            <p:ph type="dt" sz="half" idx="10"/>
          </p:nvPr>
        </p:nvSpPr>
        <p:spPr/>
        <p:txBody>
          <a:bodyPr/>
          <a:lstStyle>
            <a:lvl1pPr>
              <a:defRPr/>
            </a:lvl1pPr>
          </a:lstStyle>
          <a:p>
            <a:fld id="{C0E8C30C-CC66-401D-9AD4-F0EB781E3D44}" type="datetimeFigureOut">
              <a:rPr lang="en-US" altLang="en-US"/>
              <a:pPr/>
              <a:t>11/12/2021</a:t>
            </a:fld>
            <a:endParaRPr lang="en-US" altLang="en-US"/>
          </a:p>
        </p:txBody>
      </p:sp>
      <p:sp>
        <p:nvSpPr>
          <p:cNvPr id="4" name="Footer Placeholder 4">
            <a:extLst>
              <a:ext uri="{FF2B5EF4-FFF2-40B4-BE49-F238E27FC236}">
                <a16:creationId xmlns:a16="http://schemas.microsoft.com/office/drawing/2014/main" id="{31DE45C7-32A9-4502-86F1-BA5C281CFDF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71A9696-5EFB-4D3F-A876-783C1B1B7F00}"/>
              </a:ext>
            </a:extLst>
          </p:cNvPr>
          <p:cNvSpPr>
            <a:spLocks noGrp="1"/>
          </p:cNvSpPr>
          <p:nvPr>
            <p:ph type="sldNum" sz="quarter" idx="12"/>
          </p:nvPr>
        </p:nvSpPr>
        <p:spPr/>
        <p:txBody>
          <a:bodyPr/>
          <a:lstStyle>
            <a:lvl1pPr>
              <a:defRPr/>
            </a:lvl1pPr>
          </a:lstStyle>
          <a:p>
            <a:fld id="{78C064BE-7F23-441A-B54E-F63417F61441}" type="slidenum">
              <a:rPr lang="en-US" altLang="en-US"/>
              <a:pPr/>
              <a:t>‹#›</a:t>
            </a:fld>
            <a:endParaRPr lang="en-US" altLang="en-US"/>
          </a:p>
        </p:txBody>
      </p:sp>
    </p:spTree>
    <p:extLst>
      <p:ext uri="{BB962C8B-B14F-4D97-AF65-F5344CB8AC3E}">
        <p14:creationId xmlns:p14="http://schemas.microsoft.com/office/powerpoint/2010/main" val="3937251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062D092-9F58-4B65-AAF2-1FD57942DC6A}"/>
              </a:ext>
            </a:extLst>
          </p:cNvPr>
          <p:cNvSpPr>
            <a:spLocks noGrp="1"/>
          </p:cNvSpPr>
          <p:nvPr>
            <p:ph type="dt" sz="half" idx="10"/>
          </p:nvPr>
        </p:nvSpPr>
        <p:spPr/>
        <p:txBody>
          <a:bodyPr/>
          <a:lstStyle>
            <a:lvl1pPr>
              <a:defRPr/>
            </a:lvl1pPr>
          </a:lstStyle>
          <a:p>
            <a:fld id="{4D8561EB-A74F-4BF9-89DD-6BE7800908D4}" type="datetimeFigureOut">
              <a:rPr lang="en-US" altLang="en-US"/>
              <a:pPr/>
              <a:t>11/12/2021</a:t>
            </a:fld>
            <a:endParaRPr lang="en-US" altLang="en-US"/>
          </a:p>
        </p:txBody>
      </p:sp>
      <p:sp>
        <p:nvSpPr>
          <p:cNvPr id="3" name="Footer Placeholder 4">
            <a:extLst>
              <a:ext uri="{FF2B5EF4-FFF2-40B4-BE49-F238E27FC236}">
                <a16:creationId xmlns:a16="http://schemas.microsoft.com/office/drawing/2014/main" id="{C940632D-43B5-49D5-A9FA-F51BD80C779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1A802C2E-BED5-4F7C-B3AA-620230624B4D}"/>
              </a:ext>
            </a:extLst>
          </p:cNvPr>
          <p:cNvSpPr>
            <a:spLocks noGrp="1"/>
          </p:cNvSpPr>
          <p:nvPr>
            <p:ph type="sldNum" sz="quarter" idx="12"/>
          </p:nvPr>
        </p:nvSpPr>
        <p:spPr/>
        <p:txBody>
          <a:bodyPr/>
          <a:lstStyle>
            <a:lvl1pPr>
              <a:defRPr/>
            </a:lvl1pPr>
          </a:lstStyle>
          <a:p>
            <a:fld id="{770567E2-43D2-4F2A-B8D3-4223FAE7D1FB}" type="slidenum">
              <a:rPr lang="en-US" altLang="en-US"/>
              <a:pPr/>
              <a:t>‹#›</a:t>
            </a:fld>
            <a:endParaRPr lang="en-US" altLang="en-US"/>
          </a:p>
        </p:txBody>
      </p:sp>
    </p:spTree>
    <p:extLst>
      <p:ext uri="{BB962C8B-B14F-4D97-AF65-F5344CB8AC3E}">
        <p14:creationId xmlns:p14="http://schemas.microsoft.com/office/powerpoint/2010/main" val="2031694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8E7391E-2E31-42BC-9221-A75B64D6159A}"/>
              </a:ext>
            </a:extLst>
          </p:cNvPr>
          <p:cNvSpPr>
            <a:spLocks noGrp="1"/>
          </p:cNvSpPr>
          <p:nvPr>
            <p:ph type="dt" sz="half" idx="10"/>
          </p:nvPr>
        </p:nvSpPr>
        <p:spPr/>
        <p:txBody>
          <a:bodyPr/>
          <a:lstStyle>
            <a:lvl1pPr>
              <a:defRPr/>
            </a:lvl1pPr>
          </a:lstStyle>
          <a:p>
            <a:fld id="{16C8FF84-CF95-4324-BD63-CD2A100B6F6D}" type="datetimeFigureOut">
              <a:rPr lang="en-US" altLang="en-US"/>
              <a:pPr/>
              <a:t>11/12/2021</a:t>
            </a:fld>
            <a:endParaRPr lang="en-US" altLang="en-US"/>
          </a:p>
        </p:txBody>
      </p:sp>
      <p:sp>
        <p:nvSpPr>
          <p:cNvPr id="6" name="Footer Placeholder 4">
            <a:extLst>
              <a:ext uri="{FF2B5EF4-FFF2-40B4-BE49-F238E27FC236}">
                <a16:creationId xmlns:a16="http://schemas.microsoft.com/office/drawing/2014/main" id="{B51FA185-74DE-4916-8437-E509E59F5FD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B3C6344-D71E-4DE6-91DF-3003C80D3B38}"/>
              </a:ext>
            </a:extLst>
          </p:cNvPr>
          <p:cNvSpPr>
            <a:spLocks noGrp="1"/>
          </p:cNvSpPr>
          <p:nvPr>
            <p:ph type="sldNum" sz="quarter" idx="12"/>
          </p:nvPr>
        </p:nvSpPr>
        <p:spPr/>
        <p:txBody>
          <a:bodyPr/>
          <a:lstStyle>
            <a:lvl1pPr>
              <a:defRPr/>
            </a:lvl1pPr>
          </a:lstStyle>
          <a:p>
            <a:fld id="{0CF53EA5-8F2A-4EA9-90C9-44ACCE9894CC}" type="slidenum">
              <a:rPr lang="en-US" altLang="en-US"/>
              <a:pPr/>
              <a:t>‹#›</a:t>
            </a:fld>
            <a:endParaRPr lang="en-US" altLang="en-US"/>
          </a:p>
        </p:txBody>
      </p:sp>
    </p:spTree>
    <p:extLst>
      <p:ext uri="{BB962C8B-B14F-4D97-AF65-F5344CB8AC3E}">
        <p14:creationId xmlns:p14="http://schemas.microsoft.com/office/powerpoint/2010/main" val="3723991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BB787293-8350-471C-94C2-B17F3663A5BC}"/>
              </a:ext>
            </a:extLst>
          </p:cNvPr>
          <p:cNvSpPr>
            <a:spLocks noGrp="1"/>
          </p:cNvSpPr>
          <p:nvPr>
            <p:ph type="dt" sz="half" idx="10"/>
          </p:nvPr>
        </p:nvSpPr>
        <p:spPr/>
        <p:txBody>
          <a:bodyPr/>
          <a:lstStyle>
            <a:lvl1pPr>
              <a:defRPr/>
            </a:lvl1pPr>
          </a:lstStyle>
          <a:p>
            <a:fld id="{1875E88B-CD74-452C-B761-613891A10EE3}" type="datetimeFigureOut">
              <a:rPr lang="en-US" altLang="en-US"/>
              <a:pPr/>
              <a:t>11/12/2021</a:t>
            </a:fld>
            <a:endParaRPr lang="en-US" altLang="en-US"/>
          </a:p>
        </p:txBody>
      </p:sp>
      <p:sp>
        <p:nvSpPr>
          <p:cNvPr id="6" name="Footer Placeholder 4">
            <a:extLst>
              <a:ext uri="{FF2B5EF4-FFF2-40B4-BE49-F238E27FC236}">
                <a16:creationId xmlns:a16="http://schemas.microsoft.com/office/drawing/2014/main" id="{C3B5442C-927B-43EC-9B40-B55C5FCF7ED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FC31CD8-1347-4F4D-9D6D-119369ACFAA3}"/>
              </a:ext>
            </a:extLst>
          </p:cNvPr>
          <p:cNvSpPr>
            <a:spLocks noGrp="1"/>
          </p:cNvSpPr>
          <p:nvPr>
            <p:ph type="sldNum" sz="quarter" idx="12"/>
          </p:nvPr>
        </p:nvSpPr>
        <p:spPr/>
        <p:txBody>
          <a:bodyPr/>
          <a:lstStyle>
            <a:lvl1pPr>
              <a:defRPr/>
            </a:lvl1pPr>
          </a:lstStyle>
          <a:p>
            <a:fld id="{73681D83-1822-4480-AD41-A859202AC397}" type="slidenum">
              <a:rPr lang="en-US" altLang="en-US"/>
              <a:pPr/>
              <a:t>‹#›</a:t>
            </a:fld>
            <a:endParaRPr lang="en-US" altLang="en-US"/>
          </a:p>
        </p:txBody>
      </p:sp>
    </p:spTree>
    <p:extLst>
      <p:ext uri="{BB962C8B-B14F-4D97-AF65-F5344CB8AC3E}">
        <p14:creationId xmlns:p14="http://schemas.microsoft.com/office/powerpoint/2010/main" val="8564501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jp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4.jp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6B7B4BA-CC2B-4D21-A9FC-8EC04D4E893F}"/>
              </a:ext>
            </a:extLst>
          </p:cNvPr>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2">
            <a:extLst>
              <a:ext uri="{FF2B5EF4-FFF2-40B4-BE49-F238E27FC236}">
                <a16:creationId xmlns:a16="http://schemas.microsoft.com/office/drawing/2014/main" id="{AB5FB2E6-89E0-422A-B016-ACB09CEA1A8D}"/>
              </a:ext>
            </a:extLst>
          </p:cNvPr>
          <p:cNvSpPr>
            <a:spLocks noGrp="1"/>
          </p:cNvSpPr>
          <p:nvPr>
            <p:ph type="body" idx="1"/>
          </p:nvPr>
        </p:nvSpPr>
        <p:spPr bwMode="auto">
          <a:xfrm>
            <a:off x="457200" y="1200150"/>
            <a:ext cx="8229600" cy="285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a:extLst>
              <a:ext uri="{FF2B5EF4-FFF2-40B4-BE49-F238E27FC236}">
                <a16:creationId xmlns:a16="http://schemas.microsoft.com/office/drawing/2014/main" id="{6E2B3B4E-7317-4EC7-8FA4-135E62494000}"/>
              </a:ext>
            </a:extLst>
          </p:cNvPr>
          <p:cNvSpPr>
            <a:spLocks noGrp="1"/>
          </p:cNvSpPr>
          <p:nvPr>
            <p:ph type="dt" sz="half" idx="2"/>
          </p:nvPr>
        </p:nvSpPr>
        <p:spPr>
          <a:xfrm>
            <a:off x="457200" y="4743450"/>
            <a:ext cx="914400" cy="298450"/>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90A2"/>
                </a:solidFill>
                <a:cs typeface="Arial" panose="020B0604020202020204" pitchFamily="34" charset="0"/>
              </a:defRPr>
            </a:lvl1pPr>
          </a:lstStyle>
          <a:p>
            <a:fld id="{FACF4119-86F6-4909-BAA9-C065A8D9288C}" type="datetimeFigureOut">
              <a:rPr lang="en-US" altLang="en-US"/>
              <a:pPr/>
              <a:t>11/12/2021</a:t>
            </a:fld>
            <a:endParaRPr lang="en-US" altLang="en-US"/>
          </a:p>
        </p:txBody>
      </p:sp>
      <p:sp>
        <p:nvSpPr>
          <p:cNvPr id="5" name="Footer Placeholder 4">
            <a:extLst>
              <a:ext uri="{FF2B5EF4-FFF2-40B4-BE49-F238E27FC236}">
                <a16:creationId xmlns:a16="http://schemas.microsoft.com/office/drawing/2014/main" id="{5DB98A6B-9C7C-41E0-9186-2C4B3671B495}"/>
              </a:ext>
            </a:extLst>
          </p:cNvPr>
          <p:cNvSpPr>
            <a:spLocks noGrp="1"/>
          </p:cNvSpPr>
          <p:nvPr>
            <p:ph type="ftr" sz="quarter" idx="3"/>
          </p:nvPr>
        </p:nvSpPr>
        <p:spPr>
          <a:xfrm>
            <a:off x="1371600" y="4743450"/>
            <a:ext cx="2895600" cy="298450"/>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224BA860-607A-4A4A-88AC-D23B18826B35}"/>
              </a:ext>
            </a:extLst>
          </p:cNvPr>
          <p:cNvSpPr>
            <a:spLocks noGrp="1"/>
          </p:cNvSpPr>
          <p:nvPr>
            <p:ph type="sldNum" sz="quarter" idx="4"/>
          </p:nvPr>
        </p:nvSpPr>
        <p:spPr>
          <a:xfrm>
            <a:off x="8153400" y="114300"/>
            <a:ext cx="838200" cy="261938"/>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90A2"/>
                </a:solidFill>
                <a:cs typeface="Arial" panose="020B0604020202020204" pitchFamily="34" charset="0"/>
              </a:defRPr>
            </a:lvl1pPr>
          </a:lstStyle>
          <a:p>
            <a:fld id="{FA35EBE1-9EEA-4910-9E30-BEF4A4B3DCE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70" r:id="rId10"/>
    <p:sldLayoutId id="2147483771" r:id="rId11"/>
  </p:sldLayoutIdLst>
  <p:txStyles>
    <p:titleStyle>
      <a:lvl1pPr algn="ctr" rtl="0" eaLnBrk="0" fontAlgn="base" hangingPunct="0">
        <a:spcBef>
          <a:spcPct val="0"/>
        </a:spcBef>
        <a:spcAft>
          <a:spcPct val="0"/>
        </a:spcAft>
        <a:defRPr sz="3600" b="1" i="0" kern="1200">
          <a:solidFill>
            <a:srgbClr val="00386B"/>
          </a:solidFill>
          <a:latin typeface="Avenir Heavy" panose="02000503020000020003" pitchFamily="2" charset="0"/>
          <a:ea typeface="MS PGothic" panose="020B0600070205080204" pitchFamily="34" charset="-128"/>
          <a:cs typeface="Gotham Medium" pitchFamily="2" charset="0"/>
        </a:defRPr>
      </a:lvl1pPr>
      <a:lvl2pPr algn="ctr" rtl="0" eaLnBrk="0" fontAlgn="base" hangingPunct="0">
        <a:spcBef>
          <a:spcPct val="0"/>
        </a:spcBef>
        <a:spcAft>
          <a:spcPct val="0"/>
        </a:spcAft>
        <a:defRPr sz="4400">
          <a:solidFill>
            <a:schemeClr val="tx1"/>
          </a:solidFill>
          <a:latin typeface="Garamond"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1"/>
          </a:solidFill>
          <a:latin typeface="Garamond"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1"/>
          </a:solidFill>
          <a:latin typeface="Garamond"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1"/>
          </a:solidFill>
          <a:latin typeface="Garamond"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1"/>
          </a:solidFill>
          <a:latin typeface="Garamond" charset="0"/>
          <a:ea typeface="ＭＳ Ｐゴシック" charset="0"/>
        </a:defRPr>
      </a:lvl6pPr>
      <a:lvl7pPr marL="914400" algn="ctr" rtl="0" fontAlgn="base">
        <a:spcBef>
          <a:spcPct val="0"/>
        </a:spcBef>
        <a:spcAft>
          <a:spcPct val="0"/>
        </a:spcAft>
        <a:defRPr sz="4400">
          <a:solidFill>
            <a:schemeClr val="tx1"/>
          </a:solidFill>
          <a:latin typeface="Garamond" charset="0"/>
          <a:ea typeface="ＭＳ Ｐゴシック" charset="0"/>
        </a:defRPr>
      </a:lvl7pPr>
      <a:lvl8pPr marL="1371600" algn="ctr" rtl="0" fontAlgn="base">
        <a:spcBef>
          <a:spcPct val="0"/>
        </a:spcBef>
        <a:spcAft>
          <a:spcPct val="0"/>
        </a:spcAft>
        <a:defRPr sz="4400">
          <a:solidFill>
            <a:schemeClr val="tx1"/>
          </a:solidFill>
          <a:latin typeface="Garamond" charset="0"/>
          <a:ea typeface="ＭＳ Ｐゴシック" charset="0"/>
        </a:defRPr>
      </a:lvl8pPr>
      <a:lvl9pPr marL="1828800" algn="ctr" rtl="0" fontAlgn="base">
        <a:spcBef>
          <a:spcPct val="0"/>
        </a:spcBef>
        <a:spcAft>
          <a:spcPct val="0"/>
        </a:spcAft>
        <a:defRPr sz="4400">
          <a:solidFill>
            <a:schemeClr val="tx1"/>
          </a:solidFill>
          <a:latin typeface="Garamond" charset="0"/>
          <a:ea typeface="ＭＳ Ｐゴシック"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Avenir Book" panose="02000503020000020003" pitchFamily="2" charset="0"/>
          <a:ea typeface="MS PGothic" panose="020B0600070205080204" pitchFamily="34" charset="-128"/>
          <a:cs typeface="Avenir Book" panose="02000503020000020003" pitchFamily="2"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Avenir Book" panose="02000503020000020003" pitchFamily="2" charset="0"/>
          <a:ea typeface="MS PGothic" panose="020B0600070205080204"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Avenir Book" panose="02000503020000020003" pitchFamily="2" charset="0"/>
          <a:ea typeface="MS PGothic" panose="020B0600070205080204"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venir Book" panose="02000503020000020003" pitchFamily="2" charset="0"/>
          <a:ea typeface="MS PGothic" panose="020B0600070205080204"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venir Book" panose="02000503020000020003" pitchFamily="2" charset="0"/>
          <a:ea typeface="MS PGothic" panose="020B0600070205080204"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215022"/>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5862848"/>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jpg"/><Relationship Id="rId5" Type="http://schemas.openxmlformats.org/officeDocument/2006/relationships/image" Target="../media/image7.jfif"/><Relationship Id="rId4" Type="http://schemas.openxmlformats.org/officeDocument/2006/relationships/image" Target="../media/image6.jp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gif"/><Relationship Id="rId4" Type="http://schemas.openxmlformats.org/officeDocument/2006/relationships/image" Target="../media/image24.gif"/></Relationships>
</file>

<file path=ppt/slides/_rels/slide21.xml.rels><?xml version="1.0" encoding="UTF-8" standalone="yes"?>
<Relationships xmlns="http://schemas.openxmlformats.org/package/2006/relationships"><Relationship Id="rId8" Type="http://schemas.openxmlformats.org/officeDocument/2006/relationships/image" Target="../media/image31.gif"/><Relationship Id="rId3" Type="http://schemas.openxmlformats.org/officeDocument/2006/relationships/image" Target="../media/image26.png"/><Relationship Id="rId7" Type="http://schemas.openxmlformats.org/officeDocument/2006/relationships/image" Target="../media/image30.gif"/><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gif"/><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gif"/><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gif"/><Relationship Id="rId5" Type="http://schemas.openxmlformats.org/officeDocument/2006/relationships/image" Target="../media/image29.png"/><Relationship Id="rId4" Type="http://schemas.openxmlformats.org/officeDocument/2006/relationships/image" Target="../media/image28.gif"/></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57.png"/><Relationship Id="rId3" Type="http://schemas.microsoft.com/office/2007/relationships/media" Target="../media/media2.mov"/><Relationship Id="rId7" Type="http://schemas.openxmlformats.org/officeDocument/2006/relationships/image" Target="../media/image56.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notesSlide" Target="../notesSlides/notesSlide9.xml"/><Relationship Id="rId5" Type="http://schemas.openxmlformats.org/officeDocument/2006/relationships/slideLayout" Target="../slideLayouts/slideLayout2.xml"/><Relationship Id="rId4" Type="http://schemas.openxmlformats.org/officeDocument/2006/relationships/video" Target="../media/media2.mov"/></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tmp"/><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tmp"/><Relationship Id="rId4" Type="http://schemas.openxmlformats.org/officeDocument/2006/relationships/image" Target="../media/image59.tmp"/></Relationships>
</file>

<file path=ppt/slides/_rels/slide6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6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9C17F3BD-2F68-42D8-BE43-A3B3913D7125}"/>
              </a:ext>
            </a:extLst>
          </p:cNvPr>
          <p:cNvSpPr txBox="1">
            <a:spLocks/>
          </p:cNvSpPr>
          <p:nvPr/>
        </p:nvSpPr>
        <p:spPr bwMode="auto">
          <a:xfrm>
            <a:off x="685800" y="971550"/>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Franklin Gothic Book" panose="020B0503020102020204" pitchFamily="34" charset="0"/>
                <a:ea typeface="MS PGothic" panose="020B0600070205080204" pitchFamily="34" charset="-128"/>
              </a:defRPr>
            </a:lvl1pPr>
            <a:lvl2pPr marL="742950" indent="-285750" eaLnBrk="0" hangingPunct="0">
              <a:defRPr sz="2400">
                <a:solidFill>
                  <a:schemeClr val="tx1"/>
                </a:solidFill>
                <a:latin typeface="Franklin Gothic Book" panose="020B0503020102020204" pitchFamily="34" charset="0"/>
                <a:ea typeface="MS PGothic" panose="020B0600070205080204" pitchFamily="34" charset="-128"/>
              </a:defRPr>
            </a:lvl2pPr>
            <a:lvl3pPr marL="1143000" indent="-228600" eaLnBrk="0" hangingPunct="0">
              <a:defRPr sz="2400">
                <a:solidFill>
                  <a:schemeClr val="tx1"/>
                </a:solidFill>
                <a:latin typeface="Franklin Gothic Book" panose="020B0503020102020204" pitchFamily="34" charset="0"/>
                <a:ea typeface="MS PGothic" panose="020B0600070205080204" pitchFamily="34" charset="-128"/>
              </a:defRPr>
            </a:lvl3pPr>
            <a:lvl4pPr marL="1600200" indent="-228600" eaLnBrk="0" hangingPunct="0">
              <a:defRPr sz="2400">
                <a:solidFill>
                  <a:schemeClr val="tx1"/>
                </a:solidFill>
                <a:latin typeface="Franklin Gothic Book" panose="020B0503020102020204" pitchFamily="34" charset="0"/>
                <a:ea typeface="MS PGothic" panose="020B0600070205080204" pitchFamily="34" charset="-128"/>
              </a:defRPr>
            </a:lvl4pPr>
            <a:lvl5pPr marL="2057400" indent="-228600" eaLnBrk="0" hangingPunct="0">
              <a:defRPr sz="2400">
                <a:solidFill>
                  <a:schemeClr val="tx1"/>
                </a:solidFill>
                <a:latin typeface="Franklin Gothic Book" panose="020B05030201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Franklin Gothic Book" panose="020B05030201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Franklin Gothic Book" panose="020B05030201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Franklin Gothic Book" panose="020B05030201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Franklin Gothic Book" panose="020B0503020102020204" pitchFamily="34" charset="0"/>
                <a:ea typeface="MS PGothic" panose="020B0600070205080204" pitchFamily="34" charset="-128"/>
              </a:defRPr>
            </a:lvl9pPr>
          </a:lstStyle>
          <a:p>
            <a:pPr algn="ctr" eaLnBrk="1" hangingPunct="1"/>
            <a:endParaRPr lang="en-US" altLang="en-US" sz="4400" b="1" dirty="0">
              <a:solidFill>
                <a:srgbClr val="00386B"/>
              </a:solidFill>
              <a:latin typeface="Avenir Heavy" panose="02000503020000020003" pitchFamily="2" charset="0"/>
              <a:ea typeface="MS PGothic"/>
              <a:cs typeface="Gotham Medium" pitchFamily="2" charset="0"/>
            </a:endParaRPr>
          </a:p>
          <a:p>
            <a:pPr algn="ctr" eaLnBrk="1" hangingPunct="1"/>
            <a:endParaRPr lang="en-US" altLang="en-US" sz="1800" b="1" i="1" dirty="0">
              <a:solidFill>
                <a:schemeClr val="bg2">
                  <a:lumMod val="10000"/>
                </a:schemeClr>
              </a:solidFill>
              <a:latin typeface="Avenir Heavy" panose="02000503020000020003" pitchFamily="2" charset="0"/>
              <a:ea typeface="MS PGothic"/>
              <a:cs typeface="Gotham Medium" pitchFamily="2" charset="0"/>
            </a:endParaRPr>
          </a:p>
          <a:p>
            <a:pPr algn="ctr" eaLnBrk="1" hangingPunct="1"/>
            <a:endParaRPr lang="en-US" altLang="en-US" sz="1800" b="1" i="1" dirty="0">
              <a:solidFill>
                <a:schemeClr val="bg2">
                  <a:lumMod val="10000"/>
                </a:schemeClr>
              </a:solidFill>
              <a:latin typeface="Avenir Heavy" panose="02000503020000020003" pitchFamily="2" charset="0"/>
              <a:ea typeface="MS PGothic"/>
              <a:cs typeface="Gotham Medium" pitchFamily="2" charset="0"/>
            </a:endParaRPr>
          </a:p>
          <a:p>
            <a:pPr algn="ctr" eaLnBrk="1" hangingPunct="1"/>
            <a:r>
              <a:rPr lang="en-US" altLang="en-US" sz="1800" b="1" i="1" dirty="0">
                <a:solidFill>
                  <a:schemeClr val="bg2">
                    <a:lumMod val="10000"/>
                  </a:schemeClr>
                </a:solidFill>
                <a:latin typeface="Avenir Heavy" panose="02000503020000020003" pitchFamily="2" charset="0"/>
                <a:ea typeface="MS PGothic"/>
                <a:cs typeface="Gotham Medium" pitchFamily="2" charset="0"/>
              </a:rPr>
              <a:t>The ACC Cardiovascular Imaging Section presents</a:t>
            </a:r>
          </a:p>
          <a:p>
            <a:pPr algn="ctr" eaLnBrk="1" hangingPunct="1"/>
            <a:r>
              <a:rPr lang="en-US" altLang="en-US" sz="4400" b="1" dirty="0">
                <a:solidFill>
                  <a:srgbClr val="00386B"/>
                </a:solidFill>
                <a:latin typeface="Avenir Heavy" panose="02000503020000020003" pitchFamily="2" charset="0"/>
                <a:ea typeface="MS PGothic"/>
                <a:cs typeface="Gotham Medium" pitchFamily="2" charset="0"/>
              </a:rPr>
              <a:t>2021 Guideline for the Evaluation and Diagnosis of Chest Pain: </a:t>
            </a:r>
          </a:p>
          <a:p>
            <a:pPr algn="ctr" eaLnBrk="1" hangingPunct="1"/>
            <a:r>
              <a:rPr lang="en-US" altLang="en-US" sz="4400" b="1" dirty="0">
                <a:solidFill>
                  <a:srgbClr val="00386B"/>
                </a:solidFill>
                <a:latin typeface="Avenir Heavy" panose="02000503020000020003" pitchFamily="2" charset="0"/>
                <a:ea typeface="MS PGothic"/>
                <a:cs typeface="Gotham Medium" pitchFamily="2" charset="0"/>
              </a:rPr>
              <a:t>Imaging and Acute Chest Pain</a:t>
            </a:r>
          </a:p>
          <a:p>
            <a:pPr algn="ctr"/>
            <a:endParaRPr lang="en-US" altLang="en-US" sz="5800" b="1" dirty="0">
              <a:solidFill>
                <a:srgbClr val="00386B"/>
              </a:solidFill>
              <a:latin typeface="Garamond" panose="02020404030301010803" pitchFamily="18" charset="0"/>
            </a:endParaRPr>
          </a:p>
        </p:txBody>
      </p:sp>
      <p:sp>
        <p:nvSpPr>
          <p:cNvPr id="8" name="Subtitle 2">
            <a:extLst>
              <a:ext uri="{FF2B5EF4-FFF2-40B4-BE49-F238E27FC236}">
                <a16:creationId xmlns:a16="http://schemas.microsoft.com/office/drawing/2014/main" id="{4D9872F8-B57F-4FF8-82F7-257BA2E0DCB6}"/>
              </a:ext>
            </a:extLst>
          </p:cNvPr>
          <p:cNvSpPr txBox="1">
            <a:spLocks/>
          </p:cNvSpPr>
          <p:nvPr/>
        </p:nvSpPr>
        <p:spPr bwMode="auto">
          <a:xfrm>
            <a:off x="-914400" y="2038350"/>
            <a:ext cx="8458200" cy="147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normAutofit/>
          </a:bodyPr>
          <a:lstStyle>
            <a:lvl1pPr marL="0" indent="0" algn="ctr" rtl="0" eaLnBrk="0" fontAlgn="base" hangingPunct="0">
              <a:spcBef>
                <a:spcPct val="20000"/>
              </a:spcBef>
              <a:spcAft>
                <a:spcPct val="0"/>
              </a:spcAft>
              <a:buFont typeface="Arial" charset="0"/>
              <a:buNone/>
              <a:defRPr sz="3200" kern="1200">
                <a:solidFill>
                  <a:schemeClr val="tx1">
                    <a:tint val="75000"/>
                  </a:schemeClr>
                </a:solidFill>
                <a:latin typeface="+mn-lt"/>
                <a:ea typeface="ＭＳ Ｐゴシック" charset="0"/>
                <a:cs typeface="ＭＳ Ｐゴシック" charset="0"/>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ＭＳ Ｐゴシック" charset="0"/>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ＭＳ Ｐゴシック" charset="0"/>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eaLnBrk="1" fontAlgn="auto" hangingPunct="1">
              <a:spcAft>
                <a:spcPts val="0"/>
              </a:spcAft>
              <a:buFont typeface="Arial" pitchFamily="34" charset="0"/>
              <a:buNone/>
              <a:defRPr/>
            </a:pPr>
            <a:r>
              <a:rPr lang="en-US" dirty="0">
                <a:latin typeface="Garamond" pitchFamily="18" charset="0"/>
                <a:ea typeface="+mn-ea"/>
                <a:cs typeface="+mn-cs"/>
              </a:rPr>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536575"/>
          </a:xfrm>
        </p:spPr>
        <p:txBody>
          <a:bodyPr/>
          <a:lstStyle/>
          <a:p>
            <a:r>
              <a:rPr lang="en-US" sz="3200" dirty="0"/>
              <a:t>Clinical Decision Pathways</a:t>
            </a:r>
          </a:p>
        </p:txBody>
      </p:sp>
      <p:pic>
        <p:nvPicPr>
          <p:cNvPr id="4" name="Picture 3"/>
          <p:cNvPicPr>
            <a:picLocks noChangeAspect="1"/>
          </p:cNvPicPr>
          <p:nvPr/>
        </p:nvPicPr>
        <p:blipFill>
          <a:blip r:embed="rId2"/>
          <a:stretch>
            <a:fillRect/>
          </a:stretch>
        </p:blipFill>
        <p:spPr>
          <a:xfrm>
            <a:off x="1066800" y="666750"/>
            <a:ext cx="6858000" cy="3538337"/>
          </a:xfrm>
          <a:prstGeom prst="rect">
            <a:avLst/>
          </a:prstGeom>
        </p:spPr>
      </p:pic>
    </p:spTree>
    <p:extLst>
      <p:ext uri="{BB962C8B-B14F-4D97-AF65-F5344CB8AC3E}">
        <p14:creationId xmlns:p14="http://schemas.microsoft.com/office/powerpoint/2010/main" val="37715272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231775"/>
          </a:xfrm>
        </p:spPr>
        <p:txBody>
          <a:bodyPr/>
          <a:lstStyle/>
          <a:p>
            <a:endParaRPr lang="en-US" dirty="0"/>
          </a:p>
        </p:txBody>
      </p:sp>
      <p:pic>
        <p:nvPicPr>
          <p:cNvPr id="4" name="Picture 3"/>
          <p:cNvPicPr>
            <a:picLocks noChangeAspect="1"/>
          </p:cNvPicPr>
          <p:nvPr/>
        </p:nvPicPr>
        <p:blipFill>
          <a:blip r:embed="rId2"/>
          <a:stretch>
            <a:fillRect/>
          </a:stretch>
        </p:blipFill>
        <p:spPr>
          <a:xfrm>
            <a:off x="609600" y="666750"/>
            <a:ext cx="7625861" cy="396000"/>
          </a:xfrm>
          <a:prstGeom prst="rect">
            <a:avLst/>
          </a:prstGeom>
        </p:spPr>
      </p:pic>
      <p:pic>
        <p:nvPicPr>
          <p:cNvPr id="5" name="Picture 4"/>
          <p:cNvPicPr>
            <a:picLocks noChangeAspect="1"/>
          </p:cNvPicPr>
          <p:nvPr/>
        </p:nvPicPr>
        <p:blipFill>
          <a:blip r:embed="rId3"/>
          <a:stretch>
            <a:fillRect/>
          </a:stretch>
        </p:blipFill>
        <p:spPr>
          <a:xfrm>
            <a:off x="609600" y="1061629"/>
            <a:ext cx="7577899" cy="3048000"/>
          </a:xfrm>
          <a:prstGeom prst="rect">
            <a:avLst/>
          </a:prstGeom>
        </p:spPr>
      </p:pic>
    </p:spTree>
    <p:extLst>
      <p:ext uri="{BB962C8B-B14F-4D97-AF65-F5344CB8AC3E}">
        <p14:creationId xmlns:p14="http://schemas.microsoft.com/office/powerpoint/2010/main" val="38010650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Definition Used for Low-Risk Patients With Chest Pain</a:t>
            </a:r>
          </a:p>
        </p:txBody>
      </p:sp>
      <p:pic>
        <p:nvPicPr>
          <p:cNvPr id="4" name="Picture 3"/>
          <p:cNvPicPr>
            <a:picLocks noChangeAspect="1"/>
          </p:cNvPicPr>
          <p:nvPr/>
        </p:nvPicPr>
        <p:blipFill>
          <a:blip r:embed="rId2"/>
          <a:stretch>
            <a:fillRect/>
          </a:stretch>
        </p:blipFill>
        <p:spPr>
          <a:xfrm>
            <a:off x="1167089" y="995797"/>
            <a:ext cx="6809822" cy="3151905"/>
          </a:xfrm>
          <a:prstGeom prst="rect">
            <a:avLst/>
          </a:prstGeom>
        </p:spPr>
      </p:pic>
    </p:spTree>
    <p:extLst>
      <p:ext uri="{BB962C8B-B14F-4D97-AF65-F5344CB8AC3E}">
        <p14:creationId xmlns:p14="http://schemas.microsoft.com/office/powerpoint/2010/main" val="1983595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85800" y="895350"/>
            <a:ext cx="8041572" cy="2438399"/>
          </a:xfrm>
          <a:prstGeom prst="rect">
            <a:avLst/>
          </a:prstGeom>
        </p:spPr>
      </p:pic>
    </p:spTree>
    <p:extLst>
      <p:ext uri="{BB962C8B-B14F-4D97-AF65-F5344CB8AC3E}">
        <p14:creationId xmlns:p14="http://schemas.microsoft.com/office/powerpoint/2010/main" val="28963360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iagram&#10;&#10;Description automatically generated">
            <a:extLst>
              <a:ext uri="{FF2B5EF4-FFF2-40B4-BE49-F238E27FC236}">
                <a16:creationId xmlns:a16="http://schemas.microsoft.com/office/drawing/2014/main" id="{4C26D3B6-E68D-4D22-9AC2-AE101C143FA0}"/>
              </a:ext>
            </a:extLst>
          </p:cNvPr>
          <p:cNvPicPr/>
          <p:nvPr/>
        </p:nvPicPr>
        <p:blipFill rotWithShape="1">
          <a:blip r:embed="rId2" cstate="print">
            <a:extLst>
              <a:ext uri="{28A0092B-C50C-407E-A947-70E740481C1C}">
                <a14:useLocalDpi xmlns:a14="http://schemas.microsoft.com/office/drawing/2010/main" val="0"/>
              </a:ext>
            </a:extLst>
          </a:blip>
          <a:srcRect b="8923"/>
          <a:stretch/>
        </p:blipFill>
        <p:spPr bwMode="auto">
          <a:xfrm>
            <a:off x="1238250" y="485821"/>
            <a:ext cx="6667500" cy="3714750"/>
          </a:xfrm>
          <a:prstGeom prst="rect">
            <a:avLst/>
          </a:prstGeom>
          <a:noFill/>
          <a:ln>
            <a:noFill/>
          </a:ln>
          <a:extLst>
            <a:ext uri="{53640926-AAD7-44D8-BBD7-CCE9431645EC}">
              <a14:shadowObscured xmlns:a14="http://schemas.microsoft.com/office/drawing/2010/main"/>
            </a:ext>
          </a:extLst>
        </p:spPr>
      </p:pic>
      <p:sp>
        <p:nvSpPr>
          <p:cNvPr id="4" name="Slide Number Placeholder 3">
            <a:extLst>
              <a:ext uri="{FF2B5EF4-FFF2-40B4-BE49-F238E27FC236}">
                <a16:creationId xmlns:a16="http://schemas.microsoft.com/office/drawing/2014/main" id="{8E4749C7-462E-4875-9A15-B195F725B16B}"/>
              </a:ext>
            </a:extLst>
          </p:cNvPr>
          <p:cNvSpPr>
            <a:spLocks noGrp="1"/>
          </p:cNvSpPr>
          <p:nvPr>
            <p:ph type="sldNum" sz="quarter" idx="4"/>
          </p:nvPr>
        </p:nvSpPr>
        <p:spPr/>
        <p:txBody>
          <a:bodyPr/>
          <a:lstStyle/>
          <a:p>
            <a:fld id="{01CD3B2E-BC1C-6C4D-9D91-A67B950EE325}" type="slidenum">
              <a:rPr lang="en-US" smtClean="0"/>
              <a:pPr/>
              <a:t>14</a:t>
            </a:fld>
            <a:endParaRPr lang="en-US"/>
          </a:p>
        </p:txBody>
      </p:sp>
      <p:sp>
        <p:nvSpPr>
          <p:cNvPr id="7" name="Subtitle 1">
            <a:extLst>
              <a:ext uri="{FF2B5EF4-FFF2-40B4-BE49-F238E27FC236}">
                <a16:creationId xmlns:a16="http://schemas.microsoft.com/office/drawing/2014/main" id="{57377E8D-6878-404E-B65F-B124E83CF542}"/>
              </a:ext>
            </a:extLst>
          </p:cNvPr>
          <p:cNvSpPr txBox="1">
            <a:spLocks/>
          </p:cNvSpPr>
          <p:nvPr/>
        </p:nvSpPr>
        <p:spPr>
          <a:xfrm>
            <a:off x="2209800" y="127735"/>
            <a:ext cx="5359599" cy="35808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600" b="0" i="0" kern="1200" spc="0">
                <a:solidFill>
                  <a:schemeClr val="tx1"/>
                </a:solidFill>
                <a:latin typeface="Lub Dub Medium" panose="020B0603030403020204" pitchFamily="34"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lnSpc>
                <a:spcPct val="100000"/>
              </a:lnSpc>
              <a:spcBef>
                <a:spcPts val="0"/>
              </a:spcBef>
              <a:spcAft>
                <a:spcPts val="0"/>
              </a:spcAft>
            </a:pPr>
            <a:r>
              <a:rPr lang="en-US" sz="1750" b="1" dirty="0">
                <a:latin typeface="Lub Dub Medium" panose="020B0603030403020204" pitchFamily="34" charset="0"/>
                <a:ea typeface="Times New Roman" panose="02020603050405020304" pitchFamily="18" charset="0"/>
              </a:rPr>
              <a:t>Chest Pain and Cardiac Testing Considerations.</a:t>
            </a:r>
            <a:endParaRPr lang="en-US" sz="1750" dirty="0">
              <a:latin typeface="Lub Dub Medium" panose="020B0603030403020204" pitchFamily="34" charset="0"/>
              <a:ea typeface="Times New Roman" panose="02020603050405020304" pitchFamily="18" charset="0"/>
            </a:endParaRPr>
          </a:p>
        </p:txBody>
      </p:sp>
      <p:sp>
        <p:nvSpPr>
          <p:cNvPr id="6" name="TextBox 5">
            <a:extLst>
              <a:ext uri="{FF2B5EF4-FFF2-40B4-BE49-F238E27FC236}">
                <a16:creationId xmlns:a16="http://schemas.microsoft.com/office/drawing/2014/main" id="{D262721B-C6B5-46B4-A41E-FF1F7FD89BE8}"/>
              </a:ext>
            </a:extLst>
          </p:cNvPr>
          <p:cNvSpPr txBox="1"/>
          <p:nvPr/>
        </p:nvSpPr>
        <p:spPr>
          <a:xfrm>
            <a:off x="259457" y="4789557"/>
            <a:ext cx="8625086" cy="707886"/>
          </a:xfrm>
          <a:prstGeom prst="rect">
            <a:avLst/>
          </a:prstGeom>
          <a:noFill/>
        </p:spPr>
        <p:txBody>
          <a:bodyPr wrap="square">
            <a:spAutoFit/>
          </a:bodyPr>
          <a:lstStyle/>
          <a:p>
            <a:r>
              <a:rPr lang="en-US" sz="1000" b="1" dirty="0">
                <a:solidFill>
                  <a:schemeClr val="bg1"/>
                </a:solidFill>
                <a:latin typeface="Lub Dub Medium" panose="020B0603030403020204" pitchFamily="34" charset="0"/>
              </a:rPr>
              <a:t>The choice of imaging depends on the clinical question of importance, to either a) ascertain the diagnosis of CAD and define coronary anatomy or b) assess ischemia severity among patients with an expected higher likelihood of ischemia with an abnormal resting ECG or those incapable of performing maximal exercise.</a:t>
            </a:r>
          </a:p>
          <a:p>
            <a:r>
              <a:rPr lang="en-US" sz="1000" b="1" dirty="0">
                <a:solidFill>
                  <a:schemeClr val="bg1"/>
                </a:solidFill>
                <a:latin typeface="Lub Dub Medium" panose="020B0603030403020204" pitchFamily="34" charset="0"/>
              </a:rPr>
              <a:t>ACS indicates acute coronary syndrome; CAC, coronary artery calcium; CAD, coronary artery disease; and ECG, electrocardiogram.</a:t>
            </a:r>
          </a:p>
        </p:txBody>
      </p:sp>
    </p:spTree>
    <p:extLst>
      <p:ext uri="{BB962C8B-B14F-4D97-AF65-F5344CB8AC3E}">
        <p14:creationId xmlns:p14="http://schemas.microsoft.com/office/powerpoint/2010/main" val="8241605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10428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9C17F3BD-2F68-42D8-BE43-A3B3913D7125}"/>
              </a:ext>
            </a:extLst>
          </p:cNvPr>
          <p:cNvSpPr txBox="1">
            <a:spLocks/>
          </p:cNvSpPr>
          <p:nvPr/>
        </p:nvSpPr>
        <p:spPr bwMode="auto">
          <a:xfrm>
            <a:off x="342900" y="971550"/>
            <a:ext cx="84582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Franklin Gothic Book" panose="020B0503020102020204" pitchFamily="34" charset="0"/>
                <a:ea typeface="MS PGothic" panose="020B0600070205080204" pitchFamily="34" charset="-128"/>
              </a:defRPr>
            </a:lvl1pPr>
            <a:lvl2pPr marL="742950" indent="-285750" eaLnBrk="0" hangingPunct="0">
              <a:defRPr sz="2400">
                <a:solidFill>
                  <a:schemeClr val="tx1"/>
                </a:solidFill>
                <a:latin typeface="Franklin Gothic Book" panose="020B0503020102020204" pitchFamily="34" charset="0"/>
                <a:ea typeface="MS PGothic" panose="020B0600070205080204" pitchFamily="34" charset="-128"/>
              </a:defRPr>
            </a:lvl2pPr>
            <a:lvl3pPr marL="1143000" indent="-228600" eaLnBrk="0" hangingPunct="0">
              <a:defRPr sz="2400">
                <a:solidFill>
                  <a:schemeClr val="tx1"/>
                </a:solidFill>
                <a:latin typeface="Franklin Gothic Book" panose="020B0503020102020204" pitchFamily="34" charset="0"/>
                <a:ea typeface="MS PGothic" panose="020B0600070205080204" pitchFamily="34" charset="-128"/>
              </a:defRPr>
            </a:lvl3pPr>
            <a:lvl4pPr marL="1600200" indent="-228600" eaLnBrk="0" hangingPunct="0">
              <a:defRPr sz="2400">
                <a:solidFill>
                  <a:schemeClr val="tx1"/>
                </a:solidFill>
                <a:latin typeface="Franklin Gothic Book" panose="020B0503020102020204" pitchFamily="34" charset="0"/>
                <a:ea typeface="MS PGothic" panose="020B0600070205080204" pitchFamily="34" charset="-128"/>
              </a:defRPr>
            </a:lvl4pPr>
            <a:lvl5pPr marL="2057400" indent="-228600" eaLnBrk="0" hangingPunct="0">
              <a:defRPr sz="2400">
                <a:solidFill>
                  <a:schemeClr val="tx1"/>
                </a:solidFill>
                <a:latin typeface="Franklin Gothic Book" panose="020B05030201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Franklin Gothic Book" panose="020B05030201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Franklin Gothic Book" panose="020B05030201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Franklin Gothic Book" panose="020B05030201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Franklin Gothic Book" panose="020B0503020102020204" pitchFamily="34" charset="0"/>
                <a:ea typeface="MS PGothic" panose="020B0600070205080204" pitchFamily="34" charset="-128"/>
              </a:defRPr>
            </a:lvl9pPr>
          </a:lstStyle>
          <a:p>
            <a:pPr algn="ctr" eaLnBrk="1" hangingPunct="1"/>
            <a:r>
              <a:rPr lang="en-US" b="1" dirty="0"/>
              <a:t>2021 Guideline for the Evaluation and Diagnosis of Chest Pain </a:t>
            </a:r>
            <a:endParaRPr lang="en-US" dirty="0"/>
          </a:p>
          <a:p>
            <a:pPr algn="ctr" eaLnBrk="1" hangingPunct="1"/>
            <a:r>
              <a:rPr lang="en-US" b="1" dirty="0"/>
              <a:t>Imaging in Acute Chest Pain:</a:t>
            </a:r>
            <a:br>
              <a:rPr lang="en-US" b="1" dirty="0"/>
            </a:br>
            <a:r>
              <a:rPr lang="en-US" dirty="0"/>
              <a:t>How to select between different testing options </a:t>
            </a:r>
            <a:endParaRPr lang="en-US" altLang="en-US" sz="5800" b="1" dirty="0">
              <a:solidFill>
                <a:srgbClr val="00386B"/>
              </a:solidFill>
              <a:latin typeface="Garamond" panose="02020404030301010803" pitchFamily="18" charset="0"/>
            </a:endParaRPr>
          </a:p>
        </p:txBody>
      </p:sp>
      <p:sp>
        <p:nvSpPr>
          <p:cNvPr id="8" name="Subtitle 2">
            <a:extLst>
              <a:ext uri="{FF2B5EF4-FFF2-40B4-BE49-F238E27FC236}">
                <a16:creationId xmlns:a16="http://schemas.microsoft.com/office/drawing/2014/main" id="{4D9872F8-B57F-4FF8-82F7-257BA2E0DCB6}"/>
              </a:ext>
            </a:extLst>
          </p:cNvPr>
          <p:cNvSpPr txBox="1">
            <a:spLocks/>
          </p:cNvSpPr>
          <p:nvPr/>
        </p:nvSpPr>
        <p:spPr bwMode="auto">
          <a:xfrm>
            <a:off x="342900" y="2038350"/>
            <a:ext cx="84582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normAutofit fontScale="70000" lnSpcReduction="20000"/>
          </a:bodyPr>
          <a:lstStyle>
            <a:lvl1pPr marL="0" indent="0" algn="ctr" rtl="0" eaLnBrk="0" fontAlgn="base" hangingPunct="0">
              <a:spcBef>
                <a:spcPct val="20000"/>
              </a:spcBef>
              <a:spcAft>
                <a:spcPct val="0"/>
              </a:spcAft>
              <a:buFont typeface="Arial" charset="0"/>
              <a:buNone/>
              <a:defRPr sz="3200" kern="1200">
                <a:solidFill>
                  <a:schemeClr val="tx1">
                    <a:tint val="75000"/>
                  </a:schemeClr>
                </a:solidFill>
                <a:latin typeface="+mn-lt"/>
                <a:ea typeface="ＭＳ Ｐゴシック" charset="0"/>
                <a:cs typeface="ＭＳ Ｐゴシック" charset="0"/>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ＭＳ Ｐゴシック" charset="0"/>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ＭＳ Ｐゴシック" charset="0"/>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eaLnBrk="1" fontAlgn="auto" hangingPunct="1">
              <a:spcAft>
                <a:spcPts val="0"/>
              </a:spcAft>
              <a:buFont typeface="Arial" pitchFamily="34" charset="0"/>
              <a:buNone/>
              <a:defRPr/>
            </a:pPr>
            <a:endParaRPr lang="en-US" dirty="0">
              <a:latin typeface="Garamond" pitchFamily="18" charset="0"/>
              <a:ea typeface="+mn-ea"/>
              <a:cs typeface="+mn-cs"/>
            </a:endParaRPr>
          </a:p>
          <a:p>
            <a:pPr eaLnBrk="1" fontAlgn="auto" hangingPunct="1">
              <a:spcAft>
                <a:spcPts val="0"/>
              </a:spcAft>
              <a:defRPr/>
            </a:pPr>
            <a:r>
              <a:rPr lang="en-US" sz="2400" dirty="0">
                <a:latin typeface="Avenir Book" panose="02000503020000020003" pitchFamily="2" charset="0"/>
                <a:ea typeface="+mn-ea"/>
                <a:cs typeface="Gotham Book" pitchFamily="2" charset="0"/>
              </a:rPr>
              <a:t>Michael Salerno MD, PhD, MS</a:t>
            </a:r>
          </a:p>
          <a:p>
            <a:pPr eaLnBrk="1" fontAlgn="auto" hangingPunct="1">
              <a:spcAft>
                <a:spcPts val="0"/>
              </a:spcAft>
              <a:defRPr/>
            </a:pPr>
            <a:r>
              <a:rPr lang="en-US" sz="2400" dirty="0">
                <a:latin typeface="Avenir Book" panose="02000503020000020003" pitchFamily="2" charset="0"/>
                <a:ea typeface="+mn-ea"/>
                <a:cs typeface="Gotham Book" pitchFamily="2" charset="0"/>
              </a:rPr>
              <a:t>Section Chief of Cardiovascular Imaging</a:t>
            </a:r>
          </a:p>
          <a:p>
            <a:pPr eaLnBrk="1" fontAlgn="auto" hangingPunct="1">
              <a:spcAft>
                <a:spcPts val="0"/>
              </a:spcAft>
              <a:defRPr/>
            </a:pPr>
            <a:r>
              <a:rPr lang="en-US" sz="2400" dirty="0">
                <a:latin typeface="Avenir Book" panose="02000503020000020003" pitchFamily="2" charset="0"/>
                <a:ea typeface="+mn-ea"/>
                <a:cs typeface="Gotham Book" pitchFamily="2" charset="0"/>
              </a:rPr>
              <a:t>Professor of Medicine, Cardiovascular Medicine</a:t>
            </a:r>
          </a:p>
          <a:p>
            <a:pPr eaLnBrk="1" fontAlgn="auto" hangingPunct="1">
              <a:spcAft>
                <a:spcPts val="0"/>
              </a:spcAft>
              <a:defRPr/>
            </a:pPr>
            <a:r>
              <a:rPr lang="en-US" sz="2400" dirty="0">
                <a:latin typeface="Avenir Book" panose="02000503020000020003" pitchFamily="2" charset="0"/>
                <a:ea typeface="+mn-ea"/>
                <a:cs typeface="Gotham Book" pitchFamily="2" charset="0"/>
              </a:rPr>
              <a:t>and Professor of Radiology, Cardiovascular Imaging</a:t>
            </a:r>
          </a:p>
          <a:p>
            <a:pPr eaLnBrk="1" fontAlgn="auto" hangingPunct="1">
              <a:spcAft>
                <a:spcPts val="0"/>
              </a:spcAft>
              <a:defRPr/>
            </a:pPr>
            <a:r>
              <a:rPr lang="en-US" sz="2400" dirty="0">
                <a:latin typeface="Avenir Book" panose="02000503020000020003" pitchFamily="2" charset="0"/>
                <a:ea typeface="+mn-ea"/>
                <a:cs typeface="Gotham Book" pitchFamily="2" charset="0"/>
              </a:rPr>
              <a:t>Stanford University Medical Center</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150D9-012D-4E36-9179-103168053C0F}"/>
              </a:ext>
            </a:extLst>
          </p:cNvPr>
          <p:cNvSpPr>
            <a:spLocks noGrp="1"/>
          </p:cNvSpPr>
          <p:nvPr>
            <p:ph type="title"/>
          </p:nvPr>
        </p:nvSpPr>
        <p:spPr>
          <a:xfrm>
            <a:off x="457200" y="206375"/>
            <a:ext cx="8229600" cy="384175"/>
          </a:xfrm>
        </p:spPr>
        <p:txBody>
          <a:bodyPr/>
          <a:lstStyle/>
          <a:p>
            <a:r>
              <a:rPr lang="en-US" dirty="0"/>
              <a:t>Learning Objectives</a:t>
            </a:r>
          </a:p>
        </p:txBody>
      </p:sp>
      <p:sp>
        <p:nvSpPr>
          <p:cNvPr id="3" name="Content Placeholder 2">
            <a:extLst>
              <a:ext uri="{FF2B5EF4-FFF2-40B4-BE49-F238E27FC236}">
                <a16:creationId xmlns:a16="http://schemas.microsoft.com/office/drawing/2014/main" id="{0877E13B-7930-4CC6-B96D-ED7CE63DF3A2}"/>
              </a:ext>
            </a:extLst>
          </p:cNvPr>
          <p:cNvSpPr>
            <a:spLocks noGrp="1"/>
          </p:cNvSpPr>
          <p:nvPr>
            <p:ph idx="1"/>
          </p:nvPr>
        </p:nvSpPr>
        <p:spPr>
          <a:xfrm>
            <a:off x="457200" y="819150"/>
            <a:ext cx="8229600" cy="3236913"/>
          </a:xfrm>
        </p:spPr>
        <p:txBody>
          <a:bodyPr/>
          <a:lstStyle/>
          <a:p>
            <a:r>
              <a:rPr lang="en-US" dirty="0"/>
              <a:t>Appropriately utilize non-invasive imaging in patients with acute chest pain/likely ACS</a:t>
            </a:r>
          </a:p>
          <a:p>
            <a:endParaRPr lang="en-US" dirty="0"/>
          </a:p>
          <a:p>
            <a:r>
              <a:rPr lang="en-US" dirty="0"/>
              <a:t>Make patient-centered decisions regarding the choice of imaging modality in acute chest pain</a:t>
            </a:r>
          </a:p>
        </p:txBody>
      </p:sp>
    </p:spTree>
    <p:extLst>
      <p:ext uri="{BB962C8B-B14F-4D97-AF65-F5344CB8AC3E}">
        <p14:creationId xmlns:p14="http://schemas.microsoft.com/office/powerpoint/2010/main" val="12578959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98181-65DC-4A68-8AEA-AC68ABDF2526}"/>
              </a:ext>
            </a:extLst>
          </p:cNvPr>
          <p:cNvSpPr>
            <a:spLocks noGrp="1"/>
          </p:cNvSpPr>
          <p:nvPr>
            <p:ph type="title"/>
          </p:nvPr>
        </p:nvSpPr>
        <p:spPr>
          <a:xfrm>
            <a:off x="457200" y="35379"/>
            <a:ext cx="8229600" cy="460375"/>
          </a:xfrm>
        </p:spPr>
        <p:txBody>
          <a:bodyPr/>
          <a:lstStyle/>
          <a:p>
            <a:r>
              <a:rPr lang="en-US" altLang="en-US" sz="3200" dirty="0"/>
              <a:t>Pathway for Acute Chest Pain/Likely ACS</a:t>
            </a:r>
            <a:endParaRPr lang="en-US" sz="3200" dirty="0"/>
          </a:p>
        </p:txBody>
      </p:sp>
      <p:pic>
        <p:nvPicPr>
          <p:cNvPr id="4" name="Picture 3">
            <a:extLst>
              <a:ext uri="{FF2B5EF4-FFF2-40B4-BE49-F238E27FC236}">
                <a16:creationId xmlns:a16="http://schemas.microsoft.com/office/drawing/2014/main" id="{9CB3CED5-0A34-4303-9760-E0BC7E9EC379}"/>
              </a:ext>
            </a:extLst>
          </p:cNvPr>
          <p:cNvPicPr>
            <a:picLocks noChangeAspect="1"/>
          </p:cNvPicPr>
          <p:nvPr/>
        </p:nvPicPr>
        <p:blipFill rotWithShape="1">
          <a:blip r:embed="rId2"/>
          <a:srcRect t="3627"/>
          <a:stretch/>
        </p:blipFill>
        <p:spPr>
          <a:xfrm>
            <a:off x="0" y="495753"/>
            <a:ext cx="5796048" cy="4314371"/>
          </a:xfrm>
          <a:prstGeom prst="rect">
            <a:avLst/>
          </a:prstGeom>
        </p:spPr>
      </p:pic>
      <p:sp>
        <p:nvSpPr>
          <p:cNvPr id="5" name="Rectangle 4">
            <a:extLst>
              <a:ext uri="{FF2B5EF4-FFF2-40B4-BE49-F238E27FC236}">
                <a16:creationId xmlns:a16="http://schemas.microsoft.com/office/drawing/2014/main" id="{224EF3C1-2F93-4091-9F5A-9F7181125192}"/>
              </a:ext>
            </a:extLst>
          </p:cNvPr>
          <p:cNvSpPr/>
          <p:nvPr/>
        </p:nvSpPr>
        <p:spPr>
          <a:xfrm>
            <a:off x="2877312" y="3409950"/>
            <a:ext cx="1066800" cy="132886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91921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F24CB-68A3-41C9-AE43-1B554E255C5B}"/>
              </a:ext>
            </a:extLst>
          </p:cNvPr>
          <p:cNvSpPr>
            <a:spLocks noGrp="1"/>
          </p:cNvSpPr>
          <p:nvPr>
            <p:ph type="title"/>
          </p:nvPr>
        </p:nvSpPr>
        <p:spPr>
          <a:xfrm>
            <a:off x="457200" y="206375"/>
            <a:ext cx="8229600" cy="384175"/>
          </a:xfrm>
        </p:spPr>
        <p:txBody>
          <a:bodyPr/>
          <a:lstStyle/>
          <a:p>
            <a:r>
              <a:rPr lang="en-US" sz="3200" dirty="0">
                <a:latin typeface="Lub Dub Medium" panose="020B0603030403020204" pitchFamily="34" charset="0"/>
              </a:rPr>
              <a:t>Top 10 Take Home Messages </a:t>
            </a:r>
            <a:endParaRPr lang="en-US" sz="3200" dirty="0"/>
          </a:p>
        </p:txBody>
      </p:sp>
      <p:sp>
        <p:nvSpPr>
          <p:cNvPr id="3" name="Content Placeholder 2">
            <a:extLst>
              <a:ext uri="{FF2B5EF4-FFF2-40B4-BE49-F238E27FC236}">
                <a16:creationId xmlns:a16="http://schemas.microsoft.com/office/drawing/2014/main" id="{EBCCE4E6-C65A-4BE8-AC3F-A00617CA3E15}"/>
              </a:ext>
            </a:extLst>
          </p:cNvPr>
          <p:cNvSpPr>
            <a:spLocks noGrp="1"/>
          </p:cNvSpPr>
          <p:nvPr>
            <p:ph idx="1"/>
          </p:nvPr>
        </p:nvSpPr>
        <p:spPr/>
        <p:txBody>
          <a:bodyPr/>
          <a:lstStyle/>
          <a:p>
            <a:pPr marL="0" indent="0">
              <a:buNone/>
            </a:pPr>
            <a:r>
              <a:rPr lang="en-US" sz="2400" dirty="0"/>
              <a:t>8. </a:t>
            </a:r>
            <a:r>
              <a:rPr lang="en-US" sz="2400" b="1" dirty="0"/>
              <a:t>Identify Patients Most Likely to Benefit From Further Testing. </a:t>
            </a:r>
            <a:r>
              <a:rPr lang="en-US" sz="2400" dirty="0"/>
              <a:t>Patients with </a:t>
            </a:r>
            <a:r>
              <a:rPr lang="en-US" sz="2400" dirty="0">
                <a:highlight>
                  <a:srgbClr val="FFFF00"/>
                </a:highlight>
              </a:rPr>
              <a:t>acute</a:t>
            </a:r>
            <a:r>
              <a:rPr lang="en-US" sz="2400" dirty="0"/>
              <a:t> or stable chest pain who are at </a:t>
            </a:r>
            <a:r>
              <a:rPr lang="en-US" sz="2400" dirty="0">
                <a:highlight>
                  <a:srgbClr val="FFFF00"/>
                </a:highlight>
              </a:rPr>
              <a:t>intermediate </a:t>
            </a:r>
            <a:r>
              <a:rPr lang="en-US" sz="2400" dirty="0"/>
              <a:t>risk or intermediate to high </a:t>
            </a:r>
            <a:r>
              <a:rPr lang="en-US" sz="2400" dirty="0">
                <a:highlight>
                  <a:srgbClr val="FFFF00"/>
                </a:highlight>
              </a:rPr>
              <a:t>pre-test risk of obstructive coronary artery disease</a:t>
            </a:r>
            <a:r>
              <a:rPr lang="en-US" sz="2400" dirty="0"/>
              <a:t>, respectively, </a:t>
            </a:r>
            <a:r>
              <a:rPr lang="en-US" sz="2400" dirty="0">
                <a:highlight>
                  <a:srgbClr val="FFFF00"/>
                </a:highlight>
              </a:rPr>
              <a:t>will benefit the most from cardiac imaging and testing. </a:t>
            </a:r>
          </a:p>
          <a:p>
            <a:pPr marL="0" indent="0">
              <a:buNone/>
            </a:pPr>
            <a:endParaRPr lang="en-US" dirty="0"/>
          </a:p>
        </p:txBody>
      </p:sp>
    </p:spTree>
    <p:extLst>
      <p:ext uri="{BB962C8B-B14F-4D97-AF65-F5344CB8AC3E}">
        <p14:creationId xmlns:p14="http://schemas.microsoft.com/office/powerpoint/2010/main" val="6727002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E4834C93-000B-496E-976E-AC1D6CC6A559}"/>
              </a:ext>
            </a:extLst>
          </p:cNvPr>
          <p:cNvSpPr txBox="1"/>
          <p:nvPr/>
        </p:nvSpPr>
        <p:spPr>
          <a:xfrm>
            <a:off x="3808162" y="1775344"/>
            <a:ext cx="3124200" cy="307777"/>
          </a:xfrm>
          <a:prstGeom prst="rect">
            <a:avLst/>
          </a:prstGeom>
          <a:noFill/>
        </p:spPr>
        <p:txBody>
          <a:bodyPr wrap="square">
            <a:spAutoFit/>
          </a:bodyPr>
          <a:lstStyle/>
          <a:p>
            <a:pPr marL="0" marR="0">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Cory Henderson, MD </a:t>
            </a:r>
            <a:endParaRPr lang="en-US" sz="1400" dirty="0">
              <a:effectLst/>
              <a:latin typeface="Calibri" panose="020F0502020204030204" pitchFamily="34" charset="0"/>
              <a:ea typeface="Calibri" panose="020F0502020204030204" pitchFamily="34" charset="0"/>
            </a:endParaRPr>
          </a:p>
        </p:txBody>
      </p:sp>
      <p:sp>
        <p:nvSpPr>
          <p:cNvPr id="18" name="TextBox 17">
            <a:extLst>
              <a:ext uri="{FF2B5EF4-FFF2-40B4-BE49-F238E27FC236}">
                <a16:creationId xmlns:a16="http://schemas.microsoft.com/office/drawing/2014/main" id="{1D24B956-7D2A-4A53-9309-52E60FE9C042}"/>
              </a:ext>
            </a:extLst>
          </p:cNvPr>
          <p:cNvSpPr txBox="1"/>
          <p:nvPr/>
        </p:nvSpPr>
        <p:spPr>
          <a:xfrm>
            <a:off x="6245566" y="1748268"/>
            <a:ext cx="4572000" cy="307777"/>
          </a:xfrm>
          <a:prstGeom prst="rect">
            <a:avLst/>
          </a:prstGeom>
          <a:noFill/>
        </p:spPr>
        <p:txBody>
          <a:bodyPr wrap="square">
            <a:spAutoFit/>
          </a:bodyPr>
          <a:lstStyle/>
          <a:p>
            <a:pPr marL="0" marR="0">
              <a:spcBef>
                <a:spcPts val="0"/>
              </a:spcBef>
              <a:spcAft>
                <a:spcPts val="0"/>
              </a:spcAft>
            </a:pPr>
            <a:r>
              <a:rPr lang="fi-FI" sz="1400" dirty="0">
                <a:effectLst/>
                <a:latin typeface="Calibri" panose="020F0502020204030204" pitchFamily="34" charset="0"/>
                <a:ea typeface="Calibri" panose="020F0502020204030204" pitchFamily="34" charset="0"/>
                <a:cs typeface="Calibri" panose="020F0502020204030204" pitchFamily="34" charset="0"/>
              </a:rPr>
              <a:t>Juan C. Lopez-Mattei, MD, FACC </a:t>
            </a:r>
            <a:endParaRPr lang="en-US" sz="1400" dirty="0">
              <a:effectLst/>
              <a:latin typeface="Calibri" panose="020F0502020204030204" pitchFamily="34" charset="0"/>
              <a:ea typeface="Calibri" panose="020F0502020204030204" pitchFamily="34" charset="0"/>
            </a:endParaRPr>
          </a:p>
        </p:txBody>
      </p:sp>
      <p:sp>
        <p:nvSpPr>
          <p:cNvPr id="25" name="TextBox 24">
            <a:extLst>
              <a:ext uri="{FF2B5EF4-FFF2-40B4-BE49-F238E27FC236}">
                <a16:creationId xmlns:a16="http://schemas.microsoft.com/office/drawing/2014/main" id="{C05C11CA-CDA0-46DB-8157-0DCEAFCEE8EE}"/>
              </a:ext>
            </a:extLst>
          </p:cNvPr>
          <p:cNvSpPr txBox="1"/>
          <p:nvPr/>
        </p:nvSpPr>
        <p:spPr>
          <a:xfrm>
            <a:off x="499751" y="3855376"/>
            <a:ext cx="1467010" cy="307777"/>
          </a:xfrm>
          <a:prstGeom prst="rect">
            <a:avLst/>
          </a:prstGeom>
          <a:noFill/>
        </p:spPr>
        <p:txBody>
          <a:bodyPr wrap="square">
            <a:spAutoFit/>
          </a:bodyPr>
          <a:lstStyle/>
          <a:p>
            <a:pPr marL="0" marR="0">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Hena Patel, MD </a:t>
            </a:r>
            <a:endParaRPr lang="en-US" sz="1400" dirty="0">
              <a:effectLst/>
              <a:latin typeface="Calibri" panose="020F0502020204030204" pitchFamily="34" charset="0"/>
              <a:ea typeface="Calibri" panose="020F0502020204030204" pitchFamily="34" charset="0"/>
            </a:endParaRPr>
          </a:p>
        </p:txBody>
      </p:sp>
      <p:sp>
        <p:nvSpPr>
          <p:cNvPr id="27" name="TextBox 26">
            <a:extLst>
              <a:ext uri="{FF2B5EF4-FFF2-40B4-BE49-F238E27FC236}">
                <a16:creationId xmlns:a16="http://schemas.microsoft.com/office/drawing/2014/main" id="{F3ACC1E5-C632-469C-A35C-8AB582BDC6E2}"/>
              </a:ext>
            </a:extLst>
          </p:cNvPr>
          <p:cNvSpPr txBox="1"/>
          <p:nvPr/>
        </p:nvSpPr>
        <p:spPr>
          <a:xfrm>
            <a:off x="2356466" y="3823118"/>
            <a:ext cx="2104910" cy="307777"/>
          </a:xfrm>
          <a:prstGeom prst="rect">
            <a:avLst/>
          </a:prstGeom>
          <a:noFill/>
        </p:spPr>
        <p:txBody>
          <a:bodyPr wrap="square">
            <a:spAutoFit/>
          </a:bodyPr>
          <a:lstStyle/>
          <a:p>
            <a:pPr marL="0" marR="0">
              <a:spcBef>
                <a:spcPts val="0"/>
              </a:spcBef>
              <a:spcAft>
                <a:spcPts val="0"/>
              </a:spcAft>
            </a:pPr>
            <a:r>
              <a:rPr lang="it-IT" sz="1400" dirty="0">
                <a:effectLst/>
                <a:latin typeface="Calibri" panose="020F0502020204030204" pitchFamily="34" charset="0"/>
                <a:ea typeface="Calibri" panose="020F0502020204030204" pitchFamily="34" charset="0"/>
                <a:cs typeface="Calibri" panose="020F0502020204030204" pitchFamily="34" charset="0"/>
              </a:rPr>
              <a:t>Vera H. Rigolin, MD, FACC </a:t>
            </a:r>
            <a:endParaRPr lang="en-US" sz="1400" dirty="0">
              <a:effectLst/>
              <a:latin typeface="Calibri" panose="020F0502020204030204" pitchFamily="34" charset="0"/>
              <a:ea typeface="Calibri" panose="020F0502020204030204" pitchFamily="34" charset="0"/>
            </a:endParaRPr>
          </a:p>
        </p:txBody>
      </p:sp>
      <p:sp>
        <p:nvSpPr>
          <p:cNvPr id="28" name="TextBox 27">
            <a:extLst>
              <a:ext uri="{FF2B5EF4-FFF2-40B4-BE49-F238E27FC236}">
                <a16:creationId xmlns:a16="http://schemas.microsoft.com/office/drawing/2014/main" id="{DCEDCBA3-E713-4066-B76C-1A2D92A5AA44}"/>
              </a:ext>
            </a:extLst>
          </p:cNvPr>
          <p:cNvSpPr txBox="1"/>
          <p:nvPr/>
        </p:nvSpPr>
        <p:spPr>
          <a:xfrm>
            <a:off x="4534894" y="3837627"/>
            <a:ext cx="2104909" cy="307777"/>
          </a:xfrm>
          <a:prstGeom prst="rect">
            <a:avLst/>
          </a:prstGeom>
          <a:noFill/>
        </p:spPr>
        <p:txBody>
          <a:bodyPr wrap="square">
            <a:spAutoFit/>
          </a:bodyPr>
          <a:lstStyle/>
          <a:p>
            <a:pPr marL="0" marR="0">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Michael A. Ross MD, FACC </a:t>
            </a:r>
            <a:endParaRPr lang="en-US" sz="1400" dirty="0">
              <a:effectLst/>
              <a:latin typeface="Calibri" panose="020F0502020204030204" pitchFamily="34" charset="0"/>
              <a:ea typeface="Calibri" panose="020F0502020204030204" pitchFamily="34" charset="0"/>
            </a:endParaRPr>
          </a:p>
        </p:txBody>
      </p:sp>
      <p:pic>
        <p:nvPicPr>
          <p:cNvPr id="4" name="Picture 3" descr="A person with a mustache&#10;&#10;Description automatically generated with low confidence">
            <a:extLst>
              <a:ext uri="{FF2B5EF4-FFF2-40B4-BE49-F238E27FC236}">
                <a16:creationId xmlns:a16="http://schemas.microsoft.com/office/drawing/2014/main" id="{320DD0A5-FB9A-4815-A0A9-7312B617AA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304" y="82486"/>
            <a:ext cx="1758842" cy="1758842"/>
          </a:xfrm>
          <a:prstGeom prst="flowChartConnector">
            <a:avLst/>
          </a:prstGeom>
        </p:spPr>
      </p:pic>
      <p:sp>
        <p:nvSpPr>
          <p:cNvPr id="19" name="TextBox 18">
            <a:extLst>
              <a:ext uri="{FF2B5EF4-FFF2-40B4-BE49-F238E27FC236}">
                <a16:creationId xmlns:a16="http://schemas.microsoft.com/office/drawing/2014/main" id="{A7DB3BB6-9FE5-4D9E-912C-7CAE026DC5AA}"/>
              </a:ext>
            </a:extLst>
          </p:cNvPr>
          <p:cNvSpPr txBox="1"/>
          <p:nvPr/>
        </p:nvSpPr>
        <p:spPr>
          <a:xfrm>
            <a:off x="832125" y="1798954"/>
            <a:ext cx="2564529" cy="318788"/>
          </a:xfrm>
          <a:prstGeom prst="rect">
            <a:avLst/>
          </a:prstGeom>
          <a:noFill/>
        </p:spPr>
        <p:txBody>
          <a:bodyPr wrap="square">
            <a:spAutoFit/>
          </a:bodyPr>
          <a:lstStyle/>
          <a:p>
            <a:r>
              <a:rPr lang="en-US" sz="1400" dirty="0">
                <a:effectLst/>
                <a:latin typeface="Calibri" panose="020F0502020204030204" pitchFamily="34" charset="0"/>
                <a:ea typeface="Calibri" panose="020F0502020204030204" pitchFamily="34" charset="0"/>
              </a:rPr>
              <a:t>Marcelo F. Di Carli, MD, FACC</a:t>
            </a:r>
            <a:endParaRPr lang="en-US" sz="1400" dirty="0"/>
          </a:p>
        </p:txBody>
      </p:sp>
      <p:pic>
        <p:nvPicPr>
          <p:cNvPr id="5" name="Picture 4" descr="A person wearing glasses and a tie&#10;&#10;Description automatically generated with low confidence">
            <a:extLst>
              <a:ext uri="{FF2B5EF4-FFF2-40B4-BE49-F238E27FC236}">
                <a16:creationId xmlns:a16="http://schemas.microsoft.com/office/drawing/2014/main" id="{C8DEFCAC-174B-4010-95C4-B6953EB0B6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9828" y="0"/>
            <a:ext cx="1527675" cy="1783327"/>
          </a:xfrm>
          <a:prstGeom prst="flowChartConnector">
            <a:avLst/>
          </a:prstGeom>
        </p:spPr>
      </p:pic>
      <p:pic>
        <p:nvPicPr>
          <p:cNvPr id="7" name="Picture 6" descr="A person smiling for the camera&#10;&#10;Description automatically generated with low confidence">
            <a:extLst>
              <a:ext uri="{FF2B5EF4-FFF2-40B4-BE49-F238E27FC236}">
                <a16:creationId xmlns:a16="http://schemas.microsoft.com/office/drawing/2014/main" id="{92B43AED-F595-4F5C-A25E-158BDE6020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9240" y="2227065"/>
            <a:ext cx="1637521" cy="1637521"/>
          </a:xfrm>
          <a:prstGeom prst="flowChartConnector">
            <a:avLst/>
          </a:prstGeom>
        </p:spPr>
      </p:pic>
      <p:pic>
        <p:nvPicPr>
          <p:cNvPr id="9" name="Picture 8" descr="A person wearing glasses&#10;&#10;Description automatically generated">
            <a:extLst>
              <a:ext uri="{FF2B5EF4-FFF2-40B4-BE49-F238E27FC236}">
                <a16:creationId xmlns:a16="http://schemas.microsoft.com/office/drawing/2014/main" id="{19209ECC-5E93-41E6-B2D4-6B9A1B4936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10186" y="117309"/>
            <a:ext cx="1637522" cy="1637522"/>
          </a:xfrm>
          <a:prstGeom prst="flowChartConnector">
            <a:avLst/>
          </a:prstGeom>
        </p:spPr>
      </p:pic>
      <p:pic>
        <p:nvPicPr>
          <p:cNvPr id="13" name="Picture 12" descr="A picture containing person, person, necktie, wearing&#10;&#10;Description automatically generated">
            <a:extLst>
              <a:ext uri="{FF2B5EF4-FFF2-40B4-BE49-F238E27FC236}">
                <a16:creationId xmlns:a16="http://schemas.microsoft.com/office/drawing/2014/main" id="{2E98818B-9FD0-40FD-BF4D-BA15DD1CD9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54177" y="2193184"/>
            <a:ext cx="1527675" cy="1579707"/>
          </a:xfrm>
          <a:prstGeom prst="flowChartConnector">
            <a:avLst/>
          </a:prstGeom>
        </p:spPr>
      </p:pic>
      <p:pic>
        <p:nvPicPr>
          <p:cNvPr id="17" name="Picture 16" descr="A close-up of a person smiling&#10;&#10;Description automatically generated">
            <a:extLst>
              <a:ext uri="{FF2B5EF4-FFF2-40B4-BE49-F238E27FC236}">
                <a16:creationId xmlns:a16="http://schemas.microsoft.com/office/drawing/2014/main" id="{EC68C3B2-229F-4085-B167-F4737EE35AC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14600" y="2134620"/>
            <a:ext cx="1685357" cy="1685357"/>
          </a:xfrm>
          <a:prstGeom prst="flowChartConnector">
            <a:avLst/>
          </a:prstGeom>
        </p:spPr>
      </p:pic>
      <p:pic>
        <p:nvPicPr>
          <p:cNvPr id="6" name="Picture 5" descr="A person with a beard and mustache&#10;&#10;Description automatically generated with medium confidence">
            <a:extLst>
              <a:ext uri="{FF2B5EF4-FFF2-40B4-BE49-F238E27FC236}">
                <a16:creationId xmlns:a16="http://schemas.microsoft.com/office/drawing/2014/main" id="{1BB91F89-21A6-466D-BEB9-117928BA875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46210" y="2117742"/>
            <a:ext cx="1685356" cy="1685356"/>
          </a:xfrm>
          <a:prstGeom prst="flowChartConnector">
            <a:avLst/>
          </a:prstGeom>
        </p:spPr>
      </p:pic>
      <p:sp>
        <p:nvSpPr>
          <p:cNvPr id="20" name="TextBox 19">
            <a:extLst>
              <a:ext uri="{FF2B5EF4-FFF2-40B4-BE49-F238E27FC236}">
                <a16:creationId xmlns:a16="http://schemas.microsoft.com/office/drawing/2014/main" id="{BA028742-562A-4A3A-8B0E-C9F0EE55E5AC}"/>
              </a:ext>
            </a:extLst>
          </p:cNvPr>
          <p:cNvSpPr txBox="1"/>
          <p:nvPr/>
        </p:nvSpPr>
        <p:spPr>
          <a:xfrm>
            <a:off x="6595678" y="3830174"/>
            <a:ext cx="2548321" cy="307777"/>
          </a:xfrm>
          <a:prstGeom prst="rect">
            <a:avLst/>
          </a:prstGeom>
          <a:noFill/>
        </p:spPr>
        <p:txBody>
          <a:bodyPr wrap="square">
            <a:spAutoFit/>
          </a:bodyPr>
          <a:lstStyle/>
          <a:p>
            <a:r>
              <a:rPr lang="en-US" sz="1400" dirty="0">
                <a:effectLst/>
                <a:latin typeface="Calibri" panose="020F0502020204030204" pitchFamily="34" charset="0"/>
                <a:ea typeface="Times New Roman" panose="02020603050405020304" pitchFamily="18" charset="0"/>
              </a:rPr>
              <a:t>Michael Salerno, MD, PhD, FACC </a:t>
            </a:r>
            <a:endParaRPr lang="en-US" sz="14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B0F63581-B24B-45DB-9FA8-30CE0C83AE9B}"/>
              </a:ext>
            </a:extLst>
          </p:cNvPr>
          <p:cNvSpPr>
            <a:spLocks noGrp="1"/>
          </p:cNvSpPr>
          <p:nvPr>
            <p:ph type="title"/>
          </p:nvPr>
        </p:nvSpPr>
        <p:spPr>
          <a:xfrm>
            <a:off x="457200" y="206375"/>
            <a:ext cx="8229600" cy="384175"/>
          </a:xfrm>
        </p:spPr>
        <p:txBody>
          <a:bodyPr/>
          <a:lstStyle/>
          <a:p>
            <a:pPr eaLnBrk="1" hangingPunct="1"/>
            <a:r>
              <a:rPr lang="en-US" altLang="en-US" dirty="0"/>
              <a:t>Transthoracic Echo</a:t>
            </a:r>
          </a:p>
        </p:txBody>
      </p:sp>
      <p:pic>
        <p:nvPicPr>
          <p:cNvPr id="3" name="Picture 2">
            <a:extLst>
              <a:ext uri="{FF2B5EF4-FFF2-40B4-BE49-F238E27FC236}">
                <a16:creationId xmlns:a16="http://schemas.microsoft.com/office/drawing/2014/main" id="{621EA6A1-2CFC-4F21-A623-D98718C64AB8}"/>
              </a:ext>
            </a:extLst>
          </p:cNvPr>
          <p:cNvPicPr>
            <a:picLocks noChangeAspect="1"/>
          </p:cNvPicPr>
          <p:nvPr/>
        </p:nvPicPr>
        <p:blipFill>
          <a:blip r:embed="rId2"/>
          <a:stretch>
            <a:fillRect/>
          </a:stretch>
        </p:blipFill>
        <p:spPr>
          <a:xfrm>
            <a:off x="1295400" y="742950"/>
            <a:ext cx="6339560" cy="1913103"/>
          </a:xfrm>
          <a:prstGeom prst="rect">
            <a:avLst/>
          </a:prstGeom>
        </p:spPr>
      </p:pic>
      <p:pic>
        <p:nvPicPr>
          <p:cNvPr id="5" name="Picture 4" descr="CHF_Parasternal.gif">
            <a:extLst>
              <a:ext uri="{FF2B5EF4-FFF2-40B4-BE49-F238E27FC236}">
                <a16:creationId xmlns:a16="http://schemas.microsoft.com/office/drawing/2014/main" id="{DBAC8B5A-86C8-4C0B-AB5A-74B27DBD40B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5786" y="2784900"/>
            <a:ext cx="2921666" cy="1993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26834DF4-035F-4206-BA28-C8281DD15301}"/>
              </a:ext>
            </a:extLst>
          </p:cNvPr>
          <p:cNvSpPr/>
          <p:nvPr/>
        </p:nvSpPr>
        <p:spPr>
          <a:xfrm>
            <a:off x="6781800" y="4171950"/>
            <a:ext cx="22860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Effusion_Apical.gif">
            <a:extLst>
              <a:ext uri="{FF2B5EF4-FFF2-40B4-BE49-F238E27FC236}">
                <a16:creationId xmlns:a16="http://schemas.microsoft.com/office/drawing/2014/main" id="{070604AD-E841-40E3-A403-BCC8741E9B8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98662" y="2782615"/>
            <a:ext cx="2921666" cy="1993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Parasternal_Color_MVP.gif">
            <a:extLst>
              <a:ext uri="{FF2B5EF4-FFF2-40B4-BE49-F238E27FC236}">
                <a16:creationId xmlns:a16="http://schemas.microsoft.com/office/drawing/2014/main" id="{B8606CBA-D14C-434A-83C6-24B4C80AEC9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40757" y="2782615"/>
            <a:ext cx="2657905" cy="1993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14261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C463C06-0668-4A03-8A12-FB9BD30DCE0F}"/>
              </a:ext>
            </a:extLst>
          </p:cNvPr>
          <p:cNvGrpSpPr/>
          <p:nvPr/>
        </p:nvGrpSpPr>
        <p:grpSpPr>
          <a:xfrm>
            <a:off x="2819400" y="857250"/>
            <a:ext cx="6172200" cy="3429000"/>
            <a:chOff x="1600200" y="1047750"/>
            <a:chExt cx="5848350" cy="3211830"/>
          </a:xfrm>
        </p:grpSpPr>
        <p:pic>
          <p:nvPicPr>
            <p:cNvPr id="5" name="Picture 4" descr="Diagram&#10;&#10;Description automatically generated">
              <a:extLst>
                <a:ext uri="{FF2B5EF4-FFF2-40B4-BE49-F238E27FC236}">
                  <a16:creationId xmlns:a16="http://schemas.microsoft.com/office/drawing/2014/main" id="{2F5B8F07-69D6-4B95-A453-3EAF6FF0A51D}"/>
                </a:ext>
              </a:extLst>
            </p:cNvPr>
            <p:cNvPicPr/>
            <p:nvPr/>
          </p:nvPicPr>
          <p:blipFill rotWithShape="1">
            <a:blip r:embed="rId2" cstate="print">
              <a:extLst>
                <a:ext uri="{28A0092B-C50C-407E-A947-70E740481C1C}">
                  <a14:useLocalDpi xmlns:a14="http://schemas.microsoft.com/office/drawing/2010/main" val="0"/>
                </a:ext>
              </a:extLst>
            </a:blip>
            <a:srcRect t="7518" r="31715" b="27139"/>
            <a:stretch/>
          </p:blipFill>
          <p:spPr bwMode="auto">
            <a:xfrm>
              <a:off x="1600200" y="1047750"/>
              <a:ext cx="5848350" cy="3211830"/>
            </a:xfrm>
            <a:prstGeom prst="rect">
              <a:avLst/>
            </a:prstGeom>
            <a:noFill/>
            <a:ln>
              <a:noFill/>
            </a:ln>
            <a:extLst>
              <a:ext uri="{53640926-AAD7-44D8-BBD7-CCE9431645EC}">
                <a14:shadowObscured xmlns:a14="http://schemas.microsoft.com/office/drawing/2010/main"/>
              </a:ext>
            </a:extLst>
          </p:spPr>
        </p:pic>
        <p:sp>
          <p:nvSpPr>
            <p:cNvPr id="6" name="Right Triangle 5">
              <a:extLst>
                <a:ext uri="{FF2B5EF4-FFF2-40B4-BE49-F238E27FC236}">
                  <a16:creationId xmlns:a16="http://schemas.microsoft.com/office/drawing/2014/main" id="{C5820096-E963-44FA-A3CC-3CC131736DAD}"/>
                </a:ext>
              </a:extLst>
            </p:cNvPr>
            <p:cNvSpPr/>
            <p:nvPr/>
          </p:nvSpPr>
          <p:spPr>
            <a:xfrm flipH="1" flipV="1">
              <a:off x="5784584" y="1596488"/>
              <a:ext cx="1663966" cy="2663092"/>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64FD36F-8A81-4B52-A7C6-F6054CFAE9B7}"/>
              </a:ext>
            </a:extLst>
          </p:cNvPr>
          <p:cNvSpPr/>
          <p:nvPr/>
        </p:nvSpPr>
        <p:spPr>
          <a:xfrm>
            <a:off x="182880" y="2759931"/>
            <a:ext cx="4331040" cy="802419"/>
          </a:xfrm>
          <a:prstGeom prst="rect">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CF08AC-BDE2-44F1-9C52-61A16C865799}"/>
              </a:ext>
            </a:extLst>
          </p:cNvPr>
          <p:cNvSpPr>
            <a:spLocks noGrp="1"/>
          </p:cNvSpPr>
          <p:nvPr>
            <p:ph type="title"/>
          </p:nvPr>
        </p:nvSpPr>
        <p:spPr>
          <a:xfrm>
            <a:off x="457200" y="206375"/>
            <a:ext cx="8229600" cy="460375"/>
          </a:xfrm>
        </p:spPr>
        <p:txBody>
          <a:bodyPr/>
          <a:lstStyle/>
          <a:p>
            <a:r>
              <a:rPr lang="en-US" sz="2800" dirty="0">
                <a:latin typeface="Lub Dub Medium" panose="020B0603030403020204" pitchFamily="34" charset="0"/>
                <a:ea typeface="Times New Roman" panose="02020603050405020304" pitchFamily="18" charset="0"/>
              </a:rPr>
              <a:t>Acute Chest Pain and Cardiac Testing Considerations</a:t>
            </a:r>
            <a:endParaRPr lang="en-US" sz="2800" dirty="0"/>
          </a:p>
        </p:txBody>
      </p:sp>
      <p:pic>
        <p:nvPicPr>
          <p:cNvPr id="9" name="Picture 8">
            <a:extLst>
              <a:ext uri="{FF2B5EF4-FFF2-40B4-BE49-F238E27FC236}">
                <a16:creationId xmlns:a16="http://schemas.microsoft.com/office/drawing/2014/main" id="{888D361D-3197-4106-A295-77A8CF4DC3B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96974" y="2822925"/>
            <a:ext cx="786466" cy="710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coronary_3D_render">
            <a:extLst>
              <a:ext uri="{FF2B5EF4-FFF2-40B4-BE49-F238E27FC236}">
                <a16:creationId xmlns:a16="http://schemas.microsoft.com/office/drawing/2014/main" id="{DE741118-CFF3-4ED7-B8B4-036EF56D374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9667" y="2790412"/>
            <a:ext cx="710689" cy="710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a:extLst>
              <a:ext uri="{FF2B5EF4-FFF2-40B4-BE49-F238E27FC236}">
                <a16:creationId xmlns:a16="http://schemas.microsoft.com/office/drawing/2014/main" id="{27545F33-D705-4E7E-9FEF-2B956742E4B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5467" y="2790411"/>
            <a:ext cx="953345" cy="715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descr="Perf_hot2.bmp">
            <a:extLst>
              <a:ext uri="{FF2B5EF4-FFF2-40B4-BE49-F238E27FC236}">
                <a16:creationId xmlns:a16="http://schemas.microsoft.com/office/drawing/2014/main" id="{2FCE7831-4FA8-48AE-AA41-605EE05BF00D}"/>
              </a:ext>
            </a:extLst>
          </p:cNvPr>
          <p:cNvPicPr>
            <a:picLocks noChangeAspect="1"/>
          </p:cNvPicPr>
          <p:nvPr/>
        </p:nvPicPr>
        <p:blipFill>
          <a:blip r:embed="rId6" cstate="print">
            <a:extLst>
              <a:ext uri="{28A0092B-C50C-407E-A947-70E740481C1C}">
                <a14:useLocalDpi xmlns:a14="http://schemas.microsoft.com/office/drawing/2010/main" val="0"/>
              </a:ext>
            </a:extLst>
          </a:blip>
          <a:srcRect l="23334" t="6012" r="10001"/>
          <a:stretch>
            <a:fillRect/>
          </a:stretch>
        </p:blipFill>
        <p:spPr bwMode="auto">
          <a:xfrm>
            <a:off x="1869867" y="2790412"/>
            <a:ext cx="774529" cy="706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Skyra_rest_cropped_moco.gif">
            <a:extLst>
              <a:ext uri="{FF2B5EF4-FFF2-40B4-BE49-F238E27FC236}">
                <a16:creationId xmlns:a16="http://schemas.microsoft.com/office/drawing/2014/main" id="{163FFA00-3C0D-4B6A-8A15-F2859A227E4F}"/>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31867" y="3214052"/>
            <a:ext cx="1065107" cy="283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Skyra_stress_cropped_moco.gif">
            <a:extLst>
              <a:ext uri="{FF2B5EF4-FFF2-40B4-BE49-F238E27FC236}">
                <a16:creationId xmlns:a16="http://schemas.microsoft.com/office/drawing/2014/main" id="{FFB0D1DA-61F0-4EAF-9462-556A60F946B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31867" y="2901075"/>
            <a:ext cx="1065107" cy="312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35367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4BECB-D255-4617-8B5F-FC9199D13722}"/>
              </a:ext>
            </a:extLst>
          </p:cNvPr>
          <p:cNvSpPr>
            <a:spLocks noGrp="1"/>
          </p:cNvSpPr>
          <p:nvPr>
            <p:ph type="title"/>
          </p:nvPr>
        </p:nvSpPr>
        <p:spPr>
          <a:xfrm>
            <a:off x="457200" y="206375"/>
            <a:ext cx="8229600" cy="460375"/>
          </a:xfrm>
        </p:spPr>
        <p:txBody>
          <a:bodyPr/>
          <a:lstStyle/>
          <a:p>
            <a:r>
              <a:rPr lang="en-US" sz="3200" dirty="0"/>
              <a:t>Choosing an Imaging Test in Acute Chest Pain</a:t>
            </a:r>
          </a:p>
        </p:txBody>
      </p:sp>
      <p:pic>
        <p:nvPicPr>
          <p:cNvPr id="5" name="Picture 4">
            <a:extLst>
              <a:ext uri="{FF2B5EF4-FFF2-40B4-BE49-F238E27FC236}">
                <a16:creationId xmlns:a16="http://schemas.microsoft.com/office/drawing/2014/main" id="{BBA661D1-465A-4529-AD5C-236B79E014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819150"/>
            <a:ext cx="6173216" cy="3733800"/>
          </a:xfrm>
          <a:prstGeom prst="rect">
            <a:avLst/>
          </a:prstGeom>
        </p:spPr>
      </p:pic>
    </p:spTree>
    <p:extLst>
      <p:ext uri="{BB962C8B-B14F-4D97-AF65-F5344CB8AC3E}">
        <p14:creationId xmlns:p14="http://schemas.microsoft.com/office/powerpoint/2010/main" val="1646562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EC96587-EC8E-4CDE-B503-4FB81849E127}"/>
              </a:ext>
            </a:extLst>
          </p:cNvPr>
          <p:cNvSpPr/>
          <p:nvPr/>
        </p:nvSpPr>
        <p:spPr>
          <a:xfrm>
            <a:off x="0" y="3816157"/>
            <a:ext cx="9144000" cy="1345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179946-B664-4970-9B61-58255D2487BA}"/>
              </a:ext>
            </a:extLst>
          </p:cNvPr>
          <p:cNvSpPr>
            <a:spLocks noGrp="1"/>
          </p:cNvSpPr>
          <p:nvPr>
            <p:ph type="title"/>
          </p:nvPr>
        </p:nvSpPr>
        <p:spPr>
          <a:xfrm>
            <a:off x="457200" y="206375"/>
            <a:ext cx="8229600" cy="384175"/>
          </a:xfrm>
        </p:spPr>
        <p:txBody>
          <a:bodyPr/>
          <a:lstStyle/>
          <a:p>
            <a:r>
              <a:rPr lang="en-US" sz="3200" dirty="0"/>
              <a:t>Choosing an Imaging Test in Acute Chest Pain</a:t>
            </a:r>
          </a:p>
        </p:txBody>
      </p:sp>
      <p:sp>
        <p:nvSpPr>
          <p:cNvPr id="3" name="Content Placeholder 2">
            <a:extLst>
              <a:ext uri="{FF2B5EF4-FFF2-40B4-BE49-F238E27FC236}">
                <a16:creationId xmlns:a16="http://schemas.microsoft.com/office/drawing/2014/main" id="{C976B331-53B7-4E6F-A75F-833A15078B4C}"/>
              </a:ext>
            </a:extLst>
          </p:cNvPr>
          <p:cNvSpPr>
            <a:spLocks noGrp="1"/>
          </p:cNvSpPr>
          <p:nvPr>
            <p:ph idx="1"/>
          </p:nvPr>
        </p:nvSpPr>
        <p:spPr>
          <a:xfrm>
            <a:off x="457200" y="666750"/>
            <a:ext cx="5334000" cy="3389313"/>
          </a:xfrm>
        </p:spPr>
        <p:txBody>
          <a:bodyPr/>
          <a:lstStyle/>
          <a:p>
            <a:pPr>
              <a:spcBef>
                <a:spcPts val="0"/>
              </a:spcBef>
            </a:pPr>
            <a:r>
              <a:rPr lang="en-US" sz="1600" dirty="0"/>
              <a:t>CCTA +/- FFRCT</a:t>
            </a:r>
          </a:p>
          <a:p>
            <a:pPr lvl="1">
              <a:spcBef>
                <a:spcPts val="0"/>
              </a:spcBef>
            </a:pPr>
            <a:r>
              <a:rPr lang="en-US" sz="1400" dirty="0"/>
              <a:t>Pros: high negative predictive value, can diagnose non-obstructive CAD, potential to combine with FFR-CT in intermediate lesions</a:t>
            </a:r>
          </a:p>
          <a:p>
            <a:pPr lvl="1">
              <a:spcBef>
                <a:spcPts val="0"/>
              </a:spcBef>
            </a:pPr>
            <a:r>
              <a:rPr lang="en-US" sz="1400" dirty="0"/>
              <a:t>Cons: Radiation, iodinated contrast, downstream costs?</a:t>
            </a:r>
          </a:p>
          <a:p>
            <a:pPr>
              <a:spcBef>
                <a:spcPts val="0"/>
              </a:spcBef>
            </a:pPr>
            <a:r>
              <a:rPr lang="en-US" sz="1600" dirty="0"/>
              <a:t>Stress Echo</a:t>
            </a:r>
          </a:p>
          <a:p>
            <a:pPr lvl="1">
              <a:spcBef>
                <a:spcPts val="0"/>
              </a:spcBef>
            </a:pPr>
            <a:r>
              <a:rPr lang="en-US" sz="1400" dirty="0"/>
              <a:t>Pros: Can combine with exercise, no radiation, can assess function, valves</a:t>
            </a:r>
          </a:p>
          <a:p>
            <a:pPr lvl="1">
              <a:spcBef>
                <a:spcPts val="0"/>
              </a:spcBef>
            </a:pPr>
            <a:r>
              <a:rPr lang="en-US" sz="1400" dirty="0"/>
              <a:t>Cons: May be less sensitive then MPI</a:t>
            </a:r>
          </a:p>
          <a:p>
            <a:r>
              <a:rPr lang="en-US" sz="1600" dirty="0"/>
              <a:t>Stress MPI (SPECT/PET)</a:t>
            </a:r>
          </a:p>
          <a:p>
            <a:pPr lvl="1"/>
            <a:r>
              <a:rPr lang="en-US" sz="1400" dirty="0"/>
              <a:t>Pros: Can combine with exercise (SPECT), high diagnostic accuracy (PET&gt;SPECT), ability to quantify perfusion (PET)</a:t>
            </a:r>
          </a:p>
          <a:p>
            <a:pPr lvl="1"/>
            <a:r>
              <a:rPr lang="en-US" sz="1400" dirty="0"/>
              <a:t>Cons: Radiation (SPECT&gt;PET), cost, availability (PET)</a:t>
            </a:r>
          </a:p>
          <a:p>
            <a:r>
              <a:rPr lang="en-US" sz="1600" dirty="0"/>
              <a:t>Stress Perfusion CMR</a:t>
            </a:r>
          </a:p>
          <a:p>
            <a:pPr lvl="1"/>
            <a:r>
              <a:rPr lang="en-US" sz="1400" dirty="0"/>
              <a:t>Pros: High diagnostic accuracy, comprehensive assessment of function and scar, no radiation, ability to quantify perfusion</a:t>
            </a:r>
          </a:p>
          <a:p>
            <a:pPr lvl="1"/>
            <a:r>
              <a:rPr lang="en-US" sz="1400" dirty="0"/>
              <a:t>Cons: Less available in the acute setting, claustrophobia, challenging with devices</a:t>
            </a:r>
          </a:p>
          <a:p>
            <a:pPr lvl="1"/>
            <a:endParaRPr lang="en-US" sz="2000" dirty="0"/>
          </a:p>
        </p:txBody>
      </p:sp>
      <p:pic>
        <p:nvPicPr>
          <p:cNvPr id="4" name="Picture 3">
            <a:extLst>
              <a:ext uri="{FF2B5EF4-FFF2-40B4-BE49-F238E27FC236}">
                <a16:creationId xmlns:a16="http://schemas.microsoft.com/office/drawing/2014/main" id="{66991161-D341-4F2A-B093-937E9553394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01000" y="669365"/>
            <a:ext cx="1121664" cy="101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oronary_3D_render">
            <a:extLst>
              <a:ext uri="{FF2B5EF4-FFF2-40B4-BE49-F238E27FC236}">
                <a16:creationId xmlns:a16="http://schemas.microsoft.com/office/drawing/2014/main" id="{061C3505-AA6A-4A98-95F9-FA37BDA5799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59453" y="680494"/>
            <a:ext cx="968694" cy="968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a:extLst>
              <a:ext uri="{FF2B5EF4-FFF2-40B4-BE49-F238E27FC236}">
                <a16:creationId xmlns:a16="http://schemas.microsoft.com/office/drawing/2014/main" id="{BA7E7A9F-FC39-4931-B914-728546A3201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59452" y="1660868"/>
            <a:ext cx="1322547" cy="991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Perf_hot2.bmp">
            <a:extLst>
              <a:ext uri="{FF2B5EF4-FFF2-40B4-BE49-F238E27FC236}">
                <a16:creationId xmlns:a16="http://schemas.microsoft.com/office/drawing/2014/main" id="{B64E9E78-EDDC-41E4-AEB4-57F560451687}"/>
              </a:ext>
            </a:extLst>
          </p:cNvPr>
          <p:cNvPicPr>
            <a:picLocks noChangeAspect="1"/>
          </p:cNvPicPr>
          <p:nvPr/>
        </p:nvPicPr>
        <p:blipFill>
          <a:blip r:embed="rId5" cstate="print">
            <a:extLst>
              <a:ext uri="{28A0092B-C50C-407E-A947-70E740481C1C}">
                <a14:useLocalDpi xmlns:a14="http://schemas.microsoft.com/office/drawing/2010/main" val="0"/>
              </a:ext>
            </a:extLst>
          </a:blip>
          <a:srcRect l="23334" t="6012" r="10001"/>
          <a:stretch>
            <a:fillRect/>
          </a:stretch>
        </p:blipFill>
        <p:spPr bwMode="auto">
          <a:xfrm>
            <a:off x="7059452" y="2694794"/>
            <a:ext cx="1154586" cy="105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Skyra_rest_cropped_moco.gif">
            <a:extLst>
              <a:ext uri="{FF2B5EF4-FFF2-40B4-BE49-F238E27FC236}">
                <a16:creationId xmlns:a16="http://schemas.microsoft.com/office/drawing/2014/main" id="{7E43D5A0-F626-4534-A7A8-10E53344CDC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59452" y="4408640"/>
            <a:ext cx="1988774" cy="528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Skyra_stress_cropped_moco.gif">
            <a:extLst>
              <a:ext uri="{FF2B5EF4-FFF2-40B4-BE49-F238E27FC236}">
                <a16:creationId xmlns:a16="http://schemas.microsoft.com/office/drawing/2014/main" id="{53B2448F-82B8-4B70-9A55-8484773E4F4D}"/>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59452" y="3815943"/>
            <a:ext cx="1988774" cy="584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19800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Content Placeholder 2"/>
          <p:cNvSpPr>
            <a:spLocks noGrp="1"/>
          </p:cNvSpPr>
          <p:nvPr>
            <p:ph idx="1"/>
          </p:nvPr>
        </p:nvSpPr>
        <p:spPr>
          <a:xfrm>
            <a:off x="1213419" y="571500"/>
            <a:ext cx="7508018" cy="3983691"/>
          </a:xfrm>
        </p:spPr>
        <p:txBody>
          <a:bodyPr/>
          <a:lstStyle/>
          <a:p>
            <a:r>
              <a:rPr lang="en-US" altLang="en-US" sz="1589" dirty="0"/>
              <a:t>Meta-analysis of studies using invasive FFR as the gold standard</a:t>
            </a:r>
          </a:p>
          <a:p>
            <a:r>
              <a:rPr lang="en-US" altLang="en-US" sz="1589" dirty="0"/>
              <a:t>MRI, PET and CT had higher negative likelihood ratio than SPECT/Echo</a:t>
            </a:r>
          </a:p>
          <a:p>
            <a:r>
              <a:rPr lang="en-US" altLang="en-US" sz="1589" dirty="0"/>
              <a:t>MRI and PET have a higher positive likelihood ratio then SPECT/Echo and CT</a:t>
            </a:r>
          </a:p>
        </p:txBody>
      </p:sp>
      <p:pic>
        <p:nvPicPr>
          <p:cNvPr id="3482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3418" y="1453106"/>
            <a:ext cx="3275619" cy="2874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80873" y="1479002"/>
            <a:ext cx="2762772" cy="2848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Rectangle 5"/>
          <p:cNvSpPr>
            <a:spLocks noChangeArrowheads="1"/>
          </p:cNvSpPr>
          <p:nvPr/>
        </p:nvSpPr>
        <p:spPr bwMode="auto">
          <a:xfrm>
            <a:off x="2819400" y="4303705"/>
            <a:ext cx="3142207" cy="27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r>
              <a:rPr lang="en-US" altLang="en-US" sz="1191" dirty="0" err="1"/>
              <a:t>Takx</a:t>
            </a:r>
            <a:r>
              <a:rPr lang="en-US" altLang="en-US" sz="1191" dirty="0"/>
              <a:t> et al. </a:t>
            </a:r>
            <a:r>
              <a:rPr lang="en-US" altLang="en-US" sz="1191" dirty="0" err="1"/>
              <a:t>Circ</a:t>
            </a:r>
            <a:r>
              <a:rPr lang="en-US" altLang="en-US" sz="1191" dirty="0"/>
              <a:t> </a:t>
            </a:r>
            <a:r>
              <a:rPr lang="en-US" altLang="en-US" sz="1191" dirty="0" err="1"/>
              <a:t>Cardiovasc</a:t>
            </a:r>
            <a:r>
              <a:rPr lang="en-US" altLang="en-US" sz="1191" dirty="0"/>
              <a:t> Imaging. 2015;8</a:t>
            </a:r>
          </a:p>
        </p:txBody>
      </p:sp>
      <p:sp>
        <p:nvSpPr>
          <p:cNvPr id="2" name="Title 1"/>
          <p:cNvSpPr>
            <a:spLocks noGrp="1"/>
          </p:cNvSpPr>
          <p:nvPr>
            <p:ph type="title"/>
          </p:nvPr>
        </p:nvSpPr>
        <p:spPr>
          <a:xfrm>
            <a:off x="360948" y="139248"/>
            <a:ext cx="8783053" cy="508097"/>
          </a:xfrm>
        </p:spPr>
        <p:txBody>
          <a:bodyPr>
            <a:normAutofit/>
          </a:bodyPr>
          <a:lstStyle/>
          <a:p>
            <a:r>
              <a:rPr lang="en-US" sz="2700" dirty="0"/>
              <a:t>Diagnostic Performance NIT</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89E95-3080-4107-A1F6-79A75E17EFBD}"/>
              </a:ext>
            </a:extLst>
          </p:cNvPr>
          <p:cNvSpPr>
            <a:spLocks noGrp="1"/>
          </p:cNvSpPr>
          <p:nvPr>
            <p:ph type="title"/>
          </p:nvPr>
        </p:nvSpPr>
        <p:spPr>
          <a:xfrm>
            <a:off x="457200" y="206375"/>
            <a:ext cx="8229600" cy="536575"/>
          </a:xfrm>
        </p:spPr>
        <p:txBody>
          <a:bodyPr/>
          <a:lstStyle/>
          <a:p>
            <a:r>
              <a:rPr lang="en-US" sz="3200" dirty="0"/>
              <a:t>Intermediate-Risk Patients With No Known CAD </a:t>
            </a:r>
          </a:p>
        </p:txBody>
      </p:sp>
      <p:sp>
        <p:nvSpPr>
          <p:cNvPr id="3" name="Content Placeholder 2">
            <a:extLst>
              <a:ext uri="{FF2B5EF4-FFF2-40B4-BE49-F238E27FC236}">
                <a16:creationId xmlns:a16="http://schemas.microsoft.com/office/drawing/2014/main" id="{7CE3D867-556C-4637-913F-BFD94E93848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62CC328B-B1F5-4AC9-B0F1-57578F077923}"/>
              </a:ext>
            </a:extLst>
          </p:cNvPr>
          <p:cNvPicPr>
            <a:picLocks noChangeAspect="1"/>
          </p:cNvPicPr>
          <p:nvPr/>
        </p:nvPicPr>
        <p:blipFill rotWithShape="1">
          <a:blip r:embed="rId2"/>
          <a:srcRect t="399" r="399" b="1"/>
          <a:stretch/>
        </p:blipFill>
        <p:spPr>
          <a:xfrm>
            <a:off x="240792" y="742950"/>
            <a:ext cx="8662416" cy="4249486"/>
          </a:xfrm>
          <a:prstGeom prst="rect">
            <a:avLst/>
          </a:prstGeom>
        </p:spPr>
      </p:pic>
    </p:spTree>
    <p:extLst>
      <p:ext uri="{BB962C8B-B14F-4D97-AF65-F5344CB8AC3E}">
        <p14:creationId xmlns:p14="http://schemas.microsoft.com/office/powerpoint/2010/main" val="9032982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89E95-3080-4107-A1F6-79A75E17EFBD}"/>
              </a:ext>
            </a:extLst>
          </p:cNvPr>
          <p:cNvSpPr>
            <a:spLocks noGrp="1"/>
          </p:cNvSpPr>
          <p:nvPr>
            <p:ph type="title"/>
          </p:nvPr>
        </p:nvSpPr>
        <p:spPr>
          <a:xfrm>
            <a:off x="457200" y="206375"/>
            <a:ext cx="8229600" cy="536575"/>
          </a:xfrm>
        </p:spPr>
        <p:txBody>
          <a:bodyPr/>
          <a:lstStyle/>
          <a:p>
            <a:r>
              <a:rPr lang="en-US" sz="3200" dirty="0"/>
              <a:t>Intermediate-Risk Patients With No Known CAD </a:t>
            </a:r>
          </a:p>
        </p:txBody>
      </p:sp>
      <p:sp>
        <p:nvSpPr>
          <p:cNvPr id="3" name="Content Placeholder 2">
            <a:extLst>
              <a:ext uri="{FF2B5EF4-FFF2-40B4-BE49-F238E27FC236}">
                <a16:creationId xmlns:a16="http://schemas.microsoft.com/office/drawing/2014/main" id="{7CE3D867-556C-4637-913F-BFD94E93848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62CC328B-B1F5-4AC9-B0F1-57578F077923}"/>
              </a:ext>
            </a:extLst>
          </p:cNvPr>
          <p:cNvPicPr>
            <a:picLocks noChangeAspect="1"/>
          </p:cNvPicPr>
          <p:nvPr/>
        </p:nvPicPr>
        <p:blipFill rotWithShape="1">
          <a:blip r:embed="rId2"/>
          <a:srcRect t="399" r="399" b="1"/>
          <a:stretch/>
        </p:blipFill>
        <p:spPr>
          <a:xfrm>
            <a:off x="240792" y="742950"/>
            <a:ext cx="8662416" cy="4249486"/>
          </a:xfrm>
          <a:prstGeom prst="rect">
            <a:avLst/>
          </a:prstGeom>
        </p:spPr>
      </p:pic>
      <p:sp>
        <p:nvSpPr>
          <p:cNvPr id="5" name="TextBox 4">
            <a:extLst>
              <a:ext uri="{FF2B5EF4-FFF2-40B4-BE49-F238E27FC236}">
                <a16:creationId xmlns:a16="http://schemas.microsoft.com/office/drawing/2014/main" id="{9BFD000D-53AD-4578-BFF2-0999DFC67530}"/>
              </a:ext>
            </a:extLst>
          </p:cNvPr>
          <p:cNvSpPr txBox="1"/>
          <p:nvPr/>
        </p:nvSpPr>
        <p:spPr>
          <a:xfrm>
            <a:off x="2345220" y="1809750"/>
            <a:ext cx="6464808" cy="584775"/>
          </a:xfrm>
          <a:prstGeom prst="rect">
            <a:avLst/>
          </a:prstGeom>
          <a:solidFill>
            <a:srgbClr val="00B050"/>
          </a:solidFill>
        </p:spPr>
        <p:txBody>
          <a:bodyPr wrap="square" rtlCol="0">
            <a:spAutoFit/>
          </a:bodyPr>
          <a:lstStyle/>
          <a:p>
            <a:pPr algn="ctr"/>
            <a:r>
              <a:rPr lang="en-US" sz="3200" dirty="0"/>
              <a:t>Anatomic Testing -&gt;Coronary CTA</a:t>
            </a:r>
          </a:p>
        </p:txBody>
      </p:sp>
      <p:sp>
        <p:nvSpPr>
          <p:cNvPr id="6" name="TextBox 5">
            <a:extLst>
              <a:ext uri="{FF2B5EF4-FFF2-40B4-BE49-F238E27FC236}">
                <a16:creationId xmlns:a16="http://schemas.microsoft.com/office/drawing/2014/main" id="{303604A6-ED7B-4219-BE29-9E19A234E309}"/>
              </a:ext>
            </a:extLst>
          </p:cNvPr>
          <p:cNvSpPr txBox="1"/>
          <p:nvPr/>
        </p:nvSpPr>
        <p:spPr>
          <a:xfrm>
            <a:off x="2345219" y="2575305"/>
            <a:ext cx="6464808" cy="584775"/>
          </a:xfrm>
          <a:prstGeom prst="rect">
            <a:avLst/>
          </a:prstGeom>
          <a:solidFill>
            <a:srgbClr val="00B050"/>
          </a:solidFill>
        </p:spPr>
        <p:txBody>
          <a:bodyPr wrap="square" rtlCol="0">
            <a:spAutoFit/>
          </a:bodyPr>
          <a:lstStyle/>
          <a:p>
            <a:pPr algn="ctr"/>
            <a:r>
              <a:rPr lang="en-US" sz="3200" dirty="0"/>
              <a:t>Moderate-Severe Ischemia -&gt; ICA</a:t>
            </a:r>
          </a:p>
        </p:txBody>
      </p:sp>
      <p:sp>
        <p:nvSpPr>
          <p:cNvPr id="7" name="TextBox 6">
            <a:extLst>
              <a:ext uri="{FF2B5EF4-FFF2-40B4-BE49-F238E27FC236}">
                <a16:creationId xmlns:a16="http://schemas.microsoft.com/office/drawing/2014/main" id="{4D571A06-193C-4BCE-B0C4-C8C5D6172AC3}"/>
              </a:ext>
            </a:extLst>
          </p:cNvPr>
          <p:cNvSpPr txBox="1"/>
          <p:nvPr/>
        </p:nvSpPr>
        <p:spPr>
          <a:xfrm>
            <a:off x="2363362" y="3209074"/>
            <a:ext cx="6464808" cy="584775"/>
          </a:xfrm>
          <a:prstGeom prst="rect">
            <a:avLst/>
          </a:prstGeom>
          <a:solidFill>
            <a:srgbClr val="FFFF00"/>
          </a:solidFill>
        </p:spPr>
        <p:txBody>
          <a:bodyPr wrap="square" rtlCol="0">
            <a:spAutoFit/>
          </a:bodyPr>
          <a:lstStyle/>
          <a:p>
            <a:pPr algn="ctr"/>
            <a:r>
              <a:rPr lang="en-US" sz="3200" dirty="0"/>
              <a:t>Mild Ischemia (&lt;1yr) -&gt; CCTA</a:t>
            </a:r>
          </a:p>
        </p:txBody>
      </p:sp>
      <p:sp>
        <p:nvSpPr>
          <p:cNvPr id="8" name="TextBox 7">
            <a:extLst>
              <a:ext uri="{FF2B5EF4-FFF2-40B4-BE49-F238E27FC236}">
                <a16:creationId xmlns:a16="http://schemas.microsoft.com/office/drawing/2014/main" id="{D0422F2F-D178-40A6-863C-C9CC3014B7FC}"/>
              </a:ext>
            </a:extLst>
          </p:cNvPr>
          <p:cNvSpPr txBox="1"/>
          <p:nvPr/>
        </p:nvSpPr>
        <p:spPr>
          <a:xfrm>
            <a:off x="2363362" y="4300702"/>
            <a:ext cx="6518075" cy="584775"/>
          </a:xfrm>
          <a:prstGeom prst="rect">
            <a:avLst/>
          </a:prstGeom>
          <a:solidFill>
            <a:srgbClr val="00B050"/>
          </a:solidFill>
        </p:spPr>
        <p:txBody>
          <a:bodyPr wrap="square" rtlCol="0">
            <a:spAutoFit/>
          </a:bodyPr>
          <a:lstStyle/>
          <a:p>
            <a:pPr algn="ctr"/>
            <a:r>
              <a:rPr lang="en-US" sz="3200" dirty="0"/>
              <a:t>Stress Testing (</a:t>
            </a:r>
            <a:r>
              <a:rPr lang="en-US" sz="3200" dirty="0" err="1"/>
              <a:t>EKG,SE,Nucs</a:t>
            </a:r>
            <a:r>
              <a:rPr lang="en-US" sz="3200" dirty="0"/>
              <a:t>, CMR)</a:t>
            </a:r>
          </a:p>
        </p:txBody>
      </p:sp>
    </p:spTree>
    <p:extLst>
      <p:ext uri="{BB962C8B-B14F-4D97-AF65-F5344CB8AC3E}">
        <p14:creationId xmlns:p14="http://schemas.microsoft.com/office/powerpoint/2010/main" val="31117249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B0F63581-B24B-45DB-9FA8-30CE0C83AE9B}"/>
              </a:ext>
            </a:extLst>
          </p:cNvPr>
          <p:cNvSpPr>
            <a:spLocks noGrp="1"/>
          </p:cNvSpPr>
          <p:nvPr>
            <p:ph type="title"/>
          </p:nvPr>
        </p:nvSpPr>
        <p:spPr>
          <a:xfrm>
            <a:off x="457200" y="206375"/>
            <a:ext cx="8229600" cy="384175"/>
          </a:xfrm>
        </p:spPr>
        <p:txBody>
          <a:bodyPr/>
          <a:lstStyle/>
          <a:p>
            <a:pPr eaLnBrk="1" hangingPunct="1"/>
            <a:r>
              <a:rPr lang="en-US" altLang="en-US" sz="2400" dirty="0"/>
              <a:t>Intermediate-Risk Patients</a:t>
            </a:r>
            <a:br>
              <a:rPr lang="en-US" altLang="en-US" sz="2400" dirty="0"/>
            </a:br>
            <a:r>
              <a:rPr lang="en-US" altLang="en-US" sz="2400" dirty="0"/>
              <a:t> With Acute Chest Pain and No Known (CAD)</a:t>
            </a:r>
          </a:p>
        </p:txBody>
      </p:sp>
      <p:sp>
        <p:nvSpPr>
          <p:cNvPr id="7" name="TextBox 6">
            <a:extLst>
              <a:ext uri="{FF2B5EF4-FFF2-40B4-BE49-F238E27FC236}">
                <a16:creationId xmlns:a16="http://schemas.microsoft.com/office/drawing/2014/main" id="{90110B1A-F74A-4248-8705-50E18C30044F}"/>
              </a:ext>
            </a:extLst>
          </p:cNvPr>
          <p:cNvSpPr txBox="1"/>
          <p:nvPr/>
        </p:nvSpPr>
        <p:spPr>
          <a:xfrm>
            <a:off x="7848600" y="1657350"/>
            <a:ext cx="1264920" cy="600164"/>
          </a:xfrm>
          <a:prstGeom prst="rect">
            <a:avLst/>
          </a:prstGeom>
          <a:noFill/>
        </p:spPr>
        <p:txBody>
          <a:bodyPr wrap="square" rtlCol="0">
            <a:spAutoFit/>
          </a:bodyPr>
          <a:lstStyle/>
          <a:p>
            <a:r>
              <a:rPr lang="en-US" sz="1100" dirty="0">
                <a:solidFill>
                  <a:srgbClr val="FFC000"/>
                </a:solidFill>
              </a:rPr>
              <a:t>40-90% </a:t>
            </a:r>
            <a:r>
              <a:rPr lang="en-US" sz="1100" dirty="0" err="1">
                <a:solidFill>
                  <a:srgbClr val="FFC000"/>
                </a:solidFill>
              </a:rPr>
              <a:t>prox</a:t>
            </a:r>
            <a:r>
              <a:rPr lang="en-US" sz="1100" dirty="0">
                <a:solidFill>
                  <a:srgbClr val="FFC000"/>
                </a:solidFill>
              </a:rPr>
              <a:t>-mid CTA</a:t>
            </a:r>
            <a:r>
              <a:rPr lang="en-US" sz="1100" dirty="0">
                <a:solidFill>
                  <a:srgbClr val="00B050"/>
                </a:solidFill>
              </a:rPr>
              <a:t>-&gt; consider FFR-CT</a:t>
            </a:r>
          </a:p>
        </p:txBody>
      </p:sp>
      <p:sp>
        <p:nvSpPr>
          <p:cNvPr id="11" name="TextBox 10">
            <a:extLst>
              <a:ext uri="{FF2B5EF4-FFF2-40B4-BE49-F238E27FC236}">
                <a16:creationId xmlns:a16="http://schemas.microsoft.com/office/drawing/2014/main" id="{6C27D586-2440-4C01-917A-92C8D3773A5B}"/>
              </a:ext>
            </a:extLst>
          </p:cNvPr>
          <p:cNvSpPr txBox="1"/>
          <p:nvPr/>
        </p:nvSpPr>
        <p:spPr>
          <a:xfrm>
            <a:off x="7772400" y="2419350"/>
            <a:ext cx="1341120" cy="430887"/>
          </a:xfrm>
          <a:prstGeom prst="rect">
            <a:avLst/>
          </a:prstGeom>
          <a:noFill/>
        </p:spPr>
        <p:txBody>
          <a:bodyPr wrap="square" rtlCol="0">
            <a:spAutoFit/>
          </a:bodyPr>
          <a:lstStyle/>
          <a:p>
            <a:r>
              <a:rPr lang="en-US" sz="1100" dirty="0">
                <a:solidFill>
                  <a:srgbClr val="FFC000"/>
                </a:solidFill>
              </a:rPr>
              <a:t>Inconclusive Stress </a:t>
            </a:r>
            <a:br>
              <a:rPr lang="en-US" sz="1100" dirty="0">
                <a:solidFill>
                  <a:srgbClr val="FFC000"/>
                </a:solidFill>
              </a:rPr>
            </a:br>
            <a:r>
              <a:rPr lang="en-US" sz="1100" dirty="0">
                <a:solidFill>
                  <a:srgbClr val="00B050"/>
                </a:solidFill>
              </a:rPr>
              <a:t>-&gt;Consider CTA</a:t>
            </a:r>
          </a:p>
        </p:txBody>
      </p:sp>
      <p:sp>
        <p:nvSpPr>
          <p:cNvPr id="12" name="TextBox 11">
            <a:extLst>
              <a:ext uri="{FF2B5EF4-FFF2-40B4-BE49-F238E27FC236}">
                <a16:creationId xmlns:a16="http://schemas.microsoft.com/office/drawing/2014/main" id="{3AAD4ED4-207C-403C-B43A-FB9F6BF093BB}"/>
              </a:ext>
            </a:extLst>
          </p:cNvPr>
          <p:cNvSpPr txBox="1"/>
          <p:nvPr/>
        </p:nvSpPr>
        <p:spPr>
          <a:xfrm>
            <a:off x="7796022" y="2957153"/>
            <a:ext cx="1317498" cy="400110"/>
          </a:xfrm>
          <a:prstGeom prst="rect">
            <a:avLst/>
          </a:prstGeom>
          <a:noFill/>
        </p:spPr>
        <p:txBody>
          <a:bodyPr wrap="square" rtlCol="0">
            <a:spAutoFit/>
          </a:bodyPr>
          <a:lstStyle/>
          <a:p>
            <a:r>
              <a:rPr lang="en-US" sz="1000" dirty="0">
                <a:solidFill>
                  <a:srgbClr val="FFC000"/>
                </a:solidFill>
              </a:rPr>
              <a:t>Inconclusive CTA</a:t>
            </a:r>
            <a:br>
              <a:rPr lang="en-US" sz="1000" dirty="0">
                <a:solidFill>
                  <a:srgbClr val="FFC000"/>
                </a:solidFill>
              </a:rPr>
            </a:br>
            <a:r>
              <a:rPr lang="en-US" sz="1000" dirty="0">
                <a:solidFill>
                  <a:srgbClr val="00B050"/>
                </a:solidFill>
              </a:rPr>
              <a:t>-&gt;Consider Stress</a:t>
            </a:r>
          </a:p>
        </p:txBody>
      </p:sp>
      <p:pic>
        <p:nvPicPr>
          <p:cNvPr id="9" name="Picture 8">
            <a:extLst>
              <a:ext uri="{FF2B5EF4-FFF2-40B4-BE49-F238E27FC236}">
                <a16:creationId xmlns:a16="http://schemas.microsoft.com/office/drawing/2014/main" id="{50480873-A744-4864-963B-9A2A2937C3D9}"/>
              </a:ext>
            </a:extLst>
          </p:cNvPr>
          <p:cNvPicPr>
            <a:picLocks noChangeAspect="1"/>
          </p:cNvPicPr>
          <p:nvPr/>
        </p:nvPicPr>
        <p:blipFill>
          <a:blip r:embed="rId2"/>
          <a:stretch>
            <a:fillRect/>
          </a:stretch>
        </p:blipFill>
        <p:spPr>
          <a:xfrm>
            <a:off x="0" y="1270744"/>
            <a:ext cx="7848600" cy="2233393"/>
          </a:xfrm>
          <a:prstGeom prst="rect">
            <a:avLst/>
          </a:prstGeom>
        </p:spPr>
      </p:pic>
    </p:spTree>
    <p:extLst>
      <p:ext uri="{BB962C8B-B14F-4D97-AF65-F5344CB8AC3E}">
        <p14:creationId xmlns:p14="http://schemas.microsoft.com/office/powerpoint/2010/main" val="6616165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B0F63581-B24B-45DB-9FA8-30CE0C83AE9B}"/>
              </a:ext>
            </a:extLst>
          </p:cNvPr>
          <p:cNvSpPr>
            <a:spLocks noGrp="1"/>
          </p:cNvSpPr>
          <p:nvPr>
            <p:ph type="title"/>
          </p:nvPr>
        </p:nvSpPr>
        <p:spPr>
          <a:xfrm>
            <a:off x="457200" y="206375"/>
            <a:ext cx="8229600" cy="384175"/>
          </a:xfrm>
        </p:spPr>
        <p:txBody>
          <a:bodyPr/>
          <a:lstStyle/>
          <a:p>
            <a:pPr eaLnBrk="1" hangingPunct="1"/>
            <a:r>
              <a:rPr lang="en-US" altLang="en-US" sz="2400" dirty="0"/>
              <a:t>Intermediate-Risk Patients</a:t>
            </a:r>
            <a:br>
              <a:rPr lang="en-US" altLang="en-US" sz="2400" dirty="0"/>
            </a:br>
            <a:r>
              <a:rPr lang="en-US" altLang="en-US" sz="2400" dirty="0"/>
              <a:t> With Acute Chest Pain and No Known (CAD)</a:t>
            </a:r>
          </a:p>
        </p:txBody>
      </p:sp>
      <p:pic>
        <p:nvPicPr>
          <p:cNvPr id="9" name="Picture 8">
            <a:extLst>
              <a:ext uri="{FF2B5EF4-FFF2-40B4-BE49-F238E27FC236}">
                <a16:creationId xmlns:a16="http://schemas.microsoft.com/office/drawing/2014/main" id="{50480873-A744-4864-963B-9A2A2937C3D9}"/>
              </a:ext>
            </a:extLst>
          </p:cNvPr>
          <p:cNvPicPr>
            <a:picLocks noChangeAspect="1"/>
          </p:cNvPicPr>
          <p:nvPr/>
        </p:nvPicPr>
        <p:blipFill>
          <a:blip r:embed="rId2"/>
          <a:stretch>
            <a:fillRect/>
          </a:stretch>
        </p:blipFill>
        <p:spPr>
          <a:xfrm>
            <a:off x="0" y="1270744"/>
            <a:ext cx="7848600" cy="2233393"/>
          </a:xfrm>
          <a:prstGeom prst="rect">
            <a:avLst/>
          </a:prstGeom>
        </p:spPr>
      </p:pic>
      <p:sp>
        <p:nvSpPr>
          <p:cNvPr id="8" name="TextBox 7">
            <a:extLst>
              <a:ext uri="{FF2B5EF4-FFF2-40B4-BE49-F238E27FC236}">
                <a16:creationId xmlns:a16="http://schemas.microsoft.com/office/drawing/2014/main" id="{BD5CD1D5-1E25-40C2-90F4-105520BCE69B}"/>
              </a:ext>
            </a:extLst>
          </p:cNvPr>
          <p:cNvSpPr txBox="1"/>
          <p:nvPr/>
        </p:nvSpPr>
        <p:spPr>
          <a:xfrm>
            <a:off x="1978152" y="1726599"/>
            <a:ext cx="6464808" cy="461665"/>
          </a:xfrm>
          <a:prstGeom prst="rect">
            <a:avLst/>
          </a:prstGeom>
          <a:solidFill>
            <a:srgbClr val="FFFF00"/>
          </a:solidFill>
        </p:spPr>
        <p:txBody>
          <a:bodyPr wrap="square" rtlCol="0">
            <a:spAutoFit/>
          </a:bodyPr>
          <a:lstStyle/>
          <a:p>
            <a:pPr algn="ctr"/>
            <a:r>
              <a:rPr lang="en-US" sz="2400" dirty="0"/>
              <a:t>40-90% </a:t>
            </a:r>
            <a:r>
              <a:rPr lang="en-US" sz="2400" dirty="0" err="1"/>
              <a:t>prox</a:t>
            </a:r>
            <a:r>
              <a:rPr lang="en-US" sz="2400" dirty="0"/>
              <a:t>-mid CCTA -&gt;</a:t>
            </a:r>
            <a:r>
              <a:rPr lang="en-US" sz="2400" dirty="0">
                <a:solidFill>
                  <a:srgbClr val="00B050"/>
                </a:solidFill>
              </a:rPr>
              <a:t>CT-FFR can be useful</a:t>
            </a:r>
          </a:p>
        </p:txBody>
      </p:sp>
      <p:sp>
        <p:nvSpPr>
          <p:cNvPr id="10" name="TextBox 9">
            <a:extLst>
              <a:ext uri="{FF2B5EF4-FFF2-40B4-BE49-F238E27FC236}">
                <a16:creationId xmlns:a16="http://schemas.microsoft.com/office/drawing/2014/main" id="{B5DB3FC9-AF27-4F13-A5E2-B769303E17BA}"/>
              </a:ext>
            </a:extLst>
          </p:cNvPr>
          <p:cNvSpPr txBox="1"/>
          <p:nvPr/>
        </p:nvSpPr>
        <p:spPr>
          <a:xfrm>
            <a:off x="1978152" y="2406793"/>
            <a:ext cx="6464808" cy="461665"/>
          </a:xfrm>
          <a:prstGeom prst="rect">
            <a:avLst/>
          </a:prstGeom>
          <a:solidFill>
            <a:srgbClr val="FFFF00"/>
          </a:solidFill>
        </p:spPr>
        <p:txBody>
          <a:bodyPr wrap="square" rtlCol="0">
            <a:spAutoFit/>
          </a:bodyPr>
          <a:lstStyle/>
          <a:p>
            <a:pPr algn="ctr"/>
            <a:r>
              <a:rPr lang="en-US" sz="2400" dirty="0"/>
              <a:t>Inconclusive Stress Test -&gt; </a:t>
            </a:r>
            <a:r>
              <a:rPr lang="en-US" sz="2400" dirty="0">
                <a:solidFill>
                  <a:srgbClr val="00B050"/>
                </a:solidFill>
              </a:rPr>
              <a:t>CTA can be useful</a:t>
            </a:r>
          </a:p>
        </p:txBody>
      </p:sp>
      <p:sp>
        <p:nvSpPr>
          <p:cNvPr id="13" name="TextBox 12">
            <a:extLst>
              <a:ext uri="{FF2B5EF4-FFF2-40B4-BE49-F238E27FC236}">
                <a16:creationId xmlns:a16="http://schemas.microsoft.com/office/drawing/2014/main" id="{526A2884-A321-4062-8DD3-B47AA440FD16}"/>
              </a:ext>
            </a:extLst>
          </p:cNvPr>
          <p:cNvSpPr txBox="1"/>
          <p:nvPr/>
        </p:nvSpPr>
        <p:spPr>
          <a:xfrm>
            <a:off x="1978152" y="2955237"/>
            <a:ext cx="6464808" cy="830997"/>
          </a:xfrm>
          <a:prstGeom prst="rect">
            <a:avLst/>
          </a:prstGeom>
          <a:solidFill>
            <a:srgbClr val="FFFF00"/>
          </a:solidFill>
        </p:spPr>
        <p:txBody>
          <a:bodyPr wrap="square" rtlCol="0">
            <a:spAutoFit/>
          </a:bodyPr>
          <a:lstStyle/>
          <a:p>
            <a:pPr algn="ctr"/>
            <a:r>
              <a:rPr lang="en-US" sz="2400" dirty="0"/>
              <a:t>Inconclusive CCTA-&gt; </a:t>
            </a:r>
            <a:r>
              <a:rPr lang="en-US" sz="2400" dirty="0">
                <a:solidFill>
                  <a:srgbClr val="00B050"/>
                </a:solidFill>
              </a:rPr>
              <a:t>Stress Imaging</a:t>
            </a:r>
            <a:br>
              <a:rPr lang="en-US" sz="2400" dirty="0">
                <a:solidFill>
                  <a:srgbClr val="00B050"/>
                </a:solidFill>
              </a:rPr>
            </a:br>
            <a:r>
              <a:rPr lang="en-US" sz="2400" dirty="0">
                <a:solidFill>
                  <a:srgbClr val="00B050"/>
                </a:solidFill>
              </a:rPr>
              <a:t>(SE, PET/SPECT,CMR) can be useful</a:t>
            </a:r>
          </a:p>
        </p:txBody>
      </p:sp>
    </p:spTree>
    <p:extLst>
      <p:ext uri="{BB962C8B-B14F-4D97-AF65-F5344CB8AC3E}">
        <p14:creationId xmlns:p14="http://schemas.microsoft.com/office/powerpoint/2010/main" val="23645129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B0F63581-B24B-45DB-9FA8-30CE0C83AE9B}"/>
              </a:ext>
            </a:extLst>
          </p:cNvPr>
          <p:cNvSpPr>
            <a:spLocks noGrp="1"/>
          </p:cNvSpPr>
          <p:nvPr>
            <p:ph type="title"/>
          </p:nvPr>
        </p:nvSpPr>
        <p:spPr>
          <a:xfrm>
            <a:off x="457200" y="206375"/>
            <a:ext cx="8229600" cy="384175"/>
          </a:xfrm>
        </p:spPr>
        <p:txBody>
          <a:bodyPr/>
          <a:lstStyle/>
          <a:p>
            <a:pPr eaLnBrk="1" hangingPunct="1"/>
            <a:r>
              <a:rPr lang="en-US" sz="2400" dirty="0">
                <a:latin typeface="Lub Dub Medium" panose="020B0603030403020204" pitchFamily="34" charset="0"/>
                <a:ea typeface="Times New Roman" panose="02020603050405020304" pitchFamily="18" charset="0"/>
              </a:rPr>
              <a:t>Evaluation Algorithm for Patients With Suspected ACS at Intermediate Risk With No Known CAD.</a:t>
            </a:r>
            <a:endParaRPr lang="en-US" altLang="en-US" sz="2400" dirty="0"/>
          </a:p>
        </p:txBody>
      </p:sp>
      <p:pic>
        <p:nvPicPr>
          <p:cNvPr id="4" name="Picture 3" descr="Diagram, schematic&#10;&#10;Description automatically generated">
            <a:extLst>
              <a:ext uri="{FF2B5EF4-FFF2-40B4-BE49-F238E27FC236}">
                <a16:creationId xmlns:a16="http://schemas.microsoft.com/office/drawing/2014/main" id="{B60B6D4D-2114-46B8-A894-9CE1770C0BD6}"/>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 y="742950"/>
            <a:ext cx="7056120" cy="3838603"/>
          </a:xfrm>
          <a:prstGeom prst="rect">
            <a:avLst/>
          </a:prstGeom>
          <a:noFill/>
          <a:ln>
            <a:noFill/>
          </a:ln>
        </p:spPr>
      </p:pic>
    </p:spTree>
    <p:extLst>
      <p:ext uri="{BB962C8B-B14F-4D97-AF65-F5344CB8AC3E}">
        <p14:creationId xmlns:p14="http://schemas.microsoft.com/office/powerpoint/2010/main" val="38597892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A72F3AF-9B6E-4775-8033-9FCE465B2DF4}"/>
              </a:ext>
            </a:extLst>
          </p:cNvPr>
          <p:cNvSpPr>
            <a:spLocks noGrp="1"/>
          </p:cNvSpPr>
          <p:nvPr>
            <p:ph type="title"/>
          </p:nvPr>
        </p:nvSpPr>
        <p:spPr>
          <a:xfrm>
            <a:off x="628650" y="376238"/>
            <a:ext cx="7886700" cy="1295400"/>
          </a:xfrm>
        </p:spPr>
        <p:txBody>
          <a:bodyPr/>
          <a:lstStyle/>
          <a:p>
            <a:pPr algn="ctr" eaLnBrk="1" hangingPunct="1"/>
            <a:r>
              <a:rPr lang="en-US" altLang="en-US" sz="1400" b="1" i="1" dirty="0">
                <a:solidFill>
                  <a:schemeClr val="bg2">
                    <a:lumMod val="10000"/>
                  </a:schemeClr>
                </a:solidFill>
                <a:latin typeface="Avenir Heavy" panose="02000503020000020003" pitchFamily="2" charset="0"/>
                <a:ea typeface="MS PGothic"/>
                <a:cs typeface="Gotham Medium" pitchFamily="2" charset="0"/>
              </a:rPr>
              <a:t>The ACC Cardiovascular Imaging Section presents</a:t>
            </a:r>
            <a:br>
              <a:rPr lang="en-US" altLang="en-US" sz="1200" b="1" i="1" dirty="0">
                <a:solidFill>
                  <a:schemeClr val="bg2">
                    <a:lumMod val="10000"/>
                  </a:schemeClr>
                </a:solidFill>
                <a:latin typeface="Avenir Heavy" panose="02000503020000020003" pitchFamily="2" charset="0"/>
                <a:ea typeface="MS PGothic"/>
                <a:cs typeface="Gotham Medium" pitchFamily="2" charset="0"/>
              </a:rPr>
            </a:br>
            <a:r>
              <a:rPr lang="en-US" altLang="en-US" sz="2400" b="1" dirty="0">
                <a:solidFill>
                  <a:srgbClr val="00386B"/>
                </a:solidFill>
                <a:latin typeface="Avenir Heavy" panose="02000503020000020003" pitchFamily="2" charset="0"/>
                <a:ea typeface="MS PGothic"/>
                <a:cs typeface="Gotham Medium" pitchFamily="2" charset="0"/>
              </a:rPr>
              <a:t>2021 Guideline for the Evaluation and Diagnosis of Chest Pain: Imaging and Acute Chest Pain</a:t>
            </a:r>
            <a:br>
              <a:rPr lang="en-US" altLang="en-US" sz="1200" b="1" dirty="0">
                <a:solidFill>
                  <a:srgbClr val="00386B"/>
                </a:solidFill>
                <a:latin typeface="Avenir Heavy" panose="02000503020000020003" pitchFamily="2" charset="0"/>
                <a:ea typeface="MS PGothic"/>
                <a:cs typeface="Gotham Medium" pitchFamily="2" charset="0"/>
              </a:rPr>
            </a:br>
            <a:endParaRPr lang="en-US" sz="1200" dirty="0"/>
          </a:p>
        </p:txBody>
      </p:sp>
      <p:sp>
        <p:nvSpPr>
          <p:cNvPr id="5" name="Content Placeholder 4">
            <a:extLst>
              <a:ext uri="{FF2B5EF4-FFF2-40B4-BE49-F238E27FC236}">
                <a16:creationId xmlns:a16="http://schemas.microsoft.com/office/drawing/2014/main" id="{D13E1726-9AB6-435A-A77A-FFDEB12A0D00}"/>
              </a:ext>
            </a:extLst>
          </p:cNvPr>
          <p:cNvSpPr>
            <a:spLocks noGrp="1"/>
          </p:cNvSpPr>
          <p:nvPr>
            <p:ph idx="1"/>
          </p:nvPr>
        </p:nvSpPr>
        <p:spPr>
          <a:xfrm>
            <a:off x="457200" y="1581150"/>
            <a:ext cx="8839200" cy="3352800"/>
          </a:xfrm>
        </p:spPr>
        <p:txBody>
          <a:bodyPr/>
          <a:lstStyle/>
          <a:p>
            <a:r>
              <a:rPr lang="en-US" sz="1800" dirty="0">
                <a:solidFill>
                  <a:srgbClr val="000000"/>
                </a:solidFill>
                <a:effectLst/>
                <a:latin typeface="Calibri" panose="020F0502020204030204" pitchFamily="34" charset="0"/>
                <a:ea typeface="Times New Roman" panose="02020603050405020304" pitchFamily="18" charset="0"/>
              </a:rPr>
              <a:t>Clinical overview of evaluation of acute chest pain </a:t>
            </a:r>
            <a:r>
              <a:rPr lang="en-US" sz="1800" b="1" dirty="0">
                <a:solidFill>
                  <a:srgbClr val="0070C0"/>
                </a:solidFill>
                <a:effectLst/>
                <a:latin typeface="Calibri" panose="020F0502020204030204" pitchFamily="34" charset="0"/>
                <a:ea typeface="Times New Roman" panose="02020603050405020304" pitchFamily="18" charset="0"/>
              </a:rPr>
              <a:t>Michael A. Ross MD, FACC </a:t>
            </a:r>
          </a:p>
          <a:p>
            <a:r>
              <a:rPr lang="en-US" sz="1800" dirty="0">
                <a:effectLst/>
                <a:latin typeface="Calibri" panose="020F0502020204030204" pitchFamily="34" charset="0"/>
                <a:ea typeface="Times New Roman" panose="02020603050405020304" pitchFamily="18" charset="0"/>
              </a:rPr>
              <a:t>How to select between different testing options </a:t>
            </a:r>
            <a:r>
              <a:rPr lang="it-IT" sz="1800" b="1" dirty="0">
                <a:solidFill>
                  <a:srgbClr val="0070C0"/>
                </a:solidFill>
                <a:effectLst/>
                <a:latin typeface="Calibri" panose="020F0502020204030204" pitchFamily="34" charset="0"/>
                <a:ea typeface="Times New Roman" panose="02020603050405020304" pitchFamily="18" charset="0"/>
              </a:rPr>
              <a:t>Michael Salerno, MD, PhD, FACC </a:t>
            </a:r>
          </a:p>
          <a:p>
            <a:r>
              <a:rPr lang="en-US" sz="1800" dirty="0">
                <a:effectLst/>
                <a:latin typeface="Calibri" panose="020F0502020204030204" pitchFamily="34" charset="0"/>
                <a:ea typeface="Times New Roman" panose="02020603050405020304" pitchFamily="18" charset="0"/>
              </a:rPr>
              <a:t>When is imaging helpful for suspected non-coronary related chest pain? </a:t>
            </a:r>
            <a:r>
              <a:rPr lang="fi-FI" sz="1800" b="1" dirty="0">
                <a:solidFill>
                  <a:srgbClr val="0070C0"/>
                </a:solidFill>
                <a:effectLst/>
                <a:latin typeface="Calibri" panose="020F0502020204030204" pitchFamily="34" charset="0"/>
                <a:ea typeface="Times New Roman" panose="02020603050405020304" pitchFamily="18" charset="0"/>
              </a:rPr>
              <a:t>Juan C. Lopez-Mattei, MD, FACC </a:t>
            </a:r>
            <a:endParaRPr lang="en-US" sz="1800" b="1" dirty="0">
              <a:solidFill>
                <a:srgbClr val="0070C0"/>
              </a:solidFill>
              <a:effectLst/>
              <a:latin typeface="Calibri" panose="020F0502020204030204" pitchFamily="34" charset="0"/>
              <a:ea typeface="Times New Roman" panose="02020603050405020304" pitchFamily="18" charset="0"/>
            </a:endParaRPr>
          </a:p>
          <a:p>
            <a:r>
              <a:rPr lang="en-US" sz="1800" dirty="0">
                <a:effectLst/>
                <a:latin typeface="Calibri" panose="020F0502020204030204" pitchFamily="34" charset="0"/>
                <a:ea typeface="Times New Roman" panose="02020603050405020304" pitchFamily="18" charset="0"/>
              </a:rPr>
              <a:t>Case 1: Acute chest pain and </a:t>
            </a:r>
            <a:r>
              <a:rPr lang="en-US" sz="1800" u="sng" dirty="0">
                <a:effectLst/>
                <a:latin typeface="Calibri" panose="020F0502020204030204" pitchFamily="34" charset="0"/>
                <a:ea typeface="Times New Roman" panose="02020603050405020304" pitchFamily="18" charset="0"/>
              </a:rPr>
              <a:t>no</a:t>
            </a:r>
            <a:r>
              <a:rPr lang="en-US" sz="1800" dirty="0">
                <a:effectLst/>
                <a:latin typeface="Calibri" panose="020F0502020204030204" pitchFamily="34" charset="0"/>
                <a:ea typeface="Times New Roman" panose="02020603050405020304" pitchFamily="18" charset="0"/>
              </a:rPr>
              <a:t> known CAD </a:t>
            </a:r>
            <a:r>
              <a:rPr lang="en-US" sz="1800" b="1" dirty="0">
                <a:solidFill>
                  <a:srgbClr val="0070C0"/>
                </a:solidFill>
                <a:effectLst/>
                <a:latin typeface="Calibri" panose="020F0502020204030204" pitchFamily="34" charset="0"/>
                <a:ea typeface="Times New Roman" panose="02020603050405020304" pitchFamily="18" charset="0"/>
              </a:rPr>
              <a:t>Cory Henderson, MD </a:t>
            </a:r>
          </a:p>
          <a:p>
            <a:r>
              <a:rPr lang="en-US" sz="1800" dirty="0">
                <a:effectLst/>
                <a:latin typeface="Calibri" panose="020F0502020204030204" pitchFamily="34" charset="0"/>
                <a:ea typeface="Times New Roman" panose="02020603050405020304" pitchFamily="18" charset="0"/>
              </a:rPr>
              <a:t>Case 2</a:t>
            </a:r>
            <a:r>
              <a:rPr lang="en-US" sz="1800">
                <a:effectLst/>
                <a:latin typeface="Calibri" panose="020F0502020204030204" pitchFamily="34" charset="0"/>
                <a:ea typeface="Times New Roman" panose="02020603050405020304" pitchFamily="18" charset="0"/>
              </a:rPr>
              <a:t>: Acute </a:t>
            </a:r>
            <a:r>
              <a:rPr lang="en-US" sz="1800" dirty="0">
                <a:effectLst/>
                <a:latin typeface="Calibri" panose="020F0502020204030204" pitchFamily="34" charset="0"/>
                <a:ea typeface="Times New Roman" panose="02020603050405020304" pitchFamily="18" charset="0"/>
              </a:rPr>
              <a:t>chest pain and known CAD </a:t>
            </a:r>
            <a:r>
              <a:rPr lang="en-US" sz="1800" b="1" dirty="0">
                <a:solidFill>
                  <a:srgbClr val="0070C0"/>
                </a:solidFill>
                <a:effectLst/>
                <a:latin typeface="Calibri" panose="020F0502020204030204" pitchFamily="34" charset="0"/>
                <a:ea typeface="Times New Roman" panose="02020603050405020304" pitchFamily="18" charset="0"/>
              </a:rPr>
              <a:t>Hena Patel, MD </a:t>
            </a:r>
            <a:endParaRPr lang="en-US" b="1" dirty="0">
              <a:solidFill>
                <a:srgbClr val="0070C0"/>
              </a:solidFill>
            </a:endParaRPr>
          </a:p>
        </p:txBody>
      </p:sp>
    </p:spTree>
    <p:extLst>
      <p:ext uri="{BB962C8B-B14F-4D97-AF65-F5344CB8AC3E}">
        <p14:creationId xmlns:p14="http://schemas.microsoft.com/office/powerpoint/2010/main" val="20205301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B0F63581-B24B-45DB-9FA8-30CE0C83AE9B}"/>
              </a:ext>
            </a:extLst>
          </p:cNvPr>
          <p:cNvSpPr>
            <a:spLocks noGrp="1"/>
          </p:cNvSpPr>
          <p:nvPr>
            <p:ph type="title"/>
          </p:nvPr>
        </p:nvSpPr>
        <p:spPr>
          <a:xfrm>
            <a:off x="457200" y="206375"/>
            <a:ext cx="8229600" cy="384175"/>
          </a:xfrm>
        </p:spPr>
        <p:txBody>
          <a:bodyPr/>
          <a:lstStyle/>
          <a:p>
            <a:pPr>
              <a:spcBef>
                <a:spcPts val="0"/>
              </a:spcBef>
              <a:spcAft>
                <a:spcPts val="0"/>
              </a:spcAft>
            </a:pPr>
            <a:r>
              <a:rPr lang="en-US" sz="2400" dirty="0">
                <a:latin typeface="Lub Dub Medium" panose="020B0603030403020204" pitchFamily="34" charset="0"/>
                <a:ea typeface="Times New Roman" panose="02020603050405020304" pitchFamily="18" charset="0"/>
              </a:rPr>
              <a:t>Intermediate-Risk Patients With Acute </a:t>
            </a:r>
            <a:br>
              <a:rPr lang="en-US" sz="2400" dirty="0">
                <a:latin typeface="Lub Dub Medium" panose="020B0603030403020204" pitchFamily="34" charset="0"/>
                <a:ea typeface="Times New Roman" panose="02020603050405020304" pitchFamily="18" charset="0"/>
              </a:rPr>
            </a:br>
            <a:r>
              <a:rPr lang="en-US" sz="2400" dirty="0">
                <a:latin typeface="Lub Dub Medium" panose="020B0603030403020204" pitchFamily="34" charset="0"/>
                <a:ea typeface="Times New Roman" panose="02020603050405020304" pitchFamily="18" charset="0"/>
              </a:rPr>
              <a:t>Chest Pain and Known CAD</a:t>
            </a:r>
          </a:p>
        </p:txBody>
      </p:sp>
      <p:pic>
        <p:nvPicPr>
          <p:cNvPr id="2" name="Picture 1">
            <a:extLst>
              <a:ext uri="{FF2B5EF4-FFF2-40B4-BE49-F238E27FC236}">
                <a16:creationId xmlns:a16="http://schemas.microsoft.com/office/drawing/2014/main" id="{0D7B8C08-2C96-4C54-AA7B-C3504F6F22CD}"/>
              </a:ext>
            </a:extLst>
          </p:cNvPr>
          <p:cNvPicPr>
            <a:picLocks noChangeAspect="1"/>
          </p:cNvPicPr>
          <p:nvPr/>
        </p:nvPicPr>
        <p:blipFill>
          <a:blip r:embed="rId2"/>
          <a:stretch>
            <a:fillRect/>
          </a:stretch>
        </p:blipFill>
        <p:spPr>
          <a:xfrm>
            <a:off x="0" y="742950"/>
            <a:ext cx="9144000" cy="2330752"/>
          </a:xfrm>
          <a:prstGeom prst="rect">
            <a:avLst/>
          </a:prstGeom>
        </p:spPr>
      </p:pic>
      <p:pic>
        <p:nvPicPr>
          <p:cNvPr id="4" name="Picture 3">
            <a:extLst>
              <a:ext uri="{FF2B5EF4-FFF2-40B4-BE49-F238E27FC236}">
                <a16:creationId xmlns:a16="http://schemas.microsoft.com/office/drawing/2014/main" id="{B5D29392-3C5A-44FF-85EC-806ADE202F71}"/>
              </a:ext>
            </a:extLst>
          </p:cNvPr>
          <p:cNvPicPr>
            <a:picLocks noChangeAspect="1"/>
          </p:cNvPicPr>
          <p:nvPr/>
        </p:nvPicPr>
        <p:blipFill>
          <a:blip r:embed="rId3"/>
          <a:stretch>
            <a:fillRect/>
          </a:stretch>
        </p:blipFill>
        <p:spPr>
          <a:xfrm>
            <a:off x="39624" y="3124250"/>
            <a:ext cx="9028176" cy="1488883"/>
          </a:xfrm>
          <a:prstGeom prst="rect">
            <a:avLst/>
          </a:prstGeom>
        </p:spPr>
      </p:pic>
    </p:spTree>
    <p:extLst>
      <p:ext uri="{BB962C8B-B14F-4D97-AF65-F5344CB8AC3E}">
        <p14:creationId xmlns:p14="http://schemas.microsoft.com/office/powerpoint/2010/main" val="22767687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B0F63581-B24B-45DB-9FA8-30CE0C83AE9B}"/>
              </a:ext>
            </a:extLst>
          </p:cNvPr>
          <p:cNvSpPr>
            <a:spLocks noGrp="1"/>
          </p:cNvSpPr>
          <p:nvPr>
            <p:ph type="title"/>
          </p:nvPr>
        </p:nvSpPr>
        <p:spPr>
          <a:xfrm>
            <a:off x="457200" y="206375"/>
            <a:ext cx="8229600" cy="384175"/>
          </a:xfrm>
        </p:spPr>
        <p:txBody>
          <a:bodyPr/>
          <a:lstStyle/>
          <a:p>
            <a:pPr>
              <a:spcBef>
                <a:spcPts val="0"/>
              </a:spcBef>
              <a:spcAft>
                <a:spcPts val="0"/>
              </a:spcAft>
            </a:pPr>
            <a:r>
              <a:rPr lang="en-US" sz="2400" dirty="0">
                <a:latin typeface="Lub Dub Medium" panose="020B0603030403020204" pitchFamily="34" charset="0"/>
                <a:ea typeface="Times New Roman" panose="02020603050405020304" pitchFamily="18" charset="0"/>
              </a:rPr>
              <a:t>Intermediate-Risk Patients With Acute </a:t>
            </a:r>
            <a:br>
              <a:rPr lang="en-US" sz="2400" dirty="0">
                <a:latin typeface="Lub Dub Medium" panose="020B0603030403020204" pitchFamily="34" charset="0"/>
                <a:ea typeface="Times New Roman" panose="02020603050405020304" pitchFamily="18" charset="0"/>
              </a:rPr>
            </a:br>
            <a:r>
              <a:rPr lang="en-US" sz="2400" dirty="0">
                <a:latin typeface="Lub Dub Medium" panose="020B0603030403020204" pitchFamily="34" charset="0"/>
                <a:ea typeface="Times New Roman" panose="02020603050405020304" pitchFamily="18" charset="0"/>
              </a:rPr>
              <a:t>Chest Pain and Known CAD</a:t>
            </a:r>
          </a:p>
        </p:txBody>
      </p:sp>
      <p:pic>
        <p:nvPicPr>
          <p:cNvPr id="2" name="Picture 1">
            <a:extLst>
              <a:ext uri="{FF2B5EF4-FFF2-40B4-BE49-F238E27FC236}">
                <a16:creationId xmlns:a16="http://schemas.microsoft.com/office/drawing/2014/main" id="{0D7B8C08-2C96-4C54-AA7B-C3504F6F22CD}"/>
              </a:ext>
            </a:extLst>
          </p:cNvPr>
          <p:cNvPicPr>
            <a:picLocks noChangeAspect="1"/>
          </p:cNvPicPr>
          <p:nvPr/>
        </p:nvPicPr>
        <p:blipFill>
          <a:blip r:embed="rId3"/>
          <a:stretch>
            <a:fillRect/>
          </a:stretch>
        </p:blipFill>
        <p:spPr>
          <a:xfrm>
            <a:off x="0" y="742950"/>
            <a:ext cx="9144000" cy="2330752"/>
          </a:xfrm>
          <a:prstGeom prst="rect">
            <a:avLst/>
          </a:prstGeom>
        </p:spPr>
      </p:pic>
      <p:pic>
        <p:nvPicPr>
          <p:cNvPr id="4" name="Picture 3">
            <a:extLst>
              <a:ext uri="{FF2B5EF4-FFF2-40B4-BE49-F238E27FC236}">
                <a16:creationId xmlns:a16="http://schemas.microsoft.com/office/drawing/2014/main" id="{B5D29392-3C5A-44FF-85EC-806ADE202F71}"/>
              </a:ext>
            </a:extLst>
          </p:cNvPr>
          <p:cNvPicPr>
            <a:picLocks noChangeAspect="1"/>
          </p:cNvPicPr>
          <p:nvPr/>
        </p:nvPicPr>
        <p:blipFill>
          <a:blip r:embed="rId4"/>
          <a:stretch>
            <a:fillRect/>
          </a:stretch>
        </p:blipFill>
        <p:spPr>
          <a:xfrm>
            <a:off x="39624" y="3124250"/>
            <a:ext cx="9028176" cy="1488883"/>
          </a:xfrm>
          <a:prstGeom prst="rect">
            <a:avLst/>
          </a:prstGeom>
        </p:spPr>
      </p:pic>
      <p:sp>
        <p:nvSpPr>
          <p:cNvPr id="3" name="TextBox 2">
            <a:extLst>
              <a:ext uri="{FF2B5EF4-FFF2-40B4-BE49-F238E27FC236}">
                <a16:creationId xmlns:a16="http://schemas.microsoft.com/office/drawing/2014/main" id="{72DA9A4B-CB4D-423F-B161-6BDFFDA854F3}"/>
              </a:ext>
            </a:extLst>
          </p:cNvPr>
          <p:cNvSpPr txBox="1"/>
          <p:nvPr/>
        </p:nvSpPr>
        <p:spPr>
          <a:xfrm>
            <a:off x="2264229" y="1080408"/>
            <a:ext cx="6651169" cy="584775"/>
          </a:xfrm>
          <a:prstGeom prst="rect">
            <a:avLst/>
          </a:prstGeom>
          <a:solidFill>
            <a:srgbClr val="00B050"/>
          </a:solidFill>
        </p:spPr>
        <p:txBody>
          <a:bodyPr wrap="square" rtlCol="0">
            <a:spAutoFit/>
          </a:bodyPr>
          <a:lstStyle/>
          <a:p>
            <a:pPr algn="ctr"/>
            <a:r>
              <a:rPr lang="en-US" sz="3200" dirty="0"/>
              <a:t>GDMT</a:t>
            </a:r>
          </a:p>
        </p:txBody>
      </p:sp>
      <p:sp>
        <p:nvSpPr>
          <p:cNvPr id="6" name="TextBox 5">
            <a:extLst>
              <a:ext uri="{FF2B5EF4-FFF2-40B4-BE49-F238E27FC236}">
                <a16:creationId xmlns:a16="http://schemas.microsoft.com/office/drawing/2014/main" id="{6A2636E1-582C-4496-BA94-63C09B3C3EE3}"/>
              </a:ext>
            </a:extLst>
          </p:cNvPr>
          <p:cNvSpPr txBox="1"/>
          <p:nvPr/>
        </p:nvSpPr>
        <p:spPr>
          <a:xfrm>
            <a:off x="2286000" y="1823602"/>
            <a:ext cx="6629398" cy="584775"/>
          </a:xfrm>
          <a:prstGeom prst="rect">
            <a:avLst/>
          </a:prstGeom>
          <a:solidFill>
            <a:srgbClr val="00B050"/>
          </a:solidFill>
        </p:spPr>
        <p:txBody>
          <a:bodyPr wrap="square" rtlCol="0">
            <a:spAutoFit/>
          </a:bodyPr>
          <a:lstStyle/>
          <a:p>
            <a:pPr algn="ctr"/>
            <a:r>
              <a:rPr lang="en-US" sz="3200" dirty="0"/>
              <a:t>High Risk Anatomy -&gt; ICA</a:t>
            </a:r>
          </a:p>
        </p:txBody>
      </p:sp>
      <p:sp>
        <p:nvSpPr>
          <p:cNvPr id="7" name="TextBox 6">
            <a:extLst>
              <a:ext uri="{FF2B5EF4-FFF2-40B4-BE49-F238E27FC236}">
                <a16:creationId xmlns:a16="http://schemas.microsoft.com/office/drawing/2014/main" id="{E2FA6C60-B38C-4A8A-BB37-2534601523A4}"/>
              </a:ext>
            </a:extLst>
          </p:cNvPr>
          <p:cNvSpPr txBox="1"/>
          <p:nvPr/>
        </p:nvSpPr>
        <p:spPr>
          <a:xfrm>
            <a:off x="2315029" y="2539475"/>
            <a:ext cx="6600369" cy="584775"/>
          </a:xfrm>
          <a:prstGeom prst="rect">
            <a:avLst/>
          </a:prstGeom>
          <a:solidFill>
            <a:srgbClr val="FFFF00"/>
          </a:solidFill>
        </p:spPr>
        <p:txBody>
          <a:bodyPr wrap="square" rtlCol="0">
            <a:spAutoFit/>
          </a:bodyPr>
          <a:lstStyle/>
          <a:p>
            <a:pPr algn="ctr"/>
            <a:r>
              <a:rPr lang="en-US" sz="3200" dirty="0"/>
              <a:t>Coronary CTA</a:t>
            </a:r>
          </a:p>
        </p:txBody>
      </p:sp>
      <p:sp>
        <p:nvSpPr>
          <p:cNvPr id="8" name="TextBox 7">
            <a:extLst>
              <a:ext uri="{FF2B5EF4-FFF2-40B4-BE49-F238E27FC236}">
                <a16:creationId xmlns:a16="http://schemas.microsoft.com/office/drawing/2014/main" id="{8AF07AB8-6B85-4590-A282-11FE9D0D1C18}"/>
              </a:ext>
            </a:extLst>
          </p:cNvPr>
          <p:cNvSpPr txBox="1"/>
          <p:nvPr/>
        </p:nvSpPr>
        <p:spPr>
          <a:xfrm>
            <a:off x="2315029" y="3209931"/>
            <a:ext cx="6600369" cy="584775"/>
          </a:xfrm>
          <a:prstGeom prst="rect">
            <a:avLst/>
          </a:prstGeom>
          <a:solidFill>
            <a:srgbClr val="FFFF00"/>
          </a:solidFill>
        </p:spPr>
        <p:txBody>
          <a:bodyPr wrap="square" rtlCol="0">
            <a:spAutoFit/>
          </a:bodyPr>
          <a:lstStyle/>
          <a:p>
            <a:pPr algn="ctr"/>
            <a:r>
              <a:rPr lang="en-US" sz="3200" dirty="0"/>
              <a:t>CT-FFR</a:t>
            </a:r>
          </a:p>
        </p:txBody>
      </p:sp>
      <p:sp>
        <p:nvSpPr>
          <p:cNvPr id="9" name="TextBox 8">
            <a:extLst>
              <a:ext uri="{FF2B5EF4-FFF2-40B4-BE49-F238E27FC236}">
                <a16:creationId xmlns:a16="http://schemas.microsoft.com/office/drawing/2014/main" id="{475F7495-802B-4B54-838C-D5292F630C16}"/>
              </a:ext>
            </a:extLst>
          </p:cNvPr>
          <p:cNvSpPr txBox="1"/>
          <p:nvPr/>
        </p:nvSpPr>
        <p:spPr>
          <a:xfrm>
            <a:off x="2315030" y="3970234"/>
            <a:ext cx="6600369" cy="584775"/>
          </a:xfrm>
          <a:prstGeom prst="rect">
            <a:avLst/>
          </a:prstGeom>
          <a:solidFill>
            <a:srgbClr val="FFFF00"/>
          </a:solidFill>
        </p:spPr>
        <p:txBody>
          <a:bodyPr wrap="square" rtlCol="0">
            <a:spAutoFit/>
          </a:bodyPr>
          <a:lstStyle/>
          <a:p>
            <a:pPr algn="ctr"/>
            <a:r>
              <a:rPr lang="en-US" sz="3200" dirty="0"/>
              <a:t>Stress Imaging (SPECT/PET ,SE,CMR)</a:t>
            </a:r>
          </a:p>
        </p:txBody>
      </p:sp>
    </p:spTree>
    <p:extLst>
      <p:ext uri="{BB962C8B-B14F-4D97-AF65-F5344CB8AC3E}">
        <p14:creationId xmlns:p14="http://schemas.microsoft.com/office/powerpoint/2010/main" val="35363718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2EDCF-5473-4D91-827A-9B33BDEC8FBF}"/>
              </a:ext>
            </a:extLst>
          </p:cNvPr>
          <p:cNvSpPr>
            <a:spLocks noGrp="1"/>
          </p:cNvSpPr>
          <p:nvPr>
            <p:ph type="title"/>
          </p:nvPr>
        </p:nvSpPr>
        <p:spPr/>
        <p:txBody>
          <a:bodyPr/>
          <a:lstStyle/>
          <a:p>
            <a:r>
              <a:rPr lang="en-US" sz="2800" dirty="0"/>
              <a:t>Evaluation Algorithm for Patients with Suspected ACS at Intermediate Risk with Known CAD</a:t>
            </a:r>
          </a:p>
        </p:txBody>
      </p:sp>
      <p:pic>
        <p:nvPicPr>
          <p:cNvPr id="4" name="Picture 3" descr="Diagram&#10;&#10;Description automatically generated">
            <a:extLst>
              <a:ext uri="{FF2B5EF4-FFF2-40B4-BE49-F238E27FC236}">
                <a16:creationId xmlns:a16="http://schemas.microsoft.com/office/drawing/2014/main" id="{78405B5F-5685-4AF1-AAFF-15AD25CAE87E}"/>
              </a:ext>
            </a:extLst>
          </p:cNvPr>
          <p:cNvPicPr/>
          <p:nvPr/>
        </p:nvPicPr>
        <p:blipFill rotWithShape="1">
          <a:blip r:embed="rId2" cstate="print">
            <a:extLst>
              <a:ext uri="{28A0092B-C50C-407E-A947-70E740481C1C}">
                <a14:useLocalDpi xmlns:a14="http://schemas.microsoft.com/office/drawing/2010/main" val="0"/>
              </a:ext>
            </a:extLst>
          </a:blip>
          <a:srcRect l="9725" t="5998" r="6331" b="7079"/>
          <a:stretch/>
        </p:blipFill>
        <p:spPr bwMode="auto">
          <a:xfrm>
            <a:off x="1447800" y="1047751"/>
            <a:ext cx="5410200" cy="409575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252663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92329-2271-4AEE-A101-224E949653C2}"/>
              </a:ext>
            </a:extLst>
          </p:cNvPr>
          <p:cNvSpPr>
            <a:spLocks noGrp="1"/>
          </p:cNvSpPr>
          <p:nvPr>
            <p:ph type="title"/>
          </p:nvPr>
        </p:nvSpPr>
        <p:spPr>
          <a:xfrm>
            <a:off x="457200" y="206375"/>
            <a:ext cx="8229600" cy="460375"/>
          </a:xfrm>
        </p:spPr>
        <p:txBody>
          <a:bodyPr/>
          <a:lstStyle/>
          <a:p>
            <a:pPr marL="0" marR="0">
              <a:lnSpc>
                <a:spcPct val="100000"/>
              </a:lnSpc>
              <a:spcBef>
                <a:spcPts val="0"/>
              </a:spcBef>
              <a:spcAft>
                <a:spcPts val="0"/>
              </a:spcAft>
            </a:pPr>
            <a:r>
              <a:rPr lang="en-US" sz="2400" dirty="0">
                <a:latin typeface="Lub Dub Medium" panose="020B0603030403020204" pitchFamily="34" charset="0"/>
                <a:ea typeface="Times New Roman" panose="02020603050405020304" pitchFamily="18" charset="0"/>
              </a:rPr>
              <a:t>Shared Decision-Making in Patients With Acute Chest Pain</a:t>
            </a:r>
          </a:p>
        </p:txBody>
      </p:sp>
      <p:sp>
        <p:nvSpPr>
          <p:cNvPr id="7" name="Rectangle 6">
            <a:extLst>
              <a:ext uri="{FF2B5EF4-FFF2-40B4-BE49-F238E27FC236}">
                <a16:creationId xmlns:a16="http://schemas.microsoft.com/office/drawing/2014/main" id="{9BB788B5-7883-4A50-998C-87A21A593F28}"/>
              </a:ext>
            </a:extLst>
          </p:cNvPr>
          <p:cNvSpPr/>
          <p:nvPr/>
        </p:nvSpPr>
        <p:spPr>
          <a:xfrm>
            <a:off x="2438400" y="2800350"/>
            <a:ext cx="5638800" cy="228600"/>
          </a:xfrm>
          <a:prstGeom prst="rect">
            <a:avLst/>
          </a:prstGeom>
          <a:solidFill>
            <a:srgbClr val="FFFF0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A3F9FA-592C-4489-A2DD-5B665814AE8D}"/>
              </a:ext>
            </a:extLst>
          </p:cNvPr>
          <p:cNvSpPr/>
          <p:nvPr/>
        </p:nvSpPr>
        <p:spPr>
          <a:xfrm>
            <a:off x="2438400" y="3131820"/>
            <a:ext cx="1447800" cy="228600"/>
          </a:xfrm>
          <a:prstGeom prst="rect">
            <a:avLst/>
          </a:prstGeom>
          <a:solidFill>
            <a:srgbClr val="FFFF0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9315D45-C61B-4110-9337-C7D2295AACD7}"/>
              </a:ext>
            </a:extLst>
          </p:cNvPr>
          <p:cNvPicPr>
            <a:picLocks noChangeAspect="1"/>
          </p:cNvPicPr>
          <p:nvPr/>
        </p:nvPicPr>
        <p:blipFill>
          <a:blip r:embed="rId2"/>
          <a:stretch>
            <a:fillRect/>
          </a:stretch>
        </p:blipFill>
        <p:spPr>
          <a:xfrm>
            <a:off x="0" y="1670699"/>
            <a:ext cx="9144000" cy="1802102"/>
          </a:xfrm>
          <a:prstGeom prst="rect">
            <a:avLst/>
          </a:prstGeom>
        </p:spPr>
      </p:pic>
    </p:spTree>
    <p:extLst>
      <p:ext uri="{BB962C8B-B14F-4D97-AF65-F5344CB8AC3E}">
        <p14:creationId xmlns:p14="http://schemas.microsoft.com/office/powerpoint/2010/main" val="26767172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AE1C9-B64A-49C6-A9A5-AB2B18DB1693}"/>
              </a:ext>
            </a:extLst>
          </p:cNvPr>
          <p:cNvSpPr>
            <a:spLocks noGrp="1"/>
          </p:cNvSpPr>
          <p:nvPr>
            <p:ph type="title"/>
          </p:nvPr>
        </p:nvSpPr>
        <p:spPr>
          <a:xfrm>
            <a:off x="457200" y="206375"/>
            <a:ext cx="8229600" cy="460375"/>
          </a:xfrm>
        </p:spPr>
        <p:txBody>
          <a:bodyPr/>
          <a:lstStyle/>
          <a:p>
            <a:r>
              <a:rPr lang="en-US" dirty="0"/>
              <a:t>Summary</a:t>
            </a:r>
          </a:p>
        </p:txBody>
      </p:sp>
      <p:sp>
        <p:nvSpPr>
          <p:cNvPr id="3" name="Content Placeholder 2">
            <a:extLst>
              <a:ext uri="{FF2B5EF4-FFF2-40B4-BE49-F238E27FC236}">
                <a16:creationId xmlns:a16="http://schemas.microsoft.com/office/drawing/2014/main" id="{F3AC6A5A-7FDD-4A48-9867-FD2AC7947FD1}"/>
              </a:ext>
            </a:extLst>
          </p:cNvPr>
          <p:cNvSpPr>
            <a:spLocks noGrp="1"/>
          </p:cNvSpPr>
          <p:nvPr>
            <p:ph idx="1"/>
          </p:nvPr>
        </p:nvSpPr>
        <p:spPr>
          <a:xfrm>
            <a:off x="457200" y="742950"/>
            <a:ext cx="8229600" cy="3313113"/>
          </a:xfrm>
        </p:spPr>
        <p:txBody>
          <a:bodyPr/>
          <a:lstStyle/>
          <a:p>
            <a:r>
              <a:rPr lang="en-US" sz="2400" dirty="0"/>
              <a:t>Both Anatomical and functional testing may be appropriate in specific acute chest pain scenarios (Class I)</a:t>
            </a:r>
          </a:p>
          <a:p>
            <a:endParaRPr lang="en-US" sz="2400" dirty="0"/>
          </a:p>
          <a:p>
            <a:r>
              <a:rPr lang="en-US" sz="2400" dirty="0"/>
              <a:t>CTA can help with equivocal functional tests and functional assessment can help with intermediate CTAs (Class 2a)</a:t>
            </a:r>
          </a:p>
          <a:p>
            <a:endParaRPr lang="en-US" sz="2400" dirty="0"/>
          </a:p>
          <a:p>
            <a:r>
              <a:rPr lang="en-US" sz="2400" dirty="0"/>
              <a:t>Precision care for patients with acute chest pain requires tailoring the strategy to the individual and the clinical scenario</a:t>
            </a:r>
          </a:p>
        </p:txBody>
      </p:sp>
    </p:spTree>
    <p:extLst>
      <p:ext uri="{BB962C8B-B14F-4D97-AF65-F5344CB8AC3E}">
        <p14:creationId xmlns:p14="http://schemas.microsoft.com/office/powerpoint/2010/main" val="17355189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10891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9C17F3BD-2F68-42D8-BE43-A3B3913D7125}"/>
              </a:ext>
            </a:extLst>
          </p:cNvPr>
          <p:cNvSpPr txBox="1">
            <a:spLocks/>
          </p:cNvSpPr>
          <p:nvPr/>
        </p:nvSpPr>
        <p:spPr bwMode="auto">
          <a:xfrm>
            <a:off x="685800" y="742950"/>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Franklin Gothic Book" panose="020B0503020102020204" pitchFamily="34" charset="0"/>
                <a:ea typeface="MS PGothic" panose="020B0600070205080204" pitchFamily="34" charset="-128"/>
              </a:defRPr>
            </a:lvl1pPr>
            <a:lvl2pPr marL="742950" indent="-285750" eaLnBrk="0" hangingPunct="0">
              <a:defRPr sz="2400">
                <a:solidFill>
                  <a:schemeClr val="tx1"/>
                </a:solidFill>
                <a:latin typeface="Franklin Gothic Book" panose="020B0503020102020204" pitchFamily="34" charset="0"/>
                <a:ea typeface="MS PGothic" panose="020B0600070205080204" pitchFamily="34" charset="-128"/>
              </a:defRPr>
            </a:lvl2pPr>
            <a:lvl3pPr marL="1143000" indent="-228600" eaLnBrk="0" hangingPunct="0">
              <a:defRPr sz="2400">
                <a:solidFill>
                  <a:schemeClr val="tx1"/>
                </a:solidFill>
                <a:latin typeface="Franklin Gothic Book" panose="020B0503020102020204" pitchFamily="34" charset="0"/>
                <a:ea typeface="MS PGothic" panose="020B0600070205080204" pitchFamily="34" charset="-128"/>
              </a:defRPr>
            </a:lvl3pPr>
            <a:lvl4pPr marL="1600200" indent="-228600" eaLnBrk="0" hangingPunct="0">
              <a:defRPr sz="2400">
                <a:solidFill>
                  <a:schemeClr val="tx1"/>
                </a:solidFill>
                <a:latin typeface="Franklin Gothic Book" panose="020B0503020102020204" pitchFamily="34" charset="0"/>
                <a:ea typeface="MS PGothic" panose="020B0600070205080204" pitchFamily="34" charset="-128"/>
              </a:defRPr>
            </a:lvl4pPr>
            <a:lvl5pPr marL="2057400" indent="-228600" eaLnBrk="0" hangingPunct="0">
              <a:defRPr sz="2400">
                <a:solidFill>
                  <a:schemeClr val="tx1"/>
                </a:solidFill>
                <a:latin typeface="Franklin Gothic Book" panose="020B05030201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Franklin Gothic Book" panose="020B05030201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Franklin Gothic Book" panose="020B05030201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Franklin Gothic Book" panose="020B05030201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Franklin Gothic Book" panose="020B0503020102020204" pitchFamily="34" charset="0"/>
                <a:ea typeface="MS PGothic" panose="020B0600070205080204" pitchFamily="34" charset="-128"/>
              </a:defRPr>
            </a:lvl9pPr>
          </a:lstStyle>
          <a:p>
            <a:pPr algn="ctr" eaLnBrk="1" hangingPunct="1"/>
            <a:r>
              <a:rPr lang="en-US" altLang="en-US" sz="2000" b="1" dirty="0">
                <a:solidFill>
                  <a:srgbClr val="00386B"/>
                </a:solidFill>
                <a:latin typeface="Avenir Heavy" panose="02000503020000020003" pitchFamily="2" charset="0"/>
                <a:ea typeface="MS PGothic"/>
                <a:cs typeface="Gotham Medium" pitchFamily="2" charset="0"/>
              </a:rPr>
              <a:t>When is imaging helpful for suspected non-coronary related chest pain? </a:t>
            </a:r>
          </a:p>
          <a:p>
            <a:pPr algn="ctr" eaLnBrk="1" hangingPunct="1"/>
            <a:r>
              <a:rPr lang="en-US" altLang="en-US" sz="2000" b="1" dirty="0">
                <a:solidFill>
                  <a:srgbClr val="00386B"/>
                </a:solidFill>
                <a:latin typeface="Avenir Heavy" panose="02000503020000020003" pitchFamily="2" charset="0"/>
                <a:ea typeface="MS PGothic"/>
                <a:cs typeface="Gotham Medium" pitchFamily="2" charset="0"/>
              </a:rPr>
              <a:t>4.2. Evaluation of Acute Chest Pain With Nonischemic</a:t>
            </a:r>
          </a:p>
          <a:p>
            <a:pPr algn="ctr" eaLnBrk="1" hangingPunct="1"/>
            <a:r>
              <a:rPr lang="en-US" altLang="en-US" sz="2000" b="1" dirty="0">
                <a:solidFill>
                  <a:srgbClr val="00386B"/>
                </a:solidFill>
                <a:latin typeface="Avenir Heavy" panose="02000503020000020003" pitchFamily="2" charset="0"/>
                <a:ea typeface="MS PGothic"/>
                <a:cs typeface="Gotham Medium" pitchFamily="2" charset="0"/>
              </a:rPr>
              <a:t>Cardiac Pathologies</a:t>
            </a:r>
          </a:p>
          <a:p>
            <a:pPr algn="ctr" eaLnBrk="1" hangingPunct="1"/>
            <a:r>
              <a:rPr lang="en-US" altLang="en-US" sz="2000" b="1" dirty="0">
                <a:solidFill>
                  <a:srgbClr val="00386B"/>
                </a:solidFill>
                <a:latin typeface="Avenir Heavy" panose="02000503020000020003" pitchFamily="2" charset="0"/>
                <a:ea typeface="MS PGothic"/>
                <a:cs typeface="Gotham Medium" pitchFamily="2" charset="0"/>
              </a:rPr>
              <a:t>4.3. Evaluation of Acute Chest Pain With Suspected</a:t>
            </a:r>
          </a:p>
          <a:p>
            <a:pPr algn="ctr" eaLnBrk="1" hangingPunct="1"/>
            <a:r>
              <a:rPr lang="en-US" altLang="en-US" sz="2000" b="1" dirty="0">
                <a:solidFill>
                  <a:srgbClr val="00386B"/>
                </a:solidFill>
                <a:latin typeface="Avenir Heavy" panose="02000503020000020003" pitchFamily="2" charset="0"/>
                <a:ea typeface="MS PGothic"/>
                <a:cs typeface="Gotham Medium" pitchFamily="2" charset="0"/>
              </a:rPr>
              <a:t>Noncardiac Causes</a:t>
            </a:r>
          </a:p>
          <a:p>
            <a:pPr algn="ctr" eaLnBrk="1" hangingPunct="1"/>
            <a:endParaRPr lang="en-US" altLang="en-US" sz="2800" b="1" dirty="0">
              <a:solidFill>
                <a:srgbClr val="00386B"/>
              </a:solidFill>
              <a:latin typeface="Garamond" panose="02020404030301010803" pitchFamily="18" charset="0"/>
            </a:endParaRPr>
          </a:p>
        </p:txBody>
      </p:sp>
      <p:sp>
        <p:nvSpPr>
          <p:cNvPr id="8" name="Subtitle 2">
            <a:extLst>
              <a:ext uri="{FF2B5EF4-FFF2-40B4-BE49-F238E27FC236}">
                <a16:creationId xmlns:a16="http://schemas.microsoft.com/office/drawing/2014/main" id="{4D9872F8-B57F-4FF8-82F7-257BA2E0DCB6}"/>
              </a:ext>
            </a:extLst>
          </p:cNvPr>
          <p:cNvSpPr txBox="1">
            <a:spLocks/>
          </p:cNvSpPr>
          <p:nvPr/>
        </p:nvSpPr>
        <p:spPr bwMode="auto">
          <a:xfrm>
            <a:off x="342900" y="2343150"/>
            <a:ext cx="8458200" cy="147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normAutofit fontScale="70000" lnSpcReduction="20000"/>
          </a:bodyPr>
          <a:lstStyle>
            <a:lvl1pPr marL="0" indent="0" algn="ctr" rtl="0" eaLnBrk="0" fontAlgn="base" hangingPunct="0">
              <a:spcBef>
                <a:spcPct val="20000"/>
              </a:spcBef>
              <a:spcAft>
                <a:spcPct val="0"/>
              </a:spcAft>
              <a:buFont typeface="Arial" charset="0"/>
              <a:buNone/>
              <a:defRPr sz="3200" kern="1200">
                <a:solidFill>
                  <a:schemeClr val="tx1">
                    <a:tint val="75000"/>
                  </a:schemeClr>
                </a:solidFill>
                <a:latin typeface="+mn-lt"/>
                <a:ea typeface="ＭＳ Ｐゴシック" charset="0"/>
                <a:cs typeface="ＭＳ Ｐゴシック" charset="0"/>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ＭＳ Ｐゴシック" charset="0"/>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ＭＳ Ｐゴシック" charset="0"/>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eaLnBrk="1" fontAlgn="auto" hangingPunct="1">
              <a:spcAft>
                <a:spcPts val="0"/>
              </a:spcAft>
              <a:buFont typeface="Arial" pitchFamily="34" charset="0"/>
              <a:buNone/>
              <a:defRPr/>
            </a:pPr>
            <a:endParaRPr lang="en-US" dirty="0">
              <a:latin typeface="Garamond" pitchFamily="18" charset="0"/>
              <a:ea typeface="+mn-ea"/>
              <a:cs typeface="+mn-cs"/>
            </a:endParaRPr>
          </a:p>
          <a:p>
            <a:pPr eaLnBrk="1" fontAlgn="auto" hangingPunct="1">
              <a:spcAft>
                <a:spcPts val="0"/>
              </a:spcAft>
              <a:defRPr/>
            </a:pPr>
            <a:r>
              <a:rPr lang="en-US" sz="2400" dirty="0">
                <a:latin typeface="Avenir Book" panose="02000503020000020003" pitchFamily="2" charset="0"/>
                <a:ea typeface="+mn-ea"/>
                <a:cs typeface="Gotham Book" pitchFamily="2" charset="0"/>
              </a:rPr>
              <a:t>Juan C. Lopez-Mattei, MD, FACC, FASE, FSCCT, FSCMR</a:t>
            </a:r>
          </a:p>
          <a:p>
            <a:pPr eaLnBrk="1" fontAlgn="auto" hangingPunct="1">
              <a:spcAft>
                <a:spcPts val="0"/>
              </a:spcAft>
              <a:defRPr/>
            </a:pPr>
            <a:r>
              <a:rPr lang="en-US" sz="2400" dirty="0">
                <a:latin typeface="Avenir Book" panose="02000503020000020003" pitchFamily="2" charset="0"/>
                <a:ea typeface="+mn-ea"/>
                <a:cs typeface="Gotham Book" pitchFamily="2" charset="0"/>
              </a:rPr>
              <a:t>Co-Director, Cardiac Radiology Services</a:t>
            </a:r>
          </a:p>
          <a:p>
            <a:pPr eaLnBrk="1" fontAlgn="auto" hangingPunct="1">
              <a:spcAft>
                <a:spcPts val="0"/>
              </a:spcAft>
              <a:defRPr/>
            </a:pPr>
            <a:r>
              <a:rPr lang="en-US" sz="2400" dirty="0">
                <a:latin typeface="Avenir Book" panose="02000503020000020003" pitchFamily="2" charset="0"/>
                <a:ea typeface="+mn-ea"/>
                <a:cs typeface="Gotham Book" pitchFamily="2" charset="0"/>
              </a:rPr>
              <a:t>MD Anderson Cancer Center</a:t>
            </a:r>
          </a:p>
          <a:p>
            <a:pPr eaLnBrk="1" fontAlgn="auto" hangingPunct="1">
              <a:spcAft>
                <a:spcPts val="0"/>
              </a:spcAft>
              <a:defRPr/>
            </a:pPr>
            <a:r>
              <a:rPr lang="en-US" sz="2400" dirty="0">
                <a:latin typeface="Avenir Book" panose="02000503020000020003" pitchFamily="2" charset="0"/>
                <a:ea typeface="+mn-ea"/>
                <a:cs typeface="Gotham Book" pitchFamily="2" charset="0"/>
              </a:rPr>
              <a:t>Twitter: @onco_cardiology</a:t>
            </a:r>
          </a:p>
          <a:p>
            <a:pPr eaLnBrk="1" fontAlgn="auto" hangingPunct="1">
              <a:spcAft>
                <a:spcPts val="0"/>
              </a:spcAft>
              <a:defRPr/>
            </a:pPr>
            <a:endParaRPr lang="en-US" sz="2400" dirty="0">
              <a:latin typeface="Avenir Book" panose="02000503020000020003" pitchFamily="2" charset="0"/>
              <a:ea typeface="+mn-ea"/>
              <a:cs typeface="Gotham Book" pitchFamily="2"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7D8BAC-311C-4F26-9290-52127A71196E}"/>
              </a:ext>
            </a:extLst>
          </p:cNvPr>
          <p:cNvPicPr>
            <a:picLocks noChangeAspect="1"/>
          </p:cNvPicPr>
          <p:nvPr/>
        </p:nvPicPr>
        <p:blipFill>
          <a:blip r:embed="rId2"/>
          <a:stretch>
            <a:fillRect/>
          </a:stretch>
        </p:blipFill>
        <p:spPr>
          <a:xfrm>
            <a:off x="990600" y="57150"/>
            <a:ext cx="7239000" cy="4141404"/>
          </a:xfrm>
          <a:prstGeom prst="rect">
            <a:avLst/>
          </a:prstGeom>
        </p:spPr>
      </p:pic>
      <p:pic>
        <p:nvPicPr>
          <p:cNvPr id="3" name="Picture 2">
            <a:extLst>
              <a:ext uri="{FF2B5EF4-FFF2-40B4-BE49-F238E27FC236}">
                <a16:creationId xmlns:a16="http://schemas.microsoft.com/office/drawing/2014/main" id="{8FD13BCE-DA00-4525-9CEB-63C9AC603D5F}"/>
              </a:ext>
            </a:extLst>
          </p:cNvPr>
          <p:cNvPicPr>
            <a:picLocks noChangeAspect="1"/>
          </p:cNvPicPr>
          <p:nvPr/>
        </p:nvPicPr>
        <p:blipFill>
          <a:blip r:embed="rId3"/>
          <a:stretch>
            <a:fillRect/>
          </a:stretch>
        </p:blipFill>
        <p:spPr>
          <a:xfrm>
            <a:off x="0" y="57150"/>
            <a:ext cx="9144000" cy="38808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272ABF-2F78-4D60-8637-7FEC9DACD39D}"/>
              </a:ext>
            </a:extLst>
          </p:cNvPr>
          <p:cNvPicPr>
            <a:picLocks noChangeAspect="1"/>
          </p:cNvPicPr>
          <p:nvPr/>
        </p:nvPicPr>
        <p:blipFill>
          <a:blip r:embed="rId2"/>
          <a:stretch>
            <a:fillRect/>
          </a:stretch>
        </p:blipFill>
        <p:spPr>
          <a:xfrm>
            <a:off x="914400" y="209550"/>
            <a:ext cx="7315200" cy="4114800"/>
          </a:xfrm>
          <a:prstGeom prst="rect">
            <a:avLst/>
          </a:prstGeom>
        </p:spPr>
      </p:pic>
    </p:spTree>
    <p:extLst>
      <p:ext uri="{BB962C8B-B14F-4D97-AF65-F5344CB8AC3E}">
        <p14:creationId xmlns:p14="http://schemas.microsoft.com/office/powerpoint/2010/main" val="28118777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05679C-91A7-4EB1-80F6-BDA0433C2D0B}"/>
              </a:ext>
            </a:extLst>
          </p:cNvPr>
          <p:cNvPicPr>
            <a:picLocks noChangeAspect="1"/>
          </p:cNvPicPr>
          <p:nvPr/>
        </p:nvPicPr>
        <p:blipFill>
          <a:blip r:embed="rId2"/>
          <a:stretch>
            <a:fillRect/>
          </a:stretch>
        </p:blipFill>
        <p:spPr>
          <a:xfrm>
            <a:off x="1981200" y="438150"/>
            <a:ext cx="4858780" cy="4095750"/>
          </a:xfrm>
          <a:prstGeom prst="rect">
            <a:avLst/>
          </a:prstGeom>
        </p:spPr>
      </p:pic>
      <p:sp>
        <p:nvSpPr>
          <p:cNvPr id="5" name="Rectangle 4">
            <a:extLst>
              <a:ext uri="{FF2B5EF4-FFF2-40B4-BE49-F238E27FC236}">
                <a16:creationId xmlns:a16="http://schemas.microsoft.com/office/drawing/2014/main" id="{DFA09B22-7965-4299-9D41-30E097E62130}"/>
              </a:ext>
            </a:extLst>
          </p:cNvPr>
          <p:cNvSpPr/>
          <p:nvPr/>
        </p:nvSpPr>
        <p:spPr>
          <a:xfrm>
            <a:off x="295790" y="0"/>
            <a:ext cx="8382000" cy="369332"/>
          </a:xfrm>
          <a:prstGeom prst="rect">
            <a:avLst/>
          </a:prstGeom>
        </p:spPr>
        <p:txBody>
          <a:bodyPr wrap="square">
            <a:spAutoFit/>
          </a:bodyPr>
          <a:lstStyle/>
          <a:p>
            <a:r>
              <a:rPr lang="en-US" dirty="0"/>
              <a:t>FIGURE 8. General Approach to Risk Stratification of Patients With Suspected ACS</a:t>
            </a:r>
          </a:p>
        </p:txBody>
      </p:sp>
    </p:spTree>
    <p:extLst>
      <p:ext uri="{BB962C8B-B14F-4D97-AF65-F5344CB8AC3E}">
        <p14:creationId xmlns:p14="http://schemas.microsoft.com/office/powerpoint/2010/main" val="7919444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9C17F3BD-2F68-42D8-BE43-A3B3913D7125}"/>
              </a:ext>
            </a:extLst>
          </p:cNvPr>
          <p:cNvSpPr txBox="1">
            <a:spLocks/>
          </p:cNvSpPr>
          <p:nvPr/>
        </p:nvSpPr>
        <p:spPr bwMode="auto">
          <a:xfrm>
            <a:off x="685800" y="285750"/>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Franklin Gothic Book" panose="020B0503020102020204" pitchFamily="34" charset="0"/>
                <a:ea typeface="MS PGothic" panose="020B0600070205080204" pitchFamily="34" charset="-128"/>
              </a:defRPr>
            </a:lvl1pPr>
            <a:lvl2pPr marL="742950" indent="-285750" eaLnBrk="0" hangingPunct="0">
              <a:defRPr sz="2400">
                <a:solidFill>
                  <a:schemeClr val="tx1"/>
                </a:solidFill>
                <a:latin typeface="Franklin Gothic Book" panose="020B0503020102020204" pitchFamily="34" charset="0"/>
                <a:ea typeface="MS PGothic" panose="020B0600070205080204" pitchFamily="34" charset="-128"/>
              </a:defRPr>
            </a:lvl2pPr>
            <a:lvl3pPr marL="1143000" indent="-228600" eaLnBrk="0" hangingPunct="0">
              <a:defRPr sz="2400">
                <a:solidFill>
                  <a:schemeClr val="tx1"/>
                </a:solidFill>
                <a:latin typeface="Franklin Gothic Book" panose="020B0503020102020204" pitchFamily="34" charset="0"/>
                <a:ea typeface="MS PGothic" panose="020B0600070205080204" pitchFamily="34" charset="-128"/>
              </a:defRPr>
            </a:lvl3pPr>
            <a:lvl4pPr marL="1600200" indent="-228600" eaLnBrk="0" hangingPunct="0">
              <a:defRPr sz="2400">
                <a:solidFill>
                  <a:schemeClr val="tx1"/>
                </a:solidFill>
                <a:latin typeface="Franklin Gothic Book" panose="020B0503020102020204" pitchFamily="34" charset="0"/>
                <a:ea typeface="MS PGothic" panose="020B0600070205080204" pitchFamily="34" charset="-128"/>
              </a:defRPr>
            </a:lvl4pPr>
            <a:lvl5pPr marL="2057400" indent="-228600" eaLnBrk="0" hangingPunct="0">
              <a:defRPr sz="2400">
                <a:solidFill>
                  <a:schemeClr val="tx1"/>
                </a:solidFill>
                <a:latin typeface="Franklin Gothic Book" panose="020B05030201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Franklin Gothic Book" panose="020B05030201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Franklin Gothic Book" panose="020B05030201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Franklin Gothic Book" panose="020B05030201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Franklin Gothic Book" panose="020B0503020102020204" pitchFamily="34" charset="0"/>
                <a:ea typeface="MS PGothic" panose="020B0600070205080204" pitchFamily="34" charset="-128"/>
              </a:defRPr>
            </a:lvl9pPr>
          </a:lstStyle>
          <a:p>
            <a:pPr algn="ctr" eaLnBrk="1" hangingPunct="1"/>
            <a:r>
              <a:rPr lang="en-US" sz="3600" dirty="0"/>
              <a:t>Clinical Overview of the Evaluation of Acute Chest Pain</a:t>
            </a:r>
            <a:endParaRPr lang="en-US" altLang="en-US" sz="3600" b="1" dirty="0">
              <a:solidFill>
                <a:srgbClr val="00386B"/>
              </a:solidFill>
              <a:latin typeface="Garamond" panose="02020404030301010803" pitchFamily="18" charset="0"/>
            </a:endParaRPr>
          </a:p>
        </p:txBody>
      </p:sp>
      <p:sp>
        <p:nvSpPr>
          <p:cNvPr id="8" name="Subtitle 2">
            <a:extLst>
              <a:ext uri="{FF2B5EF4-FFF2-40B4-BE49-F238E27FC236}">
                <a16:creationId xmlns:a16="http://schemas.microsoft.com/office/drawing/2014/main" id="{4D9872F8-B57F-4FF8-82F7-257BA2E0DCB6}"/>
              </a:ext>
            </a:extLst>
          </p:cNvPr>
          <p:cNvSpPr txBox="1">
            <a:spLocks/>
          </p:cNvSpPr>
          <p:nvPr/>
        </p:nvSpPr>
        <p:spPr bwMode="auto">
          <a:xfrm>
            <a:off x="342900" y="2038350"/>
            <a:ext cx="8458200" cy="147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normAutofit/>
          </a:bodyPr>
          <a:lstStyle>
            <a:lvl1pPr marL="0" indent="0" algn="ctr" rtl="0" eaLnBrk="0" fontAlgn="base" hangingPunct="0">
              <a:spcBef>
                <a:spcPct val="20000"/>
              </a:spcBef>
              <a:spcAft>
                <a:spcPct val="0"/>
              </a:spcAft>
              <a:buFont typeface="Arial" charset="0"/>
              <a:buNone/>
              <a:defRPr sz="3200" kern="1200">
                <a:solidFill>
                  <a:schemeClr val="tx1">
                    <a:tint val="75000"/>
                  </a:schemeClr>
                </a:solidFill>
                <a:latin typeface="+mn-lt"/>
                <a:ea typeface="ＭＳ Ｐゴシック" charset="0"/>
                <a:cs typeface="ＭＳ Ｐゴシック" charset="0"/>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ＭＳ Ｐゴシック" charset="0"/>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ＭＳ Ｐゴシック" charset="0"/>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eaLnBrk="1" fontAlgn="auto" hangingPunct="1">
              <a:spcAft>
                <a:spcPts val="0"/>
              </a:spcAft>
              <a:defRPr/>
            </a:pPr>
            <a:r>
              <a:rPr lang="en-US" sz="2400" dirty="0">
                <a:latin typeface="Avenir Book" panose="02000503020000020003" pitchFamily="2" charset="0"/>
                <a:ea typeface="+mn-ea"/>
                <a:cs typeface="Gotham Book" pitchFamily="2" charset="0"/>
              </a:rPr>
              <a:t>Michael A. Ross MD FACEP FACC</a:t>
            </a:r>
          </a:p>
          <a:p>
            <a:pPr eaLnBrk="1" fontAlgn="auto" hangingPunct="1">
              <a:spcAft>
                <a:spcPts val="0"/>
              </a:spcAft>
              <a:defRPr/>
            </a:pPr>
            <a:r>
              <a:rPr lang="en-US" sz="2400" dirty="0">
                <a:latin typeface="Avenir Book" panose="02000503020000020003" pitchFamily="2" charset="0"/>
                <a:ea typeface="+mn-ea"/>
                <a:cs typeface="Gotham Book" pitchFamily="2" charset="0"/>
              </a:rPr>
              <a:t>Chief of Service, Observation Medicine</a:t>
            </a:r>
          </a:p>
          <a:p>
            <a:pPr eaLnBrk="1" fontAlgn="auto" hangingPunct="1">
              <a:spcAft>
                <a:spcPts val="0"/>
              </a:spcAft>
              <a:defRPr/>
            </a:pPr>
            <a:r>
              <a:rPr lang="en-US" sz="2400" dirty="0">
                <a:latin typeface="Avenir Book" panose="02000503020000020003" pitchFamily="2" charset="0"/>
                <a:ea typeface="+mn-ea"/>
                <a:cs typeface="Gotham Book" pitchFamily="2" charset="0"/>
              </a:rPr>
              <a:t>Professor, Emory University School of Medicine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1E940-AB66-4AF2-9984-F0AD8DEF85AE}"/>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3ABD0802-71FE-475C-A77A-7EB03CBD02B7}"/>
              </a:ext>
            </a:extLst>
          </p:cNvPr>
          <p:cNvPicPr>
            <a:picLocks noChangeAspect="1"/>
          </p:cNvPicPr>
          <p:nvPr/>
        </p:nvPicPr>
        <p:blipFill>
          <a:blip r:embed="rId2"/>
          <a:stretch>
            <a:fillRect/>
          </a:stretch>
        </p:blipFill>
        <p:spPr>
          <a:xfrm>
            <a:off x="20171" y="1169882"/>
            <a:ext cx="9144000" cy="1401868"/>
          </a:xfrm>
          <a:prstGeom prst="rect">
            <a:avLst/>
          </a:prstGeom>
        </p:spPr>
      </p:pic>
      <p:pic>
        <p:nvPicPr>
          <p:cNvPr id="5" name="Picture 4">
            <a:extLst>
              <a:ext uri="{FF2B5EF4-FFF2-40B4-BE49-F238E27FC236}">
                <a16:creationId xmlns:a16="http://schemas.microsoft.com/office/drawing/2014/main" id="{D3B1724F-2A32-4F59-9EF7-E8D7F8D39660}"/>
              </a:ext>
            </a:extLst>
          </p:cNvPr>
          <p:cNvPicPr>
            <a:picLocks noChangeAspect="1"/>
          </p:cNvPicPr>
          <p:nvPr/>
        </p:nvPicPr>
        <p:blipFill>
          <a:blip r:embed="rId3"/>
          <a:stretch>
            <a:fillRect/>
          </a:stretch>
        </p:blipFill>
        <p:spPr>
          <a:xfrm>
            <a:off x="38100" y="2724362"/>
            <a:ext cx="9144000" cy="1828799"/>
          </a:xfrm>
          <a:prstGeom prst="rect">
            <a:avLst/>
          </a:prstGeom>
        </p:spPr>
      </p:pic>
      <p:cxnSp>
        <p:nvCxnSpPr>
          <p:cNvPr id="7" name="Straight Arrow Connector 6">
            <a:extLst>
              <a:ext uri="{FF2B5EF4-FFF2-40B4-BE49-F238E27FC236}">
                <a16:creationId xmlns:a16="http://schemas.microsoft.com/office/drawing/2014/main" id="{0DC184CA-2CB4-42BB-BF22-14DBADBFF4DA}"/>
              </a:ext>
            </a:extLst>
          </p:cNvPr>
          <p:cNvCxnSpPr>
            <a:cxnSpLocks/>
          </p:cNvCxnSpPr>
          <p:nvPr/>
        </p:nvCxnSpPr>
        <p:spPr>
          <a:xfrm flipH="1">
            <a:off x="2530288" y="2419138"/>
            <a:ext cx="1676400" cy="170666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059712C-0BC4-4158-9D2E-76ADD347538E}"/>
              </a:ext>
            </a:extLst>
          </p:cNvPr>
          <p:cNvSpPr txBox="1"/>
          <p:nvPr/>
        </p:nvSpPr>
        <p:spPr>
          <a:xfrm>
            <a:off x="4191000" y="1382607"/>
            <a:ext cx="2971800" cy="1754326"/>
          </a:xfrm>
          <a:prstGeom prst="rect">
            <a:avLst/>
          </a:prstGeom>
          <a:solidFill>
            <a:schemeClr val="bg1"/>
          </a:solidFill>
          <a:ln w="38100">
            <a:solidFill>
              <a:srgbClr val="FF0000"/>
            </a:solidFill>
          </a:ln>
        </p:spPr>
        <p:txBody>
          <a:bodyPr wrap="square" rtlCol="0">
            <a:spAutoFit/>
          </a:bodyPr>
          <a:lstStyle/>
          <a:p>
            <a:r>
              <a:rPr lang="en-US" dirty="0"/>
              <a:t>“more complete imaging of the aortic arch</a:t>
            </a:r>
          </a:p>
          <a:p>
            <a:r>
              <a:rPr lang="en-US" dirty="0"/>
              <a:t>requires TEE or CT. CMR is sensitive and specific, but</a:t>
            </a:r>
          </a:p>
          <a:p>
            <a:r>
              <a:rPr lang="en-US" dirty="0"/>
              <a:t>CT is usually more expeditious.”</a:t>
            </a:r>
          </a:p>
        </p:txBody>
      </p:sp>
    </p:spTree>
    <p:extLst>
      <p:ext uri="{BB962C8B-B14F-4D97-AF65-F5344CB8AC3E}">
        <p14:creationId xmlns:p14="http://schemas.microsoft.com/office/powerpoint/2010/main" val="3525866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28B8D-11D5-40F0-BA4F-167C0F5F676B}"/>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F3000B10-E722-4618-9899-C3F5D44C2996}"/>
              </a:ext>
            </a:extLst>
          </p:cNvPr>
          <p:cNvPicPr>
            <a:picLocks noChangeAspect="1"/>
          </p:cNvPicPr>
          <p:nvPr/>
        </p:nvPicPr>
        <p:blipFill>
          <a:blip r:embed="rId2"/>
          <a:stretch>
            <a:fillRect/>
          </a:stretch>
        </p:blipFill>
        <p:spPr>
          <a:xfrm>
            <a:off x="17928" y="1123950"/>
            <a:ext cx="9126071" cy="3215039"/>
          </a:xfrm>
          <a:prstGeom prst="rect">
            <a:avLst/>
          </a:prstGeom>
        </p:spPr>
      </p:pic>
    </p:spTree>
    <p:extLst>
      <p:ext uri="{BB962C8B-B14F-4D97-AF65-F5344CB8AC3E}">
        <p14:creationId xmlns:p14="http://schemas.microsoft.com/office/powerpoint/2010/main" val="18798402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ADA16-43B1-4F45-B882-B6AA56AB77E0}"/>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9B453EDD-E5D6-4134-883B-BCD823B81E16}"/>
              </a:ext>
            </a:extLst>
          </p:cNvPr>
          <p:cNvPicPr>
            <a:picLocks noChangeAspect="1"/>
          </p:cNvPicPr>
          <p:nvPr/>
        </p:nvPicPr>
        <p:blipFill>
          <a:blip r:embed="rId2"/>
          <a:stretch>
            <a:fillRect/>
          </a:stretch>
        </p:blipFill>
        <p:spPr>
          <a:xfrm>
            <a:off x="0" y="1243164"/>
            <a:ext cx="9144000" cy="2657171"/>
          </a:xfrm>
          <a:prstGeom prst="rect">
            <a:avLst/>
          </a:prstGeom>
        </p:spPr>
      </p:pic>
    </p:spTree>
    <p:extLst>
      <p:ext uri="{BB962C8B-B14F-4D97-AF65-F5344CB8AC3E}">
        <p14:creationId xmlns:p14="http://schemas.microsoft.com/office/powerpoint/2010/main" val="42210535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4C1EE-F7E8-4B1D-8A54-6942BE380752}"/>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3993CC74-7379-43C3-8504-4EFB9ACEB550}"/>
              </a:ext>
            </a:extLst>
          </p:cNvPr>
          <p:cNvPicPr>
            <a:picLocks noChangeAspect="1"/>
          </p:cNvPicPr>
          <p:nvPr/>
        </p:nvPicPr>
        <p:blipFill>
          <a:blip r:embed="rId2"/>
          <a:stretch>
            <a:fillRect/>
          </a:stretch>
        </p:blipFill>
        <p:spPr>
          <a:xfrm>
            <a:off x="109260" y="1184275"/>
            <a:ext cx="8882340" cy="1495975"/>
          </a:xfrm>
          <a:prstGeom prst="rect">
            <a:avLst/>
          </a:prstGeom>
        </p:spPr>
      </p:pic>
      <p:pic>
        <p:nvPicPr>
          <p:cNvPr id="5" name="Picture 4">
            <a:extLst>
              <a:ext uri="{FF2B5EF4-FFF2-40B4-BE49-F238E27FC236}">
                <a16:creationId xmlns:a16="http://schemas.microsoft.com/office/drawing/2014/main" id="{60C978DE-B956-4B55-8DD9-DE6347215620}"/>
              </a:ext>
            </a:extLst>
          </p:cNvPr>
          <p:cNvPicPr>
            <a:picLocks noChangeAspect="1"/>
          </p:cNvPicPr>
          <p:nvPr/>
        </p:nvPicPr>
        <p:blipFill>
          <a:blip r:embed="rId3"/>
          <a:stretch>
            <a:fillRect/>
          </a:stretch>
        </p:blipFill>
        <p:spPr>
          <a:xfrm>
            <a:off x="109260" y="2680250"/>
            <a:ext cx="8882340" cy="1468049"/>
          </a:xfrm>
          <a:prstGeom prst="rect">
            <a:avLst/>
          </a:prstGeom>
        </p:spPr>
      </p:pic>
    </p:spTree>
    <p:extLst>
      <p:ext uri="{BB962C8B-B14F-4D97-AF65-F5344CB8AC3E}">
        <p14:creationId xmlns:p14="http://schemas.microsoft.com/office/powerpoint/2010/main" val="20245449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6EC06-628B-461A-850C-6855DDF3768C}"/>
              </a:ext>
            </a:extLst>
          </p:cNvPr>
          <p:cNvSpPr>
            <a:spLocks noGrp="1"/>
          </p:cNvSpPr>
          <p:nvPr>
            <p:ph type="title"/>
          </p:nvPr>
        </p:nvSpPr>
        <p:spPr>
          <a:xfrm>
            <a:off x="457200" y="0"/>
            <a:ext cx="8229600" cy="857250"/>
          </a:xfrm>
        </p:spPr>
        <p:txBody>
          <a:bodyPr/>
          <a:lstStyle/>
          <a:p>
            <a:r>
              <a:rPr lang="en-US" dirty="0"/>
              <a:t>Highlights</a:t>
            </a:r>
          </a:p>
        </p:txBody>
      </p:sp>
      <p:sp>
        <p:nvSpPr>
          <p:cNvPr id="3" name="Content Placeholder 2">
            <a:extLst>
              <a:ext uri="{FF2B5EF4-FFF2-40B4-BE49-F238E27FC236}">
                <a16:creationId xmlns:a16="http://schemas.microsoft.com/office/drawing/2014/main" id="{A5A23C8F-3078-47BA-849E-8F61AF3C250C}"/>
              </a:ext>
            </a:extLst>
          </p:cNvPr>
          <p:cNvSpPr>
            <a:spLocks noGrp="1"/>
          </p:cNvSpPr>
          <p:nvPr>
            <p:ph idx="1"/>
          </p:nvPr>
        </p:nvSpPr>
        <p:spPr>
          <a:xfrm>
            <a:off x="457200" y="742950"/>
            <a:ext cx="8229600" cy="2855913"/>
          </a:xfrm>
        </p:spPr>
        <p:txBody>
          <a:bodyPr/>
          <a:lstStyle/>
          <a:p>
            <a:r>
              <a:rPr lang="en-US" sz="1600" dirty="0"/>
              <a:t>Let History + Physical Exam guide decision making, directed to more likely chest pain (CP) etiologies.</a:t>
            </a:r>
          </a:p>
          <a:p>
            <a:r>
              <a:rPr lang="en-US" sz="1600" dirty="0"/>
              <a:t>In acute CP with suspected non-ischemic cardiac etiology r/o other live threatening etiologies, order TTE.</a:t>
            </a:r>
          </a:p>
          <a:p>
            <a:r>
              <a:rPr lang="en-US" sz="1600" dirty="0"/>
              <a:t>Suspected aortic dissection, 1</a:t>
            </a:r>
            <a:r>
              <a:rPr lang="en-US" sz="1600" baseline="30000" dirty="0"/>
              <a:t>st</a:t>
            </a:r>
            <a:r>
              <a:rPr lang="en-US" sz="1600" dirty="0"/>
              <a:t> line is chest, abdomen and pelvis CTA. 2</a:t>
            </a:r>
            <a:r>
              <a:rPr lang="en-US" sz="1600" baseline="30000" dirty="0"/>
              <a:t>nd</a:t>
            </a:r>
            <a:r>
              <a:rPr lang="en-US" sz="1600" dirty="0"/>
              <a:t> line are TEE and CMR.</a:t>
            </a:r>
          </a:p>
          <a:p>
            <a:r>
              <a:rPr lang="en-US" sz="1600" dirty="0"/>
              <a:t>Suspected PE (stable), chest CTA with PE protocol, pre-test probability should guide further testing. </a:t>
            </a:r>
          </a:p>
          <a:p>
            <a:r>
              <a:rPr lang="en-US" sz="1600" dirty="0"/>
              <a:t>Acute CP with +</a:t>
            </a:r>
            <a:r>
              <a:rPr lang="en-US" sz="1600" dirty="0" err="1"/>
              <a:t>ve</a:t>
            </a:r>
            <a:r>
              <a:rPr lang="en-US" sz="1600" dirty="0"/>
              <a:t> troponins and non-obstructive coronaries, consider ordering CMR to assess for other etiologies (i.e. myopericarditis, MINOCA)</a:t>
            </a:r>
          </a:p>
          <a:p>
            <a:r>
              <a:rPr lang="en-US" sz="1600" dirty="0"/>
              <a:t>CP with valvular heart disease, Echo.</a:t>
            </a:r>
          </a:p>
          <a:p>
            <a:r>
              <a:rPr lang="en-US" sz="1600" dirty="0"/>
              <a:t>Evaluate for other non-cardiac causes of CP if cardiac w/u is –</a:t>
            </a:r>
            <a:r>
              <a:rPr lang="en-US" sz="1600" dirty="0" err="1"/>
              <a:t>ve</a:t>
            </a:r>
            <a:r>
              <a:rPr lang="en-US" sz="1600" dirty="0"/>
              <a:t> or low risk designation by CDP. </a:t>
            </a:r>
          </a:p>
          <a:p>
            <a:endParaRPr lang="en-US" sz="1600" dirty="0"/>
          </a:p>
          <a:p>
            <a:endParaRPr lang="en-US" sz="1600" dirty="0"/>
          </a:p>
        </p:txBody>
      </p:sp>
    </p:spTree>
    <p:extLst>
      <p:ext uri="{BB962C8B-B14F-4D97-AF65-F5344CB8AC3E}">
        <p14:creationId xmlns:p14="http://schemas.microsoft.com/office/powerpoint/2010/main" val="26752647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466397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9C17F3BD-2F68-42D8-BE43-A3B3913D7125}"/>
              </a:ext>
            </a:extLst>
          </p:cNvPr>
          <p:cNvSpPr txBox="1">
            <a:spLocks/>
          </p:cNvSpPr>
          <p:nvPr/>
        </p:nvSpPr>
        <p:spPr bwMode="auto">
          <a:xfrm>
            <a:off x="685800" y="971550"/>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Franklin Gothic Book" panose="020B0503020102020204" pitchFamily="34" charset="0"/>
                <a:ea typeface="MS PGothic" panose="020B0600070205080204" pitchFamily="34" charset="-128"/>
              </a:defRPr>
            </a:lvl1pPr>
            <a:lvl2pPr marL="742950" indent="-285750" eaLnBrk="0" hangingPunct="0">
              <a:defRPr sz="2400">
                <a:solidFill>
                  <a:schemeClr val="tx1"/>
                </a:solidFill>
                <a:latin typeface="Franklin Gothic Book" panose="020B0503020102020204" pitchFamily="34" charset="0"/>
                <a:ea typeface="MS PGothic" panose="020B0600070205080204" pitchFamily="34" charset="-128"/>
              </a:defRPr>
            </a:lvl2pPr>
            <a:lvl3pPr marL="1143000" indent="-228600" eaLnBrk="0" hangingPunct="0">
              <a:defRPr sz="2400">
                <a:solidFill>
                  <a:schemeClr val="tx1"/>
                </a:solidFill>
                <a:latin typeface="Franklin Gothic Book" panose="020B0503020102020204" pitchFamily="34" charset="0"/>
                <a:ea typeface="MS PGothic" panose="020B0600070205080204" pitchFamily="34" charset="-128"/>
              </a:defRPr>
            </a:lvl3pPr>
            <a:lvl4pPr marL="1600200" indent="-228600" eaLnBrk="0" hangingPunct="0">
              <a:defRPr sz="2400">
                <a:solidFill>
                  <a:schemeClr val="tx1"/>
                </a:solidFill>
                <a:latin typeface="Franklin Gothic Book" panose="020B0503020102020204" pitchFamily="34" charset="0"/>
                <a:ea typeface="MS PGothic" panose="020B0600070205080204" pitchFamily="34" charset="-128"/>
              </a:defRPr>
            </a:lvl4pPr>
            <a:lvl5pPr marL="2057400" indent="-228600" eaLnBrk="0" hangingPunct="0">
              <a:defRPr sz="2400">
                <a:solidFill>
                  <a:schemeClr val="tx1"/>
                </a:solidFill>
                <a:latin typeface="Franklin Gothic Book" panose="020B05030201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Franklin Gothic Book" panose="020B05030201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Franklin Gothic Book" panose="020B05030201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Franklin Gothic Book" panose="020B05030201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Franklin Gothic Book" panose="020B0503020102020204" pitchFamily="34" charset="0"/>
                <a:ea typeface="MS PGothic" panose="020B0600070205080204" pitchFamily="34" charset="-128"/>
              </a:defRPr>
            </a:lvl9pPr>
          </a:lstStyle>
          <a:p>
            <a:pPr algn="ctr" eaLnBrk="1" hangingPunct="1"/>
            <a:r>
              <a:rPr lang="en-US" altLang="en-US" sz="4800" b="1" dirty="0">
                <a:solidFill>
                  <a:srgbClr val="00386B"/>
                </a:solidFill>
                <a:latin typeface="Avenir Heavy" panose="02000503020000020003" pitchFamily="2" charset="0"/>
                <a:ea typeface="MS PGothic"/>
                <a:cs typeface="Gotham Medium" pitchFamily="2" charset="0"/>
              </a:rPr>
              <a:t>Case 1: Acute chest pain with no known CAD</a:t>
            </a:r>
            <a:endParaRPr lang="en-US" altLang="en-US" sz="5800" b="1" dirty="0">
              <a:solidFill>
                <a:srgbClr val="00386B"/>
              </a:solidFill>
              <a:latin typeface="Garamond" panose="02020404030301010803" pitchFamily="18" charset="0"/>
            </a:endParaRPr>
          </a:p>
        </p:txBody>
      </p:sp>
      <p:sp>
        <p:nvSpPr>
          <p:cNvPr id="8" name="Subtitle 2">
            <a:extLst>
              <a:ext uri="{FF2B5EF4-FFF2-40B4-BE49-F238E27FC236}">
                <a16:creationId xmlns:a16="http://schemas.microsoft.com/office/drawing/2014/main" id="{4D9872F8-B57F-4FF8-82F7-257BA2E0DCB6}"/>
              </a:ext>
            </a:extLst>
          </p:cNvPr>
          <p:cNvSpPr txBox="1">
            <a:spLocks/>
          </p:cNvSpPr>
          <p:nvPr/>
        </p:nvSpPr>
        <p:spPr bwMode="auto">
          <a:xfrm>
            <a:off x="342900" y="2038350"/>
            <a:ext cx="8458200" cy="147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normAutofit lnSpcReduction="10000"/>
          </a:bodyPr>
          <a:lstStyle>
            <a:lvl1pPr marL="0" indent="0" algn="ctr" rtl="0" eaLnBrk="0" fontAlgn="base" hangingPunct="0">
              <a:spcBef>
                <a:spcPct val="20000"/>
              </a:spcBef>
              <a:spcAft>
                <a:spcPct val="0"/>
              </a:spcAft>
              <a:buFont typeface="Arial" charset="0"/>
              <a:buNone/>
              <a:defRPr sz="3200" kern="1200">
                <a:solidFill>
                  <a:schemeClr val="tx1">
                    <a:tint val="75000"/>
                  </a:schemeClr>
                </a:solidFill>
                <a:latin typeface="+mn-lt"/>
                <a:ea typeface="ＭＳ Ｐゴシック" charset="0"/>
                <a:cs typeface="ＭＳ Ｐゴシック" charset="0"/>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ＭＳ Ｐゴシック" charset="0"/>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ＭＳ Ｐゴシック" charset="0"/>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eaLnBrk="1" fontAlgn="auto" hangingPunct="1">
              <a:spcAft>
                <a:spcPts val="0"/>
              </a:spcAft>
              <a:buFont typeface="Arial" pitchFamily="34" charset="0"/>
              <a:buNone/>
              <a:defRPr/>
            </a:pPr>
            <a:endParaRPr lang="en-US" sz="2400" dirty="0">
              <a:latin typeface="Avenir Book" panose="02000503020000020003" pitchFamily="2" charset="0"/>
              <a:ea typeface="+mn-ea"/>
              <a:cs typeface="+mn-cs"/>
            </a:endParaRPr>
          </a:p>
          <a:p>
            <a:pPr eaLnBrk="1" fontAlgn="auto" hangingPunct="1">
              <a:spcAft>
                <a:spcPts val="0"/>
              </a:spcAft>
              <a:buFont typeface="Arial" pitchFamily="34" charset="0"/>
              <a:buNone/>
              <a:defRPr/>
            </a:pPr>
            <a:r>
              <a:rPr lang="en-US" sz="1900" dirty="0">
                <a:solidFill>
                  <a:srgbClr val="002060"/>
                </a:solidFill>
                <a:latin typeface="Avenir Book" panose="02000503020000020003" pitchFamily="2" charset="0"/>
                <a:ea typeface="+mn-ea"/>
                <a:cs typeface="+mn-cs"/>
              </a:rPr>
              <a:t>Cory Henderson, MD</a:t>
            </a:r>
          </a:p>
          <a:p>
            <a:pPr eaLnBrk="1" fontAlgn="auto" hangingPunct="1">
              <a:spcAft>
                <a:spcPts val="0"/>
              </a:spcAft>
              <a:buFont typeface="Arial" pitchFamily="34" charset="0"/>
              <a:buNone/>
              <a:defRPr/>
            </a:pPr>
            <a:r>
              <a:rPr lang="en-US" sz="1900" dirty="0">
                <a:solidFill>
                  <a:srgbClr val="002060"/>
                </a:solidFill>
                <a:latin typeface="Avenir Book" panose="02000503020000020003" pitchFamily="2" charset="0"/>
                <a:ea typeface="+mn-ea"/>
                <a:cs typeface="+mn-cs"/>
              </a:rPr>
              <a:t>Assistant Professor of Medicine, Division of Cardiology</a:t>
            </a:r>
          </a:p>
          <a:p>
            <a:pPr eaLnBrk="1" fontAlgn="auto" hangingPunct="1">
              <a:spcAft>
                <a:spcPts val="0"/>
              </a:spcAft>
              <a:buFont typeface="Arial" pitchFamily="34" charset="0"/>
              <a:buNone/>
              <a:defRPr/>
            </a:pPr>
            <a:r>
              <a:rPr lang="en-US" sz="1900" dirty="0">
                <a:solidFill>
                  <a:srgbClr val="002060"/>
                </a:solidFill>
                <a:latin typeface="Avenir Book" panose="02000503020000020003" pitchFamily="2" charset="0"/>
                <a:ea typeface="+mn-ea"/>
                <a:cs typeface="+mn-cs"/>
              </a:rPr>
              <a:t>Boston University Medical Center</a:t>
            </a:r>
            <a:endParaRPr lang="en-US" sz="1900" dirty="0">
              <a:solidFill>
                <a:srgbClr val="002060"/>
              </a:solidFill>
              <a:latin typeface="Garamond" pitchFamily="18" charset="0"/>
              <a:ea typeface="+mn-ea"/>
              <a:cs typeface="+mn-cs"/>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2E1C8-B5BA-482C-8E0A-979A20615059}"/>
              </a:ext>
            </a:extLst>
          </p:cNvPr>
          <p:cNvSpPr>
            <a:spLocks noGrp="1"/>
          </p:cNvSpPr>
          <p:nvPr>
            <p:ph type="title"/>
          </p:nvPr>
        </p:nvSpPr>
        <p:spPr/>
        <p:txBody>
          <a:bodyPr/>
          <a:lstStyle/>
          <a:p>
            <a:r>
              <a:rPr lang="en-US" dirty="0"/>
              <a:t>Case #1: HPI</a:t>
            </a:r>
          </a:p>
        </p:txBody>
      </p:sp>
      <p:sp>
        <p:nvSpPr>
          <p:cNvPr id="3" name="Content Placeholder 2">
            <a:extLst>
              <a:ext uri="{FF2B5EF4-FFF2-40B4-BE49-F238E27FC236}">
                <a16:creationId xmlns:a16="http://schemas.microsoft.com/office/drawing/2014/main" id="{910DF000-EBA0-4E92-B1E7-F767818E4597}"/>
              </a:ext>
            </a:extLst>
          </p:cNvPr>
          <p:cNvSpPr>
            <a:spLocks noGrp="1"/>
          </p:cNvSpPr>
          <p:nvPr>
            <p:ph idx="1"/>
          </p:nvPr>
        </p:nvSpPr>
        <p:spPr>
          <a:xfrm>
            <a:off x="381000" y="971550"/>
            <a:ext cx="8305800" cy="3276600"/>
          </a:xfrm>
        </p:spPr>
        <p:txBody>
          <a:bodyPr/>
          <a:lstStyle/>
          <a:p>
            <a:pPr algn="l"/>
            <a:r>
              <a:rPr lang="en-US" sz="1600" b="0" i="0" dirty="0">
                <a:solidFill>
                  <a:srgbClr val="002060"/>
                </a:solidFill>
                <a:effectLst/>
                <a:latin typeface="Segoe UI" panose="020B0502040204020203" pitchFamily="34" charset="0"/>
              </a:rPr>
              <a:t>51 year old male with no history of CAD presented to the ED with chest pain x 1 week</a:t>
            </a:r>
          </a:p>
          <a:p>
            <a:pPr algn="l"/>
            <a:endParaRPr lang="en-US" sz="1600" b="0" i="0" dirty="0">
              <a:solidFill>
                <a:srgbClr val="002060"/>
              </a:solidFill>
              <a:effectLst/>
              <a:latin typeface="Segoe UI" panose="020B0502040204020203" pitchFamily="34" charset="0"/>
            </a:endParaRPr>
          </a:p>
          <a:p>
            <a:pPr algn="l"/>
            <a:r>
              <a:rPr lang="en-US" sz="1600" dirty="0">
                <a:solidFill>
                  <a:srgbClr val="002060"/>
                </a:solidFill>
                <a:latin typeface="Segoe UI" panose="020B0502040204020203" pitchFamily="34" charset="0"/>
              </a:rPr>
              <a:t>Chest pain: Intermittent, duration: up to 30 minutes, left sided, burning, 5/10 intensity, no mitigating factors (no change with exertion)</a:t>
            </a:r>
            <a:endParaRPr lang="en-US" sz="1600" b="0" i="0" dirty="0">
              <a:solidFill>
                <a:srgbClr val="002060"/>
              </a:solidFill>
              <a:effectLst/>
              <a:latin typeface="Segoe UI" panose="020B0502040204020203" pitchFamily="34" charset="0"/>
            </a:endParaRPr>
          </a:p>
          <a:p>
            <a:pPr algn="l"/>
            <a:endParaRPr lang="en-US" sz="1600" b="0" i="0" dirty="0">
              <a:solidFill>
                <a:srgbClr val="002060"/>
              </a:solidFill>
              <a:effectLst/>
              <a:latin typeface="Segoe UI" panose="020B0502040204020203" pitchFamily="34" charset="0"/>
            </a:endParaRPr>
          </a:p>
          <a:p>
            <a:pPr algn="l"/>
            <a:r>
              <a:rPr lang="en-US" sz="1600" dirty="0">
                <a:solidFill>
                  <a:srgbClr val="002060"/>
                </a:solidFill>
                <a:latin typeface="Segoe UI" panose="020B0502040204020203" pitchFamily="34" charset="0"/>
              </a:rPr>
              <a:t>Past medical history: Hypertension, hyperlipidemia, pre-DM</a:t>
            </a:r>
          </a:p>
          <a:p>
            <a:pPr algn="l"/>
            <a:endParaRPr lang="en-US" sz="1600" dirty="0">
              <a:solidFill>
                <a:srgbClr val="002060"/>
              </a:solidFill>
              <a:latin typeface="Segoe UI" panose="020B0502040204020203" pitchFamily="34" charset="0"/>
            </a:endParaRPr>
          </a:p>
          <a:p>
            <a:pPr algn="l"/>
            <a:r>
              <a:rPr lang="en-US" sz="1600" dirty="0">
                <a:solidFill>
                  <a:srgbClr val="002060"/>
                </a:solidFill>
                <a:latin typeface="Segoe UI" panose="020B0502040204020203" pitchFamily="34" charset="0"/>
              </a:rPr>
              <a:t>Medications: Amlodipine, Lisinopril, Atorvastatin</a:t>
            </a:r>
          </a:p>
          <a:p>
            <a:pPr algn="l"/>
            <a:endParaRPr lang="en-US" sz="1600" dirty="0">
              <a:solidFill>
                <a:srgbClr val="002060"/>
              </a:solidFill>
              <a:latin typeface="Segoe UI" panose="020B0502040204020203" pitchFamily="34" charset="0"/>
            </a:endParaRPr>
          </a:p>
          <a:p>
            <a:pPr algn="l"/>
            <a:r>
              <a:rPr lang="en-US" sz="1600" dirty="0">
                <a:solidFill>
                  <a:srgbClr val="002060"/>
                </a:solidFill>
                <a:latin typeface="Segoe UI" panose="020B0502040204020203" pitchFamily="34" charset="0"/>
              </a:rPr>
              <a:t>Family History: CAD (father – 60’s)</a:t>
            </a:r>
          </a:p>
          <a:p>
            <a:endParaRPr lang="en-US" dirty="0">
              <a:solidFill>
                <a:srgbClr val="002060"/>
              </a:solidFill>
            </a:endParaRPr>
          </a:p>
        </p:txBody>
      </p:sp>
    </p:spTree>
    <p:extLst>
      <p:ext uri="{BB962C8B-B14F-4D97-AF65-F5344CB8AC3E}">
        <p14:creationId xmlns:p14="http://schemas.microsoft.com/office/powerpoint/2010/main" val="20264434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FE6A4-A762-41F0-8073-4F921CED0300}"/>
              </a:ext>
            </a:extLst>
          </p:cNvPr>
          <p:cNvSpPr>
            <a:spLocks noGrp="1"/>
          </p:cNvSpPr>
          <p:nvPr>
            <p:ph type="title"/>
          </p:nvPr>
        </p:nvSpPr>
        <p:spPr/>
        <p:txBody>
          <a:bodyPr/>
          <a:lstStyle/>
          <a:p>
            <a:r>
              <a:rPr lang="en-US" dirty="0"/>
              <a:t>Case #1: ECG</a:t>
            </a:r>
          </a:p>
        </p:txBody>
      </p:sp>
      <p:pic>
        <p:nvPicPr>
          <p:cNvPr id="4" name="Content Placeholder 3">
            <a:extLst>
              <a:ext uri="{FF2B5EF4-FFF2-40B4-BE49-F238E27FC236}">
                <a16:creationId xmlns:a16="http://schemas.microsoft.com/office/drawing/2014/main" id="{C1CCA508-DAFA-4F8E-9F76-4BA3FCA6E2C4}"/>
              </a:ext>
            </a:extLst>
          </p:cNvPr>
          <p:cNvPicPr>
            <a:picLocks noGrp="1" noChangeAspect="1"/>
          </p:cNvPicPr>
          <p:nvPr>
            <p:ph idx="1"/>
          </p:nvPr>
        </p:nvPicPr>
        <p:blipFill>
          <a:blip r:embed="rId2"/>
          <a:stretch>
            <a:fillRect/>
          </a:stretch>
        </p:blipFill>
        <p:spPr>
          <a:xfrm>
            <a:off x="2133600" y="1063625"/>
            <a:ext cx="5243003" cy="2855913"/>
          </a:xfrm>
          <a:prstGeom prst="rect">
            <a:avLst/>
          </a:prstGeom>
        </p:spPr>
      </p:pic>
      <p:sp>
        <p:nvSpPr>
          <p:cNvPr id="8" name="TextBox 7">
            <a:extLst>
              <a:ext uri="{FF2B5EF4-FFF2-40B4-BE49-F238E27FC236}">
                <a16:creationId xmlns:a16="http://schemas.microsoft.com/office/drawing/2014/main" id="{03C37FF0-0683-4EA3-9E68-62C6836F261A}"/>
              </a:ext>
            </a:extLst>
          </p:cNvPr>
          <p:cNvSpPr txBox="1"/>
          <p:nvPr/>
        </p:nvSpPr>
        <p:spPr>
          <a:xfrm>
            <a:off x="2133600" y="3919538"/>
            <a:ext cx="10820400" cy="307777"/>
          </a:xfrm>
          <a:prstGeom prst="rect">
            <a:avLst/>
          </a:prstGeom>
          <a:noFill/>
        </p:spPr>
        <p:txBody>
          <a:bodyPr wrap="square" rtlCol="0">
            <a:spAutoFit/>
          </a:bodyPr>
          <a:lstStyle/>
          <a:p>
            <a:r>
              <a:rPr lang="en-US" sz="1400" dirty="0"/>
              <a:t>Sinus rhythm, non-specific ST-T changes in the inferior leads</a:t>
            </a:r>
          </a:p>
        </p:txBody>
      </p:sp>
    </p:spTree>
    <p:extLst>
      <p:ext uri="{BB962C8B-B14F-4D97-AF65-F5344CB8AC3E}">
        <p14:creationId xmlns:p14="http://schemas.microsoft.com/office/powerpoint/2010/main" val="24327649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DB77B08-DDDB-46C5-9BFB-0F5376F39ED1}"/>
              </a:ext>
            </a:extLst>
          </p:cNvPr>
          <p:cNvSpPr>
            <a:spLocks noGrp="1"/>
          </p:cNvSpPr>
          <p:nvPr>
            <p:ph type="title"/>
          </p:nvPr>
        </p:nvSpPr>
        <p:spPr/>
        <p:txBody>
          <a:bodyPr/>
          <a:lstStyle/>
          <a:p>
            <a:r>
              <a:rPr lang="en-US" dirty="0"/>
              <a:t>Case #1: ED course</a:t>
            </a:r>
          </a:p>
        </p:txBody>
      </p:sp>
      <p:sp>
        <p:nvSpPr>
          <p:cNvPr id="3" name="Content Placeholder 2">
            <a:extLst>
              <a:ext uri="{FF2B5EF4-FFF2-40B4-BE49-F238E27FC236}">
                <a16:creationId xmlns:a16="http://schemas.microsoft.com/office/drawing/2014/main" id="{33AE6723-2AB2-499E-9BD8-844323A64F7A}"/>
              </a:ext>
            </a:extLst>
          </p:cNvPr>
          <p:cNvSpPr>
            <a:spLocks noGrp="1"/>
          </p:cNvSpPr>
          <p:nvPr>
            <p:ph idx="1"/>
          </p:nvPr>
        </p:nvSpPr>
        <p:spPr/>
        <p:txBody>
          <a:bodyPr/>
          <a:lstStyle/>
          <a:p>
            <a:r>
              <a:rPr lang="en-US" sz="2400" dirty="0"/>
              <a:t>Hs-</a:t>
            </a:r>
            <a:r>
              <a:rPr lang="en-US" sz="2400" dirty="0" err="1"/>
              <a:t>cTn</a:t>
            </a:r>
            <a:r>
              <a:rPr lang="en-US" sz="2400" dirty="0"/>
              <a:t> = 20 ng/L </a:t>
            </a:r>
            <a:r>
              <a:rPr lang="en-US" sz="2400" dirty="0">
                <a:sym typeface="Wingdings" panose="05000000000000000000" pitchFamily="2" charset="2"/>
              </a:rPr>
              <a:t> 21 ng/L (1 </a:t>
            </a:r>
            <a:r>
              <a:rPr lang="en-US" sz="2400" dirty="0" err="1">
                <a:sym typeface="Wingdings" panose="05000000000000000000" pitchFamily="2" charset="2"/>
              </a:rPr>
              <a:t>hr</a:t>
            </a:r>
            <a:r>
              <a:rPr lang="en-US" sz="2400" dirty="0">
                <a:sym typeface="Wingdings" panose="05000000000000000000" pitchFamily="2" charset="2"/>
              </a:rPr>
              <a:t> later) (normal &lt;14 ng/L)</a:t>
            </a:r>
            <a:endParaRPr lang="en-US" sz="2400" dirty="0"/>
          </a:p>
          <a:p>
            <a:endParaRPr lang="en-US" sz="2400" dirty="0"/>
          </a:p>
          <a:p>
            <a:r>
              <a:rPr lang="en-US" sz="2400" dirty="0"/>
              <a:t>HEART score = 5</a:t>
            </a:r>
          </a:p>
          <a:p>
            <a:pPr lvl="1"/>
            <a:r>
              <a:rPr lang="en-US" sz="2400" dirty="0"/>
              <a:t>Intermediate risk for MACE</a:t>
            </a:r>
          </a:p>
          <a:p>
            <a:pPr lvl="1"/>
            <a:endParaRPr lang="en-US" sz="2400" dirty="0"/>
          </a:p>
          <a:p>
            <a:r>
              <a:rPr lang="en-US" sz="2400" dirty="0"/>
              <a:t>Triaged to observation unit for further cardiac testing</a:t>
            </a:r>
          </a:p>
          <a:p>
            <a:pPr marL="457200" lvl="1" indent="0">
              <a:buNone/>
            </a:pPr>
            <a:endParaRPr lang="en-US" sz="1600" dirty="0"/>
          </a:p>
          <a:p>
            <a:pPr lvl="1"/>
            <a:endParaRPr lang="en-US" sz="1600" dirty="0"/>
          </a:p>
        </p:txBody>
      </p:sp>
    </p:spTree>
    <p:extLst>
      <p:ext uri="{BB962C8B-B14F-4D97-AF65-F5344CB8AC3E}">
        <p14:creationId xmlns:p14="http://schemas.microsoft.com/office/powerpoint/2010/main" val="18889569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 – Why Chest Pain?</a:t>
            </a:r>
          </a:p>
        </p:txBody>
      </p:sp>
      <p:sp>
        <p:nvSpPr>
          <p:cNvPr id="3" name="Content Placeholder 2"/>
          <p:cNvSpPr>
            <a:spLocks noGrp="1"/>
          </p:cNvSpPr>
          <p:nvPr>
            <p:ph idx="1"/>
          </p:nvPr>
        </p:nvSpPr>
        <p:spPr>
          <a:xfrm>
            <a:off x="457200" y="1063625"/>
            <a:ext cx="8458200" cy="3032125"/>
          </a:xfrm>
        </p:spPr>
        <p:txBody>
          <a:bodyPr>
            <a:normAutofit fontScale="92500" lnSpcReduction="10000"/>
          </a:bodyPr>
          <a:lstStyle/>
          <a:p>
            <a:r>
              <a:rPr lang="en-US" b="1" u="sng" dirty="0"/>
              <a:t>High risk </a:t>
            </a:r>
            <a:r>
              <a:rPr lang="en-US" dirty="0"/>
              <a:t>- Associated with CAD, the leading cause of death</a:t>
            </a:r>
          </a:p>
          <a:p>
            <a:r>
              <a:rPr lang="en-US" b="1" u="sng" dirty="0"/>
              <a:t>High volume </a:t>
            </a:r>
            <a:r>
              <a:rPr lang="en-US" dirty="0"/>
              <a:t>- Annually 6.5 million ED visits, 4 million outpatient visits</a:t>
            </a:r>
          </a:p>
          <a:p>
            <a:pPr lvl="1"/>
            <a:r>
              <a:rPr lang="en-US" dirty="0"/>
              <a:t>Only 5.1% of ED chest pain patients will turn out to have ACS</a:t>
            </a:r>
          </a:p>
          <a:p>
            <a:r>
              <a:rPr lang="en-US" b="1" u="sng" dirty="0"/>
              <a:t>Clinically challenging</a:t>
            </a:r>
          </a:p>
          <a:p>
            <a:pPr lvl="1"/>
            <a:r>
              <a:rPr lang="en-US" dirty="0"/>
              <a:t>Under testing – risks missed diagnosis with poor outcomes</a:t>
            </a:r>
          </a:p>
          <a:p>
            <a:pPr lvl="1"/>
            <a:r>
              <a:rPr lang="en-US" dirty="0"/>
              <a:t>Over testing – poor use of resources, avoidable procedures, cost inflation</a:t>
            </a:r>
          </a:p>
          <a:p>
            <a:endParaRPr lang="en-US" dirty="0"/>
          </a:p>
          <a:p>
            <a:endParaRPr lang="en-US" dirty="0"/>
          </a:p>
        </p:txBody>
      </p:sp>
    </p:spTree>
    <p:extLst>
      <p:ext uri="{BB962C8B-B14F-4D97-AF65-F5344CB8AC3E}">
        <p14:creationId xmlns:p14="http://schemas.microsoft.com/office/powerpoint/2010/main" val="18986621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9C17F3BD-2F68-42D8-BE43-A3B3913D7125}"/>
              </a:ext>
            </a:extLst>
          </p:cNvPr>
          <p:cNvSpPr txBox="1">
            <a:spLocks/>
          </p:cNvSpPr>
          <p:nvPr/>
        </p:nvSpPr>
        <p:spPr bwMode="auto">
          <a:xfrm>
            <a:off x="-195558" y="873125"/>
            <a:ext cx="93726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Franklin Gothic Book" panose="020B0503020102020204" pitchFamily="34" charset="0"/>
                <a:ea typeface="MS PGothic" panose="020B0600070205080204" pitchFamily="34" charset="-128"/>
              </a:defRPr>
            </a:lvl1pPr>
            <a:lvl2pPr marL="742950" indent="-285750" eaLnBrk="0" hangingPunct="0">
              <a:defRPr sz="2400">
                <a:solidFill>
                  <a:schemeClr val="tx1"/>
                </a:solidFill>
                <a:latin typeface="Franklin Gothic Book" panose="020B0503020102020204" pitchFamily="34" charset="0"/>
                <a:ea typeface="MS PGothic" panose="020B0600070205080204" pitchFamily="34" charset="-128"/>
              </a:defRPr>
            </a:lvl2pPr>
            <a:lvl3pPr marL="1143000" indent="-228600" eaLnBrk="0" hangingPunct="0">
              <a:defRPr sz="2400">
                <a:solidFill>
                  <a:schemeClr val="tx1"/>
                </a:solidFill>
                <a:latin typeface="Franklin Gothic Book" panose="020B0503020102020204" pitchFamily="34" charset="0"/>
                <a:ea typeface="MS PGothic" panose="020B0600070205080204" pitchFamily="34" charset="-128"/>
              </a:defRPr>
            </a:lvl3pPr>
            <a:lvl4pPr marL="1600200" indent="-228600" eaLnBrk="0" hangingPunct="0">
              <a:defRPr sz="2400">
                <a:solidFill>
                  <a:schemeClr val="tx1"/>
                </a:solidFill>
                <a:latin typeface="Franklin Gothic Book" panose="020B0503020102020204" pitchFamily="34" charset="0"/>
                <a:ea typeface="MS PGothic" panose="020B0600070205080204" pitchFamily="34" charset="-128"/>
              </a:defRPr>
            </a:lvl4pPr>
            <a:lvl5pPr marL="2057400" indent="-228600" eaLnBrk="0" hangingPunct="0">
              <a:defRPr sz="2400">
                <a:solidFill>
                  <a:schemeClr val="tx1"/>
                </a:solidFill>
                <a:latin typeface="Franklin Gothic Book" panose="020B05030201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Franklin Gothic Book" panose="020B05030201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Franklin Gothic Book" panose="020B05030201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Franklin Gothic Book" panose="020B05030201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Franklin Gothic Book" panose="020B0503020102020204" pitchFamily="34" charset="0"/>
                <a:ea typeface="MS PGothic" panose="020B0600070205080204" pitchFamily="34" charset="-128"/>
              </a:defRPr>
            </a:lvl9pPr>
          </a:lstStyle>
          <a:p>
            <a:pPr algn="ctr" eaLnBrk="1" hangingPunct="1"/>
            <a:r>
              <a:rPr lang="en-US" altLang="en-US" sz="4400" b="1" dirty="0">
                <a:solidFill>
                  <a:srgbClr val="00386B"/>
                </a:solidFill>
                <a:latin typeface="Avenir Heavy" panose="02000503020000020003" pitchFamily="2" charset="0"/>
                <a:ea typeface="MS PGothic"/>
                <a:cs typeface="Gotham Medium" pitchFamily="2" charset="0"/>
              </a:rPr>
              <a:t>Acute Chest Pain with </a:t>
            </a:r>
          </a:p>
          <a:p>
            <a:pPr algn="ctr" eaLnBrk="1" hangingPunct="1"/>
            <a:r>
              <a:rPr lang="en-US" altLang="en-US" sz="4400" b="1" dirty="0">
                <a:solidFill>
                  <a:srgbClr val="00386B"/>
                </a:solidFill>
                <a:latin typeface="Avenir Heavy" panose="02000503020000020003" pitchFamily="2" charset="0"/>
                <a:ea typeface="MS PGothic"/>
                <a:cs typeface="Gotham Medium" pitchFamily="2" charset="0"/>
              </a:rPr>
              <a:t>Known Coronary Artery Disease:</a:t>
            </a:r>
          </a:p>
          <a:p>
            <a:pPr algn="ctr" eaLnBrk="1" hangingPunct="1"/>
            <a:r>
              <a:rPr lang="en-US" altLang="en-US" sz="3200" b="1" i="1" dirty="0">
                <a:solidFill>
                  <a:srgbClr val="00386B"/>
                </a:solidFill>
                <a:latin typeface="Avenir Heavy" panose="02000503020000020003" pitchFamily="2" charset="0"/>
                <a:ea typeface="MS PGothic"/>
                <a:cs typeface="Gotham Medium" pitchFamily="2" charset="0"/>
              </a:rPr>
              <a:t>Case Presentation</a:t>
            </a:r>
            <a:endParaRPr lang="en-US" altLang="en-US" sz="2800" b="1" i="1" dirty="0">
              <a:solidFill>
                <a:srgbClr val="00386B"/>
              </a:solidFill>
              <a:latin typeface="Avenir Heavy" panose="02000503020000020003" pitchFamily="2" charset="0"/>
              <a:ea typeface="MS PGothic"/>
              <a:cs typeface="Gotham Medium" pitchFamily="2" charset="0"/>
            </a:endParaRPr>
          </a:p>
          <a:p>
            <a:pPr algn="ctr"/>
            <a:endParaRPr lang="en-US" altLang="en-US" sz="5400" b="1" dirty="0">
              <a:solidFill>
                <a:srgbClr val="00386B"/>
              </a:solidFill>
              <a:latin typeface="Garamond" panose="02020404030301010803" pitchFamily="18" charset="0"/>
            </a:endParaRPr>
          </a:p>
        </p:txBody>
      </p:sp>
      <p:sp>
        <p:nvSpPr>
          <p:cNvPr id="8" name="Subtitle 2">
            <a:extLst>
              <a:ext uri="{FF2B5EF4-FFF2-40B4-BE49-F238E27FC236}">
                <a16:creationId xmlns:a16="http://schemas.microsoft.com/office/drawing/2014/main" id="{4D9872F8-B57F-4FF8-82F7-257BA2E0DCB6}"/>
              </a:ext>
            </a:extLst>
          </p:cNvPr>
          <p:cNvSpPr txBox="1">
            <a:spLocks/>
          </p:cNvSpPr>
          <p:nvPr/>
        </p:nvSpPr>
        <p:spPr bwMode="auto">
          <a:xfrm>
            <a:off x="342900" y="2647950"/>
            <a:ext cx="8458200" cy="147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normAutofit fontScale="70000" lnSpcReduction="20000"/>
          </a:bodyPr>
          <a:lstStyle>
            <a:lvl1pPr marL="0" indent="0" algn="ctr" rtl="0" eaLnBrk="0" fontAlgn="base" hangingPunct="0">
              <a:spcBef>
                <a:spcPct val="20000"/>
              </a:spcBef>
              <a:spcAft>
                <a:spcPct val="0"/>
              </a:spcAft>
              <a:buFont typeface="Arial" charset="0"/>
              <a:buNone/>
              <a:defRPr sz="3200" kern="1200">
                <a:solidFill>
                  <a:schemeClr val="tx1">
                    <a:tint val="75000"/>
                  </a:schemeClr>
                </a:solidFill>
                <a:latin typeface="+mn-lt"/>
                <a:ea typeface="ＭＳ Ｐゴシック" charset="0"/>
                <a:cs typeface="ＭＳ Ｐゴシック" charset="0"/>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ＭＳ Ｐゴシック" charset="0"/>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ＭＳ Ｐゴシック" charset="0"/>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eaLnBrk="1" fontAlgn="auto" hangingPunct="1">
              <a:spcAft>
                <a:spcPts val="0"/>
              </a:spcAft>
              <a:buFont typeface="Arial" pitchFamily="34" charset="0"/>
              <a:buNone/>
              <a:defRPr/>
            </a:pPr>
            <a:endParaRPr lang="en-US" dirty="0">
              <a:latin typeface="Avenir"/>
              <a:ea typeface="+mn-ea"/>
              <a:cs typeface="+mn-cs"/>
            </a:endParaRPr>
          </a:p>
          <a:p>
            <a:pPr eaLnBrk="1" fontAlgn="auto" hangingPunct="1">
              <a:spcAft>
                <a:spcPts val="0"/>
              </a:spcAft>
              <a:defRPr/>
            </a:pPr>
            <a:r>
              <a:rPr lang="en-US" sz="2400" dirty="0">
                <a:latin typeface="Avenir"/>
                <a:ea typeface="+mn-ea"/>
                <a:cs typeface="Gotham Book" pitchFamily="2" charset="0"/>
              </a:rPr>
              <a:t>Hena Patel, MD</a:t>
            </a:r>
          </a:p>
          <a:p>
            <a:pPr eaLnBrk="1" fontAlgn="auto" hangingPunct="1">
              <a:spcAft>
                <a:spcPts val="0"/>
              </a:spcAft>
              <a:defRPr/>
            </a:pPr>
            <a:r>
              <a:rPr lang="en-US" sz="2400" dirty="0">
                <a:latin typeface="Avenir"/>
                <a:ea typeface="+mn-ea"/>
                <a:cs typeface="Gotham Book" pitchFamily="2" charset="0"/>
              </a:rPr>
              <a:t>University of Chicago</a:t>
            </a:r>
          </a:p>
          <a:p>
            <a:pPr eaLnBrk="1" fontAlgn="auto" hangingPunct="1">
              <a:spcAft>
                <a:spcPts val="0"/>
              </a:spcAft>
              <a:defRPr/>
            </a:pPr>
            <a:r>
              <a:rPr lang="en-US" sz="2400" dirty="0">
                <a:latin typeface="Avenir"/>
                <a:cs typeface="Gotham Book" pitchFamily="2" charset="0"/>
              </a:rPr>
              <a:t>Assistant Professor of Medicine</a:t>
            </a:r>
          </a:p>
          <a:p>
            <a:pPr eaLnBrk="1" fontAlgn="auto" hangingPunct="1">
              <a:spcAft>
                <a:spcPts val="0"/>
              </a:spcAft>
              <a:defRPr/>
            </a:pPr>
            <a:r>
              <a:rPr lang="en-US" sz="2400" dirty="0">
                <a:latin typeface="Avenir"/>
                <a:ea typeface="+mn-ea"/>
                <a:cs typeface="Gotham Book" pitchFamily="2" charset="0"/>
              </a:rPr>
              <a:t>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B0F63581-B24B-45DB-9FA8-30CE0C83AE9B}"/>
              </a:ext>
            </a:extLst>
          </p:cNvPr>
          <p:cNvSpPr>
            <a:spLocks noGrp="1"/>
          </p:cNvSpPr>
          <p:nvPr>
            <p:ph type="title"/>
          </p:nvPr>
        </p:nvSpPr>
        <p:spPr/>
        <p:txBody>
          <a:bodyPr/>
          <a:lstStyle/>
          <a:p>
            <a:pPr eaLnBrk="1" hangingPunct="1"/>
            <a:r>
              <a:rPr lang="en-US" altLang="en-US" dirty="0"/>
              <a:t>Presentation</a:t>
            </a:r>
          </a:p>
        </p:txBody>
      </p:sp>
      <p:sp>
        <p:nvSpPr>
          <p:cNvPr id="26626" name="Content Placeholder 2">
            <a:extLst>
              <a:ext uri="{FF2B5EF4-FFF2-40B4-BE49-F238E27FC236}">
                <a16:creationId xmlns:a16="http://schemas.microsoft.com/office/drawing/2014/main" id="{1CE6EA10-4197-4801-B7B7-B324B0C196E5}"/>
              </a:ext>
            </a:extLst>
          </p:cNvPr>
          <p:cNvSpPr>
            <a:spLocks noGrp="1"/>
          </p:cNvSpPr>
          <p:nvPr>
            <p:ph idx="1"/>
          </p:nvPr>
        </p:nvSpPr>
        <p:spPr>
          <a:xfrm>
            <a:off x="457200" y="1200151"/>
            <a:ext cx="8229600" cy="2819399"/>
          </a:xfrm>
        </p:spPr>
        <p:txBody>
          <a:bodyPr/>
          <a:lstStyle/>
          <a:p>
            <a:pPr marL="0" indent="0" algn="ctr" eaLnBrk="1" hangingPunct="1">
              <a:buNone/>
            </a:pPr>
            <a:r>
              <a:rPr lang="en-US" altLang="en-US" sz="2400" dirty="0">
                <a:latin typeface="Avenir "/>
              </a:rPr>
              <a:t>45-year-old male presented to emergency department with </a:t>
            </a:r>
            <a:r>
              <a:rPr lang="en-US" altLang="en-US" sz="2400" b="1" dirty="0">
                <a:latin typeface="Avenir "/>
              </a:rPr>
              <a:t>acute chest pain</a:t>
            </a:r>
          </a:p>
          <a:p>
            <a:pPr eaLnBrk="1" hangingPunct="1"/>
            <a:r>
              <a:rPr lang="en-US" altLang="en-US" sz="1800" dirty="0">
                <a:latin typeface="Avenir "/>
              </a:rPr>
              <a:t>1-2 days of gradually worsening, exertional, left-sided chest pressure with radiation to shoulder</a:t>
            </a:r>
          </a:p>
        </p:txBody>
      </p:sp>
      <p:sp>
        <p:nvSpPr>
          <p:cNvPr id="4" name="Rectangle 3"/>
          <p:cNvSpPr/>
          <p:nvPr/>
        </p:nvSpPr>
        <p:spPr>
          <a:xfrm>
            <a:off x="363437" y="2954910"/>
            <a:ext cx="3095719" cy="923330"/>
          </a:xfrm>
          <a:prstGeom prst="rect">
            <a:avLst/>
          </a:prstGeom>
        </p:spPr>
        <p:txBody>
          <a:bodyPr wrap="none">
            <a:spAutoFit/>
          </a:bodyPr>
          <a:lstStyle/>
          <a:p>
            <a:pPr marL="0" indent="0">
              <a:buNone/>
            </a:pPr>
            <a:r>
              <a:rPr lang="en-US" b="1" dirty="0">
                <a:latin typeface="Avenir "/>
              </a:rPr>
              <a:t>Medical &amp; Surgical History</a:t>
            </a:r>
          </a:p>
          <a:p>
            <a:pPr marL="285750" indent="-285750">
              <a:buFont typeface="Arial" panose="020B0604020202020204" pitchFamily="34" charset="0"/>
              <a:buChar char="•"/>
            </a:pPr>
            <a:r>
              <a:rPr lang="en-US" dirty="0">
                <a:latin typeface="Avenir "/>
              </a:rPr>
              <a:t>Hypertension</a:t>
            </a:r>
          </a:p>
          <a:p>
            <a:pPr marL="285750" indent="-285750">
              <a:buFont typeface="Arial" panose="020B0604020202020204" pitchFamily="34" charset="0"/>
              <a:buChar char="•"/>
            </a:pPr>
            <a:r>
              <a:rPr lang="en-US" dirty="0">
                <a:latin typeface="Avenir "/>
              </a:rPr>
              <a:t>Dyslipidemia</a:t>
            </a:r>
          </a:p>
        </p:txBody>
      </p:sp>
      <p:sp>
        <p:nvSpPr>
          <p:cNvPr id="5" name="Rectangle 4"/>
          <p:cNvSpPr/>
          <p:nvPr/>
        </p:nvSpPr>
        <p:spPr>
          <a:xfrm>
            <a:off x="3670194" y="2952750"/>
            <a:ext cx="2460930" cy="923330"/>
          </a:xfrm>
          <a:prstGeom prst="rect">
            <a:avLst/>
          </a:prstGeom>
        </p:spPr>
        <p:txBody>
          <a:bodyPr wrap="none">
            <a:spAutoFit/>
          </a:bodyPr>
          <a:lstStyle/>
          <a:p>
            <a:pPr marL="0" indent="0">
              <a:buNone/>
            </a:pPr>
            <a:r>
              <a:rPr lang="en-US" b="1" dirty="0">
                <a:latin typeface="Avenir "/>
              </a:rPr>
              <a:t>Medications</a:t>
            </a:r>
          </a:p>
          <a:p>
            <a:pPr marL="285750" indent="-285750">
              <a:buFont typeface="Arial" panose="020B0604020202020204" pitchFamily="34" charset="0"/>
              <a:buChar char="•"/>
            </a:pPr>
            <a:r>
              <a:rPr lang="en-US" dirty="0">
                <a:latin typeface="Avenir "/>
              </a:rPr>
              <a:t>Lisinopril 20 mg</a:t>
            </a:r>
          </a:p>
          <a:p>
            <a:pPr marL="285750" indent="-285750">
              <a:buFont typeface="Arial" panose="020B0604020202020204" pitchFamily="34" charset="0"/>
              <a:buChar char="•"/>
            </a:pPr>
            <a:r>
              <a:rPr lang="en-US" dirty="0">
                <a:latin typeface="Avenir "/>
              </a:rPr>
              <a:t>Atorvastatin 40 mg</a:t>
            </a:r>
          </a:p>
        </p:txBody>
      </p:sp>
      <p:sp>
        <p:nvSpPr>
          <p:cNvPr id="6" name="Rectangle 5"/>
          <p:cNvSpPr/>
          <p:nvPr/>
        </p:nvSpPr>
        <p:spPr>
          <a:xfrm>
            <a:off x="6553200" y="2952750"/>
            <a:ext cx="2076209" cy="1477328"/>
          </a:xfrm>
          <a:prstGeom prst="rect">
            <a:avLst/>
          </a:prstGeom>
        </p:spPr>
        <p:txBody>
          <a:bodyPr wrap="none">
            <a:spAutoFit/>
          </a:bodyPr>
          <a:lstStyle/>
          <a:p>
            <a:pPr marL="0" indent="0">
              <a:buNone/>
            </a:pPr>
            <a:r>
              <a:rPr lang="en-US" b="1" dirty="0">
                <a:latin typeface="Avenir "/>
              </a:rPr>
              <a:t>Family History</a:t>
            </a:r>
          </a:p>
          <a:p>
            <a:pPr marL="285750" indent="-285750">
              <a:buFont typeface="Arial" panose="020B0604020202020204" pitchFamily="34" charset="0"/>
              <a:buChar char="•"/>
            </a:pPr>
            <a:r>
              <a:rPr lang="en-US" dirty="0">
                <a:latin typeface="Avenir "/>
              </a:rPr>
              <a:t>None</a:t>
            </a:r>
          </a:p>
          <a:p>
            <a:r>
              <a:rPr lang="en-US" b="1" dirty="0">
                <a:latin typeface="Avenir "/>
              </a:rPr>
              <a:t>Social History</a:t>
            </a:r>
          </a:p>
          <a:p>
            <a:pPr marL="285750" indent="-285750">
              <a:buFont typeface="Arial" panose="020B0604020202020204" pitchFamily="34" charset="0"/>
              <a:buChar char="•"/>
            </a:pPr>
            <a:r>
              <a:rPr lang="en-US" dirty="0">
                <a:latin typeface="Avenir "/>
              </a:rPr>
              <a:t>Former Smoker</a:t>
            </a:r>
          </a:p>
          <a:p>
            <a:endParaRPr lang="en-US" dirty="0">
              <a:latin typeface="Avenir "/>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Evaluation and Diagnostic Workup</a:t>
            </a:r>
          </a:p>
        </p:txBody>
      </p:sp>
      <p:sp>
        <p:nvSpPr>
          <p:cNvPr id="3" name="Content Placeholder 2"/>
          <p:cNvSpPr>
            <a:spLocks noGrp="1"/>
          </p:cNvSpPr>
          <p:nvPr>
            <p:ph idx="1"/>
          </p:nvPr>
        </p:nvSpPr>
        <p:spPr/>
        <p:txBody>
          <a:bodyPr/>
          <a:lstStyle/>
          <a:p>
            <a:pPr marL="0" indent="0" eaLnBrk="1" hangingPunct="1">
              <a:buNone/>
            </a:pPr>
            <a:r>
              <a:rPr lang="en-US" altLang="en-US" sz="2000" b="1" dirty="0">
                <a:latin typeface="Avenir "/>
              </a:rPr>
              <a:t>Physical Exam</a:t>
            </a:r>
          </a:p>
          <a:p>
            <a:pPr eaLnBrk="1" hangingPunct="1"/>
            <a:r>
              <a:rPr lang="en-US" altLang="en-US" sz="2000" dirty="0">
                <a:latin typeface="Avenir "/>
              </a:rPr>
              <a:t>BP 132/80     HR 80     SaO2 100% RA</a:t>
            </a:r>
          </a:p>
          <a:p>
            <a:pPr eaLnBrk="1" hangingPunct="1"/>
            <a:r>
              <a:rPr lang="en-US" altLang="en-US" sz="2000" dirty="0">
                <a:latin typeface="Avenir "/>
              </a:rPr>
              <a:t>Normal cardiovascular exam	</a:t>
            </a:r>
          </a:p>
          <a:p>
            <a:pPr eaLnBrk="1" hangingPunct="1"/>
            <a:endParaRPr lang="en-US" sz="2000" dirty="0">
              <a:latin typeface="Avenir "/>
            </a:endParaRPr>
          </a:p>
          <a:p>
            <a:pPr marL="0" indent="0" eaLnBrk="1" hangingPunct="1">
              <a:buNone/>
            </a:pPr>
            <a:r>
              <a:rPr lang="en-US" sz="2000" b="1" dirty="0">
                <a:latin typeface="Avenir "/>
              </a:rPr>
              <a:t>Laboratory Testing</a:t>
            </a:r>
          </a:p>
          <a:p>
            <a:pPr eaLnBrk="1" hangingPunct="1"/>
            <a:r>
              <a:rPr lang="en-US" sz="2000" dirty="0">
                <a:latin typeface="Avenir"/>
              </a:rPr>
              <a:t>Normal metabolic panel</a:t>
            </a:r>
          </a:p>
          <a:p>
            <a:pPr eaLnBrk="1" hangingPunct="1"/>
            <a:r>
              <a:rPr lang="en-US" sz="2000" dirty="0">
                <a:latin typeface="Avenir"/>
              </a:rPr>
              <a:t>Serial </a:t>
            </a:r>
            <a:r>
              <a:rPr lang="en-US" sz="2000" dirty="0" err="1">
                <a:latin typeface="Avenir"/>
              </a:rPr>
              <a:t>hsTn</a:t>
            </a:r>
            <a:r>
              <a:rPr lang="en-US" sz="2000" dirty="0">
                <a:latin typeface="Avenir"/>
              </a:rPr>
              <a:t> negative </a:t>
            </a:r>
          </a:p>
        </p:txBody>
      </p:sp>
    </p:spTree>
    <p:extLst>
      <p:ext uri="{BB962C8B-B14F-4D97-AF65-F5344CB8AC3E}">
        <p14:creationId xmlns:p14="http://schemas.microsoft.com/office/powerpoint/2010/main" val="38903548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srcRect l="19266" t="29171" r="22936" b="12113"/>
          <a:stretch/>
        </p:blipFill>
        <p:spPr>
          <a:xfrm>
            <a:off x="814388" y="-1"/>
            <a:ext cx="7567618" cy="4324351"/>
          </a:xfrm>
          <a:prstGeom prst="rect">
            <a:avLst/>
          </a:prstGeom>
        </p:spPr>
      </p:pic>
    </p:spTree>
    <p:extLst>
      <p:ext uri="{BB962C8B-B14F-4D97-AF65-F5344CB8AC3E}">
        <p14:creationId xmlns:p14="http://schemas.microsoft.com/office/powerpoint/2010/main" val="18370160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Exercise Nuclear Stress Test</a:t>
            </a:r>
          </a:p>
        </p:txBody>
      </p:sp>
      <p:pic>
        <p:nvPicPr>
          <p:cNvPr id="9" name="Content Placeholder 8"/>
          <p:cNvPicPr>
            <a:picLocks noGrp="1" noChangeAspect="1"/>
          </p:cNvPicPr>
          <p:nvPr>
            <p:ph idx="1"/>
          </p:nvPr>
        </p:nvPicPr>
        <p:blipFill rotWithShape="1">
          <a:blip r:embed="rId3"/>
          <a:srcRect l="18483" t="10673" r="39494" b="14619"/>
          <a:stretch/>
        </p:blipFill>
        <p:spPr>
          <a:xfrm>
            <a:off x="5029200" y="819150"/>
            <a:ext cx="3505200" cy="3505200"/>
          </a:xfrm>
          <a:prstGeom prst="rect">
            <a:avLst/>
          </a:prstGeom>
        </p:spPr>
      </p:pic>
      <p:sp>
        <p:nvSpPr>
          <p:cNvPr id="10" name="Content Placeholder 2"/>
          <p:cNvSpPr txBox="1">
            <a:spLocks/>
          </p:cNvSpPr>
          <p:nvPr/>
        </p:nvSpPr>
        <p:spPr>
          <a:xfrm>
            <a:off x="76200" y="1200150"/>
            <a:ext cx="4419600" cy="2963466"/>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Avenir Book" panose="02000503020000020003" pitchFamily="2" charset="0"/>
                <a:ea typeface="MS PGothic" panose="020B0600070205080204" pitchFamily="34" charset="-128"/>
                <a:cs typeface="Avenir Book" panose="02000503020000020003" pitchFamily="2"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Avenir Book" panose="02000503020000020003" pitchFamily="2" charset="0"/>
                <a:ea typeface="MS PGothic" panose="020B0600070205080204"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Avenir Book" panose="02000503020000020003" pitchFamily="2" charset="0"/>
                <a:ea typeface="MS PGothic" panose="020B0600070205080204"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venir Book" panose="02000503020000020003" pitchFamily="2" charset="0"/>
                <a:ea typeface="MS PGothic" panose="020B0600070205080204"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venir Book" panose="02000503020000020003" pitchFamily="2" charset="0"/>
                <a:ea typeface="MS PGothic" panose="020B0600070205080204"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latin typeface="Avenir"/>
              </a:rPr>
              <a:t>Exercised 8.5 minutes;10.4 METS</a:t>
            </a:r>
          </a:p>
          <a:p>
            <a:r>
              <a:rPr lang="en-US" sz="1800" dirty="0">
                <a:latin typeface="Avenir"/>
              </a:rPr>
              <a:t>Stress ECG: </a:t>
            </a:r>
            <a:r>
              <a:rPr lang="en-US" sz="1800" dirty="0" err="1">
                <a:latin typeface="Avenir"/>
              </a:rPr>
              <a:t>downsloping</a:t>
            </a:r>
            <a:r>
              <a:rPr lang="en-US" sz="1800" dirty="0">
                <a:latin typeface="Avenir"/>
              </a:rPr>
              <a:t> depression</a:t>
            </a:r>
          </a:p>
          <a:p>
            <a:r>
              <a:rPr lang="en-US" sz="1800" dirty="0">
                <a:latin typeface="Avenir"/>
              </a:rPr>
              <a:t>Nuclear SPECT: small, mild reversible defects in LAD and </a:t>
            </a:r>
            <a:r>
              <a:rPr lang="en-US" sz="1800" dirty="0" err="1">
                <a:latin typeface="Avenir"/>
              </a:rPr>
              <a:t>LCx</a:t>
            </a:r>
            <a:endParaRPr lang="en-US" sz="1800" dirty="0">
              <a:latin typeface="Avenir"/>
            </a:endParaRPr>
          </a:p>
          <a:p>
            <a:pPr lvl="1"/>
            <a:r>
              <a:rPr lang="en-US" sz="1400" dirty="0">
                <a:latin typeface="Avenir"/>
              </a:rPr>
              <a:t>SSS 3, SRS 0, 4% ischemic fraction</a:t>
            </a:r>
          </a:p>
          <a:p>
            <a:endParaRPr lang="en-US" sz="1800" dirty="0"/>
          </a:p>
        </p:txBody>
      </p:sp>
    </p:spTree>
    <p:extLst>
      <p:ext uri="{BB962C8B-B14F-4D97-AF65-F5344CB8AC3E}">
        <p14:creationId xmlns:p14="http://schemas.microsoft.com/office/powerpoint/2010/main" val="15890723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71978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CF3F5-554C-44D1-B52B-9064671CF79E}"/>
              </a:ext>
            </a:extLst>
          </p:cNvPr>
          <p:cNvSpPr>
            <a:spLocks noGrp="1"/>
          </p:cNvSpPr>
          <p:nvPr>
            <p:ph type="title"/>
          </p:nvPr>
        </p:nvSpPr>
        <p:spPr/>
        <p:txBody>
          <a:bodyPr/>
          <a:lstStyle/>
          <a:p>
            <a:r>
              <a:rPr lang="en-US" dirty="0"/>
              <a:t>Case #1: Coronary CTA</a:t>
            </a:r>
          </a:p>
        </p:txBody>
      </p:sp>
      <p:pic>
        <p:nvPicPr>
          <p:cNvPr id="4" name="Content Placeholder 3" descr="A picture containing text&#10;&#10;Description automatically generated">
            <a:extLst>
              <a:ext uri="{FF2B5EF4-FFF2-40B4-BE49-F238E27FC236}">
                <a16:creationId xmlns:a16="http://schemas.microsoft.com/office/drawing/2014/main" id="{E4F4F14C-CB18-40FF-B863-3E698B5D91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71600" y="965316"/>
            <a:ext cx="6248400" cy="3212867"/>
          </a:xfrm>
          <a:prstGeom prst="rect">
            <a:avLst/>
          </a:prstGeom>
        </p:spPr>
      </p:pic>
    </p:spTree>
    <p:extLst>
      <p:ext uri="{BB962C8B-B14F-4D97-AF65-F5344CB8AC3E}">
        <p14:creationId xmlns:p14="http://schemas.microsoft.com/office/powerpoint/2010/main" val="37487575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creen Recording 2021-10-31 at 11.34.45 AM.mov" descr="Screen Recording 2021-10-31 at 11.34.45 AM.mov">
            <a:hlinkClick r:id="" action="ppaction://media"/>
            <a:extLst>
              <a:ext uri="{FF2B5EF4-FFF2-40B4-BE49-F238E27FC236}">
                <a16:creationId xmlns:a16="http://schemas.microsoft.com/office/drawing/2014/main" id="{E95B23CC-9D74-4193-B2A4-8558CAB0481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446859" y="1352550"/>
            <a:ext cx="3125141" cy="2772769"/>
          </a:xfrm>
          <a:prstGeom prst="rect">
            <a:avLst/>
          </a:prstGeom>
        </p:spPr>
      </p:pic>
      <p:pic>
        <p:nvPicPr>
          <p:cNvPr id="6" name="Screen Recording 2021-10-31 at 11.37.40 AM.mov" descr="Screen Recording 2021-10-31 at 11.37.40 AM.mov">
            <a:hlinkClick r:id="" action="ppaction://media"/>
            <a:extLst>
              <a:ext uri="{FF2B5EF4-FFF2-40B4-BE49-F238E27FC236}">
                <a16:creationId xmlns:a16="http://schemas.microsoft.com/office/drawing/2014/main" id="{A459F3C6-29C6-462B-A112-9E7B22BE8382}"/>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5105400" y="1341234"/>
            <a:ext cx="3125141" cy="2772769"/>
          </a:xfrm>
          <a:prstGeom prst="rect">
            <a:avLst/>
          </a:prstGeom>
        </p:spPr>
      </p:pic>
      <p:sp>
        <p:nvSpPr>
          <p:cNvPr id="7" name="Title 1">
            <a:extLst>
              <a:ext uri="{FF2B5EF4-FFF2-40B4-BE49-F238E27FC236}">
                <a16:creationId xmlns:a16="http://schemas.microsoft.com/office/drawing/2014/main" id="{7C9513A9-4CAA-4724-96AA-F54A4026E542}"/>
              </a:ext>
            </a:extLst>
          </p:cNvPr>
          <p:cNvSpPr>
            <a:spLocks noGrp="1"/>
          </p:cNvSpPr>
          <p:nvPr>
            <p:ph type="title"/>
          </p:nvPr>
        </p:nvSpPr>
        <p:spPr>
          <a:xfrm>
            <a:off x="457200" y="17292"/>
            <a:ext cx="8229600" cy="857250"/>
          </a:xfrm>
        </p:spPr>
        <p:txBody>
          <a:bodyPr/>
          <a:lstStyle/>
          <a:p>
            <a:r>
              <a:rPr lang="en-US" dirty="0"/>
              <a:t>Case #1: Coronary Angiogram</a:t>
            </a:r>
          </a:p>
        </p:txBody>
      </p:sp>
      <p:sp>
        <p:nvSpPr>
          <p:cNvPr id="8" name="Subtitle 2">
            <a:extLst>
              <a:ext uri="{FF2B5EF4-FFF2-40B4-BE49-F238E27FC236}">
                <a16:creationId xmlns:a16="http://schemas.microsoft.com/office/drawing/2014/main" id="{FE0FEEF2-6D70-4F95-82BD-657A323FE968}"/>
              </a:ext>
            </a:extLst>
          </p:cNvPr>
          <p:cNvSpPr txBox="1">
            <a:spLocks/>
          </p:cNvSpPr>
          <p:nvPr/>
        </p:nvSpPr>
        <p:spPr>
          <a:xfrm>
            <a:off x="5646558" y="960234"/>
            <a:ext cx="2000250" cy="381000"/>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100" dirty="0"/>
              <a:t>Post-PCI</a:t>
            </a:r>
          </a:p>
        </p:txBody>
      </p:sp>
      <p:sp>
        <p:nvSpPr>
          <p:cNvPr id="9" name="Subtitle 2">
            <a:extLst>
              <a:ext uri="{FF2B5EF4-FFF2-40B4-BE49-F238E27FC236}">
                <a16:creationId xmlns:a16="http://schemas.microsoft.com/office/drawing/2014/main" id="{4372FD99-BF4E-4A96-A774-8E5F274EC1F1}"/>
              </a:ext>
            </a:extLst>
          </p:cNvPr>
          <p:cNvSpPr txBox="1">
            <a:spLocks/>
          </p:cNvSpPr>
          <p:nvPr/>
        </p:nvSpPr>
        <p:spPr>
          <a:xfrm>
            <a:off x="2057400" y="966662"/>
            <a:ext cx="2000250" cy="381000"/>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100" dirty="0"/>
              <a:t>Diagnostic</a:t>
            </a:r>
          </a:p>
        </p:txBody>
      </p:sp>
    </p:spTree>
    <p:extLst>
      <p:ext uri="{BB962C8B-B14F-4D97-AF65-F5344CB8AC3E}">
        <p14:creationId xmlns:p14="http://schemas.microsoft.com/office/powerpoint/2010/main" val="2616884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93" fill="hold"/>
                                        <p:tgtEl>
                                          <p:spTgt spid="5"/>
                                        </p:tgtEl>
                                      </p:cBhvr>
                                    </p:cmd>
                                  </p:childTnLst>
                                </p:cTn>
                              </p:par>
                            </p:childTnLst>
                          </p:cTn>
                        </p:par>
                        <p:par>
                          <p:cTn id="7" fill="hold">
                            <p:stCondLst>
                              <p:cond delay="9593"/>
                            </p:stCondLst>
                            <p:childTnLst>
                              <p:par>
                                <p:cTn id="8" presetID="1" presetClass="mediacall" presetSubtype="0" fill="hold" nodeType="afterEffect">
                                  <p:stCondLst>
                                    <p:cond delay="0"/>
                                  </p:stCondLst>
                                  <p:childTnLst>
                                    <p:cmd type="call" cmd="playFrom(0.0)">
                                      <p:cBhvr>
                                        <p:cTn id="9" dur="1132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5"/>
                </p:tgtEl>
              </p:cMediaNode>
            </p:video>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5"/>
                                        </p:tgtEl>
                                      </p:cBhvr>
                                    </p:cmd>
                                  </p:childTnLst>
                                </p:cTn>
                              </p:par>
                            </p:childTnLst>
                          </p:cTn>
                        </p:par>
                      </p:childTnLst>
                    </p:cTn>
                  </p:par>
                </p:childTnLst>
              </p:cTn>
              <p:nextCondLst>
                <p:cond evt="onClick" delay="0">
                  <p:tgtEl>
                    <p:spTgt spid="5"/>
                  </p:tgtEl>
                </p:cond>
              </p:nextCondLst>
            </p:seq>
            <p:video>
              <p:cMediaNode vol="80000">
                <p:cTn id="16" repeatCount="indefinite" fill="hold" display="0">
                  <p:stCondLst>
                    <p:cond delay="indefinite"/>
                  </p:stCondLst>
                </p:cTn>
                <p:tgtEl>
                  <p:spTgt spid="6"/>
                </p:tgtEl>
              </p:cMediaNode>
            </p:video>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Case #2 Follow-up</a:t>
            </a:r>
            <a:endParaRPr lang="en-US" dirty="0"/>
          </a:p>
        </p:txBody>
      </p:sp>
      <p:sp>
        <p:nvSpPr>
          <p:cNvPr id="3" name="Content Placeholder 2"/>
          <p:cNvSpPr>
            <a:spLocks noGrp="1"/>
          </p:cNvSpPr>
          <p:nvPr>
            <p:ph idx="1"/>
          </p:nvPr>
        </p:nvSpPr>
        <p:spPr>
          <a:xfrm>
            <a:off x="457200" y="1200150"/>
            <a:ext cx="8229600" cy="2855913"/>
          </a:xfrm>
        </p:spPr>
        <p:txBody>
          <a:bodyPr/>
          <a:lstStyle/>
          <a:p>
            <a:r>
              <a:rPr lang="en-US" sz="2800" dirty="0">
                <a:latin typeface="Avenir "/>
              </a:rPr>
              <a:t>Referred to outpatient cardiology</a:t>
            </a:r>
          </a:p>
          <a:p>
            <a:pPr lvl="1"/>
            <a:r>
              <a:rPr lang="en-US" sz="2400" dirty="0">
                <a:latin typeface="Avenir "/>
              </a:rPr>
              <a:t>Started on aspirin and statin</a:t>
            </a:r>
          </a:p>
          <a:p>
            <a:r>
              <a:rPr lang="en-US" sz="2800" dirty="0">
                <a:latin typeface="Avenir "/>
              </a:rPr>
              <a:t>Presents 2 years later with recurrent chest pain and shortness of breath</a:t>
            </a:r>
          </a:p>
          <a:p>
            <a:endParaRPr lang="en-US" sz="2800" dirty="0">
              <a:latin typeface="Avenir "/>
            </a:endParaRPr>
          </a:p>
          <a:p>
            <a:pPr marL="0" indent="0" algn="ctr">
              <a:buNone/>
            </a:pPr>
            <a:r>
              <a:rPr lang="en-US" sz="3600" b="1" dirty="0">
                <a:latin typeface="Avenir "/>
              </a:rPr>
              <a:t>What would you do next?</a:t>
            </a:r>
          </a:p>
        </p:txBody>
      </p:sp>
    </p:spTree>
    <p:extLst>
      <p:ext uri="{BB962C8B-B14F-4D97-AF65-F5344CB8AC3E}">
        <p14:creationId xmlns:p14="http://schemas.microsoft.com/office/powerpoint/2010/main" val="1279667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3E5BE54-6106-4FD4-906C-77E2F05FFDE1}"/>
              </a:ext>
            </a:extLst>
          </p:cNvPr>
          <p:cNvSpPr>
            <a:spLocks noGrp="1"/>
          </p:cNvSpPr>
          <p:nvPr>
            <p:ph type="ctrTitle"/>
          </p:nvPr>
        </p:nvSpPr>
        <p:spPr>
          <a:xfrm>
            <a:off x="1371600" y="56029"/>
            <a:ext cx="6286500" cy="380894"/>
          </a:xfrm>
        </p:spPr>
        <p:txBody>
          <a:bodyPr/>
          <a:lstStyle/>
          <a:p>
            <a:r>
              <a:rPr lang="en-US" sz="1750" dirty="0">
                <a:latin typeface="Lub Dub Medium" panose="020B0603030403020204" pitchFamily="34" charset="0"/>
              </a:rPr>
              <a:t>Chest “Pain” and other symptoms of cardiac ischemia</a:t>
            </a:r>
          </a:p>
        </p:txBody>
      </p:sp>
      <p:sp>
        <p:nvSpPr>
          <p:cNvPr id="4" name="Slide Number Placeholder 3">
            <a:extLst>
              <a:ext uri="{FF2B5EF4-FFF2-40B4-BE49-F238E27FC236}">
                <a16:creationId xmlns:a16="http://schemas.microsoft.com/office/drawing/2014/main" id="{206A4392-E6CC-4B99-938F-7BB3F51B95C1}"/>
              </a:ext>
            </a:extLst>
          </p:cNvPr>
          <p:cNvSpPr>
            <a:spLocks noGrp="1"/>
          </p:cNvSpPr>
          <p:nvPr>
            <p:ph type="sldNum" sz="quarter" idx="4"/>
          </p:nvPr>
        </p:nvSpPr>
        <p:spPr/>
        <p:txBody>
          <a:bodyPr/>
          <a:lstStyle/>
          <a:p>
            <a:fld id="{01CD3B2E-BC1C-6C4D-9D91-A67B950EE325}" type="slidenum">
              <a:rPr lang="en-US" smtClean="0"/>
              <a:pPr/>
              <a:t>6</a:t>
            </a:fld>
            <a:endParaRPr lang="en-US"/>
          </a:p>
        </p:txBody>
      </p:sp>
      <p:pic>
        <p:nvPicPr>
          <p:cNvPr id="7" name="Picture 6">
            <a:extLst>
              <a:ext uri="{FF2B5EF4-FFF2-40B4-BE49-F238E27FC236}">
                <a16:creationId xmlns:a16="http://schemas.microsoft.com/office/drawing/2014/main" id="{BDDBA4B3-8C51-43D8-AFD3-6102489CD096}"/>
              </a:ext>
            </a:extLst>
          </p:cNvPr>
          <p:cNvPicPr>
            <a:picLocks noChangeAspect="1"/>
          </p:cNvPicPr>
          <p:nvPr/>
        </p:nvPicPr>
        <p:blipFill>
          <a:blip r:embed="rId2"/>
          <a:stretch>
            <a:fillRect/>
          </a:stretch>
        </p:blipFill>
        <p:spPr>
          <a:xfrm>
            <a:off x="1752600" y="1047750"/>
            <a:ext cx="5091392" cy="3394261"/>
          </a:xfrm>
          <a:prstGeom prst="rect">
            <a:avLst/>
          </a:prstGeom>
        </p:spPr>
      </p:pic>
      <p:pic>
        <p:nvPicPr>
          <p:cNvPr id="2" name="Picture 1"/>
          <p:cNvPicPr>
            <a:picLocks noChangeAspect="1"/>
          </p:cNvPicPr>
          <p:nvPr/>
        </p:nvPicPr>
        <p:blipFill>
          <a:blip r:embed="rId3"/>
          <a:stretch>
            <a:fillRect/>
          </a:stretch>
        </p:blipFill>
        <p:spPr>
          <a:xfrm>
            <a:off x="1896811" y="436923"/>
            <a:ext cx="4808789" cy="1257854"/>
          </a:xfrm>
          <a:prstGeom prst="rect">
            <a:avLst/>
          </a:prstGeom>
        </p:spPr>
      </p:pic>
    </p:spTree>
    <p:extLst>
      <p:ext uri="{BB962C8B-B14F-4D97-AF65-F5344CB8AC3E}">
        <p14:creationId xmlns:p14="http://schemas.microsoft.com/office/powerpoint/2010/main" val="15521766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Stress Cardiac Magnetic Resonance</a:t>
            </a:r>
          </a:p>
        </p:txBody>
      </p:sp>
      <p:pic>
        <p:nvPicPr>
          <p:cNvPr id="18" name="Content Placeholder 3">
            <a:extLst>
              <a:ext uri="{FF2B5EF4-FFF2-40B4-BE49-F238E27FC236}">
                <a16:creationId xmlns:a16="http://schemas.microsoft.com/office/drawing/2014/main" id="{6B35DB96-3B7C-4A45-9973-E653BFFE0D41}"/>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2946" r="68067" b="5783"/>
          <a:stretch/>
        </p:blipFill>
        <p:spPr>
          <a:xfrm>
            <a:off x="4681326" y="1123950"/>
            <a:ext cx="2032000" cy="3127321"/>
          </a:xfrm>
        </p:spPr>
      </p:pic>
      <p:pic>
        <p:nvPicPr>
          <p:cNvPr id="19" name="Content Placeholder 3">
            <a:extLst>
              <a:ext uri="{FF2B5EF4-FFF2-40B4-BE49-F238E27FC236}">
                <a16:creationId xmlns:a16="http://schemas.microsoft.com/office/drawing/2014/main" id="{C6C70735-EBAA-7443-88FB-033E79F3DA4E}"/>
              </a:ext>
            </a:extLst>
          </p:cNvPr>
          <p:cNvPicPr>
            <a:picLocks noChangeAspect="1"/>
          </p:cNvPicPr>
          <p:nvPr/>
        </p:nvPicPr>
        <p:blipFill rotWithShape="1">
          <a:blip r:embed="rId3">
            <a:extLst>
              <a:ext uri="{28A0092B-C50C-407E-A947-70E740481C1C}">
                <a14:useLocalDpi xmlns:a14="http://schemas.microsoft.com/office/drawing/2010/main" val="0"/>
              </a:ext>
            </a:extLst>
          </a:blip>
          <a:srcRect l="55883" t="2946" r="15377" b="5659"/>
          <a:stretch/>
        </p:blipFill>
        <p:spPr>
          <a:xfrm>
            <a:off x="6711407" y="1123950"/>
            <a:ext cx="1828800" cy="3127321"/>
          </a:xfrm>
          <a:prstGeom prst="rect">
            <a:avLst/>
          </a:prstGeom>
        </p:spPr>
      </p:pic>
      <p:grpSp>
        <p:nvGrpSpPr>
          <p:cNvPr id="20" name="Group 19">
            <a:extLst>
              <a:ext uri="{FF2B5EF4-FFF2-40B4-BE49-F238E27FC236}">
                <a16:creationId xmlns:a16="http://schemas.microsoft.com/office/drawing/2014/main" id="{7799CD42-8CB6-FF44-A8C4-A759A000C04E}"/>
              </a:ext>
            </a:extLst>
          </p:cNvPr>
          <p:cNvGrpSpPr/>
          <p:nvPr/>
        </p:nvGrpSpPr>
        <p:grpSpPr>
          <a:xfrm>
            <a:off x="304800" y="892229"/>
            <a:ext cx="4176300" cy="3364613"/>
            <a:chOff x="522435" y="1178503"/>
            <a:chExt cx="3820965" cy="3078339"/>
          </a:xfrm>
        </p:grpSpPr>
        <p:pic>
          <p:nvPicPr>
            <p:cNvPr id="21" name="Picture 20" descr="Screen Clipping">
              <a:extLst>
                <a:ext uri="{FF2B5EF4-FFF2-40B4-BE49-F238E27FC236}">
                  <a16:creationId xmlns:a16="http://schemas.microsoft.com/office/drawing/2014/main" id="{C16F8C21-C406-C64E-A320-83A8645E3DB2}"/>
                </a:ext>
              </a:extLst>
            </p:cNvPr>
            <p:cNvPicPr>
              <a:picLocks noChangeAspect="1"/>
            </p:cNvPicPr>
            <p:nvPr/>
          </p:nvPicPr>
          <p:blipFill rotWithShape="1">
            <a:blip r:embed="rId4">
              <a:extLst>
                <a:ext uri="{28A0092B-C50C-407E-A947-70E740481C1C}">
                  <a14:useLocalDpi xmlns:a14="http://schemas.microsoft.com/office/drawing/2010/main" val="0"/>
                </a:ext>
              </a:extLst>
            </a:blip>
            <a:srcRect l="12653" t="13228" r="15924" b="27531"/>
            <a:stretch/>
          </p:blipFill>
          <p:spPr>
            <a:xfrm>
              <a:off x="3124200" y="1491200"/>
              <a:ext cx="1219200" cy="929941"/>
            </a:xfrm>
            <a:prstGeom prst="rect">
              <a:avLst/>
            </a:prstGeom>
          </p:spPr>
        </p:pic>
        <p:pic>
          <p:nvPicPr>
            <p:cNvPr id="22" name="Picture 21" descr="Screen Clipping">
              <a:extLst>
                <a:ext uri="{FF2B5EF4-FFF2-40B4-BE49-F238E27FC236}">
                  <a16:creationId xmlns:a16="http://schemas.microsoft.com/office/drawing/2014/main" id="{3092A8C9-5B4B-B64E-812F-FE1750CA5C1A}"/>
                </a:ext>
              </a:extLst>
            </p:cNvPr>
            <p:cNvPicPr>
              <a:picLocks noChangeAspect="1"/>
            </p:cNvPicPr>
            <p:nvPr/>
          </p:nvPicPr>
          <p:blipFill rotWithShape="1">
            <a:blip r:embed="rId5">
              <a:extLst>
                <a:ext uri="{28A0092B-C50C-407E-A947-70E740481C1C}">
                  <a14:useLocalDpi xmlns:a14="http://schemas.microsoft.com/office/drawing/2010/main" val="0"/>
                </a:ext>
              </a:extLst>
            </a:blip>
            <a:srcRect l="6872" t="18011" r="7504" b="14671"/>
            <a:stretch/>
          </p:blipFill>
          <p:spPr>
            <a:xfrm>
              <a:off x="3155540" y="2419350"/>
              <a:ext cx="1187860" cy="909342"/>
            </a:xfrm>
            <a:prstGeom prst="rect">
              <a:avLst/>
            </a:prstGeom>
          </p:spPr>
        </p:pic>
        <p:pic>
          <p:nvPicPr>
            <p:cNvPr id="23" name="Picture 22">
              <a:extLst>
                <a:ext uri="{FF2B5EF4-FFF2-40B4-BE49-F238E27FC236}">
                  <a16:creationId xmlns:a16="http://schemas.microsoft.com/office/drawing/2014/main" id="{D4739058-0830-254E-ABD0-78042DB80A5A}"/>
                </a:ext>
              </a:extLst>
            </p:cNvPr>
            <p:cNvPicPr>
              <a:picLocks noChangeAspect="1"/>
            </p:cNvPicPr>
            <p:nvPr/>
          </p:nvPicPr>
          <p:blipFill rotWithShape="1">
            <a:blip r:embed="rId6"/>
            <a:srcRect l="65212" t="68210" r="18309" b="16008"/>
            <a:stretch/>
          </p:blipFill>
          <p:spPr>
            <a:xfrm>
              <a:off x="1210320" y="3247208"/>
              <a:ext cx="1032609" cy="1000942"/>
            </a:xfrm>
            <a:prstGeom prst="rect">
              <a:avLst/>
            </a:prstGeom>
          </p:spPr>
        </p:pic>
        <p:pic>
          <p:nvPicPr>
            <p:cNvPr id="24" name="Picture 23">
              <a:extLst>
                <a:ext uri="{FF2B5EF4-FFF2-40B4-BE49-F238E27FC236}">
                  <a16:creationId xmlns:a16="http://schemas.microsoft.com/office/drawing/2014/main" id="{928C99B9-F14A-C64A-9790-855E1D8ECC0C}"/>
                </a:ext>
              </a:extLst>
            </p:cNvPr>
            <p:cNvPicPr>
              <a:picLocks noChangeAspect="1"/>
            </p:cNvPicPr>
            <p:nvPr/>
          </p:nvPicPr>
          <p:blipFill rotWithShape="1">
            <a:blip r:embed="rId6"/>
            <a:srcRect l="65212" t="37394" r="18309" b="47412"/>
            <a:stretch/>
          </p:blipFill>
          <p:spPr>
            <a:xfrm>
              <a:off x="1210321" y="2343150"/>
              <a:ext cx="1032609" cy="963634"/>
            </a:xfrm>
            <a:prstGeom prst="rect">
              <a:avLst/>
            </a:prstGeom>
          </p:spPr>
        </p:pic>
        <p:pic>
          <p:nvPicPr>
            <p:cNvPr id="25" name="Picture 24">
              <a:extLst>
                <a:ext uri="{FF2B5EF4-FFF2-40B4-BE49-F238E27FC236}">
                  <a16:creationId xmlns:a16="http://schemas.microsoft.com/office/drawing/2014/main" id="{9ADDF41D-4BC1-E34A-A744-0B15EBE98FD4}"/>
                </a:ext>
              </a:extLst>
            </p:cNvPr>
            <p:cNvPicPr>
              <a:picLocks noChangeAspect="1"/>
            </p:cNvPicPr>
            <p:nvPr/>
          </p:nvPicPr>
          <p:blipFill rotWithShape="1">
            <a:blip r:embed="rId6"/>
            <a:srcRect l="65212" t="52517" r="18309" b="32218"/>
            <a:stretch/>
          </p:blipFill>
          <p:spPr>
            <a:xfrm>
              <a:off x="2209800" y="2343150"/>
              <a:ext cx="1014852" cy="951489"/>
            </a:xfrm>
            <a:prstGeom prst="rect">
              <a:avLst/>
            </a:prstGeom>
          </p:spPr>
        </p:pic>
        <p:pic>
          <p:nvPicPr>
            <p:cNvPr id="26" name="Picture 25">
              <a:extLst>
                <a:ext uri="{FF2B5EF4-FFF2-40B4-BE49-F238E27FC236}">
                  <a16:creationId xmlns:a16="http://schemas.microsoft.com/office/drawing/2014/main" id="{57C627C3-8621-2443-90B5-CCC9691A30D7}"/>
                </a:ext>
              </a:extLst>
            </p:cNvPr>
            <p:cNvPicPr>
              <a:picLocks noChangeAspect="1"/>
            </p:cNvPicPr>
            <p:nvPr/>
          </p:nvPicPr>
          <p:blipFill rotWithShape="1">
            <a:blip r:embed="rId6"/>
            <a:srcRect l="65212" t="20996" r="18309" b="64173"/>
            <a:stretch/>
          </p:blipFill>
          <p:spPr>
            <a:xfrm>
              <a:off x="2209800" y="1491200"/>
              <a:ext cx="1014853" cy="924431"/>
            </a:xfrm>
            <a:prstGeom prst="rect">
              <a:avLst/>
            </a:prstGeom>
          </p:spPr>
        </p:pic>
        <p:sp>
          <p:nvSpPr>
            <p:cNvPr id="27" name="TextBox 26">
              <a:extLst>
                <a:ext uri="{FF2B5EF4-FFF2-40B4-BE49-F238E27FC236}">
                  <a16:creationId xmlns:a16="http://schemas.microsoft.com/office/drawing/2014/main" id="{2A1CE454-F081-B94F-9CC0-073D665AE7FF}"/>
                </a:ext>
              </a:extLst>
            </p:cNvPr>
            <p:cNvSpPr txBox="1"/>
            <p:nvPr/>
          </p:nvSpPr>
          <p:spPr>
            <a:xfrm>
              <a:off x="560176" y="1780213"/>
              <a:ext cx="598369" cy="338554"/>
            </a:xfrm>
            <a:prstGeom prst="rect">
              <a:avLst/>
            </a:prstGeom>
            <a:noFill/>
          </p:spPr>
          <p:txBody>
            <a:bodyPr wrap="none" rtlCol="0">
              <a:spAutoFit/>
            </a:bodyPr>
            <a:lstStyle/>
            <a:p>
              <a:r>
                <a:rPr lang="en-US" sz="1600" dirty="0"/>
                <a:t>Apex</a:t>
              </a:r>
            </a:p>
          </p:txBody>
        </p:sp>
        <p:sp>
          <p:nvSpPr>
            <p:cNvPr id="28" name="TextBox 27">
              <a:extLst>
                <a:ext uri="{FF2B5EF4-FFF2-40B4-BE49-F238E27FC236}">
                  <a16:creationId xmlns:a16="http://schemas.microsoft.com/office/drawing/2014/main" id="{39F6AB53-0645-7740-A8CF-F6874022446D}"/>
                </a:ext>
              </a:extLst>
            </p:cNvPr>
            <p:cNvSpPr txBox="1"/>
            <p:nvPr/>
          </p:nvSpPr>
          <p:spPr>
            <a:xfrm>
              <a:off x="605123" y="2686180"/>
              <a:ext cx="508473" cy="338554"/>
            </a:xfrm>
            <a:prstGeom prst="rect">
              <a:avLst/>
            </a:prstGeom>
            <a:noFill/>
          </p:spPr>
          <p:txBody>
            <a:bodyPr wrap="none" rtlCol="0">
              <a:spAutoFit/>
            </a:bodyPr>
            <a:lstStyle/>
            <a:p>
              <a:r>
                <a:rPr lang="en-US" sz="1600" dirty="0"/>
                <a:t>Mid</a:t>
              </a:r>
            </a:p>
          </p:txBody>
        </p:sp>
        <p:sp>
          <p:nvSpPr>
            <p:cNvPr id="29" name="TextBox 28">
              <a:extLst>
                <a:ext uri="{FF2B5EF4-FFF2-40B4-BE49-F238E27FC236}">
                  <a16:creationId xmlns:a16="http://schemas.microsoft.com/office/drawing/2014/main" id="{6D466C94-A7B1-8D4B-855E-99FA10DA8FAA}"/>
                </a:ext>
              </a:extLst>
            </p:cNvPr>
            <p:cNvSpPr txBox="1"/>
            <p:nvPr/>
          </p:nvSpPr>
          <p:spPr>
            <a:xfrm>
              <a:off x="522435" y="3518857"/>
              <a:ext cx="619080" cy="338554"/>
            </a:xfrm>
            <a:prstGeom prst="rect">
              <a:avLst/>
            </a:prstGeom>
            <a:noFill/>
          </p:spPr>
          <p:txBody>
            <a:bodyPr wrap="none" rtlCol="0">
              <a:spAutoFit/>
            </a:bodyPr>
            <a:lstStyle/>
            <a:p>
              <a:r>
                <a:rPr lang="en-US" sz="1600" dirty="0"/>
                <a:t>Base</a:t>
              </a:r>
            </a:p>
          </p:txBody>
        </p:sp>
        <p:sp>
          <p:nvSpPr>
            <p:cNvPr id="30" name="TextBox 29">
              <a:extLst>
                <a:ext uri="{FF2B5EF4-FFF2-40B4-BE49-F238E27FC236}">
                  <a16:creationId xmlns:a16="http://schemas.microsoft.com/office/drawing/2014/main" id="{A35D921D-6D7F-7248-9B30-9510E41DD845}"/>
                </a:ext>
              </a:extLst>
            </p:cNvPr>
            <p:cNvSpPr txBox="1"/>
            <p:nvPr/>
          </p:nvSpPr>
          <p:spPr>
            <a:xfrm>
              <a:off x="1449413" y="1178503"/>
              <a:ext cx="2577629" cy="338554"/>
            </a:xfrm>
            <a:prstGeom prst="rect">
              <a:avLst/>
            </a:prstGeom>
            <a:noFill/>
          </p:spPr>
          <p:txBody>
            <a:bodyPr wrap="none" rtlCol="0">
              <a:spAutoFit/>
            </a:bodyPr>
            <a:lstStyle/>
            <a:p>
              <a:r>
                <a:rPr lang="en-US" sz="1600" dirty="0"/>
                <a:t>Rest	Stress	    LGE</a:t>
              </a:r>
            </a:p>
          </p:txBody>
        </p:sp>
        <p:pic>
          <p:nvPicPr>
            <p:cNvPr id="31" name="Picture 30" descr="Screen Clipping">
              <a:extLst>
                <a:ext uri="{FF2B5EF4-FFF2-40B4-BE49-F238E27FC236}">
                  <a16:creationId xmlns:a16="http://schemas.microsoft.com/office/drawing/2014/main" id="{07C2056E-CF0C-7C41-9A31-8802B97F0B4E}"/>
                </a:ext>
              </a:extLst>
            </p:cNvPr>
            <p:cNvPicPr>
              <a:picLocks noChangeAspect="1"/>
            </p:cNvPicPr>
            <p:nvPr/>
          </p:nvPicPr>
          <p:blipFill rotWithShape="1">
            <a:blip r:embed="rId7">
              <a:extLst>
                <a:ext uri="{28A0092B-C50C-407E-A947-70E740481C1C}">
                  <a14:useLocalDpi xmlns:a14="http://schemas.microsoft.com/office/drawing/2010/main" val="0"/>
                </a:ext>
              </a:extLst>
            </a:blip>
            <a:srcRect l="9343" t="15941" r="14133" b="12824"/>
            <a:stretch/>
          </p:blipFill>
          <p:spPr>
            <a:xfrm>
              <a:off x="3224652" y="3266224"/>
              <a:ext cx="1118748" cy="990618"/>
            </a:xfrm>
            <a:prstGeom prst="rect">
              <a:avLst/>
            </a:prstGeom>
          </p:spPr>
        </p:pic>
        <p:pic>
          <p:nvPicPr>
            <p:cNvPr id="32" name="Picture 31">
              <a:extLst>
                <a:ext uri="{FF2B5EF4-FFF2-40B4-BE49-F238E27FC236}">
                  <a16:creationId xmlns:a16="http://schemas.microsoft.com/office/drawing/2014/main" id="{653B0331-C687-6841-9E23-B4D3F0ACA037}"/>
                </a:ext>
              </a:extLst>
            </p:cNvPr>
            <p:cNvPicPr>
              <a:picLocks noChangeAspect="1"/>
            </p:cNvPicPr>
            <p:nvPr/>
          </p:nvPicPr>
          <p:blipFill rotWithShape="1">
            <a:blip r:embed="rId6"/>
            <a:srcRect l="65212" t="6166" r="18309" b="79004"/>
            <a:stretch/>
          </p:blipFill>
          <p:spPr>
            <a:xfrm>
              <a:off x="1219200" y="1506360"/>
              <a:ext cx="1014853" cy="924431"/>
            </a:xfrm>
            <a:prstGeom prst="rect">
              <a:avLst/>
            </a:prstGeom>
          </p:spPr>
        </p:pic>
        <p:pic>
          <p:nvPicPr>
            <p:cNvPr id="33" name="Picture 32">
              <a:extLst>
                <a:ext uri="{FF2B5EF4-FFF2-40B4-BE49-F238E27FC236}">
                  <a16:creationId xmlns:a16="http://schemas.microsoft.com/office/drawing/2014/main" id="{46FF1E85-80DC-A943-866E-40A86BAD7864}"/>
                </a:ext>
              </a:extLst>
            </p:cNvPr>
            <p:cNvPicPr>
              <a:picLocks noChangeAspect="1"/>
            </p:cNvPicPr>
            <p:nvPr/>
          </p:nvPicPr>
          <p:blipFill rotWithShape="1">
            <a:blip r:embed="rId6"/>
            <a:srcRect l="65212" t="84218" r="18979"/>
            <a:stretch/>
          </p:blipFill>
          <p:spPr>
            <a:xfrm>
              <a:off x="2242928" y="3247234"/>
              <a:ext cx="990601" cy="1000916"/>
            </a:xfrm>
            <a:prstGeom prst="rect">
              <a:avLst/>
            </a:prstGeom>
          </p:spPr>
        </p:pic>
      </p:grpSp>
    </p:spTree>
    <p:extLst>
      <p:ext uri="{BB962C8B-B14F-4D97-AF65-F5344CB8AC3E}">
        <p14:creationId xmlns:p14="http://schemas.microsoft.com/office/powerpoint/2010/main" val="15191453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Cardiac Catheterization with Coronary Angiogram</a:t>
            </a:r>
          </a:p>
        </p:txBody>
      </p:sp>
      <p:pic>
        <p:nvPicPr>
          <p:cNvPr id="6" name="Content Placeholder 5"/>
          <p:cNvPicPr>
            <a:picLocks noGrp="1" noChangeAspect="1"/>
          </p:cNvPicPr>
          <p:nvPr>
            <p:ph sz="half" idx="2"/>
          </p:nvPr>
        </p:nvPicPr>
        <p:blipFill rotWithShape="1">
          <a:blip r:embed="rId3"/>
          <a:srcRect l="60368" t="27003" r="23503" b="43368"/>
          <a:stretch/>
        </p:blipFill>
        <p:spPr>
          <a:xfrm>
            <a:off x="4800600" y="1276350"/>
            <a:ext cx="3113136" cy="3216845"/>
          </a:xfrm>
          <a:prstGeom prst="rect">
            <a:avLst/>
          </a:prstGeom>
        </p:spPr>
      </p:pic>
      <p:pic>
        <p:nvPicPr>
          <p:cNvPr id="8" name="Content Placeholder 7"/>
          <p:cNvPicPr>
            <a:picLocks noGrp="1" noChangeAspect="1"/>
          </p:cNvPicPr>
          <p:nvPr>
            <p:ph sz="half" idx="1"/>
          </p:nvPr>
        </p:nvPicPr>
        <p:blipFill rotWithShape="1">
          <a:blip r:embed="rId4"/>
          <a:srcRect l="26250" t="33704" r="43750" b="21112"/>
          <a:stretch/>
        </p:blipFill>
        <p:spPr>
          <a:xfrm>
            <a:off x="609600" y="1276350"/>
            <a:ext cx="3793813" cy="3214119"/>
          </a:xfrm>
          <a:prstGeom prst="rect">
            <a:avLst/>
          </a:prstGeom>
        </p:spPr>
      </p:pic>
      <p:sp>
        <p:nvSpPr>
          <p:cNvPr id="9" name="Rectangle 8"/>
          <p:cNvSpPr/>
          <p:nvPr/>
        </p:nvSpPr>
        <p:spPr>
          <a:xfrm>
            <a:off x="1872912" y="1200150"/>
            <a:ext cx="5061001" cy="58477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n-US" sz="3200" dirty="0">
                <a:latin typeface="Avenir"/>
              </a:rPr>
              <a:t>Underwent 4 vessel CABG</a:t>
            </a:r>
          </a:p>
        </p:txBody>
      </p:sp>
    </p:spTree>
    <p:extLst>
      <p:ext uri="{BB962C8B-B14F-4D97-AF65-F5344CB8AC3E}">
        <p14:creationId xmlns:p14="http://schemas.microsoft.com/office/powerpoint/2010/main" val="697334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28213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6659289" cy="5143500"/>
          </a:xfrm>
          <a:prstGeom prst="rect">
            <a:avLst/>
          </a:prstGeom>
        </p:spPr>
      </p:pic>
      <p:sp>
        <p:nvSpPr>
          <p:cNvPr id="5" name="Oval 4"/>
          <p:cNvSpPr/>
          <p:nvPr/>
        </p:nvSpPr>
        <p:spPr>
          <a:xfrm>
            <a:off x="3200400" y="1885950"/>
            <a:ext cx="1547156" cy="639203"/>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a:xfrm>
            <a:off x="6248400" y="209550"/>
            <a:ext cx="2438400" cy="1069976"/>
          </a:xfrm>
        </p:spPr>
        <p:txBody>
          <a:bodyPr/>
          <a:lstStyle/>
          <a:p>
            <a:r>
              <a:rPr lang="en-US" sz="2000" dirty="0"/>
              <a:t>Initial approach to acute chest pain</a:t>
            </a:r>
          </a:p>
        </p:txBody>
      </p:sp>
    </p:spTree>
    <p:extLst>
      <p:ext uri="{BB962C8B-B14F-4D97-AF65-F5344CB8AC3E}">
        <p14:creationId xmlns:p14="http://schemas.microsoft.com/office/powerpoint/2010/main" val="4246572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Game Changers:</a:t>
            </a:r>
          </a:p>
        </p:txBody>
      </p:sp>
      <p:sp>
        <p:nvSpPr>
          <p:cNvPr id="3" name="Content Placeholder 2"/>
          <p:cNvSpPr>
            <a:spLocks noGrp="1"/>
          </p:cNvSpPr>
          <p:nvPr>
            <p:ph idx="1"/>
          </p:nvPr>
        </p:nvSpPr>
        <p:spPr/>
        <p:txBody>
          <a:bodyPr/>
          <a:lstStyle/>
          <a:p>
            <a:r>
              <a:rPr lang="en-US" dirty="0"/>
              <a:t>High Sensitivity Troponin</a:t>
            </a:r>
          </a:p>
          <a:p>
            <a:endParaRPr lang="en-US" dirty="0"/>
          </a:p>
          <a:p>
            <a:r>
              <a:rPr lang="en-US" dirty="0"/>
              <a:t>Clinical Decision Pathways</a:t>
            </a:r>
          </a:p>
        </p:txBody>
      </p:sp>
    </p:spTree>
    <p:extLst>
      <p:ext uri="{BB962C8B-B14F-4D97-AF65-F5344CB8AC3E}">
        <p14:creationId xmlns:p14="http://schemas.microsoft.com/office/powerpoint/2010/main" val="33709423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384175"/>
          </a:xfrm>
        </p:spPr>
        <p:txBody>
          <a:bodyPr/>
          <a:lstStyle/>
          <a:p>
            <a:r>
              <a:rPr lang="en-US" dirty="0"/>
              <a:t>High Sensitivity-Troponins Are Preferred</a:t>
            </a:r>
          </a:p>
        </p:txBody>
      </p:sp>
      <p:pic>
        <p:nvPicPr>
          <p:cNvPr id="4" name="Picture 3"/>
          <p:cNvPicPr>
            <a:picLocks noChangeAspect="1"/>
          </p:cNvPicPr>
          <p:nvPr/>
        </p:nvPicPr>
        <p:blipFill rotWithShape="1">
          <a:blip r:embed="rId2"/>
          <a:srcRect t="13031"/>
          <a:stretch/>
        </p:blipFill>
        <p:spPr>
          <a:xfrm>
            <a:off x="609600" y="895350"/>
            <a:ext cx="7386054" cy="3047400"/>
          </a:xfrm>
          <a:prstGeom prst="rect">
            <a:avLst/>
          </a:prstGeom>
        </p:spPr>
      </p:pic>
    </p:spTree>
    <p:extLst>
      <p:ext uri="{BB962C8B-B14F-4D97-AF65-F5344CB8AC3E}">
        <p14:creationId xmlns:p14="http://schemas.microsoft.com/office/powerpoint/2010/main" val="1383621294"/>
      </p:ext>
    </p:extLst>
  </p:cSld>
  <p:clrMapOvr>
    <a:masterClrMapping/>
  </p:clrMapOvr>
</p:sld>
</file>

<file path=ppt/theme/theme1.xml><?xml version="1.0" encoding="utf-8"?>
<a:theme xmlns:a="http://schemas.openxmlformats.org/drawingml/2006/main" name="ACC 16:9 Master">
  <a:themeElements>
    <a:clrScheme name="ACC">
      <a:dk1>
        <a:srgbClr val="00386B"/>
      </a:dk1>
      <a:lt1>
        <a:sysClr val="window" lastClr="FFFFFF"/>
      </a:lt1>
      <a:dk2>
        <a:srgbClr val="00386B"/>
      </a:dk2>
      <a:lt2>
        <a:srgbClr val="EEECE1"/>
      </a:lt2>
      <a:accent1>
        <a:srgbClr val="C6D9F0"/>
      </a:accent1>
      <a:accent2>
        <a:srgbClr val="8DB3E2"/>
      </a:accent2>
      <a:accent3>
        <a:srgbClr val="548DD4"/>
      </a:accent3>
      <a:accent4>
        <a:srgbClr val="17365D"/>
      </a:accent4>
      <a:accent5>
        <a:srgbClr val="0F243E"/>
      </a:accent5>
      <a:accent6>
        <a:srgbClr val="7F7F7F"/>
      </a:accent6>
      <a:hlink>
        <a:srgbClr val="006ED2"/>
      </a:hlink>
      <a:folHlink>
        <a:srgbClr val="A5A5A5"/>
      </a:folHlink>
    </a:clrScheme>
    <a:fontScheme name="Custom 2">
      <a:majorFont>
        <a:latin typeface="Garamond"/>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09774405284654DBBFBFA88ED88E767" ma:contentTypeVersion="11" ma:contentTypeDescription="Create a new document." ma:contentTypeScope="" ma:versionID="b49be765b287f95f17e252b5eef1f2f4">
  <xsd:schema xmlns:xsd="http://www.w3.org/2001/XMLSchema" xmlns:xs="http://www.w3.org/2001/XMLSchema" xmlns:p="http://schemas.microsoft.com/office/2006/metadata/properties" xmlns:ns2="6c48deb1-7e46-4919-9687-8ee7d470aeb9" targetNamespace="http://schemas.microsoft.com/office/2006/metadata/properties" ma:root="true" ma:fieldsID="deaf6fb87a3b712b3d97fd222e24273e" ns2:_="">
    <xsd:import namespace="6c48deb1-7e46-4919-9687-8ee7d470aeb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EventHashCode" minOccurs="0"/>
                <xsd:element ref="ns2:MediaServiceGenerationTime" minOccurs="0"/>
                <xsd:element ref="ns2:MediaServiceDateTaken" minOccurs="0"/>
                <xsd:element ref="ns2:MediaServiceAutoKeyPoints" minOccurs="0"/>
                <xsd:element ref="ns2:MediaServiceKeyPoints" minOccurs="0"/>
                <xsd:element ref="ns2:_Flow_SignoffStatu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48deb1-7e46-4919-9687-8ee7d470aeb9"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_Flow_SignoffStatus" ma:index="17" nillable="true" ma:displayName="Sign-off status" ma:internalName="Sign_x002d_off_x0020_status">
      <xsd:simpleType>
        <xsd:restriction base="dms:Text"/>
      </xsd:simpleType>
    </xsd:element>
    <xsd:element name="MediaLengthInSeconds" ma:index="18"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Flow_SignoffStatus xmlns="6c48deb1-7e46-4919-9687-8ee7d470aeb9" xsi:nil="true"/>
  </documentManagement>
</p:properties>
</file>

<file path=customXml/itemProps1.xml><?xml version="1.0" encoding="utf-8"?>
<ds:datastoreItem xmlns:ds="http://schemas.openxmlformats.org/officeDocument/2006/customXml" ds:itemID="{F78108C7-0F1E-4F28-8710-4484B5356C6F}">
  <ds:schemaRefs>
    <ds:schemaRef ds:uri="http://schemas.microsoft.com/sharepoint/v3/contenttype/forms"/>
  </ds:schemaRefs>
</ds:datastoreItem>
</file>

<file path=customXml/itemProps2.xml><?xml version="1.0" encoding="utf-8"?>
<ds:datastoreItem xmlns:ds="http://schemas.openxmlformats.org/officeDocument/2006/customXml" ds:itemID="{E9278EB1-D8AE-4FF0-921C-AD92557572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c48deb1-7e46-4919-9687-8ee7d470ae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49F587A-648E-4CBE-B011-4FA3E604A7AB}">
  <ds:schemaRefs>
    <ds:schemaRef ds:uri="http://purl.org/dc/elements/1.1/"/>
    <ds:schemaRef ds:uri="http://schemas.microsoft.com/office/2006/metadata/properties"/>
    <ds:schemaRef ds:uri="6c48deb1-7e46-4919-9687-8ee7d470aeb9"/>
    <ds:schemaRef ds:uri="http://purl.org/dc/terms/"/>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596</TotalTime>
  <Words>1840</Words>
  <Application>Microsoft Office PowerPoint</Application>
  <PresentationFormat>On-screen Show (16:9)</PresentationFormat>
  <Paragraphs>232</Paragraphs>
  <Slides>62</Slides>
  <Notes>12</Notes>
  <HiddenSlides>0</HiddenSlides>
  <MMClips>2</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62</vt:i4>
      </vt:variant>
    </vt:vector>
  </HeadingPairs>
  <TitlesOfParts>
    <vt:vector size="77" baseType="lpstr">
      <vt:lpstr>Arial</vt:lpstr>
      <vt:lpstr>Avenir</vt:lpstr>
      <vt:lpstr>Avenir </vt:lpstr>
      <vt:lpstr>Avenir Book</vt:lpstr>
      <vt:lpstr>Avenir Heavy</vt:lpstr>
      <vt:lpstr>Calibri</vt:lpstr>
      <vt:lpstr>Calibri Light</vt:lpstr>
      <vt:lpstr>Franklin Gothic Book</vt:lpstr>
      <vt:lpstr>Garamond</vt:lpstr>
      <vt:lpstr>Lub Dub Heavy</vt:lpstr>
      <vt:lpstr>Lub Dub Medium</vt:lpstr>
      <vt:lpstr>Segoe UI</vt:lpstr>
      <vt:lpstr>ACC 16:9 Master</vt:lpstr>
      <vt:lpstr>1_Custom Design</vt:lpstr>
      <vt:lpstr>Custom Design</vt:lpstr>
      <vt:lpstr>PowerPoint Presentation</vt:lpstr>
      <vt:lpstr>PowerPoint Presentation</vt:lpstr>
      <vt:lpstr>The ACC Cardiovascular Imaging Section presents 2021 Guideline for the Evaluation and Diagnosis of Chest Pain: Imaging and Acute Chest Pain </vt:lpstr>
      <vt:lpstr>PowerPoint Presentation</vt:lpstr>
      <vt:lpstr>Background – Why Chest Pain?</vt:lpstr>
      <vt:lpstr>Chest “Pain” and other symptoms of cardiac ischemia</vt:lpstr>
      <vt:lpstr>Initial approach to acute chest pain</vt:lpstr>
      <vt:lpstr>Two Game Changers:</vt:lpstr>
      <vt:lpstr>High Sensitivity-Troponins Are Preferred</vt:lpstr>
      <vt:lpstr>Clinical Decision Pathways</vt:lpstr>
      <vt:lpstr>PowerPoint Presentation</vt:lpstr>
      <vt:lpstr>Definition Used for Low-Risk Patients With Chest Pain</vt:lpstr>
      <vt:lpstr>PowerPoint Presentation</vt:lpstr>
      <vt:lpstr>PowerPoint Presentation</vt:lpstr>
      <vt:lpstr>PowerPoint Presentation</vt:lpstr>
      <vt:lpstr>PowerPoint Presentation</vt:lpstr>
      <vt:lpstr>Learning Objectives</vt:lpstr>
      <vt:lpstr>Pathway for Acute Chest Pain/Likely ACS</vt:lpstr>
      <vt:lpstr>Top 10 Take Home Messages </vt:lpstr>
      <vt:lpstr>Transthoracic Echo</vt:lpstr>
      <vt:lpstr>Acute Chest Pain and Cardiac Testing Considerations</vt:lpstr>
      <vt:lpstr>Choosing an Imaging Test in Acute Chest Pain</vt:lpstr>
      <vt:lpstr>Choosing an Imaging Test in Acute Chest Pain</vt:lpstr>
      <vt:lpstr>Diagnostic Performance NIT</vt:lpstr>
      <vt:lpstr>Intermediate-Risk Patients With No Known CAD </vt:lpstr>
      <vt:lpstr>Intermediate-Risk Patients With No Known CAD </vt:lpstr>
      <vt:lpstr>Intermediate-Risk Patients  With Acute Chest Pain and No Known (CAD)</vt:lpstr>
      <vt:lpstr>Intermediate-Risk Patients  With Acute Chest Pain and No Known (CAD)</vt:lpstr>
      <vt:lpstr>Evaluation Algorithm for Patients With Suspected ACS at Intermediate Risk With No Known CAD.</vt:lpstr>
      <vt:lpstr>Intermediate-Risk Patients With Acute  Chest Pain and Known CAD</vt:lpstr>
      <vt:lpstr>Intermediate-Risk Patients With Acute  Chest Pain and Known CAD</vt:lpstr>
      <vt:lpstr>Evaluation Algorithm for Patients with Suspected ACS at Intermediate Risk with Known CAD</vt:lpstr>
      <vt:lpstr>Shared Decision-Making in Patients With Acute Chest Pain</vt:lpstr>
      <vt:lpstr>Summary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Highlights</vt:lpstr>
      <vt:lpstr>PowerPoint Presentation</vt:lpstr>
      <vt:lpstr>PowerPoint Presentation</vt:lpstr>
      <vt:lpstr>Case #1: HPI</vt:lpstr>
      <vt:lpstr>Case #1: ECG</vt:lpstr>
      <vt:lpstr>Case #1: ED course</vt:lpstr>
      <vt:lpstr>PowerPoint Presentation</vt:lpstr>
      <vt:lpstr>PowerPoint Presentation</vt:lpstr>
      <vt:lpstr>Presentation</vt:lpstr>
      <vt:lpstr>Evaluation and Diagnostic Workup</vt:lpstr>
      <vt:lpstr>PowerPoint Presentation</vt:lpstr>
      <vt:lpstr>Exercise Nuclear Stress Test</vt:lpstr>
      <vt:lpstr>PowerPoint Presentation</vt:lpstr>
      <vt:lpstr>Case #1: Coronary CTA</vt:lpstr>
      <vt:lpstr>Case #1: Coronary Angiogram</vt:lpstr>
      <vt:lpstr>Case #2 Follow-up</vt:lpstr>
      <vt:lpstr>Stress Cardiac Magnetic Resonance</vt:lpstr>
      <vt:lpstr>Cardiac Catheterization with Coronary Angiogram</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Insert Title Here ]</dc:title>
  <dc:creator>Autumn Niggles</dc:creator>
  <cp:lastModifiedBy>Tina Battaile</cp:lastModifiedBy>
  <cp:revision>44</cp:revision>
  <cp:lastPrinted>2013-06-06T20:17:19Z</cp:lastPrinted>
  <dcterms:created xsi:type="dcterms:W3CDTF">2013-05-15T19:14:34Z</dcterms:created>
  <dcterms:modified xsi:type="dcterms:W3CDTF">2021-11-12T15:20:07Z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0x010100809774405284654DBBFBFA88ED88E767</vt:lpwstr>
  </property>
</Properties>
</file>