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84" r:id="rId5"/>
    <p:sldMasterId id="2147483772" r:id="rId6"/>
  </p:sldMasterIdLst>
  <p:notesMasterIdLst>
    <p:notesMasterId r:id="rId57"/>
  </p:notesMasterIdLst>
  <p:handoutMasterIdLst>
    <p:handoutMasterId r:id="rId58"/>
  </p:handoutMasterIdLst>
  <p:sldIdLst>
    <p:sldId id="256" r:id="rId7"/>
    <p:sldId id="290" r:id="rId8"/>
    <p:sldId id="257" r:id="rId9"/>
    <p:sldId id="262" r:id="rId10"/>
    <p:sldId id="259" r:id="rId11"/>
    <p:sldId id="291" r:id="rId12"/>
    <p:sldId id="292" r:id="rId13"/>
    <p:sldId id="293" r:id="rId14"/>
    <p:sldId id="294" r:id="rId15"/>
    <p:sldId id="295" r:id="rId16"/>
    <p:sldId id="296" r:id="rId17"/>
    <p:sldId id="297" r:id="rId18"/>
    <p:sldId id="298" r:id="rId19"/>
    <p:sldId id="299" r:id="rId20"/>
    <p:sldId id="300" r:id="rId21"/>
    <p:sldId id="301" r:id="rId22"/>
    <p:sldId id="302" r:id="rId23"/>
    <p:sldId id="303" r:id="rId24"/>
    <p:sldId id="304" r:id="rId25"/>
    <p:sldId id="305" r:id="rId26"/>
    <p:sldId id="306" r:id="rId27"/>
    <p:sldId id="307" r:id="rId28"/>
    <p:sldId id="308" r:id="rId29"/>
    <p:sldId id="309" r:id="rId30"/>
    <p:sldId id="289" r:id="rId31"/>
    <p:sldId id="266" r:id="rId32"/>
    <p:sldId id="267" r:id="rId33"/>
    <p:sldId id="268" r:id="rId34"/>
    <p:sldId id="269" r:id="rId35"/>
    <p:sldId id="270" r:id="rId36"/>
    <p:sldId id="271" r:id="rId37"/>
    <p:sldId id="272" r:id="rId38"/>
    <p:sldId id="273" r:id="rId39"/>
    <p:sldId id="274" r:id="rId40"/>
    <p:sldId id="275" r:id="rId41"/>
    <p:sldId id="276" r:id="rId42"/>
    <p:sldId id="277" r:id="rId43"/>
    <p:sldId id="278" r:id="rId44"/>
    <p:sldId id="279" r:id="rId45"/>
    <p:sldId id="280" r:id="rId46"/>
    <p:sldId id="281" r:id="rId47"/>
    <p:sldId id="282" r:id="rId48"/>
    <p:sldId id="283" r:id="rId49"/>
    <p:sldId id="284" r:id="rId50"/>
    <p:sldId id="285" r:id="rId51"/>
    <p:sldId id="286" r:id="rId52"/>
    <p:sldId id="287" r:id="rId53"/>
    <p:sldId id="263" r:id="rId54"/>
    <p:sldId id="260" r:id="rId55"/>
    <p:sldId id="258" r:id="rId56"/>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101EA1-430E-4AB0-A620-BE2E74FC8021}" v="14" dt="2022-04-28T18:42:17.4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p:cViewPr varScale="1">
        <p:scale>
          <a:sx n="112" d="100"/>
          <a:sy n="112" d="100"/>
        </p:scale>
        <p:origin x="774" y="102"/>
      </p:cViewPr>
      <p:guideLst>
        <p:guide orient="horz" pos="1620"/>
        <p:guide pos="2880"/>
      </p:guideLst>
    </p:cSldViewPr>
  </p:slideViewPr>
  <p:notesTextViewPr>
    <p:cViewPr>
      <p:scale>
        <a:sx n="1" d="1"/>
        <a:sy n="1" d="1"/>
      </p:scale>
      <p:origin x="0" y="0"/>
    </p:cViewPr>
  </p:notesTextViewPr>
  <p:notesViewPr>
    <p:cSldViewPr>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D4E33F-07F1-4F1E-B53C-B560737CC9A2}"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71F23701-95E5-413A-8C2A-28B72D9C23E4}">
      <dgm:prSet phldrT="[Text]"/>
      <dgm:spPr>
        <a:solidFill>
          <a:schemeClr val="accent2"/>
        </a:solidFill>
      </dgm:spPr>
      <dgm:t>
        <a:bodyPr/>
        <a:lstStyle/>
        <a:p>
          <a:r>
            <a:rPr lang="en-US" b="1" dirty="0"/>
            <a:t>ACGME COMPETENCY</a:t>
          </a:r>
        </a:p>
      </dgm:t>
    </dgm:pt>
    <dgm:pt modelId="{35DA2BC2-0602-4B24-AFD9-FE85ACB3CA02}" type="parTrans" cxnId="{2072EC81-775E-4884-B9DE-8576BBC6D247}">
      <dgm:prSet/>
      <dgm:spPr/>
      <dgm:t>
        <a:bodyPr/>
        <a:lstStyle/>
        <a:p>
          <a:endParaRPr lang="en-US"/>
        </a:p>
      </dgm:t>
    </dgm:pt>
    <dgm:pt modelId="{B704F8D0-7795-4A77-A2EF-84D71CE39CD4}" type="sibTrans" cxnId="{2072EC81-775E-4884-B9DE-8576BBC6D247}">
      <dgm:prSet/>
      <dgm:spPr/>
      <dgm:t>
        <a:bodyPr/>
        <a:lstStyle/>
        <a:p>
          <a:endParaRPr lang="en-US"/>
        </a:p>
      </dgm:t>
    </dgm:pt>
    <dgm:pt modelId="{61E8E841-4F6B-47FE-9AEF-79581B896827}">
      <dgm:prSet phldrT="[Text]"/>
      <dgm:spPr>
        <a:solidFill>
          <a:srgbClr val="92D050"/>
        </a:solidFill>
      </dgm:spPr>
      <dgm:t>
        <a:bodyPr/>
        <a:lstStyle/>
        <a:p>
          <a:r>
            <a:rPr lang="en-US" b="1" dirty="0"/>
            <a:t>Patient Care</a:t>
          </a:r>
        </a:p>
      </dgm:t>
    </dgm:pt>
    <dgm:pt modelId="{93FDB1FC-998F-4680-A534-4D2DE4A4C851}" type="parTrans" cxnId="{FCEE3D2D-9917-4C7C-A44E-572FA0EB4A7A}">
      <dgm:prSet/>
      <dgm:spPr/>
      <dgm:t>
        <a:bodyPr/>
        <a:lstStyle/>
        <a:p>
          <a:endParaRPr lang="en-US"/>
        </a:p>
      </dgm:t>
    </dgm:pt>
    <dgm:pt modelId="{7069747F-44CD-4701-8D31-A8B7C978679A}" type="sibTrans" cxnId="{FCEE3D2D-9917-4C7C-A44E-572FA0EB4A7A}">
      <dgm:prSet/>
      <dgm:spPr/>
      <dgm:t>
        <a:bodyPr/>
        <a:lstStyle/>
        <a:p>
          <a:endParaRPr lang="en-US"/>
        </a:p>
      </dgm:t>
    </dgm:pt>
    <dgm:pt modelId="{C15CEEFC-2836-400D-9D06-4A9F01E3A9B3}">
      <dgm:prSet phldrT="[Text]"/>
      <dgm:spPr>
        <a:solidFill>
          <a:srgbClr val="FFC000"/>
        </a:solidFill>
      </dgm:spPr>
      <dgm:t>
        <a:bodyPr/>
        <a:lstStyle/>
        <a:p>
          <a:r>
            <a:rPr lang="en-US" b="1" dirty="0"/>
            <a:t>Medical Knowledge</a:t>
          </a:r>
        </a:p>
      </dgm:t>
    </dgm:pt>
    <dgm:pt modelId="{0719C923-CE29-4139-B2C8-12F32593E8E5}" type="parTrans" cxnId="{F31062C3-5779-4ADA-9F8E-1EAA69E310FA}">
      <dgm:prSet/>
      <dgm:spPr/>
      <dgm:t>
        <a:bodyPr/>
        <a:lstStyle/>
        <a:p>
          <a:endParaRPr lang="en-US"/>
        </a:p>
      </dgm:t>
    </dgm:pt>
    <dgm:pt modelId="{1ACDB85E-9DF4-4618-B1E4-0AB7D633A41E}" type="sibTrans" cxnId="{F31062C3-5779-4ADA-9F8E-1EAA69E310FA}">
      <dgm:prSet/>
      <dgm:spPr/>
      <dgm:t>
        <a:bodyPr/>
        <a:lstStyle/>
        <a:p>
          <a:endParaRPr lang="en-US"/>
        </a:p>
      </dgm:t>
    </dgm:pt>
    <dgm:pt modelId="{306ED486-BB1D-4244-8974-59EB2A210E49}">
      <dgm:prSet phldrT="[Text]"/>
      <dgm:spPr>
        <a:solidFill>
          <a:schemeClr val="accent1">
            <a:lumMod val="50000"/>
          </a:schemeClr>
        </a:solidFill>
      </dgm:spPr>
      <dgm:t>
        <a:bodyPr/>
        <a:lstStyle/>
        <a:p>
          <a:r>
            <a:rPr lang="en-US" b="1" dirty="0"/>
            <a:t>Systems –based Practice</a:t>
          </a:r>
        </a:p>
      </dgm:t>
    </dgm:pt>
    <dgm:pt modelId="{1FB9F48C-E756-4763-BA00-BB6ECA768733}" type="parTrans" cxnId="{554CE1A7-F7BB-4918-AA8B-2D8431709BC3}">
      <dgm:prSet/>
      <dgm:spPr/>
      <dgm:t>
        <a:bodyPr/>
        <a:lstStyle/>
        <a:p>
          <a:endParaRPr lang="en-US"/>
        </a:p>
      </dgm:t>
    </dgm:pt>
    <dgm:pt modelId="{38D725E1-6F24-40AD-98CE-86CF97C39DF3}" type="sibTrans" cxnId="{554CE1A7-F7BB-4918-AA8B-2D8431709BC3}">
      <dgm:prSet/>
      <dgm:spPr/>
      <dgm:t>
        <a:bodyPr/>
        <a:lstStyle/>
        <a:p>
          <a:endParaRPr lang="en-US"/>
        </a:p>
      </dgm:t>
    </dgm:pt>
    <dgm:pt modelId="{9521C09C-5781-41AD-8481-9ACA91AA28F3}">
      <dgm:prSet phldrT="[Text]"/>
      <dgm:spPr>
        <a:solidFill>
          <a:schemeClr val="accent6">
            <a:lumMod val="75000"/>
          </a:schemeClr>
        </a:solidFill>
      </dgm:spPr>
      <dgm:t>
        <a:bodyPr/>
        <a:lstStyle/>
        <a:p>
          <a:r>
            <a:rPr lang="en-US" b="1" dirty="0"/>
            <a:t>Practice-Based Learning and Improvement </a:t>
          </a:r>
        </a:p>
      </dgm:t>
    </dgm:pt>
    <dgm:pt modelId="{72EFEC03-39FC-4A44-B7F8-BCCBFC1623AE}" type="parTrans" cxnId="{0BC6EBD9-0B81-4F97-BE8A-9C7628F0E86C}">
      <dgm:prSet/>
      <dgm:spPr/>
      <dgm:t>
        <a:bodyPr/>
        <a:lstStyle/>
        <a:p>
          <a:endParaRPr lang="en-US"/>
        </a:p>
      </dgm:t>
    </dgm:pt>
    <dgm:pt modelId="{7E4152CC-6DF8-4D76-BA9C-D331722A6ED7}" type="sibTrans" cxnId="{0BC6EBD9-0B81-4F97-BE8A-9C7628F0E86C}">
      <dgm:prSet/>
      <dgm:spPr/>
      <dgm:t>
        <a:bodyPr/>
        <a:lstStyle/>
        <a:p>
          <a:endParaRPr lang="en-US"/>
        </a:p>
      </dgm:t>
    </dgm:pt>
    <dgm:pt modelId="{B610B23B-131E-4311-94DC-CE6C12B38BA8}">
      <dgm:prSet phldrT="[Text]"/>
      <dgm:spPr>
        <a:solidFill>
          <a:srgbClr val="7030A0"/>
        </a:solidFill>
      </dgm:spPr>
      <dgm:t>
        <a:bodyPr/>
        <a:lstStyle/>
        <a:p>
          <a:r>
            <a:rPr lang="en-US" b="1" dirty="0"/>
            <a:t>Professionalism</a:t>
          </a:r>
        </a:p>
      </dgm:t>
    </dgm:pt>
    <dgm:pt modelId="{FE7539BE-D3D0-4C36-805F-BB3E800611D6}" type="parTrans" cxnId="{FCD83DCE-44F3-460B-B1D2-F3450ED18270}">
      <dgm:prSet/>
      <dgm:spPr/>
      <dgm:t>
        <a:bodyPr/>
        <a:lstStyle/>
        <a:p>
          <a:endParaRPr lang="en-US"/>
        </a:p>
      </dgm:t>
    </dgm:pt>
    <dgm:pt modelId="{267A7474-EE2F-49A7-836C-D4CF77CD5B04}" type="sibTrans" cxnId="{FCD83DCE-44F3-460B-B1D2-F3450ED18270}">
      <dgm:prSet/>
      <dgm:spPr/>
      <dgm:t>
        <a:bodyPr/>
        <a:lstStyle/>
        <a:p>
          <a:endParaRPr lang="en-US"/>
        </a:p>
      </dgm:t>
    </dgm:pt>
    <dgm:pt modelId="{7943CBE1-1083-46ED-8C3B-576ABB846F1E}">
      <dgm:prSet phldrT="[Text]"/>
      <dgm:spPr>
        <a:solidFill>
          <a:srgbClr val="C00000"/>
        </a:solidFill>
      </dgm:spPr>
      <dgm:t>
        <a:bodyPr/>
        <a:lstStyle/>
        <a:p>
          <a:r>
            <a:rPr lang="en-US" b="1" dirty="0"/>
            <a:t>Interpersonal &amp; Communication skills</a:t>
          </a:r>
        </a:p>
      </dgm:t>
    </dgm:pt>
    <dgm:pt modelId="{1549FBD3-DDEB-49C8-B5FE-4FA89905FF09}" type="parTrans" cxnId="{7F9A18C0-EBBA-4930-BBF9-F890F142639F}">
      <dgm:prSet/>
      <dgm:spPr/>
      <dgm:t>
        <a:bodyPr/>
        <a:lstStyle/>
        <a:p>
          <a:endParaRPr lang="en-US"/>
        </a:p>
      </dgm:t>
    </dgm:pt>
    <dgm:pt modelId="{1ACD74E0-EF0B-46CD-8E0C-1DD3B4CDF2CB}" type="sibTrans" cxnId="{7F9A18C0-EBBA-4930-BBF9-F890F142639F}">
      <dgm:prSet/>
      <dgm:spPr/>
      <dgm:t>
        <a:bodyPr/>
        <a:lstStyle/>
        <a:p>
          <a:endParaRPr lang="en-US"/>
        </a:p>
      </dgm:t>
    </dgm:pt>
    <dgm:pt modelId="{BA32383E-0A69-4399-8D4E-A26E7513376A}" type="pres">
      <dgm:prSet presAssocID="{BBD4E33F-07F1-4F1E-B53C-B560737CC9A2}" presName="Name0" presStyleCnt="0">
        <dgm:presLayoutVars>
          <dgm:chMax val="1"/>
          <dgm:chPref val="1"/>
          <dgm:dir/>
          <dgm:animOne val="branch"/>
          <dgm:animLvl val="lvl"/>
        </dgm:presLayoutVars>
      </dgm:prSet>
      <dgm:spPr/>
    </dgm:pt>
    <dgm:pt modelId="{AF2ABFC4-8495-4104-9183-42C3EBC72E45}" type="pres">
      <dgm:prSet presAssocID="{71F23701-95E5-413A-8C2A-28B72D9C23E4}" presName="Parent" presStyleLbl="node0" presStyleIdx="0" presStyleCnt="1">
        <dgm:presLayoutVars>
          <dgm:chMax val="6"/>
          <dgm:chPref val="6"/>
        </dgm:presLayoutVars>
      </dgm:prSet>
      <dgm:spPr/>
    </dgm:pt>
    <dgm:pt modelId="{3D7F894D-4B68-4331-90C7-F8DF36A79CFB}" type="pres">
      <dgm:prSet presAssocID="{61E8E841-4F6B-47FE-9AEF-79581B896827}" presName="Accent1" presStyleCnt="0"/>
      <dgm:spPr/>
    </dgm:pt>
    <dgm:pt modelId="{E638B0FA-0C50-4232-B166-0F58EFBC8F8F}" type="pres">
      <dgm:prSet presAssocID="{61E8E841-4F6B-47FE-9AEF-79581B896827}" presName="Accent" presStyleLbl="bgShp" presStyleIdx="0" presStyleCnt="6"/>
      <dgm:spPr/>
    </dgm:pt>
    <dgm:pt modelId="{131E1849-42D1-4994-A662-F09084A1F4D4}" type="pres">
      <dgm:prSet presAssocID="{61E8E841-4F6B-47FE-9AEF-79581B896827}" presName="Child1" presStyleLbl="node1" presStyleIdx="0" presStyleCnt="6">
        <dgm:presLayoutVars>
          <dgm:chMax val="0"/>
          <dgm:chPref val="0"/>
          <dgm:bulletEnabled val="1"/>
        </dgm:presLayoutVars>
      </dgm:prSet>
      <dgm:spPr/>
    </dgm:pt>
    <dgm:pt modelId="{56F36BE8-A64E-4BEE-A3FB-BCA7A12F368E}" type="pres">
      <dgm:prSet presAssocID="{C15CEEFC-2836-400D-9D06-4A9F01E3A9B3}" presName="Accent2" presStyleCnt="0"/>
      <dgm:spPr/>
    </dgm:pt>
    <dgm:pt modelId="{FFD59297-67AF-4E82-80CB-7D052BC92D81}" type="pres">
      <dgm:prSet presAssocID="{C15CEEFC-2836-400D-9D06-4A9F01E3A9B3}" presName="Accent" presStyleLbl="bgShp" presStyleIdx="1" presStyleCnt="6"/>
      <dgm:spPr/>
    </dgm:pt>
    <dgm:pt modelId="{402359CA-AE47-4FAD-AD53-418B59B590A5}" type="pres">
      <dgm:prSet presAssocID="{C15CEEFC-2836-400D-9D06-4A9F01E3A9B3}" presName="Child2" presStyleLbl="node1" presStyleIdx="1" presStyleCnt="6">
        <dgm:presLayoutVars>
          <dgm:chMax val="0"/>
          <dgm:chPref val="0"/>
          <dgm:bulletEnabled val="1"/>
        </dgm:presLayoutVars>
      </dgm:prSet>
      <dgm:spPr/>
    </dgm:pt>
    <dgm:pt modelId="{A203FCAD-5F78-4A7B-BA05-B1063858EA47}" type="pres">
      <dgm:prSet presAssocID="{306ED486-BB1D-4244-8974-59EB2A210E49}" presName="Accent3" presStyleCnt="0"/>
      <dgm:spPr/>
    </dgm:pt>
    <dgm:pt modelId="{5F595C4F-8409-4DE0-A74F-F2F472405868}" type="pres">
      <dgm:prSet presAssocID="{306ED486-BB1D-4244-8974-59EB2A210E49}" presName="Accent" presStyleLbl="bgShp" presStyleIdx="2" presStyleCnt="6"/>
      <dgm:spPr/>
    </dgm:pt>
    <dgm:pt modelId="{2F8E49D6-BDA0-4708-B1FA-889215099AB3}" type="pres">
      <dgm:prSet presAssocID="{306ED486-BB1D-4244-8974-59EB2A210E49}" presName="Child3" presStyleLbl="node1" presStyleIdx="2" presStyleCnt="6">
        <dgm:presLayoutVars>
          <dgm:chMax val="0"/>
          <dgm:chPref val="0"/>
          <dgm:bulletEnabled val="1"/>
        </dgm:presLayoutVars>
      </dgm:prSet>
      <dgm:spPr/>
    </dgm:pt>
    <dgm:pt modelId="{45B2C5A2-F7A6-4A90-9892-EF94D3195022}" type="pres">
      <dgm:prSet presAssocID="{9521C09C-5781-41AD-8481-9ACA91AA28F3}" presName="Accent4" presStyleCnt="0"/>
      <dgm:spPr/>
    </dgm:pt>
    <dgm:pt modelId="{C14B668C-CB43-401F-8032-6BD9F0709BCF}" type="pres">
      <dgm:prSet presAssocID="{9521C09C-5781-41AD-8481-9ACA91AA28F3}" presName="Accent" presStyleLbl="bgShp" presStyleIdx="3" presStyleCnt="6"/>
      <dgm:spPr/>
    </dgm:pt>
    <dgm:pt modelId="{47E43DD6-C687-4CEE-AB06-54DCF0C55882}" type="pres">
      <dgm:prSet presAssocID="{9521C09C-5781-41AD-8481-9ACA91AA28F3}" presName="Child4" presStyleLbl="node1" presStyleIdx="3" presStyleCnt="6">
        <dgm:presLayoutVars>
          <dgm:chMax val="0"/>
          <dgm:chPref val="0"/>
          <dgm:bulletEnabled val="1"/>
        </dgm:presLayoutVars>
      </dgm:prSet>
      <dgm:spPr/>
    </dgm:pt>
    <dgm:pt modelId="{89B605ED-4697-4045-BBA9-0BA2C32F1FB9}" type="pres">
      <dgm:prSet presAssocID="{B610B23B-131E-4311-94DC-CE6C12B38BA8}" presName="Accent5" presStyleCnt="0"/>
      <dgm:spPr/>
    </dgm:pt>
    <dgm:pt modelId="{2DC09896-6D90-46FA-98C7-0698870B4AE7}" type="pres">
      <dgm:prSet presAssocID="{B610B23B-131E-4311-94DC-CE6C12B38BA8}" presName="Accent" presStyleLbl="bgShp" presStyleIdx="4" presStyleCnt="6"/>
      <dgm:spPr/>
    </dgm:pt>
    <dgm:pt modelId="{AA6FD2E2-5102-4571-8FFD-B643F9380FF4}" type="pres">
      <dgm:prSet presAssocID="{B610B23B-131E-4311-94DC-CE6C12B38BA8}" presName="Child5" presStyleLbl="node1" presStyleIdx="4" presStyleCnt="6">
        <dgm:presLayoutVars>
          <dgm:chMax val="0"/>
          <dgm:chPref val="0"/>
          <dgm:bulletEnabled val="1"/>
        </dgm:presLayoutVars>
      </dgm:prSet>
      <dgm:spPr/>
    </dgm:pt>
    <dgm:pt modelId="{DC79803C-C69F-49CA-ABED-A08F1E89A2F9}" type="pres">
      <dgm:prSet presAssocID="{7943CBE1-1083-46ED-8C3B-576ABB846F1E}" presName="Accent6" presStyleCnt="0"/>
      <dgm:spPr/>
    </dgm:pt>
    <dgm:pt modelId="{F121D850-0A4A-4B4C-A37F-1DB13BDFBB90}" type="pres">
      <dgm:prSet presAssocID="{7943CBE1-1083-46ED-8C3B-576ABB846F1E}" presName="Accent" presStyleLbl="bgShp" presStyleIdx="5" presStyleCnt="6"/>
      <dgm:spPr/>
    </dgm:pt>
    <dgm:pt modelId="{76B10641-035C-451B-BE70-DD5959C2D53E}" type="pres">
      <dgm:prSet presAssocID="{7943CBE1-1083-46ED-8C3B-576ABB846F1E}" presName="Child6" presStyleLbl="node1" presStyleIdx="5" presStyleCnt="6">
        <dgm:presLayoutVars>
          <dgm:chMax val="0"/>
          <dgm:chPref val="0"/>
          <dgm:bulletEnabled val="1"/>
        </dgm:presLayoutVars>
      </dgm:prSet>
      <dgm:spPr/>
    </dgm:pt>
  </dgm:ptLst>
  <dgm:cxnLst>
    <dgm:cxn modelId="{7593B90D-6A60-764C-B2AD-65898BEC4960}" type="presOf" srcId="{71F23701-95E5-413A-8C2A-28B72D9C23E4}" destId="{AF2ABFC4-8495-4104-9183-42C3EBC72E45}" srcOrd="0" destOrd="0" presId="urn:microsoft.com/office/officeart/2011/layout/HexagonRadial"/>
    <dgm:cxn modelId="{FCEE3D2D-9917-4C7C-A44E-572FA0EB4A7A}" srcId="{71F23701-95E5-413A-8C2A-28B72D9C23E4}" destId="{61E8E841-4F6B-47FE-9AEF-79581B896827}" srcOrd="0" destOrd="0" parTransId="{93FDB1FC-998F-4680-A534-4D2DE4A4C851}" sibTransId="{7069747F-44CD-4701-8D31-A8B7C978679A}"/>
    <dgm:cxn modelId="{093A1B31-A60B-3949-96A9-47E1CEAE5529}" type="presOf" srcId="{306ED486-BB1D-4244-8974-59EB2A210E49}" destId="{2F8E49D6-BDA0-4708-B1FA-889215099AB3}" srcOrd="0" destOrd="0" presId="urn:microsoft.com/office/officeart/2011/layout/HexagonRadial"/>
    <dgm:cxn modelId="{F249073C-8D84-3340-8D0F-A3D3F5376B8E}" type="presOf" srcId="{7943CBE1-1083-46ED-8C3B-576ABB846F1E}" destId="{76B10641-035C-451B-BE70-DD5959C2D53E}" srcOrd="0" destOrd="0" presId="urn:microsoft.com/office/officeart/2011/layout/HexagonRadial"/>
    <dgm:cxn modelId="{A5D7023D-804A-DB4B-8007-C067D90B86CA}" type="presOf" srcId="{BBD4E33F-07F1-4F1E-B53C-B560737CC9A2}" destId="{BA32383E-0A69-4399-8D4E-A26E7513376A}" srcOrd="0" destOrd="0" presId="urn:microsoft.com/office/officeart/2011/layout/HexagonRadial"/>
    <dgm:cxn modelId="{6534817B-B151-4946-AB48-CC8FF319A073}" type="presOf" srcId="{61E8E841-4F6B-47FE-9AEF-79581B896827}" destId="{131E1849-42D1-4994-A662-F09084A1F4D4}" srcOrd="0" destOrd="0" presId="urn:microsoft.com/office/officeart/2011/layout/HexagonRadial"/>
    <dgm:cxn modelId="{2072EC81-775E-4884-B9DE-8576BBC6D247}" srcId="{BBD4E33F-07F1-4F1E-B53C-B560737CC9A2}" destId="{71F23701-95E5-413A-8C2A-28B72D9C23E4}" srcOrd="0" destOrd="0" parTransId="{35DA2BC2-0602-4B24-AFD9-FE85ACB3CA02}" sibTransId="{B704F8D0-7795-4A77-A2EF-84D71CE39CD4}"/>
    <dgm:cxn modelId="{F791C7A1-2709-F647-97F9-6FBD58EA14DD}" type="presOf" srcId="{C15CEEFC-2836-400D-9D06-4A9F01E3A9B3}" destId="{402359CA-AE47-4FAD-AD53-418B59B590A5}" srcOrd="0" destOrd="0" presId="urn:microsoft.com/office/officeart/2011/layout/HexagonRadial"/>
    <dgm:cxn modelId="{554CE1A7-F7BB-4918-AA8B-2D8431709BC3}" srcId="{71F23701-95E5-413A-8C2A-28B72D9C23E4}" destId="{306ED486-BB1D-4244-8974-59EB2A210E49}" srcOrd="2" destOrd="0" parTransId="{1FB9F48C-E756-4763-BA00-BB6ECA768733}" sibTransId="{38D725E1-6F24-40AD-98CE-86CF97C39DF3}"/>
    <dgm:cxn modelId="{5BC5EDB9-F12C-EA4C-B04A-A515E2756703}" type="presOf" srcId="{9521C09C-5781-41AD-8481-9ACA91AA28F3}" destId="{47E43DD6-C687-4CEE-AB06-54DCF0C55882}" srcOrd="0" destOrd="0" presId="urn:microsoft.com/office/officeart/2011/layout/HexagonRadial"/>
    <dgm:cxn modelId="{7F9A18C0-EBBA-4930-BBF9-F890F142639F}" srcId="{71F23701-95E5-413A-8C2A-28B72D9C23E4}" destId="{7943CBE1-1083-46ED-8C3B-576ABB846F1E}" srcOrd="5" destOrd="0" parTransId="{1549FBD3-DDEB-49C8-B5FE-4FA89905FF09}" sibTransId="{1ACD74E0-EF0B-46CD-8E0C-1DD3B4CDF2CB}"/>
    <dgm:cxn modelId="{F31062C3-5779-4ADA-9F8E-1EAA69E310FA}" srcId="{71F23701-95E5-413A-8C2A-28B72D9C23E4}" destId="{C15CEEFC-2836-400D-9D06-4A9F01E3A9B3}" srcOrd="1" destOrd="0" parTransId="{0719C923-CE29-4139-B2C8-12F32593E8E5}" sibTransId="{1ACDB85E-9DF4-4618-B1E4-0AB7D633A41E}"/>
    <dgm:cxn modelId="{FCD83DCE-44F3-460B-B1D2-F3450ED18270}" srcId="{71F23701-95E5-413A-8C2A-28B72D9C23E4}" destId="{B610B23B-131E-4311-94DC-CE6C12B38BA8}" srcOrd="4" destOrd="0" parTransId="{FE7539BE-D3D0-4C36-805F-BB3E800611D6}" sibTransId="{267A7474-EE2F-49A7-836C-D4CF77CD5B04}"/>
    <dgm:cxn modelId="{0BC6EBD9-0B81-4F97-BE8A-9C7628F0E86C}" srcId="{71F23701-95E5-413A-8C2A-28B72D9C23E4}" destId="{9521C09C-5781-41AD-8481-9ACA91AA28F3}" srcOrd="3" destOrd="0" parTransId="{72EFEC03-39FC-4A44-B7F8-BCCBFC1623AE}" sibTransId="{7E4152CC-6DF8-4D76-BA9C-D331722A6ED7}"/>
    <dgm:cxn modelId="{C8D552FE-170E-904E-AF2B-0D3A6290FD8A}" type="presOf" srcId="{B610B23B-131E-4311-94DC-CE6C12B38BA8}" destId="{AA6FD2E2-5102-4571-8FFD-B643F9380FF4}" srcOrd="0" destOrd="0" presId="urn:microsoft.com/office/officeart/2011/layout/HexagonRadial"/>
    <dgm:cxn modelId="{653A326E-9336-A140-AC40-3413757B6915}" type="presParOf" srcId="{BA32383E-0A69-4399-8D4E-A26E7513376A}" destId="{AF2ABFC4-8495-4104-9183-42C3EBC72E45}" srcOrd="0" destOrd="0" presId="urn:microsoft.com/office/officeart/2011/layout/HexagonRadial"/>
    <dgm:cxn modelId="{37206C59-270A-F247-BB48-B9F36417374C}" type="presParOf" srcId="{BA32383E-0A69-4399-8D4E-A26E7513376A}" destId="{3D7F894D-4B68-4331-90C7-F8DF36A79CFB}" srcOrd="1" destOrd="0" presId="urn:microsoft.com/office/officeart/2011/layout/HexagonRadial"/>
    <dgm:cxn modelId="{89F58B4D-3CC4-7F46-AD4E-BD2F99F68008}" type="presParOf" srcId="{3D7F894D-4B68-4331-90C7-F8DF36A79CFB}" destId="{E638B0FA-0C50-4232-B166-0F58EFBC8F8F}" srcOrd="0" destOrd="0" presId="urn:microsoft.com/office/officeart/2011/layout/HexagonRadial"/>
    <dgm:cxn modelId="{36A8A7E3-F3A7-6B44-994C-782B9D163B49}" type="presParOf" srcId="{BA32383E-0A69-4399-8D4E-A26E7513376A}" destId="{131E1849-42D1-4994-A662-F09084A1F4D4}" srcOrd="2" destOrd="0" presId="urn:microsoft.com/office/officeart/2011/layout/HexagonRadial"/>
    <dgm:cxn modelId="{26945454-1E4B-CE4E-802C-8BADE2552698}" type="presParOf" srcId="{BA32383E-0A69-4399-8D4E-A26E7513376A}" destId="{56F36BE8-A64E-4BEE-A3FB-BCA7A12F368E}" srcOrd="3" destOrd="0" presId="urn:microsoft.com/office/officeart/2011/layout/HexagonRadial"/>
    <dgm:cxn modelId="{6A32290E-1D95-434E-A1DD-255848FB0806}" type="presParOf" srcId="{56F36BE8-A64E-4BEE-A3FB-BCA7A12F368E}" destId="{FFD59297-67AF-4E82-80CB-7D052BC92D81}" srcOrd="0" destOrd="0" presId="urn:microsoft.com/office/officeart/2011/layout/HexagonRadial"/>
    <dgm:cxn modelId="{6FAF43E4-D791-5847-A125-E9128FB31F0E}" type="presParOf" srcId="{BA32383E-0A69-4399-8D4E-A26E7513376A}" destId="{402359CA-AE47-4FAD-AD53-418B59B590A5}" srcOrd="4" destOrd="0" presId="urn:microsoft.com/office/officeart/2011/layout/HexagonRadial"/>
    <dgm:cxn modelId="{4A78EBCD-80E8-E54D-AB1C-B8CE9E25BA63}" type="presParOf" srcId="{BA32383E-0A69-4399-8D4E-A26E7513376A}" destId="{A203FCAD-5F78-4A7B-BA05-B1063858EA47}" srcOrd="5" destOrd="0" presId="urn:microsoft.com/office/officeart/2011/layout/HexagonRadial"/>
    <dgm:cxn modelId="{D94B11D2-2F95-3243-9D13-947AD45AB3E4}" type="presParOf" srcId="{A203FCAD-5F78-4A7B-BA05-B1063858EA47}" destId="{5F595C4F-8409-4DE0-A74F-F2F472405868}" srcOrd="0" destOrd="0" presId="urn:microsoft.com/office/officeart/2011/layout/HexagonRadial"/>
    <dgm:cxn modelId="{244DE782-D014-9A47-9ECB-2D406624B648}" type="presParOf" srcId="{BA32383E-0A69-4399-8D4E-A26E7513376A}" destId="{2F8E49D6-BDA0-4708-B1FA-889215099AB3}" srcOrd="6" destOrd="0" presId="urn:microsoft.com/office/officeart/2011/layout/HexagonRadial"/>
    <dgm:cxn modelId="{A7921241-10A4-5841-9CD6-38B995A4CA9B}" type="presParOf" srcId="{BA32383E-0A69-4399-8D4E-A26E7513376A}" destId="{45B2C5A2-F7A6-4A90-9892-EF94D3195022}" srcOrd="7" destOrd="0" presId="urn:microsoft.com/office/officeart/2011/layout/HexagonRadial"/>
    <dgm:cxn modelId="{705A09E6-5596-C34A-8279-8AB6C5C32CC1}" type="presParOf" srcId="{45B2C5A2-F7A6-4A90-9892-EF94D3195022}" destId="{C14B668C-CB43-401F-8032-6BD9F0709BCF}" srcOrd="0" destOrd="0" presId="urn:microsoft.com/office/officeart/2011/layout/HexagonRadial"/>
    <dgm:cxn modelId="{C5825FD9-430B-4445-B5A3-8E9F2FC9E7C8}" type="presParOf" srcId="{BA32383E-0A69-4399-8D4E-A26E7513376A}" destId="{47E43DD6-C687-4CEE-AB06-54DCF0C55882}" srcOrd="8" destOrd="0" presId="urn:microsoft.com/office/officeart/2011/layout/HexagonRadial"/>
    <dgm:cxn modelId="{BD3F0A77-AA4B-2D4E-BE55-4381E96393DD}" type="presParOf" srcId="{BA32383E-0A69-4399-8D4E-A26E7513376A}" destId="{89B605ED-4697-4045-BBA9-0BA2C32F1FB9}" srcOrd="9" destOrd="0" presId="urn:microsoft.com/office/officeart/2011/layout/HexagonRadial"/>
    <dgm:cxn modelId="{C168B508-9285-CA44-96C3-955E6A2ECB24}" type="presParOf" srcId="{89B605ED-4697-4045-BBA9-0BA2C32F1FB9}" destId="{2DC09896-6D90-46FA-98C7-0698870B4AE7}" srcOrd="0" destOrd="0" presId="urn:microsoft.com/office/officeart/2011/layout/HexagonRadial"/>
    <dgm:cxn modelId="{1B1BC252-0912-104C-B94D-462CDB06103C}" type="presParOf" srcId="{BA32383E-0A69-4399-8D4E-A26E7513376A}" destId="{AA6FD2E2-5102-4571-8FFD-B643F9380FF4}" srcOrd="10" destOrd="0" presId="urn:microsoft.com/office/officeart/2011/layout/HexagonRadial"/>
    <dgm:cxn modelId="{5122A9E5-B0C7-D640-AAE5-D3C09DF9F020}" type="presParOf" srcId="{BA32383E-0A69-4399-8D4E-A26E7513376A}" destId="{DC79803C-C69F-49CA-ABED-A08F1E89A2F9}" srcOrd="11" destOrd="0" presId="urn:microsoft.com/office/officeart/2011/layout/HexagonRadial"/>
    <dgm:cxn modelId="{662B2C70-1D98-A24B-B683-C42586BA9E64}" type="presParOf" srcId="{DC79803C-C69F-49CA-ABED-A08F1E89A2F9}" destId="{F121D850-0A4A-4B4C-A37F-1DB13BDFBB90}" srcOrd="0" destOrd="0" presId="urn:microsoft.com/office/officeart/2011/layout/HexagonRadial"/>
    <dgm:cxn modelId="{453A0A81-5F38-F64E-B5FC-643C470471C8}" type="presParOf" srcId="{BA32383E-0A69-4399-8D4E-A26E7513376A}" destId="{76B10641-035C-451B-BE70-DD5959C2D53E}"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5E82977E-C289-44F3-8419-F9D165B798F6}"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327D9777-095A-41B3-817A-409CC6F42877}">
      <dgm:prSet phldrT="[Text]" custT="1"/>
      <dgm:spPr>
        <a:solidFill>
          <a:srgbClr val="FFC000"/>
        </a:solidFill>
        <a:ln>
          <a:solidFill>
            <a:srgbClr val="FFC000"/>
          </a:solidFill>
        </a:ln>
      </dgm:spPr>
      <dgm:t>
        <a:bodyPr/>
        <a:lstStyle/>
        <a:p>
          <a:r>
            <a:rPr lang="en-US" sz="1800" b="1" dirty="0"/>
            <a:t>Physical Exam</a:t>
          </a:r>
        </a:p>
      </dgm:t>
    </dgm:pt>
    <dgm:pt modelId="{38641BC3-EE67-46D3-AACF-6B9F982F0A18}" type="parTrans" cxnId="{80B1BCF1-95E1-450A-B493-F6029164600F}">
      <dgm:prSet/>
      <dgm:spPr/>
      <dgm:t>
        <a:bodyPr/>
        <a:lstStyle/>
        <a:p>
          <a:endParaRPr lang="en-US"/>
        </a:p>
      </dgm:t>
    </dgm:pt>
    <dgm:pt modelId="{0BBF3E9C-60F2-459A-80CF-52438F75B73D}" type="sibTrans" cxnId="{80B1BCF1-95E1-450A-B493-F6029164600F}">
      <dgm:prSet custT="1"/>
      <dgm:spPr>
        <a:solidFill>
          <a:srgbClr val="92D050"/>
        </a:solidFill>
        <a:ln>
          <a:solidFill>
            <a:srgbClr val="92D050"/>
          </a:solidFill>
        </a:ln>
      </dgm:spPr>
      <dgm:t>
        <a:bodyPr/>
        <a:lstStyle/>
        <a:p>
          <a:r>
            <a:rPr lang="en-US" sz="1800" b="1" dirty="0"/>
            <a:t>History</a:t>
          </a:r>
          <a:r>
            <a:rPr lang="en-US" sz="2400" dirty="0"/>
            <a:t> </a:t>
          </a:r>
        </a:p>
      </dgm:t>
    </dgm:pt>
    <dgm:pt modelId="{FA4AD4E1-8BB6-4BBA-9E46-EB11BAB1A9E0}">
      <dgm:prSet phldrT="[Text]" custT="1"/>
      <dgm:spPr>
        <a:solidFill>
          <a:srgbClr val="7030A0"/>
        </a:solidFill>
        <a:ln>
          <a:solidFill>
            <a:srgbClr val="7030A0"/>
          </a:solidFill>
        </a:ln>
      </dgm:spPr>
      <dgm:t>
        <a:bodyPr/>
        <a:lstStyle/>
        <a:p>
          <a:r>
            <a:rPr lang="en-US" sz="1800" dirty="0"/>
            <a:t>Imaging </a:t>
          </a:r>
        </a:p>
      </dgm:t>
    </dgm:pt>
    <dgm:pt modelId="{F9D4CBFF-FD0C-46D3-BCE6-1957E963DDBB}" type="parTrans" cxnId="{951D59DB-2C38-4940-8023-8E1DB506ED3D}">
      <dgm:prSet/>
      <dgm:spPr/>
      <dgm:t>
        <a:bodyPr/>
        <a:lstStyle/>
        <a:p>
          <a:endParaRPr lang="en-US"/>
        </a:p>
      </dgm:t>
    </dgm:pt>
    <dgm:pt modelId="{23372DF5-EB4E-4EFF-B275-ED2716575194}" type="sibTrans" cxnId="{951D59DB-2C38-4940-8023-8E1DB506ED3D}">
      <dgm:prSet custT="1"/>
      <dgm:spPr>
        <a:solidFill>
          <a:srgbClr val="00B0F0"/>
        </a:solidFill>
        <a:ln>
          <a:solidFill>
            <a:srgbClr val="00B0F0"/>
          </a:solidFill>
        </a:ln>
      </dgm:spPr>
      <dgm:t>
        <a:bodyPr/>
        <a:lstStyle/>
        <a:p>
          <a:r>
            <a:rPr lang="en-US" sz="1800" dirty="0"/>
            <a:t>Labs</a:t>
          </a:r>
        </a:p>
      </dgm:t>
    </dgm:pt>
    <dgm:pt modelId="{CB64F0D2-EA60-4BD9-A121-9824676B5951}">
      <dgm:prSet phldrT="[Text]" custT="1"/>
      <dgm:spPr>
        <a:solidFill>
          <a:schemeClr val="bg1">
            <a:lumMod val="75000"/>
          </a:schemeClr>
        </a:solidFill>
        <a:ln>
          <a:solidFill>
            <a:schemeClr val="bg1">
              <a:lumMod val="75000"/>
            </a:schemeClr>
          </a:solidFill>
        </a:ln>
      </dgm:spPr>
      <dgm:t>
        <a:bodyPr/>
        <a:lstStyle/>
        <a:p>
          <a:r>
            <a:rPr lang="en-US" sz="1800" dirty="0"/>
            <a:t>Treatment </a:t>
          </a:r>
        </a:p>
        <a:p>
          <a:r>
            <a:rPr lang="en-US" sz="1800" dirty="0"/>
            <a:t>Plan</a:t>
          </a:r>
        </a:p>
      </dgm:t>
    </dgm:pt>
    <dgm:pt modelId="{8F3BA802-6BDD-4149-9BB0-2A6220A95F06}" type="parTrans" cxnId="{53062B38-D5A4-48D2-BBE4-F7F06942A15C}">
      <dgm:prSet/>
      <dgm:spPr/>
      <dgm:t>
        <a:bodyPr/>
        <a:lstStyle/>
        <a:p>
          <a:endParaRPr lang="en-US"/>
        </a:p>
      </dgm:t>
    </dgm:pt>
    <dgm:pt modelId="{AC50C1AD-F762-45B7-A957-D56F033F2B81}" type="sibTrans" cxnId="{53062B38-D5A4-48D2-BBE4-F7F06942A15C}">
      <dgm:prSet custT="1"/>
      <dgm:spPr>
        <a:solidFill>
          <a:srgbClr val="C00000"/>
        </a:solidFill>
        <a:ln>
          <a:solidFill>
            <a:srgbClr val="C00000"/>
          </a:solidFill>
        </a:ln>
      </dgm:spPr>
      <dgm:t>
        <a:bodyPr/>
        <a:lstStyle/>
        <a:p>
          <a:r>
            <a:rPr lang="en-US" sz="1800" dirty="0"/>
            <a:t>Assessment</a:t>
          </a:r>
        </a:p>
      </dgm:t>
    </dgm:pt>
    <dgm:pt modelId="{CB73F46B-DA73-4017-B1C5-19B6CB99380C}" type="pres">
      <dgm:prSet presAssocID="{5E82977E-C289-44F3-8419-F9D165B798F6}" presName="Name0" presStyleCnt="0">
        <dgm:presLayoutVars>
          <dgm:chMax/>
          <dgm:chPref/>
          <dgm:dir/>
          <dgm:animLvl val="lvl"/>
        </dgm:presLayoutVars>
      </dgm:prSet>
      <dgm:spPr/>
    </dgm:pt>
    <dgm:pt modelId="{0756047F-B87C-41C0-9766-E2C2C57EE141}" type="pres">
      <dgm:prSet presAssocID="{327D9777-095A-41B3-817A-409CC6F42877}" presName="composite" presStyleCnt="0"/>
      <dgm:spPr/>
    </dgm:pt>
    <dgm:pt modelId="{BB2B4D26-3035-4BD1-8D3A-19C4E059CCDA}" type="pres">
      <dgm:prSet presAssocID="{327D9777-095A-41B3-817A-409CC6F42877}" presName="Parent1" presStyleLbl="node1" presStyleIdx="0" presStyleCnt="6" custScaleX="111620" custScaleY="98946" custLinFactNeighborX="77940" custLinFactNeighborY="12648">
        <dgm:presLayoutVars>
          <dgm:chMax val="1"/>
          <dgm:chPref val="1"/>
          <dgm:bulletEnabled val="1"/>
        </dgm:presLayoutVars>
      </dgm:prSet>
      <dgm:spPr/>
    </dgm:pt>
    <dgm:pt modelId="{40054D5D-1962-44A2-A3D6-489B98D18DE6}" type="pres">
      <dgm:prSet presAssocID="{327D9777-095A-41B3-817A-409CC6F42877}" presName="Childtext1" presStyleLbl="revTx" presStyleIdx="0" presStyleCnt="3">
        <dgm:presLayoutVars>
          <dgm:chMax val="0"/>
          <dgm:chPref val="0"/>
          <dgm:bulletEnabled val="1"/>
        </dgm:presLayoutVars>
      </dgm:prSet>
      <dgm:spPr/>
    </dgm:pt>
    <dgm:pt modelId="{F3EC7EE8-4DE9-49BB-AB6D-463D1914B6E9}" type="pres">
      <dgm:prSet presAssocID="{327D9777-095A-41B3-817A-409CC6F42877}" presName="BalanceSpacing" presStyleCnt="0"/>
      <dgm:spPr/>
    </dgm:pt>
    <dgm:pt modelId="{9636BB24-2047-4CC2-8388-06E3820CA7B4}" type="pres">
      <dgm:prSet presAssocID="{327D9777-095A-41B3-817A-409CC6F42877}" presName="BalanceSpacing1" presStyleCnt="0"/>
      <dgm:spPr/>
    </dgm:pt>
    <dgm:pt modelId="{A24DDECA-1A9D-429A-8464-5498823B663A}" type="pres">
      <dgm:prSet presAssocID="{0BBF3E9C-60F2-459A-80CF-52438F75B73D}" presName="Accent1Text" presStyleLbl="node1" presStyleIdx="1" presStyleCnt="6" custScaleX="111616" custScaleY="102106" custLinFactNeighborX="-54912" custLinFactNeighborY="13895"/>
      <dgm:spPr/>
    </dgm:pt>
    <dgm:pt modelId="{D7D85944-0DA3-4A78-98F9-ED254BC7AD64}" type="pres">
      <dgm:prSet presAssocID="{0BBF3E9C-60F2-459A-80CF-52438F75B73D}" presName="spaceBetweenRectangles" presStyleCnt="0"/>
      <dgm:spPr/>
    </dgm:pt>
    <dgm:pt modelId="{BF9C69F0-2C20-458B-994F-9636AB5FF874}" type="pres">
      <dgm:prSet presAssocID="{FA4AD4E1-8BB6-4BBA-9E46-EB11BAB1A9E0}" presName="composite" presStyleCnt="0"/>
      <dgm:spPr/>
    </dgm:pt>
    <dgm:pt modelId="{004C095E-2F96-48C6-B928-EAC3C8AF6C26}" type="pres">
      <dgm:prSet presAssocID="{FA4AD4E1-8BB6-4BBA-9E46-EB11BAB1A9E0}" presName="Parent1" presStyleLbl="node1" presStyleIdx="2" presStyleCnt="6" custScaleX="113592" custScaleY="105328" custLinFactNeighborX="-43339" custLinFactNeighborY="5949">
        <dgm:presLayoutVars>
          <dgm:chMax val="1"/>
          <dgm:chPref val="1"/>
          <dgm:bulletEnabled val="1"/>
        </dgm:presLayoutVars>
      </dgm:prSet>
      <dgm:spPr/>
    </dgm:pt>
    <dgm:pt modelId="{48AC7AD6-F7A4-4499-BBA8-A8479A7B8B36}" type="pres">
      <dgm:prSet presAssocID="{FA4AD4E1-8BB6-4BBA-9E46-EB11BAB1A9E0}" presName="Childtext1" presStyleLbl="revTx" presStyleIdx="1" presStyleCnt="3">
        <dgm:presLayoutVars>
          <dgm:chMax val="0"/>
          <dgm:chPref val="0"/>
          <dgm:bulletEnabled val="1"/>
        </dgm:presLayoutVars>
      </dgm:prSet>
      <dgm:spPr/>
    </dgm:pt>
    <dgm:pt modelId="{E5D3C886-9924-44B5-947B-3F47AFA05BC4}" type="pres">
      <dgm:prSet presAssocID="{FA4AD4E1-8BB6-4BBA-9E46-EB11BAB1A9E0}" presName="BalanceSpacing" presStyleCnt="0"/>
      <dgm:spPr/>
    </dgm:pt>
    <dgm:pt modelId="{67F76179-FA13-4AE1-97DE-DD4C408C5519}" type="pres">
      <dgm:prSet presAssocID="{FA4AD4E1-8BB6-4BBA-9E46-EB11BAB1A9E0}" presName="BalanceSpacing1" presStyleCnt="0"/>
      <dgm:spPr/>
    </dgm:pt>
    <dgm:pt modelId="{35791F5F-B429-4E0D-85F8-AE6EF14BD4E1}" type="pres">
      <dgm:prSet presAssocID="{23372DF5-EB4E-4EFF-B275-ED2716575194}" presName="Accent1Text" presStyleLbl="node1" presStyleIdx="3" presStyleCnt="6" custScaleX="113783" custScaleY="104541" custLinFactNeighborX="-34417" custLinFactNeighborY="4686"/>
      <dgm:spPr/>
    </dgm:pt>
    <dgm:pt modelId="{03590A65-6665-460A-B997-8317BFBEE5F1}" type="pres">
      <dgm:prSet presAssocID="{23372DF5-EB4E-4EFF-B275-ED2716575194}" presName="spaceBetweenRectangles" presStyleCnt="0"/>
      <dgm:spPr/>
    </dgm:pt>
    <dgm:pt modelId="{E64EEAD7-24A4-4FDE-9EE5-6F73E01A0316}" type="pres">
      <dgm:prSet presAssocID="{CB64F0D2-EA60-4BD9-A121-9824676B5951}" presName="composite" presStyleCnt="0"/>
      <dgm:spPr/>
    </dgm:pt>
    <dgm:pt modelId="{4AD97A41-2588-4BF5-BF0A-8F4718762801}" type="pres">
      <dgm:prSet presAssocID="{CB64F0D2-EA60-4BD9-A121-9824676B5951}" presName="Parent1" presStyleLbl="node1" presStyleIdx="4" presStyleCnt="6" custScaleX="167443" custScaleY="98955" custLinFactNeighborX="92981" custLinFactNeighborY="126">
        <dgm:presLayoutVars>
          <dgm:chMax val="1"/>
          <dgm:chPref val="1"/>
          <dgm:bulletEnabled val="1"/>
        </dgm:presLayoutVars>
      </dgm:prSet>
      <dgm:spPr/>
    </dgm:pt>
    <dgm:pt modelId="{6E7BEDB1-9268-4C23-AA41-9CCADEB00997}" type="pres">
      <dgm:prSet presAssocID="{CB64F0D2-EA60-4BD9-A121-9824676B5951}" presName="Childtext1" presStyleLbl="revTx" presStyleIdx="2" presStyleCnt="3">
        <dgm:presLayoutVars>
          <dgm:chMax val="0"/>
          <dgm:chPref val="0"/>
          <dgm:bulletEnabled val="1"/>
        </dgm:presLayoutVars>
      </dgm:prSet>
      <dgm:spPr/>
    </dgm:pt>
    <dgm:pt modelId="{1BF5C91C-C6EA-467A-9E70-65E94E3C80F4}" type="pres">
      <dgm:prSet presAssocID="{CB64F0D2-EA60-4BD9-A121-9824676B5951}" presName="BalanceSpacing" presStyleCnt="0"/>
      <dgm:spPr/>
    </dgm:pt>
    <dgm:pt modelId="{08160FA4-174E-4111-A2B0-12617AFF9711}" type="pres">
      <dgm:prSet presAssocID="{CB64F0D2-EA60-4BD9-A121-9824676B5951}" presName="BalanceSpacing1" presStyleCnt="0"/>
      <dgm:spPr/>
    </dgm:pt>
    <dgm:pt modelId="{E46C41EC-3238-4DF0-BDED-6A629CFAB8D0}" type="pres">
      <dgm:prSet presAssocID="{AC50C1AD-F762-45B7-A957-D56F033F2B81}" presName="Accent1Text" presStyleLbl="node1" presStyleIdx="5" presStyleCnt="6" custScaleX="164496" custScaleY="98950" custLinFactNeighborX="-81141" custLinFactNeighborY="615"/>
      <dgm:spPr/>
    </dgm:pt>
  </dgm:ptLst>
  <dgm:cxnLst>
    <dgm:cxn modelId="{578DC506-527D-2943-851B-4B9E277743CB}" type="presOf" srcId="{327D9777-095A-41B3-817A-409CC6F42877}" destId="{BB2B4D26-3035-4BD1-8D3A-19C4E059CCDA}" srcOrd="0" destOrd="0" presId="urn:microsoft.com/office/officeart/2008/layout/AlternatingHexagons"/>
    <dgm:cxn modelId="{1C08E30D-73D8-E943-A479-5FD0FB2A6EAF}" type="presOf" srcId="{FA4AD4E1-8BB6-4BBA-9E46-EB11BAB1A9E0}" destId="{004C095E-2F96-48C6-B928-EAC3C8AF6C26}" srcOrd="0" destOrd="0" presId="urn:microsoft.com/office/officeart/2008/layout/AlternatingHexagons"/>
    <dgm:cxn modelId="{D1608117-B056-2942-8C75-E9F9752FA6F6}" type="presOf" srcId="{CB64F0D2-EA60-4BD9-A121-9824676B5951}" destId="{4AD97A41-2588-4BF5-BF0A-8F4718762801}" srcOrd="0" destOrd="0" presId="urn:microsoft.com/office/officeart/2008/layout/AlternatingHexagons"/>
    <dgm:cxn modelId="{53062B38-D5A4-48D2-BBE4-F7F06942A15C}" srcId="{5E82977E-C289-44F3-8419-F9D165B798F6}" destId="{CB64F0D2-EA60-4BD9-A121-9824676B5951}" srcOrd="2" destOrd="0" parTransId="{8F3BA802-6BDD-4149-9BB0-2A6220A95F06}" sibTransId="{AC50C1AD-F762-45B7-A957-D56F033F2B81}"/>
    <dgm:cxn modelId="{B7F8284E-0842-FC42-85BE-994979E8E2F2}" type="presOf" srcId="{AC50C1AD-F762-45B7-A957-D56F033F2B81}" destId="{E46C41EC-3238-4DF0-BDED-6A629CFAB8D0}" srcOrd="0" destOrd="0" presId="urn:microsoft.com/office/officeart/2008/layout/AlternatingHexagons"/>
    <dgm:cxn modelId="{13A24080-3C64-5449-9972-ED12A7C7871B}" type="presOf" srcId="{23372DF5-EB4E-4EFF-B275-ED2716575194}" destId="{35791F5F-B429-4E0D-85F8-AE6EF14BD4E1}" srcOrd="0" destOrd="0" presId="urn:microsoft.com/office/officeart/2008/layout/AlternatingHexagons"/>
    <dgm:cxn modelId="{5D699181-301E-C04F-89A6-A1FC26BA495E}" type="presOf" srcId="{5E82977E-C289-44F3-8419-F9D165B798F6}" destId="{CB73F46B-DA73-4017-B1C5-19B6CB99380C}" srcOrd="0" destOrd="0" presId="urn:microsoft.com/office/officeart/2008/layout/AlternatingHexagons"/>
    <dgm:cxn modelId="{14B00088-76DD-EC44-ADD8-45CC634234FB}" type="presOf" srcId="{0BBF3E9C-60F2-459A-80CF-52438F75B73D}" destId="{A24DDECA-1A9D-429A-8464-5498823B663A}" srcOrd="0" destOrd="0" presId="urn:microsoft.com/office/officeart/2008/layout/AlternatingHexagons"/>
    <dgm:cxn modelId="{951D59DB-2C38-4940-8023-8E1DB506ED3D}" srcId="{5E82977E-C289-44F3-8419-F9D165B798F6}" destId="{FA4AD4E1-8BB6-4BBA-9E46-EB11BAB1A9E0}" srcOrd="1" destOrd="0" parTransId="{F9D4CBFF-FD0C-46D3-BCE6-1957E963DDBB}" sibTransId="{23372DF5-EB4E-4EFF-B275-ED2716575194}"/>
    <dgm:cxn modelId="{80B1BCF1-95E1-450A-B493-F6029164600F}" srcId="{5E82977E-C289-44F3-8419-F9D165B798F6}" destId="{327D9777-095A-41B3-817A-409CC6F42877}" srcOrd="0" destOrd="0" parTransId="{38641BC3-EE67-46D3-AACF-6B9F982F0A18}" sibTransId="{0BBF3E9C-60F2-459A-80CF-52438F75B73D}"/>
    <dgm:cxn modelId="{52635534-5F72-F14C-B4ED-3DB2E650F7F1}" type="presParOf" srcId="{CB73F46B-DA73-4017-B1C5-19B6CB99380C}" destId="{0756047F-B87C-41C0-9766-E2C2C57EE141}" srcOrd="0" destOrd="0" presId="urn:microsoft.com/office/officeart/2008/layout/AlternatingHexagons"/>
    <dgm:cxn modelId="{C1746ABC-1880-944C-AB4E-7EBAA4DEA42C}" type="presParOf" srcId="{0756047F-B87C-41C0-9766-E2C2C57EE141}" destId="{BB2B4D26-3035-4BD1-8D3A-19C4E059CCDA}" srcOrd="0" destOrd="0" presId="urn:microsoft.com/office/officeart/2008/layout/AlternatingHexagons"/>
    <dgm:cxn modelId="{CD491885-9B04-DD4D-A84F-23CE433DCE23}" type="presParOf" srcId="{0756047F-B87C-41C0-9766-E2C2C57EE141}" destId="{40054D5D-1962-44A2-A3D6-489B98D18DE6}" srcOrd="1" destOrd="0" presId="urn:microsoft.com/office/officeart/2008/layout/AlternatingHexagons"/>
    <dgm:cxn modelId="{E9C1A647-EADC-A74A-9C38-943466016EE7}" type="presParOf" srcId="{0756047F-B87C-41C0-9766-E2C2C57EE141}" destId="{F3EC7EE8-4DE9-49BB-AB6D-463D1914B6E9}" srcOrd="2" destOrd="0" presId="urn:microsoft.com/office/officeart/2008/layout/AlternatingHexagons"/>
    <dgm:cxn modelId="{F49BF471-765F-0740-AD20-22390EF08C5F}" type="presParOf" srcId="{0756047F-B87C-41C0-9766-E2C2C57EE141}" destId="{9636BB24-2047-4CC2-8388-06E3820CA7B4}" srcOrd="3" destOrd="0" presId="urn:microsoft.com/office/officeart/2008/layout/AlternatingHexagons"/>
    <dgm:cxn modelId="{A4495AD6-A9CC-DA48-9CFE-C2698A98B275}" type="presParOf" srcId="{0756047F-B87C-41C0-9766-E2C2C57EE141}" destId="{A24DDECA-1A9D-429A-8464-5498823B663A}" srcOrd="4" destOrd="0" presId="urn:microsoft.com/office/officeart/2008/layout/AlternatingHexagons"/>
    <dgm:cxn modelId="{6018C2DF-2D43-924E-A66E-B21F30E9574B}" type="presParOf" srcId="{CB73F46B-DA73-4017-B1C5-19B6CB99380C}" destId="{D7D85944-0DA3-4A78-98F9-ED254BC7AD64}" srcOrd="1" destOrd="0" presId="urn:microsoft.com/office/officeart/2008/layout/AlternatingHexagons"/>
    <dgm:cxn modelId="{E432ADEE-B418-9148-AD29-89C8991D1065}" type="presParOf" srcId="{CB73F46B-DA73-4017-B1C5-19B6CB99380C}" destId="{BF9C69F0-2C20-458B-994F-9636AB5FF874}" srcOrd="2" destOrd="0" presId="urn:microsoft.com/office/officeart/2008/layout/AlternatingHexagons"/>
    <dgm:cxn modelId="{D60BD528-0A8E-E144-A754-F419EC48B489}" type="presParOf" srcId="{BF9C69F0-2C20-458B-994F-9636AB5FF874}" destId="{004C095E-2F96-48C6-B928-EAC3C8AF6C26}" srcOrd="0" destOrd="0" presId="urn:microsoft.com/office/officeart/2008/layout/AlternatingHexagons"/>
    <dgm:cxn modelId="{DCA9EF22-94CC-6D49-BE8E-21A2CAF74E76}" type="presParOf" srcId="{BF9C69F0-2C20-458B-994F-9636AB5FF874}" destId="{48AC7AD6-F7A4-4499-BBA8-A8479A7B8B36}" srcOrd="1" destOrd="0" presId="urn:microsoft.com/office/officeart/2008/layout/AlternatingHexagons"/>
    <dgm:cxn modelId="{C0735124-A2D7-5046-AA5D-A1E20489B2A6}" type="presParOf" srcId="{BF9C69F0-2C20-458B-994F-9636AB5FF874}" destId="{E5D3C886-9924-44B5-947B-3F47AFA05BC4}" srcOrd="2" destOrd="0" presId="urn:microsoft.com/office/officeart/2008/layout/AlternatingHexagons"/>
    <dgm:cxn modelId="{C3324262-922C-3B47-870E-904E1EA5D81C}" type="presParOf" srcId="{BF9C69F0-2C20-458B-994F-9636AB5FF874}" destId="{67F76179-FA13-4AE1-97DE-DD4C408C5519}" srcOrd="3" destOrd="0" presId="urn:microsoft.com/office/officeart/2008/layout/AlternatingHexagons"/>
    <dgm:cxn modelId="{DD072888-1200-664F-90AB-7EDD3947A9F6}" type="presParOf" srcId="{BF9C69F0-2C20-458B-994F-9636AB5FF874}" destId="{35791F5F-B429-4E0D-85F8-AE6EF14BD4E1}" srcOrd="4" destOrd="0" presId="urn:microsoft.com/office/officeart/2008/layout/AlternatingHexagons"/>
    <dgm:cxn modelId="{9334EF6B-B822-CD4E-ADC1-74BE0C88F6F1}" type="presParOf" srcId="{CB73F46B-DA73-4017-B1C5-19B6CB99380C}" destId="{03590A65-6665-460A-B997-8317BFBEE5F1}" srcOrd="3" destOrd="0" presId="urn:microsoft.com/office/officeart/2008/layout/AlternatingHexagons"/>
    <dgm:cxn modelId="{14C6FF76-64ED-0745-B864-FFC68E164400}" type="presParOf" srcId="{CB73F46B-DA73-4017-B1C5-19B6CB99380C}" destId="{E64EEAD7-24A4-4FDE-9EE5-6F73E01A0316}" srcOrd="4" destOrd="0" presId="urn:microsoft.com/office/officeart/2008/layout/AlternatingHexagons"/>
    <dgm:cxn modelId="{00B4F6DF-1EDB-6848-AEC6-2B310D0C5DFC}" type="presParOf" srcId="{E64EEAD7-24A4-4FDE-9EE5-6F73E01A0316}" destId="{4AD97A41-2588-4BF5-BF0A-8F4718762801}" srcOrd="0" destOrd="0" presId="urn:microsoft.com/office/officeart/2008/layout/AlternatingHexagons"/>
    <dgm:cxn modelId="{6E9315F8-7604-EE40-BB25-4870B5B9ED5A}" type="presParOf" srcId="{E64EEAD7-24A4-4FDE-9EE5-6F73E01A0316}" destId="{6E7BEDB1-9268-4C23-AA41-9CCADEB00997}" srcOrd="1" destOrd="0" presId="urn:microsoft.com/office/officeart/2008/layout/AlternatingHexagons"/>
    <dgm:cxn modelId="{4C6CD4F4-8AB3-B247-ACC3-4FDC64FFB5E3}" type="presParOf" srcId="{E64EEAD7-24A4-4FDE-9EE5-6F73E01A0316}" destId="{1BF5C91C-C6EA-467A-9E70-65E94E3C80F4}" srcOrd="2" destOrd="0" presId="urn:microsoft.com/office/officeart/2008/layout/AlternatingHexagons"/>
    <dgm:cxn modelId="{1828DD95-16E7-6842-A647-6D824464832F}" type="presParOf" srcId="{E64EEAD7-24A4-4FDE-9EE5-6F73E01A0316}" destId="{08160FA4-174E-4111-A2B0-12617AFF9711}" srcOrd="3" destOrd="0" presId="urn:microsoft.com/office/officeart/2008/layout/AlternatingHexagons"/>
    <dgm:cxn modelId="{C43544EB-1D8B-6349-BE9D-49AE9FB72375}" type="presParOf" srcId="{E64EEAD7-24A4-4FDE-9EE5-6F73E01A0316}" destId="{E46C41EC-3238-4DF0-BDED-6A629CFAB8D0}"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357306-F45A-4EC1-B5E7-BE8E5C970E6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86DC85ED-2291-4BE6-8834-7EEDE3B422FD}">
      <dgm:prSet phldrT="[Text]"/>
      <dgm:spPr>
        <a:solidFill>
          <a:srgbClr val="FFC000"/>
        </a:solidFill>
        <a:ln>
          <a:solidFill>
            <a:srgbClr val="FFC000"/>
          </a:solidFill>
        </a:ln>
      </dgm:spPr>
      <dgm:t>
        <a:bodyPr/>
        <a:lstStyle/>
        <a:p>
          <a:r>
            <a:rPr lang="en-US" b="1" dirty="0"/>
            <a:t>Script</a:t>
          </a:r>
        </a:p>
      </dgm:t>
    </dgm:pt>
    <dgm:pt modelId="{AB6821D1-6A4E-4EDE-B174-D0293742A67F}" type="parTrans" cxnId="{484353BB-792D-426F-9557-C65B81EA05F4}">
      <dgm:prSet/>
      <dgm:spPr/>
      <dgm:t>
        <a:bodyPr/>
        <a:lstStyle/>
        <a:p>
          <a:endParaRPr lang="en-US"/>
        </a:p>
      </dgm:t>
    </dgm:pt>
    <dgm:pt modelId="{B4FAE8E3-A407-4F61-AA4B-83A0235B7017}" type="sibTrans" cxnId="{484353BB-792D-426F-9557-C65B81EA05F4}">
      <dgm:prSet/>
      <dgm:spPr/>
      <dgm:t>
        <a:bodyPr/>
        <a:lstStyle/>
        <a:p>
          <a:endParaRPr lang="en-US"/>
        </a:p>
      </dgm:t>
    </dgm:pt>
    <dgm:pt modelId="{CD703B74-4BB3-4C42-A15C-CB61F6C21CB4}">
      <dgm:prSet phldrT="[Text]"/>
      <dgm:spPr/>
      <dgm:t>
        <a:bodyPr/>
        <a:lstStyle/>
        <a:p>
          <a:pPr algn="ctr">
            <a:buFontTx/>
            <a:buNone/>
          </a:pPr>
          <a:r>
            <a:rPr lang="en-US" dirty="0"/>
            <a:t>Typical presentation of a disease</a:t>
          </a:r>
        </a:p>
      </dgm:t>
    </dgm:pt>
    <dgm:pt modelId="{DC3B86C2-A740-42FD-8C6C-8F2002230DA2}" type="parTrans" cxnId="{59651EE4-37BF-46F4-97AF-C5B20C59A33D}">
      <dgm:prSet/>
      <dgm:spPr/>
      <dgm:t>
        <a:bodyPr/>
        <a:lstStyle/>
        <a:p>
          <a:endParaRPr lang="en-US"/>
        </a:p>
      </dgm:t>
    </dgm:pt>
    <dgm:pt modelId="{1622A1B1-10E5-490F-98CC-F70968BA04DC}" type="sibTrans" cxnId="{59651EE4-37BF-46F4-97AF-C5B20C59A33D}">
      <dgm:prSet/>
      <dgm:spPr/>
      <dgm:t>
        <a:bodyPr/>
        <a:lstStyle/>
        <a:p>
          <a:endParaRPr lang="en-US"/>
        </a:p>
      </dgm:t>
    </dgm:pt>
    <dgm:pt modelId="{E889655F-DFC6-4095-87E4-8719B836B072}">
      <dgm:prSet phldrT="[Text]"/>
      <dgm:spPr>
        <a:solidFill>
          <a:srgbClr val="92D050"/>
        </a:solidFill>
        <a:ln>
          <a:solidFill>
            <a:srgbClr val="92D050"/>
          </a:solidFill>
        </a:ln>
      </dgm:spPr>
      <dgm:t>
        <a:bodyPr/>
        <a:lstStyle/>
        <a:p>
          <a:r>
            <a:rPr lang="en-US" b="1" dirty="0"/>
            <a:t>Schema</a:t>
          </a:r>
        </a:p>
      </dgm:t>
    </dgm:pt>
    <dgm:pt modelId="{5B47A305-2019-49E6-8843-6DF8CD7AD413}" type="parTrans" cxnId="{F1EC4422-4F0D-4F7F-8131-864C5FE306B5}">
      <dgm:prSet/>
      <dgm:spPr/>
      <dgm:t>
        <a:bodyPr/>
        <a:lstStyle/>
        <a:p>
          <a:endParaRPr lang="en-US"/>
        </a:p>
      </dgm:t>
    </dgm:pt>
    <dgm:pt modelId="{A4EE8607-C1EB-4DE5-BD26-4900D455E241}" type="sibTrans" cxnId="{F1EC4422-4F0D-4F7F-8131-864C5FE306B5}">
      <dgm:prSet/>
      <dgm:spPr/>
      <dgm:t>
        <a:bodyPr/>
        <a:lstStyle/>
        <a:p>
          <a:endParaRPr lang="en-US"/>
        </a:p>
      </dgm:t>
    </dgm:pt>
    <dgm:pt modelId="{CACD4A85-75AA-4F93-8DB4-24D18384A5F6}">
      <dgm:prSet phldrT="[Text]"/>
      <dgm:spPr/>
      <dgm:t>
        <a:bodyPr/>
        <a:lstStyle/>
        <a:p>
          <a:pPr algn="ctr">
            <a:buFontTx/>
            <a:buNone/>
          </a:pPr>
          <a:r>
            <a:rPr lang="en-US" b="0" i="0" dirty="0">
              <a:solidFill>
                <a:schemeClr val="tx1"/>
              </a:solidFill>
              <a:effectLst/>
              <a:latin typeface="+mn-lt"/>
            </a:rPr>
            <a:t>Mental frameworks or concepts we use to organize and understand (s</a:t>
          </a:r>
          <a:r>
            <a:rPr lang="en-US" b="0" i="0" dirty="0">
              <a:solidFill>
                <a:schemeClr val="tx1"/>
              </a:solidFill>
              <a:latin typeface="+mn-lt"/>
            </a:rPr>
            <a:t>ystematic approach to clinical problem)</a:t>
          </a:r>
        </a:p>
      </dgm:t>
    </dgm:pt>
    <dgm:pt modelId="{42E75674-4979-4DE7-8D8B-8EEDA92B21AF}" type="parTrans" cxnId="{3785DF83-06FE-4B42-AC1E-CC70E80F321A}">
      <dgm:prSet/>
      <dgm:spPr/>
      <dgm:t>
        <a:bodyPr/>
        <a:lstStyle/>
        <a:p>
          <a:endParaRPr lang="en-US"/>
        </a:p>
      </dgm:t>
    </dgm:pt>
    <dgm:pt modelId="{48693642-65F7-46B0-9246-6947494C7F0A}" type="sibTrans" cxnId="{3785DF83-06FE-4B42-AC1E-CC70E80F321A}">
      <dgm:prSet/>
      <dgm:spPr/>
      <dgm:t>
        <a:bodyPr/>
        <a:lstStyle/>
        <a:p>
          <a:endParaRPr lang="en-US"/>
        </a:p>
      </dgm:t>
    </dgm:pt>
    <dgm:pt modelId="{3B00DA79-8408-48BF-8AAA-190AA2DC4A30}">
      <dgm:prSet phldrT="[Text]"/>
      <dgm:spPr>
        <a:solidFill>
          <a:srgbClr val="7030A0"/>
        </a:solidFill>
        <a:ln>
          <a:solidFill>
            <a:srgbClr val="7030A0"/>
          </a:solidFill>
        </a:ln>
      </dgm:spPr>
      <dgm:t>
        <a:bodyPr/>
        <a:lstStyle/>
        <a:p>
          <a:r>
            <a:rPr lang="en-US" b="1" dirty="0"/>
            <a:t>Problem</a:t>
          </a:r>
        </a:p>
        <a:p>
          <a:r>
            <a:rPr lang="en-US" b="1" dirty="0"/>
            <a:t>Representation</a:t>
          </a:r>
        </a:p>
      </dgm:t>
    </dgm:pt>
    <dgm:pt modelId="{0861F51B-1059-413A-846B-CD57603BDFC8}" type="parTrans" cxnId="{1E1460CB-7D81-487B-B4E4-F677BE95A0F9}">
      <dgm:prSet/>
      <dgm:spPr/>
      <dgm:t>
        <a:bodyPr/>
        <a:lstStyle/>
        <a:p>
          <a:endParaRPr lang="en-US"/>
        </a:p>
      </dgm:t>
    </dgm:pt>
    <dgm:pt modelId="{B946251D-05C4-44BA-AA18-C0051505B782}" type="sibTrans" cxnId="{1E1460CB-7D81-487B-B4E4-F677BE95A0F9}">
      <dgm:prSet/>
      <dgm:spPr/>
      <dgm:t>
        <a:bodyPr/>
        <a:lstStyle/>
        <a:p>
          <a:endParaRPr lang="en-US"/>
        </a:p>
      </dgm:t>
    </dgm:pt>
    <dgm:pt modelId="{0427C7A6-F51B-4C33-81AB-103829A6A6E5}">
      <dgm:prSet phldrT="[Text]"/>
      <dgm:spPr/>
      <dgm:t>
        <a:bodyPr/>
        <a:lstStyle/>
        <a:p>
          <a:pPr algn="ctr">
            <a:buFontTx/>
            <a:buNone/>
          </a:pPr>
          <a:r>
            <a:rPr lang="en-US" dirty="0"/>
            <a:t>Summary of the case that addresses the demographics, risk factors, temporal pattern of the illness and the clinical syndrome</a:t>
          </a:r>
        </a:p>
      </dgm:t>
    </dgm:pt>
    <dgm:pt modelId="{9D6DA101-E304-4204-A1CE-52C25186C831}" type="parTrans" cxnId="{CED9520D-0B8B-4242-906D-CC9D9DAECF7E}">
      <dgm:prSet/>
      <dgm:spPr/>
      <dgm:t>
        <a:bodyPr/>
        <a:lstStyle/>
        <a:p>
          <a:endParaRPr lang="en-US"/>
        </a:p>
      </dgm:t>
    </dgm:pt>
    <dgm:pt modelId="{B3C1D7B5-3923-4D4B-84BB-D0053D3A2FD6}" type="sibTrans" cxnId="{CED9520D-0B8B-4242-906D-CC9D9DAECF7E}">
      <dgm:prSet/>
      <dgm:spPr/>
      <dgm:t>
        <a:bodyPr/>
        <a:lstStyle/>
        <a:p>
          <a:endParaRPr lang="en-US"/>
        </a:p>
      </dgm:t>
    </dgm:pt>
    <dgm:pt modelId="{63C35A78-3E6B-44F6-9977-6B5E9273E84D}" type="pres">
      <dgm:prSet presAssocID="{46357306-F45A-4EC1-B5E7-BE8E5C970E6D}" presName="linearFlow" presStyleCnt="0">
        <dgm:presLayoutVars>
          <dgm:dir/>
          <dgm:animLvl val="lvl"/>
          <dgm:resizeHandles val="exact"/>
        </dgm:presLayoutVars>
      </dgm:prSet>
      <dgm:spPr/>
    </dgm:pt>
    <dgm:pt modelId="{3D6A61A8-88E3-4D49-9544-57485AADB22D}" type="pres">
      <dgm:prSet presAssocID="{86DC85ED-2291-4BE6-8834-7EEDE3B422FD}" presName="composite" presStyleCnt="0"/>
      <dgm:spPr/>
    </dgm:pt>
    <dgm:pt modelId="{4B32DDCA-245A-47C7-902A-309204F1BA21}" type="pres">
      <dgm:prSet presAssocID="{86DC85ED-2291-4BE6-8834-7EEDE3B422FD}" presName="parentText" presStyleLbl="alignNode1" presStyleIdx="0" presStyleCnt="3">
        <dgm:presLayoutVars>
          <dgm:chMax val="1"/>
          <dgm:bulletEnabled val="1"/>
        </dgm:presLayoutVars>
      </dgm:prSet>
      <dgm:spPr/>
    </dgm:pt>
    <dgm:pt modelId="{A0D4FCBA-B17B-4FDD-A2FB-578309FE4C1F}" type="pres">
      <dgm:prSet presAssocID="{86DC85ED-2291-4BE6-8834-7EEDE3B422FD}" presName="descendantText" presStyleLbl="alignAcc1" presStyleIdx="0" presStyleCnt="3">
        <dgm:presLayoutVars>
          <dgm:bulletEnabled val="1"/>
        </dgm:presLayoutVars>
      </dgm:prSet>
      <dgm:spPr/>
    </dgm:pt>
    <dgm:pt modelId="{3519A814-55DB-4B42-9DBC-B6D40A0586DD}" type="pres">
      <dgm:prSet presAssocID="{B4FAE8E3-A407-4F61-AA4B-83A0235B7017}" presName="sp" presStyleCnt="0"/>
      <dgm:spPr/>
    </dgm:pt>
    <dgm:pt modelId="{391803D2-3895-4336-B0AE-ED8A096273C4}" type="pres">
      <dgm:prSet presAssocID="{E889655F-DFC6-4095-87E4-8719B836B072}" presName="composite" presStyleCnt="0"/>
      <dgm:spPr/>
    </dgm:pt>
    <dgm:pt modelId="{E1428316-F47B-4761-8851-787CE1D56FDD}" type="pres">
      <dgm:prSet presAssocID="{E889655F-DFC6-4095-87E4-8719B836B072}" presName="parentText" presStyleLbl="alignNode1" presStyleIdx="1" presStyleCnt="3">
        <dgm:presLayoutVars>
          <dgm:chMax val="1"/>
          <dgm:bulletEnabled val="1"/>
        </dgm:presLayoutVars>
      </dgm:prSet>
      <dgm:spPr/>
    </dgm:pt>
    <dgm:pt modelId="{FB3615D4-3E1D-4DBE-8581-54F12CE1FE17}" type="pres">
      <dgm:prSet presAssocID="{E889655F-DFC6-4095-87E4-8719B836B072}" presName="descendantText" presStyleLbl="alignAcc1" presStyleIdx="1" presStyleCnt="3">
        <dgm:presLayoutVars>
          <dgm:bulletEnabled val="1"/>
        </dgm:presLayoutVars>
      </dgm:prSet>
      <dgm:spPr/>
    </dgm:pt>
    <dgm:pt modelId="{0A3C8932-4BFE-4855-88A1-B612375B4984}" type="pres">
      <dgm:prSet presAssocID="{A4EE8607-C1EB-4DE5-BD26-4900D455E241}" presName="sp" presStyleCnt="0"/>
      <dgm:spPr/>
    </dgm:pt>
    <dgm:pt modelId="{55AD791E-CE98-4371-929B-CE2AC2067914}" type="pres">
      <dgm:prSet presAssocID="{3B00DA79-8408-48BF-8AAA-190AA2DC4A30}" presName="composite" presStyleCnt="0"/>
      <dgm:spPr/>
    </dgm:pt>
    <dgm:pt modelId="{F48C5D96-4A42-43DD-ACBF-7FD1A589CDB8}" type="pres">
      <dgm:prSet presAssocID="{3B00DA79-8408-48BF-8AAA-190AA2DC4A30}" presName="parentText" presStyleLbl="alignNode1" presStyleIdx="2" presStyleCnt="3">
        <dgm:presLayoutVars>
          <dgm:chMax val="1"/>
          <dgm:bulletEnabled val="1"/>
        </dgm:presLayoutVars>
      </dgm:prSet>
      <dgm:spPr/>
    </dgm:pt>
    <dgm:pt modelId="{10418E0B-4431-445E-95E9-117B4B042096}" type="pres">
      <dgm:prSet presAssocID="{3B00DA79-8408-48BF-8AAA-190AA2DC4A30}" presName="descendantText" presStyleLbl="alignAcc1" presStyleIdx="2" presStyleCnt="3">
        <dgm:presLayoutVars>
          <dgm:bulletEnabled val="1"/>
        </dgm:presLayoutVars>
      </dgm:prSet>
      <dgm:spPr/>
    </dgm:pt>
  </dgm:ptLst>
  <dgm:cxnLst>
    <dgm:cxn modelId="{CED9520D-0B8B-4242-906D-CC9D9DAECF7E}" srcId="{3B00DA79-8408-48BF-8AAA-190AA2DC4A30}" destId="{0427C7A6-F51B-4C33-81AB-103829A6A6E5}" srcOrd="0" destOrd="0" parTransId="{9D6DA101-E304-4204-A1CE-52C25186C831}" sibTransId="{B3C1D7B5-3923-4D4B-84BB-D0053D3A2FD6}"/>
    <dgm:cxn modelId="{F1EC4422-4F0D-4F7F-8131-864C5FE306B5}" srcId="{46357306-F45A-4EC1-B5E7-BE8E5C970E6D}" destId="{E889655F-DFC6-4095-87E4-8719B836B072}" srcOrd="1" destOrd="0" parTransId="{5B47A305-2019-49E6-8843-6DF8CD7AD413}" sibTransId="{A4EE8607-C1EB-4DE5-BD26-4900D455E241}"/>
    <dgm:cxn modelId="{7F558A3E-6F7E-2B48-BDEE-9D674A94F7AE}" type="presOf" srcId="{CD703B74-4BB3-4C42-A15C-CB61F6C21CB4}" destId="{A0D4FCBA-B17B-4FDD-A2FB-578309FE4C1F}" srcOrd="0" destOrd="0" presId="urn:microsoft.com/office/officeart/2005/8/layout/chevron2"/>
    <dgm:cxn modelId="{204F4978-E9A0-1E44-8389-0A2563A02EFF}" type="presOf" srcId="{E889655F-DFC6-4095-87E4-8719B836B072}" destId="{E1428316-F47B-4761-8851-787CE1D56FDD}" srcOrd="0" destOrd="0" presId="urn:microsoft.com/office/officeart/2005/8/layout/chevron2"/>
    <dgm:cxn modelId="{3785DF83-06FE-4B42-AC1E-CC70E80F321A}" srcId="{E889655F-DFC6-4095-87E4-8719B836B072}" destId="{CACD4A85-75AA-4F93-8DB4-24D18384A5F6}" srcOrd="0" destOrd="0" parTransId="{42E75674-4979-4DE7-8D8B-8EEDA92B21AF}" sibTransId="{48693642-65F7-46B0-9246-6947494C7F0A}"/>
    <dgm:cxn modelId="{484353BB-792D-426F-9557-C65B81EA05F4}" srcId="{46357306-F45A-4EC1-B5E7-BE8E5C970E6D}" destId="{86DC85ED-2291-4BE6-8834-7EEDE3B422FD}" srcOrd="0" destOrd="0" parTransId="{AB6821D1-6A4E-4EDE-B174-D0293742A67F}" sibTransId="{B4FAE8E3-A407-4F61-AA4B-83A0235B7017}"/>
    <dgm:cxn modelId="{6935ECCA-501D-7349-BDAF-D9C76604C7F8}" type="presOf" srcId="{86DC85ED-2291-4BE6-8834-7EEDE3B422FD}" destId="{4B32DDCA-245A-47C7-902A-309204F1BA21}" srcOrd="0" destOrd="0" presId="urn:microsoft.com/office/officeart/2005/8/layout/chevron2"/>
    <dgm:cxn modelId="{1E1460CB-7D81-487B-B4E4-F677BE95A0F9}" srcId="{46357306-F45A-4EC1-B5E7-BE8E5C970E6D}" destId="{3B00DA79-8408-48BF-8AAA-190AA2DC4A30}" srcOrd="2" destOrd="0" parTransId="{0861F51B-1059-413A-846B-CD57603BDFC8}" sibTransId="{B946251D-05C4-44BA-AA18-C0051505B782}"/>
    <dgm:cxn modelId="{6BA404DE-A506-834E-89B8-882F8B89E102}" type="presOf" srcId="{0427C7A6-F51B-4C33-81AB-103829A6A6E5}" destId="{10418E0B-4431-445E-95E9-117B4B042096}" srcOrd="0" destOrd="0" presId="urn:microsoft.com/office/officeart/2005/8/layout/chevron2"/>
    <dgm:cxn modelId="{59651EE4-37BF-46F4-97AF-C5B20C59A33D}" srcId="{86DC85ED-2291-4BE6-8834-7EEDE3B422FD}" destId="{CD703B74-4BB3-4C42-A15C-CB61F6C21CB4}" srcOrd="0" destOrd="0" parTransId="{DC3B86C2-A740-42FD-8C6C-8F2002230DA2}" sibTransId="{1622A1B1-10E5-490F-98CC-F70968BA04DC}"/>
    <dgm:cxn modelId="{F4A040ED-96FC-114F-9C93-49FAD9AFEB95}" type="presOf" srcId="{3B00DA79-8408-48BF-8AAA-190AA2DC4A30}" destId="{F48C5D96-4A42-43DD-ACBF-7FD1A589CDB8}" srcOrd="0" destOrd="0" presId="urn:microsoft.com/office/officeart/2005/8/layout/chevron2"/>
    <dgm:cxn modelId="{1380BFEF-51D2-7A49-B4CA-43671977040A}" type="presOf" srcId="{CACD4A85-75AA-4F93-8DB4-24D18384A5F6}" destId="{FB3615D4-3E1D-4DBE-8581-54F12CE1FE17}" srcOrd="0" destOrd="0" presId="urn:microsoft.com/office/officeart/2005/8/layout/chevron2"/>
    <dgm:cxn modelId="{4C6DCEEF-F5C9-DB42-987A-5427C6846BF6}" type="presOf" srcId="{46357306-F45A-4EC1-B5E7-BE8E5C970E6D}" destId="{63C35A78-3E6B-44F6-9977-6B5E9273E84D}" srcOrd="0" destOrd="0" presId="urn:microsoft.com/office/officeart/2005/8/layout/chevron2"/>
    <dgm:cxn modelId="{82448A92-EF6F-8746-8F14-7E357BF795DB}" type="presParOf" srcId="{63C35A78-3E6B-44F6-9977-6B5E9273E84D}" destId="{3D6A61A8-88E3-4D49-9544-57485AADB22D}" srcOrd="0" destOrd="0" presId="urn:microsoft.com/office/officeart/2005/8/layout/chevron2"/>
    <dgm:cxn modelId="{E2DF0A62-EF73-D44D-82FD-FC6BB214BB49}" type="presParOf" srcId="{3D6A61A8-88E3-4D49-9544-57485AADB22D}" destId="{4B32DDCA-245A-47C7-902A-309204F1BA21}" srcOrd="0" destOrd="0" presId="urn:microsoft.com/office/officeart/2005/8/layout/chevron2"/>
    <dgm:cxn modelId="{A2FB6B30-7257-2F47-931F-5ACB1F702B2E}" type="presParOf" srcId="{3D6A61A8-88E3-4D49-9544-57485AADB22D}" destId="{A0D4FCBA-B17B-4FDD-A2FB-578309FE4C1F}" srcOrd="1" destOrd="0" presId="urn:microsoft.com/office/officeart/2005/8/layout/chevron2"/>
    <dgm:cxn modelId="{B87F7E56-1C3C-524C-9DDF-CB76E81B95E0}" type="presParOf" srcId="{63C35A78-3E6B-44F6-9977-6B5E9273E84D}" destId="{3519A814-55DB-4B42-9DBC-B6D40A0586DD}" srcOrd="1" destOrd="0" presId="urn:microsoft.com/office/officeart/2005/8/layout/chevron2"/>
    <dgm:cxn modelId="{0C976397-05CE-904E-A221-96A234642173}" type="presParOf" srcId="{63C35A78-3E6B-44F6-9977-6B5E9273E84D}" destId="{391803D2-3895-4336-B0AE-ED8A096273C4}" srcOrd="2" destOrd="0" presId="urn:microsoft.com/office/officeart/2005/8/layout/chevron2"/>
    <dgm:cxn modelId="{31118DAC-6814-E84F-AD96-915E5AE9E3F4}" type="presParOf" srcId="{391803D2-3895-4336-B0AE-ED8A096273C4}" destId="{E1428316-F47B-4761-8851-787CE1D56FDD}" srcOrd="0" destOrd="0" presId="urn:microsoft.com/office/officeart/2005/8/layout/chevron2"/>
    <dgm:cxn modelId="{478D3118-3C15-1244-B83A-2C9DF99083CB}" type="presParOf" srcId="{391803D2-3895-4336-B0AE-ED8A096273C4}" destId="{FB3615D4-3E1D-4DBE-8581-54F12CE1FE17}" srcOrd="1" destOrd="0" presId="urn:microsoft.com/office/officeart/2005/8/layout/chevron2"/>
    <dgm:cxn modelId="{29E8C8F4-0321-FC44-811E-6B912C91A364}" type="presParOf" srcId="{63C35A78-3E6B-44F6-9977-6B5E9273E84D}" destId="{0A3C8932-4BFE-4855-88A1-B612375B4984}" srcOrd="3" destOrd="0" presId="urn:microsoft.com/office/officeart/2005/8/layout/chevron2"/>
    <dgm:cxn modelId="{57C07679-3B69-9D47-BC4B-9FA156418CB3}" type="presParOf" srcId="{63C35A78-3E6B-44F6-9977-6B5E9273E84D}" destId="{55AD791E-CE98-4371-929B-CE2AC2067914}" srcOrd="4" destOrd="0" presId="urn:microsoft.com/office/officeart/2005/8/layout/chevron2"/>
    <dgm:cxn modelId="{3223317A-A347-E84D-A7DF-7463BA1870D6}" type="presParOf" srcId="{55AD791E-CE98-4371-929B-CE2AC2067914}" destId="{F48C5D96-4A42-43DD-ACBF-7FD1A589CDB8}" srcOrd="0" destOrd="0" presId="urn:microsoft.com/office/officeart/2005/8/layout/chevron2"/>
    <dgm:cxn modelId="{B662F50B-A802-1143-9794-BA71E0438C18}" type="presParOf" srcId="{55AD791E-CE98-4371-929B-CE2AC2067914}" destId="{10418E0B-4431-445E-95E9-117B4B042096}"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2DAB5A-8AEA-4B84-A8F6-FD634CD4DB50}" type="doc">
      <dgm:prSet loTypeId="urn:microsoft.com/office/officeart/2005/8/layout/hChevron3" loCatId="process" qsTypeId="urn:microsoft.com/office/officeart/2005/8/quickstyle/simple1" qsCatId="simple" csTypeId="urn:microsoft.com/office/officeart/2005/8/colors/accent1_2" csCatId="accent1" phldr="1"/>
      <dgm:spPr/>
    </dgm:pt>
    <dgm:pt modelId="{BF482F0D-A026-42A0-BD53-83A06B388689}">
      <dgm:prSet phldrT="[Text]"/>
      <dgm:spPr>
        <a:solidFill>
          <a:srgbClr val="FFC000"/>
        </a:solidFill>
      </dgm:spPr>
      <dgm:t>
        <a:bodyPr/>
        <a:lstStyle/>
        <a:p>
          <a:r>
            <a:rPr lang="en-US" dirty="0">
              <a:latin typeface="Avenir Heavy"/>
            </a:rPr>
            <a:t>Organize</a:t>
          </a:r>
        </a:p>
      </dgm:t>
    </dgm:pt>
    <dgm:pt modelId="{8239EFB5-416B-42FC-B040-7DFB9164D5B2}" type="parTrans" cxnId="{6CAF7B09-4CAD-498A-B850-B7EFFA87A03B}">
      <dgm:prSet/>
      <dgm:spPr/>
      <dgm:t>
        <a:bodyPr/>
        <a:lstStyle/>
        <a:p>
          <a:endParaRPr lang="en-US"/>
        </a:p>
      </dgm:t>
    </dgm:pt>
    <dgm:pt modelId="{AC406CB0-042D-43A0-844A-113B49DA69F9}" type="sibTrans" cxnId="{6CAF7B09-4CAD-498A-B850-B7EFFA87A03B}">
      <dgm:prSet/>
      <dgm:spPr/>
      <dgm:t>
        <a:bodyPr/>
        <a:lstStyle/>
        <a:p>
          <a:endParaRPr lang="en-US"/>
        </a:p>
      </dgm:t>
    </dgm:pt>
    <dgm:pt modelId="{8354EBDD-5847-47D7-A22D-17DB6F3D27DA}">
      <dgm:prSet phldrT="[Text]"/>
      <dgm:spPr>
        <a:solidFill>
          <a:srgbClr val="92D050"/>
        </a:solidFill>
      </dgm:spPr>
      <dgm:t>
        <a:bodyPr/>
        <a:lstStyle/>
        <a:p>
          <a:r>
            <a:rPr lang="en-US" dirty="0">
              <a:latin typeface="Avenir Heavy" panose="02000503020000020003"/>
            </a:rPr>
            <a:t>Prime</a:t>
          </a:r>
        </a:p>
      </dgm:t>
    </dgm:pt>
    <dgm:pt modelId="{05BEA562-441F-4786-97F1-C7CC948215E8}" type="parTrans" cxnId="{C850AAC6-7F42-40CF-8495-31DFFE9D90CF}">
      <dgm:prSet/>
      <dgm:spPr/>
      <dgm:t>
        <a:bodyPr/>
        <a:lstStyle/>
        <a:p>
          <a:endParaRPr lang="en-US"/>
        </a:p>
      </dgm:t>
    </dgm:pt>
    <dgm:pt modelId="{886310E5-4F8B-4C3F-A078-477D03CAB884}" type="sibTrans" cxnId="{C850AAC6-7F42-40CF-8495-31DFFE9D90CF}">
      <dgm:prSet/>
      <dgm:spPr/>
      <dgm:t>
        <a:bodyPr/>
        <a:lstStyle/>
        <a:p>
          <a:endParaRPr lang="en-US"/>
        </a:p>
      </dgm:t>
    </dgm:pt>
    <dgm:pt modelId="{7818CF1F-AD7D-4DC3-A8D6-9466C021CF89}">
      <dgm:prSet phldrT="[Text]"/>
      <dgm:spPr>
        <a:solidFill>
          <a:srgbClr val="C00000"/>
        </a:solidFill>
      </dgm:spPr>
      <dgm:t>
        <a:bodyPr/>
        <a:lstStyle/>
        <a:p>
          <a:r>
            <a:rPr lang="en-US" dirty="0">
              <a:latin typeface="Avenir Heavy" panose="02000503020000020003"/>
            </a:rPr>
            <a:t>Time</a:t>
          </a:r>
        </a:p>
      </dgm:t>
    </dgm:pt>
    <dgm:pt modelId="{3F69E583-1C14-470C-B43D-7EE51AB4A068}" type="parTrans" cxnId="{43711F7D-0150-4756-AE9D-4A9095712296}">
      <dgm:prSet/>
      <dgm:spPr/>
      <dgm:t>
        <a:bodyPr/>
        <a:lstStyle/>
        <a:p>
          <a:endParaRPr lang="en-US"/>
        </a:p>
      </dgm:t>
    </dgm:pt>
    <dgm:pt modelId="{87E7FF03-8519-4F84-9A66-968A70486775}" type="sibTrans" cxnId="{43711F7D-0150-4756-AE9D-4A9095712296}">
      <dgm:prSet/>
      <dgm:spPr/>
      <dgm:t>
        <a:bodyPr/>
        <a:lstStyle/>
        <a:p>
          <a:endParaRPr lang="en-US"/>
        </a:p>
      </dgm:t>
    </dgm:pt>
    <dgm:pt modelId="{9C7A8CDA-CC1C-45F3-97B2-EC110B4A3C6B}" type="pres">
      <dgm:prSet presAssocID="{B72DAB5A-8AEA-4B84-A8F6-FD634CD4DB50}" presName="Name0" presStyleCnt="0">
        <dgm:presLayoutVars>
          <dgm:dir/>
          <dgm:resizeHandles val="exact"/>
        </dgm:presLayoutVars>
      </dgm:prSet>
      <dgm:spPr/>
    </dgm:pt>
    <dgm:pt modelId="{AB127776-3057-468A-8D60-9BB337399349}" type="pres">
      <dgm:prSet presAssocID="{BF482F0D-A026-42A0-BD53-83A06B388689}" presName="parTxOnly" presStyleLbl="node1" presStyleIdx="0" presStyleCnt="3">
        <dgm:presLayoutVars>
          <dgm:bulletEnabled val="1"/>
        </dgm:presLayoutVars>
      </dgm:prSet>
      <dgm:spPr/>
    </dgm:pt>
    <dgm:pt modelId="{E770D2CE-736C-46EF-B136-35EF68EF2859}" type="pres">
      <dgm:prSet presAssocID="{AC406CB0-042D-43A0-844A-113B49DA69F9}" presName="parSpace" presStyleCnt="0"/>
      <dgm:spPr/>
    </dgm:pt>
    <dgm:pt modelId="{E7806AB9-8251-41EA-A390-646A95F72592}" type="pres">
      <dgm:prSet presAssocID="{8354EBDD-5847-47D7-A22D-17DB6F3D27DA}" presName="parTxOnly" presStyleLbl="node1" presStyleIdx="1" presStyleCnt="3">
        <dgm:presLayoutVars>
          <dgm:bulletEnabled val="1"/>
        </dgm:presLayoutVars>
      </dgm:prSet>
      <dgm:spPr/>
    </dgm:pt>
    <dgm:pt modelId="{5840ADD8-51CB-49B8-86BC-77F84A2AA190}" type="pres">
      <dgm:prSet presAssocID="{886310E5-4F8B-4C3F-A078-477D03CAB884}" presName="parSpace" presStyleCnt="0"/>
      <dgm:spPr/>
    </dgm:pt>
    <dgm:pt modelId="{72E1C27E-00F0-4FEF-B211-66481BF03EB7}" type="pres">
      <dgm:prSet presAssocID="{7818CF1F-AD7D-4DC3-A8D6-9466C021CF89}" presName="parTxOnly" presStyleLbl="node1" presStyleIdx="2" presStyleCnt="3">
        <dgm:presLayoutVars>
          <dgm:bulletEnabled val="1"/>
        </dgm:presLayoutVars>
      </dgm:prSet>
      <dgm:spPr/>
    </dgm:pt>
  </dgm:ptLst>
  <dgm:cxnLst>
    <dgm:cxn modelId="{6CAF7B09-4CAD-498A-B850-B7EFFA87A03B}" srcId="{B72DAB5A-8AEA-4B84-A8F6-FD634CD4DB50}" destId="{BF482F0D-A026-42A0-BD53-83A06B388689}" srcOrd="0" destOrd="0" parTransId="{8239EFB5-416B-42FC-B040-7DFB9164D5B2}" sibTransId="{AC406CB0-042D-43A0-844A-113B49DA69F9}"/>
    <dgm:cxn modelId="{95876F71-3224-CF44-8BBB-BC2E70F83516}" type="presOf" srcId="{8354EBDD-5847-47D7-A22D-17DB6F3D27DA}" destId="{E7806AB9-8251-41EA-A390-646A95F72592}" srcOrd="0" destOrd="0" presId="urn:microsoft.com/office/officeart/2005/8/layout/hChevron3"/>
    <dgm:cxn modelId="{60D4B254-1A51-614B-8FA2-24D0A6D4707B}" type="presOf" srcId="{7818CF1F-AD7D-4DC3-A8D6-9466C021CF89}" destId="{72E1C27E-00F0-4FEF-B211-66481BF03EB7}" srcOrd="0" destOrd="0" presId="urn:microsoft.com/office/officeart/2005/8/layout/hChevron3"/>
    <dgm:cxn modelId="{43711F7D-0150-4756-AE9D-4A9095712296}" srcId="{B72DAB5A-8AEA-4B84-A8F6-FD634CD4DB50}" destId="{7818CF1F-AD7D-4DC3-A8D6-9466C021CF89}" srcOrd="2" destOrd="0" parTransId="{3F69E583-1C14-470C-B43D-7EE51AB4A068}" sibTransId="{87E7FF03-8519-4F84-9A66-968A70486775}"/>
    <dgm:cxn modelId="{354F7897-49E1-0849-9542-26D598CD7BDE}" type="presOf" srcId="{BF482F0D-A026-42A0-BD53-83A06B388689}" destId="{AB127776-3057-468A-8D60-9BB337399349}" srcOrd="0" destOrd="0" presId="urn:microsoft.com/office/officeart/2005/8/layout/hChevron3"/>
    <dgm:cxn modelId="{A044D1A1-D35F-FD4D-81BE-DF12237CFE0C}" type="presOf" srcId="{B72DAB5A-8AEA-4B84-A8F6-FD634CD4DB50}" destId="{9C7A8CDA-CC1C-45F3-97B2-EC110B4A3C6B}" srcOrd="0" destOrd="0" presId="urn:microsoft.com/office/officeart/2005/8/layout/hChevron3"/>
    <dgm:cxn modelId="{C850AAC6-7F42-40CF-8495-31DFFE9D90CF}" srcId="{B72DAB5A-8AEA-4B84-A8F6-FD634CD4DB50}" destId="{8354EBDD-5847-47D7-A22D-17DB6F3D27DA}" srcOrd="1" destOrd="0" parTransId="{05BEA562-441F-4786-97F1-C7CC948215E8}" sibTransId="{886310E5-4F8B-4C3F-A078-477D03CAB884}"/>
    <dgm:cxn modelId="{B97D6838-4D65-4948-811F-CA32CCD36EF3}" type="presParOf" srcId="{9C7A8CDA-CC1C-45F3-97B2-EC110B4A3C6B}" destId="{AB127776-3057-468A-8D60-9BB337399349}" srcOrd="0" destOrd="0" presId="urn:microsoft.com/office/officeart/2005/8/layout/hChevron3"/>
    <dgm:cxn modelId="{E124C758-9D58-A84E-A8A4-E3BF95709BCA}" type="presParOf" srcId="{9C7A8CDA-CC1C-45F3-97B2-EC110B4A3C6B}" destId="{E770D2CE-736C-46EF-B136-35EF68EF2859}" srcOrd="1" destOrd="0" presId="urn:microsoft.com/office/officeart/2005/8/layout/hChevron3"/>
    <dgm:cxn modelId="{7401B635-6A86-974D-8AEF-D33EBB56A6BE}" type="presParOf" srcId="{9C7A8CDA-CC1C-45F3-97B2-EC110B4A3C6B}" destId="{E7806AB9-8251-41EA-A390-646A95F72592}" srcOrd="2" destOrd="0" presId="urn:microsoft.com/office/officeart/2005/8/layout/hChevron3"/>
    <dgm:cxn modelId="{5E1F555D-0317-624D-8F4C-964111DD8444}" type="presParOf" srcId="{9C7A8CDA-CC1C-45F3-97B2-EC110B4A3C6B}" destId="{5840ADD8-51CB-49B8-86BC-77F84A2AA190}" srcOrd="3" destOrd="0" presId="urn:microsoft.com/office/officeart/2005/8/layout/hChevron3"/>
    <dgm:cxn modelId="{71EB9687-5BA7-8D4F-A793-D7DBEC8C7378}" type="presParOf" srcId="{9C7A8CDA-CC1C-45F3-97B2-EC110B4A3C6B}" destId="{72E1C27E-00F0-4FEF-B211-66481BF03EB7}"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FEF8645-59EF-46FF-83B2-49860868A97A}"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DED6A193-6A7E-4352-A800-41A34C263110}">
      <dgm:prSet phldrT="[Text]"/>
      <dgm:spPr>
        <a:solidFill>
          <a:srgbClr val="92D050"/>
        </a:solidFill>
        <a:ln>
          <a:solidFill>
            <a:srgbClr val="92D050"/>
          </a:solidFill>
        </a:ln>
      </dgm:spPr>
      <dgm:t>
        <a:bodyPr/>
        <a:lstStyle/>
        <a:p>
          <a:r>
            <a:rPr lang="en-US" b="1" dirty="0">
              <a:latin typeface="Avenir Book"/>
            </a:rPr>
            <a:t>Interprofessional Learners</a:t>
          </a:r>
        </a:p>
      </dgm:t>
    </dgm:pt>
    <dgm:pt modelId="{26863005-701F-40D8-B443-952CF06A8BF7}" type="parTrans" cxnId="{1E5C97C8-0FED-42A3-B68D-CA5F783BBBE8}">
      <dgm:prSet/>
      <dgm:spPr/>
      <dgm:t>
        <a:bodyPr/>
        <a:lstStyle/>
        <a:p>
          <a:endParaRPr lang="en-US"/>
        </a:p>
      </dgm:t>
    </dgm:pt>
    <dgm:pt modelId="{8CCD939F-7D81-4567-9583-A50B45E168A3}" type="sibTrans" cxnId="{1E5C97C8-0FED-42A3-B68D-CA5F783BBBE8}">
      <dgm:prSet/>
      <dgm:spPr>
        <a:solidFill>
          <a:schemeClr val="bg1">
            <a:lumMod val="75000"/>
          </a:schemeClr>
        </a:solidFill>
      </dgm:spPr>
      <dgm:t>
        <a:bodyPr/>
        <a:lstStyle/>
        <a:p>
          <a:endParaRPr lang="en-US"/>
        </a:p>
      </dgm:t>
    </dgm:pt>
    <dgm:pt modelId="{472407C0-C9A4-4B0C-A202-7F6D905ABC32}">
      <dgm:prSet phldrT="[Text]"/>
      <dgm:spPr>
        <a:solidFill>
          <a:srgbClr val="7030A0"/>
        </a:solidFill>
        <a:ln>
          <a:solidFill>
            <a:srgbClr val="7030A0"/>
          </a:solidFill>
        </a:ln>
      </dgm:spPr>
      <dgm:t>
        <a:bodyPr/>
        <a:lstStyle/>
        <a:p>
          <a:r>
            <a:rPr lang="en-US" b="1" dirty="0">
              <a:latin typeface="Avenir Book" panose="02000503020000020003"/>
            </a:rPr>
            <a:t>Medical students </a:t>
          </a:r>
        </a:p>
      </dgm:t>
    </dgm:pt>
    <dgm:pt modelId="{F4BB2892-1076-461A-825D-354AE1174849}" type="parTrans" cxnId="{D843EF26-E67E-4F14-BF68-D23836840E05}">
      <dgm:prSet/>
      <dgm:spPr/>
      <dgm:t>
        <a:bodyPr/>
        <a:lstStyle/>
        <a:p>
          <a:endParaRPr lang="en-US"/>
        </a:p>
      </dgm:t>
    </dgm:pt>
    <dgm:pt modelId="{7FDC7899-40F9-4AA6-8720-45CCA04F9897}" type="sibTrans" cxnId="{D843EF26-E67E-4F14-BF68-D23836840E05}">
      <dgm:prSet/>
      <dgm:spPr>
        <a:solidFill>
          <a:schemeClr val="bg1">
            <a:lumMod val="75000"/>
          </a:schemeClr>
        </a:solidFill>
      </dgm:spPr>
      <dgm:t>
        <a:bodyPr/>
        <a:lstStyle/>
        <a:p>
          <a:endParaRPr lang="en-US"/>
        </a:p>
      </dgm:t>
    </dgm:pt>
    <dgm:pt modelId="{68EFB23D-0115-45AA-947F-418C5117067A}">
      <dgm:prSet phldrT="[Text]"/>
      <dgm:spPr>
        <a:solidFill>
          <a:srgbClr val="FFC000"/>
        </a:solidFill>
        <a:ln>
          <a:solidFill>
            <a:srgbClr val="FFC000"/>
          </a:solidFill>
        </a:ln>
      </dgm:spPr>
      <dgm:t>
        <a:bodyPr/>
        <a:lstStyle/>
        <a:p>
          <a:r>
            <a:rPr lang="en-US" b="1" dirty="0">
              <a:latin typeface="Avenir Book" panose="02000503020000020003"/>
            </a:rPr>
            <a:t>House-staff</a:t>
          </a:r>
        </a:p>
      </dgm:t>
    </dgm:pt>
    <dgm:pt modelId="{E91A967E-099F-46BB-864F-247BA0976E66}" type="parTrans" cxnId="{BDC86BDC-C2AA-4589-BB2B-213133763A92}">
      <dgm:prSet/>
      <dgm:spPr/>
      <dgm:t>
        <a:bodyPr/>
        <a:lstStyle/>
        <a:p>
          <a:endParaRPr lang="en-US"/>
        </a:p>
      </dgm:t>
    </dgm:pt>
    <dgm:pt modelId="{5DD4029A-543C-4195-BAD9-7F577E152A0B}" type="sibTrans" cxnId="{BDC86BDC-C2AA-4589-BB2B-213133763A92}">
      <dgm:prSet/>
      <dgm:spPr>
        <a:solidFill>
          <a:schemeClr val="bg1">
            <a:lumMod val="75000"/>
          </a:schemeClr>
        </a:solidFill>
      </dgm:spPr>
      <dgm:t>
        <a:bodyPr/>
        <a:lstStyle/>
        <a:p>
          <a:endParaRPr lang="en-US"/>
        </a:p>
      </dgm:t>
    </dgm:pt>
    <dgm:pt modelId="{46534D0D-1FBA-4696-B382-C7ADA0F187A5}" type="pres">
      <dgm:prSet presAssocID="{CFEF8645-59EF-46FF-83B2-49860868A97A}" presName="Name0" presStyleCnt="0">
        <dgm:presLayoutVars>
          <dgm:dir/>
          <dgm:resizeHandles val="exact"/>
        </dgm:presLayoutVars>
      </dgm:prSet>
      <dgm:spPr/>
    </dgm:pt>
    <dgm:pt modelId="{46516CFA-C849-43EC-AAF1-A9FEE758F9B9}" type="pres">
      <dgm:prSet presAssocID="{DED6A193-6A7E-4352-A800-41A34C263110}" presName="node" presStyleLbl="node1" presStyleIdx="0" presStyleCnt="3">
        <dgm:presLayoutVars>
          <dgm:bulletEnabled val="1"/>
        </dgm:presLayoutVars>
      </dgm:prSet>
      <dgm:spPr/>
    </dgm:pt>
    <dgm:pt modelId="{11000DA7-C25C-4A8A-A6A1-14CC6E2D3581}" type="pres">
      <dgm:prSet presAssocID="{8CCD939F-7D81-4567-9583-A50B45E168A3}" presName="sibTrans" presStyleLbl="sibTrans2D1" presStyleIdx="0" presStyleCnt="3"/>
      <dgm:spPr/>
    </dgm:pt>
    <dgm:pt modelId="{15591003-4E32-445D-9D83-E9AC11DE01D9}" type="pres">
      <dgm:prSet presAssocID="{8CCD939F-7D81-4567-9583-A50B45E168A3}" presName="connectorText" presStyleLbl="sibTrans2D1" presStyleIdx="0" presStyleCnt="3"/>
      <dgm:spPr/>
    </dgm:pt>
    <dgm:pt modelId="{7D0E35C9-F255-4E41-97D3-B6ADD79B6B95}" type="pres">
      <dgm:prSet presAssocID="{472407C0-C9A4-4B0C-A202-7F6D905ABC32}" presName="node" presStyleLbl="node1" presStyleIdx="1" presStyleCnt="3">
        <dgm:presLayoutVars>
          <dgm:bulletEnabled val="1"/>
        </dgm:presLayoutVars>
      </dgm:prSet>
      <dgm:spPr/>
    </dgm:pt>
    <dgm:pt modelId="{6F942CA6-A217-478B-853E-53F65B2EEBF9}" type="pres">
      <dgm:prSet presAssocID="{7FDC7899-40F9-4AA6-8720-45CCA04F9897}" presName="sibTrans" presStyleLbl="sibTrans2D1" presStyleIdx="1" presStyleCnt="3"/>
      <dgm:spPr/>
    </dgm:pt>
    <dgm:pt modelId="{989CEB09-4911-438B-AB89-41F193EBE505}" type="pres">
      <dgm:prSet presAssocID="{7FDC7899-40F9-4AA6-8720-45CCA04F9897}" presName="connectorText" presStyleLbl="sibTrans2D1" presStyleIdx="1" presStyleCnt="3"/>
      <dgm:spPr/>
    </dgm:pt>
    <dgm:pt modelId="{1CCBF9D8-1072-4FAA-AAD2-B8B1B438B423}" type="pres">
      <dgm:prSet presAssocID="{68EFB23D-0115-45AA-947F-418C5117067A}" presName="node" presStyleLbl="node1" presStyleIdx="2" presStyleCnt="3" custRadScaleRad="100766" custRadScaleInc="3948">
        <dgm:presLayoutVars>
          <dgm:bulletEnabled val="1"/>
        </dgm:presLayoutVars>
      </dgm:prSet>
      <dgm:spPr/>
    </dgm:pt>
    <dgm:pt modelId="{440A13AE-C740-4169-8D91-20B7ADD6549F}" type="pres">
      <dgm:prSet presAssocID="{5DD4029A-543C-4195-BAD9-7F577E152A0B}" presName="sibTrans" presStyleLbl="sibTrans2D1" presStyleIdx="2" presStyleCnt="3"/>
      <dgm:spPr/>
    </dgm:pt>
    <dgm:pt modelId="{593B641E-0B09-4B93-90AB-5EF4E6080AA9}" type="pres">
      <dgm:prSet presAssocID="{5DD4029A-543C-4195-BAD9-7F577E152A0B}" presName="connectorText" presStyleLbl="sibTrans2D1" presStyleIdx="2" presStyleCnt="3"/>
      <dgm:spPr/>
    </dgm:pt>
  </dgm:ptLst>
  <dgm:cxnLst>
    <dgm:cxn modelId="{106A700B-3A31-914E-83EA-7FB66D2CC34B}" type="presOf" srcId="{CFEF8645-59EF-46FF-83B2-49860868A97A}" destId="{46534D0D-1FBA-4696-B382-C7ADA0F187A5}" srcOrd="0" destOrd="0" presId="urn:microsoft.com/office/officeart/2005/8/layout/cycle7"/>
    <dgm:cxn modelId="{592ADD15-D97D-E54E-AE82-1EF27E0FE076}" type="presOf" srcId="{5DD4029A-543C-4195-BAD9-7F577E152A0B}" destId="{440A13AE-C740-4169-8D91-20B7ADD6549F}" srcOrd="0" destOrd="0" presId="urn:microsoft.com/office/officeart/2005/8/layout/cycle7"/>
    <dgm:cxn modelId="{D843EF26-E67E-4F14-BF68-D23836840E05}" srcId="{CFEF8645-59EF-46FF-83B2-49860868A97A}" destId="{472407C0-C9A4-4B0C-A202-7F6D905ABC32}" srcOrd="1" destOrd="0" parTransId="{F4BB2892-1076-461A-825D-354AE1174849}" sibTransId="{7FDC7899-40F9-4AA6-8720-45CCA04F9897}"/>
    <dgm:cxn modelId="{C836245F-DACC-FA4F-85F0-6B10992B9E85}" type="presOf" srcId="{8CCD939F-7D81-4567-9583-A50B45E168A3}" destId="{11000DA7-C25C-4A8A-A6A1-14CC6E2D3581}" srcOrd="0" destOrd="0" presId="urn:microsoft.com/office/officeart/2005/8/layout/cycle7"/>
    <dgm:cxn modelId="{896EC663-8C5C-7841-AE97-296D9633FC0B}" type="presOf" srcId="{DED6A193-6A7E-4352-A800-41A34C263110}" destId="{46516CFA-C849-43EC-AAF1-A9FEE758F9B9}" srcOrd="0" destOrd="0" presId="urn:microsoft.com/office/officeart/2005/8/layout/cycle7"/>
    <dgm:cxn modelId="{AD32828C-E05B-DB46-A67B-0C238D47E181}" type="presOf" srcId="{7FDC7899-40F9-4AA6-8720-45CCA04F9897}" destId="{989CEB09-4911-438B-AB89-41F193EBE505}" srcOrd="1" destOrd="0" presId="urn:microsoft.com/office/officeart/2005/8/layout/cycle7"/>
    <dgm:cxn modelId="{7CA295AA-66D2-4F4A-A8D1-00D7A198F185}" type="presOf" srcId="{7FDC7899-40F9-4AA6-8720-45CCA04F9897}" destId="{6F942CA6-A217-478B-853E-53F65B2EEBF9}" srcOrd="0" destOrd="0" presId="urn:microsoft.com/office/officeart/2005/8/layout/cycle7"/>
    <dgm:cxn modelId="{D8430AC3-0E75-E341-94D5-BA529B6EF2DE}" type="presOf" srcId="{68EFB23D-0115-45AA-947F-418C5117067A}" destId="{1CCBF9D8-1072-4FAA-AAD2-B8B1B438B423}" srcOrd="0" destOrd="0" presId="urn:microsoft.com/office/officeart/2005/8/layout/cycle7"/>
    <dgm:cxn modelId="{1E5C97C8-0FED-42A3-B68D-CA5F783BBBE8}" srcId="{CFEF8645-59EF-46FF-83B2-49860868A97A}" destId="{DED6A193-6A7E-4352-A800-41A34C263110}" srcOrd="0" destOrd="0" parTransId="{26863005-701F-40D8-B443-952CF06A8BF7}" sibTransId="{8CCD939F-7D81-4567-9583-A50B45E168A3}"/>
    <dgm:cxn modelId="{572BF3C9-90A2-7146-8F7E-021ABB4E4EF0}" type="presOf" srcId="{5DD4029A-543C-4195-BAD9-7F577E152A0B}" destId="{593B641E-0B09-4B93-90AB-5EF4E6080AA9}" srcOrd="1" destOrd="0" presId="urn:microsoft.com/office/officeart/2005/8/layout/cycle7"/>
    <dgm:cxn modelId="{AC17B9D0-00BE-904B-83D9-BEA0FB82DA89}" type="presOf" srcId="{472407C0-C9A4-4B0C-A202-7F6D905ABC32}" destId="{7D0E35C9-F255-4E41-97D3-B6ADD79B6B95}" srcOrd="0" destOrd="0" presId="urn:microsoft.com/office/officeart/2005/8/layout/cycle7"/>
    <dgm:cxn modelId="{14980ADC-6ED2-1746-BFC6-65DC6395680D}" type="presOf" srcId="{8CCD939F-7D81-4567-9583-A50B45E168A3}" destId="{15591003-4E32-445D-9D83-E9AC11DE01D9}" srcOrd="1" destOrd="0" presId="urn:microsoft.com/office/officeart/2005/8/layout/cycle7"/>
    <dgm:cxn modelId="{BDC86BDC-C2AA-4589-BB2B-213133763A92}" srcId="{CFEF8645-59EF-46FF-83B2-49860868A97A}" destId="{68EFB23D-0115-45AA-947F-418C5117067A}" srcOrd="2" destOrd="0" parTransId="{E91A967E-099F-46BB-864F-247BA0976E66}" sibTransId="{5DD4029A-543C-4195-BAD9-7F577E152A0B}"/>
    <dgm:cxn modelId="{6B3ABDA4-B9D2-7B48-8868-256238FE2A9F}" type="presParOf" srcId="{46534D0D-1FBA-4696-B382-C7ADA0F187A5}" destId="{46516CFA-C849-43EC-AAF1-A9FEE758F9B9}" srcOrd="0" destOrd="0" presId="urn:microsoft.com/office/officeart/2005/8/layout/cycle7"/>
    <dgm:cxn modelId="{72D65BEB-CA9B-8040-9583-F21511ED58B7}" type="presParOf" srcId="{46534D0D-1FBA-4696-B382-C7ADA0F187A5}" destId="{11000DA7-C25C-4A8A-A6A1-14CC6E2D3581}" srcOrd="1" destOrd="0" presId="urn:microsoft.com/office/officeart/2005/8/layout/cycle7"/>
    <dgm:cxn modelId="{AF3CA01F-5431-E044-AAFA-AA1E955917A8}" type="presParOf" srcId="{11000DA7-C25C-4A8A-A6A1-14CC6E2D3581}" destId="{15591003-4E32-445D-9D83-E9AC11DE01D9}" srcOrd="0" destOrd="0" presId="urn:microsoft.com/office/officeart/2005/8/layout/cycle7"/>
    <dgm:cxn modelId="{9373E74C-BDB7-8244-944A-6DE9E0799064}" type="presParOf" srcId="{46534D0D-1FBA-4696-B382-C7ADA0F187A5}" destId="{7D0E35C9-F255-4E41-97D3-B6ADD79B6B95}" srcOrd="2" destOrd="0" presId="urn:microsoft.com/office/officeart/2005/8/layout/cycle7"/>
    <dgm:cxn modelId="{2F5A7D4A-6DF0-E24B-BD8F-D9897D2AFF99}" type="presParOf" srcId="{46534D0D-1FBA-4696-B382-C7ADA0F187A5}" destId="{6F942CA6-A217-478B-853E-53F65B2EEBF9}" srcOrd="3" destOrd="0" presId="urn:microsoft.com/office/officeart/2005/8/layout/cycle7"/>
    <dgm:cxn modelId="{168775D2-B0F5-1F4F-99C3-4C26B7AB865D}" type="presParOf" srcId="{6F942CA6-A217-478B-853E-53F65B2EEBF9}" destId="{989CEB09-4911-438B-AB89-41F193EBE505}" srcOrd="0" destOrd="0" presId="urn:microsoft.com/office/officeart/2005/8/layout/cycle7"/>
    <dgm:cxn modelId="{DC74C9A7-A32F-BC4F-8742-67A0853E583B}" type="presParOf" srcId="{46534D0D-1FBA-4696-B382-C7ADA0F187A5}" destId="{1CCBF9D8-1072-4FAA-AAD2-B8B1B438B423}" srcOrd="4" destOrd="0" presId="urn:microsoft.com/office/officeart/2005/8/layout/cycle7"/>
    <dgm:cxn modelId="{0FCB9D1C-B850-7C49-9FB9-744D19AB5E03}" type="presParOf" srcId="{46534D0D-1FBA-4696-B382-C7ADA0F187A5}" destId="{440A13AE-C740-4169-8D91-20B7ADD6549F}" srcOrd="5" destOrd="0" presId="urn:microsoft.com/office/officeart/2005/8/layout/cycle7"/>
    <dgm:cxn modelId="{AFC6A074-E5CF-E947-A82F-A28BE9538B4D}" type="presParOf" srcId="{440A13AE-C740-4169-8D91-20B7ADD6549F}" destId="{593B641E-0B09-4B93-90AB-5EF4E6080AA9}"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2ABFC4-8495-4104-9183-42C3EBC72E45}">
      <dsp:nvSpPr>
        <dsp:cNvPr id="0" name=""/>
        <dsp:cNvSpPr/>
      </dsp:nvSpPr>
      <dsp:spPr>
        <a:xfrm>
          <a:off x="2032886" y="1237300"/>
          <a:ext cx="1572662" cy="1360416"/>
        </a:xfrm>
        <a:prstGeom prst="hexagon">
          <a:avLst>
            <a:gd name="adj" fmla="val 28570"/>
            <a:gd name="vf" fmla="val 11547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t>ACGME COMPETENCY</a:t>
          </a:r>
        </a:p>
      </dsp:txBody>
      <dsp:txXfrm>
        <a:off x="2293498" y="1462740"/>
        <a:ext cx="1051438" cy="909536"/>
      </dsp:txXfrm>
    </dsp:sp>
    <dsp:sp modelId="{FFD59297-67AF-4E82-80CB-7D052BC92D81}">
      <dsp:nvSpPr>
        <dsp:cNvPr id="0" name=""/>
        <dsp:cNvSpPr/>
      </dsp:nvSpPr>
      <dsp:spPr>
        <a:xfrm>
          <a:off x="3017674" y="586432"/>
          <a:ext cx="593360" cy="51125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1E1849-42D1-4994-A662-F09084A1F4D4}">
      <dsp:nvSpPr>
        <dsp:cNvPr id="0" name=""/>
        <dsp:cNvSpPr/>
      </dsp:nvSpPr>
      <dsp:spPr>
        <a:xfrm>
          <a:off x="2177750" y="0"/>
          <a:ext cx="1288785" cy="1114950"/>
        </a:xfrm>
        <a:prstGeom prst="hexagon">
          <a:avLst>
            <a:gd name="adj" fmla="val 28570"/>
            <a:gd name="vf" fmla="val 11547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t>Patient Care</a:t>
          </a:r>
        </a:p>
      </dsp:txBody>
      <dsp:txXfrm>
        <a:off x="2391329" y="184771"/>
        <a:ext cx="861627" cy="745408"/>
      </dsp:txXfrm>
    </dsp:sp>
    <dsp:sp modelId="{5F595C4F-8409-4DE0-A74F-F2F472405868}">
      <dsp:nvSpPr>
        <dsp:cNvPr id="0" name=""/>
        <dsp:cNvSpPr/>
      </dsp:nvSpPr>
      <dsp:spPr>
        <a:xfrm>
          <a:off x="3710172" y="1542214"/>
          <a:ext cx="593360" cy="51125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2359CA-AE47-4FAD-AD53-418B59B590A5}">
      <dsp:nvSpPr>
        <dsp:cNvPr id="0" name=""/>
        <dsp:cNvSpPr/>
      </dsp:nvSpPr>
      <dsp:spPr>
        <a:xfrm>
          <a:off x="3359716" y="685769"/>
          <a:ext cx="1288785" cy="1114950"/>
        </a:xfrm>
        <a:prstGeom prst="hexagon">
          <a:avLst>
            <a:gd name="adj" fmla="val 28570"/>
            <a:gd name="vf" fmla="val 11547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t>Medical Knowledge</a:t>
          </a:r>
        </a:p>
      </dsp:txBody>
      <dsp:txXfrm>
        <a:off x="3573295" y="870540"/>
        <a:ext cx="861627" cy="745408"/>
      </dsp:txXfrm>
    </dsp:sp>
    <dsp:sp modelId="{C14B668C-CB43-401F-8032-6BD9F0709BCF}">
      <dsp:nvSpPr>
        <dsp:cNvPr id="0" name=""/>
        <dsp:cNvSpPr/>
      </dsp:nvSpPr>
      <dsp:spPr>
        <a:xfrm>
          <a:off x="3229118" y="2621112"/>
          <a:ext cx="593360" cy="51125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8E49D6-BDA0-4708-B1FA-889215099AB3}">
      <dsp:nvSpPr>
        <dsp:cNvPr id="0" name=""/>
        <dsp:cNvSpPr/>
      </dsp:nvSpPr>
      <dsp:spPr>
        <a:xfrm>
          <a:off x="3359716" y="2033912"/>
          <a:ext cx="1288785" cy="1114950"/>
        </a:xfrm>
        <a:prstGeom prst="hexagon">
          <a:avLst>
            <a:gd name="adj" fmla="val 28570"/>
            <a:gd name="vf" fmla="val 11547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t>Systems –based Practice</a:t>
          </a:r>
        </a:p>
      </dsp:txBody>
      <dsp:txXfrm>
        <a:off x="3573295" y="2218683"/>
        <a:ext cx="861627" cy="745408"/>
      </dsp:txXfrm>
    </dsp:sp>
    <dsp:sp modelId="{2DC09896-6D90-46FA-98C7-0698870B4AE7}">
      <dsp:nvSpPr>
        <dsp:cNvPr id="0" name=""/>
        <dsp:cNvSpPr/>
      </dsp:nvSpPr>
      <dsp:spPr>
        <a:xfrm>
          <a:off x="2035812" y="2733106"/>
          <a:ext cx="593360" cy="51125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E43DD6-C687-4CEE-AB06-54DCF0C55882}">
      <dsp:nvSpPr>
        <dsp:cNvPr id="0" name=""/>
        <dsp:cNvSpPr/>
      </dsp:nvSpPr>
      <dsp:spPr>
        <a:xfrm>
          <a:off x="2177750" y="2720449"/>
          <a:ext cx="1288785" cy="1114950"/>
        </a:xfrm>
        <a:prstGeom prst="hexagon">
          <a:avLst>
            <a:gd name="adj" fmla="val 28570"/>
            <a:gd name="vf" fmla="val 11547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t>Practice-Based Learning and Improvement </a:t>
          </a:r>
        </a:p>
      </dsp:txBody>
      <dsp:txXfrm>
        <a:off x="2391329" y="2905220"/>
        <a:ext cx="861627" cy="745408"/>
      </dsp:txXfrm>
    </dsp:sp>
    <dsp:sp modelId="{F121D850-0A4A-4B4C-A37F-1DB13BDFBB90}">
      <dsp:nvSpPr>
        <dsp:cNvPr id="0" name=""/>
        <dsp:cNvSpPr/>
      </dsp:nvSpPr>
      <dsp:spPr>
        <a:xfrm>
          <a:off x="1331974" y="1777707"/>
          <a:ext cx="593360" cy="51125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6FD2E2-5102-4571-8FFD-B643F9380FF4}">
      <dsp:nvSpPr>
        <dsp:cNvPr id="0" name=""/>
        <dsp:cNvSpPr/>
      </dsp:nvSpPr>
      <dsp:spPr>
        <a:xfrm>
          <a:off x="990297" y="2034679"/>
          <a:ext cx="1288785" cy="1114950"/>
        </a:xfrm>
        <a:prstGeom prst="hexagon">
          <a:avLst>
            <a:gd name="adj" fmla="val 28570"/>
            <a:gd name="vf" fmla="val 11547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t>Professionalism</a:t>
          </a:r>
        </a:p>
      </dsp:txBody>
      <dsp:txXfrm>
        <a:off x="1203876" y="2219450"/>
        <a:ext cx="861627" cy="745408"/>
      </dsp:txXfrm>
    </dsp:sp>
    <dsp:sp modelId="{76B10641-035C-451B-BE70-DD5959C2D53E}">
      <dsp:nvSpPr>
        <dsp:cNvPr id="0" name=""/>
        <dsp:cNvSpPr/>
      </dsp:nvSpPr>
      <dsp:spPr>
        <a:xfrm>
          <a:off x="990297" y="684235"/>
          <a:ext cx="1288785" cy="1114950"/>
        </a:xfrm>
        <a:prstGeom prst="hexagon">
          <a:avLst>
            <a:gd name="adj" fmla="val 28570"/>
            <a:gd name="vf" fmla="val 11547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t>Interpersonal &amp; Communication skills</a:t>
          </a:r>
        </a:p>
      </dsp:txBody>
      <dsp:txXfrm>
        <a:off x="1203876" y="869006"/>
        <a:ext cx="861627" cy="7454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B4D26-3035-4BD1-8D3A-19C4E059CCDA}">
      <dsp:nvSpPr>
        <dsp:cNvPr id="0" name=""/>
        <dsp:cNvSpPr/>
      </dsp:nvSpPr>
      <dsp:spPr>
        <a:xfrm rot="5400000">
          <a:off x="3644109" y="223039"/>
          <a:ext cx="1452960" cy="1425990"/>
        </a:xfrm>
        <a:prstGeom prst="hexagon">
          <a:avLst>
            <a:gd name="adj" fmla="val 25000"/>
            <a:gd name="vf" fmla="val 115470"/>
          </a:avLst>
        </a:prstGeom>
        <a:solidFill>
          <a:srgbClr val="FFC000"/>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Physical Exam</a:t>
          </a:r>
        </a:p>
      </dsp:txBody>
      <dsp:txXfrm rot="-5400000">
        <a:off x="3893053" y="449466"/>
        <a:ext cx="955072" cy="973136"/>
      </dsp:txXfrm>
    </dsp:sp>
    <dsp:sp modelId="{40054D5D-1962-44A2-A3D6-489B98D18DE6}">
      <dsp:nvSpPr>
        <dsp:cNvPr id="0" name=""/>
        <dsp:cNvSpPr/>
      </dsp:nvSpPr>
      <dsp:spPr>
        <a:xfrm>
          <a:off x="4052411" y="309776"/>
          <a:ext cx="1638776" cy="881062"/>
        </a:xfrm>
        <a:prstGeom prst="rect">
          <a:avLst/>
        </a:prstGeom>
        <a:noFill/>
        <a:ln>
          <a:noFill/>
        </a:ln>
        <a:effectLst/>
      </dsp:spPr>
      <dsp:style>
        <a:lnRef idx="0">
          <a:scrgbClr r="0" g="0" b="0"/>
        </a:lnRef>
        <a:fillRef idx="0">
          <a:scrgbClr r="0" g="0" b="0"/>
        </a:fillRef>
        <a:effectRef idx="0">
          <a:scrgbClr r="0" g="0" b="0"/>
        </a:effectRef>
        <a:fontRef idx="minor"/>
      </dsp:style>
    </dsp:sp>
    <dsp:sp modelId="{A24DDECA-1A9D-429A-8464-5498823B663A}">
      <dsp:nvSpPr>
        <dsp:cNvPr id="0" name=""/>
        <dsp:cNvSpPr/>
      </dsp:nvSpPr>
      <dsp:spPr>
        <a:xfrm rot="5400000">
          <a:off x="543925" y="241376"/>
          <a:ext cx="1499362" cy="1425939"/>
        </a:xfrm>
        <a:prstGeom prst="hexagon">
          <a:avLst>
            <a:gd name="adj" fmla="val 25000"/>
            <a:gd name="vf" fmla="val 115470"/>
          </a:avLst>
        </a:prstGeom>
        <a:solidFill>
          <a:srgbClr val="92D050"/>
        </a:solidFill>
        <a:ln w="25400"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t>History</a:t>
          </a:r>
          <a:r>
            <a:rPr lang="en-US" sz="2400" kern="1200" dirty="0"/>
            <a:t> </a:t>
          </a:r>
        </a:p>
      </dsp:txBody>
      <dsp:txXfrm rot="-5400000">
        <a:off x="812474" y="448440"/>
        <a:ext cx="962263" cy="1011812"/>
      </dsp:txXfrm>
    </dsp:sp>
    <dsp:sp modelId="{004C095E-2F96-48C6-B928-EAC3C8AF6C26}">
      <dsp:nvSpPr>
        <dsp:cNvPr id="0" name=""/>
        <dsp:cNvSpPr/>
      </dsp:nvSpPr>
      <dsp:spPr>
        <a:xfrm rot="5400000">
          <a:off x="1355347" y="1413064"/>
          <a:ext cx="1546675" cy="1451183"/>
        </a:xfrm>
        <a:prstGeom prst="hexagon">
          <a:avLst>
            <a:gd name="adj" fmla="val 25000"/>
            <a:gd name="vf" fmla="val 115470"/>
          </a:avLst>
        </a:prstGeom>
        <a:solidFill>
          <a:srgbClr val="7030A0"/>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Imaging </a:t>
          </a:r>
        </a:p>
      </dsp:txBody>
      <dsp:txXfrm rot="-5400000">
        <a:off x="1637490" y="1615141"/>
        <a:ext cx="982389" cy="1047032"/>
      </dsp:txXfrm>
    </dsp:sp>
    <dsp:sp modelId="{48AC7AD6-F7A4-4499-BBA8-A8479A7B8B36}">
      <dsp:nvSpPr>
        <dsp:cNvPr id="0" name=""/>
        <dsp:cNvSpPr/>
      </dsp:nvSpPr>
      <dsp:spPr>
        <a:xfrm>
          <a:off x="404812" y="1610767"/>
          <a:ext cx="1585912" cy="881062"/>
        </a:xfrm>
        <a:prstGeom prst="rect">
          <a:avLst/>
        </a:prstGeom>
        <a:noFill/>
        <a:ln>
          <a:noFill/>
        </a:ln>
        <a:effectLst/>
      </dsp:spPr>
      <dsp:style>
        <a:lnRef idx="0">
          <a:scrgbClr r="0" g="0" b="0"/>
        </a:lnRef>
        <a:fillRef idx="0">
          <a:scrgbClr r="0" g="0" b="0"/>
        </a:fillRef>
        <a:effectRef idx="0">
          <a:scrgbClr r="0" g="0" b="0"/>
        </a:effectRef>
        <a:fontRef idx="minor"/>
      </dsp:style>
    </dsp:sp>
    <dsp:sp modelId="{35791F5F-B429-4E0D-85F8-AE6EF14BD4E1}">
      <dsp:nvSpPr>
        <dsp:cNvPr id="0" name=""/>
        <dsp:cNvSpPr/>
      </dsp:nvSpPr>
      <dsp:spPr>
        <a:xfrm rot="5400000">
          <a:off x="2854852" y="1393297"/>
          <a:ext cx="1535119" cy="1453624"/>
        </a:xfrm>
        <a:prstGeom prst="hexagon">
          <a:avLst>
            <a:gd name="adj" fmla="val 25000"/>
            <a:gd name="vf" fmla="val 115470"/>
          </a:avLst>
        </a:prstGeom>
        <a:solidFill>
          <a:srgbClr val="00B0F0"/>
        </a:solid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t>Labs</a:t>
          </a:r>
        </a:p>
      </dsp:txBody>
      <dsp:txXfrm rot="-5400000">
        <a:off x="3131439" y="1601612"/>
        <a:ext cx="981944" cy="1036995"/>
      </dsp:txXfrm>
    </dsp:sp>
    <dsp:sp modelId="{4AD97A41-2588-4BF5-BF0A-8F4718762801}">
      <dsp:nvSpPr>
        <dsp:cNvPr id="0" name=""/>
        <dsp:cNvSpPr/>
      </dsp:nvSpPr>
      <dsp:spPr>
        <a:xfrm rot="5400000">
          <a:off x="3836198" y="2267877"/>
          <a:ext cx="1453092" cy="2139152"/>
        </a:xfrm>
        <a:prstGeom prst="hexagon">
          <a:avLst>
            <a:gd name="adj" fmla="val 25000"/>
            <a:gd name="vf" fmla="val 115470"/>
          </a:avLst>
        </a:prstGeom>
        <a:solidFill>
          <a:schemeClr val="bg1">
            <a:lumMod val="75000"/>
          </a:schemeClr>
        </a:solidFill>
        <a:ln w="25400" cap="flat" cmpd="sng" algn="ctr">
          <a:solidFill>
            <a:schemeClr val="bg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Treatment </a:t>
          </a:r>
        </a:p>
        <a:p>
          <a:pPr marL="0" lvl="0" indent="0" algn="ctr" defTabSz="800100">
            <a:lnSpc>
              <a:spcPct val="90000"/>
            </a:lnSpc>
            <a:spcBef>
              <a:spcPct val="0"/>
            </a:spcBef>
            <a:spcAft>
              <a:spcPct val="35000"/>
            </a:spcAft>
            <a:buNone/>
          </a:pPr>
          <a:r>
            <a:rPr lang="en-US" sz="1800" kern="1200" dirty="0"/>
            <a:t>Plan</a:t>
          </a:r>
        </a:p>
      </dsp:txBody>
      <dsp:txXfrm rot="-5400000">
        <a:off x="3849693" y="2853089"/>
        <a:ext cx="1426102" cy="968728"/>
      </dsp:txXfrm>
    </dsp:sp>
    <dsp:sp modelId="{6E7BEDB1-9268-4C23-AA41-9CCADEB00997}">
      <dsp:nvSpPr>
        <dsp:cNvPr id="0" name=""/>
        <dsp:cNvSpPr/>
      </dsp:nvSpPr>
      <dsp:spPr>
        <a:xfrm>
          <a:off x="4052411" y="2896296"/>
          <a:ext cx="1638776" cy="881062"/>
        </a:xfrm>
        <a:prstGeom prst="rect">
          <a:avLst/>
        </a:prstGeom>
        <a:noFill/>
        <a:ln>
          <a:noFill/>
        </a:ln>
        <a:effectLst/>
      </dsp:spPr>
      <dsp:style>
        <a:lnRef idx="0">
          <a:scrgbClr r="0" g="0" b="0"/>
        </a:lnRef>
        <a:fillRef idx="0">
          <a:scrgbClr r="0" g="0" b="0"/>
        </a:fillRef>
        <a:effectRef idx="0">
          <a:scrgbClr r="0" g="0" b="0"/>
        </a:effectRef>
        <a:fontRef idx="minor"/>
      </dsp:style>
    </dsp:sp>
    <dsp:sp modelId="{E46C41EC-3238-4DF0-BDED-6A629CFAB8D0}">
      <dsp:nvSpPr>
        <dsp:cNvPr id="0" name=""/>
        <dsp:cNvSpPr/>
      </dsp:nvSpPr>
      <dsp:spPr>
        <a:xfrm rot="5400000">
          <a:off x="324242" y="2286738"/>
          <a:ext cx="1453018" cy="2101503"/>
        </a:xfrm>
        <a:prstGeom prst="hexagon">
          <a:avLst>
            <a:gd name="adj" fmla="val 25000"/>
            <a:gd name="vf" fmla="val 115470"/>
          </a:avLst>
        </a:prstGeom>
        <a:solidFill>
          <a:srgbClr val="C00000"/>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t>Assessment</a:t>
          </a:r>
        </a:p>
      </dsp:txBody>
      <dsp:txXfrm rot="-5400000">
        <a:off x="350250" y="2853151"/>
        <a:ext cx="1401002" cy="9686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32DDCA-245A-47C7-902A-309204F1BA21}">
      <dsp:nvSpPr>
        <dsp:cNvPr id="0" name=""/>
        <dsp:cNvSpPr/>
      </dsp:nvSpPr>
      <dsp:spPr>
        <a:xfrm rot="5400000">
          <a:off x="-211246" y="213175"/>
          <a:ext cx="1408310" cy="985817"/>
        </a:xfrm>
        <a:prstGeom prst="chevron">
          <a:avLst/>
        </a:prstGeom>
        <a:solidFill>
          <a:srgbClr val="FFC000"/>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Script</a:t>
          </a:r>
        </a:p>
      </dsp:txBody>
      <dsp:txXfrm rot="-5400000">
        <a:off x="1" y="494838"/>
        <a:ext cx="985817" cy="422493"/>
      </dsp:txXfrm>
    </dsp:sp>
    <dsp:sp modelId="{A0D4FCBA-B17B-4FDD-A2FB-578309FE4C1F}">
      <dsp:nvSpPr>
        <dsp:cNvPr id="0" name=""/>
        <dsp:cNvSpPr/>
      </dsp:nvSpPr>
      <dsp:spPr>
        <a:xfrm rot="5400000">
          <a:off x="2435507" y="-1447761"/>
          <a:ext cx="915402" cy="381478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ctr" defTabSz="666750">
            <a:lnSpc>
              <a:spcPct val="90000"/>
            </a:lnSpc>
            <a:spcBef>
              <a:spcPct val="0"/>
            </a:spcBef>
            <a:spcAft>
              <a:spcPct val="15000"/>
            </a:spcAft>
            <a:buFontTx/>
            <a:buNone/>
          </a:pPr>
          <a:r>
            <a:rPr lang="en-US" sz="1500" kern="1200" dirty="0"/>
            <a:t>Typical presentation of a disease</a:t>
          </a:r>
        </a:p>
      </dsp:txBody>
      <dsp:txXfrm rot="-5400000">
        <a:off x="985817" y="46615"/>
        <a:ext cx="3770096" cy="826030"/>
      </dsp:txXfrm>
    </dsp:sp>
    <dsp:sp modelId="{E1428316-F47B-4761-8851-787CE1D56FDD}">
      <dsp:nvSpPr>
        <dsp:cNvPr id="0" name=""/>
        <dsp:cNvSpPr/>
      </dsp:nvSpPr>
      <dsp:spPr>
        <a:xfrm rot="5400000">
          <a:off x="-211246" y="1424791"/>
          <a:ext cx="1408310" cy="985817"/>
        </a:xfrm>
        <a:prstGeom prst="chevron">
          <a:avLst/>
        </a:prstGeom>
        <a:solidFill>
          <a:srgbClr val="92D050"/>
        </a:solidFill>
        <a:ln w="25400"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Schema</a:t>
          </a:r>
        </a:p>
      </dsp:txBody>
      <dsp:txXfrm rot="-5400000">
        <a:off x="1" y="1706454"/>
        <a:ext cx="985817" cy="422493"/>
      </dsp:txXfrm>
    </dsp:sp>
    <dsp:sp modelId="{FB3615D4-3E1D-4DBE-8581-54F12CE1FE17}">
      <dsp:nvSpPr>
        <dsp:cNvPr id="0" name=""/>
        <dsp:cNvSpPr/>
      </dsp:nvSpPr>
      <dsp:spPr>
        <a:xfrm rot="5400000">
          <a:off x="2435507" y="-236145"/>
          <a:ext cx="915402" cy="381478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ctr" defTabSz="666750">
            <a:lnSpc>
              <a:spcPct val="90000"/>
            </a:lnSpc>
            <a:spcBef>
              <a:spcPct val="0"/>
            </a:spcBef>
            <a:spcAft>
              <a:spcPct val="15000"/>
            </a:spcAft>
            <a:buFontTx/>
            <a:buNone/>
          </a:pPr>
          <a:r>
            <a:rPr lang="en-US" sz="1500" b="0" i="0" kern="1200" dirty="0">
              <a:solidFill>
                <a:schemeClr val="tx1"/>
              </a:solidFill>
              <a:effectLst/>
              <a:latin typeface="+mn-lt"/>
            </a:rPr>
            <a:t>Mental frameworks or concepts we use to organize and understand (s</a:t>
          </a:r>
          <a:r>
            <a:rPr lang="en-US" sz="1500" b="0" i="0" kern="1200" dirty="0">
              <a:solidFill>
                <a:schemeClr val="tx1"/>
              </a:solidFill>
              <a:latin typeface="+mn-lt"/>
            </a:rPr>
            <a:t>ystematic approach to clinical problem)</a:t>
          </a:r>
        </a:p>
      </dsp:txBody>
      <dsp:txXfrm rot="-5400000">
        <a:off x="985817" y="1258231"/>
        <a:ext cx="3770096" cy="826030"/>
      </dsp:txXfrm>
    </dsp:sp>
    <dsp:sp modelId="{F48C5D96-4A42-43DD-ACBF-7FD1A589CDB8}">
      <dsp:nvSpPr>
        <dsp:cNvPr id="0" name=""/>
        <dsp:cNvSpPr/>
      </dsp:nvSpPr>
      <dsp:spPr>
        <a:xfrm rot="5400000">
          <a:off x="-211246" y="2636407"/>
          <a:ext cx="1408310" cy="985817"/>
        </a:xfrm>
        <a:prstGeom prst="chevron">
          <a:avLst/>
        </a:prstGeom>
        <a:solidFill>
          <a:srgbClr val="7030A0"/>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Problem</a:t>
          </a:r>
        </a:p>
        <a:p>
          <a:pPr marL="0" lvl="0" indent="0" algn="ctr" defTabSz="488950">
            <a:lnSpc>
              <a:spcPct val="90000"/>
            </a:lnSpc>
            <a:spcBef>
              <a:spcPct val="0"/>
            </a:spcBef>
            <a:spcAft>
              <a:spcPct val="35000"/>
            </a:spcAft>
            <a:buNone/>
          </a:pPr>
          <a:r>
            <a:rPr lang="en-US" sz="1100" b="1" kern="1200" dirty="0"/>
            <a:t>Representation</a:t>
          </a:r>
        </a:p>
      </dsp:txBody>
      <dsp:txXfrm rot="-5400000">
        <a:off x="1" y="2918070"/>
        <a:ext cx="985817" cy="422493"/>
      </dsp:txXfrm>
    </dsp:sp>
    <dsp:sp modelId="{10418E0B-4431-445E-95E9-117B4B042096}">
      <dsp:nvSpPr>
        <dsp:cNvPr id="0" name=""/>
        <dsp:cNvSpPr/>
      </dsp:nvSpPr>
      <dsp:spPr>
        <a:xfrm rot="5400000">
          <a:off x="2435507" y="975470"/>
          <a:ext cx="915402" cy="381478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ctr" defTabSz="666750">
            <a:lnSpc>
              <a:spcPct val="90000"/>
            </a:lnSpc>
            <a:spcBef>
              <a:spcPct val="0"/>
            </a:spcBef>
            <a:spcAft>
              <a:spcPct val="15000"/>
            </a:spcAft>
            <a:buFontTx/>
            <a:buNone/>
          </a:pPr>
          <a:r>
            <a:rPr lang="en-US" sz="1500" kern="1200" dirty="0"/>
            <a:t>Summary of the case that addresses the demographics, risk factors, temporal pattern of the illness and the clinical syndrome</a:t>
          </a:r>
        </a:p>
      </dsp:txBody>
      <dsp:txXfrm rot="-5400000">
        <a:off x="985817" y="2469846"/>
        <a:ext cx="3770096" cy="8260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127776-3057-468A-8D60-9BB337399349}">
      <dsp:nvSpPr>
        <dsp:cNvPr id="0" name=""/>
        <dsp:cNvSpPr/>
      </dsp:nvSpPr>
      <dsp:spPr>
        <a:xfrm>
          <a:off x="3147" y="1478069"/>
          <a:ext cx="2752501" cy="1101000"/>
        </a:xfrm>
        <a:prstGeom prst="homePlate">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5364" tIns="122682" rIns="61341" bIns="122682" numCol="1" spcCol="1270" anchor="ctr" anchorCtr="0">
          <a:noAutofit/>
        </a:bodyPr>
        <a:lstStyle/>
        <a:p>
          <a:pPr marL="0" lvl="0" indent="0" algn="ctr" defTabSz="2044700">
            <a:lnSpc>
              <a:spcPct val="90000"/>
            </a:lnSpc>
            <a:spcBef>
              <a:spcPct val="0"/>
            </a:spcBef>
            <a:spcAft>
              <a:spcPct val="35000"/>
            </a:spcAft>
            <a:buNone/>
          </a:pPr>
          <a:r>
            <a:rPr lang="en-US" sz="4600" kern="1200" dirty="0">
              <a:latin typeface="Avenir Heavy"/>
            </a:rPr>
            <a:t>Organize</a:t>
          </a:r>
        </a:p>
      </dsp:txBody>
      <dsp:txXfrm>
        <a:off x="3147" y="1478069"/>
        <a:ext cx="2477251" cy="1101000"/>
      </dsp:txXfrm>
    </dsp:sp>
    <dsp:sp modelId="{E7806AB9-8251-41EA-A390-646A95F72592}">
      <dsp:nvSpPr>
        <dsp:cNvPr id="0" name=""/>
        <dsp:cNvSpPr/>
      </dsp:nvSpPr>
      <dsp:spPr>
        <a:xfrm>
          <a:off x="2205149" y="1478069"/>
          <a:ext cx="2752501" cy="1101000"/>
        </a:xfrm>
        <a:prstGeom prst="chevron">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023" tIns="122682" rIns="61341" bIns="122682" numCol="1" spcCol="1270" anchor="ctr" anchorCtr="0">
          <a:noAutofit/>
        </a:bodyPr>
        <a:lstStyle/>
        <a:p>
          <a:pPr marL="0" lvl="0" indent="0" algn="ctr" defTabSz="2044700">
            <a:lnSpc>
              <a:spcPct val="90000"/>
            </a:lnSpc>
            <a:spcBef>
              <a:spcPct val="0"/>
            </a:spcBef>
            <a:spcAft>
              <a:spcPct val="35000"/>
            </a:spcAft>
            <a:buNone/>
          </a:pPr>
          <a:r>
            <a:rPr lang="en-US" sz="4600" kern="1200" dirty="0">
              <a:latin typeface="Avenir Heavy" panose="02000503020000020003"/>
            </a:rPr>
            <a:t>Prime</a:t>
          </a:r>
        </a:p>
      </dsp:txBody>
      <dsp:txXfrm>
        <a:off x="2755649" y="1478069"/>
        <a:ext cx="1651501" cy="1101000"/>
      </dsp:txXfrm>
    </dsp:sp>
    <dsp:sp modelId="{72E1C27E-00F0-4FEF-B211-66481BF03EB7}">
      <dsp:nvSpPr>
        <dsp:cNvPr id="0" name=""/>
        <dsp:cNvSpPr/>
      </dsp:nvSpPr>
      <dsp:spPr>
        <a:xfrm>
          <a:off x="4407150" y="1478069"/>
          <a:ext cx="2752501" cy="1101000"/>
        </a:xfrm>
        <a:prstGeom prst="chevr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023" tIns="122682" rIns="61341" bIns="122682" numCol="1" spcCol="1270" anchor="ctr" anchorCtr="0">
          <a:noAutofit/>
        </a:bodyPr>
        <a:lstStyle/>
        <a:p>
          <a:pPr marL="0" lvl="0" indent="0" algn="ctr" defTabSz="2044700">
            <a:lnSpc>
              <a:spcPct val="90000"/>
            </a:lnSpc>
            <a:spcBef>
              <a:spcPct val="0"/>
            </a:spcBef>
            <a:spcAft>
              <a:spcPct val="35000"/>
            </a:spcAft>
            <a:buNone/>
          </a:pPr>
          <a:r>
            <a:rPr lang="en-US" sz="4600" kern="1200" dirty="0">
              <a:latin typeface="Avenir Heavy" panose="02000503020000020003"/>
            </a:rPr>
            <a:t>Time</a:t>
          </a:r>
        </a:p>
      </dsp:txBody>
      <dsp:txXfrm>
        <a:off x="4957650" y="1478069"/>
        <a:ext cx="1651501" cy="1101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516CFA-C849-43EC-AAF1-A9FEE758F9B9}">
      <dsp:nvSpPr>
        <dsp:cNvPr id="0" name=""/>
        <dsp:cNvSpPr/>
      </dsp:nvSpPr>
      <dsp:spPr>
        <a:xfrm>
          <a:off x="1582787" y="13"/>
          <a:ext cx="1406425" cy="703212"/>
        </a:xfrm>
        <a:prstGeom prst="roundRect">
          <a:avLst>
            <a:gd name="adj" fmla="val 10000"/>
          </a:avLst>
        </a:prstGeom>
        <a:solidFill>
          <a:srgbClr val="92D050"/>
        </a:solidFill>
        <a:ln w="25400"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venir Book"/>
            </a:rPr>
            <a:t>Interprofessional Learners</a:t>
          </a:r>
        </a:p>
      </dsp:txBody>
      <dsp:txXfrm>
        <a:off x="1603383" y="20609"/>
        <a:ext cx="1365233" cy="662020"/>
      </dsp:txXfrm>
    </dsp:sp>
    <dsp:sp modelId="{11000DA7-C25C-4A8A-A6A1-14CC6E2D3581}">
      <dsp:nvSpPr>
        <dsp:cNvPr id="0" name=""/>
        <dsp:cNvSpPr/>
      </dsp:nvSpPr>
      <dsp:spPr>
        <a:xfrm rot="3600000">
          <a:off x="2485222" y="1235837"/>
          <a:ext cx="764662" cy="246124"/>
        </a:xfrm>
        <a:prstGeom prst="leftRightArrow">
          <a:avLst>
            <a:gd name="adj1" fmla="val 60000"/>
            <a:gd name="adj2" fmla="val 50000"/>
          </a:avLst>
        </a:prstGeom>
        <a:solidFill>
          <a:schemeClr val="bg1">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559059" y="1285062"/>
        <a:ext cx="616988" cy="147674"/>
      </dsp:txXfrm>
    </dsp:sp>
    <dsp:sp modelId="{7D0E35C9-F255-4E41-97D3-B6ADD79B6B95}">
      <dsp:nvSpPr>
        <dsp:cNvPr id="0" name=""/>
        <dsp:cNvSpPr/>
      </dsp:nvSpPr>
      <dsp:spPr>
        <a:xfrm>
          <a:off x="2745893" y="2014573"/>
          <a:ext cx="1406425" cy="703212"/>
        </a:xfrm>
        <a:prstGeom prst="roundRect">
          <a:avLst>
            <a:gd name="adj" fmla="val 10000"/>
          </a:avLst>
        </a:prstGeom>
        <a:solidFill>
          <a:srgbClr val="7030A0"/>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venir Book" panose="02000503020000020003"/>
            </a:rPr>
            <a:t>Medical students </a:t>
          </a:r>
        </a:p>
      </dsp:txBody>
      <dsp:txXfrm>
        <a:off x="2766489" y="2035169"/>
        <a:ext cx="1365233" cy="662020"/>
      </dsp:txXfrm>
    </dsp:sp>
    <dsp:sp modelId="{6F942CA6-A217-478B-853E-53F65B2EEBF9}">
      <dsp:nvSpPr>
        <dsp:cNvPr id="0" name=""/>
        <dsp:cNvSpPr/>
      </dsp:nvSpPr>
      <dsp:spPr>
        <a:xfrm rot="10863849">
          <a:off x="1885730" y="2221179"/>
          <a:ext cx="764662" cy="246124"/>
        </a:xfrm>
        <a:prstGeom prst="leftRightArrow">
          <a:avLst>
            <a:gd name="adj1" fmla="val 60000"/>
            <a:gd name="adj2" fmla="val 50000"/>
          </a:avLst>
        </a:prstGeom>
        <a:solidFill>
          <a:schemeClr val="bg1">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1959567" y="2270404"/>
        <a:ext cx="616988" cy="147674"/>
      </dsp:txXfrm>
    </dsp:sp>
    <dsp:sp modelId="{1CCBF9D8-1072-4FAA-AAD2-B8B1B438B423}">
      <dsp:nvSpPr>
        <dsp:cNvPr id="0" name=""/>
        <dsp:cNvSpPr/>
      </dsp:nvSpPr>
      <dsp:spPr>
        <a:xfrm>
          <a:off x="383804" y="1970697"/>
          <a:ext cx="1406425" cy="703212"/>
        </a:xfrm>
        <a:prstGeom prst="roundRect">
          <a:avLst>
            <a:gd name="adj" fmla="val 10000"/>
          </a:avLst>
        </a:prstGeom>
        <a:solidFill>
          <a:srgbClr val="FFC000"/>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venir Book" panose="02000503020000020003"/>
            </a:rPr>
            <a:t>House-staff</a:t>
          </a:r>
        </a:p>
      </dsp:txBody>
      <dsp:txXfrm>
        <a:off x="404400" y="1991293"/>
        <a:ext cx="1365233" cy="662020"/>
      </dsp:txXfrm>
    </dsp:sp>
    <dsp:sp modelId="{440A13AE-C740-4169-8D91-20B7ADD6549F}">
      <dsp:nvSpPr>
        <dsp:cNvPr id="0" name=""/>
        <dsp:cNvSpPr/>
      </dsp:nvSpPr>
      <dsp:spPr>
        <a:xfrm rot="18079003">
          <a:off x="1304177" y="1213899"/>
          <a:ext cx="764662" cy="246124"/>
        </a:xfrm>
        <a:prstGeom prst="leftRightArrow">
          <a:avLst>
            <a:gd name="adj1" fmla="val 60000"/>
            <a:gd name="adj2" fmla="val 50000"/>
          </a:avLst>
        </a:prstGeom>
        <a:solidFill>
          <a:schemeClr val="bg1">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378014" y="1263124"/>
        <a:ext cx="616988" cy="147674"/>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45009B-D5D4-C541-8263-F6C498F70A1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774FF89-1B18-DB46-B9C9-885A9A48B43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6D8F85-73A7-E040-B1FB-8AA85E3C056D}" type="datetimeFigureOut">
              <a:rPr lang="en-US" smtClean="0"/>
              <a:t>5/4/2022</a:t>
            </a:fld>
            <a:endParaRPr lang="en-US"/>
          </a:p>
        </p:txBody>
      </p:sp>
      <p:sp>
        <p:nvSpPr>
          <p:cNvPr id="4" name="Footer Placeholder 3">
            <a:extLst>
              <a:ext uri="{FF2B5EF4-FFF2-40B4-BE49-F238E27FC236}">
                <a16:creationId xmlns:a16="http://schemas.microsoft.com/office/drawing/2014/main" id="{13E46014-A697-DD41-AE4B-88A7F82448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5CC411-CCB4-644E-B99F-04991BE5D7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47337F1-2958-F149-A0D2-DC8796D2D90D}" type="slidenum">
              <a:rPr lang="en-US" smtClean="0"/>
              <a:t>‹#›</a:t>
            </a:fld>
            <a:endParaRPr lang="en-US"/>
          </a:p>
        </p:txBody>
      </p:sp>
    </p:spTree>
    <p:extLst>
      <p:ext uri="{BB962C8B-B14F-4D97-AF65-F5344CB8AC3E}">
        <p14:creationId xmlns:p14="http://schemas.microsoft.com/office/powerpoint/2010/main" val="13693909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92CCE-D70A-48AC-9F5E-14459B80F309}" type="datetimeFigureOut">
              <a:rPr lang="en-US" smtClean="0"/>
              <a:t>5/4/2022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A59478-6DE6-4A36-9CC8-B05437BF6064}" type="slidenum">
              <a:rPr lang="en-US" smtClean="0"/>
              <a:t>‹#›</a:t>
            </a:fld>
            <a:endParaRPr lang="en-US"/>
          </a:p>
        </p:txBody>
      </p:sp>
    </p:spTree>
    <p:extLst>
      <p:ext uri="{BB962C8B-B14F-4D97-AF65-F5344CB8AC3E}">
        <p14:creationId xmlns:p14="http://schemas.microsoft.com/office/powerpoint/2010/main" val="133850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is hard to know where everyone is level of training. Learners need to be open about their learning.</a:t>
            </a:r>
            <a:endParaRPr lang="en-US" dirty="0"/>
          </a:p>
        </p:txBody>
      </p:sp>
      <p:sp>
        <p:nvSpPr>
          <p:cNvPr id="4" name="Slide Number Placeholder 3"/>
          <p:cNvSpPr>
            <a:spLocks noGrp="1"/>
          </p:cNvSpPr>
          <p:nvPr>
            <p:ph type="sldNum" sz="quarter" idx="10"/>
          </p:nvPr>
        </p:nvSpPr>
        <p:spPr/>
        <p:txBody>
          <a:bodyPr/>
          <a:lstStyle/>
          <a:p>
            <a:fld id="{A92E2EFC-B318-4ADD-BE2D-26A23656B7D6}" type="slidenum">
              <a:rPr lang="en-US" smtClean="0"/>
              <a:t>28</a:t>
            </a:fld>
            <a:endParaRPr lang="en-US"/>
          </a:p>
        </p:txBody>
      </p:sp>
    </p:spTree>
    <p:extLst>
      <p:ext uri="{BB962C8B-B14F-4D97-AF65-F5344CB8AC3E}">
        <p14:creationId xmlns:p14="http://schemas.microsoft.com/office/powerpoint/2010/main" val="1903078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assume that learners have different needs. Asking is always the best policy.</a:t>
            </a:r>
          </a:p>
        </p:txBody>
      </p:sp>
      <p:sp>
        <p:nvSpPr>
          <p:cNvPr id="4" name="Slide Number Placeholder 3"/>
          <p:cNvSpPr>
            <a:spLocks noGrp="1"/>
          </p:cNvSpPr>
          <p:nvPr>
            <p:ph type="sldNum" sz="quarter" idx="10"/>
          </p:nvPr>
        </p:nvSpPr>
        <p:spPr/>
        <p:txBody>
          <a:bodyPr/>
          <a:lstStyle/>
          <a:p>
            <a:fld id="{A92E2EFC-B318-4ADD-BE2D-26A23656B7D6}" type="slidenum">
              <a:rPr lang="en-US" smtClean="0"/>
              <a:t>29</a:t>
            </a:fld>
            <a:endParaRPr lang="en-US"/>
          </a:p>
        </p:txBody>
      </p:sp>
    </p:spTree>
    <p:extLst>
      <p:ext uri="{BB962C8B-B14F-4D97-AF65-F5344CB8AC3E}">
        <p14:creationId xmlns:p14="http://schemas.microsoft.com/office/powerpoint/2010/main" val="4196633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applied to formal teaching and bedside rounds</a:t>
            </a:r>
          </a:p>
        </p:txBody>
      </p:sp>
      <p:sp>
        <p:nvSpPr>
          <p:cNvPr id="4" name="Slide Number Placeholder 3"/>
          <p:cNvSpPr>
            <a:spLocks noGrp="1"/>
          </p:cNvSpPr>
          <p:nvPr>
            <p:ph type="sldNum" sz="quarter" idx="10"/>
          </p:nvPr>
        </p:nvSpPr>
        <p:spPr/>
        <p:txBody>
          <a:bodyPr/>
          <a:lstStyle/>
          <a:p>
            <a:fld id="{A92E2EFC-B318-4ADD-BE2D-26A23656B7D6}" type="slidenum">
              <a:rPr lang="en-US" smtClean="0"/>
              <a:t>30</a:t>
            </a:fld>
            <a:endParaRPr lang="en-US"/>
          </a:p>
        </p:txBody>
      </p:sp>
    </p:spTree>
    <p:extLst>
      <p:ext uri="{BB962C8B-B14F-4D97-AF65-F5344CB8AC3E}">
        <p14:creationId xmlns:p14="http://schemas.microsoft.com/office/powerpoint/2010/main" val="270426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this is a safe space. How you adapt can also influence how open learners will be to participate in the future.</a:t>
            </a:r>
          </a:p>
        </p:txBody>
      </p:sp>
      <p:sp>
        <p:nvSpPr>
          <p:cNvPr id="4" name="Slide Number Placeholder 3"/>
          <p:cNvSpPr>
            <a:spLocks noGrp="1"/>
          </p:cNvSpPr>
          <p:nvPr>
            <p:ph type="sldNum" sz="quarter" idx="10"/>
          </p:nvPr>
        </p:nvSpPr>
        <p:spPr/>
        <p:txBody>
          <a:bodyPr/>
          <a:lstStyle/>
          <a:p>
            <a:fld id="{A92E2EFC-B318-4ADD-BE2D-26A23656B7D6}" type="slidenum">
              <a:rPr lang="en-US" smtClean="0"/>
              <a:t>33</a:t>
            </a:fld>
            <a:endParaRPr lang="en-US"/>
          </a:p>
        </p:txBody>
      </p:sp>
    </p:spTree>
    <p:extLst>
      <p:ext uri="{BB962C8B-B14F-4D97-AF65-F5344CB8AC3E}">
        <p14:creationId xmlns:p14="http://schemas.microsoft.com/office/powerpoint/2010/main" val="3929227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2E2EFC-B318-4ADD-BE2D-26A23656B7D6}" type="slidenum">
              <a:rPr lang="en-US" smtClean="0"/>
              <a:t>34</a:t>
            </a:fld>
            <a:endParaRPr lang="en-US"/>
          </a:p>
        </p:txBody>
      </p:sp>
    </p:spTree>
    <p:extLst>
      <p:ext uri="{BB962C8B-B14F-4D97-AF65-F5344CB8AC3E}">
        <p14:creationId xmlns:p14="http://schemas.microsoft.com/office/powerpoint/2010/main" val="294803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well-being into</a:t>
            </a:r>
            <a:r>
              <a:rPr lang="en-US" baseline="0" dirty="0"/>
              <a:t> consideration</a:t>
            </a:r>
            <a:endParaRPr lang="en-US" dirty="0"/>
          </a:p>
        </p:txBody>
      </p:sp>
      <p:sp>
        <p:nvSpPr>
          <p:cNvPr id="4" name="Slide Number Placeholder 3"/>
          <p:cNvSpPr>
            <a:spLocks noGrp="1"/>
          </p:cNvSpPr>
          <p:nvPr>
            <p:ph type="sldNum" sz="quarter" idx="10"/>
          </p:nvPr>
        </p:nvSpPr>
        <p:spPr/>
        <p:txBody>
          <a:bodyPr/>
          <a:lstStyle/>
          <a:p>
            <a:fld id="{A92E2EFC-B318-4ADD-BE2D-26A23656B7D6}" type="slidenum">
              <a:rPr lang="en-US" smtClean="0"/>
              <a:t>35</a:t>
            </a:fld>
            <a:endParaRPr lang="en-US"/>
          </a:p>
        </p:txBody>
      </p:sp>
    </p:spTree>
    <p:extLst>
      <p:ext uri="{BB962C8B-B14F-4D97-AF65-F5344CB8AC3E}">
        <p14:creationId xmlns:p14="http://schemas.microsoft.com/office/powerpoint/2010/main" val="2479524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4E53C1F-08D7-419B-932C-363678745F63}"/>
              </a:ext>
            </a:extLst>
          </p:cNvPr>
          <p:cNvSpPr>
            <a:spLocks noGrp="1"/>
          </p:cNvSpPr>
          <p:nvPr>
            <p:ph type="dt" sz="half" idx="10"/>
          </p:nvPr>
        </p:nvSpPr>
        <p:spPr/>
        <p:txBody>
          <a:bodyPr/>
          <a:lstStyle>
            <a:lvl1pPr>
              <a:defRPr/>
            </a:lvl1pPr>
          </a:lstStyle>
          <a:p>
            <a:fld id="{EC33C41E-6CB0-4529-8764-C30CBF564420}" type="datetimeFigureOut">
              <a:rPr lang="en-US" altLang="en-US"/>
              <a:pPr/>
              <a:t>5/4/2022</a:t>
            </a:fld>
            <a:endParaRPr lang="en-US" altLang="en-US"/>
          </a:p>
        </p:txBody>
      </p:sp>
      <p:sp>
        <p:nvSpPr>
          <p:cNvPr id="5" name="Footer Placeholder 4">
            <a:extLst>
              <a:ext uri="{FF2B5EF4-FFF2-40B4-BE49-F238E27FC236}">
                <a16:creationId xmlns:a16="http://schemas.microsoft.com/office/drawing/2014/main" id="{27332EA2-5213-4A90-B733-38C91512BAE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1BAE441-CDE2-4F9D-8F64-E0B0D4109994}"/>
              </a:ext>
            </a:extLst>
          </p:cNvPr>
          <p:cNvSpPr>
            <a:spLocks noGrp="1"/>
          </p:cNvSpPr>
          <p:nvPr>
            <p:ph type="sldNum" sz="quarter" idx="12"/>
          </p:nvPr>
        </p:nvSpPr>
        <p:spPr/>
        <p:txBody>
          <a:bodyPr/>
          <a:lstStyle>
            <a:lvl1pPr>
              <a:defRPr/>
            </a:lvl1pPr>
          </a:lstStyle>
          <a:p>
            <a:fld id="{CD5C9DD9-DC2B-4C82-913F-CA6F6FE7E492}" type="slidenum">
              <a:rPr lang="en-US" altLang="en-US"/>
              <a:pPr/>
              <a:t>‹#›</a:t>
            </a:fld>
            <a:endParaRPr lang="en-US" altLang="en-US"/>
          </a:p>
        </p:txBody>
      </p:sp>
    </p:spTree>
    <p:extLst>
      <p:ext uri="{BB962C8B-B14F-4D97-AF65-F5344CB8AC3E}">
        <p14:creationId xmlns:p14="http://schemas.microsoft.com/office/powerpoint/2010/main" val="50876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rot="5400000">
            <a:off x="5772150" y="2000250"/>
            <a:ext cx="4686300" cy="1143000"/>
          </a:xfrm>
        </p:spPr>
        <p:txBody>
          <a:bodyPr/>
          <a:lstStyle/>
          <a:p>
            <a:r>
              <a:rPr lang="en-US" dirty="0"/>
              <a:t>Click to edit Master title style</a:t>
            </a:r>
          </a:p>
        </p:txBody>
      </p:sp>
      <p:sp>
        <p:nvSpPr>
          <p:cNvPr id="3" name="Vertical Text Placeholder 2"/>
          <p:cNvSpPr>
            <a:spLocks noGrp="1"/>
          </p:cNvSpPr>
          <p:nvPr>
            <p:ph type="body" orient="vert" idx="1"/>
          </p:nvPr>
        </p:nvSpPr>
        <p:spPr>
          <a:xfrm>
            <a:off x="457200" y="228600"/>
            <a:ext cx="6934200" cy="4686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E4A6C-158B-4F67-8F08-169A06606D6C}"/>
              </a:ext>
            </a:extLst>
          </p:cNvPr>
          <p:cNvSpPr>
            <a:spLocks noGrp="1"/>
          </p:cNvSpPr>
          <p:nvPr>
            <p:ph type="dt" sz="half" idx="10"/>
          </p:nvPr>
        </p:nvSpPr>
        <p:spPr>
          <a:xfrm rot="5400000">
            <a:off x="96838" y="360362"/>
            <a:ext cx="628650" cy="365125"/>
          </a:xfrm>
        </p:spPr>
        <p:txBody>
          <a:bodyPr/>
          <a:lstStyle>
            <a:lvl1pPr>
              <a:defRPr/>
            </a:lvl1pPr>
          </a:lstStyle>
          <a:p>
            <a:fld id="{6E1D662F-58BC-451A-83D4-5FE8601EBB8A}" type="datetimeFigureOut">
              <a:rPr lang="en-US" altLang="en-US"/>
              <a:pPr/>
              <a:t>5/4/2022</a:t>
            </a:fld>
            <a:endParaRPr lang="en-US" altLang="en-US"/>
          </a:p>
        </p:txBody>
      </p:sp>
      <p:sp>
        <p:nvSpPr>
          <p:cNvPr id="5" name="Footer Placeholder 4">
            <a:extLst>
              <a:ext uri="{FF2B5EF4-FFF2-40B4-BE49-F238E27FC236}">
                <a16:creationId xmlns:a16="http://schemas.microsoft.com/office/drawing/2014/main" id="{B57CA064-54D6-4CB1-AFEE-99EC64209318}"/>
              </a:ext>
            </a:extLst>
          </p:cNvPr>
          <p:cNvSpPr>
            <a:spLocks noGrp="1"/>
          </p:cNvSpPr>
          <p:nvPr>
            <p:ph type="ftr" sz="quarter" idx="11"/>
          </p:nvPr>
        </p:nvSpPr>
        <p:spPr>
          <a:xfrm rot="5400000">
            <a:off x="-674687" y="1760537"/>
            <a:ext cx="2171700" cy="365125"/>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E109F56-6DA7-405F-9ABB-342DF2253E60}"/>
              </a:ext>
            </a:extLst>
          </p:cNvPr>
          <p:cNvSpPr>
            <a:spLocks noGrp="1"/>
          </p:cNvSpPr>
          <p:nvPr>
            <p:ph type="sldNum" sz="quarter" idx="12"/>
          </p:nvPr>
        </p:nvSpPr>
        <p:spPr>
          <a:xfrm rot="5400000">
            <a:off x="8470900" y="4425950"/>
            <a:ext cx="628650" cy="349250"/>
          </a:xfrm>
        </p:spPr>
        <p:txBody>
          <a:bodyPr/>
          <a:lstStyle>
            <a:lvl1pPr>
              <a:defRPr/>
            </a:lvl1pPr>
          </a:lstStyle>
          <a:p>
            <a:fld id="{2094D85B-F2A4-41F8-B797-2728425D431C}" type="slidenum">
              <a:rPr lang="en-US" altLang="en-US"/>
              <a:pPr/>
              <a:t>‹#›</a:t>
            </a:fld>
            <a:endParaRPr lang="en-US" altLang="en-US"/>
          </a:p>
        </p:txBody>
      </p:sp>
    </p:spTree>
    <p:extLst>
      <p:ext uri="{BB962C8B-B14F-4D97-AF65-F5344CB8AC3E}">
        <p14:creationId xmlns:p14="http://schemas.microsoft.com/office/powerpoint/2010/main" val="2619142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67600" y="205978"/>
            <a:ext cx="1219200" cy="47089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28600"/>
            <a:ext cx="6629400" cy="46863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BDECBEE-B5F5-4067-85DB-1E066998C709}"/>
              </a:ext>
            </a:extLst>
          </p:cNvPr>
          <p:cNvSpPr>
            <a:spLocks noGrp="1"/>
          </p:cNvSpPr>
          <p:nvPr>
            <p:ph type="dt" sz="half" idx="10"/>
          </p:nvPr>
        </p:nvSpPr>
        <p:spPr>
          <a:xfrm rot="5400000">
            <a:off x="96838" y="360362"/>
            <a:ext cx="628650" cy="365125"/>
          </a:xfrm>
        </p:spPr>
        <p:txBody>
          <a:bodyPr/>
          <a:lstStyle>
            <a:lvl1pPr>
              <a:defRPr/>
            </a:lvl1pPr>
          </a:lstStyle>
          <a:p>
            <a:fld id="{FEBD9EFB-074D-41CC-9A71-016FF92732FB}" type="datetimeFigureOut">
              <a:rPr lang="en-US" altLang="en-US"/>
              <a:pPr/>
              <a:t>5/4/2022</a:t>
            </a:fld>
            <a:endParaRPr lang="en-US" altLang="en-US"/>
          </a:p>
        </p:txBody>
      </p:sp>
      <p:sp>
        <p:nvSpPr>
          <p:cNvPr id="5" name="Footer Placeholder 4">
            <a:extLst>
              <a:ext uri="{FF2B5EF4-FFF2-40B4-BE49-F238E27FC236}">
                <a16:creationId xmlns:a16="http://schemas.microsoft.com/office/drawing/2014/main" id="{01B6847F-A1DF-4269-AC05-EE11DCEB5CA4}"/>
              </a:ext>
            </a:extLst>
          </p:cNvPr>
          <p:cNvSpPr>
            <a:spLocks noGrp="1"/>
          </p:cNvSpPr>
          <p:nvPr>
            <p:ph type="ftr" sz="quarter" idx="11"/>
          </p:nvPr>
        </p:nvSpPr>
        <p:spPr>
          <a:xfrm rot="5400000">
            <a:off x="-674687" y="1760537"/>
            <a:ext cx="2171700" cy="365125"/>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D44827F-0316-4705-AD2F-4648B0CA2069}"/>
              </a:ext>
            </a:extLst>
          </p:cNvPr>
          <p:cNvSpPr>
            <a:spLocks noGrp="1"/>
          </p:cNvSpPr>
          <p:nvPr>
            <p:ph type="sldNum" sz="quarter" idx="12"/>
          </p:nvPr>
        </p:nvSpPr>
        <p:spPr>
          <a:xfrm rot="5400000">
            <a:off x="8470900" y="4425950"/>
            <a:ext cx="628650" cy="349250"/>
          </a:xfrm>
        </p:spPr>
        <p:txBody>
          <a:bodyPr/>
          <a:lstStyle>
            <a:lvl1pPr>
              <a:defRPr/>
            </a:lvl1pPr>
          </a:lstStyle>
          <a:p>
            <a:fld id="{8CC6799C-9683-49AD-B333-58D820738BDC}" type="slidenum">
              <a:rPr lang="en-US" altLang="en-US"/>
              <a:pPr/>
              <a:t>‹#›</a:t>
            </a:fld>
            <a:endParaRPr lang="en-US" altLang="en-US"/>
          </a:p>
        </p:txBody>
      </p:sp>
    </p:spTree>
    <p:extLst>
      <p:ext uri="{BB962C8B-B14F-4D97-AF65-F5344CB8AC3E}">
        <p14:creationId xmlns:p14="http://schemas.microsoft.com/office/powerpoint/2010/main" val="1976115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170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8EA3A-E99A-4443-A67A-B3591997A195}"/>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37B626-76A6-9644-8D2F-66E674949246}"/>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5B3A4B-8B4F-644B-A660-228CE46BAF3D}"/>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5/4/2022</a:t>
            </a:fld>
            <a:endParaRPr lang="en-US"/>
          </a:p>
        </p:txBody>
      </p:sp>
      <p:sp>
        <p:nvSpPr>
          <p:cNvPr id="5" name="Footer Placeholder 4">
            <a:extLst>
              <a:ext uri="{FF2B5EF4-FFF2-40B4-BE49-F238E27FC236}">
                <a16:creationId xmlns:a16="http://schemas.microsoft.com/office/drawing/2014/main" id="{CFD72C58-7A61-6044-8763-FF00EB062A85}"/>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F19D0F8-73AE-2A4F-8927-F5BCD6C9BDC5}"/>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615661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65778-FDEC-2342-8315-FB2C7B6D2D2D}"/>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476D8-5648-CA4B-97D3-5D4F6BE9ED09}"/>
              </a:ext>
            </a:extLst>
          </p:cNvPr>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686222-3C92-1347-8E13-D3FBC1FD90A7}"/>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5/4/2022</a:t>
            </a:fld>
            <a:endParaRPr lang="en-US"/>
          </a:p>
        </p:txBody>
      </p:sp>
      <p:sp>
        <p:nvSpPr>
          <p:cNvPr id="5" name="Footer Placeholder 4">
            <a:extLst>
              <a:ext uri="{FF2B5EF4-FFF2-40B4-BE49-F238E27FC236}">
                <a16:creationId xmlns:a16="http://schemas.microsoft.com/office/drawing/2014/main" id="{C24F3D11-B98E-8D4A-A3C5-B9CD834E49C1}"/>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2B87BE7-4A02-2D49-9AF0-5E68DB843659}"/>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2700905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8136A-A74C-B043-90D7-29925DE7B28A}"/>
              </a:ext>
            </a:extLst>
          </p:cNvPr>
          <p:cNvSpPr>
            <a:spLocks noGrp="1"/>
          </p:cNvSpPr>
          <p:nvPr>
            <p:ph type="title"/>
          </p:nvPr>
        </p:nvSpPr>
        <p:spPr>
          <a:xfrm>
            <a:off x="623888" y="1282700"/>
            <a:ext cx="7886700" cy="21399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4EDC60-74DA-E341-9408-491531871E80}"/>
              </a:ext>
            </a:extLst>
          </p:cNvPr>
          <p:cNvSpPr>
            <a:spLocks noGrp="1"/>
          </p:cNvSpPr>
          <p:nvPr>
            <p:ph type="body" idx="1"/>
          </p:nvPr>
        </p:nvSpPr>
        <p:spPr>
          <a:xfrm>
            <a:off x="623888" y="3441700"/>
            <a:ext cx="7886700" cy="112553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6816D4-8F1E-494E-90C0-A3C96E2EB951}"/>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5/4/2022</a:t>
            </a:fld>
            <a:endParaRPr lang="en-US"/>
          </a:p>
        </p:txBody>
      </p:sp>
      <p:sp>
        <p:nvSpPr>
          <p:cNvPr id="5" name="Footer Placeholder 4">
            <a:extLst>
              <a:ext uri="{FF2B5EF4-FFF2-40B4-BE49-F238E27FC236}">
                <a16:creationId xmlns:a16="http://schemas.microsoft.com/office/drawing/2014/main" id="{99B8DC3D-4AC8-1A42-83AD-8BCE6B7C2ED6}"/>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F7391C-09D9-994D-ACAF-B19B39DBA20E}"/>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429114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F3058-016B-5745-B812-505E80ACFCFD}"/>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D7B328-1AF8-9D4F-924C-F2EED92D28C7}"/>
              </a:ext>
            </a:extLst>
          </p:cNvPr>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8E5DB7-E159-204A-AF63-E6E78E523D43}"/>
              </a:ext>
            </a:extLst>
          </p:cNvPr>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156C53-3E82-CA45-A8FC-869A2B8E9CBE}"/>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5/4/2022</a:t>
            </a:fld>
            <a:endParaRPr lang="en-US"/>
          </a:p>
        </p:txBody>
      </p:sp>
      <p:sp>
        <p:nvSpPr>
          <p:cNvPr id="6" name="Footer Placeholder 5">
            <a:extLst>
              <a:ext uri="{FF2B5EF4-FFF2-40B4-BE49-F238E27FC236}">
                <a16:creationId xmlns:a16="http://schemas.microsoft.com/office/drawing/2014/main" id="{1F9E4129-A185-6A42-9CB1-7896FD7D062F}"/>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6A33188-A59B-584B-871C-AFA51D48CFF3}"/>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1877781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98EE9-4467-D647-BAFA-A4488BE15770}"/>
              </a:ext>
            </a:extLst>
          </p:cNvPr>
          <p:cNvSpPr>
            <a:spLocks noGrp="1"/>
          </p:cNvSpPr>
          <p:nvPr>
            <p:ph type="title"/>
          </p:nvPr>
        </p:nvSpPr>
        <p:spPr>
          <a:xfrm>
            <a:off x="630238" y="274638"/>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588CBAF-9B8D-C24F-8CE9-B85214A7093C}"/>
              </a:ext>
            </a:extLst>
          </p:cNvPr>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9AF59-215D-124C-8C61-76C7CEBB003D}"/>
              </a:ext>
            </a:extLst>
          </p:cNvPr>
          <p:cNvSpPr>
            <a:spLocks noGrp="1"/>
          </p:cNvSpPr>
          <p:nvPr>
            <p:ph sz="half" idx="2"/>
          </p:nvPr>
        </p:nvSpPr>
        <p:spPr>
          <a:xfrm>
            <a:off x="630238"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57AA1-486F-2E4F-A497-B8F849DD809E}"/>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117863-CF71-E44F-B3CB-04D598D4C1B4}"/>
              </a:ext>
            </a:extLst>
          </p:cNvPr>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BEB9A2-A0F1-A94E-970E-3461CF2F0209}"/>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5/4/2022</a:t>
            </a:fld>
            <a:endParaRPr lang="en-US"/>
          </a:p>
        </p:txBody>
      </p:sp>
      <p:sp>
        <p:nvSpPr>
          <p:cNvPr id="8" name="Footer Placeholder 7">
            <a:extLst>
              <a:ext uri="{FF2B5EF4-FFF2-40B4-BE49-F238E27FC236}">
                <a16:creationId xmlns:a16="http://schemas.microsoft.com/office/drawing/2014/main" id="{1A18BDF8-935C-9249-A307-57374D864554}"/>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516ECE3-A57D-4247-B576-DE1B66D65BFE}"/>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1814226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5576D-865E-234C-AF24-09D11070F569}"/>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FFCCE9E-B4A5-1E49-955C-9E65C1C1D592}"/>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5/4/2022</a:t>
            </a:fld>
            <a:endParaRPr lang="en-US"/>
          </a:p>
        </p:txBody>
      </p:sp>
      <p:sp>
        <p:nvSpPr>
          <p:cNvPr id="4" name="Footer Placeholder 3">
            <a:extLst>
              <a:ext uri="{FF2B5EF4-FFF2-40B4-BE49-F238E27FC236}">
                <a16:creationId xmlns:a16="http://schemas.microsoft.com/office/drawing/2014/main" id="{7D6A9817-BE51-7245-91E9-4E36720B45DF}"/>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375A52E-B59B-0947-A618-61A11DF52245}"/>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2009246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414CED-E364-2E44-9ED1-C0DDC83EAC84}"/>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5/4/2022</a:t>
            </a:fld>
            <a:endParaRPr lang="en-US"/>
          </a:p>
        </p:txBody>
      </p:sp>
      <p:sp>
        <p:nvSpPr>
          <p:cNvPr id="3" name="Footer Placeholder 2">
            <a:extLst>
              <a:ext uri="{FF2B5EF4-FFF2-40B4-BE49-F238E27FC236}">
                <a16:creationId xmlns:a16="http://schemas.microsoft.com/office/drawing/2014/main" id="{ECB98C54-C8F9-E944-835E-DBB069F25A2D}"/>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2BB1729-3235-334F-87B7-53685430553A}"/>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3523005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2062B1-0AC8-4A60-955D-F8D05673157E}"/>
              </a:ext>
            </a:extLst>
          </p:cNvPr>
          <p:cNvSpPr>
            <a:spLocks noGrp="1"/>
          </p:cNvSpPr>
          <p:nvPr>
            <p:ph type="dt" sz="half" idx="10"/>
          </p:nvPr>
        </p:nvSpPr>
        <p:spPr/>
        <p:txBody>
          <a:bodyPr/>
          <a:lstStyle>
            <a:lvl1pPr>
              <a:defRPr/>
            </a:lvl1pPr>
          </a:lstStyle>
          <a:p>
            <a:fld id="{123C0024-9007-4AD1-8F00-24259445442F}" type="datetimeFigureOut">
              <a:rPr lang="en-US" altLang="en-US"/>
              <a:pPr/>
              <a:t>5/4/2022</a:t>
            </a:fld>
            <a:endParaRPr lang="en-US" altLang="en-US"/>
          </a:p>
        </p:txBody>
      </p:sp>
      <p:sp>
        <p:nvSpPr>
          <p:cNvPr id="5" name="Footer Placeholder 4">
            <a:extLst>
              <a:ext uri="{FF2B5EF4-FFF2-40B4-BE49-F238E27FC236}">
                <a16:creationId xmlns:a16="http://schemas.microsoft.com/office/drawing/2014/main" id="{E667F9A9-8BC1-4375-9711-6A12C54D9E6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8DFB88C-3C12-4E56-A235-BB2A66B2DBC5}"/>
              </a:ext>
            </a:extLst>
          </p:cNvPr>
          <p:cNvSpPr>
            <a:spLocks noGrp="1"/>
          </p:cNvSpPr>
          <p:nvPr>
            <p:ph type="sldNum" sz="quarter" idx="12"/>
          </p:nvPr>
        </p:nvSpPr>
        <p:spPr/>
        <p:txBody>
          <a:bodyPr/>
          <a:lstStyle>
            <a:lvl1pPr>
              <a:defRPr/>
            </a:lvl1pPr>
          </a:lstStyle>
          <a:p>
            <a:fld id="{79EC4050-3F6D-403B-A84F-CF68B606BA02}" type="slidenum">
              <a:rPr lang="en-US" altLang="en-US"/>
              <a:pPr/>
              <a:t>‹#›</a:t>
            </a:fld>
            <a:endParaRPr lang="en-US" altLang="en-US"/>
          </a:p>
        </p:txBody>
      </p:sp>
    </p:spTree>
    <p:extLst>
      <p:ext uri="{BB962C8B-B14F-4D97-AF65-F5344CB8AC3E}">
        <p14:creationId xmlns:p14="http://schemas.microsoft.com/office/powerpoint/2010/main" val="15206237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52745-6754-B441-9021-4530318E2245}"/>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322BA4-E4B2-8447-A1B0-7E0EFD76357B}"/>
              </a:ext>
            </a:extLst>
          </p:cNvPr>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03893-0CC8-E541-8E41-A835EF8D40D7}"/>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BA3F4-33EF-6147-BAB5-90742375CBFE}"/>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5/4/2022</a:t>
            </a:fld>
            <a:endParaRPr lang="en-US"/>
          </a:p>
        </p:txBody>
      </p:sp>
      <p:sp>
        <p:nvSpPr>
          <p:cNvPr id="6" name="Footer Placeholder 5">
            <a:extLst>
              <a:ext uri="{FF2B5EF4-FFF2-40B4-BE49-F238E27FC236}">
                <a16:creationId xmlns:a16="http://schemas.microsoft.com/office/drawing/2014/main" id="{E4C1B6DC-742B-0544-9D58-E1C30A2AD29B}"/>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01553E-A52C-AE47-82B9-16AB6AAB1DC2}"/>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17328442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8FF03-6D5E-F34A-862A-DA791D050FC4}"/>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B16FDB-0826-D545-B4FA-EBE1B877CCAB}"/>
              </a:ext>
            </a:extLst>
          </p:cNvPr>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0DC76E-095A-394D-96F7-50CC82BFBFCD}"/>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8B4EDC-1297-564B-9225-BCBCDE5C30EB}"/>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5/4/2022</a:t>
            </a:fld>
            <a:endParaRPr lang="en-US"/>
          </a:p>
        </p:txBody>
      </p:sp>
      <p:sp>
        <p:nvSpPr>
          <p:cNvPr id="6" name="Footer Placeholder 5">
            <a:extLst>
              <a:ext uri="{FF2B5EF4-FFF2-40B4-BE49-F238E27FC236}">
                <a16:creationId xmlns:a16="http://schemas.microsoft.com/office/drawing/2014/main" id="{9A3FE002-8DC7-FA48-BC80-D45AB09078E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FA4EC1-E84C-6A41-ACB5-B349A31B8F5A}"/>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1246886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12A3D-DD51-7A47-BD23-BC60DDCC841C}"/>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6B82E1-D0CD-C441-A58F-D21D39EDE025}"/>
              </a:ext>
            </a:extLst>
          </p:cNvPr>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829398-B685-A444-B1CA-8D8547A56321}"/>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5/4/2022</a:t>
            </a:fld>
            <a:endParaRPr lang="en-US"/>
          </a:p>
        </p:txBody>
      </p:sp>
      <p:sp>
        <p:nvSpPr>
          <p:cNvPr id="5" name="Footer Placeholder 4">
            <a:extLst>
              <a:ext uri="{FF2B5EF4-FFF2-40B4-BE49-F238E27FC236}">
                <a16:creationId xmlns:a16="http://schemas.microsoft.com/office/drawing/2014/main" id="{4C75A793-68EE-D942-BE35-A68FB9B6C42D}"/>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F9E193-4390-D543-B3F0-C7CAA99FE0DB}"/>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24853265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A7C0E6-0956-F443-8327-39E89EF49D99}"/>
              </a:ext>
            </a:extLst>
          </p:cNvPr>
          <p:cNvSpPr>
            <a:spLocks noGrp="1"/>
          </p:cNvSpPr>
          <p:nvPr>
            <p:ph type="title" orient="vert"/>
          </p:nvPr>
        </p:nvSpPr>
        <p:spPr>
          <a:xfrm>
            <a:off x="6543675" y="274638"/>
            <a:ext cx="1971675" cy="435768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3AEB4A-1A47-494C-886F-16F5E4DD41AB}"/>
              </a:ext>
            </a:extLst>
          </p:cNvPr>
          <p:cNvSpPr>
            <a:spLocks noGrp="1"/>
          </p:cNvSpPr>
          <p:nvPr>
            <p:ph type="body" orient="vert" idx="1"/>
          </p:nvPr>
        </p:nvSpPr>
        <p:spPr>
          <a:xfrm>
            <a:off x="628650" y="274638"/>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5A922-3E18-6F47-82D9-97AE8DC59E8B}"/>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5/4/2022</a:t>
            </a:fld>
            <a:endParaRPr lang="en-US"/>
          </a:p>
        </p:txBody>
      </p:sp>
      <p:sp>
        <p:nvSpPr>
          <p:cNvPr id="5" name="Footer Placeholder 4">
            <a:extLst>
              <a:ext uri="{FF2B5EF4-FFF2-40B4-BE49-F238E27FC236}">
                <a16:creationId xmlns:a16="http://schemas.microsoft.com/office/drawing/2014/main" id="{DF732FC9-ABFA-FE47-B916-B6ABFC91915A}"/>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C1810B-59A7-954A-BF0D-66ECEF54AC5C}"/>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31970736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ED2EF-1676-B74C-B483-2A6E50BC226A}"/>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212677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A2484-D42C-B049-BD13-BCA6A6F97898}"/>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B7E16A-F057-964D-9FEC-8E6F9445359A}"/>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ED3119-9C12-404D-B016-9D258CB7B1B6}"/>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5/4/2022</a:t>
            </a:fld>
            <a:endParaRPr lang="en-US"/>
          </a:p>
        </p:txBody>
      </p:sp>
      <p:sp>
        <p:nvSpPr>
          <p:cNvPr id="5" name="Footer Placeholder 4">
            <a:extLst>
              <a:ext uri="{FF2B5EF4-FFF2-40B4-BE49-F238E27FC236}">
                <a16:creationId xmlns:a16="http://schemas.microsoft.com/office/drawing/2014/main" id="{ACDA39C3-40CA-E94C-AE7F-36FF14905771}"/>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31724C-09DB-2144-B154-009B94007EE5}"/>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21063880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FC54B-A8BF-1949-9546-B38EFD64701D}"/>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889600A-33A9-D64E-9A66-92B0008547E9}"/>
              </a:ext>
            </a:extLst>
          </p:cNvPr>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BB2AB8-154A-AD40-AD7F-BA003E14CCFB}"/>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5/4/2022</a:t>
            </a:fld>
            <a:endParaRPr lang="en-US"/>
          </a:p>
        </p:txBody>
      </p:sp>
      <p:sp>
        <p:nvSpPr>
          <p:cNvPr id="5" name="Footer Placeholder 4">
            <a:extLst>
              <a:ext uri="{FF2B5EF4-FFF2-40B4-BE49-F238E27FC236}">
                <a16:creationId xmlns:a16="http://schemas.microsoft.com/office/drawing/2014/main" id="{96AA177F-29F7-1D4F-8931-BCF194DFA44B}"/>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B1BF94-83D8-5646-84E8-A4B79FB847A7}"/>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7736796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9A95-21F3-C646-9091-B2F676152AA8}"/>
              </a:ext>
            </a:extLst>
          </p:cNvPr>
          <p:cNvSpPr>
            <a:spLocks noGrp="1"/>
          </p:cNvSpPr>
          <p:nvPr>
            <p:ph type="title"/>
          </p:nvPr>
        </p:nvSpPr>
        <p:spPr>
          <a:xfrm>
            <a:off x="623888" y="1282700"/>
            <a:ext cx="7886700" cy="21399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05CB7F-4AB2-C044-AFDE-04D20A3D1FC7}"/>
              </a:ext>
            </a:extLst>
          </p:cNvPr>
          <p:cNvSpPr>
            <a:spLocks noGrp="1"/>
          </p:cNvSpPr>
          <p:nvPr>
            <p:ph type="body" idx="1"/>
          </p:nvPr>
        </p:nvSpPr>
        <p:spPr>
          <a:xfrm>
            <a:off x="623888" y="3441700"/>
            <a:ext cx="7886700" cy="112553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FB1603-126D-9C4E-8693-9C630842EC72}"/>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5/4/2022</a:t>
            </a:fld>
            <a:endParaRPr lang="en-US"/>
          </a:p>
        </p:txBody>
      </p:sp>
      <p:sp>
        <p:nvSpPr>
          <p:cNvPr id="5" name="Footer Placeholder 4">
            <a:extLst>
              <a:ext uri="{FF2B5EF4-FFF2-40B4-BE49-F238E27FC236}">
                <a16:creationId xmlns:a16="http://schemas.microsoft.com/office/drawing/2014/main" id="{26099CEF-979E-CC40-90F4-092E638AED0A}"/>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36CB9-65B9-A74F-B948-F5D21745E2FE}"/>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36094274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5977A-0587-A14E-AB08-B8AC843743B9}"/>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0D13118-E3CF-3E48-8BC2-765206D08BA8}"/>
              </a:ext>
            </a:extLst>
          </p:cNvPr>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121B8B-661A-7542-91E9-48438268904C}"/>
              </a:ext>
            </a:extLst>
          </p:cNvPr>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CB8F33-DD28-AA47-BD43-CCB074C51738}"/>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5/4/2022</a:t>
            </a:fld>
            <a:endParaRPr lang="en-US"/>
          </a:p>
        </p:txBody>
      </p:sp>
      <p:sp>
        <p:nvSpPr>
          <p:cNvPr id="6" name="Footer Placeholder 5">
            <a:extLst>
              <a:ext uri="{FF2B5EF4-FFF2-40B4-BE49-F238E27FC236}">
                <a16:creationId xmlns:a16="http://schemas.microsoft.com/office/drawing/2014/main" id="{A35943D7-A742-8840-8DF3-34CD89974AE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860D5C-F9BB-9443-8B25-794540CC3835}"/>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15642105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5F88-9445-E349-BAB9-991DFC360F5E}"/>
              </a:ext>
            </a:extLst>
          </p:cNvPr>
          <p:cNvSpPr>
            <a:spLocks noGrp="1"/>
          </p:cNvSpPr>
          <p:nvPr>
            <p:ph type="title"/>
          </p:nvPr>
        </p:nvSpPr>
        <p:spPr>
          <a:xfrm>
            <a:off x="630238" y="274638"/>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1D6B068-EC90-DB49-BD94-F4D75F15E8B2}"/>
              </a:ext>
            </a:extLst>
          </p:cNvPr>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26D32E-B2BA-DD46-A6E8-F6ED2FEF6D37}"/>
              </a:ext>
            </a:extLst>
          </p:cNvPr>
          <p:cNvSpPr>
            <a:spLocks noGrp="1"/>
          </p:cNvSpPr>
          <p:nvPr>
            <p:ph sz="half" idx="2"/>
          </p:nvPr>
        </p:nvSpPr>
        <p:spPr>
          <a:xfrm>
            <a:off x="630238"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2A6CB6-0C9B-CB46-9CA9-DFFED610911D}"/>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487DB1-D2A2-A149-8950-DA910FC650E6}"/>
              </a:ext>
            </a:extLst>
          </p:cNvPr>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079548-1736-3B49-9306-64829ED2D0AF}"/>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5/4/2022</a:t>
            </a:fld>
            <a:endParaRPr lang="en-US"/>
          </a:p>
        </p:txBody>
      </p:sp>
      <p:sp>
        <p:nvSpPr>
          <p:cNvPr id="8" name="Footer Placeholder 7">
            <a:extLst>
              <a:ext uri="{FF2B5EF4-FFF2-40B4-BE49-F238E27FC236}">
                <a16:creationId xmlns:a16="http://schemas.microsoft.com/office/drawing/2014/main" id="{7F3D4E9D-48CD-D349-90A3-187D5E58416B}"/>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2E16E36-58FC-EF4A-B478-017975C18C60}"/>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388719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F0728B-E491-46DF-A88C-6BFF3F65CFF6}"/>
              </a:ext>
            </a:extLst>
          </p:cNvPr>
          <p:cNvSpPr>
            <a:spLocks noGrp="1"/>
          </p:cNvSpPr>
          <p:nvPr>
            <p:ph type="dt" sz="half" idx="10"/>
          </p:nvPr>
        </p:nvSpPr>
        <p:spPr/>
        <p:txBody>
          <a:bodyPr/>
          <a:lstStyle>
            <a:lvl1pPr>
              <a:defRPr/>
            </a:lvl1pPr>
          </a:lstStyle>
          <a:p>
            <a:fld id="{7A92745E-CD0A-4EEE-897F-B22D8FD074D6}" type="datetimeFigureOut">
              <a:rPr lang="en-US" altLang="en-US"/>
              <a:pPr/>
              <a:t>5/4/2022</a:t>
            </a:fld>
            <a:endParaRPr lang="en-US" altLang="en-US"/>
          </a:p>
        </p:txBody>
      </p:sp>
      <p:sp>
        <p:nvSpPr>
          <p:cNvPr id="5" name="Footer Placeholder 4">
            <a:extLst>
              <a:ext uri="{FF2B5EF4-FFF2-40B4-BE49-F238E27FC236}">
                <a16:creationId xmlns:a16="http://schemas.microsoft.com/office/drawing/2014/main" id="{4CB357DC-DCEB-439F-A8AF-A5DECE3CCA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2CC6C4B-ABBD-48C5-97ED-B4F17041FB7D}"/>
              </a:ext>
            </a:extLst>
          </p:cNvPr>
          <p:cNvSpPr>
            <a:spLocks noGrp="1"/>
          </p:cNvSpPr>
          <p:nvPr>
            <p:ph type="sldNum" sz="quarter" idx="12"/>
          </p:nvPr>
        </p:nvSpPr>
        <p:spPr/>
        <p:txBody>
          <a:bodyPr/>
          <a:lstStyle>
            <a:lvl1pPr>
              <a:defRPr/>
            </a:lvl1pPr>
          </a:lstStyle>
          <a:p>
            <a:fld id="{4ACB7FE5-3A11-4C5B-8D51-7119BBA643FE}" type="slidenum">
              <a:rPr lang="en-US" altLang="en-US"/>
              <a:pPr/>
              <a:t>‹#›</a:t>
            </a:fld>
            <a:endParaRPr lang="en-US" altLang="en-US"/>
          </a:p>
        </p:txBody>
      </p:sp>
    </p:spTree>
    <p:extLst>
      <p:ext uri="{BB962C8B-B14F-4D97-AF65-F5344CB8AC3E}">
        <p14:creationId xmlns:p14="http://schemas.microsoft.com/office/powerpoint/2010/main" val="15942858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ED3DE-9EF1-064E-B545-1312994F2A9C}"/>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C8D7F85-54F1-314A-A56D-A398801F4D4B}"/>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5/4/2022</a:t>
            </a:fld>
            <a:endParaRPr lang="en-US"/>
          </a:p>
        </p:txBody>
      </p:sp>
      <p:sp>
        <p:nvSpPr>
          <p:cNvPr id="4" name="Footer Placeholder 3">
            <a:extLst>
              <a:ext uri="{FF2B5EF4-FFF2-40B4-BE49-F238E27FC236}">
                <a16:creationId xmlns:a16="http://schemas.microsoft.com/office/drawing/2014/main" id="{04692884-BEE5-CB49-B2E3-908A8B9E86DF}"/>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11A64F8-C15E-7C46-B66F-1B4930FB7380}"/>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28255680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3FE615-68BB-894B-B6D5-AFC304D2C6A1}"/>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5/4/2022</a:t>
            </a:fld>
            <a:endParaRPr lang="en-US"/>
          </a:p>
        </p:txBody>
      </p:sp>
      <p:sp>
        <p:nvSpPr>
          <p:cNvPr id="3" name="Footer Placeholder 2">
            <a:extLst>
              <a:ext uri="{FF2B5EF4-FFF2-40B4-BE49-F238E27FC236}">
                <a16:creationId xmlns:a16="http://schemas.microsoft.com/office/drawing/2014/main" id="{1E4C6D6C-81A2-7740-9312-EFAB506451CD}"/>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D8DC73-195E-1B4D-8B3E-4DA9F7D324BC}"/>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1747938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FECE2-A9DF-2B41-B2DE-03912D355860}"/>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22B054-BC9C-FD4E-BA1B-4CCA2828E3AC}"/>
              </a:ext>
            </a:extLst>
          </p:cNvPr>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AEA204-B26C-9E44-8F8F-D6F6919991B1}"/>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F03AA1-77FF-5342-9022-5C00F5661110}"/>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5/4/2022</a:t>
            </a:fld>
            <a:endParaRPr lang="en-US"/>
          </a:p>
        </p:txBody>
      </p:sp>
      <p:sp>
        <p:nvSpPr>
          <p:cNvPr id="6" name="Footer Placeholder 5">
            <a:extLst>
              <a:ext uri="{FF2B5EF4-FFF2-40B4-BE49-F238E27FC236}">
                <a16:creationId xmlns:a16="http://schemas.microsoft.com/office/drawing/2014/main" id="{8A5FC9D3-2D80-7648-96FA-7F19772AB118}"/>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3A0821-AE03-0E42-956D-98F580166DA7}"/>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2465691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BAC82-DBA8-4047-AE32-EECE6514AF70}"/>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8E6EC5-FC68-124E-94E4-98E285A80B52}"/>
              </a:ext>
            </a:extLst>
          </p:cNvPr>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789692-F210-B542-9956-23C4322D70AD}"/>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33F2B4-A779-2441-9570-241EA76EC893}"/>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5/4/2022</a:t>
            </a:fld>
            <a:endParaRPr lang="en-US"/>
          </a:p>
        </p:txBody>
      </p:sp>
      <p:sp>
        <p:nvSpPr>
          <p:cNvPr id="6" name="Footer Placeholder 5">
            <a:extLst>
              <a:ext uri="{FF2B5EF4-FFF2-40B4-BE49-F238E27FC236}">
                <a16:creationId xmlns:a16="http://schemas.microsoft.com/office/drawing/2014/main" id="{0207B13E-EA7E-224C-A185-CD3946711D10}"/>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536B60F-A790-1F43-9950-1ED13936E647}"/>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32322183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60F72-D0E1-F745-AA77-36969E04FB11}"/>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701605-75FC-354C-8D70-1FCBC11D0A1E}"/>
              </a:ext>
            </a:extLst>
          </p:cNvPr>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3D0004-A6FB-A942-B7B9-E910772C67DB}"/>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5/4/2022</a:t>
            </a:fld>
            <a:endParaRPr lang="en-US"/>
          </a:p>
        </p:txBody>
      </p:sp>
      <p:sp>
        <p:nvSpPr>
          <p:cNvPr id="5" name="Footer Placeholder 4">
            <a:extLst>
              <a:ext uri="{FF2B5EF4-FFF2-40B4-BE49-F238E27FC236}">
                <a16:creationId xmlns:a16="http://schemas.microsoft.com/office/drawing/2014/main" id="{D85CB254-4105-AC43-8A5E-A41EC4FD755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0EF3E7-7BEA-A443-A38F-A8C8DF5B1F13}"/>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35361858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5DC67F-5BFC-754E-843B-496D7862A6F5}"/>
              </a:ext>
            </a:extLst>
          </p:cNvPr>
          <p:cNvSpPr>
            <a:spLocks noGrp="1"/>
          </p:cNvSpPr>
          <p:nvPr>
            <p:ph type="title" orient="vert"/>
          </p:nvPr>
        </p:nvSpPr>
        <p:spPr>
          <a:xfrm>
            <a:off x="6543675" y="274638"/>
            <a:ext cx="1971675" cy="435768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589577-19E1-1B49-B2E6-4C4355831AF1}"/>
              </a:ext>
            </a:extLst>
          </p:cNvPr>
          <p:cNvSpPr>
            <a:spLocks noGrp="1"/>
          </p:cNvSpPr>
          <p:nvPr>
            <p:ph type="body" orient="vert" idx="1"/>
          </p:nvPr>
        </p:nvSpPr>
        <p:spPr>
          <a:xfrm>
            <a:off x="628650" y="274638"/>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20CEC6-EE1E-DC45-9D94-A639F4191366}"/>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5/4/2022</a:t>
            </a:fld>
            <a:endParaRPr lang="en-US"/>
          </a:p>
        </p:txBody>
      </p:sp>
      <p:sp>
        <p:nvSpPr>
          <p:cNvPr id="5" name="Footer Placeholder 4">
            <a:extLst>
              <a:ext uri="{FF2B5EF4-FFF2-40B4-BE49-F238E27FC236}">
                <a16:creationId xmlns:a16="http://schemas.microsoft.com/office/drawing/2014/main" id="{8189E106-2794-EF40-B6FF-CEA6778822D8}"/>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532490-6B3C-4E47-A5E8-E866A6A48A31}"/>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3541536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C638A40-ED5B-4A3B-A555-F781413F771F}"/>
              </a:ext>
            </a:extLst>
          </p:cNvPr>
          <p:cNvSpPr>
            <a:spLocks noGrp="1"/>
          </p:cNvSpPr>
          <p:nvPr>
            <p:ph type="dt" sz="half" idx="10"/>
          </p:nvPr>
        </p:nvSpPr>
        <p:spPr/>
        <p:txBody>
          <a:bodyPr/>
          <a:lstStyle>
            <a:lvl1pPr>
              <a:defRPr/>
            </a:lvl1pPr>
          </a:lstStyle>
          <a:p>
            <a:fld id="{0A51BCEC-8384-4687-90D8-5D9987D162F9}" type="datetimeFigureOut">
              <a:rPr lang="en-US" altLang="en-US"/>
              <a:pPr/>
              <a:t>5/4/2022</a:t>
            </a:fld>
            <a:endParaRPr lang="en-US" altLang="en-US"/>
          </a:p>
        </p:txBody>
      </p:sp>
      <p:sp>
        <p:nvSpPr>
          <p:cNvPr id="6" name="Footer Placeholder 4">
            <a:extLst>
              <a:ext uri="{FF2B5EF4-FFF2-40B4-BE49-F238E27FC236}">
                <a16:creationId xmlns:a16="http://schemas.microsoft.com/office/drawing/2014/main" id="{2B754DC6-5AFD-4091-A934-279806B7D80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B233D4F-6A7F-4709-86F2-D73A668CBE2C}"/>
              </a:ext>
            </a:extLst>
          </p:cNvPr>
          <p:cNvSpPr>
            <a:spLocks noGrp="1"/>
          </p:cNvSpPr>
          <p:nvPr>
            <p:ph type="sldNum" sz="quarter" idx="12"/>
          </p:nvPr>
        </p:nvSpPr>
        <p:spPr/>
        <p:txBody>
          <a:bodyPr/>
          <a:lstStyle>
            <a:lvl1pPr>
              <a:defRPr/>
            </a:lvl1pPr>
          </a:lstStyle>
          <a:p>
            <a:fld id="{909AB3C6-11F4-4694-8625-3EBA1942DA53}" type="slidenum">
              <a:rPr lang="en-US" altLang="en-US"/>
              <a:pPr/>
              <a:t>‹#›</a:t>
            </a:fld>
            <a:endParaRPr lang="en-US" altLang="en-US"/>
          </a:p>
        </p:txBody>
      </p:sp>
    </p:spTree>
    <p:extLst>
      <p:ext uri="{BB962C8B-B14F-4D97-AF65-F5344CB8AC3E}">
        <p14:creationId xmlns:p14="http://schemas.microsoft.com/office/powerpoint/2010/main" val="2713870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954DCC7-FE38-4A72-A471-A124B5C2E21F}"/>
              </a:ext>
            </a:extLst>
          </p:cNvPr>
          <p:cNvSpPr>
            <a:spLocks noGrp="1"/>
          </p:cNvSpPr>
          <p:nvPr>
            <p:ph type="dt" sz="half" idx="10"/>
          </p:nvPr>
        </p:nvSpPr>
        <p:spPr/>
        <p:txBody>
          <a:bodyPr/>
          <a:lstStyle>
            <a:lvl1pPr>
              <a:defRPr/>
            </a:lvl1pPr>
          </a:lstStyle>
          <a:p>
            <a:fld id="{03C25704-324F-4713-8702-2B9E33F29206}" type="datetimeFigureOut">
              <a:rPr lang="en-US" altLang="en-US"/>
              <a:pPr/>
              <a:t>5/4/2022</a:t>
            </a:fld>
            <a:endParaRPr lang="en-US" altLang="en-US"/>
          </a:p>
        </p:txBody>
      </p:sp>
      <p:sp>
        <p:nvSpPr>
          <p:cNvPr id="8" name="Footer Placeholder 4">
            <a:extLst>
              <a:ext uri="{FF2B5EF4-FFF2-40B4-BE49-F238E27FC236}">
                <a16:creationId xmlns:a16="http://schemas.microsoft.com/office/drawing/2014/main" id="{98195DA2-0117-4D38-85C4-53AFB326765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0A4579D-5488-40D9-9882-2638215AC8AC}"/>
              </a:ext>
            </a:extLst>
          </p:cNvPr>
          <p:cNvSpPr>
            <a:spLocks noGrp="1"/>
          </p:cNvSpPr>
          <p:nvPr>
            <p:ph type="sldNum" sz="quarter" idx="12"/>
          </p:nvPr>
        </p:nvSpPr>
        <p:spPr/>
        <p:txBody>
          <a:bodyPr/>
          <a:lstStyle>
            <a:lvl1pPr>
              <a:defRPr/>
            </a:lvl1pPr>
          </a:lstStyle>
          <a:p>
            <a:fld id="{D5FE0DB2-9800-4F7F-8E18-CC6CEF738104}" type="slidenum">
              <a:rPr lang="en-US" altLang="en-US"/>
              <a:pPr/>
              <a:t>‹#›</a:t>
            </a:fld>
            <a:endParaRPr lang="en-US" altLang="en-US"/>
          </a:p>
        </p:txBody>
      </p:sp>
    </p:spTree>
    <p:extLst>
      <p:ext uri="{BB962C8B-B14F-4D97-AF65-F5344CB8AC3E}">
        <p14:creationId xmlns:p14="http://schemas.microsoft.com/office/powerpoint/2010/main" val="2951633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34F7900-B33D-4122-A0FC-D79E5F15F025}"/>
              </a:ext>
            </a:extLst>
          </p:cNvPr>
          <p:cNvSpPr>
            <a:spLocks noGrp="1"/>
          </p:cNvSpPr>
          <p:nvPr>
            <p:ph type="dt" sz="half" idx="10"/>
          </p:nvPr>
        </p:nvSpPr>
        <p:spPr/>
        <p:txBody>
          <a:bodyPr/>
          <a:lstStyle>
            <a:lvl1pPr>
              <a:defRPr/>
            </a:lvl1pPr>
          </a:lstStyle>
          <a:p>
            <a:fld id="{C0E8C30C-CC66-401D-9AD4-F0EB781E3D44}" type="datetimeFigureOut">
              <a:rPr lang="en-US" altLang="en-US"/>
              <a:pPr/>
              <a:t>5/4/2022</a:t>
            </a:fld>
            <a:endParaRPr lang="en-US" altLang="en-US"/>
          </a:p>
        </p:txBody>
      </p:sp>
      <p:sp>
        <p:nvSpPr>
          <p:cNvPr id="4" name="Footer Placeholder 4">
            <a:extLst>
              <a:ext uri="{FF2B5EF4-FFF2-40B4-BE49-F238E27FC236}">
                <a16:creationId xmlns:a16="http://schemas.microsoft.com/office/drawing/2014/main" id="{31DE45C7-32A9-4502-86F1-BA5C281CFDF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71A9696-5EFB-4D3F-A876-783C1B1B7F00}"/>
              </a:ext>
            </a:extLst>
          </p:cNvPr>
          <p:cNvSpPr>
            <a:spLocks noGrp="1"/>
          </p:cNvSpPr>
          <p:nvPr>
            <p:ph type="sldNum" sz="quarter" idx="12"/>
          </p:nvPr>
        </p:nvSpPr>
        <p:spPr/>
        <p:txBody>
          <a:bodyPr/>
          <a:lstStyle>
            <a:lvl1pPr>
              <a:defRPr/>
            </a:lvl1pPr>
          </a:lstStyle>
          <a:p>
            <a:fld id="{78C064BE-7F23-441A-B54E-F63417F61441}" type="slidenum">
              <a:rPr lang="en-US" altLang="en-US"/>
              <a:pPr/>
              <a:t>‹#›</a:t>
            </a:fld>
            <a:endParaRPr lang="en-US" altLang="en-US"/>
          </a:p>
        </p:txBody>
      </p:sp>
    </p:spTree>
    <p:extLst>
      <p:ext uri="{BB962C8B-B14F-4D97-AF65-F5344CB8AC3E}">
        <p14:creationId xmlns:p14="http://schemas.microsoft.com/office/powerpoint/2010/main" val="3937251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062D092-9F58-4B65-AAF2-1FD57942DC6A}"/>
              </a:ext>
            </a:extLst>
          </p:cNvPr>
          <p:cNvSpPr>
            <a:spLocks noGrp="1"/>
          </p:cNvSpPr>
          <p:nvPr>
            <p:ph type="dt" sz="half" idx="10"/>
          </p:nvPr>
        </p:nvSpPr>
        <p:spPr/>
        <p:txBody>
          <a:bodyPr/>
          <a:lstStyle>
            <a:lvl1pPr>
              <a:defRPr/>
            </a:lvl1pPr>
          </a:lstStyle>
          <a:p>
            <a:fld id="{4D8561EB-A74F-4BF9-89DD-6BE7800908D4}" type="datetimeFigureOut">
              <a:rPr lang="en-US" altLang="en-US"/>
              <a:pPr/>
              <a:t>5/4/2022</a:t>
            </a:fld>
            <a:endParaRPr lang="en-US" altLang="en-US"/>
          </a:p>
        </p:txBody>
      </p:sp>
      <p:sp>
        <p:nvSpPr>
          <p:cNvPr id="3" name="Footer Placeholder 4">
            <a:extLst>
              <a:ext uri="{FF2B5EF4-FFF2-40B4-BE49-F238E27FC236}">
                <a16:creationId xmlns:a16="http://schemas.microsoft.com/office/drawing/2014/main" id="{C940632D-43B5-49D5-A9FA-F51BD80C779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A802C2E-BED5-4F7C-B3AA-620230624B4D}"/>
              </a:ext>
            </a:extLst>
          </p:cNvPr>
          <p:cNvSpPr>
            <a:spLocks noGrp="1"/>
          </p:cNvSpPr>
          <p:nvPr>
            <p:ph type="sldNum" sz="quarter" idx="12"/>
          </p:nvPr>
        </p:nvSpPr>
        <p:spPr/>
        <p:txBody>
          <a:bodyPr/>
          <a:lstStyle>
            <a:lvl1pPr>
              <a:defRPr/>
            </a:lvl1pPr>
          </a:lstStyle>
          <a:p>
            <a:fld id="{770567E2-43D2-4F2A-B8D3-4223FAE7D1FB}" type="slidenum">
              <a:rPr lang="en-US" altLang="en-US"/>
              <a:pPr/>
              <a:t>‹#›</a:t>
            </a:fld>
            <a:endParaRPr lang="en-US" altLang="en-US"/>
          </a:p>
        </p:txBody>
      </p:sp>
    </p:spTree>
    <p:extLst>
      <p:ext uri="{BB962C8B-B14F-4D97-AF65-F5344CB8AC3E}">
        <p14:creationId xmlns:p14="http://schemas.microsoft.com/office/powerpoint/2010/main" val="2031694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8E7391E-2E31-42BC-9221-A75B64D6159A}"/>
              </a:ext>
            </a:extLst>
          </p:cNvPr>
          <p:cNvSpPr>
            <a:spLocks noGrp="1"/>
          </p:cNvSpPr>
          <p:nvPr>
            <p:ph type="dt" sz="half" idx="10"/>
          </p:nvPr>
        </p:nvSpPr>
        <p:spPr/>
        <p:txBody>
          <a:bodyPr/>
          <a:lstStyle>
            <a:lvl1pPr>
              <a:defRPr/>
            </a:lvl1pPr>
          </a:lstStyle>
          <a:p>
            <a:fld id="{16C8FF84-CF95-4324-BD63-CD2A100B6F6D}" type="datetimeFigureOut">
              <a:rPr lang="en-US" altLang="en-US"/>
              <a:pPr/>
              <a:t>5/4/2022</a:t>
            </a:fld>
            <a:endParaRPr lang="en-US" altLang="en-US"/>
          </a:p>
        </p:txBody>
      </p:sp>
      <p:sp>
        <p:nvSpPr>
          <p:cNvPr id="6" name="Footer Placeholder 4">
            <a:extLst>
              <a:ext uri="{FF2B5EF4-FFF2-40B4-BE49-F238E27FC236}">
                <a16:creationId xmlns:a16="http://schemas.microsoft.com/office/drawing/2014/main" id="{B51FA185-74DE-4916-8437-E509E59F5FD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B3C6344-D71E-4DE6-91DF-3003C80D3B38}"/>
              </a:ext>
            </a:extLst>
          </p:cNvPr>
          <p:cNvSpPr>
            <a:spLocks noGrp="1"/>
          </p:cNvSpPr>
          <p:nvPr>
            <p:ph type="sldNum" sz="quarter" idx="12"/>
          </p:nvPr>
        </p:nvSpPr>
        <p:spPr/>
        <p:txBody>
          <a:bodyPr/>
          <a:lstStyle>
            <a:lvl1pPr>
              <a:defRPr/>
            </a:lvl1pPr>
          </a:lstStyle>
          <a:p>
            <a:fld id="{0CF53EA5-8F2A-4EA9-90C9-44ACCE9894CC}" type="slidenum">
              <a:rPr lang="en-US" altLang="en-US"/>
              <a:pPr/>
              <a:t>‹#›</a:t>
            </a:fld>
            <a:endParaRPr lang="en-US" altLang="en-US"/>
          </a:p>
        </p:txBody>
      </p:sp>
    </p:spTree>
    <p:extLst>
      <p:ext uri="{BB962C8B-B14F-4D97-AF65-F5344CB8AC3E}">
        <p14:creationId xmlns:p14="http://schemas.microsoft.com/office/powerpoint/2010/main" val="3723991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B787293-8350-471C-94C2-B17F3663A5BC}"/>
              </a:ext>
            </a:extLst>
          </p:cNvPr>
          <p:cNvSpPr>
            <a:spLocks noGrp="1"/>
          </p:cNvSpPr>
          <p:nvPr>
            <p:ph type="dt" sz="half" idx="10"/>
          </p:nvPr>
        </p:nvSpPr>
        <p:spPr/>
        <p:txBody>
          <a:bodyPr/>
          <a:lstStyle>
            <a:lvl1pPr>
              <a:defRPr/>
            </a:lvl1pPr>
          </a:lstStyle>
          <a:p>
            <a:fld id="{1875E88B-CD74-452C-B761-613891A10EE3}" type="datetimeFigureOut">
              <a:rPr lang="en-US" altLang="en-US"/>
              <a:pPr/>
              <a:t>5/4/2022</a:t>
            </a:fld>
            <a:endParaRPr lang="en-US" altLang="en-US"/>
          </a:p>
        </p:txBody>
      </p:sp>
      <p:sp>
        <p:nvSpPr>
          <p:cNvPr id="6" name="Footer Placeholder 4">
            <a:extLst>
              <a:ext uri="{FF2B5EF4-FFF2-40B4-BE49-F238E27FC236}">
                <a16:creationId xmlns:a16="http://schemas.microsoft.com/office/drawing/2014/main" id="{C3B5442C-927B-43EC-9B40-B55C5FCF7ED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C31CD8-1347-4F4D-9D6D-119369ACFAA3}"/>
              </a:ext>
            </a:extLst>
          </p:cNvPr>
          <p:cNvSpPr>
            <a:spLocks noGrp="1"/>
          </p:cNvSpPr>
          <p:nvPr>
            <p:ph type="sldNum" sz="quarter" idx="12"/>
          </p:nvPr>
        </p:nvSpPr>
        <p:spPr/>
        <p:txBody>
          <a:bodyPr/>
          <a:lstStyle>
            <a:lvl1pPr>
              <a:defRPr/>
            </a:lvl1pPr>
          </a:lstStyle>
          <a:p>
            <a:fld id="{73681D83-1822-4480-AD41-A859202AC397}" type="slidenum">
              <a:rPr lang="en-US" altLang="en-US"/>
              <a:pPr/>
              <a:t>‹#›</a:t>
            </a:fld>
            <a:endParaRPr lang="en-US" altLang="en-US"/>
          </a:p>
        </p:txBody>
      </p:sp>
    </p:spTree>
    <p:extLst>
      <p:ext uri="{BB962C8B-B14F-4D97-AF65-F5344CB8AC3E}">
        <p14:creationId xmlns:p14="http://schemas.microsoft.com/office/powerpoint/2010/main" val="856450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6B7B4BA-CC2B-4D21-A9FC-8EC04D4E893F}"/>
              </a:ext>
            </a:extLst>
          </p:cNvPr>
          <p:cNvSpPr>
            <a:spLocks noGrp="1"/>
          </p:cNvSpPr>
          <p:nvPr>
            <p:ph type="title"/>
          </p:nvPr>
        </p:nvSpPr>
        <p:spPr bwMode="auto">
          <a:xfrm>
            <a:off x="457200" y="206375"/>
            <a:ext cx="822960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AB5FB2E6-89E0-422A-B016-ACB09CEA1A8D}"/>
              </a:ext>
            </a:extLst>
          </p:cNvPr>
          <p:cNvSpPr>
            <a:spLocks noGrp="1"/>
          </p:cNvSpPr>
          <p:nvPr>
            <p:ph type="body" idx="1"/>
          </p:nvPr>
        </p:nvSpPr>
        <p:spPr bwMode="auto">
          <a:xfrm>
            <a:off x="457200" y="1200150"/>
            <a:ext cx="8229600" cy="2855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6E2B3B4E-7317-4EC7-8FA4-135E62494000}"/>
              </a:ext>
            </a:extLst>
          </p:cNvPr>
          <p:cNvSpPr>
            <a:spLocks noGrp="1"/>
          </p:cNvSpPr>
          <p:nvPr>
            <p:ph type="dt" sz="half" idx="2"/>
          </p:nvPr>
        </p:nvSpPr>
        <p:spPr>
          <a:xfrm>
            <a:off x="457200" y="4743450"/>
            <a:ext cx="914400" cy="298450"/>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90A2"/>
                </a:solidFill>
                <a:cs typeface="Arial" panose="020B0604020202020204" pitchFamily="34" charset="0"/>
              </a:defRPr>
            </a:lvl1pPr>
          </a:lstStyle>
          <a:p>
            <a:fld id="{FACF4119-86F6-4909-BAA9-C065A8D9288C}" type="datetimeFigureOut">
              <a:rPr lang="en-US" altLang="en-US"/>
              <a:pPr/>
              <a:t>5/4/2022</a:t>
            </a:fld>
            <a:endParaRPr lang="en-US" altLang="en-US"/>
          </a:p>
        </p:txBody>
      </p:sp>
      <p:sp>
        <p:nvSpPr>
          <p:cNvPr id="5" name="Footer Placeholder 4">
            <a:extLst>
              <a:ext uri="{FF2B5EF4-FFF2-40B4-BE49-F238E27FC236}">
                <a16:creationId xmlns:a16="http://schemas.microsoft.com/office/drawing/2014/main" id="{5DB98A6B-9C7C-41E0-9186-2C4B3671B495}"/>
              </a:ext>
            </a:extLst>
          </p:cNvPr>
          <p:cNvSpPr>
            <a:spLocks noGrp="1"/>
          </p:cNvSpPr>
          <p:nvPr>
            <p:ph type="ftr" sz="quarter" idx="3"/>
          </p:nvPr>
        </p:nvSpPr>
        <p:spPr>
          <a:xfrm>
            <a:off x="1371600" y="4743450"/>
            <a:ext cx="2895600" cy="298450"/>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24BA860-607A-4A4A-88AC-D23B18826B35}"/>
              </a:ext>
            </a:extLst>
          </p:cNvPr>
          <p:cNvSpPr>
            <a:spLocks noGrp="1"/>
          </p:cNvSpPr>
          <p:nvPr>
            <p:ph type="sldNum" sz="quarter" idx="4"/>
          </p:nvPr>
        </p:nvSpPr>
        <p:spPr>
          <a:xfrm>
            <a:off x="8153400" y="114300"/>
            <a:ext cx="838200" cy="261938"/>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90A2"/>
                </a:solidFill>
                <a:cs typeface="Arial" panose="020B0604020202020204" pitchFamily="34" charset="0"/>
              </a:defRPr>
            </a:lvl1pPr>
          </a:lstStyle>
          <a:p>
            <a:fld id="{FA35EBE1-9EEA-4910-9E30-BEF4A4B3DCE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70" r:id="rId10"/>
    <p:sldLayoutId id="2147483771" r:id="rId11"/>
    <p:sldLayoutId id="2147483797" r:id="rId12"/>
  </p:sldLayoutIdLst>
  <p:txStyles>
    <p:titleStyle>
      <a:lvl1pPr algn="ctr" rtl="0" eaLnBrk="0" fontAlgn="base" hangingPunct="0">
        <a:spcBef>
          <a:spcPct val="0"/>
        </a:spcBef>
        <a:spcAft>
          <a:spcPct val="0"/>
        </a:spcAft>
        <a:defRPr sz="3600" b="1" i="0" kern="1200">
          <a:solidFill>
            <a:srgbClr val="00386B"/>
          </a:solidFill>
          <a:latin typeface="Avenir Heavy" panose="02000503020000020003" pitchFamily="2" charset="0"/>
          <a:ea typeface="MS PGothic" panose="020B0600070205080204" pitchFamily="34" charset="-128"/>
          <a:cs typeface="Gotham Medium" pitchFamily="2" charset="0"/>
        </a:defRPr>
      </a:lvl1pPr>
      <a:lvl2pPr algn="ctr" rtl="0" eaLnBrk="0" fontAlgn="base" hangingPunct="0">
        <a:spcBef>
          <a:spcPct val="0"/>
        </a:spcBef>
        <a:spcAft>
          <a:spcPct val="0"/>
        </a:spcAft>
        <a:defRPr sz="4400">
          <a:solidFill>
            <a:schemeClr val="tx1"/>
          </a:solidFill>
          <a:latin typeface="Garamond"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Garamond"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Garamond"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Garamond"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Garamond" charset="0"/>
          <a:ea typeface="ＭＳ Ｐゴシック" charset="0"/>
        </a:defRPr>
      </a:lvl6pPr>
      <a:lvl7pPr marL="914400" algn="ctr" rtl="0" fontAlgn="base">
        <a:spcBef>
          <a:spcPct val="0"/>
        </a:spcBef>
        <a:spcAft>
          <a:spcPct val="0"/>
        </a:spcAft>
        <a:defRPr sz="4400">
          <a:solidFill>
            <a:schemeClr val="tx1"/>
          </a:solidFill>
          <a:latin typeface="Garamond" charset="0"/>
          <a:ea typeface="ＭＳ Ｐゴシック" charset="0"/>
        </a:defRPr>
      </a:lvl7pPr>
      <a:lvl8pPr marL="1371600" algn="ctr" rtl="0" fontAlgn="base">
        <a:spcBef>
          <a:spcPct val="0"/>
        </a:spcBef>
        <a:spcAft>
          <a:spcPct val="0"/>
        </a:spcAft>
        <a:defRPr sz="4400">
          <a:solidFill>
            <a:schemeClr val="tx1"/>
          </a:solidFill>
          <a:latin typeface="Garamond" charset="0"/>
          <a:ea typeface="ＭＳ Ｐゴシック" charset="0"/>
        </a:defRPr>
      </a:lvl8pPr>
      <a:lvl9pPr marL="1828800" algn="ctr" rtl="0" fontAlgn="base">
        <a:spcBef>
          <a:spcPct val="0"/>
        </a:spcBef>
        <a:spcAft>
          <a:spcPct val="0"/>
        </a:spcAft>
        <a:defRPr sz="4400">
          <a:solidFill>
            <a:schemeClr val="tx1"/>
          </a:solidFill>
          <a:latin typeface="Garamond"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venir Book" panose="02000503020000020003" pitchFamily="2" charset="0"/>
          <a:ea typeface="MS PGothic" panose="020B0600070205080204" pitchFamily="34" charset="-128"/>
          <a:cs typeface="Avenir Book" panose="02000503020000020003" pitchFamily="2"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venir Book" panose="02000503020000020003" pitchFamily="2" charset="0"/>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venir Book" panose="02000503020000020003" pitchFamily="2" charset="0"/>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venir Book" panose="02000503020000020003" pitchFamily="2" charset="0"/>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venir Book" panose="02000503020000020003" pitchFamily="2" charset="0"/>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215022"/>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862848"/>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Layout" Target="../diagrams/layout3.xml"/><Relationship Id="rId7" Type="http://schemas.openxmlformats.org/officeDocument/2006/relationships/image" Target="../media/image19.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Layout" Target="../diagrams/layout5.xml"/><Relationship Id="rId7" Type="http://schemas.openxmlformats.org/officeDocument/2006/relationships/image" Target="../media/image27.pn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30.png"/><Relationship Id="rId4" Type="http://schemas.openxmlformats.org/officeDocument/2006/relationships/diagramQuickStyle" Target="../diagrams/quickStyle5.xml"/><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0" Type="http://schemas.microsoft.com/office/2017/06/relationships/model3d" Target="../media/model3d1.glb"/><Relationship Id="rId4" Type="http://schemas.openxmlformats.org/officeDocument/2006/relationships/image" Target="../media/image33.png"/><Relationship Id="rId9"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9C17F3BD-2F68-42D8-BE43-A3B3913D7125}"/>
              </a:ext>
            </a:extLst>
          </p:cNvPr>
          <p:cNvSpPr txBox="1">
            <a:spLocks/>
          </p:cNvSpPr>
          <p:nvPr/>
        </p:nvSpPr>
        <p:spPr bwMode="auto">
          <a:xfrm>
            <a:off x="685800" y="1558925"/>
            <a:ext cx="7772400" cy="147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Franklin Gothic Book" panose="020B0503020102020204" pitchFamily="34" charset="0"/>
                <a:ea typeface="MS PGothic" panose="020B0600070205080204" pitchFamily="34" charset="-128"/>
              </a:defRPr>
            </a:lvl1pPr>
            <a:lvl2pPr marL="742950" indent="-285750" eaLnBrk="0" hangingPunct="0">
              <a:defRPr sz="2400">
                <a:solidFill>
                  <a:schemeClr val="tx1"/>
                </a:solidFill>
                <a:latin typeface="Franklin Gothic Book" panose="020B0503020102020204" pitchFamily="34" charset="0"/>
                <a:ea typeface="MS PGothic" panose="020B0600070205080204" pitchFamily="34" charset="-128"/>
              </a:defRPr>
            </a:lvl2pPr>
            <a:lvl3pPr marL="1143000" indent="-228600" eaLnBrk="0" hangingPunct="0">
              <a:defRPr sz="2400">
                <a:solidFill>
                  <a:schemeClr val="tx1"/>
                </a:solidFill>
                <a:latin typeface="Franklin Gothic Book" panose="020B0503020102020204" pitchFamily="34" charset="0"/>
                <a:ea typeface="MS PGothic" panose="020B0600070205080204" pitchFamily="34" charset="-128"/>
              </a:defRPr>
            </a:lvl3pPr>
            <a:lvl4pPr marL="1600200" indent="-228600" eaLnBrk="0" hangingPunct="0">
              <a:defRPr sz="2400">
                <a:solidFill>
                  <a:schemeClr val="tx1"/>
                </a:solidFill>
                <a:latin typeface="Franklin Gothic Book" panose="020B0503020102020204" pitchFamily="34" charset="0"/>
                <a:ea typeface="MS PGothic" panose="020B0600070205080204" pitchFamily="34" charset="-128"/>
              </a:defRPr>
            </a:lvl4pPr>
            <a:lvl5pPr marL="2057400" indent="-228600" eaLnBrk="0" hangingPunct="0">
              <a:defRPr sz="2400">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9pPr>
          </a:lstStyle>
          <a:p>
            <a:pPr algn="ctr" eaLnBrk="1" hangingPunct="1"/>
            <a:r>
              <a:rPr lang="en-US" altLang="en-US" sz="4800" b="1" dirty="0">
                <a:solidFill>
                  <a:srgbClr val="00386B"/>
                </a:solidFill>
                <a:latin typeface="Avenir Heavy" panose="02000503020000020003" pitchFamily="2" charset="0"/>
                <a:ea typeface="MS PGothic"/>
                <a:cs typeface="Gotham Medium" pitchFamily="2" charset="0"/>
              </a:rPr>
              <a:t>Teaching in the Clinical Setting</a:t>
            </a:r>
          </a:p>
          <a:p>
            <a:pPr algn="ctr"/>
            <a:endParaRPr lang="en-US" altLang="en-US" sz="5800" b="1" dirty="0">
              <a:solidFill>
                <a:srgbClr val="00386B"/>
              </a:solidFill>
              <a:latin typeface="Garamond" panose="02020404030301010803" pitchFamily="18" charset="0"/>
            </a:endParaRPr>
          </a:p>
        </p:txBody>
      </p:sp>
      <p:sp>
        <p:nvSpPr>
          <p:cNvPr id="8" name="Subtitle 2">
            <a:extLst>
              <a:ext uri="{FF2B5EF4-FFF2-40B4-BE49-F238E27FC236}">
                <a16:creationId xmlns:a16="http://schemas.microsoft.com/office/drawing/2014/main" id="{4D9872F8-B57F-4FF8-82F7-257BA2E0DCB6}"/>
              </a:ext>
            </a:extLst>
          </p:cNvPr>
          <p:cNvSpPr txBox="1">
            <a:spLocks/>
          </p:cNvSpPr>
          <p:nvPr/>
        </p:nvSpPr>
        <p:spPr bwMode="auto">
          <a:xfrm>
            <a:off x="342900" y="2419350"/>
            <a:ext cx="8458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no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1" fontAlgn="auto" hangingPunct="1">
              <a:spcAft>
                <a:spcPts val="0"/>
              </a:spcAft>
              <a:buFont typeface="Arial" pitchFamily="34" charset="0"/>
              <a:buNone/>
              <a:defRPr/>
            </a:pPr>
            <a:endParaRPr lang="en-US" sz="2400" dirty="0">
              <a:latin typeface="Garamond" pitchFamily="18" charset="0"/>
              <a:ea typeface="+mn-ea"/>
              <a:cs typeface="+mn-cs"/>
            </a:endParaRPr>
          </a:p>
          <a:p>
            <a:pPr eaLnBrk="1" fontAlgn="auto" hangingPunct="1">
              <a:spcAft>
                <a:spcPts val="0"/>
              </a:spcAft>
              <a:defRPr/>
            </a:pPr>
            <a:r>
              <a:rPr lang="en-US" sz="2400" i="1" dirty="0">
                <a:latin typeface="Avenir Book" panose="02000503020000020003" pitchFamily="2" charset="0"/>
                <a:ea typeface="+mn-ea"/>
                <a:cs typeface="Gotham Book" pitchFamily="2" charset="0"/>
              </a:rPr>
              <a:t>Sponsored by ACC’s Fellows-in-Training Leadership Council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696AF5-BB3C-4AC6-ADC1-55C6E0055C1C}"/>
              </a:ext>
            </a:extLst>
          </p:cNvPr>
          <p:cNvPicPr>
            <a:picLocks noChangeAspect="1"/>
          </p:cNvPicPr>
          <p:nvPr/>
        </p:nvPicPr>
        <p:blipFill>
          <a:blip r:embed="rId2"/>
          <a:stretch>
            <a:fillRect/>
          </a:stretch>
        </p:blipFill>
        <p:spPr>
          <a:xfrm>
            <a:off x="2398211" y="667018"/>
            <a:ext cx="4572000" cy="3556811"/>
          </a:xfrm>
          <a:prstGeom prst="rect">
            <a:avLst/>
          </a:prstGeom>
        </p:spPr>
      </p:pic>
      <p:sp>
        <p:nvSpPr>
          <p:cNvPr id="5" name="TextBox 4">
            <a:extLst>
              <a:ext uri="{FF2B5EF4-FFF2-40B4-BE49-F238E27FC236}">
                <a16:creationId xmlns:a16="http://schemas.microsoft.com/office/drawing/2014/main" id="{F2B34665-2A0B-47F5-AA4E-D597B87CDB45}"/>
              </a:ext>
            </a:extLst>
          </p:cNvPr>
          <p:cNvSpPr txBox="1"/>
          <p:nvPr/>
        </p:nvSpPr>
        <p:spPr>
          <a:xfrm>
            <a:off x="0" y="4019550"/>
            <a:ext cx="635110" cy="246221"/>
          </a:xfrm>
          <a:prstGeom prst="rect">
            <a:avLst/>
          </a:prstGeom>
          <a:noFill/>
        </p:spPr>
        <p:txBody>
          <a:bodyPr wrap="none" rtlCol="0">
            <a:spAutoFit/>
          </a:bodyPr>
          <a:lstStyle/>
          <a:p>
            <a:r>
              <a:rPr lang="en-US" sz="1000" b="1" i="1" dirty="0"/>
              <a:t>Adapted</a:t>
            </a:r>
          </a:p>
        </p:txBody>
      </p:sp>
      <p:sp>
        <p:nvSpPr>
          <p:cNvPr id="6" name="TextBox 5">
            <a:extLst>
              <a:ext uri="{FF2B5EF4-FFF2-40B4-BE49-F238E27FC236}">
                <a16:creationId xmlns:a16="http://schemas.microsoft.com/office/drawing/2014/main" id="{FA2AC17A-D8F6-4D8F-BB45-C97D3368A56D}"/>
              </a:ext>
            </a:extLst>
          </p:cNvPr>
          <p:cNvSpPr txBox="1"/>
          <p:nvPr/>
        </p:nvSpPr>
        <p:spPr>
          <a:xfrm>
            <a:off x="2535033" y="20687"/>
            <a:ext cx="4386842" cy="646331"/>
          </a:xfrm>
          <a:prstGeom prst="rect">
            <a:avLst/>
          </a:prstGeom>
          <a:noFill/>
        </p:spPr>
        <p:txBody>
          <a:bodyPr wrap="none" rtlCol="0">
            <a:spAutoFit/>
          </a:bodyPr>
          <a:lstStyle/>
          <a:p>
            <a:r>
              <a:rPr lang="en-US" sz="3600" b="1" dirty="0">
                <a:latin typeface="Avenir Heavy"/>
              </a:rPr>
              <a:t>BLOOM’S TAXONOMY</a:t>
            </a:r>
          </a:p>
        </p:txBody>
      </p:sp>
      <p:sp>
        <p:nvSpPr>
          <p:cNvPr id="8" name="TextBox 7">
            <a:extLst>
              <a:ext uri="{FF2B5EF4-FFF2-40B4-BE49-F238E27FC236}">
                <a16:creationId xmlns:a16="http://schemas.microsoft.com/office/drawing/2014/main" id="{D87211BE-2E6A-4A8B-BA65-118CFC8D5534}"/>
              </a:ext>
            </a:extLst>
          </p:cNvPr>
          <p:cNvSpPr txBox="1"/>
          <p:nvPr/>
        </p:nvSpPr>
        <p:spPr>
          <a:xfrm>
            <a:off x="217965" y="727571"/>
            <a:ext cx="3911648" cy="461665"/>
          </a:xfrm>
          <a:prstGeom prst="rect">
            <a:avLst/>
          </a:prstGeom>
          <a:noFill/>
        </p:spPr>
        <p:txBody>
          <a:bodyPr wrap="none" rtlCol="0">
            <a:spAutoFit/>
          </a:bodyPr>
          <a:lstStyle/>
          <a:p>
            <a:r>
              <a:rPr lang="en-US" sz="800" dirty="0"/>
              <a:t>Assemble, build, compile, combine, compose, concoct, construct, create,</a:t>
            </a:r>
          </a:p>
          <a:p>
            <a:r>
              <a:rPr lang="en-US" sz="800" dirty="0"/>
              <a:t> cultivate, depict, design, develop, devise, formulate, forecast, generate, </a:t>
            </a:r>
          </a:p>
          <a:p>
            <a:r>
              <a:rPr lang="en-US" sz="800" dirty="0"/>
              <a:t>hypothesize, imagine, invent, organize, predict, plan, prepare,  set up, solve, theorize</a:t>
            </a:r>
          </a:p>
        </p:txBody>
      </p:sp>
      <p:sp>
        <p:nvSpPr>
          <p:cNvPr id="9" name="TextBox 8">
            <a:extLst>
              <a:ext uri="{FF2B5EF4-FFF2-40B4-BE49-F238E27FC236}">
                <a16:creationId xmlns:a16="http://schemas.microsoft.com/office/drawing/2014/main" id="{2C4F5FA8-DE35-4BBD-AB6D-A8582590FF8A}"/>
              </a:ext>
            </a:extLst>
          </p:cNvPr>
          <p:cNvSpPr txBox="1"/>
          <p:nvPr/>
        </p:nvSpPr>
        <p:spPr>
          <a:xfrm>
            <a:off x="152400" y="1280547"/>
            <a:ext cx="3775393" cy="461665"/>
          </a:xfrm>
          <a:prstGeom prst="rect">
            <a:avLst/>
          </a:prstGeom>
          <a:noFill/>
        </p:spPr>
        <p:txBody>
          <a:bodyPr wrap="none" rtlCol="0">
            <a:spAutoFit/>
          </a:bodyPr>
          <a:lstStyle/>
          <a:p>
            <a:r>
              <a:rPr lang="en-US" sz="800" dirty="0"/>
              <a:t>Argue, assess, choose, compare, conclude, criticize, critique, debate, decide, </a:t>
            </a:r>
          </a:p>
          <a:p>
            <a:r>
              <a:rPr lang="en-US" sz="800" dirty="0"/>
              <a:t>deduce, defend, determine, differentiate, discriminate, disprove, evaluate, infer,</a:t>
            </a:r>
          </a:p>
          <a:p>
            <a:r>
              <a:rPr lang="en-US" sz="800" dirty="0"/>
              <a:t> judge, justify, prioritize, probe, prove, rank, rate, recommend, revise, validate, verify</a:t>
            </a:r>
          </a:p>
        </p:txBody>
      </p:sp>
      <p:sp>
        <p:nvSpPr>
          <p:cNvPr id="10" name="TextBox 9">
            <a:extLst>
              <a:ext uri="{FF2B5EF4-FFF2-40B4-BE49-F238E27FC236}">
                <a16:creationId xmlns:a16="http://schemas.microsoft.com/office/drawing/2014/main" id="{17CB3A1A-CD1B-48EE-82D0-D799DF1DDA1D}"/>
              </a:ext>
            </a:extLst>
          </p:cNvPr>
          <p:cNvSpPr txBox="1"/>
          <p:nvPr/>
        </p:nvSpPr>
        <p:spPr>
          <a:xfrm>
            <a:off x="152400" y="1850946"/>
            <a:ext cx="3478837" cy="338554"/>
          </a:xfrm>
          <a:prstGeom prst="rect">
            <a:avLst/>
          </a:prstGeom>
          <a:noFill/>
        </p:spPr>
        <p:txBody>
          <a:bodyPr wrap="none" rtlCol="0">
            <a:spAutoFit/>
          </a:bodyPr>
          <a:lstStyle/>
          <a:p>
            <a:r>
              <a:rPr lang="en-US" sz="800" dirty="0"/>
              <a:t>Analyze, arrange, calculate, categorize, conclude, contrast, correlate, detect,</a:t>
            </a:r>
          </a:p>
          <a:p>
            <a:r>
              <a:rPr lang="en-US" sz="800" dirty="0"/>
              <a:t> diagnose, differentiate, dissect, distinguish, examine, research, test</a:t>
            </a:r>
          </a:p>
        </p:txBody>
      </p:sp>
      <p:sp>
        <p:nvSpPr>
          <p:cNvPr id="11" name="TextBox 10">
            <a:extLst>
              <a:ext uri="{FF2B5EF4-FFF2-40B4-BE49-F238E27FC236}">
                <a16:creationId xmlns:a16="http://schemas.microsoft.com/office/drawing/2014/main" id="{E48C8537-8CCB-423D-B083-64FA9C75C6B3}"/>
              </a:ext>
            </a:extLst>
          </p:cNvPr>
          <p:cNvSpPr txBox="1"/>
          <p:nvPr/>
        </p:nvSpPr>
        <p:spPr>
          <a:xfrm>
            <a:off x="152400" y="2340917"/>
            <a:ext cx="3437159" cy="461665"/>
          </a:xfrm>
          <a:prstGeom prst="rect">
            <a:avLst/>
          </a:prstGeom>
          <a:noFill/>
        </p:spPr>
        <p:txBody>
          <a:bodyPr wrap="none" rtlCol="0">
            <a:spAutoFit/>
          </a:bodyPr>
          <a:lstStyle/>
          <a:p>
            <a:r>
              <a:rPr lang="en-US" sz="800" dirty="0"/>
              <a:t>Apply, capture, calculate, collect, complete, compute, construct, customize, </a:t>
            </a:r>
          </a:p>
          <a:p>
            <a:r>
              <a:rPr lang="en-US" sz="800" dirty="0"/>
              <a:t>derive, demonstrate, dramatize, employ, express, illustrate, interpret,</a:t>
            </a:r>
          </a:p>
          <a:p>
            <a:r>
              <a:rPr lang="en-US" sz="800" dirty="0"/>
              <a:t> manipulate, modify, operate, tabulate, translate, use, utilize</a:t>
            </a:r>
          </a:p>
        </p:txBody>
      </p:sp>
      <p:sp>
        <p:nvSpPr>
          <p:cNvPr id="12" name="TextBox 11">
            <a:extLst>
              <a:ext uri="{FF2B5EF4-FFF2-40B4-BE49-F238E27FC236}">
                <a16:creationId xmlns:a16="http://schemas.microsoft.com/office/drawing/2014/main" id="{F93B1AE3-973A-40F7-B4F0-FB624F34326E}"/>
              </a:ext>
            </a:extLst>
          </p:cNvPr>
          <p:cNvSpPr txBox="1"/>
          <p:nvPr/>
        </p:nvSpPr>
        <p:spPr>
          <a:xfrm>
            <a:off x="132522" y="2897178"/>
            <a:ext cx="3018775" cy="584775"/>
          </a:xfrm>
          <a:prstGeom prst="rect">
            <a:avLst/>
          </a:prstGeom>
          <a:noFill/>
        </p:spPr>
        <p:txBody>
          <a:bodyPr wrap="none" rtlCol="0">
            <a:spAutoFit/>
          </a:bodyPr>
          <a:lstStyle/>
          <a:p>
            <a:r>
              <a:rPr lang="en-US" sz="800" dirty="0"/>
              <a:t>Classify, characterize, cite, comprehend, define, describe, detail, </a:t>
            </a:r>
          </a:p>
          <a:p>
            <a:r>
              <a:rPr lang="en-US" sz="800" dirty="0"/>
              <a:t>discuss, estimate, explain, express, extrapolate, identify, indicate,</a:t>
            </a:r>
          </a:p>
          <a:p>
            <a:r>
              <a:rPr lang="en-US" sz="800" dirty="0"/>
              <a:t> interpret, paraphrase, recognize, relate, reorganize, rephrase, </a:t>
            </a:r>
          </a:p>
          <a:p>
            <a:r>
              <a:rPr lang="en-US" sz="800" dirty="0"/>
              <a:t>report, research, restate, review, show, summarize, translate</a:t>
            </a:r>
          </a:p>
        </p:txBody>
      </p:sp>
      <p:sp>
        <p:nvSpPr>
          <p:cNvPr id="13" name="TextBox 12">
            <a:extLst>
              <a:ext uri="{FF2B5EF4-FFF2-40B4-BE49-F238E27FC236}">
                <a16:creationId xmlns:a16="http://schemas.microsoft.com/office/drawing/2014/main" id="{3CDE34E3-29BE-4833-87AF-9F2D7C66DE01}"/>
              </a:ext>
            </a:extLst>
          </p:cNvPr>
          <p:cNvSpPr txBox="1"/>
          <p:nvPr/>
        </p:nvSpPr>
        <p:spPr>
          <a:xfrm>
            <a:off x="132522" y="3608879"/>
            <a:ext cx="2626040" cy="461665"/>
          </a:xfrm>
          <a:prstGeom prst="rect">
            <a:avLst/>
          </a:prstGeom>
          <a:noFill/>
        </p:spPr>
        <p:txBody>
          <a:bodyPr wrap="none" rtlCol="0">
            <a:spAutoFit/>
          </a:bodyPr>
          <a:lstStyle/>
          <a:p>
            <a:r>
              <a:rPr lang="en-US" sz="800" dirty="0"/>
              <a:t>Enumerate, group, indicate, label, list, memorize, name, </a:t>
            </a:r>
          </a:p>
          <a:p>
            <a:r>
              <a:rPr lang="en-US" sz="800" dirty="0"/>
              <a:t>quote, recall, recite, record, relate, repeat, reproduce,</a:t>
            </a:r>
          </a:p>
          <a:p>
            <a:r>
              <a:rPr lang="en-US" sz="800" dirty="0"/>
              <a:t> restate, sort, state, underline, write</a:t>
            </a:r>
          </a:p>
        </p:txBody>
      </p:sp>
    </p:spTree>
    <p:extLst>
      <p:ext uri="{BB962C8B-B14F-4D97-AF65-F5344CB8AC3E}">
        <p14:creationId xmlns:p14="http://schemas.microsoft.com/office/powerpoint/2010/main" val="508559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52E715CF-A81A-461B-9691-7476F823E25A}"/>
              </a:ext>
            </a:extLst>
          </p:cNvPr>
          <p:cNvGraphicFramePr/>
          <p:nvPr>
            <p:extLst>
              <p:ext uri="{D42A27DB-BD31-4B8C-83A1-F6EECF244321}">
                <p14:modId xmlns:p14="http://schemas.microsoft.com/office/powerpoint/2010/main" val="2490669774"/>
              </p:ext>
            </p:extLst>
          </p:nvPr>
        </p:nvGraphicFramePr>
        <p:xfrm>
          <a:off x="1640375" y="519718"/>
          <a:ext cx="5638800" cy="383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C0832933-9120-4E38-A84B-F6B5297A4856}"/>
              </a:ext>
            </a:extLst>
          </p:cNvPr>
          <p:cNvSpPr txBox="1"/>
          <p:nvPr/>
        </p:nvSpPr>
        <p:spPr>
          <a:xfrm>
            <a:off x="1550050" y="0"/>
            <a:ext cx="6043899" cy="523220"/>
          </a:xfrm>
          <a:prstGeom prst="rect">
            <a:avLst/>
          </a:prstGeom>
          <a:noFill/>
        </p:spPr>
        <p:txBody>
          <a:bodyPr wrap="none" rtlCol="0">
            <a:spAutoFit/>
          </a:bodyPr>
          <a:lstStyle/>
          <a:p>
            <a:r>
              <a:rPr lang="en-US" sz="2800" b="1" dirty="0">
                <a:latin typeface="Avenir Heavy" panose="02000503020000020003"/>
                <a:cs typeface="Arial" panose="020B0604020202020204" pitchFamily="34" charset="0"/>
              </a:rPr>
              <a:t>ACGME Competencies and Milestones </a:t>
            </a:r>
          </a:p>
        </p:txBody>
      </p:sp>
    </p:spTree>
    <p:extLst>
      <p:ext uri="{BB962C8B-B14F-4D97-AF65-F5344CB8AC3E}">
        <p14:creationId xmlns:p14="http://schemas.microsoft.com/office/powerpoint/2010/main" val="1655070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35B8E8-E6C2-4125-8BAA-4693E75AA8E7}"/>
              </a:ext>
            </a:extLst>
          </p:cNvPr>
          <p:cNvPicPr>
            <a:picLocks noChangeAspect="1"/>
          </p:cNvPicPr>
          <p:nvPr/>
        </p:nvPicPr>
        <p:blipFill>
          <a:blip r:embed="rId2"/>
          <a:stretch>
            <a:fillRect/>
          </a:stretch>
        </p:blipFill>
        <p:spPr>
          <a:xfrm>
            <a:off x="228600" y="2190750"/>
            <a:ext cx="4739164" cy="2160289"/>
          </a:xfrm>
          <a:prstGeom prst="rect">
            <a:avLst/>
          </a:prstGeom>
        </p:spPr>
      </p:pic>
      <p:pic>
        <p:nvPicPr>
          <p:cNvPr id="6" name="Picture 5">
            <a:extLst>
              <a:ext uri="{FF2B5EF4-FFF2-40B4-BE49-F238E27FC236}">
                <a16:creationId xmlns:a16="http://schemas.microsoft.com/office/drawing/2014/main" id="{DB0BC53C-F057-4324-BBBF-D8CE13800671}"/>
              </a:ext>
            </a:extLst>
          </p:cNvPr>
          <p:cNvPicPr>
            <a:picLocks noChangeAspect="1"/>
          </p:cNvPicPr>
          <p:nvPr/>
        </p:nvPicPr>
        <p:blipFill>
          <a:blip r:embed="rId3"/>
          <a:stretch>
            <a:fillRect/>
          </a:stretch>
        </p:blipFill>
        <p:spPr>
          <a:xfrm>
            <a:off x="4861316" y="692449"/>
            <a:ext cx="4087863" cy="2290762"/>
          </a:xfrm>
          <a:prstGeom prst="rect">
            <a:avLst/>
          </a:prstGeom>
        </p:spPr>
      </p:pic>
      <p:pic>
        <p:nvPicPr>
          <p:cNvPr id="8" name="Picture 7">
            <a:extLst>
              <a:ext uri="{FF2B5EF4-FFF2-40B4-BE49-F238E27FC236}">
                <a16:creationId xmlns:a16="http://schemas.microsoft.com/office/drawing/2014/main" id="{7D79F434-C0E4-4D0A-87CB-F1FCAFBFEAEF}"/>
              </a:ext>
            </a:extLst>
          </p:cNvPr>
          <p:cNvPicPr>
            <a:picLocks noChangeAspect="1"/>
          </p:cNvPicPr>
          <p:nvPr/>
        </p:nvPicPr>
        <p:blipFill>
          <a:blip r:embed="rId4"/>
          <a:stretch>
            <a:fillRect/>
          </a:stretch>
        </p:blipFill>
        <p:spPr>
          <a:xfrm>
            <a:off x="304800" y="947446"/>
            <a:ext cx="4186484" cy="1088319"/>
          </a:xfrm>
          <a:prstGeom prst="rect">
            <a:avLst/>
          </a:prstGeom>
        </p:spPr>
      </p:pic>
      <p:pic>
        <p:nvPicPr>
          <p:cNvPr id="10" name="Picture 9">
            <a:extLst>
              <a:ext uri="{FF2B5EF4-FFF2-40B4-BE49-F238E27FC236}">
                <a16:creationId xmlns:a16="http://schemas.microsoft.com/office/drawing/2014/main" id="{83E90C48-76A1-41D4-8703-77E62CCB1522}"/>
              </a:ext>
            </a:extLst>
          </p:cNvPr>
          <p:cNvPicPr>
            <a:picLocks noChangeAspect="1"/>
          </p:cNvPicPr>
          <p:nvPr/>
        </p:nvPicPr>
        <p:blipFill>
          <a:blip r:embed="rId5"/>
          <a:stretch>
            <a:fillRect/>
          </a:stretch>
        </p:blipFill>
        <p:spPr>
          <a:xfrm>
            <a:off x="76200" y="16890"/>
            <a:ext cx="3443764" cy="843977"/>
          </a:xfrm>
          <a:prstGeom prst="rect">
            <a:avLst/>
          </a:prstGeom>
        </p:spPr>
      </p:pic>
      <p:pic>
        <p:nvPicPr>
          <p:cNvPr id="12" name="Picture 11">
            <a:extLst>
              <a:ext uri="{FF2B5EF4-FFF2-40B4-BE49-F238E27FC236}">
                <a16:creationId xmlns:a16="http://schemas.microsoft.com/office/drawing/2014/main" id="{961789D5-9AE1-403C-8802-A7150D2F1F53}"/>
              </a:ext>
            </a:extLst>
          </p:cNvPr>
          <p:cNvPicPr>
            <a:picLocks noChangeAspect="1"/>
          </p:cNvPicPr>
          <p:nvPr/>
        </p:nvPicPr>
        <p:blipFill>
          <a:blip r:embed="rId6"/>
          <a:stretch>
            <a:fillRect/>
          </a:stretch>
        </p:blipFill>
        <p:spPr>
          <a:xfrm>
            <a:off x="3429000" y="-9623"/>
            <a:ext cx="999713" cy="980348"/>
          </a:xfrm>
          <a:prstGeom prst="rect">
            <a:avLst/>
          </a:prstGeom>
        </p:spPr>
      </p:pic>
      <p:pic>
        <p:nvPicPr>
          <p:cNvPr id="2050" name="Picture 2" descr="Pull Up Hand Stock Illustrations – 300 Pull Up Hand Stock Illustrations,  Vectors &amp; Clipart - Dreamstime">
            <a:extLst>
              <a:ext uri="{FF2B5EF4-FFF2-40B4-BE49-F238E27FC236}">
                <a16:creationId xmlns:a16="http://schemas.microsoft.com/office/drawing/2014/main" id="{27FDAA1F-792F-4389-94DD-279218B1D9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2952750"/>
            <a:ext cx="1794266" cy="179426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827460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8FC818-D4D2-47CE-8043-1F1D469850C9}"/>
              </a:ext>
            </a:extLst>
          </p:cNvPr>
          <p:cNvPicPr>
            <a:picLocks noChangeAspect="1"/>
          </p:cNvPicPr>
          <p:nvPr/>
        </p:nvPicPr>
        <p:blipFill>
          <a:blip r:embed="rId2"/>
          <a:stretch>
            <a:fillRect/>
          </a:stretch>
        </p:blipFill>
        <p:spPr>
          <a:xfrm>
            <a:off x="170023" y="133350"/>
            <a:ext cx="4094535" cy="1003464"/>
          </a:xfrm>
          <a:prstGeom prst="rect">
            <a:avLst/>
          </a:prstGeom>
        </p:spPr>
      </p:pic>
      <p:pic>
        <p:nvPicPr>
          <p:cNvPr id="3" name="Picture 2">
            <a:extLst>
              <a:ext uri="{FF2B5EF4-FFF2-40B4-BE49-F238E27FC236}">
                <a16:creationId xmlns:a16="http://schemas.microsoft.com/office/drawing/2014/main" id="{0F2F4758-4695-4872-8569-AFDE1F4638CD}"/>
              </a:ext>
            </a:extLst>
          </p:cNvPr>
          <p:cNvPicPr>
            <a:picLocks noChangeAspect="1"/>
          </p:cNvPicPr>
          <p:nvPr/>
        </p:nvPicPr>
        <p:blipFill>
          <a:blip r:embed="rId3"/>
          <a:stretch>
            <a:fillRect/>
          </a:stretch>
        </p:blipFill>
        <p:spPr>
          <a:xfrm>
            <a:off x="6781800" y="2556013"/>
            <a:ext cx="1898276" cy="1676400"/>
          </a:xfrm>
          <a:prstGeom prst="rect">
            <a:avLst/>
          </a:prstGeom>
        </p:spPr>
      </p:pic>
      <p:grpSp>
        <p:nvGrpSpPr>
          <p:cNvPr id="4" name="Group 3">
            <a:extLst>
              <a:ext uri="{FF2B5EF4-FFF2-40B4-BE49-F238E27FC236}">
                <a16:creationId xmlns:a16="http://schemas.microsoft.com/office/drawing/2014/main" id="{15100192-C523-4E9C-9E7B-65EB04B83E2F}"/>
              </a:ext>
            </a:extLst>
          </p:cNvPr>
          <p:cNvGrpSpPr/>
          <p:nvPr/>
        </p:nvGrpSpPr>
        <p:grpSpPr>
          <a:xfrm>
            <a:off x="3048000" y="1200150"/>
            <a:ext cx="2258462" cy="1752600"/>
            <a:chOff x="2032886" y="1237300"/>
            <a:chExt cx="1572662" cy="1360416"/>
          </a:xfrm>
          <a:solidFill>
            <a:srgbClr val="7030A0"/>
          </a:solidFill>
        </p:grpSpPr>
        <p:sp>
          <p:nvSpPr>
            <p:cNvPr id="5" name="Hexagon 4">
              <a:extLst>
                <a:ext uri="{FF2B5EF4-FFF2-40B4-BE49-F238E27FC236}">
                  <a16:creationId xmlns:a16="http://schemas.microsoft.com/office/drawing/2014/main" id="{C565A5B6-C2CE-440F-8D1F-1F225EDDF4F4}"/>
                </a:ext>
              </a:extLst>
            </p:cNvPr>
            <p:cNvSpPr/>
            <p:nvPr/>
          </p:nvSpPr>
          <p:spPr>
            <a:xfrm>
              <a:off x="2032886" y="1237300"/>
              <a:ext cx="1572662" cy="1360416"/>
            </a:xfrm>
            <a:prstGeom prst="hexagon">
              <a:avLst>
                <a:gd name="adj" fmla="val 28570"/>
                <a:gd name="vf" fmla="val 115470"/>
              </a:avLst>
            </a:prstGeom>
            <a:grpFill/>
            <a:ln>
              <a:solidFill>
                <a:srgbClr val="7030A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Hexagon 4">
              <a:extLst>
                <a:ext uri="{FF2B5EF4-FFF2-40B4-BE49-F238E27FC236}">
                  <a16:creationId xmlns:a16="http://schemas.microsoft.com/office/drawing/2014/main" id="{F4505003-93B4-4E57-B4ED-1A1B051DEEF0}"/>
                </a:ext>
              </a:extLst>
            </p:cNvPr>
            <p:cNvSpPr txBox="1"/>
            <p:nvPr/>
          </p:nvSpPr>
          <p:spPr>
            <a:xfrm>
              <a:off x="2293498" y="1439635"/>
              <a:ext cx="1051438" cy="909536"/>
            </a:xfrm>
            <a:prstGeom prst="rect">
              <a:avLst/>
            </a:prstGeom>
            <a:grpFill/>
            <a:ln>
              <a:solidFill>
                <a:srgbClr val="7030A0"/>
              </a:solidFill>
            </a:ln>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b="1" kern="1200" dirty="0"/>
                <a:t>ACGME </a:t>
              </a:r>
            </a:p>
            <a:p>
              <a:pPr marL="0" lvl="0" indent="0" algn="ctr" defTabSz="400050">
                <a:lnSpc>
                  <a:spcPct val="90000"/>
                </a:lnSpc>
                <a:spcBef>
                  <a:spcPct val="0"/>
                </a:spcBef>
                <a:spcAft>
                  <a:spcPct val="35000"/>
                </a:spcAft>
                <a:buNone/>
              </a:pPr>
              <a:r>
                <a:rPr lang="en-US" b="1" kern="1200" dirty="0"/>
                <a:t>COMPETENCY</a:t>
              </a:r>
            </a:p>
          </p:txBody>
        </p:sp>
      </p:grpSp>
      <p:sp>
        <p:nvSpPr>
          <p:cNvPr id="9" name="Arrow: Bent-Up 8">
            <a:extLst>
              <a:ext uri="{FF2B5EF4-FFF2-40B4-BE49-F238E27FC236}">
                <a16:creationId xmlns:a16="http://schemas.microsoft.com/office/drawing/2014/main" id="{B23685F2-7BB8-4729-BB74-FD5752A7EF07}"/>
              </a:ext>
            </a:extLst>
          </p:cNvPr>
          <p:cNvSpPr/>
          <p:nvPr/>
        </p:nvSpPr>
        <p:spPr>
          <a:xfrm rot="5400000">
            <a:off x="1372462" y="1448916"/>
            <a:ext cx="1050131" cy="1195537"/>
          </a:xfrm>
          <a:prstGeom prst="bentUpArrow">
            <a:avLst>
              <a:gd name="adj1" fmla="val 32840"/>
              <a:gd name="adj2" fmla="val 25000"/>
              <a:gd name="adj3" fmla="val 35780"/>
            </a:avLst>
          </a:prstGeom>
          <a:solidFill>
            <a:schemeClr val="bg1">
              <a:lumMod val="75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Arrow: Bent-Up 9">
            <a:extLst>
              <a:ext uri="{FF2B5EF4-FFF2-40B4-BE49-F238E27FC236}">
                <a16:creationId xmlns:a16="http://schemas.microsoft.com/office/drawing/2014/main" id="{A6AD601A-B3B2-4ED5-BB0C-0C5B68145645}"/>
              </a:ext>
            </a:extLst>
          </p:cNvPr>
          <p:cNvSpPr/>
          <p:nvPr/>
        </p:nvSpPr>
        <p:spPr>
          <a:xfrm rot="5400000">
            <a:off x="5482903" y="3125316"/>
            <a:ext cx="1050131" cy="1195537"/>
          </a:xfrm>
          <a:prstGeom prst="bentUpArrow">
            <a:avLst>
              <a:gd name="adj1" fmla="val 32840"/>
              <a:gd name="adj2" fmla="val 25000"/>
              <a:gd name="adj3" fmla="val 35780"/>
            </a:avLst>
          </a:prstGeom>
          <a:solidFill>
            <a:schemeClr val="bg1">
              <a:lumMod val="75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Arrow: Bent-Up 12">
            <a:extLst>
              <a:ext uri="{FF2B5EF4-FFF2-40B4-BE49-F238E27FC236}">
                <a16:creationId xmlns:a16="http://schemas.microsoft.com/office/drawing/2014/main" id="{481CE26D-F768-492A-AF6C-DAAA12D1A5C0}"/>
              </a:ext>
            </a:extLst>
          </p:cNvPr>
          <p:cNvSpPr/>
          <p:nvPr/>
        </p:nvSpPr>
        <p:spPr>
          <a:xfrm>
            <a:off x="7086600" y="1460815"/>
            <a:ext cx="1036904" cy="1188720"/>
          </a:xfrm>
          <a:prstGeom prst="bentUpArrow">
            <a:avLst>
              <a:gd name="adj1" fmla="val 32840"/>
              <a:gd name="adj2" fmla="val 25000"/>
              <a:gd name="adj3" fmla="val 35780"/>
            </a:avLst>
          </a:prstGeom>
          <a:solidFill>
            <a:schemeClr val="accent3">
              <a:lumMod val="60000"/>
              <a:lumOff val="40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Rectangle 13">
            <a:extLst>
              <a:ext uri="{FF2B5EF4-FFF2-40B4-BE49-F238E27FC236}">
                <a16:creationId xmlns:a16="http://schemas.microsoft.com/office/drawing/2014/main" id="{3279DC95-3EE6-40B6-B56E-BD2B97F8C7C9}"/>
              </a:ext>
            </a:extLst>
          </p:cNvPr>
          <p:cNvSpPr/>
          <p:nvPr/>
        </p:nvSpPr>
        <p:spPr>
          <a:xfrm>
            <a:off x="7086600" y="1986346"/>
            <a:ext cx="612864" cy="6631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99F7B288-6F0B-4D9E-8216-D8F00436818F}"/>
              </a:ext>
            </a:extLst>
          </p:cNvPr>
          <p:cNvPicPr>
            <a:picLocks noChangeAspect="1"/>
          </p:cNvPicPr>
          <p:nvPr/>
        </p:nvPicPr>
        <p:blipFill>
          <a:blip r:embed="rId4"/>
          <a:stretch>
            <a:fillRect/>
          </a:stretch>
        </p:blipFill>
        <p:spPr>
          <a:xfrm>
            <a:off x="6588225" y="254664"/>
            <a:ext cx="2368240" cy="1187204"/>
          </a:xfrm>
          <a:prstGeom prst="rect">
            <a:avLst/>
          </a:prstGeom>
        </p:spPr>
      </p:pic>
    </p:spTree>
    <p:extLst>
      <p:ext uri="{BB962C8B-B14F-4D97-AF65-F5344CB8AC3E}">
        <p14:creationId xmlns:p14="http://schemas.microsoft.com/office/powerpoint/2010/main" val="1539820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785ACA7-45E1-4E01-820A-C2EA6E9E3D0B}"/>
              </a:ext>
            </a:extLst>
          </p:cNvPr>
          <p:cNvGraphicFramePr/>
          <p:nvPr>
            <p:extLst>
              <p:ext uri="{D42A27DB-BD31-4B8C-83A1-F6EECF244321}">
                <p14:modId xmlns:p14="http://schemas.microsoft.com/office/powerpoint/2010/main" val="461184140"/>
              </p:ext>
            </p:extLst>
          </p:nvPr>
        </p:nvGraphicFramePr>
        <p:xfrm>
          <a:off x="1219200" y="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17561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8CA17A-8EDC-4AD5-BEA8-CE026EC8875A}"/>
              </a:ext>
            </a:extLst>
          </p:cNvPr>
          <p:cNvSpPr txBox="1"/>
          <p:nvPr/>
        </p:nvSpPr>
        <p:spPr>
          <a:xfrm>
            <a:off x="1411885" y="1428750"/>
            <a:ext cx="6320229" cy="1938992"/>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latin typeface="Avenir Book" panose="02000503020000020003"/>
              </a:rPr>
              <a:t>Understand ‘Learning objectives’ – (What do I teach?)</a:t>
            </a:r>
          </a:p>
          <a:p>
            <a:pPr marL="342900" indent="-342900">
              <a:buFont typeface="Wingdings" panose="05000000000000000000" pitchFamily="2" charset="2"/>
              <a:buChar char="Ø"/>
            </a:pPr>
            <a:endParaRPr lang="en-US" sz="2000" dirty="0">
              <a:latin typeface="Avenir Book" panose="02000503020000020003"/>
            </a:endParaRPr>
          </a:p>
          <a:p>
            <a:pPr marL="342900" indent="-342900">
              <a:buFont typeface="Wingdings" panose="05000000000000000000" pitchFamily="2" charset="2"/>
              <a:buChar char="Ø"/>
            </a:pPr>
            <a:r>
              <a:rPr lang="en-US" sz="2000" dirty="0">
                <a:solidFill>
                  <a:srgbClr val="C00000"/>
                </a:solidFill>
                <a:latin typeface="Avenir Book" panose="02000503020000020003"/>
              </a:rPr>
              <a:t>Develop Teaching strategies – (How do I Teach?)</a:t>
            </a:r>
          </a:p>
          <a:p>
            <a:pPr marL="342900" indent="-342900">
              <a:buFont typeface="Wingdings" panose="05000000000000000000" pitchFamily="2" charset="2"/>
              <a:buChar char="Ø"/>
            </a:pPr>
            <a:endParaRPr lang="en-US" sz="2000" dirty="0">
              <a:latin typeface="Avenir Book" panose="02000503020000020003"/>
            </a:endParaRPr>
          </a:p>
          <a:p>
            <a:pPr marL="342900" indent="-342900">
              <a:buFont typeface="Wingdings" panose="05000000000000000000" pitchFamily="2" charset="2"/>
              <a:buChar char="Ø"/>
            </a:pPr>
            <a:r>
              <a:rPr lang="en-US" sz="2000" dirty="0">
                <a:latin typeface="Avenir Book" panose="02000503020000020003"/>
              </a:rPr>
              <a:t>List - My Tips and Tricks</a:t>
            </a:r>
          </a:p>
          <a:p>
            <a:pPr marL="342900" indent="-342900">
              <a:buFont typeface="Wingdings" panose="05000000000000000000" pitchFamily="2" charset="2"/>
              <a:buChar char="Ø"/>
            </a:pPr>
            <a:endParaRPr lang="en-US" sz="2000" dirty="0"/>
          </a:p>
        </p:txBody>
      </p:sp>
      <p:sp>
        <p:nvSpPr>
          <p:cNvPr id="3" name="TextBox 2">
            <a:extLst>
              <a:ext uri="{FF2B5EF4-FFF2-40B4-BE49-F238E27FC236}">
                <a16:creationId xmlns:a16="http://schemas.microsoft.com/office/drawing/2014/main" id="{2AA7323B-AE36-4DF7-BE7D-1FF53A74D51A}"/>
              </a:ext>
            </a:extLst>
          </p:cNvPr>
          <p:cNvSpPr txBox="1"/>
          <p:nvPr/>
        </p:nvSpPr>
        <p:spPr>
          <a:xfrm>
            <a:off x="3295048" y="361950"/>
            <a:ext cx="2434321" cy="646331"/>
          </a:xfrm>
          <a:prstGeom prst="rect">
            <a:avLst/>
          </a:prstGeom>
          <a:noFill/>
        </p:spPr>
        <p:txBody>
          <a:bodyPr wrap="none" rtlCol="0">
            <a:spAutoFit/>
          </a:bodyPr>
          <a:lstStyle/>
          <a:p>
            <a:r>
              <a:rPr lang="en-US" sz="3600" b="1" dirty="0">
                <a:latin typeface="Avenir Heavy" panose="02000503020000020003"/>
              </a:rPr>
              <a:t>OBJECTIVES</a:t>
            </a:r>
          </a:p>
        </p:txBody>
      </p:sp>
    </p:spTree>
    <p:extLst>
      <p:ext uri="{BB962C8B-B14F-4D97-AF65-F5344CB8AC3E}">
        <p14:creationId xmlns:p14="http://schemas.microsoft.com/office/powerpoint/2010/main" val="691852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676895-F6C9-4E4C-AC25-CA7A1CC58134}"/>
              </a:ext>
            </a:extLst>
          </p:cNvPr>
          <p:cNvSpPr txBox="1"/>
          <p:nvPr/>
        </p:nvSpPr>
        <p:spPr>
          <a:xfrm>
            <a:off x="852162" y="44730"/>
            <a:ext cx="7391400" cy="738664"/>
          </a:xfrm>
          <a:prstGeom prst="rect">
            <a:avLst/>
          </a:prstGeom>
          <a:noFill/>
        </p:spPr>
        <p:txBody>
          <a:bodyPr wrap="square" rtlCol="0">
            <a:spAutoFit/>
          </a:bodyPr>
          <a:lstStyle/>
          <a:p>
            <a:r>
              <a:rPr lang="en-US" sz="1400" b="1" dirty="0">
                <a:latin typeface="Avenir Book" panose="02000503020000020003"/>
              </a:rPr>
              <a:t>CLINICAL REASONING </a:t>
            </a:r>
            <a:r>
              <a:rPr lang="en-US" sz="1400" dirty="0">
                <a:latin typeface="Avenir Book" panose="02000503020000020003"/>
              </a:rPr>
              <a:t>involves the “synthesis of myriad clinical and investigative data to generate and prioritize an appropriate differential diagnosis and inform safe and targeted management plans.” </a:t>
            </a:r>
            <a:r>
              <a:rPr lang="en-US" sz="1000" b="1" i="1" dirty="0" err="1">
                <a:latin typeface="Avenir Book" panose="02000503020000020003"/>
              </a:rPr>
              <a:t>Thampy</a:t>
            </a:r>
            <a:r>
              <a:rPr lang="en-US" sz="1000" b="1" i="1" dirty="0">
                <a:latin typeface="Avenir Book" panose="02000503020000020003"/>
              </a:rPr>
              <a:t> et al 2019</a:t>
            </a:r>
          </a:p>
        </p:txBody>
      </p:sp>
      <p:graphicFrame>
        <p:nvGraphicFramePr>
          <p:cNvPr id="3" name="Diagram 2">
            <a:extLst>
              <a:ext uri="{FF2B5EF4-FFF2-40B4-BE49-F238E27FC236}">
                <a16:creationId xmlns:a16="http://schemas.microsoft.com/office/drawing/2014/main" id="{9056DB42-CFD8-4C03-8244-4336025D1247}"/>
              </a:ext>
            </a:extLst>
          </p:cNvPr>
          <p:cNvGraphicFramePr/>
          <p:nvPr>
            <p:extLst>
              <p:ext uri="{D42A27DB-BD31-4B8C-83A1-F6EECF244321}">
                <p14:modId xmlns:p14="http://schemas.microsoft.com/office/powerpoint/2010/main" val="1536461811"/>
              </p:ext>
            </p:extLst>
          </p:nvPr>
        </p:nvGraphicFramePr>
        <p:xfrm>
          <a:off x="221633" y="819150"/>
          <a:ext cx="4800600" cy="383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48D351C7-4FF3-4AEB-A527-A844507557D8}"/>
              </a:ext>
            </a:extLst>
          </p:cNvPr>
          <p:cNvSpPr txBox="1"/>
          <p:nvPr/>
        </p:nvSpPr>
        <p:spPr>
          <a:xfrm>
            <a:off x="5233976" y="1463754"/>
            <a:ext cx="3688391" cy="2739211"/>
          </a:xfrm>
          <a:prstGeom prst="rect">
            <a:avLst/>
          </a:prstGeom>
          <a:noFill/>
        </p:spPr>
        <p:txBody>
          <a:bodyPr wrap="square" rtlCol="0">
            <a:spAutoFit/>
          </a:bodyPr>
          <a:lstStyle/>
          <a:p>
            <a:pPr algn="ctr"/>
            <a:r>
              <a:rPr lang="en-US" sz="1400" b="1" i="0" dirty="0">
                <a:effectLst/>
                <a:latin typeface="Avenir Book" panose="02000503020000020003"/>
              </a:rPr>
              <a:t>A diagnostic schema is a cognitive tool that provides a structured approach to a complex clinical problem.</a:t>
            </a:r>
          </a:p>
          <a:p>
            <a:pPr algn="ctr"/>
            <a:endParaRPr lang="en-US" sz="1400" b="1" i="0" dirty="0">
              <a:effectLst/>
              <a:latin typeface="Avenir Book" panose="02000503020000020003"/>
            </a:endParaRPr>
          </a:p>
          <a:p>
            <a:pPr algn="ctr"/>
            <a:endParaRPr lang="en-US" sz="1400" b="1" dirty="0">
              <a:latin typeface="Avenir Book" panose="02000503020000020003"/>
            </a:endParaRPr>
          </a:p>
          <a:p>
            <a:pPr algn="ctr"/>
            <a:r>
              <a:rPr lang="en-US" sz="1400" b="0" i="0" dirty="0">
                <a:effectLst/>
                <a:latin typeface="Avenir Book" panose="02000503020000020003"/>
              </a:rPr>
              <a:t> </a:t>
            </a:r>
            <a:r>
              <a:rPr lang="en-US" sz="1400" b="0" i="1" dirty="0">
                <a:solidFill>
                  <a:srgbClr val="FF0000"/>
                </a:solidFill>
                <a:effectLst/>
                <a:latin typeface="Avenir Book" panose="02000503020000020003"/>
              </a:rPr>
              <a:t>No one gold standard diagnostic schema for a given problem, but rather that different clinicians, depending on their prior knowledge, experience and practice patterns develop schema that make sense to them and help them to organize their thinking around complex problems.</a:t>
            </a:r>
            <a:endParaRPr lang="en-US" sz="1400" i="1" dirty="0">
              <a:solidFill>
                <a:srgbClr val="FF0000"/>
              </a:solidFill>
              <a:latin typeface="Avenir Book" panose="02000503020000020003"/>
            </a:endParaRPr>
          </a:p>
          <a:p>
            <a:endParaRPr lang="en-US" dirty="0"/>
          </a:p>
        </p:txBody>
      </p:sp>
      <p:pic>
        <p:nvPicPr>
          <p:cNvPr id="5" name="Picture 4">
            <a:extLst>
              <a:ext uri="{FF2B5EF4-FFF2-40B4-BE49-F238E27FC236}">
                <a16:creationId xmlns:a16="http://schemas.microsoft.com/office/drawing/2014/main" id="{9CDF752B-6E7B-4CCA-A80F-5D13136B9B07}"/>
              </a:ext>
            </a:extLst>
          </p:cNvPr>
          <p:cNvPicPr>
            <a:picLocks noChangeAspect="1"/>
          </p:cNvPicPr>
          <p:nvPr/>
        </p:nvPicPr>
        <p:blipFill>
          <a:blip r:embed="rId7"/>
          <a:stretch>
            <a:fillRect/>
          </a:stretch>
        </p:blipFill>
        <p:spPr>
          <a:xfrm>
            <a:off x="5062256" y="2190750"/>
            <a:ext cx="343440" cy="257249"/>
          </a:xfrm>
          <a:prstGeom prst="rect">
            <a:avLst/>
          </a:prstGeom>
        </p:spPr>
      </p:pic>
      <p:sp>
        <p:nvSpPr>
          <p:cNvPr id="7" name="Rectangle 6">
            <a:extLst>
              <a:ext uri="{FF2B5EF4-FFF2-40B4-BE49-F238E27FC236}">
                <a16:creationId xmlns:a16="http://schemas.microsoft.com/office/drawing/2014/main" id="{C29C25BD-A99A-4352-8E1A-432141CA15DE}"/>
              </a:ext>
            </a:extLst>
          </p:cNvPr>
          <p:cNvSpPr/>
          <p:nvPr/>
        </p:nvSpPr>
        <p:spPr>
          <a:xfrm>
            <a:off x="840566" y="53881"/>
            <a:ext cx="7012576" cy="7295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BAA2DD4-5216-4CF3-A9DE-6243D1F895E0}"/>
              </a:ext>
            </a:extLst>
          </p:cNvPr>
          <p:cNvPicPr>
            <a:picLocks noChangeAspect="1"/>
          </p:cNvPicPr>
          <p:nvPr/>
        </p:nvPicPr>
        <p:blipFill>
          <a:blip r:embed="rId8"/>
          <a:stretch>
            <a:fillRect/>
          </a:stretch>
        </p:blipFill>
        <p:spPr>
          <a:xfrm>
            <a:off x="21896" y="-137"/>
            <a:ext cx="742782" cy="594039"/>
          </a:xfrm>
          <a:prstGeom prst="rect">
            <a:avLst/>
          </a:prstGeom>
        </p:spPr>
      </p:pic>
    </p:spTree>
    <p:extLst>
      <p:ext uri="{BB962C8B-B14F-4D97-AF65-F5344CB8AC3E}">
        <p14:creationId xmlns:p14="http://schemas.microsoft.com/office/powerpoint/2010/main" val="3671697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67ABAA-3582-4928-AA76-1D766855576D}"/>
              </a:ext>
            </a:extLst>
          </p:cNvPr>
          <p:cNvSpPr txBox="1"/>
          <p:nvPr/>
        </p:nvSpPr>
        <p:spPr>
          <a:xfrm>
            <a:off x="685800" y="303014"/>
            <a:ext cx="7391400" cy="1200329"/>
          </a:xfrm>
          <a:prstGeom prst="rect">
            <a:avLst/>
          </a:prstGeom>
          <a:noFill/>
        </p:spPr>
        <p:txBody>
          <a:bodyPr wrap="square">
            <a:spAutoFit/>
          </a:bodyPr>
          <a:lstStyle/>
          <a:p>
            <a:r>
              <a:rPr lang="en-US" b="0" i="0" dirty="0">
                <a:solidFill>
                  <a:srgbClr val="202124"/>
                </a:solidFill>
                <a:effectLst/>
                <a:latin typeface="Avenir Book" panose="02000503020000020003"/>
              </a:rPr>
              <a:t>The One-Minute Preceptor approach </a:t>
            </a:r>
            <a:r>
              <a:rPr lang="en-US" b="1" i="0" dirty="0">
                <a:solidFill>
                  <a:srgbClr val="202124"/>
                </a:solidFill>
                <a:effectLst/>
                <a:latin typeface="Avenir Book" panose="02000503020000020003"/>
              </a:rPr>
              <a:t>allows the preceptor to take full advantage of the entire encounter in order to maximize the time available for teaching</a:t>
            </a:r>
            <a:r>
              <a:rPr lang="en-US" b="0" i="0" dirty="0">
                <a:solidFill>
                  <a:srgbClr val="202124"/>
                </a:solidFill>
                <a:effectLst/>
                <a:latin typeface="Avenir Book" panose="02000503020000020003"/>
              </a:rPr>
              <a:t>. The teaching encounter will still take longer than a minute but the time spent is more efficiently used and the teaching effectiveness is optimized.</a:t>
            </a:r>
            <a:endParaRPr lang="en-US" dirty="0">
              <a:latin typeface="Avenir Book" panose="02000503020000020003"/>
            </a:endParaRPr>
          </a:p>
        </p:txBody>
      </p:sp>
      <p:sp>
        <p:nvSpPr>
          <p:cNvPr id="4" name="TextBox 3">
            <a:extLst>
              <a:ext uri="{FF2B5EF4-FFF2-40B4-BE49-F238E27FC236}">
                <a16:creationId xmlns:a16="http://schemas.microsoft.com/office/drawing/2014/main" id="{A92B2B70-5FE8-4613-A173-709411375563}"/>
              </a:ext>
            </a:extLst>
          </p:cNvPr>
          <p:cNvSpPr txBox="1"/>
          <p:nvPr/>
        </p:nvSpPr>
        <p:spPr>
          <a:xfrm>
            <a:off x="762000" y="2266950"/>
            <a:ext cx="7543800" cy="1600438"/>
          </a:xfrm>
          <a:prstGeom prst="rect">
            <a:avLst/>
          </a:prstGeom>
          <a:noFill/>
        </p:spPr>
        <p:txBody>
          <a:bodyPr wrap="square" rtlCol="0">
            <a:spAutoFit/>
          </a:bodyPr>
          <a:lstStyle/>
          <a:p>
            <a:r>
              <a:rPr lang="en-US" sz="1400" b="1" dirty="0" err="1">
                <a:latin typeface="Avenir Book" panose="02000503020000020003"/>
              </a:rPr>
              <a:t>Microskills</a:t>
            </a:r>
            <a:endParaRPr lang="en-US" sz="1400" b="1" dirty="0">
              <a:latin typeface="Avenir Book" panose="02000503020000020003"/>
            </a:endParaRPr>
          </a:p>
          <a:p>
            <a:pPr marL="342900" indent="-342900">
              <a:buAutoNum type="arabicPeriod"/>
            </a:pPr>
            <a:r>
              <a:rPr lang="en-US" sz="1400" dirty="0">
                <a:latin typeface="Avenir Book" panose="02000503020000020003"/>
              </a:rPr>
              <a:t>Get a Commitment </a:t>
            </a:r>
          </a:p>
          <a:p>
            <a:pPr marL="342900" indent="-342900">
              <a:buAutoNum type="arabicPeriod"/>
            </a:pPr>
            <a:r>
              <a:rPr lang="en-US" sz="1400" dirty="0">
                <a:latin typeface="Avenir Book" panose="02000503020000020003"/>
              </a:rPr>
              <a:t>Probe for Supporting Evidence </a:t>
            </a:r>
          </a:p>
          <a:p>
            <a:pPr marL="342900" indent="-342900">
              <a:buAutoNum type="arabicPeriod"/>
            </a:pPr>
            <a:r>
              <a:rPr lang="en-US" sz="1400" dirty="0">
                <a:latin typeface="Avenir Book" panose="02000503020000020003"/>
              </a:rPr>
              <a:t>Reinforce What Was Done Well </a:t>
            </a:r>
          </a:p>
          <a:p>
            <a:pPr marL="342900" indent="-342900">
              <a:buAutoNum type="arabicPeriod"/>
            </a:pPr>
            <a:r>
              <a:rPr lang="en-US" sz="1400" dirty="0">
                <a:latin typeface="Avenir Book" panose="02000503020000020003"/>
              </a:rPr>
              <a:t>Give Guidance About Errors and Omissions</a:t>
            </a:r>
          </a:p>
          <a:p>
            <a:pPr marL="342900" indent="-342900">
              <a:buAutoNum type="arabicPeriod"/>
            </a:pPr>
            <a:r>
              <a:rPr lang="en-US" sz="1400" dirty="0">
                <a:latin typeface="Avenir Book" panose="02000503020000020003"/>
              </a:rPr>
              <a:t>Teach a General Principle </a:t>
            </a:r>
          </a:p>
          <a:p>
            <a:pPr marL="342900" indent="-342900">
              <a:buAutoNum type="arabicPeriod"/>
            </a:pPr>
            <a:r>
              <a:rPr lang="en-US" sz="1400" dirty="0">
                <a:latin typeface="Avenir Book" panose="02000503020000020003"/>
              </a:rPr>
              <a:t>Conclusion</a:t>
            </a:r>
          </a:p>
        </p:txBody>
      </p:sp>
      <p:pic>
        <p:nvPicPr>
          <p:cNvPr id="5" name="Picture 4">
            <a:extLst>
              <a:ext uri="{FF2B5EF4-FFF2-40B4-BE49-F238E27FC236}">
                <a16:creationId xmlns:a16="http://schemas.microsoft.com/office/drawing/2014/main" id="{CE6DCE34-5E3F-454C-8F4F-1AF7C4650677}"/>
              </a:ext>
            </a:extLst>
          </p:cNvPr>
          <p:cNvPicPr>
            <a:picLocks noChangeAspect="1"/>
          </p:cNvPicPr>
          <p:nvPr/>
        </p:nvPicPr>
        <p:blipFill rotWithShape="1">
          <a:blip r:embed="rId2"/>
          <a:srcRect l="12652" t="26800" r="13877" b="-24760"/>
          <a:stretch/>
        </p:blipFill>
        <p:spPr>
          <a:xfrm>
            <a:off x="5660571" y="1894523"/>
            <a:ext cx="2514600" cy="2514600"/>
          </a:xfrm>
          <a:prstGeom prst="rect">
            <a:avLst/>
          </a:prstGeom>
        </p:spPr>
      </p:pic>
      <p:sp>
        <p:nvSpPr>
          <p:cNvPr id="6" name="TextBox 5">
            <a:extLst>
              <a:ext uri="{FF2B5EF4-FFF2-40B4-BE49-F238E27FC236}">
                <a16:creationId xmlns:a16="http://schemas.microsoft.com/office/drawing/2014/main" id="{DC1BDEB8-3A1B-4B20-AB26-696D2033BFB1}"/>
              </a:ext>
            </a:extLst>
          </p:cNvPr>
          <p:cNvSpPr txBox="1"/>
          <p:nvPr/>
        </p:nvSpPr>
        <p:spPr>
          <a:xfrm>
            <a:off x="0" y="4095750"/>
            <a:ext cx="3847528" cy="215444"/>
          </a:xfrm>
          <a:prstGeom prst="rect">
            <a:avLst/>
          </a:prstGeom>
          <a:noFill/>
        </p:spPr>
        <p:txBody>
          <a:bodyPr wrap="none" rtlCol="0">
            <a:spAutoFit/>
          </a:bodyPr>
          <a:lstStyle/>
          <a:p>
            <a:r>
              <a:rPr lang="en-US" sz="800" b="1" i="1" dirty="0">
                <a:latin typeface="Avenir Book" panose="02000503020000020003"/>
              </a:rPr>
              <a:t>“Five-Step `</a:t>
            </a:r>
            <a:r>
              <a:rPr lang="en-US" sz="800" b="1" i="1" dirty="0" err="1">
                <a:latin typeface="Avenir Book" panose="02000503020000020003"/>
              </a:rPr>
              <a:t>Microskills</a:t>
            </a:r>
            <a:r>
              <a:rPr lang="en-US" sz="800" b="1" i="1" dirty="0">
                <a:latin typeface="Avenir Book" panose="02000503020000020003"/>
              </a:rPr>
              <a:t>' Model of Clinical Teaching” (</a:t>
            </a:r>
            <a:r>
              <a:rPr lang="en-US" sz="800" b="1" i="1" dirty="0" err="1">
                <a:latin typeface="Avenir Book" panose="02000503020000020003"/>
              </a:rPr>
              <a:t>Neher</a:t>
            </a:r>
            <a:r>
              <a:rPr lang="en-US" sz="800" b="1" i="1" dirty="0">
                <a:latin typeface="Avenir Book" panose="02000503020000020003"/>
              </a:rPr>
              <a:t>, Gordon, Meyer, &amp; Stevens, 1992)</a:t>
            </a:r>
          </a:p>
        </p:txBody>
      </p:sp>
      <p:sp>
        <p:nvSpPr>
          <p:cNvPr id="7" name="Rectangle 6">
            <a:extLst>
              <a:ext uri="{FF2B5EF4-FFF2-40B4-BE49-F238E27FC236}">
                <a16:creationId xmlns:a16="http://schemas.microsoft.com/office/drawing/2014/main" id="{E17520CA-6396-4D85-89A7-2CF013ED14BE}"/>
              </a:ext>
            </a:extLst>
          </p:cNvPr>
          <p:cNvSpPr/>
          <p:nvPr/>
        </p:nvSpPr>
        <p:spPr>
          <a:xfrm>
            <a:off x="685799" y="209551"/>
            <a:ext cx="7543799" cy="15707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6469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016295-10C1-4D80-B807-CB8D381490A4}"/>
              </a:ext>
            </a:extLst>
          </p:cNvPr>
          <p:cNvPicPr>
            <a:picLocks noChangeAspect="1"/>
          </p:cNvPicPr>
          <p:nvPr/>
        </p:nvPicPr>
        <p:blipFill>
          <a:blip r:embed="rId2"/>
          <a:stretch>
            <a:fillRect/>
          </a:stretch>
        </p:blipFill>
        <p:spPr>
          <a:xfrm>
            <a:off x="5943600" y="109330"/>
            <a:ext cx="1859056" cy="1535414"/>
          </a:xfrm>
          <a:prstGeom prst="rect">
            <a:avLst/>
          </a:prstGeom>
        </p:spPr>
      </p:pic>
      <p:pic>
        <p:nvPicPr>
          <p:cNvPr id="3074" name="Picture 2" descr="Cartoon medical conference Royalty Free Vector Image">
            <a:extLst>
              <a:ext uri="{FF2B5EF4-FFF2-40B4-BE49-F238E27FC236}">
                <a16:creationId xmlns:a16="http://schemas.microsoft.com/office/drawing/2014/main" id="{17395B2D-E709-4269-8864-36D048BE31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493"/>
          <a:stretch/>
        </p:blipFill>
        <p:spPr bwMode="auto">
          <a:xfrm>
            <a:off x="357775" y="373364"/>
            <a:ext cx="2027649" cy="1371600"/>
          </a:xfrm>
          <a:prstGeom prst="rect">
            <a:avLst/>
          </a:prstGeom>
          <a:noFill/>
          <a:extLst>
            <a:ext uri="{909E8E84-426E-40dd-AFC4-6F175D3DCCD1}">
              <a14:hiddenFill xmlns="" xmlns:a14="http://schemas.microsoft.com/office/drawing/2010/main">
                <a:solidFill>
                  <a:srgbClr val="FFFFFF"/>
                </a:solidFill>
              </a14:hiddenFill>
            </a:ext>
          </a:extLst>
        </p:spPr>
      </p:pic>
      <p:pic>
        <p:nvPicPr>
          <p:cNvPr id="3076" name="Picture 4" descr="Walking Man Vector Icon People Walk Sign Illustration Stock Illustration -  Download Image Now - iStock">
            <a:extLst>
              <a:ext uri="{FF2B5EF4-FFF2-40B4-BE49-F238E27FC236}">
                <a16:creationId xmlns:a16="http://schemas.microsoft.com/office/drawing/2014/main" id="{C4C6056E-673A-4A58-9D83-97454A7186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4395" y="133350"/>
            <a:ext cx="1676400" cy="16764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0750108-F26F-47A3-9502-B8F3209C2161}"/>
              </a:ext>
            </a:extLst>
          </p:cNvPr>
          <p:cNvPicPr>
            <a:picLocks noChangeAspect="1"/>
          </p:cNvPicPr>
          <p:nvPr/>
        </p:nvPicPr>
        <p:blipFill>
          <a:blip r:embed="rId5"/>
          <a:stretch>
            <a:fillRect/>
          </a:stretch>
        </p:blipFill>
        <p:spPr>
          <a:xfrm>
            <a:off x="1371599" y="2343150"/>
            <a:ext cx="2066925" cy="1826715"/>
          </a:xfrm>
          <a:prstGeom prst="rect">
            <a:avLst/>
          </a:prstGeom>
        </p:spPr>
      </p:pic>
      <p:pic>
        <p:nvPicPr>
          <p:cNvPr id="6" name="Picture 5">
            <a:extLst>
              <a:ext uri="{FF2B5EF4-FFF2-40B4-BE49-F238E27FC236}">
                <a16:creationId xmlns:a16="http://schemas.microsoft.com/office/drawing/2014/main" id="{26AFC2D1-CF2A-43AC-B357-1A5535EE1FEA}"/>
              </a:ext>
            </a:extLst>
          </p:cNvPr>
          <p:cNvPicPr>
            <a:picLocks noChangeAspect="1"/>
          </p:cNvPicPr>
          <p:nvPr/>
        </p:nvPicPr>
        <p:blipFill rotWithShape="1">
          <a:blip r:embed="rId6"/>
          <a:srcRect l="7227" t="34070" r="19187" b="-31213"/>
          <a:stretch/>
        </p:blipFill>
        <p:spPr>
          <a:xfrm>
            <a:off x="5181600" y="2419350"/>
            <a:ext cx="2209800" cy="1926492"/>
          </a:xfrm>
          <a:prstGeom prst="rect">
            <a:avLst/>
          </a:prstGeom>
        </p:spPr>
      </p:pic>
      <p:sp>
        <p:nvSpPr>
          <p:cNvPr id="7" name="TextBox 6">
            <a:extLst>
              <a:ext uri="{FF2B5EF4-FFF2-40B4-BE49-F238E27FC236}">
                <a16:creationId xmlns:a16="http://schemas.microsoft.com/office/drawing/2014/main" id="{65ECE893-B895-499A-9584-644A8FFC49FE}"/>
              </a:ext>
            </a:extLst>
          </p:cNvPr>
          <p:cNvSpPr txBox="1"/>
          <p:nvPr/>
        </p:nvSpPr>
        <p:spPr>
          <a:xfrm>
            <a:off x="469106" y="1560298"/>
            <a:ext cx="1497846" cy="369332"/>
          </a:xfrm>
          <a:prstGeom prst="rect">
            <a:avLst/>
          </a:prstGeom>
          <a:noFill/>
        </p:spPr>
        <p:txBody>
          <a:bodyPr wrap="none" rtlCol="0">
            <a:spAutoFit/>
          </a:bodyPr>
          <a:lstStyle/>
          <a:p>
            <a:r>
              <a:rPr lang="en-US" b="1" dirty="0">
                <a:latin typeface="Avenir Book" panose="02000503020000020003"/>
              </a:rPr>
              <a:t>Table Rounds</a:t>
            </a:r>
          </a:p>
        </p:txBody>
      </p:sp>
      <p:sp>
        <p:nvSpPr>
          <p:cNvPr id="8" name="TextBox 7">
            <a:extLst>
              <a:ext uri="{FF2B5EF4-FFF2-40B4-BE49-F238E27FC236}">
                <a16:creationId xmlns:a16="http://schemas.microsoft.com/office/drawing/2014/main" id="{2AF148D6-1069-49C4-9A18-763462927EAD}"/>
              </a:ext>
            </a:extLst>
          </p:cNvPr>
          <p:cNvSpPr txBox="1"/>
          <p:nvPr/>
        </p:nvSpPr>
        <p:spPr>
          <a:xfrm>
            <a:off x="3553538" y="1560298"/>
            <a:ext cx="1455783" cy="369332"/>
          </a:xfrm>
          <a:prstGeom prst="rect">
            <a:avLst/>
          </a:prstGeom>
          <a:noFill/>
        </p:spPr>
        <p:txBody>
          <a:bodyPr wrap="none" rtlCol="0">
            <a:spAutoFit/>
          </a:bodyPr>
          <a:lstStyle/>
          <a:p>
            <a:r>
              <a:rPr lang="en-US" b="1" dirty="0">
                <a:latin typeface="Avenir Book" panose="02000503020000020003"/>
              </a:rPr>
              <a:t>Walk Rounds</a:t>
            </a:r>
          </a:p>
        </p:txBody>
      </p:sp>
      <p:sp>
        <p:nvSpPr>
          <p:cNvPr id="11" name="TextBox 10">
            <a:extLst>
              <a:ext uri="{FF2B5EF4-FFF2-40B4-BE49-F238E27FC236}">
                <a16:creationId xmlns:a16="http://schemas.microsoft.com/office/drawing/2014/main" id="{76285144-D3BD-4088-94D6-0DEFF3D16274}"/>
              </a:ext>
            </a:extLst>
          </p:cNvPr>
          <p:cNvSpPr txBox="1"/>
          <p:nvPr/>
        </p:nvSpPr>
        <p:spPr>
          <a:xfrm>
            <a:off x="5894465" y="1560298"/>
            <a:ext cx="1699889" cy="369332"/>
          </a:xfrm>
          <a:prstGeom prst="rect">
            <a:avLst/>
          </a:prstGeom>
          <a:noFill/>
        </p:spPr>
        <p:txBody>
          <a:bodyPr wrap="none" rtlCol="0">
            <a:spAutoFit/>
          </a:bodyPr>
          <a:lstStyle/>
          <a:p>
            <a:r>
              <a:rPr lang="en-US" b="1" dirty="0">
                <a:latin typeface="Avenir Book" panose="02000503020000020003"/>
              </a:rPr>
              <a:t>Bedside Rounds</a:t>
            </a:r>
          </a:p>
        </p:txBody>
      </p:sp>
    </p:spTree>
    <p:extLst>
      <p:ext uri="{BB962C8B-B14F-4D97-AF65-F5344CB8AC3E}">
        <p14:creationId xmlns:p14="http://schemas.microsoft.com/office/powerpoint/2010/main" val="757544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04FE9095-906F-41F4-A175-41EB524FACD4}"/>
              </a:ext>
            </a:extLst>
          </p:cNvPr>
          <p:cNvGraphicFramePr/>
          <p:nvPr>
            <p:extLst>
              <p:ext uri="{D42A27DB-BD31-4B8C-83A1-F6EECF244321}">
                <p14:modId xmlns:p14="http://schemas.microsoft.com/office/powerpoint/2010/main" val="2683129798"/>
              </p:ext>
            </p:extLst>
          </p:nvPr>
        </p:nvGraphicFramePr>
        <p:xfrm>
          <a:off x="1066800" y="209550"/>
          <a:ext cx="7162800" cy="4057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0309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9C17F3BD-2F68-42D8-BE43-A3B3913D7125}"/>
              </a:ext>
            </a:extLst>
          </p:cNvPr>
          <p:cNvSpPr txBox="1">
            <a:spLocks/>
          </p:cNvSpPr>
          <p:nvPr/>
        </p:nvSpPr>
        <p:spPr bwMode="auto">
          <a:xfrm>
            <a:off x="685800" y="895350"/>
            <a:ext cx="7772400" cy="147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Franklin Gothic Book" panose="020B0503020102020204" pitchFamily="34" charset="0"/>
                <a:ea typeface="MS PGothic" panose="020B0600070205080204" pitchFamily="34" charset="-128"/>
              </a:defRPr>
            </a:lvl1pPr>
            <a:lvl2pPr marL="742950" indent="-285750" eaLnBrk="0" hangingPunct="0">
              <a:defRPr sz="2400">
                <a:solidFill>
                  <a:schemeClr val="tx1"/>
                </a:solidFill>
                <a:latin typeface="Franklin Gothic Book" panose="020B0503020102020204" pitchFamily="34" charset="0"/>
                <a:ea typeface="MS PGothic" panose="020B0600070205080204" pitchFamily="34" charset="-128"/>
              </a:defRPr>
            </a:lvl2pPr>
            <a:lvl3pPr marL="1143000" indent="-228600" eaLnBrk="0" hangingPunct="0">
              <a:defRPr sz="2400">
                <a:solidFill>
                  <a:schemeClr val="tx1"/>
                </a:solidFill>
                <a:latin typeface="Franklin Gothic Book" panose="020B0503020102020204" pitchFamily="34" charset="0"/>
                <a:ea typeface="MS PGothic" panose="020B0600070205080204" pitchFamily="34" charset="-128"/>
              </a:defRPr>
            </a:lvl3pPr>
            <a:lvl4pPr marL="1600200" indent="-228600" eaLnBrk="0" hangingPunct="0">
              <a:defRPr sz="2400">
                <a:solidFill>
                  <a:schemeClr val="tx1"/>
                </a:solidFill>
                <a:latin typeface="Franklin Gothic Book" panose="020B0503020102020204" pitchFamily="34" charset="0"/>
                <a:ea typeface="MS PGothic" panose="020B0600070205080204" pitchFamily="34" charset="-128"/>
              </a:defRPr>
            </a:lvl4pPr>
            <a:lvl5pPr marL="2057400" indent="-228600" eaLnBrk="0" hangingPunct="0">
              <a:defRPr sz="2400">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9pPr>
          </a:lstStyle>
          <a:p>
            <a:pPr algn="ctr" eaLnBrk="1" hangingPunct="1"/>
            <a:r>
              <a:rPr lang="en-US" altLang="en-US" sz="4800" b="1" dirty="0">
                <a:solidFill>
                  <a:srgbClr val="00386B"/>
                </a:solidFill>
                <a:latin typeface="Avenir Heavy" panose="02000503020000020003" pitchFamily="2" charset="0"/>
                <a:ea typeface="MS PGothic"/>
                <a:cs typeface="Gotham Medium" pitchFamily="2" charset="0"/>
              </a:rPr>
              <a:t>Moderator</a:t>
            </a:r>
          </a:p>
          <a:p>
            <a:pPr algn="ctr"/>
            <a:endParaRPr lang="en-US" altLang="en-US" sz="5800" b="1" dirty="0">
              <a:solidFill>
                <a:srgbClr val="00386B"/>
              </a:solidFill>
              <a:latin typeface="Garamond" panose="02020404030301010803" pitchFamily="18" charset="0"/>
            </a:endParaRPr>
          </a:p>
        </p:txBody>
      </p:sp>
      <p:sp>
        <p:nvSpPr>
          <p:cNvPr id="8" name="Subtitle 2">
            <a:extLst>
              <a:ext uri="{FF2B5EF4-FFF2-40B4-BE49-F238E27FC236}">
                <a16:creationId xmlns:a16="http://schemas.microsoft.com/office/drawing/2014/main" id="{4D9872F8-B57F-4FF8-82F7-257BA2E0DCB6}"/>
              </a:ext>
            </a:extLst>
          </p:cNvPr>
          <p:cNvSpPr txBox="1">
            <a:spLocks/>
          </p:cNvSpPr>
          <p:nvPr/>
        </p:nvSpPr>
        <p:spPr bwMode="auto">
          <a:xfrm>
            <a:off x="342900" y="1620104"/>
            <a:ext cx="84582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normAutofit fontScale="70000" lnSpcReduction="20000"/>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1" fontAlgn="auto" hangingPunct="1">
              <a:spcAft>
                <a:spcPts val="0"/>
              </a:spcAft>
              <a:buFont typeface="Arial" pitchFamily="34" charset="0"/>
              <a:buNone/>
              <a:defRPr/>
            </a:pPr>
            <a:endParaRPr lang="en-US" dirty="0">
              <a:latin typeface="Garamond" pitchFamily="18" charset="0"/>
              <a:ea typeface="+mn-ea"/>
              <a:cs typeface="+mn-cs"/>
            </a:endParaRPr>
          </a:p>
          <a:p>
            <a:pPr eaLnBrk="1" fontAlgn="auto" hangingPunct="1">
              <a:spcAft>
                <a:spcPts val="0"/>
              </a:spcAft>
              <a:defRPr/>
            </a:pPr>
            <a:r>
              <a:rPr lang="en-US" sz="2400" dirty="0">
                <a:latin typeface="Avenir Book" panose="02000503020000020003" pitchFamily="2" charset="0"/>
                <a:ea typeface="+mn-ea"/>
                <a:cs typeface="Gotham Book" pitchFamily="2" charset="0"/>
              </a:rPr>
              <a:t>Anu Dodeja, MD, FACC</a:t>
            </a:r>
          </a:p>
          <a:p>
            <a:pPr eaLnBrk="1" fontAlgn="auto" hangingPunct="1">
              <a:spcAft>
                <a:spcPts val="0"/>
              </a:spcAft>
              <a:defRPr/>
            </a:pPr>
            <a:r>
              <a:rPr lang="en-US" sz="2400" dirty="0">
                <a:latin typeface="Avenir Book" panose="02000503020000020003" pitchFamily="2" charset="0"/>
                <a:ea typeface="+mn-ea"/>
                <a:cs typeface="Gotham Book" pitchFamily="2" charset="0"/>
              </a:rPr>
              <a:t>Assistant Professor</a:t>
            </a:r>
          </a:p>
          <a:p>
            <a:pPr eaLnBrk="1" fontAlgn="auto" hangingPunct="1">
              <a:spcAft>
                <a:spcPts val="0"/>
              </a:spcAft>
              <a:defRPr/>
            </a:pPr>
            <a:r>
              <a:rPr lang="en-US" sz="2400" dirty="0">
                <a:latin typeface="Avenir Book" panose="02000503020000020003" pitchFamily="2" charset="0"/>
                <a:ea typeface="+mn-ea"/>
                <a:cs typeface="Gotham Book" pitchFamily="2" charset="0"/>
              </a:rPr>
              <a:t>Connecticut Children’s Hospital</a:t>
            </a:r>
          </a:p>
          <a:p>
            <a:pPr eaLnBrk="1" fontAlgn="auto" hangingPunct="1">
              <a:spcAft>
                <a:spcPts val="0"/>
              </a:spcAft>
              <a:defRPr/>
            </a:pPr>
            <a:r>
              <a:rPr lang="en-US" sz="2400" dirty="0">
                <a:latin typeface="Avenir Book" panose="02000503020000020003" pitchFamily="2" charset="0"/>
                <a:ea typeface="+mn-ea"/>
                <a:cs typeface="Gotham Book" pitchFamily="2" charset="0"/>
              </a:rPr>
              <a:t>Hartford, Connecticut</a:t>
            </a:r>
          </a:p>
          <a:p>
            <a:pPr eaLnBrk="1" fontAlgn="auto" hangingPunct="1">
              <a:spcAft>
                <a:spcPts val="0"/>
              </a:spcAft>
              <a:defRPr/>
            </a:pPr>
            <a:r>
              <a:rPr lang="en-US" sz="2400" dirty="0">
                <a:latin typeface="Avenir Book" panose="02000503020000020003" pitchFamily="2" charset="0"/>
                <a:ea typeface="+mn-ea"/>
                <a:cs typeface="Gotham Book" pitchFamily="2" charset="0"/>
              </a:rPr>
              <a:t>FIT Leadership Council Member 2020-2022</a:t>
            </a:r>
          </a:p>
          <a:p>
            <a:pPr eaLnBrk="1" fontAlgn="auto" hangingPunct="1">
              <a:spcAft>
                <a:spcPts val="0"/>
              </a:spcAft>
              <a:defRPr/>
            </a:pPr>
            <a:endParaRPr lang="en-US" sz="2400" dirty="0">
              <a:latin typeface="Avenir Book" panose="02000503020000020003" pitchFamily="2" charset="0"/>
              <a:ea typeface="+mn-ea"/>
              <a:cs typeface="Gotham Book" pitchFamily="2" charset="0"/>
            </a:endParaRPr>
          </a:p>
        </p:txBody>
      </p:sp>
      <p:sp>
        <p:nvSpPr>
          <p:cNvPr id="6" name="Subtitle 2">
            <a:extLst>
              <a:ext uri="{FF2B5EF4-FFF2-40B4-BE49-F238E27FC236}">
                <a16:creationId xmlns:a16="http://schemas.microsoft.com/office/drawing/2014/main" id="{4D9872F8-B57F-4FF8-82F7-257BA2E0DCB6}"/>
              </a:ext>
            </a:extLst>
          </p:cNvPr>
          <p:cNvSpPr txBox="1">
            <a:spLocks/>
          </p:cNvSpPr>
          <p:nvPr/>
        </p:nvSpPr>
        <p:spPr bwMode="auto">
          <a:xfrm>
            <a:off x="3581400" y="3090129"/>
            <a:ext cx="2514600" cy="234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normAutofit fontScale="25000" lnSpcReduction="20000"/>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1" fontAlgn="auto" hangingPunct="1">
              <a:spcAft>
                <a:spcPts val="0"/>
              </a:spcAft>
              <a:buFont typeface="Arial" pitchFamily="34" charset="0"/>
              <a:buNone/>
              <a:defRPr/>
            </a:pPr>
            <a:endParaRPr lang="en-US" dirty="0">
              <a:latin typeface="Garamond" pitchFamily="18" charset="0"/>
              <a:ea typeface="+mn-ea"/>
              <a:cs typeface="+mn-cs"/>
            </a:endParaRPr>
          </a:p>
          <a:p>
            <a:pPr eaLnBrk="1" fontAlgn="auto" hangingPunct="1">
              <a:spcAft>
                <a:spcPts val="0"/>
              </a:spcAft>
              <a:defRPr/>
            </a:pPr>
            <a:r>
              <a:rPr lang="en-US" sz="8000" dirty="0">
                <a:latin typeface="Avenir Book" panose="02000503020000020003" pitchFamily="2" charset="0"/>
                <a:ea typeface="+mn-ea"/>
                <a:cs typeface="Gotham Book" pitchFamily="2" charset="0"/>
              </a:rPr>
              <a:t>@</a:t>
            </a:r>
            <a:r>
              <a:rPr lang="en-US" sz="8000" dirty="0" err="1">
                <a:latin typeface="Avenir Book" panose="02000503020000020003" pitchFamily="2" charset="0"/>
                <a:ea typeface="+mn-ea"/>
                <a:cs typeface="Gotham Book" pitchFamily="2" charset="0"/>
              </a:rPr>
              <a:t>anudodejamd</a:t>
            </a:r>
            <a:endParaRPr lang="en-US" sz="8000" dirty="0">
              <a:latin typeface="Avenir Book" panose="02000503020000020003" pitchFamily="2" charset="0"/>
              <a:ea typeface="+mn-ea"/>
              <a:cs typeface="Gotham Book" pitchFamily="2" charset="0"/>
            </a:endParaRPr>
          </a:p>
        </p:txBody>
      </p:sp>
      <p:pic>
        <p:nvPicPr>
          <p:cNvPr id="7" name="Picture 6"/>
          <p:cNvPicPr>
            <a:picLocks noChangeAspect="1"/>
          </p:cNvPicPr>
          <p:nvPr/>
        </p:nvPicPr>
        <p:blipFill>
          <a:blip r:embed="rId2"/>
          <a:stretch>
            <a:fillRect/>
          </a:stretch>
        </p:blipFill>
        <p:spPr>
          <a:xfrm>
            <a:off x="3596355" y="3250455"/>
            <a:ext cx="403334" cy="310257"/>
          </a:xfrm>
          <a:prstGeom prst="rect">
            <a:avLst/>
          </a:prstGeom>
        </p:spPr>
      </p:pic>
    </p:spTree>
    <p:extLst>
      <p:ext uri="{BB962C8B-B14F-4D97-AF65-F5344CB8AC3E}">
        <p14:creationId xmlns:p14="http://schemas.microsoft.com/office/powerpoint/2010/main" val="3536820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A9116A-7DC2-48F6-8331-C2DA1ECEBA21}"/>
              </a:ext>
            </a:extLst>
          </p:cNvPr>
          <p:cNvSpPr txBox="1"/>
          <p:nvPr/>
        </p:nvSpPr>
        <p:spPr>
          <a:xfrm>
            <a:off x="519594" y="206017"/>
            <a:ext cx="8219109" cy="584775"/>
          </a:xfrm>
          <a:prstGeom prst="rect">
            <a:avLst/>
          </a:prstGeom>
          <a:noFill/>
        </p:spPr>
        <p:txBody>
          <a:bodyPr wrap="none" rtlCol="0">
            <a:spAutoFit/>
          </a:bodyPr>
          <a:lstStyle/>
          <a:p>
            <a:r>
              <a:rPr lang="en-US" sz="3200" b="1" dirty="0">
                <a:latin typeface="Avenir Heavy" panose="02000503020000020003"/>
              </a:rPr>
              <a:t>ENCOURAGE ENGAGEMENT AND INTERACTION</a:t>
            </a:r>
          </a:p>
        </p:txBody>
      </p:sp>
      <p:graphicFrame>
        <p:nvGraphicFramePr>
          <p:cNvPr id="3" name="Diagram 2">
            <a:extLst>
              <a:ext uri="{FF2B5EF4-FFF2-40B4-BE49-F238E27FC236}">
                <a16:creationId xmlns:a16="http://schemas.microsoft.com/office/drawing/2014/main" id="{67650266-AD44-4913-82F5-FBA96F54EAD0}"/>
              </a:ext>
            </a:extLst>
          </p:cNvPr>
          <p:cNvGraphicFramePr/>
          <p:nvPr>
            <p:extLst>
              <p:ext uri="{D42A27DB-BD31-4B8C-83A1-F6EECF244321}">
                <p14:modId xmlns:p14="http://schemas.microsoft.com/office/powerpoint/2010/main" val="2620364652"/>
              </p:ext>
            </p:extLst>
          </p:nvPr>
        </p:nvGraphicFramePr>
        <p:xfrm>
          <a:off x="2362200" y="1047750"/>
          <a:ext cx="4572000" cy="271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D28D0702-C38D-4FB1-B2D5-B5C59C7BB74B}"/>
              </a:ext>
            </a:extLst>
          </p:cNvPr>
          <p:cNvPicPr>
            <a:picLocks noChangeAspect="1"/>
          </p:cNvPicPr>
          <p:nvPr/>
        </p:nvPicPr>
        <p:blipFill>
          <a:blip r:embed="rId7"/>
          <a:stretch>
            <a:fillRect/>
          </a:stretch>
        </p:blipFill>
        <p:spPr>
          <a:xfrm>
            <a:off x="590354" y="1339555"/>
            <a:ext cx="2247900" cy="1258824"/>
          </a:xfrm>
          <a:prstGeom prst="rect">
            <a:avLst/>
          </a:prstGeom>
        </p:spPr>
      </p:pic>
      <p:pic>
        <p:nvPicPr>
          <p:cNvPr id="6" name="Picture 5">
            <a:extLst>
              <a:ext uri="{FF2B5EF4-FFF2-40B4-BE49-F238E27FC236}">
                <a16:creationId xmlns:a16="http://schemas.microsoft.com/office/drawing/2014/main" id="{9B181D0F-1B69-4BE3-9130-864F2EBDBFFA}"/>
              </a:ext>
            </a:extLst>
          </p:cNvPr>
          <p:cNvPicPr>
            <a:picLocks noChangeAspect="1"/>
          </p:cNvPicPr>
          <p:nvPr/>
        </p:nvPicPr>
        <p:blipFill>
          <a:blip r:embed="rId8"/>
          <a:stretch>
            <a:fillRect/>
          </a:stretch>
        </p:blipFill>
        <p:spPr>
          <a:xfrm>
            <a:off x="11241" y="1733550"/>
            <a:ext cx="579113" cy="864829"/>
          </a:xfrm>
          <a:prstGeom prst="rect">
            <a:avLst/>
          </a:prstGeom>
        </p:spPr>
      </p:pic>
      <p:pic>
        <p:nvPicPr>
          <p:cNvPr id="7" name="Picture 6">
            <a:extLst>
              <a:ext uri="{FF2B5EF4-FFF2-40B4-BE49-F238E27FC236}">
                <a16:creationId xmlns:a16="http://schemas.microsoft.com/office/drawing/2014/main" id="{43389E2A-FD2D-471E-A4A1-7FFB8F9C5B84}"/>
              </a:ext>
            </a:extLst>
          </p:cNvPr>
          <p:cNvPicPr>
            <a:picLocks noChangeAspect="1"/>
          </p:cNvPicPr>
          <p:nvPr/>
        </p:nvPicPr>
        <p:blipFill>
          <a:blip r:embed="rId9"/>
          <a:stretch>
            <a:fillRect/>
          </a:stretch>
        </p:blipFill>
        <p:spPr>
          <a:xfrm>
            <a:off x="6400325" y="1047750"/>
            <a:ext cx="2338378" cy="1744790"/>
          </a:xfrm>
          <a:prstGeom prst="rect">
            <a:avLst/>
          </a:prstGeom>
        </p:spPr>
      </p:pic>
      <p:pic>
        <p:nvPicPr>
          <p:cNvPr id="8" name="Picture 7">
            <a:extLst>
              <a:ext uri="{FF2B5EF4-FFF2-40B4-BE49-F238E27FC236}">
                <a16:creationId xmlns:a16="http://schemas.microsoft.com/office/drawing/2014/main" id="{E94BC56E-F21D-448B-BE8D-1DF38D495D0C}"/>
              </a:ext>
            </a:extLst>
          </p:cNvPr>
          <p:cNvPicPr>
            <a:picLocks noChangeAspect="1"/>
          </p:cNvPicPr>
          <p:nvPr/>
        </p:nvPicPr>
        <p:blipFill>
          <a:blip r:embed="rId10"/>
          <a:stretch>
            <a:fillRect/>
          </a:stretch>
        </p:blipFill>
        <p:spPr>
          <a:xfrm>
            <a:off x="4276725" y="2343150"/>
            <a:ext cx="742950" cy="673692"/>
          </a:xfrm>
          <a:prstGeom prst="rect">
            <a:avLst/>
          </a:prstGeom>
        </p:spPr>
      </p:pic>
    </p:spTree>
    <p:extLst>
      <p:ext uri="{BB962C8B-B14F-4D97-AF65-F5344CB8AC3E}">
        <p14:creationId xmlns:p14="http://schemas.microsoft.com/office/powerpoint/2010/main" val="3436155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8CA17A-8EDC-4AD5-BEA8-CE026EC8875A}"/>
              </a:ext>
            </a:extLst>
          </p:cNvPr>
          <p:cNvSpPr txBox="1"/>
          <p:nvPr/>
        </p:nvSpPr>
        <p:spPr>
          <a:xfrm>
            <a:off x="838199" y="1047750"/>
            <a:ext cx="7467600" cy="1938992"/>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latin typeface="Avenir Book" panose="02000503020000020003"/>
              </a:rPr>
              <a:t>Understand ‘Learning objectives’ – (What do I teach?)</a:t>
            </a:r>
          </a:p>
          <a:p>
            <a:pPr marL="342900" indent="-342900">
              <a:buFont typeface="Wingdings" panose="05000000000000000000" pitchFamily="2" charset="2"/>
              <a:buChar char="Ø"/>
            </a:pPr>
            <a:endParaRPr lang="en-US" sz="2000" dirty="0">
              <a:latin typeface="Avenir Book" panose="02000503020000020003"/>
            </a:endParaRPr>
          </a:p>
          <a:p>
            <a:pPr marL="342900" indent="-342900">
              <a:buFont typeface="Wingdings" panose="05000000000000000000" pitchFamily="2" charset="2"/>
              <a:buChar char="Ø"/>
            </a:pPr>
            <a:r>
              <a:rPr lang="en-US" sz="2000" dirty="0">
                <a:latin typeface="Avenir Book" panose="02000503020000020003"/>
              </a:rPr>
              <a:t>Develop Teaching strategies – (How do I Teach?)</a:t>
            </a:r>
          </a:p>
          <a:p>
            <a:pPr marL="342900" indent="-342900">
              <a:buFont typeface="Wingdings" panose="05000000000000000000" pitchFamily="2" charset="2"/>
              <a:buChar char="Ø"/>
            </a:pPr>
            <a:endParaRPr lang="en-US" sz="2000" dirty="0">
              <a:latin typeface="Avenir Book" panose="02000503020000020003"/>
            </a:endParaRPr>
          </a:p>
          <a:p>
            <a:pPr marL="342900" indent="-342900">
              <a:buFont typeface="Wingdings" panose="05000000000000000000" pitchFamily="2" charset="2"/>
              <a:buChar char="Ø"/>
            </a:pPr>
            <a:r>
              <a:rPr lang="en-US" sz="2000" dirty="0">
                <a:solidFill>
                  <a:srgbClr val="C00000"/>
                </a:solidFill>
                <a:latin typeface="Avenir Book" panose="02000503020000020003"/>
              </a:rPr>
              <a:t>List - My Tips and Tricks</a:t>
            </a:r>
          </a:p>
          <a:p>
            <a:pPr marL="342900" indent="-342900">
              <a:buFont typeface="Wingdings" panose="05000000000000000000" pitchFamily="2" charset="2"/>
              <a:buChar char="Ø"/>
            </a:pPr>
            <a:endParaRPr lang="en-US" sz="2000" dirty="0"/>
          </a:p>
        </p:txBody>
      </p:sp>
      <p:sp>
        <p:nvSpPr>
          <p:cNvPr id="3" name="TextBox 2">
            <a:extLst>
              <a:ext uri="{FF2B5EF4-FFF2-40B4-BE49-F238E27FC236}">
                <a16:creationId xmlns:a16="http://schemas.microsoft.com/office/drawing/2014/main" id="{2AA7323B-AE36-4DF7-BE7D-1FF53A74D51A}"/>
              </a:ext>
            </a:extLst>
          </p:cNvPr>
          <p:cNvSpPr txBox="1"/>
          <p:nvPr/>
        </p:nvSpPr>
        <p:spPr>
          <a:xfrm>
            <a:off x="3354839" y="285750"/>
            <a:ext cx="2434321" cy="646331"/>
          </a:xfrm>
          <a:prstGeom prst="rect">
            <a:avLst/>
          </a:prstGeom>
          <a:noFill/>
        </p:spPr>
        <p:txBody>
          <a:bodyPr wrap="none" rtlCol="0">
            <a:spAutoFit/>
          </a:bodyPr>
          <a:lstStyle/>
          <a:p>
            <a:r>
              <a:rPr lang="en-US" sz="3600" b="1" dirty="0">
                <a:latin typeface="Avenir Heavy" panose="02000503020000020003"/>
              </a:rPr>
              <a:t>OBJECTIVES</a:t>
            </a:r>
          </a:p>
        </p:txBody>
      </p:sp>
    </p:spTree>
    <p:extLst>
      <p:ext uri="{BB962C8B-B14F-4D97-AF65-F5344CB8AC3E}">
        <p14:creationId xmlns:p14="http://schemas.microsoft.com/office/powerpoint/2010/main" val="1225656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uy adbra Self Care Jar. 100 days of Mindful Messages. Get Inspired and  find peace. Unique Gift idea. Handmade in the UK Online in Indonesia.  B0963HQZH7">
            <a:extLst>
              <a:ext uri="{FF2B5EF4-FFF2-40B4-BE49-F238E27FC236}">
                <a16:creationId xmlns:a16="http://schemas.microsoft.com/office/drawing/2014/main" id="{C23EC898-1400-416D-8592-639509E2CC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567" y="221327"/>
            <a:ext cx="1102668" cy="1017268"/>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E029736-EBB9-4488-9992-308B25D30404}"/>
              </a:ext>
            </a:extLst>
          </p:cNvPr>
          <p:cNvPicPr>
            <a:picLocks noChangeAspect="1"/>
          </p:cNvPicPr>
          <p:nvPr/>
        </p:nvPicPr>
        <p:blipFill rotWithShape="1">
          <a:blip r:embed="rId3"/>
          <a:srcRect l="-20432" t="9350" r="20432" b="56118"/>
          <a:stretch/>
        </p:blipFill>
        <p:spPr>
          <a:xfrm>
            <a:off x="3733800" y="40224"/>
            <a:ext cx="3530600" cy="914400"/>
          </a:xfrm>
          <a:prstGeom prst="rect">
            <a:avLst/>
          </a:prstGeom>
        </p:spPr>
      </p:pic>
      <p:pic>
        <p:nvPicPr>
          <p:cNvPr id="3" name="Picture 2">
            <a:extLst>
              <a:ext uri="{FF2B5EF4-FFF2-40B4-BE49-F238E27FC236}">
                <a16:creationId xmlns:a16="http://schemas.microsoft.com/office/drawing/2014/main" id="{E9A66D25-D283-4287-9FCB-033A592A8508}"/>
              </a:ext>
            </a:extLst>
          </p:cNvPr>
          <p:cNvPicPr>
            <a:picLocks noChangeAspect="1"/>
          </p:cNvPicPr>
          <p:nvPr/>
        </p:nvPicPr>
        <p:blipFill rotWithShape="1">
          <a:blip r:embed="rId4"/>
          <a:srcRect l="1420" t="13119" r="-1420" b="17878"/>
          <a:stretch/>
        </p:blipFill>
        <p:spPr>
          <a:xfrm>
            <a:off x="228600" y="2569739"/>
            <a:ext cx="1492905" cy="1017268"/>
          </a:xfrm>
          <a:prstGeom prst="rect">
            <a:avLst/>
          </a:prstGeom>
        </p:spPr>
      </p:pic>
      <p:pic>
        <p:nvPicPr>
          <p:cNvPr id="4" name="Picture 3">
            <a:extLst>
              <a:ext uri="{FF2B5EF4-FFF2-40B4-BE49-F238E27FC236}">
                <a16:creationId xmlns:a16="http://schemas.microsoft.com/office/drawing/2014/main" id="{78B6B80E-DA22-443B-BF23-3F0AA8C106DF}"/>
              </a:ext>
            </a:extLst>
          </p:cNvPr>
          <p:cNvPicPr>
            <a:picLocks noChangeAspect="1"/>
          </p:cNvPicPr>
          <p:nvPr/>
        </p:nvPicPr>
        <p:blipFill>
          <a:blip r:embed="rId5"/>
          <a:stretch>
            <a:fillRect/>
          </a:stretch>
        </p:blipFill>
        <p:spPr>
          <a:xfrm>
            <a:off x="1687008" y="2569739"/>
            <a:ext cx="994861" cy="1017268"/>
          </a:xfrm>
          <a:prstGeom prst="rect">
            <a:avLst/>
          </a:prstGeom>
        </p:spPr>
      </p:pic>
      <p:pic>
        <p:nvPicPr>
          <p:cNvPr id="6" name="Picture 5">
            <a:extLst>
              <a:ext uri="{FF2B5EF4-FFF2-40B4-BE49-F238E27FC236}">
                <a16:creationId xmlns:a16="http://schemas.microsoft.com/office/drawing/2014/main" id="{5629EFBB-4361-4AF5-90EE-ECDF021C0944}"/>
              </a:ext>
            </a:extLst>
          </p:cNvPr>
          <p:cNvPicPr>
            <a:picLocks noChangeAspect="1"/>
          </p:cNvPicPr>
          <p:nvPr/>
        </p:nvPicPr>
        <p:blipFill>
          <a:blip r:embed="rId6"/>
          <a:stretch>
            <a:fillRect/>
          </a:stretch>
        </p:blipFill>
        <p:spPr>
          <a:xfrm>
            <a:off x="5421310" y="2309232"/>
            <a:ext cx="1670161" cy="1257457"/>
          </a:xfrm>
          <a:prstGeom prst="rect">
            <a:avLst/>
          </a:prstGeom>
        </p:spPr>
      </p:pic>
      <p:pic>
        <p:nvPicPr>
          <p:cNvPr id="7" name="Picture 6">
            <a:extLst>
              <a:ext uri="{FF2B5EF4-FFF2-40B4-BE49-F238E27FC236}">
                <a16:creationId xmlns:a16="http://schemas.microsoft.com/office/drawing/2014/main" id="{2A316A6C-AFB0-4E64-9394-DF4143A919E6}"/>
              </a:ext>
            </a:extLst>
          </p:cNvPr>
          <p:cNvPicPr>
            <a:picLocks noChangeAspect="1"/>
          </p:cNvPicPr>
          <p:nvPr/>
        </p:nvPicPr>
        <p:blipFill rotWithShape="1">
          <a:blip r:embed="rId7"/>
          <a:srcRect l="11506" t="9802" r="7945" b="5288"/>
          <a:stretch/>
        </p:blipFill>
        <p:spPr>
          <a:xfrm>
            <a:off x="6312612" y="2523768"/>
            <a:ext cx="469188" cy="383011"/>
          </a:xfrm>
          <a:prstGeom prst="rect">
            <a:avLst/>
          </a:prstGeom>
        </p:spPr>
      </p:pic>
      <p:pic>
        <p:nvPicPr>
          <p:cNvPr id="5" name="Picture 4">
            <a:extLst>
              <a:ext uri="{FF2B5EF4-FFF2-40B4-BE49-F238E27FC236}">
                <a16:creationId xmlns:a16="http://schemas.microsoft.com/office/drawing/2014/main" id="{9723ABBC-6055-4E33-940F-FFE98C9C130B}"/>
              </a:ext>
            </a:extLst>
          </p:cNvPr>
          <p:cNvPicPr>
            <a:picLocks noChangeAspect="1"/>
          </p:cNvPicPr>
          <p:nvPr/>
        </p:nvPicPr>
        <p:blipFill>
          <a:blip r:embed="rId8"/>
          <a:stretch>
            <a:fillRect/>
          </a:stretch>
        </p:blipFill>
        <p:spPr>
          <a:xfrm>
            <a:off x="1360813" y="106381"/>
            <a:ext cx="3095422" cy="1335337"/>
          </a:xfrm>
          <a:prstGeom prst="rect">
            <a:avLst/>
          </a:prstGeom>
        </p:spPr>
      </p:pic>
      <p:sp>
        <p:nvSpPr>
          <p:cNvPr id="8" name="TextBox 7">
            <a:extLst>
              <a:ext uri="{FF2B5EF4-FFF2-40B4-BE49-F238E27FC236}">
                <a16:creationId xmlns:a16="http://schemas.microsoft.com/office/drawing/2014/main" id="{F15CB8A3-7540-454D-9741-7A4C894188B5}"/>
              </a:ext>
            </a:extLst>
          </p:cNvPr>
          <p:cNvSpPr txBox="1"/>
          <p:nvPr/>
        </p:nvSpPr>
        <p:spPr>
          <a:xfrm>
            <a:off x="549561" y="3535573"/>
            <a:ext cx="1755096" cy="369332"/>
          </a:xfrm>
          <a:prstGeom prst="rect">
            <a:avLst/>
          </a:prstGeom>
          <a:noFill/>
        </p:spPr>
        <p:txBody>
          <a:bodyPr wrap="none" rtlCol="0">
            <a:spAutoFit/>
          </a:bodyPr>
          <a:lstStyle/>
          <a:p>
            <a:r>
              <a:rPr lang="en-US" b="1" dirty="0">
                <a:latin typeface="Avenir Book" panose="02000503020000020003"/>
              </a:rPr>
              <a:t>Imaging Rounds</a:t>
            </a:r>
          </a:p>
        </p:txBody>
      </p:sp>
      <p:sp>
        <p:nvSpPr>
          <p:cNvPr id="9" name="TextBox 8">
            <a:extLst>
              <a:ext uri="{FF2B5EF4-FFF2-40B4-BE49-F238E27FC236}">
                <a16:creationId xmlns:a16="http://schemas.microsoft.com/office/drawing/2014/main" id="{32717991-8EC7-407C-B55A-3F54A9D363F4}"/>
              </a:ext>
            </a:extLst>
          </p:cNvPr>
          <p:cNvSpPr txBox="1"/>
          <p:nvPr/>
        </p:nvSpPr>
        <p:spPr>
          <a:xfrm>
            <a:off x="396987" y="1694790"/>
            <a:ext cx="2060244" cy="369332"/>
          </a:xfrm>
          <a:prstGeom prst="rect">
            <a:avLst/>
          </a:prstGeom>
          <a:noFill/>
        </p:spPr>
        <p:txBody>
          <a:bodyPr wrap="none" rtlCol="0">
            <a:spAutoFit/>
          </a:bodyPr>
          <a:lstStyle/>
          <a:p>
            <a:r>
              <a:rPr lang="en-US" b="1" dirty="0">
                <a:latin typeface="Avenir Book" panose="02000503020000020003"/>
              </a:rPr>
              <a:t>Speed Trial Rounds</a:t>
            </a:r>
          </a:p>
        </p:txBody>
      </p:sp>
      <p:sp>
        <p:nvSpPr>
          <p:cNvPr id="10" name="TextBox 9">
            <a:extLst>
              <a:ext uri="{FF2B5EF4-FFF2-40B4-BE49-F238E27FC236}">
                <a16:creationId xmlns:a16="http://schemas.microsoft.com/office/drawing/2014/main" id="{04CB6F01-9A15-4F7F-B80B-E37B204ACCF7}"/>
              </a:ext>
            </a:extLst>
          </p:cNvPr>
          <p:cNvSpPr txBox="1"/>
          <p:nvPr/>
        </p:nvSpPr>
        <p:spPr>
          <a:xfrm>
            <a:off x="5695742" y="3504326"/>
            <a:ext cx="1258678" cy="369332"/>
          </a:xfrm>
          <a:prstGeom prst="rect">
            <a:avLst/>
          </a:prstGeom>
          <a:noFill/>
        </p:spPr>
        <p:txBody>
          <a:bodyPr wrap="none" rtlCol="0">
            <a:spAutoFit/>
          </a:bodyPr>
          <a:lstStyle/>
          <a:p>
            <a:r>
              <a:rPr lang="en-US" b="1" dirty="0">
                <a:latin typeface="Avenir Book" panose="02000503020000020003"/>
              </a:rPr>
              <a:t>Chalk talks</a:t>
            </a:r>
          </a:p>
        </p:txBody>
      </p:sp>
      <p:pic>
        <p:nvPicPr>
          <p:cNvPr id="11" name="Picture 10">
            <a:extLst>
              <a:ext uri="{FF2B5EF4-FFF2-40B4-BE49-F238E27FC236}">
                <a16:creationId xmlns:a16="http://schemas.microsoft.com/office/drawing/2014/main" id="{2D1D3FFF-3A30-4452-9CE6-ECBAD78CB101}"/>
              </a:ext>
            </a:extLst>
          </p:cNvPr>
          <p:cNvPicPr>
            <a:picLocks noChangeAspect="1"/>
          </p:cNvPicPr>
          <p:nvPr/>
        </p:nvPicPr>
        <p:blipFill>
          <a:blip r:embed="rId9"/>
          <a:stretch>
            <a:fillRect/>
          </a:stretch>
        </p:blipFill>
        <p:spPr>
          <a:xfrm>
            <a:off x="2803214" y="2621173"/>
            <a:ext cx="2529589" cy="864977"/>
          </a:xfrm>
          <a:prstGeom prst="rect">
            <a:avLst/>
          </a:prstGeom>
        </p:spPr>
      </p:pic>
      <p:sp>
        <p:nvSpPr>
          <p:cNvPr id="13" name="TextBox 12">
            <a:extLst>
              <a:ext uri="{FF2B5EF4-FFF2-40B4-BE49-F238E27FC236}">
                <a16:creationId xmlns:a16="http://schemas.microsoft.com/office/drawing/2014/main" id="{FDB743F1-8623-4B0B-A12E-B8FEF43BBF8F}"/>
              </a:ext>
            </a:extLst>
          </p:cNvPr>
          <p:cNvSpPr txBox="1"/>
          <p:nvPr/>
        </p:nvSpPr>
        <p:spPr>
          <a:xfrm>
            <a:off x="3465053" y="3504326"/>
            <a:ext cx="1159292" cy="369332"/>
          </a:xfrm>
          <a:prstGeom prst="rect">
            <a:avLst/>
          </a:prstGeom>
          <a:noFill/>
        </p:spPr>
        <p:txBody>
          <a:bodyPr wrap="none" rtlCol="0">
            <a:spAutoFit/>
          </a:bodyPr>
          <a:lstStyle/>
          <a:p>
            <a:r>
              <a:rPr lang="en-US" b="1" dirty="0">
                <a:latin typeface="Avenir Book" panose="02000503020000020003"/>
              </a:rPr>
              <a:t>Questions</a:t>
            </a:r>
          </a:p>
        </p:txBody>
      </p:sp>
      <p:sp>
        <p:nvSpPr>
          <p:cNvPr id="12" name="TextBox 11">
            <a:extLst>
              <a:ext uri="{FF2B5EF4-FFF2-40B4-BE49-F238E27FC236}">
                <a16:creationId xmlns:a16="http://schemas.microsoft.com/office/drawing/2014/main" id="{189D4582-88EC-4B30-B85E-3FF1BDCCC480}"/>
              </a:ext>
            </a:extLst>
          </p:cNvPr>
          <p:cNvSpPr txBox="1"/>
          <p:nvPr/>
        </p:nvSpPr>
        <p:spPr>
          <a:xfrm>
            <a:off x="5332803" y="932176"/>
            <a:ext cx="1547988" cy="369332"/>
          </a:xfrm>
          <a:prstGeom prst="rect">
            <a:avLst/>
          </a:prstGeom>
          <a:noFill/>
        </p:spPr>
        <p:txBody>
          <a:bodyPr wrap="none" rtlCol="0">
            <a:spAutoFit/>
          </a:bodyPr>
          <a:lstStyle/>
          <a:p>
            <a:r>
              <a:rPr lang="en-US" b="1" dirty="0">
                <a:latin typeface="Avenir Book" panose="02000503020000020003"/>
              </a:rPr>
              <a:t>Peer Teaching</a:t>
            </a:r>
          </a:p>
        </p:txBody>
      </p:sp>
      <mc:AlternateContent xmlns:mc="http://schemas.openxmlformats.org/markup-compatibility/2006">
        <mc:Choice xmlns:am3d="http://schemas.microsoft.com/office/drawing/2017/model3d" Requires="am3d">
          <p:graphicFrame>
            <p:nvGraphicFramePr>
              <p:cNvPr id="15" name="3D Model 14" descr="Beating heart">
                <a:extLst>
                  <a:ext uri="{FF2B5EF4-FFF2-40B4-BE49-F238E27FC236}">
                    <a16:creationId xmlns:a16="http://schemas.microsoft.com/office/drawing/2014/main" id="{96625DA2-E71A-47E7-9282-CA22B7CE2DCB}"/>
                  </a:ext>
                </a:extLst>
              </p:cNvPr>
              <p:cNvGraphicFramePr>
                <a:graphicFrameLocks noChangeAspect="1"/>
              </p:cNvGraphicFramePr>
              <p:nvPr>
                <p:extLst>
                  <p:ext uri="{D42A27DB-BD31-4B8C-83A1-F6EECF244321}">
                    <p14:modId xmlns:p14="http://schemas.microsoft.com/office/powerpoint/2010/main" val="1179198727"/>
                  </p:ext>
                </p:extLst>
              </p:nvPr>
            </p:nvGraphicFramePr>
            <p:xfrm>
              <a:off x="7612143" y="2194456"/>
              <a:ext cx="1163950" cy="1413258"/>
            </p:xfrm>
            <a:graphic>
              <a:graphicData uri="http://schemas.microsoft.com/office/drawing/2017/model3d">
                <am3d:model3d r:embed="rId10">
                  <am3d:spPr>
                    <a:xfrm>
                      <a:off x="0" y="0"/>
                      <a:ext cx="1163950" cy="1413258"/>
                    </a:xfrm>
                    <a:prstGeom prst="rect">
                      <a:avLst/>
                    </a:prstGeom>
                  </am3d:spPr>
                  <am3d:camera>
                    <am3d:pos x="0" y="0" z="64201578"/>
                    <am3d:up dx="0" dy="36000000" dz="0"/>
                    <am3d:lookAt x="0" y="0" z="0"/>
                    <am3d:perspective fov="2700000"/>
                  </am3d:camera>
                  <am3d:trans>
                    <am3d:meterPerModelUnit n="5624546" d="1000000"/>
                    <am3d:preTrans dx="225996" dy="-17636886" dz="3137461"/>
                    <am3d:scale>
                      <am3d:sx n="1000000" d="1000000"/>
                      <am3d:sy n="1000000" d="1000000"/>
                      <am3d:sz n="1000000" d="1000000"/>
                    </am3d:scale>
                    <am3d:rot/>
                    <am3d:postTrans dx="0" dy="0" dz="0"/>
                  </am3d:trans>
                  <am3d:raster rName="Office3DRenderer" rVer="16.0.8326">
                    <am3d:blip r:embed="rId11"/>
                  </am3d:raster>
                  <am3d:extLst>
                    <a:ext uri="{9A65AA19-BECB-4387-8358-8AD5134E1D82}">
                      <a3danim:embedAnim xmlns:a3danim="http://schemas.microsoft.com/office/drawing/2018/animation/model3d" animId="0">
                        <a3danim:animPr length="1000" count="indefinite"/>
                      </a3danim:embedAnim>
                    </a:ext>
                    <a:ext uri="{E9DE012E-A134-456F-84FE-255F9AAD75C6}">
                      <a3danim:posterFrame xmlns:a3danim="http://schemas.microsoft.com/office/drawing/2018/animation/model3d" animId="0"/>
                    </a:ext>
                  </am3d:extLst>
                  <am3d:objViewport viewportSz="183633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Beating heart">
                <a:extLst>
                  <a:ext uri="{FF2B5EF4-FFF2-40B4-BE49-F238E27FC236}">
                    <a16:creationId xmlns:a16="http://schemas.microsoft.com/office/drawing/2014/main" id="{96625DA2-E71A-47E7-9282-CA22B7CE2DCB}"/>
                  </a:ext>
                </a:extLst>
              </p:cNvPr>
              <p:cNvPicPr>
                <a:picLocks noGrp="1" noRot="1" noChangeAspect="1" noMove="1" noResize="1" noEditPoints="1" noAdjustHandles="1" noChangeArrowheads="1" noChangeShapeType="1" noCrop="1"/>
              </p:cNvPicPr>
              <p:nvPr/>
            </p:nvPicPr>
            <p:blipFill>
              <a:blip r:embed="rId11"/>
              <a:stretch>
                <a:fillRect/>
              </a:stretch>
            </p:blipFill>
            <p:spPr>
              <a:xfrm>
                <a:off x="7612143" y="2194456"/>
                <a:ext cx="1163950" cy="1413258"/>
              </a:xfrm>
              <a:prstGeom prst="rect">
                <a:avLst/>
              </a:prstGeom>
            </p:spPr>
          </p:pic>
        </mc:Fallback>
      </mc:AlternateContent>
      <p:sp>
        <p:nvSpPr>
          <p:cNvPr id="14" name="TextBox 13">
            <a:extLst>
              <a:ext uri="{FF2B5EF4-FFF2-40B4-BE49-F238E27FC236}">
                <a16:creationId xmlns:a16="http://schemas.microsoft.com/office/drawing/2014/main" id="{2C857082-6C01-405B-8EF1-5A7B51C900B6}"/>
              </a:ext>
            </a:extLst>
          </p:cNvPr>
          <p:cNvSpPr txBox="1"/>
          <p:nvPr/>
        </p:nvSpPr>
        <p:spPr>
          <a:xfrm>
            <a:off x="7354682" y="3508276"/>
            <a:ext cx="1835118" cy="369332"/>
          </a:xfrm>
          <a:prstGeom prst="rect">
            <a:avLst/>
          </a:prstGeom>
          <a:noFill/>
        </p:spPr>
        <p:txBody>
          <a:bodyPr wrap="none" rtlCol="0">
            <a:spAutoFit/>
          </a:bodyPr>
          <a:lstStyle/>
          <a:p>
            <a:r>
              <a:rPr lang="en-US" b="1" dirty="0">
                <a:latin typeface="Avenir Book" panose="02000503020000020003"/>
              </a:rPr>
              <a:t>Apps/Visual aids</a:t>
            </a:r>
          </a:p>
        </p:txBody>
      </p:sp>
      <p:sp>
        <p:nvSpPr>
          <p:cNvPr id="16" name="TextBox 15">
            <a:extLst>
              <a:ext uri="{FF2B5EF4-FFF2-40B4-BE49-F238E27FC236}">
                <a16:creationId xmlns:a16="http://schemas.microsoft.com/office/drawing/2014/main" id="{B3797D87-DC33-4B36-8DF2-A4EF46C86530}"/>
              </a:ext>
            </a:extLst>
          </p:cNvPr>
          <p:cNvSpPr txBox="1"/>
          <p:nvPr/>
        </p:nvSpPr>
        <p:spPr>
          <a:xfrm>
            <a:off x="2820253" y="1491402"/>
            <a:ext cx="3980577" cy="830997"/>
          </a:xfrm>
          <a:prstGeom prst="rect">
            <a:avLst/>
          </a:prstGeom>
          <a:noFill/>
        </p:spPr>
        <p:txBody>
          <a:bodyPr wrap="none" rtlCol="0">
            <a:spAutoFit/>
          </a:bodyPr>
          <a:lstStyle/>
          <a:p>
            <a:r>
              <a:rPr lang="en-US" sz="4800" b="1" dirty="0"/>
              <a:t>TIPS &amp; TRICKS</a:t>
            </a:r>
          </a:p>
        </p:txBody>
      </p:sp>
      <p:sp>
        <p:nvSpPr>
          <p:cNvPr id="17" name="Rectangle 16">
            <a:extLst>
              <a:ext uri="{FF2B5EF4-FFF2-40B4-BE49-F238E27FC236}">
                <a16:creationId xmlns:a16="http://schemas.microsoft.com/office/drawing/2014/main" id="{D2589C0F-799B-4BED-8BCE-B6F3A7A50784}"/>
              </a:ext>
            </a:extLst>
          </p:cNvPr>
          <p:cNvSpPr/>
          <p:nvPr/>
        </p:nvSpPr>
        <p:spPr>
          <a:xfrm>
            <a:off x="2803214" y="1510723"/>
            <a:ext cx="4054786" cy="7985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1A0BE471-7C54-438E-87E0-3355E38FC67C}"/>
              </a:ext>
            </a:extLst>
          </p:cNvPr>
          <p:cNvPicPr>
            <a:picLocks noChangeAspect="1"/>
          </p:cNvPicPr>
          <p:nvPr/>
        </p:nvPicPr>
        <p:blipFill>
          <a:blip r:embed="rId12"/>
          <a:stretch>
            <a:fillRect/>
          </a:stretch>
        </p:blipFill>
        <p:spPr>
          <a:xfrm>
            <a:off x="7472514" y="719533"/>
            <a:ext cx="1163950" cy="1163950"/>
          </a:xfrm>
          <a:prstGeom prst="rect">
            <a:avLst/>
          </a:prstGeom>
        </p:spPr>
      </p:pic>
      <p:sp>
        <p:nvSpPr>
          <p:cNvPr id="21" name="TextBox 20">
            <a:extLst>
              <a:ext uri="{FF2B5EF4-FFF2-40B4-BE49-F238E27FC236}">
                <a16:creationId xmlns:a16="http://schemas.microsoft.com/office/drawing/2014/main" id="{3ABC60F6-1E97-47F1-9752-C2492A4DD855}"/>
              </a:ext>
            </a:extLst>
          </p:cNvPr>
          <p:cNvSpPr txBox="1"/>
          <p:nvPr/>
        </p:nvSpPr>
        <p:spPr>
          <a:xfrm>
            <a:off x="7529684" y="1739896"/>
            <a:ext cx="1165704" cy="369332"/>
          </a:xfrm>
          <a:prstGeom prst="rect">
            <a:avLst/>
          </a:prstGeom>
          <a:noFill/>
        </p:spPr>
        <p:txBody>
          <a:bodyPr wrap="none" rtlCol="0">
            <a:spAutoFit/>
          </a:bodyPr>
          <a:lstStyle/>
          <a:p>
            <a:r>
              <a:rPr lang="en-US" b="1" dirty="0">
                <a:latin typeface="Avenir Book" panose="02000503020000020003"/>
              </a:rPr>
              <a:t>Prediction</a:t>
            </a:r>
          </a:p>
        </p:txBody>
      </p:sp>
    </p:spTree>
    <p:extLst>
      <p:ext uri="{BB962C8B-B14F-4D97-AF65-F5344CB8AC3E}">
        <p14:creationId xmlns:p14="http://schemas.microsoft.com/office/powerpoint/2010/main" val="140104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1000" fill="hold"/>
                                        <p:tgtEl>
                                          <p:spTgt spid="15"/>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29A750ED-746C-4381-AD3D-7FF3C3565A9A}"/>
              </a:ext>
            </a:extLst>
          </p:cNvPr>
          <p:cNvSpPr/>
          <p:nvPr/>
        </p:nvSpPr>
        <p:spPr>
          <a:xfrm>
            <a:off x="4876800" y="438150"/>
            <a:ext cx="3657600" cy="1382667"/>
          </a:xfrm>
          <a:prstGeom prst="clou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i="0" dirty="0">
                <a:solidFill>
                  <a:srgbClr val="333333"/>
                </a:solidFill>
                <a:effectLst/>
                <a:latin typeface="Avenir Book" panose="02000503020000020003"/>
              </a:rPr>
              <a:t>Easy to get carried away with teaching, could try to check in more about the days workload/flow to ensure its a good time for longer discussions.</a:t>
            </a:r>
            <a:endParaRPr lang="en-US" sz="1200" dirty="0">
              <a:latin typeface="Avenir Book" panose="02000503020000020003"/>
            </a:endParaRPr>
          </a:p>
        </p:txBody>
      </p:sp>
      <p:sp>
        <p:nvSpPr>
          <p:cNvPr id="5" name="Cloud 4">
            <a:extLst>
              <a:ext uri="{FF2B5EF4-FFF2-40B4-BE49-F238E27FC236}">
                <a16:creationId xmlns:a16="http://schemas.microsoft.com/office/drawing/2014/main" id="{6391F5D7-9266-43BC-BBB7-39BF0D7E7E1E}"/>
              </a:ext>
            </a:extLst>
          </p:cNvPr>
          <p:cNvSpPr/>
          <p:nvPr/>
        </p:nvSpPr>
        <p:spPr>
          <a:xfrm>
            <a:off x="6586953" y="1738670"/>
            <a:ext cx="2438400" cy="762000"/>
          </a:xfrm>
          <a:prstGeom prst="clou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i="0" dirty="0">
                <a:solidFill>
                  <a:srgbClr val="333333"/>
                </a:solidFill>
                <a:effectLst/>
                <a:latin typeface="Avenir Book" panose="02000503020000020003"/>
                <a:cs typeface="Arial" panose="020B0604020202020204" pitchFamily="34" charset="0"/>
              </a:rPr>
              <a:t> More teaching time!</a:t>
            </a:r>
            <a:br>
              <a:rPr lang="en-US" sz="1400" dirty="0">
                <a:latin typeface="Avenir Book" panose="02000503020000020003"/>
                <a:cs typeface="Arial" panose="020B0604020202020204" pitchFamily="34" charset="0"/>
              </a:rPr>
            </a:br>
            <a:endParaRPr lang="en-US" sz="1400" dirty="0">
              <a:latin typeface="Avenir Book" panose="02000503020000020003"/>
              <a:cs typeface="Arial" panose="020B0604020202020204" pitchFamily="34" charset="0"/>
            </a:endParaRPr>
          </a:p>
        </p:txBody>
      </p:sp>
      <p:sp>
        <p:nvSpPr>
          <p:cNvPr id="6" name="Cloud 5">
            <a:extLst>
              <a:ext uri="{FF2B5EF4-FFF2-40B4-BE49-F238E27FC236}">
                <a16:creationId xmlns:a16="http://schemas.microsoft.com/office/drawing/2014/main" id="{45378A1F-0A9F-4DA5-8B93-841B3AB2FFDC}"/>
              </a:ext>
            </a:extLst>
          </p:cNvPr>
          <p:cNvSpPr/>
          <p:nvPr/>
        </p:nvSpPr>
        <p:spPr>
          <a:xfrm>
            <a:off x="5056638" y="2687286"/>
            <a:ext cx="3782562" cy="1611408"/>
          </a:xfrm>
          <a:prstGeom prst="clou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i="0" dirty="0">
                <a:solidFill>
                  <a:srgbClr val="333333"/>
                </a:solidFill>
                <a:effectLst/>
                <a:latin typeface="Avenir Book" panose="02000503020000020003"/>
                <a:cs typeface="Arial" panose="020B0604020202020204" pitchFamily="34" charset="0"/>
              </a:rPr>
              <a:t>I really like it when the attending went over echoes with us in the afternoon. I would encourage continued teaching in the PM once all tasks from rounds are done.</a:t>
            </a:r>
            <a:br>
              <a:rPr lang="en-US" sz="1200" dirty="0">
                <a:latin typeface="Avenir Book" panose="02000503020000020003"/>
                <a:cs typeface="Arial" panose="020B0604020202020204" pitchFamily="34" charset="0"/>
              </a:rPr>
            </a:br>
            <a:endParaRPr lang="en-US" sz="1200" dirty="0">
              <a:latin typeface="Avenir Book" panose="02000503020000020003"/>
              <a:cs typeface="Arial" panose="020B0604020202020204" pitchFamily="34" charset="0"/>
            </a:endParaRPr>
          </a:p>
        </p:txBody>
      </p:sp>
      <p:sp>
        <p:nvSpPr>
          <p:cNvPr id="7" name="Cloud 6">
            <a:extLst>
              <a:ext uri="{FF2B5EF4-FFF2-40B4-BE49-F238E27FC236}">
                <a16:creationId xmlns:a16="http://schemas.microsoft.com/office/drawing/2014/main" id="{9D18D25D-08D2-48F2-B165-C39422DF4D38}"/>
              </a:ext>
            </a:extLst>
          </p:cNvPr>
          <p:cNvSpPr/>
          <p:nvPr/>
        </p:nvSpPr>
        <p:spPr>
          <a:xfrm>
            <a:off x="0" y="138470"/>
            <a:ext cx="4583596" cy="1600200"/>
          </a:xfrm>
          <a:prstGeom prst="cloud">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i="0" dirty="0">
                <a:solidFill>
                  <a:srgbClr val="333333"/>
                </a:solidFill>
                <a:effectLst/>
                <a:latin typeface="Avenir Book" panose="02000503020000020003"/>
              </a:rPr>
              <a:t> I truly felt like she invested in me as a learner and young physician. One of her strengths is her ability to synthesize and summarize complex amounts of patient data and allow it to be digestible for all learner levels</a:t>
            </a:r>
            <a:r>
              <a:rPr lang="en-US" sz="1400" b="0" i="0" dirty="0">
                <a:solidFill>
                  <a:srgbClr val="333333"/>
                </a:solidFill>
                <a:effectLst/>
                <a:latin typeface="Avenir Book" panose="02000503020000020003"/>
              </a:rPr>
              <a:t>.</a:t>
            </a:r>
            <a:endParaRPr lang="en-US" sz="1400" dirty="0">
              <a:latin typeface="Avenir Book" panose="02000503020000020003"/>
            </a:endParaRPr>
          </a:p>
        </p:txBody>
      </p:sp>
      <p:sp>
        <p:nvSpPr>
          <p:cNvPr id="8" name="Cloud 7">
            <a:extLst>
              <a:ext uri="{FF2B5EF4-FFF2-40B4-BE49-F238E27FC236}">
                <a16:creationId xmlns:a16="http://schemas.microsoft.com/office/drawing/2014/main" id="{3BFDC4FD-9C31-42EC-8018-A8AD89ED7433}"/>
              </a:ext>
            </a:extLst>
          </p:cNvPr>
          <p:cNvSpPr/>
          <p:nvPr/>
        </p:nvSpPr>
        <p:spPr>
          <a:xfrm>
            <a:off x="48764" y="2479006"/>
            <a:ext cx="4038600" cy="1819688"/>
          </a:xfrm>
          <a:prstGeom prst="cloud">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i="0" dirty="0">
                <a:solidFill>
                  <a:srgbClr val="333333"/>
                </a:solidFill>
                <a:effectLst/>
                <a:latin typeface="Avenir Book" panose="02000503020000020003"/>
              </a:rPr>
              <a:t>One of her best qualities is her ability to assess learners where they were and teach to the learners needs. I was able to advance my knowledge in cardiac </a:t>
            </a:r>
            <a:r>
              <a:rPr lang="en-US" sz="1200" b="0" i="0" dirty="0" err="1">
                <a:solidFill>
                  <a:srgbClr val="333333"/>
                </a:solidFill>
                <a:effectLst/>
                <a:latin typeface="Avenir Book" panose="02000503020000020003"/>
              </a:rPr>
              <a:t>cath</a:t>
            </a:r>
            <a:r>
              <a:rPr lang="en-US" sz="1200" b="0" i="0" dirty="0">
                <a:solidFill>
                  <a:srgbClr val="333333"/>
                </a:solidFill>
                <a:effectLst/>
                <a:latin typeface="Avenir Book" panose="02000503020000020003"/>
              </a:rPr>
              <a:t> to the point that I felt very comfortable being able to interpret RHC’s.</a:t>
            </a:r>
            <a:endParaRPr lang="en-US" sz="1200" dirty="0">
              <a:latin typeface="Avenir Book" panose="02000503020000020003"/>
            </a:endParaRPr>
          </a:p>
        </p:txBody>
      </p:sp>
      <p:sp>
        <p:nvSpPr>
          <p:cNvPr id="11" name="TextBox 10">
            <a:extLst>
              <a:ext uri="{FF2B5EF4-FFF2-40B4-BE49-F238E27FC236}">
                <a16:creationId xmlns:a16="http://schemas.microsoft.com/office/drawing/2014/main" id="{62E63841-B5BD-48C4-8BFA-3D83DCDCBF2D}"/>
              </a:ext>
            </a:extLst>
          </p:cNvPr>
          <p:cNvSpPr txBox="1"/>
          <p:nvPr/>
        </p:nvSpPr>
        <p:spPr>
          <a:xfrm>
            <a:off x="3138901" y="1728535"/>
            <a:ext cx="2964450" cy="646331"/>
          </a:xfrm>
          <a:prstGeom prst="rect">
            <a:avLst/>
          </a:prstGeom>
          <a:noFill/>
        </p:spPr>
        <p:txBody>
          <a:bodyPr wrap="square" rtlCol="0">
            <a:spAutoFit/>
          </a:bodyPr>
          <a:lstStyle/>
          <a:p>
            <a:r>
              <a:rPr lang="en-US" sz="3600" b="1" dirty="0">
                <a:latin typeface="Avenir Heavy" panose="02000503020000020003"/>
              </a:rPr>
              <a:t>EVALUATIONS</a:t>
            </a:r>
            <a:r>
              <a:rPr lang="en-US" sz="3600" b="1" dirty="0"/>
              <a:t> </a:t>
            </a:r>
          </a:p>
        </p:txBody>
      </p:sp>
      <p:sp>
        <p:nvSpPr>
          <p:cNvPr id="13" name="TextBox 12">
            <a:extLst>
              <a:ext uri="{FF2B5EF4-FFF2-40B4-BE49-F238E27FC236}">
                <a16:creationId xmlns:a16="http://schemas.microsoft.com/office/drawing/2014/main" id="{A2314D22-5144-4FCB-8A5B-F45E7BF8F451}"/>
              </a:ext>
            </a:extLst>
          </p:cNvPr>
          <p:cNvSpPr txBox="1"/>
          <p:nvPr/>
        </p:nvSpPr>
        <p:spPr>
          <a:xfrm>
            <a:off x="5980666" y="1555676"/>
            <a:ext cx="324678" cy="923330"/>
          </a:xfrm>
          <a:prstGeom prst="rect">
            <a:avLst/>
          </a:prstGeom>
          <a:noFill/>
        </p:spPr>
        <p:txBody>
          <a:bodyPr wrap="square" rtlCol="0">
            <a:spAutoFit/>
          </a:bodyPr>
          <a:lstStyle/>
          <a:p>
            <a:r>
              <a:rPr lang="en-US" sz="5400" b="1" dirty="0">
                <a:solidFill>
                  <a:srgbClr val="C00000"/>
                </a:solidFill>
              </a:rPr>
              <a:t>-</a:t>
            </a:r>
            <a:r>
              <a:rPr lang="en-US" sz="3600" b="1" dirty="0">
                <a:solidFill>
                  <a:srgbClr val="C00000"/>
                </a:solidFill>
              </a:rPr>
              <a:t> </a:t>
            </a:r>
          </a:p>
        </p:txBody>
      </p:sp>
      <p:sp>
        <p:nvSpPr>
          <p:cNvPr id="14" name="TextBox 13">
            <a:extLst>
              <a:ext uri="{FF2B5EF4-FFF2-40B4-BE49-F238E27FC236}">
                <a16:creationId xmlns:a16="http://schemas.microsoft.com/office/drawing/2014/main" id="{792DA0E2-FB77-4A2F-9D78-8B5F5154042A}"/>
              </a:ext>
            </a:extLst>
          </p:cNvPr>
          <p:cNvSpPr txBox="1"/>
          <p:nvPr/>
        </p:nvSpPr>
        <p:spPr>
          <a:xfrm>
            <a:off x="2563987" y="1605652"/>
            <a:ext cx="452230" cy="923330"/>
          </a:xfrm>
          <a:prstGeom prst="rect">
            <a:avLst/>
          </a:prstGeom>
          <a:noFill/>
        </p:spPr>
        <p:txBody>
          <a:bodyPr wrap="square" rtlCol="0">
            <a:spAutoFit/>
          </a:bodyPr>
          <a:lstStyle/>
          <a:p>
            <a:r>
              <a:rPr lang="en-US" sz="5400" b="1" dirty="0">
                <a:solidFill>
                  <a:srgbClr val="C00000"/>
                </a:solidFill>
              </a:rPr>
              <a:t>+</a:t>
            </a:r>
            <a:r>
              <a:rPr lang="en-US" sz="3600" b="1" dirty="0"/>
              <a:t> </a:t>
            </a:r>
          </a:p>
        </p:txBody>
      </p:sp>
      <p:sp>
        <p:nvSpPr>
          <p:cNvPr id="16" name="Rectangle 15">
            <a:extLst>
              <a:ext uri="{FF2B5EF4-FFF2-40B4-BE49-F238E27FC236}">
                <a16:creationId xmlns:a16="http://schemas.microsoft.com/office/drawing/2014/main" id="{F096E8DD-2717-4303-9642-5437F6120BAD}"/>
              </a:ext>
            </a:extLst>
          </p:cNvPr>
          <p:cNvSpPr/>
          <p:nvPr/>
        </p:nvSpPr>
        <p:spPr>
          <a:xfrm>
            <a:off x="3189372" y="1784372"/>
            <a:ext cx="2692470" cy="5658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207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FB043B-9757-4B5C-8CAD-AF528A8CDB61}"/>
              </a:ext>
            </a:extLst>
          </p:cNvPr>
          <p:cNvPicPr>
            <a:picLocks noChangeAspect="1"/>
          </p:cNvPicPr>
          <p:nvPr/>
        </p:nvPicPr>
        <p:blipFill rotWithShape="1">
          <a:blip r:embed="rId2"/>
          <a:srcRect t="4314" b="-4709"/>
          <a:stretch/>
        </p:blipFill>
        <p:spPr>
          <a:xfrm>
            <a:off x="5334000" y="971550"/>
            <a:ext cx="3280981" cy="2926080"/>
          </a:xfrm>
          <a:prstGeom prst="rect">
            <a:avLst/>
          </a:prstGeom>
        </p:spPr>
      </p:pic>
      <p:pic>
        <p:nvPicPr>
          <p:cNvPr id="5122" name="Picture 2" descr="Stanford.Berkeley.UCSF Next Generation Faculty Symposium">
            <a:extLst>
              <a:ext uri="{FF2B5EF4-FFF2-40B4-BE49-F238E27FC236}">
                <a16:creationId xmlns:a16="http://schemas.microsoft.com/office/drawing/2014/main" id="{55E6723D-974D-4387-8FEC-AF64AD32C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6944"/>
            <a:ext cx="4967317" cy="1905000"/>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BCD4D89-2791-4111-BAA5-2B6A4784A6C8}"/>
              </a:ext>
            </a:extLst>
          </p:cNvPr>
          <p:cNvPicPr>
            <a:picLocks noChangeAspect="1"/>
          </p:cNvPicPr>
          <p:nvPr/>
        </p:nvPicPr>
        <p:blipFill>
          <a:blip r:embed="rId4"/>
          <a:stretch>
            <a:fillRect/>
          </a:stretch>
        </p:blipFill>
        <p:spPr>
          <a:xfrm>
            <a:off x="733425" y="2495550"/>
            <a:ext cx="3619500" cy="1447800"/>
          </a:xfrm>
          <a:prstGeom prst="rect">
            <a:avLst/>
          </a:prstGeom>
        </p:spPr>
      </p:pic>
      <p:sp>
        <p:nvSpPr>
          <p:cNvPr id="5" name="TextBox 4">
            <a:extLst>
              <a:ext uri="{FF2B5EF4-FFF2-40B4-BE49-F238E27FC236}">
                <a16:creationId xmlns:a16="http://schemas.microsoft.com/office/drawing/2014/main" id="{86AEE2F0-1EE8-4CD9-A6B7-7955BEE44507}"/>
              </a:ext>
            </a:extLst>
          </p:cNvPr>
          <p:cNvSpPr txBox="1"/>
          <p:nvPr/>
        </p:nvSpPr>
        <p:spPr>
          <a:xfrm>
            <a:off x="3429000" y="3860358"/>
            <a:ext cx="3025700" cy="830997"/>
          </a:xfrm>
          <a:prstGeom prst="rect">
            <a:avLst/>
          </a:prstGeom>
          <a:noFill/>
        </p:spPr>
        <p:txBody>
          <a:bodyPr wrap="none" rtlCol="0">
            <a:spAutoFit/>
          </a:bodyPr>
          <a:lstStyle/>
          <a:p>
            <a:r>
              <a:rPr lang="en-US" sz="4800" b="1" dirty="0">
                <a:latin typeface="Avenir Heavy" panose="02000503020000020003"/>
              </a:rPr>
              <a:t>Thank You </a:t>
            </a:r>
          </a:p>
        </p:txBody>
      </p:sp>
    </p:spTree>
    <p:extLst>
      <p:ext uri="{BB962C8B-B14F-4D97-AF65-F5344CB8AC3E}">
        <p14:creationId xmlns:p14="http://schemas.microsoft.com/office/powerpoint/2010/main" val="3010858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9C17F3BD-2F68-42D8-BE43-A3B3913D7125}"/>
              </a:ext>
            </a:extLst>
          </p:cNvPr>
          <p:cNvSpPr txBox="1">
            <a:spLocks/>
          </p:cNvSpPr>
          <p:nvPr/>
        </p:nvSpPr>
        <p:spPr bwMode="auto">
          <a:xfrm>
            <a:off x="685800" y="819150"/>
            <a:ext cx="7772400" cy="147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Franklin Gothic Book" panose="020B0503020102020204" pitchFamily="34" charset="0"/>
                <a:ea typeface="MS PGothic" panose="020B0600070205080204" pitchFamily="34" charset="-128"/>
              </a:defRPr>
            </a:lvl1pPr>
            <a:lvl2pPr marL="742950" indent="-285750" eaLnBrk="0" hangingPunct="0">
              <a:defRPr sz="2400">
                <a:solidFill>
                  <a:schemeClr val="tx1"/>
                </a:solidFill>
                <a:latin typeface="Franklin Gothic Book" panose="020B0503020102020204" pitchFamily="34" charset="0"/>
                <a:ea typeface="MS PGothic" panose="020B0600070205080204" pitchFamily="34" charset="-128"/>
              </a:defRPr>
            </a:lvl2pPr>
            <a:lvl3pPr marL="1143000" indent="-228600" eaLnBrk="0" hangingPunct="0">
              <a:defRPr sz="2400">
                <a:solidFill>
                  <a:schemeClr val="tx1"/>
                </a:solidFill>
                <a:latin typeface="Franklin Gothic Book" panose="020B0503020102020204" pitchFamily="34" charset="0"/>
                <a:ea typeface="MS PGothic" panose="020B0600070205080204" pitchFamily="34" charset="-128"/>
              </a:defRPr>
            </a:lvl3pPr>
            <a:lvl4pPr marL="1600200" indent="-228600" eaLnBrk="0" hangingPunct="0">
              <a:defRPr sz="2400">
                <a:solidFill>
                  <a:schemeClr val="tx1"/>
                </a:solidFill>
                <a:latin typeface="Franklin Gothic Book" panose="020B0503020102020204" pitchFamily="34" charset="0"/>
                <a:ea typeface="MS PGothic" panose="020B0600070205080204" pitchFamily="34" charset="-128"/>
              </a:defRPr>
            </a:lvl4pPr>
            <a:lvl5pPr marL="2057400" indent="-228600" eaLnBrk="0" hangingPunct="0">
              <a:defRPr sz="2400">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9pPr>
          </a:lstStyle>
          <a:p>
            <a:pPr algn="ctr" eaLnBrk="1" hangingPunct="1"/>
            <a:r>
              <a:rPr lang="en-US" altLang="en-US" sz="4800" b="1" dirty="0">
                <a:solidFill>
                  <a:srgbClr val="00386B"/>
                </a:solidFill>
                <a:latin typeface="Avenir Heavy" panose="02000503020000020003" pitchFamily="2" charset="0"/>
                <a:ea typeface="MS PGothic"/>
                <a:cs typeface="Gotham Medium" pitchFamily="2" charset="0"/>
              </a:rPr>
              <a:t>Teaching to Learners at Different Stages of Training</a:t>
            </a:r>
          </a:p>
          <a:p>
            <a:pPr algn="ctr"/>
            <a:endParaRPr lang="en-US" altLang="en-US" sz="5800" b="1" dirty="0">
              <a:solidFill>
                <a:srgbClr val="00386B"/>
              </a:solidFill>
              <a:latin typeface="Garamond" panose="02020404030301010803" pitchFamily="18" charset="0"/>
            </a:endParaRPr>
          </a:p>
        </p:txBody>
      </p:sp>
      <p:sp>
        <p:nvSpPr>
          <p:cNvPr id="8" name="Subtitle 2">
            <a:extLst>
              <a:ext uri="{FF2B5EF4-FFF2-40B4-BE49-F238E27FC236}">
                <a16:creationId xmlns:a16="http://schemas.microsoft.com/office/drawing/2014/main" id="{4D9872F8-B57F-4FF8-82F7-257BA2E0DCB6}"/>
              </a:ext>
            </a:extLst>
          </p:cNvPr>
          <p:cNvSpPr txBox="1">
            <a:spLocks/>
          </p:cNvSpPr>
          <p:nvPr/>
        </p:nvSpPr>
        <p:spPr bwMode="auto">
          <a:xfrm>
            <a:off x="342900" y="1914362"/>
            <a:ext cx="8458200" cy="2266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normAutofit fontScale="70000" lnSpcReduction="20000"/>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1" fontAlgn="auto" hangingPunct="1">
              <a:spcAft>
                <a:spcPts val="0"/>
              </a:spcAft>
              <a:buFont typeface="Arial" pitchFamily="34" charset="0"/>
              <a:buNone/>
              <a:defRPr/>
            </a:pPr>
            <a:endParaRPr lang="en-US" dirty="0">
              <a:latin typeface="Garamond" pitchFamily="18" charset="0"/>
              <a:ea typeface="+mn-ea"/>
              <a:cs typeface="+mn-cs"/>
            </a:endParaRPr>
          </a:p>
          <a:p>
            <a:pPr eaLnBrk="1" fontAlgn="auto" hangingPunct="1">
              <a:spcAft>
                <a:spcPts val="0"/>
              </a:spcAft>
              <a:defRPr/>
            </a:pPr>
            <a:r>
              <a:rPr lang="en-US" sz="2400" dirty="0">
                <a:latin typeface="Avenir Book" panose="02000503020000020003" pitchFamily="2" charset="0"/>
                <a:ea typeface="+mn-ea"/>
                <a:cs typeface="Gotham Book" pitchFamily="2" charset="0"/>
              </a:rPr>
              <a:t>Marty C. Tam, MD, FACC</a:t>
            </a:r>
          </a:p>
          <a:p>
            <a:pPr eaLnBrk="1" fontAlgn="auto" hangingPunct="1">
              <a:spcAft>
                <a:spcPts val="0"/>
              </a:spcAft>
              <a:defRPr/>
            </a:pPr>
            <a:r>
              <a:rPr lang="en-US" sz="2400" dirty="0">
                <a:latin typeface="Avenir Book" panose="02000503020000020003" pitchFamily="2" charset="0"/>
                <a:ea typeface="+mn-ea"/>
                <a:cs typeface="Gotham Book" pitchFamily="2" charset="0"/>
              </a:rPr>
              <a:t>Assistant Professor, Division of Cardiovascular Medicine</a:t>
            </a:r>
          </a:p>
          <a:p>
            <a:pPr eaLnBrk="1" fontAlgn="auto" hangingPunct="1">
              <a:spcAft>
                <a:spcPts val="0"/>
              </a:spcAft>
              <a:defRPr/>
            </a:pPr>
            <a:r>
              <a:rPr lang="en-US" sz="2400" dirty="0">
                <a:latin typeface="Avenir Book" panose="02000503020000020003" pitchFamily="2" charset="0"/>
                <a:ea typeface="+mn-ea"/>
                <a:cs typeface="Gotham Book" pitchFamily="2" charset="0"/>
              </a:rPr>
              <a:t>Associate Program Director, Cardiovascular Disease Fellowship</a:t>
            </a:r>
          </a:p>
          <a:p>
            <a:pPr eaLnBrk="1" fontAlgn="auto" hangingPunct="1">
              <a:spcAft>
                <a:spcPts val="0"/>
              </a:spcAft>
              <a:defRPr/>
            </a:pPr>
            <a:r>
              <a:rPr lang="en-US" sz="2400" dirty="0">
                <a:latin typeface="Avenir Book" panose="02000503020000020003" pitchFamily="2" charset="0"/>
                <a:ea typeface="+mn-ea"/>
                <a:cs typeface="Gotham Book" pitchFamily="2" charset="0"/>
              </a:rPr>
              <a:t>Associate Program Director, Advanced Heart Failure &amp; Transplant Cardiology Fellowship</a:t>
            </a:r>
          </a:p>
          <a:p>
            <a:pPr eaLnBrk="1" fontAlgn="auto" hangingPunct="1">
              <a:spcAft>
                <a:spcPts val="0"/>
              </a:spcAft>
              <a:defRPr/>
            </a:pPr>
            <a:r>
              <a:rPr lang="en-US" sz="2400" dirty="0">
                <a:latin typeface="Avenir Book" panose="02000503020000020003" pitchFamily="2" charset="0"/>
                <a:ea typeface="+mn-ea"/>
                <a:cs typeface="Gotham Book" pitchFamily="2" charset="0"/>
              </a:rPr>
              <a:t>University of Michigan</a:t>
            </a:r>
          </a:p>
          <a:p>
            <a:pPr eaLnBrk="1" fontAlgn="auto" hangingPunct="1">
              <a:spcAft>
                <a:spcPts val="0"/>
              </a:spcAft>
              <a:defRPr/>
            </a:pPr>
            <a:endParaRPr lang="en-US" sz="800" dirty="0">
              <a:latin typeface="Avenir Book" panose="02000503020000020003" pitchFamily="2" charset="0"/>
              <a:ea typeface="+mn-ea"/>
              <a:cs typeface="Gotham Book" pitchFamily="2" charset="0"/>
            </a:endParaRPr>
          </a:p>
          <a:p>
            <a:pPr eaLnBrk="1" fontAlgn="auto" hangingPunct="1">
              <a:spcAft>
                <a:spcPts val="0"/>
              </a:spcAft>
              <a:defRPr/>
            </a:pPr>
            <a:endParaRPr lang="en-US" sz="2300" dirty="0">
              <a:latin typeface="Avenir Book" panose="02000503020000020003" pitchFamily="2" charset="0"/>
              <a:ea typeface="+mn-ea"/>
              <a:cs typeface="Gotham Book" pitchFamily="2" charset="0"/>
            </a:endParaRPr>
          </a:p>
          <a:p>
            <a:pPr eaLnBrk="1" fontAlgn="auto" hangingPunct="1">
              <a:spcAft>
                <a:spcPts val="0"/>
              </a:spcAft>
              <a:defRPr/>
            </a:pPr>
            <a:r>
              <a:rPr lang="en-US" sz="2400" i="1" dirty="0">
                <a:latin typeface="Avenir Book" panose="02000503020000020003" pitchFamily="2" charset="0"/>
                <a:ea typeface="+mn-ea"/>
                <a:cs typeface="Gotham Book" pitchFamily="2" charset="0"/>
              </a:rPr>
              <a:t>No Disclosures</a:t>
            </a:r>
          </a:p>
          <a:p>
            <a:pPr eaLnBrk="1" fontAlgn="auto" hangingPunct="1">
              <a:spcAft>
                <a:spcPts val="0"/>
              </a:spcAft>
              <a:defRPr/>
            </a:pPr>
            <a:endParaRPr lang="en-US" sz="2400" dirty="0">
              <a:latin typeface="Avenir Book" panose="02000503020000020003" pitchFamily="2" charset="0"/>
              <a:ea typeface="+mn-ea"/>
              <a:cs typeface="Gotham Book" pitchFamily="2" charset="0"/>
            </a:endParaRPr>
          </a:p>
        </p:txBody>
      </p:sp>
      <p:grpSp>
        <p:nvGrpSpPr>
          <p:cNvPr id="9" name="Group 8">
            <a:extLst>
              <a:ext uri="{FF2B5EF4-FFF2-40B4-BE49-F238E27FC236}">
                <a16:creationId xmlns:a16="http://schemas.microsoft.com/office/drawing/2014/main" id="{76DB1660-4067-42A4-88CC-C325943B17C6}"/>
              </a:ext>
            </a:extLst>
          </p:cNvPr>
          <p:cNvGrpSpPr/>
          <p:nvPr/>
        </p:nvGrpSpPr>
        <p:grpSpPr>
          <a:xfrm>
            <a:off x="3755865" y="3437196"/>
            <a:ext cx="1622267" cy="374969"/>
            <a:chOff x="5672241" y="4620887"/>
            <a:chExt cx="2163022" cy="499959"/>
          </a:xfrm>
        </p:grpSpPr>
        <p:pic>
          <p:nvPicPr>
            <p:cNvPr id="10" name="Picture 9">
              <a:extLst>
                <a:ext uri="{FF2B5EF4-FFF2-40B4-BE49-F238E27FC236}">
                  <a16:creationId xmlns:a16="http://schemas.microsoft.com/office/drawing/2014/main" id="{C8A7C7B0-1728-42D8-8C30-4121174EDF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2241" y="4620887"/>
              <a:ext cx="499959" cy="499959"/>
            </a:xfrm>
            <a:prstGeom prst="rect">
              <a:avLst/>
            </a:prstGeom>
          </p:spPr>
        </p:pic>
        <p:sp>
          <p:nvSpPr>
            <p:cNvPr id="11" name="TextBox 10">
              <a:extLst>
                <a:ext uri="{FF2B5EF4-FFF2-40B4-BE49-F238E27FC236}">
                  <a16:creationId xmlns:a16="http://schemas.microsoft.com/office/drawing/2014/main" id="{7F1055BB-9592-4273-8C2A-32086DD754E1}"/>
                </a:ext>
              </a:extLst>
            </p:cNvPr>
            <p:cNvSpPr txBox="1"/>
            <p:nvPr/>
          </p:nvSpPr>
          <p:spPr>
            <a:xfrm>
              <a:off x="6049222" y="4709283"/>
              <a:ext cx="1786041" cy="32316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125" dirty="0"/>
                <a:t>@</a:t>
              </a:r>
              <a:r>
                <a:rPr lang="en-US" sz="1125" dirty="0" err="1"/>
                <a:t>MartyTamMD</a:t>
              </a:r>
              <a:endParaRPr lang="en-US" sz="1125" dirty="0"/>
            </a:p>
          </p:txBody>
        </p:sp>
      </p:grpSp>
    </p:spTree>
    <p:extLst>
      <p:ext uri="{BB962C8B-B14F-4D97-AF65-F5344CB8AC3E}">
        <p14:creationId xmlns:p14="http://schemas.microsoft.com/office/powerpoint/2010/main" val="2251693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a:latin typeface="Avenir Heavy" panose="02000503020000020003"/>
              </a:rPr>
              <a:t>Objectives</a:t>
            </a:r>
          </a:p>
        </p:txBody>
      </p:sp>
      <p:sp>
        <p:nvSpPr>
          <p:cNvPr id="3" name="Content Placeholder 2"/>
          <p:cNvSpPr>
            <a:spLocks noGrp="1"/>
          </p:cNvSpPr>
          <p:nvPr>
            <p:ph idx="1"/>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spcBef>
                <a:spcPts val="0"/>
              </a:spcBef>
              <a:buNone/>
            </a:pPr>
            <a:r>
              <a:rPr lang="en-US" sz="3200" dirty="0">
                <a:latin typeface="Avenir Book" panose="02000503020000020003"/>
              </a:rPr>
              <a:t>At the end of this session, you will be able to:</a:t>
            </a:r>
          </a:p>
          <a:p>
            <a:pPr>
              <a:spcBef>
                <a:spcPts val="0"/>
              </a:spcBef>
            </a:pPr>
            <a:endParaRPr lang="en-US" sz="3200" dirty="0">
              <a:latin typeface="Avenir Book" panose="02000503020000020003"/>
            </a:endParaRPr>
          </a:p>
          <a:p>
            <a:pPr indent="0">
              <a:spcBef>
                <a:spcPts val="0"/>
              </a:spcBef>
              <a:buNone/>
            </a:pPr>
            <a:r>
              <a:rPr lang="en-US" sz="3200" dirty="0">
                <a:latin typeface="Avenir Book" panose="02000503020000020003"/>
              </a:rPr>
              <a:t>Describe core strategies for teaching to a group of learners at different stages of training</a:t>
            </a:r>
          </a:p>
        </p:txBody>
      </p:sp>
      <p:sp>
        <p:nvSpPr>
          <p:cNvPr id="4" name="TextBox 3"/>
          <p:cNvSpPr txBox="1"/>
          <p:nvPr/>
        </p:nvSpPr>
        <p:spPr>
          <a:xfrm>
            <a:off x="1885950" y="4857751"/>
            <a:ext cx="7200900" cy="2308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900" dirty="0"/>
              <a:t>…</a:t>
            </a:r>
          </a:p>
        </p:txBody>
      </p:sp>
    </p:spTree>
    <p:extLst>
      <p:ext uri="{BB962C8B-B14F-4D97-AF65-F5344CB8AC3E}">
        <p14:creationId xmlns:p14="http://schemas.microsoft.com/office/powerpoint/2010/main" val="1083946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10066-4631-4D07-81E5-2300B54BAC48}"/>
              </a:ext>
            </a:extLst>
          </p:cNvPr>
          <p:cNvSpPr>
            <a:spLocks noGrp="1"/>
          </p:cNvSpPr>
          <p:nvPr>
            <p:ph type="title"/>
          </p:nvPr>
        </p:nvSpPr>
        <p:spPr>
          <a:xfrm>
            <a:off x="381000" y="206374"/>
            <a:ext cx="8534400" cy="993776"/>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600" dirty="0">
                <a:latin typeface="Avenir Heavy"/>
              </a:rPr>
              <a:t>You are the Fellow on Service </a:t>
            </a:r>
            <a:br>
              <a:rPr lang="en-US" sz="3600" dirty="0">
                <a:latin typeface="Avenir Heavy"/>
              </a:rPr>
            </a:br>
            <a:r>
              <a:rPr lang="en-US" sz="3600" dirty="0">
                <a:latin typeface="Avenir Heavy"/>
              </a:rPr>
              <a:t>in the Cardiac ICU…</a:t>
            </a:r>
          </a:p>
        </p:txBody>
      </p:sp>
      <p:sp>
        <p:nvSpPr>
          <p:cNvPr id="3" name="Content Placeholder 2">
            <a:extLst>
              <a:ext uri="{FF2B5EF4-FFF2-40B4-BE49-F238E27FC236}">
                <a16:creationId xmlns:a16="http://schemas.microsoft.com/office/drawing/2014/main" id="{B5FD4528-2A47-4627-9333-9DA9634615EC}"/>
              </a:ext>
            </a:extLst>
          </p:cNvPr>
          <p:cNvSpPr>
            <a:spLocks noGrp="1"/>
          </p:cNvSpPr>
          <p:nvPr>
            <p:ph idx="1"/>
          </p:nvPr>
        </p:nvSpPr>
        <p:spPr/>
        <p:txBody>
          <a:bodyPr>
            <a:normAutofit fontScale="85000" lnSpcReduction="2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buNone/>
            </a:pPr>
            <a:r>
              <a:rPr lang="en-US" sz="2000" dirty="0">
                <a:latin typeface="Avenir Book" panose="02000503020000020003"/>
              </a:rPr>
              <a:t>On service you have:</a:t>
            </a:r>
          </a:p>
          <a:p>
            <a:pPr indent="0">
              <a:buNone/>
            </a:pPr>
            <a:r>
              <a:rPr lang="en-US" sz="2000" dirty="0">
                <a:latin typeface="Avenir Book" panose="02000503020000020003"/>
              </a:rPr>
              <a:t>	Two senior IM residents</a:t>
            </a:r>
          </a:p>
          <a:p>
            <a:pPr indent="0">
              <a:buNone/>
            </a:pPr>
            <a:r>
              <a:rPr lang="en-US" sz="2000" dirty="0">
                <a:latin typeface="Avenir Book" panose="02000503020000020003"/>
              </a:rPr>
              <a:t>	One IM intern</a:t>
            </a:r>
          </a:p>
          <a:p>
            <a:pPr indent="0">
              <a:buNone/>
            </a:pPr>
            <a:r>
              <a:rPr lang="en-US" sz="2000" dirty="0">
                <a:latin typeface="Avenir Book" panose="02000503020000020003"/>
              </a:rPr>
              <a:t>	One EM intern</a:t>
            </a:r>
          </a:p>
          <a:p>
            <a:pPr indent="0">
              <a:buNone/>
            </a:pPr>
            <a:r>
              <a:rPr lang="en-US" sz="2000" dirty="0">
                <a:latin typeface="Avenir Book" panose="02000503020000020003"/>
              </a:rPr>
              <a:t>	One medical student</a:t>
            </a:r>
          </a:p>
          <a:p>
            <a:pPr indent="0">
              <a:buNone/>
            </a:pPr>
            <a:endParaRPr lang="en-US" sz="2000" dirty="0">
              <a:latin typeface="Avenir Book" panose="02000503020000020003"/>
            </a:endParaRPr>
          </a:p>
          <a:p>
            <a:pPr indent="0">
              <a:buNone/>
            </a:pPr>
            <a:r>
              <a:rPr lang="en-US" sz="2000" dirty="0">
                <a:latin typeface="Avenir Book" panose="02000503020000020003"/>
              </a:rPr>
              <a:t>A patient with cardiogenic shock is admitted. </a:t>
            </a:r>
          </a:p>
          <a:p>
            <a:pPr indent="0">
              <a:buNone/>
            </a:pPr>
            <a:r>
              <a:rPr lang="en-US" sz="2000" dirty="0">
                <a:latin typeface="Avenir Book" panose="02000503020000020003"/>
              </a:rPr>
              <a:t>How do you teach this large group about management strategies? </a:t>
            </a:r>
          </a:p>
          <a:p>
            <a:pPr indent="0">
              <a:buNone/>
            </a:pPr>
            <a:endParaRPr lang="en-US" sz="2000" b="1" dirty="0">
              <a:solidFill>
                <a:srgbClr val="FF0000"/>
              </a:solidFill>
              <a:latin typeface="Avenir Book" panose="02000503020000020003"/>
            </a:endParaRPr>
          </a:p>
          <a:p>
            <a:pPr indent="0">
              <a:buNone/>
            </a:pPr>
            <a:r>
              <a:rPr lang="en-US" sz="2000" b="1" dirty="0">
                <a:solidFill>
                  <a:srgbClr val="FF0000"/>
                </a:solidFill>
                <a:latin typeface="Avenir Book" panose="02000503020000020003"/>
              </a:rPr>
              <a:t>(It’s hard!)</a:t>
            </a:r>
          </a:p>
        </p:txBody>
      </p:sp>
      <p:sp>
        <p:nvSpPr>
          <p:cNvPr id="4" name="TextBox 3">
            <a:extLst>
              <a:ext uri="{FF2B5EF4-FFF2-40B4-BE49-F238E27FC236}">
                <a16:creationId xmlns:a16="http://schemas.microsoft.com/office/drawing/2014/main" id="{B43D4C6D-6399-47E3-9D5A-9E1AEB8442BD}"/>
              </a:ext>
            </a:extLst>
          </p:cNvPr>
          <p:cNvSpPr txBox="1"/>
          <p:nvPr/>
        </p:nvSpPr>
        <p:spPr>
          <a:xfrm>
            <a:off x="1885950" y="4857751"/>
            <a:ext cx="7200900" cy="2308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900" dirty="0"/>
              <a:t>…</a:t>
            </a:r>
          </a:p>
        </p:txBody>
      </p:sp>
    </p:spTree>
    <p:extLst>
      <p:ext uri="{BB962C8B-B14F-4D97-AF65-F5344CB8AC3E}">
        <p14:creationId xmlns:p14="http://schemas.microsoft.com/office/powerpoint/2010/main" val="252781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10066-4631-4D07-81E5-2300B54BAC48}"/>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600" dirty="0">
                <a:latin typeface="Avenir Heavy"/>
              </a:rPr>
              <a:t>Tip 1: Create a Safe Learning Environment</a:t>
            </a:r>
          </a:p>
        </p:txBody>
      </p:sp>
      <p:sp>
        <p:nvSpPr>
          <p:cNvPr id="3" name="Content Placeholder 2">
            <a:extLst>
              <a:ext uri="{FF2B5EF4-FFF2-40B4-BE49-F238E27FC236}">
                <a16:creationId xmlns:a16="http://schemas.microsoft.com/office/drawing/2014/main" id="{B5FD4528-2A47-4627-9333-9DA9634615EC}"/>
              </a:ext>
            </a:extLst>
          </p:cNvPr>
          <p:cNvSpPr>
            <a:spLocks noGrp="1"/>
          </p:cNvSpPr>
          <p:nvPr>
            <p:ph idx="1"/>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spcBef>
                <a:spcPts val="0"/>
              </a:spcBef>
              <a:buNone/>
            </a:pPr>
            <a:r>
              <a:rPr lang="en-US" sz="2800" dirty="0">
                <a:latin typeface="Avenir Book"/>
              </a:rPr>
              <a:t>Learners can </a:t>
            </a:r>
            <a:r>
              <a:rPr lang="en-US" sz="2800" b="1" dirty="0">
                <a:solidFill>
                  <a:srgbClr val="FF0000"/>
                </a:solidFill>
                <a:latin typeface="Avenir Book"/>
              </a:rPr>
              <a:t>ask questions </a:t>
            </a:r>
            <a:r>
              <a:rPr lang="en-US" sz="2800" dirty="0">
                <a:latin typeface="Avenir Book"/>
              </a:rPr>
              <a:t>and </a:t>
            </a:r>
            <a:r>
              <a:rPr lang="en-US" sz="2800" b="1" dirty="0">
                <a:solidFill>
                  <a:srgbClr val="FF0000"/>
                </a:solidFill>
                <a:latin typeface="Avenir Book"/>
              </a:rPr>
              <a:t>express uncertainty</a:t>
            </a:r>
          </a:p>
          <a:p>
            <a:pPr>
              <a:spcBef>
                <a:spcPts val="0"/>
              </a:spcBef>
            </a:pPr>
            <a:endParaRPr lang="en-US" sz="2800" dirty="0">
              <a:latin typeface="Avenir Book"/>
            </a:endParaRPr>
          </a:p>
          <a:p>
            <a:pPr indent="0">
              <a:spcBef>
                <a:spcPts val="0"/>
              </a:spcBef>
              <a:buNone/>
            </a:pPr>
            <a:r>
              <a:rPr lang="en-US" sz="2800" b="1" dirty="0">
                <a:solidFill>
                  <a:srgbClr val="FF0000"/>
                </a:solidFill>
                <a:latin typeface="Avenir Book"/>
              </a:rPr>
              <a:t>Role model </a:t>
            </a:r>
            <a:r>
              <a:rPr lang="en-US" sz="2800" dirty="0">
                <a:latin typeface="Avenir Book"/>
              </a:rPr>
              <a:t>the behavior – be curious and vulnerable</a:t>
            </a:r>
          </a:p>
          <a:p>
            <a:pPr>
              <a:spcBef>
                <a:spcPts val="0"/>
              </a:spcBef>
            </a:pPr>
            <a:endParaRPr lang="en-US" sz="2800" dirty="0">
              <a:latin typeface="Avenir Book"/>
            </a:endParaRPr>
          </a:p>
          <a:p>
            <a:pPr indent="0">
              <a:spcBef>
                <a:spcPts val="0"/>
              </a:spcBef>
              <a:buNone/>
            </a:pPr>
            <a:r>
              <a:rPr lang="en-US" sz="2800" dirty="0">
                <a:latin typeface="Avenir Book"/>
              </a:rPr>
              <a:t>Make it </a:t>
            </a:r>
            <a:r>
              <a:rPr lang="en-US" sz="2800" b="1" dirty="0">
                <a:solidFill>
                  <a:srgbClr val="FF0000"/>
                </a:solidFill>
                <a:latin typeface="Avenir Book"/>
              </a:rPr>
              <a:t>everyone’s job to learn and teach</a:t>
            </a:r>
          </a:p>
        </p:txBody>
      </p:sp>
      <p:sp>
        <p:nvSpPr>
          <p:cNvPr id="4" name="TextBox 3">
            <a:extLst>
              <a:ext uri="{FF2B5EF4-FFF2-40B4-BE49-F238E27FC236}">
                <a16:creationId xmlns:a16="http://schemas.microsoft.com/office/drawing/2014/main" id="{B43D4C6D-6399-47E3-9D5A-9E1AEB8442BD}"/>
              </a:ext>
            </a:extLst>
          </p:cNvPr>
          <p:cNvSpPr txBox="1"/>
          <p:nvPr/>
        </p:nvSpPr>
        <p:spPr>
          <a:xfrm>
            <a:off x="1885950" y="4857751"/>
            <a:ext cx="7200900" cy="2308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900" dirty="0"/>
              <a:t>…</a:t>
            </a:r>
          </a:p>
        </p:txBody>
      </p:sp>
    </p:spTree>
    <p:extLst>
      <p:ext uri="{BB962C8B-B14F-4D97-AF65-F5344CB8AC3E}">
        <p14:creationId xmlns:p14="http://schemas.microsoft.com/office/powerpoint/2010/main" val="265280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10066-4631-4D07-81E5-2300B54BAC48}"/>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600" dirty="0">
                <a:latin typeface="Avenir Heavy" panose="02000503020000020003"/>
              </a:rPr>
              <a:t>Tip 2: Decide on the Learning Objectives</a:t>
            </a:r>
          </a:p>
        </p:txBody>
      </p:sp>
      <p:sp>
        <p:nvSpPr>
          <p:cNvPr id="3" name="Content Placeholder 2">
            <a:extLst>
              <a:ext uri="{FF2B5EF4-FFF2-40B4-BE49-F238E27FC236}">
                <a16:creationId xmlns:a16="http://schemas.microsoft.com/office/drawing/2014/main" id="{B5FD4528-2A47-4627-9333-9DA9634615EC}"/>
              </a:ext>
            </a:extLst>
          </p:cNvPr>
          <p:cNvSpPr>
            <a:spLocks noGrp="1"/>
          </p:cNvSpPr>
          <p:nvPr>
            <p:ph idx="1"/>
          </p:nvPr>
        </p:nvSpPr>
        <p:spPr>
          <a:xfrm>
            <a:off x="838200" y="1276350"/>
            <a:ext cx="6896100" cy="2723356"/>
          </a:xfrm>
        </p:spPr>
        <p:txBody>
          <a:bodyPr>
            <a:normAutofit lnSpcReduction="1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buNone/>
            </a:pPr>
            <a:r>
              <a:rPr lang="en-US" sz="2000" dirty="0">
                <a:latin typeface="Avenir Book" panose="02000503020000020003"/>
              </a:rPr>
              <a:t>Do a </a:t>
            </a:r>
            <a:r>
              <a:rPr lang="en-US" sz="2000" b="1" dirty="0">
                <a:solidFill>
                  <a:srgbClr val="FF0000"/>
                </a:solidFill>
                <a:latin typeface="Avenir Book" panose="02000503020000020003"/>
              </a:rPr>
              <a:t>needs assessment</a:t>
            </a:r>
          </a:p>
          <a:p>
            <a:pPr marL="57150" lvl="1" indent="0">
              <a:buNone/>
            </a:pPr>
            <a:r>
              <a:rPr lang="en-US" sz="2000" dirty="0">
                <a:latin typeface="Avenir Book" panose="02000503020000020003"/>
              </a:rPr>
              <a:t>	Your observations + learner-defined needs</a:t>
            </a:r>
          </a:p>
          <a:p>
            <a:pPr indent="0">
              <a:buNone/>
            </a:pPr>
            <a:r>
              <a:rPr lang="en-US" sz="2000" dirty="0">
                <a:latin typeface="Avenir Book" panose="02000503020000020003"/>
              </a:rPr>
              <a:t>	You may find common needs</a:t>
            </a:r>
          </a:p>
          <a:p>
            <a:endParaRPr lang="en-US" sz="2000" dirty="0">
              <a:latin typeface="Avenir Book" panose="02000503020000020003"/>
            </a:endParaRPr>
          </a:p>
          <a:p>
            <a:pPr indent="0">
              <a:buNone/>
            </a:pPr>
            <a:r>
              <a:rPr lang="en-US" sz="2000" dirty="0">
                <a:latin typeface="Avenir Book" panose="02000503020000020003"/>
              </a:rPr>
              <a:t>Be </a:t>
            </a:r>
            <a:r>
              <a:rPr lang="en-US" sz="2000" b="1" dirty="0">
                <a:solidFill>
                  <a:srgbClr val="FF0000"/>
                </a:solidFill>
                <a:latin typeface="Avenir Book" panose="02000503020000020003"/>
              </a:rPr>
              <a:t>focused</a:t>
            </a:r>
            <a:r>
              <a:rPr lang="en-US" sz="2000" dirty="0">
                <a:latin typeface="Avenir Book" panose="02000503020000020003"/>
              </a:rPr>
              <a:t> and </a:t>
            </a:r>
            <a:r>
              <a:rPr lang="en-US" sz="2000" b="1" dirty="0">
                <a:solidFill>
                  <a:srgbClr val="FF0000"/>
                </a:solidFill>
                <a:latin typeface="Avenir Book" panose="02000503020000020003"/>
              </a:rPr>
              <a:t>purposeful</a:t>
            </a:r>
          </a:p>
          <a:p>
            <a:pPr indent="0">
              <a:buNone/>
            </a:pPr>
            <a:r>
              <a:rPr lang="en-US" sz="2000" dirty="0">
                <a:latin typeface="Avenir Book" panose="02000503020000020003"/>
              </a:rPr>
              <a:t>	“Let’s talk about cardiogenic shock.”</a:t>
            </a:r>
          </a:p>
          <a:p>
            <a:pPr indent="0">
              <a:buNone/>
            </a:pPr>
            <a:r>
              <a:rPr lang="en-US" sz="2000" dirty="0">
                <a:latin typeface="Avenir Book" panose="02000503020000020003"/>
              </a:rPr>
              <a:t>		vs.</a:t>
            </a:r>
          </a:p>
          <a:p>
            <a:pPr indent="0">
              <a:buNone/>
            </a:pPr>
            <a:r>
              <a:rPr lang="en-US" sz="2000" dirty="0">
                <a:latin typeface="Avenir Book" panose="02000503020000020003"/>
              </a:rPr>
              <a:t>	“Let’s discuss invasive hemodynamic interpretation.”</a:t>
            </a:r>
          </a:p>
        </p:txBody>
      </p:sp>
      <p:sp>
        <p:nvSpPr>
          <p:cNvPr id="4" name="TextBox 3">
            <a:extLst>
              <a:ext uri="{FF2B5EF4-FFF2-40B4-BE49-F238E27FC236}">
                <a16:creationId xmlns:a16="http://schemas.microsoft.com/office/drawing/2014/main" id="{B43D4C6D-6399-47E3-9D5A-9E1AEB8442BD}"/>
              </a:ext>
            </a:extLst>
          </p:cNvPr>
          <p:cNvSpPr txBox="1"/>
          <p:nvPr/>
        </p:nvSpPr>
        <p:spPr>
          <a:xfrm>
            <a:off x="1885950" y="4857751"/>
            <a:ext cx="7200900" cy="2308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900" dirty="0"/>
              <a:t>…</a:t>
            </a:r>
          </a:p>
        </p:txBody>
      </p:sp>
    </p:spTree>
    <p:extLst>
      <p:ext uri="{BB962C8B-B14F-4D97-AF65-F5344CB8AC3E}">
        <p14:creationId xmlns:p14="http://schemas.microsoft.com/office/powerpoint/2010/main" val="200458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B0F63581-B24B-45DB-9FA8-30CE0C83AE9B}"/>
              </a:ext>
            </a:extLst>
          </p:cNvPr>
          <p:cNvSpPr>
            <a:spLocks noGrp="1"/>
          </p:cNvSpPr>
          <p:nvPr>
            <p:ph type="title"/>
          </p:nvPr>
        </p:nvSpPr>
        <p:spPr/>
        <p:txBody>
          <a:bodyPr/>
          <a:lstStyle/>
          <a:p>
            <a:pPr eaLnBrk="1" hangingPunct="1"/>
            <a:r>
              <a:rPr lang="en-US" altLang="en-US" sz="4000" dirty="0"/>
              <a:t>Objectives</a:t>
            </a:r>
          </a:p>
        </p:txBody>
      </p:sp>
      <p:sp>
        <p:nvSpPr>
          <p:cNvPr id="26626" name="Content Placeholder 2">
            <a:extLst>
              <a:ext uri="{FF2B5EF4-FFF2-40B4-BE49-F238E27FC236}">
                <a16:creationId xmlns:a16="http://schemas.microsoft.com/office/drawing/2014/main" id="{1CE6EA10-4197-4801-B7B7-B324B0C196E5}"/>
              </a:ext>
            </a:extLst>
          </p:cNvPr>
          <p:cNvSpPr>
            <a:spLocks noGrp="1"/>
          </p:cNvSpPr>
          <p:nvPr>
            <p:ph idx="1"/>
          </p:nvPr>
        </p:nvSpPr>
        <p:spPr>
          <a:xfrm>
            <a:off x="533400" y="1200151"/>
            <a:ext cx="8153400" cy="2819399"/>
          </a:xfrm>
        </p:spPr>
        <p:txBody>
          <a:bodyPr/>
          <a:lstStyle/>
          <a:p>
            <a:r>
              <a:rPr lang="en-US" dirty="0"/>
              <a:t>Learn efficient and effective methods for teaching while on service</a:t>
            </a:r>
          </a:p>
          <a:p>
            <a:r>
              <a:rPr lang="en-US" dirty="0"/>
              <a:t>Learn how to tackle teaching at multiple levels</a:t>
            </a:r>
          </a:p>
          <a:p>
            <a:r>
              <a:rPr lang="en-US" dirty="0"/>
              <a:t>Learn how to build a career in medical education</a:t>
            </a:r>
          </a:p>
          <a:p>
            <a:pPr marL="0" indent="0" eaLnBrk="1" hangingPunct="1">
              <a:buNone/>
            </a:pPr>
            <a:endParaRPr lang="en-US"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10066-4631-4D07-81E5-2300B54BAC48}"/>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200" dirty="0">
                <a:latin typeface="Avenir Heavy" panose="02000503020000020003"/>
              </a:rPr>
              <a:t>Tip 3: Design Team Learning Sessions  </a:t>
            </a:r>
          </a:p>
        </p:txBody>
      </p:sp>
      <p:sp>
        <p:nvSpPr>
          <p:cNvPr id="4" name="TextBox 3">
            <a:extLst>
              <a:ext uri="{FF2B5EF4-FFF2-40B4-BE49-F238E27FC236}">
                <a16:creationId xmlns:a16="http://schemas.microsoft.com/office/drawing/2014/main" id="{B43D4C6D-6399-47E3-9D5A-9E1AEB8442BD}"/>
              </a:ext>
            </a:extLst>
          </p:cNvPr>
          <p:cNvSpPr txBox="1"/>
          <p:nvPr/>
        </p:nvSpPr>
        <p:spPr>
          <a:xfrm>
            <a:off x="1885950" y="4857751"/>
            <a:ext cx="7200900" cy="2308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900" dirty="0"/>
              <a:t>…</a:t>
            </a:r>
          </a:p>
        </p:txBody>
      </p:sp>
      <p:pic>
        <p:nvPicPr>
          <p:cNvPr id="1030" name="Picture 6" descr="https://www.policechiefmagazine.org/wp-content/uploads/Team-Learning-825x510.jpg"/>
          <p:cNvPicPr>
            <a:picLocks noChangeAspect="1" noChangeArrowheads="1"/>
          </p:cNvPicPr>
          <p:nvPr/>
        </p:nvPicPr>
        <p:blipFill rotWithShape="1">
          <a:blip r:embed="rId3">
            <a:extLst>
              <a:ext uri="{28A0092B-C50C-407E-A947-70E740481C1C}">
                <a14:useLocalDpi xmlns:a14="http://schemas.microsoft.com/office/drawing/2010/main" val="0"/>
              </a:ext>
            </a:extLst>
          </a:blip>
          <a:srcRect b="19192"/>
          <a:stretch/>
        </p:blipFill>
        <p:spPr bwMode="auto">
          <a:xfrm>
            <a:off x="1328738" y="951617"/>
            <a:ext cx="6486524" cy="324026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274323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10066-4631-4D07-81E5-2300B54BAC48}"/>
              </a:ext>
            </a:extLst>
          </p:cNvPr>
          <p:cNvSpPr>
            <a:spLocks noGrp="1"/>
          </p:cNvSpPr>
          <p:nvPr>
            <p:ph type="title"/>
          </p:nvPr>
        </p:nvSpPr>
        <p:spPr>
          <a:xfrm>
            <a:off x="457200" y="190500"/>
            <a:ext cx="8229600" cy="85725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600" dirty="0">
                <a:latin typeface="Avenir Heavy" panose="02000503020000020003"/>
              </a:rPr>
              <a:t>Tip 3: Design Team Learning Sessions  </a:t>
            </a:r>
          </a:p>
        </p:txBody>
      </p:sp>
      <p:sp>
        <p:nvSpPr>
          <p:cNvPr id="3" name="Content Placeholder 2">
            <a:extLst>
              <a:ext uri="{FF2B5EF4-FFF2-40B4-BE49-F238E27FC236}">
                <a16:creationId xmlns:a16="http://schemas.microsoft.com/office/drawing/2014/main" id="{B5FD4528-2A47-4627-9333-9DA9634615EC}"/>
              </a:ext>
            </a:extLst>
          </p:cNvPr>
          <p:cNvSpPr>
            <a:spLocks noGrp="1"/>
          </p:cNvSpPr>
          <p:nvPr>
            <p:ph idx="1"/>
          </p:nvPr>
        </p:nvSpPr>
        <p:spPr>
          <a:xfrm>
            <a:off x="457200" y="1218255"/>
            <a:ext cx="8229600" cy="2474743"/>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buNone/>
            </a:pPr>
            <a:r>
              <a:rPr lang="en-US" sz="1800" dirty="0">
                <a:latin typeface="Avenir Book"/>
              </a:rPr>
              <a:t>Avoid the lecture mentality </a:t>
            </a:r>
            <a:r>
              <a:rPr lang="en-US" sz="1800" dirty="0">
                <a:latin typeface="Avenir Book"/>
                <a:sym typeface="Wingdings" panose="05000000000000000000" pitchFamily="2" charset="2"/>
              </a:rPr>
              <a:t> make it an </a:t>
            </a:r>
            <a:r>
              <a:rPr lang="en-US" sz="1800" b="1" dirty="0">
                <a:solidFill>
                  <a:srgbClr val="FF0000"/>
                </a:solidFill>
                <a:latin typeface="Avenir Book"/>
                <a:sym typeface="Wingdings" panose="05000000000000000000" pitchFamily="2" charset="2"/>
              </a:rPr>
              <a:t>active discussion</a:t>
            </a:r>
            <a:r>
              <a:rPr lang="en-US" sz="1800" dirty="0">
                <a:latin typeface="Avenir Book"/>
                <a:sym typeface="Wingdings" panose="05000000000000000000" pitchFamily="2" charset="2"/>
              </a:rPr>
              <a:t> </a:t>
            </a:r>
            <a:endParaRPr lang="en-US" sz="1800" dirty="0">
              <a:latin typeface="Avenir Book"/>
            </a:endParaRPr>
          </a:p>
        </p:txBody>
      </p:sp>
      <p:sp>
        <p:nvSpPr>
          <p:cNvPr id="4" name="TextBox 3">
            <a:extLst>
              <a:ext uri="{FF2B5EF4-FFF2-40B4-BE49-F238E27FC236}">
                <a16:creationId xmlns:a16="http://schemas.microsoft.com/office/drawing/2014/main" id="{B43D4C6D-6399-47E3-9D5A-9E1AEB8442BD}"/>
              </a:ext>
            </a:extLst>
          </p:cNvPr>
          <p:cNvSpPr txBox="1"/>
          <p:nvPr/>
        </p:nvSpPr>
        <p:spPr>
          <a:xfrm>
            <a:off x="1885950" y="4857751"/>
            <a:ext cx="7200900" cy="2308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900" dirty="0"/>
              <a:t>…</a:t>
            </a:r>
          </a:p>
        </p:txBody>
      </p:sp>
      <p:pic>
        <p:nvPicPr>
          <p:cNvPr id="4098" name="Picture 2" descr="File:Curtis Lecture Halls interior view3 empty cla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581150"/>
            <a:ext cx="3733800" cy="28003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0830295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10066-4631-4D07-81E5-2300B54BAC48}"/>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600" dirty="0">
                <a:latin typeface="Avenir Heavy" panose="02000503020000020003"/>
              </a:rPr>
              <a:t>Tip 3: Design Team Learning Sessions  </a:t>
            </a:r>
          </a:p>
        </p:txBody>
      </p:sp>
      <p:sp>
        <p:nvSpPr>
          <p:cNvPr id="3" name="Content Placeholder 2">
            <a:extLst>
              <a:ext uri="{FF2B5EF4-FFF2-40B4-BE49-F238E27FC236}">
                <a16:creationId xmlns:a16="http://schemas.microsoft.com/office/drawing/2014/main" id="{B5FD4528-2A47-4627-9333-9DA9634615EC}"/>
              </a:ext>
            </a:extLst>
          </p:cNvPr>
          <p:cNvSpPr>
            <a:spLocks noGrp="1"/>
          </p:cNvSpPr>
          <p:nvPr>
            <p:ph idx="1"/>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lnSpc>
                <a:spcPct val="150000"/>
              </a:lnSpc>
              <a:spcBef>
                <a:spcPts val="0"/>
              </a:spcBef>
              <a:buNone/>
            </a:pPr>
            <a:r>
              <a:rPr lang="en-US" sz="2400" dirty="0">
                <a:latin typeface="Avenir Book" panose="02000503020000020003"/>
              </a:rPr>
              <a:t>Have </a:t>
            </a:r>
            <a:r>
              <a:rPr lang="en-US" sz="2400" b="1" dirty="0">
                <a:solidFill>
                  <a:srgbClr val="FF0000"/>
                </a:solidFill>
                <a:latin typeface="Avenir Book" panose="02000503020000020003"/>
              </a:rPr>
              <a:t>learners be informal teachers</a:t>
            </a:r>
          </a:p>
          <a:p>
            <a:pPr indent="0">
              <a:lnSpc>
                <a:spcPct val="150000"/>
              </a:lnSpc>
              <a:spcBef>
                <a:spcPts val="0"/>
              </a:spcBef>
              <a:buNone/>
            </a:pPr>
            <a:endParaRPr lang="en-US" sz="2400" dirty="0">
              <a:latin typeface="Avenir Book" panose="02000503020000020003"/>
            </a:endParaRPr>
          </a:p>
          <a:p>
            <a:pPr indent="0">
              <a:lnSpc>
                <a:spcPct val="150000"/>
              </a:lnSpc>
              <a:spcBef>
                <a:spcPts val="0"/>
              </a:spcBef>
              <a:buNone/>
            </a:pPr>
            <a:r>
              <a:rPr lang="en-US" sz="2400" dirty="0">
                <a:latin typeface="Avenir Book" panose="02000503020000020003"/>
              </a:rPr>
              <a:t>Act as a facilitator for discussion, ask probing questions	</a:t>
            </a:r>
          </a:p>
          <a:p>
            <a:pPr indent="0">
              <a:lnSpc>
                <a:spcPct val="150000"/>
              </a:lnSpc>
              <a:spcBef>
                <a:spcPts val="0"/>
              </a:spcBef>
              <a:buNone/>
            </a:pPr>
            <a:r>
              <a:rPr lang="en-US" sz="2400" dirty="0">
                <a:latin typeface="Avenir Book" panose="02000503020000020003"/>
              </a:rPr>
              <a:t>	“What made us place this patient on temporary MCS?”</a:t>
            </a:r>
          </a:p>
          <a:p>
            <a:pPr indent="0">
              <a:lnSpc>
                <a:spcPct val="150000"/>
              </a:lnSpc>
              <a:spcBef>
                <a:spcPts val="0"/>
              </a:spcBef>
              <a:buNone/>
            </a:pPr>
            <a:r>
              <a:rPr lang="en-US" sz="2400" dirty="0">
                <a:latin typeface="Avenir Book" panose="02000503020000020003"/>
              </a:rPr>
              <a:t>	“Can you discuss the other indications?”</a:t>
            </a:r>
          </a:p>
          <a:p>
            <a:pPr indent="0">
              <a:buNone/>
            </a:pPr>
            <a:endParaRPr lang="en-US" dirty="0"/>
          </a:p>
        </p:txBody>
      </p:sp>
      <p:sp>
        <p:nvSpPr>
          <p:cNvPr id="4" name="TextBox 3">
            <a:extLst>
              <a:ext uri="{FF2B5EF4-FFF2-40B4-BE49-F238E27FC236}">
                <a16:creationId xmlns:a16="http://schemas.microsoft.com/office/drawing/2014/main" id="{B43D4C6D-6399-47E3-9D5A-9E1AEB8442BD}"/>
              </a:ext>
            </a:extLst>
          </p:cNvPr>
          <p:cNvSpPr txBox="1"/>
          <p:nvPr/>
        </p:nvSpPr>
        <p:spPr>
          <a:xfrm>
            <a:off x="1885950" y="4857751"/>
            <a:ext cx="7200900" cy="2308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900" dirty="0"/>
              <a:t>…</a:t>
            </a:r>
          </a:p>
        </p:txBody>
      </p:sp>
    </p:spTree>
    <p:extLst>
      <p:ext uri="{BB962C8B-B14F-4D97-AF65-F5344CB8AC3E}">
        <p14:creationId xmlns:p14="http://schemas.microsoft.com/office/powerpoint/2010/main" val="1761341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10066-4631-4D07-81E5-2300B54BAC48}"/>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000" dirty="0">
                <a:latin typeface="Avenir Heavy" panose="02000503020000020003"/>
              </a:rPr>
              <a:t>Tip 3: Design Team Learning Sessions  </a:t>
            </a:r>
          </a:p>
        </p:txBody>
      </p:sp>
      <p:sp>
        <p:nvSpPr>
          <p:cNvPr id="3" name="Content Placeholder 2">
            <a:extLst>
              <a:ext uri="{FF2B5EF4-FFF2-40B4-BE49-F238E27FC236}">
                <a16:creationId xmlns:a16="http://schemas.microsoft.com/office/drawing/2014/main" id="{B5FD4528-2A47-4627-9333-9DA9634615EC}"/>
              </a:ext>
            </a:extLst>
          </p:cNvPr>
          <p:cNvSpPr>
            <a:spLocks noGrp="1"/>
          </p:cNvSpPr>
          <p:nvPr>
            <p:ph idx="1"/>
          </p:nvPr>
        </p:nvSpPr>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spcBef>
                <a:spcPts val="0"/>
              </a:spcBef>
              <a:buNone/>
            </a:pPr>
            <a:r>
              <a:rPr lang="en-US" sz="2400" dirty="0">
                <a:latin typeface="Avenir Book" panose="02000503020000020003"/>
              </a:rPr>
              <a:t>Be </a:t>
            </a:r>
            <a:r>
              <a:rPr lang="en-US" sz="2400" b="1" dirty="0">
                <a:solidFill>
                  <a:srgbClr val="FF0000"/>
                </a:solidFill>
                <a:latin typeface="Avenir Book" panose="02000503020000020003"/>
              </a:rPr>
              <a:t>adaptive</a:t>
            </a:r>
            <a:r>
              <a:rPr lang="en-US" sz="2400" dirty="0">
                <a:latin typeface="Avenir Book"/>
              </a:rPr>
              <a:t> </a:t>
            </a:r>
          </a:p>
          <a:p>
            <a:pPr indent="0">
              <a:spcBef>
                <a:spcPts val="0"/>
              </a:spcBef>
              <a:buNone/>
            </a:pPr>
            <a:r>
              <a:rPr lang="en-US" sz="2400" dirty="0">
                <a:latin typeface="Avenir Book"/>
              </a:rPr>
              <a:t>	Keep the learning objective in mind</a:t>
            </a:r>
          </a:p>
          <a:p>
            <a:pPr indent="0">
              <a:spcBef>
                <a:spcPts val="0"/>
              </a:spcBef>
              <a:buNone/>
            </a:pPr>
            <a:r>
              <a:rPr lang="en-US" sz="2400" dirty="0">
                <a:latin typeface="Avenir Book"/>
              </a:rPr>
              <a:t>	Adjust to the learner’s understanding</a:t>
            </a:r>
          </a:p>
          <a:p>
            <a:pPr>
              <a:spcBef>
                <a:spcPts val="0"/>
              </a:spcBef>
            </a:pPr>
            <a:endParaRPr lang="en-US" sz="2400" dirty="0">
              <a:latin typeface="Avenir Book"/>
            </a:endParaRPr>
          </a:p>
          <a:p>
            <a:pPr indent="0">
              <a:spcBef>
                <a:spcPts val="0"/>
              </a:spcBef>
              <a:buNone/>
            </a:pPr>
            <a:r>
              <a:rPr lang="en-US" sz="2400" dirty="0">
                <a:latin typeface="Avenir Book"/>
              </a:rPr>
              <a:t>“Sometimes the indications for temporary MCS are not clear. </a:t>
            </a:r>
          </a:p>
          <a:p>
            <a:pPr indent="0">
              <a:spcBef>
                <a:spcPts val="0"/>
              </a:spcBef>
              <a:buNone/>
            </a:pPr>
            <a:r>
              <a:rPr lang="en-US" sz="2400" dirty="0">
                <a:latin typeface="Avenir Book"/>
              </a:rPr>
              <a:t>Let’s review what happened with this patient.”</a:t>
            </a:r>
          </a:p>
        </p:txBody>
      </p:sp>
      <p:sp>
        <p:nvSpPr>
          <p:cNvPr id="4" name="TextBox 3">
            <a:extLst>
              <a:ext uri="{FF2B5EF4-FFF2-40B4-BE49-F238E27FC236}">
                <a16:creationId xmlns:a16="http://schemas.microsoft.com/office/drawing/2014/main" id="{B43D4C6D-6399-47E3-9D5A-9E1AEB8442BD}"/>
              </a:ext>
            </a:extLst>
          </p:cNvPr>
          <p:cNvSpPr txBox="1"/>
          <p:nvPr/>
        </p:nvSpPr>
        <p:spPr>
          <a:xfrm>
            <a:off x="1885950" y="4857751"/>
            <a:ext cx="7200900" cy="2308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900" dirty="0"/>
              <a:t>…</a:t>
            </a:r>
          </a:p>
        </p:txBody>
      </p:sp>
    </p:spTree>
    <p:extLst>
      <p:ext uri="{BB962C8B-B14F-4D97-AF65-F5344CB8AC3E}">
        <p14:creationId xmlns:p14="http://schemas.microsoft.com/office/powerpoint/2010/main" val="42452790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10066-4631-4D07-81E5-2300B54BAC48}"/>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4000" dirty="0">
                <a:latin typeface="Avenir Heavy"/>
              </a:rPr>
              <a:t>Tip 3: Design Team Learning Sessions  </a:t>
            </a:r>
          </a:p>
        </p:txBody>
      </p:sp>
      <p:sp>
        <p:nvSpPr>
          <p:cNvPr id="3" name="Content Placeholder 2">
            <a:extLst>
              <a:ext uri="{FF2B5EF4-FFF2-40B4-BE49-F238E27FC236}">
                <a16:creationId xmlns:a16="http://schemas.microsoft.com/office/drawing/2014/main" id="{B5FD4528-2A47-4627-9333-9DA9634615EC}"/>
              </a:ext>
            </a:extLst>
          </p:cNvPr>
          <p:cNvSpPr>
            <a:spLocks noGrp="1"/>
          </p:cNvSpPr>
          <p:nvPr>
            <p:ph idx="1"/>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buNone/>
            </a:pPr>
            <a:r>
              <a:rPr lang="en-US" sz="2400" dirty="0">
                <a:latin typeface="Avenir Book"/>
              </a:rPr>
              <a:t>Highlight </a:t>
            </a:r>
            <a:r>
              <a:rPr lang="en-US" sz="2400" b="1" dirty="0">
                <a:solidFill>
                  <a:srgbClr val="FF0000"/>
                </a:solidFill>
                <a:latin typeface="Avenir Book"/>
              </a:rPr>
              <a:t>key points</a:t>
            </a:r>
            <a:r>
              <a:rPr lang="en-US" sz="2400" dirty="0">
                <a:latin typeface="Avenir Book"/>
              </a:rPr>
              <a:t>, </a:t>
            </a:r>
            <a:r>
              <a:rPr lang="en-US" sz="2400" b="1" dirty="0">
                <a:solidFill>
                  <a:srgbClr val="FF0000"/>
                </a:solidFill>
                <a:latin typeface="Avenir Book"/>
              </a:rPr>
              <a:t>correct mistakes</a:t>
            </a:r>
          </a:p>
          <a:p>
            <a:pPr indent="0">
              <a:buNone/>
            </a:pPr>
            <a:endParaRPr lang="en-US" sz="2400" dirty="0">
              <a:latin typeface="Avenir Book"/>
            </a:endParaRPr>
          </a:p>
          <a:p>
            <a:pPr indent="0">
              <a:buNone/>
            </a:pPr>
            <a:r>
              <a:rPr lang="en-US" sz="2400" dirty="0">
                <a:latin typeface="Avenir Book"/>
              </a:rPr>
              <a:t>“Cardiogenic shock has a high mortality rate. </a:t>
            </a:r>
          </a:p>
          <a:p>
            <a:pPr indent="0">
              <a:buNone/>
            </a:pPr>
            <a:r>
              <a:rPr lang="en-US" sz="2400" dirty="0">
                <a:latin typeface="Avenir Book"/>
              </a:rPr>
              <a:t>Escalate therapy when a patient is declining.”</a:t>
            </a:r>
          </a:p>
          <a:p>
            <a:endParaRPr lang="en-US" dirty="0"/>
          </a:p>
        </p:txBody>
      </p:sp>
      <p:sp>
        <p:nvSpPr>
          <p:cNvPr id="4" name="TextBox 3">
            <a:extLst>
              <a:ext uri="{FF2B5EF4-FFF2-40B4-BE49-F238E27FC236}">
                <a16:creationId xmlns:a16="http://schemas.microsoft.com/office/drawing/2014/main" id="{B43D4C6D-6399-47E3-9D5A-9E1AEB8442BD}"/>
              </a:ext>
            </a:extLst>
          </p:cNvPr>
          <p:cNvSpPr txBox="1"/>
          <p:nvPr/>
        </p:nvSpPr>
        <p:spPr>
          <a:xfrm>
            <a:off x="1885950" y="4857751"/>
            <a:ext cx="7200900" cy="2308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900" dirty="0"/>
              <a:t>…</a:t>
            </a:r>
          </a:p>
        </p:txBody>
      </p:sp>
    </p:spTree>
    <p:extLst>
      <p:ext uri="{BB962C8B-B14F-4D97-AF65-F5344CB8AC3E}">
        <p14:creationId xmlns:p14="http://schemas.microsoft.com/office/powerpoint/2010/main" val="413949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dirty="0">
                <a:latin typeface="Avenir Heavy" panose="02000503020000020003"/>
              </a:rPr>
              <a:t>Tip 4: Empower Each Learner to Discover More</a:t>
            </a:r>
          </a:p>
        </p:txBody>
      </p:sp>
      <p:sp>
        <p:nvSpPr>
          <p:cNvPr id="3" name="Content Placeholder 2"/>
          <p:cNvSpPr>
            <a:spLocks noGrp="1"/>
          </p:cNvSpPr>
          <p:nvPr>
            <p:ph idx="1"/>
          </p:nvPr>
        </p:nvSpPr>
        <p:spPr>
          <a:xfrm>
            <a:off x="457200" y="1063625"/>
            <a:ext cx="8229600" cy="2855913"/>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buNone/>
            </a:pPr>
            <a:r>
              <a:rPr lang="en-US" sz="1800" dirty="0">
                <a:latin typeface="Avenir Book"/>
              </a:rPr>
              <a:t>Encourage </a:t>
            </a:r>
            <a:r>
              <a:rPr lang="en-US" sz="1800" b="1" dirty="0">
                <a:solidFill>
                  <a:srgbClr val="FF0000"/>
                </a:solidFill>
                <a:latin typeface="Avenir Book"/>
              </a:rPr>
              <a:t>self-directed learning</a:t>
            </a:r>
          </a:p>
          <a:p>
            <a:pPr indent="0">
              <a:buNone/>
            </a:pPr>
            <a:r>
              <a:rPr lang="en-US" sz="1800" dirty="0">
                <a:latin typeface="Avenir Book"/>
              </a:rPr>
              <a:t>	“For those interested, here are some resources to learn more about VA ECMO.”</a:t>
            </a:r>
          </a:p>
          <a:p>
            <a:endParaRPr lang="en-US" sz="1800" dirty="0">
              <a:latin typeface="Avenir Book"/>
            </a:endParaRPr>
          </a:p>
          <a:p>
            <a:pPr indent="0">
              <a:buNone/>
            </a:pPr>
            <a:r>
              <a:rPr lang="en-US" sz="1800" dirty="0">
                <a:latin typeface="Avenir Book"/>
              </a:rPr>
              <a:t>Encourage</a:t>
            </a:r>
            <a:r>
              <a:rPr lang="en-US" sz="1800" b="1" dirty="0">
                <a:solidFill>
                  <a:srgbClr val="FF0000"/>
                </a:solidFill>
                <a:latin typeface="Avenir Book"/>
              </a:rPr>
              <a:t> learners to lead </a:t>
            </a:r>
            <a:r>
              <a:rPr lang="en-US" sz="1800" dirty="0">
                <a:latin typeface="Avenir Book"/>
              </a:rPr>
              <a:t>the next teaching activity	</a:t>
            </a:r>
          </a:p>
          <a:p>
            <a:pPr indent="0">
              <a:buNone/>
            </a:pPr>
            <a:r>
              <a:rPr lang="en-US" sz="1800" dirty="0">
                <a:latin typeface="Avenir Book"/>
              </a:rPr>
              <a:t>	Keep it limited scope to balance workload</a:t>
            </a:r>
          </a:p>
          <a:p>
            <a:endParaRPr lang="en-US" sz="1800" dirty="0">
              <a:latin typeface="Avenir Book"/>
            </a:endParaRPr>
          </a:p>
          <a:p>
            <a:pPr indent="0">
              <a:buNone/>
            </a:pPr>
            <a:r>
              <a:rPr lang="en-US" sz="1800" dirty="0">
                <a:latin typeface="Avenir Book"/>
              </a:rPr>
              <a:t>“You seem to have a real passion for advanced heart failure. Can you talk to us briefly this week about potential contraindications for durable LVAD in this patient?”</a:t>
            </a:r>
          </a:p>
          <a:p>
            <a:endParaRPr lang="en-US" dirty="0"/>
          </a:p>
        </p:txBody>
      </p:sp>
    </p:spTree>
    <p:extLst>
      <p:ext uri="{BB962C8B-B14F-4D97-AF65-F5344CB8AC3E}">
        <p14:creationId xmlns:p14="http://schemas.microsoft.com/office/powerpoint/2010/main" val="15524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10066-4631-4D07-81E5-2300B54BAC48}"/>
              </a:ext>
            </a:extLst>
          </p:cNvPr>
          <p:cNvSpPr>
            <a:spLocks noGrp="1"/>
          </p:cNvSpPr>
          <p:nvPr>
            <p:ph type="title"/>
          </p:nvPr>
        </p:nvSpPr>
        <p:spPr>
          <a:xfrm>
            <a:off x="457200" y="230187"/>
            <a:ext cx="8229600" cy="85725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a:latin typeface="Avenir Heavy"/>
              </a:rPr>
              <a:t>Key Points</a:t>
            </a:r>
          </a:p>
        </p:txBody>
      </p:sp>
      <p:sp>
        <p:nvSpPr>
          <p:cNvPr id="3" name="Content Placeholder 2">
            <a:extLst>
              <a:ext uri="{FF2B5EF4-FFF2-40B4-BE49-F238E27FC236}">
                <a16:creationId xmlns:a16="http://schemas.microsoft.com/office/drawing/2014/main" id="{B5FD4528-2A47-4627-9333-9DA9634615EC}"/>
              </a:ext>
            </a:extLst>
          </p:cNvPr>
          <p:cNvSpPr>
            <a:spLocks noGrp="1"/>
          </p:cNvSpPr>
          <p:nvPr>
            <p:ph idx="1"/>
          </p:nvPr>
        </p:nvSpPr>
        <p:spPr>
          <a:xfrm>
            <a:off x="762000" y="1200150"/>
            <a:ext cx="7924800" cy="2855913"/>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spcBef>
                <a:spcPts val="0"/>
              </a:spcBef>
              <a:buNone/>
            </a:pPr>
            <a:r>
              <a:rPr lang="en-US" sz="2400" dirty="0">
                <a:latin typeface="Avenir Book" panose="02000503020000020003"/>
              </a:rPr>
              <a:t>A safe learning environment is critical</a:t>
            </a:r>
          </a:p>
          <a:p>
            <a:pPr>
              <a:spcBef>
                <a:spcPts val="0"/>
              </a:spcBef>
            </a:pPr>
            <a:endParaRPr lang="en-US" sz="2400" dirty="0">
              <a:latin typeface="Avenir Book" panose="02000503020000020003"/>
            </a:endParaRPr>
          </a:p>
          <a:p>
            <a:pPr indent="0">
              <a:spcBef>
                <a:spcPts val="0"/>
              </a:spcBef>
              <a:buNone/>
            </a:pPr>
            <a:r>
              <a:rPr lang="en-US" sz="2400" dirty="0">
                <a:latin typeface="Avenir Book" panose="02000503020000020003"/>
              </a:rPr>
              <a:t>Be specific about your learning objectives</a:t>
            </a:r>
          </a:p>
          <a:p>
            <a:pPr>
              <a:spcBef>
                <a:spcPts val="0"/>
              </a:spcBef>
            </a:pPr>
            <a:endParaRPr lang="en-US" sz="2400" dirty="0">
              <a:latin typeface="Avenir Book" panose="02000503020000020003"/>
            </a:endParaRPr>
          </a:p>
          <a:p>
            <a:pPr indent="0">
              <a:spcBef>
                <a:spcPts val="0"/>
              </a:spcBef>
              <a:buNone/>
            </a:pPr>
            <a:r>
              <a:rPr lang="en-US" sz="2400" dirty="0">
                <a:latin typeface="Avenir Book" panose="02000503020000020003"/>
              </a:rPr>
              <a:t>Learning is a team activity – everyone contributes and learns</a:t>
            </a:r>
          </a:p>
          <a:p>
            <a:pPr>
              <a:spcBef>
                <a:spcPts val="0"/>
              </a:spcBef>
            </a:pPr>
            <a:endParaRPr lang="en-US" sz="2400" dirty="0">
              <a:latin typeface="Avenir Book" panose="02000503020000020003"/>
            </a:endParaRPr>
          </a:p>
          <a:p>
            <a:pPr indent="0">
              <a:spcBef>
                <a:spcPts val="0"/>
              </a:spcBef>
              <a:buNone/>
            </a:pPr>
            <a:r>
              <a:rPr lang="en-US" sz="2400" dirty="0">
                <a:latin typeface="Avenir Book" panose="02000503020000020003"/>
              </a:rPr>
              <a:t>Allow opportunity to explore a topic further</a:t>
            </a:r>
          </a:p>
          <a:p>
            <a:endParaRPr lang="en-US" dirty="0"/>
          </a:p>
          <a:p>
            <a:endParaRPr lang="en-US" dirty="0"/>
          </a:p>
        </p:txBody>
      </p:sp>
      <p:sp>
        <p:nvSpPr>
          <p:cNvPr id="4" name="TextBox 3">
            <a:extLst>
              <a:ext uri="{FF2B5EF4-FFF2-40B4-BE49-F238E27FC236}">
                <a16:creationId xmlns:a16="http://schemas.microsoft.com/office/drawing/2014/main" id="{B43D4C6D-6399-47E3-9D5A-9E1AEB8442BD}"/>
              </a:ext>
            </a:extLst>
          </p:cNvPr>
          <p:cNvSpPr txBox="1"/>
          <p:nvPr/>
        </p:nvSpPr>
        <p:spPr>
          <a:xfrm>
            <a:off x="1885950" y="4857751"/>
            <a:ext cx="7200900" cy="2308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900" dirty="0"/>
              <a:t>…</a:t>
            </a:r>
          </a:p>
        </p:txBody>
      </p:sp>
    </p:spTree>
    <p:extLst>
      <p:ext uri="{BB962C8B-B14F-4D97-AF65-F5344CB8AC3E}">
        <p14:creationId xmlns:p14="http://schemas.microsoft.com/office/powerpoint/2010/main" val="33578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a:latin typeface="Avenir Heavy"/>
              </a:rPr>
              <a:t>Objectives</a:t>
            </a:r>
          </a:p>
        </p:txBody>
      </p:sp>
      <p:sp>
        <p:nvSpPr>
          <p:cNvPr id="3" name="Content Placeholder 2"/>
          <p:cNvSpPr>
            <a:spLocks noGrp="1"/>
          </p:cNvSpPr>
          <p:nvPr>
            <p:ph idx="1"/>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spcBef>
                <a:spcPts val="0"/>
              </a:spcBef>
              <a:buNone/>
            </a:pPr>
            <a:r>
              <a:rPr lang="en-US" sz="2800" dirty="0">
                <a:latin typeface="Avenir Book"/>
              </a:rPr>
              <a:t>At the end of this session, you will be able to:</a:t>
            </a:r>
          </a:p>
          <a:p>
            <a:pPr>
              <a:spcBef>
                <a:spcPts val="0"/>
              </a:spcBef>
            </a:pPr>
            <a:endParaRPr lang="en-US" sz="2800" dirty="0">
              <a:latin typeface="Avenir Book"/>
            </a:endParaRPr>
          </a:p>
          <a:p>
            <a:pPr indent="0">
              <a:spcBef>
                <a:spcPts val="0"/>
              </a:spcBef>
              <a:buNone/>
            </a:pPr>
            <a:r>
              <a:rPr lang="en-US" sz="2800" dirty="0">
                <a:latin typeface="Avenir Book"/>
              </a:rPr>
              <a:t>Describe core strategies for teaching to a group of learners at different stages of training</a:t>
            </a:r>
          </a:p>
        </p:txBody>
      </p:sp>
      <p:sp>
        <p:nvSpPr>
          <p:cNvPr id="4" name="TextBox 3"/>
          <p:cNvSpPr txBox="1"/>
          <p:nvPr/>
        </p:nvSpPr>
        <p:spPr>
          <a:xfrm>
            <a:off x="1885950" y="4857751"/>
            <a:ext cx="7200900" cy="2308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900" dirty="0"/>
              <a:t>…</a:t>
            </a:r>
          </a:p>
        </p:txBody>
      </p:sp>
    </p:spTree>
    <p:extLst>
      <p:ext uri="{BB962C8B-B14F-4D97-AF65-F5344CB8AC3E}">
        <p14:creationId xmlns:p14="http://schemas.microsoft.com/office/powerpoint/2010/main" val="31162667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9C17F3BD-2F68-42D8-BE43-A3B3913D7125}"/>
              </a:ext>
            </a:extLst>
          </p:cNvPr>
          <p:cNvSpPr txBox="1">
            <a:spLocks/>
          </p:cNvSpPr>
          <p:nvPr/>
        </p:nvSpPr>
        <p:spPr bwMode="auto">
          <a:xfrm>
            <a:off x="457200" y="96011"/>
            <a:ext cx="8229600" cy="240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algn="ctr" defTabSz="914378" eaLnBrk="1" fontAlgn="base" hangingPunct="1">
              <a:spcBef>
                <a:spcPct val="0"/>
              </a:spcBef>
              <a:spcAft>
                <a:spcPct val="0"/>
              </a:spcAft>
            </a:pPr>
            <a:r>
              <a:rPr lang="en-US" altLang="en-US" sz="4800" b="1" dirty="0">
                <a:solidFill>
                  <a:srgbClr val="00386B"/>
                </a:solidFill>
                <a:latin typeface="Avenir Heavy" panose="02000503020000020003" pitchFamily="2" charset="0"/>
                <a:ea typeface="MS PGothic"/>
                <a:cs typeface="Gotham Medium" pitchFamily="2" charset="0"/>
              </a:rPr>
              <a:t>Building a Career in Cardiovascular Medical Education</a:t>
            </a:r>
            <a:endParaRPr lang="en-US" altLang="en-US" sz="5800" b="1" dirty="0">
              <a:solidFill>
                <a:srgbClr val="00386B"/>
              </a:solidFill>
              <a:latin typeface="Garamond" panose="02020404030301010803" pitchFamily="18" charset="0"/>
            </a:endParaRPr>
          </a:p>
        </p:txBody>
      </p:sp>
      <p:sp>
        <p:nvSpPr>
          <p:cNvPr id="8" name="Subtitle 2">
            <a:extLst>
              <a:ext uri="{FF2B5EF4-FFF2-40B4-BE49-F238E27FC236}">
                <a16:creationId xmlns:a16="http://schemas.microsoft.com/office/drawing/2014/main" id="{4D9872F8-B57F-4FF8-82F7-257BA2E0DCB6}"/>
              </a:ext>
            </a:extLst>
          </p:cNvPr>
          <p:cNvSpPr txBox="1">
            <a:spLocks/>
          </p:cNvSpPr>
          <p:nvPr/>
        </p:nvSpPr>
        <p:spPr bwMode="auto">
          <a:xfrm>
            <a:off x="457200" y="2496311"/>
            <a:ext cx="8229600" cy="1508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normAutofit/>
          </a:bodyP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algn="ctr" defTabSz="914378" eaLnBrk="1" fontAlgn="auto" hangingPunct="1">
              <a:spcAft>
                <a:spcPts val="0"/>
              </a:spcAft>
              <a:defRPr/>
            </a:pPr>
            <a:r>
              <a:rPr lang="en-US" b="1" dirty="0">
                <a:solidFill>
                  <a:prstClr val="black">
                    <a:tint val="75000"/>
                  </a:prstClr>
                </a:solidFill>
                <a:latin typeface="Avenir Book" panose="02000503020000020003" pitchFamily="2" charset="0"/>
                <a:cs typeface="Gotham Book" pitchFamily="2" charset="0"/>
              </a:rPr>
              <a:t>Michael W. Cullen, MD</a:t>
            </a:r>
          </a:p>
          <a:p>
            <a:pPr algn="ctr" defTabSz="914378" eaLnBrk="1" fontAlgn="auto" hangingPunct="1">
              <a:spcAft>
                <a:spcPts val="0"/>
              </a:spcAft>
              <a:defRPr/>
            </a:pPr>
            <a:r>
              <a:rPr lang="en-US" dirty="0">
                <a:solidFill>
                  <a:prstClr val="black">
                    <a:tint val="75000"/>
                  </a:prstClr>
                </a:solidFill>
                <a:latin typeface="Avenir Book" panose="02000503020000020003" pitchFamily="2" charset="0"/>
                <a:cs typeface="Gotham Book" pitchFamily="2" charset="0"/>
              </a:rPr>
              <a:t>Associate Program Director, Cardiovascular Diseases Fellowship</a:t>
            </a:r>
          </a:p>
          <a:p>
            <a:pPr algn="ctr" defTabSz="914378" eaLnBrk="1" fontAlgn="auto" hangingPunct="1">
              <a:spcAft>
                <a:spcPts val="0"/>
              </a:spcAft>
              <a:defRPr/>
            </a:pPr>
            <a:r>
              <a:rPr lang="en-US" dirty="0">
                <a:solidFill>
                  <a:prstClr val="black">
                    <a:tint val="75000"/>
                  </a:prstClr>
                </a:solidFill>
                <a:latin typeface="Avenir Book" panose="02000503020000020003" pitchFamily="2" charset="0"/>
                <a:cs typeface="Gotham Book" pitchFamily="2" charset="0"/>
              </a:rPr>
              <a:t>Associate Professor of Medicine</a:t>
            </a:r>
          </a:p>
          <a:p>
            <a:pPr algn="ctr" defTabSz="914378" eaLnBrk="1" fontAlgn="auto" hangingPunct="1">
              <a:spcAft>
                <a:spcPts val="0"/>
              </a:spcAft>
              <a:defRPr/>
            </a:pPr>
            <a:r>
              <a:rPr lang="en-US" dirty="0">
                <a:solidFill>
                  <a:prstClr val="black">
                    <a:tint val="75000"/>
                  </a:prstClr>
                </a:solidFill>
                <a:latin typeface="Avenir Book" panose="02000503020000020003" pitchFamily="2" charset="0"/>
                <a:cs typeface="Gotham Book" pitchFamily="2" charset="0"/>
              </a:rPr>
              <a:t>Mayo Clinic, Rochester, Minnesota</a:t>
            </a:r>
          </a:p>
        </p:txBody>
      </p:sp>
    </p:spTree>
    <p:extLst>
      <p:ext uri="{BB962C8B-B14F-4D97-AF65-F5344CB8AC3E}">
        <p14:creationId xmlns:p14="http://schemas.microsoft.com/office/powerpoint/2010/main" val="786572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33FAA8-3FDD-4403-BD3F-35275E81F0C6}"/>
              </a:ext>
            </a:extLst>
          </p:cNvPr>
          <p:cNvSpPr>
            <a:spLocks noGrp="1"/>
          </p:cNvSpPr>
          <p:nvPr>
            <p:ph type="title"/>
          </p:nvPr>
        </p:nvSpPr>
        <p:spPr>
          <a:xfrm>
            <a:off x="228600" y="0"/>
            <a:ext cx="8686799" cy="1657350"/>
          </a:xfrm>
        </p:spPr>
        <p:txBody>
          <a:bodyP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r>
              <a:rPr lang="en-US" sz="3200" dirty="0">
                <a:latin typeface="Avenir Heavy"/>
              </a:rPr>
              <a:t>How do I Build a Career in Cardiovascular </a:t>
            </a:r>
            <a:br>
              <a:rPr lang="en-US" sz="3200" dirty="0">
                <a:latin typeface="Avenir Heavy"/>
              </a:rPr>
            </a:br>
            <a:r>
              <a:rPr lang="en-US" sz="3200" dirty="0">
                <a:latin typeface="Avenir Heavy"/>
              </a:rPr>
              <a:t>Medical Education?</a:t>
            </a:r>
          </a:p>
        </p:txBody>
      </p:sp>
      <p:pic>
        <p:nvPicPr>
          <p:cNvPr id="2050" name="Picture 2" descr="КМ - 4А клас on Scratch">
            <a:extLst>
              <a:ext uri="{FF2B5EF4-FFF2-40B4-BE49-F238E27FC236}">
                <a16:creationId xmlns:a16="http://schemas.microsoft.com/office/drawing/2014/main" id="{FF64722D-8583-48DF-8CC4-9D179DAEB7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971550"/>
            <a:ext cx="4155387" cy="3429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49581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870">
                                          <p:stCondLst>
                                            <p:cond delay="0"/>
                                          </p:stCondLst>
                                        </p:cTn>
                                        <p:tgtEl>
                                          <p:spTgt spid="2050"/>
                                        </p:tgtEl>
                                      </p:cBhvr>
                                    </p:animEffect>
                                    <p:anim calcmode="lin" valueType="num">
                                      <p:cBhvr>
                                        <p:cTn id="8" dur="2733"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2050"/>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2050"/>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2050"/>
                                        </p:tgtEl>
                                        <p:attrNameLst>
                                          <p:attrName>ppt_y</p:attrName>
                                        </p:attrNameLst>
                                      </p:cBhvr>
                                      <p:tavLst>
                                        <p:tav tm="0" fmla="#ppt_y-sin(pi*$)/81">
                                          <p:val>
                                            <p:fltVal val="0"/>
                                          </p:val>
                                        </p:tav>
                                        <p:tav tm="100000">
                                          <p:val>
                                            <p:fltVal val="1"/>
                                          </p:val>
                                        </p:tav>
                                      </p:tavLst>
                                    </p:anim>
                                    <p:animScale>
                                      <p:cBhvr>
                                        <p:cTn id="13" dur="39">
                                          <p:stCondLst>
                                            <p:cond delay="975"/>
                                          </p:stCondLst>
                                        </p:cTn>
                                        <p:tgtEl>
                                          <p:spTgt spid="2050"/>
                                        </p:tgtEl>
                                      </p:cBhvr>
                                      <p:to x="100000" y="60000"/>
                                    </p:animScale>
                                    <p:animScale>
                                      <p:cBhvr>
                                        <p:cTn id="14" dur="249" decel="50000">
                                          <p:stCondLst>
                                            <p:cond delay="1014"/>
                                          </p:stCondLst>
                                        </p:cTn>
                                        <p:tgtEl>
                                          <p:spTgt spid="2050"/>
                                        </p:tgtEl>
                                      </p:cBhvr>
                                      <p:to x="100000" y="100000"/>
                                    </p:animScale>
                                    <p:animScale>
                                      <p:cBhvr>
                                        <p:cTn id="15" dur="39">
                                          <p:stCondLst>
                                            <p:cond delay="1968"/>
                                          </p:stCondLst>
                                        </p:cTn>
                                        <p:tgtEl>
                                          <p:spTgt spid="2050"/>
                                        </p:tgtEl>
                                      </p:cBhvr>
                                      <p:to x="100000" y="80000"/>
                                    </p:animScale>
                                    <p:animScale>
                                      <p:cBhvr>
                                        <p:cTn id="16" dur="249" decel="50000">
                                          <p:stCondLst>
                                            <p:cond delay="2007"/>
                                          </p:stCondLst>
                                        </p:cTn>
                                        <p:tgtEl>
                                          <p:spTgt spid="2050"/>
                                        </p:tgtEl>
                                      </p:cBhvr>
                                      <p:to x="100000" y="100000"/>
                                    </p:animScale>
                                    <p:animScale>
                                      <p:cBhvr>
                                        <p:cTn id="17" dur="39">
                                          <p:stCondLst>
                                            <p:cond delay="2463"/>
                                          </p:stCondLst>
                                        </p:cTn>
                                        <p:tgtEl>
                                          <p:spTgt spid="2050"/>
                                        </p:tgtEl>
                                      </p:cBhvr>
                                      <p:to x="100000" y="90000"/>
                                    </p:animScale>
                                    <p:animScale>
                                      <p:cBhvr>
                                        <p:cTn id="18" dur="249" decel="50000">
                                          <p:stCondLst>
                                            <p:cond delay="2502"/>
                                          </p:stCondLst>
                                        </p:cTn>
                                        <p:tgtEl>
                                          <p:spTgt spid="2050"/>
                                        </p:tgtEl>
                                      </p:cBhvr>
                                      <p:to x="100000" y="100000"/>
                                    </p:animScale>
                                    <p:animScale>
                                      <p:cBhvr>
                                        <p:cTn id="19" dur="39">
                                          <p:stCondLst>
                                            <p:cond delay="2712"/>
                                          </p:stCondLst>
                                        </p:cTn>
                                        <p:tgtEl>
                                          <p:spTgt spid="2050"/>
                                        </p:tgtEl>
                                      </p:cBhvr>
                                      <p:to x="100000" y="95000"/>
                                    </p:animScale>
                                    <p:animScale>
                                      <p:cBhvr>
                                        <p:cTn id="20" dur="249" decel="50000">
                                          <p:stCondLst>
                                            <p:cond delay="2751"/>
                                          </p:stCondLst>
                                        </p:cTn>
                                        <p:tgtEl>
                                          <p:spTgt spid="20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688975"/>
          </a:xfrm>
        </p:spPr>
        <p:txBody>
          <a:bodyPr/>
          <a:lstStyle/>
          <a:p>
            <a:r>
              <a:rPr lang="en-US" sz="4000" dirty="0"/>
              <a:t>Speakers</a:t>
            </a:r>
          </a:p>
        </p:txBody>
      </p:sp>
      <p:sp>
        <p:nvSpPr>
          <p:cNvPr id="3" name="Content Placeholder 2"/>
          <p:cNvSpPr>
            <a:spLocks noGrp="1"/>
          </p:cNvSpPr>
          <p:nvPr>
            <p:ph idx="1"/>
          </p:nvPr>
        </p:nvSpPr>
        <p:spPr>
          <a:xfrm>
            <a:off x="461473" y="3409950"/>
            <a:ext cx="2946163" cy="461665"/>
          </a:xfrm>
        </p:spPr>
        <p:txBody>
          <a:bodyPr/>
          <a:lstStyle/>
          <a:p>
            <a:pPr marL="0" indent="0" algn="ctr">
              <a:buNone/>
            </a:pPr>
            <a:r>
              <a:rPr lang="en-US" sz="2400" dirty="0"/>
              <a:t>Aarthi Sabanayagam, MBBS, FACC</a:t>
            </a:r>
          </a:p>
        </p:txBody>
      </p:sp>
      <p:pic>
        <p:nvPicPr>
          <p:cNvPr id="4" name="Picture 3"/>
          <p:cNvPicPr>
            <a:picLocks noChangeAspect="1"/>
          </p:cNvPicPr>
          <p:nvPr/>
        </p:nvPicPr>
        <p:blipFill rotWithShape="1">
          <a:blip r:embed="rId2"/>
          <a:srcRect l="23357" t="3773" r="3495" b="11104"/>
          <a:stretch/>
        </p:blipFill>
        <p:spPr>
          <a:xfrm>
            <a:off x="823488" y="1123950"/>
            <a:ext cx="1948540" cy="2142184"/>
          </a:xfrm>
          <a:prstGeom prst="rect">
            <a:avLst/>
          </a:prstGeom>
        </p:spPr>
      </p:pic>
      <p:pic>
        <p:nvPicPr>
          <p:cNvPr id="5" name="Picture 4"/>
          <p:cNvPicPr>
            <a:picLocks/>
          </p:cNvPicPr>
          <p:nvPr/>
        </p:nvPicPr>
        <p:blipFill rotWithShape="1">
          <a:blip r:embed="rId3"/>
          <a:srcRect l="13549" b="2653"/>
          <a:stretch/>
        </p:blipFill>
        <p:spPr>
          <a:xfrm>
            <a:off x="3816878" y="1123950"/>
            <a:ext cx="1638300" cy="2142184"/>
          </a:xfrm>
          <a:prstGeom prst="rect">
            <a:avLst/>
          </a:prstGeom>
        </p:spPr>
      </p:pic>
      <p:sp>
        <p:nvSpPr>
          <p:cNvPr id="6" name="Rectangle 5"/>
          <p:cNvSpPr/>
          <p:nvPr/>
        </p:nvSpPr>
        <p:spPr>
          <a:xfrm>
            <a:off x="3599971" y="3409950"/>
            <a:ext cx="2072113" cy="830997"/>
          </a:xfrm>
          <a:prstGeom prst="rect">
            <a:avLst/>
          </a:prstGeom>
        </p:spPr>
        <p:txBody>
          <a:bodyPr wrap="square">
            <a:spAutoFit/>
          </a:bodyPr>
          <a:lstStyle/>
          <a:p>
            <a:pPr algn="ctr"/>
            <a:r>
              <a:rPr lang="en-US" sz="2400" dirty="0">
                <a:latin typeface="Avenir Book" panose="02000503020000020003"/>
              </a:rPr>
              <a:t>Marty C. Tam, MD, FACC</a:t>
            </a:r>
          </a:p>
        </p:txBody>
      </p:sp>
      <p:sp>
        <p:nvSpPr>
          <p:cNvPr id="7" name="Rectangle 6"/>
          <p:cNvSpPr/>
          <p:nvPr/>
        </p:nvSpPr>
        <p:spPr>
          <a:xfrm>
            <a:off x="6247685" y="3456116"/>
            <a:ext cx="2072113" cy="830997"/>
          </a:xfrm>
          <a:prstGeom prst="rect">
            <a:avLst/>
          </a:prstGeom>
        </p:spPr>
        <p:txBody>
          <a:bodyPr wrap="square">
            <a:spAutoFit/>
          </a:bodyPr>
          <a:lstStyle/>
          <a:p>
            <a:pPr algn="ctr"/>
            <a:r>
              <a:rPr lang="en-US" sz="2400" dirty="0">
                <a:latin typeface="Avenir Book" panose="02000503020000020003"/>
              </a:rPr>
              <a:t>Michael Cullen, MD, FACC</a:t>
            </a:r>
          </a:p>
        </p:txBody>
      </p:sp>
      <p:pic>
        <p:nvPicPr>
          <p:cNvPr id="8" name="Picture 7"/>
          <p:cNvPicPr>
            <a:picLocks/>
          </p:cNvPicPr>
          <p:nvPr/>
        </p:nvPicPr>
        <p:blipFill rotWithShape="1">
          <a:blip r:embed="rId4"/>
          <a:srcRect t="4620"/>
          <a:stretch/>
        </p:blipFill>
        <p:spPr>
          <a:xfrm>
            <a:off x="6248397" y="1155526"/>
            <a:ext cx="2072113" cy="2142183"/>
          </a:xfrm>
          <a:prstGeom prst="rect">
            <a:avLst/>
          </a:prstGeom>
        </p:spPr>
      </p:pic>
    </p:spTree>
    <p:extLst>
      <p:ext uri="{BB962C8B-B14F-4D97-AF65-F5344CB8AC3E}">
        <p14:creationId xmlns:p14="http://schemas.microsoft.com/office/powerpoint/2010/main" val="21205649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409C8A-93DB-4F79-9046-9D1583D793A6}"/>
              </a:ext>
            </a:extLst>
          </p:cNvPr>
          <p:cNvSpPr>
            <a:spLocks noGrp="1"/>
          </p:cNvSpPr>
          <p:nvPr>
            <p:ph type="title"/>
          </p:nvPr>
        </p:nvSpPr>
        <p:spPr/>
        <p:txBody>
          <a:bodyP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r>
              <a:rPr lang="en-US" sz="4000" dirty="0">
                <a:latin typeface="Avenir Heavy" panose="02000503020000020003"/>
              </a:rPr>
              <a:t>Some Questions to Consider…</a:t>
            </a:r>
          </a:p>
        </p:txBody>
      </p:sp>
      <p:sp>
        <p:nvSpPr>
          <p:cNvPr id="4" name="Content Placeholder 3">
            <a:extLst>
              <a:ext uri="{FF2B5EF4-FFF2-40B4-BE49-F238E27FC236}">
                <a16:creationId xmlns:a16="http://schemas.microsoft.com/office/drawing/2014/main" id="{20C92282-4FC0-4CD8-A54E-4BE92F334090}"/>
              </a:ext>
            </a:extLst>
          </p:cNvPr>
          <p:cNvSpPr>
            <a:spLocks noGrp="1"/>
          </p:cNvSpPr>
          <p:nvPr>
            <p:ph idx="1"/>
          </p:nvPr>
        </p:nvSpPr>
        <p:spPr>
          <a:xfrm>
            <a:off x="1447800" y="1200150"/>
            <a:ext cx="6019800" cy="2855913"/>
          </a:xfrm>
        </p:spPr>
        <p:txBody>
          <a:bodyP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marL="342900" indent="-342900">
              <a:buFont typeface="+mj-lt"/>
              <a:buAutoNum type="arabicPeriod"/>
            </a:pPr>
            <a:r>
              <a:rPr lang="en-US" sz="2400" dirty="0">
                <a:latin typeface="Avenir Book"/>
              </a:rPr>
              <a:t>What does medical education mean to you?</a:t>
            </a:r>
          </a:p>
          <a:p>
            <a:pPr marL="342900" indent="-342900">
              <a:buFont typeface="+mj-lt"/>
              <a:buAutoNum type="arabicPeriod"/>
            </a:pPr>
            <a:r>
              <a:rPr lang="en-US" sz="2400" dirty="0">
                <a:latin typeface="Avenir Book"/>
              </a:rPr>
              <a:t>What’s the pathway toward that vision?</a:t>
            </a:r>
          </a:p>
          <a:p>
            <a:pPr marL="342900" indent="-342900">
              <a:buFont typeface="+mj-lt"/>
              <a:buAutoNum type="arabicPeriod"/>
            </a:pPr>
            <a:r>
              <a:rPr lang="en-US" sz="2400" dirty="0">
                <a:latin typeface="Avenir Book"/>
              </a:rPr>
              <a:t>What are you reading?</a:t>
            </a:r>
          </a:p>
          <a:p>
            <a:pPr marL="342900" indent="-342900">
              <a:buFont typeface="+mj-lt"/>
              <a:buAutoNum type="arabicPeriod"/>
            </a:pPr>
            <a:r>
              <a:rPr lang="en-US" sz="2400" dirty="0">
                <a:latin typeface="Avenir Book"/>
              </a:rPr>
              <a:t>What are you writing?</a:t>
            </a:r>
          </a:p>
          <a:p>
            <a:pPr marL="342900" indent="-342900">
              <a:buFont typeface="+mj-lt"/>
              <a:buAutoNum type="arabicPeriod"/>
            </a:pPr>
            <a:r>
              <a:rPr lang="en-US" sz="2400" dirty="0">
                <a:latin typeface="Avenir Book"/>
              </a:rPr>
              <a:t>Who’s on your team?</a:t>
            </a:r>
          </a:p>
        </p:txBody>
      </p:sp>
    </p:spTree>
    <p:extLst>
      <p:ext uri="{BB962C8B-B14F-4D97-AF65-F5344CB8AC3E}">
        <p14:creationId xmlns:p14="http://schemas.microsoft.com/office/powerpoint/2010/main" val="216233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D5D41-C7B8-44AE-A97F-18E3F90B8CFF}"/>
              </a:ext>
            </a:extLst>
          </p:cNvPr>
          <p:cNvSpPr>
            <a:spLocks noGrp="1"/>
          </p:cNvSpPr>
          <p:nvPr>
            <p:ph type="title"/>
          </p:nvPr>
        </p:nvSpPr>
        <p:spPr>
          <a:xfrm>
            <a:off x="457200" y="77724"/>
            <a:ext cx="8229600" cy="857250"/>
          </a:xfrm>
        </p:spPr>
        <p:txBody>
          <a:bodyP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algn="ctr"/>
            <a:r>
              <a:rPr lang="en-US" sz="2800" dirty="0">
                <a:latin typeface="Avenir Heavy" panose="02000503020000020003"/>
              </a:rPr>
              <a:t>What Does Medical Education Mean to You?</a:t>
            </a:r>
          </a:p>
        </p:txBody>
      </p:sp>
      <p:sp>
        <p:nvSpPr>
          <p:cNvPr id="4" name="Rectangle: Rounded Corners 3">
            <a:extLst>
              <a:ext uri="{FF2B5EF4-FFF2-40B4-BE49-F238E27FC236}">
                <a16:creationId xmlns:a16="http://schemas.microsoft.com/office/drawing/2014/main" id="{0B958146-29DA-4577-992B-7168D76823C2}"/>
              </a:ext>
            </a:extLst>
          </p:cNvPr>
          <p:cNvSpPr/>
          <p:nvPr/>
        </p:nvSpPr>
        <p:spPr>
          <a:xfrm>
            <a:off x="2514600" y="2141982"/>
            <a:ext cx="4114800" cy="10287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algn="ctr"/>
            <a:r>
              <a:rPr lang="en-US" sz="3300" b="1" dirty="0">
                <a:effectLst>
                  <a:outerShdw blurRad="38100" dist="38100" dir="2700000" algn="tl">
                    <a:srgbClr val="000000">
                      <a:alpha val="43137"/>
                    </a:srgbClr>
                  </a:outerShdw>
                </a:effectLst>
                <a:latin typeface="Avenir Heavy" panose="02000503020000020003"/>
              </a:rPr>
              <a:t>Cardiovascular medical education</a:t>
            </a:r>
          </a:p>
        </p:txBody>
      </p:sp>
      <p:sp>
        <p:nvSpPr>
          <p:cNvPr id="5" name="Rectangle: Rounded Corners 4">
            <a:extLst>
              <a:ext uri="{FF2B5EF4-FFF2-40B4-BE49-F238E27FC236}">
                <a16:creationId xmlns:a16="http://schemas.microsoft.com/office/drawing/2014/main" id="{5BA16C90-D790-4A72-9A6F-DD3D9D7F9FBB}"/>
              </a:ext>
            </a:extLst>
          </p:cNvPr>
          <p:cNvSpPr/>
          <p:nvPr/>
        </p:nvSpPr>
        <p:spPr>
          <a:xfrm>
            <a:off x="6867146" y="1332738"/>
            <a:ext cx="2057400" cy="10287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algn="ctr"/>
            <a:r>
              <a:rPr lang="en-US" sz="3000" b="1" dirty="0">
                <a:latin typeface="Avenir Heavy" panose="02000503020000020003"/>
              </a:rPr>
              <a:t>Patient education</a:t>
            </a:r>
          </a:p>
        </p:txBody>
      </p:sp>
      <p:sp>
        <p:nvSpPr>
          <p:cNvPr id="6" name="Rectangle: Rounded Corners 5">
            <a:extLst>
              <a:ext uri="{FF2B5EF4-FFF2-40B4-BE49-F238E27FC236}">
                <a16:creationId xmlns:a16="http://schemas.microsoft.com/office/drawing/2014/main" id="{CC83FB71-274E-44FC-9041-89C337FD27C1}"/>
              </a:ext>
            </a:extLst>
          </p:cNvPr>
          <p:cNvSpPr/>
          <p:nvPr/>
        </p:nvSpPr>
        <p:spPr>
          <a:xfrm>
            <a:off x="6724481" y="3218688"/>
            <a:ext cx="2342729" cy="10287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algn="ctr"/>
            <a:r>
              <a:rPr lang="en-US" sz="2900" b="1" dirty="0">
                <a:latin typeface="Avenir Heavy" panose="02000503020000020003"/>
              </a:rPr>
              <a:t>Curriculum</a:t>
            </a:r>
          </a:p>
          <a:p>
            <a:pPr algn="ctr"/>
            <a:r>
              <a:rPr lang="en-US" sz="2900" b="1" dirty="0">
                <a:latin typeface="Avenir Heavy" panose="02000503020000020003"/>
              </a:rPr>
              <a:t>development</a:t>
            </a:r>
          </a:p>
        </p:txBody>
      </p:sp>
      <p:sp>
        <p:nvSpPr>
          <p:cNvPr id="7" name="Rectangle: Rounded Corners 6">
            <a:extLst>
              <a:ext uri="{FF2B5EF4-FFF2-40B4-BE49-F238E27FC236}">
                <a16:creationId xmlns:a16="http://schemas.microsoft.com/office/drawing/2014/main" id="{42B367A3-6BAF-452B-9CD4-09AD30ADB9C4}"/>
              </a:ext>
            </a:extLst>
          </p:cNvPr>
          <p:cNvSpPr/>
          <p:nvPr/>
        </p:nvSpPr>
        <p:spPr>
          <a:xfrm>
            <a:off x="3543300" y="3465576"/>
            <a:ext cx="2057400" cy="10287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algn="ctr"/>
            <a:r>
              <a:rPr lang="en-US" sz="3000" b="1" dirty="0">
                <a:latin typeface="Avenir Heavy" panose="02000503020000020003"/>
              </a:rPr>
              <a:t>Didactic teaching</a:t>
            </a:r>
          </a:p>
        </p:txBody>
      </p:sp>
      <p:sp>
        <p:nvSpPr>
          <p:cNvPr id="8" name="Rectangle: Rounded Corners 7">
            <a:extLst>
              <a:ext uri="{FF2B5EF4-FFF2-40B4-BE49-F238E27FC236}">
                <a16:creationId xmlns:a16="http://schemas.microsoft.com/office/drawing/2014/main" id="{535D13EB-FB72-4AA3-A719-90D928B43AB4}"/>
              </a:ext>
            </a:extLst>
          </p:cNvPr>
          <p:cNvSpPr/>
          <p:nvPr/>
        </p:nvSpPr>
        <p:spPr>
          <a:xfrm>
            <a:off x="3543300" y="818388"/>
            <a:ext cx="2057400" cy="10287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algn="ctr"/>
            <a:r>
              <a:rPr lang="en-US" sz="3000" b="1" dirty="0">
                <a:latin typeface="Avenir Heavy" panose="02000503020000020003"/>
              </a:rPr>
              <a:t>Program leadership</a:t>
            </a:r>
          </a:p>
        </p:txBody>
      </p:sp>
      <p:sp>
        <p:nvSpPr>
          <p:cNvPr id="9" name="Rectangle: Rounded Corners 8">
            <a:extLst>
              <a:ext uri="{FF2B5EF4-FFF2-40B4-BE49-F238E27FC236}">
                <a16:creationId xmlns:a16="http://schemas.microsoft.com/office/drawing/2014/main" id="{E5A1753D-CE7F-4088-85AE-398B91876956}"/>
              </a:ext>
            </a:extLst>
          </p:cNvPr>
          <p:cNvSpPr/>
          <p:nvPr/>
        </p:nvSpPr>
        <p:spPr>
          <a:xfrm>
            <a:off x="219455" y="1332738"/>
            <a:ext cx="2057400" cy="10287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algn="ctr"/>
            <a:r>
              <a:rPr lang="en-US" sz="3000" b="1" dirty="0">
                <a:latin typeface="Avenir Heavy" panose="02000503020000020003"/>
              </a:rPr>
              <a:t>Clinical teaching</a:t>
            </a:r>
          </a:p>
        </p:txBody>
      </p:sp>
      <p:sp>
        <p:nvSpPr>
          <p:cNvPr id="10" name="Rectangle: Rounded Corners 9">
            <a:extLst>
              <a:ext uri="{FF2B5EF4-FFF2-40B4-BE49-F238E27FC236}">
                <a16:creationId xmlns:a16="http://schemas.microsoft.com/office/drawing/2014/main" id="{D0E3C026-55FB-4766-A85B-3F4A04B7395C}"/>
              </a:ext>
            </a:extLst>
          </p:cNvPr>
          <p:cNvSpPr/>
          <p:nvPr/>
        </p:nvSpPr>
        <p:spPr>
          <a:xfrm>
            <a:off x="219455" y="3179826"/>
            <a:ext cx="2057400" cy="10287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algn="ctr"/>
            <a:r>
              <a:rPr lang="en-US" sz="3000" b="1" dirty="0">
                <a:latin typeface="Avenir Heavy" panose="02000503020000020003"/>
              </a:rPr>
              <a:t>Education research</a:t>
            </a:r>
          </a:p>
        </p:txBody>
      </p:sp>
    </p:spTree>
    <p:extLst>
      <p:ext uri="{BB962C8B-B14F-4D97-AF65-F5344CB8AC3E}">
        <p14:creationId xmlns:p14="http://schemas.microsoft.com/office/powerpoint/2010/main" val="27311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3DE88-39DB-45D9-A3E0-F1CFB1781650}"/>
              </a:ext>
            </a:extLst>
          </p:cNvPr>
          <p:cNvSpPr>
            <a:spLocks noGrp="1"/>
          </p:cNvSpPr>
          <p:nvPr>
            <p:ph type="title"/>
          </p:nvPr>
        </p:nvSpPr>
        <p:spPr>
          <a:xfrm>
            <a:off x="519638" y="89726"/>
            <a:ext cx="7886890" cy="857250"/>
          </a:xfrm>
        </p:spPr>
        <p:txBody>
          <a:bodyP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r>
              <a:rPr lang="en-US" sz="2800" dirty="0">
                <a:latin typeface="Avenir Heavy" panose="02000503020000020003"/>
              </a:rPr>
              <a:t>What’s the Pathway?</a:t>
            </a:r>
          </a:p>
        </p:txBody>
      </p:sp>
      <p:sp>
        <p:nvSpPr>
          <p:cNvPr id="3" name="Content Placeholder 2">
            <a:extLst>
              <a:ext uri="{FF2B5EF4-FFF2-40B4-BE49-F238E27FC236}">
                <a16:creationId xmlns:a16="http://schemas.microsoft.com/office/drawing/2014/main" id="{764B6F69-83C8-4D14-906B-E748DF080538}"/>
              </a:ext>
            </a:extLst>
          </p:cNvPr>
          <p:cNvSpPr>
            <a:spLocks noGrp="1"/>
          </p:cNvSpPr>
          <p:nvPr>
            <p:ph idx="1"/>
          </p:nvPr>
        </p:nvSpPr>
        <p:spPr>
          <a:xfrm>
            <a:off x="910211" y="773842"/>
            <a:ext cx="7105744" cy="2314256"/>
          </a:xfrm>
        </p:spPr>
        <p:txBody>
          <a:bodyPr>
            <a:normAutofit/>
          </a:bodyP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r>
              <a:rPr lang="en-US" sz="2000" dirty="0">
                <a:latin typeface="Avenir Book"/>
              </a:rPr>
              <a:t>Identify roles or careers that resonate</a:t>
            </a:r>
          </a:p>
          <a:p>
            <a:r>
              <a:rPr lang="en-US" sz="2000" dirty="0">
                <a:latin typeface="Avenir Book"/>
              </a:rPr>
              <a:t>Talk to those leaders, teachers, role models</a:t>
            </a:r>
          </a:p>
          <a:p>
            <a:pPr lvl="1"/>
            <a:r>
              <a:rPr lang="en-US" sz="2000" dirty="0">
                <a:latin typeface="Avenir Book"/>
              </a:rPr>
              <a:t>What’s their story?</a:t>
            </a:r>
          </a:p>
          <a:p>
            <a:pPr lvl="1"/>
            <a:r>
              <a:rPr lang="en-US" sz="2000" dirty="0">
                <a:latin typeface="Avenir Book"/>
              </a:rPr>
              <a:t>What do they like or dislike about their current position?</a:t>
            </a:r>
          </a:p>
          <a:p>
            <a:pPr lvl="1"/>
            <a:r>
              <a:rPr lang="en-US" sz="2000" dirty="0">
                <a:latin typeface="Avenir Book"/>
              </a:rPr>
              <a:t>What skills did they cultivate early in their career?</a:t>
            </a:r>
          </a:p>
          <a:p>
            <a:pPr lvl="1"/>
            <a:r>
              <a:rPr lang="en-US" sz="2000" dirty="0">
                <a:latin typeface="Avenir Book"/>
              </a:rPr>
              <a:t>How did they differentiate themselves from peers?</a:t>
            </a:r>
          </a:p>
        </p:txBody>
      </p:sp>
      <p:sp>
        <p:nvSpPr>
          <p:cNvPr id="4" name="Rectangle: Rounded Corners 3">
            <a:extLst>
              <a:ext uri="{FF2B5EF4-FFF2-40B4-BE49-F238E27FC236}">
                <a16:creationId xmlns:a16="http://schemas.microsoft.com/office/drawing/2014/main" id="{80839E7A-189A-493D-995C-A8AE4DBD3CCA}"/>
              </a:ext>
            </a:extLst>
          </p:cNvPr>
          <p:cNvSpPr/>
          <p:nvPr/>
        </p:nvSpPr>
        <p:spPr>
          <a:xfrm>
            <a:off x="228600" y="3028950"/>
            <a:ext cx="6858000" cy="54864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algn="ctr"/>
            <a:r>
              <a:rPr lang="en-US" sz="3300" b="1" dirty="0">
                <a:latin typeface="Avenir Heavy" panose="02000503020000020003"/>
              </a:rPr>
              <a:t>Don’t build the road from scratch…</a:t>
            </a:r>
          </a:p>
        </p:txBody>
      </p:sp>
      <p:pic>
        <p:nvPicPr>
          <p:cNvPr id="6" name="Picture 5" descr="Empty highway during daytime">
            <a:extLst>
              <a:ext uri="{FF2B5EF4-FFF2-40B4-BE49-F238E27FC236}">
                <a16:creationId xmlns:a16="http://schemas.microsoft.com/office/drawing/2014/main" id="{AE374B50-5E94-4AF2-9004-C2F853BDD8D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656092" y="89726"/>
            <a:ext cx="2400300" cy="1600200"/>
          </a:xfrm>
          <a:prstGeom prst="rect">
            <a:avLst/>
          </a:prstGeom>
          <a:ln>
            <a:noFill/>
          </a:ln>
          <a:effectLst>
            <a:outerShdw blurRad="292100" dist="139700" dir="2700000" algn="tl" rotWithShape="0">
              <a:srgbClr val="333333">
                <a:alpha val="65000"/>
              </a:srgbClr>
            </a:outerShdw>
          </a:effectLst>
        </p:spPr>
      </p:pic>
      <p:sp>
        <p:nvSpPr>
          <p:cNvPr id="7" name="Rectangle: Rounded Corners 6">
            <a:extLst>
              <a:ext uri="{FF2B5EF4-FFF2-40B4-BE49-F238E27FC236}">
                <a16:creationId xmlns:a16="http://schemas.microsoft.com/office/drawing/2014/main" id="{160F19E6-4128-449D-A991-7CCE6DAF3846}"/>
              </a:ext>
            </a:extLst>
          </p:cNvPr>
          <p:cNvSpPr/>
          <p:nvPr/>
        </p:nvSpPr>
        <p:spPr>
          <a:xfrm>
            <a:off x="946967" y="3638550"/>
            <a:ext cx="6858000" cy="54864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algn="ctr"/>
            <a:r>
              <a:rPr lang="en-US" sz="3300" b="1" dirty="0">
                <a:latin typeface="Avenir Heavy" panose="02000503020000020003"/>
              </a:rPr>
              <a:t>Chances are, it already exists…</a:t>
            </a:r>
          </a:p>
        </p:txBody>
      </p:sp>
    </p:spTree>
    <p:extLst>
      <p:ext uri="{BB962C8B-B14F-4D97-AF65-F5344CB8AC3E}">
        <p14:creationId xmlns:p14="http://schemas.microsoft.com/office/powerpoint/2010/main" val="2716921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6FD50-A9F7-4841-8984-D763013799E4}"/>
              </a:ext>
            </a:extLst>
          </p:cNvPr>
          <p:cNvSpPr>
            <a:spLocks noGrp="1"/>
          </p:cNvSpPr>
          <p:nvPr>
            <p:ph type="title"/>
          </p:nvPr>
        </p:nvSpPr>
        <p:spPr>
          <a:xfrm>
            <a:off x="457200" y="26142"/>
            <a:ext cx="4648200" cy="857250"/>
          </a:xfrm>
        </p:spPr>
        <p:txBody>
          <a:bodyP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r>
              <a:rPr lang="en-US" sz="3200" dirty="0">
                <a:latin typeface="Avenir Heavy" panose="02000503020000020003"/>
              </a:rPr>
              <a:t>What are You Reading?</a:t>
            </a:r>
          </a:p>
        </p:txBody>
      </p:sp>
      <p:sp>
        <p:nvSpPr>
          <p:cNvPr id="4" name="Content Placeholder 3">
            <a:extLst>
              <a:ext uri="{FF2B5EF4-FFF2-40B4-BE49-F238E27FC236}">
                <a16:creationId xmlns:a16="http://schemas.microsoft.com/office/drawing/2014/main" id="{DBB392F8-58FE-4FC8-A545-05DFDE105044}"/>
              </a:ext>
            </a:extLst>
          </p:cNvPr>
          <p:cNvSpPr>
            <a:spLocks noGrp="1"/>
          </p:cNvSpPr>
          <p:nvPr>
            <p:ph idx="1"/>
          </p:nvPr>
        </p:nvSpPr>
        <p:spPr>
          <a:xfrm>
            <a:off x="653220" y="715123"/>
            <a:ext cx="7544178" cy="470195"/>
          </a:xfrm>
        </p:spPr>
        <p:txBody>
          <a:bodyPr tIns="34290"/>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marL="0" indent="0">
              <a:buNone/>
            </a:pPr>
            <a:r>
              <a:rPr lang="en-US" sz="2000" dirty="0">
                <a:latin typeface="Avenir Book" panose="02000503020000020003"/>
              </a:rPr>
              <a:t>A few good books…</a:t>
            </a:r>
          </a:p>
        </p:txBody>
      </p:sp>
      <p:pic>
        <p:nvPicPr>
          <p:cNvPr id="1026" name="Picture 2" descr="25744928. sy475 ">
            <a:extLst>
              <a:ext uri="{FF2B5EF4-FFF2-40B4-BE49-F238E27FC236}">
                <a16:creationId xmlns:a16="http://schemas.microsoft.com/office/drawing/2014/main" id="{B545D9AE-83DE-4B44-89A0-F459CEBCF5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3985" y="1131675"/>
            <a:ext cx="2038682" cy="307420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028" name="Picture 4" descr="36072">
            <a:extLst>
              <a:ext uri="{FF2B5EF4-FFF2-40B4-BE49-F238E27FC236}">
                <a16:creationId xmlns:a16="http://schemas.microsoft.com/office/drawing/2014/main" id="{442EF746-8EB5-4808-8236-628BC39AAF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735" y="1131675"/>
            <a:ext cx="2027351" cy="3086511"/>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030" name="Picture 6" descr="1633">
            <a:extLst>
              <a:ext uri="{FF2B5EF4-FFF2-40B4-BE49-F238E27FC236}">
                <a16:creationId xmlns:a16="http://schemas.microsoft.com/office/drawing/2014/main" id="{A2AB4A39-CBC9-4A55-B43B-E3FD917276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138" y="1134904"/>
            <a:ext cx="2067401" cy="307420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59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F68F2-AA1D-4161-9F8B-2E710A78A84C}"/>
              </a:ext>
            </a:extLst>
          </p:cNvPr>
          <p:cNvSpPr>
            <a:spLocks noGrp="1"/>
          </p:cNvSpPr>
          <p:nvPr>
            <p:ph type="title"/>
          </p:nvPr>
        </p:nvSpPr>
        <p:spPr>
          <a:xfrm>
            <a:off x="457200" y="103188"/>
            <a:ext cx="8229600" cy="857250"/>
          </a:xfrm>
        </p:spPr>
        <p:txBody>
          <a:bodyP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algn="ctr"/>
            <a:r>
              <a:rPr lang="en-US" sz="2800" dirty="0">
                <a:latin typeface="Avenir Heavy" panose="02000503020000020003"/>
              </a:rPr>
              <a:t>What Are You Writing?</a:t>
            </a:r>
          </a:p>
        </p:txBody>
      </p:sp>
      <p:pic>
        <p:nvPicPr>
          <p:cNvPr id="4" name="Picture 3">
            <a:extLst>
              <a:ext uri="{FF2B5EF4-FFF2-40B4-BE49-F238E27FC236}">
                <a16:creationId xmlns:a16="http://schemas.microsoft.com/office/drawing/2014/main" id="{D7F44A9F-B9B1-4B71-B18E-6BF25291B5FA}"/>
              </a:ext>
            </a:extLst>
          </p:cNvPr>
          <p:cNvPicPr>
            <a:picLocks noChangeAspect="1"/>
          </p:cNvPicPr>
          <p:nvPr/>
        </p:nvPicPr>
        <p:blipFill>
          <a:blip r:embed="rId2"/>
          <a:stretch>
            <a:fillRect/>
          </a:stretch>
        </p:blipFill>
        <p:spPr>
          <a:xfrm>
            <a:off x="304800" y="857250"/>
            <a:ext cx="6966513" cy="3429000"/>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6790A89D-BE5B-446D-92EE-81357BC6F32B}"/>
              </a:ext>
            </a:extLst>
          </p:cNvPr>
          <p:cNvPicPr>
            <a:picLocks noChangeAspect="1"/>
          </p:cNvPicPr>
          <p:nvPr/>
        </p:nvPicPr>
        <p:blipFill>
          <a:blip r:embed="rId3"/>
          <a:stretch>
            <a:fillRect/>
          </a:stretch>
        </p:blipFill>
        <p:spPr>
          <a:xfrm>
            <a:off x="838200" y="1063625"/>
            <a:ext cx="7666313" cy="2965070"/>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6D854C44-701E-4F7C-A29F-8CE0AD55F7C7}"/>
              </a:ext>
            </a:extLst>
          </p:cNvPr>
          <p:cNvPicPr>
            <a:picLocks noChangeAspect="1"/>
          </p:cNvPicPr>
          <p:nvPr/>
        </p:nvPicPr>
        <p:blipFill>
          <a:blip r:embed="rId4"/>
          <a:stretch>
            <a:fillRect/>
          </a:stretch>
        </p:blipFill>
        <p:spPr>
          <a:xfrm>
            <a:off x="580597" y="1336675"/>
            <a:ext cx="7307316" cy="27432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59171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B2F4C-C51B-4E07-8484-5DB05E0191F8}"/>
              </a:ext>
            </a:extLst>
          </p:cNvPr>
          <p:cNvSpPr>
            <a:spLocks noGrp="1"/>
          </p:cNvSpPr>
          <p:nvPr>
            <p:ph type="title"/>
          </p:nvPr>
        </p:nvSpPr>
        <p:spPr>
          <a:xfrm>
            <a:off x="2228850" y="86085"/>
            <a:ext cx="4686300" cy="840105"/>
          </a:xfrm>
        </p:spPr>
        <p:txBody>
          <a:bodyP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algn="ctr"/>
            <a:r>
              <a:rPr lang="en-US" sz="3200" dirty="0">
                <a:latin typeface="Avenir Heavy" panose="02000503020000020003"/>
              </a:rPr>
              <a:t>Who’s on Your Team?</a:t>
            </a:r>
          </a:p>
        </p:txBody>
      </p:sp>
      <p:grpSp>
        <p:nvGrpSpPr>
          <p:cNvPr id="12" name="Group 11">
            <a:extLst>
              <a:ext uri="{FF2B5EF4-FFF2-40B4-BE49-F238E27FC236}">
                <a16:creationId xmlns:a16="http://schemas.microsoft.com/office/drawing/2014/main" id="{10EC3481-127C-4E9D-8535-E494759011E3}"/>
              </a:ext>
            </a:extLst>
          </p:cNvPr>
          <p:cNvGrpSpPr/>
          <p:nvPr/>
        </p:nvGrpSpPr>
        <p:grpSpPr>
          <a:xfrm>
            <a:off x="605950" y="926190"/>
            <a:ext cx="2400300" cy="3290400"/>
            <a:chOff x="647700" y="1822220"/>
            <a:chExt cx="3200400" cy="4387200"/>
          </a:xfrm>
        </p:grpSpPr>
        <p:pic>
          <p:nvPicPr>
            <p:cNvPr id="7" name="Picture 6" descr="A person in a suit smiling&#10;&#10;Description automatically generated with low confidence">
              <a:extLst>
                <a:ext uri="{FF2B5EF4-FFF2-40B4-BE49-F238E27FC236}">
                  <a16:creationId xmlns:a16="http://schemas.microsoft.com/office/drawing/2014/main" id="{F394B93B-4F6D-4D7A-A32D-0932DF7BD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 y="1822220"/>
              <a:ext cx="3200400" cy="3838560"/>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EBE2C94-6A7D-4E59-96D0-49E6C09EDAC9}"/>
                </a:ext>
              </a:extLst>
            </p:cNvPr>
            <p:cNvSpPr txBox="1"/>
            <p:nvPr/>
          </p:nvSpPr>
          <p:spPr>
            <a:xfrm>
              <a:off x="647700" y="5660780"/>
              <a:ext cx="3200400" cy="548640"/>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noAutofit/>
            </a:bodyP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algn="ctr"/>
              <a:r>
                <a:rPr lang="en-US" sz="1350" b="1" dirty="0">
                  <a:effectLst>
                    <a:outerShdw blurRad="38100" dist="38100" dir="2700000" algn="tl">
                      <a:srgbClr val="000000">
                        <a:alpha val="43137"/>
                      </a:srgbClr>
                    </a:outerShdw>
                  </a:effectLst>
                </a:rPr>
                <a:t>Dr. Tom Beckman</a:t>
              </a:r>
            </a:p>
          </p:txBody>
        </p:sp>
      </p:grpSp>
      <p:grpSp>
        <p:nvGrpSpPr>
          <p:cNvPr id="13" name="Group 12">
            <a:extLst>
              <a:ext uri="{FF2B5EF4-FFF2-40B4-BE49-F238E27FC236}">
                <a16:creationId xmlns:a16="http://schemas.microsoft.com/office/drawing/2014/main" id="{52F67104-F2FB-47B5-A914-4755F98AD5C9}"/>
              </a:ext>
            </a:extLst>
          </p:cNvPr>
          <p:cNvGrpSpPr/>
          <p:nvPr/>
        </p:nvGrpSpPr>
        <p:grpSpPr>
          <a:xfrm>
            <a:off x="3371850" y="926190"/>
            <a:ext cx="2400300" cy="3290400"/>
            <a:chOff x="4495800" y="1822220"/>
            <a:chExt cx="3200400" cy="4387200"/>
          </a:xfrm>
        </p:grpSpPr>
        <p:pic>
          <p:nvPicPr>
            <p:cNvPr id="5" name="Picture 4" descr="A picture containing person&#10;&#10;Description automatically generated">
              <a:extLst>
                <a:ext uri="{FF2B5EF4-FFF2-40B4-BE49-F238E27FC236}">
                  <a16:creationId xmlns:a16="http://schemas.microsoft.com/office/drawing/2014/main" id="{FAD5D4A0-F975-4928-927E-3DADCAC77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1822220"/>
              <a:ext cx="3200400" cy="383856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7D1A9FBC-8F9B-4824-8E4E-0E0D475C9E71}"/>
                </a:ext>
              </a:extLst>
            </p:cNvPr>
            <p:cNvSpPr txBox="1"/>
            <p:nvPr/>
          </p:nvSpPr>
          <p:spPr>
            <a:xfrm>
              <a:off x="4495800" y="5660780"/>
              <a:ext cx="3200400" cy="548640"/>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noAutofit/>
            </a:bodyP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algn="ctr"/>
              <a:r>
                <a:rPr lang="en-US" sz="1350" b="1" dirty="0">
                  <a:effectLst>
                    <a:outerShdw blurRad="38100" dist="38100" dir="2700000" algn="tl">
                      <a:srgbClr val="000000">
                        <a:alpha val="43137"/>
                      </a:srgbClr>
                    </a:outerShdw>
                  </a:effectLst>
                </a:rPr>
                <a:t>Dr. Kyle Klarich</a:t>
              </a:r>
            </a:p>
          </p:txBody>
        </p:sp>
      </p:grpSp>
      <p:grpSp>
        <p:nvGrpSpPr>
          <p:cNvPr id="14" name="Group 13">
            <a:extLst>
              <a:ext uri="{FF2B5EF4-FFF2-40B4-BE49-F238E27FC236}">
                <a16:creationId xmlns:a16="http://schemas.microsoft.com/office/drawing/2014/main" id="{124E214D-5028-4E21-809F-5E511BFFCD79}"/>
              </a:ext>
            </a:extLst>
          </p:cNvPr>
          <p:cNvGrpSpPr/>
          <p:nvPr/>
        </p:nvGrpSpPr>
        <p:grpSpPr>
          <a:xfrm>
            <a:off x="6096000" y="926190"/>
            <a:ext cx="2400300" cy="3291120"/>
            <a:chOff x="8343900" y="1821260"/>
            <a:chExt cx="3200400" cy="4388160"/>
          </a:xfrm>
        </p:grpSpPr>
        <p:pic>
          <p:nvPicPr>
            <p:cNvPr id="4" name="Picture 3" descr="A person wearing a suit and tie&#10;&#10;Description automatically generated with medium confidence">
              <a:extLst>
                <a:ext uri="{FF2B5EF4-FFF2-40B4-BE49-F238E27FC236}">
                  <a16:creationId xmlns:a16="http://schemas.microsoft.com/office/drawing/2014/main" id="{3518FF34-92E6-4F85-AF7B-AF9E744CDCB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343900" y="1821260"/>
              <a:ext cx="3200400" cy="3840480"/>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CE277F97-331C-42F1-AC40-86477E43FA0C}"/>
                </a:ext>
              </a:extLst>
            </p:cNvPr>
            <p:cNvSpPr txBox="1"/>
            <p:nvPr/>
          </p:nvSpPr>
          <p:spPr>
            <a:xfrm>
              <a:off x="8343900" y="5660780"/>
              <a:ext cx="3200400" cy="548640"/>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noAutofit/>
            </a:bodyP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algn="ctr"/>
              <a:r>
                <a:rPr lang="en-US" sz="1350" b="1" dirty="0">
                  <a:effectLst>
                    <a:outerShdw blurRad="38100" dist="38100" dir="2700000" algn="tl">
                      <a:srgbClr val="000000">
                        <a:alpha val="43137"/>
                      </a:srgbClr>
                    </a:outerShdw>
                  </a:effectLst>
                </a:rPr>
                <a:t>Dr. Rick Nishimura</a:t>
              </a:r>
            </a:p>
          </p:txBody>
        </p:sp>
      </p:grpSp>
    </p:spTree>
    <p:extLst>
      <p:ext uri="{BB962C8B-B14F-4D97-AF65-F5344CB8AC3E}">
        <p14:creationId xmlns:p14="http://schemas.microsoft.com/office/powerpoint/2010/main" val="4980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B2F4C-C51B-4E07-8484-5DB05E0191F8}"/>
              </a:ext>
            </a:extLst>
          </p:cNvPr>
          <p:cNvSpPr>
            <a:spLocks noGrp="1"/>
          </p:cNvSpPr>
          <p:nvPr>
            <p:ph type="title"/>
          </p:nvPr>
        </p:nvSpPr>
        <p:spPr>
          <a:xfrm>
            <a:off x="2181224" y="29376"/>
            <a:ext cx="4781551" cy="1143000"/>
          </a:xfrm>
        </p:spPr>
        <p:txBody>
          <a:bodyP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r>
              <a:rPr lang="en-US" sz="3600" dirty="0">
                <a:latin typeface="Avenir Heavy" panose="02000503020000020003"/>
              </a:rPr>
              <a:t>Who’s on Your Team?</a:t>
            </a:r>
          </a:p>
        </p:txBody>
      </p:sp>
      <p:pic>
        <p:nvPicPr>
          <p:cNvPr id="7" name="Picture 6" descr="A group of people posing for a photo&#10;&#10;Description automatically generated with medium confidence">
            <a:extLst>
              <a:ext uri="{FF2B5EF4-FFF2-40B4-BE49-F238E27FC236}">
                <a16:creationId xmlns:a16="http://schemas.microsoft.com/office/drawing/2014/main" id="{DAF722B6-F128-4AF9-A4F3-EC486B614CC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31064" t="17652" r="4965" b="4618"/>
          <a:stretch/>
        </p:blipFill>
        <p:spPr>
          <a:xfrm rot="5400000">
            <a:off x="311490" y="1234169"/>
            <a:ext cx="3099826" cy="2824897"/>
          </a:xfrm>
          <a:prstGeom prst="rect">
            <a:avLst/>
          </a:prstGeom>
          <a:ln>
            <a:noFill/>
          </a:ln>
          <a:effectLst>
            <a:outerShdw blurRad="292100" dist="139700" dir="2700000" algn="tl" rotWithShape="0">
              <a:srgbClr val="333333">
                <a:alpha val="65000"/>
              </a:srgbClr>
            </a:outerShdw>
          </a:effectLst>
        </p:spPr>
      </p:pic>
      <p:pic>
        <p:nvPicPr>
          <p:cNvPr id="9" name="Picture 8" descr="A picture containing toy, feet&#10;&#10;Description automatically generated">
            <a:extLst>
              <a:ext uri="{FF2B5EF4-FFF2-40B4-BE49-F238E27FC236}">
                <a16:creationId xmlns:a16="http://schemas.microsoft.com/office/drawing/2014/main" id="{FBC024FE-C065-4D25-B3E6-0AE6FF390C7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517" t="5682" r="11206" b="11860"/>
          <a:stretch/>
        </p:blipFill>
        <p:spPr>
          <a:xfrm rot="5400000">
            <a:off x="5876401" y="1387875"/>
            <a:ext cx="3111748" cy="2367750"/>
          </a:xfrm>
          <a:prstGeom prst="rect">
            <a:avLst/>
          </a:prstGeom>
          <a:ln>
            <a:noFill/>
          </a:ln>
          <a:effectLst>
            <a:outerShdw blurRad="292100" dist="139700" dir="2700000" algn="tl" rotWithShape="0">
              <a:srgbClr val="333333">
                <a:alpha val="65000"/>
              </a:srgbClr>
            </a:outerShdw>
          </a:effectLst>
        </p:spPr>
      </p:pic>
      <p:pic>
        <p:nvPicPr>
          <p:cNvPr id="11" name="Picture 10" descr="A group of people posing with an elephant statue&#10;&#10;Description automatically generated with medium confidence">
            <a:extLst>
              <a:ext uri="{FF2B5EF4-FFF2-40B4-BE49-F238E27FC236}">
                <a16:creationId xmlns:a16="http://schemas.microsoft.com/office/drawing/2014/main" id="{094C66E1-66EB-462D-AB70-5259C62F52F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7376" t="27092" r="32198" b="15886"/>
          <a:stretch/>
        </p:blipFill>
        <p:spPr>
          <a:xfrm>
            <a:off x="3649436" y="1058958"/>
            <a:ext cx="2229420" cy="31336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8558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359D4E-6A31-46E1-B9D7-CE5F77D905E7}"/>
              </a:ext>
            </a:extLst>
          </p:cNvPr>
          <p:cNvSpPr>
            <a:spLocks noGrp="1"/>
          </p:cNvSpPr>
          <p:nvPr>
            <p:ph type="title"/>
          </p:nvPr>
        </p:nvSpPr>
        <p:spPr/>
        <p:txBody>
          <a:bodyP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algn="ctr"/>
            <a:r>
              <a:rPr lang="en-US" sz="4000" dirty="0">
                <a:latin typeface="Avenir Heavy" panose="02000503020000020003"/>
              </a:rPr>
              <a:t>Putting It All Together</a:t>
            </a:r>
          </a:p>
        </p:txBody>
      </p:sp>
      <p:sp>
        <p:nvSpPr>
          <p:cNvPr id="4" name="Content Placeholder 3">
            <a:extLst>
              <a:ext uri="{FF2B5EF4-FFF2-40B4-BE49-F238E27FC236}">
                <a16:creationId xmlns:a16="http://schemas.microsoft.com/office/drawing/2014/main" id="{7AC6FB79-14E8-4869-A74F-F05D2FFB868B}"/>
              </a:ext>
            </a:extLst>
          </p:cNvPr>
          <p:cNvSpPr>
            <a:spLocks noGrp="1"/>
          </p:cNvSpPr>
          <p:nvPr>
            <p:ph idx="1"/>
          </p:nvPr>
        </p:nvSpPr>
        <p:spPr>
          <a:xfrm>
            <a:off x="1143000" y="1063625"/>
            <a:ext cx="7391400" cy="2971799"/>
          </a:xfrm>
        </p:spPr>
        <p:txBody>
          <a:bodyP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marL="346472" indent="-346472">
              <a:buFont typeface="+mj-lt"/>
              <a:buAutoNum type="arabicPeriod"/>
            </a:pPr>
            <a:r>
              <a:rPr lang="en-US" sz="2800" dirty="0">
                <a:latin typeface="Avenir Book"/>
              </a:rPr>
              <a:t>Outline your own vision for a career in medical education</a:t>
            </a:r>
          </a:p>
          <a:p>
            <a:pPr marL="346472" indent="-346472">
              <a:buFont typeface="+mj-lt"/>
              <a:buAutoNum type="arabicPeriod"/>
            </a:pPr>
            <a:r>
              <a:rPr lang="en-US" sz="2800" dirty="0">
                <a:latin typeface="Avenir Book"/>
              </a:rPr>
              <a:t>Define the pathway, then follow it with intention and focus</a:t>
            </a:r>
          </a:p>
          <a:p>
            <a:pPr marL="346472" indent="-346472">
              <a:buFont typeface="+mj-lt"/>
              <a:buAutoNum type="arabicPeriod"/>
            </a:pPr>
            <a:r>
              <a:rPr lang="en-US" sz="2800" dirty="0">
                <a:latin typeface="Avenir Book"/>
              </a:rPr>
              <a:t>Read broadly, write effectively</a:t>
            </a:r>
          </a:p>
          <a:p>
            <a:pPr marL="346472" indent="-346472">
              <a:buFont typeface="+mj-lt"/>
              <a:buAutoNum type="arabicPeriod"/>
            </a:pPr>
            <a:r>
              <a:rPr lang="en-US" sz="2800" dirty="0">
                <a:latin typeface="Avenir Book"/>
              </a:rPr>
              <a:t>Cultivate your team</a:t>
            </a:r>
          </a:p>
        </p:txBody>
      </p:sp>
    </p:spTree>
    <p:extLst>
      <p:ext uri="{BB962C8B-B14F-4D97-AF65-F5344CB8AC3E}">
        <p14:creationId xmlns:p14="http://schemas.microsoft.com/office/powerpoint/2010/main" val="207636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4" name="Content Placeholder 3"/>
          <p:cNvPicPr>
            <a:picLocks noGrp="1" noChangeAspect="1"/>
          </p:cNvPicPr>
          <p:nvPr>
            <p:ph idx="1"/>
          </p:nvPr>
        </p:nvPicPr>
        <p:blipFill>
          <a:blip r:embed="rId2"/>
          <a:stretch>
            <a:fillRect/>
          </a:stretch>
        </p:blipFill>
        <p:spPr>
          <a:xfrm>
            <a:off x="1905000" y="1276350"/>
            <a:ext cx="5210175" cy="2505075"/>
          </a:xfrm>
          <a:prstGeom prst="rect">
            <a:avLst/>
          </a:prstGeom>
        </p:spPr>
      </p:pic>
    </p:spTree>
    <p:extLst>
      <p:ext uri="{BB962C8B-B14F-4D97-AF65-F5344CB8AC3E}">
        <p14:creationId xmlns:p14="http://schemas.microsoft.com/office/powerpoint/2010/main" val="41616734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4350"/>
            <a:ext cx="8229600" cy="857250"/>
          </a:xfrm>
        </p:spPr>
        <p:txBody>
          <a:bodyPr/>
          <a:lstStyle/>
          <a:p>
            <a:r>
              <a:rPr lang="en-US" sz="4800" dirty="0"/>
              <a:t>Thank You to Our Speakers</a:t>
            </a:r>
            <a:br>
              <a:rPr lang="en-US" dirty="0"/>
            </a:br>
            <a:endParaRPr lang="en-US" dirty="0"/>
          </a:p>
        </p:txBody>
      </p:sp>
      <p:sp>
        <p:nvSpPr>
          <p:cNvPr id="3" name="Content Placeholder 2"/>
          <p:cNvSpPr>
            <a:spLocks noGrp="1"/>
          </p:cNvSpPr>
          <p:nvPr>
            <p:ph idx="1"/>
          </p:nvPr>
        </p:nvSpPr>
        <p:spPr>
          <a:xfrm>
            <a:off x="457200" y="1221693"/>
            <a:ext cx="8229600" cy="2834370"/>
          </a:xfrm>
        </p:spPr>
        <p:txBody>
          <a:bodyPr/>
          <a:lstStyle/>
          <a:p>
            <a:pPr algn="ctr">
              <a:lnSpc>
                <a:spcPct val="150000"/>
              </a:lnSpc>
            </a:pPr>
            <a:r>
              <a:rPr lang="en-US" dirty="0"/>
              <a:t>Aarthi Sabanayagam, MBBS, FACC</a:t>
            </a:r>
          </a:p>
          <a:p>
            <a:pPr algn="ctr">
              <a:lnSpc>
                <a:spcPct val="150000"/>
              </a:lnSpc>
            </a:pPr>
            <a:r>
              <a:rPr lang="en-US" dirty="0"/>
              <a:t>Marty C. Tam, MD, FACC</a:t>
            </a:r>
          </a:p>
          <a:p>
            <a:pPr algn="ctr">
              <a:lnSpc>
                <a:spcPct val="150000"/>
              </a:lnSpc>
            </a:pPr>
            <a:r>
              <a:rPr lang="en-US" dirty="0"/>
              <a:t>Michael Cullen, MD, FACC</a:t>
            </a:r>
          </a:p>
          <a:p>
            <a:pPr marL="0" indent="0">
              <a:buNone/>
            </a:pPr>
            <a:endParaRPr lang="en-US" dirty="0"/>
          </a:p>
        </p:txBody>
      </p:sp>
    </p:spTree>
    <p:extLst>
      <p:ext uri="{BB962C8B-B14F-4D97-AF65-F5344CB8AC3E}">
        <p14:creationId xmlns:p14="http://schemas.microsoft.com/office/powerpoint/2010/main" val="2738418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50"/>
            <a:ext cx="8229600" cy="857250"/>
          </a:xfrm>
        </p:spPr>
        <p:txBody>
          <a:bodyPr/>
          <a:lstStyle/>
          <a:p>
            <a:r>
              <a:rPr lang="en-US" sz="4000" dirty="0"/>
              <a:t>Agenda</a:t>
            </a:r>
          </a:p>
        </p:txBody>
      </p:sp>
      <p:sp>
        <p:nvSpPr>
          <p:cNvPr id="3" name="Content Placeholder 2"/>
          <p:cNvSpPr>
            <a:spLocks noGrp="1"/>
          </p:cNvSpPr>
          <p:nvPr>
            <p:ph idx="1"/>
          </p:nvPr>
        </p:nvSpPr>
        <p:spPr>
          <a:xfrm>
            <a:off x="472867" y="1200150"/>
            <a:ext cx="8229600" cy="1905000"/>
          </a:xfrm>
        </p:spPr>
        <p:txBody>
          <a:bodyPr/>
          <a:lstStyle/>
          <a:p>
            <a:r>
              <a:rPr lang="en-US" dirty="0"/>
              <a:t>Effective and Efficient Teaching on Service</a:t>
            </a:r>
          </a:p>
          <a:p>
            <a:r>
              <a:rPr lang="en-US" dirty="0"/>
              <a:t>Teaching Learners at Different Stages of Training</a:t>
            </a:r>
          </a:p>
          <a:p>
            <a:r>
              <a:rPr lang="en-US" dirty="0"/>
              <a:t>Building a Career in Cardiovascular Medical Education</a:t>
            </a:r>
          </a:p>
        </p:txBody>
      </p:sp>
    </p:spTree>
    <p:extLst>
      <p:ext uri="{BB962C8B-B14F-4D97-AF65-F5344CB8AC3E}">
        <p14:creationId xmlns:p14="http://schemas.microsoft.com/office/powerpoint/2010/main" val="8105451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9C17F3BD-2F68-42D8-BE43-A3B3913D7125}"/>
              </a:ext>
            </a:extLst>
          </p:cNvPr>
          <p:cNvSpPr txBox="1">
            <a:spLocks/>
          </p:cNvSpPr>
          <p:nvPr/>
        </p:nvSpPr>
        <p:spPr bwMode="auto">
          <a:xfrm>
            <a:off x="685800" y="568325"/>
            <a:ext cx="7772400" cy="147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Franklin Gothic Book" panose="020B0503020102020204" pitchFamily="34" charset="0"/>
                <a:ea typeface="MS PGothic" panose="020B0600070205080204" pitchFamily="34" charset="-128"/>
              </a:defRPr>
            </a:lvl1pPr>
            <a:lvl2pPr marL="742950" indent="-285750" eaLnBrk="0" hangingPunct="0">
              <a:defRPr sz="2400">
                <a:solidFill>
                  <a:schemeClr val="tx1"/>
                </a:solidFill>
                <a:latin typeface="Franklin Gothic Book" panose="020B0503020102020204" pitchFamily="34" charset="0"/>
                <a:ea typeface="MS PGothic" panose="020B0600070205080204" pitchFamily="34" charset="-128"/>
              </a:defRPr>
            </a:lvl2pPr>
            <a:lvl3pPr marL="1143000" indent="-228600" eaLnBrk="0" hangingPunct="0">
              <a:defRPr sz="2400">
                <a:solidFill>
                  <a:schemeClr val="tx1"/>
                </a:solidFill>
                <a:latin typeface="Franklin Gothic Book" panose="020B0503020102020204" pitchFamily="34" charset="0"/>
                <a:ea typeface="MS PGothic" panose="020B0600070205080204" pitchFamily="34" charset="-128"/>
              </a:defRPr>
            </a:lvl3pPr>
            <a:lvl4pPr marL="1600200" indent="-228600" eaLnBrk="0" hangingPunct="0">
              <a:defRPr sz="2400">
                <a:solidFill>
                  <a:schemeClr val="tx1"/>
                </a:solidFill>
                <a:latin typeface="Franklin Gothic Book" panose="020B0503020102020204" pitchFamily="34" charset="0"/>
                <a:ea typeface="MS PGothic" panose="020B0600070205080204" pitchFamily="34" charset="-128"/>
              </a:defRPr>
            </a:lvl4pPr>
            <a:lvl5pPr marL="2057400" indent="-228600" eaLnBrk="0" hangingPunct="0">
              <a:defRPr sz="2400">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9pPr>
          </a:lstStyle>
          <a:p>
            <a:pPr algn="ctr" eaLnBrk="1" hangingPunct="1"/>
            <a:r>
              <a:rPr lang="en-US" sz="4000" b="1" i="0" dirty="0">
                <a:effectLst/>
                <a:latin typeface="Avenir Heavy" panose="02000503020000020003"/>
                <a:cs typeface="Arial" panose="020B0604020202020204" pitchFamily="34" charset="0"/>
              </a:rPr>
              <a:t>Effective and Efficient </a:t>
            </a:r>
          </a:p>
          <a:p>
            <a:pPr algn="ctr" eaLnBrk="1" hangingPunct="1"/>
            <a:r>
              <a:rPr lang="en-US" sz="4000" b="1" dirty="0">
                <a:latin typeface="Avenir Heavy" panose="02000503020000020003"/>
                <a:cs typeface="Arial" panose="020B0604020202020204" pitchFamily="34" charset="0"/>
              </a:rPr>
              <a:t>T</a:t>
            </a:r>
            <a:r>
              <a:rPr lang="en-US" sz="4000" b="1" i="0" dirty="0">
                <a:effectLst/>
                <a:latin typeface="Avenir Heavy" panose="02000503020000020003"/>
                <a:cs typeface="Arial" panose="020B0604020202020204" pitchFamily="34" charset="0"/>
              </a:rPr>
              <a:t>eaching while on Service</a:t>
            </a:r>
            <a:endParaRPr lang="en-US" altLang="en-US" sz="4000" b="1" dirty="0">
              <a:latin typeface="Avenir Heavy" panose="02000503020000020003"/>
              <a:ea typeface="MS PGothic"/>
              <a:cs typeface="Arial" panose="020B0604020202020204" pitchFamily="34" charset="0"/>
            </a:endParaRPr>
          </a:p>
          <a:p>
            <a:pPr algn="ctr"/>
            <a:endParaRPr lang="en-US" altLang="en-US" sz="5800" b="1" dirty="0">
              <a:latin typeface="Garamond" panose="02020404030301010803" pitchFamily="18" charset="0"/>
            </a:endParaRPr>
          </a:p>
        </p:txBody>
      </p:sp>
      <p:sp>
        <p:nvSpPr>
          <p:cNvPr id="8" name="Subtitle 2">
            <a:extLst>
              <a:ext uri="{FF2B5EF4-FFF2-40B4-BE49-F238E27FC236}">
                <a16:creationId xmlns:a16="http://schemas.microsoft.com/office/drawing/2014/main" id="{4D9872F8-B57F-4FF8-82F7-257BA2E0DCB6}"/>
              </a:ext>
            </a:extLst>
          </p:cNvPr>
          <p:cNvSpPr txBox="1">
            <a:spLocks/>
          </p:cNvSpPr>
          <p:nvPr/>
        </p:nvSpPr>
        <p:spPr bwMode="auto">
          <a:xfrm>
            <a:off x="342900" y="1635126"/>
            <a:ext cx="8458200" cy="147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no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1" fontAlgn="auto" hangingPunct="1">
              <a:spcAft>
                <a:spcPts val="0"/>
              </a:spcAft>
              <a:defRPr/>
            </a:pPr>
            <a:endParaRPr lang="en-US" sz="1400" dirty="0">
              <a:solidFill>
                <a:srgbClr val="00386B"/>
              </a:solidFill>
              <a:latin typeface="Garamond" pitchFamily="18" charset="0"/>
              <a:ea typeface="+mn-ea"/>
              <a:cs typeface="+mn-cs"/>
            </a:endParaRPr>
          </a:p>
          <a:p>
            <a:pPr eaLnBrk="1" fontAlgn="auto" hangingPunct="1">
              <a:spcAft>
                <a:spcPts val="0"/>
              </a:spcAft>
              <a:defRPr/>
            </a:pPr>
            <a:r>
              <a:rPr lang="en-US" sz="1400" b="1" dirty="0">
                <a:solidFill>
                  <a:srgbClr val="00386B"/>
                </a:solidFill>
                <a:latin typeface="Avenir Book"/>
                <a:ea typeface="+mn-ea"/>
                <a:cs typeface="Arial" panose="020B0604020202020204" pitchFamily="34" charset="0"/>
              </a:rPr>
              <a:t>Aarthi Sabanayagam MD FACC</a:t>
            </a:r>
          </a:p>
          <a:p>
            <a:pPr eaLnBrk="1" fontAlgn="auto" hangingPunct="1">
              <a:spcAft>
                <a:spcPts val="0"/>
              </a:spcAft>
              <a:defRPr/>
            </a:pPr>
            <a:r>
              <a:rPr lang="en-US" sz="1400" b="1" dirty="0">
                <a:solidFill>
                  <a:srgbClr val="00386B"/>
                </a:solidFill>
                <a:latin typeface="Avenir Book"/>
                <a:ea typeface="+mn-ea"/>
                <a:cs typeface="Arial" panose="020B0604020202020204" pitchFamily="34" charset="0"/>
              </a:rPr>
              <a:t>Assistant Professor of Cardiology</a:t>
            </a:r>
          </a:p>
          <a:p>
            <a:pPr eaLnBrk="1" fontAlgn="auto" hangingPunct="1">
              <a:spcAft>
                <a:spcPts val="0"/>
              </a:spcAft>
              <a:defRPr/>
            </a:pPr>
            <a:r>
              <a:rPr lang="en-US" sz="1400" b="1" dirty="0">
                <a:solidFill>
                  <a:srgbClr val="00386B"/>
                </a:solidFill>
                <a:latin typeface="Avenir Book"/>
                <a:ea typeface="+mn-ea"/>
                <a:cs typeface="Arial" panose="020B0604020202020204" pitchFamily="34" charset="0"/>
              </a:rPr>
              <a:t>Adult Congenital Heart Disease   </a:t>
            </a:r>
          </a:p>
          <a:p>
            <a:pPr eaLnBrk="1" fontAlgn="auto" hangingPunct="1">
              <a:spcAft>
                <a:spcPts val="0"/>
              </a:spcAft>
              <a:defRPr/>
            </a:pPr>
            <a:r>
              <a:rPr lang="en-US" sz="1400" b="1" dirty="0">
                <a:solidFill>
                  <a:srgbClr val="00386B"/>
                </a:solidFill>
                <a:latin typeface="Avenir Book"/>
                <a:ea typeface="+mn-ea"/>
                <a:cs typeface="Arial" panose="020B0604020202020204" pitchFamily="34" charset="0"/>
              </a:rPr>
              <a:t>Associate Program Director -CVD Fellowship program </a:t>
            </a:r>
          </a:p>
          <a:p>
            <a:pPr eaLnBrk="1" fontAlgn="auto" hangingPunct="1">
              <a:spcAft>
                <a:spcPts val="0"/>
              </a:spcAft>
              <a:defRPr/>
            </a:pPr>
            <a:r>
              <a:rPr lang="en-US" sz="1400" b="1" dirty="0">
                <a:solidFill>
                  <a:srgbClr val="00386B"/>
                </a:solidFill>
                <a:latin typeface="Avenir Book"/>
                <a:ea typeface="+mn-ea"/>
                <a:cs typeface="Arial" panose="020B0604020202020204" pitchFamily="34" charset="0"/>
              </a:rPr>
              <a:t>Co-Director of Cardio-Obstetrics </a:t>
            </a:r>
          </a:p>
          <a:p>
            <a:pPr eaLnBrk="1" fontAlgn="auto" hangingPunct="1">
              <a:spcAft>
                <a:spcPts val="0"/>
              </a:spcAft>
              <a:defRPr/>
            </a:pPr>
            <a:r>
              <a:rPr lang="en-US" sz="1400" b="1" dirty="0">
                <a:solidFill>
                  <a:srgbClr val="00386B"/>
                </a:solidFill>
                <a:latin typeface="Avenir Book"/>
                <a:ea typeface="+mn-ea"/>
                <a:cs typeface="Arial" panose="020B0604020202020204" pitchFamily="34" charset="0"/>
              </a:rPr>
              <a:t>University of California San Francisco  </a:t>
            </a:r>
          </a:p>
        </p:txBody>
      </p:sp>
      <p:pic>
        <p:nvPicPr>
          <p:cNvPr id="4" name="Picture 3">
            <a:extLst>
              <a:ext uri="{FF2B5EF4-FFF2-40B4-BE49-F238E27FC236}">
                <a16:creationId xmlns:a16="http://schemas.microsoft.com/office/drawing/2014/main" id="{E0922869-86C5-42F3-8CD4-7A1E8D939EAA}"/>
              </a:ext>
            </a:extLst>
          </p:cNvPr>
          <p:cNvPicPr>
            <a:picLocks noChangeAspect="1"/>
          </p:cNvPicPr>
          <p:nvPr/>
        </p:nvPicPr>
        <p:blipFill>
          <a:blip r:embed="rId2"/>
          <a:stretch>
            <a:fillRect/>
          </a:stretch>
        </p:blipFill>
        <p:spPr>
          <a:xfrm>
            <a:off x="190500" y="2038350"/>
            <a:ext cx="2190750" cy="1708785"/>
          </a:xfrm>
          <a:prstGeom prst="rect">
            <a:avLst/>
          </a:prstGeom>
        </p:spPr>
      </p:pic>
    </p:spTree>
    <p:extLst>
      <p:ext uri="{BB962C8B-B14F-4D97-AF65-F5344CB8AC3E}">
        <p14:creationId xmlns:p14="http://schemas.microsoft.com/office/powerpoint/2010/main" val="1169946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24A475-9010-4D54-8E47-39884C3B53CE}"/>
              </a:ext>
            </a:extLst>
          </p:cNvPr>
          <p:cNvSpPr txBox="1"/>
          <p:nvPr/>
        </p:nvSpPr>
        <p:spPr>
          <a:xfrm>
            <a:off x="2286000" y="1550785"/>
            <a:ext cx="4572000" cy="369332"/>
          </a:xfrm>
          <a:prstGeom prst="rect">
            <a:avLst/>
          </a:prstGeom>
          <a:noFill/>
        </p:spPr>
        <p:txBody>
          <a:bodyPr wrap="square">
            <a:spAutoFit/>
          </a:bodyPr>
          <a:lstStyle/>
          <a:p>
            <a:endParaRPr lang="en-US" dirty="0"/>
          </a:p>
        </p:txBody>
      </p:sp>
      <p:pic>
        <p:nvPicPr>
          <p:cNvPr id="1026" name="Picture 2" descr="Light Bulb GIF | Gfycat">
            <a:extLst>
              <a:ext uri="{FF2B5EF4-FFF2-40B4-BE49-F238E27FC236}">
                <a16:creationId xmlns:a16="http://schemas.microsoft.com/office/drawing/2014/main" id="{223166D2-AEFE-4520-95B4-550D7665F8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971550"/>
            <a:ext cx="4562475" cy="2807677"/>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DFC2B4D-D281-4988-99ED-5D7B48DF2AA9}"/>
              </a:ext>
            </a:extLst>
          </p:cNvPr>
          <p:cNvSpPr txBox="1"/>
          <p:nvPr/>
        </p:nvSpPr>
        <p:spPr>
          <a:xfrm>
            <a:off x="2973934" y="108123"/>
            <a:ext cx="3491405" cy="646331"/>
          </a:xfrm>
          <a:prstGeom prst="rect">
            <a:avLst/>
          </a:prstGeom>
          <a:noFill/>
        </p:spPr>
        <p:txBody>
          <a:bodyPr wrap="none" rtlCol="0">
            <a:spAutoFit/>
          </a:bodyPr>
          <a:lstStyle/>
          <a:p>
            <a:r>
              <a:rPr lang="en-US" sz="3600" b="1" dirty="0">
                <a:latin typeface="Avenir Heavy" panose="02000503020000020003"/>
              </a:rPr>
              <a:t>Music to my Ears</a:t>
            </a:r>
          </a:p>
        </p:txBody>
      </p:sp>
    </p:spTree>
    <p:extLst>
      <p:ext uri="{BB962C8B-B14F-4D97-AF65-F5344CB8AC3E}">
        <p14:creationId xmlns:p14="http://schemas.microsoft.com/office/powerpoint/2010/main" val="457326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8CA17A-8EDC-4AD5-BEA8-CE026EC8875A}"/>
              </a:ext>
            </a:extLst>
          </p:cNvPr>
          <p:cNvSpPr txBox="1"/>
          <p:nvPr/>
        </p:nvSpPr>
        <p:spPr>
          <a:xfrm>
            <a:off x="609600" y="1352550"/>
            <a:ext cx="6015429" cy="1938992"/>
          </a:xfrm>
          <a:prstGeom prst="rect">
            <a:avLst/>
          </a:prstGeom>
          <a:noFill/>
        </p:spPr>
        <p:txBody>
          <a:bodyPr wrap="none" rtlCol="0">
            <a:spAutoFit/>
          </a:bodyPr>
          <a:lstStyle/>
          <a:p>
            <a:pPr marL="342900" indent="-342900">
              <a:buFont typeface="Wingdings" panose="05000000000000000000" pitchFamily="2" charset="2"/>
              <a:buChar char="Ø"/>
            </a:pPr>
            <a:r>
              <a:rPr lang="en-US" sz="2000" dirty="0">
                <a:solidFill>
                  <a:srgbClr val="C00000"/>
                </a:solidFill>
                <a:latin typeface="Avenir Book" panose="02000503020000020003"/>
              </a:rPr>
              <a:t>Understand ‘Learning objectives’ – (What do I teach?)</a:t>
            </a:r>
          </a:p>
          <a:p>
            <a:pPr marL="342900" indent="-342900">
              <a:buFont typeface="Wingdings" panose="05000000000000000000" pitchFamily="2" charset="2"/>
              <a:buChar char="Ø"/>
            </a:pPr>
            <a:endParaRPr lang="en-US" sz="2000" dirty="0">
              <a:latin typeface="Avenir Book" panose="02000503020000020003"/>
            </a:endParaRPr>
          </a:p>
          <a:p>
            <a:pPr marL="342900" indent="-342900">
              <a:buFont typeface="Wingdings" panose="05000000000000000000" pitchFamily="2" charset="2"/>
              <a:buChar char="Ø"/>
            </a:pPr>
            <a:r>
              <a:rPr lang="en-US" sz="2000" dirty="0">
                <a:latin typeface="Avenir Book" panose="02000503020000020003"/>
              </a:rPr>
              <a:t>Develop Teaching strategies – (How do I Teach?)</a:t>
            </a:r>
          </a:p>
          <a:p>
            <a:pPr marL="342900" indent="-342900">
              <a:buFont typeface="Wingdings" panose="05000000000000000000" pitchFamily="2" charset="2"/>
              <a:buChar char="Ø"/>
            </a:pPr>
            <a:endParaRPr lang="en-US" sz="2000" dirty="0">
              <a:latin typeface="Avenir Book" panose="02000503020000020003"/>
            </a:endParaRPr>
          </a:p>
          <a:p>
            <a:pPr marL="342900" indent="-342900">
              <a:buFont typeface="Wingdings" panose="05000000000000000000" pitchFamily="2" charset="2"/>
              <a:buChar char="Ø"/>
            </a:pPr>
            <a:r>
              <a:rPr lang="en-US" sz="2000" dirty="0">
                <a:latin typeface="Avenir Book" panose="02000503020000020003"/>
              </a:rPr>
              <a:t>List - My Tips and Tricks</a:t>
            </a:r>
          </a:p>
          <a:p>
            <a:pPr marL="342900" indent="-342900">
              <a:buFont typeface="Wingdings" panose="05000000000000000000" pitchFamily="2" charset="2"/>
              <a:buChar char="Ø"/>
            </a:pPr>
            <a:endParaRPr lang="en-US" sz="2000" dirty="0"/>
          </a:p>
        </p:txBody>
      </p:sp>
      <p:sp>
        <p:nvSpPr>
          <p:cNvPr id="3" name="TextBox 2">
            <a:extLst>
              <a:ext uri="{FF2B5EF4-FFF2-40B4-BE49-F238E27FC236}">
                <a16:creationId xmlns:a16="http://schemas.microsoft.com/office/drawing/2014/main" id="{2AA7323B-AE36-4DF7-BE7D-1FF53A74D51A}"/>
              </a:ext>
            </a:extLst>
          </p:cNvPr>
          <p:cNvSpPr txBox="1"/>
          <p:nvPr/>
        </p:nvSpPr>
        <p:spPr>
          <a:xfrm>
            <a:off x="3295048" y="209550"/>
            <a:ext cx="2434321" cy="646331"/>
          </a:xfrm>
          <a:prstGeom prst="rect">
            <a:avLst/>
          </a:prstGeom>
          <a:noFill/>
        </p:spPr>
        <p:txBody>
          <a:bodyPr wrap="none" rtlCol="0">
            <a:spAutoFit/>
          </a:bodyPr>
          <a:lstStyle/>
          <a:p>
            <a:r>
              <a:rPr lang="en-US" sz="3600" b="1" dirty="0">
                <a:latin typeface="Avenir Heavy" panose="02000503020000020003"/>
              </a:rPr>
              <a:t>OBJECTIVES</a:t>
            </a:r>
          </a:p>
        </p:txBody>
      </p:sp>
    </p:spTree>
    <p:extLst>
      <p:ext uri="{BB962C8B-B14F-4D97-AF65-F5344CB8AC3E}">
        <p14:creationId xmlns:p14="http://schemas.microsoft.com/office/powerpoint/2010/main" val="3463304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43F9E9-8213-490A-B502-FE793B3B2254}"/>
              </a:ext>
            </a:extLst>
          </p:cNvPr>
          <p:cNvSpPr txBox="1"/>
          <p:nvPr/>
        </p:nvSpPr>
        <p:spPr>
          <a:xfrm>
            <a:off x="685800" y="495963"/>
            <a:ext cx="7391400" cy="923330"/>
          </a:xfrm>
          <a:prstGeom prst="rect">
            <a:avLst/>
          </a:prstGeom>
          <a:noFill/>
        </p:spPr>
        <p:txBody>
          <a:bodyPr wrap="square">
            <a:spAutoFit/>
          </a:bodyPr>
          <a:lstStyle/>
          <a:p>
            <a:r>
              <a:rPr lang="en-US" b="0" i="0" dirty="0">
                <a:solidFill>
                  <a:srgbClr val="202124"/>
                </a:solidFill>
                <a:effectLst/>
                <a:latin typeface="Avenir Book" panose="02000503020000020003"/>
              </a:rPr>
              <a:t>A learning objective is </a:t>
            </a:r>
            <a:r>
              <a:rPr lang="en-US" b="1" i="0" dirty="0">
                <a:solidFill>
                  <a:srgbClr val="202124"/>
                </a:solidFill>
                <a:effectLst/>
                <a:latin typeface="Avenir Book" panose="02000503020000020003"/>
              </a:rPr>
              <a:t>an outcome statement that captures specifically what knowledge, skills, attitudes learners should be able to exhibit following instruction</a:t>
            </a:r>
            <a:r>
              <a:rPr lang="en-US" b="0" i="0" dirty="0">
                <a:solidFill>
                  <a:srgbClr val="202124"/>
                </a:solidFill>
                <a:effectLst/>
                <a:latin typeface="Avenir Book" panose="02000503020000020003"/>
              </a:rPr>
              <a:t>.</a:t>
            </a:r>
            <a:endParaRPr lang="en-US" dirty="0">
              <a:latin typeface="Avenir Book" panose="02000503020000020003"/>
            </a:endParaRPr>
          </a:p>
        </p:txBody>
      </p:sp>
      <p:sp>
        <p:nvSpPr>
          <p:cNvPr id="4" name="TextBox 3">
            <a:extLst>
              <a:ext uri="{FF2B5EF4-FFF2-40B4-BE49-F238E27FC236}">
                <a16:creationId xmlns:a16="http://schemas.microsoft.com/office/drawing/2014/main" id="{5ABD3078-2EBA-44BC-8818-EB4A30BBBF3C}"/>
              </a:ext>
            </a:extLst>
          </p:cNvPr>
          <p:cNvSpPr txBox="1"/>
          <p:nvPr/>
        </p:nvSpPr>
        <p:spPr>
          <a:xfrm>
            <a:off x="609600" y="2114550"/>
            <a:ext cx="6469079" cy="1815882"/>
          </a:xfrm>
          <a:prstGeom prst="rect">
            <a:avLst/>
          </a:prstGeom>
          <a:noFill/>
        </p:spPr>
        <p:txBody>
          <a:bodyPr wrap="none" rtlCol="0">
            <a:spAutoFit/>
          </a:bodyPr>
          <a:lstStyle/>
          <a:p>
            <a:r>
              <a:rPr lang="en-US" sz="1400" b="1" dirty="0">
                <a:latin typeface="Avenir Book" panose="02000503020000020003"/>
              </a:rPr>
              <a:t>Learning objectives should be “SMART” </a:t>
            </a:r>
          </a:p>
          <a:p>
            <a:pPr marL="171450" indent="-171450">
              <a:buFont typeface="Arial" panose="020B0604020202020204" pitchFamily="34" charset="0"/>
              <a:buChar char="•"/>
            </a:pPr>
            <a:r>
              <a:rPr lang="en-US" sz="1400" dirty="0">
                <a:latin typeface="Avenir Book" panose="02000503020000020003"/>
              </a:rPr>
              <a:t>Specific </a:t>
            </a:r>
          </a:p>
          <a:p>
            <a:pPr marL="171450" indent="-171450">
              <a:buFont typeface="Arial" panose="020B0604020202020204" pitchFamily="34" charset="0"/>
              <a:buChar char="•"/>
            </a:pPr>
            <a:r>
              <a:rPr lang="en-US" sz="1400" dirty="0">
                <a:latin typeface="Avenir Book" panose="02000503020000020003"/>
              </a:rPr>
              <a:t>Measurable/Observable </a:t>
            </a:r>
          </a:p>
          <a:p>
            <a:pPr marL="171450" indent="-171450">
              <a:buFont typeface="Arial" panose="020B0604020202020204" pitchFamily="34" charset="0"/>
              <a:buChar char="•"/>
            </a:pPr>
            <a:r>
              <a:rPr lang="en-US" sz="1400" dirty="0">
                <a:latin typeface="Avenir Book" panose="02000503020000020003"/>
              </a:rPr>
              <a:t>Attainable for target audience within scheduled time and specified conditions </a:t>
            </a:r>
          </a:p>
          <a:p>
            <a:pPr marL="171450" indent="-171450">
              <a:buFont typeface="Arial" panose="020B0604020202020204" pitchFamily="34" charset="0"/>
              <a:buChar char="•"/>
            </a:pPr>
            <a:r>
              <a:rPr lang="en-US" sz="1400" dirty="0">
                <a:latin typeface="Avenir Book" panose="02000503020000020003"/>
              </a:rPr>
              <a:t>Relevant and results-oriented </a:t>
            </a:r>
          </a:p>
          <a:p>
            <a:pPr marL="171450" indent="-171450">
              <a:buFont typeface="Arial" panose="020B0604020202020204" pitchFamily="34" charset="0"/>
              <a:buChar char="•"/>
            </a:pPr>
            <a:r>
              <a:rPr lang="en-US" sz="1400" dirty="0">
                <a:latin typeface="Avenir Book" panose="02000503020000020003"/>
              </a:rPr>
              <a:t>Targeted to the learner and to the desired level of learning </a:t>
            </a:r>
          </a:p>
          <a:p>
            <a:pPr marL="171450" indent="-171450">
              <a:buFont typeface="Arial" panose="020B0604020202020204" pitchFamily="34" charset="0"/>
              <a:buChar char="•"/>
            </a:pPr>
            <a:endParaRPr lang="en-US" sz="1400" dirty="0">
              <a:latin typeface="Avenir Book" panose="02000503020000020003"/>
            </a:endParaRPr>
          </a:p>
          <a:p>
            <a:r>
              <a:rPr lang="en-US" sz="1400" b="1" dirty="0">
                <a:latin typeface="Avenir Book" panose="02000503020000020003"/>
              </a:rPr>
              <a:t>Outcome Statement – </a:t>
            </a:r>
            <a:r>
              <a:rPr lang="en-US" sz="1400" dirty="0">
                <a:latin typeface="Avenir Book" panose="02000503020000020003"/>
              </a:rPr>
              <a:t>By the end ……….. the learner should be able to ………….. </a:t>
            </a:r>
          </a:p>
        </p:txBody>
      </p:sp>
      <p:pic>
        <p:nvPicPr>
          <p:cNvPr id="5" name="Picture 4">
            <a:extLst>
              <a:ext uri="{FF2B5EF4-FFF2-40B4-BE49-F238E27FC236}">
                <a16:creationId xmlns:a16="http://schemas.microsoft.com/office/drawing/2014/main" id="{9B3C1F90-73B1-4A83-B197-FF5719986451}"/>
              </a:ext>
            </a:extLst>
          </p:cNvPr>
          <p:cNvPicPr>
            <a:picLocks noChangeAspect="1"/>
          </p:cNvPicPr>
          <p:nvPr/>
        </p:nvPicPr>
        <p:blipFill>
          <a:blip r:embed="rId2"/>
          <a:stretch>
            <a:fillRect/>
          </a:stretch>
        </p:blipFill>
        <p:spPr>
          <a:xfrm>
            <a:off x="7010400" y="1823145"/>
            <a:ext cx="1898276" cy="1676400"/>
          </a:xfrm>
          <a:prstGeom prst="rect">
            <a:avLst/>
          </a:prstGeom>
        </p:spPr>
      </p:pic>
      <p:sp>
        <p:nvSpPr>
          <p:cNvPr id="7" name="Rectangle 6">
            <a:extLst>
              <a:ext uri="{FF2B5EF4-FFF2-40B4-BE49-F238E27FC236}">
                <a16:creationId xmlns:a16="http://schemas.microsoft.com/office/drawing/2014/main" id="{CA67AB31-9A1F-4ECE-B8C6-4A2C4223A846}"/>
              </a:ext>
            </a:extLst>
          </p:cNvPr>
          <p:cNvSpPr/>
          <p:nvPr/>
        </p:nvSpPr>
        <p:spPr>
          <a:xfrm>
            <a:off x="609600" y="317004"/>
            <a:ext cx="7331060" cy="12281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1686339"/>
      </p:ext>
    </p:extLst>
  </p:cSld>
  <p:clrMapOvr>
    <a:masterClrMapping/>
  </p:clrMapOvr>
</p:sld>
</file>

<file path=ppt/theme/theme1.xml><?xml version="1.0" encoding="utf-8"?>
<a:theme xmlns:a="http://schemas.openxmlformats.org/drawingml/2006/main" name="ACC 16:9 Master">
  <a:themeElements>
    <a:clrScheme name="ACC">
      <a:dk1>
        <a:srgbClr val="00386B"/>
      </a:dk1>
      <a:lt1>
        <a:sysClr val="window" lastClr="FFFFFF"/>
      </a:lt1>
      <a:dk2>
        <a:srgbClr val="00386B"/>
      </a:dk2>
      <a:lt2>
        <a:srgbClr val="EEECE1"/>
      </a:lt2>
      <a:accent1>
        <a:srgbClr val="C6D9F0"/>
      </a:accent1>
      <a:accent2>
        <a:srgbClr val="8DB3E2"/>
      </a:accent2>
      <a:accent3>
        <a:srgbClr val="548DD4"/>
      </a:accent3>
      <a:accent4>
        <a:srgbClr val="17365D"/>
      </a:accent4>
      <a:accent5>
        <a:srgbClr val="0F243E"/>
      </a:accent5>
      <a:accent6>
        <a:srgbClr val="7F7F7F"/>
      </a:accent6>
      <a:hlink>
        <a:srgbClr val="006ED2"/>
      </a:hlink>
      <a:folHlink>
        <a:srgbClr val="A5A5A5"/>
      </a:folHlink>
    </a:clrScheme>
    <a:fontScheme name="Custom 2">
      <a:majorFont>
        <a:latin typeface="Garamond"/>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9774405284654DBBFBFA88ED88E767" ma:contentTypeVersion="11" ma:contentTypeDescription="Create a new document." ma:contentTypeScope="" ma:versionID="b49be765b287f95f17e252b5eef1f2f4">
  <xsd:schema xmlns:xsd="http://www.w3.org/2001/XMLSchema" xmlns:xs="http://www.w3.org/2001/XMLSchema" xmlns:p="http://schemas.microsoft.com/office/2006/metadata/properties" xmlns:ns2="6c48deb1-7e46-4919-9687-8ee7d470aeb9" targetNamespace="http://schemas.microsoft.com/office/2006/metadata/properties" ma:root="true" ma:fieldsID="deaf6fb87a3b712b3d97fd222e24273e" ns2:_="">
    <xsd:import namespace="6c48deb1-7e46-4919-9687-8ee7d470aeb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EventHashCode" minOccurs="0"/>
                <xsd:element ref="ns2:MediaServiceGenerationTime" minOccurs="0"/>
                <xsd:element ref="ns2:MediaServiceDateTaken" minOccurs="0"/>
                <xsd:element ref="ns2:MediaServiceAutoKeyPoints" minOccurs="0"/>
                <xsd:element ref="ns2:MediaServiceKeyPoints" minOccurs="0"/>
                <xsd:element ref="ns2:_Flow_SignoffStatu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48deb1-7e46-4919-9687-8ee7d470aeb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_Flow_SignoffStatus" ma:index="17" nillable="true" ma:displayName="Sign-off status" ma:internalName="Sign_x002d_off_x0020_status">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6c48deb1-7e46-4919-9687-8ee7d470aeb9" xsi:nil="true"/>
  </documentManagement>
</p:properties>
</file>

<file path=customXml/itemProps1.xml><?xml version="1.0" encoding="utf-8"?>
<ds:datastoreItem xmlns:ds="http://schemas.openxmlformats.org/officeDocument/2006/customXml" ds:itemID="{E9278EB1-D8AE-4FF0-921C-AD92557572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48deb1-7e46-4919-9687-8ee7d470ae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78108C7-0F1E-4F28-8710-4484B5356C6F}">
  <ds:schemaRefs>
    <ds:schemaRef ds:uri="http://schemas.microsoft.com/sharepoint/v3/contenttype/forms"/>
  </ds:schemaRefs>
</ds:datastoreItem>
</file>

<file path=customXml/itemProps3.xml><?xml version="1.0" encoding="utf-8"?>
<ds:datastoreItem xmlns:ds="http://schemas.openxmlformats.org/officeDocument/2006/customXml" ds:itemID="{449F587A-648E-4CBE-B011-4FA3E604A7AB}">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6c48deb1-7e46-4919-9687-8ee7d470aeb9"/>
    <ds:schemaRef ds:uri="http://purl.org/dc/term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487</TotalTime>
  <Words>1891</Words>
  <Application>Microsoft Office PowerPoint</Application>
  <PresentationFormat>On-screen Show (16:9)</PresentationFormat>
  <Paragraphs>296</Paragraphs>
  <Slides>50</Slides>
  <Notes>6</Notes>
  <HiddenSlides>0</HiddenSlides>
  <MMClips>0</MMClips>
  <ScaleCrop>false</ScaleCrop>
  <HeadingPairs>
    <vt:vector size="4" baseType="variant">
      <vt:variant>
        <vt:lpstr>Theme</vt:lpstr>
      </vt:variant>
      <vt:variant>
        <vt:i4>3</vt:i4>
      </vt:variant>
      <vt:variant>
        <vt:lpstr>Slide Titles</vt:lpstr>
      </vt:variant>
      <vt:variant>
        <vt:i4>50</vt:i4>
      </vt:variant>
    </vt:vector>
  </HeadingPairs>
  <TitlesOfParts>
    <vt:vector size="53" baseType="lpstr">
      <vt:lpstr>ACC 16:9 Master</vt:lpstr>
      <vt:lpstr>1_Custom Design</vt:lpstr>
      <vt:lpstr>Custom Design</vt:lpstr>
      <vt:lpstr>PowerPoint Presentation</vt:lpstr>
      <vt:lpstr>PowerPoint Presentation</vt:lpstr>
      <vt:lpstr>Objectives</vt:lpstr>
      <vt:lpstr>Speakers</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Objectives</vt:lpstr>
      <vt:lpstr>You are the Fellow on Service  in the Cardiac ICU…</vt:lpstr>
      <vt:lpstr>Tip 1: Create a Safe Learning Environment</vt:lpstr>
      <vt:lpstr>Tip 2: Decide on the Learning Objectives</vt:lpstr>
      <vt:lpstr>Tip 3: Design Team Learning Sessions  </vt:lpstr>
      <vt:lpstr>Tip 3: Design Team Learning Sessions  </vt:lpstr>
      <vt:lpstr>Tip 3: Design Team Learning Sessions  </vt:lpstr>
      <vt:lpstr>Tip 3: Design Team Learning Sessions  </vt:lpstr>
      <vt:lpstr>Tip 3: Design Team Learning Sessions  </vt:lpstr>
      <vt:lpstr>Tip 4: Empower Each Learner to Discover More</vt:lpstr>
      <vt:lpstr>Key Points</vt:lpstr>
      <vt:lpstr>Objectives</vt:lpstr>
      <vt:lpstr>PowerPoint Presentation</vt:lpstr>
      <vt:lpstr>How do I Build a Career in Cardiovascular  Medical Education?</vt:lpstr>
      <vt:lpstr>Some Questions to Consider…</vt:lpstr>
      <vt:lpstr>What Does Medical Education Mean to You?</vt:lpstr>
      <vt:lpstr>What’s the Pathway?</vt:lpstr>
      <vt:lpstr>What are You Reading?</vt:lpstr>
      <vt:lpstr>What Are You Writing?</vt:lpstr>
      <vt:lpstr>Who’s on Your Team?</vt:lpstr>
      <vt:lpstr>Who’s on Your Team?</vt:lpstr>
      <vt:lpstr>Putting It All Together</vt:lpstr>
      <vt:lpstr>QUESTIONS</vt:lpstr>
      <vt:lpstr>Thank You to Our Speakers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Insert Title Here ]</dc:title>
  <dc:creator>Autumn Niggles</dc:creator>
  <cp:lastModifiedBy>Kimarie Chang</cp:lastModifiedBy>
  <cp:revision>54</cp:revision>
  <cp:lastPrinted>2013-06-06T20:17:19Z</cp:lastPrinted>
  <dcterms:created xsi:type="dcterms:W3CDTF">2013-05-15T19:14:34Z</dcterms:created>
  <dcterms:modified xsi:type="dcterms:W3CDTF">2022-05-04T22:42:32Z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0x010100809774405284654DBBFBFA88ED88E767</vt:lpwstr>
  </property>
</Properties>
</file>