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50"/>
  </p:notes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00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104" y="-35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Arial" charset="0"/>
              </a:defRPr>
            </a:lvl1pPr>
          </a:lstStyle>
          <a:p>
            <a:pPr>
              <a:defRPr/>
            </a:pPr>
            <a:fld id="{7A636E39-EC92-4EA6-983A-B76B305A0943}" type="datetimeFigureOut">
              <a:rPr lang="en-US"/>
              <a:pPr>
                <a:defRPr/>
              </a:pPr>
              <a:t>10/5/2016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Arial" charset="0"/>
              </a:defRPr>
            </a:lvl1pPr>
          </a:lstStyle>
          <a:p>
            <a:pPr>
              <a:defRPr/>
            </a:pPr>
            <a:fld id="{EFA08D0F-222F-4CF8-AC4D-525AC31C873B}" type="slidenum">
              <a:rPr lang="en-US"/>
              <a:pPr>
                <a:defRPr/>
              </a:pPr>
              <a:t>‹#›</a:t>
            </a:fld>
            <a:endParaRPr lang="en-US"/>
          </a:p>
        </p:txBody>
      </p:sp>
    </p:spTree>
    <p:extLst>
      <p:ext uri="{BB962C8B-B14F-4D97-AF65-F5344CB8AC3E}">
        <p14:creationId xmlns:p14="http://schemas.microsoft.com/office/powerpoint/2010/main" val="3940467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776242F-83DA-4457-8D7F-659BAA79BF16}" type="slidenum">
              <a:rPr lang="en-US" altLang="en-US"/>
              <a:pPr eaLnBrk="1" hangingPunct="1"/>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BC4B202-6197-4AA0-BFB7-A3C1DD97F39B}" type="slidenum">
              <a:rPr lang="en-US" altLang="en-US"/>
              <a:pPr eaLnBrk="1" hangingPunct="1"/>
              <a:t>15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p for trend &lt;0.0001 for each comparison</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D22A82CA-24C2-4729-943E-DAD7A24FA34B}" type="slidenum">
              <a:rPr lang="en-US" altLang="en-US"/>
              <a:pPr eaLnBrk="1" hangingPunct="1"/>
              <a:t>16</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A3DB8D3-937B-41DF-944A-C1E541BFC20A}" type="slidenum">
              <a:rPr lang="en-US" altLang="en-US"/>
              <a:pPr eaLnBrk="1" hangingPunct="1"/>
              <a:t>17</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AF1F67E9-F3FC-4CD2-B9B5-7FFDE00C8E70}" type="slidenum">
              <a:rPr lang="en-US" altLang="en-US"/>
              <a:pPr eaLnBrk="1" hangingPunct="1"/>
              <a:t>18</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2DD82952-566B-47E1-A707-98DBE79A7D80}" type="slidenum">
              <a:rPr lang="en-US" altLang="en-US"/>
              <a:pPr eaLnBrk="1" hangingPunct="1"/>
              <a:t>19</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ct val="0"/>
              </a:spcBef>
            </a:pPr>
            <a:r>
              <a:rPr lang="nb-NO" altLang="en-US" smtClean="0">
                <a:solidFill>
                  <a:srgbClr val="FFFFFF"/>
                </a:solidFill>
                <a:latin typeface="Arial" pitchFamily="34" charset="0"/>
                <a:cs typeface="Arial" pitchFamily="34" charset="0"/>
              </a:rPr>
              <a:t>Allison MA, et al. J ACC 2008</a:t>
            </a:r>
          </a:p>
          <a:p>
            <a:pPr defTabSz="457200">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FAAAF1D7-7261-4535-B3FD-FD92DE593E51}" type="slidenum">
              <a:rPr lang="en-US" altLang="en-US"/>
              <a:pPr eaLnBrk="1" hangingPunct="1"/>
              <a:t>20</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ct val="0"/>
              </a:spcBef>
            </a:pPr>
            <a:r>
              <a:rPr lang="nb-NO" altLang="en-US" smtClean="0">
                <a:solidFill>
                  <a:srgbClr val="FFFFFF"/>
                </a:solidFill>
                <a:latin typeface="Arial" pitchFamily="34" charset="0"/>
                <a:cs typeface="Arial" pitchFamily="34" charset="0"/>
              </a:rPr>
              <a:t>Allison MA, et al. J ACC 2008</a:t>
            </a:r>
          </a:p>
          <a:p>
            <a:pPr defTabSz="457200">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27F0DDC-52A1-459D-BA6E-9441CEE84CEE}" type="slidenum">
              <a:rPr lang="en-US" altLang="en-US"/>
              <a:pPr eaLnBrk="1" hangingPunct="1"/>
              <a:t>21</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ct val="0"/>
              </a:spcBef>
            </a:pPr>
            <a:r>
              <a:rPr lang="nb-NO" altLang="en-US" smtClean="0">
                <a:solidFill>
                  <a:srgbClr val="FFFFFF"/>
                </a:solidFill>
                <a:latin typeface="Arial" pitchFamily="34" charset="0"/>
                <a:cs typeface="Arial" pitchFamily="34" charset="0"/>
              </a:rPr>
              <a:t>Allison MA, et al. J ACC 2008</a:t>
            </a:r>
          </a:p>
          <a:p>
            <a:pPr defTabSz="457200">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2FC16D6D-91C7-44CD-925D-A804A5DFAD90}" type="slidenum">
              <a:rPr lang="en-US" altLang="en-US"/>
              <a:pPr eaLnBrk="1" hangingPunct="1"/>
              <a:t>22</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ct val="0"/>
              </a:spcBef>
            </a:pPr>
            <a:r>
              <a:rPr lang="hr-HR" altLang="en-US" smtClean="0"/>
              <a:t>Cawkwell et al. Drugs Aging. 2015 Jun;32(6):443-51</a:t>
            </a: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252D7BC-7645-41E1-BC45-980AD8752FAC}" type="slidenum">
              <a:rPr lang="en-US" altLang="en-US"/>
              <a:pPr eaLnBrk="1" hangingPunct="1"/>
              <a:t>23</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41A514D6-0CB9-4B49-AF6F-C13529C17185}" type="slidenum">
              <a:rPr lang="en-US" altLang="en-US"/>
              <a:pPr eaLnBrk="1" hangingPunct="1"/>
              <a:t>24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A85E1EBF-F5D2-4776-A5FA-7EB08EFBBA9D}" type="slidenum">
              <a:rPr lang="en-US" altLang="en-US"/>
              <a:pPr eaLnBrk="1" hangingPunct="1"/>
              <a:t>5</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ct val="0"/>
              </a:spcBef>
            </a:pPr>
            <a:r>
              <a:rPr lang="nb-NO" altLang="en-US" smtClean="0">
                <a:solidFill>
                  <a:srgbClr val="FFFFFF"/>
                </a:solidFill>
                <a:latin typeface="Arial" pitchFamily="34" charset="0"/>
                <a:cs typeface="Arial" pitchFamily="34" charset="0"/>
              </a:rPr>
              <a:t>Allison MA, et al. J ACC 2008</a:t>
            </a:r>
          </a:p>
          <a:p>
            <a:pPr defTabSz="457200">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0EBA9306-C484-4079-935D-4F7761714AF4}" type="slidenum">
              <a:rPr lang="en-US" altLang="en-US"/>
              <a:pPr eaLnBrk="1" hangingPunct="1"/>
              <a:t>25</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ct val="0"/>
              </a:spcBef>
            </a:pPr>
            <a:r>
              <a:rPr lang="nb-NO" altLang="en-US" smtClean="0">
                <a:solidFill>
                  <a:srgbClr val="FFFFFF"/>
                </a:solidFill>
                <a:latin typeface="Arial" pitchFamily="34" charset="0"/>
                <a:cs typeface="Arial" pitchFamily="34" charset="0"/>
              </a:rPr>
              <a:t>Allison MA, et al. J ACC 2008</a:t>
            </a:r>
          </a:p>
          <a:p>
            <a:pPr defTabSz="457200">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5C5959C2-C91B-490B-9A63-BA66D7386326}" type="slidenum">
              <a:rPr lang="en-US" altLang="en-US"/>
              <a:pPr eaLnBrk="1" hangingPunct="1"/>
              <a:t>26</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ct val="0"/>
              </a:spcBef>
            </a:pPr>
            <a:r>
              <a:rPr lang="nb-NO" altLang="en-US" smtClean="0">
                <a:solidFill>
                  <a:srgbClr val="FFFFFF"/>
                </a:solidFill>
                <a:latin typeface="Arial" pitchFamily="34" charset="0"/>
                <a:cs typeface="Arial" pitchFamily="34" charset="0"/>
              </a:rPr>
              <a:t>Allison MA, et al. J ACC 2008</a:t>
            </a:r>
          </a:p>
          <a:p>
            <a:pPr defTabSz="457200">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84DD901-6249-4B33-B699-C13A2A6E9ED5}" type="slidenum">
              <a:rPr lang="en-US" altLang="en-US"/>
              <a:pPr eaLnBrk="1" hangingPunct="1"/>
              <a:t>27</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ct val="0"/>
              </a:spcBef>
            </a:pPr>
            <a:r>
              <a:rPr lang="nb-NO" altLang="en-US" smtClean="0">
                <a:solidFill>
                  <a:srgbClr val="FFFFFF"/>
                </a:solidFill>
                <a:latin typeface="Arial" pitchFamily="34" charset="0"/>
                <a:cs typeface="Arial" pitchFamily="34" charset="0"/>
              </a:rPr>
              <a:t>Allison MA, et al. J ACC 2008</a:t>
            </a:r>
          </a:p>
          <a:p>
            <a:pPr defTabSz="457200">
              <a:spcBef>
                <a:spcPct val="0"/>
              </a:spcBef>
            </a:pPr>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86A2A61-6FCB-4E7E-8D91-4990AB370D34}" type="slidenum">
              <a:rPr lang="en-US" altLang="en-US"/>
              <a:pPr eaLnBrk="1" hangingPunct="1"/>
              <a:t>28</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Silverstein MD, Heit JA, Mohr DN, Petterson TM, O'Fallon WM, Melton LJ 3rd. Trends in the incidence of deep vein thrombosis and pulmonary embolism: a 25-year population-based study. Arch Intern Med 1998;158:585-93.</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51ADF32-FFC0-49F9-9D12-C2740A0E5B97}" type="slidenum">
              <a:rPr lang="en-US" altLang="en-US"/>
              <a:pPr eaLnBrk="1" hangingPunct="1"/>
              <a:t>30</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Silverstein MD, et al. Arch Intern Med 1998;158:585-93</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F0CD1FC5-26C7-42C4-B06A-59F3B5EF362B}" type="slidenum">
              <a:rPr lang="en-US" altLang="en-US"/>
              <a:pPr eaLnBrk="1" hangingPunct="1"/>
              <a:t>31</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Silverstein MD, et al. Arch Intern Med 1998;158:585-93</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446931A0-BF8E-4400-9AD9-4D4F413E3A12}" type="slidenum">
              <a:rPr lang="en-US" altLang="en-US"/>
              <a:pPr eaLnBrk="1" hangingPunct="1"/>
              <a:t>32</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Silverstein MD, Heit JA, Mohr DN, Petterson TM, O'Fallon WM, Melton LJ 3rd. Trends in the incidence of deep vein thrombosis and pulmonary embolism: a 25-year population-based study. Arch Intern Med 1998;158:585-93.</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B2611E3-5245-43F5-8166-7E82C28DD5B9}" type="slidenum">
              <a:rPr lang="en-US" altLang="en-US"/>
              <a:pPr eaLnBrk="1" hangingPunct="1"/>
              <a:t>33</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1. Timmons S, et al. Age Ageing 2003;32:601-5</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C1B8C56D-C036-4968-B4CF-6A0DDD269231}" type="slidenum">
              <a:rPr lang="en-US" altLang="en-US"/>
              <a:pPr eaLnBrk="1" hangingPunct="1"/>
              <a:t>34</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2347ACA-8EC1-4F03-8FCA-FF0A8BAAA5E5}" type="slidenum">
              <a:rPr lang="en-US" altLang="en-US"/>
              <a:pPr eaLnBrk="1" hangingPunct="1"/>
              <a:t>35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6AC2212-3E8D-4960-9ECC-E0994987F5AB}" type="slidenum">
              <a:rPr lang="en-US" altLang="en-US"/>
              <a:pPr eaLnBrk="1" hangingPunct="1"/>
              <a:t>6</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ct val="0"/>
              </a:spcBef>
            </a:pPr>
            <a:r>
              <a:rPr lang="en-US" altLang="en-US" b="1" smtClean="0"/>
              <a:t>Kearon C, et al. CHEST 2012; 141(2)(Suppl):e419S–e494S </a:t>
            </a:r>
            <a:endParaRPr lang="en-US" altLang="en-US" smtClean="0"/>
          </a:p>
          <a:p>
            <a:pPr defTabSz="457200">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8F17F678-4542-4D73-BD37-06FF92B22C35}" type="slidenum">
              <a:rPr lang="en-US" altLang="en-US"/>
              <a:pPr eaLnBrk="1" hangingPunct="1"/>
              <a:t>38</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F759649-8F81-4537-8797-CC34D7D45080}" type="slidenum">
              <a:rPr lang="en-US" altLang="en-US"/>
              <a:pPr eaLnBrk="1" hangingPunct="1"/>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6064659-2530-43B4-9D9A-A8D2DC939C20}" type="slidenum">
              <a:rPr lang="en-US" altLang="en-US"/>
              <a:pPr eaLnBrk="1" hangingPunct="1"/>
              <a:t>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A67F35E5-20A4-478B-8DD6-C0086D95751E}" type="slidenum">
              <a:rPr lang="en-US" altLang="en-US"/>
              <a:pPr eaLnBrk="1" hangingPunct="1"/>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C7077DB-523F-4003-B12A-EE87B8E9F2D3}" type="slidenum">
              <a:rPr lang="en-US" altLang="en-US"/>
              <a:pPr eaLnBrk="1" hangingPunct="1"/>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BCA53B4D-F8E6-48CE-963C-CA73D3C76F81}" type="slidenum">
              <a:rPr lang="en-US" altLang="en-US"/>
              <a:pPr eaLnBrk="1" hangingPunct="1"/>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ct val="0"/>
              </a:spcBef>
            </a:pPr>
            <a:r>
              <a:rPr lang="en-US" altLang="en-US" smtClean="0"/>
              <a:t>Savji N, Rockman CB, Skolnick AH, et al. Association between advanced age and vascular disease in different arterial territories: a population database of over 3.6 million subjects. J Am Coll Cardiol 2013;61:1736-43.</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A0CC4AA4-CF33-4276-872B-D85B156255F2}" type="slidenum">
              <a:rPr lang="en-US" altLang="en-US"/>
              <a:pPr eaLnBrk="1" hangingPunct="1"/>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4D1D612-9DC4-4330-A4F1-AC12E742359C}" type="datetimeFigureOut">
              <a:rPr lang="en-US"/>
              <a:pPr>
                <a:defRPr/>
              </a:pPr>
              <a:t>10/5/2016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E5844C-A5F8-4B46-8A78-91A2277001E2}" type="slidenum">
              <a:rPr lang="en-US"/>
              <a:pPr>
                <a:defRPr/>
              </a:pPr>
              <a:t>‹#›</a:t>
            </a:fld>
            <a:endParaRPr lang="en-US"/>
          </a:p>
        </p:txBody>
      </p:sp>
    </p:spTree>
    <p:extLst>
      <p:ext uri="{BB962C8B-B14F-4D97-AF65-F5344CB8AC3E}">
        <p14:creationId xmlns:p14="http://schemas.microsoft.com/office/powerpoint/2010/main" val="197008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EB059AB-E23F-428E-84E2-9E8C07187C44}" type="datetimeFigureOut">
              <a:rPr lang="en-US"/>
              <a:pPr>
                <a:defRPr/>
              </a:pPr>
              <a:t>10/5/2016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4973EE-7248-4E48-92DD-1DBFD01B6D56}" type="slidenum">
              <a:rPr lang="en-US"/>
              <a:pPr>
                <a:defRPr/>
              </a:pPr>
              <a:t>‹#›</a:t>
            </a:fld>
            <a:endParaRPr lang="en-US"/>
          </a:p>
        </p:txBody>
      </p:sp>
    </p:spTree>
    <p:extLst>
      <p:ext uri="{BB962C8B-B14F-4D97-AF65-F5344CB8AC3E}">
        <p14:creationId xmlns:p14="http://schemas.microsoft.com/office/powerpoint/2010/main" val="227600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700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13EBB99-CB0B-40D3-9661-C48C2579D3FF}" type="datetimeFigureOut">
              <a:rPr lang="en-US"/>
              <a:pPr>
                <a:defRPr/>
              </a:pPr>
              <a:t>10/5/2016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9419CC-53DE-490D-99A3-0B21704A6BB1}" type="slidenum">
              <a:rPr lang="en-US"/>
              <a:pPr>
                <a:defRPr/>
              </a:pPr>
              <a:t>‹#›</a:t>
            </a:fld>
            <a:endParaRPr lang="en-US"/>
          </a:p>
        </p:txBody>
      </p:sp>
    </p:spTree>
    <p:extLst>
      <p:ext uri="{BB962C8B-B14F-4D97-AF65-F5344CB8AC3E}">
        <p14:creationId xmlns:p14="http://schemas.microsoft.com/office/powerpoint/2010/main" val="44105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7" name="Date Placeholder 3"/>
          <p:cNvSpPr>
            <a:spLocks noGrp="1"/>
          </p:cNvSpPr>
          <p:nvPr>
            <p:ph type="dt" sz="half" idx="10"/>
          </p:nvPr>
        </p:nvSpPr>
        <p:spPr/>
        <p:txBody>
          <a:bodyPr/>
          <a:lstStyle>
            <a:lvl1pPr>
              <a:defRPr/>
            </a:lvl1pPr>
          </a:lstStyle>
          <a:p>
            <a:pPr>
              <a:defRPr/>
            </a:pPr>
            <a:fld id="{1881D4D2-892D-4803-9E5B-9C27EEB33AE5}" type="datetimeFigureOut">
              <a:rPr lang="en-US"/>
              <a:pPr>
                <a:defRPr/>
              </a:pPr>
              <a:t>10/5/2016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ACF013-CA55-4196-B4C5-07AFD0E14CEB}" type="slidenum">
              <a:rPr lang="en-US"/>
              <a:pPr>
                <a:defRPr/>
              </a:pPr>
              <a:t>‹#›</a:t>
            </a:fld>
            <a:endParaRPr lang="en-US"/>
          </a:p>
        </p:txBody>
      </p:sp>
    </p:spTree>
    <p:extLst>
      <p:ext uri="{BB962C8B-B14F-4D97-AF65-F5344CB8AC3E}">
        <p14:creationId xmlns:p14="http://schemas.microsoft.com/office/powerpoint/2010/main" val="269296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79A37732-D3A1-4088-AD41-B6713DFD5502}" type="datetimeFigureOut">
              <a:rPr lang="en-US"/>
              <a:pPr>
                <a:defRPr/>
              </a:pPr>
              <a:t>10/5/2016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DC96B505-A99E-4F37-AD1B-5A578D0176A8}" type="slidenum">
              <a:rPr lang="en-US"/>
              <a:pPr>
                <a:defRPr/>
              </a:pPr>
              <a:t>‹#›</a:t>
            </a:fld>
            <a:endParaRPr lang="en-US"/>
          </a:p>
        </p:txBody>
      </p:sp>
    </p:spTree>
    <p:extLst>
      <p:ext uri="{BB962C8B-B14F-4D97-AF65-F5344CB8AC3E}">
        <p14:creationId xmlns:p14="http://schemas.microsoft.com/office/powerpoint/2010/main" val="708418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365FB117-C228-4E75-9B49-846C2A91446C}" type="datetimeFigureOut">
              <a:rPr lang="en-US"/>
              <a:pPr>
                <a:defRPr/>
              </a:pPr>
              <a:t>10/5/2016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6CECEF16-2834-4AEE-ABB0-7EBFED9CA313}" type="slidenum">
              <a:rPr lang="en-US"/>
              <a:pPr>
                <a:defRPr/>
              </a:pPr>
              <a:t>‹#›</a:t>
            </a:fld>
            <a:endParaRPr lang="en-US"/>
          </a:p>
        </p:txBody>
      </p:sp>
    </p:spTree>
    <p:extLst>
      <p:ext uri="{BB962C8B-B14F-4D97-AF65-F5344CB8AC3E}">
        <p14:creationId xmlns:p14="http://schemas.microsoft.com/office/powerpoint/2010/main" val="37790914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0C1C602-238C-4637-995C-65ED274684E5}" type="datetimeFigureOut">
              <a:rPr lang="en-US"/>
              <a:pPr>
                <a:defRPr/>
              </a:pPr>
              <a:t>10/5/2016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FE81DF-4919-4ADD-B764-3D14BA5B7D3B}" type="slidenum">
              <a:rPr lang="en-US"/>
              <a:pPr>
                <a:defRPr/>
              </a:pPr>
              <a:t>‹#›</a:t>
            </a:fld>
            <a:endParaRPr lang="en-US"/>
          </a:p>
        </p:txBody>
      </p:sp>
      <p:pic>
        <p:nvPicPr>
          <p:cNvPr id="1031" name="Picture 6" descr="F16369-ECCOA-Powerpoint-Templa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F3D3961-F12A-4407-8977-D9D897DD3241}" type="datetimeFigureOut">
              <a:rPr lang="en-US"/>
              <a:pPr>
                <a:defRPr/>
              </a:pPr>
              <a:t>10/5/2016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3EC0CC8-BA45-4EC4-9F99-0FD58911CCF3}" type="slidenum">
              <a:rPr lang="en-US"/>
              <a:pPr>
                <a:defRPr/>
              </a:pPr>
              <a:t>‹#›</a:t>
            </a:fld>
            <a:endParaRPr lang="en-US"/>
          </a:p>
        </p:txBody>
      </p:sp>
      <p:pic>
        <p:nvPicPr>
          <p:cNvPr id="2055" name="Picture 6" descr="F16369---ECCOA-Powerpoint-second.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mbria" pitchFamily="18" charset="0"/>
        </a:defRPr>
      </a:lvl2pPr>
      <a:lvl3pPr algn="ctr" defTabSz="457200" rtl="0" eaLnBrk="0" fontAlgn="base" hangingPunct="0">
        <a:spcBef>
          <a:spcPct val="0"/>
        </a:spcBef>
        <a:spcAft>
          <a:spcPct val="0"/>
        </a:spcAft>
        <a:defRPr sz="4400">
          <a:solidFill>
            <a:schemeClr val="tx1"/>
          </a:solidFill>
          <a:latin typeface="Cambria" pitchFamily="18" charset="0"/>
        </a:defRPr>
      </a:lvl3pPr>
      <a:lvl4pPr algn="ctr" defTabSz="457200" rtl="0" eaLnBrk="0" fontAlgn="base" hangingPunct="0">
        <a:spcBef>
          <a:spcPct val="0"/>
        </a:spcBef>
        <a:spcAft>
          <a:spcPct val="0"/>
        </a:spcAft>
        <a:defRPr sz="4400">
          <a:solidFill>
            <a:schemeClr val="tx1"/>
          </a:solidFill>
          <a:latin typeface="Cambria" pitchFamily="18" charset="0"/>
        </a:defRPr>
      </a:lvl4pPr>
      <a:lvl5pPr algn="ctr" defTabSz="457200" rtl="0" eaLnBrk="0" fontAlgn="base" hangingPunct="0">
        <a:spcBef>
          <a:spcPct val="0"/>
        </a:spcBef>
        <a:spcAft>
          <a:spcPct val="0"/>
        </a:spcAft>
        <a:defRPr sz="4400">
          <a:solidFill>
            <a:schemeClr val="tx1"/>
          </a:solidFill>
          <a:latin typeface="Cambria" pitchFamily="18" charset="0"/>
        </a:defRPr>
      </a:lvl5pPr>
      <a:lvl6pPr marL="457200" algn="ctr" defTabSz="457200" rtl="0" fontAlgn="base">
        <a:spcBef>
          <a:spcPct val="0"/>
        </a:spcBef>
        <a:spcAft>
          <a:spcPct val="0"/>
        </a:spcAft>
        <a:defRPr sz="4400">
          <a:solidFill>
            <a:schemeClr val="tx1"/>
          </a:solidFill>
          <a:latin typeface="Cambria" pitchFamily="18" charset="0"/>
        </a:defRPr>
      </a:lvl6pPr>
      <a:lvl7pPr marL="914400" algn="ctr" defTabSz="457200" rtl="0" fontAlgn="base">
        <a:spcBef>
          <a:spcPct val="0"/>
        </a:spcBef>
        <a:spcAft>
          <a:spcPct val="0"/>
        </a:spcAft>
        <a:defRPr sz="4400">
          <a:solidFill>
            <a:schemeClr val="tx1"/>
          </a:solidFill>
          <a:latin typeface="Cambria" pitchFamily="18" charset="0"/>
        </a:defRPr>
      </a:lvl7pPr>
      <a:lvl8pPr marL="1371600" algn="ctr" defTabSz="457200" rtl="0" fontAlgn="base">
        <a:spcBef>
          <a:spcPct val="0"/>
        </a:spcBef>
        <a:spcAft>
          <a:spcPct val="0"/>
        </a:spcAft>
        <a:defRPr sz="4400">
          <a:solidFill>
            <a:schemeClr val="tx1"/>
          </a:solidFill>
          <a:latin typeface="Cambria" pitchFamily="18" charset="0"/>
        </a:defRPr>
      </a:lvl8pPr>
      <a:lvl9pPr marL="1828800" algn="ctr" defTabSz="457200" rtl="0" fontAlgn="base">
        <a:spcBef>
          <a:spcPct val="0"/>
        </a:spcBef>
        <a:spcAft>
          <a:spcPct val="0"/>
        </a:spcAft>
        <a:defRPr sz="4400">
          <a:solidFill>
            <a:schemeClr val="tx1"/>
          </a:solidFill>
          <a:latin typeface="Cambria"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0088" y="2163763"/>
            <a:ext cx="7173912" cy="271145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230438" y="3703638"/>
            <a:ext cx="6511925" cy="525462"/>
          </a:xfrm>
        </p:spPr>
        <p:txBody>
          <a:bodyPr rtlCol="0">
            <a:normAutofit fontScale="25000" lnSpcReduction="20000"/>
          </a:bodyPr>
          <a:lstStyle/>
          <a:p>
            <a:pPr algn="r" eaLnBrk="1" fontAlgn="auto" hangingPunct="1">
              <a:spcAft>
                <a:spcPts val="0"/>
              </a:spcAft>
              <a:buFont typeface="Arial"/>
              <a:buNone/>
              <a:defRPr/>
            </a:pPr>
            <a:endParaRPr lang="en-US" dirty="0" smtClean="0">
              <a:solidFill>
                <a:schemeClr val="bg1"/>
              </a:solidFill>
            </a:endParaRPr>
          </a:p>
          <a:p>
            <a:pPr algn="r" eaLnBrk="1" fontAlgn="auto" hangingPunct="1">
              <a:spcAft>
                <a:spcPts val="0"/>
              </a:spcAft>
              <a:buFont typeface="Arial"/>
              <a:buNone/>
              <a:defRPr/>
            </a:pPr>
            <a:r>
              <a:rPr lang="en-US" sz="8000" b="1" dirty="0" smtClean="0">
                <a:solidFill>
                  <a:schemeClr val="bg1"/>
                </a:solidFill>
              </a:rPr>
              <a:t>Geriatric Cardiology Section of the</a:t>
            </a:r>
          </a:p>
          <a:p>
            <a:pPr algn="r" eaLnBrk="1" fontAlgn="auto" hangingPunct="1">
              <a:spcAft>
                <a:spcPts val="0"/>
              </a:spcAft>
              <a:buFont typeface="Arial"/>
              <a:buNone/>
              <a:defRPr/>
            </a:pPr>
            <a:r>
              <a:rPr lang="en-US" sz="8000" b="1" dirty="0" smtClean="0">
                <a:solidFill>
                  <a:schemeClr val="bg1"/>
                </a:solidFill>
              </a:rPr>
              <a:t>American College of Cardiology </a:t>
            </a:r>
            <a:endParaRPr lang="en-US" sz="8000" b="1" dirty="0">
              <a:solidFill>
                <a:schemeClr val="bg1"/>
              </a:solidFill>
            </a:endParaRPr>
          </a:p>
        </p:txBody>
      </p:sp>
      <p:sp>
        <p:nvSpPr>
          <p:cNvPr id="5124" name="Title 1"/>
          <p:cNvSpPr>
            <a:spLocks noGrp="1"/>
          </p:cNvSpPr>
          <p:nvPr>
            <p:ph type="ctrTitle"/>
          </p:nvPr>
        </p:nvSpPr>
        <p:spPr>
          <a:xfrm>
            <a:off x="2230438" y="2600325"/>
            <a:ext cx="6511925" cy="1103313"/>
          </a:xfrm>
        </p:spPr>
        <p:txBody>
          <a:bodyPr/>
          <a:lstStyle/>
          <a:p>
            <a:pPr algn="r" eaLnBrk="1" hangingPunct="1"/>
            <a:r>
              <a:rPr lang="en-US" altLang="en-US" sz="4000" b="1" dirty="0" smtClean="0">
                <a:latin typeface="Book Antiqua" panose="02040602050305030304" pitchFamily="18" charset="0"/>
              </a:rPr>
              <a:t>AAA, PAD and VTE Disease in Older Adults </a:t>
            </a:r>
            <a:endParaRPr lang="en-US" altLang="en-US" sz="4000" dirty="0" smtClean="0">
              <a:solidFill>
                <a:schemeClr val="bg1"/>
              </a:solidFill>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6513"/>
            <a:ext cx="8229600" cy="857251"/>
          </a:xfrm>
        </p:spPr>
        <p:txBody>
          <a:bodyPr/>
          <a:lstStyle/>
          <a:p>
            <a:pPr eaLnBrk="1" hangingPunct="1"/>
            <a:r>
              <a:rPr lang="en-US" altLang="en-US" b="1" smtClean="0"/>
              <a:t> </a:t>
            </a:r>
            <a:r>
              <a:rPr lang="en-US" altLang="en-US" sz="3800" b="1" smtClean="0"/>
              <a:t>AAA Treatment</a:t>
            </a:r>
          </a:p>
        </p:txBody>
      </p:sp>
      <p:sp>
        <p:nvSpPr>
          <p:cNvPr id="3" name="Content Placeholder 2"/>
          <p:cNvSpPr>
            <a:spLocks noGrp="1"/>
          </p:cNvSpPr>
          <p:nvPr>
            <p:ph idx="1"/>
          </p:nvPr>
        </p:nvSpPr>
        <p:spPr>
          <a:xfrm>
            <a:off x="298450" y="806450"/>
            <a:ext cx="8547100" cy="4616450"/>
          </a:xfrm>
        </p:spPr>
        <p:txBody>
          <a:bodyPr>
            <a:noAutofit/>
          </a:bodyPr>
          <a:lstStyle/>
          <a:p>
            <a:pPr eaLnBrk="1" hangingPunct="1"/>
            <a:r>
              <a:rPr lang="en-US" altLang="en-US" sz="2000" smtClean="0"/>
              <a:t>There is lack of outcome data on medical treatment in older adults</a:t>
            </a:r>
          </a:p>
          <a:p>
            <a:pPr eaLnBrk="1" hangingPunct="1">
              <a:buFont typeface="Calibri" pitchFamily="34" charset="0"/>
              <a:buChar char="-"/>
            </a:pPr>
            <a:r>
              <a:rPr lang="en-US" altLang="en-US" sz="2000" smtClean="0"/>
              <a:t>Patients treated medically without statins had significant increase in AAA size</a:t>
            </a:r>
          </a:p>
          <a:p>
            <a:pPr eaLnBrk="1" hangingPunct="1">
              <a:spcBef>
                <a:spcPts val="25"/>
              </a:spcBef>
              <a:spcAft>
                <a:spcPts val="1200"/>
              </a:spcAft>
              <a:buFont typeface="Calibri" pitchFamily="34" charset="0"/>
              <a:buChar char="-"/>
            </a:pPr>
            <a:r>
              <a:rPr lang="en-US" altLang="en-US" sz="2000" smtClean="0"/>
              <a:t>Beta-blockers do not appear to have an effect in delaying increase in AAA size</a:t>
            </a:r>
          </a:p>
          <a:p>
            <a:pPr eaLnBrk="1" hangingPunct="1">
              <a:spcBef>
                <a:spcPts val="25"/>
              </a:spcBef>
            </a:pPr>
            <a:r>
              <a:rPr lang="en-US" altLang="en-US" sz="2000" smtClean="0"/>
              <a:t>Older patients with high surgical risk may undergo endovascular repair</a:t>
            </a:r>
          </a:p>
          <a:p>
            <a:pPr eaLnBrk="1" hangingPunct="1">
              <a:buFont typeface="Calibri" pitchFamily="34" charset="0"/>
              <a:buChar char="-"/>
            </a:pPr>
            <a:r>
              <a:rPr lang="en-US" altLang="en-US" sz="2000" smtClean="0"/>
              <a:t>Patients within 67-69 years of age had 2.1% and those &gt;85 years of age had 8.5% reduced mortality compared to surgical repair</a:t>
            </a:r>
          </a:p>
          <a:p>
            <a:pPr eaLnBrk="1" hangingPunct="1">
              <a:buFont typeface="Calibri" pitchFamily="34" charset="0"/>
              <a:buChar char="-"/>
            </a:pPr>
            <a:r>
              <a:rPr lang="en-US" altLang="en-US" sz="2000" smtClean="0"/>
              <a:t>Late survival is similar with both treatment modalities (≥3 years)</a:t>
            </a:r>
          </a:p>
          <a:p>
            <a:pPr eaLnBrk="1" hangingPunct="1">
              <a:spcBef>
                <a:spcPts val="600"/>
              </a:spcBef>
              <a:buFont typeface="Wingdings" panose="05000000000000000000" pitchFamily="2" charset="2"/>
              <a:buChar char="ü"/>
            </a:pPr>
            <a:endParaRPr lang="en-US" altLang="en-US" sz="2000" smtClean="0"/>
          </a:p>
          <a:p>
            <a:pPr eaLnBrk="1" hangingPunct="1">
              <a:spcBef>
                <a:spcPts val="600"/>
              </a:spcBef>
              <a:buFont typeface="Wingdings" panose="05000000000000000000" pitchFamily="2" charset="2"/>
              <a:buNone/>
            </a:pPr>
            <a:endParaRPr lang="en-US" altLang="en-US" sz="2000" smtClean="0"/>
          </a:p>
          <a:p>
            <a:pPr eaLnBrk="1" hangingPunct="1">
              <a:spcBef>
                <a:spcPts val="600"/>
              </a:spcBef>
              <a:buFont typeface="Wingdings" panose="05000000000000000000" pitchFamily="2" charset="2"/>
              <a:buChar char="ü"/>
            </a:pPr>
            <a:endParaRPr lang="en-US" altLang="en-US" sz="2000" smtClean="0"/>
          </a:p>
        </p:txBody>
      </p:sp>
      <p:sp>
        <p:nvSpPr>
          <p:cNvPr id="14340" name="TextBox 3"/>
          <p:cNvSpPr txBox="1">
            <a:spLocks noChangeArrowheads="1"/>
          </p:cNvSpPr>
          <p:nvPr/>
        </p:nvSpPr>
        <p:spPr bwMode="auto">
          <a:xfrm>
            <a:off x="457200" y="4724400"/>
            <a:ext cx="8534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900" i="1">
                <a:solidFill>
                  <a:srgbClr val="FFFFFF"/>
                </a:solidFill>
                <a:latin typeface="Arial" pitchFamily="34" charset="0"/>
              </a:rPr>
              <a:t>Pleumeekers H, et al. Am J Epidemiol 1995;142:1291-9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450" y="712788"/>
            <a:ext cx="8547100" cy="4614862"/>
          </a:xfrm>
        </p:spPr>
        <p:txBody>
          <a:bodyPr>
            <a:noAutofit/>
          </a:bodyPr>
          <a:lstStyle/>
          <a:p>
            <a:pPr eaLnBrk="1" hangingPunct="1">
              <a:spcBef>
                <a:spcPct val="0"/>
              </a:spcBef>
              <a:spcAft>
                <a:spcPts val="600"/>
              </a:spcAft>
            </a:pPr>
            <a:r>
              <a:rPr lang="en-US" altLang="en-US" sz="2000" smtClean="0"/>
              <a:t>There is </a:t>
            </a:r>
            <a:r>
              <a:rPr lang="en-US" altLang="en-US" sz="2000" smtClean="0">
                <a:latin typeface="Wingdings" pitchFamily="2" charset="2"/>
                <a:ea typeface="Wingdings" pitchFamily="2" charset="2"/>
                <a:cs typeface="Wingdings" pitchFamily="2" charset="2"/>
                <a:sym typeface="Wingdings" pitchFamily="2" charset="2"/>
              </a:rPr>
              <a:t></a:t>
            </a:r>
            <a:r>
              <a:rPr lang="en-US" altLang="en-US" sz="2000" smtClean="0"/>
              <a:t> in late (up to 4 years) post-procedure reinterventions with endovascular repair</a:t>
            </a:r>
          </a:p>
          <a:p>
            <a:pPr eaLnBrk="1" hangingPunct="1">
              <a:spcBef>
                <a:spcPct val="0"/>
              </a:spcBef>
              <a:spcAft>
                <a:spcPts val="600"/>
              </a:spcAft>
            </a:pPr>
            <a:r>
              <a:rPr lang="en-US" altLang="en-US" sz="2000" smtClean="0"/>
              <a:t>In octogenarians mortality risk for endovascular repair is     ~ 3.2% compared to 9-25% for open surgical repair</a:t>
            </a:r>
          </a:p>
          <a:p>
            <a:pPr eaLnBrk="1" hangingPunct="1">
              <a:spcBef>
                <a:spcPct val="0"/>
              </a:spcBef>
              <a:spcAft>
                <a:spcPts val="600"/>
              </a:spcAft>
            </a:pPr>
            <a:r>
              <a:rPr lang="en-US" altLang="en-US" sz="2000" smtClean="0"/>
              <a:t>The mortality risk following repair of a ruptured AAA ranges within 50-66%</a:t>
            </a:r>
          </a:p>
          <a:p>
            <a:pPr eaLnBrk="1" hangingPunct="1">
              <a:spcBef>
                <a:spcPct val="0"/>
              </a:spcBef>
              <a:spcAft>
                <a:spcPts val="600"/>
              </a:spcAft>
            </a:pPr>
            <a:r>
              <a:rPr lang="en-US" altLang="en-US" sz="2000" smtClean="0"/>
              <a:t>Conservative approach is favored by the American Society of Anesthesia if:</a:t>
            </a:r>
          </a:p>
          <a:p>
            <a:pPr eaLnBrk="1" hangingPunct="1">
              <a:spcBef>
                <a:spcPct val="0"/>
              </a:spcBef>
              <a:buFont typeface="Wingdings" panose="05000000000000000000" pitchFamily="2" charset="2"/>
              <a:buChar char="ü"/>
            </a:pPr>
            <a:r>
              <a:rPr lang="en-US" altLang="en-US" sz="1600" smtClean="0"/>
              <a:t>There is coexisting inoperable malignancy</a:t>
            </a:r>
          </a:p>
          <a:p>
            <a:pPr eaLnBrk="1" hangingPunct="1">
              <a:spcBef>
                <a:spcPct val="0"/>
              </a:spcBef>
              <a:buFont typeface="Wingdings" panose="05000000000000000000" pitchFamily="2" charset="2"/>
              <a:buChar char="ü"/>
            </a:pPr>
            <a:r>
              <a:rPr lang="en-US" altLang="en-US" sz="1600" smtClean="0"/>
              <a:t>New York Heart Association class 3 symptoms</a:t>
            </a:r>
          </a:p>
          <a:p>
            <a:pPr eaLnBrk="1" hangingPunct="1">
              <a:spcBef>
                <a:spcPct val="0"/>
              </a:spcBef>
              <a:buFont typeface="Wingdings" panose="05000000000000000000" pitchFamily="2" charset="2"/>
              <a:buChar char="ü"/>
            </a:pPr>
            <a:r>
              <a:rPr lang="en-US" altLang="en-US" sz="1600" smtClean="0"/>
              <a:t>Forced expiratory volume 1 &lt;35%</a:t>
            </a:r>
          </a:p>
          <a:p>
            <a:pPr eaLnBrk="1" hangingPunct="1">
              <a:spcBef>
                <a:spcPct val="0"/>
              </a:spcBef>
              <a:buFont typeface="Wingdings" panose="05000000000000000000" pitchFamily="2" charset="2"/>
              <a:buChar char="ü"/>
            </a:pPr>
            <a:r>
              <a:rPr lang="en-US" altLang="en-US" sz="1600" smtClean="0"/>
              <a:t>Creatinine &gt;2 mg/dl</a:t>
            </a:r>
          </a:p>
          <a:p>
            <a:pPr eaLnBrk="1" hangingPunct="1">
              <a:spcBef>
                <a:spcPct val="0"/>
              </a:spcBef>
              <a:buFont typeface="Wingdings" panose="05000000000000000000" pitchFamily="2" charset="2"/>
              <a:buChar char="ü"/>
            </a:pPr>
            <a:r>
              <a:rPr lang="en-US" altLang="en-US" sz="1600" smtClean="0"/>
              <a:t>Patient and family choice</a:t>
            </a:r>
          </a:p>
          <a:p>
            <a:pPr eaLnBrk="1" hangingPunct="1">
              <a:spcBef>
                <a:spcPts val="600"/>
              </a:spcBef>
              <a:buFont typeface="Wingdings" panose="05000000000000000000" pitchFamily="2" charset="2"/>
              <a:buNone/>
            </a:pPr>
            <a:endParaRPr lang="en-US" altLang="en-US" sz="2600" smtClean="0"/>
          </a:p>
          <a:p>
            <a:pPr eaLnBrk="1" hangingPunct="1">
              <a:spcBef>
                <a:spcPts val="600"/>
              </a:spcBef>
              <a:buFont typeface="Wingdings" panose="05000000000000000000" pitchFamily="2" charset="2"/>
              <a:buChar char="ü"/>
            </a:pPr>
            <a:endParaRPr lang="en-US" altLang="en-US" sz="2600" smtClean="0"/>
          </a:p>
        </p:txBody>
      </p:sp>
      <p:sp>
        <p:nvSpPr>
          <p:cNvPr id="15363" name="Title 1"/>
          <p:cNvSpPr>
            <a:spLocks noGrp="1"/>
          </p:cNvSpPr>
          <p:nvPr>
            <p:ph type="title"/>
          </p:nvPr>
        </p:nvSpPr>
        <p:spPr>
          <a:xfrm>
            <a:off x="457200" y="-36513"/>
            <a:ext cx="8229600" cy="857251"/>
          </a:xfrm>
        </p:spPr>
        <p:txBody>
          <a:bodyPr/>
          <a:lstStyle/>
          <a:p>
            <a:pPr eaLnBrk="1" hangingPunct="1"/>
            <a:r>
              <a:rPr lang="en-US" altLang="en-US" b="1" smtClean="0"/>
              <a:t> </a:t>
            </a:r>
            <a:r>
              <a:rPr lang="en-US" altLang="en-US" sz="3400" b="1" smtClean="0"/>
              <a:t>AAA Treatment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65088"/>
            <a:ext cx="8229600" cy="857250"/>
          </a:xfrm>
        </p:spPr>
        <p:txBody>
          <a:bodyPr/>
          <a:lstStyle/>
          <a:p>
            <a:pPr eaLnBrk="1" hangingPunct="1"/>
            <a:r>
              <a:rPr lang="en-US" altLang="en-US" sz="3800" b="1" smtClean="0"/>
              <a:t>Case (Continued)</a:t>
            </a:r>
          </a:p>
        </p:txBody>
      </p:sp>
      <p:sp>
        <p:nvSpPr>
          <p:cNvPr id="16387" name="Content Placeholder 2"/>
          <p:cNvSpPr>
            <a:spLocks noGrp="1"/>
          </p:cNvSpPr>
          <p:nvPr>
            <p:ph idx="1"/>
          </p:nvPr>
        </p:nvSpPr>
        <p:spPr>
          <a:xfrm>
            <a:off x="298450" y="946150"/>
            <a:ext cx="8531225" cy="3394075"/>
          </a:xfrm>
        </p:spPr>
        <p:txBody>
          <a:bodyPr/>
          <a:lstStyle/>
          <a:p>
            <a:pPr eaLnBrk="1" hangingPunct="1">
              <a:spcBef>
                <a:spcPct val="0"/>
              </a:spcBef>
              <a:spcAft>
                <a:spcPts val="600"/>
              </a:spcAft>
            </a:pPr>
            <a:r>
              <a:rPr lang="en-US" altLang="en-US" sz="2000" smtClean="0"/>
              <a:t>The patient undergoes uneventful endovascular repair with placement of endovascular stent graft and is discharged home on hospital day 3</a:t>
            </a:r>
          </a:p>
          <a:p>
            <a:pPr eaLnBrk="1" hangingPunct="1">
              <a:spcBef>
                <a:spcPct val="0"/>
              </a:spcBef>
              <a:spcAft>
                <a:spcPts val="1800"/>
              </a:spcAft>
            </a:pPr>
            <a:r>
              <a:rPr lang="en-US" altLang="en-US" sz="2000" smtClean="0"/>
              <a:t>A year later he presents with an ulcer on the lower left lateral ankle that appeared 6 weeks after injuring his leg during a fall. He tried several treatments (dressings, leg elevation, local antibiotics) without success</a:t>
            </a:r>
          </a:p>
          <a:p>
            <a:pPr eaLnBrk="1" hangingPunct="1">
              <a:spcBef>
                <a:spcPct val="0"/>
              </a:spcBef>
              <a:spcAft>
                <a:spcPts val="600"/>
              </a:spcAft>
            </a:pPr>
            <a:r>
              <a:rPr lang="en-US" altLang="en-US" sz="2000" smtClean="0"/>
              <a:t>He has had some difficulty getting around due to hip pain but denies any exertional or rest pain in the lower extremities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857250"/>
          </a:xfrm>
        </p:spPr>
        <p:txBody>
          <a:bodyPr/>
          <a:lstStyle/>
          <a:p>
            <a:pPr eaLnBrk="1" hangingPunct="1"/>
            <a:r>
              <a:rPr lang="en-US" altLang="en-US" sz="3800" b="1" smtClean="0"/>
              <a:t>Case (Continued)</a:t>
            </a:r>
          </a:p>
        </p:txBody>
      </p:sp>
      <p:sp>
        <p:nvSpPr>
          <p:cNvPr id="17411" name="Content Placeholder 2"/>
          <p:cNvSpPr>
            <a:spLocks noGrp="1"/>
          </p:cNvSpPr>
          <p:nvPr>
            <p:ph idx="1"/>
          </p:nvPr>
        </p:nvSpPr>
        <p:spPr>
          <a:xfrm>
            <a:off x="298450" y="1189038"/>
            <a:ext cx="8531225" cy="3395662"/>
          </a:xfrm>
        </p:spPr>
        <p:txBody>
          <a:bodyPr/>
          <a:lstStyle/>
          <a:p>
            <a:pPr eaLnBrk="1" hangingPunct="1">
              <a:spcBef>
                <a:spcPct val="0"/>
              </a:spcBef>
              <a:spcAft>
                <a:spcPts val="600"/>
              </a:spcAft>
            </a:pPr>
            <a:r>
              <a:rPr lang="en-US" altLang="en-US" sz="2200" smtClean="0"/>
              <a:t>On examination, blood pressure is 146/62 mm Hg and heart rate is 78 bpm. The ankle ulcer is approximately 4 cm x 3 cm, it has a sharp border, and the base is dry and pale with no surrounding erythema. </a:t>
            </a:r>
          </a:p>
          <a:p>
            <a:pPr eaLnBrk="1" hangingPunct="1">
              <a:spcBef>
                <a:spcPts val="1200"/>
              </a:spcBef>
              <a:spcAft>
                <a:spcPts val="600"/>
              </a:spcAft>
            </a:pPr>
            <a:r>
              <a:rPr lang="en-US" altLang="en-US" sz="2200" smtClean="0"/>
              <a:t>Pulses in the lower distal extremities are reduced bilaterally but still palpable. Ankle-brachial indexes are 1.4 and 1.42, right and left respectively</a:t>
            </a:r>
            <a:endParaRPr lang="en-US" altLang="en-US" sz="2200" smtClean="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88"/>
            <a:ext cx="8229600" cy="857250"/>
          </a:xfrm>
        </p:spPr>
        <p:txBody>
          <a:bodyPr/>
          <a:lstStyle/>
          <a:p>
            <a:pPr eaLnBrk="1" hangingPunct="1"/>
            <a:r>
              <a:rPr lang="en-US" altLang="en-US" sz="3800" b="1" smtClean="0"/>
              <a:t>Peripheral Arterial Disease </a:t>
            </a:r>
          </a:p>
        </p:txBody>
      </p:sp>
      <p:sp>
        <p:nvSpPr>
          <p:cNvPr id="3" name="Content Placeholder 2"/>
          <p:cNvSpPr>
            <a:spLocks noGrp="1"/>
          </p:cNvSpPr>
          <p:nvPr>
            <p:ph idx="1"/>
          </p:nvPr>
        </p:nvSpPr>
        <p:spPr>
          <a:xfrm>
            <a:off x="457200" y="1020763"/>
            <a:ext cx="8388350" cy="3395662"/>
          </a:xfrm>
        </p:spPr>
        <p:txBody>
          <a:bodyPr>
            <a:noAutofit/>
          </a:bodyPr>
          <a:lstStyle/>
          <a:p>
            <a:pPr marL="0" indent="0" eaLnBrk="1" hangingPunct="1">
              <a:spcAft>
                <a:spcPts val="1200"/>
              </a:spcAft>
              <a:buFont typeface="Wingdings" panose="05000000000000000000" pitchFamily="2" charset="2"/>
              <a:buNone/>
              <a:defRPr/>
            </a:pPr>
            <a:r>
              <a:rPr lang="en-US" sz="2000" b="1" dirty="0" smtClean="0"/>
              <a:t>Epidemiology:</a:t>
            </a:r>
          </a:p>
          <a:p>
            <a:pPr eaLnBrk="1" hangingPunct="1">
              <a:spcAft>
                <a:spcPts val="1200"/>
              </a:spcAft>
              <a:defRPr/>
            </a:pPr>
            <a:r>
              <a:rPr lang="en-US" sz="2000" dirty="0" smtClean="0"/>
              <a:t>The </a:t>
            </a:r>
            <a:r>
              <a:rPr lang="en-US" sz="2000" dirty="0"/>
              <a:t>prevalence of </a:t>
            </a:r>
            <a:r>
              <a:rPr lang="en-US" sz="2000" dirty="0" smtClean="0"/>
              <a:t>peripheral arterial disease (PAD) </a:t>
            </a:r>
            <a:r>
              <a:rPr lang="en-US" sz="2000" dirty="0"/>
              <a:t>increases significantly with </a:t>
            </a:r>
            <a:r>
              <a:rPr lang="en-US" sz="2000" dirty="0" smtClean="0"/>
              <a:t>age</a:t>
            </a:r>
          </a:p>
          <a:p>
            <a:pPr marL="911225" indent="-508000" eaLnBrk="1" hangingPunct="1">
              <a:spcBef>
                <a:spcPts val="0"/>
              </a:spcBef>
              <a:spcAft>
                <a:spcPts val="1200"/>
              </a:spcAft>
              <a:defRPr/>
            </a:pPr>
            <a:r>
              <a:rPr lang="en-US" sz="2000" dirty="0" smtClean="0"/>
              <a:t>14.5</a:t>
            </a:r>
            <a:r>
              <a:rPr lang="en-US" sz="2000" dirty="0"/>
              <a:t>% </a:t>
            </a:r>
            <a:r>
              <a:rPr lang="en-US" sz="2000" dirty="0" smtClean="0"/>
              <a:t> in patients &gt; </a:t>
            </a:r>
            <a:r>
              <a:rPr lang="en-US" sz="2000" dirty="0"/>
              <a:t>70 years </a:t>
            </a:r>
            <a:r>
              <a:rPr lang="en-US" sz="2000" dirty="0" smtClean="0"/>
              <a:t>old and </a:t>
            </a:r>
            <a:r>
              <a:rPr lang="en-US" sz="2000" dirty="0"/>
              <a:t>23.2% </a:t>
            </a:r>
            <a:r>
              <a:rPr lang="en-US" sz="2000" dirty="0" smtClean="0"/>
              <a:t>in those ≥ 80 years of age</a:t>
            </a:r>
          </a:p>
          <a:p>
            <a:pPr eaLnBrk="1" hangingPunct="1">
              <a:spcAft>
                <a:spcPts val="1200"/>
              </a:spcAft>
              <a:defRPr/>
            </a:pPr>
            <a:r>
              <a:rPr lang="en-US" sz="2000" dirty="0"/>
              <a:t>A</a:t>
            </a:r>
            <a:r>
              <a:rPr lang="en-US" sz="2000" dirty="0" smtClean="0"/>
              <a:t> </a:t>
            </a:r>
            <a:r>
              <a:rPr lang="en-US" sz="2000" dirty="0"/>
              <a:t>recently published large (3.6 million screened subjects) </a:t>
            </a:r>
            <a:r>
              <a:rPr lang="en-US" sz="2000" dirty="0" smtClean="0"/>
              <a:t>study</a:t>
            </a:r>
            <a:r>
              <a:rPr lang="en-US" sz="2000" dirty="0"/>
              <a:t> </a:t>
            </a:r>
            <a:r>
              <a:rPr lang="en-US" sz="2000" dirty="0" smtClean="0"/>
              <a:t>showed:</a:t>
            </a:r>
          </a:p>
          <a:p>
            <a:pPr marL="911225" indent="-508000" eaLnBrk="1" hangingPunct="1">
              <a:spcBef>
                <a:spcPts val="0"/>
              </a:spcBef>
              <a:spcAft>
                <a:spcPts val="1200"/>
              </a:spcAft>
              <a:defRPr/>
            </a:pPr>
            <a:r>
              <a:rPr lang="en-US" sz="2000" dirty="0" smtClean="0"/>
              <a:t>Prevalence </a:t>
            </a:r>
            <a:r>
              <a:rPr lang="en-US" sz="2000" dirty="0" smtClean="0">
                <a:latin typeface="Wingdings"/>
                <a:ea typeface="Wingdings"/>
                <a:cs typeface="Wingdings"/>
                <a:sym typeface="Wingdings"/>
              </a:rPr>
              <a:t></a:t>
            </a:r>
            <a:r>
              <a:rPr lang="en-US" sz="2000" dirty="0">
                <a:sym typeface="Wingdings"/>
              </a:rPr>
              <a:t> </a:t>
            </a:r>
            <a:r>
              <a:rPr lang="en-US" sz="2000" dirty="0" smtClean="0">
                <a:sym typeface="Wingdings"/>
              </a:rPr>
              <a:t>from </a:t>
            </a:r>
            <a:r>
              <a:rPr lang="en-US" sz="2000" dirty="0" smtClean="0"/>
              <a:t>1 </a:t>
            </a:r>
            <a:r>
              <a:rPr lang="en-US" sz="2000" dirty="0"/>
              <a:t>in 50 in the 40</a:t>
            </a:r>
            <a:r>
              <a:rPr lang="en-US" sz="2000" dirty="0" smtClean="0"/>
              <a:t>- 50 year</a:t>
            </a:r>
            <a:r>
              <a:rPr lang="en-US" sz="2000" dirty="0"/>
              <a:t>-old age group to ~</a:t>
            </a:r>
            <a:r>
              <a:rPr lang="en-US" sz="2000" dirty="0" smtClean="0"/>
              <a:t> </a:t>
            </a:r>
            <a:r>
              <a:rPr lang="en-US" sz="2000" dirty="0"/>
              <a:t>1 in 3 in the 91</a:t>
            </a:r>
            <a:r>
              <a:rPr lang="en-US" sz="2000" dirty="0" smtClean="0"/>
              <a:t>- 100 year</a:t>
            </a:r>
            <a:r>
              <a:rPr lang="en-US" sz="2000" dirty="0"/>
              <a:t>-old age </a:t>
            </a:r>
            <a:r>
              <a:rPr lang="en-US" sz="2000" dirty="0" smtClean="0"/>
              <a:t>group regardless of disease type/gender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238125" y="52388"/>
            <a:ext cx="86772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3200" b="1">
                <a:solidFill>
                  <a:srgbClr val="E9700A"/>
                </a:solidFill>
                <a:latin typeface="Cambria" pitchFamily="18" charset="0"/>
              </a:rPr>
              <a:t>Prevalence of Vascular Disease by Age Decile</a:t>
            </a:r>
          </a:p>
        </p:txBody>
      </p:sp>
      <p:sp>
        <p:nvSpPr>
          <p:cNvPr id="19459" name="TextBox 3"/>
          <p:cNvSpPr txBox="1">
            <a:spLocks noChangeArrowheads="1"/>
          </p:cNvSpPr>
          <p:nvPr/>
        </p:nvSpPr>
        <p:spPr bwMode="auto">
          <a:xfrm>
            <a:off x="381000" y="4859338"/>
            <a:ext cx="8534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nb-NO" altLang="en-US" sz="900" b="1" i="1">
                <a:solidFill>
                  <a:srgbClr val="FFFFFF"/>
                </a:solidFill>
                <a:latin typeface="Arial" pitchFamily="34" charset="0"/>
              </a:rPr>
              <a:t>Savji N, et al. J Am Coll Cardiol 2013;61:1736-43</a:t>
            </a:r>
          </a:p>
        </p:txBody>
      </p:sp>
      <p:grpSp>
        <p:nvGrpSpPr>
          <p:cNvPr id="19460" name="Group 5"/>
          <p:cNvGrpSpPr>
            <a:grpSpLocks/>
          </p:cNvGrpSpPr>
          <p:nvPr/>
        </p:nvGrpSpPr>
        <p:grpSpPr bwMode="auto">
          <a:xfrm>
            <a:off x="304800" y="909638"/>
            <a:ext cx="8534400" cy="3113087"/>
            <a:chOff x="-43773" y="1171752"/>
            <a:chExt cx="8534400" cy="4151127"/>
          </a:xfrm>
        </p:grpSpPr>
        <p:pic>
          <p:nvPicPr>
            <p:cNvPr id="19461" name="Picture 1"/>
            <p:cNvPicPr>
              <a:picLocks noChangeAspect="1"/>
            </p:cNvPicPr>
            <p:nvPr/>
          </p:nvPicPr>
          <p:blipFill>
            <a:blip r:embed="rId3">
              <a:extLst>
                <a:ext uri="{28A0092B-C50C-407E-A947-70E740481C1C}">
                  <a14:useLocalDpi xmlns:a14="http://schemas.microsoft.com/office/drawing/2010/main" val="0"/>
                </a:ext>
              </a:extLst>
            </a:blip>
            <a:srcRect l="8987" t="28758" r="8498" b="12419"/>
            <a:stretch>
              <a:fillRect/>
            </a:stretch>
          </p:blipFill>
          <p:spPr bwMode="auto">
            <a:xfrm>
              <a:off x="533157" y="1288760"/>
              <a:ext cx="7545295" cy="403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3773" y="1171752"/>
              <a:ext cx="8534400" cy="368331"/>
            </a:xfrm>
            <a:prstGeom prst="rect">
              <a:avLst/>
            </a:prstGeom>
            <a:noFill/>
          </p:spPr>
          <p:txBody>
            <a:bodyPr>
              <a:spAutoFit/>
            </a:bodyPr>
            <a:lstStyle/>
            <a:p>
              <a:pPr algn="ctr">
                <a:defRPr/>
              </a:pPr>
              <a:r>
                <a:rPr lang="en-US" sz="1200" b="1" i="1" dirty="0">
                  <a:latin typeface="+mn-lt"/>
                  <a:cs typeface="Arial"/>
                </a:rPr>
                <a:t>p for trend &lt;0.0001</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457200" y="176213"/>
            <a:ext cx="845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3200" b="1">
                <a:solidFill>
                  <a:srgbClr val="E9700A"/>
                </a:solidFill>
                <a:latin typeface="Cambria" pitchFamily="18" charset="0"/>
              </a:rPr>
              <a:t>Sex-Specific Prevalence of PAD by Age Decile</a:t>
            </a:r>
          </a:p>
        </p:txBody>
      </p:sp>
      <p:sp>
        <p:nvSpPr>
          <p:cNvPr id="20483" name="TextBox 3"/>
          <p:cNvSpPr txBox="1">
            <a:spLocks noChangeArrowheads="1"/>
          </p:cNvSpPr>
          <p:nvPr/>
        </p:nvSpPr>
        <p:spPr bwMode="auto">
          <a:xfrm>
            <a:off x="381000" y="4859338"/>
            <a:ext cx="8534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nb-NO" altLang="en-US" sz="900" b="1" i="1">
                <a:solidFill>
                  <a:srgbClr val="FFFFFF"/>
                </a:solidFill>
                <a:latin typeface="Arial" pitchFamily="34" charset="0"/>
              </a:rPr>
              <a:t>Savji N, et al. J Am Coll Cardiol 2013;61:1736-43</a:t>
            </a:r>
          </a:p>
        </p:txBody>
      </p:sp>
      <p:grpSp>
        <p:nvGrpSpPr>
          <p:cNvPr id="20484" name="Group 8"/>
          <p:cNvGrpSpPr>
            <a:grpSpLocks/>
          </p:cNvGrpSpPr>
          <p:nvPr/>
        </p:nvGrpSpPr>
        <p:grpSpPr bwMode="auto">
          <a:xfrm>
            <a:off x="381000" y="604838"/>
            <a:ext cx="8534400" cy="3530600"/>
            <a:chOff x="-225609" y="1301176"/>
            <a:chExt cx="8534400" cy="4706470"/>
          </a:xfrm>
        </p:grpSpPr>
        <p:pic>
          <p:nvPicPr>
            <p:cNvPr id="20485" name="Picture 6"/>
            <p:cNvPicPr>
              <a:picLocks noChangeAspect="1"/>
            </p:cNvPicPr>
            <p:nvPr/>
          </p:nvPicPr>
          <p:blipFill>
            <a:blip r:embed="rId3">
              <a:extLst>
                <a:ext uri="{28A0092B-C50C-407E-A947-70E740481C1C}">
                  <a14:useLocalDpi xmlns:a14="http://schemas.microsoft.com/office/drawing/2010/main" val="0"/>
                </a:ext>
              </a:extLst>
            </a:blip>
            <a:srcRect l="9314" t="19608" r="7680" b="11765"/>
            <a:stretch>
              <a:fillRect/>
            </a:stretch>
          </p:blipFill>
          <p:spPr bwMode="auto">
            <a:xfrm>
              <a:off x="17931" y="1301176"/>
              <a:ext cx="7590119" cy="470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5609" y="1436614"/>
              <a:ext cx="8534400" cy="370338"/>
            </a:xfrm>
            <a:prstGeom prst="rect">
              <a:avLst/>
            </a:prstGeom>
            <a:noFill/>
          </p:spPr>
          <p:txBody>
            <a:bodyPr>
              <a:spAutoFit/>
            </a:bodyPr>
            <a:lstStyle/>
            <a:p>
              <a:pPr algn="ctr">
                <a:defRPr/>
              </a:pPr>
              <a:r>
                <a:rPr lang="en-US" sz="1200" b="1" i="1" dirty="0">
                  <a:latin typeface="+mn-lt"/>
                  <a:cs typeface="Arial"/>
                </a:rPr>
                <a:t>p for trend &lt;0.0001 for each comparison</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381000" y="4859338"/>
            <a:ext cx="8534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nb-NO" altLang="en-US" sz="900" b="1" i="1">
                <a:solidFill>
                  <a:srgbClr val="FFFFFF"/>
                </a:solidFill>
                <a:latin typeface="Arial" pitchFamily="34" charset="0"/>
              </a:rPr>
              <a:t>Savji N, et al. J Am Coll Cardiol 2013;61:1736-43</a:t>
            </a:r>
          </a:p>
        </p:txBody>
      </p:sp>
      <p:sp>
        <p:nvSpPr>
          <p:cNvPr id="21507" name="Title 1"/>
          <p:cNvSpPr txBox="1">
            <a:spLocks/>
          </p:cNvSpPr>
          <p:nvPr/>
        </p:nvSpPr>
        <p:spPr bwMode="auto">
          <a:xfrm>
            <a:off x="266700" y="63500"/>
            <a:ext cx="86487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3200" b="1">
                <a:solidFill>
                  <a:srgbClr val="E9700A"/>
                </a:solidFill>
                <a:latin typeface="Cambria" pitchFamily="18" charset="0"/>
              </a:rPr>
              <a:t>Sex-Specific Prevalence of CAS by Age Decile</a:t>
            </a:r>
          </a:p>
        </p:txBody>
      </p:sp>
      <p:grpSp>
        <p:nvGrpSpPr>
          <p:cNvPr id="21508" name="Group 9"/>
          <p:cNvGrpSpPr>
            <a:grpSpLocks/>
          </p:cNvGrpSpPr>
          <p:nvPr/>
        </p:nvGrpSpPr>
        <p:grpSpPr bwMode="auto">
          <a:xfrm>
            <a:off x="534988" y="771525"/>
            <a:ext cx="8683625" cy="3370263"/>
            <a:chOff x="-111739" y="1709441"/>
            <a:chExt cx="8683118" cy="4493479"/>
          </a:xfrm>
        </p:grpSpPr>
        <p:pic>
          <p:nvPicPr>
            <p:cNvPr id="21509" name="Picture 6"/>
            <p:cNvPicPr>
              <a:picLocks noChangeAspect="1"/>
            </p:cNvPicPr>
            <p:nvPr/>
          </p:nvPicPr>
          <p:blipFill>
            <a:blip r:embed="rId3">
              <a:extLst>
                <a:ext uri="{28A0092B-C50C-407E-A947-70E740481C1C}">
                  <a14:useLocalDpi xmlns:a14="http://schemas.microsoft.com/office/drawing/2010/main" val="0"/>
                </a:ext>
              </a:extLst>
            </a:blip>
            <a:srcRect l="9477" t="21625" r="9802" b="12854"/>
            <a:stretch>
              <a:fillRect/>
            </a:stretch>
          </p:blipFill>
          <p:spPr bwMode="auto">
            <a:xfrm>
              <a:off x="-111739" y="1709441"/>
              <a:ext cx="7380941" cy="449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7477" y="1772938"/>
              <a:ext cx="8533902" cy="370400"/>
            </a:xfrm>
            <a:prstGeom prst="rect">
              <a:avLst/>
            </a:prstGeom>
            <a:noFill/>
          </p:spPr>
          <p:txBody>
            <a:bodyPr>
              <a:spAutoFit/>
            </a:bodyPr>
            <a:lstStyle/>
            <a:p>
              <a:pPr algn="ctr">
                <a:defRPr/>
              </a:pPr>
              <a:r>
                <a:rPr lang="en-US" sz="1200" b="1" dirty="0">
                  <a:latin typeface="+mn-lt"/>
                  <a:cs typeface="Arial"/>
                </a:rPr>
                <a:t>p for trend </a:t>
              </a:r>
              <a:r>
                <a:rPr lang="en-US" sz="1200" b="1" i="1" dirty="0">
                  <a:latin typeface="+mn-lt"/>
                  <a:cs typeface="Arial"/>
                </a:rPr>
                <a:t>&lt;0.0001 for each comparison</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381000" y="4745038"/>
            <a:ext cx="8534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nb-NO" altLang="en-US" sz="900" b="1" i="1">
                <a:solidFill>
                  <a:srgbClr val="FFFFFF"/>
                </a:solidFill>
                <a:latin typeface="Arial" pitchFamily="34" charset="0"/>
              </a:rPr>
              <a:t>Savji N, et al. J Am Coll Cardiol 2013;61:1736-43</a:t>
            </a:r>
          </a:p>
        </p:txBody>
      </p:sp>
      <p:sp>
        <p:nvSpPr>
          <p:cNvPr id="8" name="Title 1"/>
          <p:cNvSpPr txBox="1">
            <a:spLocks/>
          </p:cNvSpPr>
          <p:nvPr/>
        </p:nvSpPr>
        <p:spPr>
          <a:xfrm>
            <a:off x="457200" y="176213"/>
            <a:ext cx="8229600" cy="857250"/>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dirty="0">
                <a:solidFill>
                  <a:srgbClr val="E9700A"/>
                </a:solidFill>
              </a:rPr>
              <a:t>Sex-Specific Prevalence of </a:t>
            </a:r>
            <a:r>
              <a:rPr lang="en-US" b="1" dirty="0" smtClean="0">
                <a:solidFill>
                  <a:srgbClr val="E9700A"/>
                </a:solidFill>
              </a:rPr>
              <a:t>AAA </a:t>
            </a:r>
            <a:r>
              <a:rPr lang="en-US" b="1" dirty="0">
                <a:solidFill>
                  <a:srgbClr val="E9700A"/>
                </a:solidFill>
              </a:rPr>
              <a:t>by Age </a:t>
            </a:r>
            <a:r>
              <a:rPr lang="en-US" b="1" dirty="0" err="1">
                <a:solidFill>
                  <a:srgbClr val="E9700A"/>
                </a:solidFill>
              </a:rPr>
              <a:t>Decile</a:t>
            </a:r>
            <a:endParaRPr lang="en-US" b="1" dirty="0">
              <a:solidFill>
                <a:srgbClr val="E9700A"/>
              </a:solidFill>
            </a:endParaRPr>
          </a:p>
        </p:txBody>
      </p:sp>
      <p:grpSp>
        <p:nvGrpSpPr>
          <p:cNvPr id="22532" name="Group 2"/>
          <p:cNvGrpSpPr>
            <a:grpSpLocks/>
          </p:cNvGrpSpPr>
          <p:nvPr/>
        </p:nvGrpSpPr>
        <p:grpSpPr bwMode="auto">
          <a:xfrm>
            <a:off x="339725" y="738188"/>
            <a:ext cx="8534400" cy="3386137"/>
            <a:chOff x="327211" y="1627238"/>
            <a:chExt cx="8534400" cy="4513583"/>
          </a:xfrm>
        </p:grpSpPr>
        <p:pic>
          <p:nvPicPr>
            <p:cNvPr id="22533" name="Picture 1"/>
            <p:cNvPicPr>
              <a:picLocks noChangeAspect="1"/>
            </p:cNvPicPr>
            <p:nvPr/>
          </p:nvPicPr>
          <p:blipFill>
            <a:blip r:embed="rId3">
              <a:extLst>
                <a:ext uri="{28A0092B-C50C-407E-A947-70E740481C1C}">
                  <a14:useLocalDpi xmlns:a14="http://schemas.microsoft.com/office/drawing/2010/main" val="0"/>
                </a:ext>
              </a:extLst>
            </a:blip>
            <a:srcRect l="9804" t="22005" r="9314" b="13072"/>
            <a:stretch>
              <a:fillRect/>
            </a:stretch>
          </p:blipFill>
          <p:spPr bwMode="auto">
            <a:xfrm>
              <a:off x="896470" y="1688350"/>
              <a:ext cx="7395883" cy="445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27211" y="1627238"/>
              <a:ext cx="8534400" cy="370312"/>
            </a:xfrm>
            <a:prstGeom prst="rect">
              <a:avLst/>
            </a:prstGeom>
            <a:noFill/>
          </p:spPr>
          <p:txBody>
            <a:bodyPr>
              <a:spAutoFit/>
            </a:bodyPr>
            <a:lstStyle/>
            <a:p>
              <a:pPr algn="ctr">
                <a:defRPr/>
              </a:pPr>
              <a:r>
                <a:rPr lang="en-US" sz="1200" b="1" i="1" dirty="0">
                  <a:latin typeface="+mn-lt"/>
                  <a:cs typeface="Arial"/>
                </a:rPr>
                <a:t>p for trend &lt;0.0001 for each comparison</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050" y="857250"/>
            <a:ext cx="8597900" cy="4705350"/>
          </a:xfrm>
        </p:spPr>
        <p:txBody>
          <a:bodyPr>
            <a:noAutofit/>
          </a:bodyPr>
          <a:lstStyle/>
          <a:p>
            <a:pPr eaLnBrk="1" hangingPunct="1">
              <a:spcAft>
                <a:spcPts val="600"/>
              </a:spcAft>
              <a:defRPr/>
            </a:pPr>
            <a:r>
              <a:rPr lang="en-US" sz="1800" b="1" dirty="0" smtClean="0"/>
              <a:t>Rotterdam Study </a:t>
            </a:r>
            <a:r>
              <a:rPr lang="en-US" sz="1800" dirty="0" smtClean="0">
                <a:ea typeface="Wingdings"/>
                <a:cs typeface="Wingdings"/>
                <a:sym typeface="Wingdings"/>
              </a:rPr>
              <a:t> despite </a:t>
            </a:r>
            <a:r>
              <a:rPr lang="en-US" sz="1800" dirty="0">
                <a:ea typeface="Wingdings"/>
                <a:cs typeface="Wingdings"/>
                <a:sym typeface="Wingdings"/>
              </a:rPr>
              <a:t></a:t>
            </a:r>
            <a:r>
              <a:rPr lang="en-US" sz="1800" dirty="0" smtClean="0">
                <a:ea typeface="Wingdings"/>
                <a:cs typeface="Wingdings"/>
                <a:sym typeface="Wingdings"/>
              </a:rPr>
              <a:t> prevalence of PAD</a:t>
            </a:r>
            <a:r>
              <a:rPr lang="en-US" sz="1800" dirty="0" smtClean="0">
                <a:sym typeface="Wingdings"/>
              </a:rPr>
              <a:t>, i</a:t>
            </a:r>
            <a:r>
              <a:rPr lang="en-US" sz="1800" dirty="0" smtClean="0"/>
              <a:t>ncidence </a:t>
            </a:r>
            <a:r>
              <a:rPr lang="en-US" sz="1800" dirty="0"/>
              <a:t>of intermittent claudication </a:t>
            </a:r>
            <a:r>
              <a:rPr lang="en-US" sz="1800" dirty="0" smtClean="0"/>
              <a:t>was 1.6</a:t>
            </a:r>
            <a:r>
              <a:rPr lang="en-US" sz="1800" dirty="0"/>
              <a:t>% of patients overall and in 2-5% </a:t>
            </a:r>
            <a:r>
              <a:rPr lang="en-US" sz="1800" dirty="0" smtClean="0"/>
              <a:t>in those &gt; 80 years of age</a:t>
            </a:r>
          </a:p>
          <a:p>
            <a:pPr marL="911225" indent="-403225" eaLnBrk="1" hangingPunct="1">
              <a:spcAft>
                <a:spcPts val="1200"/>
              </a:spcAft>
              <a:defRPr/>
            </a:pPr>
            <a:r>
              <a:rPr lang="en-US" sz="1800" dirty="0"/>
              <a:t>D</a:t>
            </a:r>
            <a:r>
              <a:rPr lang="en-US" sz="1800" dirty="0" smtClean="0"/>
              <a:t>ue to </a:t>
            </a:r>
            <a:r>
              <a:rPr lang="en-US" sz="1800" dirty="0" smtClean="0">
                <a:ea typeface="Wingdings"/>
                <a:cs typeface="Wingdings"/>
                <a:sym typeface="Wingdings"/>
              </a:rPr>
              <a:t></a:t>
            </a:r>
            <a:r>
              <a:rPr lang="en-US" sz="1800" dirty="0" smtClean="0"/>
              <a:t> </a:t>
            </a:r>
            <a:r>
              <a:rPr lang="en-US" sz="1800" dirty="0"/>
              <a:t>rates of comorbidities </a:t>
            </a:r>
            <a:r>
              <a:rPr lang="en-US" sz="1800" dirty="0" smtClean="0"/>
              <a:t>(i.e. osteoarthritis</a:t>
            </a:r>
            <a:r>
              <a:rPr lang="en-US" sz="1800" dirty="0"/>
              <a:t>, spinal stenosis, lung disease, and neuropathy</a:t>
            </a:r>
            <a:r>
              <a:rPr lang="en-US" sz="1800" dirty="0" smtClean="0"/>
              <a:t>)</a:t>
            </a:r>
            <a:r>
              <a:rPr lang="en-US" sz="1800" dirty="0"/>
              <a:t> </a:t>
            </a:r>
            <a:r>
              <a:rPr lang="en-US" sz="1800" dirty="0" smtClean="0"/>
              <a:t>that </a:t>
            </a:r>
            <a:r>
              <a:rPr lang="en-US" sz="1800" dirty="0"/>
              <a:t>limit mobility </a:t>
            </a:r>
            <a:r>
              <a:rPr lang="en-US" sz="1800" dirty="0" smtClean="0"/>
              <a:t>or </a:t>
            </a:r>
            <a:r>
              <a:rPr lang="en-US" sz="1800" dirty="0"/>
              <a:t>result in pain indistinguishable from </a:t>
            </a:r>
            <a:r>
              <a:rPr lang="en-US" sz="1800" dirty="0" smtClean="0"/>
              <a:t>PAD</a:t>
            </a:r>
          </a:p>
          <a:p>
            <a:pPr eaLnBrk="1" hangingPunct="1">
              <a:spcAft>
                <a:spcPts val="1200"/>
              </a:spcAft>
              <a:defRPr/>
            </a:pPr>
            <a:r>
              <a:rPr lang="en-US" sz="1800" dirty="0">
                <a:ea typeface="Wingdings"/>
                <a:cs typeface="Wingdings"/>
                <a:sym typeface="Wingdings"/>
              </a:rPr>
              <a:t></a:t>
            </a:r>
            <a:r>
              <a:rPr lang="en-US" sz="1800" dirty="0" smtClean="0"/>
              <a:t> </a:t>
            </a:r>
            <a:r>
              <a:rPr lang="en-US" sz="1800" dirty="0"/>
              <a:t>incidence of CVD in patients with PAD </a:t>
            </a:r>
            <a:endParaRPr lang="en-US" sz="1800" dirty="0" smtClean="0"/>
          </a:p>
          <a:p>
            <a:pPr eaLnBrk="1" hangingPunct="1">
              <a:spcAft>
                <a:spcPts val="1200"/>
              </a:spcAft>
              <a:defRPr/>
            </a:pPr>
            <a:r>
              <a:rPr lang="en-US" sz="1800" dirty="0" smtClean="0"/>
              <a:t>10</a:t>
            </a:r>
            <a:r>
              <a:rPr lang="en-US" sz="1800" dirty="0"/>
              <a:t>-year follow-up </a:t>
            </a:r>
            <a:r>
              <a:rPr lang="en-US" sz="1800" dirty="0" smtClean="0">
                <a:ea typeface="Wingdings"/>
                <a:cs typeface="Wingdings"/>
                <a:sym typeface="Wingdings"/>
              </a:rPr>
              <a:t> </a:t>
            </a:r>
            <a:r>
              <a:rPr lang="en-US" sz="1800" dirty="0" smtClean="0"/>
              <a:t>subjects &gt; 65 </a:t>
            </a:r>
            <a:r>
              <a:rPr lang="en-US" sz="1800" dirty="0"/>
              <a:t>years with PAD </a:t>
            </a:r>
            <a:r>
              <a:rPr lang="en-US" sz="1800" dirty="0" smtClean="0"/>
              <a:t>had 40</a:t>
            </a:r>
            <a:r>
              <a:rPr lang="en-US" sz="1800" dirty="0"/>
              <a:t>% total mortality rate, </a:t>
            </a:r>
            <a:r>
              <a:rPr lang="en-US" sz="1800" dirty="0" smtClean="0"/>
              <a:t>that </a:t>
            </a:r>
            <a:r>
              <a:rPr lang="en-US" sz="1800" dirty="0" smtClean="0">
                <a:ea typeface="Wingdings"/>
                <a:cs typeface="Wingdings"/>
                <a:sym typeface="Wingdings"/>
              </a:rPr>
              <a:t> </a:t>
            </a:r>
            <a:r>
              <a:rPr lang="en-US" sz="1800" dirty="0" smtClean="0"/>
              <a:t>to </a:t>
            </a:r>
            <a:r>
              <a:rPr lang="en-US" sz="1800" dirty="0"/>
              <a:t>70% if they were in high-risk </a:t>
            </a:r>
            <a:r>
              <a:rPr lang="en-US" sz="1800" dirty="0" smtClean="0"/>
              <a:t>categories</a:t>
            </a:r>
          </a:p>
          <a:p>
            <a:pPr eaLnBrk="1" hangingPunct="1">
              <a:spcAft>
                <a:spcPts val="1200"/>
              </a:spcAft>
              <a:defRPr/>
            </a:pPr>
            <a:r>
              <a:rPr lang="en-US" sz="1800" dirty="0"/>
              <a:t>Use of statins, aspirin, and beta-blockers were associated with reduced 10-year mortality</a:t>
            </a:r>
          </a:p>
          <a:p>
            <a:pPr eaLnBrk="1" hangingPunct="1">
              <a:spcAft>
                <a:spcPts val="1200"/>
              </a:spcAft>
              <a:defRPr/>
            </a:pPr>
            <a:endParaRPr lang="en-US" sz="2800" dirty="0" smtClean="0"/>
          </a:p>
          <a:p>
            <a:pPr eaLnBrk="1" hangingPunct="1">
              <a:spcAft>
                <a:spcPts val="1200"/>
              </a:spcAft>
              <a:defRPr/>
            </a:pPr>
            <a:endParaRPr lang="en-US" sz="2800" dirty="0" smtClean="0"/>
          </a:p>
        </p:txBody>
      </p:sp>
      <p:sp>
        <p:nvSpPr>
          <p:cNvPr id="23555" name="Title 1"/>
          <p:cNvSpPr txBox="1">
            <a:spLocks/>
          </p:cNvSpPr>
          <p:nvPr/>
        </p:nvSpPr>
        <p:spPr bwMode="auto">
          <a:xfrm>
            <a:off x="457200" y="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3800" b="1">
                <a:solidFill>
                  <a:srgbClr val="E9700A"/>
                </a:solidFill>
                <a:latin typeface="Cambria" pitchFamily="18" charset="0"/>
              </a:rPr>
              <a:t>PAD With Increasing Age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20650"/>
            <a:ext cx="8229600" cy="857250"/>
          </a:xfrm>
        </p:spPr>
        <p:txBody>
          <a:bodyPr/>
          <a:lstStyle/>
          <a:p>
            <a:pPr eaLnBrk="1" hangingPunct="1"/>
            <a:r>
              <a:rPr lang="en-US" altLang="en-US" sz="3800" b="1" smtClean="0"/>
              <a:t>Objectives</a:t>
            </a:r>
          </a:p>
        </p:txBody>
      </p:sp>
      <p:sp>
        <p:nvSpPr>
          <p:cNvPr id="6147" name="Content Placeholder 2"/>
          <p:cNvSpPr>
            <a:spLocks noGrp="1"/>
          </p:cNvSpPr>
          <p:nvPr>
            <p:ph idx="1"/>
          </p:nvPr>
        </p:nvSpPr>
        <p:spPr>
          <a:xfrm>
            <a:off x="457200" y="1069975"/>
            <a:ext cx="8229600" cy="3394075"/>
          </a:xfrm>
        </p:spPr>
        <p:txBody>
          <a:bodyPr/>
          <a:lstStyle/>
          <a:p>
            <a:pPr eaLnBrk="1" hangingPunct="1">
              <a:spcAft>
                <a:spcPts val="1200"/>
              </a:spcAft>
            </a:pPr>
            <a:r>
              <a:rPr lang="en-US" altLang="en-US" sz="2400" smtClean="0"/>
              <a:t>Recognize the effect of aging and its related alterations in vascular structure and function and the increased incidence, prevalence and risk of abdominal aortic aneurysm (AAA), peripheral arterial disease (PAD), and venous thromboembolism (VTE) disease in older adults</a:t>
            </a:r>
          </a:p>
          <a:p>
            <a:pPr eaLnBrk="1" hangingPunct="1">
              <a:spcBef>
                <a:spcPct val="0"/>
              </a:spcBef>
              <a:spcAft>
                <a:spcPts val="1200"/>
              </a:spcAft>
            </a:pPr>
            <a:r>
              <a:rPr lang="en-US" altLang="en-US" sz="2400" smtClean="0"/>
              <a:t>Recognize unique presentations and appraise the evidence supporting current diagnosis and management strategies for these conditions in older adults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33375" y="0"/>
            <a:ext cx="8229600" cy="857250"/>
          </a:xfrm>
        </p:spPr>
        <p:txBody>
          <a:bodyPr/>
          <a:lstStyle/>
          <a:p>
            <a:pPr eaLnBrk="1" hangingPunct="1"/>
            <a:r>
              <a:rPr lang="en-US" altLang="en-US" sz="3400" b="1" smtClean="0"/>
              <a:t>Ankle-Brachial Index</a:t>
            </a:r>
          </a:p>
        </p:txBody>
      </p:sp>
      <p:sp>
        <p:nvSpPr>
          <p:cNvPr id="3" name="Content Placeholder 2"/>
          <p:cNvSpPr>
            <a:spLocks noGrp="1"/>
          </p:cNvSpPr>
          <p:nvPr>
            <p:ph idx="1"/>
          </p:nvPr>
        </p:nvSpPr>
        <p:spPr>
          <a:xfrm>
            <a:off x="457200" y="1063625"/>
            <a:ext cx="8229600" cy="3394075"/>
          </a:xfrm>
        </p:spPr>
        <p:txBody>
          <a:bodyPr>
            <a:noAutofit/>
          </a:bodyPr>
          <a:lstStyle/>
          <a:p>
            <a:pPr eaLnBrk="1" hangingPunct="1">
              <a:spcBef>
                <a:spcPts val="0"/>
              </a:spcBef>
              <a:spcAft>
                <a:spcPts val="1200"/>
              </a:spcAft>
              <a:defRPr/>
            </a:pPr>
            <a:r>
              <a:rPr lang="en-US" sz="2000" b="1" dirty="0" smtClean="0">
                <a:solidFill>
                  <a:srgbClr val="FF0000"/>
                </a:solidFill>
              </a:rPr>
              <a:t>Class I</a:t>
            </a:r>
          </a:p>
          <a:p>
            <a:pPr marL="508000" indent="0" eaLnBrk="1" hangingPunct="1">
              <a:spcBef>
                <a:spcPts val="0"/>
              </a:spcBef>
              <a:spcAft>
                <a:spcPts val="1200"/>
              </a:spcAft>
              <a:buFont typeface="Wingdings" panose="05000000000000000000" pitchFamily="2" charset="2"/>
              <a:buNone/>
              <a:defRPr/>
            </a:pPr>
            <a:r>
              <a:rPr lang="en-US" sz="2000" b="1" dirty="0" smtClean="0">
                <a:solidFill>
                  <a:srgbClr val="FF0000"/>
                </a:solidFill>
              </a:rPr>
              <a:t>Age &gt;65 and/or &gt;50 years + history of smoking or diabetes and/or leg claudication and/or </a:t>
            </a:r>
            <a:r>
              <a:rPr lang="en-US" sz="2000" b="1" dirty="0" err="1" smtClean="0">
                <a:solidFill>
                  <a:srgbClr val="FF0000"/>
                </a:solidFill>
              </a:rPr>
              <a:t>nonhealing</a:t>
            </a:r>
            <a:r>
              <a:rPr lang="en-US" sz="2000" b="1" dirty="0" smtClean="0">
                <a:solidFill>
                  <a:srgbClr val="FF0000"/>
                </a:solidFill>
              </a:rPr>
              <a:t> ulcers</a:t>
            </a:r>
          </a:p>
          <a:p>
            <a:pPr eaLnBrk="1" hangingPunct="1">
              <a:spcBef>
                <a:spcPts val="0"/>
              </a:spcBef>
              <a:spcAft>
                <a:spcPts val="1200"/>
              </a:spcAft>
              <a:defRPr/>
            </a:pPr>
            <a:r>
              <a:rPr lang="en-US" sz="2000" dirty="0" smtClean="0"/>
              <a:t>ABI </a:t>
            </a:r>
            <a:r>
              <a:rPr lang="en-US" sz="2000" dirty="0"/>
              <a:t>can be falsely elevated in older </a:t>
            </a:r>
            <a:r>
              <a:rPr lang="en-US" sz="2000" dirty="0" smtClean="0"/>
              <a:t>patients</a:t>
            </a:r>
            <a:r>
              <a:rPr lang="en-US" sz="2000" dirty="0"/>
              <a:t> </a:t>
            </a:r>
            <a:r>
              <a:rPr lang="en-US" sz="2000" dirty="0" smtClean="0"/>
              <a:t>(particularly elderly diabetics)  </a:t>
            </a:r>
            <a:r>
              <a:rPr lang="en-US" sz="2000" dirty="0"/>
              <a:t>due to arterial stiffness and </a:t>
            </a:r>
            <a:r>
              <a:rPr lang="en-US" sz="2000" dirty="0" smtClean="0"/>
              <a:t>calcification</a:t>
            </a:r>
            <a:endParaRPr lang="en-US" sz="2000" b="1" dirty="0">
              <a:solidFill>
                <a:srgbClr val="00FF00"/>
              </a:solidFill>
            </a:endParaRPr>
          </a:p>
          <a:p>
            <a:pPr marL="463550" indent="0" eaLnBrk="1" hangingPunct="1">
              <a:spcBef>
                <a:spcPts val="0"/>
              </a:spcBef>
              <a:spcAft>
                <a:spcPts val="1200"/>
              </a:spcAft>
              <a:buFont typeface="Wingdings" panose="05000000000000000000" pitchFamily="2" charset="2"/>
              <a:buNone/>
              <a:defRPr/>
            </a:pPr>
            <a:r>
              <a:rPr lang="en-US" sz="2000" b="1" dirty="0">
                <a:solidFill>
                  <a:srgbClr val="FF0000"/>
                </a:solidFill>
              </a:rPr>
              <a:t>T</a:t>
            </a:r>
            <a:r>
              <a:rPr lang="en-US" sz="2000" b="1" dirty="0" smtClean="0">
                <a:solidFill>
                  <a:srgbClr val="FF0000"/>
                </a:solidFill>
              </a:rPr>
              <a:t>oe</a:t>
            </a:r>
            <a:r>
              <a:rPr lang="en-US" sz="2000" b="1" dirty="0">
                <a:solidFill>
                  <a:srgbClr val="FF0000"/>
                </a:solidFill>
              </a:rPr>
              <a:t>-brachial index should </a:t>
            </a:r>
            <a:r>
              <a:rPr lang="en-US" sz="2000" b="1" dirty="0" smtClean="0">
                <a:solidFill>
                  <a:srgbClr val="FF0000"/>
                </a:solidFill>
                <a:latin typeface="Wingdings"/>
                <a:ea typeface="Wingdings"/>
                <a:cs typeface="Wingdings"/>
                <a:sym typeface="Wingdings"/>
              </a:rPr>
              <a:t></a:t>
            </a:r>
            <a:r>
              <a:rPr lang="en-US" sz="2000" b="1" dirty="0">
                <a:solidFill>
                  <a:srgbClr val="FF0000"/>
                </a:solidFill>
                <a:sym typeface="Wingdings"/>
              </a:rPr>
              <a:t> </a:t>
            </a:r>
            <a:r>
              <a:rPr lang="en-US" sz="2000" b="1" dirty="0" smtClean="0">
                <a:solidFill>
                  <a:srgbClr val="FF0000"/>
                </a:solidFill>
                <a:sym typeface="Wingdings"/>
              </a:rPr>
              <a:t>diagnosis of </a:t>
            </a:r>
            <a:r>
              <a:rPr lang="en-US" sz="2000" b="1" dirty="0" smtClean="0">
                <a:solidFill>
                  <a:srgbClr val="FF0000"/>
                </a:solidFill>
              </a:rPr>
              <a:t>lower </a:t>
            </a:r>
            <a:r>
              <a:rPr lang="en-US" sz="2000" b="1" dirty="0">
                <a:solidFill>
                  <a:srgbClr val="FF0000"/>
                </a:solidFill>
              </a:rPr>
              <a:t>extremity PAD </a:t>
            </a:r>
            <a:r>
              <a:rPr lang="en-US" sz="2000" b="1" dirty="0" smtClean="0">
                <a:solidFill>
                  <a:srgbClr val="FF0000"/>
                </a:solidFill>
              </a:rPr>
              <a:t>in </a:t>
            </a:r>
            <a:r>
              <a:rPr lang="en-US" sz="2000" b="1" dirty="0">
                <a:solidFill>
                  <a:srgbClr val="FF0000"/>
                </a:solidFill>
              </a:rPr>
              <a:t>patients </a:t>
            </a:r>
            <a:r>
              <a:rPr lang="en-US" sz="2000" b="1" dirty="0" smtClean="0">
                <a:solidFill>
                  <a:srgbClr val="FF0000"/>
                </a:solidFill>
              </a:rPr>
              <a:t>with clinically </a:t>
            </a:r>
            <a:r>
              <a:rPr lang="en-US" sz="2000" b="1" dirty="0">
                <a:solidFill>
                  <a:srgbClr val="FF0000"/>
                </a:solidFill>
              </a:rPr>
              <a:t>suspected </a:t>
            </a:r>
            <a:r>
              <a:rPr lang="en-US" sz="2000" b="1" dirty="0" smtClean="0">
                <a:solidFill>
                  <a:srgbClr val="FF0000"/>
                </a:solidFill>
              </a:rPr>
              <a:t>PAD + </a:t>
            </a:r>
            <a:r>
              <a:rPr lang="en-US" sz="2000" b="1" dirty="0" err="1" smtClean="0">
                <a:solidFill>
                  <a:srgbClr val="FF0000"/>
                </a:solidFill>
              </a:rPr>
              <a:t>nonreliable</a:t>
            </a:r>
            <a:r>
              <a:rPr lang="en-US" sz="2000" b="1" dirty="0" smtClean="0">
                <a:solidFill>
                  <a:srgbClr val="FF0000"/>
                </a:solidFill>
              </a:rPr>
              <a:t> ABI </a:t>
            </a:r>
            <a:r>
              <a:rPr lang="en-US" sz="2000" b="1" dirty="0">
                <a:solidFill>
                  <a:srgbClr val="FF0000"/>
                </a:solidFill>
              </a:rPr>
              <a:t>test </a:t>
            </a:r>
            <a:r>
              <a:rPr lang="en-US" sz="2000" b="1" dirty="0" smtClean="0">
                <a:solidFill>
                  <a:srgbClr val="FF0000"/>
                </a:solidFill>
              </a:rPr>
              <a:t>due </a:t>
            </a:r>
            <a:r>
              <a:rPr lang="en-US" sz="2000" b="1" dirty="0">
                <a:solidFill>
                  <a:srgbClr val="FF0000"/>
                </a:solidFill>
              </a:rPr>
              <a:t>to </a:t>
            </a:r>
            <a:r>
              <a:rPr lang="en-US" sz="2000" b="1" dirty="0" err="1">
                <a:solidFill>
                  <a:srgbClr val="FF0000"/>
                </a:solidFill>
              </a:rPr>
              <a:t>noncompressible</a:t>
            </a:r>
            <a:r>
              <a:rPr lang="en-US" sz="2000" b="1" dirty="0">
                <a:solidFill>
                  <a:srgbClr val="FF0000"/>
                </a:solidFill>
              </a:rPr>
              <a:t> vessels</a:t>
            </a:r>
          </a:p>
          <a:p>
            <a:pPr eaLnBrk="1" hangingPunct="1">
              <a:spcBef>
                <a:spcPts val="0"/>
              </a:spcBef>
              <a:spcAft>
                <a:spcPts val="1200"/>
              </a:spcAft>
              <a:defRPr/>
            </a:pPr>
            <a:endParaRPr lang="en-US" sz="2700" dirty="0" smtClean="0"/>
          </a:p>
        </p:txBody>
      </p:sp>
      <p:sp>
        <p:nvSpPr>
          <p:cNvPr id="24580" name="TextBox 3"/>
          <p:cNvSpPr txBox="1">
            <a:spLocks noChangeArrowheads="1"/>
          </p:cNvSpPr>
          <p:nvPr/>
        </p:nvSpPr>
        <p:spPr bwMode="auto">
          <a:xfrm>
            <a:off x="512763" y="4829175"/>
            <a:ext cx="8534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pl-PL" altLang="en-US" sz="900" b="1" i="1">
                <a:solidFill>
                  <a:srgbClr val="FFFFFF"/>
                </a:solidFill>
                <a:latin typeface="Arial" pitchFamily="34" charset="0"/>
              </a:rPr>
              <a:t>Anderson JL, et al. J Am Coll Cardiol. 2013;61(14):1555-1570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75" y="103188"/>
            <a:ext cx="8386763" cy="4725987"/>
          </a:xfrm>
        </p:spPr>
        <p:txBody>
          <a:bodyPr>
            <a:noAutofit/>
          </a:bodyPr>
          <a:lstStyle/>
          <a:p>
            <a:pPr marL="0" indent="0" algn="ctr" eaLnBrk="1" hangingPunct="1">
              <a:spcAft>
                <a:spcPts val="1200"/>
              </a:spcAft>
              <a:buFont typeface="Wingdings" panose="05000000000000000000" pitchFamily="2" charset="2"/>
              <a:buNone/>
              <a:defRPr/>
            </a:pPr>
            <a:r>
              <a:rPr lang="en-US" sz="3600" b="1" dirty="0" smtClean="0">
                <a:solidFill>
                  <a:srgbClr val="E9700A"/>
                </a:solidFill>
                <a:latin typeface="+mj-lt"/>
              </a:rPr>
              <a:t>Screening for PAD in Older </a:t>
            </a:r>
            <a:r>
              <a:rPr lang="en-US" sz="3600" b="1" dirty="0">
                <a:solidFill>
                  <a:srgbClr val="E9700A"/>
                </a:solidFill>
                <a:latin typeface="+mj-lt"/>
              </a:rPr>
              <a:t>A</a:t>
            </a:r>
            <a:r>
              <a:rPr lang="en-US" sz="3600" b="1" dirty="0" smtClean="0">
                <a:solidFill>
                  <a:srgbClr val="E9700A"/>
                </a:solidFill>
                <a:latin typeface="+mj-lt"/>
              </a:rPr>
              <a:t>dults</a:t>
            </a:r>
          </a:p>
        </p:txBody>
      </p:sp>
      <p:sp>
        <p:nvSpPr>
          <p:cNvPr id="25603" name="TextBox 3"/>
          <p:cNvSpPr txBox="1">
            <a:spLocks noChangeArrowheads="1"/>
          </p:cNvSpPr>
          <p:nvPr/>
        </p:nvSpPr>
        <p:spPr bwMode="auto">
          <a:xfrm>
            <a:off x="381000" y="4848225"/>
            <a:ext cx="8534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pl-PL" altLang="en-US" sz="900" b="1" i="1">
                <a:solidFill>
                  <a:srgbClr val="FFFFFF"/>
                </a:solidFill>
                <a:latin typeface="Arial" pitchFamily="34" charset="0"/>
              </a:rPr>
              <a:t>Anderson JL, et al. J Am Coll Cardiol. 2013;61(14):1555-1570</a:t>
            </a:r>
          </a:p>
        </p:txBody>
      </p:sp>
      <p:graphicFrame>
        <p:nvGraphicFramePr>
          <p:cNvPr id="8" name="Content Placeholder 3"/>
          <p:cNvGraphicFramePr>
            <a:graphicFrameLocks/>
          </p:cNvGraphicFramePr>
          <p:nvPr/>
        </p:nvGraphicFramePr>
        <p:xfrm>
          <a:off x="457200" y="1023938"/>
          <a:ext cx="8229600" cy="2986890"/>
        </p:xfrm>
        <a:graphic>
          <a:graphicData uri="http://schemas.openxmlformats.org/drawingml/2006/table">
            <a:tbl>
              <a:tblPr firstRow="1" bandRow="1">
                <a:tableStyleId>{2A488322-F2BA-4B5B-9748-0D474271808F}</a:tableStyleId>
              </a:tblPr>
              <a:tblGrid>
                <a:gridCol w="2743200"/>
                <a:gridCol w="2743200"/>
                <a:gridCol w="2743200"/>
              </a:tblGrid>
              <a:tr h="426584">
                <a:tc rowSpan="5">
                  <a:txBody>
                    <a:bodyPr/>
                    <a:lstStyle/>
                    <a:p>
                      <a:pPr algn="ctr"/>
                      <a:r>
                        <a:rPr lang="en-US" sz="2400" dirty="0" smtClean="0"/>
                        <a:t>Ankle</a:t>
                      </a:r>
                      <a:r>
                        <a:rPr lang="en-US" sz="2400" baseline="0" dirty="0" smtClean="0"/>
                        <a:t> Brachial Index</a:t>
                      </a:r>
                      <a:endParaRPr lang="en-US" sz="2400" dirty="0"/>
                    </a:p>
                  </a:txBody>
                  <a:tcPr marT="45705" marB="45705" anchor="ctr"/>
                </a:tc>
                <a:tc>
                  <a:txBody>
                    <a:bodyPr/>
                    <a:lstStyle/>
                    <a:p>
                      <a:r>
                        <a:rPr lang="en-US" sz="2200" dirty="0" smtClean="0"/>
                        <a:t>Interpretation</a:t>
                      </a:r>
                      <a:endParaRPr lang="en-US" sz="2200" dirty="0"/>
                    </a:p>
                  </a:txBody>
                  <a:tcPr marT="45705" marB="45705"/>
                </a:tc>
                <a:tc>
                  <a:txBody>
                    <a:bodyPr/>
                    <a:lstStyle/>
                    <a:p>
                      <a:r>
                        <a:rPr lang="en-US" sz="2200" dirty="0" smtClean="0"/>
                        <a:t>Value</a:t>
                      </a:r>
                      <a:endParaRPr lang="en-US" sz="2200" dirty="0"/>
                    </a:p>
                  </a:txBody>
                  <a:tcPr marT="45705" marB="45705"/>
                </a:tc>
              </a:tr>
              <a:tr h="639876">
                <a:tc vMerge="1">
                  <a:txBody>
                    <a:bodyPr/>
                    <a:lstStyle/>
                    <a:p>
                      <a:endParaRPr lang="en-US" dirty="0"/>
                    </a:p>
                  </a:txBody>
                  <a:tcPr/>
                </a:tc>
                <a:tc>
                  <a:txBody>
                    <a:bodyPr/>
                    <a:lstStyle/>
                    <a:p>
                      <a:r>
                        <a:rPr lang="en-US" sz="1800" dirty="0" err="1" smtClean="0"/>
                        <a:t>Noncompressible</a:t>
                      </a:r>
                      <a:endParaRPr lang="en-US" sz="1800" dirty="0"/>
                    </a:p>
                  </a:txBody>
                  <a:tcPr marT="45705" marB="45705"/>
                </a:tc>
                <a:tc>
                  <a:txBody>
                    <a:bodyPr/>
                    <a:lstStyle/>
                    <a:p>
                      <a:r>
                        <a:rPr lang="en-US" sz="1800" smtClean="0"/>
                        <a:t>&gt;1.40</a:t>
                      </a:r>
                    </a:p>
                    <a:p>
                      <a:endParaRPr lang="en-US" sz="1800"/>
                    </a:p>
                  </a:txBody>
                  <a:tcPr marT="45705" marB="45705"/>
                </a:tc>
              </a:tr>
              <a:tr h="639876">
                <a:tc vMerge="1">
                  <a:txBody>
                    <a:bodyPr/>
                    <a:lstStyle/>
                    <a:p>
                      <a:endParaRPr lang="en-US" dirty="0"/>
                    </a:p>
                  </a:txBody>
                  <a:tcPr/>
                </a:tc>
                <a:tc>
                  <a:txBody>
                    <a:bodyPr/>
                    <a:lstStyle/>
                    <a:p>
                      <a:r>
                        <a:rPr lang="en-US" sz="1800" smtClean="0"/>
                        <a:t>Normal</a:t>
                      </a:r>
                      <a:endParaRPr lang="en-US" sz="1800"/>
                    </a:p>
                  </a:txBody>
                  <a:tcPr marT="45705" marB="45705"/>
                </a:tc>
                <a:tc>
                  <a:txBody>
                    <a:bodyPr/>
                    <a:lstStyle/>
                    <a:p>
                      <a:r>
                        <a:rPr lang="en-US" sz="1800" dirty="0" smtClean="0"/>
                        <a:t>1.00-1.40</a:t>
                      </a:r>
                    </a:p>
                    <a:p>
                      <a:endParaRPr lang="en-US" sz="1800" dirty="0"/>
                    </a:p>
                  </a:txBody>
                  <a:tcPr marT="45705" marB="45705"/>
                </a:tc>
              </a:tr>
              <a:tr h="639876">
                <a:tc vMerge="1">
                  <a:txBody>
                    <a:bodyPr/>
                    <a:lstStyle/>
                    <a:p>
                      <a:endParaRPr lang="en-US" dirty="0"/>
                    </a:p>
                  </a:txBody>
                  <a:tcPr/>
                </a:tc>
                <a:tc>
                  <a:txBody>
                    <a:bodyPr/>
                    <a:lstStyle/>
                    <a:p>
                      <a:r>
                        <a:rPr lang="en-US" sz="1800" dirty="0" smtClean="0"/>
                        <a:t>Borderline	</a:t>
                      </a:r>
                      <a:endParaRPr lang="en-US" sz="1800" dirty="0"/>
                    </a:p>
                  </a:txBody>
                  <a:tcPr marT="45705" marB="45705"/>
                </a:tc>
                <a:tc>
                  <a:txBody>
                    <a:bodyPr/>
                    <a:lstStyle/>
                    <a:p>
                      <a:r>
                        <a:rPr lang="en-US" sz="1800" dirty="0" smtClean="0"/>
                        <a:t>0.91-0.99</a:t>
                      </a:r>
                    </a:p>
                    <a:p>
                      <a:endParaRPr lang="en-US" sz="1800" dirty="0"/>
                    </a:p>
                  </a:txBody>
                  <a:tcPr marT="45705" marB="45705"/>
                </a:tc>
              </a:tr>
              <a:tr h="639876">
                <a:tc vMerge="1">
                  <a:txBody>
                    <a:bodyPr/>
                    <a:lstStyle/>
                    <a:p>
                      <a:endParaRPr lang="en-US" dirty="0"/>
                    </a:p>
                  </a:txBody>
                  <a:tcPr/>
                </a:tc>
                <a:tc>
                  <a:txBody>
                    <a:bodyPr/>
                    <a:lstStyle/>
                    <a:p>
                      <a:r>
                        <a:rPr lang="en-US" sz="1800" dirty="0" smtClean="0"/>
                        <a:t>Abnormal	 </a:t>
                      </a:r>
                      <a:endParaRPr lang="en-US" sz="1800" dirty="0"/>
                    </a:p>
                  </a:txBody>
                  <a:tcPr marT="45705" marB="45705"/>
                </a:tc>
                <a:tc>
                  <a:txBody>
                    <a:bodyPr/>
                    <a:lstStyle/>
                    <a:p>
                      <a:r>
                        <a:rPr lang="en-US" sz="1800" dirty="0" smtClean="0"/>
                        <a:t>&lt;0.90</a:t>
                      </a:r>
                    </a:p>
                    <a:p>
                      <a:endParaRPr lang="en-US" sz="1800" dirty="0"/>
                    </a:p>
                  </a:txBody>
                  <a:tcPr marT="45705" marB="45705"/>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857250"/>
          </a:xfrm>
        </p:spPr>
        <p:txBody>
          <a:bodyPr/>
          <a:lstStyle/>
          <a:p>
            <a:pPr eaLnBrk="1" hangingPunct="1"/>
            <a:r>
              <a:rPr lang="en-US" altLang="en-US" sz="3400" b="1" smtClean="0"/>
              <a:t/>
            </a:r>
            <a:br>
              <a:rPr lang="en-US" altLang="en-US" sz="3400" b="1" smtClean="0"/>
            </a:br>
            <a:r>
              <a:rPr lang="en-US" altLang="en-US" sz="3400" b="1" smtClean="0"/>
              <a:t>Treatment of PAD in Older Adults</a:t>
            </a:r>
            <a:br>
              <a:rPr lang="en-US" altLang="en-US" sz="3400" b="1" smtClean="0"/>
            </a:br>
            <a:endParaRPr lang="en-US" altLang="en-US" sz="3400" smtClean="0"/>
          </a:p>
        </p:txBody>
      </p:sp>
      <p:sp>
        <p:nvSpPr>
          <p:cNvPr id="3" name="Content Placeholder 2"/>
          <p:cNvSpPr>
            <a:spLocks noGrp="1"/>
          </p:cNvSpPr>
          <p:nvPr>
            <p:ph idx="1"/>
          </p:nvPr>
        </p:nvSpPr>
        <p:spPr>
          <a:xfrm>
            <a:off x="457200" y="866775"/>
            <a:ext cx="8229600" cy="3394075"/>
          </a:xfrm>
        </p:spPr>
        <p:txBody>
          <a:bodyPr>
            <a:noAutofit/>
          </a:bodyPr>
          <a:lstStyle/>
          <a:p>
            <a:pPr marL="0" indent="0" eaLnBrk="1" hangingPunct="1">
              <a:spcBef>
                <a:spcPts val="0"/>
              </a:spcBef>
              <a:spcAft>
                <a:spcPts val="600"/>
              </a:spcAft>
              <a:buFont typeface="Wingdings" panose="05000000000000000000" pitchFamily="2" charset="2"/>
              <a:buNone/>
              <a:defRPr/>
            </a:pPr>
            <a:r>
              <a:rPr lang="en-US" sz="2200" b="1" dirty="0" smtClean="0"/>
              <a:t>Management </a:t>
            </a:r>
            <a:r>
              <a:rPr lang="en-US" sz="2200" b="1" dirty="0"/>
              <a:t>of modifiable risk </a:t>
            </a:r>
            <a:r>
              <a:rPr lang="en-US" sz="2200" b="1" dirty="0" smtClean="0"/>
              <a:t>factors</a:t>
            </a:r>
            <a:endParaRPr lang="en-US" sz="2200" b="1" dirty="0" smtClean="0">
              <a:solidFill>
                <a:srgbClr val="C4BD97"/>
              </a:solidFill>
            </a:endParaRPr>
          </a:p>
          <a:p>
            <a:pPr marL="0" indent="0" eaLnBrk="1" hangingPunct="1">
              <a:spcBef>
                <a:spcPts val="0"/>
              </a:spcBef>
              <a:spcAft>
                <a:spcPts val="600"/>
              </a:spcAft>
              <a:buFont typeface="Wingdings" panose="05000000000000000000" pitchFamily="2" charset="2"/>
              <a:buNone/>
              <a:defRPr/>
            </a:pPr>
            <a:r>
              <a:rPr lang="en-US" sz="2200" b="1" dirty="0" smtClean="0"/>
              <a:t>~</a:t>
            </a:r>
            <a:r>
              <a:rPr lang="en-US" sz="2200" dirty="0" smtClean="0"/>
              <a:t>  Similar to management of younger patients</a:t>
            </a:r>
          </a:p>
          <a:p>
            <a:pPr eaLnBrk="1" hangingPunct="1">
              <a:spcBef>
                <a:spcPts val="0"/>
              </a:spcBef>
              <a:spcAft>
                <a:spcPts val="600"/>
              </a:spcAft>
              <a:defRPr/>
            </a:pPr>
            <a:r>
              <a:rPr lang="en-US" sz="2200" b="1" dirty="0">
                <a:solidFill>
                  <a:srgbClr val="FF0000"/>
                </a:solidFill>
              </a:rPr>
              <a:t>Class </a:t>
            </a:r>
            <a:r>
              <a:rPr lang="en-US" sz="2200" b="1" dirty="0" smtClean="0">
                <a:solidFill>
                  <a:srgbClr val="FF0000"/>
                </a:solidFill>
              </a:rPr>
              <a:t>I</a:t>
            </a:r>
          </a:p>
          <a:p>
            <a:pPr marL="1030288" indent="-522288" eaLnBrk="1" hangingPunct="1">
              <a:spcBef>
                <a:spcPts val="0"/>
              </a:spcBef>
              <a:spcAft>
                <a:spcPts val="600"/>
              </a:spcAft>
              <a:defRPr/>
            </a:pPr>
            <a:r>
              <a:rPr lang="en-US" sz="2200" b="1" dirty="0" smtClean="0">
                <a:solidFill>
                  <a:srgbClr val="FF0000"/>
                </a:solidFill>
              </a:rPr>
              <a:t>Adequate BP control </a:t>
            </a:r>
            <a:r>
              <a:rPr lang="en-US" sz="2200" dirty="0" smtClean="0">
                <a:solidFill>
                  <a:srgbClr val="FF0000"/>
                </a:solidFill>
                <a:latin typeface="Wingdings"/>
                <a:ea typeface="Wingdings"/>
                <a:cs typeface="Wingdings"/>
                <a:sym typeface="Wingdings"/>
              </a:rPr>
              <a:t></a:t>
            </a:r>
            <a:r>
              <a:rPr lang="en-US" sz="2200" dirty="0" smtClean="0">
                <a:solidFill>
                  <a:srgbClr val="FF0000"/>
                </a:solidFill>
              </a:rPr>
              <a:t>to </a:t>
            </a:r>
            <a:r>
              <a:rPr lang="en-US" sz="2200" dirty="0">
                <a:solidFill>
                  <a:srgbClr val="FF0000"/>
                </a:solidFill>
              </a:rPr>
              <a:t>achieve </a:t>
            </a:r>
            <a:r>
              <a:rPr lang="en-US" sz="2200" dirty="0" smtClean="0">
                <a:solidFill>
                  <a:srgbClr val="FF0000"/>
                </a:solidFill>
              </a:rPr>
              <a:t>BP </a:t>
            </a:r>
            <a:r>
              <a:rPr lang="en-US" sz="2200" dirty="0">
                <a:solidFill>
                  <a:srgbClr val="FF0000"/>
                </a:solidFill>
              </a:rPr>
              <a:t>goal of </a:t>
            </a:r>
            <a:r>
              <a:rPr lang="en-US" sz="2200" dirty="0" smtClean="0">
                <a:solidFill>
                  <a:srgbClr val="FF0000"/>
                </a:solidFill>
              </a:rPr>
              <a:t>&lt;140/90 mmHg or &lt;130/80 mmHg for patients </a:t>
            </a:r>
            <a:r>
              <a:rPr lang="en-US" sz="2200" dirty="0">
                <a:solidFill>
                  <a:srgbClr val="FF0000"/>
                </a:solidFill>
              </a:rPr>
              <a:t>with diabetes and </a:t>
            </a:r>
            <a:r>
              <a:rPr lang="en-US" sz="2200" dirty="0" smtClean="0">
                <a:solidFill>
                  <a:srgbClr val="FF0000"/>
                </a:solidFill>
              </a:rPr>
              <a:t>chronic </a:t>
            </a:r>
            <a:r>
              <a:rPr lang="en-US" sz="2200" dirty="0">
                <a:solidFill>
                  <a:srgbClr val="FF0000"/>
                </a:solidFill>
              </a:rPr>
              <a:t>renal </a:t>
            </a:r>
            <a:r>
              <a:rPr lang="en-US" sz="2200" dirty="0" smtClean="0">
                <a:solidFill>
                  <a:srgbClr val="FF0000"/>
                </a:solidFill>
              </a:rPr>
              <a:t>disease</a:t>
            </a:r>
          </a:p>
          <a:p>
            <a:pPr marL="971550" indent="-508000" eaLnBrk="1" hangingPunct="1">
              <a:spcBef>
                <a:spcPts val="0"/>
              </a:spcBef>
              <a:spcAft>
                <a:spcPts val="600"/>
              </a:spcAft>
              <a:defRPr/>
            </a:pPr>
            <a:r>
              <a:rPr lang="en-US" sz="2200" dirty="0" smtClean="0"/>
              <a:t>77.3% of adults &gt; 70 years of age with HTN </a:t>
            </a:r>
            <a:r>
              <a:rPr lang="en-US" sz="2200" dirty="0" smtClean="0">
                <a:latin typeface="Wingdings"/>
                <a:ea typeface="Wingdings"/>
                <a:cs typeface="Wingdings"/>
                <a:sym typeface="Wingdings"/>
              </a:rPr>
              <a:t></a:t>
            </a:r>
            <a:r>
              <a:rPr lang="en-US" sz="2200" dirty="0" smtClean="0"/>
              <a:t> 33.3% are under treatment/controlled according to guidelines</a:t>
            </a:r>
          </a:p>
          <a:p>
            <a:pPr marL="0" indent="0" eaLnBrk="1" hangingPunct="1">
              <a:spcAft>
                <a:spcPts val="1200"/>
              </a:spcAft>
              <a:buFont typeface="Wingdings" panose="05000000000000000000" pitchFamily="2" charset="2"/>
              <a:buNone/>
              <a:defRPr/>
            </a:pPr>
            <a:endParaRPr lang="en-US" sz="2200" dirty="0"/>
          </a:p>
          <a:p>
            <a:pPr marL="403225" indent="0" eaLnBrk="1" hangingPunct="1">
              <a:spcAft>
                <a:spcPts val="1200"/>
              </a:spcAft>
              <a:buFont typeface="Wingdings" panose="05000000000000000000" pitchFamily="2" charset="2"/>
              <a:buNone/>
              <a:defRPr/>
            </a:pPr>
            <a:endParaRPr lang="en-US" sz="2200" dirty="0" smtClean="0"/>
          </a:p>
        </p:txBody>
      </p:sp>
      <p:sp>
        <p:nvSpPr>
          <p:cNvPr id="26628" name="TextBox 3"/>
          <p:cNvSpPr txBox="1">
            <a:spLocks noChangeArrowheads="1"/>
          </p:cNvSpPr>
          <p:nvPr/>
        </p:nvSpPr>
        <p:spPr bwMode="auto">
          <a:xfrm>
            <a:off x="552450" y="4848225"/>
            <a:ext cx="8534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pl-PL" altLang="en-US" sz="900" b="1" i="1">
                <a:solidFill>
                  <a:srgbClr val="FFFFFF"/>
                </a:solidFill>
                <a:latin typeface="Arial" pitchFamily="34" charset="0"/>
              </a:rPr>
              <a:t>Anderson JL, et al. J Am Coll Cardiol. 2013;61(14):1555-1570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350"/>
            <a:ext cx="8229600" cy="857250"/>
          </a:xfrm>
        </p:spPr>
        <p:txBody>
          <a:bodyPr/>
          <a:lstStyle/>
          <a:p>
            <a:pPr eaLnBrk="1" hangingPunct="1">
              <a:defRPr/>
            </a:pPr>
            <a:r>
              <a:rPr lang="en-US" sz="4000" b="1" dirty="0" smtClean="0">
                <a:solidFill>
                  <a:srgbClr val="FFC000"/>
                </a:solidFill>
                <a:effectLst>
                  <a:outerShdw blurRad="38100" dist="38100" dir="2700000" algn="tl">
                    <a:srgbClr val="000000">
                      <a:alpha val="43137"/>
                    </a:srgbClr>
                  </a:outerShdw>
                </a:effectLst>
              </a:rPr>
              <a:t/>
            </a:r>
            <a:br>
              <a:rPr lang="en-US" sz="4000" b="1" dirty="0" smtClean="0">
                <a:solidFill>
                  <a:srgbClr val="FFC000"/>
                </a:solidFill>
                <a:effectLst>
                  <a:outerShdw blurRad="38100" dist="38100" dir="2700000" algn="tl">
                    <a:srgbClr val="000000">
                      <a:alpha val="43137"/>
                    </a:srgbClr>
                  </a:outerShdw>
                </a:effectLst>
              </a:rPr>
            </a:br>
            <a:r>
              <a:rPr lang="en-US" sz="3400" b="1" dirty="0" smtClean="0"/>
              <a:t>Treatment </a:t>
            </a:r>
            <a:r>
              <a:rPr lang="en-US" sz="3400" b="1" dirty="0"/>
              <a:t>of PAD in </a:t>
            </a:r>
            <a:r>
              <a:rPr lang="en-US" sz="3400" b="1" dirty="0" smtClean="0"/>
              <a:t>Older </a:t>
            </a:r>
            <a:r>
              <a:rPr lang="en-US" sz="3400" b="1" dirty="0"/>
              <a:t>A</a:t>
            </a:r>
            <a:r>
              <a:rPr lang="en-US" sz="3400" b="1" dirty="0" smtClean="0"/>
              <a:t>dults</a:t>
            </a:r>
            <a:r>
              <a:rPr lang="en-US" sz="3400" b="1" dirty="0"/>
              <a:t/>
            </a:r>
            <a:br>
              <a:rPr lang="en-US" sz="3400" b="1" dirty="0"/>
            </a:br>
            <a:endParaRPr lang="en-US" sz="3400" b="1" dirty="0"/>
          </a:p>
        </p:txBody>
      </p:sp>
      <p:sp>
        <p:nvSpPr>
          <p:cNvPr id="3" name="Content Placeholder 2"/>
          <p:cNvSpPr>
            <a:spLocks noGrp="1"/>
          </p:cNvSpPr>
          <p:nvPr>
            <p:ph idx="1"/>
          </p:nvPr>
        </p:nvSpPr>
        <p:spPr>
          <a:xfrm>
            <a:off x="457200" y="873125"/>
            <a:ext cx="8229600" cy="3394075"/>
          </a:xfrm>
        </p:spPr>
        <p:txBody>
          <a:bodyPr>
            <a:noAutofit/>
          </a:bodyPr>
          <a:lstStyle/>
          <a:p>
            <a:pPr eaLnBrk="1" hangingPunct="1">
              <a:spcBef>
                <a:spcPts val="0"/>
              </a:spcBef>
              <a:spcAft>
                <a:spcPts val="600"/>
              </a:spcAft>
              <a:defRPr/>
            </a:pPr>
            <a:r>
              <a:rPr lang="en-US" sz="1800" b="1" dirty="0" smtClean="0">
                <a:solidFill>
                  <a:srgbClr val="FF0000"/>
                </a:solidFill>
              </a:rPr>
              <a:t>Diabetes/PAD proper </a:t>
            </a:r>
            <a:r>
              <a:rPr lang="en-US" sz="1800" b="1" dirty="0">
                <a:solidFill>
                  <a:srgbClr val="FF0000"/>
                </a:solidFill>
              </a:rPr>
              <a:t>foot </a:t>
            </a:r>
            <a:r>
              <a:rPr lang="en-US" sz="1800" b="1" dirty="0" smtClean="0">
                <a:solidFill>
                  <a:srgbClr val="FF0000"/>
                </a:solidFill>
              </a:rPr>
              <a:t>care</a:t>
            </a:r>
            <a:r>
              <a:rPr lang="en-US" sz="1800" dirty="0">
                <a:solidFill>
                  <a:srgbClr val="FF0000"/>
                </a:solidFill>
              </a:rPr>
              <a:t> </a:t>
            </a:r>
            <a:r>
              <a:rPr lang="en-US" sz="1800" dirty="0" smtClean="0">
                <a:solidFill>
                  <a:srgbClr val="FF0000"/>
                </a:solidFill>
              </a:rPr>
              <a:t>(use </a:t>
            </a:r>
            <a:r>
              <a:rPr lang="en-US" sz="1800" dirty="0">
                <a:solidFill>
                  <a:srgbClr val="FF0000"/>
                </a:solidFill>
              </a:rPr>
              <a:t>of appropriate footwear, topical moisturizing </a:t>
            </a:r>
            <a:r>
              <a:rPr lang="en-US" sz="1800" dirty="0" smtClean="0">
                <a:solidFill>
                  <a:srgbClr val="FF0000"/>
                </a:solidFill>
              </a:rPr>
              <a:t>creams, podiatric care, </a:t>
            </a:r>
            <a:r>
              <a:rPr lang="en-US" sz="1800" dirty="0">
                <a:solidFill>
                  <a:srgbClr val="FF0000"/>
                </a:solidFill>
              </a:rPr>
              <a:t>daily foot inspection, skin </a:t>
            </a:r>
            <a:r>
              <a:rPr lang="en-US" sz="1800" dirty="0" smtClean="0">
                <a:solidFill>
                  <a:srgbClr val="FF0000"/>
                </a:solidFill>
              </a:rPr>
              <a:t>cleansing, urgent evaluation of skin lesions/ulcerations)</a:t>
            </a:r>
          </a:p>
          <a:p>
            <a:pPr eaLnBrk="1" hangingPunct="1">
              <a:spcBef>
                <a:spcPts val="0"/>
              </a:spcBef>
              <a:spcAft>
                <a:spcPts val="600"/>
              </a:spcAft>
              <a:defRPr/>
            </a:pPr>
            <a:r>
              <a:rPr lang="en-US" sz="1800" dirty="0" smtClean="0"/>
              <a:t>Foot care may be challenging in older adults with cognitive, visual, orthopedic, weight or other impairments</a:t>
            </a:r>
          </a:p>
          <a:p>
            <a:pPr eaLnBrk="1" hangingPunct="1">
              <a:spcBef>
                <a:spcPts val="0"/>
              </a:spcBef>
              <a:spcAft>
                <a:spcPts val="600"/>
              </a:spcAft>
              <a:defRPr/>
            </a:pPr>
            <a:r>
              <a:rPr lang="en-US" sz="1800" b="1" dirty="0" smtClean="0">
                <a:solidFill>
                  <a:srgbClr val="FF0000"/>
                </a:solidFill>
              </a:rPr>
              <a:t>Smoking cessation, </a:t>
            </a:r>
            <a:r>
              <a:rPr lang="en-US" sz="1800" dirty="0" smtClean="0">
                <a:solidFill>
                  <a:srgbClr val="FF0000"/>
                </a:solidFill>
              </a:rPr>
              <a:t>use of behavioral counseling, pharmacotherapy or referral to smoking cessation programs</a:t>
            </a:r>
          </a:p>
          <a:p>
            <a:pPr eaLnBrk="1" hangingPunct="1">
              <a:spcBef>
                <a:spcPts val="0"/>
              </a:spcBef>
              <a:spcAft>
                <a:spcPts val="600"/>
              </a:spcAft>
              <a:defRPr/>
            </a:pPr>
            <a:r>
              <a:rPr lang="en-US" sz="1800" dirty="0"/>
              <a:t>Older adults are less likely to be advised about smoking cessation therapy</a:t>
            </a:r>
          </a:p>
          <a:p>
            <a:pPr eaLnBrk="1" hangingPunct="1">
              <a:spcBef>
                <a:spcPts val="0"/>
              </a:spcBef>
              <a:spcAft>
                <a:spcPts val="600"/>
              </a:spcAft>
              <a:defRPr/>
            </a:pPr>
            <a:r>
              <a:rPr lang="en-US" sz="1800" dirty="0" smtClean="0"/>
              <a:t>12% of adults &gt;65 years are cigarette smokers. Nicotine replacement therapy </a:t>
            </a:r>
            <a:r>
              <a:rPr lang="en-US" sz="1800" dirty="0" smtClean="0">
                <a:ea typeface="Wingdings"/>
                <a:cs typeface="Wingdings"/>
                <a:sym typeface="Wingdings"/>
              </a:rPr>
              <a:t></a:t>
            </a:r>
            <a:r>
              <a:rPr lang="en-US" sz="1800" dirty="0" smtClean="0"/>
              <a:t> most studied but limited data about its effectiveness. There is lack of data on the safety or effectiveness of bupropion/</a:t>
            </a:r>
            <a:r>
              <a:rPr lang="en-US" sz="1800" dirty="0" err="1" smtClean="0"/>
              <a:t>varenicline</a:t>
            </a:r>
            <a:r>
              <a:rPr lang="en-US" sz="1800" dirty="0" smtClean="0"/>
              <a:t>.</a:t>
            </a:r>
            <a:endParaRPr lang="en-US" sz="1800" dirty="0"/>
          </a:p>
          <a:p>
            <a:pPr marL="806450" indent="-508000" eaLnBrk="1" hangingPunct="1">
              <a:spcBef>
                <a:spcPts val="0"/>
              </a:spcBef>
              <a:spcAft>
                <a:spcPts val="1200"/>
              </a:spcAft>
              <a:buFont typeface="Wingdings" charset="2"/>
              <a:buChar char="ü"/>
              <a:defRPr/>
            </a:pPr>
            <a:endParaRPr lang="en-US" sz="1800" dirty="0" smtClean="0"/>
          </a:p>
          <a:p>
            <a:pPr marL="806450" indent="-508000" eaLnBrk="1" hangingPunct="1">
              <a:spcBef>
                <a:spcPts val="0"/>
              </a:spcBef>
              <a:spcAft>
                <a:spcPts val="1200"/>
              </a:spcAft>
              <a:buFont typeface="Wingdings" charset="2"/>
              <a:buChar char="ü"/>
              <a:defRPr/>
            </a:pPr>
            <a:endParaRPr lang="en-US" sz="1800" dirty="0"/>
          </a:p>
          <a:p>
            <a:pPr marL="806450" indent="-508000" eaLnBrk="1" hangingPunct="1">
              <a:spcBef>
                <a:spcPts val="0"/>
              </a:spcBef>
              <a:spcAft>
                <a:spcPts val="1200"/>
              </a:spcAft>
              <a:buFont typeface="Wingdings" charset="2"/>
              <a:buChar char="ü"/>
              <a:defRPr/>
            </a:pPr>
            <a:endParaRPr lang="en-US" sz="2500" b="1" dirty="0" smtClean="0">
              <a:solidFill>
                <a:srgbClr val="00FF00"/>
              </a:solidFill>
            </a:endParaRPr>
          </a:p>
          <a:p>
            <a:pPr marL="806450" indent="-463550" eaLnBrk="1" hangingPunct="1">
              <a:spcBef>
                <a:spcPts val="0"/>
              </a:spcBef>
              <a:spcAft>
                <a:spcPts val="1200"/>
              </a:spcAft>
              <a:buFont typeface="Wingdings" charset="2"/>
              <a:buChar char="ü"/>
              <a:defRPr/>
            </a:pPr>
            <a:endParaRPr lang="en-US" sz="2500" dirty="0"/>
          </a:p>
          <a:p>
            <a:pPr marL="403225" indent="0" eaLnBrk="1" hangingPunct="1">
              <a:spcBef>
                <a:spcPts val="0"/>
              </a:spcBef>
              <a:spcAft>
                <a:spcPts val="1200"/>
              </a:spcAft>
              <a:buFont typeface="Wingdings" panose="05000000000000000000" pitchFamily="2" charset="2"/>
              <a:buNone/>
              <a:defRPr/>
            </a:pPr>
            <a:endParaRPr lang="en-US" sz="2500" dirty="0" smtClean="0"/>
          </a:p>
        </p:txBody>
      </p:sp>
      <p:sp>
        <p:nvSpPr>
          <p:cNvPr id="27652" name="TextBox 3"/>
          <p:cNvSpPr txBox="1">
            <a:spLocks noChangeArrowheads="1"/>
          </p:cNvSpPr>
          <p:nvPr/>
        </p:nvSpPr>
        <p:spPr bwMode="auto">
          <a:xfrm>
            <a:off x="539750" y="4816475"/>
            <a:ext cx="8534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900" b="1" i="1">
                <a:solidFill>
                  <a:srgbClr val="FFFFFF"/>
                </a:solidFill>
                <a:latin typeface="Arial" pitchFamily="34" charset="0"/>
              </a:rPr>
              <a:t>Cawkwell et al. Drugs Aging. 2015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7"/>
          <p:cNvSpPr>
            <a:spLocks noGrp="1"/>
          </p:cNvSpPr>
          <p:nvPr>
            <p:ph type="title"/>
          </p:nvPr>
        </p:nvSpPr>
        <p:spPr>
          <a:xfrm>
            <a:off x="457200" y="-3175"/>
            <a:ext cx="8229600" cy="857250"/>
          </a:xfrm>
        </p:spPr>
        <p:txBody>
          <a:bodyPr/>
          <a:lstStyle/>
          <a:p>
            <a:pPr eaLnBrk="1" hangingPunct="1"/>
            <a:r>
              <a:rPr lang="en-US" altLang="en-US" b="1" smtClean="0"/>
              <a:t/>
            </a:r>
            <a:br>
              <a:rPr lang="en-US" altLang="en-US" b="1" smtClean="0"/>
            </a:br>
            <a:r>
              <a:rPr lang="en-US" altLang="en-US" sz="3400" b="1" smtClean="0"/>
              <a:t>Treatment of Dyslipidemia</a:t>
            </a:r>
            <a:br>
              <a:rPr lang="en-US" altLang="en-US" sz="3400" b="1" smtClean="0"/>
            </a:br>
            <a:endParaRPr lang="en-US" altLang="en-US" sz="3400" smtClean="0"/>
          </a:p>
        </p:txBody>
      </p:sp>
      <p:sp>
        <p:nvSpPr>
          <p:cNvPr id="3" name="Content Placeholder 2"/>
          <p:cNvSpPr>
            <a:spLocks noGrp="1"/>
          </p:cNvSpPr>
          <p:nvPr>
            <p:ph idx="1"/>
          </p:nvPr>
        </p:nvSpPr>
        <p:spPr>
          <a:xfrm>
            <a:off x="457200" y="854075"/>
            <a:ext cx="8229600" cy="3394075"/>
          </a:xfrm>
        </p:spPr>
        <p:txBody>
          <a:bodyPr>
            <a:noAutofit/>
          </a:bodyPr>
          <a:lstStyle/>
          <a:p>
            <a:pPr eaLnBrk="1" hangingPunct="1">
              <a:spcBef>
                <a:spcPts val="0"/>
              </a:spcBef>
              <a:spcAft>
                <a:spcPts val="600"/>
              </a:spcAft>
              <a:defRPr/>
            </a:pPr>
            <a:r>
              <a:rPr lang="en-US" sz="1600" dirty="0"/>
              <a:t>Patients with PAD should receive high-intensity statin therapy. Patients &gt;75 years </a:t>
            </a:r>
            <a:r>
              <a:rPr lang="en-US" sz="1600" dirty="0">
                <a:latin typeface="Wingdings"/>
                <a:ea typeface="Wingdings"/>
                <a:cs typeface="Wingdings"/>
                <a:sym typeface="Wingdings"/>
              </a:rPr>
              <a:t></a:t>
            </a:r>
            <a:r>
              <a:rPr lang="en-US" sz="1600" dirty="0"/>
              <a:t> moderate-intensity </a:t>
            </a:r>
            <a:r>
              <a:rPr lang="en-US" sz="1600" dirty="0" smtClean="0"/>
              <a:t>statin</a:t>
            </a:r>
          </a:p>
          <a:p>
            <a:pPr eaLnBrk="1" hangingPunct="1">
              <a:spcBef>
                <a:spcPts val="0"/>
              </a:spcBef>
              <a:spcAft>
                <a:spcPts val="600"/>
              </a:spcAft>
              <a:defRPr/>
            </a:pPr>
            <a:r>
              <a:rPr lang="en-US" sz="1600" dirty="0" smtClean="0"/>
              <a:t>Statins </a:t>
            </a:r>
            <a:r>
              <a:rPr lang="en-US" sz="1600" dirty="0"/>
              <a:t>have shown to increase treadmill time in older adults by 24% at 6 months and by 42% at 1 year</a:t>
            </a:r>
          </a:p>
          <a:p>
            <a:pPr marL="298450" indent="0" eaLnBrk="1" hangingPunct="1">
              <a:spcBef>
                <a:spcPts val="0"/>
              </a:spcBef>
              <a:spcAft>
                <a:spcPts val="600"/>
              </a:spcAft>
              <a:buFont typeface="Wingdings" panose="05000000000000000000" pitchFamily="2" charset="2"/>
              <a:buNone/>
              <a:defRPr/>
            </a:pPr>
            <a:endParaRPr lang="en-US" sz="2600" b="1" dirty="0">
              <a:solidFill>
                <a:srgbClr val="00FF00"/>
              </a:solidFill>
            </a:endParaRPr>
          </a:p>
          <a:p>
            <a:pPr marL="298450" indent="0" eaLnBrk="1" hangingPunct="1">
              <a:spcBef>
                <a:spcPts val="0"/>
              </a:spcBef>
              <a:spcAft>
                <a:spcPts val="600"/>
              </a:spcAft>
              <a:buFont typeface="Wingdings" panose="05000000000000000000" pitchFamily="2" charset="2"/>
              <a:buNone/>
              <a:defRPr/>
            </a:pPr>
            <a:endParaRPr lang="en-US" sz="2600" b="1" dirty="0" smtClean="0">
              <a:solidFill>
                <a:srgbClr val="00FF00"/>
              </a:solidFill>
            </a:endParaRPr>
          </a:p>
          <a:p>
            <a:pPr marL="298450" indent="0" eaLnBrk="1" hangingPunct="1">
              <a:spcBef>
                <a:spcPts val="24"/>
              </a:spcBef>
              <a:spcAft>
                <a:spcPts val="1200"/>
              </a:spcAft>
              <a:buFont typeface="Wingdings" panose="05000000000000000000" pitchFamily="2" charset="2"/>
              <a:buNone/>
              <a:defRPr/>
            </a:pPr>
            <a:endParaRPr lang="en-US" sz="2600" dirty="0"/>
          </a:p>
          <a:p>
            <a:pPr marL="403225" indent="0" eaLnBrk="1" hangingPunct="1">
              <a:spcBef>
                <a:spcPts val="24"/>
              </a:spcBef>
              <a:spcAft>
                <a:spcPts val="1200"/>
              </a:spcAft>
              <a:buFont typeface="Wingdings" panose="05000000000000000000" pitchFamily="2" charset="2"/>
              <a:buNone/>
              <a:defRPr/>
            </a:pPr>
            <a:endParaRPr lang="en-US" sz="2600" dirty="0" smtClean="0"/>
          </a:p>
        </p:txBody>
      </p:sp>
      <p:sp>
        <p:nvSpPr>
          <p:cNvPr id="28676" name="TextBox 4"/>
          <p:cNvSpPr txBox="1">
            <a:spLocks noChangeArrowheads="1"/>
          </p:cNvSpPr>
          <p:nvPr/>
        </p:nvSpPr>
        <p:spPr bwMode="auto">
          <a:xfrm>
            <a:off x="381000" y="4776788"/>
            <a:ext cx="8534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pl-PL" altLang="en-US" sz="900" b="1" i="1">
                <a:solidFill>
                  <a:srgbClr val="FFFFFF"/>
                </a:solidFill>
                <a:latin typeface="Arial" pitchFamily="34" charset="0"/>
              </a:rPr>
              <a:t>Aronow WS, et al. Am J Cardiol 2003;92:711-2</a:t>
            </a:r>
          </a:p>
        </p:txBody>
      </p:sp>
      <p:pic>
        <p:nvPicPr>
          <p:cNvPr id="28677" name="Picture 5"/>
          <p:cNvPicPr>
            <a:picLocks noChangeAspect="1"/>
          </p:cNvPicPr>
          <p:nvPr/>
        </p:nvPicPr>
        <p:blipFill>
          <a:blip r:embed="rId3">
            <a:extLst>
              <a:ext uri="{28A0092B-C50C-407E-A947-70E740481C1C}">
                <a14:useLocalDpi xmlns:a14="http://schemas.microsoft.com/office/drawing/2010/main" val="0"/>
              </a:ext>
            </a:extLst>
          </a:blip>
          <a:srcRect t="31552" r="84521" b="57101"/>
          <a:stretch>
            <a:fillRect/>
          </a:stretch>
        </p:blipFill>
        <p:spPr bwMode="auto">
          <a:xfrm>
            <a:off x="1830388" y="2851150"/>
            <a:ext cx="8667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tretch>
            <a:fillRect/>
          </a:stretch>
        </p:blipFill>
        <p:spPr>
          <a:xfrm>
            <a:off x="2500120" y="1873771"/>
            <a:ext cx="40005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138" y="923925"/>
            <a:ext cx="8566150" cy="4727575"/>
          </a:xfrm>
        </p:spPr>
        <p:txBody>
          <a:bodyPr>
            <a:noAutofit/>
          </a:bodyPr>
          <a:lstStyle/>
          <a:p>
            <a:pPr eaLnBrk="1" hangingPunct="1">
              <a:spcBef>
                <a:spcPts val="0"/>
              </a:spcBef>
              <a:spcAft>
                <a:spcPts val="600"/>
              </a:spcAft>
              <a:defRPr/>
            </a:pPr>
            <a:r>
              <a:rPr lang="en-US" sz="2000" b="1" dirty="0" smtClean="0">
                <a:solidFill>
                  <a:srgbClr val="FF0000"/>
                </a:solidFill>
              </a:rPr>
              <a:t>Use of antiplatelet drugs</a:t>
            </a:r>
          </a:p>
          <a:p>
            <a:pPr eaLnBrk="1" hangingPunct="1">
              <a:spcBef>
                <a:spcPts val="0"/>
              </a:spcBef>
              <a:spcAft>
                <a:spcPts val="600"/>
              </a:spcAft>
              <a:defRPr/>
            </a:pPr>
            <a:r>
              <a:rPr lang="en-US" sz="2000" dirty="0" smtClean="0"/>
              <a:t>Aspirin </a:t>
            </a:r>
          </a:p>
          <a:p>
            <a:pPr eaLnBrk="1" hangingPunct="1">
              <a:spcBef>
                <a:spcPts val="0"/>
              </a:spcBef>
              <a:spcAft>
                <a:spcPts val="600"/>
              </a:spcAft>
              <a:defRPr/>
            </a:pPr>
            <a:r>
              <a:rPr lang="en-US" sz="2000" b="1" dirty="0" smtClean="0">
                <a:solidFill>
                  <a:srgbClr val="FF0000"/>
                </a:solidFill>
              </a:rPr>
              <a:t>Use </a:t>
            </a:r>
            <a:r>
              <a:rPr lang="en-US" sz="2000" b="1" dirty="0">
                <a:solidFill>
                  <a:srgbClr val="FF0000"/>
                </a:solidFill>
              </a:rPr>
              <a:t>of drugs to increase walking </a:t>
            </a:r>
            <a:r>
              <a:rPr lang="en-US" sz="2000" b="1" dirty="0" smtClean="0">
                <a:solidFill>
                  <a:srgbClr val="FF0000"/>
                </a:solidFill>
              </a:rPr>
              <a:t>distance </a:t>
            </a:r>
          </a:p>
          <a:p>
            <a:pPr lvl="1" eaLnBrk="1" hangingPunct="1">
              <a:spcBef>
                <a:spcPts val="0"/>
              </a:spcBef>
              <a:spcAft>
                <a:spcPts val="600"/>
              </a:spcAft>
              <a:buFont typeface="Arial" charset="0"/>
              <a:buChar char="–"/>
              <a:defRPr/>
            </a:pPr>
            <a:r>
              <a:rPr lang="en-US" sz="1800" dirty="0" err="1" smtClean="0"/>
              <a:t>Cilostazol</a:t>
            </a:r>
            <a:r>
              <a:rPr lang="en-US" sz="1800" dirty="0" smtClean="0"/>
              <a:t> improves </a:t>
            </a:r>
            <a:r>
              <a:rPr lang="en-US" sz="1800" dirty="0"/>
              <a:t>maximal walking distance </a:t>
            </a:r>
            <a:r>
              <a:rPr lang="en-US" sz="1800" dirty="0" smtClean="0"/>
              <a:t>including by </a:t>
            </a:r>
            <a:r>
              <a:rPr lang="en-US" sz="1800" dirty="0"/>
              <a:t>50% and pain-free walking distance by 67%. Results are not different for geriatric patients (age &gt;65 </a:t>
            </a:r>
            <a:r>
              <a:rPr lang="en-US" sz="1800" dirty="0" smtClean="0"/>
              <a:t>years)</a:t>
            </a:r>
          </a:p>
          <a:p>
            <a:pPr lvl="1" eaLnBrk="1" hangingPunct="1">
              <a:spcBef>
                <a:spcPts val="0"/>
              </a:spcBef>
              <a:spcAft>
                <a:spcPts val="600"/>
              </a:spcAft>
              <a:buFont typeface="Arial" charset="0"/>
              <a:buChar char="–"/>
              <a:defRPr/>
            </a:pPr>
            <a:r>
              <a:rPr lang="en-US" sz="1800" dirty="0" err="1" smtClean="0"/>
              <a:t>Cilostazol</a:t>
            </a:r>
            <a:r>
              <a:rPr lang="en-US" sz="1800" dirty="0" smtClean="0"/>
              <a:t> is contraindicated </a:t>
            </a:r>
            <a:r>
              <a:rPr lang="en-US" sz="1800" dirty="0"/>
              <a:t>in heart failure and not indicated for the treatment of chronic wounds</a:t>
            </a:r>
            <a:r>
              <a:rPr lang="en-US" sz="1800" b="1" dirty="0" smtClean="0"/>
              <a:t> </a:t>
            </a:r>
            <a:endParaRPr lang="en-US" sz="1800" dirty="0" smtClean="0"/>
          </a:p>
          <a:p>
            <a:pPr eaLnBrk="1" hangingPunct="1">
              <a:spcBef>
                <a:spcPts val="0"/>
              </a:spcBef>
              <a:spcAft>
                <a:spcPts val="600"/>
              </a:spcAft>
              <a:defRPr/>
            </a:pPr>
            <a:r>
              <a:rPr lang="en-US" sz="2000" b="1" dirty="0" smtClean="0">
                <a:solidFill>
                  <a:srgbClr val="FF0000"/>
                </a:solidFill>
              </a:rPr>
              <a:t>Exercise and lower extremity PAD rehabilitation </a:t>
            </a:r>
            <a:r>
              <a:rPr lang="en-US" sz="2000" dirty="0" smtClean="0"/>
              <a:t>(</a:t>
            </a:r>
            <a:r>
              <a:rPr lang="en-US" sz="2000" dirty="0"/>
              <a:t>walking to near-maximal pain for at least 6 months</a:t>
            </a:r>
            <a:r>
              <a:rPr lang="en-US" sz="2000" dirty="0" smtClean="0"/>
              <a:t>)</a:t>
            </a:r>
          </a:p>
          <a:p>
            <a:pPr marL="298450" indent="0" eaLnBrk="1" hangingPunct="1">
              <a:spcBef>
                <a:spcPts val="24"/>
              </a:spcBef>
              <a:spcAft>
                <a:spcPts val="1200"/>
              </a:spcAft>
              <a:buFont typeface="Wingdings" panose="05000000000000000000" pitchFamily="2" charset="2"/>
              <a:buNone/>
              <a:defRPr/>
            </a:pPr>
            <a:endParaRPr lang="en-US" sz="2000" dirty="0"/>
          </a:p>
          <a:p>
            <a:pPr marL="806450" indent="-508000" eaLnBrk="1" hangingPunct="1">
              <a:spcBef>
                <a:spcPts val="24"/>
              </a:spcBef>
              <a:spcAft>
                <a:spcPts val="1200"/>
              </a:spcAft>
              <a:buFont typeface="Wingdings" charset="2"/>
              <a:buChar char="ü"/>
              <a:defRPr/>
            </a:pPr>
            <a:endParaRPr lang="en-US" sz="2000" dirty="0"/>
          </a:p>
          <a:p>
            <a:pPr marL="403225" indent="0" eaLnBrk="1" hangingPunct="1">
              <a:spcBef>
                <a:spcPts val="24"/>
              </a:spcBef>
              <a:spcAft>
                <a:spcPts val="1200"/>
              </a:spcAft>
              <a:buFont typeface="Wingdings" panose="05000000000000000000" pitchFamily="2" charset="2"/>
              <a:buNone/>
              <a:defRPr/>
            </a:pPr>
            <a:endParaRPr lang="en-US" sz="2000" dirty="0" smtClean="0"/>
          </a:p>
        </p:txBody>
      </p:sp>
      <p:sp>
        <p:nvSpPr>
          <p:cNvPr id="29699" name="TextBox 6"/>
          <p:cNvSpPr txBox="1">
            <a:spLocks noChangeArrowheads="1"/>
          </p:cNvSpPr>
          <p:nvPr/>
        </p:nvSpPr>
        <p:spPr bwMode="auto">
          <a:xfrm>
            <a:off x="381000" y="4870450"/>
            <a:ext cx="8534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pl-PL" altLang="en-US" sz="900" b="1" i="1">
                <a:solidFill>
                  <a:srgbClr val="FFFFFF"/>
                </a:solidFill>
                <a:latin typeface="Arial" pitchFamily="34" charset="0"/>
              </a:rPr>
              <a:t>Anderson JL, et al. J Am Coll Cardiol. 2013;61(14):1555-1570</a:t>
            </a:r>
          </a:p>
        </p:txBody>
      </p:sp>
      <p:sp>
        <p:nvSpPr>
          <p:cNvPr id="4" name="TextBox 3"/>
          <p:cNvSpPr txBox="1"/>
          <p:nvPr/>
        </p:nvSpPr>
        <p:spPr>
          <a:xfrm>
            <a:off x="223838" y="0"/>
            <a:ext cx="8782050" cy="1077913"/>
          </a:xfrm>
          <a:prstGeom prst="rect">
            <a:avLst/>
          </a:prstGeom>
          <a:noFill/>
        </p:spPr>
        <p:txBody>
          <a:bodyPr>
            <a:spAutoFit/>
          </a:bodyPr>
          <a:lstStyle/>
          <a:p>
            <a:pPr algn="ctr">
              <a:defRPr/>
            </a:pPr>
            <a:r>
              <a:rPr lang="en-US" sz="3200" b="1" dirty="0">
                <a:solidFill>
                  <a:schemeClr val="accent6"/>
                </a:solidFill>
                <a:latin typeface="+mj-lt"/>
                <a:cs typeface="Arial" charset="0"/>
              </a:rPr>
              <a:t>Additional Treatments for PAD </a:t>
            </a:r>
          </a:p>
          <a:p>
            <a:pPr algn="ctr">
              <a:defRPr/>
            </a:pPr>
            <a:r>
              <a:rPr lang="en-US" sz="3200" b="1" dirty="0">
                <a:solidFill>
                  <a:schemeClr val="accent6"/>
                </a:solidFill>
                <a:latin typeface="+mj-lt"/>
                <a:cs typeface="Arial" charset="0"/>
              </a:rPr>
              <a:t>in Older Adults</a:t>
            </a:r>
            <a:endParaRPr lang="en-US" sz="3200" b="1" dirty="0">
              <a:solidFill>
                <a:schemeClr val="accent6"/>
              </a:solidFill>
              <a:latin typeface="+mj-lt"/>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857250"/>
          </a:xfrm>
        </p:spPr>
        <p:txBody>
          <a:bodyPr/>
          <a:lstStyle/>
          <a:p>
            <a:pPr eaLnBrk="1" hangingPunct="1">
              <a:spcAft>
                <a:spcPts val="1200"/>
              </a:spcAft>
            </a:pPr>
            <a:r>
              <a:rPr lang="en-US" altLang="en-US" sz="3600" b="1" smtClean="0"/>
              <a:t>Revascularization</a:t>
            </a:r>
          </a:p>
        </p:txBody>
      </p:sp>
      <p:sp>
        <p:nvSpPr>
          <p:cNvPr id="3" name="Content Placeholder 2"/>
          <p:cNvSpPr>
            <a:spLocks noGrp="1"/>
          </p:cNvSpPr>
          <p:nvPr>
            <p:ph idx="1"/>
          </p:nvPr>
        </p:nvSpPr>
        <p:spPr>
          <a:xfrm>
            <a:off x="457200" y="1057275"/>
            <a:ext cx="8229600" cy="3394075"/>
          </a:xfrm>
        </p:spPr>
        <p:txBody>
          <a:bodyPr>
            <a:noAutofit/>
          </a:bodyPr>
          <a:lstStyle/>
          <a:p>
            <a:pPr marL="0" indent="0" eaLnBrk="1" hangingPunct="1">
              <a:spcAft>
                <a:spcPts val="1200"/>
              </a:spcAft>
              <a:buFont typeface="Wingdings" panose="05000000000000000000" pitchFamily="2" charset="2"/>
              <a:buNone/>
              <a:defRPr/>
            </a:pPr>
            <a:r>
              <a:rPr lang="en-US" sz="2400" b="1" dirty="0" smtClean="0"/>
              <a:t>Endovascular </a:t>
            </a:r>
            <a:r>
              <a:rPr lang="en-US" sz="2400" b="1" dirty="0"/>
              <a:t>therapy </a:t>
            </a:r>
            <a:endParaRPr lang="en-US" sz="2400" b="1" dirty="0" smtClean="0"/>
          </a:p>
          <a:p>
            <a:pPr marL="0" indent="0" eaLnBrk="1" hangingPunct="1">
              <a:spcAft>
                <a:spcPts val="1200"/>
              </a:spcAft>
              <a:buFont typeface="Wingdings" panose="05000000000000000000" pitchFamily="2" charset="2"/>
              <a:buNone/>
              <a:defRPr/>
            </a:pPr>
            <a:r>
              <a:rPr lang="en-US" sz="2400" dirty="0"/>
              <a:t>C</a:t>
            </a:r>
            <a:r>
              <a:rPr lang="en-US" sz="2400" dirty="0" smtClean="0"/>
              <a:t>lass </a:t>
            </a:r>
            <a:r>
              <a:rPr lang="en-US" sz="2400" dirty="0"/>
              <a:t>I </a:t>
            </a:r>
            <a:r>
              <a:rPr lang="en-US" sz="2400" dirty="0" smtClean="0">
                <a:ea typeface="Wingdings"/>
                <a:cs typeface="Wingdings"/>
                <a:sym typeface="Wingdings"/>
              </a:rPr>
              <a:t></a:t>
            </a:r>
            <a:r>
              <a:rPr lang="en-US" sz="2400" dirty="0" smtClean="0"/>
              <a:t> Balloon </a:t>
            </a:r>
            <a:r>
              <a:rPr lang="en-US" sz="2400" dirty="0"/>
              <a:t>angioplasty +/- </a:t>
            </a:r>
            <a:r>
              <a:rPr lang="en-US" sz="2400" dirty="0" smtClean="0"/>
              <a:t>stenting indication </a:t>
            </a:r>
            <a:r>
              <a:rPr lang="en-US" sz="2400" dirty="0"/>
              <a:t>for </a:t>
            </a:r>
            <a:r>
              <a:rPr lang="en-US" sz="2400" dirty="0" smtClean="0"/>
              <a:t>patients </a:t>
            </a:r>
            <a:r>
              <a:rPr lang="en-US" sz="2400" dirty="0"/>
              <a:t>with lifestyle-limiting claudication </a:t>
            </a:r>
            <a:r>
              <a:rPr lang="en-US" sz="2400" dirty="0" smtClean="0"/>
              <a:t>unresponsive </a:t>
            </a:r>
            <a:r>
              <a:rPr lang="en-US" sz="2400" dirty="0"/>
              <a:t>to medication and lifestyle </a:t>
            </a:r>
            <a:r>
              <a:rPr lang="en-US" sz="2400" dirty="0" smtClean="0"/>
              <a:t>interventions </a:t>
            </a:r>
            <a:r>
              <a:rPr lang="en-US" sz="2400" dirty="0"/>
              <a:t>or </a:t>
            </a:r>
            <a:r>
              <a:rPr lang="en-US" sz="2400" dirty="0" smtClean="0"/>
              <a:t>non-healing ulcers</a:t>
            </a:r>
          </a:p>
          <a:p>
            <a:pPr eaLnBrk="1" hangingPunct="1">
              <a:spcAft>
                <a:spcPts val="1200"/>
              </a:spcAft>
              <a:defRPr/>
            </a:pPr>
            <a:r>
              <a:rPr lang="en-US" sz="2400" dirty="0"/>
              <a:t>R</a:t>
            </a:r>
            <a:r>
              <a:rPr lang="en-US" sz="2400" dirty="0" smtClean="0"/>
              <a:t>isk </a:t>
            </a:r>
            <a:r>
              <a:rPr lang="en-US" sz="2400" dirty="0"/>
              <a:t>for contrast-induced nephrotoxicity is higher for older patients, likely related to increased </a:t>
            </a:r>
            <a:r>
              <a:rPr lang="en-US" sz="2400" dirty="0" smtClean="0"/>
              <a:t>comorbidities</a:t>
            </a:r>
            <a:endParaRPr lang="en-US" sz="2400" dirty="0"/>
          </a:p>
          <a:p>
            <a:pPr marL="0" indent="0" eaLnBrk="1" hangingPunct="1">
              <a:spcAft>
                <a:spcPts val="1200"/>
              </a:spcAft>
              <a:buFont typeface="Wingdings" panose="05000000000000000000"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175"/>
            <a:ext cx="8229600" cy="857250"/>
          </a:xfrm>
        </p:spPr>
        <p:txBody>
          <a:bodyPr/>
          <a:lstStyle/>
          <a:p>
            <a:pPr eaLnBrk="1" hangingPunct="1"/>
            <a:r>
              <a:rPr lang="en-US" altLang="en-US" sz="3800" b="1" smtClean="0"/>
              <a:t>Surgical Peripheral Arterial Bypass</a:t>
            </a:r>
          </a:p>
        </p:txBody>
      </p:sp>
      <p:sp>
        <p:nvSpPr>
          <p:cNvPr id="31747" name="Content Placeholder 2"/>
          <p:cNvSpPr>
            <a:spLocks noGrp="1"/>
          </p:cNvSpPr>
          <p:nvPr>
            <p:ph idx="1"/>
          </p:nvPr>
        </p:nvSpPr>
        <p:spPr>
          <a:xfrm>
            <a:off x="457200" y="930275"/>
            <a:ext cx="8229600" cy="3394075"/>
          </a:xfrm>
        </p:spPr>
        <p:txBody>
          <a:bodyPr/>
          <a:lstStyle/>
          <a:p>
            <a:pPr eaLnBrk="1" hangingPunct="1">
              <a:spcBef>
                <a:spcPct val="0"/>
              </a:spcBef>
              <a:spcAft>
                <a:spcPts val="1200"/>
              </a:spcAft>
            </a:pPr>
            <a:r>
              <a:rPr lang="en-US" altLang="en-US" sz="2000" smtClean="0">
                <a:solidFill>
                  <a:srgbClr val="FF0000"/>
                </a:solidFill>
              </a:rPr>
              <a:t>Class I </a:t>
            </a:r>
            <a:r>
              <a:rPr lang="en-US" altLang="en-US" sz="2000" smtClean="0">
                <a:solidFill>
                  <a:srgbClr val="FF0000"/>
                </a:solidFill>
                <a:latin typeface="Wingdings" pitchFamily="2" charset="2"/>
                <a:ea typeface="Wingdings" pitchFamily="2" charset="2"/>
                <a:cs typeface="Wingdings" pitchFamily="2" charset="2"/>
                <a:sym typeface="Wingdings" pitchFamily="2" charset="2"/>
              </a:rPr>
              <a:t></a:t>
            </a:r>
            <a:r>
              <a:rPr lang="en-US" altLang="en-US" sz="2000" smtClean="0">
                <a:solidFill>
                  <a:srgbClr val="FF0000"/>
                </a:solidFill>
              </a:rPr>
              <a:t> surgical interventions indication for patients with lifestyle-limiting claudication unresponsive to medication and lifestyle interventions or non-healing ulcers</a:t>
            </a:r>
          </a:p>
          <a:p>
            <a:pPr eaLnBrk="1" hangingPunct="1">
              <a:spcBef>
                <a:spcPct val="0"/>
              </a:spcBef>
              <a:spcAft>
                <a:spcPts val="1200"/>
              </a:spcAft>
            </a:pPr>
            <a:r>
              <a:rPr lang="en-US" altLang="en-US" sz="2000" smtClean="0"/>
              <a:t>Longer operations are associated with increased risk of complications, especially in older patients</a:t>
            </a:r>
          </a:p>
          <a:p>
            <a:pPr eaLnBrk="1" hangingPunct="1">
              <a:spcBef>
                <a:spcPct val="0"/>
              </a:spcBef>
              <a:spcAft>
                <a:spcPts val="1200"/>
              </a:spcAft>
            </a:pPr>
            <a:r>
              <a:rPr lang="en-US" altLang="en-US" sz="2000" smtClean="0"/>
              <a:t>Combined procedures are not routinely recommended</a:t>
            </a:r>
          </a:p>
          <a:p>
            <a:pPr eaLnBrk="1" hangingPunct="1">
              <a:spcBef>
                <a:spcPct val="0"/>
              </a:spcBef>
              <a:spcAft>
                <a:spcPts val="1200"/>
              </a:spcAft>
            </a:pPr>
            <a:r>
              <a:rPr lang="en-US" altLang="en-US" sz="2000" smtClean="0"/>
              <a:t>Optimal evaluation to reduce the risk of perioperative cardiovascular complications and risks/benefits of open surgical repair versus endovascular stenting are key factors for older adults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229600" cy="857250"/>
          </a:xfrm>
        </p:spPr>
        <p:txBody>
          <a:bodyPr/>
          <a:lstStyle/>
          <a:p>
            <a:pPr eaLnBrk="1" hangingPunct="1"/>
            <a:r>
              <a:rPr lang="en-US" altLang="en-US" sz="4000" b="1" smtClean="0"/>
              <a:t>Surgical Limb Amputation</a:t>
            </a:r>
          </a:p>
        </p:txBody>
      </p:sp>
      <p:sp>
        <p:nvSpPr>
          <p:cNvPr id="3" name="Content Placeholder 2"/>
          <p:cNvSpPr>
            <a:spLocks noGrp="1"/>
          </p:cNvSpPr>
          <p:nvPr>
            <p:ph idx="1"/>
          </p:nvPr>
        </p:nvSpPr>
        <p:spPr>
          <a:xfrm>
            <a:off x="457200" y="790575"/>
            <a:ext cx="8229600" cy="3394075"/>
          </a:xfrm>
        </p:spPr>
        <p:txBody>
          <a:bodyPr>
            <a:noAutofit/>
          </a:bodyPr>
          <a:lstStyle/>
          <a:p>
            <a:pPr eaLnBrk="1" hangingPunct="1">
              <a:spcBef>
                <a:spcPts val="0"/>
              </a:spcBef>
              <a:spcAft>
                <a:spcPts val="600"/>
              </a:spcAft>
              <a:defRPr/>
            </a:pPr>
            <a:r>
              <a:rPr lang="en-US" sz="2000" dirty="0" smtClean="0"/>
              <a:t>Indicated </a:t>
            </a:r>
            <a:r>
              <a:rPr lang="en-US" sz="2000" dirty="0"/>
              <a:t>only if tissue loss is beyond the point of salvage, surgery is too risky, life expectancy is very low, or functional limitations give no reason for limb </a:t>
            </a:r>
            <a:r>
              <a:rPr lang="en-US" sz="2000" dirty="0" smtClean="0"/>
              <a:t>salvage</a:t>
            </a:r>
          </a:p>
          <a:p>
            <a:pPr eaLnBrk="1" hangingPunct="1">
              <a:spcBef>
                <a:spcPts val="0"/>
              </a:spcBef>
              <a:spcAft>
                <a:spcPts val="600"/>
              </a:spcAft>
              <a:defRPr/>
            </a:pPr>
            <a:r>
              <a:rPr lang="en-US" sz="2000" dirty="0" smtClean="0"/>
              <a:t>Walking with prosthetic device requires significance increase in cardiac output</a:t>
            </a:r>
          </a:p>
          <a:p>
            <a:pPr eaLnBrk="1" hangingPunct="1">
              <a:spcBef>
                <a:spcPts val="0"/>
              </a:spcBef>
              <a:spcAft>
                <a:spcPts val="600"/>
              </a:spcAft>
              <a:defRPr/>
            </a:pPr>
            <a:r>
              <a:rPr lang="en-US" sz="2000" dirty="0" smtClean="0"/>
              <a:t>Older </a:t>
            </a:r>
            <a:r>
              <a:rPr lang="en-US" sz="2000" dirty="0"/>
              <a:t>adults are less likely to adapt to limb </a:t>
            </a:r>
            <a:r>
              <a:rPr lang="en-US" sz="2000" dirty="0" smtClean="0"/>
              <a:t>loss/prosthetic devices</a:t>
            </a:r>
            <a:endParaRPr lang="en-US" sz="2000" dirty="0"/>
          </a:p>
          <a:p>
            <a:pPr eaLnBrk="1" hangingPunct="1">
              <a:spcBef>
                <a:spcPts val="0"/>
              </a:spcBef>
              <a:spcAft>
                <a:spcPts val="600"/>
              </a:spcAft>
              <a:defRPr/>
            </a:pPr>
            <a:r>
              <a:rPr lang="en-US" sz="2000" dirty="0"/>
              <a:t>A</a:t>
            </a:r>
            <a:r>
              <a:rPr lang="en-US" sz="2000" dirty="0" smtClean="0"/>
              <a:t>mputation often leads </a:t>
            </a:r>
            <a:r>
              <a:rPr lang="en-US" sz="2000" dirty="0"/>
              <a:t>to severely reduced mobility </a:t>
            </a:r>
            <a:r>
              <a:rPr lang="en-US" sz="2000" dirty="0" smtClean="0"/>
              <a:t>and independence resulting </a:t>
            </a:r>
            <a:r>
              <a:rPr lang="en-US" sz="2000" dirty="0"/>
              <a:t>in increased nursing home placement and </a:t>
            </a:r>
            <a:r>
              <a:rPr lang="en-US" sz="2000" dirty="0" smtClean="0"/>
              <a:t>mortality</a:t>
            </a:r>
          </a:p>
          <a:p>
            <a:pPr eaLnBrk="1" hangingPunct="1">
              <a:spcBef>
                <a:spcPts val="0"/>
              </a:spcBef>
              <a:spcAft>
                <a:spcPts val="600"/>
              </a:spcAft>
              <a:defRPr/>
            </a:pPr>
            <a:r>
              <a:rPr lang="en-US" sz="2000" dirty="0"/>
              <a:t>M</a:t>
            </a:r>
            <a:r>
              <a:rPr lang="en-US" sz="2000" dirty="0" smtClean="0"/>
              <a:t>ore </a:t>
            </a:r>
            <a:r>
              <a:rPr lang="en-US" sz="2000" dirty="0"/>
              <a:t>than 50% of patients undergoing amputations for critical limb ischemia are </a:t>
            </a:r>
            <a:r>
              <a:rPr lang="en-US" sz="2000" dirty="0" smtClean="0"/>
              <a:t>&gt; 80 years old</a:t>
            </a:r>
          </a:p>
          <a:p>
            <a:pPr marL="0" indent="0" eaLnBrk="1" hangingPunct="1">
              <a:spcAft>
                <a:spcPts val="1200"/>
              </a:spcAft>
              <a:buFont typeface="Wingdings" panose="05000000000000000000" pitchFamily="2" charset="2"/>
              <a:buNone/>
              <a:defRPr/>
            </a:pPr>
            <a:endParaRPr lang="en-US" sz="2700" dirty="0"/>
          </a:p>
          <a:p>
            <a:pPr marL="403225" indent="0" eaLnBrk="1" hangingPunct="1">
              <a:spcAft>
                <a:spcPts val="1200"/>
              </a:spcAft>
              <a:buFont typeface="Wingdings" panose="05000000000000000000" pitchFamily="2" charset="2"/>
              <a:buNone/>
              <a:defRPr/>
            </a:pPr>
            <a:endParaRPr lang="en-US" sz="27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0638"/>
            <a:ext cx="8229600" cy="857250"/>
          </a:xfrm>
        </p:spPr>
        <p:txBody>
          <a:bodyPr/>
          <a:lstStyle/>
          <a:p>
            <a:pPr eaLnBrk="1" hangingPunct="1"/>
            <a:r>
              <a:rPr lang="en-US" altLang="en-US" b="1" smtClean="0"/>
              <a:t>Case</a:t>
            </a:r>
          </a:p>
        </p:txBody>
      </p:sp>
      <p:sp>
        <p:nvSpPr>
          <p:cNvPr id="33795" name="Content Placeholder 2"/>
          <p:cNvSpPr>
            <a:spLocks noGrp="1"/>
          </p:cNvSpPr>
          <p:nvPr>
            <p:ph idx="1"/>
          </p:nvPr>
        </p:nvSpPr>
        <p:spPr>
          <a:xfrm>
            <a:off x="457200" y="1000125"/>
            <a:ext cx="8229600" cy="3943350"/>
          </a:xfrm>
        </p:spPr>
        <p:txBody>
          <a:bodyPr/>
          <a:lstStyle/>
          <a:p>
            <a:pPr eaLnBrk="1" hangingPunct="1">
              <a:spcAft>
                <a:spcPts val="1200"/>
              </a:spcAft>
            </a:pPr>
            <a:r>
              <a:rPr lang="en-US" altLang="en-US" sz="2000" smtClean="0"/>
              <a:t>82-year-old woman with a history of peptic ulcer disease and anemia is hospitalized for treatment of an acute ischemic stroke. During her hospitalization pharmacologic thromboprophylaxis was held due to concern for a possible active gastrointestinal bleed</a:t>
            </a:r>
          </a:p>
          <a:p>
            <a:pPr eaLnBrk="1" hangingPunct="1">
              <a:spcAft>
                <a:spcPts val="1200"/>
              </a:spcAft>
            </a:pPr>
            <a:r>
              <a:rPr lang="en-US" altLang="en-US" sz="2000" smtClean="0"/>
              <a:t>The day of discharge she is noted to have persistent mild right lower leg edema. A Doppler ultrasound showed partially occlusive deep vein thrombus involving the right common femoral vein</a:t>
            </a:r>
          </a:p>
          <a:p>
            <a:pPr eaLnBrk="1" hangingPunct="1">
              <a:spcAft>
                <a:spcPts val="1200"/>
              </a:spcAft>
            </a:pPr>
            <a:r>
              <a:rPr lang="en-US" altLang="en-US" sz="2000" smtClean="0"/>
              <a:t>She is started on treatment dose of subcutaneous enoxaparin and transfer to a rehabilitation facility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938"/>
            <a:ext cx="8229600" cy="857250"/>
          </a:xfrm>
        </p:spPr>
        <p:txBody>
          <a:bodyPr/>
          <a:lstStyle/>
          <a:p>
            <a:pPr eaLnBrk="1" hangingPunct="1"/>
            <a:r>
              <a:rPr lang="en-US" altLang="en-US" sz="3800" b="1" smtClean="0"/>
              <a:t>Relevance</a:t>
            </a:r>
          </a:p>
        </p:txBody>
      </p:sp>
      <p:sp>
        <p:nvSpPr>
          <p:cNvPr id="7171" name="Content Placeholder 2"/>
          <p:cNvSpPr>
            <a:spLocks noGrp="1"/>
          </p:cNvSpPr>
          <p:nvPr>
            <p:ph idx="1"/>
          </p:nvPr>
        </p:nvSpPr>
        <p:spPr>
          <a:xfrm>
            <a:off x="314325" y="947738"/>
            <a:ext cx="8528050" cy="3394075"/>
          </a:xfrm>
        </p:spPr>
        <p:txBody>
          <a:bodyPr/>
          <a:lstStyle/>
          <a:p>
            <a:pPr eaLnBrk="1" hangingPunct="1">
              <a:spcBef>
                <a:spcPts val="600"/>
              </a:spcBef>
              <a:spcAft>
                <a:spcPts val="600"/>
              </a:spcAft>
            </a:pPr>
            <a:r>
              <a:rPr lang="en-US" altLang="en-US" sz="2000" smtClean="0"/>
              <a:t>The incidence and prevalence of aortic disease, peripheral arterial disease, and venous thromboembolism rise dramatically with age, due to longer exposure to risk factors and age-associated alterations in vascular structure and function</a:t>
            </a:r>
          </a:p>
          <a:p>
            <a:pPr eaLnBrk="1" hangingPunct="1">
              <a:spcBef>
                <a:spcPts val="600"/>
              </a:spcBef>
              <a:spcAft>
                <a:spcPts val="600"/>
              </a:spcAft>
            </a:pPr>
            <a:r>
              <a:rPr lang="en-US" altLang="en-US" sz="2000" smtClean="0"/>
              <a:t>There are no age-specific precautions or management recommendations in current  guidelines as much of the evidence derive from trials that exclude adults &gt; 80 years old; hence the importance of understanding the effect of aging in the pathophysiology of these entities, to recognize optimal management strategies</a:t>
            </a:r>
          </a:p>
          <a:p>
            <a:pPr eaLnBrk="1" hangingPunct="1">
              <a:spcBef>
                <a:spcPts val="600"/>
              </a:spcBef>
              <a:spcAft>
                <a:spcPts val="600"/>
              </a:spcAft>
            </a:pPr>
            <a:endParaRPr lang="en-US" altLang="en-US" sz="22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95250"/>
            <a:ext cx="8229600" cy="857250"/>
          </a:xfrm>
        </p:spPr>
        <p:txBody>
          <a:bodyPr/>
          <a:lstStyle/>
          <a:p>
            <a:pPr eaLnBrk="1" hangingPunct="1"/>
            <a:r>
              <a:rPr lang="en-US" altLang="en-US" sz="3400" b="1" smtClean="0"/>
              <a:t>Venous Thromboemoblic Disease in Older Adults</a:t>
            </a:r>
          </a:p>
        </p:txBody>
      </p:sp>
      <p:sp>
        <p:nvSpPr>
          <p:cNvPr id="3" name="Content Placeholder 2"/>
          <p:cNvSpPr>
            <a:spLocks noGrp="1"/>
          </p:cNvSpPr>
          <p:nvPr>
            <p:ph idx="1"/>
          </p:nvPr>
        </p:nvSpPr>
        <p:spPr>
          <a:xfrm>
            <a:off x="457200" y="1046163"/>
            <a:ext cx="8418513" cy="3943350"/>
          </a:xfrm>
        </p:spPr>
        <p:txBody>
          <a:bodyPr>
            <a:noAutofit/>
          </a:bodyPr>
          <a:lstStyle/>
          <a:p>
            <a:pPr eaLnBrk="1" hangingPunct="1">
              <a:spcBef>
                <a:spcPts val="0"/>
              </a:spcBef>
              <a:spcAft>
                <a:spcPts val="0"/>
              </a:spcAft>
              <a:defRPr/>
            </a:pPr>
            <a:r>
              <a:rPr lang="en-US" sz="2000" dirty="0"/>
              <a:t>Venous </a:t>
            </a:r>
            <a:r>
              <a:rPr lang="en-US" sz="2000" dirty="0" err="1"/>
              <a:t>Thromboemoblic</a:t>
            </a:r>
            <a:r>
              <a:rPr lang="en-US" sz="2000" dirty="0"/>
              <a:t> Disease </a:t>
            </a:r>
            <a:r>
              <a:rPr lang="en-US" sz="2000" dirty="0" smtClean="0"/>
              <a:t>(VTE) </a:t>
            </a:r>
            <a:r>
              <a:rPr lang="en-US" sz="2000" dirty="0"/>
              <a:t>increases markedly with </a:t>
            </a:r>
            <a:r>
              <a:rPr lang="en-US" sz="2000" dirty="0" smtClean="0"/>
              <a:t>age</a:t>
            </a:r>
          </a:p>
          <a:p>
            <a:pPr marL="1030288" indent="-566738" eaLnBrk="1" hangingPunct="1">
              <a:spcBef>
                <a:spcPts val="0"/>
              </a:spcBef>
              <a:spcAft>
                <a:spcPts val="0"/>
              </a:spcAft>
              <a:buFont typeface="Wingdings" charset="2"/>
              <a:buChar char="ü"/>
              <a:defRPr/>
            </a:pPr>
            <a:r>
              <a:rPr lang="en-US" sz="2000" dirty="0"/>
              <a:t>A</a:t>
            </a:r>
            <a:r>
              <a:rPr lang="en-US" sz="2000" dirty="0" smtClean="0"/>
              <a:t>ge</a:t>
            </a:r>
            <a:r>
              <a:rPr lang="en-US" sz="2000" dirty="0"/>
              <a:t>-associated alterations in thrombotic factors &amp;</a:t>
            </a:r>
            <a:r>
              <a:rPr lang="en-US" sz="2000" dirty="0" smtClean="0"/>
              <a:t> </a:t>
            </a:r>
            <a:r>
              <a:rPr lang="en-US" sz="2000" dirty="0"/>
              <a:t>laxity in large venous </a:t>
            </a:r>
            <a:r>
              <a:rPr lang="en-US" sz="2000" dirty="0" smtClean="0"/>
              <a:t>valves</a:t>
            </a:r>
          </a:p>
          <a:p>
            <a:pPr marL="1030288" indent="-566738" eaLnBrk="1" hangingPunct="1">
              <a:spcBef>
                <a:spcPts val="0"/>
              </a:spcBef>
              <a:spcAft>
                <a:spcPts val="0"/>
              </a:spcAft>
              <a:buFont typeface="Wingdings" charset="2"/>
              <a:buChar char="ü"/>
              <a:defRPr/>
            </a:pPr>
            <a:r>
              <a:rPr lang="en-US" sz="2000" dirty="0" smtClean="0"/>
              <a:t>Presence of concurrent </a:t>
            </a:r>
            <a:r>
              <a:rPr lang="en-US" sz="2000" dirty="0"/>
              <a:t>medical illnesses </a:t>
            </a:r>
          </a:p>
          <a:p>
            <a:pPr eaLnBrk="1" hangingPunct="1">
              <a:spcBef>
                <a:spcPts val="0"/>
              </a:spcBef>
              <a:spcAft>
                <a:spcPts val="0"/>
              </a:spcAft>
              <a:defRPr/>
            </a:pPr>
            <a:r>
              <a:rPr lang="en-US" sz="2000" dirty="0" smtClean="0"/>
              <a:t>The proportion of pulmonary embolism (PE) from all VTE cases increases with age</a:t>
            </a:r>
          </a:p>
          <a:p>
            <a:pPr marL="1030288" indent="-566738" eaLnBrk="1" hangingPunct="1">
              <a:spcBef>
                <a:spcPts val="0"/>
              </a:spcBef>
              <a:spcAft>
                <a:spcPts val="0"/>
              </a:spcAft>
              <a:buFont typeface="Wingdings" charset="2"/>
              <a:buChar char="ü"/>
              <a:defRPr/>
            </a:pPr>
            <a:r>
              <a:rPr lang="en-US" sz="2000" dirty="0" smtClean="0"/>
              <a:t>The incidence of PE is 16% </a:t>
            </a:r>
            <a:r>
              <a:rPr lang="en-US" sz="2000" dirty="0"/>
              <a:t> </a:t>
            </a:r>
            <a:r>
              <a:rPr lang="en-US" sz="2000" dirty="0" smtClean="0"/>
              <a:t>higher in men than women and 25% more in blacks than whites</a:t>
            </a:r>
          </a:p>
          <a:p>
            <a:pPr eaLnBrk="1" hangingPunct="1">
              <a:spcBef>
                <a:spcPts val="0"/>
              </a:spcBef>
              <a:spcAft>
                <a:spcPts val="0"/>
              </a:spcAft>
              <a:defRPr/>
            </a:pPr>
            <a:r>
              <a:rPr lang="en-US" sz="2000" dirty="0" smtClean="0"/>
              <a:t>The </a:t>
            </a:r>
            <a:r>
              <a:rPr lang="en-US" sz="2000" dirty="0"/>
              <a:t>incidence of deep vein thrombosis (DVT) </a:t>
            </a:r>
            <a:r>
              <a:rPr lang="en-US" sz="2000" dirty="0" smtClean="0"/>
              <a:t>is indistinct across sex, racial and ethnic groups</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p:cNvPicPr>
          <p:nvPr/>
        </p:nvPicPr>
        <p:blipFill>
          <a:blip r:embed="rId3">
            <a:extLst>
              <a:ext uri="{28A0092B-C50C-407E-A947-70E740481C1C}">
                <a14:useLocalDpi xmlns:a14="http://schemas.microsoft.com/office/drawing/2010/main" val="0"/>
              </a:ext>
            </a:extLst>
          </a:blip>
          <a:srcRect l="8659" t="14378" r="8496" b="6535"/>
          <a:stretch>
            <a:fillRect/>
          </a:stretch>
        </p:blipFill>
        <p:spPr bwMode="auto">
          <a:xfrm>
            <a:off x="1257300" y="746125"/>
            <a:ext cx="6300788"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104775" y="-55563"/>
            <a:ext cx="8829675" cy="857251"/>
          </a:xfrm>
        </p:spPr>
        <p:txBody>
          <a:bodyPr>
            <a:normAutofit fontScale="90000"/>
          </a:bodyPr>
          <a:lstStyle/>
          <a:p>
            <a:pPr eaLnBrk="1" hangingPunct="1">
              <a:defRPr/>
            </a:pPr>
            <a:r>
              <a:rPr lang="en-US" sz="3800" b="1" dirty="0">
                <a:solidFill>
                  <a:srgbClr val="E9700A"/>
                </a:solidFill>
              </a:rPr>
              <a:t>Increasing Incidence of DVT and PE by Age</a:t>
            </a:r>
          </a:p>
        </p:txBody>
      </p:sp>
      <p:sp>
        <p:nvSpPr>
          <p:cNvPr id="35844" name="TextBox 4"/>
          <p:cNvSpPr txBox="1">
            <a:spLocks noChangeArrowheads="1"/>
          </p:cNvSpPr>
          <p:nvPr/>
        </p:nvSpPr>
        <p:spPr bwMode="auto">
          <a:xfrm>
            <a:off x="381000" y="4746625"/>
            <a:ext cx="8534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pl-PL" altLang="en-US" sz="900" b="1" i="1">
                <a:solidFill>
                  <a:srgbClr val="FFFFFF"/>
                </a:solidFill>
                <a:latin typeface="Arial" pitchFamily="34" charset="0"/>
              </a:rPr>
              <a:t>Silverstein MD, et al. Arch Intern Med 1998;158:585-93</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4775" y="-55563"/>
            <a:ext cx="8829675" cy="857251"/>
          </a:xfrm>
        </p:spPr>
        <p:txBody>
          <a:bodyPr>
            <a:normAutofit fontScale="90000"/>
          </a:bodyPr>
          <a:lstStyle/>
          <a:p>
            <a:pPr eaLnBrk="1" hangingPunct="1">
              <a:defRPr/>
            </a:pPr>
            <a:r>
              <a:rPr lang="en-US" sz="3800" b="1" dirty="0">
                <a:solidFill>
                  <a:srgbClr val="E9700A"/>
                </a:solidFill>
              </a:rPr>
              <a:t>Increasing Incidence of DVT and PE by Age</a:t>
            </a:r>
          </a:p>
        </p:txBody>
      </p:sp>
      <p:sp>
        <p:nvSpPr>
          <p:cNvPr id="36867" name="TextBox 4"/>
          <p:cNvSpPr txBox="1">
            <a:spLocks noChangeArrowheads="1"/>
          </p:cNvSpPr>
          <p:nvPr/>
        </p:nvSpPr>
        <p:spPr bwMode="auto">
          <a:xfrm>
            <a:off x="350838" y="4762500"/>
            <a:ext cx="8534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pl-PL" altLang="en-US" sz="900" b="1" i="1">
                <a:solidFill>
                  <a:srgbClr val="FFFFFF"/>
                </a:solidFill>
                <a:latin typeface="Arial" pitchFamily="34" charset="0"/>
              </a:rPr>
              <a:t>Silverstein MD, et al. Arch Intern Med 1998;158:585-93</a:t>
            </a:r>
          </a:p>
        </p:txBody>
      </p:sp>
      <p:pic>
        <p:nvPicPr>
          <p:cNvPr id="36868" name="Picture 1"/>
          <p:cNvPicPr>
            <a:picLocks noChangeAspect="1"/>
          </p:cNvPicPr>
          <p:nvPr/>
        </p:nvPicPr>
        <p:blipFill>
          <a:blip r:embed="rId3">
            <a:extLst>
              <a:ext uri="{28A0092B-C50C-407E-A947-70E740481C1C}">
                <a14:useLocalDpi xmlns:a14="http://schemas.microsoft.com/office/drawing/2010/main" val="0"/>
              </a:ext>
            </a:extLst>
          </a:blip>
          <a:srcRect l="8498" t="13725" r="8659" b="6535"/>
          <a:stretch>
            <a:fillRect/>
          </a:stretch>
        </p:blipFill>
        <p:spPr bwMode="auto">
          <a:xfrm>
            <a:off x="1493838" y="746125"/>
            <a:ext cx="62484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38150" y="0"/>
            <a:ext cx="8229600" cy="857250"/>
          </a:xfrm>
        </p:spPr>
        <p:txBody>
          <a:bodyPr/>
          <a:lstStyle/>
          <a:p>
            <a:pPr eaLnBrk="1" hangingPunct="1"/>
            <a:r>
              <a:rPr lang="en-US" altLang="en-US" sz="3800" b="1" smtClean="0"/>
              <a:t>VTE in Older Adults	</a:t>
            </a:r>
          </a:p>
        </p:txBody>
      </p:sp>
      <p:sp>
        <p:nvSpPr>
          <p:cNvPr id="3" name="Content Placeholder 2"/>
          <p:cNvSpPr>
            <a:spLocks noGrp="1"/>
          </p:cNvSpPr>
          <p:nvPr>
            <p:ph idx="1"/>
          </p:nvPr>
        </p:nvSpPr>
        <p:spPr>
          <a:xfrm>
            <a:off x="419100" y="876300"/>
            <a:ext cx="8229600" cy="3394075"/>
          </a:xfrm>
        </p:spPr>
        <p:txBody>
          <a:bodyPr>
            <a:noAutofit/>
          </a:bodyPr>
          <a:lstStyle/>
          <a:p>
            <a:pPr eaLnBrk="1" hangingPunct="1">
              <a:spcAft>
                <a:spcPts val="2400"/>
              </a:spcAft>
              <a:defRPr/>
            </a:pPr>
            <a:r>
              <a:rPr lang="en-US" sz="2000" dirty="0"/>
              <a:t>T</a:t>
            </a:r>
            <a:r>
              <a:rPr lang="en-US" sz="2000" dirty="0" smtClean="0"/>
              <a:t>he </a:t>
            </a:r>
            <a:r>
              <a:rPr lang="en-US" sz="2000" dirty="0"/>
              <a:t>diagnosis of </a:t>
            </a:r>
            <a:r>
              <a:rPr lang="en-US" sz="2000" dirty="0" smtClean="0"/>
              <a:t>VTE in </a:t>
            </a:r>
            <a:r>
              <a:rPr lang="en-US" sz="2000" dirty="0"/>
              <a:t>adults </a:t>
            </a:r>
            <a:r>
              <a:rPr lang="en-US" sz="2000" dirty="0" smtClean="0"/>
              <a:t>&gt; 65 years old is </a:t>
            </a:r>
            <a:r>
              <a:rPr lang="en-US" sz="2000" dirty="0"/>
              <a:t>associated with adverse outcomes: </a:t>
            </a:r>
            <a:endParaRPr lang="en-US" sz="2000" dirty="0" smtClean="0"/>
          </a:p>
          <a:p>
            <a:pPr marL="0" indent="0" eaLnBrk="1" hangingPunct="1">
              <a:spcAft>
                <a:spcPts val="2400"/>
              </a:spcAft>
              <a:buFont typeface="Wingdings" panose="05000000000000000000" pitchFamily="2" charset="2"/>
              <a:buNone/>
              <a:defRPr/>
            </a:pPr>
            <a:endParaRPr lang="en-US" sz="2000" dirty="0" smtClean="0"/>
          </a:p>
          <a:p>
            <a:pPr eaLnBrk="1" hangingPunct="1">
              <a:spcAft>
                <a:spcPts val="1200"/>
              </a:spcAft>
              <a:defRPr/>
            </a:pPr>
            <a:endParaRPr lang="en-US" sz="2000" dirty="0" smtClean="0"/>
          </a:p>
          <a:p>
            <a:pPr eaLnBrk="1" hangingPunct="1">
              <a:spcAft>
                <a:spcPts val="1200"/>
              </a:spcAft>
              <a:defRPr/>
            </a:pPr>
            <a:r>
              <a:rPr lang="en-US" sz="2000" dirty="0" smtClean="0"/>
              <a:t>Patients &gt; 70 </a:t>
            </a:r>
            <a:r>
              <a:rPr lang="en-US" sz="2000" dirty="0"/>
              <a:t>years </a:t>
            </a:r>
            <a:r>
              <a:rPr lang="en-US" sz="2000" dirty="0" smtClean="0"/>
              <a:t>old often do not present </a:t>
            </a:r>
            <a:r>
              <a:rPr lang="en-US" sz="2000" dirty="0"/>
              <a:t>with typical DVT </a:t>
            </a:r>
            <a:r>
              <a:rPr lang="en-US" sz="2000" dirty="0" smtClean="0"/>
              <a:t>symptoms</a:t>
            </a:r>
            <a:endParaRPr lang="en-US" sz="2000" dirty="0"/>
          </a:p>
          <a:p>
            <a:pPr lvl="1" eaLnBrk="1" hangingPunct="1">
              <a:spcAft>
                <a:spcPts val="1200"/>
              </a:spcAft>
              <a:buFont typeface="Arial" charset="0"/>
              <a:buChar char="–"/>
              <a:defRPr/>
            </a:pPr>
            <a:r>
              <a:rPr lang="en-US" sz="1600" dirty="0" smtClean="0"/>
              <a:t>Older adults </a:t>
            </a:r>
            <a:r>
              <a:rPr lang="en-US" sz="1600" dirty="0"/>
              <a:t>are more likely to have proximal lower extremity DVT without calf involvement and less likely to have isolated calf </a:t>
            </a:r>
            <a:r>
              <a:rPr lang="en-US" sz="1600" dirty="0" smtClean="0"/>
              <a:t>DVT</a:t>
            </a:r>
            <a:endParaRPr lang="en-US" sz="1600" dirty="0"/>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1717675"/>
            <a:ext cx="70961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5400"/>
            <a:ext cx="8229600" cy="857250"/>
          </a:xfrm>
        </p:spPr>
        <p:txBody>
          <a:bodyPr/>
          <a:lstStyle/>
          <a:p>
            <a:pPr eaLnBrk="1" hangingPunct="1"/>
            <a:r>
              <a:rPr lang="en-US" altLang="en-US" sz="3800" b="1" smtClean="0"/>
              <a:t>VTE Prevention in Older Adults</a:t>
            </a:r>
          </a:p>
        </p:txBody>
      </p:sp>
      <p:sp>
        <p:nvSpPr>
          <p:cNvPr id="38915" name="Content Placeholder 2"/>
          <p:cNvSpPr>
            <a:spLocks noGrp="1"/>
          </p:cNvSpPr>
          <p:nvPr>
            <p:ph idx="1"/>
          </p:nvPr>
        </p:nvSpPr>
        <p:spPr>
          <a:xfrm>
            <a:off x="457200" y="949325"/>
            <a:ext cx="8229600" cy="3394075"/>
          </a:xfrm>
        </p:spPr>
        <p:txBody>
          <a:bodyPr/>
          <a:lstStyle/>
          <a:p>
            <a:pPr eaLnBrk="1" hangingPunct="1">
              <a:spcBef>
                <a:spcPct val="0"/>
              </a:spcBef>
              <a:spcAft>
                <a:spcPts val="600"/>
              </a:spcAft>
            </a:pPr>
            <a:r>
              <a:rPr lang="en-US" altLang="en-US" sz="2200" smtClean="0"/>
              <a:t>Older patients are more likely to receive thromboprophylaxis during hospitalizations.</a:t>
            </a:r>
            <a:r>
              <a:rPr lang="en-US" altLang="en-US" sz="2200" baseline="30000" smtClean="0"/>
              <a:t>1</a:t>
            </a:r>
            <a:r>
              <a:rPr lang="en-US" altLang="en-US" sz="2200" smtClean="0"/>
              <a:t>  Nevertheless, thromboprophylaxis in older adults is still suboptimal</a:t>
            </a:r>
          </a:p>
          <a:p>
            <a:pPr lvl="1" eaLnBrk="1" hangingPunct="1">
              <a:spcBef>
                <a:spcPct val="0"/>
              </a:spcBef>
              <a:spcAft>
                <a:spcPts val="600"/>
              </a:spcAft>
            </a:pPr>
            <a:r>
              <a:rPr lang="en-US" altLang="en-US" sz="2000" smtClean="0"/>
              <a:t>Only 41% of patients &gt; 70 years old receive any kind of thromboprophylaxis</a:t>
            </a:r>
          </a:p>
          <a:p>
            <a:pPr eaLnBrk="1" hangingPunct="1">
              <a:spcBef>
                <a:spcPct val="0"/>
              </a:spcBef>
              <a:spcAft>
                <a:spcPts val="600"/>
              </a:spcAft>
            </a:pPr>
            <a:r>
              <a:rPr lang="en-US" altLang="en-US" sz="2200" smtClean="0"/>
              <a:t>Conditions that increase the risk of VTE among older adults: </a:t>
            </a:r>
          </a:p>
          <a:p>
            <a:pPr lvl="1" eaLnBrk="1" hangingPunct="1">
              <a:spcBef>
                <a:spcPct val="0"/>
              </a:spcBef>
              <a:spcAft>
                <a:spcPts val="600"/>
              </a:spcAft>
            </a:pPr>
            <a:r>
              <a:rPr lang="en-US" altLang="en-US" sz="2000" smtClean="0"/>
              <a:t>Frailty, immobility, heart failure, chronic obstructive pulmonary disease, acute infection, atherosclerotic vascular disease, and minor lower extremity injury</a:t>
            </a:r>
          </a:p>
        </p:txBody>
      </p:sp>
      <p:sp>
        <p:nvSpPr>
          <p:cNvPr id="38916" name="TextBox 3"/>
          <p:cNvSpPr txBox="1">
            <a:spLocks noChangeArrowheads="1"/>
          </p:cNvSpPr>
          <p:nvPr/>
        </p:nvSpPr>
        <p:spPr bwMode="auto">
          <a:xfrm>
            <a:off x="457200" y="4740275"/>
            <a:ext cx="8534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900" b="1" i="1">
                <a:solidFill>
                  <a:srgbClr val="FFFFFF"/>
                </a:solidFill>
                <a:latin typeface="Arial" pitchFamily="34" charset="0"/>
              </a:rPr>
              <a:t>Timmons S, et al. Age Ageing 2003;32:601-5</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60325"/>
            <a:ext cx="8229600" cy="857250"/>
          </a:xfrm>
        </p:spPr>
        <p:txBody>
          <a:bodyPr/>
          <a:lstStyle/>
          <a:p>
            <a:pPr eaLnBrk="1" hangingPunct="1"/>
            <a:r>
              <a:rPr lang="en-US" altLang="en-US" sz="3800" b="1" smtClean="0"/>
              <a:t>VTE Prevention in Older Adults</a:t>
            </a:r>
          </a:p>
        </p:txBody>
      </p:sp>
      <p:sp>
        <p:nvSpPr>
          <p:cNvPr id="3" name="Content Placeholder 2"/>
          <p:cNvSpPr>
            <a:spLocks noGrp="1"/>
          </p:cNvSpPr>
          <p:nvPr>
            <p:ph idx="1"/>
          </p:nvPr>
        </p:nvSpPr>
        <p:spPr>
          <a:xfrm>
            <a:off x="457200" y="965200"/>
            <a:ext cx="8229600" cy="3394075"/>
          </a:xfrm>
        </p:spPr>
        <p:txBody>
          <a:bodyPr>
            <a:noAutofit/>
          </a:bodyPr>
          <a:lstStyle/>
          <a:p>
            <a:pPr marL="0" indent="0" eaLnBrk="1" hangingPunct="1">
              <a:spcAft>
                <a:spcPts val="1200"/>
              </a:spcAft>
              <a:buFont typeface="Wingdings" panose="05000000000000000000" pitchFamily="2" charset="2"/>
              <a:buNone/>
              <a:defRPr/>
            </a:pPr>
            <a:r>
              <a:rPr lang="en-US" sz="1800" dirty="0" smtClean="0"/>
              <a:t>Older VTE patients are more likely to have had a recent hospitalization, osteoarthritis, neurologic diseases (including stroke), acute lung disease (including pneumonia), concurrent GI bleed, and acute coronary syndrome</a:t>
            </a:r>
          </a:p>
          <a:p>
            <a:pPr eaLnBrk="1" hangingPunct="1">
              <a:spcBef>
                <a:spcPts val="72"/>
              </a:spcBef>
              <a:spcAft>
                <a:spcPts val="1200"/>
              </a:spcAft>
              <a:defRPr/>
            </a:pPr>
            <a:r>
              <a:rPr lang="en-US" sz="1800" dirty="0" smtClean="0"/>
              <a:t>An </a:t>
            </a:r>
            <a:r>
              <a:rPr lang="en-US" sz="1800" dirty="0"/>
              <a:t>International prospective </a:t>
            </a:r>
            <a:r>
              <a:rPr lang="en-US" sz="1800" dirty="0" smtClean="0"/>
              <a:t>registry of </a:t>
            </a:r>
            <a:r>
              <a:rPr lang="en-US" sz="1800" dirty="0"/>
              <a:t>patients &gt;80 years old treated for </a:t>
            </a:r>
            <a:r>
              <a:rPr lang="en-US" sz="1800" dirty="0" smtClean="0"/>
              <a:t>VTE</a:t>
            </a:r>
            <a:endParaRPr lang="en-US" sz="1800" dirty="0"/>
          </a:p>
          <a:p>
            <a:pPr eaLnBrk="1" hangingPunct="1">
              <a:spcBef>
                <a:spcPts val="72"/>
              </a:spcBef>
              <a:spcAft>
                <a:spcPts val="1200"/>
              </a:spcAft>
              <a:defRPr/>
            </a:pPr>
            <a:r>
              <a:rPr lang="en-US" sz="1800" dirty="0" smtClean="0"/>
              <a:t>Incidence of major bleeding &gt; incidence of recurrent VTE  </a:t>
            </a:r>
            <a:r>
              <a:rPr lang="en-US" sz="1800" dirty="0"/>
              <a:t>(3.4% </a:t>
            </a:r>
            <a:r>
              <a:rPr lang="en-US" sz="1800" dirty="0" smtClean="0"/>
              <a:t>vs. </a:t>
            </a:r>
            <a:r>
              <a:rPr lang="en-US" sz="1800" dirty="0"/>
              <a:t>2.1</a:t>
            </a:r>
            <a:r>
              <a:rPr lang="en-US" sz="1800" dirty="0" smtClean="0"/>
              <a:t>%)</a:t>
            </a:r>
          </a:p>
          <a:p>
            <a:pPr eaLnBrk="1" hangingPunct="1">
              <a:spcBef>
                <a:spcPts val="72"/>
              </a:spcBef>
              <a:spcAft>
                <a:spcPts val="1200"/>
              </a:spcAft>
              <a:defRPr/>
            </a:pPr>
            <a:r>
              <a:rPr lang="en-US" sz="1800" dirty="0" smtClean="0"/>
              <a:t>Incidence of fatal PE &gt; incidence of fatal bleeding </a:t>
            </a:r>
            <a:r>
              <a:rPr lang="en-US" sz="1800" dirty="0"/>
              <a:t>(3.7% </a:t>
            </a:r>
            <a:r>
              <a:rPr lang="en-US" sz="1800" dirty="0" smtClean="0"/>
              <a:t>vs. </a:t>
            </a:r>
            <a:r>
              <a:rPr lang="en-US" sz="1800" dirty="0"/>
              <a:t>0.8%) </a:t>
            </a:r>
          </a:p>
          <a:p>
            <a:pPr eaLnBrk="1" hangingPunct="1">
              <a:spcBef>
                <a:spcPts val="72"/>
              </a:spcBef>
              <a:spcAft>
                <a:spcPts val="1200"/>
              </a:spcAft>
              <a:defRPr/>
            </a:pPr>
            <a:r>
              <a:rPr lang="en-US" sz="1800" dirty="0" smtClean="0"/>
              <a:t>Favoring anticoagulation while individualizing care with special attention to those at risk for bleeding</a:t>
            </a:r>
            <a:endParaRPr lang="en-US" sz="1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34925"/>
            <a:ext cx="8229600" cy="857250"/>
          </a:xfrm>
        </p:spPr>
        <p:txBody>
          <a:bodyPr/>
          <a:lstStyle/>
          <a:p>
            <a:pPr eaLnBrk="1" hangingPunct="1"/>
            <a:r>
              <a:rPr lang="en-US" altLang="en-US" sz="3800" b="1" smtClean="0"/>
              <a:t>Case (Continued)</a:t>
            </a:r>
          </a:p>
        </p:txBody>
      </p:sp>
      <p:sp>
        <p:nvSpPr>
          <p:cNvPr id="40963" name="Content Placeholder 2"/>
          <p:cNvSpPr>
            <a:spLocks noGrp="1"/>
          </p:cNvSpPr>
          <p:nvPr>
            <p:ph idx="1"/>
          </p:nvPr>
        </p:nvSpPr>
        <p:spPr>
          <a:xfrm>
            <a:off x="155575" y="792163"/>
            <a:ext cx="8531225" cy="3943350"/>
          </a:xfrm>
        </p:spPr>
        <p:txBody>
          <a:bodyPr/>
          <a:lstStyle/>
          <a:p>
            <a:pPr eaLnBrk="1" hangingPunct="1">
              <a:spcBef>
                <a:spcPct val="0"/>
              </a:spcBef>
              <a:spcAft>
                <a:spcPts val="1200"/>
              </a:spcAft>
            </a:pPr>
            <a:r>
              <a:rPr lang="en-US" altLang="en-US" sz="2100" smtClean="0"/>
              <a:t>After 2 months of anticoagulation with warfarin, she is taken to the hospital after an episode of syncope at home. </a:t>
            </a:r>
          </a:p>
          <a:p>
            <a:pPr eaLnBrk="1" hangingPunct="1">
              <a:spcBef>
                <a:spcPct val="0"/>
              </a:spcBef>
              <a:spcAft>
                <a:spcPts val="1200"/>
              </a:spcAft>
            </a:pPr>
            <a:r>
              <a:rPr lang="en-US" altLang="en-US" sz="2100" smtClean="0"/>
              <a:t>On arrival she is alert but confused. Oxygen saturation is 93% on 100% non-rebreather, heart rate is 112 bpm, blood pressure is 98/62 mmHg, and respiratory rate is 28. The jugular venous pressure is 10 cm. There are bibasilar crackles. Heart rhythm is irregular. There is no peripheral edema. On neurologic examination there is only mild residual right upper extremity weakness from her recent stroke</a:t>
            </a:r>
          </a:p>
          <a:p>
            <a:pPr eaLnBrk="1" hangingPunct="1">
              <a:spcBef>
                <a:spcPct val="0"/>
              </a:spcBef>
              <a:spcAft>
                <a:spcPts val="1200"/>
              </a:spcAft>
            </a:pPr>
            <a:r>
              <a:rPr lang="en-US" altLang="en-US" sz="2100" smtClean="0"/>
              <a:t>ECG: atrial fibrillation with RVH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3550" y="-157163"/>
            <a:ext cx="8229600" cy="857251"/>
          </a:xfrm>
        </p:spPr>
        <p:txBody>
          <a:bodyPr/>
          <a:lstStyle/>
          <a:p>
            <a:pPr eaLnBrk="1" hangingPunct="1"/>
            <a:r>
              <a:rPr lang="en-US" altLang="en-US" b="1" smtClean="0"/>
              <a:t>Case (Continued)</a:t>
            </a:r>
          </a:p>
        </p:txBody>
      </p:sp>
      <p:sp>
        <p:nvSpPr>
          <p:cNvPr id="41987" name="Content Placeholder 2"/>
          <p:cNvSpPr>
            <a:spLocks noGrp="1"/>
          </p:cNvSpPr>
          <p:nvPr>
            <p:ph idx="1"/>
          </p:nvPr>
        </p:nvSpPr>
        <p:spPr>
          <a:xfrm>
            <a:off x="239713" y="695325"/>
            <a:ext cx="8664575" cy="4344988"/>
          </a:xfrm>
        </p:spPr>
        <p:txBody>
          <a:bodyPr/>
          <a:lstStyle/>
          <a:p>
            <a:pPr eaLnBrk="1" hangingPunct="1">
              <a:spcBef>
                <a:spcPct val="0"/>
              </a:spcBef>
              <a:spcAft>
                <a:spcPts val="600"/>
              </a:spcAft>
            </a:pPr>
            <a:r>
              <a:rPr lang="en-US" altLang="en-US" sz="1800" u="sng" smtClean="0"/>
              <a:t>Labs</a:t>
            </a:r>
            <a:r>
              <a:rPr lang="en-US" altLang="en-US" sz="1800" smtClean="0"/>
              <a:t>: Estimated glomerular filtration rate was 85, brain natriuretic peptide was elevated at 210 ng/L, troponin I at 1.04 mg/dL. International normalized ratio (INR) was 1.5, hemoglobin was 9 g/dL</a:t>
            </a:r>
          </a:p>
          <a:p>
            <a:pPr eaLnBrk="1" hangingPunct="1">
              <a:spcBef>
                <a:spcPct val="0"/>
              </a:spcBef>
              <a:spcAft>
                <a:spcPts val="600"/>
              </a:spcAft>
            </a:pPr>
            <a:r>
              <a:rPr lang="en-US" altLang="en-US" sz="1800" u="sng" smtClean="0"/>
              <a:t>Chest CT</a:t>
            </a:r>
            <a:r>
              <a:rPr lang="en-US" altLang="en-US" sz="1800" smtClean="0"/>
              <a:t>: large pulmonary emboli with filling defects involving both main pulmonary arteries with right ventricular enlargement. There are also multiple small masses seen in the mediastinum. </a:t>
            </a:r>
          </a:p>
          <a:p>
            <a:pPr eaLnBrk="1" hangingPunct="1">
              <a:spcBef>
                <a:spcPct val="0"/>
              </a:spcBef>
              <a:spcAft>
                <a:spcPts val="600"/>
              </a:spcAft>
            </a:pPr>
            <a:r>
              <a:rPr lang="en-US" altLang="en-US" sz="1800" u="sng" smtClean="0"/>
              <a:t>Transthoracic echocardiogram</a:t>
            </a:r>
            <a:r>
              <a:rPr lang="en-US" altLang="en-US" sz="1800" smtClean="0"/>
              <a:t>: moderately enlarged and hypokinetic right ventricle with evidence of strain</a:t>
            </a:r>
          </a:p>
          <a:p>
            <a:pPr eaLnBrk="1" hangingPunct="1">
              <a:spcBef>
                <a:spcPct val="0"/>
              </a:spcBef>
              <a:spcAft>
                <a:spcPts val="600"/>
              </a:spcAft>
            </a:pPr>
            <a:r>
              <a:rPr lang="en-US" altLang="en-US" sz="1800" smtClean="0"/>
              <a:t>Continuous unfractionated heparin infusion and through work up for malignancy are started.  </a:t>
            </a:r>
          </a:p>
          <a:p>
            <a:pPr eaLnBrk="1" hangingPunct="1">
              <a:spcBef>
                <a:spcPct val="0"/>
              </a:spcBef>
              <a:spcAft>
                <a:spcPts val="600"/>
              </a:spcAft>
            </a:pPr>
            <a:r>
              <a:rPr lang="en-US" altLang="en-US" sz="1800" smtClean="0">
                <a:solidFill>
                  <a:srgbClr val="FF0000"/>
                </a:solidFill>
              </a:rPr>
              <a:t>What is the next step in management?</a:t>
            </a:r>
          </a:p>
          <a:p>
            <a:pPr eaLnBrk="1" hangingPunct="1">
              <a:spcBef>
                <a:spcPct val="0"/>
              </a:spcBef>
              <a:spcAft>
                <a:spcPts val="600"/>
              </a:spcAft>
            </a:pPr>
            <a:endParaRPr lang="en-US" altLang="en-US" sz="1800" smtClean="0"/>
          </a:p>
          <a:p>
            <a:pPr eaLnBrk="1" hangingPunct="1">
              <a:spcBef>
                <a:spcPct val="0"/>
              </a:spcBef>
              <a:spcAft>
                <a:spcPts val="600"/>
              </a:spcAft>
            </a:pPr>
            <a:endParaRPr lang="en-US" altLang="en-US" sz="18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23825"/>
            <a:ext cx="8229600" cy="857250"/>
          </a:xfrm>
        </p:spPr>
        <p:txBody>
          <a:bodyPr/>
          <a:lstStyle/>
          <a:p>
            <a:pPr eaLnBrk="1" hangingPunct="1"/>
            <a:r>
              <a:rPr lang="en-US" altLang="en-US" sz="3400" b="1" smtClean="0"/>
              <a:t>Management of Pulmonary Embolism in the Older Adult</a:t>
            </a:r>
          </a:p>
        </p:txBody>
      </p:sp>
      <p:sp>
        <p:nvSpPr>
          <p:cNvPr id="3" name="Content Placeholder 2"/>
          <p:cNvSpPr>
            <a:spLocks noGrp="1"/>
          </p:cNvSpPr>
          <p:nvPr>
            <p:ph idx="1"/>
          </p:nvPr>
        </p:nvSpPr>
        <p:spPr>
          <a:xfrm>
            <a:off x="193675" y="1135063"/>
            <a:ext cx="8770938" cy="3751262"/>
          </a:xfrm>
        </p:spPr>
        <p:txBody>
          <a:bodyPr>
            <a:noAutofit/>
          </a:bodyPr>
          <a:lstStyle/>
          <a:p>
            <a:pPr eaLnBrk="1" hangingPunct="1">
              <a:spcAft>
                <a:spcPts val="1200"/>
              </a:spcAft>
              <a:defRPr/>
            </a:pPr>
            <a:r>
              <a:rPr lang="en-US" sz="1800" dirty="0" smtClean="0"/>
              <a:t>Older patients may </a:t>
            </a:r>
            <a:r>
              <a:rPr lang="en-US" sz="1800" dirty="0"/>
              <a:t>present with </a:t>
            </a:r>
            <a:r>
              <a:rPr lang="en-US" sz="1800" dirty="0" smtClean="0"/>
              <a:t>atypical symptoms: cough </a:t>
            </a:r>
            <a:r>
              <a:rPr lang="en-US" sz="1800" dirty="0"/>
              <a:t>and </a:t>
            </a:r>
            <a:r>
              <a:rPr lang="en-US" sz="1800" dirty="0" smtClean="0"/>
              <a:t>syncope</a:t>
            </a:r>
            <a:r>
              <a:rPr lang="en-US" sz="1800" dirty="0"/>
              <a:t> </a:t>
            </a:r>
            <a:r>
              <a:rPr lang="en-US" sz="1800" dirty="0" smtClean="0"/>
              <a:t>or acute exacerbations/slow treatment response of other comorbidities (COPD/HF) </a:t>
            </a:r>
          </a:p>
          <a:p>
            <a:pPr marL="0" indent="0" eaLnBrk="1" hangingPunct="1">
              <a:spcAft>
                <a:spcPts val="1200"/>
              </a:spcAft>
              <a:buFont typeface="Wingdings" panose="05000000000000000000" pitchFamily="2" charset="2"/>
              <a:buNone/>
              <a:defRPr/>
            </a:pPr>
            <a:endParaRPr lang="en-US" sz="2000" dirty="0" smtClean="0"/>
          </a:p>
        </p:txBody>
      </p:sp>
      <p:pic>
        <p:nvPicPr>
          <p:cNvPr id="4" name="Picture 3"/>
          <p:cNvPicPr>
            <a:picLocks noChangeAspect="1"/>
          </p:cNvPicPr>
          <p:nvPr/>
        </p:nvPicPr>
        <p:blipFill>
          <a:blip r:embed="rId3"/>
          <a:stretch>
            <a:fillRect/>
          </a:stretch>
        </p:blipFill>
        <p:spPr>
          <a:xfrm>
            <a:off x="557306" y="1890237"/>
            <a:ext cx="8328212" cy="21991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013" name="TextBox 4"/>
          <p:cNvSpPr txBox="1">
            <a:spLocks noChangeArrowheads="1"/>
          </p:cNvSpPr>
          <p:nvPr/>
        </p:nvSpPr>
        <p:spPr bwMode="auto">
          <a:xfrm>
            <a:off x="557213" y="4770438"/>
            <a:ext cx="8534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s-ES_tradnl" altLang="en-US" sz="900" b="1" i="1">
                <a:solidFill>
                  <a:srgbClr val="FFFFFF"/>
                </a:solidFill>
                <a:latin typeface="Arial" pitchFamily="34" charset="0"/>
              </a:rPr>
              <a:t>Kearon C, et al. CHEST 2012; 141(2)(Suppl):e419S–e494S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285750" y="1189038"/>
            <a:ext cx="8636000" cy="3116262"/>
          </a:xfrm>
        </p:spPr>
        <p:txBody>
          <a:bodyPr/>
          <a:lstStyle/>
          <a:p>
            <a:pPr eaLnBrk="1" hangingPunct="1">
              <a:spcBef>
                <a:spcPct val="0"/>
              </a:spcBef>
              <a:spcAft>
                <a:spcPts val="1200"/>
              </a:spcAft>
            </a:pPr>
            <a:r>
              <a:rPr lang="en-US" altLang="en-US" sz="1600" smtClean="0">
                <a:latin typeface="Cambria" pitchFamily="18" charset="0"/>
              </a:rPr>
              <a:t>Similar to younger patients </a:t>
            </a:r>
            <a:r>
              <a:rPr lang="en-US" altLang="en-US" sz="1600" smtClean="0">
                <a:latin typeface="Cambria" pitchFamily="18" charset="0"/>
                <a:ea typeface="Wingdings" pitchFamily="2" charset="2"/>
                <a:cs typeface="Wingdings" pitchFamily="2" charset="2"/>
                <a:sym typeface="Wingdings" pitchFamily="2" charset="2"/>
              </a:rPr>
              <a:t></a:t>
            </a:r>
            <a:r>
              <a:rPr lang="en-US" altLang="en-US" sz="1600" smtClean="0">
                <a:latin typeface="Cambria" pitchFamily="18" charset="0"/>
              </a:rPr>
              <a:t> careful consideration of bleeding risks and duration of anticoagulation</a:t>
            </a:r>
          </a:p>
          <a:p>
            <a:pPr eaLnBrk="1" hangingPunct="1">
              <a:spcBef>
                <a:spcPct val="0"/>
              </a:spcBef>
              <a:spcAft>
                <a:spcPts val="1200"/>
              </a:spcAft>
            </a:pPr>
            <a:r>
              <a:rPr lang="en-US" altLang="en-US" sz="1600" smtClean="0">
                <a:latin typeface="Cambria" pitchFamily="18" charset="0"/>
              </a:rPr>
              <a:t>Dalteparin </a:t>
            </a:r>
            <a:r>
              <a:rPr lang="en-US" altLang="en-US" sz="1600" smtClean="0">
                <a:latin typeface="Cambria" pitchFamily="18" charset="0"/>
                <a:ea typeface="Wingdings" pitchFamily="2" charset="2"/>
                <a:cs typeface="Wingdings" pitchFamily="2" charset="2"/>
                <a:sym typeface="Wingdings" pitchFamily="2" charset="2"/>
              </a:rPr>
              <a:t></a:t>
            </a:r>
            <a:r>
              <a:rPr lang="en-US" altLang="en-US" sz="1600" smtClean="0">
                <a:latin typeface="Cambria" pitchFamily="18" charset="0"/>
              </a:rPr>
              <a:t> rate of recurrent VTE without increasing risk of bleeding in patients with cancer</a:t>
            </a:r>
          </a:p>
          <a:p>
            <a:pPr eaLnBrk="1" hangingPunct="1">
              <a:spcBef>
                <a:spcPct val="0"/>
              </a:spcBef>
              <a:spcAft>
                <a:spcPts val="1200"/>
              </a:spcAft>
            </a:pPr>
            <a:r>
              <a:rPr lang="en-US" altLang="en-US" sz="1600" smtClean="0">
                <a:latin typeface="Cambria" pitchFamily="18" charset="0"/>
              </a:rPr>
              <a:t>Low-molecular weight heparins are more efficacious in counteracting malignancy-related tissue-factor–initiated pathways of coagulation</a:t>
            </a:r>
          </a:p>
          <a:p>
            <a:pPr eaLnBrk="1" hangingPunct="1">
              <a:spcBef>
                <a:spcPct val="0"/>
              </a:spcBef>
              <a:spcAft>
                <a:spcPts val="1200"/>
              </a:spcAft>
            </a:pPr>
            <a:r>
              <a:rPr lang="en-US" altLang="en-US" sz="1600" smtClean="0">
                <a:latin typeface="Cambria" pitchFamily="18" charset="0"/>
              </a:rPr>
              <a:t>Fondaparinux </a:t>
            </a:r>
            <a:r>
              <a:rPr lang="en-US" altLang="en-US" sz="1600" smtClean="0">
                <a:latin typeface="Cambria" pitchFamily="18" charset="0"/>
                <a:ea typeface="Wingdings" pitchFamily="2" charset="2"/>
                <a:cs typeface="Wingdings" pitchFamily="2" charset="2"/>
                <a:sym typeface="Wingdings" pitchFamily="2" charset="2"/>
              </a:rPr>
              <a:t></a:t>
            </a:r>
            <a:r>
              <a:rPr lang="en-US" altLang="en-US" sz="1600" smtClean="0">
                <a:latin typeface="Cambria" pitchFamily="18" charset="0"/>
                <a:sym typeface="Wingdings" pitchFamily="2" charset="2"/>
              </a:rPr>
              <a:t> </a:t>
            </a:r>
            <a:r>
              <a:rPr lang="en-US" altLang="en-US" sz="1600" smtClean="0">
                <a:latin typeface="Cambria" pitchFamily="18" charset="0"/>
              </a:rPr>
              <a:t>useful in patients that cannot take warfarin, allergic to heparin or fail warfarin therapy</a:t>
            </a:r>
          </a:p>
          <a:p>
            <a:pPr eaLnBrk="1" hangingPunct="1">
              <a:spcBef>
                <a:spcPct val="0"/>
              </a:spcBef>
              <a:spcAft>
                <a:spcPts val="1200"/>
              </a:spcAft>
            </a:pPr>
            <a:r>
              <a:rPr lang="en-US" altLang="en-US" sz="1600" smtClean="0">
                <a:latin typeface="Cambria" pitchFamily="18" charset="0"/>
              </a:rPr>
              <a:t>Fondaparinux </a:t>
            </a:r>
            <a:r>
              <a:rPr lang="en-US" altLang="en-US" sz="1600" smtClean="0">
                <a:latin typeface="Cambria" pitchFamily="18" charset="0"/>
                <a:ea typeface="Wingdings" pitchFamily="2" charset="2"/>
                <a:cs typeface="Wingdings" pitchFamily="2" charset="2"/>
                <a:sym typeface="Wingdings" pitchFamily="2" charset="2"/>
              </a:rPr>
              <a:t></a:t>
            </a:r>
            <a:r>
              <a:rPr lang="en-US" altLang="en-US" sz="1600" smtClean="0">
                <a:latin typeface="Cambria" pitchFamily="18" charset="0"/>
              </a:rPr>
              <a:t> equivalent efficacy and safety in treating PE + convenient, once-daily dosing, </a:t>
            </a:r>
            <a:r>
              <a:rPr lang="en-US" altLang="en-US" sz="1600" b="1" smtClean="0">
                <a:latin typeface="Cambria" pitchFamily="18" charset="0"/>
              </a:rPr>
              <a:t>but</a:t>
            </a:r>
            <a:r>
              <a:rPr lang="en-US" altLang="en-US" sz="1600" smtClean="0">
                <a:latin typeface="Cambria" pitchFamily="18" charset="0"/>
              </a:rPr>
              <a:t> has no antidote </a:t>
            </a:r>
          </a:p>
        </p:txBody>
      </p:sp>
      <p:sp>
        <p:nvSpPr>
          <p:cNvPr id="44035" name="Title 1"/>
          <p:cNvSpPr>
            <a:spLocks noGrp="1"/>
          </p:cNvSpPr>
          <p:nvPr>
            <p:ph type="title"/>
          </p:nvPr>
        </p:nvSpPr>
        <p:spPr>
          <a:xfrm>
            <a:off x="457200" y="123825"/>
            <a:ext cx="8229600" cy="857250"/>
          </a:xfrm>
        </p:spPr>
        <p:txBody>
          <a:bodyPr/>
          <a:lstStyle/>
          <a:p>
            <a:pPr eaLnBrk="1" hangingPunct="1"/>
            <a:r>
              <a:rPr lang="en-US" altLang="en-US" sz="3400" b="1" smtClean="0"/>
              <a:t>Management of Pulmonary Embolism in the Older Adult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9213"/>
            <a:ext cx="8229600" cy="857251"/>
          </a:xfrm>
        </p:spPr>
        <p:txBody>
          <a:bodyPr/>
          <a:lstStyle/>
          <a:p>
            <a:pPr eaLnBrk="1" hangingPunct="1"/>
            <a:r>
              <a:rPr lang="en-US" altLang="en-US" sz="3800" b="1" smtClean="0"/>
              <a:t>Case</a:t>
            </a:r>
          </a:p>
        </p:txBody>
      </p:sp>
      <p:sp>
        <p:nvSpPr>
          <p:cNvPr id="8195" name="Content Placeholder 2"/>
          <p:cNvSpPr>
            <a:spLocks noGrp="1"/>
          </p:cNvSpPr>
          <p:nvPr>
            <p:ph idx="1"/>
          </p:nvPr>
        </p:nvSpPr>
        <p:spPr>
          <a:xfrm>
            <a:off x="149225" y="800100"/>
            <a:ext cx="8875713" cy="4489450"/>
          </a:xfrm>
        </p:spPr>
        <p:txBody>
          <a:bodyPr/>
          <a:lstStyle/>
          <a:p>
            <a:pPr eaLnBrk="1" hangingPunct="1">
              <a:spcBef>
                <a:spcPct val="0"/>
              </a:spcBef>
              <a:spcAft>
                <a:spcPts val="600"/>
              </a:spcAft>
            </a:pPr>
            <a:r>
              <a:rPr lang="en-US" altLang="en-US" sz="2000" smtClean="0"/>
              <a:t>A 79-year-old man presents after routine screening of his abdominal aortic aneurysm reporting that his aneurysm measures 5.7 cm in diameter (it was 4.3 cm 2 years prior) </a:t>
            </a:r>
          </a:p>
          <a:p>
            <a:pPr eaLnBrk="1" hangingPunct="1">
              <a:spcBef>
                <a:spcPct val="0"/>
              </a:spcBef>
              <a:spcAft>
                <a:spcPts val="600"/>
              </a:spcAft>
            </a:pPr>
            <a:r>
              <a:rPr lang="en-US" altLang="en-US" sz="2000" u="sng" smtClean="0"/>
              <a:t>PMH</a:t>
            </a:r>
            <a:r>
              <a:rPr lang="en-US" altLang="en-US" sz="2000" smtClean="0"/>
              <a:t>: coronary artery stent placed for a myocardial infarction 2 years prior, hypertension, dyslipidemia, chronic obstructive pulmonary disease, diabetes and atrial fibrillation</a:t>
            </a:r>
          </a:p>
          <a:p>
            <a:pPr eaLnBrk="1" hangingPunct="1">
              <a:spcBef>
                <a:spcPct val="0"/>
              </a:spcBef>
              <a:spcAft>
                <a:spcPts val="600"/>
              </a:spcAft>
            </a:pPr>
            <a:r>
              <a:rPr lang="en-US" altLang="en-US" sz="2000" u="sng" smtClean="0"/>
              <a:t>Exam</a:t>
            </a:r>
            <a:r>
              <a:rPr lang="en-US" altLang="en-US" sz="2000" smtClean="0"/>
              <a:t>: blood pressure is 146/72 mmHg, heart rate 65 bpm and weights 236 lbs. He has a pulsatile, nontender palpable mass in the abdomen, the rest of his exam is normal</a:t>
            </a:r>
          </a:p>
          <a:p>
            <a:pPr eaLnBrk="1" hangingPunct="1">
              <a:spcBef>
                <a:spcPct val="0"/>
              </a:spcBef>
              <a:spcAft>
                <a:spcPts val="600"/>
              </a:spcAft>
            </a:pPr>
            <a:r>
              <a:rPr lang="en-US" altLang="en-US" sz="2000" u="sng" smtClean="0"/>
              <a:t>Labs</a:t>
            </a:r>
            <a:r>
              <a:rPr lang="en-US" altLang="en-US" sz="2000" smtClean="0"/>
              <a:t>: Creatinine 2.4 mg/dl, hematocrit 35% and platelets 189,000 K/uL</a:t>
            </a:r>
          </a:p>
          <a:p>
            <a:pPr eaLnBrk="1" hangingPunct="1">
              <a:spcBef>
                <a:spcPct val="0"/>
              </a:spcBef>
              <a:spcAft>
                <a:spcPts val="600"/>
              </a:spcAft>
            </a:pPr>
            <a:endParaRPr lang="en-US" altLang="en-US" sz="20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82550"/>
            <a:ext cx="8229600" cy="857250"/>
          </a:xfrm>
        </p:spPr>
        <p:txBody>
          <a:bodyPr/>
          <a:lstStyle/>
          <a:p>
            <a:pPr eaLnBrk="1" hangingPunct="1"/>
            <a:r>
              <a:rPr lang="en-US" altLang="en-US" sz="3200" b="1" smtClean="0"/>
              <a:t>Consensus Guidelines for Optimal Duration of Anticoagulation</a:t>
            </a:r>
          </a:p>
        </p:txBody>
      </p:sp>
      <p:sp>
        <p:nvSpPr>
          <p:cNvPr id="3" name="Content Placeholder 2"/>
          <p:cNvSpPr>
            <a:spLocks noGrp="1"/>
          </p:cNvSpPr>
          <p:nvPr>
            <p:ph idx="1"/>
          </p:nvPr>
        </p:nvSpPr>
        <p:spPr/>
        <p:txBody>
          <a:bodyPr>
            <a:noAutofit/>
          </a:bodyPr>
          <a:lstStyle/>
          <a:p>
            <a:pPr eaLnBrk="1" hangingPunct="1">
              <a:spcAft>
                <a:spcPts val="1200"/>
              </a:spcAft>
              <a:defRPr/>
            </a:pPr>
            <a:endParaRPr lang="en-US" sz="1400" b="1" dirty="0" smtClean="0"/>
          </a:p>
          <a:p>
            <a:pPr eaLnBrk="1" hangingPunct="1">
              <a:spcAft>
                <a:spcPts val="1200"/>
              </a:spcAft>
              <a:defRPr/>
            </a:pPr>
            <a:endParaRPr lang="en-US" sz="1400" b="1" dirty="0"/>
          </a:p>
          <a:p>
            <a:pPr eaLnBrk="1" hangingPunct="1">
              <a:spcAft>
                <a:spcPts val="1200"/>
              </a:spcAft>
              <a:defRPr/>
            </a:pPr>
            <a:endParaRPr lang="en-US" sz="1400" b="1" dirty="0" smtClean="0"/>
          </a:p>
          <a:p>
            <a:pPr marL="0" indent="0" eaLnBrk="1" hangingPunct="1">
              <a:spcBef>
                <a:spcPts val="0"/>
              </a:spcBef>
              <a:spcAft>
                <a:spcPts val="600"/>
              </a:spcAft>
              <a:buFont typeface="Wingdings" panose="05000000000000000000" pitchFamily="2" charset="2"/>
              <a:buNone/>
              <a:defRPr/>
            </a:pPr>
            <a:endParaRPr lang="en-US" sz="1200" b="1" dirty="0" smtClean="0"/>
          </a:p>
          <a:p>
            <a:pPr eaLnBrk="1" hangingPunct="1">
              <a:spcBef>
                <a:spcPts val="0"/>
              </a:spcBef>
              <a:spcAft>
                <a:spcPts val="600"/>
              </a:spcAft>
              <a:defRPr/>
            </a:pPr>
            <a:r>
              <a:rPr lang="en-US" sz="1800" b="1" dirty="0" smtClean="0"/>
              <a:t>Key </a:t>
            </a:r>
            <a:r>
              <a:rPr lang="en-US" sz="1800" b="1" dirty="0"/>
              <a:t>changes </a:t>
            </a:r>
            <a:r>
              <a:rPr lang="en-US" sz="1800" b="1" dirty="0" smtClean="0"/>
              <a:t>in </a:t>
            </a:r>
            <a:r>
              <a:rPr lang="en-US" sz="1800" b="1" dirty="0"/>
              <a:t>the </a:t>
            </a:r>
            <a:r>
              <a:rPr lang="en-US" sz="1800" b="1" dirty="0" smtClean="0"/>
              <a:t>10th ACCP VTE guidelines edition </a:t>
            </a:r>
            <a:r>
              <a:rPr lang="en-US" sz="1800" dirty="0" smtClean="0"/>
              <a:t>include</a:t>
            </a:r>
            <a:r>
              <a:rPr lang="en-US" sz="1800" dirty="0"/>
              <a:t>: </a:t>
            </a:r>
          </a:p>
          <a:p>
            <a:pPr eaLnBrk="1" hangingPunct="1">
              <a:spcBef>
                <a:spcPts val="0"/>
              </a:spcBef>
              <a:spcAft>
                <a:spcPts val="600"/>
              </a:spcAft>
              <a:defRPr/>
            </a:pPr>
            <a:r>
              <a:rPr lang="en-US" sz="1800" dirty="0"/>
              <a:t>Non-vitamin K antagonist oral anticoagulants (NOACs) are suggested over warfarin for initial and long-term treatment of VTE in patients without </a:t>
            </a:r>
            <a:r>
              <a:rPr lang="en-US" sz="1800" dirty="0" smtClean="0"/>
              <a:t>cancer</a:t>
            </a:r>
          </a:p>
          <a:p>
            <a:pPr eaLnBrk="1" hangingPunct="1">
              <a:spcBef>
                <a:spcPts val="0"/>
              </a:spcBef>
              <a:spcAft>
                <a:spcPts val="600"/>
              </a:spcAft>
              <a:defRPr/>
            </a:pPr>
            <a:r>
              <a:rPr lang="en-US" sz="1800" dirty="0" smtClean="0"/>
              <a:t>Routine </a:t>
            </a:r>
            <a:r>
              <a:rPr lang="en-US" sz="1800" dirty="0"/>
              <a:t>use of compression </a:t>
            </a:r>
            <a:r>
              <a:rPr lang="en-US" sz="1800" dirty="0" smtClean="0"/>
              <a:t>stockings </a:t>
            </a:r>
            <a:r>
              <a:rPr lang="en-US" sz="1800" dirty="0"/>
              <a:t>to prevent </a:t>
            </a:r>
            <a:r>
              <a:rPr lang="en-US" sz="1800" dirty="0" smtClean="0"/>
              <a:t>post-thrombotic </a:t>
            </a:r>
            <a:r>
              <a:rPr lang="en-US" sz="1800" dirty="0"/>
              <a:t>syndrome in </a:t>
            </a:r>
            <a:r>
              <a:rPr lang="en-US" sz="1800" dirty="0" smtClean="0"/>
              <a:t>patients with an acute DVT </a:t>
            </a:r>
            <a:r>
              <a:rPr lang="en-US" sz="1800" b="1" dirty="0" smtClean="0">
                <a:solidFill>
                  <a:srgbClr val="FF0000"/>
                </a:solidFill>
              </a:rPr>
              <a:t>(Class III)</a:t>
            </a:r>
          </a:p>
        </p:txBody>
      </p:sp>
      <p:pic>
        <p:nvPicPr>
          <p:cNvPr id="450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7763"/>
            <a:ext cx="8382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288" y="1084263"/>
            <a:ext cx="8875712" cy="4344987"/>
          </a:xfrm>
        </p:spPr>
        <p:txBody>
          <a:bodyPr>
            <a:noAutofit/>
          </a:bodyPr>
          <a:lstStyle/>
          <a:p>
            <a:pPr eaLnBrk="1" hangingPunct="1">
              <a:spcBef>
                <a:spcPts val="0"/>
              </a:spcBef>
              <a:spcAft>
                <a:spcPts val="600"/>
              </a:spcAft>
              <a:defRPr/>
            </a:pPr>
            <a:r>
              <a:rPr lang="en-US" sz="2200" dirty="0" smtClean="0">
                <a:sym typeface="Wingdings"/>
              </a:rPr>
              <a:t>PE + hypotension + low bleeding risk </a:t>
            </a:r>
            <a:r>
              <a:rPr lang="en-US" sz="2200" dirty="0">
                <a:ea typeface="Wingdings"/>
                <a:cs typeface="Wingdings"/>
                <a:sym typeface="Wingdings"/>
              </a:rPr>
              <a:t></a:t>
            </a:r>
            <a:r>
              <a:rPr lang="en-US" sz="2200" dirty="0">
                <a:sym typeface="Wingdings"/>
              </a:rPr>
              <a:t> </a:t>
            </a:r>
            <a:r>
              <a:rPr lang="en-US" sz="2200" b="1" dirty="0" smtClean="0">
                <a:sym typeface="Wingdings"/>
              </a:rPr>
              <a:t>thrombolytic therapy (TLT) </a:t>
            </a:r>
            <a:r>
              <a:rPr lang="en-US" sz="2200" b="1" dirty="0" smtClean="0">
                <a:solidFill>
                  <a:srgbClr val="FF0000"/>
                </a:solidFill>
                <a:sym typeface="Wingdings"/>
              </a:rPr>
              <a:t>(Class II C)</a:t>
            </a:r>
            <a:endParaRPr lang="en-US" sz="2200" b="1" dirty="0" smtClean="0">
              <a:solidFill>
                <a:srgbClr val="FF0000"/>
              </a:solidFill>
            </a:endParaRPr>
          </a:p>
          <a:p>
            <a:pPr eaLnBrk="1" hangingPunct="1">
              <a:spcBef>
                <a:spcPts val="0"/>
              </a:spcBef>
              <a:spcAft>
                <a:spcPts val="600"/>
              </a:spcAft>
              <a:buFontTx/>
              <a:buChar char="•"/>
              <a:defRPr/>
            </a:pPr>
            <a:r>
              <a:rPr lang="en-US" sz="2200" dirty="0" smtClean="0"/>
              <a:t>Most </a:t>
            </a:r>
            <a:r>
              <a:rPr lang="en-US" sz="2200" dirty="0"/>
              <a:t>of the evidence comes from trials excluding  </a:t>
            </a:r>
            <a:r>
              <a:rPr lang="en-US" sz="2200" dirty="0" smtClean="0"/>
              <a:t>patients &gt; 80 years old </a:t>
            </a:r>
          </a:p>
          <a:p>
            <a:pPr eaLnBrk="1" hangingPunct="1">
              <a:spcBef>
                <a:spcPts val="0"/>
              </a:spcBef>
              <a:spcAft>
                <a:spcPts val="600"/>
              </a:spcAft>
              <a:buFontTx/>
              <a:buChar char="•"/>
              <a:defRPr/>
            </a:pPr>
            <a:r>
              <a:rPr lang="en-US" sz="2200" dirty="0" smtClean="0"/>
              <a:t>Administering </a:t>
            </a:r>
            <a:r>
              <a:rPr lang="en-US" sz="2200" dirty="0" err="1"/>
              <a:t>fibrinolytic</a:t>
            </a:r>
            <a:r>
              <a:rPr lang="en-US" sz="2200" dirty="0"/>
              <a:t> therapy to patients with malignancy requires great caution: presence of metastatic brain lesions is an </a:t>
            </a:r>
            <a:r>
              <a:rPr lang="en-US" sz="2200" b="1" dirty="0"/>
              <a:t>absolute </a:t>
            </a:r>
            <a:r>
              <a:rPr lang="en-US" sz="2200" b="1" dirty="0" smtClean="0"/>
              <a:t>contraindication</a:t>
            </a:r>
            <a:endParaRPr lang="en-US" sz="2200" dirty="0"/>
          </a:p>
          <a:p>
            <a:pPr marL="911225" indent="-508000" eaLnBrk="1" hangingPunct="1">
              <a:spcBef>
                <a:spcPts val="0"/>
              </a:spcBef>
              <a:spcAft>
                <a:spcPts val="600"/>
              </a:spcAft>
              <a:defRPr/>
            </a:pPr>
            <a:r>
              <a:rPr lang="en-US" sz="2200" dirty="0"/>
              <a:t>S</a:t>
            </a:r>
            <a:r>
              <a:rPr lang="en-US" sz="2200" dirty="0" smtClean="0"/>
              <a:t>ignificant </a:t>
            </a:r>
            <a:r>
              <a:rPr lang="en-US" sz="2200" dirty="0" err="1"/>
              <a:t>extracranial</a:t>
            </a:r>
            <a:r>
              <a:rPr lang="en-US" sz="2200" dirty="0"/>
              <a:t> tumor burden also poses risk of hemorrhage into </a:t>
            </a:r>
            <a:r>
              <a:rPr lang="en-US" sz="2200" dirty="0" smtClean="0"/>
              <a:t>tumor</a:t>
            </a:r>
            <a:endParaRPr lang="en-US" sz="2200" dirty="0"/>
          </a:p>
        </p:txBody>
      </p:sp>
      <p:sp>
        <p:nvSpPr>
          <p:cNvPr id="46083" name="Title 1"/>
          <p:cNvSpPr>
            <a:spLocks noGrp="1"/>
          </p:cNvSpPr>
          <p:nvPr>
            <p:ph type="title"/>
          </p:nvPr>
        </p:nvSpPr>
        <p:spPr>
          <a:xfrm>
            <a:off x="457200" y="123825"/>
            <a:ext cx="8229600" cy="857250"/>
          </a:xfrm>
        </p:spPr>
        <p:txBody>
          <a:bodyPr/>
          <a:lstStyle/>
          <a:p>
            <a:pPr eaLnBrk="1" hangingPunct="1"/>
            <a:r>
              <a:rPr lang="en-US" altLang="en-US" sz="3200" b="1" smtClean="0"/>
              <a:t>Management of Pulmonary Embolism in the Older Adult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503238" y="995363"/>
          <a:ext cx="8229600" cy="3200400"/>
        </p:xfrm>
        <a:graphic>
          <a:graphicData uri="http://schemas.openxmlformats.org/drawingml/2006/table">
            <a:tbl>
              <a:tblPr firstRow="1" bandRow="1">
                <a:tableStyleId>{E8B1032C-EA38-4F05-BA0D-38AFFFC7BED3}</a:tableStyleId>
              </a:tblPr>
              <a:tblGrid>
                <a:gridCol w="4114800"/>
                <a:gridCol w="4114800"/>
              </a:tblGrid>
              <a:tr h="370840">
                <a:tc>
                  <a:txBody>
                    <a:bodyPr/>
                    <a:lstStyle/>
                    <a:p>
                      <a:pPr>
                        <a:spcBef>
                          <a:spcPts val="0"/>
                        </a:spcBef>
                        <a:spcAft>
                          <a:spcPts val="0"/>
                        </a:spcAft>
                      </a:pPr>
                      <a:r>
                        <a:rPr lang="en-US" sz="1800" b="0" dirty="0" smtClean="0">
                          <a:sym typeface="Wingdings"/>
                        </a:rPr>
                        <a:t>PE + hypotension + </a:t>
                      </a:r>
                    </a:p>
                    <a:p>
                      <a:pPr marL="0" indent="0">
                        <a:spcBef>
                          <a:spcPts val="0"/>
                        </a:spcBef>
                        <a:spcAft>
                          <a:spcPts val="0"/>
                        </a:spcAft>
                        <a:buNone/>
                      </a:pPr>
                      <a:r>
                        <a:rPr lang="en-US" sz="1800" b="0" dirty="0" smtClean="0">
                          <a:sym typeface="Wingdings"/>
                        </a:rPr>
                        <a:t>contraindication to TLT or</a:t>
                      </a:r>
                      <a:r>
                        <a:rPr lang="en-US" sz="1800" b="0" baseline="0" dirty="0" smtClean="0">
                          <a:sym typeface="Wingdings"/>
                        </a:rPr>
                        <a:t> </a:t>
                      </a:r>
                    </a:p>
                    <a:p>
                      <a:pPr marL="0" indent="0">
                        <a:spcBef>
                          <a:spcPts val="0"/>
                        </a:spcBef>
                        <a:spcAft>
                          <a:spcPts val="0"/>
                        </a:spcAft>
                        <a:buNone/>
                      </a:pPr>
                      <a:r>
                        <a:rPr lang="en-US" sz="1800" b="0" dirty="0" smtClean="0">
                          <a:ea typeface="Wingdings"/>
                          <a:cs typeface="Wingdings"/>
                          <a:sym typeface="Wingdings"/>
                        </a:rPr>
                        <a:t>Failed TLT or	 </a:t>
                      </a:r>
                    </a:p>
                    <a:p>
                      <a:pPr marL="0" indent="0">
                        <a:spcBef>
                          <a:spcPts val="0"/>
                        </a:spcBef>
                        <a:spcAft>
                          <a:spcPts val="0"/>
                        </a:spcAft>
                        <a:buNone/>
                      </a:pPr>
                      <a:r>
                        <a:rPr lang="en-US" sz="1800" b="0" dirty="0" smtClean="0">
                          <a:ea typeface="Wingdings"/>
                          <a:cs typeface="Wingdings"/>
                          <a:sym typeface="Wingdings"/>
                        </a:rPr>
                        <a:t>Shock likely to cause death</a:t>
                      </a:r>
                    </a:p>
                    <a:p>
                      <a:pPr marL="0" indent="0">
                        <a:spcBef>
                          <a:spcPts val="0"/>
                        </a:spcBef>
                        <a:spcAft>
                          <a:spcPts val="0"/>
                        </a:spcAft>
                        <a:buNone/>
                      </a:pP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a:rPr>
                        <a:t>Catheter-assisted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ea typeface="Wingdings"/>
                          <a:cs typeface="Wingdings"/>
                          <a:sym typeface="Wingdings"/>
                        </a:rPr>
                        <a:t>thrombectomy</a:t>
                      </a:r>
                      <a:endParaRPr lang="en-US" sz="1800" b="1" dirty="0" smtClean="0">
                        <a:ea typeface="Wingdings"/>
                        <a:cs typeface="Wingdings"/>
                        <a:sym typeface="Wingding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ea typeface="Wingdings"/>
                          <a:cs typeface="Wingdings"/>
                          <a:sym typeface="Wingdings"/>
                        </a:rPr>
                        <a:t> </a:t>
                      </a:r>
                      <a:r>
                        <a:rPr lang="en-US" sz="1800" b="1" dirty="0" smtClean="0">
                          <a:solidFill>
                            <a:srgbClr val="FF0000"/>
                          </a:solidFill>
                          <a:sym typeface="Wingdings"/>
                        </a:rPr>
                        <a:t>(Class II C)</a:t>
                      </a:r>
                    </a:p>
                    <a:p>
                      <a:pPr>
                        <a:spcBef>
                          <a:spcPts val="0"/>
                        </a:spcBef>
                        <a:spcAft>
                          <a:spcPts val="0"/>
                        </a:spcAft>
                      </a:pPr>
                      <a:endParaRPr lang="en-US" b="0" dirty="0"/>
                    </a:p>
                  </a:txBody>
                  <a:tcPr/>
                </a:tc>
              </a:tr>
              <a:tr h="370840">
                <a:tc>
                  <a:txBody>
                    <a:bodyPr/>
                    <a:lstStyle/>
                    <a:p>
                      <a:pPr>
                        <a:spcBef>
                          <a:spcPts val="0"/>
                        </a:spcBef>
                        <a:spcAft>
                          <a:spcPts val="0"/>
                        </a:spcAft>
                      </a:pPr>
                      <a:r>
                        <a:rPr lang="en-US" sz="1800" b="0" dirty="0" smtClean="0">
                          <a:sym typeface="Wingdings"/>
                        </a:rPr>
                        <a:t>PE + hypotension + </a:t>
                      </a:r>
                    </a:p>
                    <a:p>
                      <a:pPr marL="0" indent="0">
                        <a:spcBef>
                          <a:spcPts val="0"/>
                        </a:spcBef>
                        <a:spcAft>
                          <a:spcPts val="0"/>
                        </a:spcAft>
                        <a:buNone/>
                      </a:pPr>
                      <a:r>
                        <a:rPr lang="en-US" sz="1800" b="0" dirty="0" smtClean="0">
                          <a:sym typeface="Wingdings"/>
                        </a:rPr>
                        <a:t>contraindication to TLT or</a:t>
                      </a:r>
                      <a:r>
                        <a:rPr lang="en-US" sz="1800" b="0" baseline="0" dirty="0" smtClean="0">
                          <a:sym typeface="Wingdings"/>
                        </a:rPr>
                        <a:t> </a:t>
                      </a:r>
                    </a:p>
                    <a:p>
                      <a:pPr marL="0" indent="0">
                        <a:spcBef>
                          <a:spcPts val="0"/>
                        </a:spcBef>
                        <a:spcAft>
                          <a:spcPts val="0"/>
                        </a:spcAft>
                        <a:buNone/>
                      </a:pPr>
                      <a:r>
                        <a:rPr lang="en-US" sz="1800" b="0" dirty="0" smtClean="0">
                          <a:ea typeface="Wingdings"/>
                          <a:cs typeface="Wingdings"/>
                          <a:sym typeface="Wingdings"/>
                        </a:rPr>
                        <a:t>Failed TLT or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ea typeface="Wingdings"/>
                          <a:cs typeface="Wingdings"/>
                          <a:sym typeface="Wingdings"/>
                        </a:rPr>
                        <a:t>catheter-assisted </a:t>
                      </a:r>
                      <a:r>
                        <a:rPr lang="en-US" sz="1800" dirty="0" err="1" smtClean="0">
                          <a:ea typeface="Wingdings"/>
                          <a:cs typeface="Wingdings"/>
                          <a:sym typeface="Wingdings"/>
                        </a:rPr>
                        <a:t>Thrombectomy</a:t>
                      </a:r>
                      <a:r>
                        <a:rPr lang="en-US" sz="1800" dirty="0" smtClean="0">
                          <a:ea typeface="Wingdings"/>
                          <a:cs typeface="Wingdings"/>
                          <a:sym typeface="Wingdings"/>
                        </a:rPr>
                        <a:t> Shock </a:t>
                      </a:r>
                      <a:endParaRPr lang="en-US" b="0" dirty="0" smtClean="0"/>
                    </a:p>
                    <a:p>
                      <a:pPr marL="0" indent="0">
                        <a:spcBef>
                          <a:spcPts val="0"/>
                        </a:spcBef>
                        <a:spcAft>
                          <a:spcPts val="0"/>
                        </a:spcAft>
                        <a:buNone/>
                      </a:pPr>
                      <a:r>
                        <a:rPr lang="en-US" sz="1800" b="0" dirty="0" smtClean="0">
                          <a:ea typeface="Wingdings"/>
                          <a:cs typeface="Wingdings"/>
                          <a:sym typeface="Wingdings"/>
                        </a:rPr>
                        <a:t>likely to cause death </a:t>
                      </a:r>
                    </a:p>
                    <a:p>
                      <a:pPr marL="0" indent="0">
                        <a:spcBef>
                          <a:spcPts val="0"/>
                        </a:spcBef>
                        <a:spcAft>
                          <a:spcPts val="0"/>
                        </a:spcAft>
                        <a:buNone/>
                      </a:pP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ym typeface="Wingdings"/>
                        </a:rPr>
                        <a:t>Surgical embolectomy</a:t>
                      </a:r>
                    </a:p>
                    <a:p>
                      <a:pPr>
                        <a:spcBef>
                          <a:spcPts val="0"/>
                        </a:spcBef>
                        <a:spcAft>
                          <a:spcPts val="0"/>
                        </a:spcAft>
                      </a:pPr>
                      <a:r>
                        <a:rPr lang="en-US" sz="1800" b="1" dirty="0" smtClean="0">
                          <a:solidFill>
                            <a:srgbClr val="FF0000"/>
                          </a:solidFill>
                          <a:ea typeface="Wingdings"/>
                          <a:cs typeface="Wingdings"/>
                          <a:sym typeface="Wingdings"/>
                        </a:rPr>
                        <a:t>(</a:t>
                      </a:r>
                      <a:r>
                        <a:rPr lang="en-US" sz="1800" b="1" dirty="0" smtClean="0">
                          <a:solidFill>
                            <a:srgbClr val="FF0000"/>
                          </a:solidFill>
                          <a:sym typeface="Wingdings"/>
                        </a:rPr>
                        <a:t>Class II C)</a:t>
                      </a:r>
                      <a:endParaRPr lang="en-US" b="0" dirty="0">
                        <a:solidFill>
                          <a:srgbClr val="FF0000"/>
                        </a:solidFill>
                      </a:endParaRPr>
                    </a:p>
                  </a:txBody>
                  <a:tcPr/>
                </a:tc>
              </a:tr>
            </a:tbl>
          </a:graphicData>
        </a:graphic>
      </p:graphicFrame>
      <p:sp>
        <p:nvSpPr>
          <p:cNvPr id="47117" name="TextBox 4"/>
          <p:cNvSpPr txBox="1">
            <a:spLocks noChangeArrowheads="1"/>
          </p:cNvSpPr>
          <p:nvPr/>
        </p:nvSpPr>
        <p:spPr bwMode="auto">
          <a:xfrm>
            <a:off x="503238" y="4770438"/>
            <a:ext cx="8534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s-ES_tradnl" altLang="en-US" sz="900" b="1" i="1">
                <a:solidFill>
                  <a:srgbClr val="FFFFFF"/>
                </a:solidFill>
                <a:latin typeface="Arial" pitchFamily="34" charset="0"/>
              </a:rPr>
              <a:t>Kearon C, et al. CHEST 2012; 141(2)(Suppl):e419S–e494S </a:t>
            </a:r>
          </a:p>
        </p:txBody>
      </p:sp>
      <p:sp>
        <p:nvSpPr>
          <p:cNvPr id="7" name="Title 1"/>
          <p:cNvSpPr>
            <a:spLocks noGrp="1"/>
          </p:cNvSpPr>
          <p:nvPr>
            <p:ph type="title"/>
          </p:nvPr>
        </p:nvSpPr>
        <p:spPr>
          <a:xfrm>
            <a:off x="-17463" y="-144463"/>
            <a:ext cx="9161463" cy="857251"/>
          </a:xfrm>
        </p:spPr>
        <p:txBody>
          <a:bodyPr>
            <a:normAutofit fontScale="90000"/>
          </a:bodyPr>
          <a:lstStyle/>
          <a:p>
            <a:pPr eaLnBrk="1" hangingPunct="1">
              <a:defRPr/>
            </a:pPr>
            <a:r>
              <a:rPr lang="en-US" sz="3600" b="1" dirty="0" smtClean="0"/>
              <a:t>Management of Hemodynamically Unstable PE</a:t>
            </a:r>
            <a:endParaRPr lang="en-US" sz="36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268288" y="798513"/>
            <a:ext cx="8636000" cy="4344987"/>
          </a:xfrm>
        </p:spPr>
        <p:txBody>
          <a:bodyPr/>
          <a:lstStyle/>
          <a:p>
            <a:pPr eaLnBrk="1" hangingPunct="1">
              <a:spcAft>
                <a:spcPts val="1200"/>
              </a:spcAft>
            </a:pPr>
            <a:r>
              <a:rPr lang="en-US" altLang="en-US" sz="2200" smtClean="0">
                <a:sym typeface="Wingdings" pitchFamily="2" charset="2"/>
              </a:rPr>
              <a:t>PE + contraindication for anticoagulation </a:t>
            </a:r>
            <a:r>
              <a:rPr lang="en-US" altLang="en-US" sz="2200" smtClean="0">
                <a:ea typeface="Wingdings" pitchFamily="2" charset="2"/>
                <a:cs typeface="Wingdings" pitchFamily="2" charset="2"/>
                <a:sym typeface="Wingdings" pitchFamily="2" charset="2"/>
              </a:rPr>
              <a:t></a:t>
            </a:r>
            <a:r>
              <a:rPr lang="en-US" altLang="en-US" sz="2200" smtClean="0">
                <a:sym typeface="Wingdings" pitchFamily="2" charset="2"/>
              </a:rPr>
              <a:t> </a:t>
            </a:r>
            <a:r>
              <a:rPr lang="en-US" altLang="en-US" sz="2200" b="1" smtClean="0">
                <a:sym typeface="Wingdings" pitchFamily="2" charset="2"/>
              </a:rPr>
              <a:t>IVC Filter </a:t>
            </a:r>
            <a:r>
              <a:rPr lang="en-US" altLang="en-US" sz="2200" b="1" smtClean="0">
                <a:solidFill>
                  <a:srgbClr val="FF0000"/>
                </a:solidFill>
                <a:sym typeface="Wingdings" pitchFamily="2" charset="2"/>
              </a:rPr>
              <a:t>(Class I B)</a:t>
            </a:r>
          </a:p>
          <a:p>
            <a:pPr eaLnBrk="1" hangingPunct="1">
              <a:spcAft>
                <a:spcPts val="1200"/>
              </a:spcAft>
            </a:pPr>
            <a:r>
              <a:rPr lang="en-US" altLang="en-US" sz="2200" smtClean="0"/>
              <a:t>PE + cancer </a:t>
            </a:r>
            <a:r>
              <a:rPr lang="en-US" altLang="en-US" sz="2200" smtClean="0">
                <a:ea typeface="Wingdings" pitchFamily="2" charset="2"/>
                <a:cs typeface="Wingdings" pitchFamily="2" charset="2"/>
                <a:sym typeface="Wingdings" pitchFamily="2" charset="2"/>
              </a:rPr>
              <a:t></a:t>
            </a:r>
            <a:r>
              <a:rPr lang="en-US" altLang="en-US" sz="2200" smtClean="0"/>
              <a:t>LMWH over VKA therapy  </a:t>
            </a:r>
            <a:r>
              <a:rPr lang="en-US" altLang="en-US" sz="2200" b="1" smtClean="0">
                <a:solidFill>
                  <a:srgbClr val="FF0000"/>
                </a:solidFill>
              </a:rPr>
              <a:t>(Class II B) </a:t>
            </a:r>
          </a:p>
          <a:p>
            <a:pPr eaLnBrk="1" hangingPunct="1">
              <a:spcAft>
                <a:spcPts val="1200"/>
              </a:spcAft>
            </a:pPr>
            <a:r>
              <a:rPr lang="en-US" altLang="en-US" sz="2200" smtClean="0"/>
              <a:t>Palliative Care evaluation </a:t>
            </a:r>
            <a:r>
              <a:rPr lang="en-US" altLang="en-US" sz="2200" smtClean="0">
                <a:ea typeface="Wingdings" pitchFamily="2" charset="2"/>
                <a:cs typeface="Wingdings" pitchFamily="2" charset="2"/>
                <a:sym typeface="Wingdings" pitchFamily="2" charset="2"/>
              </a:rPr>
              <a:t> patients may </a:t>
            </a:r>
            <a:r>
              <a:rPr lang="en-US" altLang="en-US" sz="2200" smtClean="0"/>
              <a:t>benefit from a focus on optimizing comfort and respecting goals of care during acute illness occurring on the background of other concomitant comorbidities</a:t>
            </a:r>
          </a:p>
          <a:p>
            <a:pPr eaLnBrk="1" hangingPunct="1">
              <a:spcAft>
                <a:spcPts val="1200"/>
              </a:spcAft>
            </a:pPr>
            <a:r>
              <a:rPr lang="en-US" altLang="en-US" sz="2200" smtClean="0"/>
              <a:t>There are no age-specific precautions in the 2012 ACCP VTE Guidelines </a:t>
            </a:r>
            <a:r>
              <a:rPr lang="en-US" altLang="en-US" sz="2200" smtClean="0">
                <a:ea typeface="Wingdings" pitchFamily="2" charset="2"/>
                <a:cs typeface="Wingdings" pitchFamily="2" charset="2"/>
                <a:sym typeface="Wingdings" pitchFamily="2" charset="2"/>
              </a:rPr>
              <a:t> </a:t>
            </a:r>
            <a:r>
              <a:rPr lang="en-US" altLang="en-US" sz="2200" smtClean="0"/>
              <a:t>calculated creatinine clearance, existing HTN, and other risk factors for bleeding must be considered</a:t>
            </a:r>
            <a:endParaRPr lang="en-US" altLang="en-US" sz="2200" b="1" smtClean="0">
              <a:solidFill>
                <a:srgbClr val="FFAA0C"/>
              </a:solidFill>
            </a:endParaRPr>
          </a:p>
          <a:p>
            <a:pPr eaLnBrk="1" hangingPunct="1">
              <a:spcAft>
                <a:spcPts val="1200"/>
              </a:spcAft>
            </a:pPr>
            <a:endParaRPr lang="en-US" altLang="en-US" sz="2200" b="1" smtClean="0">
              <a:solidFill>
                <a:srgbClr val="FFAA0C"/>
              </a:solidFill>
            </a:endParaRPr>
          </a:p>
          <a:p>
            <a:pPr eaLnBrk="1" hangingPunct="1">
              <a:spcAft>
                <a:spcPts val="1200"/>
              </a:spcAft>
            </a:pPr>
            <a:endParaRPr lang="en-US" altLang="en-US" sz="2200" b="1" smtClean="0">
              <a:solidFill>
                <a:srgbClr val="FFAA0C"/>
              </a:solidFill>
            </a:endParaRPr>
          </a:p>
        </p:txBody>
      </p:sp>
      <p:sp>
        <p:nvSpPr>
          <p:cNvPr id="48131" name="Title 1"/>
          <p:cNvSpPr>
            <a:spLocks noGrp="1"/>
          </p:cNvSpPr>
          <p:nvPr>
            <p:ph type="title"/>
          </p:nvPr>
        </p:nvSpPr>
        <p:spPr>
          <a:xfrm>
            <a:off x="549275" y="0"/>
            <a:ext cx="8594725" cy="857250"/>
          </a:xfrm>
        </p:spPr>
        <p:txBody>
          <a:bodyPr/>
          <a:lstStyle/>
          <a:p>
            <a:pPr eaLnBrk="1" hangingPunct="1"/>
            <a:r>
              <a:rPr lang="en-US" altLang="en-US" sz="3200" b="1" smtClean="0"/>
              <a:t>Management of PE in the Older Adult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19050"/>
            <a:ext cx="8229600" cy="857250"/>
          </a:xfrm>
        </p:spPr>
        <p:txBody>
          <a:bodyPr/>
          <a:lstStyle/>
          <a:p>
            <a:pPr eaLnBrk="1" hangingPunct="1"/>
            <a:r>
              <a:rPr lang="en-US" altLang="en-US" sz="3800" b="1" smtClean="0"/>
              <a:t>Case (Continued)</a:t>
            </a:r>
          </a:p>
        </p:txBody>
      </p:sp>
      <p:sp>
        <p:nvSpPr>
          <p:cNvPr id="49155" name="Content Placeholder 2"/>
          <p:cNvSpPr>
            <a:spLocks noGrp="1"/>
          </p:cNvSpPr>
          <p:nvPr>
            <p:ph idx="1"/>
          </p:nvPr>
        </p:nvSpPr>
        <p:spPr>
          <a:xfrm>
            <a:off x="268288" y="838200"/>
            <a:ext cx="8666162" cy="4344988"/>
          </a:xfrm>
        </p:spPr>
        <p:txBody>
          <a:bodyPr/>
          <a:lstStyle/>
          <a:p>
            <a:pPr eaLnBrk="1" hangingPunct="1">
              <a:spcBef>
                <a:spcPct val="0"/>
              </a:spcBef>
              <a:spcAft>
                <a:spcPts val="600"/>
              </a:spcAft>
            </a:pPr>
            <a:r>
              <a:rPr lang="en-US" altLang="en-US" sz="2200" smtClean="0"/>
              <a:t>INR </a:t>
            </a:r>
            <a:r>
              <a:rPr lang="en-US" altLang="en-US" sz="2200" smtClean="0">
                <a:ea typeface="Wingdings" pitchFamily="2" charset="2"/>
                <a:cs typeface="Wingdings" pitchFamily="2" charset="2"/>
                <a:sym typeface="Wingdings" pitchFamily="2" charset="2"/>
              </a:rPr>
              <a:t>  </a:t>
            </a:r>
            <a:r>
              <a:rPr lang="en-US" altLang="en-US" sz="2200" smtClean="0">
                <a:ea typeface="Wingdings" pitchFamily="2" charset="2"/>
                <a:cs typeface="Wingdings" pitchFamily="2" charset="2"/>
                <a:sym typeface="Zapf Dingbats"/>
              </a:rPr>
              <a:t>Noted to be Sub</a:t>
            </a:r>
            <a:r>
              <a:rPr lang="en-US" altLang="en-US" sz="2200" smtClean="0"/>
              <a:t>therapeutic </a:t>
            </a:r>
          </a:p>
          <a:p>
            <a:pPr eaLnBrk="1" hangingPunct="1">
              <a:spcBef>
                <a:spcPct val="0"/>
              </a:spcBef>
              <a:spcAft>
                <a:spcPts val="600"/>
              </a:spcAft>
            </a:pPr>
            <a:r>
              <a:rPr lang="en-US" altLang="en-US" sz="2200" smtClean="0"/>
              <a:t>Underlying hypercoagulable state, </a:t>
            </a:r>
            <a:r>
              <a:rPr lang="en-US" altLang="en-US" sz="2200" smtClean="0">
                <a:latin typeface="Wingdings" pitchFamily="2" charset="2"/>
                <a:ea typeface="Wingdings" pitchFamily="2" charset="2"/>
                <a:cs typeface="Wingdings" pitchFamily="2" charset="2"/>
                <a:sym typeface="Wingdings" pitchFamily="2" charset="2"/>
              </a:rPr>
              <a:t></a:t>
            </a:r>
            <a:r>
              <a:rPr lang="en-US" altLang="en-US" sz="2200" smtClean="0">
                <a:sym typeface="Wingdings" pitchFamily="2" charset="2"/>
              </a:rPr>
              <a:t> suspicion for </a:t>
            </a:r>
            <a:r>
              <a:rPr lang="en-US" altLang="en-US" sz="2200" smtClean="0"/>
              <a:t>active malignancy, in addition to probable decreased mobility, low-molecular weight heparin would be also an appropriate choice for indefinite anticoagulation in the setting of an active malignancy</a:t>
            </a:r>
          </a:p>
          <a:p>
            <a:pPr eaLnBrk="1" hangingPunct="1">
              <a:spcBef>
                <a:spcPct val="0"/>
              </a:spcBef>
              <a:spcAft>
                <a:spcPts val="600"/>
              </a:spcAft>
            </a:pPr>
            <a:r>
              <a:rPr lang="en-US" altLang="en-US" sz="2200" smtClean="0"/>
              <a:t>Tenuous hemodynamic status and evidence of right heart strain </a:t>
            </a:r>
            <a:r>
              <a:rPr lang="en-US" altLang="en-US" sz="2200" smtClean="0">
                <a:latin typeface="Wingdings" pitchFamily="2" charset="2"/>
                <a:ea typeface="Wingdings" pitchFamily="2" charset="2"/>
                <a:cs typeface="Wingdings" pitchFamily="2" charset="2"/>
                <a:sym typeface="Wingdings" pitchFamily="2" charset="2"/>
              </a:rPr>
              <a:t></a:t>
            </a:r>
            <a:r>
              <a:rPr lang="en-US" altLang="en-US" sz="2200" smtClean="0"/>
              <a:t> systemic fibrinolysis or catheter-based embolectomy would be a reasonable choice</a:t>
            </a:r>
          </a:p>
          <a:p>
            <a:pPr eaLnBrk="1" hangingPunct="1">
              <a:spcBef>
                <a:spcPct val="0"/>
              </a:spcBef>
              <a:spcAft>
                <a:spcPts val="600"/>
              </a:spcAft>
            </a:pPr>
            <a:r>
              <a:rPr lang="en-US" altLang="en-US" sz="2200" smtClean="0"/>
              <a:t>Palliative care consultation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8575"/>
            <a:ext cx="8229600" cy="857250"/>
          </a:xfrm>
        </p:spPr>
        <p:txBody>
          <a:bodyPr/>
          <a:lstStyle/>
          <a:p>
            <a:pPr eaLnBrk="1" hangingPunct="1"/>
            <a:r>
              <a:rPr lang="en-US" altLang="en-US" sz="3800" b="1" smtClean="0"/>
              <a:t>Key Points</a:t>
            </a:r>
          </a:p>
        </p:txBody>
      </p:sp>
      <p:sp>
        <p:nvSpPr>
          <p:cNvPr id="50179" name="Content Placeholder 2"/>
          <p:cNvSpPr>
            <a:spLocks noGrp="1"/>
          </p:cNvSpPr>
          <p:nvPr>
            <p:ph idx="1"/>
          </p:nvPr>
        </p:nvSpPr>
        <p:spPr>
          <a:xfrm>
            <a:off x="457200" y="719138"/>
            <a:ext cx="8229600" cy="3394075"/>
          </a:xfrm>
        </p:spPr>
        <p:txBody>
          <a:bodyPr/>
          <a:lstStyle/>
          <a:p>
            <a:pPr eaLnBrk="1" hangingPunct="1">
              <a:spcBef>
                <a:spcPct val="0"/>
              </a:spcBef>
              <a:spcAft>
                <a:spcPts val="600"/>
              </a:spcAft>
              <a:buFont typeface="Wingdings" panose="05000000000000000000" pitchFamily="2" charset="2"/>
              <a:buChar char="ü"/>
            </a:pPr>
            <a:r>
              <a:rPr lang="en-US" altLang="en-US" sz="2200" smtClean="0"/>
              <a:t>Screening for AAA should be considered in males ages 65-75 who have smoked, or those with a family history of AAA, multiple cardiovascular risk factors, or known coronary artery disease or peripheral vascular disease</a:t>
            </a:r>
          </a:p>
          <a:p>
            <a:pPr eaLnBrk="1" hangingPunct="1">
              <a:spcBef>
                <a:spcPct val="0"/>
              </a:spcBef>
              <a:spcAft>
                <a:spcPts val="600"/>
              </a:spcAft>
              <a:buFont typeface="Wingdings" panose="05000000000000000000" pitchFamily="2" charset="2"/>
              <a:buChar char="ü"/>
            </a:pPr>
            <a:r>
              <a:rPr lang="en-US" altLang="en-US" sz="2200" smtClean="0"/>
              <a:t>Peripheral arterial disease (PAD) is present in ≥30% of older adults and is often asymptomatic or accompanied by atypical symptoms</a:t>
            </a:r>
          </a:p>
          <a:p>
            <a:pPr eaLnBrk="1" hangingPunct="1">
              <a:spcBef>
                <a:spcPct val="0"/>
              </a:spcBef>
              <a:spcAft>
                <a:spcPts val="600"/>
              </a:spcAft>
              <a:buFont typeface="Wingdings" panose="05000000000000000000" pitchFamily="2" charset="2"/>
              <a:buChar char="ü"/>
            </a:pPr>
            <a:r>
              <a:rPr lang="en-US" altLang="en-US" sz="2200" smtClean="0"/>
              <a:t>Comprehensive risk factor modification is important as PAD is associated with higher cardiovascular disease mortality in older adults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8575"/>
            <a:ext cx="8229600" cy="857250"/>
          </a:xfrm>
        </p:spPr>
        <p:txBody>
          <a:bodyPr/>
          <a:lstStyle/>
          <a:p>
            <a:pPr eaLnBrk="1" hangingPunct="1"/>
            <a:r>
              <a:rPr lang="en-US" altLang="en-US" sz="3800" b="1" smtClean="0"/>
              <a:t>Key Points</a:t>
            </a:r>
          </a:p>
        </p:txBody>
      </p:sp>
      <p:sp>
        <p:nvSpPr>
          <p:cNvPr id="51203" name="Content Placeholder 2"/>
          <p:cNvSpPr>
            <a:spLocks noGrp="1"/>
          </p:cNvSpPr>
          <p:nvPr>
            <p:ph idx="1"/>
          </p:nvPr>
        </p:nvSpPr>
        <p:spPr>
          <a:xfrm>
            <a:off x="457200" y="852488"/>
            <a:ext cx="8229600" cy="3394075"/>
          </a:xfrm>
        </p:spPr>
        <p:txBody>
          <a:bodyPr/>
          <a:lstStyle/>
          <a:p>
            <a:pPr eaLnBrk="1" hangingPunct="1">
              <a:spcBef>
                <a:spcPct val="0"/>
              </a:spcBef>
              <a:spcAft>
                <a:spcPts val="600"/>
              </a:spcAft>
              <a:buFont typeface="Wingdings" panose="05000000000000000000" pitchFamily="2" charset="2"/>
              <a:buChar char="ü"/>
            </a:pPr>
            <a:r>
              <a:rPr lang="en-US" altLang="en-US" sz="2200" smtClean="0"/>
              <a:t>Risk of venous thrombosis is approximately 1% per year in the very old (10-fold higher incidence than in younger persons), predominantly in the setting of immobility. Aggressive prophylaxis and early mobilization are important for older adults in the hospital setting</a:t>
            </a:r>
          </a:p>
          <a:p>
            <a:pPr eaLnBrk="1" hangingPunct="1">
              <a:spcBef>
                <a:spcPct val="0"/>
              </a:spcBef>
              <a:spcAft>
                <a:spcPts val="600"/>
              </a:spcAft>
              <a:buFont typeface="Wingdings" panose="05000000000000000000" pitchFamily="2" charset="2"/>
              <a:buChar char="ü"/>
            </a:pPr>
            <a:r>
              <a:rPr lang="en-US" altLang="en-US" sz="2200" smtClean="0"/>
              <a:t>Acute pulmonary embolism presents more often as syncope and carries a higher in-hospital mortality (10-30%) in older adults than in younger adults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ACC_SIG_BLUE_1900x6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013" y="1631950"/>
            <a:ext cx="79279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4925"/>
            <a:ext cx="8229600" cy="857250"/>
          </a:xfrm>
        </p:spPr>
        <p:txBody>
          <a:bodyPr/>
          <a:lstStyle/>
          <a:p>
            <a:pPr eaLnBrk="1" hangingPunct="1"/>
            <a:r>
              <a:rPr lang="en-US" altLang="en-US" sz="3800" b="1" smtClean="0"/>
              <a:t>Abdominal Aortic Aneurysm </a:t>
            </a:r>
          </a:p>
        </p:txBody>
      </p:sp>
      <p:sp>
        <p:nvSpPr>
          <p:cNvPr id="3" name="Content Placeholder 2"/>
          <p:cNvSpPr>
            <a:spLocks noGrp="1"/>
          </p:cNvSpPr>
          <p:nvPr>
            <p:ph idx="1"/>
          </p:nvPr>
        </p:nvSpPr>
        <p:spPr>
          <a:xfrm>
            <a:off x="165100" y="822325"/>
            <a:ext cx="8680450" cy="3395663"/>
          </a:xfrm>
        </p:spPr>
        <p:txBody>
          <a:bodyPr>
            <a:noAutofit/>
          </a:bodyPr>
          <a:lstStyle/>
          <a:p>
            <a:pPr marL="0" indent="0" eaLnBrk="1" hangingPunct="1">
              <a:spcAft>
                <a:spcPts val="600"/>
              </a:spcAft>
              <a:buFont typeface="Wingdings" panose="05000000000000000000" pitchFamily="2" charset="2"/>
              <a:buNone/>
              <a:defRPr/>
            </a:pPr>
            <a:r>
              <a:rPr lang="en-US" sz="1800" b="1" dirty="0" smtClean="0"/>
              <a:t>Epidemiology:</a:t>
            </a:r>
          </a:p>
          <a:p>
            <a:pPr eaLnBrk="1" hangingPunct="1">
              <a:spcAft>
                <a:spcPts val="600"/>
              </a:spcAft>
              <a:defRPr/>
            </a:pPr>
            <a:r>
              <a:rPr lang="en-US" sz="1800" dirty="0" smtClean="0"/>
              <a:t>The </a:t>
            </a:r>
            <a:r>
              <a:rPr lang="en-US" sz="1800" dirty="0"/>
              <a:t>prevalence of </a:t>
            </a:r>
            <a:r>
              <a:rPr lang="en-US" sz="1800" dirty="0" smtClean="0"/>
              <a:t>Abdominal Aortic Aneurysm (AAA) </a:t>
            </a:r>
            <a:r>
              <a:rPr lang="en-US" sz="1800" dirty="0"/>
              <a:t>increases with </a:t>
            </a:r>
            <a:r>
              <a:rPr lang="en-US" sz="1800" dirty="0" smtClean="0"/>
              <a:t>age:</a:t>
            </a:r>
          </a:p>
          <a:p>
            <a:pPr marL="911225" indent="-508000" eaLnBrk="1" hangingPunct="1">
              <a:spcBef>
                <a:spcPts val="0"/>
              </a:spcBef>
              <a:spcAft>
                <a:spcPts val="600"/>
              </a:spcAft>
              <a:defRPr/>
            </a:pPr>
            <a:r>
              <a:rPr lang="en-US" sz="1800" dirty="0" smtClean="0"/>
              <a:t>2.1</a:t>
            </a:r>
            <a:r>
              <a:rPr lang="en-US" sz="1800" dirty="0"/>
              <a:t>% in </a:t>
            </a:r>
            <a:r>
              <a:rPr lang="en-US" sz="1800" dirty="0" smtClean="0"/>
              <a:t>men &gt;55 years old and &gt; 8% in men &gt; 75 years old</a:t>
            </a:r>
          </a:p>
          <a:p>
            <a:pPr marL="911225" indent="-508000" eaLnBrk="1" hangingPunct="1">
              <a:spcBef>
                <a:spcPts val="0"/>
              </a:spcBef>
              <a:spcAft>
                <a:spcPts val="600"/>
              </a:spcAft>
              <a:defRPr/>
            </a:pPr>
            <a:r>
              <a:rPr lang="en-US" sz="1800" dirty="0" smtClean="0"/>
              <a:t>Cochrane </a:t>
            </a:r>
            <a:r>
              <a:rPr lang="en-US" sz="1800" dirty="0" smtClean="0">
                <a:latin typeface="Wingdings"/>
                <a:ea typeface="Wingdings"/>
                <a:cs typeface="Wingdings"/>
                <a:sym typeface="Wingdings"/>
              </a:rPr>
              <a:t></a:t>
            </a:r>
            <a:r>
              <a:rPr lang="en-US" sz="1800" dirty="0">
                <a:sym typeface="Wingdings"/>
              </a:rPr>
              <a:t> </a:t>
            </a:r>
            <a:r>
              <a:rPr lang="en-US" sz="1800" dirty="0" smtClean="0">
                <a:sym typeface="Wingdings"/>
              </a:rPr>
              <a:t>5-10% in men &gt;65 years old</a:t>
            </a:r>
            <a:endParaRPr lang="en-US" sz="1800" dirty="0">
              <a:sym typeface="Wingdings"/>
            </a:endParaRPr>
          </a:p>
          <a:p>
            <a:pPr marL="911225" indent="-508000" eaLnBrk="1" hangingPunct="1">
              <a:spcBef>
                <a:spcPts val="0"/>
              </a:spcBef>
              <a:spcAft>
                <a:spcPts val="600"/>
              </a:spcAft>
              <a:defRPr/>
            </a:pPr>
            <a:r>
              <a:rPr lang="en-US" sz="1800" dirty="0" smtClean="0"/>
              <a:t>5x more in men compared to women</a:t>
            </a:r>
          </a:p>
          <a:p>
            <a:pPr eaLnBrk="1" hangingPunct="1">
              <a:spcAft>
                <a:spcPts val="600"/>
              </a:spcAft>
              <a:defRPr/>
            </a:pPr>
            <a:r>
              <a:rPr lang="en-US" sz="1800" dirty="0"/>
              <a:t>The risk for rupture is higher in men:</a:t>
            </a:r>
          </a:p>
          <a:p>
            <a:pPr marL="911225" indent="-508000" eaLnBrk="1" hangingPunct="1">
              <a:spcBef>
                <a:spcPts val="600"/>
              </a:spcBef>
              <a:spcAft>
                <a:spcPts val="600"/>
              </a:spcAft>
              <a:defRPr/>
            </a:pPr>
            <a:r>
              <a:rPr lang="en-US" sz="1800" dirty="0"/>
              <a:t>2:1 </a:t>
            </a:r>
            <a:r>
              <a:rPr lang="en-US" sz="1800" dirty="0" smtClean="0"/>
              <a:t>male : female </a:t>
            </a:r>
            <a:r>
              <a:rPr lang="en-US" sz="1800" dirty="0"/>
              <a:t>(autopsy studies)</a:t>
            </a:r>
          </a:p>
          <a:p>
            <a:pPr marL="911225" indent="-508000" eaLnBrk="1" hangingPunct="1">
              <a:spcBef>
                <a:spcPts val="600"/>
              </a:spcBef>
              <a:spcAft>
                <a:spcPts val="600"/>
              </a:spcAft>
              <a:defRPr/>
            </a:pPr>
            <a:r>
              <a:rPr lang="en-US" sz="1800" dirty="0"/>
              <a:t>Associated mortality is 80% for older adults reaching the hospital &amp; 50% for those undergoing emergent repair</a:t>
            </a:r>
          </a:p>
          <a:p>
            <a:pPr marL="403225" indent="0" eaLnBrk="1" hangingPunct="1">
              <a:spcBef>
                <a:spcPts val="0"/>
              </a:spcBef>
              <a:buFont typeface="Wingdings" panose="05000000000000000000" pitchFamily="2" charset="2"/>
              <a:buNone/>
              <a:defRPr/>
            </a:pPr>
            <a:endParaRPr lang="en-US"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731838"/>
            <a:ext cx="8680450" cy="3394075"/>
          </a:xfrm>
        </p:spPr>
        <p:txBody>
          <a:bodyPr>
            <a:noAutofit/>
          </a:bodyPr>
          <a:lstStyle/>
          <a:p>
            <a:pPr eaLnBrk="1" hangingPunct="1">
              <a:spcAft>
                <a:spcPts val="600"/>
              </a:spcAft>
            </a:pPr>
            <a:r>
              <a:rPr lang="en-US" altLang="en-US" sz="1800" smtClean="0"/>
              <a:t>Presenting symptoms in older adults varies widely</a:t>
            </a:r>
          </a:p>
          <a:p>
            <a:pPr eaLnBrk="1" hangingPunct="1">
              <a:spcBef>
                <a:spcPts val="600"/>
              </a:spcBef>
              <a:spcAft>
                <a:spcPts val="600"/>
              </a:spcAft>
            </a:pPr>
            <a:r>
              <a:rPr lang="en-US" altLang="en-US" sz="1800" smtClean="0"/>
              <a:t>Failure to thrive, weight loss from mesenteric ischemia (obstructive disease/emboli) </a:t>
            </a:r>
          </a:p>
          <a:p>
            <a:pPr eaLnBrk="1" hangingPunct="1">
              <a:spcBef>
                <a:spcPts val="600"/>
              </a:spcBef>
              <a:spcAft>
                <a:spcPts val="600"/>
              </a:spcAft>
            </a:pPr>
            <a:r>
              <a:rPr lang="en-US" altLang="en-US" sz="1800" smtClean="0"/>
              <a:t>Acute renal failure </a:t>
            </a:r>
          </a:p>
          <a:p>
            <a:pPr eaLnBrk="1" hangingPunct="1">
              <a:spcAft>
                <a:spcPts val="600"/>
              </a:spcAft>
            </a:pPr>
            <a:r>
              <a:rPr lang="en-US" altLang="en-US" sz="1800" smtClean="0"/>
              <a:t>Strong relationship of AAA with renal vascular disease and atherosclerotic disease, including aortic disease</a:t>
            </a:r>
          </a:p>
          <a:p>
            <a:pPr eaLnBrk="1" hangingPunct="1">
              <a:spcAft>
                <a:spcPts val="600"/>
              </a:spcAft>
            </a:pPr>
            <a:r>
              <a:rPr lang="en-US" altLang="en-US" sz="1800" smtClean="0"/>
              <a:t> Atherosclerotic plaques in the abdominal aorta encroach on the renal artery origin and lead to the formation of renal artery stenosis</a:t>
            </a:r>
          </a:p>
          <a:p>
            <a:pPr eaLnBrk="1" hangingPunct="1">
              <a:spcAft>
                <a:spcPts val="600"/>
              </a:spcAft>
            </a:pPr>
            <a:r>
              <a:rPr lang="en-US" altLang="en-US" sz="1800" smtClean="0"/>
              <a:t>There is evidence of acceleration of atherosclerotic disease in the setting of increased activation of the renin-angiotensin-aldosterone system </a:t>
            </a:r>
            <a:r>
              <a:rPr lang="en-US" altLang="en-US" sz="1800" smtClean="0">
                <a:latin typeface="Wingdings" pitchFamily="2" charset="2"/>
                <a:ea typeface="Wingdings" pitchFamily="2" charset="2"/>
                <a:cs typeface="Wingdings" pitchFamily="2" charset="2"/>
                <a:sym typeface="Wingdings" pitchFamily="2" charset="2"/>
              </a:rPr>
              <a:t></a:t>
            </a:r>
            <a:r>
              <a:rPr lang="en-US" altLang="en-US" sz="1800" smtClean="0"/>
              <a:t> worsening renal failure</a:t>
            </a:r>
          </a:p>
        </p:txBody>
      </p:sp>
      <p:sp>
        <p:nvSpPr>
          <p:cNvPr id="4" name="Title 1"/>
          <p:cNvSpPr>
            <a:spLocks noGrp="1"/>
          </p:cNvSpPr>
          <p:nvPr>
            <p:ph type="title"/>
          </p:nvPr>
        </p:nvSpPr>
        <p:spPr>
          <a:xfrm>
            <a:off x="0" y="-125413"/>
            <a:ext cx="9051925" cy="857251"/>
          </a:xfrm>
        </p:spPr>
        <p:txBody>
          <a:bodyPr>
            <a:normAutofit fontScale="90000"/>
          </a:bodyPr>
          <a:lstStyle/>
          <a:p>
            <a:pPr eaLnBrk="1" hangingPunct="1">
              <a:defRPr/>
            </a:pPr>
            <a:r>
              <a:rPr lang="en-US" sz="3600" b="1" dirty="0" smtClean="0"/>
              <a:t>Peripheral Arterial Disease in Older Adults</a:t>
            </a:r>
            <a:endParaRPr lang="en-US"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450" y="854075"/>
            <a:ext cx="8547100" cy="3394075"/>
          </a:xfrm>
        </p:spPr>
        <p:txBody>
          <a:bodyPr>
            <a:noAutofit/>
          </a:bodyPr>
          <a:lstStyle/>
          <a:p>
            <a:pPr eaLnBrk="1" hangingPunct="1">
              <a:spcAft>
                <a:spcPts val="1200"/>
              </a:spcAft>
            </a:pPr>
            <a:r>
              <a:rPr lang="en-US" altLang="en-US" sz="2000" b="1" smtClean="0"/>
              <a:t>Screening :</a:t>
            </a:r>
          </a:p>
          <a:p>
            <a:pPr eaLnBrk="1" hangingPunct="1">
              <a:spcBef>
                <a:spcPts val="600"/>
              </a:spcBef>
              <a:spcAft>
                <a:spcPts val="1200"/>
              </a:spcAft>
            </a:pPr>
            <a:r>
              <a:rPr lang="en-US" altLang="en-US" sz="2000" smtClean="0"/>
              <a:t>Reduces mortality risk in men ages 65-83 years   (Screening not advised</a:t>
            </a:r>
            <a:r>
              <a:rPr lang="en-US" altLang="en-US" sz="2000" smtClean="0">
                <a:sym typeface="Zapf Dingbats"/>
              </a:rPr>
              <a:t> </a:t>
            </a:r>
            <a:r>
              <a:rPr lang="en-US" altLang="en-US" sz="2000" smtClean="0"/>
              <a:t>in women)</a:t>
            </a:r>
          </a:p>
          <a:p>
            <a:pPr eaLnBrk="1" hangingPunct="1">
              <a:spcBef>
                <a:spcPts val="600"/>
              </a:spcBef>
              <a:spcAft>
                <a:spcPts val="1200"/>
              </a:spcAft>
            </a:pPr>
            <a:r>
              <a:rPr lang="en-US" altLang="en-US" sz="2000" smtClean="0"/>
              <a:t>If normal aorta size between ages 65-75 years, there is no need for additional screening</a:t>
            </a:r>
          </a:p>
          <a:p>
            <a:pPr eaLnBrk="1" hangingPunct="1">
              <a:spcBef>
                <a:spcPts val="600"/>
              </a:spcBef>
              <a:spcAft>
                <a:spcPts val="1200"/>
              </a:spcAft>
            </a:pPr>
            <a:r>
              <a:rPr lang="en-US" altLang="en-US" sz="2000" smtClean="0"/>
              <a:t>Incidentally discovered AAA &lt; 3 cm require no further follow-up </a:t>
            </a:r>
          </a:p>
          <a:p>
            <a:pPr eaLnBrk="1" hangingPunct="1">
              <a:spcBef>
                <a:spcPts val="600"/>
              </a:spcBef>
              <a:spcAft>
                <a:spcPts val="1200"/>
              </a:spcAft>
            </a:pPr>
            <a:r>
              <a:rPr lang="en-US" altLang="en-US" sz="2000" smtClean="0"/>
              <a:t>For AAAs of 3-4 cm </a:t>
            </a:r>
            <a:r>
              <a:rPr lang="en-US" altLang="en-US" sz="2000" smtClean="0">
                <a:latin typeface="Wingdings" pitchFamily="2" charset="2"/>
                <a:ea typeface="Wingdings" pitchFamily="2" charset="2"/>
                <a:cs typeface="Wingdings" pitchFamily="2" charset="2"/>
                <a:sym typeface="Wingdings" pitchFamily="2" charset="2"/>
              </a:rPr>
              <a:t></a:t>
            </a:r>
            <a:r>
              <a:rPr lang="en-US" altLang="en-US" sz="2000" smtClean="0"/>
              <a:t> ultrasound imaging  recommended annually</a:t>
            </a:r>
          </a:p>
          <a:p>
            <a:pPr eaLnBrk="1" hangingPunct="1">
              <a:spcBef>
                <a:spcPts val="600"/>
              </a:spcBef>
              <a:spcAft>
                <a:spcPts val="1200"/>
              </a:spcAft>
              <a:buFont typeface="Wingdings" panose="05000000000000000000" pitchFamily="2" charset="2"/>
              <a:buNone/>
            </a:pPr>
            <a:endParaRPr lang="en-US" altLang="en-US" sz="2000" smtClean="0"/>
          </a:p>
          <a:p>
            <a:pPr eaLnBrk="1" hangingPunct="1">
              <a:spcBef>
                <a:spcPts val="600"/>
              </a:spcBef>
              <a:spcAft>
                <a:spcPts val="1200"/>
              </a:spcAft>
              <a:buFont typeface="Wingdings" panose="05000000000000000000" pitchFamily="2" charset="2"/>
              <a:buNone/>
            </a:pPr>
            <a:endParaRPr lang="en-US" altLang="en-US" sz="2000" smtClean="0"/>
          </a:p>
          <a:p>
            <a:pPr eaLnBrk="1" hangingPunct="1">
              <a:spcBef>
                <a:spcPts val="600"/>
              </a:spcBef>
              <a:spcAft>
                <a:spcPts val="1200"/>
              </a:spcAft>
              <a:buFont typeface="Wingdings" panose="05000000000000000000" pitchFamily="2" charset="2"/>
              <a:buChar char="ü"/>
            </a:pPr>
            <a:endParaRPr lang="en-US" altLang="en-US" sz="2000" smtClean="0"/>
          </a:p>
        </p:txBody>
      </p:sp>
      <p:sp>
        <p:nvSpPr>
          <p:cNvPr id="11267" name="Title 1"/>
          <p:cNvSpPr>
            <a:spLocks noGrp="1"/>
          </p:cNvSpPr>
          <p:nvPr>
            <p:ph type="title"/>
          </p:nvPr>
        </p:nvSpPr>
        <p:spPr>
          <a:xfrm>
            <a:off x="457200" y="-14288"/>
            <a:ext cx="8229600" cy="857251"/>
          </a:xfrm>
        </p:spPr>
        <p:txBody>
          <a:bodyPr/>
          <a:lstStyle/>
          <a:p>
            <a:pPr eaLnBrk="1" hangingPunct="1"/>
            <a:r>
              <a:rPr lang="en-US" altLang="en-US" sz="3800" b="1" smtClean="0"/>
              <a:t>Abdominal Aortic Aneurysm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450" y="855663"/>
            <a:ext cx="8547100" cy="3394075"/>
          </a:xfrm>
        </p:spPr>
        <p:txBody>
          <a:bodyPr>
            <a:noAutofit/>
          </a:bodyPr>
          <a:lstStyle/>
          <a:p>
            <a:pPr defTabSz="573088" eaLnBrk="1" hangingPunct="1">
              <a:spcBef>
                <a:spcPts val="600"/>
              </a:spcBef>
              <a:spcAft>
                <a:spcPts val="1200"/>
              </a:spcAft>
              <a:defRPr/>
            </a:pPr>
            <a:r>
              <a:rPr lang="en-US" sz="2200" dirty="0"/>
              <a:t>For AAAs of 4-5.4 cm </a:t>
            </a:r>
            <a:r>
              <a:rPr lang="en-US" sz="2200" dirty="0">
                <a:latin typeface="Wingdings"/>
                <a:ea typeface="Wingdings"/>
                <a:cs typeface="Wingdings"/>
                <a:sym typeface="Wingdings"/>
              </a:rPr>
              <a:t></a:t>
            </a:r>
            <a:r>
              <a:rPr lang="en-US" sz="2200" dirty="0"/>
              <a:t> ultrasound imaging  recommended every 6 </a:t>
            </a:r>
            <a:r>
              <a:rPr lang="en-US" sz="2200" dirty="0" smtClean="0"/>
              <a:t>months</a:t>
            </a:r>
          </a:p>
          <a:p>
            <a:pPr defTabSz="573088" eaLnBrk="1" hangingPunct="1">
              <a:spcBef>
                <a:spcPts val="600"/>
              </a:spcBef>
              <a:spcAft>
                <a:spcPts val="1200"/>
              </a:spcAft>
              <a:defRPr/>
            </a:pPr>
            <a:r>
              <a:rPr lang="en-US" sz="2200" dirty="0" smtClean="0"/>
              <a:t>For </a:t>
            </a:r>
            <a:r>
              <a:rPr lang="en-US" sz="2200" dirty="0"/>
              <a:t>AAAs ≥5.5 cm </a:t>
            </a:r>
            <a:r>
              <a:rPr lang="en-US" sz="2200" dirty="0" smtClean="0"/>
              <a:t>or </a:t>
            </a:r>
            <a:r>
              <a:rPr lang="en-US" sz="2200" dirty="0"/>
              <a:t>rapid growth rate </a:t>
            </a:r>
            <a:r>
              <a:rPr lang="en-US" sz="2200" dirty="0" smtClean="0"/>
              <a:t>(</a:t>
            </a:r>
            <a:r>
              <a:rPr lang="en-US" sz="2200" dirty="0"/>
              <a:t>&gt;</a:t>
            </a:r>
            <a:r>
              <a:rPr lang="en-US" sz="2200" dirty="0" smtClean="0"/>
              <a:t> </a:t>
            </a:r>
            <a:r>
              <a:rPr lang="en-US" sz="2200" dirty="0"/>
              <a:t>0.5 cm per year) </a:t>
            </a:r>
            <a:r>
              <a:rPr lang="en-US" sz="2200" dirty="0" smtClean="0">
                <a:latin typeface="Wingdings"/>
                <a:ea typeface="Wingdings"/>
                <a:cs typeface="Wingdings"/>
                <a:sym typeface="Wingdings"/>
              </a:rPr>
              <a:t></a:t>
            </a:r>
            <a:r>
              <a:rPr lang="en-US" sz="2200" dirty="0" smtClean="0"/>
              <a:t> CT or MR angiography + evaluation for repair</a:t>
            </a:r>
          </a:p>
          <a:p>
            <a:pPr defTabSz="573088" eaLnBrk="1" hangingPunct="1">
              <a:spcBef>
                <a:spcPts val="600"/>
              </a:spcBef>
              <a:spcAft>
                <a:spcPts val="1200"/>
              </a:spcAft>
              <a:defRPr/>
            </a:pPr>
            <a:r>
              <a:rPr lang="en-US" sz="2200" dirty="0" smtClean="0"/>
              <a:t>Even </a:t>
            </a:r>
            <a:r>
              <a:rPr lang="en-US" sz="2200" dirty="0"/>
              <a:t>for older </a:t>
            </a:r>
            <a:r>
              <a:rPr lang="en-US" sz="2200" dirty="0" smtClean="0"/>
              <a:t>adults that meet repair criteria, unless contraindicated, conservative </a:t>
            </a:r>
            <a:r>
              <a:rPr lang="en-US" sz="2200" dirty="0"/>
              <a:t>therapy is not appropriate given the high mortality of </a:t>
            </a:r>
            <a:r>
              <a:rPr lang="en-US" sz="2200" dirty="0" smtClean="0"/>
              <a:t>aneurysm rupture </a:t>
            </a:r>
            <a:r>
              <a:rPr lang="en-US" sz="2200" dirty="0"/>
              <a:t>in this age </a:t>
            </a:r>
            <a:r>
              <a:rPr lang="en-US" sz="2200" dirty="0" smtClean="0"/>
              <a:t>group</a:t>
            </a:r>
          </a:p>
          <a:p>
            <a:pPr marL="568325" indent="0" defTabSz="573088" eaLnBrk="1" hangingPunct="1">
              <a:spcBef>
                <a:spcPts val="600"/>
              </a:spcBef>
              <a:spcAft>
                <a:spcPts val="1200"/>
              </a:spcAft>
              <a:buFont typeface="Wingdings" panose="05000000000000000000" pitchFamily="2" charset="2"/>
              <a:buNone/>
              <a:defRPr/>
            </a:pPr>
            <a:endParaRPr lang="en-US" sz="2000" dirty="0" smtClean="0"/>
          </a:p>
          <a:p>
            <a:pPr marL="1090613" indent="-522288" defTabSz="573088" eaLnBrk="1" hangingPunct="1">
              <a:spcBef>
                <a:spcPts val="600"/>
              </a:spcBef>
              <a:spcAft>
                <a:spcPts val="1200"/>
              </a:spcAft>
              <a:buFont typeface="Wingdings" charset="2"/>
              <a:buChar char="ü"/>
              <a:defRPr/>
            </a:pPr>
            <a:endParaRPr lang="en-US" sz="2000" dirty="0" smtClean="0"/>
          </a:p>
        </p:txBody>
      </p:sp>
      <p:sp>
        <p:nvSpPr>
          <p:cNvPr id="12291" name="Title 1"/>
          <p:cNvSpPr>
            <a:spLocks noGrp="1"/>
          </p:cNvSpPr>
          <p:nvPr>
            <p:ph type="title"/>
          </p:nvPr>
        </p:nvSpPr>
        <p:spPr>
          <a:xfrm>
            <a:off x="457200" y="-14288"/>
            <a:ext cx="8229600" cy="857251"/>
          </a:xfrm>
        </p:spPr>
        <p:txBody>
          <a:bodyPr/>
          <a:lstStyle/>
          <a:p>
            <a:pPr eaLnBrk="1" hangingPunct="1"/>
            <a:r>
              <a:rPr lang="en-US" altLang="en-US" sz="3800" b="1" smtClean="0"/>
              <a:t>Abdominal Aortic Aneurysm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3"/>
          <p:cNvGrpSpPr>
            <a:grpSpLocks/>
          </p:cNvGrpSpPr>
          <p:nvPr/>
        </p:nvGrpSpPr>
        <p:grpSpPr bwMode="auto">
          <a:xfrm>
            <a:off x="149225" y="1292225"/>
            <a:ext cx="8845550" cy="2743200"/>
            <a:chOff x="149414" y="1778350"/>
            <a:chExt cx="8845176" cy="3393659"/>
          </a:xfrm>
        </p:grpSpPr>
        <p:pic>
          <p:nvPicPr>
            <p:cNvPr id="133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414" y="1778350"/>
              <a:ext cx="8845176" cy="339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7988" y="2075740"/>
              <a:ext cx="1143662" cy="2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5" name="TextBox 4"/>
          <p:cNvSpPr txBox="1">
            <a:spLocks noChangeArrowheads="1"/>
          </p:cNvSpPr>
          <p:nvPr/>
        </p:nvSpPr>
        <p:spPr bwMode="auto">
          <a:xfrm>
            <a:off x="304800" y="4368800"/>
            <a:ext cx="85344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endParaRPr lang="en-US" altLang="en-US" sz="900" i="1">
              <a:solidFill>
                <a:srgbClr val="FFFFFF"/>
              </a:solidFill>
              <a:latin typeface="Arial" pitchFamily="34" charset="0"/>
            </a:endParaRPr>
          </a:p>
          <a:p>
            <a:pPr algn="r" eaLnBrk="1" hangingPunct="1"/>
            <a:endParaRPr lang="en-US" altLang="en-US" sz="900" i="1">
              <a:solidFill>
                <a:srgbClr val="FFFFFF"/>
              </a:solidFill>
              <a:latin typeface="Arial" pitchFamily="34" charset="0"/>
            </a:endParaRPr>
          </a:p>
          <a:p>
            <a:pPr algn="r" eaLnBrk="1" hangingPunct="1"/>
            <a:endParaRPr lang="en-US" altLang="en-US" sz="900" i="1">
              <a:solidFill>
                <a:srgbClr val="FFFFFF"/>
              </a:solidFill>
              <a:latin typeface="Arial" pitchFamily="34" charset="0"/>
            </a:endParaRPr>
          </a:p>
          <a:p>
            <a:pPr algn="r" eaLnBrk="1" hangingPunct="1"/>
            <a:r>
              <a:rPr lang="en-US" altLang="en-US" sz="900" i="1">
                <a:solidFill>
                  <a:srgbClr val="FFFFFF"/>
                </a:solidFill>
                <a:latin typeface="Arial" pitchFamily="34" charset="0"/>
              </a:rPr>
              <a:t>U.S. Preventive Services Task Force. June 2014</a:t>
            </a:r>
          </a:p>
          <a:p>
            <a:pPr algn="ctr" eaLnBrk="1" hangingPunct="1"/>
            <a:endParaRPr lang="en-US" altLang="en-US" sz="1600" b="1">
              <a:solidFill>
                <a:srgbClr val="FFFFFF"/>
              </a:solidFill>
              <a:latin typeface="Arial" pitchFamily="34" charset="0"/>
            </a:endParaRPr>
          </a:p>
        </p:txBody>
      </p:sp>
      <p:sp>
        <p:nvSpPr>
          <p:cNvPr id="13316" name="Title 1"/>
          <p:cNvSpPr txBox="1">
            <a:spLocks/>
          </p:cNvSpPr>
          <p:nvPr/>
        </p:nvSpPr>
        <p:spPr bwMode="auto">
          <a:xfrm>
            <a:off x="457200" y="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3400" b="1">
                <a:solidFill>
                  <a:srgbClr val="E9700A"/>
                </a:solidFill>
                <a:latin typeface="Cambria" pitchFamily="18" charset="0"/>
              </a:rPr>
              <a:t>Abdominal Aortic Aneurysm Screening Guidelines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3257</Words>
  <Application>Microsoft Office PowerPoint</Application>
  <PresentationFormat>On-screen Show (16:9)</PresentationFormat>
  <Paragraphs>308</Paragraphs>
  <Slides>47</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Calibri</vt:lpstr>
      <vt:lpstr>Arial</vt:lpstr>
      <vt:lpstr>Cambria</vt:lpstr>
      <vt:lpstr>Wingdings</vt:lpstr>
      <vt:lpstr>Zapf Dingbats</vt:lpstr>
      <vt:lpstr>Office Theme</vt:lpstr>
      <vt:lpstr>Custom Design</vt:lpstr>
      <vt:lpstr>AAA, PAD and VTE Disease in Older Adults </vt:lpstr>
      <vt:lpstr>Objectives</vt:lpstr>
      <vt:lpstr>Relevance</vt:lpstr>
      <vt:lpstr>Case</vt:lpstr>
      <vt:lpstr>Abdominal Aortic Aneurysm </vt:lpstr>
      <vt:lpstr>Peripheral Arterial Disease in Older Adults</vt:lpstr>
      <vt:lpstr>Abdominal Aortic Aneurysm </vt:lpstr>
      <vt:lpstr>Abdominal Aortic Aneurysm </vt:lpstr>
      <vt:lpstr>PowerPoint Presentation</vt:lpstr>
      <vt:lpstr> AAA Treatment</vt:lpstr>
      <vt:lpstr> AAA Treatment</vt:lpstr>
      <vt:lpstr>Case (Continued)</vt:lpstr>
      <vt:lpstr>Case (Continued)</vt:lpstr>
      <vt:lpstr>Peripheral Arterial Disease </vt:lpstr>
      <vt:lpstr>PowerPoint Presentation</vt:lpstr>
      <vt:lpstr>PowerPoint Presentation</vt:lpstr>
      <vt:lpstr>PowerPoint Presentation</vt:lpstr>
      <vt:lpstr>PowerPoint Presentation</vt:lpstr>
      <vt:lpstr>PowerPoint Presentation</vt:lpstr>
      <vt:lpstr>Ankle-Brachial Index</vt:lpstr>
      <vt:lpstr>PowerPoint Presentation</vt:lpstr>
      <vt:lpstr> Treatment of PAD in Older Adults </vt:lpstr>
      <vt:lpstr> Treatment of PAD in Older Adults </vt:lpstr>
      <vt:lpstr> Treatment of Dyslipidemia </vt:lpstr>
      <vt:lpstr>PowerPoint Presentation</vt:lpstr>
      <vt:lpstr>Revascularization</vt:lpstr>
      <vt:lpstr>Surgical Peripheral Arterial Bypass</vt:lpstr>
      <vt:lpstr>Surgical Limb Amputation</vt:lpstr>
      <vt:lpstr>Case</vt:lpstr>
      <vt:lpstr>Venous Thromboemoblic Disease in Older Adults</vt:lpstr>
      <vt:lpstr>Increasing Incidence of DVT and PE by Age</vt:lpstr>
      <vt:lpstr>Increasing Incidence of DVT and PE by Age</vt:lpstr>
      <vt:lpstr>VTE in Older Adults </vt:lpstr>
      <vt:lpstr>VTE Prevention in Older Adults</vt:lpstr>
      <vt:lpstr>VTE Prevention in Older Adults</vt:lpstr>
      <vt:lpstr>Case (Continued)</vt:lpstr>
      <vt:lpstr>Case (Continued)</vt:lpstr>
      <vt:lpstr>Management of Pulmonary Embolism in the Older Adult</vt:lpstr>
      <vt:lpstr>Management of Pulmonary Embolism in the Older Adult </vt:lpstr>
      <vt:lpstr>Consensus Guidelines for Optimal Duration of Anticoagulation</vt:lpstr>
      <vt:lpstr>Management of Pulmonary Embolism in the Older Adult </vt:lpstr>
      <vt:lpstr>Management of Hemodynamically Unstable PE</vt:lpstr>
      <vt:lpstr>Management of PE in the Older Adult</vt:lpstr>
      <vt:lpstr>Case (Continued)</vt:lpstr>
      <vt:lpstr>Key Points</vt:lpstr>
      <vt:lpstr>Key Points</vt:lpstr>
      <vt:lpstr>PowerPoint Presentation</vt:lpstr>
    </vt:vector>
  </TitlesOfParts>
  <Company>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Leibowitz</dc:creator>
  <cp:lastModifiedBy>Kelli Bohannon</cp:lastModifiedBy>
  <cp:revision>36</cp:revision>
  <dcterms:created xsi:type="dcterms:W3CDTF">2016-08-10T22:40:50Z</dcterms:created>
  <dcterms:modified xsi:type="dcterms:W3CDTF">2016-10-05T19:31:56Z</dcterms:modified>
</cp:coreProperties>
</file>