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8" r:id="rId2"/>
  </p:sldMasterIdLst>
  <p:notesMasterIdLst>
    <p:notesMasterId r:id="rId37"/>
  </p:notesMasterIdLst>
  <p:sldIdLst>
    <p:sldId id="29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2" r:id="rId35"/>
    <p:sldId id="293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5F3AC-DAEF-494F-B511-2CABB518481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D8256-6C65-4ABB-ADF4-AA7A5800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2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D8256-6C65-4ABB-ADF4-AA7A580010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E3637-E138-8541-8052-286FDD4EF0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FD37-A39C-7842-9408-D2FD2D6F932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FFB-E866-5B4F-9BC0-BE91DE03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9700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FD37-A39C-7842-9408-D2FD2D6F932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FFB-E866-5B4F-9BC0-BE91DE03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3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FD37-A39C-7842-9408-D2FD2D6F932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FFB-E866-5B4F-9BC0-BE91DE03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4B56-FC6C-A846-8801-D7EB5FD4A497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4DD4-BBA7-DF47-8625-756DB575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9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B-634B-7944-9A61-A9774E61A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3EAA-11CB-0949-9110-F86785D8FE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3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FD37-A39C-7842-9408-D2FD2D6F932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BFFB-E866-5B4F-9BC0-BE91DE0315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16369---ECCOA-Powerpoint-second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0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D12B-634B-7944-9A61-A9774E61A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3EAA-11CB-0949-9110-F86785D8FE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16369-ECCOA-Powerpoint-Templ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6" y="2163763"/>
            <a:ext cx="717391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0906" y="3702928"/>
            <a:ext cx="6511378" cy="526171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sz="4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0905" y="2968228"/>
            <a:ext cx="6511379" cy="1102519"/>
          </a:xfrm>
        </p:spPr>
        <p:txBody>
          <a:bodyPr>
            <a:noAutofit/>
          </a:bodyPr>
          <a:lstStyle/>
          <a:p>
            <a:pPr algn="r"/>
            <a:r>
              <a:rPr lang="en-US" sz="3800" b="1" dirty="0">
                <a:solidFill>
                  <a:schemeClr val="bg1"/>
                </a:solidFill>
                <a:latin typeface="Book Antiqua" panose="02040602050305030304" pitchFamily="18" charset="0"/>
              </a:rPr>
              <a:t>Acute Coronary Syndromes in Older </a:t>
            </a:r>
            <a:r>
              <a:rPr lang="en-US" sz="3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Adults</a:t>
            </a:r>
            <a:r>
              <a:rPr lang="en-US" sz="3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en-US" sz="3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Geriatric Cardiology Section of the </a:t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American College of Cardiology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33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"/>
          <a:stretch/>
        </p:blipFill>
        <p:spPr>
          <a:xfrm>
            <a:off x="1153297" y="948295"/>
            <a:ext cx="6746789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Comorbidities Among Aging MI Patients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41946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05"/>
            <a:ext cx="8229600" cy="85725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Older Adults with MI – More Likely </a:t>
            </a:r>
            <a:r>
              <a:rPr lang="en-US" sz="3400" b="1" dirty="0" err="1" smtClean="0"/>
              <a:t>yo</a:t>
            </a:r>
            <a:r>
              <a:rPr lang="en-US" sz="3400" b="1" dirty="0" smtClean="0"/>
              <a:t> Present with Heart Failure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296"/>
            <a:ext cx="8229600" cy="33940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In </a:t>
            </a:r>
            <a:r>
              <a:rPr lang="en-US" sz="2000" dirty="0"/>
              <a:t>the ischemic cascade, increased left </a:t>
            </a:r>
            <a:r>
              <a:rPr lang="en-US" sz="2000" dirty="0" smtClean="0"/>
              <a:t>ventricular </a:t>
            </a:r>
            <a:r>
              <a:rPr lang="en-US" sz="2000" dirty="0"/>
              <a:t>end-diastolic pressure occurs early and elevates </a:t>
            </a:r>
            <a:r>
              <a:rPr lang="en-US" sz="2000" dirty="0" err="1"/>
              <a:t>intracardiac</a:t>
            </a:r>
            <a:r>
              <a:rPr lang="en-US" sz="2000" dirty="0"/>
              <a:t> pressures already high from diastolic dysfunction. 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Atrial </a:t>
            </a:r>
            <a:r>
              <a:rPr lang="en-US" sz="2000" dirty="0"/>
              <a:t>fibrillation occurs more commonly with advanced age due to the fibrotic changes within the sinus node, pulmonary veins, and atrial </a:t>
            </a:r>
            <a:r>
              <a:rPr lang="en-US" sz="2000" dirty="0" smtClean="0"/>
              <a:t>tissue, thereby shortening diastolic filling time and contributing to heart failure.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age-related increase in arterial </a:t>
            </a:r>
            <a:r>
              <a:rPr lang="en-US" sz="2000" dirty="0" smtClean="0"/>
              <a:t>stiffness, demonstrated by increased </a:t>
            </a:r>
            <a:r>
              <a:rPr lang="en-US" sz="2000" dirty="0"/>
              <a:t>pulse </a:t>
            </a:r>
            <a:r>
              <a:rPr lang="en-US" sz="2000" dirty="0" smtClean="0"/>
              <a:t>pressure, </a:t>
            </a:r>
            <a:r>
              <a:rPr lang="en-US" sz="2000" dirty="0"/>
              <a:t>further </a:t>
            </a:r>
            <a:r>
              <a:rPr lang="en-US" sz="2000" dirty="0" smtClean="0"/>
              <a:t>increases the </a:t>
            </a:r>
            <a:r>
              <a:rPr lang="en-US" sz="2000" dirty="0"/>
              <a:t>load on </a:t>
            </a:r>
            <a:r>
              <a:rPr lang="en-US" sz="2000" dirty="0" smtClean="0"/>
              <a:t>the </a:t>
            </a:r>
            <a:r>
              <a:rPr lang="en-US" sz="2000" dirty="0"/>
              <a:t>left </a:t>
            </a:r>
            <a:r>
              <a:rPr lang="en-US" sz="2000" dirty="0" smtClean="0"/>
              <a:t>ventricle, increasing the </a:t>
            </a:r>
            <a:r>
              <a:rPr lang="en-US" sz="2000" dirty="0"/>
              <a:t>risk of heart failure in the setting of myocardial </a:t>
            </a:r>
            <a:r>
              <a:rPr lang="en-US" sz="2000" dirty="0" smtClean="0"/>
              <a:t>damage.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6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/>
          <a:stretch/>
        </p:blipFill>
        <p:spPr>
          <a:xfrm>
            <a:off x="1161535" y="930876"/>
            <a:ext cx="6746789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961"/>
            <a:ext cx="8229600" cy="85725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NSTEMI Presenting Signs from CRUSADE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6684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smtClean="0"/>
              <a:t>Atypical Myocardial Infarction in Older Adults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</a:rPr>
              <a:t>Among patients with atypical </a:t>
            </a:r>
            <a:r>
              <a:rPr lang="en-US" sz="2000" dirty="0" smtClean="0">
                <a:solidFill>
                  <a:srgbClr val="000000"/>
                </a:solidFill>
              </a:rPr>
              <a:t>presentations, </a:t>
            </a:r>
            <a:r>
              <a:rPr lang="en-US" sz="2000" dirty="0">
                <a:solidFill>
                  <a:srgbClr val="000000"/>
                </a:solidFill>
              </a:rPr>
              <a:t>nearly one half (43%) are at least 75 years of age.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</a:rPr>
              <a:t>Older adults’ presentation may be confounded by coexisting disease states and altered physiology, leading to atypical cardiac presentations. 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Atypical </a:t>
            </a:r>
            <a:r>
              <a:rPr lang="en-US" sz="2000" dirty="0">
                <a:solidFill>
                  <a:srgbClr val="000000"/>
                </a:solidFill>
              </a:rPr>
              <a:t>cardiac presentations have been associated with a substantially increased risk of adverse outcomes including: cardiac arrest, shock, heart failure, bleeding, arrhythmias, and extended length of stay.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69"/>
            <a:ext cx="8229600" cy="857250"/>
          </a:xfrm>
        </p:spPr>
        <p:txBody>
          <a:bodyPr>
            <a:noAutofit/>
          </a:bodyPr>
          <a:lstStyle/>
          <a:p>
            <a:r>
              <a:rPr lang="en-US" sz="3400" b="1" dirty="0"/>
              <a:t>Atypical Myocardial Infarction in Older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582"/>
            <a:ext cx="8229600" cy="339407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Comorbid illnesses appear to be one of the main reasons for these worse </a:t>
            </a:r>
            <a:r>
              <a:rPr lang="en-US" sz="2000" dirty="0" smtClean="0">
                <a:solidFill>
                  <a:srgbClr val="000000"/>
                </a:solidFill>
              </a:rPr>
              <a:t>outcomes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Yet, age-related </a:t>
            </a:r>
            <a:r>
              <a:rPr lang="en-US" sz="1800" dirty="0">
                <a:solidFill>
                  <a:srgbClr val="000000"/>
                </a:solidFill>
              </a:rPr>
              <a:t>changes in other organ systems such as the kidneys and lungs, more severe coronary artery disease, higher prevalence of prior MI, less aggressive treatment, and frailty also </a:t>
            </a:r>
            <a:r>
              <a:rPr lang="en-US" sz="1800" dirty="0" smtClean="0">
                <a:solidFill>
                  <a:srgbClr val="000000"/>
                </a:solidFill>
              </a:rPr>
              <a:t>contribute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Age-related declines in cardiovascular reserve, related to the age-related decline in beta-adrenergic responsiveness, limit the ability of older patients to maintain cardiac performance in response to acute stress (such as an acute </a:t>
            </a:r>
            <a:r>
              <a:rPr lang="en-US" sz="2000" dirty="0" smtClean="0">
                <a:solidFill>
                  <a:srgbClr val="000000"/>
                </a:solidFill>
              </a:rPr>
              <a:t>MI)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Hence, observed </a:t>
            </a:r>
            <a:r>
              <a:rPr lang="en-US" sz="1800" dirty="0">
                <a:solidFill>
                  <a:srgbClr val="000000"/>
                </a:solidFill>
              </a:rPr>
              <a:t>increased propensity for heart failure, shock</a:t>
            </a:r>
            <a:r>
              <a:rPr lang="en-US" sz="1800" dirty="0" smtClean="0">
                <a:solidFill>
                  <a:srgbClr val="000000"/>
                </a:solidFill>
              </a:rPr>
              <a:t>, death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54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88956"/>
              </p:ext>
            </p:extLst>
          </p:nvPr>
        </p:nvGraphicFramePr>
        <p:xfrm>
          <a:off x="428855" y="192092"/>
          <a:ext cx="8450036" cy="380694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352203"/>
                <a:gridCol w="3596485"/>
                <a:gridCol w="2501348"/>
              </a:tblGrid>
              <a:tr h="243272">
                <a:tc>
                  <a:txBody>
                    <a:bodyPr/>
                    <a:lstStyle/>
                    <a:p>
                      <a:pPr fontAlgn="base"/>
                      <a:r>
                        <a:rPr lang="en-US" sz="1500" b="1" baseline="0" dirty="0">
                          <a:effectLst/>
                        </a:rPr>
                        <a:t>Age-Related Change</a:t>
                      </a:r>
                      <a:endParaRPr lang="en-US" sz="1500" b="1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="1" baseline="0" dirty="0">
                          <a:effectLst/>
                        </a:rPr>
                        <a:t>Clinical Alteration</a:t>
                      </a:r>
                      <a:endParaRPr lang="en-US" sz="1500" b="1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="1" baseline="0" dirty="0">
                          <a:effectLst/>
                        </a:rPr>
                        <a:t>Clinical Impact in NSTE-ACS</a:t>
                      </a:r>
                      <a:endParaRPr lang="en-US" sz="1500" b="1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</a:tr>
              <a:tr h="1132366"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</a:rPr>
                        <a:t>↑Central arterial stiffness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</a:rPr>
                        <a:t>↑SBP/↓DBP; ↑LVH; ↓diastolic function; ↓coronary perfusion pressure; ↓ischemia/infarct threshold for tachycardia/hypertension with and without coronary obstructive disease; ↑PA pressure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</a:rPr>
                        <a:t>↑Risk end-organ damage (cerebrovascular accident, AKI); ↑BP lability; ↑</a:t>
                      </a:r>
                      <a:r>
                        <a:rPr lang="en-US" sz="1300" baseline="0" dirty="0" err="1">
                          <a:effectLst/>
                        </a:rPr>
                        <a:t>reinfarction</a:t>
                      </a:r>
                      <a:r>
                        <a:rPr lang="en-US" sz="1300" baseline="0" dirty="0">
                          <a:effectLst/>
                        </a:rPr>
                        <a:t>/ischemia; orthostatic hypotension; ↑HF; ↑pulmonary edema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</a:tr>
              <a:tr h="760654"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>
                          <a:effectLst/>
                        </a:rPr>
                        <a:t>LV diastolic function</a:t>
                      </a:r>
                      <a:endParaRPr lang="en-US" sz="1300" baseline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</a:rPr>
                        <a:t>↑LA size; ↓early passive LV filling; ↑late LV filling and ↑LV EDP; ↑PA pressure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</a:rPr>
                        <a:t>↑Risk AF; (↑pulmonary edema/↓CO), ↑DOE; ↑pulmonary edema with ↑HR/↑BP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</a:tr>
              <a:tr h="574798"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>
                          <a:effectLst/>
                        </a:rPr>
                        <a:t>↓Response to beta-adrenergic stimulation</a:t>
                      </a:r>
                      <a:endParaRPr lang="en-US" sz="1300" baseline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</a:rPr>
                        <a:t>↓HR/↓inotropic responsiveness to stress; resting systolic LV function unchanged with age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</a:rPr>
                        <a:t>Hypotension, HF, ↓HR response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</a:tr>
              <a:tr h="946510"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>
                          <a:effectLst/>
                        </a:rPr>
                        <a:t>Conduction system changes</a:t>
                      </a:r>
                      <a:endParaRPr lang="en-US" sz="1300" baseline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>
                          <a:effectLst/>
                        </a:rPr>
                        <a:t>↓Sinus node cells; ↓AV conduction; ↑LBBB; and ↑RBBB</a:t>
                      </a:r>
                      <a:endParaRPr lang="en-US" sz="1300" baseline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</a:rPr>
                        <a:t>Difficult to interpret electrocardiographic MI/ischemia; ↑heart block; SSS; ↑SVT, ↑sensitivity to conduction system drugs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</a:tr>
            </a:tbl>
          </a:graphicData>
        </a:graphic>
      </p:graphicFrame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5692346" y="4803218"/>
            <a:ext cx="3451654" cy="34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700" b="1" i="1" dirty="0"/>
              <a:t>J Am </a:t>
            </a:r>
            <a:r>
              <a:rPr lang="en-US" altLang="en-US" sz="700" b="1" i="1" dirty="0" err="1"/>
              <a:t>Coll</a:t>
            </a:r>
            <a:r>
              <a:rPr lang="en-US" altLang="en-US" sz="700" b="1" i="1" dirty="0"/>
              <a:t> </a:t>
            </a:r>
            <a:r>
              <a:rPr lang="en-US" altLang="en-US" sz="700" b="1" i="1" dirty="0" err="1"/>
              <a:t>Cardiol</a:t>
            </a:r>
            <a:r>
              <a:rPr lang="en-US" altLang="en-US" sz="700" b="1" i="1" dirty="0"/>
              <a:t>. 2014;64(24):e139-e228. doi:10.1016/j.jacc.2014.09.017</a:t>
            </a:r>
          </a:p>
        </p:txBody>
      </p:sp>
    </p:spTree>
    <p:extLst>
      <p:ext uri="{BB962C8B-B14F-4D97-AF65-F5344CB8AC3E}">
        <p14:creationId xmlns:p14="http://schemas.microsoft.com/office/powerpoint/2010/main" val="5059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10225"/>
              </p:ext>
            </p:extLst>
          </p:nvPr>
        </p:nvGraphicFramePr>
        <p:xfrm>
          <a:off x="322489" y="277238"/>
          <a:ext cx="8522852" cy="393621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567668"/>
                <a:gridCol w="2914650"/>
                <a:gridCol w="3040534"/>
              </a:tblGrid>
              <a:tr h="253208"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 dirty="0" smtClean="0">
                          <a:effectLst/>
                        </a:rPr>
                        <a:t>More Age-Related Changes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>
                          <a:effectLst/>
                        </a:rPr>
                        <a:t>Clinical Alteration</a:t>
                      </a:r>
                      <a:endParaRPr lang="en-US" sz="1500" b="1" baseline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 dirty="0">
                          <a:effectLst/>
                        </a:rPr>
                        <a:t>Clinical Impact in NSTE-ACS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</a:tr>
              <a:tr h="407958"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 dirty="0" smtClean="0">
                          <a:effectLst/>
                        </a:rPr>
                        <a:t>↓</a:t>
                      </a:r>
                      <a:r>
                        <a:rPr lang="en-US" sz="1500" baseline="0" dirty="0">
                          <a:effectLst/>
                        </a:rPr>
                        <a:t>Volume regulating hormones</a:t>
                      </a:r>
                      <a:endParaRPr lang="en-US" sz="15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 dirty="0">
                          <a:effectLst/>
                        </a:rPr>
                        <a:t>↓Na, K, and water regulation—BP lability</a:t>
                      </a:r>
                      <a:endParaRPr lang="en-US" sz="15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>
                          <a:effectLst/>
                        </a:rPr>
                        <a:t>Altered electrolytes, ↑sensitivity to fluid therapy/diuretics</a:t>
                      </a:r>
                      <a:endParaRPr lang="en-US" sz="1500" baseline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</a:tr>
              <a:tr h="1187731"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 dirty="0">
                          <a:effectLst/>
                        </a:rPr>
                        <a:t>Renal changes</a:t>
                      </a:r>
                      <a:endParaRPr lang="en-US" sz="15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 dirty="0">
                          <a:effectLst/>
                        </a:rPr>
                        <a:t>↓GFR (0.8 mL/min/y), ↓Na/K clearance, normal serum creatinine despite moderate to severe CKD, altered drug clearance; ↓urine concentrating ability</a:t>
                      </a:r>
                      <a:endParaRPr lang="en-US" sz="15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 dirty="0" err="1">
                          <a:effectLst/>
                        </a:rPr>
                        <a:t>CrCl</a:t>
                      </a:r>
                      <a:r>
                        <a:rPr lang="en-US" sz="1500" baseline="0" dirty="0">
                          <a:effectLst/>
                        </a:rPr>
                        <a:t> or </a:t>
                      </a:r>
                      <a:r>
                        <a:rPr lang="en-US" sz="1500" baseline="0" dirty="0" err="1">
                          <a:effectLst/>
                        </a:rPr>
                        <a:t>eGFR</a:t>
                      </a:r>
                      <a:r>
                        <a:rPr lang="en-US" sz="1500" baseline="0" dirty="0">
                          <a:effectLst/>
                        </a:rPr>
                        <a:t> must be calculated for drug dosing, ↑sensitivity to contrast nephropathy, ↑risk AKI</a:t>
                      </a:r>
                      <a:endParaRPr lang="en-US" sz="15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</a:tr>
              <a:tr h="602901"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>
                          <a:effectLst/>
                        </a:rPr>
                        <a:t>Fat-muscle redistribution</a:t>
                      </a:r>
                      <a:endParaRPr lang="en-US" sz="1500" baseline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>
                          <a:effectLst/>
                        </a:rPr>
                        <a:t>↑Third spacing of fluid, may alter drug storage; ↓Vo2max</a:t>
                      </a:r>
                      <a:endParaRPr lang="en-US" sz="1500" baseline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 dirty="0">
                          <a:effectLst/>
                        </a:rPr>
                        <a:t>May alter fluid/drug dosing, decreased CO; DOE; early fatigability</a:t>
                      </a:r>
                      <a:endParaRPr lang="en-US" sz="15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</a:tr>
              <a:tr h="213015"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>
                          <a:effectLst/>
                        </a:rPr>
                        <a:t>↓Baroreceptor sensitivity</a:t>
                      </a:r>
                      <a:endParaRPr lang="en-US" sz="1500" baseline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>
                          <a:effectLst/>
                        </a:rPr>
                        <a:t>↑BP lability</a:t>
                      </a:r>
                      <a:endParaRPr lang="en-US" sz="1500" baseline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 dirty="0">
                          <a:effectLst/>
                        </a:rPr>
                        <a:t>Orthostatic hypotension, fall risk</a:t>
                      </a:r>
                      <a:endParaRPr lang="en-US" sz="15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</a:tr>
              <a:tr h="992787"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 dirty="0">
                          <a:effectLst/>
                        </a:rPr>
                        <a:t>Clotting factor/platelet function/hemostasis</a:t>
                      </a:r>
                      <a:endParaRPr lang="en-US" sz="15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>
                          <a:effectLst/>
                        </a:rPr>
                        <a:t>↑Bleeding and clotting risk, ↑sensitivity to anticoagulants/antithrombins</a:t>
                      </a:r>
                      <a:endParaRPr lang="en-US" sz="1500" baseline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baseline="0" dirty="0">
                          <a:effectLst/>
                        </a:rPr>
                        <a:t>↑Risk cerebrovascular accident/</a:t>
                      </a:r>
                      <a:r>
                        <a:rPr lang="en-US" sz="1500" baseline="0" dirty="0" err="1">
                          <a:effectLst/>
                        </a:rPr>
                        <a:t>reinfarction</a:t>
                      </a:r>
                      <a:r>
                        <a:rPr lang="en-US" sz="1500" baseline="0" dirty="0">
                          <a:effectLst/>
                        </a:rPr>
                        <a:t>/recurrent ischemia, bleeding, thrombosis, PE, DVT; may alter drug dosing/sensitivity;↑stent thrombosis</a:t>
                      </a:r>
                      <a:endParaRPr lang="en-US" sz="1500" baseline="0" dirty="0">
                        <a:effectLst/>
                        <a:latin typeface="inherit" charset="0"/>
                      </a:endParaRPr>
                    </a:p>
                  </a:txBody>
                  <a:tcPr marL="10596" marR="10596" marT="10596" marB="10596" anchor="ctr"/>
                </a:tc>
              </a:tr>
            </a:tbl>
          </a:graphicData>
        </a:graphic>
      </p:graphicFrame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5824152" y="4759579"/>
            <a:ext cx="3319848" cy="21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700" b="1" i="1" dirty="0"/>
              <a:t>J Am </a:t>
            </a:r>
            <a:r>
              <a:rPr lang="en-US" altLang="en-US" sz="700" b="1" i="1" dirty="0" err="1"/>
              <a:t>Coll</a:t>
            </a:r>
            <a:r>
              <a:rPr lang="en-US" altLang="en-US" sz="700" b="1" i="1" dirty="0"/>
              <a:t> </a:t>
            </a:r>
            <a:r>
              <a:rPr lang="en-US" altLang="en-US" sz="700" b="1" i="1" dirty="0" err="1"/>
              <a:t>Cardiol</a:t>
            </a:r>
            <a:r>
              <a:rPr lang="en-US" altLang="en-US" sz="700" b="1" i="1" dirty="0"/>
              <a:t>. 2014;64(24):e139-e228. doi:10.1016/j.jacc.2014.09.017</a:t>
            </a:r>
          </a:p>
        </p:txBody>
      </p:sp>
    </p:spTree>
    <p:extLst>
      <p:ext uri="{BB962C8B-B14F-4D97-AF65-F5344CB8AC3E}">
        <p14:creationId xmlns:p14="http://schemas.microsoft.com/office/powerpoint/2010/main" val="24839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85725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Frailty, NSTEMI, &amp; Mortality</a:t>
            </a:r>
            <a:endParaRPr lang="en-US" sz="3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67481" y="771783"/>
            <a:ext cx="6351373" cy="3394075"/>
          </a:xfrm>
        </p:spPr>
      </p:pic>
    </p:spTree>
    <p:extLst>
      <p:ext uri="{BB962C8B-B14F-4D97-AF65-F5344CB8AC3E}">
        <p14:creationId xmlns:p14="http://schemas.microsoft.com/office/powerpoint/2010/main" val="17720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66386"/>
              </p:ext>
            </p:extLst>
          </p:nvPr>
        </p:nvGraphicFramePr>
        <p:xfrm>
          <a:off x="362463" y="279169"/>
          <a:ext cx="8443785" cy="355605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7347884"/>
                <a:gridCol w="514127"/>
                <a:gridCol w="581774"/>
              </a:tblGrid>
              <a:tr h="186479">
                <a:tc>
                  <a:txBody>
                    <a:bodyPr/>
                    <a:lstStyle/>
                    <a:p>
                      <a:pPr fontAlgn="base"/>
                      <a:r>
                        <a:rPr lang="en-US" sz="1500" b="1" baseline="0" dirty="0" smtClean="0">
                          <a:effectLst/>
                          <a:latin typeface="+mn-lt"/>
                        </a:rPr>
                        <a:t>2014 AHA/ACC Guideline Recommendations for NSTE-ACS in Older Patients</a:t>
                      </a:r>
                      <a:endParaRPr lang="en-US" sz="1500" b="1" i="0" baseline="0" dirty="0">
                        <a:effectLst/>
                        <a:latin typeface="+mn-lt"/>
                      </a:endParaRPr>
                    </a:p>
                  </a:txBody>
                  <a:tcPr marL="9075" marR="9075" marT="9075" marB="907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baseline="0" dirty="0">
                          <a:effectLst/>
                        </a:rPr>
                        <a:t>COR</a:t>
                      </a:r>
                      <a:endParaRPr lang="en-US" sz="1500" b="1" i="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baseline="0" dirty="0">
                          <a:effectLst/>
                        </a:rPr>
                        <a:t>LOE</a:t>
                      </a:r>
                      <a:endParaRPr lang="en-US" sz="1500" b="1" i="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 anchor="ctr"/>
                </a:tc>
              </a:tr>
              <a:tr h="122456">
                <a:tc gridSpan="3">
                  <a:txBody>
                    <a:bodyPr/>
                    <a:lstStyle/>
                    <a:p>
                      <a:pPr algn="ctr" fontAlgn="base"/>
                      <a:endParaRPr lang="en-US" sz="1500" baseline="0" dirty="0">
                        <a:effectLst/>
                        <a:latin typeface="+mn-lt"/>
                      </a:endParaRPr>
                    </a:p>
                  </a:txBody>
                  <a:tcPr marL="9075" marR="9075" marT="9075" marB="90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651"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  <a:latin typeface="+mn-lt"/>
                        </a:rPr>
                        <a:t>Treat older patients (≥75 y of age) with GDMT, early invasive strategy, and revascularization as </a:t>
                      </a:r>
                      <a:r>
                        <a:rPr lang="en-US" sz="1300" baseline="0" dirty="0" smtClean="0">
                          <a:effectLst/>
                          <a:latin typeface="+mn-lt"/>
                        </a:rPr>
                        <a:t>appropriate</a:t>
                      </a:r>
                    </a:p>
                    <a:p>
                      <a:pPr fontAlgn="base"/>
                      <a:endParaRPr lang="en-US" sz="1300" baseline="0" dirty="0">
                        <a:effectLst/>
                        <a:latin typeface="+mn-lt"/>
                      </a:endParaRPr>
                    </a:p>
                  </a:txBody>
                  <a:tcPr marL="9075" marR="9075" marT="9075" marB="90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aseline="0" dirty="0">
                          <a:effectLst/>
                        </a:rPr>
                        <a:t>I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aseline="0" dirty="0">
                          <a:effectLst/>
                        </a:rPr>
                        <a:t>A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</a:tr>
              <a:tr h="402295"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</a:rPr>
                        <a:t>Individualize pharmacotherapy in older patients, with dose adjusted by weight and/or </a:t>
                      </a:r>
                      <a:r>
                        <a:rPr lang="en-US" sz="1300" baseline="0" dirty="0" err="1">
                          <a:effectLst/>
                        </a:rPr>
                        <a:t>CrCl</a:t>
                      </a:r>
                      <a:r>
                        <a:rPr lang="en-US" sz="1300" baseline="0" dirty="0">
                          <a:effectLst/>
                        </a:rPr>
                        <a:t> to reduce adverse events caused by age-related changes in pharmacokinetics/dynamics, volume of distribution, comorbidity, drug interactions, and increased drug </a:t>
                      </a:r>
                      <a:r>
                        <a:rPr lang="en-US" sz="1300" baseline="0" dirty="0" smtClean="0">
                          <a:effectLst/>
                        </a:rPr>
                        <a:t>sensitivity</a:t>
                      </a:r>
                    </a:p>
                    <a:p>
                      <a:pPr fontAlgn="base"/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aseline="0" dirty="0">
                          <a:effectLst/>
                        </a:rPr>
                        <a:t>I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aseline="0" dirty="0">
                          <a:effectLst/>
                        </a:rPr>
                        <a:t>A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</a:tr>
              <a:tr h="303973"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</a:rPr>
                        <a:t>Undertake patient-centered management for older patients, considering patient preferences/goals, comorbidities, functional and cognitive status, and life </a:t>
                      </a:r>
                      <a:r>
                        <a:rPr lang="en-US" sz="1300" baseline="0" dirty="0" smtClean="0">
                          <a:effectLst/>
                        </a:rPr>
                        <a:t>expectancy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  <a:p>
                      <a:pPr fontAlgn="base"/>
                      <a:endParaRPr lang="en-US" sz="1300" baseline="0" dirty="0" smtClean="0">
                        <a:effectLst/>
                      </a:endParaRPr>
                    </a:p>
                  </a:txBody>
                  <a:tcPr marL="9075" marR="9075" marT="9075" marB="90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aseline="0" dirty="0">
                          <a:effectLst/>
                        </a:rPr>
                        <a:t>I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aseline="0" dirty="0">
                          <a:effectLst/>
                        </a:rPr>
                        <a:t>B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</a:tr>
              <a:tr h="303973"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 err="1">
                          <a:effectLst/>
                        </a:rPr>
                        <a:t>Bivalirudin</a:t>
                      </a:r>
                      <a:r>
                        <a:rPr lang="en-US" sz="1300" baseline="0" dirty="0">
                          <a:effectLst/>
                        </a:rPr>
                        <a:t> rather than GP </a:t>
                      </a:r>
                      <a:r>
                        <a:rPr lang="en-US" sz="1300" baseline="0" dirty="0" err="1">
                          <a:effectLst/>
                        </a:rPr>
                        <a:t>IIb</a:t>
                      </a:r>
                      <a:r>
                        <a:rPr lang="en-US" sz="1300" baseline="0" dirty="0">
                          <a:effectLst/>
                        </a:rPr>
                        <a:t>/</a:t>
                      </a:r>
                      <a:r>
                        <a:rPr lang="en-US" sz="1300" baseline="0" dirty="0" err="1">
                          <a:effectLst/>
                        </a:rPr>
                        <a:t>IIIa</a:t>
                      </a:r>
                      <a:r>
                        <a:rPr lang="en-US" sz="1300" baseline="0" dirty="0">
                          <a:effectLst/>
                        </a:rPr>
                        <a:t> inhibitor plus UFH is reasonable for older patients (≥75 y of age), given similar efficacy but less bleeding </a:t>
                      </a:r>
                      <a:r>
                        <a:rPr lang="en-US" sz="1300" baseline="0" dirty="0" smtClean="0">
                          <a:effectLst/>
                        </a:rPr>
                        <a:t>risk</a:t>
                      </a:r>
                    </a:p>
                    <a:p>
                      <a:pPr fontAlgn="base"/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aseline="0">
                          <a:effectLst/>
                        </a:rPr>
                        <a:t>IIa</a:t>
                      </a:r>
                      <a:endParaRPr lang="en-US" sz="1300" baseline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aseline="0" dirty="0">
                          <a:effectLst/>
                        </a:rPr>
                        <a:t>B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</a:tr>
              <a:tr h="303973">
                <a:tc>
                  <a:txBody>
                    <a:bodyPr/>
                    <a:lstStyle/>
                    <a:p>
                      <a:pPr fontAlgn="base"/>
                      <a:r>
                        <a:rPr lang="en-US" sz="1300" baseline="0" dirty="0">
                          <a:effectLst/>
                        </a:rPr>
                        <a:t>It is reasonable to choose CABG over PCI in older patients, particularly those with DM or </a:t>
                      </a:r>
                      <a:r>
                        <a:rPr lang="en-US" sz="1300" baseline="0" dirty="0" err="1">
                          <a:effectLst/>
                        </a:rPr>
                        <a:t>multivessel</a:t>
                      </a:r>
                      <a:r>
                        <a:rPr lang="en-US" sz="1300" baseline="0" dirty="0">
                          <a:effectLst/>
                        </a:rPr>
                        <a:t> disease, because of the potential for improved survival and reduced CVD </a:t>
                      </a:r>
                      <a:r>
                        <a:rPr lang="en-US" sz="1300" baseline="0" dirty="0" smtClean="0">
                          <a:effectLst/>
                        </a:rPr>
                        <a:t>events</a:t>
                      </a:r>
                    </a:p>
                    <a:p>
                      <a:pPr fontAlgn="base"/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aseline="0" dirty="0" err="1">
                          <a:effectLst/>
                        </a:rPr>
                        <a:t>IIa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aseline="0" dirty="0">
                          <a:effectLst/>
                        </a:rPr>
                        <a:t>B</a:t>
                      </a:r>
                      <a:endParaRPr lang="en-US" sz="1300" baseline="0" dirty="0">
                        <a:effectLst/>
                        <a:latin typeface="inherit" charset="0"/>
                      </a:endParaRPr>
                    </a:p>
                  </a:txBody>
                  <a:tcPr marL="9075" marR="9075" marT="9075" marB="9075"/>
                </a:tc>
              </a:tr>
            </a:tbl>
          </a:graphicData>
        </a:graphic>
      </p:graphicFrame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5791200" y="4759579"/>
            <a:ext cx="3262184" cy="21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700" b="1" i="1" dirty="0"/>
              <a:t>J Am </a:t>
            </a:r>
            <a:r>
              <a:rPr lang="en-US" altLang="en-US" sz="700" b="1" i="1" dirty="0" err="1"/>
              <a:t>Coll</a:t>
            </a:r>
            <a:r>
              <a:rPr lang="en-US" altLang="en-US" sz="700" b="1" i="1" dirty="0"/>
              <a:t> </a:t>
            </a:r>
            <a:r>
              <a:rPr lang="en-US" altLang="en-US" sz="700" b="1" i="1" dirty="0" err="1"/>
              <a:t>Cardiol</a:t>
            </a:r>
            <a:r>
              <a:rPr lang="en-US" altLang="en-US" sz="700" b="1" i="1" dirty="0"/>
              <a:t>. 2014;64(24):e139-e228. doi:10.1016/j.jacc.2014.09.017</a:t>
            </a:r>
          </a:p>
        </p:txBody>
      </p:sp>
    </p:spTree>
    <p:extLst>
      <p:ext uri="{BB962C8B-B14F-4D97-AF65-F5344CB8AC3E}">
        <p14:creationId xmlns:p14="http://schemas.microsoft.com/office/powerpoint/2010/main" val="39719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05"/>
            <a:ext cx="8229600" cy="85725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Percutaneous Coronary Intervention in Older Adults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73"/>
            <a:ext cx="8299621" cy="3263504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Benefits &amp; </a:t>
            </a:r>
            <a:r>
              <a:rPr lang="en-US" sz="1800" dirty="0">
                <a:solidFill>
                  <a:srgbClr val="000000"/>
                </a:solidFill>
              </a:rPr>
              <a:t>risks of </a:t>
            </a:r>
            <a:r>
              <a:rPr lang="en-US" sz="1800" dirty="0" smtClean="0">
                <a:solidFill>
                  <a:srgbClr val="000000"/>
                </a:solidFill>
              </a:rPr>
              <a:t>catheterization need to be </a:t>
            </a:r>
            <a:r>
              <a:rPr lang="en-US" sz="1800" dirty="0">
                <a:solidFill>
                  <a:srgbClr val="000000"/>
                </a:solidFill>
              </a:rPr>
              <a:t>explained </a:t>
            </a:r>
            <a:r>
              <a:rPr lang="en-US" sz="1800" dirty="0" smtClean="0">
                <a:solidFill>
                  <a:srgbClr val="000000"/>
                </a:solidFill>
              </a:rPr>
              <a:t>in easily understood terms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Early </a:t>
            </a:r>
            <a:r>
              <a:rPr lang="en-US" sz="1800" dirty="0">
                <a:solidFill>
                  <a:srgbClr val="000000"/>
                </a:solidFill>
              </a:rPr>
              <a:t>invasive approach </a:t>
            </a:r>
            <a:r>
              <a:rPr lang="en-US" sz="1800" dirty="0" smtClean="0">
                <a:solidFill>
                  <a:srgbClr val="000000"/>
                </a:solidFill>
              </a:rPr>
              <a:t>shown </a:t>
            </a:r>
            <a:r>
              <a:rPr lang="en-US" sz="1800" dirty="0">
                <a:solidFill>
                  <a:srgbClr val="000000"/>
                </a:solidFill>
              </a:rPr>
              <a:t>to be beneficial in </a:t>
            </a:r>
            <a:r>
              <a:rPr lang="en-US" sz="1800" dirty="0" smtClean="0">
                <a:solidFill>
                  <a:srgbClr val="000000"/>
                </a:solidFill>
              </a:rPr>
              <a:t>troponin + </a:t>
            </a:r>
            <a:r>
              <a:rPr lang="en-US" sz="1800" dirty="0">
                <a:solidFill>
                  <a:srgbClr val="000000"/>
                </a:solidFill>
              </a:rPr>
              <a:t>patients ages ≥75 years in </a:t>
            </a:r>
            <a:r>
              <a:rPr lang="en-US" sz="1800" dirty="0" smtClean="0">
                <a:solidFill>
                  <a:srgbClr val="000000"/>
                </a:solidFill>
              </a:rPr>
              <a:t>the TACTICS-TIMI 18 trial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Bleeding </a:t>
            </a:r>
            <a:r>
              <a:rPr lang="en-US" sz="1800" dirty="0">
                <a:solidFill>
                  <a:srgbClr val="000000"/>
                </a:solidFill>
              </a:rPr>
              <a:t>risks heightened in older adults (especially women); thus, carefully consider anticoagulation with </a:t>
            </a:r>
            <a:r>
              <a:rPr lang="en-US" sz="1800" dirty="0" smtClean="0">
                <a:solidFill>
                  <a:srgbClr val="000000"/>
                </a:solidFill>
              </a:rPr>
              <a:t>intervention</a:t>
            </a:r>
          </a:p>
          <a:p>
            <a:r>
              <a:rPr lang="en-US" sz="1800" dirty="0" smtClean="0"/>
              <a:t>After Eighty study showed invasive strategy was superior </a:t>
            </a:r>
            <a:r>
              <a:rPr lang="en-US" sz="1800" dirty="0"/>
              <a:t>to </a:t>
            </a:r>
            <a:r>
              <a:rPr lang="en-US" sz="1800" dirty="0" smtClean="0"/>
              <a:t>conservative one in </a:t>
            </a:r>
            <a:r>
              <a:rPr lang="en-US" sz="1800" dirty="0"/>
              <a:t>reduction of composite </a:t>
            </a:r>
            <a:r>
              <a:rPr lang="en-US" sz="1800" dirty="0" smtClean="0"/>
              <a:t>events</a:t>
            </a:r>
            <a:r>
              <a:rPr lang="en-US" sz="1800" dirty="0"/>
              <a:t> </a:t>
            </a:r>
            <a:r>
              <a:rPr lang="en-US" sz="1800" dirty="0" smtClean="0"/>
              <a:t>(MI, need for urgent revascularization, stroke &amp; death) in patients </a:t>
            </a:r>
            <a:r>
              <a:rPr lang="en-US" sz="1800" dirty="0"/>
              <a:t>aged 80+ years with </a:t>
            </a:r>
            <a:r>
              <a:rPr lang="en-US" sz="1800" dirty="0" smtClean="0"/>
              <a:t>NSTEMI/unstable angina </a:t>
            </a:r>
          </a:p>
          <a:p>
            <a:pPr lvl="1"/>
            <a:r>
              <a:rPr lang="en-US" sz="1800" dirty="0" smtClean="0"/>
              <a:t>Efficacy of invasive strategy diluted </a:t>
            </a:r>
            <a:r>
              <a:rPr lang="en-US" sz="1800" dirty="0"/>
              <a:t>with increasing </a:t>
            </a:r>
            <a:r>
              <a:rPr lang="en-US" sz="1800" dirty="0" smtClean="0"/>
              <a:t>age</a:t>
            </a:r>
          </a:p>
          <a:p>
            <a:pPr lvl="1"/>
            <a:r>
              <a:rPr lang="en-US" sz="1800" dirty="0" smtClean="0"/>
              <a:t>Two </a:t>
            </a:r>
            <a:r>
              <a:rPr lang="en-US" sz="1800" dirty="0"/>
              <a:t>strategies did not </a:t>
            </a:r>
            <a:r>
              <a:rPr lang="en-US" sz="1800" dirty="0" smtClean="0"/>
              <a:t>differ </a:t>
            </a:r>
            <a:r>
              <a:rPr lang="en-US" sz="1800" dirty="0"/>
              <a:t>in terms of bleeding </a:t>
            </a:r>
            <a:r>
              <a:rPr lang="en-US" sz="1800" dirty="0" smtClean="0"/>
              <a:t>complications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70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Objectives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0435"/>
            <a:ext cx="8229600" cy="33940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Recognize atypical presentation of myocardial infarction in older adults.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Discuss evidence for safe and effective therapies for older adults with acute coronary syndrome (ACS).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Assess health outcomes among older adults with ACS after accounting for comorbidities and risk.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Appreciate the role of </a:t>
            </a:r>
            <a:r>
              <a:rPr lang="en-US" sz="2000" dirty="0" smtClean="0"/>
              <a:t>discharge </a:t>
            </a:r>
            <a:r>
              <a:rPr lang="en-US" sz="2000" dirty="0"/>
              <a:t>planning in optimizing medication safety and return to independent functioning.</a:t>
            </a:r>
          </a:p>
        </p:txBody>
      </p:sp>
    </p:spTree>
    <p:extLst>
      <p:ext uri="{BB962C8B-B14F-4D97-AF65-F5344CB8AC3E}">
        <p14:creationId xmlns:p14="http://schemas.microsoft.com/office/powerpoint/2010/main" val="13565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59" y="1165075"/>
            <a:ext cx="6219567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428" y="142875"/>
            <a:ext cx="8201026" cy="42928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b="1" dirty="0">
                <a:solidFill>
                  <a:srgbClr val="E9700A"/>
                </a:solidFill>
                <a:latin typeface="+mj-lt"/>
              </a:rPr>
              <a:t>Invasive versus conservative strategy in patients aged 80 years or older with non-ST-elevation myocardial infarction or unstable angina pectoris (After Eighty study): an open-label </a:t>
            </a:r>
            <a:r>
              <a:rPr lang="en-US" b="1" dirty="0" err="1">
                <a:solidFill>
                  <a:srgbClr val="E9700A"/>
                </a:solidFill>
                <a:latin typeface="+mj-lt"/>
              </a:rPr>
              <a:t>randomised</a:t>
            </a:r>
            <a:r>
              <a:rPr lang="en-US" b="1" dirty="0">
                <a:solidFill>
                  <a:srgbClr val="E9700A"/>
                </a:solidFill>
                <a:latin typeface="+mj-lt"/>
              </a:rPr>
              <a:t> controlled trial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2868" y="4709356"/>
            <a:ext cx="3064932" cy="2476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z="800" i="1" dirty="0" err="1">
                <a:latin typeface="Arial"/>
              </a:rPr>
              <a:t>Tegn</a:t>
            </a:r>
            <a:r>
              <a:rPr lang="en-US" sz="800" i="1" dirty="0">
                <a:latin typeface="Arial"/>
              </a:rPr>
              <a:t> et.al, Volume 387, Issue 10023, 2016, </a:t>
            </a:r>
            <a:r>
              <a:rPr lang="en-US" sz="800" i="1" dirty="0" smtClean="0">
                <a:latin typeface="Arial"/>
              </a:rPr>
              <a:t>1057–1065</a:t>
            </a:r>
          </a:p>
          <a:p>
            <a:pPr lvl="0"/>
            <a:r>
              <a:rPr lang="en-US" sz="800" i="1" dirty="0">
                <a:solidFill>
                  <a:prstClr val="black"/>
                </a:solidFill>
                <a:latin typeface="Arial"/>
              </a:rPr>
              <a:t>http://dx.doi.org/10.1016/S0140-6736(15)01166-6</a:t>
            </a:r>
          </a:p>
          <a:p>
            <a:endParaRPr lang="en-US" sz="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0825" y="4760769"/>
            <a:ext cx="2318904" cy="154132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sz="800" dirty="0"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584" y="3982416"/>
            <a:ext cx="86231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>
                <a:solidFill>
                  <a:prstClr val="black"/>
                </a:solidFill>
              </a:rPr>
              <a:t>Kaplan-Meier curves of survival free from composite outcome. The primary outcome was a composite of myocardial infarction, need for urgent </a:t>
            </a:r>
            <a:r>
              <a:rPr lang="en-US" sz="900" dirty="0" err="1">
                <a:solidFill>
                  <a:prstClr val="black"/>
                </a:solidFill>
              </a:rPr>
              <a:t>revascularisation</a:t>
            </a:r>
            <a:r>
              <a:rPr lang="en-US" sz="900" dirty="0">
                <a:solidFill>
                  <a:prstClr val="black"/>
                </a:solidFill>
              </a:rPr>
              <a:t>, stroke, and death.</a:t>
            </a:r>
          </a:p>
        </p:txBody>
      </p:sp>
    </p:spTree>
    <p:extLst>
      <p:ext uri="{BB962C8B-B14F-4D97-AF65-F5344CB8AC3E}">
        <p14:creationId xmlns:p14="http://schemas.microsoft.com/office/powerpoint/2010/main" val="6155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45"/>
            <a:ext cx="8229600" cy="85725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Antithrombotic Dose Excess by Age from CRUSADE </a:t>
            </a:r>
            <a:endParaRPr lang="en-US" sz="3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b="7208"/>
          <a:stretch/>
        </p:blipFill>
        <p:spPr>
          <a:xfrm>
            <a:off x="1021492" y="1227439"/>
            <a:ext cx="7249297" cy="28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"/>
            <a:ext cx="8229600" cy="85725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Number of ACS Therapies Provided and In-Hospital Bleeding from CRUSADE </a:t>
            </a:r>
            <a:endParaRPr lang="en-US" sz="3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59243" y="1101296"/>
            <a:ext cx="6578738" cy="3017520"/>
          </a:xfrm>
        </p:spPr>
      </p:pic>
    </p:spTree>
    <p:extLst>
      <p:ext uri="{BB962C8B-B14F-4D97-AF65-F5344CB8AC3E}">
        <p14:creationId xmlns:p14="http://schemas.microsoft.com/office/powerpoint/2010/main" val="21901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9" b="8185"/>
          <a:stretch/>
        </p:blipFill>
        <p:spPr>
          <a:xfrm>
            <a:off x="1298124" y="271848"/>
            <a:ext cx="6328365" cy="3840480"/>
          </a:xfrm>
        </p:spPr>
      </p:pic>
    </p:spTree>
    <p:extLst>
      <p:ext uri="{BB962C8B-B14F-4D97-AF65-F5344CB8AC3E}">
        <p14:creationId xmlns:p14="http://schemas.microsoft.com/office/powerpoint/2010/main" val="7874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ACC_JOURNALS_PPT_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-2953935"/>
            <a:ext cx="7396160" cy="53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267691" y="-2645020"/>
            <a:ext cx="6503894" cy="15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900" b="1"/>
              <a:t>From: 2014 AHA/ACC Guideline for the Management of Patients With Non–ST-Elevation Acute Coronary Syndromes: A Report of the American College of Cardiology/American Heart Association Task Force on Practice Guidelines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267691" y="-2244165"/>
            <a:ext cx="6624337" cy="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600" b="1" dirty="0"/>
              <a:t>J Am </a:t>
            </a:r>
            <a:r>
              <a:rPr lang="en-US" altLang="en-US" sz="600" b="1" dirty="0" err="1"/>
              <a:t>Coll</a:t>
            </a:r>
            <a:r>
              <a:rPr lang="en-US" altLang="en-US" sz="600" b="1" dirty="0"/>
              <a:t> </a:t>
            </a:r>
            <a:r>
              <a:rPr lang="en-US" altLang="en-US" sz="600" b="1" dirty="0" err="1"/>
              <a:t>Cardiol</a:t>
            </a:r>
            <a:r>
              <a:rPr lang="en-US" altLang="en-US" sz="600" b="1" dirty="0"/>
              <a:t>. 2014;64(24):e139-e228. doi:10.1016/j.jacc.2014.09.017</a:t>
            </a:r>
          </a:p>
        </p:txBody>
      </p:sp>
      <p:pic>
        <p:nvPicPr>
          <p:cNvPr id="12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83" y="436605"/>
            <a:ext cx="347011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5763164" y="4800270"/>
            <a:ext cx="3290220" cy="21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00" b="1" i="1" dirty="0"/>
              <a:t>J Am </a:t>
            </a:r>
            <a:r>
              <a:rPr lang="en-US" altLang="en-US" sz="700" b="1" i="1" dirty="0" err="1"/>
              <a:t>Coll</a:t>
            </a:r>
            <a:r>
              <a:rPr lang="en-US" altLang="en-US" sz="700" b="1" i="1" dirty="0"/>
              <a:t> </a:t>
            </a:r>
            <a:r>
              <a:rPr lang="en-US" altLang="en-US" sz="700" b="1" i="1" dirty="0" err="1"/>
              <a:t>Cardiol</a:t>
            </a:r>
            <a:r>
              <a:rPr lang="en-US" altLang="en-US" sz="700" b="1" i="1" dirty="0"/>
              <a:t>. 2014;64(24):e139-e228. doi:10.1016/j.jacc.2014.09.017</a:t>
            </a:r>
          </a:p>
        </p:txBody>
      </p:sp>
    </p:spTree>
    <p:extLst>
      <p:ext uri="{BB962C8B-B14F-4D97-AF65-F5344CB8AC3E}">
        <p14:creationId xmlns:p14="http://schemas.microsoft.com/office/powerpoint/2010/main" val="8443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smtClean="0"/>
              <a:t>Medical Therapy for NSTE-ACS in Older Adults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4173"/>
            <a:ext cx="8058150" cy="35017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Current </a:t>
            </a:r>
            <a:r>
              <a:rPr lang="en-US" sz="2000" dirty="0"/>
              <a:t>guidelines recommend aspirin, statin, </a:t>
            </a:r>
            <a:r>
              <a:rPr lang="en-US" sz="2000" dirty="0" smtClean="0"/>
              <a:t>beta-blockers</a:t>
            </a:r>
            <a:r>
              <a:rPr lang="en-US" sz="2000" dirty="0"/>
              <a:t> </a:t>
            </a:r>
            <a:r>
              <a:rPr lang="en-US" sz="2000" dirty="0" smtClean="0"/>
              <a:t>&amp; P2Y12 inhibitors </a:t>
            </a:r>
            <a:r>
              <a:rPr lang="en-US" sz="2000" dirty="0"/>
              <a:t>for all acute MI patients—including older </a:t>
            </a:r>
            <a:r>
              <a:rPr lang="en-US" sz="2000" dirty="0" smtClean="0"/>
              <a:t>patients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Angiotensin-converting </a:t>
            </a:r>
            <a:r>
              <a:rPr lang="en-US" sz="2000" dirty="0"/>
              <a:t>enzyme inhibitors/angiotensin-receptor blockers </a:t>
            </a:r>
            <a:r>
              <a:rPr lang="en-US" sz="2000" dirty="0" smtClean="0"/>
              <a:t>&amp; P2Y12 inhibitors </a:t>
            </a:r>
            <a:r>
              <a:rPr lang="en-US" sz="2000" dirty="0"/>
              <a:t>should be administered to most high-risk MI </a:t>
            </a:r>
            <a:r>
              <a:rPr lang="en-US" sz="2000" dirty="0" smtClean="0"/>
              <a:t>patients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Individualize pharmacotherapy in older patients, with dose adjusted by weight and/or </a:t>
            </a:r>
            <a:r>
              <a:rPr lang="en-US" sz="2000" dirty="0" err="1"/>
              <a:t>CrCl</a:t>
            </a:r>
            <a:r>
              <a:rPr lang="en-US" sz="2000" dirty="0"/>
              <a:t> to reduce adverse events caused by age-related changes in pharmacokinetics/dynamics, volume of distribution, comorbidity, drug interactions, and increased drug </a:t>
            </a:r>
            <a:r>
              <a:rPr lang="en-US" sz="2000" dirty="0" smtClean="0"/>
              <a:t>sensitivity (Class 1A)</a:t>
            </a:r>
          </a:p>
        </p:txBody>
      </p:sp>
    </p:spTree>
    <p:extLst>
      <p:ext uri="{BB962C8B-B14F-4D97-AF65-F5344CB8AC3E}">
        <p14:creationId xmlns:p14="http://schemas.microsoft.com/office/powerpoint/2010/main" val="10232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74173"/>
            <a:ext cx="7777595" cy="994172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Approach to Caring for Older Adult with NSTE-ACS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Undertake patient-centered management for older patients, considering patient preferences/goals, comorbidities, functional and cognitive status, and life expectancy (Class 1B)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400" b="1" dirty="0" smtClean="0"/>
              <a:t>Post-MI Discharge Planning in Older Adults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6294"/>
            <a:ext cx="8229600" cy="33940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Diminished </a:t>
            </a:r>
            <a:r>
              <a:rPr lang="en-US" sz="2200" dirty="0"/>
              <a:t>functional capacity, health literacy, uncertainty regarding diagnoses, poor communication between patient and provider, and absence of appropriate follow-up are factors associated with increased risk for adverse outcomes. </a:t>
            </a:r>
            <a:endParaRPr lang="en-US" sz="2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Transitions of care are particularly important in enabling independent functioning and medication safety after discharge. 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8333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8"/>
            <a:ext cx="8229600" cy="85725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Key Points: NSTE-ACS in Older Adults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48296"/>
            <a:ext cx="8169361" cy="34313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Older adults with acute myocardial ischemia may present with symptoms other than chest discomfort and signs of ischemia can be more difficult to discern.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Their presentation may be confounded by coexisting disease states, altered physiology, frailty, and disability.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Older adults </a:t>
            </a:r>
            <a:r>
              <a:rPr lang="en-US" sz="1800" dirty="0" smtClean="0"/>
              <a:t>appear to </a:t>
            </a:r>
            <a:r>
              <a:rPr lang="en-US" sz="1800" dirty="0"/>
              <a:t>gain greater absolute benefits with an early invasive strategy compared with younger adults because of their higher risk for adverse outcomes with conservative management.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Bleeding increases as a function of age and comorbid conditions common in older </a:t>
            </a:r>
            <a:r>
              <a:rPr lang="en-US" sz="1800" dirty="0" smtClean="0"/>
              <a:t>adults; it must </a:t>
            </a:r>
            <a:r>
              <a:rPr lang="en-US" sz="1800" dirty="0"/>
              <a:t>be considered </a:t>
            </a:r>
            <a:r>
              <a:rPr lang="en-US" sz="1800" dirty="0" smtClean="0"/>
              <a:t>in </a:t>
            </a:r>
            <a:r>
              <a:rPr lang="en-US" sz="1800" dirty="0"/>
              <a:t>light of the benefit of anticoagulant therapy and catheter </a:t>
            </a:r>
            <a:r>
              <a:rPr lang="en-US" sz="1800" dirty="0" smtClean="0"/>
              <a:t>interventions in each patient.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77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332"/>
            <a:ext cx="8229600" cy="85725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Key Points: STEMI in Older Adults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393"/>
            <a:ext cx="8229600" cy="33940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Reperfusion therapy for STEMI is widely available, providing clear mortality benefit compared with no reperfusion until at least 80 years of age.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While selection of reperfusion is based on multiple factors (e.g., availability of the reperfusion strategy, time from onset of symptoms, risks, and benefits), primary PCI is generally favored.</a:t>
            </a:r>
          </a:p>
        </p:txBody>
      </p:sp>
    </p:spTree>
    <p:extLst>
      <p:ext uri="{BB962C8B-B14F-4D97-AF65-F5344CB8AC3E}">
        <p14:creationId xmlns:p14="http://schemas.microsoft.com/office/powerpoint/2010/main" val="12579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807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Key Points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0057"/>
            <a:ext cx="7912443" cy="32170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More than 1/3 of myocardial infarctions occur in patients ages ≥75 years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More than 10% of myocardial infarctions occur in patients ages ≥85 years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Elderly are often excluded or under-represented in clinical </a:t>
            </a:r>
            <a:r>
              <a:rPr lang="en-US" sz="2000" dirty="0" smtClean="0"/>
              <a:t>trials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66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" b="7908"/>
          <a:stretch/>
        </p:blipFill>
        <p:spPr>
          <a:xfrm>
            <a:off x="1458098" y="1005014"/>
            <a:ext cx="6150918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9"/>
            <a:ext cx="8229600" cy="85725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Fibrinolytic Therapy Trialists: Age Analysis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547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" b="5505"/>
          <a:stretch/>
        </p:blipFill>
        <p:spPr>
          <a:xfrm>
            <a:off x="1219200" y="996779"/>
            <a:ext cx="6820929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905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In-Hospital Complications by Reperfusion Strategy in Registry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80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93255"/>
              </p:ext>
            </p:extLst>
          </p:nvPr>
        </p:nvGraphicFramePr>
        <p:xfrm>
          <a:off x="667265" y="1145059"/>
          <a:ext cx="7512909" cy="278200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7512909"/>
              </a:tblGrid>
              <a:tr h="15378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dirty="0">
                          <a:effectLst/>
                        </a:rPr>
                        <a:t>Absolute </a:t>
                      </a:r>
                      <a:r>
                        <a:rPr lang="en-US" sz="1300" b="1" dirty="0" smtClean="0">
                          <a:effectLst/>
                        </a:rPr>
                        <a:t>contraindications </a:t>
                      </a:r>
                      <a:endParaRPr lang="en-US" sz="1300" b="1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Any prior ICH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Known structural cerebral vascular lesion (e.g., arteriovenous malformation)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Known malignant intracranial neoplasm (primary or metastatic)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Ischemic stroke within 3 </a:t>
                      </a:r>
                      <a:r>
                        <a:rPr lang="en-US" sz="1300" dirty="0" err="1">
                          <a:effectLst/>
                        </a:rPr>
                        <a:t>mo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 • EXCEPT acute ischemic stroke within 4.5 h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Suspected aortic dissection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Active bleeding or bleeding diathesis (excluding menses)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Significant closed-head or facial trauma within 3 </a:t>
                      </a:r>
                      <a:r>
                        <a:rPr lang="en-US" sz="1300" dirty="0" err="1">
                          <a:effectLst/>
                        </a:rPr>
                        <a:t>mo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Intracranial or </a:t>
                      </a:r>
                      <a:r>
                        <a:rPr lang="en-US" sz="1300" dirty="0" err="1">
                          <a:effectLst/>
                        </a:rPr>
                        <a:t>intraspinal</a:t>
                      </a:r>
                      <a:r>
                        <a:rPr lang="en-US" sz="1300" dirty="0">
                          <a:effectLst/>
                        </a:rPr>
                        <a:t> surgery within 2 </a:t>
                      </a:r>
                      <a:r>
                        <a:rPr lang="en-US" sz="1300" dirty="0" err="1">
                          <a:effectLst/>
                        </a:rPr>
                        <a:t>mo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Severe uncontrolled hypertension (unresponsive to emergency therapy)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For streptokinase, prior treatment within the previous 6 </a:t>
                      </a:r>
                      <a:r>
                        <a:rPr lang="en-US" sz="1300" dirty="0" err="1">
                          <a:effectLst/>
                        </a:rPr>
                        <a:t>mo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50067"/>
            <a:ext cx="273152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charset="0"/>
              </a:rPr>
              <a:t>⁎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944" y="74432"/>
            <a:ext cx="8528489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E9700A"/>
                </a:solidFill>
                <a:latin typeface="+mj-lt"/>
              </a:rPr>
              <a:t>Contraindications and Cautions for Fibrinolytic </a:t>
            </a:r>
            <a:endParaRPr lang="en-US" altLang="en-US" sz="3000" b="1" dirty="0" smtClean="0">
              <a:solidFill>
                <a:srgbClr val="E9700A"/>
              </a:solidFill>
              <a:latin typeface="+mj-lt"/>
            </a:endParaRPr>
          </a:p>
          <a:p>
            <a:pPr algn="ctr"/>
            <a:r>
              <a:rPr lang="en-US" altLang="en-US" sz="3000" b="1" dirty="0" smtClean="0">
                <a:solidFill>
                  <a:srgbClr val="E9700A"/>
                </a:solidFill>
                <a:latin typeface="+mj-lt"/>
              </a:rPr>
              <a:t>Therapy </a:t>
            </a:r>
            <a:r>
              <a:rPr lang="en-US" altLang="en-US" sz="3000" b="1" dirty="0">
                <a:solidFill>
                  <a:srgbClr val="E9700A"/>
                </a:solidFill>
                <a:latin typeface="+mj-lt"/>
              </a:rPr>
              <a:t>in STEMI</a:t>
            </a:r>
            <a:endParaRPr lang="en-US" sz="3000" b="1" dirty="0">
              <a:solidFill>
                <a:srgbClr val="E9700A"/>
              </a:solidFill>
              <a:latin typeface="+mj-l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720196" y="4988632"/>
            <a:ext cx="3028950" cy="7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600" b="1" dirty="0"/>
              <a:t>J Am </a:t>
            </a:r>
            <a:r>
              <a:rPr lang="en-US" altLang="en-US" sz="600" b="1" dirty="0" err="1"/>
              <a:t>Coll</a:t>
            </a:r>
            <a:r>
              <a:rPr lang="en-US" altLang="en-US" sz="600" b="1" dirty="0"/>
              <a:t> </a:t>
            </a:r>
            <a:r>
              <a:rPr lang="en-US" altLang="en-US" sz="600" b="1" dirty="0" err="1"/>
              <a:t>Cardiol</a:t>
            </a:r>
            <a:r>
              <a:rPr lang="en-US" altLang="en-US" sz="600" b="1" dirty="0"/>
              <a:t>. 2013;61(4):e78-e140. doi:10.1016/j.jacc.2012.11.019</a:t>
            </a:r>
          </a:p>
        </p:txBody>
      </p:sp>
    </p:spTree>
    <p:extLst>
      <p:ext uri="{BB962C8B-B14F-4D97-AF65-F5344CB8AC3E}">
        <p14:creationId xmlns:p14="http://schemas.microsoft.com/office/powerpoint/2010/main" val="16768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Autofit/>
          </a:bodyPr>
          <a:lstStyle/>
          <a:p>
            <a:r>
              <a:rPr lang="en-US" altLang="en-US" sz="3000" b="1" dirty="0"/>
              <a:t>Contraindications and Cautions for Fibrinolytic </a:t>
            </a:r>
            <a:r>
              <a:rPr lang="en-US" altLang="en-US" sz="3000" b="1" dirty="0" smtClean="0"/>
              <a:t>Therapy </a:t>
            </a:r>
            <a:r>
              <a:rPr lang="en-US" altLang="en-US" sz="3000" b="1" dirty="0"/>
              <a:t>in STEMI</a:t>
            </a:r>
            <a:r>
              <a:rPr lang="en-US" sz="3000" b="1" dirty="0"/>
              <a:t/>
            </a:r>
            <a:br>
              <a:rPr lang="en-US" sz="3000" b="1" dirty="0"/>
            </a:b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7512909" cy="2045172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7512909"/>
              </a:tblGrid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dirty="0">
                          <a:effectLst/>
                        </a:rPr>
                        <a:t>Relative </a:t>
                      </a:r>
                      <a:r>
                        <a:rPr lang="en-US" sz="1300" b="1" dirty="0" smtClean="0">
                          <a:effectLst/>
                        </a:rPr>
                        <a:t>contraindications</a:t>
                      </a:r>
                      <a:endParaRPr lang="en-US" sz="1300" b="1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History of chronic, severe, poorly controlled hypertension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4223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Significant hypertension on presentation (SBP &gt;180 mm Hg or DBP &gt;110 mm Hg)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History of prior ischemic stroke &gt;3 </a:t>
                      </a:r>
                      <a:r>
                        <a:rPr lang="en-US" sz="1300" dirty="0" err="1">
                          <a:effectLst/>
                        </a:rPr>
                        <a:t>mo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Dementia</a:t>
                      </a:r>
                      <a:endParaRPr lang="en-US" sz="1300" b="1" i="1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Known intracranial pathology not covered in absolute contraindications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Traumatic or prolonged (&gt;10 min) CPR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  <a:tr h="228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• Major surgery (&lt;3 </a:t>
                      </a:r>
                      <a:r>
                        <a:rPr lang="en-US" sz="1300" dirty="0" err="1">
                          <a:effectLst/>
                        </a:rPr>
                        <a:t>wk</a:t>
                      </a:r>
                      <a:r>
                        <a:rPr lang="en-US" sz="1300" dirty="0">
                          <a:effectLst/>
                        </a:rPr>
                        <a:t>)</a:t>
                      </a:r>
                      <a:endParaRPr lang="en-US" sz="1300" dirty="0">
                        <a:effectLst/>
                        <a:latin typeface="inherit" charset="0"/>
                      </a:endParaRPr>
                    </a:p>
                  </a:txBody>
                  <a:tcPr marL="16857" marR="16857" marT="16857" marB="1685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062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ACC_SIG_BLUE_1900x6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4" y="1632348"/>
            <a:ext cx="7927975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7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Elderly Enrolled in Randomized Trials vs. US MI Population 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5"/>
          <a:stretch/>
        </p:blipFill>
        <p:spPr>
          <a:xfrm>
            <a:off x="1383957" y="1128584"/>
            <a:ext cx="5988908" cy="3061987"/>
          </a:xfrm>
        </p:spPr>
      </p:pic>
    </p:spTree>
    <p:extLst>
      <p:ext uri="{BB962C8B-B14F-4D97-AF65-F5344CB8AC3E}">
        <p14:creationId xmlns:p14="http://schemas.microsoft.com/office/powerpoint/2010/main" val="41579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65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Key Point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393"/>
            <a:ext cx="8229600" cy="339407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Older </a:t>
            </a:r>
            <a:r>
              <a:rPr lang="en-US" sz="2200" dirty="0"/>
              <a:t>adults </a:t>
            </a:r>
            <a:r>
              <a:rPr lang="en-US" sz="2200" dirty="0" smtClean="0"/>
              <a:t>appear to </a:t>
            </a:r>
            <a:r>
              <a:rPr lang="en-US" sz="2200" dirty="0"/>
              <a:t>gain greater absolute benefits with an early invasive strategy compared with younger adults because of their higher risk for adverse outcomes with conservative </a:t>
            </a:r>
            <a:r>
              <a:rPr lang="en-US" sz="2200" dirty="0" smtClean="0"/>
              <a:t>management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91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" b="7518"/>
          <a:stretch/>
        </p:blipFill>
        <p:spPr>
          <a:xfrm>
            <a:off x="1301580" y="1189337"/>
            <a:ext cx="5820879" cy="2971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905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Number Needed to Treat by Age and Risk: Theoretical Intervention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Key Point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442"/>
            <a:ext cx="8229600" cy="33940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Older </a:t>
            </a:r>
            <a:r>
              <a:rPr lang="en-US" sz="2400" dirty="0"/>
              <a:t>adults are at higher risk for adverse outcomes </a:t>
            </a:r>
            <a:r>
              <a:rPr lang="en-US" sz="2400" dirty="0" smtClean="0"/>
              <a:t>including: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mortality, </a:t>
            </a:r>
            <a:endParaRPr lang="en-US" sz="2000" dirty="0" smtClean="0"/>
          </a:p>
          <a:p>
            <a:pPr lvl="1"/>
            <a:r>
              <a:rPr lang="en-US" sz="2000" dirty="0" smtClean="0"/>
              <a:t>bleeding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/>
            <a:r>
              <a:rPr lang="en-US" sz="2000" dirty="0" smtClean="0"/>
              <a:t>heart </a:t>
            </a:r>
            <a:r>
              <a:rPr lang="en-US" sz="2000" dirty="0"/>
              <a:t>failure, and </a:t>
            </a:r>
            <a:endParaRPr lang="en-US" sz="2000" dirty="0" smtClean="0"/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echanical </a:t>
            </a:r>
            <a:r>
              <a:rPr lang="en-US" sz="2000" dirty="0"/>
              <a:t>complications of infarction than younger </a:t>
            </a:r>
            <a:r>
              <a:rPr lang="en-US" sz="2000" dirty="0" smtClean="0"/>
              <a:t>adults.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54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933" b="4225"/>
          <a:stretch/>
        </p:blipFill>
        <p:spPr>
          <a:xfrm>
            <a:off x="1058563" y="1013255"/>
            <a:ext cx="6862118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8067"/>
            <a:ext cx="8229600" cy="85725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I</a:t>
            </a:r>
            <a:r>
              <a:rPr lang="en-US" sz="3200" b="1" dirty="0" smtClean="0"/>
              <a:t>n-Hospital Outcomes by Age from the GRACE Registry</a:t>
            </a:r>
            <a:br>
              <a:rPr lang="en-US" sz="3200" b="1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36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59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Key Points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Older </a:t>
            </a:r>
            <a:r>
              <a:rPr lang="en-US" sz="2200" dirty="0"/>
              <a:t>adults with acute myocardial ischemia may present with symptoms other than chest discomfort </a:t>
            </a:r>
            <a:r>
              <a:rPr lang="en-US" sz="2200" dirty="0">
                <a:solidFill>
                  <a:srgbClr val="000000"/>
                </a:solidFill>
              </a:rPr>
              <a:t>(e.g., shortness of breath, nausea, and/or syncope</a:t>
            </a:r>
            <a:r>
              <a:rPr lang="en-US" sz="2200" dirty="0" smtClean="0">
                <a:solidFill>
                  <a:srgbClr val="000000"/>
                </a:solidFill>
              </a:rPr>
              <a:t>) and </a:t>
            </a:r>
            <a:r>
              <a:rPr lang="en-US" sz="2200" dirty="0" smtClean="0"/>
              <a:t>signs </a:t>
            </a:r>
            <a:r>
              <a:rPr lang="en-US" sz="2200" dirty="0"/>
              <a:t>of ischemia can be more difficult to </a:t>
            </a:r>
            <a:r>
              <a:rPr lang="en-US" sz="2200" dirty="0" smtClean="0"/>
              <a:t>discern</a:t>
            </a:r>
            <a:endParaRPr lang="en-US" sz="2200" dirty="0"/>
          </a:p>
          <a:p>
            <a:r>
              <a:rPr lang="en-US" sz="2200" dirty="0"/>
              <a:t>Their presentation may be confounded by coexisting disease states, altered physiology, frailty, and </a:t>
            </a:r>
            <a:r>
              <a:rPr lang="en-US" sz="2200" dirty="0" smtClean="0"/>
              <a:t>disability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33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1680</Words>
  <Application>Microsoft Office PowerPoint</Application>
  <PresentationFormat>On-screen Show (16:9)</PresentationFormat>
  <Paragraphs>156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Custom Design</vt:lpstr>
      <vt:lpstr>Office Theme</vt:lpstr>
      <vt:lpstr>Acute Coronary Syndromes in Older Adults  Geriatric Cardiology Section of the  American College of Cardiology </vt:lpstr>
      <vt:lpstr>Objectives</vt:lpstr>
      <vt:lpstr>Key Points</vt:lpstr>
      <vt:lpstr>Elderly Enrolled in Randomized Trials vs. US MI Population </vt:lpstr>
      <vt:lpstr>Key Point</vt:lpstr>
      <vt:lpstr>Number Needed to Treat by Age and Risk: Theoretical Intervention</vt:lpstr>
      <vt:lpstr>Key Point</vt:lpstr>
      <vt:lpstr>In-Hospital Outcomes by Age from the GRACE Registry </vt:lpstr>
      <vt:lpstr>Key Points</vt:lpstr>
      <vt:lpstr>Comorbidities Among Aging MI Patients </vt:lpstr>
      <vt:lpstr>Older Adults with MI – More Likely yo Present with Heart Failure</vt:lpstr>
      <vt:lpstr>NSTEMI Presenting Signs from CRUSADE </vt:lpstr>
      <vt:lpstr>Atypical Myocardial Infarction in Older Adults</vt:lpstr>
      <vt:lpstr>Atypical Myocardial Infarction in Older Adults</vt:lpstr>
      <vt:lpstr>PowerPoint Presentation</vt:lpstr>
      <vt:lpstr>PowerPoint Presentation</vt:lpstr>
      <vt:lpstr>Frailty, NSTEMI, &amp; Mortality</vt:lpstr>
      <vt:lpstr>PowerPoint Presentation</vt:lpstr>
      <vt:lpstr>Percutaneous Coronary Intervention in Older Adults</vt:lpstr>
      <vt:lpstr>PowerPoint Presentation</vt:lpstr>
      <vt:lpstr>Antithrombotic Dose Excess by Age from CRUSADE </vt:lpstr>
      <vt:lpstr>Number of ACS Therapies Provided and In-Hospital Bleeding from CRUSADE </vt:lpstr>
      <vt:lpstr>PowerPoint Presentation</vt:lpstr>
      <vt:lpstr>PowerPoint Presentation</vt:lpstr>
      <vt:lpstr>Medical Therapy for NSTE-ACS in Older Adults</vt:lpstr>
      <vt:lpstr>Approach to Caring for Older Adult with NSTE-ACS</vt:lpstr>
      <vt:lpstr>Post-MI Discharge Planning in Older Adults</vt:lpstr>
      <vt:lpstr>Key Points: NSTE-ACS in Older Adults</vt:lpstr>
      <vt:lpstr>Key Points: STEMI in Older Adults</vt:lpstr>
      <vt:lpstr>Fibrinolytic Therapy Trialists: Age Analysis </vt:lpstr>
      <vt:lpstr>In-Hospital Complications by Reperfusion Strategy in Registry</vt:lpstr>
      <vt:lpstr>PowerPoint Presentation</vt:lpstr>
      <vt:lpstr>Contraindications and Cautions for Fibrinolytic Therapy in STEMI </vt:lpstr>
      <vt:lpstr>PowerPoint Presentation</vt:lpstr>
    </vt:vector>
  </TitlesOfParts>
  <Company>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Leibowitz</dc:creator>
  <cp:lastModifiedBy>Kelli Bohannon</cp:lastModifiedBy>
  <cp:revision>18</cp:revision>
  <dcterms:created xsi:type="dcterms:W3CDTF">2016-08-10T22:40:50Z</dcterms:created>
  <dcterms:modified xsi:type="dcterms:W3CDTF">2016-10-04T15:43:24Z</dcterms:modified>
</cp:coreProperties>
</file>