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8" r:id="rId2"/>
  </p:sldMasterIdLst>
  <p:notesMasterIdLst>
    <p:notesMasterId r:id="rId40"/>
  </p:notesMasterIdLst>
  <p:sldIdLst>
    <p:sldId id="294"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65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E7B75-E1FC-4EBB-975D-1274A9EF007C}" type="datetimeFigureOut">
              <a:rPr lang="en-US" smtClean="0"/>
              <a:t>10/4/2016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93137-5AA0-4DC9-A031-A33567B33429}" type="slidenum">
              <a:rPr lang="en-US" smtClean="0"/>
              <a:t>‹#›</a:t>
            </a:fld>
            <a:endParaRPr lang="en-US"/>
          </a:p>
        </p:txBody>
      </p:sp>
    </p:spTree>
    <p:extLst>
      <p:ext uri="{BB962C8B-B14F-4D97-AF65-F5344CB8AC3E}">
        <p14:creationId xmlns:p14="http://schemas.microsoft.com/office/powerpoint/2010/main" val="22198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5</a:t>
            </a:fld>
            <a:endParaRPr lang="en-US"/>
          </a:p>
        </p:txBody>
      </p:sp>
    </p:spTree>
    <p:extLst>
      <p:ext uri="{BB962C8B-B14F-4D97-AF65-F5344CB8AC3E}">
        <p14:creationId xmlns:p14="http://schemas.microsoft.com/office/powerpoint/2010/main" val="921519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21</a:t>
            </a:fld>
            <a:endParaRPr lang="en-US"/>
          </a:p>
        </p:txBody>
      </p:sp>
    </p:spTree>
    <p:extLst>
      <p:ext uri="{BB962C8B-B14F-4D97-AF65-F5344CB8AC3E}">
        <p14:creationId xmlns:p14="http://schemas.microsoft.com/office/powerpoint/2010/main" val="319065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large</a:t>
            </a:r>
            <a:r>
              <a:rPr lang="en-US" baseline="0" dirty="0" smtClean="0"/>
              <a:t> studies have documented a robust association between frailty, and even pre-frailty and cardiovascular disease. Cardiovascular disease and frailty share many commonalities, suggesting common biologic pathways such as chronic inflammation; there appears to be a reciprocal loop, as they seem to facilitate each other. </a:t>
            </a:r>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22</a:t>
            </a:fld>
            <a:endParaRPr lang="en-US"/>
          </a:p>
        </p:txBody>
      </p:sp>
    </p:spTree>
    <p:extLst>
      <p:ext uri="{BB962C8B-B14F-4D97-AF65-F5344CB8AC3E}">
        <p14:creationId xmlns:p14="http://schemas.microsoft.com/office/powerpoint/2010/main" val="408020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Gait speed, one of the key physical</a:t>
            </a:r>
            <a:r>
              <a:rPr lang="en-US" baseline="0" dirty="0" smtClean="0"/>
              <a:t> methods to assess frailty, </a:t>
            </a:r>
            <a:r>
              <a:rPr lang="en-US" dirty="0" smtClean="0"/>
              <a:t> has been shown in several studies to be an accurate</a:t>
            </a:r>
            <a:r>
              <a:rPr lang="en-US" baseline="0" dirty="0" smtClean="0"/>
              <a:t> predictor of adverse outcomes in patients undergoing cardiovascular surgery, but it is less used in clinical practice in comparison to other risk scores such as the STS; as the graphic displays, there is no significant correlation between the risk predicted by slow gait speed and the one estimated by the STS for a given patient. </a:t>
            </a:r>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23</a:t>
            </a:fld>
            <a:endParaRPr lang="en-US"/>
          </a:p>
        </p:txBody>
      </p:sp>
    </p:spTree>
    <p:extLst>
      <p:ext uri="{BB962C8B-B14F-4D97-AF65-F5344CB8AC3E}">
        <p14:creationId xmlns:p14="http://schemas.microsoft.com/office/powerpoint/2010/main" val="29185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Grip strength, another one of the simple, sensitive tools to assess physical performance in frailty, is inversely associated with incident cardiovascular disease, but also with all-cause,</a:t>
            </a:r>
            <a:r>
              <a:rPr lang="en-US" baseline="0" dirty="0" smtClean="0"/>
              <a:t> cardiovascular and non-cardiovascular mortality in a consistent way. </a:t>
            </a:r>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24</a:t>
            </a:fld>
            <a:endParaRPr lang="en-US"/>
          </a:p>
        </p:txBody>
      </p:sp>
    </p:spTree>
    <p:extLst>
      <p:ext uri="{BB962C8B-B14F-4D97-AF65-F5344CB8AC3E}">
        <p14:creationId xmlns:p14="http://schemas.microsoft.com/office/powerpoint/2010/main" val="356216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Appetite</a:t>
            </a:r>
            <a:r>
              <a:rPr lang="en-US" baseline="0" dirty="0" smtClean="0"/>
              <a:t> Questions:</a:t>
            </a:r>
          </a:p>
          <a:p>
            <a:pPr lvl="1"/>
            <a:r>
              <a:rPr lang="en-US" dirty="0" smtClean="0"/>
              <a:t>How is your appetite?</a:t>
            </a:r>
          </a:p>
          <a:p>
            <a:pPr lvl="1"/>
            <a:r>
              <a:rPr lang="en-US" dirty="0" smtClean="0"/>
              <a:t>Have you lost weight or are your clothes big on you?</a:t>
            </a:r>
          </a:p>
          <a:p>
            <a:pPr lvl="1"/>
            <a:r>
              <a:rPr lang="en-US" dirty="0" smtClean="0"/>
              <a:t>Trouble with taste of food, chewing or swallowing?</a:t>
            </a:r>
          </a:p>
          <a:p>
            <a:pPr lvl="1"/>
            <a:r>
              <a:rPr lang="en-US" dirty="0" smtClean="0"/>
              <a:t>Trend weight across visits.</a:t>
            </a:r>
          </a:p>
          <a:p>
            <a:r>
              <a:rPr lang="en-US" dirty="0" smtClean="0"/>
              <a:t>Falls</a:t>
            </a:r>
          </a:p>
          <a:p>
            <a:pPr lvl="1"/>
            <a:r>
              <a:rPr lang="en-US" dirty="0" smtClean="0"/>
              <a:t>Have you fallen in the last year?</a:t>
            </a:r>
          </a:p>
          <a:p>
            <a:pPr lvl="1"/>
            <a:r>
              <a:rPr lang="en-US" dirty="0" smtClean="0"/>
              <a:t>How often do you fall?</a:t>
            </a:r>
          </a:p>
          <a:p>
            <a:pPr lvl="1"/>
            <a:r>
              <a:rPr lang="en-US" dirty="0" smtClean="0"/>
              <a:t>Did you suffer any injuries?</a:t>
            </a:r>
          </a:p>
          <a:p>
            <a:pPr lvl="1"/>
            <a:r>
              <a:rPr lang="en-US" dirty="0" smtClean="0"/>
              <a:t>Where did you fall?</a:t>
            </a:r>
          </a:p>
          <a:p>
            <a:pPr lvl="1"/>
            <a:r>
              <a:rPr lang="en-US" dirty="0" smtClean="0"/>
              <a:t>Do you get dizzy when you stand up?</a:t>
            </a:r>
          </a:p>
          <a:p>
            <a:pPr lvl="1"/>
            <a:r>
              <a:rPr lang="en-US" dirty="0" smtClean="0"/>
              <a:t>Are you afraid of falling?</a:t>
            </a:r>
          </a:p>
          <a:p>
            <a:r>
              <a:rPr lang="en-US" dirty="0" smtClean="0"/>
              <a:t>Incontinence</a:t>
            </a:r>
          </a:p>
          <a:p>
            <a:pPr lvl="1"/>
            <a:r>
              <a:rPr lang="en-US" dirty="0" smtClean="0"/>
              <a:t>Do you lose urine involuntarily/accidentally? </a:t>
            </a:r>
          </a:p>
          <a:p>
            <a:pPr lvl="1"/>
            <a:r>
              <a:rPr lang="en-US" dirty="0" smtClean="0"/>
              <a:t>Do you lose urine when you cough, laugh, or sneeze? </a:t>
            </a:r>
          </a:p>
          <a:p>
            <a:pPr lvl="1"/>
            <a:r>
              <a:rPr lang="en-US" dirty="0" smtClean="0"/>
              <a:t>Do you often have wetting accidents?</a:t>
            </a:r>
          </a:p>
          <a:p>
            <a:pPr lvl="1"/>
            <a:r>
              <a:rPr lang="en-US" dirty="0" smtClean="0"/>
              <a:t>Do you get up at night to urinate? </a:t>
            </a:r>
          </a:p>
          <a:p>
            <a:r>
              <a:rPr lang="en-US" dirty="0" smtClean="0"/>
              <a:t>Memory</a:t>
            </a:r>
          </a:p>
          <a:p>
            <a:pPr lvl="1"/>
            <a:r>
              <a:rPr lang="en-US" dirty="0" smtClean="0"/>
              <a:t>Have you noticed a change in memory or found it difficult to complete tasks you usually do? </a:t>
            </a:r>
          </a:p>
          <a:p>
            <a:pPr lvl="1"/>
            <a:r>
              <a:rPr lang="en-US" dirty="0" smtClean="0"/>
              <a:t>Are you or a family member concerned about your memory?</a:t>
            </a:r>
          </a:p>
          <a:p>
            <a:r>
              <a:rPr lang="en-US" dirty="0" smtClean="0"/>
              <a:t>Mood</a:t>
            </a:r>
          </a:p>
          <a:p>
            <a:pPr lvl="1"/>
            <a:r>
              <a:rPr lang="en-US" dirty="0" smtClean="0"/>
              <a:t>Do you feel depressed? </a:t>
            </a:r>
          </a:p>
          <a:p>
            <a:pPr lvl="1"/>
            <a:r>
              <a:rPr lang="en-US" dirty="0" smtClean="0"/>
              <a:t>Have you lost interest in things that used to interest you?</a:t>
            </a:r>
          </a:p>
          <a:p>
            <a:r>
              <a:rPr lang="en-US" dirty="0" smtClean="0"/>
              <a:t>Pain</a:t>
            </a:r>
          </a:p>
          <a:p>
            <a:pPr lvl="1"/>
            <a:r>
              <a:rPr lang="en-US" dirty="0" smtClean="0"/>
              <a:t>Are you having any pain</a:t>
            </a:r>
          </a:p>
          <a:p>
            <a:pPr lvl="1"/>
            <a:r>
              <a:rPr lang="en-US" dirty="0" smtClean="0"/>
              <a:t>Intensity, location, onset, duration, radiation, quality, and associated symptoms. </a:t>
            </a:r>
          </a:p>
          <a:p>
            <a:r>
              <a:rPr lang="en-US" dirty="0" smtClean="0"/>
              <a:t>Sleep</a:t>
            </a:r>
          </a:p>
          <a:p>
            <a:pPr lvl="1"/>
            <a:r>
              <a:rPr lang="en-US" dirty="0" smtClean="0"/>
              <a:t>Do you have difficulty falling asleep? </a:t>
            </a:r>
          </a:p>
          <a:p>
            <a:pPr lvl="1"/>
            <a:r>
              <a:rPr lang="en-US" dirty="0" smtClean="0"/>
              <a:t>Do you have any difficulty staying asleep?</a:t>
            </a:r>
          </a:p>
          <a:p>
            <a:pPr lvl="1"/>
            <a:r>
              <a:rPr lang="en-US" dirty="0" smtClean="0"/>
              <a:t>Are you excessively sleepy during the day?</a:t>
            </a:r>
          </a:p>
        </p:txBody>
      </p:sp>
      <p:sp>
        <p:nvSpPr>
          <p:cNvPr id="4" name="Slide Number Placeholder 3"/>
          <p:cNvSpPr>
            <a:spLocks noGrp="1"/>
          </p:cNvSpPr>
          <p:nvPr>
            <p:ph type="sldNum" sz="quarter" idx="10"/>
          </p:nvPr>
        </p:nvSpPr>
        <p:spPr/>
        <p:txBody>
          <a:bodyPr/>
          <a:lstStyle/>
          <a:p>
            <a:fld id="{8AEC5F3D-E539-A14B-8CEF-2A9E044324B5}" type="slidenum">
              <a:rPr lang="en-US" smtClean="0"/>
              <a:t>25</a:t>
            </a:fld>
            <a:endParaRPr lang="en-US"/>
          </a:p>
        </p:txBody>
      </p:sp>
    </p:spTree>
    <p:extLst>
      <p:ext uri="{BB962C8B-B14F-4D97-AF65-F5344CB8AC3E}">
        <p14:creationId xmlns:p14="http://schemas.microsoft.com/office/powerpoint/2010/main" val="99799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misconception of more is better in terms of medication and overall health is emphasized</a:t>
            </a:r>
            <a:r>
              <a:rPr lang="en-US" baseline="0" dirty="0" smtClean="0"/>
              <a:t> by this graphic from the NHANES 2013, which supports that polypharmacy increases as a function of age, but those taking more medications have a worse self-reported quality of life.</a:t>
            </a:r>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26</a:t>
            </a:fld>
            <a:endParaRPr lang="en-US"/>
          </a:p>
        </p:txBody>
      </p:sp>
    </p:spTree>
    <p:extLst>
      <p:ext uri="{BB962C8B-B14F-4D97-AF65-F5344CB8AC3E}">
        <p14:creationId xmlns:p14="http://schemas.microsoft.com/office/powerpoint/2010/main" val="1751507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Hospitalizations</a:t>
            </a:r>
            <a:r>
              <a:rPr lang="en-US" baseline="0" dirty="0" smtClean="0"/>
              <a:t> pose an enormous risk for the development or worsening of disabilities in the elderly; it has been noted that more than one third of older adults who are hospitalized develop some disability, which may become persistent; the risk is even higher in frail older patients</a:t>
            </a:r>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29</a:t>
            </a:fld>
            <a:endParaRPr lang="en-US"/>
          </a:p>
        </p:txBody>
      </p:sp>
    </p:spTree>
    <p:extLst>
      <p:ext uri="{BB962C8B-B14F-4D97-AF65-F5344CB8AC3E}">
        <p14:creationId xmlns:p14="http://schemas.microsoft.com/office/powerpoint/2010/main" val="35090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 directives are only used by a small percentage of all patients.</a:t>
            </a:r>
            <a:r>
              <a:rPr lang="en-US" baseline="0" dirty="0" smtClean="0"/>
              <a:t> O</a:t>
            </a:r>
            <a:r>
              <a:rPr lang="en-US" dirty="0" smtClean="0"/>
              <a:t>nly between 18% and 30% of Americans have completed an advance directive. Additionally, only 1 in 3 chronically ill patients have a documented advance directive. 1 out of every 3 nursing home residents do not have an</a:t>
            </a:r>
            <a:r>
              <a:rPr lang="en-US" baseline="0" dirty="0" smtClean="0"/>
              <a:t> advance directive.</a:t>
            </a:r>
            <a:r>
              <a:rPr lang="en-US" dirty="0" smtClean="0"/>
              <a:t> Even among patients admitted to Medical ICUs, only a minority has advance care planning documented prior to admission.</a:t>
            </a:r>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31</a:t>
            </a:fld>
            <a:endParaRPr lang="en-US"/>
          </a:p>
        </p:txBody>
      </p:sp>
    </p:spTree>
    <p:extLst>
      <p:ext uri="{BB962C8B-B14F-4D97-AF65-F5344CB8AC3E}">
        <p14:creationId xmlns:p14="http://schemas.microsoft.com/office/powerpoint/2010/main" val="2633570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specialized services</a:t>
            </a:r>
            <a:r>
              <a:rPr lang="en-US" baseline="0" dirty="0" smtClean="0"/>
              <a:t> to promote safer, higher quality transitions for the elderly include initiatives such as hospital at home, day hospitals, Acute Care for the Elderly (ACE) Units, inter-professional partnerships (PT, OT, SW, Home health agencies) and specific programs such as Care Transitions, Re-engineering Discharges (RED), The Bridge Model, Better Outcomes for Older Adults with Transitions (BOOST) among others. </a:t>
            </a:r>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33</a:t>
            </a:fld>
            <a:endParaRPr lang="en-US"/>
          </a:p>
        </p:txBody>
      </p:sp>
    </p:spTree>
    <p:extLst>
      <p:ext uri="{BB962C8B-B14F-4D97-AF65-F5344CB8AC3E}">
        <p14:creationId xmlns:p14="http://schemas.microsoft.com/office/powerpoint/2010/main" val="880485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ultimate consequence of errors</a:t>
            </a:r>
            <a:r>
              <a:rPr lang="en-US" baseline="0" dirty="0" smtClean="0"/>
              <a:t> during transitions of care of older adults are adverse events; the key elements of the different transitional models are to standardize patient care, improve and foster communication, and generate multiple layers of “cross-checking” of simplified information.</a:t>
            </a:r>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34</a:t>
            </a:fld>
            <a:endParaRPr lang="en-US"/>
          </a:p>
        </p:txBody>
      </p:sp>
    </p:spTree>
    <p:extLst>
      <p:ext uri="{BB962C8B-B14F-4D97-AF65-F5344CB8AC3E}">
        <p14:creationId xmlns:p14="http://schemas.microsoft.com/office/powerpoint/2010/main" val="20846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 of </a:t>
            </a:r>
            <a:r>
              <a:rPr lang="en-US" dirty="0" err="1" smtClean="0"/>
              <a:t>multimorbidity</a:t>
            </a:r>
            <a:r>
              <a:rPr lang="en-US" dirty="0" smtClean="0"/>
              <a:t> is particularly evident in patients with heart failure. There is a higher </a:t>
            </a:r>
            <a:r>
              <a:rPr lang="en-US" dirty="0" err="1" smtClean="0"/>
              <a:t>noncardiac</a:t>
            </a:r>
            <a:r>
              <a:rPr lang="en-US" dirty="0" smtClean="0"/>
              <a:t> comorbidity burden associated with higher non-HF hospitalizations in patients with</a:t>
            </a:r>
            <a:r>
              <a:rPr lang="en-US" baseline="0" dirty="0" smtClean="0"/>
              <a:t> </a:t>
            </a:r>
            <a:r>
              <a:rPr lang="en-US" dirty="0" err="1" smtClean="0"/>
              <a:t>HFpEF</a:t>
            </a:r>
            <a:r>
              <a:rPr lang="en-US" dirty="0" smtClean="0"/>
              <a:t> compared with those with </a:t>
            </a:r>
            <a:r>
              <a:rPr lang="en-US" dirty="0" err="1" smtClean="0"/>
              <a:t>HFrEF</a:t>
            </a:r>
            <a:r>
              <a:rPr lang="en-US" dirty="0" smtClean="0"/>
              <a:t>. However, individually, most comorbidities have similar impacts on mortality</a:t>
            </a:r>
          </a:p>
          <a:p>
            <a:r>
              <a:rPr lang="en-US" dirty="0" smtClean="0"/>
              <a:t>in both groups.</a:t>
            </a:r>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6</a:t>
            </a:fld>
            <a:endParaRPr lang="en-US"/>
          </a:p>
        </p:txBody>
      </p:sp>
    </p:spTree>
    <p:extLst>
      <p:ext uri="{BB962C8B-B14F-4D97-AF65-F5344CB8AC3E}">
        <p14:creationId xmlns:p14="http://schemas.microsoft.com/office/powerpoint/2010/main" val="61553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35</a:t>
            </a:fld>
            <a:endParaRPr lang="en-US"/>
          </a:p>
        </p:txBody>
      </p:sp>
    </p:spTree>
    <p:extLst>
      <p:ext uri="{BB962C8B-B14F-4D97-AF65-F5344CB8AC3E}">
        <p14:creationId xmlns:p14="http://schemas.microsoft.com/office/powerpoint/2010/main" val="27439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7</a:t>
            </a:fld>
            <a:endParaRPr lang="en-US"/>
          </a:p>
        </p:txBody>
      </p:sp>
    </p:spTree>
    <p:extLst>
      <p:ext uri="{BB962C8B-B14F-4D97-AF65-F5344CB8AC3E}">
        <p14:creationId xmlns:p14="http://schemas.microsoft.com/office/powerpoint/2010/main" val="29435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11</a:t>
            </a:fld>
            <a:endParaRPr lang="en-US"/>
          </a:p>
        </p:txBody>
      </p:sp>
    </p:spTree>
    <p:extLst>
      <p:ext uri="{BB962C8B-B14F-4D97-AF65-F5344CB8AC3E}">
        <p14:creationId xmlns:p14="http://schemas.microsoft.com/office/powerpoint/2010/main" val="268426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14</a:t>
            </a:fld>
            <a:endParaRPr lang="en-US"/>
          </a:p>
        </p:txBody>
      </p:sp>
    </p:spTree>
    <p:extLst>
      <p:ext uri="{BB962C8B-B14F-4D97-AF65-F5344CB8AC3E}">
        <p14:creationId xmlns:p14="http://schemas.microsoft.com/office/powerpoint/2010/main" val="49101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16</a:t>
            </a:fld>
            <a:endParaRPr lang="en-US"/>
          </a:p>
        </p:txBody>
      </p:sp>
    </p:spTree>
    <p:extLst>
      <p:ext uri="{BB962C8B-B14F-4D97-AF65-F5344CB8AC3E}">
        <p14:creationId xmlns:p14="http://schemas.microsoft.com/office/powerpoint/2010/main" val="187469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AEC5F3D-E539-A14B-8CEF-2A9E044324B5}" type="slidenum">
              <a:rPr lang="en-US" smtClean="0"/>
              <a:t>17</a:t>
            </a:fld>
            <a:endParaRPr lang="en-US"/>
          </a:p>
        </p:txBody>
      </p:sp>
    </p:spTree>
    <p:extLst>
      <p:ext uri="{BB962C8B-B14F-4D97-AF65-F5344CB8AC3E}">
        <p14:creationId xmlns:p14="http://schemas.microsoft.com/office/powerpoint/2010/main" val="44188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18</a:t>
            </a:fld>
            <a:endParaRPr lang="en-US"/>
          </a:p>
        </p:txBody>
      </p:sp>
    </p:spTree>
    <p:extLst>
      <p:ext uri="{BB962C8B-B14F-4D97-AF65-F5344CB8AC3E}">
        <p14:creationId xmlns:p14="http://schemas.microsoft.com/office/powerpoint/2010/main" val="95181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C5F3D-E539-A14B-8CEF-2A9E044324B5}" type="slidenum">
              <a:rPr lang="en-US" smtClean="0"/>
              <a:t>19</a:t>
            </a:fld>
            <a:endParaRPr lang="en-US"/>
          </a:p>
        </p:txBody>
      </p:sp>
    </p:spTree>
    <p:extLst>
      <p:ext uri="{BB962C8B-B14F-4D97-AF65-F5344CB8AC3E}">
        <p14:creationId xmlns:p14="http://schemas.microsoft.com/office/powerpoint/2010/main" val="308475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7" name="Date Placeholder 6"/>
          <p:cNvSpPr>
            <a:spLocks noGrp="1"/>
          </p:cNvSpPr>
          <p:nvPr>
            <p:ph type="dt" sz="half" idx="10"/>
          </p:nvPr>
        </p:nvSpPr>
        <p:spPr/>
        <p:txBody>
          <a:bodyPr/>
          <a:lstStyle/>
          <a:p>
            <a:fld id="{3B2AFD37-A39C-7842-9408-D2FD2D6F9323}"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8"/>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8"/>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FD5D4-FDE1-412E-9592-45E4E2817775}"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5BEDC-8781-416C-93C5-4424ED627EA2}" type="slidenum">
              <a:rPr lang="en-US" smtClean="0"/>
              <a:t>‹#›</a:t>
            </a:fld>
            <a:endParaRPr lang="en-US"/>
          </a:p>
        </p:txBody>
      </p:sp>
    </p:spTree>
    <p:extLst>
      <p:ext uri="{BB962C8B-B14F-4D97-AF65-F5344CB8AC3E}">
        <p14:creationId xmlns:p14="http://schemas.microsoft.com/office/powerpoint/2010/main" val="327618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655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10/4/2016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67"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pic>
        <p:nvPicPr>
          <p:cNvPr id="7" name="Picture 6" descr="F16369-ECCOA-Powerpoint-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205734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Autofit/>
          </a:bodyPr>
          <a:lstStyle/>
          <a:p>
            <a:pPr algn="r">
              <a:spcBef>
                <a:spcPts val="0"/>
              </a:spcBef>
            </a:pPr>
            <a:r>
              <a:rPr lang="en-US" sz="2000" b="1" dirty="0" smtClean="0">
                <a:solidFill>
                  <a:schemeClr val="bg1"/>
                </a:solidFill>
              </a:rPr>
              <a:t>Geriatric Cardiology Section of the </a:t>
            </a:r>
          </a:p>
          <a:p>
            <a:pPr algn="r">
              <a:spcBef>
                <a:spcPts val="0"/>
              </a:spcBef>
            </a:pPr>
            <a:r>
              <a:rPr lang="en-US" sz="2000" b="1" dirty="0" smtClean="0">
                <a:solidFill>
                  <a:schemeClr val="bg1"/>
                </a:solidFill>
              </a:rPr>
              <a:t>American College of Cardiology </a:t>
            </a:r>
            <a:endParaRPr lang="en-US" sz="2000" b="1" dirty="0">
              <a:solidFill>
                <a:schemeClr val="bg1"/>
              </a:solidFill>
            </a:endParaRPr>
          </a:p>
        </p:txBody>
      </p:sp>
      <p:sp>
        <p:nvSpPr>
          <p:cNvPr id="2" name="Title 1"/>
          <p:cNvSpPr>
            <a:spLocks noGrp="1"/>
          </p:cNvSpPr>
          <p:nvPr>
            <p:ph type="ctrTitle"/>
          </p:nvPr>
        </p:nvSpPr>
        <p:spPr>
          <a:xfrm>
            <a:off x="2230906" y="2600409"/>
            <a:ext cx="6511379" cy="1102519"/>
          </a:xfrm>
        </p:spPr>
        <p:txBody>
          <a:bodyPr>
            <a:noAutofit/>
          </a:bodyPr>
          <a:lstStyle/>
          <a:p>
            <a:pPr algn="r"/>
            <a:r>
              <a:rPr lang="en-US" sz="4000" b="1" dirty="0" smtClean="0">
                <a:solidFill>
                  <a:schemeClr val="bg1"/>
                </a:solidFill>
                <a:latin typeface="Book Antiqua" panose="02040602050305030304" pitchFamily="18" charset="0"/>
              </a:rPr>
              <a:t>Care of Older Adults with </a:t>
            </a:r>
            <a:r>
              <a:rPr lang="en-US" sz="4000" b="1" dirty="0" smtClean="0">
                <a:solidFill>
                  <a:schemeClr val="bg1"/>
                </a:solidFill>
                <a:latin typeface="Book Antiqua" panose="02040602050305030304" pitchFamily="18" charset="0"/>
              </a:rPr>
              <a:t>Cardiovascular Disease</a:t>
            </a:r>
            <a:endParaRPr lang="en-US" sz="40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32541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rmAutofit/>
          </a:bodyPr>
          <a:lstStyle/>
          <a:p>
            <a:r>
              <a:rPr lang="en-US" sz="3600" b="1" dirty="0" smtClean="0"/>
              <a:t>Delirium</a:t>
            </a:r>
            <a:endParaRPr lang="en-US" sz="3600" b="1" dirty="0"/>
          </a:p>
        </p:txBody>
      </p:sp>
      <p:sp>
        <p:nvSpPr>
          <p:cNvPr id="5" name="Content Placeholder 4"/>
          <p:cNvSpPr>
            <a:spLocks noGrp="1"/>
          </p:cNvSpPr>
          <p:nvPr>
            <p:ph idx="1"/>
          </p:nvPr>
        </p:nvSpPr>
        <p:spPr>
          <a:xfrm>
            <a:off x="545882" y="964771"/>
            <a:ext cx="8013232" cy="3263504"/>
          </a:xfrm>
        </p:spPr>
        <p:txBody>
          <a:bodyPr>
            <a:normAutofit fontScale="62500" lnSpcReduction="20000"/>
          </a:bodyPr>
          <a:lstStyle/>
          <a:p>
            <a:pPr>
              <a:spcBef>
                <a:spcPts val="0"/>
              </a:spcBef>
              <a:spcAft>
                <a:spcPts val="1200"/>
              </a:spcAft>
            </a:pPr>
            <a:r>
              <a:rPr lang="en-US" dirty="0" smtClean="0"/>
              <a:t>Affects over 2 million hospitalized patients per year; 25 to 60% of hospitalized older adults may experience this syndrome</a:t>
            </a:r>
          </a:p>
          <a:p>
            <a:pPr>
              <a:spcBef>
                <a:spcPts val="0"/>
              </a:spcBef>
              <a:spcAft>
                <a:spcPts val="1200"/>
              </a:spcAft>
            </a:pPr>
            <a:r>
              <a:rPr lang="en-US" dirty="0" smtClean="0"/>
              <a:t>Likely underestimated, as classic “agitation” is seen in less than 40% of cases</a:t>
            </a:r>
          </a:p>
          <a:p>
            <a:pPr>
              <a:spcBef>
                <a:spcPts val="0"/>
              </a:spcBef>
              <a:spcAft>
                <a:spcPts val="1200"/>
              </a:spcAft>
            </a:pPr>
            <a:r>
              <a:rPr lang="en-US" dirty="0" smtClean="0"/>
              <a:t>The key hallmark that distinguishes this syndrome from dementia is the acute onset and fluctuating course; other cardinal features include altered sleep/wake cycle, inattention and disorganized thinking</a:t>
            </a:r>
          </a:p>
          <a:p>
            <a:pPr>
              <a:spcBef>
                <a:spcPts val="0"/>
              </a:spcBef>
              <a:spcAft>
                <a:spcPts val="1200"/>
              </a:spcAft>
            </a:pPr>
            <a:r>
              <a:rPr lang="en-US" dirty="0" smtClean="0"/>
              <a:t>It is independently associated with increased readmission, morbidity and mortality risk at 1 year</a:t>
            </a:r>
          </a:p>
          <a:p>
            <a:pPr>
              <a:spcBef>
                <a:spcPts val="0"/>
              </a:spcBef>
              <a:spcAft>
                <a:spcPts val="1200"/>
              </a:spcAft>
            </a:pPr>
            <a:r>
              <a:rPr lang="en-US" dirty="0" smtClean="0"/>
              <a:t>Confusion Assessment Method is a validated screening tool.</a:t>
            </a:r>
          </a:p>
        </p:txBody>
      </p:sp>
    </p:spTree>
    <p:extLst>
      <p:ext uri="{BB962C8B-B14F-4D97-AF65-F5344CB8AC3E}">
        <p14:creationId xmlns:p14="http://schemas.microsoft.com/office/powerpoint/2010/main" val="15962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0"/>
            <a:ext cx="8229600" cy="857250"/>
          </a:xfrm>
        </p:spPr>
        <p:txBody>
          <a:bodyPr>
            <a:normAutofit/>
          </a:bodyPr>
          <a:lstStyle/>
          <a:p>
            <a:r>
              <a:rPr lang="en-US" sz="3400" b="1" dirty="0" smtClean="0"/>
              <a:t>Risk Factors for Delirium </a:t>
            </a:r>
            <a:endParaRPr lang="en-US" sz="3400" b="1" dirty="0"/>
          </a:p>
        </p:txBody>
      </p:sp>
      <p:pic>
        <p:nvPicPr>
          <p:cNvPr id="3074" name="Picture 2" descr="C:\Users\Dr Jorge Brenes\Desktop\Delirium risk fac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81" y="890008"/>
            <a:ext cx="4167221" cy="3017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69453"/>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b="1" dirty="0"/>
          </a:p>
        </p:txBody>
      </p:sp>
      <p:sp>
        <p:nvSpPr>
          <p:cNvPr id="7" name="TextBox 6"/>
          <p:cNvSpPr txBox="1"/>
          <p:nvPr/>
        </p:nvSpPr>
        <p:spPr>
          <a:xfrm>
            <a:off x="4917989" y="807629"/>
            <a:ext cx="3896497" cy="3323987"/>
          </a:xfrm>
          <a:prstGeom prst="rect">
            <a:avLst/>
          </a:prstGeom>
          <a:noFill/>
        </p:spPr>
        <p:txBody>
          <a:bodyPr wrap="square" rtlCol="0">
            <a:spAutoFit/>
          </a:bodyPr>
          <a:lstStyle/>
          <a:p>
            <a:pPr marL="285750" indent="-285750">
              <a:buFont typeface="Wingdings" panose="05000000000000000000" pitchFamily="2" charset="2"/>
              <a:buChar char="§"/>
            </a:pPr>
            <a:r>
              <a:rPr lang="en-US" sz="1400" dirty="0" smtClean="0"/>
              <a:t>Assessment of delirium potential includes an evaluation of individual risk factors, such as: </a:t>
            </a:r>
          </a:p>
          <a:p>
            <a:pPr marL="742950" lvl="1" indent="-285750">
              <a:buFont typeface="Calibri" panose="020F0502020204030204" pitchFamily="34" charset="0"/>
              <a:buChar char="-"/>
            </a:pPr>
            <a:r>
              <a:rPr lang="en-US" sz="1400" dirty="0" smtClean="0"/>
              <a:t>cognitive and sensory impairment, polypharmacy, functional decline and previous episodes of delirium; </a:t>
            </a:r>
          </a:p>
          <a:p>
            <a:pPr marL="742950" lvl="1" indent="-285750">
              <a:buFont typeface="Calibri" panose="020F0502020204030204" pitchFamily="34" charset="0"/>
              <a:buChar char="-"/>
            </a:pPr>
            <a:r>
              <a:rPr lang="en-US" sz="1400" dirty="0" smtClean="0"/>
              <a:t>precipitating factors during an acute illness, such as hypoxia, electrolyte imbalances, dehydration, malnutrition, medication interactions and side effects; </a:t>
            </a:r>
          </a:p>
          <a:p>
            <a:pPr marL="742950" lvl="1" indent="-285750">
              <a:buFont typeface="Calibri" panose="020F0502020204030204" pitchFamily="34" charset="0"/>
              <a:buChar char="-"/>
            </a:pPr>
            <a:r>
              <a:rPr lang="en-US" sz="1400" dirty="0" smtClean="0"/>
              <a:t>finally, environmental factors such as noise, sleep disruption, catheters and IV’s, inability to follow day-light cycle. </a:t>
            </a:r>
          </a:p>
          <a:p>
            <a:pPr marL="285750" indent="-285750">
              <a:buFont typeface="Wingdings" panose="05000000000000000000" pitchFamily="2" charset="2"/>
              <a:buChar char="§"/>
            </a:pPr>
            <a:r>
              <a:rPr lang="en-US" sz="1400" dirty="0" smtClean="0"/>
              <a:t>Implementing a multimodal intervention can prevent its onset and significantly improve outcomes. </a:t>
            </a:r>
            <a:endParaRPr lang="en-US" sz="1400" dirty="0"/>
          </a:p>
        </p:txBody>
      </p:sp>
    </p:spTree>
    <p:extLst>
      <p:ext uri="{BB962C8B-B14F-4D97-AF65-F5344CB8AC3E}">
        <p14:creationId xmlns:p14="http://schemas.microsoft.com/office/powerpoint/2010/main" val="1498330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10"/>
            <a:ext cx="8229600" cy="857250"/>
          </a:xfrm>
        </p:spPr>
        <p:txBody>
          <a:bodyPr>
            <a:normAutofit/>
          </a:bodyPr>
          <a:lstStyle/>
          <a:p>
            <a:r>
              <a:rPr lang="en-US" sz="3600" b="1" dirty="0" smtClean="0"/>
              <a:t>Case </a:t>
            </a:r>
            <a:endParaRPr lang="en-US" sz="3600" b="1" dirty="0"/>
          </a:p>
        </p:txBody>
      </p:sp>
      <p:sp>
        <p:nvSpPr>
          <p:cNvPr id="3" name="Content Placeholder 2"/>
          <p:cNvSpPr>
            <a:spLocks noGrp="1"/>
          </p:cNvSpPr>
          <p:nvPr>
            <p:ph idx="1"/>
          </p:nvPr>
        </p:nvSpPr>
        <p:spPr>
          <a:xfrm>
            <a:off x="457200" y="1063625"/>
            <a:ext cx="8229600" cy="3394075"/>
          </a:xfrm>
        </p:spPr>
        <p:txBody>
          <a:bodyPr>
            <a:normAutofit/>
          </a:bodyPr>
          <a:lstStyle/>
          <a:p>
            <a:pPr marL="0" indent="0">
              <a:buNone/>
            </a:pPr>
            <a:r>
              <a:rPr lang="en-US" sz="1500" dirty="0"/>
              <a:t>An 85-year-old woman with past medical history of essential hypertension, coronary artery disease (CAD), osteoarthritis, and heart failure with preserved ejection fraction, has been brought by her daughter to establish cardiovascular care in your office. She lives alone, but her ability to care for herself has become a concerning issue. She has more trouble “getting words out”.. She forgets or confuses names of neighbors. </a:t>
            </a:r>
            <a:endParaRPr lang="en-US" sz="1500" dirty="0" smtClean="0"/>
          </a:p>
          <a:p>
            <a:pPr marL="0" indent="0">
              <a:buNone/>
            </a:pPr>
            <a:endParaRPr lang="en-US" sz="1500" dirty="0"/>
          </a:p>
          <a:p>
            <a:pPr marL="0" indent="0">
              <a:buNone/>
            </a:pPr>
            <a:r>
              <a:rPr lang="en-US" sz="1500" dirty="0"/>
              <a:t>Which of the following is NOT consistent with mild cognitive impairment?</a:t>
            </a:r>
          </a:p>
          <a:p>
            <a:pPr marL="385763" indent="-385763">
              <a:buAutoNum type="arabicParenR"/>
            </a:pPr>
            <a:r>
              <a:rPr lang="en-US" sz="1500" dirty="0"/>
              <a:t>Advancing age</a:t>
            </a:r>
          </a:p>
          <a:p>
            <a:pPr marL="385763" indent="-385763">
              <a:buAutoNum type="arabicParenR"/>
            </a:pPr>
            <a:r>
              <a:rPr lang="en-US" sz="1500" dirty="0"/>
              <a:t>Inability to care of self</a:t>
            </a:r>
          </a:p>
          <a:p>
            <a:pPr marL="385763" indent="-385763">
              <a:buAutoNum type="arabicParenR"/>
            </a:pPr>
            <a:r>
              <a:rPr lang="en-US" sz="1500" dirty="0"/>
              <a:t>Forgetting names</a:t>
            </a:r>
          </a:p>
          <a:p>
            <a:pPr marL="385763" indent="-385763">
              <a:buAutoNum type="arabicParenR"/>
            </a:pPr>
            <a:r>
              <a:rPr lang="en-US" sz="1500" dirty="0"/>
              <a:t>Word finding difficulties</a:t>
            </a:r>
          </a:p>
          <a:p>
            <a:pPr marL="0" indent="0">
              <a:buNone/>
            </a:pPr>
            <a:endParaRPr lang="en-US" sz="1500" dirty="0"/>
          </a:p>
        </p:txBody>
      </p:sp>
    </p:spTree>
    <p:extLst>
      <p:ext uri="{BB962C8B-B14F-4D97-AF65-F5344CB8AC3E}">
        <p14:creationId xmlns:p14="http://schemas.microsoft.com/office/powerpoint/2010/main" val="393877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smtClean="0"/>
              <a:t>Dementia</a:t>
            </a:r>
            <a:endParaRPr lang="en-US" sz="3600" b="1" dirty="0"/>
          </a:p>
        </p:txBody>
      </p:sp>
      <p:sp>
        <p:nvSpPr>
          <p:cNvPr id="3" name="Content Placeholder 2"/>
          <p:cNvSpPr>
            <a:spLocks noGrp="1"/>
          </p:cNvSpPr>
          <p:nvPr>
            <p:ph idx="1"/>
          </p:nvPr>
        </p:nvSpPr>
        <p:spPr>
          <a:xfrm>
            <a:off x="457200" y="857250"/>
            <a:ext cx="8229600" cy="3394075"/>
          </a:xfrm>
        </p:spPr>
        <p:txBody>
          <a:bodyPr>
            <a:noAutofit/>
          </a:bodyPr>
          <a:lstStyle/>
          <a:p>
            <a:r>
              <a:rPr lang="en-US" sz="2000" dirty="0" smtClean="0"/>
              <a:t>Affects 13% of community dwelling in adults over 65 years old, 40% by age 80.</a:t>
            </a:r>
          </a:p>
          <a:p>
            <a:pPr lvl="1"/>
            <a:r>
              <a:rPr lang="en-US" sz="1800" dirty="0" smtClean="0"/>
              <a:t>Advanced heart failure and over 65, estimates range from 30-60%.</a:t>
            </a:r>
          </a:p>
          <a:p>
            <a:pPr lvl="1"/>
            <a:r>
              <a:rPr lang="en-US" sz="1800" dirty="0" smtClean="0"/>
              <a:t>Likely underestimates due to reduced recognition of the disease.</a:t>
            </a:r>
          </a:p>
          <a:p>
            <a:r>
              <a:rPr lang="en-US" sz="2000" dirty="0" smtClean="0"/>
              <a:t>Cognitive impairment is over 5 times more common in patients classified as frail.</a:t>
            </a:r>
          </a:p>
          <a:p>
            <a:r>
              <a:rPr lang="en-US" sz="2000" dirty="0" smtClean="0"/>
              <a:t>Hypertension and frailty may be synergistic and risk factors for development of mild cognitive impairment.</a:t>
            </a:r>
          </a:p>
          <a:p>
            <a:r>
              <a:rPr lang="en-US" sz="2000" dirty="0" smtClean="0"/>
              <a:t>Periodic screening is necessary to accurately establish future risk and determine benefits of simplification of treatment strategies.</a:t>
            </a:r>
          </a:p>
        </p:txBody>
      </p:sp>
    </p:spTree>
    <p:extLst>
      <p:ext uri="{BB962C8B-B14F-4D97-AF65-F5344CB8AC3E}">
        <p14:creationId xmlns:p14="http://schemas.microsoft.com/office/powerpoint/2010/main" val="247032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6"/>
            <a:ext cx="8229600" cy="857250"/>
          </a:xfrm>
        </p:spPr>
        <p:txBody>
          <a:bodyPr>
            <a:noAutofit/>
          </a:bodyPr>
          <a:lstStyle/>
          <a:p>
            <a:r>
              <a:rPr lang="en-US" sz="3200" b="1" dirty="0" smtClean="0"/>
              <a:t>Risk of Developing Dementia vs. Number of CV Risk Factors in Midlife </a:t>
            </a:r>
            <a:endParaRPr lang="en-US" sz="32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76794"/>
            <a:ext cx="5076770"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40626" y="1076794"/>
            <a:ext cx="2924433" cy="327782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sz="1600" dirty="0"/>
              <a:t>There appears to be a very </a:t>
            </a:r>
            <a:r>
              <a:rPr lang="en-US" sz="1600" dirty="0" smtClean="0"/>
              <a:t>close </a:t>
            </a:r>
            <a:r>
              <a:rPr lang="en-US" sz="1600" dirty="0"/>
              <a:t>relationship between </a:t>
            </a:r>
            <a:r>
              <a:rPr lang="en-US" sz="1600" dirty="0" smtClean="0"/>
              <a:t>CVD risk </a:t>
            </a:r>
            <a:r>
              <a:rPr lang="en-US" sz="1600" dirty="0"/>
              <a:t>factors and overall risk of </a:t>
            </a:r>
            <a:r>
              <a:rPr lang="en-US" sz="1600" dirty="0" smtClean="0"/>
              <a:t>dementia</a:t>
            </a:r>
            <a:r>
              <a:rPr lang="en-US" sz="1600" dirty="0"/>
              <a:t>. </a:t>
            </a:r>
          </a:p>
          <a:p>
            <a:pPr marL="285750" indent="-285750">
              <a:spcBef>
                <a:spcPts val="600"/>
              </a:spcBef>
              <a:buFont typeface="Wingdings" panose="05000000000000000000" pitchFamily="2" charset="2"/>
              <a:buChar char="§"/>
            </a:pPr>
            <a:r>
              <a:rPr lang="en-US" sz="1600" dirty="0" smtClean="0"/>
              <a:t>Obesity </a:t>
            </a:r>
            <a:r>
              <a:rPr lang="en-US" sz="1600" dirty="0"/>
              <a:t>at midlife is </a:t>
            </a:r>
            <a:r>
              <a:rPr lang="en-US" sz="1600" dirty="0" smtClean="0"/>
              <a:t>associated with </a:t>
            </a:r>
            <a:r>
              <a:rPr lang="en-US" sz="1600" dirty="0"/>
              <a:t>an increased risk of </a:t>
            </a:r>
            <a:r>
              <a:rPr lang="en-US" sz="1600" dirty="0" smtClean="0"/>
              <a:t>dementia </a:t>
            </a:r>
            <a:r>
              <a:rPr lang="en-US" sz="1600" dirty="0"/>
              <a:t>later in life. </a:t>
            </a:r>
            <a:endParaRPr lang="en-US" sz="1600" dirty="0" smtClean="0"/>
          </a:p>
          <a:p>
            <a:pPr marL="285750" indent="-285750">
              <a:spcBef>
                <a:spcPts val="600"/>
              </a:spcBef>
              <a:buFont typeface="Wingdings" panose="05000000000000000000" pitchFamily="2" charset="2"/>
              <a:buChar char="§"/>
            </a:pPr>
            <a:r>
              <a:rPr lang="en-US" sz="1600" dirty="0" smtClean="0"/>
              <a:t>Furthermore</a:t>
            </a:r>
            <a:r>
              <a:rPr lang="en-US" sz="1600" dirty="0"/>
              <a:t>, clustering of </a:t>
            </a:r>
            <a:r>
              <a:rPr lang="en-US" sz="1600" dirty="0" smtClean="0"/>
              <a:t>vascular </a:t>
            </a:r>
            <a:r>
              <a:rPr lang="en-US" sz="1600" dirty="0"/>
              <a:t>risk factors increases </a:t>
            </a:r>
            <a:r>
              <a:rPr lang="en-US" sz="1600" dirty="0" smtClean="0"/>
              <a:t>the </a:t>
            </a:r>
            <a:r>
              <a:rPr lang="en-US" sz="1600" dirty="0"/>
              <a:t>risk in an additive manner.</a:t>
            </a:r>
          </a:p>
          <a:p>
            <a:pPr>
              <a:spcBef>
                <a:spcPts val="600"/>
              </a:spcBef>
            </a:pPr>
            <a:endParaRPr lang="en-US" sz="1600" dirty="0"/>
          </a:p>
        </p:txBody>
      </p:sp>
    </p:spTree>
    <p:extLst>
      <p:ext uri="{BB962C8B-B14F-4D97-AF65-F5344CB8AC3E}">
        <p14:creationId xmlns:p14="http://schemas.microsoft.com/office/powerpoint/2010/main" val="2261737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857250"/>
          </a:xfrm>
        </p:spPr>
        <p:txBody>
          <a:bodyPr>
            <a:normAutofit/>
          </a:bodyPr>
          <a:lstStyle/>
          <a:p>
            <a:r>
              <a:rPr lang="en-US" sz="3600" b="1" dirty="0" smtClean="0"/>
              <a:t>Sensory Impairments</a:t>
            </a:r>
            <a:endParaRPr lang="en-US" sz="3600" b="1" dirty="0"/>
          </a:p>
        </p:txBody>
      </p:sp>
      <p:sp>
        <p:nvSpPr>
          <p:cNvPr id="8" name="Content Placeholder 7"/>
          <p:cNvSpPr>
            <a:spLocks noGrp="1"/>
          </p:cNvSpPr>
          <p:nvPr>
            <p:ph idx="1"/>
          </p:nvPr>
        </p:nvSpPr>
        <p:spPr>
          <a:xfrm>
            <a:off x="640474" y="856183"/>
            <a:ext cx="7886700" cy="3263504"/>
          </a:xfrm>
        </p:spPr>
        <p:txBody>
          <a:bodyPr>
            <a:normAutofit/>
          </a:bodyPr>
          <a:lstStyle/>
          <a:p>
            <a:pPr>
              <a:spcBef>
                <a:spcPts val="0"/>
              </a:spcBef>
              <a:spcAft>
                <a:spcPts val="1200"/>
              </a:spcAft>
            </a:pPr>
            <a:r>
              <a:rPr lang="en-US" sz="2000" dirty="0" smtClean="0"/>
              <a:t>&gt;40% of adults age 65 and older have hearing difficulties, most often </a:t>
            </a:r>
            <a:r>
              <a:rPr lang="en-US" sz="2000" dirty="0" err="1" smtClean="0"/>
              <a:t>presbycusis</a:t>
            </a:r>
            <a:r>
              <a:rPr lang="en-US" sz="2000" dirty="0" smtClean="0"/>
              <a:t> (age-related hearing loss)</a:t>
            </a:r>
          </a:p>
          <a:p>
            <a:pPr>
              <a:spcBef>
                <a:spcPts val="0"/>
              </a:spcBef>
              <a:spcAft>
                <a:spcPts val="1200"/>
              </a:spcAft>
            </a:pPr>
            <a:r>
              <a:rPr lang="en-US" sz="2000" dirty="0" smtClean="0"/>
              <a:t>&gt;13% of adults age 65 and older have significant visual impairment.</a:t>
            </a:r>
          </a:p>
          <a:p>
            <a:pPr>
              <a:spcBef>
                <a:spcPts val="0"/>
              </a:spcBef>
              <a:spcAft>
                <a:spcPts val="1200"/>
              </a:spcAft>
            </a:pPr>
            <a:r>
              <a:rPr lang="en-US" sz="2000" dirty="0" smtClean="0"/>
              <a:t>Sensory impairments increase the </a:t>
            </a:r>
            <a:r>
              <a:rPr lang="en-US" sz="2000" dirty="0"/>
              <a:t>risk of </a:t>
            </a:r>
            <a:r>
              <a:rPr lang="en-US" sz="2000" dirty="0" smtClean="0"/>
              <a:t>delirium, inadequate health literacy and misdiagnosis of depression and dementia.</a:t>
            </a:r>
          </a:p>
          <a:p>
            <a:pPr>
              <a:spcBef>
                <a:spcPts val="0"/>
              </a:spcBef>
              <a:spcAft>
                <a:spcPts val="1200"/>
              </a:spcAft>
            </a:pPr>
            <a:r>
              <a:rPr lang="en-US" sz="2000" dirty="0" smtClean="0"/>
              <a:t>Ensuring patients have hearing aids and eyeglasses is key to their ability to participate in their own CV care.</a:t>
            </a:r>
            <a:endParaRPr lang="en-US" sz="2000" dirty="0"/>
          </a:p>
        </p:txBody>
      </p:sp>
    </p:spTree>
    <p:extLst>
      <p:ext uri="{BB962C8B-B14F-4D97-AF65-F5344CB8AC3E}">
        <p14:creationId xmlns:p14="http://schemas.microsoft.com/office/powerpoint/2010/main" val="3931406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018" y="1428378"/>
            <a:ext cx="412636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noGrp="1"/>
          </p:cNvSpPr>
          <p:nvPr>
            <p:ph type="title"/>
          </p:nvPr>
        </p:nvSpPr>
        <p:spPr>
          <a:xfrm>
            <a:off x="457200" y="-112613"/>
            <a:ext cx="8229600"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solidFill>
                  <a:srgbClr val="E9700A"/>
                </a:solidFill>
              </a:rPr>
              <a:t>Underuse of </a:t>
            </a:r>
            <a:r>
              <a:rPr lang="en-US" sz="2700" b="1" dirty="0" smtClean="0">
                <a:solidFill>
                  <a:srgbClr val="E9700A"/>
                </a:solidFill>
              </a:rPr>
              <a:t>Sensory Aids </a:t>
            </a:r>
            <a:r>
              <a:rPr lang="en-US" sz="2700" b="1" dirty="0">
                <a:solidFill>
                  <a:srgbClr val="E9700A"/>
                </a:solidFill>
              </a:rPr>
              <a:t>in O</a:t>
            </a:r>
            <a:r>
              <a:rPr lang="en-US" sz="2700" b="1" dirty="0" smtClean="0">
                <a:solidFill>
                  <a:srgbClr val="E9700A"/>
                </a:solidFill>
              </a:rPr>
              <a:t>lder Adults</a:t>
            </a:r>
            <a:endParaRPr lang="en-US" sz="2700" b="1" dirty="0">
              <a:solidFill>
                <a:srgbClr val="E9700A"/>
              </a:solidFill>
            </a:endParaRPr>
          </a:p>
        </p:txBody>
      </p:sp>
      <p:sp>
        <p:nvSpPr>
          <p:cNvPr id="6" name="TextBox 5"/>
          <p:cNvSpPr txBox="1"/>
          <p:nvPr/>
        </p:nvSpPr>
        <p:spPr>
          <a:xfrm>
            <a:off x="253999" y="587772"/>
            <a:ext cx="8610601" cy="1169551"/>
          </a:xfrm>
          <a:prstGeom prst="rect">
            <a:avLst/>
          </a:prstGeom>
          <a:noFill/>
        </p:spPr>
        <p:txBody>
          <a:bodyPr wrap="square" rtlCol="0">
            <a:spAutoFit/>
          </a:bodyPr>
          <a:lstStyle/>
          <a:p>
            <a:pPr marL="285750" indent="-285750">
              <a:buFont typeface="Wingdings" panose="05000000000000000000" pitchFamily="2" charset="2"/>
              <a:buChar char="§"/>
            </a:pPr>
            <a:r>
              <a:rPr lang="en-US" sz="1400" dirty="0"/>
              <a:t>Despite the detrimental consequences of sensory impairment, particularly when </a:t>
            </a:r>
            <a:r>
              <a:rPr lang="en-US" sz="1400" dirty="0" smtClean="0"/>
              <a:t>affecting multiple </a:t>
            </a:r>
            <a:r>
              <a:rPr lang="en-US" sz="1400" dirty="0"/>
              <a:t>domains, sensory aids remain underused in the US: almost 6 out of every 10 </a:t>
            </a:r>
            <a:endParaRPr lang="en-US" sz="1400" dirty="0" smtClean="0"/>
          </a:p>
          <a:p>
            <a:pPr marL="285750" indent="-285750">
              <a:buFont typeface="Wingdings" panose="05000000000000000000" pitchFamily="2" charset="2"/>
              <a:buChar char="§"/>
            </a:pPr>
            <a:r>
              <a:rPr lang="en-US" sz="1400" dirty="0" smtClean="0"/>
              <a:t>Americans </a:t>
            </a:r>
            <a:r>
              <a:rPr lang="en-US" sz="1400" dirty="0"/>
              <a:t>would benefit from new glasses, and 7 out of 10 adults over the age of 70 could </a:t>
            </a:r>
            <a:r>
              <a:rPr lang="en-US" sz="1400" dirty="0" smtClean="0"/>
              <a:t>benefit </a:t>
            </a:r>
            <a:r>
              <a:rPr lang="en-US" sz="1400" dirty="0"/>
              <a:t>from a hearing aid. </a:t>
            </a:r>
          </a:p>
          <a:p>
            <a:endParaRPr lang="en-US" sz="1400" dirty="0"/>
          </a:p>
        </p:txBody>
      </p:sp>
    </p:spTree>
    <p:extLst>
      <p:ext uri="{BB962C8B-B14F-4D97-AF65-F5344CB8AC3E}">
        <p14:creationId xmlns:p14="http://schemas.microsoft.com/office/powerpoint/2010/main" val="1022741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54"/>
            <a:ext cx="8229600" cy="857250"/>
          </a:xfrm>
        </p:spPr>
        <p:txBody>
          <a:bodyPr>
            <a:normAutofit/>
          </a:bodyPr>
          <a:lstStyle/>
          <a:p>
            <a:r>
              <a:rPr lang="en-US" sz="3600" b="1" dirty="0" smtClean="0"/>
              <a:t>Falls</a:t>
            </a:r>
            <a:endParaRPr lang="en-US" sz="3600" b="1" dirty="0"/>
          </a:p>
        </p:txBody>
      </p:sp>
      <p:sp>
        <p:nvSpPr>
          <p:cNvPr id="3" name="Content Placeholder 2"/>
          <p:cNvSpPr>
            <a:spLocks noGrp="1"/>
          </p:cNvSpPr>
          <p:nvPr>
            <p:ph idx="1"/>
          </p:nvPr>
        </p:nvSpPr>
        <p:spPr>
          <a:xfrm>
            <a:off x="457200" y="846867"/>
            <a:ext cx="8229600" cy="3394075"/>
          </a:xfrm>
        </p:spPr>
        <p:txBody>
          <a:bodyPr>
            <a:normAutofit fontScale="92500" lnSpcReduction="20000"/>
          </a:bodyPr>
          <a:lstStyle/>
          <a:p>
            <a:pPr>
              <a:spcBef>
                <a:spcPts val="0"/>
              </a:spcBef>
              <a:spcAft>
                <a:spcPts val="1200"/>
              </a:spcAft>
            </a:pPr>
            <a:r>
              <a:rPr lang="en-US" sz="2200" dirty="0" smtClean="0"/>
              <a:t>Recurrent falls are one of the most frequent triggers for admission to long-term care facilities</a:t>
            </a:r>
          </a:p>
          <a:p>
            <a:pPr>
              <a:spcBef>
                <a:spcPts val="0"/>
              </a:spcBef>
              <a:spcAft>
                <a:spcPts val="1200"/>
              </a:spcAft>
            </a:pPr>
            <a:r>
              <a:rPr lang="en-US" sz="2200" dirty="0" smtClean="0"/>
              <a:t>Older adults with CVD are at significantly increased risk of falls via multiple mechanisms: impaired </a:t>
            </a:r>
            <a:r>
              <a:rPr lang="en-US" sz="2200" dirty="0" err="1" smtClean="0"/>
              <a:t>baroreflexes</a:t>
            </a:r>
            <a:r>
              <a:rPr lang="en-US" sz="2200" dirty="0" smtClean="0"/>
              <a:t>, orthostatic hypotension, arrhythmias and aortic stenosis</a:t>
            </a:r>
          </a:p>
          <a:p>
            <a:pPr>
              <a:spcBef>
                <a:spcPts val="0"/>
              </a:spcBef>
              <a:spcAft>
                <a:spcPts val="1200"/>
              </a:spcAft>
            </a:pPr>
            <a:r>
              <a:rPr lang="en-US" sz="2200" dirty="0" smtClean="0"/>
              <a:t>Adverse consequences of recurrent falls include: soft tissue injuries, </a:t>
            </a:r>
            <a:r>
              <a:rPr lang="en-US" sz="2200" dirty="0"/>
              <a:t>head </a:t>
            </a:r>
            <a:r>
              <a:rPr lang="en-US" sz="2200" dirty="0" smtClean="0"/>
              <a:t>trauma </a:t>
            </a:r>
            <a:r>
              <a:rPr lang="en-US" sz="2200" dirty="0"/>
              <a:t>and fractures, particularly </a:t>
            </a:r>
            <a:r>
              <a:rPr lang="en-US" sz="2200" dirty="0" smtClean="0"/>
              <a:t>hip; furthermore, falls lead to reduced activity and social isolation (“fear of falling”)</a:t>
            </a:r>
          </a:p>
          <a:p>
            <a:pPr>
              <a:spcBef>
                <a:spcPts val="0"/>
              </a:spcBef>
              <a:spcAft>
                <a:spcPts val="1200"/>
              </a:spcAft>
            </a:pPr>
            <a:r>
              <a:rPr lang="en-US" sz="2200" dirty="0" smtClean="0"/>
              <a:t>The goal is to address </a:t>
            </a:r>
            <a:r>
              <a:rPr lang="en-US" sz="2200" dirty="0"/>
              <a:t>and treat reversible causes early but most falls are multi-factorial.</a:t>
            </a:r>
          </a:p>
          <a:p>
            <a:endParaRPr lang="en-US" dirty="0"/>
          </a:p>
          <a:p>
            <a:endParaRPr lang="en-US" dirty="0"/>
          </a:p>
        </p:txBody>
      </p:sp>
    </p:spTree>
    <p:extLst>
      <p:ext uri="{BB962C8B-B14F-4D97-AF65-F5344CB8AC3E}">
        <p14:creationId xmlns:p14="http://schemas.microsoft.com/office/powerpoint/2010/main" val="4090758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097" y="4397635"/>
            <a:ext cx="8298575" cy="994172"/>
          </a:xfrm>
        </p:spPr>
        <p:txBody>
          <a:bodyPr>
            <a:normAutofit/>
          </a:bodyPr>
          <a:lstStyle/>
          <a:p>
            <a:r>
              <a:rPr lang="en-US" sz="1200" dirty="0">
                <a:solidFill>
                  <a:schemeClr val="tx1"/>
                </a:solidFill>
              </a:rPr>
              <a:t>Jensen J, Lundin-Olsson L, Nyberg L, et al. Fall and injury prevention in older people living in residential care</a:t>
            </a:r>
            <a:br>
              <a:rPr lang="en-US" sz="1200" dirty="0">
                <a:solidFill>
                  <a:schemeClr val="tx1"/>
                </a:solidFill>
              </a:rPr>
            </a:br>
            <a:r>
              <a:rPr lang="en-US" sz="1200" dirty="0">
                <a:solidFill>
                  <a:schemeClr val="tx1"/>
                </a:solidFill>
              </a:rPr>
              <a:t>facilities. A cluster randomized trial. Ann Intern Med 2002; 136: 733–741.</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1" y="842242"/>
            <a:ext cx="3258483"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28650" y="-15193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E9700A"/>
                </a:solidFill>
              </a:rPr>
              <a:t>Can falls be prevented?</a:t>
            </a:r>
          </a:p>
        </p:txBody>
      </p:sp>
      <p:sp>
        <p:nvSpPr>
          <p:cNvPr id="3" name="TextBox 2"/>
          <p:cNvSpPr txBox="1"/>
          <p:nvPr/>
        </p:nvSpPr>
        <p:spPr>
          <a:xfrm>
            <a:off x="4267200" y="980303"/>
            <a:ext cx="4604951" cy="2585323"/>
          </a:xfrm>
          <a:prstGeom prst="rect">
            <a:avLst/>
          </a:prstGeom>
          <a:noFill/>
        </p:spPr>
        <p:txBody>
          <a:bodyPr wrap="square" rtlCol="0">
            <a:spAutoFit/>
          </a:bodyPr>
          <a:lstStyle/>
          <a:p>
            <a:r>
              <a:rPr lang="en-US" dirty="0"/>
              <a:t>Falls can be prevented over time, even in structured </a:t>
            </a:r>
            <a:r>
              <a:rPr lang="en-US" dirty="0" smtClean="0"/>
              <a:t>long-term </a:t>
            </a:r>
            <a:r>
              <a:rPr lang="en-US" dirty="0"/>
              <a:t>environments; since these tend to be </a:t>
            </a:r>
            <a:r>
              <a:rPr lang="en-US" dirty="0" smtClean="0"/>
              <a:t>multifactorial</a:t>
            </a:r>
            <a:r>
              <a:rPr lang="en-US" dirty="0"/>
              <a:t>, a considerable effort has to be made </a:t>
            </a:r>
            <a:r>
              <a:rPr lang="en-US" dirty="0" smtClean="0"/>
              <a:t>to </a:t>
            </a:r>
            <a:r>
              <a:rPr lang="en-US" dirty="0"/>
              <a:t>determine the predominant driving factors for </a:t>
            </a:r>
            <a:r>
              <a:rPr lang="en-US" dirty="0" smtClean="0"/>
              <a:t>each </a:t>
            </a:r>
            <a:r>
              <a:rPr lang="en-US" dirty="0"/>
              <a:t>patient; an interdisciplinary, multifaceted </a:t>
            </a:r>
            <a:r>
              <a:rPr lang="en-US" dirty="0" smtClean="0"/>
              <a:t>prevention </a:t>
            </a:r>
            <a:r>
              <a:rPr lang="en-US" dirty="0"/>
              <a:t>and intervention approach yields the </a:t>
            </a:r>
            <a:r>
              <a:rPr lang="en-US" dirty="0" smtClean="0"/>
              <a:t>best </a:t>
            </a:r>
            <a:r>
              <a:rPr lang="en-US" dirty="0"/>
              <a:t>results. </a:t>
            </a:r>
          </a:p>
          <a:p>
            <a:endParaRPr lang="en-US" dirty="0"/>
          </a:p>
        </p:txBody>
      </p:sp>
    </p:spTree>
    <p:extLst>
      <p:ext uri="{BB962C8B-B14F-4D97-AF65-F5344CB8AC3E}">
        <p14:creationId xmlns:p14="http://schemas.microsoft.com/office/powerpoint/2010/main" val="31492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38" y="4444931"/>
            <a:ext cx="8261792" cy="994172"/>
          </a:xfrm>
        </p:spPr>
        <p:txBody>
          <a:bodyPr>
            <a:normAutofit/>
          </a:bodyPr>
          <a:lstStyle/>
          <a:p>
            <a:r>
              <a:rPr lang="en-US" sz="1200" dirty="0"/>
              <a:t>McIntosh S, </a:t>
            </a:r>
            <a:r>
              <a:rPr lang="pt-BR" sz="1200" dirty="0"/>
              <a:t>Da Costa D, Kenny RA.</a:t>
            </a:r>
            <a:r>
              <a:rPr lang="en-US" sz="1200" dirty="0"/>
              <a:t> Outcome of an integrated approach to the investigation of dizziness, falls and syncope in elderly patients referred to a 'syncope' clinic.</a:t>
            </a:r>
            <a:r>
              <a:rPr lang="pt-BR" sz="1200" dirty="0"/>
              <a:t> </a:t>
            </a:r>
            <a:r>
              <a:rPr lang="en-US" sz="1200" dirty="0"/>
              <a:t> Age Ageing 1993; 22(1):53-8.</a:t>
            </a:r>
            <a:br>
              <a:rPr lang="en-US" sz="1200" dirty="0"/>
            </a:br>
            <a:endParaRPr lang="en-US" sz="1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1" y="886811"/>
            <a:ext cx="3409405" cy="3291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07738" y="-20451"/>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E9700A"/>
                </a:solidFill>
              </a:rPr>
              <a:t>Overlap of </a:t>
            </a:r>
            <a:r>
              <a:rPr lang="en-US" sz="3400" b="1" dirty="0" smtClean="0">
                <a:solidFill>
                  <a:srgbClr val="E9700A"/>
                </a:solidFill>
              </a:rPr>
              <a:t>Dizziness</a:t>
            </a:r>
            <a:r>
              <a:rPr lang="en-US" sz="3400" b="1" dirty="0">
                <a:solidFill>
                  <a:srgbClr val="E9700A"/>
                </a:solidFill>
              </a:rPr>
              <a:t>, </a:t>
            </a:r>
            <a:r>
              <a:rPr lang="en-US" sz="3400" b="1" dirty="0" smtClean="0">
                <a:solidFill>
                  <a:srgbClr val="E9700A"/>
                </a:solidFill>
              </a:rPr>
              <a:t>Syncope &amp; Falls</a:t>
            </a:r>
            <a:endParaRPr lang="en-US" sz="3400" b="1" dirty="0">
              <a:solidFill>
                <a:srgbClr val="E9700A"/>
              </a:solidFill>
            </a:endParaRPr>
          </a:p>
        </p:txBody>
      </p:sp>
      <p:sp>
        <p:nvSpPr>
          <p:cNvPr id="3" name="TextBox 2"/>
          <p:cNvSpPr txBox="1"/>
          <p:nvPr/>
        </p:nvSpPr>
        <p:spPr>
          <a:xfrm>
            <a:off x="683512" y="886811"/>
            <a:ext cx="4201526" cy="3724096"/>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dirty="0"/>
              <a:t>In the elderly, syncope and unexplained </a:t>
            </a:r>
            <a:r>
              <a:rPr lang="en-US" dirty="0" smtClean="0"/>
              <a:t>falls </a:t>
            </a:r>
            <a:r>
              <a:rPr lang="en-US" dirty="0"/>
              <a:t>may be indistinguishable on clinical </a:t>
            </a:r>
            <a:r>
              <a:rPr lang="en-US" dirty="0" smtClean="0"/>
              <a:t>grounds</a:t>
            </a:r>
            <a:r>
              <a:rPr lang="en-US" dirty="0"/>
              <a:t>, particularly in cases of retrograde </a:t>
            </a:r>
            <a:r>
              <a:rPr lang="en-US" dirty="0" smtClean="0"/>
              <a:t>amnesia</a:t>
            </a:r>
            <a:r>
              <a:rPr lang="en-US" dirty="0"/>
              <a:t>; more than 10% of the falls in this </a:t>
            </a:r>
            <a:r>
              <a:rPr lang="en-US" dirty="0" smtClean="0"/>
              <a:t>group </a:t>
            </a:r>
            <a:r>
              <a:rPr lang="en-US" dirty="0"/>
              <a:t>can be caused by syncope. </a:t>
            </a:r>
            <a:endParaRPr lang="en-US" dirty="0" smtClean="0"/>
          </a:p>
          <a:p>
            <a:pPr marL="285750" indent="-285750">
              <a:spcAft>
                <a:spcPts val="1200"/>
              </a:spcAft>
              <a:buFont typeface="Wingdings" panose="05000000000000000000" pitchFamily="2" charset="2"/>
              <a:buChar char="§"/>
            </a:pPr>
            <a:r>
              <a:rPr lang="en-US" dirty="0" smtClean="0"/>
              <a:t>Thus</a:t>
            </a:r>
            <a:r>
              <a:rPr lang="en-US" dirty="0"/>
              <a:t>, an </a:t>
            </a:r>
            <a:r>
              <a:rPr lang="en-US" dirty="0" smtClean="0"/>
              <a:t>unexplained </a:t>
            </a:r>
            <a:r>
              <a:rPr lang="en-US" dirty="0"/>
              <a:t>fall in an elder with </a:t>
            </a:r>
            <a:r>
              <a:rPr lang="en-US" dirty="0" smtClean="0"/>
              <a:t>retrograde amnesia </a:t>
            </a:r>
            <a:r>
              <a:rPr lang="en-US" dirty="0"/>
              <a:t>should be evaluated as a </a:t>
            </a:r>
            <a:r>
              <a:rPr lang="en-US" dirty="0" smtClean="0"/>
              <a:t>potential syncope </a:t>
            </a:r>
            <a:r>
              <a:rPr lang="en-US" dirty="0"/>
              <a:t>until proven otherwise. </a:t>
            </a:r>
          </a:p>
          <a:p>
            <a:endParaRPr lang="en-US" dirty="0"/>
          </a:p>
          <a:p>
            <a:endParaRPr lang="en-US" dirty="0"/>
          </a:p>
        </p:txBody>
      </p:sp>
    </p:spTree>
    <p:extLst>
      <p:ext uri="{BB962C8B-B14F-4D97-AF65-F5344CB8AC3E}">
        <p14:creationId xmlns:p14="http://schemas.microsoft.com/office/powerpoint/2010/main" val="345014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94"/>
            <a:ext cx="8229600" cy="857250"/>
          </a:xfrm>
        </p:spPr>
        <p:txBody>
          <a:bodyPr>
            <a:normAutofit/>
          </a:bodyPr>
          <a:lstStyle/>
          <a:p>
            <a:r>
              <a:rPr lang="en-US" sz="3600" b="1" dirty="0" smtClean="0"/>
              <a:t>Learning Objectives</a:t>
            </a:r>
            <a:endParaRPr lang="en-US" sz="3600" b="1" dirty="0"/>
          </a:p>
        </p:txBody>
      </p:sp>
      <p:sp>
        <p:nvSpPr>
          <p:cNvPr id="3" name="Content Placeholder 2"/>
          <p:cNvSpPr>
            <a:spLocks noGrp="1"/>
          </p:cNvSpPr>
          <p:nvPr>
            <p:ph idx="1"/>
          </p:nvPr>
        </p:nvSpPr>
        <p:spPr>
          <a:xfrm>
            <a:off x="457200" y="896294"/>
            <a:ext cx="8229600" cy="3394075"/>
          </a:xfrm>
        </p:spPr>
        <p:txBody>
          <a:bodyPr>
            <a:normAutofit/>
          </a:bodyPr>
          <a:lstStyle/>
          <a:p>
            <a:pPr marL="514350" indent="-514350">
              <a:buFont typeface="+mj-lt"/>
              <a:buAutoNum type="arabicPeriod"/>
            </a:pPr>
            <a:r>
              <a:rPr lang="en-US" sz="2400" dirty="0" smtClean="0"/>
              <a:t>Recognize the added complexity of addressing cardiovascular issues in the older adult geriatric population, in regards to:</a:t>
            </a:r>
          </a:p>
          <a:p>
            <a:pPr lvl="1"/>
            <a:r>
              <a:rPr lang="en-US" sz="2400" dirty="0" smtClean="0"/>
              <a:t>Multi-morbidity</a:t>
            </a:r>
          </a:p>
          <a:p>
            <a:pPr lvl="1"/>
            <a:r>
              <a:rPr lang="en-US" sz="2400" dirty="0" smtClean="0"/>
              <a:t>Frailty</a:t>
            </a:r>
          </a:p>
          <a:p>
            <a:pPr lvl="1"/>
            <a:r>
              <a:rPr lang="en-US" sz="2400" dirty="0" smtClean="0"/>
              <a:t>Sensory function limitations</a:t>
            </a:r>
          </a:p>
          <a:p>
            <a:pPr lvl="1"/>
            <a:r>
              <a:rPr lang="en-US" sz="2400" dirty="0" smtClean="0"/>
              <a:t>Cognitive limitations</a:t>
            </a:r>
          </a:p>
          <a:p>
            <a:pPr marL="514350" indent="-514350">
              <a:buFont typeface="+mj-lt"/>
              <a:buAutoNum type="arabicPeriod"/>
            </a:pPr>
            <a:r>
              <a:rPr lang="en-US" sz="2400" dirty="0" smtClean="0"/>
              <a:t>Provide some tools to better assess older adults</a:t>
            </a:r>
            <a:endParaRPr lang="en-US" sz="2400" dirty="0"/>
          </a:p>
        </p:txBody>
      </p:sp>
    </p:spTree>
    <p:extLst>
      <p:ext uri="{BB962C8B-B14F-4D97-AF65-F5344CB8AC3E}">
        <p14:creationId xmlns:p14="http://schemas.microsoft.com/office/powerpoint/2010/main" val="49946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
            <a:ext cx="8229600" cy="857250"/>
          </a:xfrm>
        </p:spPr>
        <p:txBody>
          <a:bodyPr>
            <a:normAutofit/>
          </a:bodyPr>
          <a:lstStyle/>
          <a:p>
            <a:r>
              <a:rPr lang="en-US" sz="3400" b="1" dirty="0" smtClean="0"/>
              <a:t>Frailty</a:t>
            </a:r>
            <a:endParaRPr lang="en-US" sz="3400" b="1" dirty="0"/>
          </a:p>
        </p:txBody>
      </p:sp>
      <p:sp>
        <p:nvSpPr>
          <p:cNvPr id="3" name="Content Placeholder 2"/>
          <p:cNvSpPr>
            <a:spLocks noGrp="1"/>
          </p:cNvSpPr>
          <p:nvPr>
            <p:ph idx="1"/>
          </p:nvPr>
        </p:nvSpPr>
        <p:spPr>
          <a:xfrm>
            <a:off x="457200" y="880248"/>
            <a:ext cx="8229600" cy="3394075"/>
          </a:xfrm>
        </p:spPr>
        <p:txBody>
          <a:bodyPr>
            <a:normAutofit/>
          </a:bodyPr>
          <a:lstStyle/>
          <a:p>
            <a:r>
              <a:rPr lang="en-US" sz="2000" dirty="0" smtClean="0"/>
              <a:t>What is frailty?</a:t>
            </a:r>
          </a:p>
          <a:p>
            <a:pPr lvl="1"/>
            <a:r>
              <a:rPr lang="en-US" sz="1800" dirty="0" smtClean="0"/>
              <a:t>A syndrome of biological decline across multiple organ systems</a:t>
            </a:r>
          </a:p>
          <a:p>
            <a:pPr lvl="1"/>
            <a:r>
              <a:rPr lang="en-US" sz="1800" dirty="0" smtClean="0"/>
              <a:t>Leads to loss of reserve in response to stressors</a:t>
            </a:r>
          </a:p>
          <a:p>
            <a:r>
              <a:rPr lang="en-US" sz="2000" dirty="0" smtClean="0"/>
              <a:t>Frailty is associated with </a:t>
            </a:r>
            <a:r>
              <a:rPr lang="en-US" sz="2000" dirty="0"/>
              <a:t>p</a:t>
            </a:r>
            <a:r>
              <a:rPr lang="en-US" sz="2000" dirty="0" smtClean="0"/>
              <a:t>oor tolerance of CVD and CVD therapies</a:t>
            </a:r>
          </a:p>
          <a:p>
            <a:r>
              <a:rPr lang="en-US" sz="2000" dirty="0" smtClean="0"/>
              <a:t>Frailty itself is an independent adverse predictor for CVD: coronary artery disease, heart failure and cardiovascular mortality</a:t>
            </a:r>
          </a:p>
          <a:p>
            <a:r>
              <a:rPr lang="en-US" sz="2000" dirty="0" smtClean="0"/>
              <a:t>No gold standard for assessment but there are tools that can be used</a:t>
            </a:r>
          </a:p>
          <a:p>
            <a:pPr lvl="1"/>
            <a:r>
              <a:rPr lang="en-US" sz="1800" dirty="0" smtClean="0"/>
              <a:t>Grip </a:t>
            </a:r>
            <a:r>
              <a:rPr lang="en-US" sz="1800" dirty="0"/>
              <a:t>Strength</a:t>
            </a:r>
          </a:p>
          <a:p>
            <a:pPr lvl="1"/>
            <a:r>
              <a:rPr lang="en-US" sz="1800" dirty="0"/>
              <a:t>Gait speed of more than 6 seconds to walk 5 </a:t>
            </a:r>
            <a:r>
              <a:rPr lang="en-US" sz="1800" dirty="0" smtClean="0"/>
              <a:t>meters</a:t>
            </a:r>
            <a:endParaRPr lang="en-US" sz="1800" dirty="0"/>
          </a:p>
        </p:txBody>
      </p:sp>
    </p:spTree>
    <p:extLst>
      <p:ext uri="{BB962C8B-B14F-4D97-AF65-F5344CB8AC3E}">
        <p14:creationId xmlns:p14="http://schemas.microsoft.com/office/powerpoint/2010/main" val="587649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660" y="4382692"/>
            <a:ext cx="7886700" cy="994172"/>
          </a:xfrm>
        </p:spPr>
        <p:txBody>
          <a:bodyPr>
            <a:normAutofit/>
          </a:bodyPr>
          <a:lstStyle/>
          <a:p>
            <a:r>
              <a:rPr lang="en-US" sz="1400" dirty="0" err="1"/>
              <a:t>Afilalo</a:t>
            </a:r>
            <a:r>
              <a:rPr lang="en-US" sz="1400" dirty="0"/>
              <a:t> et al. Identification of vulnerable elderly before cardiac surgery: a comparison of different survey scales. J Am  </a:t>
            </a:r>
            <a:r>
              <a:rPr lang="en-US" sz="1400" dirty="0" err="1"/>
              <a:t>Coll</a:t>
            </a:r>
            <a:r>
              <a:rPr lang="en-US" sz="1400" dirty="0"/>
              <a:t> </a:t>
            </a:r>
            <a:r>
              <a:rPr lang="en-US" sz="1400" dirty="0" err="1"/>
              <a:t>Cardiol</a:t>
            </a:r>
            <a:r>
              <a:rPr lang="en-US" sz="1400" dirty="0"/>
              <a:t> 2011; 57: E1395</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73" y="774039"/>
            <a:ext cx="3662144"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520773" y="-135467"/>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solidFill>
                  <a:srgbClr val="E9700A"/>
                </a:solidFill>
              </a:rPr>
              <a:t>Frailty, </a:t>
            </a:r>
            <a:r>
              <a:rPr lang="en-US" sz="2700" b="1" dirty="0" smtClean="0">
                <a:solidFill>
                  <a:srgbClr val="E9700A"/>
                </a:solidFill>
              </a:rPr>
              <a:t>Multi-morbidity </a:t>
            </a:r>
            <a:r>
              <a:rPr lang="en-US" sz="2700" b="1" dirty="0">
                <a:solidFill>
                  <a:srgbClr val="E9700A"/>
                </a:solidFill>
              </a:rPr>
              <a:t>and </a:t>
            </a:r>
            <a:r>
              <a:rPr lang="en-US" sz="2700" b="1" dirty="0" smtClean="0">
                <a:solidFill>
                  <a:srgbClr val="E9700A"/>
                </a:solidFill>
              </a:rPr>
              <a:t>Disability</a:t>
            </a:r>
            <a:endParaRPr lang="en-US" sz="2700" b="1" dirty="0">
              <a:solidFill>
                <a:srgbClr val="E9700A"/>
              </a:solidFill>
            </a:endParaRPr>
          </a:p>
        </p:txBody>
      </p:sp>
      <p:sp>
        <p:nvSpPr>
          <p:cNvPr id="4" name="TextBox 3"/>
          <p:cNvSpPr txBox="1"/>
          <p:nvPr/>
        </p:nvSpPr>
        <p:spPr>
          <a:xfrm>
            <a:off x="4464124" y="858705"/>
            <a:ext cx="4325649"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a:t>Frailty, disability and multimorbidity are </a:t>
            </a:r>
            <a:r>
              <a:rPr lang="en-US" dirty="0" smtClean="0"/>
              <a:t>different </a:t>
            </a:r>
            <a:r>
              <a:rPr lang="en-US" dirty="0"/>
              <a:t>concepts as explained throughout this </a:t>
            </a:r>
            <a:r>
              <a:rPr lang="en-US" dirty="0" smtClean="0"/>
              <a:t>presentation</a:t>
            </a:r>
            <a:r>
              <a:rPr lang="en-US" dirty="0"/>
              <a:t>, but there can be significant </a:t>
            </a:r>
            <a:r>
              <a:rPr lang="en-US" dirty="0" smtClean="0"/>
              <a:t>overlap  </a:t>
            </a:r>
            <a:r>
              <a:rPr lang="en-US" dirty="0"/>
              <a:t>among them in a given </a:t>
            </a:r>
            <a:r>
              <a:rPr lang="en-US" dirty="0" smtClean="0"/>
              <a:t>individual. </a:t>
            </a:r>
          </a:p>
          <a:p>
            <a:pPr marL="285750" indent="-285750">
              <a:buFont typeface="Wingdings" panose="05000000000000000000" pitchFamily="2" charset="2"/>
              <a:buChar char="§"/>
            </a:pPr>
            <a:r>
              <a:rPr lang="en-US" dirty="0"/>
              <a:t>A</a:t>
            </a:r>
            <a:r>
              <a:rPr lang="en-US" dirty="0" smtClean="0"/>
              <a:t>lthough </a:t>
            </a:r>
            <a:r>
              <a:rPr lang="en-US" dirty="0"/>
              <a:t>the </a:t>
            </a:r>
            <a:r>
              <a:rPr lang="en-US" dirty="0" smtClean="0"/>
              <a:t>clinical </a:t>
            </a:r>
            <a:r>
              <a:rPr lang="en-US" dirty="0"/>
              <a:t>course may vary, it is not uncommon for </a:t>
            </a:r>
            <a:r>
              <a:rPr lang="en-US" dirty="0" smtClean="0"/>
              <a:t>multi-morbidity </a:t>
            </a:r>
            <a:r>
              <a:rPr lang="en-US" dirty="0"/>
              <a:t>to lead to the development of </a:t>
            </a:r>
            <a:r>
              <a:rPr lang="en-US" dirty="0" smtClean="0"/>
              <a:t>frailty</a:t>
            </a:r>
            <a:r>
              <a:rPr lang="en-US" dirty="0"/>
              <a:t>, with subsequent disability. </a:t>
            </a:r>
          </a:p>
          <a:p>
            <a:endParaRPr lang="en-US" dirty="0"/>
          </a:p>
        </p:txBody>
      </p:sp>
    </p:spTree>
    <p:extLst>
      <p:ext uri="{BB962C8B-B14F-4D97-AF65-F5344CB8AC3E}">
        <p14:creationId xmlns:p14="http://schemas.microsoft.com/office/powerpoint/2010/main" val="293899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32" y="4329524"/>
            <a:ext cx="7886700" cy="994172"/>
          </a:xfrm>
        </p:spPr>
        <p:txBody>
          <a:bodyPr>
            <a:normAutofit/>
          </a:bodyPr>
          <a:lstStyle/>
          <a:p>
            <a:r>
              <a:rPr lang="en-US" sz="1400" dirty="0" err="1"/>
              <a:t>Afilalo</a:t>
            </a:r>
            <a:r>
              <a:rPr lang="en-US" sz="1400" dirty="0"/>
              <a:t> J et al. Role of frailty in patients with cardiovascular disease. Am J </a:t>
            </a:r>
            <a:r>
              <a:rPr lang="en-US" sz="1400" dirty="0" err="1"/>
              <a:t>Cardiol</a:t>
            </a:r>
            <a:r>
              <a:rPr lang="en-US" sz="1400" dirty="0"/>
              <a:t> 2009; 103: 1616-1621</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400" y="826998"/>
            <a:ext cx="5164263"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44134" y="0"/>
            <a:ext cx="816479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E9700A"/>
                </a:solidFill>
              </a:rPr>
              <a:t>Frailty and </a:t>
            </a:r>
            <a:r>
              <a:rPr lang="en-US" sz="3400" b="1" dirty="0" smtClean="0">
                <a:solidFill>
                  <a:srgbClr val="E9700A"/>
                </a:solidFill>
              </a:rPr>
              <a:t>Cardiovascular Disease</a:t>
            </a:r>
            <a:endParaRPr lang="en-US" sz="3400" b="1" dirty="0">
              <a:solidFill>
                <a:srgbClr val="E9700A"/>
              </a:solidFill>
            </a:endParaRPr>
          </a:p>
        </p:txBody>
      </p:sp>
    </p:spTree>
    <p:extLst>
      <p:ext uri="{BB962C8B-B14F-4D97-AF65-F5344CB8AC3E}">
        <p14:creationId xmlns:p14="http://schemas.microsoft.com/office/powerpoint/2010/main" val="268921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531" y="4373986"/>
            <a:ext cx="7886700" cy="994172"/>
          </a:xfrm>
        </p:spPr>
        <p:txBody>
          <a:bodyPr>
            <a:normAutofit/>
          </a:bodyPr>
          <a:lstStyle/>
          <a:p>
            <a:r>
              <a:rPr lang="en-US" sz="1400" dirty="0" err="1"/>
              <a:t>Afilalo</a:t>
            </a:r>
            <a:r>
              <a:rPr lang="en-US" sz="1400" dirty="0"/>
              <a:t> et al. Gait speed as an incremental predictor of morbidity and mortality in elderly patients undergoing cardiac surgery. J Am </a:t>
            </a:r>
            <a:r>
              <a:rPr lang="en-US" sz="1400" dirty="0" err="1"/>
              <a:t>Coll</a:t>
            </a:r>
            <a:r>
              <a:rPr lang="en-US" sz="1400" dirty="0"/>
              <a:t> </a:t>
            </a:r>
            <a:r>
              <a:rPr lang="en-US" sz="1400" dirty="0" err="1"/>
              <a:t>Cardiol</a:t>
            </a:r>
            <a:r>
              <a:rPr lang="en-US" sz="1400" dirty="0"/>
              <a:t> 2010; 56: 1668-1676</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217" y="932137"/>
            <a:ext cx="465392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62465" y="0"/>
            <a:ext cx="8443784" cy="9941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E9700A"/>
                </a:solidFill>
              </a:rPr>
              <a:t>Gait </a:t>
            </a:r>
            <a:r>
              <a:rPr lang="en-US" sz="3400" b="1" dirty="0" smtClean="0">
                <a:solidFill>
                  <a:srgbClr val="E9700A"/>
                </a:solidFill>
              </a:rPr>
              <a:t>Speed vs. </a:t>
            </a:r>
            <a:r>
              <a:rPr lang="en-US" sz="3400" b="1" dirty="0">
                <a:solidFill>
                  <a:srgbClr val="E9700A"/>
                </a:solidFill>
              </a:rPr>
              <a:t>STS S</a:t>
            </a:r>
            <a:r>
              <a:rPr lang="en-US" sz="3400" b="1" dirty="0" smtClean="0">
                <a:solidFill>
                  <a:srgbClr val="E9700A"/>
                </a:solidFill>
              </a:rPr>
              <a:t>core</a:t>
            </a:r>
            <a:r>
              <a:rPr lang="en-US" sz="3400" b="1" dirty="0">
                <a:solidFill>
                  <a:srgbClr val="E9700A"/>
                </a:solidFill>
              </a:rPr>
              <a:t>, </a:t>
            </a:r>
            <a:r>
              <a:rPr lang="en-US" sz="3400" b="1" dirty="0" smtClean="0">
                <a:solidFill>
                  <a:srgbClr val="E9700A"/>
                </a:solidFill>
              </a:rPr>
              <a:t>Cardiac Surgery</a:t>
            </a:r>
            <a:endParaRPr lang="en-US" sz="3400" b="1" dirty="0">
              <a:solidFill>
                <a:srgbClr val="E9700A"/>
              </a:solidFill>
            </a:endParaRPr>
          </a:p>
        </p:txBody>
      </p:sp>
    </p:spTree>
    <p:extLst>
      <p:ext uri="{BB962C8B-B14F-4D97-AF65-F5344CB8AC3E}">
        <p14:creationId xmlns:p14="http://schemas.microsoft.com/office/powerpoint/2010/main" val="1813095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19" y="4373986"/>
            <a:ext cx="7886700" cy="994172"/>
          </a:xfrm>
        </p:spPr>
        <p:txBody>
          <a:bodyPr>
            <a:normAutofit/>
          </a:bodyPr>
          <a:lstStyle/>
          <a:p>
            <a:r>
              <a:rPr lang="en-US" sz="1400" dirty="0"/>
              <a:t>Leong DP et al. Prognostic value of grip strength: findings from the Prospective Urban Rural Epidemiology (PURE) Study. Lancet 2015; 386: 266-273</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210" y="709449"/>
            <a:ext cx="6248891"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03754" y="-157723"/>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solidFill>
                  <a:srgbClr val="E9700A"/>
                </a:solidFill>
              </a:rPr>
              <a:t>Prognostic </a:t>
            </a:r>
            <a:r>
              <a:rPr lang="en-US" sz="2700" b="1" dirty="0" smtClean="0">
                <a:solidFill>
                  <a:srgbClr val="E9700A"/>
                </a:solidFill>
              </a:rPr>
              <a:t>Value </a:t>
            </a:r>
            <a:r>
              <a:rPr lang="en-US" sz="2700" b="1" dirty="0">
                <a:solidFill>
                  <a:srgbClr val="E9700A"/>
                </a:solidFill>
              </a:rPr>
              <a:t>of </a:t>
            </a:r>
            <a:r>
              <a:rPr lang="en-US" sz="2700" b="1" dirty="0" smtClean="0">
                <a:solidFill>
                  <a:srgbClr val="E9700A"/>
                </a:solidFill>
              </a:rPr>
              <a:t>Grip Strength</a:t>
            </a:r>
            <a:endParaRPr lang="en-US" sz="2700" b="1" dirty="0">
              <a:solidFill>
                <a:srgbClr val="E9700A"/>
              </a:solidFill>
            </a:endParaRPr>
          </a:p>
        </p:txBody>
      </p:sp>
    </p:spTree>
    <p:extLst>
      <p:ext uri="{BB962C8B-B14F-4D97-AF65-F5344CB8AC3E}">
        <p14:creationId xmlns:p14="http://schemas.microsoft.com/office/powerpoint/2010/main" val="191239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4"/>
            <a:ext cx="8229600" cy="857250"/>
          </a:xfrm>
        </p:spPr>
        <p:txBody>
          <a:bodyPr>
            <a:normAutofit/>
          </a:bodyPr>
          <a:lstStyle/>
          <a:p>
            <a:r>
              <a:rPr lang="en-US" sz="3600" b="1" dirty="0" smtClean="0"/>
              <a:t>Polypharmacy</a:t>
            </a:r>
            <a:endParaRPr lang="en-US" sz="3600" b="1" dirty="0"/>
          </a:p>
        </p:txBody>
      </p:sp>
      <p:sp>
        <p:nvSpPr>
          <p:cNvPr id="3" name="Content Placeholder 2"/>
          <p:cNvSpPr>
            <a:spLocks noGrp="1"/>
          </p:cNvSpPr>
          <p:nvPr>
            <p:ph idx="1"/>
          </p:nvPr>
        </p:nvSpPr>
        <p:spPr>
          <a:xfrm>
            <a:off x="457200" y="888055"/>
            <a:ext cx="8229600" cy="3394075"/>
          </a:xfrm>
        </p:spPr>
        <p:txBody>
          <a:bodyPr>
            <a:normAutofit lnSpcReduction="10000"/>
          </a:bodyPr>
          <a:lstStyle/>
          <a:p>
            <a:pPr>
              <a:spcBef>
                <a:spcPts val="0"/>
              </a:spcBef>
              <a:spcAft>
                <a:spcPts val="1200"/>
              </a:spcAft>
            </a:pPr>
            <a:r>
              <a:rPr lang="en-US" sz="2000" dirty="0" smtClean="0"/>
              <a:t>Broadly defined as an increase in the number of medications (traditionally &gt;5 meds), or the use of more medications than are medically necessary</a:t>
            </a:r>
          </a:p>
          <a:p>
            <a:pPr>
              <a:spcBef>
                <a:spcPts val="0"/>
              </a:spcBef>
              <a:spcAft>
                <a:spcPts val="1200"/>
              </a:spcAft>
            </a:pPr>
            <a:r>
              <a:rPr lang="en-US" sz="2000" dirty="0" smtClean="0"/>
              <a:t>Extremely common in older adults in ambulatory and inpatient settings, ranging from  36 to 67% in average</a:t>
            </a:r>
          </a:p>
          <a:p>
            <a:pPr>
              <a:spcBef>
                <a:spcPts val="0"/>
              </a:spcBef>
              <a:spcAft>
                <a:spcPts val="1200"/>
              </a:spcAft>
            </a:pPr>
            <a:r>
              <a:rPr lang="en-US" sz="2000" dirty="0" smtClean="0"/>
              <a:t>Associated with multiple negative health consequences in the elderly: adverse drug events, interactions, functional impairment, cognitive impairment, falls and urinary incontinence</a:t>
            </a:r>
          </a:p>
          <a:p>
            <a:pPr>
              <a:spcBef>
                <a:spcPts val="0"/>
              </a:spcBef>
              <a:spcAft>
                <a:spcPts val="1200"/>
              </a:spcAft>
            </a:pPr>
            <a:r>
              <a:rPr lang="en-US" sz="2000" dirty="0" smtClean="0"/>
              <a:t>The best interventions for polypharmacy involve an inter-professional approach that usually includes a </a:t>
            </a:r>
            <a:r>
              <a:rPr lang="en-US" sz="2000" dirty="0"/>
              <a:t>C</a:t>
            </a:r>
            <a:r>
              <a:rPr lang="en-US" sz="2000" dirty="0" smtClean="0"/>
              <a:t>linical PharmD</a:t>
            </a:r>
            <a:endParaRPr lang="en-US" sz="2000" dirty="0"/>
          </a:p>
          <a:p>
            <a:endParaRPr lang="en-US" sz="2000" dirty="0"/>
          </a:p>
        </p:txBody>
      </p:sp>
    </p:spTree>
    <p:extLst>
      <p:ext uri="{BB962C8B-B14F-4D97-AF65-F5344CB8AC3E}">
        <p14:creationId xmlns:p14="http://schemas.microsoft.com/office/powerpoint/2010/main" val="3350020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947" y="-175473"/>
            <a:ext cx="7886700" cy="994172"/>
          </a:xfrm>
        </p:spPr>
        <p:txBody>
          <a:bodyPr>
            <a:normAutofit/>
          </a:bodyPr>
          <a:lstStyle/>
          <a:p>
            <a:pPr algn="ctr"/>
            <a:r>
              <a:rPr lang="en-US" sz="3200" dirty="0"/>
              <a:t>More </a:t>
            </a:r>
            <a:r>
              <a:rPr lang="en-US" sz="3200" dirty="0" smtClean="0"/>
              <a:t>Medications</a:t>
            </a:r>
            <a:r>
              <a:rPr lang="en-US" sz="3200" dirty="0"/>
              <a:t>, </a:t>
            </a:r>
            <a:r>
              <a:rPr lang="en-US" sz="3200" dirty="0" smtClean="0"/>
              <a:t>Worse Reported </a:t>
            </a:r>
            <a:r>
              <a:rPr lang="en-US" sz="3200" dirty="0"/>
              <a:t>QOL</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3889" y="638504"/>
            <a:ext cx="6724980"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257300" y="4371151"/>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t>CDC/NCHS, Figure 22 from National Health Examination and Nutrition Survey 2013.</a:t>
            </a:r>
          </a:p>
        </p:txBody>
      </p:sp>
      <p:sp>
        <p:nvSpPr>
          <p:cNvPr id="4" name="Oval 3"/>
          <p:cNvSpPr/>
          <p:nvPr/>
        </p:nvSpPr>
        <p:spPr>
          <a:xfrm>
            <a:off x="6822528" y="2991507"/>
            <a:ext cx="307427" cy="2483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Oval 7"/>
          <p:cNvSpPr/>
          <p:nvPr/>
        </p:nvSpPr>
        <p:spPr>
          <a:xfrm>
            <a:off x="6582103" y="3779783"/>
            <a:ext cx="307427" cy="2483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11" name="Straight Connector 10"/>
          <p:cNvCxnSpPr/>
          <p:nvPr/>
        </p:nvCxnSpPr>
        <p:spPr>
          <a:xfrm>
            <a:off x="1679027" y="3949262"/>
            <a:ext cx="6385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00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857250"/>
          </a:xfrm>
        </p:spPr>
        <p:txBody>
          <a:bodyPr>
            <a:normAutofit/>
          </a:bodyPr>
          <a:lstStyle/>
          <a:p>
            <a:r>
              <a:rPr lang="en-US" sz="3600" b="1" dirty="0" smtClean="0"/>
              <a:t>Disability in Older Adults</a:t>
            </a:r>
            <a:endParaRPr lang="en-US" sz="3600" b="1" dirty="0"/>
          </a:p>
        </p:txBody>
      </p:sp>
      <p:sp>
        <p:nvSpPr>
          <p:cNvPr id="8" name="Content Placeholder 7"/>
          <p:cNvSpPr>
            <a:spLocks noGrp="1"/>
          </p:cNvSpPr>
          <p:nvPr>
            <p:ph idx="1"/>
          </p:nvPr>
        </p:nvSpPr>
        <p:spPr>
          <a:xfrm>
            <a:off x="628650" y="860834"/>
            <a:ext cx="7886700" cy="3263504"/>
          </a:xfrm>
        </p:spPr>
        <p:txBody>
          <a:bodyPr>
            <a:normAutofit fontScale="62500" lnSpcReduction="20000"/>
          </a:bodyPr>
          <a:lstStyle/>
          <a:p>
            <a:pPr>
              <a:lnSpc>
                <a:spcPct val="120000"/>
              </a:lnSpc>
              <a:spcBef>
                <a:spcPts val="0"/>
              </a:spcBef>
              <a:spcAft>
                <a:spcPts val="1200"/>
              </a:spcAft>
            </a:pPr>
            <a:r>
              <a:rPr lang="en-US" dirty="0" smtClean="0"/>
              <a:t>Routine screening for ADLs/IADLs provides an opportunity to anticipate and take steps to modify advancing disability and frailty.</a:t>
            </a:r>
          </a:p>
          <a:p>
            <a:pPr>
              <a:lnSpc>
                <a:spcPct val="120000"/>
              </a:lnSpc>
              <a:spcBef>
                <a:spcPts val="0"/>
              </a:spcBef>
              <a:spcAft>
                <a:spcPts val="1200"/>
              </a:spcAft>
            </a:pPr>
            <a:r>
              <a:rPr lang="en-US" dirty="0" smtClean="0"/>
              <a:t>Disability and physical, cognitive and sensory limitations are </a:t>
            </a:r>
            <a:r>
              <a:rPr lang="en-US" b="1" dirty="0" smtClean="0"/>
              <a:t>NOT</a:t>
            </a:r>
            <a:r>
              <a:rPr lang="en-US" dirty="0" smtClean="0"/>
              <a:t> an inevitable  consequence of aging</a:t>
            </a:r>
          </a:p>
          <a:p>
            <a:pPr>
              <a:lnSpc>
                <a:spcPct val="120000"/>
              </a:lnSpc>
              <a:spcBef>
                <a:spcPts val="0"/>
              </a:spcBef>
              <a:spcAft>
                <a:spcPts val="1200"/>
              </a:spcAft>
            </a:pPr>
            <a:r>
              <a:rPr lang="en-US" dirty="0" smtClean="0"/>
              <a:t>20% of older adults in the US have an identified chronic disability</a:t>
            </a:r>
          </a:p>
          <a:p>
            <a:pPr>
              <a:lnSpc>
                <a:spcPct val="120000"/>
              </a:lnSpc>
              <a:spcBef>
                <a:spcPts val="0"/>
              </a:spcBef>
              <a:spcAft>
                <a:spcPts val="1200"/>
              </a:spcAft>
            </a:pPr>
            <a:r>
              <a:rPr lang="en-US" dirty="0" smtClean="0"/>
              <a:t>Roughly 8% of older adults in the US have severe cognitive impairment</a:t>
            </a:r>
          </a:p>
          <a:p>
            <a:pPr marL="342900" lvl="1" indent="0">
              <a:lnSpc>
                <a:spcPct val="120000"/>
              </a:lnSpc>
              <a:spcBef>
                <a:spcPts val="0"/>
              </a:spcBef>
              <a:spcAft>
                <a:spcPts val="1200"/>
              </a:spcAft>
              <a:buNone/>
            </a:pPr>
            <a:endParaRPr lang="en-US" dirty="0" smtClean="0"/>
          </a:p>
        </p:txBody>
      </p:sp>
    </p:spTree>
    <p:extLst>
      <p:ext uri="{BB962C8B-B14F-4D97-AF65-F5344CB8AC3E}">
        <p14:creationId xmlns:p14="http://schemas.microsoft.com/office/powerpoint/2010/main" val="607592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29"/>
            <a:ext cx="8229600" cy="857250"/>
          </a:xfrm>
        </p:spPr>
        <p:txBody>
          <a:bodyPr>
            <a:normAutofit/>
          </a:bodyPr>
          <a:lstStyle/>
          <a:p>
            <a:r>
              <a:rPr lang="en-US" sz="3600" b="1" dirty="0" smtClean="0">
                <a:solidFill>
                  <a:srgbClr val="E9700A"/>
                </a:solidFill>
              </a:rPr>
              <a:t>Screening for Disabilities</a:t>
            </a:r>
            <a:endParaRPr lang="en-US" sz="3600" b="1" dirty="0">
              <a:solidFill>
                <a:srgbClr val="E9700A"/>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14946109"/>
              </p:ext>
            </p:extLst>
          </p:nvPr>
        </p:nvGraphicFramePr>
        <p:xfrm>
          <a:off x="457200" y="1142485"/>
          <a:ext cx="8229600" cy="2682240"/>
        </p:xfrm>
        <a:graphic>
          <a:graphicData uri="http://schemas.openxmlformats.org/drawingml/2006/table">
            <a:tbl>
              <a:tblPr firstRow="1" bandRow="1">
                <a:tableStyleId>{68D230F3-CF80-4859-8CE7-A43EE81993B5}</a:tableStyleId>
              </a:tblPr>
              <a:tblGrid>
                <a:gridCol w="4114800"/>
                <a:gridCol w="4114800"/>
              </a:tblGrid>
              <a:tr h="370840">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2000" dirty="0" smtClean="0"/>
                        <a:t>Activities of Daily Living</a:t>
                      </a:r>
                    </a:p>
                  </a:txBody>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2000" dirty="0" smtClean="0"/>
                        <a:t>Independent Activities of Daily Living</a:t>
                      </a:r>
                    </a:p>
                  </a:txBody>
                  <a:tcPr/>
                </a:tc>
              </a:tr>
              <a:tr h="370840">
                <a:tc>
                  <a:txBody>
                    <a:bodyPr/>
                    <a:lstStyle/>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Bathing</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Grooming</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Transferring</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Toileting</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Eating</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Dressing</a:t>
                      </a:r>
                    </a:p>
                    <a:p>
                      <a:endParaRPr lang="en-US" sz="1800" dirty="0"/>
                    </a:p>
                  </a:txBody>
                  <a:tcPr/>
                </a:tc>
                <a:tc>
                  <a:txBody>
                    <a:bodyPr/>
                    <a:lstStyle/>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Handling finances</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Shopping</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Preparing food</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Answering the telephone</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u="none" strike="noStrike" kern="1200" cap="none" spc="0" normalizeH="0" baseline="0" noProof="0" dirty="0" smtClean="0">
                          <a:ln>
                            <a:noFill/>
                          </a:ln>
                          <a:effectLst/>
                          <a:uLnTx/>
                          <a:uFillTx/>
                        </a:rPr>
                        <a:t>Transport</a:t>
                      </a:r>
                    </a:p>
                    <a:p>
                      <a:endParaRPr lang="en-US" sz="1800" dirty="0"/>
                    </a:p>
                  </a:txBody>
                  <a:tcPr/>
                </a:tc>
              </a:tr>
            </a:tbl>
          </a:graphicData>
        </a:graphic>
      </p:graphicFrame>
    </p:spTree>
    <p:extLst>
      <p:ext uri="{BB962C8B-B14F-4D97-AF65-F5344CB8AC3E}">
        <p14:creationId xmlns:p14="http://schemas.microsoft.com/office/powerpoint/2010/main" val="180549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373" y="4362163"/>
            <a:ext cx="7886700" cy="994172"/>
          </a:xfrm>
        </p:spPr>
        <p:txBody>
          <a:bodyPr>
            <a:normAutofit/>
          </a:bodyPr>
          <a:lstStyle/>
          <a:p>
            <a:r>
              <a:rPr lang="en-US" sz="1400" dirty="0"/>
              <a:t>Gill et al. Hospitalization, Restricted Activity, and the Development of Disability Among Older Persons.  JAMA. 2004;292(17):2115-2124. doi:10.1001/jama.292.17.2115</a:t>
            </a:r>
          </a:p>
        </p:txBody>
      </p:sp>
      <p:pic>
        <p:nvPicPr>
          <p:cNvPr id="2050" name="Picture 2" descr="Image not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78" y="804042"/>
            <a:ext cx="6868551" cy="3291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15204" y="-141362"/>
            <a:ext cx="846849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rgbClr val="E9700A"/>
                </a:solidFill>
              </a:rPr>
              <a:t>Impact of Hospitalization on </a:t>
            </a:r>
            <a:r>
              <a:rPr lang="en-US" sz="3400" b="1" dirty="0" smtClean="0">
                <a:solidFill>
                  <a:srgbClr val="E9700A"/>
                </a:solidFill>
              </a:rPr>
              <a:t>Disability</a:t>
            </a:r>
            <a:endParaRPr lang="en-US" sz="3400" b="1" dirty="0">
              <a:solidFill>
                <a:srgbClr val="E9700A"/>
              </a:solidFill>
            </a:endParaRPr>
          </a:p>
        </p:txBody>
      </p:sp>
      <p:cxnSp>
        <p:nvCxnSpPr>
          <p:cNvPr id="6" name="Straight Connector 5"/>
          <p:cNvCxnSpPr/>
          <p:nvPr/>
        </p:nvCxnSpPr>
        <p:spPr>
          <a:xfrm>
            <a:off x="1537138" y="2364828"/>
            <a:ext cx="2151993" cy="236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443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How we care for older adults with cardiovascular diseases has to be </a:t>
            </a:r>
            <a:r>
              <a:rPr lang="en-US" sz="3200" b="1" dirty="0" smtClean="0"/>
              <a:t>different</a:t>
            </a:r>
            <a:endParaRPr lang="en-US" sz="3200" b="1" dirty="0"/>
          </a:p>
        </p:txBody>
      </p:sp>
      <p:sp>
        <p:nvSpPr>
          <p:cNvPr id="3" name="Content Placeholder 2"/>
          <p:cNvSpPr>
            <a:spLocks noGrp="1"/>
          </p:cNvSpPr>
          <p:nvPr>
            <p:ph idx="1"/>
          </p:nvPr>
        </p:nvSpPr>
        <p:spPr>
          <a:xfrm>
            <a:off x="449319" y="1243842"/>
            <a:ext cx="8434552" cy="3685190"/>
          </a:xfrm>
        </p:spPr>
        <p:txBody>
          <a:bodyPr>
            <a:noAutofit/>
          </a:bodyPr>
          <a:lstStyle/>
          <a:p>
            <a:r>
              <a:rPr lang="en-US" sz="1800" dirty="0"/>
              <a:t>Despite the fact that cardiovascular diseases continue to be the leading cause of morbidity and mortality in seniors, therapeutic efforts are often confounded by conditions that dominate their overall sense of health and well-being</a:t>
            </a:r>
          </a:p>
          <a:p>
            <a:r>
              <a:rPr lang="en-US" sz="1800" dirty="0"/>
              <a:t>Many older adults are burdened by sensory and/or cognitive limitations.</a:t>
            </a:r>
          </a:p>
          <a:p>
            <a:r>
              <a:rPr lang="en-US" sz="1800" dirty="0"/>
              <a:t>Extra effort to convey information in a manner that is accessible to each patient is important.</a:t>
            </a:r>
          </a:p>
          <a:p>
            <a:r>
              <a:rPr lang="en-US" sz="1800" dirty="0"/>
              <a:t>Age-related changes may impact efficacy or complexity of standard therapies.</a:t>
            </a:r>
          </a:p>
          <a:p>
            <a:r>
              <a:rPr lang="en-US" sz="1800" dirty="0"/>
              <a:t>In addition, goals of care (</a:t>
            </a:r>
            <a:r>
              <a:rPr lang="en-US" sz="1800" dirty="0" err="1"/>
              <a:t>eg</a:t>
            </a:r>
            <a:r>
              <a:rPr lang="en-US" sz="1800" dirty="0"/>
              <a:t>. independence, function, quality of life) usually differ significantly from their younger counterparts.</a:t>
            </a:r>
          </a:p>
        </p:txBody>
      </p:sp>
    </p:spTree>
    <p:extLst>
      <p:ext uri="{BB962C8B-B14F-4D97-AF65-F5344CB8AC3E}">
        <p14:creationId xmlns:p14="http://schemas.microsoft.com/office/powerpoint/2010/main" val="203454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175" y="-222422"/>
            <a:ext cx="7886700" cy="994172"/>
          </a:xfrm>
        </p:spPr>
        <p:txBody>
          <a:bodyPr>
            <a:normAutofit fontScale="90000"/>
          </a:bodyPr>
          <a:lstStyle/>
          <a:p>
            <a:r>
              <a:rPr lang="en-US" sz="3400" b="1" dirty="0" smtClean="0"/>
              <a:t>Advanced Care Planning &amp; </a:t>
            </a:r>
            <a:r>
              <a:rPr lang="en-US" sz="3400" b="1" dirty="0"/>
              <a:t>G</a:t>
            </a:r>
            <a:r>
              <a:rPr lang="en-US" sz="3400" b="1" dirty="0" smtClean="0"/>
              <a:t>oals of Care</a:t>
            </a:r>
            <a:endParaRPr lang="en-US" sz="3400" b="1" dirty="0"/>
          </a:p>
        </p:txBody>
      </p:sp>
      <p:sp>
        <p:nvSpPr>
          <p:cNvPr id="3" name="Content Placeholder 2"/>
          <p:cNvSpPr>
            <a:spLocks noGrp="1"/>
          </p:cNvSpPr>
          <p:nvPr>
            <p:ph idx="1"/>
          </p:nvPr>
        </p:nvSpPr>
        <p:spPr>
          <a:xfrm>
            <a:off x="612175" y="664658"/>
            <a:ext cx="8086982" cy="3677306"/>
          </a:xfrm>
        </p:spPr>
        <p:txBody>
          <a:bodyPr>
            <a:noAutofit/>
          </a:bodyPr>
          <a:lstStyle/>
          <a:p>
            <a:pPr>
              <a:spcBef>
                <a:spcPts val="0"/>
              </a:spcBef>
              <a:spcAft>
                <a:spcPts val="600"/>
              </a:spcAft>
            </a:pPr>
            <a:r>
              <a:rPr lang="en-US" sz="1800" dirty="0"/>
              <a:t>Advance care </a:t>
            </a:r>
            <a:r>
              <a:rPr lang="en-US" sz="1800" dirty="0" smtClean="0"/>
              <a:t>planning: dynamic process </a:t>
            </a:r>
            <a:r>
              <a:rPr lang="en-US" sz="1800" dirty="0"/>
              <a:t>in which patients, their families, and their healthcare providers reflect on the patient’s goals, values, and </a:t>
            </a:r>
            <a:r>
              <a:rPr lang="en-US" sz="1800" dirty="0" smtClean="0"/>
              <a:t>beliefs, and use </a:t>
            </a:r>
            <a:r>
              <a:rPr lang="en-US" sz="1800" dirty="0"/>
              <a:t>this information to accurately document the patients’ </a:t>
            </a:r>
            <a:r>
              <a:rPr lang="en-US" sz="1800" dirty="0" smtClean="0"/>
              <a:t>current and future </a:t>
            </a:r>
            <a:r>
              <a:rPr lang="en-US" sz="1800" dirty="0"/>
              <a:t>health care choices. </a:t>
            </a:r>
            <a:endParaRPr lang="en-US" sz="1800" dirty="0" smtClean="0"/>
          </a:p>
          <a:p>
            <a:pPr>
              <a:spcBef>
                <a:spcPts val="0"/>
              </a:spcBef>
              <a:spcAft>
                <a:spcPts val="600"/>
              </a:spcAft>
            </a:pPr>
            <a:r>
              <a:rPr lang="en-US" sz="1800" dirty="0"/>
              <a:t>Clinicians </a:t>
            </a:r>
            <a:r>
              <a:rPr lang="en-US" sz="1800" dirty="0" smtClean="0"/>
              <a:t>are responsible </a:t>
            </a:r>
            <a:r>
              <a:rPr lang="en-US" sz="1800" dirty="0"/>
              <a:t>of informing patients about their prognosis, </a:t>
            </a:r>
            <a:r>
              <a:rPr lang="en-US" sz="1800" dirty="0" smtClean="0"/>
              <a:t>treatment </a:t>
            </a:r>
            <a:r>
              <a:rPr lang="en-US" sz="1800" dirty="0"/>
              <a:t>options, and helping formulate </a:t>
            </a:r>
            <a:r>
              <a:rPr lang="en-US" sz="1800" dirty="0" smtClean="0"/>
              <a:t>a risk/benefit analysis.</a:t>
            </a:r>
          </a:p>
          <a:p>
            <a:pPr>
              <a:spcBef>
                <a:spcPts val="0"/>
              </a:spcBef>
              <a:spcAft>
                <a:spcPts val="600"/>
              </a:spcAft>
            </a:pPr>
            <a:r>
              <a:rPr lang="en-US" sz="1800" dirty="0"/>
              <a:t>Advance </a:t>
            </a:r>
            <a:r>
              <a:rPr lang="en-US" sz="1800" dirty="0" smtClean="0"/>
              <a:t>directives: documents </a:t>
            </a:r>
            <a:r>
              <a:rPr lang="en-US" sz="1800" dirty="0"/>
              <a:t>a person completes while still in possession of decisional capacity to ensure their values are reflected when considering how treatment decisions should be </a:t>
            </a:r>
            <a:r>
              <a:rPr lang="en-US" sz="1800" dirty="0" smtClean="0"/>
              <a:t>made, in case capacity is lost. </a:t>
            </a:r>
            <a:r>
              <a:rPr lang="en-US" sz="1800" dirty="0"/>
              <a:t>The primary instruments that serve as AD documents are the Durable Power of Attorney for Health Care (DPAHC or Health Care Proxy) and the Living Will (LW</a:t>
            </a:r>
            <a:r>
              <a:rPr lang="en-US" sz="1800" dirty="0" smtClean="0"/>
              <a:t>).</a:t>
            </a:r>
          </a:p>
          <a:p>
            <a:pPr>
              <a:spcBef>
                <a:spcPts val="0"/>
              </a:spcBef>
              <a:spcAft>
                <a:spcPts val="600"/>
              </a:spcAft>
            </a:pPr>
            <a:r>
              <a:rPr lang="en-US" sz="1800" dirty="0" smtClean="0"/>
              <a:t>Code status is </a:t>
            </a:r>
            <a:r>
              <a:rPr lang="en-US" sz="1800" b="1" dirty="0" smtClean="0"/>
              <a:t>NOT</a:t>
            </a:r>
            <a:r>
              <a:rPr lang="en-US" sz="1800" dirty="0" smtClean="0"/>
              <a:t> a synonym, but part of an advanced directive.</a:t>
            </a:r>
            <a:endParaRPr lang="en-US" sz="1800" dirty="0"/>
          </a:p>
        </p:txBody>
      </p:sp>
    </p:spTree>
    <p:extLst>
      <p:ext uri="{BB962C8B-B14F-4D97-AF65-F5344CB8AC3E}">
        <p14:creationId xmlns:p14="http://schemas.microsoft.com/office/powerpoint/2010/main" val="1265451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89" y="0"/>
            <a:ext cx="8290684" cy="994172"/>
          </a:xfrm>
        </p:spPr>
        <p:txBody>
          <a:bodyPr>
            <a:noAutofit/>
          </a:bodyPr>
          <a:lstStyle/>
          <a:p>
            <a:r>
              <a:rPr lang="en-US" sz="2800" b="1" dirty="0"/>
              <a:t>Underuse of </a:t>
            </a:r>
            <a:r>
              <a:rPr lang="en-US" sz="2800" b="1" dirty="0" smtClean="0"/>
              <a:t>Advanced Directives </a:t>
            </a:r>
            <a:r>
              <a:rPr lang="en-US" sz="2800" b="1" dirty="0"/>
              <a:t>in </a:t>
            </a:r>
            <a:r>
              <a:rPr lang="en-US" sz="2800" b="1" dirty="0" smtClean="0"/>
              <a:t>Older </a:t>
            </a:r>
            <a:r>
              <a:rPr lang="en-US" sz="2800" b="1" dirty="0"/>
              <a:t>A</a:t>
            </a:r>
            <a:r>
              <a:rPr lang="en-US" sz="2800" b="1" dirty="0" smtClean="0"/>
              <a:t>dults</a:t>
            </a:r>
            <a:endParaRPr lang="en-US" sz="2800" b="1"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1020" y="874987"/>
            <a:ext cx="676817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983373" y="4362163"/>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t>CDC, National Nursing Home Survey 2004, National Home and Hospice Care Survey 2007</a:t>
            </a:r>
          </a:p>
        </p:txBody>
      </p:sp>
    </p:spTree>
    <p:extLst>
      <p:ext uri="{BB962C8B-B14F-4D97-AF65-F5344CB8AC3E}">
        <p14:creationId xmlns:p14="http://schemas.microsoft.com/office/powerpoint/2010/main" val="1461499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4"/>
            <a:ext cx="8229600" cy="857250"/>
          </a:xfrm>
        </p:spPr>
        <p:txBody>
          <a:bodyPr/>
          <a:lstStyle/>
          <a:p>
            <a:r>
              <a:rPr lang="en-US" dirty="0" smtClean="0"/>
              <a:t>Goals of Care in Older </a:t>
            </a:r>
            <a:r>
              <a:rPr lang="en-US" dirty="0"/>
              <a:t>A</a:t>
            </a:r>
            <a:r>
              <a:rPr lang="en-US" dirty="0" smtClean="0"/>
              <a:t>dults</a:t>
            </a:r>
            <a:endParaRPr lang="en-US" dirty="0"/>
          </a:p>
        </p:txBody>
      </p:sp>
      <p:sp>
        <p:nvSpPr>
          <p:cNvPr id="3" name="Content Placeholder 2"/>
          <p:cNvSpPr>
            <a:spLocks noGrp="1"/>
          </p:cNvSpPr>
          <p:nvPr>
            <p:ph idx="1"/>
          </p:nvPr>
        </p:nvSpPr>
        <p:spPr>
          <a:xfrm>
            <a:off x="457200" y="874154"/>
            <a:ext cx="8229600" cy="3394075"/>
          </a:xfrm>
        </p:spPr>
        <p:txBody>
          <a:bodyPr>
            <a:normAutofit/>
          </a:bodyPr>
          <a:lstStyle/>
          <a:p>
            <a:r>
              <a:rPr lang="en-US" sz="2200" dirty="0" smtClean="0"/>
              <a:t>Typically </a:t>
            </a:r>
            <a:r>
              <a:rPr lang="en-US" sz="2200" b="1" dirty="0" smtClean="0"/>
              <a:t>NOT</a:t>
            </a:r>
            <a:r>
              <a:rPr lang="en-US" sz="2200" dirty="0" smtClean="0"/>
              <a:t> longevity</a:t>
            </a:r>
          </a:p>
          <a:p>
            <a:r>
              <a:rPr lang="en-US" sz="2200" dirty="0" smtClean="0"/>
              <a:t>Preservation of independence</a:t>
            </a:r>
          </a:p>
          <a:p>
            <a:r>
              <a:rPr lang="en-US" sz="2200" dirty="0" smtClean="0"/>
              <a:t>Quality of life</a:t>
            </a:r>
          </a:p>
          <a:p>
            <a:r>
              <a:rPr lang="en-US" sz="2200" dirty="0" smtClean="0"/>
              <a:t>Avoiding falls</a:t>
            </a:r>
          </a:p>
          <a:p>
            <a:r>
              <a:rPr lang="en-US" sz="2200" dirty="0" smtClean="0"/>
              <a:t>Relieving fatigue</a:t>
            </a:r>
          </a:p>
          <a:p>
            <a:r>
              <a:rPr lang="en-US" sz="2200" dirty="0" smtClean="0"/>
              <a:t>Reducing hospitalization</a:t>
            </a:r>
          </a:p>
          <a:p>
            <a:r>
              <a:rPr lang="en-US" sz="2200" dirty="0" smtClean="0"/>
              <a:t>Reducing pain</a:t>
            </a:r>
          </a:p>
          <a:p>
            <a:r>
              <a:rPr lang="en-US" sz="2200" dirty="0" smtClean="0"/>
              <a:t>Moderating costs</a:t>
            </a:r>
            <a:endParaRPr lang="en-US" sz="2200" dirty="0"/>
          </a:p>
        </p:txBody>
      </p:sp>
    </p:spTree>
    <p:extLst>
      <p:ext uri="{BB962C8B-B14F-4D97-AF65-F5344CB8AC3E}">
        <p14:creationId xmlns:p14="http://schemas.microsoft.com/office/powerpoint/2010/main" val="3503526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95" y="16905"/>
            <a:ext cx="8229600" cy="857250"/>
          </a:xfrm>
        </p:spPr>
        <p:txBody>
          <a:bodyPr/>
          <a:lstStyle/>
          <a:p>
            <a:r>
              <a:rPr lang="en-US" dirty="0" smtClean="0"/>
              <a:t>Transitional </a:t>
            </a:r>
            <a:r>
              <a:rPr lang="en-US" dirty="0"/>
              <a:t>C</a:t>
            </a:r>
            <a:r>
              <a:rPr lang="en-US" dirty="0" smtClean="0"/>
              <a:t>are of </a:t>
            </a:r>
            <a:r>
              <a:rPr lang="en-US" dirty="0"/>
              <a:t>O</a:t>
            </a:r>
            <a:r>
              <a:rPr lang="en-US" dirty="0" smtClean="0"/>
              <a:t>lder </a:t>
            </a:r>
            <a:r>
              <a:rPr lang="en-US" dirty="0"/>
              <a:t>A</a:t>
            </a:r>
            <a:r>
              <a:rPr lang="en-US" dirty="0" smtClean="0"/>
              <a:t>dults</a:t>
            </a:r>
            <a:endParaRPr lang="en-US" dirty="0"/>
          </a:p>
        </p:txBody>
      </p:sp>
      <p:sp>
        <p:nvSpPr>
          <p:cNvPr id="3" name="Content Placeholder 2"/>
          <p:cNvSpPr>
            <a:spLocks noGrp="1"/>
          </p:cNvSpPr>
          <p:nvPr>
            <p:ph idx="1"/>
          </p:nvPr>
        </p:nvSpPr>
        <p:spPr>
          <a:xfrm>
            <a:off x="586395" y="981247"/>
            <a:ext cx="7886700" cy="3263504"/>
          </a:xfrm>
        </p:spPr>
        <p:txBody>
          <a:bodyPr>
            <a:normAutofit fontScale="62500" lnSpcReduction="20000"/>
          </a:bodyPr>
          <a:lstStyle/>
          <a:p>
            <a:pPr>
              <a:lnSpc>
                <a:spcPct val="120000"/>
              </a:lnSpc>
              <a:spcBef>
                <a:spcPts val="0"/>
              </a:spcBef>
              <a:spcAft>
                <a:spcPts val="1200"/>
              </a:spcAft>
            </a:pPr>
            <a:r>
              <a:rPr lang="en-US" dirty="0" smtClean="0"/>
              <a:t>“Moving patients from one care setting to another”</a:t>
            </a:r>
          </a:p>
          <a:p>
            <a:pPr>
              <a:lnSpc>
                <a:spcPct val="120000"/>
              </a:lnSpc>
              <a:spcBef>
                <a:spcPts val="0"/>
              </a:spcBef>
              <a:spcAft>
                <a:spcPts val="1200"/>
              </a:spcAft>
            </a:pPr>
            <a:r>
              <a:rPr lang="en-US" dirty="0"/>
              <a:t>Transitional care encompasses a broad range of services and environments designed to </a:t>
            </a:r>
            <a:r>
              <a:rPr lang="en-US" dirty="0" smtClean="0"/>
              <a:t>promote the </a:t>
            </a:r>
            <a:r>
              <a:rPr lang="en-US" dirty="0"/>
              <a:t>safe and timely </a:t>
            </a:r>
            <a:r>
              <a:rPr lang="en-US" dirty="0" smtClean="0"/>
              <a:t>relocation </a:t>
            </a:r>
            <a:r>
              <a:rPr lang="en-US" dirty="0"/>
              <a:t>of </a:t>
            </a:r>
            <a:r>
              <a:rPr lang="en-US" dirty="0" smtClean="0"/>
              <a:t>patients </a:t>
            </a:r>
            <a:r>
              <a:rPr lang="en-US" dirty="0"/>
              <a:t>between levels of health care and across care settings</a:t>
            </a:r>
            <a:r>
              <a:rPr lang="en-US" dirty="0" smtClean="0"/>
              <a:t>.</a:t>
            </a:r>
          </a:p>
          <a:p>
            <a:pPr>
              <a:lnSpc>
                <a:spcPct val="120000"/>
              </a:lnSpc>
              <a:spcBef>
                <a:spcPts val="0"/>
              </a:spcBef>
              <a:spcAft>
                <a:spcPts val="1200"/>
              </a:spcAft>
            </a:pPr>
            <a:r>
              <a:rPr lang="en-US" dirty="0"/>
              <a:t> High-quality transitional care is especially important for older adults with multiple </a:t>
            </a:r>
            <a:r>
              <a:rPr lang="en-US" dirty="0" smtClean="0"/>
              <a:t>chronic conditions </a:t>
            </a:r>
            <a:r>
              <a:rPr lang="en-US" dirty="0"/>
              <a:t>and </a:t>
            </a:r>
            <a:r>
              <a:rPr lang="en-US" dirty="0" smtClean="0"/>
              <a:t>polypharmacy</a:t>
            </a:r>
          </a:p>
          <a:p>
            <a:pPr>
              <a:lnSpc>
                <a:spcPct val="120000"/>
              </a:lnSpc>
              <a:spcBef>
                <a:spcPts val="0"/>
              </a:spcBef>
              <a:spcAft>
                <a:spcPts val="1200"/>
              </a:spcAft>
            </a:pPr>
            <a:r>
              <a:rPr lang="en-US" dirty="0"/>
              <a:t> </a:t>
            </a:r>
            <a:r>
              <a:rPr lang="en-US" dirty="0" smtClean="0"/>
              <a:t>Poor “handoff</a:t>
            </a:r>
            <a:r>
              <a:rPr lang="en-US" dirty="0"/>
              <a:t>” of </a:t>
            </a:r>
            <a:r>
              <a:rPr lang="en-US" dirty="0" smtClean="0"/>
              <a:t>this high risk population </a:t>
            </a:r>
            <a:r>
              <a:rPr lang="en-US" dirty="0"/>
              <a:t>has </a:t>
            </a:r>
            <a:r>
              <a:rPr lang="en-US" dirty="0" smtClean="0"/>
              <a:t>been linked </a:t>
            </a:r>
            <a:r>
              <a:rPr lang="en-US" dirty="0"/>
              <a:t>to adverse </a:t>
            </a:r>
            <a:r>
              <a:rPr lang="en-US" dirty="0" smtClean="0"/>
              <a:t>outcomes</a:t>
            </a:r>
            <a:endParaRPr lang="en-US" dirty="0"/>
          </a:p>
        </p:txBody>
      </p:sp>
    </p:spTree>
    <p:extLst>
      <p:ext uri="{BB962C8B-B14F-4D97-AF65-F5344CB8AC3E}">
        <p14:creationId xmlns:p14="http://schemas.microsoft.com/office/powerpoint/2010/main" val="1388287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05" y="4305400"/>
            <a:ext cx="7886700" cy="994172"/>
          </a:xfrm>
        </p:spPr>
        <p:txBody>
          <a:bodyPr>
            <a:normAutofit/>
          </a:bodyPr>
          <a:lstStyle/>
          <a:p>
            <a:r>
              <a:rPr lang="en-US" sz="1400" dirty="0"/>
              <a:t>http://www.hospitalmedicine.org/Web/Quality_Innovation; adapted from  Reason J. Human error: models and management. BMJ. 2000;320:768-770.</a:t>
            </a:r>
          </a:p>
        </p:txBody>
      </p:sp>
      <p:pic>
        <p:nvPicPr>
          <p:cNvPr id="4098" name="Picture 2" descr="http://www.hospitalmedicine.org/images/QI/BOOST/Traditional_Care_Transi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31" y="348226"/>
            <a:ext cx="583266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4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32"/>
            <a:ext cx="8229600" cy="857250"/>
          </a:xfrm>
        </p:spPr>
        <p:txBody>
          <a:bodyPr>
            <a:normAutofit/>
          </a:bodyPr>
          <a:lstStyle/>
          <a:p>
            <a:r>
              <a:rPr lang="en-US" sz="3400" b="1" dirty="0" smtClean="0"/>
              <a:t>Key Points</a:t>
            </a:r>
            <a:endParaRPr lang="en-US" sz="3400" b="1" dirty="0"/>
          </a:p>
        </p:txBody>
      </p:sp>
      <p:sp>
        <p:nvSpPr>
          <p:cNvPr id="3" name="Content Placeholder 2"/>
          <p:cNvSpPr>
            <a:spLocks noGrp="1"/>
          </p:cNvSpPr>
          <p:nvPr>
            <p:ph idx="1"/>
          </p:nvPr>
        </p:nvSpPr>
        <p:spPr>
          <a:xfrm>
            <a:off x="457200" y="918147"/>
            <a:ext cx="8207922" cy="3667864"/>
          </a:xfrm>
        </p:spPr>
        <p:txBody>
          <a:bodyPr>
            <a:normAutofit lnSpcReduction="10000"/>
          </a:bodyPr>
          <a:lstStyle/>
          <a:p>
            <a:pPr>
              <a:spcBef>
                <a:spcPts val="0"/>
              </a:spcBef>
              <a:spcAft>
                <a:spcPts val="600"/>
              </a:spcAft>
              <a:buFont typeface="Wingdings" panose="05000000000000000000" pitchFamily="2" charset="2"/>
              <a:buChar char="ü"/>
            </a:pPr>
            <a:r>
              <a:rPr lang="en-US" sz="1800" dirty="0" smtClean="0"/>
              <a:t>Care of older adults should contemplate not only longevity, but improved function, independence, and quality of life.</a:t>
            </a:r>
          </a:p>
          <a:p>
            <a:pPr>
              <a:spcBef>
                <a:spcPts val="0"/>
              </a:spcBef>
              <a:spcAft>
                <a:spcPts val="600"/>
              </a:spcAft>
              <a:buFont typeface="Wingdings" panose="05000000000000000000" pitchFamily="2" charset="2"/>
              <a:buChar char="ü"/>
            </a:pPr>
            <a:r>
              <a:rPr lang="en-US" sz="1800" dirty="0"/>
              <a:t>Optimal care of older adults’ CVD requires consideration </a:t>
            </a:r>
            <a:r>
              <a:rPr lang="en-US" sz="1800" dirty="0" smtClean="0"/>
              <a:t>of pertinent </a:t>
            </a:r>
            <a:r>
              <a:rPr lang="en-US" sz="1800" dirty="0"/>
              <a:t>non-CVD aspects of care that impact CVD </a:t>
            </a:r>
            <a:r>
              <a:rPr lang="en-US" sz="1800" dirty="0" smtClean="0"/>
              <a:t>progression and management, including multi-morbidity, frailty and disability. </a:t>
            </a:r>
          </a:p>
          <a:p>
            <a:pPr>
              <a:spcBef>
                <a:spcPts val="0"/>
              </a:spcBef>
              <a:spcAft>
                <a:spcPts val="600"/>
              </a:spcAft>
              <a:buFont typeface="Wingdings" panose="05000000000000000000" pitchFamily="2" charset="2"/>
              <a:buChar char="ü"/>
            </a:pPr>
            <a:r>
              <a:rPr lang="en-US" sz="1800" dirty="0" smtClean="0"/>
              <a:t>ADLs and IADLs are important for independent functioning. A change in function warrants further investigation</a:t>
            </a:r>
          </a:p>
          <a:p>
            <a:pPr>
              <a:spcBef>
                <a:spcPts val="0"/>
              </a:spcBef>
              <a:spcAft>
                <a:spcPts val="600"/>
              </a:spcAft>
              <a:buFont typeface="Wingdings" panose="05000000000000000000" pitchFamily="2" charset="2"/>
              <a:buChar char="ü"/>
            </a:pPr>
            <a:r>
              <a:rPr lang="en-US" sz="1800" dirty="0" smtClean="0"/>
              <a:t>Falls in the elderly population can mean major mortality and functional decline. Addressing treatable/reversible causes of the falls should be undertaken as soon as the incident has occurred.</a:t>
            </a:r>
          </a:p>
          <a:p>
            <a:pPr>
              <a:spcBef>
                <a:spcPts val="0"/>
              </a:spcBef>
              <a:spcAft>
                <a:spcPts val="600"/>
              </a:spcAft>
              <a:buFont typeface="Wingdings" panose="05000000000000000000" pitchFamily="2" charset="2"/>
              <a:buChar char="ü"/>
            </a:pPr>
            <a:r>
              <a:rPr lang="en-US" sz="1800" dirty="0" smtClean="0"/>
              <a:t>Vulnerable elders and their caregivers may benefit from referral to a geriatrician and/or an interdisciplinary geriatric team in the inpatient and outpatient settings.</a:t>
            </a:r>
            <a:endParaRPr lang="en-US" sz="1800" dirty="0"/>
          </a:p>
        </p:txBody>
      </p:sp>
    </p:spTree>
    <p:extLst>
      <p:ext uri="{BB962C8B-B14F-4D97-AF65-F5344CB8AC3E}">
        <p14:creationId xmlns:p14="http://schemas.microsoft.com/office/powerpoint/2010/main" val="969957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22" y="20211"/>
            <a:ext cx="7886700" cy="994172"/>
          </a:xfrm>
        </p:spPr>
        <p:txBody>
          <a:bodyPr>
            <a:normAutofit/>
          </a:bodyPr>
          <a:lstStyle/>
          <a:p>
            <a:r>
              <a:rPr lang="en-US" sz="3400" b="1" dirty="0" smtClean="0"/>
              <a:t>Additional Reading Materials</a:t>
            </a:r>
            <a:endParaRPr lang="en-US" sz="3400" b="1" dirty="0"/>
          </a:p>
        </p:txBody>
      </p:sp>
      <p:sp>
        <p:nvSpPr>
          <p:cNvPr id="3" name="Content Placeholder 2"/>
          <p:cNvSpPr>
            <a:spLocks noGrp="1"/>
          </p:cNvSpPr>
          <p:nvPr>
            <p:ph idx="1"/>
          </p:nvPr>
        </p:nvSpPr>
        <p:spPr>
          <a:xfrm>
            <a:off x="545881" y="917632"/>
            <a:ext cx="7886700" cy="3842846"/>
          </a:xfrm>
        </p:spPr>
        <p:txBody>
          <a:bodyPr>
            <a:normAutofit fontScale="40000" lnSpcReduction="20000"/>
          </a:bodyPr>
          <a:lstStyle/>
          <a:p>
            <a:pPr>
              <a:lnSpc>
                <a:spcPct val="120000"/>
              </a:lnSpc>
              <a:spcBef>
                <a:spcPts val="0"/>
              </a:spcBef>
              <a:spcAft>
                <a:spcPts val="600"/>
              </a:spcAft>
            </a:pPr>
            <a:r>
              <a:rPr lang="en-US" dirty="0" smtClean="0"/>
              <a:t>Bell SP et al. </a:t>
            </a:r>
            <a:r>
              <a:rPr lang="en-US" b="1" dirty="0" smtClean="0"/>
              <a:t>Care of older adults</a:t>
            </a:r>
            <a:r>
              <a:rPr lang="en-US" b="1" dirty="0"/>
              <a:t>.</a:t>
            </a:r>
            <a:r>
              <a:rPr lang="en-US" b="1" dirty="0" smtClean="0"/>
              <a:t> </a:t>
            </a:r>
            <a:r>
              <a:rPr lang="it-IT" dirty="0" err="1"/>
              <a:t>J</a:t>
            </a:r>
            <a:r>
              <a:rPr lang="it-IT" dirty="0"/>
              <a:t> </a:t>
            </a:r>
            <a:r>
              <a:rPr lang="it-IT" dirty="0" err="1"/>
              <a:t>Geriatr</a:t>
            </a:r>
            <a:r>
              <a:rPr lang="it-IT" dirty="0"/>
              <a:t> </a:t>
            </a:r>
            <a:r>
              <a:rPr lang="it-IT" dirty="0" err="1"/>
              <a:t>Cardiol</a:t>
            </a:r>
            <a:r>
              <a:rPr lang="it-IT" dirty="0"/>
              <a:t> 2016; 13: </a:t>
            </a:r>
            <a:r>
              <a:rPr lang="it-IT" dirty="0" smtClean="0"/>
              <a:t>1-7</a:t>
            </a:r>
            <a:r>
              <a:rPr lang="it-IT" dirty="0"/>
              <a:t>. </a:t>
            </a:r>
            <a:r>
              <a:rPr lang="it-IT" dirty="0" smtClean="0"/>
              <a:t>doi:10.11909/j.issn.1671-5411.2016.01.019.</a:t>
            </a:r>
          </a:p>
          <a:p>
            <a:pPr>
              <a:lnSpc>
                <a:spcPct val="120000"/>
              </a:lnSpc>
              <a:spcBef>
                <a:spcPts val="0"/>
              </a:spcBef>
              <a:spcAft>
                <a:spcPts val="600"/>
              </a:spcAft>
            </a:pPr>
            <a:r>
              <a:rPr lang="it-IT" dirty="0" smtClean="0"/>
              <a:t>Ather S et al. </a:t>
            </a:r>
            <a:r>
              <a:rPr lang="en-US" b="1" dirty="0"/>
              <a:t>Impact of </a:t>
            </a:r>
            <a:r>
              <a:rPr lang="en-US" b="1" dirty="0" err="1"/>
              <a:t>Noncardiac</a:t>
            </a:r>
            <a:r>
              <a:rPr lang="en-US" b="1" dirty="0"/>
              <a:t> Comorbidities on Morbidity </a:t>
            </a:r>
            <a:r>
              <a:rPr lang="en-US" b="1" dirty="0" smtClean="0"/>
              <a:t>and Mortality </a:t>
            </a:r>
            <a:r>
              <a:rPr lang="en-US" b="1" dirty="0"/>
              <a:t>in a Predominantly Male Population With </a:t>
            </a:r>
            <a:r>
              <a:rPr lang="en-US" b="1" dirty="0" smtClean="0"/>
              <a:t>Heart Failure </a:t>
            </a:r>
            <a:r>
              <a:rPr lang="en-US" b="1" dirty="0"/>
              <a:t>and Preserved Versus Reduced Ejection </a:t>
            </a:r>
            <a:r>
              <a:rPr lang="en-US" b="1" dirty="0" smtClean="0"/>
              <a:t>Fraction</a:t>
            </a:r>
            <a:r>
              <a:rPr lang="en-US" dirty="0" smtClean="0"/>
              <a:t>. J Am </a:t>
            </a:r>
            <a:r>
              <a:rPr lang="en-US" dirty="0" err="1" smtClean="0"/>
              <a:t>Coll</a:t>
            </a:r>
            <a:r>
              <a:rPr lang="en-US" dirty="0" smtClean="0"/>
              <a:t> </a:t>
            </a:r>
            <a:r>
              <a:rPr lang="en-US" dirty="0" err="1" smtClean="0"/>
              <a:t>ardiol</a:t>
            </a:r>
            <a:r>
              <a:rPr lang="en-US" dirty="0" smtClean="0"/>
              <a:t> 2012; 59 (11): 998-1005</a:t>
            </a:r>
          </a:p>
          <a:p>
            <a:pPr>
              <a:lnSpc>
                <a:spcPct val="120000"/>
              </a:lnSpc>
              <a:spcBef>
                <a:spcPts val="0"/>
              </a:spcBef>
              <a:spcAft>
                <a:spcPts val="600"/>
              </a:spcAft>
            </a:pPr>
            <a:r>
              <a:rPr lang="en-US" dirty="0"/>
              <a:t>Boyd et al. </a:t>
            </a:r>
            <a:r>
              <a:rPr lang="en-US" b="1" dirty="0"/>
              <a:t>Clinical Practice Guidelines </a:t>
            </a:r>
            <a:r>
              <a:rPr lang="en-US" b="1" dirty="0" smtClean="0"/>
              <a:t>and Quality </a:t>
            </a:r>
            <a:r>
              <a:rPr lang="en-US" b="1" dirty="0"/>
              <a:t>of Care for Older </a:t>
            </a:r>
            <a:r>
              <a:rPr lang="en-US" b="1" dirty="0" smtClean="0"/>
              <a:t>Patients With </a:t>
            </a:r>
            <a:r>
              <a:rPr lang="en-US" b="1" dirty="0"/>
              <a:t>Multiple Comorbid </a:t>
            </a:r>
            <a:r>
              <a:rPr lang="en-US" b="1" dirty="0" smtClean="0"/>
              <a:t>Diseases</a:t>
            </a:r>
            <a:r>
              <a:rPr lang="en-US" dirty="0" smtClean="0"/>
              <a:t>. JAMA 2005; 294 (6): 716-724</a:t>
            </a:r>
          </a:p>
          <a:p>
            <a:pPr>
              <a:lnSpc>
                <a:spcPct val="120000"/>
              </a:lnSpc>
              <a:spcBef>
                <a:spcPts val="0"/>
              </a:spcBef>
              <a:spcAft>
                <a:spcPts val="600"/>
              </a:spcAft>
            </a:pPr>
            <a:r>
              <a:rPr lang="en-US" dirty="0" smtClean="0"/>
              <a:t>Van </a:t>
            </a:r>
            <a:r>
              <a:rPr lang="en-US" dirty="0" err="1" smtClean="0"/>
              <a:t>Rompaey</a:t>
            </a:r>
            <a:r>
              <a:rPr lang="en-US" dirty="0"/>
              <a:t> B et al. </a:t>
            </a:r>
            <a:r>
              <a:rPr lang="en-US" b="1" dirty="0"/>
              <a:t>Risk factors for delirium in intensive care patients: a </a:t>
            </a:r>
            <a:r>
              <a:rPr lang="en-US" b="1" dirty="0" smtClean="0"/>
              <a:t>prospective cohort study.</a:t>
            </a:r>
            <a:r>
              <a:rPr lang="en-US" dirty="0" smtClean="0"/>
              <a:t> Critic Care 2009; 13: R77</a:t>
            </a:r>
          </a:p>
          <a:p>
            <a:pPr>
              <a:lnSpc>
                <a:spcPct val="120000"/>
              </a:lnSpc>
              <a:spcBef>
                <a:spcPts val="0"/>
              </a:spcBef>
              <a:spcAft>
                <a:spcPts val="600"/>
              </a:spcAft>
            </a:pPr>
            <a:r>
              <a:rPr lang="en-US" dirty="0"/>
              <a:t>Jansen S et al. </a:t>
            </a:r>
            <a:r>
              <a:rPr lang="en-US" b="1" dirty="0"/>
              <a:t>The Association of Cardiovascular Disorders and </a:t>
            </a:r>
            <a:r>
              <a:rPr lang="en-US" b="1" dirty="0" smtClean="0"/>
              <a:t>Falls: A </a:t>
            </a:r>
            <a:r>
              <a:rPr lang="en-US" b="1" dirty="0"/>
              <a:t>Systematic </a:t>
            </a:r>
            <a:r>
              <a:rPr lang="en-US" b="1" dirty="0" smtClean="0"/>
              <a:t>Review</a:t>
            </a:r>
            <a:r>
              <a:rPr lang="en-US" dirty="0" smtClean="0"/>
              <a:t>. JAMDA 2016; (17): 193-199</a:t>
            </a:r>
          </a:p>
          <a:p>
            <a:pPr>
              <a:lnSpc>
                <a:spcPct val="120000"/>
              </a:lnSpc>
              <a:spcBef>
                <a:spcPts val="0"/>
              </a:spcBef>
              <a:spcAft>
                <a:spcPts val="600"/>
              </a:spcAft>
            </a:pPr>
            <a:r>
              <a:rPr lang="en-US" dirty="0"/>
              <a:t>Chen M. </a:t>
            </a:r>
            <a:r>
              <a:rPr lang="en-US" b="1" dirty="0"/>
              <a:t>Frailty and cardiovascular disease: potential role of gait speed in surgical </a:t>
            </a:r>
            <a:r>
              <a:rPr lang="en-US" b="1" dirty="0" smtClean="0"/>
              <a:t>risk stratification </a:t>
            </a:r>
            <a:r>
              <a:rPr lang="en-US" b="1" dirty="0"/>
              <a:t>in older </a:t>
            </a:r>
            <a:r>
              <a:rPr lang="en-US" b="1" dirty="0" smtClean="0"/>
              <a:t>adults</a:t>
            </a:r>
            <a:r>
              <a:rPr lang="en-US" dirty="0" smtClean="0"/>
              <a:t>. J </a:t>
            </a:r>
            <a:r>
              <a:rPr lang="en-US" dirty="0" err="1" smtClean="0"/>
              <a:t>Geriatr</a:t>
            </a:r>
            <a:r>
              <a:rPr lang="en-US" dirty="0" smtClean="0"/>
              <a:t> </a:t>
            </a:r>
            <a:r>
              <a:rPr lang="en-US" dirty="0" err="1" smtClean="0"/>
              <a:t>Cardiol</a:t>
            </a:r>
            <a:r>
              <a:rPr lang="en-US" dirty="0" smtClean="0"/>
              <a:t> 2015; 12: 44-56</a:t>
            </a:r>
          </a:p>
          <a:p>
            <a:pPr>
              <a:lnSpc>
                <a:spcPct val="120000"/>
              </a:lnSpc>
              <a:spcBef>
                <a:spcPts val="0"/>
              </a:spcBef>
              <a:spcAft>
                <a:spcPts val="600"/>
              </a:spcAft>
            </a:pPr>
            <a:r>
              <a:rPr lang="en-US" dirty="0" err="1" smtClean="0"/>
              <a:t>Mahrer</a:t>
            </a:r>
            <a:r>
              <a:rPr lang="en-US" dirty="0"/>
              <a:t> R et al. </a:t>
            </a:r>
            <a:r>
              <a:rPr lang="en-US" b="1" dirty="0"/>
              <a:t>Clinical Consequences of Polypharmacy in </a:t>
            </a:r>
            <a:r>
              <a:rPr lang="en-US" b="1" dirty="0" smtClean="0"/>
              <a:t>Elder</a:t>
            </a:r>
            <a:r>
              <a:rPr lang="en-US" dirty="0" smtClean="0"/>
              <a:t>ly. Expert </a:t>
            </a:r>
            <a:r>
              <a:rPr lang="en-US" dirty="0" err="1" smtClean="0"/>
              <a:t>Opin</a:t>
            </a:r>
            <a:r>
              <a:rPr lang="en-US" dirty="0" smtClean="0"/>
              <a:t> Drug </a:t>
            </a:r>
            <a:r>
              <a:rPr lang="en-US" dirty="0" err="1" smtClean="0"/>
              <a:t>Saf</a:t>
            </a:r>
            <a:r>
              <a:rPr lang="en-US" dirty="0" smtClean="0"/>
              <a:t> 2014; 13 (1):  1-11</a:t>
            </a:r>
          </a:p>
          <a:p>
            <a:endParaRPr lang="en-US" dirty="0" smtClean="0"/>
          </a:p>
          <a:p>
            <a:endParaRPr lang="en-US" dirty="0"/>
          </a:p>
        </p:txBody>
      </p:sp>
    </p:spTree>
    <p:extLst>
      <p:ext uri="{BB962C8B-B14F-4D97-AF65-F5344CB8AC3E}">
        <p14:creationId xmlns:p14="http://schemas.microsoft.com/office/powerpoint/2010/main" val="1370737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ACC_SIG_BLUE_19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4" y="1632348"/>
            <a:ext cx="7927975" cy="18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293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a:t>
            </a:r>
            <a:endParaRPr lang="en-US" sz="3600" b="1" dirty="0"/>
          </a:p>
        </p:txBody>
      </p:sp>
      <p:sp>
        <p:nvSpPr>
          <p:cNvPr id="3" name="Content Placeholder 2"/>
          <p:cNvSpPr>
            <a:spLocks noGrp="1"/>
          </p:cNvSpPr>
          <p:nvPr>
            <p:ph idx="1"/>
          </p:nvPr>
        </p:nvSpPr>
        <p:spPr>
          <a:xfrm>
            <a:off x="457200" y="1094002"/>
            <a:ext cx="8229600" cy="3394075"/>
          </a:xfrm>
        </p:spPr>
        <p:txBody>
          <a:bodyPr>
            <a:normAutofit/>
          </a:bodyPr>
          <a:lstStyle/>
          <a:p>
            <a:pPr marL="0" indent="0">
              <a:buNone/>
            </a:pPr>
            <a:r>
              <a:rPr lang="en-US" sz="1600" dirty="0"/>
              <a:t>An 89-year-old man who lives in an assisted-living facility, with a history of heart failure with preserved ejection fraction (</a:t>
            </a:r>
            <a:r>
              <a:rPr lang="en-US" sz="1600" dirty="0" err="1"/>
              <a:t>HFpEF</a:t>
            </a:r>
            <a:r>
              <a:rPr lang="en-US" sz="1600" dirty="0"/>
              <a:t>) was admitted for an acute decompensation, in association with  a community-acquired pneumonia. He has a past medical history of type 2 diabetes, hypertension, chronic anemia, and Stage 4 renal insufficiency. He improved with diuretics and antibiotics, and after 3 days, he was discharged.</a:t>
            </a:r>
          </a:p>
          <a:p>
            <a:pPr marL="0" indent="0">
              <a:buNone/>
            </a:pPr>
            <a:endParaRPr lang="en-US" sz="1600" dirty="0"/>
          </a:p>
          <a:p>
            <a:pPr marL="0" indent="0">
              <a:buNone/>
            </a:pPr>
            <a:r>
              <a:rPr lang="en-US" sz="1600" dirty="0"/>
              <a:t>Which of the following conditions puts him at higher risk for re-admission?</a:t>
            </a:r>
          </a:p>
          <a:p>
            <a:pPr marL="385763" indent="-385763">
              <a:buAutoNum type="arabicParenR"/>
            </a:pPr>
            <a:r>
              <a:rPr lang="en-US" sz="1600" dirty="0"/>
              <a:t>Inadequate choice of antibiotics</a:t>
            </a:r>
          </a:p>
          <a:p>
            <a:pPr marL="385763" indent="-385763">
              <a:buAutoNum type="arabicParenR"/>
            </a:pPr>
            <a:r>
              <a:rPr lang="en-US" sz="1600" dirty="0"/>
              <a:t>Multiple comorbidities</a:t>
            </a:r>
          </a:p>
          <a:p>
            <a:pPr marL="385763" indent="-385763">
              <a:buAutoNum type="arabicParenR"/>
            </a:pPr>
            <a:r>
              <a:rPr lang="en-US" sz="1600" dirty="0"/>
              <a:t>Coming from an assisted living facility</a:t>
            </a:r>
          </a:p>
          <a:p>
            <a:pPr marL="385763" indent="-385763">
              <a:buAutoNum type="arabicParenR"/>
            </a:pPr>
            <a:r>
              <a:rPr lang="en-US" sz="1600" dirty="0"/>
              <a:t>Short hospital stay</a:t>
            </a:r>
          </a:p>
        </p:txBody>
      </p:sp>
    </p:spTree>
    <p:extLst>
      <p:ext uri="{BB962C8B-B14F-4D97-AF65-F5344CB8AC3E}">
        <p14:creationId xmlns:p14="http://schemas.microsoft.com/office/powerpoint/2010/main" val="1709752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997"/>
            <a:ext cx="8229600" cy="857250"/>
          </a:xfrm>
        </p:spPr>
        <p:txBody>
          <a:bodyPr>
            <a:normAutofit/>
          </a:bodyPr>
          <a:lstStyle/>
          <a:p>
            <a:r>
              <a:rPr lang="en-US" sz="3600" b="1" dirty="0" smtClean="0"/>
              <a:t>Multi-morbid Disease</a:t>
            </a:r>
            <a:endParaRPr lang="en-US" sz="3600" b="1" dirty="0"/>
          </a:p>
        </p:txBody>
      </p:sp>
      <p:sp>
        <p:nvSpPr>
          <p:cNvPr id="3" name="Content Placeholder 2"/>
          <p:cNvSpPr>
            <a:spLocks noGrp="1"/>
          </p:cNvSpPr>
          <p:nvPr>
            <p:ph idx="1"/>
          </p:nvPr>
        </p:nvSpPr>
        <p:spPr>
          <a:xfrm>
            <a:off x="628650" y="923582"/>
            <a:ext cx="7886700" cy="3596919"/>
          </a:xfrm>
        </p:spPr>
        <p:txBody>
          <a:bodyPr>
            <a:normAutofit/>
          </a:bodyPr>
          <a:lstStyle/>
          <a:p>
            <a:r>
              <a:rPr lang="en-US" sz="2200" dirty="0"/>
              <a:t>Multi-morbidity is present in over 70% of adults 75 or older.</a:t>
            </a:r>
          </a:p>
          <a:p>
            <a:pPr lvl="1"/>
            <a:r>
              <a:rPr lang="en-US" sz="2200" dirty="0"/>
              <a:t>In patients with heart failure, over 50% have 5 or more co-existing chronic conditions.</a:t>
            </a:r>
          </a:p>
          <a:p>
            <a:r>
              <a:rPr lang="en-US" sz="2200" dirty="0"/>
              <a:t>Non-CVD multi-morbid diseases can exacerbate CVD pathophysiology</a:t>
            </a:r>
          </a:p>
          <a:p>
            <a:r>
              <a:rPr lang="en-US" sz="2200" dirty="0"/>
              <a:t>Polypharmacy typically follows multi-morbidity and makes management of CVD inherently more complex.</a:t>
            </a:r>
          </a:p>
        </p:txBody>
      </p:sp>
    </p:spTree>
    <p:extLst>
      <p:ext uri="{BB962C8B-B14F-4D97-AF65-F5344CB8AC3E}">
        <p14:creationId xmlns:p14="http://schemas.microsoft.com/office/powerpoint/2010/main" val="1491265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4790" y="342900"/>
            <a:ext cx="8229600" cy="857250"/>
          </a:xfrm>
        </p:spPr>
        <p:txBody>
          <a:bodyPr>
            <a:noAutofit/>
          </a:bodyPr>
          <a:lstStyle/>
          <a:p>
            <a:r>
              <a:rPr lang="en-US" sz="3200" b="1" dirty="0"/>
              <a:t>Multi-morbid Disease, </a:t>
            </a:r>
            <a:r>
              <a:rPr lang="en-US" sz="3200" b="1" dirty="0" smtClean="0"/>
              <a:t>Heart Failure &amp; </a:t>
            </a:r>
            <a:br>
              <a:rPr lang="en-US" sz="3200" b="1" dirty="0" smtClean="0"/>
            </a:br>
            <a:r>
              <a:rPr lang="en-US" sz="3200" b="1" dirty="0" smtClean="0"/>
              <a:t>Re-admissions</a:t>
            </a:r>
            <a:r>
              <a:rPr lang="en-US" sz="3200" b="1" dirty="0"/>
              <a:t/>
            </a:r>
            <a:br>
              <a:rPr lang="en-US" sz="3200" b="1" dirty="0"/>
            </a:br>
            <a:endParaRPr lang="en-US" sz="32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605" b="4339"/>
          <a:stretch/>
        </p:blipFill>
        <p:spPr bwMode="auto">
          <a:xfrm>
            <a:off x="1639532" y="2145328"/>
            <a:ext cx="5781315"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922637" y="1458772"/>
            <a:ext cx="864972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b="1" dirty="0">
              <a:solidFill>
                <a:srgbClr val="E9700A"/>
              </a:solidFill>
            </a:endParaRPr>
          </a:p>
        </p:txBody>
      </p:sp>
      <p:sp>
        <p:nvSpPr>
          <p:cNvPr id="7" name="TextBox 6"/>
          <p:cNvSpPr txBox="1"/>
          <p:nvPr/>
        </p:nvSpPr>
        <p:spPr>
          <a:xfrm>
            <a:off x="345990" y="991005"/>
            <a:ext cx="8368400" cy="1461939"/>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1400" dirty="0"/>
              <a:t>The impact of multimorbidity is particularly evident in patients with heart failure. </a:t>
            </a:r>
            <a:r>
              <a:rPr lang="en-US" sz="1400" dirty="0" smtClean="0"/>
              <a:t> </a:t>
            </a:r>
          </a:p>
          <a:p>
            <a:pPr marL="285750" indent="-285750">
              <a:spcAft>
                <a:spcPts val="600"/>
              </a:spcAft>
              <a:buFont typeface="Wingdings" panose="05000000000000000000" pitchFamily="2" charset="2"/>
              <a:buChar char="§"/>
            </a:pPr>
            <a:r>
              <a:rPr lang="en-US" sz="1400" dirty="0" smtClean="0"/>
              <a:t>There </a:t>
            </a:r>
            <a:r>
              <a:rPr lang="en-US" sz="1400" dirty="0"/>
              <a:t>is a higher </a:t>
            </a:r>
            <a:r>
              <a:rPr lang="en-US" sz="1400" dirty="0" err="1"/>
              <a:t>noncardiac</a:t>
            </a:r>
            <a:r>
              <a:rPr lang="en-US" sz="1400" dirty="0"/>
              <a:t> comorbidity burden associated with higher </a:t>
            </a:r>
            <a:r>
              <a:rPr lang="en-US" sz="1400" dirty="0" smtClean="0"/>
              <a:t>non-HF hospitalizations in  </a:t>
            </a:r>
            <a:r>
              <a:rPr lang="en-US" sz="1400" dirty="0"/>
              <a:t>patients with </a:t>
            </a:r>
            <a:r>
              <a:rPr lang="en-US" sz="1400" dirty="0" err="1"/>
              <a:t>HFpEF</a:t>
            </a:r>
            <a:r>
              <a:rPr lang="en-US" sz="1400" dirty="0"/>
              <a:t> compared with those with </a:t>
            </a:r>
            <a:r>
              <a:rPr lang="en-US" sz="1400" dirty="0" err="1"/>
              <a:t>HFrEF</a:t>
            </a:r>
            <a:r>
              <a:rPr lang="en-US" sz="1400" dirty="0"/>
              <a:t>. </a:t>
            </a:r>
          </a:p>
          <a:p>
            <a:pPr marL="285750" indent="-285750">
              <a:spcAft>
                <a:spcPts val="600"/>
              </a:spcAft>
              <a:buFont typeface="Wingdings" panose="05000000000000000000" pitchFamily="2" charset="2"/>
              <a:buChar char="§"/>
            </a:pPr>
            <a:r>
              <a:rPr lang="en-US" sz="1400" dirty="0" smtClean="0"/>
              <a:t>However</a:t>
            </a:r>
            <a:r>
              <a:rPr lang="en-US" sz="1400" dirty="0"/>
              <a:t>, individually, most comorbidities have similar impacts on </a:t>
            </a:r>
            <a:r>
              <a:rPr lang="en-US" sz="1400" dirty="0" smtClean="0"/>
              <a:t>mortality in </a:t>
            </a:r>
            <a:r>
              <a:rPr lang="en-US" sz="1400" dirty="0"/>
              <a:t>both groups.</a:t>
            </a:r>
          </a:p>
          <a:p>
            <a:pPr>
              <a:spcAft>
                <a:spcPts val="600"/>
              </a:spcAft>
            </a:pPr>
            <a:endParaRPr lang="en-US" dirty="0"/>
          </a:p>
        </p:txBody>
      </p:sp>
    </p:spTree>
    <p:extLst>
      <p:ext uri="{BB962C8B-B14F-4D97-AF65-F5344CB8AC3E}">
        <p14:creationId xmlns:p14="http://schemas.microsoft.com/office/powerpoint/2010/main" val="1241638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807"/>
            <a:ext cx="8229600" cy="857250"/>
          </a:xfrm>
        </p:spPr>
        <p:txBody>
          <a:bodyPr>
            <a:noAutofit/>
          </a:bodyPr>
          <a:lstStyle/>
          <a:p>
            <a:r>
              <a:rPr lang="en-US" sz="3000" b="1" dirty="0" smtClean="0"/>
              <a:t>Prevalence of Comorbidities in Adults with Coronary Heart Disease</a:t>
            </a:r>
            <a:endParaRPr lang="en-US" sz="3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714" y="1067830"/>
            <a:ext cx="5389016" cy="3017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57200" y="1048265"/>
            <a:ext cx="2870886" cy="3293209"/>
          </a:xfrm>
          <a:prstGeom prst="rect">
            <a:avLst/>
          </a:prstGeom>
          <a:noFill/>
        </p:spPr>
        <p:txBody>
          <a:bodyPr wrap="square" rtlCol="0">
            <a:spAutoFit/>
          </a:bodyPr>
          <a:lstStyle/>
          <a:p>
            <a:pPr marL="285750" indent="-285750">
              <a:buFont typeface="Wingdings" panose="05000000000000000000" pitchFamily="2" charset="2"/>
              <a:buChar char="§"/>
            </a:pPr>
            <a:r>
              <a:rPr lang="en-US" sz="1600" dirty="0"/>
              <a:t>There has been a dramatic </a:t>
            </a:r>
            <a:r>
              <a:rPr lang="en-US" sz="1600" dirty="0" smtClean="0"/>
              <a:t>increase </a:t>
            </a:r>
            <a:r>
              <a:rPr lang="en-US" sz="1600" dirty="0"/>
              <a:t>in the number and </a:t>
            </a:r>
            <a:r>
              <a:rPr lang="en-US" sz="1600" dirty="0" smtClean="0"/>
              <a:t>complexities </a:t>
            </a:r>
            <a:r>
              <a:rPr lang="en-US" sz="1600" dirty="0"/>
              <a:t>of multi-morbid </a:t>
            </a:r>
            <a:r>
              <a:rPr lang="en-US" sz="1600" dirty="0" smtClean="0"/>
              <a:t>conditions </a:t>
            </a:r>
            <a:r>
              <a:rPr lang="en-US" sz="1600" dirty="0"/>
              <a:t>in patients with </a:t>
            </a:r>
            <a:r>
              <a:rPr lang="en-US" sz="1600" dirty="0" smtClean="0"/>
              <a:t>coronary </a:t>
            </a:r>
            <a:r>
              <a:rPr lang="en-US" sz="1600" dirty="0"/>
              <a:t>artery disease over </a:t>
            </a:r>
            <a:r>
              <a:rPr lang="en-US" sz="1600" dirty="0" smtClean="0"/>
              <a:t>the </a:t>
            </a:r>
            <a:r>
              <a:rPr lang="en-US" sz="1600" dirty="0"/>
              <a:t>last decade. </a:t>
            </a:r>
          </a:p>
          <a:p>
            <a:pPr marL="285750" indent="-285750">
              <a:buFont typeface="Wingdings" panose="05000000000000000000" pitchFamily="2" charset="2"/>
              <a:buChar char="§"/>
            </a:pPr>
            <a:r>
              <a:rPr lang="en-US" sz="1600" dirty="0" smtClean="0"/>
              <a:t>Patients </a:t>
            </a:r>
            <a:r>
              <a:rPr lang="en-US" sz="1600" dirty="0"/>
              <a:t>with </a:t>
            </a:r>
            <a:r>
              <a:rPr lang="en-US" sz="1600" dirty="0" smtClean="0"/>
              <a:t>six </a:t>
            </a:r>
            <a:r>
              <a:rPr lang="en-US" sz="1600" dirty="0"/>
              <a:t>or more chronic </a:t>
            </a:r>
            <a:r>
              <a:rPr lang="en-US" sz="1600" dirty="0" smtClean="0"/>
              <a:t>conditions spend </a:t>
            </a:r>
            <a:r>
              <a:rPr lang="en-US" sz="1600" dirty="0"/>
              <a:t>over 3 times more </a:t>
            </a:r>
            <a:r>
              <a:rPr lang="en-US" sz="1600" dirty="0" smtClean="0"/>
              <a:t>healthcare </a:t>
            </a:r>
            <a:r>
              <a:rPr lang="en-US" sz="1600" dirty="0"/>
              <a:t>resources </a:t>
            </a:r>
            <a:r>
              <a:rPr lang="en-US" sz="1600" dirty="0" smtClean="0"/>
              <a:t>compared </a:t>
            </a:r>
            <a:r>
              <a:rPr lang="en-US" sz="1600" dirty="0"/>
              <a:t>to average </a:t>
            </a:r>
            <a:r>
              <a:rPr lang="en-US" sz="1600" dirty="0" smtClean="0"/>
              <a:t>Medicare costs</a:t>
            </a:r>
            <a:r>
              <a:rPr lang="en-US" sz="1600" dirty="0"/>
              <a:t>.</a:t>
            </a:r>
          </a:p>
          <a:p>
            <a:endParaRPr lang="en-US" sz="1600" dirty="0"/>
          </a:p>
        </p:txBody>
      </p:sp>
    </p:spTree>
    <p:extLst>
      <p:ext uri="{BB962C8B-B14F-4D97-AF65-F5344CB8AC3E}">
        <p14:creationId xmlns:p14="http://schemas.microsoft.com/office/powerpoint/2010/main" val="1414090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normAutofit/>
          </a:bodyPr>
          <a:lstStyle/>
          <a:p>
            <a:r>
              <a:rPr lang="en-US" sz="3400" b="1" dirty="0" smtClean="0">
                <a:solidFill>
                  <a:srgbClr val="E9700A"/>
                </a:solidFill>
              </a:rPr>
              <a:t>Geriatric Syndromes</a:t>
            </a:r>
            <a:endParaRPr lang="en-US" sz="3400" b="1" dirty="0">
              <a:solidFill>
                <a:srgbClr val="E9700A"/>
              </a:solidFill>
            </a:endParaRPr>
          </a:p>
        </p:txBody>
      </p:sp>
      <p:sp>
        <p:nvSpPr>
          <p:cNvPr id="3" name="Content Placeholder 2"/>
          <p:cNvSpPr>
            <a:spLocks noGrp="1"/>
          </p:cNvSpPr>
          <p:nvPr>
            <p:ph sz="half" idx="1"/>
          </p:nvPr>
        </p:nvSpPr>
        <p:spPr>
          <a:xfrm>
            <a:off x="628650" y="958270"/>
            <a:ext cx="7943850" cy="3263504"/>
          </a:xfrm>
        </p:spPr>
        <p:txBody>
          <a:bodyPr>
            <a:normAutofit/>
          </a:bodyPr>
          <a:lstStyle/>
          <a:p>
            <a:pPr>
              <a:spcBef>
                <a:spcPts val="0"/>
              </a:spcBef>
              <a:spcAft>
                <a:spcPts val="1200"/>
              </a:spcAft>
              <a:buFont typeface="Wingdings" panose="05000000000000000000" pitchFamily="2" charset="2"/>
              <a:buChar char="§"/>
            </a:pPr>
            <a:r>
              <a:rPr lang="en-US" sz="2000" dirty="0" smtClean="0"/>
              <a:t>Term used to refer to clinical conditions germane to older adults, which share underlying  causative factors  and involve multiple organ systems.</a:t>
            </a:r>
          </a:p>
          <a:p>
            <a:pPr>
              <a:spcBef>
                <a:spcPts val="0"/>
              </a:spcBef>
              <a:spcAft>
                <a:spcPts val="1200"/>
              </a:spcAft>
              <a:buFont typeface="Wingdings" panose="05000000000000000000" pitchFamily="2" charset="2"/>
              <a:buChar char="§"/>
            </a:pPr>
            <a:r>
              <a:rPr lang="en-US" sz="2000" dirty="0" smtClean="0"/>
              <a:t>Unlike traditional medical syndromes, they cannot be explained by a single metabolic, pathophysiologic or genetic pathway</a:t>
            </a:r>
          </a:p>
          <a:p>
            <a:pPr>
              <a:spcBef>
                <a:spcPts val="0"/>
              </a:spcBef>
              <a:spcAft>
                <a:spcPts val="1200"/>
              </a:spcAft>
              <a:buFont typeface="Wingdings" panose="05000000000000000000" pitchFamily="2" charset="2"/>
              <a:buChar char="§"/>
            </a:pPr>
            <a:r>
              <a:rPr lang="en-US" sz="2000" dirty="0" smtClean="0"/>
              <a:t>Commonly encountered Geriatric syndromes in patients with cardiovascular diseases include multi-morbidity, delirium, frailty, cognitive impairment, falls and impaired mobility, depression, incontinence and functional decline</a:t>
            </a:r>
            <a:endParaRPr lang="en-US" sz="2000" dirty="0"/>
          </a:p>
        </p:txBody>
      </p:sp>
    </p:spTree>
    <p:extLst>
      <p:ext uri="{BB962C8B-B14F-4D97-AF65-F5344CB8AC3E}">
        <p14:creationId xmlns:p14="http://schemas.microsoft.com/office/powerpoint/2010/main" val="4187223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rmAutofit/>
          </a:bodyPr>
          <a:lstStyle/>
          <a:p>
            <a:r>
              <a:rPr lang="en-US" sz="3600" b="1" dirty="0"/>
              <a:t>Case </a:t>
            </a:r>
          </a:p>
        </p:txBody>
      </p:sp>
      <p:sp>
        <p:nvSpPr>
          <p:cNvPr id="3" name="Content Placeholder 2"/>
          <p:cNvSpPr>
            <a:spLocks noGrp="1"/>
          </p:cNvSpPr>
          <p:nvPr>
            <p:ph idx="1"/>
          </p:nvPr>
        </p:nvSpPr>
        <p:spPr>
          <a:xfrm>
            <a:off x="457200" y="1060107"/>
            <a:ext cx="8229600" cy="3394075"/>
          </a:xfrm>
        </p:spPr>
        <p:txBody>
          <a:bodyPr>
            <a:normAutofit/>
          </a:bodyPr>
          <a:lstStyle/>
          <a:p>
            <a:pPr marL="0" indent="0">
              <a:buNone/>
            </a:pPr>
            <a:r>
              <a:rPr lang="en-US" sz="1500" dirty="0"/>
              <a:t>An 86-year-old man with a history of Parkinson’s disease underwent a </a:t>
            </a:r>
            <a:r>
              <a:rPr lang="en-US" sz="1500" dirty="0" err="1"/>
              <a:t>transcatheter</a:t>
            </a:r>
            <a:r>
              <a:rPr lang="en-US" sz="1500" dirty="0"/>
              <a:t> aortic valve replacement; after his surgical procedure, he was sent to the recovery unit. The nurse informs the cardiology fellow that the patient appears confused, intermittently agitated, pulling IV’s and attempting to leave the unit. She requests some lorazepam. </a:t>
            </a:r>
          </a:p>
          <a:p>
            <a:pPr marL="0" indent="0">
              <a:buNone/>
            </a:pPr>
            <a:endParaRPr lang="en-US" sz="1500" dirty="0"/>
          </a:p>
          <a:p>
            <a:pPr marL="0" indent="0">
              <a:buNone/>
            </a:pPr>
            <a:r>
              <a:rPr lang="en-US" sz="1500" dirty="0"/>
              <a:t>Which of the following is NOT a risk factor for delirium?</a:t>
            </a:r>
          </a:p>
          <a:p>
            <a:pPr marL="385763" indent="-385763">
              <a:buAutoNum type="arabicParenR"/>
            </a:pPr>
            <a:r>
              <a:rPr lang="en-US" sz="1500" dirty="0"/>
              <a:t>Cognitive impairment</a:t>
            </a:r>
          </a:p>
          <a:p>
            <a:pPr marL="385763" indent="-385763">
              <a:buAutoNum type="arabicParenR"/>
            </a:pPr>
            <a:r>
              <a:rPr lang="en-US" sz="1500" dirty="0"/>
              <a:t>Pain</a:t>
            </a:r>
          </a:p>
          <a:p>
            <a:pPr marL="385763" indent="-385763">
              <a:buAutoNum type="arabicParenR"/>
            </a:pPr>
            <a:r>
              <a:rPr lang="en-US" sz="1500" dirty="0"/>
              <a:t>Gender</a:t>
            </a:r>
          </a:p>
          <a:p>
            <a:pPr marL="385763" indent="-385763">
              <a:buAutoNum type="arabicParenR"/>
            </a:pPr>
            <a:r>
              <a:rPr lang="en-US" sz="1500" dirty="0"/>
              <a:t>Age</a:t>
            </a:r>
          </a:p>
          <a:p>
            <a:pPr marL="385763" indent="-385763">
              <a:buAutoNum type="arabicParenR"/>
            </a:pPr>
            <a:r>
              <a:rPr lang="en-US" sz="1500" dirty="0"/>
              <a:t>Urinary retention</a:t>
            </a:r>
          </a:p>
        </p:txBody>
      </p:sp>
    </p:spTree>
    <p:extLst>
      <p:ext uri="{BB962C8B-B14F-4D97-AF65-F5344CB8AC3E}">
        <p14:creationId xmlns:p14="http://schemas.microsoft.com/office/powerpoint/2010/main" val="2520171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3278</Words>
  <Application>Microsoft Office PowerPoint</Application>
  <PresentationFormat>On-screen Show (16:9)</PresentationFormat>
  <Paragraphs>243</Paragraphs>
  <Slides>37</Slides>
  <Notes>20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Custom Design</vt:lpstr>
      <vt:lpstr>Office Theme</vt:lpstr>
      <vt:lpstr>Care of Older Adults with Cardiovascular Disease</vt:lpstr>
      <vt:lpstr>Learning Objectives</vt:lpstr>
      <vt:lpstr>How we care for older adults with cardiovascular diseases has to be different</vt:lpstr>
      <vt:lpstr>Case</vt:lpstr>
      <vt:lpstr>Multi-morbid Disease</vt:lpstr>
      <vt:lpstr>Multi-morbid Disease, Heart Failure &amp;  Re-admissions </vt:lpstr>
      <vt:lpstr>Prevalence of Comorbidities in Adults with Coronary Heart Disease</vt:lpstr>
      <vt:lpstr>Geriatric Syndromes</vt:lpstr>
      <vt:lpstr>Case </vt:lpstr>
      <vt:lpstr>Delirium</vt:lpstr>
      <vt:lpstr>Risk Factors for Delirium </vt:lpstr>
      <vt:lpstr>Case </vt:lpstr>
      <vt:lpstr>Dementia</vt:lpstr>
      <vt:lpstr>Risk of Developing Dementia vs. Number of CV Risk Factors in Midlife </vt:lpstr>
      <vt:lpstr>Sensory Impairments</vt:lpstr>
      <vt:lpstr>Underuse of Sensory Aids in Older Adults</vt:lpstr>
      <vt:lpstr>Falls</vt:lpstr>
      <vt:lpstr>Jensen J, Lundin-Olsson L, Nyberg L, et al. Fall and injury prevention in older people living in residential care facilities. A cluster randomized trial. Ann Intern Med 2002; 136: 733–741.</vt:lpstr>
      <vt:lpstr>McIntosh S, Da Costa D, Kenny RA. Outcome of an integrated approach to the investigation of dizziness, falls and syncope in elderly patients referred to a 'syncope' clinic.  Age Ageing 1993; 22(1):53-8. </vt:lpstr>
      <vt:lpstr>Frailty</vt:lpstr>
      <vt:lpstr>Afilalo et al. Identification of vulnerable elderly before cardiac surgery: a comparison of different survey scales. J Am  Coll Cardiol 2011; 57: E1395</vt:lpstr>
      <vt:lpstr>Afilalo J et al. Role of frailty in patients with cardiovascular disease. Am J Cardiol 2009; 103: 1616-1621</vt:lpstr>
      <vt:lpstr>Afilalo et al. Gait speed as an incremental predictor of morbidity and mortality in elderly patients undergoing cardiac surgery. J Am Coll Cardiol 2010; 56: 1668-1676</vt:lpstr>
      <vt:lpstr>Leong DP et al. Prognostic value of grip strength: findings from the Prospective Urban Rural Epidemiology (PURE) Study. Lancet 2015; 386: 266-273</vt:lpstr>
      <vt:lpstr>Polypharmacy</vt:lpstr>
      <vt:lpstr>More Medications, Worse Reported QOL</vt:lpstr>
      <vt:lpstr>Disability in Older Adults</vt:lpstr>
      <vt:lpstr>Screening for Disabilities</vt:lpstr>
      <vt:lpstr>Gill et al. Hospitalization, Restricted Activity, and the Development of Disability Among Older Persons.  JAMA. 2004;292(17):2115-2124. doi:10.1001/jama.292.17.2115</vt:lpstr>
      <vt:lpstr>Advanced Care Planning &amp; Goals of Care</vt:lpstr>
      <vt:lpstr>Underuse of Advanced Directives in Older Adults</vt:lpstr>
      <vt:lpstr>Goals of Care in Older Adults</vt:lpstr>
      <vt:lpstr>Transitional Care of Older Adults</vt:lpstr>
      <vt:lpstr>http://www.hospitalmedicine.org/Web/Quality_Innovation; adapted from  Reason J. Human error: models and management. BMJ. 2000;320:768-770.</vt:lpstr>
      <vt:lpstr>Key Points</vt:lpstr>
      <vt:lpstr>Additional Reading Materials</vt:lpstr>
      <vt:lpstr>PowerPoint Presentation</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25</cp:revision>
  <dcterms:created xsi:type="dcterms:W3CDTF">2016-08-10T22:40:50Z</dcterms:created>
  <dcterms:modified xsi:type="dcterms:W3CDTF">2016-10-04T15:29:36Z</dcterms:modified>
</cp:coreProperties>
</file>