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8" r:id="rId2"/>
  </p:sldMasterIdLst>
  <p:notesMasterIdLst>
    <p:notesMasterId r:id="rId33"/>
  </p:notesMasterIdLst>
  <p:sldIdLst>
    <p:sldId id="289"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0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32" autoAdjust="0"/>
  </p:normalViewPr>
  <p:slideViewPr>
    <p:cSldViewPr snapToGrid="0" snapToObjects="1">
      <p:cViewPr varScale="1">
        <p:scale>
          <a:sx n="116" d="100"/>
          <a:sy n="116" d="100"/>
        </p:scale>
        <p:origin x="-654"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D5A590-EA34-4546-884E-F7E3235C4303}" type="datetimeFigureOut">
              <a:rPr lang="en-US" smtClean="0"/>
              <a:t>10/5/2016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255B0B-9ACC-4A32-8FC8-583D625D1C72}" type="slidenum">
              <a:rPr lang="en-US" smtClean="0"/>
              <a:t>‹#›</a:t>
            </a:fld>
            <a:endParaRPr lang="en-US"/>
          </a:p>
        </p:txBody>
      </p:sp>
    </p:spTree>
    <p:extLst>
      <p:ext uri="{BB962C8B-B14F-4D97-AF65-F5344CB8AC3E}">
        <p14:creationId xmlns:p14="http://schemas.microsoft.com/office/powerpoint/2010/main" val="1561015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Mrs. Peters’ decision is contrary to her physician’s recommendation is not, in and of itself, evidence that she lacks decision-making capacity.</a:t>
            </a:r>
            <a:endParaRPr lang="en-US" dirty="0"/>
          </a:p>
        </p:txBody>
      </p:sp>
      <p:sp>
        <p:nvSpPr>
          <p:cNvPr id="4" name="Slide Number Placeholder 3"/>
          <p:cNvSpPr>
            <a:spLocks noGrp="1"/>
          </p:cNvSpPr>
          <p:nvPr>
            <p:ph type="sldNum" sz="quarter" idx="10"/>
          </p:nvPr>
        </p:nvSpPr>
        <p:spPr/>
        <p:txBody>
          <a:bodyPr/>
          <a:lstStyle/>
          <a:p>
            <a:fld id="{54B096EC-7A21-45E0-B5CB-8EB833B243DF}" type="slidenum">
              <a:rPr lang="en-US" smtClean="0"/>
              <a:t>5</a:t>
            </a:fld>
            <a:endParaRPr lang="en-US"/>
          </a:p>
        </p:txBody>
      </p:sp>
    </p:spTree>
    <p:extLst>
      <p:ext uri="{BB962C8B-B14F-4D97-AF65-F5344CB8AC3E}">
        <p14:creationId xmlns:p14="http://schemas.microsoft.com/office/powerpoint/2010/main" val="2212154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main purpose of the consent process is to promote shared decision making, not to provide legal protection for clinicians.</a:t>
            </a:r>
          </a:p>
          <a:p>
            <a:endParaRPr lang="en-US" dirty="0"/>
          </a:p>
        </p:txBody>
      </p:sp>
      <p:sp>
        <p:nvSpPr>
          <p:cNvPr id="4" name="Slide Number Placeholder 3"/>
          <p:cNvSpPr>
            <a:spLocks noGrp="1"/>
          </p:cNvSpPr>
          <p:nvPr>
            <p:ph type="sldNum" sz="quarter" idx="10"/>
          </p:nvPr>
        </p:nvSpPr>
        <p:spPr/>
        <p:txBody>
          <a:bodyPr/>
          <a:lstStyle/>
          <a:p>
            <a:fld id="{54B096EC-7A21-45E0-B5CB-8EB833B243DF}" type="slidenum">
              <a:rPr lang="en-US" smtClean="0"/>
              <a:t>17</a:t>
            </a:fld>
            <a:endParaRPr lang="en-US"/>
          </a:p>
        </p:txBody>
      </p:sp>
    </p:spTree>
    <p:extLst>
      <p:ext uri="{BB962C8B-B14F-4D97-AF65-F5344CB8AC3E}">
        <p14:creationId xmlns:p14="http://schemas.microsoft.com/office/powerpoint/2010/main" val="3693106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Good communication skills are especially important when caring for older adults facing serious, life-threatening illness. These difficult conversations serve as a useful paradigm to illustrate components for successful communication with patients and families. The following steps for effective communication illustrate principles that are widely applicable, with modification, to many situations. </a:t>
            </a:r>
          </a:p>
          <a:p>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Choose the right setting: </a:t>
            </a:r>
          </a:p>
          <a:p>
            <a:pPr marL="628650" lvl="1" indent="-171450">
              <a:buFontTx/>
              <a:buChar char="-"/>
            </a:pPr>
            <a:r>
              <a:rPr lang="en-US" sz="1200" kern="1200" dirty="0" smtClean="0">
                <a:solidFill>
                  <a:schemeClr val="tx1"/>
                </a:solidFill>
                <a:effectLst/>
                <a:latin typeface="+mn-lt"/>
                <a:ea typeface="+mn-ea"/>
                <a:cs typeface="+mn-cs"/>
              </a:rPr>
              <a:t>have accurate and up to</a:t>
            </a:r>
            <a:r>
              <a:rPr lang="en-US" sz="1200" kern="1200" baseline="0" dirty="0" smtClean="0">
                <a:solidFill>
                  <a:schemeClr val="tx1"/>
                </a:solidFill>
                <a:effectLst/>
                <a:latin typeface="+mn-lt"/>
                <a:ea typeface="+mn-ea"/>
                <a:cs typeface="+mn-cs"/>
              </a:rPr>
              <a:t> date facts</a:t>
            </a:r>
          </a:p>
          <a:p>
            <a:pPr marL="628650" lvl="1" indent="-171450">
              <a:buFontTx/>
              <a:buChar char="-"/>
            </a:pPr>
            <a:r>
              <a:rPr lang="en-US" sz="1200" kern="1200" baseline="0" dirty="0" smtClean="0">
                <a:solidFill>
                  <a:schemeClr val="tx1"/>
                </a:solidFill>
                <a:effectLst/>
                <a:latin typeface="+mn-lt"/>
                <a:ea typeface="+mn-ea"/>
                <a:cs typeface="+mn-cs"/>
              </a:rPr>
              <a:t>Find a private, quiet setting with room to sit </a:t>
            </a:r>
          </a:p>
          <a:p>
            <a:pPr marL="628650" lvl="1" indent="-171450">
              <a:buFontTx/>
              <a:buChar char="-"/>
            </a:pPr>
            <a:r>
              <a:rPr lang="en-US" sz="1200" kern="1200" baseline="0" dirty="0" smtClean="0">
                <a:solidFill>
                  <a:schemeClr val="tx1"/>
                </a:solidFill>
                <a:effectLst/>
                <a:latin typeface="+mn-lt"/>
                <a:ea typeface="+mn-ea"/>
                <a:cs typeface="+mn-cs"/>
              </a:rPr>
              <a:t>Plan who will participate (which family and which care team members) and plan agenda for what will be discussed</a:t>
            </a:r>
          </a:p>
          <a:p>
            <a:pPr marL="0" lvl="0" indent="0">
              <a:buFontTx/>
              <a:buNone/>
            </a:pPr>
            <a:r>
              <a:rPr lang="en-US" sz="1200" kern="1200" baseline="0" dirty="0" smtClean="0">
                <a:solidFill>
                  <a:schemeClr val="tx1"/>
                </a:solidFill>
                <a:effectLst/>
                <a:latin typeface="+mn-lt"/>
                <a:ea typeface="+mn-ea"/>
                <a:cs typeface="+mn-cs"/>
              </a:rPr>
              <a:t>2. Ask-Tell-Ask</a:t>
            </a:r>
          </a:p>
          <a:p>
            <a:pPr marL="0" lvl="0" indent="0">
              <a:buFontTx/>
              <a:buNone/>
            </a:pPr>
            <a:r>
              <a:rPr lang="en-US" sz="1200" kern="1200" baseline="0" dirty="0" smtClean="0">
                <a:solidFill>
                  <a:schemeClr val="tx1"/>
                </a:solidFill>
                <a:effectLst/>
                <a:latin typeface="+mn-lt"/>
                <a:ea typeface="+mn-ea"/>
                <a:cs typeface="+mn-cs"/>
              </a:rPr>
              <a:t>	- ask what the patient and/or family know or understand. This can identify misunderstanding, observe important family dynamics or conflict</a:t>
            </a:r>
          </a:p>
          <a:p>
            <a:pPr marL="0" lvl="0" indent="0">
              <a:buFontTx/>
              <a:buNone/>
            </a:pPr>
            <a:r>
              <a:rPr lang="en-US" sz="1200" kern="1200" baseline="0" dirty="0" smtClean="0">
                <a:solidFill>
                  <a:schemeClr val="tx1"/>
                </a:solidFill>
                <a:effectLst/>
                <a:latin typeface="+mn-lt"/>
                <a:ea typeface="+mn-ea"/>
                <a:cs typeface="+mn-cs"/>
              </a:rPr>
              <a:t>	- elicit questions</a:t>
            </a:r>
          </a:p>
          <a:p>
            <a:pPr marL="0" lvl="0" indent="0">
              <a:buFontTx/>
              <a:buNone/>
            </a:pPr>
            <a:r>
              <a:rPr lang="en-US" sz="1200" kern="1200" baseline="0" dirty="0" smtClean="0">
                <a:solidFill>
                  <a:schemeClr val="tx1"/>
                </a:solidFill>
                <a:effectLst/>
                <a:latin typeface="+mn-lt"/>
                <a:ea typeface="+mn-ea"/>
                <a:cs typeface="+mn-cs"/>
              </a:rPr>
              <a:t>3. Obtain invitation to share information</a:t>
            </a:r>
          </a:p>
          <a:p>
            <a:pPr marL="0" lvl="0" indent="0">
              <a:buFontTx/>
              <a:buNone/>
            </a:pPr>
            <a:r>
              <a:rPr lang="en-US" sz="1200" kern="1200" baseline="0" dirty="0" smtClean="0">
                <a:solidFill>
                  <a:schemeClr val="tx1"/>
                </a:solidFill>
                <a:effectLst/>
                <a:latin typeface="+mn-lt"/>
                <a:ea typeface="+mn-ea"/>
                <a:cs typeface="+mn-cs"/>
              </a:rPr>
              <a:t>	- ask how much information participants want to know, if other would want to be here or if anyone does not want to participate</a:t>
            </a:r>
          </a:p>
          <a:p>
            <a:pPr marL="0" lvl="0" indent="0">
              <a:buFontTx/>
              <a:buNone/>
            </a:pPr>
            <a:r>
              <a:rPr lang="en-US" sz="1200" kern="1200" baseline="0" dirty="0" smtClean="0">
                <a:solidFill>
                  <a:schemeClr val="tx1"/>
                </a:solidFill>
                <a:effectLst/>
                <a:latin typeface="+mn-lt"/>
                <a:ea typeface="+mn-ea"/>
                <a:cs typeface="+mn-cs"/>
              </a:rPr>
              <a:t>4. Share knowledge and information. Use simple, honest language</a:t>
            </a:r>
          </a:p>
          <a:p>
            <a:pPr marL="0" lvl="0" indent="0">
              <a:buFontTx/>
              <a:buNone/>
            </a:pPr>
            <a:r>
              <a:rPr lang="en-US" sz="1200" kern="1200" baseline="0" dirty="0" smtClean="0">
                <a:solidFill>
                  <a:schemeClr val="tx1"/>
                </a:solidFill>
                <a:effectLst/>
                <a:latin typeface="+mn-lt"/>
                <a:ea typeface="+mn-ea"/>
                <a:cs typeface="+mn-cs"/>
              </a:rPr>
              <a:t>	-Avoid medical jargon. Pause frequently to allow time for information processing and questions.</a:t>
            </a:r>
          </a:p>
          <a:p>
            <a:pPr marL="0" lvl="0" indent="0">
              <a:buFontTx/>
              <a:buNone/>
            </a:pPr>
            <a:r>
              <a:rPr lang="en-US" sz="1200" kern="1200" baseline="0" dirty="0" smtClean="0">
                <a:solidFill>
                  <a:schemeClr val="tx1"/>
                </a:solidFill>
                <a:effectLst/>
                <a:latin typeface="+mn-lt"/>
                <a:ea typeface="+mn-ea"/>
                <a:cs typeface="+mn-cs"/>
              </a:rPr>
              <a:t>5. Respond to emotions and empathy</a:t>
            </a:r>
          </a:p>
          <a:p>
            <a:pPr marL="0" lvl="0" indent="0">
              <a:buFontTx/>
              <a:buNone/>
            </a:pPr>
            <a:r>
              <a:rPr lang="en-US" sz="1200" kern="1200" baseline="0" dirty="0" smtClean="0">
                <a:solidFill>
                  <a:schemeClr val="tx1"/>
                </a:solidFill>
                <a:effectLst/>
                <a:latin typeface="+mn-lt"/>
                <a:ea typeface="+mn-ea"/>
                <a:cs typeface="+mn-cs"/>
              </a:rPr>
              <a:t>	- observe, identify and acknowledge emotions.</a:t>
            </a:r>
          </a:p>
          <a:p>
            <a:pPr marL="0" lvl="0" indent="0">
              <a:buFontTx/>
              <a:buNone/>
            </a:pPr>
            <a:r>
              <a:rPr lang="en-US" sz="1200" kern="1200" baseline="0" dirty="0" smtClean="0">
                <a:solidFill>
                  <a:schemeClr val="tx1"/>
                </a:solidFill>
                <a:effectLst/>
                <a:latin typeface="+mn-lt"/>
                <a:ea typeface="+mn-ea"/>
                <a:cs typeface="+mn-cs"/>
              </a:rPr>
              <a:t>6. Summarize and plan next steps</a:t>
            </a:r>
          </a:p>
          <a:p>
            <a:pPr marL="0" lvl="0" indent="0">
              <a:buFontTx/>
              <a:buNone/>
            </a:pPr>
            <a:r>
              <a:rPr lang="en-US" sz="1200" kern="1200" baseline="0" dirty="0" smtClean="0">
                <a:solidFill>
                  <a:schemeClr val="tx1"/>
                </a:solidFill>
                <a:effectLst/>
                <a:latin typeface="+mn-lt"/>
                <a:ea typeface="+mn-ea"/>
                <a:cs typeface="+mn-cs"/>
              </a:rPr>
              <a:t>	- Document, summarize the content of the conversation and the plan</a:t>
            </a:r>
          </a:p>
        </p:txBody>
      </p:sp>
      <p:sp>
        <p:nvSpPr>
          <p:cNvPr id="4" name="Slide Number Placeholder 3"/>
          <p:cNvSpPr>
            <a:spLocks noGrp="1"/>
          </p:cNvSpPr>
          <p:nvPr>
            <p:ph type="sldNum" sz="quarter" idx="10"/>
          </p:nvPr>
        </p:nvSpPr>
        <p:spPr/>
        <p:txBody>
          <a:bodyPr/>
          <a:lstStyle/>
          <a:p>
            <a:fld id="{54B096EC-7A21-45E0-B5CB-8EB833B243DF}" type="slidenum">
              <a:rPr lang="en-US" smtClean="0"/>
              <a:t>19</a:t>
            </a:fld>
            <a:endParaRPr lang="en-US"/>
          </a:p>
        </p:txBody>
      </p:sp>
    </p:spTree>
    <p:extLst>
      <p:ext uri="{BB962C8B-B14F-4D97-AF65-F5344CB8AC3E}">
        <p14:creationId xmlns:p14="http://schemas.microsoft.com/office/powerpoint/2010/main" val="113311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situations where there is no specifically designated health care agent, an informal</a:t>
            </a:r>
            <a:r>
              <a:rPr lang="en-US" baseline="0" dirty="0" smtClean="0"/>
              <a:t> surrogate decision maker makes decisions, usually a close relative.</a:t>
            </a:r>
          </a:p>
          <a:p>
            <a:r>
              <a:rPr lang="en-US" sz="1200" kern="1200" dirty="0" smtClean="0">
                <a:solidFill>
                  <a:schemeClr val="tx1"/>
                </a:solidFill>
                <a:effectLst/>
                <a:latin typeface="+mn-lt"/>
                <a:ea typeface="+mn-ea"/>
                <a:cs typeface="+mn-cs"/>
              </a:rPr>
              <a:t>State laws vary regarding the rights and responsibilities of surrogates as well as the hierarchy of decision makers (i.e., spouse, adult child, parent, etc.) when there is no officially designated health care agent. </a:t>
            </a:r>
          </a:p>
          <a:p>
            <a:r>
              <a:rPr lang="en-US" sz="1200" kern="1200" dirty="0" smtClean="0">
                <a:solidFill>
                  <a:schemeClr val="tx1"/>
                </a:solidFill>
                <a:effectLst/>
                <a:latin typeface="+mn-lt"/>
                <a:ea typeface="+mn-ea"/>
                <a:cs typeface="+mn-cs"/>
              </a:rPr>
              <a:t>Even when there is a health care proxy, depending on the specific family dynamics, it is important to communicate with key family members and build consensus, if possible, about important decisions.</a:t>
            </a:r>
            <a:endParaRPr lang="en-US" dirty="0"/>
          </a:p>
        </p:txBody>
      </p:sp>
      <p:sp>
        <p:nvSpPr>
          <p:cNvPr id="4" name="Slide Number Placeholder 3"/>
          <p:cNvSpPr>
            <a:spLocks noGrp="1"/>
          </p:cNvSpPr>
          <p:nvPr>
            <p:ph type="sldNum" sz="quarter" idx="10"/>
          </p:nvPr>
        </p:nvSpPr>
        <p:spPr/>
        <p:txBody>
          <a:bodyPr/>
          <a:lstStyle/>
          <a:p>
            <a:fld id="{54B096EC-7A21-45E0-B5CB-8EB833B243DF}" type="slidenum">
              <a:rPr lang="en-US" smtClean="0"/>
              <a:t>21</a:t>
            </a:fld>
            <a:endParaRPr lang="en-US"/>
          </a:p>
        </p:txBody>
      </p:sp>
    </p:spTree>
    <p:extLst>
      <p:ext uri="{BB962C8B-B14F-4D97-AF65-F5344CB8AC3E}">
        <p14:creationId xmlns:p14="http://schemas.microsoft.com/office/powerpoint/2010/main" val="367641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Being a surrogate decision maker is difficult. Factors contributing to surrogate stress include grief over the loved one’s condition, unfamiliarity with the health care provider or medical situation, and uncertainty about the role of a surrogate.</a:t>
            </a:r>
          </a:p>
          <a:p>
            <a:r>
              <a:rPr lang="en-US" sz="1200" kern="1200" dirty="0" smtClean="0">
                <a:solidFill>
                  <a:schemeClr val="tx1"/>
                </a:solidFill>
                <a:effectLst/>
                <a:latin typeface="+mn-lt"/>
                <a:ea typeface="+mn-ea"/>
                <a:cs typeface="+mn-cs"/>
              </a:rPr>
              <a:t>Health team characteristics that positively impact the experience for surrogates include:</a:t>
            </a:r>
            <a:endParaRPr lang="en-US" dirty="0"/>
          </a:p>
        </p:txBody>
      </p:sp>
      <p:sp>
        <p:nvSpPr>
          <p:cNvPr id="4" name="Slide Number Placeholder 3"/>
          <p:cNvSpPr>
            <a:spLocks noGrp="1"/>
          </p:cNvSpPr>
          <p:nvPr>
            <p:ph type="sldNum" sz="quarter" idx="10"/>
          </p:nvPr>
        </p:nvSpPr>
        <p:spPr/>
        <p:txBody>
          <a:bodyPr/>
          <a:lstStyle/>
          <a:p>
            <a:fld id="{54B096EC-7A21-45E0-B5CB-8EB833B243DF}" type="slidenum">
              <a:rPr lang="en-US" smtClean="0"/>
              <a:t>22</a:t>
            </a:fld>
            <a:endParaRPr lang="en-US"/>
          </a:p>
        </p:txBody>
      </p:sp>
    </p:spTree>
    <p:extLst>
      <p:ext uri="{BB962C8B-B14F-4D97-AF65-F5344CB8AC3E}">
        <p14:creationId xmlns:p14="http://schemas.microsoft.com/office/powerpoint/2010/main" val="411257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there is disagreement among surrogate decision makers, careful communication focused on the patient and her values, and conveying frank information compassionately, ideally brings about consensus.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she did not execute a living will, her conversation with her physician 3 years ago gives the team and family information about her wishes applicable to the current situation.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-Ethics or palliative care consultation is helpful to mediate conflict, and try to reach consensus among team and family members.</a:t>
            </a:r>
          </a:p>
          <a:p>
            <a:endParaRPr lang="en-US" dirty="0"/>
          </a:p>
        </p:txBody>
      </p:sp>
      <p:sp>
        <p:nvSpPr>
          <p:cNvPr id="4" name="Slide Number Placeholder 3"/>
          <p:cNvSpPr>
            <a:spLocks noGrp="1"/>
          </p:cNvSpPr>
          <p:nvPr>
            <p:ph type="sldNum" sz="quarter" idx="10"/>
          </p:nvPr>
        </p:nvSpPr>
        <p:spPr/>
        <p:txBody>
          <a:bodyPr/>
          <a:lstStyle/>
          <a:p>
            <a:fld id="{54B096EC-7A21-45E0-B5CB-8EB833B243DF}" type="slidenum">
              <a:rPr lang="en-US" smtClean="0"/>
              <a:t>25</a:t>
            </a:fld>
            <a:endParaRPr lang="en-US"/>
          </a:p>
        </p:txBody>
      </p:sp>
    </p:spTree>
    <p:extLst>
      <p:ext uri="{BB962C8B-B14F-4D97-AF65-F5344CB8AC3E}">
        <p14:creationId xmlns:p14="http://schemas.microsoft.com/office/powerpoint/2010/main" val="1856691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concept of futility is often invoked in response to requests for treatment the medical team believes would not be beneficial to the patient. </a:t>
            </a:r>
          </a:p>
          <a:p>
            <a:r>
              <a:rPr lang="en-US" sz="1200" kern="1200" dirty="0" smtClean="0">
                <a:solidFill>
                  <a:schemeClr val="tx1"/>
                </a:solidFill>
                <a:effectLst/>
                <a:latin typeface="+mn-lt"/>
                <a:ea typeface="+mn-ea"/>
                <a:cs typeface="+mn-cs"/>
              </a:rPr>
              <a:t>-Usually, these situations are about conflict, communication, and/or differences in values or goals. </a:t>
            </a:r>
          </a:p>
          <a:p>
            <a:r>
              <a:rPr lang="en-US" sz="1200" kern="1200" dirty="0" smtClean="0">
                <a:solidFill>
                  <a:schemeClr val="tx1"/>
                </a:solidFill>
                <a:effectLst/>
                <a:latin typeface="+mn-lt"/>
                <a:ea typeface="+mn-ea"/>
                <a:cs typeface="+mn-cs"/>
              </a:rPr>
              <a:t>-Cases truly about futility are rare. </a:t>
            </a:r>
          </a:p>
          <a:p>
            <a:r>
              <a:rPr lang="en-US" sz="1200" kern="1200" dirty="0" smtClean="0">
                <a:solidFill>
                  <a:schemeClr val="tx1"/>
                </a:solidFill>
                <a:effectLst/>
                <a:latin typeface="+mn-lt"/>
                <a:ea typeface="+mn-ea"/>
                <a:cs typeface="+mn-cs"/>
              </a:rPr>
              <a:t>-It is, however, important to know the definitions and learn how to best approach a case that seems to be about futility. </a:t>
            </a:r>
          </a:p>
          <a:p>
            <a:r>
              <a:rPr lang="en-US" sz="1200" kern="1200" dirty="0" smtClean="0">
                <a:solidFill>
                  <a:schemeClr val="tx1"/>
                </a:solidFill>
                <a:effectLst/>
                <a:latin typeface="+mn-lt"/>
                <a:ea typeface="+mn-ea"/>
                <a:cs typeface="+mn-cs"/>
              </a:rPr>
              <a:t>-The concept of futility is defined in two ways in the health care context.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process aimed at conflict resolution is the best first approach in ‘futility’ situations. Ethics consultation may be helpful. States vary regarding the legal process for resolving such conflicts.</a:t>
            </a:r>
          </a:p>
          <a:p>
            <a:endParaRPr lang="en-US" dirty="0"/>
          </a:p>
        </p:txBody>
      </p:sp>
      <p:sp>
        <p:nvSpPr>
          <p:cNvPr id="4" name="Slide Number Placeholder 3"/>
          <p:cNvSpPr>
            <a:spLocks noGrp="1"/>
          </p:cNvSpPr>
          <p:nvPr>
            <p:ph type="sldNum" sz="quarter" idx="10"/>
          </p:nvPr>
        </p:nvSpPr>
        <p:spPr/>
        <p:txBody>
          <a:bodyPr/>
          <a:lstStyle/>
          <a:p>
            <a:fld id="{54B096EC-7A21-45E0-B5CB-8EB833B243DF}" type="slidenum">
              <a:rPr lang="en-US" smtClean="0"/>
              <a:t>26</a:t>
            </a:fld>
            <a:endParaRPr lang="en-US"/>
          </a:p>
        </p:txBody>
      </p:sp>
    </p:spTree>
    <p:extLst>
      <p:ext uri="{BB962C8B-B14F-4D97-AF65-F5344CB8AC3E}">
        <p14:creationId xmlns:p14="http://schemas.microsoft.com/office/powerpoint/2010/main" val="414059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096EC-7A21-45E0-B5CB-8EB833B243DF}" type="slidenum">
              <a:rPr lang="en-US" smtClean="0"/>
              <a:t>27</a:t>
            </a:fld>
            <a:endParaRPr lang="en-US"/>
          </a:p>
        </p:txBody>
      </p:sp>
    </p:spTree>
    <p:extLst>
      <p:ext uri="{BB962C8B-B14F-4D97-AF65-F5344CB8AC3E}">
        <p14:creationId xmlns:p14="http://schemas.microsoft.com/office/powerpoint/2010/main" val="851034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B096EC-7A21-45E0-B5CB-8EB833B243DF}" type="slidenum">
              <a:rPr lang="en-US" smtClean="0"/>
              <a:t>28</a:t>
            </a:fld>
            <a:endParaRPr lang="en-US"/>
          </a:p>
        </p:txBody>
      </p:sp>
    </p:spTree>
    <p:extLst>
      <p:ext uri="{BB962C8B-B14F-4D97-AF65-F5344CB8AC3E}">
        <p14:creationId xmlns:p14="http://schemas.microsoft.com/office/powerpoint/2010/main" val="851891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B096EC-7A21-45E0-B5CB-8EB833B243DF}" type="slidenum">
              <a:rPr lang="en-US" smtClean="0"/>
              <a:t>30</a:t>
            </a:fld>
            <a:endParaRPr lang="en-US"/>
          </a:p>
        </p:txBody>
      </p:sp>
    </p:spTree>
    <p:extLst>
      <p:ext uri="{BB962C8B-B14F-4D97-AF65-F5344CB8AC3E}">
        <p14:creationId xmlns:p14="http://schemas.microsoft.com/office/powerpoint/2010/main" val="284691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Shared decision making moves beyond informed</a:t>
            </a:r>
            <a:r>
              <a:rPr lang="en-US" baseline="0" dirty="0" smtClean="0"/>
              <a:t> consent</a:t>
            </a:r>
          </a:p>
          <a:p>
            <a:r>
              <a:rPr lang="en-US" baseline="0" dirty="0" smtClean="0"/>
              <a:t>Shared decision making is most easily applied to decisions in which both clinicians and patients agree that equipoise exists, and decision support helps patients think through, forecast, and deliberate their options</a:t>
            </a:r>
            <a:endParaRPr lang="en-US" dirty="0"/>
          </a:p>
        </p:txBody>
      </p:sp>
      <p:sp>
        <p:nvSpPr>
          <p:cNvPr id="4" name="Slide Number Placeholder 3"/>
          <p:cNvSpPr>
            <a:spLocks noGrp="1"/>
          </p:cNvSpPr>
          <p:nvPr>
            <p:ph type="sldNum" sz="quarter" idx="10"/>
          </p:nvPr>
        </p:nvSpPr>
        <p:spPr/>
        <p:txBody>
          <a:bodyPr/>
          <a:lstStyle/>
          <a:p>
            <a:fld id="{54B096EC-7A21-45E0-B5CB-8EB833B243DF}" type="slidenum">
              <a:rPr lang="en-US" smtClean="0"/>
              <a:t>6</a:t>
            </a:fld>
            <a:endParaRPr lang="en-US"/>
          </a:p>
        </p:txBody>
      </p:sp>
    </p:spTree>
    <p:extLst>
      <p:ext uri="{BB962C8B-B14F-4D97-AF65-F5344CB8AC3E}">
        <p14:creationId xmlns:p14="http://schemas.microsoft.com/office/powerpoint/2010/main" val="133479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patient’s understanding of the medical information should be evaluated. Asking patients to express the key issues in their own words is helpful. A patient’s ability to communicate should be maximized. Ensure that patients are wearing their glasses or using their hearing aids during the conversation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Capacity</a:t>
            </a:r>
            <a:r>
              <a:rPr lang="en-US" sz="1200" kern="1200" baseline="0" dirty="0" smtClean="0">
                <a:solidFill>
                  <a:schemeClr val="tx1"/>
                </a:solidFill>
                <a:effectLst/>
                <a:latin typeface="+mn-lt"/>
                <a:ea typeface="+mn-ea"/>
                <a:cs typeface="+mn-cs"/>
              </a:rPr>
              <a:t> not ruled out by presence of any specific diagnosis such as dementia or schizophrenia</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Patients who lack decision-making abilities due to acute illness or delirium may regain capacity with appropriate medical and/or psychiatric treatment.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Psychiatric evaluation may not be necessary- check with institutional policy</a:t>
            </a:r>
            <a:endParaRPr lang="en-US" dirty="0"/>
          </a:p>
        </p:txBody>
      </p:sp>
      <p:sp>
        <p:nvSpPr>
          <p:cNvPr id="4" name="Slide Number Placeholder 3"/>
          <p:cNvSpPr>
            <a:spLocks noGrp="1"/>
          </p:cNvSpPr>
          <p:nvPr>
            <p:ph type="sldNum" sz="quarter" idx="10"/>
          </p:nvPr>
        </p:nvSpPr>
        <p:spPr/>
        <p:txBody>
          <a:bodyPr/>
          <a:lstStyle/>
          <a:p>
            <a:fld id="{54B096EC-7A21-45E0-B5CB-8EB833B243DF}" type="slidenum">
              <a:rPr lang="en-US" smtClean="0"/>
              <a:t>7</a:t>
            </a:fld>
            <a:endParaRPr lang="en-US"/>
          </a:p>
        </p:txBody>
      </p:sp>
    </p:spTree>
    <p:extLst>
      <p:ext uri="{BB962C8B-B14F-4D97-AF65-F5344CB8AC3E}">
        <p14:creationId xmlns:p14="http://schemas.microsoft.com/office/powerpoint/2010/main" val="3862874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Refusal of recommended treatment does not in and of itself imply that the patient lacks decision-making capacity. Clinicians should explore reasons for refusal and understand the patient’s values to carefully assess the patient’s capacity to provide informed refusal.</a:t>
            </a:r>
          </a:p>
          <a:p>
            <a:endParaRPr lang="en-US" dirty="0"/>
          </a:p>
        </p:txBody>
      </p:sp>
      <p:sp>
        <p:nvSpPr>
          <p:cNvPr id="4" name="Slide Number Placeholder 3"/>
          <p:cNvSpPr>
            <a:spLocks noGrp="1"/>
          </p:cNvSpPr>
          <p:nvPr>
            <p:ph type="sldNum" sz="quarter" idx="10"/>
          </p:nvPr>
        </p:nvSpPr>
        <p:spPr/>
        <p:txBody>
          <a:bodyPr/>
          <a:lstStyle/>
          <a:p>
            <a:fld id="{54B096EC-7A21-45E0-B5CB-8EB833B243DF}" type="slidenum">
              <a:rPr lang="en-US" smtClean="0"/>
              <a:t>8</a:t>
            </a:fld>
            <a:endParaRPr lang="en-US"/>
          </a:p>
        </p:txBody>
      </p:sp>
    </p:spTree>
    <p:extLst>
      <p:ext uri="{BB962C8B-B14F-4D97-AF65-F5344CB8AC3E}">
        <p14:creationId xmlns:p14="http://schemas.microsoft.com/office/powerpoint/2010/main" val="241517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most</a:t>
            </a:r>
            <a:r>
              <a:rPr lang="en-US" baseline="0" dirty="0" smtClean="0"/>
              <a:t> living will only specify no prolonged vegetative state and may not specify what to do in more nuanced scenarios in the hospital.</a:t>
            </a:r>
          </a:p>
          <a:p>
            <a:r>
              <a:rPr lang="en-US" baseline="0" dirty="0" smtClean="0"/>
              <a:t>-Five Wishes is a type of document completed by patients and family that may provide more detailed guidance</a:t>
            </a:r>
          </a:p>
          <a:p>
            <a:r>
              <a:rPr lang="en-US" baseline="0" dirty="0" smtClean="0"/>
              <a:t>-POLST/MOLST require physician input and distinguishes between life sustaining therapies of temporary versus indefinite durations</a:t>
            </a:r>
            <a:endParaRPr lang="en-US" dirty="0" smtClean="0"/>
          </a:p>
          <a:p>
            <a:r>
              <a:rPr lang="en-US" dirty="0" smtClean="0"/>
              <a:t>-Assignment</a:t>
            </a:r>
            <a:r>
              <a:rPr lang="en-US" baseline="0" dirty="0" smtClean="0"/>
              <a:t> of health care proxy may be prudent act for all adults, not just at end of life, as it recognizes that we are all at risk for unexpected events that render us unable to make health care decisions for ourselves. However, the documentation only serves to identify a person to be making decisions, and provides no information about how that may align with the patient’s own wishes.</a:t>
            </a:r>
          </a:p>
          <a:p>
            <a:r>
              <a:rPr lang="en-US" baseline="0" dirty="0" smtClean="0"/>
              <a:t>- Don’t let focus on legal designations detract from vital aspects of conversation between patient, clinician, and family</a:t>
            </a:r>
          </a:p>
          <a:p>
            <a:endParaRPr lang="en-US" dirty="0"/>
          </a:p>
        </p:txBody>
      </p:sp>
      <p:sp>
        <p:nvSpPr>
          <p:cNvPr id="4" name="Slide Number Placeholder 3"/>
          <p:cNvSpPr>
            <a:spLocks noGrp="1"/>
          </p:cNvSpPr>
          <p:nvPr>
            <p:ph type="sldNum" sz="quarter" idx="10"/>
          </p:nvPr>
        </p:nvSpPr>
        <p:spPr/>
        <p:txBody>
          <a:bodyPr/>
          <a:lstStyle/>
          <a:p>
            <a:fld id="{54B096EC-7A21-45E0-B5CB-8EB833B243DF}" type="slidenum">
              <a:rPr lang="en-US" smtClean="0"/>
              <a:t>11</a:t>
            </a:fld>
            <a:endParaRPr lang="en-US"/>
          </a:p>
        </p:txBody>
      </p:sp>
    </p:spTree>
    <p:extLst>
      <p:ext uri="{BB962C8B-B14F-4D97-AF65-F5344CB8AC3E}">
        <p14:creationId xmlns:p14="http://schemas.microsoft.com/office/powerpoint/2010/main" val="2898113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basic legal documents </a:t>
            </a:r>
            <a:r>
              <a:rPr lang="en-US" baseline="0" dirty="0" smtClean="0"/>
              <a:t>as a first step in an iterative process to launch shared decision making based on the goals of the values of the patient and family. Individualize the process with the progress of the patient and family up the ladder of shared decisions. This way, will respond to previous information and can add new information at each level.</a:t>
            </a:r>
            <a:endParaRPr lang="en-US" dirty="0"/>
          </a:p>
        </p:txBody>
      </p:sp>
      <p:sp>
        <p:nvSpPr>
          <p:cNvPr id="4" name="Slide Number Placeholder 3"/>
          <p:cNvSpPr>
            <a:spLocks noGrp="1"/>
          </p:cNvSpPr>
          <p:nvPr>
            <p:ph type="sldNum" sz="quarter" idx="10"/>
          </p:nvPr>
        </p:nvSpPr>
        <p:spPr/>
        <p:txBody>
          <a:bodyPr/>
          <a:lstStyle/>
          <a:p>
            <a:fld id="{54B096EC-7A21-45E0-B5CB-8EB833B243DF}" type="slidenum">
              <a:rPr lang="en-US" smtClean="0"/>
              <a:t>12</a:t>
            </a:fld>
            <a:endParaRPr lang="en-US"/>
          </a:p>
        </p:txBody>
      </p:sp>
    </p:spTree>
    <p:extLst>
      <p:ext uri="{BB962C8B-B14F-4D97-AF65-F5344CB8AC3E}">
        <p14:creationId xmlns:p14="http://schemas.microsoft.com/office/powerpoint/2010/main" val="304176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a:t>
            </a:r>
            <a:r>
              <a:rPr lang="en-US" baseline="0" dirty="0" smtClean="0"/>
              <a:t> heart failure, a recent consensus document has proposed a routine annual review for </a:t>
            </a:r>
            <a:r>
              <a:rPr lang="en-US" u="sng" baseline="0" dirty="0" smtClean="0"/>
              <a:t>patients with advanced disease</a:t>
            </a:r>
            <a:endParaRPr lang="en-US" u="sng" dirty="0" smtClean="0"/>
          </a:p>
          <a:p>
            <a:pPr marL="171450" indent="-171450">
              <a:buFont typeface="Arial" panose="020B0604020202020204" pitchFamily="34" charset="0"/>
              <a:buChar char="•"/>
            </a:pPr>
            <a:r>
              <a:rPr lang="en-US" dirty="0" smtClean="0"/>
              <a:t>Provides “anticipatory guidance:” when triggered by a schedule anniversary in the same way as a well baby visit or</a:t>
            </a:r>
            <a:r>
              <a:rPr lang="en-US" baseline="0" dirty="0" smtClean="0"/>
              <a:t> annual immunization, automatic review can relieve fear and anxiety of an event expected to be stressful or unvoiced concern that it signifies bad news</a:t>
            </a:r>
            <a:endParaRPr lang="en-US" dirty="0"/>
          </a:p>
        </p:txBody>
      </p:sp>
      <p:sp>
        <p:nvSpPr>
          <p:cNvPr id="4" name="Slide Number Placeholder 3"/>
          <p:cNvSpPr>
            <a:spLocks noGrp="1"/>
          </p:cNvSpPr>
          <p:nvPr>
            <p:ph type="sldNum" sz="quarter" idx="10"/>
          </p:nvPr>
        </p:nvSpPr>
        <p:spPr/>
        <p:txBody>
          <a:bodyPr/>
          <a:lstStyle/>
          <a:p>
            <a:fld id="{54B096EC-7A21-45E0-B5CB-8EB833B243DF}" type="slidenum">
              <a:rPr lang="en-US" smtClean="0"/>
              <a:t>13</a:t>
            </a:fld>
            <a:endParaRPr lang="en-US"/>
          </a:p>
        </p:txBody>
      </p:sp>
    </p:spTree>
    <p:extLst>
      <p:ext uri="{BB962C8B-B14F-4D97-AF65-F5344CB8AC3E}">
        <p14:creationId xmlns:p14="http://schemas.microsoft.com/office/powerpoint/2010/main" val="2930463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Conversation guide</a:t>
            </a:r>
            <a:endParaRPr lang="en-US" dirty="0"/>
          </a:p>
        </p:txBody>
      </p:sp>
      <p:sp>
        <p:nvSpPr>
          <p:cNvPr id="4" name="Slide Number Placeholder 3"/>
          <p:cNvSpPr>
            <a:spLocks noGrp="1"/>
          </p:cNvSpPr>
          <p:nvPr>
            <p:ph type="sldNum" sz="quarter" idx="10"/>
          </p:nvPr>
        </p:nvSpPr>
        <p:spPr/>
        <p:txBody>
          <a:bodyPr/>
          <a:lstStyle/>
          <a:p>
            <a:fld id="{54B096EC-7A21-45E0-B5CB-8EB833B243DF}" type="slidenum">
              <a:rPr lang="en-US" smtClean="0"/>
              <a:t>14</a:t>
            </a:fld>
            <a:endParaRPr lang="en-US"/>
          </a:p>
        </p:txBody>
      </p:sp>
    </p:spTree>
    <p:extLst>
      <p:ext uri="{BB962C8B-B14F-4D97-AF65-F5344CB8AC3E}">
        <p14:creationId xmlns:p14="http://schemas.microsoft.com/office/powerpoint/2010/main" val="122787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096EC-7A21-45E0-B5CB-8EB833B243DF}" type="slidenum">
              <a:rPr lang="en-US" smtClean="0"/>
              <a:t>16</a:t>
            </a:fld>
            <a:endParaRPr lang="en-US"/>
          </a:p>
        </p:txBody>
      </p:sp>
    </p:spTree>
    <p:extLst>
      <p:ext uri="{BB962C8B-B14F-4D97-AF65-F5344CB8AC3E}">
        <p14:creationId xmlns:p14="http://schemas.microsoft.com/office/powerpoint/2010/main" val="48855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30925927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700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B2AFD37-A39C-7842-9408-D2FD2D6F9323}"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26694340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50938"/>
            <a:ext cx="4041775" cy="4810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
        <p:nvSpPr>
          <p:cNvPr id="7" name="Date Placeholder 6"/>
          <p:cNvSpPr>
            <a:spLocks noGrp="1"/>
          </p:cNvSpPr>
          <p:nvPr>
            <p:ph type="dt" sz="half" idx="10"/>
          </p:nvPr>
        </p:nvSpPr>
        <p:spPr/>
        <p:txBody>
          <a:bodyPr/>
          <a:lstStyle/>
          <a:p>
            <a:fld id="{3B2AFD37-A39C-7842-9408-D2FD2D6F9323}"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1819251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8"/>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8"/>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D78A1D-7CAF-4F45-99A4-CECF438AC5E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B05B4-006B-4A22-8422-A2E2A1D75DD1}" type="slidenum">
              <a:rPr lang="en-US" smtClean="0"/>
              <a:t>‹#›</a:t>
            </a:fld>
            <a:endParaRPr lang="en-US"/>
          </a:p>
        </p:txBody>
      </p:sp>
    </p:spTree>
    <p:extLst>
      <p:ext uri="{BB962C8B-B14F-4D97-AF65-F5344CB8AC3E}">
        <p14:creationId xmlns:p14="http://schemas.microsoft.com/office/powerpoint/2010/main" val="3271005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AD12B-634B-7944-9A61-A9774E61A80E}" type="datetimeFigureOut">
              <a:rPr lang="en-US" smtClean="0">
                <a:solidFill>
                  <a:prstClr val="black">
                    <a:tint val="75000"/>
                  </a:prstClr>
                </a:solidFill>
              </a:rPr>
              <a:pPr/>
              <a:t>10/5/2016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63EAA-11CB-0949-9110-F86785D8FE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4931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B2AFD37-A39C-7842-9408-D2FD2D6F9323}" type="datetimeFigureOut">
              <a:rPr lang="en-US" smtClean="0"/>
              <a:t>10/5/2016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50DBFFB-E866-5B4F-9BC0-BE91DE0315FE}" type="slidenum">
              <a:rPr lang="en-US" smtClean="0"/>
              <a:t>‹#›</a:t>
            </a:fld>
            <a:endParaRPr lang="en-US"/>
          </a:p>
        </p:txBody>
      </p:sp>
      <p:pic>
        <p:nvPicPr>
          <p:cNvPr id="7" name="Picture 6" descr="F16369---ECCOA-Powerpoint-second.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847063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6" r:id="rId3"/>
    <p:sldLayoutId id="2147483667" r:id="rId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8AAD12B-634B-7944-9A61-A9774E61A80E}" type="datetimeFigureOut">
              <a:rPr lang="en-US" smtClean="0">
                <a:solidFill>
                  <a:prstClr val="black">
                    <a:tint val="75000"/>
                  </a:prstClr>
                </a:solidFill>
              </a:rPr>
              <a:pPr/>
              <a:t>10/5/2016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963EAA-11CB-0949-9110-F86785D8FEB1}" type="slidenum">
              <a:rPr lang="en-US" smtClean="0">
                <a:solidFill>
                  <a:prstClr val="black">
                    <a:tint val="75000"/>
                  </a:prstClr>
                </a:solidFill>
              </a:rPr>
              <a:pPr/>
              <a:t>‹#›</a:t>
            </a:fld>
            <a:endParaRPr lang="en-US">
              <a:solidFill>
                <a:prstClr val="black">
                  <a:tint val="75000"/>
                </a:prstClr>
              </a:solidFill>
            </a:endParaRPr>
          </a:p>
        </p:txBody>
      </p:sp>
      <p:pic>
        <p:nvPicPr>
          <p:cNvPr id="7" name="Picture 6" descr="F16369-ECCOA-Powerpoint-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3861146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creativecommons.org/licenses/by/2.0/" TargetMode="External"/><Relationship Id="rId5" Type="http://schemas.openxmlformats.org/officeDocument/2006/relationships/hyperlink" Target="https://www.flickr.com/photos/68643536@N00/82241276" TargetMode="External"/><Relationship Id="rId4" Type="http://schemas.openxmlformats.org/officeDocument/2006/relationships/hyperlink" Target="https://commons.wikimedia.org/wiki/File:Nurse_in_geriatry.jp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Nurse_in_geriatry.jpg"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creativecommons.org/licenses/by/2.0/" TargetMode="External"/><Relationship Id="rId4" Type="http://schemas.openxmlformats.org/officeDocument/2006/relationships/hyperlink" Target="https://www.flickr.com/photos/68643536@N00/82241276"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Nurse_in_geriatry.jpg"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creativecommons.org/licenses/by/2.0/" TargetMode="External"/><Relationship Id="rId4" Type="http://schemas.openxmlformats.org/officeDocument/2006/relationships/hyperlink" Target="https://www.flickr.com/photos/68643536@N00/8224127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File:Nurse_in_geriatry.jpg"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creativecommons.org/licenses/by/2.0/" TargetMode="External"/><Relationship Id="rId4" Type="http://schemas.openxmlformats.org/officeDocument/2006/relationships/hyperlink" Target="https://www.flickr.com/photos/68643536@N00/82241276"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ommons.wikimedia.org/wiki/File:Nurse_in_geriatry.jpg"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creativecommons.org/licenses/by/2.0/" TargetMode="External"/><Relationship Id="rId4" Type="http://schemas.openxmlformats.org/officeDocument/2006/relationships/hyperlink" Target="https://www.flickr.com/photos/68643536@N00/8224127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creativecommons.org/licenses/by/2.0/" TargetMode="External"/><Relationship Id="rId5" Type="http://schemas.openxmlformats.org/officeDocument/2006/relationships/hyperlink" Target="https://www.flickr.com/photos/68643536@N00/82241276" TargetMode="External"/><Relationship Id="rId4" Type="http://schemas.openxmlformats.org/officeDocument/2006/relationships/hyperlink" Target="https://commons.wikimedia.org/wiki/File:Nurse_in_geriatry.jp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creativecommons.org/licenses/by/2.0/" TargetMode="External"/><Relationship Id="rId5" Type="http://schemas.openxmlformats.org/officeDocument/2006/relationships/hyperlink" Target="https://www.flickr.com/photos/68643536@N00/82241276" TargetMode="External"/><Relationship Id="rId4" Type="http://schemas.openxmlformats.org/officeDocument/2006/relationships/hyperlink" Target="https://commons.wikimedia.org/wiki/File:Nurse_in_geriatry.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creativecommons.org/licenses/by/2.0/" TargetMode="External"/><Relationship Id="rId5" Type="http://schemas.openxmlformats.org/officeDocument/2006/relationships/hyperlink" Target="https://www.flickr.com/photos/68643536@N00/82241276" TargetMode="External"/><Relationship Id="rId4" Type="http://schemas.openxmlformats.org/officeDocument/2006/relationships/hyperlink" Target="https://commons.wikimedia.org/wiki/File:Nurse_in_geriatry.jp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Nurse_in_geriatry.jpg"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creativecommons.org/licenses/by/2.0/" TargetMode="External"/><Relationship Id="rId4" Type="http://schemas.openxmlformats.org/officeDocument/2006/relationships/hyperlink" Target="https://www.flickr.com/photos/68643536@N00/82241276"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hfsa.org/pdf/module9.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eperc.mcw.edu/EPERC/FastFactsIndex/ff_024.htm" TargetMode="External"/><Relationship Id="rId5" Type="http://schemas.openxmlformats.org/officeDocument/2006/relationships/hyperlink" Target="http://www.eperc.mcw.edu/EPERC/FastFactsIndex/ff_023.htm" TargetMode="External"/><Relationship Id="rId4" Type="http://schemas.openxmlformats.org/officeDocument/2006/relationships/hyperlink" Target="http://www.eperc.mcw.edu/EPERC/FastFactsIndex/ff_016.ht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Nurse_in_geriatry.jpg"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creativecommons.org/licenses/by/2.0/" TargetMode="External"/><Relationship Id="rId4" Type="http://schemas.openxmlformats.org/officeDocument/2006/relationships/hyperlink" Target="https://www.flickr.com/photos/68643536@N00/8224127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creativecommons.org/licenses/by/2.0/" TargetMode="External"/><Relationship Id="rId5" Type="http://schemas.openxmlformats.org/officeDocument/2006/relationships/hyperlink" Target="https://www.flickr.com/photos/68643536@N00/82241276" TargetMode="External"/><Relationship Id="rId4" Type="http://schemas.openxmlformats.org/officeDocument/2006/relationships/hyperlink" Target="https://commons.wikimedia.org/wiki/File:Nurse_in_geriatry.jp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Nurse_in_geriatry.jpg"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creativecommons.org/licenses/by/2.0/" TargetMode="External"/><Relationship Id="rId4" Type="http://schemas.openxmlformats.org/officeDocument/2006/relationships/hyperlink" Target="https://www.flickr.com/photos/68643536@N00/8224127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970087" y="2163763"/>
            <a:ext cx="7173913" cy="271145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230906" y="3702928"/>
            <a:ext cx="6511378" cy="526171"/>
          </a:xfrm>
        </p:spPr>
        <p:txBody>
          <a:bodyPr>
            <a:noAutofit/>
          </a:bodyPr>
          <a:lstStyle/>
          <a:p>
            <a:pPr algn="r">
              <a:spcBef>
                <a:spcPts val="0"/>
              </a:spcBef>
            </a:pPr>
            <a:r>
              <a:rPr lang="en-US" sz="2000" b="1" dirty="0" smtClean="0">
                <a:solidFill>
                  <a:schemeClr val="bg1"/>
                </a:solidFill>
              </a:rPr>
              <a:t>Geriatric Cardiology Section of the </a:t>
            </a:r>
          </a:p>
          <a:p>
            <a:pPr algn="r">
              <a:spcBef>
                <a:spcPts val="0"/>
              </a:spcBef>
            </a:pPr>
            <a:r>
              <a:rPr lang="en-US" sz="2000" b="1" dirty="0" smtClean="0">
                <a:solidFill>
                  <a:schemeClr val="bg1"/>
                </a:solidFill>
              </a:rPr>
              <a:t>American College of Cardiology </a:t>
            </a:r>
            <a:endParaRPr lang="en-US" sz="2000" b="1" dirty="0">
              <a:solidFill>
                <a:schemeClr val="bg1"/>
              </a:solidFill>
            </a:endParaRPr>
          </a:p>
        </p:txBody>
      </p:sp>
      <p:sp>
        <p:nvSpPr>
          <p:cNvPr id="2" name="Title 1"/>
          <p:cNvSpPr>
            <a:spLocks noGrp="1"/>
          </p:cNvSpPr>
          <p:nvPr>
            <p:ph type="ctrTitle"/>
          </p:nvPr>
        </p:nvSpPr>
        <p:spPr>
          <a:xfrm>
            <a:off x="2230905" y="2600410"/>
            <a:ext cx="6511379" cy="1102519"/>
          </a:xfrm>
        </p:spPr>
        <p:txBody>
          <a:bodyPr>
            <a:noAutofit/>
          </a:bodyPr>
          <a:lstStyle/>
          <a:p>
            <a:pPr algn="r"/>
            <a:r>
              <a:rPr lang="en-US" sz="3200" b="1" dirty="0" smtClean="0">
                <a:solidFill>
                  <a:schemeClr val="bg1"/>
                </a:solidFill>
                <a:latin typeface="Book Antiqua" panose="02040602050305030304" pitchFamily="18" charset="0"/>
              </a:rPr>
              <a:t>Decision Making in Older Adults</a:t>
            </a:r>
            <a:endParaRPr lang="en-US" sz="3200" b="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565721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18"/>
            <a:ext cx="8229600" cy="857250"/>
          </a:xfrm>
        </p:spPr>
        <p:txBody>
          <a:bodyPr>
            <a:normAutofit/>
          </a:bodyPr>
          <a:lstStyle/>
          <a:p>
            <a:r>
              <a:rPr lang="en-US" sz="3600" b="1" dirty="0" smtClean="0"/>
              <a:t>Advance Care Planning</a:t>
            </a:r>
            <a:endParaRPr lang="en-US" sz="3600" b="1" dirty="0"/>
          </a:p>
        </p:txBody>
      </p:sp>
      <p:sp>
        <p:nvSpPr>
          <p:cNvPr id="3" name="Content Placeholder 2"/>
          <p:cNvSpPr>
            <a:spLocks noGrp="1"/>
          </p:cNvSpPr>
          <p:nvPr>
            <p:ph idx="1"/>
          </p:nvPr>
        </p:nvSpPr>
        <p:spPr>
          <a:xfrm>
            <a:off x="457200" y="898868"/>
            <a:ext cx="8229600" cy="3394075"/>
          </a:xfrm>
        </p:spPr>
        <p:txBody>
          <a:bodyPr>
            <a:normAutofit/>
          </a:bodyPr>
          <a:lstStyle/>
          <a:p>
            <a:pPr marL="0" indent="0">
              <a:spcBef>
                <a:spcPts val="0"/>
              </a:spcBef>
              <a:spcAft>
                <a:spcPts val="600"/>
              </a:spcAft>
              <a:buNone/>
            </a:pPr>
            <a:r>
              <a:rPr lang="en-US" sz="2000" dirty="0" smtClean="0"/>
              <a:t>Iterative dialogue between patients and health care providers in order to: </a:t>
            </a:r>
          </a:p>
          <a:p>
            <a:pPr>
              <a:spcBef>
                <a:spcPts val="0"/>
              </a:spcBef>
              <a:spcAft>
                <a:spcPts val="600"/>
              </a:spcAft>
            </a:pPr>
            <a:r>
              <a:rPr lang="en-US" sz="2000" dirty="0" smtClean="0"/>
              <a:t>Engage patient in discussion around values and goals </a:t>
            </a:r>
          </a:p>
          <a:p>
            <a:pPr>
              <a:spcBef>
                <a:spcPts val="0"/>
              </a:spcBef>
              <a:spcAft>
                <a:spcPts val="600"/>
              </a:spcAft>
            </a:pPr>
            <a:r>
              <a:rPr lang="en-US" sz="2000" dirty="0" smtClean="0"/>
              <a:t>Help patients understand disease trajectory and prognosis</a:t>
            </a:r>
          </a:p>
          <a:p>
            <a:pPr>
              <a:spcBef>
                <a:spcPts val="0"/>
              </a:spcBef>
              <a:spcAft>
                <a:spcPts val="600"/>
              </a:spcAft>
            </a:pPr>
            <a:r>
              <a:rPr lang="en-US" sz="2000" dirty="0" smtClean="0"/>
              <a:t>Clarify wishes for medical care in the event the patient loses decision-making capacity </a:t>
            </a:r>
          </a:p>
          <a:p>
            <a:pPr>
              <a:spcBef>
                <a:spcPts val="0"/>
              </a:spcBef>
              <a:spcAft>
                <a:spcPts val="600"/>
              </a:spcAft>
            </a:pPr>
            <a:r>
              <a:rPr lang="en-US" sz="2000" dirty="0" smtClean="0"/>
              <a:t>Ensure the patient’s preferences are honored if the patient loses decision-making capacity</a:t>
            </a:r>
          </a:p>
          <a:p>
            <a:pPr>
              <a:spcBef>
                <a:spcPts val="0"/>
              </a:spcBef>
              <a:spcAft>
                <a:spcPts val="600"/>
              </a:spcAft>
            </a:pPr>
            <a:r>
              <a:rPr lang="en-US" sz="2000" dirty="0" smtClean="0"/>
              <a:t>Difficult discussions now will simply difficult decisions in the future</a:t>
            </a:r>
            <a:endParaRPr lang="en-US" sz="2000" dirty="0"/>
          </a:p>
        </p:txBody>
      </p:sp>
    </p:spTree>
    <p:extLst>
      <p:ext uri="{BB962C8B-B14F-4D97-AF65-F5344CB8AC3E}">
        <p14:creationId xmlns:p14="http://schemas.microsoft.com/office/powerpoint/2010/main" val="2381208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08"/>
            <a:ext cx="8229600" cy="857250"/>
          </a:xfrm>
        </p:spPr>
        <p:txBody>
          <a:bodyPr>
            <a:normAutofit/>
          </a:bodyPr>
          <a:lstStyle/>
          <a:p>
            <a:r>
              <a:rPr lang="en-US" sz="3600" b="1" dirty="0" smtClean="0">
                <a:solidFill>
                  <a:srgbClr val="E9700A"/>
                </a:solidFill>
              </a:rPr>
              <a:t>Advance Directives</a:t>
            </a:r>
            <a:endParaRPr lang="en-US" sz="3600" b="1" dirty="0">
              <a:solidFill>
                <a:srgbClr val="E9700A"/>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24674943"/>
              </p:ext>
            </p:extLst>
          </p:nvPr>
        </p:nvGraphicFramePr>
        <p:xfrm>
          <a:off x="457200" y="926041"/>
          <a:ext cx="8229600" cy="3048000"/>
        </p:xfrm>
        <a:graphic>
          <a:graphicData uri="http://schemas.openxmlformats.org/drawingml/2006/table">
            <a:tbl>
              <a:tblPr firstRow="1" bandRow="1"/>
              <a:tblGrid>
                <a:gridCol w="4038600"/>
                <a:gridCol w="4191000"/>
              </a:tblGrid>
              <a:tr h="370840">
                <a:tc gridSpan="2">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marL="0" indent="0">
                        <a:buNone/>
                      </a:pPr>
                      <a:r>
                        <a:rPr lang="en-US" sz="2000" dirty="0" smtClean="0"/>
                        <a:t>Legal Components</a:t>
                      </a:r>
                    </a:p>
                    <a:p>
                      <a:pPr marL="0" indent="0">
                        <a:buNone/>
                      </a:pPr>
                      <a:endParaRPr lang="en-US" sz="1200" dirty="0" smtClean="0"/>
                    </a:p>
                  </a:txBody>
                  <a:tcPr>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noFill/>
                  </a:tcPr>
                </a:tc>
                <a:tc hMerge="1">
                  <a:txBody>
                    <a:bodyPr/>
                    <a:lstStyle/>
                    <a:p>
                      <a:endParaRPr lang="en-US" dirty="0"/>
                    </a:p>
                  </a:txBody>
                  <a:tcPr/>
                </a:tc>
              </a:tr>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600" b="1" i="1" dirty="0" smtClean="0"/>
                        <a:t>Living Will: </a:t>
                      </a:r>
                      <a:r>
                        <a:rPr lang="en-US" sz="1600" dirty="0" smtClean="0"/>
                        <a:t>delineates specific medical interventions/treatments the patient would or would not want in particular circumstances (usually life-threatening, terminal or severely debilitating illness) </a:t>
                      </a:r>
                    </a:p>
                    <a:p>
                      <a:pPr marL="0" lvl="0" indent="0">
                        <a:buFont typeface="Calibri" panose="020F0502020204030204" pitchFamily="34" charset="0"/>
                        <a:buNone/>
                      </a:pPr>
                      <a:endParaRPr lang="en-US" sz="1200" dirty="0" smtClean="0"/>
                    </a:p>
                    <a:p>
                      <a:pPr marL="342900" lvl="0" indent="-342900">
                        <a:buFont typeface="Calibri" panose="020F0502020204030204" pitchFamily="34" charset="0"/>
                        <a:buChar char="-"/>
                      </a:pPr>
                      <a:r>
                        <a:rPr lang="en-US" sz="1600" dirty="0" smtClean="0"/>
                        <a:t>Five Wishes</a:t>
                      </a:r>
                    </a:p>
                    <a:p>
                      <a:pPr marL="342900" lvl="0" indent="-342900">
                        <a:buFont typeface="Calibri" panose="020F0502020204030204" pitchFamily="34" charset="0"/>
                        <a:buChar char="-"/>
                      </a:pPr>
                      <a:r>
                        <a:rPr lang="en-US" sz="1600" dirty="0" smtClean="0"/>
                        <a:t>MOLST/POLST (Medical/Physician Orders for Life-Sustaining Treatment)</a:t>
                      </a:r>
                    </a:p>
                    <a:p>
                      <a:endParaRPr lang="en-US" sz="1600" dirty="0"/>
                    </a:p>
                  </a:txBody>
                  <a:tcPr>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alpha val="2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600" b="1" i="1" dirty="0" smtClean="0"/>
                        <a:t>Health Care Proxy: </a:t>
                      </a:r>
                      <a:r>
                        <a:rPr lang="en-US" sz="1600" dirty="0" smtClean="0"/>
                        <a:t>designates a specific surrogate decision maker to speak on behalf of the patient in the event of loss of decision-making capacity</a:t>
                      </a:r>
                    </a:p>
                    <a:p>
                      <a:pPr marL="0" indent="0">
                        <a:buNone/>
                      </a:pPr>
                      <a:endParaRPr lang="en-US" sz="1200" dirty="0" smtClean="0"/>
                    </a:p>
                    <a:p>
                      <a:pPr marL="285750" indent="-285750">
                        <a:buFont typeface="Calibri" panose="020F0502020204030204" pitchFamily="34" charset="0"/>
                        <a:buChar char="-"/>
                      </a:pPr>
                      <a:r>
                        <a:rPr lang="en-US" sz="1600" dirty="0" smtClean="0"/>
                        <a:t>Laws vary by state.</a:t>
                      </a:r>
                    </a:p>
                    <a:p>
                      <a:endParaRPr lang="en-US" sz="1600" dirty="0"/>
                    </a:p>
                  </a:txBody>
                  <a:tcPr>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alpha val="20000"/>
                      </a:srgbClr>
                    </a:solidFill>
                  </a:tcPr>
                </a:tc>
              </a:tr>
            </a:tbl>
          </a:graphicData>
        </a:graphic>
      </p:graphicFrame>
    </p:spTree>
    <p:extLst>
      <p:ext uri="{BB962C8B-B14F-4D97-AF65-F5344CB8AC3E}">
        <p14:creationId xmlns:p14="http://schemas.microsoft.com/office/powerpoint/2010/main" val="2416025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evenson-2015-Advanced care planning_ care to.pdf - Adobe Reade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0346" t="20086" r="20859" b="11618"/>
          <a:stretch/>
        </p:blipFill>
        <p:spPr>
          <a:xfrm>
            <a:off x="2013858" y="0"/>
            <a:ext cx="5426115" cy="4114800"/>
          </a:xfrm>
        </p:spPr>
      </p:pic>
      <p:sp>
        <p:nvSpPr>
          <p:cNvPr id="2" name="Title 1"/>
          <p:cNvSpPr>
            <a:spLocks noGrp="1"/>
          </p:cNvSpPr>
          <p:nvPr>
            <p:ph type="title"/>
          </p:nvPr>
        </p:nvSpPr>
        <p:spPr>
          <a:xfrm>
            <a:off x="237067" y="206375"/>
            <a:ext cx="8449733" cy="857250"/>
          </a:xfrm>
        </p:spPr>
        <p:txBody>
          <a:bodyPr>
            <a:normAutofit/>
          </a:bodyPr>
          <a:lstStyle/>
          <a:p>
            <a:pPr algn="l"/>
            <a:r>
              <a:rPr lang="en-US" sz="2700" b="1" dirty="0" smtClean="0"/>
              <a:t>Ladder of Shared Decision Making</a:t>
            </a:r>
            <a:endParaRPr lang="en-US" sz="2700" b="1" dirty="0"/>
          </a:p>
        </p:txBody>
      </p:sp>
      <p:sp>
        <p:nvSpPr>
          <p:cNvPr id="5" name="TextBox 4"/>
          <p:cNvSpPr txBox="1"/>
          <p:nvPr/>
        </p:nvSpPr>
        <p:spPr>
          <a:xfrm>
            <a:off x="6099332" y="4767769"/>
            <a:ext cx="2979021" cy="207749"/>
          </a:xfrm>
          <a:prstGeom prst="rect">
            <a:avLst/>
          </a:prstGeom>
          <a:noFill/>
        </p:spPr>
        <p:txBody>
          <a:bodyPr wrap="none" lIns="68580" tIns="34290" rIns="68580" bIns="34290" rtlCol="0">
            <a:spAutoFit/>
          </a:bodyPr>
          <a:lstStyle/>
          <a:p>
            <a:r>
              <a:rPr lang="en-US" sz="900" b="1" i="1" dirty="0" smtClean="0">
                <a:latin typeface="Arial" panose="020B0604020202020204" pitchFamily="34" charset="0"/>
                <a:cs typeface="Arial" panose="020B0604020202020204" pitchFamily="34" charset="0"/>
              </a:rPr>
              <a:t>Stevenson and O’Donnell, JACC HF, 2015 3:122-125</a:t>
            </a:r>
            <a:endParaRPr lang="en-US" sz="9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402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473"/>
            <a:ext cx="8229600" cy="857250"/>
          </a:xfrm>
        </p:spPr>
        <p:txBody>
          <a:bodyPr>
            <a:normAutofit/>
          </a:bodyPr>
          <a:lstStyle/>
          <a:p>
            <a:r>
              <a:rPr lang="en-US" sz="3600" b="1" dirty="0" smtClean="0"/>
              <a:t>Annual Heart Failure Review</a:t>
            </a:r>
            <a:endParaRPr lang="en-US" sz="3600" b="1" dirty="0"/>
          </a:p>
        </p:txBody>
      </p:sp>
      <p:sp>
        <p:nvSpPr>
          <p:cNvPr id="3" name="Content Placeholder 2"/>
          <p:cNvSpPr>
            <a:spLocks noGrp="1"/>
          </p:cNvSpPr>
          <p:nvPr>
            <p:ph idx="1"/>
          </p:nvPr>
        </p:nvSpPr>
        <p:spPr>
          <a:xfrm>
            <a:off x="457200" y="690777"/>
            <a:ext cx="8229600" cy="3394075"/>
          </a:xfrm>
        </p:spPr>
        <p:txBody>
          <a:bodyPr>
            <a:noAutofit/>
          </a:bodyPr>
          <a:lstStyle/>
          <a:p>
            <a:pPr>
              <a:spcBef>
                <a:spcPts val="0"/>
              </a:spcBef>
              <a:spcAft>
                <a:spcPts val="600"/>
              </a:spcAft>
            </a:pPr>
            <a:r>
              <a:rPr lang="en-US" sz="1600" dirty="0" smtClean="0"/>
              <a:t>Concept analogous to annual wellness visit of primary care</a:t>
            </a:r>
          </a:p>
          <a:p>
            <a:pPr>
              <a:spcBef>
                <a:spcPts val="0"/>
              </a:spcBef>
              <a:spcAft>
                <a:spcPts val="600"/>
              </a:spcAft>
            </a:pPr>
            <a:r>
              <a:rPr lang="en-US" sz="1600" dirty="0" smtClean="0"/>
              <a:t>Opportunity for broad dialogue:</a:t>
            </a:r>
          </a:p>
          <a:p>
            <a:pPr lvl="1">
              <a:spcBef>
                <a:spcPts val="0"/>
              </a:spcBef>
              <a:spcAft>
                <a:spcPts val="600"/>
              </a:spcAft>
            </a:pPr>
            <a:r>
              <a:rPr lang="en-US" sz="1600" dirty="0" smtClean="0"/>
              <a:t>Patient summarize symptom burden and quality of life</a:t>
            </a:r>
          </a:p>
          <a:p>
            <a:pPr lvl="1">
              <a:spcBef>
                <a:spcPts val="0"/>
              </a:spcBef>
              <a:spcAft>
                <a:spcPts val="600"/>
              </a:spcAft>
            </a:pPr>
            <a:r>
              <a:rPr lang="en-US" sz="1600" dirty="0" smtClean="0"/>
              <a:t>Goals for coming year</a:t>
            </a:r>
          </a:p>
          <a:p>
            <a:pPr lvl="1">
              <a:spcBef>
                <a:spcPts val="0"/>
              </a:spcBef>
              <a:spcAft>
                <a:spcPts val="600"/>
              </a:spcAft>
            </a:pPr>
            <a:r>
              <a:rPr lang="en-US" sz="1600" dirty="0" smtClean="0"/>
              <a:t>Preferences for survival including survival, functional capacity, quality of life</a:t>
            </a:r>
          </a:p>
          <a:p>
            <a:pPr lvl="1">
              <a:spcBef>
                <a:spcPts val="0"/>
              </a:spcBef>
              <a:spcAft>
                <a:spcPts val="600"/>
              </a:spcAft>
            </a:pPr>
            <a:r>
              <a:rPr lang="en-US" sz="1600" dirty="0" smtClean="0"/>
              <a:t>Estimation of prognosis (consider objective modeling data, but with broad uncertainty)</a:t>
            </a:r>
          </a:p>
          <a:p>
            <a:pPr lvl="1">
              <a:spcBef>
                <a:spcPts val="0"/>
              </a:spcBef>
              <a:spcAft>
                <a:spcPts val="600"/>
              </a:spcAft>
            </a:pPr>
            <a:r>
              <a:rPr lang="en-US" sz="1600" dirty="0" smtClean="0"/>
              <a:t>Review of appropriate current and potential future therapies </a:t>
            </a:r>
          </a:p>
          <a:p>
            <a:pPr lvl="1">
              <a:spcBef>
                <a:spcPts val="0"/>
              </a:spcBef>
              <a:spcAft>
                <a:spcPts val="600"/>
              </a:spcAft>
            </a:pPr>
            <a:r>
              <a:rPr lang="en-US" sz="1600" dirty="0" smtClean="0"/>
              <a:t>Plan for future events (resuscitation preferences, desire for advanced therapies, major surgery, hospice)</a:t>
            </a:r>
          </a:p>
          <a:p>
            <a:pPr>
              <a:spcBef>
                <a:spcPts val="0"/>
              </a:spcBef>
              <a:spcAft>
                <a:spcPts val="600"/>
              </a:spcAft>
            </a:pPr>
            <a:r>
              <a:rPr lang="en-US" sz="1600" dirty="0" smtClean="0"/>
              <a:t>CMS will now reimburse </a:t>
            </a:r>
            <a:r>
              <a:rPr lang="en-US" sz="1600" dirty="0"/>
              <a:t>physicians for discussing advance care planning with </a:t>
            </a:r>
            <a:r>
              <a:rPr lang="en-US" sz="1600" dirty="0" smtClean="0"/>
              <a:t>patients</a:t>
            </a:r>
            <a:endParaRPr lang="en-US" sz="1600" dirty="0"/>
          </a:p>
        </p:txBody>
      </p:sp>
    </p:spTree>
    <p:extLst>
      <p:ext uri="{BB962C8B-B14F-4D97-AF65-F5344CB8AC3E}">
        <p14:creationId xmlns:p14="http://schemas.microsoft.com/office/powerpoint/2010/main" val="1816949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
            <a:ext cx="8229600" cy="857250"/>
          </a:xfrm>
        </p:spPr>
        <p:txBody>
          <a:bodyPr>
            <a:normAutofit/>
          </a:bodyPr>
          <a:lstStyle/>
          <a:p>
            <a:r>
              <a:rPr lang="en-US" sz="3600" b="1" dirty="0" smtClean="0"/>
              <a:t>Case</a:t>
            </a:r>
            <a:endParaRPr lang="en-US" sz="3600" b="1" dirty="0"/>
          </a:p>
        </p:txBody>
      </p:sp>
      <p:sp>
        <p:nvSpPr>
          <p:cNvPr id="3" name="Content Placeholder 2"/>
          <p:cNvSpPr>
            <a:spLocks noGrp="1"/>
          </p:cNvSpPr>
          <p:nvPr>
            <p:ph idx="1"/>
          </p:nvPr>
        </p:nvSpPr>
        <p:spPr>
          <a:xfrm>
            <a:off x="628650" y="891911"/>
            <a:ext cx="3879230" cy="3333410"/>
          </a:xfrm>
        </p:spPr>
        <p:txBody>
          <a:bodyPr>
            <a:normAutofit fontScale="70000" lnSpcReduction="20000"/>
          </a:bodyPr>
          <a:lstStyle/>
          <a:p>
            <a:pPr marL="0" indent="0">
              <a:buNone/>
            </a:pPr>
            <a:r>
              <a:rPr lang="en-US" dirty="0" smtClean="0"/>
              <a:t>Mrs. Peters, what are your biggest fears and worries about the future of your health?</a:t>
            </a:r>
          </a:p>
          <a:p>
            <a:pPr marL="0" indent="0">
              <a:buNone/>
            </a:pPr>
            <a:endParaRPr lang="en-US" sz="1700" dirty="0"/>
          </a:p>
          <a:p>
            <a:pPr marL="0" indent="0">
              <a:buNone/>
            </a:pPr>
            <a:r>
              <a:rPr lang="en-US" dirty="0" smtClean="0"/>
              <a:t>Have you discussed your end of life wishes with your family?</a:t>
            </a:r>
          </a:p>
          <a:p>
            <a:pPr marL="0" indent="0">
              <a:buNone/>
            </a:pPr>
            <a:endParaRPr lang="en-US" sz="1700" dirty="0"/>
          </a:p>
          <a:p>
            <a:pPr marL="0" indent="0">
              <a:buNone/>
            </a:pPr>
            <a:r>
              <a:rPr lang="en-US" dirty="0" smtClean="0"/>
              <a:t>Are there things that are important to you that you would like your family or medical team to know?</a:t>
            </a: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 t="619" r="34102" b="-1"/>
          <a:stretch/>
        </p:blipFill>
        <p:spPr>
          <a:xfrm>
            <a:off x="5354265" y="891911"/>
            <a:ext cx="2867406" cy="3243309"/>
          </a:xfrm>
          <a:prstGeom prst="rect">
            <a:avLst/>
          </a:prstGeom>
        </p:spPr>
      </p:pic>
      <p:sp>
        <p:nvSpPr>
          <p:cNvPr id="5" name="TextBox 4"/>
          <p:cNvSpPr txBox="1"/>
          <p:nvPr/>
        </p:nvSpPr>
        <p:spPr>
          <a:xfrm>
            <a:off x="5997146" y="4797085"/>
            <a:ext cx="3031524" cy="207749"/>
          </a:xfrm>
          <a:prstGeom prst="rect">
            <a:avLst/>
          </a:prstGeom>
          <a:noFill/>
        </p:spPr>
        <p:txBody>
          <a:bodyPr wrap="square" lIns="68580" tIns="34290" rIns="68580" bIns="34290" rtlCol="0">
            <a:spAutoFit/>
          </a:bodyPr>
          <a:lstStyle/>
          <a:p>
            <a:pPr algn="r"/>
            <a:r>
              <a:rPr lang="en-US" sz="900" b="1" i="1" dirty="0" smtClean="0">
                <a:latin typeface="Arial" panose="020B0604020202020204" pitchFamily="34" charset="0"/>
                <a:cs typeface="Arial" panose="020B0604020202020204" pitchFamily="34" charset="0"/>
                <a:hlinkClick r:id="rId4"/>
              </a:rPr>
              <a:t>Photo</a:t>
            </a:r>
            <a:r>
              <a:rPr lang="en-US" sz="900" b="1" i="1" dirty="0" smtClean="0">
                <a:latin typeface="Arial" panose="020B0604020202020204" pitchFamily="34" charset="0"/>
                <a:cs typeface="Arial" panose="020B0604020202020204" pitchFamily="34" charset="0"/>
              </a:rPr>
              <a:t> by</a:t>
            </a:r>
            <a:r>
              <a:rPr lang="en-US" sz="900" b="1" i="1" dirty="0">
                <a:latin typeface="Arial" panose="020B0604020202020204" pitchFamily="34" charset="0"/>
                <a:cs typeface="Arial" panose="020B0604020202020204" pitchFamily="34" charset="0"/>
              </a:rPr>
              <a:t> </a:t>
            </a:r>
            <a:r>
              <a:rPr lang="en-US" sz="900" b="1" i="1" dirty="0" err="1" smtClean="0">
                <a:latin typeface="Arial" panose="020B0604020202020204" pitchFamily="34" charset="0"/>
                <a:cs typeface="Arial" panose="020B0604020202020204" pitchFamily="34" charset="0"/>
                <a:hlinkClick r:id="rId5"/>
              </a:rPr>
              <a:t>Eggybird</a:t>
            </a:r>
            <a:r>
              <a:rPr lang="en-US" sz="900" b="1" i="1" dirty="0">
                <a:latin typeface="Arial" panose="020B0604020202020204" pitchFamily="34" charset="0"/>
                <a:cs typeface="Arial" panose="020B0604020202020204" pitchFamily="34" charset="0"/>
              </a:rPr>
              <a:t> is licensed under </a:t>
            </a:r>
            <a:r>
              <a:rPr lang="en-US" sz="900" b="1" i="1" dirty="0">
                <a:latin typeface="Arial" panose="020B0604020202020204" pitchFamily="34" charset="0"/>
                <a:cs typeface="Arial" panose="020B0604020202020204" pitchFamily="34" charset="0"/>
                <a:hlinkClick r:id="rId6"/>
              </a:rPr>
              <a:t>CC BY 2.0</a:t>
            </a:r>
            <a:endParaRPr lang="en-US" sz="9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997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r>
              <a:rPr lang="en-US" sz="3600" b="1" dirty="0" smtClean="0"/>
              <a:t>Case</a:t>
            </a:r>
            <a:endParaRPr lang="en-US" sz="3600" b="1" dirty="0"/>
          </a:p>
        </p:txBody>
      </p:sp>
      <p:sp>
        <p:nvSpPr>
          <p:cNvPr id="3" name="Content Placeholder 2"/>
          <p:cNvSpPr>
            <a:spLocks noGrp="1"/>
          </p:cNvSpPr>
          <p:nvPr>
            <p:ph idx="1"/>
          </p:nvPr>
        </p:nvSpPr>
        <p:spPr>
          <a:xfrm>
            <a:off x="628650" y="926968"/>
            <a:ext cx="3879230" cy="3333410"/>
          </a:xfrm>
        </p:spPr>
        <p:txBody>
          <a:bodyPr>
            <a:normAutofit fontScale="77500" lnSpcReduction="20000"/>
          </a:bodyPr>
          <a:lstStyle/>
          <a:p>
            <a:pPr marL="0" indent="0">
              <a:buNone/>
            </a:pPr>
            <a:r>
              <a:rPr lang="en-US" dirty="0"/>
              <a:t>After discussing the purpose of the ICD and exploring her preference that the ICD be deactivated in the event of serious life-threatening illness, Mrs. Peters agrees to implantation of a defibrillator and “signs consent.”</a:t>
            </a:r>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 t="619" r="34102" b="-1"/>
          <a:stretch/>
        </p:blipFill>
        <p:spPr>
          <a:xfrm>
            <a:off x="5354265" y="937816"/>
            <a:ext cx="2748628" cy="3108960"/>
          </a:xfrm>
          <a:prstGeom prst="rect">
            <a:avLst/>
          </a:prstGeom>
        </p:spPr>
      </p:pic>
      <p:sp>
        <p:nvSpPr>
          <p:cNvPr id="5" name="TextBox 4"/>
          <p:cNvSpPr txBox="1"/>
          <p:nvPr/>
        </p:nvSpPr>
        <p:spPr>
          <a:xfrm>
            <a:off x="5282528" y="4780611"/>
            <a:ext cx="3776805" cy="207749"/>
          </a:xfrm>
          <a:prstGeom prst="rect">
            <a:avLst/>
          </a:prstGeom>
          <a:noFill/>
        </p:spPr>
        <p:txBody>
          <a:bodyPr wrap="square" lIns="68580" tIns="34290" rIns="68580" bIns="34290" rtlCol="0">
            <a:spAutoFit/>
          </a:bodyPr>
          <a:lstStyle/>
          <a:p>
            <a:pPr algn="r"/>
            <a:r>
              <a:rPr lang="en-US" sz="900" i="1" dirty="0" smtClean="0">
                <a:latin typeface="Arial" panose="020B0604020202020204" pitchFamily="34" charset="0"/>
                <a:cs typeface="Arial" panose="020B0604020202020204" pitchFamily="34" charset="0"/>
                <a:hlinkClick r:id="rId3"/>
              </a:rPr>
              <a:t>Photo</a:t>
            </a:r>
            <a:r>
              <a:rPr lang="en-US" sz="900" i="1" dirty="0" smtClean="0">
                <a:latin typeface="Arial" panose="020B0604020202020204" pitchFamily="34" charset="0"/>
                <a:cs typeface="Arial" panose="020B0604020202020204" pitchFamily="34" charset="0"/>
              </a:rPr>
              <a:t> by</a:t>
            </a:r>
            <a:r>
              <a:rPr lang="en-US" sz="900" i="1" dirty="0">
                <a:latin typeface="Arial" panose="020B0604020202020204" pitchFamily="34" charset="0"/>
                <a:cs typeface="Arial" panose="020B0604020202020204" pitchFamily="34" charset="0"/>
              </a:rPr>
              <a:t> </a:t>
            </a:r>
            <a:r>
              <a:rPr lang="en-US" sz="900" i="1" dirty="0" err="1" smtClean="0">
                <a:latin typeface="Arial" panose="020B0604020202020204" pitchFamily="34" charset="0"/>
                <a:cs typeface="Arial" panose="020B0604020202020204" pitchFamily="34" charset="0"/>
                <a:hlinkClick r:id="rId4"/>
              </a:rPr>
              <a:t>Eggybird</a:t>
            </a:r>
            <a:r>
              <a:rPr lang="en-US" sz="900" i="1" dirty="0">
                <a:latin typeface="Arial" panose="020B0604020202020204" pitchFamily="34" charset="0"/>
                <a:cs typeface="Arial" panose="020B0604020202020204" pitchFamily="34" charset="0"/>
              </a:rPr>
              <a:t> is licensed under </a:t>
            </a:r>
            <a:r>
              <a:rPr lang="en-US" sz="900" i="1" dirty="0">
                <a:latin typeface="Arial" panose="020B0604020202020204" pitchFamily="34" charset="0"/>
                <a:cs typeface="Arial" panose="020B0604020202020204" pitchFamily="34" charset="0"/>
                <a:hlinkClick r:id="rId5"/>
              </a:rPr>
              <a:t>CC BY 2.0</a:t>
            </a:r>
            <a:endParaRPr lang="en-US"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5538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05"/>
            <a:ext cx="8229600" cy="857250"/>
          </a:xfrm>
        </p:spPr>
        <p:txBody>
          <a:bodyPr>
            <a:normAutofit/>
          </a:bodyPr>
          <a:lstStyle/>
          <a:p>
            <a:r>
              <a:rPr lang="en-US" sz="3600" b="1" dirty="0" smtClean="0"/>
              <a:t>Informed Consent</a:t>
            </a:r>
            <a:endParaRPr lang="en-US" sz="3600" b="1" dirty="0"/>
          </a:p>
        </p:txBody>
      </p:sp>
      <p:sp>
        <p:nvSpPr>
          <p:cNvPr id="3" name="Content Placeholder 2"/>
          <p:cNvSpPr>
            <a:spLocks noGrp="1"/>
          </p:cNvSpPr>
          <p:nvPr>
            <p:ph idx="1"/>
          </p:nvPr>
        </p:nvSpPr>
        <p:spPr>
          <a:xfrm>
            <a:off x="457200" y="879819"/>
            <a:ext cx="8229600" cy="3394075"/>
          </a:xfrm>
        </p:spPr>
        <p:txBody>
          <a:bodyPr>
            <a:normAutofit/>
          </a:bodyPr>
          <a:lstStyle/>
          <a:p>
            <a:pPr>
              <a:spcBef>
                <a:spcPts val="0"/>
              </a:spcBef>
              <a:spcAft>
                <a:spcPts val="600"/>
              </a:spcAft>
            </a:pPr>
            <a:r>
              <a:rPr lang="en-US" sz="2000" dirty="0" smtClean="0"/>
              <a:t>Legal doctrine that ensures the patient controls what happens to his or her body by requiring specific authorization </a:t>
            </a:r>
          </a:p>
          <a:p>
            <a:pPr>
              <a:spcBef>
                <a:spcPts val="0"/>
              </a:spcBef>
              <a:spcAft>
                <a:spcPts val="600"/>
              </a:spcAft>
            </a:pPr>
            <a:r>
              <a:rPr lang="en-US" sz="2000" dirty="0" smtClean="0"/>
              <a:t>Necessary but not sufficient component of shared decision making process</a:t>
            </a:r>
          </a:p>
          <a:p>
            <a:pPr>
              <a:spcBef>
                <a:spcPts val="0"/>
              </a:spcBef>
              <a:spcAft>
                <a:spcPts val="600"/>
              </a:spcAft>
            </a:pPr>
            <a:r>
              <a:rPr lang="en-US" sz="2000" dirty="0" smtClean="0"/>
              <a:t>Patient and surrogate decision makers are given adequate information to make health care choices </a:t>
            </a:r>
          </a:p>
          <a:p>
            <a:pPr>
              <a:spcBef>
                <a:spcPts val="0"/>
              </a:spcBef>
              <a:spcAft>
                <a:spcPts val="600"/>
              </a:spcAft>
            </a:pPr>
            <a:r>
              <a:rPr lang="en-US" sz="2000" dirty="0" smtClean="0"/>
              <a:t>Disclosure, decision-making capacity, and voluntariness are essential components of informed consent</a:t>
            </a:r>
          </a:p>
          <a:p>
            <a:endParaRPr lang="en-US" dirty="0"/>
          </a:p>
        </p:txBody>
      </p:sp>
    </p:spTree>
    <p:extLst>
      <p:ext uri="{BB962C8B-B14F-4D97-AF65-F5344CB8AC3E}">
        <p14:creationId xmlns:p14="http://schemas.microsoft.com/office/powerpoint/2010/main" val="1586048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18"/>
            <a:ext cx="8229600" cy="857250"/>
          </a:xfrm>
        </p:spPr>
        <p:txBody>
          <a:bodyPr>
            <a:normAutofit/>
          </a:bodyPr>
          <a:lstStyle/>
          <a:p>
            <a:r>
              <a:rPr lang="en-US" sz="3600" b="1" dirty="0" smtClean="0"/>
              <a:t>Elements of Informed Consent </a:t>
            </a:r>
            <a:endParaRPr lang="en-US" sz="3600" b="1" dirty="0"/>
          </a:p>
        </p:txBody>
      </p:sp>
      <p:sp>
        <p:nvSpPr>
          <p:cNvPr id="3" name="Content Placeholder 2"/>
          <p:cNvSpPr>
            <a:spLocks noGrp="1"/>
          </p:cNvSpPr>
          <p:nvPr>
            <p:ph idx="1"/>
          </p:nvPr>
        </p:nvSpPr>
        <p:spPr/>
        <p:txBody>
          <a:bodyPr>
            <a:normAutofit/>
          </a:bodyPr>
          <a:lstStyle/>
          <a:p>
            <a:pPr lvl="0"/>
            <a:r>
              <a:rPr lang="en-US" sz="2000" dirty="0" smtClean="0"/>
              <a:t>Diagnosis</a:t>
            </a:r>
            <a:endParaRPr lang="en-US" sz="2000" dirty="0"/>
          </a:p>
          <a:p>
            <a:pPr lvl="0"/>
            <a:r>
              <a:rPr lang="en-US" sz="2000" dirty="0" smtClean="0"/>
              <a:t>Prognosis</a:t>
            </a:r>
            <a:endParaRPr lang="en-US" sz="2000" dirty="0"/>
          </a:p>
          <a:p>
            <a:pPr lvl="0"/>
            <a:r>
              <a:rPr lang="en-US" sz="2000" dirty="0"/>
              <a:t>Nature and purpose of treatment or </a:t>
            </a:r>
            <a:r>
              <a:rPr lang="en-US" sz="2000" dirty="0" smtClean="0"/>
              <a:t>procedure</a:t>
            </a:r>
            <a:endParaRPr lang="en-US" sz="2000" dirty="0"/>
          </a:p>
          <a:p>
            <a:pPr lvl="0"/>
            <a:r>
              <a:rPr lang="en-US" sz="2000" dirty="0"/>
              <a:t>Risks and benefits of the procedure, including common complications and rare, but serious, </a:t>
            </a:r>
            <a:r>
              <a:rPr lang="en-US" sz="2000" dirty="0" smtClean="0"/>
              <a:t>complications</a:t>
            </a:r>
            <a:endParaRPr lang="en-US" sz="2000" dirty="0"/>
          </a:p>
          <a:p>
            <a:pPr lvl="0"/>
            <a:r>
              <a:rPr lang="en-US" sz="2000" dirty="0"/>
              <a:t>Alternatives to the </a:t>
            </a:r>
            <a:r>
              <a:rPr lang="en-US" sz="2000" dirty="0" smtClean="0"/>
              <a:t>procedure</a:t>
            </a:r>
            <a:endParaRPr lang="en-US" sz="2000" dirty="0"/>
          </a:p>
          <a:p>
            <a:pPr lvl="0"/>
            <a:r>
              <a:rPr lang="en-US" sz="2000" dirty="0"/>
              <a:t>Consequences of not doing the </a:t>
            </a:r>
            <a:r>
              <a:rPr lang="en-US" sz="2000" dirty="0" smtClean="0"/>
              <a:t>procedure</a:t>
            </a:r>
            <a:endParaRPr lang="en-US" sz="2000" dirty="0"/>
          </a:p>
        </p:txBody>
      </p:sp>
    </p:spTree>
    <p:extLst>
      <p:ext uri="{BB962C8B-B14F-4D97-AF65-F5344CB8AC3E}">
        <p14:creationId xmlns:p14="http://schemas.microsoft.com/office/powerpoint/2010/main" val="3462259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
            <a:ext cx="8229600" cy="857250"/>
          </a:xfrm>
        </p:spPr>
        <p:txBody>
          <a:bodyPr>
            <a:normAutofit/>
          </a:bodyPr>
          <a:lstStyle/>
          <a:p>
            <a:r>
              <a:rPr lang="en-US" sz="3600" b="1" dirty="0" smtClean="0"/>
              <a:t>Case</a:t>
            </a:r>
            <a:endParaRPr lang="en-US" sz="3600" b="1" dirty="0"/>
          </a:p>
        </p:txBody>
      </p:sp>
      <p:sp>
        <p:nvSpPr>
          <p:cNvPr id="3" name="Content Placeholder 2"/>
          <p:cNvSpPr>
            <a:spLocks noGrp="1"/>
          </p:cNvSpPr>
          <p:nvPr>
            <p:ph idx="1"/>
          </p:nvPr>
        </p:nvSpPr>
        <p:spPr>
          <a:xfrm>
            <a:off x="628650" y="928952"/>
            <a:ext cx="3879230" cy="3333410"/>
          </a:xfrm>
        </p:spPr>
        <p:txBody>
          <a:bodyPr>
            <a:normAutofit/>
          </a:bodyPr>
          <a:lstStyle/>
          <a:p>
            <a:pPr marL="0" indent="0">
              <a:spcBef>
                <a:spcPts val="0"/>
              </a:spcBef>
              <a:spcAft>
                <a:spcPts val="600"/>
              </a:spcAft>
              <a:buNone/>
            </a:pPr>
            <a:r>
              <a:rPr lang="en-US" sz="1600" dirty="0" smtClean="0"/>
              <a:t>Three years later…</a:t>
            </a:r>
          </a:p>
          <a:p>
            <a:pPr marL="0" indent="0">
              <a:spcBef>
                <a:spcPts val="0"/>
              </a:spcBef>
              <a:spcAft>
                <a:spcPts val="600"/>
              </a:spcAft>
              <a:buNone/>
            </a:pPr>
            <a:endParaRPr lang="en-US" sz="1000" dirty="0" smtClean="0"/>
          </a:p>
          <a:p>
            <a:pPr marL="0" indent="0">
              <a:spcBef>
                <a:spcPts val="0"/>
              </a:spcBef>
              <a:spcAft>
                <a:spcPts val="600"/>
              </a:spcAft>
              <a:buNone/>
            </a:pPr>
            <a:r>
              <a:rPr lang="en-US" sz="1600" dirty="0" smtClean="0"/>
              <a:t>Mrs. Peters is admitted again for her 3</a:t>
            </a:r>
            <a:r>
              <a:rPr lang="en-US" sz="1600" baseline="30000" dirty="0" smtClean="0"/>
              <a:t>rd</a:t>
            </a:r>
            <a:r>
              <a:rPr lang="en-US" sz="1600" dirty="0" smtClean="0"/>
              <a:t> episode of decompensated heart failure in 6 months. </a:t>
            </a:r>
          </a:p>
          <a:p>
            <a:pPr marL="0" indent="0">
              <a:spcBef>
                <a:spcPts val="0"/>
              </a:spcBef>
              <a:spcAft>
                <a:spcPts val="600"/>
              </a:spcAft>
              <a:buNone/>
            </a:pPr>
            <a:endParaRPr lang="en-US" sz="1000" dirty="0"/>
          </a:p>
          <a:p>
            <a:pPr marL="0" indent="0">
              <a:spcBef>
                <a:spcPts val="0"/>
              </a:spcBef>
              <a:spcAft>
                <a:spcPts val="600"/>
              </a:spcAft>
              <a:buNone/>
            </a:pPr>
            <a:r>
              <a:rPr lang="en-US" sz="1600" dirty="0" smtClean="0"/>
              <a:t>On admission to the cardiac care unit (CCU), she is confused, </a:t>
            </a:r>
            <a:r>
              <a:rPr lang="en-US" sz="1600" dirty="0" err="1" smtClean="0"/>
              <a:t>dyspneic</a:t>
            </a:r>
            <a:r>
              <a:rPr lang="en-US" sz="1600" dirty="0" smtClean="0"/>
              <a:t>, hypotensive, </a:t>
            </a:r>
            <a:r>
              <a:rPr lang="en-US" sz="1600" dirty="0" err="1" smtClean="0"/>
              <a:t>hyponatremic</a:t>
            </a:r>
            <a:r>
              <a:rPr lang="en-US" sz="1600" dirty="0" smtClean="0"/>
              <a:t>, and in renal failure.</a:t>
            </a:r>
          </a:p>
          <a:p>
            <a:pPr marL="0" indent="0">
              <a:spcBef>
                <a:spcPts val="0"/>
              </a:spcBef>
              <a:spcAft>
                <a:spcPts val="600"/>
              </a:spcAft>
              <a:buNone/>
            </a:pPr>
            <a:endParaRPr lang="en-US" sz="1000" dirty="0"/>
          </a:p>
          <a:p>
            <a:pPr marL="0" indent="0">
              <a:spcBef>
                <a:spcPts val="0"/>
              </a:spcBef>
              <a:spcAft>
                <a:spcPts val="600"/>
              </a:spcAft>
              <a:buNone/>
            </a:pPr>
            <a:r>
              <a:rPr lang="en-US" sz="1600" dirty="0" smtClean="0"/>
              <a:t>Her daughter asks when listening to morning rounds, “Is she going to die?”</a:t>
            </a:r>
            <a:endParaRPr lang="en-US" sz="1600" dirty="0"/>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 t="619" r="34102" b="-1"/>
          <a:stretch/>
        </p:blipFill>
        <p:spPr>
          <a:xfrm>
            <a:off x="5282528" y="928952"/>
            <a:ext cx="2748628" cy="3108960"/>
          </a:xfrm>
          <a:prstGeom prst="rect">
            <a:avLst/>
          </a:prstGeom>
        </p:spPr>
      </p:pic>
      <p:sp>
        <p:nvSpPr>
          <p:cNvPr id="5" name="TextBox 4"/>
          <p:cNvSpPr txBox="1"/>
          <p:nvPr/>
        </p:nvSpPr>
        <p:spPr>
          <a:xfrm>
            <a:off x="6112476" y="4806502"/>
            <a:ext cx="2887591" cy="207749"/>
          </a:xfrm>
          <a:prstGeom prst="rect">
            <a:avLst/>
          </a:prstGeom>
          <a:noFill/>
        </p:spPr>
        <p:txBody>
          <a:bodyPr wrap="square" lIns="68580" tIns="34290" rIns="68580" bIns="34290" rtlCol="0">
            <a:spAutoFit/>
          </a:bodyPr>
          <a:lstStyle/>
          <a:p>
            <a:r>
              <a:rPr lang="en-US" sz="900" b="1" dirty="0" smtClean="0">
                <a:latin typeface="Arial" panose="020B0604020202020204" pitchFamily="34" charset="0"/>
                <a:cs typeface="Arial" panose="020B0604020202020204" pitchFamily="34" charset="0"/>
                <a:hlinkClick r:id="rId3"/>
              </a:rPr>
              <a:t>P</a:t>
            </a:r>
            <a:r>
              <a:rPr lang="en-US" sz="900" b="1" i="1" dirty="0" smtClean="0">
                <a:latin typeface="Arial" panose="020B0604020202020204" pitchFamily="34" charset="0"/>
                <a:cs typeface="Arial" panose="020B0604020202020204" pitchFamily="34" charset="0"/>
                <a:hlinkClick r:id="rId3"/>
              </a:rPr>
              <a:t>hoto</a:t>
            </a:r>
            <a:r>
              <a:rPr lang="en-US" sz="900" b="1" i="1" dirty="0" smtClean="0">
                <a:latin typeface="Arial" panose="020B0604020202020204" pitchFamily="34" charset="0"/>
                <a:cs typeface="Arial" panose="020B0604020202020204" pitchFamily="34" charset="0"/>
              </a:rPr>
              <a:t> by</a:t>
            </a:r>
            <a:r>
              <a:rPr lang="en-US" sz="900" b="1" i="1" dirty="0">
                <a:latin typeface="Arial" panose="020B0604020202020204" pitchFamily="34" charset="0"/>
                <a:cs typeface="Arial" panose="020B0604020202020204" pitchFamily="34" charset="0"/>
              </a:rPr>
              <a:t> </a:t>
            </a:r>
            <a:r>
              <a:rPr lang="en-US" sz="900" b="1" i="1" dirty="0" err="1" smtClean="0">
                <a:latin typeface="Arial" panose="020B0604020202020204" pitchFamily="34" charset="0"/>
                <a:cs typeface="Arial" panose="020B0604020202020204" pitchFamily="34" charset="0"/>
                <a:hlinkClick r:id="rId4"/>
              </a:rPr>
              <a:t>Eggybird</a:t>
            </a:r>
            <a:r>
              <a:rPr lang="en-US" sz="900" b="1" i="1" dirty="0">
                <a:latin typeface="Arial" panose="020B0604020202020204" pitchFamily="34" charset="0"/>
                <a:cs typeface="Arial" panose="020B0604020202020204" pitchFamily="34" charset="0"/>
              </a:rPr>
              <a:t> is licensed under </a:t>
            </a:r>
            <a:r>
              <a:rPr lang="en-US" sz="900" b="1" i="1" dirty="0">
                <a:latin typeface="Arial" panose="020B0604020202020204" pitchFamily="34" charset="0"/>
                <a:cs typeface="Arial" panose="020B0604020202020204" pitchFamily="34" charset="0"/>
                <a:hlinkClick r:id="rId5"/>
              </a:rPr>
              <a:t>CC BY 2.0</a:t>
            </a:r>
            <a:endParaRPr lang="en-US" sz="9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824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r>
              <a:rPr lang="en-US" sz="3600" b="1" dirty="0"/>
              <a:t>Delivering Bad News</a:t>
            </a:r>
          </a:p>
        </p:txBody>
      </p:sp>
      <p:pic>
        <p:nvPicPr>
          <p:cNvPr id="4" name="Picture 3"/>
          <p:cNvPicPr>
            <a:picLocks noChangeAspect="1"/>
          </p:cNvPicPr>
          <p:nvPr/>
        </p:nvPicPr>
        <p:blipFill>
          <a:blip r:embed="rId3"/>
          <a:stretch>
            <a:fillRect/>
          </a:stretch>
        </p:blipFill>
        <p:spPr>
          <a:xfrm>
            <a:off x="302636" y="857250"/>
            <a:ext cx="8538727" cy="3459803"/>
          </a:xfrm>
          <a:prstGeom prst="rect">
            <a:avLst/>
          </a:prstGeom>
        </p:spPr>
      </p:pic>
      <p:sp>
        <p:nvSpPr>
          <p:cNvPr id="6" name="TextBox 5"/>
          <p:cNvSpPr txBox="1"/>
          <p:nvPr/>
        </p:nvSpPr>
        <p:spPr>
          <a:xfrm>
            <a:off x="1090671" y="4729617"/>
            <a:ext cx="8613768" cy="346249"/>
          </a:xfrm>
          <a:prstGeom prst="rect">
            <a:avLst/>
          </a:prstGeom>
          <a:noFill/>
        </p:spPr>
        <p:txBody>
          <a:bodyPr wrap="none" lIns="68580" tIns="34290" rIns="68580" bIns="34290" rtlCol="0">
            <a:spAutoFit/>
          </a:bodyPr>
          <a:lstStyle/>
          <a:p>
            <a:r>
              <a:rPr lang="en-US" dirty="0" err="1"/>
              <a:t>Goodlin</a:t>
            </a:r>
            <a:r>
              <a:rPr lang="en-US" dirty="0"/>
              <a:t> SJ. Palliative care in congestive heart failure. </a:t>
            </a:r>
            <a:r>
              <a:rPr lang="en-US" i="1" dirty="0"/>
              <a:t>J Am </a:t>
            </a:r>
            <a:r>
              <a:rPr lang="en-US" i="1" dirty="0" err="1"/>
              <a:t>Coll</a:t>
            </a:r>
            <a:r>
              <a:rPr lang="en-US" i="1" dirty="0"/>
              <a:t> </a:t>
            </a:r>
            <a:r>
              <a:rPr lang="en-US" i="1" dirty="0" err="1"/>
              <a:t>Cardiol</a:t>
            </a:r>
            <a:r>
              <a:rPr lang="en-US" dirty="0"/>
              <a:t> 2009; </a:t>
            </a:r>
            <a:r>
              <a:rPr lang="en-US" b="1" dirty="0"/>
              <a:t>54</a:t>
            </a:r>
            <a:r>
              <a:rPr lang="en-US" dirty="0"/>
              <a:t>(5): 386-96.</a:t>
            </a:r>
          </a:p>
        </p:txBody>
      </p:sp>
    </p:spTree>
    <p:extLst>
      <p:ext uri="{BB962C8B-B14F-4D97-AF65-F5344CB8AC3E}">
        <p14:creationId xmlns:p14="http://schemas.microsoft.com/office/powerpoint/2010/main" val="2518775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07"/>
            <a:ext cx="8229600" cy="857250"/>
          </a:xfrm>
        </p:spPr>
        <p:txBody>
          <a:bodyPr>
            <a:normAutofit/>
          </a:bodyPr>
          <a:lstStyle/>
          <a:p>
            <a:r>
              <a:rPr lang="en-US" sz="3600" b="1" dirty="0" smtClean="0"/>
              <a:t>Objectives</a:t>
            </a:r>
            <a:endParaRPr lang="en-US" sz="3600" b="1" dirty="0"/>
          </a:p>
        </p:txBody>
      </p:sp>
      <p:sp>
        <p:nvSpPr>
          <p:cNvPr id="3" name="Content Placeholder 2"/>
          <p:cNvSpPr>
            <a:spLocks noGrp="1"/>
          </p:cNvSpPr>
          <p:nvPr>
            <p:ph idx="1"/>
          </p:nvPr>
        </p:nvSpPr>
        <p:spPr>
          <a:xfrm>
            <a:off x="457200" y="945721"/>
            <a:ext cx="8229600" cy="3394075"/>
          </a:xfrm>
        </p:spPr>
        <p:txBody>
          <a:bodyPr>
            <a:normAutofit/>
          </a:bodyPr>
          <a:lstStyle/>
          <a:p>
            <a:pPr marL="457200" indent="-457200">
              <a:spcBef>
                <a:spcPts val="0"/>
              </a:spcBef>
              <a:spcAft>
                <a:spcPts val="600"/>
              </a:spcAft>
              <a:buFont typeface="+mj-lt"/>
              <a:buAutoNum type="arabicPeriod"/>
            </a:pPr>
            <a:r>
              <a:rPr lang="en-US" sz="2000" dirty="0" smtClean="0"/>
              <a:t>List the elements of informed consent and assessment for decision-making capacity </a:t>
            </a:r>
          </a:p>
          <a:p>
            <a:pPr marL="457200" indent="-457200">
              <a:spcBef>
                <a:spcPts val="0"/>
              </a:spcBef>
              <a:spcAft>
                <a:spcPts val="600"/>
              </a:spcAft>
              <a:buFont typeface="+mj-lt"/>
              <a:buAutoNum type="arabicPeriod"/>
            </a:pPr>
            <a:r>
              <a:rPr lang="en-US" sz="2000" dirty="0" smtClean="0"/>
              <a:t>Identify types of advance directives and explain the role of patients’ wishes, preferences, and goals in decision making</a:t>
            </a:r>
          </a:p>
          <a:p>
            <a:pPr marL="457200" indent="-457200">
              <a:spcBef>
                <a:spcPts val="0"/>
              </a:spcBef>
              <a:spcAft>
                <a:spcPts val="600"/>
              </a:spcAft>
              <a:buFont typeface="+mj-lt"/>
              <a:buAutoNum type="arabicPeriod"/>
            </a:pPr>
            <a:r>
              <a:rPr lang="en-US" sz="2000" dirty="0" smtClean="0"/>
              <a:t>Describe effective strategies for difficult discussions with older patients and their families (e.g., benefits and risks of treatments, bad news, prognosis, and do not resuscitate (DNR) orders)</a:t>
            </a:r>
          </a:p>
          <a:p>
            <a:pPr marL="457200" indent="-457200">
              <a:spcBef>
                <a:spcPts val="0"/>
              </a:spcBef>
              <a:spcAft>
                <a:spcPts val="600"/>
              </a:spcAft>
              <a:buFont typeface="+mj-lt"/>
              <a:buAutoNum type="arabicPeriod"/>
            </a:pPr>
            <a:r>
              <a:rPr lang="en-US" sz="2000" dirty="0" smtClean="0"/>
              <a:t>Discuss issues regarding the DNR orders in different care settings (in-hospital, out-of-hospital, and prior to procedures)</a:t>
            </a:r>
            <a:endParaRPr lang="en-US" sz="2000" dirty="0"/>
          </a:p>
        </p:txBody>
      </p:sp>
    </p:spTree>
    <p:extLst>
      <p:ext uri="{BB962C8B-B14F-4D97-AF65-F5344CB8AC3E}">
        <p14:creationId xmlns:p14="http://schemas.microsoft.com/office/powerpoint/2010/main" val="1072521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75"/>
            <a:ext cx="8229600" cy="857250"/>
          </a:xfrm>
        </p:spPr>
        <p:txBody>
          <a:bodyPr>
            <a:normAutofit/>
          </a:bodyPr>
          <a:lstStyle/>
          <a:p>
            <a:r>
              <a:rPr lang="en-US" sz="3600" b="1" dirty="0" smtClean="0"/>
              <a:t>Case</a:t>
            </a:r>
            <a:endParaRPr lang="en-US" sz="3600" b="1" dirty="0"/>
          </a:p>
        </p:txBody>
      </p:sp>
      <p:sp>
        <p:nvSpPr>
          <p:cNvPr id="3" name="Content Placeholder 2"/>
          <p:cNvSpPr>
            <a:spLocks noGrp="1"/>
          </p:cNvSpPr>
          <p:nvPr>
            <p:ph idx="1"/>
          </p:nvPr>
        </p:nvSpPr>
        <p:spPr>
          <a:xfrm>
            <a:off x="628650" y="839702"/>
            <a:ext cx="4431936" cy="3431381"/>
          </a:xfrm>
        </p:spPr>
        <p:txBody>
          <a:bodyPr>
            <a:normAutofit/>
          </a:bodyPr>
          <a:lstStyle/>
          <a:p>
            <a:pPr marL="0" indent="0">
              <a:buNone/>
            </a:pPr>
            <a:r>
              <a:rPr lang="en-US" sz="1800" dirty="0"/>
              <a:t>During the </a:t>
            </a:r>
            <a:r>
              <a:rPr lang="en-US" sz="1800" dirty="0" smtClean="0"/>
              <a:t>family meeting </a:t>
            </a:r>
            <a:r>
              <a:rPr lang="en-US" sz="1800" dirty="0"/>
              <a:t>with Sandra, her physician learns that Mrs. Peters has no health care proxy or living will. </a:t>
            </a:r>
          </a:p>
          <a:p>
            <a:pPr marL="0" indent="0">
              <a:buNone/>
            </a:pPr>
            <a:endParaRPr lang="en-US" sz="1200" dirty="0" smtClean="0"/>
          </a:p>
          <a:p>
            <a:pPr marL="0" indent="0">
              <a:buNone/>
            </a:pPr>
            <a:r>
              <a:rPr lang="en-US" sz="1800" dirty="0" smtClean="0"/>
              <a:t>She </a:t>
            </a:r>
            <a:r>
              <a:rPr lang="en-US" sz="1800" dirty="0"/>
              <a:t>has become confused recently, but consistently complains that her increasing symptoms, physical limitations, and frequent hospitalizations are unbearable. </a:t>
            </a:r>
            <a:endParaRPr lang="en-US" sz="1800" dirty="0" smtClean="0"/>
          </a:p>
          <a:p>
            <a:pPr marL="0" indent="0">
              <a:buNone/>
            </a:pPr>
            <a:endParaRPr lang="en-US" sz="1200" dirty="0"/>
          </a:p>
          <a:p>
            <a:pPr marL="0" indent="0">
              <a:buNone/>
            </a:pPr>
            <a:r>
              <a:rPr lang="en-US" sz="1800" dirty="0" smtClean="0"/>
              <a:t>“My mother would </a:t>
            </a:r>
            <a:r>
              <a:rPr lang="en-US" sz="1800" dirty="0"/>
              <a:t>not want resuscitation attempted</a:t>
            </a:r>
            <a:r>
              <a:rPr lang="en-US" sz="1800" dirty="0" smtClean="0"/>
              <a:t>.”</a:t>
            </a:r>
            <a:endParaRPr lang="en-US" sz="1800" dirty="0"/>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 t="619" r="34102" b="-1"/>
          <a:stretch/>
        </p:blipFill>
        <p:spPr>
          <a:xfrm>
            <a:off x="5282528" y="826558"/>
            <a:ext cx="2867406" cy="3243309"/>
          </a:xfrm>
          <a:prstGeom prst="rect">
            <a:avLst/>
          </a:prstGeom>
        </p:spPr>
      </p:pic>
      <p:sp>
        <p:nvSpPr>
          <p:cNvPr id="5" name="TextBox 4"/>
          <p:cNvSpPr txBox="1"/>
          <p:nvPr/>
        </p:nvSpPr>
        <p:spPr>
          <a:xfrm>
            <a:off x="5477263" y="4806502"/>
            <a:ext cx="3509356" cy="207749"/>
          </a:xfrm>
          <a:prstGeom prst="rect">
            <a:avLst/>
          </a:prstGeom>
          <a:noFill/>
        </p:spPr>
        <p:txBody>
          <a:bodyPr wrap="square" lIns="68580" tIns="34290" rIns="68580" bIns="34290" rtlCol="0">
            <a:spAutoFit/>
          </a:bodyPr>
          <a:lstStyle/>
          <a:p>
            <a:pPr algn="r"/>
            <a:r>
              <a:rPr lang="en-US" sz="900" b="1" i="1" dirty="0" smtClean="0">
                <a:latin typeface="Arial" panose="020B0604020202020204" pitchFamily="34" charset="0"/>
                <a:cs typeface="Arial" panose="020B0604020202020204" pitchFamily="34" charset="0"/>
                <a:hlinkClick r:id="rId3"/>
              </a:rPr>
              <a:t>Photo</a:t>
            </a:r>
            <a:r>
              <a:rPr lang="en-US" sz="900" b="1" i="1" dirty="0" smtClean="0">
                <a:latin typeface="Arial" panose="020B0604020202020204" pitchFamily="34" charset="0"/>
                <a:cs typeface="Arial" panose="020B0604020202020204" pitchFamily="34" charset="0"/>
              </a:rPr>
              <a:t> by</a:t>
            </a:r>
            <a:r>
              <a:rPr lang="en-US" sz="900" b="1" i="1" dirty="0">
                <a:latin typeface="Arial" panose="020B0604020202020204" pitchFamily="34" charset="0"/>
                <a:cs typeface="Arial" panose="020B0604020202020204" pitchFamily="34" charset="0"/>
              </a:rPr>
              <a:t> </a:t>
            </a:r>
            <a:r>
              <a:rPr lang="en-US" sz="900" b="1" i="1" dirty="0" err="1" smtClean="0">
                <a:latin typeface="Arial" panose="020B0604020202020204" pitchFamily="34" charset="0"/>
                <a:cs typeface="Arial" panose="020B0604020202020204" pitchFamily="34" charset="0"/>
                <a:hlinkClick r:id="rId4"/>
              </a:rPr>
              <a:t>Eggybird</a:t>
            </a:r>
            <a:r>
              <a:rPr lang="en-US" sz="900" b="1" i="1" dirty="0">
                <a:latin typeface="Arial" panose="020B0604020202020204" pitchFamily="34" charset="0"/>
                <a:cs typeface="Arial" panose="020B0604020202020204" pitchFamily="34" charset="0"/>
              </a:rPr>
              <a:t> is licensed under </a:t>
            </a:r>
            <a:r>
              <a:rPr lang="en-US" sz="900" b="1" i="1" dirty="0">
                <a:latin typeface="Arial" panose="020B0604020202020204" pitchFamily="34" charset="0"/>
                <a:cs typeface="Arial" panose="020B0604020202020204" pitchFamily="34" charset="0"/>
                <a:hlinkClick r:id="rId5"/>
              </a:rPr>
              <a:t>CC BY 2.0</a:t>
            </a:r>
            <a:endParaRPr lang="en-US" sz="9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8823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3"/>
            <a:ext cx="8229600" cy="857250"/>
          </a:xfrm>
        </p:spPr>
        <p:txBody>
          <a:bodyPr>
            <a:normAutofit/>
          </a:bodyPr>
          <a:lstStyle/>
          <a:p>
            <a:r>
              <a:rPr lang="en-US" sz="3600" b="1" dirty="0" smtClean="0"/>
              <a:t>Surrogate Decision Making </a:t>
            </a:r>
            <a:endParaRPr lang="en-US" sz="3600" b="1" dirty="0"/>
          </a:p>
        </p:txBody>
      </p:sp>
      <p:sp>
        <p:nvSpPr>
          <p:cNvPr id="3" name="Content Placeholder 2"/>
          <p:cNvSpPr>
            <a:spLocks noGrp="1"/>
          </p:cNvSpPr>
          <p:nvPr>
            <p:ph idx="1"/>
          </p:nvPr>
        </p:nvSpPr>
        <p:spPr>
          <a:xfrm>
            <a:off x="457200" y="944777"/>
            <a:ext cx="8229600" cy="3394075"/>
          </a:xfrm>
        </p:spPr>
        <p:txBody>
          <a:bodyPr>
            <a:normAutofit/>
          </a:bodyPr>
          <a:lstStyle/>
          <a:p>
            <a:pPr marL="0" indent="0">
              <a:buNone/>
            </a:pPr>
            <a:r>
              <a:rPr lang="en-US" sz="2200" b="1" dirty="0" smtClean="0"/>
              <a:t>Surrogate Decision Maker: </a:t>
            </a:r>
          </a:p>
          <a:p>
            <a:r>
              <a:rPr lang="en-US" sz="2000" dirty="0" smtClean="0"/>
              <a:t>Represents patient who lacks decision-making capacity </a:t>
            </a:r>
          </a:p>
          <a:p>
            <a:r>
              <a:rPr lang="en-US" sz="2000" dirty="0" smtClean="0"/>
              <a:t>Consult state laws regarding hierarchy of decision makers </a:t>
            </a:r>
          </a:p>
          <a:p>
            <a:r>
              <a:rPr lang="en-US" sz="2000" dirty="0" smtClean="0"/>
              <a:t>Should base decisions on: </a:t>
            </a:r>
          </a:p>
          <a:p>
            <a:pPr lvl="1"/>
            <a:r>
              <a:rPr lang="en-US" sz="2000" dirty="0" smtClean="0"/>
              <a:t>Patient’s preferences, evidenced by prior oral or written statements, if known</a:t>
            </a:r>
          </a:p>
          <a:p>
            <a:pPr lvl="1"/>
            <a:r>
              <a:rPr lang="en-US" sz="2000" dirty="0" smtClean="0"/>
              <a:t>Substituted judgment (what the surrogate judges the patient would decide), based on patient’s values, if known </a:t>
            </a:r>
          </a:p>
          <a:p>
            <a:pPr lvl="1"/>
            <a:r>
              <a:rPr lang="en-US" sz="2000" dirty="0" smtClean="0"/>
              <a:t>Best interests, if patient’s values are unknown</a:t>
            </a:r>
            <a:endParaRPr lang="en-US" sz="2000" dirty="0"/>
          </a:p>
        </p:txBody>
      </p:sp>
    </p:spTree>
    <p:extLst>
      <p:ext uri="{BB962C8B-B14F-4D97-AF65-F5344CB8AC3E}">
        <p14:creationId xmlns:p14="http://schemas.microsoft.com/office/powerpoint/2010/main" val="113233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08"/>
            <a:ext cx="8229600" cy="857250"/>
          </a:xfrm>
        </p:spPr>
        <p:txBody>
          <a:bodyPr>
            <a:noAutofit/>
          </a:bodyPr>
          <a:lstStyle/>
          <a:p>
            <a:r>
              <a:rPr lang="en-US" sz="3600" b="1" dirty="0" smtClean="0"/>
              <a:t>Communicating With Surrogate Decision Makers</a:t>
            </a:r>
            <a:endParaRPr lang="en-US" sz="3600" b="1" dirty="0"/>
          </a:p>
        </p:txBody>
      </p:sp>
      <p:sp>
        <p:nvSpPr>
          <p:cNvPr id="3" name="Content Placeholder 2"/>
          <p:cNvSpPr>
            <a:spLocks noGrp="1"/>
          </p:cNvSpPr>
          <p:nvPr>
            <p:ph idx="1"/>
          </p:nvPr>
        </p:nvSpPr>
        <p:spPr/>
        <p:txBody>
          <a:bodyPr>
            <a:normAutofit/>
          </a:bodyPr>
          <a:lstStyle/>
          <a:p>
            <a:r>
              <a:rPr lang="en-US" sz="2000" dirty="0" smtClean="0"/>
              <a:t>Designate a skilled communicator from the medical team and establish relationships before difficult topics arise </a:t>
            </a:r>
          </a:p>
          <a:p>
            <a:r>
              <a:rPr lang="en-US" sz="2000" dirty="0" smtClean="0"/>
              <a:t>Ask about the patient and his/her values to help guide medical recommendations </a:t>
            </a:r>
          </a:p>
          <a:p>
            <a:r>
              <a:rPr lang="en-US" sz="2000" dirty="0" smtClean="0"/>
              <a:t>Counsel surrogates that their role is to decide based on what the patient would choose, considering the patient’s preferences, goals, and values </a:t>
            </a:r>
          </a:p>
          <a:p>
            <a:r>
              <a:rPr lang="en-US" sz="2000" dirty="0" smtClean="0"/>
              <a:t>Ask about surrogate’s experience with medical decision making </a:t>
            </a:r>
          </a:p>
          <a:p>
            <a:r>
              <a:rPr lang="en-US" sz="2000" dirty="0" smtClean="0"/>
              <a:t>Do not overburden decision makers with a laundry list of decisions; make specific recommendations</a:t>
            </a:r>
            <a:endParaRPr lang="en-US" sz="2000" dirty="0"/>
          </a:p>
        </p:txBody>
      </p:sp>
    </p:spTree>
    <p:extLst>
      <p:ext uri="{BB962C8B-B14F-4D97-AF65-F5344CB8AC3E}">
        <p14:creationId xmlns:p14="http://schemas.microsoft.com/office/powerpoint/2010/main" val="3365005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83"/>
            <a:ext cx="8229600" cy="857250"/>
          </a:xfrm>
        </p:spPr>
        <p:txBody>
          <a:bodyPr>
            <a:normAutofit/>
          </a:bodyPr>
          <a:lstStyle/>
          <a:p>
            <a:r>
              <a:rPr lang="en-US" sz="3600" b="1" dirty="0" smtClean="0"/>
              <a:t>DNR Orders</a:t>
            </a:r>
            <a:endParaRPr lang="en-US" sz="3600" b="1" dirty="0"/>
          </a:p>
        </p:txBody>
      </p:sp>
      <p:sp>
        <p:nvSpPr>
          <p:cNvPr id="3" name="Content Placeholder 2"/>
          <p:cNvSpPr>
            <a:spLocks noGrp="1"/>
          </p:cNvSpPr>
          <p:nvPr>
            <p:ph idx="1"/>
          </p:nvPr>
        </p:nvSpPr>
        <p:spPr>
          <a:xfrm>
            <a:off x="457200" y="978672"/>
            <a:ext cx="8229600" cy="3394075"/>
          </a:xfrm>
        </p:spPr>
        <p:txBody>
          <a:bodyPr>
            <a:normAutofit/>
          </a:bodyPr>
          <a:lstStyle/>
          <a:p>
            <a:r>
              <a:rPr lang="en-US" sz="2000" dirty="0" smtClean="0"/>
              <a:t>A DNR order only governs care in the event of cardiac or respiratory arrest. DNR does not equal “do not treat.” </a:t>
            </a:r>
          </a:p>
          <a:p>
            <a:r>
              <a:rPr lang="en-US" sz="2000" dirty="0" smtClean="0"/>
              <a:t>Should be addressed at care transitions </a:t>
            </a:r>
          </a:p>
          <a:p>
            <a:r>
              <a:rPr lang="en-US" sz="2000" dirty="0" smtClean="0"/>
              <a:t>State laws regarding DNR decision making vary </a:t>
            </a:r>
          </a:p>
          <a:p>
            <a:r>
              <a:rPr lang="en-US" sz="2000" dirty="0" smtClean="0"/>
              <a:t>In order to make a fully informed decision about DNR, decision makers need to know the expected outcome of an attempt at resuscitation, given the patient’s prognosis </a:t>
            </a:r>
          </a:p>
          <a:p>
            <a:r>
              <a:rPr lang="en-US" sz="2000" dirty="0" smtClean="0"/>
              <a:t>Language is important; consider “do not attempt resuscitation” to convey probability of success and prognosis if patient survives</a:t>
            </a:r>
            <a:endParaRPr lang="en-US" sz="2000" dirty="0"/>
          </a:p>
        </p:txBody>
      </p:sp>
    </p:spTree>
    <p:extLst>
      <p:ext uri="{BB962C8B-B14F-4D97-AF65-F5344CB8AC3E}">
        <p14:creationId xmlns:p14="http://schemas.microsoft.com/office/powerpoint/2010/main" val="4260234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242"/>
            <a:ext cx="8229600" cy="857250"/>
          </a:xfrm>
        </p:spPr>
        <p:txBody>
          <a:bodyPr>
            <a:normAutofit/>
          </a:bodyPr>
          <a:lstStyle/>
          <a:p>
            <a:r>
              <a:rPr lang="en-US" sz="3600" b="1" dirty="0" smtClean="0"/>
              <a:t>Case</a:t>
            </a:r>
            <a:endParaRPr lang="en-US" sz="3600" b="1" dirty="0"/>
          </a:p>
        </p:txBody>
      </p:sp>
      <p:sp>
        <p:nvSpPr>
          <p:cNvPr id="3" name="Content Placeholder 2"/>
          <p:cNvSpPr>
            <a:spLocks noGrp="1"/>
          </p:cNvSpPr>
          <p:nvPr>
            <p:ph idx="1"/>
          </p:nvPr>
        </p:nvSpPr>
        <p:spPr>
          <a:xfrm>
            <a:off x="628650" y="1369218"/>
            <a:ext cx="4431936" cy="3774282"/>
          </a:xfrm>
        </p:spPr>
        <p:txBody>
          <a:bodyPr>
            <a:noAutofit/>
          </a:bodyPr>
          <a:lstStyle/>
          <a:p>
            <a:pPr marL="0" indent="0">
              <a:buNone/>
            </a:pPr>
            <a:r>
              <a:rPr lang="en-US" sz="1800" dirty="0"/>
              <a:t>Mrs. Peters’ husband died last year</a:t>
            </a:r>
            <a:r>
              <a:rPr lang="en-US" sz="1800" dirty="0" smtClean="0"/>
              <a:t>.</a:t>
            </a:r>
          </a:p>
          <a:p>
            <a:pPr marL="0" indent="0">
              <a:buNone/>
            </a:pPr>
            <a:endParaRPr lang="en-US" sz="1000" dirty="0"/>
          </a:p>
          <a:p>
            <a:pPr marL="0" indent="0">
              <a:buNone/>
            </a:pPr>
            <a:r>
              <a:rPr lang="en-US" sz="1800" dirty="0"/>
              <a:t>She has two living adult children, Sandra and Andrew. </a:t>
            </a:r>
          </a:p>
          <a:p>
            <a:pPr marL="0" indent="0">
              <a:buNone/>
            </a:pPr>
            <a:endParaRPr lang="en-US" sz="1000" dirty="0"/>
          </a:p>
          <a:p>
            <a:pPr marL="0" indent="0">
              <a:buNone/>
            </a:pPr>
            <a:r>
              <a:rPr lang="en-US" sz="1800" dirty="0"/>
              <a:t>You call her son Andrew.</a:t>
            </a:r>
          </a:p>
          <a:p>
            <a:pPr marL="0" indent="0">
              <a:buNone/>
            </a:pPr>
            <a:endParaRPr lang="en-US" sz="1000" dirty="0"/>
          </a:p>
          <a:p>
            <a:pPr marL="0" indent="0">
              <a:buNone/>
            </a:pPr>
            <a:r>
              <a:rPr lang="en-US" sz="1800" dirty="0"/>
              <a:t>He disagrees with his sister, and demands that his mother receive all available treatments to save her life. </a:t>
            </a:r>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 t="619" r="34102" b="-1"/>
          <a:stretch/>
        </p:blipFill>
        <p:spPr>
          <a:xfrm>
            <a:off x="5354265" y="1268016"/>
            <a:ext cx="2867406" cy="3243309"/>
          </a:xfrm>
          <a:prstGeom prst="rect">
            <a:avLst/>
          </a:prstGeom>
        </p:spPr>
      </p:pic>
      <p:sp>
        <p:nvSpPr>
          <p:cNvPr id="5" name="TextBox 4"/>
          <p:cNvSpPr txBox="1"/>
          <p:nvPr/>
        </p:nvSpPr>
        <p:spPr>
          <a:xfrm>
            <a:off x="5282528" y="4702628"/>
            <a:ext cx="7018713" cy="346249"/>
          </a:xfrm>
          <a:prstGeom prst="rect">
            <a:avLst/>
          </a:prstGeom>
          <a:noFill/>
        </p:spPr>
        <p:txBody>
          <a:bodyPr wrap="square" lIns="68580" tIns="34290" rIns="68580" bIns="34290" rtlCol="0">
            <a:spAutoFit/>
          </a:bodyPr>
          <a:lstStyle/>
          <a:p>
            <a:r>
              <a:rPr lang="en-US" dirty="0" smtClean="0">
                <a:hlinkClick r:id="rId3"/>
              </a:rPr>
              <a:t>Photo</a:t>
            </a:r>
            <a:r>
              <a:rPr lang="en-US" dirty="0" smtClean="0"/>
              <a:t> by</a:t>
            </a:r>
            <a:r>
              <a:rPr lang="en-US" dirty="0"/>
              <a:t> </a:t>
            </a:r>
            <a:r>
              <a:rPr lang="en-US" dirty="0" err="1" smtClean="0">
                <a:hlinkClick r:id="rId4"/>
              </a:rPr>
              <a:t>Eggybird</a:t>
            </a:r>
            <a:r>
              <a:rPr lang="en-US" dirty="0"/>
              <a:t> is licensed under </a:t>
            </a:r>
            <a:r>
              <a:rPr lang="en-US" dirty="0">
                <a:hlinkClick r:id="rId5"/>
              </a:rPr>
              <a:t>CC BY 2.0</a:t>
            </a:r>
            <a:endParaRPr lang="en-US" dirty="0"/>
          </a:p>
        </p:txBody>
      </p:sp>
    </p:spTree>
    <p:extLst>
      <p:ext uri="{BB962C8B-B14F-4D97-AF65-F5344CB8AC3E}">
        <p14:creationId xmlns:p14="http://schemas.microsoft.com/office/powerpoint/2010/main" val="1135790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2" y="115759"/>
            <a:ext cx="8229600" cy="857250"/>
          </a:xfrm>
        </p:spPr>
        <p:txBody>
          <a:bodyPr>
            <a:normAutofit/>
          </a:bodyPr>
          <a:lstStyle/>
          <a:p>
            <a:r>
              <a:rPr lang="en-US" sz="3600" b="1" dirty="0" smtClean="0"/>
              <a:t>Case</a:t>
            </a:r>
            <a:endParaRPr lang="en-US" sz="3600" b="1" dirty="0"/>
          </a:p>
        </p:txBody>
      </p:sp>
      <p:sp>
        <p:nvSpPr>
          <p:cNvPr id="3" name="Content Placeholder 2"/>
          <p:cNvSpPr>
            <a:spLocks noGrp="1"/>
          </p:cNvSpPr>
          <p:nvPr>
            <p:ph idx="1"/>
          </p:nvPr>
        </p:nvSpPr>
        <p:spPr>
          <a:xfrm>
            <a:off x="628650" y="1222965"/>
            <a:ext cx="4431936" cy="3333410"/>
          </a:xfrm>
        </p:spPr>
        <p:txBody>
          <a:bodyPr>
            <a:noAutofit/>
          </a:bodyPr>
          <a:lstStyle/>
          <a:p>
            <a:pPr marL="0" indent="0">
              <a:buNone/>
            </a:pPr>
            <a:r>
              <a:rPr lang="en-US" sz="1800" dirty="0"/>
              <a:t>When she learns this, Sandra breaks down into tears. </a:t>
            </a:r>
          </a:p>
          <a:p>
            <a:pPr marL="0" indent="0">
              <a:buNone/>
            </a:pPr>
            <a:endParaRPr lang="en-US" sz="1000" dirty="0"/>
          </a:p>
          <a:p>
            <a:pPr marL="0" indent="0">
              <a:buNone/>
            </a:pPr>
            <a:r>
              <a:rPr lang="en-US" sz="1800" dirty="0"/>
              <a:t>She admits to a distant relationship with her brother, whom she has not seen since the death of their father over a year ago.</a:t>
            </a:r>
          </a:p>
          <a:p>
            <a:pPr marL="0" indent="0">
              <a:buNone/>
            </a:pPr>
            <a:endParaRPr lang="en-US" sz="1000" dirty="0"/>
          </a:p>
          <a:p>
            <a:pPr marL="0" indent="0">
              <a:buNone/>
            </a:pPr>
            <a:r>
              <a:rPr lang="en-US" sz="1800" dirty="0"/>
              <a:t>How will you resolve this complex situation</a:t>
            </a:r>
            <a:r>
              <a:rPr lang="en-US" sz="1800" dirty="0" smtClean="0"/>
              <a:t>?</a:t>
            </a:r>
          </a:p>
          <a:p>
            <a:pPr marL="0" indent="0">
              <a:buNone/>
            </a:pPr>
            <a:endParaRPr lang="en-US" sz="1000" dirty="0"/>
          </a:p>
          <a:p>
            <a:pPr marL="0" indent="0">
              <a:buNone/>
            </a:pPr>
            <a:r>
              <a:rPr lang="en-US" sz="1800" dirty="0"/>
              <a:t>What do we know about Mrs. Peters prior wishes despite her lack of a living will?</a:t>
            </a: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 t="619" r="34102" b="-1"/>
          <a:stretch/>
        </p:blipFill>
        <p:spPr>
          <a:xfrm>
            <a:off x="5354265" y="1268016"/>
            <a:ext cx="2867406" cy="3243309"/>
          </a:xfrm>
          <a:prstGeom prst="rect">
            <a:avLst/>
          </a:prstGeom>
        </p:spPr>
      </p:pic>
      <p:sp>
        <p:nvSpPr>
          <p:cNvPr id="5" name="TextBox 4"/>
          <p:cNvSpPr txBox="1"/>
          <p:nvPr/>
        </p:nvSpPr>
        <p:spPr>
          <a:xfrm>
            <a:off x="5426461" y="4714723"/>
            <a:ext cx="3590539" cy="207749"/>
          </a:xfrm>
          <a:prstGeom prst="rect">
            <a:avLst/>
          </a:prstGeom>
          <a:noFill/>
        </p:spPr>
        <p:txBody>
          <a:bodyPr wrap="square" lIns="68580" tIns="34290" rIns="68580" bIns="34290" rtlCol="0">
            <a:spAutoFit/>
          </a:bodyPr>
          <a:lstStyle/>
          <a:p>
            <a:pPr algn="r"/>
            <a:r>
              <a:rPr lang="en-US" sz="900" b="1" i="1" dirty="0" smtClean="0">
                <a:latin typeface="Arial" panose="020B0604020202020204" pitchFamily="34" charset="0"/>
                <a:cs typeface="Arial" panose="020B0604020202020204" pitchFamily="34" charset="0"/>
                <a:hlinkClick r:id="rId4"/>
              </a:rPr>
              <a:t>Photo</a:t>
            </a:r>
            <a:r>
              <a:rPr lang="en-US" sz="900" b="1" i="1" dirty="0" smtClean="0">
                <a:latin typeface="Arial" panose="020B0604020202020204" pitchFamily="34" charset="0"/>
                <a:cs typeface="Arial" panose="020B0604020202020204" pitchFamily="34" charset="0"/>
              </a:rPr>
              <a:t> by</a:t>
            </a:r>
            <a:r>
              <a:rPr lang="en-US" sz="900" b="1" i="1" dirty="0">
                <a:latin typeface="Arial" panose="020B0604020202020204" pitchFamily="34" charset="0"/>
                <a:cs typeface="Arial" panose="020B0604020202020204" pitchFamily="34" charset="0"/>
              </a:rPr>
              <a:t> </a:t>
            </a:r>
            <a:r>
              <a:rPr lang="en-US" sz="900" b="1" i="1" dirty="0" err="1" smtClean="0">
                <a:latin typeface="Arial" panose="020B0604020202020204" pitchFamily="34" charset="0"/>
                <a:cs typeface="Arial" panose="020B0604020202020204" pitchFamily="34" charset="0"/>
                <a:hlinkClick r:id="rId5"/>
              </a:rPr>
              <a:t>Eggybird</a:t>
            </a:r>
            <a:r>
              <a:rPr lang="en-US" sz="900" b="1" i="1" dirty="0">
                <a:latin typeface="Arial" panose="020B0604020202020204" pitchFamily="34" charset="0"/>
                <a:cs typeface="Arial" panose="020B0604020202020204" pitchFamily="34" charset="0"/>
              </a:rPr>
              <a:t> is licensed under </a:t>
            </a:r>
            <a:r>
              <a:rPr lang="en-US" sz="900" b="1" i="1" dirty="0">
                <a:latin typeface="Arial" panose="020B0604020202020204" pitchFamily="34" charset="0"/>
                <a:cs typeface="Arial" panose="020B0604020202020204" pitchFamily="34" charset="0"/>
                <a:hlinkClick r:id="rId6"/>
              </a:rPr>
              <a:t>CC BY 2.0</a:t>
            </a:r>
            <a:endParaRPr lang="en-US" sz="9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9469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05"/>
            <a:ext cx="8229600" cy="857250"/>
          </a:xfrm>
        </p:spPr>
        <p:txBody>
          <a:bodyPr/>
          <a:lstStyle/>
          <a:p>
            <a:r>
              <a:rPr lang="en-US" dirty="0" smtClean="0"/>
              <a:t>Futility</a:t>
            </a:r>
            <a:endParaRPr lang="en-US" dirty="0"/>
          </a:p>
        </p:txBody>
      </p:sp>
      <p:sp>
        <p:nvSpPr>
          <p:cNvPr id="3" name="Content Placeholder 2"/>
          <p:cNvSpPr>
            <a:spLocks noGrp="1"/>
          </p:cNvSpPr>
          <p:nvPr>
            <p:ph idx="1"/>
          </p:nvPr>
        </p:nvSpPr>
        <p:spPr>
          <a:xfrm>
            <a:off x="457200" y="879819"/>
            <a:ext cx="8229600" cy="3394075"/>
          </a:xfrm>
        </p:spPr>
        <p:txBody>
          <a:bodyPr>
            <a:normAutofit/>
          </a:bodyPr>
          <a:lstStyle/>
          <a:p>
            <a:r>
              <a:rPr lang="en-US" sz="1600" dirty="0" smtClean="0"/>
              <a:t>Physiologic futility: implies the treatment is ineffective at achieving a desired physiologic effect </a:t>
            </a:r>
          </a:p>
          <a:p>
            <a:r>
              <a:rPr lang="en-US" sz="1600" dirty="0" smtClean="0"/>
              <a:t>Goal-defined futility: treatment is ineffective at achieving patient’s goals (e.g., restore previous level of function, survive to hospital discharge, live independently) </a:t>
            </a:r>
          </a:p>
          <a:p>
            <a:r>
              <a:rPr lang="en-US" sz="1600" dirty="0" smtClean="0"/>
              <a:t>Futility cases are usually about conflict regarding goals of treatment. Consider common reasons for conflict:</a:t>
            </a:r>
          </a:p>
          <a:p>
            <a:pPr lvl="1"/>
            <a:r>
              <a:rPr lang="en-US" sz="1600" dirty="0" smtClean="0"/>
              <a:t>Miscommunication/misunderstanding </a:t>
            </a:r>
            <a:endParaRPr lang="en-US" sz="1600" dirty="0"/>
          </a:p>
          <a:p>
            <a:pPr lvl="1"/>
            <a:r>
              <a:rPr lang="en-US" sz="1600" dirty="0" smtClean="0"/>
              <a:t>Disagreement among surrogate decision makers </a:t>
            </a:r>
          </a:p>
          <a:p>
            <a:pPr lvl="1"/>
            <a:r>
              <a:rPr lang="en-US" sz="1600" dirty="0" smtClean="0"/>
              <a:t>Emotional factors </a:t>
            </a:r>
          </a:p>
          <a:p>
            <a:pPr lvl="1"/>
            <a:r>
              <a:rPr lang="en-US" sz="1600" dirty="0" smtClean="0"/>
              <a:t>Breakdown in trust between the patient/family and care team </a:t>
            </a:r>
          </a:p>
          <a:p>
            <a:pPr lvl="1"/>
            <a:r>
              <a:rPr lang="en-US" sz="1600" dirty="0" smtClean="0"/>
              <a:t>Differences in values</a:t>
            </a:r>
            <a:endParaRPr lang="en-US" sz="1600" dirty="0"/>
          </a:p>
        </p:txBody>
      </p:sp>
    </p:spTree>
    <p:extLst>
      <p:ext uri="{BB962C8B-B14F-4D97-AF65-F5344CB8AC3E}">
        <p14:creationId xmlns:p14="http://schemas.microsoft.com/office/powerpoint/2010/main" val="628493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08"/>
            <a:ext cx="8229600" cy="857250"/>
          </a:xfrm>
        </p:spPr>
        <p:txBody>
          <a:bodyPr/>
          <a:lstStyle/>
          <a:p>
            <a:r>
              <a:rPr lang="en-US" dirty="0" smtClean="0"/>
              <a:t>Case Resolution</a:t>
            </a:r>
            <a:endParaRPr lang="en-US" dirty="0"/>
          </a:p>
        </p:txBody>
      </p:sp>
      <p:sp>
        <p:nvSpPr>
          <p:cNvPr id="3" name="Content Placeholder 2"/>
          <p:cNvSpPr>
            <a:spLocks noGrp="1"/>
          </p:cNvSpPr>
          <p:nvPr>
            <p:ph idx="1"/>
          </p:nvPr>
        </p:nvSpPr>
        <p:spPr>
          <a:xfrm>
            <a:off x="628650" y="990905"/>
            <a:ext cx="4431936" cy="3333410"/>
          </a:xfrm>
        </p:spPr>
        <p:txBody>
          <a:bodyPr>
            <a:noAutofit/>
          </a:bodyPr>
          <a:lstStyle/>
          <a:p>
            <a:pPr marL="0" indent="0">
              <a:buNone/>
            </a:pPr>
            <a:r>
              <a:rPr lang="en-US" sz="1600" dirty="0"/>
              <a:t>Andrew promptly visited his mother in the hospital and agreed to meet with her physician and his sister. </a:t>
            </a:r>
          </a:p>
          <a:p>
            <a:pPr marL="0" indent="0">
              <a:buNone/>
            </a:pPr>
            <a:endParaRPr lang="en-US" sz="1000" dirty="0"/>
          </a:p>
          <a:p>
            <a:pPr marL="0" indent="0">
              <a:buNone/>
            </a:pPr>
            <a:r>
              <a:rPr lang="en-US" sz="1600" dirty="0"/>
              <a:t>After seeing his mother and understanding better her current medical condition, he agreed that a DNR order was appropriate for her. </a:t>
            </a:r>
            <a:endParaRPr lang="en-US" sz="1600" dirty="0" smtClean="0"/>
          </a:p>
          <a:p>
            <a:pPr marL="0" indent="0">
              <a:buNone/>
            </a:pPr>
            <a:endParaRPr lang="en-US" sz="1000" dirty="0"/>
          </a:p>
          <a:p>
            <a:pPr marL="0" indent="0">
              <a:buNone/>
            </a:pPr>
            <a:r>
              <a:rPr lang="en-US" sz="1600" dirty="0" smtClean="0"/>
              <a:t>Mrs</a:t>
            </a:r>
            <a:r>
              <a:rPr lang="en-US" sz="1600" dirty="0"/>
              <a:t>. Peters’ family decided to continue intravenous inotropes and oral medications, but that the burden of more invasive treatments, such as ventilator support and dialysis, would outweigh benefits.</a:t>
            </a: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 t="619" r="34102" b="-1"/>
          <a:stretch/>
        </p:blipFill>
        <p:spPr>
          <a:xfrm>
            <a:off x="5354265" y="1073283"/>
            <a:ext cx="2667786" cy="3017520"/>
          </a:xfrm>
          <a:prstGeom prst="rect">
            <a:avLst/>
          </a:prstGeom>
        </p:spPr>
      </p:pic>
      <p:sp>
        <p:nvSpPr>
          <p:cNvPr id="5" name="TextBox 4"/>
          <p:cNvSpPr txBox="1"/>
          <p:nvPr/>
        </p:nvSpPr>
        <p:spPr>
          <a:xfrm>
            <a:off x="5875195" y="4806502"/>
            <a:ext cx="2811605" cy="207749"/>
          </a:xfrm>
          <a:prstGeom prst="rect">
            <a:avLst/>
          </a:prstGeom>
          <a:noFill/>
        </p:spPr>
        <p:txBody>
          <a:bodyPr wrap="square" lIns="68580" tIns="34290" rIns="68580" bIns="34290" rtlCol="0">
            <a:spAutoFit/>
          </a:bodyPr>
          <a:lstStyle/>
          <a:p>
            <a:pPr algn="r"/>
            <a:r>
              <a:rPr lang="en-US" sz="900" b="1" i="1" dirty="0" smtClean="0">
                <a:latin typeface="Arial" panose="020B0604020202020204" pitchFamily="34" charset="0"/>
                <a:cs typeface="Arial" panose="020B0604020202020204" pitchFamily="34" charset="0"/>
                <a:hlinkClick r:id="rId4"/>
              </a:rPr>
              <a:t>Photo</a:t>
            </a:r>
            <a:r>
              <a:rPr lang="en-US" sz="900" b="1" i="1" dirty="0" smtClean="0">
                <a:latin typeface="Arial" panose="020B0604020202020204" pitchFamily="34" charset="0"/>
                <a:cs typeface="Arial" panose="020B0604020202020204" pitchFamily="34" charset="0"/>
              </a:rPr>
              <a:t> by</a:t>
            </a:r>
            <a:r>
              <a:rPr lang="en-US" sz="900" b="1" i="1" dirty="0">
                <a:latin typeface="Arial" panose="020B0604020202020204" pitchFamily="34" charset="0"/>
                <a:cs typeface="Arial" panose="020B0604020202020204" pitchFamily="34" charset="0"/>
              </a:rPr>
              <a:t> </a:t>
            </a:r>
            <a:r>
              <a:rPr lang="en-US" sz="900" b="1" i="1" dirty="0" err="1" smtClean="0">
                <a:latin typeface="Arial" panose="020B0604020202020204" pitchFamily="34" charset="0"/>
                <a:cs typeface="Arial" panose="020B0604020202020204" pitchFamily="34" charset="0"/>
                <a:hlinkClick r:id="rId5"/>
              </a:rPr>
              <a:t>Eggybird</a:t>
            </a:r>
            <a:r>
              <a:rPr lang="en-US" sz="900" b="1" i="1" dirty="0">
                <a:latin typeface="Arial" panose="020B0604020202020204" pitchFamily="34" charset="0"/>
                <a:cs typeface="Arial" panose="020B0604020202020204" pitchFamily="34" charset="0"/>
              </a:rPr>
              <a:t> is licensed under </a:t>
            </a:r>
            <a:r>
              <a:rPr lang="en-US" sz="900" b="1" i="1" dirty="0">
                <a:latin typeface="Arial" panose="020B0604020202020204" pitchFamily="34" charset="0"/>
                <a:cs typeface="Arial" panose="020B0604020202020204" pitchFamily="34" charset="0"/>
                <a:hlinkClick r:id="rId6"/>
              </a:rPr>
              <a:t>CC BY 2.0</a:t>
            </a:r>
            <a:endParaRPr lang="en-US" sz="9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107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Resolution</a:t>
            </a:r>
            <a:endParaRPr lang="en-US" dirty="0"/>
          </a:p>
        </p:txBody>
      </p:sp>
      <p:sp>
        <p:nvSpPr>
          <p:cNvPr id="3" name="Content Placeholder 2"/>
          <p:cNvSpPr>
            <a:spLocks noGrp="1"/>
          </p:cNvSpPr>
          <p:nvPr>
            <p:ph idx="1"/>
          </p:nvPr>
        </p:nvSpPr>
        <p:spPr>
          <a:xfrm>
            <a:off x="533400" y="1064857"/>
            <a:ext cx="4527186" cy="3512748"/>
          </a:xfrm>
        </p:spPr>
        <p:txBody>
          <a:bodyPr>
            <a:noAutofit/>
          </a:bodyPr>
          <a:lstStyle/>
          <a:p>
            <a:pPr marL="0" indent="0">
              <a:buNone/>
            </a:pPr>
            <a:r>
              <a:rPr lang="en-US" sz="1600" dirty="0"/>
              <a:t>Mrs. Peters continued to improve, was weaned off inotropes, and was discharged home after 2 weeks in the hospital. </a:t>
            </a:r>
          </a:p>
          <a:p>
            <a:pPr marL="0" indent="0">
              <a:buNone/>
            </a:pPr>
            <a:endParaRPr lang="en-US" sz="1000" dirty="0"/>
          </a:p>
          <a:p>
            <a:pPr marL="0" indent="0">
              <a:buNone/>
            </a:pPr>
            <a:r>
              <a:rPr lang="en-US" sz="1600" dirty="0"/>
              <a:t>As these important discussions will provide the foundation for her care during the hospitalizations to come, they should be clearly documented in the chart. </a:t>
            </a:r>
          </a:p>
          <a:p>
            <a:pPr marL="0" indent="0">
              <a:buNone/>
            </a:pPr>
            <a:endParaRPr lang="en-US" sz="1000" dirty="0"/>
          </a:p>
          <a:p>
            <a:pPr marL="0" indent="0">
              <a:buNone/>
            </a:pPr>
            <a:r>
              <a:rPr lang="en-US" sz="1600" dirty="0"/>
              <a:t>Mrs. Peters should be encouraged to appoint a health care agent and continue conversations with her family about her preferences, goals, and values.</a:t>
            </a: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 t="619" r="34102" b="-1"/>
          <a:stretch/>
        </p:blipFill>
        <p:spPr>
          <a:xfrm>
            <a:off x="5354265" y="1152699"/>
            <a:ext cx="2586944" cy="2926080"/>
          </a:xfrm>
          <a:prstGeom prst="rect">
            <a:avLst/>
          </a:prstGeom>
        </p:spPr>
      </p:pic>
      <p:sp>
        <p:nvSpPr>
          <p:cNvPr id="5" name="TextBox 4"/>
          <p:cNvSpPr txBox="1"/>
          <p:nvPr/>
        </p:nvSpPr>
        <p:spPr>
          <a:xfrm>
            <a:off x="5973310" y="4702628"/>
            <a:ext cx="3035223" cy="207749"/>
          </a:xfrm>
          <a:prstGeom prst="rect">
            <a:avLst/>
          </a:prstGeom>
          <a:noFill/>
        </p:spPr>
        <p:txBody>
          <a:bodyPr wrap="square" lIns="68580" tIns="34290" rIns="68580" bIns="34290" rtlCol="0">
            <a:spAutoFit/>
          </a:bodyPr>
          <a:lstStyle/>
          <a:p>
            <a:r>
              <a:rPr lang="en-US" sz="900" b="1" i="1" dirty="0" smtClean="0">
                <a:latin typeface="Arial" panose="020B0604020202020204" pitchFamily="34" charset="0"/>
                <a:cs typeface="Arial" panose="020B0604020202020204" pitchFamily="34" charset="0"/>
                <a:hlinkClick r:id="rId4"/>
              </a:rPr>
              <a:t>Photo</a:t>
            </a:r>
            <a:r>
              <a:rPr lang="en-US" sz="900" b="1" i="1" dirty="0" smtClean="0">
                <a:latin typeface="Arial" panose="020B0604020202020204" pitchFamily="34" charset="0"/>
                <a:cs typeface="Arial" panose="020B0604020202020204" pitchFamily="34" charset="0"/>
              </a:rPr>
              <a:t> by</a:t>
            </a:r>
            <a:r>
              <a:rPr lang="en-US" sz="900" b="1" i="1" dirty="0">
                <a:latin typeface="Arial" panose="020B0604020202020204" pitchFamily="34" charset="0"/>
                <a:cs typeface="Arial" panose="020B0604020202020204" pitchFamily="34" charset="0"/>
              </a:rPr>
              <a:t> </a:t>
            </a:r>
            <a:r>
              <a:rPr lang="en-US" sz="900" b="1" i="1" dirty="0" err="1" smtClean="0">
                <a:latin typeface="Arial" panose="020B0604020202020204" pitchFamily="34" charset="0"/>
                <a:cs typeface="Arial" panose="020B0604020202020204" pitchFamily="34" charset="0"/>
                <a:hlinkClick r:id="rId5"/>
              </a:rPr>
              <a:t>Eggybird</a:t>
            </a:r>
            <a:r>
              <a:rPr lang="en-US" sz="900" b="1" i="1" dirty="0">
                <a:latin typeface="Arial" panose="020B0604020202020204" pitchFamily="34" charset="0"/>
                <a:cs typeface="Arial" panose="020B0604020202020204" pitchFamily="34" charset="0"/>
              </a:rPr>
              <a:t> is licensed under </a:t>
            </a:r>
            <a:r>
              <a:rPr lang="en-US" sz="900" b="1" i="1" dirty="0">
                <a:latin typeface="Arial" panose="020B0604020202020204" pitchFamily="34" charset="0"/>
                <a:cs typeface="Arial" panose="020B0604020202020204" pitchFamily="34" charset="0"/>
                <a:hlinkClick r:id="rId6"/>
              </a:rPr>
              <a:t>CC BY 2.0</a:t>
            </a:r>
            <a:endParaRPr lang="en-US" sz="9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8814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901"/>
            <a:ext cx="8229600" cy="857250"/>
          </a:xfrm>
        </p:spPr>
        <p:txBody>
          <a:bodyPr>
            <a:normAutofit/>
          </a:bodyPr>
          <a:lstStyle/>
          <a:p>
            <a:r>
              <a:rPr lang="en-US" sz="3600" b="1" dirty="0" smtClean="0"/>
              <a:t>Key Points</a:t>
            </a:r>
            <a:endParaRPr lang="en-US" sz="3600" b="1" dirty="0"/>
          </a:p>
        </p:txBody>
      </p:sp>
      <p:sp>
        <p:nvSpPr>
          <p:cNvPr id="3" name="Content Placeholder 2"/>
          <p:cNvSpPr>
            <a:spLocks noGrp="1"/>
          </p:cNvSpPr>
          <p:nvPr>
            <p:ph idx="1"/>
          </p:nvPr>
        </p:nvSpPr>
        <p:spPr>
          <a:xfrm>
            <a:off x="350108" y="726817"/>
            <a:ext cx="8229600" cy="3394075"/>
          </a:xfrm>
        </p:spPr>
        <p:txBody>
          <a:bodyPr>
            <a:noAutofit/>
          </a:bodyPr>
          <a:lstStyle/>
          <a:p>
            <a:pPr lvl="0">
              <a:spcBef>
                <a:spcPts val="0"/>
              </a:spcBef>
              <a:spcAft>
                <a:spcPts val="600"/>
              </a:spcAft>
            </a:pPr>
            <a:r>
              <a:rPr lang="en-US" sz="1600" dirty="0"/>
              <a:t>Every patient should be given the opportunity to discuss treatment preferences and advance </a:t>
            </a:r>
            <a:r>
              <a:rPr lang="en-US" sz="1600" dirty="0" smtClean="0"/>
              <a:t>directives</a:t>
            </a:r>
            <a:endParaRPr lang="en-US" sz="1600" dirty="0"/>
          </a:p>
          <a:p>
            <a:pPr lvl="0">
              <a:spcBef>
                <a:spcPts val="0"/>
              </a:spcBef>
              <a:spcAft>
                <a:spcPts val="600"/>
              </a:spcAft>
            </a:pPr>
            <a:r>
              <a:rPr lang="en-US" sz="1600" dirty="0" smtClean="0"/>
              <a:t>Shared decision making: both clinicians </a:t>
            </a:r>
            <a:r>
              <a:rPr lang="en-US" sz="1600" dirty="0"/>
              <a:t>and patients </a:t>
            </a:r>
            <a:r>
              <a:rPr lang="en-US" sz="1600" dirty="0" smtClean="0"/>
              <a:t>must weigh </a:t>
            </a:r>
            <a:r>
              <a:rPr lang="en-US" sz="1600" dirty="0"/>
              <a:t>benefits and burdens of proposed treatments in the context of the individual preferences and </a:t>
            </a:r>
            <a:r>
              <a:rPr lang="en-US" sz="1600" dirty="0" smtClean="0"/>
              <a:t>goals</a:t>
            </a:r>
            <a:endParaRPr lang="en-US" sz="1600" dirty="0"/>
          </a:p>
          <a:p>
            <a:pPr lvl="0">
              <a:spcBef>
                <a:spcPts val="0"/>
              </a:spcBef>
              <a:spcAft>
                <a:spcPts val="600"/>
              </a:spcAft>
            </a:pPr>
            <a:r>
              <a:rPr lang="en-US" sz="1600" dirty="0"/>
              <a:t>Effective communication strategies between clinicians and </a:t>
            </a:r>
            <a:r>
              <a:rPr lang="en-US" sz="1600" dirty="0" smtClean="0"/>
              <a:t>patients include</a:t>
            </a:r>
            <a:r>
              <a:rPr lang="en-US" sz="1600" dirty="0"/>
              <a:t>: avoid medical jargon, assess understanding, elicit preferences and goals, build relationships, designate a skilled communicator, and provide </a:t>
            </a:r>
            <a:r>
              <a:rPr lang="en-US" sz="1600" dirty="0" smtClean="0"/>
              <a:t>support</a:t>
            </a:r>
            <a:endParaRPr lang="en-US" sz="1600" dirty="0"/>
          </a:p>
          <a:p>
            <a:pPr lvl="0">
              <a:spcBef>
                <a:spcPts val="0"/>
              </a:spcBef>
              <a:spcAft>
                <a:spcPts val="600"/>
              </a:spcAft>
            </a:pPr>
            <a:r>
              <a:rPr lang="en-US" sz="1600" dirty="0"/>
              <a:t>Conflict among patients, families, and </a:t>
            </a:r>
            <a:r>
              <a:rPr lang="en-US" sz="1600" dirty="0" smtClean="0"/>
              <a:t>clinicians—often regarding requests </a:t>
            </a:r>
            <a:r>
              <a:rPr lang="en-US" sz="1600" dirty="0"/>
              <a:t>for inappropriate </a:t>
            </a:r>
            <a:r>
              <a:rPr lang="en-US" sz="1600" dirty="0" smtClean="0"/>
              <a:t>treatment—may be </a:t>
            </a:r>
            <a:r>
              <a:rPr lang="en-US" sz="1600" dirty="0"/>
              <a:t>resolved by a process of good communication and </a:t>
            </a:r>
            <a:r>
              <a:rPr lang="en-US" sz="1600" dirty="0" smtClean="0"/>
              <a:t>mediation</a:t>
            </a:r>
            <a:endParaRPr lang="en-US" sz="1600" dirty="0"/>
          </a:p>
          <a:p>
            <a:pPr lvl="0">
              <a:spcBef>
                <a:spcPts val="0"/>
              </a:spcBef>
              <a:spcAft>
                <a:spcPts val="600"/>
              </a:spcAft>
            </a:pPr>
            <a:r>
              <a:rPr lang="en-US" sz="1600" dirty="0"/>
              <a:t>Surrogate decision makers </a:t>
            </a:r>
            <a:r>
              <a:rPr lang="en-US" sz="1600" dirty="0" smtClean="0"/>
              <a:t>should </a:t>
            </a:r>
            <a:r>
              <a:rPr lang="en-US" sz="1600" dirty="0"/>
              <a:t>base their decisions on the patient’s preferences and values, if known, or the patient’s best </a:t>
            </a:r>
            <a:r>
              <a:rPr lang="en-US" sz="1600" dirty="0" smtClean="0"/>
              <a:t>interests</a:t>
            </a:r>
            <a:endParaRPr lang="en-US" sz="1600" dirty="0"/>
          </a:p>
        </p:txBody>
      </p:sp>
    </p:spTree>
    <p:extLst>
      <p:ext uri="{BB962C8B-B14F-4D97-AF65-F5344CB8AC3E}">
        <p14:creationId xmlns:p14="http://schemas.microsoft.com/office/powerpoint/2010/main" val="242679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606" y="-84321"/>
            <a:ext cx="8229600" cy="857250"/>
          </a:xfrm>
        </p:spPr>
        <p:txBody>
          <a:bodyPr>
            <a:normAutofit/>
          </a:bodyPr>
          <a:lstStyle/>
          <a:p>
            <a:r>
              <a:rPr lang="en-US" sz="3600" b="1" dirty="0" smtClean="0"/>
              <a:t>Case</a:t>
            </a:r>
            <a:endParaRPr lang="en-US" sz="3600" b="1"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t="619" r="34102" b="-1"/>
          <a:stretch/>
        </p:blipFill>
        <p:spPr>
          <a:xfrm>
            <a:off x="5780800" y="1056350"/>
            <a:ext cx="2748628" cy="3108960"/>
          </a:xfrm>
        </p:spPr>
      </p:pic>
      <p:sp>
        <p:nvSpPr>
          <p:cNvPr id="6" name="TextBox 5"/>
          <p:cNvSpPr txBox="1"/>
          <p:nvPr/>
        </p:nvSpPr>
        <p:spPr>
          <a:xfrm>
            <a:off x="573050" y="772929"/>
            <a:ext cx="5068280" cy="3731791"/>
          </a:xfrm>
          <a:prstGeom prst="rect">
            <a:avLst/>
          </a:prstGeom>
          <a:noFill/>
        </p:spPr>
        <p:txBody>
          <a:bodyPr wrap="square" lIns="68580" tIns="34290" rIns="68580" bIns="34290" rtlCol="0">
            <a:spAutoFit/>
          </a:bodyPr>
          <a:lstStyle/>
          <a:p>
            <a:r>
              <a:rPr lang="en-US" sz="1400" dirty="0"/>
              <a:t>Mrs. Peters is a 78-year-old woman with a history of hypertension, diabetes mellitus, coronary artery disease, coronary artery bypass graft surgery, chronic kidney disease, treated breast cancer, and urinary incontinence. </a:t>
            </a:r>
            <a:endParaRPr lang="en-US" sz="1400" dirty="0" smtClean="0"/>
          </a:p>
          <a:p>
            <a:endParaRPr lang="en-US" sz="1400" dirty="0"/>
          </a:p>
          <a:p>
            <a:r>
              <a:rPr lang="en-US" sz="1400" dirty="0" smtClean="0"/>
              <a:t>She recently had </a:t>
            </a:r>
            <a:r>
              <a:rPr lang="en-US" sz="1400" dirty="0"/>
              <a:t>h</a:t>
            </a:r>
            <a:r>
              <a:rPr lang="en-US" sz="1400" dirty="0" smtClean="0"/>
              <a:t>er </a:t>
            </a:r>
            <a:r>
              <a:rPr lang="en-US" sz="1400" dirty="0"/>
              <a:t>first </a:t>
            </a:r>
            <a:r>
              <a:rPr lang="en-US" sz="1400" dirty="0" smtClean="0"/>
              <a:t>hospitalization for acute </a:t>
            </a:r>
            <a:r>
              <a:rPr lang="en-US" sz="1400" dirty="0"/>
              <a:t>decompensated </a:t>
            </a:r>
            <a:r>
              <a:rPr lang="en-US" sz="1400" dirty="0" smtClean="0"/>
              <a:t>heart </a:t>
            </a:r>
            <a:r>
              <a:rPr lang="en-US" sz="1400" dirty="0"/>
              <a:t>failure </a:t>
            </a:r>
            <a:r>
              <a:rPr lang="en-US" sz="1400" dirty="0" smtClean="0"/>
              <a:t>that responded nicely to </a:t>
            </a:r>
            <a:r>
              <a:rPr lang="en-US" sz="1400" dirty="0"/>
              <a:t>diuresis. Her echocardiogram after diuresis reveals an ejection fraction (EF) of 30% with moderate mitral regurgitation and mildly reduced right ventricular (RV) function. Last year, her EF was 45% with </a:t>
            </a:r>
            <a:r>
              <a:rPr lang="en-US" sz="1400" dirty="0" smtClean="0"/>
              <a:t>normal </a:t>
            </a:r>
            <a:r>
              <a:rPr lang="en-US" sz="1400" dirty="0"/>
              <a:t>RV function</a:t>
            </a:r>
            <a:r>
              <a:rPr lang="en-US" sz="1400" dirty="0" smtClean="0"/>
              <a:t>.</a:t>
            </a:r>
          </a:p>
          <a:p>
            <a:endParaRPr lang="en-US" sz="1400" dirty="0"/>
          </a:p>
          <a:p>
            <a:r>
              <a:rPr lang="en-US" sz="1400" dirty="0"/>
              <a:t>She has been on optimal medical </a:t>
            </a:r>
            <a:r>
              <a:rPr lang="en-US" sz="1400" dirty="0" smtClean="0"/>
              <a:t>therapy and has no new ischemic disease amenable to revascularization</a:t>
            </a:r>
            <a:r>
              <a:rPr lang="en-US" sz="1400" dirty="0"/>
              <a:t>. </a:t>
            </a:r>
            <a:r>
              <a:rPr lang="en-US" sz="1400" dirty="0" smtClean="0"/>
              <a:t>She </a:t>
            </a:r>
            <a:r>
              <a:rPr lang="en-US" sz="1400" dirty="0"/>
              <a:t>is functionally independent and enjoys spending time in her garden or with her grandchildren. She is also the primary caregiver for her husband, who has moderate Alzheimer’s dementia and lives at home. </a:t>
            </a:r>
          </a:p>
          <a:p>
            <a:endParaRPr lang="en-US" sz="1400" dirty="0"/>
          </a:p>
        </p:txBody>
      </p:sp>
      <p:sp>
        <p:nvSpPr>
          <p:cNvPr id="8" name="TextBox 7"/>
          <p:cNvSpPr txBox="1"/>
          <p:nvPr/>
        </p:nvSpPr>
        <p:spPr>
          <a:xfrm>
            <a:off x="5709063" y="4702628"/>
            <a:ext cx="7018713" cy="346249"/>
          </a:xfrm>
          <a:prstGeom prst="rect">
            <a:avLst/>
          </a:prstGeom>
          <a:noFill/>
        </p:spPr>
        <p:txBody>
          <a:bodyPr wrap="square" lIns="68580" tIns="34290" rIns="68580" bIns="34290" rtlCol="0">
            <a:spAutoFit/>
          </a:bodyPr>
          <a:lstStyle/>
          <a:p>
            <a:r>
              <a:rPr lang="en-US" dirty="0" smtClean="0">
                <a:hlinkClick r:id="rId3"/>
              </a:rPr>
              <a:t>Photo</a:t>
            </a:r>
            <a:r>
              <a:rPr lang="en-US" dirty="0" smtClean="0"/>
              <a:t> by</a:t>
            </a:r>
            <a:r>
              <a:rPr lang="en-US" dirty="0"/>
              <a:t> </a:t>
            </a:r>
            <a:r>
              <a:rPr lang="en-US" dirty="0" err="1" smtClean="0">
                <a:hlinkClick r:id="rId4"/>
              </a:rPr>
              <a:t>Eggybird</a:t>
            </a:r>
            <a:r>
              <a:rPr lang="en-US" dirty="0"/>
              <a:t> is licensed under </a:t>
            </a:r>
            <a:r>
              <a:rPr lang="en-US" dirty="0">
                <a:hlinkClick r:id="rId5"/>
              </a:rPr>
              <a:t>CC BY 2.0</a:t>
            </a:r>
            <a:endParaRPr lang="en-US" dirty="0"/>
          </a:p>
        </p:txBody>
      </p:sp>
    </p:spTree>
    <p:extLst>
      <p:ext uri="{BB962C8B-B14F-4D97-AF65-F5344CB8AC3E}">
        <p14:creationId xmlns:p14="http://schemas.microsoft.com/office/powerpoint/2010/main" val="583051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r>
              <a:rPr lang="en-US" sz="3600" b="1" dirty="0" smtClean="0"/>
              <a:t>Select References</a:t>
            </a:r>
            <a:endParaRPr lang="en-US" sz="3600" b="1" dirty="0"/>
          </a:p>
        </p:txBody>
      </p:sp>
      <p:sp>
        <p:nvSpPr>
          <p:cNvPr id="3" name="Content Placeholder 2"/>
          <p:cNvSpPr>
            <a:spLocks noGrp="1"/>
          </p:cNvSpPr>
          <p:nvPr>
            <p:ph idx="1"/>
          </p:nvPr>
        </p:nvSpPr>
        <p:spPr/>
        <p:txBody>
          <a:bodyPr>
            <a:noAutofit/>
          </a:bodyPr>
          <a:lstStyle/>
          <a:p>
            <a:pPr lvl="0"/>
            <a:r>
              <a:rPr lang="en-US" sz="900" dirty="0"/>
              <a:t>Allen LA, Stevenson LW, Grady KL, et al. Decision making in advanced heart failure: a scientific statement from the American Heart Association. </a:t>
            </a:r>
            <a:r>
              <a:rPr lang="en-US" sz="900" i="1" dirty="0"/>
              <a:t>Circulation</a:t>
            </a:r>
            <a:r>
              <a:rPr lang="en-US" sz="900" dirty="0"/>
              <a:t> 2012; </a:t>
            </a:r>
            <a:r>
              <a:rPr lang="en-US" sz="900" b="1" dirty="0"/>
              <a:t>125</a:t>
            </a:r>
            <a:r>
              <a:rPr lang="en-US" sz="900" dirty="0"/>
              <a:t>(15): 1928-52.</a:t>
            </a:r>
          </a:p>
          <a:p>
            <a:pPr lvl="0"/>
            <a:r>
              <a:rPr lang="en-US" sz="900" dirty="0" err="1"/>
              <a:t>Gillick</a:t>
            </a:r>
            <a:r>
              <a:rPr lang="en-US" sz="900" dirty="0"/>
              <a:t> MR. Advance care planning. N </a:t>
            </a:r>
            <a:r>
              <a:rPr lang="en-US" sz="900" dirty="0" err="1"/>
              <a:t>Engl</a:t>
            </a:r>
            <a:r>
              <a:rPr lang="en-US" sz="900" dirty="0"/>
              <a:t> J Med 2004;350:7-8.</a:t>
            </a:r>
          </a:p>
          <a:p>
            <a:pPr lvl="0"/>
            <a:r>
              <a:rPr lang="en-US" sz="900" dirty="0"/>
              <a:t>Heart Failure Society of America. Advance Care Planning in Heart Failure: Module 9. 2006. Available </a:t>
            </a:r>
            <a:r>
              <a:rPr lang="en-US" sz="900" dirty="0" err="1"/>
              <a:t>at:</a:t>
            </a:r>
            <a:r>
              <a:rPr lang="en-US" sz="900" dirty="0" err="1">
                <a:hlinkClick r:id="rId3"/>
              </a:rPr>
              <a:t>http</a:t>
            </a:r>
            <a:r>
              <a:rPr lang="en-US" sz="900" dirty="0">
                <a:hlinkClick r:id="rId3"/>
              </a:rPr>
              <a:t>://www.hfsa.org/pdf/module9.pdf</a:t>
            </a:r>
            <a:r>
              <a:rPr lang="en-US" sz="900" dirty="0"/>
              <a:t>. Accessed 05/16/2014.</a:t>
            </a:r>
          </a:p>
          <a:p>
            <a:pPr lvl="0"/>
            <a:r>
              <a:rPr lang="en-US" sz="900" dirty="0"/>
              <a:t>Goldstein NE, Mehta D, </a:t>
            </a:r>
            <a:r>
              <a:rPr lang="en-US" sz="900" dirty="0" err="1"/>
              <a:t>Teitelbaum</a:t>
            </a:r>
            <a:r>
              <a:rPr lang="en-US" sz="900" dirty="0"/>
              <a:t> E, Bradley EH, Morrison RS. “It’s like crossing a bridge” complexities preventing physicians from discussing deactivation of implantable defibrillators at the end of life. J Gen Intern Med 2008; (23 </a:t>
            </a:r>
            <a:r>
              <a:rPr lang="en-US" sz="900" dirty="0" err="1"/>
              <a:t>Suppl</a:t>
            </a:r>
            <a:r>
              <a:rPr lang="en-US" sz="900" dirty="0"/>
              <a:t> 1): 2-6.</a:t>
            </a:r>
          </a:p>
          <a:p>
            <a:pPr lvl="0"/>
            <a:r>
              <a:rPr lang="en-US" sz="900" dirty="0" err="1"/>
              <a:t>Goodlin</a:t>
            </a:r>
            <a:r>
              <a:rPr lang="en-US" sz="900" dirty="0"/>
              <a:t> SJ. Palliative care in congestive heart failure. </a:t>
            </a:r>
            <a:r>
              <a:rPr lang="en-US" sz="900" i="1" dirty="0"/>
              <a:t>J Am </a:t>
            </a:r>
            <a:r>
              <a:rPr lang="en-US" sz="900" i="1" dirty="0" err="1"/>
              <a:t>Coll</a:t>
            </a:r>
            <a:r>
              <a:rPr lang="en-US" sz="900" i="1" dirty="0"/>
              <a:t> </a:t>
            </a:r>
            <a:r>
              <a:rPr lang="en-US" sz="900" i="1" dirty="0" err="1"/>
              <a:t>Cardiol</a:t>
            </a:r>
            <a:r>
              <a:rPr lang="en-US" sz="900" dirty="0"/>
              <a:t> 2009; </a:t>
            </a:r>
            <a:r>
              <a:rPr lang="en-US" sz="900" b="1" dirty="0"/>
              <a:t>54</a:t>
            </a:r>
            <a:r>
              <a:rPr lang="en-US" sz="900" dirty="0"/>
              <a:t>(5): 386-96.</a:t>
            </a:r>
          </a:p>
          <a:p>
            <a:pPr lvl="0"/>
            <a:r>
              <a:rPr lang="en-US" sz="900" dirty="0" err="1"/>
              <a:t>Meisel</a:t>
            </a:r>
            <a:r>
              <a:rPr lang="en-US" sz="900" dirty="0"/>
              <a:t> A, </a:t>
            </a:r>
            <a:r>
              <a:rPr lang="en-US" sz="900" dirty="0" err="1"/>
              <a:t>Kuczewski</a:t>
            </a:r>
            <a:r>
              <a:rPr lang="en-US" sz="900" dirty="0"/>
              <a:t> M. Legal and ethical myths about informed consent. Arch Intern Med 1996;156:2521-6.</a:t>
            </a:r>
          </a:p>
          <a:p>
            <a:pPr lvl="0"/>
            <a:r>
              <a:rPr lang="en-US" sz="900" dirty="0" err="1"/>
              <a:t>Ambuel</a:t>
            </a:r>
            <a:r>
              <a:rPr lang="en-US" sz="900" dirty="0"/>
              <a:t> B, </a:t>
            </a:r>
            <a:r>
              <a:rPr lang="en-US" sz="900" dirty="0" err="1"/>
              <a:t>Weissman</a:t>
            </a:r>
            <a:r>
              <a:rPr lang="en-US" sz="900" dirty="0"/>
              <a:t> DE. Moderating an end-of-life family conference, 2nd Edition. Fast Facts and Concepts. August 2005; 16. Available at: </a:t>
            </a:r>
            <a:r>
              <a:rPr lang="en-US" sz="900" dirty="0">
                <a:hlinkClick r:id="rId4"/>
              </a:rPr>
              <a:t>http://www.eperc.mcw.edu/EPERC/FastFactsIndex/ff_016.htm</a:t>
            </a:r>
            <a:r>
              <a:rPr lang="en-US" sz="900" dirty="0"/>
              <a:t>. Accessed 05/16/14.</a:t>
            </a:r>
          </a:p>
          <a:p>
            <a:pPr lvl="0"/>
            <a:r>
              <a:rPr lang="en-US" sz="900" dirty="0" err="1"/>
              <a:t>Goodlin</a:t>
            </a:r>
            <a:r>
              <a:rPr lang="en-US" sz="900" dirty="0"/>
              <a:t> SJ, Quill TE, Arnold RM. Communication and decision-making about prognosis in heart failure care. J Card Fail 2008;14:106-13.</a:t>
            </a:r>
          </a:p>
          <a:p>
            <a:pPr lvl="0"/>
            <a:r>
              <a:rPr lang="en-US" sz="900" dirty="0" err="1"/>
              <a:t>FVon</a:t>
            </a:r>
            <a:r>
              <a:rPr lang="en-US" sz="900" dirty="0"/>
              <a:t> </a:t>
            </a:r>
            <a:r>
              <a:rPr lang="en-US" sz="900" dirty="0" err="1"/>
              <a:t>Gunten</a:t>
            </a:r>
            <a:r>
              <a:rPr lang="en-US" sz="900" dirty="0"/>
              <a:t> CF, </a:t>
            </a:r>
            <a:r>
              <a:rPr lang="en-US" sz="900" dirty="0" err="1"/>
              <a:t>Weissman</a:t>
            </a:r>
            <a:r>
              <a:rPr lang="en-US" sz="900" dirty="0"/>
              <a:t> DE. Discussing DNR Orders – Part 1, 2nd Edition. Fast Facts and Concepts. July 2005; 23. Available at: </a:t>
            </a:r>
            <a:r>
              <a:rPr lang="en-US" sz="900" dirty="0">
                <a:hlinkClick r:id="rId5"/>
              </a:rPr>
              <a:t>http://www.eperc.mcw.edu/EPERC/FastFactsIndex/ff_023.htm</a:t>
            </a:r>
            <a:r>
              <a:rPr lang="en-US" sz="900" dirty="0"/>
              <a:t>. Accessed 05/16/14.</a:t>
            </a:r>
          </a:p>
          <a:p>
            <a:pPr lvl="0"/>
            <a:r>
              <a:rPr lang="en-US" sz="900" dirty="0"/>
              <a:t>Von </a:t>
            </a:r>
            <a:r>
              <a:rPr lang="en-US" sz="900" dirty="0" err="1"/>
              <a:t>Gunten</a:t>
            </a:r>
            <a:r>
              <a:rPr lang="en-US" sz="900" dirty="0"/>
              <a:t> CF, </a:t>
            </a:r>
            <a:r>
              <a:rPr lang="en-US" sz="900" dirty="0" err="1"/>
              <a:t>Weissman</a:t>
            </a:r>
            <a:r>
              <a:rPr lang="en-US" sz="900" dirty="0"/>
              <a:t> DE. Discussing DNR Orders – Part 2, 2nd Edition. Fast Facts and Concepts. July 2005; 24. Available at: </a:t>
            </a:r>
            <a:r>
              <a:rPr lang="en-US" sz="900" dirty="0">
                <a:hlinkClick r:id="rId6"/>
              </a:rPr>
              <a:t>http://www.eperc.mcw.edu/EPERC/FastFactsIndex/ff_024.htm</a:t>
            </a:r>
            <a:r>
              <a:rPr lang="en-US" sz="900" dirty="0"/>
              <a:t>. Accessed 05/16/14.</a:t>
            </a:r>
          </a:p>
          <a:p>
            <a:pPr lvl="0"/>
            <a:r>
              <a:rPr lang="en-US" sz="900" dirty="0" err="1"/>
              <a:t>Vig</a:t>
            </a:r>
            <a:r>
              <a:rPr lang="en-US" sz="900" dirty="0"/>
              <a:t> EK, Starks H, Taylor JS, </a:t>
            </a:r>
            <a:r>
              <a:rPr lang="en-US" sz="900" dirty="0" err="1"/>
              <a:t>Hopley</a:t>
            </a:r>
            <a:r>
              <a:rPr lang="en-US" sz="900" dirty="0"/>
              <a:t> EK, Fryer-Edwards K. Surviving surrogate decision-making: what helps and hampers the experience of making medical decisions for others. J Gen Intern Med 2007;22:1274-9.</a:t>
            </a:r>
          </a:p>
          <a:p>
            <a:pPr lvl="0"/>
            <a:r>
              <a:rPr lang="en-US" sz="900" dirty="0" err="1"/>
              <a:t>Schneiderman</a:t>
            </a:r>
            <a:r>
              <a:rPr lang="en-US" sz="900" dirty="0"/>
              <a:t> LJ, </a:t>
            </a:r>
            <a:r>
              <a:rPr lang="en-US" sz="900" dirty="0" err="1"/>
              <a:t>Jecker</a:t>
            </a:r>
            <a:r>
              <a:rPr lang="en-US" sz="900" dirty="0"/>
              <a:t> NS, </a:t>
            </a:r>
            <a:r>
              <a:rPr lang="en-US" sz="900" dirty="0" err="1"/>
              <a:t>Jonsen</a:t>
            </a:r>
            <a:r>
              <a:rPr lang="en-US" sz="900" dirty="0"/>
              <a:t> AR. Medical futility: its meaning and ethical implications. Ann Intern Med 1990;112:949-54.</a:t>
            </a:r>
          </a:p>
        </p:txBody>
      </p:sp>
    </p:spTree>
    <p:extLst>
      <p:ext uri="{BB962C8B-B14F-4D97-AF65-F5344CB8AC3E}">
        <p14:creationId xmlns:p14="http://schemas.microsoft.com/office/powerpoint/2010/main" val="2525121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t="619" r="34102" b="-1"/>
          <a:stretch/>
        </p:blipFill>
        <p:spPr>
          <a:xfrm>
            <a:off x="5780800" y="971682"/>
            <a:ext cx="2829470" cy="3200400"/>
          </a:xfrm>
        </p:spPr>
      </p:pic>
      <p:sp>
        <p:nvSpPr>
          <p:cNvPr id="6" name="TextBox 5"/>
          <p:cNvSpPr txBox="1"/>
          <p:nvPr/>
        </p:nvSpPr>
        <p:spPr>
          <a:xfrm>
            <a:off x="640783" y="1118089"/>
            <a:ext cx="5068280" cy="3393236"/>
          </a:xfrm>
          <a:prstGeom prst="rect">
            <a:avLst/>
          </a:prstGeom>
          <a:noFill/>
        </p:spPr>
        <p:txBody>
          <a:bodyPr wrap="square" lIns="68580" tIns="34290" rIns="68580" bIns="34290" rtlCol="0">
            <a:spAutoFit/>
          </a:bodyPr>
          <a:lstStyle/>
          <a:p>
            <a:r>
              <a:rPr lang="en-US" dirty="0"/>
              <a:t>Her physician recommends that Mrs. Peters have an implantable </a:t>
            </a:r>
            <a:r>
              <a:rPr lang="en-US" dirty="0" err="1"/>
              <a:t>cardioverter</a:t>
            </a:r>
            <a:r>
              <a:rPr lang="en-US" dirty="0"/>
              <a:t>-defibrillator (ICD) placed for primary prevention of sudden cardiac death. </a:t>
            </a:r>
          </a:p>
          <a:p>
            <a:endParaRPr lang="en-US" dirty="0"/>
          </a:p>
          <a:p>
            <a:r>
              <a:rPr lang="en-US" dirty="0"/>
              <a:t>She is reluctant to have any procedure. She says, “When my time comes, that’s it.” </a:t>
            </a:r>
          </a:p>
          <a:p>
            <a:endParaRPr lang="en-US" dirty="0"/>
          </a:p>
          <a:p>
            <a:r>
              <a:rPr lang="en-US" dirty="0"/>
              <a:t>Her physician believes she has a good quality of life and that she should accept the opportunity to prevent premature sudden cardiac death.</a:t>
            </a:r>
          </a:p>
          <a:p>
            <a:endParaRPr lang="en-US" dirty="0"/>
          </a:p>
          <a:p>
            <a:endParaRPr lang="en-US" dirty="0"/>
          </a:p>
        </p:txBody>
      </p:sp>
      <p:sp>
        <p:nvSpPr>
          <p:cNvPr id="8" name="TextBox 7"/>
          <p:cNvSpPr txBox="1"/>
          <p:nvPr/>
        </p:nvSpPr>
        <p:spPr>
          <a:xfrm>
            <a:off x="5709063" y="4702628"/>
            <a:ext cx="7018713" cy="346249"/>
          </a:xfrm>
          <a:prstGeom prst="rect">
            <a:avLst/>
          </a:prstGeom>
          <a:noFill/>
        </p:spPr>
        <p:txBody>
          <a:bodyPr wrap="square" lIns="68580" tIns="34290" rIns="68580" bIns="34290" rtlCol="0">
            <a:spAutoFit/>
          </a:bodyPr>
          <a:lstStyle/>
          <a:p>
            <a:r>
              <a:rPr lang="en-US" dirty="0" smtClean="0">
                <a:hlinkClick r:id="rId3"/>
              </a:rPr>
              <a:t>Photo</a:t>
            </a:r>
            <a:r>
              <a:rPr lang="en-US" dirty="0" smtClean="0"/>
              <a:t> by</a:t>
            </a:r>
            <a:r>
              <a:rPr lang="en-US" dirty="0"/>
              <a:t> </a:t>
            </a:r>
            <a:r>
              <a:rPr lang="en-US" dirty="0" err="1" smtClean="0">
                <a:hlinkClick r:id="rId4"/>
              </a:rPr>
              <a:t>Eggybird</a:t>
            </a:r>
            <a:r>
              <a:rPr lang="en-US" dirty="0"/>
              <a:t> is licensed under </a:t>
            </a:r>
            <a:r>
              <a:rPr lang="en-US" dirty="0">
                <a:hlinkClick r:id="rId5"/>
              </a:rPr>
              <a:t>CC BY 2.0</a:t>
            </a:r>
            <a:endParaRPr lang="en-US" dirty="0"/>
          </a:p>
        </p:txBody>
      </p:sp>
    </p:spTree>
    <p:extLst>
      <p:ext uri="{BB962C8B-B14F-4D97-AF65-F5344CB8AC3E}">
        <p14:creationId xmlns:p14="http://schemas.microsoft.com/office/powerpoint/2010/main" val="4200188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606" y="0"/>
            <a:ext cx="8229600" cy="857250"/>
          </a:xfrm>
        </p:spPr>
        <p:txBody>
          <a:bodyPr/>
          <a:lstStyle/>
          <a:p>
            <a:r>
              <a:rPr lang="en-US" dirty="0" smtClean="0"/>
              <a:t>Case</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 t="619" r="34102" b="-1"/>
          <a:stretch/>
        </p:blipFill>
        <p:spPr>
          <a:xfrm>
            <a:off x="5709063" y="920883"/>
            <a:ext cx="2829470" cy="3200400"/>
          </a:xfrm>
        </p:spPr>
      </p:pic>
      <p:sp>
        <p:nvSpPr>
          <p:cNvPr id="6" name="TextBox 5"/>
          <p:cNvSpPr txBox="1"/>
          <p:nvPr/>
        </p:nvSpPr>
        <p:spPr>
          <a:xfrm>
            <a:off x="640782" y="1005549"/>
            <a:ext cx="4703439" cy="3300904"/>
          </a:xfrm>
          <a:prstGeom prst="rect">
            <a:avLst/>
          </a:prstGeom>
          <a:noFill/>
        </p:spPr>
        <p:txBody>
          <a:bodyPr wrap="square" lIns="68580" tIns="34290" rIns="68580" bIns="34290" rtlCol="0">
            <a:spAutoFit/>
          </a:bodyPr>
          <a:lstStyle/>
          <a:p>
            <a:pPr marL="342900" indent="-342900">
              <a:buFont typeface="Arial" panose="020B0604020202020204" pitchFamily="34" charset="0"/>
              <a:buChar char="•"/>
            </a:pPr>
            <a:r>
              <a:rPr lang="en-US" sz="2100" dirty="0"/>
              <a:t>What underlies Mrs. Peters decision?</a:t>
            </a:r>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r>
              <a:rPr lang="en-US" sz="2100" dirty="0"/>
              <a:t>What are her values and preferences?</a:t>
            </a:r>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r>
              <a:rPr lang="en-US" sz="2100" dirty="0"/>
              <a:t>What is her understanding of her disease and prognosis?</a:t>
            </a:r>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r>
              <a:rPr lang="en-US" sz="2100" dirty="0"/>
              <a:t>Does she have decision-making capacity to provide informed refusal? </a:t>
            </a:r>
          </a:p>
          <a:p>
            <a:endParaRPr lang="en-US" sz="2100" dirty="0"/>
          </a:p>
        </p:txBody>
      </p:sp>
      <p:sp>
        <p:nvSpPr>
          <p:cNvPr id="8" name="TextBox 7"/>
          <p:cNvSpPr txBox="1"/>
          <p:nvPr/>
        </p:nvSpPr>
        <p:spPr>
          <a:xfrm>
            <a:off x="5709063" y="4702628"/>
            <a:ext cx="7018713" cy="346249"/>
          </a:xfrm>
          <a:prstGeom prst="rect">
            <a:avLst/>
          </a:prstGeom>
          <a:noFill/>
        </p:spPr>
        <p:txBody>
          <a:bodyPr wrap="square" lIns="68580" tIns="34290" rIns="68580" bIns="34290" rtlCol="0">
            <a:spAutoFit/>
          </a:bodyPr>
          <a:lstStyle/>
          <a:p>
            <a:r>
              <a:rPr lang="en-US" dirty="0" smtClean="0">
                <a:hlinkClick r:id="rId4"/>
              </a:rPr>
              <a:t>Photo</a:t>
            </a:r>
            <a:r>
              <a:rPr lang="en-US" dirty="0" smtClean="0"/>
              <a:t> by</a:t>
            </a:r>
            <a:r>
              <a:rPr lang="en-US" dirty="0"/>
              <a:t> </a:t>
            </a:r>
            <a:r>
              <a:rPr lang="en-US" dirty="0" err="1" smtClean="0">
                <a:hlinkClick r:id="rId5"/>
              </a:rPr>
              <a:t>Eggybird</a:t>
            </a:r>
            <a:r>
              <a:rPr lang="en-US" dirty="0"/>
              <a:t> is licensed under </a:t>
            </a:r>
            <a:r>
              <a:rPr lang="en-US" dirty="0">
                <a:hlinkClick r:id="rId6"/>
              </a:rPr>
              <a:t>CC BY 2.0</a:t>
            </a:r>
            <a:endParaRPr lang="en-US" dirty="0"/>
          </a:p>
        </p:txBody>
      </p:sp>
    </p:spTree>
    <p:extLst>
      <p:ext uri="{BB962C8B-B14F-4D97-AF65-F5344CB8AC3E}">
        <p14:creationId xmlns:p14="http://schemas.microsoft.com/office/powerpoint/2010/main" val="1292042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05"/>
            <a:ext cx="8229600" cy="857250"/>
          </a:xfrm>
        </p:spPr>
        <p:txBody>
          <a:bodyPr>
            <a:normAutofit/>
          </a:bodyPr>
          <a:lstStyle/>
          <a:p>
            <a:r>
              <a:rPr lang="en-US" sz="3400" b="1" dirty="0" smtClean="0"/>
              <a:t>Shared Decision Making</a:t>
            </a:r>
            <a:endParaRPr lang="en-US" sz="3400" b="1" dirty="0"/>
          </a:p>
        </p:txBody>
      </p:sp>
      <p:sp>
        <p:nvSpPr>
          <p:cNvPr id="3" name="Content Placeholder 2"/>
          <p:cNvSpPr>
            <a:spLocks noGrp="1"/>
          </p:cNvSpPr>
          <p:nvPr>
            <p:ph idx="1"/>
          </p:nvPr>
        </p:nvSpPr>
        <p:spPr>
          <a:xfrm>
            <a:off x="465438" y="874155"/>
            <a:ext cx="8229600" cy="3394075"/>
          </a:xfrm>
        </p:spPr>
        <p:txBody>
          <a:bodyPr>
            <a:normAutofit/>
          </a:bodyPr>
          <a:lstStyle/>
          <a:p>
            <a:pPr>
              <a:spcBef>
                <a:spcPts val="0"/>
              </a:spcBef>
              <a:spcAft>
                <a:spcPts val="600"/>
              </a:spcAft>
            </a:pPr>
            <a:r>
              <a:rPr lang="en-US" sz="2000" dirty="0" smtClean="0"/>
              <a:t>Process for clinicians and patients to share information with each other and work toward high-quality decisions </a:t>
            </a:r>
          </a:p>
          <a:p>
            <a:pPr>
              <a:spcBef>
                <a:spcPts val="0"/>
              </a:spcBef>
              <a:spcAft>
                <a:spcPts val="600"/>
              </a:spcAft>
            </a:pPr>
            <a:r>
              <a:rPr lang="en-US" sz="2000" dirty="0" smtClean="0"/>
              <a:t>Patient share goals, values, preferences for health care</a:t>
            </a:r>
          </a:p>
          <a:p>
            <a:pPr>
              <a:spcBef>
                <a:spcPts val="0"/>
              </a:spcBef>
              <a:spcAft>
                <a:spcPts val="600"/>
              </a:spcAft>
            </a:pPr>
            <a:r>
              <a:rPr lang="en-US" sz="2000" dirty="0" smtClean="0"/>
              <a:t>Clinician help narrow diagnostic and treatment options to those medically reasonable </a:t>
            </a:r>
          </a:p>
          <a:p>
            <a:pPr>
              <a:spcBef>
                <a:spcPts val="0"/>
              </a:spcBef>
              <a:spcAft>
                <a:spcPts val="600"/>
              </a:spcAft>
            </a:pPr>
            <a:r>
              <a:rPr lang="en-US" sz="2000" dirty="0" smtClean="0"/>
              <a:t>Patient decision aids can help this process</a:t>
            </a:r>
          </a:p>
          <a:p>
            <a:pPr>
              <a:spcBef>
                <a:spcPts val="0"/>
              </a:spcBef>
              <a:spcAft>
                <a:spcPts val="600"/>
              </a:spcAft>
            </a:pPr>
            <a:r>
              <a:rPr lang="en-US" sz="2000" dirty="0" smtClean="0"/>
              <a:t>Goal is a decision chosen among medically reasonable options that align with an informed patient’s needs</a:t>
            </a:r>
          </a:p>
          <a:p>
            <a:pPr>
              <a:spcBef>
                <a:spcPts val="0"/>
              </a:spcBef>
              <a:spcAft>
                <a:spcPts val="600"/>
              </a:spcAft>
            </a:pPr>
            <a:r>
              <a:rPr lang="en-US" sz="2000" dirty="0" smtClean="0"/>
              <a:t>An important component for “patient-centered care” </a:t>
            </a:r>
          </a:p>
          <a:p>
            <a:pPr>
              <a:spcBef>
                <a:spcPts val="0"/>
              </a:spcBef>
              <a:spcAft>
                <a:spcPts val="600"/>
              </a:spcAft>
            </a:pPr>
            <a:endParaRPr lang="en-US" sz="2000" dirty="0" smtClean="0"/>
          </a:p>
        </p:txBody>
      </p:sp>
    </p:spTree>
    <p:extLst>
      <p:ext uri="{BB962C8B-B14F-4D97-AF65-F5344CB8AC3E}">
        <p14:creationId xmlns:p14="http://schemas.microsoft.com/office/powerpoint/2010/main" val="2478201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242"/>
            <a:ext cx="8229600" cy="857250"/>
          </a:xfrm>
        </p:spPr>
        <p:txBody>
          <a:bodyPr>
            <a:normAutofit/>
          </a:bodyPr>
          <a:lstStyle/>
          <a:p>
            <a:r>
              <a:rPr lang="en-US" sz="3600" b="1" dirty="0" smtClean="0"/>
              <a:t>Assessing Capacity </a:t>
            </a:r>
            <a:endParaRPr lang="en-US" sz="3600" b="1" dirty="0"/>
          </a:p>
        </p:txBody>
      </p:sp>
      <p:sp>
        <p:nvSpPr>
          <p:cNvPr id="3" name="Content Placeholder 2"/>
          <p:cNvSpPr>
            <a:spLocks noGrp="1"/>
          </p:cNvSpPr>
          <p:nvPr>
            <p:ph idx="1"/>
          </p:nvPr>
        </p:nvSpPr>
        <p:spPr/>
        <p:txBody>
          <a:bodyPr>
            <a:normAutofit/>
          </a:bodyPr>
          <a:lstStyle/>
          <a:p>
            <a:pPr>
              <a:spcBef>
                <a:spcPts val="0"/>
              </a:spcBef>
              <a:spcAft>
                <a:spcPts val="600"/>
              </a:spcAft>
            </a:pPr>
            <a:r>
              <a:rPr lang="en-US" sz="2000" dirty="0"/>
              <a:t>A</a:t>
            </a:r>
            <a:r>
              <a:rPr lang="en-US" sz="2000" dirty="0" smtClean="0"/>
              <a:t>utonomy </a:t>
            </a:r>
            <a:r>
              <a:rPr lang="en-US" sz="2000" dirty="0"/>
              <a:t>supports the right of patients with decision-making capacity to refuse </a:t>
            </a:r>
            <a:r>
              <a:rPr lang="en-US" sz="2000" dirty="0" smtClean="0"/>
              <a:t>treatment</a:t>
            </a:r>
          </a:p>
          <a:p>
            <a:pPr>
              <a:spcBef>
                <a:spcPts val="0"/>
              </a:spcBef>
              <a:spcAft>
                <a:spcPts val="600"/>
              </a:spcAft>
            </a:pPr>
            <a:r>
              <a:rPr lang="en-US" sz="2000" dirty="0"/>
              <a:t>Medical information must be presented using language the patient understands, avoiding medical jargon</a:t>
            </a:r>
            <a:endParaRPr lang="en-US" sz="2000" dirty="0" smtClean="0"/>
          </a:p>
          <a:p>
            <a:pPr>
              <a:spcBef>
                <a:spcPts val="0"/>
              </a:spcBef>
              <a:spcAft>
                <a:spcPts val="600"/>
              </a:spcAft>
            </a:pPr>
            <a:r>
              <a:rPr lang="en-US" sz="2000" dirty="0" smtClean="0"/>
              <a:t>Specific to </a:t>
            </a:r>
            <a:r>
              <a:rPr lang="en-US" sz="2000" dirty="0"/>
              <a:t>the decision at hand and not a global judgment about the patient’s general </a:t>
            </a:r>
            <a:r>
              <a:rPr lang="en-US" sz="2000" dirty="0" smtClean="0"/>
              <a:t>abilities</a:t>
            </a:r>
          </a:p>
          <a:p>
            <a:pPr>
              <a:spcBef>
                <a:spcPts val="0"/>
              </a:spcBef>
              <a:spcAft>
                <a:spcPts val="600"/>
              </a:spcAft>
            </a:pPr>
            <a:r>
              <a:rPr lang="en-US" sz="2000" dirty="0" smtClean="0"/>
              <a:t>May “wax </a:t>
            </a:r>
            <a:r>
              <a:rPr lang="en-US" sz="2000" dirty="0"/>
              <a:t>and wane” with delirium, </a:t>
            </a:r>
            <a:r>
              <a:rPr lang="en-US" sz="2000" dirty="0" smtClean="0"/>
              <a:t>acute disease, </a:t>
            </a:r>
            <a:r>
              <a:rPr lang="en-US" sz="2000" dirty="0"/>
              <a:t>or by time of </a:t>
            </a:r>
            <a:r>
              <a:rPr lang="en-US" sz="2000" dirty="0" smtClean="0"/>
              <a:t>day</a:t>
            </a:r>
          </a:p>
          <a:p>
            <a:pPr>
              <a:spcBef>
                <a:spcPts val="0"/>
              </a:spcBef>
              <a:spcAft>
                <a:spcPts val="600"/>
              </a:spcAft>
            </a:pPr>
            <a:r>
              <a:rPr lang="en-US" sz="2000" dirty="0"/>
              <a:t>Any clinician can determine decision-making capacity</a:t>
            </a:r>
            <a:endParaRPr lang="en-US" sz="2000" dirty="0" smtClean="0"/>
          </a:p>
        </p:txBody>
      </p:sp>
    </p:spTree>
    <p:extLst>
      <p:ext uri="{BB962C8B-B14F-4D97-AF65-F5344CB8AC3E}">
        <p14:creationId xmlns:p14="http://schemas.microsoft.com/office/powerpoint/2010/main" val="2803023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32"/>
            <a:ext cx="8229600" cy="857250"/>
          </a:xfrm>
        </p:spPr>
        <p:txBody>
          <a:bodyPr>
            <a:normAutofit/>
          </a:bodyPr>
          <a:lstStyle/>
          <a:p>
            <a:r>
              <a:rPr lang="en-US" sz="3600" b="1" dirty="0" smtClean="0"/>
              <a:t>Assessing Capacity </a:t>
            </a:r>
            <a:endParaRPr lang="en-US" sz="3600" b="1" dirty="0"/>
          </a:p>
        </p:txBody>
      </p:sp>
      <p:sp>
        <p:nvSpPr>
          <p:cNvPr id="3" name="Content Placeholder 2"/>
          <p:cNvSpPr>
            <a:spLocks noGrp="1"/>
          </p:cNvSpPr>
          <p:nvPr>
            <p:ph idx="1"/>
          </p:nvPr>
        </p:nvSpPr>
        <p:spPr>
          <a:xfrm>
            <a:off x="457200" y="923582"/>
            <a:ext cx="8229600" cy="3394075"/>
          </a:xfrm>
        </p:spPr>
        <p:txBody>
          <a:bodyPr>
            <a:normAutofit/>
          </a:bodyPr>
          <a:lstStyle/>
          <a:p>
            <a:pPr marL="0" indent="0">
              <a:spcBef>
                <a:spcPts val="0"/>
              </a:spcBef>
              <a:spcAft>
                <a:spcPts val="600"/>
              </a:spcAft>
              <a:buNone/>
            </a:pPr>
            <a:r>
              <a:rPr lang="en-US" sz="2400" dirty="0" smtClean="0"/>
              <a:t>A patient with decision-making capacity: </a:t>
            </a:r>
          </a:p>
          <a:p>
            <a:pPr>
              <a:spcBef>
                <a:spcPts val="0"/>
              </a:spcBef>
              <a:spcAft>
                <a:spcPts val="600"/>
              </a:spcAft>
            </a:pPr>
            <a:r>
              <a:rPr lang="en-US" sz="2000" dirty="0" smtClean="0"/>
              <a:t>Understands relevant information about the diagnosis, treatment options, risks, and benefits of each option and alternatives</a:t>
            </a:r>
          </a:p>
          <a:p>
            <a:pPr>
              <a:spcBef>
                <a:spcPts val="0"/>
              </a:spcBef>
              <a:spcAft>
                <a:spcPts val="600"/>
              </a:spcAft>
            </a:pPr>
            <a:r>
              <a:rPr lang="en-US" sz="2000" dirty="0" smtClean="0"/>
              <a:t>Appreciates the consequences of the choice </a:t>
            </a:r>
          </a:p>
          <a:p>
            <a:pPr>
              <a:spcBef>
                <a:spcPts val="0"/>
              </a:spcBef>
              <a:spcAft>
                <a:spcPts val="600"/>
              </a:spcAft>
            </a:pPr>
            <a:r>
              <a:rPr lang="en-US" sz="2000" dirty="0" smtClean="0"/>
              <a:t>Reasons about the options in the context of personal values </a:t>
            </a:r>
          </a:p>
          <a:p>
            <a:pPr>
              <a:spcBef>
                <a:spcPts val="0"/>
              </a:spcBef>
              <a:spcAft>
                <a:spcPts val="600"/>
              </a:spcAft>
            </a:pPr>
            <a:r>
              <a:rPr lang="en-US" sz="2000" dirty="0" smtClean="0"/>
              <a:t>Makes and communicates a choice</a:t>
            </a:r>
            <a:endParaRPr lang="en-US" sz="2000" dirty="0"/>
          </a:p>
        </p:txBody>
      </p:sp>
    </p:spTree>
    <p:extLst>
      <p:ext uri="{BB962C8B-B14F-4D97-AF65-F5344CB8AC3E}">
        <p14:creationId xmlns:p14="http://schemas.microsoft.com/office/powerpoint/2010/main" val="329327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80" y="-5291"/>
            <a:ext cx="8229600" cy="857250"/>
          </a:xfrm>
        </p:spPr>
        <p:txBody>
          <a:bodyPr>
            <a:normAutofit/>
          </a:bodyPr>
          <a:lstStyle/>
          <a:p>
            <a:r>
              <a:rPr lang="en-US" sz="3600" b="1" dirty="0" smtClean="0"/>
              <a:t>Case</a:t>
            </a:r>
            <a:endParaRPr lang="en-US" sz="3600" b="1" dirty="0"/>
          </a:p>
        </p:txBody>
      </p:sp>
      <p:sp>
        <p:nvSpPr>
          <p:cNvPr id="3" name="Content Placeholder 2"/>
          <p:cNvSpPr>
            <a:spLocks noGrp="1"/>
          </p:cNvSpPr>
          <p:nvPr>
            <p:ph idx="1"/>
          </p:nvPr>
        </p:nvSpPr>
        <p:spPr>
          <a:xfrm>
            <a:off x="628649" y="937419"/>
            <a:ext cx="4112683" cy="3333410"/>
          </a:xfrm>
        </p:spPr>
        <p:txBody>
          <a:bodyPr>
            <a:normAutofit fontScale="62500" lnSpcReduction="20000"/>
          </a:bodyPr>
          <a:lstStyle/>
          <a:p>
            <a:pPr marL="0" indent="0">
              <a:lnSpc>
                <a:spcPct val="120000"/>
              </a:lnSpc>
              <a:spcBef>
                <a:spcPts val="0"/>
              </a:spcBef>
              <a:spcAft>
                <a:spcPts val="1200"/>
              </a:spcAft>
              <a:buNone/>
            </a:pPr>
            <a:r>
              <a:rPr lang="en-US" dirty="0"/>
              <a:t>Her physician has a discussion with Mrs. Peters and determines that she has capacity to decide about ICD implantation. </a:t>
            </a:r>
            <a:endParaRPr lang="en-US" dirty="0" smtClean="0"/>
          </a:p>
          <a:p>
            <a:pPr marL="0" indent="0">
              <a:lnSpc>
                <a:spcPct val="120000"/>
              </a:lnSpc>
              <a:spcBef>
                <a:spcPts val="0"/>
              </a:spcBef>
              <a:spcAft>
                <a:spcPts val="1200"/>
              </a:spcAft>
              <a:buNone/>
            </a:pPr>
            <a:r>
              <a:rPr lang="en-US" dirty="0" smtClean="0"/>
              <a:t>Her </a:t>
            </a:r>
            <a:r>
              <a:rPr lang="en-US" dirty="0"/>
              <a:t>main concerns are to avoid pain and suffering at the end of her life. </a:t>
            </a:r>
            <a:endParaRPr lang="en-US" dirty="0" smtClean="0"/>
          </a:p>
          <a:p>
            <a:pPr marL="0" indent="0">
              <a:lnSpc>
                <a:spcPct val="120000"/>
              </a:lnSpc>
              <a:spcBef>
                <a:spcPts val="0"/>
              </a:spcBef>
              <a:spcAft>
                <a:spcPts val="1200"/>
              </a:spcAft>
              <a:buNone/>
            </a:pPr>
            <a:r>
              <a:rPr lang="en-US" dirty="0" smtClean="0"/>
              <a:t>She </a:t>
            </a:r>
            <a:r>
              <a:rPr lang="en-US" dirty="0"/>
              <a:t>asks her physician, “Once it’s in, is it in forever, or can you take it out?”</a:t>
            </a:r>
          </a:p>
          <a:p>
            <a:endParaRPr lang="en-US" dirty="0"/>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 t="619" r="34102" b="-1"/>
          <a:stretch/>
        </p:blipFill>
        <p:spPr>
          <a:xfrm>
            <a:off x="5282528" y="776949"/>
            <a:ext cx="2867406" cy="3243309"/>
          </a:xfrm>
          <a:prstGeom prst="rect">
            <a:avLst/>
          </a:prstGeom>
        </p:spPr>
      </p:pic>
      <p:sp>
        <p:nvSpPr>
          <p:cNvPr id="5" name="TextBox 4"/>
          <p:cNvSpPr txBox="1"/>
          <p:nvPr/>
        </p:nvSpPr>
        <p:spPr>
          <a:xfrm>
            <a:off x="5488475" y="4813562"/>
            <a:ext cx="3582072" cy="207749"/>
          </a:xfrm>
          <a:prstGeom prst="rect">
            <a:avLst/>
          </a:prstGeom>
          <a:noFill/>
        </p:spPr>
        <p:txBody>
          <a:bodyPr wrap="square" lIns="68580" tIns="34290" rIns="68580" bIns="34290" rtlCol="0">
            <a:spAutoFit/>
          </a:bodyPr>
          <a:lstStyle/>
          <a:p>
            <a:pPr algn="r"/>
            <a:r>
              <a:rPr lang="en-US" sz="900" i="1" dirty="0" smtClean="0">
                <a:hlinkClick r:id="rId3"/>
              </a:rPr>
              <a:t>Photo</a:t>
            </a:r>
            <a:r>
              <a:rPr lang="en-US" sz="900" i="1" dirty="0" smtClean="0"/>
              <a:t> by</a:t>
            </a:r>
            <a:r>
              <a:rPr lang="en-US" sz="900" i="1" dirty="0"/>
              <a:t> </a:t>
            </a:r>
            <a:r>
              <a:rPr lang="en-US" sz="900" i="1" dirty="0" err="1" smtClean="0">
                <a:hlinkClick r:id="rId4"/>
              </a:rPr>
              <a:t>Eggybird</a:t>
            </a:r>
            <a:r>
              <a:rPr lang="en-US" sz="900" i="1" dirty="0"/>
              <a:t> is licensed under </a:t>
            </a:r>
            <a:r>
              <a:rPr lang="en-US" sz="900" i="1" dirty="0">
                <a:hlinkClick r:id="rId5"/>
              </a:rPr>
              <a:t>CC BY 2.0</a:t>
            </a:r>
            <a:endParaRPr lang="en-US" sz="900" i="1" dirty="0"/>
          </a:p>
        </p:txBody>
      </p:sp>
    </p:spTree>
    <p:extLst>
      <p:ext uri="{BB962C8B-B14F-4D97-AF65-F5344CB8AC3E}">
        <p14:creationId xmlns:p14="http://schemas.microsoft.com/office/powerpoint/2010/main" val="286227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3097</Words>
  <Application>Microsoft Office PowerPoint</Application>
  <PresentationFormat>On-screen Show (16:9)</PresentationFormat>
  <Paragraphs>270</Paragraphs>
  <Slides>30</Slides>
  <Notes>18</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Custom Design</vt:lpstr>
      <vt:lpstr>Office Theme</vt:lpstr>
      <vt:lpstr>Decision Making in Older Adults</vt:lpstr>
      <vt:lpstr>Objectives</vt:lpstr>
      <vt:lpstr>Case</vt:lpstr>
      <vt:lpstr>Case</vt:lpstr>
      <vt:lpstr>Case</vt:lpstr>
      <vt:lpstr>Shared Decision Making</vt:lpstr>
      <vt:lpstr>Assessing Capacity </vt:lpstr>
      <vt:lpstr>Assessing Capacity </vt:lpstr>
      <vt:lpstr>Case</vt:lpstr>
      <vt:lpstr>Advance Care Planning</vt:lpstr>
      <vt:lpstr>Advance Directives</vt:lpstr>
      <vt:lpstr>Ladder of Shared Decision Making</vt:lpstr>
      <vt:lpstr>Annual Heart Failure Review</vt:lpstr>
      <vt:lpstr>Case</vt:lpstr>
      <vt:lpstr>Case</vt:lpstr>
      <vt:lpstr>Informed Consent</vt:lpstr>
      <vt:lpstr>Elements of Informed Consent </vt:lpstr>
      <vt:lpstr>Case</vt:lpstr>
      <vt:lpstr>Delivering Bad News</vt:lpstr>
      <vt:lpstr>Case</vt:lpstr>
      <vt:lpstr>Surrogate Decision Making </vt:lpstr>
      <vt:lpstr>Communicating With Surrogate Decision Makers</vt:lpstr>
      <vt:lpstr>DNR Orders</vt:lpstr>
      <vt:lpstr>Case</vt:lpstr>
      <vt:lpstr>Case</vt:lpstr>
      <vt:lpstr>Futility</vt:lpstr>
      <vt:lpstr>Case Resolution</vt:lpstr>
      <vt:lpstr>Case Resolution</vt:lpstr>
      <vt:lpstr>Key Points</vt:lpstr>
      <vt:lpstr>Select References</vt:lpstr>
    </vt:vector>
  </TitlesOfParts>
  <Company>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Leibowitz</dc:creator>
  <cp:lastModifiedBy>Kelli Bohannon</cp:lastModifiedBy>
  <cp:revision>15</cp:revision>
  <dcterms:created xsi:type="dcterms:W3CDTF">2016-08-10T22:40:50Z</dcterms:created>
  <dcterms:modified xsi:type="dcterms:W3CDTF">2016-10-05T17:22:52Z</dcterms:modified>
</cp:coreProperties>
</file>