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16"/>
  </p:notesMasterIdLst>
  <p:sldIdLst>
    <p:sldId id="256"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70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6" d="100"/>
          <a:sy n="116" d="100"/>
        </p:scale>
        <p:origin x="-654" y="-1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0B277E-1908-4022-AE23-8416765D6C77}" type="datetimeFigureOut">
              <a:rPr lang="en-US" smtClean="0"/>
              <a:t>10/3/2016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546BC2-3AF3-4604-9C24-C9713FBC6E05}" type="slidenum">
              <a:rPr lang="en-US" smtClean="0"/>
              <a:t>‹#›</a:t>
            </a:fld>
            <a:endParaRPr lang="en-US"/>
          </a:p>
        </p:txBody>
      </p:sp>
    </p:spTree>
    <p:extLst>
      <p:ext uri="{BB962C8B-B14F-4D97-AF65-F5344CB8AC3E}">
        <p14:creationId xmlns:p14="http://schemas.microsoft.com/office/powerpoint/2010/main" val="343574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FED2D2B-B961-42C1-AED0-0348A4B0B6A1}" type="slidenum">
              <a:rPr lang="en-US" altLang="en-US" smtClean="0">
                <a:latin typeface="Arial" pitchFamily="34" charset="0"/>
              </a:rPr>
              <a:pPr fontAlgn="base">
                <a:spcBef>
                  <a:spcPct val="0"/>
                </a:spcBef>
                <a:spcAft>
                  <a:spcPct val="0"/>
                </a:spcAft>
                <a:defRPr/>
              </a:pPr>
              <a:t>3</a:t>
            </a:fld>
            <a:endParaRPr lang="en-US" altLang="en-US" smtClean="0">
              <a:latin typeface="Arial"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479B0F4-9AD0-4CBB-8308-F92EC611E570}" type="slidenum">
              <a:rPr lang="en-US" altLang="en-US" smtClean="0"/>
              <a:pPr fontAlgn="base">
                <a:spcBef>
                  <a:spcPct val="0"/>
                </a:spcBef>
                <a:spcAft>
                  <a:spcPct val="0"/>
                </a:spcAft>
                <a:defRPr/>
              </a:pPr>
              <a:t>7</a:t>
            </a:fld>
            <a:endParaRPr lang="en-US" altLang="en-US" smtClean="0"/>
          </a:p>
        </p:txBody>
      </p:sp>
      <p:sp>
        <p:nvSpPr>
          <p:cNvPr id="17411" name="Rectangle 2"/>
          <p:cNvSpPr>
            <a:spLocks noGrp="1" noRot="1" noChangeAspect="1" noChangeArrowheads="1" noTextEdit="1"/>
          </p:cNvSpPr>
          <p:nvPr>
            <p:ph type="sldImg"/>
          </p:nvPr>
        </p:nvSpPr>
        <p:spPr bwMode="auto">
          <a:xfrm>
            <a:off x="387350" y="685800"/>
            <a:ext cx="6091238"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pitchFamily="34" charset="0"/>
              </a:rPr>
              <a:t>Cardiovascular clinicians often embrace novel therapies (Acts of Commission) without clear evidence for benefit to older adults.</a:t>
            </a:r>
          </a:p>
          <a:p>
            <a:pPr eaLnBrk="1" hangingPunct="1">
              <a:spcBef>
                <a:spcPct val="0"/>
              </a:spcBef>
            </a:pPr>
            <a:r>
              <a:rPr lang="en-US" altLang="en-US" smtClean="0">
                <a:latin typeface="Arial" pitchFamily="34" charset="0"/>
              </a:rPr>
              <a:t>Geriatricians may not employ effective therapies (Acts of Omission) because of concerns about efficacy in older adults. </a:t>
            </a:r>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FD25235-1343-44DC-B1B7-B1F38C16694E}" type="slidenum">
              <a:rPr lang="en-US" altLang="en-US" smtClean="0"/>
              <a:pPr fontAlgn="base">
                <a:spcBef>
                  <a:spcPct val="0"/>
                </a:spcBef>
                <a:spcAft>
                  <a:spcPct val="0"/>
                </a:spcAft>
                <a:defRPr/>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AAD12B-634B-7944-9A61-A9774E61A80E}"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63EAA-11CB-0949-9110-F86785D8FEB1}" type="slidenum">
              <a:rPr lang="en-US" smtClean="0"/>
              <a:t>‹#›</a:t>
            </a:fld>
            <a:endParaRPr lang="en-US"/>
          </a:p>
        </p:txBody>
      </p:sp>
    </p:spTree>
    <p:extLst>
      <p:ext uri="{BB962C8B-B14F-4D97-AF65-F5344CB8AC3E}">
        <p14:creationId xmlns:p14="http://schemas.microsoft.com/office/powerpoint/2010/main" val="27574568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2AFD37-A39C-7842-9408-D2FD2D6F9323}"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30925927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9700A"/>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B2AFD37-A39C-7842-9408-D2FD2D6F9323}"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26694340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50938"/>
            <a:ext cx="4041775" cy="4810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en-US" dirty="0"/>
          </a:p>
        </p:txBody>
      </p:sp>
      <p:sp>
        <p:nvSpPr>
          <p:cNvPr id="7" name="Date Placeholder 6"/>
          <p:cNvSpPr>
            <a:spLocks noGrp="1"/>
          </p:cNvSpPr>
          <p:nvPr>
            <p:ph type="dt" sz="half" idx="10"/>
          </p:nvPr>
        </p:nvSpPr>
        <p:spPr/>
        <p:txBody>
          <a:bodyPr/>
          <a:lstStyle/>
          <a:p>
            <a:fld id="{3B2AFD37-A39C-7842-9408-D2FD2D6F9323}" type="datetimeFigureOut">
              <a:rPr lang="en-US" smtClean="0"/>
              <a:t>10/3/2016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18192517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1" y="1200151"/>
            <a:ext cx="4552950" cy="3394472"/>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00151"/>
            <a:ext cx="4552950" cy="3394472"/>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D470453-2244-4F94-AB2D-42AD60622ED3}" type="datetimeFigureOut">
              <a:rPr lang="en-US"/>
              <a:pPr>
                <a:defRPr/>
              </a:pPr>
              <a:t>10/3/2016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5DCB08-1FDA-4122-98A1-04E795EA9BD4}" type="slidenum">
              <a:rPr lang="en-US"/>
              <a:pPr>
                <a:defRPr/>
              </a:pPr>
              <a:t>‹#›</a:t>
            </a:fld>
            <a:endParaRPr lang="en-US"/>
          </a:p>
        </p:txBody>
      </p:sp>
    </p:spTree>
    <p:extLst>
      <p:ext uri="{BB962C8B-B14F-4D97-AF65-F5344CB8AC3E}">
        <p14:creationId xmlns:p14="http://schemas.microsoft.com/office/powerpoint/2010/main" val="1949796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EEAC752-80EB-4A99-8FAE-1FA2D3BB6F21}" type="datetimeFigureOut">
              <a:rPr lang="en-US"/>
              <a:pPr>
                <a:defRPr/>
              </a:pPr>
              <a:t>10/3/2016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912305B-F629-4590-8D06-5130B979920A}" type="slidenum">
              <a:rPr lang="en-US"/>
              <a:pPr>
                <a:defRPr/>
              </a:pPr>
              <a:t>‹#›</a:t>
            </a:fld>
            <a:endParaRPr lang="en-US"/>
          </a:p>
        </p:txBody>
      </p:sp>
    </p:spTree>
    <p:extLst>
      <p:ext uri="{BB962C8B-B14F-4D97-AF65-F5344CB8AC3E}">
        <p14:creationId xmlns:p14="http://schemas.microsoft.com/office/powerpoint/2010/main" val="38597570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8AAD12B-634B-7944-9A61-A9774E61A80E}" type="datetimeFigureOut">
              <a:rPr lang="en-US" smtClean="0"/>
              <a:t>10/3/2016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6963EAA-11CB-0949-9110-F86785D8FEB1}" type="slidenum">
              <a:rPr lang="en-US" smtClean="0"/>
              <a:t>‹#›</a:t>
            </a:fld>
            <a:endParaRPr lang="en-US"/>
          </a:p>
        </p:txBody>
      </p:sp>
      <p:pic>
        <p:nvPicPr>
          <p:cNvPr id="7" name="Picture 6" descr="F16369-ECCOA-Powerpoint-Templa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78888084"/>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3B2AFD37-A39C-7842-9408-D2FD2D6F9323}" type="datetimeFigureOut">
              <a:rPr lang="en-US" smtClean="0"/>
              <a:t>10/3/2016</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150DBFFB-E866-5B4F-9BC0-BE91DE0315FE}" type="slidenum">
              <a:rPr lang="en-US" smtClean="0"/>
              <a:t>‹#›</a:t>
            </a:fld>
            <a:endParaRPr lang="en-US"/>
          </a:p>
        </p:txBody>
      </p:sp>
      <p:pic>
        <p:nvPicPr>
          <p:cNvPr id="7" name="Picture 6" descr="F16369---ECCOA-Powerpoint-second.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847063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6" r:id="rId3"/>
    <p:sldLayoutId id="2147483667" r:id="rId4"/>
    <p:sldLayoutId id="2147483668" r:id="rId5"/>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1970087" y="2163763"/>
            <a:ext cx="7173913" cy="2711450"/>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230906" y="3702928"/>
            <a:ext cx="6511378" cy="526171"/>
          </a:xfrm>
        </p:spPr>
        <p:txBody>
          <a:bodyPr>
            <a:normAutofit fontScale="25000" lnSpcReduction="20000"/>
          </a:bodyPr>
          <a:lstStyle/>
          <a:p>
            <a:pPr algn="r">
              <a:defRPr/>
            </a:pPr>
            <a:r>
              <a:rPr lang="en-US" sz="8000" b="1" dirty="0">
                <a:solidFill>
                  <a:schemeClr val="bg1"/>
                </a:solidFill>
                <a:latin typeface="+mj-lt"/>
              </a:rPr>
              <a:t>Geriatric Cardiology Member Section of </a:t>
            </a:r>
            <a:endParaRPr lang="en-US" sz="8000" b="1" dirty="0" smtClean="0">
              <a:solidFill>
                <a:schemeClr val="bg1"/>
              </a:solidFill>
              <a:latin typeface="+mj-lt"/>
            </a:endParaRPr>
          </a:p>
          <a:p>
            <a:pPr algn="r">
              <a:defRPr/>
            </a:pPr>
            <a:r>
              <a:rPr lang="en-US" sz="8000" b="1" dirty="0" smtClean="0">
                <a:solidFill>
                  <a:schemeClr val="bg1"/>
                </a:solidFill>
                <a:latin typeface="+mj-lt"/>
              </a:rPr>
              <a:t>American </a:t>
            </a:r>
            <a:r>
              <a:rPr lang="en-US" sz="8000" b="1" dirty="0">
                <a:solidFill>
                  <a:schemeClr val="bg1"/>
                </a:solidFill>
                <a:latin typeface="+mj-lt"/>
              </a:rPr>
              <a:t>College of Cardiology</a:t>
            </a:r>
          </a:p>
          <a:p>
            <a:pPr>
              <a:defRPr/>
            </a:pPr>
            <a:endParaRPr lang="en-US" sz="4800" dirty="0">
              <a:solidFill>
                <a:schemeClr val="bg1"/>
              </a:solidFill>
            </a:endParaRPr>
          </a:p>
          <a:p>
            <a:pPr>
              <a:defRPr/>
            </a:pPr>
            <a:r>
              <a:rPr lang="en-US" sz="5200" b="1" i="1" dirty="0">
                <a:solidFill>
                  <a:schemeClr val="bg1"/>
                </a:solidFill>
                <a:latin typeface="Garamond" panose="02020404030301010803" pitchFamily="18" charset="0"/>
              </a:rPr>
              <a:t>“Education is the best provision for </a:t>
            </a:r>
            <a:r>
              <a:rPr lang="en-US" sz="5200" b="1" i="1" dirty="0" smtClean="0">
                <a:solidFill>
                  <a:schemeClr val="bg1"/>
                </a:solidFill>
                <a:latin typeface="Garamond" panose="02020404030301010803" pitchFamily="18" charset="0"/>
              </a:rPr>
              <a:t>the journey </a:t>
            </a:r>
            <a:r>
              <a:rPr lang="en-US" sz="5200" b="1" i="1" dirty="0">
                <a:solidFill>
                  <a:schemeClr val="bg1"/>
                </a:solidFill>
                <a:latin typeface="Garamond" panose="02020404030301010803" pitchFamily="18" charset="0"/>
              </a:rPr>
              <a:t>to old age.” - Aristotle </a:t>
            </a:r>
          </a:p>
          <a:p>
            <a:pPr algn="r"/>
            <a:endParaRPr lang="en-US" b="1" i="1" dirty="0">
              <a:solidFill>
                <a:schemeClr val="bg1"/>
              </a:solidFill>
            </a:endParaRPr>
          </a:p>
        </p:txBody>
      </p:sp>
      <p:sp>
        <p:nvSpPr>
          <p:cNvPr id="2" name="Title 1"/>
          <p:cNvSpPr>
            <a:spLocks noGrp="1"/>
          </p:cNvSpPr>
          <p:nvPr>
            <p:ph type="ctrTitle"/>
          </p:nvPr>
        </p:nvSpPr>
        <p:spPr>
          <a:xfrm>
            <a:off x="2230905" y="2600410"/>
            <a:ext cx="6511379" cy="1102519"/>
          </a:xfrm>
        </p:spPr>
        <p:txBody>
          <a:bodyPr>
            <a:noAutofit/>
          </a:bodyPr>
          <a:lstStyle/>
          <a:p>
            <a:pPr algn="r"/>
            <a:r>
              <a:rPr lang="en-US" sz="3400" b="1" dirty="0">
                <a:solidFill>
                  <a:schemeClr val="bg1"/>
                </a:solidFill>
                <a:latin typeface="Book Antiqua" panose="02040602050305030304" pitchFamily="18" charset="0"/>
              </a:rPr>
              <a:t>Essentials of </a:t>
            </a:r>
            <a:r>
              <a:rPr lang="en-US" sz="3400" b="1" dirty="0" smtClean="0">
                <a:solidFill>
                  <a:schemeClr val="bg1"/>
                </a:solidFill>
                <a:latin typeface="Book Antiqua" panose="02040602050305030304" pitchFamily="18" charset="0"/>
              </a:rPr>
              <a:t>Cardiovascular Care </a:t>
            </a:r>
            <a:r>
              <a:rPr lang="en-US" sz="3400" b="1" dirty="0">
                <a:solidFill>
                  <a:schemeClr val="bg1"/>
                </a:solidFill>
                <a:latin typeface="Book Antiqua" panose="02040602050305030304" pitchFamily="18" charset="0"/>
              </a:rPr>
              <a:t>for Older Adults (ECCOA) Curriculum:</a:t>
            </a:r>
            <a:br>
              <a:rPr lang="en-US" sz="3400" b="1" dirty="0">
                <a:solidFill>
                  <a:schemeClr val="bg1"/>
                </a:solidFill>
                <a:latin typeface="Book Antiqua" panose="02040602050305030304" pitchFamily="18" charset="0"/>
              </a:rPr>
            </a:br>
            <a:endParaRPr lang="en-US" sz="3400" b="1"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372529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Autofit/>
          </a:bodyPr>
          <a:lstStyle/>
          <a:p>
            <a:pPr eaLnBrk="1" hangingPunct="1"/>
            <a:r>
              <a:rPr lang="en-US" altLang="en-US" sz="3600" dirty="0" smtClean="0">
                <a:solidFill>
                  <a:srgbClr val="E9700A"/>
                </a:solidFill>
              </a:rPr>
              <a:t>Essentials of Cardiac Care for </a:t>
            </a:r>
            <a:br>
              <a:rPr lang="en-US" altLang="en-US" sz="3600" dirty="0" smtClean="0">
                <a:solidFill>
                  <a:srgbClr val="E9700A"/>
                </a:solidFill>
              </a:rPr>
            </a:br>
            <a:r>
              <a:rPr lang="en-US" altLang="en-US" sz="3600" dirty="0" smtClean="0">
                <a:solidFill>
                  <a:srgbClr val="E9700A"/>
                </a:solidFill>
              </a:rPr>
              <a:t>Older Adults (ECCOA)</a:t>
            </a:r>
          </a:p>
        </p:txBody>
      </p:sp>
      <p:sp>
        <p:nvSpPr>
          <p:cNvPr id="11267" name="Content Placeholder 2"/>
          <p:cNvSpPr>
            <a:spLocks noGrp="1"/>
          </p:cNvSpPr>
          <p:nvPr>
            <p:ph sz="half" idx="1"/>
          </p:nvPr>
        </p:nvSpPr>
        <p:spPr>
          <a:xfrm>
            <a:off x="237067" y="1371600"/>
            <a:ext cx="4334933" cy="3714750"/>
          </a:xfrm>
        </p:spPr>
        <p:txBody>
          <a:bodyPr>
            <a:normAutofit/>
          </a:bodyPr>
          <a:lstStyle/>
          <a:p>
            <a:pPr eaLnBrk="1" hangingPunct="1"/>
            <a:r>
              <a:rPr lang="en-US" altLang="en-US" sz="1800" dirty="0"/>
              <a:t>Online curriculum </a:t>
            </a:r>
          </a:p>
          <a:p>
            <a:pPr lvl="1" eaLnBrk="1" hangingPunct="1"/>
            <a:r>
              <a:rPr lang="en-US" altLang="en-US" sz="1800" dirty="0" smtClean="0">
                <a:solidFill>
                  <a:srgbClr val="00B0F0"/>
                </a:solidFill>
              </a:rPr>
              <a:t>www.acc.org/ECCOA</a:t>
            </a:r>
          </a:p>
          <a:p>
            <a:pPr eaLnBrk="1" hangingPunct="1"/>
            <a:r>
              <a:rPr lang="en-US" altLang="en-US" sz="1800" dirty="0"/>
              <a:t>Available to all practitioners</a:t>
            </a:r>
            <a:r>
              <a:rPr lang="en-US" altLang="en-US" sz="1800" dirty="0" smtClean="0"/>
              <a:t>. </a:t>
            </a:r>
          </a:p>
          <a:p>
            <a:pPr eaLnBrk="1" hangingPunct="1"/>
            <a:r>
              <a:rPr lang="en-US" altLang="en-US" sz="1800" dirty="0"/>
              <a:t>Each module takes ~30 minutes to complete</a:t>
            </a:r>
          </a:p>
          <a:p>
            <a:pPr eaLnBrk="1" hangingPunct="1"/>
            <a:r>
              <a:rPr lang="en-US" altLang="en-US" sz="1800" dirty="0"/>
              <a:t>15 modules in total</a:t>
            </a:r>
          </a:p>
          <a:p>
            <a:pPr eaLnBrk="1" hangingPunct="1"/>
            <a:r>
              <a:rPr lang="en-US" altLang="en-US" sz="1800" dirty="0"/>
              <a:t>Provides 17 </a:t>
            </a:r>
            <a:r>
              <a:rPr lang="en-US" altLang="en-US" sz="1800" dirty="0" smtClean="0"/>
              <a:t>CME/CNE (Nursing)/CPE (Pharmacists) credits &amp; </a:t>
            </a:r>
            <a:r>
              <a:rPr lang="en-US" altLang="en-US" sz="1800" dirty="0"/>
              <a:t>MOC credits</a:t>
            </a:r>
            <a:r>
              <a:rPr lang="en-US" altLang="en-US" sz="1800" dirty="0" smtClean="0"/>
              <a:t>!</a:t>
            </a:r>
          </a:p>
          <a:p>
            <a:pPr eaLnBrk="1" hangingPunct="1"/>
            <a:r>
              <a:rPr lang="en-US" altLang="en-US" sz="1800" dirty="0" smtClean="0"/>
              <a:t>Curriculum is FREE to </a:t>
            </a:r>
            <a:r>
              <a:rPr lang="en-US" altLang="en-US" sz="1800" smtClean="0"/>
              <a:t>all providers!</a:t>
            </a:r>
            <a:endParaRPr lang="en-US" altLang="en-US" sz="1800" dirty="0"/>
          </a:p>
          <a:p>
            <a:pPr eaLnBrk="1" hangingPunct="1"/>
            <a:endParaRPr lang="en-US" altLang="en-US" dirty="0" smtClean="0"/>
          </a:p>
          <a:p>
            <a:pPr eaLnBrk="1" hangingPunct="1"/>
            <a:endParaRPr lang="en-US" altLang="en-US" dirty="0" smtClean="0"/>
          </a:p>
          <a:p>
            <a:pPr eaLnBrk="1" hangingPunct="1"/>
            <a:endParaRPr lang="en-US" altLang="en-US" dirty="0" smtClean="0"/>
          </a:p>
        </p:txBody>
      </p:sp>
      <p:sp>
        <p:nvSpPr>
          <p:cNvPr id="11268" name="Content Placeholder 3"/>
          <p:cNvSpPr>
            <a:spLocks noGrp="1"/>
          </p:cNvSpPr>
          <p:nvPr>
            <p:ph sz="half" idx="2"/>
          </p:nvPr>
        </p:nvSpPr>
        <p:spPr>
          <a:xfrm>
            <a:off x="4732867" y="1200150"/>
            <a:ext cx="4038600" cy="457200"/>
          </a:xfrm>
        </p:spPr>
        <p:txBody>
          <a:bodyPr>
            <a:normAutofit/>
          </a:bodyPr>
          <a:lstStyle/>
          <a:p>
            <a:pPr marL="0" indent="0" algn="ctr">
              <a:buNone/>
            </a:pPr>
            <a:r>
              <a:rPr lang="en-US" altLang="en-US" u="sng" dirty="0" smtClean="0"/>
              <a:t>Modules</a:t>
            </a:r>
          </a:p>
          <a:p>
            <a:pPr marL="0" indent="0" algn="ctr">
              <a:buNone/>
            </a:pPr>
            <a:endParaRPr lang="en-US" altLang="en-US" u="sng" dirty="0" smtClean="0"/>
          </a:p>
        </p:txBody>
      </p:sp>
      <p:sp>
        <p:nvSpPr>
          <p:cNvPr id="5" name="Content Placeholder 3"/>
          <p:cNvSpPr txBox="1">
            <a:spLocks/>
          </p:cNvSpPr>
          <p:nvPr/>
        </p:nvSpPr>
        <p:spPr bwMode="auto">
          <a:xfrm>
            <a:off x="4707467" y="1543050"/>
            <a:ext cx="4038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numCol="2"/>
          <a:lstStyle>
            <a:lvl1pPr marL="342900" indent="-342900" algn="l" rtl="0" eaLnBrk="0" fontAlgn="base" hangingPunct="0">
              <a:spcBef>
                <a:spcPct val="20000"/>
              </a:spcBef>
              <a:spcAft>
                <a:spcPct val="0"/>
              </a:spcAft>
              <a:buChar char="•"/>
              <a:defRPr sz="28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bg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bg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bg1"/>
                </a:solidFill>
                <a:latin typeface="+mn-lt"/>
                <a:ea typeface="ＭＳ Ｐゴシック" charset="0"/>
              </a:defRPr>
            </a:lvl4pPr>
            <a:lvl5pPr marL="2057400" indent="-228600" algn="l" rtl="0" eaLnBrk="0" fontAlgn="base" hangingPunct="0">
              <a:spcBef>
                <a:spcPct val="20000"/>
              </a:spcBef>
              <a:spcAft>
                <a:spcPct val="0"/>
              </a:spcAft>
              <a:buChar char="»"/>
              <a:defRPr sz="1800">
                <a:solidFill>
                  <a:schemeClr val="bg1"/>
                </a:solidFill>
                <a:latin typeface="+mn-lt"/>
                <a:ea typeface="ＭＳ Ｐゴシック" charset="0"/>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defRPr/>
            </a:pPr>
            <a:r>
              <a:rPr lang="en-US" sz="1200" dirty="0">
                <a:solidFill>
                  <a:schemeClr val="tx1"/>
                </a:solidFill>
              </a:rPr>
              <a:t>Cardiovascular Physiology in the Older Adult</a:t>
            </a:r>
          </a:p>
          <a:p>
            <a:pPr>
              <a:defRPr/>
            </a:pPr>
            <a:r>
              <a:rPr lang="en-US" sz="1200" dirty="0">
                <a:solidFill>
                  <a:schemeClr val="tx1"/>
                </a:solidFill>
              </a:rPr>
              <a:t>Pharmacology for Older Adults</a:t>
            </a:r>
          </a:p>
          <a:p>
            <a:pPr>
              <a:defRPr/>
            </a:pPr>
            <a:r>
              <a:rPr lang="en-US" sz="1200" dirty="0">
                <a:solidFill>
                  <a:schemeClr val="tx1"/>
                </a:solidFill>
              </a:rPr>
              <a:t>Care of Older Adults</a:t>
            </a:r>
          </a:p>
          <a:p>
            <a:pPr>
              <a:defRPr/>
            </a:pPr>
            <a:r>
              <a:rPr lang="en-US" sz="1200" dirty="0">
                <a:solidFill>
                  <a:schemeClr val="tx1"/>
                </a:solidFill>
              </a:rPr>
              <a:t>Decision Making for Older Adults</a:t>
            </a:r>
          </a:p>
          <a:p>
            <a:pPr>
              <a:defRPr/>
            </a:pPr>
            <a:r>
              <a:rPr lang="en-US" sz="1200" dirty="0">
                <a:solidFill>
                  <a:schemeClr val="tx1"/>
                </a:solidFill>
              </a:rPr>
              <a:t>Heart Failure in Older Adults</a:t>
            </a:r>
          </a:p>
          <a:p>
            <a:pPr>
              <a:defRPr/>
            </a:pPr>
            <a:r>
              <a:rPr lang="en-US" sz="1200" dirty="0">
                <a:solidFill>
                  <a:schemeClr val="tx1"/>
                </a:solidFill>
              </a:rPr>
              <a:t>Chronic Coronary Disease in Older Adults</a:t>
            </a:r>
          </a:p>
          <a:p>
            <a:pPr>
              <a:defRPr/>
            </a:pPr>
            <a:r>
              <a:rPr lang="en-US" sz="1200" dirty="0">
                <a:solidFill>
                  <a:schemeClr val="tx1"/>
                </a:solidFill>
              </a:rPr>
              <a:t>Acute Coronary Syndromes in Older Adults</a:t>
            </a:r>
          </a:p>
          <a:p>
            <a:pPr>
              <a:defRPr/>
            </a:pPr>
            <a:endParaRPr lang="en-US" sz="1200" dirty="0" smtClean="0">
              <a:solidFill>
                <a:schemeClr val="tx1"/>
              </a:solidFill>
            </a:endParaRPr>
          </a:p>
          <a:p>
            <a:pPr>
              <a:defRPr/>
            </a:pPr>
            <a:endParaRPr lang="en-US" sz="1200" dirty="0">
              <a:solidFill>
                <a:schemeClr val="tx1"/>
              </a:solidFill>
            </a:endParaRPr>
          </a:p>
          <a:p>
            <a:pPr>
              <a:defRPr/>
            </a:pPr>
            <a:r>
              <a:rPr lang="en-US" sz="1200" dirty="0" smtClean="0">
                <a:solidFill>
                  <a:schemeClr val="tx1"/>
                </a:solidFill>
              </a:rPr>
              <a:t>Electrophysiology </a:t>
            </a:r>
            <a:r>
              <a:rPr lang="en-US" sz="1200" dirty="0">
                <a:solidFill>
                  <a:schemeClr val="tx1"/>
                </a:solidFill>
              </a:rPr>
              <a:t>and Heart Rhythm Disorders in Older Adults</a:t>
            </a:r>
          </a:p>
          <a:p>
            <a:pPr>
              <a:defRPr/>
            </a:pPr>
            <a:r>
              <a:rPr lang="en-US" sz="1200" dirty="0">
                <a:solidFill>
                  <a:schemeClr val="tx1"/>
                </a:solidFill>
              </a:rPr>
              <a:t>Syncope in Older Adults</a:t>
            </a:r>
          </a:p>
          <a:p>
            <a:pPr>
              <a:defRPr/>
            </a:pPr>
            <a:r>
              <a:rPr lang="en-US" sz="1200" dirty="0">
                <a:solidFill>
                  <a:schemeClr val="tx1"/>
                </a:solidFill>
              </a:rPr>
              <a:t>Perioperative Care in Older Adults</a:t>
            </a:r>
          </a:p>
          <a:p>
            <a:pPr>
              <a:defRPr/>
            </a:pPr>
            <a:r>
              <a:rPr lang="en-US" sz="1200" dirty="0">
                <a:solidFill>
                  <a:schemeClr val="tx1"/>
                </a:solidFill>
              </a:rPr>
              <a:t>Palliative Care in Older Adults</a:t>
            </a:r>
          </a:p>
          <a:p>
            <a:pPr>
              <a:defRPr/>
            </a:pPr>
            <a:r>
              <a:rPr lang="en-US" sz="1200" dirty="0">
                <a:solidFill>
                  <a:schemeClr val="tx1"/>
                </a:solidFill>
              </a:rPr>
              <a:t>Prevention in Older Adults</a:t>
            </a:r>
          </a:p>
          <a:p>
            <a:pPr>
              <a:defRPr/>
            </a:pPr>
            <a:r>
              <a:rPr lang="en-US" sz="1200" dirty="0">
                <a:solidFill>
                  <a:schemeClr val="tx1"/>
                </a:solidFill>
              </a:rPr>
              <a:t>Vascular Disease in Older Adults</a:t>
            </a:r>
          </a:p>
          <a:p>
            <a:pPr>
              <a:defRPr/>
            </a:pPr>
            <a:r>
              <a:rPr lang="en-US" sz="1200" dirty="0">
                <a:solidFill>
                  <a:schemeClr val="tx1"/>
                </a:solidFill>
              </a:rPr>
              <a:t>Valvular Disease in Older Adults</a:t>
            </a:r>
          </a:p>
        </p:txBody>
      </p:sp>
    </p:spTree>
    <p:extLst>
      <p:ext uri="{BB962C8B-B14F-4D97-AF65-F5344CB8AC3E}">
        <p14:creationId xmlns:p14="http://schemas.microsoft.com/office/powerpoint/2010/main" val="3214955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a:xfrm>
            <a:off x="457200" y="114300"/>
            <a:ext cx="8229600" cy="857250"/>
          </a:xfrm>
        </p:spPr>
        <p:txBody>
          <a:bodyPr/>
          <a:lstStyle/>
          <a:p>
            <a:pPr eaLnBrk="1" hangingPunct="1"/>
            <a:r>
              <a:rPr lang="en-US" altLang="en-US" dirty="0" smtClean="0"/>
              <a:t>ECCOA Learning Objectives</a:t>
            </a:r>
          </a:p>
        </p:txBody>
      </p:sp>
      <p:sp>
        <p:nvSpPr>
          <p:cNvPr id="6" name="Content Placeholder 5"/>
          <p:cNvSpPr>
            <a:spLocks noGrp="1"/>
          </p:cNvSpPr>
          <p:nvPr>
            <p:ph idx="1"/>
          </p:nvPr>
        </p:nvSpPr>
        <p:spPr>
          <a:xfrm>
            <a:off x="101600" y="971550"/>
            <a:ext cx="9042400" cy="4400550"/>
          </a:xfrm>
        </p:spPr>
        <p:txBody>
          <a:bodyPr rtlCol="0">
            <a:normAutofit/>
          </a:bodyPr>
          <a:lstStyle/>
          <a:p>
            <a:pPr marL="380985" indent="-380985">
              <a:spcBef>
                <a:spcPts val="0"/>
              </a:spcBef>
              <a:buFont typeface="+mj-lt"/>
              <a:buAutoNum type="arabicPeriod"/>
              <a:defRPr/>
            </a:pPr>
            <a:r>
              <a:rPr lang="en-US" sz="1800" dirty="0"/>
              <a:t>Describe the physiologic changes that accompany aging and how they impact the presentation and management of cardiovascular disease (CVD) in older adults. </a:t>
            </a:r>
          </a:p>
          <a:p>
            <a:pPr marL="380985" indent="-380985">
              <a:spcBef>
                <a:spcPts val="0"/>
              </a:spcBef>
              <a:buFont typeface="+mj-lt"/>
              <a:buAutoNum type="arabicPeriod"/>
              <a:defRPr/>
            </a:pPr>
            <a:endParaRPr lang="en-US" sz="1800" dirty="0"/>
          </a:p>
          <a:p>
            <a:pPr marL="380985" indent="-380985">
              <a:spcBef>
                <a:spcPts val="0"/>
              </a:spcBef>
              <a:buFont typeface="+mj-lt"/>
              <a:buAutoNum type="arabicPeriod"/>
              <a:defRPr/>
            </a:pPr>
            <a:r>
              <a:rPr lang="en-US" sz="1800" dirty="0"/>
              <a:t>Explain how age-associated changes in pharmacodynamics and pharmacokinetics often impact the dosing of cardiovascular drugs, and learn strategies to reduce adverse drug event and polypharmacy in seniors.</a:t>
            </a:r>
          </a:p>
          <a:p>
            <a:pPr marL="380985" indent="-380985">
              <a:spcBef>
                <a:spcPts val="0"/>
              </a:spcBef>
              <a:buFont typeface="+mj-lt"/>
              <a:buAutoNum type="arabicPeriod"/>
              <a:defRPr/>
            </a:pPr>
            <a:endParaRPr lang="en-US" sz="1800" dirty="0"/>
          </a:p>
          <a:p>
            <a:pPr marL="380985" indent="-380985">
              <a:spcBef>
                <a:spcPts val="0"/>
              </a:spcBef>
              <a:buFont typeface="+mj-lt"/>
              <a:buAutoNum type="arabicPeriod"/>
              <a:defRPr/>
            </a:pPr>
            <a:r>
              <a:rPr lang="en-US" sz="1800" dirty="0"/>
              <a:t>Recognize important geriatric syndromes and challenges commonly seen in cardiovascular patients, including atrial fibrillation, heart failure with normal systolic function, isolated systolic hypertension, falls, incontinence, polypharmacy, multimorbidity, delirium and dementia, and learn multidisciplinary management strategies. </a:t>
            </a:r>
          </a:p>
        </p:txBody>
      </p:sp>
    </p:spTree>
    <p:extLst>
      <p:ext uri="{BB962C8B-B14F-4D97-AF65-F5344CB8AC3E}">
        <p14:creationId xmlns:p14="http://schemas.microsoft.com/office/powerpoint/2010/main" val="1289846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pPr eaLnBrk="1" hangingPunct="1"/>
            <a:r>
              <a:rPr lang="en-US" altLang="en-US" smtClean="0"/>
              <a:t>ECCOA Learning Objectives</a:t>
            </a:r>
          </a:p>
        </p:txBody>
      </p:sp>
      <p:sp>
        <p:nvSpPr>
          <p:cNvPr id="6" name="Content Placeholder 5"/>
          <p:cNvSpPr>
            <a:spLocks noGrp="1"/>
          </p:cNvSpPr>
          <p:nvPr>
            <p:ph idx="1"/>
          </p:nvPr>
        </p:nvSpPr>
        <p:spPr>
          <a:xfrm>
            <a:off x="101600" y="1085850"/>
            <a:ext cx="8873067" cy="4229100"/>
          </a:xfrm>
        </p:spPr>
        <p:txBody>
          <a:bodyPr rtlCol="0">
            <a:normAutofit/>
          </a:bodyPr>
          <a:lstStyle/>
          <a:p>
            <a:pPr marL="380985" indent="-380985">
              <a:spcBef>
                <a:spcPts val="0"/>
              </a:spcBef>
              <a:buFont typeface="+mj-lt"/>
              <a:buAutoNum type="arabicPeriod" startAt="4"/>
              <a:defRPr/>
            </a:pPr>
            <a:r>
              <a:rPr lang="en-US" sz="1800" dirty="0"/>
              <a:t>Analyze evidence-based care specific for older patients with the following cardiovascular problems: acute coronary syndromes, chronic coronary disease, hypertension, peripheral vascular disease, heart failure, syncope and arrhythmias and </a:t>
            </a:r>
            <a:r>
              <a:rPr lang="en-US" sz="1800" dirty="0" err="1"/>
              <a:t>valvular</a:t>
            </a:r>
            <a:r>
              <a:rPr lang="en-US" sz="1800" dirty="0"/>
              <a:t> disease. </a:t>
            </a:r>
          </a:p>
          <a:p>
            <a:pPr marL="380985" indent="-380985">
              <a:spcBef>
                <a:spcPts val="0"/>
              </a:spcBef>
              <a:buFont typeface="+mj-lt"/>
              <a:buAutoNum type="arabicPeriod" startAt="4"/>
              <a:defRPr/>
            </a:pPr>
            <a:endParaRPr lang="en-US" sz="1800" dirty="0"/>
          </a:p>
          <a:p>
            <a:pPr marL="380985" indent="-380985">
              <a:spcBef>
                <a:spcPts val="0"/>
              </a:spcBef>
              <a:buFont typeface="+mj-lt"/>
              <a:buAutoNum type="arabicPeriod" startAt="4"/>
              <a:defRPr/>
            </a:pPr>
            <a:r>
              <a:rPr lang="en-US" sz="1800" dirty="0"/>
              <a:t>Discuss the elements and appropriateness of patient-centered care, complicated decision making, palliative care and end-of-life care related to older patients. </a:t>
            </a:r>
          </a:p>
          <a:p>
            <a:pPr marL="380985" indent="-380985">
              <a:spcBef>
                <a:spcPts val="0"/>
              </a:spcBef>
              <a:buFont typeface="+mj-lt"/>
              <a:buAutoNum type="arabicPeriod" startAt="4"/>
              <a:defRPr/>
            </a:pPr>
            <a:endParaRPr lang="en-US" sz="1800" dirty="0"/>
          </a:p>
          <a:p>
            <a:pPr marL="380985" indent="-380985">
              <a:spcBef>
                <a:spcPts val="0"/>
              </a:spcBef>
              <a:buFont typeface="+mj-lt"/>
              <a:buAutoNum type="arabicPeriod" startAt="4"/>
              <a:defRPr/>
            </a:pPr>
            <a:r>
              <a:rPr lang="en-US" sz="1800" dirty="0"/>
              <a:t>Examine appropriate prevention strategies and how the role of exercise, diet and cardiac rehabilitation differ in older patients compared to younger patients. </a:t>
            </a:r>
          </a:p>
          <a:p>
            <a:pPr>
              <a:defRPr/>
            </a:pPr>
            <a:endParaRPr lang="en-US" dirty="0"/>
          </a:p>
        </p:txBody>
      </p:sp>
    </p:spTree>
    <p:extLst>
      <p:ext uri="{BB962C8B-B14F-4D97-AF65-F5344CB8AC3E}">
        <p14:creationId xmlns:p14="http://schemas.microsoft.com/office/powerpoint/2010/main" val="3983712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mtClean="0"/>
              <a:t>ECCOA Curriculum</a:t>
            </a:r>
          </a:p>
        </p:txBody>
      </p:sp>
      <p:sp>
        <p:nvSpPr>
          <p:cNvPr id="14339" name="Content Placeholder 2"/>
          <p:cNvSpPr>
            <a:spLocks noGrp="1"/>
          </p:cNvSpPr>
          <p:nvPr>
            <p:ph idx="1"/>
          </p:nvPr>
        </p:nvSpPr>
        <p:spPr/>
        <p:txBody>
          <a:bodyPr>
            <a:normAutofit/>
          </a:bodyPr>
          <a:lstStyle/>
          <a:p>
            <a:pPr eaLnBrk="1" hangingPunct="1">
              <a:spcBef>
                <a:spcPts val="0"/>
              </a:spcBef>
            </a:pPr>
            <a:r>
              <a:rPr lang="en-US" altLang="en-US" sz="2400" dirty="0" smtClean="0"/>
              <a:t>Designed for cardiovascular specialists and other clinicians who care for older patients with cardiovascular disease. </a:t>
            </a:r>
          </a:p>
          <a:p>
            <a:pPr marL="0" indent="0" eaLnBrk="1" hangingPunct="1">
              <a:spcBef>
                <a:spcPts val="0"/>
              </a:spcBef>
              <a:buNone/>
            </a:pPr>
            <a:endParaRPr lang="en-US" altLang="en-US" sz="2400" dirty="0" smtClean="0"/>
          </a:p>
          <a:p>
            <a:pPr eaLnBrk="1" hangingPunct="1">
              <a:spcBef>
                <a:spcPts val="0"/>
              </a:spcBef>
            </a:pPr>
            <a:r>
              <a:rPr lang="en-US" altLang="en-US" sz="2400" dirty="0" smtClean="0"/>
              <a:t>Teaches practitioners key features of aging that directly impact CVD to improve care and quality of life in this rapidly growing segment of the cardiovascular patient population.</a:t>
            </a:r>
          </a:p>
        </p:txBody>
      </p:sp>
    </p:spTree>
    <p:extLst>
      <p:ext uri="{BB962C8B-B14F-4D97-AF65-F5344CB8AC3E}">
        <p14:creationId xmlns:p14="http://schemas.microsoft.com/office/powerpoint/2010/main" val="162071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1045"/>
            <a:ext cx="8229600" cy="857250"/>
          </a:xfrm>
        </p:spPr>
        <p:txBody>
          <a:bodyPr/>
          <a:lstStyle/>
          <a:p>
            <a:pPr eaLnBrk="1" hangingPunct="1"/>
            <a:r>
              <a:rPr lang="en-US" altLang="en-US" dirty="0" smtClean="0"/>
              <a:t>Why Geriatric Cardiology</a:t>
            </a:r>
            <a:r>
              <a:rPr lang="en-US" altLang="en-US" baseline="30000" dirty="0" smtClean="0"/>
              <a:t>†</a:t>
            </a:r>
          </a:p>
        </p:txBody>
      </p:sp>
      <p:sp>
        <p:nvSpPr>
          <p:cNvPr id="3" name="Content Placeholder 2"/>
          <p:cNvSpPr>
            <a:spLocks noGrp="1"/>
          </p:cNvSpPr>
          <p:nvPr>
            <p:ph idx="1"/>
          </p:nvPr>
        </p:nvSpPr>
        <p:spPr>
          <a:xfrm>
            <a:off x="372533" y="1085851"/>
            <a:ext cx="8534400" cy="3394472"/>
          </a:xfrm>
        </p:spPr>
        <p:txBody>
          <a:bodyPr rtlCol="0">
            <a:normAutofit fontScale="85000" lnSpcReduction="10000"/>
          </a:bodyPr>
          <a:lstStyle/>
          <a:p>
            <a:pPr>
              <a:defRPr/>
            </a:pPr>
            <a:r>
              <a:rPr lang="en-US" dirty="0"/>
              <a:t>Average age of CVD patients </a:t>
            </a:r>
            <a:r>
              <a:rPr lang="en-US" dirty="0" smtClean="0"/>
              <a:t>increasing.</a:t>
            </a:r>
          </a:p>
          <a:p>
            <a:pPr>
              <a:defRPr/>
            </a:pPr>
            <a:r>
              <a:rPr lang="en-US" dirty="0" smtClean="0"/>
              <a:t>Aging </a:t>
            </a:r>
            <a:r>
              <a:rPr lang="en-US" dirty="0"/>
              <a:t>predisposes to </a:t>
            </a:r>
            <a:r>
              <a:rPr lang="en-US" dirty="0" smtClean="0"/>
              <a:t>CVD.</a:t>
            </a:r>
            <a:endParaRPr lang="en-US" dirty="0"/>
          </a:p>
          <a:p>
            <a:pPr>
              <a:defRPr/>
            </a:pPr>
            <a:r>
              <a:rPr lang="en-US" dirty="0"/>
              <a:t>Multiple chronic conditions the norm</a:t>
            </a:r>
          </a:p>
          <a:p>
            <a:pPr lvl="1">
              <a:defRPr/>
            </a:pPr>
            <a:r>
              <a:rPr lang="en-US" dirty="0"/>
              <a:t>68% have &gt;2 chronic conditions*</a:t>
            </a:r>
          </a:p>
          <a:p>
            <a:pPr>
              <a:defRPr/>
            </a:pPr>
            <a:r>
              <a:rPr lang="en-US" dirty="0" smtClean="0"/>
              <a:t>Patient-centered </a:t>
            </a:r>
            <a:r>
              <a:rPr lang="en-US" dirty="0"/>
              <a:t>care </a:t>
            </a:r>
            <a:r>
              <a:rPr lang="en-US" dirty="0" smtClean="0"/>
              <a:t>required to embrace complexity. </a:t>
            </a:r>
          </a:p>
          <a:p>
            <a:pPr>
              <a:defRPr/>
            </a:pPr>
            <a:r>
              <a:rPr lang="en-US" dirty="0"/>
              <a:t>Melding of </a:t>
            </a:r>
            <a:r>
              <a:rPr lang="en-US" dirty="0" smtClean="0"/>
              <a:t>primary </a:t>
            </a:r>
            <a:r>
              <a:rPr lang="en-US" dirty="0"/>
              <a:t>cardiovascular and geriatrics skills</a:t>
            </a:r>
          </a:p>
        </p:txBody>
      </p:sp>
      <p:sp>
        <p:nvSpPr>
          <p:cNvPr id="3076" name="TextBox 4"/>
          <p:cNvSpPr txBox="1">
            <a:spLocks noChangeArrowheads="1"/>
          </p:cNvSpPr>
          <p:nvPr/>
        </p:nvSpPr>
        <p:spPr bwMode="auto">
          <a:xfrm>
            <a:off x="541867" y="4802829"/>
            <a:ext cx="8534400" cy="23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spAutoFit/>
          </a:bodyPr>
          <a:lstStyle>
            <a:lvl1pPr eaLnBrk="0" hangingPunct="0">
              <a:spcBef>
                <a:spcPct val="20000"/>
              </a:spcBef>
              <a:buFont typeface="Arial" pitchFamily="34" charset="0"/>
              <a:buChar char="•"/>
              <a:defRPr sz="3600" b="1">
                <a:solidFill>
                  <a:schemeClr val="bg1"/>
                </a:solidFill>
                <a:latin typeface="Calibri" pitchFamily="34" charset="0"/>
              </a:defRPr>
            </a:lvl1pPr>
            <a:lvl2pPr marL="742950" indent="-285750" eaLnBrk="0" hangingPunct="0">
              <a:spcBef>
                <a:spcPct val="20000"/>
              </a:spcBef>
              <a:buFont typeface="Arial" pitchFamily="34" charset="0"/>
              <a:buChar char="–"/>
              <a:defRPr sz="3200" b="1">
                <a:solidFill>
                  <a:schemeClr val="bg1"/>
                </a:solidFill>
                <a:latin typeface="Calibri" pitchFamily="34" charset="0"/>
              </a:defRPr>
            </a:lvl2pPr>
            <a:lvl3pPr marL="1143000" indent="-228600" eaLnBrk="0" hangingPunct="0">
              <a:spcBef>
                <a:spcPct val="20000"/>
              </a:spcBef>
              <a:buFont typeface="Arial" pitchFamily="34" charset="0"/>
              <a:buChar char="•"/>
              <a:defRPr sz="2800" b="1">
                <a:solidFill>
                  <a:schemeClr val="bg1"/>
                </a:solidFill>
                <a:latin typeface="Calibri" pitchFamily="34" charset="0"/>
              </a:defRPr>
            </a:lvl3pPr>
            <a:lvl4pPr marL="1600200" indent="-228600" eaLnBrk="0" hangingPunct="0">
              <a:spcBef>
                <a:spcPct val="20000"/>
              </a:spcBef>
              <a:buFont typeface="Arial" pitchFamily="34" charset="0"/>
              <a:buChar char="–"/>
              <a:defRPr sz="2400" b="1">
                <a:solidFill>
                  <a:schemeClr val="bg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1000" b="0" baseline="30000" dirty="0"/>
              <a:t>*</a:t>
            </a:r>
            <a:r>
              <a:rPr lang="en-US" altLang="en-US" sz="1000" b="0" dirty="0"/>
              <a:t>JACC . 2014;64(17):1851-6, </a:t>
            </a:r>
            <a:r>
              <a:rPr lang="en-US" altLang="en-US" sz="1000" b="0" baseline="30000" dirty="0"/>
              <a:t>†</a:t>
            </a:r>
            <a:r>
              <a:rPr lang="en-US" altLang="en-US" sz="1000" b="0" dirty="0"/>
              <a:t>JACC. 2015;66(11):1286-99.</a:t>
            </a:r>
          </a:p>
        </p:txBody>
      </p:sp>
    </p:spTree>
    <p:extLst>
      <p:ext uri="{BB962C8B-B14F-4D97-AF65-F5344CB8AC3E}">
        <p14:creationId xmlns:p14="http://schemas.microsoft.com/office/powerpoint/2010/main" val="1734539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rtlCol="0">
            <a:noAutofit/>
          </a:bodyPr>
          <a:lstStyle/>
          <a:p>
            <a:pPr>
              <a:defRPr/>
            </a:pPr>
            <a:r>
              <a:rPr lang="en-US" sz="3600" dirty="0" smtClean="0">
                <a:solidFill>
                  <a:srgbClr val="E9700A"/>
                </a:solidFill>
              </a:rPr>
              <a:t>Age is Major Determinant of Disease </a:t>
            </a:r>
            <a:br>
              <a:rPr lang="en-US" sz="3600" dirty="0" smtClean="0">
                <a:solidFill>
                  <a:srgbClr val="E9700A"/>
                </a:solidFill>
              </a:rPr>
            </a:br>
            <a:r>
              <a:rPr lang="en-US" sz="3600" dirty="0" smtClean="0">
                <a:solidFill>
                  <a:srgbClr val="E9700A"/>
                </a:solidFill>
              </a:rPr>
              <a:t>&amp; Outcomes</a:t>
            </a:r>
          </a:p>
        </p:txBody>
      </p:sp>
      <p:graphicFrame>
        <p:nvGraphicFramePr>
          <p:cNvPr id="4099" name="Object 4"/>
          <p:cNvGraphicFramePr>
            <a:graphicFrameLocks noGrp="1" noChangeAspect="1"/>
          </p:cNvGraphicFramePr>
          <p:nvPr>
            <p:ph sz="half" idx="2"/>
          </p:nvPr>
        </p:nvGraphicFramePr>
        <p:xfrm>
          <a:off x="5113867" y="1771650"/>
          <a:ext cx="3725333" cy="2286000"/>
        </p:xfrm>
        <a:graphic>
          <a:graphicData uri="http://schemas.openxmlformats.org/presentationml/2006/ole">
            <mc:AlternateContent xmlns:mc="http://schemas.openxmlformats.org/markup-compatibility/2006">
              <mc:Choice xmlns:v="urn:schemas-microsoft-com:vml" Requires="v">
                <p:oleObj spid="_x0000_s1032" name="Chart" r:id="rId4" imgW="4657649" imgH="3267151" progId="Excel.Chart.8">
                  <p:embed/>
                </p:oleObj>
              </mc:Choice>
              <mc:Fallback>
                <p:oleObj name="Chart" r:id="rId4" imgW="4657649" imgH="3267151" progId="Excel.Char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3867" y="1771650"/>
                        <a:ext cx="372533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100" name="Picture 8" descr="38a_heart_disease_by_age_se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257300"/>
            <a:ext cx="4605867" cy="3028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01" name="Rectangle 9"/>
          <p:cNvSpPr>
            <a:spLocks noChangeArrowheads="1"/>
          </p:cNvSpPr>
          <p:nvPr/>
        </p:nvSpPr>
        <p:spPr bwMode="auto">
          <a:xfrm>
            <a:off x="169333" y="4057650"/>
            <a:ext cx="5012267" cy="457200"/>
          </a:xfrm>
          <a:prstGeom prst="rect">
            <a:avLst/>
          </a:prstGeom>
          <a:noFill/>
          <a:ln w="9525">
            <a:noFill/>
            <a:miter lim="800000"/>
            <a:headEnd/>
            <a:tailEnd/>
          </a:ln>
        </p:spPr>
        <p:txBody>
          <a:bodyPr wrap="none" lIns="76197" tIns="38098" rIns="76197" bIns="38098" anchor="ctr"/>
          <a:lstStyle>
            <a:lvl1pPr eaLnBrk="0" hangingPunct="0">
              <a:spcBef>
                <a:spcPct val="20000"/>
              </a:spcBef>
              <a:buFont typeface="Arial" pitchFamily="34" charset="0"/>
              <a:buChar char="•"/>
              <a:defRPr sz="3600" b="1">
                <a:solidFill>
                  <a:schemeClr val="bg1"/>
                </a:solidFill>
                <a:latin typeface="Calibri" pitchFamily="34" charset="0"/>
              </a:defRPr>
            </a:lvl1pPr>
            <a:lvl2pPr marL="742950" indent="-285750" eaLnBrk="0" hangingPunct="0">
              <a:spcBef>
                <a:spcPct val="20000"/>
              </a:spcBef>
              <a:buFont typeface="Arial" pitchFamily="34" charset="0"/>
              <a:buChar char="–"/>
              <a:defRPr sz="3200" b="1">
                <a:solidFill>
                  <a:schemeClr val="bg1"/>
                </a:solidFill>
                <a:latin typeface="Calibri" pitchFamily="34" charset="0"/>
              </a:defRPr>
            </a:lvl2pPr>
            <a:lvl3pPr marL="1143000" indent="-228600" eaLnBrk="0" hangingPunct="0">
              <a:spcBef>
                <a:spcPct val="20000"/>
              </a:spcBef>
              <a:buFont typeface="Arial" pitchFamily="34" charset="0"/>
              <a:buChar char="•"/>
              <a:defRPr sz="2800" b="1">
                <a:solidFill>
                  <a:schemeClr val="bg1"/>
                </a:solidFill>
                <a:latin typeface="Calibri" pitchFamily="34" charset="0"/>
              </a:defRPr>
            </a:lvl3pPr>
            <a:lvl4pPr marL="1600200" indent="-228600" eaLnBrk="0" hangingPunct="0">
              <a:spcBef>
                <a:spcPct val="20000"/>
              </a:spcBef>
              <a:buFont typeface="Arial" pitchFamily="34" charset="0"/>
              <a:buChar char="–"/>
              <a:defRPr sz="2400" b="1">
                <a:solidFill>
                  <a:schemeClr val="bg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500" b="0">
              <a:solidFill>
                <a:schemeClr val="tx1"/>
              </a:solidFill>
            </a:endParaRPr>
          </a:p>
        </p:txBody>
      </p:sp>
      <p:sp>
        <p:nvSpPr>
          <p:cNvPr id="4102" name="Rectangle 10"/>
          <p:cNvSpPr>
            <a:spLocks noChangeArrowheads="1"/>
          </p:cNvSpPr>
          <p:nvPr/>
        </p:nvSpPr>
        <p:spPr bwMode="auto">
          <a:xfrm>
            <a:off x="169333" y="1162050"/>
            <a:ext cx="5012267" cy="628650"/>
          </a:xfrm>
          <a:prstGeom prst="rect">
            <a:avLst/>
          </a:prstGeom>
          <a:noFill/>
          <a:ln w="9525">
            <a:noFill/>
            <a:miter lim="800000"/>
            <a:headEnd/>
            <a:tailEnd/>
          </a:ln>
        </p:spPr>
        <p:txBody>
          <a:bodyPr wrap="none" lIns="76197" tIns="38098" rIns="76197" bIns="38098" anchor="ctr"/>
          <a:lstStyle>
            <a:lvl1pPr eaLnBrk="0" hangingPunct="0">
              <a:spcBef>
                <a:spcPct val="20000"/>
              </a:spcBef>
              <a:buFont typeface="Arial" pitchFamily="34" charset="0"/>
              <a:buChar char="•"/>
              <a:defRPr sz="3600" b="1">
                <a:solidFill>
                  <a:schemeClr val="bg1"/>
                </a:solidFill>
                <a:latin typeface="Calibri" pitchFamily="34" charset="0"/>
              </a:defRPr>
            </a:lvl1pPr>
            <a:lvl2pPr marL="742950" indent="-285750" eaLnBrk="0" hangingPunct="0">
              <a:spcBef>
                <a:spcPct val="20000"/>
              </a:spcBef>
              <a:buFont typeface="Arial" pitchFamily="34" charset="0"/>
              <a:buChar char="–"/>
              <a:defRPr sz="3200" b="1">
                <a:solidFill>
                  <a:schemeClr val="bg1"/>
                </a:solidFill>
                <a:latin typeface="Calibri" pitchFamily="34" charset="0"/>
              </a:defRPr>
            </a:lvl2pPr>
            <a:lvl3pPr marL="1143000" indent="-228600" eaLnBrk="0" hangingPunct="0">
              <a:spcBef>
                <a:spcPct val="20000"/>
              </a:spcBef>
              <a:buFont typeface="Arial" pitchFamily="34" charset="0"/>
              <a:buChar char="•"/>
              <a:defRPr sz="2800" b="1">
                <a:solidFill>
                  <a:schemeClr val="bg1"/>
                </a:solidFill>
                <a:latin typeface="Calibri" pitchFamily="34" charset="0"/>
              </a:defRPr>
            </a:lvl3pPr>
            <a:lvl4pPr marL="1600200" indent="-228600" eaLnBrk="0" hangingPunct="0">
              <a:spcBef>
                <a:spcPct val="20000"/>
              </a:spcBef>
              <a:buFont typeface="Arial" pitchFamily="34" charset="0"/>
              <a:buChar char="–"/>
              <a:defRPr sz="2400" b="1">
                <a:solidFill>
                  <a:schemeClr val="bg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500" b="0">
              <a:solidFill>
                <a:schemeClr val="tx1"/>
              </a:solidFill>
            </a:endParaRPr>
          </a:p>
        </p:txBody>
      </p:sp>
      <p:sp>
        <p:nvSpPr>
          <p:cNvPr id="2" name="TextBox 1"/>
          <p:cNvSpPr txBox="1">
            <a:spLocks noChangeArrowheads="1"/>
          </p:cNvSpPr>
          <p:nvPr/>
        </p:nvSpPr>
        <p:spPr bwMode="auto">
          <a:xfrm>
            <a:off x="1123370" y="2114550"/>
            <a:ext cx="7106105" cy="160043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197" tIns="38098" rIns="76197" bIns="38098">
            <a:spAutoFit/>
          </a:bodyPr>
          <a:lstStyle>
            <a:lvl1pPr eaLnBrk="0" hangingPunct="0">
              <a:spcBef>
                <a:spcPct val="20000"/>
              </a:spcBef>
              <a:buFont typeface="Arial" pitchFamily="34" charset="0"/>
              <a:buChar char="•"/>
              <a:defRPr sz="3600" b="1">
                <a:solidFill>
                  <a:schemeClr val="bg1"/>
                </a:solidFill>
                <a:latin typeface="Calibri" pitchFamily="34" charset="0"/>
              </a:defRPr>
            </a:lvl1pPr>
            <a:lvl2pPr marL="742950" indent="-285750" eaLnBrk="0" hangingPunct="0">
              <a:spcBef>
                <a:spcPct val="20000"/>
              </a:spcBef>
              <a:buFont typeface="Arial" pitchFamily="34" charset="0"/>
              <a:buChar char="–"/>
              <a:defRPr sz="3200" b="1">
                <a:solidFill>
                  <a:schemeClr val="bg1"/>
                </a:solidFill>
                <a:latin typeface="Calibri" pitchFamily="34" charset="0"/>
              </a:defRPr>
            </a:lvl2pPr>
            <a:lvl3pPr marL="1143000" indent="-228600" eaLnBrk="0" hangingPunct="0">
              <a:spcBef>
                <a:spcPct val="20000"/>
              </a:spcBef>
              <a:buFont typeface="Arial" pitchFamily="34" charset="0"/>
              <a:buChar char="•"/>
              <a:defRPr sz="2800" b="1">
                <a:solidFill>
                  <a:schemeClr val="bg1"/>
                </a:solidFill>
                <a:latin typeface="Calibri" pitchFamily="34" charset="0"/>
              </a:defRPr>
            </a:lvl3pPr>
            <a:lvl4pPr marL="1600200" indent="-228600" eaLnBrk="0" hangingPunct="0">
              <a:spcBef>
                <a:spcPct val="20000"/>
              </a:spcBef>
              <a:buFont typeface="Arial" pitchFamily="34" charset="0"/>
              <a:buChar char="–"/>
              <a:defRPr sz="2400" b="1">
                <a:solidFill>
                  <a:schemeClr val="bg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300">
                <a:latin typeface="Helvetica (Body)"/>
              </a:rPr>
              <a:t>60% of all deaths attributable </a:t>
            </a:r>
          </a:p>
          <a:p>
            <a:pPr algn="ctr" eaLnBrk="1" hangingPunct="1">
              <a:spcBef>
                <a:spcPct val="0"/>
              </a:spcBef>
              <a:buFontTx/>
              <a:buNone/>
            </a:pPr>
            <a:r>
              <a:rPr lang="en-US" altLang="en-US" sz="3300">
                <a:latin typeface="Helvetica (Body)"/>
              </a:rPr>
              <a:t>to CVD occur in the 6% </a:t>
            </a:r>
          </a:p>
          <a:p>
            <a:pPr algn="ctr" eaLnBrk="1" hangingPunct="1">
              <a:spcBef>
                <a:spcPct val="0"/>
              </a:spcBef>
              <a:buFontTx/>
              <a:buNone/>
            </a:pPr>
            <a:r>
              <a:rPr lang="en-US" altLang="en-US" sz="3300">
                <a:latin typeface="Helvetica (Body)"/>
              </a:rPr>
              <a:t>of the population ≥ 75 years of age</a:t>
            </a:r>
            <a:endParaRPr lang="en-US" altLang="en-US" sz="3300" b="0">
              <a:latin typeface="Helvetica (Body)"/>
            </a:endParaRPr>
          </a:p>
        </p:txBody>
      </p:sp>
    </p:spTree>
    <p:extLst>
      <p:ext uri="{BB962C8B-B14F-4D97-AF65-F5344CB8AC3E}">
        <p14:creationId xmlns:p14="http://schemas.microsoft.com/office/powerpoint/2010/main" val="2306112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3"/>
          <p:cNvGrpSpPr>
            <a:grpSpLocks/>
          </p:cNvGrpSpPr>
          <p:nvPr/>
        </p:nvGrpSpPr>
        <p:grpSpPr bwMode="auto">
          <a:xfrm>
            <a:off x="1117600" y="171450"/>
            <a:ext cx="6976533" cy="1188720"/>
            <a:chOff x="1038224" y="304800"/>
            <a:chExt cx="8229601" cy="3070887"/>
          </a:xfrm>
        </p:grpSpPr>
        <p:pic>
          <p:nvPicPr>
            <p:cNvPr id="51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304800"/>
              <a:ext cx="8229600" cy="763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224" y="1066800"/>
              <a:ext cx="8229600" cy="230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12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4378" y="1428750"/>
            <a:ext cx="6582977"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4" name="TextBox 4"/>
          <p:cNvSpPr txBox="1">
            <a:spLocks noChangeArrowheads="1"/>
          </p:cNvSpPr>
          <p:nvPr/>
        </p:nvSpPr>
        <p:spPr bwMode="auto">
          <a:xfrm>
            <a:off x="304800" y="4758383"/>
            <a:ext cx="8732108" cy="23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197" tIns="38098" rIns="76197" bIns="38098">
            <a:spAutoFit/>
          </a:bodyPr>
          <a:lstStyle>
            <a:lvl1pPr eaLnBrk="0" hangingPunct="0">
              <a:spcBef>
                <a:spcPct val="20000"/>
              </a:spcBef>
              <a:buFont typeface="Arial" pitchFamily="34" charset="0"/>
              <a:buChar char="•"/>
              <a:defRPr sz="3600" b="1">
                <a:solidFill>
                  <a:schemeClr val="bg1"/>
                </a:solidFill>
                <a:latin typeface="Calibri" pitchFamily="34" charset="0"/>
              </a:defRPr>
            </a:lvl1pPr>
            <a:lvl2pPr marL="742950" indent="-285750" eaLnBrk="0" hangingPunct="0">
              <a:spcBef>
                <a:spcPct val="20000"/>
              </a:spcBef>
              <a:buFont typeface="Arial" pitchFamily="34" charset="0"/>
              <a:buChar char="–"/>
              <a:defRPr sz="3200" b="1">
                <a:solidFill>
                  <a:schemeClr val="bg1"/>
                </a:solidFill>
                <a:latin typeface="Calibri" pitchFamily="34" charset="0"/>
              </a:defRPr>
            </a:lvl2pPr>
            <a:lvl3pPr marL="1143000" indent="-228600" eaLnBrk="0" hangingPunct="0">
              <a:spcBef>
                <a:spcPct val="20000"/>
              </a:spcBef>
              <a:buFont typeface="Arial" pitchFamily="34" charset="0"/>
              <a:buChar char="•"/>
              <a:defRPr sz="2800" b="1">
                <a:solidFill>
                  <a:schemeClr val="bg1"/>
                </a:solidFill>
                <a:latin typeface="Calibri" pitchFamily="34" charset="0"/>
              </a:defRPr>
            </a:lvl3pPr>
            <a:lvl4pPr marL="1600200" indent="-228600" eaLnBrk="0" hangingPunct="0">
              <a:spcBef>
                <a:spcPct val="20000"/>
              </a:spcBef>
              <a:buFont typeface="Arial" pitchFamily="34" charset="0"/>
              <a:buChar char="–"/>
              <a:defRPr sz="2400" b="1">
                <a:solidFill>
                  <a:schemeClr val="bg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1000" b="0" dirty="0"/>
              <a:t>JACC. 2015;66(11):1286-99</a:t>
            </a:r>
          </a:p>
        </p:txBody>
      </p:sp>
    </p:spTree>
    <p:extLst>
      <p:ext uri="{BB962C8B-B14F-4D97-AF65-F5344CB8AC3E}">
        <p14:creationId xmlns:p14="http://schemas.microsoft.com/office/powerpoint/2010/main" val="3697355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en-US" dirty="0" smtClean="0"/>
              <a:t>Geriatric Factors that</a:t>
            </a:r>
            <a:br>
              <a:rPr lang="en-US" dirty="0" smtClean="0"/>
            </a:br>
            <a:r>
              <a:rPr lang="en-US" dirty="0" smtClean="0"/>
              <a:t>Affect Routine Cardiovascular Care</a:t>
            </a:r>
            <a:endParaRPr lang="en-US" dirty="0"/>
          </a:p>
        </p:txBody>
      </p:sp>
      <p:sp>
        <p:nvSpPr>
          <p:cNvPr id="6147" name="Content Placeholder 2"/>
          <p:cNvSpPr>
            <a:spLocks noGrp="1"/>
          </p:cNvSpPr>
          <p:nvPr>
            <p:ph idx="1"/>
          </p:nvPr>
        </p:nvSpPr>
        <p:spPr>
          <a:xfrm>
            <a:off x="457200" y="1299004"/>
            <a:ext cx="8229600" cy="2861104"/>
          </a:xfrm>
        </p:spPr>
        <p:txBody>
          <a:bodyPr>
            <a:normAutofit/>
          </a:bodyPr>
          <a:lstStyle/>
          <a:p>
            <a:pPr eaLnBrk="1" hangingPunct="1"/>
            <a:r>
              <a:rPr lang="en-US" altLang="en-US" sz="2200" dirty="0" smtClean="0"/>
              <a:t>Multimorbidity</a:t>
            </a:r>
          </a:p>
          <a:p>
            <a:pPr eaLnBrk="1" hangingPunct="1"/>
            <a:r>
              <a:rPr lang="en-US" altLang="en-US" sz="2200" dirty="0" smtClean="0"/>
              <a:t>Frailty</a:t>
            </a:r>
          </a:p>
          <a:p>
            <a:pPr eaLnBrk="1" hangingPunct="1"/>
            <a:r>
              <a:rPr lang="en-US" altLang="en-US" sz="2200" dirty="0" smtClean="0"/>
              <a:t>Polypharmacy</a:t>
            </a:r>
          </a:p>
          <a:p>
            <a:pPr eaLnBrk="1" hangingPunct="1"/>
            <a:r>
              <a:rPr lang="en-US" altLang="en-US" sz="2200" dirty="0" smtClean="0"/>
              <a:t>Cognitive Impairment</a:t>
            </a:r>
          </a:p>
          <a:p>
            <a:pPr eaLnBrk="1" hangingPunct="1"/>
            <a:r>
              <a:rPr lang="en-US" altLang="en-US" sz="2200" dirty="0" smtClean="0"/>
              <a:t>Functional Status/Disability</a:t>
            </a:r>
          </a:p>
          <a:p>
            <a:pPr eaLnBrk="1" hangingPunct="1"/>
            <a:r>
              <a:rPr lang="en-US" altLang="en-US" sz="2200" dirty="0" smtClean="0"/>
              <a:t>Advanced and Current Care Planning</a:t>
            </a:r>
          </a:p>
          <a:p>
            <a:pPr eaLnBrk="1" hangingPunct="1"/>
            <a:r>
              <a:rPr lang="en-US" altLang="en-US" sz="2200" dirty="0" smtClean="0"/>
              <a:t>Transitional Care</a:t>
            </a:r>
          </a:p>
        </p:txBody>
      </p:sp>
    </p:spTree>
    <p:extLst>
      <p:ext uri="{BB962C8B-B14F-4D97-AF65-F5344CB8AC3E}">
        <p14:creationId xmlns:p14="http://schemas.microsoft.com/office/powerpoint/2010/main" val="1214047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8"/>
            <a:ext cx="9144000" cy="857250"/>
          </a:xfrm>
        </p:spPr>
        <p:txBody>
          <a:bodyPr rtlCol="0">
            <a:noAutofit/>
          </a:bodyPr>
          <a:lstStyle/>
          <a:p>
            <a:pPr>
              <a:defRPr/>
            </a:pPr>
            <a:r>
              <a:rPr lang="en-US" sz="3300" dirty="0">
                <a:solidFill>
                  <a:srgbClr val="E9700A"/>
                </a:solidFill>
              </a:rPr>
              <a:t>Changing Nature of Cardiac Interventions</a:t>
            </a:r>
            <a:r>
              <a:rPr lang="en-US" sz="3300" dirty="0" smtClean="0">
                <a:solidFill>
                  <a:srgbClr val="E9700A"/>
                </a:solidFill>
              </a:rPr>
              <a:t/>
            </a:r>
            <a:br>
              <a:rPr lang="en-US" sz="3300" dirty="0" smtClean="0">
                <a:solidFill>
                  <a:srgbClr val="E9700A"/>
                </a:solidFill>
              </a:rPr>
            </a:br>
            <a:r>
              <a:rPr lang="en-US" sz="3300" dirty="0">
                <a:solidFill>
                  <a:srgbClr val="E9700A"/>
                </a:solidFill>
              </a:rPr>
              <a:t>Increasing Need and Greater Success </a:t>
            </a:r>
          </a:p>
        </p:txBody>
      </p:sp>
      <p:pic>
        <p:nvPicPr>
          <p:cNvPr id="7171"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4800" y="1600200"/>
            <a:ext cx="4038600" cy="24574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TextBox 5"/>
          <p:cNvSpPr txBox="1">
            <a:spLocks noChangeArrowheads="1"/>
          </p:cNvSpPr>
          <p:nvPr/>
        </p:nvSpPr>
        <p:spPr bwMode="auto">
          <a:xfrm>
            <a:off x="304800" y="4774439"/>
            <a:ext cx="8653047" cy="23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197" tIns="38098" rIns="76197" bIns="38098">
            <a:spAutoFit/>
          </a:bodyPr>
          <a:lstStyle>
            <a:lvl1pPr eaLnBrk="0" hangingPunct="0">
              <a:spcBef>
                <a:spcPct val="20000"/>
              </a:spcBef>
              <a:buFont typeface="Arial" pitchFamily="34" charset="0"/>
              <a:buChar char="•"/>
              <a:defRPr sz="3600" b="1">
                <a:solidFill>
                  <a:schemeClr val="bg1"/>
                </a:solidFill>
                <a:latin typeface="Calibri" pitchFamily="34" charset="0"/>
              </a:defRPr>
            </a:lvl1pPr>
            <a:lvl2pPr marL="742950" indent="-285750" eaLnBrk="0" hangingPunct="0">
              <a:spcBef>
                <a:spcPct val="20000"/>
              </a:spcBef>
              <a:buFont typeface="Arial" pitchFamily="34" charset="0"/>
              <a:buChar char="–"/>
              <a:defRPr sz="3200" b="1">
                <a:solidFill>
                  <a:schemeClr val="bg1"/>
                </a:solidFill>
                <a:latin typeface="Calibri" pitchFamily="34" charset="0"/>
              </a:defRPr>
            </a:lvl2pPr>
            <a:lvl3pPr marL="1143000" indent="-228600" eaLnBrk="0" hangingPunct="0">
              <a:spcBef>
                <a:spcPct val="20000"/>
              </a:spcBef>
              <a:buFont typeface="Arial" pitchFamily="34" charset="0"/>
              <a:buChar char="•"/>
              <a:defRPr sz="2800" b="1">
                <a:solidFill>
                  <a:schemeClr val="bg1"/>
                </a:solidFill>
                <a:latin typeface="Calibri" pitchFamily="34" charset="0"/>
              </a:defRPr>
            </a:lvl3pPr>
            <a:lvl4pPr marL="1600200" indent="-228600" eaLnBrk="0" hangingPunct="0">
              <a:spcBef>
                <a:spcPct val="20000"/>
              </a:spcBef>
              <a:buFont typeface="Arial" pitchFamily="34" charset="0"/>
              <a:buChar char="–"/>
              <a:defRPr sz="2400" b="1">
                <a:solidFill>
                  <a:schemeClr val="bg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1000" b="0" dirty="0"/>
              <a:t>JAMA. 2013;310(19):2078-2085</a:t>
            </a:r>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35" y="1428750"/>
            <a:ext cx="4590345" cy="2639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075424" y="1428750"/>
            <a:ext cx="3640132" cy="265176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145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a:t>columbia college</a:t>
            </a:r>
          </a:p>
        </p:txBody>
      </p:sp>
      <p:sp>
        <p:nvSpPr>
          <p:cNvPr id="6" name="Slide Number Placeholder 5"/>
          <p:cNvSpPr>
            <a:spLocks noGrp="1"/>
          </p:cNvSpPr>
          <p:nvPr>
            <p:ph type="sldNum" sz="quarter" idx="12"/>
          </p:nvPr>
        </p:nvSpPr>
        <p:spPr/>
        <p:txBody>
          <a:bodyPr/>
          <a:lstStyle/>
          <a:p>
            <a:pPr>
              <a:defRPr/>
            </a:pPr>
            <a:fld id="{2D9A8248-C08E-4A0E-A4FA-B5DC93236878}" type="slidenum">
              <a:rPr lang="en-US" altLang="en-US"/>
              <a:pPr>
                <a:defRPr/>
              </a:pPr>
              <a:t>7</a:t>
            </a:fld>
            <a:endParaRPr lang="en-US" altLang="en-US"/>
          </a:p>
        </p:txBody>
      </p:sp>
      <p:sp>
        <p:nvSpPr>
          <p:cNvPr id="8196" name="Rectangle 2"/>
          <p:cNvSpPr>
            <a:spLocks noGrp="1" noChangeArrowheads="1"/>
          </p:cNvSpPr>
          <p:nvPr>
            <p:ph type="title"/>
          </p:nvPr>
        </p:nvSpPr>
        <p:spPr/>
        <p:txBody>
          <a:bodyPr/>
          <a:lstStyle/>
          <a:p>
            <a:pPr eaLnBrk="1" hangingPunct="1"/>
            <a:endParaRPr lang="en-US" altLang="en-US" smtClean="0"/>
          </a:p>
        </p:txBody>
      </p:sp>
      <p:graphicFrame>
        <p:nvGraphicFramePr>
          <p:cNvPr id="8197" name="Object 3"/>
          <p:cNvGraphicFramePr>
            <a:graphicFrameLocks noGrp="1" noChangeAspect="1"/>
          </p:cNvGraphicFramePr>
          <p:nvPr>
            <p:ph idx="1"/>
          </p:nvPr>
        </p:nvGraphicFramePr>
        <p:xfrm>
          <a:off x="0" y="0"/>
          <a:ext cx="9144000" cy="5143500"/>
        </p:xfrm>
        <a:graphic>
          <a:graphicData uri="http://schemas.openxmlformats.org/presentationml/2006/ole">
            <mc:AlternateContent xmlns:mc="http://schemas.openxmlformats.org/markup-compatibility/2006">
              <mc:Choice xmlns:v="urn:schemas-microsoft-com:vml" Requires="v">
                <p:oleObj spid="_x0000_s2056" name="Bitmap Image" r:id="rId4" imgW="6180952" imgH="6268325" progId="PBrush">
                  <p:embed/>
                </p:oleObj>
              </mc:Choice>
              <mc:Fallback>
                <p:oleObj name="Bitmap Image" r:id="rId4" imgW="6180952" imgH="6268325" progId="PBrush">
                  <p:embed/>
                  <p:pic>
                    <p:nvPicPr>
                      <p:cNvPr id="0" name=""/>
                      <p:cNvPicPr>
                        <a:picLocks noGrp="1" noChangeAspect="1" noChangeArrowheads="1"/>
                      </p:cNvPicPr>
                      <p:nvPr/>
                    </p:nvPicPr>
                    <p:blipFill>
                      <a:blip r:embed="rId5">
                        <a:lum bright="-8000"/>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16161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114300"/>
            <a:ext cx="9144000" cy="857250"/>
          </a:xfrm>
        </p:spPr>
        <p:txBody>
          <a:bodyPr rtlCol="0">
            <a:normAutofit fontScale="90000"/>
          </a:bodyPr>
          <a:lstStyle/>
          <a:p>
            <a:pPr>
              <a:defRPr/>
            </a:pPr>
            <a:r>
              <a:rPr lang="en-US" altLang="en-US" dirty="0"/>
              <a:t>Unique Aspects of </a:t>
            </a:r>
            <a:br>
              <a:rPr lang="en-US" altLang="en-US" dirty="0"/>
            </a:br>
            <a:r>
              <a:rPr lang="en-US" altLang="en-US" dirty="0"/>
              <a:t>Cardiovascular Care for Older Adults</a:t>
            </a:r>
            <a:endParaRPr lang="en-US" altLang="en-US" sz="37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9557084"/>
              </p:ext>
            </p:extLst>
          </p:nvPr>
        </p:nvGraphicFramePr>
        <p:xfrm>
          <a:off x="304800" y="1253729"/>
          <a:ext cx="8602134" cy="2994632"/>
        </p:xfrm>
        <a:graphic>
          <a:graphicData uri="http://schemas.openxmlformats.org/drawingml/2006/table">
            <a:tbl>
              <a:tblPr firstRow="1" bandRow="1">
                <a:tableStyleId>{5C22544A-7EE6-4342-B048-85BDC9FD1C3A}</a:tableStyleId>
              </a:tblPr>
              <a:tblGrid>
                <a:gridCol w="4267200"/>
                <a:gridCol w="4334934"/>
              </a:tblGrid>
              <a:tr h="427186">
                <a:tc>
                  <a:txBody>
                    <a:bodyPr/>
                    <a:lstStyle/>
                    <a:p>
                      <a:pPr algn="ctr"/>
                      <a:r>
                        <a:rPr lang="en-US" sz="2400" b="1" dirty="0">
                          <a:solidFill>
                            <a:schemeClr val="bg1"/>
                          </a:solidFill>
                          <a:effectLst/>
                        </a:rPr>
                        <a:t>Traditional Cardiology</a:t>
                      </a:r>
                      <a:endParaRPr lang="en-US" sz="2400" dirty="0">
                        <a:solidFill>
                          <a:schemeClr val="bg1"/>
                        </a:solidFill>
                        <a:effectLst/>
                      </a:endParaRPr>
                    </a:p>
                  </a:txBody>
                  <a:tcPr marL="42333" marR="42333" marT="35717" marB="35717"/>
                </a:tc>
                <a:tc>
                  <a:txBody>
                    <a:bodyPr/>
                    <a:lstStyle/>
                    <a:p>
                      <a:pPr algn="ctr"/>
                      <a:r>
                        <a:rPr lang="en-US" sz="2400" b="1" dirty="0">
                          <a:solidFill>
                            <a:schemeClr val="bg1"/>
                          </a:solidFill>
                          <a:effectLst/>
                        </a:rPr>
                        <a:t>Geriatric Cardiology</a:t>
                      </a:r>
                      <a:endParaRPr lang="en-US" sz="2400" dirty="0">
                        <a:solidFill>
                          <a:schemeClr val="bg1"/>
                        </a:solidFill>
                        <a:effectLst/>
                      </a:endParaRPr>
                    </a:p>
                  </a:txBody>
                  <a:tcPr marL="42333" marR="42333" marT="35717" marB="35717"/>
                </a:tc>
              </a:tr>
              <a:tr h="293166">
                <a:tc>
                  <a:txBody>
                    <a:bodyPr/>
                    <a:lstStyle/>
                    <a:p>
                      <a:pPr algn="ctr"/>
                      <a:r>
                        <a:rPr lang="en-US" sz="1500" dirty="0" smtClean="0">
                          <a:effectLst/>
                        </a:rPr>
                        <a:t>Treatment focused on the heart</a:t>
                      </a:r>
                      <a:endParaRPr lang="en-US" sz="1500" dirty="0">
                        <a:effectLst/>
                      </a:endParaRPr>
                    </a:p>
                  </a:txBody>
                  <a:tcPr marL="42333" marR="42333" marT="35717" marB="35717"/>
                </a:tc>
                <a:tc>
                  <a:txBody>
                    <a:bodyPr/>
                    <a:lstStyle/>
                    <a:p>
                      <a:pPr algn="ctr"/>
                      <a:r>
                        <a:rPr lang="en-US" sz="1500" dirty="0" smtClean="0">
                          <a:effectLst/>
                        </a:rPr>
                        <a:t>Treatment considers the host</a:t>
                      </a:r>
                      <a:endParaRPr lang="en-US" sz="1500" dirty="0">
                        <a:effectLst/>
                      </a:endParaRPr>
                    </a:p>
                  </a:txBody>
                  <a:tcPr marL="42333" marR="42333" marT="35717" marB="35717"/>
                </a:tc>
              </a:tr>
              <a:tr h="293166">
                <a:tc>
                  <a:txBody>
                    <a:bodyPr/>
                    <a:lstStyle/>
                    <a:p>
                      <a:pPr algn="ctr"/>
                      <a:r>
                        <a:rPr lang="en-US" sz="1500" dirty="0" smtClean="0">
                          <a:effectLst/>
                        </a:rPr>
                        <a:t>Few comorbidities</a:t>
                      </a:r>
                      <a:endParaRPr lang="en-US" sz="1500" dirty="0">
                        <a:effectLst/>
                      </a:endParaRPr>
                    </a:p>
                  </a:txBody>
                  <a:tcPr marL="42333" marR="42333" marT="35717" marB="35717"/>
                </a:tc>
                <a:tc>
                  <a:txBody>
                    <a:bodyPr/>
                    <a:lstStyle/>
                    <a:p>
                      <a:pPr algn="ctr"/>
                      <a:r>
                        <a:rPr lang="en-US" sz="1500" dirty="0" smtClean="0">
                          <a:effectLst/>
                        </a:rPr>
                        <a:t>Multiple comorbidities</a:t>
                      </a:r>
                      <a:endParaRPr lang="en-US" sz="1500" dirty="0">
                        <a:effectLst/>
                      </a:endParaRPr>
                    </a:p>
                  </a:txBody>
                  <a:tcPr marL="42333" marR="42333" marT="35717" marB="35717"/>
                </a:tc>
              </a:tr>
              <a:tr h="293166">
                <a:tc>
                  <a:txBody>
                    <a:bodyPr/>
                    <a:lstStyle/>
                    <a:p>
                      <a:pPr algn="ctr"/>
                      <a:r>
                        <a:rPr lang="en-US" sz="1500" dirty="0">
                          <a:effectLst/>
                        </a:rPr>
                        <a:t>Treatment yields expected outcomes</a:t>
                      </a:r>
                    </a:p>
                  </a:txBody>
                  <a:tcPr marL="42333" marR="42333" marT="35717" marB="35717"/>
                </a:tc>
                <a:tc>
                  <a:txBody>
                    <a:bodyPr/>
                    <a:lstStyle/>
                    <a:p>
                      <a:pPr algn="ctr"/>
                      <a:r>
                        <a:rPr lang="en-US" sz="1500">
                          <a:effectLst/>
                        </a:rPr>
                        <a:t>Treatment may result in complex effects</a:t>
                      </a:r>
                    </a:p>
                  </a:txBody>
                  <a:tcPr marL="42333" marR="42333" marT="35717" marB="35717"/>
                </a:tc>
              </a:tr>
              <a:tr h="293166">
                <a:tc>
                  <a:txBody>
                    <a:bodyPr/>
                    <a:lstStyle/>
                    <a:p>
                      <a:pPr algn="ctr"/>
                      <a:r>
                        <a:rPr lang="en-US" sz="1500" dirty="0">
                          <a:effectLst/>
                        </a:rPr>
                        <a:t>Large simple trials apply</a:t>
                      </a:r>
                    </a:p>
                  </a:txBody>
                  <a:tcPr marL="42333" marR="42333" marT="35717" marB="35717"/>
                </a:tc>
                <a:tc>
                  <a:txBody>
                    <a:bodyPr/>
                    <a:lstStyle/>
                    <a:p>
                      <a:pPr algn="ctr"/>
                      <a:r>
                        <a:rPr lang="en-US" sz="1500">
                          <a:effectLst/>
                        </a:rPr>
                        <a:t>Large simple trials have limited generalizability</a:t>
                      </a:r>
                    </a:p>
                  </a:txBody>
                  <a:tcPr marL="42333" marR="42333" marT="35717" marB="35717"/>
                </a:tc>
              </a:tr>
              <a:tr h="293166">
                <a:tc>
                  <a:txBody>
                    <a:bodyPr/>
                    <a:lstStyle/>
                    <a:p>
                      <a:pPr algn="ctr"/>
                      <a:r>
                        <a:rPr lang="en-US" sz="1500" dirty="0">
                          <a:effectLst/>
                        </a:rPr>
                        <a:t>Evidence-based medicine</a:t>
                      </a:r>
                    </a:p>
                  </a:txBody>
                  <a:tcPr marL="42333" marR="42333" marT="35717" marB="35717"/>
                </a:tc>
                <a:tc>
                  <a:txBody>
                    <a:bodyPr/>
                    <a:lstStyle/>
                    <a:p>
                      <a:pPr algn="ctr"/>
                      <a:r>
                        <a:rPr lang="en-US" sz="1500">
                          <a:effectLst/>
                        </a:rPr>
                        <a:t>Patient-centered evidence-based medicine</a:t>
                      </a:r>
                    </a:p>
                  </a:txBody>
                  <a:tcPr marL="42333" marR="42333" marT="35717" marB="35717"/>
                </a:tc>
              </a:tr>
              <a:tr h="516533">
                <a:tc>
                  <a:txBody>
                    <a:bodyPr/>
                    <a:lstStyle/>
                    <a:p>
                      <a:pPr algn="ctr"/>
                      <a:r>
                        <a:rPr lang="en-US" sz="1500" dirty="0">
                          <a:effectLst/>
                        </a:rPr>
                        <a:t>Cardiovascular reserve usually preserved</a:t>
                      </a:r>
                    </a:p>
                  </a:txBody>
                  <a:tcPr marL="42333" marR="42333" marT="35717" marB="35717"/>
                </a:tc>
                <a:tc>
                  <a:txBody>
                    <a:bodyPr/>
                    <a:lstStyle/>
                    <a:p>
                      <a:pPr algn="ctr"/>
                      <a:r>
                        <a:rPr lang="en-US" sz="1500" dirty="0">
                          <a:effectLst/>
                        </a:rPr>
                        <a:t>Cardiovascular reserve usually </a:t>
                      </a:r>
                      <a:endParaRPr lang="en-US" sz="1500" dirty="0" smtClean="0">
                        <a:effectLst/>
                      </a:endParaRPr>
                    </a:p>
                    <a:p>
                      <a:pPr algn="ctr"/>
                      <a:r>
                        <a:rPr lang="en-US" sz="1500" dirty="0" smtClean="0">
                          <a:effectLst/>
                        </a:rPr>
                        <a:t>compromised</a:t>
                      </a:r>
                      <a:endParaRPr lang="en-US" sz="1500" dirty="0">
                        <a:effectLst/>
                      </a:endParaRPr>
                    </a:p>
                  </a:txBody>
                  <a:tcPr marL="42333" marR="42333" marT="35717" marB="35717"/>
                </a:tc>
              </a:tr>
              <a:tr h="516533">
                <a:tc>
                  <a:txBody>
                    <a:bodyPr/>
                    <a:lstStyle/>
                    <a:p>
                      <a:pPr algn="ctr"/>
                      <a:r>
                        <a:rPr lang="en-US" sz="1500" dirty="0">
                          <a:effectLst/>
                        </a:rPr>
                        <a:t>Outcomes: death, MI, </a:t>
                      </a:r>
                      <a:endParaRPr lang="en-US" sz="1500" dirty="0" smtClean="0">
                        <a:effectLst/>
                      </a:endParaRPr>
                    </a:p>
                    <a:p>
                      <a:pPr algn="ctr"/>
                      <a:r>
                        <a:rPr lang="en-US" sz="1500" dirty="0" smtClean="0">
                          <a:effectLst/>
                        </a:rPr>
                        <a:t>revascularization</a:t>
                      </a:r>
                      <a:endParaRPr lang="en-US" sz="1500" dirty="0">
                        <a:effectLst/>
                      </a:endParaRPr>
                    </a:p>
                  </a:txBody>
                  <a:tcPr marL="42333" marR="42333" marT="35717" marB="35717"/>
                </a:tc>
                <a:tc>
                  <a:txBody>
                    <a:bodyPr/>
                    <a:lstStyle/>
                    <a:p>
                      <a:pPr algn="ctr"/>
                      <a:r>
                        <a:rPr lang="en-US" sz="1500" dirty="0">
                          <a:effectLst/>
                        </a:rPr>
                        <a:t>Outcomes: </a:t>
                      </a:r>
                      <a:r>
                        <a:rPr lang="en-US" sz="1500" dirty="0" smtClean="0">
                          <a:effectLst/>
                        </a:rPr>
                        <a:t>morbidity</a:t>
                      </a:r>
                      <a:r>
                        <a:rPr lang="en-US" sz="1500" dirty="0">
                          <a:effectLst/>
                        </a:rPr>
                        <a:t>, function, independence, cognition</a:t>
                      </a:r>
                    </a:p>
                  </a:txBody>
                  <a:tcPr marL="42333" marR="42333" marT="35717" marB="35717"/>
                </a:tc>
              </a:tr>
            </a:tbl>
          </a:graphicData>
        </a:graphic>
      </p:graphicFrame>
      <p:sp>
        <p:nvSpPr>
          <p:cNvPr id="9248" name="TextBox 1"/>
          <p:cNvSpPr txBox="1">
            <a:spLocks noChangeArrowheads="1"/>
          </p:cNvSpPr>
          <p:nvPr/>
        </p:nvSpPr>
        <p:spPr bwMode="auto">
          <a:xfrm>
            <a:off x="169333" y="4651692"/>
            <a:ext cx="8737601" cy="38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197" tIns="38098" rIns="76197" bIns="38098">
            <a:spAutoFit/>
          </a:bodyPr>
          <a:lstStyle>
            <a:lvl1pPr eaLnBrk="0" hangingPunct="0">
              <a:spcBef>
                <a:spcPct val="20000"/>
              </a:spcBef>
              <a:buFont typeface="Arial" pitchFamily="34" charset="0"/>
              <a:buChar char="•"/>
              <a:defRPr sz="3600" b="1">
                <a:solidFill>
                  <a:schemeClr val="bg1"/>
                </a:solidFill>
                <a:latin typeface="Calibri" pitchFamily="34" charset="0"/>
              </a:defRPr>
            </a:lvl1pPr>
            <a:lvl2pPr marL="742950" indent="-285750" eaLnBrk="0" hangingPunct="0">
              <a:spcBef>
                <a:spcPct val="20000"/>
              </a:spcBef>
              <a:buFont typeface="Arial" pitchFamily="34" charset="0"/>
              <a:buChar char="–"/>
              <a:defRPr sz="3200" b="1">
                <a:solidFill>
                  <a:schemeClr val="bg1"/>
                </a:solidFill>
                <a:latin typeface="Calibri" pitchFamily="34" charset="0"/>
              </a:defRPr>
            </a:lvl2pPr>
            <a:lvl3pPr marL="1143000" indent="-228600" eaLnBrk="0" hangingPunct="0">
              <a:spcBef>
                <a:spcPct val="20000"/>
              </a:spcBef>
              <a:buFont typeface="Arial" pitchFamily="34" charset="0"/>
              <a:buChar char="•"/>
              <a:defRPr sz="2800" b="1">
                <a:solidFill>
                  <a:schemeClr val="bg1"/>
                </a:solidFill>
                <a:latin typeface="Calibri" pitchFamily="34" charset="0"/>
              </a:defRPr>
            </a:lvl3pPr>
            <a:lvl4pPr marL="1600200" indent="-228600" eaLnBrk="0" hangingPunct="0">
              <a:spcBef>
                <a:spcPct val="20000"/>
              </a:spcBef>
              <a:buFont typeface="Arial" pitchFamily="34" charset="0"/>
              <a:buChar char="–"/>
              <a:defRPr sz="2400" b="1">
                <a:solidFill>
                  <a:schemeClr val="bg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1000" b="0" dirty="0">
                <a:latin typeface="+mn-lt"/>
              </a:rPr>
              <a:t>J Am </a:t>
            </a:r>
            <a:r>
              <a:rPr lang="en-US" altLang="en-US" sz="1000" b="0" dirty="0" err="1">
                <a:latin typeface="+mn-lt"/>
              </a:rPr>
              <a:t>Coll</a:t>
            </a:r>
            <a:r>
              <a:rPr lang="en-US" altLang="en-US" sz="1000" b="0" dirty="0">
                <a:latin typeface="+mn-lt"/>
              </a:rPr>
              <a:t> </a:t>
            </a:r>
            <a:r>
              <a:rPr lang="en-US" altLang="en-US" sz="1000" b="0" dirty="0" err="1">
                <a:latin typeface="+mn-lt"/>
              </a:rPr>
              <a:t>Cardiol</a:t>
            </a:r>
            <a:r>
              <a:rPr lang="en-US" altLang="en-US" sz="1000" b="0" dirty="0">
                <a:latin typeface="+mn-lt"/>
              </a:rPr>
              <a:t>. 2011;57(18):1801-10</a:t>
            </a:r>
            <a:r>
              <a:rPr lang="en-US" altLang="en-US" sz="2000" dirty="0">
                <a:solidFill>
                  <a:srgbClr val="00B0F0"/>
                </a:solidFill>
                <a:latin typeface="Arial" pitchFamily="34" charset="0"/>
              </a:rPr>
              <a:t>.</a:t>
            </a:r>
          </a:p>
        </p:txBody>
      </p:sp>
    </p:spTree>
    <p:extLst>
      <p:ext uri="{BB962C8B-B14F-4D97-AF65-F5344CB8AC3E}">
        <p14:creationId xmlns:p14="http://schemas.microsoft.com/office/powerpoint/2010/main" val="2684915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rtlCol="0">
            <a:normAutofit fontScale="90000"/>
          </a:bodyPr>
          <a:lstStyle/>
          <a:p>
            <a:pPr>
              <a:defRPr/>
            </a:pPr>
            <a:r>
              <a:rPr lang="en-US" altLang="en-US" smtClean="0"/>
              <a:t>Geriatric Cardiology: </a:t>
            </a:r>
            <a:br>
              <a:rPr lang="en-US" altLang="en-US" smtClean="0"/>
            </a:br>
            <a:r>
              <a:rPr lang="en-US" altLang="en-US" smtClean="0"/>
              <a:t>A delicate balance</a:t>
            </a:r>
          </a:p>
        </p:txBody>
      </p:sp>
      <p:pic>
        <p:nvPicPr>
          <p:cNvPr id="10243" name="Picture 2" descr="C:\Program Files (x86)\Microsoft Office\MEDIA\CAGCAT10\j0300840.wm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99057" y="1313260"/>
            <a:ext cx="5796086" cy="2926080"/>
          </a:xfrm>
        </p:spPr>
      </p:pic>
      <p:sp>
        <p:nvSpPr>
          <p:cNvPr id="10244" name="TextBox 3"/>
          <p:cNvSpPr txBox="1">
            <a:spLocks noChangeArrowheads="1"/>
          </p:cNvSpPr>
          <p:nvPr/>
        </p:nvSpPr>
        <p:spPr bwMode="auto">
          <a:xfrm>
            <a:off x="2496028" y="3485819"/>
            <a:ext cx="1128508" cy="3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197" tIns="38098" rIns="76197" bIns="38098">
            <a:spAutoFit/>
          </a:bodyPr>
          <a:lstStyle>
            <a:lvl1pPr eaLnBrk="0" hangingPunct="0">
              <a:spcBef>
                <a:spcPct val="20000"/>
              </a:spcBef>
              <a:buFont typeface="Arial" pitchFamily="34" charset="0"/>
              <a:buChar char="•"/>
              <a:defRPr sz="3600" b="1">
                <a:solidFill>
                  <a:schemeClr val="bg1"/>
                </a:solidFill>
                <a:latin typeface="Calibri" pitchFamily="34" charset="0"/>
              </a:defRPr>
            </a:lvl1pPr>
            <a:lvl2pPr marL="742950" indent="-285750" eaLnBrk="0" hangingPunct="0">
              <a:spcBef>
                <a:spcPct val="20000"/>
              </a:spcBef>
              <a:buFont typeface="Arial" pitchFamily="34" charset="0"/>
              <a:buChar char="–"/>
              <a:defRPr sz="3200" b="1">
                <a:solidFill>
                  <a:schemeClr val="bg1"/>
                </a:solidFill>
                <a:latin typeface="Calibri" pitchFamily="34" charset="0"/>
              </a:defRPr>
            </a:lvl2pPr>
            <a:lvl3pPr marL="1143000" indent="-228600" eaLnBrk="0" hangingPunct="0">
              <a:spcBef>
                <a:spcPct val="20000"/>
              </a:spcBef>
              <a:buFont typeface="Arial" pitchFamily="34" charset="0"/>
              <a:buChar char="•"/>
              <a:defRPr sz="2800" b="1">
                <a:solidFill>
                  <a:schemeClr val="bg1"/>
                </a:solidFill>
                <a:latin typeface="Calibri" pitchFamily="34" charset="0"/>
              </a:defRPr>
            </a:lvl3pPr>
            <a:lvl4pPr marL="1600200" indent="-228600" eaLnBrk="0" hangingPunct="0">
              <a:spcBef>
                <a:spcPct val="20000"/>
              </a:spcBef>
              <a:buFont typeface="Arial" pitchFamily="34" charset="0"/>
              <a:buChar char="–"/>
              <a:defRPr sz="2400" b="1">
                <a:solidFill>
                  <a:schemeClr val="bg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500" dirty="0"/>
              <a:t>Commission</a:t>
            </a:r>
            <a:endParaRPr lang="en-US" altLang="en-US" sz="1500" dirty="0">
              <a:solidFill>
                <a:schemeClr val="tx1"/>
              </a:solidFill>
            </a:endParaRPr>
          </a:p>
        </p:txBody>
      </p:sp>
      <p:sp>
        <p:nvSpPr>
          <p:cNvPr id="10245" name="TextBox 5"/>
          <p:cNvSpPr txBox="1">
            <a:spLocks noChangeArrowheads="1"/>
          </p:cNvSpPr>
          <p:nvPr/>
        </p:nvSpPr>
        <p:spPr bwMode="auto">
          <a:xfrm>
            <a:off x="5945426" y="3485819"/>
            <a:ext cx="894470" cy="3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197" tIns="38098" rIns="76197" bIns="38098">
            <a:spAutoFit/>
          </a:bodyPr>
          <a:lstStyle>
            <a:lvl1pPr eaLnBrk="0" hangingPunct="0">
              <a:spcBef>
                <a:spcPct val="20000"/>
              </a:spcBef>
              <a:buFont typeface="Arial" pitchFamily="34" charset="0"/>
              <a:buChar char="•"/>
              <a:defRPr sz="3600" b="1">
                <a:solidFill>
                  <a:schemeClr val="bg1"/>
                </a:solidFill>
                <a:latin typeface="Calibri" pitchFamily="34" charset="0"/>
              </a:defRPr>
            </a:lvl1pPr>
            <a:lvl2pPr marL="742950" indent="-285750" eaLnBrk="0" hangingPunct="0">
              <a:spcBef>
                <a:spcPct val="20000"/>
              </a:spcBef>
              <a:buFont typeface="Arial" pitchFamily="34" charset="0"/>
              <a:buChar char="–"/>
              <a:defRPr sz="3200" b="1">
                <a:solidFill>
                  <a:schemeClr val="bg1"/>
                </a:solidFill>
                <a:latin typeface="Calibri" pitchFamily="34" charset="0"/>
              </a:defRPr>
            </a:lvl2pPr>
            <a:lvl3pPr marL="1143000" indent="-228600" eaLnBrk="0" hangingPunct="0">
              <a:spcBef>
                <a:spcPct val="20000"/>
              </a:spcBef>
              <a:buFont typeface="Arial" pitchFamily="34" charset="0"/>
              <a:buChar char="•"/>
              <a:defRPr sz="2800" b="1">
                <a:solidFill>
                  <a:schemeClr val="bg1"/>
                </a:solidFill>
                <a:latin typeface="Calibri" pitchFamily="34" charset="0"/>
              </a:defRPr>
            </a:lvl3pPr>
            <a:lvl4pPr marL="1600200" indent="-228600" eaLnBrk="0" hangingPunct="0">
              <a:spcBef>
                <a:spcPct val="20000"/>
              </a:spcBef>
              <a:buFont typeface="Arial" pitchFamily="34" charset="0"/>
              <a:buChar char="–"/>
              <a:defRPr sz="2400" b="1">
                <a:solidFill>
                  <a:schemeClr val="bg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500" dirty="0"/>
              <a:t>Omission</a:t>
            </a:r>
            <a:endParaRPr lang="en-US" altLang="en-US" sz="1500" dirty="0">
              <a:solidFill>
                <a:schemeClr val="tx1"/>
              </a:solidFill>
            </a:endParaRPr>
          </a:p>
        </p:txBody>
      </p:sp>
    </p:spTree>
    <p:extLst>
      <p:ext uri="{BB962C8B-B14F-4D97-AF65-F5344CB8AC3E}">
        <p14:creationId xmlns:p14="http://schemas.microsoft.com/office/powerpoint/2010/main" val="2685159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417</Words>
  <Application>Microsoft Office PowerPoint</Application>
  <PresentationFormat>On-screen Show (16:9)</PresentationFormat>
  <Paragraphs>100</Paragraphs>
  <Slides>13</Slides>
  <Notes>3</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13</vt:i4>
      </vt:variant>
    </vt:vector>
  </HeadingPairs>
  <TitlesOfParts>
    <vt:vector size="17" baseType="lpstr">
      <vt:lpstr>Office Theme</vt:lpstr>
      <vt:lpstr>Custom Design</vt:lpstr>
      <vt:lpstr>Chart</vt:lpstr>
      <vt:lpstr>Bitmap Image</vt:lpstr>
      <vt:lpstr>Essentials of Cardiovascular Care for Older Adults (ECCOA) Curriculum: </vt:lpstr>
      <vt:lpstr>Why Geriatric Cardiology†</vt:lpstr>
      <vt:lpstr>Age is Major Determinant of Disease  &amp; Outcomes</vt:lpstr>
      <vt:lpstr>PowerPoint Presentation</vt:lpstr>
      <vt:lpstr>Geriatric Factors that Affect Routine Cardiovascular Care</vt:lpstr>
      <vt:lpstr>Changing Nature of Cardiac Interventions Increasing Need and Greater Success </vt:lpstr>
      <vt:lpstr>PowerPoint Presentation</vt:lpstr>
      <vt:lpstr>Unique Aspects of  Cardiovascular Care for Older Adults</vt:lpstr>
      <vt:lpstr>Geriatric Cardiology:  A delicate balance</vt:lpstr>
      <vt:lpstr>Essentials of Cardiac Care for  Older Adults (ECCOA)</vt:lpstr>
      <vt:lpstr>ECCOA Learning Objectives</vt:lpstr>
      <vt:lpstr>ECCOA Learning Objectives</vt:lpstr>
      <vt:lpstr>ECCOA Curriculum</vt:lpstr>
    </vt:vector>
  </TitlesOfParts>
  <Company>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Leibowitz</dc:creator>
  <cp:lastModifiedBy>Kelli Bohannon</cp:lastModifiedBy>
  <cp:revision>10</cp:revision>
  <dcterms:created xsi:type="dcterms:W3CDTF">2016-08-10T22:40:50Z</dcterms:created>
  <dcterms:modified xsi:type="dcterms:W3CDTF">2016-10-03T14:43:50Z</dcterms:modified>
</cp:coreProperties>
</file>