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9" r:id="rId2"/>
  </p:sldMasterIdLst>
  <p:notesMasterIdLst>
    <p:notesMasterId r:id="rId69"/>
  </p:notesMasterIdLst>
  <p:sldIdLst>
    <p:sldId id="323"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324"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5" r:id="rId68"/>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0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6" d="100"/>
          <a:sy n="116" d="100"/>
        </p:scale>
        <p:origin x="-65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329CA0BC-F1FD-4C5B-B796-2CC976D19A2B}" type="datetimeFigureOut">
              <a:rPr lang="en-US" smtClean="0"/>
              <a:t>10/4/2016</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AD9FD48B-C381-4E68-9477-9A9C2CDECBD9}" type="slidenum">
              <a:rPr lang="en-US" smtClean="0"/>
              <a:t>‹#›</a:t>
            </a:fld>
            <a:endParaRPr lang="en-US"/>
          </a:p>
        </p:txBody>
      </p:sp>
    </p:spTree>
    <p:extLst>
      <p:ext uri="{BB962C8B-B14F-4D97-AF65-F5344CB8AC3E}">
        <p14:creationId xmlns:p14="http://schemas.microsoft.com/office/powerpoint/2010/main" val="125627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5813C05-702D-47AF-A019-1CA9BC0C91AB}" type="slidenum">
              <a:rPr lang="en-US" altLang="en-US" smtClean="0"/>
              <a:pPr eaLnBrk="1" hangingPunct="1">
                <a:spcBef>
                  <a:spcPct val="0"/>
                </a:spcBef>
              </a:pPr>
              <a:t>8</a:t>
            </a:fld>
            <a:endParaRPr lang="en-US" altLang="en-US" smtClean="0"/>
          </a:p>
        </p:txBody>
      </p:sp>
    </p:spTree>
    <p:extLst>
      <p:ext uri="{BB962C8B-B14F-4D97-AF65-F5344CB8AC3E}">
        <p14:creationId xmlns:p14="http://schemas.microsoft.com/office/powerpoint/2010/main" val="31496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E07828-8C25-472B-B796-3A071D347A30}" type="slidenum">
              <a:rPr lang="en-US" altLang="en-US" smtClean="0"/>
              <a:pPr eaLnBrk="1" hangingPunct="1">
                <a:spcBef>
                  <a:spcPct val="0"/>
                </a:spcBef>
              </a:pPr>
              <a:t>15</a:t>
            </a:fld>
            <a:endParaRPr lang="en-US" altLang="en-US" smtClean="0"/>
          </a:p>
        </p:txBody>
      </p:sp>
    </p:spTree>
    <p:extLst>
      <p:ext uri="{BB962C8B-B14F-4D97-AF65-F5344CB8AC3E}">
        <p14:creationId xmlns:p14="http://schemas.microsoft.com/office/powerpoint/2010/main" val="305805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99">
              <a:defRPr/>
            </a:pPr>
            <a:r>
              <a:rPr lang="en-US" dirty="0" smtClean="0"/>
              <a:t>Numbers in parentheses represent prevalence in 122,630 patients</a:t>
            </a:r>
            <a:r>
              <a:rPr lang="en-US" baseline="0" dirty="0" smtClean="0"/>
              <a:t> aged</a:t>
            </a:r>
            <a:r>
              <a:rPr lang="en-US" dirty="0" smtClean="0"/>
              <a:t> ≥65 Years with CHF (</a:t>
            </a:r>
            <a:r>
              <a:rPr lang="en-US" dirty="0"/>
              <a:t>Curtis LH, </a:t>
            </a:r>
            <a:r>
              <a:rPr lang="en-US" dirty="0" err="1"/>
              <a:t>Whellan</a:t>
            </a:r>
            <a:r>
              <a:rPr lang="en-US" dirty="0"/>
              <a:t> DJ, </a:t>
            </a:r>
            <a:r>
              <a:rPr lang="en-US" dirty="0" err="1"/>
              <a:t>Hammill</a:t>
            </a:r>
            <a:r>
              <a:rPr lang="en-US" dirty="0"/>
              <a:t> BG, et al. Incidence and prevalence of heart failure in elderly persons, 1994-2003. Arch Intern Med. 2008;168(4):418-24.)</a:t>
            </a:r>
          </a:p>
          <a:p>
            <a:endParaRPr lang="en-US" dirty="0"/>
          </a:p>
        </p:txBody>
      </p:sp>
      <p:sp>
        <p:nvSpPr>
          <p:cNvPr id="4" name="Slide Number Placeholder 3"/>
          <p:cNvSpPr>
            <a:spLocks noGrp="1"/>
          </p:cNvSpPr>
          <p:nvPr>
            <p:ph type="sldNum" sz="quarter" idx="10"/>
          </p:nvPr>
        </p:nvSpPr>
        <p:spPr/>
        <p:txBody>
          <a:bodyPr/>
          <a:lstStyle/>
          <a:p>
            <a:fld id="{6A5F392E-6BF0-4430-A7AB-45F9FF9E1A74}" type="slidenum">
              <a:rPr lang="en-US" smtClean="0"/>
              <a:pPr/>
              <a:t>17</a:t>
            </a:fld>
            <a:endParaRPr lang="en-US"/>
          </a:p>
        </p:txBody>
      </p:sp>
    </p:spTree>
    <p:extLst>
      <p:ext uri="{BB962C8B-B14F-4D97-AF65-F5344CB8AC3E}">
        <p14:creationId xmlns:p14="http://schemas.microsoft.com/office/powerpoint/2010/main" val="54024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5F392E-6BF0-4430-A7AB-45F9FF9E1A74}" type="slidenum">
              <a:rPr lang="en-US" smtClean="0"/>
              <a:pPr/>
              <a:t>18</a:t>
            </a:fld>
            <a:endParaRPr lang="en-US"/>
          </a:p>
        </p:txBody>
      </p:sp>
    </p:spTree>
    <p:extLst>
      <p:ext uri="{BB962C8B-B14F-4D97-AF65-F5344CB8AC3E}">
        <p14:creationId xmlns:p14="http://schemas.microsoft.com/office/powerpoint/2010/main" val="353875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SENIORS study was performed to assess effects of the beta-blocker, </a:t>
            </a:r>
            <a:r>
              <a:rPr lang="en-US" dirty="0" err="1" smtClean="0"/>
              <a:t>nebivolol</a:t>
            </a:r>
            <a:r>
              <a:rPr lang="en-US" dirty="0" smtClean="0"/>
              <a:t>, in patients &gt;/=70 years, regardless of ejection fraction. 2128 patients aged &gt;/=70 years with a history of heart failure </a:t>
            </a:r>
            <a:r>
              <a:rPr lang="en-US" baseline="0" dirty="0" smtClean="0"/>
              <a:t>were randomized </a:t>
            </a:r>
            <a:r>
              <a:rPr lang="en-US" dirty="0" smtClean="0"/>
              <a:t>to </a:t>
            </a:r>
            <a:r>
              <a:rPr lang="en-US" dirty="0" err="1" smtClean="0"/>
              <a:t>nebivolol</a:t>
            </a:r>
            <a:r>
              <a:rPr lang="en-US" dirty="0" smtClean="0"/>
              <a:t> (titrated from 1.25 mg once daily to 10 mg once daily) and to placebo. The primary outcome was a composite of all cause mortality or cardiovascular hospital admission (time to first event). Mean age was 76 years (SD 4.7), 37% were female, mean ejection fraction was 36% (with 35% having ejection fraction &gt;35%), and 68% had a prior history of coronary heart disease. The mean maintenance dose of </a:t>
            </a:r>
            <a:r>
              <a:rPr lang="en-US" dirty="0" err="1" smtClean="0"/>
              <a:t>nebivolol</a:t>
            </a:r>
            <a:r>
              <a:rPr lang="en-US" dirty="0" smtClean="0"/>
              <a:t> was 7.7 mg. The primary outcome occurred in 332 patients (31.1%) on </a:t>
            </a:r>
            <a:r>
              <a:rPr lang="en-US" dirty="0" err="1" smtClean="0"/>
              <a:t>nebivolol</a:t>
            </a:r>
            <a:r>
              <a:rPr lang="en-US" dirty="0" smtClean="0"/>
              <a:t> compared with 375 (35.3%) on placebo [hazard ratio (HR) 0.86, 95% CI 0.74-0.99; P=0.039]. There was no significant influence of age, gender, or ejection fraction on the effect of </a:t>
            </a:r>
            <a:r>
              <a:rPr lang="en-US" dirty="0" err="1" smtClean="0"/>
              <a:t>nebivolol</a:t>
            </a:r>
            <a:r>
              <a:rPr lang="en-US" dirty="0" smtClean="0"/>
              <a:t> on the primary outcome. Death (all causes) occurred in 169 (15.8%) on </a:t>
            </a:r>
            <a:r>
              <a:rPr lang="en-US" dirty="0" err="1" smtClean="0"/>
              <a:t>nebivolol</a:t>
            </a:r>
            <a:r>
              <a:rPr lang="en-US" dirty="0" smtClean="0"/>
              <a:t> and 192 (18.1%) on placebo (HR 0.88, 95% CI 0.71-1.08; P=0.21).</a:t>
            </a:r>
          </a:p>
          <a:p>
            <a:endParaRPr lang="en-US" dirty="0"/>
          </a:p>
        </p:txBody>
      </p:sp>
      <p:sp>
        <p:nvSpPr>
          <p:cNvPr id="4" name="Slide Number Placeholder 3"/>
          <p:cNvSpPr>
            <a:spLocks noGrp="1"/>
          </p:cNvSpPr>
          <p:nvPr>
            <p:ph type="sldNum" sz="quarter" idx="10"/>
          </p:nvPr>
        </p:nvSpPr>
        <p:spPr/>
        <p:txBody>
          <a:bodyPr/>
          <a:lstStyle/>
          <a:p>
            <a:fld id="{6A5F392E-6BF0-4430-A7AB-45F9FF9E1A74}" type="slidenum">
              <a:rPr lang="en-US" smtClean="0"/>
              <a:pPr/>
              <a:t>23</a:t>
            </a:fld>
            <a:endParaRPr lang="en-US"/>
          </a:p>
        </p:txBody>
      </p:sp>
    </p:spTree>
    <p:extLst>
      <p:ext uri="{BB962C8B-B14F-4D97-AF65-F5344CB8AC3E}">
        <p14:creationId xmlns:p14="http://schemas.microsoft.com/office/powerpoint/2010/main" val="3507169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Older patients were at a greater absolute risk of adverse CV mortality and morbidity outcomes but derived a similar relative risk reduction and, therefore, a greater absolute benefit from treatment with </a:t>
            </a:r>
            <a:r>
              <a:rPr lang="en-US" dirty="0" err="1" smtClean="0"/>
              <a:t>candesartan</a:t>
            </a:r>
            <a:r>
              <a:rPr lang="en-US" dirty="0" smtClean="0"/>
              <a:t>, despite receiving a somewhat lower mean daily dose of </a:t>
            </a:r>
            <a:r>
              <a:rPr lang="en-US" dirty="0" err="1" smtClean="0"/>
              <a:t>candesartan</a:t>
            </a:r>
            <a:r>
              <a:rPr lang="en-US" dirty="0" smtClean="0"/>
              <a:t>. Adverse effects were more common with </a:t>
            </a:r>
            <a:r>
              <a:rPr lang="en-US" dirty="0" err="1" smtClean="0"/>
              <a:t>candesartan</a:t>
            </a:r>
            <a:r>
              <a:rPr lang="en-US" dirty="0" smtClean="0"/>
              <a:t> than with placebo, although the relative risk of adverse effects was similar across age groups. The benefit to risk ratio for </a:t>
            </a:r>
            <a:r>
              <a:rPr lang="en-US" dirty="0" err="1" smtClean="0"/>
              <a:t>candesartan</a:t>
            </a:r>
            <a:r>
              <a:rPr lang="en-US" dirty="0" smtClean="0"/>
              <a:t> was thus </a:t>
            </a:r>
            <a:r>
              <a:rPr lang="en-US" dirty="0" err="1" smtClean="0"/>
              <a:t>favourable</a:t>
            </a:r>
            <a:r>
              <a:rPr lang="en-US" dirty="0" smtClean="0"/>
              <a:t> across all age groups.</a:t>
            </a:r>
            <a:endParaRPr lang="en-US" dirty="0"/>
          </a:p>
        </p:txBody>
      </p:sp>
      <p:sp>
        <p:nvSpPr>
          <p:cNvPr id="4" name="Slide Number Placeholder 3"/>
          <p:cNvSpPr>
            <a:spLocks noGrp="1"/>
          </p:cNvSpPr>
          <p:nvPr>
            <p:ph type="sldNum" sz="quarter" idx="10"/>
          </p:nvPr>
        </p:nvSpPr>
        <p:spPr/>
        <p:txBody>
          <a:bodyPr/>
          <a:lstStyle/>
          <a:p>
            <a:fld id="{6A5F392E-6BF0-4430-A7AB-45F9FF9E1A74}" type="slidenum">
              <a:rPr lang="en-US" smtClean="0"/>
              <a:pPr/>
              <a:t>26</a:t>
            </a:fld>
            <a:endParaRPr lang="en-US"/>
          </a:p>
        </p:txBody>
      </p:sp>
    </p:spTree>
    <p:extLst>
      <p:ext uri="{BB962C8B-B14F-4D97-AF65-F5344CB8AC3E}">
        <p14:creationId xmlns:p14="http://schemas.microsoft.com/office/powerpoint/2010/main" val="3848195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99">
              <a:defRPr/>
            </a:pPr>
            <a:r>
              <a:rPr lang="en-US" dirty="0" smtClean="0"/>
              <a:t>In the EMPHASIS-HF trial, the use of </a:t>
            </a:r>
            <a:r>
              <a:rPr lang="en-US" dirty="0" err="1" smtClean="0"/>
              <a:t>eplerenone</a:t>
            </a:r>
            <a:r>
              <a:rPr lang="en-US" dirty="0" smtClean="0"/>
              <a:t> reduced the risk of death from a cardiovascular cause or hospitalization for heart failure and these results were not statistically different between the subgroups of patients of older age (24% of the population studied) or less than 75 years. However, in older patients, higher</a:t>
            </a:r>
            <a:r>
              <a:rPr lang="en-US" baseline="0" dirty="0" smtClean="0"/>
              <a:t> prevalence of renal insufficiency </a:t>
            </a:r>
            <a:r>
              <a:rPr lang="en-US" dirty="0" smtClean="0"/>
              <a:t>increases the risk of </a:t>
            </a:r>
            <a:r>
              <a:rPr lang="en-US" dirty="0" err="1" smtClean="0"/>
              <a:t>hyperkalemia</a:t>
            </a:r>
            <a:r>
              <a:rPr lang="en-US" dirty="0" smtClean="0"/>
              <a:t>,</a:t>
            </a:r>
            <a:r>
              <a:rPr lang="en-US" baseline="30000" dirty="0" smtClean="0"/>
              <a:t> </a:t>
            </a:r>
            <a:r>
              <a:rPr lang="en-US" dirty="0" smtClean="0"/>
              <a:t>as well as of worsening of renal function when </a:t>
            </a:r>
            <a:r>
              <a:rPr lang="en-US" dirty="0" err="1" smtClean="0"/>
              <a:t>spironolactone</a:t>
            </a:r>
            <a:r>
              <a:rPr lang="en-US" dirty="0" smtClean="0"/>
              <a:t> and </a:t>
            </a:r>
            <a:r>
              <a:rPr lang="en-US" dirty="0" err="1" smtClean="0"/>
              <a:t>eplerenone</a:t>
            </a:r>
            <a:r>
              <a:rPr lang="en-US" dirty="0" smtClean="0"/>
              <a:t> are administered. As a consequence, serum </a:t>
            </a:r>
            <a:r>
              <a:rPr lang="en-US" dirty="0" err="1" smtClean="0"/>
              <a:t>creatinine</a:t>
            </a:r>
            <a:r>
              <a:rPr lang="en-US" dirty="0" smtClean="0"/>
              <a:t> and potassium levels should be even more closely monitored in older patients. Finally, </a:t>
            </a:r>
            <a:r>
              <a:rPr lang="en-US" dirty="0" err="1" smtClean="0"/>
              <a:t>gynecomastia</a:t>
            </a:r>
            <a:r>
              <a:rPr lang="en-US" dirty="0" smtClean="0"/>
              <a:t> is more common in these patients due to concomitant age-related decline in testosterone levels.</a:t>
            </a:r>
          </a:p>
          <a:p>
            <a:endParaRPr lang="en-US" dirty="0"/>
          </a:p>
        </p:txBody>
      </p:sp>
      <p:sp>
        <p:nvSpPr>
          <p:cNvPr id="4" name="Slide Number Placeholder 3"/>
          <p:cNvSpPr>
            <a:spLocks noGrp="1"/>
          </p:cNvSpPr>
          <p:nvPr>
            <p:ph type="sldNum" sz="quarter" idx="10"/>
          </p:nvPr>
        </p:nvSpPr>
        <p:spPr/>
        <p:txBody>
          <a:bodyPr/>
          <a:lstStyle/>
          <a:p>
            <a:fld id="{6A5F392E-6BF0-4430-A7AB-45F9FF9E1A74}" type="slidenum">
              <a:rPr lang="en-US" smtClean="0"/>
              <a:pPr/>
              <a:t>27</a:t>
            </a:fld>
            <a:endParaRPr lang="en-US"/>
          </a:p>
        </p:txBody>
      </p:sp>
    </p:spTree>
    <p:extLst>
      <p:ext uri="{BB962C8B-B14F-4D97-AF65-F5344CB8AC3E}">
        <p14:creationId xmlns:p14="http://schemas.microsoft.com/office/powerpoint/2010/main" val="288417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22C239B-9592-4BCD-88FE-A1C3BAFC69AC}" type="slidenum">
              <a:rPr lang="en-US" altLang="en-US" smtClean="0"/>
              <a:pPr eaLnBrk="1" hangingPunct="1">
                <a:spcBef>
                  <a:spcPct val="0"/>
                </a:spcBef>
              </a:pPr>
              <a:t>38</a:t>
            </a:fld>
            <a:endParaRPr lang="en-US" altLang="en-US" smtClean="0"/>
          </a:p>
        </p:txBody>
      </p:sp>
    </p:spTree>
    <p:extLst>
      <p:ext uri="{BB962C8B-B14F-4D97-AF65-F5344CB8AC3E}">
        <p14:creationId xmlns:p14="http://schemas.microsoft.com/office/powerpoint/2010/main" val="362752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392E-6BF0-4430-A7AB-45F9FF9E1A74}" type="slidenum">
              <a:rPr lang="en-US" smtClean="0"/>
              <a:pPr/>
              <a:t>39</a:t>
            </a:fld>
            <a:endParaRPr lang="en-US"/>
          </a:p>
        </p:txBody>
      </p:sp>
    </p:spTree>
    <p:extLst>
      <p:ext uri="{BB962C8B-B14F-4D97-AF65-F5344CB8AC3E}">
        <p14:creationId xmlns:p14="http://schemas.microsoft.com/office/powerpoint/2010/main" val="139189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092592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669434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7" name="Date Placeholder 6"/>
          <p:cNvSpPr>
            <a:spLocks noGrp="1"/>
          </p:cNvSpPr>
          <p:nvPr>
            <p:ph type="dt" sz="half" idx="10"/>
          </p:nvPr>
        </p:nvSpPr>
        <p:spPr/>
        <p:txBody>
          <a:bodyPr/>
          <a:lstStyle/>
          <a:p>
            <a:fld id="{3B2AFD37-A39C-7842-9408-D2FD2D6F9323}"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819251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35434-0703-432D-9A35-95426FA81251}" type="datetimeFigureOut">
              <a:rPr lang="en-US" smtClean="0"/>
              <a:pPr/>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C4425-ECD1-4947-B0A1-A4DE4850A29E}" type="slidenum">
              <a:rPr lang="en-US" smtClean="0"/>
              <a:pPr/>
              <a:t>‹#›</a:t>
            </a:fld>
            <a:endParaRPr lang="en-US"/>
          </a:p>
        </p:txBody>
      </p:sp>
    </p:spTree>
    <p:extLst>
      <p:ext uri="{BB962C8B-B14F-4D97-AF65-F5344CB8AC3E}">
        <p14:creationId xmlns:p14="http://schemas.microsoft.com/office/powerpoint/2010/main" val="62263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35434-0703-432D-9A35-95426FA81251}" type="datetimeFigureOut">
              <a:rPr lang="en-US" smtClean="0"/>
              <a:pPr/>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C4425-ECD1-4947-B0A1-A4DE4850A29E}" type="slidenum">
              <a:rPr lang="en-US" smtClean="0"/>
              <a:pPr/>
              <a:t>‹#›</a:t>
            </a:fld>
            <a:endParaRPr lang="en-US"/>
          </a:p>
        </p:txBody>
      </p:sp>
    </p:spTree>
    <p:extLst>
      <p:ext uri="{BB962C8B-B14F-4D97-AF65-F5344CB8AC3E}">
        <p14:creationId xmlns:p14="http://schemas.microsoft.com/office/powerpoint/2010/main" val="417539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AD12B-634B-7944-9A61-A9774E61A80E}" type="datetimeFigureOut">
              <a:rPr lang="en-US" smtClean="0">
                <a:solidFill>
                  <a:prstClr val="black">
                    <a:tint val="75000"/>
                  </a:prstClr>
                </a:solidFill>
              </a:rPr>
              <a:pPr/>
              <a:t>10/4/2016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63EAA-11CB-0949-9110-F86785D8FE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1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2AFD37-A39C-7842-9408-D2FD2D6F9323}" type="datetimeFigureOut">
              <a:rPr lang="en-US" smtClean="0"/>
              <a:t>10/4/2016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50DBFFB-E866-5B4F-9BC0-BE91DE0315FE}" type="slidenum">
              <a:rPr lang="en-US" smtClean="0"/>
              <a:t>‹#›</a:t>
            </a:fld>
            <a:endParaRPr lang="en-US"/>
          </a:p>
        </p:txBody>
      </p:sp>
      <p:pic>
        <p:nvPicPr>
          <p:cNvPr id="7" name="Picture 6" descr="F16369---ECCOA-Powerpoint-second.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4706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 id="2147483667" r:id="rId4"/>
    <p:sldLayoutId id="2147483668"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AAD12B-634B-7944-9A61-A9774E61A80E}" type="datetimeFigureOut">
              <a:rPr lang="en-US" smtClean="0">
                <a:solidFill>
                  <a:prstClr val="black">
                    <a:tint val="75000"/>
                  </a:prstClr>
                </a:solidFill>
              </a:rPr>
              <a:pPr/>
              <a:t>10/4/2016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963EAA-11CB-0949-9110-F86785D8FEB1}" type="slidenum">
              <a:rPr lang="en-US" smtClean="0">
                <a:solidFill>
                  <a:prstClr val="black">
                    <a:tint val="75000"/>
                  </a:prstClr>
                </a:solidFill>
              </a:rPr>
              <a:pPr/>
              <a:t>‹#›</a:t>
            </a:fld>
            <a:endParaRPr lang="en-US">
              <a:solidFill>
                <a:prstClr val="black">
                  <a:tint val="75000"/>
                </a:prstClr>
              </a:solidFill>
            </a:endParaRPr>
          </a:p>
        </p:txBody>
      </p:sp>
      <p:pic>
        <p:nvPicPr>
          <p:cNvPr id="7" name="Picture 6" descr="F16369-ECCOA-Powerpoint-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30924039"/>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970087" y="2163763"/>
            <a:ext cx="7173913" cy="271145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906" y="3702928"/>
            <a:ext cx="6511378" cy="526171"/>
          </a:xfrm>
        </p:spPr>
        <p:txBody>
          <a:bodyPr>
            <a:noAutofit/>
          </a:bodyPr>
          <a:lstStyle/>
          <a:p>
            <a:pPr algn="r">
              <a:spcBef>
                <a:spcPts val="0"/>
              </a:spcBef>
              <a:defRPr/>
            </a:pPr>
            <a:endParaRPr lang="en-US" sz="2000" b="1" dirty="0" smtClean="0">
              <a:solidFill>
                <a:schemeClr val="bg1"/>
              </a:solidFill>
            </a:endParaRPr>
          </a:p>
          <a:p>
            <a:pPr algn="r">
              <a:spcBef>
                <a:spcPts val="0"/>
              </a:spcBef>
              <a:defRPr/>
            </a:pPr>
            <a:r>
              <a:rPr lang="en-US" sz="2000" b="1" dirty="0" smtClean="0">
                <a:solidFill>
                  <a:schemeClr val="bg1"/>
                </a:solidFill>
              </a:rPr>
              <a:t>Geriatric Cardiology Section of the </a:t>
            </a:r>
          </a:p>
          <a:p>
            <a:pPr algn="r">
              <a:spcBef>
                <a:spcPts val="0"/>
              </a:spcBef>
              <a:defRPr/>
            </a:pPr>
            <a:r>
              <a:rPr lang="en-US" sz="2000" b="1" dirty="0" smtClean="0">
                <a:solidFill>
                  <a:schemeClr val="bg1"/>
                </a:solidFill>
              </a:rPr>
              <a:t>American College of Cardiology</a:t>
            </a:r>
            <a:endParaRPr lang="en-US" sz="2000" b="1" dirty="0">
              <a:solidFill>
                <a:schemeClr val="bg1"/>
              </a:solidFill>
            </a:endParaRPr>
          </a:p>
        </p:txBody>
      </p:sp>
      <p:sp>
        <p:nvSpPr>
          <p:cNvPr id="2" name="Title 1"/>
          <p:cNvSpPr>
            <a:spLocks noGrp="1"/>
          </p:cNvSpPr>
          <p:nvPr>
            <p:ph type="ctrTitle"/>
          </p:nvPr>
        </p:nvSpPr>
        <p:spPr>
          <a:xfrm>
            <a:off x="2230905" y="2600410"/>
            <a:ext cx="6511379" cy="1102519"/>
          </a:xfrm>
        </p:spPr>
        <p:txBody>
          <a:bodyPr>
            <a:noAutofit/>
          </a:bodyPr>
          <a:lstStyle/>
          <a:p>
            <a:pPr algn="r"/>
            <a:r>
              <a:rPr lang="en-US" sz="4000" b="1" dirty="0" smtClean="0">
                <a:solidFill>
                  <a:schemeClr val="bg1"/>
                </a:solidFill>
                <a:latin typeface="Book Antiqua" panose="02040602050305030304" pitchFamily="18" charset="0"/>
              </a:rPr>
              <a:t>Heart Failure in the </a:t>
            </a:r>
            <a:r>
              <a:rPr lang="en-US" sz="4000" b="1" dirty="0" smtClean="0">
                <a:solidFill>
                  <a:schemeClr val="bg1"/>
                </a:solidFill>
                <a:latin typeface="Book Antiqua" panose="02040602050305030304" pitchFamily="18" charset="0"/>
              </a:rPr>
              <a:t/>
            </a:r>
            <a:br>
              <a:rPr lang="en-US" sz="4000" b="1" dirty="0" smtClean="0">
                <a:solidFill>
                  <a:schemeClr val="bg1"/>
                </a:solidFill>
                <a:latin typeface="Book Antiqua" panose="02040602050305030304" pitchFamily="18" charset="0"/>
              </a:rPr>
            </a:br>
            <a:r>
              <a:rPr lang="en-US" sz="4000" b="1" dirty="0" smtClean="0">
                <a:solidFill>
                  <a:schemeClr val="bg1"/>
                </a:solidFill>
                <a:latin typeface="Book Antiqua" panose="02040602050305030304" pitchFamily="18" charset="0"/>
              </a:rPr>
              <a:t>Older </a:t>
            </a:r>
            <a:r>
              <a:rPr lang="en-US" sz="4000" b="1" dirty="0" smtClean="0">
                <a:solidFill>
                  <a:schemeClr val="bg1"/>
                </a:solidFill>
                <a:latin typeface="Book Antiqua" panose="02040602050305030304" pitchFamily="18" charset="0"/>
              </a:rPr>
              <a:t>Adult</a:t>
            </a:r>
            <a:endParaRPr lang="en-US" sz="40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605004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t>Changes in Cardiovascular Physiology with Age</a:t>
            </a:r>
            <a:endParaRPr lang="en-US" sz="3800" b="1" dirty="0"/>
          </a:p>
        </p:txBody>
      </p:sp>
      <p:sp>
        <p:nvSpPr>
          <p:cNvPr id="3" name="Content Placeholder 2"/>
          <p:cNvSpPr>
            <a:spLocks noGrp="1"/>
          </p:cNvSpPr>
          <p:nvPr>
            <p:ph idx="1"/>
          </p:nvPr>
        </p:nvSpPr>
        <p:spPr/>
        <p:txBody>
          <a:bodyPr>
            <a:normAutofit/>
          </a:bodyPr>
          <a:lstStyle/>
          <a:p>
            <a:r>
              <a:rPr lang="en-US" sz="2200" dirty="0" smtClean="0"/>
              <a:t>Thickening of arterial walls and increased vascular stiffness </a:t>
            </a:r>
            <a:r>
              <a:rPr lang="en-US" sz="2200" dirty="0" smtClean="0">
                <a:sym typeface="Wingdings" pitchFamily="2" charset="2"/>
              </a:rPr>
              <a:t> </a:t>
            </a:r>
            <a:r>
              <a:rPr lang="en-US" sz="2200" dirty="0"/>
              <a:t>Widened pulse </a:t>
            </a:r>
            <a:r>
              <a:rPr lang="en-US" sz="2200" dirty="0" smtClean="0"/>
              <a:t>pressure</a:t>
            </a:r>
          </a:p>
          <a:p>
            <a:r>
              <a:rPr lang="en-US" sz="2200" dirty="0" smtClean="0"/>
              <a:t>Endothelial dysfunction </a:t>
            </a:r>
            <a:r>
              <a:rPr lang="en-US" sz="2200" dirty="0" smtClean="0">
                <a:sym typeface="Wingdings" pitchFamily="2" charset="2"/>
              </a:rPr>
              <a:t></a:t>
            </a:r>
            <a:r>
              <a:rPr lang="en-US" sz="2200" dirty="0" smtClean="0"/>
              <a:t> vasoconstriction</a:t>
            </a:r>
          </a:p>
          <a:p>
            <a:r>
              <a:rPr lang="en-US" sz="2200" dirty="0" smtClean="0"/>
              <a:t>Elevated systolic pressure </a:t>
            </a:r>
            <a:r>
              <a:rPr lang="en-US" sz="2200" dirty="0" smtClean="0">
                <a:sym typeface="Wingdings" pitchFamily="2" charset="2"/>
              </a:rPr>
              <a:t> l</a:t>
            </a:r>
            <a:r>
              <a:rPr lang="en-US" sz="2200" dirty="0" smtClean="0"/>
              <a:t>eft ventricular hypertrophy</a:t>
            </a:r>
          </a:p>
          <a:p>
            <a:r>
              <a:rPr lang="en-US" sz="2200" dirty="0" smtClean="0"/>
              <a:t>Reduced maximal heart rate </a:t>
            </a:r>
            <a:r>
              <a:rPr lang="en-US" sz="2200" dirty="0" smtClean="0">
                <a:sym typeface="Wingdings" pitchFamily="2" charset="2"/>
              </a:rPr>
              <a:t> d</a:t>
            </a:r>
            <a:r>
              <a:rPr lang="en-US" sz="2200" dirty="0" smtClean="0"/>
              <a:t>ecreased cardiac reserve </a:t>
            </a:r>
            <a:r>
              <a:rPr lang="en-US" sz="2200" dirty="0" smtClean="0">
                <a:sym typeface="Wingdings" pitchFamily="2" charset="2"/>
              </a:rPr>
              <a:t> lower </a:t>
            </a:r>
            <a:r>
              <a:rPr lang="en-US" sz="2200" dirty="0" smtClean="0"/>
              <a:t>aerobic exercise capacity</a:t>
            </a:r>
          </a:p>
          <a:p>
            <a:r>
              <a:rPr lang="en-US" sz="2200" dirty="0" smtClean="0"/>
              <a:t>Prolonged cardiac action potential </a:t>
            </a:r>
            <a:r>
              <a:rPr lang="en-US" sz="2200" dirty="0" smtClean="0">
                <a:sym typeface="Wingdings" pitchFamily="2" charset="2"/>
              </a:rPr>
              <a:t> i</a:t>
            </a:r>
            <a:r>
              <a:rPr lang="en-US" sz="2200" dirty="0" smtClean="0"/>
              <a:t>mpaired myocardial relaxation </a:t>
            </a:r>
            <a:r>
              <a:rPr lang="en-US" sz="2200" dirty="0" smtClean="0">
                <a:sym typeface="Wingdings" pitchFamily="2" charset="2"/>
              </a:rPr>
              <a:t> reduced rate of early diastolic filling </a:t>
            </a:r>
            <a:endParaRPr lang="en-US" sz="2200" dirty="0" smtClean="0"/>
          </a:p>
          <a:p>
            <a:endParaRPr lang="en-US" sz="2200" dirty="0" smtClean="0"/>
          </a:p>
          <a:p>
            <a:endParaRPr lang="en-US" dirty="0" smtClean="0"/>
          </a:p>
          <a:p>
            <a:endParaRPr lang="en-US" dirty="0" smtClean="0"/>
          </a:p>
        </p:txBody>
      </p:sp>
    </p:spTree>
    <p:extLst>
      <p:ext uri="{BB962C8B-B14F-4D97-AF65-F5344CB8AC3E}">
        <p14:creationId xmlns:p14="http://schemas.microsoft.com/office/powerpoint/2010/main" val="3769601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solidFill>
                  <a:srgbClr val="E9700A"/>
                </a:solidFill>
              </a:rPr>
              <a:t>Arterial Stiffness</a:t>
            </a:r>
            <a:endParaRPr lang="en-US" sz="3800" b="1" dirty="0">
              <a:solidFill>
                <a:srgbClr val="E9700A"/>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1000" y="1200150"/>
            <a:ext cx="4059306"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1" y="1428751"/>
            <a:ext cx="3858159" cy="260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175157" y="4738220"/>
            <a:ext cx="1832553" cy="230832"/>
          </a:xfrm>
          <a:prstGeom prst="rect">
            <a:avLst/>
          </a:prstGeom>
          <a:noFill/>
        </p:spPr>
        <p:txBody>
          <a:bodyPr wrap="none" rtlCol="0">
            <a:spAutoFit/>
          </a:bodyPr>
          <a:lstStyle/>
          <a:p>
            <a:r>
              <a:rPr lang="en-US" sz="900" b="1" i="1" dirty="0">
                <a:solidFill>
                  <a:schemeClr val="bg1"/>
                </a:solidFill>
                <a:latin typeface="Arial" panose="020B0604020202020204" pitchFamily="34" charset="0"/>
                <a:cs typeface="Arial" panose="020B0604020202020204" pitchFamily="34" charset="0"/>
              </a:rPr>
              <a:t>Circulation. </a:t>
            </a:r>
            <a:r>
              <a:rPr lang="en-US" sz="900" b="1" dirty="0">
                <a:solidFill>
                  <a:schemeClr val="bg1"/>
                </a:solidFill>
                <a:latin typeface="Arial" panose="020B0604020202020204" pitchFamily="34" charset="0"/>
                <a:cs typeface="Arial" panose="020B0604020202020204" pitchFamily="34" charset="0"/>
              </a:rPr>
              <a:t>2003;107:139-146</a:t>
            </a:r>
            <a:r>
              <a:rPr lang="en-US" sz="900" b="1" dirty="0" smtClean="0">
                <a:solidFill>
                  <a:schemeClr val="bg1"/>
                </a:solidFill>
                <a:latin typeface="Arial" panose="020B0604020202020204" pitchFamily="34" charset="0"/>
                <a:cs typeface="Arial" panose="020B0604020202020204" pitchFamily="34" charset="0"/>
              </a:rPr>
              <a:t>.</a:t>
            </a:r>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302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4"/>
            <a:ext cx="8229600" cy="857250"/>
          </a:xfrm>
        </p:spPr>
        <p:txBody>
          <a:bodyPr>
            <a:noAutofit/>
          </a:bodyPr>
          <a:lstStyle/>
          <a:p>
            <a:r>
              <a:rPr lang="en-US" sz="3600" b="1" dirty="0" smtClean="0"/>
              <a:t>Age-related Changes in Vascular and Myocardial Physiology</a:t>
            </a:r>
            <a:endParaRPr lang="en-US" sz="3600" b="1" dirty="0"/>
          </a:p>
        </p:txBody>
      </p:sp>
      <p:sp>
        <p:nvSpPr>
          <p:cNvPr id="5" name="TextBox 4"/>
          <p:cNvSpPr txBox="1"/>
          <p:nvPr/>
        </p:nvSpPr>
        <p:spPr>
          <a:xfrm>
            <a:off x="6046572" y="4497306"/>
            <a:ext cx="2914135" cy="507831"/>
          </a:xfrm>
          <a:prstGeom prst="rect">
            <a:avLst/>
          </a:prstGeom>
          <a:noFill/>
        </p:spPr>
        <p:txBody>
          <a:bodyPr wrap="square" rtlCol="0">
            <a:spAutoFit/>
          </a:bodyPr>
          <a:lstStyle/>
          <a:p>
            <a:pPr algn="r"/>
            <a:r>
              <a:rPr lang="en-US" sz="900" b="1" i="1" dirty="0" smtClean="0">
                <a:solidFill>
                  <a:schemeClr val="bg1"/>
                </a:solidFill>
                <a:latin typeface="Arial" panose="020B0604020202020204" pitchFamily="34" charset="0"/>
                <a:cs typeface="Arial" panose="020B0604020202020204" pitchFamily="34" charset="0"/>
              </a:rPr>
              <a:t>Strait JB, </a:t>
            </a:r>
            <a:r>
              <a:rPr lang="en-US" sz="900" b="1" i="1" dirty="0" err="1" smtClean="0">
                <a:solidFill>
                  <a:schemeClr val="bg1"/>
                </a:solidFill>
                <a:latin typeface="Arial" panose="020B0604020202020204" pitchFamily="34" charset="0"/>
                <a:cs typeface="Arial" panose="020B0604020202020204" pitchFamily="34" charset="0"/>
              </a:rPr>
              <a:t>Lakatta</a:t>
            </a:r>
            <a:r>
              <a:rPr lang="en-US" sz="900" b="1" i="1" dirty="0" smtClean="0">
                <a:solidFill>
                  <a:schemeClr val="bg1"/>
                </a:solidFill>
                <a:latin typeface="Arial" panose="020B0604020202020204" pitchFamily="34" charset="0"/>
                <a:cs typeface="Arial" panose="020B0604020202020204" pitchFamily="34" charset="0"/>
              </a:rPr>
              <a:t> EG. Aging-associated cardiovascular changes and their relationship to heart failure. Heart Fail </a:t>
            </a:r>
            <a:r>
              <a:rPr lang="en-US" sz="900" b="1" i="1" dirty="0" err="1" smtClean="0">
                <a:solidFill>
                  <a:schemeClr val="bg1"/>
                </a:solidFill>
                <a:latin typeface="Arial" panose="020B0604020202020204" pitchFamily="34" charset="0"/>
                <a:cs typeface="Arial" panose="020B0604020202020204" pitchFamily="34" charset="0"/>
              </a:rPr>
              <a:t>Clin</a:t>
            </a:r>
            <a:r>
              <a:rPr lang="en-US" sz="900" b="1" i="1" dirty="0" smtClean="0">
                <a:solidFill>
                  <a:schemeClr val="bg1"/>
                </a:solidFill>
                <a:latin typeface="Arial" panose="020B0604020202020204" pitchFamily="34" charset="0"/>
                <a:cs typeface="Arial" panose="020B0604020202020204" pitchFamily="34" charset="0"/>
              </a:rPr>
              <a:t>. 2012;8(1):143-64.</a:t>
            </a:r>
            <a:endParaRPr lang="en-US" sz="900" b="1" i="1" dirty="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211486" y="1148741"/>
            <a:ext cx="6797228" cy="3017520"/>
          </a:xfrm>
          <a:prstGeom prst="rect">
            <a:avLst/>
          </a:prstGeom>
          <a:noFill/>
          <a:ln w="9525">
            <a:noFill/>
            <a:miter lim="800000"/>
            <a:headEnd/>
            <a:tailEnd/>
          </a:ln>
        </p:spPr>
      </p:pic>
    </p:spTree>
    <p:extLst>
      <p:ext uri="{BB962C8B-B14F-4D97-AF65-F5344CB8AC3E}">
        <p14:creationId xmlns:p14="http://schemas.microsoft.com/office/powerpoint/2010/main" val="2787597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Etiologies of HF: Particularly Relevant to Older Adults</a:t>
            </a:r>
            <a:endParaRPr lang="en-US" sz="3600" b="1" dirty="0"/>
          </a:p>
        </p:txBody>
      </p:sp>
      <p:sp>
        <p:nvSpPr>
          <p:cNvPr id="3" name="Content Placeholder 2"/>
          <p:cNvSpPr>
            <a:spLocks noGrp="1"/>
          </p:cNvSpPr>
          <p:nvPr>
            <p:ph idx="1"/>
          </p:nvPr>
        </p:nvSpPr>
        <p:spPr/>
        <p:txBody>
          <a:bodyPr>
            <a:normAutofit/>
          </a:bodyPr>
          <a:lstStyle/>
          <a:p>
            <a:r>
              <a:rPr lang="en-US" sz="2000" dirty="0" smtClean="0"/>
              <a:t>Hypertension</a:t>
            </a:r>
          </a:p>
          <a:p>
            <a:r>
              <a:rPr lang="en-US" sz="2000" dirty="0" smtClean="0"/>
              <a:t>Coronary artery disease</a:t>
            </a:r>
          </a:p>
          <a:p>
            <a:pPr lvl="1"/>
            <a:r>
              <a:rPr lang="en-US" sz="2000" dirty="0" smtClean="0"/>
              <a:t>Myocardial infarction (MI)</a:t>
            </a:r>
          </a:p>
          <a:p>
            <a:r>
              <a:rPr lang="en-US" sz="2000" dirty="0" smtClean="0"/>
              <a:t>Valvular disease</a:t>
            </a:r>
          </a:p>
          <a:p>
            <a:r>
              <a:rPr lang="en-US" sz="2000" dirty="0" smtClean="0"/>
              <a:t>Toxins</a:t>
            </a:r>
          </a:p>
          <a:p>
            <a:pPr lvl="1"/>
            <a:r>
              <a:rPr lang="en-US" sz="2000" dirty="0" smtClean="0"/>
              <a:t>Chemotherapy agents</a:t>
            </a:r>
          </a:p>
          <a:p>
            <a:r>
              <a:rPr lang="en-US" sz="2000" dirty="0" smtClean="0"/>
              <a:t>Infiltrative diseases with cardiac involvement</a:t>
            </a:r>
          </a:p>
          <a:p>
            <a:pPr lvl="1"/>
            <a:r>
              <a:rPr lang="en-US" sz="2000" dirty="0" smtClean="0"/>
              <a:t>TTR Amyloidosis </a:t>
            </a:r>
          </a:p>
          <a:p>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418723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5"/>
            <a:ext cx="8229600" cy="857250"/>
          </a:xfrm>
        </p:spPr>
        <p:txBody>
          <a:bodyPr>
            <a:normAutofit/>
          </a:bodyPr>
          <a:lstStyle/>
          <a:p>
            <a:r>
              <a:rPr lang="en-US" sz="3800" b="1" dirty="0" smtClean="0"/>
              <a:t>Diagnostic Challenges</a:t>
            </a:r>
            <a:endParaRPr lang="en-US" sz="3800" b="1" dirty="0"/>
          </a:p>
        </p:txBody>
      </p:sp>
      <p:sp>
        <p:nvSpPr>
          <p:cNvPr id="3" name="Content Placeholder 2"/>
          <p:cNvSpPr>
            <a:spLocks noGrp="1"/>
          </p:cNvSpPr>
          <p:nvPr>
            <p:ph idx="1"/>
          </p:nvPr>
        </p:nvSpPr>
        <p:spPr/>
        <p:txBody>
          <a:bodyPr>
            <a:normAutofit/>
          </a:bodyPr>
          <a:lstStyle/>
          <a:p>
            <a:r>
              <a:rPr lang="en-US" sz="2400" dirty="0" smtClean="0"/>
              <a:t>Elderly are more likely to have co-morbid conditions that can mimic or mask signs and symptoms of HF</a:t>
            </a:r>
          </a:p>
          <a:p>
            <a:r>
              <a:rPr lang="en-US" sz="2400" dirty="0" smtClean="0"/>
              <a:t>Higher prevalence of HFpEF, requiring thorough echocardiographic evaluation focus on diastolic function. </a:t>
            </a:r>
          </a:p>
          <a:p>
            <a:r>
              <a:rPr lang="en-US" sz="2400" dirty="0" smtClean="0"/>
              <a:t>Decreased specificity of natriuretic peptides, whose levels increase with age, in women, and in those with renal dysfunction.</a:t>
            </a:r>
          </a:p>
          <a:p>
            <a:pPr>
              <a:buNone/>
            </a:pPr>
            <a:endParaRPr lang="en-US" dirty="0"/>
          </a:p>
        </p:txBody>
      </p:sp>
    </p:spTree>
    <p:extLst>
      <p:ext uri="{BB962C8B-B14F-4D97-AF65-F5344CB8AC3E}">
        <p14:creationId xmlns:p14="http://schemas.microsoft.com/office/powerpoint/2010/main" val="1652960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pPr eaLnBrk="1" hangingPunct="1"/>
            <a:r>
              <a:rPr lang="en-US" altLang="en-US" sz="3600" b="1" dirty="0" smtClean="0">
                <a:solidFill>
                  <a:srgbClr val="E9700A"/>
                </a:solidFill>
              </a:rPr>
              <a:t>Decreased Specificity of BNP in the Older Adult with HF</a:t>
            </a:r>
          </a:p>
        </p:txBody>
      </p:sp>
      <p:pic>
        <p:nvPicPr>
          <p:cNvPr id="194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495" y="1257300"/>
            <a:ext cx="2999282" cy="2834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071" y="1314449"/>
            <a:ext cx="3354875"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19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9174" y="1200150"/>
            <a:ext cx="6305652"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noAutofit/>
          </a:bodyPr>
          <a:lstStyle/>
          <a:p>
            <a:r>
              <a:rPr lang="en-US" sz="3200" b="1" dirty="0" smtClean="0"/>
              <a:t>Differential Diagnosis of Common HF Symptoms</a:t>
            </a:r>
            <a:endParaRPr lang="en-US" sz="3200" b="1" dirty="0"/>
          </a:p>
        </p:txBody>
      </p:sp>
    </p:spTree>
    <p:extLst>
      <p:ext uri="{BB962C8B-B14F-4D97-AF65-F5344CB8AC3E}">
        <p14:creationId xmlns:p14="http://schemas.microsoft.com/office/powerpoint/2010/main" val="2034442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Common Non-cardiac Chronic Disease Conditions in Elderly HF Patients</a:t>
            </a:r>
            <a:endParaRPr lang="en-US" sz="3200" b="1" dirty="0"/>
          </a:p>
        </p:txBody>
      </p:sp>
      <p:sp>
        <p:nvSpPr>
          <p:cNvPr id="3" name="Content Placeholder 2"/>
          <p:cNvSpPr>
            <a:spLocks noGrp="1"/>
          </p:cNvSpPr>
          <p:nvPr>
            <p:ph idx="1"/>
          </p:nvPr>
        </p:nvSpPr>
        <p:spPr/>
        <p:txBody>
          <a:bodyPr>
            <a:normAutofit fontScale="77500" lnSpcReduction="20000"/>
          </a:bodyPr>
          <a:lstStyle/>
          <a:p>
            <a:r>
              <a:rPr lang="en-US" sz="2900" dirty="0" smtClean="0"/>
              <a:t>Hypertension (55%)</a:t>
            </a:r>
          </a:p>
          <a:p>
            <a:r>
              <a:rPr lang="en-US" sz="2900" dirty="0" smtClean="0"/>
              <a:t>Diabetes mellitus (31%)</a:t>
            </a:r>
          </a:p>
          <a:p>
            <a:r>
              <a:rPr lang="en-US" sz="2900" dirty="0" smtClean="0"/>
              <a:t>Chronic obstructive pulmonary disease (26%)</a:t>
            </a:r>
          </a:p>
          <a:p>
            <a:r>
              <a:rPr lang="en-US" sz="2900" dirty="0" smtClean="0"/>
              <a:t>Ocular disorders i.e. glaucoma, macular degeneration (24%)</a:t>
            </a:r>
          </a:p>
          <a:p>
            <a:r>
              <a:rPr lang="en-US" sz="2900" dirty="0" smtClean="0"/>
              <a:t>Osteoarthritis (16%)</a:t>
            </a:r>
          </a:p>
          <a:p>
            <a:r>
              <a:rPr lang="en-US" sz="2900" dirty="0" smtClean="0"/>
              <a:t>Thyroid disorders (14%)</a:t>
            </a:r>
          </a:p>
          <a:p>
            <a:r>
              <a:rPr lang="en-US" sz="2900" dirty="0" smtClean="0"/>
              <a:t>Alzheimer’s disease (9%)</a:t>
            </a:r>
          </a:p>
          <a:p>
            <a:r>
              <a:rPr lang="en-US" sz="2900" dirty="0" smtClean="0"/>
              <a:t>Depression (8%)</a:t>
            </a:r>
          </a:p>
          <a:p>
            <a:r>
              <a:rPr lang="en-US" sz="2900" dirty="0" smtClean="0"/>
              <a:t>Chronic renal failure (7%)</a:t>
            </a:r>
          </a:p>
          <a:p>
            <a:endParaRPr lang="en-US" dirty="0"/>
          </a:p>
        </p:txBody>
      </p:sp>
    </p:spTree>
    <p:extLst>
      <p:ext uri="{BB962C8B-B14F-4D97-AF65-F5344CB8AC3E}">
        <p14:creationId xmlns:p14="http://schemas.microsoft.com/office/powerpoint/2010/main" val="2487614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07"/>
            <a:ext cx="8229600" cy="857250"/>
          </a:xfrm>
        </p:spPr>
        <p:txBody>
          <a:bodyPr>
            <a:noAutofit/>
          </a:bodyPr>
          <a:lstStyle/>
          <a:p>
            <a:r>
              <a:rPr lang="en-US" sz="3000" b="1" dirty="0" smtClean="0"/>
              <a:t>Impact of Non-cardiac Co-morbidities in Elderly HF Patients on Hospitalization Rates</a:t>
            </a:r>
            <a:endParaRPr lang="en-US" sz="3000" b="1"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403056" y="1053445"/>
            <a:ext cx="5804803" cy="3108960"/>
          </a:xfrm>
          <a:prstGeom prst="rect">
            <a:avLst/>
          </a:prstGeom>
          <a:noFill/>
          <a:ln w="9525">
            <a:noFill/>
            <a:miter lim="800000"/>
            <a:headEnd/>
            <a:tailEnd/>
          </a:ln>
        </p:spPr>
      </p:pic>
      <p:sp>
        <p:nvSpPr>
          <p:cNvPr id="5" name="Rectangle 4"/>
          <p:cNvSpPr/>
          <p:nvPr/>
        </p:nvSpPr>
        <p:spPr>
          <a:xfrm>
            <a:off x="2271584" y="895997"/>
            <a:ext cx="1676400" cy="734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7" name="Straight Connector 6"/>
          <p:cNvCxnSpPr/>
          <p:nvPr/>
        </p:nvCxnSpPr>
        <p:spPr>
          <a:xfrm>
            <a:off x="2362200" y="1291828"/>
            <a:ext cx="0" cy="6286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62200" y="993577"/>
            <a:ext cx="4953000" cy="276999"/>
          </a:xfrm>
          <a:prstGeom prst="rect">
            <a:avLst/>
          </a:prstGeom>
          <a:noFill/>
        </p:spPr>
        <p:txBody>
          <a:bodyPr wrap="square" rtlCol="0">
            <a:spAutoFit/>
          </a:bodyPr>
          <a:lstStyle/>
          <a:p>
            <a:r>
              <a:rPr lang="en-US" sz="1200" dirty="0" smtClean="0"/>
              <a:t>Potentially preventable CHF hospitalization</a:t>
            </a:r>
            <a:endParaRPr lang="en-US" sz="1200" dirty="0"/>
          </a:p>
        </p:txBody>
      </p:sp>
      <p:sp>
        <p:nvSpPr>
          <p:cNvPr id="9" name="TextBox 8"/>
          <p:cNvSpPr txBox="1"/>
          <p:nvPr/>
        </p:nvSpPr>
        <p:spPr>
          <a:xfrm>
            <a:off x="2362200" y="1363713"/>
            <a:ext cx="2590800" cy="276999"/>
          </a:xfrm>
          <a:prstGeom prst="rect">
            <a:avLst/>
          </a:prstGeom>
          <a:noFill/>
        </p:spPr>
        <p:txBody>
          <a:bodyPr wrap="square" rtlCol="0">
            <a:spAutoFit/>
          </a:bodyPr>
          <a:lstStyle/>
          <a:p>
            <a:r>
              <a:rPr lang="en-US" sz="1200" dirty="0" smtClean="0"/>
              <a:t>Any hospitalization</a:t>
            </a:r>
            <a:endParaRPr lang="en-US" sz="1200" dirty="0"/>
          </a:p>
        </p:txBody>
      </p:sp>
      <p:sp>
        <p:nvSpPr>
          <p:cNvPr id="10" name="TextBox 9"/>
          <p:cNvSpPr txBox="1"/>
          <p:nvPr/>
        </p:nvSpPr>
        <p:spPr>
          <a:xfrm>
            <a:off x="2362200" y="1166230"/>
            <a:ext cx="4267200" cy="276999"/>
          </a:xfrm>
          <a:prstGeom prst="rect">
            <a:avLst/>
          </a:prstGeom>
          <a:noFill/>
        </p:spPr>
        <p:txBody>
          <a:bodyPr wrap="square" rtlCol="0">
            <a:spAutoFit/>
          </a:bodyPr>
          <a:lstStyle/>
          <a:p>
            <a:r>
              <a:rPr lang="en-US" sz="1200" dirty="0" smtClean="0"/>
              <a:t>Any potentially preventable hospitalization</a:t>
            </a:r>
            <a:endParaRPr lang="en-US" sz="1200" dirty="0"/>
          </a:p>
        </p:txBody>
      </p:sp>
      <p:sp>
        <p:nvSpPr>
          <p:cNvPr id="12" name="TextBox 11"/>
          <p:cNvSpPr txBox="1"/>
          <p:nvPr/>
        </p:nvSpPr>
        <p:spPr>
          <a:xfrm>
            <a:off x="5724018" y="4318659"/>
            <a:ext cx="3345841" cy="830997"/>
          </a:xfrm>
          <a:prstGeom prst="rect">
            <a:avLst/>
          </a:prstGeom>
          <a:noFill/>
        </p:spPr>
        <p:txBody>
          <a:bodyPr wrap="square" rtlCol="0">
            <a:spAutoFit/>
          </a:bodyPr>
          <a:lstStyle/>
          <a:p>
            <a:pPr algn="r"/>
            <a:r>
              <a:rPr lang="en-US" sz="900" b="1" i="1" dirty="0" err="1" smtClean="0">
                <a:solidFill>
                  <a:schemeClr val="bg1"/>
                </a:solidFill>
              </a:rPr>
              <a:t>Braunstein</a:t>
            </a:r>
            <a:r>
              <a:rPr lang="en-US" sz="900" b="1" i="1" dirty="0" smtClean="0">
                <a:solidFill>
                  <a:schemeClr val="bg1"/>
                </a:solidFill>
              </a:rPr>
              <a:t> JB, Anderson GF, </a:t>
            </a:r>
            <a:r>
              <a:rPr lang="en-US" sz="900" b="1" i="1" dirty="0" err="1" smtClean="0">
                <a:solidFill>
                  <a:schemeClr val="bg1"/>
                </a:solidFill>
              </a:rPr>
              <a:t>Gerstenblith</a:t>
            </a:r>
            <a:r>
              <a:rPr lang="en-US" sz="900" b="1" i="1" dirty="0" smtClean="0">
                <a:solidFill>
                  <a:schemeClr val="bg1"/>
                </a:solidFill>
              </a:rPr>
              <a:t> G, et al. </a:t>
            </a:r>
            <a:r>
              <a:rPr lang="en-US" sz="900" b="1" i="1" dirty="0" err="1" smtClean="0">
                <a:solidFill>
                  <a:schemeClr val="bg1"/>
                </a:solidFill>
              </a:rPr>
              <a:t>Noncardiac</a:t>
            </a:r>
            <a:r>
              <a:rPr lang="en-US" sz="900" b="1" i="1" dirty="0" smtClean="0">
                <a:solidFill>
                  <a:schemeClr val="bg1"/>
                </a:solidFill>
              </a:rPr>
              <a:t> </a:t>
            </a:r>
            <a:r>
              <a:rPr lang="en-US" sz="900" b="1" i="1" dirty="0" err="1" smtClean="0">
                <a:solidFill>
                  <a:schemeClr val="bg1"/>
                </a:solidFill>
              </a:rPr>
              <a:t>comorbidity</a:t>
            </a:r>
            <a:r>
              <a:rPr lang="en-US" sz="900" b="1" i="1" dirty="0" smtClean="0">
                <a:solidFill>
                  <a:schemeClr val="bg1"/>
                </a:solidFill>
              </a:rPr>
              <a:t> increases preventable hospitalizations and mortality among Medicare beneficiaries with chronic heart failure. J Am </a:t>
            </a:r>
            <a:r>
              <a:rPr lang="en-US" sz="900" b="1" i="1" dirty="0" err="1" smtClean="0">
                <a:solidFill>
                  <a:schemeClr val="bg1"/>
                </a:solidFill>
              </a:rPr>
              <a:t>Coll</a:t>
            </a:r>
            <a:r>
              <a:rPr lang="en-US" sz="900" b="1" i="1" dirty="0" smtClean="0">
                <a:solidFill>
                  <a:schemeClr val="bg1"/>
                </a:solidFill>
              </a:rPr>
              <a:t> </a:t>
            </a:r>
            <a:r>
              <a:rPr lang="en-US" sz="900" b="1" i="1" dirty="0" err="1" smtClean="0">
                <a:solidFill>
                  <a:schemeClr val="bg1"/>
                </a:solidFill>
              </a:rPr>
              <a:t>Cardiol</a:t>
            </a:r>
            <a:r>
              <a:rPr lang="en-US" sz="900" b="1" i="1" dirty="0" smtClean="0">
                <a:solidFill>
                  <a:schemeClr val="bg1"/>
                </a:solidFill>
              </a:rPr>
              <a:t>. 2003;42(7):1226-33.</a:t>
            </a:r>
          </a:p>
          <a:p>
            <a:pPr algn="ctr"/>
            <a:endParaRPr lang="en-US" sz="1200" b="1" i="1" dirty="0">
              <a:solidFill>
                <a:schemeClr val="bg1"/>
              </a:solidFill>
            </a:endParaRPr>
          </a:p>
        </p:txBody>
      </p:sp>
    </p:spTree>
    <p:extLst>
      <p:ext uri="{BB962C8B-B14F-4D97-AF65-F5344CB8AC3E}">
        <p14:creationId xmlns:p14="http://schemas.microsoft.com/office/powerpoint/2010/main" val="80319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smtClean="0"/>
              <a:t>Comorbidites</a:t>
            </a:r>
            <a:r>
              <a:rPr lang="en-US" sz="3200" b="1" dirty="0" smtClean="0"/>
              <a:t> Confer Risk of Adverse Outcomes Independent of Age </a:t>
            </a:r>
            <a:endParaRPr lang="en-US" sz="3200" b="1" dirty="0"/>
          </a:p>
        </p:txBody>
      </p:sp>
      <p:sp>
        <p:nvSpPr>
          <p:cNvPr id="3" name="Content Placeholder 2"/>
          <p:cNvSpPr>
            <a:spLocks noGrp="1"/>
          </p:cNvSpPr>
          <p:nvPr>
            <p:ph idx="1"/>
          </p:nvPr>
        </p:nvSpPr>
        <p:spPr/>
        <p:txBody>
          <a:bodyPr>
            <a:normAutofit/>
          </a:bodyPr>
          <a:lstStyle/>
          <a:p>
            <a:pPr>
              <a:spcBef>
                <a:spcPts val="0"/>
              </a:spcBef>
              <a:spcAft>
                <a:spcPts val="600"/>
              </a:spcAft>
            </a:pPr>
            <a:r>
              <a:rPr lang="en-US" sz="2200" dirty="0" smtClean="0"/>
              <a:t>Of 122,630 Medicare beneficiaries age ≥65 years with HF, nearly 40% had ≥5 non-cardiac co-morbidities</a:t>
            </a:r>
          </a:p>
          <a:p>
            <a:pPr lvl="1">
              <a:spcBef>
                <a:spcPts val="0"/>
              </a:spcBef>
              <a:spcAft>
                <a:spcPts val="600"/>
              </a:spcAft>
            </a:pPr>
            <a:r>
              <a:rPr lang="en-US" sz="2200" dirty="0" smtClean="0"/>
              <a:t>These patients accounted for 81% of total inpatient hospital days of all HF patients in this sample</a:t>
            </a:r>
          </a:p>
          <a:p>
            <a:pPr>
              <a:spcBef>
                <a:spcPts val="0"/>
              </a:spcBef>
              <a:spcAft>
                <a:spcPts val="600"/>
              </a:spcAft>
            </a:pPr>
            <a:r>
              <a:rPr lang="en-US" sz="2200" dirty="0" smtClean="0"/>
              <a:t>Relative to overall Medicare population, those with HF had significantly higher risk of hospitalization</a:t>
            </a:r>
          </a:p>
        </p:txBody>
      </p:sp>
      <p:sp>
        <p:nvSpPr>
          <p:cNvPr id="4" name="TextBox 3"/>
          <p:cNvSpPr txBox="1"/>
          <p:nvPr/>
        </p:nvSpPr>
        <p:spPr>
          <a:xfrm>
            <a:off x="6120714" y="4308390"/>
            <a:ext cx="2926492" cy="923330"/>
          </a:xfrm>
          <a:prstGeom prst="rect">
            <a:avLst/>
          </a:prstGeom>
          <a:noFill/>
        </p:spPr>
        <p:txBody>
          <a:bodyPr wrap="square" rtlCol="0">
            <a:spAutoFit/>
          </a:bodyPr>
          <a:lstStyle/>
          <a:p>
            <a:pPr algn="r"/>
            <a:r>
              <a:rPr lang="en-US" sz="900" b="1" i="1" dirty="0" err="1" smtClean="0">
                <a:solidFill>
                  <a:schemeClr val="bg1"/>
                </a:solidFill>
                <a:latin typeface="Arial" panose="020B0604020202020204" pitchFamily="34" charset="0"/>
                <a:cs typeface="Arial" panose="020B0604020202020204" pitchFamily="34" charset="0"/>
              </a:rPr>
              <a:t>Braunstein</a:t>
            </a:r>
            <a:r>
              <a:rPr lang="en-US" sz="900" b="1" i="1" dirty="0" smtClean="0">
                <a:solidFill>
                  <a:schemeClr val="bg1"/>
                </a:solidFill>
                <a:latin typeface="Arial" panose="020B0604020202020204" pitchFamily="34" charset="0"/>
                <a:cs typeface="Arial" panose="020B0604020202020204" pitchFamily="34" charset="0"/>
              </a:rPr>
              <a:t> JB, Anderson GF, </a:t>
            </a:r>
            <a:r>
              <a:rPr lang="en-US" sz="900" b="1" i="1" dirty="0" err="1" smtClean="0">
                <a:solidFill>
                  <a:schemeClr val="bg1"/>
                </a:solidFill>
                <a:latin typeface="Arial" panose="020B0604020202020204" pitchFamily="34" charset="0"/>
                <a:cs typeface="Arial" panose="020B0604020202020204" pitchFamily="34" charset="0"/>
              </a:rPr>
              <a:t>Gerstenblith</a:t>
            </a:r>
            <a:r>
              <a:rPr lang="en-US" sz="900" b="1" i="1" dirty="0" smtClean="0">
                <a:solidFill>
                  <a:schemeClr val="bg1"/>
                </a:solidFill>
                <a:latin typeface="Arial" panose="020B0604020202020204" pitchFamily="34" charset="0"/>
                <a:cs typeface="Arial" panose="020B0604020202020204" pitchFamily="34" charset="0"/>
              </a:rPr>
              <a:t> G, et al. </a:t>
            </a:r>
            <a:r>
              <a:rPr lang="en-US" sz="900" b="1" i="1" dirty="0" err="1" smtClean="0">
                <a:solidFill>
                  <a:schemeClr val="bg1"/>
                </a:solidFill>
                <a:latin typeface="Arial" panose="020B0604020202020204" pitchFamily="34" charset="0"/>
                <a:cs typeface="Arial" panose="020B0604020202020204" pitchFamily="34" charset="0"/>
              </a:rPr>
              <a:t>Noncardiac</a:t>
            </a:r>
            <a:r>
              <a:rPr lang="en-US" sz="900" b="1" i="1" dirty="0" smtClean="0">
                <a:solidFill>
                  <a:schemeClr val="bg1"/>
                </a:solidFill>
                <a:latin typeface="Arial" panose="020B0604020202020204" pitchFamily="34" charset="0"/>
                <a:cs typeface="Arial" panose="020B0604020202020204" pitchFamily="34" charset="0"/>
              </a:rPr>
              <a:t> </a:t>
            </a:r>
            <a:r>
              <a:rPr lang="en-US" sz="900" b="1" i="1" dirty="0" err="1" smtClean="0">
                <a:solidFill>
                  <a:schemeClr val="bg1"/>
                </a:solidFill>
                <a:latin typeface="Arial" panose="020B0604020202020204" pitchFamily="34" charset="0"/>
                <a:cs typeface="Arial" panose="020B0604020202020204" pitchFamily="34" charset="0"/>
              </a:rPr>
              <a:t>comorbidity</a:t>
            </a:r>
            <a:r>
              <a:rPr lang="en-US" sz="900" b="1" i="1" dirty="0" smtClean="0">
                <a:solidFill>
                  <a:schemeClr val="bg1"/>
                </a:solidFill>
                <a:latin typeface="Arial" panose="020B0604020202020204" pitchFamily="34" charset="0"/>
                <a:cs typeface="Arial" panose="020B0604020202020204" pitchFamily="34" charset="0"/>
              </a:rPr>
              <a:t> increases preventable hospitalizations and mortality among Medicare beneficiaries with chronic heart failure. J Am </a:t>
            </a:r>
            <a:r>
              <a:rPr lang="en-US" sz="900" b="1" i="1" dirty="0" err="1" smtClean="0">
                <a:solidFill>
                  <a:schemeClr val="bg1"/>
                </a:solidFill>
                <a:latin typeface="Arial" panose="020B0604020202020204" pitchFamily="34" charset="0"/>
                <a:cs typeface="Arial" panose="020B0604020202020204" pitchFamily="34" charset="0"/>
              </a:rPr>
              <a:t>Coll</a:t>
            </a:r>
            <a:r>
              <a:rPr lang="en-US" sz="900" b="1" i="1" dirty="0" smtClean="0">
                <a:solidFill>
                  <a:schemeClr val="bg1"/>
                </a:solidFill>
                <a:latin typeface="Arial" panose="020B0604020202020204" pitchFamily="34" charset="0"/>
                <a:cs typeface="Arial" panose="020B0604020202020204" pitchFamily="34" charset="0"/>
              </a:rPr>
              <a:t> </a:t>
            </a:r>
            <a:r>
              <a:rPr lang="en-US" sz="900" b="1" i="1" dirty="0" err="1" smtClean="0">
                <a:solidFill>
                  <a:schemeClr val="bg1"/>
                </a:solidFill>
                <a:latin typeface="Arial" panose="020B0604020202020204" pitchFamily="34" charset="0"/>
                <a:cs typeface="Arial" panose="020B0604020202020204" pitchFamily="34" charset="0"/>
              </a:rPr>
              <a:t>Cardiol</a:t>
            </a:r>
            <a:r>
              <a:rPr lang="en-US" sz="900" b="1" i="1" dirty="0" smtClean="0">
                <a:solidFill>
                  <a:schemeClr val="bg1"/>
                </a:solidFill>
                <a:latin typeface="Arial" panose="020B0604020202020204" pitchFamily="34" charset="0"/>
                <a:cs typeface="Arial" panose="020B0604020202020204" pitchFamily="34" charset="0"/>
              </a:rPr>
              <a:t>. 2003;42(7):1226-33.</a:t>
            </a:r>
          </a:p>
          <a:p>
            <a:pPr algn="r"/>
            <a:endParaRPr lang="en-US" sz="9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558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5"/>
            <a:ext cx="8229600" cy="857250"/>
          </a:xfrm>
        </p:spPr>
        <p:txBody>
          <a:bodyPr/>
          <a:lstStyle/>
          <a:p>
            <a:r>
              <a:rPr lang="en-US" dirty="0" smtClean="0"/>
              <a:t>Learning Objectives</a:t>
            </a:r>
            <a:endParaRPr lang="en-US" dirty="0"/>
          </a:p>
        </p:txBody>
      </p:sp>
      <p:sp>
        <p:nvSpPr>
          <p:cNvPr id="3" name="Content Placeholder 2"/>
          <p:cNvSpPr>
            <a:spLocks noGrp="1"/>
          </p:cNvSpPr>
          <p:nvPr>
            <p:ph idx="1"/>
          </p:nvPr>
        </p:nvSpPr>
        <p:spPr>
          <a:xfrm>
            <a:off x="457200" y="986910"/>
            <a:ext cx="8229600" cy="3394075"/>
          </a:xfrm>
        </p:spPr>
        <p:txBody>
          <a:bodyPr>
            <a:normAutofit fontScale="32500" lnSpcReduction="20000"/>
          </a:bodyPr>
          <a:lstStyle/>
          <a:p>
            <a:pPr>
              <a:spcBef>
                <a:spcPts val="0"/>
              </a:spcBef>
              <a:spcAft>
                <a:spcPts val="600"/>
              </a:spcAft>
            </a:pPr>
            <a:r>
              <a:rPr lang="en-US" sz="4900" dirty="0" smtClean="0"/>
              <a:t>To describe the epidemiology of heart failure in the elderly</a:t>
            </a:r>
          </a:p>
          <a:p>
            <a:pPr>
              <a:spcBef>
                <a:spcPts val="0"/>
              </a:spcBef>
              <a:spcAft>
                <a:spcPts val="600"/>
              </a:spcAft>
            </a:pPr>
            <a:r>
              <a:rPr lang="en-US" sz="4900" dirty="0" smtClean="0"/>
              <a:t>To describe how age-related changes in cardiovascular physiology predispose older adults to develop HF</a:t>
            </a:r>
          </a:p>
          <a:p>
            <a:pPr>
              <a:spcBef>
                <a:spcPts val="0"/>
              </a:spcBef>
              <a:spcAft>
                <a:spcPts val="600"/>
              </a:spcAft>
            </a:pPr>
            <a:r>
              <a:rPr lang="en-US" sz="4900" dirty="0" smtClean="0"/>
              <a:t>To review the etiologies and pathophysiology of heart failure with reduced and preserved ejection fraction and the differences in their clinical presentation</a:t>
            </a:r>
          </a:p>
          <a:p>
            <a:pPr>
              <a:spcBef>
                <a:spcPts val="0"/>
              </a:spcBef>
              <a:spcAft>
                <a:spcPts val="600"/>
              </a:spcAft>
            </a:pPr>
            <a:r>
              <a:rPr lang="en-US" sz="4900" dirty="0" smtClean="0"/>
              <a:t>To explain how co-morbid conditions complicate diagnosis and increase overall mortality and morbidity</a:t>
            </a:r>
          </a:p>
          <a:p>
            <a:pPr>
              <a:spcBef>
                <a:spcPts val="0"/>
              </a:spcBef>
              <a:spcAft>
                <a:spcPts val="600"/>
              </a:spcAft>
            </a:pPr>
            <a:r>
              <a:rPr lang="en-US" sz="4900" dirty="0" smtClean="0"/>
              <a:t>To delineate current treatment strategies and their application to an elderly population</a:t>
            </a:r>
          </a:p>
          <a:p>
            <a:pPr>
              <a:spcBef>
                <a:spcPts val="0"/>
              </a:spcBef>
              <a:spcAft>
                <a:spcPts val="600"/>
              </a:spcAft>
            </a:pPr>
            <a:r>
              <a:rPr lang="en-US" sz="4900" dirty="0" smtClean="0"/>
              <a:t>To utilize a multidisciplinary approach to reduce hospital admissions and improve quality of life</a:t>
            </a:r>
          </a:p>
          <a:p>
            <a:pPr>
              <a:spcBef>
                <a:spcPts val="0"/>
              </a:spcBef>
              <a:spcAft>
                <a:spcPts val="600"/>
              </a:spcAft>
            </a:pPr>
            <a:r>
              <a:rPr lang="en-US" sz="4900" dirty="0" smtClean="0"/>
              <a:t>To apply a highly individualized approach when considering device and other advanced therapies</a:t>
            </a:r>
          </a:p>
          <a:p>
            <a:pPr>
              <a:spcBef>
                <a:spcPts val="0"/>
              </a:spcBef>
              <a:spcAft>
                <a:spcPts val="600"/>
              </a:spcAft>
            </a:pPr>
            <a:r>
              <a:rPr lang="en-US" sz="4900" dirty="0" smtClean="0"/>
              <a:t>To discuss the role of end of life planning in management of the elderly patient with HF</a:t>
            </a:r>
          </a:p>
        </p:txBody>
      </p:sp>
    </p:spTree>
    <p:extLst>
      <p:ext uri="{BB962C8B-B14F-4D97-AF65-F5344CB8AC3E}">
        <p14:creationId xmlns:p14="http://schemas.microsoft.com/office/powerpoint/2010/main" val="3313858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41" y="0"/>
            <a:ext cx="8229600" cy="857250"/>
          </a:xfrm>
        </p:spPr>
        <p:txBody>
          <a:bodyPr>
            <a:normAutofit/>
          </a:bodyPr>
          <a:lstStyle/>
          <a:p>
            <a:r>
              <a:rPr lang="en-US" sz="3400" b="1" dirty="0" smtClean="0"/>
              <a:t>Profile of Older Adult with HF</a:t>
            </a:r>
            <a:endParaRPr lang="en-US" sz="3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5630348"/>
              </p:ext>
            </p:extLst>
          </p:nvPr>
        </p:nvGraphicFramePr>
        <p:xfrm>
          <a:off x="457200" y="812457"/>
          <a:ext cx="8229600" cy="3200400"/>
        </p:xfrm>
        <a:graphic>
          <a:graphicData uri="http://schemas.openxmlformats.org/drawingml/2006/table">
            <a:tbl>
              <a:tblPr firstRow="1" bandRow="1">
                <a:tableStyleId>{68D230F3-CF80-4859-8CE7-A43EE81993B5}</a:tableStyleId>
              </a:tblPr>
              <a:tblGrid>
                <a:gridCol w="2743200"/>
                <a:gridCol w="2743200"/>
                <a:gridCol w="2743200"/>
              </a:tblGrid>
              <a:tr h="533400">
                <a:tc>
                  <a:txBody>
                    <a:bodyPr/>
                    <a:lstStyle/>
                    <a:p>
                      <a:pPr algn="ctr"/>
                      <a:endParaRPr lang="en-US" sz="1400" dirty="0"/>
                    </a:p>
                  </a:txBody>
                  <a:tcPr marT="34290" marB="34290"/>
                </a:tc>
                <a:tc>
                  <a:txBody>
                    <a:bodyPr/>
                    <a:lstStyle/>
                    <a:p>
                      <a:pPr algn="ctr"/>
                      <a:r>
                        <a:rPr lang="en-US" sz="1600" dirty="0" smtClean="0"/>
                        <a:t>Older Adult</a:t>
                      </a:r>
                      <a:endParaRPr lang="en-US" sz="1600" dirty="0"/>
                    </a:p>
                  </a:txBody>
                  <a:tcPr marT="34290" marB="34290"/>
                </a:tc>
                <a:tc>
                  <a:txBody>
                    <a:bodyPr/>
                    <a:lstStyle/>
                    <a:p>
                      <a:pPr algn="ctr"/>
                      <a:r>
                        <a:rPr lang="en-US" sz="1600" dirty="0" smtClean="0"/>
                        <a:t>Middle-Aged Adult</a:t>
                      </a:r>
                      <a:endParaRPr lang="en-US" sz="1600" dirty="0"/>
                    </a:p>
                  </a:txBody>
                  <a:tcPr marT="34290" marB="34290"/>
                </a:tc>
              </a:tr>
              <a:tr h="533400">
                <a:tc>
                  <a:txBody>
                    <a:bodyPr/>
                    <a:lstStyle/>
                    <a:p>
                      <a:pPr algn="ctr"/>
                      <a:r>
                        <a:rPr lang="en-US" sz="1400" b="1" dirty="0" smtClean="0"/>
                        <a:t>Prevalence</a:t>
                      </a:r>
                      <a:endParaRPr lang="en-US" sz="1400" b="1" dirty="0"/>
                    </a:p>
                  </a:txBody>
                  <a:tcPr marT="34290" marB="34290"/>
                </a:tc>
                <a:tc>
                  <a:txBody>
                    <a:bodyPr/>
                    <a:lstStyle/>
                    <a:p>
                      <a:pPr algn="ctr"/>
                      <a:r>
                        <a:rPr lang="en-US" sz="1400" dirty="0" smtClean="0"/>
                        <a:t>10-20%</a:t>
                      </a:r>
                      <a:endParaRPr lang="en-US" sz="1400" dirty="0"/>
                    </a:p>
                  </a:txBody>
                  <a:tcPr marT="34290" marB="34290"/>
                </a:tc>
                <a:tc>
                  <a:txBody>
                    <a:bodyPr/>
                    <a:lstStyle/>
                    <a:p>
                      <a:pPr algn="ctr"/>
                      <a:r>
                        <a:rPr lang="en-US" sz="1400" dirty="0" smtClean="0"/>
                        <a:t>&lt;1%</a:t>
                      </a:r>
                      <a:endParaRPr lang="en-US" sz="1400" dirty="0"/>
                    </a:p>
                  </a:txBody>
                  <a:tcPr marT="34290" marB="34290"/>
                </a:tc>
              </a:tr>
              <a:tr h="533400">
                <a:tc>
                  <a:txBody>
                    <a:bodyPr/>
                    <a:lstStyle/>
                    <a:p>
                      <a:pPr algn="ctr"/>
                      <a:r>
                        <a:rPr lang="en-US" sz="1400" b="1" dirty="0" smtClean="0"/>
                        <a:t>Sex</a:t>
                      </a:r>
                      <a:endParaRPr lang="en-US" sz="1400" b="1" dirty="0"/>
                    </a:p>
                  </a:txBody>
                  <a:tcPr marT="34290" marB="34290"/>
                </a:tc>
                <a:tc>
                  <a:txBody>
                    <a:bodyPr/>
                    <a:lstStyle/>
                    <a:p>
                      <a:pPr algn="ctr"/>
                      <a:r>
                        <a:rPr lang="en-US" sz="1400" dirty="0" smtClean="0"/>
                        <a:t>Predominantly female</a:t>
                      </a:r>
                      <a:endParaRPr lang="en-US" sz="1400" dirty="0"/>
                    </a:p>
                  </a:txBody>
                  <a:tcPr marT="34290" marB="34290"/>
                </a:tc>
                <a:tc>
                  <a:txBody>
                    <a:bodyPr/>
                    <a:lstStyle/>
                    <a:p>
                      <a:pPr algn="ctr"/>
                      <a:r>
                        <a:rPr lang="en-US" sz="1400" dirty="0" smtClean="0"/>
                        <a:t>Predominantly male</a:t>
                      </a:r>
                      <a:endParaRPr lang="en-US" sz="1400" dirty="0"/>
                    </a:p>
                  </a:txBody>
                  <a:tcPr marT="34290" marB="34290"/>
                </a:tc>
              </a:tr>
              <a:tr h="533400">
                <a:tc>
                  <a:txBody>
                    <a:bodyPr/>
                    <a:lstStyle/>
                    <a:p>
                      <a:pPr algn="ctr"/>
                      <a:r>
                        <a:rPr lang="en-US" sz="1400" b="1" dirty="0" smtClean="0"/>
                        <a:t>Etiology</a:t>
                      </a:r>
                      <a:endParaRPr lang="en-US" sz="1400" b="1" dirty="0"/>
                    </a:p>
                  </a:txBody>
                  <a:tcPr marT="34290" marB="34290"/>
                </a:tc>
                <a:tc>
                  <a:txBody>
                    <a:bodyPr/>
                    <a:lstStyle/>
                    <a:p>
                      <a:pPr algn="ctr"/>
                      <a:r>
                        <a:rPr lang="en-US" sz="1400" dirty="0" smtClean="0"/>
                        <a:t>Hypertension</a:t>
                      </a:r>
                      <a:endParaRPr lang="en-US" sz="1400" dirty="0"/>
                    </a:p>
                  </a:txBody>
                  <a:tcPr marT="34290" marB="34290"/>
                </a:tc>
                <a:tc>
                  <a:txBody>
                    <a:bodyPr/>
                    <a:lstStyle/>
                    <a:p>
                      <a:pPr algn="ctr"/>
                      <a:r>
                        <a:rPr lang="en-US" sz="1400" dirty="0" smtClean="0"/>
                        <a:t>Coronary artery disease</a:t>
                      </a:r>
                      <a:endParaRPr lang="en-US" sz="1400" dirty="0"/>
                    </a:p>
                  </a:txBody>
                  <a:tcPr marT="34290" marB="34290"/>
                </a:tc>
              </a:tr>
              <a:tr h="533400">
                <a:tc>
                  <a:txBody>
                    <a:bodyPr/>
                    <a:lstStyle/>
                    <a:p>
                      <a:pPr algn="ctr"/>
                      <a:r>
                        <a:rPr lang="en-US" sz="1400" b="1" dirty="0" smtClean="0"/>
                        <a:t>Systolic</a:t>
                      </a:r>
                      <a:r>
                        <a:rPr lang="en-US" sz="1400" b="1" baseline="0" dirty="0" smtClean="0"/>
                        <a:t> function</a:t>
                      </a:r>
                      <a:endParaRPr lang="en-US" sz="1400" b="1" dirty="0"/>
                    </a:p>
                  </a:txBody>
                  <a:tcPr marT="34290" marB="34290"/>
                </a:tc>
                <a:tc>
                  <a:txBody>
                    <a:bodyPr/>
                    <a:lstStyle/>
                    <a:p>
                      <a:pPr algn="ctr"/>
                      <a:r>
                        <a:rPr lang="en-US" sz="1400" dirty="0" smtClean="0"/>
                        <a:t>Preserved (normal)</a:t>
                      </a:r>
                      <a:endParaRPr lang="en-US" sz="1400" dirty="0"/>
                    </a:p>
                  </a:txBody>
                  <a:tcPr marT="34290" marB="34290"/>
                </a:tc>
                <a:tc>
                  <a:txBody>
                    <a:bodyPr/>
                    <a:lstStyle/>
                    <a:p>
                      <a:pPr algn="ctr"/>
                      <a:r>
                        <a:rPr lang="en-US" sz="1400" dirty="0" smtClean="0"/>
                        <a:t>Reduced</a:t>
                      </a:r>
                      <a:endParaRPr lang="en-US" sz="1400" dirty="0"/>
                    </a:p>
                  </a:txBody>
                  <a:tcPr marT="34290" marB="34290"/>
                </a:tc>
              </a:tr>
              <a:tr h="533400">
                <a:tc>
                  <a:txBody>
                    <a:bodyPr/>
                    <a:lstStyle/>
                    <a:p>
                      <a:pPr algn="ctr"/>
                      <a:r>
                        <a:rPr lang="en-US" sz="1400" b="1" dirty="0" smtClean="0"/>
                        <a:t>Co-morbid conditions</a:t>
                      </a:r>
                      <a:endParaRPr lang="en-US" sz="1400" b="1" dirty="0"/>
                    </a:p>
                  </a:txBody>
                  <a:tcPr marT="34290" marB="34290"/>
                </a:tc>
                <a:tc>
                  <a:txBody>
                    <a:bodyPr/>
                    <a:lstStyle/>
                    <a:p>
                      <a:pPr algn="ctr"/>
                      <a:r>
                        <a:rPr lang="en-US" sz="1400" dirty="0" smtClean="0"/>
                        <a:t>Multiple</a:t>
                      </a:r>
                      <a:endParaRPr lang="en-US" sz="1400" dirty="0"/>
                    </a:p>
                  </a:txBody>
                  <a:tcPr marT="34290" marB="34290"/>
                </a:tc>
                <a:tc>
                  <a:txBody>
                    <a:bodyPr/>
                    <a:lstStyle/>
                    <a:p>
                      <a:pPr algn="ctr"/>
                      <a:r>
                        <a:rPr lang="en-US" sz="1400" dirty="0" smtClean="0"/>
                        <a:t>Few</a:t>
                      </a:r>
                      <a:endParaRPr lang="en-US" sz="1400" dirty="0"/>
                    </a:p>
                  </a:txBody>
                  <a:tcPr marT="34290" marB="34290"/>
                </a:tc>
              </a:tr>
            </a:tbl>
          </a:graphicData>
        </a:graphic>
      </p:graphicFrame>
    </p:spTree>
    <p:extLst>
      <p:ext uri="{BB962C8B-B14F-4D97-AF65-F5344CB8AC3E}">
        <p14:creationId xmlns:p14="http://schemas.microsoft.com/office/powerpoint/2010/main" val="2196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092"/>
            <a:ext cx="8229600" cy="857250"/>
          </a:xfrm>
        </p:spPr>
        <p:txBody>
          <a:bodyPr>
            <a:normAutofit/>
          </a:bodyPr>
          <a:lstStyle/>
          <a:p>
            <a:r>
              <a:rPr lang="en-US" sz="3200" b="1" dirty="0" smtClean="0"/>
              <a:t>HF as Syndrome Rather than Disease</a:t>
            </a:r>
            <a:endParaRPr lang="en-US" sz="3200" b="1" dirty="0"/>
          </a:p>
        </p:txBody>
      </p:sp>
      <p:graphicFrame>
        <p:nvGraphicFramePr>
          <p:cNvPr id="6" name="Group 39"/>
          <p:cNvGraphicFramePr>
            <a:graphicFrameLocks/>
          </p:cNvGraphicFramePr>
          <p:nvPr>
            <p:extLst>
              <p:ext uri="{D42A27DB-BD31-4B8C-83A1-F6EECF244321}">
                <p14:modId xmlns:p14="http://schemas.microsoft.com/office/powerpoint/2010/main" val="4216113624"/>
              </p:ext>
            </p:extLst>
          </p:nvPr>
        </p:nvGraphicFramePr>
        <p:xfrm>
          <a:off x="990600" y="1028700"/>
          <a:ext cx="7086600" cy="3056356"/>
        </p:xfrm>
        <a:graphic>
          <a:graphicData uri="http://schemas.openxmlformats.org/drawingml/2006/table">
            <a:tbl>
              <a:tblPr>
                <a:tableStyleId>{68D230F3-CF80-4859-8CE7-A43EE81993B5}</a:tableStyleId>
              </a:tblPr>
              <a:tblGrid>
                <a:gridCol w="2362200"/>
                <a:gridCol w="2362200"/>
                <a:gridCol w="2362200"/>
              </a:tblGrid>
              <a:tr h="373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dirty="0" smtClean="0">
                        <a:ln>
                          <a:noFill/>
                        </a:ln>
                        <a:solidFill>
                          <a:schemeClr val="bg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Disease</a:t>
                      </a:r>
                      <a:endParaRPr kumimoji="0" lang="en-US" sz="2000" b="1" i="0" u="none" strike="noStrike" cap="none" normalizeH="0" baseline="0" dirty="0" smtClean="0">
                        <a:ln>
                          <a:noFill/>
                        </a:ln>
                        <a:solidFill>
                          <a:schemeClr val="bg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Syndrome</a:t>
                      </a:r>
                      <a:endParaRPr kumimoji="0" lang="en-US" sz="2000" b="1" i="0" u="none" strike="noStrike" cap="none" normalizeH="0" baseline="0" dirty="0" smtClean="0">
                        <a:ln>
                          <a:noFill/>
                        </a:ln>
                        <a:solidFill>
                          <a:schemeClr val="bg1"/>
                        </a:solidFill>
                        <a:effectLst/>
                        <a:latin typeface="Arial" pitchFamily="34" charset="0"/>
                      </a:endParaRPr>
                    </a:p>
                  </a:txBody>
                  <a:tcPr marT="34292" marB="34292" horzOverflow="overflow"/>
                </a:tc>
              </a:tr>
              <a:tr h="373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Prevalence</a:t>
                      </a:r>
                      <a:endParaRPr kumimoji="0" lang="en-US" sz="1800" b="1" i="0" u="none" strike="noStrike" cap="none" normalizeH="0" baseline="0" dirty="0" smtClean="0">
                        <a:ln>
                          <a:noFill/>
                        </a:ln>
                        <a:solidFill>
                          <a:schemeClr val="tx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Variable</a:t>
                      </a:r>
                      <a:endParaRPr kumimoji="0" lang="en-US" sz="1800" b="0" i="0" u="none" strike="noStrike" cap="none" normalizeH="0" baseline="0" dirty="0" smtClean="0">
                        <a:ln>
                          <a:noFill/>
                        </a:ln>
                        <a:solidFill>
                          <a:schemeClr val="tx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High</a:t>
                      </a:r>
                      <a:endParaRPr kumimoji="0" lang="en-US" sz="1800" b="0" i="0" u="none" strike="noStrike" cap="none" normalizeH="0" baseline="0" dirty="0" smtClean="0">
                        <a:ln>
                          <a:noFill/>
                        </a:ln>
                        <a:solidFill>
                          <a:schemeClr val="tx1"/>
                        </a:solidFill>
                        <a:effectLst/>
                        <a:latin typeface="Arial" pitchFamily="34" charset="0"/>
                      </a:endParaRPr>
                    </a:p>
                  </a:txBody>
                  <a:tcPr marT="34292" marB="34292" horzOverflow="overflow"/>
                </a:tc>
              </a:tr>
              <a:tr h="373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Organ-focused</a:t>
                      </a:r>
                      <a:endParaRPr kumimoji="0" lang="en-US" sz="1800" b="1" i="0" u="none" strike="noStrike" cap="none" normalizeH="0" baseline="0" dirty="0" smtClean="0">
                        <a:ln>
                          <a:noFill/>
                        </a:ln>
                        <a:solidFill>
                          <a:schemeClr val="tx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Often</a:t>
                      </a:r>
                      <a:endParaRPr kumimoji="0" lang="en-US" sz="1800" b="0" i="0" u="none" strike="noStrike" cap="none" normalizeH="0" baseline="0" dirty="0" smtClean="0">
                        <a:ln>
                          <a:noFill/>
                        </a:ln>
                        <a:solidFill>
                          <a:schemeClr val="tx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Rarely</a:t>
                      </a:r>
                      <a:endParaRPr kumimoji="0" lang="en-US" sz="1800" b="0" i="0" u="none" strike="noStrike" cap="none" normalizeH="0" baseline="0" smtClean="0">
                        <a:ln>
                          <a:noFill/>
                        </a:ln>
                        <a:solidFill>
                          <a:schemeClr val="tx1"/>
                        </a:solidFill>
                        <a:effectLst/>
                        <a:latin typeface="Arial" pitchFamily="34" charset="0"/>
                      </a:endParaRPr>
                    </a:p>
                  </a:txBody>
                  <a:tcPr marT="34292" marB="34292" horzOverflow="overflow"/>
                </a:tc>
              </a:tr>
              <a:tr h="373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Mechanism(s)</a:t>
                      </a:r>
                      <a:endParaRPr kumimoji="0" lang="en-US" sz="1800" b="1" i="0" u="none" strike="noStrike" cap="none" normalizeH="0" baseline="0" dirty="0" smtClean="0">
                        <a:ln>
                          <a:noFill/>
                        </a:ln>
                        <a:solidFill>
                          <a:schemeClr val="tx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Single</a:t>
                      </a:r>
                      <a:endParaRPr kumimoji="0" lang="en-US" sz="1800" b="0" i="0" u="none" strike="noStrike" cap="none" normalizeH="0" baseline="0" dirty="0" smtClean="0">
                        <a:ln>
                          <a:noFill/>
                        </a:ln>
                        <a:solidFill>
                          <a:schemeClr val="tx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Multiple</a:t>
                      </a:r>
                      <a:endParaRPr kumimoji="0" lang="en-US" sz="1800" b="0" i="0" u="none" strike="noStrike" cap="none" normalizeH="0" baseline="0" dirty="0" smtClean="0">
                        <a:ln>
                          <a:noFill/>
                        </a:ln>
                        <a:solidFill>
                          <a:schemeClr val="tx1"/>
                        </a:solidFill>
                        <a:effectLst/>
                        <a:latin typeface="Arial" pitchFamily="34" charset="0"/>
                      </a:endParaRPr>
                    </a:p>
                  </a:txBody>
                  <a:tcPr marT="34292" marB="34292" horzOverflow="overflow"/>
                </a:tc>
              </a:tr>
              <a:tr h="373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Heterogeneity</a:t>
                      </a:r>
                      <a:endParaRPr kumimoji="0" lang="en-US" sz="1800" b="1" i="0" u="none" strike="noStrike" cap="none" normalizeH="0" baseline="0" dirty="0" smtClean="0">
                        <a:ln>
                          <a:noFill/>
                        </a:ln>
                        <a:solidFill>
                          <a:schemeClr val="tx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No</a:t>
                      </a:r>
                      <a:endParaRPr kumimoji="0" lang="en-US" sz="1800" b="0" i="0" u="none" strike="noStrike" cap="none" normalizeH="0" baseline="0" dirty="0" smtClean="0">
                        <a:ln>
                          <a:noFill/>
                        </a:ln>
                        <a:solidFill>
                          <a:schemeClr val="tx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Yes</a:t>
                      </a:r>
                      <a:endParaRPr kumimoji="0" lang="en-US" sz="1800" b="0" i="0" u="none" strike="noStrike" cap="none" normalizeH="0" baseline="0" dirty="0" smtClean="0">
                        <a:ln>
                          <a:noFill/>
                        </a:ln>
                        <a:solidFill>
                          <a:schemeClr val="tx1"/>
                        </a:solidFill>
                        <a:effectLst/>
                        <a:latin typeface="Arial" pitchFamily="34" charset="0"/>
                      </a:endParaRPr>
                    </a:p>
                  </a:txBody>
                  <a:tcPr marT="34292" marB="34292" horzOverflow="overflow"/>
                </a:tc>
              </a:tr>
              <a:tr h="1175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Chief complaint</a:t>
                      </a:r>
                      <a:endParaRPr kumimoji="0" lang="en-US" sz="1800" b="1" i="0" u="none" strike="noStrike" cap="none" normalizeH="0" baseline="0" dirty="0" smtClean="0">
                        <a:ln>
                          <a:noFill/>
                        </a:ln>
                        <a:solidFill>
                          <a:schemeClr val="tx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Represents specific pathologic condition</a:t>
                      </a:r>
                      <a:endParaRPr kumimoji="0" lang="en-US" sz="1800" b="0" i="0" u="none" strike="noStrike" cap="none" normalizeH="0" baseline="0" dirty="0" smtClean="0">
                        <a:ln>
                          <a:noFill/>
                        </a:ln>
                        <a:solidFill>
                          <a:schemeClr val="tx1"/>
                        </a:solidFill>
                        <a:effectLst/>
                        <a:latin typeface="Arial" pitchFamily="34" charset="0"/>
                      </a:endParaRPr>
                    </a:p>
                  </a:txBody>
                  <a:tcPr marT="34292" marB="3429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Disconnect between chief complaint and underlying pathology</a:t>
                      </a:r>
                      <a:endParaRPr kumimoji="0" lang="en-US" sz="1800" b="0" i="0" u="none" strike="noStrike" cap="none" normalizeH="0" baseline="0" dirty="0" smtClean="0">
                        <a:ln>
                          <a:noFill/>
                        </a:ln>
                        <a:solidFill>
                          <a:schemeClr val="tx1"/>
                        </a:solidFill>
                        <a:effectLst/>
                        <a:latin typeface="Arial" pitchFamily="34" charset="0"/>
                      </a:endParaRPr>
                    </a:p>
                  </a:txBody>
                  <a:tcPr marT="34292" marB="34292" horzOverflow="overflow"/>
                </a:tc>
              </a:tr>
            </a:tbl>
          </a:graphicData>
        </a:graphic>
      </p:graphicFrame>
    </p:spTree>
    <p:extLst>
      <p:ext uri="{BB962C8B-B14F-4D97-AF65-F5344CB8AC3E}">
        <p14:creationId xmlns:p14="http://schemas.microsoft.com/office/powerpoint/2010/main" val="3508168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5"/>
            <a:ext cx="8229600" cy="857250"/>
          </a:xfrm>
        </p:spPr>
        <p:txBody>
          <a:bodyPr>
            <a:normAutofit/>
          </a:bodyPr>
          <a:lstStyle/>
          <a:p>
            <a:r>
              <a:rPr lang="en-US" sz="3400" b="1" dirty="0" smtClean="0"/>
              <a:t>Management of </a:t>
            </a:r>
            <a:r>
              <a:rPr lang="en-US" sz="3400" b="1" dirty="0" err="1" smtClean="0"/>
              <a:t>HFrEF</a:t>
            </a:r>
            <a:r>
              <a:rPr lang="en-US" sz="3400" b="1" dirty="0" smtClean="0"/>
              <a:t> in the Elderly</a:t>
            </a:r>
            <a:endParaRPr lang="en-US" sz="3400" b="1" dirty="0"/>
          </a:p>
        </p:txBody>
      </p:sp>
      <p:sp>
        <p:nvSpPr>
          <p:cNvPr id="3" name="Content Placeholder 2"/>
          <p:cNvSpPr>
            <a:spLocks noGrp="1"/>
          </p:cNvSpPr>
          <p:nvPr>
            <p:ph idx="1"/>
          </p:nvPr>
        </p:nvSpPr>
        <p:spPr>
          <a:xfrm>
            <a:off x="457200" y="1143000"/>
            <a:ext cx="8229600" cy="3771900"/>
          </a:xfrm>
        </p:spPr>
        <p:txBody>
          <a:bodyPr>
            <a:normAutofit/>
          </a:bodyPr>
          <a:lstStyle/>
          <a:p>
            <a:pPr algn="ctr">
              <a:spcBef>
                <a:spcPts val="0"/>
              </a:spcBef>
              <a:spcAft>
                <a:spcPts val="1200"/>
              </a:spcAft>
              <a:buNone/>
            </a:pPr>
            <a:r>
              <a:rPr lang="en-US" sz="2400" dirty="0" smtClean="0"/>
              <a:t>Do general treatment strategies of blocking adrenergic activity and the renin-angiotensin-aldosterone-system have a similarly favorable benefit to risk ratio for the elderly?</a:t>
            </a:r>
          </a:p>
          <a:p>
            <a:pPr algn="ctr">
              <a:spcBef>
                <a:spcPts val="0"/>
              </a:spcBef>
              <a:spcAft>
                <a:spcPts val="1200"/>
              </a:spcAft>
              <a:buNone/>
            </a:pPr>
            <a:r>
              <a:rPr lang="en-US" sz="2400" i="1" dirty="0" smtClean="0"/>
              <a:t>For the most part, </a:t>
            </a:r>
            <a:r>
              <a:rPr lang="en-US" sz="2400" i="1" dirty="0"/>
              <a:t>YES and potentially greater benefit given higher absolute </a:t>
            </a:r>
            <a:r>
              <a:rPr lang="en-US" sz="2400" i="1" dirty="0" smtClean="0"/>
              <a:t>risk in older adults.</a:t>
            </a:r>
          </a:p>
          <a:p>
            <a:pPr algn="ctr">
              <a:spcBef>
                <a:spcPts val="0"/>
              </a:spcBef>
              <a:spcAft>
                <a:spcPts val="1200"/>
              </a:spcAft>
              <a:buNone/>
            </a:pPr>
            <a:r>
              <a:rPr lang="en-US" sz="2400" i="1" dirty="0" smtClean="0"/>
              <a:t> But, data largely derived from meta-analysis of subgroups.</a:t>
            </a:r>
            <a:endParaRPr lang="en-US" sz="2400" i="1" dirty="0"/>
          </a:p>
        </p:txBody>
      </p:sp>
    </p:spTree>
    <p:extLst>
      <p:ext uri="{BB962C8B-B14F-4D97-AF65-F5344CB8AC3E}">
        <p14:creationId xmlns:p14="http://schemas.microsoft.com/office/powerpoint/2010/main" val="3562974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noAutofit/>
          </a:bodyPr>
          <a:lstStyle/>
          <a:p>
            <a:r>
              <a:rPr lang="en-US" sz="3200" b="1" dirty="0" smtClean="0"/>
              <a:t>Management of HF with Reduced Ejection Fraction (</a:t>
            </a:r>
            <a:r>
              <a:rPr lang="en-US" sz="3200" b="1" dirty="0" err="1" smtClean="0"/>
              <a:t>HFrEF</a:t>
            </a:r>
            <a:r>
              <a:rPr lang="en-US" sz="3200" b="1" dirty="0" smtClean="0"/>
              <a:t>) – Beta Blockers</a:t>
            </a:r>
            <a:endParaRPr lang="en-US" sz="3200" b="1" dirty="0"/>
          </a:p>
        </p:txBody>
      </p:sp>
      <p:pic>
        <p:nvPicPr>
          <p:cNvPr id="5122" name="Picture 2"/>
          <p:cNvPicPr>
            <a:picLocks noChangeAspect="1" noChangeArrowheads="1"/>
          </p:cNvPicPr>
          <p:nvPr/>
        </p:nvPicPr>
        <p:blipFill>
          <a:blip r:embed="rId3" cstate="print"/>
          <a:srcRect/>
          <a:stretch>
            <a:fillRect/>
          </a:stretch>
        </p:blipFill>
        <p:spPr bwMode="auto">
          <a:xfrm>
            <a:off x="1249237" y="1250950"/>
            <a:ext cx="6645525" cy="2834640"/>
          </a:xfrm>
          <a:prstGeom prst="rect">
            <a:avLst/>
          </a:prstGeom>
          <a:noFill/>
          <a:ln w="9525">
            <a:noFill/>
            <a:miter lim="800000"/>
            <a:headEnd/>
            <a:tailEnd/>
          </a:ln>
        </p:spPr>
      </p:pic>
      <p:sp>
        <p:nvSpPr>
          <p:cNvPr id="6" name="TextBox 5"/>
          <p:cNvSpPr txBox="1"/>
          <p:nvPr/>
        </p:nvSpPr>
        <p:spPr>
          <a:xfrm>
            <a:off x="5757333" y="4333501"/>
            <a:ext cx="3276600" cy="646331"/>
          </a:xfrm>
          <a:prstGeom prst="rect">
            <a:avLst/>
          </a:prstGeom>
          <a:noFill/>
        </p:spPr>
        <p:txBody>
          <a:bodyPr wrap="square" rtlCol="0">
            <a:spAutoFit/>
          </a:bodyPr>
          <a:lstStyle/>
          <a:p>
            <a:pPr algn="r"/>
            <a:r>
              <a:rPr lang="en-US" sz="900" b="1" i="1" dirty="0" err="1" smtClean="0">
                <a:solidFill>
                  <a:schemeClr val="bg1"/>
                </a:solidFill>
              </a:rPr>
              <a:t>Flather</a:t>
            </a:r>
            <a:r>
              <a:rPr lang="en-US" sz="900" b="1" i="1" dirty="0" smtClean="0">
                <a:solidFill>
                  <a:schemeClr val="bg1"/>
                </a:solidFill>
              </a:rPr>
              <a:t> MD, Shibata MC, Coats AJ, et al. Randomized trial to determine the effect of </a:t>
            </a:r>
            <a:r>
              <a:rPr lang="en-US" sz="900" b="1" i="1" dirty="0" err="1" smtClean="0">
                <a:solidFill>
                  <a:schemeClr val="bg1"/>
                </a:solidFill>
              </a:rPr>
              <a:t>nebivolol</a:t>
            </a:r>
            <a:r>
              <a:rPr lang="en-US" sz="900" b="1" i="1" dirty="0" smtClean="0">
                <a:solidFill>
                  <a:schemeClr val="bg1"/>
                </a:solidFill>
              </a:rPr>
              <a:t> on mortality and cardiovascular hospital admission in elderly patients with heart failure (SENIORS). </a:t>
            </a:r>
            <a:r>
              <a:rPr lang="en-US" sz="900" b="1" i="1" dirty="0" err="1" smtClean="0">
                <a:solidFill>
                  <a:schemeClr val="bg1"/>
                </a:solidFill>
              </a:rPr>
              <a:t>Eur</a:t>
            </a:r>
            <a:r>
              <a:rPr lang="en-US" sz="900" b="1" i="1" dirty="0" smtClean="0">
                <a:solidFill>
                  <a:schemeClr val="bg1"/>
                </a:solidFill>
              </a:rPr>
              <a:t> Heart J. 2005;26(3):215-25.</a:t>
            </a:r>
            <a:endParaRPr lang="en-US" sz="900" b="1" i="1" dirty="0">
              <a:solidFill>
                <a:schemeClr val="bg1"/>
              </a:solidFill>
            </a:endParaRPr>
          </a:p>
        </p:txBody>
      </p:sp>
      <p:sp>
        <p:nvSpPr>
          <p:cNvPr id="7" name="TextBox 6"/>
          <p:cNvSpPr txBox="1"/>
          <p:nvPr/>
        </p:nvSpPr>
        <p:spPr>
          <a:xfrm>
            <a:off x="4724400" y="1314450"/>
            <a:ext cx="1371600" cy="369332"/>
          </a:xfrm>
          <a:prstGeom prst="rect">
            <a:avLst/>
          </a:prstGeom>
          <a:noFill/>
        </p:spPr>
        <p:txBody>
          <a:bodyPr wrap="square" rtlCol="0">
            <a:spAutoFit/>
          </a:bodyPr>
          <a:lstStyle/>
          <a:p>
            <a:pPr algn="ctr"/>
            <a:r>
              <a:rPr lang="en-US" b="1" dirty="0" err="1" smtClean="0"/>
              <a:t>Nebivolol</a:t>
            </a:r>
            <a:endParaRPr lang="en-US" b="1" dirty="0"/>
          </a:p>
        </p:txBody>
      </p:sp>
      <p:sp>
        <p:nvSpPr>
          <p:cNvPr id="8" name="TextBox 7"/>
          <p:cNvSpPr txBox="1"/>
          <p:nvPr/>
        </p:nvSpPr>
        <p:spPr>
          <a:xfrm>
            <a:off x="6172200" y="1314450"/>
            <a:ext cx="1371600" cy="369332"/>
          </a:xfrm>
          <a:prstGeom prst="rect">
            <a:avLst/>
          </a:prstGeom>
          <a:noFill/>
        </p:spPr>
        <p:txBody>
          <a:bodyPr wrap="square" rtlCol="0">
            <a:spAutoFit/>
          </a:bodyPr>
          <a:lstStyle/>
          <a:p>
            <a:pPr algn="ctr"/>
            <a:r>
              <a:rPr lang="en-US" b="1" dirty="0" smtClean="0"/>
              <a:t>Placebo</a:t>
            </a:r>
            <a:endParaRPr lang="en-US" b="1" dirty="0"/>
          </a:p>
        </p:txBody>
      </p:sp>
    </p:spTree>
    <p:extLst>
      <p:ext uri="{BB962C8B-B14F-4D97-AF65-F5344CB8AC3E}">
        <p14:creationId xmlns:p14="http://schemas.microsoft.com/office/powerpoint/2010/main" val="3935796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
            <a:ext cx="8229600" cy="857250"/>
          </a:xfrm>
        </p:spPr>
        <p:txBody>
          <a:bodyPr>
            <a:noAutofit/>
          </a:bodyPr>
          <a:lstStyle/>
          <a:p>
            <a:r>
              <a:rPr lang="en-US" sz="3000" b="1" dirty="0" smtClean="0"/>
              <a:t>Mortality Benefit of Beta Blockers for Patients with </a:t>
            </a:r>
            <a:r>
              <a:rPr lang="en-US" sz="3000" b="1" dirty="0" err="1" smtClean="0"/>
              <a:t>HFrEF</a:t>
            </a:r>
            <a:r>
              <a:rPr lang="en-US" sz="3000" b="1" dirty="0" smtClean="0"/>
              <a:t> Stratified by Age</a:t>
            </a:r>
            <a:endParaRPr lang="en-US" sz="3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2107766"/>
              </p:ext>
            </p:extLst>
          </p:nvPr>
        </p:nvGraphicFramePr>
        <p:xfrm>
          <a:off x="350108" y="1018919"/>
          <a:ext cx="8466667" cy="3154680"/>
        </p:xfrm>
        <a:graphic>
          <a:graphicData uri="http://schemas.openxmlformats.org/drawingml/2006/table">
            <a:tbl>
              <a:tblPr>
                <a:tableStyleId>{68D230F3-CF80-4859-8CE7-A43EE81993B5}</a:tableStyleId>
              </a:tblPr>
              <a:tblGrid>
                <a:gridCol w="1526167"/>
                <a:gridCol w="1142932"/>
                <a:gridCol w="1037184"/>
                <a:gridCol w="1100631"/>
                <a:gridCol w="1132780"/>
                <a:gridCol w="1308747"/>
                <a:gridCol w="1218226"/>
              </a:tblGrid>
              <a:tr h="408775">
                <a:tc>
                  <a:txBody>
                    <a:bodyPr/>
                    <a:lstStyle/>
                    <a:p>
                      <a:pPr marL="0" marR="0">
                        <a:lnSpc>
                          <a:spcPct val="115000"/>
                        </a:lnSpc>
                        <a:spcBef>
                          <a:spcPts val="0"/>
                        </a:spcBef>
                        <a:spcAft>
                          <a:spcPts val="0"/>
                        </a:spcAft>
                      </a:pPr>
                      <a:r>
                        <a:rPr lang="en-US" sz="1200" dirty="0"/>
                        <a:t>Trial</a:t>
                      </a:r>
                      <a:endParaRPr lang="en-US" sz="1100" i="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Beta Blocker</a:t>
                      </a:r>
                      <a:endParaRPr lang="en-US" sz="1100" i="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Total</a:t>
                      </a:r>
                      <a:endParaRPr lang="en-US" sz="1100" i="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 of Elderly Subjects</a:t>
                      </a:r>
                      <a:endParaRPr lang="en-US" sz="1100" i="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Definition of Elderly</a:t>
                      </a:r>
                      <a:endParaRPr lang="en-US" sz="1100" i="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RR Overall (95% CI)</a:t>
                      </a:r>
                      <a:endParaRPr lang="en-US" sz="1100" i="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RR for Elderly (95% CI)</a:t>
                      </a:r>
                      <a:endParaRPr lang="en-US" sz="1100" i="0" dirty="0">
                        <a:latin typeface="Calibri"/>
                        <a:ea typeface="Times New Roman"/>
                        <a:cs typeface="Times New Roman"/>
                      </a:endParaRPr>
                    </a:p>
                  </a:txBody>
                  <a:tcPr marL="60960" marR="60960" marT="0" marB="0"/>
                </a:tc>
              </a:tr>
              <a:tr h="401095">
                <a:tc>
                  <a:txBody>
                    <a:bodyPr/>
                    <a:lstStyle/>
                    <a:p>
                      <a:pPr marL="0" marR="0">
                        <a:lnSpc>
                          <a:spcPct val="115000"/>
                        </a:lnSpc>
                        <a:spcBef>
                          <a:spcPts val="0"/>
                        </a:spcBef>
                        <a:spcAft>
                          <a:spcPts val="0"/>
                        </a:spcAft>
                      </a:pPr>
                      <a:r>
                        <a:rPr lang="en-US" sz="1200" dirty="0"/>
                        <a:t>BEST</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Bucindolol</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2708</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1095</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u="sng"/>
                        <a:t>&gt;</a:t>
                      </a:r>
                      <a:r>
                        <a:rPr lang="en-US" sz="1200"/>
                        <a:t> 65 years</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0.91</a:t>
                      </a:r>
                      <a:endParaRPr lang="en-US" sz="1100"/>
                    </a:p>
                    <a:p>
                      <a:pPr marL="0" marR="0" algn="ctr">
                        <a:lnSpc>
                          <a:spcPct val="115000"/>
                        </a:lnSpc>
                        <a:spcBef>
                          <a:spcPts val="0"/>
                        </a:spcBef>
                        <a:spcAft>
                          <a:spcPts val="0"/>
                        </a:spcAft>
                      </a:pPr>
                      <a:r>
                        <a:rPr lang="en-US" sz="1200"/>
                        <a:t>(0.78-1.07)</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0.91</a:t>
                      </a:r>
                      <a:endParaRPr lang="en-US" sz="1100"/>
                    </a:p>
                    <a:p>
                      <a:pPr marL="0" marR="0" algn="ctr">
                        <a:lnSpc>
                          <a:spcPct val="115000"/>
                        </a:lnSpc>
                        <a:spcBef>
                          <a:spcPts val="0"/>
                        </a:spcBef>
                        <a:spcAft>
                          <a:spcPts val="0"/>
                        </a:spcAft>
                      </a:pPr>
                      <a:r>
                        <a:rPr lang="en-US" sz="1200"/>
                        <a:t>(0.78-1.05)</a:t>
                      </a:r>
                      <a:endParaRPr lang="en-US" sz="1100">
                        <a:latin typeface="Calibri"/>
                        <a:ea typeface="Times New Roman"/>
                        <a:cs typeface="Times New Roman"/>
                      </a:endParaRPr>
                    </a:p>
                  </a:txBody>
                  <a:tcPr marL="60960" marR="60960" marT="0" marB="0"/>
                </a:tc>
              </a:tr>
              <a:tr h="401095">
                <a:tc>
                  <a:txBody>
                    <a:bodyPr/>
                    <a:lstStyle/>
                    <a:p>
                      <a:pPr marL="0" marR="0">
                        <a:lnSpc>
                          <a:spcPct val="115000"/>
                        </a:lnSpc>
                        <a:spcBef>
                          <a:spcPts val="0"/>
                        </a:spcBef>
                        <a:spcAft>
                          <a:spcPts val="0"/>
                        </a:spcAft>
                      </a:pPr>
                      <a:r>
                        <a:rPr lang="en-US" sz="1200" dirty="0"/>
                        <a:t>US </a:t>
                      </a:r>
                      <a:r>
                        <a:rPr lang="en-US" sz="1200" dirty="0" err="1"/>
                        <a:t>Carvedilol</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Carvedilol</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1094</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554</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u="sng"/>
                        <a:t>&gt;</a:t>
                      </a:r>
                      <a:r>
                        <a:rPr lang="en-US" sz="1200"/>
                        <a:t> 59 years</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0.45</a:t>
                      </a:r>
                      <a:endParaRPr lang="en-US" sz="1100"/>
                    </a:p>
                    <a:p>
                      <a:pPr marL="0" marR="0" algn="ctr">
                        <a:lnSpc>
                          <a:spcPct val="115000"/>
                        </a:lnSpc>
                        <a:spcBef>
                          <a:spcPts val="0"/>
                        </a:spcBef>
                        <a:spcAft>
                          <a:spcPts val="0"/>
                        </a:spcAft>
                      </a:pPr>
                      <a:r>
                        <a:rPr lang="en-US" sz="1200"/>
                        <a:t>(0.24-0.86)</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0.35</a:t>
                      </a:r>
                      <a:endParaRPr lang="en-US" sz="1100"/>
                    </a:p>
                    <a:p>
                      <a:pPr marL="0" marR="0" algn="ctr">
                        <a:lnSpc>
                          <a:spcPct val="115000"/>
                        </a:lnSpc>
                        <a:spcBef>
                          <a:spcPts val="0"/>
                        </a:spcBef>
                        <a:spcAft>
                          <a:spcPts val="0"/>
                        </a:spcAft>
                      </a:pPr>
                      <a:r>
                        <a:rPr lang="en-US" sz="1200"/>
                        <a:t>(0.14-0.88)</a:t>
                      </a:r>
                      <a:endParaRPr lang="en-US" sz="1100">
                        <a:latin typeface="Calibri"/>
                        <a:ea typeface="Times New Roman"/>
                        <a:cs typeface="Times New Roman"/>
                      </a:endParaRPr>
                    </a:p>
                  </a:txBody>
                  <a:tcPr marL="60960" marR="60960" marT="0" marB="0"/>
                </a:tc>
              </a:tr>
              <a:tr h="401095">
                <a:tc>
                  <a:txBody>
                    <a:bodyPr/>
                    <a:lstStyle/>
                    <a:p>
                      <a:pPr marL="0" marR="0">
                        <a:lnSpc>
                          <a:spcPct val="115000"/>
                        </a:lnSpc>
                        <a:spcBef>
                          <a:spcPts val="0"/>
                        </a:spcBef>
                        <a:spcAft>
                          <a:spcPts val="0"/>
                        </a:spcAft>
                      </a:pPr>
                      <a:r>
                        <a:rPr lang="en-US" sz="1200" dirty="0"/>
                        <a:t>CIBIS-II</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Bisoprolol</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2647</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539</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u="sng"/>
                        <a:t>&gt;</a:t>
                      </a:r>
                      <a:r>
                        <a:rPr lang="en-US" sz="1200"/>
                        <a:t> 71 years</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0.70</a:t>
                      </a:r>
                      <a:endParaRPr lang="en-US" sz="1100"/>
                    </a:p>
                    <a:p>
                      <a:pPr marL="0" marR="0" algn="ctr">
                        <a:lnSpc>
                          <a:spcPct val="115000"/>
                        </a:lnSpc>
                        <a:spcBef>
                          <a:spcPts val="0"/>
                        </a:spcBef>
                        <a:spcAft>
                          <a:spcPts val="0"/>
                        </a:spcAft>
                      </a:pPr>
                      <a:r>
                        <a:rPr lang="en-US" sz="1200"/>
                        <a:t>(0.49-0.99)</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0.66</a:t>
                      </a:r>
                      <a:endParaRPr lang="en-US" sz="1100" dirty="0"/>
                    </a:p>
                    <a:p>
                      <a:pPr marL="0" marR="0" algn="ctr">
                        <a:lnSpc>
                          <a:spcPct val="115000"/>
                        </a:lnSpc>
                        <a:spcBef>
                          <a:spcPts val="0"/>
                        </a:spcBef>
                        <a:spcAft>
                          <a:spcPts val="0"/>
                        </a:spcAft>
                      </a:pPr>
                      <a:r>
                        <a:rPr lang="en-US" sz="1200" dirty="0"/>
                        <a:t>(0.53-0.82)</a:t>
                      </a:r>
                      <a:endParaRPr lang="en-US" sz="1100" dirty="0">
                        <a:latin typeface="Calibri"/>
                        <a:ea typeface="Times New Roman"/>
                        <a:cs typeface="Times New Roman"/>
                      </a:endParaRPr>
                    </a:p>
                  </a:txBody>
                  <a:tcPr marL="60960" marR="60960" marT="0" marB="0"/>
                </a:tc>
              </a:tr>
              <a:tr h="401095">
                <a:tc>
                  <a:txBody>
                    <a:bodyPr/>
                    <a:lstStyle/>
                    <a:p>
                      <a:pPr marL="0" marR="0">
                        <a:lnSpc>
                          <a:spcPct val="115000"/>
                        </a:lnSpc>
                        <a:spcBef>
                          <a:spcPts val="0"/>
                        </a:spcBef>
                        <a:spcAft>
                          <a:spcPts val="0"/>
                        </a:spcAft>
                      </a:pPr>
                      <a:r>
                        <a:rPr lang="en-US" sz="1200" dirty="0"/>
                        <a:t>COPERNICUS</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Carvedilol</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2289</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1102</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u="sng"/>
                        <a:t>&gt;</a:t>
                      </a:r>
                      <a:r>
                        <a:rPr lang="en-US" sz="1200"/>
                        <a:t> 65 years</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0.75</a:t>
                      </a:r>
                      <a:endParaRPr lang="en-US" sz="1100"/>
                    </a:p>
                    <a:p>
                      <a:pPr marL="0" marR="0" algn="ctr">
                        <a:lnSpc>
                          <a:spcPct val="115000"/>
                        </a:lnSpc>
                        <a:spcBef>
                          <a:spcPts val="0"/>
                        </a:spcBef>
                        <a:spcAft>
                          <a:spcPts val="0"/>
                        </a:spcAft>
                      </a:pPr>
                      <a:r>
                        <a:rPr lang="en-US" sz="1200"/>
                        <a:t>(0.58-0.98)</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0.57</a:t>
                      </a:r>
                      <a:endParaRPr lang="en-US" sz="1100"/>
                    </a:p>
                    <a:p>
                      <a:pPr marL="0" marR="0" algn="ctr">
                        <a:lnSpc>
                          <a:spcPct val="115000"/>
                        </a:lnSpc>
                        <a:spcBef>
                          <a:spcPts val="0"/>
                        </a:spcBef>
                        <a:spcAft>
                          <a:spcPts val="0"/>
                        </a:spcAft>
                      </a:pPr>
                      <a:r>
                        <a:rPr lang="en-US" sz="1200"/>
                        <a:t>(0.41-0.80)</a:t>
                      </a:r>
                      <a:endParaRPr lang="en-US" sz="1100">
                        <a:latin typeface="Calibri"/>
                        <a:ea typeface="Times New Roman"/>
                        <a:cs typeface="Times New Roman"/>
                      </a:endParaRPr>
                    </a:p>
                  </a:txBody>
                  <a:tcPr marL="60960" marR="60960" marT="0" marB="0"/>
                </a:tc>
              </a:tr>
              <a:tr h="408775">
                <a:tc>
                  <a:txBody>
                    <a:bodyPr/>
                    <a:lstStyle/>
                    <a:p>
                      <a:pPr marL="0" marR="0">
                        <a:lnSpc>
                          <a:spcPct val="115000"/>
                        </a:lnSpc>
                        <a:spcBef>
                          <a:spcPts val="0"/>
                        </a:spcBef>
                        <a:spcAft>
                          <a:spcPts val="0"/>
                        </a:spcAft>
                      </a:pPr>
                      <a:r>
                        <a:rPr lang="en-US" sz="1200" dirty="0"/>
                        <a:t>MERIT-HF</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err="1"/>
                        <a:t>Metoprolol</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3991</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1330</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Upper tertile vs. others</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0.70</a:t>
                      </a:r>
                      <a:endParaRPr lang="en-US" sz="1100"/>
                    </a:p>
                    <a:p>
                      <a:pPr marL="0" marR="0" algn="ctr">
                        <a:lnSpc>
                          <a:spcPct val="115000"/>
                        </a:lnSpc>
                        <a:spcBef>
                          <a:spcPts val="0"/>
                        </a:spcBef>
                        <a:spcAft>
                          <a:spcPts val="0"/>
                        </a:spcAft>
                      </a:pPr>
                      <a:r>
                        <a:rPr lang="en-US" sz="1200"/>
                        <a:t>(0.52-0.95)</a:t>
                      </a:r>
                      <a:endParaRPr lang="en-US" sz="110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a:t>0.61</a:t>
                      </a:r>
                      <a:endParaRPr lang="en-US" sz="1100"/>
                    </a:p>
                    <a:p>
                      <a:pPr marL="0" marR="0" algn="ctr">
                        <a:lnSpc>
                          <a:spcPct val="115000"/>
                        </a:lnSpc>
                        <a:spcBef>
                          <a:spcPts val="0"/>
                        </a:spcBef>
                        <a:spcAft>
                          <a:spcPts val="0"/>
                        </a:spcAft>
                      </a:pPr>
                      <a:r>
                        <a:rPr lang="en-US" sz="1200"/>
                        <a:t>(0.47-0.80)</a:t>
                      </a:r>
                      <a:endParaRPr lang="en-US" sz="1100">
                        <a:latin typeface="Calibri"/>
                        <a:ea typeface="Times New Roman"/>
                        <a:cs typeface="Times New Roman"/>
                      </a:endParaRPr>
                    </a:p>
                  </a:txBody>
                  <a:tcPr marL="60960" marR="60960" marT="0" marB="0"/>
                </a:tc>
              </a:tr>
              <a:tr h="401095">
                <a:tc>
                  <a:txBody>
                    <a:bodyPr/>
                    <a:lstStyle/>
                    <a:p>
                      <a:pPr marL="0" marR="0">
                        <a:lnSpc>
                          <a:spcPct val="115000"/>
                        </a:lnSpc>
                        <a:spcBef>
                          <a:spcPts val="0"/>
                        </a:spcBef>
                        <a:spcAft>
                          <a:spcPts val="0"/>
                        </a:spcAft>
                      </a:pPr>
                      <a:r>
                        <a:rPr lang="en-US" sz="1200" dirty="0"/>
                        <a:t>SENIORS</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err="1"/>
                        <a:t>Nebivolol</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2128</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1064</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u="sng" dirty="0"/>
                        <a:t>&gt;</a:t>
                      </a:r>
                      <a:r>
                        <a:rPr lang="en-US" sz="1200" dirty="0"/>
                        <a:t> 75 years</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0.92</a:t>
                      </a:r>
                      <a:endParaRPr lang="en-US" sz="1100" dirty="0"/>
                    </a:p>
                    <a:p>
                      <a:pPr marL="0" marR="0" algn="ctr">
                        <a:lnSpc>
                          <a:spcPct val="115000"/>
                        </a:lnSpc>
                        <a:spcBef>
                          <a:spcPts val="0"/>
                        </a:spcBef>
                        <a:spcAft>
                          <a:spcPts val="0"/>
                        </a:spcAft>
                      </a:pPr>
                      <a:r>
                        <a:rPr lang="en-US" sz="1200" dirty="0"/>
                        <a:t>(0.75-1.12)</a:t>
                      </a:r>
                      <a:endParaRPr lang="en-US" sz="1100" dirty="0">
                        <a:latin typeface="Calibri"/>
                        <a:ea typeface="Times New Roman"/>
                        <a:cs typeface="Times New Roman"/>
                      </a:endParaRPr>
                    </a:p>
                  </a:txBody>
                  <a:tcPr marL="60960" marR="60960" marT="0" marB="0"/>
                </a:tc>
                <a:tc>
                  <a:txBody>
                    <a:bodyPr/>
                    <a:lstStyle/>
                    <a:p>
                      <a:pPr marL="0" marR="0" algn="ctr">
                        <a:lnSpc>
                          <a:spcPct val="115000"/>
                        </a:lnSpc>
                        <a:spcBef>
                          <a:spcPts val="0"/>
                        </a:spcBef>
                        <a:spcAft>
                          <a:spcPts val="0"/>
                        </a:spcAft>
                      </a:pPr>
                      <a:r>
                        <a:rPr lang="en-US" sz="1200" dirty="0"/>
                        <a:t>0.79</a:t>
                      </a:r>
                      <a:endParaRPr lang="en-US" sz="1100" dirty="0"/>
                    </a:p>
                    <a:p>
                      <a:pPr marL="0" marR="0" algn="ctr">
                        <a:lnSpc>
                          <a:spcPct val="115000"/>
                        </a:lnSpc>
                        <a:spcBef>
                          <a:spcPts val="0"/>
                        </a:spcBef>
                        <a:spcAft>
                          <a:spcPts val="0"/>
                        </a:spcAft>
                      </a:pPr>
                      <a:r>
                        <a:rPr lang="en-US" sz="1200" dirty="0"/>
                        <a:t>(0.63-0.98)</a:t>
                      </a:r>
                      <a:endParaRPr lang="en-US" sz="1100" dirty="0">
                        <a:latin typeface="Calibri"/>
                        <a:ea typeface="Times New Roman"/>
                        <a:cs typeface="Times New Roman"/>
                      </a:endParaRPr>
                    </a:p>
                  </a:txBody>
                  <a:tcPr marL="60960" marR="60960" marT="0" marB="0"/>
                </a:tc>
              </a:tr>
              <a:tr h="194497">
                <a:tc gridSpan="7">
                  <a:txBody>
                    <a:bodyPr/>
                    <a:lstStyle/>
                    <a:p>
                      <a:pPr marL="0" marR="0">
                        <a:lnSpc>
                          <a:spcPct val="115000"/>
                        </a:lnSpc>
                        <a:spcBef>
                          <a:spcPts val="0"/>
                        </a:spcBef>
                        <a:spcAft>
                          <a:spcPts val="0"/>
                        </a:spcAft>
                      </a:pPr>
                      <a:r>
                        <a:rPr lang="en-US" sz="1200" dirty="0"/>
                        <a:t>*Hazard ratio composite of all cause mortality or cardiovascular hospital admission</a:t>
                      </a:r>
                      <a:endParaRPr lang="en-US" sz="1100" dirty="0">
                        <a:latin typeface="Calibri"/>
                        <a:ea typeface="Times New Roman"/>
                        <a:cs typeface="Times New Roman"/>
                      </a:endParaRPr>
                    </a:p>
                  </a:txBody>
                  <a:tcPr marL="60960" marR="6096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053758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Autofit/>
          </a:bodyPr>
          <a:lstStyle/>
          <a:p>
            <a:r>
              <a:rPr lang="en-US" sz="3200" b="1" dirty="0" smtClean="0">
                <a:solidFill>
                  <a:srgbClr val="E9700A"/>
                </a:solidFill>
              </a:rPr>
              <a:t>Management of </a:t>
            </a:r>
            <a:r>
              <a:rPr lang="en-US" sz="3200" b="1" dirty="0" err="1" smtClean="0">
                <a:solidFill>
                  <a:srgbClr val="E9700A"/>
                </a:solidFill>
              </a:rPr>
              <a:t>HFrEF</a:t>
            </a:r>
            <a:r>
              <a:rPr lang="en-US" sz="3200" b="1" dirty="0" smtClean="0">
                <a:solidFill>
                  <a:srgbClr val="E9700A"/>
                </a:solidFill>
              </a:rPr>
              <a:t> – Angiotensin-Converting Enzyme Inhibitors</a:t>
            </a:r>
            <a:endParaRPr lang="en-US" sz="3200" b="1" dirty="0">
              <a:solidFill>
                <a:srgbClr val="E9700A"/>
              </a:solidFill>
            </a:endParaRPr>
          </a:p>
        </p:txBody>
      </p:sp>
      <p:sp>
        <p:nvSpPr>
          <p:cNvPr id="6" name="Content Placeholder 5"/>
          <p:cNvSpPr>
            <a:spLocks noGrp="1"/>
          </p:cNvSpPr>
          <p:nvPr>
            <p:ph sz="half" idx="1"/>
          </p:nvPr>
        </p:nvSpPr>
        <p:spPr/>
        <p:txBody>
          <a:bodyPr>
            <a:normAutofit/>
          </a:bodyPr>
          <a:lstStyle/>
          <a:p>
            <a:pPr>
              <a:buFont typeface="Wingdings" panose="05000000000000000000" pitchFamily="2" charset="2"/>
              <a:buChar char="§"/>
            </a:pPr>
            <a:r>
              <a:rPr lang="en-US" sz="2200" dirty="0" smtClean="0"/>
              <a:t>Meta-analysis of 5 large randomized trials of ACE </a:t>
            </a:r>
            <a:r>
              <a:rPr lang="en-US" sz="2200" dirty="0"/>
              <a:t>inhibitors </a:t>
            </a:r>
            <a:r>
              <a:rPr lang="en-US" sz="2200" dirty="0" smtClean="0"/>
              <a:t>show lower </a:t>
            </a:r>
            <a:r>
              <a:rPr lang="en-US" sz="2200" dirty="0"/>
              <a:t>rates of mortality, myocardial infarction, and hospital admission for </a:t>
            </a:r>
            <a:r>
              <a:rPr lang="en-US" sz="2200" dirty="0" err="1" smtClean="0"/>
              <a:t>HFrEF</a:t>
            </a:r>
            <a:endParaRPr lang="en-US" sz="2200" dirty="0" smtClean="0"/>
          </a:p>
          <a:p>
            <a:pPr>
              <a:buFont typeface="Wingdings" panose="05000000000000000000" pitchFamily="2" charset="2"/>
              <a:buChar char="§"/>
            </a:pPr>
            <a:r>
              <a:rPr lang="en-US" sz="2200" dirty="0" smtClean="0"/>
              <a:t>Mean age of enrolled patients was 61 years</a:t>
            </a:r>
          </a:p>
          <a:p>
            <a:endParaRPr lang="en-US" dirty="0"/>
          </a:p>
        </p:txBody>
      </p:sp>
      <p:pic>
        <p:nvPicPr>
          <p:cNvPr id="4" name="Content Placeholder 3"/>
          <p:cNvPicPr>
            <a:picLocks noGrp="1" noChangeAspect="1"/>
          </p:cNvPicPr>
          <p:nvPr>
            <p:ph sz="half" idx="2"/>
          </p:nvPr>
        </p:nvPicPr>
        <p:blipFill>
          <a:blip r:embed="rId2"/>
          <a:stretch>
            <a:fillRect/>
          </a:stretch>
        </p:blipFill>
        <p:spPr>
          <a:xfrm>
            <a:off x="4933952" y="1028701"/>
            <a:ext cx="3312123" cy="3108960"/>
          </a:xfrm>
          <a:prstGeom prst="rect">
            <a:avLst/>
          </a:prstGeom>
        </p:spPr>
      </p:pic>
      <p:sp>
        <p:nvSpPr>
          <p:cNvPr id="7" name="TextBox 6"/>
          <p:cNvSpPr txBox="1"/>
          <p:nvPr/>
        </p:nvSpPr>
        <p:spPr>
          <a:xfrm>
            <a:off x="5972431" y="4298547"/>
            <a:ext cx="3113904" cy="707886"/>
          </a:xfrm>
          <a:prstGeom prst="rect">
            <a:avLst/>
          </a:prstGeom>
          <a:noFill/>
        </p:spPr>
        <p:txBody>
          <a:bodyPr wrap="square" rtlCol="0">
            <a:spAutoFit/>
          </a:bodyPr>
          <a:lstStyle/>
          <a:p>
            <a:pPr algn="r"/>
            <a:r>
              <a:rPr lang="en-US" sz="800" b="1" i="1" dirty="0" err="1">
                <a:solidFill>
                  <a:schemeClr val="bg1"/>
                </a:solidFill>
                <a:latin typeface="Arial" panose="020B0604020202020204" pitchFamily="34" charset="0"/>
                <a:cs typeface="Arial" panose="020B0604020202020204" pitchFamily="34" charset="0"/>
              </a:rPr>
              <a:t>Flather</a:t>
            </a:r>
            <a:r>
              <a:rPr lang="en-US" sz="800" b="1" i="1" dirty="0">
                <a:solidFill>
                  <a:schemeClr val="bg1"/>
                </a:solidFill>
                <a:latin typeface="Arial" panose="020B0604020202020204" pitchFamily="34" charset="0"/>
                <a:cs typeface="Arial" panose="020B0604020202020204" pitchFamily="34" charset="0"/>
              </a:rPr>
              <a:t> MD, Yusuf S, </a:t>
            </a:r>
            <a:r>
              <a:rPr lang="en-US" sz="800" b="1" i="1" dirty="0" err="1">
                <a:solidFill>
                  <a:schemeClr val="bg1"/>
                </a:solidFill>
                <a:latin typeface="Arial" panose="020B0604020202020204" pitchFamily="34" charset="0"/>
                <a:cs typeface="Arial" panose="020B0604020202020204" pitchFamily="34" charset="0"/>
              </a:rPr>
              <a:t>Køber</a:t>
            </a:r>
            <a:r>
              <a:rPr lang="en-US" sz="800" b="1" i="1" dirty="0">
                <a:solidFill>
                  <a:schemeClr val="bg1"/>
                </a:solidFill>
                <a:latin typeface="Arial" panose="020B0604020202020204" pitchFamily="34" charset="0"/>
                <a:cs typeface="Arial" panose="020B0604020202020204" pitchFamily="34" charset="0"/>
              </a:rPr>
              <a:t> L, et al. Long-term ACE-inhibitor therapy in patients with heart failure or left-ventricular dysfunction: a systematic overview of data from individual patients. ACE-Inhibitor Myocardial Infarction Collaborative Group. Lancet. 2000;355(9215):1575-81.</a:t>
            </a:r>
          </a:p>
        </p:txBody>
      </p:sp>
    </p:spTree>
    <p:extLst>
      <p:ext uri="{BB962C8B-B14F-4D97-AF65-F5344CB8AC3E}">
        <p14:creationId xmlns:p14="http://schemas.microsoft.com/office/powerpoint/2010/main" val="2850348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35"/>
            <a:ext cx="8229600" cy="857250"/>
          </a:xfrm>
        </p:spPr>
        <p:txBody>
          <a:bodyPr>
            <a:noAutofit/>
          </a:bodyPr>
          <a:lstStyle/>
          <a:p>
            <a:r>
              <a:rPr lang="en-US" sz="3200" b="1" dirty="0" smtClean="0"/>
              <a:t>Management of </a:t>
            </a:r>
            <a:r>
              <a:rPr lang="en-US" sz="3200" b="1" dirty="0" err="1" smtClean="0"/>
              <a:t>HFrEF</a:t>
            </a:r>
            <a:r>
              <a:rPr lang="en-US" sz="3200" b="1" dirty="0" smtClean="0"/>
              <a:t> – </a:t>
            </a:r>
            <a:r>
              <a:rPr lang="en-US" sz="3200" b="1" dirty="0" err="1" smtClean="0"/>
              <a:t>Angiotensin</a:t>
            </a:r>
            <a:r>
              <a:rPr lang="en-US" sz="3200" b="1" dirty="0" smtClean="0"/>
              <a:t> Receptor Blockers</a:t>
            </a:r>
            <a:endParaRPr lang="en-US" sz="3200" b="1" dirty="0"/>
          </a:p>
        </p:txBody>
      </p:sp>
      <p:pic>
        <p:nvPicPr>
          <p:cNvPr id="4102" name="Picture 6"/>
          <p:cNvPicPr>
            <a:picLocks noChangeAspect="1" noChangeArrowheads="1"/>
          </p:cNvPicPr>
          <p:nvPr/>
        </p:nvPicPr>
        <p:blipFill>
          <a:blip r:embed="rId3" cstate="print"/>
          <a:srcRect/>
          <a:stretch>
            <a:fillRect/>
          </a:stretch>
        </p:blipFill>
        <p:spPr bwMode="auto">
          <a:xfrm>
            <a:off x="1095817" y="1084305"/>
            <a:ext cx="6952365" cy="3017520"/>
          </a:xfrm>
          <a:prstGeom prst="rect">
            <a:avLst/>
          </a:prstGeom>
          <a:noFill/>
          <a:ln w="9525">
            <a:noFill/>
            <a:miter lim="800000"/>
            <a:headEnd/>
            <a:tailEnd/>
          </a:ln>
        </p:spPr>
      </p:pic>
      <p:sp>
        <p:nvSpPr>
          <p:cNvPr id="14" name="TextBox 13"/>
          <p:cNvSpPr txBox="1"/>
          <p:nvPr/>
        </p:nvSpPr>
        <p:spPr>
          <a:xfrm>
            <a:off x="5881816" y="4296371"/>
            <a:ext cx="3179806" cy="707886"/>
          </a:xfrm>
          <a:prstGeom prst="rect">
            <a:avLst/>
          </a:prstGeom>
          <a:noFill/>
        </p:spPr>
        <p:txBody>
          <a:bodyPr wrap="square" rtlCol="0">
            <a:spAutoFit/>
          </a:bodyPr>
          <a:lstStyle/>
          <a:p>
            <a:pPr algn="r"/>
            <a:r>
              <a:rPr lang="en-US" sz="800" b="1" i="1" dirty="0" smtClean="0">
                <a:solidFill>
                  <a:schemeClr val="bg1"/>
                </a:solidFill>
                <a:latin typeface="Arial" panose="020B0604020202020204" pitchFamily="34" charset="0"/>
                <a:cs typeface="Arial" panose="020B0604020202020204" pitchFamily="34" charset="0"/>
              </a:rPr>
              <a:t>Cohen-</a:t>
            </a:r>
            <a:r>
              <a:rPr lang="en-US" sz="800" b="1" i="1" dirty="0" err="1" smtClean="0">
                <a:solidFill>
                  <a:schemeClr val="bg1"/>
                </a:solidFill>
                <a:latin typeface="Arial" panose="020B0604020202020204" pitchFamily="34" charset="0"/>
                <a:cs typeface="Arial" panose="020B0604020202020204" pitchFamily="34" charset="0"/>
              </a:rPr>
              <a:t>solal</a:t>
            </a:r>
            <a:r>
              <a:rPr lang="en-US" sz="800" b="1" i="1" dirty="0" smtClean="0">
                <a:solidFill>
                  <a:schemeClr val="bg1"/>
                </a:solidFill>
                <a:latin typeface="Arial" panose="020B0604020202020204" pitchFamily="34" charset="0"/>
                <a:cs typeface="Arial" panose="020B0604020202020204" pitchFamily="34" charset="0"/>
              </a:rPr>
              <a:t> A, </a:t>
            </a:r>
            <a:r>
              <a:rPr lang="en-US" sz="800" b="1" i="1" dirty="0" err="1" smtClean="0">
                <a:solidFill>
                  <a:schemeClr val="bg1"/>
                </a:solidFill>
                <a:latin typeface="Arial" panose="020B0604020202020204" pitchFamily="34" charset="0"/>
                <a:cs typeface="Arial" panose="020B0604020202020204" pitchFamily="34" charset="0"/>
              </a:rPr>
              <a:t>Mcmurray</a:t>
            </a:r>
            <a:r>
              <a:rPr lang="en-US" sz="800" b="1" i="1" dirty="0" smtClean="0">
                <a:solidFill>
                  <a:schemeClr val="bg1"/>
                </a:solidFill>
                <a:latin typeface="Arial" panose="020B0604020202020204" pitchFamily="34" charset="0"/>
                <a:cs typeface="Arial" panose="020B0604020202020204" pitchFamily="34" charset="0"/>
              </a:rPr>
              <a:t> JJ, </a:t>
            </a:r>
            <a:r>
              <a:rPr lang="en-US" sz="800" b="1" i="1" dirty="0" err="1" smtClean="0">
                <a:solidFill>
                  <a:schemeClr val="bg1"/>
                </a:solidFill>
                <a:latin typeface="Arial" panose="020B0604020202020204" pitchFamily="34" charset="0"/>
                <a:cs typeface="Arial" panose="020B0604020202020204" pitchFamily="34" charset="0"/>
              </a:rPr>
              <a:t>Swedberg</a:t>
            </a:r>
            <a:r>
              <a:rPr lang="en-US" sz="800" b="1" i="1" dirty="0" smtClean="0">
                <a:solidFill>
                  <a:schemeClr val="bg1"/>
                </a:solidFill>
                <a:latin typeface="Arial" panose="020B0604020202020204" pitchFamily="34" charset="0"/>
                <a:cs typeface="Arial" panose="020B0604020202020204" pitchFamily="34" charset="0"/>
              </a:rPr>
              <a:t> K, et al. Benefits and safety of </a:t>
            </a:r>
            <a:r>
              <a:rPr lang="en-US" sz="800" b="1" i="1" dirty="0" err="1" smtClean="0">
                <a:solidFill>
                  <a:schemeClr val="bg1"/>
                </a:solidFill>
                <a:latin typeface="Arial" panose="020B0604020202020204" pitchFamily="34" charset="0"/>
                <a:cs typeface="Arial" panose="020B0604020202020204" pitchFamily="34" charset="0"/>
              </a:rPr>
              <a:t>candesartan</a:t>
            </a:r>
            <a:r>
              <a:rPr lang="en-US" sz="800" b="1" i="1" dirty="0" smtClean="0">
                <a:solidFill>
                  <a:schemeClr val="bg1"/>
                </a:solidFill>
                <a:latin typeface="Arial" panose="020B0604020202020204" pitchFamily="34" charset="0"/>
                <a:cs typeface="Arial" panose="020B0604020202020204" pitchFamily="34" charset="0"/>
              </a:rPr>
              <a:t> treatment in heart failure are independent of age: insights from the </a:t>
            </a:r>
            <a:r>
              <a:rPr lang="en-US" sz="800" b="1" i="1" dirty="0" err="1" smtClean="0">
                <a:solidFill>
                  <a:schemeClr val="bg1"/>
                </a:solidFill>
                <a:latin typeface="Arial" panose="020B0604020202020204" pitchFamily="34" charset="0"/>
                <a:cs typeface="Arial" panose="020B0604020202020204" pitchFamily="34" charset="0"/>
              </a:rPr>
              <a:t>Candesartan</a:t>
            </a:r>
            <a:r>
              <a:rPr lang="en-US" sz="800" b="1" i="1" dirty="0" smtClean="0">
                <a:solidFill>
                  <a:schemeClr val="bg1"/>
                </a:solidFill>
                <a:latin typeface="Arial" panose="020B0604020202020204" pitchFamily="34" charset="0"/>
                <a:cs typeface="Arial" panose="020B0604020202020204" pitchFamily="34" charset="0"/>
              </a:rPr>
              <a:t> in Heart failure--Assessment of Reduction in Mortality and morbidity </a:t>
            </a:r>
            <a:r>
              <a:rPr lang="en-US" sz="800" b="1" i="1" dirty="0" err="1" smtClean="0">
                <a:solidFill>
                  <a:schemeClr val="bg1"/>
                </a:solidFill>
                <a:latin typeface="Arial" panose="020B0604020202020204" pitchFamily="34" charset="0"/>
                <a:cs typeface="Arial" panose="020B0604020202020204" pitchFamily="34" charset="0"/>
              </a:rPr>
              <a:t>programme</a:t>
            </a:r>
            <a:r>
              <a:rPr lang="en-US" sz="800" b="1" i="1" dirty="0" smtClean="0">
                <a:solidFill>
                  <a:schemeClr val="bg1"/>
                </a:solidFill>
                <a:latin typeface="Arial" panose="020B0604020202020204" pitchFamily="34" charset="0"/>
                <a:cs typeface="Arial" panose="020B0604020202020204" pitchFamily="34" charset="0"/>
              </a:rPr>
              <a:t>. </a:t>
            </a:r>
            <a:r>
              <a:rPr lang="en-US" sz="800" b="1" i="1" dirty="0" err="1" smtClean="0">
                <a:solidFill>
                  <a:schemeClr val="bg1"/>
                </a:solidFill>
                <a:latin typeface="Arial" panose="020B0604020202020204" pitchFamily="34" charset="0"/>
                <a:cs typeface="Arial" panose="020B0604020202020204" pitchFamily="34" charset="0"/>
              </a:rPr>
              <a:t>Eur</a:t>
            </a:r>
            <a:r>
              <a:rPr lang="en-US" sz="800" b="1" i="1" dirty="0" smtClean="0">
                <a:solidFill>
                  <a:schemeClr val="bg1"/>
                </a:solidFill>
                <a:latin typeface="Arial" panose="020B0604020202020204" pitchFamily="34" charset="0"/>
                <a:cs typeface="Arial" panose="020B0604020202020204" pitchFamily="34" charset="0"/>
              </a:rPr>
              <a:t> Heart J. 2008;29(24):3022-8.</a:t>
            </a:r>
            <a:endParaRPr lang="en-US" sz="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684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309"/>
            <a:ext cx="8229600" cy="857250"/>
          </a:xfrm>
        </p:spPr>
        <p:txBody>
          <a:bodyPr>
            <a:noAutofit/>
          </a:bodyPr>
          <a:lstStyle/>
          <a:p>
            <a:r>
              <a:rPr lang="en-US" sz="3200" b="1" dirty="0" smtClean="0"/>
              <a:t>Management of </a:t>
            </a:r>
            <a:r>
              <a:rPr lang="en-US" sz="3200" b="1" dirty="0" err="1" smtClean="0"/>
              <a:t>HFrEF</a:t>
            </a:r>
            <a:r>
              <a:rPr lang="en-US" sz="3200" b="1" dirty="0" smtClean="0"/>
              <a:t> – </a:t>
            </a:r>
            <a:r>
              <a:rPr lang="en-US" sz="3200" b="1" dirty="0" err="1" smtClean="0"/>
              <a:t>Aldosterone</a:t>
            </a:r>
            <a:r>
              <a:rPr lang="en-US" sz="3200" b="1" dirty="0" smtClean="0"/>
              <a:t> Antagonists</a:t>
            </a:r>
            <a:endParaRPr lang="en-US" sz="3200" b="1" dirty="0"/>
          </a:p>
        </p:txBody>
      </p:sp>
      <p:pic>
        <p:nvPicPr>
          <p:cNvPr id="6146" name="Picture 2"/>
          <p:cNvPicPr>
            <a:picLocks noChangeAspect="1" noChangeArrowheads="1"/>
          </p:cNvPicPr>
          <p:nvPr/>
        </p:nvPicPr>
        <p:blipFill>
          <a:blip r:embed="rId3" cstate="print"/>
          <a:srcRect/>
          <a:stretch>
            <a:fillRect/>
          </a:stretch>
        </p:blipFill>
        <p:spPr bwMode="auto">
          <a:xfrm>
            <a:off x="1800226" y="1143000"/>
            <a:ext cx="5514975" cy="111442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1809751" y="2271713"/>
            <a:ext cx="5495925" cy="342900"/>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1752601" y="2614613"/>
            <a:ext cx="5610225" cy="1571625"/>
          </a:xfrm>
          <a:prstGeom prst="rect">
            <a:avLst/>
          </a:prstGeom>
          <a:noFill/>
          <a:ln w="9525">
            <a:noFill/>
            <a:miter lim="800000"/>
            <a:headEnd/>
            <a:tailEnd/>
          </a:ln>
        </p:spPr>
      </p:pic>
      <p:sp>
        <p:nvSpPr>
          <p:cNvPr id="7" name="TextBox 6"/>
          <p:cNvSpPr txBox="1"/>
          <p:nvPr/>
        </p:nvSpPr>
        <p:spPr>
          <a:xfrm>
            <a:off x="5977465" y="4330322"/>
            <a:ext cx="3107267" cy="507831"/>
          </a:xfrm>
          <a:prstGeom prst="rect">
            <a:avLst/>
          </a:prstGeom>
          <a:noFill/>
        </p:spPr>
        <p:txBody>
          <a:bodyPr wrap="square" rtlCol="0">
            <a:spAutoFit/>
          </a:bodyPr>
          <a:lstStyle/>
          <a:p>
            <a:pPr algn="r"/>
            <a:r>
              <a:rPr lang="en-US" sz="900" b="1" i="1" dirty="0" err="1" smtClean="0">
                <a:solidFill>
                  <a:schemeClr val="bg1"/>
                </a:solidFill>
              </a:rPr>
              <a:t>Zannad</a:t>
            </a:r>
            <a:r>
              <a:rPr lang="en-US" sz="900" b="1" i="1" dirty="0" smtClean="0">
                <a:solidFill>
                  <a:schemeClr val="bg1"/>
                </a:solidFill>
              </a:rPr>
              <a:t> F, </a:t>
            </a:r>
            <a:r>
              <a:rPr lang="en-US" sz="900" b="1" i="1" dirty="0" err="1" smtClean="0">
                <a:solidFill>
                  <a:schemeClr val="bg1"/>
                </a:solidFill>
              </a:rPr>
              <a:t>Mcmurray</a:t>
            </a:r>
            <a:r>
              <a:rPr lang="en-US" sz="900" b="1" i="1" dirty="0" smtClean="0">
                <a:solidFill>
                  <a:schemeClr val="bg1"/>
                </a:solidFill>
              </a:rPr>
              <a:t> JJ, Krum H, et al. </a:t>
            </a:r>
            <a:r>
              <a:rPr lang="en-US" sz="900" b="1" i="1" dirty="0" err="1" smtClean="0">
                <a:solidFill>
                  <a:schemeClr val="bg1"/>
                </a:solidFill>
              </a:rPr>
              <a:t>Eplerenone</a:t>
            </a:r>
            <a:r>
              <a:rPr lang="en-US" sz="900" b="1" i="1" dirty="0" smtClean="0">
                <a:solidFill>
                  <a:schemeClr val="bg1"/>
                </a:solidFill>
              </a:rPr>
              <a:t> in patients with systolic heart failure and mild symptoms. N </a:t>
            </a:r>
            <a:r>
              <a:rPr lang="en-US" sz="900" b="1" i="1" dirty="0" err="1" smtClean="0">
                <a:solidFill>
                  <a:schemeClr val="bg1"/>
                </a:solidFill>
              </a:rPr>
              <a:t>Engl</a:t>
            </a:r>
            <a:r>
              <a:rPr lang="en-US" sz="900" b="1" i="1" dirty="0" smtClean="0">
                <a:solidFill>
                  <a:schemeClr val="bg1"/>
                </a:solidFill>
              </a:rPr>
              <a:t> J Med. 2011;364(1):11-21.</a:t>
            </a:r>
            <a:endParaRPr lang="en-US" sz="900" b="1" i="1" dirty="0">
              <a:solidFill>
                <a:schemeClr val="bg1"/>
              </a:solidFill>
            </a:endParaRPr>
          </a:p>
        </p:txBody>
      </p:sp>
    </p:spTree>
    <p:extLst>
      <p:ext uri="{BB962C8B-B14F-4D97-AF65-F5344CB8AC3E}">
        <p14:creationId xmlns:p14="http://schemas.microsoft.com/office/powerpoint/2010/main" val="4226944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normAutofit/>
          </a:bodyPr>
          <a:lstStyle/>
          <a:p>
            <a:r>
              <a:rPr lang="en-US" dirty="0" smtClean="0"/>
              <a:t>Management of </a:t>
            </a:r>
            <a:r>
              <a:rPr lang="en-US" dirty="0" err="1" smtClean="0"/>
              <a:t>HFrEF</a:t>
            </a:r>
            <a:r>
              <a:rPr lang="en-US" dirty="0" smtClean="0"/>
              <a:t> – </a:t>
            </a:r>
            <a:r>
              <a:rPr lang="en-US" dirty="0" err="1" smtClean="0"/>
              <a:t>Digoxin</a:t>
            </a:r>
            <a:endParaRPr lang="en-US" dirty="0"/>
          </a:p>
        </p:txBody>
      </p:sp>
      <p:sp>
        <p:nvSpPr>
          <p:cNvPr id="3" name="Content Placeholder 2"/>
          <p:cNvSpPr>
            <a:spLocks noGrp="1"/>
          </p:cNvSpPr>
          <p:nvPr>
            <p:ph idx="1"/>
          </p:nvPr>
        </p:nvSpPr>
        <p:spPr>
          <a:xfrm>
            <a:off x="457200" y="986910"/>
            <a:ext cx="8229600" cy="3394075"/>
          </a:xfrm>
        </p:spPr>
        <p:txBody>
          <a:bodyPr>
            <a:normAutofit/>
          </a:bodyPr>
          <a:lstStyle/>
          <a:p>
            <a:pPr>
              <a:spcBef>
                <a:spcPts val="0"/>
              </a:spcBef>
              <a:spcAft>
                <a:spcPts val="600"/>
              </a:spcAft>
            </a:pPr>
            <a:r>
              <a:rPr lang="en-US" sz="2400" dirty="0" smtClean="0"/>
              <a:t>Elderly are less responsive to the therapeutic effects of </a:t>
            </a:r>
            <a:r>
              <a:rPr lang="en-US" sz="2400" dirty="0" err="1" smtClean="0"/>
              <a:t>digoxin</a:t>
            </a:r>
            <a:r>
              <a:rPr lang="en-US" sz="2400" dirty="0" smtClean="0"/>
              <a:t> and experience higher toxic effects due to lower muscle mass</a:t>
            </a:r>
          </a:p>
          <a:p>
            <a:pPr>
              <a:spcBef>
                <a:spcPts val="0"/>
              </a:spcBef>
              <a:spcAft>
                <a:spcPts val="600"/>
              </a:spcAft>
            </a:pPr>
            <a:r>
              <a:rPr lang="en-US" sz="2400" dirty="0" smtClean="0"/>
              <a:t>Daily dose in the elderly should not exceed 0.125 mg and the plasma concentration should not exceed 1 </a:t>
            </a:r>
            <a:r>
              <a:rPr lang="en-US" sz="2400" dirty="0" err="1" smtClean="0"/>
              <a:t>ng</a:t>
            </a:r>
            <a:r>
              <a:rPr lang="en-US" sz="2400" dirty="0" smtClean="0"/>
              <a:t>/</a:t>
            </a:r>
            <a:r>
              <a:rPr lang="en-US" sz="2400" dirty="0" err="1" smtClean="0"/>
              <a:t>mL</a:t>
            </a:r>
            <a:endParaRPr lang="en-US" sz="2400" dirty="0"/>
          </a:p>
        </p:txBody>
      </p:sp>
    </p:spTree>
    <p:extLst>
      <p:ext uri="{BB962C8B-B14F-4D97-AF65-F5344CB8AC3E}">
        <p14:creationId xmlns:p14="http://schemas.microsoft.com/office/powerpoint/2010/main" val="1072447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Autofit/>
          </a:bodyPr>
          <a:lstStyle/>
          <a:p>
            <a:r>
              <a:rPr lang="en-US" sz="3200" b="1" dirty="0" smtClean="0"/>
              <a:t>Recent Advances in Medical Management of </a:t>
            </a:r>
            <a:r>
              <a:rPr lang="en-US" sz="3200" b="1" dirty="0" err="1" smtClean="0"/>
              <a:t>HFrEF</a:t>
            </a:r>
            <a:r>
              <a:rPr lang="en-US" sz="3200" b="1" dirty="0" smtClean="0"/>
              <a:t> – </a:t>
            </a:r>
            <a:r>
              <a:rPr lang="en-US" sz="3200" b="1" dirty="0" err="1" smtClean="0"/>
              <a:t>Neprilysin</a:t>
            </a:r>
            <a:r>
              <a:rPr lang="en-US" sz="3200" b="1" dirty="0" smtClean="0"/>
              <a:t> inhibitor</a:t>
            </a:r>
            <a:endParaRPr lang="en-US" sz="3200" b="1" dirty="0"/>
          </a:p>
        </p:txBody>
      </p:sp>
      <p:sp>
        <p:nvSpPr>
          <p:cNvPr id="8" name="TextBox 7"/>
          <p:cNvSpPr txBox="1"/>
          <p:nvPr/>
        </p:nvSpPr>
        <p:spPr>
          <a:xfrm>
            <a:off x="533400" y="4914900"/>
            <a:ext cx="8153400" cy="523220"/>
          </a:xfrm>
          <a:prstGeom prst="rect">
            <a:avLst/>
          </a:prstGeom>
          <a:noFill/>
        </p:spPr>
        <p:txBody>
          <a:bodyPr wrap="square" rtlCol="0">
            <a:spAutoFit/>
          </a:bodyPr>
          <a:lstStyle/>
          <a:p>
            <a:pPr algn="ctr"/>
            <a:r>
              <a:rPr lang="en-US" sz="1000" dirty="0" err="1" smtClean="0"/>
              <a:t>Mcmurray</a:t>
            </a:r>
            <a:r>
              <a:rPr lang="en-US" sz="1000" dirty="0" smtClean="0"/>
              <a:t> JJ, Packer M, Desai AS, et al. </a:t>
            </a:r>
            <a:r>
              <a:rPr lang="en-US" sz="1000" dirty="0" err="1" smtClean="0"/>
              <a:t>Angiotensin-neprilysin</a:t>
            </a:r>
            <a:r>
              <a:rPr lang="en-US" sz="1000" dirty="0" smtClean="0"/>
              <a:t> inhibition versus </a:t>
            </a:r>
            <a:r>
              <a:rPr lang="en-US" sz="1000" dirty="0" err="1" smtClean="0"/>
              <a:t>enalapril</a:t>
            </a:r>
            <a:r>
              <a:rPr lang="en-US" sz="1000" dirty="0" smtClean="0"/>
              <a:t> in heart failure. N </a:t>
            </a:r>
            <a:r>
              <a:rPr lang="en-US" sz="1000" dirty="0" err="1" smtClean="0"/>
              <a:t>Engl</a:t>
            </a:r>
            <a:r>
              <a:rPr lang="en-US" sz="1000" dirty="0" smtClean="0"/>
              <a:t> J Med. 2014;371(11):993-1004.</a:t>
            </a:r>
          </a:p>
          <a:p>
            <a:endParaRPr lang="en-US" dirty="0"/>
          </a:p>
        </p:txBody>
      </p:sp>
      <p:grpSp>
        <p:nvGrpSpPr>
          <p:cNvPr id="67" name="Group 18"/>
          <p:cNvGrpSpPr>
            <a:grpSpLocks/>
          </p:cNvGrpSpPr>
          <p:nvPr/>
        </p:nvGrpSpPr>
        <p:grpSpPr bwMode="auto">
          <a:xfrm>
            <a:off x="1641476" y="1432322"/>
            <a:ext cx="6296025" cy="2500313"/>
            <a:chOff x="1689100" y="2789238"/>
            <a:chExt cx="6296025" cy="1506537"/>
          </a:xfrm>
        </p:grpSpPr>
        <p:grpSp>
          <p:nvGrpSpPr>
            <p:cNvPr id="68" name="Group 17"/>
            <p:cNvGrpSpPr>
              <a:grpSpLocks/>
            </p:cNvGrpSpPr>
            <p:nvPr/>
          </p:nvGrpSpPr>
          <p:grpSpPr bwMode="auto">
            <a:xfrm>
              <a:off x="1689100" y="3143250"/>
              <a:ext cx="4137554" cy="1152525"/>
              <a:chOff x="1689100" y="3143250"/>
              <a:chExt cx="4137554" cy="1152525"/>
            </a:xfrm>
          </p:grpSpPr>
          <p:grpSp>
            <p:nvGrpSpPr>
              <p:cNvPr id="71" name="Group 16"/>
              <p:cNvGrpSpPr>
                <a:grpSpLocks/>
              </p:cNvGrpSpPr>
              <p:nvPr/>
            </p:nvGrpSpPr>
            <p:grpSpPr bwMode="auto">
              <a:xfrm>
                <a:off x="1689100" y="3624263"/>
                <a:ext cx="2003425" cy="671512"/>
                <a:chOff x="1689100" y="3624263"/>
                <a:chExt cx="2003425" cy="671512"/>
              </a:xfrm>
            </p:grpSpPr>
            <p:sp>
              <p:nvSpPr>
                <p:cNvPr id="74" name="Freeform 73"/>
                <p:cNvSpPr>
                  <a:spLocks/>
                </p:cNvSpPr>
                <p:nvPr/>
              </p:nvSpPr>
              <p:spPr bwMode="auto">
                <a:xfrm>
                  <a:off x="1689100" y="4168795"/>
                  <a:ext cx="295275" cy="126980"/>
                </a:xfrm>
                <a:custGeom>
                  <a:avLst/>
                  <a:gdLst>
                    <a:gd name="T0" fmla="*/ 0 w 295275"/>
                    <a:gd name="T1" fmla="*/ 127000 h 127000"/>
                    <a:gd name="T2" fmla="*/ 63500 w 295275"/>
                    <a:gd name="T3" fmla="*/ 101600 h 127000"/>
                    <a:gd name="T4" fmla="*/ 98425 w 295275"/>
                    <a:gd name="T5" fmla="*/ 82550 h 127000"/>
                    <a:gd name="T6" fmla="*/ 127000 w 295275"/>
                    <a:gd name="T7" fmla="*/ 63500 h 127000"/>
                    <a:gd name="T8" fmla="*/ 142875 w 295275"/>
                    <a:gd name="T9" fmla="*/ 50800 h 127000"/>
                    <a:gd name="T10" fmla="*/ 171450 w 295275"/>
                    <a:gd name="T11" fmla="*/ 50800 h 127000"/>
                    <a:gd name="T12" fmla="*/ 196850 w 295275"/>
                    <a:gd name="T13" fmla="*/ 41275 h 127000"/>
                    <a:gd name="T14" fmla="*/ 228600 w 295275"/>
                    <a:gd name="T15" fmla="*/ 25400 h 127000"/>
                    <a:gd name="T16" fmla="*/ 241300 w 295275"/>
                    <a:gd name="T17" fmla="*/ 22225 h 127000"/>
                    <a:gd name="T18" fmla="*/ 260350 w 295275"/>
                    <a:gd name="T19" fmla="*/ 15875 h 127000"/>
                    <a:gd name="T20" fmla="*/ 285750 w 295275"/>
                    <a:gd name="T21" fmla="*/ 6350 h 127000"/>
                    <a:gd name="T22" fmla="*/ 295275 w 295275"/>
                    <a:gd name="T23" fmla="*/ 0 h 127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275" h="127000">
                      <a:moveTo>
                        <a:pt x="0" y="127000"/>
                      </a:moveTo>
                      <a:cubicBezTo>
                        <a:pt x="23548" y="118004"/>
                        <a:pt x="47096" y="109008"/>
                        <a:pt x="63500" y="101600"/>
                      </a:cubicBezTo>
                      <a:cubicBezTo>
                        <a:pt x="79904" y="94192"/>
                        <a:pt x="87842" y="88900"/>
                        <a:pt x="98425" y="82550"/>
                      </a:cubicBezTo>
                      <a:cubicBezTo>
                        <a:pt x="109008" y="76200"/>
                        <a:pt x="119592" y="68792"/>
                        <a:pt x="127000" y="63500"/>
                      </a:cubicBezTo>
                      <a:cubicBezTo>
                        <a:pt x="134408" y="58208"/>
                        <a:pt x="135467" y="52917"/>
                        <a:pt x="142875" y="50800"/>
                      </a:cubicBezTo>
                      <a:cubicBezTo>
                        <a:pt x="150283" y="48683"/>
                        <a:pt x="162454" y="52387"/>
                        <a:pt x="171450" y="50800"/>
                      </a:cubicBezTo>
                      <a:cubicBezTo>
                        <a:pt x="180446" y="49213"/>
                        <a:pt x="187325" y="45508"/>
                        <a:pt x="196850" y="41275"/>
                      </a:cubicBezTo>
                      <a:cubicBezTo>
                        <a:pt x="206375" y="37042"/>
                        <a:pt x="221192" y="28575"/>
                        <a:pt x="228600" y="25400"/>
                      </a:cubicBezTo>
                      <a:cubicBezTo>
                        <a:pt x="236008" y="22225"/>
                        <a:pt x="236008" y="23812"/>
                        <a:pt x="241300" y="22225"/>
                      </a:cubicBezTo>
                      <a:cubicBezTo>
                        <a:pt x="246592" y="20638"/>
                        <a:pt x="252942" y="18521"/>
                        <a:pt x="260350" y="15875"/>
                      </a:cubicBezTo>
                      <a:cubicBezTo>
                        <a:pt x="267758" y="13229"/>
                        <a:pt x="279929" y="8996"/>
                        <a:pt x="285750" y="6350"/>
                      </a:cubicBezTo>
                      <a:cubicBezTo>
                        <a:pt x="291571" y="3704"/>
                        <a:pt x="288925" y="3175"/>
                        <a:pt x="295275" y="0"/>
                      </a:cubicBez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sp>
              <p:nvSpPr>
                <p:cNvPr id="75" name="Freeform 74"/>
                <p:cNvSpPr>
                  <a:spLocks/>
                </p:cNvSpPr>
                <p:nvPr/>
              </p:nvSpPr>
              <p:spPr bwMode="auto">
                <a:xfrm>
                  <a:off x="1987550" y="3624290"/>
                  <a:ext cx="1704975" cy="544506"/>
                </a:xfrm>
                <a:custGeom>
                  <a:avLst/>
                  <a:gdLst>
                    <a:gd name="T0" fmla="*/ 0 w 1704975"/>
                    <a:gd name="T1" fmla="*/ 544512 h 544512"/>
                    <a:gd name="T2" fmla="*/ 57150 w 1704975"/>
                    <a:gd name="T3" fmla="*/ 522287 h 544512"/>
                    <a:gd name="T4" fmla="*/ 123825 w 1704975"/>
                    <a:gd name="T5" fmla="*/ 496887 h 544512"/>
                    <a:gd name="T6" fmla="*/ 174625 w 1704975"/>
                    <a:gd name="T7" fmla="*/ 471487 h 544512"/>
                    <a:gd name="T8" fmla="*/ 212725 w 1704975"/>
                    <a:gd name="T9" fmla="*/ 458787 h 544512"/>
                    <a:gd name="T10" fmla="*/ 238125 w 1704975"/>
                    <a:gd name="T11" fmla="*/ 455612 h 544512"/>
                    <a:gd name="T12" fmla="*/ 263525 w 1704975"/>
                    <a:gd name="T13" fmla="*/ 436562 h 544512"/>
                    <a:gd name="T14" fmla="*/ 317500 w 1704975"/>
                    <a:gd name="T15" fmla="*/ 430212 h 544512"/>
                    <a:gd name="T16" fmla="*/ 358775 w 1704975"/>
                    <a:gd name="T17" fmla="*/ 420687 h 544512"/>
                    <a:gd name="T18" fmla="*/ 390525 w 1704975"/>
                    <a:gd name="T19" fmla="*/ 414337 h 544512"/>
                    <a:gd name="T20" fmla="*/ 422275 w 1704975"/>
                    <a:gd name="T21" fmla="*/ 401637 h 544512"/>
                    <a:gd name="T22" fmla="*/ 444500 w 1704975"/>
                    <a:gd name="T23" fmla="*/ 395287 h 544512"/>
                    <a:gd name="T24" fmla="*/ 479425 w 1704975"/>
                    <a:gd name="T25" fmla="*/ 385762 h 544512"/>
                    <a:gd name="T26" fmla="*/ 520700 w 1704975"/>
                    <a:gd name="T27" fmla="*/ 379412 h 544512"/>
                    <a:gd name="T28" fmla="*/ 555625 w 1704975"/>
                    <a:gd name="T29" fmla="*/ 363537 h 544512"/>
                    <a:gd name="T30" fmla="*/ 584200 w 1704975"/>
                    <a:gd name="T31" fmla="*/ 350837 h 544512"/>
                    <a:gd name="T32" fmla="*/ 625475 w 1704975"/>
                    <a:gd name="T33" fmla="*/ 347662 h 544512"/>
                    <a:gd name="T34" fmla="*/ 663575 w 1704975"/>
                    <a:gd name="T35" fmla="*/ 331787 h 544512"/>
                    <a:gd name="T36" fmla="*/ 695325 w 1704975"/>
                    <a:gd name="T37" fmla="*/ 328612 h 544512"/>
                    <a:gd name="T38" fmla="*/ 730250 w 1704975"/>
                    <a:gd name="T39" fmla="*/ 312737 h 544512"/>
                    <a:gd name="T40" fmla="*/ 755650 w 1704975"/>
                    <a:gd name="T41" fmla="*/ 296862 h 544512"/>
                    <a:gd name="T42" fmla="*/ 800100 w 1704975"/>
                    <a:gd name="T43" fmla="*/ 271462 h 544512"/>
                    <a:gd name="T44" fmla="*/ 835025 w 1704975"/>
                    <a:gd name="T45" fmla="*/ 252412 h 544512"/>
                    <a:gd name="T46" fmla="*/ 879475 w 1704975"/>
                    <a:gd name="T47" fmla="*/ 242887 h 544512"/>
                    <a:gd name="T48" fmla="*/ 914400 w 1704975"/>
                    <a:gd name="T49" fmla="*/ 233362 h 544512"/>
                    <a:gd name="T50" fmla="*/ 942975 w 1704975"/>
                    <a:gd name="T51" fmla="*/ 220662 h 544512"/>
                    <a:gd name="T52" fmla="*/ 987425 w 1704975"/>
                    <a:gd name="T53" fmla="*/ 207962 h 544512"/>
                    <a:gd name="T54" fmla="*/ 1000125 w 1704975"/>
                    <a:gd name="T55" fmla="*/ 201612 h 544512"/>
                    <a:gd name="T56" fmla="*/ 1009650 w 1704975"/>
                    <a:gd name="T57" fmla="*/ 198437 h 544512"/>
                    <a:gd name="T58" fmla="*/ 1025525 w 1704975"/>
                    <a:gd name="T59" fmla="*/ 185737 h 544512"/>
                    <a:gd name="T60" fmla="*/ 1057275 w 1704975"/>
                    <a:gd name="T61" fmla="*/ 182562 h 544512"/>
                    <a:gd name="T62" fmla="*/ 1063625 w 1704975"/>
                    <a:gd name="T63" fmla="*/ 176212 h 544512"/>
                    <a:gd name="T64" fmla="*/ 1092200 w 1704975"/>
                    <a:gd name="T65" fmla="*/ 169862 h 544512"/>
                    <a:gd name="T66" fmla="*/ 1098550 w 1704975"/>
                    <a:gd name="T67" fmla="*/ 163512 h 544512"/>
                    <a:gd name="T68" fmla="*/ 1133475 w 1704975"/>
                    <a:gd name="T69" fmla="*/ 157162 h 544512"/>
                    <a:gd name="T70" fmla="*/ 1181100 w 1704975"/>
                    <a:gd name="T71" fmla="*/ 144462 h 544512"/>
                    <a:gd name="T72" fmla="*/ 1212850 w 1704975"/>
                    <a:gd name="T73" fmla="*/ 134937 h 544512"/>
                    <a:gd name="T74" fmla="*/ 1225550 w 1704975"/>
                    <a:gd name="T75" fmla="*/ 125412 h 544512"/>
                    <a:gd name="T76" fmla="*/ 1247775 w 1704975"/>
                    <a:gd name="T77" fmla="*/ 119062 h 544512"/>
                    <a:gd name="T78" fmla="*/ 1270000 w 1704975"/>
                    <a:gd name="T79" fmla="*/ 119062 h 544512"/>
                    <a:gd name="T80" fmla="*/ 1276350 w 1704975"/>
                    <a:gd name="T81" fmla="*/ 115887 h 544512"/>
                    <a:gd name="T82" fmla="*/ 1301750 w 1704975"/>
                    <a:gd name="T83" fmla="*/ 103187 h 544512"/>
                    <a:gd name="T84" fmla="*/ 1323975 w 1704975"/>
                    <a:gd name="T85" fmla="*/ 100012 h 544512"/>
                    <a:gd name="T86" fmla="*/ 1346200 w 1704975"/>
                    <a:gd name="T87" fmla="*/ 96837 h 544512"/>
                    <a:gd name="T88" fmla="*/ 1358900 w 1704975"/>
                    <a:gd name="T89" fmla="*/ 93662 h 544512"/>
                    <a:gd name="T90" fmla="*/ 1390650 w 1704975"/>
                    <a:gd name="T91" fmla="*/ 84137 h 544512"/>
                    <a:gd name="T92" fmla="*/ 1409700 w 1704975"/>
                    <a:gd name="T93" fmla="*/ 77787 h 544512"/>
                    <a:gd name="T94" fmla="*/ 1428750 w 1704975"/>
                    <a:gd name="T95" fmla="*/ 71437 h 544512"/>
                    <a:gd name="T96" fmla="*/ 1450975 w 1704975"/>
                    <a:gd name="T97" fmla="*/ 65087 h 544512"/>
                    <a:gd name="T98" fmla="*/ 1476375 w 1704975"/>
                    <a:gd name="T99" fmla="*/ 58737 h 544512"/>
                    <a:gd name="T100" fmla="*/ 1485900 w 1704975"/>
                    <a:gd name="T101" fmla="*/ 58737 h 544512"/>
                    <a:gd name="T102" fmla="*/ 1501775 w 1704975"/>
                    <a:gd name="T103" fmla="*/ 52387 h 544512"/>
                    <a:gd name="T104" fmla="*/ 1511300 w 1704975"/>
                    <a:gd name="T105" fmla="*/ 52387 h 544512"/>
                    <a:gd name="T106" fmla="*/ 1536700 w 1704975"/>
                    <a:gd name="T107" fmla="*/ 39687 h 544512"/>
                    <a:gd name="T108" fmla="*/ 1558925 w 1704975"/>
                    <a:gd name="T109" fmla="*/ 33337 h 544512"/>
                    <a:gd name="T110" fmla="*/ 1574800 w 1704975"/>
                    <a:gd name="T111" fmla="*/ 30162 h 544512"/>
                    <a:gd name="T112" fmla="*/ 1600200 w 1704975"/>
                    <a:gd name="T113" fmla="*/ 20637 h 544512"/>
                    <a:gd name="T114" fmla="*/ 1635125 w 1704975"/>
                    <a:gd name="T115" fmla="*/ 11112 h 544512"/>
                    <a:gd name="T116" fmla="*/ 1657350 w 1704975"/>
                    <a:gd name="T117" fmla="*/ 11112 h 544512"/>
                    <a:gd name="T118" fmla="*/ 1670050 w 1704975"/>
                    <a:gd name="T119" fmla="*/ 11112 h 544512"/>
                    <a:gd name="T120" fmla="*/ 1692275 w 1704975"/>
                    <a:gd name="T121" fmla="*/ 1587 h 544512"/>
                    <a:gd name="T122" fmla="*/ 1701800 w 1704975"/>
                    <a:gd name="T123" fmla="*/ 1587 h 544512"/>
                    <a:gd name="T124" fmla="*/ 1704975 w 1704975"/>
                    <a:gd name="T125" fmla="*/ 1587 h 5445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04975" h="544512">
                      <a:moveTo>
                        <a:pt x="0" y="544512"/>
                      </a:moveTo>
                      <a:lnTo>
                        <a:pt x="57150" y="522287"/>
                      </a:lnTo>
                      <a:cubicBezTo>
                        <a:pt x="77788" y="514350"/>
                        <a:pt x="104246" y="505354"/>
                        <a:pt x="123825" y="496887"/>
                      </a:cubicBezTo>
                      <a:cubicBezTo>
                        <a:pt x="143404" y="488420"/>
                        <a:pt x="159808" y="477837"/>
                        <a:pt x="174625" y="471487"/>
                      </a:cubicBezTo>
                      <a:cubicBezTo>
                        <a:pt x="189442" y="465137"/>
                        <a:pt x="202142" y="461433"/>
                        <a:pt x="212725" y="458787"/>
                      </a:cubicBezTo>
                      <a:cubicBezTo>
                        <a:pt x="223308" y="456141"/>
                        <a:pt x="229658" y="459316"/>
                        <a:pt x="238125" y="455612"/>
                      </a:cubicBezTo>
                      <a:cubicBezTo>
                        <a:pt x="246592" y="451908"/>
                        <a:pt x="250296" y="440795"/>
                        <a:pt x="263525" y="436562"/>
                      </a:cubicBezTo>
                      <a:cubicBezTo>
                        <a:pt x="276754" y="432329"/>
                        <a:pt x="301625" y="432858"/>
                        <a:pt x="317500" y="430212"/>
                      </a:cubicBezTo>
                      <a:cubicBezTo>
                        <a:pt x="333375" y="427566"/>
                        <a:pt x="346604" y="423333"/>
                        <a:pt x="358775" y="420687"/>
                      </a:cubicBezTo>
                      <a:cubicBezTo>
                        <a:pt x="370946" y="418041"/>
                        <a:pt x="379942" y="417512"/>
                        <a:pt x="390525" y="414337"/>
                      </a:cubicBezTo>
                      <a:cubicBezTo>
                        <a:pt x="401108" y="411162"/>
                        <a:pt x="413279" y="404812"/>
                        <a:pt x="422275" y="401637"/>
                      </a:cubicBezTo>
                      <a:cubicBezTo>
                        <a:pt x="431271" y="398462"/>
                        <a:pt x="444500" y="395287"/>
                        <a:pt x="444500" y="395287"/>
                      </a:cubicBezTo>
                      <a:cubicBezTo>
                        <a:pt x="454025" y="392641"/>
                        <a:pt x="466725" y="388408"/>
                        <a:pt x="479425" y="385762"/>
                      </a:cubicBezTo>
                      <a:cubicBezTo>
                        <a:pt x="492125" y="383116"/>
                        <a:pt x="508000" y="383116"/>
                        <a:pt x="520700" y="379412"/>
                      </a:cubicBezTo>
                      <a:cubicBezTo>
                        <a:pt x="533400" y="375708"/>
                        <a:pt x="555625" y="363537"/>
                        <a:pt x="555625" y="363537"/>
                      </a:cubicBezTo>
                      <a:cubicBezTo>
                        <a:pt x="566208" y="358775"/>
                        <a:pt x="572558" y="353483"/>
                        <a:pt x="584200" y="350837"/>
                      </a:cubicBezTo>
                      <a:cubicBezTo>
                        <a:pt x="595842" y="348191"/>
                        <a:pt x="612246" y="350837"/>
                        <a:pt x="625475" y="347662"/>
                      </a:cubicBezTo>
                      <a:cubicBezTo>
                        <a:pt x="638704" y="344487"/>
                        <a:pt x="651933" y="334962"/>
                        <a:pt x="663575" y="331787"/>
                      </a:cubicBezTo>
                      <a:cubicBezTo>
                        <a:pt x="675217" y="328612"/>
                        <a:pt x="684212" y="331787"/>
                        <a:pt x="695325" y="328612"/>
                      </a:cubicBezTo>
                      <a:cubicBezTo>
                        <a:pt x="706438" y="325437"/>
                        <a:pt x="720196" y="318029"/>
                        <a:pt x="730250" y="312737"/>
                      </a:cubicBezTo>
                      <a:cubicBezTo>
                        <a:pt x="740304" y="307445"/>
                        <a:pt x="744008" y="303741"/>
                        <a:pt x="755650" y="296862"/>
                      </a:cubicBezTo>
                      <a:cubicBezTo>
                        <a:pt x="767292" y="289983"/>
                        <a:pt x="786871" y="278870"/>
                        <a:pt x="800100" y="271462"/>
                      </a:cubicBezTo>
                      <a:cubicBezTo>
                        <a:pt x="813329" y="264054"/>
                        <a:pt x="821796" y="257174"/>
                        <a:pt x="835025" y="252412"/>
                      </a:cubicBezTo>
                      <a:cubicBezTo>
                        <a:pt x="848254" y="247650"/>
                        <a:pt x="866246" y="246062"/>
                        <a:pt x="879475" y="242887"/>
                      </a:cubicBezTo>
                      <a:cubicBezTo>
                        <a:pt x="892704" y="239712"/>
                        <a:pt x="903817" y="237066"/>
                        <a:pt x="914400" y="233362"/>
                      </a:cubicBezTo>
                      <a:cubicBezTo>
                        <a:pt x="924983" y="229658"/>
                        <a:pt x="930804" y="224895"/>
                        <a:pt x="942975" y="220662"/>
                      </a:cubicBezTo>
                      <a:cubicBezTo>
                        <a:pt x="955146" y="216429"/>
                        <a:pt x="977900" y="211137"/>
                        <a:pt x="987425" y="207962"/>
                      </a:cubicBezTo>
                      <a:cubicBezTo>
                        <a:pt x="996950" y="204787"/>
                        <a:pt x="996421" y="203199"/>
                        <a:pt x="1000125" y="201612"/>
                      </a:cubicBezTo>
                      <a:cubicBezTo>
                        <a:pt x="1003829" y="200025"/>
                        <a:pt x="1005417" y="201083"/>
                        <a:pt x="1009650" y="198437"/>
                      </a:cubicBezTo>
                      <a:cubicBezTo>
                        <a:pt x="1013883" y="195791"/>
                        <a:pt x="1017588" y="188383"/>
                        <a:pt x="1025525" y="185737"/>
                      </a:cubicBezTo>
                      <a:cubicBezTo>
                        <a:pt x="1033462" y="183091"/>
                        <a:pt x="1050925" y="184150"/>
                        <a:pt x="1057275" y="182562"/>
                      </a:cubicBezTo>
                      <a:cubicBezTo>
                        <a:pt x="1063625" y="180975"/>
                        <a:pt x="1057804" y="178329"/>
                        <a:pt x="1063625" y="176212"/>
                      </a:cubicBezTo>
                      <a:cubicBezTo>
                        <a:pt x="1069446" y="174095"/>
                        <a:pt x="1086379" y="171979"/>
                        <a:pt x="1092200" y="169862"/>
                      </a:cubicBezTo>
                      <a:cubicBezTo>
                        <a:pt x="1098021" y="167745"/>
                        <a:pt x="1091671" y="165629"/>
                        <a:pt x="1098550" y="163512"/>
                      </a:cubicBezTo>
                      <a:cubicBezTo>
                        <a:pt x="1105429" y="161395"/>
                        <a:pt x="1119717" y="160337"/>
                        <a:pt x="1133475" y="157162"/>
                      </a:cubicBezTo>
                      <a:cubicBezTo>
                        <a:pt x="1147233" y="153987"/>
                        <a:pt x="1167871" y="148166"/>
                        <a:pt x="1181100" y="144462"/>
                      </a:cubicBezTo>
                      <a:cubicBezTo>
                        <a:pt x="1194329" y="140758"/>
                        <a:pt x="1205442" y="138112"/>
                        <a:pt x="1212850" y="134937"/>
                      </a:cubicBezTo>
                      <a:cubicBezTo>
                        <a:pt x="1220258" y="131762"/>
                        <a:pt x="1219729" y="128058"/>
                        <a:pt x="1225550" y="125412"/>
                      </a:cubicBezTo>
                      <a:cubicBezTo>
                        <a:pt x="1231371" y="122766"/>
                        <a:pt x="1240367" y="120120"/>
                        <a:pt x="1247775" y="119062"/>
                      </a:cubicBezTo>
                      <a:cubicBezTo>
                        <a:pt x="1255183" y="118004"/>
                        <a:pt x="1265238" y="119591"/>
                        <a:pt x="1270000" y="119062"/>
                      </a:cubicBezTo>
                      <a:cubicBezTo>
                        <a:pt x="1274763" y="118533"/>
                        <a:pt x="1276350" y="115887"/>
                        <a:pt x="1276350" y="115887"/>
                      </a:cubicBezTo>
                      <a:cubicBezTo>
                        <a:pt x="1281642" y="113241"/>
                        <a:pt x="1293813" y="105833"/>
                        <a:pt x="1301750" y="103187"/>
                      </a:cubicBezTo>
                      <a:cubicBezTo>
                        <a:pt x="1309687" y="100541"/>
                        <a:pt x="1323975" y="100012"/>
                        <a:pt x="1323975" y="100012"/>
                      </a:cubicBezTo>
                      <a:cubicBezTo>
                        <a:pt x="1331383" y="98954"/>
                        <a:pt x="1340379" y="97895"/>
                        <a:pt x="1346200" y="96837"/>
                      </a:cubicBezTo>
                      <a:cubicBezTo>
                        <a:pt x="1352021" y="95779"/>
                        <a:pt x="1351492" y="95779"/>
                        <a:pt x="1358900" y="93662"/>
                      </a:cubicBezTo>
                      <a:cubicBezTo>
                        <a:pt x="1366308" y="91545"/>
                        <a:pt x="1382183" y="86783"/>
                        <a:pt x="1390650" y="84137"/>
                      </a:cubicBezTo>
                      <a:cubicBezTo>
                        <a:pt x="1399117" y="81491"/>
                        <a:pt x="1409700" y="77787"/>
                        <a:pt x="1409700" y="77787"/>
                      </a:cubicBezTo>
                      <a:cubicBezTo>
                        <a:pt x="1416050" y="75670"/>
                        <a:pt x="1421871" y="73554"/>
                        <a:pt x="1428750" y="71437"/>
                      </a:cubicBezTo>
                      <a:cubicBezTo>
                        <a:pt x="1435629" y="69320"/>
                        <a:pt x="1443038" y="67204"/>
                        <a:pt x="1450975" y="65087"/>
                      </a:cubicBezTo>
                      <a:cubicBezTo>
                        <a:pt x="1458912" y="62970"/>
                        <a:pt x="1470554" y="59795"/>
                        <a:pt x="1476375" y="58737"/>
                      </a:cubicBezTo>
                      <a:cubicBezTo>
                        <a:pt x="1482196" y="57679"/>
                        <a:pt x="1481667" y="59795"/>
                        <a:pt x="1485900" y="58737"/>
                      </a:cubicBezTo>
                      <a:cubicBezTo>
                        <a:pt x="1490133" y="57679"/>
                        <a:pt x="1497542" y="53445"/>
                        <a:pt x="1501775" y="52387"/>
                      </a:cubicBezTo>
                      <a:cubicBezTo>
                        <a:pt x="1506008" y="51329"/>
                        <a:pt x="1505479" y="54504"/>
                        <a:pt x="1511300" y="52387"/>
                      </a:cubicBezTo>
                      <a:cubicBezTo>
                        <a:pt x="1517121" y="50270"/>
                        <a:pt x="1528762" y="42862"/>
                        <a:pt x="1536700" y="39687"/>
                      </a:cubicBezTo>
                      <a:cubicBezTo>
                        <a:pt x="1544638" y="36512"/>
                        <a:pt x="1552575" y="34925"/>
                        <a:pt x="1558925" y="33337"/>
                      </a:cubicBezTo>
                      <a:cubicBezTo>
                        <a:pt x="1565275" y="31750"/>
                        <a:pt x="1567921" y="32279"/>
                        <a:pt x="1574800" y="30162"/>
                      </a:cubicBezTo>
                      <a:cubicBezTo>
                        <a:pt x="1581679" y="28045"/>
                        <a:pt x="1590146" y="23812"/>
                        <a:pt x="1600200" y="20637"/>
                      </a:cubicBezTo>
                      <a:cubicBezTo>
                        <a:pt x="1610254" y="17462"/>
                        <a:pt x="1625600" y="12700"/>
                        <a:pt x="1635125" y="11112"/>
                      </a:cubicBezTo>
                      <a:cubicBezTo>
                        <a:pt x="1644650" y="9525"/>
                        <a:pt x="1657350" y="11112"/>
                        <a:pt x="1657350" y="11112"/>
                      </a:cubicBezTo>
                      <a:cubicBezTo>
                        <a:pt x="1663171" y="11112"/>
                        <a:pt x="1664229" y="12700"/>
                        <a:pt x="1670050" y="11112"/>
                      </a:cubicBezTo>
                      <a:cubicBezTo>
                        <a:pt x="1675871" y="9525"/>
                        <a:pt x="1686983" y="3174"/>
                        <a:pt x="1692275" y="1587"/>
                      </a:cubicBezTo>
                      <a:cubicBezTo>
                        <a:pt x="1697567" y="0"/>
                        <a:pt x="1701800" y="1587"/>
                        <a:pt x="1701800" y="1587"/>
                      </a:cubicBezTo>
                      <a:lnTo>
                        <a:pt x="1704975" y="1587"/>
                      </a:ln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grpSp>
          <p:sp>
            <p:nvSpPr>
              <p:cNvPr id="72" name="Freeform 71"/>
              <p:cNvSpPr>
                <a:spLocks/>
              </p:cNvSpPr>
              <p:nvPr/>
            </p:nvSpPr>
            <p:spPr bwMode="auto">
              <a:xfrm>
                <a:off x="3686175" y="3467179"/>
                <a:ext cx="663575" cy="152089"/>
              </a:xfrm>
              <a:custGeom>
                <a:avLst/>
                <a:gdLst>
                  <a:gd name="T0" fmla="*/ 0 w 663575"/>
                  <a:gd name="T1" fmla="*/ 152400 h 152400"/>
                  <a:gd name="T2" fmla="*/ 63500 w 663575"/>
                  <a:gd name="T3" fmla="*/ 139700 h 152400"/>
                  <a:gd name="T4" fmla="*/ 79375 w 663575"/>
                  <a:gd name="T5" fmla="*/ 130175 h 152400"/>
                  <a:gd name="T6" fmla="*/ 104775 w 663575"/>
                  <a:gd name="T7" fmla="*/ 130175 h 152400"/>
                  <a:gd name="T8" fmla="*/ 133350 w 663575"/>
                  <a:gd name="T9" fmla="*/ 123825 h 152400"/>
                  <a:gd name="T10" fmla="*/ 146050 w 663575"/>
                  <a:gd name="T11" fmla="*/ 117475 h 152400"/>
                  <a:gd name="T12" fmla="*/ 187325 w 663575"/>
                  <a:gd name="T13" fmla="*/ 104775 h 152400"/>
                  <a:gd name="T14" fmla="*/ 196850 w 663575"/>
                  <a:gd name="T15" fmla="*/ 98425 h 152400"/>
                  <a:gd name="T16" fmla="*/ 212725 w 663575"/>
                  <a:gd name="T17" fmla="*/ 98425 h 152400"/>
                  <a:gd name="T18" fmla="*/ 231775 w 663575"/>
                  <a:gd name="T19" fmla="*/ 98425 h 152400"/>
                  <a:gd name="T20" fmla="*/ 241300 w 663575"/>
                  <a:gd name="T21" fmla="*/ 92075 h 152400"/>
                  <a:gd name="T22" fmla="*/ 260350 w 663575"/>
                  <a:gd name="T23" fmla="*/ 85725 h 152400"/>
                  <a:gd name="T24" fmla="*/ 282575 w 663575"/>
                  <a:gd name="T25" fmla="*/ 82550 h 152400"/>
                  <a:gd name="T26" fmla="*/ 295275 w 663575"/>
                  <a:gd name="T27" fmla="*/ 79375 h 152400"/>
                  <a:gd name="T28" fmla="*/ 314325 w 663575"/>
                  <a:gd name="T29" fmla="*/ 76200 h 152400"/>
                  <a:gd name="T30" fmla="*/ 336550 w 663575"/>
                  <a:gd name="T31" fmla="*/ 73025 h 152400"/>
                  <a:gd name="T32" fmla="*/ 371475 w 663575"/>
                  <a:gd name="T33" fmla="*/ 60325 h 152400"/>
                  <a:gd name="T34" fmla="*/ 381000 w 663575"/>
                  <a:gd name="T35" fmla="*/ 53975 h 152400"/>
                  <a:gd name="T36" fmla="*/ 396875 w 663575"/>
                  <a:gd name="T37" fmla="*/ 53975 h 152400"/>
                  <a:gd name="T38" fmla="*/ 406400 w 663575"/>
                  <a:gd name="T39" fmla="*/ 53975 h 152400"/>
                  <a:gd name="T40" fmla="*/ 450850 w 663575"/>
                  <a:gd name="T41" fmla="*/ 44450 h 152400"/>
                  <a:gd name="T42" fmla="*/ 495300 w 663575"/>
                  <a:gd name="T43" fmla="*/ 41275 h 152400"/>
                  <a:gd name="T44" fmla="*/ 514350 w 663575"/>
                  <a:gd name="T45" fmla="*/ 38100 h 152400"/>
                  <a:gd name="T46" fmla="*/ 527050 w 663575"/>
                  <a:gd name="T47" fmla="*/ 25400 h 152400"/>
                  <a:gd name="T48" fmla="*/ 539750 w 663575"/>
                  <a:gd name="T49" fmla="*/ 19050 h 152400"/>
                  <a:gd name="T50" fmla="*/ 549275 w 663575"/>
                  <a:gd name="T51" fmla="*/ 19050 h 152400"/>
                  <a:gd name="T52" fmla="*/ 568325 w 663575"/>
                  <a:gd name="T53" fmla="*/ 22225 h 152400"/>
                  <a:gd name="T54" fmla="*/ 590550 w 663575"/>
                  <a:gd name="T55" fmla="*/ 9525 h 152400"/>
                  <a:gd name="T56" fmla="*/ 606425 w 663575"/>
                  <a:gd name="T57" fmla="*/ 9525 h 152400"/>
                  <a:gd name="T58" fmla="*/ 625475 w 663575"/>
                  <a:gd name="T59" fmla="*/ 9525 h 152400"/>
                  <a:gd name="T60" fmla="*/ 657225 w 663575"/>
                  <a:gd name="T61" fmla="*/ 6350 h 152400"/>
                  <a:gd name="T62" fmla="*/ 663575 w 663575"/>
                  <a:gd name="T63" fmla="*/ 0 h 152400"/>
                  <a:gd name="T64" fmla="*/ 663575 w 663575"/>
                  <a:gd name="T65" fmla="*/ 0 h 152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3575" h="152400">
                    <a:moveTo>
                      <a:pt x="0" y="152400"/>
                    </a:moveTo>
                    <a:cubicBezTo>
                      <a:pt x="25135" y="147902"/>
                      <a:pt x="50271" y="143404"/>
                      <a:pt x="63500" y="139700"/>
                    </a:cubicBezTo>
                    <a:cubicBezTo>
                      <a:pt x="76729" y="135996"/>
                      <a:pt x="72496" y="131762"/>
                      <a:pt x="79375" y="130175"/>
                    </a:cubicBezTo>
                    <a:cubicBezTo>
                      <a:pt x="86254" y="128588"/>
                      <a:pt x="95779" y="131233"/>
                      <a:pt x="104775" y="130175"/>
                    </a:cubicBezTo>
                    <a:cubicBezTo>
                      <a:pt x="113771" y="129117"/>
                      <a:pt x="126471" y="125942"/>
                      <a:pt x="133350" y="123825"/>
                    </a:cubicBezTo>
                    <a:cubicBezTo>
                      <a:pt x="140229" y="121708"/>
                      <a:pt x="137054" y="120650"/>
                      <a:pt x="146050" y="117475"/>
                    </a:cubicBezTo>
                    <a:cubicBezTo>
                      <a:pt x="155046" y="114300"/>
                      <a:pt x="178858" y="107950"/>
                      <a:pt x="187325" y="104775"/>
                    </a:cubicBezTo>
                    <a:cubicBezTo>
                      <a:pt x="195792" y="101600"/>
                      <a:pt x="192617" y="99483"/>
                      <a:pt x="196850" y="98425"/>
                    </a:cubicBezTo>
                    <a:cubicBezTo>
                      <a:pt x="201083" y="97367"/>
                      <a:pt x="212725" y="98425"/>
                      <a:pt x="212725" y="98425"/>
                    </a:cubicBezTo>
                    <a:cubicBezTo>
                      <a:pt x="218546" y="98425"/>
                      <a:pt x="227013" y="99483"/>
                      <a:pt x="231775" y="98425"/>
                    </a:cubicBezTo>
                    <a:cubicBezTo>
                      <a:pt x="236537" y="97367"/>
                      <a:pt x="236538" y="94192"/>
                      <a:pt x="241300" y="92075"/>
                    </a:cubicBezTo>
                    <a:cubicBezTo>
                      <a:pt x="246062" y="89958"/>
                      <a:pt x="253471" y="87312"/>
                      <a:pt x="260350" y="85725"/>
                    </a:cubicBezTo>
                    <a:cubicBezTo>
                      <a:pt x="267229" y="84138"/>
                      <a:pt x="276754" y="83608"/>
                      <a:pt x="282575" y="82550"/>
                    </a:cubicBezTo>
                    <a:cubicBezTo>
                      <a:pt x="288396" y="81492"/>
                      <a:pt x="289984" y="80433"/>
                      <a:pt x="295275" y="79375"/>
                    </a:cubicBezTo>
                    <a:cubicBezTo>
                      <a:pt x="300566" y="78317"/>
                      <a:pt x="307446" y="77258"/>
                      <a:pt x="314325" y="76200"/>
                    </a:cubicBezTo>
                    <a:cubicBezTo>
                      <a:pt x="321204" y="75142"/>
                      <a:pt x="327025" y="75671"/>
                      <a:pt x="336550" y="73025"/>
                    </a:cubicBezTo>
                    <a:cubicBezTo>
                      <a:pt x="346075" y="70379"/>
                      <a:pt x="364067" y="63500"/>
                      <a:pt x="371475" y="60325"/>
                    </a:cubicBezTo>
                    <a:cubicBezTo>
                      <a:pt x="378883" y="57150"/>
                      <a:pt x="376767" y="55033"/>
                      <a:pt x="381000" y="53975"/>
                    </a:cubicBezTo>
                    <a:cubicBezTo>
                      <a:pt x="385233" y="52917"/>
                      <a:pt x="396875" y="53975"/>
                      <a:pt x="396875" y="53975"/>
                    </a:cubicBezTo>
                    <a:cubicBezTo>
                      <a:pt x="401108" y="53975"/>
                      <a:pt x="397404" y="55562"/>
                      <a:pt x="406400" y="53975"/>
                    </a:cubicBezTo>
                    <a:cubicBezTo>
                      <a:pt x="415396" y="52388"/>
                      <a:pt x="436033" y="46567"/>
                      <a:pt x="450850" y="44450"/>
                    </a:cubicBezTo>
                    <a:cubicBezTo>
                      <a:pt x="465667" y="42333"/>
                      <a:pt x="484717" y="42333"/>
                      <a:pt x="495300" y="41275"/>
                    </a:cubicBezTo>
                    <a:cubicBezTo>
                      <a:pt x="505883" y="40217"/>
                      <a:pt x="509058" y="40746"/>
                      <a:pt x="514350" y="38100"/>
                    </a:cubicBezTo>
                    <a:cubicBezTo>
                      <a:pt x="519642" y="35454"/>
                      <a:pt x="522817" y="28575"/>
                      <a:pt x="527050" y="25400"/>
                    </a:cubicBezTo>
                    <a:cubicBezTo>
                      <a:pt x="531283" y="22225"/>
                      <a:pt x="536046" y="20108"/>
                      <a:pt x="539750" y="19050"/>
                    </a:cubicBezTo>
                    <a:cubicBezTo>
                      <a:pt x="543454" y="17992"/>
                      <a:pt x="544513" y="18521"/>
                      <a:pt x="549275" y="19050"/>
                    </a:cubicBezTo>
                    <a:cubicBezTo>
                      <a:pt x="554038" y="19579"/>
                      <a:pt x="561446" y="23812"/>
                      <a:pt x="568325" y="22225"/>
                    </a:cubicBezTo>
                    <a:cubicBezTo>
                      <a:pt x="575204" y="20638"/>
                      <a:pt x="584200" y="11642"/>
                      <a:pt x="590550" y="9525"/>
                    </a:cubicBezTo>
                    <a:cubicBezTo>
                      <a:pt x="596900" y="7408"/>
                      <a:pt x="606425" y="9525"/>
                      <a:pt x="606425" y="9525"/>
                    </a:cubicBezTo>
                    <a:cubicBezTo>
                      <a:pt x="612246" y="9525"/>
                      <a:pt x="617008" y="10054"/>
                      <a:pt x="625475" y="9525"/>
                    </a:cubicBezTo>
                    <a:cubicBezTo>
                      <a:pt x="633942" y="8996"/>
                      <a:pt x="650875" y="7938"/>
                      <a:pt x="657225" y="6350"/>
                    </a:cubicBezTo>
                    <a:cubicBezTo>
                      <a:pt x="663575" y="4763"/>
                      <a:pt x="663575" y="0"/>
                      <a:pt x="663575" y="0"/>
                    </a:cubicBez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sp>
            <p:nvSpPr>
              <p:cNvPr id="73" name="Freeform 72"/>
              <p:cNvSpPr>
                <a:spLocks/>
              </p:cNvSpPr>
              <p:nvPr/>
            </p:nvSpPr>
            <p:spPr bwMode="auto">
              <a:xfrm>
                <a:off x="4362450" y="3142915"/>
                <a:ext cx="1463675" cy="320677"/>
              </a:xfrm>
              <a:custGeom>
                <a:avLst/>
                <a:gdLst/>
                <a:ahLst/>
                <a:cxnLst/>
                <a:rect l="0" t="0" r="r" b="b"/>
                <a:pathLst>
                  <a:path w="1464204" h="320675">
                    <a:moveTo>
                      <a:pt x="0" y="320675"/>
                    </a:moveTo>
                    <a:cubicBezTo>
                      <a:pt x="23283" y="312208"/>
                      <a:pt x="46567" y="303742"/>
                      <a:pt x="63500" y="298450"/>
                    </a:cubicBezTo>
                    <a:cubicBezTo>
                      <a:pt x="80433" y="293158"/>
                      <a:pt x="89958" y="292629"/>
                      <a:pt x="101600" y="288925"/>
                    </a:cubicBezTo>
                    <a:cubicBezTo>
                      <a:pt x="113242" y="285221"/>
                      <a:pt x="122767" y="278342"/>
                      <a:pt x="133350" y="276225"/>
                    </a:cubicBezTo>
                    <a:cubicBezTo>
                      <a:pt x="143933" y="274108"/>
                      <a:pt x="165100" y="276225"/>
                      <a:pt x="165100" y="276225"/>
                    </a:cubicBezTo>
                    <a:cubicBezTo>
                      <a:pt x="174625" y="276225"/>
                      <a:pt x="183621" y="277812"/>
                      <a:pt x="190500" y="276225"/>
                    </a:cubicBezTo>
                    <a:cubicBezTo>
                      <a:pt x="197379" y="274638"/>
                      <a:pt x="199496" y="267229"/>
                      <a:pt x="206375" y="266700"/>
                    </a:cubicBezTo>
                    <a:cubicBezTo>
                      <a:pt x="213254" y="266171"/>
                      <a:pt x="225425" y="273579"/>
                      <a:pt x="231775" y="273050"/>
                    </a:cubicBezTo>
                    <a:cubicBezTo>
                      <a:pt x="238125" y="272521"/>
                      <a:pt x="238125" y="266171"/>
                      <a:pt x="244475" y="263525"/>
                    </a:cubicBezTo>
                    <a:cubicBezTo>
                      <a:pt x="250825" y="260879"/>
                      <a:pt x="262996" y="257704"/>
                      <a:pt x="269875" y="257175"/>
                    </a:cubicBezTo>
                    <a:cubicBezTo>
                      <a:pt x="276754" y="256646"/>
                      <a:pt x="280988" y="261408"/>
                      <a:pt x="285750" y="260350"/>
                    </a:cubicBezTo>
                    <a:cubicBezTo>
                      <a:pt x="290512" y="259292"/>
                      <a:pt x="292629" y="253471"/>
                      <a:pt x="298450" y="250825"/>
                    </a:cubicBezTo>
                    <a:cubicBezTo>
                      <a:pt x="304271" y="248179"/>
                      <a:pt x="313796" y="246592"/>
                      <a:pt x="320675" y="244475"/>
                    </a:cubicBezTo>
                    <a:cubicBezTo>
                      <a:pt x="327554" y="242358"/>
                      <a:pt x="333904" y="238654"/>
                      <a:pt x="339725" y="238125"/>
                    </a:cubicBezTo>
                    <a:cubicBezTo>
                      <a:pt x="345546" y="237596"/>
                      <a:pt x="351367" y="240771"/>
                      <a:pt x="355600" y="241300"/>
                    </a:cubicBezTo>
                    <a:cubicBezTo>
                      <a:pt x="359833" y="241829"/>
                      <a:pt x="360363" y="241829"/>
                      <a:pt x="365125" y="241300"/>
                    </a:cubicBezTo>
                    <a:cubicBezTo>
                      <a:pt x="369888" y="240771"/>
                      <a:pt x="378883" y="240771"/>
                      <a:pt x="384175" y="238125"/>
                    </a:cubicBezTo>
                    <a:cubicBezTo>
                      <a:pt x="389467" y="235479"/>
                      <a:pt x="391054" y="229129"/>
                      <a:pt x="396875" y="225425"/>
                    </a:cubicBezTo>
                    <a:cubicBezTo>
                      <a:pt x="402696" y="221721"/>
                      <a:pt x="411163" y="218546"/>
                      <a:pt x="419100" y="215900"/>
                    </a:cubicBezTo>
                    <a:cubicBezTo>
                      <a:pt x="427037" y="213254"/>
                      <a:pt x="432858" y="210608"/>
                      <a:pt x="444500" y="209550"/>
                    </a:cubicBezTo>
                    <a:cubicBezTo>
                      <a:pt x="456142" y="208492"/>
                      <a:pt x="479425" y="210079"/>
                      <a:pt x="488950" y="209550"/>
                    </a:cubicBezTo>
                    <a:cubicBezTo>
                      <a:pt x="498475" y="209021"/>
                      <a:pt x="494242" y="209550"/>
                      <a:pt x="501650" y="206375"/>
                    </a:cubicBezTo>
                    <a:cubicBezTo>
                      <a:pt x="509058" y="203200"/>
                      <a:pt x="525992" y="193675"/>
                      <a:pt x="533400" y="190500"/>
                    </a:cubicBezTo>
                    <a:cubicBezTo>
                      <a:pt x="540808" y="187325"/>
                      <a:pt x="537633" y="188912"/>
                      <a:pt x="546100" y="187325"/>
                    </a:cubicBezTo>
                    <a:cubicBezTo>
                      <a:pt x="554567" y="185738"/>
                      <a:pt x="572029" y="184150"/>
                      <a:pt x="584200" y="180975"/>
                    </a:cubicBezTo>
                    <a:cubicBezTo>
                      <a:pt x="596371" y="177800"/>
                      <a:pt x="611717" y="170392"/>
                      <a:pt x="619125" y="168275"/>
                    </a:cubicBezTo>
                    <a:cubicBezTo>
                      <a:pt x="626533" y="166158"/>
                      <a:pt x="626004" y="169863"/>
                      <a:pt x="628650" y="168275"/>
                    </a:cubicBezTo>
                    <a:cubicBezTo>
                      <a:pt x="631296" y="166688"/>
                      <a:pt x="632354" y="160338"/>
                      <a:pt x="635000" y="158750"/>
                    </a:cubicBezTo>
                    <a:cubicBezTo>
                      <a:pt x="637646" y="157163"/>
                      <a:pt x="639763" y="159279"/>
                      <a:pt x="644525" y="158750"/>
                    </a:cubicBezTo>
                    <a:cubicBezTo>
                      <a:pt x="649288" y="158221"/>
                      <a:pt x="657225" y="156104"/>
                      <a:pt x="663575" y="155575"/>
                    </a:cubicBezTo>
                    <a:cubicBezTo>
                      <a:pt x="669925" y="155046"/>
                      <a:pt x="675217" y="156633"/>
                      <a:pt x="682625" y="155575"/>
                    </a:cubicBezTo>
                    <a:cubicBezTo>
                      <a:pt x="690033" y="154517"/>
                      <a:pt x="701146" y="151342"/>
                      <a:pt x="708025" y="149225"/>
                    </a:cubicBezTo>
                    <a:cubicBezTo>
                      <a:pt x="714904" y="147108"/>
                      <a:pt x="715433" y="144992"/>
                      <a:pt x="723900" y="142875"/>
                    </a:cubicBezTo>
                    <a:cubicBezTo>
                      <a:pt x="732367" y="140758"/>
                      <a:pt x="752475" y="138642"/>
                      <a:pt x="758825" y="136525"/>
                    </a:cubicBezTo>
                    <a:cubicBezTo>
                      <a:pt x="765175" y="134408"/>
                      <a:pt x="759883" y="131763"/>
                      <a:pt x="762000" y="130175"/>
                    </a:cubicBezTo>
                    <a:cubicBezTo>
                      <a:pt x="764117" y="128587"/>
                      <a:pt x="764646" y="127000"/>
                      <a:pt x="771525" y="127000"/>
                    </a:cubicBezTo>
                    <a:cubicBezTo>
                      <a:pt x="778404" y="127000"/>
                      <a:pt x="796925" y="130704"/>
                      <a:pt x="803275" y="130175"/>
                    </a:cubicBezTo>
                    <a:cubicBezTo>
                      <a:pt x="809625" y="129646"/>
                      <a:pt x="807508" y="125413"/>
                      <a:pt x="809625" y="123825"/>
                    </a:cubicBezTo>
                    <a:cubicBezTo>
                      <a:pt x="811742" y="122237"/>
                      <a:pt x="805921" y="123296"/>
                      <a:pt x="815975" y="120650"/>
                    </a:cubicBezTo>
                    <a:cubicBezTo>
                      <a:pt x="826029" y="118004"/>
                      <a:pt x="858308" y="111125"/>
                      <a:pt x="869950" y="107950"/>
                    </a:cubicBezTo>
                    <a:cubicBezTo>
                      <a:pt x="881592" y="104775"/>
                      <a:pt x="881592" y="102658"/>
                      <a:pt x="885825" y="101600"/>
                    </a:cubicBezTo>
                    <a:cubicBezTo>
                      <a:pt x="890058" y="100542"/>
                      <a:pt x="895350" y="101600"/>
                      <a:pt x="895350" y="101600"/>
                    </a:cubicBezTo>
                    <a:cubicBezTo>
                      <a:pt x="897996" y="101600"/>
                      <a:pt x="897996" y="103187"/>
                      <a:pt x="901700" y="101600"/>
                    </a:cubicBezTo>
                    <a:cubicBezTo>
                      <a:pt x="905404" y="100013"/>
                      <a:pt x="910696" y="93662"/>
                      <a:pt x="917575" y="92075"/>
                    </a:cubicBezTo>
                    <a:cubicBezTo>
                      <a:pt x="924454" y="90488"/>
                      <a:pt x="942975" y="92075"/>
                      <a:pt x="942975" y="92075"/>
                    </a:cubicBezTo>
                    <a:cubicBezTo>
                      <a:pt x="951971" y="92075"/>
                      <a:pt x="964671" y="93133"/>
                      <a:pt x="971550" y="92075"/>
                    </a:cubicBezTo>
                    <a:cubicBezTo>
                      <a:pt x="978429" y="91017"/>
                      <a:pt x="979488" y="86783"/>
                      <a:pt x="984250" y="85725"/>
                    </a:cubicBezTo>
                    <a:cubicBezTo>
                      <a:pt x="989012" y="84667"/>
                      <a:pt x="992717" y="86783"/>
                      <a:pt x="1000125" y="85725"/>
                    </a:cubicBezTo>
                    <a:cubicBezTo>
                      <a:pt x="1007533" y="84667"/>
                      <a:pt x="1019704" y="81492"/>
                      <a:pt x="1028700" y="79375"/>
                    </a:cubicBezTo>
                    <a:cubicBezTo>
                      <a:pt x="1037696" y="77258"/>
                      <a:pt x="1044575" y="75671"/>
                      <a:pt x="1054100" y="73025"/>
                    </a:cubicBezTo>
                    <a:cubicBezTo>
                      <a:pt x="1063625" y="70379"/>
                      <a:pt x="1074738" y="65617"/>
                      <a:pt x="1085850" y="63500"/>
                    </a:cubicBezTo>
                    <a:cubicBezTo>
                      <a:pt x="1096962" y="61383"/>
                      <a:pt x="1117071" y="61912"/>
                      <a:pt x="1120775" y="60325"/>
                    </a:cubicBezTo>
                    <a:cubicBezTo>
                      <a:pt x="1124479" y="58738"/>
                      <a:pt x="1107546" y="55033"/>
                      <a:pt x="1108075" y="53975"/>
                    </a:cubicBezTo>
                    <a:cubicBezTo>
                      <a:pt x="1108604" y="52917"/>
                      <a:pt x="1115483" y="53446"/>
                      <a:pt x="1123950" y="53975"/>
                    </a:cubicBezTo>
                    <a:cubicBezTo>
                      <a:pt x="1132417" y="54504"/>
                      <a:pt x="1151996" y="57679"/>
                      <a:pt x="1158875" y="57150"/>
                    </a:cubicBezTo>
                    <a:cubicBezTo>
                      <a:pt x="1165754" y="56621"/>
                      <a:pt x="1159404" y="52388"/>
                      <a:pt x="1165225" y="50800"/>
                    </a:cubicBezTo>
                    <a:cubicBezTo>
                      <a:pt x="1171046" y="49213"/>
                      <a:pt x="1182688" y="48683"/>
                      <a:pt x="1193800" y="47625"/>
                    </a:cubicBezTo>
                    <a:cubicBezTo>
                      <a:pt x="1204912" y="46567"/>
                      <a:pt x="1221317" y="45508"/>
                      <a:pt x="1231900" y="44450"/>
                    </a:cubicBezTo>
                    <a:cubicBezTo>
                      <a:pt x="1242483" y="43392"/>
                      <a:pt x="1249892" y="42333"/>
                      <a:pt x="1257300" y="41275"/>
                    </a:cubicBezTo>
                    <a:cubicBezTo>
                      <a:pt x="1264708" y="40217"/>
                      <a:pt x="1265767" y="41275"/>
                      <a:pt x="1276350" y="38100"/>
                    </a:cubicBezTo>
                    <a:cubicBezTo>
                      <a:pt x="1286933" y="34925"/>
                      <a:pt x="1312333" y="24871"/>
                      <a:pt x="1320800" y="22225"/>
                    </a:cubicBezTo>
                    <a:cubicBezTo>
                      <a:pt x="1329267" y="19579"/>
                      <a:pt x="1327150" y="22225"/>
                      <a:pt x="1327150" y="22225"/>
                    </a:cubicBezTo>
                    <a:cubicBezTo>
                      <a:pt x="1330854" y="22225"/>
                      <a:pt x="1332442" y="22754"/>
                      <a:pt x="1343025" y="22225"/>
                    </a:cubicBezTo>
                    <a:cubicBezTo>
                      <a:pt x="1353608" y="21696"/>
                      <a:pt x="1380596" y="19579"/>
                      <a:pt x="1390650" y="19050"/>
                    </a:cubicBezTo>
                    <a:cubicBezTo>
                      <a:pt x="1400704" y="18521"/>
                      <a:pt x="1399117" y="19579"/>
                      <a:pt x="1403350" y="19050"/>
                    </a:cubicBezTo>
                    <a:cubicBezTo>
                      <a:pt x="1407583" y="18521"/>
                      <a:pt x="1413404" y="16933"/>
                      <a:pt x="1416050" y="15875"/>
                    </a:cubicBezTo>
                    <a:cubicBezTo>
                      <a:pt x="1418696" y="14817"/>
                      <a:pt x="1412346" y="13758"/>
                      <a:pt x="1419225" y="12700"/>
                    </a:cubicBezTo>
                    <a:cubicBezTo>
                      <a:pt x="1426104" y="11642"/>
                      <a:pt x="1450446" y="11642"/>
                      <a:pt x="1457325" y="9525"/>
                    </a:cubicBezTo>
                    <a:cubicBezTo>
                      <a:pt x="1464204" y="7408"/>
                      <a:pt x="1460500" y="0"/>
                      <a:pt x="1460500" y="0"/>
                    </a:cubicBez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grpSp>
        <p:sp>
          <p:nvSpPr>
            <p:cNvPr id="69" name="Freeform 68"/>
            <p:cNvSpPr>
              <a:spLocks/>
            </p:cNvSpPr>
            <p:nvPr/>
          </p:nvSpPr>
          <p:spPr bwMode="auto">
            <a:xfrm>
              <a:off x="5822950" y="2897565"/>
              <a:ext cx="1457325" cy="239611"/>
            </a:xfrm>
            <a:custGeom>
              <a:avLst/>
              <a:gdLst/>
              <a:ahLst/>
              <a:cxnLst/>
              <a:rect l="0" t="0" r="r" b="b"/>
              <a:pathLst>
                <a:path w="1457325" h="239183">
                  <a:moveTo>
                    <a:pt x="0" y="239183"/>
                  </a:moveTo>
                  <a:lnTo>
                    <a:pt x="69850" y="223308"/>
                  </a:lnTo>
                  <a:cubicBezTo>
                    <a:pt x="84667" y="220133"/>
                    <a:pt x="83079" y="221721"/>
                    <a:pt x="88900" y="220133"/>
                  </a:cubicBezTo>
                  <a:cubicBezTo>
                    <a:pt x="94721" y="218546"/>
                    <a:pt x="97896" y="214841"/>
                    <a:pt x="104775" y="213783"/>
                  </a:cubicBezTo>
                  <a:cubicBezTo>
                    <a:pt x="111654" y="212725"/>
                    <a:pt x="123825" y="214841"/>
                    <a:pt x="130175" y="213783"/>
                  </a:cubicBezTo>
                  <a:cubicBezTo>
                    <a:pt x="136525" y="212725"/>
                    <a:pt x="137583" y="209550"/>
                    <a:pt x="142875" y="207433"/>
                  </a:cubicBezTo>
                  <a:cubicBezTo>
                    <a:pt x="148167" y="205316"/>
                    <a:pt x="155046" y="203200"/>
                    <a:pt x="161925" y="201083"/>
                  </a:cubicBezTo>
                  <a:cubicBezTo>
                    <a:pt x="168804" y="198966"/>
                    <a:pt x="176213" y="196850"/>
                    <a:pt x="184150" y="194733"/>
                  </a:cubicBezTo>
                  <a:cubicBezTo>
                    <a:pt x="192087" y="192616"/>
                    <a:pt x="200025" y="190500"/>
                    <a:pt x="209550" y="188383"/>
                  </a:cubicBezTo>
                  <a:cubicBezTo>
                    <a:pt x="219075" y="186266"/>
                    <a:pt x="231775" y="184679"/>
                    <a:pt x="241300" y="182033"/>
                  </a:cubicBezTo>
                  <a:cubicBezTo>
                    <a:pt x="250825" y="179387"/>
                    <a:pt x="260350" y="174625"/>
                    <a:pt x="266700" y="172508"/>
                  </a:cubicBezTo>
                  <a:cubicBezTo>
                    <a:pt x="273050" y="170391"/>
                    <a:pt x="275167" y="170920"/>
                    <a:pt x="279400" y="169333"/>
                  </a:cubicBezTo>
                  <a:cubicBezTo>
                    <a:pt x="283633" y="167746"/>
                    <a:pt x="287867" y="164041"/>
                    <a:pt x="292100" y="162983"/>
                  </a:cubicBezTo>
                  <a:cubicBezTo>
                    <a:pt x="296333" y="161925"/>
                    <a:pt x="304800" y="162983"/>
                    <a:pt x="304800" y="162983"/>
                  </a:cubicBezTo>
                  <a:lnTo>
                    <a:pt x="320675" y="162983"/>
                  </a:lnTo>
                  <a:lnTo>
                    <a:pt x="342900" y="162983"/>
                  </a:lnTo>
                  <a:cubicBezTo>
                    <a:pt x="348192" y="162983"/>
                    <a:pt x="346604" y="164571"/>
                    <a:pt x="352425" y="162983"/>
                  </a:cubicBezTo>
                  <a:cubicBezTo>
                    <a:pt x="358246" y="161396"/>
                    <a:pt x="369888" y="155575"/>
                    <a:pt x="377825" y="153458"/>
                  </a:cubicBezTo>
                  <a:cubicBezTo>
                    <a:pt x="385762" y="151341"/>
                    <a:pt x="393700" y="150812"/>
                    <a:pt x="400050" y="150283"/>
                  </a:cubicBezTo>
                  <a:cubicBezTo>
                    <a:pt x="406400" y="149754"/>
                    <a:pt x="415925" y="150283"/>
                    <a:pt x="415925" y="150283"/>
                  </a:cubicBezTo>
                  <a:cubicBezTo>
                    <a:pt x="420158" y="150283"/>
                    <a:pt x="419100" y="151871"/>
                    <a:pt x="425450" y="150283"/>
                  </a:cubicBezTo>
                  <a:cubicBezTo>
                    <a:pt x="431800" y="148696"/>
                    <a:pt x="443971" y="141287"/>
                    <a:pt x="454025" y="140758"/>
                  </a:cubicBezTo>
                  <a:cubicBezTo>
                    <a:pt x="464079" y="140229"/>
                    <a:pt x="477838" y="147108"/>
                    <a:pt x="485775" y="147108"/>
                  </a:cubicBezTo>
                  <a:cubicBezTo>
                    <a:pt x="493712" y="147108"/>
                    <a:pt x="493183" y="141816"/>
                    <a:pt x="501650" y="140758"/>
                  </a:cubicBezTo>
                  <a:cubicBezTo>
                    <a:pt x="510117" y="139700"/>
                    <a:pt x="536575" y="140758"/>
                    <a:pt x="536575" y="140758"/>
                  </a:cubicBezTo>
                  <a:cubicBezTo>
                    <a:pt x="546100" y="140758"/>
                    <a:pt x="551921" y="142345"/>
                    <a:pt x="558800" y="140758"/>
                  </a:cubicBezTo>
                  <a:cubicBezTo>
                    <a:pt x="565679" y="139171"/>
                    <a:pt x="571500" y="132821"/>
                    <a:pt x="577850" y="131233"/>
                  </a:cubicBezTo>
                  <a:cubicBezTo>
                    <a:pt x="584200" y="129646"/>
                    <a:pt x="590550" y="132821"/>
                    <a:pt x="596900" y="131233"/>
                  </a:cubicBezTo>
                  <a:cubicBezTo>
                    <a:pt x="603250" y="129646"/>
                    <a:pt x="612246" y="123295"/>
                    <a:pt x="615950" y="121708"/>
                  </a:cubicBezTo>
                  <a:cubicBezTo>
                    <a:pt x="619654" y="120121"/>
                    <a:pt x="616479" y="123296"/>
                    <a:pt x="619125" y="121708"/>
                  </a:cubicBezTo>
                  <a:cubicBezTo>
                    <a:pt x="621771" y="120121"/>
                    <a:pt x="625475" y="113771"/>
                    <a:pt x="631825" y="112183"/>
                  </a:cubicBezTo>
                  <a:cubicBezTo>
                    <a:pt x="638175" y="110596"/>
                    <a:pt x="657225" y="112183"/>
                    <a:pt x="657225" y="112183"/>
                  </a:cubicBezTo>
                  <a:lnTo>
                    <a:pt x="692150" y="112183"/>
                  </a:lnTo>
                  <a:lnTo>
                    <a:pt x="714375" y="112183"/>
                  </a:lnTo>
                  <a:cubicBezTo>
                    <a:pt x="722312" y="112183"/>
                    <a:pt x="735013" y="112712"/>
                    <a:pt x="739775" y="112183"/>
                  </a:cubicBezTo>
                  <a:cubicBezTo>
                    <a:pt x="744538" y="111654"/>
                    <a:pt x="738188" y="111125"/>
                    <a:pt x="742950" y="109008"/>
                  </a:cubicBezTo>
                  <a:cubicBezTo>
                    <a:pt x="747712" y="106891"/>
                    <a:pt x="763059" y="100541"/>
                    <a:pt x="768350" y="99483"/>
                  </a:cubicBezTo>
                  <a:cubicBezTo>
                    <a:pt x="773641" y="98425"/>
                    <a:pt x="770996" y="102129"/>
                    <a:pt x="774700" y="102658"/>
                  </a:cubicBezTo>
                  <a:cubicBezTo>
                    <a:pt x="778404" y="103187"/>
                    <a:pt x="785284" y="103716"/>
                    <a:pt x="790575" y="102658"/>
                  </a:cubicBezTo>
                  <a:cubicBezTo>
                    <a:pt x="795866" y="101600"/>
                    <a:pt x="798513" y="97366"/>
                    <a:pt x="806450" y="96308"/>
                  </a:cubicBezTo>
                  <a:cubicBezTo>
                    <a:pt x="814387" y="95250"/>
                    <a:pt x="828146" y="95779"/>
                    <a:pt x="838200" y="96308"/>
                  </a:cubicBezTo>
                  <a:cubicBezTo>
                    <a:pt x="848254" y="96837"/>
                    <a:pt x="854075" y="101600"/>
                    <a:pt x="866775" y="99483"/>
                  </a:cubicBezTo>
                  <a:cubicBezTo>
                    <a:pt x="879475" y="97366"/>
                    <a:pt x="904875" y="86254"/>
                    <a:pt x="914400" y="83608"/>
                  </a:cubicBezTo>
                  <a:cubicBezTo>
                    <a:pt x="923925" y="80962"/>
                    <a:pt x="923925" y="83608"/>
                    <a:pt x="923925" y="83608"/>
                  </a:cubicBezTo>
                  <a:cubicBezTo>
                    <a:pt x="927100" y="83608"/>
                    <a:pt x="924983" y="83079"/>
                    <a:pt x="933450" y="83608"/>
                  </a:cubicBezTo>
                  <a:cubicBezTo>
                    <a:pt x="941917" y="84137"/>
                    <a:pt x="965729" y="88900"/>
                    <a:pt x="974725" y="86783"/>
                  </a:cubicBezTo>
                  <a:cubicBezTo>
                    <a:pt x="983721" y="84666"/>
                    <a:pt x="982133" y="73554"/>
                    <a:pt x="987425" y="70908"/>
                  </a:cubicBezTo>
                  <a:cubicBezTo>
                    <a:pt x="992717" y="68262"/>
                    <a:pt x="1006475" y="70908"/>
                    <a:pt x="1006475" y="70908"/>
                  </a:cubicBezTo>
                  <a:cubicBezTo>
                    <a:pt x="1012296" y="70908"/>
                    <a:pt x="1011238" y="71437"/>
                    <a:pt x="1022350" y="70908"/>
                  </a:cubicBezTo>
                  <a:cubicBezTo>
                    <a:pt x="1033462" y="70379"/>
                    <a:pt x="1064154" y="68791"/>
                    <a:pt x="1073150" y="67733"/>
                  </a:cubicBezTo>
                  <a:cubicBezTo>
                    <a:pt x="1082146" y="66675"/>
                    <a:pt x="1071563" y="64558"/>
                    <a:pt x="1076325" y="64558"/>
                  </a:cubicBezTo>
                  <a:cubicBezTo>
                    <a:pt x="1081087" y="64558"/>
                    <a:pt x="1096963" y="67204"/>
                    <a:pt x="1101725" y="67733"/>
                  </a:cubicBezTo>
                  <a:cubicBezTo>
                    <a:pt x="1106488" y="68262"/>
                    <a:pt x="1101196" y="68791"/>
                    <a:pt x="1104900" y="67733"/>
                  </a:cubicBezTo>
                  <a:cubicBezTo>
                    <a:pt x="1108604" y="66675"/>
                    <a:pt x="1119717" y="64558"/>
                    <a:pt x="1123950" y="61383"/>
                  </a:cubicBezTo>
                  <a:cubicBezTo>
                    <a:pt x="1128183" y="58208"/>
                    <a:pt x="1122892" y="51329"/>
                    <a:pt x="1130300" y="48683"/>
                  </a:cubicBezTo>
                  <a:cubicBezTo>
                    <a:pt x="1137708" y="46037"/>
                    <a:pt x="1159933" y="46037"/>
                    <a:pt x="1168400" y="45508"/>
                  </a:cubicBezTo>
                  <a:cubicBezTo>
                    <a:pt x="1176867" y="44979"/>
                    <a:pt x="1176338" y="46037"/>
                    <a:pt x="1181100" y="45508"/>
                  </a:cubicBezTo>
                  <a:cubicBezTo>
                    <a:pt x="1185863" y="44979"/>
                    <a:pt x="1192213" y="42862"/>
                    <a:pt x="1196975" y="42333"/>
                  </a:cubicBezTo>
                  <a:cubicBezTo>
                    <a:pt x="1201738" y="41804"/>
                    <a:pt x="1209675" y="42333"/>
                    <a:pt x="1209675" y="42333"/>
                  </a:cubicBezTo>
                  <a:cubicBezTo>
                    <a:pt x="1216025" y="42333"/>
                    <a:pt x="1229254" y="42862"/>
                    <a:pt x="1235075" y="42333"/>
                  </a:cubicBezTo>
                  <a:cubicBezTo>
                    <a:pt x="1240896" y="41804"/>
                    <a:pt x="1240367" y="41804"/>
                    <a:pt x="1244600" y="39158"/>
                  </a:cubicBezTo>
                  <a:cubicBezTo>
                    <a:pt x="1248833" y="36512"/>
                    <a:pt x="1254125" y="28575"/>
                    <a:pt x="1260475" y="26458"/>
                  </a:cubicBezTo>
                  <a:cubicBezTo>
                    <a:pt x="1266825" y="24341"/>
                    <a:pt x="1282700" y="26458"/>
                    <a:pt x="1282700" y="26458"/>
                  </a:cubicBezTo>
                  <a:cubicBezTo>
                    <a:pt x="1287992" y="26458"/>
                    <a:pt x="1286933" y="25929"/>
                    <a:pt x="1292225" y="26458"/>
                  </a:cubicBezTo>
                  <a:cubicBezTo>
                    <a:pt x="1297517" y="26987"/>
                    <a:pt x="1306513" y="29104"/>
                    <a:pt x="1314450" y="29633"/>
                  </a:cubicBezTo>
                  <a:cubicBezTo>
                    <a:pt x="1322388" y="30162"/>
                    <a:pt x="1332442" y="30162"/>
                    <a:pt x="1339850" y="29633"/>
                  </a:cubicBezTo>
                  <a:cubicBezTo>
                    <a:pt x="1347258" y="29104"/>
                    <a:pt x="1353608" y="28045"/>
                    <a:pt x="1358900" y="26458"/>
                  </a:cubicBezTo>
                  <a:cubicBezTo>
                    <a:pt x="1364192" y="24871"/>
                    <a:pt x="1366838" y="22754"/>
                    <a:pt x="1371600" y="20108"/>
                  </a:cubicBezTo>
                  <a:cubicBezTo>
                    <a:pt x="1376362" y="17462"/>
                    <a:pt x="1384300" y="12170"/>
                    <a:pt x="1387475" y="10583"/>
                  </a:cubicBezTo>
                  <a:cubicBezTo>
                    <a:pt x="1390650" y="8996"/>
                    <a:pt x="1388533" y="11112"/>
                    <a:pt x="1390650" y="10583"/>
                  </a:cubicBezTo>
                  <a:cubicBezTo>
                    <a:pt x="1392767" y="10054"/>
                    <a:pt x="1397529" y="8996"/>
                    <a:pt x="1400175" y="7408"/>
                  </a:cubicBezTo>
                  <a:cubicBezTo>
                    <a:pt x="1402821" y="5821"/>
                    <a:pt x="1401234" y="2116"/>
                    <a:pt x="1406525" y="1058"/>
                  </a:cubicBezTo>
                  <a:cubicBezTo>
                    <a:pt x="1411816" y="0"/>
                    <a:pt x="1426104" y="529"/>
                    <a:pt x="1431925" y="1058"/>
                  </a:cubicBezTo>
                  <a:cubicBezTo>
                    <a:pt x="1437746" y="1587"/>
                    <a:pt x="1437217" y="3704"/>
                    <a:pt x="1441450" y="4233"/>
                  </a:cubicBezTo>
                  <a:cubicBezTo>
                    <a:pt x="1445683" y="4762"/>
                    <a:pt x="1457325" y="4233"/>
                    <a:pt x="1457325" y="4233"/>
                  </a:cubicBez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sp>
          <p:nvSpPr>
            <p:cNvPr id="70" name="Freeform 69"/>
            <p:cNvSpPr>
              <a:spLocks/>
            </p:cNvSpPr>
            <p:nvPr/>
          </p:nvSpPr>
          <p:spPr bwMode="auto">
            <a:xfrm>
              <a:off x="7283450" y="2789238"/>
              <a:ext cx="701675" cy="103305"/>
            </a:xfrm>
            <a:custGeom>
              <a:avLst/>
              <a:gdLst>
                <a:gd name="T0" fmla="*/ 0 w 701675"/>
                <a:gd name="T1" fmla="*/ 103187 h 103187"/>
                <a:gd name="T2" fmla="*/ 120650 w 701675"/>
                <a:gd name="T3" fmla="*/ 93662 h 103187"/>
                <a:gd name="T4" fmla="*/ 155575 w 701675"/>
                <a:gd name="T5" fmla="*/ 84137 h 103187"/>
                <a:gd name="T6" fmla="*/ 155575 w 701675"/>
                <a:gd name="T7" fmla="*/ 74612 h 103187"/>
                <a:gd name="T8" fmla="*/ 193675 w 701675"/>
                <a:gd name="T9" fmla="*/ 77787 h 103187"/>
                <a:gd name="T10" fmla="*/ 193675 w 701675"/>
                <a:gd name="T11" fmla="*/ 68262 h 103187"/>
                <a:gd name="T12" fmla="*/ 288925 w 701675"/>
                <a:gd name="T13" fmla="*/ 68262 h 103187"/>
                <a:gd name="T14" fmla="*/ 292100 w 701675"/>
                <a:gd name="T15" fmla="*/ 58737 h 103187"/>
                <a:gd name="T16" fmla="*/ 298450 w 701675"/>
                <a:gd name="T17" fmla="*/ 58737 h 103187"/>
                <a:gd name="T18" fmla="*/ 317500 w 701675"/>
                <a:gd name="T19" fmla="*/ 58737 h 103187"/>
                <a:gd name="T20" fmla="*/ 323850 w 701675"/>
                <a:gd name="T21" fmla="*/ 49212 h 103187"/>
                <a:gd name="T22" fmla="*/ 336550 w 701675"/>
                <a:gd name="T23" fmla="*/ 46037 h 103187"/>
                <a:gd name="T24" fmla="*/ 365125 w 701675"/>
                <a:gd name="T25" fmla="*/ 42862 h 103187"/>
                <a:gd name="T26" fmla="*/ 371475 w 701675"/>
                <a:gd name="T27" fmla="*/ 33337 h 103187"/>
                <a:gd name="T28" fmla="*/ 371475 w 701675"/>
                <a:gd name="T29" fmla="*/ 36512 h 103187"/>
                <a:gd name="T30" fmla="*/ 396875 w 701675"/>
                <a:gd name="T31" fmla="*/ 33337 h 103187"/>
                <a:gd name="T32" fmla="*/ 406400 w 701675"/>
                <a:gd name="T33" fmla="*/ 20637 h 103187"/>
                <a:gd name="T34" fmla="*/ 476250 w 701675"/>
                <a:gd name="T35" fmla="*/ 23812 h 103187"/>
                <a:gd name="T36" fmla="*/ 476250 w 701675"/>
                <a:gd name="T37" fmla="*/ 11112 h 103187"/>
                <a:gd name="T38" fmla="*/ 590550 w 701675"/>
                <a:gd name="T39" fmla="*/ 17462 h 103187"/>
                <a:gd name="T40" fmla="*/ 593725 w 701675"/>
                <a:gd name="T41" fmla="*/ 1587 h 103187"/>
                <a:gd name="T42" fmla="*/ 701675 w 701675"/>
                <a:gd name="T43" fmla="*/ 7937 h 103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1675" h="103187">
                  <a:moveTo>
                    <a:pt x="0" y="103187"/>
                  </a:moveTo>
                  <a:cubicBezTo>
                    <a:pt x="47360" y="100012"/>
                    <a:pt x="94721" y="96837"/>
                    <a:pt x="120650" y="93662"/>
                  </a:cubicBezTo>
                  <a:cubicBezTo>
                    <a:pt x="146579" y="90487"/>
                    <a:pt x="149754" y="87312"/>
                    <a:pt x="155575" y="84137"/>
                  </a:cubicBezTo>
                  <a:cubicBezTo>
                    <a:pt x="161396" y="80962"/>
                    <a:pt x="149225" y="75670"/>
                    <a:pt x="155575" y="74612"/>
                  </a:cubicBezTo>
                  <a:cubicBezTo>
                    <a:pt x="161925" y="73554"/>
                    <a:pt x="187325" y="78845"/>
                    <a:pt x="193675" y="77787"/>
                  </a:cubicBezTo>
                  <a:cubicBezTo>
                    <a:pt x="200025" y="76729"/>
                    <a:pt x="177800" y="69850"/>
                    <a:pt x="193675" y="68262"/>
                  </a:cubicBezTo>
                  <a:cubicBezTo>
                    <a:pt x="209550" y="66675"/>
                    <a:pt x="272521" y="69849"/>
                    <a:pt x="288925" y="68262"/>
                  </a:cubicBezTo>
                  <a:cubicBezTo>
                    <a:pt x="305329" y="66675"/>
                    <a:pt x="290513" y="60324"/>
                    <a:pt x="292100" y="58737"/>
                  </a:cubicBezTo>
                  <a:cubicBezTo>
                    <a:pt x="293687" y="57150"/>
                    <a:pt x="298450" y="58737"/>
                    <a:pt x="298450" y="58737"/>
                  </a:cubicBezTo>
                  <a:cubicBezTo>
                    <a:pt x="302683" y="58737"/>
                    <a:pt x="313267" y="60324"/>
                    <a:pt x="317500" y="58737"/>
                  </a:cubicBezTo>
                  <a:cubicBezTo>
                    <a:pt x="321733" y="57150"/>
                    <a:pt x="320675" y="51329"/>
                    <a:pt x="323850" y="49212"/>
                  </a:cubicBezTo>
                  <a:cubicBezTo>
                    <a:pt x="327025" y="47095"/>
                    <a:pt x="329671" y="47095"/>
                    <a:pt x="336550" y="46037"/>
                  </a:cubicBezTo>
                  <a:cubicBezTo>
                    <a:pt x="343429" y="44979"/>
                    <a:pt x="359304" y="44979"/>
                    <a:pt x="365125" y="42862"/>
                  </a:cubicBezTo>
                  <a:cubicBezTo>
                    <a:pt x="370946" y="40745"/>
                    <a:pt x="370417" y="34395"/>
                    <a:pt x="371475" y="33337"/>
                  </a:cubicBezTo>
                  <a:cubicBezTo>
                    <a:pt x="372533" y="32279"/>
                    <a:pt x="367242" y="36512"/>
                    <a:pt x="371475" y="36512"/>
                  </a:cubicBezTo>
                  <a:cubicBezTo>
                    <a:pt x="375708" y="36512"/>
                    <a:pt x="391054" y="35983"/>
                    <a:pt x="396875" y="33337"/>
                  </a:cubicBezTo>
                  <a:cubicBezTo>
                    <a:pt x="402696" y="30691"/>
                    <a:pt x="393171" y="22224"/>
                    <a:pt x="406400" y="20637"/>
                  </a:cubicBezTo>
                  <a:cubicBezTo>
                    <a:pt x="419629" y="19050"/>
                    <a:pt x="464608" y="25399"/>
                    <a:pt x="476250" y="23812"/>
                  </a:cubicBezTo>
                  <a:cubicBezTo>
                    <a:pt x="487892" y="22225"/>
                    <a:pt x="457200" y="12170"/>
                    <a:pt x="476250" y="11112"/>
                  </a:cubicBezTo>
                  <a:cubicBezTo>
                    <a:pt x="495300" y="10054"/>
                    <a:pt x="570971" y="19049"/>
                    <a:pt x="590550" y="17462"/>
                  </a:cubicBezTo>
                  <a:cubicBezTo>
                    <a:pt x="610129" y="15875"/>
                    <a:pt x="575204" y="3174"/>
                    <a:pt x="593725" y="1587"/>
                  </a:cubicBezTo>
                  <a:cubicBezTo>
                    <a:pt x="612246" y="0"/>
                    <a:pt x="701675" y="7937"/>
                    <a:pt x="701675" y="7937"/>
                  </a:cubicBezTo>
                </a:path>
              </a:pathLst>
            </a:custGeom>
            <a:noFill/>
            <a:ln w="57150" cap="flat" cmpd="sng">
              <a:solidFill>
                <a:srgbClr val="FF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grpSp>
      <p:cxnSp>
        <p:nvCxnSpPr>
          <p:cNvPr id="76" name="Straight Connector 75"/>
          <p:cNvCxnSpPr>
            <a:cxnSpLocks noChangeShapeType="1"/>
          </p:cNvCxnSpPr>
          <p:nvPr/>
        </p:nvCxnSpPr>
        <p:spPr bwMode="auto">
          <a:xfrm>
            <a:off x="1619250" y="3927872"/>
            <a:ext cx="6330950" cy="4763"/>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7" name="Straight Connector 76"/>
          <p:cNvCxnSpPr>
            <a:cxnSpLocks noChangeShapeType="1"/>
          </p:cNvCxnSpPr>
          <p:nvPr/>
        </p:nvCxnSpPr>
        <p:spPr bwMode="auto">
          <a:xfrm>
            <a:off x="1562100" y="2774157"/>
            <a:ext cx="120650" cy="2381"/>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8" name="Straight Connector 77"/>
          <p:cNvCxnSpPr>
            <a:cxnSpLocks noChangeShapeType="1"/>
          </p:cNvCxnSpPr>
          <p:nvPr/>
        </p:nvCxnSpPr>
        <p:spPr bwMode="auto">
          <a:xfrm>
            <a:off x="1562100" y="3358754"/>
            <a:ext cx="120650" cy="2381"/>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9" name="Straight Connector 78"/>
          <p:cNvCxnSpPr>
            <a:cxnSpLocks noChangeShapeType="1"/>
          </p:cNvCxnSpPr>
          <p:nvPr/>
        </p:nvCxnSpPr>
        <p:spPr bwMode="auto">
          <a:xfrm>
            <a:off x="1562100" y="2172892"/>
            <a:ext cx="120650" cy="2381"/>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a:off x="1562100" y="1572817"/>
            <a:ext cx="120650" cy="2381"/>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1" name="Straight Connector 80"/>
          <p:cNvCxnSpPr>
            <a:cxnSpLocks noChangeShapeType="1"/>
          </p:cNvCxnSpPr>
          <p:nvPr/>
        </p:nvCxnSpPr>
        <p:spPr bwMode="auto">
          <a:xfrm>
            <a:off x="1562100" y="971551"/>
            <a:ext cx="120650" cy="2381"/>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2" name="Straight Connector 81"/>
          <p:cNvCxnSpPr>
            <a:cxnSpLocks noChangeShapeType="1"/>
          </p:cNvCxnSpPr>
          <p:nvPr/>
        </p:nvCxnSpPr>
        <p:spPr bwMode="auto">
          <a:xfrm rot="5400000">
            <a:off x="2474317" y="3919339"/>
            <a:ext cx="91679" cy="1588"/>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3" name="Straight Connector 82"/>
          <p:cNvCxnSpPr>
            <a:cxnSpLocks noChangeShapeType="1"/>
          </p:cNvCxnSpPr>
          <p:nvPr/>
        </p:nvCxnSpPr>
        <p:spPr bwMode="auto">
          <a:xfrm rot="5400000">
            <a:off x="3377605" y="3919339"/>
            <a:ext cx="91679"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p:cNvCxnSpPr>
          <p:nvPr/>
        </p:nvCxnSpPr>
        <p:spPr bwMode="auto">
          <a:xfrm rot="5400000">
            <a:off x="5192117" y="3919339"/>
            <a:ext cx="91679" cy="1588"/>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p:cNvCxnSpPr>
          <p:nvPr/>
        </p:nvCxnSpPr>
        <p:spPr bwMode="auto">
          <a:xfrm rot="5400000">
            <a:off x="6096991" y="3919339"/>
            <a:ext cx="91679" cy="1588"/>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6" name="Straight Connector 85"/>
          <p:cNvCxnSpPr>
            <a:cxnSpLocks noChangeShapeType="1"/>
          </p:cNvCxnSpPr>
          <p:nvPr/>
        </p:nvCxnSpPr>
        <p:spPr bwMode="auto">
          <a:xfrm rot="5400000">
            <a:off x="7003455" y="3919339"/>
            <a:ext cx="91679"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rot="5400000">
            <a:off x="7908330" y="3919339"/>
            <a:ext cx="91679"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8" name="TextBox 53"/>
          <p:cNvSpPr txBox="1">
            <a:spLocks noChangeArrowheads="1"/>
          </p:cNvSpPr>
          <p:nvPr/>
        </p:nvSpPr>
        <p:spPr bwMode="auto">
          <a:xfrm>
            <a:off x="1258888" y="3784997"/>
            <a:ext cx="327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0</a:t>
            </a:r>
          </a:p>
        </p:txBody>
      </p:sp>
      <p:sp>
        <p:nvSpPr>
          <p:cNvPr id="89" name="TextBox 54"/>
          <p:cNvSpPr txBox="1">
            <a:spLocks noChangeArrowheads="1"/>
          </p:cNvSpPr>
          <p:nvPr/>
        </p:nvSpPr>
        <p:spPr bwMode="auto">
          <a:xfrm>
            <a:off x="1116012" y="2638425"/>
            <a:ext cx="469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16</a:t>
            </a:r>
          </a:p>
        </p:txBody>
      </p:sp>
      <p:sp>
        <p:nvSpPr>
          <p:cNvPr id="90" name="TextBox 55"/>
          <p:cNvSpPr txBox="1">
            <a:spLocks noChangeArrowheads="1"/>
          </p:cNvSpPr>
          <p:nvPr/>
        </p:nvSpPr>
        <p:spPr bwMode="auto">
          <a:xfrm>
            <a:off x="1116012" y="1447800"/>
            <a:ext cx="469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32</a:t>
            </a:r>
          </a:p>
        </p:txBody>
      </p:sp>
      <p:sp>
        <p:nvSpPr>
          <p:cNvPr id="91" name="TextBox 57"/>
          <p:cNvSpPr txBox="1">
            <a:spLocks noChangeArrowheads="1"/>
          </p:cNvSpPr>
          <p:nvPr/>
        </p:nvSpPr>
        <p:spPr bwMode="auto">
          <a:xfrm>
            <a:off x="1116012" y="2037160"/>
            <a:ext cx="469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24</a:t>
            </a:r>
          </a:p>
        </p:txBody>
      </p:sp>
      <p:sp>
        <p:nvSpPr>
          <p:cNvPr id="92" name="TextBox 58"/>
          <p:cNvSpPr txBox="1">
            <a:spLocks noChangeArrowheads="1"/>
          </p:cNvSpPr>
          <p:nvPr/>
        </p:nvSpPr>
        <p:spPr bwMode="auto">
          <a:xfrm>
            <a:off x="1258888" y="3225403"/>
            <a:ext cx="327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8</a:t>
            </a:r>
          </a:p>
        </p:txBody>
      </p:sp>
      <p:cxnSp>
        <p:nvCxnSpPr>
          <p:cNvPr id="93" name="Straight Connector 92"/>
          <p:cNvCxnSpPr>
            <a:cxnSpLocks noChangeShapeType="1"/>
          </p:cNvCxnSpPr>
          <p:nvPr/>
        </p:nvCxnSpPr>
        <p:spPr bwMode="auto">
          <a:xfrm rot="5400000">
            <a:off x="4266605" y="3924102"/>
            <a:ext cx="91679"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4" name="Straight Connector 93"/>
          <p:cNvCxnSpPr>
            <a:cxnSpLocks noChangeShapeType="1"/>
          </p:cNvCxnSpPr>
          <p:nvPr/>
        </p:nvCxnSpPr>
        <p:spPr bwMode="auto">
          <a:xfrm rot="5400000">
            <a:off x="133945" y="2462014"/>
            <a:ext cx="2975372" cy="1588"/>
          </a:xfrm>
          <a:prstGeom prst="line">
            <a:avLst/>
          </a:prstGeom>
          <a:noFill/>
          <a:ln w="381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5" name="TextBox 46"/>
          <p:cNvSpPr txBox="1">
            <a:spLocks noChangeArrowheads="1"/>
          </p:cNvSpPr>
          <p:nvPr/>
        </p:nvSpPr>
        <p:spPr bwMode="auto">
          <a:xfrm>
            <a:off x="3921471" y="1168003"/>
            <a:ext cx="170110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800" b="1">
                <a:solidFill>
                  <a:srgbClr val="000000"/>
                </a:solidFill>
                <a:latin typeface="Arial" pitchFamily="34" charset="0"/>
                <a:cs typeface="Arial" pitchFamily="34" charset="0"/>
              </a:rPr>
              <a:t>Enalapril</a:t>
            </a:r>
          </a:p>
          <a:p>
            <a:pPr algn="ctr" eaLnBrk="1" hangingPunct="1">
              <a:spcBef>
                <a:spcPct val="0"/>
              </a:spcBef>
              <a:buFontTx/>
              <a:buNone/>
            </a:pPr>
            <a:r>
              <a:rPr lang="en-US" altLang="en-US" sz="2400">
                <a:solidFill>
                  <a:srgbClr val="000000"/>
                </a:solidFill>
                <a:latin typeface="Arial" pitchFamily="34" charset="0"/>
                <a:cs typeface="Arial" pitchFamily="34" charset="0"/>
              </a:rPr>
              <a:t>(n=4212)</a:t>
            </a:r>
          </a:p>
        </p:txBody>
      </p:sp>
      <p:sp>
        <p:nvSpPr>
          <p:cNvPr id="96" name="TextBox 49"/>
          <p:cNvSpPr txBox="1">
            <a:spLocks noChangeArrowheads="1"/>
          </p:cNvSpPr>
          <p:nvPr/>
        </p:nvSpPr>
        <p:spPr bwMode="auto">
          <a:xfrm>
            <a:off x="3114730" y="3945731"/>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360</a:t>
            </a:r>
          </a:p>
        </p:txBody>
      </p:sp>
      <p:sp>
        <p:nvSpPr>
          <p:cNvPr id="97" name="TextBox 50"/>
          <p:cNvSpPr txBox="1">
            <a:spLocks noChangeArrowheads="1"/>
          </p:cNvSpPr>
          <p:nvPr/>
        </p:nvSpPr>
        <p:spPr bwMode="auto">
          <a:xfrm>
            <a:off x="4930830" y="3945731"/>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720</a:t>
            </a:r>
          </a:p>
        </p:txBody>
      </p:sp>
      <p:sp>
        <p:nvSpPr>
          <p:cNvPr id="98" name="TextBox 51"/>
          <p:cNvSpPr txBox="1">
            <a:spLocks noChangeArrowheads="1"/>
          </p:cNvSpPr>
          <p:nvPr/>
        </p:nvSpPr>
        <p:spPr bwMode="auto">
          <a:xfrm>
            <a:off x="6677182" y="3945731"/>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1080</a:t>
            </a:r>
          </a:p>
        </p:txBody>
      </p:sp>
      <p:sp>
        <p:nvSpPr>
          <p:cNvPr id="99" name="TextBox 52"/>
          <p:cNvSpPr txBox="1">
            <a:spLocks noChangeArrowheads="1"/>
          </p:cNvSpPr>
          <p:nvPr/>
        </p:nvSpPr>
        <p:spPr bwMode="auto">
          <a:xfrm>
            <a:off x="1519084" y="3945731"/>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0</a:t>
            </a:r>
          </a:p>
        </p:txBody>
      </p:sp>
      <p:sp>
        <p:nvSpPr>
          <p:cNvPr id="100" name="TextBox 59"/>
          <p:cNvSpPr txBox="1">
            <a:spLocks noChangeArrowheads="1"/>
          </p:cNvSpPr>
          <p:nvPr/>
        </p:nvSpPr>
        <p:spPr bwMode="auto">
          <a:xfrm>
            <a:off x="2213823" y="3945731"/>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180</a:t>
            </a:r>
          </a:p>
        </p:txBody>
      </p:sp>
      <p:sp>
        <p:nvSpPr>
          <p:cNvPr id="101" name="TextBox 61"/>
          <p:cNvSpPr txBox="1">
            <a:spLocks noChangeArrowheads="1"/>
          </p:cNvSpPr>
          <p:nvPr/>
        </p:nvSpPr>
        <p:spPr bwMode="auto">
          <a:xfrm>
            <a:off x="4014842" y="3945731"/>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540</a:t>
            </a:r>
          </a:p>
        </p:txBody>
      </p:sp>
      <p:sp>
        <p:nvSpPr>
          <p:cNvPr id="102" name="TextBox 62"/>
          <p:cNvSpPr txBox="1">
            <a:spLocks noChangeArrowheads="1"/>
          </p:cNvSpPr>
          <p:nvPr/>
        </p:nvSpPr>
        <p:spPr bwMode="auto">
          <a:xfrm>
            <a:off x="5840467" y="3945731"/>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900</a:t>
            </a:r>
          </a:p>
        </p:txBody>
      </p:sp>
      <p:sp>
        <p:nvSpPr>
          <p:cNvPr id="103" name="TextBox 63"/>
          <p:cNvSpPr txBox="1">
            <a:spLocks noChangeArrowheads="1"/>
          </p:cNvSpPr>
          <p:nvPr/>
        </p:nvSpPr>
        <p:spPr bwMode="auto">
          <a:xfrm>
            <a:off x="7572532" y="3945731"/>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solidFill>
                  <a:srgbClr val="000000"/>
                </a:solidFill>
                <a:latin typeface="Arial" pitchFamily="34" charset="0"/>
                <a:cs typeface="Arial" pitchFamily="34" charset="0"/>
              </a:rPr>
              <a:t>1260</a:t>
            </a:r>
          </a:p>
        </p:txBody>
      </p:sp>
      <p:sp>
        <p:nvSpPr>
          <p:cNvPr id="104" name="TextBox 65"/>
          <p:cNvSpPr txBox="1">
            <a:spLocks noChangeArrowheads="1"/>
          </p:cNvSpPr>
          <p:nvPr/>
        </p:nvSpPr>
        <p:spPr bwMode="auto">
          <a:xfrm>
            <a:off x="2281238" y="4241006"/>
            <a:ext cx="5033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b="1" dirty="0">
                <a:solidFill>
                  <a:srgbClr val="000000"/>
                </a:solidFill>
                <a:latin typeface="Arial" pitchFamily="34" charset="0"/>
                <a:cs typeface="Arial" pitchFamily="34" charset="0"/>
              </a:rPr>
              <a:t>Days After Randomization</a:t>
            </a:r>
          </a:p>
        </p:txBody>
      </p:sp>
      <p:sp>
        <p:nvSpPr>
          <p:cNvPr id="105" name="TextBox 98"/>
          <p:cNvSpPr txBox="1">
            <a:spLocks noChangeArrowheads="1"/>
          </p:cNvSpPr>
          <p:nvPr/>
        </p:nvSpPr>
        <p:spPr bwMode="auto">
          <a:xfrm>
            <a:off x="1357312" y="4541044"/>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4187</a:t>
            </a:r>
          </a:p>
          <a:p>
            <a:pPr eaLnBrk="1" hangingPunct="1">
              <a:spcBef>
                <a:spcPct val="0"/>
              </a:spcBef>
              <a:buFontTx/>
              <a:buNone/>
            </a:pPr>
            <a:r>
              <a:rPr lang="en-US" altLang="en-US" sz="1200">
                <a:solidFill>
                  <a:srgbClr val="000000"/>
                </a:solidFill>
                <a:latin typeface="Arial" pitchFamily="34" charset="0"/>
                <a:cs typeface="Arial" pitchFamily="34" charset="0"/>
              </a:rPr>
              <a:t>4212</a:t>
            </a:r>
          </a:p>
        </p:txBody>
      </p:sp>
      <p:sp>
        <p:nvSpPr>
          <p:cNvPr id="106" name="TextBox 99"/>
          <p:cNvSpPr txBox="1">
            <a:spLocks noChangeArrowheads="1"/>
          </p:cNvSpPr>
          <p:nvPr/>
        </p:nvSpPr>
        <p:spPr bwMode="auto">
          <a:xfrm>
            <a:off x="2257425" y="4541044"/>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3922</a:t>
            </a:r>
          </a:p>
          <a:p>
            <a:pPr eaLnBrk="1" hangingPunct="1">
              <a:spcBef>
                <a:spcPct val="0"/>
              </a:spcBef>
              <a:buFontTx/>
              <a:buNone/>
            </a:pPr>
            <a:r>
              <a:rPr lang="en-US" altLang="en-US" sz="1200">
                <a:solidFill>
                  <a:srgbClr val="000000"/>
                </a:solidFill>
                <a:latin typeface="Arial" pitchFamily="34" charset="0"/>
                <a:cs typeface="Arial" pitchFamily="34" charset="0"/>
              </a:rPr>
              <a:t>3883</a:t>
            </a:r>
          </a:p>
        </p:txBody>
      </p:sp>
      <p:sp>
        <p:nvSpPr>
          <p:cNvPr id="107" name="TextBox 100"/>
          <p:cNvSpPr txBox="1">
            <a:spLocks noChangeArrowheads="1"/>
          </p:cNvSpPr>
          <p:nvPr/>
        </p:nvSpPr>
        <p:spPr bwMode="auto">
          <a:xfrm>
            <a:off x="3155950" y="4541044"/>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3663</a:t>
            </a:r>
          </a:p>
          <a:p>
            <a:pPr eaLnBrk="1" hangingPunct="1">
              <a:spcBef>
                <a:spcPct val="0"/>
              </a:spcBef>
              <a:buFontTx/>
              <a:buNone/>
            </a:pPr>
            <a:r>
              <a:rPr lang="en-US" altLang="en-US" sz="1200">
                <a:solidFill>
                  <a:srgbClr val="000000"/>
                </a:solidFill>
                <a:latin typeface="Arial" pitchFamily="34" charset="0"/>
                <a:cs typeface="Arial" pitchFamily="34" charset="0"/>
              </a:rPr>
              <a:t>3579</a:t>
            </a:r>
          </a:p>
        </p:txBody>
      </p:sp>
      <p:sp>
        <p:nvSpPr>
          <p:cNvPr id="108" name="TextBox 101"/>
          <p:cNvSpPr txBox="1">
            <a:spLocks noChangeArrowheads="1"/>
          </p:cNvSpPr>
          <p:nvPr/>
        </p:nvSpPr>
        <p:spPr bwMode="auto">
          <a:xfrm>
            <a:off x="4054475" y="4541044"/>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3018</a:t>
            </a:r>
          </a:p>
          <a:p>
            <a:pPr eaLnBrk="1" hangingPunct="1">
              <a:spcBef>
                <a:spcPct val="0"/>
              </a:spcBef>
              <a:buFontTx/>
              <a:buNone/>
            </a:pPr>
            <a:r>
              <a:rPr lang="en-US" altLang="en-US" sz="1200">
                <a:solidFill>
                  <a:srgbClr val="000000"/>
                </a:solidFill>
                <a:latin typeface="Arial" pitchFamily="34" charset="0"/>
                <a:cs typeface="Arial" pitchFamily="34" charset="0"/>
              </a:rPr>
              <a:t>2922</a:t>
            </a:r>
          </a:p>
        </p:txBody>
      </p:sp>
      <p:sp>
        <p:nvSpPr>
          <p:cNvPr id="109" name="TextBox 102"/>
          <p:cNvSpPr txBox="1">
            <a:spLocks noChangeArrowheads="1"/>
          </p:cNvSpPr>
          <p:nvPr/>
        </p:nvSpPr>
        <p:spPr bwMode="auto">
          <a:xfrm>
            <a:off x="4959350" y="4541044"/>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2257</a:t>
            </a:r>
          </a:p>
          <a:p>
            <a:pPr eaLnBrk="1" hangingPunct="1">
              <a:spcBef>
                <a:spcPct val="0"/>
              </a:spcBef>
              <a:buFontTx/>
              <a:buNone/>
            </a:pPr>
            <a:r>
              <a:rPr lang="en-US" altLang="en-US" sz="1200">
                <a:solidFill>
                  <a:srgbClr val="000000"/>
                </a:solidFill>
                <a:latin typeface="Arial" pitchFamily="34" charset="0"/>
                <a:cs typeface="Arial" pitchFamily="34" charset="0"/>
              </a:rPr>
              <a:t>2123</a:t>
            </a:r>
          </a:p>
        </p:txBody>
      </p:sp>
      <p:sp>
        <p:nvSpPr>
          <p:cNvPr id="110" name="TextBox 103"/>
          <p:cNvSpPr txBox="1">
            <a:spLocks noChangeArrowheads="1"/>
          </p:cNvSpPr>
          <p:nvPr/>
        </p:nvSpPr>
        <p:spPr bwMode="auto">
          <a:xfrm>
            <a:off x="5865812" y="4541044"/>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1544</a:t>
            </a:r>
          </a:p>
          <a:p>
            <a:pPr eaLnBrk="1" hangingPunct="1">
              <a:spcBef>
                <a:spcPct val="0"/>
              </a:spcBef>
              <a:buFontTx/>
              <a:buNone/>
            </a:pPr>
            <a:r>
              <a:rPr lang="en-US" altLang="en-US" sz="1200">
                <a:solidFill>
                  <a:srgbClr val="000000"/>
                </a:solidFill>
                <a:latin typeface="Arial" pitchFamily="34" charset="0"/>
                <a:cs typeface="Arial" pitchFamily="34" charset="0"/>
              </a:rPr>
              <a:t>1488</a:t>
            </a:r>
          </a:p>
        </p:txBody>
      </p:sp>
      <p:sp>
        <p:nvSpPr>
          <p:cNvPr id="111" name="TextBox 104"/>
          <p:cNvSpPr txBox="1">
            <a:spLocks noChangeArrowheads="1"/>
          </p:cNvSpPr>
          <p:nvPr/>
        </p:nvSpPr>
        <p:spPr bwMode="auto">
          <a:xfrm>
            <a:off x="6816726" y="4541044"/>
            <a:ext cx="439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896</a:t>
            </a:r>
          </a:p>
          <a:p>
            <a:pPr eaLnBrk="1" hangingPunct="1">
              <a:spcBef>
                <a:spcPct val="0"/>
              </a:spcBef>
              <a:buFontTx/>
              <a:buNone/>
            </a:pPr>
            <a:r>
              <a:rPr lang="en-US" altLang="en-US" sz="1200">
                <a:solidFill>
                  <a:srgbClr val="000000"/>
                </a:solidFill>
                <a:latin typeface="Arial" pitchFamily="34" charset="0"/>
                <a:cs typeface="Arial" pitchFamily="34" charset="0"/>
              </a:rPr>
              <a:t>853</a:t>
            </a:r>
          </a:p>
        </p:txBody>
      </p:sp>
      <p:sp>
        <p:nvSpPr>
          <p:cNvPr id="112" name="TextBox 105"/>
          <p:cNvSpPr txBox="1">
            <a:spLocks noChangeArrowheads="1"/>
          </p:cNvSpPr>
          <p:nvPr/>
        </p:nvSpPr>
        <p:spPr bwMode="auto">
          <a:xfrm>
            <a:off x="7716838" y="4541044"/>
            <a:ext cx="439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249</a:t>
            </a:r>
          </a:p>
          <a:p>
            <a:pPr eaLnBrk="1" hangingPunct="1">
              <a:spcBef>
                <a:spcPct val="0"/>
              </a:spcBef>
              <a:buFontTx/>
              <a:buNone/>
            </a:pPr>
            <a:r>
              <a:rPr lang="en-US" altLang="en-US" sz="1200">
                <a:solidFill>
                  <a:srgbClr val="000000"/>
                </a:solidFill>
                <a:latin typeface="Arial" pitchFamily="34" charset="0"/>
                <a:cs typeface="Arial" pitchFamily="34" charset="0"/>
              </a:rPr>
              <a:t>236</a:t>
            </a:r>
          </a:p>
        </p:txBody>
      </p:sp>
      <p:sp>
        <p:nvSpPr>
          <p:cNvPr id="113" name="TextBox 107"/>
          <p:cNvSpPr txBox="1">
            <a:spLocks noChangeArrowheads="1"/>
          </p:cNvSpPr>
          <p:nvPr/>
        </p:nvSpPr>
        <p:spPr bwMode="auto">
          <a:xfrm>
            <a:off x="228601" y="4541044"/>
            <a:ext cx="779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LCZ696</a:t>
            </a:r>
          </a:p>
          <a:p>
            <a:pPr eaLnBrk="1" hangingPunct="1">
              <a:spcBef>
                <a:spcPct val="0"/>
              </a:spcBef>
              <a:buFontTx/>
              <a:buNone/>
            </a:pPr>
            <a:r>
              <a:rPr lang="en-US" altLang="en-US" sz="1200">
                <a:solidFill>
                  <a:srgbClr val="000000"/>
                </a:solidFill>
                <a:latin typeface="Arial" pitchFamily="34" charset="0"/>
                <a:cs typeface="Arial" pitchFamily="34" charset="0"/>
              </a:rPr>
              <a:t>Enalapril</a:t>
            </a:r>
          </a:p>
        </p:txBody>
      </p:sp>
      <p:sp>
        <p:nvSpPr>
          <p:cNvPr id="114" name="TextBox 108"/>
          <p:cNvSpPr txBox="1">
            <a:spLocks noChangeArrowheads="1"/>
          </p:cNvSpPr>
          <p:nvPr/>
        </p:nvSpPr>
        <p:spPr bwMode="auto">
          <a:xfrm>
            <a:off x="228600" y="4332685"/>
            <a:ext cx="1252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Patients at Risk</a:t>
            </a:r>
          </a:p>
        </p:txBody>
      </p:sp>
      <p:cxnSp>
        <p:nvCxnSpPr>
          <p:cNvPr id="115" name="Straight Connector 114"/>
          <p:cNvCxnSpPr>
            <a:cxnSpLocks noChangeShapeType="1"/>
          </p:cNvCxnSpPr>
          <p:nvPr/>
        </p:nvCxnSpPr>
        <p:spPr bwMode="auto">
          <a:xfrm>
            <a:off x="300037" y="4541044"/>
            <a:ext cx="1209675" cy="1191"/>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6" name="TextBox 114"/>
          <p:cNvSpPr txBox="1">
            <a:spLocks noChangeArrowheads="1"/>
          </p:cNvSpPr>
          <p:nvPr/>
        </p:nvSpPr>
        <p:spPr bwMode="auto">
          <a:xfrm>
            <a:off x="7935913" y="1183482"/>
            <a:ext cx="825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a:solidFill>
                  <a:srgbClr val="000000"/>
                </a:solidFill>
                <a:latin typeface="Arial" pitchFamily="34" charset="0"/>
                <a:cs typeface="Arial" pitchFamily="34" charset="0"/>
              </a:rPr>
              <a:t>1117</a:t>
            </a:r>
          </a:p>
        </p:txBody>
      </p:sp>
      <p:sp>
        <p:nvSpPr>
          <p:cNvPr id="117" name="TextBox 60"/>
          <p:cNvSpPr txBox="1">
            <a:spLocks noChangeArrowheads="1"/>
          </p:cNvSpPr>
          <p:nvPr/>
        </p:nvSpPr>
        <p:spPr bwMode="auto">
          <a:xfrm rot="-5400000">
            <a:off x="-396875" y="1955473"/>
            <a:ext cx="2338388"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ts val="2000"/>
              </a:lnSpc>
              <a:spcBef>
                <a:spcPct val="0"/>
              </a:spcBef>
              <a:buFontTx/>
              <a:buNone/>
            </a:pPr>
            <a:r>
              <a:rPr lang="en-US" altLang="en-US" sz="1800" b="1">
                <a:solidFill>
                  <a:srgbClr val="000000"/>
                </a:solidFill>
                <a:latin typeface="Arial" pitchFamily="34" charset="0"/>
                <a:cs typeface="Arial" pitchFamily="34" charset="0"/>
              </a:rPr>
              <a:t>Kaplan-Meier Estimate of</a:t>
            </a:r>
          </a:p>
          <a:p>
            <a:pPr algn="ctr" eaLnBrk="1" hangingPunct="1">
              <a:lnSpc>
                <a:spcPts val="2000"/>
              </a:lnSpc>
              <a:spcBef>
                <a:spcPct val="0"/>
              </a:spcBef>
              <a:buFontTx/>
              <a:buNone/>
            </a:pPr>
            <a:r>
              <a:rPr lang="en-US" altLang="en-US" sz="1800" b="1">
                <a:solidFill>
                  <a:srgbClr val="000000"/>
                </a:solidFill>
                <a:latin typeface="Arial" pitchFamily="34" charset="0"/>
                <a:cs typeface="Arial" pitchFamily="34" charset="0"/>
              </a:rPr>
              <a:t>Cumulative Rates (%)</a:t>
            </a:r>
          </a:p>
        </p:txBody>
      </p:sp>
      <p:sp>
        <p:nvSpPr>
          <p:cNvPr id="118" name="TextBox 71"/>
          <p:cNvSpPr txBox="1">
            <a:spLocks noChangeArrowheads="1"/>
          </p:cNvSpPr>
          <p:nvPr/>
        </p:nvSpPr>
        <p:spPr bwMode="auto">
          <a:xfrm>
            <a:off x="7997825" y="1650207"/>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a:solidFill>
                  <a:srgbClr val="000000"/>
                </a:solidFill>
                <a:latin typeface="Arial" pitchFamily="34" charset="0"/>
                <a:cs typeface="Arial" pitchFamily="34" charset="0"/>
              </a:rPr>
              <a:t>914</a:t>
            </a:r>
          </a:p>
        </p:txBody>
      </p:sp>
      <p:sp>
        <p:nvSpPr>
          <p:cNvPr id="119" name="TextBox 72"/>
          <p:cNvSpPr txBox="1">
            <a:spLocks noChangeArrowheads="1"/>
          </p:cNvSpPr>
          <p:nvPr/>
        </p:nvSpPr>
        <p:spPr bwMode="auto">
          <a:xfrm>
            <a:off x="6490300" y="2126457"/>
            <a:ext cx="148470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800" b="1">
                <a:solidFill>
                  <a:srgbClr val="000000"/>
                </a:solidFill>
                <a:latin typeface="Arial" pitchFamily="34" charset="0"/>
                <a:cs typeface="Arial" pitchFamily="34" charset="0"/>
              </a:rPr>
              <a:t>LCZ696</a:t>
            </a:r>
          </a:p>
          <a:p>
            <a:pPr algn="ctr" eaLnBrk="1" hangingPunct="1">
              <a:spcBef>
                <a:spcPct val="0"/>
              </a:spcBef>
              <a:buFontTx/>
              <a:buNone/>
            </a:pPr>
            <a:r>
              <a:rPr lang="en-US" altLang="en-US" sz="2400">
                <a:solidFill>
                  <a:srgbClr val="000000"/>
                </a:solidFill>
                <a:latin typeface="Arial" pitchFamily="34" charset="0"/>
                <a:cs typeface="Arial" pitchFamily="34" charset="0"/>
              </a:rPr>
              <a:t>(n=4187)</a:t>
            </a:r>
          </a:p>
        </p:txBody>
      </p:sp>
      <p:sp>
        <p:nvSpPr>
          <p:cNvPr id="120" name="TextBox 119"/>
          <p:cNvSpPr txBox="1">
            <a:spLocks noChangeArrowheads="1"/>
          </p:cNvSpPr>
          <p:nvPr/>
        </p:nvSpPr>
        <p:spPr bwMode="auto">
          <a:xfrm>
            <a:off x="4170363" y="3025379"/>
            <a:ext cx="3827463" cy="1015663"/>
          </a:xfrm>
          <a:prstGeom prst="rect">
            <a:avLst/>
          </a:prstGeom>
          <a:solidFill>
            <a:srgbClr val="215968"/>
          </a:solidFill>
          <a:ln w="9525">
            <a:solidFill>
              <a:srgbClr val="FFFFFF"/>
            </a:solidFill>
            <a:miter lim="800000"/>
            <a:headEnd/>
            <a:tailEnd/>
          </a:ln>
          <a:effectLst>
            <a:outerShdw blurRad="76200" dist="38100" dir="2700000" rotWithShape="0">
              <a:srgbClr val="808080">
                <a:alpha val="42999"/>
              </a:srgbClr>
            </a:outerShdw>
          </a:effectLst>
        </p:spPr>
        <p:txBody>
          <a:bodyPr>
            <a:spAutoFit/>
          </a:bodyPr>
          <a:lstStyle/>
          <a:p>
            <a:pPr algn="ctr" fontAlgn="auto">
              <a:spcBef>
                <a:spcPts val="0"/>
              </a:spcBef>
              <a:spcAft>
                <a:spcPts val="0"/>
              </a:spcAft>
              <a:defRPr/>
            </a:pPr>
            <a:r>
              <a:rPr lang="en-US" sz="2000" b="1" dirty="0">
                <a:solidFill>
                  <a:srgbClr val="FFFFFF"/>
                </a:solidFill>
                <a:latin typeface="Arial"/>
                <a:ea typeface="+mn-ea"/>
                <a:cs typeface="Arial"/>
              </a:rPr>
              <a:t>HR = 0.80 (0.73-0.87)</a:t>
            </a:r>
          </a:p>
          <a:p>
            <a:pPr algn="ctr" fontAlgn="auto">
              <a:spcBef>
                <a:spcPts val="0"/>
              </a:spcBef>
              <a:spcAft>
                <a:spcPts val="0"/>
              </a:spcAft>
              <a:defRPr/>
            </a:pPr>
            <a:r>
              <a:rPr lang="en-US" sz="2000" b="1" dirty="0">
                <a:solidFill>
                  <a:srgbClr val="FFFFFF"/>
                </a:solidFill>
                <a:latin typeface="Arial"/>
                <a:ea typeface="+mn-ea"/>
                <a:cs typeface="Arial"/>
              </a:rPr>
              <a:t>P = 0.0000002</a:t>
            </a:r>
          </a:p>
          <a:p>
            <a:pPr algn="ctr" fontAlgn="auto">
              <a:spcBef>
                <a:spcPts val="0"/>
              </a:spcBef>
              <a:spcAft>
                <a:spcPts val="0"/>
              </a:spcAft>
              <a:defRPr/>
            </a:pPr>
            <a:r>
              <a:rPr lang="en-US" sz="2000" b="1" dirty="0">
                <a:solidFill>
                  <a:srgbClr val="FFFFFF"/>
                </a:solidFill>
                <a:latin typeface="Arial"/>
                <a:ea typeface="+mn-ea"/>
                <a:cs typeface="Arial"/>
              </a:rPr>
              <a:t>Number needed to treat = 21</a:t>
            </a:r>
            <a:endParaRPr lang="en-US" sz="2000" dirty="0">
              <a:solidFill>
                <a:srgbClr val="FFFFFF"/>
              </a:solidFill>
              <a:latin typeface="Arial"/>
              <a:ea typeface="+mn-ea"/>
              <a:cs typeface="Arial"/>
            </a:endParaRPr>
          </a:p>
        </p:txBody>
      </p:sp>
      <p:grpSp>
        <p:nvGrpSpPr>
          <p:cNvPr id="121" name="Group 19"/>
          <p:cNvGrpSpPr/>
          <p:nvPr/>
        </p:nvGrpSpPr>
        <p:grpSpPr>
          <a:xfrm>
            <a:off x="1619246" y="1809502"/>
            <a:ext cx="6330950" cy="2139332"/>
            <a:chOff x="1666875" y="3016250"/>
            <a:chExt cx="6330950" cy="1289050"/>
          </a:xfrm>
          <a:effectLst>
            <a:outerShdw blurRad="76200" dist="38100" dir="2700000">
              <a:srgbClr val="000000">
                <a:alpha val="43000"/>
              </a:srgbClr>
            </a:outerShdw>
          </a:effectLst>
        </p:grpSpPr>
        <p:sp>
          <p:nvSpPr>
            <p:cNvPr id="122" name="Freeform 121"/>
            <p:cNvSpPr/>
            <p:nvPr/>
          </p:nvSpPr>
          <p:spPr>
            <a:xfrm>
              <a:off x="1666875" y="3683000"/>
              <a:ext cx="2352675" cy="622300"/>
            </a:xfrm>
            <a:custGeom>
              <a:avLst/>
              <a:gdLst>
                <a:gd name="connsiteX0" fmla="*/ 0 w 2352675"/>
                <a:gd name="connsiteY0" fmla="*/ 622300 h 622300"/>
                <a:gd name="connsiteX1" fmla="*/ 60325 w 2352675"/>
                <a:gd name="connsiteY1" fmla="*/ 612775 h 622300"/>
                <a:gd name="connsiteX2" fmla="*/ 82550 w 2352675"/>
                <a:gd name="connsiteY2" fmla="*/ 600075 h 622300"/>
                <a:gd name="connsiteX3" fmla="*/ 149225 w 2352675"/>
                <a:gd name="connsiteY3" fmla="*/ 584200 h 622300"/>
                <a:gd name="connsiteX4" fmla="*/ 165100 w 2352675"/>
                <a:gd name="connsiteY4" fmla="*/ 568325 h 622300"/>
                <a:gd name="connsiteX5" fmla="*/ 212725 w 2352675"/>
                <a:gd name="connsiteY5" fmla="*/ 565150 h 622300"/>
                <a:gd name="connsiteX6" fmla="*/ 279400 w 2352675"/>
                <a:gd name="connsiteY6" fmla="*/ 549275 h 622300"/>
                <a:gd name="connsiteX7" fmla="*/ 320675 w 2352675"/>
                <a:gd name="connsiteY7" fmla="*/ 536575 h 622300"/>
                <a:gd name="connsiteX8" fmla="*/ 374650 w 2352675"/>
                <a:gd name="connsiteY8" fmla="*/ 520700 h 622300"/>
                <a:gd name="connsiteX9" fmla="*/ 428625 w 2352675"/>
                <a:gd name="connsiteY9" fmla="*/ 501650 h 622300"/>
                <a:gd name="connsiteX10" fmla="*/ 469900 w 2352675"/>
                <a:gd name="connsiteY10" fmla="*/ 485775 h 622300"/>
                <a:gd name="connsiteX11" fmla="*/ 517525 w 2352675"/>
                <a:gd name="connsiteY11" fmla="*/ 463550 h 622300"/>
                <a:gd name="connsiteX12" fmla="*/ 558800 w 2352675"/>
                <a:gd name="connsiteY12" fmla="*/ 463550 h 622300"/>
                <a:gd name="connsiteX13" fmla="*/ 596900 w 2352675"/>
                <a:gd name="connsiteY13" fmla="*/ 450850 h 622300"/>
                <a:gd name="connsiteX14" fmla="*/ 596900 w 2352675"/>
                <a:gd name="connsiteY14" fmla="*/ 441325 h 622300"/>
                <a:gd name="connsiteX15" fmla="*/ 688975 w 2352675"/>
                <a:gd name="connsiteY15" fmla="*/ 419100 h 622300"/>
                <a:gd name="connsiteX16" fmla="*/ 704850 w 2352675"/>
                <a:gd name="connsiteY16" fmla="*/ 412750 h 622300"/>
                <a:gd name="connsiteX17" fmla="*/ 774700 w 2352675"/>
                <a:gd name="connsiteY17" fmla="*/ 406400 h 622300"/>
                <a:gd name="connsiteX18" fmla="*/ 806450 w 2352675"/>
                <a:gd name="connsiteY18" fmla="*/ 393700 h 622300"/>
                <a:gd name="connsiteX19" fmla="*/ 819150 w 2352675"/>
                <a:gd name="connsiteY19" fmla="*/ 387350 h 622300"/>
                <a:gd name="connsiteX20" fmla="*/ 863600 w 2352675"/>
                <a:gd name="connsiteY20" fmla="*/ 377825 h 622300"/>
                <a:gd name="connsiteX21" fmla="*/ 908050 w 2352675"/>
                <a:gd name="connsiteY21" fmla="*/ 368300 h 622300"/>
                <a:gd name="connsiteX22" fmla="*/ 936625 w 2352675"/>
                <a:gd name="connsiteY22" fmla="*/ 358775 h 622300"/>
                <a:gd name="connsiteX23" fmla="*/ 952500 w 2352675"/>
                <a:gd name="connsiteY23" fmla="*/ 352425 h 622300"/>
                <a:gd name="connsiteX24" fmla="*/ 977900 w 2352675"/>
                <a:gd name="connsiteY24" fmla="*/ 342900 h 622300"/>
                <a:gd name="connsiteX25" fmla="*/ 1003300 w 2352675"/>
                <a:gd name="connsiteY25" fmla="*/ 333375 h 622300"/>
                <a:gd name="connsiteX26" fmla="*/ 1047750 w 2352675"/>
                <a:gd name="connsiteY26" fmla="*/ 320675 h 622300"/>
                <a:gd name="connsiteX27" fmla="*/ 1060450 w 2352675"/>
                <a:gd name="connsiteY27" fmla="*/ 314325 h 622300"/>
                <a:gd name="connsiteX28" fmla="*/ 1108075 w 2352675"/>
                <a:gd name="connsiteY28" fmla="*/ 292100 h 622300"/>
                <a:gd name="connsiteX29" fmla="*/ 1152525 w 2352675"/>
                <a:gd name="connsiteY29" fmla="*/ 279400 h 622300"/>
                <a:gd name="connsiteX30" fmla="*/ 1216025 w 2352675"/>
                <a:gd name="connsiteY30" fmla="*/ 266700 h 622300"/>
                <a:gd name="connsiteX31" fmla="*/ 1266825 w 2352675"/>
                <a:gd name="connsiteY31" fmla="*/ 254000 h 622300"/>
                <a:gd name="connsiteX32" fmla="*/ 1314450 w 2352675"/>
                <a:gd name="connsiteY32" fmla="*/ 247650 h 622300"/>
                <a:gd name="connsiteX33" fmla="*/ 1374775 w 2352675"/>
                <a:gd name="connsiteY33" fmla="*/ 228600 h 622300"/>
                <a:gd name="connsiteX34" fmla="*/ 1416050 w 2352675"/>
                <a:gd name="connsiteY34" fmla="*/ 222250 h 622300"/>
                <a:gd name="connsiteX35" fmla="*/ 1476375 w 2352675"/>
                <a:gd name="connsiteY35" fmla="*/ 206375 h 622300"/>
                <a:gd name="connsiteX36" fmla="*/ 1524000 w 2352675"/>
                <a:gd name="connsiteY36" fmla="*/ 190500 h 622300"/>
                <a:gd name="connsiteX37" fmla="*/ 1549400 w 2352675"/>
                <a:gd name="connsiteY37" fmla="*/ 180975 h 622300"/>
                <a:gd name="connsiteX38" fmla="*/ 1571625 w 2352675"/>
                <a:gd name="connsiteY38" fmla="*/ 177800 h 622300"/>
                <a:gd name="connsiteX39" fmla="*/ 1609725 w 2352675"/>
                <a:gd name="connsiteY39" fmla="*/ 171450 h 622300"/>
                <a:gd name="connsiteX40" fmla="*/ 1628775 w 2352675"/>
                <a:gd name="connsiteY40" fmla="*/ 165100 h 622300"/>
                <a:gd name="connsiteX41" fmla="*/ 1673225 w 2352675"/>
                <a:gd name="connsiteY41" fmla="*/ 152400 h 622300"/>
                <a:gd name="connsiteX42" fmla="*/ 1724025 w 2352675"/>
                <a:gd name="connsiteY42" fmla="*/ 146050 h 622300"/>
                <a:gd name="connsiteX43" fmla="*/ 1774825 w 2352675"/>
                <a:gd name="connsiteY43" fmla="*/ 127000 h 622300"/>
                <a:gd name="connsiteX44" fmla="*/ 1835150 w 2352675"/>
                <a:gd name="connsiteY44" fmla="*/ 104775 h 622300"/>
                <a:gd name="connsiteX45" fmla="*/ 1892300 w 2352675"/>
                <a:gd name="connsiteY45" fmla="*/ 95250 h 622300"/>
                <a:gd name="connsiteX46" fmla="*/ 1924050 w 2352675"/>
                <a:gd name="connsiteY46" fmla="*/ 88900 h 622300"/>
                <a:gd name="connsiteX47" fmla="*/ 2000250 w 2352675"/>
                <a:gd name="connsiteY47" fmla="*/ 85725 h 622300"/>
                <a:gd name="connsiteX48" fmla="*/ 2041525 w 2352675"/>
                <a:gd name="connsiteY48" fmla="*/ 66675 h 622300"/>
                <a:gd name="connsiteX49" fmla="*/ 2101850 w 2352675"/>
                <a:gd name="connsiteY49" fmla="*/ 60325 h 622300"/>
                <a:gd name="connsiteX50" fmla="*/ 2159000 w 2352675"/>
                <a:gd name="connsiteY50" fmla="*/ 41275 h 622300"/>
                <a:gd name="connsiteX51" fmla="*/ 2206625 w 2352675"/>
                <a:gd name="connsiteY51" fmla="*/ 28575 h 622300"/>
                <a:gd name="connsiteX52" fmla="*/ 2244725 w 2352675"/>
                <a:gd name="connsiteY52" fmla="*/ 22225 h 622300"/>
                <a:gd name="connsiteX53" fmla="*/ 2305050 w 2352675"/>
                <a:gd name="connsiteY53" fmla="*/ 9525 h 622300"/>
                <a:gd name="connsiteX54" fmla="*/ 2352675 w 2352675"/>
                <a:gd name="connsiteY54"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52675" h="622300">
                  <a:moveTo>
                    <a:pt x="0" y="622300"/>
                  </a:moveTo>
                  <a:cubicBezTo>
                    <a:pt x="23283" y="619389"/>
                    <a:pt x="46567" y="616479"/>
                    <a:pt x="60325" y="612775"/>
                  </a:cubicBezTo>
                  <a:cubicBezTo>
                    <a:pt x="74083" y="609071"/>
                    <a:pt x="67733" y="604838"/>
                    <a:pt x="82550" y="600075"/>
                  </a:cubicBezTo>
                  <a:cubicBezTo>
                    <a:pt x="97367" y="595312"/>
                    <a:pt x="135467" y="589492"/>
                    <a:pt x="149225" y="584200"/>
                  </a:cubicBezTo>
                  <a:cubicBezTo>
                    <a:pt x="162983" y="578908"/>
                    <a:pt x="154517" y="571500"/>
                    <a:pt x="165100" y="568325"/>
                  </a:cubicBezTo>
                  <a:cubicBezTo>
                    <a:pt x="175683" y="565150"/>
                    <a:pt x="193675" y="568325"/>
                    <a:pt x="212725" y="565150"/>
                  </a:cubicBezTo>
                  <a:cubicBezTo>
                    <a:pt x="231775" y="561975"/>
                    <a:pt x="261408" y="554038"/>
                    <a:pt x="279400" y="549275"/>
                  </a:cubicBezTo>
                  <a:cubicBezTo>
                    <a:pt x="297392" y="544513"/>
                    <a:pt x="320675" y="536575"/>
                    <a:pt x="320675" y="536575"/>
                  </a:cubicBezTo>
                  <a:cubicBezTo>
                    <a:pt x="336550" y="531813"/>
                    <a:pt x="356658" y="526521"/>
                    <a:pt x="374650" y="520700"/>
                  </a:cubicBezTo>
                  <a:cubicBezTo>
                    <a:pt x="392642" y="514879"/>
                    <a:pt x="412750" y="507471"/>
                    <a:pt x="428625" y="501650"/>
                  </a:cubicBezTo>
                  <a:cubicBezTo>
                    <a:pt x="444500" y="495829"/>
                    <a:pt x="455083" y="492125"/>
                    <a:pt x="469900" y="485775"/>
                  </a:cubicBezTo>
                  <a:cubicBezTo>
                    <a:pt x="484717" y="479425"/>
                    <a:pt x="502708" y="467254"/>
                    <a:pt x="517525" y="463550"/>
                  </a:cubicBezTo>
                  <a:cubicBezTo>
                    <a:pt x="532342" y="459846"/>
                    <a:pt x="545571" y="465667"/>
                    <a:pt x="558800" y="463550"/>
                  </a:cubicBezTo>
                  <a:cubicBezTo>
                    <a:pt x="572029" y="461433"/>
                    <a:pt x="590550" y="454554"/>
                    <a:pt x="596900" y="450850"/>
                  </a:cubicBezTo>
                  <a:cubicBezTo>
                    <a:pt x="603250" y="447146"/>
                    <a:pt x="581554" y="446617"/>
                    <a:pt x="596900" y="441325"/>
                  </a:cubicBezTo>
                  <a:cubicBezTo>
                    <a:pt x="612246" y="436033"/>
                    <a:pt x="670983" y="423863"/>
                    <a:pt x="688975" y="419100"/>
                  </a:cubicBezTo>
                  <a:cubicBezTo>
                    <a:pt x="706967" y="414338"/>
                    <a:pt x="690563" y="414867"/>
                    <a:pt x="704850" y="412750"/>
                  </a:cubicBezTo>
                  <a:cubicBezTo>
                    <a:pt x="719138" y="410633"/>
                    <a:pt x="757767" y="409575"/>
                    <a:pt x="774700" y="406400"/>
                  </a:cubicBezTo>
                  <a:cubicBezTo>
                    <a:pt x="791633" y="403225"/>
                    <a:pt x="799042" y="396875"/>
                    <a:pt x="806450" y="393700"/>
                  </a:cubicBezTo>
                  <a:cubicBezTo>
                    <a:pt x="813858" y="390525"/>
                    <a:pt x="809625" y="389996"/>
                    <a:pt x="819150" y="387350"/>
                  </a:cubicBezTo>
                  <a:cubicBezTo>
                    <a:pt x="828675" y="384704"/>
                    <a:pt x="863600" y="377825"/>
                    <a:pt x="863600" y="377825"/>
                  </a:cubicBezTo>
                  <a:cubicBezTo>
                    <a:pt x="878417" y="374650"/>
                    <a:pt x="895879" y="371475"/>
                    <a:pt x="908050" y="368300"/>
                  </a:cubicBezTo>
                  <a:cubicBezTo>
                    <a:pt x="920221" y="365125"/>
                    <a:pt x="929217" y="361421"/>
                    <a:pt x="936625" y="358775"/>
                  </a:cubicBezTo>
                  <a:cubicBezTo>
                    <a:pt x="944033" y="356129"/>
                    <a:pt x="952500" y="352425"/>
                    <a:pt x="952500" y="352425"/>
                  </a:cubicBezTo>
                  <a:lnTo>
                    <a:pt x="977900" y="342900"/>
                  </a:lnTo>
                  <a:cubicBezTo>
                    <a:pt x="986367" y="339725"/>
                    <a:pt x="991658" y="337079"/>
                    <a:pt x="1003300" y="333375"/>
                  </a:cubicBezTo>
                  <a:cubicBezTo>
                    <a:pt x="1014942" y="329671"/>
                    <a:pt x="1038225" y="323850"/>
                    <a:pt x="1047750" y="320675"/>
                  </a:cubicBezTo>
                  <a:cubicBezTo>
                    <a:pt x="1057275" y="317500"/>
                    <a:pt x="1060450" y="314325"/>
                    <a:pt x="1060450" y="314325"/>
                  </a:cubicBezTo>
                  <a:cubicBezTo>
                    <a:pt x="1070504" y="309563"/>
                    <a:pt x="1092729" y="297921"/>
                    <a:pt x="1108075" y="292100"/>
                  </a:cubicBezTo>
                  <a:cubicBezTo>
                    <a:pt x="1123421" y="286279"/>
                    <a:pt x="1134533" y="283633"/>
                    <a:pt x="1152525" y="279400"/>
                  </a:cubicBezTo>
                  <a:cubicBezTo>
                    <a:pt x="1170517" y="275167"/>
                    <a:pt x="1196975" y="270933"/>
                    <a:pt x="1216025" y="266700"/>
                  </a:cubicBezTo>
                  <a:cubicBezTo>
                    <a:pt x="1235075" y="262467"/>
                    <a:pt x="1250421" y="257175"/>
                    <a:pt x="1266825" y="254000"/>
                  </a:cubicBezTo>
                  <a:cubicBezTo>
                    <a:pt x="1283229" y="250825"/>
                    <a:pt x="1296458" y="251883"/>
                    <a:pt x="1314450" y="247650"/>
                  </a:cubicBezTo>
                  <a:cubicBezTo>
                    <a:pt x="1332442" y="243417"/>
                    <a:pt x="1357842" y="232833"/>
                    <a:pt x="1374775" y="228600"/>
                  </a:cubicBezTo>
                  <a:cubicBezTo>
                    <a:pt x="1391708" y="224367"/>
                    <a:pt x="1399117" y="225954"/>
                    <a:pt x="1416050" y="222250"/>
                  </a:cubicBezTo>
                  <a:cubicBezTo>
                    <a:pt x="1432983" y="218546"/>
                    <a:pt x="1458383" y="211667"/>
                    <a:pt x="1476375" y="206375"/>
                  </a:cubicBezTo>
                  <a:cubicBezTo>
                    <a:pt x="1494367" y="201083"/>
                    <a:pt x="1511829" y="194733"/>
                    <a:pt x="1524000" y="190500"/>
                  </a:cubicBezTo>
                  <a:cubicBezTo>
                    <a:pt x="1536171" y="186267"/>
                    <a:pt x="1541463" y="183092"/>
                    <a:pt x="1549400" y="180975"/>
                  </a:cubicBezTo>
                  <a:cubicBezTo>
                    <a:pt x="1557337" y="178858"/>
                    <a:pt x="1571625" y="177800"/>
                    <a:pt x="1571625" y="177800"/>
                  </a:cubicBezTo>
                  <a:cubicBezTo>
                    <a:pt x="1581679" y="176213"/>
                    <a:pt x="1600200" y="173567"/>
                    <a:pt x="1609725" y="171450"/>
                  </a:cubicBezTo>
                  <a:cubicBezTo>
                    <a:pt x="1619250" y="169333"/>
                    <a:pt x="1618192" y="168275"/>
                    <a:pt x="1628775" y="165100"/>
                  </a:cubicBezTo>
                  <a:cubicBezTo>
                    <a:pt x="1639358" y="161925"/>
                    <a:pt x="1657350" y="155575"/>
                    <a:pt x="1673225" y="152400"/>
                  </a:cubicBezTo>
                  <a:cubicBezTo>
                    <a:pt x="1689100" y="149225"/>
                    <a:pt x="1707092" y="150283"/>
                    <a:pt x="1724025" y="146050"/>
                  </a:cubicBezTo>
                  <a:cubicBezTo>
                    <a:pt x="1740958" y="141817"/>
                    <a:pt x="1774825" y="127000"/>
                    <a:pt x="1774825" y="127000"/>
                  </a:cubicBezTo>
                  <a:cubicBezTo>
                    <a:pt x="1793346" y="120121"/>
                    <a:pt x="1815571" y="110067"/>
                    <a:pt x="1835150" y="104775"/>
                  </a:cubicBezTo>
                  <a:cubicBezTo>
                    <a:pt x="1854729" y="99483"/>
                    <a:pt x="1877483" y="97896"/>
                    <a:pt x="1892300" y="95250"/>
                  </a:cubicBezTo>
                  <a:cubicBezTo>
                    <a:pt x="1907117" y="92604"/>
                    <a:pt x="1906058" y="90488"/>
                    <a:pt x="1924050" y="88900"/>
                  </a:cubicBezTo>
                  <a:cubicBezTo>
                    <a:pt x="1942042" y="87313"/>
                    <a:pt x="1980671" y="89429"/>
                    <a:pt x="2000250" y="85725"/>
                  </a:cubicBezTo>
                  <a:cubicBezTo>
                    <a:pt x="2019829" y="82021"/>
                    <a:pt x="2024592" y="70908"/>
                    <a:pt x="2041525" y="66675"/>
                  </a:cubicBezTo>
                  <a:cubicBezTo>
                    <a:pt x="2058458" y="62442"/>
                    <a:pt x="2082271" y="64558"/>
                    <a:pt x="2101850" y="60325"/>
                  </a:cubicBezTo>
                  <a:cubicBezTo>
                    <a:pt x="2121429" y="56092"/>
                    <a:pt x="2141538" y="46567"/>
                    <a:pt x="2159000" y="41275"/>
                  </a:cubicBezTo>
                  <a:cubicBezTo>
                    <a:pt x="2176462" y="35983"/>
                    <a:pt x="2192338" y="31750"/>
                    <a:pt x="2206625" y="28575"/>
                  </a:cubicBezTo>
                  <a:cubicBezTo>
                    <a:pt x="2220912" y="25400"/>
                    <a:pt x="2228321" y="25400"/>
                    <a:pt x="2244725" y="22225"/>
                  </a:cubicBezTo>
                  <a:cubicBezTo>
                    <a:pt x="2261129" y="19050"/>
                    <a:pt x="2305050" y="9525"/>
                    <a:pt x="2305050" y="9525"/>
                  </a:cubicBezTo>
                  <a:lnTo>
                    <a:pt x="2352675" y="0"/>
                  </a:lnTo>
                </a:path>
              </a:pathLst>
            </a:custGeom>
            <a:ln w="57150" cap="flat" cmpd="sng" algn="ctr">
              <a:solidFill>
                <a:srgbClr val="5F96C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chemeClr val="bg1"/>
                </a:solidFill>
              </a:endParaRPr>
            </a:p>
          </p:txBody>
        </p:sp>
        <p:sp>
          <p:nvSpPr>
            <p:cNvPr id="123" name="Freeform 122"/>
            <p:cNvSpPr/>
            <p:nvPr/>
          </p:nvSpPr>
          <p:spPr>
            <a:xfrm>
              <a:off x="4029075" y="3251200"/>
              <a:ext cx="2387600" cy="428625"/>
            </a:xfrm>
            <a:custGeom>
              <a:avLst/>
              <a:gdLst>
                <a:gd name="connsiteX0" fmla="*/ 0 w 2387600"/>
                <a:gd name="connsiteY0" fmla="*/ 428625 h 428625"/>
                <a:gd name="connsiteX1" fmla="*/ 92075 w 2387600"/>
                <a:gd name="connsiteY1" fmla="*/ 415925 h 428625"/>
                <a:gd name="connsiteX2" fmla="*/ 117475 w 2387600"/>
                <a:gd name="connsiteY2" fmla="*/ 403225 h 428625"/>
                <a:gd name="connsiteX3" fmla="*/ 180975 w 2387600"/>
                <a:gd name="connsiteY3" fmla="*/ 400050 h 428625"/>
                <a:gd name="connsiteX4" fmla="*/ 219075 w 2387600"/>
                <a:gd name="connsiteY4" fmla="*/ 387350 h 428625"/>
                <a:gd name="connsiteX5" fmla="*/ 263525 w 2387600"/>
                <a:gd name="connsiteY5" fmla="*/ 377825 h 428625"/>
                <a:gd name="connsiteX6" fmla="*/ 301625 w 2387600"/>
                <a:gd name="connsiteY6" fmla="*/ 368300 h 428625"/>
                <a:gd name="connsiteX7" fmla="*/ 336550 w 2387600"/>
                <a:gd name="connsiteY7" fmla="*/ 361950 h 428625"/>
                <a:gd name="connsiteX8" fmla="*/ 415925 w 2387600"/>
                <a:gd name="connsiteY8" fmla="*/ 355600 h 428625"/>
                <a:gd name="connsiteX9" fmla="*/ 438150 w 2387600"/>
                <a:gd name="connsiteY9" fmla="*/ 346075 h 428625"/>
                <a:gd name="connsiteX10" fmla="*/ 476250 w 2387600"/>
                <a:gd name="connsiteY10" fmla="*/ 339725 h 428625"/>
                <a:gd name="connsiteX11" fmla="*/ 555625 w 2387600"/>
                <a:gd name="connsiteY11" fmla="*/ 336550 h 428625"/>
                <a:gd name="connsiteX12" fmla="*/ 577850 w 2387600"/>
                <a:gd name="connsiteY12" fmla="*/ 317500 h 428625"/>
                <a:gd name="connsiteX13" fmla="*/ 628650 w 2387600"/>
                <a:gd name="connsiteY13" fmla="*/ 304800 h 428625"/>
                <a:gd name="connsiteX14" fmla="*/ 688975 w 2387600"/>
                <a:gd name="connsiteY14" fmla="*/ 295275 h 428625"/>
                <a:gd name="connsiteX15" fmla="*/ 720725 w 2387600"/>
                <a:gd name="connsiteY15" fmla="*/ 282575 h 428625"/>
                <a:gd name="connsiteX16" fmla="*/ 790575 w 2387600"/>
                <a:gd name="connsiteY16" fmla="*/ 273050 h 428625"/>
                <a:gd name="connsiteX17" fmla="*/ 869950 w 2387600"/>
                <a:gd name="connsiteY17" fmla="*/ 276225 h 428625"/>
                <a:gd name="connsiteX18" fmla="*/ 917575 w 2387600"/>
                <a:gd name="connsiteY18" fmla="*/ 250825 h 428625"/>
                <a:gd name="connsiteX19" fmla="*/ 987425 w 2387600"/>
                <a:gd name="connsiteY19" fmla="*/ 247650 h 428625"/>
                <a:gd name="connsiteX20" fmla="*/ 1025525 w 2387600"/>
                <a:gd name="connsiteY20" fmla="*/ 241300 h 428625"/>
                <a:gd name="connsiteX21" fmla="*/ 1085850 w 2387600"/>
                <a:gd name="connsiteY21" fmla="*/ 219075 h 428625"/>
                <a:gd name="connsiteX22" fmla="*/ 1123950 w 2387600"/>
                <a:gd name="connsiteY22" fmla="*/ 209550 h 428625"/>
                <a:gd name="connsiteX23" fmla="*/ 1228725 w 2387600"/>
                <a:gd name="connsiteY23" fmla="*/ 203200 h 428625"/>
                <a:gd name="connsiteX24" fmla="*/ 1260475 w 2387600"/>
                <a:gd name="connsiteY24" fmla="*/ 196850 h 428625"/>
                <a:gd name="connsiteX25" fmla="*/ 1349375 w 2387600"/>
                <a:gd name="connsiteY25" fmla="*/ 174625 h 428625"/>
                <a:gd name="connsiteX26" fmla="*/ 1384300 w 2387600"/>
                <a:gd name="connsiteY26" fmla="*/ 161925 h 428625"/>
                <a:gd name="connsiteX27" fmla="*/ 1419225 w 2387600"/>
                <a:gd name="connsiteY27" fmla="*/ 155575 h 428625"/>
                <a:gd name="connsiteX28" fmla="*/ 1552575 w 2387600"/>
                <a:gd name="connsiteY28" fmla="*/ 155575 h 428625"/>
                <a:gd name="connsiteX29" fmla="*/ 1574800 w 2387600"/>
                <a:gd name="connsiteY29" fmla="*/ 142875 h 428625"/>
                <a:gd name="connsiteX30" fmla="*/ 1657350 w 2387600"/>
                <a:gd name="connsiteY30" fmla="*/ 130175 h 428625"/>
                <a:gd name="connsiteX31" fmla="*/ 1711325 w 2387600"/>
                <a:gd name="connsiteY31" fmla="*/ 130175 h 428625"/>
                <a:gd name="connsiteX32" fmla="*/ 1778000 w 2387600"/>
                <a:gd name="connsiteY32" fmla="*/ 120650 h 428625"/>
                <a:gd name="connsiteX33" fmla="*/ 1819275 w 2387600"/>
                <a:gd name="connsiteY33" fmla="*/ 117475 h 428625"/>
                <a:gd name="connsiteX34" fmla="*/ 1895475 w 2387600"/>
                <a:gd name="connsiteY34" fmla="*/ 114300 h 428625"/>
                <a:gd name="connsiteX35" fmla="*/ 1924050 w 2387600"/>
                <a:gd name="connsiteY35" fmla="*/ 101600 h 428625"/>
                <a:gd name="connsiteX36" fmla="*/ 1987550 w 2387600"/>
                <a:gd name="connsiteY36" fmla="*/ 95250 h 428625"/>
                <a:gd name="connsiteX37" fmla="*/ 2028825 w 2387600"/>
                <a:gd name="connsiteY37" fmla="*/ 82550 h 428625"/>
                <a:gd name="connsiteX38" fmla="*/ 2060575 w 2387600"/>
                <a:gd name="connsiteY38" fmla="*/ 76200 h 428625"/>
                <a:gd name="connsiteX39" fmla="*/ 2095500 w 2387600"/>
                <a:gd name="connsiteY39" fmla="*/ 66675 h 428625"/>
                <a:gd name="connsiteX40" fmla="*/ 2143125 w 2387600"/>
                <a:gd name="connsiteY40" fmla="*/ 53975 h 428625"/>
                <a:gd name="connsiteX41" fmla="*/ 2209800 w 2387600"/>
                <a:gd name="connsiteY41" fmla="*/ 47625 h 428625"/>
                <a:gd name="connsiteX42" fmla="*/ 2251075 w 2387600"/>
                <a:gd name="connsiteY42" fmla="*/ 41275 h 428625"/>
                <a:gd name="connsiteX43" fmla="*/ 2311400 w 2387600"/>
                <a:gd name="connsiteY43" fmla="*/ 22225 h 428625"/>
                <a:gd name="connsiteX44" fmla="*/ 2349500 w 2387600"/>
                <a:gd name="connsiteY44" fmla="*/ 12700 h 428625"/>
                <a:gd name="connsiteX45" fmla="*/ 2387600 w 2387600"/>
                <a:gd name="connsiteY45"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87600" h="428625">
                  <a:moveTo>
                    <a:pt x="0" y="428625"/>
                  </a:moveTo>
                  <a:cubicBezTo>
                    <a:pt x="36248" y="424391"/>
                    <a:pt x="72496" y="420158"/>
                    <a:pt x="92075" y="415925"/>
                  </a:cubicBezTo>
                  <a:cubicBezTo>
                    <a:pt x="111654" y="411692"/>
                    <a:pt x="102658" y="405871"/>
                    <a:pt x="117475" y="403225"/>
                  </a:cubicBezTo>
                  <a:cubicBezTo>
                    <a:pt x="132292" y="400579"/>
                    <a:pt x="164042" y="402696"/>
                    <a:pt x="180975" y="400050"/>
                  </a:cubicBezTo>
                  <a:cubicBezTo>
                    <a:pt x="197908" y="397404"/>
                    <a:pt x="205317" y="391054"/>
                    <a:pt x="219075" y="387350"/>
                  </a:cubicBezTo>
                  <a:cubicBezTo>
                    <a:pt x="232833" y="383646"/>
                    <a:pt x="249767" y="381000"/>
                    <a:pt x="263525" y="377825"/>
                  </a:cubicBezTo>
                  <a:cubicBezTo>
                    <a:pt x="277283" y="374650"/>
                    <a:pt x="289454" y="370946"/>
                    <a:pt x="301625" y="368300"/>
                  </a:cubicBezTo>
                  <a:cubicBezTo>
                    <a:pt x="313796" y="365654"/>
                    <a:pt x="317500" y="364067"/>
                    <a:pt x="336550" y="361950"/>
                  </a:cubicBezTo>
                  <a:cubicBezTo>
                    <a:pt x="355600" y="359833"/>
                    <a:pt x="398992" y="358246"/>
                    <a:pt x="415925" y="355600"/>
                  </a:cubicBezTo>
                  <a:cubicBezTo>
                    <a:pt x="432858" y="352954"/>
                    <a:pt x="428096" y="348721"/>
                    <a:pt x="438150" y="346075"/>
                  </a:cubicBezTo>
                  <a:cubicBezTo>
                    <a:pt x="448204" y="343429"/>
                    <a:pt x="456671" y="341312"/>
                    <a:pt x="476250" y="339725"/>
                  </a:cubicBezTo>
                  <a:cubicBezTo>
                    <a:pt x="495829" y="338138"/>
                    <a:pt x="538692" y="340254"/>
                    <a:pt x="555625" y="336550"/>
                  </a:cubicBezTo>
                  <a:cubicBezTo>
                    <a:pt x="572558" y="332846"/>
                    <a:pt x="565679" y="322792"/>
                    <a:pt x="577850" y="317500"/>
                  </a:cubicBezTo>
                  <a:cubicBezTo>
                    <a:pt x="590021" y="312208"/>
                    <a:pt x="610129" y="308504"/>
                    <a:pt x="628650" y="304800"/>
                  </a:cubicBezTo>
                  <a:cubicBezTo>
                    <a:pt x="647171" y="301096"/>
                    <a:pt x="673629" y="298979"/>
                    <a:pt x="688975" y="295275"/>
                  </a:cubicBezTo>
                  <a:cubicBezTo>
                    <a:pt x="704321" y="291571"/>
                    <a:pt x="703792" y="286279"/>
                    <a:pt x="720725" y="282575"/>
                  </a:cubicBezTo>
                  <a:cubicBezTo>
                    <a:pt x="737658" y="278871"/>
                    <a:pt x="765704" y="274108"/>
                    <a:pt x="790575" y="273050"/>
                  </a:cubicBezTo>
                  <a:cubicBezTo>
                    <a:pt x="815446" y="271992"/>
                    <a:pt x="848783" y="279929"/>
                    <a:pt x="869950" y="276225"/>
                  </a:cubicBezTo>
                  <a:cubicBezTo>
                    <a:pt x="891117" y="272521"/>
                    <a:pt x="897996" y="255587"/>
                    <a:pt x="917575" y="250825"/>
                  </a:cubicBezTo>
                  <a:cubicBezTo>
                    <a:pt x="937154" y="246063"/>
                    <a:pt x="969433" y="249238"/>
                    <a:pt x="987425" y="247650"/>
                  </a:cubicBezTo>
                  <a:cubicBezTo>
                    <a:pt x="1005417" y="246063"/>
                    <a:pt x="1009121" y="246063"/>
                    <a:pt x="1025525" y="241300"/>
                  </a:cubicBezTo>
                  <a:cubicBezTo>
                    <a:pt x="1041929" y="236537"/>
                    <a:pt x="1069446" y="224367"/>
                    <a:pt x="1085850" y="219075"/>
                  </a:cubicBezTo>
                  <a:cubicBezTo>
                    <a:pt x="1102254" y="213783"/>
                    <a:pt x="1100138" y="212196"/>
                    <a:pt x="1123950" y="209550"/>
                  </a:cubicBezTo>
                  <a:cubicBezTo>
                    <a:pt x="1147762" y="206904"/>
                    <a:pt x="1205971" y="205317"/>
                    <a:pt x="1228725" y="203200"/>
                  </a:cubicBezTo>
                  <a:cubicBezTo>
                    <a:pt x="1251479" y="201083"/>
                    <a:pt x="1240367" y="201612"/>
                    <a:pt x="1260475" y="196850"/>
                  </a:cubicBezTo>
                  <a:cubicBezTo>
                    <a:pt x="1280583" y="192088"/>
                    <a:pt x="1328738" y="180446"/>
                    <a:pt x="1349375" y="174625"/>
                  </a:cubicBezTo>
                  <a:cubicBezTo>
                    <a:pt x="1370012" y="168804"/>
                    <a:pt x="1372658" y="165100"/>
                    <a:pt x="1384300" y="161925"/>
                  </a:cubicBezTo>
                  <a:cubicBezTo>
                    <a:pt x="1395942" y="158750"/>
                    <a:pt x="1391179" y="156633"/>
                    <a:pt x="1419225" y="155575"/>
                  </a:cubicBezTo>
                  <a:cubicBezTo>
                    <a:pt x="1447271" y="154517"/>
                    <a:pt x="1526646" y="157692"/>
                    <a:pt x="1552575" y="155575"/>
                  </a:cubicBezTo>
                  <a:cubicBezTo>
                    <a:pt x="1578504" y="153458"/>
                    <a:pt x="1557338" y="147108"/>
                    <a:pt x="1574800" y="142875"/>
                  </a:cubicBezTo>
                  <a:cubicBezTo>
                    <a:pt x="1592262" y="138642"/>
                    <a:pt x="1634596" y="132292"/>
                    <a:pt x="1657350" y="130175"/>
                  </a:cubicBezTo>
                  <a:cubicBezTo>
                    <a:pt x="1680104" y="128058"/>
                    <a:pt x="1691217" y="131763"/>
                    <a:pt x="1711325" y="130175"/>
                  </a:cubicBezTo>
                  <a:cubicBezTo>
                    <a:pt x="1731433" y="128588"/>
                    <a:pt x="1760008" y="122767"/>
                    <a:pt x="1778000" y="120650"/>
                  </a:cubicBezTo>
                  <a:cubicBezTo>
                    <a:pt x="1795992" y="118533"/>
                    <a:pt x="1799696" y="118533"/>
                    <a:pt x="1819275" y="117475"/>
                  </a:cubicBezTo>
                  <a:cubicBezTo>
                    <a:pt x="1838854" y="116417"/>
                    <a:pt x="1878012" y="116946"/>
                    <a:pt x="1895475" y="114300"/>
                  </a:cubicBezTo>
                  <a:cubicBezTo>
                    <a:pt x="1912938" y="111654"/>
                    <a:pt x="1908704" y="104775"/>
                    <a:pt x="1924050" y="101600"/>
                  </a:cubicBezTo>
                  <a:cubicBezTo>
                    <a:pt x="1939396" y="98425"/>
                    <a:pt x="1970088" y="98425"/>
                    <a:pt x="1987550" y="95250"/>
                  </a:cubicBezTo>
                  <a:cubicBezTo>
                    <a:pt x="2005013" y="92075"/>
                    <a:pt x="2016654" y="85725"/>
                    <a:pt x="2028825" y="82550"/>
                  </a:cubicBezTo>
                  <a:cubicBezTo>
                    <a:pt x="2040996" y="79375"/>
                    <a:pt x="2049462" y="78846"/>
                    <a:pt x="2060575" y="76200"/>
                  </a:cubicBezTo>
                  <a:cubicBezTo>
                    <a:pt x="2071688" y="73554"/>
                    <a:pt x="2095500" y="66675"/>
                    <a:pt x="2095500" y="66675"/>
                  </a:cubicBezTo>
                  <a:cubicBezTo>
                    <a:pt x="2109258" y="62971"/>
                    <a:pt x="2124075" y="57150"/>
                    <a:pt x="2143125" y="53975"/>
                  </a:cubicBezTo>
                  <a:cubicBezTo>
                    <a:pt x="2162175" y="50800"/>
                    <a:pt x="2191808" y="49742"/>
                    <a:pt x="2209800" y="47625"/>
                  </a:cubicBezTo>
                  <a:cubicBezTo>
                    <a:pt x="2227792" y="45508"/>
                    <a:pt x="2234142" y="45508"/>
                    <a:pt x="2251075" y="41275"/>
                  </a:cubicBezTo>
                  <a:cubicBezTo>
                    <a:pt x="2268008" y="37042"/>
                    <a:pt x="2294996" y="26988"/>
                    <a:pt x="2311400" y="22225"/>
                  </a:cubicBezTo>
                  <a:cubicBezTo>
                    <a:pt x="2327804" y="17462"/>
                    <a:pt x="2336800" y="16404"/>
                    <a:pt x="2349500" y="12700"/>
                  </a:cubicBezTo>
                  <a:cubicBezTo>
                    <a:pt x="2362200" y="8996"/>
                    <a:pt x="2387600" y="0"/>
                    <a:pt x="2387600" y="0"/>
                  </a:cubicBezTo>
                </a:path>
              </a:pathLst>
            </a:cu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chemeClr val="bg1"/>
                </a:solidFill>
              </a:endParaRPr>
            </a:p>
          </p:txBody>
        </p:sp>
        <p:sp>
          <p:nvSpPr>
            <p:cNvPr id="124" name="Freeform 123"/>
            <p:cNvSpPr/>
            <p:nvPr/>
          </p:nvSpPr>
          <p:spPr>
            <a:xfrm>
              <a:off x="6419850" y="3016250"/>
              <a:ext cx="1577975" cy="234950"/>
            </a:xfrm>
            <a:custGeom>
              <a:avLst/>
              <a:gdLst>
                <a:gd name="connsiteX0" fmla="*/ 0 w 1577975"/>
                <a:gd name="connsiteY0" fmla="*/ 234950 h 234950"/>
                <a:gd name="connsiteX1" fmla="*/ 82550 w 1577975"/>
                <a:gd name="connsiteY1" fmla="*/ 215900 h 234950"/>
                <a:gd name="connsiteX2" fmla="*/ 130175 w 1577975"/>
                <a:gd name="connsiteY2" fmla="*/ 203200 h 234950"/>
                <a:gd name="connsiteX3" fmla="*/ 203200 w 1577975"/>
                <a:gd name="connsiteY3" fmla="*/ 200025 h 234950"/>
                <a:gd name="connsiteX4" fmla="*/ 292100 w 1577975"/>
                <a:gd name="connsiteY4" fmla="*/ 180975 h 234950"/>
                <a:gd name="connsiteX5" fmla="*/ 355600 w 1577975"/>
                <a:gd name="connsiteY5" fmla="*/ 180975 h 234950"/>
                <a:gd name="connsiteX6" fmla="*/ 415925 w 1577975"/>
                <a:gd name="connsiteY6" fmla="*/ 168275 h 234950"/>
                <a:gd name="connsiteX7" fmla="*/ 454025 w 1577975"/>
                <a:gd name="connsiteY7" fmla="*/ 158750 h 234950"/>
                <a:gd name="connsiteX8" fmla="*/ 527050 w 1577975"/>
                <a:gd name="connsiteY8" fmla="*/ 149225 h 234950"/>
                <a:gd name="connsiteX9" fmla="*/ 587375 w 1577975"/>
                <a:gd name="connsiteY9" fmla="*/ 142875 h 234950"/>
                <a:gd name="connsiteX10" fmla="*/ 619125 w 1577975"/>
                <a:gd name="connsiteY10" fmla="*/ 139700 h 234950"/>
                <a:gd name="connsiteX11" fmla="*/ 692150 w 1577975"/>
                <a:gd name="connsiteY11" fmla="*/ 130175 h 234950"/>
                <a:gd name="connsiteX12" fmla="*/ 746125 w 1577975"/>
                <a:gd name="connsiteY12" fmla="*/ 120650 h 234950"/>
                <a:gd name="connsiteX13" fmla="*/ 800100 w 1577975"/>
                <a:gd name="connsiteY13" fmla="*/ 104775 h 234950"/>
                <a:gd name="connsiteX14" fmla="*/ 844550 w 1577975"/>
                <a:gd name="connsiteY14" fmla="*/ 98425 h 234950"/>
                <a:gd name="connsiteX15" fmla="*/ 917575 w 1577975"/>
                <a:gd name="connsiteY15" fmla="*/ 92075 h 234950"/>
                <a:gd name="connsiteX16" fmla="*/ 977900 w 1577975"/>
                <a:gd name="connsiteY16" fmla="*/ 82550 h 234950"/>
                <a:gd name="connsiteX17" fmla="*/ 1041400 w 1577975"/>
                <a:gd name="connsiteY17" fmla="*/ 79375 h 234950"/>
                <a:gd name="connsiteX18" fmla="*/ 1076325 w 1577975"/>
                <a:gd name="connsiteY18" fmla="*/ 69850 h 234950"/>
                <a:gd name="connsiteX19" fmla="*/ 1130300 w 1577975"/>
                <a:gd name="connsiteY19" fmla="*/ 69850 h 234950"/>
                <a:gd name="connsiteX20" fmla="*/ 1206500 w 1577975"/>
                <a:gd name="connsiteY20" fmla="*/ 47625 h 234950"/>
                <a:gd name="connsiteX21" fmla="*/ 1273175 w 1577975"/>
                <a:gd name="connsiteY21" fmla="*/ 50800 h 234950"/>
                <a:gd name="connsiteX22" fmla="*/ 1298575 w 1577975"/>
                <a:gd name="connsiteY22" fmla="*/ 34925 h 234950"/>
                <a:gd name="connsiteX23" fmla="*/ 1368425 w 1577975"/>
                <a:gd name="connsiteY23" fmla="*/ 34925 h 234950"/>
                <a:gd name="connsiteX24" fmla="*/ 1397000 w 1577975"/>
                <a:gd name="connsiteY24" fmla="*/ 15875 h 234950"/>
                <a:gd name="connsiteX25" fmla="*/ 1450975 w 1577975"/>
                <a:gd name="connsiteY25" fmla="*/ 9525 h 234950"/>
                <a:gd name="connsiteX26" fmla="*/ 1473200 w 1577975"/>
                <a:gd name="connsiteY26" fmla="*/ 6350 h 234950"/>
                <a:gd name="connsiteX27" fmla="*/ 1520825 w 1577975"/>
                <a:gd name="connsiteY27" fmla="*/ 3175 h 234950"/>
                <a:gd name="connsiteX28" fmla="*/ 1577975 w 1577975"/>
                <a:gd name="connsiteY28" fmla="*/ 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7975" h="234950">
                  <a:moveTo>
                    <a:pt x="0" y="234950"/>
                  </a:moveTo>
                  <a:lnTo>
                    <a:pt x="82550" y="215900"/>
                  </a:lnTo>
                  <a:cubicBezTo>
                    <a:pt x="104246" y="210608"/>
                    <a:pt x="110067" y="205846"/>
                    <a:pt x="130175" y="203200"/>
                  </a:cubicBezTo>
                  <a:cubicBezTo>
                    <a:pt x="150283" y="200554"/>
                    <a:pt x="176213" y="203729"/>
                    <a:pt x="203200" y="200025"/>
                  </a:cubicBezTo>
                  <a:cubicBezTo>
                    <a:pt x="230187" y="196321"/>
                    <a:pt x="266700" y="184150"/>
                    <a:pt x="292100" y="180975"/>
                  </a:cubicBezTo>
                  <a:cubicBezTo>
                    <a:pt x="317500" y="177800"/>
                    <a:pt x="334963" y="183092"/>
                    <a:pt x="355600" y="180975"/>
                  </a:cubicBezTo>
                  <a:cubicBezTo>
                    <a:pt x="376237" y="178858"/>
                    <a:pt x="399521" y="171979"/>
                    <a:pt x="415925" y="168275"/>
                  </a:cubicBezTo>
                  <a:cubicBezTo>
                    <a:pt x="432329" y="164571"/>
                    <a:pt x="435504" y="161925"/>
                    <a:pt x="454025" y="158750"/>
                  </a:cubicBezTo>
                  <a:cubicBezTo>
                    <a:pt x="472546" y="155575"/>
                    <a:pt x="504825" y="151871"/>
                    <a:pt x="527050" y="149225"/>
                  </a:cubicBezTo>
                  <a:cubicBezTo>
                    <a:pt x="549275" y="146579"/>
                    <a:pt x="587375" y="142875"/>
                    <a:pt x="587375" y="142875"/>
                  </a:cubicBezTo>
                  <a:lnTo>
                    <a:pt x="619125" y="139700"/>
                  </a:lnTo>
                  <a:lnTo>
                    <a:pt x="692150" y="130175"/>
                  </a:lnTo>
                  <a:cubicBezTo>
                    <a:pt x="713317" y="127000"/>
                    <a:pt x="728133" y="124883"/>
                    <a:pt x="746125" y="120650"/>
                  </a:cubicBezTo>
                  <a:cubicBezTo>
                    <a:pt x="764117" y="116417"/>
                    <a:pt x="783696" y="108479"/>
                    <a:pt x="800100" y="104775"/>
                  </a:cubicBezTo>
                  <a:cubicBezTo>
                    <a:pt x="816504" y="101071"/>
                    <a:pt x="824971" y="100542"/>
                    <a:pt x="844550" y="98425"/>
                  </a:cubicBezTo>
                  <a:cubicBezTo>
                    <a:pt x="864129" y="96308"/>
                    <a:pt x="895350" y="94721"/>
                    <a:pt x="917575" y="92075"/>
                  </a:cubicBezTo>
                  <a:cubicBezTo>
                    <a:pt x="939800" y="89429"/>
                    <a:pt x="957263" y="84667"/>
                    <a:pt x="977900" y="82550"/>
                  </a:cubicBezTo>
                  <a:cubicBezTo>
                    <a:pt x="998537" y="80433"/>
                    <a:pt x="1024996" y="81492"/>
                    <a:pt x="1041400" y="79375"/>
                  </a:cubicBezTo>
                  <a:cubicBezTo>
                    <a:pt x="1057804" y="77258"/>
                    <a:pt x="1061508" y="71437"/>
                    <a:pt x="1076325" y="69850"/>
                  </a:cubicBezTo>
                  <a:cubicBezTo>
                    <a:pt x="1091142" y="68263"/>
                    <a:pt x="1108604" y="73554"/>
                    <a:pt x="1130300" y="69850"/>
                  </a:cubicBezTo>
                  <a:cubicBezTo>
                    <a:pt x="1151996" y="66146"/>
                    <a:pt x="1182688" y="50800"/>
                    <a:pt x="1206500" y="47625"/>
                  </a:cubicBezTo>
                  <a:cubicBezTo>
                    <a:pt x="1230313" y="44450"/>
                    <a:pt x="1257829" y="52917"/>
                    <a:pt x="1273175" y="50800"/>
                  </a:cubicBezTo>
                  <a:cubicBezTo>
                    <a:pt x="1288521" y="48683"/>
                    <a:pt x="1282700" y="37571"/>
                    <a:pt x="1298575" y="34925"/>
                  </a:cubicBezTo>
                  <a:cubicBezTo>
                    <a:pt x="1314450" y="32279"/>
                    <a:pt x="1352021" y="38100"/>
                    <a:pt x="1368425" y="34925"/>
                  </a:cubicBezTo>
                  <a:cubicBezTo>
                    <a:pt x="1384829" y="31750"/>
                    <a:pt x="1383242" y="20108"/>
                    <a:pt x="1397000" y="15875"/>
                  </a:cubicBezTo>
                  <a:cubicBezTo>
                    <a:pt x="1410758" y="11642"/>
                    <a:pt x="1438275" y="11112"/>
                    <a:pt x="1450975" y="9525"/>
                  </a:cubicBezTo>
                  <a:cubicBezTo>
                    <a:pt x="1463675" y="7938"/>
                    <a:pt x="1461558" y="7408"/>
                    <a:pt x="1473200" y="6350"/>
                  </a:cubicBezTo>
                  <a:cubicBezTo>
                    <a:pt x="1484842" y="5292"/>
                    <a:pt x="1520825" y="3175"/>
                    <a:pt x="1520825" y="3175"/>
                  </a:cubicBezTo>
                  <a:lnTo>
                    <a:pt x="1577975" y="0"/>
                  </a:lnTo>
                </a:path>
              </a:pathLst>
            </a:cu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chemeClr val="bg1"/>
                </a:solidFill>
              </a:endParaRPr>
            </a:p>
          </p:txBody>
        </p:sp>
      </p:grpSp>
    </p:spTree>
    <p:extLst>
      <p:ext uri="{BB962C8B-B14F-4D97-AF65-F5344CB8AC3E}">
        <p14:creationId xmlns:p14="http://schemas.microsoft.com/office/powerpoint/2010/main" val="2794889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lstStyle/>
          <a:p>
            <a:r>
              <a:rPr lang="en-US" dirty="0" smtClean="0"/>
              <a:t>Scope of the Problem</a:t>
            </a:r>
            <a:endParaRPr lang="en-US" dirty="0"/>
          </a:p>
        </p:txBody>
      </p:sp>
      <p:sp>
        <p:nvSpPr>
          <p:cNvPr id="3" name="Content Placeholder 2"/>
          <p:cNvSpPr>
            <a:spLocks noGrp="1"/>
          </p:cNvSpPr>
          <p:nvPr>
            <p:ph idx="1"/>
          </p:nvPr>
        </p:nvSpPr>
        <p:spPr>
          <a:xfrm>
            <a:off x="457200" y="1060107"/>
            <a:ext cx="8229600" cy="3394075"/>
          </a:xfrm>
        </p:spPr>
        <p:txBody>
          <a:bodyPr>
            <a:normAutofit/>
          </a:bodyPr>
          <a:lstStyle/>
          <a:p>
            <a:r>
              <a:rPr lang="en-US" sz="2000" dirty="0" smtClean="0"/>
              <a:t>Heart failure (HF) is a major public health issue</a:t>
            </a:r>
          </a:p>
          <a:p>
            <a:r>
              <a:rPr lang="en-US" sz="2000" dirty="0" smtClean="0"/>
              <a:t>Currently affects over 5.8 million people in the US</a:t>
            </a:r>
          </a:p>
          <a:p>
            <a:r>
              <a:rPr lang="en-US" sz="2000" dirty="0" smtClean="0"/>
              <a:t>Lifetime risk of developing HF is one in five</a:t>
            </a:r>
          </a:p>
          <a:p>
            <a:r>
              <a:rPr lang="en-US" sz="2000" dirty="0" smtClean="0"/>
              <a:t>Five-year mortality of patients with HF is similar to that of many cancers</a:t>
            </a:r>
          </a:p>
          <a:p>
            <a:r>
              <a:rPr lang="en-US" sz="2000" dirty="0" smtClean="0"/>
              <a:t>Accounts for more than $39 billion in annual healthcare expenditures reflecting high rates of hospitalization, readmission, and outpatient visits</a:t>
            </a:r>
          </a:p>
        </p:txBody>
      </p:sp>
    </p:spTree>
    <p:extLst>
      <p:ext uri="{BB962C8B-B14F-4D97-AF65-F5344CB8AC3E}">
        <p14:creationId xmlns:p14="http://schemas.microsoft.com/office/powerpoint/2010/main" val="681592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noAutofit/>
          </a:bodyPr>
          <a:lstStyle/>
          <a:p>
            <a:r>
              <a:rPr lang="en-US" sz="3200" b="1" dirty="0" smtClean="0"/>
              <a:t>Recent Advances in Medical Management of </a:t>
            </a:r>
            <a:r>
              <a:rPr lang="en-US" sz="3200" b="1" dirty="0" err="1" smtClean="0"/>
              <a:t>HFrEF</a:t>
            </a:r>
            <a:r>
              <a:rPr lang="en-US" sz="3200" b="1" dirty="0" smtClean="0"/>
              <a:t> – </a:t>
            </a:r>
            <a:r>
              <a:rPr lang="en-US" sz="3200" b="1" dirty="0" err="1" smtClean="0"/>
              <a:t>Neprilysin</a:t>
            </a:r>
            <a:r>
              <a:rPr lang="en-US" sz="3200" b="1" dirty="0" smtClean="0"/>
              <a:t> inhibitor</a:t>
            </a:r>
            <a:endParaRPr lang="en-US" sz="3200" b="1" dirty="0"/>
          </a:p>
        </p:txBody>
      </p:sp>
      <p:pic>
        <p:nvPicPr>
          <p:cNvPr id="7170" name="Picture 2"/>
          <p:cNvPicPr>
            <a:picLocks noChangeAspect="1" noChangeArrowheads="1"/>
          </p:cNvPicPr>
          <p:nvPr/>
        </p:nvPicPr>
        <p:blipFill>
          <a:blip r:embed="rId2" cstate="print"/>
          <a:srcRect/>
          <a:stretch>
            <a:fillRect/>
          </a:stretch>
        </p:blipFill>
        <p:spPr bwMode="auto">
          <a:xfrm>
            <a:off x="609600" y="1200150"/>
            <a:ext cx="7845260" cy="1296591"/>
          </a:xfrm>
          <a:prstGeom prst="rect">
            <a:avLst/>
          </a:prstGeom>
          <a:noFill/>
          <a:ln w="9525">
            <a:noFill/>
            <a:miter lim="800000"/>
            <a:headEnd/>
            <a:tailEnd/>
          </a:ln>
        </p:spPr>
      </p:pic>
      <p:pic>
        <p:nvPicPr>
          <p:cNvPr id="7173" name="Picture 5"/>
          <p:cNvPicPr>
            <a:picLocks noChangeAspect="1" noChangeArrowheads="1"/>
          </p:cNvPicPr>
          <p:nvPr/>
        </p:nvPicPr>
        <p:blipFill>
          <a:blip r:embed="rId3" cstate="print"/>
          <a:srcRect/>
          <a:stretch>
            <a:fillRect/>
          </a:stretch>
        </p:blipFill>
        <p:spPr bwMode="auto">
          <a:xfrm>
            <a:off x="732677" y="2488280"/>
            <a:ext cx="7693609" cy="454944"/>
          </a:xfrm>
          <a:prstGeom prst="rect">
            <a:avLst/>
          </a:prstGeom>
          <a:noFill/>
          <a:ln w="9525">
            <a:noFill/>
            <a:miter lim="800000"/>
            <a:headEnd/>
            <a:tailEnd/>
          </a:ln>
        </p:spPr>
      </p:pic>
      <p:sp>
        <p:nvSpPr>
          <p:cNvPr id="8" name="TextBox 7"/>
          <p:cNvSpPr txBox="1"/>
          <p:nvPr/>
        </p:nvSpPr>
        <p:spPr>
          <a:xfrm>
            <a:off x="5766485" y="4351800"/>
            <a:ext cx="3295137" cy="784830"/>
          </a:xfrm>
          <a:prstGeom prst="rect">
            <a:avLst/>
          </a:prstGeom>
          <a:noFill/>
        </p:spPr>
        <p:txBody>
          <a:bodyPr wrap="square" rtlCol="0">
            <a:spAutoFit/>
          </a:bodyPr>
          <a:lstStyle/>
          <a:p>
            <a:pPr algn="r"/>
            <a:r>
              <a:rPr lang="en-US" sz="900" b="1" i="1" dirty="0" err="1" smtClean="0">
                <a:solidFill>
                  <a:schemeClr val="bg1"/>
                </a:solidFill>
              </a:rPr>
              <a:t>Mcmurray</a:t>
            </a:r>
            <a:r>
              <a:rPr lang="en-US" sz="900" b="1" i="1" dirty="0" smtClean="0">
                <a:solidFill>
                  <a:schemeClr val="bg1"/>
                </a:solidFill>
              </a:rPr>
              <a:t> JJ, Packer M, Desai AS, et al. </a:t>
            </a:r>
            <a:r>
              <a:rPr lang="en-US" sz="900" b="1" i="1" dirty="0" err="1" smtClean="0">
                <a:solidFill>
                  <a:schemeClr val="bg1"/>
                </a:solidFill>
              </a:rPr>
              <a:t>Angiotensin-neprilysin</a:t>
            </a:r>
            <a:r>
              <a:rPr lang="en-US" sz="900" b="1" i="1" dirty="0" smtClean="0">
                <a:solidFill>
                  <a:schemeClr val="bg1"/>
                </a:solidFill>
              </a:rPr>
              <a:t> inhibition versus </a:t>
            </a:r>
            <a:r>
              <a:rPr lang="en-US" sz="900" b="1" i="1" dirty="0" err="1" smtClean="0">
                <a:solidFill>
                  <a:schemeClr val="bg1"/>
                </a:solidFill>
              </a:rPr>
              <a:t>enalapril</a:t>
            </a:r>
            <a:r>
              <a:rPr lang="en-US" sz="900" b="1" i="1" dirty="0" smtClean="0">
                <a:solidFill>
                  <a:schemeClr val="bg1"/>
                </a:solidFill>
              </a:rPr>
              <a:t> in heart failure. N </a:t>
            </a:r>
            <a:r>
              <a:rPr lang="en-US" sz="900" b="1" i="1" dirty="0" err="1" smtClean="0">
                <a:solidFill>
                  <a:schemeClr val="bg1"/>
                </a:solidFill>
              </a:rPr>
              <a:t>Engl</a:t>
            </a:r>
            <a:r>
              <a:rPr lang="en-US" sz="900" b="1" i="1" dirty="0" smtClean="0">
                <a:solidFill>
                  <a:schemeClr val="bg1"/>
                </a:solidFill>
              </a:rPr>
              <a:t> J Med. 2014;371(11):993-1004.</a:t>
            </a:r>
          </a:p>
          <a:p>
            <a:endParaRPr lang="en-US" dirty="0"/>
          </a:p>
        </p:txBody>
      </p:sp>
      <p:sp>
        <p:nvSpPr>
          <p:cNvPr id="9" name="TextBox 8"/>
          <p:cNvSpPr txBox="1"/>
          <p:nvPr/>
        </p:nvSpPr>
        <p:spPr>
          <a:xfrm>
            <a:off x="464681" y="3016325"/>
            <a:ext cx="8229600" cy="1461939"/>
          </a:xfrm>
          <a:prstGeom prst="rect">
            <a:avLst/>
          </a:prstGeom>
          <a:noFill/>
        </p:spPr>
        <p:txBody>
          <a:bodyPr wrap="square" rtlCol="0">
            <a:spAutoFit/>
          </a:bodyPr>
          <a:lstStyle/>
          <a:p>
            <a:pPr algn="ctr">
              <a:spcAft>
                <a:spcPts val="600"/>
              </a:spcAft>
            </a:pPr>
            <a:r>
              <a:rPr lang="en-US" sz="1400" dirty="0" smtClean="0"/>
              <a:t>LCZ696 – </a:t>
            </a:r>
            <a:r>
              <a:rPr lang="en-US" sz="1400" dirty="0" err="1" smtClean="0"/>
              <a:t>sacubitril</a:t>
            </a:r>
            <a:r>
              <a:rPr lang="en-US" sz="1400" dirty="0" smtClean="0"/>
              <a:t> (</a:t>
            </a:r>
            <a:r>
              <a:rPr lang="en-US" sz="1400" dirty="0" err="1" smtClean="0"/>
              <a:t>neprilysin</a:t>
            </a:r>
            <a:r>
              <a:rPr lang="en-US" sz="1400" dirty="0" smtClean="0"/>
              <a:t> inhibitor increases levels of endogenous </a:t>
            </a:r>
            <a:r>
              <a:rPr lang="en-US" sz="1400" dirty="0" err="1" smtClean="0"/>
              <a:t>vasoactive</a:t>
            </a:r>
            <a:r>
              <a:rPr lang="en-US" sz="1400" dirty="0" smtClean="0"/>
              <a:t> peptides e.g., </a:t>
            </a:r>
            <a:r>
              <a:rPr lang="en-US" sz="1400" dirty="0" err="1" smtClean="0"/>
              <a:t>natriureptic</a:t>
            </a:r>
            <a:r>
              <a:rPr lang="en-US" sz="1400" dirty="0" smtClean="0"/>
              <a:t> peptides) + </a:t>
            </a:r>
            <a:r>
              <a:rPr lang="en-US" sz="1400" dirty="0" err="1" smtClean="0"/>
              <a:t>valsartan</a:t>
            </a:r>
            <a:endParaRPr lang="en-US" sz="1400" dirty="0" smtClean="0"/>
          </a:p>
          <a:p>
            <a:pPr algn="ctr">
              <a:spcAft>
                <a:spcPts val="600"/>
              </a:spcAft>
            </a:pPr>
            <a:r>
              <a:rPr lang="en-US" sz="1400" dirty="0" smtClean="0"/>
              <a:t>When compared to </a:t>
            </a:r>
            <a:r>
              <a:rPr lang="en-US" sz="1400" dirty="0" err="1"/>
              <a:t>e</a:t>
            </a:r>
            <a:r>
              <a:rPr lang="en-US" sz="1400" dirty="0" err="1" smtClean="0"/>
              <a:t>nalapril</a:t>
            </a:r>
            <a:r>
              <a:rPr lang="en-US" sz="1400" dirty="0" smtClean="0"/>
              <a:t>, LCZ696 led to superior reductions in mortality and hospitalizations for HF</a:t>
            </a:r>
          </a:p>
          <a:p>
            <a:pPr algn="ctr">
              <a:spcAft>
                <a:spcPts val="600"/>
              </a:spcAft>
            </a:pPr>
            <a:r>
              <a:rPr lang="en-US" sz="1400" dirty="0" smtClean="0"/>
              <a:t>Benefit may be attenuated for those 75 years of age or older</a:t>
            </a:r>
          </a:p>
          <a:p>
            <a:pPr algn="ctr">
              <a:spcAft>
                <a:spcPts val="600"/>
              </a:spcAft>
            </a:pPr>
            <a:endParaRPr lang="en-US" dirty="0"/>
          </a:p>
        </p:txBody>
      </p:sp>
    </p:spTree>
    <p:extLst>
      <p:ext uri="{BB962C8B-B14F-4D97-AF65-F5344CB8AC3E}">
        <p14:creationId xmlns:p14="http://schemas.microsoft.com/office/powerpoint/2010/main" val="1230059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4"/>
            <a:ext cx="8229600" cy="857250"/>
          </a:xfrm>
        </p:spPr>
        <p:txBody>
          <a:bodyPr>
            <a:noAutofit/>
          </a:bodyPr>
          <a:lstStyle/>
          <a:p>
            <a:r>
              <a:rPr lang="en-US" sz="3200" b="1" dirty="0" smtClean="0"/>
              <a:t>Guidelines for Pharmacologic Management of Older Patients with </a:t>
            </a:r>
            <a:r>
              <a:rPr lang="en-US" sz="3200" b="1" dirty="0" err="1" smtClean="0"/>
              <a:t>HFrEF</a:t>
            </a:r>
            <a:endParaRPr lang="en-US" sz="3200" b="1" dirty="0"/>
          </a:p>
        </p:txBody>
      </p:sp>
      <p:sp>
        <p:nvSpPr>
          <p:cNvPr id="3" name="Content Placeholder 2"/>
          <p:cNvSpPr>
            <a:spLocks noGrp="1"/>
          </p:cNvSpPr>
          <p:nvPr>
            <p:ph idx="1"/>
          </p:nvPr>
        </p:nvSpPr>
        <p:spPr>
          <a:xfrm>
            <a:off x="457200" y="1076582"/>
            <a:ext cx="8229600" cy="3394075"/>
          </a:xfrm>
        </p:spPr>
        <p:txBody>
          <a:bodyPr>
            <a:normAutofit/>
          </a:bodyPr>
          <a:lstStyle/>
          <a:p>
            <a:r>
              <a:rPr lang="en-US" sz="2200" dirty="0" smtClean="0"/>
              <a:t>Determine and address underlying etiology and contributing risk factors</a:t>
            </a:r>
          </a:p>
          <a:p>
            <a:r>
              <a:rPr lang="en-US" sz="2200" dirty="0" smtClean="0"/>
              <a:t>Introduce medications at low doses, titrate slowly and monitor frequently for adverse effects</a:t>
            </a:r>
          </a:p>
          <a:p>
            <a:r>
              <a:rPr lang="en-US" sz="2200" dirty="0" smtClean="0"/>
              <a:t>Blockade of adrenergic and RAAS system generally confer similar improvements of morbidity and mortality on older patients compared to younger counterparts</a:t>
            </a:r>
          </a:p>
          <a:p>
            <a:endParaRPr lang="en-US" dirty="0" smtClean="0"/>
          </a:p>
          <a:p>
            <a:endParaRPr lang="en-US" dirty="0"/>
          </a:p>
        </p:txBody>
      </p:sp>
    </p:spTree>
    <p:extLst>
      <p:ext uri="{BB962C8B-B14F-4D97-AF65-F5344CB8AC3E}">
        <p14:creationId xmlns:p14="http://schemas.microsoft.com/office/powerpoint/2010/main" val="3511021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rmAutofit/>
          </a:bodyPr>
          <a:lstStyle/>
          <a:p>
            <a:r>
              <a:rPr lang="en-US" sz="3400" b="1" dirty="0" smtClean="0"/>
              <a:t>Defining </a:t>
            </a:r>
            <a:r>
              <a:rPr lang="en-US" sz="3400" b="1" dirty="0" err="1" smtClean="0"/>
              <a:t>HFpEF</a:t>
            </a:r>
            <a:endParaRPr lang="en-US" sz="3400" b="1" dirty="0"/>
          </a:p>
        </p:txBody>
      </p:sp>
      <p:sp>
        <p:nvSpPr>
          <p:cNvPr id="5" name="Content Placeholder 4"/>
          <p:cNvSpPr>
            <a:spLocks noGrp="1"/>
          </p:cNvSpPr>
          <p:nvPr>
            <p:ph idx="1"/>
          </p:nvPr>
        </p:nvSpPr>
        <p:spPr/>
        <p:txBody>
          <a:bodyPr>
            <a:noAutofit/>
          </a:bodyPr>
          <a:lstStyle/>
          <a:p>
            <a:pPr marL="342900" lvl="1" indent="-342900">
              <a:spcBef>
                <a:spcPts val="0"/>
              </a:spcBef>
              <a:spcAft>
                <a:spcPts val="600"/>
              </a:spcAft>
              <a:buFont typeface="Arial" pitchFamily="34" charset="0"/>
              <a:buChar char="•"/>
            </a:pPr>
            <a:r>
              <a:rPr lang="en-US" sz="2000" dirty="0" smtClean="0"/>
              <a:t>Clinical signs and/or symptoms of HF</a:t>
            </a:r>
          </a:p>
          <a:p>
            <a:pPr marL="342900" lvl="1" indent="-342900">
              <a:spcBef>
                <a:spcPts val="0"/>
              </a:spcBef>
              <a:spcAft>
                <a:spcPts val="600"/>
              </a:spcAft>
              <a:buFont typeface="Arial" pitchFamily="34" charset="0"/>
              <a:buChar char="•"/>
            </a:pPr>
            <a:r>
              <a:rPr lang="en-US" sz="2000" dirty="0" smtClean="0"/>
              <a:t>Normal or mild reduction of systolic function with LVEF &gt;50% and normal size of LV (LV end-diastolic volume index  &lt;97 mL/m</a:t>
            </a:r>
            <a:r>
              <a:rPr lang="en-US" sz="2000" baseline="30000" dirty="0" smtClean="0"/>
              <a:t>2</a:t>
            </a:r>
            <a:r>
              <a:rPr lang="en-US" sz="2000" dirty="0" smtClean="0"/>
              <a:t>)</a:t>
            </a:r>
          </a:p>
          <a:p>
            <a:pPr marL="342900" lvl="1" indent="-342900">
              <a:spcBef>
                <a:spcPts val="0"/>
              </a:spcBef>
              <a:spcAft>
                <a:spcPts val="600"/>
              </a:spcAft>
              <a:buFont typeface="Arial" pitchFamily="34" charset="0"/>
              <a:buChar char="•"/>
            </a:pPr>
            <a:r>
              <a:rPr lang="en-US" sz="2000" dirty="0" smtClean="0"/>
              <a:t>Presence of LV diastolic dysfunction, demonstrated by Doppler echocardiography, cardiac catheterization, or blood </a:t>
            </a:r>
            <a:r>
              <a:rPr lang="en-US" sz="2000" dirty="0" err="1" smtClean="0"/>
              <a:t>natriuretic</a:t>
            </a:r>
            <a:r>
              <a:rPr lang="en-US" sz="2000" dirty="0" smtClean="0"/>
              <a:t> peptide measurements</a:t>
            </a:r>
          </a:p>
          <a:p>
            <a:pPr marL="0" lvl="1" indent="0">
              <a:buNone/>
            </a:pPr>
            <a:endParaRPr lang="en-US" sz="2400" dirty="0" smtClean="0"/>
          </a:p>
          <a:p>
            <a:pPr lvl="1"/>
            <a:endParaRPr lang="en-US" sz="2400" dirty="0" smtClean="0"/>
          </a:p>
          <a:p>
            <a:pPr marL="342900" lvl="1" indent="-342900">
              <a:buFont typeface="Arial" pitchFamily="34" charset="0"/>
              <a:buChar char="•"/>
            </a:pPr>
            <a:endParaRPr lang="en-US" sz="2400" dirty="0" smtClean="0"/>
          </a:p>
          <a:p>
            <a:pPr marL="342900" lvl="1" indent="-342900">
              <a:buFont typeface="Arial" pitchFamily="34" charset="0"/>
              <a:buChar char="•"/>
            </a:pPr>
            <a:endParaRPr lang="en-US" sz="2400" dirty="0" smtClean="0"/>
          </a:p>
          <a:p>
            <a:endParaRPr lang="en-US" sz="2400" dirty="0"/>
          </a:p>
        </p:txBody>
      </p:sp>
    </p:spTree>
    <p:extLst>
      <p:ext uri="{BB962C8B-B14F-4D97-AF65-F5344CB8AC3E}">
        <p14:creationId xmlns:p14="http://schemas.microsoft.com/office/powerpoint/2010/main" val="1058074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5"/>
            <a:ext cx="8229600" cy="857250"/>
          </a:xfrm>
        </p:spPr>
        <p:txBody>
          <a:bodyPr>
            <a:normAutofit fontScale="90000"/>
          </a:bodyPr>
          <a:lstStyle/>
          <a:p>
            <a:r>
              <a:rPr lang="en-US" sz="3600" b="1" dirty="0" smtClean="0"/>
              <a:t>Controversial Role of Diastolic Dysfunction</a:t>
            </a:r>
            <a:endParaRPr lang="en-US" sz="3600" b="1" dirty="0"/>
          </a:p>
        </p:txBody>
      </p:sp>
      <p:sp>
        <p:nvSpPr>
          <p:cNvPr id="3" name="Content Placeholder 2"/>
          <p:cNvSpPr>
            <a:spLocks noGrp="1"/>
          </p:cNvSpPr>
          <p:nvPr>
            <p:ph idx="1"/>
          </p:nvPr>
        </p:nvSpPr>
        <p:spPr>
          <a:xfrm>
            <a:off x="457200" y="896294"/>
            <a:ext cx="8229600" cy="3394075"/>
          </a:xfrm>
        </p:spPr>
        <p:txBody>
          <a:bodyPr>
            <a:normAutofit/>
          </a:bodyPr>
          <a:lstStyle/>
          <a:p>
            <a:pPr marL="342900" lvl="1" indent="-342900">
              <a:spcBef>
                <a:spcPts val="0"/>
              </a:spcBef>
              <a:spcAft>
                <a:spcPts val="600"/>
              </a:spcAft>
              <a:buFont typeface="Arial" pitchFamily="34" charset="0"/>
              <a:buChar char="•"/>
            </a:pPr>
            <a:r>
              <a:rPr lang="en-US" sz="2000" dirty="0" smtClean="0"/>
              <a:t>Ongoing controversy regarding pathophysiologic role of abnormal diastolic function in clinical syndrome of </a:t>
            </a:r>
            <a:r>
              <a:rPr lang="en-US" sz="2000" dirty="0" err="1" smtClean="0"/>
              <a:t>HFpEF</a:t>
            </a:r>
            <a:endParaRPr lang="en-US" sz="2000" dirty="0" smtClean="0"/>
          </a:p>
          <a:p>
            <a:pPr marL="342900" lvl="1" indent="-342900">
              <a:spcBef>
                <a:spcPts val="0"/>
              </a:spcBef>
              <a:spcAft>
                <a:spcPts val="600"/>
              </a:spcAft>
              <a:buFont typeface="Arial" pitchFamily="34" charset="0"/>
              <a:buChar char="•"/>
            </a:pPr>
            <a:r>
              <a:rPr lang="en-US" sz="2000" dirty="0" smtClean="0"/>
              <a:t>Many elderly patients with longstanding hypertension may have reduced LV diastolic function without clinical HF</a:t>
            </a:r>
          </a:p>
          <a:p>
            <a:pPr marL="342900" lvl="1" indent="-342900">
              <a:spcBef>
                <a:spcPts val="0"/>
              </a:spcBef>
              <a:spcAft>
                <a:spcPts val="600"/>
              </a:spcAft>
              <a:buFont typeface="Arial" pitchFamily="34" charset="0"/>
              <a:buChar char="•"/>
            </a:pPr>
            <a:r>
              <a:rPr lang="en-US" sz="2000" dirty="0" smtClean="0"/>
              <a:t>Furthermore, some </a:t>
            </a:r>
            <a:r>
              <a:rPr lang="en-US" sz="2000" dirty="0" err="1" smtClean="0"/>
              <a:t>echocardiographic</a:t>
            </a:r>
            <a:r>
              <a:rPr lang="en-US" sz="2000" dirty="0" smtClean="0"/>
              <a:t> markers of diastolic dysfunction are not universally present in patients with </a:t>
            </a:r>
            <a:r>
              <a:rPr lang="en-US" sz="2000" dirty="0" err="1" smtClean="0"/>
              <a:t>hemodynamically</a:t>
            </a:r>
            <a:r>
              <a:rPr lang="en-US" sz="2000" dirty="0" smtClean="0"/>
              <a:t>-proven </a:t>
            </a:r>
            <a:r>
              <a:rPr lang="en-US" sz="2000" dirty="0" err="1" smtClean="0"/>
              <a:t>HFpEF</a:t>
            </a:r>
            <a:endParaRPr lang="en-US" sz="2000" dirty="0" smtClean="0"/>
          </a:p>
          <a:p>
            <a:pPr marL="0" lvl="1" indent="0">
              <a:buNone/>
            </a:pPr>
            <a:endParaRPr lang="en-US" dirty="0" smtClean="0"/>
          </a:p>
          <a:p>
            <a:pPr marL="342900" lvl="1" indent="-342900">
              <a:buFont typeface="Arial" pitchFamily="34" charset="0"/>
              <a:buChar char="•"/>
            </a:pPr>
            <a:endParaRPr lang="en-US" dirty="0" smtClean="0"/>
          </a:p>
          <a:p>
            <a:pPr marL="342900" lvl="1" indent="-342900">
              <a:buFont typeface="Arial" pitchFamily="34" charset="0"/>
              <a:buChar char="•"/>
            </a:pPr>
            <a:endParaRPr lang="en-US" dirty="0" smtClean="0"/>
          </a:p>
        </p:txBody>
      </p:sp>
    </p:spTree>
    <p:extLst>
      <p:ext uri="{BB962C8B-B14F-4D97-AF65-F5344CB8AC3E}">
        <p14:creationId xmlns:p14="http://schemas.microsoft.com/office/powerpoint/2010/main" val="1191138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
            <a:ext cx="8229600" cy="857250"/>
          </a:xfrm>
        </p:spPr>
        <p:txBody>
          <a:bodyPr>
            <a:normAutofit/>
          </a:bodyPr>
          <a:lstStyle/>
          <a:p>
            <a:r>
              <a:rPr lang="en-US" sz="3400" b="1" dirty="0" err="1" smtClean="0"/>
              <a:t>Pathophysiology</a:t>
            </a:r>
            <a:r>
              <a:rPr lang="en-US" sz="3400" b="1" dirty="0" smtClean="0"/>
              <a:t> of </a:t>
            </a:r>
            <a:r>
              <a:rPr lang="en-US" sz="3400" b="1" dirty="0" err="1" smtClean="0"/>
              <a:t>HFpEF</a:t>
            </a:r>
            <a:endParaRPr lang="en-US" sz="3400" b="1" dirty="0"/>
          </a:p>
        </p:txBody>
      </p:sp>
      <p:sp>
        <p:nvSpPr>
          <p:cNvPr id="3" name="Content Placeholder 2"/>
          <p:cNvSpPr>
            <a:spLocks noGrp="1"/>
          </p:cNvSpPr>
          <p:nvPr>
            <p:ph idx="1"/>
          </p:nvPr>
        </p:nvSpPr>
        <p:spPr>
          <a:xfrm>
            <a:off x="457200" y="961253"/>
            <a:ext cx="8229600" cy="3714750"/>
          </a:xfrm>
        </p:spPr>
        <p:txBody>
          <a:bodyPr>
            <a:normAutofit/>
          </a:bodyPr>
          <a:lstStyle/>
          <a:p>
            <a:pPr>
              <a:spcBef>
                <a:spcPts val="0"/>
              </a:spcBef>
              <a:spcAft>
                <a:spcPts val="600"/>
              </a:spcAft>
            </a:pPr>
            <a:r>
              <a:rPr lang="en-US" altLang="en-US" sz="2000" dirty="0" smtClean="0"/>
              <a:t>Age-related physiologic changes with concomitant hypertension, diabetes and coronary artery disease result in </a:t>
            </a:r>
            <a:r>
              <a:rPr lang="en-US" altLang="en-US" sz="2000" dirty="0" smtClean="0">
                <a:cs typeface="Times New Roman" pitchFamily="18" charset="0"/>
              </a:rPr>
              <a:t> concentric hypertrophy, decreased left ventricular chamber size, decreased diastolic compliance and impaired active relaxation</a:t>
            </a:r>
            <a:endParaRPr lang="en-US" altLang="en-US" sz="2000" dirty="0" smtClean="0"/>
          </a:p>
          <a:p>
            <a:pPr>
              <a:spcBef>
                <a:spcPts val="0"/>
              </a:spcBef>
              <a:spcAft>
                <a:spcPts val="600"/>
              </a:spcAft>
            </a:pPr>
            <a:r>
              <a:rPr lang="en-US" altLang="en-US" sz="2000" dirty="0" smtClean="0"/>
              <a:t>Filling of the LV to a normal or less than normal end diastolic volume occurs only at increased filling pressures</a:t>
            </a:r>
          </a:p>
          <a:p>
            <a:pPr lvl="1">
              <a:spcBef>
                <a:spcPts val="0"/>
              </a:spcBef>
              <a:spcAft>
                <a:spcPts val="600"/>
              </a:spcAft>
            </a:pPr>
            <a:r>
              <a:rPr lang="en-US" altLang="en-US" sz="1800" dirty="0" smtClean="0"/>
              <a:t>Hallmark manifestation is </a:t>
            </a:r>
            <a:r>
              <a:rPr lang="en-US" altLang="en-US" sz="1800" dirty="0" err="1" smtClean="0"/>
              <a:t>dyspnea</a:t>
            </a:r>
            <a:r>
              <a:rPr lang="en-US" altLang="en-US" sz="1800" dirty="0" smtClean="0"/>
              <a:t> on exertion or decreased exercise tolerance due to stress-induced increases in already elevated LV end diastolic pressure</a:t>
            </a:r>
          </a:p>
          <a:p>
            <a:pPr marL="0" indent="0">
              <a:spcBef>
                <a:spcPts val="0"/>
              </a:spcBef>
              <a:spcAft>
                <a:spcPts val="600"/>
              </a:spcAft>
              <a:buNone/>
            </a:pPr>
            <a:endParaRPr lang="en-US" dirty="0"/>
          </a:p>
        </p:txBody>
      </p:sp>
      <p:sp>
        <p:nvSpPr>
          <p:cNvPr id="4" name="Rectangle 3"/>
          <p:cNvSpPr/>
          <p:nvPr/>
        </p:nvSpPr>
        <p:spPr>
          <a:xfrm>
            <a:off x="2286000" y="2017752"/>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431173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4359" y="0"/>
            <a:ext cx="9144000" cy="857250"/>
          </a:xfrm>
        </p:spPr>
        <p:txBody>
          <a:bodyPr>
            <a:normAutofit/>
          </a:bodyPr>
          <a:lstStyle/>
          <a:p>
            <a:r>
              <a:rPr lang="en-US" altLang="en-US" sz="3400" b="1" dirty="0" smtClean="0"/>
              <a:t>Contributors to Clinical </a:t>
            </a:r>
            <a:r>
              <a:rPr lang="en-US" altLang="en-US" sz="3400" b="1" dirty="0" err="1" smtClean="0"/>
              <a:t>HFpEF</a:t>
            </a:r>
            <a:r>
              <a:rPr lang="en-US" altLang="en-US" sz="3400" b="1" dirty="0" smtClean="0"/>
              <a:t> Syndrome</a:t>
            </a:r>
          </a:p>
        </p:txBody>
      </p:sp>
      <p:grpSp>
        <p:nvGrpSpPr>
          <p:cNvPr id="5" name="Group 4"/>
          <p:cNvGrpSpPr/>
          <p:nvPr/>
        </p:nvGrpSpPr>
        <p:grpSpPr>
          <a:xfrm>
            <a:off x="457201" y="937914"/>
            <a:ext cx="8229599" cy="3108960"/>
            <a:chOff x="457200" y="1250552"/>
            <a:chExt cx="8229599" cy="4920460"/>
          </a:xfrm>
        </p:grpSpPr>
        <p:sp>
          <p:nvSpPr>
            <p:cNvPr id="6" name="Freeform 5"/>
            <p:cNvSpPr/>
            <p:nvPr/>
          </p:nvSpPr>
          <p:spPr>
            <a:xfrm>
              <a:off x="3163524" y="2937675"/>
              <a:ext cx="2669590" cy="1506224"/>
            </a:xfrm>
            <a:custGeom>
              <a:avLst/>
              <a:gdLst>
                <a:gd name="connsiteX0" fmla="*/ 0 w 2669590"/>
                <a:gd name="connsiteY0" fmla="*/ 753112 h 1506224"/>
                <a:gd name="connsiteX1" fmla="*/ 678884 w 2669590"/>
                <a:gd name="connsiteY1" fmla="*/ 97200 h 1506224"/>
                <a:gd name="connsiteX2" fmla="*/ 1334797 w 2669590"/>
                <a:gd name="connsiteY2" fmla="*/ 1 h 1506224"/>
                <a:gd name="connsiteX3" fmla="*/ 1990710 w 2669590"/>
                <a:gd name="connsiteY3" fmla="*/ 97201 h 1506224"/>
                <a:gd name="connsiteX4" fmla="*/ 2669591 w 2669590"/>
                <a:gd name="connsiteY4" fmla="*/ 753116 h 1506224"/>
                <a:gd name="connsiteX5" fmla="*/ 1990708 w 2669590"/>
                <a:gd name="connsiteY5" fmla="*/ 1409029 h 1506224"/>
                <a:gd name="connsiteX6" fmla="*/ 1334795 w 2669590"/>
                <a:gd name="connsiteY6" fmla="*/ 1506228 h 1506224"/>
                <a:gd name="connsiteX7" fmla="*/ 678882 w 2669590"/>
                <a:gd name="connsiteY7" fmla="*/ 1409028 h 1506224"/>
                <a:gd name="connsiteX8" fmla="*/ 1 w 2669590"/>
                <a:gd name="connsiteY8" fmla="*/ 753114 h 1506224"/>
                <a:gd name="connsiteX9" fmla="*/ 0 w 2669590"/>
                <a:gd name="connsiteY9" fmla="*/ 753112 h 150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9590" h="1506224">
                  <a:moveTo>
                    <a:pt x="0" y="753112"/>
                  </a:moveTo>
                  <a:cubicBezTo>
                    <a:pt x="1" y="481384"/>
                    <a:pt x="259437" y="230726"/>
                    <a:pt x="678884" y="97200"/>
                  </a:cubicBezTo>
                  <a:cubicBezTo>
                    <a:pt x="879045" y="33481"/>
                    <a:pt x="1104974" y="1"/>
                    <a:pt x="1334797" y="1"/>
                  </a:cubicBezTo>
                  <a:cubicBezTo>
                    <a:pt x="1564620" y="1"/>
                    <a:pt x="1790549" y="33482"/>
                    <a:pt x="1990710" y="97201"/>
                  </a:cubicBezTo>
                  <a:cubicBezTo>
                    <a:pt x="2410157" y="230728"/>
                    <a:pt x="2669592" y="481387"/>
                    <a:pt x="2669591" y="753116"/>
                  </a:cubicBezTo>
                  <a:cubicBezTo>
                    <a:pt x="2669591" y="1024844"/>
                    <a:pt x="2410155" y="1275503"/>
                    <a:pt x="1990708" y="1409029"/>
                  </a:cubicBezTo>
                  <a:cubicBezTo>
                    <a:pt x="1790547" y="1472748"/>
                    <a:pt x="1564618" y="1506228"/>
                    <a:pt x="1334795" y="1506228"/>
                  </a:cubicBezTo>
                  <a:cubicBezTo>
                    <a:pt x="1104972" y="1506228"/>
                    <a:pt x="879043" y="1472748"/>
                    <a:pt x="678882" y="1409028"/>
                  </a:cubicBezTo>
                  <a:cubicBezTo>
                    <a:pt x="259435" y="1275501"/>
                    <a:pt x="0" y="1024843"/>
                    <a:pt x="1" y="753114"/>
                  </a:cubicBezTo>
                  <a:cubicBezTo>
                    <a:pt x="1" y="753113"/>
                    <a:pt x="0" y="753113"/>
                    <a:pt x="0" y="753112"/>
                  </a:cubicBezTo>
                  <a:close/>
                </a:path>
              </a:pathLst>
            </a:custGeom>
            <a:solidFill>
              <a:srgbClr val="C00000"/>
            </a:solidFill>
            <a:scene3d>
              <a:camera prst="orthographicFront"/>
              <a:lightRig rig="flat" dir="t"/>
            </a:scene3d>
            <a:sp3d prstMaterial="dkEdge">
              <a:bevelT w="8200" h="38100"/>
            </a:sp3d>
          </p:spPr>
          <p:style>
            <a:lnRef idx="0">
              <a:schemeClr val="accent2">
                <a:shade val="80000"/>
                <a:hueOff val="0"/>
                <a:satOff val="0"/>
                <a:lumOff val="0"/>
                <a:alphaOff val="0"/>
              </a:schemeClr>
            </a:lnRef>
            <a:fillRef idx="2">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18893" tIns="248521" rIns="418893" bIns="248521" numCol="1" spcCol="1270" anchor="ctr" anchorCtr="0">
              <a:noAutofit/>
            </a:bodyPr>
            <a:lstStyle/>
            <a:p>
              <a:pPr lvl="0" algn="ctr" defTabSz="1955800">
                <a:lnSpc>
                  <a:spcPct val="90000"/>
                </a:lnSpc>
                <a:spcBef>
                  <a:spcPct val="0"/>
                </a:spcBef>
                <a:spcAft>
                  <a:spcPct val="35000"/>
                </a:spcAft>
              </a:pPr>
              <a:r>
                <a:rPr lang="en-US" sz="4400" b="1" kern="1200" dirty="0" err="1" smtClean="0">
                  <a:solidFill>
                    <a:schemeClr val="bg1"/>
                  </a:solidFill>
                </a:rPr>
                <a:t>HFpEF</a:t>
              </a:r>
              <a:endParaRPr lang="en-US" sz="4400" b="1" kern="1200" dirty="0">
                <a:solidFill>
                  <a:schemeClr val="bg1"/>
                </a:solidFill>
              </a:endParaRPr>
            </a:p>
          </p:txBody>
        </p:sp>
        <p:sp>
          <p:nvSpPr>
            <p:cNvPr id="7" name="Freeform 6"/>
            <p:cNvSpPr/>
            <p:nvPr/>
          </p:nvSpPr>
          <p:spPr>
            <a:xfrm rot="16200000">
              <a:off x="4159396" y="2588701"/>
              <a:ext cx="677846" cy="20100"/>
            </a:xfrm>
            <a:custGeom>
              <a:avLst/>
              <a:gdLst>
                <a:gd name="connsiteX0" fmla="*/ 0 w 677846"/>
                <a:gd name="connsiteY0" fmla="*/ 10050 h 20100"/>
                <a:gd name="connsiteX1" fmla="*/ 677846 w 677846"/>
                <a:gd name="connsiteY1" fmla="*/ 10050 h 20100"/>
              </a:gdLst>
              <a:ahLst/>
              <a:cxnLst>
                <a:cxn ang="0">
                  <a:pos x="connsiteX0" y="connsiteY0"/>
                </a:cxn>
                <a:cxn ang="0">
                  <a:pos x="connsiteX1" y="connsiteY1"/>
                </a:cxn>
              </a:cxnLst>
              <a:rect l="l" t="t" r="r" b="b"/>
              <a:pathLst>
                <a:path w="677846" h="20100">
                  <a:moveTo>
                    <a:pt x="0" y="10050"/>
                  </a:moveTo>
                  <a:lnTo>
                    <a:pt x="677846" y="10050"/>
                  </a:lnTo>
                </a:path>
              </a:pathLst>
            </a:custGeom>
            <a:noFill/>
            <a:ln w="28575">
              <a:solidFill>
                <a:schemeClr val="accent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34677" tIns="-6896" rIns="334676" bIns="-6897" numCol="1" spcCol="1270" anchor="ctr" anchorCtr="0">
              <a:noAutofit/>
            </a:bodyPr>
            <a:lstStyle/>
            <a:p>
              <a:pPr lvl="0" algn="ctr" defTabSz="222250">
                <a:lnSpc>
                  <a:spcPct val="90000"/>
                </a:lnSpc>
                <a:spcBef>
                  <a:spcPct val="0"/>
                </a:spcBef>
                <a:spcAft>
                  <a:spcPct val="35000"/>
                </a:spcAft>
              </a:pPr>
              <a:endParaRPr lang="en-US" sz="500" kern="1200"/>
            </a:p>
          </p:txBody>
        </p:sp>
        <p:sp>
          <p:nvSpPr>
            <p:cNvPr id="8" name="Freeform 7"/>
            <p:cNvSpPr/>
            <p:nvPr/>
          </p:nvSpPr>
          <p:spPr>
            <a:xfrm>
              <a:off x="3429000" y="1250552"/>
              <a:ext cx="2094524" cy="1009277"/>
            </a:xfrm>
            <a:custGeom>
              <a:avLst/>
              <a:gdLst>
                <a:gd name="connsiteX0" fmla="*/ 0 w 1755686"/>
                <a:gd name="connsiteY0" fmla="*/ 504639 h 1009277"/>
                <a:gd name="connsiteX1" fmla="*/ 440343 w 1755686"/>
                <a:gd name="connsiteY1" fmla="*/ 67139 h 1009277"/>
                <a:gd name="connsiteX2" fmla="*/ 877844 w 1755686"/>
                <a:gd name="connsiteY2" fmla="*/ 1 h 1009277"/>
                <a:gd name="connsiteX3" fmla="*/ 1315345 w 1755686"/>
                <a:gd name="connsiteY3" fmla="*/ 67140 h 1009277"/>
                <a:gd name="connsiteX4" fmla="*/ 1755686 w 1755686"/>
                <a:gd name="connsiteY4" fmla="*/ 504642 h 1009277"/>
                <a:gd name="connsiteX5" fmla="*/ 1315344 w 1755686"/>
                <a:gd name="connsiteY5" fmla="*/ 942143 h 1009277"/>
                <a:gd name="connsiteX6" fmla="*/ 877843 w 1755686"/>
                <a:gd name="connsiteY6" fmla="*/ 1009281 h 1009277"/>
                <a:gd name="connsiteX7" fmla="*/ 440342 w 1755686"/>
                <a:gd name="connsiteY7" fmla="*/ 942143 h 1009277"/>
                <a:gd name="connsiteX8" fmla="*/ 0 w 1755686"/>
                <a:gd name="connsiteY8" fmla="*/ 504641 h 1009277"/>
                <a:gd name="connsiteX9" fmla="*/ 0 w 1755686"/>
                <a:gd name="connsiteY9" fmla="*/ 504639 h 100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5686" h="1009277">
                  <a:moveTo>
                    <a:pt x="0" y="504639"/>
                  </a:moveTo>
                  <a:cubicBezTo>
                    <a:pt x="1" y="324012"/>
                    <a:pt x="167937" y="157160"/>
                    <a:pt x="440343" y="67139"/>
                  </a:cubicBezTo>
                  <a:cubicBezTo>
                    <a:pt x="573454" y="23150"/>
                    <a:pt x="724306" y="1"/>
                    <a:pt x="877844" y="1"/>
                  </a:cubicBezTo>
                  <a:cubicBezTo>
                    <a:pt x="1031382" y="1"/>
                    <a:pt x="1182234" y="23151"/>
                    <a:pt x="1315345" y="67140"/>
                  </a:cubicBezTo>
                  <a:cubicBezTo>
                    <a:pt x="1587751" y="157161"/>
                    <a:pt x="1755687" y="324015"/>
                    <a:pt x="1755686" y="504642"/>
                  </a:cubicBezTo>
                  <a:cubicBezTo>
                    <a:pt x="1755686" y="685269"/>
                    <a:pt x="1587750" y="852122"/>
                    <a:pt x="1315344" y="942143"/>
                  </a:cubicBezTo>
                  <a:cubicBezTo>
                    <a:pt x="1182233" y="986132"/>
                    <a:pt x="1031381" y="1009281"/>
                    <a:pt x="877843" y="1009281"/>
                  </a:cubicBezTo>
                  <a:cubicBezTo>
                    <a:pt x="724305" y="1009281"/>
                    <a:pt x="573453" y="986131"/>
                    <a:pt x="440342" y="942143"/>
                  </a:cubicBezTo>
                  <a:cubicBezTo>
                    <a:pt x="167936" y="852122"/>
                    <a:pt x="0" y="685269"/>
                    <a:pt x="0" y="504641"/>
                  </a:cubicBezTo>
                  <a:lnTo>
                    <a:pt x="0" y="504639"/>
                  </a:lnTo>
                  <a:close/>
                </a:path>
              </a:pathLst>
            </a:cu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69814" tIns="160505" rIns="269814" bIns="160505" numCol="1" spcCol="1270" anchor="ctr" anchorCtr="0">
              <a:noAutofit/>
            </a:bodyPr>
            <a:lstStyle/>
            <a:p>
              <a:pPr lvl="0" algn="ctr" defTabSz="889000">
                <a:lnSpc>
                  <a:spcPct val="90000"/>
                </a:lnSpc>
                <a:spcBef>
                  <a:spcPct val="0"/>
                </a:spcBef>
                <a:spcAft>
                  <a:spcPct val="35000"/>
                </a:spcAft>
              </a:pPr>
              <a:r>
                <a:rPr lang="en-US" sz="2000" b="1" kern="1200" dirty="0" smtClean="0"/>
                <a:t>Hypertension</a:t>
              </a:r>
              <a:endParaRPr lang="en-US" sz="2000" b="1" kern="1200" dirty="0"/>
            </a:p>
          </p:txBody>
        </p:sp>
        <p:sp>
          <p:nvSpPr>
            <p:cNvPr id="9" name="Freeform 8"/>
            <p:cNvSpPr/>
            <p:nvPr/>
          </p:nvSpPr>
          <p:spPr>
            <a:xfrm rot="19328728">
              <a:off x="5140297" y="2656659"/>
              <a:ext cx="1351324" cy="20100"/>
            </a:xfrm>
            <a:custGeom>
              <a:avLst/>
              <a:gdLst>
                <a:gd name="connsiteX0" fmla="*/ 0 w 1351324"/>
                <a:gd name="connsiteY0" fmla="*/ 10050 h 20100"/>
                <a:gd name="connsiteX1" fmla="*/ 1351324 w 1351324"/>
                <a:gd name="connsiteY1" fmla="*/ 10050 h 20100"/>
              </a:gdLst>
              <a:ahLst/>
              <a:cxnLst>
                <a:cxn ang="0">
                  <a:pos x="connsiteX0" y="connsiteY0"/>
                </a:cxn>
                <a:cxn ang="0">
                  <a:pos x="connsiteX1" y="connsiteY1"/>
                </a:cxn>
              </a:cxnLst>
              <a:rect l="l" t="t" r="r" b="b"/>
              <a:pathLst>
                <a:path w="1351324" h="20100">
                  <a:moveTo>
                    <a:pt x="0" y="10050"/>
                  </a:moveTo>
                  <a:lnTo>
                    <a:pt x="1351324" y="10050"/>
                  </a:lnTo>
                </a:path>
              </a:pathLst>
            </a:custGeom>
            <a:noFill/>
            <a:ln w="28575">
              <a:solidFill>
                <a:schemeClr val="accent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654579" tIns="-23733" rIns="654578" bIns="-23734" numCol="1" spcCol="1270" anchor="ctr" anchorCtr="0">
              <a:noAutofit/>
            </a:bodyPr>
            <a:lstStyle/>
            <a:p>
              <a:pPr lvl="0" algn="ctr" defTabSz="222250">
                <a:lnSpc>
                  <a:spcPct val="90000"/>
                </a:lnSpc>
                <a:spcBef>
                  <a:spcPct val="0"/>
                </a:spcBef>
                <a:spcAft>
                  <a:spcPct val="35000"/>
                </a:spcAft>
              </a:pPr>
              <a:endParaRPr lang="en-US" sz="500" kern="1200"/>
            </a:p>
          </p:txBody>
        </p:sp>
        <p:sp>
          <p:nvSpPr>
            <p:cNvPr id="10" name="Freeform 9"/>
            <p:cNvSpPr/>
            <p:nvPr/>
          </p:nvSpPr>
          <p:spPr>
            <a:xfrm>
              <a:off x="5831736" y="1472475"/>
              <a:ext cx="2037339" cy="894320"/>
            </a:xfrm>
            <a:custGeom>
              <a:avLst/>
              <a:gdLst>
                <a:gd name="connsiteX0" fmla="*/ 0 w 2037339"/>
                <a:gd name="connsiteY0" fmla="*/ 447160 h 894320"/>
                <a:gd name="connsiteX1" fmla="*/ 609223 w 2037339"/>
                <a:gd name="connsiteY1" fmla="*/ 37713 h 894320"/>
                <a:gd name="connsiteX2" fmla="*/ 1018671 w 2037339"/>
                <a:gd name="connsiteY2" fmla="*/ 2 h 894320"/>
                <a:gd name="connsiteX3" fmla="*/ 1428120 w 2037339"/>
                <a:gd name="connsiteY3" fmla="*/ 37714 h 894320"/>
                <a:gd name="connsiteX4" fmla="*/ 2037341 w 2037339"/>
                <a:gd name="connsiteY4" fmla="*/ 447164 h 894320"/>
                <a:gd name="connsiteX5" fmla="*/ 1428119 w 2037339"/>
                <a:gd name="connsiteY5" fmla="*/ 856612 h 894320"/>
                <a:gd name="connsiteX6" fmla="*/ 1018671 w 2037339"/>
                <a:gd name="connsiteY6" fmla="*/ 894324 h 894320"/>
                <a:gd name="connsiteX7" fmla="*/ 609222 w 2037339"/>
                <a:gd name="connsiteY7" fmla="*/ 856612 h 894320"/>
                <a:gd name="connsiteX8" fmla="*/ 1 w 2037339"/>
                <a:gd name="connsiteY8" fmla="*/ 447163 h 894320"/>
                <a:gd name="connsiteX9" fmla="*/ 0 w 2037339"/>
                <a:gd name="connsiteY9" fmla="*/ 447160 h 89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339" h="894320">
                  <a:moveTo>
                    <a:pt x="0" y="447160"/>
                  </a:moveTo>
                  <a:cubicBezTo>
                    <a:pt x="1" y="269704"/>
                    <a:pt x="239055" y="109040"/>
                    <a:pt x="609223" y="37713"/>
                  </a:cubicBezTo>
                  <a:cubicBezTo>
                    <a:pt x="738292" y="12843"/>
                    <a:pt x="877715" y="2"/>
                    <a:pt x="1018671" y="2"/>
                  </a:cubicBezTo>
                  <a:cubicBezTo>
                    <a:pt x="1159628" y="2"/>
                    <a:pt x="1299051" y="12843"/>
                    <a:pt x="1428120" y="37714"/>
                  </a:cubicBezTo>
                  <a:cubicBezTo>
                    <a:pt x="1798288" y="109042"/>
                    <a:pt x="2037342" y="269707"/>
                    <a:pt x="2037341" y="447164"/>
                  </a:cubicBezTo>
                  <a:cubicBezTo>
                    <a:pt x="2037341" y="624620"/>
                    <a:pt x="1798287" y="785285"/>
                    <a:pt x="1428119" y="856612"/>
                  </a:cubicBezTo>
                  <a:cubicBezTo>
                    <a:pt x="1299050" y="881482"/>
                    <a:pt x="1159627" y="894324"/>
                    <a:pt x="1018671" y="894324"/>
                  </a:cubicBezTo>
                  <a:cubicBezTo>
                    <a:pt x="877714" y="894324"/>
                    <a:pt x="738291" y="881483"/>
                    <a:pt x="609222" y="856612"/>
                  </a:cubicBezTo>
                  <a:cubicBezTo>
                    <a:pt x="239054" y="785284"/>
                    <a:pt x="0" y="624619"/>
                    <a:pt x="1" y="447163"/>
                  </a:cubicBezTo>
                  <a:cubicBezTo>
                    <a:pt x="1" y="447162"/>
                    <a:pt x="0" y="447161"/>
                    <a:pt x="0" y="447160"/>
                  </a:cubicBezTo>
                  <a:close/>
                </a:path>
              </a:pathLst>
            </a:cu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11062" tIns="143670" rIns="311062" bIns="143670" numCol="1" spcCol="1270" anchor="ctr" anchorCtr="0">
              <a:noAutofit/>
            </a:bodyPr>
            <a:lstStyle/>
            <a:p>
              <a:pPr lvl="0" algn="ctr" defTabSz="889000">
                <a:lnSpc>
                  <a:spcPct val="90000"/>
                </a:lnSpc>
                <a:spcBef>
                  <a:spcPct val="0"/>
                </a:spcBef>
                <a:spcAft>
                  <a:spcPts val="0"/>
                </a:spcAft>
              </a:pPr>
              <a:r>
                <a:rPr lang="en-US" sz="2000" b="1" kern="1200" dirty="0" smtClean="0"/>
                <a:t>Arterial</a:t>
              </a:r>
            </a:p>
            <a:p>
              <a:pPr lvl="0" algn="ctr" defTabSz="889000">
                <a:lnSpc>
                  <a:spcPct val="90000"/>
                </a:lnSpc>
                <a:spcBef>
                  <a:spcPct val="0"/>
                </a:spcBef>
                <a:spcAft>
                  <a:spcPts val="0"/>
                </a:spcAft>
              </a:pPr>
              <a:r>
                <a:rPr lang="en-US" sz="2000" b="1" kern="1200" dirty="0" smtClean="0"/>
                <a:t>Stiffening </a:t>
              </a:r>
              <a:endParaRPr lang="en-US" sz="2000" b="1" kern="1200" dirty="0"/>
            </a:p>
          </p:txBody>
        </p:sp>
        <p:sp>
          <p:nvSpPr>
            <p:cNvPr id="11" name="Freeform 10"/>
            <p:cNvSpPr/>
            <p:nvPr/>
          </p:nvSpPr>
          <p:spPr>
            <a:xfrm rot="20813129">
              <a:off x="5719827" y="3286764"/>
              <a:ext cx="939096" cy="20100"/>
            </a:xfrm>
            <a:custGeom>
              <a:avLst/>
              <a:gdLst>
                <a:gd name="connsiteX0" fmla="*/ 0 w 939096"/>
                <a:gd name="connsiteY0" fmla="*/ 10050 h 20100"/>
                <a:gd name="connsiteX1" fmla="*/ 939096 w 939096"/>
                <a:gd name="connsiteY1" fmla="*/ 10050 h 20100"/>
              </a:gdLst>
              <a:ahLst/>
              <a:cxnLst>
                <a:cxn ang="0">
                  <a:pos x="connsiteX0" y="connsiteY0"/>
                </a:cxn>
                <a:cxn ang="0">
                  <a:pos x="connsiteX1" y="connsiteY1"/>
                </a:cxn>
              </a:cxnLst>
              <a:rect l="l" t="t" r="r" b="b"/>
              <a:pathLst>
                <a:path w="939096" h="20100">
                  <a:moveTo>
                    <a:pt x="0" y="10050"/>
                  </a:moveTo>
                  <a:lnTo>
                    <a:pt x="939096" y="10050"/>
                  </a:lnTo>
                </a:path>
              </a:pathLst>
            </a:custGeom>
            <a:noFill/>
            <a:ln w="28575">
              <a:solidFill>
                <a:schemeClr val="accent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458771" tIns="-13428" rIns="458770" bIns="-13427" numCol="1" spcCol="1270" anchor="ctr" anchorCtr="0">
              <a:noAutofit/>
            </a:bodyPr>
            <a:lstStyle/>
            <a:p>
              <a:pPr lvl="0" algn="ctr" defTabSz="222250">
                <a:lnSpc>
                  <a:spcPct val="90000"/>
                </a:lnSpc>
                <a:spcBef>
                  <a:spcPct val="0"/>
                </a:spcBef>
                <a:spcAft>
                  <a:spcPct val="35000"/>
                </a:spcAft>
              </a:pPr>
              <a:endParaRPr lang="en-US" sz="500" kern="1200"/>
            </a:p>
          </p:txBody>
        </p:sp>
        <p:sp>
          <p:nvSpPr>
            <p:cNvPr id="12" name="Freeform 11"/>
            <p:cNvSpPr/>
            <p:nvPr/>
          </p:nvSpPr>
          <p:spPr>
            <a:xfrm>
              <a:off x="6525386" y="2481154"/>
              <a:ext cx="2161413" cy="971203"/>
            </a:xfrm>
            <a:custGeom>
              <a:avLst/>
              <a:gdLst>
                <a:gd name="connsiteX0" fmla="*/ 0 w 2161413"/>
                <a:gd name="connsiteY0" fmla="*/ 485602 h 971203"/>
                <a:gd name="connsiteX1" fmla="*/ 637767 w 2161413"/>
                <a:gd name="connsiteY1" fmla="*/ 42662 h 971203"/>
                <a:gd name="connsiteX2" fmla="*/ 1080707 w 2161413"/>
                <a:gd name="connsiteY2" fmla="*/ 1 h 971203"/>
                <a:gd name="connsiteX3" fmla="*/ 1523648 w 2161413"/>
                <a:gd name="connsiteY3" fmla="*/ 42663 h 971203"/>
                <a:gd name="connsiteX4" fmla="*/ 2161413 w 2161413"/>
                <a:gd name="connsiteY4" fmla="*/ 485605 h 971203"/>
                <a:gd name="connsiteX5" fmla="*/ 1523646 w 2161413"/>
                <a:gd name="connsiteY5" fmla="*/ 928546 h 971203"/>
                <a:gd name="connsiteX6" fmla="*/ 1080705 w 2161413"/>
                <a:gd name="connsiteY6" fmla="*/ 971207 h 971203"/>
                <a:gd name="connsiteX7" fmla="*/ 637764 w 2161413"/>
                <a:gd name="connsiteY7" fmla="*/ 928546 h 971203"/>
                <a:gd name="connsiteX8" fmla="*/ -2 w 2161413"/>
                <a:gd name="connsiteY8" fmla="*/ 485604 h 971203"/>
                <a:gd name="connsiteX9" fmla="*/ 0 w 2161413"/>
                <a:gd name="connsiteY9" fmla="*/ 485602 h 9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1413" h="971203">
                  <a:moveTo>
                    <a:pt x="0" y="485602"/>
                  </a:moveTo>
                  <a:cubicBezTo>
                    <a:pt x="1" y="294416"/>
                    <a:pt x="249662" y="121022"/>
                    <a:pt x="637767" y="42662"/>
                  </a:cubicBezTo>
                  <a:cubicBezTo>
                    <a:pt x="777048" y="14541"/>
                    <a:pt x="928011" y="1"/>
                    <a:pt x="1080707" y="1"/>
                  </a:cubicBezTo>
                  <a:cubicBezTo>
                    <a:pt x="1233403" y="1"/>
                    <a:pt x="1384367" y="14541"/>
                    <a:pt x="1523648" y="42663"/>
                  </a:cubicBezTo>
                  <a:cubicBezTo>
                    <a:pt x="1911754" y="121023"/>
                    <a:pt x="2161415" y="294418"/>
                    <a:pt x="2161413" y="485605"/>
                  </a:cubicBezTo>
                  <a:cubicBezTo>
                    <a:pt x="2161413" y="676792"/>
                    <a:pt x="1911752" y="850186"/>
                    <a:pt x="1523646" y="928546"/>
                  </a:cubicBezTo>
                  <a:cubicBezTo>
                    <a:pt x="1384364" y="956667"/>
                    <a:pt x="1233402" y="971207"/>
                    <a:pt x="1080705" y="971207"/>
                  </a:cubicBezTo>
                  <a:cubicBezTo>
                    <a:pt x="928009" y="971207"/>
                    <a:pt x="777046" y="956667"/>
                    <a:pt x="637764" y="928546"/>
                  </a:cubicBezTo>
                  <a:cubicBezTo>
                    <a:pt x="249658" y="850186"/>
                    <a:pt x="-3" y="676791"/>
                    <a:pt x="-2" y="485604"/>
                  </a:cubicBezTo>
                  <a:lnTo>
                    <a:pt x="0" y="485602"/>
                  </a:lnTo>
                  <a:close/>
                </a:path>
              </a:pathLst>
            </a:cu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29232" tIns="154929" rIns="329232" bIns="154929" numCol="1" spcCol="1270" anchor="ctr" anchorCtr="0">
              <a:noAutofit/>
            </a:bodyPr>
            <a:lstStyle/>
            <a:p>
              <a:pPr lvl="0" algn="ctr" defTabSz="889000">
                <a:lnSpc>
                  <a:spcPct val="90000"/>
                </a:lnSpc>
                <a:spcBef>
                  <a:spcPct val="0"/>
                </a:spcBef>
                <a:spcAft>
                  <a:spcPct val="35000"/>
                </a:spcAft>
              </a:pPr>
              <a:r>
                <a:rPr lang="en-US" sz="2000" b="1" kern="1200" dirty="0" smtClean="0"/>
                <a:t>Sarcopenia</a:t>
              </a:r>
              <a:endParaRPr lang="en-US" sz="2000" b="1" kern="1200" dirty="0"/>
            </a:p>
          </p:txBody>
        </p:sp>
        <p:sp>
          <p:nvSpPr>
            <p:cNvPr id="13" name="Freeform 12"/>
            <p:cNvSpPr/>
            <p:nvPr/>
          </p:nvSpPr>
          <p:spPr>
            <a:xfrm rot="633066">
              <a:off x="5762611" y="3951707"/>
              <a:ext cx="380975" cy="20100"/>
            </a:xfrm>
            <a:custGeom>
              <a:avLst/>
              <a:gdLst>
                <a:gd name="connsiteX0" fmla="*/ 0 w 380975"/>
                <a:gd name="connsiteY0" fmla="*/ 10050 h 20100"/>
                <a:gd name="connsiteX1" fmla="*/ 380975 w 380975"/>
                <a:gd name="connsiteY1" fmla="*/ 10050 h 20100"/>
              </a:gdLst>
              <a:ahLst/>
              <a:cxnLst>
                <a:cxn ang="0">
                  <a:pos x="connsiteX0" y="connsiteY0"/>
                </a:cxn>
                <a:cxn ang="0">
                  <a:pos x="connsiteX1" y="connsiteY1"/>
                </a:cxn>
              </a:cxnLst>
              <a:rect l="l" t="t" r="r" b="b"/>
              <a:pathLst>
                <a:path w="380975" h="20100">
                  <a:moveTo>
                    <a:pt x="0" y="10050"/>
                  </a:moveTo>
                  <a:lnTo>
                    <a:pt x="380975" y="10050"/>
                  </a:lnTo>
                </a:path>
              </a:pathLst>
            </a:custGeom>
            <a:noFill/>
            <a:ln w="28575">
              <a:solidFill>
                <a:schemeClr val="accent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93662" tIns="525" rIns="193664" bIns="526"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4" name="Freeform 13"/>
            <p:cNvSpPr/>
            <p:nvPr/>
          </p:nvSpPr>
          <p:spPr>
            <a:xfrm>
              <a:off x="6019332" y="3679859"/>
              <a:ext cx="2667467" cy="1085315"/>
            </a:xfrm>
            <a:custGeom>
              <a:avLst/>
              <a:gdLst>
                <a:gd name="connsiteX0" fmla="*/ 0 w 2667467"/>
                <a:gd name="connsiteY0" fmla="*/ 542658 h 1085315"/>
                <a:gd name="connsiteX1" fmla="*/ 831090 w 2667467"/>
                <a:gd name="connsiteY1" fmla="*/ 40014 h 1085315"/>
                <a:gd name="connsiteX2" fmla="*/ 1333735 w 2667467"/>
                <a:gd name="connsiteY2" fmla="*/ 2 h 1085315"/>
                <a:gd name="connsiteX3" fmla="*/ 1836381 w 2667467"/>
                <a:gd name="connsiteY3" fmla="*/ 40015 h 1085315"/>
                <a:gd name="connsiteX4" fmla="*/ 2667468 w 2667467"/>
                <a:gd name="connsiteY4" fmla="*/ 542663 h 1085315"/>
                <a:gd name="connsiteX5" fmla="*/ 1836379 w 2667467"/>
                <a:gd name="connsiteY5" fmla="*/ 1045309 h 1085315"/>
                <a:gd name="connsiteX6" fmla="*/ 1333733 w 2667467"/>
                <a:gd name="connsiteY6" fmla="*/ 1085321 h 1085315"/>
                <a:gd name="connsiteX7" fmla="*/ 831087 w 2667467"/>
                <a:gd name="connsiteY7" fmla="*/ 1045308 h 1085315"/>
                <a:gd name="connsiteX8" fmla="*/ -1 w 2667467"/>
                <a:gd name="connsiteY8" fmla="*/ 542661 h 1085315"/>
                <a:gd name="connsiteX9" fmla="*/ 0 w 2667467"/>
                <a:gd name="connsiteY9" fmla="*/ 542658 h 108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467" h="1085315">
                  <a:moveTo>
                    <a:pt x="0" y="542658"/>
                  </a:moveTo>
                  <a:cubicBezTo>
                    <a:pt x="2" y="321932"/>
                    <a:pt x="328594" y="123199"/>
                    <a:pt x="831090" y="40014"/>
                  </a:cubicBezTo>
                  <a:cubicBezTo>
                    <a:pt x="990712" y="13590"/>
                    <a:pt x="1161407" y="2"/>
                    <a:pt x="1333735" y="2"/>
                  </a:cubicBezTo>
                  <a:cubicBezTo>
                    <a:pt x="1506064" y="2"/>
                    <a:pt x="1676759" y="13590"/>
                    <a:pt x="1836381" y="40015"/>
                  </a:cubicBezTo>
                  <a:cubicBezTo>
                    <a:pt x="2338879" y="123201"/>
                    <a:pt x="2667471" y="321936"/>
                    <a:pt x="2667468" y="542663"/>
                  </a:cubicBezTo>
                  <a:cubicBezTo>
                    <a:pt x="2667468" y="763389"/>
                    <a:pt x="2338876" y="962123"/>
                    <a:pt x="1836379" y="1045309"/>
                  </a:cubicBezTo>
                  <a:cubicBezTo>
                    <a:pt x="1676757" y="1071733"/>
                    <a:pt x="1506062" y="1085321"/>
                    <a:pt x="1333733" y="1085321"/>
                  </a:cubicBezTo>
                  <a:cubicBezTo>
                    <a:pt x="1161404" y="1085321"/>
                    <a:pt x="990709" y="1071733"/>
                    <a:pt x="831087" y="1045308"/>
                  </a:cubicBezTo>
                  <a:cubicBezTo>
                    <a:pt x="328590" y="962122"/>
                    <a:pt x="-2" y="763388"/>
                    <a:pt x="-1" y="542661"/>
                  </a:cubicBezTo>
                  <a:cubicBezTo>
                    <a:pt x="-1" y="542660"/>
                    <a:pt x="0" y="542659"/>
                    <a:pt x="0" y="542658"/>
                  </a:cubicBezTo>
                  <a:close/>
                </a:path>
              </a:pathLst>
            </a:cu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03342" tIns="171641" rIns="403342" bIns="171641" numCol="1" spcCol="1270" anchor="ctr" anchorCtr="0">
              <a:noAutofit/>
            </a:bodyPr>
            <a:lstStyle/>
            <a:p>
              <a:pPr lvl="0" algn="ctr" defTabSz="889000">
                <a:lnSpc>
                  <a:spcPct val="90000"/>
                </a:lnSpc>
                <a:spcBef>
                  <a:spcPct val="0"/>
                </a:spcBef>
                <a:spcAft>
                  <a:spcPts val="0"/>
                </a:spcAft>
              </a:pPr>
              <a:r>
                <a:rPr lang="en-US" sz="2000" b="1" kern="1200" dirty="0" smtClean="0"/>
                <a:t>Chronotropic </a:t>
              </a:r>
            </a:p>
            <a:p>
              <a:pPr lvl="0" algn="ctr" defTabSz="889000">
                <a:lnSpc>
                  <a:spcPct val="90000"/>
                </a:lnSpc>
                <a:spcBef>
                  <a:spcPct val="0"/>
                </a:spcBef>
                <a:spcAft>
                  <a:spcPts val="0"/>
                </a:spcAft>
              </a:pPr>
              <a:r>
                <a:rPr lang="en-US" sz="2000" b="1" kern="1200" dirty="0" smtClean="0"/>
                <a:t>Incompetence</a:t>
              </a:r>
              <a:endParaRPr lang="en-US" sz="2000" b="1" kern="1200" dirty="0"/>
            </a:p>
          </p:txBody>
        </p:sp>
        <p:sp>
          <p:nvSpPr>
            <p:cNvPr id="15" name="Freeform 14"/>
            <p:cNvSpPr/>
            <p:nvPr/>
          </p:nvSpPr>
          <p:spPr>
            <a:xfrm rot="2012278">
              <a:off x="5241553" y="4658957"/>
              <a:ext cx="1465139" cy="20100"/>
            </a:xfrm>
            <a:custGeom>
              <a:avLst/>
              <a:gdLst>
                <a:gd name="connsiteX0" fmla="*/ 0 w 1465139"/>
                <a:gd name="connsiteY0" fmla="*/ 10050 h 20100"/>
                <a:gd name="connsiteX1" fmla="*/ 1465139 w 1465139"/>
                <a:gd name="connsiteY1" fmla="*/ 10050 h 20100"/>
              </a:gdLst>
              <a:ahLst/>
              <a:cxnLst>
                <a:cxn ang="0">
                  <a:pos x="connsiteX0" y="connsiteY0"/>
                </a:cxn>
                <a:cxn ang="0">
                  <a:pos x="connsiteX1" y="connsiteY1"/>
                </a:cxn>
              </a:cxnLst>
              <a:rect l="l" t="t" r="r" b="b"/>
              <a:pathLst>
                <a:path w="1465139" h="20100">
                  <a:moveTo>
                    <a:pt x="0" y="10050"/>
                  </a:moveTo>
                  <a:lnTo>
                    <a:pt x="1465139" y="10050"/>
                  </a:lnTo>
                </a:path>
              </a:pathLst>
            </a:custGeom>
            <a:noFill/>
            <a:ln w="28575">
              <a:solidFill>
                <a:schemeClr val="accent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708641" tIns="-26579" rIns="708641" bIns="-26578"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6" name="Freeform 15"/>
            <p:cNvSpPr/>
            <p:nvPr/>
          </p:nvSpPr>
          <p:spPr>
            <a:xfrm>
              <a:off x="6172357" y="4992938"/>
              <a:ext cx="1931802" cy="895405"/>
            </a:xfrm>
            <a:custGeom>
              <a:avLst/>
              <a:gdLst>
                <a:gd name="connsiteX0" fmla="*/ 0 w 1931802"/>
                <a:gd name="connsiteY0" fmla="*/ 447703 h 895405"/>
                <a:gd name="connsiteX1" fmla="*/ 559711 w 1931802"/>
                <a:gd name="connsiteY1" fmla="*/ 41513 h 895405"/>
                <a:gd name="connsiteX2" fmla="*/ 965902 w 1931802"/>
                <a:gd name="connsiteY2" fmla="*/ 1 h 895405"/>
                <a:gd name="connsiteX3" fmla="*/ 1372094 w 1931802"/>
                <a:gd name="connsiteY3" fmla="*/ 41513 h 895405"/>
                <a:gd name="connsiteX4" fmla="*/ 1931803 w 1931802"/>
                <a:gd name="connsiteY4" fmla="*/ 447706 h 895405"/>
                <a:gd name="connsiteX5" fmla="*/ 1372093 w 1931802"/>
                <a:gd name="connsiteY5" fmla="*/ 853897 h 895405"/>
                <a:gd name="connsiteX6" fmla="*/ 965902 w 1931802"/>
                <a:gd name="connsiteY6" fmla="*/ 895409 h 895405"/>
                <a:gd name="connsiteX7" fmla="*/ 559710 w 1931802"/>
                <a:gd name="connsiteY7" fmla="*/ 853897 h 895405"/>
                <a:gd name="connsiteX8" fmla="*/ 1 w 1931802"/>
                <a:gd name="connsiteY8" fmla="*/ 447705 h 895405"/>
                <a:gd name="connsiteX9" fmla="*/ 0 w 1931802"/>
                <a:gd name="connsiteY9" fmla="*/ 447703 h 89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1802" h="895405">
                  <a:moveTo>
                    <a:pt x="0" y="447703"/>
                  </a:moveTo>
                  <a:cubicBezTo>
                    <a:pt x="1" y="273339"/>
                    <a:pt x="218408" y="114838"/>
                    <a:pt x="559711" y="41513"/>
                  </a:cubicBezTo>
                  <a:cubicBezTo>
                    <a:pt x="686997" y="14167"/>
                    <a:pt x="825608" y="1"/>
                    <a:pt x="965902" y="1"/>
                  </a:cubicBezTo>
                  <a:cubicBezTo>
                    <a:pt x="1106197" y="1"/>
                    <a:pt x="1244807" y="14167"/>
                    <a:pt x="1372094" y="41513"/>
                  </a:cubicBezTo>
                  <a:cubicBezTo>
                    <a:pt x="1713398" y="114839"/>
                    <a:pt x="1931804" y="273341"/>
                    <a:pt x="1931803" y="447706"/>
                  </a:cubicBezTo>
                  <a:cubicBezTo>
                    <a:pt x="1931803" y="622070"/>
                    <a:pt x="1713396" y="780572"/>
                    <a:pt x="1372093" y="853897"/>
                  </a:cubicBezTo>
                  <a:cubicBezTo>
                    <a:pt x="1244807" y="881243"/>
                    <a:pt x="1106196" y="895409"/>
                    <a:pt x="965902" y="895409"/>
                  </a:cubicBezTo>
                  <a:cubicBezTo>
                    <a:pt x="825607" y="895409"/>
                    <a:pt x="686997" y="881243"/>
                    <a:pt x="559710" y="853897"/>
                  </a:cubicBezTo>
                  <a:cubicBezTo>
                    <a:pt x="218406" y="780571"/>
                    <a:pt x="0" y="622069"/>
                    <a:pt x="1" y="447705"/>
                  </a:cubicBezTo>
                  <a:cubicBezTo>
                    <a:pt x="1" y="447704"/>
                    <a:pt x="0" y="447704"/>
                    <a:pt x="0" y="447703"/>
                  </a:cubicBezTo>
                  <a:close/>
                </a:path>
              </a:pathLst>
            </a:cu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95606" tIns="143829" rIns="295606" bIns="143829" numCol="1" spcCol="1270" anchor="ctr" anchorCtr="0">
              <a:noAutofit/>
            </a:bodyPr>
            <a:lstStyle/>
            <a:p>
              <a:pPr lvl="0" algn="ctr" defTabSz="889000">
                <a:lnSpc>
                  <a:spcPct val="90000"/>
                </a:lnSpc>
                <a:spcBef>
                  <a:spcPct val="0"/>
                </a:spcBef>
                <a:spcAft>
                  <a:spcPct val="35000"/>
                </a:spcAft>
              </a:pPr>
              <a:r>
                <a:rPr lang="en-US" sz="2000" b="1" dirty="0" smtClean="0"/>
                <a:t>Anemia</a:t>
              </a:r>
              <a:endParaRPr lang="en-US" sz="2000" b="1" kern="1200" dirty="0"/>
            </a:p>
          </p:txBody>
        </p:sp>
        <p:sp>
          <p:nvSpPr>
            <p:cNvPr id="17" name="Freeform 16"/>
            <p:cNvSpPr/>
            <p:nvPr/>
          </p:nvSpPr>
          <p:spPr>
            <a:xfrm rot="5118270">
              <a:off x="4265714" y="4752610"/>
              <a:ext cx="641288" cy="20100"/>
            </a:xfrm>
            <a:custGeom>
              <a:avLst/>
              <a:gdLst>
                <a:gd name="connsiteX0" fmla="*/ 0 w 641288"/>
                <a:gd name="connsiteY0" fmla="*/ 10050 h 20100"/>
                <a:gd name="connsiteX1" fmla="*/ 641288 w 641288"/>
                <a:gd name="connsiteY1" fmla="*/ 10050 h 20100"/>
              </a:gdLst>
              <a:ahLst/>
              <a:cxnLst>
                <a:cxn ang="0">
                  <a:pos x="connsiteX0" y="connsiteY0"/>
                </a:cxn>
                <a:cxn ang="0">
                  <a:pos x="connsiteX1" y="connsiteY1"/>
                </a:cxn>
              </a:cxnLst>
              <a:rect l="l" t="t" r="r" b="b"/>
              <a:pathLst>
                <a:path w="641288" h="20100">
                  <a:moveTo>
                    <a:pt x="0" y="10050"/>
                  </a:moveTo>
                  <a:lnTo>
                    <a:pt x="641288" y="10050"/>
                  </a:lnTo>
                </a:path>
              </a:pathLst>
            </a:custGeom>
            <a:noFill/>
            <a:ln w="28575">
              <a:solidFill>
                <a:schemeClr val="accent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17312" tIns="-5982" rIns="317311" bIns="-5982"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8" name="Freeform 17"/>
            <p:cNvSpPr/>
            <p:nvPr/>
          </p:nvSpPr>
          <p:spPr>
            <a:xfrm>
              <a:off x="3584419" y="5081755"/>
              <a:ext cx="2145762" cy="1089257"/>
            </a:xfrm>
            <a:custGeom>
              <a:avLst/>
              <a:gdLst>
                <a:gd name="connsiteX0" fmla="*/ 0 w 2145762"/>
                <a:gd name="connsiteY0" fmla="*/ 544629 h 1089257"/>
                <a:gd name="connsiteX1" fmla="*/ 587243 w 2145762"/>
                <a:gd name="connsiteY1" fmla="*/ 58991 h 1089257"/>
                <a:gd name="connsiteX2" fmla="*/ 1072882 w 2145762"/>
                <a:gd name="connsiteY2" fmla="*/ 2 h 1089257"/>
                <a:gd name="connsiteX3" fmla="*/ 1558522 w 2145762"/>
                <a:gd name="connsiteY3" fmla="*/ 58992 h 1089257"/>
                <a:gd name="connsiteX4" fmla="*/ 2145763 w 2145762"/>
                <a:gd name="connsiteY4" fmla="*/ 544633 h 1089257"/>
                <a:gd name="connsiteX5" fmla="*/ 1558521 w 2145762"/>
                <a:gd name="connsiteY5" fmla="*/ 1030272 h 1089257"/>
                <a:gd name="connsiteX6" fmla="*/ 1072882 w 2145762"/>
                <a:gd name="connsiteY6" fmla="*/ 1089262 h 1089257"/>
                <a:gd name="connsiteX7" fmla="*/ 587242 w 2145762"/>
                <a:gd name="connsiteY7" fmla="*/ 1030272 h 1089257"/>
                <a:gd name="connsiteX8" fmla="*/ 1 w 2145762"/>
                <a:gd name="connsiteY8" fmla="*/ 544632 h 1089257"/>
                <a:gd name="connsiteX9" fmla="*/ 0 w 2145762"/>
                <a:gd name="connsiteY9" fmla="*/ 544629 h 108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762" h="1089257">
                  <a:moveTo>
                    <a:pt x="0" y="544629"/>
                  </a:moveTo>
                  <a:cubicBezTo>
                    <a:pt x="1" y="339533"/>
                    <a:pt x="226978" y="151827"/>
                    <a:pt x="587243" y="58991"/>
                  </a:cubicBezTo>
                  <a:cubicBezTo>
                    <a:pt x="737730" y="20212"/>
                    <a:pt x="904116" y="2"/>
                    <a:pt x="1072882" y="2"/>
                  </a:cubicBezTo>
                  <a:cubicBezTo>
                    <a:pt x="1241649" y="2"/>
                    <a:pt x="1408035" y="20213"/>
                    <a:pt x="1558522" y="58992"/>
                  </a:cubicBezTo>
                  <a:cubicBezTo>
                    <a:pt x="1918788" y="151829"/>
                    <a:pt x="2145764" y="339536"/>
                    <a:pt x="2145763" y="544633"/>
                  </a:cubicBezTo>
                  <a:cubicBezTo>
                    <a:pt x="2145763" y="749730"/>
                    <a:pt x="1918786" y="937436"/>
                    <a:pt x="1558521" y="1030272"/>
                  </a:cubicBezTo>
                  <a:cubicBezTo>
                    <a:pt x="1408034" y="1069051"/>
                    <a:pt x="1241648" y="1089262"/>
                    <a:pt x="1072882" y="1089262"/>
                  </a:cubicBezTo>
                  <a:cubicBezTo>
                    <a:pt x="904116" y="1089262"/>
                    <a:pt x="737729" y="1069051"/>
                    <a:pt x="587242" y="1030272"/>
                  </a:cubicBezTo>
                  <a:cubicBezTo>
                    <a:pt x="226977" y="937435"/>
                    <a:pt x="0" y="749728"/>
                    <a:pt x="1" y="544632"/>
                  </a:cubicBezTo>
                  <a:cubicBezTo>
                    <a:pt x="1" y="544631"/>
                    <a:pt x="0" y="544630"/>
                    <a:pt x="0" y="544629"/>
                  </a:cubicBezTo>
                  <a:close/>
                </a:path>
              </a:pathLst>
            </a:cu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26940" tIns="172218" rIns="326940" bIns="172218" numCol="1" spcCol="1270" anchor="ctr" anchorCtr="0">
              <a:noAutofit/>
            </a:bodyPr>
            <a:lstStyle/>
            <a:p>
              <a:pPr lvl="0" algn="ctr" defTabSz="889000">
                <a:lnSpc>
                  <a:spcPct val="90000"/>
                </a:lnSpc>
                <a:spcBef>
                  <a:spcPct val="0"/>
                </a:spcBef>
                <a:spcAft>
                  <a:spcPct val="35000"/>
                </a:spcAft>
              </a:pPr>
              <a:r>
                <a:rPr lang="en-US" sz="2000" b="1" kern="1200" dirty="0" smtClean="0"/>
                <a:t>Diastolic Dysfunction</a:t>
              </a:r>
              <a:endParaRPr lang="en-US" sz="2000" b="1" kern="1200" dirty="0"/>
            </a:p>
          </p:txBody>
        </p:sp>
        <p:sp>
          <p:nvSpPr>
            <p:cNvPr id="19" name="Freeform 18"/>
            <p:cNvSpPr/>
            <p:nvPr/>
          </p:nvSpPr>
          <p:spPr>
            <a:xfrm rot="19284700">
              <a:off x="2438176" y="4747095"/>
              <a:ext cx="1447561" cy="20101"/>
            </a:xfrm>
            <a:custGeom>
              <a:avLst/>
              <a:gdLst>
                <a:gd name="connsiteX0" fmla="*/ 0 w 1447560"/>
                <a:gd name="connsiteY0" fmla="*/ 10050 h 20100"/>
                <a:gd name="connsiteX1" fmla="*/ 1447560 w 1447560"/>
                <a:gd name="connsiteY1" fmla="*/ 10050 h 20100"/>
              </a:gdLst>
              <a:ahLst/>
              <a:cxnLst>
                <a:cxn ang="0">
                  <a:pos x="connsiteX0" y="connsiteY0"/>
                </a:cxn>
                <a:cxn ang="0">
                  <a:pos x="connsiteX1" y="connsiteY1"/>
                </a:cxn>
              </a:cxnLst>
              <a:rect l="l" t="t" r="r" b="b"/>
              <a:pathLst>
                <a:path w="1447560" h="20100">
                  <a:moveTo>
                    <a:pt x="1447560" y="10050"/>
                  </a:moveTo>
                  <a:lnTo>
                    <a:pt x="0" y="10050"/>
                  </a:lnTo>
                </a:path>
              </a:pathLst>
            </a:custGeom>
            <a:noFill/>
            <a:ln w="28575">
              <a:solidFill>
                <a:schemeClr val="accent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700290" tIns="-26139" rIns="700292" bIns="-26139"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20" name="Freeform 19"/>
            <p:cNvSpPr/>
            <p:nvPr/>
          </p:nvSpPr>
          <p:spPr>
            <a:xfrm>
              <a:off x="1070116" y="5133492"/>
              <a:ext cx="1996389" cy="992671"/>
            </a:xfrm>
            <a:custGeom>
              <a:avLst/>
              <a:gdLst>
                <a:gd name="connsiteX0" fmla="*/ 0 w 1996389"/>
                <a:gd name="connsiteY0" fmla="*/ 496336 h 992671"/>
                <a:gd name="connsiteX1" fmla="*/ 553769 w 1996389"/>
                <a:gd name="connsiteY1" fmla="*/ 51910 h 992671"/>
                <a:gd name="connsiteX2" fmla="*/ 998196 w 1996389"/>
                <a:gd name="connsiteY2" fmla="*/ 1 h 992671"/>
                <a:gd name="connsiteX3" fmla="*/ 1442624 w 1996389"/>
                <a:gd name="connsiteY3" fmla="*/ 51910 h 992671"/>
                <a:gd name="connsiteX4" fmla="*/ 1996391 w 1996389"/>
                <a:gd name="connsiteY4" fmla="*/ 496339 h 992671"/>
                <a:gd name="connsiteX5" fmla="*/ 1442623 w 1996389"/>
                <a:gd name="connsiteY5" fmla="*/ 940766 h 992671"/>
                <a:gd name="connsiteX6" fmla="*/ 998196 w 1996389"/>
                <a:gd name="connsiteY6" fmla="*/ 992675 h 992671"/>
                <a:gd name="connsiteX7" fmla="*/ 553769 w 1996389"/>
                <a:gd name="connsiteY7" fmla="*/ 940766 h 992671"/>
                <a:gd name="connsiteX8" fmla="*/ 2 w 1996389"/>
                <a:gd name="connsiteY8" fmla="*/ 496338 h 992671"/>
                <a:gd name="connsiteX9" fmla="*/ 0 w 1996389"/>
                <a:gd name="connsiteY9" fmla="*/ 496336 h 9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6389" h="992671">
                  <a:moveTo>
                    <a:pt x="0" y="496336"/>
                  </a:moveTo>
                  <a:cubicBezTo>
                    <a:pt x="1" y="307942"/>
                    <a:pt x="214509" y="135788"/>
                    <a:pt x="553769" y="51910"/>
                  </a:cubicBezTo>
                  <a:cubicBezTo>
                    <a:pt x="691858" y="17769"/>
                    <a:pt x="843978" y="1"/>
                    <a:pt x="998196" y="1"/>
                  </a:cubicBezTo>
                  <a:cubicBezTo>
                    <a:pt x="1152414" y="1"/>
                    <a:pt x="1304534" y="17769"/>
                    <a:pt x="1442624" y="51910"/>
                  </a:cubicBezTo>
                  <a:cubicBezTo>
                    <a:pt x="1781884" y="135789"/>
                    <a:pt x="1996392" y="307944"/>
                    <a:pt x="1996391" y="496339"/>
                  </a:cubicBezTo>
                  <a:cubicBezTo>
                    <a:pt x="1996391" y="684733"/>
                    <a:pt x="1781883" y="856887"/>
                    <a:pt x="1442623" y="940766"/>
                  </a:cubicBezTo>
                  <a:cubicBezTo>
                    <a:pt x="1304534" y="974907"/>
                    <a:pt x="1152414" y="992675"/>
                    <a:pt x="998196" y="992675"/>
                  </a:cubicBezTo>
                  <a:cubicBezTo>
                    <a:pt x="843978" y="992675"/>
                    <a:pt x="691858" y="974907"/>
                    <a:pt x="553769" y="940766"/>
                  </a:cubicBezTo>
                  <a:cubicBezTo>
                    <a:pt x="214509" y="856887"/>
                    <a:pt x="1" y="684733"/>
                    <a:pt x="2" y="496338"/>
                  </a:cubicBezTo>
                  <a:lnTo>
                    <a:pt x="0" y="496336"/>
                  </a:lnTo>
                  <a:close/>
                </a:path>
              </a:pathLst>
            </a:cu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05065" tIns="158073" rIns="305065" bIns="158073" numCol="1" spcCol="1270" anchor="ctr" anchorCtr="0">
              <a:noAutofit/>
            </a:bodyPr>
            <a:lstStyle/>
            <a:p>
              <a:pPr lvl="0" algn="ctr" defTabSz="889000">
                <a:lnSpc>
                  <a:spcPct val="90000"/>
                </a:lnSpc>
                <a:spcBef>
                  <a:spcPct val="0"/>
                </a:spcBef>
                <a:spcAft>
                  <a:spcPct val="35000"/>
                </a:spcAft>
              </a:pPr>
              <a:r>
                <a:rPr lang="en-US" sz="2000" b="1" kern="1200" dirty="0" smtClean="0"/>
                <a:t>Volume Overload</a:t>
              </a:r>
              <a:endParaRPr lang="en-US" sz="2000" b="1" kern="1200" dirty="0"/>
            </a:p>
          </p:txBody>
        </p:sp>
        <p:sp>
          <p:nvSpPr>
            <p:cNvPr id="21" name="Freeform 20"/>
            <p:cNvSpPr/>
            <p:nvPr/>
          </p:nvSpPr>
          <p:spPr>
            <a:xfrm rot="20640907">
              <a:off x="2591242" y="4122332"/>
              <a:ext cx="731028" cy="20101"/>
            </a:xfrm>
            <a:custGeom>
              <a:avLst/>
              <a:gdLst>
                <a:gd name="connsiteX0" fmla="*/ 0 w 731027"/>
                <a:gd name="connsiteY0" fmla="*/ 10050 h 20100"/>
                <a:gd name="connsiteX1" fmla="*/ 731027 w 731027"/>
                <a:gd name="connsiteY1" fmla="*/ 10050 h 20100"/>
              </a:gdLst>
              <a:ahLst/>
              <a:cxnLst>
                <a:cxn ang="0">
                  <a:pos x="connsiteX0" y="connsiteY0"/>
                </a:cxn>
                <a:cxn ang="0">
                  <a:pos x="connsiteX1" y="connsiteY1"/>
                </a:cxn>
              </a:cxnLst>
              <a:rect l="l" t="t" r="r" b="b"/>
              <a:pathLst>
                <a:path w="731027" h="20100">
                  <a:moveTo>
                    <a:pt x="731027" y="10050"/>
                  </a:moveTo>
                  <a:lnTo>
                    <a:pt x="0" y="10050"/>
                  </a:lnTo>
                </a:path>
              </a:pathLst>
            </a:custGeom>
            <a:noFill/>
            <a:ln w="28575">
              <a:solidFill>
                <a:schemeClr val="accent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59937" tIns="-8226" rIns="359939" bIns="-8225"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22" name="Freeform 21"/>
            <p:cNvSpPr/>
            <p:nvPr/>
          </p:nvSpPr>
          <p:spPr>
            <a:xfrm>
              <a:off x="457200" y="4037949"/>
              <a:ext cx="2372745" cy="941216"/>
            </a:xfrm>
            <a:custGeom>
              <a:avLst/>
              <a:gdLst>
                <a:gd name="connsiteX0" fmla="*/ 0 w 2372745"/>
                <a:gd name="connsiteY0" fmla="*/ 470608 h 941216"/>
                <a:gd name="connsiteX1" fmla="*/ 748926 w 2372745"/>
                <a:gd name="connsiteY1" fmla="*/ 33161 h 941216"/>
                <a:gd name="connsiteX2" fmla="*/ 1186374 w 2372745"/>
                <a:gd name="connsiteY2" fmla="*/ 1 h 941216"/>
                <a:gd name="connsiteX3" fmla="*/ 1623822 w 2372745"/>
                <a:gd name="connsiteY3" fmla="*/ 33161 h 941216"/>
                <a:gd name="connsiteX4" fmla="*/ 2372746 w 2372745"/>
                <a:gd name="connsiteY4" fmla="*/ 470611 h 941216"/>
                <a:gd name="connsiteX5" fmla="*/ 1623821 w 2372745"/>
                <a:gd name="connsiteY5" fmla="*/ 908059 h 941216"/>
                <a:gd name="connsiteX6" fmla="*/ 1186373 w 2372745"/>
                <a:gd name="connsiteY6" fmla="*/ 941219 h 941216"/>
                <a:gd name="connsiteX7" fmla="*/ 748925 w 2372745"/>
                <a:gd name="connsiteY7" fmla="*/ 908059 h 941216"/>
                <a:gd name="connsiteX8" fmla="*/ 1 w 2372745"/>
                <a:gd name="connsiteY8" fmla="*/ 470610 h 941216"/>
                <a:gd name="connsiteX9" fmla="*/ 0 w 2372745"/>
                <a:gd name="connsiteY9" fmla="*/ 470608 h 94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45" h="941216">
                  <a:moveTo>
                    <a:pt x="0" y="470608"/>
                  </a:moveTo>
                  <a:cubicBezTo>
                    <a:pt x="1" y="277682"/>
                    <a:pt x="296842" y="104298"/>
                    <a:pt x="748926" y="33161"/>
                  </a:cubicBezTo>
                  <a:cubicBezTo>
                    <a:pt x="888157" y="11253"/>
                    <a:pt x="1036588" y="1"/>
                    <a:pt x="1186374" y="1"/>
                  </a:cubicBezTo>
                  <a:cubicBezTo>
                    <a:pt x="1336160" y="1"/>
                    <a:pt x="1484591" y="11253"/>
                    <a:pt x="1623822" y="33161"/>
                  </a:cubicBezTo>
                  <a:cubicBezTo>
                    <a:pt x="2075908" y="104298"/>
                    <a:pt x="2372748" y="277684"/>
                    <a:pt x="2372746" y="470611"/>
                  </a:cubicBezTo>
                  <a:cubicBezTo>
                    <a:pt x="2372746" y="663537"/>
                    <a:pt x="2075905" y="836922"/>
                    <a:pt x="1623821" y="908059"/>
                  </a:cubicBezTo>
                  <a:cubicBezTo>
                    <a:pt x="1484590" y="929968"/>
                    <a:pt x="1336159" y="941219"/>
                    <a:pt x="1186373" y="941219"/>
                  </a:cubicBezTo>
                  <a:cubicBezTo>
                    <a:pt x="1036587" y="941219"/>
                    <a:pt x="888156" y="929967"/>
                    <a:pt x="748925" y="908059"/>
                  </a:cubicBezTo>
                  <a:cubicBezTo>
                    <a:pt x="296840" y="836922"/>
                    <a:pt x="-1" y="663536"/>
                    <a:pt x="1" y="470610"/>
                  </a:cubicBezTo>
                  <a:cubicBezTo>
                    <a:pt x="1" y="470609"/>
                    <a:pt x="0" y="470609"/>
                    <a:pt x="0" y="470608"/>
                  </a:cubicBezTo>
                  <a:close/>
                </a:path>
              </a:pathLst>
            </a:cu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60181" tIns="150538" rIns="360181" bIns="150538" numCol="1" spcCol="1270" anchor="ctr" anchorCtr="0">
              <a:noAutofit/>
            </a:bodyPr>
            <a:lstStyle/>
            <a:p>
              <a:pPr lvl="0" algn="ctr" defTabSz="889000">
                <a:lnSpc>
                  <a:spcPct val="90000"/>
                </a:lnSpc>
                <a:spcBef>
                  <a:spcPct val="0"/>
                </a:spcBef>
                <a:spcAft>
                  <a:spcPct val="35000"/>
                </a:spcAft>
              </a:pPr>
              <a:r>
                <a:rPr lang="en-US" sz="2000" b="1" kern="1200" dirty="0" smtClean="0"/>
                <a:t>Endothelial Dysfunction</a:t>
              </a:r>
              <a:endParaRPr lang="en-US" sz="2000" b="1" kern="1200" dirty="0"/>
            </a:p>
          </p:txBody>
        </p:sp>
        <p:sp>
          <p:nvSpPr>
            <p:cNvPr id="23" name="Freeform 22"/>
            <p:cNvSpPr/>
            <p:nvPr/>
          </p:nvSpPr>
          <p:spPr>
            <a:xfrm rot="22290145">
              <a:off x="2405035" y="3340855"/>
              <a:ext cx="846158" cy="20101"/>
            </a:xfrm>
            <a:custGeom>
              <a:avLst/>
              <a:gdLst>
                <a:gd name="connsiteX0" fmla="*/ 0 w 846157"/>
                <a:gd name="connsiteY0" fmla="*/ 10050 h 20100"/>
                <a:gd name="connsiteX1" fmla="*/ 846157 w 846157"/>
                <a:gd name="connsiteY1" fmla="*/ 10050 h 20100"/>
              </a:gdLst>
              <a:ahLst/>
              <a:cxnLst>
                <a:cxn ang="0">
                  <a:pos x="connsiteX0" y="connsiteY0"/>
                </a:cxn>
                <a:cxn ang="0">
                  <a:pos x="connsiteX1" y="connsiteY1"/>
                </a:cxn>
              </a:cxnLst>
              <a:rect l="l" t="t" r="r" b="b"/>
              <a:pathLst>
                <a:path w="846157" h="20100">
                  <a:moveTo>
                    <a:pt x="846157" y="10050"/>
                  </a:moveTo>
                  <a:lnTo>
                    <a:pt x="0" y="10050"/>
                  </a:lnTo>
                </a:path>
              </a:pathLst>
            </a:custGeom>
            <a:noFill/>
            <a:ln w="28575">
              <a:solidFill>
                <a:schemeClr val="accent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414625" tIns="-11103" rIns="414625" bIns="-11104"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24" name="Freeform 23"/>
            <p:cNvSpPr/>
            <p:nvPr/>
          </p:nvSpPr>
          <p:spPr>
            <a:xfrm>
              <a:off x="457200" y="2591767"/>
              <a:ext cx="2038727" cy="968207"/>
            </a:xfrm>
            <a:custGeom>
              <a:avLst/>
              <a:gdLst>
                <a:gd name="connsiteX0" fmla="*/ 0 w 2038727"/>
                <a:gd name="connsiteY0" fmla="*/ 484104 h 968207"/>
                <a:gd name="connsiteX1" fmla="*/ 582069 w 2038727"/>
                <a:gd name="connsiteY1" fmla="*/ 46809 h 968207"/>
                <a:gd name="connsiteX2" fmla="*/ 1019365 w 2038727"/>
                <a:gd name="connsiteY2" fmla="*/ 1 h 968207"/>
                <a:gd name="connsiteX3" fmla="*/ 1456661 w 2038727"/>
                <a:gd name="connsiteY3" fmla="*/ 46809 h 968207"/>
                <a:gd name="connsiteX4" fmla="*/ 2038728 w 2038727"/>
                <a:gd name="connsiteY4" fmla="*/ 484106 h 968207"/>
                <a:gd name="connsiteX5" fmla="*/ 1456660 w 2038727"/>
                <a:gd name="connsiteY5" fmla="*/ 921402 h 968207"/>
                <a:gd name="connsiteX6" fmla="*/ 1019364 w 2038727"/>
                <a:gd name="connsiteY6" fmla="*/ 968210 h 968207"/>
                <a:gd name="connsiteX7" fmla="*/ 582068 w 2038727"/>
                <a:gd name="connsiteY7" fmla="*/ 921402 h 968207"/>
                <a:gd name="connsiteX8" fmla="*/ 0 w 2038727"/>
                <a:gd name="connsiteY8" fmla="*/ 484105 h 968207"/>
                <a:gd name="connsiteX9" fmla="*/ 0 w 2038727"/>
                <a:gd name="connsiteY9" fmla="*/ 484104 h 96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8727" h="968207">
                  <a:moveTo>
                    <a:pt x="0" y="484104"/>
                  </a:moveTo>
                  <a:cubicBezTo>
                    <a:pt x="1" y="297198"/>
                    <a:pt x="226561" y="126989"/>
                    <a:pt x="582069" y="46809"/>
                  </a:cubicBezTo>
                  <a:cubicBezTo>
                    <a:pt x="718715" y="15990"/>
                    <a:pt x="868092" y="1"/>
                    <a:pt x="1019365" y="1"/>
                  </a:cubicBezTo>
                  <a:cubicBezTo>
                    <a:pt x="1170638" y="1"/>
                    <a:pt x="1320015" y="15990"/>
                    <a:pt x="1456661" y="46809"/>
                  </a:cubicBezTo>
                  <a:cubicBezTo>
                    <a:pt x="1812170" y="126990"/>
                    <a:pt x="2038730" y="297200"/>
                    <a:pt x="2038728" y="484106"/>
                  </a:cubicBezTo>
                  <a:cubicBezTo>
                    <a:pt x="2038728" y="671012"/>
                    <a:pt x="1812168" y="841221"/>
                    <a:pt x="1456660" y="921402"/>
                  </a:cubicBezTo>
                  <a:cubicBezTo>
                    <a:pt x="1320014" y="952221"/>
                    <a:pt x="1170637" y="968210"/>
                    <a:pt x="1019364" y="968210"/>
                  </a:cubicBezTo>
                  <a:cubicBezTo>
                    <a:pt x="868091" y="968210"/>
                    <a:pt x="718714" y="952221"/>
                    <a:pt x="582068" y="921402"/>
                  </a:cubicBezTo>
                  <a:cubicBezTo>
                    <a:pt x="226559" y="841221"/>
                    <a:pt x="0" y="671011"/>
                    <a:pt x="0" y="484105"/>
                  </a:cubicBezTo>
                  <a:lnTo>
                    <a:pt x="0" y="484104"/>
                  </a:lnTo>
                  <a:close/>
                </a:path>
              </a:pathLst>
            </a:cu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11265" tIns="154491" rIns="311265" bIns="154491" numCol="1" spcCol="1270" anchor="ctr" anchorCtr="0">
              <a:noAutofit/>
            </a:bodyPr>
            <a:lstStyle/>
            <a:p>
              <a:pPr lvl="0" algn="ctr" defTabSz="889000">
                <a:lnSpc>
                  <a:spcPct val="90000"/>
                </a:lnSpc>
                <a:spcBef>
                  <a:spcPct val="0"/>
                </a:spcBef>
                <a:spcAft>
                  <a:spcPts val="0"/>
                </a:spcAft>
              </a:pPr>
              <a:r>
                <a:rPr lang="en-US" sz="2000" b="1" kern="1200" dirty="0" smtClean="0"/>
                <a:t>Salt </a:t>
              </a:r>
            </a:p>
            <a:p>
              <a:pPr lvl="0" algn="ctr" defTabSz="889000">
                <a:lnSpc>
                  <a:spcPct val="90000"/>
                </a:lnSpc>
                <a:spcBef>
                  <a:spcPct val="0"/>
                </a:spcBef>
                <a:spcAft>
                  <a:spcPts val="0"/>
                </a:spcAft>
              </a:pPr>
              <a:r>
                <a:rPr lang="en-US" sz="2000" b="1" kern="1200" dirty="0" smtClean="0"/>
                <a:t>Sensitivity</a:t>
              </a:r>
              <a:endParaRPr lang="en-US" sz="2000" b="1" kern="1200" dirty="0"/>
            </a:p>
          </p:txBody>
        </p:sp>
        <p:sp>
          <p:nvSpPr>
            <p:cNvPr id="25" name="Freeform 24"/>
            <p:cNvSpPr/>
            <p:nvPr/>
          </p:nvSpPr>
          <p:spPr>
            <a:xfrm rot="24034752">
              <a:off x="2662555" y="2644609"/>
              <a:ext cx="1252011" cy="20101"/>
            </a:xfrm>
            <a:custGeom>
              <a:avLst/>
              <a:gdLst>
                <a:gd name="connsiteX0" fmla="*/ 0 w 1252011"/>
                <a:gd name="connsiteY0" fmla="*/ 10050 h 20100"/>
                <a:gd name="connsiteX1" fmla="*/ 1252011 w 1252011"/>
                <a:gd name="connsiteY1" fmla="*/ 10050 h 20100"/>
              </a:gdLst>
              <a:ahLst/>
              <a:cxnLst>
                <a:cxn ang="0">
                  <a:pos x="connsiteX0" y="connsiteY0"/>
                </a:cxn>
                <a:cxn ang="0">
                  <a:pos x="connsiteX1" y="connsiteY1"/>
                </a:cxn>
              </a:cxnLst>
              <a:rect l="l" t="t" r="r" b="b"/>
              <a:pathLst>
                <a:path w="1252011" h="20100">
                  <a:moveTo>
                    <a:pt x="1252011" y="10050"/>
                  </a:moveTo>
                  <a:lnTo>
                    <a:pt x="0" y="10050"/>
                  </a:lnTo>
                </a:path>
              </a:pathLst>
            </a:custGeom>
            <a:noFill/>
            <a:ln w="28575">
              <a:solidFill>
                <a:schemeClr val="accent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607405" tIns="-21250" rIns="607405" bIns="-21250"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26" name="Freeform 25"/>
            <p:cNvSpPr/>
            <p:nvPr/>
          </p:nvSpPr>
          <p:spPr>
            <a:xfrm>
              <a:off x="1066800" y="1447800"/>
              <a:ext cx="2137528" cy="918995"/>
            </a:xfrm>
            <a:custGeom>
              <a:avLst/>
              <a:gdLst>
                <a:gd name="connsiteX0" fmla="*/ 0 w 2137528"/>
                <a:gd name="connsiteY0" fmla="*/ 459498 h 918995"/>
                <a:gd name="connsiteX1" fmla="*/ 646628 w 2137528"/>
                <a:gd name="connsiteY1" fmla="*/ 37362 h 918995"/>
                <a:gd name="connsiteX2" fmla="*/ 1068765 w 2137528"/>
                <a:gd name="connsiteY2" fmla="*/ 1 h 918995"/>
                <a:gd name="connsiteX3" fmla="*/ 1490902 w 2137528"/>
                <a:gd name="connsiteY3" fmla="*/ 37362 h 918995"/>
                <a:gd name="connsiteX4" fmla="*/ 2137528 w 2137528"/>
                <a:gd name="connsiteY4" fmla="*/ 459500 h 918995"/>
                <a:gd name="connsiteX5" fmla="*/ 1490901 w 2137528"/>
                <a:gd name="connsiteY5" fmla="*/ 881637 h 918995"/>
                <a:gd name="connsiteX6" fmla="*/ 1068764 w 2137528"/>
                <a:gd name="connsiteY6" fmla="*/ 918998 h 918995"/>
                <a:gd name="connsiteX7" fmla="*/ 646627 w 2137528"/>
                <a:gd name="connsiteY7" fmla="*/ 881637 h 918995"/>
                <a:gd name="connsiteX8" fmla="*/ 0 w 2137528"/>
                <a:gd name="connsiteY8" fmla="*/ 459499 h 918995"/>
                <a:gd name="connsiteX9" fmla="*/ 0 w 2137528"/>
                <a:gd name="connsiteY9" fmla="*/ 459498 h 91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7528" h="918995">
                  <a:moveTo>
                    <a:pt x="0" y="459498"/>
                  </a:moveTo>
                  <a:cubicBezTo>
                    <a:pt x="1" y="275878"/>
                    <a:pt x="254266" y="109888"/>
                    <a:pt x="646628" y="37362"/>
                  </a:cubicBezTo>
                  <a:cubicBezTo>
                    <a:pt x="779979" y="12713"/>
                    <a:pt x="923611" y="1"/>
                    <a:pt x="1068765" y="1"/>
                  </a:cubicBezTo>
                  <a:cubicBezTo>
                    <a:pt x="1213919" y="1"/>
                    <a:pt x="1357551" y="12713"/>
                    <a:pt x="1490902" y="37362"/>
                  </a:cubicBezTo>
                  <a:cubicBezTo>
                    <a:pt x="1883266" y="109888"/>
                    <a:pt x="2137530" y="275880"/>
                    <a:pt x="2137528" y="459500"/>
                  </a:cubicBezTo>
                  <a:cubicBezTo>
                    <a:pt x="2137528" y="643120"/>
                    <a:pt x="1883263" y="809111"/>
                    <a:pt x="1490901" y="881637"/>
                  </a:cubicBezTo>
                  <a:cubicBezTo>
                    <a:pt x="1357550" y="906286"/>
                    <a:pt x="1213918" y="918998"/>
                    <a:pt x="1068764" y="918998"/>
                  </a:cubicBezTo>
                  <a:cubicBezTo>
                    <a:pt x="923610" y="918998"/>
                    <a:pt x="779978" y="906286"/>
                    <a:pt x="646627" y="881637"/>
                  </a:cubicBezTo>
                  <a:cubicBezTo>
                    <a:pt x="254264" y="809111"/>
                    <a:pt x="-1" y="643119"/>
                    <a:pt x="0" y="459499"/>
                  </a:cubicBezTo>
                  <a:lnTo>
                    <a:pt x="0" y="459498"/>
                  </a:lnTo>
                  <a:close/>
                </a:path>
              </a:pathLst>
            </a:cu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25734" tIns="147284" rIns="325734" bIns="147284" numCol="1" spcCol="1270" anchor="ctr" anchorCtr="0">
              <a:noAutofit/>
            </a:bodyPr>
            <a:lstStyle/>
            <a:p>
              <a:pPr lvl="0" algn="ctr" defTabSz="889000">
                <a:lnSpc>
                  <a:spcPct val="90000"/>
                </a:lnSpc>
                <a:spcBef>
                  <a:spcPct val="0"/>
                </a:spcBef>
                <a:spcAft>
                  <a:spcPts val="0"/>
                </a:spcAft>
              </a:pPr>
              <a:r>
                <a:rPr lang="en-US" sz="2000" b="1" kern="1200" dirty="0" smtClean="0"/>
                <a:t>Atrial Fibrillation</a:t>
              </a:r>
              <a:endParaRPr lang="en-US" sz="2000" b="1" kern="1200" dirty="0"/>
            </a:p>
          </p:txBody>
        </p:sp>
      </p:grpSp>
    </p:spTree>
    <p:extLst>
      <p:ext uri="{BB962C8B-B14F-4D97-AF65-F5344CB8AC3E}">
        <p14:creationId xmlns:p14="http://schemas.microsoft.com/office/powerpoint/2010/main" val="3647027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72889" y="1028700"/>
            <a:ext cx="6598222" cy="3108960"/>
          </a:xfrm>
          <a:prstGeom prst="rect">
            <a:avLst/>
          </a:prstGeom>
          <a:noFill/>
          <a:ln w="9525">
            <a:noFill/>
            <a:miter lim="800000"/>
            <a:headEnd/>
            <a:tailEnd/>
          </a:ln>
        </p:spPr>
      </p:pic>
      <p:sp>
        <p:nvSpPr>
          <p:cNvPr id="5" name="TextBox 4"/>
          <p:cNvSpPr txBox="1"/>
          <p:nvPr/>
        </p:nvSpPr>
        <p:spPr>
          <a:xfrm>
            <a:off x="5873577" y="4565302"/>
            <a:ext cx="3105665" cy="507831"/>
          </a:xfrm>
          <a:prstGeom prst="rect">
            <a:avLst/>
          </a:prstGeom>
          <a:noFill/>
        </p:spPr>
        <p:txBody>
          <a:bodyPr wrap="square" rtlCol="0">
            <a:spAutoFit/>
          </a:bodyPr>
          <a:lstStyle/>
          <a:p>
            <a:pPr algn="r"/>
            <a:r>
              <a:rPr lang="en-US" sz="900" b="1" i="1" dirty="0" err="1" smtClean="0">
                <a:solidFill>
                  <a:schemeClr val="bg1"/>
                </a:solidFill>
                <a:latin typeface="Arial" panose="020B0604020202020204" pitchFamily="34" charset="0"/>
                <a:cs typeface="Arial" panose="020B0604020202020204" pitchFamily="34" charset="0"/>
              </a:rPr>
              <a:t>Mozaffarian</a:t>
            </a:r>
            <a:r>
              <a:rPr lang="en-US" sz="900" b="1" i="1" dirty="0" smtClean="0">
                <a:solidFill>
                  <a:schemeClr val="bg1"/>
                </a:solidFill>
                <a:latin typeface="Arial" panose="020B0604020202020204" pitchFamily="34" charset="0"/>
                <a:cs typeface="Arial" panose="020B0604020202020204" pitchFamily="34" charset="0"/>
              </a:rPr>
              <a:t> D et al. Published online in Circulation Dec. 16, 2015</a:t>
            </a:r>
          </a:p>
          <a:p>
            <a:pPr algn="r"/>
            <a:endParaRPr lang="en-US" sz="900" b="1" i="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96795"/>
            <a:ext cx="8229600" cy="857250"/>
          </a:xfrm>
        </p:spPr>
        <p:txBody>
          <a:bodyPr>
            <a:noAutofit/>
          </a:bodyPr>
          <a:lstStyle/>
          <a:p>
            <a:r>
              <a:rPr lang="en-US" sz="3400" b="1" dirty="0" smtClean="0"/>
              <a:t>Increasing Prevalence of Hypertension with Age</a:t>
            </a:r>
            <a:endParaRPr lang="en-US" sz="3400" b="1" dirty="0"/>
          </a:p>
        </p:txBody>
      </p:sp>
    </p:spTree>
    <p:extLst>
      <p:ext uri="{BB962C8B-B14F-4D97-AF65-F5344CB8AC3E}">
        <p14:creationId xmlns:p14="http://schemas.microsoft.com/office/powerpoint/2010/main" val="2327535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187"/>
            <a:ext cx="8229600" cy="857250"/>
          </a:xfrm>
        </p:spPr>
        <p:txBody>
          <a:bodyPr>
            <a:normAutofit fontScale="90000"/>
          </a:bodyPr>
          <a:lstStyle/>
          <a:p>
            <a:r>
              <a:rPr lang="en-US" sz="3400" b="1" dirty="0" smtClean="0"/>
              <a:t>Hypertension is Key Risk Factor for </a:t>
            </a:r>
            <a:r>
              <a:rPr lang="en-US" sz="3400" b="1" dirty="0" err="1" smtClean="0"/>
              <a:t>HFpEF</a:t>
            </a:r>
            <a:endParaRPr lang="en-US" sz="3400" b="1" dirty="0"/>
          </a:p>
        </p:txBody>
      </p:sp>
      <p:sp>
        <p:nvSpPr>
          <p:cNvPr id="3" name="Content Placeholder 2"/>
          <p:cNvSpPr>
            <a:spLocks noGrp="1"/>
          </p:cNvSpPr>
          <p:nvPr>
            <p:ph idx="1"/>
          </p:nvPr>
        </p:nvSpPr>
        <p:spPr>
          <a:xfrm>
            <a:off x="457200" y="903588"/>
            <a:ext cx="8229600" cy="3829050"/>
          </a:xfrm>
        </p:spPr>
        <p:txBody>
          <a:bodyPr>
            <a:normAutofit/>
          </a:bodyPr>
          <a:lstStyle/>
          <a:p>
            <a:r>
              <a:rPr lang="en-US" sz="2000" dirty="0" smtClean="0"/>
              <a:t>Due to extremely high prevalence in older adults, hypertension (HTN) contributes more to the population burden of HF than MI</a:t>
            </a:r>
          </a:p>
          <a:p>
            <a:r>
              <a:rPr lang="en-US" sz="2000" dirty="0" smtClean="0"/>
              <a:t>75% of patients who developed HF in Framingham cohort had antecedent HTN</a:t>
            </a:r>
          </a:p>
          <a:p>
            <a:pPr lvl="1"/>
            <a:r>
              <a:rPr lang="en-US" sz="2000" dirty="0" smtClean="0"/>
              <a:t>Men with HTN had twofold increase in risk </a:t>
            </a:r>
          </a:p>
          <a:p>
            <a:pPr lvl="1"/>
            <a:r>
              <a:rPr lang="en-US" sz="2000" dirty="0" smtClean="0"/>
              <a:t>Women with HTN had threefold increase in risk</a:t>
            </a:r>
          </a:p>
          <a:p>
            <a:r>
              <a:rPr lang="en-US" sz="2000" dirty="0" smtClean="0"/>
              <a:t>Other cohort studies have shown that HTN confers higher risk of HF on women than on men</a:t>
            </a:r>
          </a:p>
          <a:p>
            <a:r>
              <a:rPr lang="en-US" sz="2000" dirty="0" smtClean="0"/>
              <a:t>More severe elevations in blood pressure </a:t>
            </a:r>
            <a:r>
              <a:rPr lang="en-US" sz="2000" dirty="0" smtClean="0">
                <a:sym typeface="Wingdings" pitchFamily="2" charset="2"/>
              </a:rPr>
              <a:t> greater </a:t>
            </a:r>
            <a:r>
              <a:rPr lang="en-US" sz="2000" dirty="0" smtClean="0"/>
              <a:t>risk of developing HF</a:t>
            </a:r>
          </a:p>
          <a:p>
            <a:endParaRPr lang="en-US" sz="2000" dirty="0"/>
          </a:p>
        </p:txBody>
      </p:sp>
    </p:spTree>
    <p:extLst>
      <p:ext uri="{BB962C8B-B14F-4D97-AF65-F5344CB8AC3E}">
        <p14:creationId xmlns:p14="http://schemas.microsoft.com/office/powerpoint/2010/main" val="2360457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5008466"/>
              </p:ext>
            </p:extLst>
          </p:nvPr>
        </p:nvGraphicFramePr>
        <p:xfrm>
          <a:off x="838201" y="971550"/>
          <a:ext cx="7653867" cy="3259441"/>
        </p:xfrm>
        <a:graphic>
          <a:graphicData uri="http://schemas.openxmlformats.org/drawingml/2006/table">
            <a:tbl>
              <a:tblPr>
                <a:tableStyleId>{10A1B5D5-9B99-4C35-A422-299274C87663}</a:tableStyleId>
              </a:tblPr>
              <a:tblGrid>
                <a:gridCol w="2473978"/>
                <a:gridCol w="1082364"/>
                <a:gridCol w="2473978"/>
                <a:gridCol w="1623547"/>
              </a:tblGrid>
              <a:tr h="182880">
                <a:tc gridSpan="4">
                  <a:txBody>
                    <a:bodyPr/>
                    <a:lstStyle/>
                    <a:p>
                      <a:pPr marL="0" marR="0" algn="ctr">
                        <a:lnSpc>
                          <a:spcPct val="100000"/>
                        </a:lnSpc>
                        <a:spcBef>
                          <a:spcPts val="0"/>
                        </a:spcBef>
                        <a:spcAft>
                          <a:spcPts val="600"/>
                        </a:spcAft>
                      </a:pPr>
                      <a:r>
                        <a:rPr lang="en-US" sz="1600" b="1" dirty="0" smtClean="0"/>
                        <a:t>Effect </a:t>
                      </a:r>
                      <a:r>
                        <a:rPr lang="en-US" sz="1600" b="1" dirty="0"/>
                        <a:t>of Anti-hypertensive </a:t>
                      </a:r>
                      <a:r>
                        <a:rPr lang="en-US" sz="1600" b="1" dirty="0" smtClean="0"/>
                        <a:t>Therapy </a:t>
                      </a:r>
                      <a:r>
                        <a:rPr lang="en-US" sz="1600" b="1" dirty="0"/>
                        <a:t>on Incident Heart </a:t>
                      </a:r>
                      <a:r>
                        <a:rPr lang="en-US" sz="1600" b="1" dirty="0" smtClean="0"/>
                        <a:t>Failure</a:t>
                      </a:r>
                    </a:p>
                    <a:p>
                      <a:pPr marL="0" marR="0" algn="ctr">
                        <a:lnSpc>
                          <a:spcPct val="100000"/>
                        </a:lnSpc>
                        <a:spcBef>
                          <a:spcPts val="0"/>
                        </a:spcBef>
                        <a:spcAft>
                          <a:spcPts val="600"/>
                        </a:spcAft>
                      </a:pPr>
                      <a:endParaRPr lang="en-US" sz="1000" b="1" i="0" dirty="0">
                        <a:latin typeface="Calibri"/>
                        <a:ea typeface="Times New Roman"/>
                        <a:cs typeface="Times New Roman"/>
                      </a:endParaRPr>
                    </a:p>
                  </a:txBody>
                  <a:tcPr marL="60960" marR="60960" marT="0" marB="0"/>
                </a:tc>
                <a:tc hMerge="1">
                  <a:txBody>
                    <a:bodyPr/>
                    <a:lstStyle/>
                    <a:p>
                      <a:endParaRPr lang="en-US"/>
                    </a:p>
                  </a:txBody>
                  <a:tcPr/>
                </a:tc>
                <a:tc hMerge="1">
                  <a:txBody>
                    <a:bodyPr/>
                    <a:lstStyle/>
                    <a:p>
                      <a:endParaRPr lang="en-US"/>
                    </a:p>
                  </a:txBody>
                  <a:tcPr/>
                </a:tc>
                <a:tc hMerge="1">
                  <a:txBody>
                    <a:bodyPr/>
                    <a:lstStyle/>
                    <a:p>
                      <a:endParaRPr lang="en-US"/>
                    </a:p>
                  </a:txBody>
                  <a:tcPr/>
                </a:tc>
              </a:tr>
              <a:tr h="582518">
                <a:tc>
                  <a:txBody>
                    <a:bodyPr/>
                    <a:lstStyle/>
                    <a:p>
                      <a:pPr marL="0" marR="0" algn="ctr">
                        <a:lnSpc>
                          <a:spcPct val="100000"/>
                        </a:lnSpc>
                        <a:spcBef>
                          <a:spcPts val="0"/>
                        </a:spcBef>
                        <a:spcAft>
                          <a:spcPts val="0"/>
                        </a:spcAft>
                      </a:pPr>
                      <a:r>
                        <a:rPr lang="en-US" sz="1600" b="1" dirty="0"/>
                        <a:t>Trial</a:t>
                      </a:r>
                      <a:endParaRPr lang="en-US" sz="1600" b="1"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0"/>
                        </a:spcAft>
                      </a:pPr>
                      <a:r>
                        <a:rPr lang="en-US" sz="1600" b="1" dirty="0"/>
                        <a:t>N</a:t>
                      </a:r>
                      <a:endParaRPr lang="en-US" sz="1600" b="1"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0"/>
                        </a:spcAft>
                      </a:pPr>
                      <a:r>
                        <a:rPr lang="en-US" sz="1600" b="1" dirty="0" smtClean="0"/>
                        <a:t>Years</a:t>
                      </a:r>
                      <a:endParaRPr lang="en-US" sz="1600" b="1"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0"/>
                        </a:spcAft>
                      </a:pPr>
                      <a:r>
                        <a:rPr lang="en-US" sz="1600" b="1" dirty="0"/>
                        <a:t>Relative Risk Reduction (%)</a:t>
                      </a:r>
                      <a:endParaRPr lang="en-US" sz="1600" b="1" dirty="0">
                        <a:latin typeface="Calibri"/>
                        <a:ea typeface="Times New Roman"/>
                        <a:cs typeface="Times New Roman"/>
                      </a:endParaRPr>
                    </a:p>
                  </a:txBody>
                  <a:tcPr marL="60960" marR="60960" marT="0" marB="0"/>
                </a:tc>
              </a:tr>
              <a:tr h="182880">
                <a:tc>
                  <a:txBody>
                    <a:bodyPr/>
                    <a:lstStyle/>
                    <a:p>
                      <a:pPr marL="0" marR="0" algn="ctr">
                        <a:lnSpc>
                          <a:spcPct val="100000"/>
                        </a:lnSpc>
                        <a:spcBef>
                          <a:spcPts val="0"/>
                        </a:spcBef>
                        <a:spcAft>
                          <a:spcPts val="300"/>
                        </a:spcAft>
                      </a:pPr>
                      <a:r>
                        <a:rPr lang="en-US" sz="1400" dirty="0"/>
                        <a:t>European Working Party</a:t>
                      </a:r>
                      <a:endParaRPr lang="en-US" sz="1400" b="1"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da-DK" sz="1500"/>
                        <a:t>840</a:t>
                      </a:r>
                      <a:endParaRPr lang="en-US" sz="140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&gt;60</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22%</a:t>
                      </a:r>
                      <a:endParaRPr lang="en-US" sz="1400" dirty="0">
                        <a:latin typeface="Calibri"/>
                        <a:ea typeface="Times New Roman"/>
                        <a:cs typeface="Times New Roman"/>
                      </a:endParaRPr>
                    </a:p>
                  </a:txBody>
                  <a:tcPr marL="60960" marR="60960" marT="0" marB="0"/>
                </a:tc>
              </a:tr>
              <a:tr h="282269">
                <a:tc>
                  <a:txBody>
                    <a:bodyPr/>
                    <a:lstStyle/>
                    <a:p>
                      <a:pPr marL="0" marR="0" algn="ctr">
                        <a:lnSpc>
                          <a:spcPct val="100000"/>
                        </a:lnSpc>
                        <a:spcBef>
                          <a:spcPts val="0"/>
                        </a:spcBef>
                        <a:spcAft>
                          <a:spcPts val="300"/>
                        </a:spcAft>
                      </a:pPr>
                      <a:r>
                        <a:rPr lang="en-US" sz="1400" dirty="0" err="1"/>
                        <a:t>Coope</a:t>
                      </a:r>
                      <a:r>
                        <a:rPr lang="en-US" sz="1400" dirty="0"/>
                        <a:t> and </a:t>
                      </a:r>
                      <a:r>
                        <a:rPr lang="en-US" sz="1400" dirty="0" err="1"/>
                        <a:t>Warrender</a:t>
                      </a:r>
                      <a:endParaRPr lang="en-US" sz="1400" b="1"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884</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60-79</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32%</a:t>
                      </a:r>
                      <a:endParaRPr lang="en-US" sz="1400" dirty="0">
                        <a:latin typeface="Calibri"/>
                        <a:ea typeface="Times New Roman"/>
                        <a:cs typeface="Times New Roman"/>
                      </a:endParaRPr>
                    </a:p>
                  </a:txBody>
                  <a:tcPr marL="60960" marR="60960" marT="0" marB="0"/>
                </a:tc>
              </a:tr>
              <a:tr h="282269">
                <a:tc>
                  <a:txBody>
                    <a:bodyPr/>
                    <a:lstStyle/>
                    <a:p>
                      <a:pPr marL="0" marR="0" algn="ctr">
                        <a:lnSpc>
                          <a:spcPct val="100000"/>
                        </a:lnSpc>
                        <a:spcBef>
                          <a:spcPts val="0"/>
                        </a:spcBef>
                        <a:spcAft>
                          <a:spcPts val="300"/>
                        </a:spcAft>
                      </a:pPr>
                      <a:r>
                        <a:rPr lang="en-US" sz="1400" dirty="0"/>
                        <a:t>Swedish Trial</a:t>
                      </a:r>
                      <a:endParaRPr lang="en-US" sz="1400" b="1"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1627</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70-84</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51%</a:t>
                      </a:r>
                      <a:endParaRPr lang="en-US" sz="1400" dirty="0">
                        <a:latin typeface="Calibri"/>
                        <a:ea typeface="Times New Roman"/>
                        <a:cs typeface="Times New Roman"/>
                      </a:endParaRPr>
                    </a:p>
                  </a:txBody>
                  <a:tcPr marL="60960" marR="60960" marT="0" marB="0"/>
                </a:tc>
              </a:tr>
              <a:tr h="282269">
                <a:tc>
                  <a:txBody>
                    <a:bodyPr/>
                    <a:lstStyle/>
                    <a:p>
                      <a:pPr marL="0" marR="0" algn="ctr">
                        <a:lnSpc>
                          <a:spcPct val="100000"/>
                        </a:lnSpc>
                        <a:spcBef>
                          <a:spcPts val="0"/>
                        </a:spcBef>
                        <a:spcAft>
                          <a:spcPts val="300"/>
                        </a:spcAft>
                      </a:pPr>
                      <a:r>
                        <a:rPr lang="en-US" sz="1400" dirty="0"/>
                        <a:t>SHEP</a:t>
                      </a:r>
                      <a:endParaRPr lang="en-US" sz="1400" b="1"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4736</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u="sng" dirty="0"/>
                        <a:t>&gt;</a:t>
                      </a:r>
                      <a:r>
                        <a:rPr lang="en-US" sz="1500" dirty="0"/>
                        <a:t>60</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55%</a:t>
                      </a:r>
                      <a:endParaRPr lang="en-US" sz="1400" dirty="0">
                        <a:latin typeface="Calibri"/>
                        <a:ea typeface="Times New Roman"/>
                        <a:cs typeface="Times New Roman"/>
                      </a:endParaRPr>
                    </a:p>
                  </a:txBody>
                  <a:tcPr marL="60960" marR="60960" marT="0" marB="0"/>
                </a:tc>
              </a:tr>
              <a:tr h="282269">
                <a:tc>
                  <a:txBody>
                    <a:bodyPr/>
                    <a:lstStyle/>
                    <a:p>
                      <a:pPr marL="0" marR="0" algn="ctr">
                        <a:lnSpc>
                          <a:spcPct val="100000"/>
                        </a:lnSpc>
                        <a:spcBef>
                          <a:spcPts val="0"/>
                        </a:spcBef>
                        <a:spcAft>
                          <a:spcPts val="300"/>
                        </a:spcAft>
                      </a:pPr>
                      <a:r>
                        <a:rPr lang="en-US" sz="1400" dirty="0" err="1"/>
                        <a:t>Syst-Eur</a:t>
                      </a:r>
                      <a:endParaRPr lang="en-US" sz="1400" b="1"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4695</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u="sng" dirty="0"/>
                        <a:t>&gt;</a:t>
                      </a:r>
                      <a:r>
                        <a:rPr lang="en-US" sz="1500" dirty="0"/>
                        <a:t>60</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36%</a:t>
                      </a:r>
                      <a:endParaRPr lang="en-US" sz="1400" dirty="0">
                        <a:latin typeface="Calibri"/>
                        <a:ea typeface="Times New Roman"/>
                        <a:cs typeface="Times New Roman"/>
                      </a:endParaRPr>
                    </a:p>
                  </a:txBody>
                  <a:tcPr marL="60960" marR="60960" marT="0" marB="0"/>
                </a:tc>
              </a:tr>
              <a:tr h="282269">
                <a:tc>
                  <a:txBody>
                    <a:bodyPr/>
                    <a:lstStyle/>
                    <a:p>
                      <a:pPr marL="0" marR="0" algn="ctr">
                        <a:lnSpc>
                          <a:spcPct val="100000"/>
                        </a:lnSpc>
                        <a:spcBef>
                          <a:spcPts val="0"/>
                        </a:spcBef>
                        <a:spcAft>
                          <a:spcPts val="300"/>
                        </a:spcAft>
                      </a:pPr>
                      <a:r>
                        <a:rPr lang="en-US" sz="1400" dirty="0"/>
                        <a:t>STONE</a:t>
                      </a:r>
                      <a:endParaRPr lang="en-US" sz="1400" b="1"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1632</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60-79</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68%</a:t>
                      </a:r>
                      <a:endParaRPr lang="en-US" sz="1400" dirty="0">
                        <a:latin typeface="Calibri"/>
                        <a:ea typeface="Times New Roman"/>
                        <a:cs typeface="Times New Roman"/>
                      </a:endParaRPr>
                    </a:p>
                  </a:txBody>
                  <a:tcPr marL="60960" marR="60960" marT="0" marB="0"/>
                </a:tc>
              </a:tr>
              <a:tr h="282269">
                <a:tc>
                  <a:txBody>
                    <a:bodyPr/>
                    <a:lstStyle/>
                    <a:p>
                      <a:pPr marL="0" marR="0" algn="ctr">
                        <a:lnSpc>
                          <a:spcPct val="100000"/>
                        </a:lnSpc>
                        <a:spcBef>
                          <a:spcPts val="0"/>
                        </a:spcBef>
                        <a:spcAft>
                          <a:spcPts val="300"/>
                        </a:spcAft>
                      </a:pPr>
                      <a:r>
                        <a:rPr lang="en-US" sz="1400" dirty="0"/>
                        <a:t>HYVET</a:t>
                      </a:r>
                      <a:endParaRPr lang="en-US" sz="1400" b="1"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3845</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u="sng" dirty="0"/>
                        <a:t>&gt;</a:t>
                      </a:r>
                      <a:r>
                        <a:rPr lang="en-US" sz="1500" dirty="0"/>
                        <a:t>80</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a:t>64%</a:t>
                      </a:r>
                      <a:endParaRPr lang="en-US" sz="1400" dirty="0">
                        <a:latin typeface="Calibri"/>
                        <a:ea typeface="Times New Roman"/>
                        <a:cs typeface="Times New Roman"/>
                      </a:endParaRPr>
                    </a:p>
                  </a:txBody>
                  <a:tcPr marL="60960" marR="60960" marT="0" marB="0"/>
                </a:tc>
              </a:tr>
              <a:tr h="282269">
                <a:tc>
                  <a:txBody>
                    <a:bodyPr/>
                    <a:lstStyle/>
                    <a:p>
                      <a:pPr marL="0" marR="0" algn="ctr">
                        <a:lnSpc>
                          <a:spcPct val="100000"/>
                        </a:lnSpc>
                        <a:spcBef>
                          <a:spcPts val="0"/>
                        </a:spcBef>
                        <a:spcAft>
                          <a:spcPts val="300"/>
                        </a:spcAft>
                      </a:pPr>
                      <a:r>
                        <a:rPr lang="en-US" sz="1400" dirty="0" smtClean="0"/>
                        <a:t>SPRINT</a:t>
                      </a:r>
                      <a:endParaRPr lang="en-US" sz="1400" b="1"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smtClean="0"/>
                        <a:t>9361</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u="sng" dirty="0" smtClean="0"/>
                        <a:t>&gt;</a:t>
                      </a:r>
                      <a:r>
                        <a:rPr lang="en-US" sz="1500" u="none" dirty="0" smtClean="0"/>
                        <a:t>50</a:t>
                      </a:r>
                      <a:endParaRPr lang="en-US" sz="1400" dirty="0">
                        <a:latin typeface="Calibri"/>
                        <a:ea typeface="Times New Roman"/>
                        <a:cs typeface="Times New Roman"/>
                      </a:endParaRPr>
                    </a:p>
                  </a:txBody>
                  <a:tcPr marL="60960" marR="60960" marT="0" marB="0"/>
                </a:tc>
                <a:tc>
                  <a:txBody>
                    <a:bodyPr/>
                    <a:lstStyle/>
                    <a:p>
                      <a:pPr marL="0" marR="0" algn="ctr">
                        <a:lnSpc>
                          <a:spcPct val="100000"/>
                        </a:lnSpc>
                        <a:spcBef>
                          <a:spcPts val="0"/>
                        </a:spcBef>
                        <a:spcAft>
                          <a:spcPts val="300"/>
                        </a:spcAft>
                      </a:pPr>
                      <a:r>
                        <a:rPr lang="en-US" sz="1500" dirty="0" smtClean="0"/>
                        <a:t>62%</a:t>
                      </a:r>
                      <a:endParaRPr lang="en-US" sz="1400" dirty="0">
                        <a:latin typeface="Calibri"/>
                        <a:ea typeface="Times New Roman"/>
                        <a:cs typeface="Times New Roman"/>
                      </a:endParaRPr>
                    </a:p>
                  </a:txBody>
                  <a:tcPr marL="60960" marR="60960" marT="0" marB="0"/>
                </a:tc>
              </a:tr>
            </a:tbl>
          </a:graphicData>
        </a:graphic>
      </p:graphicFrame>
      <p:sp>
        <p:nvSpPr>
          <p:cNvPr id="32809" name="Title 5"/>
          <p:cNvSpPr>
            <a:spLocks noGrp="1"/>
          </p:cNvSpPr>
          <p:nvPr>
            <p:ph type="title"/>
          </p:nvPr>
        </p:nvSpPr>
        <p:spPr>
          <a:xfrm>
            <a:off x="457200" y="8667"/>
            <a:ext cx="8229600" cy="857250"/>
          </a:xfrm>
        </p:spPr>
        <p:txBody>
          <a:bodyPr/>
          <a:lstStyle/>
          <a:p>
            <a:pPr eaLnBrk="1" hangingPunct="1"/>
            <a:r>
              <a:rPr lang="en-US" altLang="en-US" dirty="0" smtClean="0"/>
              <a:t>Blood Pressure Control is Key!</a:t>
            </a:r>
          </a:p>
        </p:txBody>
      </p:sp>
    </p:spTree>
    <p:extLst>
      <p:ext uri="{BB962C8B-B14F-4D97-AF65-F5344CB8AC3E}">
        <p14:creationId xmlns:p14="http://schemas.microsoft.com/office/powerpoint/2010/main" val="2399406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07"/>
            <a:ext cx="8229600" cy="857250"/>
          </a:xfrm>
        </p:spPr>
        <p:txBody>
          <a:bodyPr>
            <a:noAutofit/>
          </a:bodyPr>
          <a:lstStyle/>
          <a:p>
            <a:r>
              <a:rPr lang="en-US" sz="3400" b="1" dirty="0" smtClean="0"/>
              <a:t>Treatment of HTN Reduces HF Incidence</a:t>
            </a:r>
            <a:endParaRPr lang="en-US" sz="3400" b="1" dirty="0"/>
          </a:p>
        </p:txBody>
      </p:sp>
      <p:sp>
        <p:nvSpPr>
          <p:cNvPr id="3" name="Content Placeholder 2"/>
          <p:cNvSpPr>
            <a:spLocks noGrp="1"/>
          </p:cNvSpPr>
          <p:nvPr>
            <p:ph idx="1"/>
          </p:nvPr>
        </p:nvSpPr>
        <p:spPr/>
        <p:txBody>
          <a:bodyPr>
            <a:normAutofit fontScale="47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r>
              <a:rPr lang="en-US" dirty="0" smtClean="0"/>
              <a:t>Meta-analysis of 613,815 participants of large studies of effects of lowering blood pressure </a:t>
            </a:r>
          </a:p>
          <a:p>
            <a:r>
              <a:rPr lang="en-US" dirty="0" smtClean="0"/>
              <a:t>For every 10 mm Hg reduction in systolic blood pressure, there was  significant reduction in risk of heart failure (relative risk 0.72, 95% confidence interval 0.67–0.78)</a:t>
            </a:r>
          </a:p>
          <a:p>
            <a:pPr lvl="1"/>
            <a:r>
              <a:rPr lang="en-US" dirty="0" smtClean="0"/>
              <a:t>13% reduction in all-cause mortality (0.87, 0.84–0.91) </a:t>
            </a:r>
          </a:p>
        </p:txBody>
      </p:sp>
      <p:sp>
        <p:nvSpPr>
          <p:cNvPr id="5" name="TextBox 4"/>
          <p:cNvSpPr txBox="1"/>
          <p:nvPr/>
        </p:nvSpPr>
        <p:spPr>
          <a:xfrm>
            <a:off x="5799438" y="4347515"/>
            <a:ext cx="3262184" cy="507831"/>
          </a:xfrm>
          <a:prstGeom prst="rect">
            <a:avLst/>
          </a:prstGeom>
          <a:noFill/>
        </p:spPr>
        <p:txBody>
          <a:bodyPr wrap="square" rtlCol="0">
            <a:spAutoFit/>
          </a:bodyPr>
          <a:lstStyle/>
          <a:p>
            <a:pPr algn="r"/>
            <a:r>
              <a:rPr lang="en-US" sz="900" b="1" i="1" dirty="0" err="1" smtClean="0">
                <a:solidFill>
                  <a:schemeClr val="bg1"/>
                </a:solidFill>
              </a:rPr>
              <a:t>Ettehad</a:t>
            </a:r>
            <a:r>
              <a:rPr lang="en-US" sz="900" b="1" i="1" dirty="0" smtClean="0">
                <a:solidFill>
                  <a:schemeClr val="bg1"/>
                </a:solidFill>
              </a:rPr>
              <a:t> D, </a:t>
            </a:r>
            <a:r>
              <a:rPr lang="en-US" sz="900" b="1" i="1" dirty="0" err="1" smtClean="0">
                <a:solidFill>
                  <a:schemeClr val="bg1"/>
                </a:solidFill>
              </a:rPr>
              <a:t>Emdin</a:t>
            </a:r>
            <a:r>
              <a:rPr lang="en-US" sz="900" b="1" i="1" dirty="0" smtClean="0">
                <a:solidFill>
                  <a:schemeClr val="bg1"/>
                </a:solidFill>
              </a:rPr>
              <a:t> CA, </a:t>
            </a:r>
            <a:r>
              <a:rPr lang="en-US" sz="900" b="1" i="1" dirty="0" err="1" smtClean="0">
                <a:solidFill>
                  <a:schemeClr val="bg1"/>
                </a:solidFill>
              </a:rPr>
              <a:t>Kiran</a:t>
            </a:r>
            <a:r>
              <a:rPr lang="en-US" sz="900" b="1" i="1" dirty="0" smtClean="0">
                <a:solidFill>
                  <a:schemeClr val="bg1"/>
                </a:solidFill>
              </a:rPr>
              <a:t> A, et al. Blood pressure lowering for prevention of cardiovascular disease and death: a systematic review and meta-analysis. Lancet. 2015.</a:t>
            </a:r>
            <a:endParaRPr lang="en-US" sz="900" b="1" i="1" dirty="0">
              <a:solidFill>
                <a:schemeClr val="bg1"/>
              </a:solidFill>
            </a:endParaRPr>
          </a:p>
        </p:txBody>
      </p:sp>
      <p:grpSp>
        <p:nvGrpSpPr>
          <p:cNvPr id="16" name="Group 15"/>
          <p:cNvGrpSpPr/>
          <p:nvPr/>
        </p:nvGrpSpPr>
        <p:grpSpPr>
          <a:xfrm>
            <a:off x="685800" y="1200151"/>
            <a:ext cx="7848600" cy="1707356"/>
            <a:chOff x="914400" y="1600200"/>
            <a:chExt cx="7848600" cy="2276475"/>
          </a:xfrm>
        </p:grpSpPr>
        <p:pic>
          <p:nvPicPr>
            <p:cNvPr id="1029" name="Picture 5"/>
            <p:cNvPicPr>
              <a:picLocks noChangeAspect="1" noChangeArrowheads="1"/>
            </p:cNvPicPr>
            <p:nvPr/>
          </p:nvPicPr>
          <p:blipFill>
            <a:blip r:embed="rId3" cstate="print"/>
            <a:srcRect/>
            <a:stretch>
              <a:fillRect/>
            </a:stretch>
          </p:blipFill>
          <p:spPr bwMode="auto">
            <a:xfrm>
              <a:off x="990600" y="1600200"/>
              <a:ext cx="7605703" cy="721113"/>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1023937" y="2133600"/>
              <a:ext cx="7510463" cy="1278956"/>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5029200" y="3429000"/>
              <a:ext cx="1781175" cy="447675"/>
            </a:xfrm>
            <a:prstGeom prst="rect">
              <a:avLst/>
            </a:prstGeom>
            <a:noFill/>
            <a:ln w="9525">
              <a:noFill/>
              <a:miter lim="800000"/>
              <a:headEnd/>
              <a:tailEnd/>
            </a:ln>
          </p:spPr>
        </p:pic>
        <p:sp>
          <p:nvSpPr>
            <p:cNvPr id="14" name="Rectangle 13"/>
            <p:cNvSpPr/>
            <p:nvPr/>
          </p:nvSpPr>
          <p:spPr>
            <a:xfrm>
              <a:off x="914400" y="2286000"/>
              <a:ext cx="1524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34400" y="2286000"/>
              <a:ext cx="228600" cy="12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377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70"/>
            <a:ext cx="8229600" cy="857250"/>
          </a:xfrm>
        </p:spPr>
        <p:txBody>
          <a:bodyPr>
            <a:normAutofit/>
          </a:bodyPr>
          <a:lstStyle/>
          <a:p>
            <a:r>
              <a:rPr lang="en-US" sz="3800" b="1" dirty="0" smtClean="0"/>
              <a:t>Burden of HF in the Elderly</a:t>
            </a:r>
            <a:endParaRPr lang="en-US" sz="3800" b="1" dirty="0"/>
          </a:p>
        </p:txBody>
      </p:sp>
      <p:sp>
        <p:nvSpPr>
          <p:cNvPr id="3" name="Content Placeholder 2"/>
          <p:cNvSpPr>
            <a:spLocks noGrp="1"/>
          </p:cNvSpPr>
          <p:nvPr>
            <p:ph idx="1"/>
          </p:nvPr>
        </p:nvSpPr>
        <p:spPr>
          <a:xfrm>
            <a:off x="457200" y="930190"/>
            <a:ext cx="8229600" cy="3394075"/>
          </a:xfrm>
        </p:spPr>
        <p:txBody>
          <a:bodyPr>
            <a:normAutofit/>
          </a:bodyPr>
          <a:lstStyle/>
          <a:p>
            <a:pPr>
              <a:spcBef>
                <a:spcPts val="0"/>
              </a:spcBef>
              <a:spcAft>
                <a:spcPts val="600"/>
              </a:spcAft>
            </a:pPr>
            <a:r>
              <a:rPr lang="en-US" sz="2000" dirty="0" smtClean="0"/>
              <a:t>Heart failure (HF), especially with preserved ejection fraction (</a:t>
            </a:r>
            <a:r>
              <a:rPr lang="en-US" sz="2000" dirty="0" err="1" smtClean="0"/>
              <a:t>HFpEF</a:t>
            </a:r>
            <a:r>
              <a:rPr lang="en-US" sz="2000" dirty="0" smtClean="0"/>
              <a:t>), disproportionately affects older individuals </a:t>
            </a:r>
          </a:p>
          <a:p>
            <a:pPr>
              <a:spcBef>
                <a:spcPts val="0"/>
              </a:spcBef>
              <a:spcAft>
                <a:spcPts val="600"/>
              </a:spcAft>
            </a:pPr>
            <a:r>
              <a:rPr lang="en-US" sz="2000" dirty="0" smtClean="0"/>
              <a:t>Compared to younger counterparts, elderly HF patients are more likely to have multiple </a:t>
            </a:r>
            <a:r>
              <a:rPr lang="en-US" sz="2000" dirty="0" err="1" smtClean="0"/>
              <a:t>comorbid</a:t>
            </a:r>
            <a:r>
              <a:rPr lang="en-US" sz="2000" dirty="0" smtClean="0"/>
              <a:t> conditions, complicating both diagnosis and management</a:t>
            </a:r>
          </a:p>
          <a:p>
            <a:pPr>
              <a:spcBef>
                <a:spcPts val="0"/>
              </a:spcBef>
              <a:spcAft>
                <a:spcPts val="600"/>
              </a:spcAft>
            </a:pPr>
            <a:r>
              <a:rPr lang="en-US" sz="2000" dirty="0" smtClean="0"/>
              <a:t>Older patients with </a:t>
            </a:r>
            <a:r>
              <a:rPr lang="en-US" sz="2000" dirty="0" err="1" smtClean="0"/>
              <a:t>HFpEF</a:t>
            </a:r>
            <a:r>
              <a:rPr lang="en-US" sz="2000" dirty="0" smtClean="0"/>
              <a:t> have similar, if not worse, outcomes such as recurrent hospitalization and mortality as those with </a:t>
            </a:r>
            <a:r>
              <a:rPr lang="en-US" sz="2000" dirty="0" err="1" smtClean="0"/>
              <a:t>HFrEF</a:t>
            </a:r>
            <a:endParaRPr lang="en-US" sz="2000" dirty="0" smtClean="0"/>
          </a:p>
          <a:p>
            <a:pPr>
              <a:spcBef>
                <a:spcPts val="0"/>
              </a:spcBef>
              <a:spcAft>
                <a:spcPts val="600"/>
              </a:spcAft>
            </a:pPr>
            <a:r>
              <a:rPr lang="en-US" sz="2000" dirty="0" smtClean="0"/>
              <a:t>However, unlike for those with systolic dysfunction, we do not have multiple treatment options with proven benefit for our patients with </a:t>
            </a:r>
            <a:r>
              <a:rPr lang="en-US" sz="2000" dirty="0" err="1" smtClean="0"/>
              <a:t>HFpEF</a:t>
            </a:r>
            <a:endParaRPr lang="en-US" sz="2000" dirty="0" smtClean="0"/>
          </a:p>
        </p:txBody>
      </p:sp>
    </p:spTree>
    <p:extLst>
      <p:ext uri="{BB962C8B-B14F-4D97-AF65-F5344CB8AC3E}">
        <p14:creationId xmlns:p14="http://schemas.microsoft.com/office/powerpoint/2010/main" val="3170206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4822" y="33380"/>
            <a:ext cx="8229600" cy="857250"/>
          </a:xfrm>
        </p:spPr>
        <p:txBody>
          <a:bodyPr>
            <a:normAutofit/>
          </a:bodyPr>
          <a:lstStyle/>
          <a:p>
            <a:r>
              <a:rPr lang="en-US" sz="3600" b="1" dirty="0" smtClean="0"/>
              <a:t>Management of </a:t>
            </a:r>
            <a:r>
              <a:rPr lang="en-US" sz="3600" b="1" dirty="0" err="1" smtClean="0"/>
              <a:t>HFpEF</a:t>
            </a:r>
            <a:endParaRPr lang="en-US" sz="3600" b="1" dirty="0"/>
          </a:p>
        </p:txBody>
      </p:sp>
      <p:sp>
        <p:nvSpPr>
          <p:cNvPr id="6" name="Content Placeholder 5"/>
          <p:cNvSpPr>
            <a:spLocks noGrp="1"/>
          </p:cNvSpPr>
          <p:nvPr>
            <p:ph idx="1"/>
          </p:nvPr>
        </p:nvSpPr>
        <p:spPr>
          <a:xfrm>
            <a:off x="457200" y="985966"/>
            <a:ext cx="8229600" cy="3394075"/>
          </a:xfrm>
        </p:spPr>
        <p:txBody>
          <a:bodyPr>
            <a:normAutofit/>
          </a:bodyPr>
          <a:lstStyle/>
          <a:p>
            <a:pPr>
              <a:spcBef>
                <a:spcPts val="0"/>
              </a:spcBef>
              <a:spcAft>
                <a:spcPts val="600"/>
              </a:spcAft>
            </a:pPr>
            <a:r>
              <a:rPr lang="en-US" sz="2400" dirty="0"/>
              <a:t>Over the last </a:t>
            </a:r>
            <a:r>
              <a:rPr lang="en-US" sz="2400" dirty="0" smtClean="0"/>
              <a:t>two decades, despite significant </a:t>
            </a:r>
            <a:r>
              <a:rPr lang="en-US" sz="2400" dirty="0"/>
              <a:t>reduction in death from </a:t>
            </a:r>
            <a:r>
              <a:rPr lang="en-US" sz="2400" dirty="0" err="1" smtClean="0"/>
              <a:t>HFrEF</a:t>
            </a:r>
            <a:r>
              <a:rPr lang="en-US" sz="2400" dirty="0" smtClean="0"/>
              <a:t> due </a:t>
            </a:r>
            <a:r>
              <a:rPr lang="en-US" sz="2400" dirty="0"/>
              <a:t>to advances in pharmacotherapy, </a:t>
            </a:r>
            <a:r>
              <a:rPr lang="en-US" sz="2400" dirty="0" smtClean="0"/>
              <a:t>mortality </a:t>
            </a:r>
            <a:r>
              <a:rPr lang="en-US" sz="2400" dirty="0"/>
              <a:t>rate </a:t>
            </a:r>
            <a:r>
              <a:rPr lang="en-US" sz="2400" dirty="0" smtClean="0"/>
              <a:t>for patients with </a:t>
            </a:r>
            <a:r>
              <a:rPr lang="en-US" sz="2400" dirty="0" err="1" smtClean="0"/>
              <a:t>HFpEF</a:t>
            </a:r>
            <a:r>
              <a:rPr lang="en-US" sz="2400" dirty="0" smtClean="0"/>
              <a:t> has remained unchanged</a:t>
            </a:r>
          </a:p>
          <a:p>
            <a:pPr>
              <a:spcBef>
                <a:spcPts val="0"/>
              </a:spcBef>
              <a:spcAft>
                <a:spcPts val="600"/>
              </a:spcAft>
            </a:pPr>
            <a:r>
              <a:rPr lang="en-US" sz="2400" dirty="0" smtClean="0"/>
              <a:t>No large randomized controlled trials of pharmacotherapy for </a:t>
            </a:r>
            <a:r>
              <a:rPr lang="en-US" sz="2400" dirty="0" err="1" smtClean="0"/>
              <a:t>HFpEF</a:t>
            </a:r>
            <a:r>
              <a:rPr lang="en-US" sz="2400" dirty="0" smtClean="0"/>
              <a:t> have demonstrated survival benefit</a:t>
            </a:r>
          </a:p>
          <a:p>
            <a:endParaRPr lang="en-US" dirty="0"/>
          </a:p>
        </p:txBody>
      </p:sp>
    </p:spTree>
    <p:extLst>
      <p:ext uri="{BB962C8B-B14F-4D97-AF65-F5344CB8AC3E}">
        <p14:creationId xmlns:p14="http://schemas.microsoft.com/office/powerpoint/2010/main" val="3788254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35"/>
            <a:ext cx="8229600" cy="857250"/>
          </a:xfrm>
        </p:spPr>
        <p:txBody>
          <a:bodyPr>
            <a:noAutofit/>
          </a:bodyPr>
          <a:lstStyle/>
          <a:p>
            <a:r>
              <a:rPr lang="en-US" sz="3600" b="1" dirty="0" smtClean="0"/>
              <a:t>Effects of Pharmacotherapy for </a:t>
            </a:r>
            <a:r>
              <a:rPr lang="en-US" sz="3600" b="1" dirty="0" err="1" smtClean="0"/>
              <a:t>HFpEF</a:t>
            </a:r>
            <a:r>
              <a:rPr lang="en-US" sz="3600" b="1" dirty="0" smtClean="0"/>
              <a:t> on Mortality</a:t>
            </a:r>
            <a:endParaRPr lang="en-US" sz="3600" b="1" dirty="0"/>
          </a:p>
        </p:txBody>
      </p:sp>
      <p:pic>
        <p:nvPicPr>
          <p:cNvPr id="2050" name="Picture 2"/>
          <p:cNvPicPr>
            <a:picLocks noChangeAspect="1" noChangeArrowheads="1"/>
          </p:cNvPicPr>
          <p:nvPr/>
        </p:nvPicPr>
        <p:blipFill>
          <a:blip r:embed="rId2" cstate="print"/>
          <a:srcRect/>
          <a:stretch>
            <a:fillRect/>
          </a:stretch>
        </p:blipFill>
        <p:spPr bwMode="auto">
          <a:xfrm>
            <a:off x="1041891" y="1171125"/>
            <a:ext cx="7060219" cy="2834640"/>
          </a:xfrm>
          <a:prstGeom prst="rect">
            <a:avLst/>
          </a:prstGeom>
          <a:noFill/>
          <a:ln w="9525">
            <a:noFill/>
            <a:miter lim="800000"/>
            <a:headEnd/>
            <a:tailEnd/>
          </a:ln>
        </p:spPr>
      </p:pic>
      <p:sp>
        <p:nvSpPr>
          <p:cNvPr id="5" name="TextBox 4"/>
          <p:cNvSpPr txBox="1"/>
          <p:nvPr/>
        </p:nvSpPr>
        <p:spPr>
          <a:xfrm>
            <a:off x="5857102" y="4365881"/>
            <a:ext cx="3286898" cy="507831"/>
          </a:xfrm>
          <a:prstGeom prst="rect">
            <a:avLst/>
          </a:prstGeom>
          <a:noFill/>
        </p:spPr>
        <p:txBody>
          <a:bodyPr wrap="square" rtlCol="0">
            <a:spAutoFit/>
          </a:bodyPr>
          <a:lstStyle/>
          <a:p>
            <a:pPr algn="r"/>
            <a:r>
              <a:rPr lang="en-US" sz="900" b="1" i="1" dirty="0" err="1" smtClean="0">
                <a:solidFill>
                  <a:schemeClr val="bg1"/>
                </a:solidFill>
              </a:rPr>
              <a:t>Rajagopalan</a:t>
            </a:r>
            <a:r>
              <a:rPr lang="en-US" sz="900" b="1" i="1" dirty="0" smtClean="0">
                <a:solidFill>
                  <a:schemeClr val="bg1"/>
                </a:solidFill>
              </a:rPr>
              <a:t> S, </a:t>
            </a:r>
            <a:r>
              <a:rPr lang="en-US" sz="900" b="1" i="1" dirty="0" err="1" smtClean="0">
                <a:solidFill>
                  <a:schemeClr val="bg1"/>
                </a:solidFill>
              </a:rPr>
              <a:t>Arora</a:t>
            </a:r>
            <a:r>
              <a:rPr lang="en-US" sz="900" b="1" i="1" dirty="0" smtClean="0">
                <a:solidFill>
                  <a:schemeClr val="bg1"/>
                </a:solidFill>
              </a:rPr>
              <a:t> A, </a:t>
            </a:r>
            <a:r>
              <a:rPr lang="en-US" sz="900" b="1" i="1" dirty="0" err="1" smtClean="0">
                <a:solidFill>
                  <a:schemeClr val="bg1"/>
                </a:solidFill>
              </a:rPr>
              <a:t>Shafiq</a:t>
            </a:r>
            <a:r>
              <a:rPr lang="en-US" sz="900" b="1" i="1" dirty="0" smtClean="0">
                <a:solidFill>
                  <a:schemeClr val="bg1"/>
                </a:solidFill>
              </a:rPr>
              <a:t> N, et al. Pharmacotherapy of heart failure with normal ejection fraction (HFNEF)--a systematic review. Br J </a:t>
            </a:r>
            <a:r>
              <a:rPr lang="en-US" sz="900" b="1" i="1" dirty="0" err="1" smtClean="0">
                <a:solidFill>
                  <a:schemeClr val="bg1"/>
                </a:solidFill>
              </a:rPr>
              <a:t>Clin</a:t>
            </a:r>
            <a:r>
              <a:rPr lang="en-US" sz="900" b="1" i="1" dirty="0" smtClean="0">
                <a:solidFill>
                  <a:schemeClr val="bg1"/>
                </a:solidFill>
              </a:rPr>
              <a:t> </a:t>
            </a:r>
            <a:r>
              <a:rPr lang="en-US" sz="900" b="1" i="1" dirty="0" err="1" smtClean="0">
                <a:solidFill>
                  <a:schemeClr val="bg1"/>
                </a:solidFill>
              </a:rPr>
              <a:t>Pharmacol</a:t>
            </a:r>
            <a:r>
              <a:rPr lang="en-US" sz="900" b="1" i="1" dirty="0" smtClean="0">
                <a:solidFill>
                  <a:schemeClr val="bg1"/>
                </a:solidFill>
              </a:rPr>
              <a:t>. 2011;72(3):369-80.</a:t>
            </a:r>
            <a:endParaRPr lang="en-US" sz="900" b="1" i="1" dirty="0">
              <a:solidFill>
                <a:schemeClr val="bg1"/>
              </a:solidFill>
            </a:endParaRPr>
          </a:p>
        </p:txBody>
      </p:sp>
    </p:spTree>
    <p:extLst>
      <p:ext uri="{BB962C8B-B14F-4D97-AF65-F5344CB8AC3E}">
        <p14:creationId xmlns:p14="http://schemas.microsoft.com/office/powerpoint/2010/main" val="1815744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
            <a:ext cx="8229600" cy="857250"/>
          </a:xfrm>
        </p:spPr>
        <p:txBody>
          <a:bodyPr>
            <a:normAutofit/>
          </a:bodyPr>
          <a:lstStyle/>
          <a:p>
            <a:r>
              <a:rPr lang="en-US" sz="3400" b="1" dirty="0" smtClean="0"/>
              <a:t>Management of </a:t>
            </a:r>
            <a:r>
              <a:rPr lang="en-US" sz="3400" b="1" dirty="0" err="1" smtClean="0"/>
              <a:t>HFpEF</a:t>
            </a:r>
            <a:r>
              <a:rPr lang="en-US" sz="3400" b="1" dirty="0" smtClean="0"/>
              <a:t> – Diuretics</a:t>
            </a:r>
            <a:endParaRPr lang="en-US" sz="3400" b="1" dirty="0"/>
          </a:p>
        </p:txBody>
      </p:sp>
      <p:sp>
        <p:nvSpPr>
          <p:cNvPr id="3" name="Content Placeholder 2"/>
          <p:cNvSpPr>
            <a:spLocks noGrp="1"/>
          </p:cNvSpPr>
          <p:nvPr>
            <p:ph idx="1"/>
          </p:nvPr>
        </p:nvSpPr>
        <p:spPr>
          <a:xfrm>
            <a:off x="457200" y="1027155"/>
            <a:ext cx="8229600" cy="3657600"/>
          </a:xfrm>
        </p:spPr>
        <p:txBody>
          <a:bodyPr>
            <a:normAutofit fontScale="55000" lnSpcReduction="20000"/>
          </a:bodyPr>
          <a:lstStyle/>
          <a:p>
            <a:pPr marL="457200" lvl="1" indent="-457200">
              <a:buFont typeface="Wingdings" panose="05000000000000000000" pitchFamily="2" charset="2"/>
              <a:buChar char="§"/>
            </a:pPr>
            <a:r>
              <a:rPr lang="en-US" sz="3300" dirty="0"/>
              <a:t>ALLHAT </a:t>
            </a:r>
            <a:r>
              <a:rPr lang="en-US" sz="3300" dirty="0" smtClean="0"/>
              <a:t>sub-study </a:t>
            </a:r>
            <a:r>
              <a:rPr lang="en-US" sz="3300" dirty="0"/>
              <a:t>of patients treated with </a:t>
            </a:r>
            <a:r>
              <a:rPr lang="en-US" sz="3300" dirty="0" err="1"/>
              <a:t>chlorthalidone</a:t>
            </a:r>
            <a:r>
              <a:rPr lang="en-US" sz="3300" dirty="0"/>
              <a:t> </a:t>
            </a:r>
          </a:p>
          <a:p>
            <a:pPr lvl="1">
              <a:buFont typeface="Calibri" panose="020F0502020204030204" pitchFamily="34" charset="0"/>
              <a:buChar char="-"/>
            </a:pPr>
            <a:r>
              <a:rPr lang="en-US" dirty="0"/>
              <a:t>Decreased hospitalization rates compared to those treated with amlodipine or </a:t>
            </a:r>
            <a:r>
              <a:rPr lang="en-US" dirty="0" err="1"/>
              <a:t>doxazosin</a:t>
            </a:r>
            <a:endParaRPr lang="en-US" dirty="0"/>
          </a:p>
          <a:p>
            <a:pPr lvl="1">
              <a:buFont typeface="Calibri" panose="020F0502020204030204" pitchFamily="34" charset="0"/>
              <a:buChar char="-"/>
            </a:pPr>
            <a:r>
              <a:rPr lang="en-US" dirty="0"/>
              <a:t>Decreased incidence of new HFpEF compared to those treated with </a:t>
            </a:r>
            <a:r>
              <a:rPr lang="en-US" dirty="0" err="1"/>
              <a:t>lisinopril</a:t>
            </a:r>
            <a:endParaRPr lang="en-US" b="1" dirty="0"/>
          </a:p>
          <a:p>
            <a:pPr marL="0" indent="0">
              <a:buNone/>
            </a:pPr>
            <a:endParaRPr lang="en-US" dirty="0" smtClean="0"/>
          </a:p>
          <a:p>
            <a:r>
              <a:rPr lang="en-US" dirty="0" smtClean="0"/>
              <a:t>Hong Kong Diastolic Heart Failure Study evaluated effect of diuretics (furosemide or thiazide) alone or in combination with </a:t>
            </a:r>
            <a:r>
              <a:rPr lang="en-US" dirty="0" err="1" smtClean="0"/>
              <a:t>ramipril</a:t>
            </a:r>
            <a:r>
              <a:rPr lang="en-US" dirty="0" smtClean="0"/>
              <a:t> or </a:t>
            </a:r>
            <a:r>
              <a:rPr lang="en-US" dirty="0" err="1" smtClean="0"/>
              <a:t>irbesartan</a:t>
            </a:r>
            <a:r>
              <a:rPr lang="en-US" dirty="0" smtClean="0"/>
              <a:t> in 150 patients with LVEF &gt; 45%</a:t>
            </a:r>
          </a:p>
          <a:p>
            <a:pPr lvl="1">
              <a:buFont typeface="Calibri" panose="020F0502020204030204" pitchFamily="34" charset="0"/>
              <a:buChar char="-"/>
            </a:pPr>
            <a:r>
              <a:rPr lang="en-US" dirty="0" smtClean="0"/>
              <a:t>Diuretic use alone associated with improvement of symptoms and quality of life </a:t>
            </a:r>
          </a:p>
          <a:p>
            <a:pPr lvl="1">
              <a:buFont typeface="Calibri" panose="020F0502020204030204" pitchFamily="34" charset="0"/>
              <a:buChar char="-"/>
            </a:pPr>
            <a:r>
              <a:rPr lang="en-US" dirty="0" smtClean="0"/>
              <a:t>No survival benefit or reduction in HF hospitalization</a:t>
            </a:r>
          </a:p>
          <a:p>
            <a:pPr marL="0" indent="0">
              <a:buNone/>
            </a:pPr>
            <a:endParaRPr lang="en-US" sz="2600" dirty="0" smtClean="0"/>
          </a:p>
          <a:p>
            <a:pPr marL="457200" lvl="2" indent="-457200">
              <a:buFont typeface="Wingdings" panose="05000000000000000000" pitchFamily="2" charset="2"/>
              <a:buChar char="§"/>
            </a:pPr>
            <a:r>
              <a:rPr lang="en-US" sz="3300" dirty="0" smtClean="0"/>
              <a:t>Given lack of mortality benefit, diuretics should only be used for relief of symptoms due to sodium and water retention</a:t>
            </a:r>
          </a:p>
        </p:txBody>
      </p:sp>
    </p:spTree>
    <p:extLst>
      <p:ext uri="{BB962C8B-B14F-4D97-AF65-F5344CB8AC3E}">
        <p14:creationId xmlns:p14="http://schemas.microsoft.com/office/powerpoint/2010/main" val="2962575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smtClean="0"/>
              <a:t>Management of </a:t>
            </a:r>
            <a:r>
              <a:rPr lang="en-US" sz="3600" b="1" dirty="0" err="1" smtClean="0"/>
              <a:t>HFpEF</a:t>
            </a:r>
            <a:r>
              <a:rPr lang="en-US" sz="3600" b="1" dirty="0" smtClean="0"/>
              <a:t> – Nitrates</a:t>
            </a:r>
            <a:endParaRPr lang="en-US" sz="3600" b="1" dirty="0"/>
          </a:p>
        </p:txBody>
      </p:sp>
      <p:sp>
        <p:nvSpPr>
          <p:cNvPr id="3" name="Content Placeholder 2"/>
          <p:cNvSpPr>
            <a:spLocks noGrp="1"/>
          </p:cNvSpPr>
          <p:nvPr>
            <p:ph idx="1"/>
          </p:nvPr>
        </p:nvSpPr>
        <p:spPr>
          <a:xfrm>
            <a:off x="457200" y="855190"/>
            <a:ext cx="8229600" cy="3543300"/>
          </a:xfrm>
        </p:spPr>
        <p:txBody>
          <a:bodyPr>
            <a:normAutofit/>
          </a:bodyPr>
          <a:lstStyle/>
          <a:p>
            <a:r>
              <a:rPr lang="en-US" sz="2000" dirty="0" smtClean="0"/>
              <a:t>Since HTN (increased </a:t>
            </a:r>
            <a:r>
              <a:rPr lang="en-US" sz="2000" dirty="0" err="1" smtClean="0"/>
              <a:t>afterload</a:t>
            </a:r>
            <a:r>
              <a:rPr lang="en-US" sz="2000" dirty="0" smtClean="0"/>
              <a:t>) so detrimental, it was long thought that vasodilators improved diastolic filling and exercise capacity in patients with </a:t>
            </a:r>
            <a:r>
              <a:rPr lang="en-US" sz="2000" dirty="0" err="1" smtClean="0"/>
              <a:t>HFpEF</a:t>
            </a:r>
            <a:endParaRPr lang="en-US" sz="2000" dirty="0" smtClean="0"/>
          </a:p>
          <a:p>
            <a:r>
              <a:rPr lang="en-US" sz="2000" dirty="0" smtClean="0"/>
              <a:t>Recent multicenter, double-blind, crossover study of 110 </a:t>
            </a:r>
            <a:r>
              <a:rPr lang="en-US" sz="2000" dirty="0" err="1" smtClean="0"/>
              <a:t>HFpEF</a:t>
            </a:r>
            <a:r>
              <a:rPr lang="en-US" sz="2000" dirty="0" smtClean="0"/>
              <a:t> patients assigned to </a:t>
            </a:r>
            <a:r>
              <a:rPr lang="en-US" sz="2000" dirty="0" err="1" smtClean="0"/>
              <a:t>isosorbide</a:t>
            </a:r>
            <a:r>
              <a:rPr lang="en-US" sz="2000" dirty="0" smtClean="0"/>
              <a:t> </a:t>
            </a:r>
            <a:r>
              <a:rPr lang="en-US" sz="2000" dirty="0" err="1" smtClean="0"/>
              <a:t>mononitrate</a:t>
            </a:r>
            <a:r>
              <a:rPr lang="en-US" sz="2000" dirty="0" smtClean="0"/>
              <a:t> or placebo</a:t>
            </a:r>
          </a:p>
          <a:p>
            <a:r>
              <a:rPr lang="en-US" sz="2000" dirty="0" smtClean="0"/>
              <a:t>Novel study design as primary end point was daily activity level as quantified by patient-worn accelerometers</a:t>
            </a:r>
          </a:p>
          <a:p>
            <a:pPr lvl="1"/>
            <a:r>
              <a:rPr lang="en-US" sz="2000" dirty="0" smtClean="0"/>
              <a:t>Highlights shifting focus in </a:t>
            </a:r>
            <a:r>
              <a:rPr lang="en-US" sz="2000" dirty="0" err="1" smtClean="0"/>
              <a:t>HFpEF</a:t>
            </a:r>
            <a:r>
              <a:rPr lang="en-US" sz="2000" dirty="0" smtClean="0"/>
              <a:t> to targeting functional capacity and quality of life rather than survival</a:t>
            </a:r>
          </a:p>
          <a:p>
            <a:r>
              <a:rPr lang="en-US" sz="2000" dirty="0" smtClean="0"/>
              <a:t>Treatment group was less active and did not have better quality of life</a:t>
            </a:r>
            <a:endParaRPr lang="en-US" sz="2000" dirty="0"/>
          </a:p>
        </p:txBody>
      </p:sp>
    </p:spTree>
    <p:extLst>
      <p:ext uri="{BB962C8B-B14F-4D97-AF65-F5344CB8AC3E}">
        <p14:creationId xmlns:p14="http://schemas.microsoft.com/office/powerpoint/2010/main" val="2031686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5"/>
            <a:ext cx="8229600" cy="857250"/>
          </a:xfrm>
        </p:spPr>
        <p:txBody>
          <a:bodyPr>
            <a:noAutofit/>
          </a:bodyPr>
          <a:lstStyle/>
          <a:p>
            <a:r>
              <a:rPr lang="en-US" sz="3600" b="1" dirty="0" smtClean="0"/>
              <a:t>Activity Levels in Patients with </a:t>
            </a:r>
            <a:r>
              <a:rPr lang="en-US" sz="3600" b="1" dirty="0" err="1" smtClean="0"/>
              <a:t>HFpEF</a:t>
            </a:r>
            <a:r>
              <a:rPr lang="en-US" sz="3600" b="1" dirty="0" smtClean="0"/>
              <a:t> Receiving Nitrates</a:t>
            </a:r>
            <a:endParaRPr lang="en-US" sz="3600" b="1" dirty="0"/>
          </a:p>
        </p:txBody>
      </p:sp>
      <p:pic>
        <p:nvPicPr>
          <p:cNvPr id="4" name="Content Placeholder 3"/>
          <p:cNvPicPr>
            <a:picLocks noGrp="1" noChangeAspect="1"/>
          </p:cNvPicPr>
          <p:nvPr>
            <p:ph idx="1"/>
          </p:nvPr>
        </p:nvPicPr>
        <p:blipFill>
          <a:blip r:embed="rId2"/>
          <a:stretch>
            <a:fillRect/>
          </a:stretch>
        </p:blipFill>
        <p:spPr>
          <a:xfrm>
            <a:off x="916690" y="1211010"/>
            <a:ext cx="7310621" cy="283464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758248" y="4327950"/>
            <a:ext cx="3385752" cy="507831"/>
          </a:xfrm>
          <a:prstGeom prst="rect">
            <a:avLst/>
          </a:prstGeom>
          <a:noFill/>
        </p:spPr>
        <p:txBody>
          <a:bodyPr wrap="square" rtlCol="0">
            <a:spAutoFit/>
          </a:bodyPr>
          <a:lstStyle/>
          <a:p>
            <a:pPr algn="r"/>
            <a:r>
              <a:rPr lang="en-US" sz="900" b="1" i="1" dirty="0">
                <a:solidFill>
                  <a:schemeClr val="bg1"/>
                </a:solidFill>
              </a:rPr>
              <a:t>Redfield MM, </a:t>
            </a:r>
            <a:r>
              <a:rPr lang="en-US" sz="900" b="1" i="1" dirty="0" err="1">
                <a:solidFill>
                  <a:schemeClr val="bg1"/>
                </a:solidFill>
              </a:rPr>
              <a:t>Anstrom</a:t>
            </a:r>
            <a:r>
              <a:rPr lang="en-US" sz="900" b="1" i="1" dirty="0">
                <a:solidFill>
                  <a:schemeClr val="bg1"/>
                </a:solidFill>
              </a:rPr>
              <a:t> KJ, Levine JA, et al. </a:t>
            </a:r>
            <a:r>
              <a:rPr lang="en-US" sz="900" b="1" i="1" dirty="0" err="1">
                <a:solidFill>
                  <a:schemeClr val="bg1"/>
                </a:solidFill>
              </a:rPr>
              <a:t>Isosorbide</a:t>
            </a:r>
            <a:r>
              <a:rPr lang="en-US" sz="900" b="1" i="1" dirty="0">
                <a:solidFill>
                  <a:schemeClr val="bg1"/>
                </a:solidFill>
              </a:rPr>
              <a:t> </a:t>
            </a:r>
            <a:r>
              <a:rPr lang="en-US" sz="900" b="1" i="1" dirty="0" err="1">
                <a:solidFill>
                  <a:schemeClr val="bg1"/>
                </a:solidFill>
              </a:rPr>
              <a:t>Mononitrate</a:t>
            </a:r>
            <a:r>
              <a:rPr lang="en-US" sz="900" b="1" i="1" dirty="0">
                <a:solidFill>
                  <a:schemeClr val="bg1"/>
                </a:solidFill>
              </a:rPr>
              <a:t> in Heart Failure with Preserved Ejection Fraction. N </a:t>
            </a:r>
            <a:r>
              <a:rPr lang="en-US" sz="900" b="1" i="1" dirty="0" err="1">
                <a:solidFill>
                  <a:schemeClr val="bg1"/>
                </a:solidFill>
              </a:rPr>
              <a:t>Engl</a:t>
            </a:r>
            <a:r>
              <a:rPr lang="en-US" sz="900" b="1" i="1" dirty="0">
                <a:solidFill>
                  <a:schemeClr val="bg1"/>
                </a:solidFill>
              </a:rPr>
              <a:t> J Med. 2015;373(24):2314-2324</a:t>
            </a:r>
          </a:p>
        </p:txBody>
      </p:sp>
    </p:spTree>
    <p:extLst>
      <p:ext uri="{BB962C8B-B14F-4D97-AF65-F5344CB8AC3E}">
        <p14:creationId xmlns:p14="http://schemas.microsoft.com/office/powerpoint/2010/main" val="7089815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70"/>
            <a:ext cx="8229600" cy="857250"/>
          </a:xfrm>
        </p:spPr>
        <p:txBody>
          <a:bodyPr>
            <a:normAutofit/>
          </a:bodyPr>
          <a:lstStyle/>
          <a:p>
            <a:r>
              <a:rPr lang="en-US" sz="3600" b="1" dirty="0" smtClean="0"/>
              <a:t>Management of </a:t>
            </a:r>
            <a:r>
              <a:rPr lang="en-US" sz="3600" b="1" dirty="0" err="1" smtClean="0"/>
              <a:t>HFpEF</a:t>
            </a:r>
            <a:r>
              <a:rPr lang="en-US" sz="3600" b="1" dirty="0"/>
              <a:t> </a:t>
            </a:r>
            <a:r>
              <a:rPr lang="en-US" sz="3600" b="1" dirty="0" smtClean="0"/>
              <a:t>– Beta Blockers</a:t>
            </a:r>
            <a:endParaRPr lang="en-US" sz="3600" b="1" dirty="0"/>
          </a:p>
        </p:txBody>
      </p:sp>
      <p:sp>
        <p:nvSpPr>
          <p:cNvPr id="3" name="Content Placeholder 2"/>
          <p:cNvSpPr>
            <a:spLocks noGrp="1"/>
          </p:cNvSpPr>
          <p:nvPr>
            <p:ph idx="1"/>
          </p:nvPr>
        </p:nvSpPr>
        <p:spPr>
          <a:xfrm>
            <a:off x="457200" y="962197"/>
            <a:ext cx="8229600" cy="3394075"/>
          </a:xfrm>
        </p:spPr>
        <p:txBody>
          <a:bodyPr>
            <a:normAutofit/>
          </a:bodyPr>
          <a:lstStyle/>
          <a:p>
            <a:r>
              <a:rPr lang="en-US" sz="2200" dirty="0" smtClean="0"/>
              <a:t>Large meta-analysis of 12 clinical studies (2 randomized controlled trials and 10 observational studies) involving 21,206 </a:t>
            </a:r>
            <a:r>
              <a:rPr lang="en-US" sz="2200" dirty="0" err="1" smtClean="0"/>
              <a:t>HFpEF</a:t>
            </a:r>
            <a:r>
              <a:rPr lang="en-US" sz="2200" dirty="0" smtClean="0"/>
              <a:t> patients</a:t>
            </a:r>
          </a:p>
          <a:p>
            <a:r>
              <a:rPr lang="en-US" sz="2200" dirty="0" smtClean="0"/>
              <a:t>Beta blockers associated with 9% reduction in relative risk for all-cause mortality (95% CI: 0.87 – 0.95; P &lt; 0.001)</a:t>
            </a:r>
          </a:p>
          <a:p>
            <a:r>
              <a:rPr lang="en-US" sz="2200" dirty="0" smtClean="0"/>
              <a:t>Mortality benefit will remain uncertain until there is a randomized controlled trial of beta blockers </a:t>
            </a:r>
            <a:r>
              <a:rPr lang="en-US" sz="2200" dirty="0" err="1" smtClean="0"/>
              <a:t>vs</a:t>
            </a:r>
            <a:r>
              <a:rPr lang="en-US" sz="2200" dirty="0" smtClean="0"/>
              <a:t> placebo in </a:t>
            </a:r>
            <a:r>
              <a:rPr lang="en-US" sz="2200" dirty="0" err="1" smtClean="0"/>
              <a:t>HFpEF</a:t>
            </a:r>
            <a:r>
              <a:rPr lang="en-US" sz="2200" dirty="0" smtClean="0"/>
              <a:t> patients</a:t>
            </a:r>
            <a:endParaRPr lang="en-US" sz="2200" dirty="0"/>
          </a:p>
        </p:txBody>
      </p:sp>
    </p:spTree>
    <p:extLst>
      <p:ext uri="{BB962C8B-B14F-4D97-AF65-F5344CB8AC3E}">
        <p14:creationId xmlns:p14="http://schemas.microsoft.com/office/powerpoint/2010/main" val="41276760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08"/>
            <a:ext cx="8229600" cy="857250"/>
          </a:xfrm>
        </p:spPr>
        <p:txBody>
          <a:bodyPr>
            <a:noAutofit/>
          </a:bodyPr>
          <a:lstStyle/>
          <a:p>
            <a:r>
              <a:rPr lang="en-US" sz="3200" b="1" dirty="0" smtClean="0">
                <a:solidFill>
                  <a:srgbClr val="E9700A"/>
                </a:solidFill>
              </a:rPr>
              <a:t>Management of </a:t>
            </a:r>
            <a:r>
              <a:rPr lang="en-US" sz="3200" b="1" dirty="0" err="1" smtClean="0">
                <a:solidFill>
                  <a:srgbClr val="E9700A"/>
                </a:solidFill>
              </a:rPr>
              <a:t>HFpEF</a:t>
            </a:r>
            <a:r>
              <a:rPr lang="en-US" sz="3200" b="1" dirty="0" smtClean="0">
                <a:solidFill>
                  <a:srgbClr val="E9700A"/>
                </a:solidFill>
              </a:rPr>
              <a:t> – </a:t>
            </a:r>
            <a:r>
              <a:rPr lang="en-US" sz="3200" b="1" dirty="0" err="1" smtClean="0">
                <a:solidFill>
                  <a:srgbClr val="E9700A"/>
                </a:solidFill>
              </a:rPr>
              <a:t>Angiotensin</a:t>
            </a:r>
            <a:r>
              <a:rPr lang="en-US" sz="3200" b="1" dirty="0" smtClean="0">
                <a:solidFill>
                  <a:srgbClr val="E9700A"/>
                </a:solidFill>
              </a:rPr>
              <a:t>-converting Enzyme Inhibitors</a:t>
            </a:r>
            <a:endParaRPr lang="en-US" sz="3200" b="1" dirty="0">
              <a:solidFill>
                <a:srgbClr val="E9700A"/>
              </a:solidFill>
            </a:endParaRPr>
          </a:p>
        </p:txBody>
      </p:sp>
      <p:sp>
        <p:nvSpPr>
          <p:cNvPr id="3" name="Content Placeholder 2"/>
          <p:cNvSpPr>
            <a:spLocks noGrp="1"/>
          </p:cNvSpPr>
          <p:nvPr>
            <p:ph sz="half" idx="1"/>
          </p:nvPr>
        </p:nvSpPr>
        <p:spPr>
          <a:xfrm>
            <a:off x="457200" y="1076583"/>
            <a:ext cx="4038600" cy="3394472"/>
          </a:xfrm>
        </p:spPr>
        <p:txBody>
          <a:bodyPr>
            <a:normAutofit/>
          </a:bodyPr>
          <a:lstStyle/>
          <a:p>
            <a:pPr>
              <a:buFont typeface="Wingdings" panose="05000000000000000000" pitchFamily="2" charset="2"/>
              <a:buChar char="§"/>
            </a:pPr>
            <a:r>
              <a:rPr lang="en-US" sz="2000" dirty="0" err="1" smtClean="0"/>
              <a:t>Perindopril</a:t>
            </a:r>
            <a:r>
              <a:rPr lang="en-US" sz="2000" dirty="0" smtClean="0"/>
              <a:t> for Elderly People With Chronic Heart Failure (PEP-CHF) trial compared the effects of </a:t>
            </a:r>
            <a:r>
              <a:rPr lang="en-US" sz="2000" dirty="0" err="1" smtClean="0"/>
              <a:t>perindopril</a:t>
            </a:r>
            <a:r>
              <a:rPr lang="en-US" sz="2000" dirty="0" smtClean="0"/>
              <a:t> with placebo in a group of HFPEF patients aged &gt; 70 years</a:t>
            </a:r>
          </a:p>
          <a:p>
            <a:pPr lvl="1"/>
            <a:r>
              <a:rPr lang="en-US" sz="1800" dirty="0" smtClean="0"/>
              <a:t>No reduction in mortality </a:t>
            </a:r>
          </a:p>
          <a:p>
            <a:pPr lvl="1"/>
            <a:r>
              <a:rPr lang="en-US" sz="1800" dirty="0" smtClean="0"/>
              <a:t>Decreased heart failure hospitalizations </a:t>
            </a:r>
          </a:p>
          <a:p>
            <a:pPr>
              <a:buNone/>
            </a:pP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1241340"/>
            <a:ext cx="4038600" cy="252666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600200" y="4686300"/>
            <a:ext cx="6019800" cy="461665"/>
          </a:xfrm>
          <a:prstGeom prst="rect">
            <a:avLst/>
          </a:prstGeom>
          <a:noFill/>
        </p:spPr>
        <p:txBody>
          <a:bodyPr wrap="square" rtlCol="0">
            <a:spAutoFit/>
          </a:bodyPr>
          <a:lstStyle/>
          <a:p>
            <a:pPr algn="ctr"/>
            <a:r>
              <a:rPr lang="en-US" sz="1200" dirty="0" smtClean="0"/>
              <a:t>Cleland JG, </a:t>
            </a:r>
            <a:r>
              <a:rPr lang="en-US" sz="1200" dirty="0" err="1" smtClean="0"/>
              <a:t>Tendera</a:t>
            </a:r>
            <a:r>
              <a:rPr lang="en-US" sz="1200" dirty="0" smtClean="0"/>
              <a:t> M, </a:t>
            </a:r>
            <a:r>
              <a:rPr lang="en-US" sz="1200" dirty="0" err="1" smtClean="0"/>
              <a:t>Adamus</a:t>
            </a:r>
            <a:r>
              <a:rPr lang="en-US" sz="1200" dirty="0" smtClean="0"/>
              <a:t> J, et al. The </a:t>
            </a:r>
            <a:r>
              <a:rPr lang="en-US" sz="1200" dirty="0" err="1" smtClean="0"/>
              <a:t>perindopril</a:t>
            </a:r>
            <a:r>
              <a:rPr lang="en-US" sz="1200" dirty="0" smtClean="0"/>
              <a:t> in elderly people with chronic heart failure (PEP-CHF) study. </a:t>
            </a:r>
            <a:r>
              <a:rPr lang="en-US" sz="1200" dirty="0" err="1" smtClean="0"/>
              <a:t>Eur</a:t>
            </a:r>
            <a:r>
              <a:rPr lang="en-US" sz="1200" dirty="0" smtClean="0"/>
              <a:t> Heart J. 2006;27(19):2338-45.</a:t>
            </a:r>
            <a:endParaRPr lang="en-US" sz="1200" dirty="0"/>
          </a:p>
        </p:txBody>
      </p:sp>
    </p:spTree>
    <p:extLst>
      <p:ext uri="{BB962C8B-B14F-4D97-AF65-F5344CB8AC3E}">
        <p14:creationId xmlns:p14="http://schemas.microsoft.com/office/powerpoint/2010/main" val="3749249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2808"/>
            <a:ext cx="8229600" cy="857250"/>
          </a:xfrm>
        </p:spPr>
        <p:txBody>
          <a:bodyPr>
            <a:noAutofit/>
          </a:bodyPr>
          <a:lstStyle/>
          <a:p>
            <a:r>
              <a:rPr lang="en-US" sz="3400" b="1" dirty="0" smtClean="0">
                <a:solidFill>
                  <a:srgbClr val="E9700A"/>
                </a:solidFill>
              </a:rPr>
              <a:t>Management of </a:t>
            </a:r>
            <a:r>
              <a:rPr lang="en-US" sz="3400" b="1" dirty="0" err="1" smtClean="0">
                <a:solidFill>
                  <a:srgbClr val="E9700A"/>
                </a:solidFill>
              </a:rPr>
              <a:t>HFpEF</a:t>
            </a:r>
            <a:r>
              <a:rPr lang="en-US" sz="3400" b="1" dirty="0" smtClean="0">
                <a:solidFill>
                  <a:srgbClr val="E9700A"/>
                </a:solidFill>
              </a:rPr>
              <a:t> – </a:t>
            </a:r>
            <a:r>
              <a:rPr lang="en-US" sz="3400" b="1" dirty="0" err="1" smtClean="0">
                <a:solidFill>
                  <a:srgbClr val="E9700A"/>
                </a:solidFill>
              </a:rPr>
              <a:t>Angiotensin</a:t>
            </a:r>
            <a:r>
              <a:rPr lang="en-US" sz="3400" b="1" dirty="0" smtClean="0">
                <a:solidFill>
                  <a:srgbClr val="E9700A"/>
                </a:solidFill>
              </a:rPr>
              <a:t> Receptor Blockers</a:t>
            </a:r>
            <a:endParaRPr lang="en-US" sz="3400" b="1" dirty="0">
              <a:solidFill>
                <a:srgbClr val="E9700A"/>
              </a:solidFill>
            </a:endParaRPr>
          </a:p>
        </p:txBody>
      </p:sp>
      <p:sp>
        <p:nvSpPr>
          <p:cNvPr id="8" name="Content Placeholder 7"/>
          <p:cNvSpPr>
            <a:spLocks noGrp="1"/>
          </p:cNvSpPr>
          <p:nvPr>
            <p:ph sz="half" idx="2"/>
          </p:nvPr>
        </p:nvSpPr>
        <p:spPr>
          <a:xfrm>
            <a:off x="4648200" y="1177529"/>
            <a:ext cx="4038600" cy="3394472"/>
          </a:xfrm>
        </p:spPr>
        <p:txBody>
          <a:bodyPr>
            <a:normAutofit fontScale="85000" lnSpcReduction="10000"/>
          </a:bodyPr>
          <a:lstStyle/>
          <a:p>
            <a:pPr>
              <a:buFont typeface="Wingdings" panose="05000000000000000000" pitchFamily="2" charset="2"/>
              <a:buChar char="§"/>
            </a:pPr>
            <a:r>
              <a:rPr lang="en-US" sz="2600" dirty="0" err="1" smtClean="0"/>
              <a:t>Irbesartan</a:t>
            </a:r>
            <a:r>
              <a:rPr lang="en-US" sz="2600" dirty="0" smtClean="0"/>
              <a:t> therapy in HF patients with LVEF &gt;45% did not reduce mortality or cardiovascular hospitalizations</a:t>
            </a:r>
          </a:p>
          <a:p>
            <a:pPr lvl="1"/>
            <a:r>
              <a:rPr lang="en-US" sz="2100" dirty="0" smtClean="0"/>
              <a:t>Study population representative of many </a:t>
            </a:r>
            <a:r>
              <a:rPr lang="en-US" sz="2100" dirty="0" err="1" smtClean="0"/>
              <a:t>HFpEF</a:t>
            </a:r>
            <a:r>
              <a:rPr lang="en-US" sz="2100" dirty="0" smtClean="0"/>
              <a:t> patients</a:t>
            </a:r>
          </a:p>
          <a:p>
            <a:pPr lvl="2"/>
            <a:r>
              <a:rPr lang="en-US" sz="1900" dirty="0" smtClean="0"/>
              <a:t>Predominantly elderly females </a:t>
            </a:r>
          </a:p>
          <a:p>
            <a:pPr lvl="2"/>
            <a:r>
              <a:rPr lang="en-US" sz="1900" dirty="0" smtClean="0"/>
              <a:t>History of hypertension </a:t>
            </a:r>
          </a:p>
          <a:p>
            <a:pPr lvl="2"/>
            <a:r>
              <a:rPr lang="en-US" sz="1900" dirty="0" smtClean="0"/>
              <a:t>Low prevalence of prior myocardial infarction and eccentric LV remodeling</a:t>
            </a:r>
            <a:endParaRPr lang="en-US" sz="1900" dirty="0"/>
          </a:p>
        </p:txBody>
      </p:sp>
      <p:pic>
        <p:nvPicPr>
          <p:cNvPr id="9" name="Picture 2"/>
          <p:cNvPicPr>
            <a:picLocks noGrp="1" noChangeAspect="1" noChangeArrowheads="1"/>
          </p:cNvPicPr>
          <p:nvPr>
            <p:ph sz="half" idx="1"/>
          </p:nvPr>
        </p:nvPicPr>
        <p:blipFill>
          <a:blip r:embed="rId2" cstate="print"/>
          <a:srcRect/>
          <a:stretch>
            <a:fillRect/>
          </a:stretch>
        </p:blipFill>
        <p:spPr bwMode="auto">
          <a:xfrm>
            <a:off x="341870" y="1301097"/>
            <a:ext cx="4255910" cy="265176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667632" y="4366055"/>
            <a:ext cx="3369276" cy="707886"/>
          </a:xfrm>
          <a:prstGeom prst="rect">
            <a:avLst/>
          </a:prstGeom>
          <a:noFill/>
        </p:spPr>
        <p:txBody>
          <a:bodyPr wrap="square" rtlCol="0">
            <a:spAutoFit/>
          </a:bodyPr>
          <a:lstStyle/>
          <a:p>
            <a:pPr algn="r"/>
            <a:r>
              <a:rPr lang="en-US" sz="800" b="1" i="1" dirty="0" smtClean="0">
                <a:solidFill>
                  <a:schemeClr val="bg1"/>
                </a:solidFill>
                <a:latin typeface="Arial" panose="020B0604020202020204" pitchFamily="34" charset="0"/>
                <a:cs typeface="Arial" panose="020B0604020202020204" pitchFamily="34" charset="0"/>
              </a:rPr>
              <a:t>Lam CS, Carson PE, </a:t>
            </a:r>
            <a:r>
              <a:rPr lang="en-US" sz="800" b="1" i="1" dirty="0" err="1" smtClean="0">
                <a:solidFill>
                  <a:schemeClr val="bg1"/>
                </a:solidFill>
                <a:latin typeface="Arial" panose="020B0604020202020204" pitchFamily="34" charset="0"/>
                <a:cs typeface="Arial" panose="020B0604020202020204" pitchFamily="34" charset="0"/>
              </a:rPr>
              <a:t>Anand</a:t>
            </a:r>
            <a:r>
              <a:rPr lang="en-US" sz="800" b="1" i="1" dirty="0" smtClean="0">
                <a:solidFill>
                  <a:schemeClr val="bg1"/>
                </a:solidFill>
                <a:latin typeface="Arial" panose="020B0604020202020204" pitchFamily="34" charset="0"/>
                <a:cs typeface="Arial" panose="020B0604020202020204" pitchFamily="34" charset="0"/>
              </a:rPr>
              <a:t> IS, et al. Sex differences in clinical characteristics and outcomes in elderly patients with heart failure and preserved ejection fraction: the </a:t>
            </a:r>
            <a:r>
              <a:rPr lang="en-US" sz="800" b="1" i="1" dirty="0" err="1" smtClean="0">
                <a:solidFill>
                  <a:schemeClr val="bg1"/>
                </a:solidFill>
                <a:latin typeface="Arial" panose="020B0604020202020204" pitchFamily="34" charset="0"/>
                <a:cs typeface="Arial" panose="020B0604020202020204" pitchFamily="34" charset="0"/>
              </a:rPr>
              <a:t>Irbesartan</a:t>
            </a:r>
            <a:r>
              <a:rPr lang="en-US" sz="800" b="1" i="1" dirty="0" smtClean="0">
                <a:solidFill>
                  <a:schemeClr val="bg1"/>
                </a:solidFill>
                <a:latin typeface="Arial" panose="020B0604020202020204" pitchFamily="34" charset="0"/>
                <a:cs typeface="Arial" panose="020B0604020202020204" pitchFamily="34" charset="0"/>
              </a:rPr>
              <a:t> in Heart Failure with Preserved Ejection Fraction (I-PRESERVE) trial. Circ Heart Fail. 2012;5(5):571-8.</a:t>
            </a:r>
            <a:endParaRPr lang="en-US" sz="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321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smtClean="0">
                <a:solidFill>
                  <a:srgbClr val="E9700A"/>
                </a:solidFill>
              </a:rPr>
              <a:t>Management of </a:t>
            </a:r>
            <a:r>
              <a:rPr lang="en-US" sz="3400" b="1" dirty="0" err="1" smtClean="0">
                <a:solidFill>
                  <a:srgbClr val="E9700A"/>
                </a:solidFill>
              </a:rPr>
              <a:t>HFpEF</a:t>
            </a:r>
            <a:r>
              <a:rPr lang="en-US" sz="3400" b="1" dirty="0" smtClean="0">
                <a:solidFill>
                  <a:srgbClr val="E9700A"/>
                </a:solidFill>
              </a:rPr>
              <a:t> – </a:t>
            </a:r>
            <a:r>
              <a:rPr lang="en-US" sz="3400" b="1" dirty="0" err="1" smtClean="0">
                <a:solidFill>
                  <a:srgbClr val="E9700A"/>
                </a:solidFill>
              </a:rPr>
              <a:t>Aldosterone</a:t>
            </a:r>
            <a:r>
              <a:rPr lang="en-US" sz="3400" b="1" dirty="0" smtClean="0">
                <a:solidFill>
                  <a:srgbClr val="E9700A"/>
                </a:solidFill>
              </a:rPr>
              <a:t> Antagonists</a:t>
            </a:r>
            <a:endParaRPr lang="en-US" sz="3400" b="1" dirty="0">
              <a:solidFill>
                <a:srgbClr val="E9700A"/>
              </a:solidFill>
            </a:endParaRPr>
          </a:p>
        </p:txBody>
      </p:sp>
      <p:sp>
        <p:nvSpPr>
          <p:cNvPr id="3" name="Content Placeholder 2"/>
          <p:cNvSpPr>
            <a:spLocks noGrp="1"/>
          </p:cNvSpPr>
          <p:nvPr>
            <p:ph sz="half" idx="1"/>
          </p:nvPr>
        </p:nvSpPr>
        <p:spPr>
          <a:xfrm>
            <a:off x="457200" y="1200151"/>
            <a:ext cx="4038600" cy="3394472"/>
          </a:xfrm>
        </p:spPr>
        <p:txBody>
          <a:bodyPr>
            <a:normAutofit fontScale="55000" lnSpcReduction="20000"/>
          </a:bodyPr>
          <a:lstStyle/>
          <a:p>
            <a:r>
              <a:rPr lang="en-US" dirty="0" smtClean="0"/>
              <a:t>Treatment of Preserved Cardiac Function Heart Failure with an </a:t>
            </a:r>
            <a:r>
              <a:rPr lang="en-US" dirty="0" err="1" smtClean="0"/>
              <a:t>Aldosterone</a:t>
            </a:r>
            <a:r>
              <a:rPr lang="en-US" dirty="0" smtClean="0"/>
              <a:t> Antagonist (TOPCAT) trial randomized 3445 patients with symptomatic HF with LVEF ≥45% to either </a:t>
            </a:r>
            <a:r>
              <a:rPr lang="en-US" dirty="0" err="1" smtClean="0"/>
              <a:t>spironolactone</a:t>
            </a:r>
            <a:r>
              <a:rPr lang="en-US" dirty="0" smtClean="0"/>
              <a:t> (15 to 45 mg daily) or placebo</a:t>
            </a:r>
          </a:p>
          <a:p>
            <a:pPr lvl="1"/>
            <a:r>
              <a:rPr lang="en-US" dirty="0" smtClean="0"/>
              <a:t>27.5% of patients were age ≥75</a:t>
            </a:r>
          </a:p>
          <a:p>
            <a:endParaRPr lang="en-US" dirty="0" smtClean="0"/>
          </a:p>
          <a:p>
            <a:r>
              <a:rPr lang="en-US" dirty="0" smtClean="0"/>
              <a:t>Significantly lower rate of HF hospitalization with </a:t>
            </a:r>
            <a:r>
              <a:rPr lang="en-US" dirty="0" err="1" smtClean="0"/>
              <a:t>spironolactone</a:t>
            </a:r>
            <a:r>
              <a:rPr lang="en-US" dirty="0" smtClean="0"/>
              <a:t> (206 patients [12.0%] vs. 245 patients [14.2%]; hazard ratio, 0.83; 95% CI, 0.69 to 0.99, P=0.04)</a:t>
            </a:r>
          </a:p>
          <a:p>
            <a:endParaRPr lang="en-US" dirty="0" smtClean="0"/>
          </a:p>
          <a:p>
            <a:r>
              <a:rPr lang="en-US" dirty="0" smtClean="0"/>
              <a:t>No difference in mortality</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794423" y="1121290"/>
            <a:ext cx="4038017" cy="301752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700584" y="4373602"/>
            <a:ext cx="3344562" cy="646331"/>
          </a:xfrm>
          <a:prstGeom prst="rect">
            <a:avLst/>
          </a:prstGeom>
          <a:noFill/>
        </p:spPr>
        <p:txBody>
          <a:bodyPr wrap="square" rtlCol="0">
            <a:spAutoFit/>
          </a:bodyPr>
          <a:lstStyle/>
          <a:p>
            <a:pPr algn="r"/>
            <a:r>
              <a:rPr lang="en-US" sz="900" b="1" i="1" dirty="0" smtClean="0">
                <a:solidFill>
                  <a:schemeClr val="bg1"/>
                </a:solidFill>
                <a:latin typeface="Arial" panose="020B0604020202020204" pitchFamily="34" charset="0"/>
                <a:cs typeface="Arial" panose="020B0604020202020204" pitchFamily="34" charset="0"/>
              </a:rPr>
              <a:t>Pitt B, </a:t>
            </a:r>
            <a:r>
              <a:rPr lang="en-US" sz="900" b="1" i="1" dirty="0" err="1" smtClean="0">
                <a:solidFill>
                  <a:schemeClr val="bg1"/>
                </a:solidFill>
                <a:latin typeface="Arial" panose="020B0604020202020204" pitchFamily="34" charset="0"/>
                <a:cs typeface="Arial" panose="020B0604020202020204" pitchFamily="34" charset="0"/>
              </a:rPr>
              <a:t>Pfeffer</a:t>
            </a:r>
            <a:r>
              <a:rPr lang="en-US" sz="900" b="1" i="1" dirty="0" smtClean="0">
                <a:solidFill>
                  <a:schemeClr val="bg1"/>
                </a:solidFill>
                <a:latin typeface="Arial" panose="020B0604020202020204" pitchFamily="34" charset="0"/>
                <a:cs typeface="Arial" panose="020B0604020202020204" pitchFamily="34" charset="0"/>
              </a:rPr>
              <a:t> MA, </a:t>
            </a:r>
            <a:r>
              <a:rPr lang="en-US" sz="900" b="1" i="1" dirty="0" err="1" smtClean="0">
                <a:solidFill>
                  <a:schemeClr val="bg1"/>
                </a:solidFill>
                <a:latin typeface="Arial" panose="020B0604020202020204" pitchFamily="34" charset="0"/>
                <a:cs typeface="Arial" panose="020B0604020202020204" pitchFamily="34" charset="0"/>
              </a:rPr>
              <a:t>Assmann</a:t>
            </a:r>
            <a:r>
              <a:rPr lang="en-US" sz="900" b="1" i="1" dirty="0" smtClean="0">
                <a:solidFill>
                  <a:schemeClr val="bg1"/>
                </a:solidFill>
                <a:latin typeface="Arial" panose="020B0604020202020204" pitchFamily="34" charset="0"/>
                <a:cs typeface="Arial" panose="020B0604020202020204" pitchFamily="34" charset="0"/>
              </a:rPr>
              <a:t> SF, et al. </a:t>
            </a:r>
            <a:r>
              <a:rPr lang="en-US" sz="900" b="1" i="1" dirty="0" err="1" smtClean="0">
                <a:solidFill>
                  <a:schemeClr val="bg1"/>
                </a:solidFill>
                <a:latin typeface="Arial" panose="020B0604020202020204" pitchFamily="34" charset="0"/>
                <a:cs typeface="Arial" panose="020B0604020202020204" pitchFamily="34" charset="0"/>
              </a:rPr>
              <a:t>Spironolactone</a:t>
            </a:r>
            <a:r>
              <a:rPr lang="en-US" sz="900" b="1" i="1" dirty="0" smtClean="0">
                <a:solidFill>
                  <a:schemeClr val="bg1"/>
                </a:solidFill>
                <a:latin typeface="Arial" panose="020B0604020202020204" pitchFamily="34" charset="0"/>
                <a:cs typeface="Arial" panose="020B0604020202020204" pitchFamily="34" charset="0"/>
              </a:rPr>
              <a:t> for heart failure with preserved ejection fraction. N </a:t>
            </a:r>
            <a:r>
              <a:rPr lang="en-US" sz="900" b="1" i="1" dirty="0" err="1" smtClean="0">
                <a:solidFill>
                  <a:schemeClr val="bg1"/>
                </a:solidFill>
                <a:latin typeface="Arial" panose="020B0604020202020204" pitchFamily="34" charset="0"/>
                <a:cs typeface="Arial" panose="020B0604020202020204" pitchFamily="34" charset="0"/>
              </a:rPr>
              <a:t>Engl</a:t>
            </a:r>
            <a:r>
              <a:rPr lang="en-US" sz="900" b="1" i="1" dirty="0" smtClean="0">
                <a:solidFill>
                  <a:schemeClr val="bg1"/>
                </a:solidFill>
                <a:latin typeface="Arial" panose="020B0604020202020204" pitchFamily="34" charset="0"/>
                <a:cs typeface="Arial" panose="020B0604020202020204" pitchFamily="34" charset="0"/>
              </a:rPr>
              <a:t> J Med. 2014;370(15):1383-92.</a:t>
            </a:r>
          </a:p>
          <a:p>
            <a:pPr algn="r"/>
            <a:endParaRPr lang="en-US" sz="9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5067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
            <a:ext cx="8229600" cy="857250"/>
          </a:xfrm>
        </p:spPr>
        <p:txBody>
          <a:bodyPr>
            <a:normAutofit/>
          </a:bodyPr>
          <a:lstStyle/>
          <a:p>
            <a:r>
              <a:rPr lang="en-US" sz="3600" b="1" dirty="0" smtClean="0"/>
              <a:t>Management of </a:t>
            </a:r>
            <a:r>
              <a:rPr lang="en-US" sz="3600" b="1" dirty="0" err="1" smtClean="0"/>
              <a:t>HFpEF</a:t>
            </a:r>
            <a:r>
              <a:rPr lang="en-US" sz="3600" b="1" dirty="0" smtClean="0"/>
              <a:t> – </a:t>
            </a:r>
            <a:r>
              <a:rPr lang="en-US" sz="3600" b="1" dirty="0" err="1" smtClean="0"/>
              <a:t>Digoxin</a:t>
            </a:r>
            <a:endParaRPr lang="en-US" sz="3600" b="1" dirty="0"/>
          </a:p>
        </p:txBody>
      </p:sp>
      <p:sp>
        <p:nvSpPr>
          <p:cNvPr id="3" name="Content Placeholder 2"/>
          <p:cNvSpPr>
            <a:spLocks noGrp="1"/>
          </p:cNvSpPr>
          <p:nvPr>
            <p:ph idx="1"/>
          </p:nvPr>
        </p:nvSpPr>
        <p:spPr/>
        <p:txBody>
          <a:bodyPr>
            <a:normAutofit/>
          </a:bodyPr>
          <a:lstStyle/>
          <a:p>
            <a:r>
              <a:rPr lang="en-US" sz="2200" dirty="0" smtClean="0"/>
              <a:t>Only recommended for control of ventricular rate in </a:t>
            </a:r>
            <a:r>
              <a:rPr lang="en-US" sz="2200" dirty="0" err="1" smtClean="0"/>
              <a:t>HFpEF</a:t>
            </a:r>
            <a:r>
              <a:rPr lang="en-US" sz="2200" dirty="0" smtClean="0"/>
              <a:t> patients with rapid </a:t>
            </a:r>
            <a:r>
              <a:rPr lang="en-US" sz="2200" dirty="0" err="1" smtClean="0"/>
              <a:t>atrial</a:t>
            </a:r>
            <a:r>
              <a:rPr lang="en-US" sz="2200" dirty="0" smtClean="0"/>
              <a:t> fibrillation</a:t>
            </a:r>
            <a:endParaRPr lang="en-US" sz="2200" dirty="0"/>
          </a:p>
        </p:txBody>
      </p:sp>
    </p:spTree>
    <p:extLst>
      <p:ext uri="{BB962C8B-B14F-4D97-AF65-F5344CB8AC3E}">
        <p14:creationId xmlns:p14="http://schemas.microsoft.com/office/powerpoint/2010/main" val="722776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10"/>
            <a:ext cx="8229600" cy="857250"/>
          </a:xfrm>
        </p:spPr>
        <p:txBody>
          <a:bodyPr>
            <a:normAutofit/>
          </a:bodyPr>
          <a:lstStyle/>
          <a:p>
            <a:r>
              <a:rPr lang="en-US" sz="3800" b="1" dirty="0" smtClean="0"/>
              <a:t>Epidemiology</a:t>
            </a:r>
            <a:endParaRPr lang="en-US" sz="3800" b="1" dirty="0"/>
          </a:p>
        </p:txBody>
      </p:sp>
      <p:sp>
        <p:nvSpPr>
          <p:cNvPr id="3" name="Content Placeholder 2"/>
          <p:cNvSpPr>
            <a:spLocks noGrp="1"/>
          </p:cNvSpPr>
          <p:nvPr>
            <p:ph idx="1"/>
          </p:nvPr>
        </p:nvSpPr>
        <p:spPr>
          <a:xfrm>
            <a:off x="457200" y="1189338"/>
            <a:ext cx="8229600" cy="3394075"/>
          </a:xfrm>
        </p:spPr>
        <p:txBody>
          <a:bodyPr>
            <a:normAutofit/>
          </a:bodyPr>
          <a:lstStyle/>
          <a:p>
            <a:pPr>
              <a:spcBef>
                <a:spcPts val="0"/>
              </a:spcBef>
              <a:spcAft>
                <a:spcPts val="600"/>
              </a:spcAft>
            </a:pPr>
            <a:r>
              <a:rPr lang="en-US" sz="2000" dirty="0" smtClean="0"/>
              <a:t>Evidence from national databases and community-based cohorts, such as that based in Framingham County,</a:t>
            </a:r>
            <a:r>
              <a:rPr lang="en-US" sz="2000" baseline="30000" dirty="0" smtClean="0"/>
              <a:t> </a:t>
            </a:r>
            <a:r>
              <a:rPr lang="en-US" sz="2000" dirty="0" smtClean="0"/>
              <a:t>indicates that incidence of HF may be stabilizing</a:t>
            </a:r>
          </a:p>
          <a:p>
            <a:pPr>
              <a:spcBef>
                <a:spcPts val="0"/>
              </a:spcBef>
              <a:spcAft>
                <a:spcPts val="600"/>
              </a:spcAft>
            </a:pPr>
            <a:r>
              <a:rPr lang="en-US" sz="2000" dirty="0" smtClean="0"/>
              <a:t>However, prevalence increases sharply as population ages</a:t>
            </a:r>
          </a:p>
          <a:p>
            <a:pPr>
              <a:spcBef>
                <a:spcPts val="0"/>
              </a:spcBef>
              <a:spcAft>
                <a:spcPts val="600"/>
              </a:spcAft>
            </a:pPr>
            <a:r>
              <a:rPr lang="en-US" sz="2000" dirty="0" smtClean="0"/>
              <a:t>Elderly are more likely to present with </a:t>
            </a:r>
            <a:r>
              <a:rPr lang="en-US" sz="2000" dirty="0" err="1" smtClean="0"/>
              <a:t>HFpEF</a:t>
            </a:r>
            <a:r>
              <a:rPr lang="en-US" sz="2000" dirty="0" smtClean="0"/>
              <a:t> and more than 50% of patients with HF now have diastolic rather than systolic dysfunction</a:t>
            </a:r>
          </a:p>
          <a:p>
            <a:pPr>
              <a:spcBef>
                <a:spcPts val="0"/>
              </a:spcBef>
              <a:spcAft>
                <a:spcPts val="600"/>
              </a:spcAft>
            </a:pPr>
            <a:endParaRPr lang="en-US" sz="2000" dirty="0" smtClean="0"/>
          </a:p>
          <a:p>
            <a:pPr marL="0" indent="0">
              <a:buNone/>
            </a:pPr>
            <a:endParaRPr lang="en-US" sz="2000" dirty="0"/>
          </a:p>
        </p:txBody>
      </p:sp>
    </p:spTree>
    <p:extLst>
      <p:ext uri="{BB962C8B-B14F-4D97-AF65-F5344CB8AC3E}">
        <p14:creationId xmlns:p14="http://schemas.microsoft.com/office/powerpoint/2010/main" val="530471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5"/>
            <a:ext cx="8229600" cy="857250"/>
          </a:xfrm>
        </p:spPr>
        <p:txBody>
          <a:bodyPr>
            <a:noAutofit/>
          </a:bodyPr>
          <a:lstStyle/>
          <a:p>
            <a:r>
              <a:rPr lang="en-US" sz="3400" b="1" dirty="0" smtClean="0"/>
              <a:t>Guidelines for Pharmacologic Management of Patients with </a:t>
            </a:r>
            <a:r>
              <a:rPr lang="en-US" sz="3400" b="1" dirty="0" err="1" smtClean="0"/>
              <a:t>HFpEF</a:t>
            </a:r>
            <a:endParaRPr lang="en-US" sz="3400" b="1" dirty="0"/>
          </a:p>
        </p:txBody>
      </p:sp>
      <p:sp>
        <p:nvSpPr>
          <p:cNvPr id="3" name="Content Placeholder 2"/>
          <p:cNvSpPr>
            <a:spLocks noGrp="1"/>
          </p:cNvSpPr>
          <p:nvPr>
            <p:ph idx="1"/>
          </p:nvPr>
        </p:nvSpPr>
        <p:spPr/>
        <p:txBody>
          <a:bodyPr>
            <a:normAutofit/>
          </a:bodyPr>
          <a:lstStyle/>
          <a:p>
            <a:r>
              <a:rPr lang="en-US" sz="2200" dirty="0" smtClean="0"/>
              <a:t>RCTs have not shown any treatment to have clear mortality benefit</a:t>
            </a:r>
          </a:p>
          <a:p>
            <a:r>
              <a:rPr lang="en-US" sz="2200" dirty="0" smtClean="0"/>
              <a:t>Pharmacotherapy should be aimed at alleviating symptoms</a:t>
            </a:r>
          </a:p>
          <a:p>
            <a:r>
              <a:rPr lang="en-US" sz="2200" dirty="0" smtClean="0"/>
              <a:t>Diagnose and address co-morbidities </a:t>
            </a:r>
          </a:p>
          <a:p>
            <a:r>
              <a:rPr lang="en-US" sz="2200" dirty="0" smtClean="0"/>
              <a:t>Improvements of functional capacity and quality of life may be more important than impact on mortality as these patients tend to be older and frail</a:t>
            </a:r>
            <a:endParaRPr lang="en-US" sz="2200" dirty="0"/>
          </a:p>
        </p:txBody>
      </p:sp>
    </p:spTree>
    <p:extLst>
      <p:ext uri="{BB962C8B-B14F-4D97-AF65-F5344CB8AC3E}">
        <p14:creationId xmlns:p14="http://schemas.microsoft.com/office/powerpoint/2010/main" val="7535541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
            <a:ext cx="8229600" cy="857250"/>
          </a:xfrm>
        </p:spPr>
        <p:txBody>
          <a:bodyPr>
            <a:normAutofit/>
          </a:bodyPr>
          <a:lstStyle/>
          <a:p>
            <a:r>
              <a:rPr lang="en-US" sz="3600" b="1" dirty="0" smtClean="0"/>
              <a:t>Exercise Training</a:t>
            </a:r>
            <a:endParaRPr lang="en-US" sz="3600" b="1" dirty="0"/>
          </a:p>
        </p:txBody>
      </p:sp>
      <p:sp>
        <p:nvSpPr>
          <p:cNvPr id="3" name="Content Placeholder 2"/>
          <p:cNvSpPr>
            <a:spLocks noGrp="1"/>
          </p:cNvSpPr>
          <p:nvPr>
            <p:ph idx="1"/>
          </p:nvPr>
        </p:nvSpPr>
        <p:spPr>
          <a:xfrm>
            <a:off x="457200" y="904532"/>
            <a:ext cx="8229600" cy="3394075"/>
          </a:xfrm>
        </p:spPr>
        <p:txBody>
          <a:bodyPr>
            <a:noAutofit/>
          </a:bodyPr>
          <a:lstStyle/>
          <a:p>
            <a:r>
              <a:rPr lang="en-US" sz="1800" dirty="0" smtClean="0"/>
              <a:t>Clear benefit for patients with </a:t>
            </a:r>
            <a:r>
              <a:rPr lang="en-US" sz="1800" dirty="0" err="1" smtClean="0"/>
              <a:t>HFrEF</a:t>
            </a:r>
            <a:r>
              <a:rPr lang="en-US" sz="1800" dirty="0" smtClean="0"/>
              <a:t> </a:t>
            </a:r>
          </a:p>
          <a:p>
            <a:r>
              <a:rPr lang="en-US" sz="1800" dirty="0" smtClean="0"/>
              <a:t>Many, albeit small, studies demonstrate benefit in </a:t>
            </a:r>
            <a:r>
              <a:rPr lang="en-US" sz="1800" dirty="0" err="1" smtClean="0"/>
              <a:t>HFpEF</a:t>
            </a:r>
            <a:endParaRPr lang="en-US" sz="1800" dirty="0" smtClean="0"/>
          </a:p>
          <a:p>
            <a:pPr lvl="1"/>
            <a:r>
              <a:rPr lang="en-US" sz="1800" dirty="0" smtClean="0"/>
              <a:t>Exercise training in Diastolic Heart Failure (Ex-DHF) study showed improved exercise capacity and quality of life in patients with mild </a:t>
            </a:r>
            <a:r>
              <a:rPr lang="en-US" sz="1800" dirty="0" err="1" smtClean="0"/>
              <a:t>HFpEF</a:t>
            </a:r>
            <a:r>
              <a:rPr lang="en-US" sz="1800" dirty="0" smtClean="0"/>
              <a:t> randomized to supervised endurance/resistance training in addition to usual care</a:t>
            </a:r>
          </a:p>
          <a:p>
            <a:pPr lvl="2"/>
            <a:r>
              <a:rPr lang="en-US" sz="1800" dirty="0" smtClean="0"/>
              <a:t>Associated with </a:t>
            </a:r>
            <a:r>
              <a:rPr lang="en-US" sz="1800" dirty="0" err="1" smtClean="0"/>
              <a:t>atrial</a:t>
            </a:r>
            <a:r>
              <a:rPr lang="en-US" sz="1800" dirty="0" smtClean="0"/>
              <a:t> reverse remodeling and improved left ventricular diastolic function</a:t>
            </a:r>
          </a:p>
          <a:p>
            <a:pPr lvl="1"/>
            <a:r>
              <a:rPr lang="en-US" sz="1800" dirty="0" err="1" smtClean="0"/>
              <a:t>Kitzman</a:t>
            </a:r>
            <a:r>
              <a:rPr lang="en-US" sz="1800" dirty="0" smtClean="0"/>
              <a:t> et al randomized </a:t>
            </a:r>
            <a:r>
              <a:rPr lang="en-US" sz="1800" dirty="0" err="1" smtClean="0"/>
              <a:t>HFpEF</a:t>
            </a:r>
            <a:r>
              <a:rPr lang="en-US" sz="1800" dirty="0" smtClean="0"/>
              <a:t> patients with mean age 70 to 16 weeks of endurance training </a:t>
            </a:r>
          </a:p>
          <a:p>
            <a:pPr lvl="2"/>
            <a:r>
              <a:rPr lang="en-US" sz="1800" dirty="0" smtClean="0"/>
              <a:t>Improved peak Vo2</a:t>
            </a:r>
          </a:p>
        </p:txBody>
      </p:sp>
    </p:spTree>
    <p:extLst>
      <p:ext uri="{BB962C8B-B14F-4D97-AF65-F5344CB8AC3E}">
        <p14:creationId xmlns:p14="http://schemas.microsoft.com/office/powerpoint/2010/main" val="27511327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
            <a:ext cx="8229600" cy="857250"/>
          </a:xfrm>
        </p:spPr>
        <p:txBody>
          <a:bodyPr>
            <a:noAutofit/>
          </a:bodyPr>
          <a:lstStyle/>
          <a:p>
            <a:r>
              <a:rPr lang="en-US" sz="2800" b="1" dirty="0" smtClean="0"/>
              <a:t>Controlled Trials of Exercise Training Demonstrating Improved Peak V̇</a:t>
            </a:r>
            <a:r>
              <a:rPr lang="en-US" sz="2800" b="1" cap="small" dirty="0" smtClean="0"/>
              <a:t>o</a:t>
            </a:r>
            <a:r>
              <a:rPr lang="en-US" sz="2800" b="1" baseline="-25000" dirty="0" smtClean="0"/>
              <a:t>2 </a:t>
            </a:r>
            <a:r>
              <a:rPr lang="en-US" sz="2800" b="1" dirty="0" smtClean="0"/>
              <a:t>in HF</a:t>
            </a:r>
            <a:endParaRPr lang="en-US" sz="2800" b="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181944" y="962283"/>
            <a:ext cx="4780113" cy="3200400"/>
          </a:xfrm>
          <a:prstGeom prst="rect">
            <a:avLst/>
          </a:prstGeom>
          <a:noFill/>
          <a:ln w="9525">
            <a:noFill/>
            <a:miter lim="800000"/>
            <a:headEnd/>
            <a:tailEnd/>
          </a:ln>
        </p:spPr>
      </p:pic>
      <p:sp>
        <p:nvSpPr>
          <p:cNvPr id="5" name="TextBox 4"/>
          <p:cNvSpPr txBox="1"/>
          <p:nvPr/>
        </p:nvSpPr>
        <p:spPr>
          <a:xfrm>
            <a:off x="5709905" y="4352804"/>
            <a:ext cx="3377513" cy="646331"/>
          </a:xfrm>
          <a:prstGeom prst="rect">
            <a:avLst/>
          </a:prstGeom>
          <a:noFill/>
        </p:spPr>
        <p:txBody>
          <a:bodyPr wrap="square" rtlCol="0">
            <a:spAutoFit/>
          </a:bodyPr>
          <a:lstStyle/>
          <a:p>
            <a:pPr algn="r"/>
            <a:r>
              <a:rPr lang="en-US" sz="900" b="1" i="1" dirty="0" smtClean="0">
                <a:solidFill>
                  <a:schemeClr val="bg1"/>
                </a:solidFill>
                <a:latin typeface="Arial" panose="020B0604020202020204" pitchFamily="34" charset="0"/>
                <a:cs typeface="Arial" panose="020B0604020202020204" pitchFamily="34" charset="0"/>
              </a:rPr>
              <a:t>Piña IL, </a:t>
            </a:r>
            <a:r>
              <a:rPr lang="en-US" sz="900" b="1" i="1" dirty="0" err="1" smtClean="0">
                <a:solidFill>
                  <a:schemeClr val="bg1"/>
                </a:solidFill>
                <a:latin typeface="Arial" panose="020B0604020202020204" pitchFamily="34" charset="0"/>
                <a:cs typeface="Arial" panose="020B0604020202020204" pitchFamily="34" charset="0"/>
              </a:rPr>
              <a:t>Apstein</a:t>
            </a:r>
            <a:r>
              <a:rPr lang="en-US" sz="900" b="1" i="1" dirty="0" smtClean="0">
                <a:solidFill>
                  <a:schemeClr val="bg1"/>
                </a:solidFill>
                <a:latin typeface="Arial" panose="020B0604020202020204" pitchFamily="34" charset="0"/>
                <a:cs typeface="Arial" panose="020B0604020202020204" pitchFamily="34" charset="0"/>
              </a:rPr>
              <a:t> CS, </a:t>
            </a:r>
            <a:r>
              <a:rPr lang="en-US" sz="900" b="1" i="1" dirty="0" err="1" smtClean="0">
                <a:solidFill>
                  <a:schemeClr val="bg1"/>
                </a:solidFill>
                <a:latin typeface="Arial" panose="020B0604020202020204" pitchFamily="34" charset="0"/>
                <a:cs typeface="Arial" panose="020B0604020202020204" pitchFamily="34" charset="0"/>
              </a:rPr>
              <a:t>Balady</a:t>
            </a:r>
            <a:r>
              <a:rPr lang="en-US" sz="900" b="1" i="1" dirty="0" smtClean="0">
                <a:solidFill>
                  <a:schemeClr val="bg1"/>
                </a:solidFill>
                <a:latin typeface="Arial" panose="020B0604020202020204" pitchFamily="34" charset="0"/>
                <a:cs typeface="Arial" panose="020B0604020202020204" pitchFamily="34" charset="0"/>
              </a:rPr>
              <a:t> GJ, et al. Exercise and heart failure: A statement from the American Heart Association Committee on exercise, rehabilitation, and prevention. Circulation. 2003;107(8):1210-25.</a:t>
            </a:r>
            <a:endParaRPr lang="en-US" sz="9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6500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51"/>
            <a:ext cx="8229600" cy="857250"/>
          </a:xfrm>
        </p:spPr>
        <p:txBody>
          <a:bodyPr>
            <a:noAutofit/>
          </a:bodyPr>
          <a:lstStyle/>
          <a:p>
            <a:r>
              <a:rPr lang="en-US" sz="3000" b="1" dirty="0" smtClean="0"/>
              <a:t>Impact of Exercise Training and Decreased Caloric Intake on Exercise Capacity</a:t>
            </a:r>
            <a:endParaRPr lang="en-US" sz="3000" b="1" dirty="0"/>
          </a:p>
        </p:txBody>
      </p:sp>
      <p:pic>
        <p:nvPicPr>
          <p:cNvPr id="4" name="Content Placeholder 3" descr="Cov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18403"/>
            <a:ext cx="8229600" cy="21288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59394" y="4313162"/>
            <a:ext cx="3484606" cy="923330"/>
          </a:xfrm>
          <a:prstGeom prst="rect">
            <a:avLst/>
          </a:prstGeom>
          <a:noFill/>
        </p:spPr>
        <p:txBody>
          <a:bodyPr wrap="square" rtlCol="0">
            <a:spAutoFit/>
          </a:bodyPr>
          <a:lstStyle/>
          <a:p>
            <a:pPr algn="r"/>
            <a:r>
              <a:rPr lang="en-US" sz="900" b="1" i="1" dirty="0" err="1" smtClean="0">
                <a:solidFill>
                  <a:schemeClr val="bg1"/>
                </a:solidFill>
                <a:latin typeface="Arial" panose="020B0604020202020204" pitchFamily="34" charset="0"/>
                <a:cs typeface="Arial" panose="020B0604020202020204" pitchFamily="34" charset="0"/>
              </a:rPr>
              <a:t>Kitzman</a:t>
            </a:r>
            <a:r>
              <a:rPr lang="en-US" sz="900" b="1" i="1" dirty="0" smtClean="0">
                <a:solidFill>
                  <a:schemeClr val="bg1"/>
                </a:solidFill>
                <a:latin typeface="Arial" panose="020B0604020202020204" pitchFamily="34" charset="0"/>
                <a:cs typeface="Arial" panose="020B0604020202020204" pitchFamily="34" charset="0"/>
              </a:rPr>
              <a:t> DW, Brubaker P, Morgan T, et al. Effect of Caloric Restriction or Aerobic Exercise Training on Peak Oxygen Consumption and Quality of Life in Obese Older Patients With Heart Failure With Preserved Ejection Fraction: A Randomized Clinical Trial. JAMA. 2016;315(1):36-46.</a:t>
            </a:r>
          </a:p>
          <a:p>
            <a:pPr algn="r"/>
            <a:endParaRPr lang="en-US" sz="900" dirty="0">
              <a:latin typeface="Arial" panose="020B0604020202020204" pitchFamily="34" charset="0"/>
              <a:cs typeface="Arial" panose="020B0604020202020204" pitchFamily="34" charset="0"/>
            </a:endParaRPr>
          </a:p>
        </p:txBody>
      </p:sp>
      <p:sp>
        <p:nvSpPr>
          <p:cNvPr id="6" name="TextBox 5"/>
          <p:cNvSpPr txBox="1"/>
          <p:nvPr/>
        </p:nvSpPr>
        <p:spPr>
          <a:xfrm>
            <a:off x="457200" y="3320364"/>
            <a:ext cx="8229600" cy="923330"/>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Among obese older patients with </a:t>
            </a:r>
            <a:r>
              <a:rPr lang="en-US" dirty="0" err="1" smtClean="0"/>
              <a:t>HFpEF</a:t>
            </a:r>
            <a:r>
              <a:rPr lang="en-US" dirty="0" smtClean="0"/>
              <a:t>, both caloric restriction and aerobic exercise training increased peak V̇</a:t>
            </a:r>
            <a:r>
              <a:rPr lang="en-US" cap="small" dirty="0" smtClean="0"/>
              <a:t>o</a:t>
            </a:r>
            <a:r>
              <a:rPr lang="en-US" baseline="-25000" dirty="0" smtClean="0"/>
              <a:t>2</a:t>
            </a:r>
            <a:endParaRPr lang="en-US" dirty="0" smtClean="0"/>
          </a:p>
          <a:p>
            <a:pPr marL="285750" indent="-285750">
              <a:buFont typeface="Wingdings" panose="05000000000000000000" pitchFamily="2" charset="2"/>
              <a:buChar char="§"/>
            </a:pPr>
            <a:r>
              <a:rPr lang="en-US" dirty="0" smtClean="0"/>
              <a:t>Effects may be additive</a:t>
            </a:r>
            <a:endParaRPr lang="en-US" dirty="0"/>
          </a:p>
        </p:txBody>
      </p:sp>
    </p:spTree>
    <p:extLst>
      <p:ext uri="{BB962C8B-B14F-4D97-AF65-F5344CB8AC3E}">
        <p14:creationId xmlns:p14="http://schemas.microsoft.com/office/powerpoint/2010/main" val="24797501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5"/>
            <a:ext cx="8229600" cy="857250"/>
          </a:xfrm>
        </p:spPr>
        <p:txBody>
          <a:bodyPr>
            <a:noAutofit/>
          </a:bodyPr>
          <a:lstStyle/>
          <a:p>
            <a:r>
              <a:rPr lang="en-US" sz="3400" b="1" dirty="0" smtClean="0"/>
              <a:t>Projected Outcomes of Modest Dietary Sodium Restriction</a:t>
            </a:r>
            <a:endParaRPr lang="en-US" sz="3400" b="1"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4380" y="1052384"/>
            <a:ext cx="5555241" cy="310896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5" name="TextBox 4"/>
          <p:cNvSpPr txBox="1"/>
          <p:nvPr/>
        </p:nvSpPr>
        <p:spPr>
          <a:xfrm>
            <a:off x="5717058" y="4455467"/>
            <a:ext cx="3344564" cy="507831"/>
          </a:xfrm>
          <a:prstGeom prst="rect">
            <a:avLst/>
          </a:prstGeom>
          <a:noFill/>
        </p:spPr>
        <p:txBody>
          <a:bodyPr wrap="square" rtlCol="0">
            <a:spAutoFit/>
          </a:bodyPr>
          <a:lstStyle/>
          <a:p>
            <a:pPr algn="r"/>
            <a:r>
              <a:rPr lang="en-US" sz="900" b="1" i="1" dirty="0" err="1">
                <a:solidFill>
                  <a:schemeClr val="bg1"/>
                </a:solidFill>
                <a:latin typeface="Arial" panose="020B0604020202020204" pitchFamily="34" charset="0"/>
                <a:cs typeface="Arial" panose="020B0604020202020204" pitchFamily="34" charset="0"/>
              </a:rPr>
              <a:t>Bibbins-domingo</a:t>
            </a:r>
            <a:r>
              <a:rPr lang="en-US" sz="900" b="1" i="1" dirty="0">
                <a:solidFill>
                  <a:schemeClr val="bg1"/>
                </a:solidFill>
                <a:latin typeface="Arial" panose="020B0604020202020204" pitchFamily="34" charset="0"/>
                <a:cs typeface="Arial" panose="020B0604020202020204" pitchFamily="34" charset="0"/>
              </a:rPr>
              <a:t> K, </a:t>
            </a:r>
            <a:r>
              <a:rPr lang="en-US" sz="900" b="1" i="1" dirty="0" err="1">
                <a:solidFill>
                  <a:schemeClr val="bg1"/>
                </a:solidFill>
                <a:latin typeface="Arial" panose="020B0604020202020204" pitchFamily="34" charset="0"/>
                <a:cs typeface="Arial" panose="020B0604020202020204" pitchFamily="34" charset="0"/>
              </a:rPr>
              <a:t>Chertow</a:t>
            </a:r>
            <a:r>
              <a:rPr lang="en-US" sz="900" b="1" i="1" dirty="0">
                <a:solidFill>
                  <a:schemeClr val="bg1"/>
                </a:solidFill>
                <a:latin typeface="Arial" panose="020B0604020202020204" pitchFamily="34" charset="0"/>
                <a:cs typeface="Arial" panose="020B0604020202020204" pitchFamily="34" charset="0"/>
              </a:rPr>
              <a:t> GM, </a:t>
            </a:r>
            <a:r>
              <a:rPr lang="en-US" sz="900" b="1" i="1" dirty="0" err="1">
                <a:solidFill>
                  <a:schemeClr val="bg1"/>
                </a:solidFill>
                <a:latin typeface="Arial" panose="020B0604020202020204" pitchFamily="34" charset="0"/>
                <a:cs typeface="Arial" panose="020B0604020202020204" pitchFamily="34" charset="0"/>
              </a:rPr>
              <a:t>Coxson</a:t>
            </a:r>
            <a:r>
              <a:rPr lang="en-US" sz="900" b="1" i="1" dirty="0">
                <a:solidFill>
                  <a:schemeClr val="bg1"/>
                </a:solidFill>
                <a:latin typeface="Arial" panose="020B0604020202020204" pitchFamily="34" charset="0"/>
                <a:cs typeface="Arial" panose="020B0604020202020204" pitchFamily="34" charset="0"/>
              </a:rPr>
              <a:t> PG, et al. Projected effect of dietary salt reductions on future cardiovascular disease. N </a:t>
            </a:r>
            <a:r>
              <a:rPr lang="en-US" sz="900" b="1" i="1" dirty="0" err="1">
                <a:solidFill>
                  <a:schemeClr val="bg1"/>
                </a:solidFill>
                <a:latin typeface="Arial" panose="020B0604020202020204" pitchFamily="34" charset="0"/>
                <a:cs typeface="Arial" panose="020B0604020202020204" pitchFamily="34" charset="0"/>
              </a:rPr>
              <a:t>Engl</a:t>
            </a:r>
            <a:r>
              <a:rPr lang="en-US" sz="900" b="1" i="1" dirty="0">
                <a:solidFill>
                  <a:schemeClr val="bg1"/>
                </a:solidFill>
                <a:latin typeface="Arial" panose="020B0604020202020204" pitchFamily="34" charset="0"/>
                <a:cs typeface="Arial" panose="020B0604020202020204" pitchFamily="34" charset="0"/>
              </a:rPr>
              <a:t> J Med. 2010;362(7):590-9.</a:t>
            </a:r>
          </a:p>
        </p:txBody>
      </p:sp>
    </p:spTree>
    <p:extLst>
      <p:ext uri="{BB962C8B-B14F-4D97-AF65-F5344CB8AC3E}">
        <p14:creationId xmlns:p14="http://schemas.microsoft.com/office/powerpoint/2010/main" val="42017357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6"/>
            <a:ext cx="8229600" cy="857250"/>
          </a:xfrm>
        </p:spPr>
        <p:txBody>
          <a:bodyPr>
            <a:noAutofit/>
          </a:bodyPr>
          <a:lstStyle/>
          <a:p>
            <a:r>
              <a:rPr lang="en-US" altLang="en-US" sz="3400" b="1" dirty="0" smtClean="0"/>
              <a:t>Heart Failure Patient Education</a:t>
            </a:r>
            <a:br>
              <a:rPr lang="en-US" altLang="en-US" sz="3400" b="1" dirty="0" smtClean="0"/>
            </a:br>
            <a:r>
              <a:rPr lang="en-US" altLang="en-US" sz="3400" b="1" dirty="0" smtClean="0"/>
              <a:t>and Training in Self-Efficacy</a:t>
            </a:r>
            <a:endParaRPr lang="en-US" sz="3400" b="1" dirty="0"/>
          </a:p>
        </p:txBody>
      </p:sp>
      <p:sp>
        <p:nvSpPr>
          <p:cNvPr id="3" name="Content Placeholder 2"/>
          <p:cNvSpPr>
            <a:spLocks noGrp="1"/>
          </p:cNvSpPr>
          <p:nvPr>
            <p:ph idx="1"/>
          </p:nvPr>
        </p:nvSpPr>
        <p:spPr/>
        <p:txBody>
          <a:bodyPr>
            <a:normAutofit fontScale="55000" lnSpcReduction="20000"/>
          </a:bodyPr>
          <a:lstStyle/>
          <a:p>
            <a:r>
              <a:rPr lang="en-US" altLang="en-US" dirty="0" smtClean="0"/>
              <a:t>Patients with HF and their family members and caregivers require individualized education and counseling that emphasizes self care</a:t>
            </a:r>
          </a:p>
          <a:p>
            <a:pPr lvl="1"/>
            <a:r>
              <a:rPr lang="en-US" altLang="en-US" dirty="0" smtClean="0"/>
              <a:t>Utilize a multidisciplinary, team-based approach</a:t>
            </a:r>
          </a:p>
          <a:p>
            <a:endParaRPr lang="en-US" altLang="en-US" dirty="0" smtClean="0"/>
          </a:p>
          <a:p>
            <a:r>
              <a:rPr lang="en-US" altLang="en-US" dirty="0" smtClean="0"/>
              <a:t>Teaching should emphasize target behaviors (i.e., recording daily weights, notifying providers at onset of change in symptoms)</a:t>
            </a:r>
          </a:p>
          <a:p>
            <a:endParaRPr lang="en-US" altLang="en-US" dirty="0" smtClean="0"/>
          </a:p>
          <a:p>
            <a:r>
              <a:rPr lang="en-US" altLang="en-US" dirty="0" smtClean="0"/>
              <a:t>Consider referring high-risk patients to a chronic disease management program</a:t>
            </a:r>
          </a:p>
          <a:p>
            <a:pPr lvl="1"/>
            <a:r>
              <a:rPr lang="en-US" altLang="en-US" dirty="0" smtClean="0">
                <a:cs typeface="Arial" pitchFamily="34" charset="0"/>
              </a:rPr>
              <a:t>High risk patients include those with persistent NYHA class III or IV symptoms, history of recurrent hospitalizations, multiple </a:t>
            </a:r>
            <a:r>
              <a:rPr lang="en-US" altLang="en-US" dirty="0" err="1" smtClean="0">
                <a:cs typeface="Arial" pitchFamily="34" charset="0"/>
              </a:rPr>
              <a:t>comorbidities</a:t>
            </a:r>
            <a:r>
              <a:rPr lang="en-US" altLang="en-US" dirty="0" smtClean="0">
                <a:cs typeface="Arial" pitchFamily="34" charset="0"/>
              </a:rPr>
              <a:t> including diabetes and COPD, cognitive impairment, or persistent non-adherence to therapeutic regimens</a:t>
            </a:r>
            <a:endParaRPr lang="en-US" altLang="en-US" dirty="0" smtClean="0"/>
          </a:p>
          <a:p>
            <a:endParaRPr lang="en-US" altLang="en-US" dirty="0" smtClean="0"/>
          </a:p>
          <a:p>
            <a:endParaRPr lang="en-US" dirty="0"/>
          </a:p>
        </p:txBody>
      </p:sp>
    </p:spTree>
    <p:extLst>
      <p:ext uri="{BB962C8B-B14F-4D97-AF65-F5344CB8AC3E}">
        <p14:creationId xmlns:p14="http://schemas.microsoft.com/office/powerpoint/2010/main" val="24529646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
            <a:ext cx="8229600" cy="857250"/>
          </a:xfrm>
        </p:spPr>
        <p:txBody>
          <a:bodyPr>
            <a:normAutofit/>
          </a:bodyPr>
          <a:lstStyle/>
          <a:p>
            <a:r>
              <a:rPr lang="en-US" sz="3600" b="1" dirty="0" smtClean="0"/>
              <a:t>Device Therapy</a:t>
            </a:r>
            <a:endParaRPr lang="en-US" sz="3600" b="1" dirty="0"/>
          </a:p>
        </p:txBody>
      </p:sp>
      <p:sp>
        <p:nvSpPr>
          <p:cNvPr id="3" name="Content Placeholder 2"/>
          <p:cNvSpPr>
            <a:spLocks noGrp="1"/>
          </p:cNvSpPr>
          <p:nvPr>
            <p:ph idx="1"/>
          </p:nvPr>
        </p:nvSpPr>
        <p:spPr>
          <a:xfrm>
            <a:off x="465438" y="936539"/>
            <a:ext cx="8229600" cy="3394075"/>
          </a:xfrm>
        </p:spPr>
        <p:txBody>
          <a:bodyPr>
            <a:normAutofit/>
          </a:bodyPr>
          <a:lstStyle/>
          <a:p>
            <a:r>
              <a:rPr lang="en-US" sz="2000" dirty="0" smtClean="0"/>
              <a:t>Implantable cardiac defibrillators (ICDs) and cardiac resynchronization therapy (CRT) have been shown in randomized controlled trials to improve symptoms and prolong life</a:t>
            </a:r>
          </a:p>
          <a:p>
            <a:pPr marL="742950" lvl="2" indent="-342900"/>
            <a:r>
              <a:rPr lang="en-US" sz="2000" dirty="0" smtClean="0"/>
              <a:t>However, few trials included older adults &gt;75 years of age</a:t>
            </a:r>
          </a:p>
          <a:p>
            <a:r>
              <a:rPr lang="en-US" sz="2000" dirty="0" smtClean="0"/>
              <a:t>ICDs are not indicated in patients with class I or IV HF, or in patients with life expectancy &lt;12 months</a:t>
            </a:r>
            <a:endParaRPr lang="en-US" sz="2000" dirty="0"/>
          </a:p>
        </p:txBody>
      </p:sp>
    </p:spTree>
    <p:extLst>
      <p:ext uri="{BB962C8B-B14F-4D97-AF65-F5344CB8AC3E}">
        <p14:creationId xmlns:p14="http://schemas.microsoft.com/office/powerpoint/2010/main" val="4201089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5"/>
            <a:ext cx="8229600" cy="857250"/>
          </a:xfrm>
        </p:spPr>
        <p:txBody>
          <a:bodyPr>
            <a:normAutofit/>
          </a:bodyPr>
          <a:lstStyle/>
          <a:p>
            <a:r>
              <a:rPr lang="en-US" sz="3600" b="1" dirty="0" smtClean="0"/>
              <a:t>Device Therapy – ICD</a:t>
            </a:r>
            <a:endParaRPr lang="en-US" sz="3600" b="1" dirty="0"/>
          </a:p>
        </p:txBody>
      </p:sp>
      <p:sp>
        <p:nvSpPr>
          <p:cNvPr id="3" name="Content Placeholder 2"/>
          <p:cNvSpPr>
            <a:spLocks noGrp="1"/>
          </p:cNvSpPr>
          <p:nvPr>
            <p:ph idx="1"/>
          </p:nvPr>
        </p:nvSpPr>
        <p:spPr>
          <a:xfrm>
            <a:off x="457200" y="1060107"/>
            <a:ext cx="8229600" cy="3394075"/>
          </a:xfrm>
        </p:spPr>
        <p:txBody>
          <a:bodyPr>
            <a:normAutofit/>
          </a:bodyPr>
          <a:lstStyle/>
          <a:p>
            <a:r>
              <a:rPr lang="en-US" sz="2000" dirty="0" smtClean="0"/>
              <a:t>HF patients ≥75 years have been under-represented or excluded in ICD intervention trials</a:t>
            </a:r>
          </a:p>
          <a:p>
            <a:pPr lvl="1"/>
            <a:r>
              <a:rPr lang="en-US" sz="2000" dirty="0" smtClean="0"/>
              <a:t>Subgroup analyses have demonstrated similar benefit for elderly and younger patients using age cut-offs of 60, 65, or 70 years</a:t>
            </a:r>
          </a:p>
          <a:p>
            <a:endParaRPr lang="en-US" sz="2000" dirty="0" smtClean="0"/>
          </a:p>
          <a:p>
            <a:r>
              <a:rPr lang="en-US" sz="2000" dirty="0" smtClean="0"/>
              <a:t>Decisions must be individualized</a:t>
            </a:r>
          </a:p>
          <a:p>
            <a:pPr lvl="1"/>
            <a:r>
              <a:rPr lang="en-US" sz="2000" dirty="0" smtClean="0"/>
              <a:t>Consider life expectancy (should be at least 1 year) and impact of shocks (appropriate and inappropriate) on quality of life and patient preferences through a process of shared decision making</a:t>
            </a:r>
          </a:p>
          <a:p>
            <a:endParaRPr lang="en-US" sz="2000" dirty="0" smtClean="0"/>
          </a:p>
        </p:txBody>
      </p:sp>
    </p:spTree>
    <p:extLst>
      <p:ext uri="{BB962C8B-B14F-4D97-AF65-F5344CB8AC3E}">
        <p14:creationId xmlns:p14="http://schemas.microsoft.com/office/powerpoint/2010/main" val="32313154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smtClean="0"/>
              <a:t>Device Therapy - CRT</a:t>
            </a:r>
            <a:endParaRPr lang="en-US" sz="3600" b="1" dirty="0"/>
          </a:p>
        </p:txBody>
      </p:sp>
      <p:sp>
        <p:nvSpPr>
          <p:cNvPr id="3" name="Content Placeholder 2"/>
          <p:cNvSpPr>
            <a:spLocks noGrp="1"/>
          </p:cNvSpPr>
          <p:nvPr>
            <p:ph idx="1"/>
          </p:nvPr>
        </p:nvSpPr>
        <p:spPr>
          <a:xfrm>
            <a:off x="457200" y="940057"/>
            <a:ext cx="8229600" cy="3394075"/>
          </a:xfrm>
        </p:spPr>
        <p:txBody>
          <a:bodyPr>
            <a:normAutofit/>
          </a:bodyPr>
          <a:lstStyle/>
          <a:p>
            <a:r>
              <a:rPr lang="en-US" sz="2200" dirty="0" smtClean="0"/>
              <a:t>Indicated for those with symptomatic </a:t>
            </a:r>
            <a:r>
              <a:rPr lang="en-US" sz="2200" dirty="0" err="1" smtClean="0"/>
              <a:t>HFrEF</a:t>
            </a:r>
            <a:r>
              <a:rPr lang="en-US" sz="2200" dirty="0" smtClean="0"/>
              <a:t> despite optimal medical therapy with a prolonged QRS duration due to a left bundle branch block</a:t>
            </a:r>
          </a:p>
          <a:p>
            <a:r>
              <a:rPr lang="en-US" sz="2200" dirty="0" smtClean="0"/>
              <a:t>Subgroup analysis of the MAD-IT study found that CRT-D significantly reduced the composite endpoint of death or HF in participants aged 75 years and older</a:t>
            </a:r>
          </a:p>
          <a:p>
            <a:r>
              <a:rPr lang="en-US" sz="2200" dirty="0" smtClean="0"/>
              <a:t>Study of 65 patients with advanced HF undergoing CRT implantation showed similar results in LVEF improvement, quality of life and NYHA symptoms in those &gt;75 years of age</a:t>
            </a:r>
            <a:endParaRPr lang="en-US" sz="2200" dirty="0"/>
          </a:p>
        </p:txBody>
      </p:sp>
    </p:spTree>
    <p:extLst>
      <p:ext uri="{BB962C8B-B14F-4D97-AF65-F5344CB8AC3E}">
        <p14:creationId xmlns:p14="http://schemas.microsoft.com/office/powerpoint/2010/main" val="41205518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
            <a:ext cx="8229600" cy="857250"/>
          </a:xfrm>
        </p:spPr>
        <p:txBody>
          <a:bodyPr>
            <a:noAutofit/>
          </a:bodyPr>
          <a:lstStyle/>
          <a:p>
            <a:r>
              <a:rPr lang="en-US" sz="3000" b="1" dirty="0" smtClean="0"/>
              <a:t>Role of Left Ventricular Assist Devices (LVADs) in Management of Elderly HF Patients</a:t>
            </a:r>
            <a:endParaRPr lang="en-US" sz="3000" b="1" dirty="0"/>
          </a:p>
        </p:txBody>
      </p:sp>
      <p:sp>
        <p:nvSpPr>
          <p:cNvPr id="3" name="Content Placeholder 2"/>
          <p:cNvSpPr>
            <a:spLocks noGrp="1"/>
          </p:cNvSpPr>
          <p:nvPr>
            <p:ph idx="1"/>
          </p:nvPr>
        </p:nvSpPr>
        <p:spPr>
          <a:xfrm>
            <a:off x="457200" y="882393"/>
            <a:ext cx="8229600" cy="3771900"/>
          </a:xfrm>
        </p:spPr>
        <p:txBody>
          <a:bodyPr>
            <a:normAutofit/>
          </a:bodyPr>
          <a:lstStyle/>
          <a:p>
            <a:pPr>
              <a:spcBef>
                <a:spcPts val="0"/>
              </a:spcBef>
              <a:spcAft>
                <a:spcPts val="600"/>
              </a:spcAft>
            </a:pPr>
            <a:r>
              <a:rPr lang="en-US" sz="1400" dirty="0" smtClean="0"/>
              <a:t>Implantation of LVADs as destination therapy in patients with end-stage HF studied in Randomized Evaluation of Mechanical Assistance in the Treatment of Congestive Heart Failure (REMATCH) trial</a:t>
            </a:r>
          </a:p>
          <a:p>
            <a:pPr lvl="1">
              <a:spcBef>
                <a:spcPts val="0"/>
              </a:spcBef>
              <a:spcAft>
                <a:spcPts val="600"/>
              </a:spcAft>
            </a:pPr>
            <a:r>
              <a:rPr lang="en-US" sz="1400" dirty="0" smtClean="0"/>
              <a:t>At one year, patients supported with LVADs had significantly improved survival compared to those receiving maximal medical therapy alone (25% </a:t>
            </a:r>
            <a:r>
              <a:rPr lang="en-US" sz="1400" dirty="0" err="1" smtClean="0"/>
              <a:t>vs</a:t>
            </a:r>
            <a:r>
              <a:rPr lang="en-US" sz="1400" dirty="0" smtClean="0"/>
              <a:t> 52%) </a:t>
            </a:r>
          </a:p>
          <a:p>
            <a:pPr lvl="1">
              <a:spcBef>
                <a:spcPts val="0"/>
              </a:spcBef>
              <a:spcAft>
                <a:spcPts val="600"/>
              </a:spcAft>
            </a:pPr>
            <a:r>
              <a:rPr lang="en-US" sz="1400" dirty="0" smtClean="0"/>
              <a:t>Included very few patients older than 75</a:t>
            </a:r>
          </a:p>
          <a:p>
            <a:pPr>
              <a:spcBef>
                <a:spcPts val="0"/>
              </a:spcBef>
              <a:spcAft>
                <a:spcPts val="600"/>
              </a:spcAft>
            </a:pPr>
            <a:r>
              <a:rPr lang="en-US" sz="1400" dirty="0" smtClean="0"/>
              <a:t>Second-generation continuous flow LVADs (Heartmate II) demonstrated significant improvement in survival at 2 years, free from disabling stroke and reoperation for device repair or replacement compared to older, pulsatile devices</a:t>
            </a:r>
          </a:p>
          <a:p>
            <a:pPr>
              <a:spcBef>
                <a:spcPts val="0"/>
              </a:spcBef>
              <a:spcAft>
                <a:spcPts val="600"/>
              </a:spcAft>
            </a:pPr>
            <a:r>
              <a:rPr lang="en-US" sz="1400" dirty="0" smtClean="0"/>
              <a:t>Food and Drug Administration approved continuous-flow LVADs in 2010 for destination therapy</a:t>
            </a:r>
          </a:p>
          <a:p>
            <a:pPr>
              <a:spcBef>
                <a:spcPts val="0"/>
              </a:spcBef>
              <a:spcAft>
                <a:spcPts val="600"/>
              </a:spcAft>
            </a:pPr>
            <a:r>
              <a:rPr lang="en-US" sz="1400" dirty="0" smtClean="0"/>
              <a:t>Optimal patient selection for LVAD therapy remains an active area of investigation</a:t>
            </a:r>
          </a:p>
          <a:p>
            <a:pPr>
              <a:spcBef>
                <a:spcPts val="0"/>
              </a:spcBef>
              <a:spcAft>
                <a:spcPts val="600"/>
              </a:spcAft>
            </a:pPr>
            <a:r>
              <a:rPr lang="en-US" sz="1400" dirty="0" smtClean="0"/>
              <a:t>According to 2013 ACC/AHA guidelines, indications for referral include patients with LVEF &lt;25% and NYHA class III-IV functional status despite maximal medical therapy and either high predicted 1- to 2-year mortality or dependence on continuous </a:t>
            </a:r>
            <a:r>
              <a:rPr lang="en-US" sz="1400" dirty="0" err="1" smtClean="0"/>
              <a:t>parenteral</a:t>
            </a:r>
            <a:r>
              <a:rPr lang="en-US" sz="1400" dirty="0" smtClean="0"/>
              <a:t> </a:t>
            </a:r>
            <a:r>
              <a:rPr lang="en-US" sz="1400" dirty="0" err="1" smtClean="0"/>
              <a:t>inotropic</a:t>
            </a:r>
            <a:r>
              <a:rPr lang="en-US" sz="1400" dirty="0" smtClean="0"/>
              <a:t> support</a:t>
            </a:r>
          </a:p>
        </p:txBody>
      </p:sp>
    </p:spTree>
    <p:extLst>
      <p:ext uri="{BB962C8B-B14F-4D97-AF65-F5344CB8AC3E}">
        <p14:creationId xmlns:p14="http://schemas.microsoft.com/office/powerpoint/2010/main" val="3589715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
            <a:ext cx="8229600" cy="857250"/>
          </a:xfrm>
        </p:spPr>
        <p:txBody>
          <a:bodyPr>
            <a:normAutofit/>
          </a:bodyPr>
          <a:lstStyle/>
          <a:p>
            <a:r>
              <a:rPr lang="en-US" sz="3800" b="1" dirty="0" smtClean="0">
                <a:solidFill>
                  <a:srgbClr val="E9700A"/>
                </a:solidFill>
              </a:rPr>
              <a:t>Epidemiology of HF in the Elderly</a:t>
            </a:r>
            <a:endParaRPr lang="en-US" sz="3800" b="1" dirty="0">
              <a:solidFill>
                <a:srgbClr val="E9700A"/>
              </a:solidFill>
            </a:endParaRPr>
          </a:p>
        </p:txBody>
      </p:sp>
      <p:sp>
        <p:nvSpPr>
          <p:cNvPr id="8" name="Text Placeholder 7"/>
          <p:cNvSpPr>
            <a:spLocks noGrp="1"/>
          </p:cNvSpPr>
          <p:nvPr>
            <p:ph type="body" idx="1"/>
          </p:nvPr>
        </p:nvSpPr>
        <p:spPr>
          <a:xfrm>
            <a:off x="457200" y="1151335"/>
            <a:ext cx="4040188" cy="479822"/>
          </a:xfrm>
        </p:spPr>
        <p:txBody>
          <a:bodyPr/>
          <a:lstStyle/>
          <a:p>
            <a:pPr algn="ctr"/>
            <a:r>
              <a:rPr lang="en-US" dirty="0" smtClean="0"/>
              <a:t>Incidence</a:t>
            </a:r>
            <a:endParaRPr lang="en-US" dirty="0"/>
          </a:p>
        </p:txBody>
      </p:sp>
      <p:pic>
        <p:nvPicPr>
          <p:cNvPr id="1026" name="Picture 2"/>
          <p:cNvPicPr>
            <a:picLocks noGrp="1" noChangeAspect="1" noChangeArrowheads="1"/>
          </p:cNvPicPr>
          <p:nvPr>
            <p:ph sz="half" idx="2"/>
          </p:nvPr>
        </p:nvPicPr>
        <p:blipFill>
          <a:blip r:embed="rId2" cstate="print"/>
          <a:stretch>
            <a:fillRect/>
          </a:stretch>
        </p:blipFill>
        <p:spPr bwMode="auto">
          <a:xfrm>
            <a:off x="4908638" y="1631157"/>
            <a:ext cx="3113442" cy="2468880"/>
          </a:xfrm>
          <a:prstGeom prst="rect">
            <a:avLst/>
          </a:prstGeom>
          <a:noFill/>
          <a:ln w="9525">
            <a:noFill/>
            <a:miter lim="800000"/>
            <a:headEnd/>
            <a:tailEnd/>
          </a:ln>
        </p:spPr>
      </p:pic>
      <p:sp>
        <p:nvSpPr>
          <p:cNvPr id="9" name="Text Placeholder 8"/>
          <p:cNvSpPr>
            <a:spLocks noGrp="1"/>
          </p:cNvSpPr>
          <p:nvPr>
            <p:ph type="body" sz="quarter" idx="3"/>
          </p:nvPr>
        </p:nvSpPr>
        <p:spPr>
          <a:xfrm>
            <a:off x="4645026" y="1151335"/>
            <a:ext cx="4041775" cy="479822"/>
          </a:xfrm>
        </p:spPr>
        <p:txBody>
          <a:bodyPr/>
          <a:lstStyle/>
          <a:p>
            <a:pPr algn="ctr"/>
            <a:r>
              <a:rPr lang="en-US" dirty="0" smtClean="0"/>
              <a:t>Prevalence</a:t>
            </a:r>
            <a:endParaRPr lang="en-US" dirty="0"/>
          </a:p>
        </p:txBody>
      </p:sp>
      <p:sp>
        <p:nvSpPr>
          <p:cNvPr id="5" name="TextBox 4"/>
          <p:cNvSpPr txBox="1"/>
          <p:nvPr/>
        </p:nvSpPr>
        <p:spPr>
          <a:xfrm>
            <a:off x="5257800" y="4677032"/>
            <a:ext cx="3886200" cy="369332"/>
          </a:xfrm>
          <a:prstGeom prst="rect">
            <a:avLst/>
          </a:prstGeom>
          <a:noFill/>
        </p:spPr>
        <p:txBody>
          <a:bodyPr wrap="square" rtlCol="0">
            <a:spAutoFit/>
          </a:bodyPr>
          <a:lstStyle/>
          <a:p>
            <a:pPr algn="r"/>
            <a:r>
              <a:rPr lang="en-US" sz="900" b="1" i="1" dirty="0" smtClean="0">
                <a:solidFill>
                  <a:schemeClr val="bg1"/>
                </a:solidFill>
                <a:latin typeface="Arial" panose="020B0604020202020204" pitchFamily="34" charset="0"/>
                <a:cs typeface="Arial" panose="020B0604020202020204" pitchFamily="34" charset="0"/>
              </a:rPr>
              <a:t>Bui AL, </a:t>
            </a:r>
            <a:r>
              <a:rPr lang="en-US" sz="900" b="1" i="1" dirty="0" err="1" smtClean="0">
                <a:solidFill>
                  <a:schemeClr val="bg1"/>
                </a:solidFill>
                <a:latin typeface="Arial" panose="020B0604020202020204" pitchFamily="34" charset="0"/>
                <a:cs typeface="Arial" panose="020B0604020202020204" pitchFamily="34" charset="0"/>
              </a:rPr>
              <a:t>Horwich</a:t>
            </a:r>
            <a:r>
              <a:rPr lang="en-US" sz="900" b="1" i="1" dirty="0" smtClean="0">
                <a:solidFill>
                  <a:schemeClr val="bg1"/>
                </a:solidFill>
                <a:latin typeface="Arial" panose="020B0604020202020204" pitchFamily="34" charset="0"/>
                <a:cs typeface="Arial" panose="020B0604020202020204" pitchFamily="34" charset="0"/>
              </a:rPr>
              <a:t> TB, </a:t>
            </a:r>
            <a:r>
              <a:rPr lang="en-US" sz="900" b="1" i="1" dirty="0" err="1" smtClean="0">
                <a:solidFill>
                  <a:schemeClr val="bg1"/>
                </a:solidFill>
                <a:latin typeface="Arial" panose="020B0604020202020204" pitchFamily="34" charset="0"/>
                <a:cs typeface="Arial" panose="020B0604020202020204" pitchFamily="34" charset="0"/>
              </a:rPr>
              <a:t>Fonarow</a:t>
            </a:r>
            <a:r>
              <a:rPr lang="en-US" sz="900" b="1" i="1" dirty="0" smtClean="0">
                <a:solidFill>
                  <a:schemeClr val="bg1"/>
                </a:solidFill>
                <a:latin typeface="Arial" panose="020B0604020202020204" pitchFamily="34" charset="0"/>
                <a:cs typeface="Arial" panose="020B0604020202020204" pitchFamily="34" charset="0"/>
              </a:rPr>
              <a:t> GC. Epidemiology and risk         profile of heart failure. Nat Rev </a:t>
            </a:r>
            <a:r>
              <a:rPr lang="en-US" sz="900" b="1" i="1" dirty="0" err="1" smtClean="0">
                <a:solidFill>
                  <a:schemeClr val="bg1"/>
                </a:solidFill>
                <a:latin typeface="Arial" panose="020B0604020202020204" pitchFamily="34" charset="0"/>
                <a:cs typeface="Arial" panose="020B0604020202020204" pitchFamily="34" charset="0"/>
              </a:rPr>
              <a:t>Cardiol</a:t>
            </a:r>
            <a:r>
              <a:rPr lang="en-US" sz="900" b="1" i="1" dirty="0" smtClean="0">
                <a:solidFill>
                  <a:schemeClr val="bg1"/>
                </a:solidFill>
                <a:latin typeface="Arial" panose="020B0604020202020204" pitchFamily="34" charset="0"/>
                <a:cs typeface="Arial" panose="020B0604020202020204" pitchFamily="34" charset="0"/>
              </a:rPr>
              <a:t>. 2011;8(1):30-41.</a:t>
            </a:r>
            <a:endParaRPr lang="en-US" sz="900" b="1" i="1" dirty="0">
              <a:solidFill>
                <a:schemeClr val="bg1"/>
              </a:solidFill>
              <a:latin typeface="Arial" panose="020B0604020202020204" pitchFamily="34" charset="0"/>
              <a:cs typeface="Arial" panose="020B0604020202020204" pitchFamily="34" charset="0"/>
            </a:endParaRPr>
          </a:p>
        </p:txBody>
      </p:sp>
      <p:pic>
        <p:nvPicPr>
          <p:cNvPr id="1028" name="Picture 4"/>
          <p:cNvPicPr>
            <a:picLocks noGrp="1" noChangeAspect="1" noChangeArrowheads="1"/>
          </p:cNvPicPr>
          <p:nvPr>
            <p:ph sz="quarter" idx="4"/>
          </p:nvPr>
        </p:nvPicPr>
        <p:blipFill>
          <a:blip r:embed="rId3" cstate="print"/>
          <a:srcRect/>
          <a:stretch>
            <a:fillRect/>
          </a:stretch>
        </p:blipFill>
        <p:spPr bwMode="auto">
          <a:xfrm>
            <a:off x="547816" y="1566734"/>
            <a:ext cx="3630315" cy="2468880"/>
          </a:xfrm>
          <a:prstGeom prst="rect">
            <a:avLst/>
          </a:prstGeom>
          <a:noFill/>
          <a:ln w="9525">
            <a:noFill/>
            <a:miter lim="800000"/>
            <a:headEnd/>
            <a:tailEnd/>
          </a:ln>
        </p:spPr>
      </p:pic>
      <p:sp>
        <p:nvSpPr>
          <p:cNvPr id="12" name="TextBox 11"/>
          <p:cNvSpPr txBox="1"/>
          <p:nvPr/>
        </p:nvSpPr>
        <p:spPr>
          <a:xfrm>
            <a:off x="5727356" y="4208330"/>
            <a:ext cx="3416644" cy="507831"/>
          </a:xfrm>
          <a:prstGeom prst="rect">
            <a:avLst/>
          </a:prstGeom>
          <a:noFill/>
        </p:spPr>
        <p:txBody>
          <a:bodyPr wrap="square" rtlCol="0">
            <a:spAutoFit/>
          </a:bodyPr>
          <a:lstStyle/>
          <a:p>
            <a:pPr algn="r"/>
            <a:r>
              <a:rPr lang="en-US" sz="900" b="1" i="1" dirty="0" smtClean="0">
                <a:solidFill>
                  <a:schemeClr val="bg1"/>
                </a:solidFill>
                <a:latin typeface="Arial" panose="020B0604020202020204" pitchFamily="34" charset="0"/>
                <a:cs typeface="Arial" panose="020B0604020202020204" pitchFamily="34" charset="0"/>
              </a:rPr>
              <a:t>Curtis LH, </a:t>
            </a:r>
            <a:r>
              <a:rPr lang="en-US" sz="900" b="1" i="1" dirty="0" err="1" smtClean="0">
                <a:solidFill>
                  <a:schemeClr val="bg1"/>
                </a:solidFill>
                <a:latin typeface="Arial" panose="020B0604020202020204" pitchFamily="34" charset="0"/>
                <a:cs typeface="Arial" panose="020B0604020202020204" pitchFamily="34" charset="0"/>
              </a:rPr>
              <a:t>Whellan</a:t>
            </a:r>
            <a:r>
              <a:rPr lang="en-US" sz="900" b="1" i="1" dirty="0" smtClean="0">
                <a:solidFill>
                  <a:schemeClr val="bg1"/>
                </a:solidFill>
                <a:latin typeface="Arial" panose="020B0604020202020204" pitchFamily="34" charset="0"/>
                <a:cs typeface="Arial" panose="020B0604020202020204" pitchFamily="34" charset="0"/>
              </a:rPr>
              <a:t> DJ, </a:t>
            </a:r>
            <a:r>
              <a:rPr lang="en-US" sz="900" b="1" i="1" dirty="0" err="1" smtClean="0">
                <a:solidFill>
                  <a:schemeClr val="bg1"/>
                </a:solidFill>
                <a:latin typeface="Arial" panose="020B0604020202020204" pitchFamily="34" charset="0"/>
                <a:cs typeface="Arial" panose="020B0604020202020204" pitchFamily="34" charset="0"/>
              </a:rPr>
              <a:t>Hammill</a:t>
            </a:r>
            <a:r>
              <a:rPr lang="en-US" sz="900" b="1" i="1" dirty="0" smtClean="0">
                <a:solidFill>
                  <a:schemeClr val="bg1"/>
                </a:solidFill>
                <a:latin typeface="Arial" panose="020B0604020202020204" pitchFamily="34" charset="0"/>
                <a:cs typeface="Arial" panose="020B0604020202020204" pitchFamily="34" charset="0"/>
              </a:rPr>
              <a:t> BG, et al. Incidence and prevalence of heart failure in elderly persons, 1994-2003. Arch Intern Med. 2008;168(4):418-24.</a:t>
            </a:r>
            <a:endParaRPr lang="en-US" sz="9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5953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96" y="66332"/>
            <a:ext cx="8229600" cy="857250"/>
          </a:xfrm>
        </p:spPr>
        <p:txBody>
          <a:bodyPr>
            <a:noAutofit/>
          </a:bodyPr>
          <a:lstStyle/>
          <a:p>
            <a:r>
              <a:rPr lang="en-US" sz="3200" b="1" dirty="0" smtClean="0"/>
              <a:t>Survival of Elderly Patients Less than or Greater than 70 Years of Age with LVADs</a:t>
            </a:r>
            <a:endParaRPr lang="en-US" sz="3200"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38058" y="1117773"/>
            <a:ext cx="6067885" cy="3017520"/>
          </a:xfrm>
          <a:prstGeom prst="rect">
            <a:avLst/>
          </a:prstGeom>
          <a:noFill/>
          <a:ln w="9525">
            <a:noFill/>
            <a:miter lim="800000"/>
            <a:headEnd/>
            <a:tailEnd/>
          </a:ln>
        </p:spPr>
      </p:pic>
      <p:sp>
        <p:nvSpPr>
          <p:cNvPr id="5" name="TextBox 4"/>
          <p:cNvSpPr txBox="1"/>
          <p:nvPr/>
        </p:nvSpPr>
        <p:spPr>
          <a:xfrm>
            <a:off x="5733534" y="4290711"/>
            <a:ext cx="3410466" cy="784830"/>
          </a:xfrm>
          <a:prstGeom prst="rect">
            <a:avLst/>
          </a:prstGeom>
          <a:noFill/>
        </p:spPr>
        <p:txBody>
          <a:bodyPr wrap="square" rtlCol="0">
            <a:spAutoFit/>
          </a:bodyPr>
          <a:lstStyle/>
          <a:p>
            <a:pPr algn="r"/>
            <a:r>
              <a:rPr lang="en-US" sz="900" b="1" i="1" dirty="0" err="1" smtClean="0">
                <a:solidFill>
                  <a:schemeClr val="bg1"/>
                </a:solidFill>
                <a:latin typeface="Arial" panose="020B0604020202020204" pitchFamily="34" charset="0"/>
                <a:cs typeface="Arial" panose="020B0604020202020204" pitchFamily="34" charset="0"/>
              </a:rPr>
              <a:t>Atluri</a:t>
            </a:r>
            <a:r>
              <a:rPr lang="en-US" sz="900" b="1" i="1" dirty="0" smtClean="0">
                <a:solidFill>
                  <a:schemeClr val="bg1"/>
                </a:solidFill>
                <a:latin typeface="Arial" panose="020B0604020202020204" pitchFamily="34" charset="0"/>
                <a:cs typeface="Arial" panose="020B0604020202020204" pitchFamily="34" charset="0"/>
              </a:rPr>
              <a:t> P, Goldstone AB, </a:t>
            </a:r>
            <a:r>
              <a:rPr lang="en-US" sz="900" b="1" i="1" dirty="0" err="1" smtClean="0">
                <a:solidFill>
                  <a:schemeClr val="bg1"/>
                </a:solidFill>
                <a:latin typeface="Arial" panose="020B0604020202020204" pitchFamily="34" charset="0"/>
                <a:cs typeface="Arial" panose="020B0604020202020204" pitchFamily="34" charset="0"/>
              </a:rPr>
              <a:t>Kobrin</a:t>
            </a:r>
            <a:r>
              <a:rPr lang="en-US" sz="900" b="1" i="1" dirty="0" smtClean="0">
                <a:solidFill>
                  <a:schemeClr val="bg1"/>
                </a:solidFill>
                <a:latin typeface="Arial" panose="020B0604020202020204" pitchFamily="34" charset="0"/>
                <a:cs typeface="Arial" panose="020B0604020202020204" pitchFamily="34" charset="0"/>
              </a:rPr>
              <a:t> DM, Cohen JE, MacArthur JW, Howard JL, et al. Ventricular Assist Device Implant in the Elderly Is Associated With Increased, but Respectable Risk: A Multi-Institutional Study. Ann </a:t>
            </a:r>
            <a:r>
              <a:rPr lang="en-US" sz="900" b="1" i="1" dirty="0" err="1" smtClean="0">
                <a:solidFill>
                  <a:schemeClr val="bg1"/>
                </a:solidFill>
                <a:latin typeface="Arial" panose="020B0604020202020204" pitchFamily="34" charset="0"/>
                <a:cs typeface="Arial" panose="020B0604020202020204" pitchFamily="34" charset="0"/>
              </a:rPr>
              <a:t>Thorac</a:t>
            </a:r>
            <a:r>
              <a:rPr lang="en-US" sz="900" b="1" i="1" dirty="0" smtClean="0">
                <a:solidFill>
                  <a:schemeClr val="bg1"/>
                </a:solidFill>
                <a:latin typeface="Arial" panose="020B0604020202020204" pitchFamily="34" charset="0"/>
                <a:cs typeface="Arial" panose="020B0604020202020204" pitchFamily="34" charset="0"/>
              </a:rPr>
              <a:t> Surg. 2013;96(1):141-7.</a:t>
            </a:r>
            <a:endParaRPr lang="en-US" sz="9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3000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smtClean="0">
                <a:solidFill>
                  <a:srgbClr val="E9700A"/>
                </a:solidFill>
              </a:rPr>
              <a:t>Palliative Care</a:t>
            </a:r>
            <a:endParaRPr lang="en-US" sz="3600" b="1" dirty="0">
              <a:solidFill>
                <a:srgbClr val="E9700A"/>
              </a:solidFill>
            </a:endParaRPr>
          </a:p>
        </p:txBody>
      </p:sp>
      <p:sp>
        <p:nvSpPr>
          <p:cNvPr id="3" name="Content Placeholder 2"/>
          <p:cNvSpPr>
            <a:spLocks noGrp="1"/>
          </p:cNvSpPr>
          <p:nvPr>
            <p:ph sz="half" idx="1"/>
          </p:nvPr>
        </p:nvSpPr>
        <p:spPr>
          <a:xfrm>
            <a:off x="457200" y="969491"/>
            <a:ext cx="4038600" cy="3714750"/>
          </a:xfrm>
        </p:spPr>
        <p:txBody>
          <a:bodyPr>
            <a:normAutofit fontScale="77500" lnSpcReduction="20000"/>
          </a:bodyPr>
          <a:lstStyle/>
          <a:p>
            <a:r>
              <a:rPr lang="en-US" dirty="0" smtClean="0"/>
              <a:t>End of life planning is often inadequately addressed</a:t>
            </a:r>
          </a:p>
          <a:p>
            <a:pPr marL="742950" lvl="2" indent="-342900">
              <a:buFont typeface="Calibri" panose="020F0502020204030204" pitchFamily="34" charset="0"/>
              <a:buChar char="-"/>
            </a:pPr>
            <a:r>
              <a:rPr lang="en-US" dirty="0" smtClean="0"/>
              <a:t>Pain, dyspnea, and anxiety often untreated</a:t>
            </a:r>
          </a:p>
          <a:p>
            <a:pPr marL="342900" lvl="1" indent="-342900">
              <a:buFont typeface="Arial" pitchFamily="34" charset="0"/>
              <a:buChar char="•"/>
            </a:pPr>
            <a:r>
              <a:rPr lang="en-US" dirty="0" smtClean="0"/>
              <a:t>Patients should be encouraged to develop an advanced care directive and assign a healthcare proxy </a:t>
            </a:r>
          </a:p>
          <a:p>
            <a:pPr marL="342900" lvl="1" indent="-342900">
              <a:buFont typeface="Arial" pitchFamily="34" charset="0"/>
              <a:buChar char="•"/>
            </a:pPr>
            <a:r>
              <a:rPr lang="en-US" dirty="0" smtClean="0"/>
              <a:t>Preferences for care at the end of life should be discussed periodically and whenever there has been a significant change in clinical status</a:t>
            </a:r>
          </a:p>
          <a:p>
            <a:pPr marL="742950" lvl="2" indent="-342900">
              <a:buFont typeface="Calibri" panose="020F0502020204030204" pitchFamily="34" charset="0"/>
              <a:buChar char="-"/>
            </a:pPr>
            <a:r>
              <a:rPr lang="en-US" dirty="0" smtClean="0"/>
              <a:t>Deactivation of an ICD</a:t>
            </a:r>
          </a:p>
          <a:p>
            <a:pPr marL="742950" lvl="2" indent="-342900">
              <a:buFont typeface="Calibri" panose="020F0502020204030204" pitchFamily="34" charset="0"/>
              <a:buChar char="-"/>
            </a:pPr>
            <a:r>
              <a:rPr lang="en-US" dirty="0" smtClean="0"/>
              <a:t>Code status</a:t>
            </a:r>
          </a:p>
          <a:p>
            <a:endParaRPr lang="en-US" dirty="0" smtClean="0"/>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75854" y="1353860"/>
            <a:ext cx="4319865" cy="2435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769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67"/>
            <a:ext cx="8229600" cy="857250"/>
          </a:xfrm>
        </p:spPr>
        <p:txBody>
          <a:bodyPr>
            <a:normAutofit/>
          </a:bodyPr>
          <a:lstStyle/>
          <a:p>
            <a:r>
              <a:rPr lang="en-US" sz="3600" b="1" dirty="0" smtClean="0"/>
              <a:t>Summary</a:t>
            </a:r>
            <a:endParaRPr lang="en-US" sz="3600" b="1" dirty="0"/>
          </a:p>
        </p:txBody>
      </p:sp>
      <p:sp>
        <p:nvSpPr>
          <p:cNvPr id="3" name="Content Placeholder 2"/>
          <p:cNvSpPr>
            <a:spLocks noGrp="1"/>
          </p:cNvSpPr>
          <p:nvPr>
            <p:ph idx="1"/>
          </p:nvPr>
        </p:nvSpPr>
        <p:spPr>
          <a:xfrm>
            <a:off x="457200" y="755307"/>
            <a:ext cx="8229600" cy="3714750"/>
          </a:xfrm>
        </p:spPr>
        <p:txBody>
          <a:bodyPr>
            <a:noAutofit/>
          </a:bodyPr>
          <a:lstStyle/>
          <a:p>
            <a:pPr>
              <a:spcBef>
                <a:spcPts val="0"/>
              </a:spcBef>
              <a:spcAft>
                <a:spcPts val="600"/>
              </a:spcAft>
            </a:pPr>
            <a:r>
              <a:rPr lang="en-US" altLang="en-US" sz="1700" dirty="0" smtClean="0"/>
              <a:t>HF is predominantly a disorder affecting the elderly</a:t>
            </a:r>
          </a:p>
          <a:p>
            <a:pPr>
              <a:spcBef>
                <a:spcPts val="0"/>
              </a:spcBef>
              <a:spcAft>
                <a:spcPts val="600"/>
              </a:spcAft>
            </a:pPr>
            <a:r>
              <a:rPr lang="en-US" altLang="en-US" sz="1700" dirty="0" smtClean="0"/>
              <a:t>Elderly HF patients are more likely to be women, have antecedent hypertension, lower burden of coronary disease, and multiple co-morbid conditions</a:t>
            </a:r>
          </a:p>
          <a:p>
            <a:pPr>
              <a:spcBef>
                <a:spcPts val="0"/>
              </a:spcBef>
              <a:spcAft>
                <a:spcPts val="600"/>
              </a:spcAft>
            </a:pPr>
            <a:r>
              <a:rPr lang="en-US" altLang="en-US" sz="1700" dirty="0" smtClean="0"/>
              <a:t>Age-related changes in cardiovascular physiology, coupled with changes in other organ systems, predispose older patients to development of HF and increase symptom severity, worsen prognosis, and complicate management</a:t>
            </a:r>
          </a:p>
          <a:p>
            <a:pPr>
              <a:spcBef>
                <a:spcPts val="0"/>
              </a:spcBef>
              <a:spcAft>
                <a:spcPts val="600"/>
              </a:spcAft>
            </a:pPr>
            <a:r>
              <a:rPr lang="en-US" altLang="en-US" sz="1700" dirty="0" smtClean="0"/>
              <a:t>Treatment of hypertension reduces incidence of HF by about 50% in older adults and is therefore a highly effective strategy for prevention of heart failure in this population</a:t>
            </a:r>
          </a:p>
          <a:p>
            <a:pPr>
              <a:spcBef>
                <a:spcPts val="0"/>
              </a:spcBef>
              <a:spcAft>
                <a:spcPts val="600"/>
              </a:spcAft>
            </a:pPr>
            <a:r>
              <a:rPr lang="en-US" altLang="en-US" sz="1700" dirty="0" smtClean="0"/>
              <a:t>More than 50% of older adults with HF have a normal ejection fraction and when compared to patients with </a:t>
            </a:r>
            <a:r>
              <a:rPr lang="en-US" altLang="en-US" sz="1700" dirty="0" err="1" smtClean="0"/>
              <a:t>HFrEF</a:t>
            </a:r>
            <a:r>
              <a:rPr lang="en-US" altLang="en-US" sz="1700" dirty="0" smtClean="0"/>
              <a:t>, they experience similarly high mortality and rates of recurrent hospitalization</a:t>
            </a:r>
          </a:p>
          <a:p>
            <a:pPr>
              <a:spcBef>
                <a:spcPts val="0"/>
              </a:spcBef>
              <a:spcAft>
                <a:spcPts val="600"/>
              </a:spcAft>
            </a:pPr>
            <a:endParaRPr lang="en-US" sz="1700" dirty="0"/>
          </a:p>
        </p:txBody>
      </p:sp>
    </p:spTree>
    <p:extLst>
      <p:ext uri="{BB962C8B-B14F-4D97-AF65-F5344CB8AC3E}">
        <p14:creationId xmlns:p14="http://schemas.microsoft.com/office/powerpoint/2010/main" val="35119617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9"/>
            <a:ext cx="8229600" cy="857250"/>
          </a:xfrm>
        </p:spPr>
        <p:txBody>
          <a:bodyPr>
            <a:normAutofit/>
          </a:bodyPr>
          <a:lstStyle/>
          <a:p>
            <a:r>
              <a:rPr lang="en-US" sz="3600" b="1" dirty="0" smtClean="0"/>
              <a:t>Summary</a:t>
            </a:r>
            <a:endParaRPr lang="en-US" sz="3600" b="1" dirty="0"/>
          </a:p>
        </p:txBody>
      </p:sp>
      <p:sp>
        <p:nvSpPr>
          <p:cNvPr id="3" name="Content Placeholder 2"/>
          <p:cNvSpPr>
            <a:spLocks noGrp="1"/>
          </p:cNvSpPr>
          <p:nvPr>
            <p:ph idx="1"/>
          </p:nvPr>
        </p:nvSpPr>
        <p:spPr>
          <a:xfrm>
            <a:off x="457200" y="755307"/>
            <a:ext cx="8229600" cy="3394075"/>
          </a:xfrm>
        </p:spPr>
        <p:txBody>
          <a:bodyPr>
            <a:noAutofit/>
          </a:bodyPr>
          <a:lstStyle/>
          <a:p>
            <a:r>
              <a:rPr lang="en-US" altLang="en-US" sz="1600" dirty="0" smtClean="0"/>
              <a:t>While management of </a:t>
            </a:r>
            <a:r>
              <a:rPr lang="en-US" altLang="en-US" sz="1600" dirty="0" err="1" smtClean="0"/>
              <a:t>HFrEF</a:t>
            </a:r>
            <a:r>
              <a:rPr lang="en-US" altLang="en-US" sz="1600" dirty="0" smtClean="0"/>
              <a:t> is generally similar in older patients compared to their younger counterparts, there are limited data regarding the most challenging subsets of patients, such as those aged </a:t>
            </a:r>
            <a:r>
              <a:rPr lang="en-US" altLang="en-US" sz="1600" u="sng" dirty="0" smtClean="0"/>
              <a:t>&gt;</a:t>
            </a:r>
            <a:r>
              <a:rPr lang="en-US" altLang="en-US" sz="1600" dirty="0" smtClean="0"/>
              <a:t>80 years, those with multiple co-morbidities, and residents of long-term care facilities</a:t>
            </a:r>
          </a:p>
          <a:p>
            <a:r>
              <a:rPr lang="en-US" altLang="en-US" sz="1600" dirty="0" smtClean="0"/>
              <a:t>There have been few trials of pharmacotherapy for </a:t>
            </a:r>
            <a:r>
              <a:rPr lang="en-US" altLang="en-US" sz="1600" dirty="0" err="1" smtClean="0"/>
              <a:t>HFpEF</a:t>
            </a:r>
            <a:r>
              <a:rPr lang="en-US" altLang="en-US" sz="1600" dirty="0" smtClean="0"/>
              <a:t>, and none have shown reductions in mortality</a:t>
            </a:r>
          </a:p>
          <a:p>
            <a:r>
              <a:rPr lang="en-US" altLang="en-US" sz="1600" dirty="0" smtClean="0"/>
              <a:t>Dietary indiscretion, especially excess sodium and fluid intake, is a major preventable cause of heart failure exacerbations and can be targeted through multidisciplinary management and training in self-care</a:t>
            </a:r>
          </a:p>
          <a:p>
            <a:r>
              <a:rPr lang="en-US" altLang="en-US" sz="1600" dirty="0" smtClean="0"/>
              <a:t>There is limited data regarding benefit of ICDs and biventricular pacemakers in very elderly HF patients older than 80 years, and the decision-making process regarding device therapy requires attention to psychosocial and ethical issues</a:t>
            </a:r>
            <a:endParaRPr lang="en-US" sz="1600" dirty="0" smtClean="0"/>
          </a:p>
          <a:p>
            <a:r>
              <a:rPr lang="en-US" sz="1600" dirty="0" smtClean="0"/>
              <a:t>Preferences for care at the end of life should be routinely discussed</a:t>
            </a:r>
            <a:endParaRPr lang="en-US" sz="1600" dirty="0"/>
          </a:p>
        </p:txBody>
      </p:sp>
    </p:spTree>
    <p:extLst>
      <p:ext uri="{BB962C8B-B14F-4D97-AF65-F5344CB8AC3E}">
        <p14:creationId xmlns:p14="http://schemas.microsoft.com/office/powerpoint/2010/main" val="29844124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5"/>
            <a:ext cx="8229600" cy="857250"/>
          </a:xfrm>
        </p:spPr>
        <p:txBody>
          <a:bodyPr>
            <a:normAutofit/>
          </a:bodyPr>
          <a:lstStyle/>
          <a:p>
            <a:r>
              <a:rPr lang="en-US" sz="3600" b="1" dirty="0" smtClean="0"/>
              <a:t>Key References </a:t>
            </a:r>
            <a:endParaRPr lang="en-US" sz="3600" b="1" dirty="0"/>
          </a:p>
        </p:txBody>
      </p:sp>
      <p:sp>
        <p:nvSpPr>
          <p:cNvPr id="3" name="Content Placeholder 2"/>
          <p:cNvSpPr>
            <a:spLocks noGrp="1"/>
          </p:cNvSpPr>
          <p:nvPr>
            <p:ph idx="1"/>
          </p:nvPr>
        </p:nvSpPr>
        <p:spPr>
          <a:xfrm>
            <a:off x="457200" y="944777"/>
            <a:ext cx="8229600" cy="3394075"/>
          </a:xfrm>
        </p:spPr>
        <p:txBody>
          <a:bodyPr>
            <a:normAutofit/>
          </a:bodyPr>
          <a:lstStyle/>
          <a:p>
            <a:pPr>
              <a:spcBef>
                <a:spcPts val="0"/>
              </a:spcBef>
              <a:spcAft>
                <a:spcPts val="600"/>
              </a:spcAft>
            </a:pPr>
            <a:r>
              <a:rPr lang="en-US" sz="1600" dirty="0" err="1" smtClean="0"/>
              <a:t>Iacoviello</a:t>
            </a:r>
            <a:r>
              <a:rPr lang="en-US" sz="1600" dirty="0" smtClean="0"/>
              <a:t> M, </a:t>
            </a:r>
            <a:r>
              <a:rPr lang="en-US" sz="1600" dirty="0" err="1" smtClean="0"/>
              <a:t>Antoncecchi</a:t>
            </a:r>
            <a:r>
              <a:rPr lang="en-US" sz="1600" dirty="0" smtClean="0"/>
              <a:t> V. Heart failure in elderly: progress in clinical evaluation and therapeutic approach. J </a:t>
            </a:r>
            <a:r>
              <a:rPr lang="en-US" sz="1600" dirty="0" err="1" smtClean="0"/>
              <a:t>Geriatr</a:t>
            </a:r>
            <a:r>
              <a:rPr lang="en-US" sz="1600" dirty="0" smtClean="0"/>
              <a:t> </a:t>
            </a:r>
            <a:r>
              <a:rPr lang="en-US" sz="1600" dirty="0" err="1" smtClean="0"/>
              <a:t>Cardiol</a:t>
            </a:r>
            <a:r>
              <a:rPr lang="en-US" sz="1600" dirty="0" smtClean="0"/>
              <a:t>. 2013;10(2):165-77.</a:t>
            </a:r>
          </a:p>
          <a:p>
            <a:pPr>
              <a:spcBef>
                <a:spcPts val="0"/>
              </a:spcBef>
              <a:spcAft>
                <a:spcPts val="600"/>
              </a:spcAft>
            </a:pPr>
            <a:r>
              <a:rPr lang="en-US" sz="1600" dirty="0" smtClean="0"/>
              <a:t>Strait JB, </a:t>
            </a:r>
            <a:r>
              <a:rPr lang="en-US" sz="1600" dirty="0" err="1" smtClean="0"/>
              <a:t>Lakatta</a:t>
            </a:r>
            <a:r>
              <a:rPr lang="en-US" sz="1600" dirty="0" smtClean="0"/>
              <a:t> EG. Aging-associated cardiovascular changes and their relationship to heart failure. Heart Fail </a:t>
            </a:r>
            <a:r>
              <a:rPr lang="en-US" sz="1600" dirty="0" err="1" smtClean="0"/>
              <a:t>Clin</a:t>
            </a:r>
            <a:r>
              <a:rPr lang="en-US" sz="1600" dirty="0" smtClean="0"/>
              <a:t>. 2012;8(1):143-64.</a:t>
            </a:r>
          </a:p>
          <a:p>
            <a:pPr>
              <a:spcBef>
                <a:spcPts val="0"/>
              </a:spcBef>
              <a:spcAft>
                <a:spcPts val="600"/>
              </a:spcAft>
            </a:pPr>
            <a:r>
              <a:rPr lang="en-US" sz="1600" dirty="0" err="1" smtClean="0"/>
              <a:t>Udelson</a:t>
            </a:r>
            <a:r>
              <a:rPr lang="en-US" sz="1600" dirty="0" smtClean="0"/>
              <a:t> JE. Heart failure with preserved ejection fraction. Circulation. 2011;124(21):e540-3.</a:t>
            </a:r>
          </a:p>
          <a:p>
            <a:pPr>
              <a:spcBef>
                <a:spcPts val="0"/>
              </a:spcBef>
              <a:spcAft>
                <a:spcPts val="600"/>
              </a:spcAft>
            </a:pPr>
            <a:r>
              <a:rPr lang="en-US" sz="1600" dirty="0" err="1" smtClean="0"/>
              <a:t>Rajagopalan</a:t>
            </a:r>
            <a:r>
              <a:rPr lang="en-US" sz="1600" dirty="0" smtClean="0"/>
              <a:t> S, </a:t>
            </a:r>
            <a:r>
              <a:rPr lang="en-US" sz="1600" dirty="0" err="1" smtClean="0"/>
              <a:t>Arora</a:t>
            </a:r>
            <a:r>
              <a:rPr lang="en-US" sz="1600" dirty="0" smtClean="0"/>
              <a:t> A, </a:t>
            </a:r>
            <a:r>
              <a:rPr lang="en-US" sz="1600" dirty="0" err="1" smtClean="0"/>
              <a:t>Shafiq</a:t>
            </a:r>
            <a:r>
              <a:rPr lang="en-US" sz="1600" dirty="0" smtClean="0"/>
              <a:t> N, et al. Pharmacotherapy of heart failure with normal ejection fraction (HFNEF)--a systematic review. Br J </a:t>
            </a:r>
            <a:r>
              <a:rPr lang="en-US" sz="1600" dirty="0" err="1" smtClean="0"/>
              <a:t>Clin</a:t>
            </a:r>
            <a:r>
              <a:rPr lang="en-US" sz="1600" dirty="0" smtClean="0"/>
              <a:t> </a:t>
            </a:r>
            <a:r>
              <a:rPr lang="en-US" sz="1600" dirty="0" err="1" smtClean="0"/>
              <a:t>Pharmacol</a:t>
            </a:r>
            <a:r>
              <a:rPr lang="en-US" sz="1600" dirty="0" smtClean="0"/>
              <a:t>. 2011;72(3):369-80.</a:t>
            </a:r>
          </a:p>
          <a:p>
            <a:pPr>
              <a:spcBef>
                <a:spcPts val="0"/>
              </a:spcBef>
              <a:spcAft>
                <a:spcPts val="600"/>
              </a:spcAft>
            </a:pPr>
            <a:r>
              <a:rPr lang="en-US" sz="1600" dirty="0" err="1" smtClean="0"/>
              <a:t>Mcmurray</a:t>
            </a:r>
            <a:r>
              <a:rPr lang="en-US" sz="1600" dirty="0" smtClean="0"/>
              <a:t> JJ. Clinical practice. Systolic heart failure. N </a:t>
            </a:r>
            <a:r>
              <a:rPr lang="en-US" sz="1600" dirty="0" err="1" smtClean="0"/>
              <a:t>Engl</a:t>
            </a:r>
            <a:r>
              <a:rPr lang="en-US" sz="1600" dirty="0" smtClean="0"/>
              <a:t> J Med. 2010;362(3):228-38.</a:t>
            </a:r>
          </a:p>
          <a:p>
            <a:pPr>
              <a:spcBef>
                <a:spcPts val="0"/>
              </a:spcBef>
              <a:spcAft>
                <a:spcPts val="600"/>
              </a:spcAft>
            </a:pPr>
            <a:r>
              <a:rPr lang="en-US" sz="1600" dirty="0" err="1" smtClean="0"/>
              <a:t>Braunstein</a:t>
            </a:r>
            <a:r>
              <a:rPr lang="en-US" sz="1600" dirty="0" smtClean="0"/>
              <a:t> JB, Anderson GF, </a:t>
            </a:r>
            <a:r>
              <a:rPr lang="en-US" sz="1600" dirty="0" err="1" smtClean="0"/>
              <a:t>Gerstenblith</a:t>
            </a:r>
            <a:r>
              <a:rPr lang="en-US" sz="1600" dirty="0" smtClean="0"/>
              <a:t> G, et al. </a:t>
            </a:r>
            <a:r>
              <a:rPr lang="en-US" sz="1600" dirty="0" err="1" smtClean="0"/>
              <a:t>Noncardiac</a:t>
            </a:r>
            <a:r>
              <a:rPr lang="en-US" sz="1600" dirty="0" smtClean="0"/>
              <a:t> </a:t>
            </a:r>
            <a:r>
              <a:rPr lang="en-US" sz="1600" dirty="0" err="1" smtClean="0"/>
              <a:t>comorbidity</a:t>
            </a:r>
            <a:r>
              <a:rPr lang="en-US" sz="1600" dirty="0" smtClean="0"/>
              <a:t> increases preventable hospitalizations and mortality among Medicare beneficiaries with chronic heart failure. J Am </a:t>
            </a:r>
            <a:r>
              <a:rPr lang="en-US" sz="1600" dirty="0" err="1" smtClean="0"/>
              <a:t>Coll</a:t>
            </a:r>
            <a:r>
              <a:rPr lang="en-US" sz="1600" dirty="0" smtClean="0"/>
              <a:t> </a:t>
            </a:r>
            <a:r>
              <a:rPr lang="en-US" sz="1600" dirty="0" err="1" smtClean="0"/>
              <a:t>Cardiol</a:t>
            </a:r>
            <a:r>
              <a:rPr lang="en-US" sz="1600" dirty="0" smtClean="0"/>
              <a:t>. 2003;42(7):1226-33.</a:t>
            </a:r>
          </a:p>
          <a:p>
            <a:pPr>
              <a:spcBef>
                <a:spcPts val="0"/>
              </a:spcBef>
              <a:spcAft>
                <a:spcPts val="600"/>
              </a:spcAft>
            </a:pPr>
            <a:endParaRPr lang="en-US" sz="1600" dirty="0" smtClean="0"/>
          </a:p>
          <a:p>
            <a:pPr>
              <a:spcBef>
                <a:spcPts val="0"/>
              </a:spcBef>
              <a:spcAft>
                <a:spcPts val="600"/>
              </a:spcAft>
            </a:pPr>
            <a:endParaRPr lang="en-US" sz="1600" dirty="0" smtClean="0"/>
          </a:p>
        </p:txBody>
      </p:sp>
    </p:spTree>
    <p:extLst>
      <p:ext uri="{BB962C8B-B14F-4D97-AF65-F5344CB8AC3E}">
        <p14:creationId xmlns:p14="http://schemas.microsoft.com/office/powerpoint/2010/main" val="8216639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5"/>
            <a:ext cx="8229600" cy="857250"/>
          </a:xfrm>
        </p:spPr>
        <p:txBody>
          <a:bodyPr>
            <a:normAutofit fontScale="90000"/>
          </a:bodyPr>
          <a:lstStyle/>
          <a:p>
            <a:r>
              <a:rPr lang="en-US" sz="3600" b="1" dirty="0" smtClean="0"/>
              <a:t>References – Major Recent Clinical Trials</a:t>
            </a:r>
            <a:endParaRPr lang="en-US" sz="3600" b="1" dirty="0"/>
          </a:p>
        </p:txBody>
      </p:sp>
      <p:sp>
        <p:nvSpPr>
          <p:cNvPr id="3" name="Content Placeholder 2"/>
          <p:cNvSpPr>
            <a:spLocks noGrp="1"/>
          </p:cNvSpPr>
          <p:nvPr>
            <p:ph idx="1"/>
          </p:nvPr>
        </p:nvSpPr>
        <p:spPr>
          <a:xfrm>
            <a:off x="457200" y="874155"/>
            <a:ext cx="8229600" cy="3394075"/>
          </a:xfrm>
        </p:spPr>
        <p:txBody>
          <a:bodyPr>
            <a:normAutofit/>
          </a:bodyPr>
          <a:lstStyle/>
          <a:p>
            <a:r>
              <a:rPr lang="en-US" sz="2000" dirty="0" smtClean="0"/>
              <a:t>Redfield MM, </a:t>
            </a:r>
            <a:r>
              <a:rPr lang="en-US" sz="2000" dirty="0" err="1" smtClean="0"/>
              <a:t>Anstrom</a:t>
            </a:r>
            <a:r>
              <a:rPr lang="en-US" sz="2000" dirty="0" smtClean="0"/>
              <a:t> KJ, Levine JA, et al. </a:t>
            </a:r>
            <a:r>
              <a:rPr lang="en-US" sz="2000" dirty="0" err="1" smtClean="0"/>
              <a:t>Isosorbide</a:t>
            </a:r>
            <a:r>
              <a:rPr lang="en-US" sz="2000" dirty="0" smtClean="0"/>
              <a:t> </a:t>
            </a:r>
            <a:r>
              <a:rPr lang="en-US" sz="2000" dirty="0" err="1" smtClean="0"/>
              <a:t>Mononitrate</a:t>
            </a:r>
            <a:r>
              <a:rPr lang="en-US" sz="2000" dirty="0" smtClean="0"/>
              <a:t> in Heart Failure with Preserved Ejection Fraction. N </a:t>
            </a:r>
            <a:r>
              <a:rPr lang="en-US" sz="2000" dirty="0" err="1" smtClean="0"/>
              <a:t>Engl</a:t>
            </a:r>
            <a:r>
              <a:rPr lang="en-US" sz="2000" dirty="0" smtClean="0"/>
              <a:t> J Med. 2015;373(24):2314-2324.</a:t>
            </a:r>
          </a:p>
          <a:p>
            <a:r>
              <a:rPr lang="en-US" sz="2000" dirty="0" err="1" smtClean="0"/>
              <a:t>Mcmurray</a:t>
            </a:r>
            <a:r>
              <a:rPr lang="en-US" sz="2000" dirty="0" smtClean="0"/>
              <a:t> JJ, Packer M, Desai AS, et al. </a:t>
            </a:r>
            <a:r>
              <a:rPr lang="en-US" sz="2000" dirty="0" err="1" smtClean="0"/>
              <a:t>Angiotensin-neprilysin</a:t>
            </a:r>
            <a:r>
              <a:rPr lang="en-US" sz="2000" dirty="0" smtClean="0"/>
              <a:t> inhibition versus </a:t>
            </a:r>
            <a:r>
              <a:rPr lang="en-US" sz="2000" dirty="0" err="1" smtClean="0"/>
              <a:t>enalapril</a:t>
            </a:r>
            <a:r>
              <a:rPr lang="en-US" sz="2000" dirty="0" smtClean="0"/>
              <a:t> in heart failure. N </a:t>
            </a:r>
            <a:r>
              <a:rPr lang="en-US" sz="2000" dirty="0" err="1" smtClean="0"/>
              <a:t>Engl</a:t>
            </a:r>
            <a:r>
              <a:rPr lang="en-US" sz="2000" dirty="0" smtClean="0"/>
              <a:t> J Med. 2014;371(11):993-1004.</a:t>
            </a:r>
          </a:p>
          <a:p>
            <a:r>
              <a:rPr lang="en-US" sz="2000" dirty="0" smtClean="0"/>
              <a:t>Pitt B, </a:t>
            </a:r>
            <a:r>
              <a:rPr lang="en-US" sz="2000" dirty="0" err="1" smtClean="0"/>
              <a:t>Pfeffer</a:t>
            </a:r>
            <a:r>
              <a:rPr lang="en-US" sz="2000" dirty="0" smtClean="0"/>
              <a:t> MA, </a:t>
            </a:r>
            <a:r>
              <a:rPr lang="en-US" sz="2000" dirty="0" err="1" smtClean="0"/>
              <a:t>Assmann</a:t>
            </a:r>
            <a:r>
              <a:rPr lang="en-US" sz="2000" dirty="0" smtClean="0"/>
              <a:t> SF, et al. </a:t>
            </a:r>
            <a:r>
              <a:rPr lang="en-US" sz="2000" dirty="0" err="1" smtClean="0"/>
              <a:t>Spironolactone</a:t>
            </a:r>
            <a:r>
              <a:rPr lang="en-US" sz="2000" dirty="0" smtClean="0"/>
              <a:t> for heart failure with preserved ejection fraction. N </a:t>
            </a:r>
            <a:r>
              <a:rPr lang="en-US" sz="2000" dirty="0" err="1" smtClean="0"/>
              <a:t>Engl</a:t>
            </a:r>
            <a:r>
              <a:rPr lang="en-US" sz="2000" dirty="0" smtClean="0"/>
              <a:t> J Med. 2014;370(15):1383-92.</a:t>
            </a:r>
          </a:p>
          <a:p>
            <a:pPr marL="0" indent="0">
              <a:buNone/>
            </a:pPr>
            <a:endParaRPr lang="en-US" sz="2000" dirty="0"/>
          </a:p>
        </p:txBody>
      </p:sp>
    </p:spTree>
    <p:extLst>
      <p:ext uri="{BB962C8B-B14F-4D97-AF65-F5344CB8AC3E}">
        <p14:creationId xmlns:p14="http://schemas.microsoft.com/office/powerpoint/2010/main" val="6718819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ACC_SIG_BLUE_19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3" y="1631950"/>
            <a:ext cx="79279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384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
            <a:ext cx="8229600" cy="857250"/>
          </a:xfrm>
        </p:spPr>
        <p:txBody>
          <a:bodyPr>
            <a:normAutofit/>
          </a:bodyPr>
          <a:lstStyle/>
          <a:p>
            <a:r>
              <a:rPr lang="en-US" sz="3800" b="1" dirty="0" smtClean="0"/>
              <a:t>Increasing Prevalence of </a:t>
            </a:r>
            <a:r>
              <a:rPr lang="en-US" sz="3800" b="1" dirty="0" err="1" smtClean="0"/>
              <a:t>HFpEF</a:t>
            </a:r>
            <a:endParaRPr lang="en-US" sz="38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33835" y="1082761"/>
            <a:ext cx="7471965" cy="2050852"/>
          </a:xfrm>
          <a:prstGeom prst="rect">
            <a:avLst/>
          </a:prstGeom>
          <a:noFill/>
          <a:ln w="9525">
            <a:noFill/>
            <a:miter lim="800000"/>
            <a:headEnd/>
            <a:tailEnd/>
          </a:ln>
        </p:spPr>
      </p:pic>
      <p:sp>
        <p:nvSpPr>
          <p:cNvPr id="5" name="TextBox 4"/>
          <p:cNvSpPr txBox="1"/>
          <p:nvPr/>
        </p:nvSpPr>
        <p:spPr>
          <a:xfrm>
            <a:off x="833835" y="3345073"/>
            <a:ext cx="7467600" cy="923330"/>
          </a:xfrm>
          <a:prstGeom prst="rect">
            <a:avLst/>
          </a:prstGeom>
          <a:noFill/>
        </p:spPr>
        <p:txBody>
          <a:bodyPr wrap="square" rtlCol="0">
            <a:spAutoFit/>
          </a:bodyPr>
          <a:lstStyle/>
          <a:p>
            <a:pPr algn="ctr"/>
            <a:r>
              <a:rPr lang="en-US" dirty="0" smtClean="0"/>
              <a:t>Admissions for </a:t>
            </a:r>
            <a:r>
              <a:rPr lang="en-US" dirty="0" err="1" smtClean="0"/>
              <a:t>HFpEF</a:t>
            </a:r>
            <a:r>
              <a:rPr lang="en-US" dirty="0" smtClean="0"/>
              <a:t> increased during the study period, whereas admissions for </a:t>
            </a:r>
            <a:r>
              <a:rPr lang="en-US" dirty="0" err="1" smtClean="0"/>
              <a:t>HFrEF</a:t>
            </a:r>
            <a:r>
              <a:rPr lang="en-US" dirty="0" smtClean="0"/>
              <a:t> did not change</a:t>
            </a:r>
          </a:p>
          <a:p>
            <a:endParaRPr lang="en-US" dirty="0"/>
          </a:p>
        </p:txBody>
      </p:sp>
      <p:sp>
        <p:nvSpPr>
          <p:cNvPr id="7" name="TextBox 6"/>
          <p:cNvSpPr txBox="1"/>
          <p:nvPr/>
        </p:nvSpPr>
        <p:spPr>
          <a:xfrm>
            <a:off x="5898292" y="4334589"/>
            <a:ext cx="3245708" cy="646331"/>
          </a:xfrm>
          <a:prstGeom prst="rect">
            <a:avLst/>
          </a:prstGeom>
          <a:noFill/>
        </p:spPr>
        <p:txBody>
          <a:bodyPr wrap="square" rtlCol="0">
            <a:spAutoFit/>
          </a:bodyPr>
          <a:lstStyle/>
          <a:p>
            <a:pPr algn="ctr"/>
            <a:r>
              <a:rPr lang="en-US" sz="900" b="1" i="1" dirty="0" err="1" smtClean="0">
                <a:solidFill>
                  <a:schemeClr val="bg1"/>
                </a:solidFill>
                <a:latin typeface="Arial" panose="020B0604020202020204" pitchFamily="34" charset="0"/>
                <a:cs typeface="Arial" panose="020B0604020202020204" pitchFamily="34" charset="0"/>
              </a:rPr>
              <a:t>Owan</a:t>
            </a:r>
            <a:r>
              <a:rPr lang="en-US" sz="900" b="1" i="1" dirty="0" smtClean="0">
                <a:solidFill>
                  <a:schemeClr val="bg1"/>
                </a:solidFill>
                <a:latin typeface="Arial" panose="020B0604020202020204" pitchFamily="34" charset="0"/>
                <a:cs typeface="Arial" panose="020B0604020202020204" pitchFamily="34" charset="0"/>
              </a:rPr>
              <a:t> TE, Hodge DO, </a:t>
            </a:r>
            <a:r>
              <a:rPr lang="en-US" sz="900" b="1" i="1" dirty="0" err="1" smtClean="0">
                <a:solidFill>
                  <a:schemeClr val="bg1"/>
                </a:solidFill>
                <a:latin typeface="Arial" panose="020B0604020202020204" pitchFamily="34" charset="0"/>
                <a:cs typeface="Arial" panose="020B0604020202020204" pitchFamily="34" charset="0"/>
              </a:rPr>
              <a:t>Herges</a:t>
            </a:r>
            <a:r>
              <a:rPr lang="en-US" sz="900" b="1" i="1" dirty="0" smtClean="0">
                <a:solidFill>
                  <a:schemeClr val="bg1"/>
                </a:solidFill>
                <a:latin typeface="Arial" panose="020B0604020202020204" pitchFamily="34" charset="0"/>
                <a:cs typeface="Arial" panose="020B0604020202020204" pitchFamily="34" charset="0"/>
              </a:rPr>
              <a:t> RM, Jacobsen SJ, Roger VL, Redfield MM. Trends in prevalence and outcome of heart failure with preserved ejection fraction. N </a:t>
            </a:r>
            <a:r>
              <a:rPr lang="en-US" sz="900" b="1" i="1" dirty="0" err="1" smtClean="0">
                <a:solidFill>
                  <a:schemeClr val="bg1"/>
                </a:solidFill>
                <a:latin typeface="Arial" panose="020B0604020202020204" pitchFamily="34" charset="0"/>
                <a:cs typeface="Arial" panose="020B0604020202020204" pitchFamily="34" charset="0"/>
              </a:rPr>
              <a:t>Engl</a:t>
            </a:r>
            <a:r>
              <a:rPr lang="en-US" sz="900" b="1" i="1" dirty="0" smtClean="0">
                <a:solidFill>
                  <a:schemeClr val="bg1"/>
                </a:solidFill>
                <a:latin typeface="Arial" panose="020B0604020202020204" pitchFamily="34" charset="0"/>
                <a:cs typeface="Arial" panose="020B0604020202020204" pitchFamily="34" charset="0"/>
              </a:rPr>
              <a:t> J Med. 2006;355(3):251-9.</a:t>
            </a:r>
            <a:endParaRPr lang="en-US" sz="9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310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US" altLang="en-US" sz="3800" b="1" dirty="0" smtClean="0"/>
              <a:t>Hospitalization of Patients with HF</a:t>
            </a:r>
          </a:p>
        </p:txBody>
      </p:sp>
      <p:pic>
        <p:nvPicPr>
          <p:cNvPr id="11267" name="Picture 2" descr="Hospitalizations for Heart Failure by Age and 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899" y="1005960"/>
            <a:ext cx="705273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702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59"/>
            <a:ext cx="8229600" cy="857250"/>
          </a:xfrm>
        </p:spPr>
        <p:txBody>
          <a:bodyPr>
            <a:normAutofit/>
          </a:bodyPr>
          <a:lstStyle/>
          <a:p>
            <a:r>
              <a:rPr lang="en-US" sz="3800" b="1" dirty="0" smtClean="0"/>
              <a:t>Survival of Patients with HF</a:t>
            </a:r>
            <a:endParaRPr lang="en-US" sz="3800"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041337" y="1113052"/>
            <a:ext cx="5061326" cy="2926080"/>
          </a:xfrm>
          <a:prstGeom prst="rect">
            <a:avLst/>
          </a:prstGeom>
          <a:noFill/>
          <a:ln w="9525">
            <a:noFill/>
            <a:miter lim="800000"/>
            <a:headEnd/>
            <a:tailEnd/>
          </a:ln>
        </p:spPr>
      </p:pic>
      <p:sp>
        <p:nvSpPr>
          <p:cNvPr id="5" name="TextBox 4"/>
          <p:cNvSpPr txBox="1"/>
          <p:nvPr/>
        </p:nvSpPr>
        <p:spPr>
          <a:xfrm>
            <a:off x="5807676" y="4342370"/>
            <a:ext cx="3336324" cy="646331"/>
          </a:xfrm>
          <a:prstGeom prst="rect">
            <a:avLst/>
          </a:prstGeom>
          <a:noFill/>
        </p:spPr>
        <p:txBody>
          <a:bodyPr wrap="square" rtlCol="0">
            <a:spAutoFit/>
          </a:bodyPr>
          <a:lstStyle/>
          <a:p>
            <a:pPr algn="ctr"/>
            <a:r>
              <a:rPr lang="en-US" sz="900" b="1" i="1" dirty="0" err="1" smtClean="0">
                <a:solidFill>
                  <a:schemeClr val="bg1"/>
                </a:solidFill>
                <a:latin typeface="Arial" panose="020B0604020202020204" pitchFamily="34" charset="0"/>
                <a:cs typeface="Arial" panose="020B0604020202020204" pitchFamily="34" charset="0"/>
              </a:rPr>
              <a:t>Owan</a:t>
            </a:r>
            <a:r>
              <a:rPr lang="en-US" sz="900" b="1" i="1" dirty="0" smtClean="0">
                <a:solidFill>
                  <a:schemeClr val="bg1"/>
                </a:solidFill>
                <a:latin typeface="Arial" panose="020B0604020202020204" pitchFamily="34" charset="0"/>
                <a:cs typeface="Arial" panose="020B0604020202020204" pitchFamily="34" charset="0"/>
              </a:rPr>
              <a:t> TE, Hodge DO, </a:t>
            </a:r>
            <a:r>
              <a:rPr lang="en-US" sz="900" b="1" i="1" dirty="0" err="1" smtClean="0">
                <a:solidFill>
                  <a:schemeClr val="bg1"/>
                </a:solidFill>
                <a:latin typeface="Arial" panose="020B0604020202020204" pitchFamily="34" charset="0"/>
                <a:cs typeface="Arial" panose="020B0604020202020204" pitchFamily="34" charset="0"/>
              </a:rPr>
              <a:t>Herges</a:t>
            </a:r>
            <a:r>
              <a:rPr lang="en-US" sz="900" b="1" i="1" dirty="0" smtClean="0">
                <a:solidFill>
                  <a:schemeClr val="bg1"/>
                </a:solidFill>
                <a:latin typeface="Arial" panose="020B0604020202020204" pitchFamily="34" charset="0"/>
                <a:cs typeface="Arial" panose="020B0604020202020204" pitchFamily="34" charset="0"/>
              </a:rPr>
              <a:t> RM, Jacobsen SJ, Roger VL, Redfield MM. Trends in prevalence and outcome of heart failure with preserved ejection fraction. N </a:t>
            </a:r>
            <a:r>
              <a:rPr lang="en-US" sz="900" b="1" i="1" dirty="0" err="1" smtClean="0">
                <a:solidFill>
                  <a:schemeClr val="bg1"/>
                </a:solidFill>
                <a:latin typeface="Arial" panose="020B0604020202020204" pitchFamily="34" charset="0"/>
                <a:cs typeface="Arial" panose="020B0604020202020204" pitchFamily="34" charset="0"/>
              </a:rPr>
              <a:t>Engl</a:t>
            </a:r>
            <a:r>
              <a:rPr lang="en-US" sz="900" b="1" i="1" dirty="0" smtClean="0">
                <a:solidFill>
                  <a:schemeClr val="bg1"/>
                </a:solidFill>
                <a:latin typeface="Arial" panose="020B0604020202020204" pitchFamily="34" charset="0"/>
                <a:cs typeface="Arial" panose="020B0604020202020204" pitchFamily="34" charset="0"/>
              </a:rPr>
              <a:t> J Med. 2006;355(3):251-9.</a:t>
            </a:r>
            <a:endParaRPr lang="en-US" sz="9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987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4828</Words>
  <Application>Microsoft Office PowerPoint</Application>
  <PresentationFormat>On-screen Show (16:9)</PresentationFormat>
  <Paragraphs>495</Paragraphs>
  <Slides>66</Slides>
  <Notes>9</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Custom Design</vt:lpstr>
      <vt:lpstr>Office Theme</vt:lpstr>
      <vt:lpstr>Heart Failure in the  Older Adult</vt:lpstr>
      <vt:lpstr>Learning Objectives</vt:lpstr>
      <vt:lpstr>Scope of the Problem</vt:lpstr>
      <vt:lpstr>Burden of HF in the Elderly</vt:lpstr>
      <vt:lpstr>Epidemiology</vt:lpstr>
      <vt:lpstr>Epidemiology of HF in the Elderly</vt:lpstr>
      <vt:lpstr>Increasing Prevalence of HFpEF</vt:lpstr>
      <vt:lpstr>Hospitalization of Patients with HF</vt:lpstr>
      <vt:lpstr>Survival of Patients with HF</vt:lpstr>
      <vt:lpstr>Changes in Cardiovascular Physiology with Age</vt:lpstr>
      <vt:lpstr>Arterial Stiffness</vt:lpstr>
      <vt:lpstr>Age-related Changes in Vascular and Myocardial Physiology</vt:lpstr>
      <vt:lpstr>Etiologies of HF: Particularly Relevant to Older Adults</vt:lpstr>
      <vt:lpstr>Diagnostic Challenges</vt:lpstr>
      <vt:lpstr>Decreased Specificity of BNP in the Older Adult with HF</vt:lpstr>
      <vt:lpstr>Differential Diagnosis of Common HF Symptoms</vt:lpstr>
      <vt:lpstr>Common Non-cardiac Chronic Disease Conditions in Elderly HF Patients</vt:lpstr>
      <vt:lpstr>Impact of Non-cardiac Co-morbidities in Elderly HF Patients on Hospitalization Rates</vt:lpstr>
      <vt:lpstr>Comorbidites Confer Risk of Adverse Outcomes Independent of Age </vt:lpstr>
      <vt:lpstr>Profile of Older Adult with HF</vt:lpstr>
      <vt:lpstr>HF as Syndrome Rather than Disease</vt:lpstr>
      <vt:lpstr>Management of HFrEF in the Elderly</vt:lpstr>
      <vt:lpstr>Management of HF with Reduced Ejection Fraction (HFrEF) – Beta Blockers</vt:lpstr>
      <vt:lpstr>Mortality Benefit of Beta Blockers for Patients with HFrEF Stratified by Age</vt:lpstr>
      <vt:lpstr>Management of HFrEF – Angiotensin-Converting Enzyme Inhibitors</vt:lpstr>
      <vt:lpstr>Management of HFrEF – Angiotensin Receptor Blockers</vt:lpstr>
      <vt:lpstr>Management of HFrEF – Aldosterone Antagonists</vt:lpstr>
      <vt:lpstr>Management of HFrEF – Digoxin</vt:lpstr>
      <vt:lpstr>Recent Advances in Medical Management of HFrEF – Neprilysin inhibitor</vt:lpstr>
      <vt:lpstr>Recent Advances in Medical Management of HFrEF – Neprilysin inhibitor</vt:lpstr>
      <vt:lpstr>Guidelines for Pharmacologic Management of Older Patients with HFrEF</vt:lpstr>
      <vt:lpstr>Defining HFpEF</vt:lpstr>
      <vt:lpstr>Controversial Role of Diastolic Dysfunction</vt:lpstr>
      <vt:lpstr>Pathophysiology of HFpEF</vt:lpstr>
      <vt:lpstr>Contributors to Clinical HFpEF Syndrome</vt:lpstr>
      <vt:lpstr>Increasing Prevalence of Hypertension with Age</vt:lpstr>
      <vt:lpstr>Hypertension is Key Risk Factor for HFpEF</vt:lpstr>
      <vt:lpstr>Blood Pressure Control is Key!</vt:lpstr>
      <vt:lpstr>Treatment of HTN Reduces HF Incidence</vt:lpstr>
      <vt:lpstr>Management of HFpEF</vt:lpstr>
      <vt:lpstr>Effects of Pharmacotherapy for HFpEF on Mortality</vt:lpstr>
      <vt:lpstr>Management of HFpEF – Diuretics</vt:lpstr>
      <vt:lpstr>Management of HFpEF – Nitrates</vt:lpstr>
      <vt:lpstr>Activity Levels in Patients with HFpEF Receiving Nitrates</vt:lpstr>
      <vt:lpstr>Management of HFpEF – Beta Blockers</vt:lpstr>
      <vt:lpstr>Management of HFpEF – Angiotensin-converting Enzyme Inhibitors</vt:lpstr>
      <vt:lpstr>Management of HFpEF – Angiotensin Receptor Blockers</vt:lpstr>
      <vt:lpstr>Management of HFpEF – Aldosterone Antagonists</vt:lpstr>
      <vt:lpstr>Management of HFpEF – Digoxin</vt:lpstr>
      <vt:lpstr>Guidelines for Pharmacologic Management of Patients with HFpEF</vt:lpstr>
      <vt:lpstr>Exercise Training</vt:lpstr>
      <vt:lpstr>Controlled Trials of Exercise Training Demonstrating Improved Peak V̇o2 in HF</vt:lpstr>
      <vt:lpstr>Impact of Exercise Training and Decreased Caloric Intake on Exercise Capacity</vt:lpstr>
      <vt:lpstr>Projected Outcomes of Modest Dietary Sodium Restriction</vt:lpstr>
      <vt:lpstr>Heart Failure Patient Education and Training in Self-Efficacy</vt:lpstr>
      <vt:lpstr>Device Therapy</vt:lpstr>
      <vt:lpstr>Device Therapy – ICD</vt:lpstr>
      <vt:lpstr>Device Therapy - CRT</vt:lpstr>
      <vt:lpstr>Role of Left Ventricular Assist Devices (LVADs) in Management of Elderly HF Patients</vt:lpstr>
      <vt:lpstr>Survival of Elderly Patients Less than or Greater than 70 Years of Age with LVADs</vt:lpstr>
      <vt:lpstr>Palliative Care</vt:lpstr>
      <vt:lpstr>Summary</vt:lpstr>
      <vt:lpstr>Summary</vt:lpstr>
      <vt:lpstr>Key References </vt:lpstr>
      <vt:lpstr>References – Major Recent Clinical Trials</vt:lpstr>
      <vt:lpstr>PowerPoint Presentation</vt:lpstr>
    </vt:vector>
  </TitlesOfParts>
  <Company>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Leibowitz</dc:creator>
  <cp:lastModifiedBy>Kelli Bohannon</cp:lastModifiedBy>
  <cp:revision>33</cp:revision>
  <cp:lastPrinted>2016-09-16T12:42:34Z</cp:lastPrinted>
  <dcterms:created xsi:type="dcterms:W3CDTF">2016-08-10T22:40:50Z</dcterms:created>
  <dcterms:modified xsi:type="dcterms:W3CDTF">2016-10-04T15:47:14Z</dcterms:modified>
</cp:coreProperties>
</file>