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67" r:id="rId2"/>
  </p:sldMasterIdLst>
  <p:notesMasterIdLst>
    <p:notesMasterId r:id="rId38"/>
  </p:notesMasterIdLst>
  <p:sldIdLst>
    <p:sldId id="292"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3" r:id="rId3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700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6" d="100"/>
          <a:sy n="116" d="100"/>
        </p:scale>
        <p:origin x="-654" y="-10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17D546-F457-42C7-8433-244761FFF9E1}" type="datetimeFigureOut">
              <a:rPr lang="en-US" smtClean="0"/>
              <a:t>10/4/2016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4801AC-9A93-4C79-8BB4-6F989BEF4190}" type="slidenum">
              <a:rPr lang="en-US" smtClean="0"/>
              <a:t>‹#›</a:t>
            </a:fld>
            <a:endParaRPr lang="en-US"/>
          </a:p>
        </p:txBody>
      </p:sp>
    </p:spTree>
    <p:extLst>
      <p:ext uri="{BB962C8B-B14F-4D97-AF65-F5344CB8AC3E}">
        <p14:creationId xmlns:p14="http://schemas.microsoft.com/office/powerpoint/2010/main" val="2498935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this large epidemiologic study, we can conclude that in older adults, systolic blood pressure and pulse pressure increase with advancing age; importantly, diastolic blood pressure decreases with increasing age, mostly as a consequence of decreased central arterial compliance. </a:t>
            </a:r>
            <a:endParaRPr lang="en-US" dirty="0"/>
          </a:p>
        </p:txBody>
      </p:sp>
      <p:sp>
        <p:nvSpPr>
          <p:cNvPr id="4" name="Slide Number Placeholder 3"/>
          <p:cNvSpPr>
            <a:spLocks noGrp="1"/>
          </p:cNvSpPr>
          <p:nvPr>
            <p:ph type="sldNum" sz="quarter" idx="10"/>
          </p:nvPr>
        </p:nvSpPr>
        <p:spPr/>
        <p:txBody>
          <a:bodyPr/>
          <a:lstStyle/>
          <a:p>
            <a:fld id="{C3A2E525-3638-4A8C-AB75-DB75D5C575DF}" type="slidenum">
              <a:rPr lang="en-US" smtClean="0"/>
              <a:t>6</a:t>
            </a:fld>
            <a:endParaRPr lang="en-US"/>
          </a:p>
        </p:txBody>
      </p:sp>
    </p:spTree>
    <p:extLst>
      <p:ext uri="{BB962C8B-B14F-4D97-AF65-F5344CB8AC3E}">
        <p14:creationId xmlns:p14="http://schemas.microsoft.com/office/powerpoint/2010/main" val="420080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Epidemiological studies support that in older adults, SBP and PP carry a greater risk than DBP for coronary artery disease (CAD), AF, CHF, kidney disease, dementia and total mortality, likely owing to the damaging nature of the increased </a:t>
            </a:r>
            <a:r>
              <a:rPr lang="en-US" dirty="0" err="1" smtClean="0"/>
              <a:t>pulsatility</a:t>
            </a:r>
            <a:r>
              <a:rPr lang="en-US" dirty="0" smtClean="0"/>
              <a:t> of the </a:t>
            </a:r>
            <a:r>
              <a:rPr lang="en-US" dirty="0" err="1" smtClean="0"/>
              <a:t>wavefronts</a:t>
            </a:r>
            <a:r>
              <a:rPr lang="en-US" dirty="0" smtClean="0"/>
              <a:t>; for every 10 mm Hg rise in PP, risk of a coronary heart disease (CHD) event rises by 27% and stroke by 32%.</a:t>
            </a:r>
            <a:endParaRPr lang="en-US" dirty="0"/>
          </a:p>
        </p:txBody>
      </p:sp>
      <p:sp>
        <p:nvSpPr>
          <p:cNvPr id="4" name="Slide Number Placeholder 3"/>
          <p:cNvSpPr>
            <a:spLocks noGrp="1"/>
          </p:cNvSpPr>
          <p:nvPr>
            <p:ph type="sldNum" sz="quarter" idx="10"/>
          </p:nvPr>
        </p:nvSpPr>
        <p:spPr/>
        <p:txBody>
          <a:bodyPr/>
          <a:lstStyle/>
          <a:p>
            <a:fld id="{C3A2E525-3638-4A8C-AB75-DB75D5C575DF}" type="slidenum">
              <a:rPr lang="en-US" smtClean="0"/>
              <a:t>7</a:t>
            </a:fld>
            <a:endParaRPr lang="en-US"/>
          </a:p>
        </p:txBody>
      </p:sp>
    </p:spTree>
    <p:extLst>
      <p:ext uri="{BB962C8B-B14F-4D97-AF65-F5344CB8AC3E}">
        <p14:creationId xmlns:p14="http://schemas.microsoft.com/office/powerpoint/2010/main" val="9722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Multiple, randomized clinical trials</a:t>
            </a:r>
            <a:r>
              <a:rPr lang="en-US" baseline="0" dirty="0" smtClean="0"/>
              <a:t> have demonstrated a reduction in cardiovascular events, including coronary artery disease, stroke and heart failure by lowering blood pressure. </a:t>
            </a:r>
            <a:endParaRPr lang="en-US" dirty="0"/>
          </a:p>
        </p:txBody>
      </p:sp>
      <p:sp>
        <p:nvSpPr>
          <p:cNvPr id="4" name="Slide Number Placeholder 3"/>
          <p:cNvSpPr>
            <a:spLocks noGrp="1"/>
          </p:cNvSpPr>
          <p:nvPr>
            <p:ph type="sldNum" sz="quarter" idx="10"/>
          </p:nvPr>
        </p:nvSpPr>
        <p:spPr/>
        <p:txBody>
          <a:bodyPr/>
          <a:lstStyle/>
          <a:p>
            <a:fld id="{C3A2E525-3638-4A8C-AB75-DB75D5C575DF}" type="slidenum">
              <a:rPr lang="en-US" smtClean="0"/>
              <a:t>8</a:t>
            </a:fld>
            <a:endParaRPr lang="en-US"/>
          </a:p>
        </p:txBody>
      </p:sp>
    </p:spTree>
    <p:extLst>
      <p:ext uri="{BB962C8B-B14F-4D97-AF65-F5344CB8AC3E}">
        <p14:creationId xmlns:p14="http://schemas.microsoft.com/office/powerpoint/2010/main" val="835604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the silent gap the pulse wave is palpable but K sounds are not audible most likely due to vascular stiffness. Failure to determine </a:t>
            </a:r>
            <a:r>
              <a:rPr lang="en-US" dirty="0" err="1" smtClean="0"/>
              <a:t>palpatory</a:t>
            </a:r>
            <a:r>
              <a:rPr lang="en-US" dirty="0" smtClean="0"/>
              <a:t> pressure could lead to failure to recognize 5% of patients with hypertension. The gap is recognized only when the point of obliteration of the pulse is determined by palpation prior to deflation of the </a:t>
            </a:r>
            <a:r>
              <a:rPr lang="en-US" dirty="0" err="1" smtClean="0"/>
              <a:t>armcuff</a:t>
            </a:r>
            <a:r>
              <a:rPr lang="en-US" dirty="0" smtClean="0"/>
              <a:t>.</a:t>
            </a:r>
          </a:p>
          <a:p>
            <a:endParaRPr lang="en-US" dirty="0" smtClean="0"/>
          </a:p>
          <a:p>
            <a:r>
              <a:rPr lang="en-US" dirty="0" smtClean="0"/>
              <a:t>ECG = electrocardiogram; FES = foil electret sensor;  K sound = </a:t>
            </a:r>
            <a:r>
              <a:rPr lang="en-US" dirty="0" err="1" smtClean="0"/>
              <a:t>Kortkoff</a:t>
            </a:r>
            <a:r>
              <a:rPr lang="en-US" dirty="0" smtClean="0"/>
              <a:t> sounds.</a:t>
            </a:r>
            <a:endParaRPr lang="en-US" dirty="0"/>
          </a:p>
        </p:txBody>
      </p:sp>
      <p:sp>
        <p:nvSpPr>
          <p:cNvPr id="4" name="Slide Number Placeholder 3"/>
          <p:cNvSpPr>
            <a:spLocks noGrp="1"/>
          </p:cNvSpPr>
          <p:nvPr>
            <p:ph type="sldNum" sz="quarter" idx="10"/>
          </p:nvPr>
        </p:nvSpPr>
        <p:spPr/>
        <p:txBody>
          <a:bodyPr/>
          <a:lstStyle/>
          <a:p>
            <a:fld id="{C3A2E525-3638-4A8C-AB75-DB75D5C575DF}" type="slidenum">
              <a:rPr lang="en-US" smtClean="0"/>
              <a:t>11</a:t>
            </a:fld>
            <a:endParaRPr lang="en-US"/>
          </a:p>
        </p:txBody>
      </p:sp>
    </p:spTree>
    <p:extLst>
      <p:ext uri="{BB962C8B-B14F-4D97-AF65-F5344CB8AC3E}">
        <p14:creationId xmlns:p14="http://schemas.microsoft.com/office/powerpoint/2010/main" val="1789286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worth mentioning that more than 70% of older adults take at least one supplement, herbal medicine or over-the-counter drug on a regular</a:t>
            </a:r>
            <a:r>
              <a:rPr lang="en-US" baseline="0" dirty="0" smtClean="0"/>
              <a:t> basis; these have to be considered in every clinical encounter, as many can directly impact blood pressure management. For instance, St John’s Wort and Gingko biloba can modify the absorption of calcium channel blockers</a:t>
            </a:r>
            <a:endParaRPr lang="en-US" dirty="0"/>
          </a:p>
        </p:txBody>
      </p:sp>
      <p:sp>
        <p:nvSpPr>
          <p:cNvPr id="4" name="Slide Number Placeholder 3"/>
          <p:cNvSpPr>
            <a:spLocks noGrp="1"/>
          </p:cNvSpPr>
          <p:nvPr>
            <p:ph type="sldNum" sz="quarter" idx="10"/>
          </p:nvPr>
        </p:nvSpPr>
        <p:spPr/>
        <p:txBody>
          <a:bodyPr/>
          <a:lstStyle/>
          <a:p>
            <a:fld id="{C3A2E525-3638-4A8C-AB75-DB75D5C575DF}" type="slidenum">
              <a:rPr lang="en-US" smtClean="0"/>
              <a:t>13</a:t>
            </a:fld>
            <a:endParaRPr lang="en-US"/>
          </a:p>
        </p:txBody>
      </p:sp>
    </p:spTree>
    <p:extLst>
      <p:ext uri="{BB962C8B-B14F-4D97-AF65-F5344CB8AC3E}">
        <p14:creationId xmlns:p14="http://schemas.microsoft.com/office/powerpoint/2010/main" val="3082155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landmark study HYVET (Hypertension in the Very Elderly Trial), an international, multisite, randomized controlled trial of HTN among 3,845 patients &gt;80 years old with systolic HTN addressed this question. Subjects were randomized to </a:t>
            </a:r>
            <a:r>
              <a:rPr lang="en-US" dirty="0" err="1" smtClean="0"/>
              <a:t>Indapamide</a:t>
            </a:r>
            <a:r>
              <a:rPr lang="en-US" dirty="0" smtClean="0"/>
              <a:t> SR 1.5 mg or placebo, with a target goal of SBP &lt;150 mm Hg and DBP &lt;80 mm Hg. Perindopril (2 or 4 mg) was added if needed to achieve this target. The primary outcomes were fatal and nonfatal stroke. The trial was stopped prematurely by its Data Safety Monitoring Board due to an unexpected significant 28% decrease in mortality in the treated group (P = 0.02). The results demonstrated significant reductions in stroke, mortality, and heart failure.</a:t>
            </a:r>
            <a:endParaRPr lang="en-US" dirty="0"/>
          </a:p>
        </p:txBody>
      </p:sp>
      <p:sp>
        <p:nvSpPr>
          <p:cNvPr id="4" name="Slide Number Placeholder 3"/>
          <p:cNvSpPr>
            <a:spLocks noGrp="1"/>
          </p:cNvSpPr>
          <p:nvPr>
            <p:ph type="sldNum" sz="quarter" idx="10"/>
          </p:nvPr>
        </p:nvSpPr>
        <p:spPr/>
        <p:txBody>
          <a:bodyPr/>
          <a:lstStyle/>
          <a:p>
            <a:fld id="{C3A2E525-3638-4A8C-AB75-DB75D5C575DF}" type="slidenum">
              <a:rPr lang="en-US" smtClean="0"/>
              <a:t>15</a:t>
            </a:fld>
            <a:endParaRPr lang="en-US"/>
          </a:p>
        </p:txBody>
      </p:sp>
    </p:spTree>
    <p:extLst>
      <p:ext uri="{BB962C8B-B14F-4D97-AF65-F5344CB8AC3E}">
        <p14:creationId xmlns:p14="http://schemas.microsoft.com/office/powerpoint/2010/main" val="1775829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that regardless of the need for pharmacologic treatment, lifestyle interventions should</a:t>
            </a:r>
            <a:r>
              <a:rPr lang="en-US" baseline="0" dirty="0" smtClean="0"/>
              <a:t> be established as a priority, and maintained as patients are prescribed antihypertensive agents. Notice than when compared to previous JNC 7 recommendations, which specifically recommended the use of thiazide-like diuretics as first line agents,  physicians are now encouraged to choose between ACEI, ARBS, CCB or thiazide-type diuretic for initiation of therapy. </a:t>
            </a:r>
            <a:endParaRPr lang="en-US" dirty="0"/>
          </a:p>
        </p:txBody>
      </p:sp>
      <p:sp>
        <p:nvSpPr>
          <p:cNvPr id="4" name="Slide Number Placeholder 3"/>
          <p:cNvSpPr>
            <a:spLocks noGrp="1"/>
          </p:cNvSpPr>
          <p:nvPr>
            <p:ph type="sldNum" sz="quarter" idx="10"/>
          </p:nvPr>
        </p:nvSpPr>
        <p:spPr/>
        <p:txBody>
          <a:bodyPr/>
          <a:lstStyle/>
          <a:p>
            <a:fld id="{C3A2E525-3638-4A8C-AB75-DB75D5C575DF}" type="slidenum">
              <a:rPr lang="en-US" smtClean="0"/>
              <a:t>16</a:t>
            </a:fld>
            <a:endParaRPr lang="en-US"/>
          </a:p>
        </p:txBody>
      </p:sp>
    </p:spTree>
    <p:extLst>
      <p:ext uri="{BB962C8B-B14F-4D97-AF65-F5344CB8AC3E}">
        <p14:creationId xmlns:p14="http://schemas.microsoft.com/office/powerpoint/2010/main" val="3683745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age 55, the</a:t>
            </a:r>
            <a:r>
              <a:rPr lang="en-US" baseline="0" dirty="0" smtClean="0"/>
              <a:t> risk of stroke doubles for each decade of life. Treatment of hypertension in older adults can decrease the risk of stroke by 30-40%, while smoking cessation reverts the 2 to 4 times increased risk of stroke during active smoking. </a:t>
            </a:r>
            <a:endParaRPr lang="en-US" dirty="0"/>
          </a:p>
        </p:txBody>
      </p:sp>
      <p:sp>
        <p:nvSpPr>
          <p:cNvPr id="4" name="Slide Number Placeholder 3"/>
          <p:cNvSpPr>
            <a:spLocks noGrp="1"/>
          </p:cNvSpPr>
          <p:nvPr>
            <p:ph type="sldNum" sz="quarter" idx="10"/>
          </p:nvPr>
        </p:nvSpPr>
        <p:spPr/>
        <p:txBody>
          <a:bodyPr/>
          <a:lstStyle/>
          <a:p>
            <a:fld id="{C3A2E525-3638-4A8C-AB75-DB75D5C575DF}" type="slidenum">
              <a:rPr lang="en-US" smtClean="0"/>
              <a:t>25</a:t>
            </a:fld>
            <a:endParaRPr lang="en-US"/>
          </a:p>
        </p:txBody>
      </p:sp>
    </p:spTree>
    <p:extLst>
      <p:ext uri="{BB962C8B-B14F-4D97-AF65-F5344CB8AC3E}">
        <p14:creationId xmlns:p14="http://schemas.microsoft.com/office/powerpoint/2010/main" val="1854405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that advanced age over 75 years represents a risk factor for both CEA and CAS; thus, decisions on the most appropriate modality</a:t>
            </a:r>
            <a:r>
              <a:rPr lang="en-US" baseline="0" dirty="0" smtClean="0"/>
              <a:t> of treatment are usually based on comorbidities and anatomical/structural features</a:t>
            </a:r>
            <a:endParaRPr lang="en-US" dirty="0"/>
          </a:p>
        </p:txBody>
      </p:sp>
      <p:sp>
        <p:nvSpPr>
          <p:cNvPr id="4" name="Slide Number Placeholder 3"/>
          <p:cNvSpPr>
            <a:spLocks noGrp="1"/>
          </p:cNvSpPr>
          <p:nvPr>
            <p:ph type="sldNum" sz="quarter" idx="10"/>
          </p:nvPr>
        </p:nvSpPr>
        <p:spPr/>
        <p:txBody>
          <a:bodyPr/>
          <a:lstStyle/>
          <a:p>
            <a:fld id="{C3A2E525-3638-4A8C-AB75-DB75D5C575DF}" type="slidenum">
              <a:rPr lang="en-US" smtClean="0"/>
              <a:t>30</a:t>
            </a:fld>
            <a:endParaRPr lang="en-US"/>
          </a:p>
        </p:txBody>
      </p:sp>
    </p:spTree>
    <p:extLst>
      <p:ext uri="{BB962C8B-B14F-4D97-AF65-F5344CB8AC3E}">
        <p14:creationId xmlns:p14="http://schemas.microsoft.com/office/powerpoint/2010/main" val="1743376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2AFD37-A39C-7842-9408-D2FD2D6F9323}"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30925927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E9700A"/>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indent="-342900">
              <a:buFont typeface="Wingdings" panose="05000000000000000000" pitchFamily="2" charset="2"/>
              <a:buChar char="§"/>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B2AFD37-A39C-7842-9408-D2FD2D6F9323}" type="datetimeFigureOut">
              <a:rPr lang="en-US" smtClean="0"/>
              <a:t>10/4/2016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26694340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50938"/>
            <a:ext cx="4041775" cy="4810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18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endParaRPr lang="en-US" dirty="0"/>
          </a:p>
        </p:txBody>
      </p:sp>
      <p:sp>
        <p:nvSpPr>
          <p:cNvPr id="7" name="Date Placeholder 6"/>
          <p:cNvSpPr>
            <a:spLocks noGrp="1"/>
          </p:cNvSpPr>
          <p:nvPr>
            <p:ph type="dt" sz="half" idx="10"/>
          </p:nvPr>
        </p:nvSpPr>
        <p:spPr/>
        <p:txBody>
          <a:bodyPr/>
          <a:lstStyle/>
          <a:p>
            <a:fld id="{3B2AFD37-A39C-7842-9408-D2FD2D6F9323}" type="datetimeFigureOut">
              <a:rPr lang="en-US" smtClean="0"/>
              <a:t>10/4/2016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0DBFFB-E866-5B4F-9BC0-BE91DE0315FE}" type="slidenum">
              <a:rPr lang="en-US" smtClean="0"/>
              <a:t>‹#›</a:t>
            </a:fld>
            <a:endParaRPr lang="en-US"/>
          </a:p>
        </p:txBody>
      </p:sp>
    </p:spTree>
    <p:extLst>
      <p:ext uri="{BB962C8B-B14F-4D97-AF65-F5344CB8AC3E}">
        <p14:creationId xmlns:p14="http://schemas.microsoft.com/office/powerpoint/2010/main" val="18192517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AAD12B-634B-7944-9A61-A9774E61A80E}" type="datetimeFigureOut">
              <a:rPr lang="en-US" smtClean="0">
                <a:solidFill>
                  <a:prstClr val="black">
                    <a:tint val="75000"/>
                  </a:prstClr>
                </a:solidFill>
              </a:rPr>
              <a:pPr/>
              <a:t>10/4/2016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6963EAA-11CB-0949-9110-F86785D8FEB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8796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3B2AFD37-A39C-7842-9408-D2FD2D6F9323}" type="datetimeFigureOut">
              <a:rPr lang="en-US" smtClean="0"/>
              <a:t>10/4/2016</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150DBFFB-E866-5B4F-9BC0-BE91DE0315FE}" type="slidenum">
              <a:rPr lang="en-US" smtClean="0"/>
              <a:t>‹#›</a:t>
            </a:fld>
            <a:endParaRPr lang="en-US"/>
          </a:p>
        </p:txBody>
      </p:sp>
      <p:pic>
        <p:nvPicPr>
          <p:cNvPr id="7" name="Picture 6" descr="F16369---ECCOA-Powerpoint-second.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847063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6"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8AAD12B-634B-7944-9A61-A9774E61A80E}" type="datetimeFigureOut">
              <a:rPr lang="en-US" smtClean="0">
                <a:solidFill>
                  <a:prstClr val="black">
                    <a:tint val="75000"/>
                  </a:prstClr>
                </a:solidFill>
              </a:rPr>
              <a:pPr/>
              <a:t>10/4/2016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6963EAA-11CB-0949-9110-F86785D8FEB1}" type="slidenum">
              <a:rPr lang="en-US" smtClean="0">
                <a:solidFill>
                  <a:prstClr val="black">
                    <a:tint val="75000"/>
                  </a:prstClr>
                </a:solidFill>
              </a:rPr>
              <a:pPr/>
              <a:t>‹#›</a:t>
            </a:fld>
            <a:endParaRPr lang="en-US">
              <a:solidFill>
                <a:prstClr val="black">
                  <a:tint val="75000"/>
                </a:prstClr>
              </a:solidFill>
            </a:endParaRPr>
          </a:p>
        </p:txBody>
      </p:sp>
      <p:pic>
        <p:nvPicPr>
          <p:cNvPr id="7" name="Picture 6" descr="F16369-ECCOA-Powerpoint-Templa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3729434"/>
      </p:ext>
    </p:extLst>
  </p:cSld>
  <p:clrMap bg1="lt1" tx1="dk1" bg2="lt2" tx2="dk2" accent1="accent1" accent2="accent2" accent3="accent3" accent4="accent4" accent5="accent5" accent6="accent6" hlink="hlink" folHlink="folHlink"/>
  <p:sldLayoutIdLst>
    <p:sldLayoutId id="2147483668"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p:cNvPicPr>
          <p:nvPr/>
        </p:nvPicPr>
        <p:blipFill>
          <a:blip r:embed="rId2">
            <a:alphaModFix amt="70000"/>
            <a:extLst>
              <a:ext uri="{28A0092B-C50C-407E-A947-70E740481C1C}">
                <a14:useLocalDpi xmlns:a14="http://schemas.microsoft.com/office/drawing/2010/main" val="0"/>
              </a:ext>
            </a:extLst>
          </a:blip>
          <a:srcRect/>
          <a:stretch>
            <a:fillRect/>
          </a:stretch>
        </p:blipFill>
        <p:spPr bwMode="auto">
          <a:xfrm>
            <a:off x="1970087" y="2163763"/>
            <a:ext cx="7173913" cy="2711450"/>
          </a:xfrm>
          <a:prstGeom prst="rect">
            <a:avLst/>
          </a:prstGeom>
          <a:noFill/>
          <a:ln>
            <a:noFill/>
          </a:ln>
          <a:extLst>
            <a:ext uri="{909E8E84-426E-40DD-AFC4-6F175D3DCCD1}">
              <a14:hiddenFill xmlns:a14="http://schemas.microsoft.com/office/drawing/2010/main">
                <a:solidFill>
                  <a:srgbClr val="FFFFFF">
                    <a:alpha val="70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2230906" y="3702928"/>
            <a:ext cx="6511378" cy="526171"/>
          </a:xfrm>
        </p:spPr>
        <p:txBody>
          <a:bodyPr>
            <a:normAutofit fontScale="25000" lnSpcReduction="20000"/>
          </a:bodyPr>
          <a:lstStyle/>
          <a:p>
            <a:pPr>
              <a:defRPr/>
            </a:pPr>
            <a:endParaRPr lang="en-US" sz="8000" b="1" dirty="0" smtClean="0">
              <a:solidFill>
                <a:schemeClr val="bg1"/>
              </a:solidFill>
            </a:endParaRPr>
          </a:p>
          <a:p>
            <a:pPr algn="r">
              <a:defRPr/>
            </a:pPr>
            <a:r>
              <a:rPr lang="en-US" sz="8000" b="1" dirty="0" smtClean="0">
                <a:solidFill>
                  <a:schemeClr val="bg1"/>
                </a:solidFill>
              </a:rPr>
              <a:t>Geriatric </a:t>
            </a:r>
            <a:r>
              <a:rPr lang="en-US" sz="8000" b="1" dirty="0">
                <a:solidFill>
                  <a:schemeClr val="bg1"/>
                </a:solidFill>
              </a:rPr>
              <a:t>Cardiology </a:t>
            </a:r>
            <a:r>
              <a:rPr lang="en-US" sz="8000" b="1" dirty="0" smtClean="0">
                <a:solidFill>
                  <a:schemeClr val="bg1"/>
                </a:solidFill>
              </a:rPr>
              <a:t>Section </a:t>
            </a:r>
            <a:r>
              <a:rPr lang="en-US" sz="8000" b="1" dirty="0">
                <a:solidFill>
                  <a:schemeClr val="bg1"/>
                </a:solidFill>
              </a:rPr>
              <a:t>of </a:t>
            </a:r>
            <a:r>
              <a:rPr lang="en-US" sz="8000" b="1" dirty="0" smtClean="0">
                <a:solidFill>
                  <a:schemeClr val="bg1"/>
                </a:solidFill>
              </a:rPr>
              <a:t>the </a:t>
            </a:r>
          </a:p>
          <a:p>
            <a:pPr algn="r">
              <a:defRPr/>
            </a:pPr>
            <a:r>
              <a:rPr lang="en-US" sz="8000" b="1" dirty="0" smtClean="0">
                <a:solidFill>
                  <a:schemeClr val="bg1"/>
                </a:solidFill>
              </a:rPr>
              <a:t>American </a:t>
            </a:r>
            <a:r>
              <a:rPr lang="en-US" sz="8000" b="1" dirty="0">
                <a:solidFill>
                  <a:schemeClr val="bg1"/>
                </a:solidFill>
              </a:rPr>
              <a:t>College of Cardiology</a:t>
            </a:r>
          </a:p>
          <a:p>
            <a:pPr>
              <a:defRPr/>
            </a:pPr>
            <a:endParaRPr lang="en-US" sz="4800" dirty="0">
              <a:solidFill>
                <a:schemeClr val="bg1"/>
              </a:solidFill>
            </a:endParaRPr>
          </a:p>
          <a:p>
            <a:pPr algn="r"/>
            <a:endParaRPr lang="en-US" b="1" i="1" dirty="0">
              <a:solidFill>
                <a:schemeClr val="bg1"/>
              </a:solidFill>
            </a:endParaRPr>
          </a:p>
        </p:txBody>
      </p:sp>
      <p:sp>
        <p:nvSpPr>
          <p:cNvPr id="2" name="Title 1"/>
          <p:cNvSpPr>
            <a:spLocks noGrp="1"/>
          </p:cNvSpPr>
          <p:nvPr>
            <p:ph type="ctrTitle"/>
          </p:nvPr>
        </p:nvSpPr>
        <p:spPr>
          <a:xfrm>
            <a:off x="2230905" y="2600410"/>
            <a:ext cx="6511379" cy="1102519"/>
          </a:xfrm>
        </p:spPr>
        <p:txBody>
          <a:bodyPr>
            <a:noAutofit/>
          </a:bodyPr>
          <a:lstStyle/>
          <a:p>
            <a:pPr algn="r"/>
            <a:r>
              <a:rPr lang="en-US" sz="4000" b="1" dirty="0" smtClean="0">
                <a:solidFill>
                  <a:schemeClr val="bg1"/>
                </a:solidFill>
                <a:latin typeface="Book Antiqua" panose="02040602050305030304" pitchFamily="18" charset="0"/>
              </a:rPr>
              <a:t>Hypertension </a:t>
            </a:r>
            <a:r>
              <a:rPr lang="en-US" sz="4000" b="1" dirty="0" smtClean="0">
                <a:solidFill>
                  <a:schemeClr val="bg1"/>
                </a:solidFill>
                <a:latin typeface="Book Antiqua" panose="02040602050305030304" pitchFamily="18" charset="0"/>
              </a:rPr>
              <a:t>&amp; </a:t>
            </a:r>
            <a:r>
              <a:rPr lang="en-US" sz="4000" b="1" dirty="0" smtClean="0">
                <a:solidFill>
                  <a:schemeClr val="bg1"/>
                </a:solidFill>
                <a:latin typeface="Book Antiqua" panose="02040602050305030304" pitchFamily="18" charset="0"/>
              </a:rPr>
              <a:t>Stroke in Older Adults 	</a:t>
            </a:r>
            <a:endParaRPr lang="en-US" sz="4000" b="1" dirty="0">
              <a:solidFill>
                <a:schemeClr val="bg1"/>
              </a:solidFill>
              <a:latin typeface="Book Antiqua" panose="02040602050305030304" pitchFamily="18" charset="0"/>
            </a:endParaRPr>
          </a:p>
        </p:txBody>
      </p:sp>
    </p:spTree>
    <p:extLst>
      <p:ext uri="{BB962C8B-B14F-4D97-AF65-F5344CB8AC3E}">
        <p14:creationId xmlns:p14="http://schemas.microsoft.com/office/powerpoint/2010/main" val="17309617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521"/>
            <a:ext cx="8229600" cy="857250"/>
          </a:xfrm>
        </p:spPr>
        <p:txBody>
          <a:bodyPr>
            <a:noAutofit/>
          </a:bodyPr>
          <a:lstStyle/>
          <a:p>
            <a:pPr algn="ctr"/>
            <a:r>
              <a:rPr lang="en-US" sz="3400" b="1" dirty="0" smtClean="0"/>
              <a:t>Blood pressure (BP) measuring tips in Older </a:t>
            </a:r>
            <a:r>
              <a:rPr lang="en-US" sz="3400" b="1" dirty="0"/>
              <a:t>A</a:t>
            </a:r>
            <a:r>
              <a:rPr lang="en-US" sz="3400" b="1" dirty="0" smtClean="0"/>
              <a:t>dults</a:t>
            </a:r>
            <a:endParaRPr lang="en-US" sz="3400" b="1" dirty="0"/>
          </a:p>
        </p:txBody>
      </p:sp>
      <p:sp>
        <p:nvSpPr>
          <p:cNvPr id="3" name="Content Placeholder 2"/>
          <p:cNvSpPr>
            <a:spLocks noGrp="1"/>
          </p:cNvSpPr>
          <p:nvPr>
            <p:ph idx="1"/>
          </p:nvPr>
        </p:nvSpPr>
        <p:spPr>
          <a:xfrm>
            <a:off x="533400" y="1144030"/>
            <a:ext cx="8153400" cy="3634740"/>
          </a:xfrm>
        </p:spPr>
        <p:txBody>
          <a:bodyPr>
            <a:normAutofit/>
          </a:bodyPr>
          <a:lstStyle/>
          <a:p>
            <a:r>
              <a:rPr lang="en-US" sz="1800" dirty="0" smtClean="0"/>
              <a:t>Repeat measurements </a:t>
            </a:r>
            <a:r>
              <a:rPr lang="en-US" sz="1800" dirty="0"/>
              <a:t>several times and on several </a:t>
            </a:r>
            <a:r>
              <a:rPr lang="en-US" sz="1800" dirty="0" smtClean="0"/>
              <a:t>occasions while palpating the pulse.</a:t>
            </a:r>
            <a:endParaRPr lang="en-US" sz="1800" dirty="0"/>
          </a:p>
          <a:p>
            <a:r>
              <a:rPr lang="en-US" sz="1800" dirty="0" smtClean="0"/>
              <a:t>Perform </a:t>
            </a:r>
            <a:r>
              <a:rPr lang="en-US" sz="1800" dirty="0"/>
              <a:t>manual </a:t>
            </a:r>
            <a:r>
              <a:rPr lang="en-US" sz="1800" dirty="0" smtClean="0"/>
              <a:t>BP measurements, inflating </a:t>
            </a:r>
            <a:r>
              <a:rPr lang="en-US" sz="1800" dirty="0"/>
              <a:t>cuff &gt;200 mm Hg and listening for an </a:t>
            </a:r>
            <a:r>
              <a:rPr lang="en-US" sz="1800" dirty="0" err="1"/>
              <a:t>auscultatory</a:t>
            </a:r>
            <a:r>
              <a:rPr lang="en-US" sz="1800" dirty="0"/>
              <a:t> </a:t>
            </a:r>
            <a:r>
              <a:rPr lang="en-US" sz="1800" dirty="0" smtClean="0"/>
              <a:t>gap; automated cuffs may not inflate to a pressure high enough to detect the true systolic value; after an </a:t>
            </a:r>
            <a:r>
              <a:rPr lang="en-US" sz="1800" dirty="0" err="1" smtClean="0"/>
              <a:t>auscultatory</a:t>
            </a:r>
            <a:r>
              <a:rPr lang="en-US" sz="1800" dirty="0" smtClean="0"/>
              <a:t> gap, the machine may incorrectly interpret the next wave as the systolic pressure</a:t>
            </a:r>
            <a:endParaRPr lang="en-US" sz="1800" dirty="0"/>
          </a:p>
          <a:p>
            <a:r>
              <a:rPr lang="en-US" sz="1800" dirty="0" smtClean="0"/>
              <a:t>Measure </a:t>
            </a:r>
            <a:r>
              <a:rPr lang="en-US" sz="1800" dirty="0"/>
              <a:t>orthostatic </a:t>
            </a:r>
            <a:r>
              <a:rPr lang="en-US" sz="1800" dirty="0" smtClean="0"/>
              <a:t>BP; orthostatic hypotension is more common in the elderly</a:t>
            </a:r>
            <a:endParaRPr lang="en-US" sz="1800" dirty="0"/>
          </a:p>
          <a:p>
            <a:r>
              <a:rPr lang="en-US" sz="1800" dirty="0" smtClean="0"/>
              <a:t>Validate and calibrate </a:t>
            </a:r>
            <a:r>
              <a:rPr lang="en-US" sz="1800" dirty="0"/>
              <a:t>home machines.</a:t>
            </a:r>
          </a:p>
          <a:p>
            <a:endParaRPr lang="en-US" dirty="0"/>
          </a:p>
        </p:txBody>
      </p:sp>
    </p:spTree>
    <p:extLst>
      <p:ext uri="{BB962C8B-B14F-4D97-AF65-F5344CB8AC3E}">
        <p14:creationId xmlns:p14="http://schemas.microsoft.com/office/powerpoint/2010/main" val="958303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0584" y="4171950"/>
            <a:ext cx="3443416" cy="857250"/>
          </a:xfrm>
        </p:spPr>
        <p:txBody>
          <a:bodyPr>
            <a:normAutofit/>
          </a:bodyPr>
          <a:lstStyle/>
          <a:p>
            <a:pPr algn="r"/>
            <a:r>
              <a:rPr lang="en-US" sz="900" b="1" i="1" dirty="0">
                <a:solidFill>
                  <a:schemeClr val="bg1"/>
                </a:solidFill>
              </a:rPr>
              <a:t>Reproduced with permission from </a:t>
            </a:r>
            <a:r>
              <a:rPr lang="en-US" sz="900" b="1" i="1" dirty="0" err="1">
                <a:solidFill>
                  <a:schemeClr val="bg1"/>
                </a:solidFill>
              </a:rPr>
              <a:t>Cavallini</a:t>
            </a:r>
            <a:r>
              <a:rPr lang="en-US" sz="900" b="1" i="1" dirty="0">
                <a:solidFill>
                  <a:schemeClr val="bg1"/>
                </a:solidFill>
              </a:rPr>
              <a:t> MC, Roman MJ, Blank SG, et al. Association of the </a:t>
            </a:r>
            <a:r>
              <a:rPr lang="en-US" sz="900" b="1" i="1" dirty="0" err="1">
                <a:solidFill>
                  <a:schemeClr val="bg1"/>
                </a:solidFill>
              </a:rPr>
              <a:t>auscultatory</a:t>
            </a:r>
            <a:r>
              <a:rPr lang="en-US" sz="900" b="1" i="1" dirty="0">
                <a:solidFill>
                  <a:schemeClr val="bg1"/>
                </a:solidFill>
              </a:rPr>
              <a:t> gap with vascular disease in hypertensive patients. Ann Intern Med 1996;124:877-83.</a:t>
            </a:r>
          </a:p>
        </p:txBody>
      </p:sp>
      <p:pic>
        <p:nvPicPr>
          <p:cNvPr id="1026" name="Picture 2" descr="http://education.acc.org/%7E/media/Images/Education/Certified%20Learning/Clinical%20Images/SAP/2014/ECCOA/Hypertension%20and%20Stroke%20Case%201/ECCOA_13_1_Skolnick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960" y="240030"/>
            <a:ext cx="6990079" cy="393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5466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808"/>
            <a:ext cx="8229600" cy="857250"/>
          </a:xfrm>
        </p:spPr>
        <p:txBody>
          <a:bodyPr>
            <a:normAutofit/>
          </a:bodyPr>
          <a:lstStyle/>
          <a:p>
            <a:pPr algn="ctr"/>
            <a:r>
              <a:rPr lang="en-US" sz="3400" b="1" dirty="0" smtClean="0"/>
              <a:t>Secondary Hypertension in Older Adults</a:t>
            </a:r>
            <a:endParaRPr lang="en-US" sz="3400" b="1" dirty="0"/>
          </a:p>
        </p:txBody>
      </p:sp>
      <p:sp>
        <p:nvSpPr>
          <p:cNvPr id="3" name="Content Placeholder 2"/>
          <p:cNvSpPr>
            <a:spLocks noGrp="1"/>
          </p:cNvSpPr>
          <p:nvPr>
            <p:ph idx="1"/>
          </p:nvPr>
        </p:nvSpPr>
        <p:spPr>
          <a:xfrm>
            <a:off x="457200" y="1043117"/>
            <a:ext cx="8229600" cy="3634740"/>
          </a:xfrm>
        </p:spPr>
        <p:txBody>
          <a:bodyPr>
            <a:normAutofit/>
          </a:bodyPr>
          <a:lstStyle/>
          <a:p>
            <a:r>
              <a:rPr lang="en-US" sz="2000" dirty="0" smtClean="0"/>
              <a:t>Uncommon; more than 90% of older adults suffer from essential (primary) hypertension</a:t>
            </a:r>
          </a:p>
          <a:p>
            <a:r>
              <a:rPr lang="en-US" sz="2000" dirty="0" smtClean="0"/>
              <a:t>Atherosclerotic </a:t>
            </a:r>
            <a:r>
              <a:rPr lang="en-US" sz="2000" dirty="0" err="1" smtClean="0"/>
              <a:t>renovascular</a:t>
            </a:r>
            <a:r>
              <a:rPr lang="en-US" sz="2000" dirty="0" smtClean="0"/>
              <a:t> disease is a relatively common secondary cause, seen in patients with established cardiovascular disease in whom blood pressure is difficult to control</a:t>
            </a:r>
          </a:p>
          <a:p>
            <a:r>
              <a:rPr lang="en-US" sz="2000" dirty="0" smtClean="0"/>
              <a:t>Several medications and over the counter supplements can increase blood pressure; non-steroidal </a:t>
            </a:r>
            <a:r>
              <a:rPr lang="en-US" sz="2000" dirty="0" err="1" smtClean="0"/>
              <a:t>antiinflammatories</a:t>
            </a:r>
            <a:r>
              <a:rPr lang="en-US" sz="2000" dirty="0" smtClean="0"/>
              <a:t> (NSAIDS), including COX-2 </a:t>
            </a:r>
            <a:r>
              <a:rPr lang="en-US" sz="2000" dirty="0" err="1" smtClean="0"/>
              <a:t>inibitors</a:t>
            </a:r>
            <a:r>
              <a:rPr lang="en-US" sz="2000" dirty="0" smtClean="0"/>
              <a:t> deserve special attention, given their ability to decrease renal prostaglandin production and glomerular filtration rates</a:t>
            </a:r>
            <a:endParaRPr lang="en-US" sz="2000" dirty="0"/>
          </a:p>
        </p:txBody>
      </p:sp>
    </p:spTree>
    <p:extLst>
      <p:ext uri="{BB962C8B-B14F-4D97-AF65-F5344CB8AC3E}">
        <p14:creationId xmlns:p14="http://schemas.microsoft.com/office/powerpoint/2010/main" val="1197792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ducation.acc.org/%7E/media/Images/Education/Certified%20Learning/Clinical%20Images/SAP/2014/ECCOA/Hypertension%20and%20Stroke%20Case%201/ECCOA_13_1_Skolnick_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8552" y="0"/>
            <a:ext cx="6646896" cy="4206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462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714"/>
            <a:ext cx="8229600" cy="857250"/>
          </a:xfrm>
        </p:spPr>
        <p:txBody>
          <a:bodyPr>
            <a:noAutofit/>
          </a:bodyPr>
          <a:lstStyle/>
          <a:p>
            <a:r>
              <a:rPr lang="en-US" sz="3400" b="1" dirty="0" smtClean="0"/>
              <a:t>Treatment Considerations of Hypertension in Older Adults</a:t>
            </a:r>
            <a:endParaRPr lang="en-US" sz="3400" b="1" dirty="0"/>
          </a:p>
        </p:txBody>
      </p:sp>
      <p:sp>
        <p:nvSpPr>
          <p:cNvPr id="3" name="Content Placeholder 2"/>
          <p:cNvSpPr>
            <a:spLocks noGrp="1"/>
          </p:cNvSpPr>
          <p:nvPr>
            <p:ph idx="1"/>
          </p:nvPr>
        </p:nvSpPr>
        <p:spPr>
          <a:xfrm>
            <a:off x="457200" y="1100267"/>
            <a:ext cx="8406714" cy="3634740"/>
          </a:xfrm>
        </p:spPr>
        <p:txBody>
          <a:bodyPr>
            <a:normAutofit/>
          </a:bodyPr>
          <a:lstStyle/>
          <a:p>
            <a:r>
              <a:rPr lang="en-US" sz="1700" dirty="0" smtClean="0"/>
              <a:t>There continues to be great controversy regarding the specific blood pressure targets in older adults</a:t>
            </a:r>
          </a:p>
          <a:p>
            <a:r>
              <a:rPr lang="en-US" sz="1700" dirty="0" smtClean="0"/>
              <a:t>The most recent JNC 8 report, based on available evidence at the time of publication, determined that the hypertension threshold in healthy individuals over the age of 60 should be 150/90 mmHg; this is similar to the threshold used in the HYVET trial, less than 150/80 in individuals over 80 years old</a:t>
            </a:r>
          </a:p>
          <a:p>
            <a:r>
              <a:rPr lang="en-US" sz="1700" dirty="0" smtClean="0"/>
              <a:t>In the presence of chronic kidney disease and/or diabetes, JNC 8 recommends a goal of less than 140/90 as ideal</a:t>
            </a:r>
          </a:p>
          <a:p>
            <a:r>
              <a:rPr lang="en-US" sz="1700" dirty="0" smtClean="0"/>
              <a:t>However, recent data from the SPRINT trial conflicts with these recommendations, as a more stringent systolic blood pressure goal of less than 120 mmHg was associated with a significant reduction in mortality and cardiovascular events</a:t>
            </a:r>
            <a:endParaRPr lang="en-US" sz="1700" dirty="0"/>
          </a:p>
        </p:txBody>
      </p:sp>
    </p:spTree>
    <p:extLst>
      <p:ext uri="{BB962C8B-B14F-4D97-AF65-F5344CB8AC3E}">
        <p14:creationId xmlns:p14="http://schemas.microsoft.com/office/powerpoint/2010/main" val="3719368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8822" y="4143632"/>
            <a:ext cx="3344562" cy="857250"/>
          </a:xfrm>
        </p:spPr>
        <p:txBody>
          <a:bodyPr>
            <a:normAutofit/>
          </a:bodyPr>
          <a:lstStyle/>
          <a:p>
            <a:pPr algn="r"/>
            <a:r>
              <a:rPr lang="en-US" sz="900" b="1" i="1" dirty="0" smtClean="0">
                <a:solidFill>
                  <a:schemeClr val="bg1"/>
                </a:solidFill>
              </a:rPr>
              <a:t>MODIFIED FROM Beckett </a:t>
            </a:r>
            <a:r>
              <a:rPr lang="en-US" sz="900" b="1" i="1" dirty="0">
                <a:solidFill>
                  <a:schemeClr val="bg1"/>
                </a:solidFill>
              </a:rPr>
              <a:t>NS, Peters R, Fletcher AE, et al. Treatment of hypertension in patients 80 years of age or older. N </a:t>
            </a:r>
            <a:r>
              <a:rPr lang="en-US" sz="900" b="1" i="1" dirty="0" err="1">
                <a:solidFill>
                  <a:schemeClr val="bg1"/>
                </a:solidFill>
              </a:rPr>
              <a:t>Engl</a:t>
            </a:r>
            <a:r>
              <a:rPr lang="en-US" sz="900" b="1" i="1" dirty="0">
                <a:solidFill>
                  <a:schemeClr val="bg1"/>
                </a:solidFill>
              </a:rPr>
              <a:t> J Med 2008;358:1887-98 (comment p. 1958).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267" y="0"/>
            <a:ext cx="7247466"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3980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8822" y="4371536"/>
            <a:ext cx="3435178" cy="742950"/>
          </a:xfrm>
        </p:spPr>
        <p:txBody>
          <a:bodyPr>
            <a:normAutofit/>
          </a:bodyPr>
          <a:lstStyle/>
          <a:p>
            <a:pPr algn="r"/>
            <a:r>
              <a:rPr lang="en-US" sz="800" b="1" i="1" dirty="0" smtClean="0">
                <a:solidFill>
                  <a:schemeClr val="bg1"/>
                </a:solidFill>
              </a:rPr>
              <a:t>Modified </a:t>
            </a:r>
            <a:r>
              <a:rPr lang="en-US" sz="800" b="1" i="1" dirty="0">
                <a:solidFill>
                  <a:schemeClr val="bg1"/>
                </a:solidFill>
              </a:rPr>
              <a:t>from James PA, </a:t>
            </a:r>
            <a:r>
              <a:rPr lang="en-US" sz="800" b="1" i="1" dirty="0" err="1">
                <a:solidFill>
                  <a:schemeClr val="bg1"/>
                </a:solidFill>
              </a:rPr>
              <a:t>Oparil</a:t>
            </a:r>
            <a:r>
              <a:rPr lang="en-US" sz="800" b="1" i="1" dirty="0">
                <a:solidFill>
                  <a:schemeClr val="bg1"/>
                </a:solidFill>
              </a:rPr>
              <a:t> S, Carter BL, et al. 2014 evidence-based guideline for the management of high blood pressure in adults: report from the panel members appointed to the Eighth Joint National Committee (JNC 8). JAMA 2014;311(5);50</a:t>
            </a:r>
          </a:p>
        </p:txBody>
      </p:sp>
      <p:pic>
        <p:nvPicPr>
          <p:cNvPr id="2050" name="Picture 2" descr="http://education.acc.org/%7E/media/Images/Education/Certified%20Learning/Clinical%20Images/SAP/2014/ECCOA/Hypertension%20and%20Stroke%20Case%201/ECCOA_13_1_Skolnick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406" y="88074"/>
            <a:ext cx="6935187" cy="374904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7707" y="3805514"/>
            <a:ext cx="8890575" cy="600164"/>
          </a:xfrm>
          <a:prstGeom prst="rect">
            <a:avLst/>
          </a:prstGeom>
          <a:noFill/>
        </p:spPr>
        <p:txBody>
          <a:bodyPr wrap="none" rtlCol="0">
            <a:spAutoFit/>
          </a:bodyPr>
          <a:lstStyle/>
          <a:p>
            <a:r>
              <a:rPr lang="en-US" sz="1100" b="1" dirty="0"/>
              <a:t>ACEI = angiotensin-converting enzyme inhibitor; ARB = angiotensin-receptor blocker; CCB = calcium channel blocker; DBP = diastolic blood pressure;  </a:t>
            </a:r>
            <a:endParaRPr lang="en-US" sz="1100" b="1" dirty="0" smtClean="0"/>
          </a:p>
          <a:p>
            <a:r>
              <a:rPr lang="en-US" sz="1100" b="1" dirty="0" smtClean="0"/>
              <a:t>SBP </a:t>
            </a:r>
            <a:r>
              <a:rPr lang="en-US" sz="1100" b="1" dirty="0"/>
              <a:t>= systolic blood pressure.</a:t>
            </a:r>
            <a:br>
              <a:rPr lang="en-US" sz="1100" b="1" dirty="0"/>
            </a:br>
            <a:endParaRPr lang="en-US" sz="1100" b="1" dirty="0"/>
          </a:p>
        </p:txBody>
      </p:sp>
    </p:spTree>
    <p:extLst>
      <p:ext uri="{BB962C8B-B14F-4D97-AF65-F5344CB8AC3E}">
        <p14:creationId xmlns:p14="http://schemas.microsoft.com/office/powerpoint/2010/main" val="12653225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rmAutofit/>
          </a:bodyPr>
          <a:lstStyle/>
          <a:p>
            <a:pPr algn="ctr"/>
            <a:r>
              <a:rPr lang="en-US" sz="3400" b="1" dirty="0" smtClean="0"/>
              <a:t>Lifestyle Interventions in Hypertension</a:t>
            </a:r>
            <a:endParaRPr lang="en-US" sz="3400" b="1" dirty="0"/>
          </a:p>
        </p:txBody>
      </p:sp>
      <p:sp>
        <p:nvSpPr>
          <p:cNvPr id="3" name="Content Placeholder 2"/>
          <p:cNvSpPr>
            <a:spLocks noGrp="1"/>
          </p:cNvSpPr>
          <p:nvPr>
            <p:ph idx="1"/>
          </p:nvPr>
        </p:nvSpPr>
        <p:spPr>
          <a:xfrm>
            <a:off x="533400" y="857250"/>
            <a:ext cx="8281086" cy="3634740"/>
          </a:xfrm>
        </p:spPr>
        <p:txBody>
          <a:bodyPr>
            <a:normAutofit/>
          </a:bodyPr>
          <a:lstStyle/>
          <a:p>
            <a:r>
              <a:rPr lang="en-US" sz="2000" dirty="0" smtClean="0"/>
              <a:t>Several trials support the benefit of lifestyle interventions in older adults</a:t>
            </a:r>
          </a:p>
          <a:p>
            <a:r>
              <a:rPr lang="en-US" sz="2000" dirty="0" smtClean="0"/>
              <a:t>The TONE study (</a:t>
            </a:r>
            <a:r>
              <a:rPr lang="en-US" sz="2000" dirty="0" smtClean="0">
                <a:solidFill>
                  <a:srgbClr val="FF0000"/>
                </a:solidFill>
              </a:rPr>
              <a:t>T</a:t>
            </a:r>
            <a:r>
              <a:rPr lang="en-US" sz="2000" dirty="0" smtClean="0"/>
              <a:t>rial </a:t>
            </a:r>
            <a:r>
              <a:rPr lang="en-US" sz="2000" dirty="0" smtClean="0">
                <a:solidFill>
                  <a:srgbClr val="FF0000"/>
                </a:solidFill>
              </a:rPr>
              <a:t>O</a:t>
            </a:r>
            <a:r>
              <a:rPr lang="en-US" sz="2000" dirty="0" smtClean="0"/>
              <a:t>f </a:t>
            </a:r>
            <a:r>
              <a:rPr lang="en-US" sz="2000" dirty="0" smtClean="0">
                <a:solidFill>
                  <a:srgbClr val="FF0000"/>
                </a:solidFill>
              </a:rPr>
              <a:t>N</a:t>
            </a:r>
            <a:r>
              <a:rPr lang="en-US" sz="2000" dirty="0" smtClean="0"/>
              <a:t>on-pharmacologic interventions in the </a:t>
            </a:r>
            <a:r>
              <a:rPr lang="en-US" sz="2000" dirty="0" smtClean="0">
                <a:solidFill>
                  <a:srgbClr val="FF0000"/>
                </a:solidFill>
              </a:rPr>
              <a:t>E</a:t>
            </a:r>
            <a:r>
              <a:rPr lang="en-US" sz="2000" dirty="0" smtClean="0"/>
              <a:t>lderly) showed that modest sodium restrictions and weight loss lower blood pressure to the same degree as a single antihypertensive agent</a:t>
            </a:r>
          </a:p>
          <a:p>
            <a:r>
              <a:rPr lang="en-US" sz="2000" dirty="0" smtClean="0"/>
              <a:t>The DASH study (</a:t>
            </a:r>
            <a:r>
              <a:rPr lang="en-US" sz="2000" dirty="0" smtClean="0">
                <a:solidFill>
                  <a:srgbClr val="FF0000"/>
                </a:solidFill>
              </a:rPr>
              <a:t>D</a:t>
            </a:r>
            <a:r>
              <a:rPr lang="en-US" sz="2000" dirty="0" smtClean="0"/>
              <a:t>ietary </a:t>
            </a:r>
            <a:r>
              <a:rPr lang="en-US" sz="2000" dirty="0" smtClean="0">
                <a:solidFill>
                  <a:srgbClr val="FF0000"/>
                </a:solidFill>
              </a:rPr>
              <a:t>A</a:t>
            </a:r>
            <a:r>
              <a:rPr lang="en-US" sz="2000" dirty="0" smtClean="0"/>
              <a:t>pproaches to </a:t>
            </a:r>
            <a:r>
              <a:rPr lang="en-US" sz="2000" dirty="0" smtClean="0">
                <a:solidFill>
                  <a:srgbClr val="FF0000"/>
                </a:solidFill>
              </a:rPr>
              <a:t>S</a:t>
            </a:r>
            <a:r>
              <a:rPr lang="en-US" sz="2000" dirty="0" smtClean="0"/>
              <a:t>top </a:t>
            </a:r>
            <a:r>
              <a:rPr lang="en-US" sz="2000" dirty="0" smtClean="0">
                <a:solidFill>
                  <a:srgbClr val="FF0000"/>
                </a:solidFill>
              </a:rPr>
              <a:t>H</a:t>
            </a:r>
            <a:r>
              <a:rPr lang="en-US" sz="2000" dirty="0" smtClean="0"/>
              <a:t>ypertension) confirmed the significant benefits of sodium, alcohol, saturated fat and carbohydrate restriction, paired with consumption of fruits, vegetables, nuts and dairy products</a:t>
            </a:r>
          </a:p>
          <a:p>
            <a:r>
              <a:rPr lang="en-US" sz="2000" dirty="0" smtClean="0"/>
              <a:t>Regular physical activity lowers blood pressure, and is particularly useful in older adults with metabolic syndrome</a:t>
            </a:r>
            <a:endParaRPr lang="en-US" sz="2000" dirty="0"/>
          </a:p>
        </p:txBody>
      </p:sp>
    </p:spTree>
    <p:extLst>
      <p:ext uri="{BB962C8B-B14F-4D97-AF65-F5344CB8AC3E}">
        <p14:creationId xmlns:p14="http://schemas.microsoft.com/office/powerpoint/2010/main" val="9916107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3"/>
            <a:ext cx="8229600" cy="857250"/>
          </a:xfrm>
        </p:spPr>
        <p:txBody>
          <a:bodyPr>
            <a:noAutofit/>
          </a:bodyPr>
          <a:lstStyle/>
          <a:p>
            <a:pPr algn="ctr"/>
            <a:r>
              <a:rPr lang="en-US" sz="3400" b="1" dirty="0" smtClean="0"/>
              <a:t>Medication Management for Hypertension in Older </a:t>
            </a:r>
            <a:r>
              <a:rPr lang="en-US" sz="3400" b="1" dirty="0"/>
              <a:t>A</a:t>
            </a:r>
            <a:r>
              <a:rPr lang="en-US" sz="3400" b="1" dirty="0" smtClean="0"/>
              <a:t>dults</a:t>
            </a:r>
            <a:endParaRPr lang="en-US" sz="3400" b="1" dirty="0"/>
          </a:p>
        </p:txBody>
      </p:sp>
      <p:sp>
        <p:nvSpPr>
          <p:cNvPr id="3" name="Content Placeholder 2"/>
          <p:cNvSpPr>
            <a:spLocks noGrp="1"/>
          </p:cNvSpPr>
          <p:nvPr>
            <p:ph idx="1"/>
          </p:nvPr>
        </p:nvSpPr>
        <p:spPr>
          <a:xfrm>
            <a:off x="533400" y="1173892"/>
            <a:ext cx="8305800" cy="3634740"/>
          </a:xfrm>
        </p:spPr>
        <p:txBody>
          <a:bodyPr>
            <a:normAutofit/>
          </a:bodyPr>
          <a:lstStyle/>
          <a:p>
            <a:r>
              <a:rPr lang="en-US" sz="2000" dirty="0" smtClean="0"/>
              <a:t>The aphorism “start low and go slow” is important in older adults, recognizing that in most individuals combination therapy will be needed, particularly those who exceed blood pressure goals by more than 20/10 mmHg</a:t>
            </a:r>
          </a:p>
          <a:p>
            <a:r>
              <a:rPr lang="en-US" sz="2000" dirty="0" smtClean="0"/>
              <a:t>JNC-8 indicates that 4 classes can be considered as first line agents: thiazide-like diuretics, calcium channel blockers, ACE inhibitors and ARBs.</a:t>
            </a:r>
          </a:p>
          <a:p>
            <a:r>
              <a:rPr lang="en-US" sz="2000" dirty="0" smtClean="0"/>
              <a:t>Beta-blockers are currently not considered first line agents in older adults, except if there is another compelling indication (</a:t>
            </a:r>
            <a:r>
              <a:rPr lang="en-US" sz="2000" dirty="0" err="1" smtClean="0"/>
              <a:t>eg</a:t>
            </a:r>
            <a:r>
              <a:rPr lang="en-US" sz="2000" dirty="0" smtClean="0"/>
              <a:t>. recent myocardial infarction)</a:t>
            </a:r>
          </a:p>
          <a:p>
            <a:endParaRPr lang="en-US" dirty="0" smtClean="0"/>
          </a:p>
        </p:txBody>
      </p:sp>
    </p:spTree>
    <p:extLst>
      <p:ext uri="{BB962C8B-B14F-4D97-AF65-F5344CB8AC3E}">
        <p14:creationId xmlns:p14="http://schemas.microsoft.com/office/powerpoint/2010/main" val="33385531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094"/>
            <a:ext cx="8229600" cy="857250"/>
          </a:xfrm>
        </p:spPr>
        <p:txBody>
          <a:bodyPr>
            <a:normAutofit/>
          </a:bodyPr>
          <a:lstStyle/>
          <a:p>
            <a:pPr algn="ctr"/>
            <a:r>
              <a:rPr lang="en-US" sz="3400" b="1" dirty="0" smtClean="0"/>
              <a:t>Medication Adherence in Older </a:t>
            </a:r>
            <a:r>
              <a:rPr lang="en-US" sz="3400" b="1" dirty="0"/>
              <a:t>A</a:t>
            </a:r>
            <a:r>
              <a:rPr lang="en-US" sz="3400" b="1" dirty="0" smtClean="0"/>
              <a:t>dults</a:t>
            </a:r>
            <a:endParaRPr lang="en-US" sz="3400" b="1" dirty="0"/>
          </a:p>
        </p:txBody>
      </p:sp>
      <p:sp>
        <p:nvSpPr>
          <p:cNvPr id="3" name="Content Placeholder 2"/>
          <p:cNvSpPr>
            <a:spLocks noGrp="1"/>
          </p:cNvSpPr>
          <p:nvPr>
            <p:ph idx="1"/>
          </p:nvPr>
        </p:nvSpPr>
        <p:spPr>
          <a:xfrm>
            <a:off x="533399" y="912255"/>
            <a:ext cx="8338751" cy="3634740"/>
          </a:xfrm>
        </p:spPr>
        <p:txBody>
          <a:bodyPr>
            <a:normAutofit/>
          </a:bodyPr>
          <a:lstStyle/>
          <a:p>
            <a:r>
              <a:rPr lang="en-US" sz="2200" dirty="0" smtClean="0"/>
              <a:t>Antihypertensive prescription in older adults should take into consideration potential drug-drug</a:t>
            </a:r>
            <a:r>
              <a:rPr lang="en-US" sz="2200" dirty="0"/>
              <a:t> </a:t>
            </a:r>
            <a:r>
              <a:rPr lang="en-US" sz="2200" dirty="0" smtClean="0"/>
              <a:t>and drug-disease interactions, as well as age-related physiologic changes</a:t>
            </a:r>
          </a:p>
          <a:p>
            <a:r>
              <a:rPr lang="en-US" sz="2200" dirty="0" smtClean="0"/>
              <a:t>As medication lists get longer, so does the risk of interactions, side effects and non-adherence</a:t>
            </a:r>
          </a:p>
          <a:p>
            <a:r>
              <a:rPr lang="en-US" sz="2200" dirty="0" smtClean="0"/>
              <a:t>Long acting and once-daily formulations should be preferred to improve adherence</a:t>
            </a:r>
          </a:p>
          <a:p>
            <a:r>
              <a:rPr lang="en-US" sz="2200" dirty="0" smtClean="0"/>
              <a:t>Cost should be an important consideration, as many older adults live on a fixed, limited income</a:t>
            </a:r>
            <a:endParaRPr lang="en-US" sz="2200" dirty="0"/>
          </a:p>
        </p:txBody>
      </p:sp>
    </p:spTree>
    <p:extLst>
      <p:ext uri="{BB962C8B-B14F-4D97-AF65-F5344CB8AC3E}">
        <p14:creationId xmlns:p14="http://schemas.microsoft.com/office/powerpoint/2010/main" val="3624847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239000" cy="857250"/>
          </a:xfrm>
        </p:spPr>
        <p:txBody>
          <a:bodyPr>
            <a:normAutofit/>
          </a:bodyPr>
          <a:lstStyle/>
          <a:p>
            <a:pPr algn="ctr"/>
            <a:r>
              <a:rPr lang="en-US" sz="3600" b="1" dirty="0" smtClean="0"/>
              <a:t>Learning Objectives</a:t>
            </a:r>
            <a:endParaRPr lang="en-US" sz="3600" b="1" dirty="0"/>
          </a:p>
        </p:txBody>
      </p:sp>
      <p:sp>
        <p:nvSpPr>
          <p:cNvPr id="3" name="Content Placeholder 2"/>
          <p:cNvSpPr>
            <a:spLocks noGrp="1"/>
          </p:cNvSpPr>
          <p:nvPr>
            <p:ph idx="1"/>
          </p:nvPr>
        </p:nvSpPr>
        <p:spPr>
          <a:xfrm>
            <a:off x="152399" y="914400"/>
            <a:ext cx="8554995" cy="3634740"/>
          </a:xfrm>
        </p:spPr>
        <p:txBody>
          <a:bodyPr>
            <a:normAutofit/>
          </a:bodyPr>
          <a:lstStyle/>
          <a:p>
            <a:pPr marL="457200" indent="-457200">
              <a:buFont typeface="+mj-lt"/>
              <a:buAutoNum type="arabicPeriod"/>
            </a:pPr>
            <a:r>
              <a:rPr lang="en-US" sz="2000" dirty="0" smtClean="0"/>
              <a:t>To recognize the increased incidence, prevalence and risk of hypertension and cerebrovascular disease in older adults</a:t>
            </a:r>
          </a:p>
          <a:p>
            <a:pPr marL="457200" indent="-457200">
              <a:buFont typeface="+mj-lt"/>
              <a:buAutoNum type="arabicPeriod"/>
            </a:pPr>
            <a:r>
              <a:rPr lang="en-US" sz="2000" dirty="0" smtClean="0"/>
              <a:t>To identify the </a:t>
            </a:r>
            <a:r>
              <a:rPr lang="en-US" sz="2000" dirty="0"/>
              <a:t>relationship between age-related alterations in structure and function of </a:t>
            </a:r>
            <a:r>
              <a:rPr lang="en-US" sz="2000" dirty="0" smtClean="0"/>
              <a:t>the vascular </a:t>
            </a:r>
            <a:r>
              <a:rPr lang="en-US" sz="2000" dirty="0"/>
              <a:t>system </a:t>
            </a:r>
            <a:r>
              <a:rPr lang="en-US" sz="2000" dirty="0" smtClean="0"/>
              <a:t>and hypertension </a:t>
            </a:r>
            <a:r>
              <a:rPr lang="en-US" sz="2000" dirty="0"/>
              <a:t>and cerebrovascular </a:t>
            </a:r>
            <a:r>
              <a:rPr lang="en-US" sz="2000" dirty="0" smtClean="0"/>
              <a:t>disease.</a:t>
            </a:r>
          </a:p>
          <a:p>
            <a:pPr marL="457200" indent="-457200">
              <a:buFont typeface="+mj-lt"/>
              <a:buAutoNum type="arabicPeriod"/>
            </a:pPr>
            <a:r>
              <a:rPr lang="en-US" sz="2000" dirty="0" smtClean="0"/>
              <a:t>To critically </a:t>
            </a:r>
            <a:r>
              <a:rPr lang="en-US" sz="2000" dirty="0"/>
              <a:t>appraise the evidence that governs diagnosis and management of </a:t>
            </a:r>
            <a:r>
              <a:rPr lang="en-US" sz="2000" dirty="0" smtClean="0"/>
              <a:t>hypertension </a:t>
            </a:r>
            <a:r>
              <a:rPr lang="en-US" sz="2000" dirty="0"/>
              <a:t>and cerebrovascular disease in older </a:t>
            </a:r>
            <a:r>
              <a:rPr lang="en-US" sz="2000" dirty="0" smtClean="0"/>
              <a:t>adults</a:t>
            </a:r>
            <a:endParaRPr lang="en-US" sz="2000" dirty="0"/>
          </a:p>
        </p:txBody>
      </p:sp>
    </p:spTree>
    <p:extLst>
      <p:ext uri="{BB962C8B-B14F-4D97-AF65-F5344CB8AC3E}">
        <p14:creationId xmlns:p14="http://schemas.microsoft.com/office/powerpoint/2010/main" val="3304577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2918" y="4440195"/>
            <a:ext cx="3295137" cy="531854"/>
          </a:xfrm>
        </p:spPr>
        <p:txBody>
          <a:bodyPr>
            <a:normAutofit/>
          </a:bodyPr>
          <a:lstStyle/>
          <a:p>
            <a:pPr algn="r"/>
            <a:r>
              <a:rPr lang="en-US" sz="900" b="1" i="1" dirty="0" smtClean="0">
                <a:solidFill>
                  <a:schemeClr val="bg1"/>
                </a:solidFill>
              </a:rPr>
              <a:t/>
            </a:r>
            <a:br>
              <a:rPr lang="en-US" sz="900" b="1" i="1" dirty="0" smtClean="0">
                <a:solidFill>
                  <a:schemeClr val="bg1"/>
                </a:solidFill>
              </a:rPr>
            </a:br>
            <a:r>
              <a:rPr lang="en-US" sz="900" b="1" i="1" dirty="0" smtClean="0">
                <a:solidFill>
                  <a:schemeClr val="bg1"/>
                </a:solidFill>
              </a:rPr>
              <a:t>MODIFIED </a:t>
            </a:r>
            <a:r>
              <a:rPr lang="en-US" sz="900" b="1" i="1" dirty="0">
                <a:solidFill>
                  <a:schemeClr val="bg1"/>
                </a:solidFill>
              </a:rPr>
              <a:t>FROM Harvey RA, et al. </a:t>
            </a:r>
            <a:r>
              <a:rPr lang="en-US" sz="900" b="1" i="1" dirty="0" err="1">
                <a:solidFill>
                  <a:schemeClr val="bg1"/>
                </a:solidFill>
              </a:rPr>
              <a:t>Lipincott</a:t>
            </a:r>
            <a:r>
              <a:rPr lang="en-US" sz="900" b="1" i="1" dirty="0">
                <a:solidFill>
                  <a:schemeClr val="bg1"/>
                </a:solidFill>
              </a:rPr>
              <a:t> Pharmacology 5th ed. 2011.</a:t>
            </a:r>
          </a:p>
        </p:txBody>
      </p:sp>
      <p:pic>
        <p:nvPicPr>
          <p:cNvPr id="4098" name="Picture 2" descr="http://education.acc.org/%7E/media/Images/Education/Certified%20Learning/Clinical%20Images/SAP/2014/ECCOA/Hypertension%20and%20Stroke%20Case%201/ECCOA_13_1_Skolnick_11"/>
          <p:cNvPicPr>
            <a:picLocks noChangeAspect="1" noChangeArrowheads="1"/>
          </p:cNvPicPr>
          <p:nvPr/>
        </p:nvPicPr>
        <p:blipFill rotWithShape="1">
          <a:blip r:embed="rId2">
            <a:extLst>
              <a:ext uri="{28A0092B-C50C-407E-A947-70E740481C1C}">
                <a14:useLocalDpi xmlns:a14="http://schemas.microsoft.com/office/drawing/2010/main" val="0"/>
              </a:ext>
            </a:extLst>
          </a:blip>
          <a:srcRect t="10033" b="9562"/>
          <a:stretch/>
        </p:blipFill>
        <p:spPr bwMode="auto">
          <a:xfrm>
            <a:off x="1028795" y="140043"/>
            <a:ext cx="7086411" cy="32349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0217" y="3432693"/>
            <a:ext cx="8237838" cy="600164"/>
          </a:xfrm>
          <a:prstGeom prst="rect">
            <a:avLst/>
          </a:prstGeom>
          <a:noFill/>
          <a:ln w="28575">
            <a:noFill/>
          </a:ln>
        </p:spPr>
        <p:txBody>
          <a:bodyPr wrap="square" rtlCol="0">
            <a:spAutoFit/>
          </a:bodyPr>
          <a:lstStyle/>
          <a:p>
            <a:pPr algn="ctr"/>
            <a:r>
              <a:rPr lang="en-US" sz="1100" dirty="0" smtClean="0"/>
              <a:t>Alpha Blockers, Clonidine and Short-acting </a:t>
            </a:r>
            <a:r>
              <a:rPr lang="en-US" sz="1100" dirty="0" err="1" smtClean="0"/>
              <a:t>nifedipine</a:t>
            </a:r>
            <a:r>
              <a:rPr lang="en-US" sz="1100" dirty="0" smtClean="0"/>
              <a:t> are on the Beers List of Medications to Avoid in Older Adults </a:t>
            </a:r>
          </a:p>
          <a:p>
            <a:pPr algn="ctr"/>
            <a:r>
              <a:rPr lang="en-US" sz="1100" dirty="0" smtClean="0"/>
              <a:t>ACE-I </a:t>
            </a:r>
            <a:r>
              <a:rPr lang="en-US" sz="1100" dirty="0"/>
              <a:t>= angiotensin-converting enzyme inhibitor; ARB = </a:t>
            </a:r>
            <a:r>
              <a:rPr lang="en-US" sz="1100" dirty="0" err="1"/>
              <a:t>antiotensin</a:t>
            </a:r>
            <a:r>
              <a:rPr lang="en-US" sz="1100" dirty="0"/>
              <a:t>-receptor blocker; BPH = benign prostatic hyperplasia;  CCB = calcium channel blocker; COPD = chronic obstructive pulmonary disease</a:t>
            </a:r>
            <a:r>
              <a:rPr lang="en-US" sz="1100" dirty="0" smtClean="0"/>
              <a:t>.</a:t>
            </a:r>
            <a:endParaRPr lang="en-US" sz="1100" dirty="0"/>
          </a:p>
        </p:txBody>
      </p:sp>
    </p:spTree>
    <p:extLst>
      <p:ext uri="{BB962C8B-B14F-4D97-AF65-F5344CB8AC3E}">
        <p14:creationId xmlns:p14="http://schemas.microsoft.com/office/powerpoint/2010/main" val="23117104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57250"/>
          </a:xfrm>
        </p:spPr>
        <p:txBody>
          <a:bodyPr>
            <a:normAutofit/>
          </a:bodyPr>
          <a:lstStyle/>
          <a:p>
            <a:pPr algn="ctr"/>
            <a:r>
              <a:rPr lang="en-US" sz="3400" b="1" dirty="0" smtClean="0"/>
              <a:t>Key </a:t>
            </a:r>
            <a:r>
              <a:rPr lang="en-US" sz="3400" b="1" dirty="0"/>
              <a:t>P</a:t>
            </a:r>
            <a:r>
              <a:rPr lang="en-US" sz="3400" b="1" dirty="0" smtClean="0"/>
              <a:t>oints </a:t>
            </a:r>
            <a:r>
              <a:rPr lang="en-US" sz="3400" b="1" dirty="0"/>
              <a:t>H</a:t>
            </a:r>
            <a:r>
              <a:rPr lang="en-US" sz="3400" b="1" dirty="0" smtClean="0"/>
              <a:t>ypertension</a:t>
            </a:r>
            <a:endParaRPr lang="en-US" sz="3400" b="1" dirty="0"/>
          </a:p>
        </p:txBody>
      </p:sp>
      <p:sp>
        <p:nvSpPr>
          <p:cNvPr id="3" name="Content Placeholder 2"/>
          <p:cNvSpPr>
            <a:spLocks noGrp="1"/>
          </p:cNvSpPr>
          <p:nvPr>
            <p:ph idx="1"/>
          </p:nvPr>
        </p:nvSpPr>
        <p:spPr>
          <a:xfrm>
            <a:off x="457200" y="857250"/>
            <a:ext cx="8229600" cy="3394075"/>
          </a:xfrm>
        </p:spPr>
        <p:txBody>
          <a:bodyPr>
            <a:noAutofit/>
          </a:bodyPr>
          <a:lstStyle/>
          <a:p>
            <a:r>
              <a:rPr lang="en-US" sz="2000" dirty="0"/>
              <a:t>The prevalence of </a:t>
            </a:r>
            <a:r>
              <a:rPr lang="en-US" sz="2000" dirty="0" smtClean="0"/>
              <a:t>isolated systolic HTN </a:t>
            </a:r>
            <a:r>
              <a:rPr lang="en-US" sz="2000" dirty="0"/>
              <a:t>and widened PP increases with age and poses more risk than diastolic HTN for coronary events, stroke, AF, heart failure, kidney disease, dementia and total mortality in older adults</a:t>
            </a:r>
            <a:r>
              <a:rPr lang="en-US" sz="2000" dirty="0" smtClean="0"/>
              <a:t>.</a:t>
            </a:r>
          </a:p>
          <a:p>
            <a:r>
              <a:rPr lang="en-US" sz="2000" dirty="0"/>
              <a:t>The assessment of HTN in older adults requires attention to appropriate BP measurement, multiple readings, and monitoring for postural hypotension and secondary causes</a:t>
            </a:r>
            <a:r>
              <a:rPr lang="en-US" sz="2000" dirty="0" smtClean="0"/>
              <a:t>.</a:t>
            </a:r>
          </a:p>
          <a:p>
            <a:r>
              <a:rPr lang="en-US" sz="2000" dirty="0"/>
              <a:t>Pharmacologic management of HTN in older adults requires a “start low, titrate slowly” approach and treatment should include lifestyle modifications.</a:t>
            </a:r>
          </a:p>
        </p:txBody>
      </p:sp>
    </p:spTree>
    <p:extLst>
      <p:ext uri="{BB962C8B-B14F-4D97-AF65-F5344CB8AC3E}">
        <p14:creationId xmlns:p14="http://schemas.microsoft.com/office/powerpoint/2010/main" val="7688931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80"/>
            <a:ext cx="8229600" cy="857250"/>
          </a:xfrm>
        </p:spPr>
        <p:txBody>
          <a:bodyPr>
            <a:normAutofit fontScale="90000"/>
          </a:bodyPr>
          <a:lstStyle/>
          <a:p>
            <a:pPr algn="ctr"/>
            <a:r>
              <a:rPr lang="en-US" b="1" dirty="0" smtClean="0"/>
              <a:t>Additional Reading: Hypertension</a:t>
            </a:r>
            <a:endParaRPr lang="en-US" b="1" dirty="0"/>
          </a:p>
        </p:txBody>
      </p:sp>
      <p:sp>
        <p:nvSpPr>
          <p:cNvPr id="3" name="Content Placeholder 2"/>
          <p:cNvSpPr>
            <a:spLocks noGrp="1"/>
          </p:cNvSpPr>
          <p:nvPr>
            <p:ph idx="1"/>
          </p:nvPr>
        </p:nvSpPr>
        <p:spPr>
          <a:xfrm>
            <a:off x="457200" y="894749"/>
            <a:ext cx="7994822" cy="3634740"/>
          </a:xfrm>
        </p:spPr>
        <p:txBody>
          <a:bodyPr>
            <a:normAutofit fontScale="47500" lnSpcReduction="20000"/>
          </a:bodyPr>
          <a:lstStyle/>
          <a:p>
            <a:r>
              <a:rPr lang="en-US" dirty="0"/>
              <a:t>Franklin SS, </a:t>
            </a:r>
            <a:r>
              <a:rPr lang="en-US" dirty="0" err="1"/>
              <a:t>Gustin</a:t>
            </a:r>
            <a:r>
              <a:rPr lang="en-US" dirty="0"/>
              <a:t> W 4th, Wong ND, et al. Hemodynamic patterns of age-related changes in blood pressure. The Framingham Heart Study. Circulation 1997;96:308-15</a:t>
            </a:r>
            <a:r>
              <a:rPr lang="en-US" dirty="0" smtClean="0"/>
              <a:t>.</a:t>
            </a:r>
          </a:p>
          <a:p>
            <a:r>
              <a:rPr lang="en-US" dirty="0" err="1"/>
              <a:t>Whelton</a:t>
            </a:r>
            <a:r>
              <a:rPr lang="en-US" dirty="0"/>
              <a:t> PK, Appel LJ, </a:t>
            </a:r>
            <a:r>
              <a:rPr lang="en-US" dirty="0" err="1"/>
              <a:t>Espeland</a:t>
            </a:r>
            <a:r>
              <a:rPr lang="en-US" dirty="0"/>
              <a:t> MA, et al. Sodium reduction and weight loss in the treatment of hypertension in older persons: a randomized controlled trial of </a:t>
            </a:r>
            <a:r>
              <a:rPr lang="en-US" dirty="0" err="1"/>
              <a:t>nonpharmacologic</a:t>
            </a:r>
            <a:r>
              <a:rPr lang="en-US" dirty="0"/>
              <a:t> interventions in the elderly (TONE). TONE Collaborative Research Group. JAMA 1998;279:839-46; 279:1954</a:t>
            </a:r>
            <a:r>
              <a:rPr lang="en-US" dirty="0" smtClean="0"/>
              <a:t>.</a:t>
            </a:r>
          </a:p>
          <a:p>
            <a:r>
              <a:rPr lang="en-US" dirty="0"/>
              <a:t>Moore TJ, Vollmer WM, Appel LJ, et al. Effect of dietary patterns on ambulatory blood pressure: results from the Dietary Approaches to Stop Hypertension (DASH) Trial. DASH Collaborative Research Group. Hypertension 1999;34:472-7</a:t>
            </a:r>
            <a:r>
              <a:rPr lang="en-US" dirty="0" smtClean="0"/>
              <a:t>.</a:t>
            </a:r>
          </a:p>
          <a:p>
            <a:r>
              <a:rPr lang="en-US" dirty="0"/>
              <a:t>ALLHAT Officers and Coordinators for the ALLHAT Collaborative Research Group. Major outcomes in high-risk hypertensive patients randomized to angiotensin-converting enzyme inhibitor or calcium channel blocker vs diuretic: The Antihypertensive and Lipid-Lowering Treatment to Prevent Heart Attack Trial (ALLHAT). JAMA 2002;288:2981-97</a:t>
            </a:r>
            <a:r>
              <a:rPr lang="en-US" dirty="0" smtClean="0"/>
              <a:t>.</a:t>
            </a:r>
          </a:p>
          <a:p>
            <a:r>
              <a:rPr lang="en-US" dirty="0"/>
              <a:t>Beckett NS, Peters R, Fletcher AE, et al. Treatment of hypertension in patients 80 years of age or older. N </a:t>
            </a:r>
            <a:r>
              <a:rPr lang="en-US" dirty="0" err="1"/>
              <a:t>Engl</a:t>
            </a:r>
            <a:r>
              <a:rPr lang="en-US" dirty="0"/>
              <a:t> J Med 2008;358:1887-98.</a:t>
            </a:r>
          </a:p>
          <a:p>
            <a:endParaRPr lang="en-US" dirty="0"/>
          </a:p>
        </p:txBody>
      </p:sp>
    </p:spTree>
    <p:extLst>
      <p:ext uri="{BB962C8B-B14F-4D97-AF65-F5344CB8AC3E}">
        <p14:creationId xmlns:p14="http://schemas.microsoft.com/office/powerpoint/2010/main" val="7924795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
            <a:ext cx="7239000" cy="857250"/>
          </a:xfrm>
        </p:spPr>
        <p:txBody>
          <a:bodyPr>
            <a:normAutofit/>
          </a:bodyPr>
          <a:lstStyle/>
          <a:p>
            <a:pPr algn="ctr"/>
            <a:r>
              <a:rPr lang="en-US" sz="4000" b="1" dirty="0" smtClean="0"/>
              <a:t>Case</a:t>
            </a:r>
            <a:endParaRPr lang="en-US" sz="4000" b="1" dirty="0"/>
          </a:p>
        </p:txBody>
      </p:sp>
      <p:sp>
        <p:nvSpPr>
          <p:cNvPr id="3" name="Content Placeholder 2"/>
          <p:cNvSpPr>
            <a:spLocks noGrp="1"/>
          </p:cNvSpPr>
          <p:nvPr>
            <p:ph idx="1"/>
          </p:nvPr>
        </p:nvSpPr>
        <p:spPr>
          <a:xfrm>
            <a:off x="304800" y="652334"/>
            <a:ext cx="8435546" cy="3634740"/>
          </a:xfrm>
        </p:spPr>
        <p:txBody>
          <a:bodyPr>
            <a:noAutofit/>
          </a:bodyPr>
          <a:lstStyle/>
          <a:p>
            <a:r>
              <a:rPr lang="en-US" sz="1500" dirty="0" smtClean="0"/>
              <a:t>79-year-old </a:t>
            </a:r>
            <a:r>
              <a:rPr lang="en-US" sz="1500" dirty="0"/>
              <a:t>man noticed a sudden onset of left arm weakness when driving. </a:t>
            </a:r>
            <a:r>
              <a:rPr lang="en-US" sz="1500" dirty="0" smtClean="0"/>
              <a:t>  His wife brought him to the ER.</a:t>
            </a:r>
          </a:p>
          <a:p>
            <a:r>
              <a:rPr lang="en-US" sz="1500" u="sng" dirty="0" smtClean="0"/>
              <a:t>PMH</a:t>
            </a:r>
            <a:r>
              <a:rPr lang="en-US" sz="1500" dirty="0" smtClean="0"/>
              <a:t>: HTN x 25 years, Hyperlipidemia </a:t>
            </a:r>
            <a:endParaRPr lang="en-US" sz="1500" dirty="0"/>
          </a:p>
          <a:p>
            <a:r>
              <a:rPr lang="en-US" sz="1500" dirty="0" smtClean="0"/>
              <a:t>He </a:t>
            </a:r>
            <a:r>
              <a:rPr lang="en-US" sz="1500" dirty="0"/>
              <a:t>has never </a:t>
            </a:r>
            <a:r>
              <a:rPr lang="en-US" sz="1500" dirty="0" smtClean="0"/>
              <a:t>smoked. </a:t>
            </a:r>
          </a:p>
          <a:p>
            <a:r>
              <a:rPr lang="en-US" sz="1500" u="sng" dirty="0" smtClean="0"/>
              <a:t>Medications</a:t>
            </a:r>
            <a:r>
              <a:rPr lang="en-US" sz="1500" dirty="0" smtClean="0"/>
              <a:t>: </a:t>
            </a:r>
            <a:r>
              <a:rPr lang="en-US" sz="1500" dirty="0"/>
              <a:t>Amlodipine 5 mg daily (</a:t>
            </a:r>
            <a:r>
              <a:rPr lang="en-US" sz="1500" dirty="0" err="1"/>
              <a:t>qd</a:t>
            </a:r>
            <a:r>
              <a:rPr lang="en-US" sz="1500" dirty="0"/>
              <a:t>), </a:t>
            </a:r>
            <a:r>
              <a:rPr lang="en-US" sz="1500" dirty="0" smtClean="0"/>
              <a:t>HCTZ </a:t>
            </a:r>
            <a:r>
              <a:rPr lang="en-US" sz="1500" dirty="0"/>
              <a:t>25 mg </a:t>
            </a:r>
            <a:r>
              <a:rPr lang="en-US" sz="1500" dirty="0" err="1"/>
              <a:t>qd</a:t>
            </a:r>
            <a:r>
              <a:rPr lang="en-US" sz="1500" dirty="0"/>
              <a:t>, pravastatin 40 mg </a:t>
            </a:r>
            <a:r>
              <a:rPr lang="en-US" sz="1500" dirty="0" err="1" smtClean="0"/>
              <a:t>qd</a:t>
            </a:r>
            <a:r>
              <a:rPr lang="en-US" sz="1500" dirty="0" smtClean="0"/>
              <a:t>.</a:t>
            </a:r>
          </a:p>
          <a:p>
            <a:r>
              <a:rPr lang="en-US" sz="1500" dirty="0" smtClean="0"/>
              <a:t>BP = 198/112 </a:t>
            </a:r>
            <a:r>
              <a:rPr lang="en-US" sz="1500" dirty="0"/>
              <a:t>mm Hg, heart rate is 105 bpm, respiration rate is 20, pulse ox is 98% on room air, and he is afebrile</a:t>
            </a:r>
            <a:r>
              <a:rPr lang="en-US" sz="1500" dirty="0" smtClean="0"/>
              <a:t>. </a:t>
            </a:r>
          </a:p>
          <a:p>
            <a:r>
              <a:rPr lang="en-US" sz="1500" u="sng" dirty="0" smtClean="0"/>
              <a:t>Exam</a:t>
            </a:r>
            <a:r>
              <a:rPr lang="en-US" sz="1500" dirty="0" smtClean="0"/>
              <a:t>: soft </a:t>
            </a:r>
            <a:r>
              <a:rPr lang="en-US" sz="1500" dirty="0"/>
              <a:t>right carotid </a:t>
            </a:r>
            <a:r>
              <a:rPr lang="en-US" sz="1500" dirty="0" smtClean="0"/>
              <a:t>bruit and an S4. Neurological </a:t>
            </a:r>
            <a:r>
              <a:rPr lang="en-US" sz="1500" dirty="0"/>
              <a:t>examination reveals: left facial </a:t>
            </a:r>
            <a:r>
              <a:rPr lang="en-US" sz="1500" dirty="0" smtClean="0"/>
              <a:t>palsy, </a:t>
            </a:r>
            <a:r>
              <a:rPr lang="en-US" sz="1500" dirty="0"/>
              <a:t>mild dysarthria, remarkable for 2+ strength left upper extremity), 4+ left lower extremity, 5+ right upper and lower extremity</a:t>
            </a:r>
            <a:r>
              <a:rPr lang="en-US" sz="1500" dirty="0" smtClean="0"/>
              <a:t>. </a:t>
            </a:r>
          </a:p>
          <a:p>
            <a:r>
              <a:rPr lang="en-US" sz="1500" u="sng" dirty="0" smtClean="0"/>
              <a:t>Labs</a:t>
            </a:r>
            <a:r>
              <a:rPr lang="en-US" sz="1500" dirty="0" smtClean="0"/>
              <a:t>: normal </a:t>
            </a:r>
            <a:r>
              <a:rPr lang="en-US" sz="1500" dirty="0"/>
              <a:t>glucose, complete blood cell count, </a:t>
            </a:r>
            <a:r>
              <a:rPr lang="en-US" sz="1500" dirty="0" smtClean="0"/>
              <a:t>PT/</a:t>
            </a:r>
            <a:r>
              <a:rPr lang="en-US" sz="1500" dirty="0" err="1" smtClean="0"/>
              <a:t>aPTT</a:t>
            </a:r>
            <a:r>
              <a:rPr lang="en-US" sz="1500" dirty="0" smtClean="0"/>
              <a:t>, </a:t>
            </a:r>
            <a:r>
              <a:rPr lang="en-US" sz="1500" dirty="0"/>
              <a:t>electrolytes, and renal function. </a:t>
            </a:r>
            <a:endParaRPr lang="en-US" sz="1500" dirty="0" smtClean="0"/>
          </a:p>
          <a:p>
            <a:r>
              <a:rPr lang="en-US" sz="1500" u="sng" dirty="0" smtClean="0"/>
              <a:t>EKG</a:t>
            </a:r>
            <a:r>
              <a:rPr lang="en-US" sz="1500" dirty="0" smtClean="0"/>
              <a:t>: Sinus tachycardia with LVH</a:t>
            </a:r>
          </a:p>
          <a:p>
            <a:r>
              <a:rPr lang="en-US" sz="1500" u="sng" dirty="0" smtClean="0"/>
              <a:t>CT brain</a:t>
            </a:r>
            <a:r>
              <a:rPr lang="en-US" sz="1500" dirty="0" smtClean="0"/>
              <a:t>: no </a:t>
            </a:r>
            <a:r>
              <a:rPr lang="en-US" sz="1500" dirty="0"/>
              <a:t>acute hemorrhage and no mass effect or edema.</a:t>
            </a:r>
          </a:p>
        </p:txBody>
      </p:sp>
    </p:spTree>
    <p:extLst>
      <p:ext uri="{BB962C8B-B14F-4D97-AF65-F5344CB8AC3E}">
        <p14:creationId xmlns:p14="http://schemas.microsoft.com/office/powerpoint/2010/main" val="38272838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7150"/>
            <a:ext cx="8118389" cy="857250"/>
          </a:xfrm>
        </p:spPr>
        <p:txBody>
          <a:bodyPr>
            <a:noAutofit/>
          </a:bodyPr>
          <a:lstStyle/>
          <a:p>
            <a:pPr algn="ctr"/>
            <a:r>
              <a:rPr lang="en-US" sz="3400" b="1" dirty="0" smtClean="0"/>
              <a:t>Epidemiologic Aspects of Stroke in Older Adults</a:t>
            </a:r>
            <a:endParaRPr lang="en-US" sz="3400" b="1" dirty="0"/>
          </a:p>
        </p:txBody>
      </p:sp>
      <p:sp>
        <p:nvSpPr>
          <p:cNvPr id="3" name="Content Placeholder 2"/>
          <p:cNvSpPr>
            <a:spLocks noGrp="1"/>
          </p:cNvSpPr>
          <p:nvPr>
            <p:ph idx="1"/>
          </p:nvPr>
        </p:nvSpPr>
        <p:spPr>
          <a:xfrm>
            <a:off x="304800" y="1051869"/>
            <a:ext cx="8715632" cy="3634740"/>
          </a:xfrm>
        </p:spPr>
        <p:txBody>
          <a:bodyPr>
            <a:normAutofit/>
          </a:bodyPr>
          <a:lstStyle/>
          <a:p>
            <a:pPr>
              <a:spcBef>
                <a:spcPts val="0"/>
              </a:spcBef>
              <a:spcAft>
                <a:spcPts val="600"/>
              </a:spcAft>
            </a:pPr>
            <a:r>
              <a:rPr lang="en-US" sz="2200" dirty="0" smtClean="0"/>
              <a:t>Over 80 </a:t>
            </a:r>
            <a:r>
              <a:rPr lang="en-US" sz="2200" dirty="0" err="1" smtClean="0"/>
              <a:t>y.o</a:t>
            </a:r>
            <a:r>
              <a:rPr lang="en-US" sz="2200" dirty="0" smtClean="0"/>
              <a:t>., prevalence of stroke is 12-17%</a:t>
            </a:r>
            <a:endParaRPr lang="en-US" sz="2200" dirty="0"/>
          </a:p>
          <a:p>
            <a:pPr>
              <a:spcBef>
                <a:spcPts val="0"/>
              </a:spcBef>
              <a:spcAft>
                <a:spcPts val="600"/>
              </a:spcAft>
            </a:pPr>
            <a:r>
              <a:rPr lang="en-US" sz="2200" dirty="0" smtClean="0"/>
              <a:t>Incidence of stroke is higher in men than women at all ages, except in the “oldest old” (&gt;85 </a:t>
            </a:r>
            <a:r>
              <a:rPr lang="en-US" sz="2200" dirty="0" err="1" smtClean="0"/>
              <a:t>y.o</a:t>
            </a:r>
            <a:r>
              <a:rPr lang="en-US" sz="2200" dirty="0" smtClean="0"/>
              <a:t>.) when this pattern is reversed</a:t>
            </a:r>
          </a:p>
          <a:p>
            <a:pPr>
              <a:spcBef>
                <a:spcPts val="0"/>
              </a:spcBef>
              <a:spcAft>
                <a:spcPts val="600"/>
              </a:spcAft>
            </a:pPr>
            <a:r>
              <a:rPr lang="en-US" sz="2200" dirty="0" smtClean="0"/>
              <a:t>Treatment of hypertension and smoking cessation have a profound impact in risk reduction of stroke in older adults</a:t>
            </a:r>
          </a:p>
          <a:p>
            <a:pPr>
              <a:spcBef>
                <a:spcPts val="0"/>
              </a:spcBef>
              <a:spcAft>
                <a:spcPts val="600"/>
              </a:spcAft>
            </a:pPr>
            <a:r>
              <a:rPr lang="en-US" sz="2200" dirty="0" smtClean="0"/>
              <a:t>Atrial fibrillation is a particularly important and modifiable risk factor with increasing age</a:t>
            </a:r>
            <a:endParaRPr lang="en-US" sz="2200" dirty="0"/>
          </a:p>
        </p:txBody>
      </p:sp>
    </p:spTree>
    <p:extLst>
      <p:ext uri="{BB962C8B-B14F-4D97-AF65-F5344CB8AC3E}">
        <p14:creationId xmlns:p14="http://schemas.microsoft.com/office/powerpoint/2010/main" val="8731846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4200" y="4263390"/>
            <a:ext cx="3412066" cy="857250"/>
          </a:xfrm>
        </p:spPr>
        <p:txBody>
          <a:bodyPr>
            <a:normAutofit/>
          </a:bodyPr>
          <a:lstStyle/>
          <a:p>
            <a:pPr algn="r"/>
            <a:r>
              <a:rPr lang="en-US" sz="600" b="1" i="1" dirty="0" smtClean="0">
                <a:solidFill>
                  <a:schemeClr val="bg1"/>
                </a:solidFill>
              </a:rPr>
              <a:t>MODIFIED FROM: Goldstein </a:t>
            </a:r>
            <a:r>
              <a:rPr lang="en-US" sz="600" b="1" i="1" dirty="0">
                <a:solidFill>
                  <a:schemeClr val="bg1"/>
                </a:solidFill>
              </a:rPr>
              <a:t>LB, Adams R, Alberts MJ, et al. Primary prevention of ischemic stroke: a guideline from the American Heart Association/American Stroke Association Stroke Council: cosponsored by the Atherosclerotic Peripheral Vascular Disease Interdisciplinary Working Group; Cardiovascular Nursing Council; Clinical Cardiology Council; Nutrition, Physical Activity, and Metabolism Council; and the Quality of Care and Outcomes Research Interdisciplinary Working Group: the American Academy of Neurology affirms the value of this guideline. Stroke 2006;37:1583-633.</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95689" y="0"/>
            <a:ext cx="7552622" cy="4023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51544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114300"/>
            <a:ext cx="8259668" cy="857250"/>
          </a:xfrm>
        </p:spPr>
        <p:txBody>
          <a:bodyPr>
            <a:normAutofit/>
          </a:bodyPr>
          <a:lstStyle/>
          <a:p>
            <a:r>
              <a:rPr lang="en-US" sz="3400" b="1" dirty="0" smtClean="0"/>
              <a:t>Vascular Cognitive Impairment</a:t>
            </a:r>
            <a:endParaRPr lang="en-US" sz="3400" b="1" dirty="0"/>
          </a:p>
        </p:txBody>
      </p:sp>
      <p:sp>
        <p:nvSpPr>
          <p:cNvPr id="3" name="Content Placeholder 2"/>
          <p:cNvSpPr>
            <a:spLocks noGrp="1"/>
          </p:cNvSpPr>
          <p:nvPr>
            <p:ph idx="1"/>
          </p:nvPr>
        </p:nvSpPr>
        <p:spPr>
          <a:xfrm>
            <a:off x="152399" y="902262"/>
            <a:ext cx="8859795" cy="3634740"/>
          </a:xfrm>
        </p:spPr>
        <p:txBody>
          <a:bodyPr>
            <a:normAutofit/>
          </a:bodyPr>
          <a:lstStyle/>
          <a:p>
            <a:r>
              <a:rPr lang="en-US" sz="2200" dirty="0" smtClean="0"/>
              <a:t>Vascular Cognitive Impairment (VCI) is </a:t>
            </a:r>
            <a:r>
              <a:rPr lang="en-US" sz="2200" dirty="0"/>
              <a:t>primarily a condition of the </a:t>
            </a:r>
            <a:r>
              <a:rPr lang="en-US" sz="2200" dirty="0" smtClean="0"/>
              <a:t>older adults </a:t>
            </a:r>
            <a:r>
              <a:rPr lang="en-US" sz="2200" dirty="0"/>
              <a:t>and is caused by clinical strokes, </a:t>
            </a:r>
            <a:r>
              <a:rPr lang="en-US" sz="2200" dirty="0" smtClean="0"/>
              <a:t>subclinical </a:t>
            </a:r>
            <a:r>
              <a:rPr lang="en-US" sz="2200" dirty="0"/>
              <a:t>strokes, and white matter lesions.  </a:t>
            </a:r>
            <a:endParaRPr lang="en-US" sz="2200" dirty="0" smtClean="0"/>
          </a:p>
          <a:p>
            <a:r>
              <a:rPr lang="en-US" sz="2200" dirty="0" smtClean="0"/>
              <a:t>VCI: Second </a:t>
            </a:r>
            <a:r>
              <a:rPr lang="en-US" sz="2200" dirty="0"/>
              <a:t>most common cause of </a:t>
            </a:r>
            <a:r>
              <a:rPr lang="en-US" sz="2200" dirty="0" smtClean="0"/>
              <a:t>dementia</a:t>
            </a:r>
          </a:p>
          <a:p>
            <a:r>
              <a:rPr lang="en-US" sz="2200" dirty="0" smtClean="0"/>
              <a:t>VCI overlaps with Alzheimer’s </a:t>
            </a:r>
            <a:r>
              <a:rPr lang="en-US" sz="2200" dirty="0"/>
              <a:t>disease in a substantial proportion of patients.</a:t>
            </a:r>
          </a:p>
        </p:txBody>
      </p:sp>
    </p:spTree>
    <p:extLst>
      <p:ext uri="{BB962C8B-B14F-4D97-AF65-F5344CB8AC3E}">
        <p14:creationId xmlns:p14="http://schemas.microsoft.com/office/powerpoint/2010/main" val="36783993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
            <a:ext cx="8458200" cy="857250"/>
          </a:xfrm>
        </p:spPr>
        <p:txBody>
          <a:bodyPr>
            <a:noAutofit/>
          </a:bodyPr>
          <a:lstStyle/>
          <a:p>
            <a:pPr algn="ctr"/>
            <a:r>
              <a:rPr lang="en-US" sz="3400" b="1" dirty="0" smtClean="0"/>
              <a:t>Epidemiology of Carotid Disease in Older Adults </a:t>
            </a:r>
            <a:endParaRPr lang="en-US" sz="3400" b="1" dirty="0"/>
          </a:p>
        </p:txBody>
      </p:sp>
      <p:sp>
        <p:nvSpPr>
          <p:cNvPr id="3" name="Content Placeholder 2"/>
          <p:cNvSpPr>
            <a:spLocks noGrp="1"/>
          </p:cNvSpPr>
          <p:nvPr>
            <p:ph idx="1"/>
          </p:nvPr>
        </p:nvSpPr>
        <p:spPr>
          <a:xfrm>
            <a:off x="323335" y="1074523"/>
            <a:ext cx="8655908" cy="3634740"/>
          </a:xfrm>
        </p:spPr>
        <p:txBody>
          <a:bodyPr>
            <a:normAutofit/>
          </a:bodyPr>
          <a:lstStyle/>
          <a:p>
            <a:pPr>
              <a:spcBef>
                <a:spcPts val="0"/>
              </a:spcBef>
              <a:spcAft>
                <a:spcPts val="600"/>
              </a:spcAft>
            </a:pPr>
            <a:r>
              <a:rPr lang="en-US" sz="2200" dirty="0" smtClean="0"/>
              <a:t>In asymptomatic </a:t>
            </a:r>
            <a:r>
              <a:rPr lang="en-US" sz="2200" dirty="0"/>
              <a:t>adults older than 65 years, the prevalence of extracranial carotid stenosis of more than 50% is 5-10%, but the prevalence of ≥80% stenosis is ≤1%. </a:t>
            </a:r>
            <a:endParaRPr lang="en-US" sz="2200" dirty="0" smtClean="0"/>
          </a:p>
          <a:p>
            <a:pPr>
              <a:spcBef>
                <a:spcPts val="0"/>
              </a:spcBef>
              <a:spcAft>
                <a:spcPts val="600"/>
              </a:spcAft>
            </a:pPr>
            <a:r>
              <a:rPr lang="en-US" sz="2200" dirty="0" smtClean="0"/>
              <a:t>The </a:t>
            </a:r>
            <a:r>
              <a:rPr lang="en-US" sz="2200" dirty="0"/>
              <a:t>annual stroke risk of asymptomatic patients with ≥50% carotid stenosis is 1-4.3% but increases to 5.5% in those with at least 75% stenosis. </a:t>
            </a:r>
            <a:endParaRPr lang="en-US" sz="2200" dirty="0" smtClean="0"/>
          </a:p>
          <a:p>
            <a:pPr>
              <a:spcBef>
                <a:spcPts val="0"/>
              </a:spcBef>
              <a:spcAft>
                <a:spcPts val="600"/>
              </a:spcAft>
            </a:pPr>
            <a:endParaRPr lang="en-US" sz="2200" dirty="0"/>
          </a:p>
        </p:txBody>
      </p:sp>
    </p:spTree>
    <p:extLst>
      <p:ext uri="{BB962C8B-B14F-4D97-AF65-F5344CB8AC3E}">
        <p14:creationId xmlns:p14="http://schemas.microsoft.com/office/powerpoint/2010/main" val="3562366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71"/>
            <a:ext cx="8629135" cy="1188720"/>
          </a:xfrm>
        </p:spPr>
        <p:txBody>
          <a:bodyPr>
            <a:normAutofit/>
          </a:bodyPr>
          <a:lstStyle/>
          <a:p>
            <a:pPr algn="ctr"/>
            <a:r>
              <a:rPr lang="en-US" sz="3400" b="1" dirty="0" smtClean="0"/>
              <a:t>Management of Asymptomatic Carotid Disease in Older Adults</a:t>
            </a:r>
            <a:endParaRPr lang="en-US" sz="3400" b="1" dirty="0"/>
          </a:p>
        </p:txBody>
      </p:sp>
      <p:sp>
        <p:nvSpPr>
          <p:cNvPr id="3" name="Content Placeholder 2"/>
          <p:cNvSpPr>
            <a:spLocks noGrp="1"/>
          </p:cNvSpPr>
          <p:nvPr>
            <p:ph idx="1"/>
          </p:nvPr>
        </p:nvSpPr>
        <p:spPr>
          <a:xfrm>
            <a:off x="381000" y="1257300"/>
            <a:ext cx="8565292" cy="3634740"/>
          </a:xfrm>
        </p:spPr>
        <p:txBody>
          <a:bodyPr>
            <a:normAutofit/>
          </a:bodyPr>
          <a:lstStyle/>
          <a:p>
            <a:r>
              <a:rPr lang="en-US" sz="1900" dirty="0"/>
              <a:t>In patients with plaque identified in either carotid artery, &lt;60% stenosis should be treated aggressively with statin medications, BP control, smoking cessation, and routine follow-up</a:t>
            </a:r>
            <a:r>
              <a:rPr lang="en-US" sz="1900" dirty="0" smtClean="0"/>
              <a:t>.</a:t>
            </a:r>
          </a:p>
          <a:p>
            <a:r>
              <a:rPr lang="en-US" sz="1900" dirty="0"/>
              <a:t>CEA is recommended for asymptomatic, surgically appropriate individuals with ≥60% but &lt;100% stenosis as soon as feasible by a vascular surgeon with </a:t>
            </a:r>
            <a:r>
              <a:rPr lang="en-US" sz="1900" dirty="0" smtClean="0"/>
              <a:t>less than 3% morbidity/mortality </a:t>
            </a:r>
            <a:r>
              <a:rPr lang="en-US" sz="1900" dirty="0"/>
              <a:t>rates</a:t>
            </a:r>
            <a:r>
              <a:rPr lang="en-US" sz="1900" dirty="0" smtClean="0"/>
              <a:t>.</a:t>
            </a:r>
          </a:p>
          <a:p>
            <a:r>
              <a:rPr lang="en-US" sz="1900" dirty="0"/>
              <a:t> Ipsilateral stroke risk, but not 5-year total mortality, is reduced by CEA</a:t>
            </a:r>
            <a:r>
              <a:rPr lang="en-US" sz="1900" dirty="0" smtClean="0"/>
              <a:t>.</a:t>
            </a:r>
          </a:p>
          <a:p>
            <a:r>
              <a:rPr lang="en-US" sz="1900" dirty="0" smtClean="0"/>
              <a:t>Of note, many </a:t>
            </a:r>
            <a:r>
              <a:rPr lang="en-US" sz="1900" dirty="0"/>
              <a:t>of the older CEA versus medical therapy trials were conducted before aggressive lipid lowering </a:t>
            </a:r>
            <a:r>
              <a:rPr lang="en-US" sz="1900" dirty="0" smtClean="0"/>
              <a:t>with statins</a:t>
            </a:r>
            <a:endParaRPr lang="en-US" sz="1900" dirty="0"/>
          </a:p>
          <a:p>
            <a:endParaRPr lang="en-US" dirty="0"/>
          </a:p>
          <a:p>
            <a:endParaRPr lang="en-US" dirty="0" smtClean="0"/>
          </a:p>
          <a:p>
            <a:endParaRPr lang="en-US" dirty="0"/>
          </a:p>
        </p:txBody>
      </p:sp>
    </p:spTree>
    <p:extLst>
      <p:ext uri="{BB962C8B-B14F-4D97-AF65-F5344CB8AC3E}">
        <p14:creationId xmlns:p14="http://schemas.microsoft.com/office/powerpoint/2010/main" val="21151915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225"/>
            <a:ext cx="8554995" cy="857250"/>
          </a:xfrm>
        </p:spPr>
        <p:txBody>
          <a:bodyPr>
            <a:noAutofit/>
          </a:bodyPr>
          <a:lstStyle/>
          <a:p>
            <a:pPr algn="ctr"/>
            <a:r>
              <a:rPr lang="en-US" sz="3400" b="1" dirty="0" smtClean="0"/>
              <a:t>Carotid Artery Stenting (CAS) vs. Carotid Endarterectomy (CEA)</a:t>
            </a:r>
            <a:endParaRPr lang="en-US" sz="3400" b="1" dirty="0"/>
          </a:p>
        </p:txBody>
      </p:sp>
      <p:sp>
        <p:nvSpPr>
          <p:cNvPr id="3" name="Content Placeholder 2"/>
          <p:cNvSpPr>
            <a:spLocks noGrp="1"/>
          </p:cNvSpPr>
          <p:nvPr>
            <p:ph idx="1"/>
          </p:nvPr>
        </p:nvSpPr>
        <p:spPr/>
        <p:txBody>
          <a:bodyPr>
            <a:normAutofit/>
          </a:bodyPr>
          <a:lstStyle/>
          <a:p>
            <a:r>
              <a:rPr lang="en-US" sz="1900" dirty="0"/>
              <a:t>The current standard of care for asymptomatic patients with moderate to severe carotid stenosis is </a:t>
            </a:r>
            <a:r>
              <a:rPr lang="en-US" sz="1900" dirty="0" smtClean="0"/>
              <a:t>CEA</a:t>
            </a:r>
          </a:p>
          <a:p>
            <a:r>
              <a:rPr lang="en-US" sz="1900" dirty="0"/>
              <a:t>For the average surgical risk patient with asymptomatic carotid stenosis, trial data do not yet support CAS as an equal or better alternative to CEA. </a:t>
            </a:r>
            <a:endParaRPr lang="en-US" sz="1900" dirty="0" smtClean="0"/>
          </a:p>
          <a:p>
            <a:r>
              <a:rPr lang="en-US" sz="1900" dirty="0"/>
              <a:t>In symptomatic patients (stroke or TIA within 6 months) </a:t>
            </a:r>
            <a:r>
              <a:rPr lang="en-US" sz="1900" dirty="0" smtClean="0"/>
              <a:t>with moderate (50-69%) to </a:t>
            </a:r>
            <a:r>
              <a:rPr lang="en-US" sz="1900" dirty="0"/>
              <a:t>severe (70-99%) ipsilateral stenosis, CEA is recommended in surgically appropriate patients with perioperative mortality &lt;6</a:t>
            </a:r>
            <a:r>
              <a:rPr lang="en-US" sz="1900" dirty="0" smtClean="0"/>
              <a:t>%</a:t>
            </a:r>
          </a:p>
          <a:p>
            <a:r>
              <a:rPr lang="en-US" sz="1900" dirty="0"/>
              <a:t> In high surgical risk symptomatic patients with &gt;70% ipsilateral stenosis, CAS is a reasonable </a:t>
            </a:r>
            <a:r>
              <a:rPr lang="en-US" sz="1900" dirty="0" smtClean="0"/>
              <a:t>alternative to CEA. </a:t>
            </a:r>
            <a:endParaRPr lang="en-US" sz="1900" dirty="0"/>
          </a:p>
          <a:p>
            <a:endParaRPr lang="en-US" dirty="0"/>
          </a:p>
        </p:txBody>
      </p:sp>
    </p:spTree>
    <p:extLst>
      <p:ext uri="{BB962C8B-B14F-4D97-AF65-F5344CB8AC3E}">
        <p14:creationId xmlns:p14="http://schemas.microsoft.com/office/powerpoint/2010/main" val="1022318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9"/>
            <a:ext cx="8229600" cy="857250"/>
          </a:xfrm>
        </p:spPr>
        <p:txBody>
          <a:bodyPr>
            <a:normAutofit/>
          </a:bodyPr>
          <a:lstStyle/>
          <a:p>
            <a:pPr algn="ctr"/>
            <a:r>
              <a:rPr lang="en-US" sz="3600" b="1" dirty="0"/>
              <a:t>R</a:t>
            </a:r>
            <a:r>
              <a:rPr lang="en-US" sz="3600" b="1" dirty="0" smtClean="0"/>
              <a:t>elevance</a:t>
            </a:r>
            <a:endParaRPr lang="en-US" sz="3600" b="1" dirty="0"/>
          </a:p>
        </p:txBody>
      </p:sp>
      <p:sp>
        <p:nvSpPr>
          <p:cNvPr id="3" name="Content Placeholder 2"/>
          <p:cNvSpPr>
            <a:spLocks noGrp="1"/>
          </p:cNvSpPr>
          <p:nvPr>
            <p:ph idx="1"/>
          </p:nvPr>
        </p:nvSpPr>
        <p:spPr>
          <a:xfrm>
            <a:off x="807308" y="759117"/>
            <a:ext cx="7696200" cy="3634740"/>
          </a:xfrm>
        </p:spPr>
        <p:txBody>
          <a:bodyPr>
            <a:normAutofit/>
          </a:bodyPr>
          <a:lstStyle/>
          <a:p>
            <a:pPr>
              <a:spcBef>
                <a:spcPts val="0"/>
              </a:spcBef>
              <a:spcAft>
                <a:spcPts val="600"/>
              </a:spcAft>
            </a:pPr>
            <a:r>
              <a:rPr lang="en-US" sz="2000" dirty="0" smtClean="0"/>
              <a:t>The incidence and prevalence of hypertension (HTN) and cerebrovascular disease (CVD) increase sharply with advancing age</a:t>
            </a:r>
          </a:p>
          <a:p>
            <a:pPr>
              <a:spcBef>
                <a:spcPts val="0"/>
              </a:spcBef>
              <a:spcAft>
                <a:spcPts val="600"/>
              </a:spcAft>
            </a:pPr>
            <a:r>
              <a:rPr lang="en-US" sz="2000" dirty="0" smtClean="0"/>
              <a:t>A combination of longer exposure to cardiovascular risk factors, as well as age-specific alterations in vascular structure and function contributes to the development and progression of hypertension and stroke in this population</a:t>
            </a:r>
          </a:p>
        </p:txBody>
      </p:sp>
    </p:spTree>
    <p:extLst>
      <p:ext uri="{BB962C8B-B14F-4D97-AF65-F5344CB8AC3E}">
        <p14:creationId xmlns:p14="http://schemas.microsoft.com/office/powerpoint/2010/main" val="24857294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7333" y="4171950"/>
            <a:ext cx="3310467" cy="857250"/>
          </a:xfrm>
        </p:spPr>
        <p:txBody>
          <a:bodyPr>
            <a:normAutofit/>
          </a:bodyPr>
          <a:lstStyle/>
          <a:p>
            <a:pPr algn="r"/>
            <a:r>
              <a:rPr lang="en-US" sz="900" b="1" i="1" dirty="0">
                <a:solidFill>
                  <a:schemeClr val="bg1"/>
                </a:solidFill>
              </a:rPr>
              <a:t>Modified from White CJ, Beckman JA, Cambria RP, et al. Atherosclerotic Peripheral Vascular Disease Symposium II: controversies in carotid artery revascularization. Circulation 2008;118:2852-9.</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2460" y="0"/>
            <a:ext cx="7159081"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52034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283"/>
            <a:ext cx="8229600" cy="857250"/>
          </a:xfrm>
        </p:spPr>
        <p:txBody>
          <a:bodyPr>
            <a:noAutofit/>
          </a:bodyPr>
          <a:lstStyle/>
          <a:p>
            <a:pPr algn="ctr"/>
            <a:r>
              <a:rPr lang="en-US" sz="3400" b="1" dirty="0" smtClean="0"/>
              <a:t>Thrombolytic Therapy </a:t>
            </a:r>
            <a:br>
              <a:rPr lang="en-US" sz="3400" b="1" dirty="0" smtClean="0"/>
            </a:br>
            <a:r>
              <a:rPr lang="en-US" sz="3400" b="1" dirty="0" smtClean="0"/>
              <a:t>in Older Adults</a:t>
            </a:r>
            <a:endParaRPr lang="en-US" sz="3400" b="1" dirty="0"/>
          </a:p>
        </p:txBody>
      </p:sp>
      <p:sp>
        <p:nvSpPr>
          <p:cNvPr id="3" name="Content Placeholder 2"/>
          <p:cNvSpPr>
            <a:spLocks noGrp="1"/>
          </p:cNvSpPr>
          <p:nvPr>
            <p:ph idx="1"/>
          </p:nvPr>
        </p:nvSpPr>
        <p:spPr>
          <a:xfrm>
            <a:off x="621956" y="1178011"/>
            <a:ext cx="7813589" cy="3634740"/>
          </a:xfrm>
        </p:spPr>
        <p:txBody>
          <a:bodyPr/>
          <a:lstStyle/>
          <a:p>
            <a:pPr marL="0" indent="0">
              <a:buNone/>
            </a:pPr>
            <a:r>
              <a:rPr lang="en-US" sz="2400" dirty="0"/>
              <a:t>Third International Stroke Trial (IST-3) suggested that the benefit of </a:t>
            </a:r>
            <a:r>
              <a:rPr lang="en-US" sz="2400" dirty="0" err="1"/>
              <a:t>tPA</a:t>
            </a:r>
            <a:r>
              <a:rPr lang="en-US" sz="2400" dirty="0"/>
              <a:t> was at least as great in patients 80 years of age or older as in younger </a:t>
            </a:r>
            <a:r>
              <a:rPr lang="en-US" sz="2400" dirty="0" smtClean="0"/>
              <a:t>patients</a:t>
            </a:r>
          </a:p>
          <a:p>
            <a:pPr marL="0" indent="0">
              <a:buNone/>
            </a:pPr>
            <a:endParaRPr lang="en-US" dirty="0"/>
          </a:p>
        </p:txBody>
      </p:sp>
    </p:spTree>
    <p:extLst>
      <p:ext uri="{BB962C8B-B14F-4D97-AF65-F5344CB8AC3E}">
        <p14:creationId xmlns:p14="http://schemas.microsoft.com/office/powerpoint/2010/main" val="2093376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4570"/>
            <a:ext cx="8229600" cy="857250"/>
          </a:xfrm>
        </p:spPr>
        <p:txBody>
          <a:bodyPr>
            <a:noAutofit/>
          </a:bodyPr>
          <a:lstStyle/>
          <a:p>
            <a:pPr algn="ctr"/>
            <a:r>
              <a:rPr lang="en-US" sz="3400" b="1" dirty="0" smtClean="0"/>
              <a:t>Patient Centered Stroke Care in Older Adults</a:t>
            </a:r>
            <a:endParaRPr lang="en-US" sz="3400" b="1" dirty="0"/>
          </a:p>
        </p:txBody>
      </p:sp>
      <p:sp>
        <p:nvSpPr>
          <p:cNvPr id="3" name="Content Placeholder 2"/>
          <p:cNvSpPr>
            <a:spLocks noGrp="1"/>
          </p:cNvSpPr>
          <p:nvPr>
            <p:ph idx="1"/>
          </p:nvPr>
        </p:nvSpPr>
        <p:spPr>
          <a:xfrm>
            <a:off x="457200" y="1084820"/>
            <a:ext cx="8229600" cy="3394075"/>
          </a:xfrm>
        </p:spPr>
        <p:txBody>
          <a:bodyPr>
            <a:normAutofit fontScale="92500" lnSpcReduction="20000"/>
          </a:bodyPr>
          <a:lstStyle/>
          <a:p>
            <a:r>
              <a:rPr lang="en-US" sz="1900" dirty="0"/>
              <a:t>2014 Palliative and End-of-Life Care in Stroke: A Statement for Healthcare Professionals from the AHA/ASA promotes a focus on “patient and family-centered care that optimizes quality of life by anticipating, preventing, and treating </a:t>
            </a:r>
            <a:r>
              <a:rPr lang="en-US" sz="1900" dirty="0" smtClean="0"/>
              <a:t>suffering” and a balanced </a:t>
            </a:r>
            <a:r>
              <a:rPr lang="en-US" sz="1900" dirty="0"/>
              <a:t>and collaborative approach to end-of-life </a:t>
            </a:r>
            <a:r>
              <a:rPr lang="en-US" sz="1900" dirty="0" smtClean="0"/>
              <a:t>decision-making</a:t>
            </a:r>
          </a:p>
          <a:p>
            <a:pPr lvl="0"/>
            <a:r>
              <a:rPr lang="en-US" sz="1900" dirty="0"/>
              <a:t>For chronic post stroke pain, pharmacological treatment with amitriptyline or lamotrigine is reasonable, though in older adults, given the side effects associated with amitriptyline, nortriptyline may be a reasonable substitute (Class </a:t>
            </a:r>
            <a:r>
              <a:rPr lang="en-US" sz="1900" dirty="0" err="1"/>
              <a:t>IIa</a:t>
            </a:r>
            <a:r>
              <a:rPr lang="en-US" sz="1900" dirty="0"/>
              <a:t>; Level of Evidence B</a:t>
            </a:r>
            <a:r>
              <a:rPr lang="en-US" sz="1900" dirty="0" smtClean="0"/>
              <a:t>)</a:t>
            </a:r>
          </a:p>
          <a:p>
            <a:pPr lvl="0"/>
            <a:r>
              <a:rPr lang="en-US" sz="1900" dirty="0" smtClean="0"/>
              <a:t>In </a:t>
            </a:r>
            <a:r>
              <a:rPr lang="en-US" sz="1900" dirty="0"/>
              <a:t>vulnerable populations (older adults and impaired communication), there should be enhanced strategies for detection and monitoring of symptoms, including pain, “including verbal descriptor scales, caregiver report, and knowledge of pain behaviors</a:t>
            </a:r>
            <a:r>
              <a:rPr lang="en-US" sz="1900" dirty="0" smtClean="0"/>
              <a:t>.” </a:t>
            </a:r>
            <a:endParaRPr lang="en-US" sz="1900" dirty="0"/>
          </a:p>
          <a:p>
            <a:endParaRPr lang="en-US" sz="1600" dirty="0"/>
          </a:p>
        </p:txBody>
      </p:sp>
    </p:spTree>
    <p:extLst>
      <p:ext uri="{BB962C8B-B14F-4D97-AF65-F5344CB8AC3E}">
        <p14:creationId xmlns:p14="http://schemas.microsoft.com/office/powerpoint/2010/main" val="766339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7505"/>
            <a:ext cx="8340811" cy="857250"/>
          </a:xfrm>
        </p:spPr>
        <p:txBody>
          <a:bodyPr>
            <a:normAutofit/>
          </a:bodyPr>
          <a:lstStyle/>
          <a:p>
            <a:pPr algn="ctr"/>
            <a:r>
              <a:rPr lang="en-US" sz="3600" b="1" dirty="0" smtClean="0"/>
              <a:t>Key </a:t>
            </a:r>
            <a:r>
              <a:rPr lang="en-US" sz="3600" b="1" dirty="0"/>
              <a:t>P</a:t>
            </a:r>
            <a:r>
              <a:rPr lang="en-US" sz="3600" b="1" dirty="0" smtClean="0"/>
              <a:t>oints: Stroke</a:t>
            </a:r>
            <a:endParaRPr lang="en-US" sz="3600" b="1" dirty="0"/>
          </a:p>
        </p:txBody>
      </p:sp>
      <p:sp>
        <p:nvSpPr>
          <p:cNvPr id="3" name="Content Placeholder 2"/>
          <p:cNvSpPr>
            <a:spLocks noGrp="1"/>
          </p:cNvSpPr>
          <p:nvPr>
            <p:ph idx="1"/>
          </p:nvPr>
        </p:nvSpPr>
        <p:spPr>
          <a:xfrm>
            <a:off x="593124" y="971550"/>
            <a:ext cx="8204886" cy="3634740"/>
          </a:xfrm>
        </p:spPr>
        <p:txBody>
          <a:bodyPr>
            <a:normAutofit/>
          </a:bodyPr>
          <a:lstStyle/>
          <a:p>
            <a:r>
              <a:rPr lang="en-US" sz="1800" dirty="0" smtClean="0"/>
              <a:t>Advancing age is a powerful risk factor for stroke</a:t>
            </a:r>
          </a:p>
          <a:p>
            <a:r>
              <a:rPr lang="en-US" sz="1800" dirty="0" smtClean="0"/>
              <a:t>Aggressive medical therapy, particularly adequate blood pressure and lifestyle modifications, specially smoking cessation, can significantly decrease the risk of stroke in older adults</a:t>
            </a:r>
          </a:p>
          <a:p>
            <a:r>
              <a:rPr lang="en-US" sz="1800" dirty="0" smtClean="0"/>
              <a:t>Early CEA or CAS after a cerebrovascular event can significantly decrease the risk </a:t>
            </a:r>
            <a:r>
              <a:rPr lang="en-US" sz="1800" dirty="0"/>
              <a:t>of stroke; </a:t>
            </a:r>
            <a:r>
              <a:rPr lang="en-US" sz="1800" dirty="0" smtClean="0"/>
              <a:t>the ideal </a:t>
            </a:r>
            <a:r>
              <a:rPr lang="en-US" sz="1800" dirty="0"/>
              <a:t>timeframe </a:t>
            </a:r>
            <a:r>
              <a:rPr lang="en-US" sz="1800" dirty="0" smtClean="0"/>
              <a:t>should be </a:t>
            </a:r>
            <a:r>
              <a:rPr lang="en-US" sz="1800" dirty="0"/>
              <a:t>within 2 weeks of the neurological </a:t>
            </a:r>
            <a:r>
              <a:rPr lang="en-US" sz="1800" dirty="0" smtClean="0"/>
              <a:t>event </a:t>
            </a:r>
          </a:p>
          <a:p>
            <a:r>
              <a:rPr lang="en-US" sz="1800" dirty="0"/>
              <a:t>In acute stroke, age alone is not a contraindication to thrombolytic therapy.</a:t>
            </a:r>
          </a:p>
        </p:txBody>
      </p:sp>
    </p:spTree>
    <p:extLst>
      <p:ext uri="{BB962C8B-B14F-4D97-AF65-F5344CB8AC3E}">
        <p14:creationId xmlns:p14="http://schemas.microsoft.com/office/powerpoint/2010/main" val="27519615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83146" cy="857250"/>
          </a:xfrm>
        </p:spPr>
        <p:txBody>
          <a:bodyPr>
            <a:normAutofit/>
          </a:bodyPr>
          <a:lstStyle/>
          <a:p>
            <a:r>
              <a:rPr lang="en-US" sz="3600" b="1" dirty="0" smtClean="0"/>
              <a:t>Additional Reading: Stroke</a:t>
            </a:r>
            <a:endParaRPr lang="en-US" sz="3600" b="1" dirty="0"/>
          </a:p>
        </p:txBody>
      </p:sp>
      <p:sp>
        <p:nvSpPr>
          <p:cNvPr id="3" name="Content Placeholder 2"/>
          <p:cNvSpPr>
            <a:spLocks noGrp="1"/>
          </p:cNvSpPr>
          <p:nvPr>
            <p:ph idx="1"/>
          </p:nvPr>
        </p:nvSpPr>
        <p:spPr>
          <a:xfrm>
            <a:off x="457200" y="1314450"/>
            <a:ext cx="8283146" cy="3634740"/>
          </a:xfrm>
        </p:spPr>
        <p:txBody>
          <a:bodyPr>
            <a:normAutofit/>
          </a:bodyPr>
          <a:lstStyle/>
          <a:p>
            <a:r>
              <a:rPr lang="en-US" sz="2200" dirty="0"/>
              <a:t>White CJ, Beckman JA, Cambria RP, et al. Atherosclerotic Peripheral Vascular Disease Symposium II: controversies in carotid artery revascularization. Circulation 2008;118:2852-9</a:t>
            </a:r>
            <a:r>
              <a:rPr lang="en-US" sz="2200" dirty="0" smtClean="0"/>
              <a:t>.</a:t>
            </a:r>
          </a:p>
          <a:p>
            <a:r>
              <a:rPr lang="en-US" sz="2200" dirty="0" err="1"/>
              <a:t>Chiam</a:t>
            </a:r>
            <a:r>
              <a:rPr lang="en-US" sz="2200" dirty="0"/>
              <a:t> PT, </a:t>
            </a:r>
            <a:r>
              <a:rPr lang="en-US" sz="2200" dirty="0" err="1"/>
              <a:t>Roubin</a:t>
            </a:r>
            <a:r>
              <a:rPr lang="en-US" sz="2200" dirty="0"/>
              <a:t> GS, Panagopoulos G, et al. One-year clinical outcomes, midterm survival, and predictors of mortality after carotid stenting in elderly patients. Circulation 2009;119:2343-8.</a:t>
            </a:r>
          </a:p>
        </p:txBody>
      </p:sp>
    </p:spTree>
    <p:extLst>
      <p:ext uri="{BB962C8B-B14F-4D97-AF65-F5344CB8AC3E}">
        <p14:creationId xmlns:p14="http://schemas.microsoft.com/office/powerpoint/2010/main" val="29897358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descr="ACC_SIG_BLUE_1900x60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8013" y="1631950"/>
            <a:ext cx="771370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4372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101429"/>
            <a:ext cx="8155048" cy="857250"/>
          </a:xfrm>
        </p:spPr>
        <p:txBody>
          <a:bodyPr/>
          <a:lstStyle/>
          <a:p>
            <a:pPr algn="ctr"/>
            <a:r>
              <a:rPr lang="en-US" b="1" dirty="0" smtClean="0"/>
              <a:t>Case</a:t>
            </a:r>
            <a:endParaRPr lang="en-US" b="1" dirty="0"/>
          </a:p>
        </p:txBody>
      </p:sp>
      <p:sp>
        <p:nvSpPr>
          <p:cNvPr id="3" name="Content Placeholder 2"/>
          <p:cNvSpPr>
            <a:spLocks noGrp="1"/>
          </p:cNvSpPr>
          <p:nvPr>
            <p:ph idx="1"/>
          </p:nvPr>
        </p:nvSpPr>
        <p:spPr>
          <a:xfrm>
            <a:off x="362465" y="670354"/>
            <a:ext cx="8402594" cy="3634740"/>
          </a:xfrm>
        </p:spPr>
        <p:txBody>
          <a:bodyPr>
            <a:noAutofit/>
          </a:bodyPr>
          <a:lstStyle/>
          <a:p>
            <a:r>
              <a:rPr lang="en-US" sz="1600" dirty="0"/>
              <a:t>A healthy, asymptomatic 84-year-old woman presents for evaluation of her blood pressure (BP). </a:t>
            </a:r>
            <a:endParaRPr lang="en-US" sz="1600" dirty="0" smtClean="0"/>
          </a:p>
          <a:p>
            <a:r>
              <a:rPr lang="en-US" sz="1600" dirty="0" smtClean="0"/>
              <a:t>At </a:t>
            </a:r>
            <a:r>
              <a:rPr lang="en-US" sz="1600" dirty="0"/>
              <a:t>a community health fair, a BP reading of 178/68 mm Hg was recorded. </a:t>
            </a:r>
            <a:r>
              <a:rPr lang="en-US" sz="1600" dirty="0" smtClean="0"/>
              <a:t>At home, using </a:t>
            </a:r>
            <a:r>
              <a:rPr lang="en-US" sz="1600" dirty="0"/>
              <a:t>an automatic cuff, </a:t>
            </a:r>
            <a:r>
              <a:rPr lang="en-US" sz="1600" dirty="0" smtClean="0"/>
              <a:t>her systolic values range </a:t>
            </a:r>
            <a:r>
              <a:rPr lang="en-US" sz="1600" dirty="0"/>
              <a:t>from 132 to 145 mm Hg. </a:t>
            </a:r>
            <a:endParaRPr lang="en-US" sz="1600" dirty="0" smtClean="0"/>
          </a:p>
          <a:p>
            <a:r>
              <a:rPr lang="en-US" sz="1600" u="sng" dirty="0" smtClean="0"/>
              <a:t>Medications</a:t>
            </a:r>
            <a:r>
              <a:rPr lang="en-US" sz="1600" dirty="0" smtClean="0"/>
              <a:t>: multivitamin, calcium and </a:t>
            </a:r>
          </a:p>
          <a:p>
            <a:r>
              <a:rPr lang="en-US" sz="1600" u="sng" dirty="0" smtClean="0"/>
              <a:t>Exam</a:t>
            </a:r>
            <a:r>
              <a:rPr lang="en-US" sz="1600" dirty="0" smtClean="0"/>
              <a:t>: Supine </a:t>
            </a:r>
            <a:r>
              <a:rPr lang="en-US" sz="1600" dirty="0"/>
              <a:t>systolic BP of 178 mm Hg</a:t>
            </a:r>
            <a:r>
              <a:rPr lang="en-US" sz="1600" dirty="0" smtClean="0"/>
              <a:t>. </a:t>
            </a:r>
            <a:r>
              <a:rPr lang="en-US" sz="1600" dirty="0"/>
              <a:t>The manual supine BP result is 176/64 mm Hg; there is an </a:t>
            </a:r>
            <a:r>
              <a:rPr lang="en-US" sz="1600" dirty="0" err="1"/>
              <a:t>auscultatory</a:t>
            </a:r>
            <a:r>
              <a:rPr lang="en-US" sz="1600" dirty="0"/>
              <a:t> gap between approximately 160 and 140 mm Hg. Her manual upright BP after two minutes of standing is 168/60 mm Hg with a heart rate of 80 bpm</a:t>
            </a:r>
            <a:r>
              <a:rPr lang="en-US" sz="1600" dirty="0" smtClean="0"/>
              <a:t>. Laterally displaced point of maximal impulse and an apical S4, with symmetric +1 pitting edema to her mid shins. </a:t>
            </a:r>
          </a:p>
          <a:p>
            <a:r>
              <a:rPr lang="en-US" sz="1600" u="sng" dirty="0" smtClean="0"/>
              <a:t>ECG</a:t>
            </a:r>
            <a:r>
              <a:rPr lang="en-US" sz="1600" dirty="0" smtClean="0"/>
              <a:t>: NSR with LVH. </a:t>
            </a:r>
          </a:p>
          <a:p>
            <a:r>
              <a:rPr lang="en-US" sz="1600" dirty="0" smtClean="0"/>
              <a:t>Laboratory values show normal CBC, electrolytes and thyroid function, with a creatinine of 1.2, with a calculated clearance of 43 ml/min. </a:t>
            </a:r>
            <a:endParaRPr lang="en-US" sz="1600" dirty="0"/>
          </a:p>
        </p:txBody>
      </p:sp>
    </p:spTree>
    <p:extLst>
      <p:ext uri="{BB962C8B-B14F-4D97-AF65-F5344CB8AC3E}">
        <p14:creationId xmlns:p14="http://schemas.microsoft.com/office/powerpoint/2010/main" val="25151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521"/>
            <a:ext cx="8229600" cy="857250"/>
          </a:xfrm>
        </p:spPr>
        <p:txBody>
          <a:bodyPr>
            <a:noAutofit/>
          </a:bodyPr>
          <a:lstStyle/>
          <a:p>
            <a:pPr algn="ctr"/>
            <a:r>
              <a:rPr lang="en-US" sz="3400" b="1" dirty="0" smtClean="0"/>
              <a:t>Epidemiology of Hypertension (HTN) in Older Adults</a:t>
            </a:r>
            <a:endParaRPr lang="en-US" sz="3400" b="1" dirty="0"/>
          </a:p>
        </p:txBody>
      </p:sp>
      <p:sp>
        <p:nvSpPr>
          <p:cNvPr id="3" name="Content Placeholder 2"/>
          <p:cNvSpPr>
            <a:spLocks noGrp="1"/>
          </p:cNvSpPr>
          <p:nvPr>
            <p:ph idx="1"/>
          </p:nvPr>
        </p:nvSpPr>
        <p:spPr>
          <a:xfrm>
            <a:off x="457200" y="1058563"/>
            <a:ext cx="8365524" cy="3634740"/>
          </a:xfrm>
        </p:spPr>
        <p:txBody>
          <a:bodyPr>
            <a:normAutofit/>
          </a:bodyPr>
          <a:lstStyle/>
          <a:p>
            <a:pPr>
              <a:spcBef>
                <a:spcPts val="0"/>
              </a:spcBef>
              <a:spcAft>
                <a:spcPts val="600"/>
              </a:spcAft>
            </a:pPr>
            <a:r>
              <a:rPr lang="en-US" sz="2000" dirty="0" smtClean="0"/>
              <a:t>The development of HTN, particularly isolated systolic HTN, appears as a consequence of age-associated changes in vascular structure and function (increased </a:t>
            </a:r>
            <a:r>
              <a:rPr lang="en-US" sz="2000" dirty="0" err="1" smtClean="0"/>
              <a:t>arterioventricular</a:t>
            </a:r>
            <a:r>
              <a:rPr lang="en-US" sz="2000" dirty="0" smtClean="0"/>
              <a:t> stiffness, attenuated autonomic reflexes and impairment of adequate salt and volume regulation) </a:t>
            </a:r>
          </a:p>
          <a:p>
            <a:pPr>
              <a:spcBef>
                <a:spcPts val="0"/>
              </a:spcBef>
              <a:spcAft>
                <a:spcPts val="600"/>
              </a:spcAft>
            </a:pPr>
            <a:r>
              <a:rPr lang="en-US" sz="2000" dirty="0" smtClean="0"/>
              <a:t>Incidence and prevalence of HTN increase parallel to age; the prevalence of HTN in octogenarians is around 80%</a:t>
            </a:r>
          </a:p>
          <a:p>
            <a:pPr>
              <a:spcBef>
                <a:spcPts val="0"/>
              </a:spcBef>
              <a:spcAft>
                <a:spcPts val="600"/>
              </a:spcAft>
            </a:pPr>
            <a:r>
              <a:rPr lang="en-US" sz="2000" dirty="0" smtClean="0"/>
              <a:t>The lifetime risk of a 55-year old male to develop hypertension exceeds 90%</a:t>
            </a:r>
          </a:p>
          <a:p>
            <a:pPr>
              <a:spcBef>
                <a:spcPts val="0"/>
              </a:spcBef>
              <a:spcAft>
                <a:spcPts val="600"/>
              </a:spcAft>
            </a:pPr>
            <a:r>
              <a:rPr lang="en-US" sz="2000" dirty="0" smtClean="0"/>
              <a:t>Cardiovascular events, particularly stroke, increase as a function of elevations in systolic blood pressure and pulse pressure</a:t>
            </a:r>
            <a:endParaRPr lang="en-US" sz="2000" dirty="0"/>
          </a:p>
        </p:txBody>
      </p:sp>
    </p:spTree>
    <p:extLst>
      <p:ext uri="{BB962C8B-B14F-4D97-AF65-F5344CB8AC3E}">
        <p14:creationId xmlns:p14="http://schemas.microsoft.com/office/powerpoint/2010/main" val="19663812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4171950"/>
            <a:ext cx="8606481" cy="857250"/>
          </a:xfrm>
        </p:spPr>
        <p:txBody>
          <a:bodyPr>
            <a:normAutofit/>
          </a:bodyPr>
          <a:lstStyle/>
          <a:p>
            <a:pPr algn="r"/>
            <a:r>
              <a:rPr lang="en-US" sz="900" b="1" i="1" dirty="0" smtClean="0">
                <a:solidFill>
                  <a:schemeClr val="bg1"/>
                </a:solidFill>
              </a:rPr>
              <a:t>The </a:t>
            </a:r>
            <a:r>
              <a:rPr lang="en-US" sz="900" b="1" i="1" dirty="0">
                <a:solidFill>
                  <a:schemeClr val="bg1"/>
                </a:solidFill>
              </a:rPr>
              <a:t>Framingham Heart Study. Circulation 1997;96:308-15</a:t>
            </a:r>
            <a:r>
              <a:rPr lang="en-US" sz="1000" dirty="0"/>
              <a:t>.</a:t>
            </a:r>
          </a:p>
        </p:txBody>
      </p:sp>
      <p:pic>
        <p:nvPicPr>
          <p:cNvPr id="2050" name="Picture 2" descr="http://education.acc.org/%7E/media/Images/Education/Certified%20Learning/Clinical%20Images/SAP/2014/ECCOA/Hypertension%20and%20Stroke%20Case%201/ECCOA_13_1_Skolnick_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3360" y="55091"/>
            <a:ext cx="6177280" cy="34747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0999" y="3530038"/>
            <a:ext cx="8318157" cy="907941"/>
          </a:xfrm>
          <a:prstGeom prst="rect">
            <a:avLst/>
          </a:prstGeom>
        </p:spPr>
        <p:txBody>
          <a:bodyPr wrap="square">
            <a:spAutoFit/>
          </a:bodyPr>
          <a:lstStyle/>
          <a:p>
            <a:pPr marL="171450" indent="-171450">
              <a:spcAft>
                <a:spcPts val="600"/>
              </a:spcAft>
              <a:buFont typeface="Arial" panose="020B0604020202020204" pitchFamily="34" charset="0"/>
              <a:buChar char="•"/>
            </a:pPr>
            <a:r>
              <a:rPr lang="en-US" sz="1200" dirty="0" smtClean="0">
                <a:solidFill>
                  <a:prstClr val="black"/>
                </a:solidFill>
                <a:ea typeface="+mj-ea"/>
                <a:cs typeface="+mj-cs"/>
              </a:rPr>
              <a:t>CHF </a:t>
            </a:r>
            <a:r>
              <a:rPr lang="en-US" sz="1200" dirty="0">
                <a:solidFill>
                  <a:prstClr val="black"/>
                </a:solidFill>
                <a:ea typeface="+mj-ea"/>
                <a:cs typeface="+mj-cs"/>
              </a:rPr>
              <a:t>= congestive heart failure; MI = myocardial infarction; SBP = systolic blood </a:t>
            </a:r>
            <a:r>
              <a:rPr lang="en-US" sz="1200" dirty="0" smtClean="0">
                <a:solidFill>
                  <a:prstClr val="black"/>
                </a:solidFill>
                <a:ea typeface="+mj-ea"/>
                <a:cs typeface="+mj-cs"/>
              </a:rPr>
              <a:t>pressure.</a:t>
            </a:r>
          </a:p>
          <a:p>
            <a:pPr marL="171450" indent="-171450">
              <a:spcAft>
                <a:spcPts val="600"/>
              </a:spcAft>
              <a:buFont typeface="Arial" panose="020B0604020202020204" pitchFamily="34" charset="0"/>
              <a:buChar char="•"/>
            </a:pPr>
            <a:r>
              <a:rPr lang="en-US" sz="1200" dirty="0" smtClean="0"/>
              <a:t>Reproduced </a:t>
            </a:r>
            <a:r>
              <a:rPr lang="en-US" sz="1200" dirty="0"/>
              <a:t>with permission from Franklin SS, </a:t>
            </a:r>
            <a:r>
              <a:rPr lang="en-US" sz="1200" dirty="0" err="1"/>
              <a:t>Gustin</a:t>
            </a:r>
            <a:r>
              <a:rPr lang="en-US" sz="1200" dirty="0"/>
              <a:t> W 4th, Wong ND, et al. Hemodynamic patterns of age-related changes in blood pressure. </a:t>
            </a:r>
            <a:r>
              <a:rPr lang="en-US" sz="1200" dirty="0">
                <a:solidFill>
                  <a:prstClr val="black"/>
                </a:solidFill>
                <a:ea typeface="+mj-ea"/>
                <a:cs typeface="+mj-cs"/>
              </a:rPr>
              <a:t/>
            </a:r>
            <a:br>
              <a:rPr lang="en-US" sz="1200" dirty="0">
                <a:solidFill>
                  <a:prstClr val="black"/>
                </a:solidFill>
                <a:ea typeface="+mj-ea"/>
                <a:cs typeface="+mj-cs"/>
              </a:rPr>
            </a:br>
            <a:endParaRPr lang="en-US" sz="1200" dirty="0"/>
          </a:p>
        </p:txBody>
      </p:sp>
    </p:spTree>
    <p:extLst>
      <p:ext uri="{BB962C8B-B14F-4D97-AF65-F5344CB8AC3E}">
        <p14:creationId xmlns:p14="http://schemas.microsoft.com/office/powerpoint/2010/main" val="2754493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3492" y="4378410"/>
            <a:ext cx="3476367" cy="542925"/>
          </a:xfrm>
        </p:spPr>
        <p:txBody>
          <a:bodyPr>
            <a:normAutofit fontScale="90000"/>
          </a:bodyPr>
          <a:lstStyle/>
          <a:p>
            <a:pPr algn="r"/>
            <a:r>
              <a:rPr lang="en-US" sz="1050" dirty="0" smtClean="0">
                <a:solidFill>
                  <a:schemeClr val="tx1"/>
                </a:solidFill>
              </a:rPr>
              <a:t> </a:t>
            </a:r>
            <a:r>
              <a:rPr lang="en-US" sz="1050" b="1" i="1" dirty="0" smtClean="0">
                <a:solidFill>
                  <a:schemeClr val="bg1"/>
                </a:solidFill>
                <a:latin typeface="Arial" panose="020B0604020202020204" pitchFamily="34" charset="0"/>
                <a:cs typeface="Arial" panose="020B0604020202020204" pitchFamily="34" charset="0"/>
              </a:rPr>
              <a:t>Reproduced </a:t>
            </a:r>
            <a:r>
              <a:rPr lang="en-US" sz="1050" b="1" i="1" dirty="0">
                <a:solidFill>
                  <a:schemeClr val="bg1"/>
                </a:solidFill>
                <a:latin typeface="Arial" panose="020B0604020202020204" pitchFamily="34" charset="0"/>
                <a:cs typeface="Arial" panose="020B0604020202020204" pitchFamily="34" charset="0"/>
              </a:rPr>
              <a:t>with permission from Franklin SS, Khan SA, Wong ND, et al. Is pulse pressure useful in predicting risk for coronary heart disease? The Framingham heart study. Circulation 1999;100:354-60.</a:t>
            </a:r>
          </a:p>
        </p:txBody>
      </p:sp>
      <p:pic>
        <p:nvPicPr>
          <p:cNvPr id="3074" name="Picture 2" descr="http://education.acc.org/%7E/media/Images/Education/Certified%20Learning/Clinical%20Images/SAP/2014/ECCOA/Hypertension%20and%20Stroke%20Case%201/ECCOA_13_1_Skolnick_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527" y="0"/>
            <a:ext cx="7430946"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361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9394" y="4200525"/>
            <a:ext cx="3418703" cy="857250"/>
          </a:xfrm>
        </p:spPr>
        <p:txBody>
          <a:bodyPr>
            <a:normAutofit/>
          </a:bodyPr>
          <a:lstStyle/>
          <a:p>
            <a:pPr algn="r"/>
            <a:r>
              <a:rPr lang="en-US" sz="900" b="1" i="1" dirty="0" err="1" smtClean="0">
                <a:solidFill>
                  <a:schemeClr val="bg1"/>
                </a:solidFill>
                <a:latin typeface="Arial" panose="020B0604020202020204" pitchFamily="34" charset="0"/>
                <a:cs typeface="Arial" panose="020B0604020202020204" pitchFamily="34" charset="0"/>
              </a:rPr>
              <a:t>Staessen</a:t>
            </a:r>
            <a:r>
              <a:rPr lang="en-US" sz="900" b="1" i="1" dirty="0" smtClean="0">
                <a:solidFill>
                  <a:schemeClr val="bg1"/>
                </a:solidFill>
                <a:latin typeface="Arial" panose="020B0604020202020204" pitchFamily="34" charset="0"/>
                <a:cs typeface="Arial" panose="020B0604020202020204" pitchFamily="34" charset="0"/>
              </a:rPr>
              <a:t> </a:t>
            </a:r>
            <a:r>
              <a:rPr lang="en-US" sz="900" b="1" i="1" dirty="0">
                <a:solidFill>
                  <a:schemeClr val="bg1"/>
                </a:solidFill>
                <a:latin typeface="Arial" panose="020B0604020202020204" pitchFamily="34" charset="0"/>
                <a:cs typeface="Arial" panose="020B0604020202020204" pitchFamily="34" charset="0"/>
              </a:rPr>
              <a:t>J, </a:t>
            </a:r>
            <a:r>
              <a:rPr lang="en-US" sz="900" b="1" i="1" dirty="0" err="1">
                <a:solidFill>
                  <a:schemeClr val="bg1"/>
                </a:solidFill>
                <a:latin typeface="Arial" panose="020B0604020202020204" pitchFamily="34" charset="0"/>
                <a:cs typeface="Arial" panose="020B0604020202020204" pitchFamily="34" charset="0"/>
              </a:rPr>
              <a:t>Gasowski</a:t>
            </a:r>
            <a:r>
              <a:rPr lang="en-US" sz="900" b="1" i="1" dirty="0">
                <a:solidFill>
                  <a:schemeClr val="bg1"/>
                </a:solidFill>
                <a:latin typeface="Arial" panose="020B0604020202020204" pitchFamily="34" charset="0"/>
                <a:cs typeface="Arial" panose="020B0604020202020204" pitchFamily="34" charset="0"/>
              </a:rPr>
              <a:t> J, Wang J, et al. Risks of untreated and treated isolated systolic hypertension in the elderly: meta-analysis of outcome trials. Lancet 2000;355:865-72.</a:t>
            </a:r>
          </a:p>
        </p:txBody>
      </p:sp>
      <p:pic>
        <p:nvPicPr>
          <p:cNvPr id="4098" name="Picture 2" descr="http://education.acc.org/%7E/media/Images/Education/Certified%20Learning/Clinical%20Images/SAP/2014/ECCOA/Hypertension%20and%20Stroke%20Case%201/ECCOA_13_1_Skolnick_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905" y="107092"/>
            <a:ext cx="7290191" cy="4023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162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161638" cy="857250"/>
          </a:xfrm>
        </p:spPr>
        <p:txBody>
          <a:bodyPr>
            <a:normAutofit/>
          </a:bodyPr>
          <a:lstStyle/>
          <a:p>
            <a:pPr algn="ctr"/>
            <a:r>
              <a:rPr lang="en-US" sz="3200" dirty="0" smtClean="0"/>
              <a:t> </a:t>
            </a:r>
            <a:r>
              <a:rPr lang="en-US" sz="3600" b="1" dirty="0" smtClean="0"/>
              <a:t>Diagnosis of HTN in Older </a:t>
            </a:r>
            <a:r>
              <a:rPr lang="en-US" sz="3600" b="1" dirty="0"/>
              <a:t>A</a:t>
            </a:r>
            <a:r>
              <a:rPr lang="en-US" sz="3600" b="1" dirty="0" smtClean="0"/>
              <a:t>dults</a:t>
            </a:r>
            <a:endParaRPr lang="en-US" sz="3600" b="1" dirty="0"/>
          </a:p>
        </p:txBody>
      </p:sp>
      <p:sp>
        <p:nvSpPr>
          <p:cNvPr id="3" name="Content Placeholder 2"/>
          <p:cNvSpPr>
            <a:spLocks noGrp="1"/>
          </p:cNvSpPr>
          <p:nvPr>
            <p:ph idx="1"/>
          </p:nvPr>
        </p:nvSpPr>
        <p:spPr>
          <a:xfrm>
            <a:off x="457200" y="857250"/>
            <a:ext cx="8489092" cy="3634740"/>
          </a:xfrm>
        </p:spPr>
        <p:txBody>
          <a:bodyPr>
            <a:normAutofit/>
          </a:bodyPr>
          <a:lstStyle/>
          <a:p>
            <a:r>
              <a:rPr lang="en-US" sz="2000" dirty="0" smtClean="0"/>
              <a:t>The diagnosis of hypertension should not be made based on an isolated reading.</a:t>
            </a:r>
          </a:p>
          <a:p>
            <a:r>
              <a:rPr lang="en-US" sz="2000" dirty="0" smtClean="0"/>
              <a:t>Due to attenuated </a:t>
            </a:r>
            <a:r>
              <a:rPr lang="en-US" sz="2000" dirty="0" err="1" smtClean="0"/>
              <a:t>baroreflexes</a:t>
            </a:r>
            <a:r>
              <a:rPr lang="en-US" sz="2000" dirty="0" smtClean="0"/>
              <a:t> and increased arterial stiffness, blood pressure variability is more common in older adults</a:t>
            </a:r>
          </a:p>
          <a:p>
            <a:r>
              <a:rPr lang="en-US" sz="2000" dirty="0" smtClean="0"/>
              <a:t>Ambulatory blood pressure monitoring can be helpful to achieve a diagnosis, particularly in patients with conflicting ambulatory readings.  </a:t>
            </a:r>
          </a:p>
          <a:p>
            <a:r>
              <a:rPr lang="en-US" sz="2000" dirty="0" smtClean="0"/>
              <a:t>End-organ alterations should be sought on physical examination and workup: hypertensive retinopathy, left ventricular hypertrophy, and hypertensive nephropathy. </a:t>
            </a:r>
            <a:endParaRPr lang="en-US" sz="2000" dirty="0"/>
          </a:p>
        </p:txBody>
      </p:sp>
    </p:spTree>
    <p:extLst>
      <p:ext uri="{BB962C8B-B14F-4D97-AF65-F5344CB8AC3E}">
        <p14:creationId xmlns:p14="http://schemas.microsoft.com/office/powerpoint/2010/main" val="55330120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3277</Words>
  <Application>Microsoft Office PowerPoint</Application>
  <PresentationFormat>On-screen Show (16:9)</PresentationFormat>
  <Paragraphs>148</Paragraphs>
  <Slides>35</Slides>
  <Notes>9</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Custom Design</vt:lpstr>
      <vt:lpstr>Office Theme</vt:lpstr>
      <vt:lpstr>Hypertension &amp; Stroke in Older Adults  </vt:lpstr>
      <vt:lpstr>Learning Objectives</vt:lpstr>
      <vt:lpstr>Relevance</vt:lpstr>
      <vt:lpstr>Case</vt:lpstr>
      <vt:lpstr>Epidemiology of Hypertension (HTN) in Older Adults</vt:lpstr>
      <vt:lpstr>The Framingham Heart Study. Circulation 1997;96:308-15.</vt:lpstr>
      <vt:lpstr> Reproduced with permission from Franklin SS, Khan SA, Wong ND, et al. Is pulse pressure useful in predicting risk for coronary heart disease? The Framingham heart study. Circulation 1999;100:354-60.</vt:lpstr>
      <vt:lpstr>Staessen J, Gasowski J, Wang J, et al. Risks of untreated and treated isolated systolic hypertension in the elderly: meta-analysis of outcome trials. Lancet 2000;355:865-72.</vt:lpstr>
      <vt:lpstr> Diagnosis of HTN in Older Adults</vt:lpstr>
      <vt:lpstr>Blood pressure (BP) measuring tips in Older Adults</vt:lpstr>
      <vt:lpstr>Reproduced with permission from Cavallini MC, Roman MJ, Blank SG, et al. Association of the auscultatory gap with vascular disease in hypertensive patients. Ann Intern Med 1996;124:877-83.</vt:lpstr>
      <vt:lpstr>Secondary Hypertension in Older Adults</vt:lpstr>
      <vt:lpstr>PowerPoint Presentation</vt:lpstr>
      <vt:lpstr>Treatment Considerations of Hypertension in Older Adults</vt:lpstr>
      <vt:lpstr>MODIFIED FROM Beckett NS, Peters R, Fletcher AE, et al. Treatment of hypertension in patients 80 years of age or older. N Engl J Med 2008;358:1887-98 (comment p. 1958). </vt:lpstr>
      <vt:lpstr>Modified from James PA, Oparil S, Carter BL, et al. 2014 evidence-based guideline for the management of high blood pressure in adults: report from the panel members appointed to the Eighth Joint National Committee (JNC 8). JAMA 2014;311(5);50</vt:lpstr>
      <vt:lpstr>Lifestyle Interventions in Hypertension</vt:lpstr>
      <vt:lpstr>Medication Management for Hypertension in Older Adults</vt:lpstr>
      <vt:lpstr>Medication Adherence in Older Adults</vt:lpstr>
      <vt:lpstr> MODIFIED FROM Harvey RA, et al. Lipincott Pharmacology 5th ed. 2011.</vt:lpstr>
      <vt:lpstr>Key Points Hypertension</vt:lpstr>
      <vt:lpstr>Additional Reading: Hypertension</vt:lpstr>
      <vt:lpstr>Case</vt:lpstr>
      <vt:lpstr>Epidemiologic Aspects of Stroke in Older Adults</vt:lpstr>
      <vt:lpstr>MODIFIED FROM: Goldstein LB, Adams R, Alberts MJ, et al. Primary prevention of ischemic stroke: a guideline from the American Heart Association/American Stroke Association Stroke Council: cosponsored by the Atherosclerotic Peripheral Vascular Disease Interdisciplinary Working Group; Cardiovascular Nursing Council; Clinical Cardiology Council; Nutrition, Physical Activity, and Metabolism Council; and the Quality of Care and Outcomes Research Interdisciplinary Working Group: the American Academy of Neurology affirms the value of this guideline. Stroke 2006;37:1583-633.</vt:lpstr>
      <vt:lpstr>Vascular Cognitive Impairment</vt:lpstr>
      <vt:lpstr>Epidemiology of Carotid Disease in Older Adults </vt:lpstr>
      <vt:lpstr>Management of Asymptomatic Carotid Disease in Older Adults</vt:lpstr>
      <vt:lpstr>Carotid Artery Stenting (CAS) vs. Carotid Endarterectomy (CEA)</vt:lpstr>
      <vt:lpstr>Modified from White CJ, Beckman JA, Cambria RP, et al. Atherosclerotic Peripheral Vascular Disease Symposium II: controversies in carotid artery revascularization. Circulation 2008;118:2852-9.</vt:lpstr>
      <vt:lpstr>Thrombolytic Therapy  in Older Adults</vt:lpstr>
      <vt:lpstr>Patient Centered Stroke Care in Older Adults</vt:lpstr>
      <vt:lpstr>Key Points: Stroke</vt:lpstr>
      <vt:lpstr>Additional Reading: Stroke</vt:lpstr>
      <vt:lpstr>PowerPoint Presentation</vt:lpstr>
    </vt:vector>
  </TitlesOfParts>
  <Company>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Leibowitz</dc:creator>
  <cp:lastModifiedBy>Kelli Bohannon</cp:lastModifiedBy>
  <cp:revision>19</cp:revision>
  <dcterms:created xsi:type="dcterms:W3CDTF">2016-08-10T22:40:50Z</dcterms:created>
  <dcterms:modified xsi:type="dcterms:W3CDTF">2016-10-04T15:52:54Z</dcterms:modified>
</cp:coreProperties>
</file>