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8" r:id="rId2"/>
  </p:sldMasterIdLst>
  <p:notesMasterIdLst>
    <p:notesMasterId r:id="rId50"/>
  </p:notesMasterIdLst>
  <p:sldIdLst>
    <p:sldId id="30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1" r:id="rId45"/>
    <p:sldId id="302" r:id="rId46"/>
    <p:sldId id="303" r:id="rId47"/>
    <p:sldId id="304" r:id="rId48"/>
    <p:sldId id="308"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65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3F7706-F0F0-4F1A-8927-BDBCBE4FAC9B}" type="datetimeFigureOut">
              <a:rPr lang="en-US" smtClean="0"/>
              <a:t>10/4/2016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C417E-62E4-4D0C-9287-F3C75B10979E}" type="slidenum">
              <a:rPr lang="en-US" smtClean="0"/>
              <a:t>‹#›</a:t>
            </a:fld>
            <a:endParaRPr lang="en-US"/>
          </a:p>
        </p:txBody>
      </p:sp>
    </p:spTree>
    <p:extLst>
      <p:ext uri="{BB962C8B-B14F-4D97-AF65-F5344CB8AC3E}">
        <p14:creationId xmlns:p14="http://schemas.microsoft.com/office/powerpoint/2010/main" val="2039049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5</a:t>
            </a:fld>
            <a:endParaRPr lang="en-US"/>
          </a:p>
        </p:txBody>
      </p:sp>
    </p:spTree>
    <p:extLst>
      <p:ext uri="{BB962C8B-B14F-4D97-AF65-F5344CB8AC3E}">
        <p14:creationId xmlns:p14="http://schemas.microsoft.com/office/powerpoint/2010/main" val="202720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Palliative care team</a:t>
            </a:r>
          </a:p>
          <a:p>
            <a:pPr marL="628650" lvl="1" indent="-171450">
              <a:buFontTx/>
              <a:buChar char="-"/>
            </a:pPr>
            <a:r>
              <a:rPr lang="en-US" sz="1200" kern="1200" dirty="0" smtClean="0">
                <a:solidFill>
                  <a:schemeClr val="tx1"/>
                </a:solidFill>
                <a:effectLst/>
                <a:latin typeface="+mn-lt"/>
                <a:ea typeface="+mn-ea"/>
                <a:cs typeface="+mn-cs"/>
              </a:rPr>
              <a:t>Core team: physician, nurse and/or nurse practitioner, social worker, and chaplain</a:t>
            </a:r>
          </a:p>
          <a:p>
            <a:pPr marL="628650" lvl="1" indent="-171450">
              <a:buFontTx/>
              <a:buChar char="-"/>
            </a:pPr>
            <a:r>
              <a:rPr lang="en-US" sz="1200" kern="1200" dirty="0" smtClean="0">
                <a:solidFill>
                  <a:schemeClr val="tx1"/>
                </a:solidFill>
                <a:effectLst/>
                <a:latin typeface="+mn-lt"/>
                <a:ea typeface="+mn-ea"/>
                <a:cs typeface="+mn-cs"/>
              </a:rPr>
              <a:t>Home health aides, pharmacists, occupational and physical therapists, psychologists, dietician and volunteers may be included as well</a:t>
            </a:r>
          </a:p>
          <a:p>
            <a:pPr marL="171450" lvl="0" indent="-171450">
              <a:buFontTx/>
              <a:buChar char="-"/>
            </a:pPr>
            <a:r>
              <a:rPr lang="en-US" sz="1200" kern="1200" dirty="0" smtClean="0">
                <a:solidFill>
                  <a:schemeClr val="tx1"/>
                </a:solidFill>
                <a:effectLst/>
                <a:latin typeface="+mn-lt"/>
                <a:ea typeface="+mn-ea"/>
                <a:cs typeface="+mn-cs"/>
              </a:rPr>
              <a:t>Relieve</a:t>
            </a:r>
            <a:r>
              <a:rPr lang="en-US" sz="1200" kern="1200" baseline="0" dirty="0" smtClean="0">
                <a:solidFill>
                  <a:schemeClr val="tx1"/>
                </a:solidFill>
                <a:effectLst/>
                <a:latin typeface="+mn-lt"/>
                <a:ea typeface="+mn-ea"/>
                <a:cs typeface="+mn-cs"/>
              </a:rPr>
              <a:t> suffering</a:t>
            </a:r>
          </a:p>
          <a:p>
            <a:pPr marL="628650" lvl="1" indent="-171450">
              <a:buFontTx/>
              <a:buChar char="-"/>
            </a:pPr>
            <a:r>
              <a:rPr lang="en-US" sz="1200" kern="1200" baseline="0" dirty="0" smtClean="0">
                <a:solidFill>
                  <a:schemeClr val="tx1"/>
                </a:solidFill>
                <a:effectLst/>
                <a:latin typeface="+mn-lt"/>
                <a:ea typeface="+mn-ea"/>
                <a:cs typeface="+mn-cs"/>
              </a:rPr>
              <a:t>Continues current pain and symptom management plan</a:t>
            </a:r>
            <a:endParaRPr lang="en-US" sz="1200" kern="1200" dirty="0" smtClean="0">
              <a:solidFill>
                <a:schemeClr val="tx1"/>
              </a:solidFill>
              <a:effectLst/>
              <a:latin typeface="+mn-lt"/>
              <a:ea typeface="+mn-ea"/>
              <a:cs typeface="+mn-cs"/>
            </a:endParaRP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15</a:t>
            </a:fld>
            <a:endParaRPr lang="en-US"/>
          </a:p>
        </p:txBody>
      </p:sp>
    </p:spTree>
    <p:extLst>
      <p:ext uri="{BB962C8B-B14F-4D97-AF65-F5344CB8AC3E}">
        <p14:creationId xmlns:p14="http://schemas.microsoft.com/office/powerpoint/2010/main" val="233740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Create the Setting</a:t>
            </a:r>
          </a:p>
          <a:p>
            <a:pPr marL="628650" lvl="1" indent="-171450">
              <a:buFont typeface="Arial" charset="0"/>
              <a:buChar char="•"/>
            </a:pPr>
            <a:r>
              <a:rPr lang="en-US" dirty="0" smtClean="0"/>
              <a:t>Review necessary medical details and invite all who should be in attendance</a:t>
            </a:r>
          </a:p>
          <a:p>
            <a:pPr marL="628650" lvl="1" indent="-171450">
              <a:buFont typeface="Arial" charset="0"/>
              <a:buChar char="•"/>
            </a:pPr>
            <a:r>
              <a:rPr lang="en-US" dirty="0" smtClean="0"/>
              <a:t>“It would help to discuss overall goals for your care at this point.”</a:t>
            </a:r>
          </a:p>
          <a:p>
            <a:pPr marL="171450" indent="-171450">
              <a:buFont typeface="Arial" charset="0"/>
              <a:buChar char="•"/>
            </a:pPr>
            <a:r>
              <a:rPr lang="en-US" dirty="0" smtClean="0"/>
              <a:t>Define the Patient’s Understanding</a:t>
            </a:r>
          </a:p>
          <a:p>
            <a:pPr marL="628650" lvl="1" indent="-171450">
              <a:buFont typeface="Arial" charset="0"/>
              <a:buChar char="•"/>
            </a:pPr>
            <a:r>
              <a:rPr lang="en-US" dirty="0" smtClean="0"/>
              <a:t>Use an open-ended question</a:t>
            </a:r>
          </a:p>
          <a:p>
            <a:pPr marL="628650" lvl="1" indent="-171450">
              <a:buFont typeface="Arial" charset="0"/>
              <a:buChar char="•"/>
            </a:pPr>
            <a:r>
              <a:rPr lang="en-US" dirty="0" smtClean="0"/>
              <a:t>“What have the doctors told you about your condition?”</a:t>
            </a:r>
          </a:p>
          <a:p>
            <a:pPr marL="171450" indent="-171450">
              <a:buFont typeface="Arial" charset="0"/>
              <a:buChar char="•"/>
            </a:pPr>
            <a:r>
              <a:rPr lang="en-US" dirty="0" smtClean="0"/>
              <a:t>Define What the Patient Anticipates</a:t>
            </a:r>
          </a:p>
          <a:p>
            <a:pPr marL="628650" lvl="1" indent="-171450">
              <a:buFont typeface="Arial" charset="0"/>
              <a:buChar char="•"/>
            </a:pPr>
            <a:r>
              <a:rPr lang="en-US" dirty="0" smtClean="0"/>
              <a:t>Explore patient goals</a:t>
            </a:r>
          </a:p>
          <a:p>
            <a:pPr marL="628650" lvl="1" indent="-171450">
              <a:buFont typeface="Arial" charset="0"/>
              <a:buChar char="•"/>
            </a:pPr>
            <a:r>
              <a:rPr lang="en-US" dirty="0" smtClean="0"/>
              <a:t>Summarize and reflect on what has been said</a:t>
            </a:r>
          </a:p>
          <a:p>
            <a:pPr marL="628650" lvl="1" indent="-171450">
              <a:buFont typeface="Arial" charset="0"/>
              <a:buChar char="•"/>
            </a:pPr>
            <a:r>
              <a:rPr lang="en-US" dirty="0" smtClean="0"/>
              <a:t>“What are you expecting for your illness?...So, you’re saying that you would rather be at home and not come back to the hospital…”</a:t>
            </a:r>
          </a:p>
          <a:p>
            <a:pPr marL="171450" indent="-171450">
              <a:buFont typeface="Arial" charset="0"/>
              <a:buChar char="•"/>
            </a:pPr>
            <a:r>
              <a:rPr lang="en-US" dirty="0" smtClean="0"/>
              <a:t>Introduce Hospice as An Option</a:t>
            </a:r>
          </a:p>
          <a:p>
            <a:pPr marL="628650" lvl="1" indent="-171450">
              <a:buFont typeface="Arial" charset="0"/>
              <a:buChar char="•"/>
            </a:pPr>
            <a:r>
              <a:rPr lang="en-US" dirty="0" smtClean="0"/>
              <a:t>Align the patient’s goals and wishes with hospice services</a:t>
            </a:r>
          </a:p>
          <a:p>
            <a:pPr marL="628650" lvl="1" indent="-171450">
              <a:buFont typeface="Arial" charset="0"/>
              <a:buChar char="•"/>
            </a:pPr>
            <a:r>
              <a:rPr lang="en-US" dirty="0" smtClean="0"/>
              <a:t>Make a clear recommendation</a:t>
            </a:r>
          </a:p>
          <a:p>
            <a:pPr marL="628650" lvl="1" indent="-171450">
              <a:buFont typeface="Arial" charset="0"/>
              <a:buChar char="•"/>
            </a:pPr>
            <a:r>
              <a:rPr lang="en-US" dirty="0" smtClean="0"/>
              <a:t>“We’ve defined that you desire to be at home, independent, and comfortable. The best way I know to meet those needs is through hospice care. I recommend that we explore this option for you.”</a:t>
            </a:r>
          </a:p>
          <a:p>
            <a:pPr marL="171450" indent="-171450">
              <a:buFont typeface="Arial" charset="0"/>
              <a:buChar char="•"/>
            </a:pPr>
            <a:r>
              <a:rPr lang="en-US" dirty="0" smtClean="0"/>
              <a:t>Acknowledge Emotions</a:t>
            </a:r>
          </a:p>
          <a:p>
            <a:pPr marL="628650" lvl="1" indent="-171450">
              <a:buFont typeface="Arial" charset="0"/>
              <a:buChar char="•"/>
            </a:pPr>
            <a:r>
              <a:rPr lang="en-US" dirty="0" smtClean="0"/>
              <a:t>Even when the discussion is uneventful, emotions should be explored with an empathic statement</a:t>
            </a:r>
          </a:p>
          <a:p>
            <a:pPr marL="628650" lvl="1" indent="-171450">
              <a:buFont typeface="Arial" charset="0"/>
              <a:buChar char="•"/>
            </a:pPr>
            <a:r>
              <a:rPr lang="en-US" dirty="0" smtClean="0"/>
              <a:t>An adequate pause in conversation for listening is critical</a:t>
            </a:r>
          </a:p>
          <a:p>
            <a:pPr marL="628650" lvl="1" indent="-171450">
              <a:buFont typeface="Arial" charset="0"/>
              <a:buChar char="•"/>
            </a:pPr>
            <a:r>
              <a:rPr lang="en-US" dirty="0" smtClean="0"/>
              <a:t>“You seem very comfortable in this decision, but I imagine it is still very hard for you. *Pause* I wish things were different.”</a:t>
            </a:r>
          </a:p>
          <a:p>
            <a:pPr marL="171450" indent="-171450">
              <a:buFont typeface="Arial" charset="0"/>
              <a:buChar char="•"/>
            </a:pPr>
            <a:r>
              <a:rPr lang="en-US" dirty="0" smtClean="0"/>
              <a:t> Next Steps</a:t>
            </a:r>
          </a:p>
          <a:p>
            <a:pPr marL="628650" lvl="1" indent="-171450">
              <a:buFont typeface="Arial" charset="0"/>
              <a:buChar char="•"/>
            </a:pPr>
            <a:r>
              <a:rPr lang="en-US" dirty="0" smtClean="0"/>
              <a:t>Provide direction and follow-through. </a:t>
            </a:r>
          </a:p>
          <a:p>
            <a:pPr marL="628650" lvl="1" indent="-171450">
              <a:buFont typeface="Arial" charset="0"/>
              <a:buChar char="•"/>
            </a:pPr>
            <a:r>
              <a:rPr lang="en-US" dirty="0" smtClean="0"/>
              <a:t>“It seems that we have a plan. I will initiate a referral so we can start with some information and discuss that.”</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16</a:t>
            </a:fld>
            <a:endParaRPr lang="en-US"/>
          </a:p>
        </p:txBody>
      </p:sp>
    </p:spTree>
    <p:extLst>
      <p:ext uri="{BB962C8B-B14F-4D97-AF65-F5344CB8AC3E}">
        <p14:creationId xmlns:p14="http://schemas.microsoft.com/office/powerpoint/2010/main" val="88163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smtClean="0"/>
              <a:t>Barriers to referral for end stage cardiac disease</a:t>
            </a:r>
          </a:p>
          <a:p>
            <a:pPr marL="628650" lvl="1" indent="-171450">
              <a:buFontTx/>
              <a:buChar char="-"/>
            </a:pPr>
            <a:r>
              <a:rPr lang="en-US" dirty="0" smtClean="0"/>
              <a:t>Fluctuating course and prognostic uncertainty</a:t>
            </a:r>
          </a:p>
          <a:p>
            <a:pPr marL="628650" lvl="1" indent="-171450">
              <a:buFontTx/>
              <a:buChar char="-"/>
            </a:pPr>
            <a:r>
              <a:rPr lang="en-US" dirty="0" smtClean="0"/>
              <a:t>Difficulty providing certain potentially palliative treatments</a:t>
            </a:r>
          </a:p>
          <a:p>
            <a:pPr marL="628650" lvl="1" indent="-171450">
              <a:buFontTx/>
              <a:buChar char="-"/>
            </a:pPr>
            <a:endParaRPr lang="en-US" dirty="0" smtClean="0"/>
          </a:p>
        </p:txBody>
      </p:sp>
      <p:sp>
        <p:nvSpPr>
          <p:cNvPr id="4" name="Slide Number Placeholder 3"/>
          <p:cNvSpPr>
            <a:spLocks noGrp="1"/>
          </p:cNvSpPr>
          <p:nvPr>
            <p:ph type="sldNum" sz="quarter" idx="10"/>
          </p:nvPr>
        </p:nvSpPr>
        <p:spPr/>
        <p:txBody>
          <a:bodyPr/>
          <a:lstStyle/>
          <a:p>
            <a:fld id="{100A97D3-D6F8-0B41-A15A-430D71B6FDC3}" type="slidenum">
              <a:rPr lang="en-US" smtClean="0"/>
              <a:t>17</a:t>
            </a:fld>
            <a:endParaRPr lang="en-US"/>
          </a:p>
        </p:txBody>
      </p:sp>
    </p:spTree>
    <p:extLst>
      <p:ext uri="{BB962C8B-B14F-4D97-AF65-F5344CB8AC3E}">
        <p14:creationId xmlns:p14="http://schemas.microsoft.com/office/powerpoint/2010/main" val="133310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18</a:t>
            </a:fld>
            <a:endParaRPr lang="en-US"/>
          </a:p>
        </p:txBody>
      </p:sp>
    </p:spTree>
    <p:extLst>
      <p:ext uri="{BB962C8B-B14F-4D97-AF65-F5344CB8AC3E}">
        <p14:creationId xmlns:p14="http://schemas.microsoft.com/office/powerpoint/2010/main" val="1694764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20</a:t>
            </a:fld>
            <a:endParaRPr lang="en-US"/>
          </a:p>
        </p:txBody>
      </p:sp>
    </p:spTree>
    <p:extLst>
      <p:ext uri="{BB962C8B-B14F-4D97-AF65-F5344CB8AC3E}">
        <p14:creationId xmlns:p14="http://schemas.microsoft.com/office/powerpoint/2010/main" val="170964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21</a:t>
            </a:fld>
            <a:endParaRPr lang="en-US"/>
          </a:p>
        </p:txBody>
      </p:sp>
    </p:spTree>
    <p:extLst>
      <p:ext uri="{BB962C8B-B14F-4D97-AF65-F5344CB8AC3E}">
        <p14:creationId xmlns:p14="http://schemas.microsoft.com/office/powerpoint/2010/main" val="129484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22</a:t>
            </a:fld>
            <a:endParaRPr lang="en-US"/>
          </a:p>
        </p:txBody>
      </p:sp>
    </p:spTree>
    <p:extLst>
      <p:ext uri="{BB962C8B-B14F-4D97-AF65-F5344CB8AC3E}">
        <p14:creationId xmlns:p14="http://schemas.microsoft.com/office/powerpoint/2010/main" val="755355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Symptom control should be initial action</a:t>
            </a:r>
          </a:p>
          <a:p>
            <a:pPr marL="628650" lvl="1" indent="-171450">
              <a:buFont typeface="Arial" charset="0"/>
              <a:buChar char="•"/>
            </a:pPr>
            <a:r>
              <a:rPr lang="en-US" dirty="0" smtClean="0"/>
              <a:t>Ongoing distress can worsen dyspnea and anxiety</a:t>
            </a:r>
          </a:p>
          <a:p>
            <a:pPr marL="171450" lvl="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100A97D3-D6F8-0B41-A15A-430D71B6FDC3}" type="slidenum">
              <a:rPr lang="en-US" smtClean="0"/>
              <a:t>23</a:t>
            </a:fld>
            <a:endParaRPr lang="en-US"/>
          </a:p>
        </p:txBody>
      </p:sp>
    </p:spTree>
    <p:extLst>
      <p:ext uri="{BB962C8B-B14F-4D97-AF65-F5344CB8AC3E}">
        <p14:creationId xmlns:p14="http://schemas.microsoft.com/office/powerpoint/2010/main" val="1487846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After controlling symptoms,</a:t>
            </a:r>
            <a:r>
              <a:rPr lang="en-US" baseline="0" dirty="0" smtClean="0"/>
              <a:t> may consider patient’s rejection of </a:t>
            </a:r>
            <a:r>
              <a:rPr lang="en-US" baseline="0" dirty="0" err="1" smtClean="0"/>
              <a:t>angiplasty</a:t>
            </a:r>
            <a:r>
              <a:rPr lang="en-US" baseline="0" dirty="0" smtClean="0"/>
              <a:t> as an opening to discuss goals of care and quality of life</a:t>
            </a:r>
          </a:p>
          <a:p>
            <a:pPr marL="171450" indent="-171450">
              <a:buFont typeface="Arial" charset="0"/>
              <a:buChar char="•"/>
            </a:pPr>
            <a:endParaRPr lang="en-US" dirty="0" smtClean="0"/>
          </a:p>
          <a:p>
            <a:pPr marL="171450" lvl="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100A97D3-D6F8-0B41-A15A-430D71B6FDC3}" type="slidenum">
              <a:rPr lang="en-US" smtClean="0"/>
              <a:t>24</a:t>
            </a:fld>
            <a:endParaRPr lang="en-US"/>
          </a:p>
        </p:txBody>
      </p:sp>
    </p:spTree>
    <p:extLst>
      <p:ext uri="{BB962C8B-B14F-4D97-AF65-F5344CB8AC3E}">
        <p14:creationId xmlns:p14="http://schemas.microsoft.com/office/powerpoint/2010/main" val="1224304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After controlling symptoms,</a:t>
            </a:r>
            <a:r>
              <a:rPr lang="en-US" baseline="0" dirty="0" smtClean="0"/>
              <a:t> may consider patient’s rejection of </a:t>
            </a:r>
            <a:r>
              <a:rPr lang="en-US" baseline="0" dirty="0" err="1" smtClean="0"/>
              <a:t>angiplasty</a:t>
            </a:r>
            <a:r>
              <a:rPr lang="en-US" baseline="0" dirty="0" smtClean="0"/>
              <a:t> as an opening to discuss goals of care and quality of life</a:t>
            </a:r>
          </a:p>
          <a:p>
            <a:pPr marL="171450" indent="-171450">
              <a:buFont typeface="Arial" charset="0"/>
              <a:buChar char="•"/>
            </a:pPr>
            <a:endParaRPr lang="en-US" dirty="0" smtClean="0"/>
          </a:p>
          <a:p>
            <a:pPr marL="171450" lvl="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100A97D3-D6F8-0B41-A15A-430D71B6FDC3}" type="slidenum">
              <a:rPr lang="en-US" smtClean="0"/>
              <a:t>25</a:t>
            </a:fld>
            <a:endParaRPr lang="en-US"/>
          </a:p>
        </p:txBody>
      </p:sp>
    </p:spTree>
    <p:extLst>
      <p:ext uri="{BB962C8B-B14F-4D97-AF65-F5344CB8AC3E}">
        <p14:creationId xmlns:p14="http://schemas.microsoft.com/office/powerpoint/2010/main" val="58922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“Start low and go slow”</a:t>
            </a:r>
          </a:p>
          <a:p>
            <a:pPr marL="628650" lvl="1" indent="-171450">
              <a:buFontTx/>
              <a:buChar char="-"/>
            </a:pPr>
            <a:r>
              <a:rPr lang="en-US" sz="1200" kern="1200" dirty="0" smtClean="0">
                <a:solidFill>
                  <a:schemeClr val="tx1"/>
                </a:solidFill>
                <a:effectLst/>
                <a:latin typeface="+mn-lt"/>
                <a:ea typeface="+mn-ea"/>
                <a:cs typeface="+mn-cs"/>
              </a:rPr>
              <a:t>appropriate starting dose is determined by the patient’s previous exposure to opioids as well as the presence of renal or hepatic disease</a:t>
            </a:r>
          </a:p>
          <a:p>
            <a:pPr marL="628650" lvl="1" indent="-171450">
              <a:buFontTx/>
              <a:buChar char="-"/>
            </a:pPr>
            <a:r>
              <a:rPr lang="en-US" sz="1200" kern="1200" dirty="0" smtClean="0">
                <a:solidFill>
                  <a:schemeClr val="tx1"/>
                </a:solidFill>
                <a:effectLst/>
                <a:latin typeface="+mn-lt"/>
                <a:ea typeface="+mn-ea"/>
                <a:cs typeface="+mn-cs"/>
              </a:rPr>
              <a:t>low dose of intravenous morphine, like 2 mg, is reasonable</a:t>
            </a:r>
            <a:r>
              <a:rPr lang="en-US" dirty="0" smtClean="0">
                <a:effectLst/>
              </a:rPr>
              <a:t> </a:t>
            </a:r>
            <a:endParaRPr lang="en-US" sz="1200" kern="1200" dirty="0" smtClean="0">
              <a:solidFill>
                <a:schemeClr val="tx1"/>
              </a:solidFill>
              <a:effectLst/>
              <a:latin typeface="+mn-lt"/>
              <a:ea typeface="+mn-ea"/>
              <a:cs typeface="+mn-cs"/>
            </a:endParaRPr>
          </a:p>
          <a:p>
            <a:pPr marL="171450" indent="-171450">
              <a:buFontTx/>
              <a:buChar char="-"/>
            </a:pPr>
            <a:r>
              <a:rPr lang="en-US" dirty="0" smtClean="0"/>
              <a:t>Peak effect</a:t>
            </a:r>
          </a:p>
          <a:p>
            <a:pPr marL="628650" lvl="1" indent="-171450">
              <a:buFontTx/>
              <a:buChar char="-"/>
            </a:pPr>
            <a:r>
              <a:rPr lang="en-US" dirty="0" smtClean="0"/>
              <a:t>PRN order may be given as frequently as time to peak effect</a:t>
            </a:r>
          </a:p>
          <a:p>
            <a:pPr marL="628650" lvl="1" indent="-171450">
              <a:buFontTx/>
              <a:buChar char="-"/>
            </a:pPr>
            <a:r>
              <a:rPr lang="en-US" dirty="0" smtClean="0"/>
              <a:t>Safe</a:t>
            </a:r>
            <a:r>
              <a:rPr lang="en-US" baseline="0" dirty="0" smtClean="0"/>
              <a:t> to repeat if control not achieved, and no SAE; 15-30m for IV, 1hr for oral</a:t>
            </a:r>
            <a:endParaRPr lang="en-US" dirty="0" smtClean="0"/>
          </a:p>
          <a:p>
            <a:pPr marL="171450" indent="-171450">
              <a:buFontTx/>
              <a:buChar char="-"/>
            </a:pPr>
            <a:r>
              <a:rPr lang="en-US" dirty="0" smtClean="0"/>
              <a:t>Repeat dosing</a:t>
            </a:r>
          </a:p>
          <a:p>
            <a:pPr marL="628650" lvl="1" indent="-171450">
              <a:buFontTx/>
              <a:buChar char="-"/>
            </a:pPr>
            <a:r>
              <a:rPr lang="en-US" dirty="0" smtClean="0"/>
              <a:t>Dosing</a:t>
            </a:r>
            <a:r>
              <a:rPr lang="en-US" baseline="0" dirty="0" smtClean="0"/>
              <a:t> schedule based on 4-hour half-life in uncompromised patients</a:t>
            </a: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6</a:t>
            </a:fld>
            <a:endParaRPr lang="en-US"/>
          </a:p>
        </p:txBody>
      </p:sp>
    </p:spTree>
    <p:extLst>
      <p:ext uri="{BB962C8B-B14F-4D97-AF65-F5344CB8AC3E}">
        <p14:creationId xmlns:p14="http://schemas.microsoft.com/office/powerpoint/2010/main" val="1966678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dirty="0" smtClean="0"/>
              <a:t>Assessment</a:t>
            </a:r>
          </a:p>
          <a:p>
            <a:pPr marL="628650" lvl="1" indent="-171450">
              <a:buFont typeface="Arial" charset="0"/>
              <a:buChar char="•"/>
            </a:pPr>
            <a:r>
              <a:rPr lang="en-US" dirty="0" smtClean="0"/>
              <a:t>Ask the patient what he or she understands about his or her condition.</a:t>
            </a:r>
          </a:p>
          <a:p>
            <a:pPr marL="171450" lvl="0" indent="-171450">
              <a:buFont typeface="Arial" charset="0"/>
              <a:buChar char="•"/>
            </a:pPr>
            <a:r>
              <a:rPr lang="en-US" dirty="0" smtClean="0"/>
              <a:t>Prognosis</a:t>
            </a:r>
          </a:p>
          <a:p>
            <a:pPr marL="628650" lvl="1" indent="-171450">
              <a:buFont typeface="Arial" charset="0"/>
              <a:buChar char="•"/>
            </a:pPr>
            <a:r>
              <a:rPr lang="en-US" dirty="0" smtClean="0"/>
              <a:t>Be conscious that prognostic uncertainty is no excuse for a failure to communicate about the implications of advanced heart disease.</a:t>
            </a:r>
          </a:p>
          <a:p>
            <a:pPr marL="171450" lvl="0" indent="-171450">
              <a:buFont typeface="Arial" charset="0"/>
              <a:buChar char="•"/>
            </a:pPr>
            <a:r>
              <a:rPr lang="en-US" dirty="0" smtClean="0"/>
              <a:t>Preparation</a:t>
            </a:r>
          </a:p>
          <a:p>
            <a:pPr marL="628650" lvl="1" indent="-171450">
              <a:buFont typeface="Arial" charset="0"/>
              <a:buChar char="•"/>
            </a:pPr>
            <a:r>
              <a:rPr lang="en-US" dirty="0" smtClean="0"/>
              <a:t>Prepare the patient emotionally for what to expect. Provide approximate time estimates (e.g., months or years?).  Talk about some likely scenarios.</a:t>
            </a:r>
          </a:p>
          <a:p>
            <a:pPr marL="171450" lvl="0" indent="-171450">
              <a:buFont typeface="Arial" charset="0"/>
              <a:buChar char="•"/>
            </a:pPr>
            <a:r>
              <a:rPr lang="en-US" dirty="0" smtClean="0"/>
              <a:t>Preferences</a:t>
            </a:r>
          </a:p>
          <a:p>
            <a:pPr marL="628650" lvl="1" indent="-171450">
              <a:buFont typeface="Arial" charset="0"/>
              <a:buChar char="•"/>
            </a:pPr>
            <a:r>
              <a:rPr lang="en-US" dirty="0" smtClean="0"/>
              <a:t>Discuss healthcare proxy and goals if patient is permanently brain injured, including additional cardiopulmonary resuscitation, ventilators, and location of care.  Discuss deactivation of ICD/cardiac resynchronization therapy/VAD, if applicable.</a:t>
            </a:r>
          </a:p>
          <a:p>
            <a:pPr marL="171450" lvl="0" indent="-171450">
              <a:buFont typeface="Arial" charset="0"/>
              <a:buChar char="•"/>
            </a:pPr>
            <a:r>
              <a:rPr lang="en-US" dirty="0" smtClean="0"/>
              <a:t>Planning for eventual decline</a:t>
            </a:r>
          </a:p>
          <a:p>
            <a:pPr marL="628650" lvl="1" indent="-171450">
              <a:buFont typeface="Arial" charset="0"/>
              <a:buChar char="•"/>
            </a:pPr>
            <a:r>
              <a:rPr lang="en-US" dirty="0" smtClean="0"/>
              <a:t>Suggest getting financial and emotional affairs in order.  Help to mobilize community and family supports (e.g., palliative care, home care, hospice referrals).</a:t>
            </a: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26</a:t>
            </a:fld>
            <a:endParaRPr lang="en-US"/>
          </a:p>
        </p:txBody>
      </p:sp>
    </p:spTree>
    <p:extLst>
      <p:ext uri="{BB962C8B-B14F-4D97-AF65-F5344CB8AC3E}">
        <p14:creationId xmlns:p14="http://schemas.microsoft.com/office/powerpoint/2010/main" val="1809927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27</a:t>
            </a:fld>
            <a:endParaRPr lang="en-US"/>
          </a:p>
        </p:txBody>
      </p:sp>
    </p:spTree>
    <p:extLst>
      <p:ext uri="{BB962C8B-B14F-4D97-AF65-F5344CB8AC3E}">
        <p14:creationId xmlns:p14="http://schemas.microsoft.com/office/powerpoint/2010/main" val="339433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err="1" smtClean="0"/>
              <a:t>Mr</a:t>
            </a:r>
            <a:r>
              <a:rPr lang="en-US" dirty="0" smtClean="0"/>
              <a:t> Ramirez has advanced end stage heart failure for which there are limited therapeutic</a:t>
            </a:r>
            <a:r>
              <a:rPr lang="en-US" baseline="0" dirty="0" smtClean="0"/>
              <a:t> options. Based on the REMATCH trial (Randomized Evaluation of Mechanical Assistance for the Treatment of Congestive Heart Failure), his mortality on medical treatment along could be as high as 75%.</a:t>
            </a:r>
            <a:endParaRPr lang="en-US" dirty="0" smtClean="0"/>
          </a:p>
        </p:txBody>
      </p:sp>
      <p:sp>
        <p:nvSpPr>
          <p:cNvPr id="4" name="Slide Number Placeholder 3"/>
          <p:cNvSpPr>
            <a:spLocks noGrp="1"/>
          </p:cNvSpPr>
          <p:nvPr>
            <p:ph type="sldNum" sz="quarter" idx="10"/>
          </p:nvPr>
        </p:nvSpPr>
        <p:spPr/>
        <p:txBody>
          <a:bodyPr/>
          <a:lstStyle/>
          <a:p>
            <a:fld id="{100A97D3-D6F8-0B41-A15A-430D71B6FDC3}" type="slidenum">
              <a:rPr lang="en-US" smtClean="0"/>
              <a:t>28</a:t>
            </a:fld>
            <a:endParaRPr lang="en-US"/>
          </a:p>
        </p:txBody>
      </p:sp>
    </p:spTree>
    <p:extLst>
      <p:ext uri="{BB962C8B-B14F-4D97-AF65-F5344CB8AC3E}">
        <p14:creationId xmlns:p14="http://schemas.microsoft.com/office/powerpoint/2010/main" val="147255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Some complications can be seriously debilitating and negate any positive benefits</a:t>
            </a:r>
            <a:r>
              <a:rPr lang="en-US" baseline="0" dirty="0" smtClean="0"/>
              <a:t> gained from therapy</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Patients must learn new strategies to interact with their home and external environments– including maneuvering their equipment and power supply</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Caregiver support: for many, the </a:t>
            </a:r>
            <a:r>
              <a:rPr lang="en-US" baseline="0" dirty="0" err="1" smtClean="0"/>
              <a:t>lvad</a:t>
            </a:r>
            <a:r>
              <a:rPr lang="en-US" baseline="0" dirty="0" smtClean="0"/>
              <a:t> will permanently tie a caregiver or multiple caregivers to the patient</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How they die: these patients expect to live the remainder of their lives dependent on support and the concept of device deactivation must be broached </a:t>
            </a:r>
            <a:endParaRPr lang="en-US" dirty="0" smtClean="0"/>
          </a:p>
        </p:txBody>
      </p:sp>
      <p:sp>
        <p:nvSpPr>
          <p:cNvPr id="4" name="Slide Number Placeholder 3"/>
          <p:cNvSpPr>
            <a:spLocks noGrp="1"/>
          </p:cNvSpPr>
          <p:nvPr>
            <p:ph type="sldNum" sz="quarter" idx="10"/>
          </p:nvPr>
        </p:nvSpPr>
        <p:spPr/>
        <p:txBody>
          <a:bodyPr/>
          <a:lstStyle/>
          <a:p>
            <a:fld id="{100A97D3-D6F8-0B41-A15A-430D71B6FDC3}" type="slidenum">
              <a:rPr lang="en-US" smtClean="0"/>
              <a:t>29</a:t>
            </a:fld>
            <a:endParaRPr lang="en-US"/>
          </a:p>
        </p:txBody>
      </p:sp>
    </p:spTree>
    <p:extLst>
      <p:ext uri="{BB962C8B-B14F-4D97-AF65-F5344CB8AC3E}">
        <p14:creationId xmlns:p14="http://schemas.microsoft.com/office/powerpoint/2010/main" val="10841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30</a:t>
            </a:fld>
            <a:endParaRPr lang="en-US"/>
          </a:p>
        </p:txBody>
      </p:sp>
    </p:spTree>
    <p:extLst>
      <p:ext uri="{BB962C8B-B14F-4D97-AF65-F5344CB8AC3E}">
        <p14:creationId xmlns:p14="http://schemas.microsoft.com/office/powerpoint/2010/main" val="1412442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NEED HELP IN DECISION</a:t>
            </a:r>
            <a:r>
              <a:rPr lang="en-US" baseline="0" dirty="0" smtClean="0"/>
              <a:t> MAKING</a:t>
            </a: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31</a:t>
            </a:fld>
            <a:endParaRPr lang="en-US"/>
          </a:p>
        </p:txBody>
      </p:sp>
    </p:spTree>
    <p:extLst>
      <p:ext uri="{BB962C8B-B14F-4D97-AF65-F5344CB8AC3E}">
        <p14:creationId xmlns:p14="http://schemas.microsoft.com/office/powerpoint/2010/main" val="1799149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Major components of preparedness</a:t>
            </a:r>
            <a:r>
              <a:rPr lang="en-US" baseline="0" dirty="0" smtClean="0"/>
              <a:t> plan above. Decisions are made on the basis of a detailed discussion with patient and their loved ones regarding care preferences in the event of the development of poor quality of life, acute device failure, catastrophic complications, or a progressive comorbid condition (pulmonary disease or malignancy tumor)</a:t>
            </a:r>
          </a:p>
          <a:p>
            <a:pPr marL="171450" indent="-171450">
              <a:buFont typeface="Arial" panose="020B0604020202020204" pitchFamily="34" charset="0"/>
              <a:buChar char="•"/>
            </a:pPr>
            <a:r>
              <a:rPr lang="en-US" baseline="0" dirty="0" smtClean="0"/>
              <a:t>Preparedness planning sets appropriate expectations</a:t>
            </a: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32</a:t>
            </a:fld>
            <a:endParaRPr lang="en-US"/>
          </a:p>
        </p:txBody>
      </p:sp>
    </p:spTree>
    <p:extLst>
      <p:ext uri="{BB962C8B-B14F-4D97-AF65-F5344CB8AC3E}">
        <p14:creationId xmlns:p14="http://schemas.microsoft.com/office/powerpoint/2010/main" val="3816856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33</a:t>
            </a:fld>
            <a:endParaRPr lang="en-US"/>
          </a:p>
        </p:txBody>
      </p:sp>
    </p:spTree>
    <p:extLst>
      <p:ext uri="{BB962C8B-B14F-4D97-AF65-F5344CB8AC3E}">
        <p14:creationId xmlns:p14="http://schemas.microsoft.com/office/powerpoint/2010/main" val="929634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34</a:t>
            </a:fld>
            <a:endParaRPr lang="en-US"/>
          </a:p>
        </p:txBody>
      </p:sp>
    </p:spTree>
    <p:extLst>
      <p:ext uri="{BB962C8B-B14F-4D97-AF65-F5344CB8AC3E}">
        <p14:creationId xmlns:p14="http://schemas.microsoft.com/office/powerpoint/2010/main" val="198968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35</a:t>
            </a:fld>
            <a:endParaRPr lang="en-US"/>
          </a:p>
        </p:txBody>
      </p:sp>
    </p:spTree>
    <p:extLst>
      <p:ext uri="{BB962C8B-B14F-4D97-AF65-F5344CB8AC3E}">
        <p14:creationId xmlns:p14="http://schemas.microsoft.com/office/powerpoint/2010/main" val="156284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sz="1200" kern="1200" dirty="0" smtClean="0">
                <a:solidFill>
                  <a:schemeClr val="tx1"/>
                </a:solidFill>
                <a:effectLst/>
                <a:latin typeface="+mn-lt"/>
                <a:ea typeface="+mn-ea"/>
                <a:cs typeface="+mn-cs"/>
              </a:rPr>
              <a:t>Morphine is generally the first line opioid unless a patient is allergic.  </a:t>
            </a:r>
          </a:p>
          <a:p>
            <a:r>
              <a:rPr lang="en-US" sz="1200" kern="1200" dirty="0" smtClean="0">
                <a:solidFill>
                  <a:schemeClr val="tx1"/>
                </a:solidFill>
                <a:effectLst/>
                <a:latin typeface="+mn-lt"/>
                <a:ea typeface="+mn-ea"/>
                <a:cs typeface="+mn-cs"/>
              </a:rPr>
              <a:t>- Hydromorphone and fentanyl are other commonly available IV opioid medications and could be used with appropriate dosing conversions if available in a given setting </a:t>
            </a:r>
          </a:p>
          <a:p>
            <a:pPr marL="171450" indent="-171450">
              <a:buFontTx/>
              <a:buChar char="-"/>
            </a:pPr>
            <a:r>
              <a:rPr lang="en-US" sz="1200" kern="1200" dirty="0" smtClean="0">
                <a:solidFill>
                  <a:schemeClr val="tx1"/>
                </a:solidFill>
                <a:effectLst/>
                <a:latin typeface="+mn-lt"/>
                <a:ea typeface="+mn-ea"/>
                <a:cs typeface="+mn-cs"/>
              </a:rPr>
              <a:t>Morphine and other opioids also have metabolites that may cause toxicity with renal impairment; </a:t>
            </a:r>
          </a:p>
          <a:p>
            <a:pPr marL="171450" indent="-171450">
              <a:buFontTx/>
              <a:buChar char="-"/>
            </a:pPr>
            <a:r>
              <a:rPr lang="en-US" sz="1200" kern="1200" dirty="0" smtClean="0">
                <a:solidFill>
                  <a:schemeClr val="tx1"/>
                </a:solidFill>
                <a:effectLst/>
                <a:latin typeface="+mn-lt"/>
                <a:ea typeface="+mn-ea"/>
                <a:cs typeface="+mn-cs"/>
              </a:rPr>
              <a:t>however, opioid use is still reasonable with close monitoring and low starting doses.  </a:t>
            </a:r>
          </a:p>
          <a:p>
            <a:pPr marL="171450" indent="-171450">
              <a:buFontTx/>
              <a:buChar char="-"/>
            </a:pPr>
            <a:r>
              <a:rPr lang="en-US" sz="1200" kern="1200" dirty="0" smtClean="0">
                <a:solidFill>
                  <a:schemeClr val="tx1"/>
                </a:solidFill>
                <a:effectLst/>
                <a:latin typeface="+mn-lt"/>
                <a:ea typeface="+mn-ea"/>
                <a:cs typeface="+mn-cs"/>
              </a:rPr>
              <a:t>Fentanyl is less dependent on renal clearance and would be a better choice for longer-term use. </a:t>
            </a: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7</a:t>
            </a:fld>
            <a:endParaRPr lang="en-US"/>
          </a:p>
        </p:txBody>
      </p:sp>
    </p:spTree>
    <p:extLst>
      <p:ext uri="{BB962C8B-B14F-4D97-AF65-F5344CB8AC3E}">
        <p14:creationId xmlns:p14="http://schemas.microsoft.com/office/powerpoint/2010/main" val="538371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36</a:t>
            </a:fld>
            <a:endParaRPr lang="en-US"/>
          </a:p>
        </p:txBody>
      </p:sp>
    </p:spTree>
    <p:extLst>
      <p:ext uri="{BB962C8B-B14F-4D97-AF65-F5344CB8AC3E}">
        <p14:creationId xmlns:p14="http://schemas.microsoft.com/office/powerpoint/2010/main" val="2034141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Many authors</a:t>
            </a:r>
            <a:r>
              <a:rPr lang="en-US" baseline="0" dirty="0" smtClean="0"/>
              <a:t> now call for proactive palliative care involvement in patients considering and/or later receive DT-LVAD to help with end of life preferences, facilitate advance care planning, manage symptoms, and maximize QOL</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Importantly, palliative care support is iterative in nature.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Together with other members of the MCS team, the palliative care practitioners’ established relationship with the patient can facilitate renewed discussions regarding the achievable benefits versus burdens of the device. </a:t>
            </a:r>
            <a:endParaRPr lang="en-US" dirty="0" smtClean="0"/>
          </a:p>
          <a:p>
            <a:pPr marL="171450" lvl="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100A97D3-D6F8-0B41-A15A-430D71B6FDC3}" type="slidenum">
              <a:rPr lang="en-US" smtClean="0"/>
              <a:t>37</a:t>
            </a:fld>
            <a:endParaRPr lang="en-US"/>
          </a:p>
        </p:txBody>
      </p:sp>
    </p:spTree>
    <p:extLst>
      <p:ext uri="{BB962C8B-B14F-4D97-AF65-F5344CB8AC3E}">
        <p14:creationId xmlns:p14="http://schemas.microsoft.com/office/powerpoint/2010/main" val="1293206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38</a:t>
            </a:fld>
            <a:endParaRPr lang="en-US"/>
          </a:p>
        </p:txBody>
      </p:sp>
    </p:spTree>
    <p:extLst>
      <p:ext uri="{BB962C8B-B14F-4D97-AF65-F5344CB8AC3E}">
        <p14:creationId xmlns:p14="http://schemas.microsoft.com/office/powerpoint/2010/main" val="433881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39</a:t>
            </a:fld>
            <a:endParaRPr lang="en-US"/>
          </a:p>
        </p:txBody>
      </p:sp>
    </p:spTree>
    <p:extLst>
      <p:ext uri="{BB962C8B-B14F-4D97-AF65-F5344CB8AC3E}">
        <p14:creationId xmlns:p14="http://schemas.microsoft.com/office/powerpoint/2010/main" val="1427837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40</a:t>
            </a:fld>
            <a:endParaRPr lang="en-US"/>
          </a:p>
        </p:txBody>
      </p:sp>
    </p:spTree>
    <p:extLst>
      <p:ext uri="{BB962C8B-B14F-4D97-AF65-F5344CB8AC3E}">
        <p14:creationId xmlns:p14="http://schemas.microsoft.com/office/powerpoint/2010/main" val="784379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41</a:t>
            </a:fld>
            <a:endParaRPr lang="en-US"/>
          </a:p>
        </p:txBody>
      </p:sp>
    </p:spTree>
    <p:extLst>
      <p:ext uri="{BB962C8B-B14F-4D97-AF65-F5344CB8AC3E}">
        <p14:creationId xmlns:p14="http://schemas.microsoft.com/office/powerpoint/2010/main" val="2124190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42</a:t>
            </a:fld>
            <a:endParaRPr lang="en-US"/>
          </a:p>
        </p:txBody>
      </p:sp>
    </p:spTree>
    <p:extLst>
      <p:ext uri="{BB962C8B-B14F-4D97-AF65-F5344CB8AC3E}">
        <p14:creationId xmlns:p14="http://schemas.microsoft.com/office/powerpoint/2010/main" val="297715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43</a:t>
            </a:fld>
            <a:endParaRPr lang="en-US"/>
          </a:p>
        </p:txBody>
      </p:sp>
    </p:spTree>
    <p:extLst>
      <p:ext uri="{BB962C8B-B14F-4D97-AF65-F5344CB8AC3E}">
        <p14:creationId xmlns:p14="http://schemas.microsoft.com/office/powerpoint/2010/main" val="1043023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smtClean="0">
                <a:solidFill>
                  <a:schemeClr val="tx1"/>
                </a:solidFill>
                <a:effectLst/>
                <a:latin typeface="+mn-lt"/>
                <a:ea typeface="+mn-ea"/>
                <a:cs typeface="+mn-cs"/>
              </a:rPr>
              <a:t>Figure:</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nterdisciplinary checklist that outlines steps required at the time of device deactivation</a:t>
            </a:r>
          </a:p>
          <a:p>
            <a:pPr marL="171450" lvl="0" indent="-171450">
              <a:buFont typeface="Arial" charset="0"/>
              <a:buChar char="•"/>
            </a:pPr>
            <a:r>
              <a:rPr lang="en-US" sz="1200" kern="1200" dirty="0" smtClean="0">
                <a:solidFill>
                  <a:schemeClr val="tx1"/>
                </a:solidFill>
                <a:effectLst/>
                <a:latin typeface="+mn-lt"/>
                <a:ea typeface="+mn-ea"/>
                <a:cs typeface="+mn-cs"/>
              </a:rPr>
              <a:t>The act of device deactivation may cause undue fear and distress. </a:t>
            </a:r>
          </a:p>
          <a:p>
            <a:pPr marL="171450" lvl="0" indent="-171450">
              <a:buFont typeface="Arial" charset="0"/>
              <a:buChar char="•"/>
            </a:pPr>
            <a:r>
              <a:rPr lang="en-US" sz="1200" kern="1200" dirty="0" smtClean="0">
                <a:solidFill>
                  <a:schemeClr val="tx1"/>
                </a:solidFill>
                <a:effectLst/>
                <a:latin typeface="+mn-lt"/>
                <a:ea typeface="+mn-ea"/>
                <a:cs typeface="+mn-cs"/>
              </a:rPr>
              <a:t>Preparation, communication, and coordination are again important</a:t>
            </a:r>
          </a:p>
          <a:p>
            <a:pPr marL="171450" lvl="0" indent="-171450">
              <a:buFont typeface="Arial" charset="0"/>
              <a:buChar char="•"/>
            </a:pPr>
            <a:r>
              <a:rPr lang="en-US" sz="1200" kern="1200" dirty="0" smtClean="0">
                <a:solidFill>
                  <a:schemeClr val="tx1"/>
                </a:solidFill>
                <a:effectLst/>
                <a:latin typeface="+mn-lt"/>
                <a:ea typeface="+mn-ea"/>
                <a:cs typeface="+mn-cs"/>
              </a:rPr>
              <a:t>Case evidence suggests unconsciousness and death ensues within twenty minutes of deactivating the pump,</a:t>
            </a:r>
            <a:r>
              <a:rPr lang="en-US" sz="1200" kern="1200" baseline="0" dirty="0" smtClean="0">
                <a:solidFill>
                  <a:schemeClr val="tx1"/>
                </a:solidFill>
                <a:effectLst/>
                <a:latin typeface="+mn-lt"/>
                <a:ea typeface="+mn-ea"/>
                <a:cs typeface="+mn-cs"/>
              </a:rPr>
              <a:t> but </a:t>
            </a:r>
            <a:r>
              <a:rPr lang="en-US" sz="1200" kern="1200" dirty="0" smtClean="0">
                <a:solidFill>
                  <a:schemeClr val="tx1"/>
                </a:solidFill>
                <a:effectLst/>
                <a:latin typeface="+mn-lt"/>
                <a:ea typeface="+mn-ea"/>
                <a:cs typeface="+mn-cs"/>
              </a:rPr>
              <a:t>some patients may survive for several days following LVAD deactivation, and this variability should be explained to families in preparation. </a:t>
            </a:r>
            <a:endParaRPr lang="en-US" dirty="0" smtClean="0"/>
          </a:p>
        </p:txBody>
      </p:sp>
      <p:sp>
        <p:nvSpPr>
          <p:cNvPr id="4" name="Slide Number Placeholder 3"/>
          <p:cNvSpPr>
            <a:spLocks noGrp="1"/>
          </p:cNvSpPr>
          <p:nvPr>
            <p:ph type="sldNum" sz="quarter" idx="10"/>
          </p:nvPr>
        </p:nvSpPr>
        <p:spPr/>
        <p:txBody>
          <a:bodyPr/>
          <a:lstStyle/>
          <a:p>
            <a:fld id="{100A97D3-D6F8-0B41-A15A-430D71B6FDC3}" type="slidenum">
              <a:rPr lang="en-US" smtClean="0"/>
              <a:t>44</a:t>
            </a:fld>
            <a:endParaRPr lang="en-US"/>
          </a:p>
        </p:txBody>
      </p:sp>
    </p:spTree>
    <p:extLst>
      <p:ext uri="{BB962C8B-B14F-4D97-AF65-F5344CB8AC3E}">
        <p14:creationId xmlns:p14="http://schemas.microsoft.com/office/powerpoint/2010/main" val="20193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Side effect tolerance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Common side effects: </a:t>
            </a:r>
            <a:r>
              <a:rPr lang="en-US" dirty="0" smtClean="0"/>
              <a:t>sedation, pruritus, nausea,</a:t>
            </a:r>
            <a:r>
              <a:rPr lang="en-US" baseline="0" dirty="0" smtClean="0"/>
              <a:t> u</a:t>
            </a:r>
            <a:r>
              <a:rPr lang="en-US" dirty="0" smtClean="0"/>
              <a:t>rinary retention, respiratory depression (at </a:t>
            </a:r>
            <a:r>
              <a:rPr lang="en-US" i="1" dirty="0" smtClean="0"/>
              <a:t>supra</a:t>
            </a:r>
            <a:r>
              <a:rPr lang="en-US" dirty="0" smtClean="0"/>
              <a:t> therapeutic doses), confusion </a:t>
            </a:r>
            <a:endParaRPr lang="en-US" baseline="0" dirty="0" smtClean="0"/>
          </a:p>
          <a:p>
            <a:pPr marL="628650" lvl="1" indent="-171450">
              <a:buFontTx/>
              <a:buChar char="-"/>
            </a:pPr>
            <a:r>
              <a:rPr lang="en-US" baseline="0" dirty="0" smtClean="0"/>
              <a:t>Bowel regimen must accompany opioid administration</a:t>
            </a:r>
          </a:p>
          <a:p>
            <a:pPr marL="171450" lvl="0" indent="-171450">
              <a:buFontTx/>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Effective dose is for therapeutic effect</a:t>
            </a:r>
          </a:p>
          <a:p>
            <a:pPr marL="628650" lvl="1" indent="-171450">
              <a:buFont typeface="Arial" charset="0"/>
              <a:buChar char="•"/>
            </a:pPr>
            <a:r>
              <a:rPr lang="en-US" dirty="0" smtClean="0"/>
              <a:t>No ceiling dose</a:t>
            </a:r>
          </a:p>
          <a:p>
            <a:pPr marL="628650" lvl="1" indent="-171450">
              <a:buFont typeface="Arial" charset="0"/>
              <a:buChar char="•"/>
            </a:pPr>
            <a:r>
              <a:rPr lang="en-US" dirty="0" smtClean="0"/>
              <a:t>Opioids do</a:t>
            </a:r>
            <a:r>
              <a:rPr lang="en-US" baseline="0" dirty="0" smtClean="0"/>
              <a:t> not cause specific visceral organ damage</a:t>
            </a:r>
          </a:p>
          <a:p>
            <a:pPr marL="171450" lvl="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100A97D3-D6F8-0B41-A15A-430D71B6FDC3}" type="slidenum">
              <a:rPr lang="en-US" smtClean="0"/>
              <a:t>8</a:t>
            </a:fld>
            <a:endParaRPr lang="en-US"/>
          </a:p>
        </p:txBody>
      </p:sp>
    </p:spTree>
    <p:extLst>
      <p:ext uri="{BB962C8B-B14F-4D97-AF65-F5344CB8AC3E}">
        <p14:creationId xmlns:p14="http://schemas.microsoft.com/office/powerpoint/2010/main" val="208225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10</a:t>
            </a:fld>
            <a:endParaRPr lang="en-US"/>
          </a:p>
        </p:txBody>
      </p:sp>
    </p:spTree>
    <p:extLst>
      <p:ext uri="{BB962C8B-B14F-4D97-AF65-F5344CB8AC3E}">
        <p14:creationId xmlns:p14="http://schemas.microsoft.com/office/powerpoint/2010/main" val="41115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In an older cardiac patient, pain may be multifactorial, from co-morbid conditions, cardiac ischemia, procedures, fluid overload, </a:t>
            </a:r>
            <a:r>
              <a:rPr lang="en-US" sz="1200" kern="1200" dirty="0" err="1" smtClean="0">
                <a:solidFill>
                  <a:schemeClr val="tx1"/>
                </a:solidFill>
                <a:effectLst/>
                <a:latin typeface="+mn-lt"/>
                <a:ea typeface="+mn-ea"/>
                <a:cs typeface="+mn-cs"/>
              </a:rPr>
              <a:t>etc</a:t>
            </a:r>
            <a:r>
              <a:rPr lang="en-US" dirty="0" smtClean="0">
                <a:effectLst/>
              </a:rPr>
              <a:t> </a:t>
            </a:r>
          </a:p>
          <a:p>
            <a:pPr marL="171450" indent="-171450">
              <a:buFontTx/>
              <a:buChar char="-"/>
            </a:pPr>
            <a:r>
              <a:rPr lang="en-US" sz="1200" kern="1200" dirty="0" smtClean="0">
                <a:solidFill>
                  <a:schemeClr val="tx1"/>
                </a:solidFill>
                <a:effectLst/>
                <a:latin typeface="+mn-lt"/>
                <a:ea typeface="+mn-ea"/>
                <a:cs typeface="+mn-cs"/>
              </a:rPr>
              <a:t>Potentially life-prolonging medications may also palliate symptoms.  For</a:t>
            </a:r>
            <a:r>
              <a:rPr lang="en-US" sz="1200" kern="1200" baseline="0" dirty="0" smtClean="0">
                <a:solidFill>
                  <a:schemeClr val="tx1"/>
                </a:solidFill>
                <a:effectLst/>
                <a:latin typeface="+mn-lt"/>
                <a:ea typeface="+mn-ea"/>
                <a:cs typeface="+mn-cs"/>
              </a:rPr>
              <a:t> example, </a:t>
            </a:r>
            <a:r>
              <a:rPr lang="en-US" sz="1200" kern="1200" dirty="0" smtClean="0">
                <a:solidFill>
                  <a:schemeClr val="tx1"/>
                </a:solidFill>
                <a:effectLst/>
                <a:latin typeface="+mn-lt"/>
                <a:ea typeface="+mn-ea"/>
                <a:cs typeface="+mn-cs"/>
              </a:rPr>
              <a:t>beta-blockers may relieve angina</a:t>
            </a:r>
            <a:r>
              <a:rPr lang="en-US" sz="1200" kern="1200" baseline="0" dirty="0" smtClean="0">
                <a:solidFill>
                  <a:schemeClr val="tx1"/>
                </a:solidFill>
                <a:effectLst/>
                <a:latin typeface="+mn-lt"/>
                <a:ea typeface="+mn-ea"/>
                <a:cs typeface="+mn-cs"/>
              </a:rPr>
              <a:t> and afterload reduction and diuretics for heart failure symptoms </a:t>
            </a:r>
          </a:p>
          <a:p>
            <a:pPr marL="171450" indent="-171450">
              <a:buFontTx/>
              <a:buChar char="-"/>
            </a:pPr>
            <a:r>
              <a:rPr lang="en-US" sz="1200" kern="1200" baseline="0" dirty="0" smtClean="0">
                <a:solidFill>
                  <a:schemeClr val="tx1"/>
                </a:solidFill>
                <a:effectLst/>
                <a:latin typeface="+mn-lt"/>
                <a:ea typeface="+mn-ea"/>
                <a:cs typeface="+mn-cs"/>
              </a:rPr>
              <a:t>Notably, patient’s own goals of care may indicate that if burden of treating reversible causes is high, prefer to address symptoms instead</a:t>
            </a:r>
          </a:p>
        </p:txBody>
      </p:sp>
      <p:sp>
        <p:nvSpPr>
          <p:cNvPr id="4" name="Slide Number Placeholder 3"/>
          <p:cNvSpPr>
            <a:spLocks noGrp="1"/>
          </p:cNvSpPr>
          <p:nvPr>
            <p:ph type="sldNum" sz="quarter" idx="10"/>
          </p:nvPr>
        </p:nvSpPr>
        <p:spPr/>
        <p:txBody>
          <a:bodyPr/>
          <a:lstStyle/>
          <a:p>
            <a:fld id="{100A97D3-D6F8-0B41-A15A-430D71B6FDC3}" type="slidenum">
              <a:rPr lang="en-US" smtClean="0"/>
              <a:t>11</a:t>
            </a:fld>
            <a:endParaRPr lang="en-US"/>
          </a:p>
        </p:txBody>
      </p:sp>
    </p:spTree>
    <p:extLst>
      <p:ext uri="{BB962C8B-B14F-4D97-AF65-F5344CB8AC3E}">
        <p14:creationId xmlns:p14="http://schemas.microsoft.com/office/powerpoint/2010/main" val="43934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12</a:t>
            </a:fld>
            <a:endParaRPr lang="en-US"/>
          </a:p>
        </p:txBody>
      </p:sp>
    </p:spTree>
    <p:extLst>
      <p:ext uri="{BB962C8B-B14F-4D97-AF65-F5344CB8AC3E}">
        <p14:creationId xmlns:p14="http://schemas.microsoft.com/office/powerpoint/2010/main" val="66057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13</a:t>
            </a:fld>
            <a:endParaRPr lang="en-US"/>
          </a:p>
        </p:txBody>
      </p:sp>
    </p:spTree>
    <p:extLst>
      <p:ext uri="{BB962C8B-B14F-4D97-AF65-F5344CB8AC3E}">
        <p14:creationId xmlns:p14="http://schemas.microsoft.com/office/powerpoint/2010/main" val="164350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Palliative care team</a:t>
            </a:r>
          </a:p>
          <a:p>
            <a:pPr marL="628650" lvl="1" indent="-171450">
              <a:buFontTx/>
              <a:buChar char="-"/>
            </a:pPr>
            <a:r>
              <a:rPr lang="en-US" sz="1200" kern="1200" dirty="0" smtClean="0">
                <a:solidFill>
                  <a:schemeClr val="tx1"/>
                </a:solidFill>
                <a:effectLst/>
                <a:latin typeface="+mn-lt"/>
                <a:ea typeface="+mn-ea"/>
                <a:cs typeface="+mn-cs"/>
              </a:rPr>
              <a:t>Core team: physician, nurse and/or nurse practitioner, social worker, and chaplain</a:t>
            </a:r>
          </a:p>
          <a:p>
            <a:pPr marL="628650" lvl="1" indent="-171450">
              <a:buFontTx/>
              <a:buChar char="-"/>
            </a:pPr>
            <a:r>
              <a:rPr lang="en-US" sz="1200" kern="1200" dirty="0" smtClean="0">
                <a:solidFill>
                  <a:schemeClr val="tx1"/>
                </a:solidFill>
                <a:effectLst/>
                <a:latin typeface="+mn-lt"/>
                <a:ea typeface="+mn-ea"/>
                <a:cs typeface="+mn-cs"/>
              </a:rPr>
              <a:t>Home health aides, pharmacists, occupational and physical therapists, psychologists, dietician and volunteers may be included as well</a:t>
            </a:r>
          </a:p>
          <a:p>
            <a:pPr marL="171450" lvl="0" indent="-171450">
              <a:buFontTx/>
              <a:buChar char="-"/>
            </a:pPr>
            <a:r>
              <a:rPr lang="en-US" sz="1200" kern="1200" dirty="0" smtClean="0">
                <a:solidFill>
                  <a:schemeClr val="tx1"/>
                </a:solidFill>
                <a:effectLst/>
                <a:latin typeface="+mn-lt"/>
                <a:ea typeface="+mn-ea"/>
                <a:cs typeface="+mn-cs"/>
              </a:rPr>
              <a:t>Relieve</a:t>
            </a:r>
            <a:r>
              <a:rPr lang="en-US" sz="1200" kern="1200" baseline="0" dirty="0" smtClean="0">
                <a:solidFill>
                  <a:schemeClr val="tx1"/>
                </a:solidFill>
                <a:effectLst/>
                <a:latin typeface="+mn-lt"/>
                <a:ea typeface="+mn-ea"/>
                <a:cs typeface="+mn-cs"/>
              </a:rPr>
              <a:t> suffering</a:t>
            </a:r>
          </a:p>
          <a:p>
            <a:pPr marL="628650" lvl="1" indent="-171450">
              <a:buFontTx/>
              <a:buChar char="-"/>
            </a:pPr>
            <a:r>
              <a:rPr lang="en-US" sz="1200" kern="1200" baseline="0" dirty="0" smtClean="0">
                <a:solidFill>
                  <a:schemeClr val="tx1"/>
                </a:solidFill>
                <a:effectLst/>
                <a:latin typeface="+mn-lt"/>
                <a:ea typeface="+mn-ea"/>
                <a:cs typeface="+mn-cs"/>
              </a:rPr>
              <a:t>Continues current pain and symptom management plan</a:t>
            </a:r>
            <a:endParaRPr lang="en-US" sz="1200" kern="1200" dirty="0" smtClean="0">
              <a:solidFill>
                <a:schemeClr val="tx1"/>
              </a:solidFill>
              <a:effectLst/>
              <a:latin typeface="+mn-lt"/>
              <a:ea typeface="+mn-ea"/>
              <a:cs typeface="+mn-cs"/>
            </a:endParaRP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100A97D3-D6F8-0B41-A15A-430D71B6FDC3}" type="slidenum">
              <a:rPr lang="en-US" smtClean="0"/>
              <a:t>14</a:t>
            </a:fld>
            <a:endParaRPr lang="en-US"/>
          </a:p>
        </p:txBody>
      </p:sp>
    </p:spTree>
    <p:extLst>
      <p:ext uri="{BB962C8B-B14F-4D97-AF65-F5344CB8AC3E}">
        <p14:creationId xmlns:p14="http://schemas.microsoft.com/office/powerpoint/2010/main" val="137102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7" name="Date Placeholder 6"/>
          <p:cNvSpPr>
            <a:spLocks noGrp="1"/>
          </p:cNvSpPr>
          <p:nvPr>
            <p:ph type="dt" sz="half" idx="10"/>
          </p:nvPr>
        </p:nvSpPr>
        <p:spPr/>
        <p:txBody>
          <a:bodyPr/>
          <a:lstStyle/>
          <a:p>
            <a:fld id="{3B2AFD37-A39C-7842-9408-D2FD2D6F9323}"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8"/>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8"/>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7ED120-D8DE-5E48-BC3C-FC6E26F973A7}"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06832-7DC9-9F42-9634-3EBBFC35A259}" type="slidenum">
              <a:rPr lang="en-US" smtClean="0"/>
              <a:t>‹#›</a:t>
            </a:fld>
            <a:endParaRPr lang="en-US"/>
          </a:p>
        </p:txBody>
      </p:sp>
    </p:spTree>
    <p:extLst>
      <p:ext uri="{BB962C8B-B14F-4D97-AF65-F5344CB8AC3E}">
        <p14:creationId xmlns:p14="http://schemas.microsoft.com/office/powerpoint/2010/main" val="26323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806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2AFD37-A39C-7842-9408-D2FD2D6F9323}" type="datetimeFigureOut">
              <a:rPr lang="en-US" smtClean="0"/>
              <a:t>10/4/2016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50DBFFB-E866-5B4F-9BC0-BE91DE0315FE}" type="slidenum">
              <a:rPr lang="en-US" smtClean="0"/>
              <a:t>‹#›</a:t>
            </a:fld>
            <a:endParaRPr lang="en-US"/>
          </a:p>
        </p:txBody>
      </p:sp>
      <p:pic>
        <p:nvPicPr>
          <p:cNvPr id="7" name="Picture 6" descr="F16369---ECCOA-Powerpoint-secon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 id="2147483667"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AAD12B-634B-7944-9A61-A9774E61A80E}"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pic>
        <p:nvPicPr>
          <p:cNvPr id="7" name="Picture 6" descr="F16369-ECCOA-Powerpoint-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5616870"/>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7" y="2163763"/>
            <a:ext cx="7173913" cy="271145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3702928"/>
            <a:ext cx="6511378" cy="526171"/>
          </a:xfrm>
        </p:spPr>
        <p:txBody>
          <a:bodyPr>
            <a:normAutofit fontScale="25000" lnSpcReduction="20000"/>
          </a:bodyPr>
          <a:lstStyle/>
          <a:p>
            <a:pPr algn="r">
              <a:defRPr/>
            </a:pPr>
            <a:endParaRPr lang="en-US" sz="8000" b="1" dirty="0" smtClean="0">
              <a:solidFill>
                <a:schemeClr val="bg1"/>
              </a:solidFill>
              <a:latin typeface="Garamond" panose="02020404030301010803" pitchFamily="18" charset="0"/>
            </a:endParaRPr>
          </a:p>
          <a:p>
            <a:pPr algn="r">
              <a:defRPr/>
            </a:pPr>
            <a:r>
              <a:rPr lang="en-US" sz="8000" b="1" dirty="0" smtClean="0">
                <a:solidFill>
                  <a:schemeClr val="bg1"/>
                </a:solidFill>
              </a:rPr>
              <a:t>Geriatric </a:t>
            </a:r>
            <a:r>
              <a:rPr lang="en-US" sz="8000" b="1" dirty="0">
                <a:solidFill>
                  <a:schemeClr val="bg1"/>
                </a:solidFill>
              </a:rPr>
              <a:t>Cardiology Member Section of </a:t>
            </a:r>
            <a:r>
              <a:rPr lang="en-US" sz="8000" b="1" dirty="0" smtClean="0">
                <a:solidFill>
                  <a:schemeClr val="bg1"/>
                </a:solidFill>
              </a:rPr>
              <a:t>the </a:t>
            </a:r>
          </a:p>
          <a:p>
            <a:pPr algn="r">
              <a:defRPr/>
            </a:pPr>
            <a:r>
              <a:rPr lang="en-US" sz="8000" b="1" dirty="0" smtClean="0">
                <a:solidFill>
                  <a:schemeClr val="bg1"/>
                </a:solidFill>
              </a:rPr>
              <a:t>American </a:t>
            </a:r>
            <a:r>
              <a:rPr lang="en-US" sz="8000" b="1" dirty="0">
                <a:solidFill>
                  <a:schemeClr val="bg1"/>
                </a:solidFill>
              </a:rPr>
              <a:t>College of Cardiology</a:t>
            </a:r>
          </a:p>
          <a:p>
            <a:pPr>
              <a:defRPr/>
            </a:pPr>
            <a:endParaRPr lang="en-US" sz="4800" dirty="0">
              <a:solidFill>
                <a:schemeClr val="bg1"/>
              </a:solidFill>
            </a:endParaRPr>
          </a:p>
        </p:txBody>
      </p:sp>
      <p:sp>
        <p:nvSpPr>
          <p:cNvPr id="2" name="Title 1"/>
          <p:cNvSpPr>
            <a:spLocks noGrp="1"/>
          </p:cNvSpPr>
          <p:nvPr>
            <p:ph type="ctrTitle"/>
          </p:nvPr>
        </p:nvSpPr>
        <p:spPr>
          <a:xfrm>
            <a:off x="2230905" y="2600410"/>
            <a:ext cx="6511379" cy="1102519"/>
          </a:xfrm>
        </p:spPr>
        <p:txBody>
          <a:bodyPr>
            <a:noAutofit/>
          </a:bodyPr>
          <a:lstStyle/>
          <a:p>
            <a:pPr algn="r"/>
            <a:r>
              <a:rPr lang="en-US" sz="4000" b="1" dirty="0" smtClean="0">
                <a:solidFill>
                  <a:schemeClr val="bg1"/>
                </a:solidFill>
                <a:latin typeface="Book Antiqua" panose="02040602050305030304" pitchFamily="18" charset="0"/>
              </a:rPr>
              <a:t>Palliative Care in </a:t>
            </a:r>
            <a:r>
              <a:rPr lang="en-US" sz="4000" b="1" dirty="0" smtClean="0">
                <a:solidFill>
                  <a:schemeClr val="bg1"/>
                </a:solidFill>
                <a:latin typeface="Book Antiqua" panose="02040602050305030304" pitchFamily="18" charset="0"/>
              </a:rPr>
              <a:t/>
            </a:r>
            <a:br>
              <a:rPr lang="en-US" sz="4000" b="1" dirty="0" smtClean="0">
                <a:solidFill>
                  <a:schemeClr val="bg1"/>
                </a:solidFill>
                <a:latin typeface="Book Antiqua" panose="02040602050305030304" pitchFamily="18" charset="0"/>
              </a:rPr>
            </a:br>
            <a:r>
              <a:rPr lang="en-US" sz="4000" b="1" dirty="0" smtClean="0">
                <a:solidFill>
                  <a:schemeClr val="bg1"/>
                </a:solidFill>
                <a:latin typeface="Book Antiqua" panose="02040602050305030304" pitchFamily="18" charset="0"/>
              </a:rPr>
              <a:t>Older </a:t>
            </a:r>
            <a:r>
              <a:rPr lang="en-US" sz="4000" b="1" dirty="0" smtClean="0">
                <a:solidFill>
                  <a:schemeClr val="bg1"/>
                </a:solidFill>
                <a:latin typeface="Book Antiqua" panose="02040602050305030304" pitchFamily="18" charset="0"/>
              </a:rPr>
              <a:t>Adults</a:t>
            </a:r>
            <a:endParaRPr lang="en-US" sz="40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992511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coa_PalliativeCare_figur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41" y="0"/>
            <a:ext cx="548639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657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35"/>
            <a:ext cx="8229600" cy="857250"/>
          </a:xfrm>
        </p:spPr>
        <p:txBody>
          <a:bodyPr>
            <a:noAutofit/>
          </a:bodyPr>
          <a:lstStyle/>
          <a:p>
            <a:r>
              <a:rPr lang="en-US" sz="3600" b="1" dirty="0" smtClean="0"/>
              <a:t>Case 1: Adjunctive Symptom Management</a:t>
            </a:r>
            <a:endParaRPr lang="en-US" sz="3600" b="1" dirty="0"/>
          </a:p>
        </p:txBody>
      </p:sp>
      <p:sp>
        <p:nvSpPr>
          <p:cNvPr id="3" name="Content Placeholder 2"/>
          <p:cNvSpPr>
            <a:spLocks noGrp="1"/>
          </p:cNvSpPr>
          <p:nvPr>
            <p:ph idx="1"/>
          </p:nvPr>
        </p:nvSpPr>
        <p:spPr>
          <a:xfrm>
            <a:off x="457200" y="1093058"/>
            <a:ext cx="8229600" cy="3394075"/>
          </a:xfrm>
        </p:spPr>
        <p:txBody>
          <a:bodyPr>
            <a:noAutofit/>
          </a:bodyPr>
          <a:lstStyle/>
          <a:p>
            <a:pPr>
              <a:spcBef>
                <a:spcPts val="0"/>
              </a:spcBef>
              <a:spcAft>
                <a:spcPts val="1200"/>
              </a:spcAft>
            </a:pPr>
            <a:r>
              <a:rPr lang="en-US" sz="1400" dirty="0" smtClean="0"/>
              <a:t>Dyspnea</a:t>
            </a:r>
          </a:p>
          <a:p>
            <a:pPr lvl="1">
              <a:spcBef>
                <a:spcPts val="0"/>
              </a:spcBef>
              <a:spcAft>
                <a:spcPts val="1200"/>
              </a:spcAft>
            </a:pPr>
            <a:r>
              <a:rPr lang="en-US" sz="1400" dirty="0" smtClean="0"/>
              <a:t>Diuretics, oxygen, short-acting benzodiazepines, fans, distraction and relaxation</a:t>
            </a:r>
          </a:p>
          <a:p>
            <a:pPr>
              <a:spcBef>
                <a:spcPts val="0"/>
              </a:spcBef>
              <a:spcAft>
                <a:spcPts val="1200"/>
              </a:spcAft>
            </a:pPr>
            <a:r>
              <a:rPr lang="en-US" sz="1400" dirty="0" smtClean="0"/>
              <a:t>Fatigue</a:t>
            </a:r>
          </a:p>
          <a:p>
            <a:pPr lvl="1">
              <a:spcBef>
                <a:spcPts val="0"/>
              </a:spcBef>
            </a:pPr>
            <a:r>
              <a:rPr lang="en-US" sz="1400" dirty="0" smtClean="0"/>
              <a:t>Optimize sleep-wake cycle</a:t>
            </a:r>
          </a:p>
          <a:p>
            <a:pPr lvl="1">
              <a:spcBef>
                <a:spcPts val="0"/>
              </a:spcBef>
            </a:pPr>
            <a:r>
              <a:rPr lang="en-US" sz="1400" dirty="0" smtClean="0"/>
              <a:t>Screen for depression and sleep disordered breathing</a:t>
            </a:r>
          </a:p>
          <a:p>
            <a:pPr lvl="1">
              <a:spcBef>
                <a:spcPts val="0"/>
              </a:spcBef>
            </a:pPr>
            <a:r>
              <a:rPr lang="en-US" sz="1400" dirty="0" smtClean="0"/>
              <a:t>Exercise may improve endurance as well as dyspnea</a:t>
            </a:r>
          </a:p>
          <a:p>
            <a:pPr lvl="1">
              <a:spcBef>
                <a:spcPts val="0"/>
              </a:spcBef>
            </a:pPr>
            <a:r>
              <a:rPr lang="en-US" sz="1400" dirty="0" smtClean="0"/>
              <a:t>Consider psycho-stimulants for potential rapid response and improvement</a:t>
            </a:r>
          </a:p>
          <a:p>
            <a:pPr>
              <a:spcBef>
                <a:spcPts val="0"/>
              </a:spcBef>
              <a:spcAft>
                <a:spcPts val="1200"/>
              </a:spcAft>
            </a:pPr>
            <a:r>
              <a:rPr lang="en-US" sz="1400" dirty="0" smtClean="0"/>
              <a:t>Anxiety</a:t>
            </a:r>
          </a:p>
          <a:p>
            <a:pPr lvl="1">
              <a:spcBef>
                <a:spcPts val="0"/>
              </a:spcBef>
            </a:pPr>
            <a:r>
              <a:rPr lang="en-US" sz="1400" dirty="0" smtClean="0"/>
              <a:t>Screen for delirium and depression</a:t>
            </a:r>
          </a:p>
          <a:p>
            <a:pPr lvl="1">
              <a:spcBef>
                <a:spcPts val="0"/>
              </a:spcBef>
            </a:pPr>
            <a:r>
              <a:rPr lang="en-US" sz="1400" dirty="0" smtClean="0"/>
              <a:t>Anxiolytic medications may be effective in a longer time frame</a:t>
            </a:r>
          </a:p>
          <a:p>
            <a:pPr lvl="1">
              <a:spcBef>
                <a:spcPts val="0"/>
              </a:spcBef>
            </a:pPr>
            <a:r>
              <a:rPr lang="en-US" sz="1400" dirty="0" smtClean="0"/>
              <a:t>But benzodiazepines in older adults may cause or worsen delirium</a:t>
            </a:r>
          </a:p>
        </p:txBody>
      </p:sp>
    </p:spTree>
    <p:extLst>
      <p:ext uri="{BB962C8B-B14F-4D97-AF65-F5344CB8AC3E}">
        <p14:creationId xmlns:p14="http://schemas.microsoft.com/office/powerpoint/2010/main" val="1924444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Case 1: Adjunctive </a:t>
            </a:r>
            <a:r>
              <a:rPr lang="en-US" sz="3600" b="1" dirty="0" smtClean="0"/>
              <a:t>Symptom </a:t>
            </a:r>
            <a:r>
              <a:rPr lang="en-US" sz="3600" b="1" dirty="0"/>
              <a:t>M</a:t>
            </a:r>
            <a:r>
              <a:rPr lang="en-US" sz="3600" b="1" dirty="0" smtClean="0"/>
              <a:t>anagement</a:t>
            </a:r>
            <a:endParaRPr lang="en-US" sz="3600" b="1" dirty="0"/>
          </a:p>
        </p:txBody>
      </p:sp>
      <p:sp>
        <p:nvSpPr>
          <p:cNvPr id="3" name="Content Placeholder 2"/>
          <p:cNvSpPr>
            <a:spLocks noGrp="1"/>
          </p:cNvSpPr>
          <p:nvPr>
            <p:ph idx="1"/>
          </p:nvPr>
        </p:nvSpPr>
        <p:spPr/>
        <p:txBody>
          <a:bodyPr>
            <a:normAutofit/>
          </a:bodyPr>
          <a:lstStyle/>
          <a:p>
            <a:pPr>
              <a:spcBef>
                <a:spcPts val="0"/>
              </a:spcBef>
              <a:spcAft>
                <a:spcPts val="1200"/>
              </a:spcAft>
            </a:pPr>
            <a:r>
              <a:rPr lang="en-US" sz="1600" dirty="0" smtClean="0"/>
              <a:t>Constipation</a:t>
            </a:r>
          </a:p>
          <a:p>
            <a:pPr lvl="1">
              <a:spcBef>
                <a:spcPts val="0"/>
              </a:spcBef>
            </a:pPr>
            <a:r>
              <a:rPr lang="en-US" sz="1600" dirty="0" smtClean="0"/>
              <a:t>Assess daily while hospitalized</a:t>
            </a:r>
          </a:p>
          <a:p>
            <a:pPr lvl="1">
              <a:spcBef>
                <a:spcPts val="0"/>
              </a:spcBef>
            </a:pPr>
            <a:r>
              <a:rPr lang="en-US" sz="1600" dirty="0" smtClean="0"/>
              <a:t>Start a bowel regimen when initiating opioids</a:t>
            </a:r>
          </a:p>
          <a:p>
            <a:pPr>
              <a:spcBef>
                <a:spcPts val="0"/>
              </a:spcBef>
              <a:spcAft>
                <a:spcPts val="1200"/>
              </a:spcAft>
            </a:pPr>
            <a:r>
              <a:rPr lang="en-US" sz="1600" dirty="0" smtClean="0"/>
              <a:t>Depression</a:t>
            </a:r>
          </a:p>
          <a:p>
            <a:pPr lvl="1">
              <a:spcBef>
                <a:spcPts val="0"/>
              </a:spcBef>
            </a:pPr>
            <a:r>
              <a:rPr lang="en-US" sz="1600" dirty="0" smtClean="0"/>
              <a:t>Screen patients routinely, especially elderly or those with advanced disease</a:t>
            </a:r>
          </a:p>
          <a:p>
            <a:pPr lvl="1">
              <a:spcBef>
                <a:spcPts val="0"/>
              </a:spcBef>
            </a:pPr>
            <a:r>
              <a:rPr lang="en-US" sz="1600" dirty="0" smtClean="0"/>
              <a:t>In older adults with chronic kidney disease and heart failure, serum sodium should be monitored with SSRIs given the risk of hyponatremia</a:t>
            </a:r>
          </a:p>
          <a:p>
            <a:pPr>
              <a:spcBef>
                <a:spcPts val="0"/>
              </a:spcBef>
              <a:spcAft>
                <a:spcPts val="1200"/>
              </a:spcAft>
            </a:pPr>
            <a:r>
              <a:rPr lang="en-US" sz="1600" dirty="0" smtClean="0"/>
              <a:t>Delirium (hypoactive and hyperactive)</a:t>
            </a:r>
          </a:p>
          <a:p>
            <a:pPr lvl="1">
              <a:spcBef>
                <a:spcPts val="0"/>
              </a:spcBef>
            </a:pPr>
            <a:r>
              <a:rPr lang="en-US" sz="1600" dirty="0" smtClean="0"/>
              <a:t>Routinely screen with focused assessment </a:t>
            </a:r>
          </a:p>
          <a:p>
            <a:pPr lvl="1">
              <a:spcBef>
                <a:spcPts val="0"/>
              </a:spcBef>
            </a:pPr>
            <a:r>
              <a:rPr lang="en-US" sz="1600" dirty="0" smtClean="0"/>
              <a:t>May try neuroleptic but avoid benzodiazepines</a:t>
            </a:r>
          </a:p>
          <a:p>
            <a:pPr>
              <a:spcBef>
                <a:spcPts val="0"/>
              </a:spcBef>
            </a:pPr>
            <a:endParaRPr lang="en-US" sz="1600" dirty="0" smtClean="0"/>
          </a:p>
          <a:p>
            <a:endParaRPr lang="en-US" sz="1600" dirty="0"/>
          </a:p>
        </p:txBody>
      </p:sp>
    </p:spTree>
    <p:extLst>
      <p:ext uri="{BB962C8B-B14F-4D97-AF65-F5344CB8AC3E}">
        <p14:creationId xmlns:p14="http://schemas.microsoft.com/office/powerpoint/2010/main" val="937093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
            <a:ext cx="8229600" cy="857250"/>
          </a:xfrm>
        </p:spPr>
        <p:txBody>
          <a:bodyPr>
            <a:normAutofit/>
          </a:bodyPr>
          <a:lstStyle/>
          <a:p>
            <a:r>
              <a:rPr lang="en-US" sz="3600" b="1" dirty="0" smtClean="0"/>
              <a:t>Case 1: </a:t>
            </a:r>
            <a:r>
              <a:rPr lang="en-US" sz="3600" b="1" dirty="0" smtClean="0"/>
              <a:t>Presentation, Cont. </a:t>
            </a:r>
            <a:r>
              <a:rPr lang="en-US" sz="3600" b="1" dirty="0" smtClean="0"/>
              <a:t>(3 of 3)</a:t>
            </a:r>
            <a:endParaRPr lang="en-US" sz="3600" b="1" dirty="0"/>
          </a:p>
        </p:txBody>
      </p:sp>
      <p:sp>
        <p:nvSpPr>
          <p:cNvPr id="8" name="TextBox 7"/>
          <p:cNvSpPr txBox="1"/>
          <p:nvPr/>
        </p:nvSpPr>
        <p:spPr>
          <a:xfrm>
            <a:off x="628649" y="839649"/>
            <a:ext cx="5474657" cy="3116238"/>
          </a:xfrm>
          <a:prstGeom prst="rect">
            <a:avLst/>
          </a:prstGeom>
          <a:noFill/>
        </p:spPr>
        <p:txBody>
          <a:bodyPr wrap="square" lIns="68580" tIns="34290" rIns="68580" bIns="34290" rtlCol="0">
            <a:spAutoFit/>
          </a:bodyPr>
          <a:lstStyle/>
          <a:p>
            <a:pPr algn="just"/>
            <a:r>
              <a:rPr lang="en-US" dirty="0"/>
              <a:t>Mr. Krause says he does not want to be in the hospital.  His nephew asked for a clergy member to come see Mr. Krause, and now he asks you about hospice.</a:t>
            </a:r>
          </a:p>
          <a:p>
            <a:pPr algn="just"/>
            <a:r>
              <a:rPr lang="en-US" dirty="0"/>
              <a:t> </a:t>
            </a:r>
          </a:p>
          <a:p>
            <a:pPr algn="just"/>
            <a:r>
              <a:rPr lang="en-US" dirty="0"/>
              <a:t>You consult the palliative care team to address Mr. Krause’s anxiety and dyspnea and to answer the family’s questions about hospice. They give you initial guidance for symptom management as above, and encourage you to initiate hospice referral. </a:t>
            </a:r>
          </a:p>
          <a:p>
            <a:pPr algn="just"/>
            <a:endParaRPr lang="en-US" dirty="0"/>
          </a:p>
          <a:p>
            <a:pPr algn="just"/>
            <a:r>
              <a:rPr lang="en-US" b="1" dirty="0"/>
              <a:t>What is palliative care, and how can hospice be helpful?</a:t>
            </a:r>
          </a:p>
        </p:txBody>
      </p:sp>
      <p:sp>
        <p:nvSpPr>
          <p:cNvPr id="13" name="TextBox 12"/>
          <p:cNvSpPr txBox="1"/>
          <p:nvPr/>
        </p:nvSpPr>
        <p:spPr>
          <a:xfrm>
            <a:off x="6373346" y="3892248"/>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14" name="Content Placeholder 11"/>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373346" y="948296"/>
            <a:ext cx="2142005" cy="2854891"/>
          </a:xfrm>
          <a:prstGeom prst="rect">
            <a:avLst/>
          </a:prstGeom>
        </p:spPr>
      </p:pic>
    </p:spTree>
    <p:extLst>
      <p:ext uri="{BB962C8B-B14F-4D97-AF65-F5344CB8AC3E}">
        <p14:creationId xmlns:p14="http://schemas.microsoft.com/office/powerpoint/2010/main" val="3135496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94"/>
            <a:ext cx="8229600" cy="857250"/>
          </a:xfrm>
        </p:spPr>
        <p:txBody>
          <a:bodyPr>
            <a:normAutofit/>
          </a:bodyPr>
          <a:lstStyle/>
          <a:p>
            <a:r>
              <a:rPr lang="en-US" sz="4000" b="1" dirty="0" smtClean="0"/>
              <a:t>Case 1: What is Palliative Care?</a:t>
            </a:r>
            <a:endParaRPr lang="en-US" sz="4000" b="1" dirty="0"/>
          </a:p>
        </p:txBody>
      </p:sp>
      <p:sp>
        <p:nvSpPr>
          <p:cNvPr id="3" name="Content Placeholder 2"/>
          <p:cNvSpPr>
            <a:spLocks noGrp="1"/>
          </p:cNvSpPr>
          <p:nvPr>
            <p:ph idx="1"/>
          </p:nvPr>
        </p:nvSpPr>
        <p:spPr>
          <a:xfrm>
            <a:off x="457200" y="854161"/>
            <a:ext cx="8229600" cy="3394075"/>
          </a:xfrm>
        </p:spPr>
        <p:txBody>
          <a:bodyPr>
            <a:normAutofit/>
          </a:bodyPr>
          <a:lstStyle/>
          <a:p>
            <a:pPr>
              <a:spcBef>
                <a:spcPts val="0"/>
              </a:spcBef>
              <a:spcAft>
                <a:spcPts val="1200"/>
              </a:spcAft>
            </a:pPr>
            <a:r>
              <a:rPr lang="en-US" sz="2200" dirty="0" smtClean="0"/>
              <a:t>Relieve suffering and improve quality of life</a:t>
            </a:r>
          </a:p>
          <a:p>
            <a:pPr lvl="1">
              <a:spcBef>
                <a:spcPts val="0"/>
              </a:spcBef>
            </a:pPr>
            <a:r>
              <a:rPr lang="en-US" sz="2200" dirty="0" smtClean="0"/>
              <a:t>Pain and non-pain symptom management</a:t>
            </a:r>
          </a:p>
          <a:p>
            <a:pPr lvl="1">
              <a:spcBef>
                <a:spcPts val="0"/>
              </a:spcBef>
            </a:pPr>
            <a:r>
              <a:rPr lang="en-US" sz="2200" dirty="0" smtClean="0"/>
              <a:t>Communication and advanced care planning</a:t>
            </a:r>
          </a:p>
          <a:p>
            <a:pPr lvl="1">
              <a:spcBef>
                <a:spcPts val="0"/>
              </a:spcBef>
            </a:pPr>
            <a:r>
              <a:rPr lang="en-US" sz="2200" dirty="0" smtClean="0"/>
              <a:t>Psychosocial support</a:t>
            </a:r>
          </a:p>
          <a:p>
            <a:pPr lvl="1">
              <a:spcBef>
                <a:spcPts val="0"/>
              </a:spcBef>
              <a:spcAft>
                <a:spcPts val="1200"/>
              </a:spcAft>
            </a:pPr>
            <a:r>
              <a:rPr lang="en-US" sz="2200" dirty="0" smtClean="0"/>
              <a:t>Caregiver concerns</a:t>
            </a:r>
          </a:p>
          <a:p>
            <a:pPr>
              <a:spcBef>
                <a:spcPts val="0"/>
              </a:spcBef>
              <a:spcAft>
                <a:spcPts val="1200"/>
              </a:spcAft>
            </a:pPr>
            <a:r>
              <a:rPr lang="en-US" sz="2200" dirty="0" smtClean="0"/>
              <a:t>Hospice: Administrative entity for terminally ill with expected survival of less than 6 months</a:t>
            </a:r>
          </a:p>
        </p:txBody>
      </p:sp>
    </p:spTree>
    <p:extLst>
      <p:ext uri="{BB962C8B-B14F-4D97-AF65-F5344CB8AC3E}">
        <p14:creationId xmlns:p14="http://schemas.microsoft.com/office/powerpoint/2010/main" val="2373654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80"/>
            <a:ext cx="8229600" cy="857250"/>
          </a:xfrm>
        </p:spPr>
        <p:txBody>
          <a:bodyPr>
            <a:normAutofit/>
          </a:bodyPr>
          <a:lstStyle/>
          <a:p>
            <a:r>
              <a:rPr lang="en-US" sz="3600" b="1" dirty="0" smtClean="0"/>
              <a:t>Case 1: Support for Palliative Care</a:t>
            </a:r>
            <a:endParaRPr lang="en-US" sz="3600" b="1" dirty="0"/>
          </a:p>
        </p:txBody>
      </p:sp>
      <p:sp>
        <p:nvSpPr>
          <p:cNvPr id="3" name="Content Placeholder 2"/>
          <p:cNvSpPr>
            <a:spLocks noGrp="1"/>
          </p:cNvSpPr>
          <p:nvPr>
            <p:ph idx="1"/>
          </p:nvPr>
        </p:nvSpPr>
        <p:spPr>
          <a:xfrm>
            <a:off x="457200" y="804734"/>
            <a:ext cx="8229600" cy="3394075"/>
          </a:xfrm>
        </p:spPr>
        <p:txBody>
          <a:bodyPr>
            <a:noAutofit/>
          </a:bodyPr>
          <a:lstStyle/>
          <a:p>
            <a:pPr>
              <a:spcBef>
                <a:spcPts val="0"/>
              </a:spcBef>
              <a:spcAft>
                <a:spcPts val="1200"/>
              </a:spcAft>
            </a:pPr>
            <a:r>
              <a:rPr lang="en-US" sz="1700" dirty="0" smtClean="0"/>
              <a:t>In non-small-cell lung cancer patients, early palliative care integrated into disease-modifying cancer care led </a:t>
            </a:r>
            <a:r>
              <a:rPr lang="en-US" sz="1700" dirty="0"/>
              <a:t>to improvements in quality of </a:t>
            </a:r>
            <a:r>
              <a:rPr lang="en-US" sz="1700" dirty="0" smtClean="0"/>
              <a:t>life, mood, and survival</a:t>
            </a:r>
          </a:p>
          <a:p>
            <a:pPr lvl="1">
              <a:spcBef>
                <a:spcPts val="0"/>
              </a:spcBef>
            </a:pPr>
            <a:r>
              <a:rPr lang="en-US" sz="1700" dirty="0" smtClean="0"/>
              <a:t>Palliative care integrated patients survived approximately 2 months longer</a:t>
            </a:r>
          </a:p>
          <a:p>
            <a:pPr lvl="1">
              <a:spcBef>
                <a:spcPts val="0"/>
              </a:spcBef>
            </a:pPr>
            <a:r>
              <a:rPr lang="en-US" sz="1700" dirty="0" smtClean="0"/>
              <a:t>Received less aggressive end-of-life care</a:t>
            </a:r>
          </a:p>
          <a:p>
            <a:pPr lvl="1">
              <a:spcBef>
                <a:spcPts val="0"/>
              </a:spcBef>
              <a:spcAft>
                <a:spcPts val="1200"/>
              </a:spcAft>
            </a:pPr>
            <a:r>
              <a:rPr lang="en-US" sz="1700" dirty="0" smtClean="0"/>
              <a:t>Greater documentation of resuscitation preferences in medical record</a:t>
            </a:r>
            <a:endParaRPr lang="en-US" sz="1700" dirty="0"/>
          </a:p>
          <a:p>
            <a:pPr>
              <a:spcBef>
                <a:spcPts val="0"/>
              </a:spcBef>
              <a:spcAft>
                <a:spcPts val="1200"/>
              </a:spcAft>
            </a:pPr>
            <a:r>
              <a:rPr lang="en-US" sz="1700" dirty="0" smtClean="0"/>
              <a:t>Data within cardiology lacking</a:t>
            </a:r>
          </a:p>
          <a:p>
            <a:pPr>
              <a:spcBef>
                <a:spcPts val="0"/>
              </a:spcBef>
              <a:spcAft>
                <a:spcPts val="1200"/>
              </a:spcAft>
            </a:pPr>
            <a:r>
              <a:rPr lang="en-US" sz="1700" dirty="0" smtClean="0"/>
              <a:t>Palliative </a:t>
            </a:r>
            <a:r>
              <a:rPr lang="en-US" sz="1700" dirty="0"/>
              <a:t>Care in Heart Failure (PAL-HF</a:t>
            </a:r>
            <a:r>
              <a:rPr lang="en-US" sz="1700" dirty="0" smtClean="0"/>
              <a:t>), randomized controlled trial recently completed </a:t>
            </a:r>
          </a:p>
          <a:p>
            <a:pPr lvl="1">
              <a:spcBef>
                <a:spcPts val="0"/>
              </a:spcBef>
              <a:spcAft>
                <a:spcPts val="1200"/>
              </a:spcAft>
            </a:pPr>
            <a:r>
              <a:rPr lang="en-US" sz="1700" dirty="0" smtClean="0"/>
              <a:t>Aims to provide empiric </a:t>
            </a:r>
            <a:r>
              <a:rPr lang="en-US" sz="1700" dirty="0"/>
              <a:t>evidence for the potential benefits of a team-based palliative care intervention, used in conjunction with usual heart failure care, on patient-reported quality of </a:t>
            </a:r>
            <a:r>
              <a:rPr lang="en-US" sz="1700" dirty="0" smtClean="0"/>
              <a:t>life</a:t>
            </a:r>
          </a:p>
        </p:txBody>
      </p:sp>
      <p:sp>
        <p:nvSpPr>
          <p:cNvPr id="4" name="TextBox 3"/>
          <p:cNvSpPr txBox="1"/>
          <p:nvPr/>
        </p:nvSpPr>
        <p:spPr>
          <a:xfrm>
            <a:off x="5906530" y="4570191"/>
            <a:ext cx="3104056" cy="438582"/>
          </a:xfrm>
          <a:prstGeom prst="rect">
            <a:avLst/>
          </a:prstGeom>
          <a:noFill/>
        </p:spPr>
        <p:txBody>
          <a:bodyPr wrap="square" lIns="68580" tIns="34290" rIns="68580" bIns="34290" rtlCol="0">
            <a:spAutoFit/>
          </a:bodyPr>
          <a:lstStyle/>
          <a:p>
            <a:pPr algn="r"/>
            <a:r>
              <a:rPr lang="en-US" sz="800" b="1" i="1" dirty="0" err="1">
                <a:solidFill>
                  <a:schemeClr val="bg1"/>
                </a:solidFill>
              </a:rPr>
              <a:t>Temel</a:t>
            </a:r>
            <a:r>
              <a:rPr lang="en-US" sz="800" b="1" i="1" dirty="0">
                <a:solidFill>
                  <a:schemeClr val="bg1"/>
                </a:solidFill>
              </a:rPr>
              <a:t> JS, Greer JA, </a:t>
            </a:r>
            <a:r>
              <a:rPr lang="en-US" sz="800" b="1" i="1" dirty="0" err="1">
                <a:solidFill>
                  <a:schemeClr val="bg1"/>
                </a:solidFill>
              </a:rPr>
              <a:t>Muzikansky</a:t>
            </a:r>
            <a:r>
              <a:rPr lang="en-US" sz="800" b="1" i="1" dirty="0">
                <a:solidFill>
                  <a:schemeClr val="bg1"/>
                </a:solidFill>
              </a:rPr>
              <a:t> A, et al. Early palliative care for patients with metastatic non-small-cell lung cancer. N </a:t>
            </a:r>
            <a:r>
              <a:rPr lang="en-US" sz="800" b="1" i="1" dirty="0" err="1">
                <a:solidFill>
                  <a:schemeClr val="bg1"/>
                </a:solidFill>
              </a:rPr>
              <a:t>Engl</a:t>
            </a:r>
            <a:r>
              <a:rPr lang="en-US" sz="800" b="1" i="1" dirty="0">
                <a:solidFill>
                  <a:schemeClr val="bg1"/>
                </a:solidFill>
              </a:rPr>
              <a:t> J Med 2010; 363(8): 733-42.</a:t>
            </a:r>
          </a:p>
        </p:txBody>
      </p:sp>
    </p:spTree>
    <p:extLst>
      <p:ext uri="{BB962C8B-B14F-4D97-AF65-F5344CB8AC3E}">
        <p14:creationId xmlns:p14="http://schemas.microsoft.com/office/powerpoint/2010/main" val="3508418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smtClean="0"/>
              <a:t>Case 1: End of life: </a:t>
            </a:r>
            <a:r>
              <a:rPr lang="en-US" sz="3600" b="1" dirty="0" smtClean="0"/>
              <a:t>Discussing </a:t>
            </a:r>
            <a:r>
              <a:rPr lang="en-US" sz="3600" b="1" dirty="0"/>
              <a:t>H</a:t>
            </a:r>
            <a:r>
              <a:rPr lang="en-US" sz="3600" b="1" dirty="0" smtClean="0"/>
              <a:t>ospice</a:t>
            </a:r>
            <a:endParaRPr lang="en-US" sz="3600" b="1" dirty="0"/>
          </a:p>
        </p:txBody>
      </p:sp>
      <p:sp>
        <p:nvSpPr>
          <p:cNvPr id="3" name="Content Placeholder 2"/>
          <p:cNvSpPr>
            <a:spLocks noGrp="1"/>
          </p:cNvSpPr>
          <p:nvPr>
            <p:ph idx="1"/>
          </p:nvPr>
        </p:nvSpPr>
        <p:spPr>
          <a:xfrm>
            <a:off x="457200" y="877359"/>
            <a:ext cx="8229600" cy="3394075"/>
          </a:xfrm>
        </p:spPr>
        <p:txBody>
          <a:bodyPr>
            <a:normAutofit/>
          </a:bodyPr>
          <a:lstStyle/>
          <a:p>
            <a:pPr>
              <a:lnSpc>
                <a:spcPct val="110000"/>
              </a:lnSpc>
              <a:spcBef>
                <a:spcPts val="0"/>
              </a:spcBef>
              <a:spcAft>
                <a:spcPts val="1200"/>
              </a:spcAft>
            </a:pPr>
            <a:r>
              <a:rPr lang="en-US" sz="2200" dirty="0" smtClean="0"/>
              <a:t>Organize the setting</a:t>
            </a:r>
            <a:endParaRPr lang="en-US" sz="2200" dirty="0"/>
          </a:p>
          <a:p>
            <a:pPr>
              <a:lnSpc>
                <a:spcPct val="110000"/>
              </a:lnSpc>
              <a:spcBef>
                <a:spcPts val="0"/>
              </a:spcBef>
              <a:spcAft>
                <a:spcPts val="1200"/>
              </a:spcAft>
            </a:pPr>
            <a:r>
              <a:rPr lang="en-US" sz="2200" dirty="0" smtClean="0"/>
              <a:t>Reflect and shape patient’s understanding of situation</a:t>
            </a:r>
            <a:endParaRPr lang="en-US" sz="2200" dirty="0"/>
          </a:p>
          <a:p>
            <a:pPr>
              <a:lnSpc>
                <a:spcPct val="110000"/>
              </a:lnSpc>
              <a:spcBef>
                <a:spcPts val="0"/>
              </a:spcBef>
              <a:spcAft>
                <a:spcPts val="1200"/>
              </a:spcAft>
            </a:pPr>
            <a:r>
              <a:rPr lang="en-US" sz="2200" dirty="0" smtClean="0"/>
              <a:t>Explore and shape patient’s expectations and anticipations</a:t>
            </a:r>
            <a:endParaRPr lang="en-US" sz="2200" dirty="0"/>
          </a:p>
          <a:p>
            <a:pPr>
              <a:lnSpc>
                <a:spcPct val="110000"/>
              </a:lnSpc>
              <a:spcBef>
                <a:spcPts val="0"/>
              </a:spcBef>
              <a:spcAft>
                <a:spcPts val="1200"/>
              </a:spcAft>
            </a:pPr>
            <a:r>
              <a:rPr lang="en-US" sz="2200" dirty="0" smtClean="0"/>
              <a:t>Introduce hospice </a:t>
            </a:r>
            <a:r>
              <a:rPr lang="en-US" sz="2200" dirty="0"/>
              <a:t>as </a:t>
            </a:r>
            <a:r>
              <a:rPr lang="en-US" sz="2200" dirty="0" smtClean="0"/>
              <a:t>an option</a:t>
            </a:r>
            <a:endParaRPr lang="en-US" sz="2200" dirty="0"/>
          </a:p>
          <a:p>
            <a:pPr>
              <a:lnSpc>
                <a:spcPct val="110000"/>
              </a:lnSpc>
              <a:spcBef>
                <a:spcPts val="0"/>
              </a:spcBef>
              <a:spcAft>
                <a:spcPts val="1200"/>
              </a:spcAft>
            </a:pPr>
            <a:r>
              <a:rPr lang="en-US" sz="2200" dirty="0" smtClean="0"/>
              <a:t>Acknowledge emotions</a:t>
            </a:r>
            <a:endParaRPr lang="en-US" sz="2200" dirty="0"/>
          </a:p>
        </p:txBody>
      </p:sp>
    </p:spTree>
    <p:extLst>
      <p:ext uri="{BB962C8B-B14F-4D97-AF65-F5344CB8AC3E}">
        <p14:creationId xmlns:p14="http://schemas.microsoft.com/office/powerpoint/2010/main" val="900372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rmAutofit/>
          </a:bodyPr>
          <a:lstStyle/>
          <a:p>
            <a:r>
              <a:rPr lang="en-US" sz="3600" b="1" dirty="0" smtClean="0"/>
              <a:t>Case 1: End of life: </a:t>
            </a:r>
            <a:r>
              <a:rPr lang="en-US" sz="3600" b="1" dirty="0" smtClean="0"/>
              <a:t>Hospice </a:t>
            </a:r>
            <a:r>
              <a:rPr lang="en-US" sz="3600" b="1" dirty="0"/>
              <a:t>C</a:t>
            </a:r>
            <a:r>
              <a:rPr lang="en-US" sz="3600" b="1" dirty="0" smtClean="0"/>
              <a:t>are</a:t>
            </a:r>
            <a:endParaRPr lang="en-US" sz="3600" b="1" dirty="0"/>
          </a:p>
        </p:txBody>
      </p:sp>
      <p:sp>
        <p:nvSpPr>
          <p:cNvPr id="3" name="Content Placeholder 2"/>
          <p:cNvSpPr>
            <a:spLocks noGrp="1"/>
          </p:cNvSpPr>
          <p:nvPr>
            <p:ph idx="1"/>
          </p:nvPr>
        </p:nvSpPr>
        <p:spPr>
          <a:xfrm>
            <a:off x="457200" y="970435"/>
            <a:ext cx="8229600" cy="3394075"/>
          </a:xfrm>
        </p:spPr>
        <p:txBody>
          <a:bodyPr>
            <a:noAutofit/>
          </a:bodyPr>
          <a:lstStyle/>
          <a:p>
            <a:pPr marL="347472" indent="-347472">
              <a:spcBef>
                <a:spcPts val="0"/>
              </a:spcBef>
              <a:spcAft>
                <a:spcPts val="1200"/>
              </a:spcAft>
            </a:pPr>
            <a:r>
              <a:rPr lang="en-US" sz="1800" dirty="0" smtClean="0"/>
              <a:t>Provide quality of life and comfort for patients with terminal illness, while neither hastening death nor prolonging life</a:t>
            </a:r>
          </a:p>
          <a:p>
            <a:pPr marL="347472" indent="-347472">
              <a:spcBef>
                <a:spcPts val="0"/>
              </a:spcBef>
              <a:spcAft>
                <a:spcPts val="1200"/>
              </a:spcAft>
            </a:pPr>
            <a:r>
              <a:rPr lang="en-US" sz="1800" dirty="0" smtClean="0"/>
              <a:t>Patients tend to go too late</a:t>
            </a:r>
          </a:p>
          <a:p>
            <a:pPr marL="747522" lvl="2" indent="-347472">
              <a:spcBef>
                <a:spcPts val="0"/>
              </a:spcBef>
              <a:buFont typeface="Calibri" panose="020F0502020204030204" pitchFamily="34" charset="0"/>
              <a:buChar char="-"/>
            </a:pPr>
            <a:r>
              <a:rPr lang="en-US" sz="1800" dirty="0" smtClean="0"/>
              <a:t>Eligible when terminal diagnosis with predicted survival of less than 6 months</a:t>
            </a:r>
          </a:p>
          <a:p>
            <a:pPr marL="747522" lvl="2" indent="-347472">
              <a:spcBef>
                <a:spcPts val="0"/>
              </a:spcBef>
              <a:spcAft>
                <a:spcPts val="1200"/>
              </a:spcAft>
              <a:buFont typeface="Calibri" panose="020F0502020204030204" pitchFamily="34" charset="0"/>
              <a:buChar char="-"/>
            </a:pPr>
            <a:r>
              <a:rPr lang="en-US" sz="1800" dirty="0" smtClean="0"/>
              <a:t>But disease-dependent: Cancer disease models more accurate; heart failure much less predictable</a:t>
            </a:r>
          </a:p>
          <a:p>
            <a:pPr marL="347472" indent="-347472">
              <a:spcBef>
                <a:spcPts val="0"/>
              </a:spcBef>
              <a:spcAft>
                <a:spcPts val="1200"/>
              </a:spcAft>
            </a:pPr>
            <a:r>
              <a:rPr lang="en-US" sz="1800" dirty="0" smtClean="0"/>
              <a:t>Enrollment</a:t>
            </a:r>
          </a:p>
          <a:p>
            <a:pPr marL="747522" lvl="2" indent="-347472">
              <a:spcBef>
                <a:spcPts val="0"/>
              </a:spcBef>
              <a:buFont typeface="Calibri" panose="020F0502020204030204" pitchFamily="34" charset="0"/>
              <a:buChar char="-"/>
            </a:pPr>
            <a:r>
              <a:rPr lang="en-US" sz="1800" dirty="0" smtClean="0"/>
              <a:t>Do not need DNR</a:t>
            </a:r>
          </a:p>
          <a:p>
            <a:pPr marL="747522" lvl="2" indent="-347472">
              <a:spcBef>
                <a:spcPts val="0"/>
              </a:spcBef>
              <a:buFont typeface="Calibri" panose="020F0502020204030204" pitchFamily="34" charset="0"/>
              <a:buChar char="-"/>
            </a:pPr>
            <a:r>
              <a:rPr lang="en-US" sz="1800" dirty="0" smtClean="0"/>
              <a:t>Must forgo curative treatment for the enrollment diagnosis</a:t>
            </a:r>
          </a:p>
        </p:txBody>
      </p:sp>
    </p:spTree>
    <p:extLst>
      <p:ext uri="{BB962C8B-B14F-4D97-AF65-F5344CB8AC3E}">
        <p14:creationId xmlns:p14="http://schemas.microsoft.com/office/powerpoint/2010/main" val="63195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eccoa_PalliativeCare_figure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1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84"/>
            <a:ext cx="8229600" cy="857250"/>
          </a:xfrm>
        </p:spPr>
        <p:txBody>
          <a:bodyPr>
            <a:normAutofit/>
          </a:bodyPr>
          <a:lstStyle/>
          <a:p>
            <a:r>
              <a:rPr lang="en-US" sz="4000" b="1" dirty="0"/>
              <a:t>Case 1: </a:t>
            </a:r>
            <a:r>
              <a:rPr lang="en-US" sz="4000" b="1" dirty="0" smtClean="0"/>
              <a:t>Review</a:t>
            </a:r>
            <a:endParaRPr lang="en-US" sz="4000" b="1" dirty="0"/>
          </a:p>
        </p:txBody>
      </p:sp>
      <p:sp>
        <p:nvSpPr>
          <p:cNvPr id="3" name="Content Placeholder 2"/>
          <p:cNvSpPr>
            <a:spLocks noGrp="1"/>
          </p:cNvSpPr>
          <p:nvPr>
            <p:ph idx="1"/>
          </p:nvPr>
        </p:nvSpPr>
        <p:spPr>
          <a:xfrm>
            <a:off x="457200" y="882392"/>
            <a:ext cx="8229600" cy="3394075"/>
          </a:xfrm>
        </p:spPr>
        <p:txBody>
          <a:bodyPr>
            <a:noAutofit/>
          </a:bodyPr>
          <a:lstStyle/>
          <a:p>
            <a:pPr>
              <a:spcBef>
                <a:spcPts val="0"/>
              </a:spcBef>
              <a:spcAft>
                <a:spcPts val="1200"/>
              </a:spcAft>
            </a:pPr>
            <a:r>
              <a:rPr lang="en-US" sz="1500" dirty="0" smtClean="0"/>
              <a:t>Visit precipitated </a:t>
            </a:r>
            <a:r>
              <a:rPr lang="en-US" sz="1500" dirty="0"/>
              <a:t>by multifactorial </a:t>
            </a:r>
            <a:r>
              <a:rPr lang="en-US" sz="1500" dirty="0" smtClean="0"/>
              <a:t>symptoms</a:t>
            </a:r>
          </a:p>
          <a:p>
            <a:pPr lvl="1">
              <a:spcBef>
                <a:spcPts val="0"/>
              </a:spcBef>
            </a:pPr>
            <a:r>
              <a:rPr lang="en-US" sz="1500" dirty="0"/>
              <a:t>Pain, dyspnea, fatigue and other symptoms should be routinely assessed and treated in older cardiac </a:t>
            </a:r>
            <a:r>
              <a:rPr lang="en-US" sz="1500" dirty="0" smtClean="0"/>
              <a:t>patients</a:t>
            </a:r>
            <a:endParaRPr lang="en-US" sz="1500" dirty="0"/>
          </a:p>
          <a:p>
            <a:pPr lvl="1">
              <a:spcBef>
                <a:spcPts val="0"/>
              </a:spcBef>
              <a:spcAft>
                <a:spcPts val="1200"/>
              </a:spcAft>
            </a:pPr>
            <a:r>
              <a:rPr lang="en-US" sz="1500" dirty="0"/>
              <a:t>When used according to established principles and geriatric dosing guidelines, opioids are safe and effective for the treatment of dyspnea and pain in older cardiac </a:t>
            </a:r>
            <a:r>
              <a:rPr lang="en-US" sz="1500" dirty="0" smtClean="0"/>
              <a:t>patients</a:t>
            </a:r>
          </a:p>
          <a:p>
            <a:pPr>
              <a:spcBef>
                <a:spcPts val="0"/>
              </a:spcBef>
              <a:spcAft>
                <a:spcPts val="1200"/>
              </a:spcAft>
            </a:pPr>
            <a:r>
              <a:rPr lang="en-US" sz="1500" dirty="0" smtClean="0"/>
              <a:t>Palliative care discussion </a:t>
            </a:r>
            <a:endParaRPr lang="en-US" sz="1500" dirty="0"/>
          </a:p>
          <a:p>
            <a:pPr lvl="1">
              <a:spcBef>
                <a:spcPts val="0"/>
              </a:spcBef>
            </a:pPr>
            <a:r>
              <a:rPr lang="en-US" sz="1500" dirty="0" smtClean="0"/>
              <a:t>Palliative </a:t>
            </a:r>
            <a:r>
              <a:rPr lang="en-US" sz="1500" dirty="0"/>
              <a:t>care addresses multidimensional suffering for patients and families facing a potentially life-limiting </a:t>
            </a:r>
            <a:r>
              <a:rPr lang="en-US" sz="1500" dirty="0" smtClean="0"/>
              <a:t>illness</a:t>
            </a:r>
          </a:p>
          <a:p>
            <a:pPr lvl="1">
              <a:spcBef>
                <a:spcPts val="0"/>
              </a:spcBef>
            </a:pPr>
            <a:r>
              <a:rPr lang="en-US" sz="1500" dirty="0" smtClean="0"/>
              <a:t>It </a:t>
            </a:r>
            <a:r>
              <a:rPr lang="en-US" sz="1500" dirty="0"/>
              <a:t>is appropriate at any point in the illness course and may co-exist with curative or life-prolonging </a:t>
            </a:r>
            <a:r>
              <a:rPr lang="en-US" sz="1500" dirty="0" smtClean="0"/>
              <a:t>treatment</a:t>
            </a:r>
          </a:p>
          <a:p>
            <a:pPr lvl="1">
              <a:spcBef>
                <a:spcPts val="0"/>
              </a:spcBef>
            </a:pPr>
            <a:r>
              <a:rPr lang="en-US" sz="1500" dirty="0" smtClean="0"/>
              <a:t>Communication </a:t>
            </a:r>
            <a:r>
              <a:rPr lang="en-US" sz="1500" dirty="0"/>
              <a:t>with patients should include discussion of prognosis as well as treatment options aimed at symptom palliation and modification of the underlying </a:t>
            </a:r>
            <a:r>
              <a:rPr lang="en-US" sz="1500" dirty="0" smtClean="0"/>
              <a:t>disease</a:t>
            </a:r>
          </a:p>
        </p:txBody>
      </p:sp>
    </p:spTree>
    <p:extLst>
      <p:ext uri="{BB962C8B-B14F-4D97-AF65-F5344CB8AC3E}">
        <p14:creationId xmlns:p14="http://schemas.microsoft.com/office/powerpoint/2010/main" val="3037472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59"/>
            <a:ext cx="8229600" cy="857250"/>
          </a:xfrm>
        </p:spPr>
        <p:txBody>
          <a:bodyPr>
            <a:normAutofit/>
          </a:bodyPr>
          <a:lstStyle/>
          <a:p>
            <a:r>
              <a:rPr lang="en-US" sz="4000" b="1" dirty="0" smtClean="0"/>
              <a:t>Learning </a:t>
            </a:r>
            <a:r>
              <a:rPr lang="en-US" sz="4000" b="1" dirty="0" smtClean="0"/>
              <a:t>Objectives</a:t>
            </a:r>
            <a:endParaRPr lang="en-US" sz="4000" b="1" dirty="0"/>
          </a:p>
        </p:txBody>
      </p:sp>
      <p:sp>
        <p:nvSpPr>
          <p:cNvPr id="3" name="Content Placeholder 2"/>
          <p:cNvSpPr>
            <a:spLocks noGrp="1"/>
          </p:cNvSpPr>
          <p:nvPr>
            <p:ph idx="1"/>
          </p:nvPr>
        </p:nvSpPr>
        <p:spPr>
          <a:xfrm>
            <a:off x="457200" y="970435"/>
            <a:ext cx="8229600" cy="3394075"/>
          </a:xfrm>
        </p:spPr>
        <p:txBody>
          <a:bodyPr>
            <a:normAutofit fontScale="62500" lnSpcReduction="20000"/>
          </a:bodyPr>
          <a:lstStyle/>
          <a:p>
            <a:pPr lvl="0"/>
            <a:r>
              <a:rPr lang="en-US" dirty="0" smtClean="0"/>
              <a:t>Review two case studies</a:t>
            </a:r>
          </a:p>
          <a:p>
            <a:pPr lvl="0"/>
            <a:r>
              <a:rPr lang="en-US" dirty="0" smtClean="0"/>
              <a:t>Assess </a:t>
            </a:r>
            <a:r>
              <a:rPr lang="en-US" dirty="0"/>
              <a:t>and manage common distressing symptoms in older cardiac </a:t>
            </a:r>
            <a:r>
              <a:rPr lang="en-US" dirty="0" smtClean="0"/>
              <a:t>patients</a:t>
            </a:r>
            <a:endParaRPr lang="en-US" dirty="0"/>
          </a:p>
          <a:p>
            <a:pPr lvl="0"/>
            <a:r>
              <a:rPr lang="en-US" dirty="0"/>
              <a:t>Recognize that palliative care and hospice benefit patients and families by addressing multiple dimensions of </a:t>
            </a:r>
            <a:r>
              <a:rPr lang="en-US" dirty="0" smtClean="0"/>
              <a:t>suffering</a:t>
            </a:r>
            <a:endParaRPr lang="en-US" dirty="0"/>
          </a:p>
          <a:p>
            <a:pPr lvl="0"/>
            <a:r>
              <a:rPr lang="en-US" dirty="0"/>
              <a:t>Identify key components of care for imminently dying patients and their </a:t>
            </a:r>
            <a:r>
              <a:rPr lang="en-US" dirty="0" smtClean="0"/>
              <a:t>families</a:t>
            </a:r>
            <a:endParaRPr lang="en-US" dirty="0"/>
          </a:p>
          <a:p>
            <a:pPr lvl="0"/>
            <a:r>
              <a:rPr lang="en-US" dirty="0"/>
              <a:t>Recognize the challenges in end-of-life care presented by new </a:t>
            </a:r>
            <a:r>
              <a:rPr lang="en-US" dirty="0" smtClean="0"/>
              <a:t>technologies</a:t>
            </a:r>
            <a:endParaRPr lang="en-US" dirty="0"/>
          </a:p>
          <a:p>
            <a:pPr lvl="0"/>
            <a:r>
              <a:rPr lang="en-US" dirty="0"/>
              <a:t>Apply guidelines for good communication with patients and families to conversations about end-of-life decision making and death </a:t>
            </a:r>
            <a:r>
              <a:rPr lang="en-US" dirty="0" smtClean="0"/>
              <a:t>notification</a:t>
            </a:r>
            <a:endParaRPr lang="en-US" dirty="0"/>
          </a:p>
        </p:txBody>
      </p:sp>
    </p:spTree>
    <p:extLst>
      <p:ext uri="{BB962C8B-B14F-4D97-AF65-F5344CB8AC3E}">
        <p14:creationId xmlns:p14="http://schemas.microsoft.com/office/powerpoint/2010/main" val="3215621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5"/>
            <a:ext cx="8229600" cy="857250"/>
          </a:xfrm>
        </p:spPr>
        <p:txBody>
          <a:bodyPr>
            <a:normAutofit/>
          </a:bodyPr>
          <a:lstStyle/>
          <a:p>
            <a:r>
              <a:rPr lang="en-US" sz="3800" b="1" dirty="0" smtClean="0">
                <a:solidFill>
                  <a:srgbClr val="E9700A"/>
                </a:solidFill>
              </a:rPr>
              <a:t>Case 2: Presentation (1 of </a:t>
            </a:r>
            <a:r>
              <a:rPr lang="en-US" sz="3800" b="1" dirty="0">
                <a:solidFill>
                  <a:srgbClr val="E9700A"/>
                </a:solidFill>
              </a:rPr>
              <a:t>4</a:t>
            </a:r>
            <a:r>
              <a:rPr lang="en-US" sz="3800" b="1" dirty="0" smtClean="0">
                <a:solidFill>
                  <a:srgbClr val="E9700A"/>
                </a:solidFill>
              </a:rPr>
              <a:t>)</a:t>
            </a:r>
            <a:endParaRPr lang="en-US" sz="3800" b="1" dirty="0">
              <a:solidFill>
                <a:srgbClr val="E9700A"/>
              </a:solidFill>
            </a:endParaRPr>
          </a:p>
        </p:txBody>
      </p:sp>
      <p:sp>
        <p:nvSpPr>
          <p:cNvPr id="5" name="Content Placeholder 4"/>
          <p:cNvSpPr>
            <a:spLocks noGrp="1"/>
          </p:cNvSpPr>
          <p:nvPr>
            <p:ph sz="half" idx="1"/>
          </p:nvPr>
        </p:nvSpPr>
        <p:spPr>
          <a:xfrm>
            <a:off x="628650" y="900605"/>
            <a:ext cx="5124450" cy="3602832"/>
          </a:xfrm>
        </p:spPr>
        <p:txBody>
          <a:bodyPr>
            <a:noAutofit/>
          </a:bodyPr>
          <a:lstStyle/>
          <a:p>
            <a:pPr marL="0" indent="0" algn="just">
              <a:spcBef>
                <a:spcPts val="0"/>
              </a:spcBef>
              <a:buNone/>
            </a:pPr>
            <a:r>
              <a:rPr lang="en-US" sz="1500" dirty="0"/>
              <a:t>Roberto Ramirez is a 68 year-old man with a history of coronary artery disease.  He had a coronary artery bypass graft 12 years ago. </a:t>
            </a:r>
          </a:p>
          <a:p>
            <a:pPr marL="0" indent="0" algn="just">
              <a:spcBef>
                <a:spcPts val="0"/>
              </a:spcBef>
              <a:buNone/>
            </a:pPr>
            <a:endParaRPr lang="en-US" sz="1500" dirty="0"/>
          </a:p>
          <a:p>
            <a:pPr marL="0" indent="0" algn="just">
              <a:spcBef>
                <a:spcPts val="0"/>
              </a:spcBef>
              <a:buNone/>
            </a:pPr>
            <a:r>
              <a:rPr lang="en-US" sz="1500" dirty="0"/>
              <a:t>Two years ago, he presented to the emergency department with worsening heart failure and chest pain.  He had sustained an NSTEMI.  On coronary angiography, all of his vein grafts were found to be occluded. His LIMA remained patent. An echocardiogram at the time showed a drop in his ejection fraction to 20%, which had not recovered 60 days after his NSTEMI, prompting the insertion of an ICD. </a:t>
            </a:r>
          </a:p>
        </p:txBody>
      </p:sp>
      <p:sp>
        <p:nvSpPr>
          <p:cNvPr id="6" name="TextBox 5"/>
          <p:cNvSpPr txBox="1"/>
          <p:nvPr/>
        </p:nvSpPr>
        <p:spPr>
          <a:xfrm>
            <a:off x="6191747" y="3658463"/>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8" y="996168"/>
            <a:ext cx="2596431" cy="2608659"/>
          </a:xfrm>
          <a:prstGeom prst="rect">
            <a:avLst/>
          </a:prstGeom>
        </p:spPr>
      </p:pic>
    </p:spTree>
    <p:extLst>
      <p:ext uri="{BB962C8B-B14F-4D97-AF65-F5344CB8AC3E}">
        <p14:creationId xmlns:p14="http://schemas.microsoft.com/office/powerpoint/2010/main" val="3712603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94"/>
            <a:ext cx="8229600" cy="857250"/>
          </a:xfrm>
        </p:spPr>
        <p:txBody>
          <a:bodyPr>
            <a:normAutofit/>
          </a:bodyPr>
          <a:lstStyle/>
          <a:p>
            <a:r>
              <a:rPr lang="en-US" sz="3800" b="1" dirty="0" smtClean="0">
                <a:solidFill>
                  <a:srgbClr val="E9700A"/>
                </a:solidFill>
              </a:rPr>
              <a:t>Case 2: Presentation </a:t>
            </a:r>
            <a:r>
              <a:rPr lang="en-US" sz="3800" b="1" dirty="0">
                <a:solidFill>
                  <a:srgbClr val="E9700A"/>
                </a:solidFill>
              </a:rPr>
              <a:t>(1 of 4</a:t>
            </a:r>
            <a:r>
              <a:rPr lang="en-US" sz="3800" b="1" dirty="0" smtClean="0">
                <a:solidFill>
                  <a:srgbClr val="E9700A"/>
                </a:solidFill>
              </a:rPr>
              <a:t>)</a:t>
            </a:r>
            <a:endParaRPr lang="en-US" sz="3800" b="1" dirty="0">
              <a:solidFill>
                <a:srgbClr val="E9700A"/>
              </a:solidFill>
            </a:endParaRPr>
          </a:p>
        </p:txBody>
      </p:sp>
      <p:sp>
        <p:nvSpPr>
          <p:cNvPr id="5" name="Content Placeholder 4"/>
          <p:cNvSpPr>
            <a:spLocks noGrp="1"/>
          </p:cNvSpPr>
          <p:nvPr>
            <p:ph sz="half" idx="1"/>
          </p:nvPr>
        </p:nvSpPr>
        <p:spPr>
          <a:xfrm>
            <a:off x="628650" y="950032"/>
            <a:ext cx="5095875" cy="3593307"/>
          </a:xfrm>
        </p:spPr>
        <p:txBody>
          <a:bodyPr>
            <a:normAutofit/>
          </a:bodyPr>
          <a:lstStyle/>
          <a:p>
            <a:pPr marL="0" indent="0" algn="just">
              <a:lnSpc>
                <a:spcPct val="110000"/>
              </a:lnSpc>
              <a:spcBef>
                <a:spcPts val="0"/>
              </a:spcBef>
              <a:buNone/>
            </a:pPr>
            <a:r>
              <a:rPr lang="en-US" sz="1500" dirty="0"/>
              <a:t>Since then, he has had one shock for ventricular tachycardia since device implantation.  His current medications include aspirin, </a:t>
            </a:r>
            <a:r>
              <a:rPr lang="en-US" sz="1500" dirty="0" err="1"/>
              <a:t>clopidogrel</a:t>
            </a:r>
            <a:r>
              <a:rPr lang="en-US" sz="1500" dirty="0"/>
              <a:t>, </a:t>
            </a:r>
            <a:r>
              <a:rPr lang="en-US" sz="1500" dirty="0" err="1"/>
              <a:t>metoprolol</a:t>
            </a:r>
            <a:r>
              <a:rPr lang="en-US" sz="1500" dirty="0"/>
              <a:t>, atorvastatin, and </a:t>
            </a:r>
            <a:r>
              <a:rPr lang="en-US" sz="1500" dirty="0" err="1"/>
              <a:t>lisinopril</a:t>
            </a:r>
            <a:r>
              <a:rPr lang="en-US" sz="1500" dirty="0"/>
              <a:t>. He also has a history of diabetes mellitus type 2 for which he takes metformin.  He has Stage 3 chronic kidney disease with a baseline creatinine of approximately 1.3mg/dl.</a:t>
            </a:r>
          </a:p>
          <a:p>
            <a:pPr marL="0" indent="0" algn="just">
              <a:lnSpc>
                <a:spcPct val="110000"/>
              </a:lnSpc>
              <a:spcBef>
                <a:spcPts val="0"/>
              </a:spcBef>
              <a:buNone/>
            </a:pPr>
            <a:endParaRPr lang="en-US" sz="1500" dirty="0"/>
          </a:p>
          <a:p>
            <a:pPr marL="0" indent="0" algn="just">
              <a:lnSpc>
                <a:spcPct val="110000"/>
              </a:lnSpc>
              <a:spcBef>
                <a:spcPts val="0"/>
              </a:spcBef>
              <a:buNone/>
            </a:pPr>
            <a:r>
              <a:rPr lang="en-US" sz="1500" dirty="0"/>
              <a:t>Mr. Ramirez worked actively as a barber, except when limited by his heart failure. He lived with his wife of 50 years, who is an active volunteer at her church.</a:t>
            </a:r>
          </a:p>
        </p:txBody>
      </p:sp>
      <p:sp>
        <p:nvSpPr>
          <p:cNvPr id="10" name="TextBox 9"/>
          <p:cNvSpPr txBox="1"/>
          <p:nvPr/>
        </p:nvSpPr>
        <p:spPr>
          <a:xfrm>
            <a:off x="6191748" y="3739427"/>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9" y="1062070"/>
            <a:ext cx="2596431" cy="2608659"/>
          </a:xfrm>
          <a:prstGeom prst="rect">
            <a:avLst/>
          </a:prstGeom>
        </p:spPr>
      </p:pic>
    </p:spTree>
    <p:extLst>
      <p:ext uri="{BB962C8B-B14F-4D97-AF65-F5344CB8AC3E}">
        <p14:creationId xmlns:p14="http://schemas.microsoft.com/office/powerpoint/2010/main" val="1515335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32"/>
            <a:ext cx="8229600" cy="857250"/>
          </a:xfrm>
        </p:spPr>
        <p:txBody>
          <a:bodyPr>
            <a:normAutofit/>
          </a:bodyPr>
          <a:lstStyle/>
          <a:p>
            <a:r>
              <a:rPr lang="en-US" sz="3800" b="1" dirty="0" smtClean="0">
                <a:solidFill>
                  <a:srgbClr val="E9700A"/>
                </a:solidFill>
              </a:rPr>
              <a:t>Case 2: Presentation</a:t>
            </a:r>
            <a:r>
              <a:rPr lang="en-US" sz="3800" b="1" dirty="0">
                <a:solidFill>
                  <a:srgbClr val="E9700A"/>
                </a:solidFill>
              </a:rPr>
              <a:t> (1 of 4</a:t>
            </a:r>
            <a:r>
              <a:rPr lang="en-US" sz="3800" b="1" dirty="0" smtClean="0">
                <a:solidFill>
                  <a:srgbClr val="E9700A"/>
                </a:solidFill>
              </a:rPr>
              <a:t>)</a:t>
            </a:r>
            <a:endParaRPr lang="en-US" sz="3800" b="1" dirty="0">
              <a:solidFill>
                <a:srgbClr val="E9700A"/>
              </a:solidFill>
            </a:endParaRPr>
          </a:p>
        </p:txBody>
      </p:sp>
      <p:sp>
        <p:nvSpPr>
          <p:cNvPr id="5" name="Content Placeholder 4"/>
          <p:cNvSpPr>
            <a:spLocks noGrp="1"/>
          </p:cNvSpPr>
          <p:nvPr>
            <p:ph sz="half" idx="1"/>
          </p:nvPr>
        </p:nvSpPr>
        <p:spPr>
          <a:xfrm>
            <a:off x="628650" y="858472"/>
            <a:ext cx="5124450" cy="3555207"/>
          </a:xfrm>
        </p:spPr>
        <p:txBody>
          <a:bodyPr>
            <a:normAutofit/>
          </a:bodyPr>
          <a:lstStyle/>
          <a:p>
            <a:pPr marL="0" indent="0" algn="just">
              <a:lnSpc>
                <a:spcPct val="110000"/>
              </a:lnSpc>
              <a:spcBef>
                <a:spcPts val="0"/>
              </a:spcBef>
              <a:buNone/>
            </a:pPr>
            <a:r>
              <a:rPr lang="en-US" sz="1500" dirty="0"/>
              <a:t>Today, he presents to the emergency department again with recurrent chest pain and dyspnea, orthopnea, and significant volume overload.  Upon your evaluation of him, he states that he can no longer walk from his bed to the bathroom without stopping to catch his breath.  His wife is at his bedside and appears concerned.  Mr. Ramirez states that he does not want another angiogram as it ‘didn’t make any difference last time’.</a:t>
            </a:r>
          </a:p>
          <a:p>
            <a:pPr marL="0" indent="0" algn="just">
              <a:lnSpc>
                <a:spcPct val="110000"/>
              </a:lnSpc>
              <a:spcBef>
                <a:spcPts val="0"/>
              </a:spcBef>
              <a:buNone/>
            </a:pPr>
            <a:endParaRPr lang="en-US" sz="1500" dirty="0"/>
          </a:p>
          <a:p>
            <a:pPr marL="0" indent="0" algn="just">
              <a:lnSpc>
                <a:spcPct val="110000"/>
              </a:lnSpc>
              <a:spcBef>
                <a:spcPts val="0"/>
              </a:spcBef>
              <a:buNone/>
            </a:pPr>
            <a:r>
              <a:rPr lang="en-US" sz="1500" b="1" dirty="0"/>
              <a:t>What treatments would you use to immediately relieve pain and dyspnea? What would you do next?</a:t>
            </a:r>
          </a:p>
        </p:txBody>
      </p:sp>
      <p:sp>
        <p:nvSpPr>
          <p:cNvPr id="7" name="TextBox 6"/>
          <p:cNvSpPr txBox="1"/>
          <p:nvPr/>
        </p:nvSpPr>
        <p:spPr>
          <a:xfrm>
            <a:off x="6191747" y="3658463"/>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8" y="923582"/>
            <a:ext cx="2596431" cy="2608659"/>
          </a:xfrm>
          <a:prstGeom prst="rect">
            <a:avLst/>
          </a:prstGeom>
        </p:spPr>
      </p:pic>
    </p:spTree>
    <p:extLst>
      <p:ext uri="{BB962C8B-B14F-4D97-AF65-F5344CB8AC3E}">
        <p14:creationId xmlns:p14="http://schemas.microsoft.com/office/powerpoint/2010/main" val="610459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5"/>
            <a:ext cx="8229600" cy="857250"/>
          </a:xfrm>
        </p:spPr>
        <p:txBody>
          <a:bodyPr>
            <a:normAutofit/>
          </a:bodyPr>
          <a:lstStyle/>
          <a:p>
            <a:r>
              <a:rPr lang="en-US" sz="3800" b="1" dirty="0" smtClean="0"/>
              <a:t>Case 2: Symptom </a:t>
            </a:r>
            <a:r>
              <a:rPr lang="en-US" sz="3800" b="1" dirty="0" smtClean="0"/>
              <a:t>Management</a:t>
            </a:r>
            <a:endParaRPr lang="en-US" sz="3800" b="1" dirty="0"/>
          </a:p>
        </p:txBody>
      </p:sp>
      <p:sp>
        <p:nvSpPr>
          <p:cNvPr id="3" name="Content Placeholder 2"/>
          <p:cNvSpPr>
            <a:spLocks noGrp="1"/>
          </p:cNvSpPr>
          <p:nvPr>
            <p:ph idx="1"/>
          </p:nvPr>
        </p:nvSpPr>
        <p:spPr>
          <a:xfrm>
            <a:off x="457200" y="812971"/>
            <a:ext cx="8229600" cy="3394075"/>
          </a:xfrm>
        </p:spPr>
        <p:txBody>
          <a:bodyPr>
            <a:normAutofit/>
          </a:bodyPr>
          <a:lstStyle/>
          <a:p>
            <a:pPr>
              <a:spcBef>
                <a:spcPts val="0"/>
              </a:spcBef>
              <a:spcAft>
                <a:spcPts val="1200"/>
              </a:spcAft>
            </a:pPr>
            <a:r>
              <a:rPr lang="en-US" sz="2200" dirty="0" smtClean="0"/>
              <a:t>Manage dyspnea</a:t>
            </a:r>
          </a:p>
          <a:p>
            <a:pPr lvl="1">
              <a:spcBef>
                <a:spcPts val="0"/>
              </a:spcBef>
            </a:pPr>
            <a:r>
              <a:rPr lang="en-US" sz="2200" dirty="0"/>
              <a:t>L</a:t>
            </a:r>
            <a:r>
              <a:rPr lang="en-US" sz="2200" dirty="0" smtClean="0"/>
              <a:t>oop diuretics</a:t>
            </a:r>
          </a:p>
          <a:p>
            <a:pPr lvl="1">
              <a:spcBef>
                <a:spcPts val="0"/>
              </a:spcBef>
            </a:pPr>
            <a:r>
              <a:rPr lang="en-US" sz="2200" dirty="0"/>
              <a:t>S</a:t>
            </a:r>
            <a:r>
              <a:rPr lang="en-US" sz="2200" dirty="0" smtClean="0"/>
              <a:t>upplemental oxygen</a:t>
            </a:r>
          </a:p>
          <a:p>
            <a:pPr lvl="1">
              <a:spcBef>
                <a:spcPts val="0"/>
              </a:spcBef>
              <a:spcAft>
                <a:spcPts val="1200"/>
              </a:spcAft>
            </a:pPr>
            <a:r>
              <a:rPr lang="en-US" sz="2200" dirty="0"/>
              <a:t>N</a:t>
            </a:r>
            <a:r>
              <a:rPr lang="en-US" sz="2200" dirty="0" smtClean="0"/>
              <a:t>on-invasive </a:t>
            </a:r>
            <a:r>
              <a:rPr lang="en-US" sz="2200" dirty="0"/>
              <a:t>positive pressure </a:t>
            </a:r>
            <a:r>
              <a:rPr lang="en-US" sz="2200" dirty="0" smtClean="0"/>
              <a:t>ventilation</a:t>
            </a:r>
          </a:p>
          <a:p>
            <a:pPr>
              <a:spcBef>
                <a:spcPts val="0"/>
              </a:spcBef>
              <a:spcAft>
                <a:spcPts val="1200"/>
              </a:spcAft>
            </a:pPr>
            <a:r>
              <a:rPr lang="en-US" sz="2200" dirty="0" smtClean="0"/>
              <a:t>Examine causes </a:t>
            </a:r>
            <a:r>
              <a:rPr lang="en-US" sz="2200" dirty="0"/>
              <a:t>of decompensation</a:t>
            </a:r>
          </a:p>
          <a:p>
            <a:pPr>
              <a:spcBef>
                <a:spcPts val="0"/>
              </a:spcBef>
              <a:spcAft>
                <a:spcPts val="1200"/>
              </a:spcAft>
            </a:pPr>
            <a:r>
              <a:rPr lang="en-US" sz="2200" dirty="0" smtClean="0"/>
              <a:t>Opioids may be adjunctive</a:t>
            </a:r>
            <a:endParaRPr lang="en-US" sz="2200" dirty="0"/>
          </a:p>
          <a:p>
            <a:endParaRPr lang="en-US" dirty="0" smtClean="0"/>
          </a:p>
          <a:p>
            <a:endParaRPr lang="en-US" dirty="0"/>
          </a:p>
        </p:txBody>
      </p:sp>
    </p:spTree>
    <p:extLst>
      <p:ext uri="{BB962C8B-B14F-4D97-AF65-F5344CB8AC3E}">
        <p14:creationId xmlns:p14="http://schemas.microsoft.com/office/powerpoint/2010/main" val="523438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rmAutofit fontScale="90000"/>
          </a:bodyPr>
          <a:lstStyle/>
          <a:p>
            <a:r>
              <a:rPr lang="en-US" sz="3800" b="1" dirty="0" smtClean="0"/>
              <a:t>Case 2: Goals of </a:t>
            </a:r>
            <a:r>
              <a:rPr lang="en-US" sz="3800" b="1" dirty="0" smtClean="0"/>
              <a:t>Care &amp; Quality of Life </a:t>
            </a:r>
            <a:endParaRPr lang="en-US" sz="3800" b="1" dirty="0"/>
          </a:p>
        </p:txBody>
      </p:sp>
      <p:sp>
        <p:nvSpPr>
          <p:cNvPr id="3" name="Content Placeholder 2"/>
          <p:cNvSpPr>
            <a:spLocks noGrp="1"/>
          </p:cNvSpPr>
          <p:nvPr>
            <p:ph idx="1"/>
          </p:nvPr>
        </p:nvSpPr>
        <p:spPr>
          <a:xfrm>
            <a:off x="457200" y="845923"/>
            <a:ext cx="8229600" cy="3394075"/>
          </a:xfrm>
        </p:spPr>
        <p:txBody>
          <a:bodyPr>
            <a:normAutofit fontScale="62500" lnSpcReduction="20000"/>
          </a:bodyPr>
          <a:lstStyle/>
          <a:p>
            <a:pPr>
              <a:lnSpc>
                <a:spcPct val="120000"/>
              </a:lnSpc>
              <a:spcBef>
                <a:spcPts val="0"/>
              </a:spcBef>
              <a:spcAft>
                <a:spcPts val="1200"/>
              </a:spcAft>
            </a:pPr>
            <a:r>
              <a:rPr lang="en-US" sz="2600" dirty="0" smtClean="0"/>
              <a:t>Consider patient’s goals of care</a:t>
            </a:r>
          </a:p>
          <a:p>
            <a:pPr lvl="1">
              <a:lnSpc>
                <a:spcPct val="120000"/>
              </a:lnSpc>
              <a:spcBef>
                <a:spcPts val="0"/>
              </a:spcBef>
            </a:pPr>
            <a:r>
              <a:rPr lang="en-US" sz="2600" dirty="0" smtClean="0"/>
              <a:t>Patient rejected future angiogram/angioplasty. Is it</a:t>
            </a:r>
            <a:r>
              <a:rPr lang="is-IS" sz="2600" dirty="0" smtClean="0"/>
              <a:t>… </a:t>
            </a:r>
          </a:p>
          <a:p>
            <a:pPr lvl="2">
              <a:lnSpc>
                <a:spcPct val="120000"/>
              </a:lnSpc>
              <a:spcBef>
                <a:spcPts val="0"/>
              </a:spcBef>
            </a:pPr>
            <a:r>
              <a:rPr lang="is-IS" sz="2600" dirty="0" smtClean="0"/>
              <a:t>... a</a:t>
            </a:r>
            <a:r>
              <a:rPr lang="en-US" sz="2600" dirty="0" smtClean="0"/>
              <a:t> momentary expression of frustration?</a:t>
            </a:r>
          </a:p>
          <a:p>
            <a:pPr lvl="2">
              <a:lnSpc>
                <a:spcPct val="120000"/>
              </a:lnSpc>
              <a:spcBef>
                <a:spcPts val="0"/>
              </a:spcBef>
            </a:pPr>
            <a:r>
              <a:rPr lang="is-IS" sz="2600" dirty="0" smtClean="0"/>
              <a:t>… a </a:t>
            </a:r>
            <a:r>
              <a:rPr lang="en-US" sz="2600" dirty="0"/>
              <a:t>p</a:t>
            </a:r>
            <a:r>
              <a:rPr lang="en-US" sz="2600" dirty="0" smtClean="0"/>
              <a:t>reference against a specific treatment?</a:t>
            </a:r>
          </a:p>
          <a:p>
            <a:pPr lvl="2">
              <a:lnSpc>
                <a:spcPct val="120000"/>
              </a:lnSpc>
              <a:spcBef>
                <a:spcPts val="0"/>
              </a:spcBef>
            </a:pPr>
            <a:r>
              <a:rPr lang="is-IS" sz="2600" dirty="0" smtClean="0"/>
              <a:t>… an </a:t>
            </a:r>
            <a:r>
              <a:rPr lang="en-US" sz="2600" dirty="0"/>
              <a:t>o</a:t>
            </a:r>
            <a:r>
              <a:rPr lang="en-US" sz="2600" dirty="0" smtClean="0"/>
              <a:t>verall philosophy regarding ongoing care?</a:t>
            </a:r>
          </a:p>
          <a:p>
            <a:pPr lvl="1">
              <a:lnSpc>
                <a:spcPct val="120000"/>
              </a:lnSpc>
              <a:spcBef>
                <a:spcPts val="0"/>
              </a:spcBef>
            </a:pPr>
            <a:r>
              <a:rPr lang="en-US" sz="2600" dirty="0"/>
              <a:t>I</a:t>
            </a:r>
            <a:r>
              <a:rPr lang="en-US" sz="2600" dirty="0" smtClean="0"/>
              <a:t>nvasive </a:t>
            </a:r>
            <a:r>
              <a:rPr lang="en-US" sz="2600" dirty="0"/>
              <a:t>versus non-invasive management of end-stage heart </a:t>
            </a:r>
            <a:r>
              <a:rPr lang="en-US" sz="2600" dirty="0" smtClean="0"/>
              <a:t>failure</a:t>
            </a:r>
          </a:p>
          <a:p>
            <a:pPr lvl="1">
              <a:lnSpc>
                <a:spcPct val="120000"/>
              </a:lnSpc>
              <a:spcBef>
                <a:spcPts val="0"/>
              </a:spcBef>
              <a:spcAft>
                <a:spcPts val="1200"/>
              </a:spcAft>
            </a:pPr>
            <a:r>
              <a:rPr lang="en-US" sz="2600" dirty="0"/>
              <a:t>H</a:t>
            </a:r>
            <a:r>
              <a:rPr lang="en-US" sz="2600" dirty="0" smtClean="0"/>
              <a:t>ow </a:t>
            </a:r>
            <a:r>
              <a:rPr lang="en-US" sz="2600" dirty="0"/>
              <a:t>each option impacts </a:t>
            </a:r>
            <a:r>
              <a:rPr lang="en-US" sz="2600" dirty="0" smtClean="0"/>
              <a:t>prognosis</a:t>
            </a:r>
          </a:p>
          <a:p>
            <a:pPr>
              <a:lnSpc>
                <a:spcPct val="120000"/>
              </a:lnSpc>
              <a:spcBef>
                <a:spcPts val="0"/>
              </a:spcBef>
              <a:spcAft>
                <a:spcPts val="1200"/>
              </a:spcAft>
            </a:pPr>
            <a:r>
              <a:rPr lang="en-US" sz="2600" dirty="0" smtClean="0"/>
              <a:t>Perceived quality of life (</a:t>
            </a:r>
            <a:r>
              <a:rPr lang="en-US" sz="2600" dirty="0" err="1" smtClean="0"/>
              <a:t>QoL</a:t>
            </a:r>
            <a:r>
              <a:rPr lang="en-US" sz="2600" dirty="0" smtClean="0"/>
              <a:t>) for heart failure patients</a:t>
            </a:r>
          </a:p>
          <a:p>
            <a:pPr lvl="1">
              <a:lnSpc>
                <a:spcPct val="120000"/>
              </a:lnSpc>
              <a:spcBef>
                <a:spcPts val="0"/>
              </a:spcBef>
            </a:pPr>
            <a:r>
              <a:rPr lang="en-US" sz="2600" dirty="0" smtClean="0"/>
              <a:t>Heart failure involves mental and social aspects, as well as physical function</a:t>
            </a:r>
          </a:p>
          <a:p>
            <a:pPr lvl="1">
              <a:lnSpc>
                <a:spcPct val="120000"/>
              </a:lnSpc>
              <a:spcBef>
                <a:spcPts val="0"/>
              </a:spcBef>
            </a:pPr>
            <a:r>
              <a:rPr lang="en-US" sz="2600" dirty="0" smtClean="0"/>
              <a:t>Consider </a:t>
            </a:r>
            <a:r>
              <a:rPr lang="en-US" sz="2600" dirty="0"/>
              <a:t>Kansas City Cardiomyopathy Questionnaire (KCCQ) and the Minnesota Living with Heart Failure </a:t>
            </a:r>
            <a:r>
              <a:rPr lang="en-US" sz="2600" dirty="0" smtClean="0"/>
              <a:t>Questionnaire</a:t>
            </a:r>
          </a:p>
          <a:p>
            <a:pPr lvl="1">
              <a:lnSpc>
                <a:spcPct val="120000"/>
              </a:lnSpc>
              <a:spcBef>
                <a:spcPts val="0"/>
              </a:spcBef>
              <a:spcAft>
                <a:spcPts val="1200"/>
              </a:spcAft>
            </a:pPr>
            <a:endParaRPr lang="en-US" dirty="0"/>
          </a:p>
        </p:txBody>
      </p:sp>
    </p:spTree>
    <p:extLst>
      <p:ext uri="{BB962C8B-B14F-4D97-AF65-F5344CB8AC3E}">
        <p14:creationId xmlns:p14="http://schemas.microsoft.com/office/powerpoint/2010/main" val="1844983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rmAutofit/>
          </a:bodyPr>
          <a:lstStyle/>
          <a:p>
            <a:r>
              <a:rPr lang="en-US" sz="3800" b="1" dirty="0" smtClean="0"/>
              <a:t>Case 2: Progression of </a:t>
            </a:r>
            <a:r>
              <a:rPr lang="en-US" sz="3800" b="1" dirty="0"/>
              <a:t>H</a:t>
            </a:r>
            <a:r>
              <a:rPr lang="en-US" sz="3800" b="1" dirty="0" smtClean="0"/>
              <a:t>eart </a:t>
            </a:r>
            <a:r>
              <a:rPr lang="en-US" sz="3800" b="1" dirty="0"/>
              <a:t>F</a:t>
            </a:r>
            <a:r>
              <a:rPr lang="en-US" sz="3800" b="1" dirty="0" smtClean="0"/>
              <a:t>ailure</a:t>
            </a:r>
            <a:endParaRPr lang="en-US" sz="3800" b="1" dirty="0"/>
          </a:p>
        </p:txBody>
      </p:sp>
      <p:sp>
        <p:nvSpPr>
          <p:cNvPr id="3" name="Content Placeholder 2"/>
          <p:cNvSpPr>
            <a:spLocks noGrp="1"/>
          </p:cNvSpPr>
          <p:nvPr>
            <p:ph idx="1"/>
          </p:nvPr>
        </p:nvSpPr>
        <p:spPr>
          <a:xfrm>
            <a:off x="457200" y="956533"/>
            <a:ext cx="8229600" cy="3394075"/>
          </a:xfrm>
        </p:spPr>
        <p:txBody>
          <a:bodyPr>
            <a:normAutofit fontScale="85000" lnSpcReduction="20000"/>
          </a:bodyPr>
          <a:lstStyle/>
          <a:p>
            <a:pPr>
              <a:lnSpc>
                <a:spcPct val="110000"/>
              </a:lnSpc>
              <a:spcBef>
                <a:spcPts val="0"/>
              </a:spcBef>
              <a:spcAft>
                <a:spcPts val="1200"/>
              </a:spcAft>
            </a:pPr>
            <a:r>
              <a:rPr lang="en-US" sz="2400" dirty="0" smtClean="0"/>
              <a:t>Objectively unpredictable</a:t>
            </a:r>
          </a:p>
          <a:p>
            <a:pPr lvl="1">
              <a:lnSpc>
                <a:spcPct val="120000"/>
              </a:lnSpc>
              <a:spcBef>
                <a:spcPts val="0"/>
              </a:spcBef>
            </a:pPr>
            <a:r>
              <a:rPr lang="en-US" sz="2400" dirty="0" smtClean="0"/>
              <a:t>Difficult to reliably model course of disease (unlike cancer)</a:t>
            </a:r>
          </a:p>
          <a:p>
            <a:pPr lvl="1">
              <a:lnSpc>
                <a:spcPct val="120000"/>
              </a:lnSpc>
              <a:spcBef>
                <a:spcPts val="0"/>
              </a:spcBef>
              <a:spcAft>
                <a:spcPts val="1200"/>
              </a:spcAft>
            </a:pPr>
            <a:r>
              <a:rPr lang="en-US" sz="2400" dirty="0" smtClean="0"/>
              <a:t>Typical course of disease is recurrent decompensation interspersed </a:t>
            </a:r>
            <a:r>
              <a:rPr lang="en-US" sz="2400" dirty="0"/>
              <a:t> </a:t>
            </a:r>
            <a:r>
              <a:rPr lang="en-US" sz="2400" dirty="0" smtClean="0"/>
              <a:t>with periods of stability</a:t>
            </a:r>
          </a:p>
          <a:p>
            <a:pPr>
              <a:lnSpc>
                <a:spcPct val="120000"/>
              </a:lnSpc>
              <a:spcBef>
                <a:spcPts val="0"/>
              </a:spcBef>
              <a:spcAft>
                <a:spcPts val="1200"/>
              </a:spcAft>
            </a:pPr>
            <a:r>
              <a:rPr lang="en-US" sz="2400" dirty="0" smtClean="0"/>
              <a:t>May result in hesitation to communicate prognosis</a:t>
            </a:r>
          </a:p>
          <a:p>
            <a:pPr lvl="1">
              <a:lnSpc>
                <a:spcPct val="110000"/>
              </a:lnSpc>
              <a:spcBef>
                <a:spcPts val="0"/>
              </a:spcBef>
              <a:spcAft>
                <a:spcPts val="1200"/>
              </a:spcAft>
            </a:pPr>
            <a:r>
              <a:rPr lang="en-US" sz="2400" dirty="0" smtClean="0"/>
              <a:t>In 1997, McCarthy </a:t>
            </a:r>
            <a:r>
              <a:rPr lang="en-US" sz="2400" i="1" dirty="0" smtClean="0"/>
              <a:t>et al</a:t>
            </a:r>
            <a:r>
              <a:rPr lang="en-US" sz="2400" dirty="0" smtClean="0"/>
              <a:t>. found that </a:t>
            </a:r>
            <a:r>
              <a:rPr lang="en-US" sz="2400" dirty="0"/>
              <a:t>only 37% of family members reported being aware of a poor prognosis, only 8% of patients and 44% of family members were told that time was short, and 36% of these patients died </a:t>
            </a:r>
            <a:r>
              <a:rPr lang="en-US" sz="2400" dirty="0" smtClean="0"/>
              <a:t>alone</a:t>
            </a:r>
            <a:r>
              <a:rPr lang="en-US" sz="2400" dirty="0" smtClean="0"/>
              <a:t>.</a:t>
            </a:r>
            <a:endParaRPr lang="en-US" sz="2400" baseline="30000" dirty="0"/>
          </a:p>
          <a:p>
            <a:pPr>
              <a:lnSpc>
                <a:spcPct val="110000"/>
              </a:lnSpc>
              <a:spcBef>
                <a:spcPts val="0"/>
              </a:spcBef>
              <a:spcAft>
                <a:spcPts val="1200"/>
              </a:spcAft>
            </a:pPr>
            <a:endParaRPr lang="en-US" sz="2400" dirty="0" smtClean="0"/>
          </a:p>
          <a:p>
            <a:endParaRPr lang="en-US" dirty="0"/>
          </a:p>
        </p:txBody>
      </p:sp>
      <p:sp>
        <p:nvSpPr>
          <p:cNvPr id="4" name="TextBox 3"/>
          <p:cNvSpPr txBox="1"/>
          <p:nvPr/>
        </p:nvSpPr>
        <p:spPr>
          <a:xfrm>
            <a:off x="6005384" y="4401890"/>
            <a:ext cx="3015048" cy="530915"/>
          </a:xfrm>
          <a:prstGeom prst="rect">
            <a:avLst/>
          </a:prstGeom>
          <a:noFill/>
        </p:spPr>
        <p:txBody>
          <a:bodyPr wrap="square" lIns="68580" tIns="34290" rIns="68580" bIns="34290" rtlCol="0">
            <a:spAutoFit/>
          </a:bodyPr>
          <a:lstStyle/>
          <a:p>
            <a:pPr algn="r"/>
            <a:r>
              <a:rPr lang="en-US" sz="1000" b="1" i="1" dirty="0" smtClean="0">
                <a:solidFill>
                  <a:schemeClr val="bg1"/>
                </a:solidFill>
              </a:rPr>
              <a:t>McCarthy </a:t>
            </a:r>
            <a:r>
              <a:rPr lang="en-US" sz="1000" b="1" i="1" dirty="0">
                <a:solidFill>
                  <a:schemeClr val="bg1"/>
                </a:solidFill>
              </a:rPr>
              <a:t>M, Hall JA, Ley M.  Communication and choice in dying from heart disease.  J R </a:t>
            </a:r>
            <a:r>
              <a:rPr lang="en-US" sz="1000" b="1" i="1" dirty="0" err="1">
                <a:solidFill>
                  <a:schemeClr val="bg1"/>
                </a:solidFill>
              </a:rPr>
              <a:t>Soc</a:t>
            </a:r>
            <a:r>
              <a:rPr lang="en-US" sz="1000" b="1" i="1" dirty="0">
                <a:solidFill>
                  <a:schemeClr val="bg1"/>
                </a:solidFill>
              </a:rPr>
              <a:t> Med. 1997;90:128-131. </a:t>
            </a:r>
          </a:p>
        </p:txBody>
      </p:sp>
    </p:spTree>
    <p:extLst>
      <p:ext uri="{BB962C8B-B14F-4D97-AF65-F5344CB8AC3E}">
        <p14:creationId xmlns:p14="http://schemas.microsoft.com/office/powerpoint/2010/main" val="2312095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5"/>
            <a:ext cx="8229600" cy="857250"/>
          </a:xfrm>
        </p:spPr>
        <p:txBody>
          <a:bodyPr>
            <a:normAutofit/>
          </a:bodyPr>
          <a:lstStyle/>
          <a:p>
            <a:r>
              <a:rPr lang="en-US" sz="3600" b="1" dirty="0" smtClean="0"/>
              <a:t>Case 2: Communication </a:t>
            </a:r>
            <a:r>
              <a:rPr lang="en-US" sz="3600" b="1" dirty="0" smtClean="0"/>
              <a:t>Guidelines</a:t>
            </a:r>
            <a:endParaRPr lang="en-US" sz="3600" b="1" dirty="0"/>
          </a:p>
        </p:txBody>
      </p:sp>
      <p:sp>
        <p:nvSpPr>
          <p:cNvPr id="3" name="Content Placeholder 2"/>
          <p:cNvSpPr>
            <a:spLocks noGrp="1"/>
          </p:cNvSpPr>
          <p:nvPr>
            <p:ph idx="1"/>
          </p:nvPr>
        </p:nvSpPr>
        <p:spPr>
          <a:xfrm>
            <a:off x="457200" y="879819"/>
            <a:ext cx="8229600" cy="3394075"/>
          </a:xfrm>
        </p:spPr>
        <p:txBody>
          <a:bodyPr>
            <a:normAutofit/>
          </a:bodyPr>
          <a:lstStyle/>
          <a:p>
            <a:pPr lvl="0">
              <a:spcBef>
                <a:spcPts val="0"/>
              </a:spcBef>
              <a:spcAft>
                <a:spcPts val="1200"/>
              </a:spcAft>
            </a:pPr>
            <a:r>
              <a:rPr lang="en-US" sz="2000" dirty="0"/>
              <a:t>Assessment</a:t>
            </a:r>
          </a:p>
          <a:p>
            <a:pPr lvl="0">
              <a:spcBef>
                <a:spcPts val="0"/>
              </a:spcBef>
              <a:spcAft>
                <a:spcPts val="1200"/>
              </a:spcAft>
            </a:pPr>
            <a:r>
              <a:rPr lang="en-US" sz="2000" dirty="0" smtClean="0"/>
              <a:t>Prognosis</a:t>
            </a:r>
            <a:endParaRPr lang="en-US" sz="2000" dirty="0"/>
          </a:p>
          <a:p>
            <a:pPr lvl="0">
              <a:spcBef>
                <a:spcPts val="0"/>
              </a:spcBef>
              <a:spcAft>
                <a:spcPts val="1200"/>
              </a:spcAft>
            </a:pPr>
            <a:r>
              <a:rPr lang="en-US" sz="2000" dirty="0" smtClean="0"/>
              <a:t>Preparation</a:t>
            </a:r>
            <a:endParaRPr lang="en-US" sz="2000" dirty="0"/>
          </a:p>
          <a:p>
            <a:pPr lvl="0">
              <a:spcBef>
                <a:spcPts val="0"/>
              </a:spcBef>
              <a:spcAft>
                <a:spcPts val="1200"/>
              </a:spcAft>
            </a:pPr>
            <a:r>
              <a:rPr lang="en-US" sz="2000" dirty="0" smtClean="0"/>
              <a:t>Preferences</a:t>
            </a:r>
            <a:endParaRPr lang="en-US" sz="2000" dirty="0"/>
          </a:p>
          <a:p>
            <a:pPr lvl="0">
              <a:spcBef>
                <a:spcPts val="0"/>
              </a:spcBef>
              <a:spcAft>
                <a:spcPts val="1200"/>
              </a:spcAft>
            </a:pPr>
            <a:r>
              <a:rPr lang="en-US" sz="2000" dirty="0" smtClean="0"/>
              <a:t>Planning </a:t>
            </a:r>
            <a:r>
              <a:rPr lang="en-US" sz="2000" dirty="0"/>
              <a:t>for eventual </a:t>
            </a:r>
            <a:r>
              <a:rPr lang="en-US" sz="2000" dirty="0" smtClean="0"/>
              <a:t>decline </a:t>
            </a:r>
            <a:endParaRPr lang="en-US" sz="2000" baseline="30000" dirty="0"/>
          </a:p>
        </p:txBody>
      </p:sp>
      <p:sp>
        <p:nvSpPr>
          <p:cNvPr id="4" name="TextBox 3"/>
          <p:cNvSpPr txBox="1"/>
          <p:nvPr/>
        </p:nvSpPr>
        <p:spPr>
          <a:xfrm>
            <a:off x="5906530" y="4451490"/>
            <a:ext cx="3122140" cy="530915"/>
          </a:xfrm>
          <a:prstGeom prst="rect">
            <a:avLst/>
          </a:prstGeom>
          <a:noFill/>
        </p:spPr>
        <p:txBody>
          <a:bodyPr wrap="square" lIns="68580" tIns="34290" rIns="68580" bIns="34290" rtlCol="0">
            <a:spAutoFit/>
          </a:bodyPr>
          <a:lstStyle/>
          <a:p>
            <a:pPr algn="r"/>
            <a:r>
              <a:rPr lang="en-US" sz="1000" b="1" i="1" dirty="0" smtClean="0">
                <a:solidFill>
                  <a:schemeClr val="bg1"/>
                </a:solidFill>
              </a:rPr>
              <a:t>Adler </a:t>
            </a:r>
            <a:r>
              <a:rPr lang="en-US" sz="1000" b="1" i="1" dirty="0">
                <a:solidFill>
                  <a:schemeClr val="bg1"/>
                </a:solidFill>
              </a:rPr>
              <a:t>ED, Goldfinger JZ, </a:t>
            </a:r>
            <a:r>
              <a:rPr lang="en-US" sz="1000" b="1" i="1" dirty="0" err="1">
                <a:solidFill>
                  <a:schemeClr val="bg1"/>
                </a:solidFill>
              </a:rPr>
              <a:t>Kalman</a:t>
            </a:r>
            <a:r>
              <a:rPr lang="en-US" sz="1000" b="1" i="1" dirty="0">
                <a:solidFill>
                  <a:schemeClr val="bg1"/>
                </a:solidFill>
              </a:rPr>
              <a:t> J, et al.  Palliative care in the treatment of advanced heart failure. </a:t>
            </a:r>
            <a:r>
              <a:rPr lang="en-US" sz="1000" b="1" i="1" dirty="0" smtClean="0">
                <a:solidFill>
                  <a:schemeClr val="bg1"/>
                </a:solidFill>
              </a:rPr>
              <a:t>Circulation</a:t>
            </a:r>
            <a:r>
              <a:rPr lang="en-US" sz="1000" b="1" i="1" dirty="0">
                <a:solidFill>
                  <a:schemeClr val="bg1"/>
                </a:solidFill>
              </a:rPr>
              <a:t>. 2009;120:2597-2606.</a:t>
            </a:r>
          </a:p>
        </p:txBody>
      </p:sp>
    </p:spTree>
    <p:extLst>
      <p:ext uri="{BB962C8B-B14F-4D97-AF65-F5344CB8AC3E}">
        <p14:creationId xmlns:p14="http://schemas.microsoft.com/office/powerpoint/2010/main" val="1536011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69"/>
            <a:ext cx="8229600" cy="857250"/>
          </a:xfrm>
        </p:spPr>
        <p:txBody>
          <a:bodyPr>
            <a:normAutofit/>
          </a:bodyPr>
          <a:lstStyle/>
          <a:p>
            <a:r>
              <a:rPr lang="en-US" sz="3600" b="1" dirty="0" smtClean="0">
                <a:solidFill>
                  <a:srgbClr val="E9700A"/>
                </a:solidFill>
              </a:rPr>
              <a:t>Case 2: Presentation </a:t>
            </a:r>
            <a:r>
              <a:rPr lang="en-US" sz="3600" b="1" dirty="0" smtClean="0">
                <a:solidFill>
                  <a:srgbClr val="E9700A"/>
                </a:solidFill>
              </a:rPr>
              <a:t>Cont. </a:t>
            </a:r>
            <a:r>
              <a:rPr lang="en-US" sz="3600" b="1" dirty="0" smtClean="0">
                <a:solidFill>
                  <a:srgbClr val="E9700A"/>
                </a:solidFill>
              </a:rPr>
              <a:t>(2 of </a:t>
            </a:r>
            <a:r>
              <a:rPr lang="en-US" sz="3600" b="1" dirty="0">
                <a:solidFill>
                  <a:srgbClr val="E9700A"/>
                </a:solidFill>
              </a:rPr>
              <a:t>4</a:t>
            </a:r>
            <a:r>
              <a:rPr lang="en-US" sz="3600" b="1" dirty="0" smtClean="0">
                <a:solidFill>
                  <a:srgbClr val="E9700A"/>
                </a:solidFill>
              </a:rPr>
              <a:t>)</a:t>
            </a:r>
            <a:endParaRPr lang="en-US" sz="3600" b="1" dirty="0">
              <a:solidFill>
                <a:srgbClr val="E9700A"/>
              </a:solidFill>
            </a:endParaRPr>
          </a:p>
        </p:txBody>
      </p:sp>
      <p:sp>
        <p:nvSpPr>
          <p:cNvPr id="5" name="Content Placeholder 4"/>
          <p:cNvSpPr>
            <a:spLocks noGrp="1"/>
          </p:cNvSpPr>
          <p:nvPr>
            <p:ph sz="half" idx="1"/>
          </p:nvPr>
        </p:nvSpPr>
        <p:spPr>
          <a:xfrm>
            <a:off x="628650" y="858472"/>
            <a:ext cx="5172075" cy="3583782"/>
          </a:xfrm>
        </p:spPr>
        <p:txBody>
          <a:bodyPr>
            <a:normAutofit/>
          </a:bodyPr>
          <a:lstStyle/>
          <a:p>
            <a:pPr marL="0" indent="0" algn="just">
              <a:spcBef>
                <a:spcPts val="0"/>
              </a:spcBef>
              <a:buNone/>
            </a:pPr>
            <a:r>
              <a:rPr lang="en-US" sz="1500" dirty="0"/>
              <a:t>Mr. Ramirez returns home for 4 months following treatment.  He has frequent clinic visits during that time, but then is re-admitted to the hospital.  His dyspnea is relieved with diuresis, but his low blood pressure has resulted in the need to lower doses of his </a:t>
            </a:r>
            <a:r>
              <a:rPr lang="en-US" sz="1500" dirty="0" err="1"/>
              <a:t>carvedilol</a:t>
            </a:r>
            <a:r>
              <a:rPr lang="en-US" sz="1500" dirty="0"/>
              <a:t> and </a:t>
            </a:r>
            <a:r>
              <a:rPr lang="en-US" sz="1500" dirty="0" err="1"/>
              <a:t>lisinopril</a:t>
            </a:r>
            <a:r>
              <a:rPr lang="en-US" sz="1500" dirty="0"/>
              <a:t>, and he remains volume overloaded.  His renal function worsens, with a creatinine rise to 1.9 mg/dl.  Mr. and Mrs. Ramirez ask, “What about the Dick Cheney heart pump? Is that for me?”</a:t>
            </a:r>
          </a:p>
          <a:p>
            <a:pPr marL="0" indent="0" algn="just">
              <a:spcBef>
                <a:spcPts val="0"/>
              </a:spcBef>
              <a:buNone/>
            </a:pPr>
            <a:endParaRPr lang="en-US" sz="1500" dirty="0"/>
          </a:p>
          <a:p>
            <a:pPr marL="0" indent="0" algn="just">
              <a:spcBef>
                <a:spcPts val="0"/>
              </a:spcBef>
              <a:buNone/>
            </a:pPr>
            <a:r>
              <a:rPr lang="en-US" sz="1500" b="1" dirty="0"/>
              <a:t>How would a left ventricular assist device benefit this patient?</a:t>
            </a:r>
          </a:p>
          <a:p>
            <a:pPr marL="0" indent="0" algn="just">
              <a:spcBef>
                <a:spcPts val="0"/>
              </a:spcBef>
              <a:buNone/>
            </a:pPr>
            <a:r>
              <a:rPr lang="en-US" sz="1500" b="1" dirty="0"/>
              <a:t>What about inotropic therapy?  </a:t>
            </a:r>
            <a:endParaRPr lang="en-US" sz="1500" dirty="0"/>
          </a:p>
        </p:txBody>
      </p:sp>
      <p:sp>
        <p:nvSpPr>
          <p:cNvPr id="10" name="TextBox 9"/>
          <p:cNvSpPr txBox="1"/>
          <p:nvPr/>
        </p:nvSpPr>
        <p:spPr>
          <a:xfrm>
            <a:off x="6191747" y="3642921"/>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8" y="931819"/>
            <a:ext cx="2596431" cy="2608659"/>
          </a:xfrm>
          <a:prstGeom prst="rect">
            <a:avLst/>
          </a:prstGeom>
        </p:spPr>
      </p:pic>
    </p:spTree>
    <p:extLst>
      <p:ext uri="{BB962C8B-B14F-4D97-AF65-F5344CB8AC3E}">
        <p14:creationId xmlns:p14="http://schemas.microsoft.com/office/powerpoint/2010/main" val="2362567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6"/>
            <a:ext cx="8229600" cy="857250"/>
          </a:xfrm>
        </p:spPr>
        <p:txBody>
          <a:bodyPr>
            <a:normAutofit/>
          </a:bodyPr>
          <a:lstStyle/>
          <a:p>
            <a:r>
              <a:rPr lang="en-US" sz="3600" b="1" dirty="0" smtClean="0"/>
              <a:t>Case 2: Inotropic </a:t>
            </a:r>
            <a:r>
              <a:rPr lang="en-US" sz="3600" b="1" dirty="0" smtClean="0"/>
              <a:t>Therapy</a:t>
            </a:r>
            <a:endParaRPr lang="en-US" sz="3600" b="1" dirty="0"/>
          </a:p>
        </p:txBody>
      </p:sp>
      <p:sp>
        <p:nvSpPr>
          <p:cNvPr id="3" name="Content Placeholder 2"/>
          <p:cNvSpPr>
            <a:spLocks noGrp="1"/>
          </p:cNvSpPr>
          <p:nvPr>
            <p:ph idx="1"/>
          </p:nvPr>
        </p:nvSpPr>
        <p:spPr>
          <a:xfrm>
            <a:off x="457200" y="857679"/>
            <a:ext cx="8229600" cy="3394075"/>
          </a:xfrm>
        </p:spPr>
        <p:txBody>
          <a:bodyPr>
            <a:normAutofit/>
          </a:bodyPr>
          <a:lstStyle/>
          <a:p>
            <a:pPr>
              <a:lnSpc>
                <a:spcPct val="110000"/>
              </a:lnSpc>
              <a:spcBef>
                <a:spcPts val="0"/>
              </a:spcBef>
              <a:spcAft>
                <a:spcPts val="1200"/>
              </a:spcAft>
            </a:pPr>
            <a:r>
              <a:rPr lang="en-US" sz="1800" dirty="0" smtClean="0"/>
              <a:t>Improves hemodynamics, </a:t>
            </a:r>
            <a:r>
              <a:rPr lang="en-US" sz="1800" dirty="0"/>
              <a:t>exercise </a:t>
            </a:r>
            <a:r>
              <a:rPr lang="en-US" sz="1800" dirty="0" smtClean="0"/>
              <a:t>tolerance, and relieves dyspnea</a:t>
            </a:r>
          </a:p>
          <a:p>
            <a:pPr>
              <a:lnSpc>
                <a:spcPct val="110000"/>
              </a:lnSpc>
              <a:spcBef>
                <a:spcPts val="0"/>
              </a:spcBef>
              <a:spcAft>
                <a:spcPts val="1200"/>
              </a:spcAft>
            </a:pPr>
            <a:r>
              <a:rPr lang="en-US" sz="1800" dirty="0" smtClean="0"/>
              <a:t>But, </a:t>
            </a:r>
            <a:r>
              <a:rPr lang="en-US" sz="1800" dirty="0"/>
              <a:t>increased </a:t>
            </a:r>
            <a:r>
              <a:rPr lang="en-US" sz="1800" dirty="0" smtClean="0"/>
              <a:t>risk of </a:t>
            </a:r>
            <a:r>
              <a:rPr lang="en-US" sz="1800" dirty="0" smtClean="0"/>
              <a:t>death:</a:t>
            </a:r>
            <a:endParaRPr lang="en-US" sz="1800" dirty="0" smtClean="0"/>
          </a:p>
          <a:p>
            <a:pPr marL="628650" lvl="1">
              <a:lnSpc>
                <a:spcPct val="110000"/>
              </a:lnSpc>
              <a:spcBef>
                <a:spcPts val="0"/>
              </a:spcBef>
              <a:buFont typeface="Calibri" panose="020F0502020204030204" pitchFamily="34" charset="0"/>
              <a:buChar char="-"/>
              <a:defRPr/>
            </a:pPr>
            <a:r>
              <a:rPr lang="en-US" sz="1800" dirty="0" smtClean="0"/>
              <a:t>6-month mortality frequently quoted at &gt;50%</a:t>
            </a:r>
            <a:endParaRPr lang="en-US" sz="1800" dirty="0"/>
          </a:p>
          <a:p>
            <a:pPr marL="628650" lvl="1">
              <a:lnSpc>
                <a:spcPct val="110000"/>
              </a:lnSpc>
              <a:spcBef>
                <a:spcPts val="0"/>
              </a:spcBef>
              <a:buFont typeface="Calibri" panose="020F0502020204030204" pitchFamily="34" charset="0"/>
              <a:buChar char="-"/>
              <a:defRPr/>
            </a:pPr>
            <a:r>
              <a:rPr lang="en-US" sz="1800" dirty="0" smtClean="0"/>
              <a:t>Recent analysis suggests inotrope use in conjunction with modern HF therapies (ICD, CRT, aldosterone antagonists, or even </a:t>
            </a:r>
            <a:r>
              <a:rPr lang="en-US" sz="1800" dirty="0" err="1" smtClean="0"/>
              <a:t>ß</a:t>
            </a:r>
            <a:r>
              <a:rPr lang="en-US" sz="1800" dirty="0" smtClean="0"/>
              <a:t>-blockers) for palliation offered median survival of 9 months</a:t>
            </a:r>
            <a:r>
              <a:rPr lang="en-US" sz="1800" baseline="30000" dirty="0" smtClean="0"/>
              <a:t>3</a:t>
            </a:r>
            <a:r>
              <a:rPr lang="en-US" sz="1800" dirty="0" smtClean="0"/>
              <a:t> </a:t>
            </a:r>
          </a:p>
          <a:p>
            <a:pPr marL="628650" lvl="1">
              <a:spcBef>
                <a:spcPts val="0"/>
              </a:spcBef>
              <a:spcAft>
                <a:spcPts val="1200"/>
              </a:spcAft>
              <a:buFont typeface="Calibri" panose="020F0502020204030204" pitchFamily="34" charset="0"/>
              <a:buChar char="-"/>
              <a:defRPr/>
            </a:pPr>
            <a:r>
              <a:rPr lang="en-US" sz="1800" dirty="0"/>
              <a:t>M</a:t>
            </a:r>
            <a:r>
              <a:rPr lang="en-US" sz="1800" dirty="0" smtClean="0"/>
              <a:t>ost patients successfully transition to LVAD or transplantation</a:t>
            </a:r>
          </a:p>
          <a:p>
            <a:pPr>
              <a:spcBef>
                <a:spcPts val="0"/>
              </a:spcBef>
              <a:spcAft>
                <a:spcPts val="1200"/>
              </a:spcAft>
            </a:pPr>
            <a:r>
              <a:rPr lang="en-US" sz="1800" dirty="0" smtClean="0"/>
              <a:t>Burden of continuous home IV infusion</a:t>
            </a:r>
            <a:endParaRPr lang="en-US" sz="1800" dirty="0"/>
          </a:p>
          <a:p>
            <a:pPr>
              <a:lnSpc>
                <a:spcPct val="110000"/>
              </a:lnSpc>
              <a:spcBef>
                <a:spcPts val="0"/>
              </a:spcBef>
              <a:spcAft>
                <a:spcPts val="1200"/>
              </a:spcAft>
            </a:pPr>
            <a:r>
              <a:rPr lang="en-US" sz="1800" dirty="0" smtClean="0"/>
              <a:t>Increasing offered by hospice agencies but expensive</a:t>
            </a:r>
          </a:p>
        </p:txBody>
      </p:sp>
      <p:sp>
        <p:nvSpPr>
          <p:cNvPr id="5" name="Rectangle 4"/>
          <p:cNvSpPr/>
          <p:nvPr/>
        </p:nvSpPr>
        <p:spPr>
          <a:xfrm>
            <a:off x="6112475" y="4643308"/>
            <a:ext cx="2951463" cy="346249"/>
          </a:xfrm>
          <a:prstGeom prst="rect">
            <a:avLst/>
          </a:prstGeom>
        </p:spPr>
        <p:txBody>
          <a:bodyPr wrap="square" lIns="68580" tIns="34290" rIns="68580" bIns="34290">
            <a:spAutoFit/>
          </a:bodyPr>
          <a:lstStyle/>
          <a:p>
            <a:pPr marL="0" lvl="1" algn="r">
              <a:defRPr/>
            </a:pPr>
            <a:r>
              <a:rPr lang="en-US" sz="900" b="1" i="1" dirty="0" err="1" smtClean="0">
                <a:solidFill>
                  <a:schemeClr val="bg1"/>
                </a:solidFill>
              </a:rPr>
              <a:t>Hashim</a:t>
            </a:r>
            <a:r>
              <a:rPr lang="en-US" sz="900" b="1" i="1" dirty="0" smtClean="0">
                <a:solidFill>
                  <a:schemeClr val="bg1"/>
                </a:solidFill>
              </a:rPr>
              <a:t> </a:t>
            </a:r>
            <a:r>
              <a:rPr lang="en-US" sz="900" b="1" i="1" dirty="0">
                <a:solidFill>
                  <a:schemeClr val="bg1"/>
                </a:solidFill>
              </a:rPr>
              <a:t>T, </a:t>
            </a:r>
            <a:r>
              <a:rPr lang="en-US" sz="900" b="1" i="1" dirty="0" err="1">
                <a:solidFill>
                  <a:schemeClr val="bg1"/>
                </a:solidFill>
              </a:rPr>
              <a:t>Sanam</a:t>
            </a:r>
            <a:r>
              <a:rPr lang="en-US" sz="900" b="1" i="1" dirty="0">
                <a:solidFill>
                  <a:schemeClr val="bg1"/>
                </a:solidFill>
              </a:rPr>
              <a:t> K, Revilla-Martinez M, et al. </a:t>
            </a:r>
            <a:r>
              <a:rPr lang="en-US" sz="900" b="1" i="1" dirty="0" err="1">
                <a:solidFill>
                  <a:schemeClr val="bg1"/>
                </a:solidFill>
              </a:rPr>
              <a:t>Circ</a:t>
            </a:r>
            <a:r>
              <a:rPr lang="en-US" sz="900" b="1" i="1" dirty="0">
                <a:solidFill>
                  <a:schemeClr val="bg1"/>
                </a:solidFill>
              </a:rPr>
              <a:t>: HF 2015;8:880-886</a:t>
            </a:r>
          </a:p>
        </p:txBody>
      </p:sp>
    </p:spTree>
    <p:extLst>
      <p:ext uri="{BB962C8B-B14F-4D97-AF65-F5344CB8AC3E}">
        <p14:creationId xmlns:p14="http://schemas.microsoft.com/office/powerpoint/2010/main" val="136446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66"/>
            <a:ext cx="8229600" cy="857250"/>
          </a:xfrm>
        </p:spPr>
        <p:txBody>
          <a:bodyPr>
            <a:normAutofit/>
          </a:bodyPr>
          <a:lstStyle/>
          <a:p>
            <a:r>
              <a:rPr lang="en-US" sz="3600" b="1" dirty="0" smtClean="0"/>
              <a:t>Case 2: Left Ventricular Assist Device</a:t>
            </a:r>
            <a:endParaRPr lang="en-US" sz="3600" b="1" dirty="0"/>
          </a:p>
        </p:txBody>
      </p:sp>
      <p:sp>
        <p:nvSpPr>
          <p:cNvPr id="3" name="Content Placeholder 2"/>
          <p:cNvSpPr>
            <a:spLocks noGrp="1"/>
          </p:cNvSpPr>
          <p:nvPr>
            <p:ph idx="1"/>
          </p:nvPr>
        </p:nvSpPr>
        <p:spPr>
          <a:xfrm>
            <a:off x="457200" y="780020"/>
            <a:ext cx="8229600" cy="3394075"/>
          </a:xfrm>
        </p:spPr>
        <p:txBody>
          <a:bodyPr>
            <a:normAutofit fontScale="92500" lnSpcReduction="10000"/>
          </a:bodyPr>
          <a:lstStyle/>
          <a:p>
            <a:pPr>
              <a:spcBef>
                <a:spcPts val="0"/>
              </a:spcBef>
              <a:spcAft>
                <a:spcPts val="1200"/>
              </a:spcAft>
            </a:pPr>
            <a:r>
              <a:rPr lang="en-US" sz="2000" dirty="0" smtClean="0"/>
              <a:t>As “destination therapy,” the LVAD improves survival, quality of life, and functional status for appropriate patients</a:t>
            </a:r>
          </a:p>
          <a:p>
            <a:pPr>
              <a:spcBef>
                <a:spcPts val="0"/>
              </a:spcBef>
              <a:spcAft>
                <a:spcPts val="1200"/>
              </a:spcAft>
            </a:pPr>
            <a:r>
              <a:rPr lang="en-US" sz="2000" dirty="0"/>
              <a:t>S</a:t>
            </a:r>
            <a:r>
              <a:rPr lang="en-US" sz="2000" dirty="0" smtClean="0"/>
              <a:t>maller, more durable, continuous flow LVADs offer patients 2-year survival rates of 60-70% or greater </a:t>
            </a:r>
            <a:endParaRPr lang="en-US" sz="2000" dirty="0"/>
          </a:p>
          <a:p>
            <a:pPr>
              <a:spcBef>
                <a:spcPts val="0"/>
              </a:spcBef>
              <a:spcAft>
                <a:spcPts val="1200"/>
              </a:spcAft>
            </a:pPr>
            <a:r>
              <a:rPr lang="en-US" sz="2000" dirty="0" smtClean="0"/>
              <a:t>Device related complications are common</a:t>
            </a:r>
          </a:p>
          <a:p>
            <a:pPr lvl="1">
              <a:spcBef>
                <a:spcPts val="0"/>
              </a:spcBef>
              <a:spcAft>
                <a:spcPts val="1200"/>
              </a:spcAft>
            </a:pPr>
            <a:r>
              <a:rPr lang="en-US" sz="2000" dirty="0" smtClean="0"/>
              <a:t>55% will require re-hospitalization for stroke, bleeding, infections, ongoing heart failure</a:t>
            </a:r>
          </a:p>
          <a:p>
            <a:pPr>
              <a:spcBef>
                <a:spcPts val="0"/>
              </a:spcBef>
              <a:spcAft>
                <a:spcPts val="1200"/>
              </a:spcAft>
            </a:pPr>
            <a:r>
              <a:rPr lang="en-US" sz="2000" dirty="0" smtClean="0"/>
              <a:t>Will change how patients live and die</a:t>
            </a:r>
          </a:p>
          <a:p>
            <a:pPr>
              <a:spcBef>
                <a:spcPts val="0"/>
              </a:spcBef>
              <a:spcAft>
                <a:spcPts val="1200"/>
              </a:spcAft>
            </a:pPr>
            <a:r>
              <a:rPr lang="en-US" sz="2000" dirty="0" smtClean="0"/>
              <a:t>Caregiver support will be essential</a:t>
            </a:r>
          </a:p>
          <a:p>
            <a:pPr>
              <a:spcBef>
                <a:spcPts val="0"/>
              </a:spcBef>
            </a:pPr>
            <a:endParaRPr lang="en-US" sz="2000" dirty="0" smtClean="0"/>
          </a:p>
        </p:txBody>
      </p:sp>
    </p:spTree>
    <p:extLst>
      <p:ext uri="{BB962C8B-B14F-4D97-AF65-F5344CB8AC3E}">
        <p14:creationId xmlns:p14="http://schemas.microsoft.com/office/powerpoint/2010/main" val="3914003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93" y="18540"/>
            <a:ext cx="7886700" cy="994172"/>
          </a:xfrm>
        </p:spPr>
        <p:txBody>
          <a:bodyPr>
            <a:normAutofit/>
          </a:bodyPr>
          <a:lstStyle/>
          <a:p>
            <a:r>
              <a:rPr lang="en-US" sz="4000" b="1" dirty="0" smtClean="0"/>
              <a:t>Case 1: Presentation (1 of 3)</a:t>
            </a:r>
            <a:endParaRPr lang="en-US" sz="4000" b="1" dirty="0"/>
          </a:p>
        </p:txBody>
      </p:sp>
      <p:sp>
        <p:nvSpPr>
          <p:cNvPr id="6" name="TextBox 5"/>
          <p:cNvSpPr txBox="1"/>
          <p:nvPr/>
        </p:nvSpPr>
        <p:spPr>
          <a:xfrm>
            <a:off x="6210696" y="3882081"/>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sp>
        <p:nvSpPr>
          <p:cNvPr id="7" name="TextBox 6"/>
          <p:cNvSpPr txBox="1"/>
          <p:nvPr/>
        </p:nvSpPr>
        <p:spPr>
          <a:xfrm>
            <a:off x="526093" y="839074"/>
            <a:ext cx="5392826" cy="3762568"/>
          </a:xfrm>
          <a:prstGeom prst="rect">
            <a:avLst/>
          </a:prstGeom>
          <a:noFill/>
        </p:spPr>
        <p:txBody>
          <a:bodyPr wrap="square" lIns="68580" tIns="34290" rIns="68580" bIns="34290" rtlCol="0">
            <a:spAutoFit/>
          </a:bodyPr>
          <a:lstStyle/>
          <a:p>
            <a:pPr algn="just"/>
            <a:r>
              <a:rPr lang="en-US" sz="1450" dirty="0"/>
              <a:t>Mr. Krause is a 93 year old man with a history of coronary artery bypass grafting (CABG) 18 years ago.  He is cognitively intact, but has lived in a nursing home for 1 year because of functional debility due to intractable angina and falls. He takes an average of 6 sublingual (SL) nitroglycerin (NTG) per day (in addition to his other anti-</a:t>
            </a:r>
            <a:r>
              <a:rPr lang="en-US" sz="1450" dirty="0" err="1"/>
              <a:t>anginal</a:t>
            </a:r>
            <a:r>
              <a:rPr lang="en-US" sz="1450" dirty="0"/>
              <a:t> medications).  Unable to walk, he spends most of his time sitting in a chair. He is able to feed and toilet himself, but now needs assistance with bathing. </a:t>
            </a:r>
          </a:p>
          <a:p>
            <a:pPr algn="just"/>
            <a:endParaRPr lang="en-US" sz="1450" dirty="0"/>
          </a:p>
          <a:p>
            <a:pPr algn="just"/>
            <a:r>
              <a:rPr lang="en-US" sz="1450" dirty="0"/>
              <a:t>His past medical history is remarkable for colon cancer (30 years ago), stage 3 chronic kidney disease, HTN, osteoarthritis, constipation, and hearing impairment.  He takes 8 medications daily. A widower of 12 years, Mr. Krause relies on his nephew, who visits daily, as his primary family caregiver and durable power of attorney for healthcare (health care agent). </a:t>
            </a:r>
          </a:p>
          <a:p>
            <a:pPr algn="just"/>
            <a:endParaRPr lang="en-US" sz="1500" dirty="0"/>
          </a:p>
        </p:txBody>
      </p:sp>
      <p:pic>
        <p:nvPicPr>
          <p:cNvPr id="10" name="Content Placeholder 11"/>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165078" y="928337"/>
            <a:ext cx="2142005" cy="2854891"/>
          </a:xfrm>
          <a:prstGeom prst="rect">
            <a:avLst/>
          </a:prstGeom>
        </p:spPr>
      </p:pic>
    </p:spTree>
    <p:extLst>
      <p:ext uri="{BB962C8B-B14F-4D97-AF65-F5344CB8AC3E}">
        <p14:creationId xmlns:p14="http://schemas.microsoft.com/office/powerpoint/2010/main" val="3979193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94"/>
            <a:ext cx="8229600" cy="857250"/>
          </a:xfrm>
        </p:spPr>
        <p:txBody>
          <a:bodyPr>
            <a:normAutofit/>
          </a:bodyPr>
          <a:lstStyle/>
          <a:p>
            <a:r>
              <a:rPr lang="en-US" sz="3600" b="1" dirty="0" smtClean="0">
                <a:solidFill>
                  <a:srgbClr val="E9700A"/>
                </a:solidFill>
              </a:rPr>
              <a:t>Case 2: Presentation </a:t>
            </a:r>
            <a:r>
              <a:rPr lang="en-US" sz="3600" b="1" dirty="0" smtClean="0">
                <a:solidFill>
                  <a:srgbClr val="E9700A"/>
                </a:solidFill>
              </a:rPr>
              <a:t>Cont. </a:t>
            </a:r>
            <a:r>
              <a:rPr lang="en-US" sz="3600" b="1" dirty="0" smtClean="0">
                <a:solidFill>
                  <a:srgbClr val="E9700A"/>
                </a:solidFill>
              </a:rPr>
              <a:t>(2 of </a:t>
            </a:r>
            <a:r>
              <a:rPr lang="en-US" sz="3600" b="1" dirty="0">
                <a:solidFill>
                  <a:srgbClr val="E9700A"/>
                </a:solidFill>
              </a:rPr>
              <a:t>4</a:t>
            </a:r>
            <a:r>
              <a:rPr lang="en-US" sz="3600" b="1" dirty="0" smtClean="0">
                <a:solidFill>
                  <a:srgbClr val="E9700A"/>
                </a:solidFill>
              </a:rPr>
              <a:t>)</a:t>
            </a:r>
            <a:endParaRPr lang="en-US" sz="3600" b="1" dirty="0">
              <a:solidFill>
                <a:srgbClr val="E9700A"/>
              </a:solidFill>
            </a:endParaRPr>
          </a:p>
        </p:txBody>
      </p:sp>
      <p:sp>
        <p:nvSpPr>
          <p:cNvPr id="5" name="Content Placeholder 4"/>
          <p:cNvSpPr>
            <a:spLocks noGrp="1"/>
          </p:cNvSpPr>
          <p:nvPr>
            <p:ph sz="half" idx="1"/>
          </p:nvPr>
        </p:nvSpPr>
        <p:spPr>
          <a:xfrm>
            <a:off x="628650" y="900706"/>
            <a:ext cx="5124450" cy="3545682"/>
          </a:xfrm>
        </p:spPr>
        <p:txBody>
          <a:bodyPr>
            <a:normAutofit lnSpcReduction="10000"/>
          </a:bodyPr>
          <a:lstStyle/>
          <a:p>
            <a:pPr marL="0" indent="0" algn="just">
              <a:lnSpc>
                <a:spcPct val="110000"/>
              </a:lnSpc>
              <a:spcBef>
                <a:spcPts val="360"/>
              </a:spcBef>
              <a:spcAft>
                <a:spcPts val="1200"/>
              </a:spcAft>
              <a:buNone/>
            </a:pPr>
            <a:r>
              <a:rPr lang="en-US" sz="1500" dirty="0"/>
              <a:t>Mr. Ramirez undergoes a right heart catheterization which shows cardiogenic shock. Based on these findings and his symptoms, you initiate inotropic support with </a:t>
            </a:r>
            <a:r>
              <a:rPr lang="en-US" sz="1500" dirty="0" err="1"/>
              <a:t>dobutamine</a:t>
            </a:r>
            <a:r>
              <a:rPr lang="en-US" sz="1500" dirty="0"/>
              <a:t> while discussion proceeds about other therapeutic options. </a:t>
            </a:r>
          </a:p>
          <a:p>
            <a:pPr marL="0" indent="0" algn="just">
              <a:lnSpc>
                <a:spcPct val="110000"/>
              </a:lnSpc>
              <a:spcBef>
                <a:spcPts val="360"/>
              </a:spcBef>
              <a:spcAft>
                <a:spcPts val="1200"/>
              </a:spcAft>
              <a:buNone/>
            </a:pPr>
            <a:r>
              <a:rPr lang="en-US" sz="1500" dirty="0"/>
              <a:t>Mr. Ramirez expresses a strong determination to live and see his grandchildren grow up. However, he has always been a self-sufficient man and would not want to be dependent on others. </a:t>
            </a:r>
          </a:p>
          <a:p>
            <a:pPr marL="0" indent="0" algn="just">
              <a:lnSpc>
                <a:spcPct val="110000"/>
              </a:lnSpc>
              <a:spcBef>
                <a:spcPts val="360"/>
              </a:spcBef>
              <a:buNone/>
            </a:pPr>
            <a:r>
              <a:rPr lang="en-US" sz="1500" dirty="0"/>
              <a:t>You collaborate with the Palliative Care consultation team to help Mr. Ramirez and his family consider his options.  </a:t>
            </a:r>
          </a:p>
          <a:p>
            <a:pPr marL="0" indent="0" algn="just">
              <a:lnSpc>
                <a:spcPct val="110000"/>
              </a:lnSpc>
              <a:spcBef>
                <a:spcPts val="360"/>
              </a:spcBef>
              <a:buNone/>
            </a:pPr>
            <a:endParaRPr lang="en-US" sz="1500" dirty="0"/>
          </a:p>
          <a:p>
            <a:pPr marL="0" indent="0" algn="just">
              <a:lnSpc>
                <a:spcPct val="110000"/>
              </a:lnSpc>
              <a:spcBef>
                <a:spcPts val="360"/>
              </a:spcBef>
              <a:buNone/>
            </a:pPr>
            <a:r>
              <a:rPr lang="en-US" sz="1500" b="1" dirty="0"/>
              <a:t>How would you help the Ramirez family prepare for destination LVAD?</a:t>
            </a:r>
          </a:p>
          <a:p>
            <a:pPr marL="0" indent="0">
              <a:lnSpc>
                <a:spcPct val="130000"/>
              </a:lnSpc>
              <a:buNone/>
            </a:pPr>
            <a:endParaRPr lang="en-US" sz="1500" dirty="0"/>
          </a:p>
        </p:txBody>
      </p:sp>
      <p:sp>
        <p:nvSpPr>
          <p:cNvPr id="7" name="TextBox 6"/>
          <p:cNvSpPr txBox="1"/>
          <p:nvPr/>
        </p:nvSpPr>
        <p:spPr>
          <a:xfrm>
            <a:off x="6191747" y="3692348"/>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8" y="1014991"/>
            <a:ext cx="2596431" cy="2608659"/>
          </a:xfrm>
          <a:prstGeom prst="rect">
            <a:avLst/>
          </a:prstGeom>
        </p:spPr>
      </p:pic>
    </p:spTree>
    <p:extLst>
      <p:ext uri="{BB962C8B-B14F-4D97-AF65-F5344CB8AC3E}">
        <p14:creationId xmlns:p14="http://schemas.microsoft.com/office/powerpoint/2010/main" val="825653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84" y="41618"/>
            <a:ext cx="8732108" cy="857250"/>
          </a:xfrm>
        </p:spPr>
        <p:txBody>
          <a:bodyPr>
            <a:noAutofit/>
          </a:bodyPr>
          <a:lstStyle/>
          <a:p>
            <a:r>
              <a:rPr lang="en-US" sz="3400" b="1" dirty="0"/>
              <a:t>Case 2: </a:t>
            </a:r>
            <a:r>
              <a:rPr lang="en-US" sz="3400" b="1" dirty="0" smtClean="0"/>
              <a:t>Role for Palliative Care in DT-LVAD</a:t>
            </a:r>
            <a:endParaRPr lang="en-US" sz="3400" b="1" dirty="0"/>
          </a:p>
        </p:txBody>
      </p:sp>
      <p:sp>
        <p:nvSpPr>
          <p:cNvPr id="3" name="Content Placeholder 2"/>
          <p:cNvSpPr>
            <a:spLocks noGrp="1"/>
          </p:cNvSpPr>
          <p:nvPr>
            <p:ph idx="1"/>
          </p:nvPr>
        </p:nvSpPr>
        <p:spPr>
          <a:xfrm>
            <a:off x="457200" y="904532"/>
            <a:ext cx="8229600" cy="3394075"/>
          </a:xfrm>
        </p:spPr>
        <p:txBody>
          <a:bodyPr>
            <a:normAutofit lnSpcReduction="10000"/>
          </a:bodyPr>
          <a:lstStyle/>
          <a:p>
            <a:pPr>
              <a:spcBef>
                <a:spcPts val="0"/>
              </a:spcBef>
              <a:spcAft>
                <a:spcPts val="1200"/>
              </a:spcAft>
            </a:pPr>
            <a:r>
              <a:rPr lang="en-US" sz="2400" dirty="0"/>
              <a:t>Goals of care of patients receiving DT often </a:t>
            </a:r>
            <a:r>
              <a:rPr lang="en-US" sz="2400" dirty="0" smtClean="0"/>
              <a:t>undefined</a:t>
            </a:r>
          </a:p>
          <a:p>
            <a:pPr>
              <a:spcBef>
                <a:spcPts val="0"/>
              </a:spcBef>
              <a:spcAft>
                <a:spcPts val="1200"/>
              </a:spcAft>
            </a:pPr>
            <a:r>
              <a:rPr lang="en-US" sz="2400" dirty="0" smtClean="0"/>
              <a:t>Many lack advanced directives </a:t>
            </a:r>
            <a:endParaRPr lang="en-US" sz="2400" dirty="0"/>
          </a:p>
          <a:p>
            <a:pPr>
              <a:spcBef>
                <a:spcPts val="0"/>
              </a:spcBef>
              <a:spcAft>
                <a:spcPts val="1200"/>
              </a:spcAft>
            </a:pPr>
            <a:r>
              <a:rPr lang="en-US" sz="2400" dirty="0" smtClean="0"/>
              <a:t>Some do not address worsening quality of life, comorbid conditions, and complications</a:t>
            </a:r>
          </a:p>
          <a:p>
            <a:pPr>
              <a:spcBef>
                <a:spcPts val="0"/>
              </a:spcBef>
              <a:spcAft>
                <a:spcPts val="1200"/>
              </a:spcAft>
            </a:pPr>
            <a:r>
              <a:rPr lang="en-US" sz="2400" dirty="0" smtClean="0"/>
              <a:t>Patients and family left with unexpected burden of care and poor quality of life: “destination nowhere”</a:t>
            </a:r>
          </a:p>
          <a:p>
            <a:pPr>
              <a:spcBef>
                <a:spcPts val="0"/>
              </a:spcBef>
              <a:spcAft>
                <a:spcPts val="1200"/>
              </a:spcAft>
            </a:pPr>
            <a:r>
              <a:rPr lang="en-US" sz="2400" dirty="0"/>
              <a:t>E</a:t>
            </a:r>
            <a:r>
              <a:rPr lang="en-US" sz="2400" dirty="0" smtClean="0"/>
              <a:t>nd of life with LVAD will require device deactivation</a:t>
            </a:r>
          </a:p>
          <a:p>
            <a:endParaRPr lang="en-US" dirty="0"/>
          </a:p>
        </p:txBody>
      </p:sp>
    </p:spTree>
    <p:extLst>
      <p:ext uri="{BB962C8B-B14F-4D97-AF65-F5344CB8AC3E}">
        <p14:creationId xmlns:p14="http://schemas.microsoft.com/office/powerpoint/2010/main" val="4083478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68396"/>
            <a:ext cx="8748584" cy="857250"/>
          </a:xfrm>
        </p:spPr>
        <p:txBody>
          <a:bodyPr>
            <a:noAutofit/>
          </a:bodyPr>
          <a:lstStyle/>
          <a:p>
            <a:r>
              <a:rPr lang="en-US" sz="3600" b="1" dirty="0" smtClean="0">
                <a:solidFill>
                  <a:srgbClr val="E9700A"/>
                </a:solidFill>
              </a:rPr>
              <a:t>Case 2: Role for Palliative Care in DT-LVAD</a:t>
            </a:r>
            <a:endParaRPr lang="en-US" sz="3600" b="1" dirty="0">
              <a:solidFill>
                <a:srgbClr val="E9700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074" y="1098641"/>
            <a:ext cx="4171851" cy="3108960"/>
          </a:xfrm>
          <a:prstGeom prst="rect">
            <a:avLst/>
          </a:prstGeom>
        </p:spPr>
      </p:pic>
      <p:sp>
        <p:nvSpPr>
          <p:cNvPr id="3" name="TextBox 2"/>
          <p:cNvSpPr txBox="1"/>
          <p:nvPr/>
        </p:nvSpPr>
        <p:spPr>
          <a:xfrm>
            <a:off x="5921466" y="4387533"/>
            <a:ext cx="3159889" cy="623248"/>
          </a:xfrm>
          <a:prstGeom prst="rect">
            <a:avLst/>
          </a:prstGeom>
          <a:noFill/>
        </p:spPr>
        <p:txBody>
          <a:bodyPr wrap="square" lIns="68580" tIns="34290" rIns="68580" bIns="34290" rtlCol="0">
            <a:spAutoFit/>
          </a:bodyPr>
          <a:lstStyle/>
          <a:p>
            <a:pPr algn="r"/>
            <a:r>
              <a:rPr lang="en-US" sz="900" b="1" i="1" dirty="0" err="1">
                <a:solidFill>
                  <a:schemeClr val="bg1"/>
                </a:solidFill>
              </a:rPr>
              <a:t>Swetz</a:t>
            </a:r>
            <a:r>
              <a:rPr lang="en-US" sz="900" b="1" i="1" dirty="0">
                <a:solidFill>
                  <a:schemeClr val="bg1"/>
                </a:solidFill>
              </a:rPr>
              <a:t> KM, Freeman MR, </a:t>
            </a:r>
            <a:r>
              <a:rPr lang="en-US" sz="900" b="1" i="1" dirty="0" err="1">
                <a:solidFill>
                  <a:schemeClr val="bg1"/>
                </a:solidFill>
              </a:rPr>
              <a:t>AbouEzzeddine</a:t>
            </a:r>
            <a:r>
              <a:rPr lang="en-US" sz="900" b="1" i="1" dirty="0">
                <a:solidFill>
                  <a:schemeClr val="bg1"/>
                </a:solidFill>
              </a:rPr>
              <a:t> OF, et al. Palliative medicine consultation for preparedness planning in patients receiving left ventricular assist devices as destination therapy. Mayo </a:t>
            </a:r>
            <a:r>
              <a:rPr lang="en-US" sz="900" b="1" i="1" dirty="0" err="1">
                <a:solidFill>
                  <a:schemeClr val="bg1"/>
                </a:solidFill>
              </a:rPr>
              <a:t>Clin</a:t>
            </a:r>
            <a:r>
              <a:rPr lang="en-US" sz="900" b="1" i="1" dirty="0">
                <a:solidFill>
                  <a:schemeClr val="bg1"/>
                </a:solidFill>
              </a:rPr>
              <a:t> </a:t>
            </a:r>
            <a:r>
              <a:rPr lang="en-US" sz="900" b="1" i="1" dirty="0" err="1">
                <a:solidFill>
                  <a:schemeClr val="bg1"/>
                </a:solidFill>
              </a:rPr>
              <a:t>Proc</a:t>
            </a:r>
            <a:r>
              <a:rPr lang="en-US" sz="900" b="1" i="1" dirty="0">
                <a:solidFill>
                  <a:schemeClr val="bg1"/>
                </a:solidFill>
              </a:rPr>
              <a:t> 2011; 86(6): 493-500.</a:t>
            </a:r>
          </a:p>
        </p:txBody>
      </p:sp>
    </p:spTree>
    <p:extLst>
      <p:ext uri="{BB962C8B-B14F-4D97-AF65-F5344CB8AC3E}">
        <p14:creationId xmlns:p14="http://schemas.microsoft.com/office/powerpoint/2010/main" val="1683148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8"/>
            <a:ext cx="8229600" cy="857250"/>
          </a:xfrm>
        </p:spPr>
        <p:txBody>
          <a:bodyPr>
            <a:normAutofit/>
          </a:bodyPr>
          <a:lstStyle/>
          <a:p>
            <a:r>
              <a:rPr lang="en-US" sz="3600" b="1" dirty="0" smtClean="0">
                <a:solidFill>
                  <a:srgbClr val="E9700A"/>
                </a:solidFill>
              </a:rPr>
              <a:t>Case 2: Presentation </a:t>
            </a:r>
            <a:r>
              <a:rPr lang="en-US" sz="3600" b="1" dirty="0" smtClean="0">
                <a:solidFill>
                  <a:srgbClr val="E9700A"/>
                </a:solidFill>
              </a:rPr>
              <a:t> Cont. </a:t>
            </a:r>
            <a:r>
              <a:rPr lang="en-US" sz="3600" b="1" dirty="0" smtClean="0">
                <a:solidFill>
                  <a:srgbClr val="E9700A"/>
                </a:solidFill>
              </a:rPr>
              <a:t>(2 of 4)</a:t>
            </a:r>
            <a:endParaRPr lang="en-US" sz="3600" b="1" dirty="0">
              <a:solidFill>
                <a:srgbClr val="E9700A"/>
              </a:solidFill>
            </a:endParaRPr>
          </a:p>
        </p:txBody>
      </p:sp>
      <p:sp>
        <p:nvSpPr>
          <p:cNvPr id="5" name="Content Placeholder 4"/>
          <p:cNvSpPr>
            <a:spLocks noGrp="1"/>
          </p:cNvSpPr>
          <p:nvPr>
            <p:ph sz="half" idx="1"/>
          </p:nvPr>
        </p:nvSpPr>
        <p:spPr>
          <a:xfrm>
            <a:off x="628650" y="941795"/>
            <a:ext cx="5124450" cy="3545682"/>
          </a:xfrm>
        </p:spPr>
        <p:txBody>
          <a:bodyPr>
            <a:normAutofit/>
          </a:bodyPr>
          <a:lstStyle/>
          <a:p>
            <a:pPr marL="0" indent="0" algn="just">
              <a:lnSpc>
                <a:spcPct val="130000"/>
              </a:lnSpc>
              <a:buNone/>
            </a:pPr>
            <a:r>
              <a:rPr lang="en-US" sz="1500" dirty="0"/>
              <a:t>After discussing with his heart failure cardiologists, meeting with the LVAD surgeon and care coordinators, and help from palliative care, Mr. Ramirez decides to undergo DT-LVAD therapy. He clearly discussed with his wife and family his wish to not continue life support measures if he would be “completely dependent on others for care.”  </a:t>
            </a:r>
          </a:p>
          <a:p>
            <a:pPr marL="0" indent="0" algn="just">
              <a:lnSpc>
                <a:spcPct val="130000"/>
              </a:lnSpc>
              <a:buNone/>
            </a:pPr>
            <a:endParaRPr lang="en-US" sz="1500" dirty="0"/>
          </a:p>
          <a:p>
            <a:pPr marL="0" indent="0" algn="just">
              <a:lnSpc>
                <a:spcPct val="130000"/>
              </a:lnSpc>
              <a:buNone/>
            </a:pPr>
            <a:r>
              <a:rPr lang="en-US" sz="1500" b="1" dirty="0"/>
              <a:t>Mr. Ramirez undergoes destination LVAD therapy.</a:t>
            </a:r>
          </a:p>
          <a:p>
            <a:pPr marL="0" indent="0" algn="just">
              <a:lnSpc>
                <a:spcPct val="130000"/>
              </a:lnSpc>
              <a:buNone/>
            </a:pPr>
            <a:endParaRPr lang="en-US" sz="1500" dirty="0"/>
          </a:p>
        </p:txBody>
      </p:sp>
      <p:sp>
        <p:nvSpPr>
          <p:cNvPr id="7" name="TextBox 6"/>
          <p:cNvSpPr txBox="1"/>
          <p:nvPr/>
        </p:nvSpPr>
        <p:spPr>
          <a:xfrm>
            <a:off x="6191747" y="3759665"/>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8" y="1072656"/>
            <a:ext cx="2596431" cy="2608659"/>
          </a:xfrm>
          <a:prstGeom prst="rect">
            <a:avLst/>
          </a:prstGeom>
        </p:spPr>
      </p:pic>
    </p:spTree>
    <p:extLst>
      <p:ext uri="{BB962C8B-B14F-4D97-AF65-F5344CB8AC3E}">
        <p14:creationId xmlns:p14="http://schemas.microsoft.com/office/powerpoint/2010/main" val="630672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67"/>
            <a:ext cx="8229600" cy="857250"/>
          </a:xfrm>
        </p:spPr>
        <p:txBody>
          <a:bodyPr>
            <a:normAutofit/>
          </a:bodyPr>
          <a:lstStyle/>
          <a:p>
            <a:r>
              <a:rPr lang="en-US" sz="3600" b="1" dirty="0" smtClean="0">
                <a:solidFill>
                  <a:srgbClr val="E9700A"/>
                </a:solidFill>
              </a:rPr>
              <a:t>Case 2: Presentation </a:t>
            </a:r>
            <a:r>
              <a:rPr lang="en-US" sz="3600" b="1" dirty="0" smtClean="0">
                <a:solidFill>
                  <a:srgbClr val="E9700A"/>
                </a:solidFill>
              </a:rPr>
              <a:t>Cont. </a:t>
            </a:r>
            <a:r>
              <a:rPr lang="en-US" sz="3600" b="1" dirty="0" smtClean="0">
                <a:solidFill>
                  <a:srgbClr val="E9700A"/>
                </a:solidFill>
              </a:rPr>
              <a:t>(3 of 4)</a:t>
            </a:r>
            <a:endParaRPr lang="en-US" sz="3600" b="1" dirty="0">
              <a:solidFill>
                <a:srgbClr val="E9700A"/>
              </a:solidFill>
            </a:endParaRPr>
          </a:p>
        </p:txBody>
      </p:sp>
      <p:sp>
        <p:nvSpPr>
          <p:cNvPr id="5" name="Content Placeholder 4"/>
          <p:cNvSpPr>
            <a:spLocks noGrp="1"/>
          </p:cNvSpPr>
          <p:nvPr>
            <p:ph sz="half" idx="1"/>
          </p:nvPr>
        </p:nvSpPr>
        <p:spPr>
          <a:xfrm>
            <a:off x="628650" y="756589"/>
            <a:ext cx="5124450" cy="3545682"/>
          </a:xfrm>
        </p:spPr>
        <p:txBody>
          <a:bodyPr>
            <a:noAutofit/>
          </a:bodyPr>
          <a:lstStyle/>
          <a:p>
            <a:pPr marL="0" indent="0" algn="just">
              <a:lnSpc>
                <a:spcPct val="110000"/>
              </a:lnSpc>
              <a:spcAft>
                <a:spcPts val="1200"/>
              </a:spcAft>
              <a:buNone/>
            </a:pPr>
            <a:r>
              <a:rPr lang="en-US" sz="1800" dirty="0"/>
              <a:t>After surgery, Mr. Ramirez’s postoperative course was complicated by bilateral </a:t>
            </a:r>
            <a:r>
              <a:rPr lang="en-US" sz="1800" dirty="0" err="1"/>
              <a:t>pneumothoraces</a:t>
            </a:r>
            <a:r>
              <a:rPr lang="en-US" sz="1800" dirty="0"/>
              <a:t>, limiting his ability to participate in physical therapy because of pain and dyspnea.</a:t>
            </a:r>
          </a:p>
          <a:p>
            <a:pPr marL="0" indent="0" algn="just">
              <a:lnSpc>
                <a:spcPct val="110000"/>
              </a:lnSpc>
              <a:spcAft>
                <a:spcPts val="1200"/>
              </a:spcAft>
              <a:buNone/>
            </a:pPr>
            <a:r>
              <a:rPr lang="en-US" sz="1800" dirty="0" smtClean="0"/>
              <a:t>His </a:t>
            </a:r>
            <a:r>
              <a:rPr lang="en-US" sz="1800" dirty="0"/>
              <a:t>symptoms are effectively managed by the palliative care team.</a:t>
            </a:r>
          </a:p>
          <a:p>
            <a:pPr marL="0" indent="0" algn="just">
              <a:lnSpc>
                <a:spcPct val="130000"/>
              </a:lnSpc>
              <a:buNone/>
            </a:pPr>
            <a:r>
              <a:rPr lang="en-US" sz="1800" dirty="0" smtClean="0"/>
              <a:t>He </a:t>
            </a:r>
            <a:r>
              <a:rPr lang="en-US" sz="1800" dirty="0"/>
              <a:t>is discharged to inpatient rehab and then home.</a:t>
            </a:r>
          </a:p>
          <a:p>
            <a:pPr marL="0" indent="0" algn="just">
              <a:lnSpc>
                <a:spcPct val="130000"/>
              </a:lnSpc>
              <a:buNone/>
            </a:pPr>
            <a:endParaRPr lang="en-US" sz="1800" dirty="0"/>
          </a:p>
        </p:txBody>
      </p:sp>
      <p:sp>
        <p:nvSpPr>
          <p:cNvPr id="7" name="TextBox 6"/>
          <p:cNvSpPr txBox="1"/>
          <p:nvPr/>
        </p:nvSpPr>
        <p:spPr>
          <a:xfrm>
            <a:off x="6191748" y="3577018"/>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9" y="884130"/>
            <a:ext cx="2596431" cy="2608659"/>
          </a:xfrm>
          <a:prstGeom prst="rect">
            <a:avLst/>
          </a:prstGeom>
        </p:spPr>
      </p:pic>
    </p:spTree>
    <p:extLst>
      <p:ext uri="{BB962C8B-B14F-4D97-AF65-F5344CB8AC3E}">
        <p14:creationId xmlns:p14="http://schemas.microsoft.com/office/powerpoint/2010/main" val="2463584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5"/>
            <a:ext cx="8229600" cy="857250"/>
          </a:xfrm>
        </p:spPr>
        <p:txBody>
          <a:bodyPr>
            <a:normAutofit/>
          </a:bodyPr>
          <a:lstStyle/>
          <a:p>
            <a:r>
              <a:rPr lang="en-US" sz="3600" b="1" dirty="0" smtClean="0">
                <a:solidFill>
                  <a:srgbClr val="E9700A"/>
                </a:solidFill>
              </a:rPr>
              <a:t>Case 2: Presentation </a:t>
            </a:r>
            <a:r>
              <a:rPr lang="en-US" sz="3600" b="1" dirty="0" smtClean="0">
                <a:solidFill>
                  <a:srgbClr val="E9700A"/>
                </a:solidFill>
              </a:rPr>
              <a:t>Cont. </a:t>
            </a:r>
            <a:r>
              <a:rPr lang="en-US" sz="3600" b="1" dirty="0" smtClean="0">
                <a:solidFill>
                  <a:srgbClr val="E9700A"/>
                </a:solidFill>
              </a:rPr>
              <a:t>(3 of 4)</a:t>
            </a:r>
            <a:endParaRPr lang="en-US" sz="3600" b="1" dirty="0">
              <a:solidFill>
                <a:srgbClr val="E9700A"/>
              </a:solidFill>
            </a:endParaRPr>
          </a:p>
        </p:txBody>
      </p:sp>
      <p:sp>
        <p:nvSpPr>
          <p:cNvPr id="5" name="Content Placeholder 4"/>
          <p:cNvSpPr>
            <a:spLocks noGrp="1"/>
          </p:cNvSpPr>
          <p:nvPr>
            <p:ph sz="half" idx="1"/>
          </p:nvPr>
        </p:nvSpPr>
        <p:spPr>
          <a:xfrm>
            <a:off x="628650" y="900706"/>
            <a:ext cx="5124450" cy="3545682"/>
          </a:xfrm>
        </p:spPr>
        <p:txBody>
          <a:bodyPr>
            <a:normAutofit/>
          </a:bodyPr>
          <a:lstStyle/>
          <a:p>
            <a:pPr marL="0" indent="0" algn="just">
              <a:lnSpc>
                <a:spcPct val="110000"/>
              </a:lnSpc>
              <a:spcAft>
                <a:spcPts val="1200"/>
              </a:spcAft>
              <a:buNone/>
            </a:pPr>
            <a:r>
              <a:rPr lang="en-US" sz="1800" dirty="0"/>
              <a:t>Two weeks later, he is readmitted for dehydration and failure to thrive due to dizziness and persistent nausea that limited oral intake. </a:t>
            </a:r>
          </a:p>
          <a:p>
            <a:pPr marL="0" indent="0" algn="just">
              <a:lnSpc>
                <a:spcPct val="110000"/>
              </a:lnSpc>
              <a:spcAft>
                <a:spcPts val="1200"/>
              </a:spcAft>
              <a:buNone/>
            </a:pPr>
            <a:r>
              <a:rPr lang="en-US" sz="1800" dirty="0"/>
              <a:t>“Should I have ever agreed to the LVAD</a:t>
            </a:r>
            <a:r>
              <a:rPr lang="en-US" sz="1800" dirty="0" smtClean="0"/>
              <a:t>?”</a:t>
            </a:r>
            <a:endParaRPr lang="en-US" sz="1800" dirty="0"/>
          </a:p>
          <a:p>
            <a:pPr marL="0" indent="0" algn="just">
              <a:lnSpc>
                <a:spcPct val="110000"/>
              </a:lnSpc>
              <a:buNone/>
            </a:pPr>
            <a:r>
              <a:rPr lang="en-US" sz="1800" dirty="0"/>
              <a:t>Mrs. Ramirez also expressed being very overwhelmed with the amount of care the patient required and felt very burnt out. </a:t>
            </a:r>
          </a:p>
        </p:txBody>
      </p:sp>
      <p:sp>
        <p:nvSpPr>
          <p:cNvPr id="7" name="TextBox 6"/>
          <p:cNvSpPr txBox="1"/>
          <p:nvPr/>
        </p:nvSpPr>
        <p:spPr>
          <a:xfrm>
            <a:off x="6191747" y="3659397"/>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8" y="948295"/>
            <a:ext cx="2596431" cy="2608659"/>
          </a:xfrm>
          <a:prstGeom prst="rect">
            <a:avLst/>
          </a:prstGeom>
        </p:spPr>
      </p:pic>
    </p:spTree>
    <p:extLst>
      <p:ext uri="{BB962C8B-B14F-4D97-AF65-F5344CB8AC3E}">
        <p14:creationId xmlns:p14="http://schemas.microsoft.com/office/powerpoint/2010/main" val="836925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Autofit/>
          </a:bodyPr>
          <a:lstStyle/>
          <a:p>
            <a:r>
              <a:rPr lang="en-US" sz="3400" b="1" dirty="0" smtClean="0">
                <a:solidFill>
                  <a:srgbClr val="E9700A"/>
                </a:solidFill>
              </a:rPr>
              <a:t>Case 2: Presentation </a:t>
            </a:r>
            <a:r>
              <a:rPr lang="en-US" sz="3400" b="1" dirty="0" smtClean="0">
                <a:solidFill>
                  <a:srgbClr val="E9700A"/>
                </a:solidFill>
              </a:rPr>
              <a:t>Cont. </a:t>
            </a:r>
            <a:r>
              <a:rPr lang="en-US" sz="3400" b="1" dirty="0" smtClean="0">
                <a:solidFill>
                  <a:srgbClr val="E9700A"/>
                </a:solidFill>
              </a:rPr>
              <a:t>(3 of 4)</a:t>
            </a:r>
            <a:endParaRPr lang="en-US" sz="3400" b="1" dirty="0">
              <a:solidFill>
                <a:srgbClr val="E9700A"/>
              </a:solidFill>
            </a:endParaRPr>
          </a:p>
        </p:txBody>
      </p:sp>
      <p:sp>
        <p:nvSpPr>
          <p:cNvPr id="5" name="Content Placeholder 4"/>
          <p:cNvSpPr>
            <a:spLocks noGrp="1"/>
          </p:cNvSpPr>
          <p:nvPr>
            <p:ph sz="half" idx="1"/>
          </p:nvPr>
        </p:nvSpPr>
        <p:spPr>
          <a:xfrm>
            <a:off x="628650" y="837231"/>
            <a:ext cx="5124450" cy="3545682"/>
          </a:xfrm>
        </p:spPr>
        <p:txBody>
          <a:bodyPr>
            <a:normAutofit/>
          </a:bodyPr>
          <a:lstStyle/>
          <a:p>
            <a:pPr marL="0" indent="0">
              <a:lnSpc>
                <a:spcPct val="110000"/>
              </a:lnSpc>
              <a:spcAft>
                <a:spcPts val="1200"/>
              </a:spcAft>
              <a:buNone/>
            </a:pPr>
            <a:r>
              <a:rPr lang="en-US" sz="1800" dirty="0"/>
              <a:t>Mr. Ramirez’s LVAD team re-engaged the palliative care team to help Mr. and Mrs. Ramirez. </a:t>
            </a:r>
            <a:endParaRPr lang="en-US" sz="1600" dirty="0"/>
          </a:p>
          <a:p>
            <a:pPr marL="0" indent="0">
              <a:lnSpc>
                <a:spcPct val="110000"/>
              </a:lnSpc>
              <a:spcAft>
                <a:spcPts val="1200"/>
              </a:spcAft>
              <a:buNone/>
            </a:pPr>
            <a:r>
              <a:rPr lang="en-US" sz="1800" dirty="0"/>
              <a:t>The palliative care team managed the patient’s nausea while the medical team adjusted his LVAD settings to help with dizziness. </a:t>
            </a:r>
            <a:endParaRPr lang="en-US" sz="1400" dirty="0"/>
          </a:p>
          <a:p>
            <a:pPr marL="0" indent="0">
              <a:lnSpc>
                <a:spcPct val="110000"/>
              </a:lnSpc>
              <a:spcAft>
                <a:spcPts val="1200"/>
              </a:spcAft>
              <a:buNone/>
            </a:pPr>
            <a:r>
              <a:rPr lang="en-US" sz="1800" dirty="0"/>
              <a:t>Social work helped Mrs. Ramirez cope better. </a:t>
            </a:r>
            <a:endParaRPr lang="en-US" sz="1600" dirty="0"/>
          </a:p>
          <a:p>
            <a:pPr marL="0" indent="0">
              <a:lnSpc>
                <a:spcPct val="110000"/>
              </a:lnSpc>
              <a:spcAft>
                <a:spcPts val="1200"/>
              </a:spcAft>
              <a:buNone/>
            </a:pPr>
            <a:r>
              <a:rPr lang="en-US" sz="1800" dirty="0"/>
              <a:t>Mr. Ramirez was able to feel better and looked forward to gaining strength at home. His quality of life continued to improve with LVAD functioning. </a:t>
            </a:r>
          </a:p>
        </p:txBody>
      </p:sp>
      <p:sp>
        <p:nvSpPr>
          <p:cNvPr id="7" name="TextBox 6"/>
          <p:cNvSpPr txBox="1"/>
          <p:nvPr/>
        </p:nvSpPr>
        <p:spPr>
          <a:xfrm>
            <a:off x="6191748" y="3642921"/>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9" y="956533"/>
            <a:ext cx="2596431" cy="2608659"/>
          </a:xfrm>
          <a:prstGeom prst="rect">
            <a:avLst/>
          </a:prstGeom>
        </p:spPr>
      </p:pic>
    </p:spTree>
    <p:extLst>
      <p:ext uri="{BB962C8B-B14F-4D97-AF65-F5344CB8AC3E}">
        <p14:creationId xmlns:p14="http://schemas.microsoft.com/office/powerpoint/2010/main" val="2341784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03332" y="4782419"/>
            <a:ext cx="2640668" cy="223138"/>
          </a:xfrm>
          <a:prstGeom prst="rect">
            <a:avLst/>
          </a:prstGeom>
          <a:noFill/>
        </p:spPr>
        <p:txBody>
          <a:bodyPr wrap="square" lIns="68580" tIns="34290" rIns="68580" bIns="34290" rtlCol="0">
            <a:spAutoFit/>
          </a:bodyPr>
          <a:lstStyle/>
          <a:p>
            <a:pPr algn="r"/>
            <a:r>
              <a:rPr lang="en-US" sz="1000" b="1" i="1" dirty="0">
                <a:solidFill>
                  <a:schemeClr val="bg1"/>
                </a:solidFill>
              </a:rPr>
              <a:t>Adapted from Luo N, et al. (In press, 2016)</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853" y="544075"/>
            <a:ext cx="5065654" cy="3657600"/>
          </a:xfrm>
          <a:prstGeom prst="rect">
            <a:avLst/>
          </a:prstGeom>
        </p:spPr>
      </p:pic>
      <p:sp>
        <p:nvSpPr>
          <p:cNvPr id="2" name="TextBox 1"/>
          <p:cNvSpPr txBox="1"/>
          <p:nvPr/>
        </p:nvSpPr>
        <p:spPr>
          <a:xfrm>
            <a:off x="254627" y="0"/>
            <a:ext cx="8508105" cy="407804"/>
          </a:xfrm>
          <a:prstGeom prst="rect">
            <a:avLst/>
          </a:prstGeom>
          <a:noFill/>
        </p:spPr>
        <p:txBody>
          <a:bodyPr wrap="square" lIns="68580" tIns="34290" rIns="68580" bIns="34290" rtlCol="0">
            <a:spAutoFit/>
          </a:bodyPr>
          <a:lstStyle/>
          <a:p>
            <a:pPr algn="ctr"/>
            <a:r>
              <a:rPr lang="en-US" sz="2200" b="1" dirty="0">
                <a:solidFill>
                  <a:srgbClr val="E9700A"/>
                </a:solidFill>
                <a:latin typeface="+mj-lt"/>
              </a:rPr>
              <a:t>Integrated Approach to Palliative Care </a:t>
            </a:r>
          </a:p>
        </p:txBody>
      </p:sp>
    </p:spTree>
    <p:extLst>
      <p:ext uri="{BB962C8B-B14F-4D97-AF65-F5344CB8AC3E}">
        <p14:creationId xmlns:p14="http://schemas.microsoft.com/office/powerpoint/2010/main" val="344045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6"/>
            <a:ext cx="8229600" cy="857250"/>
          </a:xfrm>
        </p:spPr>
        <p:txBody>
          <a:bodyPr>
            <a:noAutofit/>
          </a:bodyPr>
          <a:lstStyle/>
          <a:p>
            <a:r>
              <a:rPr lang="en-US" sz="3500" b="1" dirty="0" smtClean="0">
                <a:solidFill>
                  <a:srgbClr val="E9700A"/>
                </a:solidFill>
              </a:rPr>
              <a:t>Case 2: Presentation </a:t>
            </a:r>
            <a:r>
              <a:rPr lang="en-US" sz="3500" b="1" dirty="0" smtClean="0">
                <a:solidFill>
                  <a:srgbClr val="E9700A"/>
                </a:solidFill>
              </a:rPr>
              <a:t>Cont. </a:t>
            </a:r>
            <a:r>
              <a:rPr lang="en-US" sz="3500" b="1" dirty="0" smtClean="0">
                <a:solidFill>
                  <a:srgbClr val="E9700A"/>
                </a:solidFill>
              </a:rPr>
              <a:t>(4 of 4)</a:t>
            </a:r>
            <a:endParaRPr lang="en-US" sz="3500" b="1" dirty="0">
              <a:solidFill>
                <a:srgbClr val="E9700A"/>
              </a:solidFill>
            </a:endParaRPr>
          </a:p>
        </p:txBody>
      </p:sp>
      <p:sp>
        <p:nvSpPr>
          <p:cNvPr id="5" name="Content Placeholder 4"/>
          <p:cNvSpPr>
            <a:spLocks noGrp="1"/>
          </p:cNvSpPr>
          <p:nvPr>
            <p:ph sz="half" idx="1"/>
          </p:nvPr>
        </p:nvSpPr>
        <p:spPr>
          <a:xfrm>
            <a:off x="628650" y="966509"/>
            <a:ext cx="5124450" cy="3545682"/>
          </a:xfrm>
        </p:spPr>
        <p:txBody>
          <a:bodyPr>
            <a:normAutofit/>
          </a:bodyPr>
          <a:lstStyle/>
          <a:p>
            <a:pPr marL="0" indent="0" algn="just">
              <a:lnSpc>
                <a:spcPct val="110000"/>
              </a:lnSpc>
              <a:buNone/>
            </a:pPr>
            <a:r>
              <a:rPr lang="en-US" sz="1800" dirty="0"/>
              <a:t>Mr. Ramirez went on to do remarkably well. He eventually learned to perform all LVAD-related care alone and even visited his barber shop from time to time. </a:t>
            </a:r>
          </a:p>
          <a:p>
            <a:pPr marL="0" indent="0" algn="just">
              <a:lnSpc>
                <a:spcPct val="110000"/>
              </a:lnSpc>
              <a:buNone/>
            </a:pPr>
            <a:endParaRPr lang="en-US" sz="1800" dirty="0"/>
          </a:p>
        </p:txBody>
      </p:sp>
      <p:sp>
        <p:nvSpPr>
          <p:cNvPr id="7" name="TextBox 6"/>
          <p:cNvSpPr txBox="1"/>
          <p:nvPr/>
        </p:nvSpPr>
        <p:spPr>
          <a:xfrm>
            <a:off x="6183317" y="3674874"/>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488" y="1047942"/>
            <a:ext cx="2596431" cy="2608659"/>
          </a:xfrm>
          <a:prstGeom prst="rect">
            <a:avLst/>
          </a:prstGeom>
        </p:spPr>
      </p:pic>
    </p:spTree>
    <p:extLst>
      <p:ext uri="{BB962C8B-B14F-4D97-AF65-F5344CB8AC3E}">
        <p14:creationId xmlns:p14="http://schemas.microsoft.com/office/powerpoint/2010/main" val="2774466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rmAutofit/>
          </a:bodyPr>
          <a:lstStyle/>
          <a:p>
            <a:r>
              <a:rPr lang="en-US" sz="3400" b="1" dirty="0" smtClean="0">
                <a:solidFill>
                  <a:srgbClr val="E9700A"/>
                </a:solidFill>
              </a:rPr>
              <a:t>Case 2: Presentation </a:t>
            </a:r>
            <a:r>
              <a:rPr lang="en-US" sz="3400" b="1" dirty="0" smtClean="0">
                <a:solidFill>
                  <a:srgbClr val="E9700A"/>
                </a:solidFill>
              </a:rPr>
              <a:t>Cont. </a:t>
            </a:r>
            <a:r>
              <a:rPr lang="en-US" sz="3400" b="1" dirty="0" smtClean="0">
                <a:solidFill>
                  <a:srgbClr val="E9700A"/>
                </a:solidFill>
              </a:rPr>
              <a:t>(4 of 4)</a:t>
            </a:r>
            <a:endParaRPr lang="en-US" sz="3400" b="1" dirty="0">
              <a:solidFill>
                <a:srgbClr val="E9700A"/>
              </a:solidFill>
            </a:endParaRPr>
          </a:p>
        </p:txBody>
      </p:sp>
      <p:sp>
        <p:nvSpPr>
          <p:cNvPr id="5" name="Content Placeholder 4"/>
          <p:cNvSpPr>
            <a:spLocks noGrp="1"/>
          </p:cNvSpPr>
          <p:nvPr>
            <p:ph sz="half" idx="1"/>
          </p:nvPr>
        </p:nvSpPr>
        <p:spPr>
          <a:xfrm>
            <a:off x="628650" y="1056180"/>
            <a:ext cx="5124450" cy="3545682"/>
          </a:xfrm>
        </p:spPr>
        <p:txBody>
          <a:bodyPr>
            <a:normAutofit/>
          </a:bodyPr>
          <a:lstStyle/>
          <a:p>
            <a:pPr marL="0" indent="0" algn="just">
              <a:lnSpc>
                <a:spcPct val="110000"/>
              </a:lnSpc>
              <a:buNone/>
            </a:pPr>
            <a:r>
              <a:rPr lang="en-US" sz="1800" dirty="0" smtClean="0"/>
              <a:t>Five </a:t>
            </a:r>
            <a:r>
              <a:rPr lang="en-US" sz="1800" dirty="0"/>
              <a:t>years later, he falls while changing a light bulb. He suffers a skull fracture with subarachnoid bleeding. </a:t>
            </a:r>
            <a:endParaRPr lang="en-US" sz="1600" dirty="0"/>
          </a:p>
        </p:txBody>
      </p:sp>
      <p:sp>
        <p:nvSpPr>
          <p:cNvPr id="7" name="TextBox 6"/>
          <p:cNvSpPr txBox="1"/>
          <p:nvPr/>
        </p:nvSpPr>
        <p:spPr>
          <a:xfrm>
            <a:off x="6191747" y="3840629"/>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8" y="1130320"/>
            <a:ext cx="2596431" cy="2608659"/>
          </a:xfrm>
          <a:prstGeom prst="rect">
            <a:avLst/>
          </a:prstGeom>
        </p:spPr>
      </p:pic>
    </p:spTree>
    <p:extLst>
      <p:ext uri="{BB962C8B-B14F-4D97-AF65-F5344CB8AC3E}">
        <p14:creationId xmlns:p14="http://schemas.microsoft.com/office/powerpoint/2010/main" val="3059091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rmAutofit/>
          </a:bodyPr>
          <a:lstStyle/>
          <a:p>
            <a:r>
              <a:rPr lang="en-US" sz="4000" b="1" dirty="0" smtClean="0"/>
              <a:t>Case 1: Presentation (1 of 3)</a:t>
            </a:r>
            <a:endParaRPr lang="en-US" sz="4000" b="1" dirty="0"/>
          </a:p>
        </p:txBody>
      </p:sp>
      <p:sp>
        <p:nvSpPr>
          <p:cNvPr id="8" name="TextBox 7"/>
          <p:cNvSpPr txBox="1"/>
          <p:nvPr/>
        </p:nvSpPr>
        <p:spPr>
          <a:xfrm>
            <a:off x="526093" y="898868"/>
            <a:ext cx="5579432" cy="3375219"/>
          </a:xfrm>
          <a:prstGeom prst="rect">
            <a:avLst/>
          </a:prstGeom>
          <a:noFill/>
        </p:spPr>
        <p:txBody>
          <a:bodyPr wrap="square" lIns="68580" tIns="34290" rIns="68580" bIns="34290" rtlCol="0">
            <a:spAutoFit/>
          </a:bodyPr>
          <a:lstStyle/>
          <a:p>
            <a:pPr algn="just">
              <a:lnSpc>
                <a:spcPct val="110000"/>
              </a:lnSpc>
            </a:pPr>
            <a:r>
              <a:rPr lang="en-US" sz="1400" dirty="0"/>
              <a:t>Mr. Krause is transferred to the ED for severe chest pain and dyspnea.  On arrival, he is confused, calling for his children and insisting that one of the nurses is his wife. He is combative with staff.</a:t>
            </a:r>
          </a:p>
          <a:p>
            <a:pPr algn="just">
              <a:lnSpc>
                <a:spcPct val="110000"/>
              </a:lnSpc>
            </a:pPr>
            <a:endParaRPr lang="en-US" sz="1400" dirty="0"/>
          </a:p>
          <a:p>
            <a:pPr algn="just">
              <a:lnSpc>
                <a:spcPct val="110000"/>
              </a:lnSpc>
            </a:pPr>
            <a:r>
              <a:rPr lang="en-US" sz="1400" dirty="0"/>
              <a:t>Vital Signs are: BP 136/68, P 108, RR 29, T 98.0, oxygen saturation 92%. His chest pain, dyspnea and confusion improve some with morphine and IV nitroglycerin. Lab studies include: troponin T 0.8 ng/mL (normal range 0-0.1 ng/mL) and serum creatinine 1.9 mg/dl.  </a:t>
            </a:r>
          </a:p>
          <a:p>
            <a:pPr algn="just">
              <a:lnSpc>
                <a:spcPct val="110000"/>
              </a:lnSpc>
            </a:pPr>
            <a:endParaRPr lang="en-US" sz="1400" dirty="0"/>
          </a:p>
          <a:p>
            <a:pPr algn="just">
              <a:lnSpc>
                <a:spcPct val="110000"/>
              </a:lnSpc>
            </a:pPr>
            <a:r>
              <a:rPr lang="en-US" sz="1400" dirty="0"/>
              <a:t>Mr. Krause arrived with a DNR form, recently completed in the nursing home. His nephew confirmed he does not want any invasive interventions. “He knows he will die of his heart disease and just wants to be comfortable. He’s been saying ‘I’m ready to go’ a lot lately. I called 911 because of his pain. I couldn’t stand by and watch.”</a:t>
            </a:r>
          </a:p>
        </p:txBody>
      </p:sp>
      <p:sp>
        <p:nvSpPr>
          <p:cNvPr id="9" name="TextBox 8"/>
          <p:cNvSpPr txBox="1"/>
          <p:nvPr/>
        </p:nvSpPr>
        <p:spPr>
          <a:xfrm>
            <a:off x="6464579" y="3888148"/>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10" name="Content Placeholder 11"/>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373345" y="956533"/>
            <a:ext cx="2142005" cy="2854891"/>
          </a:xfrm>
          <a:prstGeom prst="rect">
            <a:avLst/>
          </a:prstGeom>
        </p:spPr>
      </p:pic>
    </p:spTree>
    <p:extLst>
      <p:ext uri="{BB962C8B-B14F-4D97-AF65-F5344CB8AC3E}">
        <p14:creationId xmlns:p14="http://schemas.microsoft.com/office/powerpoint/2010/main" val="2986738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32"/>
            <a:ext cx="8229600" cy="857250"/>
          </a:xfrm>
        </p:spPr>
        <p:txBody>
          <a:bodyPr>
            <a:normAutofit/>
          </a:bodyPr>
          <a:lstStyle/>
          <a:p>
            <a:r>
              <a:rPr lang="en-US" sz="3600" b="1" dirty="0" smtClean="0">
                <a:solidFill>
                  <a:srgbClr val="E9700A"/>
                </a:solidFill>
              </a:rPr>
              <a:t>Case 2: Presentation </a:t>
            </a:r>
            <a:r>
              <a:rPr lang="en-US" sz="3600" b="1" dirty="0" smtClean="0">
                <a:solidFill>
                  <a:srgbClr val="E9700A"/>
                </a:solidFill>
              </a:rPr>
              <a:t>Cont. </a:t>
            </a:r>
            <a:r>
              <a:rPr lang="en-US" sz="3600" b="1" dirty="0" smtClean="0">
                <a:solidFill>
                  <a:srgbClr val="E9700A"/>
                </a:solidFill>
              </a:rPr>
              <a:t>(4 of 4)</a:t>
            </a:r>
            <a:endParaRPr lang="en-US" sz="3600" b="1" dirty="0">
              <a:solidFill>
                <a:srgbClr val="E9700A"/>
              </a:solidFill>
            </a:endParaRPr>
          </a:p>
        </p:txBody>
      </p:sp>
      <p:sp>
        <p:nvSpPr>
          <p:cNvPr id="5" name="Content Placeholder 4"/>
          <p:cNvSpPr>
            <a:spLocks noGrp="1"/>
          </p:cNvSpPr>
          <p:nvPr>
            <p:ph sz="half" idx="1"/>
          </p:nvPr>
        </p:nvSpPr>
        <p:spPr>
          <a:xfrm>
            <a:off x="628650" y="837231"/>
            <a:ext cx="5124450" cy="3545682"/>
          </a:xfrm>
        </p:spPr>
        <p:txBody>
          <a:bodyPr>
            <a:normAutofit/>
          </a:bodyPr>
          <a:lstStyle/>
          <a:p>
            <a:pPr marL="0" indent="0" algn="just">
              <a:lnSpc>
                <a:spcPct val="130000"/>
              </a:lnSpc>
              <a:buNone/>
            </a:pPr>
            <a:r>
              <a:rPr lang="en-US" sz="1800" dirty="0"/>
              <a:t>He survives but neurologic and cognitive status does not improve. He can no longer walk and often becomes agitated and non-cooperative with care. His behavior worsens to where he requires midazolam to prevent harm to himself, staff, and his LVAD. </a:t>
            </a:r>
          </a:p>
          <a:p>
            <a:pPr marL="0" indent="0" algn="just">
              <a:lnSpc>
                <a:spcPct val="130000"/>
              </a:lnSpc>
              <a:buNone/>
            </a:pPr>
            <a:endParaRPr lang="en-US" sz="1800" dirty="0"/>
          </a:p>
          <a:p>
            <a:pPr marL="0" indent="0" algn="just">
              <a:lnSpc>
                <a:spcPct val="130000"/>
              </a:lnSpc>
              <a:buNone/>
            </a:pPr>
            <a:endParaRPr lang="en-US" sz="1800" dirty="0"/>
          </a:p>
          <a:p>
            <a:pPr marL="0" indent="0" algn="just">
              <a:lnSpc>
                <a:spcPct val="130000"/>
              </a:lnSpc>
              <a:buNone/>
            </a:pPr>
            <a:endParaRPr lang="en-US" sz="1800" dirty="0"/>
          </a:p>
        </p:txBody>
      </p:sp>
      <p:sp>
        <p:nvSpPr>
          <p:cNvPr id="7" name="TextBox 6"/>
          <p:cNvSpPr txBox="1"/>
          <p:nvPr/>
        </p:nvSpPr>
        <p:spPr>
          <a:xfrm>
            <a:off x="6191747" y="3609970"/>
            <a:ext cx="2050771" cy="284693"/>
          </a:xfrm>
          <a:prstGeom prst="rect">
            <a:avLst/>
          </a:prstGeom>
          <a:noFill/>
        </p:spPr>
        <p:txBody>
          <a:bodyPr wrap="square" lIns="68580" tIns="34290" rIns="68580" bIns="34290" rtlCol="0">
            <a:spAutoFit/>
          </a:bodyPr>
          <a:lstStyle/>
          <a:p>
            <a:pPr algn="ctr"/>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8" y="923582"/>
            <a:ext cx="2596431" cy="2608659"/>
          </a:xfrm>
          <a:prstGeom prst="rect">
            <a:avLst/>
          </a:prstGeom>
        </p:spPr>
      </p:pic>
    </p:spTree>
    <p:extLst>
      <p:ext uri="{BB962C8B-B14F-4D97-AF65-F5344CB8AC3E}">
        <p14:creationId xmlns:p14="http://schemas.microsoft.com/office/powerpoint/2010/main" val="757415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5"/>
            <a:ext cx="8229600" cy="857250"/>
          </a:xfrm>
        </p:spPr>
        <p:txBody>
          <a:bodyPr>
            <a:noAutofit/>
          </a:bodyPr>
          <a:lstStyle/>
          <a:p>
            <a:r>
              <a:rPr lang="en-US" sz="3500" b="1" dirty="0" smtClean="0">
                <a:solidFill>
                  <a:srgbClr val="E9700A"/>
                </a:solidFill>
              </a:rPr>
              <a:t>Case 2: Presentation </a:t>
            </a:r>
            <a:r>
              <a:rPr lang="en-US" sz="3500" b="1" dirty="0" smtClean="0">
                <a:solidFill>
                  <a:srgbClr val="E9700A"/>
                </a:solidFill>
              </a:rPr>
              <a:t>Cont. </a:t>
            </a:r>
            <a:r>
              <a:rPr lang="en-US" sz="3500" b="1" dirty="0" smtClean="0">
                <a:solidFill>
                  <a:srgbClr val="E9700A"/>
                </a:solidFill>
              </a:rPr>
              <a:t>(4 of 4)</a:t>
            </a:r>
            <a:endParaRPr lang="en-US" sz="3500" b="1" dirty="0">
              <a:solidFill>
                <a:srgbClr val="E9700A"/>
              </a:solidFill>
            </a:endParaRPr>
          </a:p>
        </p:txBody>
      </p:sp>
      <p:sp>
        <p:nvSpPr>
          <p:cNvPr id="5" name="Content Placeholder 4"/>
          <p:cNvSpPr>
            <a:spLocks noGrp="1"/>
          </p:cNvSpPr>
          <p:nvPr>
            <p:ph sz="half" idx="1"/>
          </p:nvPr>
        </p:nvSpPr>
        <p:spPr>
          <a:xfrm>
            <a:off x="628650" y="948295"/>
            <a:ext cx="5124450" cy="3545682"/>
          </a:xfrm>
        </p:spPr>
        <p:txBody>
          <a:bodyPr>
            <a:normAutofit/>
          </a:bodyPr>
          <a:lstStyle/>
          <a:p>
            <a:pPr marL="0" indent="0" algn="just">
              <a:lnSpc>
                <a:spcPct val="110000"/>
              </a:lnSpc>
              <a:buNone/>
            </a:pPr>
            <a:r>
              <a:rPr lang="en-US" sz="1800" dirty="0"/>
              <a:t>After discussion of prognosis at multidisciplinary case conferences and based on the patient’s wishes in his preparedness planning, a collective decision was made by the patient’s family to withdrawal LVAD support.</a:t>
            </a:r>
          </a:p>
          <a:p>
            <a:pPr marL="0" indent="0">
              <a:lnSpc>
                <a:spcPct val="130000"/>
              </a:lnSpc>
              <a:buNone/>
            </a:pPr>
            <a:endParaRPr lang="en-US" sz="1800" dirty="0"/>
          </a:p>
          <a:p>
            <a:pPr marL="0" indent="0">
              <a:lnSpc>
                <a:spcPct val="130000"/>
              </a:lnSpc>
              <a:buNone/>
            </a:pPr>
            <a:endParaRPr lang="en-US" sz="1800" dirty="0"/>
          </a:p>
          <a:p>
            <a:pPr marL="0" indent="0">
              <a:lnSpc>
                <a:spcPct val="130000"/>
              </a:lnSpc>
              <a:buNone/>
            </a:pPr>
            <a:endParaRPr lang="en-US" sz="1800" dirty="0"/>
          </a:p>
          <a:p>
            <a:pPr marL="0" indent="0">
              <a:lnSpc>
                <a:spcPct val="130000"/>
              </a:lnSpc>
              <a:buNone/>
            </a:pPr>
            <a:endParaRPr lang="en-US" sz="1800" dirty="0"/>
          </a:p>
        </p:txBody>
      </p:sp>
      <p:sp>
        <p:nvSpPr>
          <p:cNvPr id="7" name="TextBox 6"/>
          <p:cNvSpPr txBox="1"/>
          <p:nvPr/>
        </p:nvSpPr>
        <p:spPr>
          <a:xfrm>
            <a:off x="6191748" y="3753224"/>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9" y="1023229"/>
            <a:ext cx="2596431" cy="2608659"/>
          </a:xfrm>
          <a:prstGeom prst="rect">
            <a:avLst/>
          </a:prstGeom>
        </p:spPr>
      </p:pic>
    </p:spTree>
    <p:extLst>
      <p:ext uri="{BB962C8B-B14F-4D97-AF65-F5344CB8AC3E}">
        <p14:creationId xmlns:p14="http://schemas.microsoft.com/office/powerpoint/2010/main" val="4212224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rmAutofit/>
          </a:bodyPr>
          <a:lstStyle/>
          <a:p>
            <a:r>
              <a:rPr lang="en-US" sz="3500" b="1" dirty="0" smtClean="0">
                <a:solidFill>
                  <a:srgbClr val="E9700A"/>
                </a:solidFill>
              </a:rPr>
              <a:t>Case 2: Presentation </a:t>
            </a:r>
            <a:r>
              <a:rPr lang="en-US" sz="3500" b="1" dirty="0" smtClean="0">
                <a:solidFill>
                  <a:srgbClr val="E9700A"/>
                </a:solidFill>
              </a:rPr>
              <a:t>Cont. </a:t>
            </a:r>
            <a:r>
              <a:rPr lang="en-US" sz="3500" b="1" dirty="0" smtClean="0">
                <a:solidFill>
                  <a:srgbClr val="E9700A"/>
                </a:solidFill>
              </a:rPr>
              <a:t>(4 of 4)</a:t>
            </a:r>
            <a:endParaRPr lang="en-US" sz="3500" b="1" dirty="0">
              <a:solidFill>
                <a:srgbClr val="E9700A"/>
              </a:solidFill>
            </a:endParaRPr>
          </a:p>
        </p:txBody>
      </p:sp>
      <p:sp>
        <p:nvSpPr>
          <p:cNvPr id="5" name="Content Placeholder 4"/>
          <p:cNvSpPr>
            <a:spLocks noGrp="1"/>
          </p:cNvSpPr>
          <p:nvPr>
            <p:ph sz="half" idx="1"/>
          </p:nvPr>
        </p:nvSpPr>
        <p:spPr>
          <a:xfrm>
            <a:off x="628650" y="991221"/>
            <a:ext cx="5124450" cy="3545682"/>
          </a:xfrm>
        </p:spPr>
        <p:txBody>
          <a:bodyPr>
            <a:normAutofit/>
          </a:bodyPr>
          <a:lstStyle/>
          <a:p>
            <a:pPr marL="0" indent="0" algn="just">
              <a:lnSpc>
                <a:spcPct val="110000"/>
              </a:lnSpc>
              <a:buNone/>
            </a:pPr>
            <a:r>
              <a:rPr lang="en-US" sz="1800" dirty="0" smtClean="0"/>
              <a:t>Mrs</a:t>
            </a:r>
            <a:r>
              <a:rPr lang="en-US" sz="1800" dirty="0"/>
              <a:t>. Ramirez and her family express genuine gratitude and appreciation at the presence and comfort offered to them and the patient by the palliative team, particularly in empowering her to make difficult decisions on her husband’s behalf and ensuring that he was comfortable and treated with dignity in his final days.</a:t>
            </a:r>
          </a:p>
          <a:p>
            <a:pPr marL="0" indent="0">
              <a:lnSpc>
                <a:spcPct val="130000"/>
              </a:lnSpc>
              <a:buNone/>
            </a:pPr>
            <a:endParaRPr lang="en-US" sz="1800" dirty="0"/>
          </a:p>
          <a:p>
            <a:pPr marL="0" indent="0">
              <a:lnSpc>
                <a:spcPct val="130000"/>
              </a:lnSpc>
              <a:buNone/>
            </a:pPr>
            <a:endParaRPr lang="en-US" sz="1800" dirty="0"/>
          </a:p>
          <a:p>
            <a:pPr marL="0" indent="0">
              <a:lnSpc>
                <a:spcPct val="130000"/>
              </a:lnSpc>
              <a:buNone/>
            </a:pPr>
            <a:endParaRPr lang="en-US" sz="1800" dirty="0"/>
          </a:p>
        </p:txBody>
      </p:sp>
      <p:sp>
        <p:nvSpPr>
          <p:cNvPr id="7" name="TextBox 6"/>
          <p:cNvSpPr txBox="1"/>
          <p:nvPr/>
        </p:nvSpPr>
        <p:spPr>
          <a:xfrm>
            <a:off x="6191747" y="3769700"/>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18" y="1097369"/>
            <a:ext cx="2596431" cy="2608659"/>
          </a:xfrm>
          <a:prstGeom prst="rect">
            <a:avLst/>
          </a:prstGeom>
        </p:spPr>
      </p:pic>
    </p:spTree>
    <p:extLst>
      <p:ext uri="{BB962C8B-B14F-4D97-AF65-F5344CB8AC3E}">
        <p14:creationId xmlns:p14="http://schemas.microsoft.com/office/powerpoint/2010/main" val="931803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8"/>
            <a:ext cx="8229600" cy="857250"/>
          </a:xfrm>
        </p:spPr>
        <p:txBody>
          <a:bodyPr>
            <a:normAutofit/>
          </a:bodyPr>
          <a:lstStyle/>
          <a:p>
            <a:r>
              <a:rPr lang="en-US" sz="3800" b="1" dirty="0" smtClean="0"/>
              <a:t>Case 2: End of Life with DT-LVAD</a:t>
            </a:r>
            <a:endParaRPr lang="en-US" sz="3800" b="1" dirty="0"/>
          </a:p>
        </p:txBody>
      </p:sp>
      <p:sp>
        <p:nvSpPr>
          <p:cNvPr id="3" name="Content Placeholder 2"/>
          <p:cNvSpPr>
            <a:spLocks noGrp="1"/>
          </p:cNvSpPr>
          <p:nvPr>
            <p:ph idx="1"/>
          </p:nvPr>
        </p:nvSpPr>
        <p:spPr>
          <a:xfrm>
            <a:off x="457200" y="940058"/>
            <a:ext cx="8229600" cy="3394075"/>
          </a:xfrm>
        </p:spPr>
        <p:txBody>
          <a:bodyPr>
            <a:normAutofit/>
          </a:bodyPr>
          <a:lstStyle/>
          <a:p>
            <a:pPr>
              <a:spcBef>
                <a:spcPts val="0"/>
              </a:spcBef>
              <a:spcAft>
                <a:spcPts val="1200"/>
              </a:spcAft>
            </a:pPr>
            <a:r>
              <a:rPr lang="en-US" sz="1800" dirty="0" smtClean="0"/>
              <a:t>Most patients on </a:t>
            </a:r>
            <a:r>
              <a:rPr lang="en-US" sz="1800" dirty="0"/>
              <a:t>destination LVAD therapy will die with the device in </a:t>
            </a:r>
            <a:r>
              <a:rPr lang="en-US" sz="1800" dirty="0" smtClean="0"/>
              <a:t>place</a:t>
            </a:r>
          </a:p>
          <a:p>
            <a:pPr>
              <a:spcBef>
                <a:spcPts val="0"/>
              </a:spcBef>
              <a:spcAft>
                <a:spcPts val="1200"/>
              </a:spcAft>
            </a:pPr>
            <a:r>
              <a:rPr lang="en-US" sz="1800" dirty="0" smtClean="0"/>
              <a:t>A palliative </a:t>
            </a:r>
            <a:r>
              <a:rPr lang="en-US" sz="1800" dirty="0"/>
              <a:t>care team can guide </a:t>
            </a:r>
            <a:r>
              <a:rPr lang="en-US" sz="1800" dirty="0" smtClean="0"/>
              <a:t>these difficult </a:t>
            </a:r>
            <a:r>
              <a:rPr lang="en-US" sz="1800" dirty="0"/>
              <a:t>discussions </a:t>
            </a:r>
            <a:r>
              <a:rPr lang="en-US" sz="1800" dirty="0" smtClean="0"/>
              <a:t>regarding withdrawal</a:t>
            </a:r>
          </a:p>
          <a:p>
            <a:pPr lvl="1">
              <a:spcBef>
                <a:spcPts val="0"/>
              </a:spcBef>
            </a:pPr>
            <a:r>
              <a:rPr lang="en-US" sz="1800" dirty="0"/>
              <a:t>H</a:t>
            </a:r>
            <a:r>
              <a:rPr lang="en-US" sz="1800" dirty="0" smtClean="0"/>
              <a:t>elp </a:t>
            </a:r>
            <a:r>
              <a:rPr lang="en-US" sz="1800" dirty="0"/>
              <a:t>patients and families clarify prior or define new goals of </a:t>
            </a:r>
            <a:r>
              <a:rPr lang="en-US" sz="1800" dirty="0" smtClean="0"/>
              <a:t>care</a:t>
            </a:r>
          </a:p>
          <a:p>
            <a:pPr lvl="1">
              <a:spcBef>
                <a:spcPts val="0"/>
              </a:spcBef>
            </a:pPr>
            <a:r>
              <a:rPr lang="en-US" sz="1800" dirty="0"/>
              <a:t>E</a:t>
            </a:r>
            <a:r>
              <a:rPr lang="en-US" sz="1800" dirty="0" smtClean="0"/>
              <a:t>mpower </a:t>
            </a:r>
            <a:r>
              <a:rPr lang="en-US" sz="1800" dirty="0"/>
              <a:t>decision making that serves these goals </a:t>
            </a:r>
            <a:endParaRPr lang="en-US" sz="1800" dirty="0" smtClean="0"/>
          </a:p>
          <a:p>
            <a:pPr lvl="1">
              <a:spcBef>
                <a:spcPts val="0"/>
              </a:spcBef>
              <a:spcAft>
                <a:spcPts val="1200"/>
              </a:spcAft>
            </a:pPr>
            <a:r>
              <a:rPr lang="en-US" sz="1800" dirty="0" smtClean="0"/>
              <a:t>Manage symptoms at end of life</a:t>
            </a:r>
          </a:p>
          <a:p>
            <a:pPr>
              <a:spcBef>
                <a:spcPts val="0"/>
              </a:spcBef>
              <a:spcAft>
                <a:spcPts val="1200"/>
              </a:spcAft>
            </a:pPr>
            <a:r>
              <a:rPr lang="en-US" sz="1800" dirty="0"/>
              <a:t>W</a:t>
            </a:r>
            <a:r>
              <a:rPr lang="en-US" sz="1800" dirty="0" smtClean="0"/>
              <a:t>ithdrawal </a:t>
            </a:r>
            <a:r>
              <a:rPr lang="en-US" sz="1800" dirty="0"/>
              <a:t>of </a:t>
            </a:r>
            <a:r>
              <a:rPr lang="en-US" sz="1800" dirty="0" smtClean="0"/>
              <a:t>LVAD akin </a:t>
            </a:r>
            <a:r>
              <a:rPr lang="en-US" sz="1800" dirty="0"/>
              <a:t>to withdrawal of other life-sustaining devices, such as endotracheal tubes </a:t>
            </a:r>
            <a:endParaRPr lang="en-US" sz="1800" dirty="0" smtClean="0"/>
          </a:p>
          <a:p>
            <a:pPr lvl="1">
              <a:spcBef>
                <a:spcPts val="0"/>
              </a:spcBef>
              <a:spcAft>
                <a:spcPts val="1200"/>
              </a:spcAft>
            </a:pPr>
            <a:r>
              <a:rPr lang="en-US" sz="1800" dirty="0"/>
              <a:t>D</a:t>
            </a:r>
            <a:r>
              <a:rPr lang="en-US" sz="1800" dirty="0" smtClean="0"/>
              <a:t>eath </a:t>
            </a:r>
            <a:r>
              <a:rPr lang="en-US" sz="1800" dirty="0"/>
              <a:t>that follows withdrawal </a:t>
            </a:r>
            <a:r>
              <a:rPr lang="en-US" sz="1800" dirty="0" smtClean="0"/>
              <a:t>occurs </a:t>
            </a:r>
            <a:r>
              <a:rPr lang="en-US" sz="1800" dirty="0"/>
              <a:t>from underlying heart failure </a:t>
            </a:r>
          </a:p>
        </p:txBody>
      </p:sp>
    </p:spTree>
    <p:extLst>
      <p:ext uri="{BB962C8B-B14F-4D97-AF65-F5344CB8AC3E}">
        <p14:creationId xmlns:p14="http://schemas.microsoft.com/office/powerpoint/2010/main" val="1565980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25245" y="4749338"/>
            <a:ext cx="2393925" cy="223138"/>
          </a:xfrm>
          <a:prstGeom prst="rect">
            <a:avLst/>
          </a:prstGeom>
          <a:noFill/>
        </p:spPr>
        <p:txBody>
          <a:bodyPr wrap="none" lIns="68580" tIns="34290" rIns="68580" bIns="34290" rtlCol="0">
            <a:spAutoFit/>
          </a:bodyPr>
          <a:lstStyle/>
          <a:p>
            <a:r>
              <a:rPr lang="en-US" sz="1000" b="1" i="1" dirty="0" smtClean="0">
                <a:solidFill>
                  <a:schemeClr val="bg1"/>
                </a:solidFill>
              </a:rPr>
              <a:t>Adapted from Luo N, et al. (In press, 2016)</a:t>
            </a:r>
            <a:endParaRPr lang="en-US" sz="1000" b="1" i="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634" y="114300"/>
            <a:ext cx="6166732" cy="3931920"/>
          </a:xfrm>
          <a:prstGeom prst="rect">
            <a:avLst/>
          </a:prstGeom>
        </p:spPr>
      </p:pic>
    </p:spTree>
    <p:extLst>
      <p:ext uri="{BB962C8B-B14F-4D97-AF65-F5344CB8AC3E}">
        <p14:creationId xmlns:p14="http://schemas.microsoft.com/office/powerpoint/2010/main" val="8882151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
            <a:ext cx="8229600" cy="857250"/>
          </a:xfrm>
        </p:spPr>
        <p:txBody>
          <a:bodyPr>
            <a:normAutofit/>
          </a:bodyPr>
          <a:lstStyle/>
          <a:p>
            <a:r>
              <a:rPr lang="en-US" sz="4000" b="1" dirty="0"/>
              <a:t>Case 2</a:t>
            </a:r>
            <a:r>
              <a:rPr lang="en-US" sz="4000" b="1" dirty="0" smtClean="0"/>
              <a:t>: Review</a:t>
            </a:r>
            <a:endParaRPr lang="en-US" sz="4000" b="1" dirty="0"/>
          </a:p>
        </p:txBody>
      </p:sp>
      <p:sp>
        <p:nvSpPr>
          <p:cNvPr id="3" name="Content Placeholder 2"/>
          <p:cNvSpPr>
            <a:spLocks noGrp="1"/>
          </p:cNvSpPr>
          <p:nvPr>
            <p:ph idx="1"/>
          </p:nvPr>
        </p:nvSpPr>
        <p:spPr>
          <a:xfrm>
            <a:off x="457200" y="882393"/>
            <a:ext cx="8229600" cy="3394075"/>
          </a:xfrm>
        </p:spPr>
        <p:txBody>
          <a:bodyPr>
            <a:normAutofit/>
          </a:bodyPr>
          <a:lstStyle/>
          <a:p>
            <a:pPr>
              <a:spcBef>
                <a:spcPts val="0"/>
              </a:spcBef>
              <a:spcAft>
                <a:spcPts val="1200"/>
              </a:spcAft>
            </a:pPr>
            <a:r>
              <a:rPr lang="en-US" sz="2000" dirty="0" smtClean="0"/>
              <a:t>Options are limited for end-stage heart failure patients who are ineligible for transplant</a:t>
            </a:r>
          </a:p>
          <a:p>
            <a:pPr>
              <a:spcBef>
                <a:spcPts val="0"/>
              </a:spcBef>
              <a:spcAft>
                <a:spcPts val="1200"/>
              </a:spcAft>
            </a:pPr>
            <a:r>
              <a:rPr lang="en-US" sz="2000" dirty="0" smtClean="0"/>
              <a:t>Even so, patients will frequently prefer survival given the option</a:t>
            </a:r>
          </a:p>
          <a:p>
            <a:pPr>
              <a:spcBef>
                <a:spcPts val="0"/>
              </a:spcBef>
              <a:spcAft>
                <a:spcPts val="1200"/>
              </a:spcAft>
            </a:pPr>
            <a:r>
              <a:rPr lang="en-US" sz="2000" dirty="0" smtClean="0"/>
              <a:t>DT-LVAD changes the dying process</a:t>
            </a:r>
          </a:p>
          <a:p>
            <a:pPr>
              <a:spcBef>
                <a:spcPts val="0"/>
              </a:spcBef>
              <a:spcAft>
                <a:spcPts val="1200"/>
              </a:spcAft>
            </a:pPr>
            <a:r>
              <a:rPr lang="en-US" sz="2000" dirty="0" smtClean="0"/>
              <a:t>Early palliative care engagement can assist patients with goal-oriented decision making, symptom management, and end of life care with LVAD </a:t>
            </a:r>
          </a:p>
          <a:p>
            <a:pPr>
              <a:spcBef>
                <a:spcPts val="0"/>
              </a:spcBef>
              <a:spcAft>
                <a:spcPts val="1200"/>
              </a:spcAft>
            </a:pPr>
            <a:r>
              <a:rPr lang="en-US" sz="2000" dirty="0" smtClean="0"/>
              <a:t>Early preparation, awareness, and collaboration is key</a:t>
            </a:r>
          </a:p>
          <a:p>
            <a:pPr>
              <a:spcBef>
                <a:spcPts val="0"/>
              </a:spcBef>
              <a:spcAft>
                <a:spcPts val="1200"/>
              </a:spcAft>
            </a:pPr>
            <a:endParaRPr lang="en-US" sz="2000" dirty="0" smtClean="0"/>
          </a:p>
        </p:txBody>
      </p:sp>
    </p:spTree>
    <p:extLst>
      <p:ext uri="{BB962C8B-B14F-4D97-AF65-F5344CB8AC3E}">
        <p14:creationId xmlns:p14="http://schemas.microsoft.com/office/powerpoint/2010/main" val="28073675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2"/>
            <a:ext cx="8229600" cy="857250"/>
          </a:xfrm>
        </p:spPr>
        <p:txBody>
          <a:bodyPr>
            <a:normAutofit/>
          </a:bodyPr>
          <a:lstStyle/>
          <a:p>
            <a:r>
              <a:rPr lang="en-US" sz="4000" b="1" dirty="0" smtClean="0"/>
              <a:t>Select References</a:t>
            </a:r>
            <a:endParaRPr lang="en-US" sz="4000" b="1" dirty="0"/>
          </a:p>
        </p:txBody>
      </p:sp>
      <p:sp>
        <p:nvSpPr>
          <p:cNvPr id="3" name="Content Placeholder 2"/>
          <p:cNvSpPr>
            <a:spLocks noGrp="1"/>
          </p:cNvSpPr>
          <p:nvPr>
            <p:ph idx="1"/>
          </p:nvPr>
        </p:nvSpPr>
        <p:spPr>
          <a:xfrm>
            <a:off x="457200" y="789202"/>
            <a:ext cx="8229600" cy="3394075"/>
          </a:xfrm>
        </p:spPr>
        <p:txBody>
          <a:bodyPr>
            <a:noAutofit/>
          </a:bodyPr>
          <a:lstStyle/>
          <a:p>
            <a:pPr>
              <a:spcBef>
                <a:spcPts val="0"/>
              </a:spcBef>
              <a:spcAft>
                <a:spcPts val="300"/>
              </a:spcAft>
            </a:pPr>
            <a:r>
              <a:rPr lang="en-US" sz="1200" dirty="0"/>
              <a:t>Adler ED, </a:t>
            </a:r>
            <a:r>
              <a:rPr lang="en-US" sz="1200" dirty="0" err="1"/>
              <a:t>Goldfinger</a:t>
            </a:r>
            <a:r>
              <a:rPr lang="en-US" sz="1200" dirty="0"/>
              <a:t> JZ, </a:t>
            </a:r>
            <a:r>
              <a:rPr lang="en-US" sz="1200" dirty="0" err="1"/>
              <a:t>Kalman</a:t>
            </a:r>
            <a:r>
              <a:rPr lang="en-US" sz="1200" dirty="0"/>
              <a:t> J, et al.  Palliative care in the treatment of advanced heart failure.   </a:t>
            </a:r>
            <a:r>
              <a:rPr lang="en-US" sz="1200" i="1" dirty="0"/>
              <a:t>Circulation</a:t>
            </a:r>
            <a:r>
              <a:rPr lang="en-US" sz="1200" dirty="0"/>
              <a:t>. 2009;120:2597-2606</a:t>
            </a:r>
            <a:r>
              <a:rPr lang="en-US" sz="1200" dirty="0" smtClean="0"/>
              <a:t>.</a:t>
            </a:r>
          </a:p>
          <a:p>
            <a:pPr>
              <a:spcBef>
                <a:spcPts val="0"/>
              </a:spcBef>
              <a:spcAft>
                <a:spcPts val="300"/>
              </a:spcAft>
            </a:pPr>
            <a:r>
              <a:rPr lang="en-US" sz="1200" dirty="0"/>
              <a:t>Brush S, Budge D, </a:t>
            </a:r>
            <a:r>
              <a:rPr lang="en-US" sz="1200" dirty="0" err="1"/>
              <a:t>Alharethi</a:t>
            </a:r>
            <a:r>
              <a:rPr lang="en-US" sz="1200" dirty="0"/>
              <a:t> R, et al.  End-of-life decision making and implementation in recipients of a destination left ventricular assist device.  </a:t>
            </a:r>
            <a:r>
              <a:rPr lang="en-US" sz="1200" i="1" dirty="0"/>
              <a:t>The Journal of Heart and Lung Transplantation.  </a:t>
            </a:r>
            <a:r>
              <a:rPr lang="en-US" sz="1200" dirty="0"/>
              <a:t>2010;29:1337-1341</a:t>
            </a:r>
            <a:r>
              <a:rPr lang="en-US" sz="1200" dirty="0" smtClean="0"/>
              <a:t>.</a:t>
            </a:r>
          </a:p>
          <a:p>
            <a:pPr>
              <a:spcBef>
                <a:spcPts val="0"/>
              </a:spcBef>
              <a:spcAft>
                <a:spcPts val="300"/>
              </a:spcAft>
            </a:pPr>
            <a:r>
              <a:rPr lang="en-US" sz="1200" dirty="0" err="1"/>
              <a:t>Felker</a:t>
            </a:r>
            <a:r>
              <a:rPr lang="en-US" sz="1200" dirty="0"/>
              <a:t> GM, O’Conner CM. Inotropic therapy for heart failure: an evidence-based approach. </a:t>
            </a:r>
            <a:r>
              <a:rPr lang="en-US" sz="1200" i="1" dirty="0"/>
              <a:t>Am Heart J.</a:t>
            </a:r>
            <a:r>
              <a:rPr lang="en-US" sz="1200" dirty="0"/>
              <a:t> 2001;142:393-401</a:t>
            </a:r>
            <a:r>
              <a:rPr lang="en-US" sz="1200" dirty="0" smtClean="0"/>
              <a:t>.</a:t>
            </a:r>
          </a:p>
          <a:p>
            <a:pPr>
              <a:spcBef>
                <a:spcPts val="0"/>
              </a:spcBef>
              <a:spcAft>
                <a:spcPts val="300"/>
              </a:spcAft>
            </a:pPr>
            <a:r>
              <a:rPr lang="en-US" sz="1200" dirty="0"/>
              <a:t>Forman DE, Rich MW, Alexander KP, </a:t>
            </a:r>
            <a:r>
              <a:rPr lang="en-US" sz="1200" dirty="0" err="1"/>
              <a:t>Zieman</a:t>
            </a:r>
            <a:r>
              <a:rPr lang="en-US" sz="1200" dirty="0"/>
              <a:t> S, Maurer MS, </a:t>
            </a:r>
            <a:r>
              <a:rPr lang="en-US" sz="1200" dirty="0" err="1"/>
              <a:t>Naijar</a:t>
            </a:r>
            <a:r>
              <a:rPr lang="en-US" sz="1200" dirty="0"/>
              <a:t> SS, Cleveland JC Jr, </a:t>
            </a:r>
            <a:r>
              <a:rPr lang="en-US" sz="1200" dirty="0" err="1"/>
              <a:t>Krumholz</a:t>
            </a:r>
            <a:r>
              <a:rPr lang="en-US" sz="1200" dirty="0"/>
              <a:t> HM, Wenger NK, Cardiac Care for Older Adults. J Am </a:t>
            </a:r>
            <a:r>
              <a:rPr lang="en-US" sz="1200" dirty="0" err="1"/>
              <a:t>Coll</a:t>
            </a:r>
            <a:r>
              <a:rPr lang="en-US" sz="1200" dirty="0"/>
              <a:t> </a:t>
            </a:r>
            <a:r>
              <a:rPr lang="en-US" sz="1200" dirty="0" err="1"/>
              <a:t>Cardiol</a:t>
            </a:r>
            <a:r>
              <a:rPr lang="en-US" sz="1200" dirty="0"/>
              <a:t>. 2011 May 3;57(18):1801-10. </a:t>
            </a:r>
            <a:endParaRPr lang="en-US" sz="1200" dirty="0" smtClean="0"/>
          </a:p>
          <a:p>
            <a:pPr>
              <a:spcBef>
                <a:spcPts val="0"/>
              </a:spcBef>
              <a:spcAft>
                <a:spcPts val="300"/>
              </a:spcAft>
            </a:pPr>
            <a:r>
              <a:rPr lang="en-US" sz="1200" dirty="0" err="1" smtClean="0"/>
              <a:t>Goodlin</a:t>
            </a:r>
            <a:r>
              <a:rPr lang="en-US" sz="1200" dirty="0"/>
              <a:t>, SJ. Palliative Care in Congestive Heart Failure. J Am </a:t>
            </a:r>
            <a:r>
              <a:rPr lang="en-US" sz="1200" dirty="0" err="1"/>
              <a:t>Coll</a:t>
            </a:r>
            <a:r>
              <a:rPr lang="en-US" sz="1200" dirty="0"/>
              <a:t> </a:t>
            </a:r>
            <a:r>
              <a:rPr lang="en-US" sz="1200" dirty="0" err="1"/>
              <a:t>Cardiol</a:t>
            </a:r>
            <a:r>
              <a:rPr lang="en-US" sz="1200" dirty="0"/>
              <a:t>. 2009 July 28;54(5):386-96. </a:t>
            </a:r>
            <a:endParaRPr lang="en-US" sz="1200" dirty="0" smtClean="0"/>
          </a:p>
          <a:p>
            <a:pPr>
              <a:spcBef>
                <a:spcPts val="0"/>
              </a:spcBef>
              <a:spcAft>
                <a:spcPts val="300"/>
              </a:spcAft>
            </a:pPr>
            <a:r>
              <a:rPr lang="en-US" sz="1200" dirty="0" err="1" smtClean="0"/>
              <a:t>Mccarthy</a:t>
            </a:r>
            <a:r>
              <a:rPr lang="en-US" sz="1200" dirty="0" smtClean="0"/>
              <a:t> </a:t>
            </a:r>
            <a:r>
              <a:rPr lang="en-US" sz="1200" dirty="0"/>
              <a:t>M, Hall JA, Ley M.  Communication and choice in dying from heart disease.  </a:t>
            </a:r>
            <a:r>
              <a:rPr lang="en-US" sz="1200" i="1" dirty="0"/>
              <a:t>J R </a:t>
            </a:r>
            <a:r>
              <a:rPr lang="en-US" sz="1200" i="1" dirty="0" err="1"/>
              <a:t>Soc</a:t>
            </a:r>
            <a:r>
              <a:rPr lang="en-US" sz="1200" i="1" dirty="0"/>
              <a:t> Med.</a:t>
            </a:r>
            <a:r>
              <a:rPr lang="en-US" sz="1200" dirty="0"/>
              <a:t> 1997;90:128-131.</a:t>
            </a:r>
          </a:p>
          <a:p>
            <a:pPr>
              <a:spcBef>
                <a:spcPts val="0"/>
              </a:spcBef>
              <a:spcAft>
                <a:spcPts val="300"/>
              </a:spcAft>
            </a:pPr>
            <a:r>
              <a:rPr lang="en-US" sz="1200" dirty="0" smtClean="0"/>
              <a:t>Rose </a:t>
            </a:r>
            <a:r>
              <a:rPr lang="en-US" sz="1200" dirty="0"/>
              <a:t>EA, </a:t>
            </a:r>
            <a:r>
              <a:rPr lang="en-US" sz="1200" dirty="0" err="1"/>
              <a:t>Gelijns</a:t>
            </a:r>
            <a:r>
              <a:rPr lang="en-US" sz="1200" dirty="0"/>
              <a:t> AC, Moskowitz AJ et al.  Long-term use of a left ventricular assist device for end-stage heart failure.  </a:t>
            </a:r>
            <a:r>
              <a:rPr lang="en-US" sz="1200" i="1" dirty="0"/>
              <a:t>N </a:t>
            </a:r>
            <a:r>
              <a:rPr lang="en-US" sz="1200" i="1" dirty="0" err="1"/>
              <a:t>Engl</a:t>
            </a:r>
            <a:r>
              <a:rPr lang="en-US" sz="1200" i="1" dirty="0"/>
              <a:t> J Med</a:t>
            </a:r>
            <a:r>
              <a:rPr lang="en-US" sz="1200" dirty="0"/>
              <a:t>. 2001;345:1435-1443.</a:t>
            </a:r>
          </a:p>
          <a:p>
            <a:pPr>
              <a:spcBef>
                <a:spcPts val="0"/>
              </a:spcBef>
              <a:spcAft>
                <a:spcPts val="300"/>
              </a:spcAft>
            </a:pPr>
            <a:r>
              <a:rPr lang="en-US" sz="1200" dirty="0" err="1" smtClean="0"/>
              <a:t>Swetz</a:t>
            </a:r>
            <a:r>
              <a:rPr lang="en-US" sz="1200" dirty="0" smtClean="0"/>
              <a:t> </a:t>
            </a:r>
            <a:r>
              <a:rPr lang="en-US" sz="1200" dirty="0"/>
              <a:t>KM, Freeman MR, </a:t>
            </a:r>
            <a:r>
              <a:rPr lang="en-US" sz="1200" dirty="0" err="1"/>
              <a:t>AbouEzzeddine</a:t>
            </a:r>
            <a:r>
              <a:rPr lang="en-US" sz="1200" dirty="0"/>
              <a:t> OF, et al. Palliative medicine consultation for preparedness planning in patients receiving left ventricular assist devices as destination therapy. </a:t>
            </a:r>
            <a:r>
              <a:rPr lang="en-US" sz="1200" i="1" dirty="0"/>
              <a:t>Mayo </a:t>
            </a:r>
            <a:r>
              <a:rPr lang="en-US" sz="1200" i="1" dirty="0" err="1"/>
              <a:t>Clin</a:t>
            </a:r>
            <a:r>
              <a:rPr lang="en-US" sz="1200" i="1" dirty="0"/>
              <a:t> Proc</a:t>
            </a:r>
            <a:r>
              <a:rPr lang="en-US" sz="1200" dirty="0"/>
              <a:t> 2011; </a:t>
            </a:r>
            <a:r>
              <a:rPr lang="en-US" sz="1200" b="1" dirty="0"/>
              <a:t>86</a:t>
            </a:r>
            <a:r>
              <a:rPr lang="en-US" sz="1200" dirty="0"/>
              <a:t>(6): 493-500</a:t>
            </a:r>
            <a:r>
              <a:rPr lang="en-US" sz="1200" dirty="0" smtClean="0"/>
              <a:t>.</a:t>
            </a:r>
          </a:p>
          <a:p>
            <a:pPr>
              <a:spcBef>
                <a:spcPts val="0"/>
              </a:spcBef>
              <a:spcAft>
                <a:spcPts val="300"/>
              </a:spcAft>
            </a:pPr>
            <a:r>
              <a:rPr lang="en-US" sz="1200" dirty="0"/>
              <a:t>Tanner CE, </a:t>
            </a:r>
            <a:r>
              <a:rPr lang="en-US" sz="1200" dirty="0" err="1"/>
              <a:t>Fromme</a:t>
            </a:r>
            <a:r>
              <a:rPr lang="en-US" sz="1200" dirty="0"/>
              <a:t> EK, </a:t>
            </a:r>
            <a:r>
              <a:rPr lang="en-US" sz="1200" dirty="0" err="1"/>
              <a:t>Goodlin</a:t>
            </a:r>
            <a:r>
              <a:rPr lang="en-US" sz="1200" dirty="0"/>
              <a:t> SJ. Ethics in the Treatment of Advanced Heart Failure: Palliative Care and End-of-Life Issues. Congest Heart Fail. 2011 Sep-Oct:17(5):235-240.</a:t>
            </a:r>
          </a:p>
          <a:p>
            <a:pPr>
              <a:spcBef>
                <a:spcPts val="0"/>
              </a:spcBef>
              <a:spcAft>
                <a:spcPts val="300"/>
              </a:spcAft>
            </a:pPr>
            <a:endParaRPr lang="en-US" sz="1300" dirty="0"/>
          </a:p>
          <a:p>
            <a:pPr>
              <a:spcBef>
                <a:spcPts val="0"/>
              </a:spcBef>
              <a:spcAft>
                <a:spcPts val="300"/>
              </a:spcAft>
            </a:pPr>
            <a:endParaRPr lang="en-US" sz="1300" dirty="0"/>
          </a:p>
        </p:txBody>
      </p:sp>
    </p:spTree>
    <p:extLst>
      <p:ext uri="{BB962C8B-B14F-4D97-AF65-F5344CB8AC3E}">
        <p14:creationId xmlns:p14="http://schemas.microsoft.com/office/powerpoint/2010/main" val="3044935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ACC_SIG_BLUE_19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631950"/>
            <a:ext cx="771370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37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70"/>
            <a:ext cx="8229600" cy="857250"/>
          </a:xfrm>
        </p:spPr>
        <p:txBody>
          <a:bodyPr>
            <a:normAutofit/>
          </a:bodyPr>
          <a:lstStyle/>
          <a:p>
            <a:r>
              <a:rPr lang="en-US" sz="4000" b="1" dirty="0" smtClean="0"/>
              <a:t>Case 1: Presentation (1 of 3)</a:t>
            </a:r>
            <a:endParaRPr lang="en-US" sz="4000" b="1" dirty="0"/>
          </a:p>
        </p:txBody>
      </p:sp>
      <p:sp>
        <p:nvSpPr>
          <p:cNvPr id="8" name="TextBox 7"/>
          <p:cNvSpPr txBox="1"/>
          <p:nvPr/>
        </p:nvSpPr>
        <p:spPr>
          <a:xfrm>
            <a:off x="526091" y="922970"/>
            <a:ext cx="5474657" cy="2479140"/>
          </a:xfrm>
          <a:prstGeom prst="rect">
            <a:avLst/>
          </a:prstGeom>
          <a:noFill/>
        </p:spPr>
        <p:txBody>
          <a:bodyPr wrap="square" lIns="68580" tIns="34290" rIns="68580" bIns="34290" rtlCol="0">
            <a:spAutoFit/>
          </a:bodyPr>
          <a:lstStyle/>
          <a:p>
            <a:pPr algn="just">
              <a:lnSpc>
                <a:spcPct val="110000"/>
              </a:lnSpc>
            </a:pPr>
            <a:r>
              <a:rPr lang="en-US" dirty="0"/>
              <a:t>Mr. Krause is experiencing a pain crisis, which requires urgent physician attention with frequent re-evaluations to assess the success of pain management interventions.  Adequate pain control should be established within an hour.  In addition to usual treatment for NSTEMI (oxygen, nitrates, beta blockers), an opioid is appropriate to control his severe pain.</a:t>
            </a:r>
          </a:p>
          <a:p>
            <a:endParaRPr lang="en-US" dirty="0"/>
          </a:p>
        </p:txBody>
      </p:sp>
      <p:sp>
        <p:nvSpPr>
          <p:cNvPr id="10" name="TextBox 9"/>
          <p:cNvSpPr txBox="1"/>
          <p:nvPr/>
        </p:nvSpPr>
        <p:spPr>
          <a:xfrm>
            <a:off x="6373345" y="3815271"/>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11" name="Content Placeholder 11"/>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327728" y="931820"/>
            <a:ext cx="2142005" cy="2854891"/>
          </a:xfrm>
          <a:prstGeom prst="rect">
            <a:avLst/>
          </a:prstGeom>
        </p:spPr>
      </p:pic>
    </p:spTree>
    <p:extLst>
      <p:ext uri="{BB962C8B-B14F-4D97-AF65-F5344CB8AC3E}">
        <p14:creationId xmlns:p14="http://schemas.microsoft.com/office/powerpoint/2010/main" val="3411505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6"/>
            <a:ext cx="8229600" cy="857250"/>
          </a:xfrm>
        </p:spPr>
        <p:txBody>
          <a:bodyPr>
            <a:normAutofit/>
          </a:bodyPr>
          <a:lstStyle/>
          <a:p>
            <a:r>
              <a:rPr lang="en-US" sz="4000" b="1" dirty="0" smtClean="0"/>
              <a:t>Case 1: Opioid </a:t>
            </a:r>
            <a:r>
              <a:rPr lang="en-US" sz="4000" b="1" dirty="0"/>
              <a:t>U</a:t>
            </a:r>
            <a:r>
              <a:rPr lang="en-US" sz="4000" b="1" dirty="0" smtClean="0"/>
              <a:t>se &amp; Dosing </a:t>
            </a:r>
            <a:endParaRPr lang="en-US" sz="4000" b="1" dirty="0"/>
          </a:p>
        </p:txBody>
      </p:sp>
      <p:sp>
        <p:nvSpPr>
          <p:cNvPr id="3" name="Content Placeholder 2"/>
          <p:cNvSpPr>
            <a:spLocks noGrp="1"/>
          </p:cNvSpPr>
          <p:nvPr>
            <p:ph idx="1"/>
          </p:nvPr>
        </p:nvSpPr>
        <p:spPr>
          <a:xfrm>
            <a:off x="457200" y="1076582"/>
            <a:ext cx="8229600" cy="3394075"/>
          </a:xfrm>
        </p:spPr>
        <p:txBody>
          <a:bodyPr>
            <a:normAutofit fontScale="62500" lnSpcReduction="20000"/>
          </a:bodyPr>
          <a:lstStyle/>
          <a:p>
            <a:r>
              <a:rPr lang="en-US" dirty="0" smtClean="0"/>
              <a:t>“Start low and go slow”</a:t>
            </a:r>
          </a:p>
          <a:p>
            <a:r>
              <a:rPr lang="en-US" dirty="0" smtClean="0"/>
              <a:t>Peak effect</a:t>
            </a:r>
          </a:p>
          <a:p>
            <a:pPr lvl="1"/>
            <a:r>
              <a:rPr lang="en-US" dirty="0" smtClean="0"/>
              <a:t>Oral, 45-60 minutes; intravenous, 15-30 minutes</a:t>
            </a:r>
          </a:p>
          <a:p>
            <a:r>
              <a:rPr lang="en-US" dirty="0" smtClean="0"/>
              <a:t>Repeat dosing</a:t>
            </a:r>
          </a:p>
          <a:p>
            <a:pPr lvl="1"/>
            <a:r>
              <a:rPr lang="en-US" dirty="0" smtClean="0"/>
              <a:t>Most oral and IV opioids, 4 hours, but may be longer if reduced hepatic/renal clearance</a:t>
            </a:r>
          </a:p>
          <a:p>
            <a:r>
              <a:rPr lang="en-US" dirty="0" smtClean="0"/>
              <a:t>Escalate dose depending on pain severity</a:t>
            </a:r>
          </a:p>
          <a:p>
            <a:pPr lvl="1"/>
            <a:r>
              <a:rPr lang="en-US" dirty="0" smtClean="0"/>
              <a:t>Increase dose by 25-50% for mild to moderate pain </a:t>
            </a:r>
          </a:p>
          <a:p>
            <a:pPr lvl="1"/>
            <a:r>
              <a:rPr lang="en-US" dirty="0" smtClean="0"/>
              <a:t>Increase dose by 50-100% for severe pain </a:t>
            </a:r>
          </a:p>
          <a:p>
            <a:r>
              <a:rPr lang="en-US" dirty="0" smtClean="0"/>
              <a:t>Schedule long acting medication but use as needed for breakthrough pain</a:t>
            </a:r>
          </a:p>
          <a:p>
            <a:pPr lvl="1"/>
            <a:r>
              <a:rPr lang="en-US" dirty="0" smtClean="0"/>
              <a:t>~10% of total daily opioid dose, once pain control achieved</a:t>
            </a:r>
          </a:p>
          <a:p>
            <a:endParaRPr lang="en-US" dirty="0"/>
          </a:p>
        </p:txBody>
      </p:sp>
    </p:spTree>
    <p:extLst>
      <p:ext uri="{BB962C8B-B14F-4D97-AF65-F5344CB8AC3E}">
        <p14:creationId xmlns:p14="http://schemas.microsoft.com/office/powerpoint/2010/main" val="3097395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ccoa_PalliativeCare_figur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680" y="232847"/>
            <a:ext cx="5120640"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50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80"/>
            <a:ext cx="8229600" cy="857250"/>
          </a:xfrm>
        </p:spPr>
        <p:txBody>
          <a:bodyPr>
            <a:normAutofit/>
          </a:bodyPr>
          <a:lstStyle/>
          <a:p>
            <a:r>
              <a:rPr lang="en-US" sz="4000" b="1" dirty="0" smtClean="0">
                <a:solidFill>
                  <a:srgbClr val="E9700A"/>
                </a:solidFill>
              </a:rPr>
              <a:t>Case 1: Opioids, </a:t>
            </a:r>
            <a:r>
              <a:rPr lang="en-US" sz="4000" b="1" dirty="0" smtClean="0">
                <a:solidFill>
                  <a:srgbClr val="E9700A"/>
                </a:solidFill>
              </a:rPr>
              <a:t>C</a:t>
            </a:r>
            <a:r>
              <a:rPr lang="en-US" sz="4000" b="1" dirty="0" smtClean="0">
                <a:solidFill>
                  <a:srgbClr val="E9700A"/>
                </a:solidFill>
              </a:rPr>
              <a:t>ont. </a:t>
            </a:r>
            <a:endParaRPr lang="en-US" sz="4000" b="1" dirty="0">
              <a:solidFill>
                <a:srgbClr val="E9700A"/>
              </a:solidFill>
            </a:endParaRPr>
          </a:p>
        </p:txBody>
      </p:sp>
      <p:sp>
        <p:nvSpPr>
          <p:cNvPr id="11" name="Content Placeholder 10"/>
          <p:cNvSpPr>
            <a:spLocks noGrp="1"/>
          </p:cNvSpPr>
          <p:nvPr>
            <p:ph sz="half" idx="1"/>
          </p:nvPr>
        </p:nvSpPr>
        <p:spPr>
          <a:xfrm>
            <a:off x="570985" y="990278"/>
            <a:ext cx="4800600" cy="3269456"/>
          </a:xfrm>
        </p:spPr>
        <p:txBody>
          <a:bodyPr>
            <a:normAutofit fontScale="70000" lnSpcReduction="20000"/>
          </a:bodyPr>
          <a:lstStyle/>
          <a:p>
            <a:pPr>
              <a:buFont typeface="Wingdings" panose="05000000000000000000" pitchFamily="2" charset="2"/>
              <a:buChar char="§"/>
            </a:pPr>
            <a:r>
              <a:rPr lang="en-US" dirty="0" smtClean="0"/>
              <a:t>Symptom relief tolerance</a:t>
            </a:r>
          </a:p>
          <a:p>
            <a:pPr lvl="1">
              <a:buFont typeface="Courier New" panose="02070309020205020404" pitchFamily="49" charset="0"/>
              <a:buChar char="▫"/>
            </a:pPr>
            <a:r>
              <a:rPr lang="en-US" dirty="0" smtClean="0"/>
              <a:t>But don’t assume increased dose means tolerance; should evaluate for decompensation or new condition</a:t>
            </a:r>
          </a:p>
          <a:p>
            <a:pPr>
              <a:buFont typeface="Wingdings" panose="05000000000000000000" pitchFamily="2" charset="2"/>
              <a:buChar char="§"/>
            </a:pPr>
            <a:r>
              <a:rPr lang="en-US" dirty="0" smtClean="0"/>
              <a:t>Side effect tolerance</a:t>
            </a:r>
          </a:p>
          <a:p>
            <a:pPr lvl="1">
              <a:buFont typeface="Courier New" panose="02070309020205020404" pitchFamily="49" charset="0"/>
              <a:buChar char="▫"/>
            </a:pPr>
            <a:r>
              <a:rPr lang="en-US" dirty="0" smtClean="0"/>
              <a:t>Commonly less sedation, pruritus, nausea</a:t>
            </a:r>
          </a:p>
          <a:p>
            <a:pPr>
              <a:buFont typeface="Wingdings" panose="05000000000000000000" pitchFamily="2" charset="2"/>
              <a:buChar char="§"/>
            </a:pPr>
            <a:r>
              <a:rPr lang="en-US" dirty="0" smtClean="0"/>
              <a:t>Effective dose is for therapeutic effect</a:t>
            </a:r>
          </a:p>
          <a:p>
            <a:pPr>
              <a:buFont typeface="Wingdings" panose="05000000000000000000" pitchFamily="2" charset="2"/>
              <a:buChar char="§"/>
            </a:pPr>
            <a:r>
              <a:rPr lang="en-US" dirty="0" smtClean="0"/>
              <a:t>Dependence</a:t>
            </a:r>
          </a:p>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799568255"/>
              </p:ext>
            </p:extLst>
          </p:nvPr>
        </p:nvGraphicFramePr>
        <p:xfrm>
          <a:off x="5528582" y="990278"/>
          <a:ext cx="2737757" cy="2574839"/>
        </p:xfrm>
        <a:graphic>
          <a:graphicData uri="http://schemas.openxmlformats.org/drawingml/2006/table">
            <a:tbl>
              <a:tblPr firstRow="1" bandRow="1">
                <a:tableStyleId>{912C8C85-51F0-491E-9774-3900AFEF0FD7}</a:tableStyleId>
              </a:tblPr>
              <a:tblGrid>
                <a:gridCol w="2737757"/>
              </a:tblGrid>
              <a:tr h="297077">
                <a:tc>
                  <a:txBody>
                    <a:bodyPr/>
                    <a:lstStyle/>
                    <a:p>
                      <a:r>
                        <a:rPr lang="en-US" sz="1400" b="1" dirty="0" smtClean="0"/>
                        <a:t>Potential</a:t>
                      </a:r>
                      <a:r>
                        <a:rPr lang="en-US" sz="1400" b="1" baseline="0" dirty="0" smtClean="0"/>
                        <a:t> Side Effects</a:t>
                      </a:r>
                      <a:endParaRPr lang="en-US" sz="1400" b="1" dirty="0"/>
                    </a:p>
                  </a:txBody>
                  <a:tcPr marL="68580" marR="68580" marT="34290" marB="34290"/>
                </a:tc>
              </a:tr>
              <a:tr h="297077">
                <a:tc>
                  <a:txBody>
                    <a:bodyPr/>
                    <a:lstStyle/>
                    <a:p>
                      <a:pPr lvl="0"/>
                      <a:r>
                        <a:rPr lang="en-US" sz="1400" dirty="0" smtClean="0"/>
                        <a:t>Sedation</a:t>
                      </a:r>
                    </a:p>
                  </a:txBody>
                  <a:tcPr marL="68580" marR="68580" marT="34290" marB="34290"/>
                </a:tc>
              </a:tr>
              <a:tr h="29707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Pruritus</a:t>
                      </a:r>
                    </a:p>
                  </a:txBody>
                  <a:tcPr marL="68580" marR="68580" marT="34290" marB="34290"/>
                </a:tc>
              </a:tr>
              <a:tr h="29707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Nausea</a:t>
                      </a:r>
                    </a:p>
                  </a:txBody>
                  <a:tcPr marL="68580" marR="68580" marT="34290" marB="34290"/>
                </a:tc>
              </a:tr>
              <a:tr h="29707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Constipation </a:t>
                      </a:r>
                    </a:p>
                  </a:txBody>
                  <a:tcPr marL="68580" marR="68580" marT="34290" marB="34290"/>
                </a:tc>
              </a:tr>
              <a:tr h="29707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Urinary retention</a:t>
                      </a:r>
                    </a:p>
                  </a:txBody>
                  <a:tcPr marL="68580" marR="68580" marT="34290" marB="34290"/>
                </a:tc>
              </a:tr>
              <a:tr h="4800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Respiratory depression (only at supra therapeutic doses)</a:t>
                      </a:r>
                    </a:p>
                  </a:txBody>
                  <a:tcPr marL="68580" marR="68580" marT="34290" marB="34290"/>
                </a:tc>
              </a:tr>
              <a:tr h="29707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Confusion</a:t>
                      </a:r>
                    </a:p>
                  </a:txBody>
                  <a:tcPr marL="68580" marR="68580" marT="34290" marB="34290"/>
                </a:tc>
              </a:tr>
            </a:tbl>
          </a:graphicData>
        </a:graphic>
      </p:graphicFrame>
    </p:spTree>
    <p:extLst>
      <p:ext uri="{BB962C8B-B14F-4D97-AF65-F5344CB8AC3E}">
        <p14:creationId xmlns:p14="http://schemas.microsoft.com/office/powerpoint/2010/main" val="606416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rmAutofit fontScale="90000"/>
          </a:bodyPr>
          <a:lstStyle/>
          <a:p>
            <a:r>
              <a:rPr lang="en-US" b="1" dirty="0"/>
              <a:t>Case 1: </a:t>
            </a:r>
            <a:r>
              <a:rPr lang="en-US" b="1" dirty="0" smtClean="0"/>
              <a:t>Presentation, Cont. </a:t>
            </a:r>
            <a:r>
              <a:rPr lang="en-US" b="1" dirty="0" smtClean="0"/>
              <a:t>(2 of 3)</a:t>
            </a:r>
            <a:endParaRPr lang="en-US" b="1" dirty="0"/>
          </a:p>
        </p:txBody>
      </p:sp>
      <p:sp>
        <p:nvSpPr>
          <p:cNvPr id="8" name="TextBox 7"/>
          <p:cNvSpPr txBox="1"/>
          <p:nvPr/>
        </p:nvSpPr>
        <p:spPr>
          <a:xfrm>
            <a:off x="628650" y="1029119"/>
            <a:ext cx="5474657" cy="1731243"/>
          </a:xfrm>
          <a:prstGeom prst="rect">
            <a:avLst/>
          </a:prstGeom>
          <a:noFill/>
        </p:spPr>
        <p:txBody>
          <a:bodyPr wrap="square" lIns="68580" tIns="34290" rIns="68580" bIns="34290" rtlCol="0">
            <a:spAutoFit/>
          </a:bodyPr>
          <a:lstStyle/>
          <a:p>
            <a:pPr algn="just"/>
            <a:r>
              <a:rPr lang="en-US" dirty="0"/>
              <a:t>Thirty minutes later, Mr. Krause says his pain is better - now moderate - but he still asks for more pain medicine. </a:t>
            </a:r>
          </a:p>
          <a:p>
            <a:pPr algn="just"/>
            <a:endParaRPr lang="en-US" dirty="0"/>
          </a:p>
          <a:p>
            <a:pPr algn="just"/>
            <a:r>
              <a:rPr lang="en-US" dirty="0"/>
              <a:t>He seems anxious and very short of breath now.</a:t>
            </a:r>
          </a:p>
          <a:p>
            <a:pPr algn="just"/>
            <a:endParaRPr lang="en-US" dirty="0"/>
          </a:p>
          <a:p>
            <a:pPr algn="just"/>
            <a:r>
              <a:rPr lang="en-US" b="1" dirty="0"/>
              <a:t>How might you re-evaluate his symptoms?</a:t>
            </a:r>
          </a:p>
        </p:txBody>
      </p:sp>
      <p:sp>
        <p:nvSpPr>
          <p:cNvPr id="10" name="TextBox 9"/>
          <p:cNvSpPr txBox="1"/>
          <p:nvPr/>
        </p:nvSpPr>
        <p:spPr>
          <a:xfrm>
            <a:off x="6373346" y="3949912"/>
            <a:ext cx="2050771" cy="284693"/>
          </a:xfrm>
          <a:prstGeom prst="rect">
            <a:avLst/>
          </a:prstGeom>
          <a:noFill/>
        </p:spPr>
        <p:txBody>
          <a:bodyPr wrap="square" lIns="68580" tIns="34290" rIns="68580" bIns="34290" rtlCol="0">
            <a:spAutoFit/>
          </a:bodyPr>
          <a:lstStyle/>
          <a:p>
            <a:r>
              <a:rPr lang="en-US" sz="1400" dirty="0" smtClean="0"/>
              <a:t>Photo licensed </a:t>
            </a:r>
            <a:r>
              <a:rPr lang="en-US" sz="1400" dirty="0"/>
              <a:t>under </a:t>
            </a:r>
            <a:r>
              <a:rPr lang="en-US" sz="1400" dirty="0" smtClean="0"/>
              <a:t>CC0.</a:t>
            </a:r>
            <a:endParaRPr lang="en-US" sz="1400" dirty="0"/>
          </a:p>
        </p:txBody>
      </p:sp>
      <p:pic>
        <p:nvPicPr>
          <p:cNvPr id="11" name="Content Placeholder 11"/>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373345" y="1029119"/>
            <a:ext cx="2142005" cy="2854891"/>
          </a:xfrm>
          <a:prstGeom prst="rect">
            <a:avLst/>
          </a:prstGeom>
        </p:spPr>
      </p:pic>
    </p:spTree>
    <p:extLst>
      <p:ext uri="{BB962C8B-B14F-4D97-AF65-F5344CB8AC3E}">
        <p14:creationId xmlns:p14="http://schemas.microsoft.com/office/powerpoint/2010/main" val="2747014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4699</Words>
  <Application>Microsoft Office PowerPoint</Application>
  <PresentationFormat>On-screen Show (16:9)</PresentationFormat>
  <Paragraphs>401</Paragraphs>
  <Slides>47</Slides>
  <Notes>38</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Custom Design</vt:lpstr>
      <vt:lpstr>Office Theme</vt:lpstr>
      <vt:lpstr>Palliative Care in  Older Adults</vt:lpstr>
      <vt:lpstr>Learning Objectives</vt:lpstr>
      <vt:lpstr>Case 1: Presentation (1 of 3)</vt:lpstr>
      <vt:lpstr>Case 1: Presentation (1 of 3)</vt:lpstr>
      <vt:lpstr>Case 1: Presentation (1 of 3)</vt:lpstr>
      <vt:lpstr>Case 1: Opioid Use &amp; Dosing </vt:lpstr>
      <vt:lpstr>PowerPoint Presentation</vt:lpstr>
      <vt:lpstr>Case 1: Opioids, Cont. </vt:lpstr>
      <vt:lpstr>Case 1: Presentation, Cont. (2 of 3)</vt:lpstr>
      <vt:lpstr>PowerPoint Presentation</vt:lpstr>
      <vt:lpstr>Case 1: Adjunctive Symptom Management</vt:lpstr>
      <vt:lpstr>Case 1: Adjunctive Symptom Management</vt:lpstr>
      <vt:lpstr>Case 1: Presentation, Cont. (3 of 3)</vt:lpstr>
      <vt:lpstr>Case 1: What is Palliative Care?</vt:lpstr>
      <vt:lpstr>Case 1: Support for Palliative Care</vt:lpstr>
      <vt:lpstr>Case 1: End of life: Discussing Hospice</vt:lpstr>
      <vt:lpstr>Case 1: End of life: Hospice Care</vt:lpstr>
      <vt:lpstr>PowerPoint Presentation</vt:lpstr>
      <vt:lpstr>Case 1: Review</vt:lpstr>
      <vt:lpstr>Case 2: Presentation (1 of 4)</vt:lpstr>
      <vt:lpstr>Case 2: Presentation (1 of 4)</vt:lpstr>
      <vt:lpstr>Case 2: Presentation (1 of 4)</vt:lpstr>
      <vt:lpstr>Case 2: Symptom Management</vt:lpstr>
      <vt:lpstr>Case 2: Goals of Care &amp; Quality of Life </vt:lpstr>
      <vt:lpstr>Case 2: Progression of Heart Failure</vt:lpstr>
      <vt:lpstr>Case 2: Communication Guidelines</vt:lpstr>
      <vt:lpstr>Case 2: Presentation Cont. (2 of 4)</vt:lpstr>
      <vt:lpstr>Case 2: Inotropic Therapy</vt:lpstr>
      <vt:lpstr>Case 2: Left Ventricular Assist Device</vt:lpstr>
      <vt:lpstr>Case 2: Presentation Cont. (2 of 4)</vt:lpstr>
      <vt:lpstr>Case 2: Role for Palliative Care in DT-LVAD</vt:lpstr>
      <vt:lpstr>Case 2: Role for Palliative Care in DT-LVAD</vt:lpstr>
      <vt:lpstr>Case 2: Presentation  Cont. (2 of 4)</vt:lpstr>
      <vt:lpstr>Case 2: Presentation Cont. (3 of 4)</vt:lpstr>
      <vt:lpstr>Case 2: Presentation Cont. (3 of 4)</vt:lpstr>
      <vt:lpstr>Case 2: Presentation Cont. (3 of 4)</vt:lpstr>
      <vt:lpstr>PowerPoint Presentation</vt:lpstr>
      <vt:lpstr>Case 2: Presentation Cont. (4 of 4)</vt:lpstr>
      <vt:lpstr>Case 2: Presentation Cont. (4 of 4)</vt:lpstr>
      <vt:lpstr>Case 2: Presentation Cont. (4 of 4)</vt:lpstr>
      <vt:lpstr>Case 2: Presentation Cont. (4 of 4)</vt:lpstr>
      <vt:lpstr>Case 2: Presentation Cont. (4 of 4)</vt:lpstr>
      <vt:lpstr>Case 2: End of Life with DT-LVAD</vt:lpstr>
      <vt:lpstr>PowerPoint Presentation</vt:lpstr>
      <vt:lpstr>Case 2: Review</vt:lpstr>
      <vt:lpstr>Select References</vt:lpstr>
      <vt:lpstr>PowerPoint Presentation</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51</cp:revision>
  <dcterms:created xsi:type="dcterms:W3CDTF">2016-08-10T22:40:50Z</dcterms:created>
  <dcterms:modified xsi:type="dcterms:W3CDTF">2016-10-04T16:55:57Z</dcterms:modified>
</cp:coreProperties>
</file>