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0"/>
  </p:notesMasterIdLst>
  <p:sldIdLst>
    <p:sldId id="256" r:id="rId3"/>
    <p:sldId id="260" r:id="rId4"/>
    <p:sldId id="261" r:id="rId5"/>
    <p:sldId id="262" r:id="rId6"/>
    <p:sldId id="263" r:id="rId7"/>
    <p:sldId id="264" r:id="rId8"/>
    <p:sldId id="265" r:id="rId9"/>
    <p:sldId id="266" r:id="rId10"/>
    <p:sldId id="267" r:id="rId11"/>
    <p:sldId id="325"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26"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7" r:id="rId6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C5193-FF7F-4D29-8A89-C7E6A6A39ABC}" type="datetimeFigureOut">
              <a:rPr lang="en-US" smtClean="0"/>
              <a:t>10/3/2016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7DC7A-4F06-474B-82EC-53007CA470AE}" type="slidenum">
              <a:rPr lang="en-US" smtClean="0"/>
              <a:t>‹#›</a:t>
            </a:fld>
            <a:endParaRPr lang="en-US"/>
          </a:p>
        </p:txBody>
      </p:sp>
    </p:spTree>
    <p:extLst>
      <p:ext uri="{BB962C8B-B14F-4D97-AF65-F5344CB8AC3E}">
        <p14:creationId xmlns:p14="http://schemas.microsoft.com/office/powerpoint/2010/main" val="257323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2</a:t>
            </a:fld>
            <a:endParaRPr lang="en-US"/>
          </a:p>
        </p:txBody>
      </p:sp>
    </p:spTree>
    <p:extLst>
      <p:ext uri="{BB962C8B-B14F-4D97-AF65-F5344CB8AC3E}">
        <p14:creationId xmlns:p14="http://schemas.microsoft.com/office/powerpoint/2010/main" val="75554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27</a:t>
            </a:fld>
            <a:endParaRPr lang="en-US"/>
          </a:p>
        </p:txBody>
      </p:sp>
    </p:spTree>
    <p:extLst>
      <p:ext uri="{BB962C8B-B14F-4D97-AF65-F5344CB8AC3E}">
        <p14:creationId xmlns:p14="http://schemas.microsoft.com/office/powerpoint/2010/main" val="217671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Fischer GW</a:t>
            </a:r>
            <a:r>
              <a:rPr lang="en-US" sz="1200" kern="1200" baseline="0" dirty="0" smtClean="0">
                <a:solidFill>
                  <a:schemeClr val="tx1"/>
                </a:solidFill>
                <a:latin typeface="+mn-lt"/>
                <a:ea typeface="+mn-ea"/>
                <a:cs typeface="+mn-cs"/>
              </a:rPr>
              <a:t> et al. </a:t>
            </a:r>
            <a:r>
              <a:rPr lang="en-US" sz="1200" kern="1200" dirty="0" err="1" smtClean="0">
                <a:solidFill>
                  <a:schemeClr val="tx1"/>
                </a:solidFill>
                <a:latin typeface="+mn-lt"/>
                <a:ea typeface="+mn-ea"/>
                <a:cs typeface="+mn-cs"/>
              </a:rPr>
              <a:t>Anesthesiol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Clin</a:t>
            </a:r>
            <a:r>
              <a:rPr lang="en-US" sz="1200" kern="1200" dirty="0" smtClean="0">
                <a:solidFill>
                  <a:schemeClr val="tx1"/>
                </a:solidFill>
                <a:latin typeface="+mn-lt"/>
                <a:ea typeface="+mn-ea"/>
                <a:cs typeface="+mn-cs"/>
              </a:rPr>
              <a:t> 2009;27:417-27.</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28</a:t>
            </a:fld>
            <a:endParaRPr lang="en-US"/>
          </a:p>
        </p:txBody>
      </p:sp>
    </p:spTree>
    <p:extLst>
      <p:ext uri="{BB962C8B-B14F-4D97-AF65-F5344CB8AC3E}">
        <p14:creationId xmlns:p14="http://schemas.microsoft.com/office/powerpoint/2010/main" val="392734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29</a:t>
            </a:fld>
            <a:endParaRPr lang="en-US"/>
          </a:p>
        </p:txBody>
      </p:sp>
    </p:spTree>
    <p:extLst>
      <p:ext uri="{BB962C8B-B14F-4D97-AF65-F5344CB8AC3E}">
        <p14:creationId xmlns:p14="http://schemas.microsoft.com/office/powerpoint/2010/main" val="217671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34</a:t>
            </a:fld>
            <a:endParaRPr lang="en-US"/>
          </a:p>
        </p:txBody>
      </p:sp>
    </p:spTree>
    <p:extLst>
      <p:ext uri="{BB962C8B-B14F-4D97-AF65-F5344CB8AC3E}">
        <p14:creationId xmlns:p14="http://schemas.microsoft.com/office/powerpoint/2010/main" val="53864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36</a:t>
            </a:fld>
            <a:endParaRPr lang="en-US"/>
          </a:p>
        </p:txBody>
      </p:sp>
    </p:spTree>
    <p:extLst>
      <p:ext uri="{BB962C8B-B14F-4D97-AF65-F5344CB8AC3E}">
        <p14:creationId xmlns:p14="http://schemas.microsoft.com/office/powerpoint/2010/main" val="422362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Factors for Postoperative Delirium</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37</a:t>
            </a:fld>
            <a:endParaRPr lang="en-US"/>
          </a:p>
        </p:txBody>
      </p:sp>
    </p:spTree>
    <p:extLst>
      <p:ext uri="{BB962C8B-B14F-4D97-AF65-F5344CB8AC3E}">
        <p14:creationId xmlns:p14="http://schemas.microsoft.com/office/powerpoint/2010/main" val="294120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39</a:t>
            </a:fld>
            <a:endParaRPr lang="en-US"/>
          </a:p>
        </p:txBody>
      </p:sp>
    </p:spTree>
    <p:extLst>
      <p:ext uri="{BB962C8B-B14F-4D97-AF65-F5344CB8AC3E}">
        <p14:creationId xmlns:p14="http://schemas.microsoft.com/office/powerpoint/2010/main" val="207430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47</a:t>
            </a:fld>
            <a:endParaRPr lang="en-US"/>
          </a:p>
        </p:txBody>
      </p:sp>
    </p:spTree>
    <p:extLst>
      <p:ext uri="{BB962C8B-B14F-4D97-AF65-F5344CB8AC3E}">
        <p14:creationId xmlns:p14="http://schemas.microsoft.com/office/powerpoint/2010/main" val="89034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48</a:t>
            </a:fld>
            <a:endParaRPr lang="en-US"/>
          </a:p>
        </p:txBody>
      </p:sp>
    </p:spTree>
    <p:extLst>
      <p:ext uri="{BB962C8B-B14F-4D97-AF65-F5344CB8AC3E}">
        <p14:creationId xmlns:p14="http://schemas.microsoft.com/office/powerpoint/2010/main" val="413437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Reproduced with permission from </a:t>
            </a:r>
            <a:r>
              <a:rPr lang="en-US" sz="1200" kern="1200" dirty="0" err="1" smtClean="0">
                <a:solidFill>
                  <a:schemeClr val="tx1"/>
                </a:solidFill>
                <a:latin typeface="+mn-lt"/>
                <a:ea typeface="+mn-ea"/>
                <a:cs typeface="+mn-cs"/>
              </a:rPr>
              <a:t>Librero</a:t>
            </a:r>
            <a:r>
              <a:rPr lang="en-US" sz="1200" kern="1200" dirty="0" smtClean="0">
                <a:solidFill>
                  <a:schemeClr val="tx1"/>
                </a:solidFill>
                <a:latin typeface="+mn-lt"/>
                <a:ea typeface="+mn-ea"/>
                <a:cs typeface="+mn-cs"/>
              </a:rPr>
              <a:t> J, </a:t>
            </a:r>
            <a:r>
              <a:rPr lang="en-US" sz="1200" kern="1200" dirty="0" err="1" smtClean="0">
                <a:solidFill>
                  <a:schemeClr val="tx1"/>
                </a:solidFill>
                <a:latin typeface="+mn-lt"/>
                <a:ea typeface="+mn-ea"/>
                <a:cs typeface="+mn-cs"/>
              </a:rPr>
              <a:t>Peiró</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Leutscher</a:t>
            </a:r>
            <a:r>
              <a:rPr lang="en-US" sz="1200" kern="1200" dirty="0" smtClean="0">
                <a:solidFill>
                  <a:schemeClr val="tx1"/>
                </a:solidFill>
                <a:latin typeface="+mn-lt"/>
                <a:ea typeface="+mn-ea"/>
                <a:cs typeface="+mn-cs"/>
              </a:rPr>
              <a:t> E, et al. Timing of surgery for hip fracture and in-hospital mortality: a retrospective population-based cohort study in the Spanish National Health System. BMC Health </a:t>
            </a:r>
            <a:r>
              <a:rPr lang="en-US" sz="1200" kern="1200" dirty="0" err="1" smtClean="0">
                <a:solidFill>
                  <a:schemeClr val="tx1"/>
                </a:solidFill>
                <a:latin typeface="+mn-lt"/>
                <a:ea typeface="+mn-ea"/>
                <a:cs typeface="+mn-cs"/>
              </a:rPr>
              <a:t>Serv</a:t>
            </a:r>
            <a:r>
              <a:rPr lang="en-US" sz="1200" kern="1200" dirty="0" smtClean="0">
                <a:solidFill>
                  <a:schemeClr val="tx1"/>
                </a:solidFill>
                <a:latin typeface="+mn-lt"/>
                <a:ea typeface="+mn-ea"/>
                <a:cs typeface="+mn-cs"/>
              </a:rPr>
              <a:t> Res 2012;12:15.</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54</a:t>
            </a:fld>
            <a:endParaRPr lang="en-US"/>
          </a:p>
        </p:txBody>
      </p:sp>
    </p:spTree>
    <p:extLst>
      <p:ext uri="{BB962C8B-B14F-4D97-AF65-F5344CB8AC3E}">
        <p14:creationId xmlns:p14="http://schemas.microsoft.com/office/powerpoint/2010/main" val="84001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 surgery elicits a complex stress response involving multiple metabolic and </a:t>
            </a:r>
            <a:r>
              <a:rPr lang="en-US" sz="1200" dirty="0" err="1" smtClean="0"/>
              <a:t>neurohormonal</a:t>
            </a:r>
            <a:r>
              <a:rPr lang="en-US" sz="1200" dirty="0" smtClean="0"/>
              <a:t> pathways that result in an increase in myocardial oxygen consumption and alterations in the balance between thrombosis and fibrinolysis in favor of thrombosis, the cardiac risk associated with noncardiac surgical procedures is related to both the type of surgery and the level of stress associated with the procedure. Thus, the risk of perioperative cardiac adverse events increases with the urgency, extent, location, and duration of the procedure, as well as anticipated blood loss and potential fluid and electrolyte shifts.</a:t>
            </a:r>
          </a:p>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7</a:t>
            </a:fld>
            <a:endParaRPr lang="en-US"/>
          </a:p>
        </p:txBody>
      </p:sp>
    </p:spTree>
    <p:extLst>
      <p:ext uri="{BB962C8B-B14F-4D97-AF65-F5344CB8AC3E}">
        <p14:creationId xmlns:p14="http://schemas.microsoft.com/office/powerpoint/2010/main" val="704813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Bone and Joint Decade Canada. National Hip Fracture Tool Kit. June 2011.</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55</a:t>
            </a:fld>
            <a:endParaRPr lang="en-US"/>
          </a:p>
        </p:txBody>
      </p:sp>
    </p:spTree>
    <p:extLst>
      <p:ext uri="{BB962C8B-B14F-4D97-AF65-F5344CB8AC3E}">
        <p14:creationId xmlns:p14="http://schemas.microsoft.com/office/powerpoint/2010/main" val="3763381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Vidán</a:t>
            </a:r>
            <a:r>
              <a:rPr lang="en-US" sz="1200" kern="1200" dirty="0" smtClean="0">
                <a:solidFill>
                  <a:schemeClr val="tx1"/>
                </a:solidFill>
                <a:latin typeface="+mn-lt"/>
                <a:ea typeface="+mn-ea"/>
                <a:cs typeface="+mn-cs"/>
              </a:rPr>
              <a:t> MT, Sánchez E, </a:t>
            </a:r>
            <a:r>
              <a:rPr lang="en-US" sz="1200" kern="1200" dirty="0" err="1" smtClean="0">
                <a:solidFill>
                  <a:schemeClr val="tx1"/>
                </a:solidFill>
                <a:latin typeface="+mn-lt"/>
                <a:ea typeface="+mn-ea"/>
                <a:cs typeface="+mn-cs"/>
              </a:rPr>
              <a:t>Gracia</a:t>
            </a:r>
            <a:r>
              <a:rPr lang="en-US" sz="1200" kern="1200" dirty="0" smtClean="0">
                <a:solidFill>
                  <a:schemeClr val="tx1"/>
                </a:solidFill>
                <a:latin typeface="+mn-lt"/>
                <a:ea typeface="+mn-ea"/>
                <a:cs typeface="+mn-cs"/>
              </a:rPr>
              <a:t> Y, </a:t>
            </a:r>
            <a:r>
              <a:rPr lang="en-US" sz="1200" kern="1200" dirty="0" err="1" smtClean="0">
                <a:solidFill>
                  <a:schemeClr val="tx1"/>
                </a:solidFill>
                <a:latin typeface="+mn-lt"/>
                <a:ea typeface="+mn-ea"/>
                <a:cs typeface="+mn-cs"/>
              </a:rPr>
              <a:t>Marañón</a:t>
            </a:r>
            <a:r>
              <a:rPr lang="en-US" sz="1200" kern="1200" dirty="0" smtClean="0">
                <a:solidFill>
                  <a:schemeClr val="tx1"/>
                </a:solidFill>
                <a:latin typeface="+mn-lt"/>
                <a:ea typeface="+mn-ea"/>
                <a:cs typeface="+mn-cs"/>
              </a:rPr>
              <a:t> E, Vaquero J, Serra JA. Causes and effects of surgical delay in patients with hip fracture: a cohort study. Ann Intern Med 2011 Aug 16;155:226-33.</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57</a:t>
            </a:fld>
            <a:endParaRPr lang="en-US"/>
          </a:p>
        </p:txBody>
      </p:sp>
    </p:spTree>
    <p:extLst>
      <p:ext uri="{BB962C8B-B14F-4D97-AF65-F5344CB8AC3E}">
        <p14:creationId xmlns:p14="http://schemas.microsoft.com/office/powerpoint/2010/main" val="69643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benefits of epidural</a:t>
            </a:r>
            <a:r>
              <a:rPr lang="en-US" baseline="0" dirty="0" smtClean="0"/>
              <a:t> anesthesia in the elderly</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58</a:t>
            </a:fld>
            <a:endParaRPr lang="en-US"/>
          </a:p>
        </p:txBody>
      </p:sp>
    </p:spTree>
    <p:extLst>
      <p:ext uri="{BB962C8B-B14F-4D97-AF65-F5344CB8AC3E}">
        <p14:creationId xmlns:p14="http://schemas.microsoft.com/office/powerpoint/2010/main" val="259001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59</a:t>
            </a:fld>
            <a:endParaRPr lang="en-US"/>
          </a:p>
        </p:txBody>
      </p:sp>
    </p:spTree>
    <p:extLst>
      <p:ext uri="{BB962C8B-B14F-4D97-AF65-F5344CB8AC3E}">
        <p14:creationId xmlns:p14="http://schemas.microsoft.com/office/powerpoint/2010/main" val="319974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Cardiac Risk Stratification for Noncardiac Surgery: Risk of Myocardial Infarction and Cardiac Death within 30 Days after</a:t>
            </a:r>
            <a:r>
              <a:rPr lang="en-US" baseline="0" dirty="0" smtClean="0"/>
              <a:t> Surgery</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8</a:t>
            </a:fld>
            <a:endParaRPr lang="en-US"/>
          </a:p>
        </p:txBody>
      </p:sp>
    </p:spTree>
    <p:extLst>
      <p:ext uri="{BB962C8B-B14F-4D97-AF65-F5344CB8AC3E}">
        <p14:creationId xmlns:p14="http://schemas.microsoft.com/office/powerpoint/2010/main" val="22055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9</a:t>
            </a:fld>
            <a:endParaRPr lang="en-US"/>
          </a:p>
        </p:txBody>
      </p:sp>
    </p:spTree>
    <p:extLst>
      <p:ext uri="{BB962C8B-B14F-4D97-AF65-F5344CB8AC3E}">
        <p14:creationId xmlns:p14="http://schemas.microsoft.com/office/powerpoint/2010/main" val="428865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Reproduced with permission from </a:t>
            </a:r>
            <a:r>
              <a:rPr lang="en-US" sz="1200" kern="1200" dirty="0" err="1" smtClean="0">
                <a:solidFill>
                  <a:schemeClr val="tx1"/>
                </a:solidFill>
                <a:latin typeface="+mn-lt"/>
                <a:ea typeface="+mn-ea"/>
                <a:cs typeface="+mn-cs"/>
              </a:rPr>
              <a:t>Bettelli</a:t>
            </a:r>
            <a:r>
              <a:rPr lang="en-US" sz="1200" kern="1200" dirty="0" smtClean="0">
                <a:solidFill>
                  <a:schemeClr val="tx1"/>
                </a:solidFill>
                <a:latin typeface="+mn-lt"/>
                <a:ea typeface="+mn-ea"/>
                <a:cs typeface="+mn-cs"/>
              </a:rPr>
              <a:t> G et al.. Preoperative evaluation in geriatric surgery: comorbidity, functional status and pharmacological history. Minerva </a:t>
            </a:r>
            <a:r>
              <a:rPr lang="en-US" sz="1200" kern="1200" dirty="0" err="1" smtClean="0">
                <a:solidFill>
                  <a:schemeClr val="tx1"/>
                </a:solidFill>
                <a:latin typeface="+mn-lt"/>
                <a:ea typeface="+mn-ea"/>
                <a:cs typeface="+mn-cs"/>
              </a:rPr>
              <a:t>Anestesiol</a:t>
            </a:r>
            <a:r>
              <a:rPr lang="en-US" sz="1200" kern="1200" dirty="0" smtClean="0">
                <a:solidFill>
                  <a:schemeClr val="tx1"/>
                </a:solidFill>
                <a:latin typeface="+mn-lt"/>
                <a:ea typeface="+mn-ea"/>
                <a:cs typeface="+mn-cs"/>
              </a:rPr>
              <a:t> 2011;77:637-46</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11</a:t>
            </a:fld>
            <a:endParaRPr lang="en-US"/>
          </a:p>
        </p:txBody>
      </p:sp>
    </p:spTree>
    <p:extLst>
      <p:ext uri="{BB962C8B-B14F-4D97-AF65-F5344CB8AC3E}">
        <p14:creationId xmlns:p14="http://schemas.microsoft.com/office/powerpoint/2010/main" val="250341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 on Beta-Blockers</a:t>
            </a:r>
          </a:p>
          <a:p>
            <a:r>
              <a:rPr lang="en-US" dirty="0" smtClean="0"/>
              <a:t>ACC/AHA Guidelines for Perioperative Beta0Blockers</a:t>
            </a:r>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15</a:t>
            </a:fld>
            <a:endParaRPr lang="en-US"/>
          </a:p>
        </p:txBody>
      </p:sp>
    </p:spTree>
    <p:extLst>
      <p:ext uri="{BB962C8B-B14F-4D97-AF65-F5344CB8AC3E}">
        <p14:creationId xmlns:p14="http://schemas.microsoft.com/office/powerpoint/2010/main" val="317276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23</a:t>
            </a:fld>
            <a:endParaRPr lang="en-US"/>
          </a:p>
        </p:txBody>
      </p:sp>
    </p:spTree>
    <p:extLst>
      <p:ext uri="{BB962C8B-B14F-4D97-AF65-F5344CB8AC3E}">
        <p14:creationId xmlns:p14="http://schemas.microsoft.com/office/powerpoint/2010/main" val="217671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24</a:t>
            </a:fld>
            <a:endParaRPr lang="en-US"/>
          </a:p>
        </p:txBody>
      </p:sp>
    </p:spTree>
    <p:extLst>
      <p:ext uri="{BB962C8B-B14F-4D97-AF65-F5344CB8AC3E}">
        <p14:creationId xmlns:p14="http://schemas.microsoft.com/office/powerpoint/2010/main" val="287006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B1C35-B869-AE4C-805A-22AEE90A3F57}" type="slidenum">
              <a:rPr lang="en-US" smtClean="0"/>
              <a:t>26</a:t>
            </a:fld>
            <a:endParaRPr lang="en-US"/>
          </a:p>
        </p:txBody>
      </p:sp>
    </p:spTree>
    <p:extLst>
      <p:ext uri="{BB962C8B-B14F-4D97-AF65-F5344CB8AC3E}">
        <p14:creationId xmlns:p14="http://schemas.microsoft.com/office/powerpoint/2010/main" val="217671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75745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AFD37-A39C-7842-9408-D2FD2D6F9323}"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6637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95290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87088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403937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95128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AD12B-634B-7944-9A61-A9774E61A80E}" type="datetimeFigureOut">
              <a:rPr lang="en-US" smtClean="0"/>
              <a:t>10/3/2016</a:t>
            </a:fld>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99939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AD12B-634B-7944-9A61-A9774E61A80E}"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157900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009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AFD37-A39C-7842-9408-D2FD2D6F932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55442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AFD37-A39C-7842-9408-D2FD2D6F9323}"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AFD37-A39C-7842-9408-D2FD2D6F9323}"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43595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t>10/3/2016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t>‹#›</a:t>
            </a:fld>
            <a:endParaRPr lang="en-US"/>
          </a:p>
        </p:txBody>
      </p:sp>
      <p:pic>
        <p:nvPicPr>
          <p:cNvPr id="7" name="Picture 6" descr="F16369-ECCOA-Powerpoint-Templa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88880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10/3/2016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Autofit/>
          </a:bodyPr>
          <a:lstStyle/>
          <a:p>
            <a:pPr algn="r">
              <a:spcBef>
                <a:spcPts val="0"/>
              </a:spcBef>
            </a:pPr>
            <a:r>
              <a:rPr lang="en-US" sz="2000" b="1" dirty="0" smtClean="0">
                <a:solidFill>
                  <a:schemeClr val="bg1"/>
                </a:solidFill>
              </a:rPr>
              <a:t>Geriatric Cardiology Section of the </a:t>
            </a:r>
          </a:p>
          <a:p>
            <a:pPr algn="r">
              <a:spcBef>
                <a:spcPts val="0"/>
              </a:spcBef>
            </a:pPr>
            <a:r>
              <a:rPr lang="en-US" sz="2000" b="1" dirty="0" smtClean="0">
                <a:solidFill>
                  <a:schemeClr val="bg1"/>
                </a:solidFill>
              </a:rPr>
              <a:t>American College of Cardiology </a:t>
            </a:r>
            <a:endParaRPr lang="en-US" sz="2000" b="1" dirty="0">
              <a:solidFill>
                <a:schemeClr val="bg1"/>
              </a:solidFill>
            </a:endParaRPr>
          </a:p>
        </p:txBody>
      </p:sp>
      <p:sp>
        <p:nvSpPr>
          <p:cNvPr id="2" name="Title 1"/>
          <p:cNvSpPr>
            <a:spLocks noGrp="1"/>
          </p:cNvSpPr>
          <p:nvPr>
            <p:ph type="ctrTitle"/>
          </p:nvPr>
        </p:nvSpPr>
        <p:spPr>
          <a:xfrm>
            <a:off x="2230905" y="2600410"/>
            <a:ext cx="6511379" cy="1102519"/>
          </a:xfrm>
        </p:spPr>
        <p:txBody>
          <a:bodyPr>
            <a:noAutofit/>
          </a:bodyPr>
          <a:lstStyle/>
          <a:p>
            <a:pPr algn="r"/>
            <a:r>
              <a:rPr lang="en-US" sz="3800" b="1" dirty="0" smtClean="0">
                <a:solidFill>
                  <a:schemeClr val="bg1"/>
                </a:solidFill>
                <a:latin typeface="Book Antiqua" panose="02040602050305030304" pitchFamily="18" charset="0"/>
              </a:rPr>
              <a:t>Perioperative Care in the Older Adult</a:t>
            </a:r>
            <a:endParaRPr lang="en-US" sz="38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37252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93"/>
          <a:stretch/>
        </p:blipFill>
        <p:spPr bwMode="auto">
          <a:xfrm>
            <a:off x="1187064" y="374528"/>
            <a:ext cx="6997916"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9471" y="13850"/>
            <a:ext cx="8781534" cy="353943"/>
          </a:xfrm>
          <a:prstGeom prst="rect">
            <a:avLst/>
          </a:prstGeom>
          <a:noFill/>
        </p:spPr>
        <p:txBody>
          <a:bodyPr wrap="square" rtlCol="0">
            <a:spAutoFit/>
          </a:bodyPr>
          <a:lstStyle/>
          <a:p>
            <a:r>
              <a:rPr lang="en-US" sz="1700" b="1" dirty="0" smtClean="0">
                <a:solidFill>
                  <a:srgbClr val="E9700A"/>
                </a:solidFill>
                <a:latin typeface="Cambria" panose="02040503050406030204" pitchFamily="18" charset="0"/>
              </a:rPr>
              <a:t>Stepwise </a:t>
            </a:r>
            <a:r>
              <a:rPr lang="en-US" sz="1700" b="1" dirty="0" smtClean="0">
                <a:solidFill>
                  <a:srgbClr val="E9700A"/>
                </a:solidFill>
                <a:latin typeface="Cambria" panose="02040503050406030204" pitchFamily="18" charset="0"/>
              </a:rPr>
              <a:t>Approach </a:t>
            </a:r>
            <a:r>
              <a:rPr lang="en-US" sz="1700" b="1" dirty="0" smtClean="0">
                <a:solidFill>
                  <a:srgbClr val="E9700A"/>
                </a:solidFill>
                <a:latin typeface="Cambria" panose="02040503050406030204" pitchFamily="18" charset="0"/>
              </a:rPr>
              <a:t>for </a:t>
            </a:r>
            <a:r>
              <a:rPr lang="en-US" sz="1700" b="1" dirty="0">
                <a:solidFill>
                  <a:srgbClr val="E9700A"/>
                </a:solidFill>
                <a:latin typeface="Cambria" panose="02040503050406030204" pitchFamily="18" charset="0"/>
              </a:rPr>
              <a:t>P</a:t>
            </a:r>
            <a:r>
              <a:rPr lang="en-US" sz="1700" b="1" dirty="0" smtClean="0">
                <a:solidFill>
                  <a:srgbClr val="E9700A"/>
                </a:solidFill>
                <a:latin typeface="Cambria" panose="02040503050406030204" pitchFamily="18" charset="0"/>
              </a:rPr>
              <a:t>erioperative Cardiac </a:t>
            </a:r>
            <a:r>
              <a:rPr lang="en-US" sz="1700" b="1" dirty="0">
                <a:solidFill>
                  <a:srgbClr val="E9700A"/>
                </a:solidFill>
                <a:latin typeface="Cambria" panose="02040503050406030204" pitchFamily="18" charset="0"/>
              </a:rPr>
              <a:t>R</a:t>
            </a:r>
            <a:r>
              <a:rPr lang="en-US" sz="1700" b="1" dirty="0" smtClean="0">
                <a:solidFill>
                  <a:srgbClr val="E9700A"/>
                </a:solidFill>
                <a:latin typeface="Cambria" panose="02040503050406030204" pitchFamily="18" charset="0"/>
              </a:rPr>
              <a:t>isk </a:t>
            </a:r>
            <a:r>
              <a:rPr lang="en-US" sz="1700" b="1" dirty="0">
                <a:solidFill>
                  <a:srgbClr val="E9700A"/>
                </a:solidFill>
                <a:latin typeface="Cambria" panose="02040503050406030204" pitchFamily="18" charset="0"/>
              </a:rPr>
              <a:t>A</a:t>
            </a:r>
            <a:r>
              <a:rPr lang="en-US" sz="1700" b="1" dirty="0" smtClean="0">
                <a:solidFill>
                  <a:srgbClr val="E9700A"/>
                </a:solidFill>
                <a:latin typeface="Cambria" panose="02040503050406030204" pitchFamily="18" charset="0"/>
              </a:rPr>
              <a:t>ssessment </a:t>
            </a:r>
            <a:r>
              <a:rPr lang="en-US" sz="1700" b="1" dirty="0" smtClean="0">
                <a:solidFill>
                  <a:srgbClr val="E9700A"/>
                </a:solidFill>
                <a:latin typeface="Cambria" panose="02040503050406030204" pitchFamily="18" charset="0"/>
              </a:rPr>
              <a:t>for </a:t>
            </a:r>
            <a:r>
              <a:rPr lang="en-US" sz="1700" b="1" dirty="0" smtClean="0">
                <a:solidFill>
                  <a:srgbClr val="E9700A"/>
                </a:solidFill>
                <a:latin typeface="Cambria" panose="02040503050406030204" pitchFamily="18" charset="0"/>
              </a:rPr>
              <a:t>Noncardiac </a:t>
            </a:r>
            <a:r>
              <a:rPr lang="en-US" sz="1700" b="1" dirty="0">
                <a:solidFill>
                  <a:srgbClr val="E9700A"/>
                </a:solidFill>
                <a:latin typeface="Cambria" panose="02040503050406030204" pitchFamily="18" charset="0"/>
              </a:rPr>
              <a:t>S</a:t>
            </a:r>
            <a:r>
              <a:rPr lang="en-US" sz="1700" b="1" dirty="0" smtClean="0">
                <a:solidFill>
                  <a:srgbClr val="E9700A"/>
                </a:solidFill>
                <a:latin typeface="Cambria" panose="02040503050406030204" pitchFamily="18" charset="0"/>
              </a:rPr>
              <a:t>urgery </a:t>
            </a:r>
            <a:endParaRPr lang="en-US" sz="17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3256760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869" t="24837" r="14380" b="4793"/>
          <a:stretch/>
        </p:blipFill>
        <p:spPr>
          <a:xfrm>
            <a:off x="1464234" y="994894"/>
            <a:ext cx="5720425" cy="3200400"/>
          </a:xfrm>
          <a:prstGeom prst="rect">
            <a:avLst/>
          </a:prstGeom>
        </p:spPr>
      </p:pic>
      <p:sp>
        <p:nvSpPr>
          <p:cNvPr id="3" name="Title 1"/>
          <p:cNvSpPr txBox="1">
            <a:spLocks/>
          </p:cNvSpPr>
          <p:nvPr/>
        </p:nvSpPr>
        <p:spPr>
          <a:xfrm>
            <a:off x="457200" y="134432"/>
            <a:ext cx="8229600" cy="857250"/>
          </a:xfrm>
          <a:prstGeom prst="rect">
            <a:avLst/>
          </a:prstGeom>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E9700A"/>
                </a:solidFill>
                <a:latin typeface="Cambria" panose="02040503050406030204" pitchFamily="18" charset="0"/>
              </a:rPr>
              <a:t>Assessment </a:t>
            </a:r>
            <a:r>
              <a:rPr lang="en-US" sz="5400" b="1" dirty="0">
                <a:solidFill>
                  <a:srgbClr val="E9700A"/>
                </a:solidFill>
                <a:latin typeface="Cambria" panose="02040503050406030204" pitchFamily="18" charset="0"/>
              </a:rPr>
              <a:t>of Perioperative Cardiac Risk: Goldman Risk Index</a:t>
            </a:r>
          </a:p>
          <a:p>
            <a:endParaRPr lang="en-US" sz="5400" b="1" dirty="0"/>
          </a:p>
        </p:txBody>
      </p:sp>
      <p:sp>
        <p:nvSpPr>
          <p:cNvPr id="4" name="TextBox 3"/>
          <p:cNvSpPr txBox="1"/>
          <p:nvPr/>
        </p:nvSpPr>
        <p:spPr>
          <a:xfrm>
            <a:off x="5741772" y="4813330"/>
            <a:ext cx="3295136" cy="246221"/>
          </a:xfrm>
          <a:prstGeom prst="rect">
            <a:avLst/>
          </a:prstGeom>
          <a:noFill/>
        </p:spPr>
        <p:txBody>
          <a:bodyPr wrap="square" rtlCol="0">
            <a:spAutoFit/>
          </a:bodyPr>
          <a:lstStyle/>
          <a:p>
            <a:pPr algn="r"/>
            <a:r>
              <a:rPr lang="en-US" sz="1000" b="1" i="1" dirty="0" err="1">
                <a:solidFill>
                  <a:srgbClr val="FFFFFF"/>
                </a:solidFill>
                <a:cs typeface="Arial"/>
              </a:rPr>
              <a:t>Bettelli</a:t>
            </a:r>
            <a:r>
              <a:rPr lang="en-US" sz="1000" b="1" i="1" dirty="0">
                <a:solidFill>
                  <a:srgbClr val="FFFFFF"/>
                </a:solidFill>
                <a:cs typeface="Arial"/>
              </a:rPr>
              <a:t> G et al</a:t>
            </a:r>
            <a:r>
              <a:rPr lang="en-US" sz="1000" b="1" i="1" dirty="0" smtClean="0">
                <a:solidFill>
                  <a:srgbClr val="FFFFFF"/>
                </a:solidFill>
                <a:cs typeface="Arial"/>
              </a:rPr>
              <a:t>. Minerva </a:t>
            </a:r>
            <a:r>
              <a:rPr lang="en-US" sz="1000" b="1" i="1" dirty="0" err="1">
                <a:solidFill>
                  <a:srgbClr val="FFFFFF"/>
                </a:solidFill>
                <a:cs typeface="Arial"/>
              </a:rPr>
              <a:t>Anestesiol</a:t>
            </a:r>
            <a:r>
              <a:rPr lang="en-US" sz="1000" b="1" i="1" dirty="0">
                <a:solidFill>
                  <a:srgbClr val="FFFFFF"/>
                </a:solidFill>
                <a:cs typeface="Arial"/>
              </a:rPr>
              <a:t> 2011;77:637-46</a:t>
            </a:r>
          </a:p>
        </p:txBody>
      </p:sp>
    </p:spTree>
    <p:extLst>
      <p:ext uri="{BB962C8B-B14F-4D97-AF65-F5344CB8AC3E}">
        <p14:creationId xmlns:p14="http://schemas.microsoft.com/office/powerpoint/2010/main" val="232095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55"/>
            <a:ext cx="8229600" cy="857250"/>
          </a:xfrm>
        </p:spPr>
        <p:txBody>
          <a:bodyPr>
            <a:normAutofit/>
          </a:bodyPr>
          <a:lstStyle/>
          <a:p>
            <a:r>
              <a:rPr lang="en-US" sz="4000" b="1" dirty="0" smtClean="0">
                <a:latin typeface="Cambria" panose="02040503050406030204" pitchFamily="18" charset="0"/>
              </a:rPr>
              <a:t>Case </a:t>
            </a:r>
            <a:r>
              <a:rPr lang="en-US" sz="4000" b="1" dirty="0" smtClean="0">
                <a:latin typeface="Cambria" panose="02040503050406030204" pitchFamily="18" charset="0"/>
              </a:rPr>
              <a:t>Cont.</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753507"/>
            <a:ext cx="8229600" cy="3394472"/>
          </a:xfrm>
        </p:spPr>
        <p:txBody>
          <a:bodyPr>
            <a:noAutofit/>
          </a:bodyPr>
          <a:lstStyle/>
          <a:p>
            <a:pPr>
              <a:spcBef>
                <a:spcPts val="0"/>
              </a:spcBef>
              <a:spcAft>
                <a:spcPts val="600"/>
              </a:spcAft>
              <a:buFont typeface="Wingdings" panose="05000000000000000000" pitchFamily="2" charset="2"/>
              <a:buChar char="§"/>
            </a:pPr>
            <a:r>
              <a:rPr lang="en-US" sz="1800" dirty="0" smtClean="0">
                <a:latin typeface="+mj-lt"/>
              </a:rPr>
              <a:t>Surgical procedure: Vascular, classified as high-risk (estimated MACE &gt;5%)</a:t>
            </a:r>
          </a:p>
          <a:p>
            <a:pPr>
              <a:spcBef>
                <a:spcPts val="0"/>
              </a:spcBef>
              <a:spcAft>
                <a:spcPts val="600"/>
              </a:spcAft>
              <a:buFont typeface="Wingdings" panose="05000000000000000000" pitchFamily="2" charset="2"/>
              <a:buChar char="§"/>
            </a:pPr>
            <a:r>
              <a:rPr lang="en-US" sz="1800" dirty="0" smtClean="0">
                <a:latin typeface="+mj-lt"/>
              </a:rPr>
              <a:t>Functional capacity: good (MET &gt;4)</a:t>
            </a:r>
          </a:p>
          <a:p>
            <a:pPr>
              <a:spcBef>
                <a:spcPts val="0"/>
              </a:spcBef>
              <a:spcAft>
                <a:spcPts val="600"/>
              </a:spcAft>
              <a:buFont typeface="Wingdings" panose="05000000000000000000" pitchFamily="2" charset="2"/>
              <a:buChar char="§"/>
            </a:pPr>
            <a:r>
              <a:rPr lang="en-US" sz="1800" dirty="0" smtClean="0">
                <a:latin typeface="+mj-lt"/>
              </a:rPr>
              <a:t>Cardiac Risk assessment:  </a:t>
            </a:r>
          </a:p>
          <a:p>
            <a:pPr marL="971550">
              <a:spcBef>
                <a:spcPts val="0"/>
              </a:spcBef>
              <a:spcAft>
                <a:spcPts val="600"/>
              </a:spcAft>
              <a:buFont typeface="Wingdings" charset="2"/>
              <a:buChar char="ü"/>
            </a:pPr>
            <a:r>
              <a:rPr lang="en-US" sz="1800" dirty="0">
                <a:latin typeface="+mj-lt"/>
              </a:rPr>
              <a:t>E</a:t>
            </a:r>
            <a:r>
              <a:rPr lang="en-US" sz="1800" dirty="0" smtClean="0">
                <a:latin typeface="+mj-lt"/>
              </a:rPr>
              <a:t>xtensive history of cardiac disease </a:t>
            </a:r>
            <a:r>
              <a:rPr lang="en-US" sz="1800" dirty="0" smtClean="0">
                <a:latin typeface="+mj-lt"/>
                <a:ea typeface="Wingdings"/>
                <a:cs typeface="Wingdings"/>
                <a:sym typeface="Wingdings"/>
              </a:rPr>
              <a:t></a:t>
            </a:r>
            <a:r>
              <a:rPr lang="en-US" sz="1800" dirty="0">
                <a:latin typeface="+mj-lt"/>
                <a:sym typeface="Wingdings"/>
              </a:rPr>
              <a:t> </a:t>
            </a:r>
            <a:r>
              <a:rPr lang="en-US" sz="1800" dirty="0" smtClean="0">
                <a:latin typeface="+mj-lt"/>
              </a:rPr>
              <a:t>stable </a:t>
            </a:r>
          </a:p>
          <a:p>
            <a:pPr marL="971550">
              <a:spcBef>
                <a:spcPts val="0"/>
              </a:spcBef>
              <a:spcAft>
                <a:spcPts val="600"/>
              </a:spcAft>
              <a:buFont typeface="Wingdings" charset="2"/>
              <a:buChar char="ü"/>
            </a:pPr>
            <a:r>
              <a:rPr lang="en-US" sz="1800" dirty="0" smtClean="0">
                <a:latin typeface="+mj-lt"/>
              </a:rPr>
              <a:t>Lack of cardiac symptoms</a:t>
            </a:r>
          </a:p>
          <a:p>
            <a:pPr marL="971550">
              <a:spcBef>
                <a:spcPts val="0"/>
              </a:spcBef>
              <a:spcAft>
                <a:spcPts val="600"/>
              </a:spcAft>
              <a:buFont typeface="Wingdings" charset="2"/>
              <a:buChar char="ü"/>
            </a:pPr>
            <a:r>
              <a:rPr lang="en-US" sz="1800" dirty="0" smtClean="0">
                <a:latin typeface="+mj-lt"/>
              </a:rPr>
              <a:t>Hemodynamically stable with no other clinical evidence of acute </a:t>
            </a:r>
            <a:r>
              <a:rPr lang="en-US" sz="1800" dirty="0" smtClean="0">
                <a:latin typeface="+mj-lt"/>
              </a:rPr>
              <a:t>decompensation</a:t>
            </a:r>
            <a:endParaRPr lang="en-US" sz="1800" dirty="0">
              <a:latin typeface="+mj-lt"/>
            </a:endParaRPr>
          </a:p>
          <a:p>
            <a:pPr marL="628650" indent="0">
              <a:spcBef>
                <a:spcPts val="0"/>
              </a:spcBef>
              <a:spcAft>
                <a:spcPts val="600"/>
              </a:spcAft>
              <a:buNone/>
            </a:pPr>
            <a:endParaRPr lang="en-US" sz="1600" dirty="0" smtClean="0">
              <a:latin typeface="+mj-lt"/>
            </a:endParaRPr>
          </a:p>
          <a:p>
            <a:pPr marL="746125" algn="ctr">
              <a:spcBef>
                <a:spcPts val="0"/>
              </a:spcBef>
              <a:spcAft>
                <a:spcPts val="600"/>
              </a:spcAft>
              <a:buFont typeface="Courier New" panose="02070309020205020404" pitchFamily="49" charset="0"/>
              <a:buChar char="o"/>
            </a:pPr>
            <a:r>
              <a:rPr lang="en-US" sz="1600" dirty="0" smtClean="0">
                <a:latin typeface="+mj-lt"/>
              </a:rPr>
              <a:t>Intermediate </a:t>
            </a:r>
            <a:r>
              <a:rPr lang="en-US" sz="1600" dirty="0" smtClean="0">
                <a:latin typeface="+mj-lt"/>
              </a:rPr>
              <a:t>risk for perioperative cardiac complications during a high-risk procedure</a:t>
            </a:r>
          </a:p>
          <a:p>
            <a:pPr marL="746125" algn="ctr">
              <a:spcBef>
                <a:spcPts val="0"/>
              </a:spcBef>
              <a:spcAft>
                <a:spcPts val="600"/>
              </a:spcAft>
              <a:buFont typeface="Courier New" panose="02070309020205020404" pitchFamily="49" charset="0"/>
              <a:buChar char="o"/>
            </a:pPr>
            <a:r>
              <a:rPr lang="en-US" sz="1600" dirty="0">
                <a:latin typeface="+mj-lt"/>
              </a:rPr>
              <a:t>N</a:t>
            </a:r>
            <a:r>
              <a:rPr lang="en-US" sz="1600" dirty="0" smtClean="0">
                <a:latin typeface="+mj-lt"/>
              </a:rPr>
              <a:t>o indication for additional testing</a:t>
            </a:r>
          </a:p>
        </p:txBody>
      </p:sp>
      <p:sp>
        <p:nvSpPr>
          <p:cNvPr id="4" name="Left Brace 3"/>
          <p:cNvSpPr/>
          <p:nvPr/>
        </p:nvSpPr>
        <p:spPr>
          <a:xfrm rot="16200000">
            <a:off x="4278119" y="-824871"/>
            <a:ext cx="341195" cy="8131318"/>
          </a:xfrm>
          <a:prstGeom prst="leftBrace">
            <a:avLst>
              <a:gd name="adj1" fmla="val 34607"/>
              <a:gd name="adj2" fmla="val 49811"/>
            </a:avLst>
          </a:prstGeom>
          <a:noFill/>
          <a:ln w="3810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514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Cambria" panose="02040503050406030204" pitchFamily="18" charset="0"/>
              </a:rPr>
              <a:t>What are </a:t>
            </a:r>
            <a:r>
              <a:rPr lang="en-US" b="1" dirty="0" smtClean="0">
                <a:latin typeface="Cambria" panose="02040503050406030204" pitchFamily="18" charset="0"/>
              </a:rPr>
              <a:t>your recommendations for perioperative management?</a:t>
            </a:r>
            <a:endParaRPr lang="en-US" dirty="0">
              <a:latin typeface="Cambria" panose="02040503050406030204" pitchFamily="18" charset="0"/>
            </a:endParaRPr>
          </a:p>
        </p:txBody>
      </p:sp>
    </p:spTree>
    <p:extLst>
      <p:ext uri="{BB962C8B-B14F-4D97-AF65-F5344CB8AC3E}">
        <p14:creationId xmlns:p14="http://schemas.microsoft.com/office/powerpoint/2010/main" val="252768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1520"/>
            <a:ext cx="7968150" cy="3394472"/>
          </a:xfrm>
        </p:spPr>
        <p:txBody>
          <a:bodyPr>
            <a:noAutofit/>
          </a:bodyPr>
          <a:lstStyle/>
          <a:p>
            <a:pPr>
              <a:spcBef>
                <a:spcPts val="0"/>
              </a:spcBef>
              <a:spcAft>
                <a:spcPts val="1800"/>
              </a:spcAft>
              <a:buFont typeface="Wingdings" panose="05000000000000000000" pitchFamily="2" charset="2"/>
              <a:buChar char="§"/>
            </a:pPr>
            <a:r>
              <a:rPr lang="en-US" sz="2000" dirty="0"/>
              <a:t>S</a:t>
            </a:r>
            <a:r>
              <a:rPr lang="en-US" sz="2000" dirty="0" smtClean="0"/>
              <a:t>evere </a:t>
            </a:r>
            <a:r>
              <a:rPr lang="en-US" sz="2000" dirty="0"/>
              <a:t>hypertension (systolic BP &gt;180 mm Hg, diastolic BP &gt;110 mm Hg) may increase the risk for perioperative cardiovascular </a:t>
            </a:r>
            <a:r>
              <a:rPr lang="en-US" sz="2000" dirty="0" smtClean="0"/>
              <a:t>complications</a:t>
            </a:r>
            <a:endParaRPr lang="en-US" sz="2000" dirty="0"/>
          </a:p>
          <a:p>
            <a:pPr>
              <a:spcBef>
                <a:spcPts val="0"/>
              </a:spcBef>
              <a:spcAft>
                <a:spcPts val="1800"/>
              </a:spcAft>
              <a:buFont typeface="Wingdings" panose="05000000000000000000" pitchFamily="2" charset="2"/>
              <a:buChar char="§"/>
            </a:pPr>
            <a:r>
              <a:rPr lang="en-US" sz="2000" dirty="0" smtClean="0"/>
              <a:t>There </a:t>
            </a:r>
            <a:r>
              <a:rPr lang="en-US" sz="2000" dirty="0"/>
              <a:t>is little evidence of increased perioperative risk with Stage 1 hypertension </a:t>
            </a:r>
            <a:r>
              <a:rPr lang="en-US" sz="2000" dirty="0" smtClean="0"/>
              <a:t>(BP </a:t>
            </a:r>
            <a:r>
              <a:rPr lang="en-US" sz="2000" dirty="0"/>
              <a:t>140-</a:t>
            </a:r>
            <a:r>
              <a:rPr lang="en-US" sz="2000" dirty="0" smtClean="0"/>
              <a:t>159/90</a:t>
            </a:r>
            <a:r>
              <a:rPr lang="en-US" sz="2000" dirty="0"/>
              <a:t>-99 </a:t>
            </a:r>
            <a:r>
              <a:rPr lang="en-US" sz="2000" dirty="0" smtClean="0"/>
              <a:t>mmHg)</a:t>
            </a:r>
          </a:p>
          <a:p>
            <a:pPr>
              <a:spcBef>
                <a:spcPts val="0"/>
              </a:spcBef>
              <a:spcAft>
                <a:spcPts val="1200"/>
              </a:spcAft>
              <a:buFont typeface="Wingdings" panose="05000000000000000000" pitchFamily="2" charset="2"/>
              <a:buChar char="§"/>
            </a:pPr>
            <a:r>
              <a:rPr lang="en-US" sz="2000" dirty="0"/>
              <a:t>A</a:t>
            </a:r>
            <a:r>
              <a:rPr lang="en-US" sz="2000" dirty="0" smtClean="0"/>
              <a:t>ggressive BP </a:t>
            </a:r>
            <a:r>
              <a:rPr lang="en-US" sz="2000" dirty="0"/>
              <a:t>control in the perioperative period has not been shown to reduce the risk of </a:t>
            </a:r>
            <a:r>
              <a:rPr lang="en-US" sz="2000" dirty="0" smtClean="0"/>
              <a:t>complications </a:t>
            </a:r>
            <a:r>
              <a:rPr lang="en-US" sz="2000" dirty="0"/>
              <a:t>and may lead to intraoperative </a:t>
            </a:r>
            <a:r>
              <a:rPr lang="en-US" sz="2000" dirty="0" smtClean="0"/>
              <a:t>hypotension</a:t>
            </a:r>
            <a:endParaRPr lang="en-US" sz="2000" dirty="0" smtClean="0">
              <a:solidFill>
                <a:srgbClr val="FFFFFF"/>
              </a:solidFill>
            </a:endParaRPr>
          </a:p>
        </p:txBody>
      </p:sp>
    </p:spTree>
    <p:extLst>
      <p:ext uri="{BB962C8B-B14F-4D97-AF65-F5344CB8AC3E}">
        <p14:creationId xmlns:p14="http://schemas.microsoft.com/office/powerpoint/2010/main" val="107019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3568" y="1736920"/>
            <a:ext cx="8921578" cy="2286000"/>
            <a:chOff x="0" y="1792959"/>
            <a:chExt cx="9144000" cy="3044896"/>
          </a:xfrm>
        </p:grpSpPr>
        <p:pic>
          <p:nvPicPr>
            <p:cNvPr id="2" name="Picture 1"/>
            <p:cNvPicPr>
              <a:picLocks noChangeAspect="1"/>
            </p:cNvPicPr>
            <p:nvPr/>
          </p:nvPicPr>
          <p:blipFill>
            <a:blip r:embed="rId3"/>
            <a:stretch>
              <a:fillRect/>
            </a:stretch>
          </p:blipFill>
          <p:spPr>
            <a:xfrm>
              <a:off x="0" y="2019300"/>
              <a:ext cx="9144000" cy="2818555"/>
            </a:xfrm>
            <a:prstGeom prst="rect">
              <a:avLst/>
            </a:prstGeom>
          </p:spPr>
        </p:pic>
        <p:pic>
          <p:nvPicPr>
            <p:cNvPr id="3" name="Picture 2"/>
            <p:cNvPicPr>
              <a:picLocks noChangeAspect="1"/>
            </p:cNvPicPr>
            <p:nvPr/>
          </p:nvPicPr>
          <p:blipFill>
            <a:blip r:embed="rId4"/>
            <a:stretch>
              <a:fillRect/>
            </a:stretch>
          </p:blipFill>
          <p:spPr>
            <a:xfrm>
              <a:off x="0" y="1792959"/>
              <a:ext cx="9144000" cy="231861"/>
            </a:xfrm>
            <a:prstGeom prst="rect">
              <a:avLst/>
            </a:prstGeom>
          </p:spPr>
        </p:pic>
      </p:grpSp>
      <p:sp>
        <p:nvSpPr>
          <p:cNvPr id="5" name="TextBox 4"/>
          <p:cNvSpPr txBox="1"/>
          <p:nvPr/>
        </p:nvSpPr>
        <p:spPr>
          <a:xfrm>
            <a:off x="5296930" y="4783864"/>
            <a:ext cx="3748216" cy="246221"/>
          </a:xfrm>
          <a:prstGeom prst="rect">
            <a:avLst/>
          </a:prstGeom>
          <a:noFill/>
        </p:spPr>
        <p:txBody>
          <a:bodyPr wrap="square" rtlCol="0">
            <a:spAutoFit/>
          </a:bodyPr>
          <a:lstStyle/>
          <a:p>
            <a:pPr algn="r"/>
            <a:r>
              <a:rPr lang="en-US" sz="1000" b="1" i="1" dirty="0" smtClean="0">
                <a:solidFill>
                  <a:srgbClr val="FFFFFF"/>
                </a:solidFill>
                <a:cs typeface="Arial"/>
              </a:rPr>
              <a:t>Fleisher </a:t>
            </a:r>
            <a:r>
              <a:rPr lang="en-US" sz="1000" b="1" i="1" dirty="0">
                <a:solidFill>
                  <a:srgbClr val="FFFFFF"/>
                </a:solidFill>
                <a:cs typeface="Arial"/>
              </a:rPr>
              <a:t>LA</a:t>
            </a:r>
            <a:r>
              <a:rPr lang="en-US" sz="1000" b="1" i="1" dirty="0" smtClean="0">
                <a:solidFill>
                  <a:srgbClr val="FFFFFF"/>
                </a:solidFill>
                <a:cs typeface="Arial"/>
              </a:rPr>
              <a:t>, et </a:t>
            </a:r>
            <a:r>
              <a:rPr lang="en-US" sz="1000" b="1" i="1" dirty="0">
                <a:solidFill>
                  <a:srgbClr val="FFFFFF"/>
                </a:solidFill>
                <a:cs typeface="Arial"/>
              </a:rPr>
              <a:t>al. </a:t>
            </a:r>
            <a:r>
              <a:rPr lang="en-US" sz="1000" b="1" i="1" dirty="0" smtClean="0">
                <a:solidFill>
                  <a:srgbClr val="FFFFFF"/>
                </a:solidFill>
                <a:cs typeface="Arial"/>
              </a:rPr>
              <a:t>J </a:t>
            </a:r>
            <a:r>
              <a:rPr lang="en-US" sz="1000" b="1" i="1" dirty="0">
                <a:solidFill>
                  <a:srgbClr val="FFFFFF"/>
                </a:solidFill>
                <a:cs typeface="Arial"/>
              </a:rPr>
              <a:t>Am </a:t>
            </a:r>
            <a:r>
              <a:rPr lang="en-US" sz="1000" b="1" i="1" dirty="0" err="1">
                <a:solidFill>
                  <a:srgbClr val="FFFFFF"/>
                </a:solidFill>
                <a:cs typeface="Arial"/>
              </a:rPr>
              <a:t>Coll</a:t>
            </a:r>
            <a:r>
              <a:rPr lang="en-US" sz="1000" b="1" i="1" dirty="0">
                <a:solidFill>
                  <a:srgbClr val="FFFFFF"/>
                </a:solidFill>
                <a:cs typeface="Arial"/>
              </a:rPr>
              <a:t> </a:t>
            </a:r>
            <a:r>
              <a:rPr lang="en-US" sz="1000" b="1" i="1" dirty="0" err="1">
                <a:solidFill>
                  <a:srgbClr val="FFFFFF"/>
                </a:solidFill>
                <a:cs typeface="Arial"/>
              </a:rPr>
              <a:t>Cardiol</a:t>
            </a:r>
            <a:r>
              <a:rPr lang="en-US" sz="1000" b="1" i="1" dirty="0">
                <a:solidFill>
                  <a:srgbClr val="FFFFFF"/>
                </a:solidFill>
                <a:cs typeface="Arial"/>
              </a:rPr>
              <a:t>. 2014 Dec 9;64(22):e77-</a:t>
            </a:r>
            <a:r>
              <a:rPr lang="en-US" sz="1000" b="1" i="1" dirty="0" smtClean="0">
                <a:solidFill>
                  <a:srgbClr val="FFFFFF"/>
                </a:solidFill>
                <a:cs typeface="Arial"/>
              </a:rPr>
              <a:t>137</a:t>
            </a:r>
          </a:p>
        </p:txBody>
      </p:sp>
      <p:sp>
        <p:nvSpPr>
          <p:cNvPr id="6" name="Title 1"/>
          <p:cNvSpPr txBox="1">
            <a:spLocks/>
          </p:cNvSpPr>
          <p:nvPr/>
        </p:nvSpPr>
        <p:spPr>
          <a:xfrm>
            <a:off x="217218" y="128087"/>
            <a:ext cx="8705389"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E9700A"/>
                </a:solidFill>
                <a:latin typeface="Cambria" panose="02040503050406030204" pitchFamily="18" charset="0"/>
              </a:rPr>
              <a:t>Recommendations on Beta-Blockers</a:t>
            </a:r>
          </a:p>
          <a:p>
            <a:r>
              <a:rPr lang="en-US" sz="3400" b="1" dirty="0">
                <a:solidFill>
                  <a:srgbClr val="E9700A"/>
                </a:solidFill>
                <a:latin typeface="Cambria" panose="02040503050406030204" pitchFamily="18" charset="0"/>
              </a:rPr>
              <a:t>ACC/AHA Guidelines for Perioperative </a:t>
            </a:r>
            <a:r>
              <a:rPr lang="en-US" sz="3400" b="1" dirty="0" smtClean="0">
                <a:solidFill>
                  <a:srgbClr val="E9700A"/>
                </a:solidFill>
                <a:latin typeface="Cambria" panose="02040503050406030204" pitchFamily="18" charset="0"/>
              </a:rPr>
              <a:t>Beta-Blockers</a:t>
            </a:r>
            <a:endParaRPr lang="en-US" sz="34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848764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14"/>
            <a:ext cx="8229600" cy="857250"/>
          </a:xfrm>
        </p:spPr>
        <p:txBody>
          <a:bodyPr>
            <a:normAutofit/>
          </a:bodyPr>
          <a:lstStyle/>
          <a:p>
            <a:r>
              <a:rPr lang="en-US" b="1" dirty="0" smtClean="0">
                <a:latin typeface="Cambria" panose="02040503050406030204" pitchFamily="18" charset="0"/>
              </a:rPr>
              <a:t>Case Cont.</a:t>
            </a:r>
            <a:endParaRPr lang="en-US" b="1" dirty="0">
              <a:latin typeface="Cambria" panose="02040503050406030204" pitchFamily="18" charset="0"/>
            </a:endParaRPr>
          </a:p>
        </p:txBody>
      </p:sp>
      <p:sp>
        <p:nvSpPr>
          <p:cNvPr id="3" name="Content Placeholder 2"/>
          <p:cNvSpPr>
            <a:spLocks noGrp="1"/>
          </p:cNvSpPr>
          <p:nvPr>
            <p:ph idx="1"/>
          </p:nvPr>
        </p:nvSpPr>
        <p:spPr>
          <a:xfrm>
            <a:off x="457201" y="1066487"/>
            <a:ext cx="8316096" cy="3394472"/>
          </a:xfrm>
        </p:spPr>
        <p:txBody>
          <a:bodyPr>
            <a:noAutofit/>
          </a:bodyPr>
          <a:lstStyle/>
          <a:p>
            <a:pPr>
              <a:spcBef>
                <a:spcPts val="0"/>
              </a:spcBef>
              <a:spcAft>
                <a:spcPts val="1200"/>
              </a:spcAft>
              <a:buFont typeface="Wingdings" panose="05000000000000000000" pitchFamily="2" charset="2"/>
              <a:buChar char="§"/>
            </a:pPr>
            <a:r>
              <a:rPr lang="en-US" sz="2200" dirty="0"/>
              <a:t>The patient’s BP is elevated, but </a:t>
            </a:r>
            <a:r>
              <a:rPr lang="en-US" sz="2200" dirty="0" smtClean="0"/>
              <a:t>he </a:t>
            </a:r>
            <a:r>
              <a:rPr lang="en-US" sz="2200" dirty="0"/>
              <a:t>has no evidence of end-organ </a:t>
            </a:r>
            <a:r>
              <a:rPr lang="en-US" sz="2200" dirty="0" smtClean="0"/>
              <a:t>damage</a:t>
            </a:r>
          </a:p>
          <a:p>
            <a:pPr>
              <a:spcBef>
                <a:spcPts val="0"/>
              </a:spcBef>
              <a:spcAft>
                <a:spcPts val="1200"/>
              </a:spcAft>
              <a:buFont typeface="Wingdings" panose="05000000000000000000" pitchFamily="2" charset="2"/>
              <a:buChar char="§"/>
            </a:pPr>
            <a:r>
              <a:rPr lang="en-US" sz="2200" dirty="0"/>
              <a:t>C</a:t>
            </a:r>
            <a:r>
              <a:rPr lang="en-US" sz="2200" dirty="0" smtClean="0"/>
              <a:t>ontinuation </a:t>
            </a:r>
            <a:r>
              <a:rPr lang="en-US" sz="2200" dirty="0"/>
              <a:t>of chronic beta-blocker therapy is appropriate to reduce myocardial oxygen demand by lowering heart rate and </a:t>
            </a:r>
            <a:r>
              <a:rPr lang="en-US" sz="2200" dirty="0" smtClean="0"/>
              <a:t>BP, </a:t>
            </a:r>
            <a:r>
              <a:rPr lang="en-US" sz="2200" dirty="0"/>
              <a:t>reducing the risk of myocardial </a:t>
            </a:r>
            <a:r>
              <a:rPr lang="en-US" sz="2200" dirty="0" smtClean="0"/>
              <a:t>ischemia</a:t>
            </a:r>
          </a:p>
          <a:p>
            <a:pPr>
              <a:spcBef>
                <a:spcPts val="0"/>
              </a:spcBef>
              <a:spcAft>
                <a:spcPts val="1200"/>
              </a:spcAft>
              <a:buFont typeface="Wingdings" panose="05000000000000000000" pitchFamily="2" charset="2"/>
              <a:buChar char="§"/>
            </a:pPr>
            <a:r>
              <a:rPr lang="en-US" sz="2200" dirty="0"/>
              <a:t>P</a:t>
            </a:r>
            <a:r>
              <a:rPr lang="en-US" sz="2200" dirty="0" smtClean="0"/>
              <a:t>otential </a:t>
            </a:r>
            <a:r>
              <a:rPr lang="en-US" sz="2200" dirty="0"/>
              <a:t>benefits must be </a:t>
            </a:r>
            <a:r>
              <a:rPr lang="en-US" sz="2200" dirty="0" smtClean="0"/>
              <a:t>weighted </a:t>
            </a:r>
            <a:r>
              <a:rPr lang="en-US" sz="2200" dirty="0"/>
              <a:t>against the risk of hypotension, decreased cardiac output, and diminished perfusion of vital </a:t>
            </a:r>
            <a:r>
              <a:rPr lang="en-US" sz="2200" dirty="0" smtClean="0"/>
              <a:t>organs</a:t>
            </a:r>
          </a:p>
        </p:txBody>
      </p:sp>
    </p:spTree>
    <p:extLst>
      <p:ext uri="{BB962C8B-B14F-4D97-AF65-F5344CB8AC3E}">
        <p14:creationId xmlns:p14="http://schemas.microsoft.com/office/powerpoint/2010/main" val="2727608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What are the most common cardiac and noncardiac complications that occur during the perioperative period in older adults undergoing major surgery?</a:t>
            </a:r>
            <a:endParaRPr lang="en-US" dirty="0"/>
          </a:p>
        </p:txBody>
      </p:sp>
    </p:spTree>
    <p:extLst>
      <p:ext uri="{BB962C8B-B14F-4D97-AF65-F5344CB8AC3E}">
        <p14:creationId xmlns:p14="http://schemas.microsoft.com/office/powerpoint/2010/main" val="4237645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320" t="14377" r="8634" b="5208"/>
          <a:stretch/>
        </p:blipFill>
        <p:spPr>
          <a:xfrm>
            <a:off x="1420664" y="650813"/>
            <a:ext cx="6302673" cy="3474720"/>
          </a:xfrm>
          <a:prstGeom prst="rect">
            <a:avLst/>
          </a:prstGeom>
        </p:spPr>
      </p:pic>
      <p:sp>
        <p:nvSpPr>
          <p:cNvPr id="4" name="Title 1"/>
          <p:cNvSpPr txBox="1">
            <a:spLocks/>
          </p:cNvSpPr>
          <p:nvPr/>
        </p:nvSpPr>
        <p:spPr>
          <a:xfrm>
            <a:off x="217218" y="46013"/>
            <a:ext cx="8705389"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E9700A"/>
                </a:solidFill>
                <a:latin typeface="Cambria" panose="02040503050406030204" pitchFamily="18" charset="0"/>
              </a:rPr>
              <a:t>Postoperative </a:t>
            </a:r>
            <a:r>
              <a:rPr lang="en-US" sz="3000" b="1" dirty="0" smtClean="0">
                <a:solidFill>
                  <a:srgbClr val="E9700A"/>
                </a:solidFill>
                <a:latin typeface="Cambria" panose="02040503050406030204" pitchFamily="18" charset="0"/>
              </a:rPr>
              <a:t>Complications </a:t>
            </a:r>
            <a:r>
              <a:rPr lang="en-US" sz="3000" b="1" dirty="0" smtClean="0">
                <a:solidFill>
                  <a:srgbClr val="E9700A"/>
                </a:solidFill>
                <a:latin typeface="Cambria" panose="02040503050406030204" pitchFamily="18" charset="0"/>
              </a:rPr>
              <a:t>in the </a:t>
            </a:r>
            <a:r>
              <a:rPr lang="en-US" sz="3000" b="1" dirty="0">
                <a:solidFill>
                  <a:srgbClr val="E9700A"/>
                </a:solidFill>
                <a:latin typeface="Cambria" panose="02040503050406030204" pitchFamily="18" charset="0"/>
              </a:rPr>
              <a:t>O</a:t>
            </a:r>
            <a:r>
              <a:rPr lang="en-US" sz="3000" b="1" dirty="0" smtClean="0">
                <a:solidFill>
                  <a:srgbClr val="E9700A"/>
                </a:solidFill>
                <a:latin typeface="Cambria" panose="02040503050406030204" pitchFamily="18" charset="0"/>
              </a:rPr>
              <a:t>lder </a:t>
            </a:r>
            <a:r>
              <a:rPr lang="en-US" sz="3000" b="1" dirty="0">
                <a:solidFill>
                  <a:srgbClr val="E9700A"/>
                </a:solidFill>
                <a:latin typeface="Cambria" panose="02040503050406030204" pitchFamily="18" charset="0"/>
              </a:rPr>
              <a:t>A</a:t>
            </a:r>
            <a:r>
              <a:rPr lang="en-US" sz="3000" b="1" dirty="0" smtClean="0">
                <a:solidFill>
                  <a:srgbClr val="E9700A"/>
                </a:solidFill>
                <a:latin typeface="Cambria" panose="02040503050406030204" pitchFamily="18" charset="0"/>
              </a:rPr>
              <a:t>dult</a:t>
            </a:r>
            <a:endParaRPr lang="en-US" sz="3000" b="1" dirty="0">
              <a:solidFill>
                <a:srgbClr val="E9700A"/>
              </a:solidFill>
              <a:latin typeface="Cambria" panose="02040503050406030204" pitchFamily="18" charset="0"/>
            </a:endParaRPr>
          </a:p>
        </p:txBody>
      </p:sp>
      <p:sp>
        <p:nvSpPr>
          <p:cNvPr id="5" name="TextBox 4"/>
          <p:cNvSpPr txBox="1"/>
          <p:nvPr/>
        </p:nvSpPr>
        <p:spPr>
          <a:xfrm>
            <a:off x="5865340" y="4750431"/>
            <a:ext cx="3278659" cy="246221"/>
          </a:xfrm>
          <a:prstGeom prst="rect">
            <a:avLst/>
          </a:prstGeom>
          <a:noFill/>
        </p:spPr>
        <p:txBody>
          <a:bodyPr wrap="square" rtlCol="0">
            <a:spAutoFit/>
          </a:bodyPr>
          <a:lstStyle/>
          <a:p>
            <a:pPr algn="r"/>
            <a:r>
              <a:rPr lang="en-US" sz="1000" b="1" i="1" dirty="0" smtClean="0">
                <a:solidFill>
                  <a:srgbClr val="FFFFFF"/>
                </a:solidFill>
                <a:latin typeface="+mj-lt"/>
                <a:cs typeface="Arial"/>
              </a:rPr>
              <a:t>Hamel MB, et al. J Am </a:t>
            </a:r>
            <a:r>
              <a:rPr lang="en-US" sz="1000" b="1" i="1" dirty="0" err="1" smtClean="0">
                <a:solidFill>
                  <a:srgbClr val="FFFFFF"/>
                </a:solidFill>
                <a:latin typeface="+mj-lt"/>
                <a:cs typeface="Arial"/>
              </a:rPr>
              <a:t>Geriatr</a:t>
            </a:r>
            <a:r>
              <a:rPr lang="en-US" sz="1000" b="1" i="1" dirty="0" smtClean="0">
                <a:solidFill>
                  <a:srgbClr val="FFFFFF"/>
                </a:solidFill>
                <a:latin typeface="+mj-lt"/>
                <a:cs typeface="Arial"/>
              </a:rPr>
              <a:t> Soc.2005(53)424-29</a:t>
            </a:r>
            <a:endParaRPr lang="en-US" sz="1000" b="1" i="1" dirty="0">
              <a:solidFill>
                <a:srgbClr val="FFFFFF"/>
              </a:solidFill>
              <a:latin typeface="+mj-lt"/>
              <a:cs typeface="Arial"/>
            </a:endParaRPr>
          </a:p>
        </p:txBody>
      </p:sp>
    </p:spTree>
    <p:extLst>
      <p:ext uri="{BB962C8B-B14F-4D97-AF65-F5344CB8AC3E}">
        <p14:creationId xmlns:p14="http://schemas.microsoft.com/office/powerpoint/2010/main" val="1098653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502" t="28920" r="9000" b="23076"/>
          <a:stretch/>
        </p:blipFill>
        <p:spPr>
          <a:xfrm>
            <a:off x="381000" y="888373"/>
            <a:ext cx="8313956" cy="2754650"/>
          </a:xfrm>
          <a:prstGeom prst="rect">
            <a:avLst/>
          </a:prstGeom>
        </p:spPr>
      </p:pic>
      <p:sp>
        <p:nvSpPr>
          <p:cNvPr id="2" name="TextBox 1"/>
          <p:cNvSpPr txBox="1"/>
          <p:nvPr/>
        </p:nvSpPr>
        <p:spPr>
          <a:xfrm>
            <a:off x="381000" y="4804811"/>
            <a:ext cx="8680622" cy="246221"/>
          </a:xfrm>
          <a:prstGeom prst="rect">
            <a:avLst/>
          </a:prstGeom>
          <a:noFill/>
        </p:spPr>
        <p:txBody>
          <a:bodyPr wrap="square" rtlCol="0">
            <a:spAutoFit/>
          </a:bodyPr>
          <a:lstStyle/>
          <a:p>
            <a:pPr algn="r"/>
            <a:r>
              <a:rPr lang="en-US" sz="1000" b="1" i="1" dirty="0" smtClean="0">
                <a:solidFill>
                  <a:srgbClr val="FFFFFF"/>
                </a:solidFill>
                <a:cs typeface="Arial"/>
              </a:rPr>
              <a:t>Hamel MB, et al. J Am </a:t>
            </a:r>
            <a:r>
              <a:rPr lang="en-US" sz="1000" b="1" i="1" dirty="0" err="1" smtClean="0">
                <a:solidFill>
                  <a:srgbClr val="FFFFFF"/>
                </a:solidFill>
                <a:cs typeface="Arial"/>
              </a:rPr>
              <a:t>Geriatr</a:t>
            </a:r>
            <a:r>
              <a:rPr lang="en-US" sz="1000" b="1" i="1" dirty="0" smtClean="0">
                <a:solidFill>
                  <a:srgbClr val="FFFFFF"/>
                </a:solidFill>
                <a:cs typeface="Arial"/>
              </a:rPr>
              <a:t> Soc.2005(53)424-29</a:t>
            </a:r>
            <a:endParaRPr lang="en-US" sz="1000" b="1" i="1" dirty="0">
              <a:solidFill>
                <a:srgbClr val="FFFFFF"/>
              </a:solidFill>
              <a:cs typeface="Arial"/>
            </a:endParaRPr>
          </a:p>
        </p:txBody>
      </p:sp>
      <p:sp>
        <p:nvSpPr>
          <p:cNvPr id="5" name="Title 1"/>
          <p:cNvSpPr txBox="1">
            <a:spLocks/>
          </p:cNvSpPr>
          <p:nvPr/>
        </p:nvSpPr>
        <p:spPr>
          <a:xfrm>
            <a:off x="210010" y="128497"/>
            <a:ext cx="8705389"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E9700A"/>
                </a:solidFill>
                <a:latin typeface="Cambria" panose="02040503050406030204" pitchFamily="18" charset="0"/>
              </a:rPr>
              <a:t>Postoperative </a:t>
            </a:r>
            <a:r>
              <a:rPr lang="en-US" sz="3000" b="1" dirty="0">
                <a:solidFill>
                  <a:srgbClr val="E9700A"/>
                </a:solidFill>
                <a:latin typeface="Cambria" panose="02040503050406030204" pitchFamily="18" charset="0"/>
              </a:rPr>
              <a:t>C</a:t>
            </a:r>
            <a:r>
              <a:rPr lang="en-US" sz="3000" b="1" dirty="0" smtClean="0">
                <a:solidFill>
                  <a:srgbClr val="E9700A"/>
                </a:solidFill>
                <a:latin typeface="Cambria" panose="02040503050406030204" pitchFamily="18" charset="0"/>
              </a:rPr>
              <a:t>omplications </a:t>
            </a:r>
            <a:r>
              <a:rPr lang="en-US" sz="3000" b="1" dirty="0" smtClean="0">
                <a:solidFill>
                  <a:srgbClr val="E9700A"/>
                </a:solidFill>
                <a:latin typeface="Cambria" panose="02040503050406030204" pitchFamily="18" charset="0"/>
              </a:rPr>
              <a:t>in the </a:t>
            </a:r>
            <a:r>
              <a:rPr lang="en-US" sz="3000" b="1" dirty="0" smtClean="0">
                <a:solidFill>
                  <a:srgbClr val="E9700A"/>
                </a:solidFill>
                <a:latin typeface="Cambria" panose="02040503050406030204" pitchFamily="18" charset="0"/>
              </a:rPr>
              <a:t>Older Adult</a:t>
            </a:r>
            <a:endParaRPr lang="en-US" sz="30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4283101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8"/>
            <a:ext cx="8229600" cy="857250"/>
          </a:xfrm>
        </p:spPr>
        <p:txBody>
          <a:bodyPr>
            <a:normAutofit/>
          </a:bodyPr>
          <a:lstStyle/>
          <a:p>
            <a:r>
              <a:rPr lang="en-US" sz="4000" b="1" dirty="0" smtClean="0">
                <a:latin typeface="Cambria" panose="02040503050406030204" pitchFamily="18" charset="0"/>
              </a:rPr>
              <a:t>Relevance</a:t>
            </a:r>
            <a:endParaRPr lang="en-US" sz="4000" b="1" dirty="0">
              <a:latin typeface="Cambria" panose="02040503050406030204" pitchFamily="18" charset="0"/>
            </a:endParaRPr>
          </a:p>
        </p:txBody>
      </p:sp>
      <p:sp>
        <p:nvSpPr>
          <p:cNvPr id="3" name="Content Placeholder 2"/>
          <p:cNvSpPr>
            <a:spLocks noGrp="1"/>
          </p:cNvSpPr>
          <p:nvPr>
            <p:ph idx="1"/>
          </p:nvPr>
        </p:nvSpPr>
        <p:spPr>
          <a:xfrm>
            <a:off x="313554" y="849708"/>
            <a:ext cx="8528651" cy="3394472"/>
          </a:xfrm>
        </p:spPr>
        <p:txBody>
          <a:bodyPr>
            <a:noAutofit/>
          </a:bodyPr>
          <a:lstStyle/>
          <a:p>
            <a:pPr>
              <a:spcBef>
                <a:spcPts val="1200"/>
              </a:spcBef>
              <a:buFont typeface="Wingdings" panose="05000000000000000000" pitchFamily="2" charset="2"/>
              <a:buChar char="§"/>
            </a:pPr>
            <a:r>
              <a:rPr lang="en-US" sz="1800" dirty="0" smtClean="0"/>
              <a:t>Over the last 20 years, the number of people 70 years of age or older requiring surgical interventions has increased substantially</a:t>
            </a:r>
          </a:p>
          <a:p>
            <a:pPr>
              <a:spcBef>
                <a:spcPts val="1200"/>
              </a:spcBef>
              <a:buFont typeface="Wingdings" panose="05000000000000000000" pitchFamily="2" charset="2"/>
              <a:buChar char="§"/>
            </a:pPr>
            <a:r>
              <a:rPr lang="en-US" sz="1800" dirty="0" smtClean="0"/>
              <a:t>Perioperative </a:t>
            </a:r>
            <a:r>
              <a:rPr lang="en-US" sz="1800" dirty="0"/>
              <a:t>management of people over 70 years of age poses </a:t>
            </a:r>
            <a:r>
              <a:rPr lang="en-US" sz="1800" dirty="0" smtClean="0"/>
              <a:t>challenges </a:t>
            </a:r>
            <a:r>
              <a:rPr lang="en-US" sz="1800" dirty="0"/>
              <a:t>not </a:t>
            </a:r>
            <a:r>
              <a:rPr lang="en-US" sz="1800" dirty="0" smtClean="0"/>
              <a:t> </a:t>
            </a:r>
            <a:r>
              <a:rPr lang="en-US" sz="1800" dirty="0"/>
              <a:t>encountered in younger </a:t>
            </a:r>
            <a:r>
              <a:rPr lang="en-US" sz="1800" dirty="0" smtClean="0"/>
              <a:t>patients</a:t>
            </a:r>
          </a:p>
          <a:p>
            <a:pPr marL="860425">
              <a:spcBef>
                <a:spcPts val="1200"/>
              </a:spcBef>
              <a:buFont typeface="Calibri" panose="020F0502020204030204" pitchFamily="34" charset="0"/>
              <a:buChar char="-"/>
            </a:pPr>
            <a:r>
              <a:rPr lang="en-US" sz="1800" dirty="0" smtClean="0"/>
              <a:t>  Lack </a:t>
            </a:r>
            <a:r>
              <a:rPr lang="en-US" sz="1800" dirty="0"/>
              <a:t>of recommendations in perioperative guidelines</a:t>
            </a:r>
          </a:p>
          <a:p>
            <a:pPr marL="860425">
              <a:spcBef>
                <a:spcPts val="1200"/>
              </a:spcBef>
              <a:buFont typeface="Calibri" panose="020F0502020204030204" pitchFamily="34" charset="0"/>
              <a:buChar char="-"/>
            </a:pPr>
            <a:r>
              <a:rPr lang="en-US" sz="1800" dirty="0"/>
              <a:t>  </a:t>
            </a:r>
            <a:r>
              <a:rPr lang="en-US" sz="1800" dirty="0" smtClean="0"/>
              <a:t>Underrepresented </a:t>
            </a:r>
            <a:r>
              <a:rPr lang="en-US" sz="1800" dirty="0"/>
              <a:t>in trials, </a:t>
            </a:r>
            <a:r>
              <a:rPr lang="en-US" sz="1800" dirty="0" smtClean="0"/>
              <a:t>studies</a:t>
            </a:r>
          </a:p>
          <a:p>
            <a:pPr>
              <a:spcBef>
                <a:spcPts val="1200"/>
              </a:spcBef>
              <a:buFont typeface="Wingdings" panose="05000000000000000000" pitchFamily="2" charset="2"/>
              <a:buChar char="§"/>
            </a:pPr>
            <a:r>
              <a:rPr lang="en-US" sz="1800" dirty="0" smtClean="0"/>
              <a:t>Understanding </a:t>
            </a:r>
            <a:r>
              <a:rPr lang="en-US" sz="1800" dirty="0"/>
              <a:t>the pathophysiologic changes that occur in the older surgical patient is necessary to ensure appropriate perioperative risk assessment and medical </a:t>
            </a:r>
            <a:r>
              <a:rPr lang="en-US" sz="1800" dirty="0" smtClean="0"/>
              <a:t>management</a:t>
            </a:r>
          </a:p>
          <a:p>
            <a:pPr>
              <a:spcBef>
                <a:spcPts val="0"/>
              </a:spcBef>
              <a:spcAft>
                <a:spcPts val="6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2308963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92"/>
            <a:ext cx="8229600" cy="857250"/>
          </a:xfrm>
        </p:spPr>
        <p:txBody>
          <a:bodyPr>
            <a:normAutofit/>
          </a:bodyPr>
          <a:lstStyle/>
          <a:p>
            <a:r>
              <a:rPr lang="en-US" sz="4000" b="1" dirty="0" smtClean="0">
                <a:latin typeface="Cambria" panose="02040503050406030204" pitchFamily="18" charset="0"/>
              </a:rPr>
              <a:t>Cardiac </a:t>
            </a:r>
            <a:r>
              <a:rPr lang="en-US" sz="4000" b="1" dirty="0">
                <a:latin typeface="Cambria" panose="02040503050406030204" pitchFamily="18" charset="0"/>
              </a:rPr>
              <a:t>C</a:t>
            </a:r>
            <a:r>
              <a:rPr lang="en-US" sz="4000" b="1" dirty="0" smtClean="0">
                <a:latin typeface="Cambria" panose="02040503050406030204" pitchFamily="18" charset="0"/>
              </a:rPr>
              <a:t>omplications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002442"/>
            <a:ext cx="8229600" cy="3394075"/>
          </a:xfrm>
        </p:spPr>
        <p:txBody>
          <a:bodyPr>
            <a:normAutofit/>
          </a:bodyPr>
          <a:lstStyle/>
          <a:p>
            <a:pPr>
              <a:spcBef>
                <a:spcPts val="1200"/>
              </a:spcBef>
              <a:buFont typeface="Wingdings" panose="05000000000000000000" pitchFamily="2" charset="2"/>
              <a:buChar char="§"/>
            </a:pPr>
            <a:r>
              <a:rPr lang="en-US" sz="2000" dirty="0"/>
              <a:t>Myocardial </a:t>
            </a:r>
            <a:r>
              <a:rPr lang="en-US" sz="2000" dirty="0" smtClean="0"/>
              <a:t>ischemia</a:t>
            </a:r>
            <a:endParaRPr lang="en-US" sz="2000" dirty="0"/>
          </a:p>
          <a:p>
            <a:pPr>
              <a:spcBef>
                <a:spcPts val="1200"/>
              </a:spcBef>
              <a:buFont typeface="Wingdings" panose="05000000000000000000" pitchFamily="2" charset="2"/>
              <a:buChar char="§"/>
            </a:pPr>
            <a:r>
              <a:rPr lang="en-US" sz="2000" dirty="0"/>
              <a:t>S</a:t>
            </a:r>
            <a:r>
              <a:rPr lang="en-US" sz="2000" dirty="0" smtClean="0"/>
              <a:t>upraventricular arrhythmias</a:t>
            </a:r>
          </a:p>
          <a:p>
            <a:pPr>
              <a:spcBef>
                <a:spcPts val="1200"/>
              </a:spcBef>
              <a:buFont typeface="Wingdings" panose="05000000000000000000" pitchFamily="2" charset="2"/>
              <a:buChar char="§"/>
            </a:pPr>
            <a:r>
              <a:rPr lang="en-US" sz="2000" dirty="0" smtClean="0"/>
              <a:t>Ventricular arrhythmias</a:t>
            </a:r>
          </a:p>
          <a:p>
            <a:pPr>
              <a:spcBef>
                <a:spcPts val="1200"/>
              </a:spcBef>
              <a:buFont typeface="Wingdings" panose="05000000000000000000" pitchFamily="2" charset="2"/>
              <a:buChar char="§"/>
            </a:pPr>
            <a:r>
              <a:rPr lang="en-US" sz="2000" dirty="0"/>
              <a:t>H</a:t>
            </a:r>
            <a:r>
              <a:rPr lang="en-US" sz="2000" dirty="0" smtClean="0"/>
              <a:t>eart </a:t>
            </a:r>
            <a:r>
              <a:rPr lang="en-US" sz="2000" dirty="0"/>
              <a:t>failure due to pre-existing left ventricular systolic or diastolic dysfunction in conjunction with volume </a:t>
            </a:r>
            <a:r>
              <a:rPr lang="en-US" sz="2000" dirty="0" smtClean="0"/>
              <a:t>overload</a:t>
            </a:r>
            <a:endParaRPr lang="en-US" sz="2000" dirty="0"/>
          </a:p>
        </p:txBody>
      </p:sp>
    </p:spTree>
    <p:extLst>
      <p:ext uri="{BB962C8B-B14F-4D97-AF65-F5344CB8AC3E}">
        <p14:creationId xmlns:p14="http://schemas.microsoft.com/office/powerpoint/2010/main" val="2194291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19"/>
            <a:ext cx="8229600" cy="857250"/>
          </a:xfrm>
        </p:spPr>
        <p:txBody>
          <a:bodyPr/>
          <a:lstStyle/>
          <a:p>
            <a:r>
              <a:rPr lang="en-US" b="1" dirty="0" smtClean="0">
                <a:latin typeface="Cambria" panose="02040503050406030204" pitchFamily="18" charset="0"/>
              </a:rPr>
              <a:t>Case </a:t>
            </a:r>
            <a:r>
              <a:rPr lang="en-US" b="1" dirty="0" smtClean="0">
                <a:latin typeface="Cambria" panose="02040503050406030204" pitchFamily="18" charset="0"/>
              </a:rPr>
              <a:t>Cont. </a:t>
            </a:r>
            <a:endParaRPr lang="en-US" b="1" dirty="0">
              <a:latin typeface="Cambria" panose="02040503050406030204" pitchFamily="18" charset="0"/>
            </a:endParaRPr>
          </a:p>
        </p:txBody>
      </p:sp>
      <p:sp>
        <p:nvSpPr>
          <p:cNvPr id="3" name="Content Placeholder 2"/>
          <p:cNvSpPr>
            <a:spLocks noGrp="1"/>
          </p:cNvSpPr>
          <p:nvPr>
            <p:ph idx="1"/>
          </p:nvPr>
        </p:nvSpPr>
        <p:spPr>
          <a:xfrm>
            <a:off x="457200" y="1000230"/>
            <a:ext cx="8229600" cy="3943350"/>
          </a:xfrm>
        </p:spPr>
        <p:txBody>
          <a:bodyPr>
            <a:noAutofit/>
          </a:bodyPr>
          <a:lstStyle/>
          <a:p>
            <a:pPr>
              <a:spcBef>
                <a:spcPts val="1200"/>
              </a:spcBef>
              <a:buFont typeface="Wingdings" panose="05000000000000000000" pitchFamily="2" charset="2"/>
              <a:buChar char="§"/>
            </a:pPr>
            <a:r>
              <a:rPr lang="en-US" sz="2000" dirty="0" smtClean="0"/>
              <a:t>The patient undergoes uneventful surgical repair of  his abdominal aneurysm </a:t>
            </a:r>
            <a:r>
              <a:rPr lang="en-US" sz="2000" dirty="0"/>
              <a:t>under general </a:t>
            </a:r>
            <a:r>
              <a:rPr lang="en-US" sz="2000" dirty="0" smtClean="0"/>
              <a:t>anesthesia</a:t>
            </a:r>
            <a:endParaRPr lang="en-US" sz="2000" dirty="0"/>
          </a:p>
          <a:p>
            <a:pPr>
              <a:spcBef>
                <a:spcPts val="1200"/>
              </a:spcBef>
              <a:buFont typeface="Wingdings" panose="05000000000000000000" pitchFamily="2" charset="2"/>
              <a:buChar char="§"/>
            </a:pPr>
            <a:r>
              <a:rPr lang="en-US" sz="2000" dirty="0" smtClean="0"/>
              <a:t>During the firs24h post-surgery the patient develops an irregular heart rate at 130bpm and complaints of shortness of breath</a:t>
            </a:r>
          </a:p>
          <a:p>
            <a:pPr>
              <a:spcBef>
                <a:spcPts val="1200"/>
              </a:spcBef>
              <a:buFont typeface="Wingdings" panose="05000000000000000000" pitchFamily="2" charset="2"/>
              <a:buChar char="§"/>
            </a:pPr>
            <a:r>
              <a:rPr lang="en-US" sz="2000" dirty="0"/>
              <a:t>On physical </a:t>
            </a:r>
            <a:r>
              <a:rPr lang="en-US" sz="2000" dirty="0" smtClean="0"/>
              <a:t>exam, </a:t>
            </a:r>
            <a:r>
              <a:rPr lang="en-US" sz="2000" dirty="0"/>
              <a:t>the patient is alert and denies pain. T</a:t>
            </a:r>
            <a:r>
              <a:rPr lang="en-US" sz="2000" dirty="0" smtClean="0"/>
              <a:t>emperature </a:t>
            </a:r>
            <a:r>
              <a:rPr lang="en-US" sz="2000" dirty="0"/>
              <a:t>is 35.2°</a:t>
            </a:r>
            <a:r>
              <a:rPr lang="en-US" sz="2000" dirty="0" smtClean="0"/>
              <a:t>C, heart </a:t>
            </a:r>
            <a:r>
              <a:rPr lang="en-US" sz="2000" dirty="0"/>
              <a:t>rate is </a:t>
            </a:r>
            <a:r>
              <a:rPr lang="en-US" sz="2000" dirty="0" smtClean="0"/>
              <a:t>130 </a:t>
            </a:r>
            <a:r>
              <a:rPr lang="en-US" sz="2000" dirty="0" err="1"/>
              <a:t>bpm</a:t>
            </a:r>
            <a:r>
              <a:rPr lang="en-US" sz="2000" dirty="0"/>
              <a:t> and </a:t>
            </a:r>
            <a:r>
              <a:rPr lang="en-US" sz="2000" dirty="0" smtClean="0"/>
              <a:t>irregular, BP is 145</a:t>
            </a:r>
            <a:r>
              <a:rPr lang="en-US" sz="2000" dirty="0"/>
              <a:t>/65 mm </a:t>
            </a:r>
            <a:r>
              <a:rPr lang="en-US" sz="2000" dirty="0" smtClean="0"/>
              <a:t>Hg, oxygen </a:t>
            </a:r>
            <a:r>
              <a:rPr lang="en-US" sz="2000" dirty="0"/>
              <a:t>saturation </a:t>
            </a:r>
            <a:r>
              <a:rPr lang="en-US" sz="2000" dirty="0" smtClean="0"/>
              <a:t>is </a:t>
            </a:r>
            <a:r>
              <a:rPr lang="en-US" sz="2000" dirty="0"/>
              <a:t>96% on 2 L</a:t>
            </a:r>
            <a:r>
              <a:rPr lang="en-US" sz="2000" dirty="0" smtClean="0"/>
              <a:t> O2 (nasal cannula). Lungs are clear</a:t>
            </a:r>
          </a:p>
          <a:p>
            <a:pPr>
              <a:spcBef>
                <a:spcPts val="1200"/>
              </a:spcBef>
              <a:buFont typeface="Wingdings" panose="05000000000000000000" pitchFamily="2" charset="2"/>
              <a:buChar char="§"/>
            </a:pPr>
            <a:endParaRPr lang="en-US" sz="2000" dirty="0"/>
          </a:p>
        </p:txBody>
      </p:sp>
    </p:spTree>
    <p:extLst>
      <p:ext uri="{BB962C8B-B14F-4D97-AF65-F5344CB8AC3E}">
        <p14:creationId xmlns:p14="http://schemas.microsoft.com/office/powerpoint/2010/main" val="541370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36"/>
            <a:ext cx="8229600" cy="857250"/>
          </a:xfrm>
        </p:spPr>
        <p:txBody>
          <a:bodyPr>
            <a:normAutofit/>
          </a:bodyPr>
          <a:lstStyle/>
          <a:p>
            <a:r>
              <a:rPr lang="en-US" sz="4000" b="1" dirty="0" smtClean="0">
                <a:latin typeface="Cambria" panose="02040503050406030204" pitchFamily="18" charset="0"/>
              </a:rPr>
              <a:t>Case Cont.</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026286"/>
            <a:ext cx="8229600" cy="3002017"/>
          </a:xfrm>
        </p:spPr>
        <p:txBody>
          <a:bodyPr>
            <a:noAutofit/>
          </a:bodyPr>
          <a:lstStyle/>
          <a:p>
            <a:pPr>
              <a:spcBef>
                <a:spcPts val="1200"/>
              </a:spcBef>
              <a:buFont typeface="Wingdings" panose="05000000000000000000" pitchFamily="2" charset="2"/>
              <a:buChar char="§"/>
            </a:pPr>
            <a:r>
              <a:rPr lang="en-US" sz="2000" dirty="0" smtClean="0"/>
              <a:t>ECG shows </a:t>
            </a:r>
            <a:r>
              <a:rPr lang="en-US" sz="2000" dirty="0"/>
              <a:t>atrial fibrillation (AF) with a ventricular rate of 110 </a:t>
            </a:r>
            <a:r>
              <a:rPr lang="en-US" sz="2000" dirty="0" err="1"/>
              <a:t>bpm</a:t>
            </a:r>
            <a:r>
              <a:rPr lang="en-US" sz="2000" dirty="0"/>
              <a:t>; there are no ischemic </a:t>
            </a:r>
            <a:r>
              <a:rPr lang="en-US" sz="2000" dirty="0" smtClean="0"/>
              <a:t>changes</a:t>
            </a:r>
          </a:p>
          <a:p>
            <a:pPr>
              <a:spcBef>
                <a:spcPts val="1200"/>
              </a:spcBef>
              <a:buFont typeface="Wingdings" panose="05000000000000000000" pitchFamily="2" charset="2"/>
              <a:buChar char="§"/>
            </a:pPr>
            <a:r>
              <a:rPr lang="en-US" sz="2000" dirty="0"/>
              <a:t>L</a:t>
            </a:r>
            <a:r>
              <a:rPr lang="en-US" sz="2000" dirty="0" smtClean="0"/>
              <a:t>aboratory </a:t>
            </a:r>
            <a:r>
              <a:rPr lang="en-US" sz="2000" dirty="0"/>
              <a:t>findings include a serum sodium of 132 </a:t>
            </a:r>
            <a:r>
              <a:rPr lang="en-US" sz="2000" dirty="0" err="1"/>
              <a:t>mEq</a:t>
            </a:r>
            <a:r>
              <a:rPr lang="en-US" sz="2000" dirty="0"/>
              <a:t>/L, potassium of 3.2 </a:t>
            </a:r>
            <a:r>
              <a:rPr lang="en-US" sz="2000" dirty="0" err="1"/>
              <a:t>mEq</a:t>
            </a:r>
            <a:r>
              <a:rPr lang="en-US" sz="2000" dirty="0"/>
              <a:t>/dl, magnesium of 1.4 mg/dl, and hemoglobin of 9.6 g/</a:t>
            </a:r>
            <a:r>
              <a:rPr lang="en-US" sz="2000" dirty="0" smtClean="0"/>
              <a:t>dl</a:t>
            </a:r>
            <a:endParaRPr lang="en-US" sz="2000" dirty="0"/>
          </a:p>
        </p:txBody>
      </p:sp>
    </p:spTree>
    <p:extLst>
      <p:ext uri="{BB962C8B-B14F-4D97-AF65-F5344CB8AC3E}">
        <p14:creationId xmlns:p14="http://schemas.microsoft.com/office/powerpoint/2010/main" val="2353634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36"/>
            <a:ext cx="8229600" cy="857250"/>
          </a:xfrm>
        </p:spPr>
        <p:txBody>
          <a:bodyPr>
            <a:normAutofit fontScale="90000"/>
          </a:bodyPr>
          <a:lstStyle/>
          <a:p>
            <a:r>
              <a:rPr lang="en-US" b="1" dirty="0" smtClean="0">
                <a:latin typeface="Cambria" panose="02040503050406030204" pitchFamily="18" charset="0"/>
              </a:rPr>
              <a:t>Postoperative Atrial Fibrillation</a:t>
            </a:r>
            <a:endParaRPr lang="en-US" b="1" dirty="0">
              <a:latin typeface="Cambria" panose="02040503050406030204" pitchFamily="18" charset="0"/>
            </a:endParaRPr>
          </a:p>
        </p:txBody>
      </p:sp>
      <p:sp>
        <p:nvSpPr>
          <p:cNvPr id="3" name="Content Placeholder 2"/>
          <p:cNvSpPr>
            <a:spLocks noGrp="1"/>
          </p:cNvSpPr>
          <p:nvPr>
            <p:ph idx="1"/>
          </p:nvPr>
        </p:nvSpPr>
        <p:spPr>
          <a:xfrm>
            <a:off x="457200" y="1067465"/>
            <a:ext cx="8229600" cy="3943350"/>
          </a:xfrm>
        </p:spPr>
        <p:txBody>
          <a:bodyPr>
            <a:noAutofit/>
          </a:bodyPr>
          <a:lstStyle/>
          <a:p>
            <a:pPr>
              <a:spcAft>
                <a:spcPts val="1200"/>
              </a:spcAft>
              <a:buFont typeface="Wingdings" panose="05000000000000000000" pitchFamily="2" charset="2"/>
              <a:buChar char="§"/>
            </a:pPr>
            <a:r>
              <a:rPr lang="en-US" sz="2000" dirty="0"/>
              <a:t>I</a:t>
            </a:r>
            <a:r>
              <a:rPr lang="en-US" sz="2000" dirty="0" smtClean="0"/>
              <a:t>ncidence </a:t>
            </a:r>
            <a:r>
              <a:rPr lang="en-US" sz="2000" dirty="0"/>
              <a:t>of postoperative AF in older </a:t>
            </a:r>
            <a:r>
              <a:rPr lang="en-US" sz="2000" dirty="0" smtClean="0"/>
              <a:t>adults:</a:t>
            </a:r>
          </a:p>
          <a:p>
            <a:pPr marL="971550" indent="-403225">
              <a:spcBef>
                <a:spcPts val="0"/>
              </a:spcBef>
              <a:spcAft>
                <a:spcPts val="600"/>
              </a:spcAft>
              <a:buFont typeface="Wingdings" charset="2"/>
              <a:buChar char="ü"/>
            </a:pPr>
            <a:r>
              <a:rPr lang="en-US" sz="2000" dirty="0" smtClean="0"/>
              <a:t>3</a:t>
            </a:r>
            <a:r>
              <a:rPr lang="en-US" sz="2000" dirty="0"/>
              <a:t>-5% </a:t>
            </a:r>
            <a:r>
              <a:rPr lang="en-US" sz="2000" dirty="0" smtClean="0"/>
              <a:t> major </a:t>
            </a:r>
            <a:r>
              <a:rPr lang="en-US" sz="2000" dirty="0"/>
              <a:t>noncardiac surgery outside the </a:t>
            </a:r>
            <a:r>
              <a:rPr lang="en-US" sz="2000" dirty="0" smtClean="0"/>
              <a:t>thorax</a:t>
            </a:r>
          </a:p>
          <a:p>
            <a:pPr marL="971550" indent="-403225">
              <a:spcBef>
                <a:spcPts val="0"/>
              </a:spcBef>
              <a:spcAft>
                <a:spcPts val="600"/>
              </a:spcAft>
              <a:buFont typeface="Wingdings" charset="2"/>
              <a:buChar char="ü"/>
            </a:pPr>
            <a:r>
              <a:rPr lang="en-US" sz="2000" dirty="0" smtClean="0"/>
              <a:t>10</a:t>
            </a:r>
            <a:r>
              <a:rPr lang="en-US" sz="2000" dirty="0"/>
              <a:t>-15% </a:t>
            </a:r>
            <a:r>
              <a:rPr lang="en-US" sz="2000" dirty="0" smtClean="0"/>
              <a:t> </a:t>
            </a:r>
            <a:r>
              <a:rPr lang="en-US" sz="2000" dirty="0" err="1" smtClean="0"/>
              <a:t>intrathoracic</a:t>
            </a:r>
            <a:r>
              <a:rPr lang="en-US" sz="2000" dirty="0" smtClean="0"/>
              <a:t> procedures</a:t>
            </a:r>
          </a:p>
          <a:p>
            <a:pPr marL="971550" indent="-403225">
              <a:spcBef>
                <a:spcPts val="0"/>
              </a:spcBef>
              <a:spcAft>
                <a:spcPts val="600"/>
              </a:spcAft>
              <a:buFont typeface="Wingdings" charset="2"/>
              <a:buChar char="ü"/>
            </a:pPr>
            <a:r>
              <a:rPr lang="en-US" sz="2000" dirty="0"/>
              <a:t>30-40% </a:t>
            </a:r>
            <a:r>
              <a:rPr lang="en-US" sz="2000" dirty="0" smtClean="0"/>
              <a:t> cardiac procedures (</a:t>
            </a:r>
            <a:r>
              <a:rPr lang="en-US" sz="2000" dirty="0" err="1" smtClean="0"/>
              <a:t>i.e</a:t>
            </a:r>
            <a:r>
              <a:rPr lang="en-US" sz="2000" dirty="0" smtClean="0"/>
              <a:t> CABG)</a:t>
            </a:r>
          </a:p>
          <a:p>
            <a:pPr marL="971550" indent="-403225">
              <a:spcBef>
                <a:spcPts val="0"/>
              </a:spcBef>
              <a:spcAft>
                <a:spcPts val="600"/>
              </a:spcAft>
              <a:buFont typeface="Wingdings" charset="2"/>
              <a:buChar char="ü"/>
            </a:pPr>
            <a:r>
              <a:rPr lang="en-US" sz="2000" dirty="0" smtClean="0"/>
              <a:t>Up to 50%  </a:t>
            </a:r>
            <a:r>
              <a:rPr lang="en-US" sz="2000" dirty="0"/>
              <a:t>isolated valve </a:t>
            </a:r>
            <a:r>
              <a:rPr lang="en-US" sz="2000" dirty="0" smtClean="0"/>
              <a:t>surgery</a:t>
            </a:r>
            <a:endParaRPr lang="en-US" sz="2000" dirty="0"/>
          </a:p>
          <a:p>
            <a:pPr marL="971550" indent="-403225">
              <a:spcBef>
                <a:spcPts val="0"/>
              </a:spcBef>
              <a:spcAft>
                <a:spcPts val="600"/>
              </a:spcAft>
              <a:buFont typeface="Wingdings" charset="2"/>
              <a:buChar char="ü"/>
            </a:pPr>
            <a:r>
              <a:rPr lang="en-US" sz="2000" dirty="0" smtClean="0"/>
              <a:t>up </a:t>
            </a:r>
            <a:r>
              <a:rPr lang="en-US" sz="2000" dirty="0"/>
              <a:t>to 60% </a:t>
            </a:r>
            <a:r>
              <a:rPr lang="en-US" sz="2000" dirty="0" smtClean="0"/>
              <a:t>combined </a:t>
            </a:r>
            <a:r>
              <a:rPr lang="en-US" sz="2000" dirty="0"/>
              <a:t>valve surgery </a:t>
            </a:r>
            <a:r>
              <a:rPr lang="en-US" sz="2000" dirty="0" smtClean="0"/>
              <a:t>with CABG</a:t>
            </a:r>
          </a:p>
          <a:p>
            <a:pPr>
              <a:spcAft>
                <a:spcPts val="1200"/>
              </a:spcAft>
              <a:buFont typeface="Wingdings" panose="05000000000000000000" pitchFamily="2" charset="2"/>
              <a:buChar char="§"/>
            </a:pPr>
            <a:r>
              <a:rPr lang="en-US" sz="2000" dirty="0"/>
              <a:t>A</a:t>
            </a:r>
            <a:r>
              <a:rPr lang="en-US" sz="2000" dirty="0" smtClean="0"/>
              <a:t>ssociated </a:t>
            </a:r>
            <a:r>
              <a:rPr lang="en-US" sz="2000" dirty="0"/>
              <a:t>with </a:t>
            </a:r>
            <a:r>
              <a:rPr lang="en-US" sz="2000" dirty="0" smtClean="0"/>
              <a:t>increased </a:t>
            </a:r>
            <a:r>
              <a:rPr lang="en-US" sz="2000" dirty="0"/>
              <a:t>hospital length of stay</a:t>
            </a:r>
            <a:r>
              <a:rPr lang="en-US" sz="2000" dirty="0" smtClean="0"/>
              <a:t>, </a:t>
            </a:r>
            <a:r>
              <a:rPr lang="en-US" sz="2000" dirty="0"/>
              <a:t>risk for stroke, increased mortality, and higher costs</a:t>
            </a:r>
          </a:p>
        </p:txBody>
      </p:sp>
    </p:spTree>
    <p:extLst>
      <p:ext uri="{BB962C8B-B14F-4D97-AF65-F5344CB8AC3E}">
        <p14:creationId xmlns:p14="http://schemas.microsoft.com/office/powerpoint/2010/main" val="1174218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503" t="15032" r="14053" b="9150"/>
          <a:stretch/>
        </p:blipFill>
        <p:spPr>
          <a:xfrm>
            <a:off x="1966311" y="963703"/>
            <a:ext cx="5211378" cy="3200400"/>
          </a:xfrm>
          <a:prstGeom prst="rect">
            <a:avLst/>
          </a:prstGeom>
        </p:spPr>
      </p:pic>
      <p:sp>
        <p:nvSpPr>
          <p:cNvPr id="3" name="Title 1"/>
          <p:cNvSpPr txBox="1">
            <a:spLocks/>
          </p:cNvSpPr>
          <p:nvPr/>
        </p:nvSpPr>
        <p:spPr>
          <a:xfrm>
            <a:off x="224118" y="-1353"/>
            <a:ext cx="8710706"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E9700A"/>
                </a:solidFill>
                <a:latin typeface="Cambria" panose="02040503050406030204" pitchFamily="18" charset="0"/>
              </a:rPr>
              <a:t>Age as a Risk Factor for Postoperative Atrial Fibrillation</a:t>
            </a:r>
          </a:p>
        </p:txBody>
      </p:sp>
      <p:sp>
        <p:nvSpPr>
          <p:cNvPr id="4" name="Rectangle 5"/>
          <p:cNvSpPr>
            <a:spLocks noChangeArrowheads="1"/>
          </p:cNvSpPr>
          <p:nvPr/>
        </p:nvSpPr>
        <p:spPr bwMode="auto">
          <a:xfrm>
            <a:off x="6025980" y="4740735"/>
            <a:ext cx="3002690" cy="25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032" tIns="48517" rIns="97032" bIns="48517">
            <a:spAutoFit/>
          </a:bodyPr>
          <a:lstStyle/>
          <a:p>
            <a:pPr algn="r"/>
            <a:r>
              <a:rPr lang="en-US" sz="1000" b="1" i="1" dirty="0" smtClean="0">
                <a:solidFill>
                  <a:schemeClr val="bg1"/>
                </a:solidFill>
              </a:rPr>
              <a:t>Amar </a:t>
            </a:r>
            <a:r>
              <a:rPr lang="en-US" sz="1000" b="1" i="1" dirty="0">
                <a:solidFill>
                  <a:schemeClr val="bg1"/>
                </a:solidFill>
              </a:rPr>
              <a:t>D, </a:t>
            </a:r>
            <a:r>
              <a:rPr lang="en-US" sz="1000" b="1" i="1" dirty="0" smtClean="0">
                <a:solidFill>
                  <a:schemeClr val="bg1"/>
                </a:solidFill>
              </a:rPr>
              <a:t>et al. Anesthesiology </a:t>
            </a:r>
            <a:r>
              <a:rPr lang="en-US" sz="1000" b="1" i="1" dirty="0">
                <a:solidFill>
                  <a:schemeClr val="bg1"/>
                </a:solidFill>
              </a:rPr>
              <a:t>2002;96:352-</a:t>
            </a:r>
            <a:r>
              <a:rPr lang="en-US" sz="1000" b="1" i="1" dirty="0" smtClean="0">
                <a:solidFill>
                  <a:schemeClr val="bg1"/>
                </a:solidFill>
              </a:rPr>
              <a:t>6</a:t>
            </a:r>
            <a:endParaRPr lang="en-US" sz="1000" b="1" i="1" dirty="0">
              <a:solidFill>
                <a:schemeClr val="bg1"/>
              </a:solidFill>
            </a:endParaRPr>
          </a:p>
        </p:txBody>
      </p:sp>
    </p:spTree>
    <p:extLst>
      <p:ext uri="{BB962C8B-B14F-4D97-AF65-F5344CB8AC3E}">
        <p14:creationId xmlns:p14="http://schemas.microsoft.com/office/powerpoint/2010/main" val="867331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44"/>
            <a:ext cx="8229600" cy="857250"/>
          </a:xfrm>
        </p:spPr>
        <p:txBody>
          <a:bodyPr>
            <a:noAutofit/>
          </a:bodyPr>
          <a:lstStyle/>
          <a:p>
            <a:r>
              <a:rPr lang="en-US" sz="3400" b="1" dirty="0">
                <a:latin typeface="Cambria" panose="02040503050406030204" pitchFamily="18" charset="0"/>
              </a:rPr>
              <a:t>Reversible Causes of Perioperative Arrhythmias</a:t>
            </a:r>
            <a:br>
              <a:rPr lang="en-US" sz="3400" b="1" dirty="0">
                <a:latin typeface="Cambria" panose="02040503050406030204" pitchFamily="18" charset="0"/>
              </a:rPr>
            </a:br>
            <a:endParaRPr lang="en-US" sz="3400" dirty="0"/>
          </a:p>
        </p:txBody>
      </p:sp>
      <p:sp>
        <p:nvSpPr>
          <p:cNvPr id="3" name="Content Placeholder 2"/>
          <p:cNvSpPr>
            <a:spLocks noGrp="1"/>
          </p:cNvSpPr>
          <p:nvPr>
            <p:ph idx="1"/>
          </p:nvPr>
        </p:nvSpPr>
        <p:spPr>
          <a:xfrm>
            <a:off x="457200" y="1117771"/>
            <a:ext cx="8229600" cy="2210315"/>
          </a:xfrm>
        </p:spPr>
        <p:txBody>
          <a:bodyPr numCol="2">
            <a:normAutofit/>
          </a:bodyPr>
          <a:lstStyle/>
          <a:p>
            <a:pPr>
              <a:buFont typeface="Wingdings" panose="05000000000000000000" pitchFamily="2" charset="2"/>
              <a:buChar char="§"/>
            </a:pPr>
            <a:r>
              <a:rPr lang="en-US" sz="1600" dirty="0" err="1" smtClean="0"/>
              <a:t>Hypoxaemia</a:t>
            </a:r>
            <a:endParaRPr lang="en-US" sz="1600" dirty="0" smtClean="0"/>
          </a:p>
          <a:p>
            <a:pPr>
              <a:buFont typeface="Wingdings" panose="05000000000000000000" pitchFamily="2" charset="2"/>
              <a:buChar char="§"/>
            </a:pPr>
            <a:r>
              <a:rPr lang="en-US" sz="1600" dirty="0" smtClean="0"/>
              <a:t>Hypercarbia</a:t>
            </a:r>
          </a:p>
          <a:p>
            <a:pPr>
              <a:buFont typeface="Wingdings" panose="05000000000000000000" pitchFamily="2" charset="2"/>
              <a:buChar char="§"/>
            </a:pPr>
            <a:r>
              <a:rPr lang="en-US" sz="1600" dirty="0" smtClean="0"/>
              <a:t>Acidosis</a:t>
            </a:r>
          </a:p>
          <a:p>
            <a:pPr>
              <a:buFont typeface="Wingdings" panose="05000000000000000000" pitchFamily="2" charset="2"/>
              <a:buChar char="§"/>
            </a:pPr>
            <a:r>
              <a:rPr lang="en-US" sz="1600" dirty="0" smtClean="0"/>
              <a:t>Hypotension</a:t>
            </a:r>
          </a:p>
          <a:p>
            <a:pPr>
              <a:buFont typeface="Wingdings" panose="05000000000000000000" pitchFamily="2" charset="2"/>
              <a:buChar char="§"/>
            </a:pPr>
            <a:r>
              <a:rPr lang="en-US" sz="1600" dirty="0" smtClean="0"/>
              <a:t>Electrolyte Imbalance</a:t>
            </a:r>
          </a:p>
          <a:p>
            <a:pPr>
              <a:buFont typeface="Wingdings" panose="05000000000000000000" pitchFamily="2" charset="2"/>
              <a:buChar char="§"/>
            </a:pPr>
            <a:r>
              <a:rPr lang="en-US" sz="1600" dirty="0" smtClean="0"/>
              <a:t>Mechanical Irritation</a:t>
            </a:r>
          </a:p>
          <a:p>
            <a:pPr lvl="1">
              <a:buFont typeface="Courier New" panose="02070309020205020404" pitchFamily="49" charset="0"/>
              <a:buChar char="o"/>
            </a:pPr>
            <a:r>
              <a:rPr lang="en-US" sz="1600" dirty="0" smtClean="0"/>
              <a:t>Pulmonary artery catheter </a:t>
            </a:r>
          </a:p>
          <a:p>
            <a:pPr lvl="1">
              <a:buFont typeface="Courier New" panose="02070309020205020404" pitchFamily="49" charset="0"/>
              <a:buChar char="o"/>
            </a:pPr>
            <a:r>
              <a:rPr lang="en-US" sz="1600" dirty="0" smtClean="0"/>
              <a:t>Chest tube </a:t>
            </a:r>
          </a:p>
          <a:p>
            <a:pPr>
              <a:buFont typeface="Wingdings" panose="05000000000000000000" pitchFamily="2" charset="2"/>
              <a:buChar char="§"/>
            </a:pPr>
            <a:r>
              <a:rPr lang="en-US" sz="1600" dirty="0" smtClean="0"/>
              <a:t>Hypothermia</a:t>
            </a:r>
          </a:p>
          <a:p>
            <a:pPr>
              <a:buFont typeface="Wingdings" panose="05000000000000000000" pitchFamily="2" charset="2"/>
              <a:buChar char="§"/>
            </a:pPr>
            <a:r>
              <a:rPr lang="en-US" sz="1600" dirty="0" smtClean="0"/>
              <a:t>Adrenergic stimulation (light anesthesia)</a:t>
            </a:r>
          </a:p>
          <a:p>
            <a:pPr>
              <a:buFont typeface="Wingdings" panose="05000000000000000000" pitchFamily="2" charset="2"/>
              <a:buChar char="§"/>
            </a:pPr>
            <a:r>
              <a:rPr lang="en-US" sz="1600" dirty="0" err="1" smtClean="0"/>
              <a:t>Proarrhythmic</a:t>
            </a:r>
            <a:r>
              <a:rPr lang="en-US" sz="1600" dirty="0" smtClean="0"/>
              <a:t> drugs </a:t>
            </a:r>
          </a:p>
          <a:p>
            <a:pPr>
              <a:buFont typeface="Wingdings" panose="05000000000000000000" pitchFamily="2" charset="2"/>
              <a:buChar char="§"/>
            </a:pPr>
            <a:r>
              <a:rPr lang="en-US" sz="1600" dirty="0" smtClean="0"/>
              <a:t>Micro/macro shock </a:t>
            </a:r>
          </a:p>
          <a:p>
            <a:pPr>
              <a:buFont typeface="Wingdings" panose="05000000000000000000" pitchFamily="2" charset="2"/>
              <a:buChar char="§"/>
            </a:pPr>
            <a:r>
              <a:rPr lang="en-US" sz="1600" dirty="0" smtClean="0"/>
              <a:t>Cardiac </a:t>
            </a:r>
            <a:r>
              <a:rPr lang="en-US" sz="1600" dirty="0" err="1" smtClean="0"/>
              <a:t>ischaemia</a:t>
            </a:r>
            <a:r>
              <a:rPr lang="en-US" sz="1600" dirty="0" smtClean="0"/>
              <a:t> </a:t>
            </a:r>
          </a:p>
          <a:p>
            <a:pPr marL="0" indent="0">
              <a:buNone/>
            </a:pPr>
            <a:endParaRPr lang="en-US" sz="1600" dirty="0"/>
          </a:p>
        </p:txBody>
      </p:sp>
      <p:sp>
        <p:nvSpPr>
          <p:cNvPr id="5" name="TextBox 4"/>
          <p:cNvSpPr txBox="1"/>
          <p:nvPr/>
        </p:nvSpPr>
        <p:spPr>
          <a:xfrm>
            <a:off x="271849" y="3262183"/>
            <a:ext cx="8559113" cy="1508105"/>
          </a:xfrm>
          <a:prstGeom prst="rect">
            <a:avLst/>
          </a:prstGeom>
          <a:noFill/>
        </p:spPr>
        <p:txBody>
          <a:bodyPr wrap="square" rtlCol="0">
            <a:spAutoFit/>
          </a:bodyPr>
          <a:lstStyle/>
          <a:p>
            <a:r>
              <a:rPr lang="en-US" sz="1400" dirty="0"/>
              <a:t>Reversible causes of supraventricular </a:t>
            </a:r>
            <a:r>
              <a:rPr lang="en-US" sz="1400" dirty="0" err="1"/>
              <a:t>tachycardias</a:t>
            </a:r>
            <a:r>
              <a:rPr lang="en-US" sz="1400" dirty="0"/>
              <a:t> and non-sustained ventricular tachycardia. Listed are some of the most common conditions in the operating room environment that predisposed patients to arrhythmias.  These conditions are usually reversible, and should be treated before considering use of pharmacological antiarrhythmic therapies.</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594876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36"/>
            <a:ext cx="8229600" cy="857250"/>
          </a:xfrm>
        </p:spPr>
        <p:txBody>
          <a:bodyPr>
            <a:noAutofit/>
          </a:bodyPr>
          <a:lstStyle/>
          <a:p>
            <a:r>
              <a:rPr lang="en-US" sz="3600" b="1" dirty="0" smtClean="0">
                <a:latin typeface="Cambria" panose="02040503050406030204" pitchFamily="18" charset="0"/>
              </a:rPr>
              <a:t>Management of Perioperative Atrial Fibrillation/Flutter</a:t>
            </a:r>
            <a:endParaRPr lang="en-US" sz="3600" b="1" dirty="0">
              <a:latin typeface="Cambria" panose="02040503050406030204" pitchFamily="18" charset="0"/>
            </a:endParaRPr>
          </a:p>
        </p:txBody>
      </p:sp>
      <p:sp>
        <p:nvSpPr>
          <p:cNvPr id="3" name="Content Placeholder 2"/>
          <p:cNvSpPr>
            <a:spLocks noGrp="1"/>
          </p:cNvSpPr>
          <p:nvPr>
            <p:ph idx="1"/>
          </p:nvPr>
        </p:nvSpPr>
        <p:spPr>
          <a:xfrm>
            <a:off x="457200" y="1251811"/>
            <a:ext cx="8229600" cy="3943350"/>
          </a:xfrm>
        </p:spPr>
        <p:txBody>
          <a:bodyPr>
            <a:noAutofit/>
          </a:bodyPr>
          <a:lstStyle/>
          <a:p>
            <a:pPr>
              <a:spcBef>
                <a:spcPts val="1200"/>
              </a:spcBef>
              <a:buFont typeface="Wingdings" panose="05000000000000000000" pitchFamily="2" charset="2"/>
              <a:buChar char="§"/>
            </a:pPr>
            <a:r>
              <a:rPr lang="en-US" sz="2000" dirty="0"/>
              <a:t>D</a:t>
            </a:r>
            <a:r>
              <a:rPr lang="en-US" sz="2000" dirty="0" smtClean="0"/>
              <a:t>irect </a:t>
            </a:r>
            <a:r>
              <a:rPr lang="en-US" sz="2000" dirty="0"/>
              <a:t>current </a:t>
            </a:r>
            <a:r>
              <a:rPr lang="en-US" sz="2000" dirty="0" err="1" smtClean="0"/>
              <a:t>cardioversion</a:t>
            </a:r>
            <a:r>
              <a:rPr lang="en-US" sz="2000" dirty="0" smtClean="0"/>
              <a:t> </a:t>
            </a:r>
            <a:r>
              <a:rPr lang="en-US" sz="2000" dirty="0"/>
              <a:t>is indicated </a:t>
            </a:r>
            <a:r>
              <a:rPr lang="en-US" sz="2000" dirty="0" smtClean="0"/>
              <a:t>in </a:t>
            </a:r>
            <a:r>
              <a:rPr lang="en-US" sz="2000" dirty="0" err="1"/>
              <a:t>hemodynamically</a:t>
            </a:r>
            <a:r>
              <a:rPr lang="en-US" sz="2000" dirty="0"/>
              <a:t> unstable patients </a:t>
            </a:r>
            <a:r>
              <a:rPr lang="en-US" sz="2000" dirty="0" smtClean="0"/>
              <a:t>with </a:t>
            </a:r>
            <a:r>
              <a:rPr lang="en-US" sz="2000" dirty="0"/>
              <a:t>incident AF or atrial </a:t>
            </a:r>
            <a:r>
              <a:rPr lang="en-US" sz="2000" dirty="0" smtClean="0"/>
              <a:t>flutter</a:t>
            </a:r>
          </a:p>
          <a:p>
            <a:pPr>
              <a:spcBef>
                <a:spcPts val="1200"/>
              </a:spcBef>
              <a:buFont typeface="Wingdings" panose="05000000000000000000" pitchFamily="2" charset="2"/>
              <a:buChar char="§"/>
            </a:pPr>
            <a:r>
              <a:rPr lang="en-US" sz="2000" dirty="0" smtClean="0"/>
              <a:t>In </a:t>
            </a:r>
            <a:r>
              <a:rPr lang="en-US" sz="2000" dirty="0"/>
              <a:t>stable patients, initial treatment </a:t>
            </a:r>
            <a:r>
              <a:rPr lang="en-US" sz="2000" dirty="0" smtClean="0"/>
              <a:t>includes </a:t>
            </a:r>
            <a:r>
              <a:rPr lang="en-US" sz="2000" dirty="0"/>
              <a:t>correction of any precipitating factors, control of heart rate, and anticoagulation with unfractionated heparin or low molecular weight heparin (unless contraindicated</a:t>
            </a:r>
            <a:r>
              <a:rPr lang="en-US" sz="2000" dirty="0" smtClean="0"/>
              <a:t>)</a:t>
            </a:r>
            <a:endParaRPr lang="en-US" sz="2000" dirty="0"/>
          </a:p>
        </p:txBody>
      </p:sp>
    </p:spTree>
    <p:extLst>
      <p:ext uri="{BB962C8B-B14F-4D97-AF65-F5344CB8AC3E}">
        <p14:creationId xmlns:p14="http://schemas.microsoft.com/office/powerpoint/2010/main" val="3742983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36"/>
            <a:ext cx="8229600" cy="857250"/>
          </a:xfrm>
        </p:spPr>
        <p:txBody>
          <a:bodyPr>
            <a:noAutofit/>
          </a:bodyPr>
          <a:lstStyle/>
          <a:p>
            <a:r>
              <a:rPr lang="en-US" sz="3600" b="1" dirty="0" smtClean="0">
                <a:latin typeface="Cambria" panose="02040503050406030204" pitchFamily="18" charset="0"/>
              </a:rPr>
              <a:t>Management of Perioperative Atrial Fibrillation/Flutter</a:t>
            </a:r>
            <a:endParaRPr lang="en-US" sz="3600" b="1" dirty="0">
              <a:latin typeface="Cambria" panose="02040503050406030204" pitchFamily="18" charset="0"/>
            </a:endParaRPr>
          </a:p>
        </p:txBody>
      </p:sp>
      <p:sp>
        <p:nvSpPr>
          <p:cNvPr id="3" name="Content Placeholder 2"/>
          <p:cNvSpPr>
            <a:spLocks noGrp="1"/>
          </p:cNvSpPr>
          <p:nvPr>
            <p:ph idx="1"/>
          </p:nvPr>
        </p:nvSpPr>
        <p:spPr>
          <a:xfrm>
            <a:off x="457200" y="1207293"/>
            <a:ext cx="8229600" cy="3943350"/>
          </a:xfrm>
        </p:spPr>
        <p:txBody>
          <a:bodyPr>
            <a:noAutofit/>
          </a:bodyPr>
          <a:lstStyle/>
          <a:p>
            <a:pPr>
              <a:spcBef>
                <a:spcPts val="0"/>
              </a:spcBef>
              <a:buFont typeface="Wingdings" panose="05000000000000000000" pitchFamily="2" charset="2"/>
              <a:buChar char="§"/>
            </a:pPr>
            <a:r>
              <a:rPr lang="en-US" sz="2000" dirty="0" smtClean="0"/>
              <a:t>Treatable </a:t>
            </a:r>
            <a:r>
              <a:rPr lang="en-US" sz="2000" dirty="0"/>
              <a:t>precipitating </a:t>
            </a:r>
            <a:r>
              <a:rPr lang="en-US" sz="2000" dirty="0" smtClean="0"/>
              <a:t>factors include: </a:t>
            </a:r>
          </a:p>
          <a:p>
            <a:pPr marL="1150938">
              <a:spcBef>
                <a:spcPts val="0"/>
              </a:spcBef>
              <a:buFont typeface="Wingdings" charset="2"/>
              <a:buChar char="ü"/>
            </a:pPr>
            <a:r>
              <a:rPr lang="en-US" sz="2000" dirty="0" smtClean="0"/>
              <a:t>Hypothermia</a:t>
            </a:r>
          </a:p>
          <a:p>
            <a:pPr marL="1150938">
              <a:spcBef>
                <a:spcPts val="0"/>
              </a:spcBef>
              <a:buFont typeface="Wingdings" charset="2"/>
              <a:buChar char="ü"/>
            </a:pPr>
            <a:r>
              <a:rPr lang="en-US" sz="2000" dirty="0"/>
              <a:t>I</a:t>
            </a:r>
            <a:r>
              <a:rPr lang="en-US" sz="2000" dirty="0" smtClean="0"/>
              <a:t>nadequate </a:t>
            </a:r>
            <a:r>
              <a:rPr lang="en-US" sz="2000" dirty="0"/>
              <a:t>pain </a:t>
            </a:r>
            <a:r>
              <a:rPr lang="en-US" sz="2000" dirty="0" smtClean="0"/>
              <a:t>control</a:t>
            </a:r>
            <a:endParaRPr lang="en-US" sz="2000" dirty="0"/>
          </a:p>
          <a:p>
            <a:pPr marL="1150938">
              <a:spcBef>
                <a:spcPts val="0"/>
              </a:spcBef>
              <a:buFont typeface="Wingdings" charset="2"/>
              <a:buChar char="ü"/>
            </a:pPr>
            <a:r>
              <a:rPr lang="en-US" sz="2000" dirty="0" smtClean="0"/>
              <a:t>Electrolyte abnormalities</a:t>
            </a:r>
            <a:endParaRPr lang="en-US" sz="2000" dirty="0"/>
          </a:p>
          <a:p>
            <a:pPr marL="1150938">
              <a:spcBef>
                <a:spcPts val="0"/>
              </a:spcBef>
              <a:buFont typeface="Wingdings" charset="2"/>
              <a:buChar char="ü"/>
            </a:pPr>
            <a:r>
              <a:rPr lang="en-US" sz="2000" dirty="0" smtClean="0"/>
              <a:t>Ischemia</a:t>
            </a:r>
          </a:p>
          <a:p>
            <a:pPr marL="1150938">
              <a:spcBef>
                <a:spcPts val="0"/>
              </a:spcBef>
              <a:buFont typeface="Wingdings" charset="2"/>
              <a:buChar char="ü"/>
            </a:pPr>
            <a:r>
              <a:rPr lang="en-US" sz="2000" dirty="0"/>
              <a:t>V</a:t>
            </a:r>
            <a:r>
              <a:rPr lang="en-US" sz="2000" dirty="0" smtClean="0"/>
              <a:t>olume overload</a:t>
            </a:r>
            <a:endParaRPr lang="en-US" sz="2000" dirty="0"/>
          </a:p>
          <a:p>
            <a:pPr marL="1150938">
              <a:spcBef>
                <a:spcPts val="0"/>
              </a:spcBef>
              <a:buFont typeface="Wingdings" charset="2"/>
              <a:buChar char="ü"/>
            </a:pPr>
            <a:r>
              <a:rPr lang="en-US" sz="2000" dirty="0" smtClean="0"/>
              <a:t>Pneumonia or other infectious processes</a:t>
            </a:r>
          </a:p>
          <a:p>
            <a:pPr marL="1150938">
              <a:spcBef>
                <a:spcPts val="0"/>
              </a:spcBef>
              <a:buFont typeface="Wingdings" charset="2"/>
              <a:buChar char="ü"/>
            </a:pPr>
            <a:r>
              <a:rPr lang="en-US" sz="2000" dirty="0"/>
              <a:t>P</a:t>
            </a:r>
            <a:r>
              <a:rPr lang="en-US" sz="2000" dirty="0" smtClean="0"/>
              <a:t>ulmonary </a:t>
            </a:r>
            <a:r>
              <a:rPr lang="en-US" sz="2000" dirty="0"/>
              <a:t>embolism</a:t>
            </a:r>
          </a:p>
        </p:txBody>
      </p:sp>
    </p:spTree>
    <p:extLst>
      <p:ext uri="{BB962C8B-B14F-4D97-AF65-F5344CB8AC3E}">
        <p14:creationId xmlns:p14="http://schemas.microsoft.com/office/powerpoint/2010/main" val="2701581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10"/>
            <a:ext cx="8229600" cy="857250"/>
          </a:xfrm>
        </p:spPr>
        <p:txBody>
          <a:bodyPr>
            <a:noAutofit/>
          </a:bodyPr>
          <a:lstStyle/>
          <a:p>
            <a:r>
              <a:rPr lang="en-US" sz="3600" b="1" dirty="0" smtClean="0">
                <a:solidFill>
                  <a:srgbClr val="E9700A"/>
                </a:solidFill>
                <a:latin typeface="Cambria" panose="02040503050406030204" pitchFamily="18" charset="0"/>
              </a:rPr>
              <a:t>Management of Atrial Fibrillation in Older Adults </a:t>
            </a:r>
            <a:endParaRPr lang="en-US" sz="3600" b="1" dirty="0">
              <a:solidFill>
                <a:srgbClr val="E9700A"/>
              </a:solidFill>
              <a:latin typeface="Cambria" panose="02040503050406030204" pitchFamily="18" charset="0"/>
            </a:endParaRPr>
          </a:p>
        </p:txBody>
      </p:sp>
      <p:pic>
        <p:nvPicPr>
          <p:cNvPr id="3" name="Picture 2"/>
          <p:cNvPicPr>
            <a:picLocks noChangeAspect="1"/>
          </p:cNvPicPr>
          <p:nvPr/>
        </p:nvPicPr>
        <p:blipFill rotWithShape="1">
          <a:blip r:embed="rId3"/>
          <a:srcRect t="15375"/>
          <a:stretch/>
        </p:blipFill>
        <p:spPr>
          <a:xfrm>
            <a:off x="1402424" y="1170717"/>
            <a:ext cx="6339152" cy="3017520"/>
          </a:xfrm>
          <a:prstGeom prst="rect">
            <a:avLst/>
          </a:prstGeom>
        </p:spPr>
      </p:pic>
      <p:sp>
        <p:nvSpPr>
          <p:cNvPr id="4" name="Rectangle 5"/>
          <p:cNvSpPr>
            <a:spLocks noChangeArrowheads="1"/>
          </p:cNvSpPr>
          <p:nvPr/>
        </p:nvSpPr>
        <p:spPr bwMode="auto">
          <a:xfrm>
            <a:off x="5727070" y="4803930"/>
            <a:ext cx="3309837" cy="25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032" tIns="48517" rIns="97032" bIns="48517">
            <a:spAutoFit/>
          </a:bodyPr>
          <a:lstStyle/>
          <a:p>
            <a:pPr algn="r"/>
            <a:r>
              <a:rPr lang="en-US" sz="1000" b="1" i="1" dirty="0">
                <a:solidFill>
                  <a:schemeClr val="bg1"/>
                </a:solidFill>
              </a:rPr>
              <a:t>Fischer GW et al. </a:t>
            </a:r>
            <a:r>
              <a:rPr lang="en-US" sz="1000" b="1" i="1" dirty="0" err="1">
                <a:solidFill>
                  <a:schemeClr val="bg1"/>
                </a:solidFill>
              </a:rPr>
              <a:t>Anesthesiol</a:t>
            </a:r>
            <a:r>
              <a:rPr lang="en-US" sz="1000" b="1" i="1" dirty="0">
                <a:solidFill>
                  <a:schemeClr val="bg1"/>
                </a:solidFill>
              </a:rPr>
              <a:t> </a:t>
            </a:r>
            <a:r>
              <a:rPr lang="en-US" sz="1000" b="1" i="1" dirty="0" err="1">
                <a:solidFill>
                  <a:schemeClr val="bg1"/>
                </a:solidFill>
              </a:rPr>
              <a:t>Clin</a:t>
            </a:r>
            <a:r>
              <a:rPr lang="en-US" sz="1000" b="1" i="1" dirty="0">
                <a:solidFill>
                  <a:schemeClr val="bg1"/>
                </a:solidFill>
              </a:rPr>
              <a:t> 2009;27:417-</a:t>
            </a:r>
            <a:r>
              <a:rPr lang="en-US" sz="1000" b="1" i="1" dirty="0" smtClean="0">
                <a:solidFill>
                  <a:schemeClr val="bg1"/>
                </a:solidFill>
              </a:rPr>
              <a:t>27</a:t>
            </a:r>
            <a:endParaRPr lang="en-US" sz="1000" b="1" i="1" dirty="0">
              <a:solidFill>
                <a:schemeClr val="bg1"/>
              </a:solidFill>
            </a:endParaRPr>
          </a:p>
        </p:txBody>
      </p:sp>
    </p:spTree>
    <p:extLst>
      <p:ext uri="{BB962C8B-B14F-4D97-AF65-F5344CB8AC3E}">
        <p14:creationId xmlns:p14="http://schemas.microsoft.com/office/powerpoint/2010/main" val="2123374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0584"/>
            <a:ext cx="8229600" cy="3943350"/>
          </a:xfrm>
        </p:spPr>
        <p:txBody>
          <a:bodyPr>
            <a:noAutofit/>
          </a:bodyPr>
          <a:lstStyle/>
          <a:p>
            <a:pPr>
              <a:spcBef>
                <a:spcPts val="0"/>
              </a:spcBef>
              <a:spcAft>
                <a:spcPts val="1200"/>
              </a:spcAft>
              <a:buFont typeface="Wingdings" panose="05000000000000000000" pitchFamily="2" charset="2"/>
              <a:buChar char="§"/>
            </a:pPr>
            <a:r>
              <a:rPr lang="en-US" sz="2000" dirty="0" smtClean="0">
                <a:latin typeface="+mj-lt"/>
              </a:rPr>
              <a:t>Advanced </a:t>
            </a:r>
            <a:r>
              <a:rPr lang="en-US" sz="2000" dirty="0">
                <a:latin typeface="+mj-lt"/>
              </a:rPr>
              <a:t>age is associated with impaired central and peripheral thermoregulatory </a:t>
            </a:r>
            <a:r>
              <a:rPr lang="en-US" sz="2000" dirty="0" smtClean="0">
                <a:latin typeface="+mj-lt"/>
              </a:rPr>
              <a:t>function</a:t>
            </a:r>
            <a:endParaRPr lang="en-US" sz="2000" dirty="0">
              <a:latin typeface="+mj-lt"/>
            </a:endParaRPr>
          </a:p>
          <a:p>
            <a:pPr>
              <a:spcBef>
                <a:spcPts val="0"/>
              </a:spcBef>
              <a:spcAft>
                <a:spcPts val="1200"/>
              </a:spcAft>
              <a:buFont typeface="Wingdings" panose="05000000000000000000" pitchFamily="2" charset="2"/>
              <a:buChar char="§"/>
            </a:pPr>
            <a:r>
              <a:rPr lang="en-US" sz="2000" dirty="0">
                <a:latin typeface="+mj-lt"/>
              </a:rPr>
              <a:t>T</a:t>
            </a:r>
            <a:r>
              <a:rPr lang="en-US" sz="2000" dirty="0" smtClean="0">
                <a:latin typeface="+mj-lt"/>
              </a:rPr>
              <a:t>hese </a:t>
            </a:r>
            <a:r>
              <a:rPr lang="en-US" sz="2000" dirty="0">
                <a:latin typeface="+mj-lt"/>
              </a:rPr>
              <a:t>alterations may be exacerbated by anesthetic-induced inhibition of thermoregulatory </a:t>
            </a:r>
            <a:r>
              <a:rPr lang="en-US" sz="2000" dirty="0" smtClean="0">
                <a:latin typeface="+mj-lt"/>
              </a:rPr>
              <a:t>reflexes </a:t>
            </a:r>
            <a:r>
              <a:rPr lang="en-US" sz="2000" dirty="0" smtClean="0">
                <a:latin typeface="+mj-lt"/>
                <a:ea typeface="Wingdings"/>
                <a:cs typeface="Wingdings"/>
                <a:sym typeface="Wingdings"/>
              </a:rPr>
              <a:t></a:t>
            </a:r>
            <a:r>
              <a:rPr lang="en-US" sz="2000" dirty="0" smtClean="0">
                <a:latin typeface="+mj-lt"/>
              </a:rPr>
              <a:t> </a:t>
            </a:r>
            <a:r>
              <a:rPr lang="en-US" sz="2000" dirty="0">
                <a:latin typeface="+mj-lt"/>
              </a:rPr>
              <a:t>mild hypothermia (1-2°C below normal) is common in older adults following major surgery, especially those who are underweight or </a:t>
            </a:r>
            <a:r>
              <a:rPr lang="en-US" sz="2000" dirty="0" smtClean="0">
                <a:latin typeface="+mj-lt"/>
              </a:rPr>
              <a:t>frail</a:t>
            </a:r>
          </a:p>
          <a:p>
            <a:pPr>
              <a:spcBef>
                <a:spcPts val="0"/>
              </a:spcBef>
              <a:spcAft>
                <a:spcPts val="1200"/>
              </a:spcAft>
              <a:buFont typeface="Wingdings" panose="05000000000000000000" pitchFamily="2" charset="2"/>
              <a:buChar char="§"/>
            </a:pPr>
            <a:r>
              <a:rPr lang="en-US" sz="2000" dirty="0" smtClean="0">
                <a:latin typeface="+mj-lt"/>
              </a:rPr>
              <a:t>Hypothermia </a:t>
            </a:r>
            <a:r>
              <a:rPr lang="en-US" sz="2000" dirty="0">
                <a:latin typeface="+mj-lt"/>
              </a:rPr>
              <a:t>may contribute to electrolyte </a:t>
            </a:r>
            <a:r>
              <a:rPr lang="en-US" sz="2000" dirty="0" smtClean="0">
                <a:latin typeface="+mj-lt"/>
              </a:rPr>
              <a:t>abnormalities</a:t>
            </a:r>
            <a:r>
              <a:rPr lang="en-US" sz="2000" dirty="0">
                <a:latin typeface="+mj-lt"/>
              </a:rPr>
              <a:t> </a:t>
            </a:r>
            <a:r>
              <a:rPr lang="en-US" sz="2000" dirty="0" smtClean="0">
                <a:latin typeface="+mj-lt"/>
              </a:rPr>
              <a:t>(hypokalemia </a:t>
            </a:r>
            <a:r>
              <a:rPr lang="en-US" sz="2000" dirty="0">
                <a:latin typeface="+mj-lt"/>
              </a:rPr>
              <a:t>and </a:t>
            </a:r>
            <a:r>
              <a:rPr lang="en-US" sz="2000" dirty="0" smtClean="0">
                <a:latin typeface="+mj-lt"/>
              </a:rPr>
              <a:t>hypomagnesaemia), platelet dysfunction, </a:t>
            </a:r>
            <a:r>
              <a:rPr lang="en-US" sz="2000" dirty="0">
                <a:latin typeface="+mj-lt"/>
              </a:rPr>
              <a:t>increased risk for surgical wound infection </a:t>
            </a:r>
            <a:r>
              <a:rPr lang="en-US" sz="2000" dirty="0" smtClean="0">
                <a:latin typeface="+mj-lt"/>
              </a:rPr>
              <a:t>and </a:t>
            </a:r>
            <a:r>
              <a:rPr lang="en-US" sz="2000" dirty="0">
                <a:latin typeface="+mj-lt"/>
              </a:rPr>
              <a:t>impaired drug </a:t>
            </a:r>
            <a:r>
              <a:rPr lang="en-US" sz="2000" dirty="0" smtClean="0">
                <a:latin typeface="+mj-lt"/>
              </a:rPr>
              <a:t>metabolism</a:t>
            </a:r>
            <a:endParaRPr lang="en-US" sz="2000" dirty="0">
              <a:latin typeface="+mj-lt"/>
            </a:endParaRPr>
          </a:p>
        </p:txBody>
      </p:sp>
      <p:sp>
        <p:nvSpPr>
          <p:cNvPr id="5" name="Title 1"/>
          <p:cNvSpPr>
            <a:spLocks noGrp="1"/>
          </p:cNvSpPr>
          <p:nvPr>
            <p:ph type="title"/>
          </p:nvPr>
        </p:nvSpPr>
        <p:spPr>
          <a:xfrm>
            <a:off x="457200" y="-10256"/>
            <a:ext cx="8229600" cy="857250"/>
          </a:xfrm>
        </p:spPr>
        <p:txBody>
          <a:bodyPr/>
          <a:lstStyle/>
          <a:p>
            <a:r>
              <a:rPr lang="en-US" b="1" dirty="0" smtClean="0">
                <a:latin typeface="Cambria" panose="02040503050406030204" pitchFamily="18" charset="0"/>
              </a:rPr>
              <a:t>Hypothermia</a:t>
            </a:r>
            <a:endParaRPr lang="en-US" b="1" dirty="0">
              <a:latin typeface="Cambria" panose="02040503050406030204" pitchFamily="18" charset="0"/>
            </a:endParaRPr>
          </a:p>
        </p:txBody>
      </p:sp>
    </p:spTree>
    <p:extLst>
      <p:ext uri="{BB962C8B-B14F-4D97-AF65-F5344CB8AC3E}">
        <p14:creationId xmlns:p14="http://schemas.microsoft.com/office/powerpoint/2010/main" val="61070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
            <a:ext cx="8497330" cy="857250"/>
          </a:xfrm>
        </p:spPr>
        <p:txBody>
          <a:bodyPr>
            <a:noAutofit/>
          </a:bodyPr>
          <a:lstStyle/>
          <a:p>
            <a:r>
              <a:rPr lang="en-US" sz="3800" b="1" dirty="0" smtClean="0">
                <a:latin typeface="Cambria" panose="02040503050406030204" pitchFamily="18" charset="0"/>
              </a:rPr>
              <a:t>Functional Reserve in the Older </a:t>
            </a:r>
            <a:r>
              <a:rPr lang="en-US" sz="3800" b="1" dirty="0">
                <a:latin typeface="Cambria" panose="02040503050406030204" pitchFamily="18" charset="0"/>
              </a:rPr>
              <a:t>A</a:t>
            </a:r>
            <a:r>
              <a:rPr lang="en-US" sz="3800" b="1" dirty="0" smtClean="0">
                <a:latin typeface="Cambria" panose="02040503050406030204" pitchFamily="18" charset="0"/>
              </a:rPr>
              <a:t>dult</a:t>
            </a:r>
            <a:endParaRPr lang="en-US" sz="3800" dirty="0">
              <a:latin typeface="Cambria" panose="02040503050406030204" pitchFamily="18" charset="0"/>
            </a:endParaRPr>
          </a:p>
        </p:txBody>
      </p:sp>
      <p:sp>
        <p:nvSpPr>
          <p:cNvPr id="3" name="Content Placeholder 2"/>
          <p:cNvSpPr>
            <a:spLocks noGrp="1"/>
          </p:cNvSpPr>
          <p:nvPr>
            <p:ph idx="1"/>
          </p:nvPr>
        </p:nvSpPr>
        <p:spPr>
          <a:xfrm>
            <a:off x="34648" y="858824"/>
            <a:ext cx="8919882" cy="4212288"/>
          </a:xfrm>
        </p:spPr>
        <p:txBody>
          <a:bodyPr>
            <a:noAutofit/>
          </a:bodyPr>
          <a:lstStyle/>
          <a:p>
            <a:pPr>
              <a:spcBef>
                <a:spcPts val="1200"/>
              </a:spcBef>
              <a:buFont typeface="Wingdings" panose="05000000000000000000" pitchFamily="2" charset="2"/>
              <a:buChar char="§"/>
            </a:pPr>
            <a:r>
              <a:rPr lang="en-US" sz="1800" dirty="0"/>
              <a:t>A</a:t>
            </a:r>
            <a:r>
              <a:rPr lang="en-US" sz="1800" dirty="0" smtClean="0"/>
              <a:t>ging is associated with reduced physiologic reserve in all organ systems increasing susceptibility to perioperative adverse events</a:t>
            </a:r>
          </a:p>
          <a:p>
            <a:pPr>
              <a:spcBef>
                <a:spcPts val="1200"/>
              </a:spcBef>
              <a:buFont typeface="Wingdings" panose="05000000000000000000" pitchFamily="2" charset="2"/>
              <a:buChar char="§"/>
            </a:pPr>
            <a:r>
              <a:rPr lang="en-US" sz="1800" dirty="0"/>
              <a:t>P</a:t>
            </a:r>
            <a:r>
              <a:rPr lang="en-US" sz="1800" dirty="0" smtClean="0"/>
              <a:t>resence of multiple </a:t>
            </a:r>
            <a:r>
              <a:rPr lang="en-US" sz="1800" dirty="0"/>
              <a:t>comorbid illnesses, functional limitations, cognitive impairment, </a:t>
            </a:r>
            <a:r>
              <a:rPr lang="en-US" sz="1800" dirty="0" smtClean="0"/>
              <a:t>&amp; </a:t>
            </a:r>
            <a:r>
              <a:rPr lang="en-US" sz="1800" dirty="0"/>
              <a:t>frailty </a:t>
            </a:r>
            <a:r>
              <a:rPr lang="en-US" sz="1800" dirty="0" smtClean="0"/>
              <a:t>increases perioperative morbidity and </a:t>
            </a:r>
            <a:r>
              <a:rPr lang="en-US" sz="1800" dirty="0"/>
              <a:t>iatrogenic </a:t>
            </a:r>
            <a:r>
              <a:rPr lang="en-US" sz="1800" dirty="0" smtClean="0"/>
              <a:t>complications in the older patient</a:t>
            </a:r>
          </a:p>
          <a:p>
            <a:pPr>
              <a:spcBef>
                <a:spcPts val="1200"/>
              </a:spcBef>
              <a:buFont typeface="Wingdings" panose="05000000000000000000" pitchFamily="2" charset="2"/>
              <a:buChar char="§"/>
            </a:pPr>
            <a:r>
              <a:rPr lang="en-US" sz="1800" dirty="0"/>
              <a:t>Age-related changes alter the pharmacodynamics and pharmacokinetics of </a:t>
            </a:r>
            <a:r>
              <a:rPr lang="en-US" sz="1800" dirty="0" smtClean="0"/>
              <a:t>drugs making older patients </a:t>
            </a:r>
            <a:r>
              <a:rPr lang="en-US" sz="1800" dirty="0"/>
              <a:t>more sensitive to </a:t>
            </a:r>
            <a:r>
              <a:rPr lang="en-US" sz="1800" dirty="0" smtClean="0"/>
              <a:t>anesthetics </a:t>
            </a:r>
            <a:r>
              <a:rPr lang="en-US" sz="1800" dirty="0"/>
              <a:t>and analgesics </a:t>
            </a:r>
            <a:r>
              <a:rPr lang="en-US" sz="1800" dirty="0" smtClean="0"/>
              <a:t>agents</a:t>
            </a:r>
          </a:p>
          <a:p>
            <a:pPr>
              <a:lnSpc>
                <a:spcPct val="120000"/>
              </a:lnSpc>
              <a:spcBef>
                <a:spcPts val="1200"/>
              </a:spcBef>
              <a:buFont typeface="Wingdings" panose="05000000000000000000" pitchFamily="2" charset="2"/>
              <a:buChar char="§"/>
            </a:pPr>
            <a:r>
              <a:rPr lang="en-US" sz="1800" dirty="0"/>
              <a:t>Primary determinants of perioperative </a:t>
            </a:r>
            <a:r>
              <a:rPr lang="en-US" sz="1800" dirty="0" smtClean="0"/>
              <a:t>risk: </a:t>
            </a:r>
            <a:endParaRPr lang="en-US" sz="1800" dirty="0"/>
          </a:p>
          <a:p>
            <a:pPr marL="800100" indent="-455613">
              <a:spcBef>
                <a:spcPts val="0"/>
              </a:spcBef>
              <a:buFont typeface="Wingdings" charset="2"/>
              <a:buChar char="ü"/>
            </a:pPr>
            <a:r>
              <a:rPr lang="en-US" sz="1800" dirty="0"/>
              <a:t>Functional status</a:t>
            </a:r>
          </a:p>
          <a:p>
            <a:pPr marL="800100" indent="-455613">
              <a:spcBef>
                <a:spcPts val="0"/>
              </a:spcBef>
              <a:buFont typeface="Wingdings" charset="2"/>
              <a:buChar char="ü"/>
            </a:pPr>
            <a:r>
              <a:rPr lang="en-US" sz="1800" dirty="0"/>
              <a:t>Presence of coexisting diseases </a:t>
            </a:r>
          </a:p>
          <a:p>
            <a:pPr marL="344487" indent="0">
              <a:spcBef>
                <a:spcPts val="0"/>
              </a:spcBef>
              <a:buNone/>
            </a:pPr>
            <a:r>
              <a:rPr lang="en-US" sz="1800" b="1" dirty="0">
                <a:ea typeface="Zapf Dingbats"/>
                <a:cs typeface="Zapf Dingbats"/>
                <a:sym typeface="Zapf Dingbats"/>
              </a:rPr>
              <a:t>✗  </a:t>
            </a:r>
            <a:r>
              <a:rPr lang="en-US" sz="1800" b="1" dirty="0" smtClean="0">
                <a:ea typeface="Zapf Dingbats"/>
                <a:cs typeface="Zapf Dingbats"/>
                <a:sym typeface="Zapf Dingbats"/>
              </a:rPr>
              <a:t>  </a:t>
            </a:r>
            <a:r>
              <a:rPr lang="en-US" sz="1800" b="1" dirty="0" smtClean="0"/>
              <a:t>Not </a:t>
            </a:r>
            <a:r>
              <a:rPr lang="en-US" sz="1800" b="1" dirty="0"/>
              <a:t>age </a:t>
            </a:r>
            <a:r>
              <a:rPr lang="en-US" sz="1800" b="1" dirty="0" smtClean="0"/>
              <a:t>alone</a:t>
            </a:r>
            <a:endParaRPr lang="en-US" sz="1800" dirty="0"/>
          </a:p>
          <a:p>
            <a:pPr>
              <a:spcBef>
                <a:spcPts val="0"/>
              </a:spcBef>
              <a:spcAft>
                <a:spcPts val="1200"/>
              </a:spcAft>
            </a:pPr>
            <a:endParaRPr lang="en-US" sz="1800" dirty="0" smtClean="0"/>
          </a:p>
        </p:txBody>
      </p:sp>
    </p:spTree>
    <p:extLst>
      <p:ext uri="{BB962C8B-B14F-4D97-AF65-F5344CB8AC3E}">
        <p14:creationId xmlns:p14="http://schemas.microsoft.com/office/powerpoint/2010/main" val="842227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19"/>
            <a:ext cx="8229600" cy="857250"/>
          </a:xfrm>
        </p:spPr>
        <p:txBody>
          <a:bodyPr/>
          <a:lstStyle/>
          <a:p>
            <a:r>
              <a:rPr lang="en-US" b="1" dirty="0" smtClean="0">
                <a:latin typeface="Cambria" panose="02040503050406030204" pitchFamily="18" charset="0"/>
              </a:rPr>
              <a:t>Case </a:t>
            </a:r>
            <a:r>
              <a:rPr lang="en-US" b="1" dirty="0" smtClean="0">
                <a:latin typeface="Cambria" panose="02040503050406030204" pitchFamily="18" charset="0"/>
              </a:rPr>
              <a:t>Cont.</a:t>
            </a:r>
            <a:endParaRPr lang="en-US" b="1" dirty="0">
              <a:latin typeface="Cambria" panose="02040503050406030204" pitchFamily="18" charset="0"/>
            </a:endParaRPr>
          </a:p>
        </p:txBody>
      </p:sp>
      <p:sp>
        <p:nvSpPr>
          <p:cNvPr id="3" name="Content Placeholder 2"/>
          <p:cNvSpPr>
            <a:spLocks noGrp="1"/>
          </p:cNvSpPr>
          <p:nvPr>
            <p:ph idx="1"/>
          </p:nvPr>
        </p:nvSpPr>
        <p:spPr>
          <a:xfrm>
            <a:off x="457200" y="1000230"/>
            <a:ext cx="8229600" cy="3943350"/>
          </a:xfrm>
        </p:spPr>
        <p:txBody>
          <a:bodyPr>
            <a:noAutofit/>
          </a:bodyPr>
          <a:lstStyle/>
          <a:p>
            <a:pPr>
              <a:spcBef>
                <a:spcPts val="0"/>
              </a:spcBef>
              <a:spcAft>
                <a:spcPts val="1200"/>
              </a:spcAft>
              <a:buFont typeface="Wingdings" panose="05000000000000000000" pitchFamily="2" charset="2"/>
              <a:buChar char="§"/>
            </a:pPr>
            <a:r>
              <a:rPr lang="en-US" sz="2000" dirty="0"/>
              <a:t>T</a:t>
            </a:r>
            <a:r>
              <a:rPr lang="en-US" sz="2000" dirty="0" smtClean="0"/>
              <a:t>he patient </a:t>
            </a:r>
            <a:r>
              <a:rPr lang="en-US" sz="2000" dirty="0"/>
              <a:t>should be actively warmed to a core temperature of </a:t>
            </a:r>
            <a:r>
              <a:rPr lang="en-US" sz="2000" dirty="0" smtClean="0"/>
              <a:t>≥ 36°C</a:t>
            </a:r>
            <a:r>
              <a:rPr lang="en-US" sz="2000" dirty="0"/>
              <a:t>, and electrolyte abnormalities (hypokalemia and </a:t>
            </a:r>
            <a:r>
              <a:rPr lang="en-US" sz="2000" dirty="0" smtClean="0"/>
              <a:t>hypomagnesaemia) </a:t>
            </a:r>
            <a:r>
              <a:rPr lang="en-US" sz="2000" dirty="0"/>
              <a:t>should be </a:t>
            </a:r>
            <a:r>
              <a:rPr lang="en-US" sz="2000" dirty="0" smtClean="0"/>
              <a:t>corrected</a:t>
            </a:r>
          </a:p>
          <a:p>
            <a:pPr>
              <a:spcBef>
                <a:spcPts val="0"/>
              </a:spcBef>
              <a:spcAft>
                <a:spcPts val="1200"/>
              </a:spcAft>
              <a:buFont typeface="Wingdings" panose="05000000000000000000" pitchFamily="2" charset="2"/>
              <a:buChar char="§"/>
            </a:pPr>
            <a:r>
              <a:rPr lang="en-US" sz="2000" dirty="0" smtClean="0"/>
              <a:t>Heparin </a:t>
            </a:r>
            <a:r>
              <a:rPr lang="en-US" sz="2000" dirty="0"/>
              <a:t>should be </a:t>
            </a:r>
            <a:r>
              <a:rPr lang="en-US" sz="2000" dirty="0" smtClean="0"/>
              <a:t>initiated and the dose of his </a:t>
            </a:r>
            <a:r>
              <a:rPr lang="en-US" sz="2000" dirty="0"/>
              <a:t>beta-</a:t>
            </a:r>
            <a:r>
              <a:rPr lang="en-US" sz="2000" dirty="0" smtClean="0"/>
              <a:t>blocker should be optimized.</a:t>
            </a:r>
          </a:p>
          <a:p>
            <a:pPr>
              <a:spcBef>
                <a:spcPts val="0"/>
              </a:spcBef>
              <a:spcAft>
                <a:spcPts val="1200"/>
              </a:spcAft>
              <a:buFont typeface="Wingdings" panose="05000000000000000000" pitchFamily="2" charset="2"/>
              <a:buChar char="§"/>
            </a:pPr>
            <a:r>
              <a:rPr lang="en-US" sz="2000" dirty="0" smtClean="0"/>
              <a:t>If </a:t>
            </a:r>
            <a:r>
              <a:rPr lang="en-US" sz="2000" dirty="0"/>
              <a:t>the patient remains in AF for more than 24 hours and has persistent moderate or marked symptoms, pharmacological or electrical </a:t>
            </a:r>
            <a:r>
              <a:rPr lang="en-US" sz="2000" dirty="0" err="1"/>
              <a:t>cardioversion</a:t>
            </a:r>
            <a:r>
              <a:rPr lang="en-US" sz="2000" dirty="0"/>
              <a:t> should be </a:t>
            </a:r>
            <a:r>
              <a:rPr lang="en-US" sz="2000" dirty="0" smtClean="0"/>
              <a:t>considered</a:t>
            </a:r>
            <a:endParaRPr lang="en-US" sz="2000" dirty="0"/>
          </a:p>
        </p:txBody>
      </p:sp>
    </p:spTree>
    <p:extLst>
      <p:ext uri="{BB962C8B-B14F-4D97-AF65-F5344CB8AC3E}">
        <p14:creationId xmlns:p14="http://schemas.microsoft.com/office/powerpoint/2010/main" val="603181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24" y="115759"/>
            <a:ext cx="8229600" cy="857250"/>
          </a:xfrm>
        </p:spPr>
        <p:txBody>
          <a:bodyPr>
            <a:normAutofit/>
          </a:bodyPr>
          <a:lstStyle/>
          <a:p>
            <a:r>
              <a:rPr lang="en-US" sz="4000" b="1" dirty="0" smtClean="0">
                <a:latin typeface="Cambria" panose="02040503050406030204" pitchFamily="18" charset="0"/>
              </a:rPr>
              <a:t>Noncardiac</a:t>
            </a:r>
            <a:r>
              <a:rPr lang="en-US" b="1" dirty="0" smtClean="0">
                <a:latin typeface="Cambria" panose="02040503050406030204" pitchFamily="18" charset="0"/>
              </a:rPr>
              <a:t> </a:t>
            </a:r>
            <a:r>
              <a:rPr lang="en-US" b="1" dirty="0" smtClean="0">
                <a:latin typeface="Cambria" panose="02040503050406030204" pitchFamily="18" charset="0"/>
              </a:rPr>
              <a:t>Complications</a:t>
            </a:r>
            <a:endParaRPr lang="en-US" b="1" dirty="0">
              <a:latin typeface="Cambria" panose="02040503050406030204" pitchFamily="18" charset="0"/>
            </a:endParaRPr>
          </a:p>
        </p:txBody>
      </p:sp>
      <p:sp>
        <p:nvSpPr>
          <p:cNvPr id="3" name="Content Placeholder 2"/>
          <p:cNvSpPr>
            <a:spLocks noGrp="1"/>
          </p:cNvSpPr>
          <p:nvPr>
            <p:ph idx="1"/>
          </p:nvPr>
        </p:nvSpPr>
        <p:spPr>
          <a:xfrm>
            <a:off x="457200" y="973009"/>
            <a:ext cx="8229600" cy="3394075"/>
          </a:xfrm>
        </p:spPr>
        <p:txBody>
          <a:bodyPr>
            <a:normAutofit/>
          </a:bodyPr>
          <a:lstStyle/>
          <a:p>
            <a:pPr>
              <a:spcBef>
                <a:spcPts val="0"/>
              </a:spcBef>
              <a:spcAft>
                <a:spcPts val="1200"/>
              </a:spcAft>
              <a:buFont typeface="Wingdings" panose="05000000000000000000" pitchFamily="2" charset="2"/>
              <a:buChar char="§"/>
            </a:pPr>
            <a:r>
              <a:rPr lang="en-US" sz="2000" dirty="0" smtClean="0"/>
              <a:t>Delirium, cognitive impairment</a:t>
            </a:r>
          </a:p>
          <a:p>
            <a:pPr>
              <a:spcBef>
                <a:spcPts val="0"/>
              </a:spcBef>
              <a:spcAft>
                <a:spcPts val="1200"/>
              </a:spcAft>
              <a:buFont typeface="Wingdings" panose="05000000000000000000" pitchFamily="2" charset="2"/>
              <a:buChar char="§"/>
            </a:pPr>
            <a:r>
              <a:rPr lang="en-US" sz="2000" dirty="0"/>
              <a:t>R</a:t>
            </a:r>
            <a:r>
              <a:rPr lang="en-US" sz="2000" dirty="0" smtClean="0"/>
              <a:t>espiratory insufficiency</a:t>
            </a:r>
            <a:endParaRPr lang="en-US" sz="2000" dirty="0"/>
          </a:p>
          <a:p>
            <a:pPr>
              <a:spcBef>
                <a:spcPts val="0"/>
              </a:spcBef>
              <a:spcAft>
                <a:spcPts val="1200"/>
              </a:spcAft>
              <a:buFont typeface="Wingdings" panose="05000000000000000000" pitchFamily="2" charset="2"/>
              <a:buChar char="§"/>
            </a:pPr>
            <a:r>
              <a:rPr lang="en-US" sz="2000" dirty="0" smtClean="0"/>
              <a:t>Hospital</a:t>
            </a:r>
            <a:r>
              <a:rPr lang="en-US" sz="2000" dirty="0"/>
              <a:t>-acquired </a:t>
            </a:r>
            <a:r>
              <a:rPr lang="en-US" sz="2000" dirty="0" smtClean="0"/>
              <a:t>pneumonia</a:t>
            </a:r>
            <a:endParaRPr lang="en-US" sz="2000" dirty="0"/>
          </a:p>
          <a:p>
            <a:pPr>
              <a:spcBef>
                <a:spcPts val="0"/>
              </a:spcBef>
              <a:spcAft>
                <a:spcPts val="1200"/>
              </a:spcAft>
              <a:buFont typeface="Wingdings" panose="05000000000000000000" pitchFamily="2" charset="2"/>
              <a:buChar char="§"/>
            </a:pPr>
            <a:r>
              <a:rPr lang="en-US" sz="2000" dirty="0" smtClean="0"/>
              <a:t>Deep </a:t>
            </a:r>
            <a:r>
              <a:rPr lang="en-US" sz="2000" dirty="0"/>
              <a:t>venous </a:t>
            </a:r>
            <a:r>
              <a:rPr lang="en-US" sz="2000" dirty="0" smtClean="0"/>
              <a:t>thrombosis</a:t>
            </a:r>
            <a:endParaRPr lang="en-US" sz="2000" dirty="0"/>
          </a:p>
          <a:p>
            <a:pPr>
              <a:spcBef>
                <a:spcPts val="0"/>
              </a:spcBef>
              <a:spcAft>
                <a:spcPts val="1200"/>
              </a:spcAft>
              <a:buFont typeface="Wingdings" panose="05000000000000000000" pitchFamily="2" charset="2"/>
              <a:buChar char="§"/>
            </a:pPr>
            <a:r>
              <a:rPr lang="en-US" sz="2000" dirty="0" smtClean="0"/>
              <a:t>Acute </a:t>
            </a:r>
            <a:r>
              <a:rPr lang="en-US" sz="2000" dirty="0"/>
              <a:t>kidney </a:t>
            </a:r>
            <a:r>
              <a:rPr lang="en-US" sz="2000" dirty="0" smtClean="0"/>
              <a:t>injury</a:t>
            </a:r>
            <a:endParaRPr lang="en-US" sz="2000" dirty="0"/>
          </a:p>
          <a:p>
            <a:pPr>
              <a:spcBef>
                <a:spcPts val="0"/>
              </a:spcBef>
              <a:spcAft>
                <a:spcPts val="1200"/>
              </a:spcAft>
              <a:buFont typeface="Wingdings" panose="05000000000000000000" pitchFamily="2" charset="2"/>
              <a:buChar char="§"/>
            </a:pPr>
            <a:r>
              <a:rPr lang="en-US" sz="2000" dirty="0" smtClean="0"/>
              <a:t>Pressure </a:t>
            </a:r>
            <a:r>
              <a:rPr lang="en-US" sz="2000" dirty="0"/>
              <a:t>ulcers </a:t>
            </a:r>
          </a:p>
        </p:txBody>
      </p:sp>
    </p:spTree>
    <p:extLst>
      <p:ext uri="{BB962C8B-B14F-4D97-AF65-F5344CB8AC3E}">
        <p14:creationId xmlns:p14="http://schemas.microsoft.com/office/powerpoint/2010/main" val="1264937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79"/>
            <a:ext cx="8229600" cy="857250"/>
          </a:xfrm>
        </p:spPr>
        <p:txBody>
          <a:bodyPr/>
          <a:lstStyle/>
          <a:p>
            <a:r>
              <a:rPr lang="en-US" b="1" dirty="0" smtClean="0">
                <a:latin typeface="Cambria" panose="02040503050406030204" pitchFamily="18" charset="0"/>
              </a:rPr>
              <a:t>Case Cont. </a:t>
            </a:r>
            <a:endParaRPr lang="en-US" b="1" dirty="0">
              <a:latin typeface="Cambria" panose="02040503050406030204" pitchFamily="18" charset="0"/>
            </a:endParaRPr>
          </a:p>
        </p:txBody>
      </p:sp>
      <p:sp>
        <p:nvSpPr>
          <p:cNvPr id="3" name="Content Placeholder 2"/>
          <p:cNvSpPr>
            <a:spLocks noGrp="1"/>
          </p:cNvSpPr>
          <p:nvPr>
            <p:ph idx="1"/>
          </p:nvPr>
        </p:nvSpPr>
        <p:spPr>
          <a:xfrm>
            <a:off x="254000" y="809732"/>
            <a:ext cx="8591176" cy="3943350"/>
          </a:xfrm>
        </p:spPr>
        <p:txBody>
          <a:bodyPr>
            <a:noAutofit/>
          </a:bodyPr>
          <a:lstStyle/>
          <a:p>
            <a:pPr marL="347472" indent="-347472">
              <a:spcBef>
                <a:spcPts val="0"/>
              </a:spcBef>
              <a:spcAft>
                <a:spcPts val="1200"/>
              </a:spcAft>
              <a:buFont typeface="Wingdings" panose="05000000000000000000" pitchFamily="2" charset="2"/>
              <a:buChar char="§"/>
            </a:pPr>
            <a:r>
              <a:rPr lang="en-US" sz="2000" dirty="0" smtClean="0"/>
              <a:t>On postoperative day 2, </a:t>
            </a:r>
            <a:r>
              <a:rPr lang="en-US" sz="2000" dirty="0"/>
              <a:t>the patient becomes disoriented, </a:t>
            </a:r>
            <a:r>
              <a:rPr lang="en-US" sz="2000" dirty="0" smtClean="0"/>
              <a:t>pulls </a:t>
            </a:r>
            <a:r>
              <a:rPr lang="en-US" sz="2000" dirty="0"/>
              <a:t>his intravenous </a:t>
            </a:r>
            <a:r>
              <a:rPr lang="en-US" sz="2000" dirty="0" smtClean="0"/>
              <a:t>lines </a:t>
            </a:r>
            <a:r>
              <a:rPr lang="en-US" sz="2000" dirty="0"/>
              <a:t>and attempts to get out of bed to urinate despite having a Foley catheter in </a:t>
            </a:r>
            <a:r>
              <a:rPr lang="en-US" sz="2000" dirty="0" smtClean="0"/>
              <a:t>place. He </a:t>
            </a:r>
            <a:r>
              <a:rPr lang="en-US" sz="2000" dirty="0"/>
              <a:t>is intermittently confused, especially at night, but with intervening lucid </a:t>
            </a:r>
            <a:r>
              <a:rPr lang="en-US" sz="2000" dirty="0" smtClean="0"/>
              <a:t>periods</a:t>
            </a:r>
          </a:p>
          <a:p>
            <a:pPr marL="347472" indent="-347472">
              <a:spcBef>
                <a:spcPts val="0"/>
              </a:spcBef>
              <a:spcAft>
                <a:spcPts val="1200"/>
              </a:spcAft>
              <a:buFont typeface="Wingdings" panose="05000000000000000000" pitchFamily="2" charset="2"/>
              <a:buChar char="§"/>
            </a:pPr>
            <a:r>
              <a:rPr lang="en-US" sz="2000" dirty="0" smtClean="0"/>
              <a:t>His vitals signs are normal, rhythm spontaneously converted to sinus, cardiopulmonary and neurological examinations </a:t>
            </a:r>
            <a:r>
              <a:rPr lang="en-US" sz="2000" dirty="0"/>
              <a:t>are </a:t>
            </a:r>
            <a:r>
              <a:rPr lang="en-US" sz="2000" dirty="0" smtClean="0"/>
              <a:t>unremarkable</a:t>
            </a:r>
          </a:p>
          <a:p>
            <a:pPr marL="347472" indent="-347472">
              <a:spcBef>
                <a:spcPts val="0"/>
              </a:spcBef>
              <a:spcAft>
                <a:spcPts val="1200"/>
              </a:spcAft>
              <a:buFont typeface="Wingdings" panose="05000000000000000000" pitchFamily="2" charset="2"/>
              <a:buChar char="§"/>
            </a:pPr>
            <a:r>
              <a:rPr lang="en-US" sz="2000" dirty="0" smtClean="0"/>
              <a:t>Distinguish </a:t>
            </a:r>
            <a:r>
              <a:rPr lang="en-US" sz="2000" dirty="0"/>
              <a:t>acute delirium, reversible postoperative cognitive dysfunction (POCD), and chronic dementia in the postoperative </a:t>
            </a:r>
            <a:r>
              <a:rPr lang="en-US" sz="2000" dirty="0" smtClean="0"/>
              <a:t>setting</a:t>
            </a:r>
            <a:endParaRPr lang="en-US" sz="2000" dirty="0"/>
          </a:p>
        </p:txBody>
      </p:sp>
    </p:spTree>
    <p:extLst>
      <p:ext uri="{BB962C8B-B14F-4D97-AF65-F5344CB8AC3E}">
        <p14:creationId xmlns:p14="http://schemas.microsoft.com/office/powerpoint/2010/main" val="2721113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9382"/>
            <a:ext cx="8229600" cy="3394075"/>
          </a:xfrm>
        </p:spPr>
        <p:txBody>
          <a:bodyPr>
            <a:normAutofit/>
          </a:bodyPr>
          <a:lstStyle/>
          <a:p>
            <a:pPr>
              <a:lnSpc>
                <a:spcPct val="110000"/>
              </a:lnSpc>
              <a:spcBef>
                <a:spcPts val="600"/>
              </a:spcBef>
              <a:spcAft>
                <a:spcPts val="1200"/>
              </a:spcAft>
              <a:buFont typeface="Wingdings" panose="05000000000000000000" pitchFamily="2" charset="2"/>
              <a:buChar char="§"/>
            </a:pPr>
            <a:r>
              <a:rPr lang="en-US" sz="2000" dirty="0" smtClean="0"/>
              <a:t>Delirium </a:t>
            </a:r>
            <a:r>
              <a:rPr lang="en-US" sz="2000" dirty="0"/>
              <a:t>is a frequent but often </a:t>
            </a:r>
            <a:r>
              <a:rPr lang="en-US" sz="2000" dirty="0" smtClean="0"/>
              <a:t>unrecognized post surgical </a:t>
            </a:r>
            <a:r>
              <a:rPr lang="en-US" sz="2000" dirty="0"/>
              <a:t>complication in older adults </a:t>
            </a:r>
            <a:endParaRPr lang="en-US" sz="2000" dirty="0" smtClean="0"/>
          </a:p>
          <a:p>
            <a:pPr>
              <a:lnSpc>
                <a:spcPct val="110000"/>
              </a:lnSpc>
              <a:spcBef>
                <a:spcPts val="600"/>
              </a:spcBef>
              <a:spcAft>
                <a:spcPts val="1200"/>
              </a:spcAft>
              <a:buFont typeface="Wingdings" panose="05000000000000000000" pitchFamily="2" charset="2"/>
              <a:buChar char="§"/>
            </a:pPr>
            <a:r>
              <a:rPr lang="en-US" sz="2000" dirty="0" smtClean="0"/>
              <a:t>The </a:t>
            </a:r>
            <a:r>
              <a:rPr lang="en-US" sz="2000" dirty="0"/>
              <a:t>incidence </a:t>
            </a:r>
            <a:r>
              <a:rPr lang="en-US" sz="2000" dirty="0" smtClean="0"/>
              <a:t>ranges </a:t>
            </a:r>
            <a:r>
              <a:rPr lang="en-US" sz="2000" dirty="0"/>
              <a:t>from 4-52% </a:t>
            </a:r>
            <a:endParaRPr lang="en-US" sz="2000" dirty="0" smtClean="0"/>
          </a:p>
          <a:p>
            <a:pPr marL="919163" indent="-465138">
              <a:lnSpc>
                <a:spcPct val="110000"/>
              </a:lnSpc>
              <a:spcBef>
                <a:spcPts val="600"/>
              </a:spcBef>
              <a:spcAft>
                <a:spcPts val="1200"/>
              </a:spcAft>
              <a:buFont typeface="Wingdings" panose="05000000000000000000" pitchFamily="2" charset="2"/>
              <a:buChar char="ü"/>
            </a:pPr>
            <a:r>
              <a:rPr lang="en-US" sz="2000" dirty="0" smtClean="0"/>
              <a:t>Can be higher in older </a:t>
            </a:r>
            <a:r>
              <a:rPr lang="en-US" sz="2000" dirty="0"/>
              <a:t>adults </a:t>
            </a:r>
            <a:r>
              <a:rPr lang="en-US" sz="2000" dirty="0" smtClean="0"/>
              <a:t>requiring </a:t>
            </a:r>
            <a:r>
              <a:rPr lang="en-US" sz="2000" dirty="0"/>
              <a:t>intensive </a:t>
            </a:r>
            <a:r>
              <a:rPr lang="en-US" sz="2000" dirty="0" smtClean="0"/>
              <a:t>care</a:t>
            </a:r>
            <a:r>
              <a:rPr lang="en-US" sz="2000" dirty="0"/>
              <a:t>  </a:t>
            </a:r>
            <a:r>
              <a:rPr lang="en-US" sz="2000" dirty="0" smtClean="0"/>
              <a:t>(70</a:t>
            </a:r>
            <a:r>
              <a:rPr lang="en-US" sz="2000" dirty="0"/>
              <a:t>-87</a:t>
            </a:r>
            <a:r>
              <a:rPr lang="en-US" sz="2000" dirty="0" smtClean="0"/>
              <a:t>%)</a:t>
            </a:r>
            <a:endParaRPr lang="en-US" sz="2000" dirty="0"/>
          </a:p>
          <a:p>
            <a:pPr>
              <a:lnSpc>
                <a:spcPct val="110000"/>
              </a:lnSpc>
              <a:spcBef>
                <a:spcPts val="600"/>
              </a:spcBef>
              <a:spcAft>
                <a:spcPts val="1200"/>
              </a:spcAft>
              <a:buFont typeface="Wingdings" panose="05000000000000000000" pitchFamily="2" charset="2"/>
              <a:buChar char="§"/>
            </a:pPr>
            <a:r>
              <a:rPr lang="en-US" sz="2000" dirty="0"/>
              <a:t>P</a:t>
            </a:r>
            <a:r>
              <a:rPr lang="en-US" sz="2000" dirty="0" smtClean="0"/>
              <a:t>ostoperative </a:t>
            </a:r>
            <a:r>
              <a:rPr lang="en-US" sz="2000" dirty="0"/>
              <a:t>delirium in older patients </a:t>
            </a:r>
            <a:r>
              <a:rPr lang="en-US" sz="2000" dirty="0" smtClean="0"/>
              <a:t>is associated </a:t>
            </a:r>
            <a:r>
              <a:rPr lang="en-US" sz="2000" dirty="0"/>
              <a:t>with persistent cognitive deficits, loss of independence, functional decline, increased hospital costs, and increased short-term and long-term </a:t>
            </a:r>
            <a:r>
              <a:rPr lang="en-US" sz="2000" dirty="0" smtClean="0"/>
              <a:t>mortality</a:t>
            </a:r>
            <a:endParaRPr lang="en-US" sz="2000" dirty="0"/>
          </a:p>
        </p:txBody>
      </p:sp>
      <p:sp>
        <p:nvSpPr>
          <p:cNvPr id="4" name="Title 1"/>
          <p:cNvSpPr txBox="1">
            <a:spLocks/>
          </p:cNvSpPr>
          <p:nvPr/>
        </p:nvSpPr>
        <p:spPr>
          <a:xfrm>
            <a:off x="457200" y="132132"/>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E9700A"/>
                </a:solidFill>
                <a:latin typeface="Cambria" panose="02040503050406030204" pitchFamily="18" charset="0"/>
              </a:rPr>
              <a:t>Delirium</a:t>
            </a:r>
            <a:endParaRPr lang="en-US" sz="40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17792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531" t="32781" r="5379" b="14996"/>
          <a:stretch/>
        </p:blipFill>
        <p:spPr>
          <a:xfrm>
            <a:off x="230405" y="906894"/>
            <a:ext cx="8671975" cy="3087376"/>
          </a:xfrm>
          <a:prstGeom prst="rect">
            <a:avLst/>
          </a:prstGeom>
        </p:spPr>
      </p:pic>
      <p:sp>
        <p:nvSpPr>
          <p:cNvPr id="5" name="TextBox 4"/>
          <p:cNvSpPr txBox="1"/>
          <p:nvPr/>
        </p:nvSpPr>
        <p:spPr>
          <a:xfrm>
            <a:off x="5758248" y="4547700"/>
            <a:ext cx="3385752" cy="507831"/>
          </a:xfrm>
          <a:prstGeom prst="rect">
            <a:avLst/>
          </a:prstGeom>
          <a:noFill/>
        </p:spPr>
        <p:txBody>
          <a:bodyPr wrap="square" rtlCol="0">
            <a:spAutoFit/>
          </a:bodyPr>
          <a:lstStyle/>
          <a:p>
            <a:pPr algn="r"/>
            <a:r>
              <a:rPr lang="en-US" sz="900" b="1" i="1" dirty="0" err="1" smtClean="0">
                <a:solidFill>
                  <a:srgbClr val="FFFFFF"/>
                </a:solidFill>
                <a:latin typeface="+mj-lt"/>
                <a:cs typeface="Arial"/>
              </a:rPr>
              <a:t>Lagoo</a:t>
            </a:r>
            <a:r>
              <a:rPr lang="en-US" sz="900" b="1" i="1" dirty="0" err="1">
                <a:solidFill>
                  <a:srgbClr val="FFFFFF"/>
                </a:solidFill>
                <a:latin typeface="+mj-lt"/>
                <a:cs typeface="Arial"/>
              </a:rPr>
              <a:t>-Deenadayalan</a:t>
            </a:r>
            <a:r>
              <a:rPr lang="en-US" sz="900" b="1" i="1" dirty="0">
                <a:solidFill>
                  <a:srgbClr val="FFFFFF"/>
                </a:solidFill>
                <a:latin typeface="+mj-lt"/>
                <a:cs typeface="Arial"/>
              </a:rPr>
              <a:t> SA, </a:t>
            </a:r>
            <a:r>
              <a:rPr lang="en-US" sz="900" b="1" i="1" dirty="0" smtClean="0">
                <a:solidFill>
                  <a:srgbClr val="FFFFFF"/>
                </a:solidFill>
                <a:latin typeface="+mj-lt"/>
                <a:cs typeface="Arial"/>
              </a:rPr>
              <a:t>et al. </a:t>
            </a:r>
            <a:r>
              <a:rPr lang="en-US" sz="900" b="1" i="1" dirty="0">
                <a:solidFill>
                  <a:srgbClr val="FFFFFF"/>
                </a:solidFill>
                <a:latin typeface="+mj-lt"/>
                <a:cs typeface="Arial"/>
              </a:rPr>
              <a:t>Chapter 29: Common Perioperative Complications in Older Patients. </a:t>
            </a:r>
            <a:r>
              <a:rPr lang="en-US" sz="900" b="1" i="1" dirty="0" smtClean="0">
                <a:solidFill>
                  <a:srgbClr val="FFFFFF"/>
                </a:solidFill>
                <a:latin typeface="+mj-lt"/>
                <a:cs typeface="Arial"/>
              </a:rPr>
              <a:t>Principles </a:t>
            </a:r>
            <a:r>
              <a:rPr lang="en-US" sz="900" b="1" i="1" dirty="0">
                <a:solidFill>
                  <a:srgbClr val="FFFFFF"/>
                </a:solidFill>
                <a:latin typeface="+mj-lt"/>
                <a:cs typeface="Arial"/>
              </a:rPr>
              <a:t>and Practice of Geriatric Surgery. New York: Springer; </a:t>
            </a:r>
            <a:r>
              <a:rPr lang="en-US" sz="900" b="1" i="1" dirty="0" smtClean="0">
                <a:solidFill>
                  <a:srgbClr val="FFFFFF"/>
                </a:solidFill>
                <a:latin typeface="+mj-lt"/>
                <a:cs typeface="Arial"/>
              </a:rPr>
              <a:t>2011</a:t>
            </a:r>
          </a:p>
        </p:txBody>
      </p:sp>
      <p:sp>
        <p:nvSpPr>
          <p:cNvPr id="6" name="Title 1"/>
          <p:cNvSpPr txBox="1">
            <a:spLocks/>
          </p:cNvSpPr>
          <p:nvPr/>
        </p:nvSpPr>
        <p:spPr>
          <a:xfrm>
            <a:off x="457200" y="265540"/>
            <a:ext cx="8229600" cy="857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200" b="1" dirty="0" smtClean="0">
                <a:solidFill>
                  <a:srgbClr val="E9700A"/>
                </a:solidFill>
                <a:latin typeface="Cambria" panose="02040503050406030204" pitchFamily="18" charset="0"/>
              </a:rPr>
              <a:t>Incidence </a:t>
            </a:r>
            <a:r>
              <a:rPr lang="en-US" sz="5200" b="1" dirty="0">
                <a:solidFill>
                  <a:srgbClr val="E9700A"/>
                </a:solidFill>
                <a:latin typeface="Cambria" panose="02040503050406030204" pitchFamily="18" charset="0"/>
              </a:rPr>
              <a:t>of Postoperative Delirium</a:t>
            </a:r>
          </a:p>
          <a:p>
            <a:endParaRPr lang="en-US" sz="4800" b="1" dirty="0"/>
          </a:p>
        </p:txBody>
      </p:sp>
    </p:spTree>
    <p:extLst>
      <p:ext uri="{BB962C8B-B14F-4D97-AF65-F5344CB8AC3E}">
        <p14:creationId xmlns:p14="http://schemas.microsoft.com/office/powerpoint/2010/main" val="3208345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576"/>
            <a:ext cx="8229600" cy="3394472"/>
          </a:xfrm>
        </p:spPr>
        <p:txBody>
          <a:bodyPr>
            <a:noAutofit/>
          </a:bodyPr>
          <a:lstStyle/>
          <a:p>
            <a:pPr>
              <a:spcBef>
                <a:spcPts val="0"/>
              </a:spcBef>
              <a:spcAft>
                <a:spcPts val="1200"/>
              </a:spcAft>
              <a:buFont typeface="Wingdings" panose="05000000000000000000" pitchFamily="2" charset="2"/>
              <a:buChar char="§"/>
            </a:pPr>
            <a:r>
              <a:rPr lang="en-US" sz="2000" dirty="0" smtClean="0"/>
              <a:t>Diagnosis:</a:t>
            </a:r>
          </a:p>
          <a:p>
            <a:pPr marL="1089025" indent="-407988">
              <a:spcBef>
                <a:spcPts val="0"/>
              </a:spcBef>
              <a:spcAft>
                <a:spcPts val="1200"/>
              </a:spcAft>
              <a:buFont typeface="Wingdings" panose="05000000000000000000" pitchFamily="2" charset="2"/>
              <a:buChar char="§"/>
            </a:pPr>
            <a:r>
              <a:rPr lang="en-US" sz="2000" dirty="0" smtClean="0"/>
              <a:t>Instruments </a:t>
            </a:r>
            <a:r>
              <a:rPr lang="en-US" sz="2000" dirty="0"/>
              <a:t>such as the Confusion Assessment Method (</a:t>
            </a:r>
            <a:r>
              <a:rPr lang="en-US" sz="2000" dirty="0" smtClean="0"/>
              <a:t>CAM)</a:t>
            </a:r>
          </a:p>
          <a:p>
            <a:pPr>
              <a:spcBef>
                <a:spcPts val="0"/>
              </a:spcBef>
              <a:spcAft>
                <a:spcPts val="1200"/>
              </a:spcAft>
              <a:buFont typeface="Wingdings" panose="05000000000000000000" pitchFamily="2" charset="2"/>
              <a:buChar char="§"/>
            </a:pPr>
            <a:r>
              <a:rPr lang="en-US" sz="2000" dirty="0" smtClean="0"/>
              <a:t>Delirium Subtypes:</a:t>
            </a:r>
          </a:p>
          <a:p>
            <a:pPr marL="1089025" indent="-398463">
              <a:spcBef>
                <a:spcPts val="0"/>
              </a:spcBef>
              <a:spcAft>
                <a:spcPts val="1200"/>
              </a:spcAft>
              <a:buFont typeface="Wingdings" panose="05000000000000000000" pitchFamily="2" charset="2"/>
              <a:buChar char="ü"/>
            </a:pPr>
            <a:r>
              <a:rPr lang="en-US" sz="2000" dirty="0" smtClean="0"/>
              <a:t>Emergence delirium: upon </a:t>
            </a:r>
            <a:r>
              <a:rPr lang="en-US" sz="2000" dirty="0"/>
              <a:t>awakening from general </a:t>
            </a:r>
            <a:r>
              <a:rPr lang="en-US" sz="2000" dirty="0" smtClean="0"/>
              <a:t>anesthesia</a:t>
            </a:r>
          </a:p>
          <a:p>
            <a:pPr marL="1089025" indent="-398463">
              <a:spcBef>
                <a:spcPts val="0"/>
              </a:spcBef>
              <a:spcAft>
                <a:spcPts val="1200"/>
              </a:spcAft>
              <a:buFont typeface="Wingdings" panose="05000000000000000000" pitchFamily="2" charset="2"/>
              <a:buChar char="ü"/>
            </a:pPr>
            <a:r>
              <a:rPr lang="en-US" sz="2000" dirty="0" smtClean="0"/>
              <a:t>Postoperative delirium:  ~3 </a:t>
            </a:r>
            <a:r>
              <a:rPr lang="en-US" sz="2000" dirty="0"/>
              <a:t>days </a:t>
            </a:r>
            <a:r>
              <a:rPr lang="en-US" sz="2000" dirty="0" smtClean="0"/>
              <a:t>post-surgery</a:t>
            </a:r>
          </a:p>
          <a:p>
            <a:pPr>
              <a:spcBef>
                <a:spcPts val="0"/>
              </a:spcBef>
              <a:spcAft>
                <a:spcPts val="1200"/>
              </a:spcAft>
              <a:buFont typeface="Wingdings" panose="05000000000000000000" pitchFamily="2" charset="2"/>
              <a:buChar char="§"/>
            </a:pPr>
            <a:r>
              <a:rPr lang="en-US" sz="2000" dirty="0"/>
              <a:t> </a:t>
            </a:r>
            <a:r>
              <a:rPr lang="en-US" sz="2000" dirty="0" smtClean="0"/>
              <a:t>Variable course </a:t>
            </a:r>
          </a:p>
          <a:p>
            <a:pPr>
              <a:spcBef>
                <a:spcPts val="0"/>
              </a:spcBef>
              <a:spcAft>
                <a:spcPts val="1200"/>
              </a:spcAft>
              <a:buFont typeface="Wingdings" panose="05000000000000000000" pitchFamily="2" charset="2"/>
              <a:buChar char="§"/>
            </a:pPr>
            <a:r>
              <a:rPr lang="en-US" sz="2000" dirty="0"/>
              <a:t>P</a:t>
            </a:r>
            <a:r>
              <a:rPr lang="en-US" sz="2000" dirty="0" smtClean="0"/>
              <a:t>atients with </a:t>
            </a:r>
            <a:r>
              <a:rPr lang="en-US" sz="2000" dirty="0"/>
              <a:t>delirium are at risk for developing both recurrent delirium and subsequent </a:t>
            </a:r>
            <a:r>
              <a:rPr lang="en-US" sz="2000" dirty="0" smtClean="0"/>
              <a:t>dementia</a:t>
            </a:r>
            <a:endParaRPr lang="en-US" sz="2000" dirty="0"/>
          </a:p>
        </p:txBody>
      </p:sp>
      <p:sp>
        <p:nvSpPr>
          <p:cNvPr id="4" name="Title 1"/>
          <p:cNvSpPr txBox="1">
            <a:spLocks/>
          </p:cNvSpPr>
          <p:nvPr/>
        </p:nvSpPr>
        <p:spPr>
          <a:xfrm>
            <a:off x="457200" y="8270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E9700A"/>
                </a:solidFill>
                <a:latin typeface="Cambria" panose="02040503050406030204" pitchFamily="18" charset="0"/>
              </a:rPr>
              <a:t>Delirium</a:t>
            </a:r>
            <a:endParaRPr lang="en-US" sz="40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3233600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604" t="7772" r="2155" b="1282"/>
          <a:stretch/>
        </p:blipFill>
        <p:spPr>
          <a:xfrm>
            <a:off x="911930" y="212630"/>
            <a:ext cx="7320140" cy="3931920"/>
          </a:xfrm>
          <a:prstGeom prst="rect">
            <a:avLst/>
          </a:prstGeom>
        </p:spPr>
      </p:pic>
      <p:sp>
        <p:nvSpPr>
          <p:cNvPr id="3" name="TextBox 2"/>
          <p:cNvSpPr txBox="1"/>
          <p:nvPr/>
        </p:nvSpPr>
        <p:spPr>
          <a:xfrm>
            <a:off x="505740" y="4831341"/>
            <a:ext cx="8534400" cy="246221"/>
          </a:xfrm>
          <a:prstGeom prst="rect">
            <a:avLst/>
          </a:prstGeom>
          <a:noFill/>
        </p:spPr>
        <p:txBody>
          <a:bodyPr wrap="square" rtlCol="0">
            <a:spAutoFit/>
          </a:bodyPr>
          <a:lstStyle/>
          <a:p>
            <a:pPr algn="r"/>
            <a:r>
              <a:rPr lang="es-ES_tradnl" sz="1000" b="1" i="1" dirty="0" err="1">
                <a:solidFill>
                  <a:srgbClr val="FFFFFF"/>
                </a:solidFill>
                <a:latin typeface="+mj-lt"/>
                <a:cs typeface="Arial"/>
              </a:rPr>
              <a:t>Inouye</a:t>
            </a:r>
            <a:r>
              <a:rPr lang="es-ES_tradnl" sz="1000" b="1" i="1" dirty="0">
                <a:solidFill>
                  <a:srgbClr val="FFFFFF"/>
                </a:solidFill>
                <a:latin typeface="+mj-lt"/>
                <a:cs typeface="Arial"/>
              </a:rPr>
              <a:t> SK, et al. Ann </a:t>
            </a:r>
            <a:r>
              <a:rPr lang="es-ES_tradnl" sz="1000" b="1" i="1" dirty="0" err="1">
                <a:solidFill>
                  <a:srgbClr val="FFFFFF"/>
                </a:solidFill>
                <a:latin typeface="+mj-lt"/>
                <a:cs typeface="Arial"/>
              </a:rPr>
              <a:t>Intern</a:t>
            </a:r>
            <a:r>
              <a:rPr lang="es-ES_tradnl" sz="1000" b="1" i="1" dirty="0">
                <a:solidFill>
                  <a:srgbClr val="FFFFFF"/>
                </a:solidFill>
                <a:latin typeface="+mj-lt"/>
                <a:cs typeface="Arial"/>
              </a:rPr>
              <a:t> </a:t>
            </a:r>
            <a:r>
              <a:rPr lang="es-ES_tradnl" sz="1000" b="1" i="1" dirty="0" err="1">
                <a:solidFill>
                  <a:srgbClr val="FFFFFF"/>
                </a:solidFill>
                <a:latin typeface="+mj-lt"/>
                <a:cs typeface="Arial"/>
              </a:rPr>
              <a:t>Med</a:t>
            </a:r>
            <a:r>
              <a:rPr lang="es-ES_tradnl" sz="1000" b="1" i="1" dirty="0">
                <a:solidFill>
                  <a:srgbClr val="FFFFFF"/>
                </a:solidFill>
                <a:latin typeface="+mj-lt"/>
                <a:cs typeface="Arial"/>
              </a:rPr>
              <a:t> 1990;113:941-8</a:t>
            </a:r>
          </a:p>
        </p:txBody>
      </p:sp>
    </p:spTree>
    <p:extLst>
      <p:ext uri="{BB962C8B-B14F-4D97-AF65-F5344CB8AC3E}">
        <p14:creationId xmlns:p14="http://schemas.microsoft.com/office/powerpoint/2010/main" val="3071950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9425" t="23646" r="9223" b="5746"/>
          <a:stretch/>
        </p:blipFill>
        <p:spPr>
          <a:xfrm>
            <a:off x="1294320" y="969591"/>
            <a:ext cx="6555361" cy="3200400"/>
          </a:xfrm>
          <a:prstGeom prst="rect">
            <a:avLst/>
          </a:prstGeom>
          <a:ln w="12700">
            <a:solidFill>
              <a:schemeClr val="tx1"/>
            </a:solidFill>
          </a:ln>
        </p:spPr>
      </p:pic>
      <p:sp>
        <p:nvSpPr>
          <p:cNvPr id="7" name="TextBox 6"/>
          <p:cNvSpPr txBox="1"/>
          <p:nvPr/>
        </p:nvSpPr>
        <p:spPr>
          <a:xfrm>
            <a:off x="505740" y="4804946"/>
            <a:ext cx="8534400" cy="246221"/>
          </a:xfrm>
          <a:prstGeom prst="rect">
            <a:avLst/>
          </a:prstGeom>
          <a:noFill/>
        </p:spPr>
        <p:txBody>
          <a:bodyPr wrap="square" rtlCol="0">
            <a:spAutoFit/>
          </a:bodyPr>
          <a:lstStyle/>
          <a:p>
            <a:pPr algn="r"/>
            <a:r>
              <a:rPr lang="en-US" sz="1000" b="1" i="1" dirty="0" smtClean="0">
                <a:solidFill>
                  <a:srgbClr val="FFFFFF"/>
                </a:solidFill>
                <a:latin typeface="+mj-lt"/>
                <a:cs typeface="Arial"/>
              </a:rPr>
              <a:t>Chow </a:t>
            </a:r>
            <a:r>
              <a:rPr lang="en-US" sz="1000" b="1" i="1" dirty="0">
                <a:solidFill>
                  <a:srgbClr val="FFFFFF"/>
                </a:solidFill>
                <a:latin typeface="+mj-lt"/>
                <a:cs typeface="Arial"/>
              </a:rPr>
              <a:t>WB, </a:t>
            </a:r>
            <a:r>
              <a:rPr lang="en-US" sz="1000" b="1" i="1" dirty="0" smtClean="0">
                <a:solidFill>
                  <a:srgbClr val="FFFFFF"/>
                </a:solidFill>
                <a:latin typeface="+mj-lt"/>
                <a:cs typeface="Arial"/>
              </a:rPr>
              <a:t>et </a:t>
            </a:r>
            <a:r>
              <a:rPr lang="en-US" sz="1000" b="1" i="1" dirty="0" err="1" smtClean="0">
                <a:solidFill>
                  <a:srgbClr val="FFFFFF"/>
                </a:solidFill>
                <a:latin typeface="+mj-lt"/>
                <a:cs typeface="Arial"/>
              </a:rPr>
              <a:t>al.J</a:t>
            </a:r>
            <a:r>
              <a:rPr lang="en-US" sz="1000" b="1" i="1" dirty="0" smtClean="0">
                <a:solidFill>
                  <a:srgbClr val="FFFFFF"/>
                </a:solidFill>
                <a:latin typeface="+mj-lt"/>
                <a:cs typeface="Arial"/>
              </a:rPr>
              <a:t> </a:t>
            </a:r>
            <a:r>
              <a:rPr lang="en-US" sz="1000" b="1" i="1" dirty="0">
                <a:solidFill>
                  <a:srgbClr val="FFFFFF"/>
                </a:solidFill>
                <a:latin typeface="+mj-lt"/>
                <a:cs typeface="Arial"/>
              </a:rPr>
              <a:t>Am </a:t>
            </a:r>
            <a:r>
              <a:rPr lang="en-US" sz="1000" b="1" i="1" dirty="0" err="1">
                <a:solidFill>
                  <a:srgbClr val="FFFFFF"/>
                </a:solidFill>
                <a:latin typeface="+mj-lt"/>
                <a:cs typeface="Arial"/>
              </a:rPr>
              <a:t>Coll</a:t>
            </a:r>
            <a:r>
              <a:rPr lang="en-US" sz="1000" b="1" i="1" dirty="0">
                <a:solidFill>
                  <a:srgbClr val="FFFFFF"/>
                </a:solidFill>
                <a:latin typeface="+mj-lt"/>
                <a:cs typeface="Arial"/>
              </a:rPr>
              <a:t> </a:t>
            </a:r>
            <a:r>
              <a:rPr lang="en-US" sz="1000" b="1" i="1" dirty="0" err="1">
                <a:solidFill>
                  <a:srgbClr val="FFFFFF"/>
                </a:solidFill>
                <a:latin typeface="+mj-lt"/>
                <a:cs typeface="Arial"/>
              </a:rPr>
              <a:t>Surg</a:t>
            </a:r>
            <a:r>
              <a:rPr lang="en-US" sz="1000" b="1" i="1" dirty="0">
                <a:solidFill>
                  <a:srgbClr val="FFFFFF"/>
                </a:solidFill>
                <a:latin typeface="+mj-lt"/>
                <a:cs typeface="Arial"/>
              </a:rPr>
              <a:t> 2012;215:453-66</a:t>
            </a:r>
            <a:endParaRPr lang="en-US" sz="1000" b="1" i="1" dirty="0" smtClean="0">
              <a:solidFill>
                <a:srgbClr val="FFFFFF"/>
              </a:solidFill>
              <a:latin typeface="+mj-lt"/>
              <a:cs typeface="Arial"/>
            </a:endParaRPr>
          </a:p>
        </p:txBody>
      </p:sp>
      <p:sp>
        <p:nvSpPr>
          <p:cNvPr id="8" name="Title 1"/>
          <p:cNvSpPr txBox="1">
            <a:spLocks/>
          </p:cNvSpPr>
          <p:nvPr/>
        </p:nvSpPr>
        <p:spPr>
          <a:xfrm>
            <a:off x="457200" y="206005"/>
            <a:ext cx="8229600" cy="8572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E9700A"/>
                </a:solidFill>
                <a:latin typeface="Cambria" panose="02040503050406030204" pitchFamily="18" charset="0"/>
              </a:rPr>
              <a:t>Risk Factors of </a:t>
            </a:r>
            <a:r>
              <a:rPr lang="en-US" sz="4000" b="1" dirty="0">
                <a:solidFill>
                  <a:srgbClr val="E9700A"/>
                </a:solidFill>
                <a:latin typeface="Cambria" panose="02040503050406030204" pitchFamily="18" charset="0"/>
              </a:rPr>
              <a:t>Postoperative Delirium</a:t>
            </a:r>
          </a:p>
          <a:p>
            <a:endParaRPr lang="en-US" sz="4000" b="1" dirty="0"/>
          </a:p>
        </p:txBody>
      </p:sp>
    </p:spTree>
    <p:extLst>
      <p:ext uri="{BB962C8B-B14F-4D97-AF65-F5344CB8AC3E}">
        <p14:creationId xmlns:p14="http://schemas.microsoft.com/office/powerpoint/2010/main" val="3421998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421485"/>
            <a:ext cx="8534400" cy="646331"/>
          </a:xfrm>
          <a:prstGeom prst="rect">
            <a:avLst/>
          </a:prstGeom>
          <a:noFill/>
        </p:spPr>
        <p:txBody>
          <a:bodyPr wrap="square" rtlCol="0">
            <a:spAutoFit/>
          </a:bodyPr>
          <a:lstStyle/>
          <a:p>
            <a:pPr algn="r"/>
            <a:r>
              <a:rPr lang="en-US" sz="900" b="1" dirty="0" err="1" smtClean="0">
                <a:solidFill>
                  <a:srgbClr val="FFFFFF"/>
                </a:solidFill>
                <a:cs typeface="Arial"/>
              </a:rPr>
              <a:t>Lagoo</a:t>
            </a:r>
            <a:r>
              <a:rPr lang="en-US" sz="900" b="1" dirty="0" err="1">
                <a:solidFill>
                  <a:srgbClr val="FFFFFF"/>
                </a:solidFill>
                <a:cs typeface="Arial"/>
              </a:rPr>
              <a:t>-Deenadayalan</a:t>
            </a:r>
            <a:r>
              <a:rPr lang="en-US" sz="900" b="1" dirty="0">
                <a:solidFill>
                  <a:srgbClr val="FFFFFF"/>
                </a:solidFill>
                <a:cs typeface="Arial"/>
              </a:rPr>
              <a:t> SA, et al. Chapter 29: </a:t>
            </a:r>
            <a:endParaRPr lang="en-US" sz="900" b="1" dirty="0" smtClean="0">
              <a:solidFill>
                <a:srgbClr val="FFFFFF"/>
              </a:solidFill>
              <a:cs typeface="Arial"/>
            </a:endParaRPr>
          </a:p>
          <a:p>
            <a:pPr algn="r"/>
            <a:r>
              <a:rPr lang="en-US" sz="900" b="1" dirty="0" smtClean="0">
                <a:solidFill>
                  <a:srgbClr val="FFFFFF"/>
                </a:solidFill>
                <a:cs typeface="Arial"/>
              </a:rPr>
              <a:t>Common </a:t>
            </a:r>
            <a:r>
              <a:rPr lang="en-US" sz="900" b="1" dirty="0">
                <a:solidFill>
                  <a:srgbClr val="FFFFFF"/>
                </a:solidFill>
                <a:cs typeface="Arial"/>
              </a:rPr>
              <a:t>Perioperative Complications in Older Patients. </a:t>
            </a:r>
            <a:endParaRPr lang="en-US" sz="900" b="1" dirty="0" smtClean="0">
              <a:solidFill>
                <a:srgbClr val="FFFFFF"/>
              </a:solidFill>
              <a:cs typeface="Arial"/>
            </a:endParaRPr>
          </a:p>
          <a:p>
            <a:pPr algn="r"/>
            <a:r>
              <a:rPr lang="en-US" sz="900" b="1" dirty="0" smtClean="0">
                <a:solidFill>
                  <a:srgbClr val="FFFFFF"/>
                </a:solidFill>
                <a:cs typeface="Arial"/>
              </a:rPr>
              <a:t>Principles </a:t>
            </a:r>
            <a:r>
              <a:rPr lang="en-US" sz="900" b="1" dirty="0">
                <a:solidFill>
                  <a:srgbClr val="FFFFFF"/>
                </a:solidFill>
                <a:cs typeface="Arial"/>
              </a:rPr>
              <a:t>and Practice of Geriatric Surgery. New York: </a:t>
            </a:r>
            <a:endParaRPr lang="en-US" sz="900" b="1" dirty="0" smtClean="0">
              <a:solidFill>
                <a:srgbClr val="FFFFFF"/>
              </a:solidFill>
              <a:cs typeface="Arial"/>
            </a:endParaRPr>
          </a:p>
          <a:p>
            <a:pPr algn="r"/>
            <a:r>
              <a:rPr lang="en-US" sz="900" b="1" dirty="0" smtClean="0">
                <a:solidFill>
                  <a:srgbClr val="FFFFFF"/>
                </a:solidFill>
                <a:cs typeface="Arial"/>
              </a:rPr>
              <a:t>Springer</a:t>
            </a:r>
            <a:r>
              <a:rPr lang="en-US" sz="900" b="1" dirty="0">
                <a:solidFill>
                  <a:srgbClr val="FFFFFF"/>
                </a:solidFill>
                <a:cs typeface="Arial"/>
              </a:rPr>
              <a:t>; 2011</a:t>
            </a:r>
          </a:p>
        </p:txBody>
      </p:sp>
      <p:pic>
        <p:nvPicPr>
          <p:cNvPr id="2" name="Picture 1"/>
          <p:cNvPicPr>
            <a:picLocks noChangeAspect="1"/>
          </p:cNvPicPr>
          <p:nvPr/>
        </p:nvPicPr>
        <p:blipFill rotWithShape="1">
          <a:blip r:embed="rId2"/>
          <a:srcRect l="9460" t="23509" r="8929" b="5690"/>
          <a:stretch/>
        </p:blipFill>
        <p:spPr>
          <a:xfrm>
            <a:off x="1199151" y="927066"/>
            <a:ext cx="6745699" cy="3291840"/>
          </a:xfrm>
          <a:prstGeom prst="rect">
            <a:avLst/>
          </a:prstGeom>
          <a:ln w="12700">
            <a:solidFill>
              <a:schemeClr val="tx1"/>
            </a:solidFill>
          </a:ln>
        </p:spPr>
      </p:pic>
      <p:sp>
        <p:nvSpPr>
          <p:cNvPr id="8" name="Title 1"/>
          <p:cNvSpPr txBox="1">
            <a:spLocks/>
          </p:cNvSpPr>
          <p:nvPr/>
        </p:nvSpPr>
        <p:spPr>
          <a:xfrm>
            <a:off x="457200" y="223015"/>
            <a:ext cx="8229600" cy="8572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E9700A"/>
                </a:solidFill>
                <a:latin typeface="Cambria" panose="02040503050406030204" pitchFamily="18" charset="0"/>
              </a:rPr>
              <a:t>Risk Factors of </a:t>
            </a:r>
            <a:r>
              <a:rPr lang="en-US" sz="4000" b="1" dirty="0">
                <a:solidFill>
                  <a:srgbClr val="E9700A"/>
                </a:solidFill>
                <a:latin typeface="Cambria" panose="02040503050406030204" pitchFamily="18" charset="0"/>
              </a:rPr>
              <a:t>Postoperative Delirium</a:t>
            </a:r>
          </a:p>
          <a:p>
            <a:endParaRPr lang="en-US" sz="4000" b="1" dirty="0"/>
          </a:p>
        </p:txBody>
      </p:sp>
    </p:spTree>
    <p:extLst>
      <p:ext uri="{BB962C8B-B14F-4D97-AF65-F5344CB8AC3E}">
        <p14:creationId xmlns:p14="http://schemas.microsoft.com/office/powerpoint/2010/main" val="1238728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9051" t="22488" r="9434" b="10708"/>
          <a:stretch/>
        </p:blipFill>
        <p:spPr>
          <a:xfrm>
            <a:off x="1200025" y="1056380"/>
            <a:ext cx="6743951" cy="3108960"/>
          </a:xfrm>
          <a:prstGeom prst="rect">
            <a:avLst/>
          </a:prstGeom>
        </p:spPr>
      </p:pic>
      <p:sp>
        <p:nvSpPr>
          <p:cNvPr id="3" name="TextBox 2"/>
          <p:cNvSpPr txBox="1"/>
          <p:nvPr/>
        </p:nvSpPr>
        <p:spPr>
          <a:xfrm>
            <a:off x="532846" y="4717968"/>
            <a:ext cx="8534400" cy="338554"/>
          </a:xfrm>
          <a:prstGeom prst="rect">
            <a:avLst/>
          </a:prstGeom>
          <a:noFill/>
        </p:spPr>
        <p:txBody>
          <a:bodyPr wrap="square" rtlCol="0">
            <a:spAutoFit/>
          </a:bodyPr>
          <a:lstStyle/>
          <a:p>
            <a:pPr algn="r"/>
            <a:r>
              <a:rPr lang="en-US" sz="1000" b="1" i="1" dirty="0" smtClean="0">
                <a:solidFill>
                  <a:srgbClr val="FFFFFF"/>
                </a:solidFill>
                <a:cs typeface="Arial"/>
              </a:rPr>
              <a:t>Reproduced </a:t>
            </a:r>
            <a:r>
              <a:rPr lang="en-US" sz="1000" b="1" i="1" dirty="0">
                <a:solidFill>
                  <a:srgbClr val="FFFFFF"/>
                </a:solidFill>
                <a:cs typeface="Arial"/>
              </a:rPr>
              <a:t>with permission from </a:t>
            </a:r>
            <a:r>
              <a:rPr lang="en-US" sz="1000" b="1" i="1" dirty="0" err="1">
                <a:solidFill>
                  <a:srgbClr val="FFFFFF"/>
                </a:solidFill>
                <a:cs typeface="Arial"/>
              </a:rPr>
              <a:t>www.ebmedicine.net</a:t>
            </a:r>
            <a:r>
              <a:rPr lang="en-US" sz="1600" b="1" i="1" dirty="0">
                <a:solidFill>
                  <a:srgbClr val="FFFFFF"/>
                </a:solidFill>
                <a:latin typeface="Arial"/>
                <a:cs typeface="Arial"/>
              </a:rPr>
              <a:t>. </a:t>
            </a:r>
          </a:p>
        </p:txBody>
      </p:sp>
      <p:sp>
        <p:nvSpPr>
          <p:cNvPr id="4" name="Title 1"/>
          <p:cNvSpPr txBox="1">
            <a:spLocks/>
          </p:cNvSpPr>
          <p:nvPr/>
        </p:nvSpPr>
        <p:spPr>
          <a:xfrm>
            <a:off x="102057" y="282550"/>
            <a:ext cx="8810897"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a:t> </a:t>
            </a:r>
            <a:r>
              <a:rPr lang="en-US" sz="3400" b="1" dirty="0" smtClean="0">
                <a:solidFill>
                  <a:srgbClr val="E9700A"/>
                </a:solidFill>
                <a:latin typeface="Cambria" panose="02040503050406030204" pitchFamily="18" charset="0"/>
              </a:rPr>
              <a:t>Drugs </a:t>
            </a:r>
            <a:r>
              <a:rPr lang="en-US" sz="3400" b="1" dirty="0">
                <a:solidFill>
                  <a:srgbClr val="E9700A"/>
                </a:solidFill>
                <a:latin typeface="Cambria" panose="02040503050406030204" pitchFamily="18" charset="0"/>
              </a:rPr>
              <a:t>Associated with Postoperative Delirium</a:t>
            </a:r>
          </a:p>
          <a:p>
            <a:endParaRPr lang="en-US" sz="3500" b="1" dirty="0"/>
          </a:p>
        </p:txBody>
      </p:sp>
    </p:spTree>
    <p:extLst>
      <p:ext uri="{BB962C8B-B14F-4D97-AF65-F5344CB8AC3E}">
        <p14:creationId xmlns:p14="http://schemas.microsoft.com/office/powerpoint/2010/main" val="2370743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01"/>
            <a:ext cx="8229600" cy="857250"/>
          </a:xfrm>
        </p:spPr>
        <p:txBody>
          <a:bodyPr>
            <a:normAutofit/>
          </a:bodyPr>
          <a:lstStyle/>
          <a:p>
            <a:r>
              <a:rPr lang="en-US" sz="4000" b="1" dirty="0" smtClean="0">
                <a:latin typeface="Cambria" panose="02040503050406030204" pitchFamily="18" charset="0"/>
              </a:rPr>
              <a:t>Case</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898051"/>
            <a:ext cx="8406714" cy="3394472"/>
          </a:xfrm>
        </p:spPr>
        <p:txBody>
          <a:bodyPr>
            <a:noAutofit/>
          </a:bodyPr>
          <a:lstStyle/>
          <a:p>
            <a:pPr>
              <a:spcBef>
                <a:spcPts val="1200"/>
              </a:spcBef>
              <a:buFont typeface="Wingdings" panose="05000000000000000000" pitchFamily="2" charset="2"/>
              <a:buChar char="§"/>
            </a:pPr>
            <a:r>
              <a:rPr lang="en-US" sz="2000" dirty="0"/>
              <a:t>A 79-year-old man presents for elective open repair of </a:t>
            </a:r>
            <a:r>
              <a:rPr lang="en-US" sz="2000" dirty="0" smtClean="0"/>
              <a:t>a large asymptomatic </a:t>
            </a:r>
            <a:r>
              <a:rPr lang="en-US" sz="2000" dirty="0"/>
              <a:t>suprarenal abdominal aortic </a:t>
            </a:r>
            <a:r>
              <a:rPr lang="en-US" sz="2000" dirty="0" smtClean="0"/>
              <a:t>aneurysm</a:t>
            </a:r>
          </a:p>
          <a:p>
            <a:pPr>
              <a:lnSpc>
                <a:spcPct val="120000"/>
              </a:lnSpc>
              <a:spcBef>
                <a:spcPts val="1200"/>
              </a:spcBef>
              <a:buFont typeface="Wingdings" panose="05000000000000000000" pitchFamily="2" charset="2"/>
              <a:buChar char="§"/>
            </a:pPr>
            <a:r>
              <a:rPr lang="en-US" sz="2000" dirty="0" smtClean="0"/>
              <a:t>He </a:t>
            </a:r>
            <a:r>
              <a:rPr lang="en-US" sz="2000" dirty="0"/>
              <a:t>has coronary artery disease with </a:t>
            </a:r>
            <a:r>
              <a:rPr lang="en-US" sz="2000" dirty="0" smtClean="0"/>
              <a:t>class II chronic </a:t>
            </a:r>
            <a:r>
              <a:rPr lang="en-US" sz="2000" dirty="0"/>
              <a:t>stable </a:t>
            </a:r>
            <a:r>
              <a:rPr lang="en-US" sz="2000" dirty="0" smtClean="0"/>
              <a:t>angina, </a:t>
            </a:r>
            <a:r>
              <a:rPr lang="en-US" sz="2000" dirty="0"/>
              <a:t>hypertension, hyperlipidemia, depression, and ongoing tobacco use (one pack/day for 50 years</a:t>
            </a:r>
            <a:r>
              <a:rPr lang="en-US" sz="2000" dirty="0" smtClean="0"/>
              <a:t>)</a:t>
            </a:r>
          </a:p>
          <a:p>
            <a:pPr>
              <a:lnSpc>
                <a:spcPct val="120000"/>
              </a:lnSpc>
              <a:spcBef>
                <a:spcPts val="1200"/>
              </a:spcBef>
              <a:buFont typeface="Wingdings" panose="05000000000000000000" pitchFamily="2" charset="2"/>
              <a:buChar char="§"/>
            </a:pPr>
            <a:r>
              <a:rPr lang="en-US" sz="2000" dirty="0"/>
              <a:t>He lives alone and states that he is able to perform routine household chores and push-mow his lawn</a:t>
            </a:r>
          </a:p>
          <a:p>
            <a:pPr>
              <a:lnSpc>
                <a:spcPct val="120000"/>
              </a:lnSpc>
              <a:spcBef>
                <a:spcPts val="600"/>
              </a:spcBef>
              <a:spcAft>
                <a:spcPts val="12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252341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074" y="923479"/>
            <a:ext cx="8229600" cy="3394075"/>
          </a:xfrm>
        </p:spPr>
        <p:txBody>
          <a:bodyPr>
            <a:noAutofit/>
          </a:bodyPr>
          <a:lstStyle/>
          <a:p>
            <a:pPr>
              <a:spcBef>
                <a:spcPts val="0"/>
              </a:spcBef>
              <a:spcAft>
                <a:spcPts val="1200"/>
              </a:spcAft>
              <a:buFont typeface="Wingdings" panose="05000000000000000000" pitchFamily="2" charset="2"/>
              <a:buChar char="§"/>
            </a:pPr>
            <a:r>
              <a:rPr lang="en-US" sz="2000" dirty="0"/>
              <a:t>R</a:t>
            </a:r>
            <a:r>
              <a:rPr lang="en-US" sz="2000" dirty="0" smtClean="0"/>
              <a:t>equires </a:t>
            </a:r>
            <a:r>
              <a:rPr lang="en-US" sz="2000" b="1" dirty="0"/>
              <a:t>identification of high-risk </a:t>
            </a:r>
            <a:r>
              <a:rPr lang="en-US" sz="2000" b="1" dirty="0" smtClean="0"/>
              <a:t>patients</a:t>
            </a:r>
          </a:p>
          <a:p>
            <a:pPr>
              <a:spcBef>
                <a:spcPts val="0"/>
              </a:spcBef>
              <a:spcAft>
                <a:spcPts val="1200"/>
              </a:spcAft>
              <a:buFont typeface="Wingdings" panose="05000000000000000000" pitchFamily="2" charset="2"/>
              <a:buChar char="§"/>
            </a:pPr>
            <a:r>
              <a:rPr lang="en-US" sz="2000" dirty="0" smtClean="0"/>
              <a:t>Multi</a:t>
            </a:r>
            <a:r>
              <a:rPr lang="en-US" sz="2000" dirty="0"/>
              <a:t>-faceted </a:t>
            </a:r>
            <a:r>
              <a:rPr lang="en-US" sz="2000" dirty="0" smtClean="0"/>
              <a:t>approach:</a:t>
            </a:r>
          </a:p>
          <a:p>
            <a:pPr marL="919163" indent="-465138">
              <a:spcBef>
                <a:spcPts val="0"/>
              </a:spcBef>
              <a:spcAft>
                <a:spcPts val="1200"/>
              </a:spcAft>
              <a:buFont typeface="Wingdings" charset="2"/>
              <a:buChar char="ü"/>
            </a:pPr>
            <a:r>
              <a:rPr lang="en-US" sz="2000" dirty="0" smtClean="0"/>
              <a:t>Avoid </a:t>
            </a:r>
            <a:r>
              <a:rPr lang="en-US" sz="2000" dirty="0"/>
              <a:t>sensory </a:t>
            </a:r>
            <a:r>
              <a:rPr lang="en-US" sz="2000" dirty="0" smtClean="0"/>
              <a:t>deprivation</a:t>
            </a:r>
          </a:p>
          <a:p>
            <a:pPr marL="919163" indent="-465138">
              <a:spcBef>
                <a:spcPts val="0"/>
              </a:spcBef>
              <a:spcAft>
                <a:spcPts val="1200"/>
              </a:spcAft>
              <a:buFont typeface="Wingdings" charset="2"/>
              <a:buChar char="ü"/>
            </a:pPr>
            <a:r>
              <a:rPr lang="en-US" sz="2000" dirty="0"/>
              <a:t>P</a:t>
            </a:r>
            <a:r>
              <a:rPr lang="en-US" sz="2000" dirty="0" smtClean="0"/>
              <a:t>reserve </a:t>
            </a:r>
            <a:r>
              <a:rPr lang="en-US" sz="2000" dirty="0"/>
              <a:t>normal social interactions and diurnal variations in activities (especially the sleep/wake cycle</a:t>
            </a:r>
            <a:r>
              <a:rPr lang="en-US" sz="2000" dirty="0" smtClean="0"/>
              <a:t>)</a:t>
            </a:r>
            <a:endParaRPr lang="en-US" sz="2000" dirty="0"/>
          </a:p>
          <a:p>
            <a:pPr marL="919163" indent="-465138">
              <a:spcBef>
                <a:spcPts val="0"/>
              </a:spcBef>
              <a:spcAft>
                <a:spcPts val="1200"/>
              </a:spcAft>
              <a:buFont typeface="Wingdings" charset="2"/>
              <a:buChar char="ü"/>
            </a:pPr>
            <a:r>
              <a:rPr lang="en-US" sz="2000" dirty="0" smtClean="0"/>
              <a:t>Maintain </a:t>
            </a:r>
            <a:r>
              <a:rPr lang="en-US" sz="2000" dirty="0"/>
              <a:t>physiological </a:t>
            </a:r>
            <a:r>
              <a:rPr lang="en-US" sz="2000" dirty="0" smtClean="0"/>
              <a:t>homeostasis</a:t>
            </a:r>
            <a:endParaRPr lang="en-US" sz="2000" dirty="0"/>
          </a:p>
          <a:p>
            <a:pPr marL="919163" indent="-465138">
              <a:spcBef>
                <a:spcPts val="0"/>
              </a:spcBef>
              <a:spcAft>
                <a:spcPts val="1200"/>
              </a:spcAft>
              <a:buFont typeface="Wingdings" charset="2"/>
              <a:buChar char="ü"/>
            </a:pPr>
            <a:r>
              <a:rPr lang="en-US" sz="2000" dirty="0"/>
              <a:t>M</a:t>
            </a:r>
            <a:r>
              <a:rPr lang="en-US" sz="2000" dirty="0" smtClean="0"/>
              <a:t>inimize </a:t>
            </a:r>
            <a:r>
              <a:rPr lang="en-US" sz="2000" dirty="0"/>
              <a:t>potential precipitants of delirium</a:t>
            </a:r>
            <a:endParaRPr lang="en-US" sz="2000" dirty="0" smtClean="0"/>
          </a:p>
        </p:txBody>
      </p:sp>
      <p:sp>
        <p:nvSpPr>
          <p:cNvPr id="4" name="Title 1"/>
          <p:cNvSpPr txBox="1">
            <a:spLocks/>
          </p:cNvSpPr>
          <p:nvPr/>
        </p:nvSpPr>
        <p:spPr>
          <a:xfrm>
            <a:off x="226793" y="66229"/>
            <a:ext cx="8686162" cy="85725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 </a:t>
            </a:r>
            <a:r>
              <a:rPr lang="en-US" sz="4000" b="1" dirty="0" smtClean="0">
                <a:solidFill>
                  <a:srgbClr val="E9700A"/>
                </a:solidFill>
                <a:latin typeface="Cambria" panose="02040503050406030204" pitchFamily="18" charset="0"/>
              </a:rPr>
              <a:t>Prevention of postoperative Delirium</a:t>
            </a:r>
            <a:endParaRPr lang="en-US" sz="40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2204872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773" t="13489" r="9473" b="14718"/>
          <a:stretch/>
        </p:blipFill>
        <p:spPr>
          <a:xfrm>
            <a:off x="791566" y="328585"/>
            <a:ext cx="7625871" cy="3813481"/>
          </a:xfrm>
          <a:prstGeom prst="rect">
            <a:avLst/>
          </a:prstGeom>
        </p:spPr>
      </p:pic>
      <p:sp>
        <p:nvSpPr>
          <p:cNvPr id="5" name="TextBox 4"/>
          <p:cNvSpPr txBox="1"/>
          <p:nvPr/>
        </p:nvSpPr>
        <p:spPr>
          <a:xfrm>
            <a:off x="5717057" y="4486300"/>
            <a:ext cx="3307403" cy="507831"/>
          </a:xfrm>
          <a:prstGeom prst="rect">
            <a:avLst/>
          </a:prstGeom>
          <a:noFill/>
        </p:spPr>
        <p:txBody>
          <a:bodyPr wrap="square" rtlCol="0">
            <a:spAutoFit/>
          </a:bodyPr>
          <a:lstStyle/>
          <a:p>
            <a:pPr algn="r"/>
            <a:r>
              <a:rPr lang="en-US" sz="900" b="1" dirty="0" err="1" smtClean="0">
                <a:solidFill>
                  <a:srgbClr val="FFFFFF"/>
                </a:solidFill>
                <a:cs typeface="Arial"/>
              </a:rPr>
              <a:t>Lagoo</a:t>
            </a:r>
            <a:r>
              <a:rPr lang="en-US" sz="900" b="1" dirty="0" err="1">
                <a:solidFill>
                  <a:srgbClr val="FFFFFF"/>
                </a:solidFill>
                <a:cs typeface="Arial"/>
              </a:rPr>
              <a:t>-Deenadayalan</a:t>
            </a:r>
            <a:r>
              <a:rPr lang="en-US" sz="900" b="1" dirty="0">
                <a:solidFill>
                  <a:srgbClr val="FFFFFF"/>
                </a:solidFill>
                <a:cs typeface="Arial"/>
              </a:rPr>
              <a:t> SA, et al. Chapter 29: Common Perioperative Complications in Older Patients. Principles and Practice of Geriatric Surgery. New York: Springer; 2011</a:t>
            </a:r>
          </a:p>
        </p:txBody>
      </p:sp>
    </p:spTree>
    <p:extLst>
      <p:ext uri="{BB962C8B-B14F-4D97-AF65-F5344CB8AC3E}">
        <p14:creationId xmlns:p14="http://schemas.microsoft.com/office/powerpoint/2010/main" val="1068239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280" y="1018752"/>
            <a:ext cx="8229600" cy="3394472"/>
          </a:xfrm>
        </p:spPr>
        <p:txBody>
          <a:bodyPr>
            <a:normAutofit/>
          </a:bodyPr>
          <a:lstStyle/>
          <a:p>
            <a:pPr>
              <a:spcBef>
                <a:spcPts val="0"/>
              </a:spcBef>
              <a:spcAft>
                <a:spcPts val="1200"/>
              </a:spcAft>
              <a:buFont typeface="Wingdings" panose="05000000000000000000" pitchFamily="2" charset="2"/>
              <a:buChar char="§"/>
            </a:pPr>
            <a:r>
              <a:rPr lang="en-US" sz="2000" dirty="0" smtClean="0"/>
              <a:t>Identify </a:t>
            </a:r>
            <a:r>
              <a:rPr lang="en-US" sz="2000" dirty="0"/>
              <a:t>the underlying cause(s</a:t>
            </a:r>
            <a:r>
              <a:rPr lang="en-US" sz="2000" dirty="0" smtClean="0"/>
              <a:t>)</a:t>
            </a:r>
            <a:endParaRPr lang="en-US" sz="2000" dirty="0"/>
          </a:p>
          <a:p>
            <a:pPr>
              <a:spcBef>
                <a:spcPts val="0"/>
              </a:spcBef>
              <a:spcAft>
                <a:spcPts val="1200"/>
              </a:spcAft>
              <a:buFont typeface="Wingdings" panose="05000000000000000000" pitchFamily="2" charset="2"/>
              <a:buChar char="§"/>
            </a:pPr>
            <a:r>
              <a:rPr lang="en-US" sz="2000" dirty="0" smtClean="0"/>
              <a:t>Provide </a:t>
            </a:r>
            <a:r>
              <a:rPr lang="en-US" sz="2000" dirty="0"/>
              <a:t>supportive </a:t>
            </a:r>
            <a:r>
              <a:rPr lang="en-US" sz="2000" dirty="0" smtClean="0"/>
              <a:t>care</a:t>
            </a:r>
            <a:endParaRPr lang="en-US" sz="2000" dirty="0"/>
          </a:p>
          <a:p>
            <a:pPr>
              <a:spcBef>
                <a:spcPts val="0"/>
              </a:spcBef>
              <a:spcAft>
                <a:spcPts val="1200"/>
              </a:spcAft>
              <a:buFont typeface="Wingdings" panose="05000000000000000000" pitchFamily="2" charset="2"/>
              <a:buChar char="§"/>
            </a:pPr>
            <a:r>
              <a:rPr lang="en-US" sz="2000" dirty="0" smtClean="0"/>
              <a:t>Control </a:t>
            </a:r>
            <a:r>
              <a:rPr lang="en-US" sz="2000" dirty="0"/>
              <a:t>symptoms</a:t>
            </a:r>
            <a:endParaRPr lang="en-US" sz="2000" dirty="0" smtClean="0"/>
          </a:p>
        </p:txBody>
      </p:sp>
      <p:sp>
        <p:nvSpPr>
          <p:cNvPr id="4" name="Title 1"/>
          <p:cNvSpPr txBox="1">
            <a:spLocks/>
          </p:cNvSpPr>
          <p:nvPr/>
        </p:nvSpPr>
        <p:spPr>
          <a:xfrm>
            <a:off x="457200" y="161502"/>
            <a:ext cx="8229600" cy="857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t> </a:t>
            </a:r>
            <a:r>
              <a:rPr lang="en-US" sz="5200" b="1" dirty="0" smtClean="0">
                <a:solidFill>
                  <a:srgbClr val="E9700A"/>
                </a:solidFill>
                <a:latin typeface="Cambria" panose="02040503050406030204" pitchFamily="18" charset="0"/>
              </a:rPr>
              <a:t>Treatment of Postoperative Delirium</a:t>
            </a:r>
            <a:endParaRPr lang="en-US" sz="52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2751933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67948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65" y="300059"/>
            <a:ext cx="8685428" cy="857250"/>
          </a:xfrm>
        </p:spPr>
        <p:txBody>
          <a:bodyPr>
            <a:noAutofit/>
          </a:bodyPr>
          <a:lstStyle/>
          <a:p>
            <a:r>
              <a:rPr lang="en-US" sz="3800" b="1" dirty="0" smtClean="0">
                <a:latin typeface="Cambria" panose="02040503050406030204" pitchFamily="18" charset="0"/>
              </a:rPr>
              <a:t>Postoperative </a:t>
            </a:r>
            <a:r>
              <a:rPr lang="en-US" sz="3800" b="1" dirty="0">
                <a:latin typeface="Cambria" panose="02040503050406030204" pitchFamily="18" charset="0"/>
              </a:rPr>
              <a:t>C</a:t>
            </a:r>
            <a:r>
              <a:rPr lang="en-US" sz="3800" b="1" dirty="0" smtClean="0">
                <a:latin typeface="Cambria" panose="02040503050406030204" pitchFamily="18" charset="0"/>
              </a:rPr>
              <a:t>ognitive </a:t>
            </a:r>
            <a:r>
              <a:rPr lang="en-US" sz="3800" b="1" dirty="0">
                <a:latin typeface="Cambria" panose="02040503050406030204" pitchFamily="18" charset="0"/>
              </a:rPr>
              <a:t>D</a:t>
            </a:r>
            <a:r>
              <a:rPr lang="en-US" sz="3800" b="1" dirty="0" smtClean="0">
                <a:latin typeface="Cambria" panose="02040503050406030204" pitchFamily="18" charset="0"/>
              </a:rPr>
              <a:t>ysfunction </a:t>
            </a:r>
            <a:r>
              <a:rPr lang="en-US" sz="3800" b="1" dirty="0">
                <a:latin typeface="Cambria" panose="02040503050406030204" pitchFamily="18" charset="0"/>
              </a:rPr>
              <a:t>(POCD)</a:t>
            </a:r>
          </a:p>
        </p:txBody>
      </p:sp>
      <p:sp>
        <p:nvSpPr>
          <p:cNvPr id="3" name="Content Placeholder 2"/>
          <p:cNvSpPr>
            <a:spLocks noGrp="1"/>
          </p:cNvSpPr>
          <p:nvPr>
            <p:ph idx="1"/>
          </p:nvPr>
        </p:nvSpPr>
        <p:spPr>
          <a:xfrm>
            <a:off x="457200" y="1385588"/>
            <a:ext cx="8229600" cy="3943350"/>
          </a:xfrm>
        </p:spPr>
        <p:txBody>
          <a:bodyPr>
            <a:noAutofit/>
          </a:bodyPr>
          <a:lstStyle/>
          <a:p>
            <a:pPr>
              <a:spcBef>
                <a:spcPts val="0"/>
              </a:spcBef>
              <a:spcAft>
                <a:spcPts val="1200"/>
              </a:spcAft>
              <a:buFont typeface="Wingdings" panose="05000000000000000000" pitchFamily="2" charset="2"/>
              <a:buChar char="§"/>
            </a:pPr>
            <a:r>
              <a:rPr lang="en-US" sz="2000" dirty="0"/>
              <a:t>D</a:t>
            </a:r>
            <a:r>
              <a:rPr lang="en-US" sz="2000" dirty="0" smtClean="0"/>
              <a:t>eterioration </a:t>
            </a:r>
            <a:r>
              <a:rPr lang="en-US" sz="2000" dirty="0"/>
              <a:t>in </a:t>
            </a:r>
            <a:r>
              <a:rPr lang="en-US" sz="2000" dirty="0" smtClean="0"/>
              <a:t>cognitive, memory </a:t>
            </a:r>
            <a:r>
              <a:rPr lang="en-US" sz="2000" dirty="0"/>
              <a:t>and executive </a:t>
            </a:r>
            <a:r>
              <a:rPr lang="en-US" sz="2000" dirty="0" smtClean="0"/>
              <a:t>function</a:t>
            </a:r>
            <a:r>
              <a:rPr lang="en-US" sz="2000" dirty="0"/>
              <a:t> </a:t>
            </a:r>
            <a:r>
              <a:rPr lang="en-US" sz="2000" dirty="0" smtClean="0"/>
              <a:t>that </a:t>
            </a:r>
            <a:r>
              <a:rPr lang="en-US" sz="2000" dirty="0"/>
              <a:t>occurs following </a:t>
            </a:r>
            <a:r>
              <a:rPr lang="en-US" sz="2000" dirty="0" smtClean="0"/>
              <a:t>surgery</a:t>
            </a:r>
          </a:p>
          <a:p>
            <a:pPr>
              <a:spcBef>
                <a:spcPts val="0"/>
              </a:spcBef>
              <a:spcAft>
                <a:spcPts val="1200"/>
              </a:spcAft>
              <a:buFont typeface="Wingdings" panose="05000000000000000000" pitchFamily="2" charset="2"/>
              <a:buChar char="§"/>
            </a:pPr>
            <a:r>
              <a:rPr lang="en-US" sz="2000" dirty="0" smtClean="0"/>
              <a:t>Duration: days </a:t>
            </a:r>
            <a:r>
              <a:rPr lang="en-US" sz="2000" dirty="0"/>
              <a:t>to </a:t>
            </a:r>
            <a:r>
              <a:rPr lang="en-US" sz="2000" dirty="0" smtClean="0"/>
              <a:t>weeks</a:t>
            </a:r>
          </a:p>
          <a:p>
            <a:pPr>
              <a:spcBef>
                <a:spcPts val="0"/>
              </a:spcBef>
              <a:spcAft>
                <a:spcPts val="1200"/>
              </a:spcAft>
              <a:buFont typeface="Wingdings" panose="05000000000000000000" pitchFamily="2" charset="2"/>
              <a:buChar char="§"/>
            </a:pPr>
            <a:r>
              <a:rPr lang="en-US" sz="2000" dirty="0"/>
              <a:t>P</a:t>
            </a:r>
            <a:r>
              <a:rPr lang="en-US" sz="2000" dirty="0" smtClean="0"/>
              <a:t>atients </a:t>
            </a:r>
            <a:r>
              <a:rPr lang="en-US" sz="2000" dirty="0"/>
              <a:t>with POCD are not confused and do not undergo rapid fluctuations in mental </a:t>
            </a:r>
            <a:r>
              <a:rPr lang="en-US" sz="2000" dirty="0" smtClean="0"/>
              <a:t>status</a:t>
            </a:r>
          </a:p>
          <a:p>
            <a:pPr>
              <a:spcBef>
                <a:spcPts val="0"/>
              </a:spcBef>
              <a:spcAft>
                <a:spcPts val="1200"/>
              </a:spcAft>
              <a:buFont typeface="Wingdings" panose="05000000000000000000" pitchFamily="2" charset="2"/>
              <a:buChar char="§"/>
            </a:pPr>
            <a:r>
              <a:rPr lang="en-US" sz="2000" dirty="0" smtClean="0"/>
              <a:t>The incidence </a:t>
            </a:r>
            <a:r>
              <a:rPr lang="en-US" sz="2000" dirty="0"/>
              <a:t>in patients </a:t>
            </a:r>
            <a:r>
              <a:rPr lang="en-US" sz="2000" dirty="0" smtClean="0"/>
              <a:t>older than 60 </a:t>
            </a:r>
            <a:r>
              <a:rPr lang="en-US" sz="2000" dirty="0"/>
              <a:t>years of age </a:t>
            </a:r>
            <a:r>
              <a:rPr lang="en-US" sz="2000" dirty="0" smtClean="0"/>
              <a:t>undergoing </a:t>
            </a:r>
            <a:r>
              <a:rPr lang="en-US" sz="2000" dirty="0"/>
              <a:t>major surgery</a:t>
            </a:r>
            <a:r>
              <a:rPr lang="en-US" sz="2000" dirty="0" smtClean="0"/>
              <a:t> </a:t>
            </a:r>
            <a:r>
              <a:rPr lang="en-US" sz="2000" dirty="0"/>
              <a:t>ranges from 25-41%</a:t>
            </a:r>
            <a:endParaRPr lang="en-US" sz="2000" dirty="0" smtClean="0"/>
          </a:p>
        </p:txBody>
      </p:sp>
    </p:spTree>
    <p:extLst>
      <p:ext uri="{BB962C8B-B14F-4D97-AF65-F5344CB8AC3E}">
        <p14:creationId xmlns:p14="http://schemas.microsoft.com/office/powerpoint/2010/main" val="2716805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65" y="135419"/>
            <a:ext cx="8685428" cy="857250"/>
          </a:xfrm>
        </p:spPr>
        <p:txBody>
          <a:bodyPr>
            <a:noAutofit/>
          </a:bodyPr>
          <a:lstStyle/>
          <a:p>
            <a:r>
              <a:rPr lang="en-US" sz="4000" b="1" dirty="0" smtClean="0">
                <a:latin typeface="Cambria" panose="02040503050406030204" pitchFamily="18" charset="0"/>
              </a:rPr>
              <a:t>POCD</a:t>
            </a:r>
            <a:endParaRPr lang="en-US" sz="4000" b="1" dirty="0">
              <a:latin typeface="Cambria" panose="02040503050406030204" pitchFamily="18" charset="0"/>
            </a:endParaRPr>
          </a:p>
        </p:txBody>
      </p:sp>
      <p:sp>
        <p:nvSpPr>
          <p:cNvPr id="3" name="Content Placeholder 2"/>
          <p:cNvSpPr>
            <a:spLocks noGrp="1"/>
          </p:cNvSpPr>
          <p:nvPr>
            <p:ph idx="1"/>
          </p:nvPr>
        </p:nvSpPr>
        <p:spPr>
          <a:xfrm>
            <a:off x="331776" y="1000230"/>
            <a:ext cx="8463393" cy="3943350"/>
          </a:xfrm>
        </p:spPr>
        <p:txBody>
          <a:bodyPr>
            <a:noAutofit/>
          </a:bodyPr>
          <a:lstStyle/>
          <a:p>
            <a:pPr>
              <a:spcBef>
                <a:spcPts val="0"/>
              </a:spcBef>
              <a:spcAft>
                <a:spcPts val="1200"/>
              </a:spcAft>
              <a:buFont typeface="Wingdings" panose="05000000000000000000" pitchFamily="2" charset="2"/>
              <a:buChar char="§"/>
            </a:pPr>
            <a:r>
              <a:rPr lang="en-US" sz="2000" b="1" dirty="0" smtClean="0"/>
              <a:t>Diagnosis</a:t>
            </a:r>
            <a:r>
              <a:rPr lang="en-US" sz="2000" dirty="0" smtClean="0"/>
              <a:t> </a:t>
            </a:r>
          </a:p>
          <a:p>
            <a:pPr marL="1035050" indent="-469900">
              <a:spcBef>
                <a:spcPts val="0"/>
              </a:spcBef>
              <a:spcAft>
                <a:spcPts val="1200"/>
              </a:spcAft>
              <a:buFont typeface="Wingdings" charset="2"/>
              <a:buChar char="ü"/>
              <a:tabLst>
                <a:tab pos="565150" algn="l"/>
              </a:tabLst>
            </a:pPr>
            <a:r>
              <a:rPr lang="en-US" sz="2000" dirty="0"/>
              <a:t>N</a:t>
            </a:r>
            <a:r>
              <a:rPr lang="en-US" sz="2000" dirty="0" smtClean="0"/>
              <a:t>europsychological </a:t>
            </a:r>
            <a:r>
              <a:rPr lang="en-US" sz="2000" dirty="0"/>
              <a:t>testing before and after </a:t>
            </a:r>
            <a:r>
              <a:rPr lang="en-US" sz="2000" dirty="0" smtClean="0"/>
              <a:t>surgery</a:t>
            </a:r>
          </a:p>
          <a:p>
            <a:pPr marL="1035050" indent="-469900">
              <a:spcBef>
                <a:spcPts val="0"/>
              </a:spcBef>
              <a:spcAft>
                <a:spcPts val="1200"/>
              </a:spcAft>
              <a:buFont typeface="Wingdings" charset="2"/>
              <a:buChar char="ü"/>
              <a:tabLst>
                <a:tab pos="565150" algn="l"/>
              </a:tabLst>
            </a:pPr>
            <a:r>
              <a:rPr lang="en-US" sz="2000" dirty="0"/>
              <a:t>F</a:t>
            </a:r>
            <a:r>
              <a:rPr lang="en-US" sz="2000" dirty="0" smtClean="0"/>
              <a:t>amily </a:t>
            </a:r>
            <a:r>
              <a:rPr lang="en-US" sz="2000" dirty="0"/>
              <a:t>or physician impression of a decline in mental </a:t>
            </a:r>
            <a:r>
              <a:rPr lang="en-US" sz="2000" dirty="0" smtClean="0"/>
              <a:t>acuity</a:t>
            </a:r>
          </a:p>
          <a:p>
            <a:pPr marL="565150" indent="0">
              <a:spcBef>
                <a:spcPts val="0"/>
              </a:spcBef>
              <a:spcAft>
                <a:spcPts val="1200"/>
              </a:spcAft>
              <a:buNone/>
              <a:tabLst>
                <a:tab pos="1089025" algn="l"/>
              </a:tabLst>
            </a:pPr>
            <a:r>
              <a:rPr lang="en-US" sz="2000" dirty="0" smtClean="0">
                <a:solidFill>
                  <a:srgbClr val="FF0000"/>
                </a:solidFill>
                <a:ea typeface="Zapf Dingbats"/>
                <a:cs typeface="Zapf Dingbats"/>
                <a:sym typeface="Zapf Dingbats"/>
              </a:rPr>
              <a:t>✗</a:t>
            </a:r>
            <a:r>
              <a:rPr lang="en-US" sz="2000" dirty="0" smtClean="0">
                <a:ea typeface="Zapf Dingbats"/>
                <a:cs typeface="Zapf Dingbats"/>
                <a:sym typeface="Zapf Dingbats"/>
              </a:rPr>
              <a:t>   </a:t>
            </a:r>
            <a:r>
              <a:rPr lang="en-US" sz="2000" dirty="0" smtClean="0"/>
              <a:t>Conventional </a:t>
            </a:r>
            <a:r>
              <a:rPr lang="en-US" sz="2000" dirty="0"/>
              <a:t>screening tools for </a:t>
            </a:r>
            <a:r>
              <a:rPr lang="en-US" sz="2000" dirty="0" smtClean="0"/>
              <a:t>cognitive dysfunction </a:t>
            </a:r>
            <a:r>
              <a:rPr lang="en-US" sz="2000" b="1" dirty="0" smtClean="0">
                <a:solidFill>
                  <a:schemeClr val="tx2">
                    <a:lumMod val="75000"/>
                  </a:schemeClr>
                </a:solidFill>
              </a:rPr>
              <a:t>are </a:t>
            </a:r>
            <a:r>
              <a:rPr lang="en-US" sz="2000" b="1" dirty="0">
                <a:solidFill>
                  <a:schemeClr val="tx2">
                    <a:lumMod val="75000"/>
                  </a:schemeClr>
                </a:solidFill>
              </a:rPr>
              <a:t>insensitive</a:t>
            </a:r>
            <a:r>
              <a:rPr lang="en-US" sz="2000" dirty="0">
                <a:solidFill>
                  <a:schemeClr val="tx2">
                    <a:lumMod val="75000"/>
                  </a:schemeClr>
                </a:solidFill>
              </a:rPr>
              <a:t> </a:t>
            </a:r>
            <a:r>
              <a:rPr lang="en-US" sz="2000" dirty="0">
                <a:solidFill>
                  <a:schemeClr val="tx2">
                    <a:lumMod val="75000"/>
                  </a:schemeClr>
                </a:solidFill>
              </a:rPr>
              <a:t> </a:t>
            </a:r>
            <a:r>
              <a:rPr lang="en-US" sz="2000" dirty="0" smtClean="0">
                <a:solidFill>
                  <a:schemeClr val="tx2">
                    <a:lumMod val="75000"/>
                  </a:schemeClr>
                </a:solidFill>
              </a:rPr>
              <a:t>  	</a:t>
            </a:r>
            <a:r>
              <a:rPr lang="en-US" sz="2000" dirty="0" smtClean="0"/>
              <a:t>for </a:t>
            </a:r>
            <a:r>
              <a:rPr lang="en-US" sz="2000" dirty="0"/>
              <a:t>detecting </a:t>
            </a:r>
            <a:r>
              <a:rPr lang="en-US" sz="2000" dirty="0" smtClean="0"/>
              <a:t>POCD</a:t>
            </a:r>
          </a:p>
          <a:p>
            <a:pPr marL="0" indent="0">
              <a:spcBef>
                <a:spcPts val="672"/>
              </a:spcBef>
              <a:spcAft>
                <a:spcPts val="1200"/>
              </a:spcAft>
              <a:buNone/>
            </a:pPr>
            <a:endParaRPr lang="en-US" sz="2000" dirty="0"/>
          </a:p>
        </p:txBody>
      </p:sp>
    </p:spTree>
    <p:extLst>
      <p:ext uri="{BB962C8B-B14F-4D97-AF65-F5344CB8AC3E}">
        <p14:creationId xmlns:p14="http://schemas.microsoft.com/office/powerpoint/2010/main" val="2165862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65" y="0"/>
            <a:ext cx="8685428" cy="857250"/>
          </a:xfrm>
        </p:spPr>
        <p:txBody>
          <a:bodyPr>
            <a:noAutofit/>
          </a:bodyPr>
          <a:lstStyle/>
          <a:p>
            <a:r>
              <a:rPr lang="en-US" sz="4000" b="1" dirty="0" smtClean="0">
                <a:latin typeface="Cambria" panose="02040503050406030204" pitchFamily="18" charset="0"/>
              </a:rPr>
              <a:t>POCD</a:t>
            </a:r>
            <a:endParaRPr lang="en-US" sz="4000" b="1" dirty="0">
              <a:latin typeface="Cambria" panose="02040503050406030204" pitchFamily="18" charset="0"/>
            </a:endParaRPr>
          </a:p>
        </p:txBody>
      </p:sp>
      <p:sp>
        <p:nvSpPr>
          <p:cNvPr id="3" name="Content Placeholder 2"/>
          <p:cNvSpPr>
            <a:spLocks noGrp="1"/>
          </p:cNvSpPr>
          <p:nvPr>
            <p:ph idx="1"/>
          </p:nvPr>
        </p:nvSpPr>
        <p:spPr>
          <a:xfrm>
            <a:off x="331776" y="777914"/>
            <a:ext cx="8463393" cy="3943350"/>
          </a:xfrm>
        </p:spPr>
        <p:txBody>
          <a:bodyPr>
            <a:noAutofit/>
          </a:bodyPr>
          <a:lstStyle/>
          <a:p>
            <a:pPr>
              <a:spcBef>
                <a:spcPts val="0"/>
              </a:spcBef>
              <a:spcAft>
                <a:spcPts val="1200"/>
              </a:spcAft>
              <a:buFont typeface="Wingdings" panose="05000000000000000000" pitchFamily="2" charset="2"/>
              <a:buChar char="§"/>
            </a:pPr>
            <a:r>
              <a:rPr lang="en-US" sz="1800" dirty="0"/>
              <a:t>L</a:t>
            </a:r>
            <a:r>
              <a:rPr lang="en-US" sz="1800" dirty="0" smtClean="0"/>
              <a:t>onger </a:t>
            </a:r>
            <a:r>
              <a:rPr lang="en-US" sz="1800" dirty="0"/>
              <a:t>hospital stay, high risk of institutionalization after discharge, and impaired quality of </a:t>
            </a:r>
            <a:r>
              <a:rPr lang="en-US" sz="1800" dirty="0" smtClean="0"/>
              <a:t>life</a:t>
            </a:r>
          </a:p>
          <a:p>
            <a:pPr>
              <a:spcBef>
                <a:spcPts val="0"/>
              </a:spcBef>
              <a:spcAft>
                <a:spcPts val="1200"/>
              </a:spcAft>
              <a:buFont typeface="Wingdings" panose="05000000000000000000" pitchFamily="2" charset="2"/>
              <a:buChar char="§"/>
            </a:pPr>
            <a:r>
              <a:rPr lang="en-US" sz="1800" dirty="0"/>
              <a:t>I</a:t>
            </a:r>
            <a:r>
              <a:rPr lang="en-US" sz="1800" dirty="0" smtClean="0"/>
              <a:t>ncreased morbidity and mortality</a:t>
            </a:r>
          </a:p>
          <a:p>
            <a:pPr marL="1017588" indent="-563563">
              <a:spcBef>
                <a:spcPts val="0"/>
              </a:spcBef>
              <a:spcAft>
                <a:spcPts val="1200"/>
              </a:spcAft>
              <a:buFont typeface="Wingdings" charset="2"/>
              <a:buChar char="ü"/>
            </a:pPr>
            <a:r>
              <a:rPr lang="en-US" sz="1800" dirty="0" smtClean="0"/>
              <a:t>POCD </a:t>
            </a:r>
            <a:r>
              <a:rPr lang="en-US" sz="1800" dirty="0"/>
              <a:t>at hospital discharge is associated with increased 3-month </a:t>
            </a:r>
            <a:r>
              <a:rPr lang="en-US" sz="1800" dirty="0" smtClean="0"/>
              <a:t>mortality</a:t>
            </a:r>
            <a:endParaRPr lang="en-US" sz="1800" dirty="0"/>
          </a:p>
          <a:p>
            <a:pPr marL="1017588" indent="-563563">
              <a:spcBef>
                <a:spcPts val="0"/>
              </a:spcBef>
              <a:spcAft>
                <a:spcPts val="1200"/>
              </a:spcAft>
              <a:buFont typeface="Wingdings" charset="2"/>
              <a:buChar char="ü"/>
            </a:pPr>
            <a:r>
              <a:rPr lang="en-US" sz="1800" dirty="0" smtClean="0"/>
              <a:t>Persistent </a:t>
            </a:r>
            <a:r>
              <a:rPr lang="en-US" sz="1800" dirty="0"/>
              <a:t>POCD at 3 months is associated with increased 1-year </a:t>
            </a:r>
            <a:r>
              <a:rPr lang="en-US" sz="1800" dirty="0" smtClean="0"/>
              <a:t>mortality</a:t>
            </a:r>
          </a:p>
          <a:p>
            <a:pPr>
              <a:spcBef>
                <a:spcPts val="0"/>
              </a:spcBef>
              <a:spcAft>
                <a:spcPts val="1200"/>
              </a:spcAft>
              <a:buFont typeface="Wingdings" panose="05000000000000000000" pitchFamily="2" charset="2"/>
              <a:buChar char="§"/>
            </a:pPr>
            <a:r>
              <a:rPr lang="en-US" sz="1800" dirty="0" smtClean="0"/>
              <a:t>Return </a:t>
            </a:r>
            <a:r>
              <a:rPr lang="en-US" sz="1800" dirty="0"/>
              <a:t>to baseline mental function </a:t>
            </a:r>
            <a:r>
              <a:rPr lang="en-US" sz="1800" dirty="0" smtClean="0"/>
              <a:t>in </a:t>
            </a:r>
            <a:r>
              <a:rPr lang="en-US" sz="1800" dirty="0"/>
              <a:t>days to </a:t>
            </a:r>
            <a:r>
              <a:rPr lang="en-US" sz="1800" dirty="0" smtClean="0"/>
              <a:t>weeks</a:t>
            </a:r>
            <a:endParaRPr lang="en-US" sz="1800" dirty="0"/>
          </a:p>
          <a:p>
            <a:pPr>
              <a:spcBef>
                <a:spcPts val="0"/>
              </a:spcBef>
              <a:spcAft>
                <a:spcPts val="1200"/>
              </a:spcAft>
              <a:buFont typeface="Wingdings" panose="05000000000000000000" pitchFamily="2" charset="2"/>
              <a:buChar char="§"/>
            </a:pPr>
            <a:r>
              <a:rPr lang="en-US" sz="1800" dirty="0"/>
              <a:t>A</a:t>
            </a:r>
            <a:r>
              <a:rPr lang="en-US" sz="1800" dirty="0" smtClean="0"/>
              <a:t>bout </a:t>
            </a:r>
            <a:r>
              <a:rPr lang="en-US" sz="1800" dirty="0"/>
              <a:t>10% of </a:t>
            </a:r>
            <a:r>
              <a:rPr lang="en-US" sz="1800" dirty="0" smtClean="0"/>
              <a:t>patients will have </a:t>
            </a:r>
            <a:r>
              <a:rPr lang="en-US" sz="1800" dirty="0"/>
              <a:t>persistently reduced cognition 3 months after surgery</a:t>
            </a:r>
          </a:p>
          <a:p>
            <a:pPr marL="1017588" indent="-563563">
              <a:spcBef>
                <a:spcPts val="672"/>
              </a:spcBef>
              <a:spcAft>
                <a:spcPts val="1200"/>
              </a:spcAft>
              <a:buFont typeface="Wingdings" charset="2"/>
              <a:buChar char="ü"/>
            </a:pPr>
            <a:endParaRPr lang="en-US" sz="2800" dirty="0" smtClean="0"/>
          </a:p>
        </p:txBody>
      </p:sp>
    </p:spTree>
    <p:extLst>
      <p:ext uri="{BB962C8B-B14F-4D97-AF65-F5344CB8AC3E}">
        <p14:creationId xmlns:p14="http://schemas.microsoft.com/office/powerpoint/2010/main" val="4018959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0257" b="4340"/>
          <a:stretch/>
        </p:blipFill>
        <p:spPr>
          <a:xfrm>
            <a:off x="583622" y="790982"/>
            <a:ext cx="7976757" cy="3383280"/>
          </a:xfrm>
          <a:prstGeom prst="rect">
            <a:avLst/>
          </a:prstGeom>
        </p:spPr>
      </p:pic>
      <p:sp>
        <p:nvSpPr>
          <p:cNvPr id="3" name="TextBox 2"/>
          <p:cNvSpPr txBox="1"/>
          <p:nvPr/>
        </p:nvSpPr>
        <p:spPr>
          <a:xfrm>
            <a:off x="490062" y="4760520"/>
            <a:ext cx="8534400" cy="246221"/>
          </a:xfrm>
          <a:prstGeom prst="rect">
            <a:avLst/>
          </a:prstGeom>
          <a:noFill/>
        </p:spPr>
        <p:txBody>
          <a:bodyPr wrap="square" rtlCol="0">
            <a:spAutoFit/>
          </a:bodyPr>
          <a:lstStyle/>
          <a:p>
            <a:pPr algn="r"/>
            <a:r>
              <a:rPr lang="en-US" sz="1000" b="1" i="1" dirty="0" smtClean="0">
                <a:solidFill>
                  <a:srgbClr val="FFFFFF"/>
                </a:solidFill>
                <a:cs typeface="Arial"/>
              </a:rPr>
              <a:t>Monk </a:t>
            </a:r>
            <a:r>
              <a:rPr lang="en-US" sz="1000" b="1" i="1" dirty="0">
                <a:solidFill>
                  <a:srgbClr val="FFFFFF"/>
                </a:solidFill>
                <a:cs typeface="Arial"/>
              </a:rPr>
              <a:t>TG, </a:t>
            </a:r>
            <a:r>
              <a:rPr lang="en-US" sz="1000" b="1" i="1" dirty="0" smtClean="0">
                <a:solidFill>
                  <a:srgbClr val="FFFFFF"/>
                </a:solidFill>
                <a:cs typeface="Arial"/>
              </a:rPr>
              <a:t>et al. Anesthesiology </a:t>
            </a:r>
            <a:r>
              <a:rPr lang="en-US" sz="1000" b="1" i="1" dirty="0">
                <a:solidFill>
                  <a:srgbClr val="FFFFFF"/>
                </a:solidFill>
                <a:cs typeface="Arial"/>
              </a:rPr>
              <a:t>2008;108:18-30</a:t>
            </a:r>
          </a:p>
        </p:txBody>
      </p:sp>
      <p:sp>
        <p:nvSpPr>
          <p:cNvPr id="4" name="Title 1"/>
          <p:cNvSpPr txBox="1">
            <a:spLocks/>
          </p:cNvSpPr>
          <p:nvPr/>
        </p:nvSpPr>
        <p:spPr>
          <a:xfrm>
            <a:off x="122137" y="75233"/>
            <a:ext cx="8899726"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rgbClr val="E9700A"/>
                </a:solidFill>
                <a:latin typeface="Cambria" panose="02040503050406030204" pitchFamily="18" charset="0"/>
              </a:rPr>
              <a:t>POCD </a:t>
            </a:r>
            <a:r>
              <a:rPr lang="en-US" sz="3400" b="1" dirty="0">
                <a:solidFill>
                  <a:srgbClr val="E9700A"/>
                </a:solidFill>
                <a:latin typeface="Cambria" panose="02040503050406030204" pitchFamily="18" charset="0"/>
              </a:rPr>
              <a:t>after Major Noncardiac Surgery</a:t>
            </a:r>
          </a:p>
          <a:p>
            <a:endParaRPr lang="en-US" sz="4000" b="1" dirty="0"/>
          </a:p>
        </p:txBody>
      </p:sp>
    </p:spTree>
    <p:extLst>
      <p:ext uri="{BB962C8B-B14F-4D97-AF65-F5344CB8AC3E}">
        <p14:creationId xmlns:p14="http://schemas.microsoft.com/office/powerpoint/2010/main" val="184641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926" t="10583" r="24849" b="11368"/>
          <a:stretch/>
        </p:blipFill>
        <p:spPr>
          <a:xfrm>
            <a:off x="2584442" y="119886"/>
            <a:ext cx="3975116" cy="3474720"/>
          </a:xfrm>
          <a:prstGeom prst="rect">
            <a:avLst/>
          </a:prstGeom>
        </p:spPr>
      </p:pic>
      <p:pic>
        <p:nvPicPr>
          <p:cNvPr id="3" name="Picture 2"/>
          <p:cNvPicPr>
            <a:picLocks noChangeAspect="1"/>
          </p:cNvPicPr>
          <p:nvPr/>
        </p:nvPicPr>
        <p:blipFill rotWithShape="1">
          <a:blip r:embed="rId3"/>
          <a:srcRect t="89293"/>
          <a:stretch/>
        </p:blipFill>
        <p:spPr>
          <a:xfrm>
            <a:off x="531944" y="3594606"/>
            <a:ext cx="8080113" cy="548640"/>
          </a:xfrm>
          <a:prstGeom prst="rect">
            <a:avLst/>
          </a:prstGeom>
        </p:spPr>
      </p:pic>
      <p:sp>
        <p:nvSpPr>
          <p:cNvPr id="4" name="TextBox 3"/>
          <p:cNvSpPr txBox="1"/>
          <p:nvPr/>
        </p:nvSpPr>
        <p:spPr>
          <a:xfrm>
            <a:off x="490062" y="4737835"/>
            <a:ext cx="8534400" cy="246221"/>
          </a:xfrm>
          <a:prstGeom prst="rect">
            <a:avLst/>
          </a:prstGeom>
          <a:noFill/>
        </p:spPr>
        <p:txBody>
          <a:bodyPr wrap="square" rtlCol="0">
            <a:spAutoFit/>
          </a:bodyPr>
          <a:lstStyle/>
          <a:p>
            <a:pPr algn="r"/>
            <a:r>
              <a:rPr lang="en-US" sz="1000" b="1" i="1" dirty="0" err="1">
                <a:solidFill>
                  <a:srgbClr val="FFFFFF"/>
                </a:solidFill>
                <a:cs typeface="Arial"/>
              </a:rPr>
              <a:t>Bettelli</a:t>
            </a:r>
            <a:r>
              <a:rPr lang="en-US" sz="1000" b="1" i="1" dirty="0">
                <a:solidFill>
                  <a:srgbClr val="FFFFFF"/>
                </a:solidFill>
                <a:cs typeface="Arial"/>
              </a:rPr>
              <a:t> G, et al. Minerva </a:t>
            </a:r>
            <a:r>
              <a:rPr lang="en-US" sz="1000" b="1" i="1" dirty="0" err="1">
                <a:solidFill>
                  <a:srgbClr val="FFFFFF"/>
                </a:solidFill>
                <a:cs typeface="Arial"/>
              </a:rPr>
              <a:t>Anestesiol</a:t>
            </a:r>
            <a:r>
              <a:rPr lang="en-US" sz="1000" b="1" i="1" dirty="0">
                <a:solidFill>
                  <a:srgbClr val="FFFFFF"/>
                </a:solidFill>
                <a:cs typeface="Arial"/>
              </a:rPr>
              <a:t> 2011;77:637-46</a:t>
            </a:r>
          </a:p>
        </p:txBody>
      </p:sp>
    </p:spTree>
    <p:extLst>
      <p:ext uri="{BB962C8B-B14F-4D97-AF65-F5344CB8AC3E}">
        <p14:creationId xmlns:p14="http://schemas.microsoft.com/office/powerpoint/2010/main" val="4140802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0728"/>
            <a:ext cx="8229600" cy="3943350"/>
          </a:xfrm>
        </p:spPr>
        <p:txBody>
          <a:bodyPr>
            <a:noAutofit/>
          </a:bodyPr>
          <a:lstStyle/>
          <a:p>
            <a:pPr>
              <a:buFont typeface="Wingdings" panose="05000000000000000000" pitchFamily="2" charset="2"/>
              <a:buChar char="§"/>
            </a:pPr>
            <a:r>
              <a:rPr lang="en-US" sz="2000" b="1" dirty="0" smtClean="0"/>
              <a:t>Chronic dementia</a:t>
            </a:r>
            <a:endParaRPr lang="en-US" sz="2000" dirty="0"/>
          </a:p>
          <a:p>
            <a:pPr marL="977900">
              <a:buFont typeface="Wingdings" charset="2"/>
              <a:buChar char="ü"/>
            </a:pPr>
            <a:r>
              <a:rPr lang="en-US" sz="2000" dirty="0" smtClean="0"/>
              <a:t>Exists </a:t>
            </a:r>
            <a:r>
              <a:rPr lang="en-US" sz="2000" dirty="0"/>
              <a:t>before </a:t>
            </a:r>
            <a:r>
              <a:rPr lang="en-US" sz="2000" dirty="0" smtClean="0"/>
              <a:t>surgery</a:t>
            </a:r>
          </a:p>
          <a:p>
            <a:pPr marL="977900">
              <a:spcBef>
                <a:spcPts val="0"/>
              </a:spcBef>
              <a:spcAft>
                <a:spcPts val="1200"/>
              </a:spcAft>
              <a:buFont typeface="Wingdings" charset="2"/>
              <a:buChar char="ü"/>
            </a:pPr>
            <a:r>
              <a:rPr lang="en-US" sz="2000" dirty="0" smtClean="0"/>
              <a:t>May </a:t>
            </a:r>
            <a:r>
              <a:rPr lang="en-US" sz="2000" dirty="0"/>
              <a:t>be exacerbated by the </a:t>
            </a:r>
            <a:r>
              <a:rPr lang="en-US" sz="2000" dirty="0" smtClean="0"/>
              <a:t>procedure</a:t>
            </a:r>
          </a:p>
          <a:p>
            <a:pPr>
              <a:buFont typeface="Wingdings" panose="05000000000000000000" pitchFamily="2" charset="2"/>
              <a:buChar char="§"/>
            </a:pPr>
            <a:r>
              <a:rPr lang="en-US" sz="2000" b="1" dirty="0" smtClean="0"/>
              <a:t>Acute delirium</a:t>
            </a:r>
          </a:p>
          <a:p>
            <a:pPr marL="977900">
              <a:buFont typeface="Wingdings" charset="2"/>
              <a:buChar char="ü"/>
            </a:pPr>
            <a:r>
              <a:rPr lang="en-US" sz="2000" dirty="0" smtClean="0"/>
              <a:t>Postsurgical</a:t>
            </a:r>
          </a:p>
          <a:p>
            <a:pPr marL="977900">
              <a:buFont typeface="Wingdings" charset="2"/>
              <a:buChar char="ü"/>
            </a:pPr>
            <a:r>
              <a:rPr lang="en-US" sz="2000" dirty="0"/>
              <a:t>S</a:t>
            </a:r>
            <a:r>
              <a:rPr lang="en-US" sz="2000" dirty="0" smtClean="0"/>
              <a:t>udden </a:t>
            </a:r>
            <a:r>
              <a:rPr lang="en-US" sz="2000" dirty="0"/>
              <a:t>onset of fluctuating changes in mental status with reduced awareness of the environment and decreased attention</a:t>
            </a:r>
            <a:endParaRPr lang="en-US" sz="2000" dirty="0" smtClean="0"/>
          </a:p>
          <a:p>
            <a:pPr>
              <a:buFont typeface="Wingdings" panose="05000000000000000000" pitchFamily="2" charset="2"/>
              <a:buChar char="§"/>
            </a:pPr>
            <a:r>
              <a:rPr lang="en-US" sz="2000" b="1" dirty="0" smtClean="0"/>
              <a:t>POCD </a:t>
            </a:r>
          </a:p>
          <a:p>
            <a:pPr marL="977900">
              <a:spcBef>
                <a:spcPts val="0"/>
              </a:spcBef>
              <a:spcAft>
                <a:spcPts val="600"/>
              </a:spcAft>
              <a:buFont typeface="Wingdings" charset="2"/>
              <a:buChar char="ü"/>
            </a:pPr>
            <a:r>
              <a:rPr lang="en-US" sz="2000" dirty="0" smtClean="0"/>
              <a:t>Postsurgical</a:t>
            </a:r>
            <a:endParaRPr lang="en-US" sz="2000" dirty="0"/>
          </a:p>
        </p:txBody>
      </p:sp>
    </p:spTree>
    <p:extLst>
      <p:ext uri="{BB962C8B-B14F-4D97-AF65-F5344CB8AC3E}">
        <p14:creationId xmlns:p14="http://schemas.microsoft.com/office/powerpoint/2010/main" val="4179178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4"/>
            <a:ext cx="8229600" cy="857250"/>
          </a:xfrm>
        </p:spPr>
        <p:txBody>
          <a:bodyPr>
            <a:normAutofit/>
          </a:bodyPr>
          <a:lstStyle/>
          <a:p>
            <a:r>
              <a:rPr lang="en-US" sz="4000" b="1" dirty="0" smtClean="0">
                <a:latin typeface="Cambria" panose="02040503050406030204" pitchFamily="18" charset="0"/>
              </a:rPr>
              <a:t>Case</a:t>
            </a:r>
            <a:endParaRPr lang="en-US" sz="4000" b="1" dirty="0">
              <a:latin typeface="Cambria" panose="02040503050406030204" pitchFamily="18" charset="0"/>
            </a:endParaRPr>
          </a:p>
        </p:txBody>
      </p:sp>
      <p:sp>
        <p:nvSpPr>
          <p:cNvPr id="3" name="Content Placeholder 2"/>
          <p:cNvSpPr>
            <a:spLocks noGrp="1"/>
          </p:cNvSpPr>
          <p:nvPr>
            <p:ph idx="1"/>
          </p:nvPr>
        </p:nvSpPr>
        <p:spPr>
          <a:xfrm>
            <a:off x="389159" y="1083769"/>
            <a:ext cx="8444415" cy="3394472"/>
          </a:xfrm>
        </p:spPr>
        <p:txBody>
          <a:bodyPr>
            <a:noAutofit/>
          </a:bodyPr>
          <a:lstStyle/>
          <a:p>
            <a:pPr>
              <a:spcBef>
                <a:spcPts val="1200"/>
              </a:spcBef>
              <a:buFont typeface="Wingdings" panose="05000000000000000000" pitchFamily="2" charset="2"/>
              <a:buChar char="§"/>
            </a:pPr>
            <a:r>
              <a:rPr lang="en-US" sz="2000" dirty="0" smtClean="0"/>
              <a:t>Medications </a:t>
            </a:r>
            <a:r>
              <a:rPr lang="en-US" sz="2000" dirty="0"/>
              <a:t>include </a:t>
            </a:r>
            <a:r>
              <a:rPr lang="en-US" sz="2000" dirty="0" smtClean="0"/>
              <a:t>mirtazapine 7.5 mg </a:t>
            </a:r>
            <a:r>
              <a:rPr lang="en-US" sz="2000" dirty="0" err="1" smtClean="0"/>
              <a:t>qhs</a:t>
            </a:r>
            <a:r>
              <a:rPr lang="en-US" sz="2000" dirty="0" smtClean="0"/>
              <a:t>, </a:t>
            </a:r>
            <a:r>
              <a:rPr lang="en-US" sz="2000" dirty="0" err="1" smtClean="0"/>
              <a:t>trazodone</a:t>
            </a:r>
            <a:r>
              <a:rPr lang="en-US" sz="2000" dirty="0" smtClean="0"/>
              <a:t> 100 mg </a:t>
            </a:r>
            <a:r>
              <a:rPr lang="en-US" sz="2000" dirty="0" err="1" smtClean="0"/>
              <a:t>tid</a:t>
            </a:r>
            <a:r>
              <a:rPr lang="en-US" sz="2000" dirty="0" smtClean="0"/>
              <a:t>, simvastatin 40 mg </a:t>
            </a:r>
            <a:r>
              <a:rPr lang="en-US" sz="2000" dirty="0" err="1" smtClean="0"/>
              <a:t>qhs</a:t>
            </a:r>
            <a:r>
              <a:rPr lang="en-US" sz="2000" dirty="0" smtClean="0"/>
              <a:t>, hydrochlorothiazide 25 mg q am, </a:t>
            </a:r>
            <a:r>
              <a:rPr lang="en-US" sz="2000" dirty="0" err="1"/>
              <a:t>metoprolol</a:t>
            </a:r>
            <a:r>
              <a:rPr lang="en-US" sz="2000" dirty="0"/>
              <a:t> tartrate 100 mg bid, and sublingual nitroglycerin 0.4 mg as </a:t>
            </a:r>
            <a:r>
              <a:rPr lang="en-US" sz="2000" dirty="0" smtClean="0"/>
              <a:t>needed</a:t>
            </a:r>
          </a:p>
          <a:p>
            <a:pPr>
              <a:spcBef>
                <a:spcPts val="1200"/>
              </a:spcBef>
              <a:buFont typeface="Wingdings" panose="05000000000000000000" pitchFamily="2" charset="2"/>
              <a:buChar char="§"/>
            </a:pPr>
            <a:r>
              <a:rPr lang="en-US" sz="2000" dirty="0"/>
              <a:t>Physical </a:t>
            </a:r>
            <a:r>
              <a:rPr lang="en-US" sz="2000" dirty="0" smtClean="0"/>
              <a:t>examination </a:t>
            </a:r>
            <a:r>
              <a:rPr lang="en-US" sz="2000" dirty="0"/>
              <a:t>reveals a robust-appearing older man. The heart rate is 55 </a:t>
            </a:r>
            <a:r>
              <a:rPr lang="en-US" sz="2000" dirty="0" err="1"/>
              <a:t>bpm</a:t>
            </a:r>
            <a:r>
              <a:rPr lang="en-US" sz="2000" dirty="0"/>
              <a:t>, and the blood pressure is </a:t>
            </a:r>
            <a:r>
              <a:rPr lang="en-US" sz="2000" dirty="0" smtClean="0"/>
              <a:t>160/</a:t>
            </a:r>
            <a:r>
              <a:rPr lang="en-US" sz="2000" dirty="0"/>
              <a:t>90 mm Hg. He has mild expiratory </a:t>
            </a:r>
            <a:r>
              <a:rPr lang="en-US" sz="2000" dirty="0" smtClean="0"/>
              <a:t>wheezing </a:t>
            </a:r>
            <a:r>
              <a:rPr lang="en-US" sz="2000" dirty="0"/>
              <a:t>but the remainder of the exam is unremarkable</a:t>
            </a:r>
          </a:p>
          <a:p>
            <a:pPr>
              <a:spcBef>
                <a:spcPts val="1200"/>
              </a:spcBef>
              <a:buFont typeface="Wingdings" panose="05000000000000000000" pitchFamily="2" charset="2"/>
              <a:buChar char="§"/>
            </a:pPr>
            <a:r>
              <a:rPr lang="en-US" sz="2000" dirty="0"/>
              <a:t>Laboratory findings are normal</a:t>
            </a:r>
          </a:p>
          <a:p>
            <a:pPr>
              <a:spcBef>
                <a:spcPts val="600"/>
              </a:spcBef>
              <a:spcAft>
                <a:spcPts val="12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568525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41"/>
            <a:ext cx="8229600" cy="857250"/>
          </a:xfrm>
        </p:spPr>
        <p:txBody>
          <a:bodyPr>
            <a:normAutofit/>
          </a:bodyPr>
          <a:lstStyle/>
          <a:p>
            <a:r>
              <a:rPr lang="en-US" sz="4000" b="1" dirty="0" smtClean="0">
                <a:latin typeface="Cambria" panose="02040503050406030204" pitchFamily="18" charset="0"/>
              </a:rPr>
              <a:t>Case Cont. </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892985"/>
            <a:ext cx="8229600" cy="3394472"/>
          </a:xfrm>
        </p:spPr>
        <p:txBody>
          <a:bodyPr>
            <a:noAutofit/>
          </a:bodyPr>
          <a:lstStyle/>
          <a:p>
            <a:pPr>
              <a:spcBef>
                <a:spcPts val="0"/>
              </a:spcBef>
              <a:spcAft>
                <a:spcPts val="1200"/>
              </a:spcAft>
              <a:buFont typeface="Wingdings" panose="05000000000000000000" pitchFamily="2" charset="2"/>
              <a:buChar char="§"/>
            </a:pPr>
            <a:r>
              <a:rPr lang="en-US" sz="1600" dirty="0" smtClean="0"/>
              <a:t>The patient in the case vignette has postoperative delirium</a:t>
            </a:r>
          </a:p>
          <a:p>
            <a:pPr marL="804863" indent="-465138">
              <a:spcBef>
                <a:spcPts val="0"/>
              </a:spcBef>
              <a:spcAft>
                <a:spcPts val="1200"/>
              </a:spcAft>
              <a:buFont typeface="Wingdings" charset="2"/>
              <a:buChar char="ü"/>
            </a:pPr>
            <a:r>
              <a:rPr lang="en-US" sz="1600" dirty="0" smtClean="0"/>
              <a:t>Sudden onset; fluctuating pattern of confusion</a:t>
            </a:r>
          </a:p>
          <a:p>
            <a:pPr marL="804863" indent="-465138">
              <a:spcBef>
                <a:spcPts val="0"/>
              </a:spcBef>
              <a:spcAft>
                <a:spcPts val="1200"/>
              </a:spcAft>
              <a:buFont typeface="Wingdings" charset="2"/>
              <a:buChar char="ü"/>
            </a:pPr>
            <a:r>
              <a:rPr lang="en-US" sz="1600" dirty="0" smtClean="0"/>
              <a:t>Reduced awareness of the environment</a:t>
            </a:r>
          </a:p>
          <a:p>
            <a:pPr marL="804863" indent="-465138">
              <a:spcBef>
                <a:spcPts val="0"/>
              </a:spcBef>
              <a:spcAft>
                <a:spcPts val="1200"/>
              </a:spcAft>
              <a:buFont typeface="Wingdings" charset="2"/>
              <a:buChar char="ü"/>
            </a:pPr>
            <a:r>
              <a:rPr lang="en-US" sz="1600" dirty="0" smtClean="0"/>
              <a:t>Contributing factors: age, polypharmacy (multiple psychotropic drugs), depression</a:t>
            </a:r>
          </a:p>
          <a:p>
            <a:pPr>
              <a:spcBef>
                <a:spcPts val="0"/>
              </a:spcBef>
              <a:spcAft>
                <a:spcPts val="1200"/>
              </a:spcAft>
              <a:buFont typeface="Wingdings" panose="05000000000000000000" pitchFamily="2" charset="2"/>
              <a:buChar char="§"/>
            </a:pPr>
            <a:r>
              <a:rPr lang="en-US" sz="1600" dirty="0" smtClean="0"/>
              <a:t>Vascular surgery is an uncommon cause of delirium</a:t>
            </a:r>
          </a:p>
          <a:p>
            <a:pPr marL="804863" indent="-465138">
              <a:spcBef>
                <a:spcPts val="0"/>
              </a:spcBef>
              <a:spcAft>
                <a:spcPts val="1200"/>
              </a:spcAft>
              <a:buFont typeface="Wingdings" charset="2"/>
              <a:buChar char="ü"/>
            </a:pPr>
            <a:r>
              <a:rPr lang="en-US" sz="1600" dirty="0" err="1" smtClean="0"/>
              <a:t>Hypoperfusion</a:t>
            </a:r>
            <a:r>
              <a:rPr lang="en-US" sz="1600" dirty="0" smtClean="0"/>
              <a:t> related to cross-clamping of the aorta</a:t>
            </a:r>
          </a:p>
          <a:p>
            <a:pPr marL="804863" indent="-465138">
              <a:spcBef>
                <a:spcPts val="0"/>
              </a:spcBef>
              <a:spcAft>
                <a:spcPts val="1200"/>
              </a:spcAft>
              <a:buFont typeface="Wingdings" charset="2"/>
              <a:buChar char="ü"/>
            </a:pPr>
            <a:r>
              <a:rPr lang="en-US" sz="1600" dirty="0" smtClean="0"/>
              <a:t>Atherosclerotic emboli</a:t>
            </a:r>
          </a:p>
          <a:p>
            <a:pPr marL="804863" indent="-465138">
              <a:spcBef>
                <a:spcPts val="0"/>
              </a:spcBef>
              <a:spcAft>
                <a:spcPts val="1200"/>
              </a:spcAft>
              <a:buFont typeface="Wingdings" charset="2"/>
              <a:buChar char="ü"/>
            </a:pPr>
            <a:r>
              <a:rPr lang="en-US" sz="1600" dirty="0" smtClean="0"/>
              <a:t>Choice of anesthesia </a:t>
            </a:r>
            <a:r>
              <a:rPr lang="en-US" sz="1600" b="1" dirty="0" smtClean="0"/>
              <a:t>does not </a:t>
            </a:r>
            <a:r>
              <a:rPr lang="en-US" sz="1600" dirty="0" smtClean="0"/>
              <a:t>affect the risk for delirium in older surgical patients</a:t>
            </a:r>
            <a:endParaRPr lang="en-US" sz="1600" dirty="0"/>
          </a:p>
        </p:txBody>
      </p:sp>
    </p:spTree>
    <p:extLst>
      <p:ext uri="{BB962C8B-B14F-4D97-AF65-F5344CB8AC3E}">
        <p14:creationId xmlns:p14="http://schemas.microsoft.com/office/powerpoint/2010/main" val="1264407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9"/>
            <a:ext cx="8229600" cy="857250"/>
          </a:xfrm>
        </p:spPr>
        <p:txBody>
          <a:bodyPr>
            <a:normAutofit/>
          </a:bodyPr>
          <a:lstStyle/>
          <a:p>
            <a:r>
              <a:rPr lang="en-US" sz="4000" b="1" dirty="0" smtClean="0">
                <a:latin typeface="Cambria" panose="02040503050406030204" pitchFamily="18" charset="0"/>
              </a:rPr>
              <a:t>Case Cont. </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839824"/>
            <a:ext cx="7968150" cy="3394472"/>
          </a:xfrm>
        </p:spPr>
        <p:txBody>
          <a:bodyPr>
            <a:noAutofit/>
          </a:bodyPr>
          <a:lstStyle/>
          <a:p>
            <a:pPr>
              <a:spcBef>
                <a:spcPts val="0"/>
              </a:spcBef>
              <a:spcAft>
                <a:spcPts val="1800"/>
              </a:spcAft>
              <a:buFont typeface="Wingdings" panose="05000000000000000000" pitchFamily="2" charset="2"/>
              <a:buChar char="§"/>
            </a:pPr>
            <a:r>
              <a:rPr lang="en-US" sz="2000" dirty="0" smtClean="0"/>
              <a:t>Differential </a:t>
            </a:r>
            <a:r>
              <a:rPr lang="en-US" sz="2000" dirty="0"/>
              <a:t>diagnosis</a:t>
            </a:r>
            <a:r>
              <a:rPr lang="en-US" sz="2000" dirty="0" smtClean="0"/>
              <a:t>:</a:t>
            </a:r>
            <a:endParaRPr lang="en-US" sz="2000" dirty="0"/>
          </a:p>
          <a:p>
            <a:pPr marL="682625">
              <a:spcBef>
                <a:spcPts val="0"/>
              </a:spcBef>
              <a:spcAft>
                <a:spcPts val="1200"/>
              </a:spcAft>
              <a:buFont typeface="Zapf Dingbats" charset="0"/>
              <a:buChar char="✗"/>
            </a:pPr>
            <a:r>
              <a:rPr lang="en-US" sz="2000" b="1" dirty="0" smtClean="0"/>
              <a:t>POCD</a:t>
            </a:r>
          </a:p>
          <a:p>
            <a:pPr marL="682625">
              <a:spcBef>
                <a:spcPts val="0"/>
              </a:spcBef>
              <a:spcAft>
                <a:spcPts val="600"/>
              </a:spcAft>
              <a:buFont typeface="Zapf Dingbats" charset="0"/>
              <a:buChar char="✗"/>
            </a:pPr>
            <a:r>
              <a:rPr lang="en-US" sz="2000" b="1" dirty="0" smtClean="0"/>
              <a:t>Alcohol withdrawal: </a:t>
            </a:r>
            <a:r>
              <a:rPr lang="en-US" sz="2000" dirty="0" smtClean="0"/>
              <a:t>lack of hemodynamic signs of sympathetic arousal</a:t>
            </a:r>
            <a:endParaRPr lang="en-US" sz="2000" b="1" dirty="0" smtClean="0">
              <a:ea typeface="Zapf Dingbats"/>
              <a:cs typeface="Zapf Dingbats"/>
              <a:sym typeface="Zapf Dingbats"/>
            </a:endParaRPr>
          </a:p>
          <a:p>
            <a:pPr marL="682625">
              <a:spcBef>
                <a:spcPts val="0"/>
              </a:spcBef>
              <a:spcAft>
                <a:spcPts val="600"/>
              </a:spcAft>
              <a:buFont typeface="Zapf Dingbats" charset="0"/>
              <a:buChar char="✗"/>
            </a:pPr>
            <a:r>
              <a:rPr lang="en-US" sz="2000" b="1" dirty="0" smtClean="0"/>
              <a:t>Inadequate pain control: </a:t>
            </a:r>
            <a:r>
              <a:rPr lang="en-US" sz="2000" dirty="0"/>
              <a:t>lack of hemodynamic signs of </a:t>
            </a:r>
            <a:r>
              <a:rPr lang="en-US" sz="2000" dirty="0" smtClean="0"/>
              <a:t>sympathetic arousal</a:t>
            </a:r>
            <a:endParaRPr lang="en-US" sz="2000" b="1" dirty="0">
              <a:ea typeface="Zapf Dingbats"/>
              <a:cs typeface="Zapf Dingbats"/>
              <a:sym typeface="Zapf Dingbats"/>
            </a:endParaRPr>
          </a:p>
        </p:txBody>
      </p:sp>
    </p:spTree>
    <p:extLst>
      <p:ext uri="{BB962C8B-B14F-4D97-AF65-F5344CB8AC3E}">
        <p14:creationId xmlns:p14="http://schemas.microsoft.com/office/powerpoint/2010/main" val="2811061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19"/>
            <a:ext cx="8229600" cy="857250"/>
          </a:xfrm>
        </p:spPr>
        <p:txBody>
          <a:bodyPr>
            <a:normAutofit/>
          </a:bodyPr>
          <a:lstStyle/>
          <a:p>
            <a:r>
              <a:rPr lang="en-US" sz="4000" b="1" dirty="0" smtClean="0">
                <a:latin typeface="Cambria" panose="02040503050406030204" pitchFamily="18" charset="0"/>
              </a:rPr>
              <a:t>Case Cont. </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000230"/>
            <a:ext cx="8229600" cy="3943350"/>
          </a:xfrm>
        </p:spPr>
        <p:txBody>
          <a:bodyPr>
            <a:noAutofit/>
          </a:bodyPr>
          <a:lstStyle/>
          <a:p>
            <a:pPr>
              <a:spcBef>
                <a:spcPts val="0"/>
              </a:spcBef>
              <a:spcAft>
                <a:spcPts val="1200"/>
              </a:spcAft>
              <a:buFont typeface="Wingdings" panose="05000000000000000000" pitchFamily="2" charset="2"/>
              <a:buChar char="§"/>
            </a:pPr>
            <a:r>
              <a:rPr lang="en-US" sz="2200" dirty="0" smtClean="0"/>
              <a:t>The </a:t>
            </a:r>
            <a:r>
              <a:rPr lang="en-US" sz="2200" dirty="0" smtClean="0"/>
              <a:t>patient does well and is discharged home. Six months later falls down </a:t>
            </a:r>
            <a:r>
              <a:rPr lang="en-US" sz="2200" dirty="0"/>
              <a:t>a flight of stairs and </a:t>
            </a:r>
            <a:r>
              <a:rPr lang="en-US" sz="2200" dirty="0" smtClean="0"/>
              <a:t>sustains </a:t>
            </a:r>
            <a:r>
              <a:rPr lang="en-US" sz="2200" dirty="0"/>
              <a:t>a complex fracture </a:t>
            </a:r>
            <a:r>
              <a:rPr lang="en-US" sz="2200" dirty="0" smtClean="0"/>
              <a:t>on </a:t>
            </a:r>
            <a:r>
              <a:rPr lang="en-US" sz="2200" dirty="0"/>
              <a:t>the right femoral neck. </a:t>
            </a:r>
            <a:endParaRPr lang="en-US" sz="2200" dirty="0" smtClean="0"/>
          </a:p>
          <a:p>
            <a:pPr>
              <a:spcBef>
                <a:spcPts val="0"/>
              </a:spcBef>
              <a:spcAft>
                <a:spcPts val="1200"/>
              </a:spcAft>
              <a:buFont typeface="Wingdings" panose="05000000000000000000" pitchFamily="2" charset="2"/>
              <a:buChar char="§"/>
            </a:pPr>
            <a:r>
              <a:rPr lang="en-US" sz="2200" dirty="0" smtClean="0"/>
              <a:t>The </a:t>
            </a:r>
            <a:r>
              <a:rPr lang="en-US" sz="2200" dirty="0"/>
              <a:t>patient is seen by an orthopedic surgeon, who recommends open reduction/internal fixation of the fracture within 48 hours. You are asked to see the patient for cardiology “clearance.</a:t>
            </a:r>
            <a:r>
              <a:rPr lang="en-US" sz="2200" dirty="0" smtClean="0"/>
              <a:t>”</a:t>
            </a:r>
            <a:endParaRPr lang="en-US" sz="2200" dirty="0"/>
          </a:p>
        </p:txBody>
      </p:sp>
    </p:spTree>
    <p:extLst>
      <p:ext uri="{BB962C8B-B14F-4D97-AF65-F5344CB8AC3E}">
        <p14:creationId xmlns:p14="http://schemas.microsoft.com/office/powerpoint/2010/main" val="1079463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7752"/>
            <a:ext cx="8229600" cy="3394472"/>
          </a:xfrm>
        </p:spPr>
        <p:txBody>
          <a:bodyPr>
            <a:noAutofit/>
          </a:bodyPr>
          <a:lstStyle/>
          <a:p>
            <a:pPr>
              <a:spcBef>
                <a:spcPts val="0"/>
              </a:spcBef>
              <a:spcAft>
                <a:spcPts val="1200"/>
              </a:spcAft>
              <a:buFont typeface="Wingdings" panose="05000000000000000000" pitchFamily="2" charset="2"/>
              <a:buChar char="§"/>
            </a:pPr>
            <a:r>
              <a:rPr lang="en-US" sz="2000" dirty="0" smtClean="0"/>
              <a:t>Hip </a:t>
            </a:r>
            <a:r>
              <a:rPr lang="en-US" sz="2000" dirty="0"/>
              <a:t>fracture is a highly morbid event associated with considerable disability in older </a:t>
            </a:r>
            <a:r>
              <a:rPr lang="en-US" sz="2000" dirty="0" smtClean="0"/>
              <a:t>adults</a:t>
            </a:r>
            <a:r>
              <a:rPr lang="en-US" sz="2000" dirty="0"/>
              <a:t>;</a:t>
            </a:r>
            <a:r>
              <a:rPr lang="en-US" sz="2000" dirty="0" smtClean="0"/>
              <a:t> </a:t>
            </a:r>
            <a:r>
              <a:rPr lang="en-US" sz="2000" dirty="0"/>
              <a:t>it confers </a:t>
            </a:r>
            <a:r>
              <a:rPr lang="en-US" sz="2000" dirty="0" smtClean="0"/>
              <a:t>2.9</a:t>
            </a:r>
            <a:r>
              <a:rPr lang="en-US" sz="2000" dirty="0"/>
              <a:t> </a:t>
            </a:r>
            <a:r>
              <a:rPr lang="en-US" sz="2000" dirty="0" smtClean="0"/>
              <a:t>and </a:t>
            </a:r>
            <a:r>
              <a:rPr lang="en-US" sz="2000" dirty="0"/>
              <a:t>3.7-fold increases in 1-year mortality in women and men, </a:t>
            </a:r>
            <a:r>
              <a:rPr lang="en-US" sz="2000" dirty="0" smtClean="0"/>
              <a:t>respectively</a:t>
            </a:r>
          </a:p>
          <a:p>
            <a:pPr>
              <a:spcBef>
                <a:spcPts val="0"/>
              </a:spcBef>
              <a:spcAft>
                <a:spcPts val="1200"/>
              </a:spcAft>
              <a:buFont typeface="Wingdings" panose="05000000000000000000" pitchFamily="2" charset="2"/>
              <a:buChar char="§"/>
            </a:pPr>
            <a:r>
              <a:rPr lang="en-US" sz="2000" dirty="0"/>
              <a:t>M</a:t>
            </a:r>
            <a:r>
              <a:rPr lang="en-US" sz="2000" dirty="0" smtClean="0"/>
              <a:t>ortality </a:t>
            </a:r>
            <a:r>
              <a:rPr lang="en-US" sz="2000" dirty="0"/>
              <a:t>rates </a:t>
            </a:r>
            <a:r>
              <a:rPr lang="en-US" sz="2000" dirty="0" smtClean="0"/>
              <a:t>range from </a:t>
            </a:r>
            <a:r>
              <a:rPr lang="en-US" sz="2000" dirty="0"/>
              <a:t>5-10% at 1 month and up to 30% at 1 </a:t>
            </a:r>
            <a:r>
              <a:rPr lang="en-US" sz="2000" dirty="0" smtClean="0"/>
              <a:t>year</a:t>
            </a:r>
            <a:r>
              <a:rPr lang="en-US" sz="2000" dirty="0"/>
              <a:t>;</a:t>
            </a:r>
            <a:r>
              <a:rPr lang="en-US" sz="2000" dirty="0" smtClean="0"/>
              <a:t> </a:t>
            </a:r>
            <a:r>
              <a:rPr lang="en-US" sz="2000" dirty="0"/>
              <a:t>30-50% of survivors have a high degree of residual </a:t>
            </a:r>
            <a:r>
              <a:rPr lang="en-US" sz="2000" dirty="0" smtClean="0"/>
              <a:t>disability</a:t>
            </a:r>
          </a:p>
          <a:p>
            <a:pPr>
              <a:spcBef>
                <a:spcPts val="0"/>
              </a:spcBef>
              <a:spcAft>
                <a:spcPts val="1200"/>
              </a:spcAft>
              <a:buFont typeface="Wingdings" panose="05000000000000000000" pitchFamily="2" charset="2"/>
              <a:buChar char="§"/>
            </a:pPr>
            <a:r>
              <a:rPr lang="en-US" sz="2000" dirty="0" smtClean="0"/>
              <a:t>Factors </a:t>
            </a:r>
            <a:r>
              <a:rPr lang="en-US" sz="2000" dirty="0"/>
              <a:t>associated with increased perioperative mortality include older age (especially age ≥80 years), male gender, fracture location, and comorbidity burden</a:t>
            </a:r>
          </a:p>
        </p:txBody>
      </p:sp>
      <p:sp>
        <p:nvSpPr>
          <p:cNvPr id="4" name="Title 3"/>
          <p:cNvSpPr>
            <a:spLocks noGrp="1"/>
          </p:cNvSpPr>
          <p:nvPr>
            <p:ph type="title"/>
          </p:nvPr>
        </p:nvSpPr>
        <p:spPr>
          <a:xfrm>
            <a:off x="457200" y="26686"/>
            <a:ext cx="8229600" cy="857250"/>
          </a:xfrm>
        </p:spPr>
        <p:txBody>
          <a:bodyPr>
            <a:normAutofit/>
          </a:bodyPr>
          <a:lstStyle/>
          <a:p>
            <a:r>
              <a:rPr lang="en-US" sz="4000" b="1" dirty="0" smtClean="0">
                <a:latin typeface="Cambria" panose="02040503050406030204" pitchFamily="18" charset="0"/>
              </a:rPr>
              <a:t>Hip Fractures in </a:t>
            </a:r>
            <a:r>
              <a:rPr lang="en-US" sz="4000" b="1" dirty="0" smtClean="0">
                <a:latin typeface="Cambria" panose="02040503050406030204" pitchFamily="18" charset="0"/>
              </a:rPr>
              <a:t>Older </a:t>
            </a:r>
            <a:r>
              <a:rPr lang="en-US" sz="4000" b="1" dirty="0">
                <a:latin typeface="Cambria" panose="02040503050406030204" pitchFamily="18" charset="0"/>
              </a:rPr>
              <a:t>A</a:t>
            </a:r>
            <a:r>
              <a:rPr lang="en-US" sz="4000" b="1" dirty="0" smtClean="0">
                <a:latin typeface="Cambria" panose="02040503050406030204" pitchFamily="18" charset="0"/>
              </a:rPr>
              <a:t>dults</a:t>
            </a:r>
            <a:endParaRPr lang="en-US" sz="4000" b="1" dirty="0">
              <a:latin typeface="Cambria" panose="02040503050406030204" pitchFamily="18" charset="0"/>
            </a:endParaRPr>
          </a:p>
        </p:txBody>
      </p:sp>
    </p:spTree>
    <p:extLst>
      <p:ext uri="{BB962C8B-B14F-4D97-AF65-F5344CB8AC3E}">
        <p14:creationId xmlns:p14="http://schemas.microsoft.com/office/powerpoint/2010/main" val="3694644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896" t="14379" r="22222" b="12636"/>
          <a:stretch/>
        </p:blipFill>
        <p:spPr>
          <a:xfrm>
            <a:off x="2393819" y="974909"/>
            <a:ext cx="4356363" cy="3200400"/>
          </a:xfrm>
          <a:prstGeom prst="rect">
            <a:avLst/>
          </a:prstGeom>
        </p:spPr>
      </p:pic>
      <p:sp>
        <p:nvSpPr>
          <p:cNvPr id="3" name="Title 3"/>
          <p:cNvSpPr txBox="1">
            <a:spLocks/>
          </p:cNvSpPr>
          <p:nvPr/>
        </p:nvSpPr>
        <p:spPr>
          <a:xfrm>
            <a:off x="134471" y="26686"/>
            <a:ext cx="8860117"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E9700A"/>
                </a:solidFill>
                <a:latin typeface="Cambria" panose="02040503050406030204" pitchFamily="18" charset="0"/>
              </a:rPr>
              <a:t>Factors Independently Associated With In-hospital Mortality In Patients With Hip Fractures</a:t>
            </a:r>
            <a:endParaRPr lang="en-US" sz="2800" b="1" dirty="0">
              <a:solidFill>
                <a:srgbClr val="E9700A"/>
              </a:solidFill>
              <a:latin typeface="Cambria" panose="02040503050406030204" pitchFamily="18" charset="0"/>
            </a:endParaRPr>
          </a:p>
        </p:txBody>
      </p:sp>
      <p:sp>
        <p:nvSpPr>
          <p:cNvPr id="4" name="TextBox 3"/>
          <p:cNvSpPr txBox="1"/>
          <p:nvPr/>
        </p:nvSpPr>
        <p:spPr>
          <a:xfrm>
            <a:off x="161360" y="4733177"/>
            <a:ext cx="8833228" cy="246221"/>
          </a:xfrm>
          <a:prstGeom prst="rect">
            <a:avLst/>
          </a:prstGeom>
          <a:noFill/>
        </p:spPr>
        <p:txBody>
          <a:bodyPr wrap="square" rtlCol="0">
            <a:spAutoFit/>
          </a:bodyPr>
          <a:lstStyle/>
          <a:p>
            <a:pPr algn="r"/>
            <a:r>
              <a:rPr lang="en-US" sz="1000" b="1" i="1" dirty="0" err="1" smtClean="0">
                <a:solidFill>
                  <a:srgbClr val="FFFFFF"/>
                </a:solidFill>
                <a:cs typeface="Arial"/>
              </a:rPr>
              <a:t>Librero</a:t>
            </a:r>
            <a:r>
              <a:rPr lang="en-US" sz="1000" b="1" i="1" dirty="0" smtClean="0">
                <a:solidFill>
                  <a:srgbClr val="FFFFFF"/>
                </a:solidFill>
                <a:cs typeface="Arial"/>
              </a:rPr>
              <a:t> </a:t>
            </a:r>
            <a:r>
              <a:rPr lang="en-US" sz="1000" b="1" i="1" dirty="0">
                <a:solidFill>
                  <a:srgbClr val="FFFFFF"/>
                </a:solidFill>
                <a:cs typeface="Arial"/>
              </a:rPr>
              <a:t>J</a:t>
            </a:r>
            <a:r>
              <a:rPr lang="en-US" sz="1000" b="1" i="1" dirty="0" smtClean="0">
                <a:solidFill>
                  <a:srgbClr val="FFFFFF"/>
                </a:solidFill>
                <a:cs typeface="Arial"/>
              </a:rPr>
              <a:t>, </a:t>
            </a:r>
            <a:r>
              <a:rPr lang="en-US" sz="1000" b="1" i="1" dirty="0">
                <a:solidFill>
                  <a:srgbClr val="FFFFFF"/>
                </a:solidFill>
                <a:cs typeface="Arial"/>
              </a:rPr>
              <a:t>et </a:t>
            </a:r>
            <a:r>
              <a:rPr lang="en-US" sz="1000" b="1" i="1" dirty="0" smtClean="0">
                <a:solidFill>
                  <a:srgbClr val="FFFFFF"/>
                </a:solidFill>
                <a:cs typeface="Arial"/>
              </a:rPr>
              <a:t>al. </a:t>
            </a:r>
            <a:r>
              <a:rPr lang="en-US" sz="1000" b="1" i="1" dirty="0">
                <a:solidFill>
                  <a:srgbClr val="FFFFFF"/>
                </a:solidFill>
                <a:cs typeface="Arial"/>
              </a:rPr>
              <a:t>BMC Health </a:t>
            </a:r>
            <a:r>
              <a:rPr lang="en-US" sz="1000" b="1" i="1" dirty="0" err="1">
                <a:solidFill>
                  <a:srgbClr val="FFFFFF"/>
                </a:solidFill>
                <a:cs typeface="Arial"/>
              </a:rPr>
              <a:t>Serv</a:t>
            </a:r>
            <a:r>
              <a:rPr lang="en-US" sz="1000" b="1" i="1" dirty="0">
                <a:solidFill>
                  <a:srgbClr val="FFFFFF"/>
                </a:solidFill>
                <a:cs typeface="Arial"/>
              </a:rPr>
              <a:t> Res 2012;12:</a:t>
            </a:r>
            <a:r>
              <a:rPr lang="en-US" sz="1000" b="1" i="1" dirty="0" smtClean="0">
                <a:solidFill>
                  <a:srgbClr val="FFFFFF"/>
                </a:solidFill>
                <a:cs typeface="Arial"/>
              </a:rPr>
              <a:t>15</a:t>
            </a:r>
            <a:endParaRPr lang="en-US" sz="1000" b="1" i="1" dirty="0">
              <a:solidFill>
                <a:srgbClr val="FFFFFF"/>
              </a:solidFill>
              <a:cs typeface="Arial"/>
            </a:endParaRPr>
          </a:p>
        </p:txBody>
      </p:sp>
    </p:spTree>
    <p:extLst>
      <p:ext uri="{BB962C8B-B14F-4D97-AF65-F5344CB8AC3E}">
        <p14:creationId xmlns:p14="http://schemas.microsoft.com/office/powerpoint/2010/main" val="3896687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101" b="5446"/>
          <a:stretch/>
        </p:blipFill>
        <p:spPr>
          <a:xfrm>
            <a:off x="436931" y="94615"/>
            <a:ext cx="8270138" cy="4114800"/>
          </a:xfrm>
          <a:prstGeom prst="rect">
            <a:avLst/>
          </a:prstGeom>
        </p:spPr>
      </p:pic>
      <p:sp>
        <p:nvSpPr>
          <p:cNvPr id="4" name="TextBox 3"/>
          <p:cNvSpPr txBox="1"/>
          <p:nvPr/>
        </p:nvSpPr>
        <p:spPr>
          <a:xfrm>
            <a:off x="138345" y="4647216"/>
            <a:ext cx="8867310" cy="400110"/>
          </a:xfrm>
          <a:prstGeom prst="rect">
            <a:avLst/>
          </a:prstGeom>
          <a:noFill/>
        </p:spPr>
        <p:txBody>
          <a:bodyPr wrap="square" rtlCol="0">
            <a:spAutoFit/>
          </a:bodyPr>
          <a:lstStyle/>
          <a:p>
            <a:pPr algn="r"/>
            <a:r>
              <a:rPr lang="en-US" sz="1000" b="1" i="1" dirty="0" smtClean="0">
                <a:solidFill>
                  <a:schemeClr val="bg1"/>
                </a:solidFill>
              </a:rPr>
              <a:t>The </a:t>
            </a:r>
            <a:r>
              <a:rPr lang="en-US" sz="1000" b="1" i="1" dirty="0">
                <a:solidFill>
                  <a:schemeClr val="bg1"/>
                </a:solidFill>
              </a:rPr>
              <a:t>Bone and Joint Decade Canada. </a:t>
            </a:r>
            <a:endParaRPr lang="en-US" sz="1000" b="1" i="1" dirty="0" smtClean="0">
              <a:solidFill>
                <a:schemeClr val="bg1"/>
              </a:solidFill>
            </a:endParaRPr>
          </a:p>
          <a:p>
            <a:pPr algn="r"/>
            <a:r>
              <a:rPr lang="en-US" sz="1000" b="1" i="1" dirty="0" smtClean="0">
                <a:solidFill>
                  <a:schemeClr val="bg1"/>
                </a:solidFill>
              </a:rPr>
              <a:t>National </a:t>
            </a:r>
            <a:r>
              <a:rPr lang="en-US" sz="1000" b="1" i="1" dirty="0">
                <a:solidFill>
                  <a:schemeClr val="bg1"/>
                </a:solidFill>
              </a:rPr>
              <a:t>Hip Fracture Tool Kit. June </a:t>
            </a:r>
            <a:r>
              <a:rPr lang="en-US" sz="1000" b="1" i="1" dirty="0" smtClean="0">
                <a:solidFill>
                  <a:schemeClr val="bg1"/>
                </a:solidFill>
              </a:rPr>
              <a:t>2011</a:t>
            </a:r>
            <a:endParaRPr lang="en-US" sz="1000" b="1" i="1" dirty="0">
              <a:solidFill>
                <a:schemeClr val="bg1"/>
              </a:solidFill>
            </a:endParaRPr>
          </a:p>
        </p:txBody>
      </p:sp>
    </p:spTree>
    <p:extLst>
      <p:ext uri="{BB962C8B-B14F-4D97-AF65-F5344CB8AC3E}">
        <p14:creationId xmlns:p14="http://schemas.microsoft.com/office/powerpoint/2010/main" val="283159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5357"/>
            <a:ext cx="8373035" cy="3394472"/>
          </a:xfrm>
        </p:spPr>
        <p:txBody>
          <a:bodyPr>
            <a:noAutofit/>
          </a:bodyPr>
          <a:lstStyle/>
          <a:p>
            <a:pPr>
              <a:spcBef>
                <a:spcPts val="0"/>
              </a:spcBef>
              <a:spcAft>
                <a:spcPts val="1200"/>
              </a:spcAft>
              <a:buFont typeface="Wingdings" panose="05000000000000000000" pitchFamily="2" charset="2"/>
              <a:buChar char="§"/>
            </a:pPr>
            <a:r>
              <a:rPr lang="en-US" sz="2000" dirty="0" smtClean="0"/>
              <a:t>Urgency </a:t>
            </a:r>
            <a:r>
              <a:rPr lang="en-US" sz="2000" dirty="0"/>
              <a:t>and timing of </a:t>
            </a:r>
            <a:r>
              <a:rPr lang="en-US" sz="2000" dirty="0" smtClean="0"/>
              <a:t>surgery </a:t>
            </a:r>
            <a:r>
              <a:rPr lang="en-US" sz="2000" dirty="0"/>
              <a:t>correlate with perioperative </a:t>
            </a:r>
            <a:r>
              <a:rPr lang="en-US" sz="2000" dirty="0" smtClean="0"/>
              <a:t>outcomes</a:t>
            </a:r>
          </a:p>
          <a:p>
            <a:pPr>
              <a:spcBef>
                <a:spcPts val="0"/>
              </a:spcBef>
              <a:spcAft>
                <a:spcPts val="1200"/>
              </a:spcAft>
              <a:buFont typeface="Wingdings" panose="05000000000000000000" pitchFamily="2" charset="2"/>
              <a:buChar char="§"/>
            </a:pPr>
            <a:r>
              <a:rPr lang="en-US" sz="2000" dirty="0" smtClean="0"/>
              <a:t>Mortality </a:t>
            </a:r>
            <a:r>
              <a:rPr lang="en-US" sz="2000" dirty="0"/>
              <a:t>rates following emergency operations in older patients </a:t>
            </a:r>
            <a:r>
              <a:rPr lang="en-US" sz="2000" dirty="0" smtClean="0"/>
              <a:t>range from 10-30%  (&gt; 3 times) than comparable elective procedures </a:t>
            </a:r>
            <a:endParaRPr lang="en-US" sz="2000" dirty="0" smtClean="0"/>
          </a:p>
          <a:p>
            <a:pPr>
              <a:spcBef>
                <a:spcPts val="0"/>
              </a:spcBef>
              <a:spcAft>
                <a:spcPts val="1200"/>
              </a:spcAft>
              <a:buFont typeface="Wingdings" panose="05000000000000000000" pitchFamily="2" charset="2"/>
              <a:buChar char="§"/>
            </a:pPr>
            <a:r>
              <a:rPr lang="en-US" sz="2000" dirty="0" smtClean="0"/>
              <a:t>Early </a:t>
            </a:r>
            <a:r>
              <a:rPr lang="en-US" sz="2000" dirty="0"/>
              <a:t>surgery </a:t>
            </a:r>
            <a:r>
              <a:rPr lang="en-US" sz="2000" dirty="0" smtClean="0"/>
              <a:t>(</a:t>
            </a:r>
            <a:r>
              <a:rPr lang="en-US" sz="2000" dirty="0"/>
              <a:t>&lt;</a:t>
            </a:r>
            <a:r>
              <a:rPr lang="en-US" sz="2000" dirty="0" smtClean="0"/>
              <a:t> </a:t>
            </a:r>
            <a:r>
              <a:rPr lang="en-US" sz="2000" dirty="0"/>
              <a:t>24-48 h</a:t>
            </a:r>
            <a:r>
              <a:rPr lang="en-US" sz="2000" dirty="0" smtClean="0"/>
              <a:t>) </a:t>
            </a:r>
            <a:r>
              <a:rPr lang="en-US" sz="2000" dirty="0"/>
              <a:t>has no effect on mortality in stable patients with hip </a:t>
            </a:r>
            <a:r>
              <a:rPr lang="en-US" sz="2000" dirty="0" smtClean="0"/>
              <a:t>fracture but its associated </a:t>
            </a:r>
            <a:r>
              <a:rPr lang="en-US" sz="2000" dirty="0"/>
              <a:t>with less postoperative pain and shorter </a:t>
            </a:r>
            <a:r>
              <a:rPr lang="en-US" sz="2000" dirty="0" smtClean="0"/>
              <a:t>hospital </a:t>
            </a:r>
            <a:r>
              <a:rPr lang="en-US" sz="2000" dirty="0" smtClean="0"/>
              <a:t>stay</a:t>
            </a:r>
            <a:endParaRPr lang="en-US" sz="2000" dirty="0"/>
          </a:p>
          <a:p>
            <a:pPr>
              <a:spcBef>
                <a:spcPts val="0"/>
              </a:spcBef>
              <a:spcAft>
                <a:spcPts val="1200"/>
              </a:spcAft>
              <a:buFont typeface="Wingdings" panose="05000000000000000000" pitchFamily="2" charset="2"/>
              <a:buChar char="§"/>
            </a:pPr>
            <a:r>
              <a:rPr lang="en-US" sz="2000" dirty="0" smtClean="0"/>
              <a:t>Current </a:t>
            </a:r>
            <a:r>
              <a:rPr lang="en-US" sz="2000" dirty="0"/>
              <a:t>guidelines recommend performing surgery within 24-48 hours of admission or as soon the patient’s medical condition </a:t>
            </a:r>
            <a:r>
              <a:rPr lang="en-US" sz="2000" dirty="0" smtClean="0"/>
              <a:t>permits</a:t>
            </a:r>
            <a:endParaRPr lang="en-US" sz="2000" dirty="0"/>
          </a:p>
        </p:txBody>
      </p:sp>
      <p:sp>
        <p:nvSpPr>
          <p:cNvPr id="4" name="Title 3"/>
          <p:cNvSpPr>
            <a:spLocks noGrp="1"/>
          </p:cNvSpPr>
          <p:nvPr>
            <p:ph type="title"/>
          </p:nvPr>
        </p:nvSpPr>
        <p:spPr>
          <a:xfrm>
            <a:off x="457200" y="26686"/>
            <a:ext cx="8229600" cy="857250"/>
          </a:xfrm>
        </p:spPr>
        <p:txBody>
          <a:bodyPr>
            <a:normAutofit/>
          </a:bodyPr>
          <a:lstStyle/>
          <a:p>
            <a:r>
              <a:rPr lang="en-US" sz="4000" b="1" dirty="0" smtClean="0">
                <a:latin typeface="Cambria" panose="02040503050406030204" pitchFamily="18" charset="0"/>
              </a:rPr>
              <a:t>Hip Fractures in </a:t>
            </a:r>
            <a:r>
              <a:rPr lang="en-US" sz="4000" b="1" dirty="0" smtClean="0">
                <a:latin typeface="Cambria" panose="02040503050406030204" pitchFamily="18" charset="0"/>
              </a:rPr>
              <a:t>Older </a:t>
            </a:r>
            <a:r>
              <a:rPr lang="en-US" sz="4000" b="1" dirty="0">
                <a:latin typeface="Cambria" panose="02040503050406030204" pitchFamily="18" charset="0"/>
              </a:rPr>
              <a:t>A</a:t>
            </a:r>
            <a:r>
              <a:rPr lang="en-US" sz="4000" b="1" dirty="0" smtClean="0">
                <a:latin typeface="Cambria" panose="02040503050406030204" pitchFamily="18" charset="0"/>
              </a:rPr>
              <a:t>dults</a:t>
            </a:r>
            <a:endParaRPr lang="en-US" sz="4000" b="1" dirty="0">
              <a:latin typeface="Cambria" panose="02040503050406030204" pitchFamily="18" charset="0"/>
            </a:endParaRPr>
          </a:p>
        </p:txBody>
      </p:sp>
    </p:spTree>
    <p:extLst>
      <p:ext uri="{BB962C8B-B14F-4D97-AF65-F5344CB8AC3E}">
        <p14:creationId xmlns:p14="http://schemas.microsoft.com/office/powerpoint/2010/main" val="366657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726" t="24183" r="13398" b="13072"/>
          <a:stretch/>
        </p:blipFill>
        <p:spPr>
          <a:xfrm>
            <a:off x="1645497" y="1288676"/>
            <a:ext cx="5853007" cy="2834640"/>
          </a:xfrm>
          <a:prstGeom prst="rect">
            <a:avLst/>
          </a:prstGeom>
        </p:spPr>
      </p:pic>
      <p:sp>
        <p:nvSpPr>
          <p:cNvPr id="3" name="Title 3"/>
          <p:cNvSpPr txBox="1">
            <a:spLocks/>
          </p:cNvSpPr>
          <p:nvPr/>
        </p:nvSpPr>
        <p:spPr>
          <a:xfrm>
            <a:off x="457200" y="82715"/>
            <a:ext cx="82296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E9700A"/>
                </a:solidFill>
                <a:latin typeface="Cambria" panose="02040503050406030204" pitchFamily="18" charset="0"/>
              </a:rPr>
              <a:t>Reasons for Surgical Delay in Patients Undergoing Hip Fracture Surgery</a:t>
            </a:r>
          </a:p>
        </p:txBody>
      </p:sp>
      <p:sp>
        <p:nvSpPr>
          <p:cNvPr id="4" name="TextBox 3"/>
          <p:cNvSpPr txBox="1"/>
          <p:nvPr/>
        </p:nvSpPr>
        <p:spPr>
          <a:xfrm>
            <a:off x="161359" y="4842114"/>
            <a:ext cx="8867311" cy="246221"/>
          </a:xfrm>
          <a:prstGeom prst="rect">
            <a:avLst/>
          </a:prstGeom>
          <a:noFill/>
        </p:spPr>
        <p:txBody>
          <a:bodyPr wrap="square" rtlCol="0">
            <a:spAutoFit/>
          </a:bodyPr>
          <a:lstStyle/>
          <a:p>
            <a:pPr algn="r"/>
            <a:r>
              <a:rPr lang="en-US" sz="1000" b="1" i="1" dirty="0" err="1" smtClean="0">
                <a:solidFill>
                  <a:schemeClr val="bg1"/>
                </a:solidFill>
              </a:rPr>
              <a:t>Vidán</a:t>
            </a:r>
            <a:r>
              <a:rPr lang="en-US" sz="1000" b="1" i="1" dirty="0" smtClean="0">
                <a:solidFill>
                  <a:schemeClr val="bg1"/>
                </a:solidFill>
              </a:rPr>
              <a:t> </a:t>
            </a:r>
            <a:r>
              <a:rPr lang="en-US" sz="1000" b="1" i="1" dirty="0">
                <a:solidFill>
                  <a:schemeClr val="bg1"/>
                </a:solidFill>
              </a:rPr>
              <a:t>MT, </a:t>
            </a:r>
            <a:r>
              <a:rPr lang="en-US" sz="1000" b="1" i="1" dirty="0" smtClean="0">
                <a:solidFill>
                  <a:schemeClr val="bg1"/>
                </a:solidFill>
              </a:rPr>
              <a:t>Set al. Ann </a:t>
            </a:r>
            <a:r>
              <a:rPr lang="en-US" sz="1000" b="1" i="1" dirty="0">
                <a:solidFill>
                  <a:schemeClr val="bg1"/>
                </a:solidFill>
              </a:rPr>
              <a:t>Intern Med 2011 Aug 16;155:226-</a:t>
            </a:r>
            <a:r>
              <a:rPr lang="en-US" sz="1000" b="1" i="1" dirty="0" smtClean="0">
                <a:solidFill>
                  <a:schemeClr val="bg1"/>
                </a:solidFill>
              </a:rPr>
              <a:t>33</a:t>
            </a:r>
            <a:endParaRPr lang="en-US" sz="1000" b="1" i="1" dirty="0">
              <a:solidFill>
                <a:schemeClr val="bg1"/>
              </a:solidFill>
            </a:endParaRPr>
          </a:p>
        </p:txBody>
      </p:sp>
    </p:spTree>
    <p:extLst>
      <p:ext uri="{BB962C8B-B14F-4D97-AF65-F5344CB8AC3E}">
        <p14:creationId xmlns:p14="http://schemas.microsoft.com/office/powerpoint/2010/main" val="3570550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5127"/>
            <a:ext cx="8229600" cy="857250"/>
          </a:xfrm>
        </p:spPr>
        <p:txBody>
          <a:bodyPr>
            <a:noAutofit/>
          </a:bodyPr>
          <a:lstStyle/>
          <a:p>
            <a:r>
              <a:rPr lang="en-US" sz="3400" b="1" dirty="0" smtClean="0">
                <a:latin typeface="Cambria" panose="02040503050406030204" pitchFamily="18" charset="0"/>
              </a:rPr>
              <a:t>General </a:t>
            </a:r>
            <a:r>
              <a:rPr lang="en-US" sz="3400" b="1" dirty="0" smtClean="0">
                <a:latin typeface="Cambria" panose="02040503050406030204" pitchFamily="18" charset="0"/>
              </a:rPr>
              <a:t>vs. </a:t>
            </a:r>
            <a:r>
              <a:rPr lang="en-US" sz="3400" b="1" dirty="0" smtClean="0">
                <a:latin typeface="Cambria" panose="02040503050406030204" pitchFamily="18" charset="0"/>
              </a:rPr>
              <a:t>Regional Anesthesia in </a:t>
            </a:r>
            <a:r>
              <a:rPr lang="en-US" sz="3400" b="1" dirty="0" smtClean="0">
                <a:latin typeface="Cambria" panose="02040503050406030204" pitchFamily="18" charset="0"/>
              </a:rPr>
              <a:t/>
            </a:r>
            <a:br>
              <a:rPr lang="en-US" sz="3400" b="1" dirty="0" smtClean="0">
                <a:latin typeface="Cambria" panose="02040503050406030204" pitchFamily="18" charset="0"/>
              </a:rPr>
            </a:br>
            <a:r>
              <a:rPr lang="en-US" sz="3400" b="1" dirty="0" smtClean="0">
                <a:latin typeface="Cambria" panose="02040503050406030204" pitchFamily="18" charset="0"/>
              </a:rPr>
              <a:t>Older </a:t>
            </a:r>
            <a:r>
              <a:rPr lang="en-US" sz="3400" b="1" dirty="0">
                <a:latin typeface="Cambria" panose="02040503050406030204" pitchFamily="18" charset="0"/>
              </a:rPr>
              <a:t>P</a:t>
            </a:r>
            <a:r>
              <a:rPr lang="en-US" sz="3400" b="1" dirty="0" smtClean="0">
                <a:latin typeface="Cambria" panose="02040503050406030204" pitchFamily="18" charset="0"/>
              </a:rPr>
              <a:t>atients</a:t>
            </a:r>
            <a:endParaRPr lang="en-US" sz="3400" b="1" dirty="0">
              <a:latin typeface="Cambria" panose="02040503050406030204" pitchFamily="18" charset="0"/>
            </a:endParaRPr>
          </a:p>
        </p:txBody>
      </p:sp>
      <p:pic>
        <p:nvPicPr>
          <p:cNvPr id="5" name="Picture 4"/>
          <p:cNvPicPr>
            <a:picLocks noChangeAspect="1"/>
          </p:cNvPicPr>
          <p:nvPr/>
        </p:nvPicPr>
        <p:blipFill rotWithShape="1">
          <a:blip r:embed="rId3"/>
          <a:srcRect l="17647" t="27887" r="17157" b="10675"/>
          <a:stretch/>
        </p:blipFill>
        <p:spPr>
          <a:xfrm>
            <a:off x="1613647" y="1593415"/>
            <a:ext cx="4830106" cy="2560320"/>
          </a:xfrm>
          <a:prstGeom prst="rect">
            <a:avLst/>
          </a:prstGeom>
        </p:spPr>
      </p:pic>
      <p:sp>
        <p:nvSpPr>
          <p:cNvPr id="6" name="Title 3"/>
          <p:cNvSpPr txBox="1">
            <a:spLocks/>
          </p:cNvSpPr>
          <p:nvPr/>
        </p:nvSpPr>
        <p:spPr>
          <a:xfrm>
            <a:off x="457200" y="1030159"/>
            <a:ext cx="8229600" cy="6373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
            </a:pPr>
            <a:r>
              <a:rPr lang="en-US" sz="2000" b="1" dirty="0" smtClean="0"/>
              <a:t>Potential </a:t>
            </a:r>
            <a:r>
              <a:rPr lang="en-US" sz="2000" b="1" dirty="0"/>
              <a:t>benefits of epidural anesthesia in the elderly</a:t>
            </a:r>
          </a:p>
        </p:txBody>
      </p:sp>
    </p:spTree>
    <p:extLst>
      <p:ext uri="{BB962C8B-B14F-4D97-AF65-F5344CB8AC3E}">
        <p14:creationId xmlns:p14="http://schemas.microsoft.com/office/powerpoint/2010/main" val="21498390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350"/>
          <a:stretch/>
        </p:blipFill>
        <p:spPr>
          <a:xfrm>
            <a:off x="833121" y="98854"/>
            <a:ext cx="7324785" cy="4023360"/>
          </a:xfrm>
          <a:prstGeom prst="rect">
            <a:avLst/>
          </a:prstGeom>
        </p:spPr>
      </p:pic>
      <p:sp>
        <p:nvSpPr>
          <p:cNvPr id="3" name="TextBox 2"/>
          <p:cNvSpPr txBox="1"/>
          <p:nvPr/>
        </p:nvSpPr>
        <p:spPr>
          <a:xfrm>
            <a:off x="549261" y="4711505"/>
            <a:ext cx="8534400" cy="246221"/>
          </a:xfrm>
          <a:prstGeom prst="rect">
            <a:avLst/>
          </a:prstGeom>
          <a:noFill/>
        </p:spPr>
        <p:txBody>
          <a:bodyPr wrap="square" rtlCol="0">
            <a:spAutoFit/>
          </a:bodyPr>
          <a:lstStyle/>
          <a:p>
            <a:pPr algn="r"/>
            <a:r>
              <a:rPr lang="da-DK" sz="1000" b="1" i="1" dirty="0">
                <a:solidFill>
                  <a:schemeClr val="bg1"/>
                </a:solidFill>
              </a:rPr>
              <a:t>Le-</a:t>
            </a:r>
            <a:r>
              <a:rPr lang="da-DK" sz="1000" b="1" i="1" dirty="0" err="1">
                <a:solidFill>
                  <a:schemeClr val="bg1"/>
                </a:solidFill>
              </a:rPr>
              <a:t>Wendling</a:t>
            </a:r>
            <a:r>
              <a:rPr lang="da-DK" sz="1000" b="1" i="1" dirty="0">
                <a:solidFill>
                  <a:schemeClr val="bg1"/>
                </a:solidFill>
              </a:rPr>
              <a:t> L, et al. </a:t>
            </a:r>
            <a:r>
              <a:rPr lang="da-DK" sz="1000" b="1" i="1" dirty="0" err="1">
                <a:solidFill>
                  <a:schemeClr val="bg1"/>
                </a:solidFill>
              </a:rPr>
              <a:t>Pain</a:t>
            </a:r>
            <a:r>
              <a:rPr lang="da-DK" sz="1000" b="1" i="1" dirty="0">
                <a:solidFill>
                  <a:schemeClr val="bg1"/>
                </a:solidFill>
              </a:rPr>
              <a:t> Med 2012;13:948-56</a:t>
            </a:r>
          </a:p>
        </p:txBody>
      </p:sp>
    </p:spTree>
    <p:extLst>
      <p:ext uri="{BB962C8B-B14F-4D97-AF65-F5344CB8AC3E}">
        <p14:creationId xmlns:p14="http://schemas.microsoft.com/office/powerpoint/2010/main" val="311501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E9700A"/>
                </a:solidFill>
                <a:latin typeface="Cambria" panose="02040503050406030204" pitchFamily="18" charset="0"/>
              </a:rPr>
              <a:t>What </a:t>
            </a:r>
            <a:r>
              <a:rPr lang="en-US" b="1" dirty="0" smtClean="0">
                <a:solidFill>
                  <a:srgbClr val="E9700A"/>
                </a:solidFill>
                <a:latin typeface="Cambria" panose="02040503050406030204" pitchFamily="18" charset="0"/>
              </a:rPr>
              <a:t>factors should be considered in assessing this patient’s preoperative risk ?</a:t>
            </a:r>
            <a:endParaRPr lang="en-US" dirty="0">
              <a:solidFill>
                <a:srgbClr val="E9700A"/>
              </a:solidFill>
              <a:latin typeface="Cambria" panose="02040503050406030204" pitchFamily="18" charset="0"/>
            </a:endParaRPr>
          </a:p>
        </p:txBody>
      </p:sp>
    </p:spTree>
    <p:extLst>
      <p:ext uri="{BB962C8B-B14F-4D97-AF65-F5344CB8AC3E}">
        <p14:creationId xmlns:p14="http://schemas.microsoft.com/office/powerpoint/2010/main" val="33788279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7"/>
            <a:ext cx="8229600" cy="857250"/>
          </a:xfrm>
        </p:spPr>
        <p:txBody>
          <a:bodyPr>
            <a:normAutofit/>
          </a:bodyPr>
          <a:lstStyle/>
          <a:p>
            <a:r>
              <a:rPr lang="en-US" sz="3800" b="1" dirty="0" smtClean="0">
                <a:latin typeface="Cambria" panose="02040503050406030204" pitchFamily="18" charset="0"/>
              </a:rPr>
              <a:t>Other Noncardiac </a:t>
            </a:r>
            <a:r>
              <a:rPr lang="en-US" sz="3800" b="1" dirty="0">
                <a:latin typeface="Cambria" panose="02040503050406030204" pitchFamily="18" charset="0"/>
              </a:rPr>
              <a:t>C</a:t>
            </a:r>
            <a:r>
              <a:rPr lang="en-US" sz="3800" b="1" dirty="0" smtClean="0">
                <a:latin typeface="Cambria" panose="02040503050406030204" pitchFamily="18" charset="0"/>
              </a:rPr>
              <a:t>omplications</a:t>
            </a:r>
            <a:r>
              <a:rPr lang="en-US" sz="3800" b="1" dirty="0" smtClean="0">
                <a:latin typeface="Cambria" panose="02040503050406030204" pitchFamily="18" charset="0"/>
              </a:rPr>
              <a:t>…</a:t>
            </a:r>
            <a:endParaRPr lang="en-US" sz="3800" b="1" dirty="0">
              <a:latin typeface="Cambria" panose="02040503050406030204" pitchFamily="18" charset="0"/>
            </a:endParaRPr>
          </a:p>
        </p:txBody>
      </p:sp>
      <p:sp>
        <p:nvSpPr>
          <p:cNvPr id="3" name="Content Placeholder 2"/>
          <p:cNvSpPr>
            <a:spLocks noGrp="1"/>
          </p:cNvSpPr>
          <p:nvPr>
            <p:ph idx="1"/>
          </p:nvPr>
        </p:nvSpPr>
        <p:spPr>
          <a:xfrm>
            <a:off x="457200" y="1121710"/>
            <a:ext cx="8229600" cy="3394472"/>
          </a:xfrm>
        </p:spPr>
        <p:txBody>
          <a:bodyPr>
            <a:noAutofit/>
          </a:bodyPr>
          <a:lstStyle/>
          <a:p>
            <a:pPr>
              <a:buFont typeface="Wingdings" panose="05000000000000000000" pitchFamily="2" charset="2"/>
              <a:buChar char="§"/>
            </a:pPr>
            <a:r>
              <a:rPr lang="en-US" sz="2000" b="1" dirty="0" smtClean="0"/>
              <a:t>Postoperative deep vein thrombosis</a:t>
            </a:r>
          </a:p>
          <a:p>
            <a:pPr marL="860425" indent="-457200">
              <a:buFont typeface="Wingdings" charset="2"/>
              <a:buChar char="ü"/>
            </a:pPr>
            <a:r>
              <a:rPr lang="en-US" sz="2000" dirty="0" smtClean="0"/>
              <a:t>Predisposing factors: Age </a:t>
            </a:r>
            <a:r>
              <a:rPr lang="en-US" sz="2000" dirty="0"/>
              <a:t>&gt;</a:t>
            </a:r>
            <a:r>
              <a:rPr lang="en-US" sz="2000" dirty="0" smtClean="0"/>
              <a:t> </a:t>
            </a:r>
            <a:r>
              <a:rPr lang="en-US" sz="2000" dirty="0"/>
              <a:t>60 </a:t>
            </a:r>
            <a:r>
              <a:rPr lang="en-US" sz="2000" dirty="0" smtClean="0"/>
              <a:t>years, stasis </a:t>
            </a:r>
            <a:r>
              <a:rPr lang="en-US" sz="2000" dirty="0"/>
              <a:t>of </a:t>
            </a:r>
            <a:r>
              <a:rPr lang="en-US" sz="2000" dirty="0" smtClean="0"/>
              <a:t>blood, decreased </a:t>
            </a:r>
            <a:r>
              <a:rPr lang="en-US" sz="2000" dirty="0"/>
              <a:t>flow in the </a:t>
            </a:r>
            <a:r>
              <a:rPr lang="en-US" sz="2000" dirty="0" err="1"/>
              <a:t>iliofemoral</a:t>
            </a:r>
            <a:r>
              <a:rPr lang="en-US" sz="2000" dirty="0"/>
              <a:t> </a:t>
            </a:r>
            <a:r>
              <a:rPr lang="en-US" sz="2000" dirty="0" smtClean="0"/>
              <a:t>veins &amp; </a:t>
            </a:r>
            <a:r>
              <a:rPr lang="en-US" sz="2000" dirty="0" err="1" smtClean="0"/>
              <a:t>hypercoagulable</a:t>
            </a:r>
            <a:r>
              <a:rPr lang="en-US" sz="2000" dirty="0" smtClean="0"/>
              <a:t> state</a:t>
            </a:r>
          </a:p>
          <a:p>
            <a:pPr marL="860425" indent="-457200">
              <a:buFont typeface="Wingdings" charset="2"/>
              <a:buChar char="ü"/>
            </a:pPr>
            <a:r>
              <a:rPr lang="en-US" sz="2000" dirty="0"/>
              <a:t>Risk ranges between 4-8% in older patients not receiving </a:t>
            </a:r>
            <a:r>
              <a:rPr lang="en-US" sz="2000" dirty="0" smtClean="0"/>
              <a:t>prophylaxis. The </a:t>
            </a:r>
            <a:r>
              <a:rPr lang="en-US" sz="2000" dirty="0"/>
              <a:t>risk doubles in high-risk settings </a:t>
            </a:r>
            <a:endParaRPr lang="en-US" sz="2000" dirty="0" smtClean="0"/>
          </a:p>
          <a:p>
            <a:pPr marL="860425" indent="-457200">
              <a:buFont typeface="Wingdings" charset="2"/>
              <a:buChar char="ü"/>
            </a:pPr>
            <a:r>
              <a:rPr lang="en-US" sz="2000" dirty="0" smtClean="0"/>
              <a:t>Preventive strategies: early </a:t>
            </a:r>
            <a:r>
              <a:rPr lang="en-US" sz="2000" dirty="0"/>
              <a:t>ambulation, mechanical prophylactic measures (use of graded pneumatic compression boots or compression stockings), and </a:t>
            </a:r>
            <a:r>
              <a:rPr lang="en-US" sz="2000" dirty="0" smtClean="0"/>
              <a:t>anticoagulation</a:t>
            </a:r>
            <a:endParaRPr lang="en-US" sz="2000" dirty="0"/>
          </a:p>
        </p:txBody>
      </p:sp>
    </p:spTree>
    <p:extLst>
      <p:ext uri="{BB962C8B-B14F-4D97-AF65-F5344CB8AC3E}">
        <p14:creationId xmlns:p14="http://schemas.microsoft.com/office/powerpoint/2010/main" val="14535896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06" y="124399"/>
            <a:ext cx="8606118" cy="3394472"/>
          </a:xfrm>
        </p:spPr>
        <p:txBody>
          <a:bodyPr>
            <a:noAutofit/>
          </a:bodyPr>
          <a:lstStyle/>
          <a:p>
            <a:pPr>
              <a:spcBef>
                <a:spcPts val="0"/>
              </a:spcBef>
              <a:spcAft>
                <a:spcPts val="1200"/>
              </a:spcAft>
            </a:pPr>
            <a:r>
              <a:rPr lang="en-US" sz="2400" b="1" dirty="0" smtClean="0"/>
              <a:t>Decubitus Ulcers</a:t>
            </a:r>
          </a:p>
          <a:p>
            <a:pPr marL="747713" indent="-404813">
              <a:spcBef>
                <a:spcPts val="0"/>
              </a:spcBef>
              <a:spcAft>
                <a:spcPts val="1200"/>
              </a:spcAft>
              <a:buFont typeface="Wingdings" charset="2"/>
              <a:buChar char="ü"/>
            </a:pPr>
            <a:r>
              <a:rPr lang="en-US" sz="2000" dirty="0"/>
              <a:t>L</a:t>
            </a:r>
            <a:r>
              <a:rPr lang="en-US" sz="2000" dirty="0" smtClean="0"/>
              <a:t>oss </a:t>
            </a:r>
            <a:r>
              <a:rPr lang="en-US" sz="2000" dirty="0"/>
              <a:t>of subcutaneous tissue and </a:t>
            </a:r>
            <a:r>
              <a:rPr lang="en-US" sz="2000" dirty="0" smtClean="0">
                <a:ea typeface="Wingdings"/>
                <a:cs typeface="Wingdings"/>
                <a:sym typeface="Wingdings"/>
              </a:rPr>
              <a:t></a:t>
            </a:r>
            <a:r>
              <a:rPr lang="en-US" sz="2000" dirty="0" smtClean="0"/>
              <a:t> </a:t>
            </a:r>
            <a:r>
              <a:rPr lang="en-US" sz="2000" dirty="0"/>
              <a:t>elasticity of aged skin </a:t>
            </a:r>
            <a:r>
              <a:rPr lang="en-US" sz="2000" dirty="0" smtClean="0"/>
              <a:t>can damage superficial </a:t>
            </a:r>
            <a:r>
              <a:rPr lang="en-US" sz="2000" dirty="0"/>
              <a:t>tissues when skin is compressed for prolonged periods of </a:t>
            </a:r>
            <a:r>
              <a:rPr lang="en-US" sz="2000" dirty="0" smtClean="0"/>
              <a:t>time </a:t>
            </a:r>
          </a:p>
          <a:p>
            <a:pPr marL="747713" indent="-404813">
              <a:spcBef>
                <a:spcPts val="0"/>
              </a:spcBef>
              <a:spcAft>
                <a:spcPts val="1200"/>
              </a:spcAft>
              <a:buFont typeface="Wingdings" charset="2"/>
              <a:buChar char="ü"/>
            </a:pPr>
            <a:r>
              <a:rPr lang="en-US" sz="2000" dirty="0"/>
              <a:t>O</a:t>
            </a:r>
            <a:r>
              <a:rPr lang="en-US" sz="2000" dirty="0" smtClean="0"/>
              <a:t>lder </a:t>
            </a:r>
            <a:r>
              <a:rPr lang="en-US" sz="2000" dirty="0"/>
              <a:t>adults at higher risk for decubitus ulcers, which often lead to secondary infections, delayed recovery, prolonged hospital stays, and discharge to a transitional care </a:t>
            </a:r>
            <a:r>
              <a:rPr lang="en-US" sz="2000" dirty="0" smtClean="0"/>
              <a:t>facility</a:t>
            </a:r>
          </a:p>
          <a:p>
            <a:pPr marL="747713" indent="-404813">
              <a:spcBef>
                <a:spcPts val="0"/>
              </a:spcBef>
              <a:spcAft>
                <a:spcPts val="1200"/>
              </a:spcAft>
              <a:buFont typeface="Wingdings" charset="2"/>
              <a:buChar char="ü"/>
            </a:pPr>
            <a:r>
              <a:rPr lang="en-US" sz="2000" dirty="0" smtClean="0"/>
              <a:t>Preventive measures: routine </a:t>
            </a:r>
            <a:r>
              <a:rPr lang="en-US" sz="2000" dirty="0"/>
              <a:t>postoperative skin surveys, frequent repositioning, use of pressure redistributing support surfaces, pressure relieving overlays in the operating room, use of foam alternatives </a:t>
            </a:r>
            <a:r>
              <a:rPr lang="en-US" sz="2000" dirty="0" smtClean="0"/>
              <a:t>(60</a:t>
            </a:r>
            <a:r>
              <a:rPr lang="en-US" sz="2000" dirty="0"/>
              <a:t>% </a:t>
            </a:r>
            <a:r>
              <a:rPr lang="en-US" sz="2000" dirty="0" smtClean="0">
                <a:ea typeface="Wingdings"/>
                <a:cs typeface="Wingdings"/>
                <a:sym typeface="Wingdings"/>
              </a:rPr>
              <a:t></a:t>
            </a:r>
            <a:r>
              <a:rPr lang="en-US" sz="2000" dirty="0" smtClean="0"/>
              <a:t> in incidence)</a:t>
            </a:r>
            <a:r>
              <a:rPr lang="en-US" sz="2000" dirty="0"/>
              <a:t>, and use of heel protectors (73% </a:t>
            </a:r>
            <a:r>
              <a:rPr lang="en-US" sz="2000" dirty="0">
                <a:ea typeface="Wingdings"/>
                <a:cs typeface="Wingdings"/>
                <a:sym typeface="Wingdings"/>
              </a:rPr>
              <a:t></a:t>
            </a:r>
            <a:r>
              <a:rPr lang="en-US" sz="2000" dirty="0" smtClean="0"/>
              <a:t> </a:t>
            </a:r>
            <a:r>
              <a:rPr lang="en-US" sz="2000" dirty="0"/>
              <a:t>in heel ulcers</a:t>
            </a:r>
            <a:r>
              <a:rPr lang="en-US" sz="2000" dirty="0" smtClean="0"/>
              <a:t>)</a:t>
            </a:r>
          </a:p>
        </p:txBody>
      </p:sp>
    </p:spTree>
    <p:extLst>
      <p:ext uri="{BB962C8B-B14F-4D97-AF65-F5344CB8AC3E}">
        <p14:creationId xmlns:p14="http://schemas.microsoft.com/office/powerpoint/2010/main" val="6645827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06" y="583834"/>
            <a:ext cx="8606118" cy="3394472"/>
          </a:xfrm>
        </p:spPr>
        <p:txBody>
          <a:bodyPr>
            <a:noAutofit/>
          </a:bodyPr>
          <a:lstStyle/>
          <a:p>
            <a:pPr>
              <a:spcAft>
                <a:spcPts val="1200"/>
              </a:spcAft>
              <a:buFont typeface="Wingdings" panose="05000000000000000000" pitchFamily="2" charset="2"/>
              <a:buChar char="§"/>
            </a:pPr>
            <a:r>
              <a:rPr lang="en-US" sz="2000" b="1" dirty="0" smtClean="0"/>
              <a:t>Respiratory Insufficiency</a:t>
            </a:r>
          </a:p>
          <a:p>
            <a:pPr>
              <a:spcAft>
                <a:spcPts val="1200"/>
              </a:spcAft>
              <a:buFont typeface="Wingdings" panose="05000000000000000000" pitchFamily="2" charset="2"/>
              <a:buChar char="§"/>
            </a:pPr>
            <a:r>
              <a:rPr lang="en-US" sz="2000" b="1" dirty="0" smtClean="0"/>
              <a:t>Hospital acquired pneumonia</a:t>
            </a:r>
          </a:p>
          <a:p>
            <a:pPr>
              <a:spcAft>
                <a:spcPts val="1200"/>
              </a:spcAft>
              <a:buFont typeface="Wingdings" panose="05000000000000000000" pitchFamily="2" charset="2"/>
              <a:buChar char="§"/>
            </a:pPr>
            <a:r>
              <a:rPr lang="en-US" sz="2000" b="1" dirty="0" smtClean="0"/>
              <a:t>Acute Kidney Injury</a:t>
            </a:r>
          </a:p>
          <a:p>
            <a:pPr>
              <a:spcAft>
                <a:spcPts val="1200"/>
              </a:spcAft>
              <a:buFont typeface="Wingdings" panose="05000000000000000000" pitchFamily="2" charset="2"/>
              <a:buChar char="§"/>
            </a:pPr>
            <a:r>
              <a:rPr lang="en-US" sz="2000" b="1" dirty="0" smtClean="0"/>
              <a:t>Urinary Tract Infections</a:t>
            </a:r>
          </a:p>
          <a:p>
            <a:pPr marL="747713" indent="-404813">
              <a:spcAft>
                <a:spcPts val="1200"/>
              </a:spcAft>
              <a:buFont typeface="Wingdings" charset="2"/>
              <a:buChar char="ü"/>
            </a:pPr>
            <a:r>
              <a:rPr lang="en-US" sz="2000" dirty="0" smtClean="0"/>
              <a:t>Preventive measures: maintain excellent  </a:t>
            </a:r>
            <a:r>
              <a:rPr lang="en-US" sz="2000" dirty="0"/>
              <a:t>pulmonary </a:t>
            </a:r>
            <a:r>
              <a:rPr lang="en-US" sz="2000" dirty="0" smtClean="0"/>
              <a:t>toilet, </a:t>
            </a:r>
            <a:r>
              <a:rPr lang="en-US" sz="2000" dirty="0"/>
              <a:t>precautions against transmission of pathogens (e.g., hand hygiene), </a:t>
            </a:r>
            <a:r>
              <a:rPr lang="en-US" sz="2000" dirty="0" smtClean="0"/>
              <a:t>minimize </a:t>
            </a:r>
            <a:r>
              <a:rPr lang="en-US" sz="2000" dirty="0"/>
              <a:t>the use of </a:t>
            </a:r>
            <a:r>
              <a:rPr lang="en-US" sz="2000" dirty="0" err="1"/>
              <a:t>nephrotoxins</a:t>
            </a:r>
            <a:r>
              <a:rPr lang="en-US" sz="2000" dirty="0"/>
              <a:t> and </a:t>
            </a:r>
            <a:r>
              <a:rPr lang="en-US" sz="2000" dirty="0" smtClean="0"/>
              <a:t>ensure </a:t>
            </a:r>
            <a:r>
              <a:rPr lang="en-US" sz="2000" dirty="0"/>
              <a:t>adequate hydration, and </a:t>
            </a:r>
            <a:r>
              <a:rPr lang="en-US" sz="2000" dirty="0" smtClean="0"/>
              <a:t>limit </a:t>
            </a:r>
            <a:r>
              <a:rPr lang="en-US" sz="2000" dirty="0"/>
              <a:t>the use of urinary </a:t>
            </a:r>
            <a:r>
              <a:rPr lang="en-US" sz="2000" dirty="0" smtClean="0"/>
              <a:t>catheters</a:t>
            </a:r>
          </a:p>
        </p:txBody>
      </p:sp>
    </p:spTree>
    <p:extLst>
      <p:ext uri="{BB962C8B-B14F-4D97-AF65-F5344CB8AC3E}">
        <p14:creationId xmlns:p14="http://schemas.microsoft.com/office/powerpoint/2010/main" val="28475135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42"/>
            <a:ext cx="8229600" cy="857250"/>
          </a:xfrm>
        </p:spPr>
        <p:txBody>
          <a:bodyPr>
            <a:normAutofit/>
          </a:bodyPr>
          <a:lstStyle/>
          <a:p>
            <a:r>
              <a:rPr lang="en-US" sz="4000" b="1" dirty="0" smtClean="0">
                <a:latin typeface="Cambria" panose="02040503050406030204" pitchFamily="18" charset="0"/>
              </a:rPr>
              <a:t>Key Points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852772"/>
            <a:ext cx="8229600" cy="3394472"/>
          </a:xfrm>
        </p:spPr>
        <p:txBody>
          <a:bodyPr>
            <a:noAutofit/>
          </a:bodyPr>
          <a:lstStyle/>
          <a:p>
            <a:pPr marL="347472" indent="-347472">
              <a:spcBef>
                <a:spcPts val="0"/>
              </a:spcBef>
              <a:spcAft>
                <a:spcPts val="1200"/>
              </a:spcAft>
              <a:buFont typeface="Wingdings" charset="2"/>
              <a:buChar char="v"/>
            </a:pPr>
            <a:r>
              <a:rPr lang="en-US" sz="2000" dirty="0"/>
              <a:t>Age-related changes diminish reserve capacity and greatly increase the risk of perioperative </a:t>
            </a:r>
            <a:r>
              <a:rPr lang="en-US" sz="2000" dirty="0" smtClean="0"/>
              <a:t>complications</a:t>
            </a:r>
            <a:endParaRPr lang="en-US" sz="2000" dirty="0"/>
          </a:p>
          <a:p>
            <a:pPr marL="347472" indent="-347472">
              <a:spcBef>
                <a:spcPts val="0"/>
              </a:spcBef>
              <a:spcAft>
                <a:spcPts val="1200"/>
              </a:spcAft>
              <a:buFont typeface="Wingdings" charset="2"/>
              <a:buChar char="v"/>
            </a:pPr>
            <a:r>
              <a:rPr lang="en-US" sz="2000" dirty="0" smtClean="0"/>
              <a:t>Functional status and the presence of coexisting diseases should be the primary determinants of perioperative risk among older adults</a:t>
            </a:r>
          </a:p>
          <a:p>
            <a:pPr marL="347472" indent="-347472">
              <a:spcBef>
                <a:spcPts val="0"/>
              </a:spcBef>
              <a:spcAft>
                <a:spcPts val="1200"/>
              </a:spcAft>
              <a:buFont typeface="Wingdings" charset="2"/>
              <a:buChar char="v"/>
            </a:pPr>
            <a:r>
              <a:rPr lang="en-US" sz="2000" dirty="0" smtClean="0"/>
              <a:t>Age </a:t>
            </a:r>
            <a:r>
              <a:rPr lang="en-US" sz="2000" i="1" dirty="0"/>
              <a:t>per se</a:t>
            </a:r>
            <a:r>
              <a:rPr lang="en-US" sz="2000" dirty="0"/>
              <a:t> should not be an exclusion criterion for </a:t>
            </a:r>
            <a:r>
              <a:rPr lang="en-US" sz="2000" dirty="0" smtClean="0"/>
              <a:t>surgery</a:t>
            </a:r>
          </a:p>
          <a:p>
            <a:pPr marL="347472" indent="-347472">
              <a:spcBef>
                <a:spcPts val="0"/>
              </a:spcBef>
              <a:spcAft>
                <a:spcPts val="1200"/>
              </a:spcAft>
              <a:buFont typeface="Wingdings" charset="2"/>
              <a:buChar char="v"/>
            </a:pPr>
            <a:r>
              <a:rPr lang="en-US" sz="2000" dirty="0"/>
              <a:t>Indications for preoperative cardiac testing </a:t>
            </a:r>
            <a:r>
              <a:rPr lang="en-US" sz="2000" dirty="0" smtClean="0"/>
              <a:t>are </a:t>
            </a:r>
            <a:r>
              <a:rPr lang="en-US" sz="2000" dirty="0"/>
              <a:t>similar </a:t>
            </a:r>
            <a:r>
              <a:rPr lang="en-US" sz="2000" dirty="0" smtClean="0"/>
              <a:t>to younger </a:t>
            </a:r>
            <a:r>
              <a:rPr lang="en-US" sz="2000" dirty="0"/>
              <a:t>patients; in the absence of worsening symptoms or hemodynamic instability, routine preoperative testing is not </a:t>
            </a:r>
            <a:r>
              <a:rPr lang="en-US" sz="2000" dirty="0" smtClean="0"/>
              <a:t>recommended</a:t>
            </a:r>
            <a:endParaRPr lang="en-US" sz="2000" dirty="0"/>
          </a:p>
        </p:txBody>
      </p:sp>
    </p:spTree>
    <p:extLst>
      <p:ext uri="{BB962C8B-B14F-4D97-AF65-F5344CB8AC3E}">
        <p14:creationId xmlns:p14="http://schemas.microsoft.com/office/powerpoint/2010/main" val="33262672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42"/>
            <a:ext cx="8229600" cy="857250"/>
          </a:xfrm>
        </p:spPr>
        <p:txBody>
          <a:bodyPr>
            <a:normAutofit/>
          </a:bodyPr>
          <a:lstStyle/>
          <a:p>
            <a:r>
              <a:rPr lang="en-US" sz="4000" b="1" dirty="0" smtClean="0">
                <a:latin typeface="Cambria" panose="02040503050406030204" pitchFamily="18" charset="0"/>
              </a:rPr>
              <a:t>Key Points</a:t>
            </a:r>
            <a:endParaRPr lang="en-US" sz="4000" b="1" dirty="0">
              <a:latin typeface="Cambria" panose="02040503050406030204" pitchFamily="18" charset="0"/>
            </a:endParaRPr>
          </a:p>
        </p:txBody>
      </p:sp>
      <p:sp>
        <p:nvSpPr>
          <p:cNvPr id="3" name="Content Placeholder 2"/>
          <p:cNvSpPr>
            <a:spLocks noGrp="1"/>
          </p:cNvSpPr>
          <p:nvPr>
            <p:ph idx="1"/>
          </p:nvPr>
        </p:nvSpPr>
        <p:spPr>
          <a:xfrm>
            <a:off x="268941" y="840783"/>
            <a:ext cx="8417859" cy="3394472"/>
          </a:xfrm>
        </p:spPr>
        <p:txBody>
          <a:bodyPr>
            <a:noAutofit/>
          </a:bodyPr>
          <a:lstStyle/>
          <a:p>
            <a:pPr marL="347472" indent="-347472">
              <a:spcBef>
                <a:spcPts val="0"/>
              </a:spcBef>
              <a:spcAft>
                <a:spcPts val="1200"/>
              </a:spcAft>
              <a:buFont typeface="Wingdings" charset="2"/>
              <a:buChar char="v"/>
            </a:pPr>
            <a:r>
              <a:rPr lang="en-US" sz="2000" dirty="0" smtClean="0"/>
              <a:t>Postoperative </a:t>
            </a:r>
            <a:r>
              <a:rPr lang="en-US" sz="2000" dirty="0"/>
              <a:t>delirium </a:t>
            </a:r>
            <a:r>
              <a:rPr lang="en-US" sz="2000" dirty="0" smtClean="0"/>
              <a:t>is associated </a:t>
            </a:r>
            <a:r>
              <a:rPr lang="en-US" sz="2000" dirty="0"/>
              <a:t>with </a:t>
            </a:r>
            <a:r>
              <a:rPr lang="en-US" sz="2000" dirty="0" smtClean="0"/>
              <a:t>increased morbidity and </a:t>
            </a:r>
            <a:r>
              <a:rPr lang="en-US" sz="2000" dirty="0"/>
              <a:t>short-term and long-term </a:t>
            </a:r>
            <a:r>
              <a:rPr lang="en-US" sz="2000" dirty="0" smtClean="0"/>
              <a:t>mortality</a:t>
            </a:r>
            <a:endParaRPr lang="en-US" sz="2000" dirty="0"/>
          </a:p>
          <a:p>
            <a:pPr marL="347472" indent="-347472">
              <a:spcBef>
                <a:spcPts val="0"/>
              </a:spcBef>
              <a:spcAft>
                <a:spcPts val="1200"/>
              </a:spcAft>
              <a:buFont typeface="Wingdings" charset="2"/>
              <a:buChar char="v"/>
            </a:pPr>
            <a:r>
              <a:rPr lang="en-US" sz="2000" dirty="0"/>
              <a:t>P</a:t>
            </a:r>
            <a:r>
              <a:rPr lang="en-US" sz="2000" dirty="0" smtClean="0"/>
              <a:t>redisposing </a:t>
            </a:r>
            <a:r>
              <a:rPr lang="en-US" sz="2000" dirty="0"/>
              <a:t>factors for the development of POCD include </a:t>
            </a:r>
            <a:r>
              <a:rPr lang="en-US" sz="2000" dirty="0" smtClean="0"/>
              <a:t>aging, previous </a:t>
            </a:r>
            <a:r>
              <a:rPr lang="en-US" sz="2000" dirty="0"/>
              <a:t>cerebral vascular accident, metabolic problems, lower level of education, physiological perturbations, anesthesia, and </a:t>
            </a:r>
            <a:r>
              <a:rPr lang="en-US" sz="2000" dirty="0" smtClean="0"/>
              <a:t>hospitalization</a:t>
            </a:r>
          </a:p>
          <a:p>
            <a:pPr marL="347472" indent="-347472">
              <a:spcBef>
                <a:spcPts val="0"/>
              </a:spcBef>
              <a:spcAft>
                <a:spcPts val="1200"/>
              </a:spcAft>
              <a:buFont typeface="Wingdings" charset="2"/>
              <a:buChar char="v"/>
            </a:pPr>
            <a:r>
              <a:rPr lang="en-US" sz="2000" dirty="0"/>
              <a:t>The development of supraventricular arrhythmias, </a:t>
            </a:r>
            <a:r>
              <a:rPr lang="en-US" sz="2000" dirty="0" smtClean="0">
                <a:latin typeface="Wingdings"/>
                <a:ea typeface="Wingdings"/>
                <a:cs typeface="Wingdings"/>
                <a:sym typeface="Wingdings"/>
              </a:rPr>
              <a:t></a:t>
            </a:r>
            <a:r>
              <a:rPr lang="en-US" sz="2000" dirty="0" smtClean="0"/>
              <a:t> </a:t>
            </a:r>
            <a:r>
              <a:rPr lang="en-US" sz="2000" dirty="0"/>
              <a:t>the risk of perioperative stroke and is associated with longer hospital stays and related costs</a:t>
            </a:r>
          </a:p>
          <a:p>
            <a:pPr marL="347472" indent="-347472">
              <a:spcBef>
                <a:spcPts val="0"/>
              </a:spcBef>
              <a:spcAft>
                <a:spcPts val="1200"/>
              </a:spcAft>
              <a:buNone/>
            </a:pPr>
            <a:endParaRPr lang="en-US" sz="2000" dirty="0" smtClean="0"/>
          </a:p>
        </p:txBody>
      </p:sp>
    </p:spTree>
    <p:extLst>
      <p:ext uri="{BB962C8B-B14F-4D97-AF65-F5344CB8AC3E}">
        <p14:creationId xmlns:p14="http://schemas.microsoft.com/office/powerpoint/2010/main" val="40899284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42"/>
            <a:ext cx="8229600" cy="857250"/>
          </a:xfrm>
        </p:spPr>
        <p:txBody>
          <a:bodyPr>
            <a:normAutofit/>
          </a:bodyPr>
          <a:lstStyle/>
          <a:p>
            <a:r>
              <a:rPr lang="en-US" sz="4000" b="1" dirty="0" smtClean="0">
                <a:latin typeface="Cambria" panose="02040503050406030204" pitchFamily="18" charset="0"/>
              </a:rPr>
              <a:t>Key Points</a:t>
            </a:r>
            <a:endParaRPr lang="en-US" sz="4000" b="1" dirty="0">
              <a:latin typeface="Cambria" panose="02040503050406030204" pitchFamily="18" charset="0"/>
            </a:endParaRPr>
          </a:p>
        </p:txBody>
      </p:sp>
      <p:sp>
        <p:nvSpPr>
          <p:cNvPr id="3" name="Content Placeholder 2"/>
          <p:cNvSpPr>
            <a:spLocks noGrp="1"/>
          </p:cNvSpPr>
          <p:nvPr>
            <p:ph idx="1"/>
          </p:nvPr>
        </p:nvSpPr>
        <p:spPr>
          <a:xfrm>
            <a:off x="224117" y="875184"/>
            <a:ext cx="8680823" cy="3394472"/>
          </a:xfrm>
        </p:spPr>
        <p:txBody>
          <a:bodyPr>
            <a:noAutofit/>
          </a:bodyPr>
          <a:lstStyle/>
          <a:p>
            <a:pPr marL="568325" indent="-568325">
              <a:spcAft>
                <a:spcPts val="1800"/>
              </a:spcAft>
              <a:buFont typeface="Wingdings" charset="2"/>
              <a:buChar char="v"/>
            </a:pPr>
            <a:r>
              <a:rPr lang="en-US" sz="2000" dirty="0"/>
              <a:t>R</a:t>
            </a:r>
            <a:r>
              <a:rPr lang="en-US" sz="2000" dirty="0" smtClean="0"/>
              <a:t>egional </a:t>
            </a:r>
            <a:r>
              <a:rPr lang="en-US" sz="2000" dirty="0"/>
              <a:t>anesthesia in appropriately selected older patients is associated with better peripheral vascular circulation, </a:t>
            </a:r>
            <a:r>
              <a:rPr lang="en-US" sz="2000" dirty="0" smtClean="0">
                <a:ea typeface="Wingdings"/>
                <a:cs typeface="Wingdings"/>
                <a:sym typeface="Wingdings"/>
              </a:rPr>
              <a:t></a:t>
            </a:r>
            <a:r>
              <a:rPr lang="en-US" sz="2000" dirty="0" smtClean="0"/>
              <a:t> </a:t>
            </a:r>
            <a:r>
              <a:rPr lang="en-US" sz="2000" dirty="0"/>
              <a:t>blood loss, improved </a:t>
            </a:r>
            <a:r>
              <a:rPr lang="en-US" sz="2000" dirty="0" smtClean="0"/>
              <a:t>pain </a:t>
            </a:r>
            <a:r>
              <a:rPr lang="en-US" sz="2000" dirty="0"/>
              <a:t>control, less ileus, </a:t>
            </a:r>
            <a:r>
              <a:rPr lang="en-US" sz="2000" dirty="0" smtClean="0"/>
              <a:t>deep </a:t>
            </a:r>
            <a:r>
              <a:rPr lang="en-US" sz="2000" dirty="0"/>
              <a:t>vein thrombosis</a:t>
            </a:r>
            <a:r>
              <a:rPr lang="en-US" sz="2000" dirty="0" smtClean="0"/>
              <a:t>, </a:t>
            </a:r>
            <a:r>
              <a:rPr lang="en-US" sz="2000" dirty="0"/>
              <a:t>respiratory complications, and suppression of the surgical stress response; however, </a:t>
            </a:r>
            <a:r>
              <a:rPr lang="en-US" sz="2000" dirty="0" smtClean="0"/>
              <a:t>it has </a:t>
            </a:r>
            <a:r>
              <a:rPr lang="en-US" sz="2000" dirty="0"/>
              <a:t>not been shown </a:t>
            </a:r>
            <a:r>
              <a:rPr lang="en-US" sz="2000" dirty="0" smtClean="0"/>
              <a:t>to </a:t>
            </a:r>
            <a:r>
              <a:rPr lang="en-US" sz="2000" dirty="0">
                <a:ea typeface="Wingdings"/>
                <a:cs typeface="Wingdings"/>
                <a:sym typeface="Wingdings"/>
              </a:rPr>
              <a:t></a:t>
            </a:r>
            <a:r>
              <a:rPr lang="en-US" sz="2000" dirty="0" smtClean="0"/>
              <a:t> mortality </a:t>
            </a:r>
            <a:r>
              <a:rPr lang="en-US" sz="2000" dirty="0"/>
              <a:t>or risk of postoperative delirium or cognitive </a:t>
            </a:r>
            <a:r>
              <a:rPr lang="en-US" sz="2000" dirty="0" smtClean="0"/>
              <a:t>dysfunction</a:t>
            </a:r>
          </a:p>
          <a:p>
            <a:pPr marL="568325" indent="-568325">
              <a:spcAft>
                <a:spcPts val="1800"/>
              </a:spcAft>
              <a:buFont typeface="Wingdings" charset="2"/>
              <a:buChar char="v"/>
            </a:pPr>
            <a:r>
              <a:rPr lang="en-US" sz="2000" dirty="0" smtClean="0"/>
              <a:t>Thermoregulatory </a:t>
            </a:r>
            <a:r>
              <a:rPr lang="en-US" sz="2000" dirty="0"/>
              <a:t>dysfunction predisposes older adults (especially those who are frail and/or underweight) to perioperative hypothermia, which increases risk for myocardial ischemia and cardiac </a:t>
            </a:r>
            <a:r>
              <a:rPr lang="en-US" sz="2000" dirty="0" smtClean="0"/>
              <a:t>arrhythmias</a:t>
            </a:r>
            <a:endParaRPr lang="en-US" sz="2000" dirty="0"/>
          </a:p>
        </p:txBody>
      </p:sp>
    </p:spTree>
    <p:extLst>
      <p:ext uri="{BB962C8B-B14F-4D97-AF65-F5344CB8AC3E}">
        <p14:creationId xmlns:p14="http://schemas.microsoft.com/office/powerpoint/2010/main" val="1722712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42"/>
            <a:ext cx="8229600" cy="857250"/>
          </a:xfrm>
        </p:spPr>
        <p:txBody>
          <a:bodyPr>
            <a:normAutofit/>
          </a:bodyPr>
          <a:lstStyle/>
          <a:p>
            <a:r>
              <a:rPr lang="en-US" sz="4000" b="1" dirty="0" smtClean="0">
                <a:latin typeface="Cambria" panose="02040503050406030204" pitchFamily="18" charset="0"/>
              </a:rPr>
              <a:t>Key Points</a:t>
            </a:r>
            <a:endParaRPr lang="en-US" sz="4000" b="1" dirty="0">
              <a:latin typeface="Cambria" panose="02040503050406030204" pitchFamily="18" charset="0"/>
            </a:endParaRPr>
          </a:p>
        </p:txBody>
      </p:sp>
      <p:sp>
        <p:nvSpPr>
          <p:cNvPr id="3" name="Content Placeholder 2"/>
          <p:cNvSpPr>
            <a:spLocks noGrp="1"/>
          </p:cNvSpPr>
          <p:nvPr>
            <p:ph idx="1"/>
          </p:nvPr>
        </p:nvSpPr>
        <p:spPr>
          <a:xfrm>
            <a:off x="224117" y="1009653"/>
            <a:ext cx="8680823" cy="3394472"/>
          </a:xfrm>
        </p:spPr>
        <p:txBody>
          <a:bodyPr>
            <a:noAutofit/>
          </a:bodyPr>
          <a:lstStyle/>
          <a:p>
            <a:pPr marL="347472" indent="-347472">
              <a:spcBef>
                <a:spcPts val="0"/>
              </a:spcBef>
              <a:spcAft>
                <a:spcPts val="1200"/>
              </a:spcAft>
              <a:buFont typeface="Wingdings" charset="2"/>
              <a:buChar char="v"/>
            </a:pPr>
            <a:r>
              <a:rPr lang="en-US" sz="2000" dirty="0" smtClean="0"/>
              <a:t>In </a:t>
            </a:r>
            <a:r>
              <a:rPr lang="en-US" sz="2000" dirty="0"/>
              <a:t>addition to the type of surgery, the presence of multiple chronic conditions, especially cancer, arthritis, and osteoporosis, is associated with increased risk for perioperative pain. </a:t>
            </a:r>
            <a:endParaRPr lang="en-US" sz="2000" dirty="0" smtClean="0"/>
          </a:p>
          <a:p>
            <a:pPr marL="347472" indent="-347472">
              <a:spcBef>
                <a:spcPts val="0"/>
              </a:spcBef>
              <a:spcAft>
                <a:spcPts val="1200"/>
              </a:spcAft>
              <a:buFont typeface="Wingdings" charset="2"/>
              <a:buChar char="v"/>
            </a:pPr>
            <a:r>
              <a:rPr lang="en-US" sz="2000" dirty="0" smtClean="0"/>
              <a:t>Inadequate </a:t>
            </a:r>
            <a:r>
              <a:rPr lang="en-US" sz="2000" dirty="0"/>
              <a:t>pain control, as well as excessive use of analgesics, is associated with increased risk for perioperative complications, including reduced mobility, delayed recovery, and iatrogenic events such as respiratory depression, pneumonia, constipation, and deep vein thrombosis</a:t>
            </a:r>
            <a:endParaRPr lang="en-US" sz="2000" dirty="0" smtClean="0"/>
          </a:p>
          <a:p>
            <a:pPr marL="347472" indent="-347472">
              <a:spcBef>
                <a:spcPts val="0"/>
              </a:spcBef>
              <a:spcAft>
                <a:spcPts val="1200"/>
              </a:spcAft>
              <a:buFont typeface="Wingdings" charset="2"/>
              <a:buChar char="v"/>
            </a:pPr>
            <a:endParaRPr lang="en-US" sz="2000" dirty="0" smtClean="0"/>
          </a:p>
          <a:p>
            <a:pPr marL="347472" indent="-347472">
              <a:spcBef>
                <a:spcPts val="0"/>
              </a:spcBef>
              <a:spcAft>
                <a:spcPts val="1200"/>
              </a:spcAft>
              <a:buFont typeface="Wingdings" charset="2"/>
              <a:buChar char="v"/>
            </a:pPr>
            <a:endParaRPr lang="en-US" sz="2000" dirty="0" smtClean="0"/>
          </a:p>
        </p:txBody>
      </p:sp>
    </p:spTree>
    <p:extLst>
      <p:ext uri="{BB962C8B-B14F-4D97-AF65-F5344CB8AC3E}">
        <p14:creationId xmlns:p14="http://schemas.microsoft.com/office/powerpoint/2010/main" val="30779945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4" y="1632348"/>
            <a:ext cx="7927975" cy="1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9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09"/>
            <a:ext cx="8229600" cy="857250"/>
          </a:xfrm>
        </p:spPr>
        <p:txBody>
          <a:bodyPr>
            <a:normAutofit fontScale="90000"/>
          </a:bodyPr>
          <a:lstStyle/>
          <a:p>
            <a:r>
              <a:rPr lang="en-US" sz="4000" b="1" dirty="0" smtClean="0">
                <a:latin typeface="Cambria" panose="02040503050406030204" pitchFamily="18" charset="0"/>
              </a:rPr>
              <a:t>Preoperative </a:t>
            </a:r>
            <a:r>
              <a:rPr lang="en-US" sz="4000" b="1" dirty="0">
                <a:latin typeface="Cambria" panose="02040503050406030204" pitchFamily="18" charset="0"/>
              </a:rPr>
              <a:t>C</a:t>
            </a:r>
            <a:r>
              <a:rPr lang="en-US" sz="4000" b="1" dirty="0" smtClean="0">
                <a:latin typeface="Cambria" panose="02040503050406030204" pitchFamily="18" charset="0"/>
              </a:rPr>
              <a:t>ardiac </a:t>
            </a:r>
            <a:r>
              <a:rPr lang="en-US" sz="4000" b="1" dirty="0">
                <a:latin typeface="Cambria" panose="02040503050406030204" pitchFamily="18" charset="0"/>
              </a:rPr>
              <a:t>R</a:t>
            </a:r>
            <a:r>
              <a:rPr lang="en-US" sz="4000" b="1" dirty="0" smtClean="0">
                <a:latin typeface="Cambria" panose="02040503050406030204" pitchFamily="18" charset="0"/>
              </a:rPr>
              <a:t>isk </a:t>
            </a:r>
            <a:r>
              <a:rPr lang="en-US" sz="4000" b="1" dirty="0">
                <a:latin typeface="Cambria" panose="02040503050406030204" pitchFamily="18" charset="0"/>
              </a:rPr>
              <a:t>A</a:t>
            </a:r>
            <a:r>
              <a:rPr lang="en-US" sz="4000" b="1" dirty="0" smtClean="0">
                <a:latin typeface="Cambria" panose="02040503050406030204" pitchFamily="18" charset="0"/>
              </a:rPr>
              <a:t>ssessment </a:t>
            </a:r>
            <a:endParaRPr lang="en-US" b="1" dirty="0">
              <a:latin typeface="Cambria" panose="02040503050406030204" pitchFamily="18" charset="0"/>
            </a:endParaRPr>
          </a:p>
        </p:txBody>
      </p:sp>
      <p:sp>
        <p:nvSpPr>
          <p:cNvPr id="3" name="Content Placeholder 2"/>
          <p:cNvSpPr>
            <a:spLocks noGrp="1"/>
          </p:cNvSpPr>
          <p:nvPr>
            <p:ph idx="1"/>
          </p:nvPr>
        </p:nvSpPr>
        <p:spPr>
          <a:xfrm>
            <a:off x="457199" y="1021545"/>
            <a:ext cx="8387717" cy="3394472"/>
          </a:xfrm>
        </p:spPr>
        <p:txBody>
          <a:bodyPr>
            <a:noAutofit/>
          </a:bodyPr>
          <a:lstStyle/>
          <a:p>
            <a:pPr>
              <a:spcBef>
                <a:spcPts val="1200"/>
              </a:spcBef>
              <a:buFont typeface="Wingdings" panose="05000000000000000000" pitchFamily="2" charset="2"/>
              <a:buChar char="§"/>
            </a:pPr>
            <a:r>
              <a:rPr lang="en-US" sz="2000" b="1" dirty="0"/>
              <a:t>F</a:t>
            </a:r>
            <a:r>
              <a:rPr lang="en-US" sz="2000" b="1" dirty="0" smtClean="0"/>
              <a:t>ocuses </a:t>
            </a:r>
            <a:r>
              <a:rPr lang="en-US" sz="2000" b="1" dirty="0"/>
              <a:t>on three elements: </a:t>
            </a:r>
          </a:p>
          <a:p>
            <a:pPr marL="588010" lvl="1" indent="-342900">
              <a:spcBef>
                <a:spcPts val="0"/>
              </a:spcBef>
              <a:buFont typeface="+mj-lt"/>
              <a:buAutoNum type="arabicPeriod"/>
            </a:pPr>
            <a:r>
              <a:rPr lang="en-US" sz="1600" dirty="0"/>
              <a:t>N</a:t>
            </a:r>
            <a:r>
              <a:rPr lang="en-US" sz="1600" dirty="0" smtClean="0"/>
              <a:t>ature </a:t>
            </a:r>
            <a:r>
              <a:rPr lang="en-US" sz="1600" dirty="0"/>
              <a:t>and urgency of the surgical </a:t>
            </a:r>
            <a:r>
              <a:rPr lang="en-US" sz="1600" dirty="0" smtClean="0"/>
              <a:t>procedure</a:t>
            </a:r>
          </a:p>
          <a:p>
            <a:pPr marL="588010" lvl="1" indent="-342900">
              <a:spcBef>
                <a:spcPts val="0"/>
              </a:spcBef>
              <a:buFont typeface="+mj-lt"/>
              <a:buAutoNum type="arabicPeriod"/>
            </a:pPr>
            <a:r>
              <a:rPr lang="en-US" sz="1600" dirty="0"/>
              <a:t>P</a:t>
            </a:r>
            <a:r>
              <a:rPr lang="en-US" sz="1600" dirty="0" smtClean="0"/>
              <a:t>atient’s </a:t>
            </a:r>
            <a:r>
              <a:rPr lang="en-US" sz="1600" dirty="0"/>
              <a:t>functional </a:t>
            </a:r>
            <a:r>
              <a:rPr lang="en-US" sz="1600" dirty="0" smtClean="0"/>
              <a:t>capacity</a:t>
            </a:r>
            <a:endParaRPr lang="en-US" sz="1600" dirty="0"/>
          </a:p>
          <a:p>
            <a:pPr marL="588010" lvl="1" indent="-342900">
              <a:spcBef>
                <a:spcPts val="0"/>
              </a:spcBef>
              <a:buFont typeface="+mj-lt"/>
              <a:buAutoNum type="arabicPeriod"/>
            </a:pPr>
            <a:r>
              <a:rPr lang="en-US" sz="1600" dirty="0" smtClean="0"/>
              <a:t>Individual’s </a:t>
            </a:r>
            <a:r>
              <a:rPr lang="en-US" sz="1600" dirty="0"/>
              <a:t>cardiac risk </a:t>
            </a:r>
            <a:r>
              <a:rPr lang="en-US" sz="1600" dirty="0" smtClean="0"/>
              <a:t>profile</a:t>
            </a:r>
          </a:p>
          <a:p>
            <a:pPr>
              <a:spcBef>
                <a:spcPts val="1200"/>
              </a:spcBef>
              <a:buFont typeface="Wingdings" panose="05000000000000000000" pitchFamily="2" charset="2"/>
              <a:buChar char="§"/>
            </a:pPr>
            <a:r>
              <a:rPr lang="en-US" sz="2000" dirty="0"/>
              <a:t>C</a:t>
            </a:r>
            <a:r>
              <a:rPr lang="en-US" sz="2000" dirty="0" smtClean="0"/>
              <a:t>ardiac </a:t>
            </a:r>
            <a:r>
              <a:rPr lang="en-US" sz="2000" dirty="0"/>
              <a:t>risk associated </a:t>
            </a:r>
            <a:r>
              <a:rPr lang="en-US" sz="2000" dirty="0" smtClean="0"/>
              <a:t>to </a:t>
            </a:r>
            <a:r>
              <a:rPr lang="en-US" sz="2000" dirty="0"/>
              <a:t>noncardiac surgical procedures </a:t>
            </a:r>
            <a:r>
              <a:rPr lang="en-US" sz="2000" dirty="0" smtClean="0"/>
              <a:t>relates to </a:t>
            </a:r>
            <a:r>
              <a:rPr lang="en-US" sz="2000" dirty="0"/>
              <a:t>the type of </a:t>
            </a:r>
            <a:r>
              <a:rPr lang="en-US" sz="2000" dirty="0" smtClean="0"/>
              <a:t>surgery</a:t>
            </a:r>
          </a:p>
          <a:p>
            <a:pPr>
              <a:spcBef>
                <a:spcPts val="1200"/>
              </a:spcBef>
              <a:buFont typeface="Wingdings" panose="05000000000000000000" pitchFamily="2" charset="2"/>
              <a:buChar char="§"/>
            </a:pPr>
            <a:r>
              <a:rPr lang="en-US" sz="2000" dirty="0" smtClean="0"/>
              <a:t>The </a:t>
            </a:r>
            <a:r>
              <a:rPr lang="en-US" sz="2000" dirty="0"/>
              <a:t>risk of perioperative cardiac adverse events increases with the urgency, extent, location, and duration of the </a:t>
            </a:r>
            <a:r>
              <a:rPr lang="en-US" sz="2000" dirty="0" smtClean="0"/>
              <a:t>surgery, </a:t>
            </a:r>
            <a:r>
              <a:rPr lang="en-US" sz="2000" dirty="0"/>
              <a:t>as well as anticipated blood loss and potential fluid and electrolyte </a:t>
            </a:r>
            <a:r>
              <a:rPr lang="en-US" sz="2000" dirty="0" smtClean="0"/>
              <a:t>shifts during the procedure</a:t>
            </a:r>
            <a:endParaRPr lang="en-US" sz="2000" dirty="0"/>
          </a:p>
          <a:p>
            <a:pPr marL="339725" indent="-339725">
              <a:spcBef>
                <a:spcPts val="1200"/>
              </a:spcBef>
              <a:buNone/>
            </a:pPr>
            <a:endParaRPr lang="en-US" sz="2000" dirty="0" smtClean="0"/>
          </a:p>
        </p:txBody>
      </p:sp>
    </p:spTree>
    <p:extLst>
      <p:ext uri="{BB962C8B-B14F-4D97-AF65-F5344CB8AC3E}">
        <p14:creationId xmlns:p14="http://schemas.microsoft.com/office/powerpoint/2010/main" val="397305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4131" t="34030" r="4285" b="10354"/>
          <a:stretch/>
        </p:blipFill>
        <p:spPr>
          <a:xfrm>
            <a:off x="1610226" y="1190722"/>
            <a:ext cx="6518579" cy="2286000"/>
          </a:xfrm>
          <a:prstGeom prst="rect">
            <a:avLst/>
          </a:prstGeom>
        </p:spPr>
      </p:pic>
      <p:sp>
        <p:nvSpPr>
          <p:cNvPr id="9" name="Left Brace 8"/>
          <p:cNvSpPr/>
          <p:nvPr/>
        </p:nvSpPr>
        <p:spPr>
          <a:xfrm rot="16200000">
            <a:off x="5709621" y="1054831"/>
            <a:ext cx="238133" cy="5081912"/>
          </a:xfrm>
          <a:prstGeom prst="leftBrace">
            <a:avLst>
              <a:gd name="adj1" fmla="val 33333"/>
              <a:gd name="adj2" fmla="val 50000"/>
            </a:avLst>
          </a:prstGeom>
          <a:noFill/>
          <a:ln w="5715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endParaRPr>
          </a:p>
        </p:txBody>
      </p:sp>
      <p:sp>
        <p:nvSpPr>
          <p:cNvPr id="8" name="Left Brace 7"/>
          <p:cNvSpPr/>
          <p:nvPr/>
        </p:nvSpPr>
        <p:spPr>
          <a:xfrm rot="16200000">
            <a:off x="2284961" y="2801987"/>
            <a:ext cx="238133" cy="1587603"/>
          </a:xfrm>
          <a:prstGeom prst="leftBrace">
            <a:avLst/>
          </a:prstGeom>
          <a:noFill/>
          <a:ln w="5715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endParaRPr>
          </a:p>
        </p:txBody>
      </p:sp>
      <p:sp>
        <p:nvSpPr>
          <p:cNvPr id="11" name="TextBox 10"/>
          <p:cNvSpPr txBox="1"/>
          <p:nvPr/>
        </p:nvSpPr>
        <p:spPr>
          <a:xfrm>
            <a:off x="668933" y="3485310"/>
            <a:ext cx="716863" cy="338554"/>
          </a:xfrm>
          <a:prstGeom prst="rect">
            <a:avLst/>
          </a:prstGeom>
          <a:noFill/>
        </p:spPr>
        <p:txBody>
          <a:bodyPr wrap="none" rtlCol="0">
            <a:spAutoFit/>
          </a:bodyPr>
          <a:lstStyle/>
          <a:p>
            <a:r>
              <a:rPr lang="en-US" sz="1600" b="1" dirty="0" smtClean="0"/>
              <a:t>2014 </a:t>
            </a:r>
            <a:r>
              <a:rPr lang="en-US" sz="1600" b="1" baseline="30000" dirty="0" smtClean="0"/>
              <a:t>2</a:t>
            </a:r>
            <a:endParaRPr lang="en-US" sz="1600" b="1" dirty="0"/>
          </a:p>
        </p:txBody>
      </p:sp>
      <p:sp>
        <p:nvSpPr>
          <p:cNvPr id="13" name="TextBox 12"/>
          <p:cNvSpPr txBox="1"/>
          <p:nvPr/>
        </p:nvSpPr>
        <p:spPr>
          <a:xfrm>
            <a:off x="1941592" y="3775189"/>
            <a:ext cx="924869" cy="338554"/>
          </a:xfrm>
          <a:prstGeom prst="rect">
            <a:avLst/>
          </a:prstGeom>
          <a:noFill/>
        </p:spPr>
        <p:txBody>
          <a:bodyPr wrap="none" rtlCol="0">
            <a:spAutoFit/>
          </a:bodyPr>
          <a:lstStyle/>
          <a:p>
            <a:r>
              <a:rPr lang="en-US" sz="1600" b="1" dirty="0" smtClean="0"/>
              <a:t>Low Risk</a:t>
            </a:r>
            <a:endParaRPr lang="en-US" sz="1600" b="1" dirty="0"/>
          </a:p>
        </p:txBody>
      </p:sp>
      <p:sp>
        <p:nvSpPr>
          <p:cNvPr id="14" name="TextBox 13"/>
          <p:cNvSpPr txBox="1"/>
          <p:nvPr/>
        </p:nvSpPr>
        <p:spPr>
          <a:xfrm>
            <a:off x="5346824" y="3777091"/>
            <a:ext cx="963725" cy="338554"/>
          </a:xfrm>
          <a:prstGeom prst="rect">
            <a:avLst/>
          </a:prstGeom>
          <a:noFill/>
        </p:spPr>
        <p:txBody>
          <a:bodyPr wrap="none" rtlCol="0">
            <a:spAutoFit/>
          </a:bodyPr>
          <a:lstStyle/>
          <a:p>
            <a:r>
              <a:rPr lang="en-US" sz="1600" b="1" dirty="0" smtClean="0"/>
              <a:t>High Risk</a:t>
            </a:r>
            <a:endParaRPr lang="en-US" sz="1600" b="1" dirty="0"/>
          </a:p>
        </p:txBody>
      </p:sp>
      <p:sp>
        <p:nvSpPr>
          <p:cNvPr id="15" name="Down Arrow 14"/>
          <p:cNvSpPr/>
          <p:nvPr/>
        </p:nvSpPr>
        <p:spPr>
          <a:xfrm>
            <a:off x="925308" y="1190722"/>
            <a:ext cx="204114" cy="1658508"/>
          </a:xfrm>
          <a:prstGeom prst="downArrow">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5346824" y="4617553"/>
            <a:ext cx="3740661" cy="369332"/>
          </a:xfrm>
          <a:prstGeom prst="rect">
            <a:avLst/>
          </a:prstGeom>
          <a:noFill/>
        </p:spPr>
        <p:txBody>
          <a:bodyPr wrap="square" rtlCol="0">
            <a:spAutoFit/>
          </a:bodyPr>
          <a:lstStyle/>
          <a:p>
            <a:pPr algn="r"/>
            <a:r>
              <a:rPr lang="en-US" sz="900" b="1" i="1" dirty="0" smtClean="0">
                <a:solidFill>
                  <a:srgbClr val="FFFFFF"/>
                </a:solidFill>
                <a:latin typeface="+mj-lt"/>
                <a:cs typeface="Arial"/>
              </a:rPr>
              <a:t>Modified from </a:t>
            </a:r>
            <a:r>
              <a:rPr lang="en-US" sz="900" b="1" i="1" dirty="0" err="1" smtClean="0">
                <a:solidFill>
                  <a:srgbClr val="FFFFFF"/>
                </a:solidFill>
                <a:latin typeface="+mj-lt"/>
                <a:cs typeface="Arial"/>
              </a:rPr>
              <a:t>Poldermans</a:t>
            </a:r>
            <a:r>
              <a:rPr lang="en-US" sz="900" b="1" i="1" dirty="0" smtClean="0">
                <a:solidFill>
                  <a:srgbClr val="FFFFFF"/>
                </a:solidFill>
                <a:latin typeface="+mj-lt"/>
                <a:cs typeface="Arial"/>
              </a:rPr>
              <a:t> </a:t>
            </a:r>
            <a:r>
              <a:rPr lang="en-US" sz="900" b="1" i="1" dirty="0">
                <a:solidFill>
                  <a:srgbClr val="FFFFFF"/>
                </a:solidFill>
                <a:latin typeface="+mj-lt"/>
                <a:cs typeface="Arial"/>
              </a:rPr>
              <a:t>D, </a:t>
            </a:r>
            <a:r>
              <a:rPr lang="en-US" sz="900" b="1" i="1" dirty="0" smtClean="0">
                <a:solidFill>
                  <a:srgbClr val="FFFFFF"/>
                </a:solidFill>
                <a:latin typeface="+mj-lt"/>
                <a:cs typeface="Arial"/>
              </a:rPr>
              <a:t>et </a:t>
            </a:r>
            <a:r>
              <a:rPr lang="en-US" sz="900" b="1" i="1" dirty="0">
                <a:solidFill>
                  <a:srgbClr val="FFFFFF"/>
                </a:solidFill>
                <a:latin typeface="+mj-lt"/>
                <a:cs typeface="Arial"/>
              </a:rPr>
              <a:t>al. </a:t>
            </a:r>
            <a:r>
              <a:rPr lang="en-US" sz="900" b="1" i="1" dirty="0" err="1" smtClean="0">
                <a:solidFill>
                  <a:srgbClr val="FFFFFF"/>
                </a:solidFill>
                <a:latin typeface="+mj-lt"/>
                <a:cs typeface="Arial"/>
              </a:rPr>
              <a:t>Eur</a:t>
            </a:r>
            <a:r>
              <a:rPr lang="en-US" sz="900" b="1" i="1" dirty="0" smtClean="0">
                <a:solidFill>
                  <a:srgbClr val="FFFFFF"/>
                </a:solidFill>
                <a:latin typeface="+mj-lt"/>
                <a:cs typeface="Arial"/>
              </a:rPr>
              <a:t> </a:t>
            </a:r>
            <a:r>
              <a:rPr lang="en-US" sz="900" b="1" i="1" dirty="0">
                <a:solidFill>
                  <a:srgbClr val="FFFFFF"/>
                </a:solidFill>
                <a:latin typeface="+mj-lt"/>
                <a:cs typeface="Arial"/>
              </a:rPr>
              <a:t>Heart J </a:t>
            </a:r>
            <a:r>
              <a:rPr lang="en-US" sz="900" b="1" i="1" dirty="0" smtClean="0">
                <a:solidFill>
                  <a:srgbClr val="FFFFFF"/>
                </a:solidFill>
                <a:latin typeface="+mj-lt"/>
                <a:cs typeface="Arial"/>
              </a:rPr>
              <a:t>2009;30:2769-812</a:t>
            </a:r>
          </a:p>
          <a:p>
            <a:pPr algn="r"/>
            <a:r>
              <a:rPr lang="en-US" sz="900" b="1" i="1" dirty="0" smtClean="0">
                <a:solidFill>
                  <a:srgbClr val="FFFFFF"/>
                </a:solidFill>
                <a:latin typeface="+mj-lt"/>
                <a:cs typeface="Arial"/>
              </a:rPr>
              <a:t>Fleisher </a:t>
            </a:r>
            <a:r>
              <a:rPr lang="en-US" sz="900" b="1" i="1" dirty="0">
                <a:solidFill>
                  <a:srgbClr val="FFFFFF"/>
                </a:solidFill>
                <a:latin typeface="+mj-lt"/>
                <a:cs typeface="Arial"/>
              </a:rPr>
              <a:t>LA</a:t>
            </a:r>
            <a:r>
              <a:rPr lang="en-US" sz="900" b="1" i="1" dirty="0" smtClean="0">
                <a:solidFill>
                  <a:srgbClr val="FFFFFF"/>
                </a:solidFill>
                <a:latin typeface="+mj-lt"/>
                <a:cs typeface="Arial"/>
              </a:rPr>
              <a:t>, et </a:t>
            </a:r>
            <a:r>
              <a:rPr lang="en-US" sz="900" b="1" i="1" dirty="0">
                <a:solidFill>
                  <a:srgbClr val="FFFFFF"/>
                </a:solidFill>
                <a:latin typeface="+mj-lt"/>
                <a:cs typeface="Arial"/>
              </a:rPr>
              <a:t>al. </a:t>
            </a:r>
            <a:r>
              <a:rPr lang="en-US" sz="900" b="1" i="1" dirty="0" smtClean="0">
                <a:solidFill>
                  <a:srgbClr val="FFFFFF"/>
                </a:solidFill>
                <a:latin typeface="+mj-lt"/>
                <a:cs typeface="Arial"/>
              </a:rPr>
              <a:t>J </a:t>
            </a:r>
            <a:r>
              <a:rPr lang="en-US" sz="900" b="1" i="1" dirty="0">
                <a:solidFill>
                  <a:srgbClr val="FFFFFF"/>
                </a:solidFill>
                <a:latin typeface="+mj-lt"/>
                <a:cs typeface="Arial"/>
              </a:rPr>
              <a:t>Am </a:t>
            </a:r>
            <a:r>
              <a:rPr lang="en-US" sz="900" b="1" i="1" dirty="0" err="1">
                <a:solidFill>
                  <a:srgbClr val="FFFFFF"/>
                </a:solidFill>
                <a:latin typeface="+mj-lt"/>
                <a:cs typeface="Arial"/>
              </a:rPr>
              <a:t>Coll</a:t>
            </a:r>
            <a:r>
              <a:rPr lang="en-US" sz="900" b="1" i="1" dirty="0">
                <a:solidFill>
                  <a:srgbClr val="FFFFFF"/>
                </a:solidFill>
                <a:latin typeface="+mj-lt"/>
                <a:cs typeface="Arial"/>
              </a:rPr>
              <a:t> </a:t>
            </a:r>
            <a:r>
              <a:rPr lang="en-US" sz="900" b="1" i="1" dirty="0" err="1">
                <a:solidFill>
                  <a:srgbClr val="FFFFFF"/>
                </a:solidFill>
                <a:latin typeface="+mj-lt"/>
                <a:cs typeface="Arial"/>
              </a:rPr>
              <a:t>Cardiol</a:t>
            </a:r>
            <a:r>
              <a:rPr lang="en-US" sz="900" b="1" i="1" dirty="0">
                <a:solidFill>
                  <a:srgbClr val="FFFFFF"/>
                </a:solidFill>
                <a:latin typeface="+mj-lt"/>
                <a:cs typeface="Arial"/>
              </a:rPr>
              <a:t>. 2014 Dec 9;64(22):</a:t>
            </a:r>
            <a:r>
              <a:rPr lang="en-US" sz="900" b="1" i="1" dirty="0" smtClean="0">
                <a:solidFill>
                  <a:srgbClr val="FFFFFF"/>
                </a:solidFill>
                <a:latin typeface="+mj-lt"/>
                <a:cs typeface="Arial"/>
              </a:rPr>
              <a:t>e77-137</a:t>
            </a:r>
            <a:endParaRPr lang="en-US" sz="900" b="1" i="1" dirty="0" smtClean="0">
              <a:solidFill>
                <a:srgbClr val="FFFFFF"/>
              </a:solidFill>
              <a:latin typeface="+mj-lt"/>
              <a:cs typeface="Arial"/>
            </a:endParaRPr>
          </a:p>
        </p:txBody>
      </p:sp>
      <p:sp>
        <p:nvSpPr>
          <p:cNvPr id="10" name="TextBox 9"/>
          <p:cNvSpPr txBox="1"/>
          <p:nvPr/>
        </p:nvSpPr>
        <p:spPr>
          <a:xfrm>
            <a:off x="555140" y="1913715"/>
            <a:ext cx="1134466" cy="461665"/>
          </a:xfrm>
          <a:prstGeom prst="rect">
            <a:avLst/>
          </a:prstGeom>
          <a:noFill/>
        </p:spPr>
        <p:txBody>
          <a:bodyPr wrap="square" rtlCol="0">
            <a:spAutoFit/>
          </a:bodyPr>
          <a:lstStyle/>
          <a:p>
            <a:r>
              <a:rPr lang="en-US" sz="2400" b="1" dirty="0" smtClean="0">
                <a:solidFill>
                  <a:srgbClr val="FFFFFF"/>
                </a:solidFill>
              </a:rPr>
              <a:t>2009 </a:t>
            </a:r>
            <a:r>
              <a:rPr lang="en-US" sz="2800" b="1" baseline="30000" dirty="0" smtClean="0">
                <a:solidFill>
                  <a:srgbClr val="FFFFFF"/>
                </a:solidFill>
              </a:rPr>
              <a:t>1</a:t>
            </a:r>
            <a:r>
              <a:rPr lang="en-US" sz="2400" b="1" dirty="0" smtClean="0">
                <a:solidFill>
                  <a:srgbClr val="FFFFFF"/>
                </a:solidFill>
              </a:rPr>
              <a:t> </a:t>
            </a:r>
            <a:endParaRPr lang="en-US" sz="2400" b="1" dirty="0">
              <a:solidFill>
                <a:srgbClr val="FFFFFF"/>
              </a:solidFill>
            </a:endParaRPr>
          </a:p>
        </p:txBody>
      </p:sp>
      <p:sp>
        <p:nvSpPr>
          <p:cNvPr id="17" name="Title 1"/>
          <p:cNvSpPr>
            <a:spLocks noGrp="1"/>
          </p:cNvSpPr>
          <p:nvPr>
            <p:ph type="title"/>
          </p:nvPr>
        </p:nvSpPr>
        <p:spPr>
          <a:xfrm>
            <a:off x="215453" y="35389"/>
            <a:ext cx="8776881" cy="857250"/>
          </a:xfrm>
        </p:spPr>
        <p:txBody>
          <a:bodyPr>
            <a:noAutofit/>
          </a:bodyPr>
          <a:lstStyle/>
          <a:p>
            <a:r>
              <a:rPr lang="en-US" sz="3000" b="1" dirty="0" smtClean="0"/>
              <a:t>Cardiac </a:t>
            </a:r>
            <a:r>
              <a:rPr lang="en-US" sz="3000" b="1" dirty="0"/>
              <a:t>Risk Stratification for Noncardiac Surgery: </a:t>
            </a:r>
            <a:r>
              <a:rPr lang="en-US" sz="3000" b="1" dirty="0" smtClean="0"/>
              <a:t/>
            </a:r>
            <a:br>
              <a:rPr lang="en-US" sz="3000" b="1" dirty="0" smtClean="0"/>
            </a:br>
            <a:r>
              <a:rPr lang="en-US" sz="2000" b="1" dirty="0" smtClean="0"/>
              <a:t>Risk </a:t>
            </a:r>
            <a:r>
              <a:rPr lang="en-US" sz="2000" b="1" dirty="0"/>
              <a:t>of Myocardial Infarction and Cardiac Death within 30 Days after </a:t>
            </a:r>
            <a:r>
              <a:rPr lang="en-US" sz="2000" b="1" dirty="0" smtClean="0"/>
              <a:t>Surgery</a:t>
            </a:r>
            <a:endParaRPr lang="en-US" sz="2000" b="1" dirty="0"/>
          </a:p>
        </p:txBody>
      </p:sp>
    </p:spTree>
    <p:extLst>
      <p:ext uri="{BB962C8B-B14F-4D97-AF65-F5344CB8AC3E}">
        <p14:creationId xmlns:p14="http://schemas.microsoft.com/office/powerpoint/2010/main" val="3690455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575" t="22222" r="4248" b="8496"/>
          <a:stretch/>
        </p:blipFill>
        <p:spPr>
          <a:xfrm>
            <a:off x="614201" y="780173"/>
            <a:ext cx="7915598" cy="3383280"/>
          </a:xfrm>
          <a:prstGeom prst="rect">
            <a:avLst/>
          </a:prstGeom>
        </p:spPr>
      </p:pic>
      <p:sp>
        <p:nvSpPr>
          <p:cNvPr id="3" name="Title 1"/>
          <p:cNvSpPr txBox="1">
            <a:spLocks/>
          </p:cNvSpPr>
          <p:nvPr/>
        </p:nvSpPr>
        <p:spPr>
          <a:xfrm>
            <a:off x="457200" y="168049"/>
            <a:ext cx="8229600" cy="857250"/>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E9700A"/>
                </a:solidFill>
                <a:latin typeface="Cambria" panose="02040503050406030204" pitchFamily="18" charset="0"/>
              </a:rPr>
              <a:t>Assessment of Functional </a:t>
            </a:r>
            <a:r>
              <a:rPr lang="en-US" sz="5400" b="1" dirty="0" smtClean="0">
                <a:solidFill>
                  <a:srgbClr val="E9700A"/>
                </a:solidFill>
                <a:latin typeface="Cambria" panose="02040503050406030204" pitchFamily="18" charset="0"/>
              </a:rPr>
              <a:t>Capacity</a:t>
            </a:r>
            <a:endParaRPr lang="en-US" sz="5400" b="1" dirty="0">
              <a:solidFill>
                <a:srgbClr val="E9700A"/>
              </a:solidFill>
              <a:latin typeface="Cambria" panose="02040503050406030204" pitchFamily="18" charset="0"/>
            </a:endParaRPr>
          </a:p>
        </p:txBody>
      </p:sp>
      <p:sp>
        <p:nvSpPr>
          <p:cNvPr id="4" name="TextBox 3"/>
          <p:cNvSpPr txBox="1"/>
          <p:nvPr/>
        </p:nvSpPr>
        <p:spPr>
          <a:xfrm>
            <a:off x="5873576" y="4727692"/>
            <a:ext cx="3181865" cy="246221"/>
          </a:xfrm>
          <a:prstGeom prst="rect">
            <a:avLst/>
          </a:prstGeom>
          <a:noFill/>
        </p:spPr>
        <p:txBody>
          <a:bodyPr wrap="square" rtlCol="0">
            <a:spAutoFit/>
          </a:bodyPr>
          <a:lstStyle/>
          <a:p>
            <a:pPr algn="r"/>
            <a:r>
              <a:rPr lang="en-US" sz="1000" b="1" i="1" dirty="0" err="1" smtClean="0">
                <a:solidFill>
                  <a:srgbClr val="FFFFFF"/>
                </a:solidFill>
                <a:cs typeface="Arial"/>
              </a:rPr>
              <a:t>Poldermans</a:t>
            </a:r>
            <a:r>
              <a:rPr lang="en-US" sz="1000" b="1" i="1" dirty="0" smtClean="0">
                <a:solidFill>
                  <a:srgbClr val="FFFFFF"/>
                </a:solidFill>
                <a:cs typeface="Arial"/>
              </a:rPr>
              <a:t> D</a:t>
            </a:r>
            <a:r>
              <a:rPr lang="en-US" sz="1000" b="1" i="1" dirty="0">
                <a:solidFill>
                  <a:srgbClr val="FFFFFF"/>
                </a:solidFill>
                <a:cs typeface="Arial"/>
              </a:rPr>
              <a:t> </a:t>
            </a:r>
            <a:r>
              <a:rPr lang="en-US" sz="1000" b="1" i="1" dirty="0" smtClean="0">
                <a:solidFill>
                  <a:srgbClr val="FFFFFF"/>
                </a:solidFill>
                <a:cs typeface="Arial"/>
              </a:rPr>
              <a:t>et </a:t>
            </a:r>
            <a:r>
              <a:rPr lang="en-US" sz="1000" b="1" i="1" dirty="0">
                <a:solidFill>
                  <a:srgbClr val="FFFFFF"/>
                </a:solidFill>
                <a:cs typeface="Arial"/>
              </a:rPr>
              <a:t>al. </a:t>
            </a:r>
            <a:r>
              <a:rPr lang="en-US" sz="1000" b="1" i="1" dirty="0" err="1" smtClean="0">
                <a:solidFill>
                  <a:srgbClr val="FFFFFF"/>
                </a:solidFill>
                <a:cs typeface="Arial"/>
              </a:rPr>
              <a:t>Eur</a:t>
            </a:r>
            <a:r>
              <a:rPr lang="en-US" sz="1000" b="1" i="1" dirty="0" smtClean="0">
                <a:solidFill>
                  <a:srgbClr val="FFFFFF"/>
                </a:solidFill>
                <a:cs typeface="Arial"/>
              </a:rPr>
              <a:t> </a:t>
            </a:r>
            <a:r>
              <a:rPr lang="en-US" sz="1000" b="1" i="1" dirty="0">
                <a:solidFill>
                  <a:srgbClr val="FFFFFF"/>
                </a:solidFill>
                <a:cs typeface="Arial"/>
              </a:rPr>
              <a:t>Heart J 2009;30:2769-812</a:t>
            </a:r>
          </a:p>
        </p:txBody>
      </p:sp>
    </p:spTree>
    <p:extLst>
      <p:ext uri="{BB962C8B-B14F-4D97-AF65-F5344CB8AC3E}">
        <p14:creationId xmlns:p14="http://schemas.microsoft.com/office/powerpoint/2010/main" val="672865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3139</Words>
  <Application>Microsoft Office PowerPoint</Application>
  <PresentationFormat>On-screen Show (16:9)</PresentationFormat>
  <Paragraphs>304</Paragraphs>
  <Slides>67</Slides>
  <Notes>23</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Custom Design</vt:lpstr>
      <vt:lpstr>Perioperative Care in the Older Adult</vt:lpstr>
      <vt:lpstr>Relevance</vt:lpstr>
      <vt:lpstr>Functional Reserve in the Older Adult</vt:lpstr>
      <vt:lpstr>Case</vt:lpstr>
      <vt:lpstr>Case</vt:lpstr>
      <vt:lpstr>What factors should be considered in assessing this patient’s preoperative risk ?</vt:lpstr>
      <vt:lpstr>Preoperative Cardiac Risk Assessment </vt:lpstr>
      <vt:lpstr>Cardiac Risk Stratification for Noncardiac Surgery:  Risk of Myocardial Infarction and Cardiac Death within 30 Days after Surgery</vt:lpstr>
      <vt:lpstr>PowerPoint Presentation</vt:lpstr>
      <vt:lpstr>PowerPoint Presentation</vt:lpstr>
      <vt:lpstr>PowerPoint Presentation</vt:lpstr>
      <vt:lpstr>Case Cont.</vt:lpstr>
      <vt:lpstr>What are your recommendations for perioperative management?</vt:lpstr>
      <vt:lpstr>PowerPoint Presentation</vt:lpstr>
      <vt:lpstr>PowerPoint Presentation</vt:lpstr>
      <vt:lpstr>Case Cont.</vt:lpstr>
      <vt:lpstr>What are the most common cardiac and noncardiac complications that occur during the perioperative period in older adults undergoing major surgery?</vt:lpstr>
      <vt:lpstr>PowerPoint Presentation</vt:lpstr>
      <vt:lpstr>PowerPoint Presentation</vt:lpstr>
      <vt:lpstr>Cardiac Complications</vt:lpstr>
      <vt:lpstr>Case Cont. </vt:lpstr>
      <vt:lpstr>Case Cont.</vt:lpstr>
      <vt:lpstr>Postoperative Atrial Fibrillation</vt:lpstr>
      <vt:lpstr>PowerPoint Presentation</vt:lpstr>
      <vt:lpstr>Reversible Causes of Perioperative Arrhythmias </vt:lpstr>
      <vt:lpstr>Management of Perioperative Atrial Fibrillation/Flutter</vt:lpstr>
      <vt:lpstr>Management of Perioperative Atrial Fibrillation/Flutter</vt:lpstr>
      <vt:lpstr>Management of Atrial Fibrillation in Older Adults </vt:lpstr>
      <vt:lpstr>Hypothermia</vt:lpstr>
      <vt:lpstr>Case Cont.</vt:lpstr>
      <vt:lpstr>Noncardiac Complications</vt:lpstr>
      <vt:lpstr>Case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Postoperative Cognitive Dysfunction (POCD)</vt:lpstr>
      <vt:lpstr>POCD</vt:lpstr>
      <vt:lpstr>POCD</vt:lpstr>
      <vt:lpstr>PowerPoint Presentation</vt:lpstr>
      <vt:lpstr>PowerPoint Presentation</vt:lpstr>
      <vt:lpstr>PowerPoint Presentation</vt:lpstr>
      <vt:lpstr>Case Cont. </vt:lpstr>
      <vt:lpstr>Case Cont. </vt:lpstr>
      <vt:lpstr>Case Cont. </vt:lpstr>
      <vt:lpstr>Hip Fractures in Older Adults</vt:lpstr>
      <vt:lpstr>PowerPoint Presentation</vt:lpstr>
      <vt:lpstr>PowerPoint Presentation</vt:lpstr>
      <vt:lpstr>Hip Fractures in Older Adults</vt:lpstr>
      <vt:lpstr>PowerPoint Presentation</vt:lpstr>
      <vt:lpstr>General vs. Regional Anesthesia in  Older Patients</vt:lpstr>
      <vt:lpstr>PowerPoint Presentation</vt:lpstr>
      <vt:lpstr>Other Noncardiac Complications…</vt:lpstr>
      <vt:lpstr>PowerPoint Presentation</vt:lpstr>
      <vt:lpstr>PowerPoint Presentation</vt:lpstr>
      <vt:lpstr>Key Points</vt:lpstr>
      <vt:lpstr>Key Points</vt:lpstr>
      <vt:lpstr>Key Points</vt:lpstr>
      <vt:lpstr>Key Points</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36</cp:revision>
  <dcterms:created xsi:type="dcterms:W3CDTF">2016-08-10T22:40:50Z</dcterms:created>
  <dcterms:modified xsi:type="dcterms:W3CDTF">2016-10-04T03:46:41Z</dcterms:modified>
</cp:coreProperties>
</file>