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6" r:id="rId2"/>
  </p:sldMasterIdLst>
  <p:notesMasterIdLst>
    <p:notesMasterId r:id="rId31"/>
  </p:notesMasterIdLst>
  <p:sldIdLst>
    <p:sldId id="289" r:id="rId3"/>
    <p:sldId id="258" r:id="rId4"/>
    <p:sldId id="260" r:id="rId5"/>
    <p:sldId id="261" r:id="rId6"/>
    <p:sldId id="262" r:id="rId7"/>
    <p:sldId id="263" r:id="rId8"/>
    <p:sldId id="264" r:id="rId9"/>
    <p:sldId id="265" r:id="rId10"/>
    <p:sldId id="266" r:id="rId11"/>
    <p:sldId id="267" r:id="rId12"/>
    <p:sldId id="287" r:id="rId13"/>
    <p:sldId id="269" r:id="rId14"/>
    <p:sldId id="270" r:id="rId15"/>
    <p:sldId id="271" r:id="rId16"/>
    <p:sldId id="268" r:id="rId17"/>
    <p:sldId id="272" r:id="rId18"/>
    <p:sldId id="273" r:id="rId19"/>
    <p:sldId id="274" r:id="rId20"/>
    <p:sldId id="275" r:id="rId21"/>
    <p:sldId id="279" r:id="rId22"/>
    <p:sldId id="280" r:id="rId23"/>
    <p:sldId id="281" r:id="rId24"/>
    <p:sldId id="282" r:id="rId25"/>
    <p:sldId id="283" r:id="rId26"/>
    <p:sldId id="284" r:id="rId27"/>
    <p:sldId id="285" r:id="rId28"/>
    <p:sldId id="286" r:id="rId29"/>
    <p:sldId id="29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6475" autoAdjust="0"/>
  </p:normalViewPr>
  <p:slideViewPr>
    <p:cSldViewPr>
      <p:cViewPr>
        <p:scale>
          <a:sx n="100" d="100"/>
          <a:sy n="100" d="100"/>
        </p:scale>
        <p:origin x="-110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E9D8D7-97D0-49F8-874F-9DB427F04FC4}" type="datetimeFigureOut">
              <a:rPr lang="en-US" smtClean="0"/>
              <a:t>10/4/2016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159AEE-E0F5-453D-BA9D-B83BC2BD6C9D}" type="slidenum">
              <a:rPr lang="en-US" smtClean="0"/>
              <a:t>‹#›</a:t>
            </a:fld>
            <a:endParaRPr lang="en-US"/>
          </a:p>
        </p:txBody>
      </p:sp>
    </p:spTree>
    <p:extLst>
      <p:ext uri="{BB962C8B-B14F-4D97-AF65-F5344CB8AC3E}">
        <p14:creationId xmlns:p14="http://schemas.microsoft.com/office/powerpoint/2010/main" val="1758803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Age-related body composition changes</a:t>
            </a:r>
            <a:r>
              <a:rPr lang="en-US" baseline="0" dirty="0" smtClean="0"/>
              <a:t> are most prominent after age 75, with an increase in fat/muscle ratio. As we can see in the figure, gender differences can be significant, as women tend to weight less and have smaller bodies. Body composition changes vary as well according to ethnicity</a:t>
            </a:r>
            <a:endParaRPr lang="en-US" dirty="0"/>
          </a:p>
        </p:txBody>
      </p:sp>
      <p:sp>
        <p:nvSpPr>
          <p:cNvPr id="4" name="Slide Number Placeholder 3"/>
          <p:cNvSpPr>
            <a:spLocks noGrp="1"/>
          </p:cNvSpPr>
          <p:nvPr>
            <p:ph type="sldNum" sz="quarter" idx="10"/>
          </p:nvPr>
        </p:nvSpPr>
        <p:spPr/>
        <p:txBody>
          <a:bodyPr/>
          <a:lstStyle/>
          <a:p>
            <a:fld id="{C6159AEE-E0F5-453D-BA9D-B83BC2BD6C9D}" type="slidenum">
              <a:rPr lang="en-US" smtClean="0"/>
              <a:t>4</a:t>
            </a:fld>
            <a:endParaRPr lang="en-US"/>
          </a:p>
        </p:txBody>
      </p:sp>
    </p:spTree>
    <p:extLst>
      <p:ext uri="{BB962C8B-B14F-4D97-AF65-F5344CB8AC3E}">
        <p14:creationId xmlns:p14="http://schemas.microsoft.com/office/powerpoint/2010/main" val="2587215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159AEE-E0F5-453D-BA9D-B83BC2BD6C9D}" type="slidenum">
              <a:rPr lang="en-US" smtClean="0"/>
              <a:t>27</a:t>
            </a:fld>
            <a:endParaRPr lang="en-US"/>
          </a:p>
        </p:txBody>
      </p:sp>
    </p:spTree>
    <p:extLst>
      <p:ext uri="{BB962C8B-B14F-4D97-AF65-F5344CB8AC3E}">
        <p14:creationId xmlns:p14="http://schemas.microsoft.com/office/powerpoint/2010/main" val="4163479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itself, advancing</a:t>
            </a:r>
            <a:r>
              <a:rPr lang="en-US" baseline="0" dirty="0" smtClean="0"/>
              <a:t> age predisposes to increased sensitivity to many commonly used cardiovascular medications; in addition, multi-morbidity and individual genetic differences alter the responses of a cardiovascular system that has a reduced residual reserve, when compared to younger adults.</a:t>
            </a:r>
            <a:endParaRPr lang="en-US" dirty="0"/>
          </a:p>
        </p:txBody>
      </p:sp>
      <p:sp>
        <p:nvSpPr>
          <p:cNvPr id="4" name="Slide Number Placeholder 3"/>
          <p:cNvSpPr>
            <a:spLocks noGrp="1"/>
          </p:cNvSpPr>
          <p:nvPr>
            <p:ph type="sldNum" sz="quarter" idx="10"/>
          </p:nvPr>
        </p:nvSpPr>
        <p:spPr/>
        <p:txBody>
          <a:bodyPr/>
          <a:lstStyle/>
          <a:p>
            <a:fld id="{C6159AEE-E0F5-453D-BA9D-B83BC2BD6C9D}" type="slidenum">
              <a:rPr lang="en-US" smtClean="0"/>
              <a:t>8</a:t>
            </a:fld>
            <a:endParaRPr lang="en-US"/>
          </a:p>
        </p:txBody>
      </p:sp>
    </p:spTree>
    <p:extLst>
      <p:ext uri="{BB962C8B-B14F-4D97-AF65-F5344CB8AC3E}">
        <p14:creationId xmlns:p14="http://schemas.microsoft.com/office/powerpoint/2010/main" val="1509387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Chronic kidney disease (CKD) is a growing health problem that disproportionately</a:t>
            </a:r>
            <a:r>
              <a:rPr lang="en-US" baseline="0" dirty="0" smtClean="0"/>
              <a:t> affects older adults; effective glomerular filtration rate (</a:t>
            </a:r>
            <a:r>
              <a:rPr lang="en-US" baseline="0" dirty="0" err="1" smtClean="0"/>
              <a:t>eGFR</a:t>
            </a:r>
            <a:r>
              <a:rPr lang="en-US" baseline="0" dirty="0" smtClean="0"/>
              <a:t>) decreases by 8 ml/min each decade after age 40; this results in the presence of CKD in more than 25% of adults over the age of 70. In many cases, this decline has practical pharmacologic implications. </a:t>
            </a:r>
            <a:endParaRPr lang="en-US" dirty="0"/>
          </a:p>
        </p:txBody>
      </p:sp>
      <p:sp>
        <p:nvSpPr>
          <p:cNvPr id="4" name="Slide Number Placeholder 3"/>
          <p:cNvSpPr>
            <a:spLocks noGrp="1"/>
          </p:cNvSpPr>
          <p:nvPr>
            <p:ph type="sldNum" sz="quarter" idx="10"/>
          </p:nvPr>
        </p:nvSpPr>
        <p:spPr/>
        <p:txBody>
          <a:bodyPr/>
          <a:lstStyle/>
          <a:p>
            <a:fld id="{C6159AEE-E0F5-453D-BA9D-B83BC2BD6C9D}" type="slidenum">
              <a:rPr lang="en-US" smtClean="0"/>
              <a:t>13</a:t>
            </a:fld>
            <a:endParaRPr lang="en-US"/>
          </a:p>
        </p:txBody>
      </p:sp>
    </p:spTree>
    <p:extLst>
      <p:ext uri="{BB962C8B-B14F-4D97-AF65-F5344CB8AC3E}">
        <p14:creationId xmlns:p14="http://schemas.microsoft.com/office/powerpoint/2010/main" val="186800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Between 30 and 90% of older adults use at least one over-the –counter (OTC) product, and roughly 60 to 75% of them may consume</a:t>
            </a:r>
            <a:r>
              <a:rPr lang="en-US" baseline="0" dirty="0" smtClean="0"/>
              <a:t> a herbal, vitamin, or nutritional supplement. All of these should be assessed at the time of medication reconciliations, both in the inpatient and ambulatory setting, as many of these have significant clinical interactions with commonly prescribed cardiovascular drugs</a:t>
            </a:r>
            <a:endParaRPr lang="en-US" dirty="0"/>
          </a:p>
        </p:txBody>
      </p:sp>
      <p:sp>
        <p:nvSpPr>
          <p:cNvPr id="4" name="Slide Number Placeholder 3"/>
          <p:cNvSpPr>
            <a:spLocks noGrp="1"/>
          </p:cNvSpPr>
          <p:nvPr>
            <p:ph type="sldNum" sz="quarter" idx="10"/>
          </p:nvPr>
        </p:nvSpPr>
        <p:spPr/>
        <p:txBody>
          <a:bodyPr/>
          <a:lstStyle/>
          <a:p>
            <a:fld id="{C6159AEE-E0F5-453D-BA9D-B83BC2BD6C9D}" type="slidenum">
              <a:rPr lang="en-US" smtClean="0"/>
              <a:t>16</a:t>
            </a:fld>
            <a:endParaRPr lang="en-US"/>
          </a:p>
        </p:txBody>
      </p:sp>
    </p:spTree>
    <p:extLst>
      <p:ext uri="{BB962C8B-B14F-4D97-AF65-F5344CB8AC3E}">
        <p14:creationId xmlns:p14="http://schemas.microsoft.com/office/powerpoint/2010/main" val="1369709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Older adults should be educated about</a:t>
            </a:r>
            <a:r>
              <a:rPr lang="en-US" baseline="0" dirty="0" smtClean="0"/>
              <a:t> the cardiovascular risks of NSAIDs. A possible association with increased cardiovascular death and events has been noted for most NSAIDs; older adults are at particular risk of edema and heart failure exacerbations precipitated by these agents, as well as decrease in renal function and hyperkalemia, which may be exacerbated in the presence of certain cardiovascular drugs, such as ACE inhibitors or ARBs</a:t>
            </a:r>
            <a:endParaRPr lang="en-US" dirty="0"/>
          </a:p>
        </p:txBody>
      </p:sp>
      <p:sp>
        <p:nvSpPr>
          <p:cNvPr id="4" name="Slide Number Placeholder 3"/>
          <p:cNvSpPr>
            <a:spLocks noGrp="1"/>
          </p:cNvSpPr>
          <p:nvPr>
            <p:ph type="sldNum" sz="quarter" idx="10"/>
          </p:nvPr>
        </p:nvSpPr>
        <p:spPr/>
        <p:txBody>
          <a:bodyPr/>
          <a:lstStyle/>
          <a:p>
            <a:fld id="{C6159AEE-E0F5-453D-BA9D-B83BC2BD6C9D}" type="slidenum">
              <a:rPr lang="en-US" smtClean="0"/>
              <a:t>18</a:t>
            </a:fld>
            <a:endParaRPr lang="en-US"/>
          </a:p>
        </p:txBody>
      </p:sp>
    </p:spTree>
    <p:extLst>
      <p:ext uri="{BB962C8B-B14F-4D97-AF65-F5344CB8AC3E}">
        <p14:creationId xmlns:p14="http://schemas.microsoft.com/office/powerpoint/2010/main" val="2785356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159AEE-E0F5-453D-BA9D-B83BC2BD6C9D}" type="slidenum">
              <a:rPr lang="en-US" smtClean="0"/>
              <a:t>19</a:t>
            </a:fld>
            <a:endParaRPr lang="en-US"/>
          </a:p>
        </p:txBody>
      </p:sp>
    </p:spTree>
    <p:extLst>
      <p:ext uri="{BB962C8B-B14F-4D97-AF65-F5344CB8AC3E}">
        <p14:creationId xmlns:p14="http://schemas.microsoft.com/office/powerpoint/2010/main" val="4211191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risk factors for medication</a:t>
            </a:r>
            <a:r>
              <a:rPr lang="en-US" baseline="0" dirty="0" smtClean="0"/>
              <a:t> non-adherence disproportionately affect older adults when compared to younger, more functional patients, such as neuro-sensorial impairments, cognitive decline, and limited or fixed income. Barriers to compliance should be explored in every inpatient and ambulatory encounter.</a:t>
            </a:r>
            <a:endParaRPr lang="en-US" dirty="0"/>
          </a:p>
        </p:txBody>
      </p:sp>
      <p:sp>
        <p:nvSpPr>
          <p:cNvPr id="4" name="Slide Number Placeholder 3"/>
          <p:cNvSpPr>
            <a:spLocks noGrp="1"/>
          </p:cNvSpPr>
          <p:nvPr>
            <p:ph type="sldNum" sz="quarter" idx="10"/>
          </p:nvPr>
        </p:nvSpPr>
        <p:spPr/>
        <p:txBody>
          <a:bodyPr/>
          <a:lstStyle/>
          <a:p>
            <a:fld id="{C6159AEE-E0F5-453D-BA9D-B83BC2BD6C9D}" type="slidenum">
              <a:rPr lang="en-US" smtClean="0"/>
              <a:t>21</a:t>
            </a:fld>
            <a:endParaRPr lang="en-US"/>
          </a:p>
        </p:txBody>
      </p:sp>
    </p:spTree>
    <p:extLst>
      <p:ext uri="{BB962C8B-B14F-4D97-AF65-F5344CB8AC3E}">
        <p14:creationId xmlns:p14="http://schemas.microsoft.com/office/powerpoint/2010/main" val="1006188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study of 31,455 elderly patients with median follow-up of 2.4 years following acute MI, patients with high adherence to statins (≥80% of days covered) were observed to have an 8% absolute risk reduction in death compared to patients with low adherence (&lt;40% of days covered). A statistically</a:t>
            </a:r>
            <a:r>
              <a:rPr lang="en-US" baseline="0" dirty="0" smtClean="0"/>
              <a:t> </a:t>
            </a:r>
            <a:r>
              <a:rPr lang="en-US" dirty="0" smtClean="0"/>
              <a:t>similar, but less pronounced effect was observed for beta-blockers</a:t>
            </a:r>
            <a:endParaRPr lang="en-US" dirty="0"/>
          </a:p>
        </p:txBody>
      </p:sp>
      <p:sp>
        <p:nvSpPr>
          <p:cNvPr id="4" name="Slide Number Placeholder 3"/>
          <p:cNvSpPr>
            <a:spLocks noGrp="1"/>
          </p:cNvSpPr>
          <p:nvPr>
            <p:ph type="sldNum" sz="quarter" idx="10"/>
          </p:nvPr>
        </p:nvSpPr>
        <p:spPr/>
        <p:txBody>
          <a:bodyPr/>
          <a:lstStyle/>
          <a:p>
            <a:fld id="{C6159AEE-E0F5-453D-BA9D-B83BC2BD6C9D}" type="slidenum">
              <a:rPr lang="en-US" smtClean="0"/>
              <a:t>22</a:t>
            </a:fld>
            <a:endParaRPr lang="en-US"/>
          </a:p>
        </p:txBody>
      </p:sp>
    </p:spTree>
    <p:extLst>
      <p:ext uri="{BB962C8B-B14F-4D97-AF65-F5344CB8AC3E}">
        <p14:creationId xmlns:p14="http://schemas.microsoft.com/office/powerpoint/2010/main" val="2739705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study of 500 patients who received a drug-eluting stent following acute MI, 13.6% stopped taking their prescribed </a:t>
            </a:r>
            <a:r>
              <a:rPr lang="en-US" dirty="0" err="1" smtClean="0"/>
              <a:t>thienopyridine</a:t>
            </a:r>
            <a:r>
              <a:rPr lang="en-US" dirty="0" smtClean="0"/>
              <a:t> drug within 30 days following discharge; age was a strong predictor for discontinuing the drug.</a:t>
            </a:r>
            <a:r>
              <a:rPr lang="en-US" baseline="0" dirty="0" smtClean="0"/>
              <a:t> </a:t>
            </a:r>
            <a:r>
              <a:rPr lang="en-US" dirty="0" smtClean="0"/>
              <a:t> Compared to adherent patients, those who discontinued </a:t>
            </a:r>
            <a:r>
              <a:rPr lang="en-US" dirty="0" err="1" smtClean="0"/>
              <a:t>thienopyridine</a:t>
            </a:r>
            <a:r>
              <a:rPr lang="en-US" dirty="0" smtClean="0"/>
              <a:t> had a 10-fold higher likelihood of death within 11 months.</a:t>
            </a:r>
            <a:endParaRPr lang="en-US" dirty="0"/>
          </a:p>
        </p:txBody>
      </p:sp>
      <p:sp>
        <p:nvSpPr>
          <p:cNvPr id="4" name="Slide Number Placeholder 3"/>
          <p:cNvSpPr>
            <a:spLocks noGrp="1"/>
          </p:cNvSpPr>
          <p:nvPr>
            <p:ph type="sldNum" sz="quarter" idx="10"/>
          </p:nvPr>
        </p:nvSpPr>
        <p:spPr/>
        <p:txBody>
          <a:bodyPr/>
          <a:lstStyle/>
          <a:p>
            <a:fld id="{C6159AEE-E0F5-453D-BA9D-B83BC2BD6C9D}" type="slidenum">
              <a:rPr lang="en-US" smtClean="0"/>
              <a:t>23</a:t>
            </a:fld>
            <a:endParaRPr lang="en-US"/>
          </a:p>
        </p:txBody>
      </p:sp>
    </p:spTree>
    <p:extLst>
      <p:ext uri="{BB962C8B-B14F-4D97-AF65-F5344CB8AC3E}">
        <p14:creationId xmlns:p14="http://schemas.microsoft.com/office/powerpoint/2010/main" val="2554106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85"/>
            <a:ext cx="7772400" cy="1468967"/>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9D4349-2197-46CC-9375-47E2C7CAFD41}"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0C8E7-35EC-440E-B5E0-8BC81DD0D903}" type="slidenum">
              <a:rPr lang="en-US" smtClean="0"/>
              <a:t>‹#›</a:t>
            </a:fld>
            <a:endParaRPr lang="en-US"/>
          </a:p>
        </p:txBody>
      </p:sp>
    </p:spTree>
    <p:extLst>
      <p:ext uri="{BB962C8B-B14F-4D97-AF65-F5344CB8AC3E}">
        <p14:creationId xmlns:p14="http://schemas.microsoft.com/office/powerpoint/2010/main" val="30925927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9700A"/>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9D4349-2197-46CC-9375-47E2C7CAFD41}"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0C8E7-35EC-440E-B5E0-8BC81DD0D903}" type="slidenum">
              <a:rPr lang="en-US" smtClean="0"/>
              <a:t>‹#›</a:t>
            </a:fld>
            <a:endParaRPr lang="en-US"/>
          </a:p>
        </p:txBody>
      </p:sp>
    </p:spTree>
    <p:extLst>
      <p:ext uri="{BB962C8B-B14F-4D97-AF65-F5344CB8AC3E}">
        <p14:creationId xmlns:p14="http://schemas.microsoft.com/office/powerpoint/2010/main" val="26694340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4584"/>
            <a:ext cx="4040188" cy="641349"/>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934"/>
            <a:ext cx="4040188" cy="3949700"/>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534584"/>
            <a:ext cx="4041775" cy="641349"/>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5934"/>
            <a:ext cx="4041775" cy="3949700"/>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9D4349-2197-46CC-9375-47E2C7CAFD41}" type="datetimeFigureOut">
              <a:rPr lang="en-US" smtClean="0"/>
              <a:t>10/4/2016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10C8E7-35EC-440E-B5E0-8BC81DD0D903}" type="slidenum">
              <a:rPr lang="en-US" smtClean="0"/>
              <a:t>‹#›</a:t>
            </a:fld>
            <a:endParaRPr lang="en-US"/>
          </a:p>
        </p:txBody>
      </p:sp>
    </p:spTree>
    <p:extLst>
      <p:ext uri="{BB962C8B-B14F-4D97-AF65-F5344CB8AC3E}">
        <p14:creationId xmlns:p14="http://schemas.microsoft.com/office/powerpoint/2010/main" val="18192517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AD12B-634B-7944-9A61-A9774E61A80E}" type="datetimeFigureOut">
              <a:rPr lang="en-US" smtClean="0">
                <a:solidFill>
                  <a:prstClr val="black">
                    <a:tint val="75000"/>
                  </a:prstClr>
                </a:solidFill>
              </a:rPr>
              <a:pPr/>
              <a:t>10/4/2016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963EAA-11CB-0949-9110-F86785D8FE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2921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4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479D4349-2197-46CC-9375-47E2C7CAFD41}" type="datetimeFigureOut">
              <a:rPr lang="en-US" smtClean="0"/>
              <a:t>10/4/2016</a:t>
            </a:fld>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9410C8E7-35EC-440E-B5E0-8BC81DD0D903}" type="slidenum">
              <a:rPr lang="en-US" smtClean="0"/>
              <a:t>‹#›</a:t>
            </a:fld>
            <a:endParaRPr lang="en-US"/>
          </a:p>
        </p:txBody>
      </p:sp>
      <p:pic>
        <p:nvPicPr>
          <p:cNvPr id="7" name="Picture 6" descr="F16369---ECCOA-Powerpoint-secon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47063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8AAD12B-634B-7944-9A61-A9774E61A80E}" type="datetimeFigureOut">
              <a:rPr lang="en-US" smtClean="0">
                <a:solidFill>
                  <a:prstClr val="black">
                    <a:tint val="75000"/>
                  </a:prstClr>
                </a:solidFill>
              </a:rPr>
              <a:pPr defTabSz="457200"/>
              <a:t>10/4/2016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6963EAA-11CB-0949-9110-F86785D8FEB1}" type="slidenum">
              <a:rPr lang="en-US" smtClean="0">
                <a:solidFill>
                  <a:prstClr val="black">
                    <a:tint val="75000"/>
                  </a:prstClr>
                </a:solidFill>
              </a:rPr>
              <a:pPr defTabSz="457200"/>
              <a:t>‹#›</a:t>
            </a:fld>
            <a:endParaRPr lang="en-US">
              <a:solidFill>
                <a:prstClr val="black">
                  <a:tint val="75000"/>
                </a:prstClr>
              </a:solidFill>
            </a:endParaRPr>
          </a:p>
        </p:txBody>
      </p:sp>
      <p:pic>
        <p:nvPicPr>
          <p:cNvPr id="7" name="Picture 6" descr="F16369-ECCOA-Powerpoint-Templa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8565819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1970089" y="2885017"/>
            <a:ext cx="7173913" cy="3615267"/>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230906" y="4937240"/>
            <a:ext cx="6511378" cy="701561"/>
          </a:xfrm>
        </p:spPr>
        <p:txBody>
          <a:bodyPr>
            <a:normAutofit/>
          </a:bodyPr>
          <a:lstStyle/>
          <a:p>
            <a:pPr algn="r">
              <a:spcBef>
                <a:spcPts val="0"/>
              </a:spcBef>
            </a:pPr>
            <a:r>
              <a:rPr lang="en-US" sz="2000" b="1" dirty="0">
                <a:solidFill>
                  <a:schemeClr val="bg1"/>
                </a:solidFill>
                <a:latin typeface="Calibri" panose="020F0502020204030204" pitchFamily="34" charset="0"/>
              </a:rPr>
              <a:t>Geriatric Cardiology Section of the </a:t>
            </a:r>
          </a:p>
          <a:p>
            <a:pPr algn="r">
              <a:spcBef>
                <a:spcPts val="0"/>
              </a:spcBef>
            </a:pPr>
            <a:r>
              <a:rPr lang="en-US" sz="2000" b="1" dirty="0">
                <a:solidFill>
                  <a:schemeClr val="bg1"/>
                </a:solidFill>
                <a:latin typeface="Calibri" panose="020F0502020204030204" pitchFamily="34" charset="0"/>
              </a:rPr>
              <a:t>American College of Cardiology </a:t>
            </a:r>
          </a:p>
          <a:p>
            <a:pPr algn="r"/>
            <a:endParaRPr lang="en-US" sz="2000" dirty="0">
              <a:solidFill>
                <a:schemeClr val="bg1"/>
              </a:solidFill>
            </a:endParaRPr>
          </a:p>
        </p:txBody>
      </p:sp>
      <p:sp>
        <p:nvSpPr>
          <p:cNvPr id="2" name="Title 1"/>
          <p:cNvSpPr>
            <a:spLocks noGrp="1"/>
          </p:cNvSpPr>
          <p:nvPr>
            <p:ph type="ctrTitle"/>
          </p:nvPr>
        </p:nvSpPr>
        <p:spPr>
          <a:xfrm>
            <a:off x="2230908" y="3467216"/>
            <a:ext cx="6836892" cy="1470025"/>
          </a:xfrm>
        </p:spPr>
        <p:txBody>
          <a:bodyPr>
            <a:normAutofit/>
          </a:bodyPr>
          <a:lstStyle/>
          <a:p>
            <a:pPr algn="r"/>
            <a:r>
              <a:rPr lang="en-US" sz="4000" b="1" dirty="0" smtClean="0">
                <a:solidFill>
                  <a:schemeClr val="bg1"/>
                </a:solidFill>
                <a:latin typeface="Book Antiqua" panose="02040602050305030304" pitchFamily="18" charset="0"/>
              </a:rPr>
              <a:t>Pharmacology in the </a:t>
            </a:r>
            <a:r>
              <a:rPr lang="en-US" sz="4000" b="1" dirty="0" smtClean="0">
                <a:solidFill>
                  <a:schemeClr val="bg1"/>
                </a:solidFill>
                <a:latin typeface="Book Antiqua" panose="02040602050305030304" pitchFamily="18" charset="0"/>
              </a:rPr>
              <a:t/>
            </a:r>
            <a:br>
              <a:rPr lang="en-US" sz="4000" b="1" dirty="0" smtClean="0">
                <a:solidFill>
                  <a:schemeClr val="bg1"/>
                </a:solidFill>
                <a:latin typeface="Book Antiqua" panose="02040602050305030304" pitchFamily="18" charset="0"/>
              </a:rPr>
            </a:br>
            <a:r>
              <a:rPr lang="en-US" sz="4000" b="1" dirty="0" smtClean="0">
                <a:solidFill>
                  <a:schemeClr val="bg1"/>
                </a:solidFill>
                <a:latin typeface="Book Antiqua" panose="02040602050305030304" pitchFamily="18" charset="0"/>
              </a:rPr>
              <a:t>Older </a:t>
            </a:r>
            <a:r>
              <a:rPr lang="en-US" sz="4000" b="1" dirty="0" smtClean="0">
                <a:solidFill>
                  <a:schemeClr val="bg1"/>
                </a:solidFill>
                <a:latin typeface="Book Antiqua" panose="02040602050305030304" pitchFamily="18" charset="0"/>
              </a:rPr>
              <a:t>Adult</a:t>
            </a:r>
            <a:endParaRPr lang="en-US" sz="4000" b="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866840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43000"/>
          </a:xfrm>
        </p:spPr>
        <p:txBody>
          <a:bodyPr>
            <a:noAutofit/>
          </a:bodyPr>
          <a:lstStyle/>
          <a:p>
            <a:r>
              <a:rPr lang="en-US" sz="3600" b="1" dirty="0" smtClean="0">
                <a:latin typeface="Cambria" panose="02040503050406030204" pitchFamily="18" charset="0"/>
              </a:rPr>
              <a:t>What are the Most Frequent </a:t>
            </a:r>
            <a:r>
              <a:rPr lang="en-US" sz="3600" b="1" dirty="0">
                <a:latin typeface="Cambria" panose="02040503050406030204" pitchFamily="18" charset="0"/>
              </a:rPr>
              <a:t>C</a:t>
            </a:r>
            <a:r>
              <a:rPr lang="en-US" sz="3600" b="1" dirty="0" smtClean="0">
                <a:latin typeface="Cambria" panose="02040503050406030204" pitchFamily="18" charset="0"/>
              </a:rPr>
              <a:t>auses of Adverse Drug Events in the Elderly?</a:t>
            </a:r>
            <a:endParaRPr lang="en-US" sz="3600" b="1" dirty="0">
              <a:latin typeface="Cambria" panose="02040503050406030204" pitchFamily="18" charset="0"/>
            </a:endParaRPr>
          </a:p>
        </p:txBody>
      </p:sp>
      <p:sp>
        <p:nvSpPr>
          <p:cNvPr id="3" name="Content Placeholder 2"/>
          <p:cNvSpPr>
            <a:spLocks noGrp="1"/>
          </p:cNvSpPr>
          <p:nvPr>
            <p:ph idx="1"/>
          </p:nvPr>
        </p:nvSpPr>
        <p:spPr>
          <a:xfrm>
            <a:off x="533400" y="1447801"/>
            <a:ext cx="8229600" cy="4038600"/>
          </a:xfrm>
        </p:spPr>
        <p:txBody>
          <a:bodyPr>
            <a:normAutofit/>
          </a:bodyPr>
          <a:lstStyle/>
          <a:p>
            <a:pPr>
              <a:spcBef>
                <a:spcPts val="1200"/>
              </a:spcBef>
            </a:pPr>
            <a:r>
              <a:rPr lang="en-US" sz="2200" dirty="0" smtClean="0"/>
              <a:t>Polypharmacy - Concomitant administration of multiple pharmacologically active agents leading to unwanted interactions or increased drug concentrations or effects</a:t>
            </a:r>
          </a:p>
          <a:p>
            <a:pPr lvl="1">
              <a:spcBef>
                <a:spcPts val="1200"/>
              </a:spcBef>
            </a:pPr>
            <a:r>
              <a:rPr lang="en-US" sz="2200" dirty="0" smtClean="0"/>
              <a:t>prescription </a:t>
            </a:r>
            <a:r>
              <a:rPr lang="en-US" sz="2200" dirty="0"/>
              <a:t>drug–prescription drug, prescription drug–over-the-counter drug, prescription drug–herbal medication, and prescription drug–dietary supplement</a:t>
            </a:r>
            <a:r>
              <a:rPr lang="en-US" sz="2200" dirty="0" smtClean="0"/>
              <a:t>)</a:t>
            </a:r>
            <a:endParaRPr lang="en-US" sz="2200" dirty="0"/>
          </a:p>
          <a:p>
            <a:pPr>
              <a:spcBef>
                <a:spcPts val="1200"/>
              </a:spcBef>
            </a:pPr>
            <a:r>
              <a:rPr lang="en-US" sz="2200" dirty="0" smtClean="0"/>
              <a:t>Failure to adjust for reduced drug clearance (esp. renal)</a:t>
            </a:r>
            <a:endParaRPr lang="en-US" sz="2200" dirty="0"/>
          </a:p>
          <a:p>
            <a:pPr>
              <a:spcBef>
                <a:spcPts val="1200"/>
              </a:spcBef>
            </a:pPr>
            <a:r>
              <a:rPr lang="en-US" sz="2200" dirty="0" smtClean="0"/>
              <a:t>Enhanced drug effects coupled with reduced reflex responses and/or disease states</a:t>
            </a:r>
            <a:endParaRPr lang="en-US" sz="2200" dirty="0"/>
          </a:p>
          <a:p>
            <a:pPr marL="0" indent="0">
              <a:spcBef>
                <a:spcPts val="1200"/>
              </a:spcBef>
              <a:buNone/>
            </a:pPr>
            <a:endParaRPr lang="en-US" sz="2000" dirty="0"/>
          </a:p>
        </p:txBody>
      </p:sp>
    </p:spTree>
    <p:extLst>
      <p:ext uri="{BB962C8B-B14F-4D97-AF65-F5344CB8AC3E}">
        <p14:creationId xmlns:p14="http://schemas.microsoft.com/office/powerpoint/2010/main" val="36795699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172" r="5012"/>
          <a:stretch/>
        </p:blipFill>
        <p:spPr>
          <a:xfrm>
            <a:off x="2008392" y="1460209"/>
            <a:ext cx="5127216" cy="4114800"/>
          </a:xfrm>
          <a:prstGeom prst="rect">
            <a:avLst/>
          </a:prstGeom>
        </p:spPr>
      </p:pic>
      <p:sp>
        <p:nvSpPr>
          <p:cNvPr id="3" name="Rectangle 2"/>
          <p:cNvSpPr/>
          <p:nvPr/>
        </p:nvSpPr>
        <p:spPr>
          <a:xfrm>
            <a:off x="6096000" y="6400800"/>
            <a:ext cx="3048000" cy="261610"/>
          </a:xfrm>
          <a:prstGeom prst="rect">
            <a:avLst/>
          </a:prstGeom>
        </p:spPr>
        <p:txBody>
          <a:bodyPr wrap="square">
            <a:spAutoFit/>
          </a:bodyPr>
          <a:lstStyle/>
          <a:p>
            <a:r>
              <a:rPr lang="en-US" sz="1100" b="1" i="1" dirty="0" err="1" smtClean="0">
                <a:solidFill>
                  <a:schemeClr val="bg1"/>
                </a:solidFill>
              </a:rPr>
              <a:t>Piccini</a:t>
            </a:r>
            <a:r>
              <a:rPr lang="en-US" sz="1100" b="1" i="1" dirty="0" smtClean="0">
                <a:solidFill>
                  <a:schemeClr val="bg1"/>
                </a:solidFill>
              </a:rPr>
              <a:t>, et. al. Circulation. 2016;133:352-360.  </a:t>
            </a:r>
            <a:endParaRPr lang="en-US" sz="1100" b="1" i="1" dirty="0">
              <a:solidFill>
                <a:schemeClr val="bg1"/>
              </a:solidFill>
            </a:endParaRPr>
          </a:p>
        </p:txBody>
      </p:sp>
      <p:sp>
        <p:nvSpPr>
          <p:cNvPr id="6" name="Title 5"/>
          <p:cNvSpPr>
            <a:spLocks noGrp="1"/>
          </p:cNvSpPr>
          <p:nvPr>
            <p:ph type="title"/>
          </p:nvPr>
        </p:nvSpPr>
        <p:spPr>
          <a:xfrm>
            <a:off x="304800" y="152400"/>
            <a:ext cx="8458200" cy="1143000"/>
          </a:xfrm>
        </p:spPr>
        <p:txBody>
          <a:bodyPr>
            <a:normAutofit fontScale="90000"/>
          </a:bodyPr>
          <a:lstStyle/>
          <a:p>
            <a:r>
              <a:rPr lang="en-US" b="1" dirty="0" smtClean="0">
                <a:latin typeface="Cambria" panose="02040503050406030204" pitchFamily="18" charset="0"/>
              </a:rPr>
              <a:t>POLYPHARMACY: </a:t>
            </a:r>
            <a:br>
              <a:rPr lang="en-US" b="1" dirty="0" smtClean="0">
                <a:latin typeface="Cambria" panose="02040503050406030204" pitchFamily="18" charset="0"/>
              </a:rPr>
            </a:br>
            <a:r>
              <a:rPr lang="en-US" sz="3600" b="1" cap="none" dirty="0" smtClean="0">
                <a:latin typeface="Cambria" panose="02040503050406030204" pitchFamily="18" charset="0"/>
              </a:rPr>
              <a:t>Increased risk of bleeding with Rivaroxaban </a:t>
            </a:r>
            <a:endParaRPr lang="en-US" sz="3600" b="1" dirty="0">
              <a:latin typeface="Cambria" panose="02040503050406030204" pitchFamily="18" charset="0"/>
            </a:endParaRPr>
          </a:p>
        </p:txBody>
      </p:sp>
    </p:spTree>
    <p:extLst>
      <p:ext uri="{BB962C8B-B14F-4D97-AF65-F5344CB8AC3E}">
        <p14:creationId xmlns:p14="http://schemas.microsoft.com/office/powerpoint/2010/main" val="2802600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4000" b="1" dirty="0" smtClean="0">
                <a:latin typeface="Cambria" panose="02040503050406030204" pitchFamily="18" charset="0"/>
              </a:rPr>
              <a:t>Renal Function in Older </a:t>
            </a:r>
            <a:r>
              <a:rPr lang="en-US" sz="4000" b="1" dirty="0">
                <a:latin typeface="Cambria" panose="02040503050406030204" pitchFamily="18" charset="0"/>
              </a:rPr>
              <a:t>A</a:t>
            </a:r>
            <a:r>
              <a:rPr lang="en-US" sz="4000" b="1" dirty="0" smtClean="0">
                <a:latin typeface="Cambria" panose="02040503050406030204" pitchFamily="18" charset="0"/>
              </a:rPr>
              <a:t>dults: </a:t>
            </a:r>
            <a:br>
              <a:rPr lang="en-US" sz="4000" b="1" dirty="0" smtClean="0">
                <a:latin typeface="Cambria" panose="02040503050406030204" pitchFamily="18" charset="0"/>
              </a:rPr>
            </a:br>
            <a:r>
              <a:rPr lang="en-US" sz="3400" b="1" dirty="0" smtClean="0">
                <a:latin typeface="Cambria" panose="02040503050406030204" pitchFamily="18" charset="0"/>
              </a:rPr>
              <a:t>More than just the Creatinine</a:t>
            </a:r>
            <a:endParaRPr lang="en-US" sz="3400" b="1" dirty="0">
              <a:latin typeface="Cambria" panose="02040503050406030204" pitchFamily="18" charset="0"/>
            </a:endParaRPr>
          </a:p>
        </p:txBody>
      </p:sp>
      <p:sp>
        <p:nvSpPr>
          <p:cNvPr id="3" name="Content Placeholder 2"/>
          <p:cNvSpPr>
            <a:spLocks noGrp="1"/>
          </p:cNvSpPr>
          <p:nvPr>
            <p:ph idx="1"/>
          </p:nvPr>
        </p:nvSpPr>
        <p:spPr>
          <a:xfrm>
            <a:off x="381000" y="1524000"/>
            <a:ext cx="8382000" cy="4525963"/>
          </a:xfrm>
        </p:spPr>
        <p:txBody>
          <a:bodyPr>
            <a:normAutofit/>
          </a:bodyPr>
          <a:lstStyle/>
          <a:p>
            <a:pPr>
              <a:spcBef>
                <a:spcPts val="1200"/>
              </a:spcBef>
            </a:pPr>
            <a:r>
              <a:rPr lang="en-US" sz="2000" dirty="0"/>
              <a:t>D</a:t>
            </a:r>
            <a:r>
              <a:rPr lang="en-US" sz="2000" dirty="0" smtClean="0"/>
              <a:t>ue to the reduced muscle mass in older people, a concomitant decrease in creatinine (byproduct of muscle mass breakdown) occurs, which can result in </a:t>
            </a:r>
            <a:r>
              <a:rPr lang="en-US" sz="2000" dirty="0"/>
              <a:t>“</a:t>
            </a:r>
            <a:r>
              <a:rPr lang="en-US" sz="2000" dirty="0" smtClean="0"/>
              <a:t>normal” </a:t>
            </a:r>
            <a:r>
              <a:rPr lang="en-US" sz="2000" dirty="0"/>
              <a:t>creatinine </a:t>
            </a:r>
            <a:r>
              <a:rPr lang="en-US" sz="2000" dirty="0" smtClean="0"/>
              <a:t>values despite the presence of reduced renal function.</a:t>
            </a:r>
            <a:endParaRPr lang="en-US" sz="2000" dirty="0"/>
          </a:p>
          <a:p>
            <a:pPr>
              <a:spcBef>
                <a:spcPts val="1200"/>
              </a:spcBef>
            </a:pPr>
            <a:r>
              <a:rPr lang="en-US" sz="2000" dirty="0" smtClean="0"/>
              <a:t>The tool most frequently used for renal clearance-adjusted dosing is the Cockcroft-</a:t>
            </a:r>
            <a:r>
              <a:rPr lang="en-US" sz="2000" dirty="0" err="1" smtClean="0"/>
              <a:t>Gault</a:t>
            </a:r>
            <a:r>
              <a:rPr lang="en-US" sz="2000" dirty="0" smtClean="0"/>
              <a:t> equation that incorporates age, sex, and serum creatinine ; a variety of mobile apps and online calculators are available.</a:t>
            </a:r>
          </a:p>
          <a:p>
            <a:pPr lvl="1">
              <a:spcBef>
                <a:spcPts val="1200"/>
              </a:spcBef>
            </a:pPr>
            <a:r>
              <a:rPr lang="en-US" sz="2000" dirty="0" smtClean="0"/>
              <a:t>While estimated glomerular filtration rate is a more accurate reflection of renal disease status it has not been used to develop renal dosing adjustments for most FDA-approved medications that are </a:t>
            </a:r>
            <a:r>
              <a:rPr lang="en-US" sz="2000" dirty="0" err="1" smtClean="0"/>
              <a:t>renally</a:t>
            </a:r>
            <a:r>
              <a:rPr lang="en-US" sz="2000" dirty="0" smtClean="0"/>
              <a:t> excreted. </a:t>
            </a:r>
          </a:p>
          <a:p>
            <a:endParaRPr lang="en-US" dirty="0"/>
          </a:p>
        </p:txBody>
      </p:sp>
    </p:spTree>
    <p:extLst>
      <p:ext uri="{BB962C8B-B14F-4D97-AF65-F5344CB8AC3E}">
        <p14:creationId xmlns:p14="http://schemas.microsoft.com/office/powerpoint/2010/main" val="4023092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5741719"/>
            <a:ext cx="3429000" cy="963881"/>
          </a:xfrm>
        </p:spPr>
        <p:txBody>
          <a:bodyPr>
            <a:normAutofit/>
          </a:bodyPr>
          <a:lstStyle/>
          <a:p>
            <a:pPr algn="r"/>
            <a:r>
              <a:rPr lang="en-US" sz="1100" b="1" i="1" dirty="0" smtClean="0">
                <a:solidFill>
                  <a:schemeClr val="bg1"/>
                </a:solidFill>
                <a:latin typeface="+mn-lt"/>
              </a:rPr>
              <a:t/>
            </a:r>
            <a:br>
              <a:rPr lang="en-US" sz="1100" b="1" i="1" dirty="0" smtClean="0">
                <a:solidFill>
                  <a:schemeClr val="bg1"/>
                </a:solidFill>
                <a:latin typeface="+mn-lt"/>
              </a:rPr>
            </a:br>
            <a:r>
              <a:rPr lang="en-US" sz="1100" b="1" i="1" dirty="0">
                <a:solidFill>
                  <a:schemeClr val="bg1"/>
                </a:solidFill>
                <a:latin typeface="+mn-lt"/>
              </a:rPr>
              <a:t/>
            </a:r>
            <a:br>
              <a:rPr lang="en-US" sz="1100" b="1" i="1" dirty="0">
                <a:solidFill>
                  <a:schemeClr val="bg1"/>
                </a:solidFill>
                <a:latin typeface="+mn-lt"/>
              </a:rPr>
            </a:br>
            <a:r>
              <a:rPr lang="en-US" sz="1100" b="1" i="1" dirty="0" smtClean="0">
                <a:solidFill>
                  <a:schemeClr val="bg1"/>
                </a:solidFill>
                <a:latin typeface="+mn-lt"/>
              </a:rPr>
              <a:t>Reproduced </a:t>
            </a:r>
            <a:r>
              <a:rPr lang="en-US" sz="1100" b="1" i="1" dirty="0">
                <a:solidFill>
                  <a:schemeClr val="bg1"/>
                </a:solidFill>
                <a:latin typeface="+mn-lt"/>
              </a:rPr>
              <a:t>with permission from Coresh J, </a:t>
            </a:r>
            <a:r>
              <a:rPr lang="en-US" sz="1100" b="1" i="1" dirty="0" err="1">
                <a:solidFill>
                  <a:schemeClr val="bg1"/>
                </a:solidFill>
                <a:latin typeface="+mn-lt"/>
              </a:rPr>
              <a:t>Selvin</a:t>
            </a:r>
            <a:r>
              <a:rPr lang="en-US" sz="1100" b="1" i="1" dirty="0">
                <a:solidFill>
                  <a:schemeClr val="bg1"/>
                </a:solidFill>
                <a:latin typeface="+mn-lt"/>
              </a:rPr>
              <a:t> E, Stevens LA, et al. Prevalence of chronic kidney disease in the United States. JAMA 2007;298:2038-47.</a:t>
            </a:r>
          </a:p>
        </p:txBody>
      </p:sp>
      <p:pic>
        <p:nvPicPr>
          <p:cNvPr id="5122" name="Picture 2" descr="http://education.acc.org/%7E/media/Images/Education/Certified%20Learning/Clinical%20Images/SAP/2014/ECCOA/Pharmacology%20Case%201/ECCOA_2_1_Schwartz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655" y="0"/>
            <a:ext cx="8162690"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694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143000"/>
          </a:xfrm>
        </p:spPr>
        <p:txBody>
          <a:bodyPr>
            <a:noAutofit/>
          </a:bodyPr>
          <a:lstStyle/>
          <a:p>
            <a:r>
              <a:rPr lang="en-US" sz="4000" b="1" dirty="0" smtClean="0">
                <a:latin typeface="Cambria" panose="02040503050406030204" pitchFamily="18" charset="0"/>
              </a:rPr>
              <a:t>Drug-Drug Interactions: </a:t>
            </a:r>
            <a:br>
              <a:rPr lang="en-US" sz="4000" b="1" dirty="0" smtClean="0">
                <a:latin typeface="Cambria" panose="02040503050406030204" pitchFamily="18" charset="0"/>
              </a:rPr>
            </a:br>
            <a:r>
              <a:rPr lang="en-US" sz="3600" b="1" dirty="0" smtClean="0">
                <a:latin typeface="Cambria" panose="02040503050406030204" pitchFamily="18" charset="0"/>
              </a:rPr>
              <a:t>Unintended </a:t>
            </a:r>
            <a:r>
              <a:rPr lang="en-US" sz="3600" b="1" dirty="0">
                <a:latin typeface="Cambria" panose="02040503050406030204" pitchFamily="18" charset="0"/>
              </a:rPr>
              <a:t>C</a:t>
            </a:r>
            <a:r>
              <a:rPr lang="en-US" sz="3600" b="1" dirty="0" smtClean="0">
                <a:latin typeface="Cambria" panose="02040503050406030204" pitchFamily="18" charset="0"/>
              </a:rPr>
              <a:t>onsequences</a:t>
            </a:r>
            <a:endParaRPr lang="en-US" sz="3600" b="1" dirty="0">
              <a:latin typeface="Cambria" panose="02040503050406030204" pitchFamily="18" charset="0"/>
            </a:endParaRPr>
          </a:p>
        </p:txBody>
      </p:sp>
      <p:sp>
        <p:nvSpPr>
          <p:cNvPr id="3" name="Content Placeholder 2"/>
          <p:cNvSpPr>
            <a:spLocks noGrp="1"/>
          </p:cNvSpPr>
          <p:nvPr>
            <p:ph idx="1"/>
          </p:nvPr>
        </p:nvSpPr>
        <p:spPr>
          <a:xfrm>
            <a:off x="381000" y="1676400"/>
            <a:ext cx="8305800" cy="4525963"/>
          </a:xfrm>
        </p:spPr>
        <p:txBody>
          <a:bodyPr>
            <a:normAutofit/>
          </a:bodyPr>
          <a:lstStyle/>
          <a:p>
            <a:pPr>
              <a:spcBef>
                <a:spcPts val="1200"/>
              </a:spcBef>
            </a:pPr>
            <a:r>
              <a:rPr lang="en-US" sz="2200" dirty="0" smtClean="0"/>
              <a:t>Multimorbidity goes hand in hand with polypharmacy in older adults</a:t>
            </a:r>
          </a:p>
          <a:p>
            <a:pPr>
              <a:spcBef>
                <a:spcPts val="1200"/>
              </a:spcBef>
            </a:pPr>
            <a:r>
              <a:rPr lang="en-US" sz="2200" dirty="0" smtClean="0"/>
              <a:t>Drug-drug interactions can be due to altered pharmacokinetics (e.g. competing for protein binding, enzymatic metabolism or renal clearance) or pharmacodynamics</a:t>
            </a:r>
          </a:p>
          <a:p>
            <a:pPr>
              <a:spcBef>
                <a:spcPts val="1200"/>
              </a:spcBef>
            </a:pPr>
            <a:r>
              <a:rPr lang="en-US" sz="2200" dirty="0" smtClean="0"/>
              <a:t>The risk of adverse drug-drug interactions increases exponentially as the medication list grows in older adults</a:t>
            </a:r>
            <a:endParaRPr lang="en-US" sz="2200" dirty="0"/>
          </a:p>
        </p:txBody>
      </p:sp>
    </p:spTree>
    <p:extLst>
      <p:ext uri="{BB962C8B-B14F-4D97-AF65-F5344CB8AC3E}">
        <p14:creationId xmlns:p14="http://schemas.microsoft.com/office/powerpoint/2010/main" val="2925539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803"/>
            <a:ext cx="8229600" cy="1143000"/>
          </a:xfrm>
        </p:spPr>
        <p:txBody>
          <a:bodyPr>
            <a:normAutofit/>
          </a:bodyPr>
          <a:lstStyle/>
          <a:p>
            <a:pPr algn="ctr"/>
            <a:r>
              <a:rPr lang="en-US" sz="4000" b="1" dirty="0" smtClean="0">
                <a:latin typeface="Cambria" panose="02040503050406030204" pitchFamily="18" charset="0"/>
              </a:rPr>
              <a:t>Dangerous </a:t>
            </a:r>
            <a:r>
              <a:rPr lang="en-US" sz="4000" b="1" dirty="0">
                <a:latin typeface="Cambria" panose="02040503050406030204" pitchFamily="18" charset="0"/>
              </a:rPr>
              <a:t>L</a:t>
            </a:r>
            <a:r>
              <a:rPr lang="en-US" sz="4000" b="1" dirty="0" smtClean="0">
                <a:latin typeface="Cambria" panose="02040503050406030204" pitchFamily="18" charset="0"/>
              </a:rPr>
              <a:t>iaisons </a:t>
            </a:r>
            <a:endParaRPr lang="en-US" sz="4000" b="1" dirty="0">
              <a:latin typeface="Cambria" panose="020405030504060302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326" y="990600"/>
            <a:ext cx="5883349"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5867400" y="5905500"/>
            <a:ext cx="3200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100" b="1" i="1" dirty="0" err="1" smtClean="0">
                <a:solidFill>
                  <a:schemeClr val="bg1"/>
                </a:solidFill>
              </a:rPr>
              <a:t>Brenes</a:t>
            </a:r>
            <a:r>
              <a:rPr lang="en-US" sz="1100" b="1" i="1" dirty="0" smtClean="0">
                <a:solidFill>
                  <a:schemeClr val="bg1"/>
                </a:solidFill>
              </a:rPr>
              <a:t>-Salazar JA , </a:t>
            </a:r>
            <a:r>
              <a:rPr lang="en-US" sz="1100" b="1" i="1" dirty="0" err="1" smtClean="0">
                <a:solidFill>
                  <a:schemeClr val="bg1"/>
                </a:solidFill>
              </a:rPr>
              <a:t>Alshawabkeh</a:t>
            </a:r>
            <a:r>
              <a:rPr lang="en-US" sz="1100" b="1" i="1" dirty="0" smtClean="0">
                <a:solidFill>
                  <a:schemeClr val="bg1"/>
                </a:solidFill>
              </a:rPr>
              <a:t> L, </a:t>
            </a:r>
            <a:r>
              <a:rPr lang="en-US" sz="1100" b="1" i="1" dirty="0" err="1" smtClean="0">
                <a:solidFill>
                  <a:schemeClr val="bg1"/>
                </a:solidFill>
              </a:rPr>
              <a:t>Schamder</a:t>
            </a:r>
            <a:r>
              <a:rPr lang="en-US" sz="1100" b="1" i="1" dirty="0" smtClean="0">
                <a:solidFill>
                  <a:schemeClr val="bg1"/>
                </a:solidFill>
              </a:rPr>
              <a:t> KE et al. J </a:t>
            </a:r>
            <a:r>
              <a:rPr lang="en-US" sz="1100" b="1" i="1" dirty="0" err="1" smtClean="0">
                <a:solidFill>
                  <a:schemeClr val="bg1"/>
                </a:solidFill>
              </a:rPr>
              <a:t>Geriatr</a:t>
            </a:r>
            <a:r>
              <a:rPr lang="en-US" sz="1100" b="1" i="1" dirty="0" smtClean="0">
                <a:solidFill>
                  <a:schemeClr val="bg1"/>
                </a:solidFill>
              </a:rPr>
              <a:t> </a:t>
            </a:r>
            <a:r>
              <a:rPr lang="en-US" sz="1100" b="1" i="1" dirty="0" err="1" smtClean="0">
                <a:solidFill>
                  <a:schemeClr val="bg1"/>
                </a:solidFill>
              </a:rPr>
              <a:t>Cardiol</a:t>
            </a:r>
            <a:r>
              <a:rPr lang="en-US" sz="1100" b="1" i="1" dirty="0" smtClean="0">
                <a:solidFill>
                  <a:schemeClr val="bg1"/>
                </a:solidFill>
              </a:rPr>
              <a:t> 2015; 12: 192-195</a:t>
            </a:r>
            <a:endParaRPr lang="en-US" sz="1100" b="1" i="1" dirty="0">
              <a:solidFill>
                <a:schemeClr val="bg1"/>
              </a:solidFill>
            </a:endParaRPr>
          </a:p>
        </p:txBody>
      </p:sp>
    </p:spTree>
    <p:extLst>
      <p:ext uri="{BB962C8B-B14F-4D97-AF65-F5344CB8AC3E}">
        <p14:creationId xmlns:p14="http://schemas.microsoft.com/office/powerpoint/2010/main" val="3263493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education.acc.org/%7E/media/Images/Education/Certified%20Learning/Clinical%20Images/SAP/2014/ECCOA/Pharmacology%20Case%202/ECCOA_2_2_Schwartz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 y="0"/>
            <a:ext cx="7437120"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120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b="1" dirty="0" smtClean="0">
                <a:latin typeface="Cambria" panose="02040503050406030204" pitchFamily="18" charset="0"/>
              </a:rPr>
              <a:t>Drug-physiologic </a:t>
            </a:r>
            <a:r>
              <a:rPr lang="en-US" b="1" dirty="0">
                <a:latin typeface="Cambria" panose="02040503050406030204" pitchFamily="18" charset="0"/>
              </a:rPr>
              <a:t>S</a:t>
            </a:r>
            <a:r>
              <a:rPr lang="en-US" b="1" dirty="0" smtClean="0">
                <a:latin typeface="Cambria" panose="02040503050406030204" pitchFamily="18" charset="0"/>
              </a:rPr>
              <a:t>ubstrate </a:t>
            </a:r>
            <a:r>
              <a:rPr lang="en-US" b="1" dirty="0">
                <a:latin typeface="Cambria" panose="02040503050406030204" pitchFamily="18" charset="0"/>
              </a:rPr>
              <a:t>I</a:t>
            </a:r>
            <a:r>
              <a:rPr lang="en-US" b="1" dirty="0" smtClean="0">
                <a:latin typeface="Cambria" panose="02040503050406030204" pitchFamily="18" charset="0"/>
              </a:rPr>
              <a:t>nteractions</a:t>
            </a:r>
            <a:endParaRPr lang="en-US" b="1" dirty="0">
              <a:latin typeface="Cambria" panose="02040503050406030204" pitchFamily="18" charset="0"/>
            </a:endParaRPr>
          </a:p>
        </p:txBody>
      </p:sp>
      <p:sp>
        <p:nvSpPr>
          <p:cNvPr id="3" name="Content Placeholder 2"/>
          <p:cNvSpPr>
            <a:spLocks noGrp="1"/>
          </p:cNvSpPr>
          <p:nvPr>
            <p:ph idx="1"/>
          </p:nvPr>
        </p:nvSpPr>
        <p:spPr>
          <a:xfrm>
            <a:off x="457200" y="1447800"/>
            <a:ext cx="8382000" cy="4953000"/>
          </a:xfrm>
        </p:spPr>
        <p:txBody>
          <a:bodyPr>
            <a:normAutofit/>
          </a:bodyPr>
          <a:lstStyle/>
          <a:p>
            <a:pPr>
              <a:spcBef>
                <a:spcPts val="1200"/>
              </a:spcBef>
            </a:pPr>
            <a:r>
              <a:rPr lang="en-US" sz="2000" dirty="0" smtClean="0"/>
              <a:t>Age-related physiologic changes that impact response to cardiovascular medications (especially diuretics and vasodilators) include increased ventricular and central arterial stiffness, attenuated autonomic reflexes and volume-regulating hormones</a:t>
            </a:r>
          </a:p>
          <a:p>
            <a:pPr>
              <a:spcBef>
                <a:spcPts val="1200"/>
              </a:spcBef>
            </a:pPr>
            <a:r>
              <a:rPr lang="en-US" sz="2000" dirty="0" smtClean="0"/>
              <a:t>Lightheadedness, orthostatic hypotension and syncope can occur due to these cardiovascular changes</a:t>
            </a:r>
          </a:p>
          <a:p>
            <a:pPr>
              <a:spcBef>
                <a:spcPts val="1200"/>
              </a:spcBef>
            </a:pPr>
            <a:r>
              <a:rPr lang="en-US" sz="2000" dirty="0" smtClean="0"/>
              <a:t>Gastrointestinal transit in older adults can significantly decrease in the presence of bile acid </a:t>
            </a:r>
            <a:r>
              <a:rPr lang="en-US" sz="2000" dirty="0" err="1" smtClean="0"/>
              <a:t>sequestrants</a:t>
            </a:r>
            <a:r>
              <a:rPr lang="en-US" sz="2000" dirty="0" smtClean="0"/>
              <a:t>, opiates, drugs with anticholinergic effects and calcium channel blockers, leading to constipation</a:t>
            </a:r>
          </a:p>
          <a:p>
            <a:pPr>
              <a:spcBef>
                <a:spcPts val="1200"/>
              </a:spcBef>
            </a:pPr>
            <a:r>
              <a:rPr lang="en-US" sz="2000" dirty="0" smtClean="0"/>
              <a:t>In addition, certain adverse drug events (ADEs) are unintended consequences of interactions between medications and additional patient’s comorbidities (examples follow)</a:t>
            </a:r>
            <a:endParaRPr lang="en-US" sz="2000" dirty="0">
              <a:solidFill>
                <a:srgbClr val="FF0000"/>
              </a:solidFill>
            </a:endParaRPr>
          </a:p>
        </p:txBody>
      </p:sp>
    </p:spTree>
    <p:extLst>
      <p:ext uri="{BB962C8B-B14F-4D97-AF65-F5344CB8AC3E}">
        <p14:creationId xmlns:p14="http://schemas.microsoft.com/office/powerpoint/2010/main" val="3083312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ducation.acc.org/%7E/media/Images/Education/Certified%20Learning/Clinical%20Images/SAP/2014/ECCOA/Pharmacology%20Case%202/ECCOA_2_2_Schwartz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 y="0"/>
            <a:ext cx="7437120"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712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ducation.acc.org/%7E/media/Images/Education/Certified%20Learning/Clinical%20Images/SAP/2014/ECCOA/Pharmacology%20Case%202/ECCOA_2_2_Schwartz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 y="0"/>
            <a:ext cx="7437120"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777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ambria" panose="02040503050406030204" pitchFamily="18" charset="0"/>
              </a:rPr>
              <a:t>Relevance of Age-related </a:t>
            </a:r>
            <a:r>
              <a:rPr lang="en-US" b="1" dirty="0">
                <a:latin typeface="Cambria" panose="02040503050406030204" pitchFamily="18" charset="0"/>
              </a:rPr>
              <a:t>P</a:t>
            </a:r>
            <a:r>
              <a:rPr lang="en-US" b="1" dirty="0" smtClean="0">
                <a:latin typeface="Cambria" panose="02040503050406030204" pitchFamily="18" charset="0"/>
              </a:rPr>
              <a:t>harmacologic </a:t>
            </a:r>
            <a:r>
              <a:rPr lang="en-US" b="1" dirty="0">
                <a:latin typeface="Cambria" panose="02040503050406030204" pitchFamily="18" charset="0"/>
              </a:rPr>
              <a:t>C</a:t>
            </a:r>
            <a:r>
              <a:rPr lang="en-US" b="1" dirty="0" smtClean="0">
                <a:latin typeface="Cambria" panose="02040503050406030204" pitchFamily="18" charset="0"/>
              </a:rPr>
              <a:t>hanges</a:t>
            </a:r>
            <a:endParaRPr lang="en-US" b="1" dirty="0">
              <a:latin typeface="Cambria" panose="02040503050406030204" pitchFamily="18" charset="0"/>
            </a:endParaRPr>
          </a:p>
        </p:txBody>
      </p:sp>
      <p:sp>
        <p:nvSpPr>
          <p:cNvPr id="3" name="Content Placeholder 2"/>
          <p:cNvSpPr>
            <a:spLocks noGrp="1"/>
          </p:cNvSpPr>
          <p:nvPr>
            <p:ph idx="1"/>
          </p:nvPr>
        </p:nvSpPr>
        <p:spPr>
          <a:xfrm>
            <a:off x="533400" y="1524001"/>
            <a:ext cx="8305800" cy="4038600"/>
          </a:xfrm>
        </p:spPr>
        <p:txBody>
          <a:bodyPr>
            <a:normAutofit/>
          </a:bodyPr>
          <a:lstStyle/>
          <a:p>
            <a:pPr>
              <a:spcBef>
                <a:spcPts val="1200"/>
              </a:spcBef>
            </a:pPr>
            <a:r>
              <a:rPr lang="en-US" sz="2200" dirty="0" smtClean="0"/>
              <a:t>Older adults represent the largest group to which cardiovascular drugs are prescribed, yet, the elderly have been underrepresented or excluded from most safety and efficacy cardiovascular trials</a:t>
            </a:r>
          </a:p>
          <a:p>
            <a:pPr>
              <a:spcBef>
                <a:spcPts val="1200"/>
              </a:spcBef>
            </a:pPr>
            <a:r>
              <a:rPr lang="en-US" sz="2200" dirty="0" smtClean="0"/>
              <a:t>Key differences in anatomy, physiology, and pharmacokinetics and pharmacodynamics between older and younger or middle-aged adults</a:t>
            </a:r>
          </a:p>
          <a:p>
            <a:pPr>
              <a:spcBef>
                <a:spcPts val="1200"/>
              </a:spcBef>
            </a:pPr>
            <a:r>
              <a:rPr lang="en-US" sz="2200" dirty="0" smtClean="0"/>
              <a:t>The result are additional challenges in optimizing cardiovascular medication regimens  </a:t>
            </a:r>
          </a:p>
        </p:txBody>
      </p:sp>
    </p:spTree>
    <p:extLst>
      <p:ext uri="{BB962C8B-B14F-4D97-AF65-F5344CB8AC3E}">
        <p14:creationId xmlns:p14="http://schemas.microsoft.com/office/powerpoint/2010/main" val="339334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Cambria" panose="02040503050406030204" pitchFamily="18" charset="0"/>
              </a:rPr>
              <a:t>Epidemiology of </a:t>
            </a:r>
            <a:r>
              <a:rPr lang="en-US" b="1" dirty="0">
                <a:latin typeface="Cambria" panose="02040503050406030204" pitchFamily="18" charset="0"/>
              </a:rPr>
              <a:t>M</a:t>
            </a:r>
            <a:r>
              <a:rPr lang="en-US" b="1" dirty="0" smtClean="0">
                <a:latin typeface="Cambria" panose="02040503050406030204" pitchFamily="18" charset="0"/>
              </a:rPr>
              <a:t>edication Non-Adherence in the Elderly</a:t>
            </a:r>
            <a:endParaRPr lang="en-US" b="1" dirty="0">
              <a:latin typeface="Cambria" panose="02040503050406030204" pitchFamily="18" charset="0"/>
            </a:endParaRPr>
          </a:p>
        </p:txBody>
      </p:sp>
      <p:sp>
        <p:nvSpPr>
          <p:cNvPr id="3" name="Content Placeholder 2"/>
          <p:cNvSpPr>
            <a:spLocks noGrp="1"/>
          </p:cNvSpPr>
          <p:nvPr>
            <p:ph idx="1"/>
          </p:nvPr>
        </p:nvSpPr>
        <p:spPr>
          <a:xfrm>
            <a:off x="457200" y="1600200"/>
            <a:ext cx="8153400" cy="4724400"/>
          </a:xfrm>
        </p:spPr>
        <p:txBody>
          <a:bodyPr>
            <a:normAutofit/>
          </a:bodyPr>
          <a:lstStyle/>
          <a:p>
            <a:pPr>
              <a:spcBef>
                <a:spcPts val="1200"/>
              </a:spcBef>
            </a:pPr>
            <a:r>
              <a:rPr lang="en-US" sz="2200" dirty="0" smtClean="0"/>
              <a:t>It is estimated that at least 50% of elderly patients are not adherent with prescribing directions with at least one of their medications</a:t>
            </a:r>
          </a:p>
          <a:p>
            <a:pPr>
              <a:spcBef>
                <a:spcPts val="1200"/>
              </a:spcBef>
            </a:pPr>
            <a:r>
              <a:rPr lang="en-US" sz="2200" dirty="0" smtClean="0"/>
              <a:t>However, the same is true for their younger counterparts</a:t>
            </a:r>
          </a:p>
          <a:p>
            <a:pPr>
              <a:spcBef>
                <a:spcPts val="1200"/>
              </a:spcBef>
            </a:pPr>
            <a:r>
              <a:rPr lang="en-US" sz="2200" dirty="0" smtClean="0"/>
              <a:t>Non-adherence in older adults is a complex issue, as many medical, personal, educational, socioeconomic and cultural risk factors can contribute</a:t>
            </a:r>
            <a:endParaRPr lang="en-US" sz="2200" dirty="0"/>
          </a:p>
        </p:txBody>
      </p:sp>
    </p:spTree>
    <p:extLst>
      <p:ext uri="{BB962C8B-B14F-4D97-AF65-F5344CB8AC3E}">
        <p14:creationId xmlns:p14="http://schemas.microsoft.com/office/powerpoint/2010/main" val="678425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education.acc.org/%7E/media/Images/Education/Certified%20Learning/Clinical%20Images/SAP/2014/ECCOA/Pharmacology%20Case%203/ECCOA_2_3_Schwartz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 y="0"/>
            <a:ext cx="7437121"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225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education.acc.org/%7E/media/Images/Education/Certified%20Learning/Clinical%20Images/SAP/2014/ECCOA/Pharmacology%20Case%203/ECCOA_2_3_Schwartz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68" y="0"/>
            <a:ext cx="8263465" cy="557784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5791200" y="5715000"/>
            <a:ext cx="3276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100" b="1" i="1" dirty="0">
                <a:solidFill>
                  <a:schemeClr val="bg1"/>
                </a:solidFill>
              </a:rPr>
              <a:t>Reproduced with permission from Rasmussen JN, Chong A, Alter DA. Relationship between adherence to evidence-based pharmacotherapy and long-term mortality after acute myocardial infarction. JAMA 2007;297:177-86.</a:t>
            </a:r>
          </a:p>
        </p:txBody>
      </p:sp>
    </p:spTree>
    <p:extLst>
      <p:ext uri="{BB962C8B-B14F-4D97-AF65-F5344CB8AC3E}">
        <p14:creationId xmlns:p14="http://schemas.microsoft.com/office/powerpoint/2010/main" val="3579102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5638800"/>
            <a:ext cx="3200400" cy="1143000"/>
          </a:xfrm>
        </p:spPr>
        <p:txBody>
          <a:bodyPr>
            <a:normAutofit/>
          </a:bodyPr>
          <a:lstStyle/>
          <a:p>
            <a:pPr algn="r"/>
            <a:r>
              <a:rPr lang="en-US" sz="1100" b="1" i="1" dirty="0">
                <a:solidFill>
                  <a:schemeClr val="bg1"/>
                </a:solidFill>
              </a:rPr>
              <a:t>Reproduced with permission from </a:t>
            </a:r>
            <a:r>
              <a:rPr lang="en-US" sz="1100" b="1" i="1" dirty="0" err="1">
                <a:solidFill>
                  <a:schemeClr val="bg1"/>
                </a:solidFill>
              </a:rPr>
              <a:t>Spertus</a:t>
            </a:r>
            <a:r>
              <a:rPr lang="en-US" sz="1100" b="1" i="1" dirty="0">
                <a:solidFill>
                  <a:schemeClr val="bg1"/>
                </a:solidFill>
              </a:rPr>
              <a:t> JA, </a:t>
            </a:r>
            <a:r>
              <a:rPr lang="en-US" sz="1100" b="1" i="1" dirty="0" err="1">
                <a:solidFill>
                  <a:schemeClr val="bg1"/>
                </a:solidFill>
              </a:rPr>
              <a:t>Kettelkamp</a:t>
            </a:r>
            <a:r>
              <a:rPr lang="en-US" sz="1100" b="1" i="1" dirty="0">
                <a:solidFill>
                  <a:schemeClr val="bg1"/>
                </a:solidFill>
              </a:rPr>
              <a:t> R, Vance C, et al. Prevalence, predictors, and outcomes of premature discontinuation of </a:t>
            </a:r>
            <a:r>
              <a:rPr lang="en-US" sz="1100" b="1" i="1" dirty="0" err="1">
                <a:solidFill>
                  <a:schemeClr val="bg1"/>
                </a:solidFill>
              </a:rPr>
              <a:t>thienopyridine</a:t>
            </a:r>
            <a:r>
              <a:rPr lang="en-US" sz="1100" b="1" i="1" dirty="0">
                <a:solidFill>
                  <a:schemeClr val="bg1"/>
                </a:solidFill>
              </a:rPr>
              <a:t> therapy after drug-eluting stent placement: results from the PREMIER registry. Circulation 2006;113:2803-9.</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1" y="0"/>
            <a:ext cx="8127998"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6891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143000"/>
          </a:xfrm>
        </p:spPr>
        <p:txBody>
          <a:bodyPr>
            <a:normAutofit fontScale="90000"/>
          </a:bodyPr>
          <a:lstStyle/>
          <a:p>
            <a:r>
              <a:rPr lang="en-US" b="1" dirty="0" smtClean="0">
                <a:latin typeface="Cambria" panose="02040503050406030204" pitchFamily="18" charset="0"/>
              </a:rPr>
              <a:t>Strategies to Improve </a:t>
            </a:r>
            <a:r>
              <a:rPr lang="en-US" b="1" dirty="0">
                <a:latin typeface="Cambria" panose="02040503050406030204" pitchFamily="18" charset="0"/>
              </a:rPr>
              <a:t>M</a:t>
            </a:r>
            <a:r>
              <a:rPr lang="en-US" b="1" dirty="0" smtClean="0">
                <a:latin typeface="Cambria" panose="02040503050406030204" pitchFamily="18" charset="0"/>
              </a:rPr>
              <a:t>edication </a:t>
            </a:r>
            <a:r>
              <a:rPr lang="en-US" b="1" dirty="0">
                <a:latin typeface="Cambria" panose="02040503050406030204" pitchFamily="18" charset="0"/>
              </a:rPr>
              <a:t>A</a:t>
            </a:r>
            <a:r>
              <a:rPr lang="en-US" b="1" dirty="0" smtClean="0">
                <a:latin typeface="Cambria" panose="02040503050406030204" pitchFamily="18" charset="0"/>
              </a:rPr>
              <a:t>dherence in Older Adults</a:t>
            </a:r>
            <a:endParaRPr lang="en-US" b="1" dirty="0">
              <a:latin typeface="Cambria" panose="02040503050406030204" pitchFamily="18" charset="0"/>
            </a:endParaRPr>
          </a:p>
        </p:txBody>
      </p:sp>
      <p:sp>
        <p:nvSpPr>
          <p:cNvPr id="3" name="Content Placeholder 2"/>
          <p:cNvSpPr>
            <a:spLocks noGrp="1"/>
          </p:cNvSpPr>
          <p:nvPr>
            <p:ph idx="1"/>
          </p:nvPr>
        </p:nvSpPr>
        <p:spPr>
          <a:xfrm>
            <a:off x="381000" y="1524000"/>
            <a:ext cx="8458200" cy="4525963"/>
          </a:xfrm>
        </p:spPr>
        <p:txBody>
          <a:bodyPr>
            <a:normAutofit/>
          </a:bodyPr>
          <a:lstStyle/>
          <a:p>
            <a:pPr>
              <a:spcBef>
                <a:spcPts val="1200"/>
              </a:spcBef>
            </a:pPr>
            <a:r>
              <a:rPr lang="en-US" sz="2200" dirty="0" smtClean="0"/>
              <a:t>Reduce cost (generics, lower co-pay)</a:t>
            </a:r>
          </a:p>
          <a:p>
            <a:pPr>
              <a:spcBef>
                <a:spcPts val="1200"/>
              </a:spcBef>
            </a:pPr>
            <a:r>
              <a:rPr lang="en-US" sz="2200" dirty="0" smtClean="0"/>
              <a:t>Facilitate access (pharmacy, mail order, assistance)</a:t>
            </a:r>
          </a:p>
          <a:p>
            <a:pPr>
              <a:spcBef>
                <a:spcPts val="1200"/>
              </a:spcBef>
            </a:pPr>
            <a:r>
              <a:rPr lang="en-US" sz="2200" dirty="0" smtClean="0"/>
              <a:t>Simplify the dosing regimen (once daily, convenient administration times,  associate with a daily cue (e.g. meals)</a:t>
            </a:r>
          </a:p>
          <a:p>
            <a:pPr>
              <a:spcBef>
                <a:spcPts val="1200"/>
              </a:spcBef>
            </a:pPr>
            <a:r>
              <a:rPr lang="en-US" sz="2200" dirty="0" smtClean="0"/>
              <a:t>Use of adherence and reminder aids, low tech or high tech --- family, pillboxes, calendars, alarms, mobile applications </a:t>
            </a:r>
          </a:p>
          <a:p>
            <a:pPr>
              <a:spcBef>
                <a:spcPts val="1200"/>
              </a:spcBef>
            </a:pPr>
            <a:r>
              <a:rPr lang="en-US" sz="2200" dirty="0" smtClean="0"/>
              <a:t>Involve and educate family and caregivers!</a:t>
            </a:r>
            <a:endParaRPr lang="en-US" sz="2200" dirty="0"/>
          </a:p>
        </p:txBody>
      </p:sp>
    </p:spTree>
    <p:extLst>
      <p:ext uri="{BB962C8B-B14F-4D97-AF65-F5344CB8AC3E}">
        <p14:creationId xmlns:p14="http://schemas.microsoft.com/office/powerpoint/2010/main" val="3143830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1143000"/>
          </a:xfrm>
        </p:spPr>
        <p:txBody>
          <a:bodyPr>
            <a:noAutofit/>
          </a:bodyPr>
          <a:lstStyle/>
          <a:p>
            <a:r>
              <a:rPr lang="en-US" sz="4000" b="1" dirty="0">
                <a:latin typeface="Cambria" panose="02040503050406030204" pitchFamily="18" charset="0"/>
              </a:rPr>
              <a:t>Strategies to I</a:t>
            </a:r>
            <a:r>
              <a:rPr lang="en-US" sz="4000" b="1" dirty="0" smtClean="0">
                <a:latin typeface="Cambria" panose="02040503050406030204" pitchFamily="18" charset="0"/>
              </a:rPr>
              <a:t>mprove </a:t>
            </a:r>
            <a:r>
              <a:rPr lang="en-US" sz="4000" b="1" dirty="0">
                <a:latin typeface="Cambria" panose="02040503050406030204" pitchFamily="18" charset="0"/>
              </a:rPr>
              <a:t>M</a:t>
            </a:r>
            <a:r>
              <a:rPr lang="en-US" sz="4000" b="1" dirty="0" smtClean="0">
                <a:latin typeface="Cambria" panose="02040503050406030204" pitchFamily="18" charset="0"/>
              </a:rPr>
              <a:t>edication Adherence </a:t>
            </a:r>
            <a:r>
              <a:rPr lang="en-US" sz="4000" b="1" dirty="0">
                <a:latin typeface="Cambria" panose="02040503050406030204" pitchFamily="18" charset="0"/>
              </a:rPr>
              <a:t>in </a:t>
            </a:r>
            <a:r>
              <a:rPr lang="en-US" sz="4000" b="1" dirty="0" smtClean="0">
                <a:latin typeface="Cambria" panose="02040503050406030204" pitchFamily="18" charset="0"/>
              </a:rPr>
              <a:t>Older </a:t>
            </a:r>
            <a:r>
              <a:rPr lang="en-US" sz="4000" b="1" dirty="0">
                <a:latin typeface="Cambria" panose="02040503050406030204" pitchFamily="18" charset="0"/>
              </a:rPr>
              <a:t>A</a:t>
            </a:r>
            <a:r>
              <a:rPr lang="en-US" sz="4000" b="1" dirty="0" smtClean="0">
                <a:latin typeface="Cambria" panose="02040503050406030204" pitchFamily="18" charset="0"/>
              </a:rPr>
              <a:t>dults </a:t>
            </a:r>
            <a:r>
              <a:rPr lang="en-US" sz="4000" b="1" cap="none" dirty="0" smtClean="0">
                <a:latin typeface="Cambria" panose="02040503050406030204" pitchFamily="18" charset="0"/>
              </a:rPr>
              <a:t>(Cont.)</a:t>
            </a:r>
            <a:endParaRPr lang="en-US" sz="4000" b="1" cap="none" dirty="0">
              <a:latin typeface="Cambria" panose="02040503050406030204" pitchFamily="18" charset="0"/>
            </a:endParaRPr>
          </a:p>
        </p:txBody>
      </p:sp>
      <p:sp>
        <p:nvSpPr>
          <p:cNvPr id="3" name="Content Placeholder 2"/>
          <p:cNvSpPr>
            <a:spLocks noGrp="1"/>
          </p:cNvSpPr>
          <p:nvPr>
            <p:ph idx="1"/>
          </p:nvPr>
        </p:nvSpPr>
        <p:spPr>
          <a:xfrm>
            <a:off x="533400" y="1524000"/>
            <a:ext cx="8229600" cy="4525963"/>
          </a:xfrm>
        </p:spPr>
        <p:txBody>
          <a:bodyPr>
            <a:normAutofit/>
          </a:bodyPr>
          <a:lstStyle/>
          <a:p>
            <a:pPr>
              <a:spcBef>
                <a:spcPts val="1200"/>
              </a:spcBef>
            </a:pPr>
            <a:r>
              <a:rPr lang="en-US" sz="2200" dirty="0" smtClean="0"/>
              <a:t>Regimens that entail every other day dosing are less likely to succeed</a:t>
            </a:r>
          </a:p>
          <a:p>
            <a:pPr>
              <a:spcBef>
                <a:spcPts val="1200"/>
              </a:spcBef>
            </a:pPr>
            <a:r>
              <a:rPr lang="en-US" sz="2200" dirty="0" smtClean="0"/>
              <a:t>Adjust diuretic dosage times in more active patients so that they do not interfere with activity or sleep</a:t>
            </a:r>
          </a:p>
          <a:p>
            <a:pPr>
              <a:spcBef>
                <a:spcPts val="1200"/>
              </a:spcBef>
            </a:pPr>
            <a:r>
              <a:rPr lang="en-US" sz="2200" dirty="0" smtClean="0"/>
              <a:t>Patient adherence improves when matched to each individual patient’s needs and goals</a:t>
            </a:r>
          </a:p>
          <a:p>
            <a:pPr>
              <a:spcBef>
                <a:spcPts val="1200"/>
              </a:spcBef>
            </a:pPr>
            <a:r>
              <a:rPr lang="en-US" sz="2200" dirty="0" smtClean="0"/>
              <a:t>Ensure that patients have an understanding of the purpose and potential benefit of each drug and address concerns regarding adverse effects and barriers to adherence.</a:t>
            </a:r>
            <a:endParaRPr lang="en-US" sz="2200" dirty="0"/>
          </a:p>
        </p:txBody>
      </p:sp>
    </p:spTree>
    <p:extLst>
      <p:ext uri="{BB962C8B-B14F-4D97-AF65-F5344CB8AC3E}">
        <p14:creationId xmlns:p14="http://schemas.microsoft.com/office/powerpoint/2010/main" val="3194665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53400" cy="1143000"/>
          </a:xfrm>
        </p:spPr>
        <p:txBody>
          <a:bodyPr>
            <a:normAutofit/>
          </a:bodyPr>
          <a:lstStyle/>
          <a:p>
            <a:r>
              <a:rPr lang="en-US" sz="4000" b="1" dirty="0" smtClean="0">
                <a:latin typeface="Cambria" panose="02040503050406030204" pitchFamily="18" charset="0"/>
              </a:rPr>
              <a:t>Key Points</a:t>
            </a:r>
            <a:endParaRPr lang="en-US" sz="4000" b="1" dirty="0">
              <a:latin typeface="Cambria" panose="02040503050406030204" pitchFamily="18" charset="0"/>
            </a:endParaRPr>
          </a:p>
        </p:txBody>
      </p:sp>
      <p:sp>
        <p:nvSpPr>
          <p:cNvPr id="3" name="Content Placeholder 2"/>
          <p:cNvSpPr>
            <a:spLocks noGrp="1"/>
          </p:cNvSpPr>
          <p:nvPr>
            <p:ph idx="1"/>
          </p:nvPr>
        </p:nvSpPr>
        <p:spPr>
          <a:xfrm>
            <a:off x="533400" y="1219200"/>
            <a:ext cx="8229600" cy="4525433"/>
          </a:xfrm>
        </p:spPr>
        <p:txBody>
          <a:bodyPr>
            <a:normAutofit/>
          </a:bodyPr>
          <a:lstStyle/>
          <a:p>
            <a:pPr>
              <a:spcBef>
                <a:spcPts val="1200"/>
              </a:spcBef>
            </a:pPr>
            <a:r>
              <a:rPr lang="en-US" sz="2000" dirty="0" smtClean="0"/>
              <a:t>Medication dosing in older adults should contemplate age-related changes in body composition; this particularly translates in smaller weight-based loading doses</a:t>
            </a:r>
          </a:p>
          <a:p>
            <a:pPr>
              <a:spcBef>
                <a:spcPts val="1200"/>
              </a:spcBef>
            </a:pPr>
            <a:r>
              <a:rPr lang="en-US" sz="2000" dirty="0" smtClean="0"/>
              <a:t>An older adult may have clinically significant renal impairment in the presence of a “normal” creatinine; estimate GFR in the elderly and adjust medication dosage accordingly</a:t>
            </a:r>
          </a:p>
          <a:p>
            <a:pPr>
              <a:spcBef>
                <a:spcPts val="1200"/>
              </a:spcBef>
            </a:pPr>
            <a:r>
              <a:rPr lang="en-US" sz="2000" dirty="0" smtClean="0"/>
              <a:t>Some adverse drug events in older adults can be anticipated, prevented or lessened with careful review of patient-specific dosing, drug-drug, and drug-disease interactions</a:t>
            </a:r>
          </a:p>
          <a:p>
            <a:pPr>
              <a:spcBef>
                <a:spcPts val="1200"/>
              </a:spcBef>
            </a:pPr>
            <a:r>
              <a:rPr lang="en-US" sz="2000" dirty="0" smtClean="0"/>
              <a:t>Medication non-adherence in older adults with cardiovascular disease is a complex issue, but simple patient-centered strategies can be used to minimize its adverse impact</a:t>
            </a:r>
            <a:endParaRPr lang="en-US" sz="2000" dirty="0"/>
          </a:p>
        </p:txBody>
      </p:sp>
    </p:spTree>
    <p:extLst>
      <p:ext uri="{BB962C8B-B14F-4D97-AF65-F5344CB8AC3E}">
        <p14:creationId xmlns:p14="http://schemas.microsoft.com/office/powerpoint/2010/main" val="3066564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001000" cy="1143000"/>
          </a:xfrm>
        </p:spPr>
        <p:txBody>
          <a:bodyPr>
            <a:normAutofit/>
          </a:bodyPr>
          <a:lstStyle/>
          <a:p>
            <a:r>
              <a:rPr lang="en-US" sz="4000" b="1" dirty="0" smtClean="0">
                <a:latin typeface="Cambria" panose="02040503050406030204" pitchFamily="18" charset="0"/>
              </a:rPr>
              <a:t>Additional Readings</a:t>
            </a:r>
            <a:endParaRPr lang="en-US" sz="4000" b="1" dirty="0">
              <a:latin typeface="Cambria" panose="02040503050406030204" pitchFamily="18" charset="0"/>
            </a:endParaRPr>
          </a:p>
        </p:txBody>
      </p:sp>
      <p:sp>
        <p:nvSpPr>
          <p:cNvPr id="3" name="Content Placeholder 2"/>
          <p:cNvSpPr>
            <a:spLocks noGrp="1"/>
          </p:cNvSpPr>
          <p:nvPr>
            <p:ph idx="1"/>
          </p:nvPr>
        </p:nvSpPr>
        <p:spPr>
          <a:xfrm>
            <a:off x="457200" y="1219200"/>
            <a:ext cx="8229600" cy="4525433"/>
          </a:xfrm>
        </p:spPr>
        <p:txBody>
          <a:bodyPr>
            <a:normAutofit fontScale="92500" lnSpcReduction="10000"/>
          </a:bodyPr>
          <a:lstStyle/>
          <a:p>
            <a:pPr>
              <a:lnSpc>
                <a:spcPct val="110000"/>
              </a:lnSpc>
              <a:spcBef>
                <a:spcPts val="1200"/>
              </a:spcBef>
            </a:pPr>
            <a:r>
              <a:rPr lang="en-US" sz="2000" dirty="0"/>
              <a:t>Cusack BJ. Pharmacokinetics in older persons. Am J </a:t>
            </a:r>
            <a:r>
              <a:rPr lang="en-US" sz="2000" dirty="0" err="1"/>
              <a:t>Geriatr</a:t>
            </a:r>
            <a:r>
              <a:rPr lang="en-US" sz="2000" dirty="0"/>
              <a:t> </a:t>
            </a:r>
            <a:r>
              <a:rPr lang="en-US" sz="2000" dirty="0" err="1"/>
              <a:t>Pharmacother</a:t>
            </a:r>
            <a:r>
              <a:rPr lang="en-US" sz="2000" dirty="0"/>
              <a:t> 2004;2:274-302</a:t>
            </a:r>
            <a:r>
              <a:rPr lang="en-US" sz="2000" dirty="0" smtClean="0"/>
              <a:t>.</a:t>
            </a:r>
          </a:p>
          <a:p>
            <a:pPr>
              <a:lnSpc>
                <a:spcPct val="110000"/>
              </a:lnSpc>
              <a:spcBef>
                <a:spcPts val="1200"/>
              </a:spcBef>
            </a:pPr>
            <a:r>
              <a:rPr lang="en-US" sz="2000" dirty="0"/>
              <a:t>Bowie MW, </a:t>
            </a:r>
            <a:r>
              <a:rPr lang="en-US" sz="2000" dirty="0" err="1"/>
              <a:t>Slattum</a:t>
            </a:r>
            <a:r>
              <a:rPr lang="en-US" sz="2000" dirty="0"/>
              <a:t> PW. Pharmacodynamics in older adults: a review. Am J </a:t>
            </a:r>
            <a:r>
              <a:rPr lang="en-US" sz="2000" dirty="0" err="1"/>
              <a:t>Geriatr</a:t>
            </a:r>
            <a:r>
              <a:rPr lang="en-US" sz="2000" dirty="0"/>
              <a:t> </a:t>
            </a:r>
            <a:r>
              <a:rPr lang="en-US" sz="2000" dirty="0" err="1"/>
              <a:t>Pharmacother</a:t>
            </a:r>
            <a:r>
              <a:rPr lang="en-US" sz="2000" dirty="0"/>
              <a:t> </a:t>
            </a:r>
            <a:r>
              <a:rPr lang="en-US" sz="2000" dirty="0" smtClean="0"/>
              <a:t>2007;5:263-303</a:t>
            </a:r>
          </a:p>
          <a:p>
            <a:pPr>
              <a:lnSpc>
                <a:spcPct val="110000"/>
              </a:lnSpc>
              <a:spcBef>
                <a:spcPts val="1200"/>
              </a:spcBef>
            </a:pPr>
            <a:r>
              <a:rPr lang="en-US" sz="2000" dirty="0"/>
              <a:t>Schwartz </a:t>
            </a:r>
            <a:r>
              <a:rPr lang="en-US" sz="2000" dirty="0" smtClean="0"/>
              <a:t>JB and D </a:t>
            </a:r>
            <a:r>
              <a:rPr lang="en-US" sz="2000" dirty="0" err="1" smtClean="0"/>
              <a:t>Zipes</a:t>
            </a:r>
            <a:r>
              <a:rPr lang="en-US" sz="2000" dirty="0" smtClean="0"/>
              <a:t>. In</a:t>
            </a:r>
            <a:r>
              <a:rPr lang="en-US" sz="2000" dirty="0"/>
              <a:t>: </a:t>
            </a:r>
            <a:r>
              <a:rPr lang="en-US" sz="2000" dirty="0" smtClean="0"/>
              <a:t> Mann DL, </a:t>
            </a:r>
            <a:r>
              <a:rPr lang="en-US" sz="2000" dirty="0" err="1" smtClean="0"/>
              <a:t>Zipes</a:t>
            </a:r>
            <a:r>
              <a:rPr lang="en-US" sz="2000" dirty="0" smtClean="0"/>
              <a:t> </a:t>
            </a:r>
            <a:r>
              <a:rPr lang="en-US" sz="2000" dirty="0"/>
              <a:t>DP. Libby P, </a:t>
            </a:r>
            <a:r>
              <a:rPr lang="en-US" sz="2000" dirty="0" err="1"/>
              <a:t>Bonow</a:t>
            </a:r>
            <a:r>
              <a:rPr lang="en-US" sz="2000" dirty="0"/>
              <a:t> </a:t>
            </a:r>
            <a:r>
              <a:rPr lang="en-US" sz="2000" dirty="0" smtClean="0"/>
              <a:t>RO.  </a:t>
            </a:r>
            <a:r>
              <a:rPr lang="en-US" sz="2000" dirty="0" err="1"/>
              <a:t>Braunwald's</a:t>
            </a:r>
            <a:r>
              <a:rPr lang="en-US" sz="2000" dirty="0"/>
              <a:t> Heart Disease: A Textbook of Cardiovascular Medicine. </a:t>
            </a:r>
            <a:r>
              <a:rPr lang="en-US" sz="2000" dirty="0" smtClean="0"/>
              <a:t>10th </a:t>
            </a:r>
            <a:r>
              <a:rPr lang="en-US" sz="2000" dirty="0"/>
              <a:t>ed. Philadelphia: Saunders Elsevier; </a:t>
            </a:r>
            <a:r>
              <a:rPr lang="en-US" sz="2000" dirty="0" smtClean="0"/>
              <a:t>2014: Geriatric Cardiology: Chapter 76.</a:t>
            </a:r>
          </a:p>
          <a:p>
            <a:pPr>
              <a:lnSpc>
                <a:spcPct val="110000"/>
              </a:lnSpc>
              <a:spcBef>
                <a:spcPts val="1200"/>
              </a:spcBef>
            </a:pPr>
            <a:r>
              <a:rPr lang="en-US" sz="2000" dirty="0"/>
              <a:t>Zhan C, Correa-de-Araujo R, </a:t>
            </a:r>
            <a:r>
              <a:rPr lang="en-US" sz="2000" dirty="0" err="1"/>
              <a:t>Bierman</a:t>
            </a:r>
            <a:r>
              <a:rPr lang="en-US" sz="2000" dirty="0"/>
              <a:t> AS, et al. Suboptimal prescribing in elderly outpatients: potentially harmful drug-drug and drug-disease combinations. J Am </a:t>
            </a:r>
            <a:r>
              <a:rPr lang="en-US" sz="2000" dirty="0" err="1"/>
              <a:t>Geriatr</a:t>
            </a:r>
            <a:r>
              <a:rPr lang="en-US" sz="2000" dirty="0"/>
              <a:t> </a:t>
            </a:r>
            <a:r>
              <a:rPr lang="en-US" sz="2000" dirty="0" err="1"/>
              <a:t>Soc</a:t>
            </a:r>
            <a:r>
              <a:rPr lang="en-US" sz="2000" dirty="0"/>
              <a:t> 2005;53:262-7</a:t>
            </a:r>
            <a:r>
              <a:rPr lang="en-US" sz="2000" dirty="0" smtClean="0"/>
              <a:t>.</a:t>
            </a:r>
          </a:p>
          <a:p>
            <a:pPr>
              <a:lnSpc>
                <a:spcPct val="110000"/>
              </a:lnSpc>
              <a:spcBef>
                <a:spcPts val="1200"/>
              </a:spcBef>
            </a:pPr>
            <a:r>
              <a:rPr lang="en-US" sz="2000" dirty="0" err="1"/>
              <a:t>Gurwitz</a:t>
            </a:r>
            <a:r>
              <a:rPr lang="en-US" sz="2000" dirty="0"/>
              <a:t> JH, Field TS, Harrold LR, et al. Incidence and preventability of adverse drug events among older persons in the ambulatory setting. JAMA 2003;289:1107-16.</a:t>
            </a:r>
          </a:p>
        </p:txBody>
      </p:sp>
    </p:spTree>
    <p:extLst>
      <p:ext uri="{BB962C8B-B14F-4D97-AF65-F5344CB8AC3E}">
        <p14:creationId xmlns:p14="http://schemas.microsoft.com/office/powerpoint/2010/main" val="1804309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ACC_SIG_BLUE_1900x6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014" y="2176464"/>
            <a:ext cx="7927975"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8293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432560"/>
          </a:xfrm>
        </p:spPr>
        <p:txBody>
          <a:bodyPr>
            <a:noAutofit/>
          </a:bodyPr>
          <a:lstStyle/>
          <a:p>
            <a:r>
              <a:rPr lang="en-US" sz="3400" b="1" dirty="0" smtClean="0">
                <a:latin typeface="Cambria" panose="02040503050406030204" pitchFamily="18" charset="0"/>
              </a:rPr>
              <a:t>Age-related Anatomic and Physiologic </a:t>
            </a:r>
            <a:r>
              <a:rPr lang="en-US" sz="3400" b="1" dirty="0">
                <a:latin typeface="Cambria" panose="02040503050406030204" pitchFamily="18" charset="0"/>
              </a:rPr>
              <a:t>C</a:t>
            </a:r>
            <a:r>
              <a:rPr lang="en-US" sz="3400" b="1" dirty="0" smtClean="0">
                <a:latin typeface="Cambria" panose="02040503050406030204" pitchFamily="18" charset="0"/>
              </a:rPr>
              <a:t>hanges </a:t>
            </a:r>
            <a:r>
              <a:rPr lang="en-US" sz="3400" b="1" dirty="0">
                <a:latin typeface="Cambria" panose="02040503050406030204" pitchFamily="18" charset="0"/>
              </a:rPr>
              <a:t>A</a:t>
            </a:r>
            <a:r>
              <a:rPr lang="en-US" sz="3400" b="1" dirty="0" smtClean="0">
                <a:latin typeface="Cambria" panose="02040503050406030204" pitchFamily="18" charset="0"/>
              </a:rPr>
              <a:t>ffect </a:t>
            </a:r>
            <a:r>
              <a:rPr lang="en-US" sz="3400" b="1" dirty="0">
                <a:latin typeface="Cambria" panose="02040503050406030204" pitchFamily="18" charset="0"/>
              </a:rPr>
              <a:t>D</a:t>
            </a:r>
            <a:r>
              <a:rPr lang="en-US" sz="3400" b="1" dirty="0" smtClean="0">
                <a:latin typeface="Cambria" panose="02040503050406030204" pitchFamily="18" charset="0"/>
              </a:rPr>
              <a:t>rug </a:t>
            </a:r>
            <a:r>
              <a:rPr lang="en-US" sz="3400" b="1" dirty="0">
                <a:latin typeface="Cambria" panose="02040503050406030204" pitchFamily="18" charset="0"/>
              </a:rPr>
              <a:t>D</a:t>
            </a:r>
            <a:r>
              <a:rPr lang="en-US" sz="3400" b="1" dirty="0" smtClean="0">
                <a:latin typeface="Cambria" panose="02040503050406030204" pitchFamily="18" charset="0"/>
              </a:rPr>
              <a:t>osing</a:t>
            </a:r>
            <a:endParaRPr lang="en-US" sz="3400" b="1" dirty="0">
              <a:latin typeface="Cambria" panose="02040503050406030204" pitchFamily="18" charset="0"/>
            </a:endParaRPr>
          </a:p>
        </p:txBody>
      </p:sp>
      <p:sp>
        <p:nvSpPr>
          <p:cNvPr id="3" name="Content Placeholder 2"/>
          <p:cNvSpPr>
            <a:spLocks noGrp="1"/>
          </p:cNvSpPr>
          <p:nvPr>
            <p:ph idx="1"/>
          </p:nvPr>
        </p:nvSpPr>
        <p:spPr>
          <a:xfrm>
            <a:off x="609600" y="1447800"/>
            <a:ext cx="8001000" cy="4525963"/>
          </a:xfrm>
        </p:spPr>
        <p:txBody>
          <a:bodyPr>
            <a:normAutofit/>
          </a:bodyPr>
          <a:lstStyle/>
          <a:p>
            <a:pPr>
              <a:spcBef>
                <a:spcPts val="1200"/>
              </a:spcBef>
            </a:pPr>
            <a:r>
              <a:rPr lang="en-US" sz="2000" dirty="0" smtClean="0"/>
              <a:t>With older age, major changes in body composition include a decrease in total body water, intravascular volume, muscle mass and bone density</a:t>
            </a:r>
          </a:p>
          <a:p>
            <a:pPr>
              <a:spcBef>
                <a:spcPts val="1200"/>
              </a:spcBef>
            </a:pPr>
            <a:r>
              <a:rPr lang="en-US" sz="2000" dirty="0" smtClean="0"/>
              <a:t>Smaller intravascular volume means intravascular loading doses should be smaller to </a:t>
            </a:r>
            <a:r>
              <a:rPr lang="en-US" sz="2000" dirty="0"/>
              <a:t>achieve the same concentrations </a:t>
            </a:r>
            <a:r>
              <a:rPr lang="en-US" sz="2000" dirty="0" smtClean="0"/>
              <a:t>as in younger patients</a:t>
            </a:r>
          </a:p>
          <a:p>
            <a:pPr>
              <a:spcBef>
                <a:spcPts val="1200"/>
              </a:spcBef>
            </a:pPr>
            <a:r>
              <a:rPr lang="en-US" sz="2000" dirty="0" smtClean="0"/>
              <a:t>Decreased muscle mass leads to decreased strength and increasing sensitivity to medications that can affect muscles (such as statins) or higher concentrations of medications that are concentrated in muscles (digoxin).</a:t>
            </a:r>
          </a:p>
          <a:p>
            <a:pPr>
              <a:spcBef>
                <a:spcPts val="1200"/>
              </a:spcBef>
            </a:pPr>
            <a:r>
              <a:rPr lang="en-US" sz="2000" dirty="0" smtClean="0"/>
              <a:t>Decreased muscle mass can lead to decreased function with slower walking speed, lower hand and arm strength, difficulty in rising from a chair and can progress to the phenotype of frailty.</a:t>
            </a:r>
            <a:endParaRPr lang="en-US" sz="2000" dirty="0"/>
          </a:p>
          <a:p>
            <a:pPr>
              <a:spcBef>
                <a:spcPts val="1200"/>
              </a:spcBef>
            </a:pPr>
            <a:endParaRPr lang="en-US" sz="1800" dirty="0"/>
          </a:p>
        </p:txBody>
      </p:sp>
    </p:spTree>
    <p:extLst>
      <p:ext uri="{BB962C8B-B14F-4D97-AF65-F5344CB8AC3E}">
        <p14:creationId xmlns:p14="http://schemas.microsoft.com/office/powerpoint/2010/main" val="3271954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0" y="5600700"/>
            <a:ext cx="3352800" cy="1143000"/>
          </a:xfrm>
        </p:spPr>
        <p:txBody>
          <a:bodyPr>
            <a:normAutofit/>
          </a:bodyPr>
          <a:lstStyle/>
          <a:p>
            <a:pPr algn="r"/>
            <a:r>
              <a:rPr lang="en-US" sz="1000" b="1" i="1" dirty="0" smtClean="0">
                <a:solidFill>
                  <a:schemeClr val="bg1"/>
                </a:solidFill>
              </a:rPr>
              <a:t>Reproduced with permission from Cardiovascular disease in the elderly. In: </a:t>
            </a:r>
            <a:r>
              <a:rPr lang="en-US" sz="1000" b="1" i="1" dirty="0" err="1" smtClean="0">
                <a:solidFill>
                  <a:schemeClr val="bg1"/>
                </a:solidFill>
              </a:rPr>
              <a:t>Bonow</a:t>
            </a:r>
            <a:r>
              <a:rPr lang="en-US" sz="1000" b="1" i="1" dirty="0" smtClean="0">
                <a:solidFill>
                  <a:schemeClr val="bg1"/>
                </a:solidFill>
              </a:rPr>
              <a:t> RO, Mann DL, </a:t>
            </a:r>
            <a:r>
              <a:rPr lang="en-US" sz="1000" b="1" i="1" dirty="0" err="1" smtClean="0">
                <a:solidFill>
                  <a:schemeClr val="bg1"/>
                </a:solidFill>
              </a:rPr>
              <a:t>Zipes</a:t>
            </a:r>
            <a:r>
              <a:rPr lang="en-US" sz="1000" b="1" i="1" dirty="0" smtClean="0">
                <a:solidFill>
                  <a:schemeClr val="bg1"/>
                </a:solidFill>
              </a:rPr>
              <a:t> DP, Libby P. </a:t>
            </a:r>
            <a:r>
              <a:rPr lang="en-US" sz="1000" b="1" i="1" dirty="0" err="1" smtClean="0">
                <a:solidFill>
                  <a:schemeClr val="bg1"/>
                </a:solidFill>
              </a:rPr>
              <a:t>Braunwald’s</a:t>
            </a:r>
            <a:r>
              <a:rPr lang="en-US" sz="1000" b="1" i="1" dirty="0" smtClean="0">
                <a:solidFill>
                  <a:schemeClr val="bg1"/>
                </a:solidFill>
              </a:rPr>
              <a:t> Heart Disease: A Textbook of Cardiovascular Medicine. 9th ed. Philadelphia: Elsevier Saunders; 2011.</a:t>
            </a:r>
            <a:endParaRPr lang="en-US" sz="1000" b="1" i="1" dirty="0">
              <a:solidFill>
                <a:schemeClr val="bg1"/>
              </a:solidFill>
            </a:endParaRPr>
          </a:p>
        </p:txBody>
      </p:sp>
      <p:pic>
        <p:nvPicPr>
          <p:cNvPr id="1028" name="Picture 4" descr="http://education.acc.org/%7E/media/Images/Education/Certified%20Learning/Clinical%20Images/SAP/2014/ECCOA/Pharmacology%20Case%201/ECCOA_2_1_Schwartz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68" y="0"/>
            <a:ext cx="8263465"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438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US" sz="4000" b="1" dirty="0" smtClean="0">
                <a:latin typeface="Cambria" panose="02040503050406030204" pitchFamily="18" charset="0"/>
              </a:rPr>
              <a:t>Pharmacokinetics in Older </a:t>
            </a:r>
            <a:r>
              <a:rPr lang="en-US" sz="4000" b="1" dirty="0">
                <a:latin typeface="Cambria" panose="02040503050406030204" pitchFamily="18" charset="0"/>
              </a:rPr>
              <a:t>A</a:t>
            </a:r>
            <a:r>
              <a:rPr lang="en-US" sz="4000" b="1" dirty="0" smtClean="0">
                <a:latin typeface="Cambria" panose="02040503050406030204" pitchFamily="18" charset="0"/>
              </a:rPr>
              <a:t>dults</a:t>
            </a:r>
            <a:endParaRPr lang="en-US" sz="4000" b="1" dirty="0">
              <a:latin typeface="Cambria" panose="02040503050406030204" pitchFamily="18" charset="0"/>
            </a:endParaRPr>
          </a:p>
        </p:txBody>
      </p:sp>
      <p:sp>
        <p:nvSpPr>
          <p:cNvPr id="3" name="Content Placeholder 2"/>
          <p:cNvSpPr>
            <a:spLocks noGrp="1"/>
          </p:cNvSpPr>
          <p:nvPr>
            <p:ph idx="1"/>
          </p:nvPr>
        </p:nvSpPr>
        <p:spPr>
          <a:xfrm>
            <a:off x="457200" y="1219200"/>
            <a:ext cx="8305800" cy="4525963"/>
          </a:xfrm>
        </p:spPr>
        <p:txBody>
          <a:bodyPr>
            <a:normAutofit/>
          </a:bodyPr>
          <a:lstStyle/>
          <a:p>
            <a:pPr>
              <a:spcBef>
                <a:spcPts val="0"/>
              </a:spcBef>
            </a:pPr>
            <a:r>
              <a:rPr lang="en-US" sz="2000" dirty="0" smtClean="0">
                <a:latin typeface="+mj-lt"/>
              </a:rPr>
              <a:t>Pharmacokinetics refer to the processing of a drug after it is administered, which includes absorption, distribution, metabolism and excretion </a:t>
            </a:r>
            <a:endParaRPr lang="en-US" sz="2000" dirty="0">
              <a:latin typeface="+mj-lt"/>
            </a:endParaRPr>
          </a:p>
          <a:p>
            <a:pPr marL="0" indent="0">
              <a:spcBef>
                <a:spcPts val="0"/>
              </a:spcBef>
              <a:buNone/>
            </a:pPr>
            <a:endParaRPr lang="en-US" sz="2000" dirty="0" smtClean="0">
              <a:latin typeface="+mj-lt"/>
            </a:endParaRPr>
          </a:p>
          <a:p>
            <a:pPr marL="0" indent="0">
              <a:spcBef>
                <a:spcPts val="0"/>
              </a:spcBef>
              <a:buNone/>
            </a:pPr>
            <a:r>
              <a:rPr lang="en-US" sz="2000" dirty="0" smtClean="0">
                <a:latin typeface="+mj-lt"/>
              </a:rPr>
              <a:t>“</a:t>
            </a:r>
            <a:r>
              <a:rPr lang="en-US" sz="2000" i="1" dirty="0" smtClean="0">
                <a:latin typeface="+mj-lt"/>
              </a:rPr>
              <a:t>What the body does to the drug</a:t>
            </a:r>
            <a:r>
              <a:rPr lang="en-US" sz="2000" dirty="0" smtClean="0">
                <a:latin typeface="+mj-lt"/>
              </a:rPr>
              <a:t>”. </a:t>
            </a:r>
          </a:p>
          <a:p>
            <a:pPr>
              <a:spcBef>
                <a:spcPts val="1200"/>
              </a:spcBef>
            </a:pPr>
            <a:r>
              <a:rPr lang="en-US" sz="2000" dirty="0" smtClean="0">
                <a:latin typeface="+mj-lt"/>
              </a:rPr>
              <a:t>Age-related changes in absorption have not been shown to have significant impact on drug absorption</a:t>
            </a:r>
          </a:p>
          <a:p>
            <a:pPr>
              <a:spcBef>
                <a:spcPts val="1200"/>
              </a:spcBef>
            </a:pPr>
            <a:r>
              <a:rPr lang="en-US" sz="2000" dirty="0" smtClean="0">
                <a:latin typeface="+mj-lt"/>
              </a:rPr>
              <a:t>In contrast, significant changes in drug distribution, metabolism and excretion have been shown to be clinically important and should be considered when administering medications in older adults with cardiovascular disease</a:t>
            </a:r>
            <a:endParaRPr lang="en-US" sz="2000" dirty="0">
              <a:latin typeface="+mj-lt"/>
            </a:endParaRPr>
          </a:p>
        </p:txBody>
      </p:sp>
    </p:spTree>
    <p:extLst>
      <p:ext uri="{BB962C8B-B14F-4D97-AF65-F5344CB8AC3E}">
        <p14:creationId xmlns:p14="http://schemas.microsoft.com/office/powerpoint/2010/main" val="4102365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ducation.acc.org/%7E/media/Images/Education/Certified%20Learning/Clinical%20Images/SAP/2014/ECCOA/Pharmacology%20Case%201/ECCOA_2_1_Schwartz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440" y="0"/>
            <a:ext cx="7437120" cy="557784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4818187" y="4751913"/>
            <a:ext cx="1326326" cy="369332"/>
            <a:chOff x="5122987" y="5047117"/>
            <a:chExt cx="1326326" cy="369332"/>
          </a:xfrm>
        </p:grpSpPr>
        <p:sp>
          <p:nvSpPr>
            <p:cNvPr id="4" name="TextBox 3"/>
            <p:cNvSpPr txBox="1"/>
            <p:nvPr/>
          </p:nvSpPr>
          <p:spPr>
            <a:xfrm>
              <a:off x="5122987" y="5047117"/>
              <a:ext cx="269626" cy="369332"/>
            </a:xfrm>
            <a:prstGeom prst="rect">
              <a:avLst/>
            </a:prstGeom>
            <a:noFill/>
          </p:spPr>
          <p:txBody>
            <a:bodyPr wrap="none" rtlCol="0">
              <a:spAutoFit/>
            </a:bodyPr>
            <a:lstStyle/>
            <a:p>
              <a:r>
                <a:rPr lang="en-US" dirty="0"/>
                <a:t>?</a:t>
              </a:r>
            </a:p>
          </p:txBody>
        </p:sp>
        <p:cxnSp>
          <p:nvCxnSpPr>
            <p:cNvPr id="6" name="Straight Arrow Connector 5"/>
            <p:cNvCxnSpPr/>
            <p:nvPr/>
          </p:nvCxnSpPr>
          <p:spPr>
            <a:xfrm>
              <a:off x="5392613" y="5077895"/>
              <a:ext cx="0" cy="2169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92613" y="5077895"/>
              <a:ext cx="1056700" cy="307777"/>
            </a:xfrm>
            <a:prstGeom prst="rect">
              <a:avLst/>
            </a:prstGeom>
            <a:noFill/>
          </p:spPr>
          <p:txBody>
            <a:bodyPr wrap="none" rtlCol="0">
              <a:spAutoFit/>
            </a:bodyPr>
            <a:lstStyle/>
            <a:p>
              <a:r>
                <a:rPr lang="en-US" sz="1400" b="1" dirty="0" smtClean="0"/>
                <a:t>CYP activity</a:t>
              </a:r>
              <a:endParaRPr lang="en-US" sz="1400" b="1" dirty="0"/>
            </a:p>
          </p:txBody>
        </p:sp>
      </p:grpSp>
    </p:spTree>
    <p:extLst>
      <p:ext uri="{BB962C8B-B14F-4D97-AF65-F5344CB8AC3E}">
        <p14:creationId xmlns:p14="http://schemas.microsoft.com/office/powerpoint/2010/main" val="3036680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800" b="1" dirty="0" smtClean="0">
                <a:latin typeface="Cambria" panose="02040503050406030204" pitchFamily="18" charset="0"/>
              </a:rPr>
              <a:t>Pharmacodynamics in Older </a:t>
            </a:r>
            <a:r>
              <a:rPr lang="en-US" sz="3800" b="1" dirty="0">
                <a:latin typeface="Cambria" panose="02040503050406030204" pitchFamily="18" charset="0"/>
              </a:rPr>
              <a:t>A</a:t>
            </a:r>
            <a:r>
              <a:rPr lang="en-US" sz="3800" b="1" dirty="0" smtClean="0">
                <a:latin typeface="Cambria" panose="02040503050406030204" pitchFamily="18" charset="0"/>
              </a:rPr>
              <a:t>dults</a:t>
            </a:r>
            <a:endParaRPr lang="en-US" sz="3800" b="1" dirty="0">
              <a:latin typeface="Cambria" panose="02040503050406030204" pitchFamily="18" charset="0"/>
            </a:endParaRPr>
          </a:p>
        </p:txBody>
      </p:sp>
      <p:sp>
        <p:nvSpPr>
          <p:cNvPr id="3" name="Content Placeholder 2"/>
          <p:cNvSpPr>
            <a:spLocks noGrp="1"/>
          </p:cNvSpPr>
          <p:nvPr>
            <p:ph idx="1"/>
          </p:nvPr>
        </p:nvSpPr>
        <p:spPr>
          <a:xfrm>
            <a:off x="609600" y="1219200"/>
            <a:ext cx="8153400" cy="4846320"/>
          </a:xfrm>
        </p:spPr>
        <p:txBody>
          <a:bodyPr>
            <a:normAutofit/>
          </a:bodyPr>
          <a:lstStyle/>
          <a:p>
            <a:pPr>
              <a:spcBef>
                <a:spcPts val="0"/>
              </a:spcBef>
            </a:pPr>
            <a:r>
              <a:rPr lang="en-US" sz="2200" dirty="0" smtClean="0"/>
              <a:t>Pharmacodynamics </a:t>
            </a:r>
          </a:p>
          <a:p>
            <a:pPr marL="0" indent="0">
              <a:spcBef>
                <a:spcPts val="0"/>
              </a:spcBef>
              <a:buNone/>
            </a:pPr>
            <a:endParaRPr lang="en-US" sz="2200" i="1" dirty="0"/>
          </a:p>
          <a:p>
            <a:pPr marL="0" indent="0">
              <a:spcBef>
                <a:spcPts val="0"/>
              </a:spcBef>
              <a:buNone/>
            </a:pPr>
            <a:r>
              <a:rPr lang="en-US" sz="2200" i="1" dirty="0" smtClean="0"/>
              <a:t>“What the drug does to the body”</a:t>
            </a:r>
          </a:p>
          <a:p>
            <a:pPr>
              <a:spcBef>
                <a:spcPts val="1200"/>
              </a:spcBef>
            </a:pPr>
            <a:r>
              <a:rPr lang="en-US" sz="2200" dirty="0" smtClean="0"/>
              <a:t>Older adults can exhibit increased sensitivity to certain agents, such as antiplatelet drugs, anticoagulants, nitrates and calcium channel blockers, and those with central nervous system or anticholinergic effects</a:t>
            </a:r>
          </a:p>
          <a:p>
            <a:pPr>
              <a:spcBef>
                <a:spcPts val="1200"/>
              </a:spcBef>
            </a:pPr>
            <a:r>
              <a:rPr lang="en-US" sz="2200" dirty="0" smtClean="0"/>
              <a:t>During acute coronary syndromes, loading doses for heparin and </a:t>
            </a:r>
            <a:r>
              <a:rPr lang="en-US" sz="2200" dirty="0" err="1" smtClean="0"/>
              <a:t>thrombolytics</a:t>
            </a:r>
            <a:r>
              <a:rPr lang="en-US" sz="2200" dirty="0" smtClean="0"/>
              <a:t> should be based on weight and renal function, which usually results in lower recommended doses for older adults (esp. small older white women)</a:t>
            </a:r>
          </a:p>
          <a:p>
            <a:pPr marL="0" indent="0">
              <a:buNone/>
            </a:pPr>
            <a:endParaRPr lang="en-US" dirty="0"/>
          </a:p>
        </p:txBody>
      </p:sp>
    </p:spTree>
    <p:extLst>
      <p:ext uri="{BB962C8B-B14F-4D97-AF65-F5344CB8AC3E}">
        <p14:creationId xmlns:p14="http://schemas.microsoft.com/office/powerpoint/2010/main" val="1282133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education.acc.org/%7E/media/Images/Education/Certified%20Learning/Clinical%20Images/SAP/2014/ECCOA/Pharmacology%20Case%201/ECCOA_2_1_Schwartz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 y="0"/>
            <a:ext cx="7437120"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679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b="1" dirty="0" smtClean="0">
                <a:latin typeface="Cambria" panose="02040503050406030204" pitchFamily="18" charset="0"/>
              </a:rPr>
              <a:t>Adverse Drug </a:t>
            </a:r>
            <a:r>
              <a:rPr lang="en-US" b="1" dirty="0">
                <a:latin typeface="Cambria" panose="02040503050406030204" pitchFamily="18" charset="0"/>
              </a:rPr>
              <a:t>E</a:t>
            </a:r>
            <a:r>
              <a:rPr lang="en-US" b="1" dirty="0" smtClean="0">
                <a:latin typeface="Cambria" panose="02040503050406030204" pitchFamily="18" charset="0"/>
              </a:rPr>
              <a:t>vents: </a:t>
            </a:r>
            <a:br>
              <a:rPr lang="en-US" b="1" dirty="0" smtClean="0">
                <a:latin typeface="Cambria" panose="02040503050406030204" pitchFamily="18" charset="0"/>
              </a:rPr>
            </a:br>
            <a:r>
              <a:rPr lang="en-US" sz="4000" b="1" dirty="0" smtClean="0">
                <a:latin typeface="Cambria" panose="02040503050406030204" pitchFamily="18" charset="0"/>
              </a:rPr>
              <a:t>A </a:t>
            </a:r>
            <a:r>
              <a:rPr lang="en-US" sz="4000" b="1" dirty="0">
                <a:latin typeface="Cambria" panose="02040503050406030204" pitchFamily="18" charset="0"/>
              </a:rPr>
              <a:t>M</a:t>
            </a:r>
            <a:r>
              <a:rPr lang="en-US" sz="4000" b="1" dirty="0" smtClean="0">
                <a:latin typeface="Cambria" panose="02040503050406030204" pitchFamily="18" charset="0"/>
              </a:rPr>
              <a:t>ajor Problem in Older </a:t>
            </a:r>
            <a:r>
              <a:rPr lang="en-US" sz="4000" b="1" dirty="0">
                <a:latin typeface="Cambria" panose="02040503050406030204" pitchFamily="18" charset="0"/>
              </a:rPr>
              <a:t>A</a:t>
            </a:r>
            <a:r>
              <a:rPr lang="en-US" sz="4000" b="1" dirty="0" smtClean="0">
                <a:latin typeface="Cambria" panose="02040503050406030204" pitchFamily="18" charset="0"/>
              </a:rPr>
              <a:t>dults</a:t>
            </a:r>
            <a:endParaRPr lang="en-US" sz="4000" b="1" dirty="0">
              <a:latin typeface="Cambria" panose="02040503050406030204" pitchFamily="18" charset="0"/>
            </a:endParaRPr>
          </a:p>
        </p:txBody>
      </p:sp>
      <p:sp>
        <p:nvSpPr>
          <p:cNvPr id="3" name="Content Placeholder 2"/>
          <p:cNvSpPr>
            <a:spLocks noGrp="1"/>
          </p:cNvSpPr>
          <p:nvPr>
            <p:ph idx="1"/>
          </p:nvPr>
        </p:nvSpPr>
        <p:spPr>
          <a:xfrm>
            <a:off x="457200" y="1676400"/>
            <a:ext cx="8305800" cy="3886200"/>
          </a:xfrm>
        </p:spPr>
        <p:txBody>
          <a:bodyPr>
            <a:normAutofit/>
          </a:bodyPr>
          <a:lstStyle/>
          <a:p>
            <a:pPr>
              <a:spcBef>
                <a:spcPts val="1200"/>
              </a:spcBef>
            </a:pPr>
            <a:r>
              <a:rPr lang="en-US" sz="2200" dirty="0" smtClean="0"/>
              <a:t>Adverse drug events (ADEs) are the fourth leading cause of hospital admissions of older adults in the US.</a:t>
            </a:r>
          </a:p>
          <a:p>
            <a:pPr>
              <a:spcBef>
                <a:spcPts val="1200"/>
              </a:spcBef>
            </a:pPr>
            <a:r>
              <a:rPr lang="en-US" sz="2200" dirty="0" smtClean="0"/>
              <a:t>One in every four admissions of elderly patients can be related to an ADE</a:t>
            </a:r>
          </a:p>
          <a:p>
            <a:pPr>
              <a:spcBef>
                <a:spcPts val="1200"/>
              </a:spcBef>
            </a:pPr>
            <a:r>
              <a:rPr lang="en-US" sz="2200" dirty="0" smtClean="0"/>
              <a:t>Clinically, altered mental status is very common as part of the presentation of ADEs</a:t>
            </a:r>
          </a:p>
          <a:p>
            <a:pPr>
              <a:spcBef>
                <a:spcPts val="1200"/>
              </a:spcBef>
            </a:pPr>
            <a:r>
              <a:rPr lang="en-US" sz="2200" dirty="0" smtClean="0"/>
              <a:t>A significant fraction of ADEs can be anticipated, lessened or prevented with attention and knowledge of pharmacologic changes germane to older adults</a:t>
            </a:r>
            <a:endParaRPr lang="en-US" sz="2200" dirty="0"/>
          </a:p>
        </p:txBody>
      </p:sp>
    </p:spTree>
    <p:extLst>
      <p:ext uri="{BB962C8B-B14F-4D97-AF65-F5344CB8AC3E}">
        <p14:creationId xmlns:p14="http://schemas.microsoft.com/office/powerpoint/2010/main" val="308595215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ECCOA Slide Basic Template</Template>
  <TotalTime>935</TotalTime>
  <Words>1886</Words>
  <Application>Microsoft Office PowerPoint</Application>
  <PresentationFormat>On-screen Show (4:3)</PresentationFormat>
  <Paragraphs>101</Paragraphs>
  <Slides>28</Slides>
  <Notes>10</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Custom Design</vt:lpstr>
      <vt:lpstr>Office Theme</vt:lpstr>
      <vt:lpstr>Pharmacology in the  Older Adult</vt:lpstr>
      <vt:lpstr>Relevance of Age-related Pharmacologic Changes</vt:lpstr>
      <vt:lpstr>Age-related Anatomic and Physiologic Changes Affect Drug Dosing</vt:lpstr>
      <vt:lpstr>Reproduced with permission from Cardiovascular disease in the elderly. In: Bonow RO, Mann DL, Zipes DP, Libby P. Braunwald’s Heart Disease: A Textbook of Cardiovascular Medicine. 9th ed. Philadelphia: Elsevier Saunders; 2011.</vt:lpstr>
      <vt:lpstr>Pharmacokinetics in Older Adults</vt:lpstr>
      <vt:lpstr>PowerPoint Presentation</vt:lpstr>
      <vt:lpstr>Pharmacodynamics in Older Adults</vt:lpstr>
      <vt:lpstr>PowerPoint Presentation</vt:lpstr>
      <vt:lpstr>Adverse Drug Events:  A Major Problem in Older Adults</vt:lpstr>
      <vt:lpstr>What are the Most Frequent Causes of Adverse Drug Events in the Elderly?</vt:lpstr>
      <vt:lpstr>POLYPHARMACY:  Increased risk of bleeding with Rivaroxaban </vt:lpstr>
      <vt:lpstr>Renal Function in Older Adults:  More than just the Creatinine</vt:lpstr>
      <vt:lpstr>  Reproduced with permission from Coresh J, Selvin E, Stevens LA, et al. Prevalence of chronic kidney disease in the United States. JAMA 2007;298:2038-47.</vt:lpstr>
      <vt:lpstr>Drug-Drug Interactions:  Unintended Consequences</vt:lpstr>
      <vt:lpstr>Dangerous Liaisons </vt:lpstr>
      <vt:lpstr>PowerPoint Presentation</vt:lpstr>
      <vt:lpstr>Drug-physiologic Substrate Interactions</vt:lpstr>
      <vt:lpstr>PowerPoint Presentation</vt:lpstr>
      <vt:lpstr>PowerPoint Presentation</vt:lpstr>
      <vt:lpstr>Epidemiology of Medication Non-Adherence in the Elderly</vt:lpstr>
      <vt:lpstr>PowerPoint Presentation</vt:lpstr>
      <vt:lpstr>PowerPoint Presentation</vt:lpstr>
      <vt:lpstr>Reproduced with permission from Spertus JA, Kettelkamp R, Vance C, et al. Prevalence, predictors, and outcomes of premature discontinuation of thienopyridine therapy after drug-eluting stent placement: results from the PREMIER registry. Circulation 2006;113:2803-9.</vt:lpstr>
      <vt:lpstr>Strategies to Improve Medication Adherence in Older Adults</vt:lpstr>
      <vt:lpstr>Strategies to Improve Medication Adherence in Older Adults (Cont.)</vt:lpstr>
      <vt:lpstr>Key Points</vt:lpstr>
      <vt:lpstr>Additional Readings</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Pharmacology relevant to older adults with cardiovascular disease</dc:title>
  <dc:creator>Dr Jorge Brenes</dc:creator>
  <cp:lastModifiedBy>Kelli Bohannon</cp:lastModifiedBy>
  <cp:revision>73</cp:revision>
  <dcterms:created xsi:type="dcterms:W3CDTF">2016-02-23T18:07:56Z</dcterms:created>
  <dcterms:modified xsi:type="dcterms:W3CDTF">2016-10-04T15:29:07Z</dcterms:modified>
</cp:coreProperties>
</file>