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56" r:id="rId3"/>
    <p:sldId id="258" r:id="rId4"/>
    <p:sldId id="259" r:id="rId5"/>
    <p:sldId id="29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654"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27574568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AFD37-A39C-7842-9408-D2FD2D6F9323}"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56637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FD37-A39C-7842-9408-D2FD2D6F9323}"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95290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FD37-A39C-7842-9408-D2FD2D6F9323}"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87088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4039372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95128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AD12B-634B-7944-9A61-A9774E61A80E}" type="datetimeFigureOut">
              <a:rPr lang="en-US" smtClean="0"/>
              <a:t>10/4/2016</a:t>
            </a:fld>
            <a:endParaRPr lang="en-US"/>
          </a:p>
        </p:txBody>
      </p:sp>
      <p:sp>
        <p:nvSpPr>
          <p:cNvPr id="5" name="Slide Number Placeholder 4"/>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2999398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AD12B-634B-7944-9A61-A9774E61A80E}"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15790098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no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500992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AFD37-A39C-7842-9408-D2FD2D6F9323}"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5544259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7" name="Date Placeholder 6"/>
          <p:cNvSpPr>
            <a:spLocks noGrp="1"/>
          </p:cNvSpPr>
          <p:nvPr>
            <p:ph type="dt" sz="half" idx="10"/>
          </p:nvPr>
        </p:nvSpPr>
        <p:spPr/>
        <p:txBody>
          <a:bodyPr/>
          <a:lstStyle/>
          <a:p>
            <a:fld id="{3B2AFD37-A39C-7842-9408-D2FD2D6F9323}"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AFD37-A39C-7842-9408-D2FD2D6F9323}"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4359552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t>10/4/2016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t>‹#›</a:t>
            </a:fld>
            <a:endParaRPr lang="en-US"/>
          </a:p>
        </p:txBody>
      </p:sp>
      <p:pic>
        <p:nvPicPr>
          <p:cNvPr id="7" name="Picture 6" descr="F16369-ECCOA-Powerpoint-Templa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88880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10/4/2016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Autofit/>
          </a:bodyPr>
          <a:lstStyle/>
          <a:p>
            <a:pPr algn="r">
              <a:spcBef>
                <a:spcPts val="0"/>
              </a:spcBef>
            </a:pPr>
            <a:r>
              <a:rPr lang="en-US" sz="2000" b="1" dirty="0" smtClean="0">
                <a:solidFill>
                  <a:schemeClr val="bg1"/>
                </a:solidFill>
                <a:latin typeface="Calibri" panose="020F0502020204030204" pitchFamily="34" charset="0"/>
              </a:rPr>
              <a:t>Geriatric Cardiology Section of the </a:t>
            </a:r>
          </a:p>
          <a:p>
            <a:pPr algn="r">
              <a:spcBef>
                <a:spcPts val="0"/>
              </a:spcBef>
            </a:pPr>
            <a:r>
              <a:rPr lang="en-US" sz="2000" b="1" dirty="0" smtClean="0">
                <a:solidFill>
                  <a:schemeClr val="bg1"/>
                </a:solidFill>
                <a:latin typeface="Calibri" panose="020F0502020204030204" pitchFamily="34" charset="0"/>
              </a:rPr>
              <a:t>American College of Cardiology </a:t>
            </a:r>
            <a:endParaRPr lang="en-US" sz="2000" b="1" dirty="0">
              <a:solidFill>
                <a:schemeClr val="bg1"/>
              </a:solidFill>
              <a:latin typeface="Calibri" panose="020F0502020204030204" pitchFamily="34" charset="0"/>
            </a:endParaRPr>
          </a:p>
        </p:txBody>
      </p:sp>
      <p:sp>
        <p:nvSpPr>
          <p:cNvPr id="2" name="Title 1"/>
          <p:cNvSpPr>
            <a:spLocks noGrp="1"/>
          </p:cNvSpPr>
          <p:nvPr>
            <p:ph type="ctrTitle"/>
          </p:nvPr>
        </p:nvSpPr>
        <p:spPr>
          <a:xfrm>
            <a:off x="2230905" y="2600410"/>
            <a:ext cx="6511379" cy="1102519"/>
          </a:xfrm>
        </p:spPr>
        <p:txBody>
          <a:bodyPr>
            <a:normAutofit fontScale="90000"/>
          </a:bodyPr>
          <a:lstStyle/>
          <a:p>
            <a:pPr algn="r"/>
            <a:r>
              <a:rPr lang="en-US" sz="4200" b="1" dirty="0" smtClean="0">
                <a:solidFill>
                  <a:schemeClr val="bg1"/>
                </a:solidFill>
              </a:rPr>
              <a:t>Prevention in Older Adults</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37252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57150"/>
            <a:ext cx="7804150" cy="1117997"/>
          </a:xfrm>
        </p:spPr>
        <p:txBody>
          <a:bodyPr>
            <a:normAutofit fontScale="90000"/>
          </a:bodyPr>
          <a:lstStyle/>
          <a:p>
            <a:pPr defTabSz="352425"/>
            <a:r>
              <a:rPr lang="en-US" altLang="en-US" sz="4200" b="1" dirty="0" smtClean="0">
                <a:latin typeface="Cambria" panose="02040503050406030204" pitchFamily="18" charset="0"/>
                <a:cs typeface="Arial" pitchFamily="34" charset="0"/>
                <a:sym typeface="Arial" pitchFamily="34" charset="0"/>
              </a:rPr>
              <a:t>Exercise Testing: </a:t>
            </a:r>
            <a:br>
              <a:rPr lang="en-US" altLang="en-US" sz="4200" b="1" dirty="0" smtClean="0">
                <a:latin typeface="Cambria" panose="02040503050406030204" pitchFamily="18" charset="0"/>
                <a:cs typeface="Arial" pitchFamily="34" charset="0"/>
                <a:sym typeface="Arial" pitchFamily="34" charset="0"/>
              </a:rPr>
            </a:br>
            <a:r>
              <a:rPr lang="en-US" altLang="en-US" sz="3100" b="1" dirty="0" smtClean="0">
                <a:latin typeface="Cambria" panose="02040503050406030204" pitchFamily="18" charset="0"/>
                <a:cs typeface="Arial" pitchFamily="34" charset="0"/>
                <a:sym typeface="Arial" pitchFamily="34" charset="0"/>
              </a:rPr>
              <a:t>Is it indicated for older adults?</a:t>
            </a:r>
            <a:endParaRPr lang="en-US" altLang="en-US" sz="4200" b="1" dirty="0" smtClean="0">
              <a:latin typeface="Cambria" panose="02040503050406030204" pitchFamily="18" charset="0"/>
              <a:cs typeface="Arial" pitchFamily="34" charset="0"/>
              <a:sym typeface="Arial" pitchFamily="34" charset="0"/>
            </a:endParaRPr>
          </a:p>
        </p:txBody>
      </p:sp>
      <p:sp>
        <p:nvSpPr>
          <p:cNvPr id="12289" name="Rectangle 1"/>
          <p:cNvSpPr>
            <a:spLocks noGrp="1" noChangeArrowheads="1"/>
          </p:cNvSpPr>
          <p:nvPr>
            <p:ph idx="1"/>
          </p:nvPr>
        </p:nvSpPr>
        <p:spPr>
          <a:xfrm>
            <a:off x="381000" y="1200150"/>
            <a:ext cx="8342870" cy="3314700"/>
          </a:xfrm>
        </p:spPr>
        <p:txBody>
          <a:bodyPr>
            <a:noAutofit/>
          </a:bodyPr>
          <a:lstStyle/>
          <a:p>
            <a:pPr defTabSz="291321">
              <a:spcBef>
                <a:spcPts val="1266"/>
              </a:spcBef>
              <a:buFont typeface="Wingdings" panose="05000000000000000000" pitchFamily="2" charset="2"/>
              <a:buChar char="§"/>
              <a:defRPr/>
            </a:pPr>
            <a:r>
              <a:rPr lang="en-US" altLang="en-US" sz="1900" dirty="0">
                <a:solidFill>
                  <a:schemeClr val="tx2"/>
                </a:solidFill>
                <a:latin typeface="Calibri" panose="020F0502020204030204" pitchFamily="34" charset="0"/>
                <a:cs typeface="Arial" pitchFamily="34" charset="0"/>
                <a:sym typeface="Arial" pitchFamily="34" charset="0"/>
              </a:rPr>
              <a:t>Exercise testing (treadmill or bicycle) can serve as a useful means to assess rhythms, hemodynamics, ischemia, balance and other pertinent considerations, and to help allay concerns and or expose risks before initiating a physical activity and/or exercise training program. </a:t>
            </a:r>
          </a:p>
          <a:p>
            <a:pPr defTabSz="291321">
              <a:spcBef>
                <a:spcPts val="1266"/>
              </a:spcBef>
              <a:buFont typeface="Wingdings" panose="05000000000000000000" pitchFamily="2" charset="2"/>
              <a:buChar char="§"/>
              <a:defRPr/>
            </a:pPr>
            <a:r>
              <a:rPr lang="en-US" altLang="en-US" sz="1900" dirty="0">
                <a:solidFill>
                  <a:schemeClr val="tx2"/>
                </a:solidFill>
                <a:latin typeface="Calibri" panose="020F0502020204030204" pitchFamily="34" charset="0"/>
                <a:cs typeface="Arial" pitchFamily="34" charset="0"/>
                <a:sym typeface="Arial" pitchFamily="34" charset="0"/>
              </a:rPr>
              <a:t>Any consideration of incorporating imaging modality into stress testing to assess for ischemia, valvular gradients, or other clinically relevant considerations should </a:t>
            </a:r>
            <a:r>
              <a:rPr lang="en-US" altLang="en-US" sz="1900" u="sng" dirty="0">
                <a:solidFill>
                  <a:schemeClr val="tx2"/>
                </a:solidFill>
                <a:latin typeface="Calibri" panose="020F0502020204030204" pitchFamily="34" charset="0"/>
                <a:cs typeface="Arial" pitchFamily="34" charset="0"/>
                <a:sym typeface="Arial" pitchFamily="34" charset="0"/>
              </a:rPr>
              <a:t>not</a:t>
            </a:r>
            <a:r>
              <a:rPr lang="en-US" altLang="en-US" sz="1900" dirty="0">
                <a:solidFill>
                  <a:schemeClr val="tx2"/>
                </a:solidFill>
                <a:latin typeface="Calibri" panose="020F0502020204030204" pitchFamily="34" charset="0"/>
                <a:cs typeface="Arial" pitchFamily="34" charset="0"/>
                <a:sym typeface="Arial" pitchFamily="34" charset="0"/>
              </a:rPr>
              <a:t> be at the exclusion of an exercise assessment </a:t>
            </a:r>
          </a:p>
          <a:p>
            <a:pPr defTabSz="291321">
              <a:spcBef>
                <a:spcPts val="1266"/>
              </a:spcBef>
              <a:buFont typeface="Wingdings" panose="05000000000000000000" pitchFamily="2" charset="2"/>
              <a:buChar char="§"/>
              <a:defRPr/>
            </a:pPr>
            <a:r>
              <a:rPr lang="en-US" altLang="en-US" sz="1900" dirty="0">
                <a:solidFill>
                  <a:schemeClr val="tx2"/>
                </a:solidFill>
                <a:latin typeface="Calibri" panose="020F0502020204030204" pitchFamily="34" charset="0"/>
                <a:cs typeface="Arial" pitchFamily="34" charset="0"/>
                <a:sym typeface="Arial" pitchFamily="34" charset="0"/>
              </a:rPr>
              <a:t>A low-intensity exercise stress testing protocol may be best suited to older adult’s capacities and still provide meaningful assessment.</a:t>
            </a:r>
          </a:p>
        </p:txBody>
      </p:sp>
      <p:sp>
        <p:nvSpPr>
          <p:cNvPr id="2" name="TextBox 1"/>
          <p:cNvSpPr txBox="1"/>
          <p:nvPr/>
        </p:nvSpPr>
        <p:spPr>
          <a:xfrm>
            <a:off x="152399" y="4774183"/>
            <a:ext cx="8900985" cy="234197"/>
          </a:xfrm>
          <a:prstGeom prst="rect">
            <a:avLst/>
          </a:prstGeom>
          <a:noFill/>
        </p:spPr>
        <p:txBody>
          <a:bodyPr wrap="square" lIns="64291" tIns="32146" rIns="64291" bIns="32146">
            <a:spAutoFit/>
          </a:bodyPr>
          <a:lstStyle/>
          <a:p>
            <a:pPr algn="r">
              <a:defRPr/>
            </a:pPr>
            <a:r>
              <a:rPr lang="en-US" sz="1100" i="1" dirty="0">
                <a:solidFill>
                  <a:schemeClr val="bg1"/>
                </a:solidFill>
                <a:latin typeface="Helvetica" panose="020B0604020202020204" pitchFamily="34" charset="0"/>
                <a:cs typeface="Helvetica" panose="020B0604020202020204" pitchFamily="34" charset="0"/>
              </a:rPr>
              <a:t>J </a:t>
            </a:r>
            <a:r>
              <a:rPr lang="en-US" sz="1100" i="1" dirty="0" err="1">
                <a:solidFill>
                  <a:schemeClr val="bg1"/>
                </a:solidFill>
                <a:latin typeface="Helvetica" panose="020B0604020202020204" pitchFamily="34" charset="0"/>
                <a:cs typeface="Helvetica" panose="020B0604020202020204" pitchFamily="34" charset="0"/>
              </a:rPr>
              <a:t>Cardiopulm</a:t>
            </a:r>
            <a:r>
              <a:rPr lang="en-US" sz="1100" i="1" dirty="0">
                <a:solidFill>
                  <a:schemeClr val="bg1"/>
                </a:solidFill>
                <a:latin typeface="Helvetica" panose="020B0604020202020204" pitchFamily="34" charset="0"/>
                <a:cs typeface="Helvetica" panose="020B0604020202020204" pitchFamily="34" charset="0"/>
              </a:rPr>
              <a:t> </a:t>
            </a:r>
            <a:r>
              <a:rPr lang="en-US" sz="1100" i="1" dirty="0" err="1">
                <a:solidFill>
                  <a:schemeClr val="bg1"/>
                </a:solidFill>
                <a:latin typeface="Helvetica" panose="020B0604020202020204" pitchFamily="34" charset="0"/>
                <a:cs typeface="Helvetica" panose="020B0604020202020204" pitchFamily="34" charset="0"/>
              </a:rPr>
              <a:t>Rehabil</a:t>
            </a:r>
            <a:r>
              <a:rPr lang="en-US" sz="1100" i="1" dirty="0">
                <a:solidFill>
                  <a:schemeClr val="bg1"/>
                </a:solidFill>
                <a:latin typeface="Helvetica" panose="020B0604020202020204" pitchFamily="34" charset="0"/>
                <a:cs typeface="Helvetica" panose="020B0604020202020204" pitchFamily="34" charset="0"/>
              </a:rPr>
              <a:t> Prev</a:t>
            </a:r>
            <a:r>
              <a:rPr lang="en-US" sz="1100" dirty="0">
                <a:solidFill>
                  <a:schemeClr val="bg1"/>
                </a:solidFill>
                <a:latin typeface="Helvetica" panose="020B0604020202020204" pitchFamily="34" charset="0"/>
                <a:cs typeface="Helvetica" panose="020B0604020202020204" pitchFamily="34" charset="0"/>
              </a:rPr>
              <a:t>. 2016 Apr 26. </a:t>
            </a:r>
          </a:p>
        </p:txBody>
      </p:sp>
    </p:spTree>
    <p:extLst>
      <p:ext uri="{BB962C8B-B14F-4D97-AF65-F5344CB8AC3E}">
        <p14:creationId xmlns:p14="http://schemas.microsoft.com/office/powerpoint/2010/main" val="102523480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533400" y="-67962"/>
            <a:ext cx="7804150" cy="1117997"/>
          </a:xfrm>
        </p:spPr>
        <p:txBody>
          <a:bodyPr>
            <a:normAutofit/>
          </a:bodyPr>
          <a:lstStyle/>
          <a:p>
            <a:pPr defTabSz="352425"/>
            <a:r>
              <a:rPr lang="en-US" altLang="en-US" sz="3800" b="1" dirty="0" smtClean="0">
                <a:latin typeface="Cambria" panose="02040503050406030204" pitchFamily="18" charset="0"/>
                <a:cs typeface="Arial" pitchFamily="34" charset="0"/>
                <a:sym typeface="Arial" pitchFamily="34" charset="0"/>
              </a:rPr>
              <a:t>Obesity</a:t>
            </a:r>
          </a:p>
        </p:txBody>
      </p:sp>
      <p:sp>
        <p:nvSpPr>
          <p:cNvPr id="13314" name="Rectangle 2"/>
          <p:cNvSpPr>
            <a:spLocks noGrp="1" noChangeArrowheads="1"/>
          </p:cNvSpPr>
          <p:nvPr>
            <p:ph idx="1"/>
          </p:nvPr>
        </p:nvSpPr>
        <p:spPr>
          <a:xfrm>
            <a:off x="371948" y="872857"/>
            <a:ext cx="8412162" cy="3315890"/>
          </a:xfrm>
        </p:spPr>
        <p:txBody>
          <a:bodyPr/>
          <a:lstStyle/>
          <a:p>
            <a:pPr marL="342900" lvl="1" indent="-342900" defTabSz="253371">
              <a:spcBef>
                <a:spcPts val="844"/>
              </a:spcBef>
              <a:spcAft>
                <a:spcPts val="422"/>
              </a:spcAft>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Obesity as a risk factor: Compounds the risk of atherosclerotic heart disease; worsen diabetes and hypertension</a:t>
            </a:r>
          </a:p>
          <a:p>
            <a:pPr marL="742950" lvl="2" indent="-342900" defTabSz="253371">
              <a:spcBef>
                <a:spcPts val="844"/>
              </a:spcBef>
              <a:spcAft>
                <a:spcPts val="422"/>
              </a:spcAft>
              <a:buFont typeface="Arial" panose="020B0604020202020204" pitchFamily="34" charset="0"/>
              <a:buChar char="-"/>
              <a:defRPr/>
            </a:pPr>
            <a:r>
              <a:rPr lang="en-US" altLang="en-US" sz="2000" dirty="0" smtClean="0">
                <a:solidFill>
                  <a:schemeClr val="tx2"/>
                </a:solidFill>
                <a:latin typeface="Calibri" panose="020F0502020204030204" pitchFamily="34" charset="0"/>
                <a:cs typeface="Arial" pitchFamily="34" charset="0"/>
                <a:sym typeface="Arial" pitchFamily="34" charset="0"/>
              </a:rPr>
              <a:t>Obesity </a:t>
            </a:r>
            <a:r>
              <a:rPr lang="en-US" altLang="en-US" sz="2000" dirty="0">
                <a:solidFill>
                  <a:schemeClr val="tx2"/>
                </a:solidFill>
                <a:latin typeface="Calibri" panose="020F0502020204030204" pitchFamily="34" charset="0"/>
                <a:cs typeface="Arial" pitchFamily="34" charset="0"/>
                <a:sym typeface="Arial" pitchFamily="34" charset="0"/>
              </a:rPr>
              <a:t>also exacerbates comorbid conditions: e.g., arthritis, restricted respiratory function, urinary incontinence, </a:t>
            </a:r>
            <a:r>
              <a:rPr lang="en-US" altLang="en-US" sz="2000" dirty="0" smtClean="0">
                <a:solidFill>
                  <a:schemeClr val="tx2"/>
                </a:solidFill>
                <a:latin typeface="Calibri" panose="020F0502020204030204" pitchFamily="34" charset="0"/>
                <a:cs typeface="Arial" pitchFamily="34" charset="0"/>
                <a:sym typeface="Arial" pitchFamily="34" charset="0"/>
              </a:rPr>
              <a:t>cancer</a:t>
            </a:r>
          </a:p>
          <a:p>
            <a:pPr marL="742950" lvl="2" indent="-342900" defTabSz="253371">
              <a:spcBef>
                <a:spcPts val="844"/>
              </a:spcBef>
              <a:spcAft>
                <a:spcPts val="422"/>
              </a:spcAft>
              <a:buFont typeface="Arial" panose="020B0604020202020204" pitchFamily="34" charset="0"/>
              <a:buChar char="-"/>
              <a:defRPr/>
            </a:pPr>
            <a:r>
              <a:rPr lang="en-US" altLang="en-US" sz="2000" dirty="0" smtClean="0">
                <a:solidFill>
                  <a:schemeClr val="tx2"/>
                </a:solidFill>
                <a:latin typeface="Calibri" panose="020F0502020204030204" pitchFamily="34" charset="0"/>
                <a:cs typeface="Arial" pitchFamily="34" charset="0"/>
                <a:sym typeface="Arial" pitchFamily="34" charset="0"/>
              </a:rPr>
              <a:t>Obesity </a:t>
            </a:r>
            <a:r>
              <a:rPr lang="en-US" altLang="en-US" sz="2000" dirty="0">
                <a:solidFill>
                  <a:schemeClr val="tx2"/>
                </a:solidFill>
                <a:latin typeface="Calibri" panose="020F0502020204030204" pitchFamily="34" charset="0"/>
                <a:cs typeface="Arial" pitchFamily="34" charset="0"/>
                <a:sym typeface="Arial" pitchFamily="34" charset="0"/>
              </a:rPr>
              <a:t>is common among older adults </a:t>
            </a:r>
          </a:p>
          <a:p>
            <a:pPr marL="1100115" lvl="3" indent="-321457" defTabSz="253371">
              <a:spcBef>
                <a:spcPts val="844"/>
              </a:spcBef>
              <a:spcAft>
                <a:spcPts val="422"/>
              </a:spcAft>
              <a:buFont typeface="Arial" panose="020B0604020202020204" pitchFamily="34" charset="0"/>
              <a:buChar char="•"/>
              <a:defRPr/>
            </a:pPr>
            <a:r>
              <a:rPr lang="en-US" altLang="en-US" sz="1800" dirty="0">
                <a:solidFill>
                  <a:schemeClr val="tx2"/>
                </a:solidFill>
                <a:latin typeface="Calibri" panose="020F0502020204030204" pitchFamily="34" charset="0"/>
                <a:cs typeface="Arial" pitchFamily="34" charset="0"/>
                <a:sym typeface="Arial" pitchFamily="34" charset="0"/>
              </a:rPr>
              <a:t>40.8% adults ≥ 65 years with BMI ≥ 30 kg/m</a:t>
            </a:r>
            <a:r>
              <a:rPr lang="en-US" altLang="en-US" sz="1800" baseline="32000" dirty="0">
                <a:solidFill>
                  <a:schemeClr val="tx2"/>
                </a:solidFill>
                <a:latin typeface="Calibri" panose="020F0502020204030204" pitchFamily="34" charset="0"/>
                <a:cs typeface="Arial" pitchFamily="34" charset="0"/>
                <a:sym typeface="Arial" pitchFamily="34" charset="0"/>
              </a:rPr>
              <a:t>2</a:t>
            </a:r>
            <a:r>
              <a:rPr lang="en-US" altLang="en-US" sz="1800" dirty="0">
                <a:solidFill>
                  <a:schemeClr val="tx2"/>
                </a:solidFill>
                <a:latin typeface="Calibri" panose="020F0502020204030204" pitchFamily="34" charset="0"/>
                <a:cs typeface="Arial" pitchFamily="34" charset="0"/>
                <a:sym typeface="Arial" pitchFamily="34" charset="0"/>
              </a:rPr>
              <a:t> </a:t>
            </a:r>
          </a:p>
          <a:p>
            <a:pPr marL="1100115" lvl="3" indent="-321457" defTabSz="253371">
              <a:spcBef>
                <a:spcPts val="844"/>
              </a:spcBef>
              <a:spcAft>
                <a:spcPts val="422"/>
              </a:spcAft>
              <a:buFont typeface="Arial" panose="020B0604020202020204" pitchFamily="34" charset="0"/>
              <a:buChar char="•"/>
              <a:defRPr/>
            </a:pPr>
            <a:r>
              <a:rPr lang="en-US" altLang="en-US" sz="1800" dirty="0">
                <a:solidFill>
                  <a:schemeClr val="tx2"/>
                </a:solidFill>
                <a:latin typeface="Calibri" panose="020F0502020204030204" pitchFamily="34" charset="0"/>
                <a:cs typeface="Arial" pitchFamily="34" charset="0"/>
                <a:sym typeface="Arial" pitchFamily="34" charset="0"/>
              </a:rPr>
              <a:t>27.8% adults ≥ 75 years obese, and 33% overweight</a:t>
            </a:r>
          </a:p>
        </p:txBody>
      </p:sp>
      <p:sp>
        <p:nvSpPr>
          <p:cNvPr id="13315" name="Rectangle 3"/>
          <p:cNvSpPr>
            <a:spLocks/>
          </p:cNvSpPr>
          <p:nvPr/>
        </p:nvSpPr>
        <p:spPr bwMode="auto">
          <a:xfrm>
            <a:off x="152400" y="4360134"/>
            <a:ext cx="8991600" cy="57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7" tIns="35717" rIns="35717" bIns="35717" anchor="ctr">
            <a:spAutoFit/>
          </a:bodyPr>
          <a:lstStyle>
            <a:lvl1pPr marL="457200" indent="-457200"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1pPr>
            <a:lvl2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2pPr>
            <a:lvl3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3pPr>
            <a:lvl4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4pPr>
            <a:lvl5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5pPr>
            <a:lvl6pPr marL="4572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6pPr>
            <a:lvl7pPr marL="9144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7pPr>
            <a:lvl8pPr marL="13716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8pPr>
            <a:lvl9pPr marL="18288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9pPr>
          </a:lstStyle>
          <a:p>
            <a:pPr algn="r">
              <a:defRPr/>
            </a:pPr>
            <a:r>
              <a:rPr lang="en-US" altLang="en-US" sz="1100" i="1" dirty="0">
                <a:solidFill>
                  <a:schemeClr val="bg1"/>
                </a:solidFill>
                <a:latin typeface="Helvetica" charset="0"/>
                <a:ea typeface="Helvetica" charset="0"/>
                <a:cs typeface="Helvetica" charset="0"/>
                <a:sym typeface="Helvetica" charset="0"/>
              </a:rPr>
              <a:t>Circulation 2013; 128: 2422–2446 </a:t>
            </a:r>
          </a:p>
          <a:p>
            <a:pPr algn="r">
              <a:defRPr/>
            </a:pPr>
            <a:r>
              <a:rPr lang="en-US" altLang="en-US" sz="1100" i="1" dirty="0">
                <a:solidFill>
                  <a:schemeClr val="bg1"/>
                </a:solidFill>
                <a:latin typeface="Helvetica" charset="0"/>
                <a:ea typeface="Helvetica" charset="0"/>
                <a:cs typeface="Helvetica" charset="0"/>
                <a:sym typeface="Helvetica" charset="0"/>
              </a:rPr>
              <a:t>Br Med Bull 2011; 97: 169–196 </a:t>
            </a:r>
          </a:p>
          <a:p>
            <a:pPr algn="r">
              <a:defRPr/>
            </a:pPr>
            <a:r>
              <a:rPr lang="en-US" altLang="en-US" sz="1100" i="1" dirty="0" err="1">
                <a:solidFill>
                  <a:schemeClr val="bg1"/>
                </a:solidFill>
                <a:latin typeface="Helvetica" charset="0"/>
                <a:ea typeface="Helvetica" charset="0"/>
                <a:cs typeface="Helvetica" charset="0"/>
                <a:sym typeface="Helvetica" charset="0"/>
              </a:rPr>
              <a:t>Curr</a:t>
            </a:r>
            <a:r>
              <a:rPr lang="en-US" altLang="en-US" sz="1100" i="1" dirty="0">
                <a:solidFill>
                  <a:schemeClr val="bg1"/>
                </a:solidFill>
                <a:latin typeface="Helvetica" charset="0"/>
                <a:ea typeface="Helvetica" charset="0"/>
                <a:cs typeface="Helvetica" charset="0"/>
                <a:sym typeface="Helvetica" charset="0"/>
              </a:rPr>
              <a:t> </a:t>
            </a:r>
            <a:r>
              <a:rPr lang="en-US" altLang="en-US" sz="1100" i="1" dirty="0" err="1">
                <a:solidFill>
                  <a:schemeClr val="bg1"/>
                </a:solidFill>
                <a:latin typeface="Helvetica" charset="0"/>
                <a:ea typeface="Helvetica" charset="0"/>
                <a:cs typeface="Helvetica" charset="0"/>
                <a:sym typeface="Helvetica" charset="0"/>
              </a:rPr>
              <a:t>Opin</a:t>
            </a:r>
            <a:r>
              <a:rPr lang="en-US" altLang="en-US" sz="1100" i="1" dirty="0">
                <a:solidFill>
                  <a:schemeClr val="bg1"/>
                </a:solidFill>
                <a:latin typeface="Helvetica" charset="0"/>
                <a:ea typeface="Helvetica" charset="0"/>
                <a:cs typeface="Helvetica" charset="0"/>
                <a:sym typeface="Helvetica" charset="0"/>
              </a:rPr>
              <a:t> </a:t>
            </a:r>
            <a:r>
              <a:rPr lang="en-US" altLang="en-US" sz="1100" i="1" dirty="0" err="1">
                <a:solidFill>
                  <a:schemeClr val="bg1"/>
                </a:solidFill>
                <a:latin typeface="Helvetica" charset="0"/>
                <a:ea typeface="Helvetica" charset="0"/>
                <a:cs typeface="Helvetica" charset="0"/>
                <a:sym typeface="Helvetica" charset="0"/>
              </a:rPr>
              <a:t>Clin</a:t>
            </a:r>
            <a:r>
              <a:rPr lang="en-US" altLang="en-US" sz="1100" i="1" dirty="0">
                <a:solidFill>
                  <a:schemeClr val="bg1"/>
                </a:solidFill>
                <a:latin typeface="Helvetica" charset="0"/>
                <a:ea typeface="Helvetica" charset="0"/>
                <a:cs typeface="Helvetica" charset="0"/>
                <a:sym typeface="Helvetica" charset="0"/>
              </a:rPr>
              <a:t> </a:t>
            </a:r>
            <a:r>
              <a:rPr lang="en-US" altLang="en-US" sz="1100" i="1" dirty="0" err="1">
                <a:solidFill>
                  <a:schemeClr val="bg1"/>
                </a:solidFill>
                <a:latin typeface="Helvetica" charset="0"/>
                <a:ea typeface="Helvetica" charset="0"/>
                <a:cs typeface="Helvetica" charset="0"/>
                <a:sym typeface="Helvetica" charset="0"/>
              </a:rPr>
              <a:t>Nutr</a:t>
            </a:r>
            <a:r>
              <a:rPr lang="en-US" altLang="en-US" sz="1100" i="1" dirty="0">
                <a:solidFill>
                  <a:schemeClr val="bg1"/>
                </a:solidFill>
                <a:latin typeface="Helvetica" charset="0"/>
                <a:ea typeface="Helvetica" charset="0"/>
                <a:cs typeface="Helvetica" charset="0"/>
                <a:sym typeface="Helvetica" charset="0"/>
              </a:rPr>
              <a:t> </a:t>
            </a:r>
            <a:r>
              <a:rPr lang="en-US" altLang="en-US" sz="1100" i="1" dirty="0" err="1">
                <a:solidFill>
                  <a:schemeClr val="bg1"/>
                </a:solidFill>
                <a:latin typeface="Helvetica" charset="0"/>
                <a:ea typeface="Helvetica" charset="0"/>
                <a:cs typeface="Helvetica" charset="0"/>
                <a:sym typeface="Helvetica" charset="0"/>
              </a:rPr>
              <a:t>Metab</a:t>
            </a:r>
            <a:r>
              <a:rPr lang="en-US" altLang="en-US" sz="1100" i="1" dirty="0">
                <a:solidFill>
                  <a:schemeClr val="bg1"/>
                </a:solidFill>
                <a:latin typeface="Helvetica" charset="0"/>
                <a:ea typeface="Helvetica" charset="0"/>
                <a:cs typeface="Helvetica" charset="0"/>
                <a:sym typeface="Helvetica" charset="0"/>
              </a:rPr>
              <a:t> Care. 2008; 11: 693–700</a:t>
            </a:r>
          </a:p>
        </p:txBody>
      </p:sp>
    </p:spTree>
    <p:extLst>
      <p:ext uri="{BB962C8B-B14F-4D97-AF65-F5344CB8AC3E}">
        <p14:creationId xmlns:p14="http://schemas.microsoft.com/office/powerpoint/2010/main" val="265891750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19662"/>
            <a:ext cx="8228013" cy="931069"/>
          </a:xfrm>
        </p:spPr>
        <p:txBody>
          <a:bodyPr>
            <a:normAutofit/>
          </a:bodyPr>
          <a:lstStyle/>
          <a:p>
            <a:r>
              <a:rPr lang="en-US" altLang="en-US" sz="3800" b="1" dirty="0" smtClean="0">
                <a:latin typeface="Cambria" panose="02040503050406030204" pitchFamily="18" charset="0"/>
                <a:cs typeface="Arial" pitchFamily="34" charset="0"/>
                <a:sym typeface="Arial" pitchFamily="34" charset="0"/>
              </a:rPr>
              <a:t>Sarcopenic Obesity</a:t>
            </a:r>
            <a:r>
              <a:rPr lang="en-US" altLang="en-US" sz="3800" dirty="0" smtClean="0">
                <a:latin typeface="Cambria" panose="02040503050406030204" pitchFamily="18" charset="0"/>
                <a:cs typeface="Arial" pitchFamily="34" charset="0"/>
                <a:sym typeface="Arial" pitchFamily="34" charset="0"/>
              </a:rPr>
              <a:t> </a:t>
            </a:r>
            <a:endParaRPr lang="en-US" altLang="en-US" sz="3800" b="1" dirty="0" smtClean="0">
              <a:latin typeface="Cambria" panose="02040503050406030204" pitchFamily="18" charset="0"/>
              <a:cs typeface="Arial" pitchFamily="34" charset="0"/>
              <a:sym typeface="Arial" pitchFamily="34" charset="0"/>
            </a:endParaRPr>
          </a:p>
        </p:txBody>
      </p:sp>
      <p:sp>
        <p:nvSpPr>
          <p:cNvPr id="14338" name="Rectangle 2"/>
          <p:cNvSpPr>
            <a:spLocks noGrp="1" noChangeArrowheads="1"/>
          </p:cNvSpPr>
          <p:nvPr>
            <p:ph idx="1"/>
          </p:nvPr>
        </p:nvSpPr>
        <p:spPr>
          <a:xfrm>
            <a:off x="455613" y="852071"/>
            <a:ext cx="8229600" cy="3594497"/>
          </a:xfrm>
        </p:spPr>
        <p:txBody>
          <a:bodyPr/>
          <a:lstStyle/>
          <a:p>
            <a:pPr marL="342900" lvl="1" indent="-342900" defTabSz="232164">
              <a:spcBef>
                <a:spcPts val="0"/>
              </a:spcBef>
              <a:spcAft>
                <a:spcPts val="600"/>
              </a:spcAft>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Increase in fat mass without a parallel growth of muscle mass and increment of strength occurs due to:</a:t>
            </a:r>
          </a:p>
          <a:p>
            <a:pPr marL="861919" lvl="2" indent="-342900" defTabSz="232164">
              <a:spcBef>
                <a:spcPts val="0"/>
              </a:spcBef>
              <a:spcAft>
                <a:spcPts val="600"/>
              </a:spcAft>
              <a:buFont typeface="Arial" pitchFamily="34" charset="0"/>
              <a:buChar char="-"/>
              <a:defRPr/>
            </a:pPr>
            <a:r>
              <a:rPr lang="en-US" altLang="en-US" sz="1800" dirty="0">
                <a:solidFill>
                  <a:schemeClr val="tx2"/>
                </a:solidFill>
                <a:latin typeface="Calibri" panose="020F0502020204030204" pitchFamily="34" charset="0"/>
                <a:cs typeface="Arial" pitchFamily="34" charset="0"/>
                <a:sym typeface="Arial" pitchFamily="34" charset="0"/>
              </a:rPr>
              <a:t>Increased or stable caloric intake</a:t>
            </a:r>
          </a:p>
          <a:p>
            <a:pPr marL="861919" lvl="2" indent="-342900" defTabSz="232164">
              <a:spcBef>
                <a:spcPts val="0"/>
              </a:spcBef>
              <a:spcAft>
                <a:spcPts val="600"/>
              </a:spcAft>
              <a:buFont typeface="Arial" pitchFamily="34" charset="0"/>
              <a:buChar char="-"/>
              <a:defRPr/>
            </a:pPr>
            <a:r>
              <a:rPr lang="en-US" altLang="en-US" sz="1800" dirty="0">
                <a:solidFill>
                  <a:schemeClr val="tx2"/>
                </a:solidFill>
                <a:latin typeface="Calibri" panose="020F0502020204030204" pitchFamily="34" charset="0"/>
                <a:cs typeface="Arial" pitchFamily="34" charset="0"/>
                <a:sym typeface="Arial" pitchFamily="34" charset="0"/>
              </a:rPr>
              <a:t>Progressive decline in total energy expenditure</a:t>
            </a:r>
          </a:p>
          <a:p>
            <a:pPr marL="342900" lvl="1" indent="-342900" defTabSz="232164">
              <a:spcBef>
                <a:spcPts val="0"/>
              </a:spcBef>
              <a:spcAft>
                <a:spcPts val="600"/>
              </a:spcAft>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Multiple cross-sectional studies demonstrate an association between sarcopenic obesity and surrogate markers of CVD and mortality</a:t>
            </a:r>
          </a:p>
        </p:txBody>
      </p:sp>
      <p:sp>
        <p:nvSpPr>
          <p:cNvPr id="14339" name="Rectangle 3"/>
          <p:cNvSpPr>
            <a:spLocks/>
          </p:cNvSpPr>
          <p:nvPr/>
        </p:nvSpPr>
        <p:spPr bwMode="auto">
          <a:xfrm>
            <a:off x="228600" y="4388822"/>
            <a:ext cx="8841259" cy="57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7" tIns="35717" rIns="35717" bIns="35717" anchor="ctr">
            <a:spAutoFit/>
          </a:bodyPr>
          <a:lstStyle>
            <a:lvl1pPr marL="457200" indent="-457200"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1pPr>
            <a:lvl2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2pPr>
            <a:lvl3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3pPr>
            <a:lvl4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4pPr>
            <a:lvl5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5pPr>
            <a:lvl6pPr marL="4572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6pPr>
            <a:lvl7pPr marL="9144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7pPr>
            <a:lvl8pPr marL="13716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8pPr>
            <a:lvl9pPr marL="18288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9pPr>
          </a:lstStyle>
          <a:p>
            <a:pPr algn="r">
              <a:defRPr/>
            </a:pPr>
            <a:r>
              <a:rPr lang="en-US" altLang="en-US" sz="1100" i="1" dirty="0">
                <a:solidFill>
                  <a:schemeClr val="bg1"/>
                </a:solidFill>
                <a:latin typeface="Helvetica" charset="0"/>
                <a:ea typeface="Helvetica" charset="0"/>
                <a:cs typeface="Helvetica" charset="0"/>
                <a:sym typeface="Helvetica" charset="0"/>
              </a:rPr>
              <a:t>J Cell </a:t>
            </a:r>
            <a:r>
              <a:rPr lang="en-US" altLang="en-US" sz="1100" i="1" dirty="0" err="1">
                <a:solidFill>
                  <a:schemeClr val="bg1"/>
                </a:solidFill>
                <a:latin typeface="Helvetica" charset="0"/>
                <a:ea typeface="Helvetica" charset="0"/>
                <a:cs typeface="Helvetica" charset="0"/>
                <a:sym typeface="Helvetica" charset="0"/>
              </a:rPr>
              <a:t>Biochem</a:t>
            </a:r>
            <a:r>
              <a:rPr lang="en-US" altLang="en-US" sz="1100" i="1" dirty="0">
                <a:solidFill>
                  <a:schemeClr val="bg1"/>
                </a:solidFill>
                <a:latin typeface="Helvetica" charset="0"/>
                <a:ea typeface="Helvetica" charset="0"/>
                <a:cs typeface="Helvetica" charset="0"/>
                <a:sym typeface="Helvetica" charset="0"/>
              </a:rPr>
              <a:t>. 2015;116:1171-8</a:t>
            </a:r>
          </a:p>
          <a:p>
            <a:pPr algn="r">
              <a:defRPr/>
            </a:pPr>
            <a:r>
              <a:rPr lang="en-US" altLang="en-US" sz="1100" i="1" dirty="0">
                <a:solidFill>
                  <a:schemeClr val="bg1"/>
                </a:solidFill>
                <a:latin typeface="Helvetica" charset="0"/>
                <a:ea typeface="Helvetica" charset="0"/>
                <a:cs typeface="Helvetica" charset="0"/>
                <a:sym typeface="Helvetica" charset="0"/>
              </a:rPr>
              <a:t>J Am </a:t>
            </a:r>
            <a:r>
              <a:rPr lang="en-US" altLang="en-US" sz="1100" i="1" dirty="0" err="1">
                <a:solidFill>
                  <a:schemeClr val="bg1"/>
                </a:solidFill>
                <a:latin typeface="Helvetica" charset="0"/>
                <a:ea typeface="Helvetica" charset="0"/>
                <a:cs typeface="Helvetica" charset="0"/>
                <a:sym typeface="Helvetica" charset="0"/>
              </a:rPr>
              <a:t>Geriatr</a:t>
            </a:r>
            <a:r>
              <a:rPr lang="en-US" altLang="en-US" sz="1100" i="1" dirty="0">
                <a:solidFill>
                  <a:schemeClr val="bg1"/>
                </a:solidFill>
                <a:latin typeface="Helvetica" charset="0"/>
                <a:ea typeface="Helvetica" charset="0"/>
                <a:cs typeface="Helvetica" charset="0"/>
                <a:sym typeface="Helvetica" charset="0"/>
              </a:rPr>
              <a:t> </a:t>
            </a:r>
            <a:r>
              <a:rPr lang="en-US" altLang="en-US" sz="1100" i="1" dirty="0" err="1">
                <a:solidFill>
                  <a:schemeClr val="bg1"/>
                </a:solidFill>
                <a:latin typeface="Helvetica" charset="0"/>
                <a:ea typeface="Helvetica" charset="0"/>
                <a:cs typeface="Helvetica" charset="0"/>
                <a:sym typeface="Helvetica" charset="0"/>
              </a:rPr>
              <a:t>Soc</a:t>
            </a:r>
            <a:r>
              <a:rPr lang="en-US" altLang="en-US" sz="1100" i="1" dirty="0">
                <a:solidFill>
                  <a:schemeClr val="bg1"/>
                </a:solidFill>
                <a:latin typeface="Helvetica" charset="0"/>
                <a:ea typeface="Helvetica" charset="0"/>
                <a:cs typeface="Helvetica" charset="0"/>
                <a:sym typeface="Helvetica" charset="0"/>
              </a:rPr>
              <a:t> 2014;62:253–60</a:t>
            </a:r>
          </a:p>
          <a:p>
            <a:pPr algn="r">
              <a:defRPr/>
            </a:pPr>
            <a:r>
              <a:rPr lang="en-US" altLang="en-US" sz="1100" i="1" dirty="0">
                <a:solidFill>
                  <a:schemeClr val="bg1"/>
                </a:solidFill>
                <a:latin typeface="Helvetica" charset="0"/>
                <a:ea typeface="Helvetica" charset="0"/>
                <a:cs typeface="Helvetica" charset="0"/>
                <a:sym typeface="Helvetica" charset="0"/>
              </a:rPr>
              <a:t>J </a:t>
            </a:r>
            <a:r>
              <a:rPr lang="en-US" altLang="en-US" sz="1100" i="1" dirty="0" err="1">
                <a:solidFill>
                  <a:schemeClr val="bg1"/>
                </a:solidFill>
                <a:latin typeface="Helvetica" charset="0"/>
                <a:ea typeface="Helvetica" charset="0"/>
                <a:cs typeface="Helvetica" charset="0"/>
                <a:sym typeface="Helvetica" charset="0"/>
              </a:rPr>
              <a:t>Nutr</a:t>
            </a:r>
            <a:r>
              <a:rPr lang="en-US" altLang="en-US" sz="1100" i="1" dirty="0">
                <a:solidFill>
                  <a:schemeClr val="bg1"/>
                </a:solidFill>
                <a:latin typeface="Helvetica" charset="0"/>
                <a:ea typeface="Helvetica" charset="0"/>
                <a:cs typeface="Helvetica" charset="0"/>
                <a:sym typeface="Helvetica" charset="0"/>
              </a:rPr>
              <a:t> Health Aging 2009;3:460–66</a:t>
            </a:r>
            <a:endParaRPr lang="en-US" altLang="en-US" sz="1300" i="1" dirty="0">
              <a:solidFill>
                <a:schemeClr val="bg1"/>
              </a:solidFill>
              <a:latin typeface="Helvetica" charset="0"/>
              <a:ea typeface="Helvetica" charset="0"/>
              <a:cs typeface="Helvetica" charset="0"/>
              <a:sym typeface="Helvetica" charset="0"/>
            </a:endParaRPr>
          </a:p>
        </p:txBody>
      </p:sp>
    </p:spTree>
    <p:extLst>
      <p:ext uri="{BB962C8B-B14F-4D97-AF65-F5344CB8AC3E}">
        <p14:creationId xmlns:p14="http://schemas.microsoft.com/office/powerpoint/2010/main" val="279376890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69925" y="-115329"/>
            <a:ext cx="7804150" cy="1117997"/>
          </a:xfrm>
        </p:spPr>
        <p:txBody>
          <a:bodyPr/>
          <a:lstStyle/>
          <a:p>
            <a:pPr defTabSz="352425"/>
            <a:r>
              <a:rPr lang="en-US" altLang="en-US" sz="3800" b="1" dirty="0" smtClean="0">
                <a:latin typeface="Cambria" panose="02040503050406030204" pitchFamily="18" charset="0"/>
                <a:cs typeface="Helvetica" pitchFamily="34" charset="0"/>
                <a:sym typeface="Helvetica" pitchFamily="34" charset="0"/>
              </a:rPr>
              <a:t>Controversial Issues in Obesity</a:t>
            </a:r>
          </a:p>
        </p:txBody>
      </p:sp>
      <p:sp>
        <p:nvSpPr>
          <p:cNvPr id="15362" name="Rectangle 2"/>
          <p:cNvSpPr>
            <a:spLocks noGrp="1" noChangeArrowheads="1"/>
          </p:cNvSpPr>
          <p:nvPr>
            <p:ph idx="1"/>
          </p:nvPr>
        </p:nvSpPr>
        <p:spPr>
          <a:xfrm>
            <a:off x="669924" y="854387"/>
            <a:ext cx="8053945" cy="3315891"/>
          </a:xfrm>
        </p:spPr>
        <p:txBody>
          <a:bodyPr>
            <a:noAutofit/>
          </a:bodyPr>
          <a:lstStyle/>
          <a:p>
            <a:pPr defTabSz="260068">
              <a:spcBef>
                <a:spcPts val="844"/>
              </a:spcBef>
              <a:spcAft>
                <a:spcPts val="422"/>
              </a:spcAft>
              <a:buFont typeface="Wingdings" panose="05000000000000000000" pitchFamily="2" charset="2"/>
              <a:buChar char="§"/>
              <a:defRPr/>
            </a:pPr>
            <a:r>
              <a:rPr lang="en-US" altLang="en-US" sz="1800" dirty="0">
                <a:solidFill>
                  <a:schemeClr val="accent1">
                    <a:lumMod val="50000"/>
                  </a:schemeClr>
                </a:solidFill>
                <a:latin typeface="Calibri" panose="020F0502020204030204" pitchFamily="34" charset="0"/>
                <a:cs typeface="Arial" pitchFamily="34" charset="0"/>
                <a:sym typeface="Arial" pitchFamily="34" charset="0"/>
              </a:rPr>
              <a:t>Lack of strong evidence that weight reduction among elderly decreases all-cause mortality</a:t>
            </a:r>
          </a:p>
          <a:p>
            <a:pPr defTabSz="260068">
              <a:spcBef>
                <a:spcPts val="844"/>
              </a:spcBef>
              <a:spcAft>
                <a:spcPts val="422"/>
              </a:spcAft>
              <a:buFont typeface="Wingdings" panose="05000000000000000000" pitchFamily="2" charset="2"/>
              <a:buChar char="§"/>
              <a:defRPr/>
            </a:pPr>
            <a:r>
              <a:rPr lang="en-US" altLang="en-US" sz="1800" dirty="0">
                <a:solidFill>
                  <a:schemeClr val="accent1">
                    <a:lumMod val="50000"/>
                  </a:schemeClr>
                </a:solidFill>
                <a:latin typeface="Calibri" panose="020F0502020204030204" pitchFamily="34" charset="0"/>
                <a:cs typeface="Arial" pitchFamily="34" charset="0"/>
                <a:sym typeface="Arial" pitchFamily="34" charset="0"/>
              </a:rPr>
              <a:t>Elevated BMI may be associated with lower mortality rates, the “obesity-survival paradox,” a phenomenon observed in patients with heart failure</a:t>
            </a:r>
          </a:p>
          <a:p>
            <a:pPr defTabSz="260068">
              <a:spcBef>
                <a:spcPts val="844"/>
              </a:spcBef>
              <a:spcAft>
                <a:spcPts val="422"/>
              </a:spcAft>
              <a:buFont typeface="Wingdings" panose="05000000000000000000" pitchFamily="2" charset="2"/>
              <a:buChar char="§"/>
              <a:defRPr/>
            </a:pPr>
            <a:r>
              <a:rPr lang="en-US" altLang="en-US" sz="1800" dirty="0">
                <a:solidFill>
                  <a:schemeClr val="accent1">
                    <a:lumMod val="50000"/>
                  </a:schemeClr>
                </a:solidFill>
                <a:latin typeface="Calibri" panose="020F0502020204030204" pitchFamily="34" charset="0"/>
                <a:cs typeface="Arial" pitchFamily="34" charset="0"/>
                <a:sym typeface="Arial" pitchFamily="34" charset="0"/>
              </a:rPr>
              <a:t>Systematic review of cohort studies has demonstrated lack of increased mortality in older adults with obesity or severe obesity (defined as BMI ≥ 35 kg/m</a:t>
            </a:r>
            <a:r>
              <a:rPr lang="en-US" altLang="en-US" sz="1800" baseline="32000" dirty="0">
                <a:solidFill>
                  <a:schemeClr val="accent1">
                    <a:lumMod val="50000"/>
                  </a:schemeClr>
                </a:solidFill>
                <a:latin typeface="Calibri" panose="020F0502020204030204" pitchFamily="34" charset="0"/>
                <a:cs typeface="Arial" pitchFamily="34" charset="0"/>
                <a:sym typeface="Arial" pitchFamily="34" charset="0"/>
              </a:rPr>
              <a:t>2</a:t>
            </a:r>
            <a:r>
              <a:rPr lang="en-US" altLang="en-US" sz="1800" dirty="0">
                <a:solidFill>
                  <a:schemeClr val="accent1">
                    <a:lumMod val="50000"/>
                  </a:schemeClr>
                </a:solidFill>
                <a:latin typeface="Calibri" panose="020F0502020204030204" pitchFamily="34" charset="0"/>
                <a:cs typeface="Arial" pitchFamily="34" charset="0"/>
                <a:sym typeface="Arial" pitchFamily="34" charset="0"/>
              </a:rPr>
              <a:t>)</a:t>
            </a:r>
          </a:p>
          <a:p>
            <a:pPr defTabSz="260068">
              <a:spcBef>
                <a:spcPts val="844"/>
              </a:spcBef>
              <a:spcAft>
                <a:spcPts val="422"/>
              </a:spcAft>
              <a:buFont typeface="Wingdings" panose="05000000000000000000" pitchFamily="2" charset="2"/>
              <a:buChar char="§"/>
              <a:defRPr/>
            </a:pPr>
            <a:r>
              <a:rPr lang="en-US" altLang="en-US" sz="1800" dirty="0">
                <a:solidFill>
                  <a:schemeClr val="accent1">
                    <a:lumMod val="50000"/>
                  </a:schemeClr>
                </a:solidFill>
                <a:latin typeface="Calibri" panose="020F0502020204030204" pitchFamily="34" charset="0"/>
                <a:cs typeface="Arial" pitchFamily="34" charset="0"/>
                <a:sym typeface="Arial" pitchFamily="34" charset="0"/>
              </a:rPr>
              <a:t>Weight reduction strategies </a:t>
            </a:r>
            <a:r>
              <a:rPr lang="en-US" altLang="en-US" sz="1800" u="sng" dirty="0">
                <a:solidFill>
                  <a:schemeClr val="accent1">
                    <a:lumMod val="50000"/>
                  </a:schemeClr>
                </a:solidFill>
                <a:latin typeface="Calibri" panose="020F0502020204030204" pitchFamily="34" charset="0"/>
                <a:cs typeface="Arial" pitchFamily="34" charset="0"/>
                <a:sym typeface="Arial" pitchFamily="34" charset="0"/>
              </a:rPr>
              <a:t>in combination with increased physical activity </a:t>
            </a:r>
            <a:r>
              <a:rPr lang="en-US" altLang="en-US" sz="1800" dirty="0">
                <a:solidFill>
                  <a:schemeClr val="accent1">
                    <a:lumMod val="50000"/>
                  </a:schemeClr>
                </a:solidFill>
                <a:latin typeface="Calibri" panose="020F0502020204030204" pitchFamily="34" charset="0"/>
                <a:cs typeface="Arial" pitchFamily="34" charset="0"/>
                <a:sym typeface="Arial" pitchFamily="34" charset="0"/>
              </a:rPr>
              <a:t>among older individuals are associated with improved quality of life and functional independence</a:t>
            </a:r>
          </a:p>
        </p:txBody>
      </p:sp>
      <p:sp>
        <p:nvSpPr>
          <p:cNvPr id="15363" name="Rectangle 3"/>
          <p:cNvSpPr>
            <a:spLocks/>
          </p:cNvSpPr>
          <p:nvPr/>
        </p:nvSpPr>
        <p:spPr bwMode="auto">
          <a:xfrm>
            <a:off x="228600" y="4476186"/>
            <a:ext cx="8800070" cy="410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7" tIns="35717" rIns="35717" bIns="35717" anchor="ctr">
            <a:spAutoFit/>
          </a:bodyPr>
          <a:lstStyle>
            <a:lvl1pPr marL="457200" indent="-457200"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1pPr>
            <a:lvl2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2pPr>
            <a:lvl3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3pPr>
            <a:lvl4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4pPr>
            <a:lvl5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5pPr>
            <a:lvl6pPr marL="4572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6pPr>
            <a:lvl7pPr marL="9144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7pPr>
            <a:lvl8pPr marL="13716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8pPr>
            <a:lvl9pPr marL="18288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9pPr>
          </a:lstStyle>
          <a:p>
            <a:pPr algn="r">
              <a:defRPr/>
            </a:pPr>
            <a:r>
              <a:rPr lang="en-US" altLang="en-US" sz="1100" i="1" dirty="0" err="1">
                <a:solidFill>
                  <a:schemeClr val="bg1"/>
                </a:solidFill>
                <a:latin typeface="Helvetica" charset="0"/>
                <a:ea typeface="Helvetica" charset="0"/>
                <a:cs typeface="Helvetica" charset="0"/>
                <a:sym typeface="Helvetica" charset="0"/>
              </a:rPr>
              <a:t>Int</a:t>
            </a:r>
            <a:r>
              <a:rPr lang="en-US" altLang="en-US" sz="1100" i="1" dirty="0">
                <a:solidFill>
                  <a:schemeClr val="bg1"/>
                </a:solidFill>
                <a:latin typeface="Helvetica" charset="0"/>
                <a:ea typeface="Helvetica" charset="0"/>
                <a:cs typeface="Helvetica" charset="0"/>
                <a:sym typeface="Helvetica" charset="0"/>
              </a:rPr>
              <a:t> J </a:t>
            </a:r>
            <a:r>
              <a:rPr lang="en-US" altLang="en-US" sz="1100" i="1" dirty="0" err="1">
                <a:solidFill>
                  <a:schemeClr val="bg1"/>
                </a:solidFill>
                <a:latin typeface="Helvetica" charset="0"/>
                <a:ea typeface="Helvetica" charset="0"/>
                <a:cs typeface="Helvetica" charset="0"/>
                <a:sym typeface="Helvetica" charset="0"/>
              </a:rPr>
              <a:t>Cardiol</a:t>
            </a:r>
            <a:r>
              <a:rPr lang="en-US" altLang="en-US" sz="1100" i="1" dirty="0">
                <a:solidFill>
                  <a:schemeClr val="bg1"/>
                </a:solidFill>
                <a:latin typeface="Helvetica" charset="0"/>
                <a:ea typeface="Helvetica" charset="0"/>
                <a:cs typeface="Helvetica" charset="0"/>
                <a:sym typeface="Helvetica" charset="0"/>
              </a:rPr>
              <a:t> 2012; 155: 56–65 </a:t>
            </a:r>
          </a:p>
          <a:p>
            <a:pPr algn="r">
              <a:defRPr/>
            </a:pPr>
            <a:r>
              <a:rPr lang="en-US" altLang="en-US" sz="1100" i="1" dirty="0">
                <a:solidFill>
                  <a:schemeClr val="bg1"/>
                </a:solidFill>
                <a:latin typeface="Helvetica" charset="0"/>
                <a:ea typeface="Helvetica" charset="0"/>
                <a:cs typeface="Helvetica" charset="0"/>
                <a:sym typeface="Helvetica" charset="0"/>
              </a:rPr>
              <a:t>Lancet 2006; 368: 666–678</a:t>
            </a:r>
            <a:endParaRPr lang="en-US" altLang="en-US" sz="1500" i="1" dirty="0">
              <a:solidFill>
                <a:schemeClr val="bg1"/>
              </a:solidFill>
              <a:latin typeface="Helvetica" charset="0"/>
              <a:ea typeface="Helvetica" charset="0"/>
              <a:cs typeface="Helvetica" charset="0"/>
              <a:sym typeface="Helvetica" charset="0"/>
            </a:endParaRPr>
          </a:p>
        </p:txBody>
      </p:sp>
    </p:spTree>
    <p:extLst>
      <p:ext uri="{BB962C8B-B14F-4D97-AF65-F5344CB8AC3E}">
        <p14:creationId xmlns:p14="http://schemas.microsoft.com/office/powerpoint/2010/main" val="372127413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69925" y="0"/>
            <a:ext cx="7804150" cy="1117997"/>
          </a:xfrm>
        </p:spPr>
        <p:txBody>
          <a:bodyPr>
            <a:normAutofit/>
          </a:bodyPr>
          <a:lstStyle/>
          <a:p>
            <a:pPr defTabSz="352425"/>
            <a:r>
              <a:rPr lang="en-US" altLang="en-US" sz="3800" b="1" dirty="0" smtClean="0">
                <a:latin typeface="Cambria" panose="02040503050406030204" pitchFamily="18" charset="0"/>
                <a:cs typeface="Helvetica" pitchFamily="34" charset="0"/>
                <a:sym typeface="Helvetica" pitchFamily="34" charset="0"/>
              </a:rPr>
              <a:t>Prevention in Older Adults</a:t>
            </a:r>
          </a:p>
        </p:txBody>
      </p:sp>
      <p:sp>
        <p:nvSpPr>
          <p:cNvPr id="16386" name="Rectangle 2"/>
          <p:cNvSpPr>
            <a:spLocks/>
          </p:cNvSpPr>
          <p:nvPr/>
        </p:nvSpPr>
        <p:spPr bwMode="auto">
          <a:xfrm>
            <a:off x="76200" y="4793776"/>
            <a:ext cx="9067800" cy="24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7" tIns="35717" rIns="35717" bIns="35717" anchor="ctr">
            <a:spAutoFit/>
          </a:bodyPr>
          <a:lstStyle>
            <a:lvl1pPr marL="457200" indent="-457200" defTabSz="457200">
              <a:defRPr sz="3800">
                <a:solidFill>
                  <a:srgbClr val="FF0000"/>
                </a:solidFill>
                <a:latin typeface="Helvetica Light" charset="0"/>
                <a:ea typeface="Helvetica Light" charset="0"/>
                <a:cs typeface="Helvetica Light" charset="0"/>
                <a:sym typeface="Helvetica Light" charset="0"/>
              </a:defRPr>
            </a:lvl1pPr>
            <a:lvl2pPr defTabSz="457200">
              <a:defRPr sz="3800">
                <a:solidFill>
                  <a:srgbClr val="FF0000"/>
                </a:solidFill>
                <a:latin typeface="Helvetica Light" charset="0"/>
                <a:ea typeface="Helvetica Light" charset="0"/>
                <a:cs typeface="Helvetica Light" charset="0"/>
                <a:sym typeface="Helvetica Light" charset="0"/>
              </a:defRPr>
            </a:lvl2pPr>
            <a:lvl3pPr defTabSz="457200">
              <a:defRPr sz="3800">
                <a:solidFill>
                  <a:srgbClr val="FF0000"/>
                </a:solidFill>
                <a:latin typeface="Helvetica Light" charset="0"/>
                <a:ea typeface="Helvetica Light" charset="0"/>
                <a:cs typeface="Helvetica Light" charset="0"/>
                <a:sym typeface="Helvetica Light" charset="0"/>
              </a:defRPr>
            </a:lvl3pPr>
            <a:lvl4pPr defTabSz="457200">
              <a:defRPr sz="3800">
                <a:solidFill>
                  <a:srgbClr val="FF0000"/>
                </a:solidFill>
                <a:latin typeface="Helvetica Light" charset="0"/>
                <a:ea typeface="Helvetica Light" charset="0"/>
                <a:cs typeface="Helvetica Light" charset="0"/>
                <a:sym typeface="Helvetica Light" charset="0"/>
              </a:defRPr>
            </a:lvl4pPr>
            <a:lvl5pPr defTabSz="457200">
              <a:defRPr sz="3800">
                <a:solidFill>
                  <a:srgbClr val="FF0000"/>
                </a:solidFill>
                <a:latin typeface="Helvetica Light" charset="0"/>
                <a:ea typeface="Helvetica Light" charset="0"/>
                <a:cs typeface="Helvetica Light" charset="0"/>
                <a:sym typeface="Helvetica Light" charset="0"/>
              </a:defRPr>
            </a:lvl5pPr>
            <a:lvl6pPr marL="457200" algn="ctr" defTabSz="457200"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6pPr>
            <a:lvl7pPr marL="914400" algn="ctr" defTabSz="457200"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7pPr>
            <a:lvl8pPr marL="1371600" algn="ctr" defTabSz="457200"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8pPr>
            <a:lvl9pPr marL="1828800" algn="ctr" defTabSz="457200"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9pPr>
          </a:lstStyle>
          <a:p>
            <a:pPr algn="r">
              <a:spcBef>
                <a:spcPts val="844"/>
              </a:spcBef>
              <a:defRPr/>
            </a:pPr>
            <a:r>
              <a:rPr lang="en-US" altLang="en-US" sz="1100" i="1" dirty="0">
                <a:solidFill>
                  <a:schemeClr val="bg1"/>
                </a:solidFill>
                <a:latin typeface="Helvetica" charset="0"/>
                <a:ea typeface="Helvetica" charset="0"/>
                <a:cs typeface="Helvetica" charset="0"/>
                <a:sym typeface="Helvetica" charset="0"/>
              </a:rPr>
              <a:t>J </a:t>
            </a:r>
            <a:r>
              <a:rPr lang="en-US" altLang="en-US" sz="1100" i="1" dirty="0" err="1">
                <a:solidFill>
                  <a:schemeClr val="bg1"/>
                </a:solidFill>
                <a:latin typeface="Helvetica" charset="0"/>
                <a:ea typeface="Helvetica" charset="0"/>
                <a:cs typeface="Helvetica" charset="0"/>
                <a:sym typeface="Helvetica" charset="0"/>
              </a:rPr>
              <a:t>Geriatr</a:t>
            </a:r>
            <a:r>
              <a:rPr lang="en-US" altLang="en-US" sz="1100" i="1" dirty="0">
                <a:solidFill>
                  <a:schemeClr val="bg1"/>
                </a:solidFill>
                <a:latin typeface="Helvetica" charset="0"/>
                <a:ea typeface="Helvetica" charset="0"/>
                <a:cs typeface="Helvetica" charset="0"/>
                <a:sym typeface="Helvetica" charset="0"/>
              </a:rPr>
              <a:t> </a:t>
            </a:r>
            <a:r>
              <a:rPr lang="en-US" altLang="en-US" sz="1100" i="1" dirty="0" err="1">
                <a:solidFill>
                  <a:schemeClr val="bg1"/>
                </a:solidFill>
                <a:latin typeface="Helvetica" charset="0"/>
                <a:ea typeface="Helvetica" charset="0"/>
                <a:cs typeface="Helvetica" charset="0"/>
                <a:sym typeface="Helvetica" charset="0"/>
              </a:rPr>
              <a:t>Cardiol</a:t>
            </a:r>
            <a:r>
              <a:rPr lang="en-US" altLang="en-US" sz="1100" i="1" dirty="0">
                <a:solidFill>
                  <a:schemeClr val="bg1"/>
                </a:solidFill>
                <a:latin typeface="Helvetica" charset="0"/>
                <a:ea typeface="Helvetica" charset="0"/>
                <a:cs typeface="Helvetica" charset="0"/>
                <a:sym typeface="Helvetica" charset="0"/>
              </a:rPr>
              <a:t>. 2015; 12: 459-64 </a:t>
            </a:r>
          </a:p>
        </p:txBody>
      </p:sp>
      <p:graphicFrame>
        <p:nvGraphicFramePr>
          <p:cNvPr id="16387" name="Group 3"/>
          <p:cNvGraphicFramePr>
            <a:graphicFrameLocks noGrp="1"/>
          </p:cNvGraphicFramePr>
          <p:nvPr>
            <p:extLst>
              <p:ext uri="{D42A27DB-BD31-4B8C-83A1-F6EECF244321}">
                <p14:modId xmlns:p14="http://schemas.microsoft.com/office/powerpoint/2010/main" val="1354173945"/>
              </p:ext>
            </p:extLst>
          </p:nvPr>
        </p:nvGraphicFramePr>
        <p:xfrm>
          <a:off x="76200" y="1157224"/>
          <a:ext cx="8959848" cy="2706322"/>
        </p:xfrm>
        <a:graphic>
          <a:graphicData uri="http://schemas.openxmlformats.org/drawingml/2006/table">
            <a:tbl>
              <a:tblPr>
                <a:tableStyleId>{E8B1032C-EA38-4F05-BA0D-38AFFFC7BED3}</a:tableStyleId>
              </a:tblPr>
              <a:tblGrid>
                <a:gridCol w="1791970"/>
                <a:gridCol w="1791969"/>
                <a:gridCol w="1791970"/>
                <a:gridCol w="1791969"/>
                <a:gridCol w="1791970"/>
              </a:tblGrid>
              <a:tr h="827794">
                <a:tc rowSpan="2">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smtClean="0">
                          <a:ln>
                            <a:noFill/>
                          </a:ln>
                          <a:solidFill>
                            <a:schemeClr val="tx2"/>
                          </a:solidFill>
                          <a:effectLst/>
                          <a:latin typeface="Calibri" panose="020F0502020204030204" pitchFamily="34" charset="0"/>
                          <a:sym typeface="Helvetica" charset="0"/>
                        </a:rPr>
                        <a:t>Obesity</a:t>
                      </a:r>
                      <a:endParaRPr kumimoji="0" lang="en-US" altLang="en-US" sz="2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anchor="ctr"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Recommendation or target of therapy</a:t>
                      </a:r>
                      <a:endParaRPr kumimoji="0" lang="en-US" altLang="en-US" sz="12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Recommended therapy</a:t>
                      </a:r>
                      <a:endParaRPr kumimoji="0" lang="en-US" altLang="en-US" sz="12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Level of evidence</a:t>
                      </a:r>
                      <a:endParaRPr kumimoji="0" lang="en-US" altLang="en-US" sz="12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Scientific Society</a:t>
                      </a:r>
                      <a:endParaRPr kumimoji="0" lang="en-US" altLang="en-US" sz="12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r>
              <a:tr h="1878528">
                <a:tc vMerge="1">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rPr>
                        <a:t>Moderate weight loss to improve:</a:t>
                      </a: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endParaRPr>
                    </a:p>
                    <a:p>
                      <a:pPr marL="171450" marR="0" lvl="0" indent="-171450" algn="ctr" defTabSz="584200" rtl="0" eaLnBrk="1"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rPr>
                        <a:t>Physical function</a:t>
                      </a:r>
                    </a:p>
                    <a:p>
                      <a:pPr marL="171450" marR="0" lvl="0" indent="-171450" algn="ctr" defTabSz="584200" rtl="0" eaLnBrk="1" fontAlgn="base" latinLnBrk="0" hangingPunct="0">
                        <a:lnSpc>
                          <a:spcPct val="100000"/>
                        </a:lnSpc>
                        <a:spcBef>
                          <a:spcPct val="0"/>
                        </a:spcBef>
                        <a:spcAft>
                          <a:spcPct val="0"/>
                        </a:spcAft>
                        <a:buClrTx/>
                        <a:buSzTx/>
                        <a:buFont typeface="Wingdings" panose="05000000000000000000" pitchFamily="2" charset="2"/>
                        <a:buChar char="v"/>
                        <a:tabLst/>
                      </a:pPr>
                      <a:endPar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endParaRPr>
                    </a:p>
                    <a:p>
                      <a:pPr marL="171450" marR="0" lvl="0" indent="-171450" algn="ctr" defTabSz="584200" rtl="0" eaLnBrk="1"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rPr>
                        <a:t>Quality of life</a:t>
                      </a:r>
                    </a:p>
                    <a:p>
                      <a:pPr marL="171450" marR="0" lvl="0" indent="-171450" algn="ctr" defTabSz="584200" rtl="0" eaLnBrk="1" fontAlgn="base" latinLnBrk="0" hangingPunct="0">
                        <a:lnSpc>
                          <a:spcPct val="100000"/>
                        </a:lnSpc>
                        <a:spcBef>
                          <a:spcPct val="0"/>
                        </a:spcBef>
                        <a:spcAft>
                          <a:spcPct val="0"/>
                        </a:spcAft>
                        <a:buClrTx/>
                        <a:buSzTx/>
                        <a:buFont typeface="Wingdings" panose="05000000000000000000" pitchFamily="2" charset="2"/>
                        <a:buChar char="v"/>
                        <a:tabLst/>
                      </a:pPr>
                      <a:endPar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endParaRPr>
                    </a:p>
                    <a:p>
                      <a:pPr marL="171450" marR="0" lvl="0" indent="-171450" algn="ctr" defTabSz="584200" rtl="0" eaLnBrk="1"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rPr>
                        <a:t>Muscle and bone loss</a:t>
                      </a:r>
                      <a:endParaRPr kumimoji="0" lang="en-US" altLang="en-US" sz="12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rPr>
                        <a:t>Lifestyle modification with change in diet and regular physical activity</a:t>
                      </a:r>
                      <a:endParaRPr kumimoji="0" lang="en-US" altLang="en-US" sz="12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rPr>
                        <a:t>Expert consensus</a:t>
                      </a:r>
                      <a:endParaRPr kumimoji="0" lang="en-US" altLang="en-US" sz="12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rPr>
                        <a:t>American Society of Nutrition</a:t>
                      </a: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rPr>
                        <a:t>North American Association for the Study of Obesity, </a:t>
                      </a: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smtClean="0">
                          <a:ln>
                            <a:noFill/>
                          </a:ln>
                          <a:solidFill>
                            <a:schemeClr val="tx2"/>
                          </a:solidFill>
                          <a:effectLst/>
                          <a:latin typeface="Calibri" panose="020F0502020204030204" pitchFamily="34" charset="0"/>
                          <a:sym typeface="Helvetica Light" charset="0"/>
                        </a:rPr>
                        <a:t>The Obesity Society</a:t>
                      </a:r>
                      <a:endParaRPr kumimoji="0" lang="en-US" altLang="en-US" sz="12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r>
            </a:tbl>
          </a:graphicData>
        </a:graphic>
      </p:graphicFrame>
    </p:spTree>
    <p:extLst>
      <p:ext uri="{BB962C8B-B14F-4D97-AF65-F5344CB8AC3E}">
        <p14:creationId xmlns:p14="http://schemas.microsoft.com/office/powerpoint/2010/main" val="94577056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658813" y="-65903"/>
            <a:ext cx="7804150" cy="1117997"/>
          </a:xfrm>
        </p:spPr>
        <p:txBody>
          <a:bodyPr>
            <a:normAutofit/>
          </a:bodyPr>
          <a:lstStyle/>
          <a:p>
            <a:pPr defTabSz="344488"/>
            <a:r>
              <a:rPr lang="en-US" altLang="en-US" sz="3800" b="1" dirty="0" smtClean="0">
                <a:latin typeface="Cambria" panose="02040503050406030204" pitchFamily="18" charset="0"/>
                <a:cs typeface="Arial" pitchFamily="34" charset="0"/>
                <a:sym typeface="Arial" pitchFamily="34" charset="0"/>
              </a:rPr>
              <a:t>Hypertension</a:t>
            </a:r>
          </a:p>
        </p:txBody>
      </p:sp>
      <p:sp>
        <p:nvSpPr>
          <p:cNvPr id="17410" name="Rectangle 2"/>
          <p:cNvSpPr>
            <a:spLocks/>
          </p:cNvSpPr>
          <p:nvPr/>
        </p:nvSpPr>
        <p:spPr bwMode="auto">
          <a:xfrm>
            <a:off x="436605" y="984936"/>
            <a:ext cx="8221363" cy="2527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2146" tIns="32146" rIns="32146" bIns="32146">
            <a:spAutoFit/>
          </a:bodyPr>
          <a:lstStyle>
            <a:lvl1pPr>
              <a:defRPr sz="3800">
                <a:solidFill>
                  <a:srgbClr val="FF0000"/>
                </a:solidFill>
                <a:latin typeface="Helvetica Light" charset="0"/>
                <a:ea typeface="Helvetica Light" charset="0"/>
                <a:cs typeface="Helvetica Light" charset="0"/>
                <a:sym typeface="Helvetica Light" charset="0"/>
              </a:defRPr>
            </a:lvl1pPr>
            <a:lvl2pPr marL="466725" indent="-457200">
              <a:defRPr sz="3800">
                <a:solidFill>
                  <a:srgbClr val="FF0000"/>
                </a:solidFill>
                <a:latin typeface="Helvetica Light" charset="0"/>
                <a:ea typeface="Helvetica Light" charset="0"/>
                <a:cs typeface="Helvetica Light" charset="0"/>
                <a:sym typeface="Helvetica Light" charset="0"/>
              </a:defRPr>
            </a:lvl2pPr>
            <a:lvl3pPr>
              <a:defRPr sz="3800">
                <a:solidFill>
                  <a:srgbClr val="FF0000"/>
                </a:solidFill>
                <a:latin typeface="Helvetica Light" charset="0"/>
                <a:ea typeface="Helvetica Light" charset="0"/>
                <a:cs typeface="Helvetica Light" charset="0"/>
                <a:sym typeface="Helvetica Light" charset="0"/>
              </a:defRPr>
            </a:lvl3pPr>
            <a:lvl4pPr>
              <a:defRPr sz="3800">
                <a:solidFill>
                  <a:srgbClr val="FF0000"/>
                </a:solidFill>
                <a:latin typeface="Helvetica Light" charset="0"/>
                <a:ea typeface="Helvetica Light" charset="0"/>
                <a:cs typeface="Helvetica Light" charset="0"/>
                <a:sym typeface="Helvetica Light" charset="0"/>
              </a:defRPr>
            </a:lvl4pPr>
            <a:lvl5pPr>
              <a:defRPr sz="3800">
                <a:solidFill>
                  <a:srgbClr val="FF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9pPr>
          </a:lstStyle>
          <a:p>
            <a:pPr lvl="1" defTabSz="642915">
              <a:spcBef>
                <a:spcPts val="600"/>
              </a:spcBef>
              <a:buSzPct val="75000"/>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Most prevalent modifiable risk factor</a:t>
            </a:r>
          </a:p>
          <a:p>
            <a:pPr lvl="1" defTabSz="642915">
              <a:spcBef>
                <a:spcPts val="600"/>
              </a:spcBef>
              <a:buSzPct val="75000"/>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Less likely to be adequately controlled in old age</a:t>
            </a:r>
          </a:p>
          <a:p>
            <a:pPr lvl="1" defTabSz="642915">
              <a:spcBef>
                <a:spcPts val="600"/>
              </a:spcBef>
              <a:buSzPct val="75000"/>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Carries highest cardiovascular risk among older adults</a:t>
            </a:r>
          </a:p>
          <a:p>
            <a:pPr lvl="1" defTabSz="642915">
              <a:spcBef>
                <a:spcPts val="600"/>
              </a:spcBef>
              <a:buSzPct val="75000"/>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Uncontrolled blood pressure increases risks of cardiovascular disease and mortality, and also accelerates decline in function and cognition</a:t>
            </a:r>
          </a:p>
          <a:p>
            <a:pPr lvl="1" defTabSz="642915">
              <a:spcBef>
                <a:spcPts val="600"/>
              </a:spcBef>
              <a:buSzPct val="75000"/>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Clinical trial data remains controversial with regard to target BP goals in older adults</a:t>
            </a:r>
          </a:p>
        </p:txBody>
      </p:sp>
    </p:spTree>
    <p:extLst>
      <p:ext uri="{BB962C8B-B14F-4D97-AF65-F5344CB8AC3E}">
        <p14:creationId xmlns:p14="http://schemas.microsoft.com/office/powerpoint/2010/main" val="14741611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669925" y="-8109"/>
            <a:ext cx="7804150" cy="1117997"/>
          </a:xfrm>
        </p:spPr>
        <p:txBody>
          <a:bodyPr>
            <a:normAutofit/>
          </a:bodyPr>
          <a:lstStyle/>
          <a:p>
            <a:pPr defTabSz="352425"/>
            <a:r>
              <a:rPr lang="en-US" altLang="en-US" sz="3800" b="1" dirty="0" smtClean="0">
                <a:latin typeface="Cambria" panose="02040503050406030204" pitchFamily="18" charset="0"/>
                <a:cs typeface="Arial" pitchFamily="34" charset="0"/>
                <a:sym typeface="Arial" pitchFamily="34" charset="0"/>
              </a:rPr>
              <a:t>Hypertension</a:t>
            </a:r>
          </a:p>
        </p:txBody>
      </p:sp>
      <p:sp>
        <p:nvSpPr>
          <p:cNvPr id="18434" name="Rectangle 2"/>
          <p:cNvSpPr>
            <a:spLocks noGrp="1" noChangeArrowheads="1"/>
          </p:cNvSpPr>
          <p:nvPr>
            <p:ph idx="1"/>
          </p:nvPr>
        </p:nvSpPr>
        <p:spPr>
          <a:xfrm>
            <a:off x="356201" y="973288"/>
            <a:ext cx="8464550" cy="3063253"/>
          </a:xfrm>
        </p:spPr>
        <p:txBody>
          <a:bodyPr>
            <a:normAutofit/>
          </a:bodyPr>
          <a:lstStyle/>
          <a:p>
            <a:pPr defTabSz="352710">
              <a:spcBef>
                <a:spcPts val="600"/>
              </a:spcBef>
              <a:buFont typeface="Wingdings" panose="05000000000000000000" pitchFamily="2" charset="2"/>
              <a:buChar char="§"/>
              <a:defRPr/>
            </a:pPr>
            <a:r>
              <a:rPr lang="en-US" altLang="en-US" sz="2000" dirty="0">
                <a:solidFill>
                  <a:schemeClr val="tx2">
                    <a:lumMod val="75000"/>
                  </a:schemeClr>
                </a:solidFill>
                <a:latin typeface="Calibri" panose="020F0502020204030204" pitchFamily="34" charset="0"/>
                <a:cs typeface="Arial" pitchFamily="34" charset="0"/>
                <a:sym typeface="Arial" pitchFamily="34" charset="0"/>
              </a:rPr>
              <a:t>90% seniors eventually developed hypertension despite having normal blood pressure at age 55 years</a:t>
            </a:r>
          </a:p>
          <a:p>
            <a:pPr defTabSz="352710">
              <a:spcBef>
                <a:spcPts val="600"/>
              </a:spcBef>
              <a:buFont typeface="Wingdings" panose="05000000000000000000" pitchFamily="2" charset="2"/>
              <a:buChar char="§"/>
              <a:defRPr/>
            </a:pPr>
            <a:r>
              <a:rPr lang="en-US" altLang="en-US" sz="2000" dirty="0">
                <a:solidFill>
                  <a:schemeClr val="tx2">
                    <a:lumMod val="75000"/>
                  </a:schemeClr>
                </a:solidFill>
                <a:latin typeface="Calibri" panose="020F0502020204030204" pitchFamily="34" charset="0"/>
                <a:cs typeface="Arial" pitchFamily="34" charset="0"/>
                <a:sym typeface="Arial" pitchFamily="34" charset="0"/>
              </a:rPr>
              <a:t>Isolated systolic hypertension (ISH) accounted for 65% cases among age &gt; 60 years; 90% among age &gt; 75 years</a:t>
            </a:r>
          </a:p>
          <a:p>
            <a:pPr marL="873962" lvl="2" indent="-321457" defTabSz="352710">
              <a:spcBef>
                <a:spcPts val="600"/>
              </a:spcBef>
              <a:buFontTx/>
              <a:buChar char="–"/>
              <a:defRPr/>
            </a:pPr>
            <a:r>
              <a:rPr lang="en-US" altLang="en-US" sz="1600" dirty="0">
                <a:solidFill>
                  <a:schemeClr val="tx2">
                    <a:lumMod val="75000"/>
                  </a:schemeClr>
                </a:solidFill>
                <a:latin typeface="Calibri" panose="020F0502020204030204" pitchFamily="34" charset="0"/>
                <a:cs typeface="Arial" pitchFamily="34" charset="0"/>
                <a:sym typeface="Arial" pitchFamily="34" charset="0"/>
              </a:rPr>
              <a:t>Physiology of aging is conducive to ISH: increased arterial stiffness due to increased arterial calcium, collagen, fibrosis, compounded by effects of physical inactivity, high-sodium diet. </a:t>
            </a:r>
          </a:p>
        </p:txBody>
      </p:sp>
      <p:sp>
        <p:nvSpPr>
          <p:cNvPr id="20484" name="Rectangle 3"/>
          <p:cNvSpPr>
            <a:spLocks/>
          </p:cNvSpPr>
          <p:nvPr/>
        </p:nvSpPr>
        <p:spPr bwMode="auto">
          <a:xfrm>
            <a:off x="5555351" y="4538847"/>
            <a:ext cx="3538537" cy="410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r>
              <a:rPr lang="en-US" altLang="en-US" sz="1100" i="1" dirty="0">
                <a:solidFill>
                  <a:srgbClr val="FFFFFF"/>
                </a:solidFill>
                <a:latin typeface="Helvetica" pitchFamily="34" charset="0"/>
                <a:cs typeface="Helvetica" pitchFamily="34" charset="0"/>
                <a:sym typeface="Helvetica" pitchFamily="34" charset="0"/>
              </a:rPr>
              <a:t>Circulation 2013; 128: 2422–46</a:t>
            </a:r>
          </a:p>
          <a:p>
            <a:pPr algn="r" eaLnBrk="1" hangingPunct="1"/>
            <a:r>
              <a:rPr lang="en-US" altLang="en-US" sz="1100" i="1" dirty="0">
                <a:solidFill>
                  <a:srgbClr val="FFFFFF"/>
                </a:solidFill>
                <a:latin typeface="Helvetica" pitchFamily="34" charset="0"/>
                <a:cs typeface="Helvetica" pitchFamily="34" charset="0"/>
                <a:sym typeface="Helvetica" pitchFamily="34" charset="0"/>
              </a:rPr>
              <a:t>J Am </a:t>
            </a:r>
            <a:r>
              <a:rPr lang="en-US" altLang="en-US" sz="1100" i="1" dirty="0" err="1">
                <a:solidFill>
                  <a:srgbClr val="FFFFFF"/>
                </a:solidFill>
                <a:latin typeface="Helvetica" pitchFamily="34" charset="0"/>
                <a:cs typeface="Helvetica" pitchFamily="34" charset="0"/>
                <a:sym typeface="Helvetica" pitchFamily="34" charset="0"/>
              </a:rPr>
              <a:t>Coll</a:t>
            </a:r>
            <a:r>
              <a:rPr lang="en-US" altLang="en-US" sz="1100" i="1" dirty="0">
                <a:solidFill>
                  <a:srgbClr val="FFFFFF"/>
                </a:solidFill>
                <a:latin typeface="Helvetica" pitchFamily="34" charset="0"/>
                <a:cs typeface="Helvetica" pitchFamily="34" charset="0"/>
                <a:sym typeface="Helvetica" pitchFamily="34" charset="0"/>
              </a:rPr>
              <a:t> </a:t>
            </a:r>
            <a:r>
              <a:rPr lang="en-US" altLang="en-US" sz="1100" i="1" dirty="0" err="1">
                <a:solidFill>
                  <a:srgbClr val="FFFFFF"/>
                </a:solidFill>
                <a:latin typeface="Helvetica" pitchFamily="34" charset="0"/>
                <a:cs typeface="Helvetica" pitchFamily="34" charset="0"/>
                <a:sym typeface="Helvetica" pitchFamily="34" charset="0"/>
              </a:rPr>
              <a:t>Cardiol</a:t>
            </a:r>
            <a:r>
              <a:rPr lang="en-US" altLang="en-US" sz="1100" i="1" dirty="0">
                <a:solidFill>
                  <a:srgbClr val="FFFFFF"/>
                </a:solidFill>
                <a:latin typeface="Helvetica" pitchFamily="34" charset="0"/>
                <a:cs typeface="Helvetica" pitchFamily="34" charset="0"/>
                <a:sym typeface="Helvetica" pitchFamily="34" charset="0"/>
              </a:rPr>
              <a:t> 2011; 57: 2037–2114</a:t>
            </a:r>
          </a:p>
        </p:txBody>
      </p:sp>
    </p:spTree>
    <p:extLst>
      <p:ext uri="{BB962C8B-B14F-4D97-AF65-F5344CB8AC3E}">
        <p14:creationId xmlns:p14="http://schemas.microsoft.com/office/powerpoint/2010/main" val="218397648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620498" y="-169037"/>
            <a:ext cx="7804150" cy="1117997"/>
          </a:xfrm>
        </p:spPr>
        <p:txBody>
          <a:bodyPr/>
          <a:lstStyle/>
          <a:p>
            <a:pPr defTabSz="352425"/>
            <a:r>
              <a:rPr lang="en-US" altLang="en-US" sz="3400" b="1" dirty="0" smtClean="0">
                <a:latin typeface="Cambria" panose="02040503050406030204" pitchFamily="18" charset="0"/>
                <a:cs typeface="Arial" pitchFamily="34" charset="0"/>
                <a:sym typeface="Arial" pitchFamily="34" charset="0"/>
              </a:rPr>
              <a:t>Controversial trials in older adults </a:t>
            </a:r>
          </a:p>
        </p:txBody>
      </p:sp>
      <p:sp>
        <p:nvSpPr>
          <p:cNvPr id="19458" name="Rectangle 2"/>
          <p:cNvSpPr>
            <a:spLocks noGrp="1" noChangeArrowheads="1"/>
          </p:cNvSpPr>
          <p:nvPr>
            <p:ph idx="1"/>
          </p:nvPr>
        </p:nvSpPr>
        <p:spPr>
          <a:xfrm>
            <a:off x="339724" y="751124"/>
            <a:ext cx="8293529" cy="3315891"/>
          </a:xfrm>
        </p:spPr>
        <p:txBody>
          <a:bodyPr>
            <a:noAutofit/>
          </a:bodyPr>
          <a:lstStyle/>
          <a:p>
            <a:pPr defTabSz="262301">
              <a:spcBef>
                <a:spcPts val="0"/>
              </a:spcBef>
              <a:spcAft>
                <a:spcPts val="600"/>
              </a:spcAft>
              <a:buFont typeface="Wingdings" panose="05000000000000000000" pitchFamily="2" charset="2"/>
              <a:buChar char="§"/>
              <a:defRPr/>
            </a:pPr>
            <a:r>
              <a:rPr lang="en-US" altLang="en-US" sz="2000" dirty="0">
                <a:solidFill>
                  <a:schemeClr val="tx2">
                    <a:lumMod val="75000"/>
                  </a:schemeClr>
                </a:solidFill>
                <a:latin typeface="Calibri" panose="020F0502020204030204" pitchFamily="34" charset="0"/>
                <a:cs typeface="Arial" pitchFamily="34" charset="0"/>
                <a:sym typeface="Arial" pitchFamily="34" charset="0"/>
              </a:rPr>
              <a:t>Treatment of ISH in elderly has resulted in reductions in stroke, coronary heart disease events, kidney disease, atrial fibrillation, heart failure and dementia. </a:t>
            </a:r>
          </a:p>
          <a:p>
            <a:pPr defTabSz="262301">
              <a:spcBef>
                <a:spcPts val="0"/>
              </a:spcBef>
              <a:spcAft>
                <a:spcPts val="600"/>
              </a:spcAft>
              <a:buFont typeface="Wingdings" panose="05000000000000000000" pitchFamily="2" charset="2"/>
              <a:buChar char="§"/>
              <a:defRPr/>
            </a:pPr>
            <a:r>
              <a:rPr lang="en-US" altLang="en-US" sz="2000" dirty="0">
                <a:solidFill>
                  <a:schemeClr val="tx2">
                    <a:lumMod val="75000"/>
                  </a:schemeClr>
                </a:solidFill>
                <a:latin typeface="Calibri" panose="020F0502020204030204" pitchFamily="34" charset="0"/>
                <a:cs typeface="Arial" pitchFamily="34" charset="0"/>
                <a:sym typeface="Arial" pitchFamily="34" charset="0"/>
              </a:rPr>
              <a:t>Generalizability to very old patients has remained uncertain.</a:t>
            </a:r>
          </a:p>
          <a:p>
            <a:pPr marL="605426" lvl="2" indent="-205376" defTabSz="262301">
              <a:spcBef>
                <a:spcPts val="0"/>
              </a:spcBef>
              <a:spcAft>
                <a:spcPts val="600"/>
              </a:spcAft>
              <a:buFont typeface="Arial" charset="0"/>
              <a:buChar char="–"/>
              <a:defRPr/>
            </a:pPr>
            <a:r>
              <a:rPr lang="en-US" altLang="en-US" sz="1600" dirty="0">
                <a:solidFill>
                  <a:schemeClr val="tx2">
                    <a:lumMod val="75000"/>
                  </a:schemeClr>
                </a:solidFill>
                <a:latin typeface="Calibri" panose="020F0502020204030204" pitchFamily="34" charset="0"/>
                <a:cs typeface="Arial" pitchFamily="34" charset="0"/>
                <a:sym typeface="Arial" pitchFamily="34" charset="0"/>
              </a:rPr>
              <a:t>Hypertension in the Very Elderly Trial (HYVET): </a:t>
            </a:r>
          </a:p>
          <a:p>
            <a:pPr marL="1072211" lvl="3" indent="-205376" defTabSz="262301">
              <a:spcBef>
                <a:spcPts val="0"/>
              </a:spcBef>
              <a:spcAft>
                <a:spcPts val="600"/>
              </a:spcAft>
              <a:buFont typeface="Arial" charset="0"/>
              <a:buChar char="•"/>
              <a:defRPr/>
            </a:pPr>
            <a:r>
              <a:rPr lang="en-US" altLang="en-US" sz="1600" dirty="0">
                <a:solidFill>
                  <a:schemeClr val="tx2">
                    <a:lumMod val="75000"/>
                  </a:schemeClr>
                </a:solidFill>
                <a:latin typeface="Calibri" panose="020F0502020204030204" pitchFamily="34" charset="0"/>
                <a:cs typeface="Arial" pitchFamily="34" charset="0"/>
                <a:sym typeface="Arial" pitchFamily="34" charset="0"/>
              </a:rPr>
              <a:t>First trial to study benefits of anti-HTN therapy in adults aged ≥80 years (</a:t>
            </a:r>
            <a:r>
              <a:rPr lang="en-US" sz="1600" dirty="0">
                <a:solidFill>
                  <a:schemeClr val="tx2">
                    <a:lumMod val="75000"/>
                  </a:schemeClr>
                </a:solidFill>
                <a:latin typeface="Calibri" panose="020F0502020204030204" pitchFamily="34" charset="0"/>
                <a:cs typeface="Arial" pitchFamily="34" charset="0"/>
              </a:rPr>
              <a:t>mean age, 83.6 years)</a:t>
            </a:r>
            <a:endParaRPr lang="en-US" altLang="en-US" sz="1600" dirty="0">
              <a:solidFill>
                <a:schemeClr val="tx2">
                  <a:lumMod val="75000"/>
                </a:schemeClr>
              </a:solidFill>
              <a:latin typeface="Calibri" panose="020F0502020204030204" pitchFamily="34" charset="0"/>
              <a:cs typeface="Arial" pitchFamily="34" charset="0"/>
              <a:sym typeface="Arial" pitchFamily="34" charset="0"/>
            </a:endParaRPr>
          </a:p>
          <a:p>
            <a:pPr marL="1072211" lvl="3" indent="-205376" defTabSz="262301">
              <a:spcBef>
                <a:spcPts val="0"/>
              </a:spcBef>
              <a:spcAft>
                <a:spcPts val="600"/>
              </a:spcAft>
              <a:buFont typeface="Arial" charset="0"/>
              <a:buChar char="•"/>
              <a:defRPr/>
            </a:pPr>
            <a:r>
              <a:rPr lang="en-US" altLang="en-US" sz="1600" dirty="0">
                <a:solidFill>
                  <a:schemeClr val="tx2">
                    <a:lumMod val="75000"/>
                  </a:schemeClr>
                </a:solidFill>
                <a:latin typeface="Calibri" panose="020F0502020204030204" pitchFamily="34" charset="0"/>
                <a:cs typeface="Arial" pitchFamily="34" charset="0"/>
                <a:sym typeface="Arial" pitchFamily="34" charset="0"/>
              </a:rPr>
              <a:t>BP target &lt;150/80 mmHg significantly reduced risk of all-cause mortality, fatal stroke and heart failure</a:t>
            </a:r>
          </a:p>
          <a:p>
            <a:pPr marL="1072211" lvl="3" indent="-205376" defTabSz="262301">
              <a:spcBef>
                <a:spcPts val="0"/>
              </a:spcBef>
              <a:spcAft>
                <a:spcPts val="600"/>
              </a:spcAft>
              <a:buFont typeface="Arial" charset="0"/>
              <a:buChar char="•"/>
              <a:defRPr/>
            </a:pPr>
            <a:r>
              <a:rPr lang="en-US" altLang="en-US" sz="1600" dirty="0">
                <a:solidFill>
                  <a:schemeClr val="tx2">
                    <a:lumMod val="75000"/>
                  </a:schemeClr>
                </a:solidFill>
                <a:latin typeface="Calibri" panose="020F0502020204030204" pitchFamily="34" charset="0"/>
                <a:cs typeface="Arial" pitchFamily="34" charset="0"/>
                <a:sym typeface="Arial" pitchFamily="34" charset="0"/>
              </a:rPr>
              <a:t>Although beneficial, this target may not generalizable to patients more frail and complex than those enrolled</a:t>
            </a:r>
          </a:p>
        </p:txBody>
      </p:sp>
      <p:sp>
        <p:nvSpPr>
          <p:cNvPr id="21508" name="Rectangle 3"/>
          <p:cNvSpPr>
            <a:spLocks/>
          </p:cNvSpPr>
          <p:nvPr/>
        </p:nvSpPr>
        <p:spPr bwMode="auto">
          <a:xfrm>
            <a:off x="6126163" y="4536350"/>
            <a:ext cx="2905125" cy="410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r>
              <a:rPr lang="en-US" altLang="en-US" sz="1100" i="1" dirty="0">
                <a:solidFill>
                  <a:srgbClr val="FFFFFF"/>
                </a:solidFill>
                <a:latin typeface="Helvetica" pitchFamily="34" charset="0"/>
                <a:cs typeface="Helvetica" pitchFamily="34" charset="0"/>
                <a:sym typeface="Helvetica" pitchFamily="34" charset="0"/>
              </a:rPr>
              <a:t>N </a:t>
            </a:r>
            <a:r>
              <a:rPr lang="en-US" altLang="en-US" sz="1100" i="1" dirty="0" err="1">
                <a:solidFill>
                  <a:srgbClr val="FFFFFF"/>
                </a:solidFill>
                <a:latin typeface="Helvetica" pitchFamily="34" charset="0"/>
                <a:cs typeface="Helvetica" pitchFamily="34" charset="0"/>
                <a:sym typeface="Helvetica" pitchFamily="34" charset="0"/>
              </a:rPr>
              <a:t>Engl</a:t>
            </a:r>
            <a:r>
              <a:rPr lang="en-US" altLang="en-US" sz="1100" i="1" dirty="0">
                <a:solidFill>
                  <a:srgbClr val="FFFFFF"/>
                </a:solidFill>
                <a:latin typeface="Helvetica" pitchFamily="34" charset="0"/>
                <a:cs typeface="Helvetica" pitchFamily="34" charset="0"/>
                <a:sym typeface="Helvetica" pitchFamily="34" charset="0"/>
              </a:rPr>
              <a:t> J Med 2015; 373:2103-16 </a:t>
            </a:r>
          </a:p>
          <a:p>
            <a:pPr algn="r" eaLnBrk="1" hangingPunct="1"/>
            <a:r>
              <a:rPr lang="en-US" altLang="en-US" sz="1100" i="1" dirty="0">
                <a:solidFill>
                  <a:srgbClr val="FFFFFF"/>
                </a:solidFill>
                <a:latin typeface="Helvetica" pitchFamily="34" charset="0"/>
                <a:cs typeface="Helvetica" pitchFamily="34" charset="0"/>
                <a:sym typeface="Helvetica" pitchFamily="34" charset="0"/>
              </a:rPr>
              <a:t>J Am </a:t>
            </a:r>
            <a:r>
              <a:rPr lang="en-US" altLang="en-US" sz="1100" i="1" dirty="0" err="1">
                <a:solidFill>
                  <a:srgbClr val="FFFFFF"/>
                </a:solidFill>
                <a:latin typeface="Helvetica" pitchFamily="34" charset="0"/>
                <a:cs typeface="Helvetica" pitchFamily="34" charset="0"/>
                <a:sym typeface="Helvetica" pitchFamily="34" charset="0"/>
              </a:rPr>
              <a:t>Coll</a:t>
            </a:r>
            <a:r>
              <a:rPr lang="en-US" altLang="en-US" sz="1100" i="1" dirty="0">
                <a:solidFill>
                  <a:srgbClr val="FFFFFF"/>
                </a:solidFill>
                <a:latin typeface="Helvetica" pitchFamily="34" charset="0"/>
                <a:cs typeface="Helvetica" pitchFamily="34" charset="0"/>
                <a:sym typeface="Helvetica" pitchFamily="34" charset="0"/>
              </a:rPr>
              <a:t> </a:t>
            </a:r>
            <a:r>
              <a:rPr lang="en-US" altLang="en-US" sz="1100" i="1" dirty="0" err="1">
                <a:solidFill>
                  <a:srgbClr val="FFFFFF"/>
                </a:solidFill>
                <a:latin typeface="Helvetica" pitchFamily="34" charset="0"/>
                <a:cs typeface="Helvetica" pitchFamily="34" charset="0"/>
                <a:sym typeface="Helvetica" pitchFamily="34" charset="0"/>
              </a:rPr>
              <a:t>Cardiol</a:t>
            </a:r>
            <a:r>
              <a:rPr lang="en-US" altLang="en-US" sz="1100" i="1" dirty="0">
                <a:solidFill>
                  <a:srgbClr val="FFFFFF"/>
                </a:solidFill>
                <a:latin typeface="Helvetica" pitchFamily="34" charset="0"/>
                <a:cs typeface="Helvetica" pitchFamily="34" charset="0"/>
                <a:sym typeface="Helvetica" pitchFamily="34" charset="0"/>
              </a:rPr>
              <a:t> 2011; 57:2037–114</a:t>
            </a:r>
          </a:p>
        </p:txBody>
      </p:sp>
    </p:spTree>
    <p:extLst>
      <p:ext uri="{BB962C8B-B14F-4D97-AF65-F5344CB8AC3E}">
        <p14:creationId xmlns:p14="http://schemas.microsoft.com/office/powerpoint/2010/main" val="95326062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669925" y="0"/>
            <a:ext cx="7804150" cy="1117997"/>
          </a:xfrm>
        </p:spPr>
        <p:txBody>
          <a:bodyPr/>
          <a:lstStyle/>
          <a:p>
            <a:pPr defTabSz="352425"/>
            <a:r>
              <a:rPr lang="en-US" altLang="en-US" sz="3400" b="1" dirty="0" smtClean="0">
                <a:latin typeface="Cambria" panose="02040503050406030204" pitchFamily="18" charset="0"/>
                <a:cs typeface="Arial" pitchFamily="34" charset="0"/>
                <a:sym typeface="Arial" pitchFamily="34" charset="0"/>
              </a:rPr>
              <a:t>Controversial trials in older adults </a:t>
            </a:r>
          </a:p>
        </p:txBody>
      </p:sp>
      <p:sp>
        <p:nvSpPr>
          <p:cNvPr id="20482" name="Rectangle 2"/>
          <p:cNvSpPr>
            <a:spLocks noGrp="1" noChangeArrowheads="1"/>
          </p:cNvSpPr>
          <p:nvPr>
            <p:ph idx="1"/>
          </p:nvPr>
        </p:nvSpPr>
        <p:spPr>
          <a:xfrm>
            <a:off x="535459" y="955653"/>
            <a:ext cx="8237837" cy="3314700"/>
          </a:xfrm>
        </p:spPr>
        <p:txBody>
          <a:bodyPr>
            <a:noAutofit/>
          </a:bodyPr>
          <a:lstStyle/>
          <a:p>
            <a:pPr marL="0" indent="-195790" defTabSz="262301">
              <a:spcBef>
                <a:spcPts val="0"/>
              </a:spcBef>
              <a:spcAft>
                <a:spcPts val="600"/>
              </a:spcAft>
              <a:buFont typeface="Arial" charset="0"/>
              <a:buNone/>
              <a:defRPr/>
            </a:pPr>
            <a:r>
              <a:rPr lang="en-US" altLang="en-US" sz="2400" b="1" dirty="0">
                <a:solidFill>
                  <a:schemeClr val="tx2"/>
                </a:solidFill>
                <a:latin typeface="Calibri" panose="020F0502020204030204" pitchFamily="34" charset="0"/>
                <a:cs typeface="Arial" pitchFamily="34" charset="0"/>
                <a:sym typeface="Arial" pitchFamily="34" charset="0"/>
              </a:rPr>
              <a:t>Is more aggressive BP therapy better?</a:t>
            </a:r>
          </a:p>
          <a:p>
            <a:pPr marL="125667" indent="-321457" defTabSz="262301">
              <a:spcBef>
                <a:spcPts val="0"/>
              </a:spcBef>
              <a:spcAft>
                <a:spcPts val="600"/>
              </a:spcAft>
              <a:buFont typeface="Wingdings" panose="05000000000000000000" pitchFamily="2" charset="2"/>
              <a:buChar char="§"/>
              <a:defRPr/>
            </a:pPr>
            <a:r>
              <a:rPr lang="en-US" altLang="en-US" sz="1800" dirty="0">
                <a:solidFill>
                  <a:schemeClr val="tx2"/>
                </a:solidFill>
                <a:latin typeface="Calibri" panose="020F0502020204030204" pitchFamily="34" charset="0"/>
                <a:cs typeface="Arial" pitchFamily="34" charset="0"/>
                <a:sym typeface="Arial" pitchFamily="34" charset="0"/>
              </a:rPr>
              <a:t>Systolic Blood Pressure Intervention Trial (SPRINT): </a:t>
            </a:r>
          </a:p>
          <a:p>
            <a:pPr marL="447124" lvl="1" indent="-321457" defTabSz="262301">
              <a:spcBef>
                <a:spcPts val="0"/>
              </a:spcBef>
              <a:spcAft>
                <a:spcPts val="600"/>
              </a:spcAft>
              <a:buFont typeface="Arial" pitchFamily="34" charset="0"/>
              <a:buChar char="–"/>
              <a:defRPr/>
            </a:pPr>
            <a:r>
              <a:rPr lang="en-US" altLang="en-US" sz="1800" dirty="0">
                <a:solidFill>
                  <a:schemeClr val="tx2"/>
                </a:solidFill>
                <a:latin typeface="Calibri" panose="020F0502020204030204" pitchFamily="34" charset="0"/>
                <a:cs typeface="Arial" pitchFamily="34" charset="0"/>
                <a:sym typeface="Arial" pitchFamily="34" charset="0"/>
              </a:rPr>
              <a:t>In ambulatory adults &gt;75 years of age, treating to a systolic BP &lt;120 mmHg compared with a target &lt;140 mmHg resulted in significantly lower rates of fatal and nonfatal major cardiovascular events and death from any cause</a:t>
            </a:r>
          </a:p>
          <a:p>
            <a:pPr marL="447124" lvl="1" indent="-321457" defTabSz="262301">
              <a:spcBef>
                <a:spcPts val="0"/>
              </a:spcBef>
              <a:spcAft>
                <a:spcPts val="600"/>
              </a:spcAft>
              <a:buFont typeface="Arial" pitchFamily="34" charset="0"/>
              <a:buChar char="–"/>
              <a:defRPr/>
            </a:pPr>
            <a:r>
              <a:rPr lang="en-US" sz="1800" dirty="0">
                <a:solidFill>
                  <a:schemeClr val="tx2"/>
                </a:solidFill>
                <a:latin typeface="Calibri" panose="020F0502020204030204" pitchFamily="34" charset="0"/>
              </a:rPr>
              <a:t>Rates of serious adverse events of hypotension, syncope, electrolyte abnormalities, and acute kidney injury or failure, but not of injurious falls, were higher in the intensive-treatment group than in the standard-treatment group.</a:t>
            </a:r>
            <a:endParaRPr lang="en-US" altLang="en-US" sz="1800" dirty="0">
              <a:solidFill>
                <a:schemeClr val="tx2"/>
              </a:solidFill>
              <a:latin typeface="Calibri" panose="020F0502020204030204" pitchFamily="34" charset="0"/>
              <a:cs typeface="Arial" pitchFamily="34" charset="0"/>
              <a:sym typeface="Arial" pitchFamily="34" charset="0"/>
            </a:endParaRPr>
          </a:p>
        </p:txBody>
      </p:sp>
      <p:sp>
        <p:nvSpPr>
          <p:cNvPr id="22532" name="Rectangle 3"/>
          <p:cNvSpPr>
            <a:spLocks/>
          </p:cNvSpPr>
          <p:nvPr/>
        </p:nvSpPr>
        <p:spPr bwMode="auto">
          <a:xfrm>
            <a:off x="6167439" y="4805507"/>
            <a:ext cx="2905125" cy="24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spcBef>
                <a:spcPts val="425"/>
              </a:spcBef>
            </a:pPr>
            <a:r>
              <a:rPr lang="en-US" altLang="en-US" sz="1100" i="1" dirty="0">
                <a:solidFill>
                  <a:srgbClr val="FFFFFF"/>
                </a:solidFill>
                <a:latin typeface="Helvetica" pitchFamily="34" charset="0"/>
                <a:cs typeface="Helvetica" pitchFamily="34" charset="0"/>
                <a:sym typeface="Helvetica" pitchFamily="34" charset="0"/>
              </a:rPr>
              <a:t>N </a:t>
            </a:r>
            <a:r>
              <a:rPr lang="en-US" altLang="en-US" sz="1100" i="1" dirty="0" err="1">
                <a:solidFill>
                  <a:srgbClr val="FFFFFF"/>
                </a:solidFill>
                <a:latin typeface="Helvetica" pitchFamily="34" charset="0"/>
                <a:cs typeface="Helvetica" pitchFamily="34" charset="0"/>
                <a:sym typeface="Helvetica" pitchFamily="34" charset="0"/>
              </a:rPr>
              <a:t>Engl</a:t>
            </a:r>
            <a:r>
              <a:rPr lang="en-US" altLang="en-US" sz="1100" i="1" dirty="0">
                <a:solidFill>
                  <a:srgbClr val="FFFFFF"/>
                </a:solidFill>
                <a:latin typeface="Helvetica" pitchFamily="34" charset="0"/>
                <a:cs typeface="Helvetica" pitchFamily="34" charset="0"/>
                <a:sym typeface="Helvetica" pitchFamily="34" charset="0"/>
              </a:rPr>
              <a:t> J Med 2015; 373:2103-16 </a:t>
            </a:r>
          </a:p>
        </p:txBody>
      </p:sp>
    </p:spTree>
    <p:extLst>
      <p:ext uri="{BB962C8B-B14F-4D97-AF65-F5344CB8AC3E}">
        <p14:creationId xmlns:p14="http://schemas.microsoft.com/office/powerpoint/2010/main" val="303880661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88899" y="0"/>
            <a:ext cx="9286875" cy="1117997"/>
          </a:xfrm>
        </p:spPr>
        <p:txBody>
          <a:bodyPr>
            <a:normAutofit fontScale="90000"/>
          </a:bodyPr>
          <a:lstStyle/>
          <a:p>
            <a:pPr defTabSz="352425"/>
            <a:r>
              <a:rPr lang="en-US" altLang="en-US" sz="4200" b="1" dirty="0" smtClean="0">
                <a:latin typeface="Cambria" panose="02040503050406030204" pitchFamily="18" charset="0"/>
                <a:cs typeface="Arial" pitchFamily="34" charset="0"/>
                <a:sym typeface="Arial" pitchFamily="34" charset="0"/>
              </a:rPr>
              <a:t>Anti-HTN therapy: </a:t>
            </a:r>
            <a:br>
              <a:rPr lang="en-US" altLang="en-US" sz="4200" b="1" dirty="0" smtClean="0">
                <a:latin typeface="Cambria" panose="02040503050406030204" pitchFamily="18" charset="0"/>
                <a:cs typeface="Arial" pitchFamily="34" charset="0"/>
                <a:sym typeface="Arial" pitchFamily="34" charset="0"/>
              </a:rPr>
            </a:br>
            <a:r>
              <a:rPr lang="en-US" altLang="en-US" sz="3100" b="1" dirty="0" smtClean="0">
                <a:latin typeface="Cambria" panose="02040503050406030204" pitchFamily="18" charset="0"/>
                <a:cs typeface="Arial" pitchFamily="34" charset="0"/>
                <a:sym typeface="Arial" pitchFamily="34" charset="0"/>
              </a:rPr>
              <a:t>Non-consensus in the Guidelines</a:t>
            </a:r>
          </a:p>
        </p:txBody>
      </p:sp>
      <p:sp>
        <p:nvSpPr>
          <p:cNvPr id="21506" name="Rectangle 2"/>
          <p:cNvSpPr>
            <a:spLocks noGrp="1" noChangeArrowheads="1"/>
          </p:cNvSpPr>
          <p:nvPr>
            <p:ph idx="1"/>
          </p:nvPr>
        </p:nvSpPr>
        <p:spPr>
          <a:xfrm>
            <a:off x="420130" y="1117997"/>
            <a:ext cx="8243415" cy="3314700"/>
          </a:xfrm>
        </p:spPr>
        <p:txBody>
          <a:bodyPr>
            <a:normAutofit fontScale="85000" lnSpcReduction="10000"/>
          </a:bodyPr>
          <a:lstStyle/>
          <a:p>
            <a:pPr defTabSz="322263">
              <a:spcBef>
                <a:spcPct val="0"/>
              </a:spcBef>
              <a:buFont typeface="Wingdings" panose="05000000000000000000" pitchFamily="2" charset="2"/>
              <a:buChar char="§"/>
            </a:pPr>
            <a:r>
              <a:rPr lang="en-US" altLang="en-US" sz="2400" dirty="0" smtClean="0">
                <a:solidFill>
                  <a:schemeClr val="tx2"/>
                </a:solidFill>
                <a:latin typeface="Calibri" panose="020F0502020204030204" pitchFamily="34" charset="0"/>
                <a:cs typeface="Helvetica" pitchFamily="34" charset="0"/>
                <a:sym typeface="Helvetica" pitchFamily="34" charset="0"/>
              </a:rPr>
              <a:t>JNC 8: </a:t>
            </a:r>
            <a:r>
              <a:rPr lang="en-US" altLang="en-US" sz="2400" dirty="0" smtClean="0">
                <a:solidFill>
                  <a:schemeClr val="tx2"/>
                </a:solidFill>
                <a:latin typeface="Calibri" panose="020F0502020204030204" pitchFamily="34" charset="0"/>
              </a:rPr>
              <a:t>adults &gt;60 years: </a:t>
            </a:r>
            <a:r>
              <a:rPr lang="en-US" altLang="en-US" sz="2400" dirty="0" smtClean="0">
                <a:solidFill>
                  <a:schemeClr val="tx2"/>
                </a:solidFill>
                <a:latin typeface="Calibri" panose="020F0502020204030204" pitchFamily="34" charset="0"/>
                <a:cs typeface="Helvetica" pitchFamily="34" charset="0"/>
                <a:sym typeface="Helvetica" pitchFamily="34" charset="0"/>
              </a:rPr>
              <a:t>&lt;150/90 mmHg</a:t>
            </a:r>
            <a:r>
              <a:rPr lang="en-US" altLang="en-US" sz="2400" dirty="0" smtClean="0">
                <a:solidFill>
                  <a:schemeClr val="tx2"/>
                </a:solidFill>
                <a:latin typeface="Calibri" panose="020F0502020204030204" pitchFamily="34" charset="0"/>
              </a:rPr>
              <a:t> </a:t>
            </a:r>
          </a:p>
          <a:p>
            <a:pPr defTabSz="322263">
              <a:spcBef>
                <a:spcPts val="1263"/>
              </a:spcBef>
              <a:buFont typeface="Wingdings" panose="05000000000000000000" pitchFamily="2" charset="2"/>
              <a:buChar char="§"/>
            </a:pPr>
            <a:r>
              <a:rPr lang="en-US" altLang="en-US" sz="2400" dirty="0" smtClean="0">
                <a:solidFill>
                  <a:schemeClr val="tx2"/>
                </a:solidFill>
                <a:latin typeface="Calibri" panose="020F0502020204030204" pitchFamily="34" charset="0"/>
                <a:cs typeface="Helvetica" pitchFamily="34" charset="0"/>
                <a:sym typeface="Helvetica" pitchFamily="34" charset="0"/>
              </a:rPr>
              <a:t>AHA/ACCF expert consensus</a:t>
            </a:r>
            <a:r>
              <a:rPr lang="en-US" altLang="en-US" sz="2400" dirty="0" smtClean="0">
                <a:solidFill>
                  <a:schemeClr val="tx2"/>
                </a:solidFill>
                <a:latin typeface="Calibri" panose="020F0502020204030204" pitchFamily="34" charset="0"/>
              </a:rPr>
              <a:t> on hypertension in older adults:</a:t>
            </a:r>
          </a:p>
          <a:p>
            <a:pPr lvl="1" defTabSz="322263">
              <a:lnSpc>
                <a:spcPct val="120000"/>
              </a:lnSpc>
              <a:spcBef>
                <a:spcPts val="0"/>
              </a:spcBef>
              <a:spcAft>
                <a:spcPts val="600"/>
              </a:spcAft>
              <a:buFont typeface="Wingdings" panose="05000000000000000000" pitchFamily="2" charset="2"/>
              <a:buChar char="§"/>
            </a:pPr>
            <a:r>
              <a:rPr lang="en-US" altLang="en-US" sz="1600" dirty="0" smtClean="0">
                <a:solidFill>
                  <a:schemeClr val="tx2"/>
                </a:solidFill>
                <a:latin typeface="Calibri" panose="020F0502020204030204" pitchFamily="34" charset="0"/>
                <a:cs typeface="Helvetica" pitchFamily="34" charset="0"/>
                <a:sym typeface="Helvetica" pitchFamily="34" charset="0"/>
              </a:rPr>
              <a:t>≤ 79 years: &lt;140 mmHg</a:t>
            </a:r>
            <a:endParaRPr lang="en-US" altLang="en-US" sz="1600" dirty="0">
              <a:solidFill>
                <a:schemeClr val="tx2"/>
              </a:solidFill>
              <a:latin typeface="Calibri" panose="020F0502020204030204" pitchFamily="34" charset="0"/>
              <a:sym typeface="Helvetica" pitchFamily="34" charset="0"/>
            </a:endParaRPr>
          </a:p>
          <a:p>
            <a:pPr lvl="1" defTabSz="322263">
              <a:lnSpc>
                <a:spcPct val="120000"/>
              </a:lnSpc>
              <a:spcBef>
                <a:spcPts val="0"/>
              </a:spcBef>
              <a:spcAft>
                <a:spcPts val="600"/>
              </a:spcAft>
              <a:buFont typeface="Wingdings" panose="05000000000000000000" pitchFamily="2" charset="2"/>
              <a:buChar char="§"/>
            </a:pPr>
            <a:r>
              <a:rPr lang="en-US" altLang="en-US" sz="1600" dirty="0" smtClean="0">
                <a:solidFill>
                  <a:schemeClr val="tx2"/>
                </a:solidFill>
                <a:latin typeface="Calibri" panose="020F0502020204030204" pitchFamily="34" charset="0"/>
                <a:cs typeface="Helvetica" pitchFamily="34" charset="0"/>
                <a:sym typeface="Helvetica" pitchFamily="34" charset="0"/>
              </a:rPr>
              <a:t>≥ 80 years: 140-145 mmHg</a:t>
            </a:r>
            <a:r>
              <a:rPr lang="en-US" altLang="en-US" sz="1600" dirty="0" smtClean="0">
                <a:solidFill>
                  <a:schemeClr val="tx2"/>
                </a:solidFill>
                <a:latin typeface="Calibri" panose="020F0502020204030204" pitchFamily="34" charset="0"/>
              </a:rPr>
              <a:t> </a:t>
            </a:r>
          </a:p>
          <a:p>
            <a:pPr defTabSz="322263">
              <a:spcBef>
                <a:spcPts val="1263"/>
              </a:spcBef>
              <a:buFont typeface="Wingdings" panose="05000000000000000000" pitchFamily="2" charset="2"/>
              <a:buChar char="§"/>
            </a:pPr>
            <a:r>
              <a:rPr lang="en-US" altLang="en-US" sz="2400" dirty="0" smtClean="0">
                <a:solidFill>
                  <a:schemeClr val="tx2"/>
                </a:solidFill>
                <a:latin typeface="Calibri" panose="020F0502020204030204" pitchFamily="34" charset="0"/>
                <a:cs typeface="Helvetica" pitchFamily="34" charset="0"/>
                <a:sym typeface="Helvetica" pitchFamily="34" charset="0"/>
              </a:rPr>
              <a:t>International Society of Hypertension/American Society of Hypertension</a:t>
            </a:r>
            <a:r>
              <a:rPr lang="en-US" altLang="en-US" sz="2400" dirty="0" smtClean="0">
                <a:solidFill>
                  <a:schemeClr val="tx2"/>
                </a:solidFill>
                <a:latin typeface="Calibri" panose="020F0502020204030204" pitchFamily="34" charset="0"/>
              </a:rPr>
              <a:t>:</a:t>
            </a:r>
          </a:p>
          <a:p>
            <a:pPr lvl="1" defTabSz="322263">
              <a:lnSpc>
                <a:spcPct val="120000"/>
              </a:lnSpc>
              <a:spcBef>
                <a:spcPts val="0"/>
              </a:spcBef>
              <a:spcAft>
                <a:spcPts val="600"/>
              </a:spcAft>
              <a:buFont typeface="Wingdings" panose="05000000000000000000" pitchFamily="2" charset="2"/>
              <a:buChar char="§"/>
            </a:pPr>
            <a:r>
              <a:rPr lang="en-US" altLang="en-US" sz="1600" dirty="0" smtClean="0">
                <a:solidFill>
                  <a:schemeClr val="tx2"/>
                </a:solidFill>
                <a:latin typeface="Calibri" panose="020F0502020204030204" pitchFamily="34" charset="0"/>
                <a:cs typeface="Helvetica" pitchFamily="34" charset="0"/>
                <a:sym typeface="Helvetica" pitchFamily="34" charset="0"/>
              </a:rPr>
              <a:t>&lt; 80 years:  &lt;140/90 mmHg</a:t>
            </a:r>
            <a:r>
              <a:rPr lang="en-US" altLang="en-US" sz="1600" dirty="0" smtClean="0">
                <a:solidFill>
                  <a:schemeClr val="tx2"/>
                </a:solidFill>
                <a:latin typeface="Calibri" panose="020F0502020204030204" pitchFamily="34" charset="0"/>
              </a:rPr>
              <a:t>; </a:t>
            </a:r>
          </a:p>
          <a:p>
            <a:pPr lvl="1" defTabSz="322263">
              <a:lnSpc>
                <a:spcPct val="120000"/>
              </a:lnSpc>
              <a:spcBef>
                <a:spcPts val="0"/>
              </a:spcBef>
              <a:spcAft>
                <a:spcPts val="600"/>
              </a:spcAft>
              <a:buFont typeface="Wingdings" panose="05000000000000000000" pitchFamily="2" charset="2"/>
              <a:buChar char="§"/>
            </a:pPr>
            <a:r>
              <a:rPr lang="en-US" altLang="en-US" sz="1600" dirty="0" smtClean="0">
                <a:solidFill>
                  <a:schemeClr val="tx2"/>
                </a:solidFill>
                <a:latin typeface="Calibri" panose="020F0502020204030204" pitchFamily="34" charset="0"/>
                <a:cs typeface="Helvetica" pitchFamily="34" charset="0"/>
                <a:sym typeface="Helvetica" pitchFamily="34" charset="0"/>
              </a:rPr>
              <a:t>&gt; 80 years - &lt;150/90 mmHg</a:t>
            </a:r>
          </a:p>
          <a:p>
            <a:pPr marL="514350" indent="-457200" defTabSz="322263">
              <a:lnSpc>
                <a:spcPct val="120000"/>
              </a:lnSpc>
              <a:spcBef>
                <a:spcPts val="0"/>
              </a:spcBef>
              <a:spcAft>
                <a:spcPts val="600"/>
              </a:spcAft>
              <a:buFont typeface="Wingdings" panose="05000000000000000000" pitchFamily="2" charset="2"/>
              <a:buChar char="§"/>
            </a:pPr>
            <a:r>
              <a:rPr lang="en-US" altLang="en-US" sz="2400" dirty="0" smtClean="0">
                <a:solidFill>
                  <a:schemeClr val="tx2"/>
                </a:solidFill>
                <a:latin typeface="Calibri" panose="020F0502020204030204" pitchFamily="34" charset="0"/>
              </a:rPr>
              <a:t>It is not clear if/how data from SPRINT trial will affect this recommendation </a:t>
            </a:r>
          </a:p>
        </p:txBody>
      </p:sp>
      <p:sp>
        <p:nvSpPr>
          <p:cNvPr id="23556" name="Rectangle 3"/>
          <p:cNvSpPr>
            <a:spLocks/>
          </p:cNvSpPr>
          <p:nvPr/>
        </p:nvSpPr>
        <p:spPr bwMode="auto">
          <a:xfrm>
            <a:off x="5489575" y="4583351"/>
            <a:ext cx="3538538" cy="410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tabLst>
                <a:tab pos="139700" algn="l"/>
                <a:tab pos="457200" algn="l"/>
              </a:tabLst>
              <a:defRPr>
                <a:solidFill>
                  <a:schemeClr val="tx1"/>
                </a:solidFill>
                <a:latin typeface="Franklin Gothic Book" pitchFamily="34" charset="0"/>
                <a:ea typeface="MS PGothic" pitchFamily="34" charset="-128"/>
              </a:defRPr>
            </a:lvl1pPr>
            <a:lvl2pPr marL="742950" indent="-285750" defTabSz="457200" eaLnBrk="0" hangingPunct="0">
              <a:tabLst>
                <a:tab pos="139700" algn="l"/>
                <a:tab pos="457200" algn="l"/>
              </a:tabLst>
              <a:defRPr>
                <a:solidFill>
                  <a:schemeClr val="tx1"/>
                </a:solidFill>
                <a:latin typeface="Franklin Gothic Book" pitchFamily="34" charset="0"/>
                <a:ea typeface="MS PGothic" pitchFamily="34" charset="-128"/>
              </a:defRPr>
            </a:lvl2pPr>
            <a:lvl3pPr marL="1143000" indent="-228600" defTabSz="457200" eaLnBrk="0" hangingPunct="0">
              <a:tabLst>
                <a:tab pos="139700" algn="l"/>
                <a:tab pos="457200" algn="l"/>
              </a:tabLst>
              <a:defRPr>
                <a:solidFill>
                  <a:schemeClr val="tx1"/>
                </a:solidFill>
                <a:latin typeface="Franklin Gothic Book" pitchFamily="34" charset="0"/>
                <a:ea typeface="MS PGothic" pitchFamily="34" charset="-128"/>
              </a:defRPr>
            </a:lvl3pPr>
            <a:lvl4pPr marL="1600200" indent="-228600" defTabSz="457200" eaLnBrk="0" hangingPunct="0">
              <a:tabLst>
                <a:tab pos="139700" algn="l"/>
                <a:tab pos="457200" algn="l"/>
              </a:tabLst>
              <a:defRPr>
                <a:solidFill>
                  <a:schemeClr val="tx1"/>
                </a:solidFill>
                <a:latin typeface="Franklin Gothic Book" pitchFamily="34" charset="0"/>
                <a:ea typeface="MS PGothic" pitchFamily="34" charset="-128"/>
              </a:defRPr>
            </a:lvl4pPr>
            <a:lvl5pPr marL="2057400" indent="-228600" defTabSz="457200" eaLnBrk="0" hangingPunct="0">
              <a:tabLst>
                <a:tab pos="139700" algn="l"/>
                <a:tab pos="457200" algn="l"/>
              </a:tabLst>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9pPr>
          </a:lstStyle>
          <a:p>
            <a:pPr algn="r" eaLnBrk="1" hangingPunct="1"/>
            <a:r>
              <a:rPr lang="en-US" altLang="en-US" sz="1100" i="1" dirty="0">
                <a:solidFill>
                  <a:srgbClr val="FFFFFF"/>
                </a:solidFill>
                <a:latin typeface="Helvetica" pitchFamily="34" charset="0"/>
                <a:cs typeface="Helvetica" pitchFamily="34" charset="0"/>
                <a:sym typeface="Helvetica" pitchFamily="34" charset="0"/>
              </a:rPr>
              <a:t>JAMA 2014; 311:507–20</a:t>
            </a:r>
          </a:p>
          <a:p>
            <a:pPr algn="r" eaLnBrk="1" hangingPunct="1"/>
            <a:r>
              <a:rPr lang="en-US" altLang="en-US" sz="1100" i="1" dirty="0">
                <a:solidFill>
                  <a:srgbClr val="FFFFFF"/>
                </a:solidFill>
                <a:latin typeface="Helvetica" pitchFamily="34" charset="0"/>
                <a:cs typeface="Helvetica" pitchFamily="34" charset="0"/>
                <a:sym typeface="Helvetica" pitchFamily="34" charset="0"/>
              </a:rPr>
              <a:t>J Am </a:t>
            </a:r>
            <a:r>
              <a:rPr lang="en-US" altLang="en-US" sz="1100" i="1" dirty="0" err="1">
                <a:solidFill>
                  <a:srgbClr val="FFFFFF"/>
                </a:solidFill>
                <a:latin typeface="Helvetica" pitchFamily="34" charset="0"/>
                <a:cs typeface="Helvetica" pitchFamily="34" charset="0"/>
                <a:sym typeface="Helvetica" pitchFamily="34" charset="0"/>
              </a:rPr>
              <a:t>Coll</a:t>
            </a:r>
            <a:r>
              <a:rPr lang="en-US" altLang="en-US" sz="1100" i="1" dirty="0">
                <a:solidFill>
                  <a:srgbClr val="FFFFFF"/>
                </a:solidFill>
                <a:latin typeface="Helvetica" pitchFamily="34" charset="0"/>
                <a:cs typeface="Helvetica" pitchFamily="34" charset="0"/>
                <a:sym typeface="Helvetica" pitchFamily="34" charset="0"/>
              </a:rPr>
              <a:t> </a:t>
            </a:r>
            <a:r>
              <a:rPr lang="en-US" altLang="en-US" sz="1100" i="1" dirty="0" err="1">
                <a:solidFill>
                  <a:srgbClr val="FFFFFF"/>
                </a:solidFill>
                <a:latin typeface="Helvetica" pitchFamily="34" charset="0"/>
                <a:cs typeface="Helvetica" pitchFamily="34" charset="0"/>
                <a:sym typeface="Helvetica" pitchFamily="34" charset="0"/>
              </a:rPr>
              <a:t>Cardiol</a:t>
            </a:r>
            <a:r>
              <a:rPr lang="en-US" altLang="en-US" sz="1100" i="1" dirty="0">
                <a:solidFill>
                  <a:srgbClr val="FFFFFF"/>
                </a:solidFill>
                <a:latin typeface="Helvetica" pitchFamily="34" charset="0"/>
                <a:cs typeface="Helvetica" pitchFamily="34" charset="0"/>
                <a:sym typeface="Helvetica" pitchFamily="34" charset="0"/>
              </a:rPr>
              <a:t> 2011; 57:2037–114</a:t>
            </a:r>
          </a:p>
        </p:txBody>
      </p:sp>
    </p:spTree>
    <p:extLst>
      <p:ext uri="{BB962C8B-B14F-4D97-AF65-F5344CB8AC3E}">
        <p14:creationId xmlns:p14="http://schemas.microsoft.com/office/powerpoint/2010/main" val="55523296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69925" y="140173"/>
            <a:ext cx="7804150" cy="1117997"/>
          </a:xfrm>
        </p:spPr>
        <p:txBody>
          <a:bodyPr>
            <a:normAutofit fontScale="90000"/>
          </a:bodyPr>
          <a:lstStyle/>
          <a:p>
            <a:pPr defTabSz="352425"/>
            <a:r>
              <a:rPr lang="en-US" altLang="en-US" sz="4200" b="1" dirty="0" smtClean="0">
                <a:latin typeface="Cambria" panose="02040503050406030204" pitchFamily="18" charset="0"/>
                <a:cs typeface="Arial" pitchFamily="34" charset="0"/>
                <a:sym typeface="Arial" pitchFamily="34" charset="0"/>
              </a:rPr>
              <a:t>Prevention in Older Adults: </a:t>
            </a:r>
            <a:br>
              <a:rPr lang="en-US" altLang="en-US" sz="4200" b="1" dirty="0" smtClean="0">
                <a:latin typeface="Cambria" panose="02040503050406030204" pitchFamily="18" charset="0"/>
                <a:cs typeface="Arial" pitchFamily="34" charset="0"/>
                <a:sym typeface="Arial" pitchFamily="34" charset="0"/>
              </a:rPr>
            </a:br>
            <a:r>
              <a:rPr lang="en-US" altLang="en-US" sz="3400" b="1" dirty="0" smtClean="0">
                <a:latin typeface="Cambria" panose="02040503050406030204" pitchFamily="18" charset="0"/>
                <a:cs typeface="Arial" pitchFamily="34" charset="0"/>
                <a:sym typeface="Arial" pitchFamily="34" charset="0"/>
              </a:rPr>
              <a:t>Still relevant?</a:t>
            </a:r>
            <a:endParaRPr lang="en-US" altLang="en-US" sz="4200" b="1" dirty="0" smtClean="0">
              <a:latin typeface="Cambria" panose="02040503050406030204" pitchFamily="18" charset="0"/>
              <a:cs typeface="Arial" pitchFamily="34" charset="0"/>
              <a:sym typeface="Arial" pitchFamily="34" charset="0"/>
            </a:endParaRPr>
          </a:p>
        </p:txBody>
      </p:sp>
      <p:sp>
        <p:nvSpPr>
          <p:cNvPr id="4098" name="Rectangle 2"/>
          <p:cNvSpPr>
            <a:spLocks noGrp="1" noChangeArrowheads="1"/>
          </p:cNvSpPr>
          <p:nvPr>
            <p:ph idx="1"/>
          </p:nvPr>
        </p:nvSpPr>
        <p:spPr>
          <a:xfrm>
            <a:off x="362466" y="1371600"/>
            <a:ext cx="8405298" cy="2713435"/>
          </a:xfrm>
        </p:spPr>
        <p:txBody>
          <a:bodyPr>
            <a:normAutofit lnSpcReduction="10000"/>
          </a:bodyPr>
          <a:lstStyle/>
          <a:p>
            <a:pPr>
              <a:spcBef>
                <a:spcPts val="0"/>
              </a:spcBef>
              <a:spcAft>
                <a:spcPts val="600"/>
              </a:spcAft>
              <a:buFont typeface="Wingdings" panose="05000000000000000000" pitchFamily="2" charset="2"/>
              <a:buChar char="§"/>
              <a:defRPr/>
            </a:pPr>
            <a:r>
              <a:rPr lang="en-US" altLang="en-US" sz="2000" dirty="0">
                <a:solidFill>
                  <a:schemeClr val="tx2">
                    <a:lumMod val="50000"/>
                  </a:schemeClr>
                </a:solidFill>
                <a:latin typeface="Calibri" panose="020F0502020204030204" pitchFamily="34" charset="0"/>
              </a:rPr>
              <a:t>Prevention in middle age: primarily oriented to longevity </a:t>
            </a:r>
          </a:p>
          <a:p>
            <a:pPr>
              <a:spcBef>
                <a:spcPts val="0"/>
              </a:spcBef>
              <a:spcAft>
                <a:spcPts val="600"/>
              </a:spcAft>
              <a:buFont typeface="Wingdings" panose="05000000000000000000" pitchFamily="2" charset="2"/>
              <a:buChar char="§"/>
              <a:defRPr/>
            </a:pPr>
            <a:r>
              <a:rPr lang="en-US" altLang="en-US" sz="2000" dirty="0">
                <a:solidFill>
                  <a:schemeClr val="tx2">
                    <a:lumMod val="50000"/>
                  </a:schemeClr>
                </a:solidFill>
                <a:latin typeface="Calibri" panose="020F0502020204030204" pitchFamily="34" charset="0"/>
              </a:rPr>
              <a:t>Prevention in old age: goals include longevity as well as quality of life</a:t>
            </a:r>
          </a:p>
          <a:p>
            <a:pPr marL="642915" lvl="1" indent="-321457">
              <a:spcBef>
                <a:spcPts val="0"/>
              </a:spcBef>
              <a:spcAft>
                <a:spcPts val="600"/>
              </a:spcAft>
              <a:buFontTx/>
              <a:buChar char="–"/>
              <a:defRPr/>
            </a:pPr>
            <a:r>
              <a:rPr lang="en-US" altLang="en-US" sz="2000" dirty="0">
                <a:solidFill>
                  <a:schemeClr val="tx2">
                    <a:lumMod val="50000"/>
                  </a:schemeClr>
                </a:solidFill>
                <a:latin typeface="Calibri" panose="020F0502020204030204" pitchFamily="34" charset="0"/>
              </a:rPr>
              <a:t>Average length of life is 80 years: half the population will live well beyond 80</a:t>
            </a:r>
          </a:p>
          <a:p>
            <a:pPr marL="985815" lvl="2" indent="-342900">
              <a:spcBef>
                <a:spcPts val="0"/>
              </a:spcBef>
              <a:spcAft>
                <a:spcPts val="600"/>
              </a:spcAft>
              <a:buFont typeface="Arial" panose="020B0604020202020204" pitchFamily="34" charset="0"/>
              <a:buChar char="•"/>
              <a:defRPr/>
            </a:pPr>
            <a:r>
              <a:rPr lang="en-US" altLang="en-US" sz="2000" dirty="0">
                <a:solidFill>
                  <a:schemeClr val="tx2">
                    <a:lumMod val="50000"/>
                  </a:schemeClr>
                </a:solidFill>
                <a:latin typeface="Calibri" panose="020F0502020204030204" pitchFamily="34" charset="0"/>
              </a:rPr>
              <a:t>Longevity is still important to many older adults as they can realistically expect to live longer</a:t>
            </a:r>
          </a:p>
          <a:p>
            <a:pPr marL="642915" lvl="1" indent="-321457">
              <a:spcBef>
                <a:spcPts val="0"/>
              </a:spcBef>
              <a:spcAft>
                <a:spcPts val="600"/>
              </a:spcAft>
              <a:buFontTx/>
              <a:buChar char="–"/>
              <a:defRPr/>
            </a:pPr>
            <a:r>
              <a:rPr lang="en-US" altLang="en-US" sz="2000" dirty="0">
                <a:solidFill>
                  <a:schemeClr val="tx2">
                    <a:lumMod val="50000"/>
                  </a:schemeClr>
                </a:solidFill>
                <a:latin typeface="Calibri" panose="020F0502020204030204" pitchFamily="34" charset="0"/>
              </a:rPr>
              <a:t>Prevention in old age is also oriented to reducing morbidity, disability, frailty, and to increasing function, independence, and quality of life</a:t>
            </a:r>
          </a:p>
        </p:txBody>
      </p:sp>
    </p:spTree>
    <p:extLst>
      <p:ext uri="{BB962C8B-B14F-4D97-AF65-F5344CB8AC3E}">
        <p14:creationId xmlns:p14="http://schemas.microsoft.com/office/powerpoint/2010/main" val="361624415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69925" y="-19050"/>
            <a:ext cx="7804150" cy="1117997"/>
          </a:xfrm>
        </p:spPr>
        <p:txBody>
          <a:bodyPr>
            <a:normAutofit fontScale="90000"/>
          </a:bodyPr>
          <a:lstStyle/>
          <a:p>
            <a:pPr defTabSz="352425"/>
            <a:r>
              <a:rPr lang="en-US" altLang="en-US" sz="4200" b="1" dirty="0" smtClean="0">
                <a:latin typeface="Cambria" panose="02040503050406030204" pitchFamily="18" charset="0"/>
                <a:cs typeface="Arial" pitchFamily="34" charset="0"/>
                <a:sym typeface="Arial" pitchFamily="34" charset="0"/>
              </a:rPr>
              <a:t>Hypertension: </a:t>
            </a:r>
            <a:br>
              <a:rPr lang="en-US" altLang="en-US" sz="4200" b="1" dirty="0" smtClean="0">
                <a:latin typeface="Cambria" panose="02040503050406030204" pitchFamily="18" charset="0"/>
                <a:cs typeface="Arial" pitchFamily="34" charset="0"/>
                <a:sym typeface="Arial" pitchFamily="34" charset="0"/>
              </a:rPr>
            </a:br>
            <a:r>
              <a:rPr lang="en-US" altLang="en-US" sz="3100" b="1" dirty="0" smtClean="0">
                <a:latin typeface="Cambria" panose="02040503050406030204" pitchFamily="18" charset="0"/>
                <a:cs typeface="Arial" pitchFamily="34" charset="0"/>
                <a:sym typeface="Arial" pitchFamily="34" charset="0"/>
              </a:rPr>
              <a:t>Other </a:t>
            </a:r>
            <a:r>
              <a:rPr lang="en-US" altLang="en-US" sz="3100" b="1" dirty="0">
                <a:latin typeface="Cambria" panose="02040503050406030204" pitchFamily="18" charset="0"/>
                <a:cs typeface="Arial" pitchFamily="34" charset="0"/>
                <a:sym typeface="Arial" pitchFamily="34" charset="0"/>
              </a:rPr>
              <a:t>C</a:t>
            </a:r>
            <a:r>
              <a:rPr lang="en-US" altLang="en-US" sz="3100" b="1" dirty="0" smtClean="0">
                <a:latin typeface="Cambria" panose="02040503050406030204" pitchFamily="18" charset="0"/>
                <a:cs typeface="Arial" pitchFamily="34" charset="0"/>
                <a:sym typeface="Arial" pitchFamily="34" charset="0"/>
              </a:rPr>
              <a:t>onsiderations </a:t>
            </a:r>
          </a:p>
        </p:txBody>
      </p:sp>
      <p:sp>
        <p:nvSpPr>
          <p:cNvPr id="22530" name="Rectangle 2"/>
          <p:cNvSpPr>
            <a:spLocks noGrp="1" noChangeArrowheads="1"/>
          </p:cNvSpPr>
          <p:nvPr>
            <p:ph idx="1"/>
          </p:nvPr>
        </p:nvSpPr>
        <p:spPr>
          <a:xfrm>
            <a:off x="231776" y="1098947"/>
            <a:ext cx="8475619" cy="3852863"/>
          </a:xfrm>
        </p:spPr>
        <p:txBody>
          <a:bodyPr>
            <a:normAutofit/>
          </a:bodyPr>
          <a:lstStyle/>
          <a:p>
            <a:pPr defTabSz="309563">
              <a:spcBef>
                <a:spcPts val="0"/>
              </a:spcBef>
              <a:spcAft>
                <a:spcPts val="600"/>
              </a:spcAft>
              <a:buFont typeface="Wingdings" panose="05000000000000000000" pitchFamily="2" charset="2"/>
              <a:buChar char="§"/>
            </a:pPr>
            <a:r>
              <a:rPr lang="en-US" altLang="en-US" sz="2000" dirty="0" smtClean="0">
                <a:solidFill>
                  <a:schemeClr val="tx2"/>
                </a:solidFill>
                <a:latin typeface="Calibri" panose="020F0502020204030204" pitchFamily="34" charset="0"/>
                <a:cs typeface="Arial" pitchFamily="34" charset="0"/>
                <a:sym typeface="Arial" pitchFamily="34" charset="0"/>
              </a:rPr>
              <a:t>Widened pulse pressure:</a:t>
            </a:r>
          </a:p>
          <a:p>
            <a:pPr marL="517525" lvl="1" indent="-233363" defTabSz="309563">
              <a:spcBef>
                <a:spcPts val="0"/>
              </a:spcBef>
              <a:spcAft>
                <a:spcPts val="600"/>
              </a:spcAft>
            </a:pPr>
            <a:r>
              <a:rPr lang="en-US" altLang="en-US" sz="1800" dirty="0" smtClean="0">
                <a:solidFill>
                  <a:schemeClr val="tx2"/>
                </a:solidFill>
                <a:latin typeface="Calibri" panose="020F0502020204030204" pitchFamily="34" charset="0"/>
                <a:cs typeface="Arial" pitchFamily="34" charset="0"/>
                <a:sym typeface="Arial" pitchFamily="34" charset="0"/>
              </a:rPr>
              <a:t>Independent predictor of cardiovascular disease risk; measure of decreased vascular compliance</a:t>
            </a:r>
          </a:p>
          <a:p>
            <a:pPr defTabSz="309563">
              <a:spcBef>
                <a:spcPts val="0"/>
              </a:spcBef>
              <a:spcAft>
                <a:spcPts val="600"/>
              </a:spcAft>
              <a:buFont typeface="Wingdings" panose="05000000000000000000" pitchFamily="2" charset="2"/>
              <a:buChar char="§"/>
            </a:pPr>
            <a:r>
              <a:rPr lang="en-US" altLang="en-US" sz="2000" dirty="0" smtClean="0">
                <a:solidFill>
                  <a:schemeClr val="tx2"/>
                </a:solidFill>
                <a:latin typeface="Calibri" panose="020F0502020204030204" pitchFamily="34" charset="0"/>
                <a:cs typeface="Arial" pitchFamily="34" charset="0"/>
                <a:sym typeface="Arial" pitchFamily="34" charset="0"/>
              </a:rPr>
              <a:t>Non-pharmacological interventions:</a:t>
            </a:r>
          </a:p>
          <a:p>
            <a:pPr marL="517525" lvl="1" indent="-233363" defTabSz="309563">
              <a:spcBef>
                <a:spcPts val="0"/>
              </a:spcBef>
              <a:spcAft>
                <a:spcPts val="600"/>
              </a:spcAft>
            </a:pPr>
            <a:r>
              <a:rPr lang="en-US" altLang="en-US" sz="1800" dirty="0" smtClean="0">
                <a:solidFill>
                  <a:schemeClr val="tx2"/>
                </a:solidFill>
                <a:latin typeface="Calibri" panose="020F0502020204030204" pitchFamily="34" charset="0"/>
                <a:cs typeface="Arial" pitchFamily="34" charset="0"/>
                <a:sym typeface="Arial" pitchFamily="34" charset="0"/>
              </a:rPr>
              <a:t>Reduced Sodium: Trial of Non-pharmacological interventions in Elderly (TONE) trial demonstrated effective BP reduction</a:t>
            </a:r>
          </a:p>
          <a:p>
            <a:pPr marL="341312" indent="-457200" defTabSz="309563">
              <a:spcBef>
                <a:spcPts val="0"/>
              </a:spcBef>
              <a:spcAft>
                <a:spcPts val="600"/>
              </a:spcAft>
              <a:buFont typeface="Wingdings" panose="05000000000000000000" pitchFamily="2" charset="2"/>
              <a:buChar char="§"/>
            </a:pPr>
            <a:r>
              <a:rPr lang="en-US" altLang="en-US" sz="2000" dirty="0" smtClean="0">
                <a:solidFill>
                  <a:schemeClr val="tx2"/>
                </a:solidFill>
                <a:latin typeface="Calibri" panose="020F0502020204030204" pitchFamily="34" charset="0"/>
                <a:cs typeface="Arial" pitchFamily="34" charset="0"/>
                <a:sym typeface="Arial" pitchFamily="34" charset="0"/>
              </a:rPr>
              <a:t>Other non-pharmacological interventions:</a:t>
            </a:r>
          </a:p>
          <a:p>
            <a:pPr marL="517525" lvl="1" indent="-233363" defTabSz="309563">
              <a:spcBef>
                <a:spcPts val="0"/>
              </a:spcBef>
              <a:spcAft>
                <a:spcPts val="600"/>
              </a:spcAft>
            </a:pPr>
            <a:r>
              <a:rPr lang="en-US" altLang="en-US" sz="1800" dirty="0" smtClean="0">
                <a:solidFill>
                  <a:schemeClr val="tx2"/>
                </a:solidFill>
                <a:latin typeface="Calibri" pitchFamily="34" charset="0"/>
                <a:sym typeface="Calibri" pitchFamily="34" charset="0"/>
              </a:rPr>
              <a:t>↓</a:t>
            </a:r>
            <a:r>
              <a:rPr lang="en-US" altLang="en-US" sz="1800" dirty="0" smtClean="0">
                <a:solidFill>
                  <a:schemeClr val="tx2"/>
                </a:solidFill>
                <a:latin typeface="Calibri" panose="020F0502020204030204" pitchFamily="34" charset="0"/>
                <a:cs typeface="Arial" pitchFamily="34" charset="0"/>
                <a:sym typeface="Arial" pitchFamily="34" charset="0"/>
              </a:rPr>
              <a:t>NSAID, smoking cessation,</a:t>
            </a:r>
            <a:r>
              <a:rPr lang="en-US" altLang="en-US" sz="1800" dirty="0" smtClean="0">
                <a:solidFill>
                  <a:schemeClr val="tx2"/>
                </a:solidFill>
                <a:latin typeface="Calibri" pitchFamily="34" charset="0"/>
                <a:sym typeface="Calibri" pitchFamily="34" charset="0"/>
              </a:rPr>
              <a:t> ↑</a:t>
            </a:r>
            <a:r>
              <a:rPr lang="en-US" altLang="en-US" sz="1800" dirty="0" smtClean="0">
                <a:solidFill>
                  <a:schemeClr val="tx2"/>
                </a:solidFill>
                <a:latin typeface="Calibri" panose="020F0502020204030204" pitchFamily="34" charset="0"/>
                <a:cs typeface="Arial" pitchFamily="34" charset="0"/>
                <a:sym typeface="Arial" pitchFamily="34" charset="0"/>
              </a:rPr>
              <a:t>physical activity, and </a:t>
            </a:r>
            <a:r>
              <a:rPr lang="en-US" altLang="en-US" sz="1800" dirty="0" smtClean="0">
                <a:solidFill>
                  <a:schemeClr val="tx2"/>
                </a:solidFill>
                <a:latin typeface="Calibri" pitchFamily="34" charset="0"/>
                <a:sym typeface="Calibri" pitchFamily="34" charset="0"/>
              </a:rPr>
              <a:t>↓</a:t>
            </a:r>
            <a:r>
              <a:rPr lang="en-US" altLang="en-US" sz="1800" dirty="0" smtClean="0">
                <a:solidFill>
                  <a:schemeClr val="tx2"/>
                </a:solidFill>
                <a:latin typeface="Calibri" panose="020F0502020204030204" pitchFamily="34" charset="0"/>
                <a:cs typeface="Arial" pitchFamily="34" charset="0"/>
                <a:sym typeface="Arial" pitchFamily="34" charset="0"/>
              </a:rPr>
              <a:t>alcohol</a:t>
            </a:r>
            <a:endParaRPr lang="en-US" altLang="en-US" sz="1800" dirty="0" smtClean="0">
              <a:solidFill>
                <a:schemeClr val="tx2"/>
              </a:solidFill>
              <a:latin typeface="Calibri" pitchFamily="34" charset="0"/>
              <a:sym typeface="Calibri" pitchFamily="34" charset="0"/>
            </a:endParaRPr>
          </a:p>
        </p:txBody>
      </p:sp>
      <p:sp>
        <p:nvSpPr>
          <p:cNvPr id="24580" name="Rectangle 3"/>
          <p:cNvSpPr>
            <a:spLocks/>
          </p:cNvSpPr>
          <p:nvPr/>
        </p:nvSpPr>
        <p:spPr bwMode="auto">
          <a:xfrm>
            <a:off x="6618288" y="4629116"/>
            <a:ext cx="2468562" cy="431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lnSpc>
                <a:spcPts val="2813"/>
              </a:lnSpc>
              <a:spcBef>
                <a:spcPts val="850"/>
              </a:spcBef>
            </a:pPr>
            <a:r>
              <a:rPr lang="en-US" altLang="en-US" sz="1100" i="1" dirty="0">
                <a:solidFill>
                  <a:srgbClr val="FFFFFF"/>
                </a:solidFill>
                <a:latin typeface="Helvetica" pitchFamily="34" charset="0"/>
                <a:cs typeface="Helvetica" pitchFamily="34" charset="0"/>
                <a:sym typeface="Helvetica" pitchFamily="34" charset="0"/>
              </a:rPr>
              <a:t>JAMA 1998; 279: 839–46 </a:t>
            </a:r>
          </a:p>
        </p:txBody>
      </p:sp>
    </p:spTree>
    <p:extLst>
      <p:ext uri="{BB962C8B-B14F-4D97-AF65-F5344CB8AC3E}">
        <p14:creationId xmlns:p14="http://schemas.microsoft.com/office/powerpoint/2010/main" val="87400972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669925" y="73819"/>
            <a:ext cx="7804150" cy="704850"/>
          </a:xfrm>
        </p:spPr>
        <p:txBody>
          <a:bodyPr>
            <a:normAutofit fontScale="90000"/>
          </a:bodyPr>
          <a:lstStyle/>
          <a:p>
            <a:pPr defTabSz="352425"/>
            <a:r>
              <a:rPr lang="en-US" altLang="en-US" sz="4800" b="1" dirty="0" smtClean="0">
                <a:latin typeface="Cambria" panose="02040503050406030204" pitchFamily="18" charset="0"/>
                <a:cs typeface="Helvetica" pitchFamily="34" charset="0"/>
                <a:sym typeface="Helvetica" pitchFamily="34" charset="0"/>
              </a:rPr>
              <a:t>Hypertension</a:t>
            </a:r>
          </a:p>
        </p:txBody>
      </p:sp>
      <p:sp>
        <p:nvSpPr>
          <p:cNvPr id="25603" name="Rectangle 2"/>
          <p:cNvSpPr>
            <a:spLocks/>
          </p:cNvSpPr>
          <p:nvPr/>
        </p:nvSpPr>
        <p:spPr bwMode="auto">
          <a:xfrm>
            <a:off x="5214939" y="4626236"/>
            <a:ext cx="3805237" cy="431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lnSpc>
                <a:spcPts val="2813"/>
              </a:lnSpc>
              <a:spcBef>
                <a:spcPts val="850"/>
              </a:spcBef>
            </a:pPr>
            <a:r>
              <a:rPr lang="en-US" altLang="en-US" sz="1100" i="1" dirty="0">
                <a:solidFill>
                  <a:srgbClr val="FFFFFF"/>
                </a:solidFill>
                <a:latin typeface="Helvetica" pitchFamily="34" charset="0"/>
                <a:cs typeface="Helvetica" pitchFamily="34" charset="0"/>
                <a:sym typeface="Helvetica" pitchFamily="34" charset="0"/>
              </a:rPr>
              <a:t>J </a:t>
            </a:r>
            <a:r>
              <a:rPr lang="en-US" altLang="en-US" sz="1100" i="1" dirty="0" err="1">
                <a:solidFill>
                  <a:srgbClr val="FFFFFF"/>
                </a:solidFill>
                <a:latin typeface="Helvetica" pitchFamily="34" charset="0"/>
                <a:cs typeface="Helvetica" pitchFamily="34" charset="0"/>
                <a:sym typeface="Helvetica" pitchFamily="34" charset="0"/>
              </a:rPr>
              <a:t>Geriatr</a:t>
            </a:r>
            <a:r>
              <a:rPr lang="en-US" altLang="en-US" sz="1100" i="1" dirty="0">
                <a:solidFill>
                  <a:srgbClr val="FFFFFF"/>
                </a:solidFill>
                <a:latin typeface="Helvetica" pitchFamily="34" charset="0"/>
                <a:cs typeface="Helvetica" pitchFamily="34" charset="0"/>
                <a:sym typeface="Helvetica" pitchFamily="34" charset="0"/>
              </a:rPr>
              <a:t> </a:t>
            </a:r>
            <a:r>
              <a:rPr lang="en-US" altLang="en-US" sz="1100" i="1" dirty="0" err="1">
                <a:solidFill>
                  <a:srgbClr val="FFFFFF"/>
                </a:solidFill>
                <a:latin typeface="Helvetica" pitchFamily="34" charset="0"/>
                <a:cs typeface="Helvetica" pitchFamily="34" charset="0"/>
                <a:sym typeface="Helvetica" pitchFamily="34" charset="0"/>
              </a:rPr>
              <a:t>Cardiol</a:t>
            </a:r>
            <a:r>
              <a:rPr lang="en-US" altLang="en-US" sz="1100" i="1" dirty="0">
                <a:solidFill>
                  <a:srgbClr val="FFFFFF"/>
                </a:solidFill>
                <a:latin typeface="Helvetica" pitchFamily="34" charset="0"/>
                <a:cs typeface="Helvetica" pitchFamily="34" charset="0"/>
                <a:sym typeface="Helvetica" pitchFamily="34" charset="0"/>
              </a:rPr>
              <a:t>. 2015; 12: 459-64 </a:t>
            </a:r>
          </a:p>
        </p:txBody>
      </p:sp>
      <p:graphicFrame>
        <p:nvGraphicFramePr>
          <p:cNvPr id="23555" name="Group 3"/>
          <p:cNvGraphicFramePr>
            <a:graphicFrameLocks noGrp="1"/>
          </p:cNvGraphicFramePr>
          <p:nvPr>
            <p:extLst>
              <p:ext uri="{D42A27DB-BD31-4B8C-83A1-F6EECF244321}">
                <p14:modId xmlns:p14="http://schemas.microsoft.com/office/powerpoint/2010/main" val="844758424"/>
              </p:ext>
            </p:extLst>
          </p:nvPr>
        </p:nvGraphicFramePr>
        <p:xfrm>
          <a:off x="153817" y="888175"/>
          <a:ext cx="8758236" cy="3140128"/>
        </p:xfrm>
        <a:graphic>
          <a:graphicData uri="http://schemas.openxmlformats.org/drawingml/2006/table">
            <a:tbl>
              <a:tblPr>
                <a:tableStyleId>{E8B1032C-EA38-4F05-BA0D-38AFFFC7BED3}</a:tableStyleId>
              </a:tblPr>
              <a:tblGrid>
                <a:gridCol w="2007049"/>
                <a:gridCol w="1595589"/>
                <a:gridCol w="1652750"/>
                <a:gridCol w="1751424"/>
                <a:gridCol w="1751424"/>
              </a:tblGrid>
              <a:tr h="526746">
                <a:tc rowSpan="2">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smtClean="0">
                          <a:ln>
                            <a:noFill/>
                          </a:ln>
                          <a:solidFill>
                            <a:schemeClr val="tx2"/>
                          </a:solidFill>
                          <a:effectLst/>
                          <a:latin typeface="Calibri" panose="020F0502020204030204" pitchFamily="34" charset="0"/>
                          <a:sym typeface="Helvetica" charset="0"/>
                        </a:rPr>
                        <a:t>Hypertension</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anchor="ctr"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Recommendation or target of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Recommended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Level of evidence</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Scientific Society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r>
              <a:tr h="2613382">
                <a:tc vMerge="1">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2"/>
                        </a:solidFill>
                        <a:effectLst/>
                        <a:latin typeface="+mn-lt"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charset="0"/>
                        </a:rPr>
                        <a:t>AHA/ACCF:</a:t>
                      </a: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 SBP &lt; 140 mmHg (Age &lt; 79 years)</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SBP 140-145 mmHg (Age &gt; 80 years)</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charset="0"/>
                        </a:rPr>
                        <a:t>JNC 8:</a:t>
                      </a: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 BP &lt; 150/90 (Age &gt; 60 years)</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charset="0"/>
                        </a:rPr>
                        <a:t>ASH/ISH:</a:t>
                      </a: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 BP &lt; 140/90 mmHg (Age &lt; 80 years)</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BP &lt; 150/90 mmHg (Age &gt; 80 years)</a:t>
                      </a:r>
                      <a:endParaRPr kumimoji="0" lang="en-US" altLang="en-US" sz="11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charset="0"/>
                        </a:rPr>
                        <a:t>Mild hypertension</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Non-pharmacologic approach with lifestyle modification, such as a DASH diet</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charset="0"/>
                        </a:rPr>
                        <a:t>Moderate hypertension</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May require more than one medication but should be started at lowest doses and increased in gradual increments</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AHA/ACCF</a:t>
                      </a: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JNC 8</a:t>
                      </a: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American Society of Hypertension/International Society of Hypertension</a:t>
                      </a:r>
                      <a:endParaRPr kumimoji="0" lang="en-US" altLang="en-US" sz="11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r>
            </a:tbl>
          </a:graphicData>
        </a:graphic>
      </p:graphicFrame>
    </p:spTree>
    <p:extLst>
      <p:ext uri="{BB962C8B-B14F-4D97-AF65-F5344CB8AC3E}">
        <p14:creationId xmlns:p14="http://schemas.microsoft.com/office/powerpoint/2010/main" val="367926764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69925" y="-82378"/>
            <a:ext cx="7804150" cy="1117997"/>
          </a:xfrm>
        </p:spPr>
        <p:txBody>
          <a:bodyPr>
            <a:normAutofit/>
          </a:bodyPr>
          <a:lstStyle/>
          <a:p>
            <a:pPr defTabSz="352425"/>
            <a:r>
              <a:rPr lang="en-US" altLang="en-US" sz="3800" b="1" dirty="0" smtClean="0">
                <a:latin typeface="Cambria" panose="02040503050406030204" pitchFamily="18" charset="0"/>
                <a:cs typeface="Arial" pitchFamily="34" charset="0"/>
                <a:sym typeface="Arial" pitchFamily="34" charset="0"/>
              </a:rPr>
              <a:t>Dyslipidemia</a:t>
            </a:r>
          </a:p>
        </p:txBody>
      </p:sp>
      <p:sp>
        <p:nvSpPr>
          <p:cNvPr id="24577" name="Rectangle 1"/>
          <p:cNvSpPr>
            <a:spLocks noGrp="1" noChangeArrowheads="1"/>
          </p:cNvSpPr>
          <p:nvPr>
            <p:ph idx="1"/>
          </p:nvPr>
        </p:nvSpPr>
        <p:spPr>
          <a:xfrm>
            <a:off x="576650" y="1002667"/>
            <a:ext cx="8081318" cy="3315890"/>
          </a:xfrm>
        </p:spPr>
        <p:txBody>
          <a:bodyPr>
            <a:normAutofit fontScale="92500" lnSpcReduction="10000"/>
          </a:bodyPr>
          <a:lstStyle/>
          <a:p>
            <a:pPr marL="342900" lvl="1" indent="-342900" defTabSz="304715">
              <a:lnSpc>
                <a:spcPct val="120000"/>
              </a:lnSpc>
              <a:spcBef>
                <a:spcPts val="600"/>
              </a:spcBef>
              <a:buFont typeface="Wingdings" panose="05000000000000000000" pitchFamily="2" charset="2"/>
              <a:buChar char="§"/>
              <a:defRPr/>
            </a:pPr>
            <a:r>
              <a:rPr lang="en-US" altLang="en-US" sz="1900" dirty="0">
                <a:solidFill>
                  <a:schemeClr val="tx2"/>
                </a:solidFill>
                <a:latin typeface="Calibri" panose="020F0502020204030204" pitchFamily="34" charset="0"/>
                <a:cs typeface="Arial" pitchFamily="34" charset="0"/>
                <a:sym typeface="Arial" pitchFamily="34" charset="0"/>
              </a:rPr>
              <a:t>Systolic Hypertension in the Elderly Program (SHEP) :</a:t>
            </a:r>
          </a:p>
          <a:p>
            <a:pPr marL="642915" lvl="2" indent="-321457" defTabSz="304715">
              <a:lnSpc>
                <a:spcPct val="120000"/>
              </a:lnSpc>
              <a:spcBef>
                <a:spcPts val="600"/>
              </a:spcBef>
              <a:buFont typeface="Arial" pitchFamily="34" charset="0"/>
              <a:buChar char="–"/>
              <a:defRPr/>
            </a:pPr>
            <a:r>
              <a:rPr lang="en-US" altLang="en-US" sz="1900" dirty="0">
                <a:solidFill>
                  <a:schemeClr val="tx2"/>
                </a:solidFill>
                <a:latin typeface="Calibri" panose="020F0502020204030204" pitchFamily="34" charset="0"/>
                <a:cs typeface="Arial" pitchFamily="34" charset="0"/>
                <a:sym typeface="Arial" pitchFamily="34" charset="0"/>
              </a:rPr>
              <a:t>Elevations in total cholesterol levels associated with increased coronary artery disease risk with no age limits</a:t>
            </a:r>
          </a:p>
          <a:p>
            <a:pPr marL="642915" lvl="2" indent="-321457" defTabSz="304715">
              <a:lnSpc>
                <a:spcPct val="120000"/>
              </a:lnSpc>
              <a:spcBef>
                <a:spcPts val="600"/>
              </a:spcBef>
              <a:buFont typeface="Arial" pitchFamily="34" charset="0"/>
              <a:buChar char="–"/>
              <a:defRPr/>
            </a:pPr>
            <a:r>
              <a:rPr lang="en-US" altLang="en-US" sz="1900" dirty="0">
                <a:solidFill>
                  <a:schemeClr val="tx2"/>
                </a:solidFill>
                <a:latin typeface="Calibri" panose="020F0502020204030204" pitchFamily="34" charset="0"/>
                <a:cs typeface="Arial" pitchFamily="34" charset="0"/>
                <a:sym typeface="Arial" pitchFamily="34" charset="0"/>
              </a:rPr>
              <a:t>Implies that cholesterol management is an important modifiable risk factor for cardiovascular disease, stroke as well as claudication with no age limits </a:t>
            </a:r>
          </a:p>
          <a:p>
            <a:pPr marL="342900" lvl="1" indent="-342900" defTabSz="304715">
              <a:lnSpc>
                <a:spcPct val="120000"/>
              </a:lnSpc>
              <a:spcBef>
                <a:spcPts val="600"/>
              </a:spcBef>
              <a:buFont typeface="Wingdings" panose="05000000000000000000" pitchFamily="2" charset="2"/>
              <a:buChar char="§"/>
              <a:defRPr/>
            </a:pPr>
            <a:r>
              <a:rPr lang="en-US" altLang="en-US" sz="1900" dirty="0">
                <a:solidFill>
                  <a:schemeClr val="tx2"/>
                </a:solidFill>
                <a:latin typeface="Calibri" panose="020F0502020204030204" pitchFamily="34" charset="0"/>
                <a:cs typeface="Arial" pitchFamily="34" charset="0"/>
                <a:sym typeface="Arial" pitchFamily="34" charset="0"/>
              </a:rPr>
              <a:t>Heart Protection Study (HPS) (20,536 UK adults aged 40-80 years) and a meta-analysis with &gt; 19,000 patients (&gt; 65 years) with statins demonstrated</a:t>
            </a:r>
          </a:p>
          <a:p>
            <a:pPr marL="642915" lvl="3" indent="-344897" defTabSz="304715">
              <a:lnSpc>
                <a:spcPct val="120000"/>
              </a:lnSpc>
              <a:spcBef>
                <a:spcPts val="600"/>
              </a:spcBef>
              <a:buFontTx/>
              <a:buChar char="–"/>
              <a:defRPr/>
            </a:pPr>
            <a:r>
              <a:rPr lang="en-US" altLang="en-US" sz="1900" dirty="0">
                <a:solidFill>
                  <a:schemeClr val="tx2"/>
                </a:solidFill>
                <a:latin typeface="Calibri" panose="020F0502020204030204" pitchFamily="34" charset="0"/>
                <a:cs typeface="Arial" pitchFamily="34" charset="0"/>
                <a:sym typeface="Arial" pitchFamily="34" charset="0"/>
              </a:rPr>
              <a:t>Decreases in all-cause mortality, coronary heart disease, non-fatal myocardial infarction, and stroke in young and old patients</a:t>
            </a:r>
          </a:p>
        </p:txBody>
      </p:sp>
      <p:sp>
        <p:nvSpPr>
          <p:cNvPr id="26628" name="Rectangle 3"/>
          <p:cNvSpPr>
            <a:spLocks/>
          </p:cNvSpPr>
          <p:nvPr/>
        </p:nvSpPr>
        <p:spPr bwMode="auto">
          <a:xfrm>
            <a:off x="5861781" y="4533675"/>
            <a:ext cx="3246437" cy="472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r>
              <a:rPr lang="en-US" altLang="en-US" sz="1100" i="1" dirty="0">
                <a:solidFill>
                  <a:srgbClr val="FFFFFF"/>
                </a:solidFill>
                <a:latin typeface="Helvetica" pitchFamily="34" charset="0"/>
                <a:cs typeface="Helvetica" pitchFamily="34" charset="0"/>
                <a:sym typeface="Helvetica" pitchFamily="34" charset="0"/>
              </a:rPr>
              <a:t>J Am </a:t>
            </a:r>
            <a:r>
              <a:rPr lang="en-US" altLang="en-US" sz="1100" i="1" dirty="0" err="1">
                <a:solidFill>
                  <a:srgbClr val="FFFFFF"/>
                </a:solidFill>
                <a:latin typeface="Helvetica" pitchFamily="34" charset="0"/>
                <a:cs typeface="Helvetica" pitchFamily="34" charset="0"/>
                <a:sym typeface="Helvetica" pitchFamily="34" charset="0"/>
              </a:rPr>
              <a:t>Coll</a:t>
            </a:r>
            <a:r>
              <a:rPr lang="en-US" altLang="en-US" sz="1100" i="1" dirty="0">
                <a:solidFill>
                  <a:srgbClr val="FFFFFF"/>
                </a:solidFill>
                <a:latin typeface="Helvetica" pitchFamily="34" charset="0"/>
                <a:cs typeface="Helvetica" pitchFamily="34" charset="0"/>
                <a:sym typeface="Helvetica" pitchFamily="34" charset="0"/>
              </a:rPr>
              <a:t> </a:t>
            </a:r>
            <a:r>
              <a:rPr lang="en-US" altLang="en-US" sz="1100" i="1" dirty="0" err="1">
                <a:solidFill>
                  <a:srgbClr val="FFFFFF"/>
                </a:solidFill>
                <a:latin typeface="Helvetica" pitchFamily="34" charset="0"/>
                <a:cs typeface="Helvetica" pitchFamily="34" charset="0"/>
                <a:sym typeface="Helvetica" pitchFamily="34" charset="0"/>
              </a:rPr>
              <a:t>Cardiol</a:t>
            </a:r>
            <a:r>
              <a:rPr lang="en-US" altLang="en-US" sz="1100" i="1" dirty="0">
                <a:solidFill>
                  <a:srgbClr val="FFFFFF"/>
                </a:solidFill>
                <a:latin typeface="Helvetica" pitchFamily="34" charset="0"/>
                <a:cs typeface="Helvetica" pitchFamily="34" charset="0"/>
                <a:sym typeface="Helvetica" pitchFamily="34" charset="0"/>
              </a:rPr>
              <a:t> 2008; 51: 37–45 </a:t>
            </a:r>
          </a:p>
          <a:p>
            <a:pPr algn="r" eaLnBrk="1" hangingPunct="1"/>
            <a:r>
              <a:rPr lang="en-US" altLang="en-US" sz="1100" i="1" dirty="0">
                <a:solidFill>
                  <a:srgbClr val="FFFFFF"/>
                </a:solidFill>
                <a:latin typeface="Helvetica" pitchFamily="34" charset="0"/>
                <a:cs typeface="Helvetica" pitchFamily="34" charset="0"/>
                <a:sym typeface="Helvetica" pitchFamily="34" charset="0"/>
              </a:rPr>
              <a:t>JAMA 1991; 265: 3255–64</a:t>
            </a:r>
            <a:r>
              <a:rPr lang="en-US" altLang="en-US" sz="1500" i="1" dirty="0">
                <a:solidFill>
                  <a:srgbClr val="FFFFFF"/>
                </a:solidFill>
                <a:latin typeface="Helvetica" pitchFamily="34" charset="0"/>
                <a:cs typeface="Helvetica" pitchFamily="34" charset="0"/>
                <a:sym typeface="Helvetica" pitchFamily="34" charset="0"/>
              </a:rPr>
              <a:t> </a:t>
            </a:r>
          </a:p>
        </p:txBody>
      </p:sp>
    </p:spTree>
    <p:extLst>
      <p:ext uri="{BB962C8B-B14F-4D97-AF65-F5344CB8AC3E}">
        <p14:creationId xmlns:p14="http://schemas.microsoft.com/office/powerpoint/2010/main" val="192575805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69925" y="-4762"/>
            <a:ext cx="7804150" cy="1117997"/>
          </a:xfrm>
        </p:spPr>
        <p:txBody>
          <a:bodyPr>
            <a:normAutofit fontScale="90000"/>
          </a:bodyPr>
          <a:lstStyle/>
          <a:p>
            <a:pPr defTabSz="352425"/>
            <a:r>
              <a:rPr lang="en-US" altLang="en-US" sz="4200" b="1" dirty="0" smtClean="0">
                <a:latin typeface="Cambria" panose="02040503050406030204" pitchFamily="18" charset="0"/>
                <a:cs typeface="Arial" pitchFamily="34" charset="0"/>
                <a:sym typeface="Arial" pitchFamily="34" charset="0"/>
              </a:rPr>
              <a:t>Dyslipidemia: </a:t>
            </a:r>
            <a:r>
              <a:rPr lang="en-US" altLang="en-US" sz="3800" b="1" dirty="0" smtClean="0">
                <a:latin typeface="Cambria" panose="02040503050406030204" pitchFamily="18" charset="0"/>
                <a:cs typeface="Arial" pitchFamily="34" charset="0"/>
                <a:sym typeface="Arial" pitchFamily="34" charset="0"/>
              </a:rPr>
              <a:t/>
            </a:r>
            <a:br>
              <a:rPr lang="en-US" altLang="en-US" sz="3800" b="1" dirty="0" smtClean="0">
                <a:latin typeface="Cambria" panose="02040503050406030204" pitchFamily="18" charset="0"/>
                <a:cs typeface="Arial" pitchFamily="34" charset="0"/>
                <a:sym typeface="Arial" pitchFamily="34" charset="0"/>
              </a:rPr>
            </a:br>
            <a:r>
              <a:rPr lang="en-US" altLang="en-US" sz="3100" b="1" dirty="0" smtClean="0">
                <a:latin typeface="Cambria" panose="02040503050406030204" pitchFamily="18" charset="0"/>
                <a:cs typeface="Arial" pitchFamily="34" charset="0"/>
                <a:sym typeface="Arial" pitchFamily="34" charset="0"/>
              </a:rPr>
              <a:t>ACC/AHA Guidelines</a:t>
            </a:r>
          </a:p>
        </p:txBody>
      </p:sp>
      <p:sp>
        <p:nvSpPr>
          <p:cNvPr id="25601" name="Rectangle 1"/>
          <p:cNvSpPr>
            <a:spLocks noGrp="1" noChangeArrowheads="1"/>
          </p:cNvSpPr>
          <p:nvPr>
            <p:ph idx="1"/>
          </p:nvPr>
        </p:nvSpPr>
        <p:spPr>
          <a:xfrm>
            <a:off x="231775" y="1165300"/>
            <a:ext cx="8623901" cy="3314700"/>
          </a:xfrm>
        </p:spPr>
        <p:txBody>
          <a:bodyPr>
            <a:normAutofit fontScale="85000" lnSpcReduction="10000"/>
          </a:bodyPr>
          <a:lstStyle/>
          <a:p>
            <a:pPr marL="342900" lvl="1" indent="-342900" defTabSz="186401">
              <a:spcBef>
                <a:spcPts val="633"/>
              </a:spcBef>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American College of Cardiology / American Heart Association (ACC/AHA) 2013 Guidelines</a:t>
            </a:r>
          </a:p>
          <a:p>
            <a:pPr marL="552515" lvl="3" indent="-285750" defTabSz="186401">
              <a:spcBef>
                <a:spcPts val="633"/>
              </a:spcBef>
              <a:buFont typeface="Calibri" panose="020F0502020204030204" pitchFamily="34" charset="0"/>
              <a:buChar char="-"/>
              <a:defRPr/>
            </a:pPr>
            <a:r>
              <a:rPr lang="en-US" altLang="en-US" sz="1700" dirty="0">
                <a:solidFill>
                  <a:schemeClr val="tx2"/>
                </a:solidFill>
                <a:latin typeface="Calibri" panose="020F0502020204030204" pitchFamily="34" charset="0"/>
                <a:cs typeface="Arial" pitchFamily="34" charset="0"/>
                <a:sym typeface="Arial" pitchFamily="34" charset="0"/>
              </a:rPr>
              <a:t>High-intensity statins for secondary prevention up through age 75</a:t>
            </a:r>
          </a:p>
          <a:p>
            <a:pPr marL="552515" lvl="3" indent="-285750" defTabSz="186401">
              <a:spcBef>
                <a:spcPts val="633"/>
              </a:spcBef>
              <a:buFont typeface="Calibri" panose="020F0502020204030204" pitchFamily="34" charset="0"/>
              <a:buChar char="-"/>
              <a:defRPr/>
            </a:pPr>
            <a:r>
              <a:rPr lang="en-US" altLang="en-US" sz="1700" dirty="0">
                <a:solidFill>
                  <a:schemeClr val="tx2"/>
                </a:solidFill>
                <a:latin typeface="Calibri" panose="020F0502020204030204" pitchFamily="34" charset="0"/>
                <a:cs typeface="Arial" pitchFamily="34" charset="0"/>
                <a:sym typeface="Arial" pitchFamily="34" charset="0"/>
              </a:rPr>
              <a:t>Adults ≥ 75 years of age, moderate-intensity statin therapy is recommended for secondary prevention if they are able to tolerate treatment</a:t>
            </a:r>
          </a:p>
          <a:p>
            <a:pPr marL="552515" lvl="3" indent="-285750" defTabSz="186401">
              <a:spcBef>
                <a:spcPts val="633"/>
              </a:spcBef>
              <a:buFont typeface="Calibri" panose="020F0502020204030204" pitchFamily="34" charset="0"/>
              <a:buChar char="-"/>
              <a:defRPr/>
            </a:pPr>
            <a:r>
              <a:rPr lang="en-US" altLang="en-US" sz="1700" dirty="0">
                <a:solidFill>
                  <a:schemeClr val="tx2"/>
                </a:solidFill>
                <a:latin typeface="Calibri" panose="020F0502020204030204" pitchFamily="34" charset="0"/>
                <a:cs typeface="Arial" pitchFamily="34" charset="0"/>
                <a:sym typeface="Arial" pitchFamily="34" charset="0"/>
              </a:rPr>
              <a:t>Individualize statin use in patients ≥ 75 years of age taking into consideration life expectancy and goals of therapy</a:t>
            </a:r>
            <a:endParaRPr lang="en-US" altLang="en-US" sz="1800" dirty="0">
              <a:solidFill>
                <a:schemeClr val="tx2"/>
              </a:solidFill>
              <a:latin typeface="Calibri" panose="020F0502020204030204" pitchFamily="34" charset="0"/>
              <a:cs typeface="Arial" pitchFamily="34" charset="0"/>
              <a:sym typeface="Arial" pitchFamily="34" charset="0"/>
            </a:endParaRPr>
          </a:p>
          <a:p>
            <a:pPr marL="146219" lvl="2" indent="-146219" defTabSz="186401">
              <a:spcBef>
                <a:spcPts val="1266"/>
              </a:spcBef>
              <a:buFont typeface="Arial" charset="0"/>
              <a:buChar char="•"/>
              <a:defRPr/>
            </a:pPr>
            <a:r>
              <a:rPr lang="en-US" altLang="en-US" sz="2000" dirty="0">
                <a:solidFill>
                  <a:schemeClr val="tx2"/>
                </a:solidFill>
                <a:latin typeface="Calibri" panose="020F0502020204030204" pitchFamily="34" charset="0"/>
                <a:cs typeface="Arial" pitchFamily="34" charset="0"/>
                <a:sym typeface="Arial" pitchFamily="34" charset="0"/>
              </a:rPr>
              <a:t>Despite recommendations, under-treatment is common; deterrents include:</a:t>
            </a:r>
          </a:p>
          <a:p>
            <a:pPr marL="552515" lvl="4" indent="-285750" defTabSz="186401">
              <a:spcBef>
                <a:spcPts val="633"/>
              </a:spcBef>
              <a:buFont typeface="Calibri" panose="020F0502020204030204" pitchFamily="34" charset="0"/>
              <a:buChar char="-"/>
              <a:defRPr/>
            </a:pPr>
            <a:r>
              <a:rPr lang="en-US" altLang="en-US" sz="1700" dirty="0">
                <a:solidFill>
                  <a:schemeClr val="tx2"/>
                </a:solidFill>
                <a:latin typeface="Calibri" panose="020F0502020204030204" pitchFamily="34" charset="0"/>
                <a:cs typeface="Arial" pitchFamily="34" charset="0"/>
                <a:sym typeface="Arial" pitchFamily="34" charset="0"/>
              </a:rPr>
              <a:t>Statin-induced adverse events</a:t>
            </a:r>
          </a:p>
          <a:p>
            <a:pPr marL="552515" lvl="4" indent="-285750" defTabSz="186401">
              <a:spcBef>
                <a:spcPts val="633"/>
              </a:spcBef>
              <a:buFont typeface="Calibri" panose="020F0502020204030204" pitchFamily="34" charset="0"/>
              <a:buChar char="-"/>
              <a:defRPr/>
            </a:pPr>
            <a:r>
              <a:rPr lang="en-US" altLang="en-US" sz="1700" dirty="0">
                <a:solidFill>
                  <a:schemeClr val="tx2"/>
                </a:solidFill>
                <a:latin typeface="Calibri" panose="020F0502020204030204" pitchFamily="34" charset="0"/>
                <a:cs typeface="Arial" pitchFamily="34" charset="0"/>
                <a:sym typeface="Arial" pitchFamily="34" charset="0"/>
              </a:rPr>
              <a:t>Polypharmacy</a:t>
            </a:r>
          </a:p>
          <a:p>
            <a:pPr marL="552515" lvl="4" indent="-285750" defTabSz="186401">
              <a:spcBef>
                <a:spcPts val="633"/>
              </a:spcBef>
              <a:buFont typeface="Calibri" panose="020F0502020204030204" pitchFamily="34" charset="0"/>
              <a:buChar char="-"/>
              <a:defRPr/>
            </a:pPr>
            <a:r>
              <a:rPr lang="en-US" altLang="en-US" sz="1700" dirty="0">
                <a:solidFill>
                  <a:schemeClr val="tx2"/>
                </a:solidFill>
                <a:latin typeface="Calibri" panose="020F0502020204030204" pitchFamily="34" charset="0"/>
                <a:cs typeface="Arial" pitchFamily="34" charset="0"/>
                <a:sym typeface="Arial" pitchFamily="34" charset="0"/>
              </a:rPr>
              <a:t>Benefits of statin efficacy less certain after age 80</a:t>
            </a:r>
          </a:p>
          <a:p>
            <a:pPr marL="552515" lvl="4" indent="-285750" defTabSz="186401">
              <a:spcBef>
                <a:spcPts val="633"/>
              </a:spcBef>
              <a:buFont typeface="Calibri" panose="020F0502020204030204" pitchFamily="34" charset="0"/>
              <a:buChar char="-"/>
              <a:defRPr/>
            </a:pPr>
            <a:r>
              <a:rPr lang="en-US" altLang="en-US" sz="1700" dirty="0">
                <a:solidFill>
                  <a:schemeClr val="tx2"/>
                </a:solidFill>
                <a:latin typeface="Calibri" panose="020F0502020204030204" pitchFamily="34" charset="0"/>
                <a:cs typeface="Arial" pitchFamily="34" charset="0"/>
                <a:sym typeface="Arial" pitchFamily="34" charset="0"/>
              </a:rPr>
              <a:t>Perceived decrease in benefits due to reduced life expectancy in old age, but claudication, stroke, and morbidity benefits are still compelling </a:t>
            </a:r>
          </a:p>
        </p:txBody>
      </p:sp>
      <p:sp>
        <p:nvSpPr>
          <p:cNvPr id="27652" name="Rectangle 3"/>
          <p:cNvSpPr>
            <a:spLocks/>
          </p:cNvSpPr>
          <p:nvPr/>
        </p:nvSpPr>
        <p:spPr bwMode="auto">
          <a:xfrm>
            <a:off x="5751513" y="4567311"/>
            <a:ext cx="3244850" cy="472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r>
              <a:rPr lang="en-US" altLang="en-US" sz="1100" i="1" dirty="0">
                <a:solidFill>
                  <a:srgbClr val="FFFFFF"/>
                </a:solidFill>
                <a:latin typeface="Helvetica" pitchFamily="34" charset="0"/>
                <a:cs typeface="Helvetica" pitchFamily="34" charset="0"/>
                <a:sym typeface="Helvetica" pitchFamily="34" charset="0"/>
              </a:rPr>
              <a:t>Circulation 2014; 129: S1–S45 </a:t>
            </a:r>
          </a:p>
          <a:p>
            <a:pPr algn="r" eaLnBrk="1" hangingPunct="1"/>
            <a:r>
              <a:rPr lang="en-US" altLang="en-US" sz="1100" i="1" dirty="0">
                <a:solidFill>
                  <a:srgbClr val="FFFFFF"/>
                </a:solidFill>
                <a:latin typeface="Helvetica" pitchFamily="34" charset="0"/>
                <a:cs typeface="Helvetica" pitchFamily="34" charset="0"/>
                <a:sym typeface="Helvetica" pitchFamily="34" charset="0"/>
              </a:rPr>
              <a:t>Drug </a:t>
            </a:r>
            <a:r>
              <a:rPr lang="en-US" altLang="en-US" sz="1100" i="1" dirty="0" err="1">
                <a:solidFill>
                  <a:srgbClr val="FFFFFF"/>
                </a:solidFill>
                <a:latin typeface="Helvetica" pitchFamily="34" charset="0"/>
                <a:cs typeface="Helvetica" pitchFamily="34" charset="0"/>
                <a:sym typeface="Helvetica" pitchFamily="34" charset="0"/>
              </a:rPr>
              <a:t>Saf</a:t>
            </a:r>
            <a:r>
              <a:rPr lang="en-US" altLang="en-US" sz="1100" i="1" dirty="0">
                <a:solidFill>
                  <a:srgbClr val="FFFFFF"/>
                </a:solidFill>
                <a:latin typeface="Helvetica" pitchFamily="34" charset="0"/>
                <a:cs typeface="Helvetica" pitchFamily="34" charset="0"/>
                <a:sym typeface="Helvetica" pitchFamily="34" charset="0"/>
              </a:rPr>
              <a:t> .2006; 29: 421–48</a:t>
            </a:r>
            <a:r>
              <a:rPr lang="en-US" altLang="en-US" sz="1500" i="1" dirty="0">
                <a:solidFill>
                  <a:srgbClr val="FFFFFF"/>
                </a:solidFill>
                <a:latin typeface="Helvetica" pitchFamily="34" charset="0"/>
                <a:cs typeface="Helvetica" pitchFamily="34" charset="0"/>
                <a:sym typeface="Helvetica" pitchFamily="34" charset="0"/>
              </a:rPr>
              <a:t> </a:t>
            </a:r>
          </a:p>
        </p:txBody>
      </p:sp>
    </p:spTree>
    <p:extLst>
      <p:ext uri="{BB962C8B-B14F-4D97-AF65-F5344CB8AC3E}">
        <p14:creationId xmlns:p14="http://schemas.microsoft.com/office/powerpoint/2010/main" val="120068644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9925" y="0"/>
            <a:ext cx="7804150" cy="1117997"/>
          </a:xfrm>
        </p:spPr>
        <p:txBody>
          <a:bodyPr>
            <a:normAutofit fontScale="90000"/>
          </a:bodyPr>
          <a:lstStyle/>
          <a:p>
            <a:pPr defTabSz="352425"/>
            <a:r>
              <a:rPr lang="en-US" altLang="en-US" sz="4200" b="1" dirty="0" smtClean="0">
                <a:latin typeface="Cambria" panose="02040503050406030204" pitchFamily="18" charset="0"/>
                <a:cs typeface="Arial" pitchFamily="34" charset="0"/>
                <a:sym typeface="Arial" pitchFamily="34" charset="0"/>
              </a:rPr>
              <a:t>Statins: </a:t>
            </a:r>
            <a:br>
              <a:rPr lang="en-US" altLang="en-US" sz="4200" b="1" dirty="0" smtClean="0">
                <a:latin typeface="Cambria" panose="02040503050406030204" pitchFamily="18" charset="0"/>
                <a:cs typeface="Arial" pitchFamily="34" charset="0"/>
                <a:sym typeface="Arial" pitchFamily="34" charset="0"/>
              </a:rPr>
            </a:br>
            <a:r>
              <a:rPr lang="en-US" altLang="en-US" sz="3100" b="1" dirty="0" smtClean="0">
                <a:latin typeface="Cambria" panose="02040503050406030204" pitchFamily="18" charset="0"/>
                <a:cs typeface="Arial" pitchFamily="34" charset="0"/>
                <a:sym typeface="Arial" pitchFamily="34" charset="0"/>
              </a:rPr>
              <a:t>Side effects</a:t>
            </a:r>
          </a:p>
        </p:txBody>
      </p:sp>
      <p:sp>
        <p:nvSpPr>
          <p:cNvPr id="26625" name="Rectangle 1"/>
          <p:cNvSpPr>
            <a:spLocks noGrp="1" noChangeArrowheads="1"/>
          </p:cNvSpPr>
          <p:nvPr>
            <p:ph idx="1"/>
          </p:nvPr>
        </p:nvSpPr>
        <p:spPr>
          <a:xfrm>
            <a:off x="339725" y="1117997"/>
            <a:ext cx="8464550" cy="3314700"/>
          </a:xfrm>
        </p:spPr>
        <p:txBody>
          <a:bodyPr>
            <a:normAutofit/>
          </a:bodyPr>
          <a:lstStyle/>
          <a:p>
            <a:pPr marL="342900" lvl="1" indent="-342900" defTabSz="348245">
              <a:spcBef>
                <a:spcPts val="1266"/>
              </a:spcBef>
              <a:buFont typeface="Wingdings" panose="05000000000000000000" pitchFamily="2" charset="2"/>
              <a:buChar char="§"/>
              <a:defRPr/>
            </a:pPr>
            <a:r>
              <a:rPr lang="en-US" altLang="en-US" sz="2200" dirty="0">
                <a:solidFill>
                  <a:schemeClr val="tx2"/>
                </a:solidFill>
                <a:latin typeface="Calibri" panose="020F0502020204030204" pitchFamily="34" charset="0"/>
                <a:cs typeface="Arial" pitchFamily="34" charset="0"/>
                <a:sym typeface="Arial" pitchFamily="34" charset="0"/>
              </a:rPr>
              <a:t>Incidence of statin-induced fatal rhabdomyolysis is low in older adults</a:t>
            </a:r>
          </a:p>
          <a:p>
            <a:pPr marL="642915" lvl="2" indent="-321457" defTabSz="348245">
              <a:spcBef>
                <a:spcPts val="1266"/>
              </a:spcBef>
              <a:buFont typeface="Arial" pitchFamily="34" charset="0"/>
              <a:buChar char="–"/>
              <a:defRPr/>
            </a:pPr>
            <a:r>
              <a:rPr lang="en-US" altLang="en-US" sz="1900" dirty="0">
                <a:solidFill>
                  <a:schemeClr val="tx2"/>
                </a:solidFill>
                <a:latin typeface="Calibri" panose="020F0502020204030204" pitchFamily="34" charset="0"/>
                <a:cs typeface="Arial" pitchFamily="34" charset="0"/>
                <a:sym typeface="Arial" pitchFamily="34" charset="0"/>
              </a:rPr>
              <a:t>Most common side-effect: dyspepsia</a:t>
            </a:r>
          </a:p>
          <a:p>
            <a:pPr marL="642915" lvl="2" indent="-321457" defTabSz="348245">
              <a:spcBef>
                <a:spcPts val="1266"/>
              </a:spcBef>
              <a:buFont typeface="Arial" pitchFamily="34" charset="0"/>
              <a:buChar char="–"/>
              <a:defRPr/>
            </a:pPr>
            <a:r>
              <a:rPr lang="en-US" altLang="en-US" sz="1900" dirty="0">
                <a:solidFill>
                  <a:schemeClr val="tx2"/>
                </a:solidFill>
                <a:latin typeface="Calibri" panose="020F0502020204030204" pitchFamily="34" charset="0"/>
                <a:cs typeface="Arial" pitchFamily="34" charset="0"/>
                <a:sym typeface="Arial" pitchFamily="34" charset="0"/>
              </a:rPr>
              <a:t>Myalgia is dose-dependent and drug specific, diminishing with different agents and lower doses; switching statins can thus be helpful</a:t>
            </a:r>
          </a:p>
          <a:p>
            <a:pPr marL="642915" lvl="2" indent="-321457" defTabSz="348245">
              <a:spcBef>
                <a:spcPts val="1266"/>
              </a:spcBef>
              <a:buFont typeface="Arial" pitchFamily="34" charset="0"/>
              <a:buChar char="–"/>
              <a:defRPr/>
            </a:pPr>
            <a:r>
              <a:rPr lang="en-US" altLang="en-US" sz="1900" dirty="0">
                <a:solidFill>
                  <a:schemeClr val="tx2"/>
                </a:solidFill>
                <a:latin typeface="Calibri" panose="020F0502020204030204" pitchFamily="34" charset="0"/>
                <a:cs typeface="Arial" pitchFamily="34" charset="0"/>
                <a:sym typeface="Arial" pitchFamily="34" charset="0"/>
              </a:rPr>
              <a:t>One systematic review and meta-analysis, incidence of myopathy did not differ between placebo and treatment groups with statins</a:t>
            </a:r>
          </a:p>
        </p:txBody>
      </p:sp>
      <p:sp>
        <p:nvSpPr>
          <p:cNvPr id="28676" name="Rectangle 3"/>
          <p:cNvSpPr>
            <a:spLocks/>
          </p:cNvSpPr>
          <p:nvPr/>
        </p:nvSpPr>
        <p:spPr bwMode="auto">
          <a:xfrm>
            <a:off x="5510213" y="4784561"/>
            <a:ext cx="3562350" cy="24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spcBef>
                <a:spcPts val="850"/>
              </a:spcBef>
            </a:pPr>
            <a:r>
              <a:rPr lang="en-US" altLang="en-US" sz="1100" i="1">
                <a:solidFill>
                  <a:srgbClr val="FFFFFF"/>
                </a:solidFill>
                <a:latin typeface="Helvetica" pitchFamily="34" charset="0"/>
                <a:cs typeface="Helvetica" pitchFamily="34" charset="0"/>
                <a:sym typeface="Helvetica" pitchFamily="34" charset="0"/>
              </a:rPr>
              <a:t>Br J Clin Pharmacol 2015; 80: 363–71 </a:t>
            </a:r>
          </a:p>
        </p:txBody>
      </p:sp>
    </p:spTree>
    <p:extLst>
      <p:ext uri="{BB962C8B-B14F-4D97-AF65-F5344CB8AC3E}">
        <p14:creationId xmlns:p14="http://schemas.microsoft.com/office/powerpoint/2010/main" val="295612134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69925" y="66032"/>
            <a:ext cx="7804150" cy="1117997"/>
          </a:xfrm>
        </p:spPr>
        <p:txBody>
          <a:bodyPr>
            <a:normAutofit/>
          </a:bodyPr>
          <a:lstStyle/>
          <a:p>
            <a:pPr defTabSz="352425"/>
            <a:r>
              <a:rPr lang="en-US" altLang="en-US" sz="3800" b="1" dirty="0" smtClean="0">
                <a:latin typeface="Cambria" panose="02040503050406030204" pitchFamily="18" charset="0"/>
                <a:cs typeface="Helvetica" pitchFamily="34" charset="0"/>
                <a:sym typeface="Helvetica" pitchFamily="34" charset="0"/>
              </a:rPr>
              <a:t>Dyslipidemia</a:t>
            </a:r>
          </a:p>
        </p:txBody>
      </p:sp>
      <p:sp>
        <p:nvSpPr>
          <p:cNvPr id="29699" name="Rectangle 2"/>
          <p:cNvSpPr>
            <a:spLocks/>
          </p:cNvSpPr>
          <p:nvPr/>
        </p:nvSpPr>
        <p:spPr bwMode="auto">
          <a:xfrm>
            <a:off x="5256214" y="4739571"/>
            <a:ext cx="3805237" cy="24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spcBef>
                <a:spcPts val="850"/>
              </a:spcBef>
            </a:pPr>
            <a:r>
              <a:rPr lang="en-US" altLang="en-US" sz="1100" i="1" dirty="0">
                <a:solidFill>
                  <a:srgbClr val="FFFFFF"/>
                </a:solidFill>
                <a:latin typeface="Helvetica" pitchFamily="34" charset="0"/>
                <a:cs typeface="Helvetica" pitchFamily="34" charset="0"/>
                <a:sym typeface="Helvetica" pitchFamily="34" charset="0"/>
              </a:rPr>
              <a:t>J </a:t>
            </a:r>
            <a:r>
              <a:rPr lang="en-US" altLang="en-US" sz="1100" i="1" dirty="0" err="1">
                <a:solidFill>
                  <a:srgbClr val="FFFFFF"/>
                </a:solidFill>
                <a:latin typeface="Helvetica" pitchFamily="34" charset="0"/>
                <a:cs typeface="Helvetica" pitchFamily="34" charset="0"/>
                <a:sym typeface="Helvetica" pitchFamily="34" charset="0"/>
              </a:rPr>
              <a:t>Geriatr</a:t>
            </a:r>
            <a:r>
              <a:rPr lang="en-US" altLang="en-US" sz="1100" i="1" dirty="0">
                <a:solidFill>
                  <a:srgbClr val="FFFFFF"/>
                </a:solidFill>
                <a:latin typeface="Helvetica" pitchFamily="34" charset="0"/>
                <a:cs typeface="Helvetica" pitchFamily="34" charset="0"/>
                <a:sym typeface="Helvetica" pitchFamily="34" charset="0"/>
              </a:rPr>
              <a:t> </a:t>
            </a:r>
            <a:r>
              <a:rPr lang="en-US" altLang="en-US" sz="1100" i="1" dirty="0" err="1">
                <a:solidFill>
                  <a:srgbClr val="FFFFFF"/>
                </a:solidFill>
                <a:latin typeface="Helvetica" pitchFamily="34" charset="0"/>
                <a:cs typeface="Helvetica" pitchFamily="34" charset="0"/>
                <a:sym typeface="Helvetica" pitchFamily="34" charset="0"/>
              </a:rPr>
              <a:t>Cardiol</a:t>
            </a:r>
            <a:r>
              <a:rPr lang="en-US" altLang="en-US" sz="1100" i="1" dirty="0">
                <a:solidFill>
                  <a:srgbClr val="FFFFFF"/>
                </a:solidFill>
                <a:latin typeface="Helvetica" pitchFamily="34" charset="0"/>
                <a:cs typeface="Helvetica" pitchFamily="34" charset="0"/>
                <a:sym typeface="Helvetica" pitchFamily="34" charset="0"/>
              </a:rPr>
              <a:t>. 2015; 12: 459-64 </a:t>
            </a:r>
          </a:p>
        </p:txBody>
      </p:sp>
      <p:graphicFrame>
        <p:nvGraphicFramePr>
          <p:cNvPr id="27651" name="Group 3"/>
          <p:cNvGraphicFramePr>
            <a:graphicFrameLocks noGrp="1"/>
          </p:cNvGraphicFramePr>
          <p:nvPr>
            <p:extLst>
              <p:ext uri="{D42A27DB-BD31-4B8C-83A1-F6EECF244321}">
                <p14:modId xmlns:p14="http://schemas.microsoft.com/office/powerpoint/2010/main" val="877072088"/>
              </p:ext>
            </p:extLst>
          </p:nvPr>
        </p:nvGraphicFramePr>
        <p:xfrm>
          <a:off x="131806" y="1082825"/>
          <a:ext cx="8904243" cy="2953716"/>
        </p:xfrm>
        <a:graphic>
          <a:graphicData uri="http://schemas.openxmlformats.org/drawingml/2006/table">
            <a:tbl>
              <a:tblPr>
                <a:tableStyleId>{E8B1032C-EA38-4F05-BA0D-38AFFFC7BED3}</a:tableStyleId>
              </a:tblPr>
              <a:tblGrid>
                <a:gridCol w="1931306"/>
                <a:gridCol w="1631052"/>
                <a:gridCol w="1780628"/>
                <a:gridCol w="1780629"/>
                <a:gridCol w="1780628"/>
              </a:tblGrid>
              <a:tr h="836584">
                <a:tc rowSpan="2">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smtClean="0">
                          <a:ln>
                            <a:noFill/>
                          </a:ln>
                          <a:solidFill>
                            <a:schemeClr val="tx2"/>
                          </a:solidFill>
                          <a:effectLst/>
                          <a:latin typeface="Calibri" panose="020F0502020204030204" pitchFamily="34" charset="0"/>
                          <a:sym typeface="Helvetica" charset="0"/>
                        </a:rPr>
                        <a:t>Dyslipidemia</a:t>
                      </a:r>
                      <a:endParaRPr kumimoji="0" lang="en-US" altLang="en-US" sz="2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anchor="ctr"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Recommendation or target of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Recommended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Level of evidence</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Scientific Society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r>
              <a:tr h="2117132">
                <a:tc vMerge="1">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Patients with known atherosclerotic vascular disease should be on statin for secondary prevention, if tolerated (age &gt; 75 years)</a:t>
                      </a: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Moderate-intensity statin</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Randomized controlled trials</a:t>
                      </a: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ACC/AHA Blood Cholesterol Guidelines</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r>
            </a:tbl>
          </a:graphicData>
        </a:graphic>
      </p:graphicFrame>
    </p:spTree>
    <p:extLst>
      <p:ext uri="{BB962C8B-B14F-4D97-AF65-F5344CB8AC3E}">
        <p14:creationId xmlns:p14="http://schemas.microsoft.com/office/powerpoint/2010/main" val="207499033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69925" y="0"/>
            <a:ext cx="7804150" cy="1117997"/>
          </a:xfrm>
        </p:spPr>
        <p:txBody>
          <a:bodyPr>
            <a:normAutofit/>
          </a:bodyPr>
          <a:lstStyle/>
          <a:p>
            <a:pPr defTabSz="352425"/>
            <a:r>
              <a:rPr lang="en-US" altLang="en-US" sz="4200" b="1" dirty="0" smtClean="0">
                <a:latin typeface="Cambria" panose="02040503050406030204" pitchFamily="18" charset="0"/>
                <a:cs typeface="Arial" pitchFamily="34" charset="0"/>
                <a:sym typeface="Arial" pitchFamily="34" charset="0"/>
              </a:rPr>
              <a:t>Aspirin</a:t>
            </a:r>
          </a:p>
        </p:txBody>
      </p:sp>
      <p:sp>
        <p:nvSpPr>
          <p:cNvPr id="28674" name="Rectangle 2"/>
          <p:cNvSpPr>
            <a:spLocks noGrp="1" noChangeArrowheads="1"/>
          </p:cNvSpPr>
          <p:nvPr>
            <p:ph idx="1"/>
          </p:nvPr>
        </p:nvSpPr>
        <p:spPr>
          <a:xfrm>
            <a:off x="179388" y="1027124"/>
            <a:ext cx="8786812" cy="3315890"/>
          </a:xfrm>
        </p:spPr>
        <p:txBody>
          <a:bodyPr/>
          <a:lstStyle/>
          <a:p>
            <a:pPr marL="342900" lvl="1" indent="-342900" defTabSz="343781">
              <a:spcBef>
                <a:spcPts val="1266"/>
              </a:spcBef>
              <a:buFont typeface="Wingdings" panose="05000000000000000000" pitchFamily="2" charset="2"/>
              <a:buChar char="§"/>
              <a:defRPr/>
            </a:pPr>
            <a:r>
              <a:rPr lang="en-US" altLang="en-US" sz="2200" dirty="0">
                <a:solidFill>
                  <a:schemeClr val="tx2"/>
                </a:solidFill>
                <a:latin typeface="Calibri" panose="020F0502020204030204" pitchFamily="34" charset="0"/>
                <a:cs typeface="Arial" pitchFamily="34" charset="0"/>
                <a:sym typeface="Arial" pitchFamily="34" charset="0"/>
              </a:rPr>
              <a:t>High-risk older adults with known CVD, aspirin is indicated as secondary risk reduction therapy</a:t>
            </a:r>
          </a:p>
          <a:p>
            <a:pPr marL="636218" lvl="2" indent="-319225" defTabSz="343781">
              <a:spcBef>
                <a:spcPts val="1266"/>
              </a:spcBef>
              <a:buFontTx/>
              <a:buChar char="–"/>
              <a:defRPr/>
            </a:pPr>
            <a:r>
              <a:rPr lang="en-US" altLang="en-US" sz="1800" dirty="0">
                <a:solidFill>
                  <a:schemeClr val="tx2"/>
                </a:solidFill>
                <a:latin typeface="Calibri" panose="020F0502020204030204" pitchFamily="34" charset="0"/>
                <a:cs typeface="Arial" pitchFamily="34" charset="0"/>
                <a:sym typeface="Arial" pitchFamily="34" charset="0"/>
              </a:rPr>
              <a:t>Scarcity of data for secondary prevention in adults age 85 years or older</a:t>
            </a:r>
          </a:p>
          <a:p>
            <a:pPr marL="636218" lvl="2" indent="-319225" defTabSz="343781">
              <a:spcBef>
                <a:spcPts val="1266"/>
              </a:spcBef>
              <a:buFontTx/>
              <a:buChar char="–"/>
              <a:defRPr/>
            </a:pPr>
            <a:r>
              <a:rPr lang="en-US" altLang="en-US" sz="1800" dirty="0">
                <a:solidFill>
                  <a:schemeClr val="tx2"/>
                </a:solidFill>
                <a:latin typeface="Calibri" panose="020F0502020204030204" pitchFamily="34" charset="0"/>
                <a:cs typeface="Arial" pitchFamily="34" charset="0"/>
                <a:sym typeface="Arial" pitchFamily="34" charset="0"/>
              </a:rPr>
              <a:t>Close monitoring of aspirin-related adverse events (gastrointestinal irritability or bleeding risk) is indicated</a:t>
            </a:r>
          </a:p>
          <a:p>
            <a:pPr marL="636218" lvl="2" indent="-319225" defTabSz="343781">
              <a:spcBef>
                <a:spcPts val="1266"/>
              </a:spcBef>
              <a:buFontTx/>
              <a:buChar char="–"/>
              <a:defRPr/>
            </a:pPr>
            <a:r>
              <a:rPr lang="en-US" altLang="en-US" sz="1800" dirty="0" smtClean="0">
                <a:solidFill>
                  <a:schemeClr val="tx2"/>
                </a:solidFill>
                <a:latin typeface="Calibri" panose="020F0502020204030204" pitchFamily="34" charset="0"/>
                <a:cs typeface="Arial" pitchFamily="34" charset="0"/>
                <a:sym typeface="Arial" pitchFamily="34" charset="0"/>
              </a:rPr>
              <a:t>Risk/benefit </a:t>
            </a:r>
            <a:r>
              <a:rPr lang="en-US" altLang="en-US" sz="1800" dirty="0">
                <a:solidFill>
                  <a:schemeClr val="tx2"/>
                </a:solidFill>
                <a:latin typeface="Calibri" panose="020F0502020204030204" pitchFamily="34" charset="0"/>
                <a:cs typeface="Arial" pitchFamily="34" charset="0"/>
                <a:sym typeface="Arial" pitchFamily="34" charset="0"/>
              </a:rPr>
              <a:t>of 81 mg is greater than 325 mg dose</a:t>
            </a:r>
          </a:p>
        </p:txBody>
      </p:sp>
      <p:sp>
        <p:nvSpPr>
          <p:cNvPr id="30724" name="Rectangle 3"/>
          <p:cNvSpPr>
            <a:spLocks/>
          </p:cNvSpPr>
          <p:nvPr/>
        </p:nvSpPr>
        <p:spPr bwMode="auto">
          <a:xfrm>
            <a:off x="5457825" y="4759055"/>
            <a:ext cx="3560763" cy="24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spcBef>
                <a:spcPts val="850"/>
              </a:spcBef>
            </a:pPr>
            <a:r>
              <a:rPr lang="en-US" altLang="en-US" sz="1100" i="1" dirty="0">
                <a:solidFill>
                  <a:srgbClr val="FFFFFF"/>
                </a:solidFill>
                <a:latin typeface="Helvetica" pitchFamily="34" charset="0"/>
                <a:cs typeface="Helvetica" pitchFamily="34" charset="0"/>
                <a:sym typeface="Helvetica" pitchFamily="34" charset="0"/>
              </a:rPr>
              <a:t>BMC </a:t>
            </a:r>
            <a:r>
              <a:rPr lang="en-US" altLang="en-US" sz="1100" i="1" dirty="0" err="1">
                <a:solidFill>
                  <a:srgbClr val="FFFFFF"/>
                </a:solidFill>
                <a:latin typeface="Helvetica" pitchFamily="34" charset="0"/>
                <a:cs typeface="Helvetica" pitchFamily="34" charset="0"/>
                <a:sym typeface="Helvetica" pitchFamily="34" charset="0"/>
              </a:rPr>
              <a:t>Cardiovasc</a:t>
            </a:r>
            <a:r>
              <a:rPr lang="en-US" altLang="en-US" sz="1100" i="1" dirty="0">
                <a:solidFill>
                  <a:srgbClr val="FFFFFF"/>
                </a:solidFill>
                <a:latin typeface="Helvetica" pitchFamily="34" charset="0"/>
                <a:cs typeface="Helvetica" pitchFamily="34" charset="0"/>
                <a:sym typeface="Helvetica" pitchFamily="34" charset="0"/>
              </a:rPr>
              <a:t> </a:t>
            </a:r>
            <a:r>
              <a:rPr lang="en-US" altLang="en-US" sz="1100" i="1" dirty="0" err="1">
                <a:solidFill>
                  <a:srgbClr val="FFFFFF"/>
                </a:solidFill>
                <a:latin typeface="Helvetica" pitchFamily="34" charset="0"/>
                <a:cs typeface="Helvetica" pitchFamily="34" charset="0"/>
                <a:sym typeface="Helvetica" pitchFamily="34" charset="0"/>
              </a:rPr>
              <a:t>Disord</a:t>
            </a:r>
            <a:r>
              <a:rPr lang="en-US" altLang="en-US" sz="1100" i="1" dirty="0">
                <a:solidFill>
                  <a:srgbClr val="FFFFFF"/>
                </a:solidFill>
                <a:latin typeface="Helvetica" pitchFamily="34" charset="0"/>
                <a:cs typeface="Helvetica" pitchFamily="34" charset="0"/>
                <a:sym typeface="Helvetica" pitchFamily="34" charset="0"/>
              </a:rPr>
              <a:t> 2012; 12: 98  </a:t>
            </a:r>
          </a:p>
        </p:txBody>
      </p:sp>
    </p:spTree>
    <p:extLst>
      <p:ext uri="{BB962C8B-B14F-4D97-AF65-F5344CB8AC3E}">
        <p14:creationId xmlns:p14="http://schemas.microsoft.com/office/powerpoint/2010/main" val="318644576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69925" y="107221"/>
            <a:ext cx="7804150" cy="1117997"/>
          </a:xfrm>
        </p:spPr>
        <p:txBody>
          <a:bodyPr/>
          <a:lstStyle/>
          <a:p>
            <a:pPr defTabSz="352425"/>
            <a:r>
              <a:rPr lang="en-US" altLang="en-US" sz="4800" b="1" dirty="0" smtClean="0">
                <a:latin typeface="Cambria" panose="02040503050406030204" pitchFamily="18" charset="0"/>
                <a:cs typeface="Arial" pitchFamily="34" charset="0"/>
                <a:sym typeface="Arial" pitchFamily="34" charset="0"/>
              </a:rPr>
              <a:t>Aspirin</a:t>
            </a:r>
          </a:p>
        </p:txBody>
      </p:sp>
      <p:sp>
        <p:nvSpPr>
          <p:cNvPr id="31747" name="Rectangle 2"/>
          <p:cNvSpPr>
            <a:spLocks/>
          </p:cNvSpPr>
          <p:nvPr/>
        </p:nvSpPr>
        <p:spPr bwMode="auto">
          <a:xfrm>
            <a:off x="5214939" y="4833487"/>
            <a:ext cx="3805237" cy="24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spcBef>
                <a:spcPts val="850"/>
              </a:spcBef>
            </a:pPr>
            <a:r>
              <a:rPr lang="en-US" altLang="en-US" sz="1100" i="1">
                <a:solidFill>
                  <a:srgbClr val="FFFFFF"/>
                </a:solidFill>
                <a:latin typeface="Helvetica" pitchFamily="34" charset="0"/>
                <a:cs typeface="Helvetica" pitchFamily="34" charset="0"/>
                <a:sym typeface="Helvetica" pitchFamily="34" charset="0"/>
              </a:rPr>
              <a:t>J Geriatr Cardiol. 2015; 12: 459-64 </a:t>
            </a:r>
          </a:p>
        </p:txBody>
      </p:sp>
      <p:graphicFrame>
        <p:nvGraphicFramePr>
          <p:cNvPr id="29699" name="Group 3"/>
          <p:cNvGraphicFramePr>
            <a:graphicFrameLocks noGrp="1"/>
          </p:cNvGraphicFramePr>
          <p:nvPr>
            <p:extLst>
              <p:ext uri="{D42A27DB-BD31-4B8C-83A1-F6EECF244321}">
                <p14:modId xmlns:p14="http://schemas.microsoft.com/office/powerpoint/2010/main" val="929777044"/>
              </p:ext>
            </p:extLst>
          </p:nvPr>
        </p:nvGraphicFramePr>
        <p:xfrm>
          <a:off x="140045" y="1548713"/>
          <a:ext cx="8814483" cy="2421925"/>
        </p:xfrm>
        <a:graphic>
          <a:graphicData uri="http://schemas.openxmlformats.org/drawingml/2006/table">
            <a:tbl>
              <a:tblPr>
                <a:tableStyleId>{E8B1032C-EA38-4F05-BA0D-38AFFFC7BED3}</a:tableStyleId>
              </a:tblPr>
              <a:tblGrid>
                <a:gridCol w="1762897"/>
                <a:gridCol w="1762896"/>
                <a:gridCol w="1762897"/>
                <a:gridCol w="1762896"/>
                <a:gridCol w="1762897"/>
              </a:tblGrid>
              <a:tr h="700021">
                <a:tc rowSpan="2">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smtClean="0">
                          <a:ln>
                            <a:noFill/>
                          </a:ln>
                          <a:solidFill>
                            <a:schemeClr val="tx2"/>
                          </a:solidFill>
                          <a:effectLst/>
                          <a:latin typeface="Calibri" panose="020F0502020204030204" pitchFamily="34" charset="0"/>
                          <a:sym typeface="Helvetica" charset="0"/>
                        </a:rPr>
                        <a:t>Aspirin use</a:t>
                      </a:r>
                      <a:endParaRPr kumimoji="0" lang="en-US" altLang="en-US" sz="2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anchor="ctr"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Recommendation or target of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Recommended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Level of evidence</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Scientific Society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r>
              <a:tr h="1721904">
                <a:tc vMerge="1">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Aspirin is recommended for older adults with known atherosclerotic vascular disease, if tolerated</a:t>
                      </a: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Low-dose (81 mg) aspirin: monitor closely for bleeding</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Expert consensus</a:t>
                      </a: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r>
            </a:tbl>
          </a:graphicData>
        </a:graphic>
      </p:graphicFrame>
    </p:spTree>
    <p:extLst>
      <p:ext uri="{BB962C8B-B14F-4D97-AF65-F5344CB8AC3E}">
        <p14:creationId xmlns:p14="http://schemas.microsoft.com/office/powerpoint/2010/main" val="413527161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804150" cy="1117997"/>
          </a:xfrm>
        </p:spPr>
        <p:txBody>
          <a:bodyPr>
            <a:normAutofit/>
          </a:bodyPr>
          <a:lstStyle/>
          <a:p>
            <a:pPr defTabSz="352425"/>
            <a:r>
              <a:rPr lang="en-US" altLang="en-US" sz="4800" b="1" dirty="0" smtClean="0">
                <a:latin typeface="Cambria" panose="02040503050406030204" pitchFamily="18" charset="0"/>
                <a:cs typeface="Arial" pitchFamily="34" charset="0"/>
                <a:sym typeface="Arial" pitchFamily="34" charset="0"/>
              </a:rPr>
              <a:t>Diabetes</a:t>
            </a:r>
          </a:p>
        </p:txBody>
      </p:sp>
      <p:sp>
        <p:nvSpPr>
          <p:cNvPr id="30721" name="Rectangle 1"/>
          <p:cNvSpPr>
            <a:spLocks noGrp="1" noChangeArrowheads="1"/>
          </p:cNvSpPr>
          <p:nvPr>
            <p:ph idx="1"/>
          </p:nvPr>
        </p:nvSpPr>
        <p:spPr>
          <a:xfrm>
            <a:off x="179389" y="1117997"/>
            <a:ext cx="8732837" cy="3314700"/>
          </a:xfrm>
        </p:spPr>
        <p:txBody>
          <a:bodyPr>
            <a:normAutofit fontScale="92500"/>
          </a:bodyPr>
          <a:lstStyle/>
          <a:p>
            <a:pPr marL="552740" lvl="1" indent="-342900" defTabSz="270113">
              <a:spcBef>
                <a:spcPts val="1266"/>
              </a:spcBef>
              <a:buFont typeface="Wingdings" panose="05000000000000000000" pitchFamily="2" charset="2"/>
              <a:buChar char="§"/>
              <a:defRPr/>
            </a:pPr>
            <a:r>
              <a:rPr lang="en-US" altLang="en-US" sz="2200" dirty="0">
                <a:solidFill>
                  <a:schemeClr val="tx2"/>
                </a:solidFill>
                <a:latin typeface="Calibri" panose="020F0502020204030204" pitchFamily="34" charset="0"/>
                <a:cs typeface="Arial" pitchFamily="34" charset="0"/>
                <a:sym typeface="Arial" pitchFamily="34" charset="0"/>
              </a:rPr>
              <a:t>NHANES/NCHS projections for 2050: diabetes mellitus prevalence expected to double, with largest increase among those over age 75 years</a:t>
            </a:r>
          </a:p>
          <a:p>
            <a:pPr marL="552740" lvl="1" indent="-342900" defTabSz="270113">
              <a:spcBef>
                <a:spcPts val="1266"/>
              </a:spcBef>
              <a:buFont typeface="Wingdings" panose="05000000000000000000" pitchFamily="2" charset="2"/>
              <a:buChar char="§"/>
              <a:defRPr/>
            </a:pPr>
            <a:r>
              <a:rPr lang="en-US" altLang="en-US" sz="2200" dirty="0">
                <a:solidFill>
                  <a:schemeClr val="tx2"/>
                </a:solidFill>
                <a:latin typeface="Calibri" panose="020F0502020204030204" pitchFamily="34" charset="0"/>
                <a:cs typeface="Arial" pitchFamily="34" charset="0"/>
                <a:sym typeface="Arial" pitchFamily="34" charset="0"/>
              </a:rPr>
              <a:t>Diabetes mellitus remains under-diagnosed and under-treated in older adults with a higher risk of progression to diabetes-associated complications</a:t>
            </a:r>
          </a:p>
          <a:p>
            <a:pPr marL="552740" lvl="1" indent="-342900" defTabSz="270113">
              <a:spcBef>
                <a:spcPts val="1266"/>
              </a:spcBef>
              <a:buFont typeface="Wingdings" panose="05000000000000000000" pitchFamily="2" charset="2"/>
              <a:buChar char="§"/>
              <a:defRPr/>
            </a:pPr>
            <a:r>
              <a:rPr lang="en-US" altLang="en-US" sz="2200" dirty="0">
                <a:solidFill>
                  <a:schemeClr val="tx2"/>
                </a:solidFill>
                <a:latin typeface="Calibri" panose="020F0502020204030204" pitchFamily="34" charset="0"/>
                <a:cs typeface="Arial" pitchFamily="34" charset="0"/>
                <a:sym typeface="Arial" pitchFamily="34" charset="0"/>
              </a:rPr>
              <a:t>High incidence of DM in in older adults related to:</a:t>
            </a:r>
          </a:p>
          <a:p>
            <a:pPr marL="656309" lvl="2" indent="-234396" defTabSz="270113">
              <a:spcBef>
                <a:spcPts val="1266"/>
              </a:spcBef>
              <a:buFontTx/>
              <a:buChar char="–"/>
              <a:defRPr/>
            </a:pPr>
            <a:r>
              <a:rPr lang="en-US" altLang="en-US" sz="2000" dirty="0">
                <a:solidFill>
                  <a:schemeClr val="tx2"/>
                </a:solidFill>
                <a:latin typeface="Calibri" panose="020F0502020204030204" pitchFamily="34" charset="0"/>
                <a:cs typeface="Arial" pitchFamily="34" charset="0"/>
                <a:sym typeface="Arial" pitchFamily="34" charset="0"/>
              </a:rPr>
              <a:t>Increased insulin resistance due to adiposity, sarcopenia, and inactivity</a:t>
            </a:r>
          </a:p>
          <a:p>
            <a:pPr marL="656309" lvl="2" indent="-234396" defTabSz="270113">
              <a:spcBef>
                <a:spcPts val="1266"/>
              </a:spcBef>
              <a:buFontTx/>
              <a:buChar char="–"/>
              <a:defRPr/>
            </a:pPr>
            <a:r>
              <a:rPr lang="en-US" altLang="en-US" sz="2000" dirty="0">
                <a:solidFill>
                  <a:schemeClr val="tx2"/>
                </a:solidFill>
                <a:latin typeface="Calibri" panose="020F0502020204030204" pitchFamily="34" charset="0"/>
                <a:cs typeface="Arial" pitchFamily="34" charset="0"/>
                <a:sym typeface="Arial" pitchFamily="34" charset="0"/>
              </a:rPr>
              <a:t>Pancreatic islet cell dysfunction with decreased insulin production</a:t>
            </a:r>
          </a:p>
        </p:txBody>
      </p:sp>
      <p:sp>
        <p:nvSpPr>
          <p:cNvPr id="32772" name="Rectangle 3"/>
          <p:cNvSpPr>
            <a:spLocks/>
          </p:cNvSpPr>
          <p:nvPr/>
        </p:nvSpPr>
        <p:spPr bwMode="auto">
          <a:xfrm>
            <a:off x="5457826" y="4544520"/>
            <a:ext cx="3560763" cy="4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tabLst>
                <a:tab pos="139700" algn="l"/>
                <a:tab pos="457200" algn="l"/>
              </a:tabLst>
              <a:defRPr>
                <a:solidFill>
                  <a:schemeClr val="tx1"/>
                </a:solidFill>
                <a:latin typeface="Franklin Gothic Book" pitchFamily="34" charset="0"/>
                <a:ea typeface="MS PGothic" pitchFamily="34" charset="-128"/>
              </a:defRPr>
            </a:lvl1pPr>
            <a:lvl2pPr marL="742950" indent="-285750" defTabSz="457200" eaLnBrk="0" hangingPunct="0">
              <a:tabLst>
                <a:tab pos="139700" algn="l"/>
                <a:tab pos="457200" algn="l"/>
              </a:tabLst>
              <a:defRPr>
                <a:solidFill>
                  <a:schemeClr val="tx1"/>
                </a:solidFill>
                <a:latin typeface="Franklin Gothic Book" pitchFamily="34" charset="0"/>
                <a:ea typeface="MS PGothic" pitchFamily="34" charset="-128"/>
              </a:defRPr>
            </a:lvl2pPr>
            <a:lvl3pPr marL="1143000" indent="-228600" defTabSz="457200" eaLnBrk="0" hangingPunct="0">
              <a:tabLst>
                <a:tab pos="139700" algn="l"/>
                <a:tab pos="457200" algn="l"/>
              </a:tabLst>
              <a:defRPr>
                <a:solidFill>
                  <a:schemeClr val="tx1"/>
                </a:solidFill>
                <a:latin typeface="Franklin Gothic Book" pitchFamily="34" charset="0"/>
                <a:ea typeface="MS PGothic" pitchFamily="34" charset="-128"/>
              </a:defRPr>
            </a:lvl3pPr>
            <a:lvl4pPr marL="1600200" indent="-228600" defTabSz="457200" eaLnBrk="0" hangingPunct="0">
              <a:tabLst>
                <a:tab pos="139700" algn="l"/>
                <a:tab pos="457200" algn="l"/>
              </a:tabLst>
              <a:defRPr>
                <a:solidFill>
                  <a:schemeClr val="tx1"/>
                </a:solidFill>
                <a:latin typeface="Franklin Gothic Book" pitchFamily="34" charset="0"/>
                <a:ea typeface="MS PGothic" pitchFamily="34" charset="-128"/>
              </a:defRPr>
            </a:lvl4pPr>
            <a:lvl5pPr marL="2057400" indent="-228600" defTabSz="457200" eaLnBrk="0" hangingPunct="0">
              <a:tabLst>
                <a:tab pos="139700" algn="l"/>
                <a:tab pos="457200" algn="l"/>
              </a:tabLst>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9pPr>
          </a:lstStyle>
          <a:p>
            <a:pPr algn="r" eaLnBrk="1" hangingPunct="1">
              <a:spcBef>
                <a:spcPts val="425"/>
              </a:spcBef>
            </a:pPr>
            <a:r>
              <a:rPr lang="en-US" altLang="en-US" sz="1100" i="1" dirty="0">
                <a:solidFill>
                  <a:srgbClr val="FFFFFF"/>
                </a:solidFill>
                <a:latin typeface="Helvetica" pitchFamily="34" charset="0"/>
                <a:cs typeface="Helvetica" pitchFamily="34" charset="0"/>
                <a:sym typeface="Helvetica" pitchFamily="34" charset="0"/>
              </a:rPr>
              <a:t>Circulation 2015; 131: e29–e322 </a:t>
            </a:r>
          </a:p>
          <a:p>
            <a:pPr algn="r" eaLnBrk="1" hangingPunct="1">
              <a:spcBef>
                <a:spcPts val="425"/>
              </a:spcBef>
            </a:pPr>
            <a:r>
              <a:rPr lang="en-US" altLang="en-US" sz="1100" i="1" dirty="0">
                <a:solidFill>
                  <a:srgbClr val="FFFFFF"/>
                </a:solidFill>
                <a:latin typeface="Helvetica" pitchFamily="34" charset="0"/>
                <a:cs typeface="Helvetica" pitchFamily="34" charset="0"/>
                <a:sym typeface="Helvetica" pitchFamily="34" charset="0"/>
              </a:rPr>
              <a:t>Diabetes Care 2012; 35: 2650–64 </a:t>
            </a:r>
          </a:p>
        </p:txBody>
      </p:sp>
    </p:spTree>
    <p:extLst>
      <p:ext uri="{BB962C8B-B14F-4D97-AF65-F5344CB8AC3E}">
        <p14:creationId xmlns:p14="http://schemas.microsoft.com/office/powerpoint/2010/main" val="33287431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69925" y="0"/>
            <a:ext cx="7804150" cy="1117997"/>
          </a:xfrm>
        </p:spPr>
        <p:txBody>
          <a:bodyPr/>
          <a:lstStyle/>
          <a:p>
            <a:pPr defTabSz="352425"/>
            <a:r>
              <a:rPr lang="en-US" altLang="en-US" sz="4800" b="1" dirty="0" smtClean="0">
                <a:latin typeface="Cambria" panose="02040503050406030204" pitchFamily="18" charset="0"/>
                <a:cs typeface="Arial" pitchFamily="34" charset="0"/>
                <a:sym typeface="Arial" pitchFamily="34" charset="0"/>
              </a:rPr>
              <a:t>Diabetes</a:t>
            </a:r>
          </a:p>
        </p:txBody>
      </p:sp>
      <p:sp>
        <p:nvSpPr>
          <p:cNvPr id="31745" name="Rectangle 1"/>
          <p:cNvSpPr>
            <a:spLocks noGrp="1" noChangeArrowheads="1"/>
          </p:cNvSpPr>
          <p:nvPr>
            <p:ph idx="1"/>
          </p:nvPr>
        </p:nvSpPr>
        <p:spPr>
          <a:xfrm>
            <a:off x="608013" y="925278"/>
            <a:ext cx="8134350" cy="3037284"/>
          </a:xfrm>
        </p:spPr>
        <p:txBody>
          <a:bodyPr>
            <a:noAutofit/>
          </a:bodyPr>
          <a:lstStyle/>
          <a:p>
            <a:pPr marL="351829" lvl="1" indent="-342900" defTabSz="198678">
              <a:spcBef>
                <a:spcPts val="0"/>
              </a:spcBef>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Hypoglycemia in older adults: common and associated with ↑ mortality</a:t>
            </a:r>
          </a:p>
          <a:p>
            <a:pPr marL="351829" lvl="1" indent="-342900" defTabSz="198678">
              <a:spcBef>
                <a:spcPts val="0"/>
              </a:spcBef>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Individualize management: goals to avoid hyper and  hypoglycemia</a:t>
            </a:r>
          </a:p>
          <a:p>
            <a:pPr marL="642915" lvl="3" indent="-321457" defTabSz="198678">
              <a:spcBef>
                <a:spcPts val="0"/>
              </a:spcBef>
              <a:defRPr/>
            </a:pPr>
            <a:r>
              <a:rPr lang="en-US" altLang="en-US" sz="1600" dirty="0">
                <a:solidFill>
                  <a:schemeClr val="tx2"/>
                </a:solidFill>
                <a:latin typeface="Calibri" panose="020F0502020204030204" pitchFamily="34" charset="0"/>
                <a:cs typeface="Arial" pitchFamily="34" charset="0"/>
                <a:sym typeface="Arial" pitchFamily="34" charset="0"/>
              </a:rPr>
              <a:t>Older adults with good function and health:  Target HBA1c &lt; 7.5% for medication-treated DM</a:t>
            </a:r>
          </a:p>
          <a:p>
            <a:pPr marL="642915" lvl="3" indent="-321457" defTabSz="198678">
              <a:spcBef>
                <a:spcPts val="0"/>
              </a:spcBef>
              <a:defRPr/>
            </a:pPr>
            <a:r>
              <a:rPr lang="en-US" altLang="en-US" sz="1600" dirty="0">
                <a:solidFill>
                  <a:schemeClr val="tx2"/>
                </a:solidFill>
                <a:latin typeface="Calibri" panose="020F0502020204030204" pitchFamily="34" charset="0"/>
                <a:cs typeface="Arial" pitchFamily="34" charset="0"/>
                <a:sym typeface="Arial" pitchFamily="34" charset="0"/>
              </a:rPr>
              <a:t>Older individuals with medical and functional comorbidities that limit life expectancy:  Target HBA1c &lt; 8.0% for medication-treated DM</a:t>
            </a:r>
          </a:p>
          <a:p>
            <a:pPr marL="642915" lvl="3" indent="-321457" defTabSz="198678">
              <a:spcBef>
                <a:spcPts val="0"/>
              </a:spcBef>
              <a:defRPr/>
            </a:pPr>
            <a:r>
              <a:rPr lang="en-US" altLang="en-US" sz="1600" dirty="0">
                <a:solidFill>
                  <a:schemeClr val="tx2"/>
                </a:solidFill>
                <a:latin typeface="Calibri" panose="020F0502020204030204" pitchFamily="34" charset="0"/>
                <a:cs typeface="Arial" pitchFamily="34" charset="0"/>
                <a:sym typeface="Arial" pitchFamily="34" charset="0"/>
              </a:rPr>
              <a:t>Older individuals with poor health and function: Target HBA1c  &lt; 8.5% </a:t>
            </a:r>
          </a:p>
          <a:p>
            <a:pPr marL="342900" lvl="2" indent="-342900" defTabSz="198678">
              <a:spcBef>
                <a:spcPts val="0"/>
              </a:spcBef>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Diet and physical activity are first-line therapies</a:t>
            </a:r>
          </a:p>
          <a:p>
            <a:pPr marL="342900" lvl="2" indent="-342900" defTabSz="198678">
              <a:spcBef>
                <a:spcPts val="0"/>
              </a:spcBef>
              <a:buFont typeface="Wingdings" panose="05000000000000000000" pitchFamily="2" charset="2"/>
              <a:buChar char="§"/>
              <a:defRPr/>
            </a:pPr>
            <a:r>
              <a:rPr lang="en-US" altLang="en-US" sz="2000" dirty="0">
                <a:solidFill>
                  <a:schemeClr val="tx2"/>
                </a:solidFill>
                <a:latin typeface="Calibri" panose="020F0502020204030204" pitchFamily="34" charset="0"/>
                <a:cs typeface="Arial" pitchFamily="34" charset="0"/>
                <a:sym typeface="Arial" pitchFamily="34" charset="0"/>
              </a:rPr>
              <a:t>Medical therapies:</a:t>
            </a:r>
          </a:p>
          <a:p>
            <a:pPr marL="642915" lvl="4" indent="-321457" defTabSz="198678">
              <a:spcBef>
                <a:spcPts val="0"/>
              </a:spcBef>
              <a:buFont typeface="Arial" pitchFamily="34" charset="0"/>
              <a:buChar char="–"/>
              <a:tabLst>
                <a:tab pos="642915" algn="l"/>
              </a:tabLst>
              <a:defRPr/>
            </a:pPr>
            <a:r>
              <a:rPr lang="en-US" altLang="en-US" sz="1600" dirty="0">
                <a:solidFill>
                  <a:schemeClr val="tx2"/>
                </a:solidFill>
                <a:latin typeface="Calibri" panose="020F0502020204030204" pitchFamily="34" charset="0"/>
                <a:cs typeface="Arial" pitchFamily="34" charset="0"/>
                <a:sym typeface="Arial" pitchFamily="34" charset="0"/>
              </a:rPr>
              <a:t>Metformin (insulin sensitizing) oral therapy of choice</a:t>
            </a:r>
          </a:p>
          <a:p>
            <a:pPr marL="642915" lvl="4" indent="-321457" defTabSz="198678">
              <a:spcBef>
                <a:spcPts val="0"/>
              </a:spcBef>
              <a:buFont typeface="Arial" pitchFamily="34" charset="0"/>
              <a:buChar char="–"/>
              <a:tabLst>
                <a:tab pos="642915" algn="l"/>
              </a:tabLst>
              <a:defRPr/>
            </a:pPr>
            <a:r>
              <a:rPr lang="en-US" altLang="en-US" sz="1600" dirty="0">
                <a:solidFill>
                  <a:schemeClr val="tx2"/>
                </a:solidFill>
                <a:latin typeface="Calibri" panose="020F0502020204030204" pitchFamily="34" charset="0"/>
                <a:cs typeface="Arial" pitchFamily="34" charset="0"/>
                <a:sym typeface="Arial" pitchFamily="34" charset="0"/>
              </a:rPr>
              <a:t>When insulin required: long-acting basal insulin in combination with very short-acting prandial insulins preferred over intermediate-acting insulin regimens</a:t>
            </a:r>
          </a:p>
        </p:txBody>
      </p:sp>
      <p:sp>
        <p:nvSpPr>
          <p:cNvPr id="33796" name="Rectangle 3"/>
          <p:cNvSpPr>
            <a:spLocks/>
          </p:cNvSpPr>
          <p:nvPr/>
        </p:nvSpPr>
        <p:spPr bwMode="auto">
          <a:xfrm>
            <a:off x="5264151" y="4421625"/>
            <a:ext cx="3781425" cy="57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r>
              <a:rPr lang="en-US" altLang="en-US" sz="1100" i="1" dirty="0">
                <a:solidFill>
                  <a:srgbClr val="FFFFFF"/>
                </a:solidFill>
                <a:latin typeface="Helvetica" pitchFamily="34" charset="0"/>
                <a:cs typeface="Helvetica" pitchFamily="34" charset="0"/>
                <a:sym typeface="Helvetica" pitchFamily="34" charset="0"/>
              </a:rPr>
              <a:t>Diabetes Care. 2014;37:1048-51</a:t>
            </a:r>
          </a:p>
          <a:p>
            <a:pPr algn="r" eaLnBrk="1" hangingPunct="1"/>
            <a:r>
              <a:rPr lang="en-US" altLang="en-US" sz="1100" i="1" dirty="0">
                <a:solidFill>
                  <a:srgbClr val="FFFFFF"/>
                </a:solidFill>
                <a:latin typeface="Helvetica" pitchFamily="34" charset="0"/>
                <a:cs typeface="Helvetica" pitchFamily="34" charset="0"/>
                <a:sym typeface="Helvetica" pitchFamily="34" charset="0"/>
              </a:rPr>
              <a:t>Circulation 2013; 128: 2422–46 </a:t>
            </a:r>
          </a:p>
          <a:p>
            <a:pPr algn="r" eaLnBrk="1" hangingPunct="1"/>
            <a:r>
              <a:rPr lang="en-US" altLang="en-US" sz="1100" i="1" dirty="0">
                <a:solidFill>
                  <a:srgbClr val="FFFFFF"/>
                </a:solidFill>
                <a:latin typeface="Helvetica" pitchFamily="34" charset="0"/>
                <a:cs typeface="Helvetica" pitchFamily="34" charset="0"/>
                <a:sym typeface="Helvetica" pitchFamily="34" charset="0"/>
              </a:rPr>
              <a:t>Diabetes Care 2012; 35: 2650–64 </a:t>
            </a:r>
          </a:p>
        </p:txBody>
      </p:sp>
    </p:spTree>
    <p:extLst>
      <p:ext uri="{BB962C8B-B14F-4D97-AF65-F5344CB8AC3E}">
        <p14:creationId xmlns:p14="http://schemas.microsoft.com/office/powerpoint/2010/main" val="307945390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9925" y="214313"/>
            <a:ext cx="7804150" cy="1117997"/>
          </a:xfrm>
        </p:spPr>
        <p:txBody>
          <a:bodyPr>
            <a:normAutofit fontScale="90000"/>
          </a:bodyPr>
          <a:lstStyle/>
          <a:p>
            <a:pPr defTabSz="352425"/>
            <a:r>
              <a:rPr lang="en-US" altLang="en-US" sz="4200" b="1" dirty="0" smtClean="0">
                <a:latin typeface="Cambria" panose="02040503050406030204" pitchFamily="18" charset="0"/>
                <a:cs typeface="Arial" pitchFamily="34" charset="0"/>
                <a:sym typeface="Arial" pitchFamily="34" charset="0"/>
              </a:rPr>
              <a:t>Secondary Prevention:</a:t>
            </a:r>
            <a:br>
              <a:rPr lang="en-US" altLang="en-US" sz="4200" b="1" dirty="0" smtClean="0">
                <a:latin typeface="Cambria" panose="02040503050406030204" pitchFamily="18" charset="0"/>
                <a:cs typeface="Arial" pitchFamily="34" charset="0"/>
                <a:sym typeface="Arial" pitchFamily="34" charset="0"/>
              </a:rPr>
            </a:br>
            <a:r>
              <a:rPr lang="en-US" altLang="en-US" sz="3400" b="1" dirty="0" smtClean="0">
                <a:latin typeface="Cambria" panose="02040503050406030204" pitchFamily="18" charset="0"/>
                <a:cs typeface="Arial" pitchFamily="34" charset="0"/>
                <a:sym typeface="Arial" pitchFamily="34" charset="0"/>
              </a:rPr>
              <a:t>Risk/Benefit Balance</a:t>
            </a:r>
            <a:endParaRPr lang="en-US" altLang="en-US" sz="4200" b="1" dirty="0" smtClean="0">
              <a:latin typeface="Cambria" panose="02040503050406030204" pitchFamily="18" charset="0"/>
              <a:cs typeface="Arial" pitchFamily="34" charset="0"/>
              <a:sym typeface="Arial" pitchFamily="34" charset="0"/>
            </a:endParaRPr>
          </a:p>
        </p:txBody>
      </p:sp>
      <p:sp>
        <p:nvSpPr>
          <p:cNvPr id="5121" name="Rectangle 1"/>
          <p:cNvSpPr>
            <a:spLocks noGrp="1" noChangeArrowheads="1"/>
          </p:cNvSpPr>
          <p:nvPr>
            <p:ph idx="1"/>
          </p:nvPr>
        </p:nvSpPr>
        <p:spPr>
          <a:xfrm>
            <a:off x="339725" y="1587105"/>
            <a:ext cx="8464550" cy="2490626"/>
          </a:xfrm>
        </p:spPr>
        <p:txBody>
          <a:bodyPr>
            <a:normAutofit/>
          </a:bodyPr>
          <a:lstStyle/>
          <a:p>
            <a:pPr defTabSz="241093">
              <a:spcBef>
                <a:spcPts val="0"/>
              </a:spcBef>
              <a:spcAft>
                <a:spcPts val="600"/>
              </a:spcAft>
              <a:buFont typeface="Wingdings" panose="05000000000000000000" pitchFamily="2" charset="2"/>
              <a:buChar char="§"/>
              <a:defRPr/>
            </a:pPr>
            <a:r>
              <a:rPr lang="en-US" altLang="en-US" sz="2000" dirty="0">
                <a:solidFill>
                  <a:srgbClr val="002060"/>
                </a:solidFill>
                <a:latin typeface="Calibri" panose="020F0502020204030204" pitchFamily="34" charset="0"/>
                <a:cs typeface="Arial" pitchFamily="34" charset="0"/>
                <a:sym typeface="Arial" pitchFamily="34" charset="0"/>
              </a:rPr>
              <a:t>Goals to increase longevity, moderate disease effects, and preserve health and vitality by reducing CV risks and optimizing aggregate health (physical activity, body composition, diet, and adherence to medications)</a:t>
            </a:r>
          </a:p>
          <a:p>
            <a:pPr defTabSz="241093">
              <a:spcBef>
                <a:spcPts val="0"/>
              </a:spcBef>
              <a:spcAft>
                <a:spcPts val="600"/>
              </a:spcAft>
              <a:buFont typeface="Wingdings" panose="05000000000000000000" pitchFamily="2" charset="2"/>
              <a:buChar char="§"/>
              <a:defRPr/>
            </a:pPr>
            <a:r>
              <a:rPr lang="en-US" altLang="en-US" sz="2000" dirty="0">
                <a:solidFill>
                  <a:srgbClr val="002060"/>
                </a:solidFill>
                <a:latin typeface="Calibri" panose="020F0502020204030204" pitchFamily="34" charset="0"/>
                <a:cs typeface="Arial" pitchFamily="34" charset="0"/>
                <a:sym typeface="Arial" pitchFamily="34" charset="0"/>
              </a:rPr>
              <a:t>However, risks associated with secondary prevention therapies may also increase with age</a:t>
            </a:r>
          </a:p>
          <a:p>
            <a:pPr marL="771275" lvl="2" indent="-225467" defTabSz="241093">
              <a:spcBef>
                <a:spcPts val="0"/>
              </a:spcBef>
              <a:spcAft>
                <a:spcPts val="600"/>
              </a:spcAft>
              <a:buFontTx/>
              <a:buChar char="–"/>
              <a:defRPr/>
            </a:pPr>
            <a:r>
              <a:rPr lang="en-US" altLang="en-US" sz="2000" dirty="0">
                <a:solidFill>
                  <a:srgbClr val="002060"/>
                </a:solidFill>
                <a:latin typeface="Calibri" panose="020F0502020204030204" pitchFamily="34" charset="0"/>
                <a:cs typeface="Arial" pitchFamily="34" charset="0"/>
                <a:sym typeface="Arial" pitchFamily="34" charset="0"/>
              </a:rPr>
              <a:t>e.g., polypharmacy, as well as risks of falls, </a:t>
            </a:r>
            <a:r>
              <a:rPr lang="en-US" altLang="en-US" sz="2000" dirty="0" err="1">
                <a:solidFill>
                  <a:srgbClr val="002060"/>
                </a:solidFill>
                <a:latin typeface="Calibri" panose="020F0502020204030204" pitchFamily="34" charset="0"/>
                <a:cs typeface="Arial" pitchFamily="34" charset="0"/>
                <a:sym typeface="Arial" pitchFamily="34" charset="0"/>
              </a:rPr>
              <a:t>myalgias</a:t>
            </a:r>
            <a:r>
              <a:rPr lang="en-US" altLang="en-US" sz="2000" dirty="0">
                <a:solidFill>
                  <a:srgbClr val="002060"/>
                </a:solidFill>
                <a:latin typeface="Calibri" panose="020F0502020204030204" pitchFamily="34" charset="0"/>
                <a:cs typeface="Arial" pitchFamily="34" charset="0"/>
                <a:sym typeface="Arial" pitchFamily="34" charset="0"/>
              </a:rPr>
              <a:t> and bleeding that may occur with beta-blockers, statins or aspirin, respectively</a:t>
            </a:r>
          </a:p>
        </p:txBody>
      </p:sp>
    </p:spTree>
    <p:extLst>
      <p:ext uri="{BB962C8B-B14F-4D97-AF65-F5344CB8AC3E}">
        <p14:creationId xmlns:p14="http://schemas.microsoft.com/office/powerpoint/2010/main" val="148266563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669925" y="0"/>
            <a:ext cx="7804150" cy="1117997"/>
          </a:xfrm>
        </p:spPr>
        <p:txBody>
          <a:bodyPr>
            <a:normAutofit/>
          </a:bodyPr>
          <a:lstStyle/>
          <a:p>
            <a:pPr defTabSz="352425"/>
            <a:r>
              <a:rPr lang="en-US" altLang="en-US" sz="4200" b="1" dirty="0" smtClean="0">
                <a:latin typeface="Cambria" panose="02040503050406030204" pitchFamily="18" charset="0"/>
                <a:cs typeface="Helvetica" pitchFamily="34" charset="0"/>
                <a:sym typeface="Helvetica" pitchFamily="34" charset="0"/>
              </a:rPr>
              <a:t>Diabetes</a:t>
            </a:r>
          </a:p>
        </p:txBody>
      </p:sp>
      <p:sp>
        <p:nvSpPr>
          <p:cNvPr id="34819" name="Rectangle 2"/>
          <p:cNvSpPr>
            <a:spLocks/>
          </p:cNvSpPr>
          <p:nvPr/>
        </p:nvSpPr>
        <p:spPr bwMode="auto">
          <a:xfrm>
            <a:off x="5268913" y="4533702"/>
            <a:ext cx="3805237" cy="431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lnSpc>
                <a:spcPts val="2813"/>
              </a:lnSpc>
              <a:spcBef>
                <a:spcPts val="850"/>
              </a:spcBef>
            </a:pPr>
            <a:r>
              <a:rPr lang="en-US" altLang="en-US" sz="1100" i="1" dirty="0">
                <a:solidFill>
                  <a:srgbClr val="FFFFFF"/>
                </a:solidFill>
                <a:latin typeface="Helvetica" pitchFamily="34" charset="0"/>
                <a:cs typeface="Helvetica" pitchFamily="34" charset="0"/>
                <a:sym typeface="Helvetica" pitchFamily="34" charset="0"/>
              </a:rPr>
              <a:t>Diabetes Care. 2014;37:1048-51</a:t>
            </a:r>
          </a:p>
        </p:txBody>
      </p:sp>
      <p:graphicFrame>
        <p:nvGraphicFramePr>
          <p:cNvPr id="32771" name="Group 3"/>
          <p:cNvGraphicFramePr>
            <a:graphicFrameLocks noGrp="1"/>
          </p:cNvGraphicFramePr>
          <p:nvPr>
            <p:extLst>
              <p:ext uri="{D42A27DB-BD31-4B8C-83A1-F6EECF244321}">
                <p14:modId xmlns:p14="http://schemas.microsoft.com/office/powerpoint/2010/main" val="2851513709"/>
              </p:ext>
            </p:extLst>
          </p:nvPr>
        </p:nvGraphicFramePr>
        <p:xfrm>
          <a:off x="123567" y="1328457"/>
          <a:ext cx="8855676" cy="2741035"/>
        </p:xfrm>
        <a:graphic>
          <a:graphicData uri="http://schemas.openxmlformats.org/drawingml/2006/table">
            <a:tbl>
              <a:tblPr>
                <a:tableStyleId>{E8B1032C-EA38-4F05-BA0D-38AFFFC7BED3}</a:tableStyleId>
              </a:tblPr>
              <a:tblGrid>
                <a:gridCol w="1623122"/>
                <a:gridCol w="1808138"/>
                <a:gridCol w="1808139"/>
                <a:gridCol w="1721575"/>
                <a:gridCol w="1894702"/>
              </a:tblGrid>
              <a:tr h="637171">
                <a:tc rowSpan="2">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smtClean="0">
                          <a:ln>
                            <a:noFill/>
                          </a:ln>
                          <a:solidFill>
                            <a:schemeClr val="tx2"/>
                          </a:solidFill>
                          <a:effectLst/>
                          <a:latin typeface="Calibri" panose="020F0502020204030204" pitchFamily="34" charset="0"/>
                          <a:sym typeface="Helvetica" charset="0"/>
                        </a:rPr>
                        <a:t>Diabetes Mellitus</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anchor="ctr"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Recommendation or target of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Recommended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Level of evidence</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Scientific Society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r>
              <a:tr h="2103864">
                <a:tc vMerge="1">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l" defTabSz="584200" rtl="0" eaLnBrk="1"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2"/>
                        </a:solidFill>
                        <a:effectLst/>
                        <a:latin typeface="+mn-lt"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Lenient HgbA1c</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Goal: &lt; 7.5%</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(fit older adults)</a:t>
                      </a: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&lt; 8.0% (fit older adults with medical and functional co-morbidities and life expectancy &lt; 10 years)</a:t>
                      </a: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&lt; 8.5% in the very old adult</a:t>
                      </a:r>
                      <a:endParaRPr kumimoji="0" lang="en-US" altLang="en-US" sz="11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Lifestyle modification with carbohydrate-consistent diet and structured exercise program</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First-line pharmacotherapy: </a:t>
                      </a:r>
                      <a:r>
                        <a:rPr kumimoji="0" lang="en-US" altLang="en-US" sz="1100" u="none" strike="noStrike" cap="none" normalizeH="0" baseline="0" dirty="0" err="1" smtClean="0">
                          <a:ln>
                            <a:noFill/>
                          </a:ln>
                          <a:solidFill>
                            <a:schemeClr val="tx2"/>
                          </a:solidFill>
                          <a:effectLst/>
                          <a:latin typeface="Calibri" panose="020F0502020204030204" pitchFamily="34" charset="0"/>
                          <a:sym typeface="Helvetica Light" charset="0"/>
                        </a:rPr>
                        <a:t>biguanides</a:t>
                      </a: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 (monitor closely </a:t>
                      </a: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for hypoglycemia)</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Expert consensus</a:t>
                      </a: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Joint guidelines from the American Geriatric Society, American Diabetes Association, International Diabetes Federation, and European Diabetes Working Party</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r>
            </a:tbl>
          </a:graphicData>
        </a:graphic>
      </p:graphicFrame>
    </p:spTree>
    <p:extLst>
      <p:ext uri="{BB962C8B-B14F-4D97-AF65-F5344CB8AC3E}">
        <p14:creationId xmlns:p14="http://schemas.microsoft.com/office/powerpoint/2010/main" val="31421183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69925" y="-125660"/>
            <a:ext cx="7804150" cy="1117997"/>
          </a:xfrm>
        </p:spPr>
        <p:txBody>
          <a:bodyPr>
            <a:normAutofit/>
          </a:bodyPr>
          <a:lstStyle/>
          <a:p>
            <a:pPr defTabSz="352425"/>
            <a:r>
              <a:rPr lang="en-US" altLang="en-US" sz="4200" b="1" dirty="0" smtClean="0">
                <a:latin typeface="Cambria" panose="02040503050406030204" pitchFamily="18" charset="0"/>
                <a:cs typeface="Arial" pitchFamily="34" charset="0"/>
                <a:sym typeface="Arial" pitchFamily="34" charset="0"/>
              </a:rPr>
              <a:t>Cardiac Rehabilitation</a:t>
            </a:r>
          </a:p>
        </p:txBody>
      </p:sp>
      <p:sp>
        <p:nvSpPr>
          <p:cNvPr id="33793" name="Rectangle 1"/>
          <p:cNvSpPr>
            <a:spLocks noGrp="1" noChangeArrowheads="1"/>
          </p:cNvSpPr>
          <p:nvPr>
            <p:ph idx="1"/>
          </p:nvPr>
        </p:nvSpPr>
        <p:spPr>
          <a:xfrm>
            <a:off x="494270" y="877007"/>
            <a:ext cx="8095693" cy="3367088"/>
          </a:xfrm>
        </p:spPr>
        <p:txBody>
          <a:bodyPr>
            <a:normAutofit fontScale="62500" lnSpcReduction="20000"/>
          </a:bodyPr>
          <a:lstStyle/>
          <a:p>
            <a:pPr marL="295796" lvl="1" defTabSz="212073">
              <a:spcBef>
                <a:spcPts val="1477"/>
              </a:spcBef>
              <a:buFont typeface="Wingdings" panose="05000000000000000000" pitchFamily="2" charset="2"/>
              <a:buChar char="§"/>
              <a:defRPr/>
            </a:pPr>
            <a:r>
              <a:rPr lang="en-US" altLang="en-US" sz="2600" dirty="0">
                <a:solidFill>
                  <a:schemeClr val="tx2"/>
                </a:solidFill>
                <a:latin typeface="Calibri" panose="020F0502020204030204" pitchFamily="34" charset="0"/>
                <a:cs typeface="Arial" pitchFamily="34" charset="0"/>
                <a:sym typeface="Arial" pitchFamily="34" charset="0"/>
              </a:rPr>
              <a:t>Older adults are more likely to experience unique consequences from CVD and its management</a:t>
            </a:r>
          </a:p>
          <a:p>
            <a:pPr marL="295796" lvl="1" defTabSz="212073">
              <a:spcBef>
                <a:spcPts val="1477"/>
              </a:spcBef>
              <a:buFont typeface="Wingdings" panose="05000000000000000000" pitchFamily="2" charset="2"/>
              <a:buChar char="§"/>
              <a:defRPr/>
            </a:pPr>
            <a:r>
              <a:rPr lang="en-US" altLang="en-US" sz="2600" dirty="0">
                <a:solidFill>
                  <a:schemeClr val="tx2"/>
                </a:solidFill>
                <a:latin typeface="Calibri" panose="020F0502020204030204" pitchFamily="34" charset="0"/>
                <a:cs typeface="Arial" pitchFamily="34" charset="0"/>
                <a:sym typeface="Arial" pitchFamily="34" charset="0"/>
              </a:rPr>
              <a:t>Deconditioning, disability, management conundrums, and poor adherence are all more likely in older age and all benefit by referral to CR.</a:t>
            </a:r>
          </a:p>
          <a:p>
            <a:pPr marL="295796" lvl="1" defTabSz="212073">
              <a:spcBef>
                <a:spcPts val="1477"/>
              </a:spcBef>
              <a:buFont typeface="Wingdings" panose="05000000000000000000" pitchFamily="2" charset="2"/>
              <a:buChar char="§"/>
              <a:defRPr/>
            </a:pPr>
            <a:r>
              <a:rPr lang="en-US" altLang="en-US" sz="2600" dirty="0">
                <a:solidFill>
                  <a:schemeClr val="tx2"/>
                </a:solidFill>
                <a:latin typeface="Calibri" panose="020F0502020204030204" pitchFamily="34" charset="0"/>
                <a:cs typeface="Arial" pitchFamily="34" charset="0"/>
                <a:sym typeface="Arial" pitchFamily="34" charset="0"/>
              </a:rPr>
              <a:t>Cardiac rehabilitation provides opportunities to contend with predictable geriatric intricacies in these patients with cardiac conditions</a:t>
            </a:r>
          </a:p>
          <a:p>
            <a:pPr marL="642915" lvl="2" indent="-314760" defTabSz="212073">
              <a:lnSpc>
                <a:spcPct val="120000"/>
              </a:lnSpc>
              <a:spcBef>
                <a:spcPts val="600"/>
              </a:spcBef>
              <a:buFont typeface="Arial" pitchFamily="34" charset="0"/>
              <a:buChar char="–"/>
              <a:defRPr/>
            </a:pPr>
            <a:r>
              <a:rPr lang="en-US" altLang="en-US" sz="2000" dirty="0">
                <a:solidFill>
                  <a:schemeClr val="tx2"/>
                </a:solidFill>
                <a:latin typeface="Calibri" panose="020F0502020204030204" pitchFamily="34" charset="0"/>
                <a:cs typeface="Arial" pitchFamily="34" charset="0"/>
                <a:sym typeface="Arial" pitchFamily="34" charset="0"/>
              </a:rPr>
              <a:t>Multimorbidity</a:t>
            </a:r>
          </a:p>
          <a:p>
            <a:pPr marL="642915" lvl="2" indent="-314760" defTabSz="212073">
              <a:lnSpc>
                <a:spcPct val="120000"/>
              </a:lnSpc>
              <a:spcBef>
                <a:spcPts val="600"/>
              </a:spcBef>
              <a:buFont typeface="Arial" pitchFamily="34" charset="0"/>
              <a:buChar char="–"/>
              <a:defRPr/>
            </a:pPr>
            <a:r>
              <a:rPr lang="en-US" altLang="en-US" sz="2000" dirty="0">
                <a:solidFill>
                  <a:schemeClr val="tx2"/>
                </a:solidFill>
                <a:latin typeface="Calibri" panose="020F0502020204030204" pitchFamily="34" charset="0"/>
                <a:cs typeface="Arial" pitchFamily="34" charset="0"/>
                <a:sym typeface="Arial" pitchFamily="34" charset="0"/>
              </a:rPr>
              <a:t>Polypharmacy</a:t>
            </a:r>
          </a:p>
          <a:p>
            <a:pPr marL="642915" lvl="2" indent="-314760" defTabSz="212073">
              <a:lnSpc>
                <a:spcPct val="120000"/>
              </a:lnSpc>
              <a:spcBef>
                <a:spcPts val="600"/>
              </a:spcBef>
              <a:buFont typeface="Arial" pitchFamily="34" charset="0"/>
              <a:buChar char="–"/>
              <a:defRPr/>
            </a:pPr>
            <a:r>
              <a:rPr lang="en-US" altLang="en-US" sz="2000" dirty="0">
                <a:solidFill>
                  <a:schemeClr val="tx2"/>
                </a:solidFill>
                <a:latin typeface="Calibri" panose="020F0502020204030204" pitchFamily="34" charset="0"/>
                <a:cs typeface="Arial" pitchFamily="34" charset="0"/>
                <a:sym typeface="Arial" pitchFamily="34" charset="0"/>
              </a:rPr>
              <a:t>Hospital-related disability and deconditioning</a:t>
            </a:r>
          </a:p>
          <a:p>
            <a:pPr marL="642915" lvl="2" indent="-314760" defTabSz="212073">
              <a:lnSpc>
                <a:spcPct val="120000"/>
              </a:lnSpc>
              <a:spcBef>
                <a:spcPts val="600"/>
              </a:spcBef>
              <a:buFont typeface="Arial" pitchFamily="34" charset="0"/>
              <a:buChar char="–"/>
              <a:defRPr/>
            </a:pPr>
            <a:r>
              <a:rPr lang="en-US" altLang="en-US" sz="2000" dirty="0">
                <a:solidFill>
                  <a:schemeClr val="tx2"/>
                </a:solidFill>
                <a:latin typeface="Calibri" panose="020F0502020204030204" pitchFamily="34" charset="0"/>
                <a:cs typeface="Arial" pitchFamily="34" charset="0"/>
                <a:sym typeface="Arial" pitchFamily="34" charset="0"/>
              </a:rPr>
              <a:t>Exercise intolerance, falls</a:t>
            </a:r>
          </a:p>
          <a:p>
            <a:pPr marL="642915" lvl="2" indent="-314760" defTabSz="212073">
              <a:lnSpc>
                <a:spcPct val="120000"/>
              </a:lnSpc>
              <a:spcBef>
                <a:spcPts val="600"/>
              </a:spcBef>
              <a:buFont typeface="Arial" pitchFamily="34" charset="0"/>
              <a:buChar char="–"/>
              <a:defRPr/>
            </a:pPr>
            <a:r>
              <a:rPr lang="en-US" altLang="en-US" sz="2000" dirty="0">
                <a:solidFill>
                  <a:schemeClr val="tx2"/>
                </a:solidFill>
                <a:latin typeface="Calibri" panose="020F0502020204030204" pitchFamily="34" charset="0"/>
                <a:cs typeface="Arial" pitchFamily="34" charset="0"/>
                <a:sym typeface="Arial" pitchFamily="34" charset="0"/>
              </a:rPr>
              <a:t>Challenges of health literacy, especially as CAD increases changes in cognition (particularly executive cognitive declines)</a:t>
            </a:r>
          </a:p>
        </p:txBody>
      </p:sp>
      <p:sp>
        <p:nvSpPr>
          <p:cNvPr id="35844" name="Rectangle 3"/>
          <p:cNvSpPr>
            <a:spLocks/>
          </p:cNvSpPr>
          <p:nvPr/>
        </p:nvSpPr>
        <p:spPr bwMode="auto">
          <a:xfrm>
            <a:off x="5521325" y="4683403"/>
            <a:ext cx="3562350" cy="24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spcBef>
                <a:spcPts val="850"/>
              </a:spcBef>
            </a:pPr>
            <a:r>
              <a:rPr lang="en-US" altLang="en-US" sz="1100" i="1" dirty="0">
                <a:solidFill>
                  <a:srgbClr val="FFFFFF"/>
                </a:solidFill>
                <a:latin typeface="Helvetica" pitchFamily="34" charset="0"/>
                <a:cs typeface="Helvetica" pitchFamily="34" charset="0"/>
                <a:sym typeface="Helvetica" pitchFamily="34" charset="0"/>
              </a:rPr>
              <a:t>Can J </a:t>
            </a:r>
            <a:r>
              <a:rPr lang="en-US" altLang="en-US" sz="1100" i="1" dirty="0" err="1">
                <a:solidFill>
                  <a:srgbClr val="FFFFFF"/>
                </a:solidFill>
                <a:latin typeface="Helvetica" pitchFamily="34" charset="0"/>
                <a:cs typeface="Helvetica" pitchFamily="34" charset="0"/>
                <a:sym typeface="Helvetica" pitchFamily="34" charset="0"/>
              </a:rPr>
              <a:t>Cardiol</a:t>
            </a:r>
            <a:r>
              <a:rPr lang="en-US" altLang="en-US" sz="1100" i="1" dirty="0">
                <a:solidFill>
                  <a:srgbClr val="FFFFFF"/>
                </a:solidFill>
                <a:latin typeface="Helvetica" pitchFamily="34" charset="0"/>
                <a:cs typeface="Helvetica" pitchFamily="34" charset="0"/>
                <a:sym typeface="Helvetica" pitchFamily="34" charset="0"/>
              </a:rPr>
              <a:t>. 2016; 1-9</a:t>
            </a:r>
            <a:endParaRPr lang="en-US" altLang="en-US" sz="1500" i="1" dirty="0">
              <a:solidFill>
                <a:srgbClr val="FFFFFF"/>
              </a:solidFill>
              <a:latin typeface="Helvetica" pitchFamily="34" charset="0"/>
              <a:cs typeface="Helvetica" pitchFamily="34" charset="0"/>
              <a:sym typeface="Helvetica" pitchFamily="34" charset="0"/>
            </a:endParaRPr>
          </a:p>
        </p:txBody>
      </p:sp>
    </p:spTree>
    <p:extLst>
      <p:ext uri="{BB962C8B-B14F-4D97-AF65-F5344CB8AC3E}">
        <p14:creationId xmlns:p14="http://schemas.microsoft.com/office/powerpoint/2010/main" val="36959521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69925" y="-65774"/>
            <a:ext cx="7804150" cy="1117997"/>
          </a:xfrm>
        </p:spPr>
        <p:txBody>
          <a:bodyPr>
            <a:normAutofit/>
          </a:bodyPr>
          <a:lstStyle/>
          <a:p>
            <a:pPr defTabSz="352425"/>
            <a:r>
              <a:rPr lang="en-US" altLang="en-US" b="1" dirty="0" smtClean="0">
                <a:latin typeface="Cambria" panose="02040503050406030204" pitchFamily="18" charset="0"/>
                <a:cs typeface="Arial" pitchFamily="34" charset="0"/>
                <a:sym typeface="Arial" pitchFamily="34" charset="0"/>
              </a:rPr>
              <a:t>Tobacco Cessation </a:t>
            </a:r>
          </a:p>
        </p:txBody>
      </p:sp>
      <p:sp>
        <p:nvSpPr>
          <p:cNvPr id="34817" name="Rectangle 1"/>
          <p:cNvSpPr>
            <a:spLocks noGrp="1" noChangeArrowheads="1"/>
          </p:cNvSpPr>
          <p:nvPr>
            <p:ph idx="1"/>
          </p:nvPr>
        </p:nvSpPr>
        <p:spPr>
          <a:xfrm>
            <a:off x="669925" y="1022876"/>
            <a:ext cx="8029232" cy="3315891"/>
          </a:xfrm>
        </p:spPr>
        <p:txBody>
          <a:bodyPr>
            <a:normAutofit/>
          </a:bodyPr>
          <a:lstStyle/>
          <a:p>
            <a:pPr marL="346249" lvl="1" indent="-342900" defTabSz="344897">
              <a:lnSpc>
                <a:spcPct val="110000"/>
              </a:lnSpc>
              <a:spcBef>
                <a:spcPts val="600"/>
              </a:spcBef>
              <a:buFont typeface="Wingdings" panose="05000000000000000000" pitchFamily="2" charset="2"/>
              <a:buChar char="§"/>
              <a:defRPr/>
            </a:pPr>
            <a:r>
              <a:rPr lang="en-US" altLang="en-US" sz="2100" dirty="0">
                <a:solidFill>
                  <a:schemeClr val="tx2"/>
                </a:solidFill>
                <a:latin typeface="Calibri" panose="020F0502020204030204" pitchFamily="34" charset="0"/>
                <a:cs typeface="Arial" pitchFamily="34" charset="0"/>
                <a:sym typeface="Arial" pitchFamily="34" charset="0"/>
              </a:rPr>
              <a:t>Smoking cessation in elderly is associated with significant improvements in cardiopulmonary health and reduced cardiovascular risk</a:t>
            </a:r>
          </a:p>
          <a:p>
            <a:pPr marL="346249" lvl="1" indent="-342900" defTabSz="344897">
              <a:lnSpc>
                <a:spcPct val="110000"/>
              </a:lnSpc>
              <a:spcBef>
                <a:spcPts val="600"/>
              </a:spcBef>
              <a:buFont typeface="Wingdings" panose="05000000000000000000" pitchFamily="2" charset="2"/>
              <a:buChar char="§"/>
              <a:defRPr/>
            </a:pPr>
            <a:r>
              <a:rPr lang="en-US" altLang="en-US" sz="2100" dirty="0">
                <a:solidFill>
                  <a:schemeClr val="tx2"/>
                </a:solidFill>
                <a:latin typeface="Calibri" panose="020F0502020204030204" pitchFamily="34" charset="0"/>
                <a:cs typeface="Arial" pitchFamily="34" charset="0"/>
                <a:sym typeface="Arial" pitchFamily="34" charset="0"/>
              </a:rPr>
              <a:t>Adults who quit at an older age still experience decreased mortality rates, cardiovascular events, and new or recurrent strokes</a:t>
            </a:r>
          </a:p>
          <a:p>
            <a:pPr marL="346249" lvl="1" indent="-342900" defTabSz="344897">
              <a:lnSpc>
                <a:spcPct val="110000"/>
              </a:lnSpc>
              <a:spcBef>
                <a:spcPts val="600"/>
              </a:spcBef>
              <a:buFont typeface="Wingdings" panose="05000000000000000000" pitchFamily="2" charset="2"/>
              <a:buChar char="§"/>
              <a:defRPr/>
            </a:pPr>
            <a:r>
              <a:rPr lang="en-US" altLang="en-US" sz="2100" dirty="0">
                <a:solidFill>
                  <a:schemeClr val="tx2"/>
                </a:solidFill>
                <a:latin typeface="Calibri" panose="020F0502020204030204" pitchFamily="34" charset="0"/>
                <a:cs typeface="Arial" pitchFamily="34" charset="0"/>
                <a:sym typeface="Arial" pitchFamily="34" charset="0"/>
              </a:rPr>
              <a:t>Cancer Prevention Study II: smokers who quit at age 65 years, men gained 1.4-2.0 years of life, and women gained 2.7-3.7 years of life</a:t>
            </a:r>
          </a:p>
        </p:txBody>
      </p:sp>
      <p:sp>
        <p:nvSpPr>
          <p:cNvPr id="36868" name="Rectangle 3"/>
          <p:cNvSpPr>
            <a:spLocks/>
          </p:cNvSpPr>
          <p:nvPr/>
        </p:nvSpPr>
        <p:spPr bwMode="auto">
          <a:xfrm>
            <a:off x="5583237" y="4523320"/>
            <a:ext cx="3560763" cy="4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tabLst>
                <a:tab pos="139700" algn="l"/>
                <a:tab pos="457200" algn="l"/>
              </a:tabLst>
              <a:defRPr>
                <a:solidFill>
                  <a:schemeClr val="tx1"/>
                </a:solidFill>
                <a:latin typeface="Franklin Gothic Book" pitchFamily="34" charset="0"/>
                <a:ea typeface="MS PGothic" pitchFamily="34" charset="-128"/>
              </a:defRPr>
            </a:lvl1pPr>
            <a:lvl2pPr marL="742950" indent="-285750" defTabSz="457200" eaLnBrk="0" hangingPunct="0">
              <a:tabLst>
                <a:tab pos="139700" algn="l"/>
                <a:tab pos="457200" algn="l"/>
              </a:tabLst>
              <a:defRPr>
                <a:solidFill>
                  <a:schemeClr val="tx1"/>
                </a:solidFill>
                <a:latin typeface="Franklin Gothic Book" pitchFamily="34" charset="0"/>
                <a:ea typeface="MS PGothic" pitchFamily="34" charset="-128"/>
              </a:defRPr>
            </a:lvl2pPr>
            <a:lvl3pPr marL="1143000" indent="-228600" defTabSz="457200" eaLnBrk="0" hangingPunct="0">
              <a:tabLst>
                <a:tab pos="139700" algn="l"/>
                <a:tab pos="457200" algn="l"/>
              </a:tabLst>
              <a:defRPr>
                <a:solidFill>
                  <a:schemeClr val="tx1"/>
                </a:solidFill>
                <a:latin typeface="Franklin Gothic Book" pitchFamily="34" charset="0"/>
                <a:ea typeface="MS PGothic" pitchFamily="34" charset="-128"/>
              </a:defRPr>
            </a:lvl3pPr>
            <a:lvl4pPr marL="1600200" indent="-228600" defTabSz="457200" eaLnBrk="0" hangingPunct="0">
              <a:tabLst>
                <a:tab pos="139700" algn="l"/>
                <a:tab pos="457200" algn="l"/>
              </a:tabLst>
              <a:defRPr>
                <a:solidFill>
                  <a:schemeClr val="tx1"/>
                </a:solidFill>
                <a:latin typeface="Franklin Gothic Book" pitchFamily="34" charset="0"/>
                <a:ea typeface="MS PGothic" pitchFamily="34" charset="-128"/>
              </a:defRPr>
            </a:lvl4pPr>
            <a:lvl5pPr marL="2057400" indent="-228600" defTabSz="457200" eaLnBrk="0" hangingPunct="0">
              <a:tabLst>
                <a:tab pos="139700" algn="l"/>
                <a:tab pos="457200" algn="l"/>
              </a:tabLst>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tabLst>
                <a:tab pos="139700" algn="l"/>
                <a:tab pos="457200" algn="l"/>
              </a:tabLst>
              <a:defRPr>
                <a:solidFill>
                  <a:schemeClr val="tx1"/>
                </a:solidFill>
                <a:latin typeface="Franklin Gothic Book" pitchFamily="34" charset="0"/>
                <a:ea typeface="MS PGothic" pitchFamily="34" charset="-128"/>
              </a:defRPr>
            </a:lvl9pPr>
          </a:lstStyle>
          <a:p>
            <a:pPr algn="r" eaLnBrk="1" hangingPunct="1">
              <a:spcBef>
                <a:spcPts val="425"/>
              </a:spcBef>
            </a:pPr>
            <a:r>
              <a:rPr lang="en-US" altLang="en-US" sz="1100" i="1" dirty="0">
                <a:solidFill>
                  <a:srgbClr val="FFFFFF"/>
                </a:solidFill>
                <a:latin typeface="Helvetica" pitchFamily="34" charset="0"/>
                <a:cs typeface="Helvetica" pitchFamily="34" charset="0"/>
                <a:sym typeface="Helvetica" pitchFamily="34" charset="0"/>
              </a:rPr>
              <a:t>Circulation 2013; 128: 2422–46</a:t>
            </a:r>
          </a:p>
          <a:p>
            <a:pPr algn="r" eaLnBrk="1" hangingPunct="1">
              <a:spcBef>
                <a:spcPts val="425"/>
              </a:spcBef>
            </a:pPr>
            <a:r>
              <a:rPr lang="en-US" altLang="en-US" sz="1100" i="1" dirty="0">
                <a:solidFill>
                  <a:srgbClr val="FFFFFF"/>
                </a:solidFill>
                <a:latin typeface="Helvetica" pitchFamily="34" charset="0"/>
                <a:cs typeface="Helvetica" pitchFamily="34" charset="0"/>
                <a:sym typeface="Helvetica" pitchFamily="34" charset="0"/>
              </a:rPr>
              <a:t>Am J Public Health 2002; 92: 990–96  </a:t>
            </a:r>
          </a:p>
        </p:txBody>
      </p:sp>
    </p:spTree>
    <p:extLst>
      <p:ext uri="{BB962C8B-B14F-4D97-AF65-F5344CB8AC3E}">
        <p14:creationId xmlns:p14="http://schemas.microsoft.com/office/powerpoint/2010/main" val="13911701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69925" y="-98725"/>
            <a:ext cx="7804150" cy="1117997"/>
          </a:xfrm>
        </p:spPr>
        <p:txBody>
          <a:bodyPr>
            <a:normAutofit/>
          </a:bodyPr>
          <a:lstStyle/>
          <a:p>
            <a:pPr defTabSz="352425"/>
            <a:r>
              <a:rPr lang="en-US" altLang="en-US" b="1" dirty="0" smtClean="0">
                <a:latin typeface="Cambria" panose="02040503050406030204" pitchFamily="18" charset="0"/>
                <a:cs typeface="Arial" pitchFamily="34" charset="0"/>
                <a:sym typeface="Arial" pitchFamily="34" charset="0"/>
              </a:rPr>
              <a:t>Tobacco Cessation </a:t>
            </a:r>
          </a:p>
        </p:txBody>
      </p:sp>
      <p:sp>
        <p:nvSpPr>
          <p:cNvPr id="37891" name="Rectangle 2"/>
          <p:cNvSpPr>
            <a:spLocks/>
          </p:cNvSpPr>
          <p:nvPr/>
        </p:nvSpPr>
        <p:spPr bwMode="auto">
          <a:xfrm>
            <a:off x="5213350" y="4730046"/>
            <a:ext cx="3805238" cy="24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spcBef>
                <a:spcPts val="850"/>
              </a:spcBef>
            </a:pPr>
            <a:r>
              <a:rPr lang="en-US" altLang="en-US" sz="1100" i="1" dirty="0">
                <a:solidFill>
                  <a:srgbClr val="FFFFFF"/>
                </a:solidFill>
                <a:latin typeface="Helvetica" pitchFamily="34" charset="0"/>
                <a:cs typeface="Helvetica" pitchFamily="34" charset="0"/>
                <a:sym typeface="Helvetica" pitchFamily="34" charset="0"/>
              </a:rPr>
              <a:t>J </a:t>
            </a:r>
            <a:r>
              <a:rPr lang="en-US" altLang="en-US" sz="1100" i="1" dirty="0" err="1">
                <a:solidFill>
                  <a:srgbClr val="FFFFFF"/>
                </a:solidFill>
                <a:latin typeface="Helvetica" pitchFamily="34" charset="0"/>
                <a:cs typeface="Helvetica" pitchFamily="34" charset="0"/>
                <a:sym typeface="Helvetica" pitchFamily="34" charset="0"/>
              </a:rPr>
              <a:t>Geriatr</a:t>
            </a:r>
            <a:r>
              <a:rPr lang="en-US" altLang="en-US" sz="1100" i="1" dirty="0">
                <a:solidFill>
                  <a:srgbClr val="FFFFFF"/>
                </a:solidFill>
                <a:latin typeface="Helvetica" pitchFamily="34" charset="0"/>
                <a:cs typeface="Helvetica" pitchFamily="34" charset="0"/>
                <a:sym typeface="Helvetica" pitchFamily="34" charset="0"/>
              </a:rPr>
              <a:t> </a:t>
            </a:r>
            <a:r>
              <a:rPr lang="en-US" altLang="en-US" sz="1100" i="1" dirty="0" err="1">
                <a:solidFill>
                  <a:srgbClr val="FFFFFF"/>
                </a:solidFill>
                <a:latin typeface="Helvetica" pitchFamily="34" charset="0"/>
                <a:cs typeface="Helvetica" pitchFamily="34" charset="0"/>
                <a:sym typeface="Helvetica" pitchFamily="34" charset="0"/>
              </a:rPr>
              <a:t>Cardiol</a:t>
            </a:r>
            <a:r>
              <a:rPr lang="en-US" altLang="en-US" sz="1100" i="1" dirty="0">
                <a:solidFill>
                  <a:srgbClr val="FFFFFF"/>
                </a:solidFill>
                <a:latin typeface="Helvetica" pitchFamily="34" charset="0"/>
                <a:cs typeface="Helvetica" pitchFamily="34" charset="0"/>
                <a:sym typeface="Helvetica" pitchFamily="34" charset="0"/>
              </a:rPr>
              <a:t>. 2015; 12: 459-64 </a:t>
            </a:r>
          </a:p>
        </p:txBody>
      </p:sp>
      <p:graphicFrame>
        <p:nvGraphicFramePr>
          <p:cNvPr id="35843" name="Group 3"/>
          <p:cNvGraphicFramePr>
            <a:graphicFrameLocks noGrp="1"/>
          </p:cNvGraphicFramePr>
          <p:nvPr>
            <p:extLst>
              <p:ext uri="{D42A27DB-BD31-4B8C-83A1-F6EECF244321}">
                <p14:modId xmlns:p14="http://schemas.microsoft.com/office/powerpoint/2010/main" val="2182477063"/>
              </p:ext>
            </p:extLst>
          </p:nvPr>
        </p:nvGraphicFramePr>
        <p:xfrm>
          <a:off x="164757" y="1019272"/>
          <a:ext cx="8853829" cy="2934890"/>
        </p:xfrm>
        <a:graphic>
          <a:graphicData uri="http://schemas.openxmlformats.org/drawingml/2006/table">
            <a:tbl>
              <a:tblPr>
                <a:tableStyleId>{E8B1032C-EA38-4F05-BA0D-38AFFFC7BED3}</a:tableStyleId>
              </a:tblPr>
              <a:tblGrid>
                <a:gridCol w="1743435"/>
                <a:gridCol w="1777598"/>
                <a:gridCol w="1777599"/>
                <a:gridCol w="1777598"/>
                <a:gridCol w="1777599"/>
              </a:tblGrid>
              <a:tr h="627249">
                <a:tc rowSpan="2">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smtClean="0">
                          <a:ln>
                            <a:noFill/>
                          </a:ln>
                          <a:solidFill>
                            <a:schemeClr val="tx2"/>
                          </a:solidFill>
                          <a:effectLst/>
                          <a:latin typeface="Calibri" panose="020F0502020204030204" pitchFamily="34" charset="0"/>
                          <a:sym typeface="Helvetica" charset="0"/>
                        </a:rPr>
                        <a:t>Tobacco Cessation</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anchor="ctr"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Recommendation or target of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Recommended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Level of evidence</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Scientific Society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r>
              <a:tr h="2307641">
                <a:tc vMerge="1">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l" defTabSz="584200" rtl="0" eaLnBrk="1"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lumMod val="75000"/>
                            <a:lumOff val="25000"/>
                          </a:schemeClr>
                        </a:solidFill>
                        <a:effectLst/>
                        <a:latin typeface="+mn-lt"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Complete cessation has shown to have survival benefits and improved quality of life at all ages</a:t>
                      </a: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Assess willingness to quit at every visit</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Develop a plan for quitting</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Choice of pharmacotherapy</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Referral to smoking cessation programs</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Expert consensus/randomized controlled trials</a:t>
                      </a: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AHA/ACCF Secondary Prevention and Risk Reduction Therapy Guidelines</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r>
            </a:tbl>
          </a:graphicData>
        </a:graphic>
      </p:graphicFrame>
    </p:spTree>
    <p:extLst>
      <p:ext uri="{BB962C8B-B14F-4D97-AF65-F5344CB8AC3E}">
        <p14:creationId xmlns:p14="http://schemas.microsoft.com/office/powerpoint/2010/main" val="147496823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669925" y="107221"/>
            <a:ext cx="7804150" cy="1117997"/>
          </a:xfrm>
        </p:spPr>
        <p:txBody>
          <a:bodyPr>
            <a:normAutofit fontScale="90000"/>
          </a:bodyPr>
          <a:lstStyle/>
          <a:p>
            <a:pPr defTabSz="338138"/>
            <a:r>
              <a:rPr lang="en-US" altLang="en-US" sz="4200" b="1" dirty="0" smtClean="0">
                <a:latin typeface="Cambria" panose="02040503050406030204" pitchFamily="18" charset="0"/>
                <a:cs typeface="Arial" pitchFamily="34" charset="0"/>
                <a:sym typeface="Arial" pitchFamily="34" charset="0"/>
              </a:rPr>
              <a:t>Prevention in Older Adults:</a:t>
            </a:r>
            <a:r>
              <a:rPr lang="en-US" altLang="en-US" b="1" dirty="0" smtClean="0">
                <a:latin typeface="Cambria" panose="02040503050406030204" pitchFamily="18" charset="0"/>
                <a:cs typeface="Arial" pitchFamily="34" charset="0"/>
                <a:sym typeface="Arial" pitchFamily="34" charset="0"/>
              </a:rPr>
              <a:t/>
            </a:r>
            <a:br>
              <a:rPr lang="en-US" altLang="en-US" b="1" dirty="0" smtClean="0">
                <a:latin typeface="Cambria" panose="02040503050406030204" pitchFamily="18" charset="0"/>
                <a:cs typeface="Arial" pitchFamily="34" charset="0"/>
                <a:sym typeface="Arial" pitchFamily="34" charset="0"/>
              </a:rPr>
            </a:br>
            <a:r>
              <a:rPr lang="en-US" altLang="en-US" sz="3400" b="1" dirty="0" smtClean="0">
                <a:latin typeface="Cambria" panose="02040503050406030204" pitchFamily="18" charset="0"/>
                <a:cs typeface="Arial" pitchFamily="34" charset="0"/>
                <a:sym typeface="Arial" pitchFamily="34" charset="0"/>
              </a:rPr>
              <a:t>Summary</a:t>
            </a:r>
            <a:endParaRPr lang="en-US" altLang="en-US" sz="4200" b="1" dirty="0" smtClean="0">
              <a:latin typeface="Cambria" panose="02040503050406030204" pitchFamily="18" charset="0"/>
              <a:cs typeface="Arial" pitchFamily="34" charset="0"/>
              <a:sym typeface="Arial" pitchFamily="34" charset="0"/>
            </a:endParaRPr>
          </a:p>
        </p:txBody>
      </p:sp>
      <p:sp>
        <p:nvSpPr>
          <p:cNvPr id="37890" name="Rectangle 2"/>
          <p:cNvSpPr>
            <a:spLocks noGrp="1" noChangeArrowheads="1"/>
          </p:cNvSpPr>
          <p:nvPr>
            <p:ph idx="1"/>
          </p:nvPr>
        </p:nvSpPr>
        <p:spPr>
          <a:xfrm>
            <a:off x="55564" y="1338329"/>
            <a:ext cx="8964612" cy="2937109"/>
          </a:xfrm>
        </p:spPr>
        <p:txBody>
          <a:bodyPr>
            <a:normAutofit/>
          </a:bodyPr>
          <a:lstStyle/>
          <a:p>
            <a:pPr marL="519255" lvl="1" indent="-342900" defTabSz="225467">
              <a:spcBef>
                <a:spcPts val="600"/>
              </a:spcBef>
              <a:buFont typeface="Wingdings" panose="05000000000000000000" pitchFamily="2" charset="2"/>
              <a:buChar char="§"/>
              <a:defRPr/>
            </a:pPr>
            <a:r>
              <a:rPr lang="en-US" altLang="en-US" sz="2000" b="1" dirty="0">
                <a:solidFill>
                  <a:schemeClr val="tx2"/>
                </a:solidFill>
                <a:latin typeface="Calibri" panose="020F0502020204030204" pitchFamily="34" charset="0"/>
                <a:cs typeface="Arial" pitchFamily="34" charset="0"/>
                <a:sym typeface="Arial" pitchFamily="34" charset="0"/>
              </a:rPr>
              <a:t>Prevention </a:t>
            </a:r>
            <a:r>
              <a:rPr lang="en-US" altLang="en-US" sz="2000" dirty="0">
                <a:solidFill>
                  <a:schemeClr val="tx2"/>
                </a:solidFill>
                <a:latin typeface="Calibri" panose="020F0502020204030204" pitchFamily="34" charset="0"/>
                <a:cs typeface="Arial" pitchFamily="34" charset="0"/>
                <a:sym typeface="Arial" pitchFamily="34" charset="0"/>
              </a:rPr>
              <a:t>can help increase longevity, physical function, and quality of life even in those who are very old</a:t>
            </a:r>
          </a:p>
          <a:p>
            <a:pPr marL="519255" lvl="1" indent="-342900" defTabSz="225467">
              <a:spcBef>
                <a:spcPts val="600"/>
              </a:spcBef>
              <a:buFont typeface="Wingdings" panose="05000000000000000000" pitchFamily="2" charset="2"/>
              <a:buChar char="§"/>
              <a:defRPr/>
            </a:pPr>
            <a:r>
              <a:rPr lang="en-US" altLang="en-US" sz="2000" b="1" dirty="0">
                <a:solidFill>
                  <a:schemeClr val="tx2"/>
                </a:solidFill>
                <a:latin typeface="Calibri" panose="020F0502020204030204" pitchFamily="34" charset="0"/>
                <a:cs typeface="Arial" pitchFamily="34" charset="0"/>
                <a:sym typeface="Arial" pitchFamily="34" charset="0"/>
              </a:rPr>
              <a:t>Individualized Care:  </a:t>
            </a:r>
            <a:r>
              <a:rPr lang="en-US" altLang="en-US" sz="2000" dirty="0">
                <a:solidFill>
                  <a:schemeClr val="tx2"/>
                </a:solidFill>
                <a:latin typeface="Calibri" panose="020F0502020204030204" pitchFamily="34" charset="0"/>
                <a:cs typeface="Arial" pitchFamily="34" charset="0"/>
                <a:sym typeface="Arial" pitchFamily="34" charset="0"/>
              </a:rPr>
              <a:t>Preventive strategies must be tailored to each patient’s unique circumstances. </a:t>
            </a:r>
            <a:endParaRPr lang="en-US" altLang="en-US" sz="2000" b="1" dirty="0">
              <a:solidFill>
                <a:schemeClr val="tx2"/>
              </a:solidFill>
              <a:latin typeface="Calibri" panose="020F0502020204030204" pitchFamily="34" charset="0"/>
              <a:cs typeface="Arial" pitchFamily="34" charset="0"/>
              <a:sym typeface="Arial" pitchFamily="34" charset="0"/>
            </a:endParaRPr>
          </a:p>
          <a:p>
            <a:pPr marL="519255" lvl="1" indent="-342900" defTabSz="225467">
              <a:spcBef>
                <a:spcPts val="600"/>
              </a:spcBef>
              <a:buFont typeface="Wingdings" panose="05000000000000000000" pitchFamily="2" charset="2"/>
              <a:buChar char="§"/>
              <a:defRPr/>
            </a:pPr>
            <a:r>
              <a:rPr lang="en-US" altLang="en-US" sz="2000" b="1" dirty="0">
                <a:solidFill>
                  <a:schemeClr val="tx2"/>
                </a:solidFill>
                <a:latin typeface="Calibri" panose="020F0502020204030204" pitchFamily="34" charset="0"/>
                <a:cs typeface="Arial" pitchFamily="34" charset="0"/>
                <a:sym typeface="Arial" pitchFamily="34" charset="0"/>
              </a:rPr>
              <a:t>Physical Activity helps </a:t>
            </a:r>
            <a:r>
              <a:rPr lang="en-US" altLang="en-US" sz="2000" dirty="0">
                <a:solidFill>
                  <a:schemeClr val="tx2"/>
                </a:solidFill>
                <a:latin typeface="Calibri" panose="020F0502020204030204" pitchFamily="34" charset="0"/>
                <a:cs typeface="Arial" pitchFamily="34" charset="0"/>
                <a:sym typeface="Arial" pitchFamily="34" charset="0"/>
              </a:rPr>
              <a:t>attenuate age-related functional declines and preserves healthy cardiovascular physiology</a:t>
            </a:r>
          </a:p>
          <a:p>
            <a:pPr marL="519255" lvl="1" indent="-342900" defTabSz="225467">
              <a:spcBef>
                <a:spcPts val="600"/>
              </a:spcBef>
              <a:buFont typeface="Wingdings" panose="05000000000000000000" pitchFamily="2" charset="2"/>
              <a:buChar char="§"/>
              <a:defRPr/>
            </a:pPr>
            <a:r>
              <a:rPr lang="en-US" altLang="en-US" sz="2000" b="1" dirty="0">
                <a:solidFill>
                  <a:schemeClr val="tx2"/>
                </a:solidFill>
                <a:latin typeface="Calibri" panose="020F0502020204030204" pitchFamily="34" charset="0"/>
                <a:cs typeface="Arial" pitchFamily="34" charset="0"/>
                <a:sym typeface="Arial" pitchFamily="34" charset="0"/>
              </a:rPr>
              <a:t>Exercise training </a:t>
            </a:r>
            <a:r>
              <a:rPr lang="en-US" altLang="en-US" sz="2000" dirty="0">
                <a:solidFill>
                  <a:schemeClr val="tx2"/>
                </a:solidFill>
                <a:latin typeface="Calibri" panose="020F0502020204030204" pitchFamily="34" charset="0"/>
                <a:cs typeface="Arial" pitchFamily="34" charset="0"/>
                <a:sym typeface="Arial" pitchFamily="34" charset="0"/>
              </a:rPr>
              <a:t>(strength, aerobic, balance) is often useful as a means to facilitate physical activity </a:t>
            </a:r>
          </a:p>
        </p:txBody>
      </p:sp>
      <p:sp>
        <p:nvSpPr>
          <p:cNvPr id="38916" name="Rectangle 3"/>
          <p:cNvSpPr>
            <a:spLocks/>
          </p:cNvSpPr>
          <p:nvPr/>
        </p:nvSpPr>
        <p:spPr bwMode="auto">
          <a:xfrm>
            <a:off x="5214939" y="4793149"/>
            <a:ext cx="3805237" cy="24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spAutoFit/>
          </a:bodyPr>
          <a:lstStyle>
            <a:lvl1pPr marL="457200" indent="-457200" defTabSz="457200" eaLnBrk="0" hangingPunct="0">
              <a:defRPr>
                <a:solidFill>
                  <a:schemeClr val="tx1"/>
                </a:solidFill>
                <a:latin typeface="Franklin Gothic Book" pitchFamily="34" charset="0"/>
                <a:ea typeface="MS PGothic" pitchFamily="34" charset="-128"/>
              </a:defRPr>
            </a:lvl1pPr>
            <a:lvl2pPr marL="742950" indent="-285750" defTabSz="457200" eaLnBrk="0" hangingPunct="0">
              <a:defRPr>
                <a:solidFill>
                  <a:schemeClr val="tx1"/>
                </a:solidFill>
                <a:latin typeface="Franklin Gothic Book" pitchFamily="34" charset="0"/>
                <a:ea typeface="MS PGothic" pitchFamily="34" charset="-128"/>
              </a:defRPr>
            </a:lvl2pPr>
            <a:lvl3pPr marL="1143000" indent="-228600" defTabSz="457200" eaLnBrk="0" hangingPunct="0">
              <a:defRPr>
                <a:solidFill>
                  <a:schemeClr val="tx1"/>
                </a:solidFill>
                <a:latin typeface="Franklin Gothic Book" pitchFamily="34" charset="0"/>
                <a:ea typeface="MS PGothic" pitchFamily="34" charset="-128"/>
              </a:defRPr>
            </a:lvl3pPr>
            <a:lvl4pPr marL="1600200" indent="-228600" defTabSz="457200" eaLnBrk="0" hangingPunct="0">
              <a:defRPr>
                <a:solidFill>
                  <a:schemeClr val="tx1"/>
                </a:solidFill>
                <a:latin typeface="Franklin Gothic Book" pitchFamily="34" charset="0"/>
                <a:ea typeface="MS PGothic" pitchFamily="34" charset="-128"/>
              </a:defRPr>
            </a:lvl4pPr>
            <a:lvl5pPr marL="2057400" indent="-228600" defTabSz="4572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spcBef>
                <a:spcPts val="850"/>
              </a:spcBef>
            </a:pPr>
            <a:r>
              <a:rPr lang="en-US" altLang="en-US" sz="1100" i="1" dirty="0">
                <a:solidFill>
                  <a:srgbClr val="FFFFFF"/>
                </a:solidFill>
                <a:latin typeface="Helvetica" pitchFamily="34" charset="0"/>
                <a:cs typeface="Helvetica" pitchFamily="34" charset="0"/>
                <a:sym typeface="Helvetica" pitchFamily="34" charset="0"/>
              </a:rPr>
              <a:t>J </a:t>
            </a:r>
            <a:r>
              <a:rPr lang="en-US" altLang="en-US" sz="1100" i="1" dirty="0" err="1">
                <a:solidFill>
                  <a:srgbClr val="FFFFFF"/>
                </a:solidFill>
                <a:latin typeface="Helvetica" pitchFamily="34" charset="0"/>
                <a:cs typeface="Helvetica" pitchFamily="34" charset="0"/>
                <a:sym typeface="Helvetica" pitchFamily="34" charset="0"/>
              </a:rPr>
              <a:t>Geriatr</a:t>
            </a:r>
            <a:r>
              <a:rPr lang="en-US" altLang="en-US" sz="1100" i="1" dirty="0">
                <a:solidFill>
                  <a:srgbClr val="FFFFFF"/>
                </a:solidFill>
                <a:latin typeface="Helvetica" pitchFamily="34" charset="0"/>
                <a:cs typeface="Helvetica" pitchFamily="34" charset="0"/>
                <a:sym typeface="Helvetica" pitchFamily="34" charset="0"/>
              </a:rPr>
              <a:t> </a:t>
            </a:r>
            <a:r>
              <a:rPr lang="en-US" altLang="en-US" sz="1100" i="1" dirty="0" err="1">
                <a:solidFill>
                  <a:srgbClr val="FFFFFF"/>
                </a:solidFill>
                <a:latin typeface="Helvetica" pitchFamily="34" charset="0"/>
                <a:cs typeface="Helvetica" pitchFamily="34" charset="0"/>
                <a:sym typeface="Helvetica" pitchFamily="34" charset="0"/>
              </a:rPr>
              <a:t>Cardiol</a:t>
            </a:r>
            <a:r>
              <a:rPr lang="en-US" altLang="en-US" sz="1100" i="1" dirty="0">
                <a:solidFill>
                  <a:srgbClr val="FFFFFF"/>
                </a:solidFill>
                <a:latin typeface="Helvetica" pitchFamily="34" charset="0"/>
                <a:cs typeface="Helvetica" pitchFamily="34" charset="0"/>
                <a:sym typeface="Helvetica" pitchFamily="34" charset="0"/>
              </a:rPr>
              <a:t>. 2015; 12: 459-64</a:t>
            </a:r>
            <a:endParaRPr lang="en-US" altLang="en-US" sz="1500" i="1" dirty="0">
              <a:solidFill>
                <a:srgbClr val="FFFFFF"/>
              </a:solidFill>
              <a:latin typeface="Helvetica" pitchFamily="34" charset="0"/>
              <a:cs typeface="Helvetica" pitchFamily="34" charset="0"/>
              <a:sym typeface="Helvetica" pitchFamily="34" charset="0"/>
            </a:endParaRPr>
          </a:p>
        </p:txBody>
      </p:sp>
    </p:spTree>
    <p:extLst>
      <p:ext uri="{BB962C8B-B14F-4D97-AF65-F5344CB8AC3E}">
        <p14:creationId xmlns:p14="http://schemas.microsoft.com/office/powerpoint/2010/main" val="206500063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669925" y="0"/>
            <a:ext cx="7804150" cy="1117997"/>
          </a:xfrm>
        </p:spPr>
        <p:txBody>
          <a:bodyPr>
            <a:normAutofit fontScale="90000"/>
          </a:bodyPr>
          <a:lstStyle/>
          <a:p>
            <a:pPr defTabSz="338138"/>
            <a:r>
              <a:rPr lang="en-US" altLang="en-US" sz="4200" b="1" dirty="0">
                <a:latin typeface="Cambria" panose="02040503050406030204" pitchFamily="18" charset="0"/>
                <a:cs typeface="Arial" pitchFamily="34" charset="0"/>
                <a:sym typeface="Arial" pitchFamily="34" charset="0"/>
              </a:rPr>
              <a:t>Prevention in Older Adults:</a:t>
            </a:r>
            <a:r>
              <a:rPr lang="en-US" altLang="en-US" sz="3600" b="1" dirty="0">
                <a:latin typeface="Cambria" panose="02040503050406030204" pitchFamily="18" charset="0"/>
                <a:cs typeface="Arial" pitchFamily="34" charset="0"/>
                <a:sym typeface="Arial" pitchFamily="34" charset="0"/>
              </a:rPr>
              <a:t/>
            </a:r>
            <a:br>
              <a:rPr lang="en-US" altLang="en-US" sz="3600" b="1" dirty="0">
                <a:latin typeface="Cambria" panose="02040503050406030204" pitchFamily="18" charset="0"/>
                <a:cs typeface="Arial" pitchFamily="34" charset="0"/>
                <a:sym typeface="Arial" pitchFamily="34" charset="0"/>
              </a:rPr>
            </a:br>
            <a:r>
              <a:rPr lang="en-US" altLang="en-US" sz="3400" b="1" dirty="0" smtClean="0">
                <a:latin typeface="Cambria" panose="02040503050406030204" pitchFamily="18" charset="0"/>
                <a:cs typeface="Arial" pitchFamily="34" charset="0"/>
                <a:sym typeface="Arial" pitchFamily="34" charset="0"/>
              </a:rPr>
              <a:t>Summary (continued)</a:t>
            </a:r>
          </a:p>
        </p:txBody>
      </p:sp>
      <p:sp>
        <p:nvSpPr>
          <p:cNvPr id="3" name="Content Placeholder 2"/>
          <p:cNvSpPr>
            <a:spLocks noGrp="1"/>
          </p:cNvSpPr>
          <p:nvPr>
            <p:ph idx="1"/>
          </p:nvPr>
        </p:nvSpPr>
        <p:spPr>
          <a:xfrm>
            <a:off x="187626" y="1278154"/>
            <a:ext cx="8786812" cy="2947857"/>
          </a:xfrm>
        </p:spPr>
        <p:txBody>
          <a:bodyPr>
            <a:normAutofit/>
          </a:bodyPr>
          <a:lstStyle/>
          <a:p>
            <a:pPr marL="519255" lvl="1" indent="-342900" defTabSz="225467">
              <a:lnSpc>
                <a:spcPct val="110000"/>
              </a:lnSpc>
              <a:spcBef>
                <a:spcPts val="600"/>
              </a:spcBef>
              <a:buFont typeface="Wingdings" panose="05000000000000000000" pitchFamily="2" charset="2"/>
              <a:buChar char="§"/>
              <a:defRPr/>
            </a:pPr>
            <a:r>
              <a:rPr lang="en-US" altLang="en-US" sz="1800" b="1" dirty="0">
                <a:solidFill>
                  <a:schemeClr val="tx2"/>
                </a:solidFill>
                <a:latin typeface="Calibri" panose="020F0502020204030204" pitchFamily="34" charset="0"/>
                <a:cs typeface="Arial" pitchFamily="34" charset="0"/>
                <a:sym typeface="Arial" pitchFamily="34" charset="0"/>
              </a:rPr>
              <a:t>Blood pressure control</a:t>
            </a:r>
            <a:r>
              <a:rPr lang="en-US" altLang="en-US" sz="1800" dirty="0">
                <a:solidFill>
                  <a:schemeClr val="tx2"/>
                </a:solidFill>
                <a:latin typeface="Calibri" panose="020F0502020204030204" pitchFamily="34" charset="0"/>
                <a:cs typeface="Arial" pitchFamily="34" charset="0"/>
                <a:sym typeface="Arial" pitchFamily="34" charset="0"/>
              </a:rPr>
              <a:t> significantly decreases risk of cardiovascular events as well as incidence of heart failure, coronary heart disease, atrial fibrillation, and dementia</a:t>
            </a:r>
          </a:p>
          <a:p>
            <a:pPr marL="519255" lvl="1" indent="-342900" defTabSz="225467">
              <a:lnSpc>
                <a:spcPct val="110000"/>
              </a:lnSpc>
              <a:spcBef>
                <a:spcPts val="600"/>
              </a:spcBef>
              <a:buFont typeface="Wingdings" panose="05000000000000000000" pitchFamily="2" charset="2"/>
              <a:buChar char="§"/>
              <a:defRPr/>
            </a:pPr>
            <a:r>
              <a:rPr lang="en-US" altLang="en-US" sz="1800" b="1" dirty="0">
                <a:solidFill>
                  <a:schemeClr val="tx2"/>
                </a:solidFill>
                <a:latin typeface="Calibri" panose="020F0502020204030204" pitchFamily="34" charset="0"/>
                <a:cs typeface="Arial" pitchFamily="34" charset="0"/>
                <a:sym typeface="Arial" pitchFamily="34" charset="0"/>
              </a:rPr>
              <a:t>Statin therapy</a:t>
            </a:r>
            <a:r>
              <a:rPr lang="en-US" altLang="en-US" sz="1800" dirty="0">
                <a:solidFill>
                  <a:schemeClr val="tx2"/>
                </a:solidFill>
                <a:latin typeface="Calibri" panose="020F0502020204030204" pitchFamily="34" charset="0"/>
                <a:cs typeface="Arial" pitchFamily="34" charset="0"/>
                <a:sym typeface="Arial" pitchFamily="34" charset="0"/>
              </a:rPr>
              <a:t> can provide significant secondary risk reduction in all-cause mortality, coronary heart disease events, ischemic stroke and deep vein thrombosis</a:t>
            </a:r>
          </a:p>
          <a:p>
            <a:pPr marL="519255" lvl="1" indent="-342900" defTabSz="225467">
              <a:lnSpc>
                <a:spcPct val="110000"/>
              </a:lnSpc>
              <a:spcBef>
                <a:spcPts val="600"/>
              </a:spcBef>
              <a:buFont typeface="Wingdings" panose="05000000000000000000" pitchFamily="2" charset="2"/>
              <a:buChar char="§"/>
              <a:defRPr/>
            </a:pPr>
            <a:r>
              <a:rPr lang="en-US" altLang="en-US" sz="1800" b="1" dirty="0">
                <a:solidFill>
                  <a:schemeClr val="tx2"/>
                </a:solidFill>
                <a:latin typeface="Calibri" panose="020F0502020204030204" pitchFamily="34" charset="0"/>
                <a:cs typeface="Arial" pitchFamily="34" charset="0"/>
                <a:sym typeface="Arial" pitchFamily="34" charset="0"/>
              </a:rPr>
              <a:t>Cardiac rehabilitation</a:t>
            </a:r>
            <a:r>
              <a:rPr lang="en-US" altLang="en-US" sz="1800" dirty="0">
                <a:solidFill>
                  <a:schemeClr val="tx2"/>
                </a:solidFill>
                <a:latin typeface="Calibri" panose="020F0502020204030204" pitchFamily="34" charset="0"/>
                <a:cs typeface="Arial" pitchFamily="34" charset="0"/>
                <a:sym typeface="Arial" pitchFamily="34" charset="0"/>
              </a:rPr>
              <a:t> facilitates effective prevention to a wide spectrum of older adults, from frail to robust. </a:t>
            </a:r>
            <a:endParaRPr lang="en-US" altLang="en-US" sz="1800" b="1" dirty="0">
              <a:solidFill>
                <a:schemeClr val="tx2"/>
              </a:solidFill>
              <a:latin typeface="Calibri" panose="020F0502020204030204" pitchFamily="34" charset="0"/>
              <a:cs typeface="Arial" pitchFamily="34" charset="0"/>
              <a:sym typeface="Arial" pitchFamily="34" charset="0"/>
            </a:endParaRPr>
          </a:p>
          <a:p>
            <a:pPr marL="519255" lvl="1" indent="-342900" defTabSz="225467">
              <a:lnSpc>
                <a:spcPct val="110000"/>
              </a:lnSpc>
              <a:spcBef>
                <a:spcPts val="600"/>
              </a:spcBef>
              <a:buFont typeface="Wingdings" panose="05000000000000000000" pitchFamily="2" charset="2"/>
              <a:buChar char="§"/>
              <a:defRPr/>
            </a:pPr>
            <a:r>
              <a:rPr lang="en-US" altLang="en-US" sz="1800" b="1" dirty="0">
                <a:solidFill>
                  <a:schemeClr val="tx2"/>
                </a:solidFill>
                <a:latin typeface="Calibri" panose="020F0502020204030204" pitchFamily="34" charset="0"/>
                <a:cs typeface="Arial" pitchFamily="34" charset="0"/>
                <a:sym typeface="Arial" pitchFamily="34" charset="0"/>
              </a:rPr>
              <a:t>Exercise testing</a:t>
            </a:r>
            <a:r>
              <a:rPr lang="en-US" altLang="en-US" sz="1800" dirty="0">
                <a:solidFill>
                  <a:schemeClr val="tx2"/>
                </a:solidFill>
                <a:latin typeface="Calibri" panose="020F0502020204030204" pitchFamily="34" charset="0"/>
                <a:cs typeface="Arial" pitchFamily="34" charset="0"/>
                <a:sym typeface="Arial" pitchFamily="34" charset="0"/>
              </a:rPr>
              <a:t> may serve as a tool to assess endurance, hemodynamic response, balance, and safety prior to physical exercise program</a:t>
            </a:r>
            <a:endParaRPr lang="en-US" altLang="en-US" sz="1800" b="1" dirty="0">
              <a:solidFill>
                <a:schemeClr val="tx2"/>
              </a:solidFill>
              <a:latin typeface="Calibri" panose="020F0502020204030204" pitchFamily="34" charset="0"/>
              <a:cs typeface="Arial" pitchFamily="34" charset="0"/>
              <a:sym typeface="Arial" pitchFamily="34" charset="0"/>
            </a:endParaRPr>
          </a:p>
          <a:p>
            <a:pPr>
              <a:buFont typeface="Arial" charset="0"/>
              <a:buChar char="•"/>
              <a:defRPr/>
            </a:pPr>
            <a:endParaRPr lang="en-US" dirty="0">
              <a:latin typeface="Calibri" panose="020F0502020204030204" pitchFamily="34" charset="0"/>
            </a:endParaRPr>
          </a:p>
        </p:txBody>
      </p:sp>
    </p:spTree>
    <p:extLst>
      <p:ext uri="{BB962C8B-B14F-4D97-AF65-F5344CB8AC3E}">
        <p14:creationId xmlns:p14="http://schemas.microsoft.com/office/powerpoint/2010/main" val="3265643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ACC_SIG_BLUE_19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4" y="1632348"/>
            <a:ext cx="7927975" cy="18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915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58432" cy="871537"/>
          </a:xfrm>
        </p:spPr>
        <p:txBody>
          <a:bodyPr>
            <a:normAutofit/>
          </a:bodyPr>
          <a:lstStyle/>
          <a:p>
            <a:pPr algn="ctr"/>
            <a:r>
              <a:rPr lang="en-US" altLang="en-US" sz="3800" dirty="0">
                <a:solidFill>
                  <a:srgbClr val="E9700A"/>
                </a:solidFill>
                <a:latin typeface="Cambria" panose="02040503050406030204" pitchFamily="18" charset="0"/>
                <a:cs typeface="Helvetica" pitchFamily="34" charset="0"/>
                <a:sym typeface="Helvetica" pitchFamily="34" charset="0"/>
              </a:rPr>
              <a:t>Physical Activity </a:t>
            </a:r>
            <a:endParaRPr lang="en-US" sz="3800" dirty="0">
              <a:solidFill>
                <a:srgbClr val="E9700A"/>
              </a:solidFill>
              <a:latin typeface="Cambria" panose="02040503050406030204"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7017" y="1328974"/>
            <a:ext cx="4047815" cy="2141064"/>
          </a:xfrm>
        </p:spPr>
      </p:pic>
      <p:sp>
        <p:nvSpPr>
          <p:cNvPr id="6" name="Text Placeholder 5"/>
          <p:cNvSpPr>
            <a:spLocks noGrp="1"/>
          </p:cNvSpPr>
          <p:nvPr>
            <p:ph type="body" sz="half" idx="2"/>
          </p:nvPr>
        </p:nvSpPr>
        <p:spPr>
          <a:xfrm>
            <a:off x="457200" y="1076325"/>
            <a:ext cx="3587578" cy="3059070"/>
          </a:xfrm>
        </p:spPr>
        <p:txBody>
          <a:bodyPr/>
          <a:lstStyle/>
          <a:p>
            <a:pPr marL="342900" indent="-342900" defTabSz="369453">
              <a:spcBef>
                <a:spcPts val="0"/>
              </a:spcBef>
              <a:spcAft>
                <a:spcPts val="600"/>
              </a:spcAft>
              <a:buFont typeface="Wingdings" panose="05000000000000000000" pitchFamily="2" charset="2"/>
              <a:buChar char="§"/>
              <a:defRPr/>
            </a:pPr>
            <a:r>
              <a:rPr lang="en-US" altLang="en-US" sz="2000" dirty="0">
                <a:solidFill>
                  <a:srgbClr val="002060"/>
                </a:solidFill>
                <a:latin typeface="Calibri" panose="020F0502020204030204" pitchFamily="34" charset="0"/>
                <a:cs typeface="Arial" pitchFamily="34" charset="0"/>
                <a:sym typeface="Arial" pitchFamily="34" charset="0"/>
              </a:rPr>
              <a:t>Sedentary lifestyle remains a common aspect of Western lifestyle that worsens with advancing </a:t>
            </a:r>
            <a:r>
              <a:rPr lang="en-US" altLang="en-US" sz="2000" dirty="0" smtClean="0">
                <a:solidFill>
                  <a:srgbClr val="002060"/>
                </a:solidFill>
                <a:latin typeface="Calibri" panose="020F0502020204030204" pitchFamily="34" charset="0"/>
                <a:cs typeface="Arial" pitchFamily="34" charset="0"/>
                <a:sym typeface="Arial" pitchFamily="34" charset="0"/>
              </a:rPr>
              <a:t>age</a:t>
            </a:r>
          </a:p>
          <a:p>
            <a:pPr marL="800100" lvl="1" indent="-342900" defTabSz="369453">
              <a:spcBef>
                <a:spcPts val="0"/>
              </a:spcBef>
              <a:spcAft>
                <a:spcPts val="600"/>
              </a:spcAft>
              <a:buFont typeface="Calibri" panose="020F0502020204030204" pitchFamily="34" charset="0"/>
              <a:buChar char="-"/>
              <a:defRPr/>
            </a:pPr>
            <a:r>
              <a:rPr lang="en-US" altLang="en-US" sz="1800" dirty="0" smtClean="0">
                <a:solidFill>
                  <a:srgbClr val="002060"/>
                </a:solidFill>
                <a:latin typeface="Calibri" panose="020F0502020204030204" pitchFamily="34" charset="0"/>
                <a:cs typeface="Arial" pitchFamily="34" charset="0"/>
                <a:sym typeface="Arial" pitchFamily="34" charset="0"/>
              </a:rPr>
              <a:t>Susceptibility </a:t>
            </a:r>
            <a:r>
              <a:rPr lang="en-US" altLang="en-US" sz="1800" dirty="0">
                <a:solidFill>
                  <a:srgbClr val="002060"/>
                </a:solidFill>
                <a:latin typeface="Calibri" panose="020F0502020204030204" pitchFamily="34" charset="0"/>
                <a:cs typeface="Arial" pitchFamily="34" charset="0"/>
                <a:sym typeface="Arial" pitchFamily="34" charset="0"/>
              </a:rPr>
              <a:t>to and consequences of CV disease are compounded by sedentariness</a:t>
            </a:r>
          </a:p>
          <a:p>
            <a:endParaRPr lang="en-US" sz="1800" dirty="0"/>
          </a:p>
        </p:txBody>
      </p:sp>
    </p:spTree>
    <p:extLst>
      <p:ext uri="{BB962C8B-B14F-4D97-AF65-F5344CB8AC3E}">
        <p14:creationId xmlns:p14="http://schemas.microsoft.com/office/powerpoint/2010/main" val="3872078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457200" y="114300"/>
            <a:ext cx="8229600" cy="857250"/>
          </a:xfrm>
        </p:spPr>
        <p:txBody>
          <a:bodyPr/>
          <a:lstStyle/>
          <a:p>
            <a:pPr defTabSz="352425"/>
            <a:r>
              <a:rPr lang="en-US" altLang="en-US" sz="3800" b="1" dirty="0" smtClean="0">
                <a:latin typeface="Cambria" panose="02040503050406030204" pitchFamily="18" charset="0"/>
                <a:cs typeface="Arial" pitchFamily="34" charset="0"/>
                <a:sym typeface="Arial" pitchFamily="34" charset="0"/>
              </a:rPr>
              <a:t>Cardiorespiratory Fitness and Age</a:t>
            </a:r>
          </a:p>
        </p:txBody>
      </p:sp>
      <p:sp>
        <p:nvSpPr>
          <p:cNvPr id="7170" name="Rectangle 2"/>
          <p:cNvSpPr>
            <a:spLocks noGrp="1" noChangeArrowheads="1"/>
          </p:cNvSpPr>
          <p:nvPr>
            <p:ph idx="1"/>
          </p:nvPr>
        </p:nvSpPr>
        <p:spPr>
          <a:xfrm>
            <a:off x="381001" y="872696"/>
            <a:ext cx="8412163" cy="2243138"/>
          </a:xfrm>
        </p:spPr>
        <p:txBody>
          <a:bodyPr>
            <a:noAutofit/>
          </a:bodyPr>
          <a:lstStyle/>
          <a:p>
            <a:pPr defTabSz="265649">
              <a:spcBef>
                <a:spcPts val="0"/>
              </a:spcBef>
              <a:spcAft>
                <a:spcPts val="600"/>
              </a:spcAft>
              <a:buFont typeface="Wingdings" panose="05000000000000000000" pitchFamily="2" charset="2"/>
              <a:buChar char="§"/>
              <a:defRPr/>
            </a:pPr>
            <a:r>
              <a:rPr lang="en-US" altLang="en-US" sz="1800" dirty="0">
                <a:solidFill>
                  <a:schemeClr val="tx2"/>
                </a:solidFill>
                <a:latin typeface="Arial" pitchFamily="34" charset="0"/>
                <a:cs typeface="Arial" pitchFamily="34" charset="0"/>
                <a:sym typeface="Arial" pitchFamily="34" charset="0"/>
              </a:rPr>
              <a:t>Reduced cardiorespiratory fitness (CRF) is associated with increased mortality and morbidity </a:t>
            </a:r>
          </a:p>
          <a:p>
            <a:pPr marL="719931" lvl="1" indent="-232164" defTabSz="265649">
              <a:spcBef>
                <a:spcPts val="0"/>
              </a:spcBef>
              <a:spcAft>
                <a:spcPts val="600"/>
              </a:spcAft>
              <a:defRPr/>
            </a:pPr>
            <a:r>
              <a:rPr lang="en-US" altLang="en-US" sz="1600" dirty="0">
                <a:solidFill>
                  <a:schemeClr val="tx2"/>
                </a:solidFill>
                <a:latin typeface="Arial" pitchFamily="34" charset="0"/>
                <a:cs typeface="Arial" pitchFamily="34" charset="0"/>
                <a:sym typeface="Arial" pitchFamily="34" charset="0"/>
              </a:rPr>
              <a:t>CRF can be directly measured as peak oxygen utilization (VO2), usually by cardiopulmonary exercise testing, or it can be approximated as metabolic equivalents (METs), usually based on a standard ECG exercise test (using formulas)</a:t>
            </a:r>
          </a:p>
          <a:p>
            <a:pPr defTabSz="265649">
              <a:spcBef>
                <a:spcPts val="0"/>
              </a:spcBef>
              <a:spcAft>
                <a:spcPts val="600"/>
              </a:spcAft>
              <a:buFont typeface="Wingdings" panose="05000000000000000000" pitchFamily="2" charset="2"/>
              <a:buChar char="§"/>
              <a:defRPr/>
            </a:pPr>
            <a:r>
              <a:rPr lang="en-US" altLang="en-US" sz="1800" dirty="0">
                <a:solidFill>
                  <a:schemeClr val="tx2"/>
                </a:solidFill>
                <a:latin typeface="Arial" pitchFamily="34" charset="0"/>
                <a:cs typeface="Arial" pitchFamily="34" charset="0"/>
                <a:sym typeface="Arial" pitchFamily="34" charset="0"/>
              </a:rPr>
              <a:t>Central (heart, lungs) as well as peripheral (muscle, vascular) mechanisms influence CRF  </a:t>
            </a:r>
          </a:p>
          <a:p>
            <a:pPr marL="719931" lvl="1" indent="-232164" defTabSz="265649">
              <a:spcBef>
                <a:spcPts val="0"/>
              </a:spcBef>
              <a:spcAft>
                <a:spcPts val="600"/>
              </a:spcAft>
              <a:defRPr/>
            </a:pPr>
            <a:r>
              <a:rPr lang="en-US" altLang="en-US" sz="1600" dirty="0">
                <a:solidFill>
                  <a:schemeClr val="tx2"/>
                </a:solidFill>
                <a:latin typeface="Arial" pitchFamily="34" charset="0"/>
                <a:cs typeface="Arial" pitchFamily="34" charset="0"/>
                <a:sym typeface="Arial" pitchFamily="34" charset="0"/>
              </a:rPr>
              <a:t>Central and peripheral physiologies are affected by age and disease, but both can be modified by physical activity</a:t>
            </a:r>
          </a:p>
          <a:p>
            <a:pPr defTabSz="265649">
              <a:spcBef>
                <a:spcPts val="0"/>
              </a:spcBef>
              <a:spcAft>
                <a:spcPts val="600"/>
              </a:spcAft>
              <a:buFont typeface="Wingdings" panose="05000000000000000000" pitchFamily="2" charset="2"/>
              <a:buChar char="§"/>
              <a:defRPr/>
            </a:pPr>
            <a:r>
              <a:rPr lang="en-US" altLang="en-US" sz="1800" dirty="0">
                <a:solidFill>
                  <a:schemeClr val="tx2"/>
                </a:solidFill>
                <a:latin typeface="Arial" pitchFamily="34" charset="0"/>
                <a:cs typeface="Arial" pitchFamily="34" charset="0"/>
                <a:sym typeface="Arial" pitchFamily="34" charset="0"/>
              </a:rPr>
              <a:t>Strength becomes a greater determinant of function in relatively frailer adults </a:t>
            </a:r>
          </a:p>
        </p:txBody>
      </p:sp>
      <p:sp>
        <p:nvSpPr>
          <p:cNvPr id="4" name="TextBox 3"/>
          <p:cNvSpPr txBox="1"/>
          <p:nvPr/>
        </p:nvSpPr>
        <p:spPr>
          <a:xfrm>
            <a:off x="124855" y="4470798"/>
            <a:ext cx="8903815" cy="624047"/>
          </a:xfrm>
          <a:prstGeom prst="rect">
            <a:avLst/>
          </a:prstGeom>
          <a:noFill/>
        </p:spPr>
        <p:txBody>
          <a:bodyPr wrap="square" lIns="64291" tIns="32146" rIns="64291" bIns="32146">
            <a:spAutoFit/>
          </a:bodyPr>
          <a:lstStyle/>
          <a:p>
            <a:pPr algn="r">
              <a:spcBef>
                <a:spcPts val="422"/>
              </a:spcBef>
              <a:defRPr/>
            </a:pPr>
            <a:r>
              <a:rPr lang="en-US" sz="1100" i="1" dirty="0">
                <a:solidFill>
                  <a:schemeClr val="bg1"/>
                </a:solidFill>
                <a:latin typeface="Calibri" panose="020F0502020204030204" pitchFamily="34" charset="0"/>
                <a:cs typeface="Helvetica" panose="020B0604020202020204" pitchFamily="34" charset="0"/>
              </a:rPr>
              <a:t>J </a:t>
            </a:r>
            <a:r>
              <a:rPr lang="en-US" sz="1100" i="1" dirty="0" err="1">
                <a:solidFill>
                  <a:schemeClr val="bg1"/>
                </a:solidFill>
                <a:latin typeface="Calibri" panose="020F0502020204030204" pitchFamily="34" charset="0"/>
                <a:cs typeface="Helvetica" panose="020B0604020202020204" pitchFamily="34" charset="0"/>
              </a:rPr>
              <a:t>Cardiopulm</a:t>
            </a:r>
            <a:r>
              <a:rPr lang="en-US" sz="1100" i="1" dirty="0">
                <a:solidFill>
                  <a:schemeClr val="bg1"/>
                </a:solidFill>
                <a:latin typeface="Calibri" panose="020F0502020204030204" pitchFamily="34" charset="0"/>
                <a:cs typeface="Helvetica" panose="020B0604020202020204" pitchFamily="34" charset="0"/>
              </a:rPr>
              <a:t> </a:t>
            </a:r>
            <a:r>
              <a:rPr lang="en-US" sz="1100" i="1" dirty="0" err="1">
                <a:solidFill>
                  <a:schemeClr val="bg1"/>
                </a:solidFill>
                <a:latin typeface="Calibri" panose="020F0502020204030204" pitchFamily="34" charset="0"/>
                <a:cs typeface="Helvetica" panose="020B0604020202020204" pitchFamily="34" charset="0"/>
              </a:rPr>
              <a:t>Rehabil</a:t>
            </a:r>
            <a:r>
              <a:rPr lang="en-US" sz="1100" i="1" dirty="0">
                <a:solidFill>
                  <a:schemeClr val="bg1"/>
                </a:solidFill>
                <a:latin typeface="Calibri" panose="020F0502020204030204" pitchFamily="34" charset="0"/>
                <a:cs typeface="Helvetica" panose="020B0604020202020204" pitchFamily="34" charset="0"/>
              </a:rPr>
              <a:t> Prev</a:t>
            </a:r>
            <a:r>
              <a:rPr lang="en-US" sz="1100" dirty="0">
                <a:solidFill>
                  <a:schemeClr val="bg1"/>
                </a:solidFill>
                <a:latin typeface="Calibri" panose="020F0502020204030204" pitchFamily="34" charset="0"/>
                <a:cs typeface="Helvetica" panose="020B0604020202020204" pitchFamily="34" charset="0"/>
              </a:rPr>
              <a:t>. 2016 Apr 26. </a:t>
            </a:r>
            <a:endParaRPr lang="en-US" sz="1100" dirty="0" smtClean="0">
              <a:solidFill>
                <a:schemeClr val="bg1"/>
              </a:solidFill>
              <a:latin typeface="Calibri" panose="020F0502020204030204" pitchFamily="34" charset="0"/>
              <a:cs typeface="Helvetica" panose="020B0604020202020204" pitchFamily="34" charset="0"/>
            </a:endParaRPr>
          </a:p>
          <a:p>
            <a:pPr algn="r">
              <a:spcBef>
                <a:spcPts val="422"/>
              </a:spcBef>
              <a:defRPr/>
            </a:pPr>
            <a:r>
              <a:rPr lang="en-US" sz="1100" i="1" dirty="0" smtClean="0">
                <a:solidFill>
                  <a:schemeClr val="bg1"/>
                </a:solidFill>
                <a:latin typeface="Calibri" panose="020F0502020204030204" pitchFamily="34" charset="0"/>
              </a:rPr>
              <a:t>Arch </a:t>
            </a:r>
            <a:r>
              <a:rPr lang="en-US" sz="1100" i="1" dirty="0">
                <a:solidFill>
                  <a:schemeClr val="bg1"/>
                </a:solidFill>
                <a:latin typeface="Calibri" panose="020F0502020204030204" pitchFamily="34" charset="0"/>
              </a:rPr>
              <a:t>Phys Med </a:t>
            </a:r>
            <a:r>
              <a:rPr lang="en-US" sz="1100" i="1" dirty="0" err="1">
                <a:solidFill>
                  <a:schemeClr val="bg1"/>
                </a:solidFill>
                <a:latin typeface="Calibri" panose="020F0502020204030204" pitchFamily="34" charset="0"/>
              </a:rPr>
              <a:t>Rehabil</a:t>
            </a:r>
            <a:r>
              <a:rPr lang="en-US" sz="1100" i="1" dirty="0">
                <a:solidFill>
                  <a:schemeClr val="bg1"/>
                </a:solidFill>
                <a:latin typeface="Calibri" panose="020F0502020204030204" pitchFamily="34" charset="0"/>
              </a:rPr>
              <a:t> </a:t>
            </a:r>
            <a:r>
              <a:rPr lang="en-US" sz="1100" dirty="0">
                <a:solidFill>
                  <a:schemeClr val="bg1"/>
                </a:solidFill>
                <a:latin typeface="Calibri" panose="020F0502020204030204" pitchFamily="34" charset="0"/>
              </a:rPr>
              <a:t>2004;85:S31-42</a:t>
            </a:r>
          </a:p>
          <a:p>
            <a:pPr algn="r">
              <a:defRPr/>
            </a:pPr>
            <a:r>
              <a:rPr lang="en-US" sz="1100" dirty="0">
                <a:solidFill>
                  <a:schemeClr val="bg1"/>
                </a:solidFill>
                <a:latin typeface="Helvetica" panose="020B0604020202020204" pitchFamily="34" charset="0"/>
                <a:cs typeface="Helvetica" panose="020B0604020202020204" pitchFamily="34" charset="0"/>
              </a:rPr>
              <a:t> </a:t>
            </a:r>
          </a:p>
        </p:txBody>
      </p:sp>
      <p:sp>
        <p:nvSpPr>
          <p:cNvPr id="9221" name="TextBox 5"/>
          <p:cNvSpPr txBox="1">
            <a:spLocks noChangeArrowheads="1"/>
          </p:cNvSpPr>
          <p:nvPr/>
        </p:nvSpPr>
        <p:spPr bwMode="auto">
          <a:xfrm>
            <a:off x="187325" y="4710113"/>
            <a:ext cx="5018088" cy="23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eaLnBrk="1" hangingPunct="1"/>
            <a:endParaRPr lang="en-US" altLang="en-US" sz="1100">
              <a:solidFill>
                <a:schemeClr val="bg1"/>
              </a:solidFill>
            </a:endParaRPr>
          </a:p>
        </p:txBody>
      </p:sp>
    </p:spTree>
    <p:extLst>
      <p:ext uri="{BB962C8B-B14F-4D97-AF65-F5344CB8AC3E}">
        <p14:creationId xmlns:p14="http://schemas.microsoft.com/office/powerpoint/2010/main" val="301547015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73510"/>
            <a:ext cx="7804150" cy="1117997"/>
          </a:xfrm>
        </p:spPr>
        <p:txBody>
          <a:bodyPr>
            <a:normAutofit/>
          </a:bodyPr>
          <a:lstStyle/>
          <a:p>
            <a:pPr defTabSz="352425"/>
            <a:r>
              <a:rPr lang="en-US" altLang="en-US" sz="3800" b="1" dirty="0" smtClean="0">
                <a:latin typeface="Cambria" panose="02040503050406030204" pitchFamily="18" charset="0"/>
                <a:cs typeface="Helvetica" pitchFamily="34" charset="0"/>
                <a:sym typeface="Helvetica" pitchFamily="34" charset="0"/>
              </a:rPr>
              <a:t>Physical Activity</a:t>
            </a:r>
          </a:p>
        </p:txBody>
      </p:sp>
      <p:sp>
        <p:nvSpPr>
          <p:cNvPr id="8193" name="Rectangle 1"/>
          <p:cNvSpPr>
            <a:spLocks noGrp="1" noChangeArrowheads="1"/>
          </p:cNvSpPr>
          <p:nvPr>
            <p:ph idx="1"/>
          </p:nvPr>
        </p:nvSpPr>
        <p:spPr>
          <a:xfrm>
            <a:off x="228600" y="837395"/>
            <a:ext cx="8618838" cy="3415904"/>
          </a:xfrm>
        </p:spPr>
        <p:txBody>
          <a:bodyPr>
            <a:normAutofit fontScale="77500" lnSpcReduction="20000"/>
          </a:bodyPr>
          <a:lstStyle/>
          <a:p>
            <a:pPr marL="342900" lvl="1" indent="-342900" defTabSz="340433">
              <a:lnSpc>
                <a:spcPct val="120000"/>
              </a:lnSpc>
              <a:spcBef>
                <a:spcPts val="0"/>
              </a:spcBef>
              <a:spcAft>
                <a:spcPts val="600"/>
              </a:spcAft>
              <a:buFont typeface="Wingdings" panose="05000000000000000000" pitchFamily="2" charset="2"/>
              <a:buChar char="§"/>
              <a:defRPr/>
            </a:pPr>
            <a:r>
              <a:rPr lang="en-US" altLang="en-US" sz="2600" dirty="0">
                <a:solidFill>
                  <a:schemeClr val="tx2"/>
                </a:solidFill>
                <a:latin typeface="Calibri" panose="020F0502020204030204" pitchFamily="34" charset="0"/>
                <a:cs typeface="Arial" pitchFamily="34" charset="0"/>
                <a:sym typeface="Arial" pitchFamily="34" charset="0"/>
              </a:rPr>
              <a:t>Benefits of physical activity are multifold in older adults </a:t>
            </a:r>
          </a:p>
          <a:p>
            <a:pPr marL="660773" lvl="3" indent="-334851" defTabSz="340433">
              <a:lnSpc>
                <a:spcPct val="120000"/>
              </a:lnSpc>
              <a:spcBef>
                <a:spcPts val="0"/>
              </a:spcBef>
              <a:spcAft>
                <a:spcPts val="600"/>
              </a:spcAft>
              <a:buFontTx/>
              <a:buChar char="–"/>
              <a:defRPr/>
            </a:pPr>
            <a:r>
              <a:rPr lang="en-US" altLang="en-US" sz="2100" dirty="0">
                <a:solidFill>
                  <a:schemeClr val="tx2"/>
                </a:solidFill>
                <a:latin typeface="Calibri" panose="020F0502020204030204" pitchFamily="34" charset="0"/>
                <a:cs typeface="Arial" pitchFamily="34" charset="0"/>
                <a:sym typeface="Arial" pitchFamily="34" charset="0"/>
              </a:rPr>
              <a:t>Cardiovascular: Blood pressure, vasodilation, diastolic filling, inflammation, lipids, glucose/metabolism.</a:t>
            </a:r>
          </a:p>
          <a:p>
            <a:pPr marL="660773" lvl="3" indent="-334851" defTabSz="340433">
              <a:lnSpc>
                <a:spcPct val="120000"/>
              </a:lnSpc>
              <a:spcBef>
                <a:spcPts val="0"/>
              </a:spcBef>
              <a:spcAft>
                <a:spcPts val="600"/>
              </a:spcAft>
              <a:buFontTx/>
              <a:buChar char="–"/>
              <a:defRPr/>
            </a:pPr>
            <a:r>
              <a:rPr lang="en-US" altLang="en-US" sz="2100" dirty="0">
                <a:solidFill>
                  <a:schemeClr val="tx2"/>
                </a:solidFill>
                <a:latin typeface="Calibri" panose="020F0502020204030204" pitchFamily="34" charset="0"/>
                <a:cs typeface="Arial" pitchFamily="34" charset="0"/>
                <a:sym typeface="Arial" pitchFamily="34" charset="0"/>
              </a:rPr>
              <a:t>General: Body composition, neurocognitive, sleep, </a:t>
            </a:r>
            <a:r>
              <a:rPr lang="en-US" altLang="en-US" sz="2100" dirty="0" smtClean="0">
                <a:solidFill>
                  <a:schemeClr val="tx2"/>
                </a:solidFill>
                <a:latin typeface="Calibri" panose="020F0502020204030204" pitchFamily="34" charset="0"/>
                <a:cs typeface="Arial" pitchFamily="34" charset="0"/>
                <a:sym typeface="Arial" pitchFamily="34" charset="0"/>
              </a:rPr>
              <a:t>mood</a:t>
            </a:r>
          </a:p>
          <a:p>
            <a:pPr marL="325922" lvl="3" indent="0" defTabSz="340433">
              <a:lnSpc>
                <a:spcPct val="120000"/>
              </a:lnSpc>
              <a:spcBef>
                <a:spcPts val="0"/>
              </a:spcBef>
              <a:spcAft>
                <a:spcPts val="600"/>
              </a:spcAft>
              <a:buNone/>
              <a:defRPr/>
            </a:pPr>
            <a:endParaRPr lang="en-US" altLang="en-US" sz="1900" dirty="0">
              <a:solidFill>
                <a:schemeClr val="tx2"/>
              </a:solidFill>
              <a:latin typeface="Calibri" panose="020F0502020204030204" pitchFamily="34" charset="0"/>
              <a:cs typeface="Arial" pitchFamily="34" charset="0"/>
              <a:sym typeface="Arial" pitchFamily="34" charset="0"/>
            </a:endParaRPr>
          </a:p>
          <a:p>
            <a:pPr marL="347365" lvl="2" indent="-342900" defTabSz="340433">
              <a:lnSpc>
                <a:spcPct val="120000"/>
              </a:lnSpc>
              <a:spcBef>
                <a:spcPts val="0"/>
              </a:spcBef>
              <a:spcAft>
                <a:spcPts val="600"/>
              </a:spcAft>
              <a:buFont typeface="Wingdings" panose="05000000000000000000" pitchFamily="2" charset="2"/>
              <a:buChar char="§"/>
              <a:defRPr/>
            </a:pPr>
            <a:r>
              <a:rPr lang="en-US" altLang="en-US" sz="2600" dirty="0">
                <a:solidFill>
                  <a:schemeClr val="tx2"/>
                </a:solidFill>
                <a:latin typeface="Calibri" panose="020F0502020204030204" pitchFamily="34" charset="0"/>
                <a:cs typeface="Arial" pitchFamily="34" charset="0"/>
                <a:sym typeface="Arial" pitchFamily="34" charset="0"/>
              </a:rPr>
              <a:t>Post-hospitalization disability: often very difficult to initiate physical activity, especially after deconditioning in combination with poor sleep and effects of disease and associated therapies.</a:t>
            </a:r>
          </a:p>
          <a:p>
            <a:pPr marL="660773" lvl="3" indent="-334851" defTabSz="340433">
              <a:lnSpc>
                <a:spcPct val="120000"/>
              </a:lnSpc>
              <a:spcBef>
                <a:spcPts val="0"/>
              </a:spcBef>
              <a:spcAft>
                <a:spcPts val="600"/>
              </a:spcAft>
              <a:defRPr/>
            </a:pPr>
            <a:r>
              <a:rPr lang="en-US" altLang="en-US" sz="2100" dirty="0">
                <a:solidFill>
                  <a:schemeClr val="tx2"/>
                </a:solidFill>
                <a:latin typeface="Calibri" panose="020F0502020204030204" pitchFamily="34" charset="0"/>
                <a:cs typeface="Arial" pitchFamily="34" charset="0"/>
                <a:sym typeface="Arial" pitchFamily="34" charset="0"/>
              </a:rPr>
              <a:t>An exercise training program can help initiate physical activity in older adults as it can help overcome deconditioning, disability, and/or to better cope with disease/medications/ depression such that it can enable confidence to be active and </a:t>
            </a:r>
            <a:r>
              <a:rPr lang="en-US" altLang="en-US" sz="2100" dirty="0" smtClean="0">
                <a:solidFill>
                  <a:schemeClr val="tx2"/>
                </a:solidFill>
                <a:latin typeface="Calibri" panose="020F0502020204030204" pitchFamily="34" charset="0"/>
                <a:cs typeface="Arial" pitchFamily="34" charset="0"/>
                <a:sym typeface="Arial" pitchFamily="34" charset="0"/>
              </a:rPr>
              <a:t>independent. </a:t>
            </a:r>
            <a:endParaRPr lang="en-US" altLang="en-US" sz="2100" dirty="0">
              <a:solidFill>
                <a:schemeClr val="tx2"/>
              </a:solidFill>
              <a:latin typeface="Calibri" panose="020F0502020204030204" pitchFamily="34" charset="0"/>
              <a:cs typeface="Arial" pitchFamily="34" charset="0"/>
              <a:sym typeface="Arial" pitchFamily="34" charset="0"/>
            </a:endParaRPr>
          </a:p>
        </p:txBody>
      </p:sp>
      <p:sp>
        <p:nvSpPr>
          <p:cNvPr id="8195" name="Rectangle 3"/>
          <p:cNvSpPr>
            <a:spLocks/>
          </p:cNvSpPr>
          <p:nvPr/>
        </p:nvSpPr>
        <p:spPr bwMode="auto">
          <a:xfrm>
            <a:off x="0" y="4544061"/>
            <a:ext cx="9067800" cy="410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7" tIns="35717" rIns="35717" bIns="35717" anchor="ctr">
            <a:spAutoFit/>
          </a:bodyPr>
          <a:lstStyle>
            <a:lvl1pPr marL="457200" indent="-457200"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1pPr>
            <a:lvl2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2pPr>
            <a:lvl3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3pPr>
            <a:lvl4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4pPr>
            <a:lvl5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5pPr>
            <a:lvl6pPr marL="4572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6pPr>
            <a:lvl7pPr marL="9144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7pPr>
            <a:lvl8pPr marL="13716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8pPr>
            <a:lvl9pPr marL="18288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9pPr>
          </a:lstStyle>
          <a:p>
            <a:pPr algn="r">
              <a:defRPr/>
            </a:pPr>
            <a:r>
              <a:rPr lang="en-US" altLang="en-US" sz="1100" i="1" dirty="0">
                <a:solidFill>
                  <a:schemeClr val="bg1"/>
                </a:solidFill>
                <a:latin typeface="Helvetica" charset="0"/>
                <a:ea typeface="Helvetica" charset="0"/>
                <a:cs typeface="Helvetica" charset="0"/>
                <a:sym typeface="Helvetica" charset="0"/>
              </a:rPr>
              <a:t>Circulation 2005; 112:674–682 </a:t>
            </a:r>
          </a:p>
          <a:p>
            <a:pPr algn="r">
              <a:defRPr/>
            </a:pPr>
            <a:r>
              <a:rPr lang="en-US" altLang="en-US" sz="1100" i="1" dirty="0">
                <a:solidFill>
                  <a:schemeClr val="bg1"/>
                </a:solidFill>
                <a:latin typeface="Helvetica" charset="0"/>
                <a:ea typeface="Helvetica" charset="0"/>
                <a:cs typeface="Helvetica" charset="0"/>
                <a:sym typeface="Helvetica" charset="0"/>
              </a:rPr>
              <a:t>Chest 2003; 123:387–398 </a:t>
            </a:r>
          </a:p>
        </p:txBody>
      </p:sp>
    </p:spTree>
    <p:extLst>
      <p:ext uri="{BB962C8B-B14F-4D97-AF65-F5344CB8AC3E}">
        <p14:creationId xmlns:p14="http://schemas.microsoft.com/office/powerpoint/2010/main" val="220017615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685800" y="-197707"/>
            <a:ext cx="7804150" cy="1117997"/>
          </a:xfrm>
        </p:spPr>
        <p:txBody>
          <a:bodyPr>
            <a:normAutofit/>
          </a:bodyPr>
          <a:lstStyle/>
          <a:p>
            <a:pPr defTabSz="352425"/>
            <a:r>
              <a:rPr lang="en-US" altLang="en-US" sz="3800" b="1" dirty="0" smtClean="0">
                <a:latin typeface="Cambria" panose="02040503050406030204" pitchFamily="18" charset="0"/>
                <a:cs typeface="Helvetica" pitchFamily="34" charset="0"/>
                <a:sym typeface="Helvetica" pitchFamily="34" charset="0"/>
              </a:rPr>
              <a:t>Physical Activity Guidelines</a:t>
            </a:r>
          </a:p>
        </p:txBody>
      </p:sp>
      <p:sp>
        <p:nvSpPr>
          <p:cNvPr id="9218" name="Rectangle 2"/>
          <p:cNvSpPr>
            <a:spLocks noGrp="1" noChangeArrowheads="1"/>
          </p:cNvSpPr>
          <p:nvPr>
            <p:ph idx="1"/>
          </p:nvPr>
        </p:nvSpPr>
        <p:spPr>
          <a:xfrm>
            <a:off x="551935" y="815546"/>
            <a:ext cx="8171935" cy="3425108"/>
          </a:xfrm>
        </p:spPr>
        <p:txBody>
          <a:bodyPr>
            <a:normAutofit/>
          </a:bodyPr>
          <a:lstStyle/>
          <a:p>
            <a:pPr marL="342900" lvl="1" indent="-342900" defTabSz="245558">
              <a:lnSpc>
                <a:spcPct val="110000"/>
              </a:lnSpc>
              <a:spcBef>
                <a:spcPts val="0"/>
              </a:spcBef>
              <a:spcAft>
                <a:spcPts val="600"/>
              </a:spcAft>
              <a:buFont typeface="Wingdings" panose="05000000000000000000" pitchFamily="2" charset="2"/>
              <a:buChar char="§"/>
              <a:defRPr/>
            </a:pPr>
            <a:r>
              <a:rPr lang="en-US" altLang="en-US" sz="1900" dirty="0">
                <a:solidFill>
                  <a:schemeClr val="tx2"/>
                </a:solidFill>
                <a:latin typeface="Calibri" panose="020F0502020204030204" pitchFamily="34" charset="0"/>
                <a:cs typeface="Arial" pitchFamily="34" charset="0"/>
                <a:sym typeface="Arial" pitchFamily="34" charset="0"/>
              </a:rPr>
              <a:t>American College of Sports Medicine recommends 30 minutes of moderate-intensity aerobic-type exercise for at least 5 days per week or vigorous-intensity activity for at least 3 days per week</a:t>
            </a:r>
          </a:p>
          <a:p>
            <a:pPr marL="342900" lvl="1" indent="-342900" defTabSz="245558">
              <a:lnSpc>
                <a:spcPct val="110000"/>
              </a:lnSpc>
              <a:spcBef>
                <a:spcPts val="0"/>
              </a:spcBef>
              <a:spcAft>
                <a:spcPts val="600"/>
              </a:spcAft>
              <a:buFont typeface="Wingdings" panose="05000000000000000000" pitchFamily="2" charset="2"/>
              <a:buChar char="§"/>
              <a:defRPr/>
            </a:pPr>
            <a:r>
              <a:rPr lang="en-US" altLang="en-US" sz="1900" dirty="0">
                <a:solidFill>
                  <a:schemeClr val="tx2"/>
                </a:solidFill>
                <a:latin typeface="Calibri" panose="020F0502020204030204" pitchFamily="34" charset="0"/>
                <a:cs typeface="Arial" pitchFamily="34" charset="0"/>
                <a:sym typeface="Arial" pitchFamily="34" charset="0"/>
              </a:rPr>
              <a:t>ACC/AHA lifestyle guidelines recommend 150 min of moderate-intensity exercise per week for adults of all ages, and also highlight that multiple episodes as short as 10 minutes can have substantial benefits </a:t>
            </a:r>
          </a:p>
          <a:p>
            <a:pPr marL="342900" lvl="1" indent="-342900" defTabSz="245558">
              <a:lnSpc>
                <a:spcPct val="110000"/>
              </a:lnSpc>
              <a:spcBef>
                <a:spcPts val="0"/>
              </a:spcBef>
              <a:spcAft>
                <a:spcPts val="600"/>
              </a:spcAft>
              <a:buFont typeface="Wingdings" panose="05000000000000000000" pitchFamily="2" charset="2"/>
              <a:buChar char="§"/>
              <a:defRPr/>
            </a:pPr>
            <a:r>
              <a:rPr lang="en-US" altLang="en-US" sz="1900" dirty="0">
                <a:solidFill>
                  <a:schemeClr val="tx2"/>
                </a:solidFill>
                <a:latin typeface="Calibri" panose="020F0502020204030204" pitchFamily="34" charset="0"/>
                <a:cs typeface="Arial" pitchFamily="34" charset="0"/>
                <a:sym typeface="Arial" pitchFamily="34" charset="0"/>
              </a:rPr>
              <a:t>Beyond the guidelines: </a:t>
            </a:r>
          </a:p>
          <a:p>
            <a:pPr marL="642915" lvl="2" indent="-321457" defTabSz="245558">
              <a:lnSpc>
                <a:spcPct val="110000"/>
              </a:lnSpc>
              <a:spcBef>
                <a:spcPts val="0"/>
              </a:spcBef>
              <a:spcAft>
                <a:spcPts val="600"/>
              </a:spcAft>
              <a:buFont typeface="Arial" pitchFamily="34" charset="0"/>
              <a:buChar char="–"/>
              <a:defRPr/>
            </a:pPr>
            <a:r>
              <a:rPr lang="en-US" altLang="en-US" sz="1600" dirty="0">
                <a:solidFill>
                  <a:schemeClr val="tx2"/>
                </a:solidFill>
                <a:latin typeface="Calibri" panose="020F0502020204030204" pitchFamily="34" charset="0"/>
                <a:cs typeface="Arial" pitchFamily="34" charset="0"/>
                <a:sym typeface="Arial" pitchFamily="34" charset="0"/>
              </a:rPr>
              <a:t>Prolonged sitting is an independent risk   </a:t>
            </a:r>
          </a:p>
          <a:p>
            <a:pPr marL="642915" lvl="2" indent="-321457" defTabSz="245558">
              <a:lnSpc>
                <a:spcPct val="110000"/>
              </a:lnSpc>
              <a:spcBef>
                <a:spcPts val="0"/>
              </a:spcBef>
              <a:spcAft>
                <a:spcPts val="600"/>
              </a:spcAft>
              <a:buFont typeface="Arial" pitchFamily="34" charset="0"/>
              <a:buChar char="–"/>
              <a:defRPr/>
            </a:pPr>
            <a:r>
              <a:rPr lang="en-US" altLang="en-US" sz="1600" dirty="0">
                <a:solidFill>
                  <a:schemeClr val="tx2"/>
                </a:solidFill>
                <a:latin typeface="Calibri" panose="020F0502020204030204" pitchFamily="34" charset="0"/>
                <a:cs typeface="Arial" pitchFamily="34" charset="0"/>
                <a:sym typeface="Arial" pitchFamily="34" charset="0"/>
              </a:rPr>
              <a:t>Any activity is better than no activity</a:t>
            </a:r>
          </a:p>
        </p:txBody>
      </p:sp>
      <p:sp>
        <p:nvSpPr>
          <p:cNvPr id="9219" name="Rectangle 3"/>
          <p:cNvSpPr>
            <a:spLocks/>
          </p:cNvSpPr>
          <p:nvPr/>
        </p:nvSpPr>
        <p:spPr bwMode="auto">
          <a:xfrm>
            <a:off x="457200" y="4528407"/>
            <a:ext cx="8686800" cy="472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7" tIns="35717" rIns="35717" bIns="35717" anchor="ctr">
            <a:spAutoFit/>
          </a:bodyPr>
          <a:lstStyle>
            <a:lvl1pPr marL="457200" indent="-457200"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1pPr>
            <a:lvl2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2pPr>
            <a:lvl3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3pPr>
            <a:lvl4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4pPr>
            <a:lvl5pPr defTabSz="457200">
              <a:tabLst>
                <a:tab pos="139700" algn="l"/>
                <a:tab pos="457200" algn="l"/>
              </a:tabLst>
              <a:defRPr sz="3800">
                <a:solidFill>
                  <a:srgbClr val="FF0000"/>
                </a:solidFill>
                <a:latin typeface="Helvetica Light" charset="0"/>
                <a:ea typeface="Helvetica Light" charset="0"/>
                <a:cs typeface="Helvetica Light" charset="0"/>
                <a:sym typeface="Helvetica Light" charset="0"/>
              </a:defRPr>
            </a:lvl5pPr>
            <a:lvl6pPr marL="4572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6pPr>
            <a:lvl7pPr marL="9144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7pPr>
            <a:lvl8pPr marL="13716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8pPr>
            <a:lvl9pPr marL="1828800" algn="ctr" defTabSz="457200" fontAlgn="base" hangingPunct="0">
              <a:spcBef>
                <a:spcPct val="0"/>
              </a:spcBef>
              <a:spcAft>
                <a:spcPct val="0"/>
              </a:spcAft>
              <a:tabLst>
                <a:tab pos="139700" algn="l"/>
                <a:tab pos="457200" algn="l"/>
              </a:tabLst>
              <a:defRPr sz="3800">
                <a:solidFill>
                  <a:srgbClr val="FF0000"/>
                </a:solidFill>
                <a:latin typeface="Helvetica Light" charset="0"/>
                <a:ea typeface="Helvetica Light" charset="0"/>
                <a:cs typeface="Helvetica Light" charset="0"/>
                <a:sym typeface="Helvetica Light" charset="0"/>
              </a:defRPr>
            </a:lvl9pPr>
          </a:lstStyle>
          <a:p>
            <a:pPr algn="r">
              <a:defRPr/>
            </a:pPr>
            <a:r>
              <a:rPr lang="en-US" altLang="en-US" sz="1100" i="1" dirty="0">
                <a:solidFill>
                  <a:schemeClr val="bg1"/>
                </a:solidFill>
                <a:latin typeface="Helvetica" charset="0"/>
                <a:ea typeface="Helvetica" charset="0"/>
                <a:cs typeface="Helvetica" charset="0"/>
                <a:sym typeface="Helvetica" charset="0"/>
              </a:rPr>
              <a:t>Circulation 2007; 116:1094–1105</a:t>
            </a:r>
          </a:p>
          <a:p>
            <a:pPr algn="r">
              <a:defRPr/>
            </a:pPr>
            <a:r>
              <a:rPr lang="en-US" altLang="en-US" sz="1100" i="1" dirty="0">
                <a:solidFill>
                  <a:schemeClr val="bg1"/>
                </a:solidFill>
                <a:latin typeface="Helvetica" charset="0"/>
                <a:ea typeface="Helvetica" charset="0"/>
                <a:cs typeface="Helvetica" charset="0"/>
                <a:sym typeface="Helvetica" charset="0"/>
              </a:rPr>
              <a:t>Circulation 1993; 88:116–126</a:t>
            </a:r>
            <a:r>
              <a:rPr lang="en-US" altLang="en-US" sz="1500" i="1" dirty="0">
                <a:solidFill>
                  <a:schemeClr val="bg1"/>
                </a:solidFill>
                <a:latin typeface="Helvetica" charset="0"/>
                <a:ea typeface="Helvetica" charset="0"/>
                <a:cs typeface="Helvetica" charset="0"/>
                <a:sym typeface="Helvetica" charset="0"/>
              </a:rPr>
              <a:t> </a:t>
            </a:r>
          </a:p>
        </p:txBody>
      </p:sp>
    </p:spTree>
    <p:extLst>
      <p:ext uri="{BB962C8B-B14F-4D97-AF65-F5344CB8AC3E}">
        <p14:creationId xmlns:p14="http://schemas.microsoft.com/office/powerpoint/2010/main" val="204419443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69925" y="-189341"/>
            <a:ext cx="7804150" cy="1117997"/>
          </a:xfrm>
        </p:spPr>
        <p:txBody>
          <a:bodyPr>
            <a:normAutofit/>
          </a:bodyPr>
          <a:lstStyle/>
          <a:p>
            <a:pPr defTabSz="352425"/>
            <a:r>
              <a:rPr lang="en-US" altLang="en-US" sz="3800" b="1" dirty="0" smtClean="0">
                <a:latin typeface="Cambria" panose="02040503050406030204" pitchFamily="18" charset="0"/>
                <a:cs typeface="Helvetica" pitchFamily="34" charset="0"/>
                <a:sym typeface="Helvetica" pitchFamily="34" charset="0"/>
              </a:rPr>
              <a:t>Physical Activity</a:t>
            </a:r>
          </a:p>
        </p:txBody>
      </p:sp>
      <p:sp>
        <p:nvSpPr>
          <p:cNvPr id="10242" name="Rectangle 2"/>
          <p:cNvSpPr>
            <a:spLocks/>
          </p:cNvSpPr>
          <p:nvPr/>
        </p:nvSpPr>
        <p:spPr bwMode="auto">
          <a:xfrm>
            <a:off x="76199" y="4551473"/>
            <a:ext cx="9013823" cy="37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7" tIns="35717" rIns="35717" bIns="35717" anchor="ctr">
            <a:spAutoFit/>
          </a:bodyPr>
          <a:lstStyle>
            <a:lvl1pPr marL="457200" indent="-457200" defTabSz="457200">
              <a:defRPr sz="3800">
                <a:solidFill>
                  <a:srgbClr val="FF0000"/>
                </a:solidFill>
                <a:latin typeface="Helvetica Light" charset="0"/>
                <a:ea typeface="Helvetica Light" charset="0"/>
                <a:cs typeface="Helvetica Light" charset="0"/>
                <a:sym typeface="Helvetica Light" charset="0"/>
              </a:defRPr>
            </a:lvl1pPr>
            <a:lvl2pPr defTabSz="457200">
              <a:defRPr sz="3800">
                <a:solidFill>
                  <a:srgbClr val="FF0000"/>
                </a:solidFill>
                <a:latin typeface="Helvetica Light" charset="0"/>
                <a:ea typeface="Helvetica Light" charset="0"/>
                <a:cs typeface="Helvetica Light" charset="0"/>
                <a:sym typeface="Helvetica Light" charset="0"/>
              </a:defRPr>
            </a:lvl2pPr>
            <a:lvl3pPr defTabSz="457200">
              <a:defRPr sz="3800">
                <a:solidFill>
                  <a:srgbClr val="FF0000"/>
                </a:solidFill>
                <a:latin typeface="Helvetica Light" charset="0"/>
                <a:ea typeface="Helvetica Light" charset="0"/>
                <a:cs typeface="Helvetica Light" charset="0"/>
                <a:sym typeface="Helvetica Light" charset="0"/>
              </a:defRPr>
            </a:lvl3pPr>
            <a:lvl4pPr defTabSz="457200">
              <a:defRPr sz="3800">
                <a:solidFill>
                  <a:srgbClr val="FF0000"/>
                </a:solidFill>
                <a:latin typeface="Helvetica Light" charset="0"/>
                <a:ea typeface="Helvetica Light" charset="0"/>
                <a:cs typeface="Helvetica Light" charset="0"/>
                <a:sym typeface="Helvetica Light" charset="0"/>
              </a:defRPr>
            </a:lvl4pPr>
            <a:lvl5pPr defTabSz="457200">
              <a:defRPr sz="3800">
                <a:solidFill>
                  <a:srgbClr val="FF0000"/>
                </a:solidFill>
                <a:latin typeface="Helvetica Light" charset="0"/>
                <a:ea typeface="Helvetica Light" charset="0"/>
                <a:cs typeface="Helvetica Light" charset="0"/>
                <a:sym typeface="Helvetica Light" charset="0"/>
              </a:defRPr>
            </a:lvl5pPr>
            <a:lvl6pPr marL="457200" algn="ctr" defTabSz="457200"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6pPr>
            <a:lvl7pPr marL="914400" algn="ctr" defTabSz="457200"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7pPr>
            <a:lvl8pPr marL="1371600" algn="ctr" defTabSz="457200"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8pPr>
            <a:lvl9pPr marL="1828800" algn="ctr" defTabSz="457200" fontAlgn="base" hangingPunct="0">
              <a:spcBef>
                <a:spcPct val="0"/>
              </a:spcBef>
              <a:spcAft>
                <a:spcPct val="0"/>
              </a:spcAft>
              <a:defRPr sz="3800">
                <a:solidFill>
                  <a:srgbClr val="FF0000"/>
                </a:solidFill>
                <a:latin typeface="Helvetica Light" charset="0"/>
                <a:ea typeface="Helvetica Light" charset="0"/>
                <a:cs typeface="Helvetica Light" charset="0"/>
                <a:sym typeface="Helvetica Light" charset="0"/>
              </a:defRPr>
            </a:lvl9pPr>
          </a:lstStyle>
          <a:p>
            <a:pPr algn="r">
              <a:lnSpc>
                <a:spcPts val="2812"/>
              </a:lnSpc>
              <a:spcBef>
                <a:spcPts val="844"/>
              </a:spcBef>
              <a:defRPr/>
            </a:pPr>
            <a:r>
              <a:rPr lang="en-US" altLang="en-US" sz="1100" i="1" dirty="0">
                <a:solidFill>
                  <a:schemeClr val="bg1"/>
                </a:solidFill>
                <a:latin typeface="Helvetica" charset="0"/>
                <a:ea typeface="Helvetica" charset="0"/>
                <a:cs typeface="Helvetica" charset="0"/>
                <a:sym typeface="Helvetica" charset="0"/>
              </a:rPr>
              <a:t>J </a:t>
            </a:r>
            <a:r>
              <a:rPr lang="en-US" altLang="en-US" sz="1100" i="1" dirty="0" err="1">
                <a:solidFill>
                  <a:schemeClr val="bg1"/>
                </a:solidFill>
                <a:latin typeface="Helvetica" charset="0"/>
                <a:ea typeface="Helvetica" charset="0"/>
                <a:cs typeface="Helvetica" charset="0"/>
                <a:sym typeface="Helvetica" charset="0"/>
              </a:rPr>
              <a:t>Geriatr</a:t>
            </a:r>
            <a:r>
              <a:rPr lang="en-US" altLang="en-US" sz="1100" i="1" dirty="0">
                <a:solidFill>
                  <a:schemeClr val="bg1"/>
                </a:solidFill>
                <a:latin typeface="Helvetica" charset="0"/>
                <a:ea typeface="Helvetica" charset="0"/>
                <a:cs typeface="Helvetica" charset="0"/>
                <a:sym typeface="Helvetica" charset="0"/>
              </a:rPr>
              <a:t> </a:t>
            </a:r>
            <a:r>
              <a:rPr lang="en-US" altLang="en-US" sz="1100" i="1" dirty="0" err="1">
                <a:solidFill>
                  <a:schemeClr val="bg1"/>
                </a:solidFill>
                <a:latin typeface="Helvetica" charset="0"/>
                <a:ea typeface="Helvetica" charset="0"/>
                <a:cs typeface="Helvetica" charset="0"/>
                <a:sym typeface="Helvetica" charset="0"/>
              </a:rPr>
              <a:t>Cardiol</a:t>
            </a:r>
            <a:r>
              <a:rPr lang="en-US" altLang="en-US" sz="1100" i="1" dirty="0">
                <a:solidFill>
                  <a:schemeClr val="bg1"/>
                </a:solidFill>
                <a:latin typeface="Helvetica" charset="0"/>
                <a:ea typeface="Helvetica" charset="0"/>
                <a:cs typeface="Helvetica" charset="0"/>
                <a:sym typeface="Helvetica" charset="0"/>
              </a:rPr>
              <a:t>. 2015; 12:459-64 </a:t>
            </a:r>
          </a:p>
        </p:txBody>
      </p:sp>
      <p:graphicFrame>
        <p:nvGraphicFramePr>
          <p:cNvPr id="10243" name="Group 3"/>
          <p:cNvGraphicFramePr>
            <a:graphicFrameLocks noGrp="1"/>
          </p:cNvGraphicFramePr>
          <p:nvPr>
            <p:extLst>
              <p:ext uri="{D42A27DB-BD31-4B8C-83A1-F6EECF244321}">
                <p14:modId xmlns:p14="http://schemas.microsoft.com/office/powerpoint/2010/main" val="1957196102"/>
              </p:ext>
            </p:extLst>
          </p:nvPr>
        </p:nvGraphicFramePr>
        <p:xfrm>
          <a:off x="164755" y="854515"/>
          <a:ext cx="8822728" cy="3025507"/>
        </p:xfrm>
        <a:graphic>
          <a:graphicData uri="http://schemas.openxmlformats.org/drawingml/2006/table">
            <a:tbl>
              <a:tblPr>
                <a:tableStyleId>{E8B1032C-EA38-4F05-BA0D-38AFFFC7BED3}</a:tableStyleId>
              </a:tblPr>
              <a:tblGrid>
                <a:gridCol w="1764546"/>
                <a:gridCol w="1764545"/>
                <a:gridCol w="1764546"/>
                <a:gridCol w="1764545"/>
                <a:gridCol w="1764546"/>
              </a:tblGrid>
              <a:tr h="739270">
                <a:tc rowSpan="2">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smtClean="0">
                          <a:ln>
                            <a:noFill/>
                          </a:ln>
                          <a:solidFill>
                            <a:schemeClr val="tx2"/>
                          </a:solidFill>
                          <a:effectLst/>
                          <a:latin typeface="Calibri" panose="020F0502020204030204" pitchFamily="34" charset="0"/>
                          <a:sym typeface="Helvetica" charset="0"/>
                        </a:rPr>
                        <a:t>Physical </a:t>
                      </a: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smtClean="0">
                          <a:ln>
                            <a:noFill/>
                          </a:ln>
                          <a:solidFill>
                            <a:schemeClr val="tx2"/>
                          </a:solidFill>
                          <a:effectLst/>
                          <a:latin typeface="Calibri" panose="020F0502020204030204" pitchFamily="34" charset="0"/>
                          <a:sym typeface="Helvetica" charset="0"/>
                        </a:rPr>
                        <a:t>Activity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anchor="ctr"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Recommendation or </a:t>
                      </a: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target of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Recommended therapy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Level of evidence</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smtClean="0">
                          <a:ln>
                            <a:noFill/>
                          </a:ln>
                          <a:solidFill>
                            <a:schemeClr val="tx2"/>
                          </a:solidFill>
                          <a:effectLst/>
                          <a:latin typeface="Calibri" panose="020F0502020204030204" pitchFamily="34" charset="0"/>
                          <a:sym typeface="Helvetica" charset="0"/>
                        </a:rPr>
                        <a:t>Scientific Society</a:t>
                      </a: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r>
              <a:tr h="2286237">
                <a:tc vMerge="1">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Regular, moderate-intensity aerobic activity (3.0-6.0 METs)</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Muscle-strengthening activities with resistance training to improve flexibility and balance</a:t>
                      </a:r>
                      <a:endParaRPr kumimoji="0" lang="en-US" altLang="en-US" sz="11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Reduce sedentary behavior</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Increase moderate activity rather than placing emphasis on vigorous activity</a:t>
                      </a:r>
                      <a:endParaRPr kumimoji="0" lang="en-US" altLang="en-US" sz="18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endPar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endParaRPr>
                    </a:p>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Increase physical activity gradually in order to minimize risk of injury </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Expert consensus</a:t>
                      </a:r>
                      <a:endParaRPr kumimoji="0" lang="en-US" altLang="en-US" sz="1000" b="0" i="0" u="none" strike="noStrike" cap="none" normalizeH="0" baseline="0" dirty="0" smtClean="0">
                        <a:ln>
                          <a:noFill/>
                        </a:ln>
                        <a:solidFill>
                          <a:schemeClr val="tx2"/>
                        </a:solidFill>
                        <a:effectLst/>
                        <a:latin typeface="Calibri" panose="020F0502020204030204" pitchFamily="34" charset="0"/>
                        <a:ea typeface="+mn-ea" charset="0"/>
                        <a:cs typeface="+mn-ea" charset="0"/>
                        <a:sym typeface="Helvetica Light" charset="0"/>
                      </a:endParaRPr>
                    </a:p>
                  </a:txBody>
                  <a:tcPr marL="0" marR="0" marT="0" marB="0" horzOverflow="overflow"/>
                </a:tc>
                <a:tc>
                  <a:txBody>
                    <a:bodyPr/>
                    <a:lstStyle>
                      <a:lvl1pPr algn="l">
                        <a:spcBef>
                          <a:spcPts val="4200"/>
                        </a:spcBef>
                        <a:buSzPct val="75000"/>
                        <a:defRPr sz="3400">
                          <a:solidFill>
                            <a:srgbClr val="FFFFFF"/>
                          </a:solidFill>
                          <a:latin typeface="Helvetica Light" charset="0"/>
                          <a:ea typeface="Helvetica Light" charset="0"/>
                          <a:cs typeface="Helvetica Light" charset="0"/>
                          <a:sym typeface="Helvetica Light" charset="0"/>
                        </a:defRPr>
                      </a:lvl1pPr>
                      <a:lvl2pPr marL="14224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2pPr>
                      <a:lvl3pPr marL="18796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3pPr>
                      <a:lvl4pPr marL="23368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4pPr>
                      <a:lvl5pPr marL="2794000" indent="-965200" algn="l">
                        <a:spcBef>
                          <a:spcPts val="4200"/>
                        </a:spcBef>
                        <a:buSzPct val="75000"/>
                        <a:defRPr sz="3400">
                          <a:solidFill>
                            <a:srgbClr val="FFFFFF"/>
                          </a:solidFill>
                          <a:latin typeface="Helvetica Light" charset="0"/>
                          <a:ea typeface="Helvetica Light" charset="0"/>
                          <a:cs typeface="Helvetica Light" charset="0"/>
                          <a:sym typeface="Helvetica Light" charset="0"/>
                        </a:defRPr>
                      </a:lvl5pPr>
                      <a:lvl6pPr marL="32512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6pPr>
                      <a:lvl7pPr marL="37084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7pPr>
                      <a:lvl8pPr marL="41656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8pPr>
                      <a:lvl9pPr marL="4622800" indent="-965200" defTabSz="584200" fontAlgn="base" hangingPunct="0">
                        <a:spcBef>
                          <a:spcPts val="4200"/>
                        </a:spcBef>
                        <a:spcAft>
                          <a:spcPct val="0"/>
                        </a:spcAft>
                        <a:buSzPct val="75000"/>
                        <a:defRPr sz="3400">
                          <a:solidFill>
                            <a:srgbClr val="FFFFFF"/>
                          </a:solidFill>
                          <a:latin typeface="Helvetica Light" charset="0"/>
                          <a:ea typeface="Helvetica Light" charset="0"/>
                          <a:cs typeface="Helvetica Light" charset="0"/>
                          <a:sym typeface="Helvetica Light" charset="0"/>
                        </a:defRPr>
                      </a:lvl9p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altLang="en-US" sz="1100" u="none" strike="noStrike" cap="none" normalizeH="0" baseline="0" dirty="0" smtClean="0">
                          <a:ln>
                            <a:noFill/>
                          </a:ln>
                          <a:solidFill>
                            <a:schemeClr val="tx2"/>
                          </a:solidFill>
                          <a:effectLst/>
                          <a:latin typeface="Calibri" panose="020F0502020204030204" pitchFamily="34" charset="0"/>
                          <a:sym typeface="Helvetica Light" charset="0"/>
                        </a:rPr>
                        <a:t>ACMS/AHA</a:t>
                      </a:r>
                      <a:endParaRPr kumimoji="0" lang="en-US" altLang="en-US" sz="1800" b="0" i="0" u="none" strike="noStrike" cap="none" normalizeH="0" baseline="0" dirty="0" smtClean="0">
                        <a:ln>
                          <a:noFill/>
                        </a:ln>
                        <a:solidFill>
                          <a:schemeClr val="tx2"/>
                        </a:solidFill>
                        <a:effectLst/>
                        <a:latin typeface="Calibri" panose="020F0502020204030204" pitchFamily="34" charset="0"/>
                        <a:ea typeface="Helvetica Light" charset="0"/>
                        <a:cs typeface="Helvetica Light" charset="0"/>
                        <a:sym typeface="Helvetica Light" charset="0"/>
                      </a:endParaRPr>
                    </a:p>
                  </a:txBody>
                  <a:tcPr marL="0" marR="0" marT="0" marB="0" horzOverflow="overflow"/>
                </a:tc>
              </a:tr>
            </a:tbl>
          </a:graphicData>
        </a:graphic>
      </p:graphicFrame>
    </p:spTree>
    <p:extLst>
      <p:ext uri="{BB962C8B-B14F-4D97-AF65-F5344CB8AC3E}">
        <p14:creationId xmlns:p14="http://schemas.microsoft.com/office/powerpoint/2010/main" val="341639261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9925" y="16605"/>
            <a:ext cx="7804150" cy="1117997"/>
          </a:xfrm>
        </p:spPr>
        <p:txBody>
          <a:bodyPr>
            <a:normAutofit fontScale="90000"/>
          </a:bodyPr>
          <a:lstStyle/>
          <a:p>
            <a:pPr defTabSz="352425"/>
            <a:r>
              <a:rPr lang="en-US" altLang="en-US" sz="4200" b="1" dirty="0" smtClean="0">
                <a:latin typeface="Cambria" panose="02040503050406030204" pitchFamily="18" charset="0"/>
                <a:cs typeface="Helvetica" pitchFamily="34" charset="0"/>
                <a:sym typeface="Helvetica" pitchFamily="34" charset="0"/>
              </a:rPr>
              <a:t>Physical Activity</a:t>
            </a:r>
            <a:br>
              <a:rPr lang="en-US" altLang="en-US" sz="4200" b="1" dirty="0" smtClean="0">
                <a:latin typeface="Cambria" panose="02040503050406030204" pitchFamily="18" charset="0"/>
                <a:cs typeface="Helvetica" pitchFamily="34" charset="0"/>
                <a:sym typeface="Helvetica" pitchFamily="34" charset="0"/>
              </a:rPr>
            </a:br>
            <a:r>
              <a:rPr lang="en-US" altLang="en-US" sz="3100" b="1" dirty="0" smtClean="0">
                <a:latin typeface="Cambria" panose="02040503050406030204" pitchFamily="18" charset="0"/>
                <a:cs typeface="Helvetica" pitchFamily="34" charset="0"/>
                <a:sym typeface="Helvetica" pitchFamily="34" charset="0"/>
              </a:rPr>
              <a:t>Often confounded by multimorbidity</a:t>
            </a:r>
          </a:p>
        </p:txBody>
      </p:sp>
      <p:sp>
        <p:nvSpPr>
          <p:cNvPr id="11265" name="Rectangle 1"/>
          <p:cNvSpPr>
            <a:spLocks noGrp="1" noChangeArrowheads="1"/>
          </p:cNvSpPr>
          <p:nvPr>
            <p:ph idx="1"/>
          </p:nvPr>
        </p:nvSpPr>
        <p:spPr>
          <a:xfrm>
            <a:off x="428368" y="1134731"/>
            <a:ext cx="8311978" cy="3589735"/>
          </a:xfrm>
        </p:spPr>
        <p:txBody>
          <a:bodyPr>
            <a:normAutofit/>
          </a:bodyPr>
          <a:lstStyle/>
          <a:p>
            <a:pPr defTabSz="340433">
              <a:lnSpc>
                <a:spcPct val="110000"/>
              </a:lnSpc>
              <a:spcBef>
                <a:spcPts val="0"/>
              </a:spcBef>
              <a:spcAft>
                <a:spcPts val="600"/>
              </a:spcAft>
              <a:buFont typeface="Wingdings" panose="05000000000000000000" pitchFamily="2" charset="2"/>
              <a:buChar char="§"/>
              <a:defRPr/>
            </a:pPr>
            <a:r>
              <a:rPr lang="en-US" altLang="en-US" sz="1800" dirty="0">
                <a:solidFill>
                  <a:schemeClr val="tx2"/>
                </a:solidFill>
                <a:latin typeface="Calibri" panose="020F0502020204030204" pitchFamily="34" charset="0"/>
              </a:rPr>
              <a:t>Advanced cardiac disease and/or comorbidities add to the complexity of physical activity, but they are not reasons to avoid physical activity and exercise.</a:t>
            </a:r>
          </a:p>
          <a:p>
            <a:pPr defTabSz="340433">
              <a:lnSpc>
                <a:spcPct val="110000"/>
              </a:lnSpc>
              <a:spcBef>
                <a:spcPts val="0"/>
              </a:spcBef>
              <a:spcAft>
                <a:spcPts val="600"/>
              </a:spcAft>
              <a:buFont typeface="Wingdings" panose="05000000000000000000" pitchFamily="2" charset="2"/>
              <a:buChar char="§"/>
              <a:defRPr/>
            </a:pPr>
            <a:r>
              <a:rPr lang="en-US" altLang="en-US" sz="1800" dirty="0">
                <a:solidFill>
                  <a:schemeClr val="tx2"/>
                </a:solidFill>
                <a:latin typeface="Calibri" panose="020F0502020204030204" pitchFamily="34" charset="0"/>
              </a:rPr>
              <a:t>It is often helpful to guide physical activity and exercise for older adults, emphasizing techniques that enable confidence despite complex cardiac (e.g., left ventricular systolic dysfunction, valvular heart disease, arrhythmia, hypertension) and non-cardiac (e.g., chronic obstructive pulmonary disease, arthritis, incontinence, cognitive impairment, frailty, pain, falls) disease processes.  </a:t>
            </a:r>
          </a:p>
          <a:p>
            <a:pPr defTabSz="340433">
              <a:lnSpc>
                <a:spcPct val="110000"/>
              </a:lnSpc>
              <a:spcBef>
                <a:spcPts val="0"/>
              </a:spcBef>
              <a:spcAft>
                <a:spcPts val="600"/>
              </a:spcAft>
              <a:buFont typeface="Wingdings" panose="05000000000000000000" pitchFamily="2" charset="2"/>
              <a:buChar char="§"/>
              <a:defRPr/>
            </a:pPr>
            <a:r>
              <a:rPr lang="en-US" altLang="en-US" sz="1800" dirty="0">
                <a:solidFill>
                  <a:schemeClr val="tx2"/>
                </a:solidFill>
                <a:latin typeface="Calibri" panose="020F0502020204030204" pitchFamily="34" charset="0"/>
              </a:rPr>
              <a:t>An important goal of exercise training is to facilitate safe and self-reliant physical activity.</a:t>
            </a:r>
          </a:p>
        </p:txBody>
      </p:sp>
      <p:sp>
        <p:nvSpPr>
          <p:cNvPr id="2" name="TextBox 1"/>
          <p:cNvSpPr txBox="1"/>
          <p:nvPr/>
        </p:nvSpPr>
        <p:spPr>
          <a:xfrm>
            <a:off x="228599" y="4686656"/>
            <a:ext cx="8857735" cy="234197"/>
          </a:xfrm>
          <a:prstGeom prst="rect">
            <a:avLst/>
          </a:prstGeom>
          <a:noFill/>
        </p:spPr>
        <p:txBody>
          <a:bodyPr wrap="square" lIns="64291" tIns="32146" rIns="64291" bIns="32146">
            <a:spAutoFit/>
          </a:bodyPr>
          <a:lstStyle/>
          <a:p>
            <a:pPr algn="r">
              <a:defRPr/>
            </a:pPr>
            <a:r>
              <a:rPr lang="sv-SE" sz="1100" i="1" dirty="0">
                <a:solidFill>
                  <a:schemeClr val="bg1"/>
                </a:solidFill>
              </a:rPr>
              <a:t>Curr Sports Med Rep</a:t>
            </a:r>
            <a:r>
              <a:rPr lang="sv-SE" sz="1100" dirty="0">
                <a:solidFill>
                  <a:schemeClr val="bg1"/>
                </a:solidFill>
              </a:rPr>
              <a:t>. 2011;10:211-6</a:t>
            </a:r>
            <a:endParaRPr lang="en-US" dirty="0">
              <a:solidFill>
                <a:schemeClr val="bg1"/>
              </a:solidFill>
            </a:endParaRPr>
          </a:p>
        </p:txBody>
      </p:sp>
    </p:spTree>
    <p:extLst>
      <p:ext uri="{BB962C8B-B14F-4D97-AF65-F5344CB8AC3E}">
        <p14:creationId xmlns:p14="http://schemas.microsoft.com/office/powerpoint/2010/main" val="325044110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1529</TotalTime>
  <Words>2975</Words>
  <Application>Microsoft Office PowerPoint</Application>
  <PresentationFormat>On-screen Show (16:9)</PresentationFormat>
  <Paragraphs>322</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Custom Design</vt:lpstr>
      <vt:lpstr>Prevention in Older Adults </vt:lpstr>
      <vt:lpstr>Prevention in Older Adults:  Still relevant?</vt:lpstr>
      <vt:lpstr>Secondary Prevention: Risk/Benefit Balance</vt:lpstr>
      <vt:lpstr>Physical Activity </vt:lpstr>
      <vt:lpstr>Cardiorespiratory Fitness and Age</vt:lpstr>
      <vt:lpstr>Physical Activity</vt:lpstr>
      <vt:lpstr>Physical Activity Guidelines</vt:lpstr>
      <vt:lpstr>Physical Activity</vt:lpstr>
      <vt:lpstr>Physical Activity Often confounded by multimorbidity</vt:lpstr>
      <vt:lpstr>Exercise Testing:  Is it indicated for older adults?</vt:lpstr>
      <vt:lpstr>Obesity</vt:lpstr>
      <vt:lpstr>Sarcopenic Obesity </vt:lpstr>
      <vt:lpstr>Controversial Issues in Obesity</vt:lpstr>
      <vt:lpstr>Prevention in Older Adults</vt:lpstr>
      <vt:lpstr>Hypertension</vt:lpstr>
      <vt:lpstr>Hypertension</vt:lpstr>
      <vt:lpstr>Controversial trials in older adults </vt:lpstr>
      <vt:lpstr>Controversial trials in older adults </vt:lpstr>
      <vt:lpstr>Anti-HTN therapy:  Non-consensus in the Guidelines</vt:lpstr>
      <vt:lpstr>Hypertension:  Other Considerations </vt:lpstr>
      <vt:lpstr>Hypertension</vt:lpstr>
      <vt:lpstr>Dyslipidemia</vt:lpstr>
      <vt:lpstr>Dyslipidemia:  ACC/AHA Guidelines</vt:lpstr>
      <vt:lpstr>Statins:  Side effects</vt:lpstr>
      <vt:lpstr>Dyslipidemia</vt:lpstr>
      <vt:lpstr>Aspirin</vt:lpstr>
      <vt:lpstr>Aspirin</vt:lpstr>
      <vt:lpstr>Diabetes</vt:lpstr>
      <vt:lpstr>Diabetes</vt:lpstr>
      <vt:lpstr>Diabetes</vt:lpstr>
      <vt:lpstr>Cardiac Rehabilitation</vt:lpstr>
      <vt:lpstr>Tobacco Cessation </vt:lpstr>
      <vt:lpstr>Tobacco Cessation </vt:lpstr>
      <vt:lpstr>Prevention in Older Adults: Summary</vt:lpstr>
      <vt:lpstr>Prevention in Older Adults: Summary (continued)</vt:lpstr>
      <vt:lpstr>PowerPoint Presentation</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44</cp:revision>
  <dcterms:created xsi:type="dcterms:W3CDTF">2016-08-10T22:40:50Z</dcterms:created>
  <dcterms:modified xsi:type="dcterms:W3CDTF">2016-10-04T17:02:21Z</dcterms:modified>
</cp:coreProperties>
</file>