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61"/>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2.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7FD13B"/>
            </a:solidFill>
            <a:ln w="25383">
              <a:noFill/>
            </a:ln>
          </c:spPr>
          <c:dPt>
            <c:idx val="0"/>
            <c:bubble3D val="0"/>
          </c:dPt>
          <c:dPt>
            <c:idx val="1"/>
            <c:bubble3D val="0"/>
            <c:spPr>
              <a:solidFill>
                <a:srgbClr val="EA157A"/>
              </a:solidFill>
              <a:ln w="25383">
                <a:noFill/>
              </a:ln>
            </c:spPr>
          </c:dPt>
          <c:dPt>
            <c:idx val="2"/>
            <c:bubble3D val="0"/>
            <c:spPr>
              <a:solidFill>
                <a:srgbClr val="FEB80A"/>
              </a:solidFill>
              <a:ln w="25383">
                <a:noFill/>
              </a:ln>
            </c:spPr>
          </c:dPt>
          <c:dPt>
            <c:idx val="3"/>
            <c:bubble3D val="0"/>
            <c:spPr>
              <a:solidFill>
                <a:srgbClr val="00ADDC"/>
              </a:solidFill>
              <a:ln w="25383">
                <a:noFill/>
              </a:ln>
            </c:spPr>
          </c:dPt>
          <c:dPt>
            <c:idx val="4"/>
            <c:bubble3D val="0"/>
            <c:spPr>
              <a:solidFill>
                <a:srgbClr val="738AC8"/>
              </a:solidFill>
              <a:ln w="25383">
                <a:noFill/>
              </a:ln>
            </c:spPr>
          </c:dPt>
          <c:cat>
            <c:strRef>
              <c:f>Sheet1!$A$2:$A$6</c:f>
              <c:strCache>
                <c:ptCount val="5"/>
                <c:pt idx="0">
                  <c:v>Neurally mediated (66%)</c:v>
                </c:pt>
                <c:pt idx="1">
                  <c:v>Orthostatic/dysautonomic (10%)</c:v>
                </c:pt>
                <c:pt idx="2">
                  <c:v>Arrhythmic (11%)</c:v>
                </c:pt>
                <c:pt idx="3">
                  <c:v>Structural cardiac (5%)</c:v>
                </c:pt>
                <c:pt idx="4">
                  <c:v>Non-syncopal/unexplained (8%)</c:v>
                </c:pt>
              </c:strCache>
            </c:strRef>
          </c:cat>
          <c:val>
            <c:numRef>
              <c:f>Sheet1!$B$2:$B$6</c:f>
              <c:numCache>
                <c:formatCode>General</c:formatCode>
                <c:ptCount val="5"/>
                <c:pt idx="0">
                  <c:v>6.6</c:v>
                </c:pt>
                <c:pt idx="1">
                  <c:v>1</c:v>
                </c:pt>
                <c:pt idx="2">
                  <c:v>1.1000000000000001</c:v>
                </c:pt>
                <c:pt idx="3">
                  <c:v>0.5</c:v>
                </c:pt>
                <c:pt idx="4">
                  <c:v>0.8</c:v>
                </c:pt>
              </c:numCache>
            </c:numRef>
          </c:val>
        </c:ser>
        <c:dLbls>
          <c:showLegendKey val="0"/>
          <c:showVal val="0"/>
          <c:showCatName val="0"/>
          <c:showSerName val="0"/>
          <c:showPercent val="0"/>
          <c:showBubbleSize val="0"/>
          <c:showLeaderLines val="1"/>
        </c:dLbls>
        <c:firstSliceAng val="0"/>
      </c:pieChart>
      <c:spPr>
        <a:noFill/>
        <a:ln w="25383">
          <a:noFill/>
        </a:ln>
      </c:spPr>
    </c:plotArea>
    <c:legend>
      <c:legendPos val="r"/>
      <c:legendEntry>
        <c:idx val="0"/>
        <c:txPr>
          <a:bodyPr/>
          <a:lstStyle/>
          <a:p>
            <a:pPr>
              <a:defRPr>
                <a:solidFill>
                  <a:schemeClr val="tx1"/>
                </a:solidFill>
              </a:defRPr>
            </a:pPr>
            <a:endParaRPr lang="en-US"/>
          </a:p>
        </c:txPr>
      </c:legendEntry>
      <c:legendEntry>
        <c:idx val="1"/>
        <c:txPr>
          <a:bodyPr/>
          <a:lstStyle/>
          <a:p>
            <a:pPr>
              <a:defRPr>
                <a:solidFill>
                  <a:schemeClr val="tx1"/>
                </a:solidFill>
              </a:defRPr>
            </a:pPr>
            <a:endParaRPr lang="en-US"/>
          </a:p>
        </c:txPr>
      </c:legendEntry>
      <c:legendEntry>
        <c:idx val="2"/>
        <c:txPr>
          <a:bodyPr/>
          <a:lstStyle/>
          <a:p>
            <a:pPr>
              <a:defRPr>
                <a:solidFill>
                  <a:schemeClr val="tx1"/>
                </a:solidFill>
              </a:defRPr>
            </a:pPr>
            <a:endParaRPr lang="en-US"/>
          </a:p>
        </c:txPr>
      </c:legendEntry>
      <c:legendEntry>
        <c:idx val="3"/>
        <c:txPr>
          <a:bodyPr/>
          <a:lstStyle/>
          <a:p>
            <a:pPr>
              <a:defRPr>
                <a:solidFill>
                  <a:schemeClr val="tx1"/>
                </a:solidFill>
              </a:defRPr>
            </a:pPr>
            <a:endParaRPr lang="en-US"/>
          </a:p>
        </c:txPr>
      </c:legendEntry>
      <c:legendEntry>
        <c:idx val="4"/>
        <c:txPr>
          <a:bodyPr/>
          <a:lstStyle/>
          <a:p>
            <a:pPr>
              <a:defRPr>
                <a:solidFill>
                  <a:schemeClr val="tx1"/>
                </a:solidFill>
              </a:defRPr>
            </a:pPr>
            <a:endParaRPr lang="en-US"/>
          </a:p>
        </c:txPr>
      </c:legendEntry>
      <c:layout>
        <c:manualLayout>
          <c:xMode val="edge"/>
          <c:yMode val="edge"/>
          <c:x val="0.58654652251911399"/>
          <c:y val="0.23715427599484501"/>
          <c:w val="0.32727272727272699"/>
          <c:h val="0.51778656126482203"/>
        </c:manualLayout>
      </c:layout>
      <c:overlay val="0"/>
      <c:spPr>
        <a:noFill/>
        <a:ln w="25383">
          <a:noFill/>
        </a:ln>
      </c:spPr>
      <c:txPr>
        <a:bodyPr/>
        <a:lstStyle/>
        <a:p>
          <a:pPr>
            <a:defRPr>
              <a:solidFill>
                <a:schemeClr val="tx1"/>
              </a:solidFill>
            </a:defRPr>
          </a:pPr>
          <a:endParaRPr lang="en-US"/>
        </a:p>
      </c:txPr>
    </c:legend>
    <c:plotVisOnly val="1"/>
    <c:dispBlanksAs val="gap"/>
    <c:showDLblsOverMax val="0"/>
  </c:chart>
  <c:spPr>
    <a:noFill/>
    <a:ln>
      <a:noFill/>
    </a:ln>
  </c:spPr>
  <c:txPr>
    <a:bodyPr/>
    <a:lstStyle/>
    <a:p>
      <a:pPr>
        <a:defRPr sz="1797"/>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9.9472296628450044E-2"/>
          <c:y val="6.1554594661590682E-2"/>
          <c:w val="0.90052770337154997"/>
          <c:h val="0.49264393613059193"/>
        </c:manualLayout>
      </c:layout>
      <c:bar3DChart>
        <c:barDir val="col"/>
        <c:grouping val="clustered"/>
        <c:varyColors val="0"/>
        <c:ser>
          <c:idx val="0"/>
          <c:order val="0"/>
          <c:tx>
            <c:strRef>
              <c:f>Sheet1!$B$1</c:f>
              <c:strCache>
                <c:ptCount val="1"/>
                <c:pt idx="0">
                  <c:v>Series 1</c:v>
                </c:pt>
              </c:strCache>
            </c:strRef>
          </c:tx>
          <c:spPr>
            <a:solidFill>
              <a:srgbClr val="00B050"/>
            </a:solidFill>
            <a:ln w="25385">
              <a:noFill/>
            </a:ln>
          </c:spPr>
          <c:invertIfNegative val="0"/>
          <c:cat>
            <c:strRef>
              <c:f>Sheet1!$A$2:$A$11</c:f>
              <c:strCache>
                <c:ptCount val="10"/>
                <c:pt idx="0">
                  <c:v>Postural vitals</c:v>
                </c:pt>
                <c:pt idx="1">
                  <c:v>Tilt table test</c:v>
                </c:pt>
                <c:pt idx="2">
                  <c:v>Telemetry</c:v>
                </c:pt>
                <c:pt idx="3">
                  <c:v>Holter</c:v>
                </c:pt>
                <c:pt idx="4">
                  <c:v>EEG</c:v>
                </c:pt>
                <c:pt idx="5">
                  <c:v>CT head</c:v>
                </c:pt>
                <c:pt idx="6">
                  <c:v>Carotid Doppler</c:v>
                </c:pt>
                <c:pt idx="7">
                  <c:v>Brain MRI</c:v>
                </c:pt>
                <c:pt idx="8">
                  <c:v>Stress test</c:v>
                </c:pt>
                <c:pt idx="9">
                  <c:v>Cardiac cath</c:v>
                </c:pt>
              </c:strCache>
            </c:strRef>
          </c:cat>
          <c:val>
            <c:numRef>
              <c:f>Sheet1!$B$2:$B$11</c:f>
              <c:numCache>
                <c:formatCode>General</c:formatCode>
                <c:ptCount val="10"/>
                <c:pt idx="0">
                  <c:v>52</c:v>
                </c:pt>
                <c:pt idx="1">
                  <c:v>32</c:v>
                </c:pt>
                <c:pt idx="2">
                  <c:v>7</c:v>
                </c:pt>
                <c:pt idx="3">
                  <c:v>6</c:v>
                </c:pt>
                <c:pt idx="4">
                  <c:v>6</c:v>
                </c:pt>
                <c:pt idx="5">
                  <c:v>5</c:v>
                </c:pt>
                <c:pt idx="6">
                  <c:v>0</c:v>
                </c:pt>
                <c:pt idx="7">
                  <c:v>0</c:v>
                </c:pt>
                <c:pt idx="8">
                  <c:v>0</c:v>
                </c:pt>
                <c:pt idx="9">
                  <c:v>0</c:v>
                </c:pt>
              </c:numCache>
            </c:numRef>
          </c:val>
        </c:ser>
        <c:ser>
          <c:idx val="1"/>
          <c:order val="1"/>
          <c:tx>
            <c:strRef>
              <c:f>Sheet1!$C$1</c:f>
              <c:strCache>
                <c:ptCount val="1"/>
                <c:pt idx="0">
                  <c:v>Column1</c:v>
                </c:pt>
              </c:strCache>
            </c:strRef>
          </c:tx>
          <c:spPr>
            <a:solidFill>
              <a:srgbClr val="EA157A"/>
            </a:solidFill>
            <a:ln w="25385">
              <a:noFill/>
            </a:ln>
          </c:spPr>
          <c:invertIfNegative val="0"/>
          <c:cat>
            <c:strRef>
              <c:f>Sheet1!$A$2:$A$11</c:f>
              <c:strCache>
                <c:ptCount val="10"/>
                <c:pt idx="0">
                  <c:v>Postural vitals</c:v>
                </c:pt>
                <c:pt idx="1">
                  <c:v>Tilt table test</c:v>
                </c:pt>
                <c:pt idx="2">
                  <c:v>Telemetry</c:v>
                </c:pt>
                <c:pt idx="3">
                  <c:v>Holter</c:v>
                </c:pt>
                <c:pt idx="4">
                  <c:v>EEG</c:v>
                </c:pt>
                <c:pt idx="5">
                  <c:v>CT head</c:v>
                </c:pt>
                <c:pt idx="6">
                  <c:v>Carotid Doppler</c:v>
                </c:pt>
                <c:pt idx="7">
                  <c:v>Brain MRI</c:v>
                </c:pt>
                <c:pt idx="8">
                  <c:v>Stress test</c:v>
                </c:pt>
                <c:pt idx="9">
                  <c:v>Cardiac cath</c:v>
                </c:pt>
              </c:strCache>
            </c:strRef>
          </c:cat>
          <c:val>
            <c:numRef>
              <c:f>Sheet1!$C$2:$C$11</c:f>
              <c:numCache>
                <c:formatCode>General</c:formatCode>
                <c:ptCount val="10"/>
              </c:numCache>
            </c:numRef>
          </c:val>
        </c:ser>
        <c:ser>
          <c:idx val="2"/>
          <c:order val="2"/>
          <c:tx>
            <c:strRef>
              <c:f>Sheet1!$D$1</c:f>
              <c:strCache>
                <c:ptCount val="1"/>
                <c:pt idx="0">
                  <c:v>Column2</c:v>
                </c:pt>
              </c:strCache>
            </c:strRef>
          </c:tx>
          <c:spPr>
            <a:solidFill>
              <a:srgbClr val="FEB80A"/>
            </a:solidFill>
            <a:ln w="25385">
              <a:noFill/>
            </a:ln>
          </c:spPr>
          <c:invertIfNegative val="0"/>
          <c:cat>
            <c:strRef>
              <c:f>Sheet1!$A$2:$A$11</c:f>
              <c:strCache>
                <c:ptCount val="10"/>
                <c:pt idx="0">
                  <c:v>Postural vitals</c:v>
                </c:pt>
                <c:pt idx="1">
                  <c:v>Tilt table test</c:v>
                </c:pt>
                <c:pt idx="2">
                  <c:v>Telemetry</c:v>
                </c:pt>
                <c:pt idx="3">
                  <c:v>Holter</c:v>
                </c:pt>
                <c:pt idx="4">
                  <c:v>EEG</c:v>
                </c:pt>
                <c:pt idx="5">
                  <c:v>CT head</c:v>
                </c:pt>
                <c:pt idx="6">
                  <c:v>Carotid Doppler</c:v>
                </c:pt>
                <c:pt idx="7">
                  <c:v>Brain MRI</c:v>
                </c:pt>
                <c:pt idx="8">
                  <c:v>Stress test</c:v>
                </c:pt>
                <c:pt idx="9">
                  <c:v>Cardiac cath</c:v>
                </c:pt>
              </c:strCache>
            </c:strRef>
          </c:cat>
          <c:val>
            <c:numRef>
              <c:f>Sheet1!$D$2:$D$11</c:f>
              <c:numCache>
                <c:formatCode>General</c:formatCode>
                <c:ptCount val="10"/>
              </c:numCache>
            </c:numRef>
          </c:val>
        </c:ser>
        <c:dLbls>
          <c:showLegendKey val="0"/>
          <c:showVal val="0"/>
          <c:showCatName val="0"/>
          <c:showSerName val="0"/>
          <c:showPercent val="0"/>
          <c:showBubbleSize val="0"/>
        </c:dLbls>
        <c:gapWidth val="150"/>
        <c:shape val="box"/>
        <c:axId val="225398144"/>
        <c:axId val="225399936"/>
        <c:axId val="0"/>
      </c:bar3DChart>
      <c:catAx>
        <c:axId val="225398144"/>
        <c:scaling>
          <c:orientation val="minMax"/>
        </c:scaling>
        <c:delete val="0"/>
        <c:axPos val="b"/>
        <c:numFmt formatCode="General" sourceLinked="1"/>
        <c:majorTickMark val="out"/>
        <c:minorTickMark val="none"/>
        <c:tickLblPos val="nextTo"/>
        <c:spPr>
          <a:ln w="3173">
            <a:solidFill>
              <a:srgbClr val="808080"/>
            </a:solidFill>
            <a:prstDash val="solid"/>
          </a:ln>
        </c:spPr>
        <c:txPr>
          <a:bodyPr/>
          <a:lstStyle/>
          <a:p>
            <a:pPr>
              <a:defRPr>
                <a:solidFill>
                  <a:schemeClr val="tx1"/>
                </a:solidFill>
              </a:defRPr>
            </a:pPr>
            <a:endParaRPr lang="en-US"/>
          </a:p>
        </c:txPr>
        <c:crossAx val="225399936"/>
        <c:crosses val="autoZero"/>
        <c:auto val="1"/>
        <c:lblAlgn val="ctr"/>
        <c:lblOffset val="100"/>
        <c:noMultiLvlLbl val="0"/>
      </c:catAx>
      <c:valAx>
        <c:axId val="225399936"/>
        <c:scaling>
          <c:orientation val="minMax"/>
        </c:scaling>
        <c:delete val="0"/>
        <c:axPos val="l"/>
        <c:majorGridlines>
          <c:spPr>
            <a:ln w="3173">
              <a:solidFill>
                <a:srgbClr val="808080"/>
              </a:solidFill>
              <a:prstDash val="solid"/>
            </a:ln>
          </c:spPr>
        </c:majorGridlines>
        <c:numFmt formatCode="General" sourceLinked="1"/>
        <c:majorTickMark val="out"/>
        <c:minorTickMark val="none"/>
        <c:tickLblPos val="nextTo"/>
        <c:spPr>
          <a:ln w="3173">
            <a:solidFill>
              <a:srgbClr val="808080"/>
            </a:solidFill>
            <a:prstDash val="solid"/>
          </a:ln>
        </c:spPr>
        <c:txPr>
          <a:bodyPr/>
          <a:lstStyle/>
          <a:p>
            <a:pPr>
              <a:defRPr>
                <a:solidFill>
                  <a:srgbClr val="FFFFFF"/>
                </a:solidFill>
              </a:defRPr>
            </a:pPr>
            <a:endParaRPr lang="en-US"/>
          </a:p>
        </c:txPr>
        <c:crossAx val="225398144"/>
        <c:crosses val="autoZero"/>
        <c:crossBetween val="between"/>
      </c:valAx>
      <c:spPr>
        <a:noFill/>
        <a:ln w="25385">
          <a:noFill/>
        </a:ln>
      </c:spPr>
    </c:plotArea>
    <c:plotVisOnly val="1"/>
    <c:dispBlanksAs val="gap"/>
    <c:showDLblsOverMax val="0"/>
  </c:chart>
  <c:spPr>
    <a:noFill/>
    <a:ln>
      <a:noFill/>
    </a:ln>
  </c:spPr>
  <c:txPr>
    <a:bodyPr/>
    <a:lstStyle/>
    <a:p>
      <a:pPr>
        <a:defRPr sz="1795"/>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0.77622</cdr:x>
      <cdr:y>0.24293</cdr:y>
    </cdr:from>
    <cdr:to>
      <cdr:x>0.90869</cdr:x>
      <cdr:y>0.30367</cdr:y>
    </cdr:to>
    <cdr:sp macro="" textlink="">
      <cdr:nvSpPr>
        <cdr:cNvPr id="2" name="TextBox 1"/>
        <cdr:cNvSpPr txBox="1"/>
      </cdr:nvSpPr>
      <cdr:spPr>
        <a:xfrm xmlns:a="http://schemas.openxmlformats.org/drawingml/2006/main">
          <a:off x="6251194" y="799703"/>
          <a:ext cx="1066800" cy="199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0.76991</cdr:x>
      <cdr:y>0.23522</cdr:y>
    </cdr:from>
    <cdr:to>
      <cdr:x>0.90596</cdr:x>
      <cdr:y>0.30367</cdr:y>
    </cdr:to>
    <cdr:sp macro="" textlink="">
      <cdr:nvSpPr>
        <cdr:cNvPr id="3" name="TextBox 2"/>
        <cdr:cNvSpPr txBox="1"/>
      </cdr:nvSpPr>
      <cdr:spPr>
        <a:xfrm xmlns:a="http://schemas.openxmlformats.org/drawingml/2006/main">
          <a:off x="6200397" y="774303"/>
          <a:ext cx="1095632" cy="2253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Less than 1%</a:t>
          </a:r>
          <a:endParaRPr lang="en-US" sz="1100" b="1" dirty="0"/>
        </a:p>
      </cdr:txBody>
    </cdr:sp>
  </cdr:relSizeAnchor>
  <cdr:relSizeAnchor xmlns:cdr="http://schemas.openxmlformats.org/drawingml/2006/chartDrawing">
    <cdr:from>
      <cdr:x>0.6396</cdr:x>
      <cdr:y>0</cdr:y>
    </cdr:from>
    <cdr:to>
      <cdr:x>1</cdr:x>
      <cdr:y>0.08604</cdr:y>
    </cdr:to>
    <cdr:sp macro="" textlink="">
      <cdr:nvSpPr>
        <cdr:cNvPr id="4" name="Title 1"/>
        <cdr:cNvSpPr txBox="1">
          <a:spLocks xmlns:a="http://schemas.openxmlformats.org/drawingml/2006/main"/>
        </cdr:cNvSpPr>
      </cdr:nvSpPr>
      <cdr:spPr>
        <a:xfrm xmlns:a="http://schemas.openxmlformats.org/drawingml/2006/main">
          <a:off x="5150910" y="0"/>
          <a:ext cx="2902478" cy="283236"/>
        </a:xfrm>
        <a:prstGeom xmlns:a="http://schemas.openxmlformats.org/drawingml/2006/main" prst="rect">
          <a:avLst/>
        </a:prstGeom>
      </cdr:spPr>
      <cdr:txBody>
        <a:bodyPr xmlns:a="http://schemas.openxmlformats.org/drawingml/2006/main" vert="horz" lIns="91440" tIns="45720" rIns="91440" bIns="45720" rtlCol="0" anchor="ctr" anchorCtr="0">
          <a:norm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a:pPr>
          <a:r>
            <a:rPr lang="en-US" sz="1600" dirty="0" smtClean="0">
              <a:effectLst/>
            </a:rPr>
            <a:t>(n = 649; mean age 68)</a:t>
          </a:r>
          <a:endParaRPr lang="en-US" sz="1600" dirty="0">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BBA6B-823A-4887-B23C-8BFC76D28E4B}" type="datetimeFigureOut">
              <a:rPr lang="en-US" smtClean="0"/>
              <a:t>10/4/2016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E3A42-404E-4B8B-98C3-DB9A1C0FA4BB}" type="slidenum">
              <a:rPr lang="en-US" smtClean="0"/>
              <a:t>‹#›</a:t>
            </a:fld>
            <a:endParaRPr lang="en-US"/>
          </a:p>
        </p:txBody>
      </p:sp>
    </p:spTree>
    <p:extLst>
      <p:ext uri="{BB962C8B-B14F-4D97-AF65-F5344CB8AC3E}">
        <p14:creationId xmlns:p14="http://schemas.microsoft.com/office/powerpoint/2010/main" val="413006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effectLst/>
              </a:rPr>
              <a:t>The objectives</a:t>
            </a:r>
            <a:r>
              <a:rPr lang="en-US" baseline="0" dirty="0" smtClean="0">
                <a:effectLst/>
              </a:rPr>
              <a:t> of this talk are as follows:</a:t>
            </a:r>
            <a:endParaRPr lang="en-US" dirty="0" smtClean="0">
              <a:effectLst/>
            </a:endParaRPr>
          </a:p>
          <a:p>
            <a:pPr lvl="0"/>
            <a:r>
              <a:rPr lang="en-US" dirty="0" smtClean="0">
                <a:effectLst/>
              </a:rPr>
              <a:t>To</a:t>
            </a:r>
            <a:r>
              <a:rPr lang="en-US" baseline="0" dirty="0" smtClean="0">
                <a:effectLst/>
              </a:rPr>
              <a:t> d</a:t>
            </a:r>
            <a:r>
              <a:rPr lang="en-US" dirty="0" smtClean="0">
                <a:effectLst/>
              </a:rPr>
              <a:t>iscuss the impact of age on the incidence and prevalence of syncope, as well as on the morbidity and mortality associated with this condition.</a:t>
            </a:r>
          </a:p>
          <a:p>
            <a:pPr lvl="0"/>
            <a:r>
              <a:rPr lang="en-US" dirty="0" smtClean="0">
                <a:effectLst/>
              </a:rPr>
              <a:t>To</a:t>
            </a:r>
            <a:r>
              <a:rPr lang="en-US" baseline="0" dirty="0" smtClean="0">
                <a:effectLst/>
              </a:rPr>
              <a:t> r</a:t>
            </a:r>
            <a:r>
              <a:rPr lang="en-US" dirty="0" smtClean="0">
                <a:effectLst/>
              </a:rPr>
              <a:t>ecognize how the etiology of syncope changes with advancing age.</a:t>
            </a:r>
          </a:p>
          <a:p>
            <a:pPr lvl="0"/>
            <a:r>
              <a:rPr lang="en-US" dirty="0" smtClean="0">
                <a:effectLst/>
              </a:rPr>
              <a:t>To</a:t>
            </a:r>
            <a:r>
              <a:rPr lang="en-US" baseline="0" dirty="0" smtClean="0">
                <a:effectLst/>
              </a:rPr>
              <a:t> e</a:t>
            </a:r>
            <a:r>
              <a:rPr lang="en-US" dirty="0" smtClean="0">
                <a:effectLst/>
              </a:rPr>
              <a:t>xplain the appropriate use and diagnostic yield of tests and procedures in the evaluation of syncope in older adults.</a:t>
            </a:r>
          </a:p>
          <a:p>
            <a:pPr lvl="0"/>
            <a:r>
              <a:rPr lang="en-US" dirty="0" smtClean="0">
                <a:effectLst/>
              </a:rPr>
              <a:t>And to recognize that comorbid conditions and medications impact the diagnosis and management of syncope in older adults.</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a:t>
            </a:fld>
            <a:endParaRPr lang="en-US"/>
          </a:p>
        </p:txBody>
      </p:sp>
    </p:spTree>
    <p:extLst>
      <p:ext uri="{BB962C8B-B14F-4D97-AF65-F5344CB8AC3E}">
        <p14:creationId xmlns:p14="http://schemas.microsoft.com/office/powerpoint/2010/main" val="163757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table demonstrating a breakdown of the etiologies </a:t>
            </a:r>
            <a:r>
              <a:rPr lang="en-US" dirty="0" smtClean="0">
                <a:effectLst/>
              </a:rPr>
              <a:t>according to underlying pathophysiology.</a:t>
            </a:r>
          </a:p>
          <a:p>
            <a:r>
              <a:rPr lang="en-US" dirty="0" smtClean="0">
                <a:effectLst/>
              </a:rPr>
              <a:t>Arrhythmia</a:t>
            </a:r>
            <a:r>
              <a:rPr lang="en-US" baseline="0" dirty="0" smtClean="0">
                <a:effectLst/>
              </a:rPr>
              <a:t> includes both ventricular and supraventricular arrhythmias, as well as conduction disturbances</a:t>
            </a:r>
          </a:p>
          <a:p>
            <a:r>
              <a:rPr lang="en-US" baseline="0" dirty="0" err="1" smtClean="0">
                <a:effectLst/>
              </a:rPr>
              <a:t>Neurally</a:t>
            </a:r>
            <a:r>
              <a:rPr lang="en-US" baseline="0" dirty="0" smtClean="0">
                <a:effectLst/>
              </a:rPr>
              <a:t>-mediated causes include vasovagal/vasodepressor syncope, carotid sinus hypersensitivity, and can occur following specific activities like </a:t>
            </a:r>
            <a:r>
              <a:rPr lang="en-US" baseline="0" dirty="0" err="1" smtClean="0">
                <a:effectLst/>
              </a:rPr>
              <a:t>micturation</a:t>
            </a:r>
            <a:r>
              <a:rPr lang="en-US" baseline="0" dirty="0" smtClean="0">
                <a:effectLst/>
              </a:rPr>
              <a:t> or bowel movements, or even following a cough, laughing, or exercise</a:t>
            </a:r>
          </a:p>
          <a:p>
            <a:r>
              <a:rPr lang="en-US" baseline="0" dirty="0" err="1" smtClean="0">
                <a:effectLst/>
              </a:rPr>
              <a:t>Dysautonomic</a:t>
            </a:r>
            <a:r>
              <a:rPr lang="en-US" baseline="0" dirty="0" smtClean="0">
                <a:effectLst/>
              </a:rPr>
              <a:t>/orthostatic causes include syncope related to </a:t>
            </a:r>
            <a:r>
              <a:rPr lang="en-US" baseline="0" dirty="0" err="1" smtClean="0">
                <a:effectLst/>
              </a:rPr>
              <a:t>hypovolemia</a:t>
            </a:r>
            <a:r>
              <a:rPr lang="en-US" baseline="0" dirty="0" smtClean="0">
                <a:effectLst/>
              </a:rPr>
              <a:t> or medications, or can occur following a meal or as a result of systemic disease</a:t>
            </a:r>
          </a:p>
          <a:p>
            <a:r>
              <a:rPr lang="en-US" baseline="0" dirty="0" smtClean="0">
                <a:effectLst/>
              </a:rPr>
              <a:t>And cardiovascular structural causes results from intrinsic diseases of the heart, lungs, or vasculature</a:t>
            </a:r>
          </a:p>
          <a:p>
            <a:endParaRPr lang="en-US" baseline="0" dirty="0" smtClean="0">
              <a:effectLst/>
            </a:endParaRPr>
          </a:p>
          <a:p>
            <a:r>
              <a:rPr lang="en-US" baseline="0" dirty="0" smtClean="0">
                <a:effectLst/>
              </a:rPr>
              <a:t>Mimickers of syncope largely include neurologic and psychiatric syndromes.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11</a:t>
            </a:fld>
            <a:endParaRPr lang="en-US"/>
          </a:p>
        </p:txBody>
      </p:sp>
    </p:spTree>
    <p:extLst>
      <p:ext uri="{BB962C8B-B14F-4D97-AF65-F5344CB8AC3E}">
        <p14:creationId xmlns:p14="http://schemas.microsoft.com/office/powerpoint/2010/main" val="332995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the most likely cause among older adults?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12</a:t>
            </a:fld>
            <a:endParaRPr lang="en-US"/>
          </a:p>
        </p:txBody>
      </p:sp>
    </p:spTree>
    <p:extLst>
      <p:ext uri="{BB962C8B-B14F-4D97-AF65-F5344CB8AC3E}">
        <p14:creationId xmlns:p14="http://schemas.microsoft.com/office/powerpoint/2010/main" val="915151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study performed in 2006, the majority of syncope (2/3 in fact) was caused by a </a:t>
            </a:r>
            <a:r>
              <a:rPr lang="en-US" baseline="0" dirty="0" err="1" smtClean="0"/>
              <a:t>neurally</a:t>
            </a:r>
            <a:r>
              <a:rPr lang="en-US" baseline="0" dirty="0" smtClean="0"/>
              <a:t>-mediated process.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13</a:t>
            </a:fld>
            <a:endParaRPr lang="en-US"/>
          </a:p>
        </p:txBody>
      </p:sp>
    </p:spTree>
    <p:extLst>
      <p:ext uri="{BB962C8B-B14F-4D97-AF65-F5344CB8AC3E}">
        <p14:creationId xmlns:p14="http://schemas.microsoft.com/office/powerpoint/2010/main" val="198508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Vasovagal</a:t>
            </a:r>
            <a:r>
              <a:rPr lang="en-US" baseline="0" dirty="0" smtClean="0">
                <a:effectLst/>
              </a:rPr>
              <a:t> syncope is a </a:t>
            </a:r>
            <a:r>
              <a:rPr lang="en-US" baseline="0" dirty="0" err="1" smtClean="0">
                <a:effectLst/>
              </a:rPr>
              <a:t>neurally</a:t>
            </a:r>
            <a:r>
              <a:rPr lang="en-US" baseline="0" dirty="0" smtClean="0">
                <a:effectLst/>
              </a:rPr>
              <a:t>-mediated cause of syncope. </a:t>
            </a:r>
          </a:p>
          <a:p>
            <a:r>
              <a:rPr lang="en-US" baseline="0" dirty="0" smtClean="0">
                <a:effectLst/>
              </a:rPr>
              <a:t>It is classically d</a:t>
            </a:r>
            <a:r>
              <a:rPr lang="en-US" dirty="0" smtClean="0">
                <a:effectLst/>
              </a:rPr>
              <a:t>escribed as reflex-mediated syncope resulting from a sudden transient autonomic failure to maintain vascular tone.</a:t>
            </a:r>
            <a:r>
              <a:rPr lang="en-US" baseline="0" dirty="0" smtClean="0">
                <a:effectLst/>
              </a:rPr>
              <a:t>  </a:t>
            </a:r>
          </a:p>
          <a:p>
            <a:r>
              <a:rPr lang="en-US" baseline="0" dirty="0" smtClean="0">
                <a:effectLst/>
              </a:rPr>
              <a:t>This is </a:t>
            </a:r>
            <a:r>
              <a:rPr lang="en-US" dirty="0" smtClean="0">
                <a:effectLst/>
              </a:rPr>
              <a:t>typically due to the sudden withdrawal </a:t>
            </a:r>
            <a:r>
              <a:rPr lang="en-US" sz="1200" b="0" dirty="0" smtClean="0">
                <a:effectLst/>
                <a:latin typeface="Calisto MT (Body)"/>
                <a:cs typeface="Calisto MT (Body)"/>
              </a:rPr>
              <a:t>of the sympathetic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Calisto MT (Body)"/>
                <a:ea typeface="+mn-ea"/>
                <a:cs typeface="Calisto MT (Body)"/>
              </a:rPr>
              <a:t>In brief, prolonged orthostatic stress results in an increased amount of peripheral venous pooling to a point great enough that the venous return to the heart falls so precipitously that a significant increase in ventricular </a:t>
            </a:r>
            <a:r>
              <a:rPr lang="en-US" sz="1200" b="0" kern="1200" dirty="0" err="1" smtClean="0">
                <a:solidFill>
                  <a:schemeClr val="tx1"/>
                </a:solidFill>
                <a:effectLst/>
                <a:latin typeface="Calisto MT (Body)"/>
                <a:ea typeface="+mn-ea"/>
                <a:cs typeface="Calisto MT (Body)"/>
              </a:rPr>
              <a:t>inotropy</a:t>
            </a:r>
            <a:r>
              <a:rPr lang="en-US" sz="1200" b="0" kern="1200" dirty="0" smtClean="0">
                <a:solidFill>
                  <a:schemeClr val="tx1"/>
                </a:solidFill>
                <a:effectLst/>
                <a:latin typeface="Calisto MT (Body)"/>
                <a:ea typeface="+mn-ea"/>
                <a:cs typeface="Calisto MT (Body)"/>
              </a:rPr>
              <a:t> occurs. This </a:t>
            </a:r>
            <a:r>
              <a:rPr lang="en-US" sz="1200" b="0" kern="1200" dirty="0" err="1" smtClean="0">
                <a:solidFill>
                  <a:schemeClr val="tx1"/>
                </a:solidFill>
                <a:effectLst/>
                <a:latin typeface="Calisto MT (Body)"/>
                <a:ea typeface="+mn-ea"/>
                <a:cs typeface="Calisto MT (Body)"/>
              </a:rPr>
              <a:t>hypercontractile</a:t>
            </a:r>
            <a:r>
              <a:rPr lang="en-US" sz="1200" b="0" kern="1200" dirty="0" smtClean="0">
                <a:solidFill>
                  <a:schemeClr val="tx1"/>
                </a:solidFill>
                <a:effectLst/>
                <a:latin typeface="Calisto MT (Body)"/>
                <a:ea typeface="+mn-ea"/>
                <a:cs typeface="Calisto MT (Body)"/>
              </a:rPr>
              <a:t> state is believed to activate mechanoreceptors that would normally fire only during stretch. The sudden increase in neural traffic to the medulla is thought to mimic the conditions seen in hypertension, thus causing an apparent “</a:t>
            </a:r>
            <a:r>
              <a:rPr lang="en-US" sz="1200" b="0" kern="1200" dirty="0" err="1" smtClean="0">
                <a:solidFill>
                  <a:schemeClr val="tx1"/>
                </a:solidFill>
                <a:effectLst/>
                <a:latin typeface="Calisto MT (Body)"/>
                <a:ea typeface="+mn-ea"/>
                <a:cs typeface="Calisto MT (Body)"/>
              </a:rPr>
              <a:t>paradoxic</a:t>
            </a:r>
            <a:r>
              <a:rPr lang="en-US" sz="1200" b="0" kern="1200" dirty="0" smtClean="0">
                <a:solidFill>
                  <a:schemeClr val="tx1"/>
                </a:solidFill>
                <a:effectLst/>
                <a:latin typeface="Calisto MT (Body)"/>
                <a:ea typeface="+mn-ea"/>
                <a:cs typeface="Calisto MT (Body)"/>
              </a:rPr>
              <a:t>” decline in sympathetic activity that results in hypotension, </a:t>
            </a:r>
            <a:r>
              <a:rPr lang="en-US" sz="1200" b="0" kern="1200" dirty="0" err="1" smtClean="0">
                <a:solidFill>
                  <a:schemeClr val="tx1"/>
                </a:solidFill>
                <a:effectLst/>
                <a:latin typeface="Calisto MT (Body)"/>
                <a:ea typeface="+mn-ea"/>
                <a:cs typeface="Calisto MT (Body)"/>
              </a:rPr>
              <a:t>bradycardia</a:t>
            </a:r>
            <a:r>
              <a:rPr lang="en-US" sz="1200" b="0" kern="1200" dirty="0" smtClean="0">
                <a:solidFill>
                  <a:schemeClr val="tx1"/>
                </a:solidFill>
                <a:effectLst/>
                <a:latin typeface="Calisto MT (Body)"/>
                <a:ea typeface="+mn-ea"/>
                <a:cs typeface="Calisto MT (Body)"/>
              </a:rPr>
              <a:t>, and ultimately syncope</a:t>
            </a:r>
          </a:p>
          <a:p>
            <a:endParaRPr lang="en-US" sz="1200" b="0" dirty="0" smtClean="0">
              <a:effectLst/>
              <a:latin typeface="Calisto MT (Body)"/>
              <a:cs typeface="Calisto MT (Body)"/>
            </a:endParaRPr>
          </a:p>
          <a:p>
            <a:r>
              <a:rPr lang="en-US" sz="1200" b="0" dirty="0" smtClean="0">
                <a:effectLst/>
                <a:latin typeface="Calisto MT (Body)"/>
                <a:cs typeface="Calisto MT (Body)"/>
              </a:rPr>
              <a:t>Vasovagal</a:t>
            </a:r>
            <a:r>
              <a:rPr lang="en-US" sz="1200" b="0" baseline="0" dirty="0" smtClean="0">
                <a:effectLst/>
                <a:latin typeface="Calisto MT (Body)"/>
                <a:cs typeface="Calisto MT (Body)"/>
              </a:rPr>
              <a:t> syncope m</a:t>
            </a:r>
            <a:r>
              <a:rPr lang="en-US" sz="1200" b="0" dirty="0" smtClean="0">
                <a:effectLst/>
                <a:latin typeface="Calisto MT (Body)"/>
                <a:cs typeface="Calisto MT (Body)"/>
              </a:rPr>
              <a:t>ay be preceded by </a:t>
            </a:r>
            <a:r>
              <a:rPr lang="en-US" sz="1200" b="0" dirty="0" err="1" smtClean="0">
                <a:effectLst/>
                <a:latin typeface="Calisto MT (Body)"/>
                <a:cs typeface="Calisto MT (Body)"/>
              </a:rPr>
              <a:t>prodrome</a:t>
            </a:r>
            <a:r>
              <a:rPr lang="en-US" sz="1200" b="0" dirty="0" smtClean="0">
                <a:effectLst/>
                <a:latin typeface="Calisto MT (Body)"/>
                <a:cs typeface="Calisto MT (Body)"/>
              </a:rPr>
              <a:t>,</a:t>
            </a:r>
            <a:r>
              <a:rPr lang="en-US" sz="1200" b="0" baseline="0" dirty="0" smtClean="0">
                <a:effectLst/>
                <a:latin typeface="Calisto MT (Body)"/>
                <a:cs typeface="Calisto MT (Body)"/>
              </a:rPr>
              <a:t> though this is  l</a:t>
            </a:r>
            <a:r>
              <a:rPr lang="en-US" sz="1200" b="0" dirty="0" smtClean="0">
                <a:effectLst/>
                <a:latin typeface="Calisto MT (Body)"/>
                <a:cs typeface="Calisto MT (Body)"/>
              </a:rPr>
              <a:t>ess likely </a:t>
            </a:r>
            <a:r>
              <a:rPr lang="en-US" dirty="0" smtClean="0">
                <a:effectLst/>
              </a:rPr>
              <a:t>to be the case in older adults.</a:t>
            </a:r>
          </a:p>
          <a:p>
            <a:r>
              <a:rPr lang="en-US" dirty="0" smtClean="0">
                <a:effectLst/>
              </a:rPr>
              <a:t>Two mechanistic subtypes represent ends of the</a:t>
            </a:r>
            <a:r>
              <a:rPr lang="en-US" baseline="0" dirty="0" smtClean="0">
                <a:effectLst/>
              </a:rPr>
              <a:t> </a:t>
            </a:r>
            <a:r>
              <a:rPr lang="en-US" dirty="0" smtClean="0">
                <a:effectLst/>
              </a:rPr>
              <a:t>spectrum—Vasodepressor syncope is primarily driven by vasodilation;</a:t>
            </a:r>
            <a:r>
              <a:rPr lang="en-US" baseline="0" dirty="0" smtClean="0">
                <a:effectLst/>
              </a:rPr>
              <a:t> whereas c</a:t>
            </a:r>
            <a:r>
              <a:rPr lang="en-US" dirty="0" smtClean="0">
                <a:effectLst/>
              </a:rPr>
              <a:t>ardio-inhibitory syncope</a:t>
            </a:r>
            <a:r>
              <a:rPr lang="en-US" baseline="0" dirty="0" smtClean="0">
                <a:effectLst/>
              </a:rPr>
              <a:t> is </a:t>
            </a:r>
            <a:r>
              <a:rPr lang="en-US" dirty="0" smtClean="0">
                <a:effectLst/>
              </a:rPr>
              <a:t>primarily driven by </a:t>
            </a:r>
            <a:r>
              <a:rPr lang="en-US" dirty="0" err="1" smtClean="0">
                <a:effectLst/>
              </a:rPr>
              <a:t>bradycardia</a:t>
            </a:r>
            <a:r>
              <a:rPr lang="en-US" dirty="0" smtClean="0">
                <a:effectLst/>
              </a:rPr>
              <a:t>.  </a:t>
            </a:r>
          </a:p>
          <a:p>
            <a:r>
              <a:rPr lang="en-US" dirty="0" smtClean="0">
                <a:effectLst/>
              </a:rPr>
              <a:t>Given the role of sympathetic</a:t>
            </a:r>
            <a:r>
              <a:rPr lang="en-US" baseline="0" dirty="0" smtClean="0">
                <a:effectLst/>
              </a:rPr>
              <a:t> withdrawal in the mechanism of </a:t>
            </a:r>
            <a:r>
              <a:rPr lang="en-US" dirty="0" smtClean="0">
                <a:effectLst/>
              </a:rPr>
              <a:t>vasovagal</a:t>
            </a:r>
            <a:r>
              <a:rPr lang="en-US" baseline="0" dirty="0" smtClean="0">
                <a:effectLst/>
              </a:rPr>
              <a:t> syncope, it is not surprising that v</a:t>
            </a:r>
            <a:r>
              <a:rPr lang="en-US" dirty="0" smtClean="0">
                <a:effectLst/>
              </a:rPr>
              <a:t>asovagal syncope can occur during </a:t>
            </a:r>
            <a:r>
              <a:rPr lang="en-US" dirty="0" err="1" smtClean="0">
                <a:effectLst/>
              </a:rPr>
              <a:t>micturation</a:t>
            </a:r>
            <a:r>
              <a:rPr lang="en-US" dirty="0" smtClean="0">
                <a:effectLst/>
              </a:rPr>
              <a:t> or bowel movements</a:t>
            </a:r>
            <a:r>
              <a:rPr lang="en-US" baseline="0" dirty="0" smtClean="0">
                <a:effectLst/>
              </a:rPr>
              <a:t> as well.</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Preventative measures include increased fluid intake, compression stockings, and counter-pressure maneuvers</a:t>
            </a:r>
            <a:r>
              <a:rPr lang="en-US" baseline="0" dirty="0" smtClean="0">
                <a:effectLst/>
              </a:rPr>
              <a:t> such </a:t>
            </a:r>
            <a:r>
              <a:rPr lang="en-US" sz="1200" kern="1200" dirty="0" smtClean="0">
                <a:solidFill>
                  <a:schemeClr val="tx1"/>
                </a:solidFill>
                <a:effectLst/>
                <a:latin typeface="+mn-lt"/>
                <a:ea typeface="+mn-ea"/>
                <a:cs typeface="+mn-cs"/>
              </a:rPr>
              <a:t>isometric arm contraction,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leg crossing, or muscle tensing </a:t>
            </a:r>
            <a:endParaRPr lang="en-US" dirty="0" smtClean="0"/>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14</a:t>
            </a:fld>
            <a:endParaRPr lang="en-US"/>
          </a:p>
        </p:txBody>
      </p:sp>
    </p:spTree>
    <p:extLst>
      <p:ext uri="{BB962C8B-B14F-4D97-AF65-F5344CB8AC3E}">
        <p14:creationId xmlns:p14="http://schemas.microsoft.com/office/powerpoint/2010/main" val="235320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effectLst/>
              </a:rPr>
              <a:t>Cartoid</a:t>
            </a:r>
            <a:r>
              <a:rPr lang="en-US" dirty="0" smtClean="0">
                <a:effectLst/>
              </a:rPr>
              <a:t> sinus</a:t>
            </a:r>
            <a:r>
              <a:rPr lang="en-US" baseline="0" dirty="0" smtClean="0">
                <a:effectLst/>
              </a:rPr>
              <a:t> hypersensitivity is an underappreciated cause of </a:t>
            </a:r>
            <a:r>
              <a:rPr lang="en-US" baseline="0" dirty="0" err="1" smtClean="0">
                <a:effectLst/>
              </a:rPr>
              <a:t>neurally</a:t>
            </a:r>
            <a:r>
              <a:rPr lang="en-US" baseline="0" dirty="0" smtClean="0">
                <a:effectLst/>
              </a:rPr>
              <a:t> mediated syncope in the elderly</a:t>
            </a:r>
            <a:endParaRPr lang="en-US" dirty="0" smtClean="0">
              <a:effectLst/>
            </a:endParaRPr>
          </a:p>
          <a:p>
            <a:r>
              <a:rPr lang="en-US" dirty="0" smtClean="0">
                <a:effectLst/>
              </a:rPr>
              <a:t>Syncope precipitated by factors that exert pressure in the neck may be suggestive of carotid sinus hypersensitivity (CSH).</a:t>
            </a:r>
          </a:p>
          <a:p>
            <a:r>
              <a:rPr lang="en-US" dirty="0" smtClean="0">
                <a:effectLst/>
              </a:rPr>
              <a:t>CSH and carotid sinus syndrome (whi</a:t>
            </a:r>
            <a:r>
              <a:rPr lang="en-US" baseline="0" dirty="0" smtClean="0">
                <a:effectLst/>
              </a:rPr>
              <a:t>ch essentially is </a:t>
            </a:r>
            <a:r>
              <a:rPr lang="en-US" dirty="0" smtClean="0">
                <a:effectLst/>
              </a:rPr>
              <a:t>symptomatic CSH) become increasingly common at an older age, with &gt;30% of</a:t>
            </a:r>
            <a:r>
              <a:rPr lang="en-US" baseline="0" dirty="0" smtClean="0">
                <a:effectLst/>
              </a:rPr>
              <a:t> </a:t>
            </a:r>
            <a:r>
              <a:rPr lang="en-US" dirty="0" smtClean="0">
                <a:effectLst/>
              </a:rPr>
              <a:t>unexplained falls and syncope among</a:t>
            </a:r>
            <a:r>
              <a:rPr lang="en-US" baseline="0" dirty="0" smtClean="0">
                <a:effectLst/>
              </a:rPr>
              <a:t> older adults</a:t>
            </a:r>
            <a:r>
              <a:rPr lang="en-US" dirty="0" smtClean="0">
                <a:effectLst/>
              </a:rPr>
              <a:t> representing CSH.</a:t>
            </a:r>
          </a:p>
          <a:p>
            <a:r>
              <a:rPr lang="en-US" dirty="0" smtClean="0">
                <a:effectLst/>
              </a:rPr>
              <a:t>Diagnosis</a:t>
            </a:r>
            <a:r>
              <a:rPr lang="en-US" baseline="0" dirty="0" smtClean="0">
                <a:effectLst/>
              </a:rPr>
              <a:t> is typically made</a:t>
            </a:r>
            <a:r>
              <a:rPr lang="en-US" dirty="0" smtClean="0">
                <a:effectLst/>
              </a:rPr>
              <a:t> by performing a carotid sinus massage.</a:t>
            </a:r>
            <a:r>
              <a:rPr lang="en-US" baseline="0" dirty="0" smtClean="0">
                <a:effectLst/>
              </a:rPr>
              <a:t>  An </a:t>
            </a:r>
            <a:r>
              <a:rPr lang="en-US" dirty="0" err="1" smtClean="0">
                <a:effectLst/>
              </a:rPr>
              <a:t>asystolic</a:t>
            </a:r>
            <a:r>
              <a:rPr lang="en-US" dirty="0" smtClean="0">
                <a:effectLst/>
              </a:rPr>
              <a:t> period of </a:t>
            </a:r>
            <a:r>
              <a:rPr lang="en-US" dirty="0" smtClean="0">
                <a:latin typeface="ＭＳ ゴシック"/>
                <a:ea typeface="ＭＳ ゴシック"/>
                <a:cs typeface="ＭＳ ゴシック"/>
              </a:rPr>
              <a:t>≥</a:t>
            </a:r>
            <a:r>
              <a:rPr lang="en-US" dirty="0" smtClean="0">
                <a:effectLst/>
              </a:rPr>
              <a:t>3 seconds and/or a fall in systolic blood pressure of </a:t>
            </a:r>
            <a:r>
              <a:rPr lang="en-US" dirty="0" smtClean="0">
                <a:latin typeface="ＭＳ ゴシック"/>
                <a:ea typeface="ＭＳ ゴシック"/>
                <a:cs typeface="ＭＳ ゴシック"/>
              </a:rPr>
              <a:t>≥</a:t>
            </a:r>
            <a:r>
              <a:rPr lang="en-US" dirty="0" smtClean="0">
                <a:effectLst/>
              </a:rPr>
              <a:t>50 mm Hg or to less than 80mmHg are diagnostic of CSH.</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15</a:t>
            </a:fld>
            <a:endParaRPr lang="en-US"/>
          </a:p>
        </p:txBody>
      </p:sp>
    </p:spTree>
    <p:extLst>
      <p:ext uri="{BB962C8B-B14F-4D97-AF65-F5344CB8AC3E}">
        <p14:creationId xmlns:p14="http://schemas.microsoft.com/office/powerpoint/2010/main" val="415460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effectLst/>
              </a:rPr>
              <a:t>Orthostatic hypotension is another very common cause of syncope in the elderly, underscoring the importance of obtaining postural vital signs</a:t>
            </a:r>
          </a:p>
          <a:p>
            <a:pPr lvl="0"/>
            <a:r>
              <a:rPr lang="en-US" dirty="0" smtClean="0">
                <a:effectLst/>
              </a:rPr>
              <a:t>This usually occurs due to volume contraction, medications, or autonomic dysfunction.  </a:t>
            </a:r>
          </a:p>
          <a:p>
            <a:r>
              <a:rPr lang="en-US" dirty="0" smtClean="0">
                <a:effectLst/>
              </a:rPr>
              <a:t>It</a:t>
            </a:r>
            <a:r>
              <a:rPr lang="en-US" baseline="0" dirty="0" smtClean="0">
                <a:effectLst/>
              </a:rPr>
              <a:t> is important to recognize </a:t>
            </a:r>
            <a:r>
              <a:rPr lang="en-US" dirty="0" smtClean="0">
                <a:effectLst/>
              </a:rPr>
              <a:t>that asymptomatic reductions in blood pressure when assuming the upright position is occasionally documented, and may erroneously be attributed as the cause of syncope.</a:t>
            </a:r>
          </a:p>
          <a:p>
            <a:r>
              <a:rPr lang="en-US" dirty="0" smtClean="0">
                <a:effectLst/>
              </a:rPr>
              <a:t>Preventative measures may include avoidance of certain medications (for</a:t>
            </a:r>
            <a:r>
              <a:rPr lang="en-US" baseline="0" dirty="0" smtClean="0">
                <a:effectLst/>
              </a:rPr>
              <a:t> example, alpha blockers and vasodilators)</a:t>
            </a:r>
            <a:r>
              <a:rPr lang="en-US" dirty="0" smtClean="0">
                <a:effectLst/>
              </a:rPr>
              <a:t>, maintenance of </a:t>
            </a:r>
            <a:r>
              <a:rPr lang="en-US" dirty="0" err="1" smtClean="0">
                <a:effectLst/>
              </a:rPr>
              <a:t>euvolemia</a:t>
            </a:r>
            <a:r>
              <a:rPr lang="en-US" dirty="0" smtClean="0">
                <a:effectLst/>
              </a:rPr>
              <a:t>, and compression stockings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16</a:t>
            </a:fld>
            <a:endParaRPr lang="en-US"/>
          </a:p>
        </p:txBody>
      </p:sp>
    </p:spTree>
    <p:extLst>
      <p:ext uri="{BB962C8B-B14F-4D97-AF65-F5344CB8AC3E}">
        <p14:creationId xmlns:p14="http://schemas.microsoft.com/office/powerpoint/2010/main" val="32242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Postprandial syncope is</a:t>
            </a:r>
            <a:r>
              <a:rPr lang="en-US" baseline="0" dirty="0" smtClean="0">
                <a:effectLst/>
              </a:rPr>
              <a:t> d</a:t>
            </a:r>
            <a:r>
              <a:rPr lang="en-US" dirty="0" smtClean="0">
                <a:effectLst/>
              </a:rPr>
              <a:t>efined as syncope that occurs following a meal, and occurs due to splanchnic blood pooling which results</a:t>
            </a:r>
            <a:r>
              <a:rPr lang="en-US" baseline="0" dirty="0" smtClean="0">
                <a:effectLst/>
              </a:rPr>
              <a:t> from redirecting blood to the gut for digestion.  It is m</a:t>
            </a:r>
            <a:r>
              <a:rPr lang="en-US" dirty="0" smtClean="0">
                <a:effectLst/>
              </a:rPr>
              <a:t>ore often associated with warm foods and carbohydrates,</a:t>
            </a:r>
            <a:r>
              <a:rPr lang="en-US" baseline="0" dirty="0" smtClean="0">
                <a:effectLst/>
              </a:rPr>
              <a:t> </a:t>
            </a:r>
            <a:r>
              <a:rPr lang="en-US" dirty="0" smtClean="0">
                <a:effectLst/>
              </a:rPr>
              <a:t>typically occurring</a:t>
            </a:r>
            <a:r>
              <a:rPr lang="en-US" baseline="0" dirty="0" smtClean="0">
                <a:effectLst/>
              </a:rPr>
              <a:t> about</a:t>
            </a:r>
            <a:r>
              <a:rPr lang="en-US" dirty="0" smtClean="0">
                <a:effectLst/>
              </a:rPr>
              <a:t> 30-90minutes after a meal.</a:t>
            </a:r>
          </a:p>
          <a:p>
            <a:r>
              <a:rPr lang="en-US" dirty="0" smtClean="0">
                <a:effectLst/>
              </a:rPr>
              <a:t>Preventative</a:t>
            </a:r>
            <a:r>
              <a:rPr lang="en-US" baseline="0" dirty="0" smtClean="0">
                <a:effectLst/>
              </a:rPr>
              <a:t> measures include</a:t>
            </a:r>
            <a:r>
              <a:rPr lang="en-US" dirty="0" smtClean="0">
                <a:effectLst/>
              </a:rPr>
              <a:t> drinking cold water</a:t>
            </a:r>
            <a:r>
              <a:rPr lang="en-US" baseline="0" dirty="0" smtClean="0">
                <a:effectLst/>
              </a:rPr>
              <a:t> </a:t>
            </a:r>
            <a:r>
              <a:rPr lang="en-US" dirty="0" smtClean="0">
                <a:effectLst/>
              </a:rPr>
              <a:t>and caffeine both of</a:t>
            </a:r>
            <a:r>
              <a:rPr lang="en-US" baseline="0" dirty="0" smtClean="0">
                <a:effectLst/>
              </a:rPr>
              <a:t> which transiently </a:t>
            </a:r>
            <a:r>
              <a:rPr lang="en-US" dirty="0" smtClean="0">
                <a:effectLst/>
              </a:rPr>
              <a:t>increase blood pressure</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17</a:t>
            </a:fld>
            <a:endParaRPr lang="en-US"/>
          </a:p>
        </p:txBody>
      </p:sp>
    </p:spTree>
    <p:extLst>
      <p:ext uri="{BB962C8B-B14F-4D97-AF65-F5344CB8AC3E}">
        <p14:creationId xmlns:p14="http://schemas.microsoft.com/office/powerpoint/2010/main" val="80855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effectLst/>
              </a:rPr>
              <a:t>Primary</a:t>
            </a:r>
            <a:r>
              <a:rPr lang="en-US" baseline="0" dirty="0" smtClean="0">
                <a:effectLst/>
              </a:rPr>
              <a:t> autonomic failure is an</a:t>
            </a:r>
            <a:r>
              <a:rPr lang="en-US" dirty="0" smtClean="0">
                <a:effectLst/>
              </a:rPr>
              <a:t> important cause of recurrent syncope in older patients </a:t>
            </a:r>
          </a:p>
          <a:p>
            <a:pPr lvl="0"/>
            <a:r>
              <a:rPr lang="en-US" dirty="0" smtClean="0">
                <a:effectLst/>
              </a:rPr>
              <a:t>This may be idiopathic or due to diabetes, amyloidosis, chronic </a:t>
            </a:r>
            <a:r>
              <a:rPr lang="en-US" dirty="0" err="1" smtClean="0">
                <a:effectLst/>
              </a:rPr>
              <a:t>recumbency</a:t>
            </a:r>
            <a:r>
              <a:rPr lang="en-US" dirty="0" smtClean="0">
                <a:effectLst/>
              </a:rPr>
              <a:t> (i.e., being bed-ridden), or various neurological disorders including multiple system atrophy, </a:t>
            </a:r>
            <a:r>
              <a:rPr lang="en-US" dirty="0" err="1" smtClean="0">
                <a:effectLst/>
              </a:rPr>
              <a:t>Bradbuy</a:t>
            </a:r>
            <a:r>
              <a:rPr lang="en-US" dirty="0" smtClean="0">
                <a:effectLst/>
              </a:rPr>
              <a:t>-Eggleston syndrome, or Parkinsonism</a:t>
            </a:r>
            <a:r>
              <a:rPr lang="en-US" baseline="0" dirty="0" smtClean="0">
                <a:effectLst/>
              </a:rPr>
              <a:t> (aka, </a:t>
            </a:r>
            <a:r>
              <a:rPr lang="en-US" dirty="0" smtClean="0">
                <a:effectLst/>
              </a:rPr>
              <a:t>Shy-</a:t>
            </a:r>
            <a:r>
              <a:rPr lang="en-US" dirty="0" err="1" smtClean="0">
                <a:effectLst/>
              </a:rPr>
              <a:t>Drager</a:t>
            </a:r>
            <a:r>
              <a:rPr lang="en-US" dirty="0" smtClean="0">
                <a:effectLst/>
              </a:rPr>
              <a:t>)</a:t>
            </a:r>
          </a:p>
          <a:p>
            <a:pPr lvl="0"/>
            <a:r>
              <a:rPr lang="en-US" dirty="0" smtClean="0">
                <a:effectLst/>
              </a:rPr>
              <a:t>While treatment is challenging and often unsuccessful,</a:t>
            </a:r>
            <a:r>
              <a:rPr lang="en-US" baseline="0" dirty="0" smtClean="0">
                <a:effectLst/>
              </a:rPr>
              <a:t> a n</a:t>
            </a:r>
            <a:r>
              <a:rPr lang="en-US" dirty="0" smtClean="0">
                <a:effectLst/>
              </a:rPr>
              <a:t>ew FDA-approved agent, </a:t>
            </a:r>
            <a:r>
              <a:rPr lang="en-US" dirty="0" err="1" smtClean="0">
                <a:effectLst/>
              </a:rPr>
              <a:t>Droxidopa</a:t>
            </a:r>
            <a:r>
              <a:rPr lang="en-US" dirty="0" smtClean="0">
                <a:effectLst/>
              </a:rPr>
              <a:t> (</a:t>
            </a:r>
            <a:r>
              <a:rPr lang="en-US" dirty="0" err="1" smtClean="0">
                <a:effectLst/>
              </a:rPr>
              <a:t>Northera</a:t>
            </a:r>
            <a:r>
              <a:rPr lang="en-US" dirty="0" smtClean="0">
                <a:effectLst/>
              </a:rPr>
              <a:t>), offers some promise.</a:t>
            </a:r>
            <a:r>
              <a:rPr lang="en-US" baseline="0" dirty="0" smtClean="0">
                <a:effectLst/>
              </a:rPr>
              <a:t>  This novel agent</a:t>
            </a:r>
            <a:r>
              <a:rPr lang="en-US" dirty="0" smtClean="0">
                <a:effectLst/>
              </a:rPr>
              <a:t> acts as an oral </a:t>
            </a:r>
            <a:r>
              <a:rPr lang="en-US" dirty="0" err="1" smtClean="0">
                <a:effectLst/>
              </a:rPr>
              <a:t>prodrug</a:t>
            </a:r>
            <a:r>
              <a:rPr lang="en-US" dirty="0" smtClean="0">
                <a:effectLst/>
              </a:rPr>
              <a:t> for norepinephrine, and may improve symptoms.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18</a:t>
            </a:fld>
            <a:endParaRPr lang="en-US"/>
          </a:p>
        </p:txBody>
      </p:sp>
    </p:spTree>
    <p:extLst>
      <p:ext uri="{BB962C8B-B14F-4D97-AF65-F5344CB8AC3E}">
        <p14:creationId xmlns:p14="http://schemas.microsoft.com/office/powerpoint/2010/main" val="298696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also</a:t>
            </a:r>
            <a:r>
              <a:rPr lang="en-US" baseline="0" dirty="0" smtClean="0"/>
              <a:t> </a:t>
            </a:r>
            <a:r>
              <a:rPr lang="en-US" dirty="0" smtClean="0"/>
              <a:t>arrhythmic</a:t>
            </a:r>
            <a:r>
              <a:rPr lang="en-US" baseline="0" dirty="0" smtClean="0"/>
              <a:t> causes of syncope, which are generally less common but increase in prevalence with age.</a:t>
            </a:r>
          </a:p>
          <a:p>
            <a:r>
              <a:rPr lang="en-US" dirty="0" err="1" smtClean="0">
                <a:effectLst/>
              </a:rPr>
              <a:t>Bradycardia</a:t>
            </a:r>
            <a:r>
              <a:rPr lang="en-US" dirty="0" smtClean="0">
                <a:effectLst/>
              </a:rPr>
              <a:t> secondary to medications, or sick sinus syndrome from degenerative changes in the sinus node can cause syncope </a:t>
            </a:r>
          </a:p>
          <a:p>
            <a:r>
              <a:rPr lang="en-US" dirty="0" smtClean="0">
                <a:effectLst/>
              </a:rPr>
              <a:t>Ventricular tachycardia is particularly relevant in the setting of coronary artery disease (CAD) or LV dysfunction </a:t>
            </a:r>
          </a:p>
          <a:p>
            <a:r>
              <a:rPr lang="en-US" dirty="0" smtClean="0">
                <a:effectLst/>
              </a:rPr>
              <a:t>And atrial fibrillation can cause syncope due to sinus pauses with delayed sinus node recovery (more common), or due to slow ventricular rates with intermittent </a:t>
            </a:r>
            <a:r>
              <a:rPr lang="en-US" dirty="0" err="1" smtClean="0">
                <a:effectLst/>
              </a:rPr>
              <a:t>atrioventricular</a:t>
            </a:r>
            <a:r>
              <a:rPr lang="en-US" dirty="0" smtClean="0">
                <a:effectLst/>
              </a:rPr>
              <a:t> (AV) block.</a:t>
            </a:r>
            <a:r>
              <a:rPr lang="en-US" baseline="0" dirty="0" smtClean="0">
                <a:effectLst/>
              </a:rPr>
              <a:t>  While a</a:t>
            </a:r>
            <a:r>
              <a:rPr lang="en-US" dirty="0" smtClean="0">
                <a:effectLst/>
              </a:rPr>
              <a:t>cute coronary syndromes can present with syncope, it</a:t>
            </a:r>
            <a:r>
              <a:rPr lang="en-US" baseline="0" dirty="0" smtClean="0">
                <a:effectLst/>
              </a:rPr>
              <a:t> </a:t>
            </a:r>
            <a:r>
              <a:rPr lang="en-US" dirty="0" smtClean="0">
                <a:effectLst/>
              </a:rPr>
              <a:t>is relatively</a:t>
            </a:r>
            <a:r>
              <a:rPr lang="en-US" baseline="0" dirty="0" smtClean="0">
                <a:effectLst/>
              </a:rPr>
              <a:t> </a:t>
            </a:r>
            <a:r>
              <a:rPr lang="en-US" dirty="0" smtClean="0">
                <a:effectLst/>
              </a:rPr>
              <a:t>rare </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19</a:t>
            </a:fld>
            <a:endParaRPr lang="en-US"/>
          </a:p>
        </p:txBody>
      </p:sp>
    </p:spTree>
    <p:extLst>
      <p:ext uri="{BB962C8B-B14F-4D97-AF65-F5344CB8AC3E}">
        <p14:creationId xmlns:p14="http://schemas.microsoft.com/office/powerpoint/2010/main" val="50411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should be done as part of the</a:t>
            </a:r>
            <a:r>
              <a:rPr lang="en-US" baseline="0" dirty="0" smtClean="0"/>
              <a:t> work-up for syncope in older adults?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20</a:t>
            </a:fld>
            <a:endParaRPr lang="en-US"/>
          </a:p>
        </p:txBody>
      </p:sp>
    </p:spTree>
    <p:extLst>
      <p:ext uri="{BB962C8B-B14F-4D97-AF65-F5344CB8AC3E}">
        <p14:creationId xmlns:p14="http://schemas.microsoft.com/office/powerpoint/2010/main" val="91554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this relevant?</a:t>
            </a:r>
          </a:p>
          <a:p>
            <a:r>
              <a:rPr lang="en-US" dirty="0" smtClean="0">
                <a:effectLst/>
              </a:rPr>
              <a:t>Syncope is associated with significant morbidity and mortality in older adults,</a:t>
            </a:r>
            <a:r>
              <a:rPr lang="en-US" baseline="0" dirty="0" smtClean="0">
                <a:effectLst/>
              </a:rPr>
              <a:t> with more than </a:t>
            </a:r>
            <a:r>
              <a:rPr lang="en-US" dirty="0" smtClean="0">
                <a:effectLst/>
              </a:rPr>
              <a:t>10% of falls in the elderly caused by syncope.</a:t>
            </a:r>
          </a:p>
          <a:p>
            <a:r>
              <a:rPr lang="en-US" dirty="0" smtClean="0">
                <a:effectLst/>
              </a:rPr>
              <a:t>Syncope results in injury</a:t>
            </a:r>
            <a:r>
              <a:rPr lang="en-US" baseline="0" dirty="0" smtClean="0">
                <a:effectLst/>
              </a:rPr>
              <a:t> in up to 35% of cases, and carries a </a:t>
            </a:r>
            <a:r>
              <a:rPr lang="en-US" dirty="0" smtClean="0">
                <a:effectLst/>
              </a:rPr>
              <a:t>2-year mortality rate of ~30% in older adults.</a:t>
            </a:r>
          </a:p>
          <a:p>
            <a:r>
              <a:rPr lang="en-US" dirty="0" smtClean="0">
                <a:effectLst/>
              </a:rPr>
              <a:t>Understanding the unique aspects related to </a:t>
            </a:r>
            <a:r>
              <a:rPr lang="en-US" u="none" dirty="0" smtClean="0">
                <a:effectLst/>
              </a:rPr>
              <a:t>syncope diagnosis and management </a:t>
            </a:r>
            <a:r>
              <a:rPr lang="en-US" dirty="0" smtClean="0">
                <a:effectLst/>
              </a:rPr>
              <a:t>in older adults can hopefully limit these adverse outcomes.</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a:t>
            </a:fld>
            <a:endParaRPr lang="en-US"/>
          </a:p>
        </p:txBody>
      </p:sp>
    </p:spTree>
    <p:extLst>
      <p:ext uri="{BB962C8B-B14F-4D97-AF65-F5344CB8AC3E}">
        <p14:creationId xmlns:p14="http://schemas.microsoft.com/office/powerpoint/2010/main" val="97773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An initial workup should </a:t>
            </a:r>
            <a:r>
              <a:rPr lang="en-US" dirty="0" smtClean="0">
                <a:effectLst/>
              </a:rPr>
              <a:t>include</a:t>
            </a:r>
            <a:r>
              <a:rPr lang="en-US" baseline="0" dirty="0" smtClean="0">
                <a:effectLst/>
              </a:rPr>
              <a:t> the basics—a</a:t>
            </a:r>
            <a:r>
              <a:rPr lang="en-US" dirty="0" smtClean="0">
                <a:effectLst/>
              </a:rPr>
              <a:t> thorough history,</a:t>
            </a:r>
            <a:r>
              <a:rPr lang="en-US" baseline="0" dirty="0" smtClean="0">
                <a:effectLst/>
              </a:rPr>
              <a:t> the p</a:t>
            </a:r>
            <a:r>
              <a:rPr lang="en-US" dirty="0" smtClean="0">
                <a:effectLst/>
              </a:rPr>
              <a:t>hysical examination,</a:t>
            </a:r>
            <a:r>
              <a:rPr lang="en-US" baseline="0" dirty="0" smtClean="0">
                <a:effectLst/>
              </a:rPr>
              <a:t> and a </a:t>
            </a:r>
            <a:r>
              <a:rPr lang="en-US" dirty="0" smtClean="0">
                <a:effectLst/>
              </a:rPr>
              <a:t>12-lead ECG </a:t>
            </a:r>
          </a:p>
          <a:p>
            <a:r>
              <a:rPr lang="en-US" dirty="0" smtClean="0">
                <a:effectLst/>
              </a:rPr>
              <a:t>A specific diagnosis can be achieved in at least 50% of cases with this initial information</a:t>
            </a:r>
          </a:p>
          <a:p>
            <a:r>
              <a:rPr lang="en-US" dirty="0" smtClean="0">
                <a:effectLst/>
              </a:rPr>
              <a:t>Structural heart disease is</a:t>
            </a:r>
            <a:r>
              <a:rPr lang="en-US" baseline="0" dirty="0" smtClean="0">
                <a:effectLst/>
              </a:rPr>
              <a:t> an important cause of syncope, but</a:t>
            </a:r>
            <a:r>
              <a:rPr lang="en-US" dirty="0" smtClean="0">
                <a:effectLst/>
              </a:rPr>
              <a:t> is rare in the absence of a suggestive initial evaluation</a:t>
            </a:r>
          </a:p>
          <a:p>
            <a:r>
              <a:rPr lang="en-US" dirty="0" smtClean="0">
                <a:effectLst/>
              </a:rPr>
              <a:t>It</a:t>
            </a:r>
            <a:r>
              <a:rPr lang="en-US" baseline="0" dirty="0" smtClean="0">
                <a:effectLst/>
              </a:rPr>
              <a:t> is important to note that p</a:t>
            </a:r>
            <a:r>
              <a:rPr lang="en-US" dirty="0" smtClean="0">
                <a:effectLst/>
              </a:rPr>
              <a:t>rovocative tests such as postural vital signs (ironically obtained in less than half of cases; ~38%) are more likely to yield a definitive diagnosis than structural imaging modalities;</a:t>
            </a:r>
            <a:r>
              <a:rPr lang="en-US" baseline="0" dirty="0" smtClean="0">
                <a:effectLst/>
              </a:rPr>
              <a:t> and </a:t>
            </a:r>
            <a:r>
              <a:rPr lang="en-US" dirty="0" smtClean="0">
                <a:effectLst/>
              </a:rPr>
              <a:t>also represent the most cost-effective test.</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21</a:t>
            </a:fld>
            <a:endParaRPr lang="en-US"/>
          </a:p>
        </p:txBody>
      </p:sp>
    </p:spTree>
    <p:extLst>
      <p:ext uri="{BB962C8B-B14F-4D97-AF65-F5344CB8AC3E}">
        <p14:creationId xmlns:p14="http://schemas.microsoft.com/office/powerpoint/2010/main" val="42735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 table</a:t>
            </a:r>
            <a:r>
              <a:rPr lang="en-US" baseline="0" dirty="0" smtClean="0"/>
              <a:t> looking at the costs of diagnostic studies for syncope, as well as the cost per test affecting diagnosis and management.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you can see, provocative tests like </a:t>
            </a:r>
            <a:r>
              <a:rPr lang="en-US" dirty="0" smtClean="0">
                <a:effectLst/>
              </a:rPr>
              <a:t>postural blood</a:t>
            </a:r>
            <a:r>
              <a:rPr lang="en-US" baseline="0" dirty="0" smtClean="0">
                <a:effectLst/>
              </a:rPr>
              <a:t> pressure, which can simply be performed at the bedside even by a medical student,</a:t>
            </a:r>
            <a:r>
              <a:rPr lang="en-US" dirty="0" smtClean="0">
                <a:effectLst/>
              </a:rPr>
              <a:t> represent the most cost-effective test.</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22</a:t>
            </a:fld>
            <a:endParaRPr lang="en-US"/>
          </a:p>
        </p:txBody>
      </p:sp>
    </p:spTree>
    <p:extLst>
      <p:ext uri="{BB962C8B-B14F-4D97-AF65-F5344CB8AC3E}">
        <p14:creationId xmlns:p14="http://schemas.microsoft.com/office/powerpoint/2010/main" val="4286056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effectLst/>
              </a:rPr>
              <a:t>Our patient takes </a:t>
            </a:r>
            <a:r>
              <a:rPr lang="en-US" dirty="0" err="1" smtClean="0">
                <a:solidFill>
                  <a:srgbClr val="FFFFFF"/>
                </a:solidFill>
                <a:effectLst/>
              </a:rPr>
              <a:t>lisinopril</a:t>
            </a:r>
            <a:r>
              <a:rPr lang="en-US" dirty="0" smtClean="0">
                <a:solidFill>
                  <a:srgbClr val="FFFFFF"/>
                </a:solidFill>
                <a:effectLst/>
              </a:rPr>
              <a:t> 20mg daily, atorvastatin 20mg daily, and aspirin 81mg daily</a:t>
            </a:r>
          </a:p>
          <a:p>
            <a:r>
              <a:rPr lang="en-US" dirty="0" smtClean="0">
                <a:solidFill>
                  <a:srgbClr val="FFFFFF"/>
                </a:solidFill>
                <a:effectLst/>
              </a:rPr>
              <a:t>Vital signs, including orthostatic maneuvers, are within normal limits. </a:t>
            </a:r>
          </a:p>
          <a:p>
            <a:r>
              <a:rPr lang="en-US" dirty="0" smtClean="0">
                <a:solidFill>
                  <a:srgbClr val="FFFFFF"/>
                </a:solidFill>
                <a:effectLst/>
              </a:rPr>
              <a:t>Physical examination reveals a discrete grade 2/6 mid-peaking systolic ejection murmur at the left second intercostal space with no radiation with an intact second heart sound.</a:t>
            </a:r>
            <a:r>
              <a:rPr lang="en-US" baseline="0" dirty="0" smtClean="0">
                <a:solidFill>
                  <a:srgbClr val="FFFFFF"/>
                </a:solidFill>
                <a:effectLst/>
              </a:rPr>
              <a:t>  The remainder of the exam is normal, </a:t>
            </a:r>
            <a:r>
              <a:rPr lang="en-US" dirty="0" smtClean="0">
                <a:solidFill>
                  <a:srgbClr val="FFFFFF"/>
                </a:solidFill>
                <a:effectLst/>
              </a:rPr>
              <a:t>including a </a:t>
            </a:r>
            <a:r>
              <a:rPr lang="en-US" dirty="0" err="1" smtClean="0">
                <a:solidFill>
                  <a:srgbClr val="FFFFFF"/>
                </a:solidFill>
                <a:effectLst/>
              </a:rPr>
              <a:t>nonfocal</a:t>
            </a:r>
            <a:r>
              <a:rPr lang="en-US" dirty="0" smtClean="0">
                <a:solidFill>
                  <a:srgbClr val="FFFFFF"/>
                </a:solidFill>
                <a:effectLst/>
              </a:rPr>
              <a:t> neurologic exam. </a:t>
            </a:r>
          </a:p>
          <a:p>
            <a:r>
              <a:rPr lang="en-US" dirty="0" smtClean="0">
                <a:solidFill>
                  <a:srgbClr val="FFFFFF"/>
                </a:solidFill>
                <a:effectLst/>
              </a:rPr>
              <a:t>Basic </a:t>
            </a:r>
            <a:r>
              <a:rPr lang="en-US" dirty="0" err="1" smtClean="0">
                <a:solidFill>
                  <a:srgbClr val="FFFFFF"/>
                </a:solidFill>
                <a:effectLst/>
              </a:rPr>
              <a:t>labwork</a:t>
            </a:r>
            <a:r>
              <a:rPr lang="en-US" dirty="0" smtClean="0">
                <a:solidFill>
                  <a:srgbClr val="FFFFFF"/>
                </a:solidFill>
                <a:effectLst/>
              </a:rPr>
              <a:t> including a CBC and BMP are also within normal limits.</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23</a:t>
            </a:fld>
            <a:endParaRPr lang="en-US"/>
          </a:p>
        </p:txBody>
      </p:sp>
    </p:spTree>
    <p:extLst>
      <p:ext uri="{BB962C8B-B14F-4D97-AF65-F5344CB8AC3E}">
        <p14:creationId xmlns:p14="http://schemas.microsoft.com/office/powerpoint/2010/main" val="3887635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her EKG, which</a:t>
            </a:r>
            <a:r>
              <a:rPr lang="en-US" baseline="0" dirty="0" smtClean="0"/>
              <a:t> is normal sinus rhythm, and without any abnormality</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24</a:t>
            </a:fld>
            <a:endParaRPr lang="en-US"/>
          </a:p>
        </p:txBody>
      </p:sp>
    </p:spTree>
    <p:extLst>
      <p:ext uri="{BB962C8B-B14F-4D97-AF65-F5344CB8AC3E}">
        <p14:creationId xmlns:p14="http://schemas.microsoft.com/office/powerpoint/2010/main" val="3552938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history can really inform the</a:t>
            </a:r>
            <a:r>
              <a:rPr lang="en-US" baseline="0" dirty="0" smtClean="0"/>
              <a:t> etiology of syncope.</a:t>
            </a:r>
          </a:p>
          <a:p>
            <a:r>
              <a:rPr lang="en-US" baseline="0" dirty="0" smtClean="0"/>
              <a:t>Some important historical clues are shown here.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25</a:t>
            </a:fld>
            <a:endParaRPr lang="en-US"/>
          </a:p>
        </p:txBody>
      </p:sp>
    </p:spTree>
    <p:extLst>
      <p:ext uri="{BB962C8B-B14F-4D97-AF65-F5344CB8AC3E}">
        <p14:creationId xmlns:p14="http://schemas.microsoft.com/office/powerpoint/2010/main" val="741042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hospitalization</a:t>
            </a:r>
            <a:r>
              <a:rPr lang="en-US" baseline="0" dirty="0" smtClean="0"/>
              <a:t> necessary?  Well the short answer is: not always.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26</a:t>
            </a:fld>
            <a:endParaRPr lang="en-US"/>
          </a:p>
        </p:txBody>
      </p:sp>
    </p:spTree>
    <p:extLst>
      <p:ext uri="{BB962C8B-B14F-4D97-AF65-F5344CB8AC3E}">
        <p14:creationId xmlns:p14="http://schemas.microsoft.com/office/powerpoint/2010/main" val="2465031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effectLst/>
              </a:rPr>
              <a:t>It is important to risk-stratify patients with syncope according to the probability of life-threatening events in the short-term</a:t>
            </a:r>
          </a:p>
          <a:p>
            <a:r>
              <a:rPr lang="en-US" sz="1200" dirty="0" smtClean="0">
                <a:solidFill>
                  <a:srgbClr val="FFFFFF"/>
                </a:solidFill>
                <a:effectLst/>
              </a:rPr>
              <a:t>Risk stratification can identify patients who will benefit from hospitalization and expedited evaluation </a:t>
            </a:r>
          </a:p>
          <a:p>
            <a:r>
              <a:rPr lang="en-US" sz="1200" dirty="0" smtClean="0">
                <a:solidFill>
                  <a:srgbClr val="FFFFFF"/>
                </a:solidFill>
                <a:effectLst/>
              </a:rPr>
              <a:t>Elderly patients can be stratified into low and high risk of death based on the presence of pre-existing heart disease</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27</a:t>
            </a:fld>
            <a:endParaRPr lang="en-US"/>
          </a:p>
        </p:txBody>
      </p:sp>
    </p:spTree>
    <p:extLst>
      <p:ext uri="{BB962C8B-B14F-4D97-AF65-F5344CB8AC3E}">
        <p14:creationId xmlns:p14="http://schemas.microsoft.com/office/powerpoint/2010/main" val="1716031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effectLst/>
              </a:rPr>
              <a:t>Low Risk syncope includes</a:t>
            </a:r>
            <a:r>
              <a:rPr lang="en-US" baseline="0" dirty="0" smtClean="0">
                <a:solidFill>
                  <a:srgbClr val="FFFFFF"/>
                </a:solidFill>
                <a:effectLst/>
              </a:rPr>
              <a:t>:</a:t>
            </a:r>
          </a:p>
          <a:p>
            <a:r>
              <a:rPr lang="en-US" baseline="0" dirty="0" smtClean="0">
                <a:solidFill>
                  <a:srgbClr val="FFFFFF"/>
                </a:solidFill>
                <a:effectLst/>
              </a:rPr>
              <a:t>The p</a:t>
            </a:r>
            <a:r>
              <a:rPr lang="en-US" dirty="0" smtClean="0">
                <a:solidFill>
                  <a:srgbClr val="FFFFFF"/>
                </a:solidFill>
                <a:effectLst/>
              </a:rPr>
              <a:t>resence of normal LV systolic function, lack of wall-motion abnormalities or clinical history of myocardial infarction, and no evidence of conduction disease on ECG.  In these cases, a cardiac etiology is less likely,</a:t>
            </a:r>
            <a:r>
              <a:rPr lang="en-US" baseline="0" dirty="0" smtClean="0">
                <a:solidFill>
                  <a:srgbClr val="FFFFFF"/>
                </a:solidFill>
                <a:effectLst/>
              </a:rPr>
              <a:t> and inpatient evaluation is rarely necessary</a:t>
            </a:r>
          </a:p>
          <a:p>
            <a:endParaRPr lang="en-US" dirty="0" smtClean="0">
              <a:solidFill>
                <a:srgbClr val="FFFFFF"/>
              </a:solidFill>
              <a:effectLst/>
            </a:endParaRPr>
          </a:p>
          <a:p>
            <a:r>
              <a:rPr lang="en-US" dirty="0" smtClean="0">
                <a:solidFill>
                  <a:srgbClr val="FFFFFF"/>
                </a:solidFill>
                <a:effectLst/>
              </a:rPr>
              <a:t>High risk syncope includes: </a:t>
            </a:r>
          </a:p>
          <a:p>
            <a:r>
              <a:rPr lang="en-US" dirty="0" smtClean="0">
                <a:solidFill>
                  <a:srgbClr val="FFFFFF"/>
                </a:solidFill>
                <a:effectLst/>
              </a:rPr>
              <a:t>Individuals with evidence of significant cardiovascular disease, abnormal vital signs (such as hypotension, tachycardia, and/or hypoxemia), and key abnormal laboratory values (anemia, elevated troponins,</a:t>
            </a:r>
            <a:r>
              <a:rPr lang="en-US" baseline="0" dirty="0" smtClean="0">
                <a:solidFill>
                  <a:srgbClr val="FFFFFF"/>
                </a:solidFill>
                <a:effectLst/>
              </a:rPr>
              <a:t> and/or</a:t>
            </a:r>
            <a:r>
              <a:rPr lang="en-US" dirty="0" smtClean="0">
                <a:solidFill>
                  <a:srgbClr val="FFFFFF"/>
                </a:solidFill>
                <a:effectLst/>
              </a:rPr>
              <a:t> elevated BNP).  Its</a:t>
            </a:r>
            <a:r>
              <a:rPr lang="en-US" baseline="0" dirty="0" smtClean="0">
                <a:solidFill>
                  <a:srgbClr val="FFFFFF"/>
                </a:solidFill>
                <a:effectLst/>
              </a:rPr>
              <a:t> really these people that have worse short term outcomes, and therefore warrant inpatient care.</a:t>
            </a:r>
            <a:endParaRPr lang="en-US" dirty="0" smtClean="0">
              <a:solidFill>
                <a:srgbClr val="FFFFFF"/>
              </a:solidFill>
              <a:effectLst/>
            </a:endParaRP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28</a:t>
            </a:fld>
            <a:endParaRPr lang="en-US"/>
          </a:p>
        </p:txBody>
      </p:sp>
    </p:spTree>
    <p:extLst>
      <p:ext uri="{BB962C8B-B14F-4D97-AF65-F5344CB8AC3E}">
        <p14:creationId xmlns:p14="http://schemas.microsoft.com/office/powerpoint/2010/main" val="2728452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 study from 2002 evaluating the prognosis of syncope among participants in the Framingham Heart Study from 1971 to 1998.  You’ll note that among the 822 individuals who reported syncope, those with a cardiac cause had the worst survival at each time point of the study.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highlights the importance of identifying those who are at risk for cardiac causes.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29</a:t>
            </a:fld>
            <a:endParaRPr lang="en-US"/>
          </a:p>
        </p:txBody>
      </p:sp>
    </p:spTree>
    <p:extLst>
      <p:ext uri="{BB962C8B-B14F-4D97-AF65-F5344CB8AC3E}">
        <p14:creationId xmlns:p14="http://schemas.microsoft.com/office/powerpoint/2010/main" val="3227493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Accordingly, several risk stratifications tools have been developed with a particular focus on cardiac risk factors.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High-risk features, from the Boston Syncope criteria include: 1) signs/symptoms of ACS, 2) evidence of conduction disease, 3) concerning cardiac history, 4) </a:t>
            </a:r>
            <a:r>
              <a:rPr lang="en-US" sz="1200" kern="1200" dirty="0" err="1" smtClean="0">
                <a:solidFill>
                  <a:schemeClr val="tx1"/>
                </a:solidFill>
                <a:effectLst/>
                <a:latin typeface="+mn-lt"/>
                <a:ea typeface="+mn-ea"/>
                <a:cs typeface="+mn-cs"/>
              </a:rPr>
              <a:t>valvular</a:t>
            </a:r>
            <a:r>
              <a:rPr lang="en-US" sz="1200" kern="1200" dirty="0" smtClean="0">
                <a:solidFill>
                  <a:schemeClr val="tx1"/>
                </a:solidFill>
                <a:effectLst/>
                <a:latin typeface="+mn-lt"/>
                <a:ea typeface="+mn-ea"/>
                <a:cs typeface="+mn-cs"/>
              </a:rPr>
              <a:t> heart disease, 5) family history of sudden cardiac death, 6) persistently abnormal vital signs in the ED, 7) volume depletion, and 8) primary central nervous system event.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 risk parameters of the ROSE criteria (Risk Stratification of Syncope in the Emergency Room) include: 1) a BNP &gt;300 </a:t>
            </a:r>
            <a:r>
              <a:rPr lang="en-US" sz="1200" kern="1200" dirty="0" err="1" smtClean="0">
                <a:solidFill>
                  <a:schemeClr val="tx1"/>
                </a:solidFill>
                <a:effectLst/>
                <a:latin typeface="+mn-lt"/>
                <a:ea typeface="+mn-ea"/>
                <a:cs typeface="+mn-cs"/>
              </a:rPr>
              <a:t>pg</a:t>
            </a:r>
            <a:r>
              <a:rPr lang="en-US" sz="1200" kern="1200" dirty="0" smtClean="0">
                <a:solidFill>
                  <a:schemeClr val="tx1"/>
                </a:solidFill>
                <a:effectLst/>
                <a:latin typeface="+mn-lt"/>
                <a:ea typeface="+mn-ea"/>
                <a:cs typeface="+mn-cs"/>
              </a:rPr>
              <a:t>/ml, 2) positive guaiac, 3) hemoglobin &lt;9 g/dl, 4) oxygen saturation &lt;94%, and 5) Q waves on ECG.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high risk makers of the The San Francisco Syncope Rule includes: 1) a history of congestive heart failure, 2) hematocrit &lt;30%, 3) shortness of breath, 4) systolic blood pressure &lt;90 mm Hg, and 5) abnormal findings on ECG or cardiac monitoring. </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30</a:t>
            </a:fld>
            <a:endParaRPr lang="en-US"/>
          </a:p>
        </p:txBody>
      </p:sp>
    </p:spTree>
    <p:extLst>
      <p:ext uri="{BB962C8B-B14F-4D97-AF65-F5344CB8AC3E}">
        <p14:creationId xmlns:p14="http://schemas.microsoft.com/office/powerpoint/2010/main" val="199344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a:t>
            </a:r>
            <a:r>
              <a:rPr lang="en-US" baseline="0" dirty="0" smtClean="0"/>
              <a:t> start with a case—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effectLst/>
              </a:rPr>
              <a:t>An 85-year-old woman with a history of hypertension, hyperlipidemia, and cerebrovascular accident 10 years ago is brought to the emergency department after “passing out” at the dinner table after eating a large bowl of pasta.  She denies any prodromal symptoms. She quickly regained consciousness &lt;1 minute afterwards without confusion or other neurologic complaints. This is her second episode in the past 6 months.</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a:t>
            </a:fld>
            <a:endParaRPr lang="en-US"/>
          </a:p>
        </p:txBody>
      </p:sp>
    </p:spTree>
    <p:extLst>
      <p:ext uri="{BB962C8B-B14F-4D97-AF65-F5344CB8AC3E}">
        <p14:creationId xmlns:p14="http://schemas.microsoft.com/office/powerpoint/2010/main" val="3053609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seen here,</a:t>
            </a:r>
            <a:r>
              <a:rPr lang="en-US" baseline="0" dirty="0" smtClean="0"/>
              <a:t> higher risk (this study actually looked at BNP as a risk marker) was indeed associated with a higher % of serious outcomes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31</a:t>
            </a:fld>
            <a:endParaRPr lang="en-US"/>
          </a:p>
        </p:txBody>
      </p:sp>
    </p:spTree>
    <p:extLst>
      <p:ext uri="{BB962C8B-B14F-4D97-AF65-F5344CB8AC3E}">
        <p14:creationId xmlns:p14="http://schemas.microsoft.com/office/powerpoint/2010/main" val="2424036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The insurgence of s</a:t>
            </a:r>
            <a:r>
              <a:rPr lang="en-US" dirty="0" smtClean="0">
                <a:effectLst/>
              </a:rPr>
              <a:t>yncope observational units have</a:t>
            </a:r>
            <a:r>
              <a:rPr lang="en-US" baseline="0" dirty="0" smtClean="0">
                <a:effectLst/>
              </a:rPr>
              <a:t> occurred in order to: 1.) S</a:t>
            </a:r>
            <a:r>
              <a:rPr lang="en-US" dirty="0" smtClean="0">
                <a:effectLst/>
              </a:rPr>
              <a:t>tandardize the evaluation and management of syncope providing an individualized and effective assessment,</a:t>
            </a:r>
            <a:r>
              <a:rPr lang="en-US" baseline="0" dirty="0" smtClean="0">
                <a:effectLst/>
              </a:rPr>
              <a:t> 2.) </a:t>
            </a:r>
            <a:r>
              <a:rPr lang="en-US" dirty="0" smtClean="0">
                <a:effectLst/>
              </a:rPr>
              <a:t>Increase diagnostic yield,</a:t>
            </a:r>
            <a:r>
              <a:rPr lang="en-US" baseline="0" dirty="0" smtClean="0">
                <a:effectLst/>
              </a:rPr>
              <a:t> 3.)  and </a:t>
            </a:r>
            <a:r>
              <a:rPr lang="en-US" dirty="0" smtClean="0">
                <a:effectLst/>
              </a:rPr>
              <a:t>Improve clinical outcomes</a:t>
            </a:r>
          </a:p>
          <a:p>
            <a:r>
              <a:rPr lang="en-US" dirty="0" smtClean="0">
                <a:effectLst/>
              </a:rPr>
              <a:t>Such units are usually multidisciplinary in nature, involving ED staff, cardiologists, and physicians with expertise in syncope </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32</a:t>
            </a:fld>
            <a:endParaRPr lang="en-US"/>
          </a:p>
        </p:txBody>
      </p:sp>
    </p:spTree>
    <p:extLst>
      <p:ext uri="{BB962C8B-B14F-4D97-AF65-F5344CB8AC3E}">
        <p14:creationId xmlns:p14="http://schemas.microsoft.com/office/powerpoint/2010/main" val="3854822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theoretical</a:t>
            </a:r>
            <a:r>
              <a:rPr lang="en-US" baseline="0" dirty="0" smtClean="0">
                <a:effectLst/>
              </a:rPr>
              <a:t> </a:t>
            </a:r>
            <a:r>
              <a:rPr lang="en-US" dirty="0" smtClean="0">
                <a:effectLst/>
              </a:rPr>
              <a:t>benefits</a:t>
            </a:r>
            <a:r>
              <a:rPr lang="en-US" baseline="0" dirty="0" smtClean="0">
                <a:effectLst/>
              </a:rPr>
              <a:t> of syncope units are that they:</a:t>
            </a:r>
          </a:p>
          <a:p>
            <a:r>
              <a:rPr lang="en-US" dirty="0" smtClean="0">
                <a:effectLst/>
              </a:rPr>
              <a:t>1.) Facilitate an efficient and cost-effective assessment on an individualized basis designed to maximize diagnostic yield while minimizing the use of unnecessary expensive tests</a:t>
            </a:r>
            <a:endParaRPr lang="en-US" dirty="0" smtClean="0"/>
          </a:p>
          <a:p>
            <a:r>
              <a:rPr lang="en-US" dirty="0" smtClean="0">
                <a:effectLst/>
              </a:rPr>
              <a:t>2.) Increase the proportion of syncope cases for which a definitive diagnosis is established</a:t>
            </a:r>
          </a:p>
          <a:p>
            <a:r>
              <a:rPr lang="en-US" dirty="0" smtClean="0">
                <a:effectLst/>
              </a:rPr>
              <a:t>3.) And decrease hospital admissions,</a:t>
            </a:r>
            <a:r>
              <a:rPr lang="en-US" baseline="0" dirty="0" smtClean="0">
                <a:effectLst/>
              </a:rPr>
              <a:t> reducing overall </a:t>
            </a:r>
            <a:r>
              <a:rPr lang="en-US" dirty="0" smtClean="0">
                <a:effectLst/>
              </a:rPr>
              <a:t>cost of care</a:t>
            </a:r>
          </a:p>
          <a:p>
            <a:endParaRPr lang="en-US" dirty="0" smtClean="0">
              <a:effectLst/>
            </a:endParaRPr>
          </a:p>
          <a:p>
            <a:r>
              <a:rPr lang="en-US" dirty="0" smtClean="0">
                <a:effectLst/>
              </a:rPr>
              <a:t>With that said, to</a:t>
            </a:r>
            <a:r>
              <a:rPr lang="en-US" baseline="0" dirty="0" smtClean="0">
                <a:effectLst/>
              </a:rPr>
              <a:t> date they h</a:t>
            </a:r>
            <a:r>
              <a:rPr lang="en-US" dirty="0" smtClean="0">
                <a:effectLst/>
              </a:rPr>
              <a:t>ave </a:t>
            </a:r>
            <a:r>
              <a:rPr lang="en-US" u="none" dirty="0" smtClean="0">
                <a:effectLst/>
              </a:rPr>
              <a:t>not yet been </a:t>
            </a:r>
            <a:r>
              <a:rPr lang="en-US" dirty="0" smtClean="0">
                <a:effectLst/>
              </a:rPr>
              <a:t>shown to reduce mortality or the frequency of recurrent </a:t>
            </a:r>
            <a:r>
              <a:rPr lang="en-US" dirty="0" err="1" smtClean="0">
                <a:effectLst/>
              </a:rPr>
              <a:t>syncopal</a:t>
            </a:r>
            <a:r>
              <a:rPr lang="en-US" dirty="0" smtClean="0">
                <a:effectLst/>
              </a:rPr>
              <a:t> events, and have not yet been implemented on a large-scale basis</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33</a:t>
            </a:fld>
            <a:endParaRPr lang="en-US"/>
          </a:p>
        </p:txBody>
      </p:sp>
    </p:spTree>
    <p:extLst>
      <p:ext uri="{BB962C8B-B14F-4D97-AF65-F5344CB8AC3E}">
        <p14:creationId xmlns:p14="http://schemas.microsoft.com/office/powerpoint/2010/main" val="2528319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effectLst/>
              </a:rPr>
              <a:t>Given</a:t>
            </a:r>
            <a:r>
              <a:rPr lang="en-US" baseline="0" dirty="0" smtClean="0">
                <a:solidFill>
                  <a:srgbClr val="FFFFFF"/>
                </a:solidFill>
                <a:effectLst/>
              </a:rPr>
              <a:t> that she appears low risk, she is </a:t>
            </a:r>
            <a:r>
              <a:rPr lang="en-US" dirty="0" smtClean="0">
                <a:solidFill>
                  <a:srgbClr val="FFFFFF"/>
                </a:solidFill>
                <a:effectLst/>
              </a:rPr>
              <a:t>transferred to a syncope unit for further evaluation.</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34</a:t>
            </a:fld>
            <a:endParaRPr lang="en-US"/>
          </a:p>
        </p:txBody>
      </p:sp>
    </p:spTree>
    <p:extLst>
      <p:ext uri="{BB962C8B-B14F-4D97-AF65-F5344CB8AC3E}">
        <p14:creationId xmlns:p14="http://schemas.microsoft.com/office/powerpoint/2010/main" val="230178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she</a:t>
            </a:r>
            <a:r>
              <a:rPr lang="en-US" baseline="0" dirty="0" smtClean="0"/>
              <a:t> need an echo?</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35</a:t>
            </a:fld>
            <a:endParaRPr lang="en-US"/>
          </a:p>
        </p:txBody>
      </p:sp>
    </p:spTree>
    <p:extLst>
      <p:ext uri="{BB962C8B-B14F-4D97-AF65-F5344CB8AC3E}">
        <p14:creationId xmlns:p14="http://schemas.microsoft.com/office/powerpoint/2010/main" val="955335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diagnostic yield of an echo is related to the probability of finding significant structural heart disease,</a:t>
            </a:r>
            <a:r>
              <a:rPr lang="en-US" baseline="0" dirty="0" smtClean="0">
                <a:effectLst/>
              </a:rPr>
              <a:t> which can reliably be based upon</a:t>
            </a:r>
            <a:r>
              <a:rPr lang="en-US" dirty="0" smtClean="0">
                <a:effectLst/>
              </a:rPr>
              <a:t> a careful initial history, physical examination, and ECG.</a:t>
            </a:r>
          </a:p>
          <a:p>
            <a:r>
              <a:rPr lang="en-US" dirty="0" smtClean="0">
                <a:effectLst/>
              </a:rPr>
              <a:t>Echocardiography is really most useful to assess: Severity of </a:t>
            </a:r>
            <a:r>
              <a:rPr lang="en-US" u="sng" dirty="0" smtClean="0">
                <a:effectLst/>
              </a:rPr>
              <a:t>underlying</a:t>
            </a:r>
            <a:r>
              <a:rPr lang="en-US" dirty="0" smtClean="0">
                <a:effectLst/>
              </a:rPr>
              <a:t> cardiac disease,</a:t>
            </a:r>
            <a:r>
              <a:rPr lang="en-US" baseline="0" dirty="0" smtClean="0">
                <a:effectLst/>
              </a:rPr>
              <a:t> to c</a:t>
            </a:r>
            <a:r>
              <a:rPr lang="en-US" dirty="0" smtClean="0">
                <a:effectLst/>
              </a:rPr>
              <a:t>onfirm and classify suspected aortic stenosis,</a:t>
            </a:r>
            <a:r>
              <a:rPr lang="en-US" baseline="0" dirty="0" smtClean="0">
                <a:effectLst/>
              </a:rPr>
              <a:t> and therefore for r</a:t>
            </a:r>
            <a:r>
              <a:rPr lang="en-US" dirty="0" smtClean="0">
                <a:effectLst/>
              </a:rPr>
              <a:t>isk stratification</a:t>
            </a:r>
          </a:p>
          <a:p>
            <a:endParaRPr lang="en-US" dirty="0" smtClean="0">
              <a:effectLst/>
            </a:endParaRPr>
          </a:p>
          <a:p>
            <a:r>
              <a:rPr lang="en-US" dirty="0" smtClean="0">
                <a:effectLst/>
              </a:rPr>
              <a:t>Even among older adults, it may be reasonable to defer an echo in the early phase of workup if there are no suggestive cardiovascular findings </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36</a:t>
            </a:fld>
            <a:endParaRPr lang="en-US"/>
          </a:p>
        </p:txBody>
      </p:sp>
    </p:spTree>
    <p:extLst>
      <p:ext uri="{BB962C8B-B14F-4D97-AF65-F5344CB8AC3E}">
        <p14:creationId xmlns:p14="http://schemas.microsoft.com/office/powerpoint/2010/main" val="3434317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echo</a:t>
            </a:r>
            <a:r>
              <a:rPr lang="en-US" baseline="0" dirty="0" smtClean="0"/>
              <a:t> is particularly helpful if you suspect aortic stenosis.</a:t>
            </a:r>
          </a:p>
          <a:p>
            <a:r>
              <a:rPr lang="en-US" dirty="0" smtClean="0">
                <a:effectLst/>
              </a:rPr>
              <a:t>Calcific degenerative AS is the most common </a:t>
            </a:r>
            <a:r>
              <a:rPr lang="en-US" dirty="0" err="1" smtClean="0">
                <a:effectLst/>
              </a:rPr>
              <a:t>valvular</a:t>
            </a:r>
            <a:r>
              <a:rPr lang="en-US" dirty="0" smtClean="0">
                <a:effectLst/>
              </a:rPr>
              <a:t> lesion in the elderly, with a prevalence ~6% by age 86 years </a:t>
            </a:r>
          </a:p>
          <a:p>
            <a:r>
              <a:rPr lang="en-US" dirty="0" smtClean="0">
                <a:effectLst/>
              </a:rPr>
              <a:t>It is associated with effort syncope, from inadequate increase in cardiac output commensurate with increased demands </a:t>
            </a:r>
          </a:p>
          <a:p>
            <a:r>
              <a:rPr lang="en-US" dirty="0" smtClean="0">
                <a:effectLst/>
              </a:rPr>
              <a:t>The</a:t>
            </a:r>
            <a:r>
              <a:rPr lang="en-US" baseline="0" dirty="0" smtClean="0">
                <a:effectLst/>
              </a:rPr>
              <a:t> s</a:t>
            </a:r>
            <a:r>
              <a:rPr lang="en-US" dirty="0" smtClean="0">
                <a:effectLst/>
              </a:rPr>
              <a:t>usceptibility to dehydration and use of vasodilators in the elderly may predispose to syncope if severe/critical AS is present </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37</a:t>
            </a:fld>
            <a:endParaRPr lang="en-US"/>
          </a:p>
        </p:txBody>
      </p:sp>
    </p:spTree>
    <p:extLst>
      <p:ext uri="{BB962C8B-B14F-4D97-AF65-F5344CB8AC3E}">
        <p14:creationId xmlns:p14="http://schemas.microsoft.com/office/powerpoint/2010/main" val="3136736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Aortic</a:t>
            </a:r>
            <a:r>
              <a:rPr lang="en-US" baseline="0" dirty="0" smtClean="0"/>
              <a:t> stenosis severity may be classified by a variety of hemodynamic parameters, including jet velocity, mean gradient, valve area and valve area index as shown here.</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38</a:t>
            </a:fld>
            <a:endParaRPr lang="en-US"/>
          </a:p>
        </p:txBody>
      </p:sp>
    </p:spTree>
    <p:extLst>
      <p:ext uri="{BB962C8B-B14F-4D97-AF65-F5344CB8AC3E}">
        <p14:creationId xmlns:p14="http://schemas.microsoft.com/office/powerpoint/2010/main" val="1176173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a:t>
            </a:r>
            <a:r>
              <a:rPr lang="en-US" baseline="0" dirty="0" smtClean="0">
                <a:effectLst/>
              </a:rPr>
              <a:t> p</a:t>
            </a:r>
            <a:r>
              <a:rPr lang="en-US" dirty="0" smtClean="0">
                <a:effectLst/>
              </a:rPr>
              <a:t>resence of syncope or angina is associated with a median survival of 2-3 years,</a:t>
            </a:r>
            <a:r>
              <a:rPr lang="en-US" baseline="0" dirty="0" smtClean="0">
                <a:effectLst/>
              </a:rPr>
              <a:t> and the presence of CHF symptoms have </a:t>
            </a:r>
            <a:r>
              <a:rPr lang="en-US" dirty="0" smtClean="0">
                <a:effectLst/>
              </a:rPr>
              <a:t>a median survival of &lt;2 years.</a:t>
            </a:r>
          </a:p>
          <a:p>
            <a:r>
              <a:rPr lang="en-US" dirty="0" smtClean="0">
                <a:effectLst/>
              </a:rPr>
              <a:t>Thus,</a:t>
            </a:r>
            <a:r>
              <a:rPr lang="en-US" baseline="0" dirty="0" smtClean="0">
                <a:effectLst/>
              </a:rPr>
              <a:t> s</a:t>
            </a:r>
            <a:r>
              <a:rPr lang="en-US" dirty="0" smtClean="0">
                <a:effectLst/>
              </a:rPr>
              <a:t>yncope, angina, and heart failure require prompt intervention to reduce the risk of progressive functional decline and the potential for sudden cardiac death. </a:t>
            </a:r>
            <a:endParaRPr lang="en-US" dirty="0" smtClean="0">
              <a:solidFill>
                <a:srgbClr val="FFFFFF"/>
              </a:solidFill>
              <a:effectLst/>
            </a:endParaRPr>
          </a:p>
          <a:p>
            <a:endParaRPr lang="en-US" dirty="0" smtClean="0">
              <a:solidFill>
                <a:srgbClr val="FFFFFF"/>
              </a:solidFill>
              <a:effectLst/>
            </a:endParaRPr>
          </a:p>
          <a:p>
            <a:r>
              <a:rPr lang="en-US" dirty="0" smtClean="0">
                <a:solidFill>
                  <a:srgbClr val="FFFFFF"/>
                </a:solidFill>
                <a:effectLst/>
              </a:rPr>
              <a:t>Aortic valve replacement is the definitive therapy for aortic stenosis.</a:t>
            </a:r>
          </a:p>
          <a:p>
            <a:r>
              <a:rPr lang="en-US" dirty="0" smtClean="0">
                <a:solidFill>
                  <a:srgbClr val="FFFFFF"/>
                </a:solidFill>
                <a:effectLst/>
              </a:rPr>
              <a:t>It can generally be performed with low perioperative mortality and excellent long-term results in older patients, including octogenarians</a:t>
            </a:r>
          </a:p>
          <a:p>
            <a:r>
              <a:rPr lang="en-US" dirty="0" smtClean="0">
                <a:solidFill>
                  <a:srgbClr val="FFFFFF"/>
                </a:solidFill>
                <a:effectLst/>
              </a:rPr>
              <a:t>For</a:t>
            </a:r>
            <a:r>
              <a:rPr lang="en-US" baseline="0" dirty="0" smtClean="0">
                <a:solidFill>
                  <a:srgbClr val="FFFFFF"/>
                </a:solidFill>
                <a:effectLst/>
              </a:rPr>
              <a:t> high risk candidates, p</a:t>
            </a:r>
            <a:r>
              <a:rPr lang="en-US" dirty="0" smtClean="0">
                <a:solidFill>
                  <a:srgbClr val="FFFFFF"/>
                </a:solidFill>
                <a:effectLst/>
              </a:rPr>
              <a:t>ercutaneous aortic valve replacement (TAVR) has emerged as an option,</a:t>
            </a:r>
            <a:r>
              <a:rPr lang="en-US" baseline="0" dirty="0" smtClean="0">
                <a:solidFill>
                  <a:srgbClr val="FFFFFF"/>
                </a:solidFill>
                <a:effectLst/>
              </a:rPr>
              <a:t> and will likely become an alternative to surgery for intermediate risk patients in the near future.</a:t>
            </a:r>
            <a:endParaRPr lang="en-US"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39</a:t>
            </a:fld>
            <a:endParaRPr lang="en-US"/>
          </a:p>
        </p:txBody>
      </p:sp>
    </p:spTree>
    <p:extLst>
      <p:ext uri="{BB962C8B-B14F-4D97-AF65-F5344CB8AC3E}">
        <p14:creationId xmlns:p14="http://schemas.microsoft.com/office/powerpoint/2010/main" val="2977793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treatment algorithm from the recent 2014 </a:t>
            </a:r>
            <a:r>
              <a:rPr lang="en-US" sz="1200" kern="1200" dirty="0" smtClean="0">
                <a:solidFill>
                  <a:schemeClr val="tx1"/>
                </a:solidFill>
                <a:latin typeface="+mn-lt"/>
                <a:ea typeface="+mn-ea"/>
                <a:cs typeface="+mn-cs"/>
              </a:rPr>
              <a:t>AHA/ACC Guideline for the Management of Patients With </a:t>
            </a:r>
            <a:r>
              <a:rPr lang="en-US" sz="1200" kern="1200" dirty="0" err="1" smtClean="0">
                <a:solidFill>
                  <a:schemeClr val="tx1"/>
                </a:solidFill>
                <a:latin typeface="+mn-lt"/>
                <a:ea typeface="+mn-ea"/>
                <a:cs typeface="+mn-cs"/>
              </a:rPr>
              <a:t>Valvular</a:t>
            </a:r>
            <a:r>
              <a:rPr lang="en-US" sz="1200" kern="1200" dirty="0" smtClean="0">
                <a:solidFill>
                  <a:schemeClr val="tx1"/>
                </a:solidFill>
                <a:latin typeface="+mn-lt"/>
                <a:ea typeface="+mn-ea"/>
                <a:cs typeface="+mn-cs"/>
              </a:rPr>
              <a:t> Heart Disease</a:t>
            </a:r>
          </a:p>
          <a:p>
            <a:r>
              <a:rPr lang="en-US" sz="1200" kern="1200" dirty="0" smtClean="0">
                <a:solidFill>
                  <a:schemeClr val="tx1"/>
                </a:solidFill>
                <a:latin typeface="+mn-lt"/>
                <a:ea typeface="+mn-ea"/>
                <a:cs typeface="+mn-cs"/>
              </a:rPr>
              <a:t>In brief,</a:t>
            </a:r>
            <a:r>
              <a:rPr lang="en-US" sz="1200" kern="1200" baseline="0" dirty="0" smtClean="0">
                <a:solidFill>
                  <a:schemeClr val="tx1"/>
                </a:solidFill>
                <a:latin typeface="+mn-lt"/>
                <a:ea typeface="+mn-ea"/>
                <a:cs typeface="+mn-cs"/>
              </a:rPr>
              <a:t> AVR is a class I indication for severe AS when symptomatic, when EF&lt;50, or when undergoing other cardiac surgery</a:t>
            </a:r>
          </a:p>
          <a:p>
            <a:r>
              <a:rPr lang="en-US" sz="1200" kern="1200" baseline="0" dirty="0" smtClean="0">
                <a:solidFill>
                  <a:schemeClr val="tx1"/>
                </a:solidFill>
                <a:latin typeface="+mn-lt"/>
                <a:ea typeface="+mn-ea"/>
                <a:cs typeface="+mn-cs"/>
              </a:rPr>
              <a:t>It may also be reasonable to perform an AVR in the setting of very severe AS with low surgical risk, an abnormal exercise tolerance test, or quickly accelerating disease with low surgical risk</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40</a:t>
            </a:fld>
            <a:endParaRPr lang="en-US"/>
          </a:p>
        </p:txBody>
      </p:sp>
    </p:spTree>
    <p:extLst>
      <p:ext uri="{BB962C8B-B14F-4D97-AF65-F5344CB8AC3E}">
        <p14:creationId xmlns:p14="http://schemas.microsoft.com/office/powerpoint/2010/main" val="395565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Syncope</a:t>
            </a:r>
            <a:r>
              <a:rPr lang="en-US" baseline="0" dirty="0" smtClean="0">
                <a:effectLst/>
              </a:rPr>
              <a:t> is d</a:t>
            </a:r>
            <a:r>
              <a:rPr lang="en-US" dirty="0" smtClean="0">
                <a:effectLst/>
              </a:rPr>
              <a:t>efined as a self-limited transient loss of consciousness and postural tone due to global cerebral </a:t>
            </a:r>
            <a:r>
              <a:rPr lang="en-US" dirty="0" err="1" smtClean="0">
                <a:effectLst/>
              </a:rPr>
              <a:t>hypoperfusion</a:t>
            </a:r>
            <a:r>
              <a:rPr lang="en-US" dirty="0" smtClean="0">
                <a:effectLst/>
              </a:rPr>
              <a:t>.</a:t>
            </a:r>
          </a:p>
          <a:p>
            <a:r>
              <a:rPr lang="en-US" dirty="0" smtClean="0">
                <a:effectLst/>
              </a:rPr>
              <a:t>Syncope and unexplained falls may be indistinguishable on clinical grounds, as there is frequently an element of retrograde amnesia</a:t>
            </a:r>
          </a:p>
          <a:p>
            <a:r>
              <a:rPr lang="en-US" dirty="0" smtClean="0">
                <a:effectLst/>
              </a:rPr>
              <a:t>Unless</a:t>
            </a:r>
            <a:r>
              <a:rPr lang="en-US" baseline="0" dirty="0" smtClean="0">
                <a:effectLst/>
              </a:rPr>
              <a:t> proven otherwise, u</a:t>
            </a:r>
            <a:r>
              <a:rPr lang="en-US" dirty="0" smtClean="0">
                <a:effectLst/>
              </a:rPr>
              <a:t>nexplained falls in the elderly,</a:t>
            </a:r>
            <a:r>
              <a:rPr lang="en-US" baseline="0" dirty="0" smtClean="0">
                <a:effectLst/>
              </a:rPr>
              <a:t> especially when recurrent,</a:t>
            </a:r>
            <a:r>
              <a:rPr lang="en-US" dirty="0" smtClean="0">
                <a:effectLst/>
              </a:rPr>
              <a:t> should be managed as potential syncope.</a:t>
            </a:r>
            <a:r>
              <a:rPr lang="en-US" baseline="0" dirty="0" smtClean="0">
                <a:effectLst/>
              </a:rPr>
              <a:t> </a:t>
            </a:r>
          </a:p>
          <a:p>
            <a:r>
              <a:rPr lang="en-US" dirty="0" smtClean="0">
                <a:effectLst/>
              </a:rPr>
              <a:t>Older adults with syncope have ~3.5 chronic medical illnesses and are taking 3x as many medications as the general population,</a:t>
            </a:r>
            <a:r>
              <a:rPr lang="en-US" baseline="0" dirty="0" smtClean="0">
                <a:effectLst/>
              </a:rPr>
              <a:t> contributing to the </a:t>
            </a:r>
            <a:r>
              <a:rPr lang="en-US" dirty="0" smtClean="0">
                <a:effectLst/>
              </a:rPr>
              <a:t>complexity of assessing and managing syncope in older patients  </a:t>
            </a:r>
            <a:endParaRPr lang="en-US" dirty="0" smtClean="0"/>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a:t>
            </a:fld>
            <a:endParaRPr lang="en-US"/>
          </a:p>
        </p:txBody>
      </p:sp>
    </p:spTree>
    <p:extLst>
      <p:ext uri="{BB962C8B-B14F-4D97-AF65-F5344CB8AC3E}">
        <p14:creationId xmlns:p14="http://schemas.microsoft.com/office/powerpoint/2010/main" val="1918972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effectLst/>
              </a:rPr>
              <a:t>A transthoracic echo is performed on our patient due to a murmur on physical exam, revealing a normal EF and mild aortic stenosis.</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41</a:t>
            </a:fld>
            <a:endParaRPr lang="en-US"/>
          </a:p>
        </p:txBody>
      </p:sp>
    </p:spTree>
    <p:extLst>
      <p:ext uri="{BB962C8B-B14F-4D97-AF65-F5344CB8AC3E}">
        <p14:creationId xmlns:p14="http://schemas.microsoft.com/office/powerpoint/2010/main" val="2919170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other diagnostic</a:t>
            </a:r>
            <a:r>
              <a:rPr lang="en-US" baseline="0" dirty="0" smtClean="0"/>
              <a:t> studies that are indicated in the workup of syncope in older adults?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42</a:t>
            </a:fld>
            <a:endParaRPr lang="en-US"/>
          </a:p>
        </p:txBody>
      </p:sp>
    </p:spTree>
    <p:extLst>
      <p:ext uri="{BB962C8B-B14F-4D97-AF65-F5344CB8AC3E}">
        <p14:creationId xmlns:p14="http://schemas.microsoft.com/office/powerpoint/2010/main" val="3073589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Additional</a:t>
            </a:r>
            <a:r>
              <a:rPr lang="en-US" baseline="0" dirty="0" smtClean="0">
                <a:effectLst/>
              </a:rPr>
              <a:t> diagnostic cardiovascular studies may include c</a:t>
            </a:r>
            <a:r>
              <a:rPr lang="en-US" dirty="0" smtClean="0">
                <a:effectLst/>
              </a:rPr>
              <a:t>arotid sinus massage which can diagnose carotid sinus hypersensitivity.  </a:t>
            </a:r>
          </a:p>
          <a:p>
            <a:r>
              <a:rPr lang="en-US" dirty="0" smtClean="0">
                <a:effectLst/>
              </a:rPr>
              <a:t>The risk of neurologic complications when performing massage is very low in the absence of audible carotid bruits, and a history of stroke/transient ischemic attack. </a:t>
            </a:r>
          </a:p>
          <a:p>
            <a:endParaRPr lang="en-US" dirty="0" smtClean="0">
              <a:effectLst/>
            </a:endParaRPr>
          </a:p>
          <a:p>
            <a:r>
              <a:rPr lang="en-US" dirty="0" smtClean="0">
                <a:effectLst/>
              </a:rPr>
              <a:t>Tilt-table testing is also</a:t>
            </a:r>
            <a:r>
              <a:rPr lang="en-US" baseline="0" dirty="0" smtClean="0">
                <a:effectLst/>
              </a:rPr>
              <a:t> potentially helpful, as it</a:t>
            </a:r>
            <a:r>
              <a:rPr lang="en-US" dirty="0" smtClean="0">
                <a:effectLst/>
              </a:rPr>
              <a:t> can identify a proportion of elderly patients who have either </a:t>
            </a:r>
            <a:r>
              <a:rPr lang="en-US" dirty="0" err="1" smtClean="0">
                <a:effectLst/>
              </a:rPr>
              <a:t>neurally</a:t>
            </a:r>
            <a:r>
              <a:rPr lang="en-US" dirty="0" smtClean="0">
                <a:effectLst/>
              </a:rPr>
              <a:t>-mediated syncope or </a:t>
            </a:r>
            <a:r>
              <a:rPr lang="en-US" dirty="0" err="1" smtClean="0">
                <a:effectLst/>
              </a:rPr>
              <a:t>dysautonomia</a:t>
            </a:r>
            <a:r>
              <a:rPr lang="en-US" dirty="0" smtClean="0">
                <a:effectLst/>
              </a:rPr>
              <a:t> (e.g. orthostatic hypotension) </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43</a:t>
            </a:fld>
            <a:endParaRPr lang="en-US"/>
          </a:p>
        </p:txBody>
      </p:sp>
    </p:spTree>
    <p:extLst>
      <p:ext uri="{BB962C8B-B14F-4D97-AF65-F5344CB8AC3E}">
        <p14:creationId xmlns:p14="http://schemas.microsoft.com/office/powerpoint/2010/main" val="32611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indications for</a:t>
            </a:r>
            <a:r>
              <a:rPr lang="en-US" baseline="0" dirty="0" smtClean="0"/>
              <a:t> Tilt Table Testing are as follows:</a:t>
            </a:r>
          </a:p>
          <a:p>
            <a:r>
              <a:rPr lang="en-US" sz="1900" dirty="0" smtClean="0">
                <a:effectLst/>
              </a:rPr>
              <a:t>It</a:t>
            </a:r>
            <a:r>
              <a:rPr lang="en-US" sz="1900" baseline="0" dirty="0" smtClean="0">
                <a:effectLst/>
              </a:rPr>
              <a:t> is a c</a:t>
            </a:r>
            <a:r>
              <a:rPr lang="en-US" sz="1900" dirty="0" smtClean="0">
                <a:effectLst/>
              </a:rPr>
              <a:t>lass I </a:t>
            </a:r>
            <a:r>
              <a:rPr lang="en-US" sz="1900" baseline="0" dirty="0" smtClean="0">
                <a:effectLst/>
              </a:rPr>
              <a:t>indication for a</a:t>
            </a:r>
            <a:r>
              <a:rPr lang="en-US" sz="1900" dirty="0" smtClean="0">
                <a:effectLst/>
              </a:rPr>
              <a:t> single unexplained episode of syncope in a high-risk setting (potential for physical injury, or with occupational implications like for a</a:t>
            </a:r>
            <a:r>
              <a:rPr lang="en-US" sz="1900" baseline="0" dirty="0" smtClean="0">
                <a:effectLst/>
              </a:rPr>
              <a:t> bus-driver</a:t>
            </a:r>
            <a:r>
              <a:rPr lang="en-US" sz="1900" dirty="0" smtClean="0">
                <a:effectLst/>
              </a:rPr>
              <a:t>), or recurrent episodes in the absence of organic heart disease, or in the presence of organic heart disease after cardiac causes have been excluded.</a:t>
            </a:r>
            <a:r>
              <a:rPr lang="en-US" sz="1900" baseline="0" dirty="0" smtClean="0">
                <a:effectLst/>
              </a:rPr>
              <a:t>  More broadly, it is indicated when there is value in </a:t>
            </a:r>
            <a:r>
              <a:rPr lang="en-US" sz="1900" dirty="0" smtClean="0">
                <a:effectLst/>
              </a:rPr>
              <a:t>demonstrating susceptibility to </a:t>
            </a:r>
            <a:r>
              <a:rPr lang="en-US" sz="1900" dirty="0" err="1" smtClean="0">
                <a:effectLst/>
              </a:rPr>
              <a:t>neurally</a:t>
            </a:r>
            <a:r>
              <a:rPr lang="en-US" sz="1900" dirty="0" smtClean="0">
                <a:effectLst/>
              </a:rPr>
              <a:t>-mediated syncope</a:t>
            </a:r>
          </a:p>
          <a:p>
            <a:endParaRPr lang="en-US" sz="1900" dirty="0" smtClean="0">
              <a:effectLst/>
            </a:endParaRPr>
          </a:p>
          <a:p>
            <a:r>
              <a:rPr lang="en-US" sz="1900" dirty="0" smtClean="0">
                <a:effectLst/>
              </a:rPr>
              <a:t>It is a class II indication</a:t>
            </a:r>
            <a:r>
              <a:rPr lang="en-US" sz="1900" baseline="0" dirty="0" smtClean="0">
                <a:effectLst/>
              </a:rPr>
              <a:t> f</a:t>
            </a:r>
            <a:r>
              <a:rPr lang="en-US" sz="1900" dirty="0" smtClean="0">
                <a:effectLst/>
              </a:rPr>
              <a:t>or assessing recurrent pre-syncope or dizziness, specifically when an understanding of the hemodynamic pattern in syncope may alter therapy</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44</a:t>
            </a:fld>
            <a:endParaRPr lang="en-US"/>
          </a:p>
        </p:txBody>
      </p:sp>
    </p:spTree>
    <p:extLst>
      <p:ext uri="{BB962C8B-B14F-4D97-AF65-F5344CB8AC3E}">
        <p14:creationId xmlns:p14="http://schemas.microsoft.com/office/powerpoint/2010/main" val="2441086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other hand, t</a:t>
            </a:r>
            <a:r>
              <a:rPr lang="en-US" dirty="0" smtClean="0"/>
              <a:t>ilt table testing should </a:t>
            </a:r>
            <a:r>
              <a:rPr lang="en-US" u="sng" dirty="0" smtClean="0"/>
              <a:t>not</a:t>
            </a:r>
            <a:r>
              <a:rPr lang="en-US" dirty="0" smtClean="0"/>
              <a:t> be used for the</a:t>
            </a:r>
            <a:r>
              <a:rPr lang="en-US" baseline="0" dirty="0" smtClean="0"/>
              <a:t> a</a:t>
            </a:r>
            <a:r>
              <a:rPr lang="en-US" sz="1900" dirty="0" smtClean="0">
                <a:effectLst/>
              </a:rPr>
              <a:t>ssessment of treatment,</a:t>
            </a:r>
            <a:r>
              <a:rPr lang="en-US" sz="1900" baseline="0" dirty="0" smtClean="0">
                <a:effectLst/>
              </a:rPr>
              <a:t> a s</a:t>
            </a:r>
            <a:r>
              <a:rPr lang="en-US" sz="1900" dirty="0" smtClean="0">
                <a:effectLst/>
              </a:rPr>
              <a:t>ingle episode of syncope without injury and not in a high-risk setting,</a:t>
            </a:r>
            <a:r>
              <a:rPr lang="en-US" sz="1900" baseline="0" dirty="0" smtClean="0">
                <a:effectLst/>
              </a:rPr>
              <a:t> or for c</a:t>
            </a:r>
            <a:r>
              <a:rPr lang="en-US" sz="1900" dirty="0" smtClean="0">
                <a:effectLst/>
              </a:rPr>
              <a:t>lear-cut vasovagal syncope where</a:t>
            </a:r>
            <a:r>
              <a:rPr lang="en-US" sz="1900" baseline="0" dirty="0" smtClean="0">
                <a:effectLst/>
              </a:rPr>
              <a:t> </a:t>
            </a:r>
            <a:r>
              <a:rPr lang="en-US" sz="1900" dirty="0" smtClean="0">
                <a:effectLst/>
              </a:rPr>
              <a:t>demonstration of a </a:t>
            </a:r>
            <a:r>
              <a:rPr lang="en-US" sz="1900" dirty="0" err="1" smtClean="0">
                <a:effectLst/>
              </a:rPr>
              <a:t>neurally</a:t>
            </a:r>
            <a:r>
              <a:rPr lang="en-US" sz="1900" dirty="0" smtClean="0">
                <a:effectLst/>
              </a:rPr>
              <a:t>-mediated susceptibility would not alter treatment</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45</a:t>
            </a:fld>
            <a:endParaRPr lang="en-US"/>
          </a:p>
        </p:txBody>
      </p:sp>
    </p:spTree>
    <p:extLst>
      <p:ext uri="{BB962C8B-B14F-4D97-AF65-F5344CB8AC3E}">
        <p14:creationId xmlns:p14="http://schemas.microsoft.com/office/powerpoint/2010/main" val="3858986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There are several useful</a:t>
            </a:r>
            <a:r>
              <a:rPr lang="en-US" baseline="0" dirty="0" smtClean="0">
                <a:effectLst/>
              </a:rPr>
              <a:t> studies when </a:t>
            </a:r>
            <a:r>
              <a:rPr lang="en-US" baseline="0" dirty="0" err="1" smtClean="0">
                <a:effectLst/>
              </a:rPr>
              <a:t>arrythmia</a:t>
            </a:r>
            <a:r>
              <a:rPr lang="en-US" baseline="0" dirty="0" smtClean="0">
                <a:effectLst/>
              </a:rPr>
              <a:t> is suspected—</a:t>
            </a:r>
          </a:p>
          <a:p>
            <a:r>
              <a:rPr lang="en-US" baseline="0" dirty="0" smtClean="0">
                <a:effectLst/>
              </a:rPr>
              <a:t>In general, the d</a:t>
            </a:r>
            <a:r>
              <a:rPr lang="en-US" dirty="0" smtClean="0">
                <a:effectLst/>
              </a:rPr>
              <a:t>iagnostic yield of short-term ECG monitoring is low compared to long-term ECG monitoring.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Beyond 24-hour </a:t>
            </a:r>
            <a:r>
              <a:rPr lang="en-US" dirty="0" err="1" smtClean="0">
                <a:effectLst/>
              </a:rPr>
              <a:t>Holter</a:t>
            </a:r>
            <a:r>
              <a:rPr lang="en-US" dirty="0" smtClean="0">
                <a:effectLst/>
              </a:rPr>
              <a:t> monitors, there are 2-week event monitors that may be helpful in detecting less frequent but clinically relevant arrhythmias.  Wireless event monitors like the </a:t>
            </a:r>
            <a:r>
              <a:rPr lang="en-US" dirty="0" err="1" smtClean="0">
                <a:effectLst/>
              </a:rPr>
              <a:t>Zio</a:t>
            </a:r>
            <a:r>
              <a:rPr lang="en-US" dirty="0" smtClean="0">
                <a:effectLst/>
              </a:rPr>
              <a:t> patch (single ECG sensor) offer accuracy</a:t>
            </a:r>
            <a:r>
              <a:rPr lang="en-US" baseline="0" dirty="0" smtClean="0">
                <a:effectLst/>
              </a:rPr>
              <a:t> </a:t>
            </a:r>
            <a:r>
              <a:rPr lang="en-US" dirty="0" smtClean="0">
                <a:effectLst/>
              </a:rPr>
              <a:t>without the hassle</a:t>
            </a:r>
            <a:r>
              <a:rPr lang="en-US" baseline="0" dirty="0" smtClean="0">
                <a:effectLst/>
              </a:rPr>
              <a:t> of wearing multiple leads and wires.</a:t>
            </a:r>
            <a:endParaRPr lang="en-US" dirty="0" smtClean="0">
              <a:effectLst/>
            </a:endParaRPr>
          </a:p>
          <a:p>
            <a:endParaRPr lang="en-US" baseline="0" dirty="0" smtClean="0">
              <a:effectLst/>
            </a:endParaRPr>
          </a:p>
          <a:p>
            <a:r>
              <a:rPr lang="en-US" baseline="0" dirty="0" smtClean="0">
                <a:effectLst/>
              </a:rPr>
              <a:t>I</a:t>
            </a:r>
            <a:r>
              <a:rPr lang="en-US" dirty="0" smtClean="0">
                <a:effectLst/>
              </a:rPr>
              <a:t>mplantable loop recorders (ILR) have the highest diagnostic rates in patients with unexplained syncope, and typically reveals </a:t>
            </a:r>
            <a:r>
              <a:rPr lang="en-US" dirty="0" err="1" smtClean="0">
                <a:effectLst/>
              </a:rPr>
              <a:t>bradycardia</a:t>
            </a:r>
            <a:r>
              <a:rPr lang="en-US" dirty="0" smtClean="0">
                <a:effectLst/>
              </a:rPr>
              <a:t> more often then </a:t>
            </a:r>
            <a:r>
              <a:rPr lang="en-US" dirty="0" err="1" smtClean="0">
                <a:effectLst/>
              </a:rPr>
              <a:t>tachyarrhythmias</a:t>
            </a:r>
            <a:r>
              <a:rPr lang="en-US" dirty="0" smtClean="0">
                <a:effectLst/>
              </a:rPr>
              <a:t>.  </a:t>
            </a:r>
          </a:p>
          <a:p>
            <a:endParaRPr lang="en-US" dirty="0" smtClean="0">
              <a:effectLst/>
            </a:endParaRPr>
          </a:p>
          <a:p>
            <a:r>
              <a:rPr lang="en-US" dirty="0" smtClean="0">
                <a:effectLst/>
              </a:rPr>
              <a:t>Invasive </a:t>
            </a:r>
            <a:r>
              <a:rPr lang="en-US" dirty="0" err="1" smtClean="0">
                <a:effectLst/>
              </a:rPr>
              <a:t>electrophysiologic</a:t>
            </a:r>
            <a:r>
              <a:rPr lang="en-US" dirty="0" smtClean="0">
                <a:effectLst/>
              </a:rPr>
              <a:t> testing (IEP) is typically more useful</a:t>
            </a:r>
            <a:r>
              <a:rPr lang="en-US" baseline="0" dirty="0" smtClean="0">
                <a:effectLst/>
              </a:rPr>
              <a:t> for </a:t>
            </a:r>
            <a:r>
              <a:rPr lang="en-US" baseline="0" dirty="0" err="1" smtClean="0">
                <a:effectLst/>
              </a:rPr>
              <a:t>tachyarrhythmias</a:t>
            </a:r>
            <a:r>
              <a:rPr lang="en-US" baseline="0" dirty="0" smtClean="0">
                <a:effectLst/>
              </a:rPr>
              <a:t>, and is therefore </a:t>
            </a:r>
            <a:r>
              <a:rPr lang="en-US" dirty="0" smtClean="0">
                <a:effectLst/>
              </a:rPr>
              <a:t>rarely indicated</a:t>
            </a:r>
            <a:r>
              <a:rPr lang="en-US" baseline="0" dirty="0" smtClean="0">
                <a:effectLst/>
              </a:rPr>
              <a:t> for syncope in older adults, among whom the arrhythmic etiology is</a:t>
            </a:r>
            <a:r>
              <a:rPr lang="en-US" dirty="0" smtClean="0">
                <a:effectLst/>
              </a:rPr>
              <a:t> most</a:t>
            </a:r>
            <a:r>
              <a:rPr lang="en-US" baseline="0" dirty="0" smtClean="0">
                <a:effectLst/>
              </a:rPr>
              <a:t> commonly </a:t>
            </a:r>
            <a:r>
              <a:rPr lang="en-US" baseline="0" dirty="0" err="1" smtClean="0">
                <a:effectLst/>
              </a:rPr>
              <a:t>bradyarrhythmias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46</a:t>
            </a:fld>
            <a:endParaRPr lang="en-US"/>
          </a:p>
        </p:txBody>
      </p:sp>
    </p:spTree>
    <p:extLst>
      <p:ext uri="{BB962C8B-B14F-4D97-AF65-F5344CB8AC3E}">
        <p14:creationId xmlns:p14="http://schemas.microsoft.com/office/powerpoint/2010/main" val="3932000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smtClean="0">
                <a:solidFill>
                  <a:srgbClr val="FFFFFF"/>
                </a:solidFill>
                <a:effectLst/>
                <a:cs typeface="Callisto"/>
              </a:rPr>
              <a:t>Indications</a:t>
            </a:r>
            <a:r>
              <a:rPr lang="en-US" sz="1900" baseline="0" dirty="0" smtClean="0">
                <a:solidFill>
                  <a:srgbClr val="FFFFFF"/>
                </a:solidFill>
                <a:effectLst/>
                <a:cs typeface="Callisto"/>
              </a:rPr>
              <a:t> for an invasive electrophysiology study are as follows:</a:t>
            </a:r>
            <a:endParaRPr lang="en-US" sz="1900" dirty="0" smtClean="0">
              <a:solidFill>
                <a:srgbClr val="FFFFFF"/>
              </a:solidFill>
              <a:effectLst/>
              <a:cs typeface="Callisto"/>
            </a:endParaRPr>
          </a:p>
          <a:p>
            <a:r>
              <a:rPr lang="en-US" sz="1900" dirty="0" smtClean="0">
                <a:solidFill>
                  <a:srgbClr val="FFFFFF"/>
                </a:solidFill>
                <a:effectLst/>
                <a:cs typeface="Callisto"/>
              </a:rPr>
              <a:t>It</a:t>
            </a:r>
            <a:r>
              <a:rPr lang="en-US" sz="1900" baseline="0" dirty="0" smtClean="0">
                <a:solidFill>
                  <a:srgbClr val="FFFFFF"/>
                </a:solidFill>
                <a:effectLst/>
                <a:cs typeface="Callisto"/>
              </a:rPr>
              <a:t> is a Class I indication when an</a:t>
            </a:r>
            <a:r>
              <a:rPr lang="en-US" sz="1900" dirty="0" smtClean="0">
                <a:solidFill>
                  <a:srgbClr val="FFFFFF"/>
                </a:solidFill>
                <a:effectLst/>
                <a:cs typeface="Callisto"/>
              </a:rPr>
              <a:t> arrhythmic cause of syncope is suspected based on symptoms, presence of severe structural heart disease, and/or ECG abnormalities</a:t>
            </a:r>
          </a:p>
          <a:p>
            <a:r>
              <a:rPr lang="en-US" sz="1900" dirty="0" smtClean="0">
                <a:solidFill>
                  <a:srgbClr val="FFFFFF"/>
                </a:solidFill>
                <a:effectLst/>
                <a:cs typeface="Callisto"/>
              </a:rPr>
              <a:t>It is a Class II</a:t>
            </a:r>
            <a:r>
              <a:rPr lang="en-US" sz="1900" baseline="0" dirty="0" smtClean="0">
                <a:solidFill>
                  <a:srgbClr val="FFFFFF"/>
                </a:solidFill>
                <a:effectLst/>
                <a:cs typeface="Callisto"/>
              </a:rPr>
              <a:t> indication for p</a:t>
            </a:r>
            <a:r>
              <a:rPr lang="en-US" sz="1900" dirty="0" smtClean="0">
                <a:solidFill>
                  <a:srgbClr val="FFFFFF"/>
                </a:solidFill>
                <a:effectLst/>
                <a:cs typeface="Callisto"/>
              </a:rPr>
              <a:t>atients with high-risk occupations in whom an arrhythmic cause of syncope needs to be excluded (again, a bus-driver for example),</a:t>
            </a:r>
            <a:r>
              <a:rPr lang="en-US" sz="1900" baseline="0" dirty="0" smtClean="0">
                <a:solidFill>
                  <a:srgbClr val="FFFFFF"/>
                </a:solidFill>
                <a:effectLst/>
                <a:cs typeface="Callisto"/>
              </a:rPr>
              <a:t> and/or t</a:t>
            </a:r>
            <a:r>
              <a:rPr lang="en-US" sz="1900" dirty="0" smtClean="0">
                <a:solidFill>
                  <a:srgbClr val="FFFFFF"/>
                </a:solidFill>
                <a:effectLst/>
                <a:cs typeface="Callisto"/>
              </a:rPr>
              <a:t>o further characterize an arrhythmia that has already been identified as the cause of syncope</a:t>
            </a:r>
          </a:p>
          <a:p>
            <a:endParaRPr lang="en-US" sz="1900" dirty="0" smtClean="0">
              <a:solidFill>
                <a:srgbClr val="FFFFFF"/>
              </a:solidFill>
              <a:effectLst/>
              <a:cs typeface="Callisto"/>
            </a:endParaRPr>
          </a:p>
          <a:p>
            <a:r>
              <a:rPr lang="en-US" sz="1900" dirty="0" smtClean="0">
                <a:solidFill>
                  <a:srgbClr val="FFFFFF"/>
                </a:solidFill>
                <a:effectLst/>
                <a:cs typeface="Callisto"/>
              </a:rPr>
              <a:t>Invasive</a:t>
            </a:r>
            <a:r>
              <a:rPr lang="en-US" sz="1900" baseline="0" dirty="0" smtClean="0">
                <a:solidFill>
                  <a:srgbClr val="FFFFFF"/>
                </a:solidFill>
                <a:effectLst/>
                <a:cs typeface="Callisto"/>
              </a:rPr>
              <a:t> electrophysiology testing is NOT indicated for p</a:t>
            </a:r>
            <a:r>
              <a:rPr lang="en-US" sz="1900" dirty="0" smtClean="0">
                <a:solidFill>
                  <a:srgbClr val="FFFFFF"/>
                </a:solidFill>
                <a:effectLst/>
                <a:cs typeface="Callisto"/>
              </a:rPr>
              <a:t>atients without evidence for structural heart disease and normal ECGs</a:t>
            </a:r>
          </a:p>
          <a:p>
            <a:pPr fontAlgn="auto">
              <a:spcAft>
                <a:spcPts val="0"/>
              </a:spcAft>
              <a:defRPr/>
            </a:pP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47</a:t>
            </a:fld>
            <a:endParaRPr lang="en-US"/>
          </a:p>
        </p:txBody>
      </p:sp>
    </p:spTree>
    <p:extLst>
      <p:ext uri="{BB962C8B-B14F-4D97-AF65-F5344CB8AC3E}">
        <p14:creationId xmlns:p14="http://schemas.microsoft.com/office/powerpoint/2010/main" val="3078363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general, neurological testing such as head CT, carotid </a:t>
            </a:r>
            <a:r>
              <a:rPr lang="en-US" baseline="0" dirty="0" err="1" smtClean="0"/>
              <a:t>doppler</a:t>
            </a:r>
            <a:r>
              <a:rPr lang="en-US" baseline="0" dirty="0" smtClean="0"/>
              <a:t> imaging, and EEG are not particularly useful due to its low sensitivity and specificity</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48</a:t>
            </a:fld>
            <a:endParaRPr lang="en-US"/>
          </a:p>
        </p:txBody>
      </p:sp>
    </p:spTree>
    <p:extLst>
      <p:ext uri="{BB962C8B-B14F-4D97-AF65-F5344CB8AC3E}">
        <p14:creationId xmlns:p14="http://schemas.microsoft.com/office/powerpoint/2010/main" val="270562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Although frequently requested, neurology consultation is also usually not necessary in most patients with true syncope, especially when the history and physical examination strongly suggest a cardiac etiology </a:t>
            </a:r>
          </a:p>
          <a:p>
            <a:r>
              <a:rPr lang="en-US" dirty="0" smtClean="0">
                <a:effectLst/>
              </a:rPr>
              <a:t>Primary neurological events typically produce focal findings and are rarely the cause of true syncope which, by definition, is associated with transient loss of consciousness caused by global cerebral </a:t>
            </a:r>
            <a:r>
              <a:rPr lang="en-US" dirty="0" err="1" smtClean="0">
                <a:effectLst/>
              </a:rPr>
              <a:t>hypoperfusion</a:t>
            </a:r>
            <a:r>
              <a:rPr lang="en-US" dirty="0" smtClean="0">
                <a:effectLst/>
              </a:rPr>
              <a:t> </a:t>
            </a:r>
            <a:r>
              <a:rPr lang="en-US" u="sng" dirty="0" smtClean="0">
                <a:effectLst/>
              </a:rPr>
              <a:t>without residual neurological deficits</a:t>
            </a:r>
            <a:r>
              <a:rPr lang="en-US" dirty="0" smtClean="0">
                <a:effectLst/>
              </a:rPr>
              <a:t>.</a:t>
            </a:r>
          </a:p>
          <a:p>
            <a:endParaRPr lang="en-US" dirty="0" smtClean="0">
              <a:effectLst/>
            </a:endParaRPr>
          </a:p>
          <a:p>
            <a:r>
              <a:rPr lang="en-US" dirty="0" smtClean="0">
                <a:effectLst/>
              </a:rPr>
              <a:t>A formal neurological evaluation would</a:t>
            </a:r>
            <a:r>
              <a:rPr lang="en-US" baseline="0" dirty="0" smtClean="0">
                <a:effectLst/>
              </a:rPr>
              <a:t> be </a:t>
            </a:r>
            <a:r>
              <a:rPr lang="en-US" dirty="0" smtClean="0">
                <a:effectLst/>
              </a:rPr>
              <a:t>warranted in</a:t>
            </a:r>
            <a:r>
              <a:rPr lang="en-US" baseline="0" dirty="0" smtClean="0">
                <a:effectLst/>
              </a:rPr>
              <a:t> t</a:t>
            </a:r>
            <a:r>
              <a:rPr lang="en-US" dirty="0" smtClean="0">
                <a:effectLst/>
              </a:rPr>
              <a:t>he </a:t>
            </a:r>
            <a:r>
              <a:rPr lang="en-US" baseline="0" dirty="0" smtClean="0">
                <a:effectLst/>
              </a:rPr>
              <a:t>presence of a p</a:t>
            </a:r>
            <a:r>
              <a:rPr lang="en-US" dirty="0" smtClean="0">
                <a:effectLst/>
              </a:rPr>
              <a:t>ost-</a:t>
            </a:r>
            <a:r>
              <a:rPr lang="en-US" dirty="0" err="1" smtClean="0">
                <a:effectLst/>
              </a:rPr>
              <a:t>ictal</a:t>
            </a:r>
            <a:r>
              <a:rPr lang="en-US" dirty="0" smtClean="0">
                <a:effectLst/>
              </a:rPr>
              <a:t> state and/or tongue-biting,</a:t>
            </a:r>
            <a:r>
              <a:rPr lang="en-US" baseline="0" dirty="0" smtClean="0">
                <a:effectLst/>
              </a:rPr>
              <a:t> as these are </a:t>
            </a:r>
            <a:r>
              <a:rPr lang="en-US" dirty="0" smtClean="0">
                <a:effectLst/>
              </a:rPr>
              <a:t>suggestive of a primary neurological</a:t>
            </a:r>
            <a:r>
              <a:rPr lang="en-US" baseline="0" dirty="0" smtClean="0">
                <a:effectLst/>
              </a:rPr>
              <a:t> event such as seizure</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49</a:t>
            </a:fld>
            <a:endParaRPr lang="en-US"/>
          </a:p>
        </p:txBody>
      </p:sp>
    </p:spTree>
    <p:extLst>
      <p:ext uri="{BB962C8B-B14F-4D97-AF65-F5344CB8AC3E}">
        <p14:creationId xmlns:p14="http://schemas.microsoft.com/office/powerpoint/2010/main" val="3171666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study of 649 patients with a mean</a:t>
            </a:r>
            <a:r>
              <a:rPr lang="en-US" baseline="0" dirty="0" smtClean="0"/>
              <a:t> age of 68, you can see the diagnostic yield of several different studies in the setting of syncope, clearly demonstrating the utility of postural vital signs and tilt-table testing, and the </a:t>
            </a:r>
            <a:r>
              <a:rPr lang="en-US" baseline="0" dirty="0" err="1" smtClean="0"/>
              <a:t>dysutility</a:t>
            </a:r>
            <a:r>
              <a:rPr lang="en-US" baseline="0" dirty="0" smtClean="0"/>
              <a:t> of imaging</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50</a:t>
            </a:fld>
            <a:endParaRPr lang="en-US"/>
          </a:p>
        </p:txBody>
      </p:sp>
    </p:spTree>
    <p:extLst>
      <p:ext uri="{BB962C8B-B14F-4D97-AF65-F5344CB8AC3E}">
        <p14:creationId xmlns:p14="http://schemas.microsoft.com/office/powerpoint/2010/main" val="349052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great deal of overlap between common symptoms of dizziness,</a:t>
            </a:r>
            <a:r>
              <a:rPr lang="en-US" baseline="0" dirty="0" smtClean="0"/>
              <a:t> falls, and syncope among the elderly.</a:t>
            </a:r>
          </a:p>
          <a:p>
            <a:r>
              <a:rPr lang="en-US" baseline="0" dirty="0" smtClean="0"/>
              <a:t>In a study of 65 consecutive elderly patients (mean age of 78), over half </a:t>
            </a:r>
            <a:r>
              <a:rPr lang="en-US" baseline="0" smtClean="0"/>
              <a:t>had overlap of at </a:t>
            </a:r>
            <a:r>
              <a:rPr lang="en-US" baseline="0" dirty="0" smtClean="0"/>
              <a:t>least 2 out of the </a:t>
            </a:r>
            <a:r>
              <a:rPr lang="en-US" baseline="0" smtClean="0"/>
              <a:t>3 symptoms; and 11% had all 3</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6</a:t>
            </a:fld>
            <a:endParaRPr lang="en-US"/>
          </a:p>
        </p:txBody>
      </p:sp>
    </p:spTree>
    <p:extLst>
      <p:ext uri="{BB962C8B-B14F-4D97-AF65-F5344CB8AC3E}">
        <p14:creationId xmlns:p14="http://schemas.microsoft.com/office/powerpoint/2010/main" val="3678350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algorithm that</a:t>
            </a:r>
            <a:r>
              <a:rPr lang="en-US" baseline="0" dirty="0" smtClean="0"/>
              <a:t> delineates a potential approach to syncope, starting off with a history, physical exam, orthostatic or postural vital signs, and an ECG</a:t>
            </a:r>
          </a:p>
          <a:p>
            <a:r>
              <a:rPr lang="en-US" baseline="0" dirty="0" smtClean="0"/>
              <a:t>If a diagnosis cannot be made based on just that information, additional testing can be pursued.</a:t>
            </a:r>
          </a:p>
          <a:p>
            <a:r>
              <a:rPr lang="en-US" baseline="0" dirty="0" smtClean="0"/>
              <a:t>For those with suggestive cardiac features, a full cardiac evaluation is warranted</a:t>
            </a:r>
          </a:p>
          <a:p>
            <a:r>
              <a:rPr lang="en-US" baseline="0" dirty="0" smtClean="0"/>
              <a:t>For those without suggestive cardiac features and with recurrent syncope, tilt table, carotid sinus massage, and/or long-term ECG monitoring are reasonable.</a:t>
            </a:r>
          </a:p>
          <a:p>
            <a:endParaRPr lang="en-US" baseline="0" dirty="0" smtClean="0"/>
          </a:p>
        </p:txBody>
      </p:sp>
      <p:sp>
        <p:nvSpPr>
          <p:cNvPr id="4" name="Slide Number Placeholder 3"/>
          <p:cNvSpPr>
            <a:spLocks noGrp="1"/>
          </p:cNvSpPr>
          <p:nvPr>
            <p:ph type="sldNum" sz="quarter" idx="10"/>
          </p:nvPr>
        </p:nvSpPr>
        <p:spPr/>
        <p:txBody>
          <a:bodyPr/>
          <a:lstStyle/>
          <a:p>
            <a:fld id="{E483E03B-A336-4845-9934-5B7D963A835E}" type="slidenum">
              <a:rPr lang="en-US" smtClean="0"/>
              <a:t>51</a:t>
            </a:fld>
            <a:endParaRPr lang="en-US"/>
          </a:p>
        </p:txBody>
      </p:sp>
    </p:spTree>
    <p:extLst>
      <p:ext uri="{BB962C8B-B14F-4D97-AF65-F5344CB8AC3E}">
        <p14:creationId xmlns:p14="http://schemas.microsoft.com/office/powerpoint/2010/main" val="3863194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effectLst/>
              </a:rPr>
              <a:t>For our</a:t>
            </a:r>
            <a:r>
              <a:rPr lang="en-US" baseline="0" dirty="0" smtClean="0">
                <a:solidFill>
                  <a:srgbClr val="FFFFFF"/>
                </a:solidFill>
                <a:effectLst/>
              </a:rPr>
              <a:t> patient, p</a:t>
            </a:r>
            <a:r>
              <a:rPr lang="en-US" dirty="0" smtClean="0">
                <a:solidFill>
                  <a:srgbClr val="FFFFFF"/>
                </a:solidFill>
                <a:effectLst/>
              </a:rPr>
              <a:t>ostprandial syncope is diagnosed.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effectLst/>
              </a:rPr>
              <a:t>She is</a:t>
            </a:r>
            <a:r>
              <a:rPr lang="en-US" baseline="0" dirty="0" smtClean="0">
                <a:solidFill>
                  <a:srgbClr val="FFFFFF"/>
                </a:solidFill>
                <a:effectLst/>
              </a:rPr>
              <a:t> therefore</a:t>
            </a:r>
            <a:r>
              <a:rPr lang="en-US" dirty="0" smtClean="0">
                <a:solidFill>
                  <a:srgbClr val="FFFFFF"/>
                </a:solidFill>
                <a:effectLst/>
              </a:rPr>
              <a:t> counseled to drink cold water during meals, and subsequently discharged without an inpatient admission.</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52</a:t>
            </a:fld>
            <a:endParaRPr lang="en-US"/>
          </a:p>
        </p:txBody>
      </p:sp>
    </p:spTree>
    <p:extLst>
      <p:ext uri="{BB962C8B-B14F-4D97-AF65-F5344CB8AC3E}">
        <p14:creationId xmlns:p14="http://schemas.microsoft.com/office/powerpoint/2010/main" val="3994737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common question that arises among older adults with syncope is whether or not they can continue driving</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53</a:t>
            </a:fld>
            <a:endParaRPr lang="en-US"/>
          </a:p>
        </p:txBody>
      </p:sp>
    </p:spTree>
    <p:extLst>
      <p:ext uri="{BB962C8B-B14F-4D97-AF65-F5344CB8AC3E}">
        <p14:creationId xmlns:p14="http://schemas.microsoft.com/office/powerpoint/2010/main" val="4057165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Decisions on driving restrictions in elderly patients with syncope must be made on an individualized basis</a:t>
            </a:r>
          </a:p>
          <a:p>
            <a:r>
              <a:rPr lang="en-US" dirty="0" smtClean="0">
                <a:effectLst/>
              </a:rPr>
              <a:t>Complete restrictions are probably intuitive in cases of severe untreated arrhythmias and severe untreated </a:t>
            </a:r>
            <a:r>
              <a:rPr lang="en-US" dirty="0" err="1" smtClean="0">
                <a:effectLst/>
              </a:rPr>
              <a:t>neurally</a:t>
            </a:r>
            <a:r>
              <a:rPr lang="en-US" dirty="0" smtClean="0">
                <a:effectLst/>
              </a:rPr>
              <a:t>-mediated syncope.</a:t>
            </a:r>
          </a:p>
          <a:p>
            <a:r>
              <a:rPr lang="en-US" dirty="0" smtClean="0">
                <a:effectLst/>
              </a:rPr>
              <a:t>Providing recommendations for other types of syncope is</a:t>
            </a:r>
            <a:r>
              <a:rPr lang="en-US" baseline="0" dirty="0" smtClean="0">
                <a:effectLst/>
              </a:rPr>
              <a:t> a bit more challenging.</a:t>
            </a:r>
            <a:endParaRPr lang="en-US" dirty="0" smtClean="0">
              <a:effectLst/>
            </a:endParaRPr>
          </a:p>
          <a:p>
            <a:r>
              <a:rPr lang="en-US" dirty="0" smtClean="0">
                <a:effectLst/>
              </a:rPr>
              <a:t>According to retrospective data, identified risk factors for occurrence of syncope while driving include:</a:t>
            </a:r>
            <a:r>
              <a:rPr lang="en-US" baseline="0" dirty="0" smtClean="0">
                <a:effectLst/>
              </a:rPr>
              <a:t> </a:t>
            </a:r>
            <a:r>
              <a:rPr lang="en-US" dirty="0" smtClean="0">
                <a:effectLst/>
              </a:rPr>
              <a:t>Male gender,</a:t>
            </a:r>
            <a:r>
              <a:rPr lang="en-US" baseline="0" dirty="0" smtClean="0">
                <a:effectLst/>
              </a:rPr>
              <a:t> </a:t>
            </a:r>
            <a:r>
              <a:rPr lang="en-US" dirty="0" smtClean="0">
                <a:effectLst/>
              </a:rPr>
              <a:t>Age &gt;65 years,</a:t>
            </a:r>
            <a:r>
              <a:rPr lang="en-US" baseline="0" dirty="0" smtClean="0">
                <a:effectLst/>
              </a:rPr>
              <a:t> </a:t>
            </a:r>
            <a:r>
              <a:rPr lang="en-US" dirty="0" smtClean="0">
                <a:effectLst/>
              </a:rPr>
              <a:t>Presence of prodromal symptoms,</a:t>
            </a:r>
            <a:r>
              <a:rPr lang="en-US" baseline="0" dirty="0" smtClean="0">
                <a:effectLst/>
              </a:rPr>
              <a:t> </a:t>
            </a:r>
            <a:r>
              <a:rPr lang="en-US" dirty="0" smtClean="0">
                <a:effectLst/>
              </a:rPr>
              <a:t>History of cardiovascular disease or stroke,</a:t>
            </a:r>
            <a:r>
              <a:rPr lang="en-US" baseline="0" dirty="0" smtClean="0">
                <a:effectLst/>
              </a:rPr>
              <a:t> and </a:t>
            </a:r>
            <a:r>
              <a:rPr lang="en-US" dirty="0" smtClean="0">
                <a:effectLst/>
              </a:rPr>
              <a:t>Prior episodes of syncope while driving</a:t>
            </a:r>
          </a:p>
          <a:p>
            <a:r>
              <a:rPr lang="en-US" dirty="0" smtClean="0">
                <a:effectLst/>
              </a:rPr>
              <a:t>Again, decisions must be individualized based on the</a:t>
            </a:r>
            <a:r>
              <a:rPr lang="en-US" baseline="0" dirty="0" smtClean="0">
                <a:effectLst/>
              </a:rPr>
              <a:t> suspected cause of syncope and these risk factors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54</a:t>
            </a:fld>
            <a:endParaRPr lang="en-US"/>
          </a:p>
        </p:txBody>
      </p:sp>
    </p:spTree>
    <p:extLst>
      <p:ext uri="{BB962C8B-B14F-4D97-AF65-F5344CB8AC3E}">
        <p14:creationId xmlns:p14="http://schemas.microsoft.com/office/powerpoint/2010/main" val="3943921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effectLst/>
              </a:rPr>
              <a:t>In this case of post-prandial syncope, it</a:t>
            </a:r>
            <a:r>
              <a:rPr lang="en-US" baseline="0" dirty="0" smtClean="0">
                <a:solidFill>
                  <a:srgbClr val="FFFFFF"/>
                </a:solidFill>
                <a:effectLst/>
              </a:rPr>
              <a:t> is not</a:t>
            </a:r>
            <a:r>
              <a:rPr lang="en-US" dirty="0" smtClean="0">
                <a:solidFill>
                  <a:srgbClr val="FFFFFF"/>
                </a:solidFill>
                <a:effectLst/>
              </a:rPr>
              <a:t> necessary to restrict her from driving. </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55</a:t>
            </a:fld>
            <a:endParaRPr lang="en-US"/>
          </a:p>
        </p:txBody>
      </p:sp>
    </p:spTree>
    <p:extLst>
      <p:ext uri="{BB962C8B-B14F-4D97-AF65-F5344CB8AC3E}">
        <p14:creationId xmlns:p14="http://schemas.microsoft.com/office/powerpoint/2010/main" val="2653129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Syncope is an important cause of morbidity and mortality in older adults.</a:t>
            </a:r>
          </a:p>
          <a:p>
            <a:r>
              <a:rPr lang="en-US" dirty="0" smtClean="0">
                <a:effectLst/>
              </a:rPr>
              <a:t>Numerous age-related changes in cardiovascular structure and function, </a:t>
            </a:r>
            <a:r>
              <a:rPr lang="en-US" dirty="0" err="1" smtClean="0">
                <a:effectLst/>
              </a:rPr>
              <a:t>multimorbidity</a:t>
            </a:r>
            <a:r>
              <a:rPr lang="en-US" dirty="0" smtClean="0">
                <a:effectLst/>
              </a:rPr>
              <a:t>, and </a:t>
            </a:r>
            <a:r>
              <a:rPr lang="en-US" dirty="0" err="1" smtClean="0">
                <a:effectLst/>
              </a:rPr>
              <a:t>polypharmacy</a:t>
            </a:r>
            <a:r>
              <a:rPr lang="en-US" dirty="0" smtClean="0">
                <a:effectLst/>
              </a:rPr>
              <a:t> contribute to the incidence</a:t>
            </a:r>
            <a:r>
              <a:rPr lang="en-US" baseline="0" dirty="0" smtClean="0">
                <a:effectLst/>
              </a:rPr>
              <a:t> and </a:t>
            </a:r>
            <a:r>
              <a:rPr lang="en-US" dirty="0" smtClean="0">
                <a:effectLst/>
              </a:rPr>
              <a:t>prevalence of syncope in older</a:t>
            </a:r>
            <a:r>
              <a:rPr lang="en-US" baseline="0" dirty="0" smtClean="0">
                <a:effectLst/>
              </a:rPr>
              <a:t> adults</a:t>
            </a:r>
            <a:r>
              <a:rPr lang="en-US" dirty="0" smtClean="0">
                <a:effectLst/>
              </a:rPr>
              <a:t>.</a:t>
            </a:r>
          </a:p>
          <a:p>
            <a:pPr lvl="0"/>
            <a:r>
              <a:rPr lang="en-US" dirty="0" smtClean="0">
                <a:effectLst/>
              </a:rPr>
              <a:t>The most common etiology in older adults is </a:t>
            </a:r>
            <a:r>
              <a:rPr lang="en-US" dirty="0" err="1" smtClean="0">
                <a:effectLst/>
              </a:rPr>
              <a:t>neurally</a:t>
            </a:r>
            <a:r>
              <a:rPr lang="en-US" dirty="0" smtClean="0">
                <a:effectLst/>
              </a:rPr>
              <a:t>-mediated causes, which includes vasovagal syncope.</a:t>
            </a:r>
          </a:p>
          <a:p>
            <a:pPr lvl="0"/>
            <a:r>
              <a:rPr lang="en-US" dirty="0" smtClean="0">
                <a:effectLst/>
              </a:rPr>
              <a:t>Other important considerations include </a:t>
            </a:r>
            <a:r>
              <a:rPr lang="en-US" dirty="0" err="1" smtClean="0">
                <a:effectLst/>
              </a:rPr>
              <a:t>orthostasis</a:t>
            </a:r>
            <a:r>
              <a:rPr lang="en-US" dirty="0" smtClean="0">
                <a:effectLst/>
              </a:rPr>
              <a:t>, </a:t>
            </a:r>
            <a:r>
              <a:rPr lang="en-US" dirty="0" err="1" smtClean="0">
                <a:effectLst/>
              </a:rPr>
              <a:t>dysautonomia</a:t>
            </a:r>
            <a:r>
              <a:rPr lang="en-US" dirty="0" smtClean="0">
                <a:effectLst/>
              </a:rPr>
              <a:t>, arrhythmia, and cardiac structural disease.</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56</a:t>
            </a:fld>
            <a:endParaRPr lang="en-US"/>
          </a:p>
        </p:txBody>
      </p:sp>
    </p:spTree>
    <p:extLst>
      <p:ext uri="{BB962C8B-B14F-4D97-AF65-F5344CB8AC3E}">
        <p14:creationId xmlns:p14="http://schemas.microsoft.com/office/powerpoint/2010/main" val="432888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Older adults can be risk-stratified based on the presence of high-risk features including cardiac disease</a:t>
            </a:r>
          </a:p>
          <a:p>
            <a:r>
              <a:rPr lang="en-US" dirty="0" smtClean="0">
                <a:effectLst/>
              </a:rPr>
              <a:t>Higher risk patients warrant inpatient evaluation, whereas lower risk patients may not</a:t>
            </a:r>
          </a:p>
          <a:p>
            <a:pPr lvl="0"/>
            <a:r>
              <a:rPr lang="en-US" dirty="0" smtClean="0">
                <a:effectLst/>
              </a:rPr>
              <a:t>History and physical, ECG, and postural vitals signs are important for evaluation, and may be sufficient to make a diagnosis.</a:t>
            </a:r>
          </a:p>
          <a:p>
            <a:pPr lvl="0"/>
            <a:r>
              <a:rPr lang="en-US" dirty="0" smtClean="0">
                <a:effectLst/>
              </a:rPr>
              <a:t>Accordingly, the diagnostic yield of postural vital signs is high,</a:t>
            </a:r>
            <a:r>
              <a:rPr lang="en-US" baseline="0" dirty="0" smtClean="0">
                <a:effectLst/>
              </a:rPr>
              <a:t> while the yield </a:t>
            </a:r>
            <a:r>
              <a:rPr lang="en-US" dirty="0" smtClean="0">
                <a:effectLst/>
              </a:rPr>
              <a:t>of brain imaging, EEG, carotid </a:t>
            </a:r>
            <a:r>
              <a:rPr lang="en-US" dirty="0" err="1" smtClean="0">
                <a:effectLst/>
              </a:rPr>
              <a:t>dopplers</a:t>
            </a:r>
            <a:r>
              <a:rPr lang="en-US" dirty="0" smtClean="0">
                <a:effectLst/>
              </a:rPr>
              <a:t>, and stress tests are low.</a:t>
            </a:r>
          </a:p>
          <a:p>
            <a:pPr lvl="0"/>
            <a:r>
              <a:rPr lang="en-US" dirty="0" smtClean="0">
                <a:effectLst/>
              </a:rPr>
              <a:t>Echocardiography may be helpful for those with underlying or suspected cardiac disease.</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57</a:t>
            </a:fld>
            <a:endParaRPr lang="en-US"/>
          </a:p>
        </p:txBody>
      </p:sp>
    </p:spTree>
    <p:extLst>
      <p:ext uri="{BB962C8B-B14F-4D97-AF65-F5344CB8AC3E}">
        <p14:creationId xmlns:p14="http://schemas.microsoft.com/office/powerpoint/2010/main" val="3857704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who are interested, here is a list of references</a:t>
            </a:r>
            <a:r>
              <a:rPr lang="en-US" baseline="0" dirty="0" smtClean="0"/>
              <a:t> for additional reading.</a:t>
            </a:r>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58</a:t>
            </a:fld>
            <a:endParaRPr lang="en-US"/>
          </a:p>
        </p:txBody>
      </p:sp>
    </p:spTree>
    <p:extLst>
      <p:ext uri="{BB962C8B-B14F-4D97-AF65-F5344CB8AC3E}">
        <p14:creationId xmlns:p14="http://schemas.microsoft.com/office/powerpoint/2010/main" val="217928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Syncope becomes increasingly common</a:t>
            </a:r>
            <a:r>
              <a:rPr lang="en-US" baseline="0" dirty="0" smtClean="0">
                <a:effectLst/>
              </a:rPr>
              <a:t> among the aged, with an overall p</a:t>
            </a:r>
            <a:r>
              <a:rPr lang="en-US" dirty="0" smtClean="0">
                <a:effectLst/>
              </a:rPr>
              <a:t>revalence of</a:t>
            </a:r>
            <a:r>
              <a:rPr lang="en-US" baseline="0" dirty="0" smtClean="0">
                <a:effectLst/>
              </a:rPr>
              <a:t> </a:t>
            </a:r>
            <a:r>
              <a:rPr lang="en-US" dirty="0" smtClean="0">
                <a:effectLst/>
              </a:rPr>
              <a:t>&gt;20% in age&gt;75,</a:t>
            </a:r>
            <a:r>
              <a:rPr lang="en-US" baseline="0" dirty="0" smtClean="0">
                <a:effectLst/>
              </a:rPr>
              <a:t> and an a</a:t>
            </a:r>
            <a:r>
              <a:rPr lang="en-US" dirty="0" smtClean="0">
                <a:effectLst/>
              </a:rPr>
              <a:t>nnual incidence approaching 2% in those aged &gt;80 years.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7</a:t>
            </a:fld>
            <a:endParaRPr lang="en-US"/>
          </a:p>
        </p:txBody>
      </p:sp>
    </p:spTree>
    <p:extLst>
      <p:ext uri="{BB962C8B-B14F-4D97-AF65-F5344CB8AC3E}">
        <p14:creationId xmlns:p14="http://schemas.microsoft.com/office/powerpoint/2010/main" val="414152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There are numerous age-related changes in cardiovascular structure and function that contribute to the</a:t>
            </a:r>
            <a:r>
              <a:rPr lang="en-US" baseline="0" dirty="0" smtClean="0">
                <a:effectLst/>
              </a:rPr>
              <a:t> incidence and prevalence of </a:t>
            </a:r>
            <a:r>
              <a:rPr lang="en-US" dirty="0" smtClean="0">
                <a:effectLst/>
              </a:rPr>
              <a:t>syncope in the elderly</a:t>
            </a:r>
            <a:r>
              <a:rPr lang="en-US" baseline="0" dirty="0" smtClean="0">
                <a:effectLst/>
              </a:rPr>
              <a:t>.</a:t>
            </a:r>
          </a:p>
          <a:p>
            <a:r>
              <a:rPr lang="en-US" baseline="0" dirty="0" smtClean="0">
                <a:effectLst/>
              </a:rPr>
              <a:t>These include: </a:t>
            </a:r>
            <a:r>
              <a:rPr lang="en-US" dirty="0" smtClean="0">
                <a:effectLst/>
              </a:rPr>
              <a:t>Impaired baroreceptor function,</a:t>
            </a:r>
            <a:r>
              <a:rPr lang="en-US" baseline="0" dirty="0" smtClean="0">
                <a:effectLst/>
              </a:rPr>
              <a:t> </a:t>
            </a:r>
            <a:r>
              <a:rPr lang="en-US" baseline="0" dirty="0" err="1" smtClean="0">
                <a:effectLst/>
              </a:rPr>
              <a:t>polypharmacy</a:t>
            </a:r>
            <a:r>
              <a:rPr lang="en-US" baseline="0" dirty="0" smtClean="0">
                <a:effectLst/>
              </a:rPr>
              <a:t> including side effects of vasodilators, increased ventricular/vascular coupling and diastolic dysfunction, impaired adrenergic response, decreased salt and water handling and relative reduction of intravascular volume, and decreased renin-aldosterone levels</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8</a:t>
            </a:fld>
            <a:endParaRPr lang="en-US"/>
          </a:p>
        </p:txBody>
      </p:sp>
    </p:spTree>
    <p:extLst>
      <p:ext uri="{BB962C8B-B14F-4D97-AF65-F5344CB8AC3E}">
        <p14:creationId xmlns:p14="http://schemas.microsoft.com/office/powerpoint/2010/main" val="79607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on differential for older adults with syncope?</a:t>
            </a:r>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9</a:t>
            </a:fld>
            <a:endParaRPr lang="en-US"/>
          </a:p>
        </p:txBody>
      </p:sp>
    </p:spTree>
    <p:extLst>
      <p:ext uri="{BB962C8B-B14F-4D97-AF65-F5344CB8AC3E}">
        <p14:creationId xmlns:p14="http://schemas.microsoft.com/office/powerpoint/2010/main" val="371262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Types of syncope differ across age, largely due to the prevalence of age-related cardiovascular changes and </a:t>
            </a:r>
            <a:r>
              <a:rPr lang="en-US" dirty="0" err="1" smtClean="0">
                <a:effectLst/>
              </a:rPr>
              <a:t>polypharmacy</a:t>
            </a:r>
            <a:r>
              <a:rPr lang="en-US" dirty="0" smtClean="0">
                <a:effectLst/>
              </a:rPr>
              <a:t> in older adults. </a:t>
            </a:r>
          </a:p>
          <a:p>
            <a:r>
              <a:rPr lang="en-US" dirty="0" smtClean="0">
                <a:effectLst/>
              </a:rPr>
              <a:t>Compared to younger patients, syncope in the elderly tends to be multifactorial.</a:t>
            </a:r>
          </a:p>
          <a:p>
            <a:r>
              <a:rPr lang="en-US" dirty="0" smtClean="0">
                <a:effectLst/>
              </a:rPr>
              <a:t> </a:t>
            </a:r>
          </a:p>
          <a:p>
            <a:pPr lvl="0"/>
            <a:r>
              <a:rPr lang="en-US" dirty="0" smtClean="0">
                <a:effectLst/>
              </a:rPr>
              <a:t>Etiologies of syncope can be grouped according to underlying pathophysiology:</a:t>
            </a:r>
            <a:r>
              <a:rPr lang="en-US" baseline="0" dirty="0" smtClean="0">
                <a:effectLst/>
              </a:rPr>
              <a:t> A</a:t>
            </a:r>
            <a:r>
              <a:rPr lang="en-US" dirty="0" smtClean="0">
                <a:effectLst/>
              </a:rPr>
              <a:t>rrhythmic,</a:t>
            </a:r>
            <a:r>
              <a:rPr lang="en-US" baseline="0" dirty="0" smtClean="0">
                <a:effectLst/>
              </a:rPr>
              <a:t> </a:t>
            </a:r>
            <a:r>
              <a:rPr lang="en-US" dirty="0" err="1" smtClean="0">
                <a:effectLst/>
              </a:rPr>
              <a:t>Neurally</a:t>
            </a:r>
            <a:r>
              <a:rPr lang="en-US" dirty="0" smtClean="0">
                <a:effectLst/>
              </a:rPr>
              <a:t> mediated,</a:t>
            </a:r>
            <a:r>
              <a:rPr lang="en-US" baseline="0" dirty="0" smtClean="0">
                <a:effectLst/>
              </a:rPr>
              <a:t> </a:t>
            </a:r>
            <a:r>
              <a:rPr lang="en-US" dirty="0" smtClean="0">
                <a:effectLst/>
              </a:rPr>
              <a:t>Orthostatic and </a:t>
            </a:r>
            <a:r>
              <a:rPr lang="en-US" dirty="0" err="1" smtClean="0">
                <a:effectLst/>
              </a:rPr>
              <a:t>dysautonomic</a:t>
            </a:r>
            <a:r>
              <a:rPr lang="en-US" dirty="0" smtClean="0">
                <a:effectLst/>
              </a:rPr>
              <a:t>,</a:t>
            </a:r>
            <a:r>
              <a:rPr lang="en-US" baseline="0" dirty="0" smtClean="0">
                <a:effectLst/>
              </a:rPr>
              <a:t> and </a:t>
            </a:r>
            <a:r>
              <a:rPr lang="en-US" dirty="0" smtClean="0">
                <a:effectLst/>
              </a:rPr>
              <a:t>Structural cardiovascular</a:t>
            </a:r>
          </a:p>
          <a:p>
            <a:r>
              <a:rPr lang="en-US" dirty="0" smtClean="0">
                <a:effectLst/>
              </a:rPr>
              <a:t>It is also important to distinguish the above from mimickers of syncope, such as seizures and stroke</a:t>
            </a:r>
          </a:p>
          <a:p>
            <a:endParaRPr lang="en-US" dirty="0"/>
          </a:p>
        </p:txBody>
      </p:sp>
      <p:sp>
        <p:nvSpPr>
          <p:cNvPr id="4" name="Slide Number Placeholder 3"/>
          <p:cNvSpPr>
            <a:spLocks noGrp="1"/>
          </p:cNvSpPr>
          <p:nvPr>
            <p:ph type="sldNum" sz="quarter" idx="10"/>
          </p:nvPr>
        </p:nvSpPr>
        <p:spPr/>
        <p:txBody>
          <a:bodyPr/>
          <a:lstStyle/>
          <a:p>
            <a:fld id="{E483E03B-A336-4845-9934-5B7D963A835E}" type="slidenum">
              <a:rPr lang="en-US" smtClean="0"/>
              <a:t>10</a:t>
            </a:fld>
            <a:endParaRPr lang="en-US"/>
          </a:p>
        </p:txBody>
      </p:sp>
    </p:spTree>
    <p:extLst>
      <p:ext uri="{BB962C8B-B14F-4D97-AF65-F5344CB8AC3E}">
        <p14:creationId xmlns:p14="http://schemas.microsoft.com/office/powerpoint/2010/main" val="25210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75745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AFD37-A39C-7842-9408-D2FD2D6F9323}"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6637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95290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FD37-A39C-7842-9408-D2FD2D6F932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87088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403937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95128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AD12B-634B-7944-9A61-A9774E61A80E}" type="datetimeFigureOut">
              <a:rPr lang="en-US" smtClean="0"/>
              <a:t>10/4/2016</a:t>
            </a:fld>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299939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AD12B-634B-7944-9A61-A9774E61A80E}"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63EAA-11CB-0949-9110-F86785D8FEB1}" type="slidenum">
              <a:rPr lang="en-US" smtClean="0"/>
              <a:t>‹#›</a:t>
            </a:fld>
            <a:endParaRPr lang="en-US"/>
          </a:p>
        </p:txBody>
      </p:sp>
    </p:spTree>
    <p:extLst>
      <p:ext uri="{BB962C8B-B14F-4D97-AF65-F5344CB8AC3E}">
        <p14:creationId xmlns:p14="http://schemas.microsoft.com/office/powerpoint/2010/main" val="157900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5009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AFD37-A39C-7842-9408-D2FD2D6F9323}"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55442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AFD37-A39C-7842-9408-D2FD2D6F9323}"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AFD37-A39C-7842-9408-D2FD2D6F9323}"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43595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t>‹#›</a:t>
            </a:fld>
            <a:endParaRPr lang="en-US"/>
          </a:p>
        </p:txBody>
      </p:sp>
      <p:pic>
        <p:nvPicPr>
          <p:cNvPr id="7" name="Picture 6" descr="F16369-ECCOA-Powerpoint-Templa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88880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file://localhost/Users/pgoyal1/Desktop/Screen%20Shot%202015-07-04%20at%201.50.40%20PM.p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file://localhost/Users/pgoyal1/Desktop/Screen%20Shot%202015-07-01%20at%209.08.02%20AM.p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file://localhost/Users/pgoyal1/Desktop/Screen%20Shot%202016-02-27%20at%207.36.37%20AM.p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Autofit/>
          </a:bodyPr>
          <a:lstStyle/>
          <a:p>
            <a:pPr algn="r">
              <a:spcBef>
                <a:spcPts val="0"/>
              </a:spcBef>
            </a:pPr>
            <a:r>
              <a:rPr lang="en-US" sz="2000" dirty="0" smtClean="0">
                <a:solidFill>
                  <a:schemeClr val="bg1"/>
                </a:solidFill>
              </a:rPr>
              <a:t>Geriatric Cardiology Section of the </a:t>
            </a:r>
          </a:p>
          <a:p>
            <a:pPr algn="r">
              <a:spcBef>
                <a:spcPts val="0"/>
              </a:spcBef>
            </a:pPr>
            <a:r>
              <a:rPr lang="en-US" sz="2000" dirty="0" smtClean="0">
                <a:solidFill>
                  <a:schemeClr val="bg1"/>
                </a:solidFill>
              </a:rPr>
              <a:t>American College of Cardiology</a:t>
            </a:r>
            <a:endParaRPr lang="en-US" sz="2000" dirty="0">
              <a:solidFill>
                <a:schemeClr val="bg1"/>
              </a:solidFill>
            </a:endParaRPr>
          </a:p>
        </p:txBody>
      </p:sp>
      <p:sp>
        <p:nvSpPr>
          <p:cNvPr id="2" name="Title 1"/>
          <p:cNvSpPr>
            <a:spLocks noGrp="1"/>
          </p:cNvSpPr>
          <p:nvPr>
            <p:ph type="ctrTitle"/>
          </p:nvPr>
        </p:nvSpPr>
        <p:spPr>
          <a:xfrm>
            <a:off x="2230905" y="2600410"/>
            <a:ext cx="6511379" cy="1102519"/>
          </a:xfrm>
        </p:spPr>
        <p:txBody>
          <a:bodyPr>
            <a:normAutofit/>
          </a:bodyPr>
          <a:lstStyle/>
          <a:p>
            <a:pPr algn="r"/>
            <a:r>
              <a:rPr lang="en-US" sz="4000" dirty="0" smtClean="0">
                <a:solidFill>
                  <a:schemeClr val="bg1"/>
                </a:solidFill>
                <a:latin typeface="Cambria" panose="02040503050406030204" pitchFamily="18" charset="0"/>
              </a:rPr>
              <a:t>Syncope in the Older Adult</a:t>
            </a:r>
            <a:endParaRPr lang="en-US" sz="4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37252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4000" b="1" dirty="0" smtClean="0">
                <a:latin typeface="Cambria" panose="02040503050406030204" pitchFamily="18" charset="0"/>
              </a:rPr>
              <a:t>Etiologies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956533"/>
            <a:ext cx="8229600" cy="3394075"/>
          </a:xfrm>
        </p:spPr>
        <p:txBody>
          <a:bodyPr>
            <a:normAutofit fontScale="62500" lnSpcReduction="20000"/>
          </a:bodyPr>
          <a:lstStyle/>
          <a:p>
            <a:pPr>
              <a:buFont typeface="Wingdings" panose="05000000000000000000" pitchFamily="2" charset="2"/>
              <a:buChar char="§"/>
            </a:pPr>
            <a:r>
              <a:rPr lang="en-US" dirty="0" smtClean="0">
                <a:effectLst/>
              </a:rPr>
              <a:t>Types </a:t>
            </a:r>
            <a:r>
              <a:rPr lang="en-US" dirty="0">
                <a:effectLst/>
              </a:rPr>
              <a:t>of syncope differ across age, largely due to the prevalence of age-related cardiovascular changes and </a:t>
            </a:r>
            <a:r>
              <a:rPr lang="en-US" dirty="0" err="1">
                <a:effectLst/>
              </a:rPr>
              <a:t>polypharmacy</a:t>
            </a:r>
            <a:r>
              <a:rPr lang="en-US" dirty="0">
                <a:effectLst/>
              </a:rPr>
              <a:t> in older </a:t>
            </a:r>
            <a:r>
              <a:rPr lang="en-US" dirty="0" smtClean="0">
                <a:effectLst/>
              </a:rPr>
              <a:t>adults </a:t>
            </a:r>
          </a:p>
          <a:p>
            <a:pPr>
              <a:buFont typeface="Wingdings" panose="05000000000000000000" pitchFamily="2" charset="2"/>
              <a:buChar char="§"/>
            </a:pPr>
            <a:r>
              <a:rPr lang="en-US" dirty="0">
                <a:effectLst/>
              </a:rPr>
              <a:t>Compared to younger patients, syncope in the elderly tends to be </a:t>
            </a:r>
            <a:r>
              <a:rPr lang="en-US" dirty="0" smtClean="0">
                <a:effectLst/>
              </a:rPr>
              <a:t>multifactorial </a:t>
            </a:r>
            <a:endParaRPr lang="en-US" dirty="0">
              <a:effectLst/>
            </a:endParaRPr>
          </a:p>
          <a:p>
            <a:pPr lvl="0">
              <a:buFont typeface="Wingdings" panose="05000000000000000000" pitchFamily="2" charset="2"/>
              <a:buChar char="§"/>
            </a:pPr>
            <a:r>
              <a:rPr lang="en-US" dirty="0" smtClean="0">
                <a:effectLst/>
              </a:rPr>
              <a:t>Etiologies </a:t>
            </a:r>
            <a:r>
              <a:rPr lang="en-US" dirty="0">
                <a:effectLst/>
              </a:rPr>
              <a:t>of syncope can be grouped according to underlying </a:t>
            </a:r>
            <a:r>
              <a:rPr lang="en-US" dirty="0" smtClean="0">
                <a:effectLst/>
              </a:rPr>
              <a:t>pathophysiology</a:t>
            </a:r>
          </a:p>
          <a:p>
            <a:pPr lvl="1">
              <a:buFont typeface="Wingdings" panose="05000000000000000000" pitchFamily="2" charset="2"/>
              <a:buChar char="§"/>
            </a:pPr>
            <a:r>
              <a:rPr lang="en-US" dirty="0" smtClean="0">
                <a:effectLst/>
              </a:rPr>
              <a:t>Arrhythmic</a:t>
            </a:r>
          </a:p>
          <a:p>
            <a:pPr lvl="1">
              <a:buFont typeface="Wingdings" panose="05000000000000000000" pitchFamily="2" charset="2"/>
              <a:buChar char="§"/>
            </a:pPr>
            <a:r>
              <a:rPr lang="en-US" dirty="0" err="1" smtClean="0">
                <a:effectLst/>
              </a:rPr>
              <a:t>Neurally</a:t>
            </a:r>
            <a:r>
              <a:rPr lang="en-US" dirty="0">
                <a:effectLst/>
              </a:rPr>
              <a:t> </a:t>
            </a:r>
            <a:r>
              <a:rPr lang="en-US" dirty="0" smtClean="0">
                <a:effectLst/>
              </a:rPr>
              <a:t>mediated</a:t>
            </a:r>
            <a:endParaRPr lang="en-US" dirty="0">
              <a:effectLst/>
            </a:endParaRPr>
          </a:p>
          <a:p>
            <a:pPr lvl="1">
              <a:buFont typeface="Wingdings" panose="05000000000000000000" pitchFamily="2" charset="2"/>
              <a:buChar char="§"/>
            </a:pPr>
            <a:r>
              <a:rPr lang="en-US" dirty="0" smtClean="0">
                <a:effectLst/>
              </a:rPr>
              <a:t>Orthostatic </a:t>
            </a:r>
            <a:r>
              <a:rPr lang="en-US" dirty="0">
                <a:effectLst/>
              </a:rPr>
              <a:t>and </a:t>
            </a:r>
            <a:r>
              <a:rPr lang="en-US" dirty="0" err="1" smtClean="0">
                <a:effectLst/>
              </a:rPr>
              <a:t>dysautonomic</a:t>
            </a:r>
            <a:endParaRPr lang="en-US" dirty="0">
              <a:effectLst/>
            </a:endParaRPr>
          </a:p>
          <a:p>
            <a:pPr lvl="1">
              <a:buFont typeface="Wingdings" panose="05000000000000000000" pitchFamily="2" charset="2"/>
              <a:buChar char="§"/>
            </a:pPr>
            <a:r>
              <a:rPr lang="en-US" dirty="0" smtClean="0">
                <a:effectLst/>
              </a:rPr>
              <a:t>Structural cardiovascular</a:t>
            </a:r>
            <a:endParaRPr lang="en-US" dirty="0">
              <a:effectLst/>
            </a:endParaRPr>
          </a:p>
          <a:p>
            <a:pPr>
              <a:buFont typeface="Wingdings" panose="05000000000000000000" pitchFamily="2" charset="2"/>
              <a:buChar char="§"/>
            </a:pPr>
            <a:r>
              <a:rPr lang="en-US" dirty="0">
                <a:effectLst/>
              </a:rPr>
              <a:t>I</a:t>
            </a:r>
            <a:r>
              <a:rPr lang="en-US" dirty="0" smtClean="0">
                <a:effectLst/>
              </a:rPr>
              <a:t>t </a:t>
            </a:r>
            <a:r>
              <a:rPr lang="en-US" dirty="0">
                <a:effectLst/>
              </a:rPr>
              <a:t>is important to distinguish </a:t>
            </a:r>
            <a:r>
              <a:rPr lang="en-US" dirty="0" smtClean="0">
                <a:effectLst/>
              </a:rPr>
              <a:t>the above from </a:t>
            </a:r>
            <a:r>
              <a:rPr lang="en-US" dirty="0">
                <a:effectLst/>
              </a:rPr>
              <a:t>mimickers of </a:t>
            </a:r>
            <a:r>
              <a:rPr lang="en-US" dirty="0" smtClean="0">
                <a:effectLst/>
              </a:rPr>
              <a:t>syncope, </a:t>
            </a:r>
            <a:r>
              <a:rPr lang="en-US" dirty="0">
                <a:effectLst/>
              </a:rPr>
              <a:t>such as seizures and </a:t>
            </a:r>
            <a:r>
              <a:rPr lang="en-US" dirty="0" smtClean="0">
                <a:effectLst/>
              </a:rPr>
              <a:t>stroke</a:t>
            </a:r>
            <a:endParaRPr lang="en-US" dirty="0">
              <a:effectLst/>
            </a:endParaRPr>
          </a:p>
          <a:p>
            <a:endParaRPr lang="en-US" dirty="0"/>
          </a:p>
        </p:txBody>
      </p:sp>
    </p:spTree>
    <p:extLst>
      <p:ext uri="{BB962C8B-B14F-4D97-AF65-F5344CB8AC3E}">
        <p14:creationId xmlns:p14="http://schemas.microsoft.com/office/powerpoint/2010/main" val="802817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102029"/>
            <a:ext cx="8229600" cy="857250"/>
          </a:xfrm>
        </p:spPr>
        <p:txBody>
          <a:bodyPr>
            <a:noAutofit/>
          </a:bodyPr>
          <a:lstStyle/>
          <a:p>
            <a:r>
              <a:rPr lang="en-US" sz="3600" b="1" dirty="0" smtClean="0">
                <a:latin typeface="Cambria" panose="02040503050406030204" pitchFamily="18" charset="0"/>
              </a:rPr>
              <a:t>Etiologies Based on Pathophysiology</a:t>
            </a:r>
            <a:endParaRPr lang="en-US" sz="3600" b="1"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63816507"/>
              </p:ext>
            </p:extLst>
          </p:nvPr>
        </p:nvGraphicFramePr>
        <p:xfrm>
          <a:off x="340555" y="959279"/>
          <a:ext cx="8651046" cy="3090344"/>
        </p:xfrm>
        <a:graphic>
          <a:graphicData uri="http://schemas.openxmlformats.org/drawingml/2006/table">
            <a:tbl>
              <a:tblPr>
                <a:tableStyleId>{68D230F3-CF80-4859-8CE7-A43EE81993B5}</a:tableStyleId>
              </a:tblPr>
              <a:tblGrid>
                <a:gridCol w="1715910"/>
                <a:gridCol w="1970616"/>
                <a:gridCol w="1805280"/>
                <a:gridCol w="1729315"/>
                <a:gridCol w="1429925"/>
              </a:tblGrid>
              <a:tr h="449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smtClean="0">
                          <a:ln>
                            <a:noFill/>
                          </a:ln>
                          <a:effectLst/>
                        </a:rPr>
                        <a:t>Arrhythmic</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err="1" smtClean="0">
                          <a:ln>
                            <a:noFill/>
                          </a:ln>
                          <a:effectLst/>
                        </a:rPr>
                        <a:t>Neurally</a:t>
                      </a:r>
                      <a:r>
                        <a:rPr kumimoji="0" lang="en-US" sz="1300" b="1" u="none" strike="noStrike" cap="none" normalizeH="0" baseline="0" dirty="0" smtClean="0">
                          <a:ln>
                            <a:noFill/>
                          </a:ln>
                          <a:effectLst/>
                        </a:rPr>
                        <a:t> mediated</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err="1" smtClean="0">
                          <a:ln>
                            <a:noFill/>
                          </a:ln>
                          <a:effectLst/>
                        </a:rPr>
                        <a:t>Dysautonomic</a:t>
                      </a:r>
                      <a:r>
                        <a:rPr kumimoji="0" lang="en-US" sz="1300" b="1" u="none" strike="noStrike" cap="none" normalizeH="0" baseline="0" dirty="0" smtClean="0">
                          <a:ln>
                            <a:noFill/>
                          </a:ln>
                          <a:effectLs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smtClean="0">
                          <a:ln>
                            <a:noFill/>
                          </a:ln>
                          <a:effectLst/>
                        </a:rPr>
                        <a:t>orthostatic</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smtClean="0">
                          <a:ln>
                            <a:noFill/>
                          </a:ln>
                          <a:effectLst/>
                        </a:rPr>
                        <a:t>Cardiovascular structural</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u="none" strike="noStrike" cap="none" normalizeH="0" baseline="0" dirty="0" smtClean="0">
                          <a:ln>
                            <a:noFill/>
                          </a:ln>
                          <a:effectLst/>
                        </a:rPr>
                        <a:t>Mimics of syncope</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5795" marR="85795" marT="32174" marB="32174" horzOverflow="overflow"/>
                </a:tc>
              </a:tr>
              <a:tr h="256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Ventricular tachycardia</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Vasovagal</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Hypovolemia</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Aortic stenosis</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Stroke/TIA</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r>
              <a:tr h="256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err="1">
                          <a:ln>
                            <a:noFill/>
                          </a:ln>
                          <a:effectLst/>
                        </a:rPr>
                        <a:t>Torsades</a:t>
                      </a:r>
                      <a:r>
                        <a:rPr kumimoji="0" lang="en-US" sz="1300" u="none" strike="noStrike" cap="none" normalizeH="0" baseline="0" dirty="0">
                          <a:ln>
                            <a:noFill/>
                          </a:ln>
                          <a:effectLst/>
                        </a:rPr>
                        <a:t> de pointes</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Vasodepressor</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Medications</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Aortic dissection</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Seizures</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r>
              <a:tr h="449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Supraventricular tachycardia</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Carotid sinus hypersensitivity</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Post-prandial</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Hypertrophic cardiomyopathy</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Migraine</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r>
              <a:tr h="449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A-fib/flutter</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Post-micturition/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defecation</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Parkinson</a:t>
                      </a:r>
                      <a:r>
                        <a:rPr kumimoji="0" lang="ja-JP" altLang="en-US" sz="1300" u="none" strike="noStrike" cap="none" normalizeH="0" baseline="0" dirty="0">
                          <a:ln>
                            <a:noFill/>
                          </a:ln>
                          <a:effectLst/>
                        </a:rPr>
                        <a:t>’</a:t>
                      </a:r>
                      <a:r>
                        <a:rPr kumimoji="0" lang="en-US" sz="1300" u="none" strike="noStrike" cap="none" normalizeH="0" baseline="0" dirty="0">
                          <a:ln>
                            <a:noFill/>
                          </a:ln>
                          <a:effectLst/>
                        </a:rPr>
                        <a:t>s</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Pulmonary hypertension</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Narcolepsy</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r>
              <a:tr h="449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Sick sinus syndrome</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Post-cough</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Diabetic/other neuropathies</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Atrial </a:t>
                      </a:r>
                      <a:r>
                        <a:rPr kumimoji="0" lang="en-US" sz="1300" u="none" strike="noStrike" cap="none" normalizeH="0" baseline="0" dirty="0" err="1">
                          <a:ln>
                            <a:noFill/>
                          </a:ln>
                          <a:effectLst/>
                        </a:rPr>
                        <a:t>myxoma</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Panic attacks</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r>
              <a:tr h="449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AV block</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Post-laugh</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Amyloid</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Pulmonary embolism</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Conversion disorder</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r>
              <a:tr h="2562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Pacemaker syndrome</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Post-exercise</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Spinal Cord Disease</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Subclavian steal</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Concussion</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5795" marR="85795" marT="32174" marB="32174" horzOverflow="overflow"/>
                </a:tc>
              </a:tr>
            </a:tbl>
          </a:graphicData>
        </a:graphic>
      </p:graphicFrame>
      <p:sp>
        <p:nvSpPr>
          <p:cNvPr id="5" name="Rectangle 4"/>
          <p:cNvSpPr/>
          <p:nvPr/>
        </p:nvSpPr>
        <p:spPr>
          <a:xfrm>
            <a:off x="118534" y="101600"/>
            <a:ext cx="8873067" cy="49149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504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95646"/>
            <a:ext cx="8568267" cy="1072403"/>
          </a:xfrm>
        </p:spPr>
        <p:txBody>
          <a:bodyPr>
            <a:normAutofit fontScale="90000"/>
          </a:bodyPr>
          <a:lstStyle/>
          <a:p>
            <a:r>
              <a:rPr lang="en-US" b="1" dirty="0" smtClean="0">
                <a:latin typeface="Cambria" panose="02040503050406030204" pitchFamily="18" charset="0"/>
              </a:rPr>
              <a:t>What are the most likely causes in older adults?</a:t>
            </a:r>
            <a:endParaRPr lang="en-US" b="1" dirty="0">
              <a:latin typeface="Cambria" panose="02040503050406030204" pitchFamily="18" charset="0"/>
            </a:endParaRPr>
          </a:p>
        </p:txBody>
      </p:sp>
      <p:sp>
        <p:nvSpPr>
          <p:cNvPr id="4" name="Rectangle 3"/>
          <p:cNvSpPr/>
          <p:nvPr/>
        </p:nvSpPr>
        <p:spPr>
          <a:xfrm>
            <a:off x="118534" y="101600"/>
            <a:ext cx="8873067" cy="49149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591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21"/>
            <a:ext cx="8229600" cy="857250"/>
          </a:xfrm>
        </p:spPr>
        <p:txBody>
          <a:bodyPr>
            <a:normAutofit/>
          </a:bodyPr>
          <a:lstStyle/>
          <a:p>
            <a:r>
              <a:rPr lang="en-US" sz="4000" b="1" dirty="0" smtClean="0">
                <a:latin typeface="Cambria" panose="02040503050406030204" pitchFamily="18" charset="0"/>
              </a:rPr>
              <a:t>Incidence of Etiologies</a:t>
            </a:r>
            <a:endParaRPr lang="en-US" sz="4000" b="1" dirty="0">
              <a:latin typeface="Cambria" panose="020405030504060302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86770979"/>
              </p:ext>
            </p:extLst>
          </p:nvPr>
        </p:nvGraphicFramePr>
        <p:xfrm>
          <a:off x="-1761067" y="845672"/>
          <a:ext cx="1163320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6146625" y="4764020"/>
            <a:ext cx="2904242" cy="24622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r" defTabSz="457200">
              <a:defRPr/>
            </a:pPr>
            <a:r>
              <a:rPr lang="en-US" sz="1000" b="1" i="1" dirty="0" err="1">
                <a:solidFill>
                  <a:srgbClr val="F2F2F2"/>
                </a:solidFill>
                <a:latin typeface="Calibri" panose="020F0502020204030204" pitchFamily="34" charset="0"/>
                <a:cs typeface="Calisto MT"/>
              </a:rPr>
              <a:t>Brignole</a:t>
            </a:r>
            <a:r>
              <a:rPr lang="en-US" sz="1000" b="1" i="1" dirty="0">
                <a:solidFill>
                  <a:srgbClr val="F2F2F2"/>
                </a:solidFill>
                <a:latin typeface="Calibri" panose="020F0502020204030204" pitchFamily="34" charset="0"/>
                <a:cs typeface="Calisto MT"/>
              </a:rPr>
              <a:t> M, et al. </a:t>
            </a:r>
            <a:r>
              <a:rPr lang="en-US" sz="1000" b="1" i="1" dirty="0" err="1">
                <a:solidFill>
                  <a:srgbClr val="F2F2F2"/>
                </a:solidFill>
                <a:latin typeface="Calibri" panose="020F0502020204030204" pitchFamily="34" charset="0"/>
                <a:cs typeface="Calisto MT"/>
              </a:rPr>
              <a:t>Eur</a:t>
            </a:r>
            <a:r>
              <a:rPr lang="en-US" sz="1000" b="1" i="1" dirty="0">
                <a:solidFill>
                  <a:srgbClr val="F2F2F2"/>
                </a:solidFill>
                <a:latin typeface="Calibri" panose="020F0502020204030204" pitchFamily="34" charset="0"/>
                <a:cs typeface="Calisto MT"/>
              </a:rPr>
              <a:t> Heart J 2006</a:t>
            </a:r>
          </a:p>
        </p:txBody>
      </p:sp>
      <p:sp>
        <p:nvSpPr>
          <p:cNvPr id="3" name="TextBox 2"/>
          <p:cNvSpPr txBox="1"/>
          <p:nvPr/>
        </p:nvSpPr>
        <p:spPr>
          <a:xfrm>
            <a:off x="338667" y="3556001"/>
            <a:ext cx="8712200" cy="646331"/>
          </a:xfrm>
          <a:prstGeom prst="rect">
            <a:avLst/>
          </a:prstGeom>
          <a:noFill/>
        </p:spPr>
        <p:txBody>
          <a:bodyPr wrap="square" rtlCol="0">
            <a:spAutoFit/>
          </a:bodyPr>
          <a:lstStyle/>
          <a:p>
            <a:r>
              <a:rPr lang="en-US" dirty="0"/>
              <a:t>In a study performed in 2006, the majority of syncope (2/3 in fact) was caused by a </a:t>
            </a:r>
            <a:r>
              <a:rPr lang="en-US" dirty="0" err="1"/>
              <a:t>neurally</a:t>
            </a:r>
            <a:r>
              <a:rPr lang="en-US" dirty="0"/>
              <a:t>-mediated process.</a:t>
            </a:r>
            <a:endParaRPr lang="en-US" dirty="0"/>
          </a:p>
        </p:txBody>
      </p:sp>
    </p:spTree>
    <p:extLst>
      <p:ext uri="{BB962C8B-B14F-4D97-AF65-F5344CB8AC3E}">
        <p14:creationId xmlns:p14="http://schemas.microsoft.com/office/powerpoint/2010/main" val="11861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857250"/>
          </a:xfrm>
        </p:spPr>
        <p:txBody>
          <a:bodyPr>
            <a:normAutofit/>
          </a:bodyPr>
          <a:lstStyle/>
          <a:p>
            <a:r>
              <a:rPr lang="en-US" sz="4000" b="1" dirty="0" err="1" smtClean="0">
                <a:latin typeface="Cambria" panose="02040503050406030204" pitchFamily="18" charset="0"/>
              </a:rPr>
              <a:t>Neurally</a:t>
            </a:r>
            <a:r>
              <a:rPr lang="en-US" sz="4000" b="1" dirty="0">
                <a:latin typeface="Cambria" panose="02040503050406030204" pitchFamily="18" charset="0"/>
              </a:rPr>
              <a:t> </a:t>
            </a:r>
            <a:r>
              <a:rPr lang="en-US" sz="4000" b="1" dirty="0" smtClean="0">
                <a:latin typeface="Cambria" panose="02040503050406030204" pitchFamily="18" charset="0"/>
              </a:rPr>
              <a:t>Mediated</a:t>
            </a:r>
            <a:r>
              <a:rPr lang="en-US" sz="4000" b="1" dirty="0">
                <a:latin typeface="Cambria" panose="02040503050406030204" pitchFamily="18" charset="0"/>
              </a:rPr>
              <a:t>: Vasovagal</a:t>
            </a:r>
          </a:p>
        </p:txBody>
      </p:sp>
      <p:sp>
        <p:nvSpPr>
          <p:cNvPr id="3" name="Content Placeholder 2"/>
          <p:cNvSpPr>
            <a:spLocks noGrp="1"/>
          </p:cNvSpPr>
          <p:nvPr>
            <p:ph idx="1"/>
          </p:nvPr>
        </p:nvSpPr>
        <p:spPr>
          <a:xfrm>
            <a:off x="457200" y="996950"/>
            <a:ext cx="8229600" cy="3394075"/>
          </a:xfrm>
        </p:spPr>
        <p:txBody>
          <a:bodyPr>
            <a:noAutofit/>
          </a:bodyPr>
          <a:lstStyle/>
          <a:p>
            <a:pPr>
              <a:buFont typeface="Wingdings" panose="05000000000000000000" pitchFamily="2" charset="2"/>
              <a:buChar char="§"/>
            </a:pPr>
            <a:r>
              <a:rPr lang="en-US" sz="1800" dirty="0" smtClean="0">
                <a:effectLst/>
              </a:rPr>
              <a:t>Described as reflex-mediated syncope due to sudden transient autonomic failure to maintain vascular tone (typically from sudden withdrawal of sympathetic system)</a:t>
            </a:r>
          </a:p>
          <a:p>
            <a:pPr>
              <a:buFont typeface="Wingdings" panose="05000000000000000000" pitchFamily="2" charset="2"/>
              <a:buChar char="§"/>
            </a:pPr>
            <a:r>
              <a:rPr lang="en-US" sz="1800" dirty="0" smtClean="0">
                <a:effectLst/>
              </a:rPr>
              <a:t>May be preceded by </a:t>
            </a:r>
            <a:r>
              <a:rPr lang="en-US" sz="1800" dirty="0" err="1" smtClean="0">
                <a:effectLst/>
              </a:rPr>
              <a:t>prodrome</a:t>
            </a:r>
            <a:r>
              <a:rPr lang="en-US" sz="1800" dirty="0" smtClean="0">
                <a:effectLst/>
              </a:rPr>
              <a:t> (less likely in older adults)</a:t>
            </a:r>
          </a:p>
          <a:p>
            <a:pPr>
              <a:buFont typeface="Wingdings" panose="05000000000000000000" pitchFamily="2" charset="2"/>
              <a:buChar char="§"/>
            </a:pPr>
            <a:r>
              <a:rPr lang="en-US" sz="1800" dirty="0" smtClean="0">
                <a:effectLst/>
              </a:rPr>
              <a:t>Two mechanistic subtypes represent ends of spectrum</a:t>
            </a:r>
          </a:p>
          <a:p>
            <a:pPr lvl="1">
              <a:buFont typeface="Wingdings" panose="05000000000000000000" pitchFamily="2" charset="2"/>
              <a:buChar char="§"/>
            </a:pPr>
            <a:r>
              <a:rPr lang="en-US" sz="1800" dirty="0" smtClean="0">
                <a:effectLst/>
              </a:rPr>
              <a:t>Vasodepressor (primarily driven by vasodilation)</a:t>
            </a:r>
          </a:p>
          <a:p>
            <a:pPr lvl="1">
              <a:buFont typeface="Wingdings" panose="05000000000000000000" pitchFamily="2" charset="2"/>
              <a:buChar char="§"/>
            </a:pPr>
            <a:r>
              <a:rPr lang="en-US" sz="1800" dirty="0" smtClean="0">
                <a:effectLst/>
              </a:rPr>
              <a:t>Cardio-inhibitory (primarily driven by </a:t>
            </a:r>
            <a:r>
              <a:rPr lang="en-US" sz="1800" dirty="0" err="1" smtClean="0">
                <a:effectLst/>
              </a:rPr>
              <a:t>bradycardia</a:t>
            </a:r>
            <a:r>
              <a:rPr lang="en-US" sz="1800" dirty="0" smtClean="0">
                <a:effectLst/>
              </a:rPr>
              <a:t>)</a:t>
            </a:r>
          </a:p>
          <a:p>
            <a:pPr>
              <a:buFont typeface="Wingdings" panose="05000000000000000000" pitchFamily="2" charset="2"/>
              <a:buChar char="§"/>
            </a:pPr>
            <a:r>
              <a:rPr lang="en-US" sz="1800" dirty="0" smtClean="0">
                <a:effectLst/>
              </a:rPr>
              <a:t>May occur during </a:t>
            </a:r>
            <a:r>
              <a:rPr lang="en-US" sz="1800" dirty="0" err="1">
                <a:effectLst/>
              </a:rPr>
              <a:t>m</a:t>
            </a:r>
            <a:r>
              <a:rPr lang="en-US" sz="1800" dirty="0" err="1" smtClean="0">
                <a:effectLst/>
              </a:rPr>
              <a:t>icturation</a:t>
            </a:r>
            <a:r>
              <a:rPr lang="en-US" sz="1800" dirty="0" smtClean="0">
                <a:effectLst/>
              </a:rPr>
              <a:t> or bowel movements via sympathetic withdrawal</a:t>
            </a:r>
          </a:p>
          <a:p>
            <a:pPr>
              <a:buFont typeface="Wingdings" panose="05000000000000000000" pitchFamily="2" charset="2"/>
              <a:buChar char="§"/>
            </a:pPr>
            <a:r>
              <a:rPr lang="en-US" sz="1800" dirty="0" smtClean="0">
                <a:effectLst/>
              </a:rPr>
              <a:t>Preventative measures include increased </a:t>
            </a:r>
            <a:r>
              <a:rPr lang="en-US" sz="1800" dirty="0">
                <a:effectLst/>
              </a:rPr>
              <a:t>fluid intake, compression stockings, and counter-pressure </a:t>
            </a:r>
            <a:r>
              <a:rPr lang="en-US" sz="1800" dirty="0" smtClean="0">
                <a:effectLst/>
              </a:rPr>
              <a:t>maneuvers</a:t>
            </a:r>
          </a:p>
        </p:txBody>
      </p:sp>
    </p:spTree>
    <p:extLst>
      <p:ext uri="{BB962C8B-B14F-4D97-AF65-F5344CB8AC3E}">
        <p14:creationId xmlns:p14="http://schemas.microsoft.com/office/powerpoint/2010/main" val="1642055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857250"/>
          </a:xfrm>
        </p:spPr>
        <p:txBody>
          <a:bodyPr>
            <a:normAutofit/>
          </a:bodyPr>
          <a:lstStyle/>
          <a:p>
            <a:r>
              <a:rPr lang="en-US" sz="4000" b="1" dirty="0" err="1" smtClean="0">
                <a:latin typeface="Cambria" panose="02040503050406030204" pitchFamily="18" charset="0"/>
              </a:rPr>
              <a:t>Neurally</a:t>
            </a:r>
            <a:r>
              <a:rPr lang="en-US" sz="4000" b="1" dirty="0">
                <a:latin typeface="Cambria" panose="02040503050406030204" pitchFamily="18" charset="0"/>
              </a:rPr>
              <a:t> </a:t>
            </a:r>
            <a:r>
              <a:rPr lang="en-US" sz="4000" b="1" dirty="0" smtClean="0">
                <a:latin typeface="Cambria" panose="02040503050406030204" pitchFamily="18" charset="0"/>
              </a:rPr>
              <a:t>Mediated: CSH</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962025"/>
            <a:ext cx="8229600" cy="3394075"/>
          </a:xfrm>
        </p:spPr>
        <p:txBody>
          <a:bodyPr>
            <a:normAutofit/>
          </a:bodyPr>
          <a:lstStyle/>
          <a:p>
            <a:pPr>
              <a:spcBef>
                <a:spcPts val="0"/>
              </a:spcBef>
              <a:spcAft>
                <a:spcPts val="1200"/>
              </a:spcAft>
              <a:buFont typeface="Wingdings" panose="05000000000000000000" pitchFamily="2" charset="2"/>
              <a:buChar char="§"/>
            </a:pPr>
            <a:r>
              <a:rPr lang="en-US" sz="2000" dirty="0" smtClean="0">
                <a:effectLst/>
              </a:rPr>
              <a:t>Syncope </a:t>
            </a:r>
            <a:r>
              <a:rPr lang="en-US" sz="2000" dirty="0">
                <a:effectLst/>
              </a:rPr>
              <a:t>precipitated by factors that exert pressure in the neck </a:t>
            </a:r>
            <a:r>
              <a:rPr lang="en-US" sz="2000" dirty="0" smtClean="0">
                <a:effectLst/>
              </a:rPr>
              <a:t>may be </a:t>
            </a:r>
            <a:r>
              <a:rPr lang="en-US" sz="2000" dirty="0">
                <a:effectLst/>
              </a:rPr>
              <a:t>suggestive of carotid sinus </a:t>
            </a:r>
            <a:r>
              <a:rPr lang="en-US" sz="2000" dirty="0" smtClean="0">
                <a:effectLst/>
              </a:rPr>
              <a:t>hypersensitivity (CSH), </a:t>
            </a:r>
            <a:r>
              <a:rPr lang="en-US" sz="2000" dirty="0">
                <a:effectLst/>
              </a:rPr>
              <a:t>an underappreciated cause of syncope in the </a:t>
            </a:r>
            <a:r>
              <a:rPr lang="en-US" sz="2000" dirty="0" smtClean="0">
                <a:effectLst/>
              </a:rPr>
              <a:t>elderly </a:t>
            </a:r>
          </a:p>
          <a:p>
            <a:pPr>
              <a:spcBef>
                <a:spcPts val="0"/>
              </a:spcBef>
              <a:spcAft>
                <a:spcPts val="1200"/>
              </a:spcAft>
              <a:buFont typeface="Wingdings" panose="05000000000000000000" pitchFamily="2" charset="2"/>
              <a:buChar char="§"/>
            </a:pPr>
            <a:r>
              <a:rPr lang="en-US" sz="2000" dirty="0" smtClean="0">
                <a:effectLst/>
              </a:rPr>
              <a:t>CSH </a:t>
            </a:r>
            <a:r>
              <a:rPr lang="en-US" sz="2000" dirty="0">
                <a:effectLst/>
              </a:rPr>
              <a:t>and carotid sinus syndrome (i.e., symptomatic CSH) </a:t>
            </a:r>
            <a:r>
              <a:rPr lang="en-US" sz="2000" dirty="0" smtClean="0">
                <a:effectLst/>
              </a:rPr>
              <a:t>become </a:t>
            </a:r>
            <a:r>
              <a:rPr lang="en-US" sz="2000" dirty="0">
                <a:effectLst/>
              </a:rPr>
              <a:t>increasingly common at an older age, </a:t>
            </a:r>
            <a:r>
              <a:rPr lang="en-US" sz="2000" dirty="0" smtClean="0">
                <a:effectLst/>
              </a:rPr>
              <a:t>with &gt;30% of unexplained </a:t>
            </a:r>
            <a:r>
              <a:rPr lang="en-US" sz="2000" dirty="0">
                <a:effectLst/>
              </a:rPr>
              <a:t>falls and syncope </a:t>
            </a:r>
            <a:r>
              <a:rPr lang="en-US" sz="2000" dirty="0" smtClean="0">
                <a:effectLst/>
              </a:rPr>
              <a:t>representing </a:t>
            </a:r>
            <a:r>
              <a:rPr lang="en-US" sz="2000" dirty="0">
                <a:effectLst/>
              </a:rPr>
              <a:t>CSH </a:t>
            </a:r>
            <a:r>
              <a:rPr lang="en-US" sz="2000" dirty="0" smtClean="0">
                <a:effectLst/>
              </a:rPr>
              <a:t>among older patients</a:t>
            </a:r>
          </a:p>
          <a:p>
            <a:pPr>
              <a:spcBef>
                <a:spcPts val="0"/>
              </a:spcBef>
              <a:spcAft>
                <a:spcPts val="1200"/>
              </a:spcAft>
              <a:buFont typeface="Wingdings" panose="05000000000000000000" pitchFamily="2" charset="2"/>
              <a:buChar char="§"/>
            </a:pPr>
            <a:r>
              <a:rPr lang="en-US" sz="2000" dirty="0" smtClean="0">
                <a:effectLst/>
              </a:rPr>
              <a:t>It is diagnosed by </a:t>
            </a:r>
            <a:r>
              <a:rPr lang="en-US" sz="2000" dirty="0">
                <a:effectLst/>
              </a:rPr>
              <a:t>carotid sinus </a:t>
            </a:r>
            <a:r>
              <a:rPr lang="en-US" sz="2000" dirty="0" smtClean="0">
                <a:effectLst/>
              </a:rPr>
              <a:t>massage, where it causes an </a:t>
            </a:r>
            <a:r>
              <a:rPr lang="en-US" sz="2000" dirty="0" err="1" smtClean="0">
                <a:effectLst/>
              </a:rPr>
              <a:t>asystolic</a:t>
            </a:r>
            <a:r>
              <a:rPr lang="en-US" sz="2000" dirty="0" smtClean="0">
                <a:effectLst/>
              </a:rPr>
              <a:t> </a:t>
            </a:r>
            <a:r>
              <a:rPr lang="en-US" sz="2000" dirty="0">
                <a:effectLst/>
              </a:rPr>
              <a:t>period </a:t>
            </a:r>
            <a:r>
              <a:rPr lang="en-US" sz="2000" dirty="0" smtClean="0">
                <a:effectLst/>
              </a:rPr>
              <a:t>of </a:t>
            </a:r>
            <a:r>
              <a:rPr lang="en-US" sz="2000" dirty="0" smtClean="0">
                <a:ea typeface="ＭＳ ゴシック"/>
                <a:cs typeface="ＭＳ ゴシック"/>
              </a:rPr>
              <a:t>≥</a:t>
            </a:r>
            <a:r>
              <a:rPr lang="en-US" sz="2000" dirty="0" smtClean="0">
                <a:effectLst/>
              </a:rPr>
              <a:t>3 </a:t>
            </a:r>
            <a:r>
              <a:rPr lang="en-US" sz="2000" dirty="0">
                <a:effectLst/>
              </a:rPr>
              <a:t>seconds </a:t>
            </a:r>
            <a:r>
              <a:rPr lang="en-US" sz="2000" dirty="0" smtClean="0">
                <a:effectLst/>
              </a:rPr>
              <a:t>and</a:t>
            </a:r>
            <a:r>
              <a:rPr lang="en-US" sz="2000" dirty="0">
                <a:effectLst/>
              </a:rPr>
              <a:t>/or a fall in systolic blood pressure of </a:t>
            </a:r>
            <a:r>
              <a:rPr lang="en-US" sz="2000" dirty="0">
                <a:ea typeface="ＭＳ ゴシック"/>
                <a:cs typeface="ＭＳ ゴシック"/>
              </a:rPr>
              <a:t>≥</a:t>
            </a:r>
            <a:r>
              <a:rPr lang="en-US" sz="2000" dirty="0" smtClean="0">
                <a:effectLst/>
              </a:rPr>
              <a:t>50 </a:t>
            </a:r>
            <a:r>
              <a:rPr lang="en-US" sz="2000" dirty="0">
                <a:effectLst/>
              </a:rPr>
              <a:t>mm </a:t>
            </a:r>
            <a:r>
              <a:rPr lang="en-US" sz="2000" dirty="0" smtClean="0">
                <a:effectLst/>
              </a:rPr>
              <a:t>Hg or to less than 80mmHg </a:t>
            </a:r>
            <a:endParaRPr lang="en-US" sz="2000" dirty="0">
              <a:effectLst/>
            </a:endParaRPr>
          </a:p>
          <a:p>
            <a:pPr>
              <a:spcBef>
                <a:spcPts val="0"/>
              </a:spcBef>
              <a:spcAft>
                <a:spcPts val="1200"/>
              </a:spcAft>
            </a:pPr>
            <a:endParaRPr lang="en-US" sz="2000" dirty="0"/>
          </a:p>
        </p:txBody>
      </p:sp>
    </p:spTree>
    <p:extLst>
      <p:ext uri="{BB962C8B-B14F-4D97-AF65-F5344CB8AC3E}">
        <p14:creationId xmlns:p14="http://schemas.microsoft.com/office/powerpoint/2010/main" val="157328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59"/>
            <a:ext cx="8229600" cy="857250"/>
          </a:xfrm>
        </p:spPr>
        <p:txBody>
          <a:bodyPr>
            <a:normAutofit/>
          </a:bodyPr>
          <a:lstStyle/>
          <a:p>
            <a:r>
              <a:rPr lang="en-US" sz="4000" b="1" dirty="0" smtClean="0">
                <a:latin typeface="Cambria" panose="02040503050406030204" pitchFamily="18" charset="0"/>
              </a:rPr>
              <a:t>Orthostatic Hypotension</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060107"/>
            <a:ext cx="8229600" cy="3394075"/>
          </a:xfrm>
        </p:spPr>
        <p:txBody>
          <a:bodyPr>
            <a:noAutofit/>
          </a:bodyPr>
          <a:lstStyle/>
          <a:p>
            <a:pPr lvl="0">
              <a:spcBef>
                <a:spcPts val="0"/>
              </a:spcBef>
              <a:spcAft>
                <a:spcPts val="1200"/>
              </a:spcAft>
              <a:buFont typeface="Wingdings" panose="05000000000000000000" pitchFamily="2" charset="2"/>
              <a:buChar char="§"/>
            </a:pPr>
            <a:r>
              <a:rPr lang="en-US" sz="1800" dirty="0" smtClean="0">
                <a:effectLst/>
              </a:rPr>
              <a:t>A very common </a:t>
            </a:r>
            <a:r>
              <a:rPr lang="en-US" sz="1800" dirty="0">
                <a:effectLst/>
              </a:rPr>
              <a:t>cause of syncope in the elderly</a:t>
            </a:r>
            <a:r>
              <a:rPr lang="en-US" sz="1800" dirty="0" smtClean="0">
                <a:effectLst/>
              </a:rPr>
              <a:t>, which underscores the </a:t>
            </a:r>
            <a:r>
              <a:rPr lang="en-US" sz="1800" dirty="0">
                <a:effectLst/>
              </a:rPr>
              <a:t>importance of obtaining postural vital </a:t>
            </a:r>
            <a:r>
              <a:rPr lang="en-US" sz="1800" dirty="0" smtClean="0">
                <a:effectLst/>
              </a:rPr>
              <a:t>signs</a:t>
            </a:r>
          </a:p>
          <a:p>
            <a:pPr lvl="0">
              <a:spcBef>
                <a:spcPts val="0"/>
              </a:spcBef>
              <a:spcAft>
                <a:spcPts val="1200"/>
              </a:spcAft>
              <a:buFont typeface="Wingdings" panose="05000000000000000000" pitchFamily="2" charset="2"/>
              <a:buChar char="§"/>
            </a:pPr>
            <a:r>
              <a:rPr lang="en-US" sz="1800" dirty="0">
                <a:effectLst/>
              </a:rPr>
              <a:t>U</a:t>
            </a:r>
            <a:r>
              <a:rPr lang="en-US" sz="1800" dirty="0" smtClean="0">
                <a:effectLst/>
              </a:rPr>
              <a:t>sually occurs due to </a:t>
            </a:r>
            <a:r>
              <a:rPr lang="en-US" sz="1800" dirty="0">
                <a:effectLst/>
              </a:rPr>
              <a:t>volume contraction, medications, or autonomic dysfunction </a:t>
            </a:r>
            <a:endParaRPr lang="en-US" sz="1800" dirty="0" smtClean="0">
              <a:effectLst/>
            </a:endParaRPr>
          </a:p>
          <a:p>
            <a:pPr>
              <a:spcBef>
                <a:spcPts val="0"/>
              </a:spcBef>
              <a:spcAft>
                <a:spcPts val="1200"/>
              </a:spcAft>
              <a:buFont typeface="Wingdings" panose="05000000000000000000" pitchFamily="2" charset="2"/>
              <a:buChar char="§"/>
            </a:pPr>
            <a:r>
              <a:rPr lang="en-US" sz="1800" dirty="0" smtClean="0">
                <a:effectLst/>
              </a:rPr>
              <a:t>An </a:t>
            </a:r>
            <a:r>
              <a:rPr lang="en-US" sz="1800" dirty="0">
                <a:effectLst/>
              </a:rPr>
              <a:t>additional diagnostic challenge in the elderly is the fact that asymptomatic </a:t>
            </a:r>
            <a:r>
              <a:rPr lang="en-US" sz="1800" dirty="0" smtClean="0">
                <a:effectLst/>
              </a:rPr>
              <a:t>reductions in </a:t>
            </a:r>
            <a:r>
              <a:rPr lang="en-US" sz="1800" dirty="0">
                <a:effectLst/>
              </a:rPr>
              <a:t>blood pressure when assuming the upright position is occasionally documented, </a:t>
            </a:r>
            <a:r>
              <a:rPr lang="en-US" sz="1800" dirty="0" smtClean="0">
                <a:effectLst/>
              </a:rPr>
              <a:t>and </a:t>
            </a:r>
            <a:r>
              <a:rPr lang="en-US" sz="1800" dirty="0">
                <a:effectLst/>
              </a:rPr>
              <a:t>may erroneously be attributed as the cause of syncope </a:t>
            </a:r>
            <a:endParaRPr lang="en-US" sz="1800" dirty="0" smtClean="0">
              <a:effectLst/>
            </a:endParaRPr>
          </a:p>
          <a:p>
            <a:pPr>
              <a:spcBef>
                <a:spcPts val="0"/>
              </a:spcBef>
              <a:spcAft>
                <a:spcPts val="1200"/>
              </a:spcAft>
              <a:buFont typeface="Wingdings" panose="05000000000000000000" pitchFamily="2" charset="2"/>
              <a:buChar char="§"/>
            </a:pPr>
            <a:r>
              <a:rPr lang="en-US" sz="1800" dirty="0" smtClean="0">
                <a:effectLst/>
              </a:rPr>
              <a:t>Preventative measures may include avoidance of certain medications, maintenance of </a:t>
            </a:r>
            <a:r>
              <a:rPr lang="en-US" sz="1800" dirty="0" err="1" smtClean="0">
                <a:effectLst/>
              </a:rPr>
              <a:t>euvolemia</a:t>
            </a:r>
            <a:r>
              <a:rPr lang="en-US" sz="1800" dirty="0" smtClean="0">
                <a:effectLst/>
              </a:rPr>
              <a:t>, and compression stockings</a:t>
            </a:r>
            <a:endParaRPr lang="en-US" sz="1800" dirty="0">
              <a:effectLst/>
            </a:endParaRPr>
          </a:p>
          <a:p>
            <a:pPr lvl="0">
              <a:spcBef>
                <a:spcPts val="0"/>
              </a:spcBef>
              <a:spcAft>
                <a:spcPts val="1200"/>
              </a:spcAft>
              <a:buFont typeface="Wingdings" panose="05000000000000000000" pitchFamily="2" charset="2"/>
              <a:buChar char="§"/>
            </a:pPr>
            <a:endParaRPr lang="en-US" sz="1800" dirty="0">
              <a:effectLst/>
            </a:endParaRPr>
          </a:p>
        </p:txBody>
      </p:sp>
    </p:spTree>
    <p:extLst>
      <p:ext uri="{BB962C8B-B14F-4D97-AF65-F5344CB8AC3E}">
        <p14:creationId xmlns:p14="http://schemas.microsoft.com/office/powerpoint/2010/main" val="998991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58"/>
            <a:ext cx="8229600" cy="857250"/>
          </a:xfrm>
        </p:spPr>
        <p:txBody>
          <a:bodyPr>
            <a:normAutofit/>
          </a:bodyPr>
          <a:lstStyle/>
          <a:p>
            <a:r>
              <a:rPr lang="en-US" sz="4000" b="1" dirty="0" smtClean="0">
                <a:latin typeface="Cambria" panose="02040503050406030204" pitchFamily="18" charset="0"/>
              </a:rPr>
              <a:t>Postprandial Syncope</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spcBef>
                <a:spcPts val="0"/>
              </a:spcBef>
              <a:spcAft>
                <a:spcPts val="1200"/>
              </a:spcAft>
              <a:buFont typeface="Wingdings" panose="05000000000000000000" pitchFamily="2" charset="2"/>
              <a:buChar char="§"/>
            </a:pPr>
            <a:r>
              <a:rPr lang="en-US" sz="2000" dirty="0" smtClean="0">
                <a:effectLst/>
              </a:rPr>
              <a:t>Defined as syncope that occurs following a meal, due to splanchnic blood pooling</a:t>
            </a:r>
          </a:p>
          <a:p>
            <a:pPr>
              <a:spcBef>
                <a:spcPts val="0"/>
              </a:spcBef>
              <a:spcAft>
                <a:spcPts val="1200"/>
              </a:spcAft>
              <a:buFont typeface="Wingdings" panose="05000000000000000000" pitchFamily="2" charset="2"/>
              <a:buChar char="§"/>
            </a:pPr>
            <a:r>
              <a:rPr lang="en-US" sz="2000" dirty="0" smtClean="0">
                <a:effectLst/>
              </a:rPr>
              <a:t>More often associated with warm foods and carbohydrates; typically occurs 30-90minutes after meal</a:t>
            </a:r>
          </a:p>
          <a:p>
            <a:pPr>
              <a:spcBef>
                <a:spcPts val="0"/>
              </a:spcBef>
              <a:spcAft>
                <a:spcPts val="1200"/>
              </a:spcAft>
              <a:buFont typeface="Wingdings" panose="05000000000000000000" pitchFamily="2" charset="2"/>
              <a:buChar char="§"/>
            </a:pPr>
            <a:r>
              <a:rPr lang="en-US" sz="2000" dirty="0" smtClean="0">
                <a:effectLst/>
              </a:rPr>
              <a:t>May be prevented by drinking cold water (transiently increases blood pressure), and caffeine (also increases blood pressure)</a:t>
            </a:r>
            <a:endParaRPr lang="en-US" sz="2000" dirty="0">
              <a:effectLst/>
            </a:endParaRPr>
          </a:p>
          <a:p>
            <a:pPr>
              <a:spcBef>
                <a:spcPts val="0"/>
              </a:spcBef>
              <a:spcAft>
                <a:spcPts val="1200"/>
              </a:spcAft>
              <a:buFont typeface="Wingdings" panose="05000000000000000000" pitchFamily="2" charset="2"/>
              <a:buChar char="§"/>
            </a:pPr>
            <a:endParaRPr lang="en-US" sz="2000" dirty="0">
              <a:effectLst/>
            </a:endParaRPr>
          </a:p>
        </p:txBody>
      </p:sp>
    </p:spTree>
    <p:extLst>
      <p:ext uri="{BB962C8B-B14F-4D97-AF65-F5344CB8AC3E}">
        <p14:creationId xmlns:p14="http://schemas.microsoft.com/office/powerpoint/2010/main" val="3543515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5"/>
            <a:ext cx="8229600" cy="857250"/>
          </a:xfrm>
        </p:spPr>
        <p:txBody>
          <a:bodyPr>
            <a:normAutofit/>
          </a:bodyPr>
          <a:lstStyle/>
          <a:p>
            <a:r>
              <a:rPr lang="en-US" sz="4000" b="1" dirty="0" smtClean="0">
                <a:latin typeface="Cambria" panose="02040503050406030204" pitchFamily="18" charset="0"/>
              </a:rPr>
              <a:t>Primary Autonomic Failure</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lvl="0">
              <a:spcBef>
                <a:spcPts val="0"/>
              </a:spcBef>
              <a:spcAft>
                <a:spcPts val="1200"/>
              </a:spcAft>
              <a:buFont typeface="Wingdings" panose="05000000000000000000" pitchFamily="2" charset="2"/>
              <a:buChar char="§"/>
            </a:pPr>
            <a:r>
              <a:rPr lang="en-US" sz="2000" dirty="0" smtClean="0">
                <a:effectLst/>
              </a:rPr>
              <a:t>An important </a:t>
            </a:r>
            <a:r>
              <a:rPr lang="en-US" sz="2000" dirty="0">
                <a:effectLst/>
              </a:rPr>
              <a:t>cause of recurrent syncope in older </a:t>
            </a:r>
            <a:r>
              <a:rPr lang="en-US" sz="2000" dirty="0" smtClean="0">
                <a:effectLst/>
              </a:rPr>
              <a:t>patients </a:t>
            </a:r>
          </a:p>
          <a:p>
            <a:pPr lvl="0">
              <a:spcBef>
                <a:spcPts val="0"/>
              </a:spcBef>
              <a:spcAft>
                <a:spcPts val="1200"/>
              </a:spcAft>
              <a:buFont typeface="Wingdings" panose="05000000000000000000" pitchFamily="2" charset="2"/>
              <a:buChar char="§"/>
            </a:pPr>
            <a:r>
              <a:rPr lang="en-US" sz="2000" dirty="0">
                <a:effectLst/>
              </a:rPr>
              <a:t>M</a:t>
            </a:r>
            <a:r>
              <a:rPr lang="en-US" sz="2000" dirty="0" smtClean="0">
                <a:effectLst/>
              </a:rPr>
              <a:t>ay </a:t>
            </a:r>
            <a:r>
              <a:rPr lang="en-US" sz="2000" dirty="0">
                <a:effectLst/>
              </a:rPr>
              <a:t>be idiopathic or due to diabetes, amyloidosis, chronic </a:t>
            </a:r>
            <a:r>
              <a:rPr lang="en-US" sz="2000" dirty="0" err="1">
                <a:effectLst/>
              </a:rPr>
              <a:t>recumbency</a:t>
            </a:r>
            <a:r>
              <a:rPr lang="en-US" sz="2000" dirty="0">
                <a:effectLst/>
              </a:rPr>
              <a:t> (i.e., being bed-ridden), </a:t>
            </a:r>
            <a:r>
              <a:rPr lang="en-US" sz="2000" dirty="0" smtClean="0">
                <a:effectLst/>
              </a:rPr>
              <a:t>or </a:t>
            </a:r>
            <a:r>
              <a:rPr lang="en-US" sz="2000" dirty="0">
                <a:effectLst/>
              </a:rPr>
              <a:t>various neurological </a:t>
            </a:r>
            <a:r>
              <a:rPr lang="en-US" sz="2000" dirty="0" smtClean="0">
                <a:effectLst/>
              </a:rPr>
              <a:t>disorders including </a:t>
            </a:r>
            <a:r>
              <a:rPr lang="en-US" sz="2000" dirty="0">
                <a:effectLst/>
              </a:rPr>
              <a:t>multiple system atrophy, </a:t>
            </a:r>
            <a:r>
              <a:rPr lang="en-US" sz="2000" dirty="0" err="1">
                <a:effectLst/>
              </a:rPr>
              <a:t>Bradbuy</a:t>
            </a:r>
            <a:r>
              <a:rPr lang="en-US" sz="2000" dirty="0">
                <a:effectLst/>
              </a:rPr>
              <a:t>-Eggleston syndrome, or Parkinsonism (Shy-</a:t>
            </a:r>
            <a:r>
              <a:rPr lang="en-US" sz="2000" dirty="0" err="1">
                <a:effectLst/>
              </a:rPr>
              <a:t>Drager</a:t>
            </a:r>
            <a:r>
              <a:rPr lang="en-US" sz="2000" dirty="0" smtClean="0">
                <a:effectLst/>
              </a:rPr>
              <a:t>)</a:t>
            </a:r>
            <a:endParaRPr lang="en-US" sz="2000" dirty="0">
              <a:effectLst/>
            </a:endParaRPr>
          </a:p>
          <a:p>
            <a:pPr lvl="0">
              <a:spcBef>
                <a:spcPts val="0"/>
              </a:spcBef>
              <a:spcAft>
                <a:spcPts val="1200"/>
              </a:spcAft>
              <a:buFont typeface="Wingdings" panose="05000000000000000000" pitchFamily="2" charset="2"/>
              <a:buChar char="§"/>
            </a:pPr>
            <a:r>
              <a:rPr lang="en-US" sz="2000" dirty="0">
                <a:effectLst/>
              </a:rPr>
              <a:t>U</a:t>
            </a:r>
            <a:r>
              <a:rPr lang="en-US" sz="2000" dirty="0" smtClean="0">
                <a:effectLst/>
              </a:rPr>
              <a:t>nfortunately</a:t>
            </a:r>
            <a:r>
              <a:rPr lang="en-US" sz="2000" dirty="0">
                <a:effectLst/>
              </a:rPr>
              <a:t>, treatment is challenging and often </a:t>
            </a:r>
            <a:r>
              <a:rPr lang="en-US" sz="2000" dirty="0" smtClean="0">
                <a:effectLst/>
              </a:rPr>
              <a:t>unsuccessful </a:t>
            </a:r>
          </a:p>
          <a:p>
            <a:pPr lvl="0">
              <a:spcBef>
                <a:spcPts val="0"/>
              </a:spcBef>
              <a:spcAft>
                <a:spcPts val="1200"/>
              </a:spcAft>
              <a:buFont typeface="Wingdings" panose="05000000000000000000" pitchFamily="2" charset="2"/>
              <a:buChar char="§"/>
            </a:pPr>
            <a:r>
              <a:rPr lang="en-US" sz="2000" dirty="0" smtClean="0">
                <a:effectLst/>
              </a:rPr>
              <a:t>New FDA-approved agent, </a:t>
            </a:r>
            <a:r>
              <a:rPr lang="en-US" sz="2000" dirty="0" err="1" smtClean="0">
                <a:effectLst/>
              </a:rPr>
              <a:t>Droxidopa</a:t>
            </a:r>
            <a:r>
              <a:rPr lang="en-US" sz="2000" dirty="0" smtClean="0">
                <a:effectLst/>
              </a:rPr>
              <a:t> (</a:t>
            </a:r>
            <a:r>
              <a:rPr lang="en-US" sz="2000" dirty="0" err="1" smtClean="0">
                <a:effectLst/>
              </a:rPr>
              <a:t>Northera</a:t>
            </a:r>
            <a:r>
              <a:rPr lang="en-US" sz="2000" dirty="0" smtClean="0">
                <a:effectLst/>
              </a:rPr>
              <a:t>) acts as an oral </a:t>
            </a:r>
            <a:r>
              <a:rPr lang="en-US" sz="2000" dirty="0" err="1" smtClean="0">
                <a:effectLst/>
              </a:rPr>
              <a:t>prodrug</a:t>
            </a:r>
            <a:r>
              <a:rPr lang="en-US" sz="2000" dirty="0" smtClean="0">
                <a:effectLst/>
              </a:rPr>
              <a:t> for norepinephrine, and may improve symptoms</a:t>
            </a:r>
          </a:p>
          <a:p>
            <a:pPr>
              <a:spcBef>
                <a:spcPts val="0"/>
              </a:spcBef>
              <a:spcAft>
                <a:spcPts val="12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2590663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5"/>
            <a:ext cx="8229600" cy="857250"/>
          </a:xfrm>
        </p:spPr>
        <p:txBody>
          <a:bodyPr>
            <a:normAutofit/>
          </a:bodyPr>
          <a:lstStyle/>
          <a:p>
            <a:r>
              <a:rPr lang="en-US" sz="4000" b="1" dirty="0" smtClean="0">
                <a:latin typeface="Cambria" panose="02040503050406030204" pitchFamily="18" charset="0"/>
              </a:rPr>
              <a:t>Arrhythmic</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915344"/>
            <a:ext cx="8229600" cy="3394075"/>
          </a:xfrm>
        </p:spPr>
        <p:txBody>
          <a:bodyPr>
            <a:normAutofit fontScale="92500" lnSpcReduction="10000"/>
          </a:bodyPr>
          <a:lstStyle/>
          <a:p>
            <a:pPr>
              <a:lnSpc>
                <a:spcPct val="110000"/>
              </a:lnSpc>
              <a:spcBef>
                <a:spcPts val="0"/>
              </a:spcBef>
              <a:spcAft>
                <a:spcPts val="1200"/>
              </a:spcAft>
              <a:buFont typeface="Wingdings" panose="05000000000000000000" pitchFamily="2" charset="2"/>
              <a:buChar char="§"/>
            </a:pPr>
            <a:r>
              <a:rPr lang="en-US" sz="2000" dirty="0">
                <a:effectLst/>
              </a:rPr>
              <a:t>P</a:t>
            </a:r>
            <a:r>
              <a:rPr lang="en-US" sz="2000" dirty="0" smtClean="0">
                <a:effectLst/>
              </a:rPr>
              <a:t>revalence increases </a:t>
            </a:r>
            <a:r>
              <a:rPr lang="en-US" sz="2000" dirty="0">
                <a:effectLst/>
              </a:rPr>
              <a:t>with </a:t>
            </a:r>
            <a:r>
              <a:rPr lang="en-US" sz="2000" dirty="0" smtClean="0">
                <a:effectLst/>
              </a:rPr>
              <a:t>age</a:t>
            </a:r>
          </a:p>
          <a:p>
            <a:pPr>
              <a:lnSpc>
                <a:spcPct val="110000"/>
              </a:lnSpc>
              <a:spcBef>
                <a:spcPts val="0"/>
              </a:spcBef>
              <a:spcAft>
                <a:spcPts val="1200"/>
              </a:spcAft>
              <a:buFont typeface="Wingdings" panose="05000000000000000000" pitchFamily="2" charset="2"/>
              <a:buChar char="§"/>
            </a:pPr>
            <a:r>
              <a:rPr lang="en-US" sz="2000" dirty="0" err="1">
                <a:effectLst/>
              </a:rPr>
              <a:t>Bradycardia</a:t>
            </a:r>
            <a:r>
              <a:rPr lang="en-US" sz="2000" dirty="0">
                <a:effectLst/>
              </a:rPr>
              <a:t> secondary to medications, or sick sinus syndrome from degenerative changes in the sinus node can cause syncope </a:t>
            </a:r>
          </a:p>
          <a:p>
            <a:pPr>
              <a:lnSpc>
                <a:spcPct val="110000"/>
              </a:lnSpc>
              <a:spcBef>
                <a:spcPts val="0"/>
              </a:spcBef>
              <a:spcAft>
                <a:spcPts val="1200"/>
              </a:spcAft>
              <a:buFont typeface="Wingdings" panose="05000000000000000000" pitchFamily="2" charset="2"/>
              <a:buChar char="§"/>
            </a:pPr>
            <a:r>
              <a:rPr lang="en-US" sz="2000" dirty="0" smtClean="0">
                <a:effectLst/>
              </a:rPr>
              <a:t>Ventricular tachycardia is particularly relevant in </a:t>
            </a:r>
            <a:r>
              <a:rPr lang="en-US" sz="2000" dirty="0">
                <a:effectLst/>
              </a:rPr>
              <a:t>the setting of coronary artery disease (CAD) or LV </a:t>
            </a:r>
            <a:r>
              <a:rPr lang="en-US" sz="2000" dirty="0" smtClean="0">
                <a:effectLst/>
              </a:rPr>
              <a:t>dysfunction </a:t>
            </a:r>
          </a:p>
          <a:p>
            <a:pPr>
              <a:lnSpc>
                <a:spcPct val="110000"/>
              </a:lnSpc>
              <a:spcBef>
                <a:spcPts val="0"/>
              </a:spcBef>
              <a:spcAft>
                <a:spcPts val="1200"/>
              </a:spcAft>
              <a:buFont typeface="Wingdings" panose="05000000000000000000" pitchFamily="2" charset="2"/>
              <a:buChar char="§"/>
            </a:pPr>
            <a:r>
              <a:rPr lang="en-US" sz="2000" dirty="0">
                <a:effectLst/>
              </a:rPr>
              <a:t>Atrial fibrillation can </a:t>
            </a:r>
            <a:r>
              <a:rPr lang="en-US" sz="2000" dirty="0" smtClean="0">
                <a:effectLst/>
              </a:rPr>
              <a:t>cause syncope due to sinus pauses with delayed sinus node recovery (more common), or </a:t>
            </a:r>
            <a:r>
              <a:rPr lang="en-US" sz="2000" dirty="0">
                <a:effectLst/>
              </a:rPr>
              <a:t>due to slow </a:t>
            </a:r>
            <a:r>
              <a:rPr lang="en-US" sz="2000" dirty="0" smtClean="0">
                <a:effectLst/>
              </a:rPr>
              <a:t>ventricular </a:t>
            </a:r>
            <a:r>
              <a:rPr lang="en-US" sz="2000" dirty="0">
                <a:effectLst/>
              </a:rPr>
              <a:t>rates with intermittent </a:t>
            </a:r>
            <a:r>
              <a:rPr lang="en-US" sz="2000" dirty="0" err="1">
                <a:effectLst/>
              </a:rPr>
              <a:t>atrioventricular</a:t>
            </a:r>
            <a:r>
              <a:rPr lang="en-US" sz="2000" dirty="0">
                <a:effectLst/>
              </a:rPr>
              <a:t> (AV) </a:t>
            </a:r>
            <a:r>
              <a:rPr lang="en-US" sz="2000" dirty="0" smtClean="0">
                <a:effectLst/>
              </a:rPr>
              <a:t>block</a:t>
            </a:r>
          </a:p>
          <a:p>
            <a:pPr>
              <a:lnSpc>
                <a:spcPct val="110000"/>
              </a:lnSpc>
              <a:spcBef>
                <a:spcPts val="0"/>
              </a:spcBef>
              <a:spcAft>
                <a:spcPts val="1200"/>
              </a:spcAft>
              <a:buFont typeface="Wingdings" panose="05000000000000000000" pitchFamily="2" charset="2"/>
              <a:buChar char="§"/>
            </a:pPr>
            <a:r>
              <a:rPr lang="en-US" sz="2000" dirty="0" smtClean="0">
                <a:effectLst/>
              </a:rPr>
              <a:t>Acute </a:t>
            </a:r>
            <a:r>
              <a:rPr lang="en-US" sz="2000" dirty="0">
                <a:effectLst/>
              </a:rPr>
              <a:t>coronary syndromes </a:t>
            </a:r>
            <a:r>
              <a:rPr lang="en-US" sz="2000" dirty="0" smtClean="0">
                <a:effectLst/>
              </a:rPr>
              <a:t>presenting </a:t>
            </a:r>
            <a:r>
              <a:rPr lang="en-US" sz="2000" dirty="0">
                <a:effectLst/>
              </a:rPr>
              <a:t>with </a:t>
            </a:r>
            <a:r>
              <a:rPr lang="en-US" sz="2000" dirty="0" smtClean="0">
                <a:effectLst/>
              </a:rPr>
              <a:t>syncope</a:t>
            </a:r>
            <a:r>
              <a:rPr lang="en-US" sz="2000" dirty="0">
                <a:effectLst/>
              </a:rPr>
              <a:t> </a:t>
            </a:r>
            <a:r>
              <a:rPr lang="en-US" sz="2000" dirty="0" smtClean="0">
                <a:effectLst/>
              </a:rPr>
              <a:t>are </a:t>
            </a:r>
            <a:r>
              <a:rPr lang="en-US" sz="2000" dirty="0">
                <a:effectLst/>
              </a:rPr>
              <a:t>relatively </a:t>
            </a:r>
            <a:r>
              <a:rPr lang="en-US" sz="2000" dirty="0" smtClean="0">
                <a:effectLst/>
              </a:rPr>
              <a:t>rare </a:t>
            </a:r>
            <a:endParaRPr lang="en-US" sz="2000" dirty="0">
              <a:effectLst/>
            </a:endParaRPr>
          </a:p>
        </p:txBody>
      </p:sp>
    </p:spTree>
    <p:extLst>
      <p:ext uri="{BB962C8B-B14F-4D97-AF65-F5344CB8AC3E}">
        <p14:creationId xmlns:p14="http://schemas.microsoft.com/office/powerpoint/2010/main" val="2199744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Objectives</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lvl="0">
              <a:spcBef>
                <a:spcPts val="0"/>
              </a:spcBef>
              <a:spcAft>
                <a:spcPts val="1200"/>
              </a:spcAft>
              <a:buFont typeface="Wingdings" panose="05000000000000000000" pitchFamily="2" charset="2"/>
              <a:buChar char="§"/>
            </a:pPr>
            <a:r>
              <a:rPr lang="en-US" sz="2000" dirty="0">
                <a:effectLst/>
              </a:rPr>
              <a:t>Discuss the impact of age on the incidence and prevalence of syncope, as well as on the morbidity and mortality associated with this </a:t>
            </a:r>
            <a:r>
              <a:rPr lang="en-US" sz="2000" dirty="0" smtClean="0">
                <a:effectLst/>
              </a:rPr>
              <a:t>condition</a:t>
            </a:r>
            <a:endParaRPr lang="en-US" sz="2000" dirty="0">
              <a:effectLst/>
            </a:endParaRPr>
          </a:p>
          <a:p>
            <a:pPr lvl="0">
              <a:spcBef>
                <a:spcPts val="0"/>
              </a:spcBef>
              <a:spcAft>
                <a:spcPts val="1200"/>
              </a:spcAft>
              <a:buFont typeface="Wingdings" panose="05000000000000000000" pitchFamily="2" charset="2"/>
              <a:buChar char="§"/>
            </a:pPr>
            <a:r>
              <a:rPr lang="en-US" sz="2000" dirty="0">
                <a:effectLst/>
              </a:rPr>
              <a:t>Recognize how the etiology of syncope changes with advancing </a:t>
            </a:r>
            <a:r>
              <a:rPr lang="en-US" sz="2000" dirty="0" smtClean="0">
                <a:effectLst/>
              </a:rPr>
              <a:t>age</a:t>
            </a:r>
            <a:endParaRPr lang="en-US" sz="2000" dirty="0">
              <a:effectLst/>
            </a:endParaRPr>
          </a:p>
          <a:p>
            <a:pPr lvl="0">
              <a:spcBef>
                <a:spcPts val="0"/>
              </a:spcBef>
              <a:spcAft>
                <a:spcPts val="1200"/>
              </a:spcAft>
              <a:buFont typeface="Wingdings" panose="05000000000000000000" pitchFamily="2" charset="2"/>
              <a:buChar char="§"/>
            </a:pPr>
            <a:r>
              <a:rPr lang="en-US" sz="2000" dirty="0">
                <a:effectLst/>
              </a:rPr>
              <a:t>Explain the appropriate use and diagnostic yield of tests and procedures in the evaluation of syncope in older </a:t>
            </a:r>
            <a:r>
              <a:rPr lang="en-US" sz="2000" dirty="0" smtClean="0">
                <a:effectLst/>
              </a:rPr>
              <a:t>adults</a:t>
            </a:r>
            <a:endParaRPr lang="en-US" sz="2000" dirty="0">
              <a:effectLst/>
            </a:endParaRPr>
          </a:p>
          <a:p>
            <a:pPr lvl="0">
              <a:spcBef>
                <a:spcPts val="0"/>
              </a:spcBef>
              <a:spcAft>
                <a:spcPts val="1200"/>
              </a:spcAft>
              <a:buFont typeface="Wingdings" panose="05000000000000000000" pitchFamily="2" charset="2"/>
              <a:buChar char="§"/>
            </a:pPr>
            <a:r>
              <a:rPr lang="en-US" sz="2000" dirty="0">
                <a:effectLst/>
              </a:rPr>
              <a:t>Recognize that comorbid conditions and medications impact the diagnosis and management of syncope in older </a:t>
            </a:r>
            <a:r>
              <a:rPr lang="en-US" sz="2000" dirty="0" smtClean="0">
                <a:effectLst/>
              </a:rPr>
              <a:t>adults</a:t>
            </a:r>
            <a:endParaRPr lang="en-US" sz="2000" dirty="0">
              <a:effectLst/>
            </a:endParaRPr>
          </a:p>
        </p:txBody>
      </p:sp>
    </p:spTree>
    <p:extLst>
      <p:ext uri="{BB962C8B-B14F-4D97-AF65-F5344CB8AC3E}">
        <p14:creationId xmlns:p14="http://schemas.microsoft.com/office/powerpoint/2010/main" val="3108601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95646"/>
            <a:ext cx="8568267" cy="1072403"/>
          </a:xfrm>
        </p:spPr>
        <p:txBody>
          <a:bodyPr>
            <a:normAutofit fontScale="90000"/>
          </a:bodyPr>
          <a:lstStyle/>
          <a:p>
            <a:r>
              <a:rPr lang="en-US" b="1" dirty="0" smtClean="0">
                <a:latin typeface="Cambria" panose="02040503050406030204" pitchFamily="18" charset="0"/>
              </a:rPr>
              <a:t>What is the work-up for syncope in older adults?</a:t>
            </a:r>
            <a:endParaRPr lang="en-US" b="1" dirty="0">
              <a:latin typeface="Cambria" panose="02040503050406030204" pitchFamily="18" charset="0"/>
            </a:endParaRPr>
          </a:p>
        </p:txBody>
      </p:sp>
    </p:spTree>
    <p:extLst>
      <p:ext uri="{BB962C8B-B14F-4D97-AF65-F5344CB8AC3E}">
        <p14:creationId xmlns:p14="http://schemas.microsoft.com/office/powerpoint/2010/main" val="2672059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Initial Workup</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985966"/>
            <a:ext cx="8229600" cy="3394075"/>
          </a:xfrm>
        </p:spPr>
        <p:txBody>
          <a:bodyPr>
            <a:normAutofit fontScale="40000" lnSpcReduction="20000"/>
          </a:bodyPr>
          <a:lstStyle/>
          <a:p>
            <a:pPr>
              <a:lnSpc>
                <a:spcPct val="120000"/>
              </a:lnSpc>
              <a:spcBef>
                <a:spcPts val="0"/>
              </a:spcBef>
              <a:spcAft>
                <a:spcPts val="1200"/>
              </a:spcAft>
              <a:buFont typeface="Wingdings" panose="05000000000000000000" pitchFamily="2" charset="2"/>
              <a:buChar char="§"/>
            </a:pPr>
            <a:r>
              <a:rPr lang="en-US" sz="3800" dirty="0">
                <a:effectLst/>
              </a:rPr>
              <a:t>S</a:t>
            </a:r>
            <a:r>
              <a:rPr lang="en-US" sz="3800" dirty="0" smtClean="0">
                <a:effectLst/>
              </a:rPr>
              <a:t>hould include:</a:t>
            </a:r>
          </a:p>
          <a:p>
            <a:pPr lvl="1">
              <a:lnSpc>
                <a:spcPct val="120000"/>
              </a:lnSpc>
              <a:spcBef>
                <a:spcPts val="0"/>
              </a:spcBef>
              <a:spcAft>
                <a:spcPts val="1200"/>
              </a:spcAft>
              <a:buFont typeface="Wingdings" panose="05000000000000000000" pitchFamily="2" charset="2"/>
              <a:buChar char="ü"/>
            </a:pPr>
            <a:r>
              <a:rPr lang="en-US" sz="3800" dirty="0">
                <a:effectLst/>
              </a:rPr>
              <a:t>A</a:t>
            </a:r>
            <a:r>
              <a:rPr lang="en-US" sz="3800" dirty="0" smtClean="0">
                <a:effectLst/>
              </a:rPr>
              <a:t> </a:t>
            </a:r>
            <a:r>
              <a:rPr lang="en-US" sz="3800" dirty="0">
                <a:effectLst/>
              </a:rPr>
              <a:t>thorough </a:t>
            </a:r>
            <a:r>
              <a:rPr lang="en-US" sz="3800" dirty="0" smtClean="0">
                <a:effectLst/>
              </a:rPr>
              <a:t>history</a:t>
            </a:r>
          </a:p>
          <a:p>
            <a:pPr lvl="1">
              <a:lnSpc>
                <a:spcPct val="120000"/>
              </a:lnSpc>
              <a:spcBef>
                <a:spcPts val="0"/>
              </a:spcBef>
              <a:spcAft>
                <a:spcPts val="1200"/>
              </a:spcAft>
              <a:buFont typeface="Wingdings" panose="05000000000000000000" pitchFamily="2" charset="2"/>
              <a:buChar char="ü"/>
            </a:pPr>
            <a:r>
              <a:rPr lang="en-US" sz="3800" dirty="0">
                <a:effectLst/>
              </a:rPr>
              <a:t>P</a:t>
            </a:r>
            <a:r>
              <a:rPr lang="en-US" sz="3800" dirty="0" smtClean="0">
                <a:effectLst/>
              </a:rPr>
              <a:t>hysical examination</a:t>
            </a:r>
            <a:endParaRPr lang="en-US" sz="3800" dirty="0">
              <a:effectLst/>
            </a:endParaRPr>
          </a:p>
          <a:p>
            <a:pPr lvl="1">
              <a:lnSpc>
                <a:spcPct val="120000"/>
              </a:lnSpc>
              <a:spcBef>
                <a:spcPts val="0"/>
              </a:spcBef>
              <a:spcAft>
                <a:spcPts val="1200"/>
              </a:spcAft>
              <a:buFont typeface="Wingdings" panose="05000000000000000000" pitchFamily="2" charset="2"/>
              <a:buChar char="ü"/>
            </a:pPr>
            <a:r>
              <a:rPr lang="en-US" sz="3800" dirty="0" smtClean="0">
                <a:effectLst/>
              </a:rPr>
              <a:t>12</a:t>
            </a:r>
            <a:r>
              <a:rPr lang="en-US" sz="3800" dirty="0">
                <a:effectLst/>
              </a:rPr>
              <a:t>-lead </a:t>
            </a:r>
            <a:r>
              <a:rPr lang="en-US" sz="3800" dirty="0" smtClean="0">
                <a:effectLst/>
              </a:rPr>
              <a:t>ECG </a:t>
            </a:r>
          </a:p>
          <a:p>
            <a:pPr>
              <a:lnSpc>
                <a:spcPct val="120000"/>
              </a:lnSpc>
              <a:spcBef>
                <a:spcPts val="0"/>
              </a:spcBef>
              <a:spcAft>
                <a:spcPts val="1200"/>
              </a:spcAft>
              <a:buFont typeface="Wingdings" panose="05000000000000000000" pitchFamily="2" charset="2"/>
              <a:buChar char="§"/>
            </a:pPr>
            <a:r>
              <a:rPr lang="en-US" sz="3800" dirty="0" smtClean="0">
                <a:effectLst/>
              </a:rPr>
              <a:t>A </a:t>
            </a:r>
            <a:r>
              <a:rPr lang="en-US" sz="3800" dirty="0">
                <a:effectLst/>
              </a:rPr>
              <a:t>specific diagnosis can be achieved in at least 50% of </a:t>
            </a:r>
            <a:r>
              <a:rPr lang="en-US" sz="3800" dirty="0" smtClean="0">
                <a:effectLst/>
              </a:rPr>
              <a:t>cases </a:t>
            </a:r>
            <a:r>
              <a:rPr lang="en-US" sz="3800" dirty="0">
                <a:effectLst/>
              </a:rPr>
              <a:t>with this initial </a:t>
            </a:r>
            <a:r>
              <a:rPr lang="en-US" sz="3800" dirty="0" smtClean="0">
                <a:effectLst/>
              </a:rPr>
              <a:t>information</a:t>
            </a:r>
          </a:p>
          <a:p>
            <a:pPr>
              <a:lnSpc>
                <a:spcPct val="120000"/>
              </a:lnSpc>
              <a:spcBef>
                <a:spcPts val="0"/>
              </a:spcBef>
              <a:spcAft>
                <a:spcPts val="1200"/>
              </a:spcAft>
              <a:buFont typeface="Wingdings" panose="05000000000000000000" pitchFamily="2" charset="2"/>
              <a:buChar char="§"/>
            </a:pPr>
            <a:r>
              <a:rPr lang="en-US" sz="3800" dirty="0" smtClean="0">
                <a:effectLst/>
              </a:rPr>
              <a:t>Structural </a:t>
            </a:r>
            <a:r>
              <a:rPr lang="en-US" sz="3800" dirty="0">
                <a:effectLst/>
              </a:rPr>
              <a:t>heart disease is rare in the absence of a suggestive initial </a:t>
            </a:r>
            <a:r>
              <a:rPr lang="en-US" sz="3800" dirty="0" smtClean="0">
                <a:effectLst/>
              </a:rPr>
              <a:t>evaluation</a:t>
            </a:r>
          </a:p>
          <a:p>
            <a:pPr>
              <a:lnSpc>
                <a:spcPct val="120000"/>
              </a:lnSpc>
              <a:spcBef>
                <a:spcPts val="0"/>
              </a:spcBef>
              <a:spcAft>
                <a:spcPts val="1200"/>
              </a:spcAft>
              <a:buFont typeface="Wingdings" panose="05000000000000000000" pitchFamily="2" charset="2"/>
              <a:buChar char="§"/>
            </a:pPr>
            <a:r>
              <a:rPr lang="en-US" sz="3800" dirty="0" smtClean="0">
                <a:effectLst/>
              </a:rPr>
              <a:t>Provocative tests such as postural </a:t>
            </a:r>
            <a:r>
              <a:rPr lang="en-US" sz="3800" dirty="0">
                <a:effectLst/>
              </a:rPr>
              <a:t>vital signs (ironically obtained in ~38%) </a:t>
            </a:r>
            <a:r>
              <a:rPr lang="en-US" sz="3800" dirty="0" smtClean="0">
                <a:effectLst/>
              </a:rPr>
              <a:t>are more </a:t>
            </a:r>
            <a:r>
              <a:rPr lang="en-US" sz="3800" dirty="0">
                <a:effectLst/>
              </a:rPr>
              <a:t>likely to yield a definitive diagnosis than structural imaging modalities. They also represent the most cost-effective test.</a:t>
            </a:r>
          </a:p>
          <a:p>
            <a:endParaRPr lang="en-US" sz="2900" dirty="0" smtClean="0">
              <a:effectLst/>
            </a:endParaRPr>
          </a:p>
          <a:p>
            <a:endParaRPr lang="en-US" dirty="0">
              <a:effectLst/>
            </a:endParaRPr>
          </a:p>
          <a:p>
            <a:endParaRPr lang="en-US" dirty="0"/>
          </a:p>
        </p:txBody>
      </p:sp>
    </p:spTree>
    <p:extLst>
      <p:ext uri="{BB962C8B-B14F-4D97-AF65-F5344CB8AC3E}">
        <p14:creationId xmlns:p14="http://schemas.microsoft.com/office/powerpoint/2010/main" val="3015474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4000" b="1" dirty="0" smtClean="0">
                <a:latin typeface="Cambria" panose="02040503050406030204" pitchFamily="18" charset="0"/>
              </a:rPr>
              <a:t>Costs of Diagnostic Tests</a:t>
            </a:r>
            <a:endParaRPr lang="en-US" sz="4000" b="1" dirty="0">
              <a:latin typeface="Cambria" panose="02040503050406030204" pitchFamily="18" charset="0"/>
            </a:endParaRPr>
          </a:p>
        </p:txBody>
      </p:sp>
      <p:pic>
        <p:nvPicPr>
          <p:cNvPr id="5" name="Screen Shot 2015-07-04 at 1.50.40 PM.png" descr="/Users/pgoyal1/Desktop/Screen Shot 2015-07-04 at 1.50.40 PM.png"/>
          <p:cNvPicPr>
            <a:picLocks noChangeAspect="1"/>
          </p:cNvPicPr>
          <p:nvPr/>
        </p:nvPicPr>
        <p:blipFill>
          <a:blip r:embed="rId3" r:link="rId4" cstate="email">
            <a:extLst>
              <a:ext uri="{28A0092B-C50C-407E-A947-70E740481C1C}">
                <a14:useLocalDpi xmlns:a14="http://schemas.microsoft.com/office/drawing/2010/main" val="0"/>
              </a:ext>
            </a:extLst>
          </a:blip>
          <a:stretch>
            <a:fillRect/>
          </a:stretch>
        </p:blipFill>
        <p:spPr>
          <a:xfrm>
            <a:off x="169329" y="1569034"/>
            <a:ext cx="8822267" cy="2164985"/>
          </a:xfrm>
          <a:prstGeom prst="rect">
            <a:avLst/>
          </a:prstGeom>
        </p:spPr>
      </p:pic>
      <p:sp>
        <p:nvSpPr>
          <p:cNvPr id="6" name="Rectangle 5"/>
          <p:cNvSpPr/>
          <p:nvPr/>
        </p:nvSpPr>
        <p:spPr>
          <a:xfrm>
            <a:off x="169330" y="3390107"/>
            <a:ext cx="8822267" cy="186540"/>
          </a:xfrm>
          <a:prstGeom prst="rect">
            <a:avLst/>
          </a:prstGeom>
          <a:noFill/>
          <a:ln w="3810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159533" y="1136147"/>
            <a:ext cx="3781163" cy="338554"/>
          </a:xfrm>
          <a:prstGeom prst="rect">
            <a:avLst/>
          </a:prstGeom>
          <a:noFill/>
        </p:spPr>
        <p:txBody>
          <a:bodyPr wrap="none" rtlCol="0">
            <a:spAutoFit/>
          </a:bodyPr>
          <a:lstStyle/>
          <a:p>
            <a:r>
              <a:rPr lang="en-US" sz="1600" dirty="0" smtClean="0"/>
              <a:t>(Among </a:t>
            </a:r>
            <a:r>
              <a:rPr lang="en-US" sz="1600" dirty="0" smtClean="0"/>
              <a:t>2106 admissions in 1920 patients)</a:t>
            </a:r>
            <a:endParaRPr lang="en-US" sz="1600" dirty="0"/>
          </a:p>
        </p:txBody>
      </p:sp>
      <p:sp>
        <p:nvSpPr>
          <p:cNvPr id="8" name="Rectangle 7"/>
          <p:cNvSpPr/>
          <p:nvPr/>
        </p:nvSpPr>
        <p:spPr>
          <a:xfrm>
            <a:off x="6678293" y="4800601"/>
            <a:ext cx="2408032" cy="246221"/>
          </a:xfrm>
          <a:prstGeom prst="rect">
            <a:avLst/>
          </a:prstGeom>
        </p:spPr>
        <p:txBody>
          <a:bodyPr wrap="none">
            <a:spAutoFit/>
          </a:bodyPr>
          <a:lstStyle/>
          <a:p>
            <a:pPr algn="r" fontAlgn="auto">
              <a:spcAft>
                <a:spcPts val="0"/>
              </a:spcAft>
              <a:defRPr/>
            </a:pPr>
            <a:r>
              <a:rPr lang="en-US" sz="1000" b="1" i="1" dirty="0" err="1" smtClean="0">
                <a:solidFill>
                  <a:srgbClr val="FFFFFF"/>
                </a:solidFill>
                <a:latin typeface="+mj-lt"/>
                <a:cs typeface="Calisto MT"/>
              </a:rPr>
              <a:t>Mendu</a:t>
            </a:r>
            <a:r>
              <a:rPr lang="en-US" sz="1000" b="1" i="1" dirty="0">
                <a:solidFill>
                  <a:srgbClr val="FFFFFF"/>
                </a:solidFill>
                <a:latin typeface="+mj-lt"/>
                <a:cs typeface="Calisto MT"/>
              </a:rPr>
              <a:t> </a:t>
            </a:r>
            <a:r>
              <a:rPr lang="en-US" sz="1000" b="1" i="1" dirty="0" smtClean="0">
                <a:solidFill>
                  <a:srgbClr val="FFFFFF"/>
                </a:solidFill>
                <a:latin typeface="+mj-lt"/>
                <a:cs typeface="Calisto MT"/>
              </a:rPr>
              <a:t>ML, et </a:t>
            </a:r>
            <a:r>
              <a:rPr lang="en-US" sz="1000" b="1" i="1" dirty="0">
                <a:solidFill>
                  <a:srgbClr val="FFFFFF"/>
                </a:solidFill>
                <a:latin typeface="+mj-lt"/>
                <a:cs typeface="Calisto MT"/>
              </a:rPr>
              <a:t>al. </a:t>
            </a:r>
            <a:r>
              <a:rPr lang="en-US" sz="1000" b="1" i="1" dirty="0" smtClean="0">
                <a:solidFill>
                  <a:srgbClr val="FFFFFF"/>
                </a:solidFill>
                <a:latin typeface="+mj-lt"/>
                <a:cs typeface="Calisto MT"/>
              </a:rPr>
              <a:t>Arch Internal Med, 2009</a:t>
            </a:r>
            <a:endParaRPr lang="en-US" sz="1000" b="1" i="1" dirty="0">
              <a:solidFill>
                <a:srgbClr val="FFFFFF"/>
              </a:solidFill>
              <a:latin typeface="+mj-lt"/>
              <a:cs typeface="Calisto MT"/>
            </a:endParaRPr>
          </a:p>
        </p:txBody>
      </p:sp>
    </p:spTree>
    <p:extLst>
      <p:ext uri="{BB962C8B-B14F-4D97-AF65-F5344CB8AC3E}">
        <p14:creationId xmlns:p14="http://schemas.microsoft.com/office/powerpoint/2010/main" val="869037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59"/>
            <a:ext cx="8229600" cy="857250"/>
          </a:xfrm>
        </p:spPr>
        <p:txBody>
          <a:bodyPr/>
          <a:lstStyle/>
          <a:p>
            <a:r>
              <a:rPr lang="en-US" b="1" dirty="0" smtClean="0">
                <a:latin typeface="Cambria" panose="02040503050406030204" pitchFamily="18" charset="0"/>
              </a:rPr>
              <a:t>Case, </a:t>
            </a:r>
            <a:r>
              <a:rPr lang="en-US" b="1" dirty="0" smtClean="0">
                <a:latin typeface="Cambria" panose="02040503050406030204" pitchFamily="18" charset="0"/>
              </a:rPr>
              <a:t>Cont</a:t>
            </a:r>
            <a:r>
              <a:rPr lang="en-US" b="1" dirty="0" smtClean="0">
                <a:latin typeface="Cambria" panose="02040503050406030204" pitchFamily="18" charset="0"/>
              </a:rPr>
              <a:t>.</a:t>
            </a:r>
            <a:endParaRPr lang="en-US" b="1" dirty="0">
              <a:latin typeface="Cambria" panose="02040503050406030204" pitchFamily="18" charset="0"/>
            </a:endParaRPr>
          </a:p>
        </p:txBody>
      </p:sp>
      <p:sp>
        <p:nvSpPr>
          <p:cNvPr id="3" name="Content Placeholder 2"/>
          <p:cNvSpPr>
            <a:spLocks noGrp="1"/>
          </p:cNvSpPr>
          <p:nvPr>
            <p:ph idx="1"/>
          </p:nvPr>
        </p:nvSpPr>
        <p:spPr>
          <a:xfrm>
            <a:off x="457200" y="990429"/>
            <a:ext cx="8229600" cy="3394075"/>
          </a:xfrm>
        </p:spPr>
        <p:txBody>
          <a:bodyPr>
            <a:normAutofit lnSpcReduction="10000"/>
          </a:bodyPr>
          <a:lstStyle/>
          <a:p>
            <a:pPr>
              <a:spcBef>
                <a:spcPts val="0"/>
              </a:spcBef>
              <a:spcAft>
                <a:spcPts val="1200"/>
              </a:spcAft>
              <a:buFont typeface="Wingdings" panose="05000000000000000000" pitchFamily="2" charset="2"/>
              <a:buChar char="§"/>
            </a:pPr>
            <a:r>
              <a:rPr lang="en-US" sz="2000" dirty="0"/>
              <a:t>An 85-year-old </a:t>
            </a:r>
            <a:r>
              <a:rPr lang="en-US" sz="2000" dirty="0" smtClean="0"/>
              <a:t>female with HTN, HL, CVA presenting with 2</a:t>
            </a:r>
            <a:r>
              <a:rPr lang="en-US" sz="2000" baseline="30000" dirty="0" smtClean="0"/>
              <a:t>nd</a:t>
            </a:r>
            <a:r>
              <a:rPr lang="en-US" sz="2000" dirty="0" smtClean="0"/>
              <a:t> episode of “passing out,” this time at the dinner table</a:t>
            </a:r>
          </a:p>
          <a:p>
            <a:pPr>
              <a:spcBef>
                <a:spcPts val="0"/>
              </a:spcBef>
              <a:spcAft>
                <a:spcPts val="1200"/>
              </a:spcAft>
              <a:buFont typeface="Wingdings" panose="05000000000000000000" pitchFamily="2" charset="2"/>
              <a:buChar char="§"/>
            </a:pPr>
            <a:r>
              <a:rPr lang="en-US" sz="2000" dirty="0" smtClean="0"/>
              <a:t>She takes </a:t>
            </a:r>
            <a:r>
              <a:rPr lang="en-US" sz="2000" dirty="0" err="1" smtClean="0"/>
              <a:t>lisinopril</a:t>
            </a:r>
            <a:r>
              <a:rPr lang="en-US" sz="2000" dirty="0" smtClean="0"/>
              <a:t> 20mg daily, atorvastatin 20mg daily, and aspirin 81mg daily</a:t>
            </a:r>
          </a:p>
          <a:p>
            <a:pPr>
              <a:spcBef>
                <a:spcPts val="0"/>
              </a:spcBef>
              <a:spcAft>
                <a:spcPts val="1200"/>
              </a:spcAft>
              <a:buFont typeface="Wingdings" panose="05000000000000000000" pitchFamily="2" charset="2"/>
              <a:buChar char="§"/>
            </a:pPr>
            <a:r>
              <a:rPr lang="en-US" sz="2000" dirty="0" smtClean="0"/>
              <a:t>Vital </a:t>
            </a:r>
            <a:r>
              <a:rPr lang="en-US" sz="2000" dirty="0"/>
              <a:t>signs, including orthostatic maneuvers, are within normal limits. Physical examination reveals a discrete grade 2</a:t>
            </a:r>
            <a:r>
              <a:rPr lang="en-US" sz="2000" dirty="0" smtClean="0"/>
              <a:t>/</a:t>
            </a:r>
            <a:r>
              <a:rPr lang="en-US" sz="2000" dirty="0"/>
              <a:t>6 </a:t>
            </a:r>
            <a:r>
              <a:rPr lang="en-US" sz="2000" dirty="0" smtClean="0"/>
              <a:t>mid-peaking systolic </a:t>
            </a:r>
            <a:r>
              <a:rPr lang="en-US" sz="2000" dirty="0"/>
              <a:t>ejection murmur at the left second intercostal space with no radiation and an intact second heart sound, but is otherwise unremarkable, including a </a:t>
            </a:r>
            <a:r>
              <a:rPr lang="en-US" sz="2000" dirty="0" err="1"/>
              <a:t>nonfocal</a:t>
            </a:r>
            <a:r>
              <a:rPr lang="en-US" sz="2000" dirty="0"/>
              <a:t> neurologic exam. Basic </a:t>
            </a:r>
            <a:r>
              <a:rPr lang="en-US" sz="2000" dirty="0" err="1"/>
              <a:t>labwork</a:t>
            </a:r>
            <a:r>
              <a:rPr lang="en-US" sz="2000" dirty="0"/>
              <a:t> including CBC and BMP are also within normal limits.</a:t>
            </a:r>
          </a:p>
          <a:p>
            <a:pPr>
              <a:spcBef>
                <a:spcPts val="0"/>
              </a:spcBef>
              <a:spcAft>
                <a:spcPts val="1200"/>
              </a:spcAft>
              <a:buFont typeface="Wingdings" panose="05000000000000000000" pitchFamily="2" charset="2"/>
              <a:buChar char="§"/>
            </a:pPr>
            <a:endParaRPr lang="en-US" sz="2000" dirty="0" smtClean="0"/>
          </a:p>
        </p:txBody>
      </p:sp>
    </p:spTree>
    <p:extLst>
      <p:ext uri="{BB962C8B-B14F-4D97-AF65-F5344CB8AC3E}">
        <p14:creationId xmlns:p14="http://schemas.microsoft.com/office/powerpoint/2010/main" val="270696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ECG</a:t>
            </a:r>
            <a:endParaRPr lang="en-US" sz="4000" b="1" dirty="0">
              <a:latin typeface="Cambria" panose="02040503050406030204" pitchFamily="18" charset="0"/>
            </a:endParaRPr>
          </a:p>
        </p:txBody>
      </p:sp>
      <p:pic>
        <p:nvPicPr>
          <p:cNvPr id="4" name="Screen Shot 2015-07-01 at 9.08.02 AM.png" descr="/Users/pgoyal1/Desktop/Screen Shot 2015-07-01 at 9.08.02 AM.png"/>
          <p:cNvPicPr>
            <a:picLocks noChangeAspect="1"/>
          </p:cNvPicPr>
          <p:nvPr/>
        </p:nvPicPr>
        <p:blipFill>
          <a:blip r:embed="rId3" r:link="rId4" cstate="email">
            <a:extLst>
              <a:ext uri="{28A0092B-C50C-407E-A947-70E740481C1C}">
                <a14:useLocalDpi xmlns:a14="http://schemas.microsoft.com/office/drawing/2010/main" val="0"/>
              </a:ext>
            </a:extLst>
          </a:blip>
          <a:stretch>
            <a:fillRect/>
          </a:stretch>
        </p:blipFill>
        <p:spPr>
          <a:xfrm>
            <a:off x="544601" y="1057213"/>
            <a:ext cx="8054798" cy="3017520"/>
          </a:xfrm>
          <a:prstGeom prst="rect">
            <a:avLst/>
          </a:prstGeom>
        </p:spPr>
      </p:pic>
    </p:spTree>
    <p:extLst>
      <p:ext uri="{BB962C8B-B14F-4D97-AF65-F5344CB8AC3E}">
        <p14:creationId xmlns:p14="http://schemas.microsoft.com/office/powerpoint/2010/main" val="1232911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
            <a:ext cx="8229600" cy="857250"/>
          </a:xfrm>
        </p:spPr>
        <p:txBody>
          <a:bodyPr>
            <a:normAutofit/>
          </a:bodyPr>
          <a:lstStyle/>
          <a:p>
            <a:r>
              <a:rPr lang="en-US" sz="4000" b="1" dirty="0" smtClean="0">
                <a:latin typeface="Cambria" panose="02040503050406030204" pitchFamily="18" charset="0"/>
              </a:rPr>
              <a:t>Historical Clues for Diagnosis</a:t>
            </a:r>
            <a:endParaRPr lang="en-US" sz="4000" b="1" dirty="0">
              <a:latin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97295694"/>
              </p:ext>
            </p:extLst>
          </p:nvPr>
        </p:nvGraphicFramePr>
        <p:xfrm>
          <a:off x="304800" y="857679"/>
          <a:ext cx="8610600" cy="3287163"/>
        </p:xfrm>
        <a:graphic>
          <a:graphicData uri="http://schemas.openxmlformats.org/drawingml/2006/table">
            <a:tbl>
              <a:tblPr firstRow="1" bandRow="1">
                <a:tableStyleId>{68D230F3-CF80-4859-8CE7-A43EE81993B5}</a:tableStyleId>
              </a:tblPr>
              <a:tblGrid>
                <a:gridCol w="4305300"/>
                <a:gridCol w="4305300"/>
              </a:tblGrid>
              <a:tr h="273033">
                <a:tc>
                  <a:txBody>
                    <a:bodyPr/>
                    <a:lstStyle/>
                    <a:p>
                      <a:pPr algn="ctr"/>
                      <a:r>
                        <a:rPr lang="en-US" sz="1400" dirty="0" smtClean="0"/>
                        <a:t>Historical </a:t>
                      </a:r>
                      <a:r>
                        <a:rPr lang="en-US" sz="1400" baseline="0" dirty="0" smtClean="0"/>
                        <a:t> Clue</a:t>
                      </a:r>
                      <a:endParaRPr lang="en-US" sz="1400" dirty="0"/>
                    </a:p>
                  </a:txBody>
                  <a:tcPr marT="34283" marB="34283"/>
                </a:tc>
                <a:tc>
                  <a:txBody>
                    <a:bodyPr/>
                    <a:lstStyle/>
                    <a:p>
                      <a:pPr algn="ctr"/>
                      <a:r>
                        <a:rPr lang="en-US" sz="1400" dirty="0" smtClean="0"/>
                        <a:t>Possible Diagnosis</a:t>
                      </a:r>
                      <a:endParaRPr lang="en-US" sz="1400" dirty="0"/>
                    </a:p>
                  </a:txBody>
                  <a:tcPr marT="34283" marB="34283"/>
                </a:tc>
              </a:tr>
              <a:tr h="479664">
                <a:tc>
                  <a:txBody>
                    <a:bodyPr/>
                    <a:lstStyle/>
                    <a:p>
                      <a:r>
                        <a:rPr lang="en-US" sz="1400" dirty="0" smtClean="0"/>
                        <a:t>Nausea, diaphoresis, long </a:t>
                      </a:r>
                      <a:r>
                        <a:rPr lang="en-US" sz="1400" dirty="0" err="1" smtClean="0"/>
                        <a:t>prodrome</a:t>
                      </a:r>
                      <a:r>
                        <a:rPr lang="en-US" sz="1400" dirty="0" smtClean="0"/>
                        <a:t>, no CV disease, syncope</a:t>
                      </a:r>
                      <a:r>
                        <a:rPr lang="en-US" sz="1400" baseline="0" dirty="0" smtClean="0"/>
                        <a:t> of </a:t>
                      </a:r>
                      <a:r>
                        <a:rPr lang="en-US" sz="1400" dirty="0" smtClean="0"/>
                        <a:t>more than</a:t>
                      </a:r>
                      <a:r>
                        <a:rPr lang="en-US" sz="1400" baseline="0" dirty="0" smtClean="0"/>
                        <a:t> 4 years</a:t>
                      </a:r>
                      <a:endParaRPr lang="en-US" sz="1400" dirty="0"/>
                    </a:p>
                  </a:txBody>
                  <a:tcPr marT="34283" marB="34283"/>
                </a:tc>
                <a:tc>
                  <a:txBody>
                    <a:bodyPr/>
                    <a:lstStyle/>
                    <a:p>
                      <a:r>
                        <a:rPr lang="en-US" sz="1400" dirty="0" smtClean="0"/>
                        <a:t>Neurally-mediated syncope</a:t>
                      </a:r>
                      <a:endParaRPr lang="en-US" sz="1400" dirty="0"/>
                    </a:p>
                  </a:txBody>
                  <a:tcPr marT="34283" marB="34283"/>
                </a:tc>
              </a:tr>
              <a:tr h="536469">
                <a:tc>
                  <a:txBody>
                    <a:bodyPr/>
                    <a:lstStyle/>
                    <a:p>
                      <a:r>
                        <a:rPr lang="en-US" sz="1400" dirty="0" smtClean="0"/>
                        <a:t>During/after</a:t>
                      </a:r>
                      <a:r>
                        <a:rPr lang="en-US" sz="1400" baseline="0" dirty="0" smtClean="0"/>
                        <a:t> unpleasant stimulus, defecation, micturition, laughter, swallowing, coughing</a:t>
                      </a:r>
                      <a:endParaRPr lang="en-US" sz="1400" dirty="0"/>
                    </a:p>
                  </a:txBody>
                  <a:tcPr marT="34283" marB="34283"/>
                </a:tc>
                <a:tc>
                  <a:txBody>
                    <a:bodyPr/>
                    <a:lstStyle/>
                    <a:p>
                      <a:r>
                        <a:rPr lang="en-US" sz="1400" dirty="0" smtClean="0"/>
                        <a:t>Neurally-mediated syncope</a:t>
                      </a:r>
                      <a:endParaRPr lang="en-US" sz="1400" dirty="0"/>
                    </a:p>
                  </a:txBody>
                  <a:tcPr marT="34283" marB="34283"/>
                </a:tc>
              </a:tr>
              <a:tr h="273033">
                <a:tc>
                  <a:txBody>
                    <a:bodyPr/>
                    <a:lstStyle/>
                    <a:p>
                      <a:r>
                        <a:rPr lang="en-US" sz="1400" dirty="0" smtClean="0"/>
                        <a:t>During/after a meal</a:t>
                      </a:r>
                      <a:endParaRPr lang="en-US" sz="1400" dirty="0"/>
                    </a:p>
                  </a:txBody>
                  <a:tcPr marT="34283" marB="34283"/>
                </a:tc>
                <a:tc>
                  <a:txBody>
                    <a:bodyPr/>
                    <a:lstStyle/>
                    <a:p>
                      <a:r>
                        <a:rPr lang="en-US" sz="1400" dirty="0" smtClean="0"/>
                        <a:t>Post-prandial hypotension</a:t>
                      </a:r>
                      <a:endParaRPr lang="en-US" sz="1400" dirty="0"/>
                    </a:p>
                  </a:txBody>
                  <a:tcPr marT="34283" marB="34283"/>
                </a:tc>
              </a:tr>
              <a:tr h="273033">
                <a:tc>
                  <a:txBody>
                    <a:bodyPr/>
                    <a:lstStyle/>
                    <a:p>
                      <a:r>
                        <a:rPr lang="en-US" sz="1400" dirty="0" smtClean="0"/>
                        <a:t>With neck pressure</a:t>
                      </a:r>
                      <a:endParaRPr lang="en-US" sz="1400" dirty="0"/>
                    </a:p>
                  </a:txBody>
                  <a:tcPr marT="34283" marB="34283"/>
                </a:tc>
                <a:tc>
                  <a:txBody>
                    <a:bodyPr/>
                    <a:lstStyle/>
                    <a:p>
                      <a:r>
                        <a:rPr lang="en-US" sz="1400" dirty="0" smtClean="0"/>
                        <a:t>Carotid sinus</a:t>
                      </a:r>
                      <a:r>
                        <a:rPr lang="en-US" sz="1400" baseline="0" dirty="0" smtClean="0"/>
                        <a:t> hypersensitivity</a:t>
                      </a:r>
                      <a:endParaRPr lang="en-US" sz="1400" dirty="0"/>
                    </a:p>
                  </a:txBody>
                  <a:tcPr marT="34283" marB="34283"/>
                </a:tc>
              </a:tr>
              <a:tr h="273033">
                <a:tc>
                  <a:txBody>
                    <a:bodyPr/>
                    <a:lstStyle/>
                    <a:p>
                      <a:r>
                        <a:rPr lang="en-US" sz="1400" dirty="0" smtClean="0"/>
                        <a:t>After assuming upright posture</a:t>
                      </a:r>
                      <a:endParaRPr lang="en-US" sz="1400" dirty="0"/>
                    </a:p>
                  </a:txBody>
                  <a:tcPr marT="34283" marB="34283"/>
                </a:tc>
                <a:tc>
                  <a:txBody>
                    <a:bodyPr/>
                    <a:lstStyle/>
                    <a:p>
                      <a:r>
                        <a:rPr lang="en-US" sz="1400" dirty="0" smtClean="0"/>
                        <a:t>Orthostatic hypotension</a:t>
                      </a:r>
                      <a:endParaRPr lang="en-US" sz="1400" dirty="0"/>
                    </a:p>
                  </a:txBody>
                  <a:tcPr marT="34283" marB="34283"/>
                </a:tc>
              </a:tr>
              <a:tr h="273033">
                <a:tc>
                  <a:txBody>
                    <a:bodyPr/>
                    <a:lstStyle/>
                    <a:p>
                      <a:r>
                        <a:rPr lang="en-US" sz="1400" dirty="0" smtClean="0"/>
                        <a:t>During exertion</a:t>
                      </a:r>
                      <a:endParaRPr lang="en-US" sz="1400" dirty="0"/>
                    </a:p>
                  </a:txBody>
                  <a:tcPr marT="34283" marB="34283"/>
                </a:tc>
                <a:tc>
                  <a:txBody>
                    <a:bodyPr/>
                    <a:lstStyle/>
                    <a:p>
                      <a:r>
                        <a:rPr lang="en-US" sz="1400" dirty="0" smtClean="0"/>
                        <a:t>Aortic stenosis, HCM,</a:t>
                      </a:r>
                      <a:r>
                        <a:rPr lang="en-US" sz="1400" baseline="0" dirty="0" smtClean="0"/>
                        <a:t> myocardial ischemia</a:t>
                      </a:r>
                      <a:endParaRPr lang="en-US" sz="1400" dirty="0"/>
                    </a:p>
                  </a:txBody>
                  <a:tcPr marT="34283" marB="34283"/>
                </a:tc>
              </a:tr>
              <a:tr h="273033">
                <a:tc>
                  <a:txBody>
                    <a:bodyPr/>
                    <a:lstStyle/>
                    <a:p>
                      <a:r>
                        <a:rPr lang="en-US" sz="1400" dirty="0" smtClean="0"/>
                        <a:t>With arm</a:t>
                      </a:r>
                      <a:r>
                        <a:rPr lang="en-US" sz="1400" baseline="0" dirty="0" smtClean="0"/>
                        <a:t> exercise</a:t>
                      </a:r>
                      <a:endParaRPr lang="en-US" sz="1400" dirty="0"/>
                    </a:p>
                  </a:txBody>
                  <a:tcPr marT="34283" marB="34283"/>
                </a:tc>
                <a:tc>
                  <a:txBody>
                    <a:bodyPr/>
                    <a:lstStyle/>
                    <a:p>
                      <a:r>
                        <a:rPr lang="en-US" sz="1400" dirty="0" err="1" smtClean="0"/>
                        <a:t>Subclavian</a:t>
                      </a:r>
                      <a:r>
                        <a:rPr lang="en-US" sz="1400" baseline="0" dirty="0" smtClean="0"/>
                        <a:t> steal</a:t>
                      </a:r>
                      <a:endParaRPr lang="en-US" sz="1400" dirty="0"/>
                    </a:p>
                  </a:txBody>
                  <a:tcPr marT="34283" marB="34283"/>
                </a:tc>
              </a:tr>
              <a:tr h="273033">
                <a:tc>
                  <a:txBody>
                    <a:bodyPr/>
                    <a:lstStyle/>
                    <a:p>
                      <a:r>
                        <a:rPr lang="en-US" sz="1400" dirty="0" smtClean="0"/>
                        <a:t>While supine/History of CHF or MI</a:t>
                      </a:r>
                      <a:endParaRPr lang="en-US" sz="1400" dirty="0"/>
                    </a:p>
                  </a:txBody>
                  <a:tcPr marT="34283" marB="34283"/>
                </a:tc>
                <a:tc>
                  <a:txBody>
                    <a:bodyPr/>
                    <a:lstStyle/>
                    <a:p>
                      <a:r>
                        <a:rPr lang="en-US" sz="1400" dirty="0" smtClean="0"/>
                        <a:t>Arrhythmic</a:t>
                      </a:r>
                      <a:endParaRPr lang="en-US" sz="1400" dirty="0"/>
                    </a:p>
                  </a:txBody>
                  <a:tcPr marT="34283" marB="34283"/>
                </a:tc>
              </a:tr>
              <a:tr h="273033">
                <a:tc>
                  <a:txBody>
                    <a:bodyPr/>
                    <a:lstStyle/>
                    <a:p>
                      <a:r>
                        <a:rPr lang="en-US" sz="1400" dirty="0" smtClean="0"/>
                        <a:t>Confusion, tongue biting, head turning</a:t>
                      </a:r>
                      <a:endParaRPr lang="en-US" sz="1400" dirty="0"/>
                    </a:p>
                  </a:txBody>
                  <a:tcPr marT="34283" marB="34283"/>
                </a:tc>
                <a:tc>
                  <a:txBody>
                    <a:bodyPr/>
                    <a:lstStyle/>
                    <a:p>
                      <a:r>
                        <a:rPr lang="en-US" sz="1400" dirty="0" smtClean="0"/>
                        <a:t>Seizure</a:t>
                      </a:r>
                      <a:endParaRPr lang="en-US" sz="1400" dirty="0"/>
                    </a:p>
                  </a:txBody>
                  <a:tcPr marT="34283" marB="34283"/>
                </a:tc>
              </a:tr>
            </a:tbl>
          </a:graphicData>
        </a:graphic>
      </p:graphicFrame>
    </p:spTree>
    <p:extLst>
      <p:ext uri="{BB962C8B-B14F-4D97-AF65-F5344CB8AC3E}">
        <p14:creationId xmlns:p14="http://schemas.microsoft.com/office/powerpoint/2010/main" val="1763006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95646"/>
            <a:ext cx="8568267" cy="1072403"/>
          </a:xfrm>
        </p:spPr>
        <p:txBody>
          <a:bodyPr>
            <a:normAutofit/>
          </a:bodyPr>
          <a:lstStyle/>
          <a:p>
            <a:r>
              <a:rPr lang="en-US" b="1" dirty="0" smtClean="0">
                <a:latin typeface="Cambria" panose="02040503050406030204" pitchFamily="18" charset="0"/>
              </a:rPr>
              <a:t>Is hospitalization necessary?</a:t>
            </a:r>
            <a:endParaRPr lang="en-US" b="1" dirty="0">
              <a:latin typeface="Cambria" panose="02040503050406030204" pitchFamily="18" charset="0"/>
            </a:endParaRPr>
          </a:p>
        </p:txBody>
      </p:sp>
    </p:spTree>
    <p:extLst>
      <p:ext uri="{BB962C8B-B14F-4D97-AF65-F5344CB8AC3E}">
        <p14:creationId xmlns:p14="http://schemas.microsoft.com/office/powerpoint/2010/main" val="3315455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Risk Stratification</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spcBef>
                <a:spcPts val="0"/>
              </a:spcBef>
              <a:spcAft>
                <a:spcPts val="1200"/>
              </a:spcAft>
              <a:buFont typeface="Wingdings" panose="05000000000000000000" pitchFamily="2" charset="2"/>
              <a:buChar char="§"/>
            </a:pPr>
            <a:r>
              <a:rPr lang="en-US" sz="2000" dirty="0" smtClean="0">
                <a:effectLst/>
              </a:rPr>
              <a:t>It </a:t>
            </a:r>
            <a:r>
              <a:rPr lang="en-US" sz="2000" dirty="0">
                <a:effectLst/>
              </a:rPr>
              <a:t>is </a:t>
            </a:r>
            <a:r>
              <a:rPr lang="en-US" sz="2000" dirty="0" smtClean="0">
                <a:effectLst/>
              </a:rPr>
              <a:t>critical to </a:t>
            </a:r>
            <a:r>
              <a:rPr lang="en-US" sz="2000" dirty="0">
                <a:effectLst/>
              </a:rPr>
              <a:t>risk-stratify patients </a:t>
            </a:r>
            <a:r>
              <a:rPr lang="en-US" sz="2000" dirty="0" smtClean="0">
                <a:effectLst/>
              </a:rPr>
              <a:t>with </a:t>
            </a:r>
            <a:r>
              <a:rPr lang="en-US" sz="2000" dirty="0">
                <a:effectLst/>
              </a:rPr>
              <a:t>syncope according to the probability of life-threatening events in the short-</a:t>
            </a:r>
            <a:r>
              <a:rPr lang="en-US" sz="2000" dirty="0" smtClean="0">
                <a:effectLst/>
              </a:rPr>
              <a:t>term</a:t>
            </a:r>
          </a:p>
          <a:p>
            <a:pPr>
              <a:spcBef>
                <a:spcPts val="0"/>
              </a:spcBef>
              <a:spcAft>
                <a:spcPts val="1200"/>
              </a:spcAft>
              <a:buFont typeface="Wingdings" panose="05000000000000000000" pitchFamily="2" charset="2"/>
              <a:buChar char="§"/>
            </a:pPr>
            <a:r>
              <a:rPr lang="en-US" sz="2000" dirty="0">
                <a:effectLst/>
              </a:rPr>
              <a:t>Risk stratification can </a:t>
            </a:r>
            <a:r>
              <a:rPr lang="en-US" sz="2000" dirty="0" smtClean="0">
                <a:effectLst/>
              </a:rPr>
              <a:t>identify </a:t>
            </a:r>
            <a:r>
              <a:rPr lang="en-US" sz="2000" dirty="0">
                <a:effectLst/>
              </a:rPr>
              <a:t>patients </a:t>
            </a:r>
            <a:r>
              <a:rPr lang="en-US" sz="2000" dirty="0" smtClean="0">
                <a:effectLst/>
              </a:rPr>
              <a:t>who </a:t>
            </a:r>
            <a:r>
              <a:rPr lang="en-US" sz="2000" dirty="0">
                <a:effectLst/>
              </a:rPr>
              <a:t>will benefit from hospitalization and expedited evaluation </a:t>
            </a:r>
            <a:endParaRPr lang="en-US" sz="2000" dirty="0" smtClean="0">
              <a:effectLst/>
            </a:endParaRPr>
          </a:p>
          <a:p>
            <a:pPr>
              <a:spcBef>
                <a:spcPts val="0"/>
              </a:spcBef>
              <a:spcAft>
                <a:spcPts val="1200"/>
              </a:spcAft>
              <a:buFont typeface="Wingdings" panose="05000000000000000000" pitchFamily="2" charset="2"/>
              <a:buChar char="§"/>
            </a:pPr>
            <a:r>
              <a:rPr lang="en-US" sz="2000" dirty="0">
                <a:effectLst/>
              </a:rPr>
              <a:t>E</a:t>
            </a:r>
            <a:r>
              <a:rPr lang="en-US" sz="2000" dirty="0" smtClean="0">
                <a:effectLst/>
              </a:rPr>
              <a:t>lderly </a:t>
            </a:r>
            <a:r>
              <a:rPr lang="en-US" sz="2000" dirty="0">
                <a:effectLst/>
              </a:rPr>
              <a:t>patients can be stratified into low and high risk of death based on the presence of pre-existing heart disease</a:t>
            </a:r>
          </a:p>
          <a:p>
            <a:pPr>
              <a:spcBef>
                <a:spcPts val="0"/>
              </a:spcBef>
              <a:spcAft>
                <a:spcPts val="1200"/>
              </a:spcAft>
              <a:buFont typeface="Wingdings" panose="05000000000000000000" pitchFamily="2" charset="2"/>
              <a:buChar char="§"/>
            </a:pPr>
            <a:endParaRPr lang="en-US" sz="2000" dirty="0" smtClean="0">
              <a:effectLst/>
            </a:endParaRPr>
          </a:p>
          <a:p>
            <a:pPr>
              <a:spcBef>
                <a:spcPts val="0"/>
              </a:spcBef>
              <a:spcAft>
                <a:spcPts val="1200"/>
              </a:spcAft>
              <a:buFont typeface="Wingdings" panose="05000000000000000000" pitchFamily="2" charset="2"/>
              <a:buChar char="§"/>
            </a:pPr>
            <a:endParaRPr lang="en-US" sz="2000" dirty="0">
              <a:effectLst/>
            </a:endParaRPr>
          </a:p>
          <a:p>
            <a:pPr marL="0" indent="0">
              <a:buNone/>
            </a:pPr>
            <a:endParaRPr lang="en-US" dirty="0">
              <a:solidFill>
                <a:srgbClr val="FFFFFF"/>
              </a:solidFill>
              <a:effectLst/>
            </a:endParaRPr>
          </a:p>
        </p:txBody>
      </p:sp>
    </p:spTree>
    <p:extLst>
      <p:ext uri="{BB962C8B-B14F-4D97-AF65-F5344CB8AC3E}">
        <p14:creationId xmlns:p14="http://schemas.microsoft.com/office/powerpoint/2010/main" val="1383711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
            <a:ext cx="8229600" cy="857250"/>
          </a:xfrm>
        </p:spPr>
        <p:txBody>
          <a:bodyPr>
            <a:normAutofit/>
          </a:bodyPr>
          <a:lstStyle/>
          <a:p>
            <a:r>
              <a:rPr lang="en-US" sz="4000" b="1" dirty="0" smtClean="0">
                <a:latin typeface="Cambria" panose="02040503050406030204" pitchFamily="18" charset="0"/>
              </a:rPr>
              <a:t>Low Risk </a:t>
            </a:r>
            <a:r>
              <a:rPr lang="en-US" sz="4000" b="1" dirty="0">
                <a:latin typeface="Cambria" panose="02040503050406030204" pitchFamily="18" charset="0"/>
              </a:rPr>
              <a:t>v</a:t>
            </a:r>
            <a:r>
              <a:rPr lang="en-US" sz="4000" b="1" dirty="0" smtClean="0">
                <a:latin typeface="Cambria" panose="02040503050406030204" pitchFamily="18" charset="0"/>
              </a:rPr>
              <a:t>s. High Risk</a:t>
            </a:r>
            <a:endParaRPr lang="en-US" sz="4000" b="1" dirty="0">
              <a:latin typeface="Cambria" panose="02040503050406030204" pitchFamily="18" charset="0"/>
            </a:endParaRPr>
          </a:p>
        </p:txBody>
      </p:sp>
      <p:sp>
        <p:nvSpPr>
          <p:cNvPr id="3" name="Content Placeholder 2"/>
          <p:cNvSpPr>
            <a:spLocks noGrp="1"/>
          </p:cNvSpPr>
          <p:nvPr>
            <p:ph idx="1"/>
          </p:nvPr>
        </p:nvSpPr>
        <p:spPr>
          <a:xfrm>
            <a:off x="457199" y="950383"/>
            <a:ext cx="8348133" cy="3394075"/>
          </a:xfrm>
        </p:spPr>
        <p:txBody>
          <a:bodyPr>
            <a:normAutofit fontScale="92500"/>
          </a:bodyPr>
          <a:lstStyle/>
          <a:p>
            <a:pPr>
              <a:spcBef>
                <a:spcPts val="0"/>
              </a:spcBef>
              <a:spcAft>
                <a:spcPts val="1200"/>
              </a:spcAft>
              <a:buFont typeface="Wingdings" panose="05000000000000000000" pitchFamily="2" charset="2"/>
              <a:buChar char="§"/>
            </a:pPr>
            <a:r>
              <a:rPr lang="en-US" sz="2000" dirty="0" smtClean="0">
                <a:effectLst/>
              </a:rPr>
              <a:t>Low Risk (rarely requires inpatient evaluation):</a:t>
            </a:r>
          </a:p>
          <a:p>
            <a:pPr lvl="1">
              <a:spcBef>
                <a:spcPts val="0"/>
              </a:spcBef>
              <a:spcAft>
                <a:spcPts val="1200"/>
              </a:spcAft>
              <a:buFont typeface="Wingdings" panose="05000000000000000000" pitchFamily="2" charset="2"/>
              <a:buChar char="ü"/>
            </a:pPr>
            <a:r>
              <a:rPr lang="en-US" sz="2000" dirty="0" smtClean="0">
                <a:effectLst/>
              </a:rPr>
              <a:t>Presence </a:t>
            </a:r>
            <a:r>
              <a:rPr lang="en-US" sz="2000" dirty="0">
                <a:effectLst/>
              </a:rPr>
              <a:t>of normal LV systolic function, lack of wall-motion abnormalities or clinical history of myocardial infarction, and no evidence of conduction disease on </a:t>
            </a:r>
            <a:r>
              <a:rPr lang="en-US" sz="2000" dirty="0" smtClean="0">
                <a:effectLst/>
              </a:rPr>
              <a:t>ECG make a cardiac etiology less likely </a:t>
            </a:r>
          </a:p>
          <a:p>
            <a:pPr>
              <a:spcBef>
                <a:spcPts val="0"/>
              </a:spcBef>
              <a:spcAft>
                <a:spcPts val="1200"/>
              </a:spcAft>
              <a:buFont typeface="Wingdings" panose="05000000000000000000" pitchFamily="2" charset="2"/>
              <a:buChar char="§"/>
            </a:pPr>
            <a:r>
              <a:rPr lang="en-US" sz="2000" dirty="0" smtClean="0">
                <a:effectLst/>
              </a:rPr>
              <a:t>High Risk (warrants inpatient care):</a:t>
            </a:r>
          </a:p>
          <a:p>
            <a:pPr lvl="1">
              <a:spcBef>
                <a:spcPts val="0"/>
              </a:spcBef>
              <a:spcAft>
                <a:spcPts val="1200"/>
              </a:spcAft>
              <a:buFont typeface="Wingdings" panose="05000000000000000000" pitchFamily="2" charset="2"/>
              <a:buChar char="ü"/>
            </a:pPr>
            <a:r>
              <a:rPr lang="en-US" sz="2000" dirty="0" smtClean="0">
                <a:effectLst/>
              </a:rPr>
              <a:t>Individuals with evidence of significant cardiovascular disease, abnormal vital signs (mainly hypotension, tachycardia, and hypoxemia), and key abnormal laboratory values (anemia, elevated troponins, elevated BNP)</a:t>
            </a:r>
          </a:p>
          <a:p>
            <a:endParaRPr lang="en-US" sz="2400" dirty="0">
              <a:solidFill>
                <a:srgbClr val="FFFFFF"/>
              </a:solidFill>
              <a:effectLst/>
            </a:endParaRPr>
          </a:p>
          <a:p>
            <a:pPr marL="0" indent="0">
              <a:buNone/>
            </a:pPr>
            <a:endParaRPr lang="en-US" dirty="0">
              <a:solidFill>
                <a:srgbClr val="FFFFFF"/>
              </a:solidFill>
              <a:effectLst/>
            </a:endParaRPr>
          </a:p>
        </p:txBody>
      </p:sp>
    </p:spTree>
    <p:extLst>
      <p:ext uri="{BB962C8B-B14F-4D97-AF65-F5344CB8AC3E}">
        <p14:creationId xmlns:p14="http://schemas.microsoft.com/office/powerpoint/2010/main" val="363014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97"/>
            <a:ext cx="8229600" cy="857250"/>
          </a:xfrm>
        </p:spPr>
        <p:txBody>
          <a:bodyPr>
            <a:noAutofit/>
          </a:bodyPr>
          <a:lstStyle/>
          <a:p>
            <a:r>
              <a:rPr lang="en-US" sz="3800" b="1" dirty="0" smtClean="0">
                <a:latin typeface="Cambria" panose="02040503050406030204" pitchFamily="18" charset="0"/>
              </a:rPr>
              <a:t>Syncope Stratified by </a:t>
            </a:r>
            <a:br>
              <a:rPr lang="en-US" sz="3800" b="1" dirty="0" smtClean="0">
                <a:latin typeface="Cambria" panose="02040503050406030204" pitchFamily="18" charset="0"/>
              </a:rPr>
            </a:br>
            <a:r>
              <a:rPr lang="en-US" sz="3800" b="1" dirty="0" smtClean="0">
                <a:latin typeface="Cambria" panose="02040503050406030204" pitchFamily="18" charset="0"/>
              </a:rPr>
              <a:t>Risk of Death</a:t>
            </a:r>
            <a:endParaRPr lang="en-US" sz="3800" b="1" dirty="0">
              <a:latin typeface="Cambria" panose="02040503050406030204" pitchFamily="18" charset="0"/>
            </a:endParaRPr>
          </a:p>
        </p:txBody>
      </p:sp>
      <p:sp>
        <p:nvSpPr>
          <p:cNvPr id="4" name="Title 1"/>
          <p:cNvSpPr txBox="1">
            <a:spLocks/>
          </p:cNvSpPr>
          <p:nvPr/>
        </p:nvSpPr>
        <p:spPr>
          <a:xfrm>
            <a:off x="6002866" y="4612183"/>
            <a:ext cx="3141134" cy="531317"/>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rgbClr val="FFFF00"/>
                </a:solidFill>
                <a:effectLst>
                  <a:outerShdw blurRad="50800" dist="50800" dir="5400000" sx="101000" sy="101000" algn="t" rotWithShape="0">
                    <a:prstClr val="black">
                      <a:alpha val="40000"/>
                    </a:prstClr>
                  </a:outerShdw>
                </a:effectLst>
                <a:latin typeface="+mj-lt"/>
                <a:ea typeface="+mj-ea"/>
                <a:cs typeface="+mj-cs"/>
              </a:defRPr>
            </a:lvl1pPr>
          </a:lstStyle>
          <a:p>
            <a:pPr algn="r">
              <a:defRPr/>
            </a:pPr>
            <a:r>
              <a:rPr lang="en-US" sz="1000" b="1" i="1" dirty="0" err="1" smtClean="0">
                <a:solidFill>
                  <a:schemeClr val="bg1"/>
                </a:solidFill>
                <a:effectLst/>
                <a:latin typeface="+mn-lt"/>
                <a:cs typeface="Calisto MT"/>
              </a:rPr>
              <a:t>Soteriades</a:t>
            </a:r>
            <a:r>
              <a:rPr lang="en-US" sz="1000" b="1" i="1" dirty="0" smtClean="0">
                <a:solidFill>
                  <a:schemeClr val="bg1"/>
                </a:solidFill>
                <a:effectLst/>
                <a:latin typeface="+mn-lt"/>
                <a:cs typeface="Calisto MT"/>
              </a:rPr>
              <a:t> ES, et al. NEJM 2002</a:t>
            </a:r>
            <a:endParaRPr lang="en-US" sz="1000" b="1" i="1" dirty="0">
              <a:solidFill>
                <a:schemeClr val="bg1"/>
              </a:solidFill>
              <a:effectLst/>
              <a:latin typeface="+mn-lt"/>
              <a:cs typeface="Calisto MT"/>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0622" y="1188569"/>
            <a:ext cx="6305704"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006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Relevance</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spcBef>
                <a:spcPts val="0"/>
              </a:spcBef>
              <a:spcAft>
                <a:spcPts val="1200"/>
              </a:spcAft>
              <a:buFont typeface="Wingdings" panose="05000000000000000000" pitchFamily="2" charset="2"/>
              <a:buChar char="§"/>
            </a:pPr>
            <a:r>
              <a:rPr lang="en-US" sz="2000" dirty="0" smtClean="0">
                <a:effectLst/>
              </a:rPr>
              <a:t>Syncope </a:t>
            </a:r>
            <a:r>
              <a:rPr lang="en-US" sz="2000" dirty="0">
                <a:effectLst/>
              </a:rPr>
              <a:t>is associated with significant morbidity and mortality in older </a:t>
            </a:r>
            <a:r>
              <a:rPr lang="en-US" sz="2000" dirty="0" smtClean="0">
                <a:effectLst/>
              </a:rPr>
              <a:t>adults</a:t>
            </a:r>
            <a:endParaRPr lang="en-US" sz="2000" dirty="0">
              <a:effectLst/>
            </a:endParaRPr>
          </a:p>
          <a:p>
            <a:pPr lvl="1">
              <a:spcBef>
                <a:spcPts val="0"/>
              </a:spcBef>
              <a:spcAft>
                <a:spcPts val="1200"/>
              </a:spcAft>
            </a:pPr>
            <a:r>
              <a:rPr lang="en-US" sz="2000" dirty="0" smtClean="0">
                <a:effectLst/>
              </a:rPr>
              <a:t>&gt;10% of falls in the elderly may be caused by syncope</a:t>
            </a:r>
          </a:p>
          <a:p>
            <a:pPr lvl="1">
              <a:spcBef>
                <a:spcPts val="0"/>
              </a:spcBef>
              <a:spcAft>
                <a:spcPts val="1200"/>
              </a:spcAft>
            </a:pPr>
            <a:r>
              <a:rPr lang="en-US" sz="2000" dirty="0" smtClean="0">
                <a:effectLst/>
              </a:rPr>
              <a:t>Up </a:t>
            </a:r>
            <a:r>
              <a:rPr lang="en-US" sz="2000" dirty="0">
                <a:effectLst/>
              </a:rPr>
              <a:t>to 35% of </a:t>
            </a:r>
            <a:r>
              <a:rPr lang="en-US" sz="2000" dirty="0" err="1">
                <a:effectLst/>
              </a:rPr>
              <a:t>syncopal</a:t>
            </a:r>
            <a:r>
              <a:rPr lang="en-US" sz="2000" dirty="0">
                <a:effectLst/>
              </a:rPr>
              <a:t> episodes result in injury</a:t>
            </a:r>
          </a:p>
          <a:p>
            <a:pPr lvl="1">
              <a:spcBef>
                <a:spcPts val="0"/>
              </a:spcBef>
              <a:spcAft>
                <a:spcPts val="1200"/>
              </a:spcAft>
            </a:pPr>
            <a:r>
              <a:rPr lang="en-US" sz="2000" dirty="0">
                <a:effectLst/>
              </a:rPr>
              <a:t>2-year mortality rate of older patients with syncope </a:t>
            </a:r>
            <a:r>
              <a:rPr lang="en-US" sz="2000" dirty="0" smtClean="0">
                <a:effectLst/>
              </a:rPr>
              <a:t>~30%</a:t>
            </a:r>
          </a:p>
          <a:p>
            <a:pPr>
              <a:spcBef>
                <a:spcPts val="0"/>
              </a:spcBef>
              <a:spcAft>
                <a:spcPts val="1200"/>
              </a:spcAft>
              <a:buFont typeface="Wingdings" panose="05000000000000000000" pitchFamily="2" charset="2"/>
              <a:buChar char="§"/>
            </a:pPr>
            <a:r>
              <a:rPr lang="en-US" sz="2000" dirty="0" smtClean="0">
                <a:effectLst/>
              </a:rPr>
              <a:t>Understanding </a:t>
            </a:r>
            <a:r>
              <a:rPr lang="en-US" sz="2000" dirty="0">
                <a:effectLst/>
              </a:rPr>
              <a:t>the unique aspects related to syncope </a:t>
            </a:r>
            <a:r>
              <a:rPr lang="en-US" sz="2000" u="sng" dirty="0">
                <a:effectLst/>
              </a:rPr>
              <a:t>diagnosis</a:t>
            </a:r>
            <a:r>
              <a:rPr lang="en-US" sz="2000" dirty="0">
                <a:effectLst/>
              </a:rPr>
              <a:t> and </a:t>
            </a:r>
            <a:r>
              <a:rPr lang="en-US" sz="2000" u="sng" dirty="0">
                <a:effectLst/>
              </a:rPr>
              <a:t>management</a:t>
            </a:r>
            <a:r>
              <a:rPr lang="en-US" sz="2000" dirty="0">
                <a:effectLst/>
              </a:rPr>
              <a:t> in older adults may limit these adverse </a:t>
            </a:r>
            <a:r>
              <a:rPr lang="en-US" sz="2000" dirty="0" smtClean="0">
                <a:effectLst/>
              </a:rPr>
              <a:t>outcomes</a:t>
            </a:r>
            <a:endParaRPr lang="en-US" sz="2000" dirty="0">
              <a:effectLst/>
            </a:endParaRPr>
          </a:p>
          <a:p>
            <a:pPr>
              <a:spcBef>
                <a:spcPts val="0"/>
              </a:spcBef>
              <a:spcAft>
                <a:spcPts val="1200"/>
              </a:spcAft>
            </a:pPr>
            <a:endParaRPr lang="en-US" sz="2000" dirty="0"/>
          </a:p>
        </p:txBody>
      </p:sp>
    </p:spTree>
    <p:extLst>
      <p:ext uri="{BB962C8B-B14F-4D97-AF65-F5344CB8AC3E}">
        <p14:creationId xmlns:p14="http://schemas.microsoft.com/office/powerpoint/2010/main" val="1137673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2"/>
            <a:ext cx="8229600" cy="857250"/>
          </a:xfrm>
        </p:spPr>
        <p:txBody>
          <a:bodyPr>
            <a:normAutofit/>
          </a:bodyPr>
          <a:lstStyle/>
          <a:p>
            <a:r>
              <a:rPr lang="en-US" sz="4000" b="1" dirty="0" smtClean="0">
                <a:latin typeface="Cambria" panose="02040503050406030204" pitchFamily="18" charset="0"/>
              </a:rPr>
              <a:t>Available Risk Scores</a:t>
            </a:r>
            <a:endParaRPr lang="en-US" sz="4000" b="1" dirty="0">
              <a:latin typeface="Cambria" panose="020405030504060302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58781719"/>
              </p:ext>
            </p:extLst>
          </p:nvPr>
        </p:nvGraphicFramePr>
        <p:xfrm>
          <a:off x="237063" y="800013"/>
          <a:ext cx="8636001" cy="3304517"/>
        </p:xfrm>
        <a:graphic>
          <a:graphicData uri="http://schemas.openxmlformats.org/drawingml/2006/table">
            <a:tbl>
              <a:tblPr>
                <a:tableStyleId>{68D230F3-CF80-4859-8CE7-A43EE81993B5}</a:tableStyleId>
              </a:tblPr>
              <a:tblGrid>
                <a:gridCol w="2878667"/>
                <a:gridCol w="2878667"/>
                <a:gridCol w="2878667"/>
              </a:tblGrid>
              <a:tr h="741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Boston Syncope Criteria (sensitivity  97%, spec. 62%)</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Risk Stratification of Syncope in ER – ROSE  (sensitivity 87%, spec. 65%)</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San Francisco Syncope Rule (sensitivity  96%, spec. 62%)</a:t>
                      </a:r>
                      <a:endParaRPr kumimoji="0" lang="en-US" sz="1300" b="1" i="0" u="none" strike="noStrike" cap="none" normalizeH="0" baseline="0" dirty="0">
                        <a:ln>
                          <a:noFill/>
                        </a:ln>
                        <a:solidFill>
                          <a:srgbClr val="FFFFFF"/>
                        </a:solidFill>
                        <a:effectLst/>
                        <a:latin typeface="Franklin Gothic Book" charset="0"/>
                        <a:ea typeface="ＭＳ Ｐゴシック" charset="0"/>
                        <a:cs typeface="Arial" charset="0"/>
                      </a:endParaRPr>
                    </a:p>
                  </a:txBody>
                  <a:tcPr marL="86360" marR="86360" marT="32385" marB="32385" horzOverflow="overflow"/>
                </a:tc>
              </a:tr>
              <a:tr h="300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Suspected ACS</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BNP &gt;300 pg/ml</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History of CHF</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r h="300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Conduction disease</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Positive guaiac</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Hematocrit &lt;30%</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r h="300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Worrisome cardiac history</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Hemoglobin &lt;9 g/dl</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Shortness of breath</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r h="300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Valvular disease</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Oxygen saturation &lt;94%</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Systolic BP &lt;90 mm Hg</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r h="448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Family history of SCD</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a:ln>
                            <a:noFill/>
                          </a:ln>
                          <a:effectLst/>
                        </a:rPr>
                        <a:t>Q-wave on ECG</a:t>
                      </a: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Abnormalities on ECG or cardiac monitor</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r h="300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Persistently abnormal vitals</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r h="300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Volume depletion</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r h="300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a:ln>
                            <a:noFill/>
                          </a:ln>
                          <a:effectLst/>
                        </a:rPr>
                        <a:t>CNS event</a:t>
                      </a:r>
                      <a:endParaRPr kumimoji="0" lang="en-US" sz="1300" b="0" i="0" u="none" strike="noStrike" cap="none" normalizeH="0" baseline="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00"/>
                        </a:solidFill>
                        <a:effectLst/>
                        <a:latin typeface="Franklin Gothic Book" charset="0"/>
                        <a:ea typeface="ＭＳ Ｐゴシック" charset="0"/>
                        <a:cs typeface="Arial" charset="0"/>
                      </a:endParaRPr>
                    </a:p>
                  </a:txBody>
                  <a:tcPr marL="86360" marR="86360" marT="32385" marB="32385" horzOverflow="overflow"/>
                </a:tc>
              </a:tr>
            </a:tbl>
          </a:graphicData>
        </a:graphic>
      </p:graphicFrame>
    </p:spTree>
    <p:extLst>
      <p:ext uri="{BB962C8B-B14F-4D97-AF65-F5344CB8AC3E}">
        <p14:creationId xmlns:p14="http://schemas.microsoft.com/office/powerpoint/2010/main" val="1340313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4000" b="1" dirty="0" smtClean="0">
                <a:latin typeface="Cambria" panose="02040503050406030204" pitchFamily="18" charset="0"/>
              </a:rPr>
              <a:t>Risk Stratification</a:t>
            </a:r>
            <a:endParaRPr lang="en-US" sz="4000" b="1" dirty="0">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226" y="853814"/>
            <a:ext cx="6537548"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bwMode="auto">
          <a:xfrm>
            <a:off x="4703805" y="4768797"/>
            <a:ext cx="4336522" cy="28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r">
              <a:spcBef>
                <a:spcPct val="20000"/>
              </a:spcBef>
            </a:pPr>
            <a:r>
              <a:rPr lang="en-US" sz="1000" b="1" i="1" dirty="0">
                <a:solidFill>
                  <a:schemeClr val="bg1"/>
                </a:solidFill>
                <a:latin typeface="+mn-lt"/>
                <a:cs typeface="Calisto MT"/>
              </a:rPr>
              <a:t>Reed MJ, et al. </a:t>
            </a:r>
            <a:r>
              <a:rPr lang="en-US" sz="1000" b="1" i="1" dirty="0" err="1">
                <a:solidFill>
                  <a:schemeClr val="bg1"/>
                </a:solidFill>
                <a:latin typeface="+mn-lt"/>
                <a:cs typeface="Calisto MT"/>
              </a:rPr>
              <a:t>Emerg</a:t>
            </a:r>
            <a:r>
              <a:rPr lang="en-US" sz="1000" b="1" i="1" dirty="0">
                <a:solidFill>
                  <a:schemeClr val="bg1"/>
                </a:solidFill>
                <a:latin typeface="+mn-lt"/>
                <a:cs typeface="Calisto MT"/>
              </a:rPr>
              <a:t> Med J </a:t>
            </a:r>
            <a:r>
              <a:rPr lang="en-US" sz="1000" b="1" i="1" dirty="0" smtClean="0">
                <a:solidFill>
                  <a:schemeClr val="bg1"/>
                </a:solidFill>
                <a:latin typeface="+mn-lt"/>
                <a:cs typeface="Calisto MT"/>
              </a:rPr>
              <a:t>2007</a:t>
            </a:r>
            <a:endParaRPr lang="en-US" sz="1000" b="1" i="1" dirty="0">
              <a:solidFill>
                <a:schemeClr val="bg1"/>
              </a:solidFill>
              <a:latin typeface="+mn-lt"/>
              <a:cs typeface="Calisto MT"/>
            </a:endParaRPr>
          </a:p>
        </p:txBody>
      </p:sp>
    </p:spTree>
    <p:extLst>
      <p:ext uri="{BB962C8B-B14F-4D97-AF65-F5344CB8AC3E}">
        <p14:creationId xmlns:p14="http://schemas.microsoft.com/office/powerpoint/2010/main" val="1377032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94"/>
            <a:ext cx="8229600" cy="857250"/>
          </a:xfrm>
        </p:spPr>
        <p:txBody>
          <a:bodyPr>
            <a:normAutofit/>
          </a:bodyPr>
          <a:lstStyle/>
          <a:p>
            <a:r>
              <a:rPr lang="en-US" sz="4000" b="1" dirty="0" smtClean="0">
                <a:latin typeface="Cambria" panose="02040503050406030204" pitchFamily="18" charset="0"/>
              </a:rPr>
              <a:t>Syncope Units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953015"/>
            <a:ext cx="8229600" cy="3394075"/>
          </a:xfrm>
        </p:spPr>
        <p:txBody>
          <a:bodyPr>
            <a:normAutofit/>
          </a:bodyPr>
          <a:lstStyle/>
          <a:p>
            <a:pPr>
              <a:spcBef>
                <a:spcPts val="0"/>
              </a:spcBef>
              <a:spcAft>
                <a:spcPts val="1200"/>
              </a:spcAft>
              <a:buFont typeface="Wingdings" panose="05000000000000000000" pitchFamily="2" charset="2"/>
              <a:buChar char="§"/>
            </a:pPr>
            <a:r>
              <a:rPr lang="en-US" sz="2000" dirty="0">
                <a:effectLst/>
              </a:rPr>
              <a:t>Syncope units have been proposed in an effort to</a:t>
            </a:r>
            <a:r>
              <a:rPr lang="en-US" sz="2000" i="1" dirty="0">
                <a:effectLst/>
              </a:rPr>
              <a:t>:</a:t>
            </a:r>
            <a:r>
              <a:rPr lang="en-US" sz="2000" dirty="0">
                <a:effectLst/>
              </a:rPr>
              <a:t> </a:t>
            </a:r>
            <a:endParaRPr lang="en-US" sz="2000" dirty="0" smtClean="0">
              <a:effectLst/>
            </a:endParaRPr>
          </a:p>
          <a:p>
            <a:pPr lvl="1">
              <a:spcBef>
                <a:spcPts val="0"/>
              </a:spcBef>
              <a:spcAft>
                <a:spcPts val="1200"/>
              </a:spcAft>
              <a:buFont typeface="Wingdings" panose="05000000000000000000" pitchFamily="2" charset="2"/>
              <a:buChar char="ü"/>
            </a:pPr>
            <a:r>
              <a:rPr lang="en-US" sz="2000" dirty="0">
                <a:effectLst/>
              </a:rPr>
              <a:t>S</a:t>
            </a:r>
            <a:r>
              <a:rPr lang="en-US" sz="2000" dirty="0" smtClean="0">
                <a:effectLst/>
              </a:rPr>
              <a:t>tandardize </a:t>
            </a:r>
            <a:r>
              <a:rPr lang="en-US" sz="2000" dirty="0">
                <a:effectLst/>
              </a:rPr>
              <a:t>the evaluation and management of syncope providing an individualized and effective </a:t>
            </a:r>
            <a:r>
              <a:rPr lang="en-US" sz="2000" dirty="0" smtClean="0">
                <a:effectLst/>
              </a:rPr>
              <a:t>assessment </a:t>
            </a:r>
          </a:p>
          <a:p>
            <a:pPr lvl="1">
              <a:spcBef>
                <a:spcPts val="0"/>
              </a:spcBef>
              <a:spcAft>
                <a:spcPts val="1200"/>
              </a:spcAft>
              <a:buFont typeface="Wingdings" panose="05000000000000000000" pitchFamily="2" charset="2"/>
              <a:buChar char="ü"/>
            </a:pPr>
            <a:r>
              <a:rPr lang="en-US" sz="2000" dirty="0">
                <a:effectLst/>
              </a:rPr>
              <a:t>I</a:t>
            </a:r>
            <a:r>
              <a:rPr lang="en-US" sz="2000" dirty="0" smtClean="0">
                <a:effectLst/>
              </a:rPr>
              <a:t>ncrease </a:t>
            </a:r>
            <a:r>
              <a:rPr lang="en-US" sz="2000" dirty="0">
                <a:effectLst/>
              </a:rPr>
              <a:t>diagnostic </a:t>
            </a:r>
            <a:r>
              <a:rPr lang="en-US" sz="2000" dirty="0" smtClean="0">
                <a:effectLst/>
              </a:rPr>
              <a:t>yield</a:t>
            </a:r>
            <a:endParaRPr lang="en-US" sz="2000" dirty="0">
              <a:effectLst/>
            </a:endParaRPr>
          </a:p>
          <a:p>
            <a:pPr lvl="1">
              <a:spcBef>
                <a:spcPts val="0"/>
              </a:spcBef>
              <a:spcAft>
                <a:spcPts val="1200"/>
              </a:spcAft>
              <a:buFont typeface="Wingdings" panose="05000000000000000000" pitchFamily="2" charset="2"/>
              <a:buChar char="ü"/>
            </a:pPr>
            <a:r>
              <a:rPr lang="en-US" sz="2000" dirty="0">
                <a:effectLst/>
              </a:rPr>
              <a:t>I</a:t>
            </a:r>
            <a:r>
              <a:rPr lang="en-US" sz="2000" dirty="0" smtClean="0">
                <a:effectLst/>
              </a:rPr>
              <a:t>mprove </a:t>
            </a:r>
            <a:r>
              <a:rPr lang="en-US" sz="2000" dirty="0">
                <a:effectLst/>
              </a:rPr>
              <a:t>clinical </a:t>
            </a:r>
            <a:r>
              <a:rPr lang="en-US" sz="2000" dirty="0" smtClean="0">
                <a:effectLst/>
              </a:rPr>
              <a:t>outcomes</a:t>
            </a:r>
          </a:p>
          <a:p>
            <a:pPr>
              <a:spcBef>
                <a:spcPts val="0"/>
              </a:spcBef>
              <a:spcAft>
                <a:spcPts val="1200"/>
              </a:spcAft>
              <a:buFont typeface="Wingdings" panose="05000000000000000000" pitchFamily="2" charset="2"/>
              <a:buChar char="§"/>
            </a:pPr>
            <a:r>
              <a:rPr lang="en-US" sz="2000" dirty="0" smtClean="0">
                <a:effectLst/>
              </a:rPr>
              <a:t>Such </a:t>
            </a:r>
            <a:r>
              <a:rPr lang="en-US" sz="2000" dirty="0">
                <a:effectLst/>
              </a:rPr>
              <a:t>units are usually multidisciplinary in nature, involving ED </a:t>
            </a:r>
            <a:r>
              <a:rPr lang="en-US" sz="2000" dirty="0" smtClean="0">
                <a:effectLst/>
              </a:rPr>
              <a:t>staff, </a:t>
            </a:r>
            <a:r>
              <a:rPr lang="en-US" sz="2000" dirty="0">
                <a:effectLst/>
              </a:rPr>
              <a:t>cardiologists, and physicians with expertise in </a:t>
            </a:r>
            <a:r>
              <a:rPr lang="en-US" sz="2000" dirty="0" smtClean="0">
                <a:effectLst/>
              </a:rPr>
              <a:t>syncope </a:t>
            </a:r>
          </a:p>
        </p:txBody>
      </p:sp>
    </p:spTree>
    <p:extLst>
      <p:ext uri="{BB962C8B-B14F-4D97-AF65-F5344CB8AC3E}">
        <p14:creationId xmlns:p14="http://schemas.microsoft.com/office/powerpoint/2010/main" val="861033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97"/>
            <a:ext cx="8229600" cy="857250"/>
          </a:xfrm>
        </p:spPr>
        <p:txBody>
          <a:bodyPr>
            <a:normAutofit/>
          </a:bodyPr>
          <a:lstStyle/>
          <a:p>
            <a:r>
              <a:rPr lang="en-US" sz="4000" b="1" dirty="0" smtClean="0">
                <a:latin typeface="Cambria" panose="02040503050406030204" pitchFamily="18" charset="0"/>
              </a:rPr>
              <a:t>Benefits of Syncope Units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981247"/>
            <a:ext cx="8229600" cy="3394075"/>
          </a:xfrm>
        </p:spPr>
        <p:txBody>
          <a:bodyPr>
            <a:normAutofit fontScale="92500"/>
          </a:bodyPr>
          <a:lstStyle/>
          <a:p>
            <a:pPr>
              <a:lnSpc>
                <a:spcPct val="110000"/>
              </a:lnSpc>
              <a:spcBef>
                <a:spcPts val="0"/>
              </a:spcBef>
              <a:spcAft>
                <a:spcPts val="1200"/>
              </a:spcAft>
              <a:buFont typeface="Wingdings" panose="05000000000000000000" pitchFamily="2" charset="2"/>
              <a:buChar char="§"/>
            </a:pPr>
            <a:r>
              <a:rPr lang="en-US" sz="2000" dirty="0" smtClean="0">
                <a:effectLst/>
                <a:latin typeface="Cambria" panose="02040503050406030204" pitchFamily="18" charset="0"/>
              </a:rPr>
              <a:t>Facilitate an efficient </a:t>
            </a:r>
            <a:r>
              <a:rPr lang="en-US" sz="2000" dirty="0">
                <a:effectLst/>
                <a:latin typeface="Cambria" panose="02040503050406030204" pitchFamily="18" charset="0"/>
              </a:rPr>
              <a:t>and cost-effective assessment on an individualized basis designed to maximize diagnostic yield while minimizing the use of unnecessary expensive tests</a:t>
            </a:r>
            <a:endParaRPr lang="en-US" sz="2000" dirty="0">
              <a:latin typeface="Cambria" panose="02040503050406030204" pitchFamily="18" charset="0"/>
            </a:endParaRPr>
          </a:p>
          <a:p>
            <a:pPr>
              <a:lnSpc>
                <a:spcPct val="110000"/>
              </a:lnSpc>
              <a:spcBef>
                <a:spcPts val="0"/>
              </a:spcBef>
              <a:spcAft>
                <a:spcPts val="1200"/>
              </a:spcAft>
              <a:buFont typeface="Wingdings" panose="05000000000000000000" pitchFamily="2" charset="2"/>
              <a:buChar char="§"/>
            </a:pPr>
            <a:r>
              <a:rPr lang="en-US" sz="2000" dirty="0" smtClean="0">
                <a:effectLst/>
                <a:latin typeface="Cambria" panose="02040503050406030204" pitchFamily="18" charset="0"/>
              </a:rPr>
              <a:t>Increase </a:t>
            </a:r>
            <a:r>
              <a:rPr lang="en-US" sz="2000" dirty="0">
                <a:effectLst/>
                <a:latin typeface="Cambria" panose="02040503050406030204" pitchFamily="18" charset="0"/>
              </a:rPr>
              <a:t>the </a:t>
            </a:r>
            <a:r>
              <a:rPr lang="en-US" sz="2000" dirty="0" smtClean="0">
                <a:effectLst/>
                <a:latin typeface="Cambria" panose="02040503050406030204" pitchFamily="18" charset="0"/>
              </a:rPr>
              <a:t>proportion </a:t>
            </a:r>
            <a:r>
              <a:rPr lang="en-US" sz="2000" dirty="0">
                <a:effectLst/>
                <a:latin typeface="Cambria" panose="02040503050406030204" pitchFamily="18" charset="0"/>
              </a:rPr>
              <a:t>of syncope cases for which a definitive diagnosis is </a:t>
            </a:r>
            <a:r>
              <a:rPr lang="en-US" sz="2000" dirty="0" smtClean="0">
                <a:effectLst/>
                <a:latin typeface="Cambria" panose="02040503050406030204" pitchFamily="18" charset="0"/>
              </a:rPr>
              <a:t>established</a:t>
            </a:r>
            <a:endParaRPr lang="en-US" sz="2000" dirty="0">
              <a:effectLst/>
              <a:latin typeface="Cambria" panose="02040503050406030204" pitchFamily="18" charset="0"/>
            </a:endParaRPr>
          </a:p>
          <a:p>
            <a:pPr>
              <a:lnSpc>
                <a:spcPct val="110000"/>
              </a:lnSpc>
              <a:spcBef>
                <a:spcPts val="0"/>
              </a:spcBef>
              <a:spcAft>
                <a:spcPts val="1200"/>
              </a:spcAft>
              <a:buFont typeface="Wingdings" panose="05000000000000000000" pitchFamily="2" charset="2"/>
              <a:buChar char="§"/>
            </a:pPr>
            <a:r>
              <a:rPr lang="en-US" sz="2000" dirty="0" smtClean="0">
                <a:effectLst/>
                <a:latin typeface="Cambria" panose="02040503050406030204" pitchFamily="18" charset="0"/>
              </a:rPr>
              <a:t>Decrease </a:t>
            </a:r>
            <a:r>
              <a:rPr lang="en-US" sz="2000" dirty="0">
                <a:effectLst/>
                <a:latin typeface="Cambria" panose="02040503050406030204" pitchFamily="18" charset="0"/>
              </a:rPr>
              <a:t>hospital </a:t>
            </a:r>
            <a:r>
              <a:rPr lang="en-US" sz="2000" dirty="0" smtClean="0">
                <a:effectLst/>
                <a:latin typeface="Cambria" panose="02040503050406030204" pitchFamily="18" charset="0"/>
              </a:rPr>
              <a:t>admissions;</a:t>
            </a:r>
            <a:r>
              <a:rPr lang="en-US" sz="2000" dirty="0">
                <a:effectLst/>
                <a:latin typeface="Cambria" panose="02040503050406030204" pitchFamily="18" charset="0"/>
              </a:rPr>
              <a:t> </a:t>
            </a:r>
            <a:r>
              <a:rPr lang="en-US" sz="2000" dirty="0" smtClean="0">
                <a:effectLst/>
                <a:latin typeface="Cambria" panose="02040503050406030204" pitchFamily="18" charset="0"/>
              </a:rPr>
              <a:t>lower </a:t>
            </a:r>
            <a:r>
              <a:rPr lang="en-US" sz="2000" dirty="0">
                <a:effectLst/>
                <a:latin typeface="Cambria" panose="02040503050406030204" pitchFamily="18" charset="0"/>
              </a:rPr>
              <a:t>the cost of </a:t>
            </a:r>
            <a:r>
              <a:rPr lang="en-US" sz="2000" dirty="0" smtClean="0">
                <a:effectLst/>
                <a:latin typeface="Cambria" panose="02040503050406030204" pitchFamily="18" charset="0"/>
              </a:rPr>
              <a:t>care</a:t>
            </a:r>
          </a:p>
          <a:p>
            <a:pPr>
              <a:lnSpc>
                <a:spcPct val="110000"/>
              </a:lnSpc>
              <a:spcBef>
                <a:spcPts val="0"/>
              </a:spcBef>
              <a:spcAft>
                <a:spcPts val="1200"/>
              </a:spcAft>
              <a:buFont typeface="Wingdings" panose="05000000000000000000" pitchFamily="2" charset="2"/>
              <a:buChar char="§"/>
            </a:pPr>
            <a:r>
              <a:rPr lang="en-US" sz="2000" dirty="0" smtClean="0">
                <a:effectLst/>
                <a:latin typeface="Cambria" panose="02040503050406030204" pitchFamily="18" charset="0"/>
              </a:rPr>
              <a:t>Have </a:t>
            </a:r>
            <a:r>
              <a:rPr lang="en-US" sz="2000" u="sng" dirty="0" smtClean="0">
                <a:effectLst/>
                <a:latin typeface="Cambria" panose="02040503050406030204" pitchFamily="18" charset="0"/>
              </a:rPr>
              <a:t>not</a:t>
            </a:r>
            <a:r>
              <a:rPr lang="en-US" sz="2000" dirty="0" smtClean="0">
                <a:effectLst/>
                <a:latin typeface="Cambria" panose="02040503050406030204" pitchFamily="18" charset="0"/>
              </a:rPr>
              <a:t> </a:t>
            </a:r>
            <a:r>
              <a:rPr lang="en-US" sz="2000" dirty="0">
                <a:effectLst/>
                <a:latin typeface="Cambria" panose="02040503050406030204" pitchFamily="18" charset="0"/>
              </a:rPr>
              <a:t>been shown to reduce mortality or the frequency of recurrent </a:t>
            </a:r>
            <a:r>
              <a:rPr lang="en-US" sz="2000" dirty="0" err="1">
                <a:effectLst/>
                <a:latin typeface="Cambria" panose="02040503050406030204" pitchFamily="18" charset="0"/>
              </a:rPr>
              <a:t>syncopal</a:t>
            </a:r>
            <a:r>
              <a:rPr lang="en-US" sz="2000" dirty="0">
                <a:effectLst/>
                <a:latin typeface="Cambria" panose="02040503050406030204" pitchFamily="18" charset="0"/>
              </a:rPr>
              <a:t> events, and have not </a:t>
            </a:r>
            <a:r>
              <a:rPr lang="en-US" sz="2000" dirty="0" smtClean="0">
                <a:effectLst/>
                <a:latin typeface="Cambria" panose="02040503050406030204" pitchFamily="18" charset="0"/>
              </a:rPr>
              <a:t>yet been </a:t>
            </a:r>
            <a:r>
              <a:rPr lang="en-US" sz="2000" dirty="0">
                <a:effectLst/>
                <a:latin typeface="Cambria" panose="02040503050406030204" pitchFamily="18" charset="0"/>
              </a:rPr>
              <a:t>implemented on a large-scale </a:t>
            </a:r>
            <a:r>
              <a:rPr lang="en-US" sz="2000" dirty="0" smtClean="0">
                <a:effectLst/>
                <a:latin typeface="Cambria" panose="02040503050406030204" pitchFamily="18" charset="0"/>
              </a:rPr>
              <a:t>basis</a:t>
            </a:r>
            <a:endParaRPr lang="en-US" sz="2000" dirty="0">
              <a:effectLst/>
              <a:latin typeface="Cambria" panose="02040503050406030204" pitchFamily="18" charset="0"/>
            </a:endParaRPr>
          </a:p>
          <a:p>
            <a:pPr>
              <a:lnSpc>
                <a:spcPct val="110000"/>
              </a:lnSpc>
            </a:pPr>
            <a:endParaRPr lang="en-US" dirty="0"/>
          </a:p>
        </p:txBody>
      </p:sp>
    </p:spTree>
    <p:extLst>
      <p:ext uri="{BB962C8B-B14F-4D97-AF65-F5344CB8AC3E}">
        <p14:creationId xmlns:p14="http://schemas.microsoft.com/office/powerpoint/2010/main" val="2070734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35" y="132234"/>
            <a:ext cx="8229600" cy="857250"/>
          </a:xfrm>
        </p:spPr>
        <p:txBody>
          <a:bodyPr>
            <a:normAutofit/>
          </a:bodyPr>
          <a:lstStyle/>
          <a:p>
            <a:r>
              <a:rPr lang="en-US" sz="4000" b="1" dirty="0" smtClean="0">
                <a:latin typeface="Cambria" panose="02040503050406030204" pitchFamily="18" charset="0"/>
              </a:rPr>
              <a:t>Case, </a:t>
            </a:r>
            <a:r>
              <a:rPr lang="en-US" sz="4000" b="1" dirty="0" smtClean="0">
                <a:latin typeface="Cambria" panose="02040503050406030204" pitchFamily="18" charset="0"/>
              </a:rPr>
              <a:t>Cont</a:t>
            </a:r>
            <a:r>
              <a:rPr lang="en-US" sz="4000" b="1" dirty="0" smtClean="0">
                <a:latin typeface="Cambria" panose="02040503050406030204" pitchFamily="18" charset="0"/>
              </a:rPr>
              <a:t>.</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063625"/>
            <a:ext cx="8229600" cy="3394075"/>
          </a:xfrm>
        </p:spPr>
        <p:txBody>
          <a:bodyPr>
            <a:normAutofit fontScale="92500"/>
          </a:bodyPr>
          <a:lstStyle/>
          <a:p>
            <a:pPr>
              <a:spcBef>
                <a:spcPts val="0"/>
              </a:spcBef>
              <a:spcAft>
                <a:spcPts val="1200"/>
              </a:spcAft>
              <a:buFont typeface="Wingdings" panose="05000000000000000000" pitchFamily="2" charset="2"/>
              <a:buChar char="§"/>
            </a:pPr>
            <a:r>
              <a:rPr lang="en-US" sz="2600" dirty="0"/>
              <a:t>An 85-year-old </a:t>
            </a:r>
            <a:r>
              <a:rPr lang="en-US" sz="2600" dirty="0" smtClean="0"/>
              <a:t>female with HTN, HL, CVA presenting with 2</a:t>
            </a:r>
            <a:r>
              <a:rPr lang="en-US" sz="2600" baseline="30000" dirty="0" smtClean="0"/>
              <a:t>nd</a:t>
            </a:r>
            <a:r>
              <a:rPr lang="en-US" sz="2600" dirty="0" smtClean="0"/>
              <a:t> episode of “passing out,” this time at the dinner table.</a:t>
            </a:r>
          </a:p>
          <a:p>
            <a:pPr>
              <a:spcBef>
                <a:spcPts val="0"/>
              </a:spcBef>
              <a:spcAft>
                <a:spcPts val="1200"/>
              </a:spcAft>
              <a:buFont typeface="Wingdings" panose="05000000000000000000" pitchFamily="2" charset="2"/>
              <a:buChar char="§"/>
            </a:pPr>
            <a:r>
              <a:rPr lang="en-US" sz="2600" dirty="0" smtClean="0"/>
              <a:t>She takes </a:t>
            </a:r>
            <a:r>
              <a:rPr lang="en-US" sz="2600" dirty="0" err="1" smtClean="0"/>
              <a:t>lisinopril</a:t>
            </a:r>
            <a:r>
              <a:rPr lang="en-US" sz="2600" dirty="0" smtClean="0"/>
              <a:t>, atorvastatin, and aspirin.</a:t>
            </a:r>
          </a:p>
          <a:p>
            <a:pPr>
              <a:spcBef>
                <a:spcPts val="0"/>
              </a:spcBef>
              <a:spcAft>
                <a:spcPts val="1200"/>
              </a:spcAft>
              <a:buFont typeface="Wingdings" panose="05000000000000000000" pitchFamily="2" charset="2"/>
              <a:buChar char="§"/>
            </a:pPr>
            <a:r>
              <a:rPr lang="en-US" sz="2600" dirty="0" smtClean="0"/>
              <a:t>Vitals signs including orthostatic maneuvers WNL; Physical exam with 2/6 mid-peaking SEM and intact S2.  Neurologically intact.  Normal CBC and BMP. Normal ECG</a:t>
            </a:r>
          </a:p>
          <a:p>
            <a:pPr>
              <a:spcBef>
                <a:spcPts val="0"/>
              </a:spcBef>
              <a:spcAft>
                <a:spcPts val="1200"/>
              </a:spcAft>
              <a:buFont typeface="Wingdings" panose="05000000000000000000" pitchFamily="2" charset="2"/>
              <a:buChar char="§"/>
            </a:pPr>
            <a:r>
              <a:rPr lang="en-US" sz="2600" dirty="0" smtClean="0"/>
              <a:t>She is transferred to a syncope unit for further evaluation.</a:t>
            </a:r>
          </a:p>
          <a:p>
            <a:endParaRPr lang="en-US" dirty="0" smtClean="0">
              <a:solidFill>
                <a:srgbClr val="FFFFFF"/>
              </a:solidFill>
              <a:effectLst/>
            </a:endParaRPr>
          </a:p>
        </p:txBody>
      </p:sp>
    </p:spTree>
    <p:extLst>
      <p:ext uri="{BB962C8B-B14F-4D97-AF65-F5344CB8AC3E}">
        <p14:creationId xmlns:p14="http://schemas.microsoft.com/office/powerpoint/2010/main" val="3888791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95646"/>
            <a:ext cx="8568267" cy="1072403"/>
          </a:xfrm>
        </p:spPr>
        <p:txBody>
          <a:bodyPr>
            <a:normAutofit fontScale="90000"/>
          </a:bodyPr>
          <a:lstStyle/>
          <a:p>
            <a:r>
              <a:rPr lang="en-US" b="1" dirty="0" smtClean="0">
                <a:latin typeface="Cambria" panose="02040503050406030204" pitchFamily="18" charset="0"/>
              </a:rPr>
              <a:t>Does she need an echocardiogram?</a:t>
            </a:r>
            <a:endParaRPr lang="en-US" b="1" dirty="0">
              <a:latin typeface="Cambria" panose="02040503050406030204" pitchFamily="18" charset="0"/>
            </a:endParaRPr>
          </a:p>
        </p:txBody>
      </p:sp>
    </p:spTree>
    <p:extLst>
      <p:ext uri="{BB962C8B-B14F-4D97-AF65-F5344CB8AC3E}">
        <p14:creationId xmlns:p14="http://schemas.microsoft.com/office/powerpoint/2010/main" val="1362818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a:bodyPr>
          <a:lstStyle/>
          <a:p>
            <a:r>
              <a:rPr lang="en-US" sz="4000" b="1" dirty="0" smtClean="0">
                <a:latin typeface="Cambria" panose="02040503050406030204" pitchFamily="18" charset="0"/>
              </a:rPr>
              <a:t>Utility of Echocardiography</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964771"/>
            <a:ext cx="8229600" cy="3394075"/>
          </a:xfrm>
        </p:spPr>
        <p:txBody>
          <a:bodyPr>
            <a:normAutofit fontScale="92500" lnSpcReduction="10000"/>
          </a:bodyPr>
          <a:lstStyle/>
          <a:p>
            <a:pPr>
              <a:spcBef>
                <a:spcPts val="0"/>
              </a:spcBef>
              <a:spcAft>
                <a:spcPts val="1200"/>
              </a:spcAft>
              <a:buFont typeface="Wingdings" panose="05000000000000000000" pitchFamily="2" charset="2"/>
              <a:buChar char="§"/>
            </a:pPr>
            <a:r>
              <a:rPr lang="en-US" sz="2000" dirty="0">
                <a:effectLst/>
              </a:rPr>
              <a:t>D</a:t>
            </a:r>
            <a:r>
              <a:rPr lang="en-US" sz="2000" dirty="0" smtClean="0">
                <a:effectLst/>
              </a:rPr>
              <a:t>iagnostic </a:t>
            </a:r>
            <a:r>
              <a:rPr lang="en-US" sz="2000" dirty="0">
                <a:effectLst/>
              </a:rPr>
              <a:t>yield </a:t>
            </a:r>
            <a:r>
              <a:rPr lang="en-US" sz="2000" dirty="0" smtClean="0">
                <a:effectLst/>
              </a:rPr>
              <a:t>is </a:t>
            </a:r>
            <a:r>
              <a:rPr lang="en-US" sz="2000" dirty="0">
                <a:effectLst/>
              </a:rPr>
              <a:t>related to the probability of finding significant structural heart disease as suspected by careful initial history, physical examination, and </a:t>
            </a:r>
            <a:r>
              <a:rPr lang="en-US" sz="2000" dirty="0" smtClean="0">
                <a:effectLst/>
              </a:rPr>
              <a:t>ECG </a:t>
            </a:r>
            <a:endParaRPr lang="en-US" sz="2000" dirty="0">
              <a:effectLst/>
            </a:endParaRPr>
          </a:p>
          <a:p>
            <a:pPr>
              <a:spcBef>
                <a:spcPts val="0"/>
              </a:spcBef>
              <a:spcAft>
                <a:spcPts val="1200"/>
              </a:spcAft>
              <a:buFont typeface="Wingdings" panose="05000000000000000000" pitchFamily="2" charset="2"/>
              <a:buChar char="§"/>
            </a:pPr>
            <a:r>
              <a:rPr lang="en-US" sz="2000" dirty="0" smtClean="0">
                <a:effectLst/>
              </a:rPr>
              <a:t>Echocardiography </a:t>
            </a:r>
            <a:r>
              <a:rPr lang="en-US" sz="2000" dirty="0">
                <a:effectLst/>
              </a:rPr>
              <a:t>is most useful to </a:t>
            </a:r>
            <a:r>
              <a:rPr lang="en-US" sz="2000" dirty="0" smtClean="0">
                <a:effectLst/>
              </a:rPr>
              <a:t>assess: </a:t>
            </a:r>
            <a:endParaRPr lang="en-US" sz="2000" dirty="0">
              <a:effectLst/>
            </a:endParaRPr>
          </a:p>
          <a:p>
            <a:pPr lvl="1">
              <a:spcBef>
                <a:spcPts val="0"/>
              </a:spcBef>
              <a:spcAft>
                <a:spcPts val="1200"/>
              </a:spcAft>
              <a:buFont typeface="Wingdings" panose="05000000000000000000" pitchFamily="2" charset="2"/>
              <a:buChar char="ü"/>
            </a:pPr>
            <a:r>
              <a:rPr lang="en-US" sz="2000" dirty="0" smtClean="0">
                <a:effectLst/>
              </a:rPr>
              <a:t>Severity </a:t>
            </a:r>
            <a:r>
              <a:rPr lang="en-US" sz="2000" dirty="0">
                <a:effectLst/>
              </a:rPr>
              <a:t>of </a:t>
            </a:r>
            <a:r>
              <a:rPr lang="en-US" sz="2000" u="sng" dirty="0">
                <a:effectLst/>
              </a:rPr>
              <a:t>underlying</a:t>
            </a:r>
            <a:r>
              <a:rPr lang="en-US" sz="2000" dirty="0">
                <a:effectLst/>
              </a:rPr>
              <a:t> cardiac </a:t>
            </a:r>
            <a:r>
              <a:rPr lang="en-US" sz="2000" dirty="0" smtClean="0">
                <a:effectLst/>
              </a:rPr>
              <a:t>disease</a:t>
            </a:r>
          </a:p>
          <a:p>
            <a:pPr lvl="1">
              <a:spcBef>
                <a:spcPts val="0"/>
              </a:spcBef>
              <a:spcAft>
                <a:spcPts val="1200"/>
              </a:spcAft>
              <a:buFont typeface="Wingdings" panose="05000000000000000000" pitchFamily="2" charset="2"/>
              <a:buChar char="ü"/>
            </a:pPr>
            <a:r>
              <a:rPr lang="en-US" sz="2000" dirty="0">
                <a:effectLst/>
              </a:rPr>
              <a:t>C</a:t>
            </a:r>
            <a:r>
              <a:rPr lang="en-US" sz="2000" dirty="0" smtClean="0">
                <a:effectLst/>
              </a:rPr>
              <a:t>onfirm and classify suspected aortic stenosis</a:t>
            </a:r>
          </a:p>
          <a:p>
            <a:pPr lvl="1">
              <a:spcBef>
                <a:spcPts val="0"/>
              </a:spcBef>
              <a:spcAft>
                <a:spcPts val="1200"/>
              </a:spcAft>
              <a:buFont typeface="Wingdings" panose="05000000000000000000" pitchFamily="2" charset="2"/>
              <a:buChar char="ü"/>
            </a:pPr>
            <a:r>
              <a:rPr lang="en-US" sz="2000" dirty="0">
                <a:effectLst/>
              </a:rPr>
              <a:t>R</a:t>
            </a:r>
            <a:r>
              <a:rPr lang="en-US" sz="2000" dirty="0" smtClean="0">
                <a:effectLst/>
              </a:rPr>
              <a:t>isk stratification</a:t>
            </a:r>
          </a:p>
          <a:p>
            <a:pPr>
              <a:spcBef>
                <a:spcPts val="0"/>
              </a:spcBef>
              <a:spcAft>
                <a:spcPts val="1200"/>
              </a:spcAft>
              <a:buFont typeface="Wingdings" panose="05000000000000000000" pitchFamily="2" charset="2"/>
              <a:buChar char="§"/>
            </a:pPr>
            <a:r>
              <a:rPr lang="en-US" sz="2000" dirty="0" smtClean="0">
                <a:effectLst/>
              </a:rPr>
              <a:t>It </a:t>
            </a:r>
            <a:r>
              <a:rPr lang="en-US" sz="2000" dirty="0">
                <a:effectLst/>
              </a:rPr>
              <a:t>may be reasonable to defer </a:t>
            </a:r>
            <a:r>
              <a:rPr lang="en-US" sz="2000" dirty="0" smtClean="0">
                <a:effectLst/>
              </a:rPr>
              <a:t>echo in </a:t>
            </a:r>
            <a:r>
              <a:rPr lang="en-US" sz="2000" dirty="0">
                <a:effectLst/>
              </a:rPr>
              <a:t>the early phase of workup if there are no suggestive cardiovascular </a:t>
            </a:r>
            <a:r>
              <a:rPr lang="en-US" sz="2000" dirty="0" smtClean="0">
                <a:effectLst/>
              </a:rPr>
              <a:t>findings </a:t>
            </a: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202312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70" y="9097"/>
            <a:ext cx="8229600" cy="857250"/>
          </a:xfrm>
        </p:spPr>
        <p:txBody>
          <a:bodyPr>
            <a:normAutofit/>
          </a:bodyPr>
          <a:lstStyle/>
          <a:p>
            <a:r>
              <a:rPr lang="en-US" sz="4000" b="1" dirty="0" smtClean="0">
                <a:latin typeface="Cambria" panose="02040503050406030204" pitchFamily="18" charset="0"/>
              </a:rPr>
              <a:t>Aortic Stenosis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847297"/>
            <a:ext cx="8229600" cy="3394075"/>
          </a:xfrm>
        </p:spPr>
        <p:txBody>
          <a:bodyPr>
            <a:normAutofit/>
          </a:bodyPr>
          <a:lstStyle/>
          <a:p>
            <a:pPr>
              <a:spcBef>
                <a:spcPts val="0"/>
              </a:spcBef>
              <a:spcAft>
                <a:spcPts val="1200"/>
              </a:spcAft>
              <a:buFont typeface="Wingdings" panose="05000000000000000000" pitchFamily="2" charset="2"/>
              <a:buChar char="§"/>
            </a:pPr>
            <a:r>
              <a:rPr lang="en-US" sz="2000" dirty="0" smtClean="0">
                <a:effectLst/>
              </a:rPr>
              <a:t>Calcific </a:t>
            </a:r>
            <a:r>
              <a:rPr lang="en-US" sz="2000" dirty="0">
                <a:effectLst/>
              </a:rPr>
              <a:t>degenerative AS is the most common </a:t>
            </a:r>
            <a:r>
              <a:rPr lang="en-US" sz="2000" dirty="0" err="1">
                <a:effectLst/>
              </a:rPr>
              <a:t>valvular</a:t>
            </a:r>
            <a:r>
              <a:rPr lang="en-US" sz="2000" dirty="0">
                <a:effectLst/>
              </a:rPr>
              <a:t> lesion in the </a:t>
            </a:r>
            <a:r>
              <a:rPr lang="en-US" sz="2000" dirty="0" smtClean="0">
                <a:effectLst/>
              </a:rPr>
              <a:t>elderly, with prevalence </a:t>
            </a:r>
            <a:r>
              <a:rPr lang="en-US" sz="2000" dirty="0">
                <a:effectLst/>
              </a:rPr>
              <a:t>~6% by age 86 </a:t>
            </a:r>
            <a:r>
              <a:rPr lang="en-US" sz="2000" dirty="0" smtClean="0">
                <a:effectLst/>
              </a:rPr>
              <a:t>years </a:t>
            </a:r>
          </a:p>
          <a:p>
            <a:pPr>
              <a:spcBef>
                <a:spcPts val="0"/>
              </a:spcBef>
              <a:spcAft>
                <a:spcPts val="1200"/>
              </a:spcAft>
              <a:buFont typeface="Wingdings" panose="05000000000000000000" pitchFamily="2" charset="2"/>
              <a:buChar char="§"/>
            </a:pPr>
            <a:r>
              <a:rPr lang="en-US" sz="2000" dirty="0" smtClean="0">
                <a:effectLst/>
              </a:rPr>
              <a:t>It is associated with effort syncope, from inadequate </a:t>
            </a:r>
            <a:r>
              <a:rPr lang="en-US" sz="2000" dirty="0">
                <a:effectLst/>
              </a:rPr>
              <a:t>increase in cardiac output commensurate with increased </a:t>
            </a:r>
            <a:r>
              <a:rPr lang="en-US" sz="2000" dirty="0" smtClean="0">
                <a:effectLst/>
              </a:rPr>
              <a:t>demands </a:t>
            </a:r>
          </a:p>
          <a:p>
            <a:pPr>
              <a:spcBef>
                <a:spcPts val="0"/>
              </a:spcBef>
              <a:spcAft>
                <a:spcPts val="1200"/>
              </a:spcAft>
              <a:buFont typeface="Wingdings" panose="05000000000000000000" pitchFamily="2" charset="2"/>
              <a:buChar char="§"/>
            </a:pPr>
            <a:r>
              <a:rPr lang="en-US" sz="2000" dirty="0">
                <a:effectLst/>
              </a:rPr>
              <a:t>Susceptibility to dehydration and use of vasodilators in the elderly may predispose to syncope if severe/critical AS is </a:t>
            </a:r>
            <a:r>
              <a:rPr lang="en-US" sz="2000" dirty="0" smtClean="0">
                <a:effectLst/>
              </a:rPr>
              <a:t>present </a:t>
            </a:r>
            <a:endParaRPr lang="en-US" sz="2000" dirty="0">
              <a:effectLst/>
            </a:endParaRPr>
          </a:p>
        </p:txBody>
      </p:sp>
    </p:spTree>
    <p:extLst>
      <p:ext uri="{BB962C8B-B14F-4D97-AF65-F5344CB8AC3E}">
        <p14:creationId xmlns:p14="http://schemas.microsoft.com/office/powerpoint/2010/main" val="2606378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latin typeface="Cambria" panose="02040503050406030204" pitchFamily="18" charset="0"/>
              </a:rPr>
              <a:t>Classification of Aortic Stenosis Severity by Echo</a:t>
            </a:r>
            <a:endParaRPr lang="en-US" sz="3800" b="1" dirty="0">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74437473"/>
              </p:ext>
            </p:extLst>
          </p:nvPr>
        </p:nvGraphicFramePr>
        <p:xfrm>
          <a:off x="276305" y="1989381"/>
          <a:ext cx="8591391" cy="1945613"/>
        </p:xfrm>
        <a:graphic>
          <a:graphicData uri="http://schemas.openxmlformats.org/drawingml/2006/table">
            <a:tbl>
              <a:tblPr firstRow="1" bandRow="1">
                <a:tableStyleId>{68D230F3-CF80-4859-8CE7-A43EE81993B5}</a:tableStyleId>
              </a:tblPr>
              <a:tblGrid>
                <a:gridCol w="3518379"/>
                <a:gridCol w="1800101"/>
                <a:gridCol w="1718278"/>
                <a:gridCol w="1554633"/>
              </a:tblGrid>
              <a:tr h="374613">
                <a:tc>
                  <a:txBody>
                    <a:bodyPr/>
                    <a:lstStyle/>
                    <a:p>
                      <a:endParaRPr lang="en-US" sz="1400" dirty="0"/>
                    </a:p>
                  </a:txBody>
                  <a:tcPr marL="98187" marR="98187" marT="27615" marB="27615"/>
                </a:tc>
                <a:tc>
                  <a:txBody>
                    <a:bodyPr/>
                    <a:lstStyle/>
                    <a:p>
                      <a:pPr algn="ctr"/>
                      <a:r>
                        <a:rPr lang="en-US" sz="1400" dirty="0" smtClean="0"/>
                        <a:t>Mild</a:t>
                      </a:r>
                      <a:endParaRPr lang="en-US" sz="1400" dirty="0"/>
                    </a:p>
                  </a:txBody>
                  <a:tcPr marL="98187" marR="98187" marT="27615" marB="27615"/>
                </a:tc>
                <a:tc>
                  <a:txBody>
                    <a:bodyPr/>
                    <a:lstStyle/>
                    <a:p>
                      <a:pPr algn="ctr"/>
                      <a:r>
                        <a:rPr lang="en-US" sz="1400" dirty="0" smtClean="0"/>
                        <a:t>Moderate</a:t>
                      </a:r>
                      <a:endParaRPr lang="en-US" sz="1400" dirty="0"/>
                    </a:p>
                  </a:txBody>
                  <a:tcPr marL="98187" marR="98187" marT="27615" marB="27615"/>
                </a:tc>
                <a:tc>
                  <a:txBody>
                    <a:bodyPr/>
                    <a:lstStyle/>
                    <a:p>
                      <a:pPr algn="ctr"/>
                      <a:r>
                        <a:rPr lang="en-US" sz="1400" dirty="0" smtClean="0"/>
                        <a:t>Severe</a:t>
                      </a:r>
                      <a:endParaRPr lang="en-US" sz="1400" dirty="0"/>
                    </a:p>
                  </a:txBody>
                  <a:tcPr marL="98187" marR="98187" marT="27615" marB="27615"/>
                </a:tc>
              </a:tr>
              <a:tr h="392750">
                <a:tc>
                  <a:txBody>
                    <a:bodyPr/>
                    <a:lstStyle/>
                    <a:p>
                      <a:r>
                        <a:rPr lang="en-US" sz="1400" b="1" dirty="0" smtClean="0"/>
                        <a:t>Jet velocity (m/sec)</a:t>
                      </a:r>
                      <a:endParaRPr lang="en-US" sz="1400" b="1" dirty="0"/>
                    </a:p>
                  </a:txBody>
                  <a:tcPr marL="98187" marR="98187" marT="27615" marB="27615"/>
                </a:tc>
                <a:tc>
                  <a:txBody>
                    <a:bodyPr/>
                    <a:lstStyle/>
                    <a:p>
                      <a:pPr algn="ctr"/>
                      <a:r>
                        <a:rPr lang="en-US" sz="1400" dirty="0" smtClean="0"/>
                        <a:t>&lt;3.0</a:t>
                      </a:r>
                      <a:endParaRPr lang="en-US" sz="1400" dirty="0"/>
                    </a:p>
                  </a:txBody>
                  <a:tcPr marL="98187" marR="98187" marT="27615" marB="27615"/>
                </a:tc>
                <a:tc>
                  <a:txBody>
                    <a:bodyPr/>
                    <a:lstStyle/>
                    <a:p>
                      <a:pPr algn="ctr"/>
                      <a:r>
                        <a:rPr lang="en-US" sz="1400" dirty="0" smtClean="0"/>
                        <a:t>3.0-4.0</a:t>
                      </a:r>
                      <a:endParaRPr lang="en-US" sz="1400" dirty="0"/>
                    </a:p>
                  </a:txBody>
                  <a:tcPr marL="98187" marR="98187" marT="27615" marB="27615"/>
                </a:tc>
                <a:tc>
                  <a:txBody>
                    <a:bodyPr/>
                    <a:lstStyle/>
                    <a:p>
                      <a:pPr algn="ctr"/>
                      <a:r>
                        <a:rPr lang="en-US" sz="1400" dirty="0" smtClean="0"/>
                        <a:t>&gt;4.0</a:t>
                      </a:r>
                      <a:endParaRPr lang="en-US" sz="1400" dirty="0"/>
                    </a:p>
                  </a:txBody>
                  <a:tcPr marL="98187" marR="98187" marT="27615" marB="27615"/>
                </a:tc>
              </a:tr>
              <a:tr h="392750">
                <a:tc>
                  <a:txBody>
                    <a:bodyPr/>
                    <a:lstStyle/>
                    <a:p>
                      <a:r>
                        <a:rPr lang="en-US" sz="1400" b="1" dirty="0" smtClean="0"/>
                        <a:t>Mean gradient</a:t>
                      </a:r>
                      <a:r>
                        <a:rPr lang="en-US" sz="1400" b="1" baseline="0" dirty="0" smtClean="0"/>
                        <a:t> (mm Hg)</a:t>
                      </a:r>
                      <a:endParaRPr lang="en-US" sz="1400" b="1" dirty="0"/>
                    </a:p>
                  </a:txBody>
                  <a:tcPr marL="98187" marR="98187" marT="27615" marB="27615"/>
                </a:tc>
                <a:tc>
                  <a:txBody>
                    <a:bodyPr/>
                    <a:lstStyle/>
                    <a:p>
                      <a:pPr algn="ctr"/>
                      <a:r>
                        <a:rPr lang="en-US" sz="1400" dirty="0" smtClean="0"/>
                        <a:t>&lt;25</a:t>
                      </a:r>
                      <a:endParaRPr lang="en-US" sz="1400" dirty="0"/>
                    </a:p>
                  </a:txBody>
                  <a:tcPr marL="98187" marR="98187" marT="27615" marB="27615"/>
                </a:tc>
                <a:tc>
                  <a:txBody>
                    <a:bodyPr/>
                    <a:lstStyle/>
                    <a:p>
                      <a:pPr algn="ctr"/>
                      <a:r>
                        <a:rPr lang="en-US" sz="1400" dirty="0" smtClean="0"/>
                        <a:t>25-40</a:t>
                      </a:r>
                      <a:endParaRPr lang="en-US" sz="1400" dirty="0"/>
                    </a:p>
                  </a:txBody>
                  <a:tcPr marL="98187" marR="98187" marT="27615" marB="27615"/>
                </a:tc>
                <a:tc>
                  <a:txBody>
                    <a:bodyPr/>
                    <a:lstStyle/>
                    <a:p>
                      <a:pPr algn="ctr"/>
                      <a:r>
                        <a:rPr lang="en-US" sz="1400" dirty="0" smtClean="0"/>
                        <a:t>&gt;40</a:t>
                      </a:r>
                      <a:endParaRPr lang="en-US" sz="1400" dirty="0"/>
                    </a:p>
                  </a:txBody>
                  <a:tcPr marL="98187" marR="98187" marT="27615" marB="27615"/>
                </a:tc>
              </a:tr>
              <a:tr h="392750">
                <a:tc>
                  <a:txBody>
                    <a:bodyPr/>
                    <a:lstStyle/>
                    <a:p>
                      <a:r>
                        <a:rPr lang="en-US" sz="1400" b="1" dirty="0" smtClean="0"/>
                        <a:t>Valve area (cm</a:t>
                      </a:r>
                      <a:r>
                        <a:rPr lang="en-US" sz="1400" b="1" baseline="30000" dirty="0" smtClean="0"/>
                        <a:t>2</a:t>
                      </a:r>
                      <a:r>
                        <a:rPr lang="en-US" sz="1400" b="1" dirty="0" smtClean="0"/>
                        <a:t>)</a:t>
                      </a:r>
                      <a:endParaRPr lang="en-US" sz="1400" b="1" dirty="0"/>
                    </a:p>
                  </a:txBody>
                  <a:tcPr marL="98187" marR="98187" marT="27615" marB="27615"/>
                </a:tc>
                <a:tc>
                  <a:txBody>
                    <a:bodyPr/>
                    <a:lstStyle/>
                    <a:p>
                      <a:pPr algn="ctr"/>
                      <a:r>
                        <a:rPr lang="en-US" sz="1400" dirty="0" smtClean="0"/>
                        <a:t>&gt;1.5</a:t>
                      </a:r>
                      <a:endParaRPr lang="en-US" sz="1400" dirty="0"/>
                    </a:p>
                  </a:txBody>
                  <a:tcPr marL="98187" marR="98187" marT="27615" marB="27615"/>
                </a:tc>
                <a:tc>
                  <a:txBody>
                    <a:bodyPr/>
                    <a:lstStyle/>
                    <a:p>
                      <a:pPr algn="ctr"/>
                      <a:r>
                        <a:rPr lang="en-US" sz="1400" dirty="0" smtClean="0"/>
                        <a:t>1.0-1.5</a:t>
                      </a:r>
                      <a:endParaRPr lang="en-US" sz="1400" dirty="0"/>
                    </a:p>
                  </a:txBody>
                  <a:tcPr marL="98187" marR="98187" marT="27615" marB="27615"/>
                </a:tc>
                <a:tc>
                  <a:txBody>
                    <a:bodyPr/>
                    <a:lstStyle/>
                    <a:p>
                      <a:pPr algn="ctr"/>
                      <a:r>
                        <a:rPr lang="en-US" sz="1400" dirty="0" smtClean="0"/>
                        <a:t>&lt;1.0</a:t>
                      </a:r>
                      <a:endParaRPr lang="en-US" sz="1400" dirty="0"/>
                    </a:p>
                  </a:txBody>
                  <a:tcPr marL="98187" marR="98187" marT="27615" marB="27615"/>
                </a:tc>
              </a:tr>
              <a:tr h="392750">
                <a:tc>
                  <a:txBody>
                    <a:bodyPr/>
                    <a:lstStyle/>
                    <a:p>
                      <a:r>
                        <a:rPr lang="en-US" sz="1400" b="1" dirty="0" smtClean="0"/>
                        <a:t>Valve area index (cm</a:t>
                      </a:r>
                      <a:r>
                        <a:rPr lang="en-US" sz="1400" b="1" baseline="30000" dirty="0" smtClean="0"/>
                        <a:t>2 </a:t>
                      </a:r>
                      <a:r>
                        <a:rPr lang="en-US" sz="1400" b="1" baseline="0" dirty="0" smtClean="0"/>
                        <a:t>per </a:t>
                      </a:r>
                      <a:r>
                        <a:rPr lang="en-US" sz="1400" b="1" dirty="0" smtClean="0"/>
                        <a:t>m</a:t>
                      </a:r>
                      <a:r>
                        <a:rPr lang="en-US" sz="1400" b="1" baseline="30000" dirty="0" smtClean="0"/>
                        <a:t>2</a:t>
                      </a:r>
                      <a:r>
                        <a:rPr lang="en-US" sz="1400" b="1" baseline="0" dirty="0" smtClean="0"/>
                        <a:t>)</a:t>
                      </a:r>
                      <a:endParaRPr lang="en-US" sz="1400" b="1" baseline="0" dirty="0"/>
                    </a:p>
                  </a:txBody>
                  <a:tcPr marL="98187" marR="98187" marT="27615" marB="27615"/>
                </a:tc>
                <a:tc>
                  <a:txBody>
                    <a:bodyPr/>
                    <a:lstStyle/>
                    <a:p>
                      <a:pPr algn="ctr"/>
                      <a:endParaRPr lang="en-US" sz="1400" dirty="0"/>
                    </a:p>
                  </a:txBody>
                  <a:tcPr marL="98187" marR="98187" marT="27615" marB="27615"/>
                </a:tc>
                <a:tc>
                  <a:txBody>
                    <a:bodyPr/>
                    <a:lstStyle/>
                    <a:p>
                      <a:pPr algn="ctr"/>
                      <a:endParaRPr lang="en-US" sz="1400" dirty="0"/>
                    </a:p>
                  </a:txBody>
                  <a:tcPr marL="98187" marR="98187" marT="27615" marB="27615"/>
                </a:tc>
                <a:tc>
                  <a:txBody>
                    <a:bodyPr/>
                    <a:lstStyle/>
                    <a:p>
                      <a:pPr algn="ctr"/>
                      <a:r>
                        <a:rPr lang="en-US" sz="1400" dirty="0" smtClean="0"/>
                        <a:t>&lt;0.6</a:t>
                      </a:r>
                      <a:endParaRPr lang="en-US" sz="1400" dirty="0"/>
                    </a:p>
                  </a:txBody>
                  <a:tcPr marL="98187" marR="98187" marT="27615" marB="27615"/>
                </a:tc>
              </a:tr>
            </a:tbl>
          </a:graphicData>
        </a:graphic>
      </p:graphicFrame>
      <p:sp>
        <p:nvSpPr>
          <p:cNvPr id="6" name="Rectangle 4"/>
          <p:cNvSpPr>
            <a:spLocks noChangeArrowheads="1"/>
          </p:cNvSpPr>
          <p:nvPr/>
        </p:nvSpPr>
        <p:spPr bwMode="auto">
          <a:xfrm>
            <a:off x="6660599" y="4775374"/>
            <a:ext cx="24092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000" b="1" i="1" dirty="0" smtClean="0">
                <a:solidFill>
                  <a:schemeClr val="bg1"/>
                </a:solidFill>
              </a:rPr>
              <a:t>Nishimura, et al. JACC, 2008</a:t>
            </a:r>
            <a:endParaRPr lang="en-US" sz="1000" b="1" i="1" dirty="0">
              <a:solidFill>
                <a:schemeClr val="bg1"/>
              </a:solidFill>
            </a:endParaRPr>
          </a:p>
        </p:txBody>
      </p:sp>
      <p:sp>
        <p:nvSpPr>
          <p:cNvPr id="4" name="TextBox 3"/>
          <p:cNvSpPr txBox="1"/>
          <p:nvPr/>
        </p:nvSpPr>
        <p:spPr>
          <a:xfrm>
            <a:off x="164756" y="1340877"/>
            <a:ext cx="8522043" cy="615553"/>
          </a:xfrm>
          <a:prstGeom prst="rect">
            <a:avLst/>
          </a:prstGeom>
          <a:noFill/>
        </p:spPr>
        <p:txBody>
          <a:bodyPr wrap="square" rtlCol="0">
            <a:spAutoFit/>
          </a:bodyPr>
          <a:lstStyle/>
          <a:p>
            <a:r>
              <a:rPr lang="en-US" sz="1700" dirty="0"/>
              <a:t>Aortic stenosis severity may be classified by a variety of hemodynamic parameters, including jet velocity, mean gradient, valve area and valve area index as shown here.</a:t>
            </a:r>
            <a:endParaRPr lang="en-US" sz="1700" dirty="0"/>
          </a:p>
        </p:txBody>
      </p:sp>
    </p:spTree>
    <p:extLst>
      <p:ext uri="{BB962C8B-B14F-4D97-AF65-F5344CB8AC3E}">
        <p14:creationId xmlns:p14="http://schemas.microsoft.com/office/powerpoint/2010/main" val="3012284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59"/>
            <a:ext cx="8229600" cy="857250"/>
          </a:xfrm>
        </p:spPr>
        <p:txBody>
          <a:bodyPr>
            <a:noAutofit/>
          </a:bodyPr>
          <a:lstStyle/>
          <a:p>
            <a:r>
              <a:rPr lang="en-US" sz="3600" b="1" dirty="0" smtClean="0">
                <a:latin typeface="Cambria" panose="02040503050406030204" pitchFamily="18" charset="0"/>
              </a:rPr>
              <a:t>Prognosis and Treatment of Aortic Stenosis</a:t>
            </a:r>
            <a:endParaRPr lang="en-US" sz="3600" b="1" dirty="0">
              <a:latin typeface="Cambria" panose="02040503050406030204" pitchFamily="18" charset="0"/>
            </a:endParaRPr>
          </a:p>
        </p:txBody>
      </p:sp>
      <p:sp>
        <p:nvSpPr>
          <p:cNvPr id="3" name="Content Placeholder 2"/>
          <p:cNvSpPr>
            <a:spLocks noGrp="1"/>
          </p:cNvSpPr>
          <p:nvPr>
            <p:ph idx="1"/>
          </p:nvPr>
        </p:nvSpPr>
        <p:spPr>
          <a:xfrm>
            <a:off x="457200" y="971379"/>
            <a:ext cx="8229600" cy="3394075"/>
          </a:xfrm>
        </p:spPr>
        <p:txBody>
          <a:bodyPr>
            <a:noAutofit/>
          </a:bodyPr>
          <a:lstStyle/>
          <a:p>
            <a:pPr>
              <a:spcBef>
                <a:spcPts val="0"/>
              </a:spcBef>
              <a:spcAft>
                <a:spcPts val="1200"/>
              </a:spcAft>
              <a:buFont typeface="Wingdings" panose="05000000000000000000" pitchFamily="2" charset="2"/>
              <a:buChar char="§"/>
            </a:pPr>
            <a:r>
              <a:rPr lang="en-US" sz="1500" dirty="0">
                <a:effectLst/>
              </a:rPr>
              <a:t>Prognosis</a:t>
            </a:r>
          </a:p>
          <a:p>
            <a:pPr lvl="1">
              <a:spcBef>
                <a:spcPts val="0"/>
              </a:spcBef>
              <a:spcAft>
                <a:spcPts val="1200"/>
              </a:spcAft>
              <a:buFont typeface="Wingdings" panose="05000000000000000000" pitchFamily="2" charset="2"/>
              <a:buChar char="ü"/>
            </a:pPr>
            <a:r>
              <a:rPr lang="en-US" sz="1500" dirty="0">
                <a:effectLst/>
              </a:rPr>
              <a:t>Presence of syncope or angina is associated with a median survival of 2-3 years</a:t>
            </a:r>
          </a:p>
          <a:p>
            <a:pPr lvl="1">
              <a:spcBef>
                <a:spcPts val="0"/>
              </a:spcBef>
              <a:spcAft>
                <a:spcPts val="1200"/>
              </a:spcAft>
              <a:buFont typeface="Wingdings" panose="05000000000000000000" pitchFamily="2" charset="2"/>
              <a:buChar char="ü"/>
            </a:pPr>
            <a:r>
              <a:rPr lang="en-US" sz="1500" dirty="0">
                <a:effectLst/>
              </a:rPr>
              <a:t>Symptoms of heart failure have a median survival of &lt;2 </a:t>
            </a:r>
            <a:r>
              <a:rPr lang="en-US" sz="1500" dirty="0" smtClean="0">
                <a:effectLst/>
              </a:rPr>
              <a:t>years</a:t>
            </a:r>
            <a:endParaRPr lang="en-US" sz="1500" dirty="0">
              <a:effectLst/>
            </a:endParaRPr>
          </a:p>
          <a:p>
            <a:pPr lvl="1">
              <a:spcBef>
                <a:spcPts val="0"/>
              </a:spcBef>
              <a:spcAft>
                <a:spcPts val="1200"/>
              </a:spcAft>
              <a:buFont typeface="Wingdings" panose="05000000000000000000" pitchFamily="2" charset="2"/>
              <a:buChar char="ü"/>
            </a:pPr>
            <a:r>
              <a:rPr lang="en-US" sz="1500" dirty="0">
                <a:effectLst/>
              </a:rPr>
              <a:t>Syncope, angina, and heart failure require prompt intervention to reduce the risk of progressive functional decline and the potential for sudden cardiac death </a:t>
            </a:r>
          </a:p>
          <a:p>
            <a:pPr>
              <a:spcBef>
                <a:spcPts val="0"/>
              </a:spcBef>
              <a:spcAft>
                <a:spcPts val="1200"/>
              </a:spcAft>
              <a:buFont typeface="Wingdings" panose="05000000000000000000" pitchFamily="2" charset="2"/>
              <a:buChar char="§"/>
            </a:pPr>
            <a:r>
              <a:rPr lang="en-US" sz="1500" dirty="0" smtClean="0">
                <a:effectLst/>
              </a:rPr>
              <a:t>Aortic </a:t>
            </a:r>
            <a:r>
              <a:rPr lang="en-US" sz="1500" dirty="0">
                <a:effectLst/>
              </a:rPr>
              <a:t>valve replacement is the only effective </a:t>
            </a:r>
            <a:r>
              <a:rPr lang="en-US" sz="1500" dirty="0" smtClean="0">
                <a:effectLst/>
              </a:rPr>
              <a:t>therapy</a:t>
            </a:r>
          </a:p>
          <a:p>
            <a:pPr lvl="1">
              <a:spcBef>
                <a:spcPts val="0"/>
              </a:spcBef>
              <a:spcAft>
                <a:spcPts val="1200"/>
              </a:spcAft>
              <a:buFont typeface="Wingdings" panose="05000000000000000000" pitchFamily="2" charset="2"/>
              <a:buChar char="ü"/>
            </a:pPr>
            <a:r>
              <a:rPr lang="en-US" sz="1500" dirty="0">
                <a:effectLst/>
              </a:rPr>
              <a:t>C</a:t>
            </a:r>
            <a:r>
              <a:rPr lang="en-US" sz="1500" dirty="0" smtClean="0">
                <a:effectLst/>
              </a:rPr>
              <a:t>an </a:t>
            </a:r>
            <a:r>
              <a:rPr lang="en-US" sz="1500" dirty="0">
                <a:effectLst/>
              </a:rPr>
              <a:t>be performed with low perioperative mortality and excellent long-term results in older patients, including </a:t>
            </a:r>
            <a:r>
              <a:rPr lang="en-US" sz="1500" dirty="0" smtClean="0">
                <a:effectLst/>
              </a:rPr>
              <a:t>octogenarians</a:t>
            </a:r>
          </a:p>
          <a:p>
            <a:pPr lvl="1">
              <a:spcBef>
                <a:spcPts val="0"/>
              </a:spcBef>
              <a:spcAft>
                <a:spcPts val="1200"/>
              </a:spcAft>
              <a:buFont typeface="Wingdings" panose="05000000000000000000" pitchFamily="2" charset="2"/>
              <a:buChar char="ü"/>
            </a:pPr>
            <a:r>
              <a:rPr lang="en-US" sz="1500" dirty="0" smtClean="0">
                <a:effectLst/>
              </a:rPr>
              <a:t>Percutaneous </a:t>
            </a:r>
            <a:r>
              <a:rPr lang="en-US" sz="1500" dirty="0">
                <a:effectLst/>
              </a:rPr>
              <a:t>aortic valve </a:t>
            </a:r>
            <a:r>
              <a:rPr lang="en-US" sz="1500" dirty="0" smtClean="0">
                <a:effectLst/>
              </a:rPr>
              <a:t>replacement (TAVR) </a:t>
            </a:r>
            <a:r>
              <a:rPr lang="en-US" sz="1500" dirty="0">
                <a:effectLst/>
              </a:rPr>
              <a:t>has emerged as an option for high-risk </a:t>
            </a:r>
            <a:r>
              <a:rPr lang="en-US" sz="1500" dirty="0" smtClean="0">
                <a:effectLst/>
              </a:rPr>
              <a:t>(and possibly intermediate-risk) surgical candidates </a:t>
            </a:r>
            <a:endParaRPr lang="en-US" sz="1500" dirty="0"/>
          </a:p>
        </p:txBody>
      </p:sp>
    </p:spTree>
    <p:extLst>
      <p:ext uri="{BB962C8B-B14F-4D97-AF65-F5344CB8AC3E}">
        <p14:creationId xmlns:p14="http://schemas.microsoft.com/office/powerpoint/2010/main" val="4157113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Case</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effectLst/>
              </a:rPr>
              <a:t>An 85-year-old woman with a history of hypertension, hyperlipidemia, and cerebrovascular accident 10 years ago is brought to the emergency department after “passing out” at the dinner table after eating a large bowl of pasta.  She denies any prodromal symptoms. She quickly regained consciousness &lt;1 minute afterwards without confusion or other neurologic complaints. This is her second episode in 6 months.</a:t>
            </a:r>
            <a:endParaRPr lang="en-US" sz="2000" dirty="0">
              <a:effectLst/>
            </a:endParaRPr>
          </a:p>
        </p:txBody>
      </p:sp>
    </p:spTree>
    <p:extLst>
      <p:ext uri="{BB962C8B-B14F-4D97-AF65-F5344CB8AC3E}">
        <p14:creationId xmlns:p14="http://schemas.microsoft.com/office/powerpoint/2010/main" val="2598653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42"/>
            <a:ext cx="8229600" cy="857250"/>
          </a:xfrm>
        </p:spPr>
        <p:txBody>
          <a:bodyPr>
            <a:normAutofit/>
          </a:bodyPr>
          <a:lstStyle/>
          <a:p>
            <a:r>
              <a:rPr lang="en-US" sz="3800" b="1" dirty="0" smtClean="0">
                <a:latin typeface="Cambria" panose="02040503050406030204" pitchFamily="18" charset="0"/>
              </a:rPr>
              <a:t>Treatment Algorithm</a:t>
            </a:r>
            <a:endParaRPr lang="en-US" sz="3800" b="1" dirty="0">
              <a:latin typeface="Cambria" panose="02040503050406030204" pitchFamily="18" charset="0"/>
            </a:endParaRPr>
          </a:p>
        </p:txBody>
      </p:sp>
      <p:pic>
        <p:nvPicPr>
          <p:cNvPr id="4" name="Screen Shot 2016-02-27 at 7.36.37 AM.png" descr="/Users/pgoyal1/Desktop/Screen Shot 2016-02-27 at 7.36.37 AM.png"/>
          <p:cNvPicPr>
            <a:picLocks noChangeAspect="1"/>
          </p:cNvPicPr>
          <p:nvPr/>
        </p:nvPicPr>
        <p:blipFill>
          <a:blip r:embed="rId3" r:link="rId4" cstate="email">
            <a:extLst>
              <a:ext uri="{28A0092B-C50C-407E-A947-70E740481C1C}">
                <a14:useLocalDpi xmlns:a14="http://schemas.microsoft.com/office/drawing/2010/main" val="0"/>
              </a:ext>
            </a:extLst>
          </a:blip>
          <a:stretch>
            <a:fillRect/>
          </a:stretch>
        </p:blipFill>
        <p:spPr>
          <a:xfrm>
            <a:off x="457200" y="741892"/>
            <a:ext cx="5568801" cy="3383280"/>
          </a:xfrm>
          <a:prstGeom prst="rect">
            <a:avLst/>
          </a:prstGeom>
        </p:spPr>
      </p:pic>
      <p:sp>
        <p:nvSpPr>
          <p:cNvPr id="5" name="Rectangle 4"/>
          <p:cNvSpPr/>
          <p:nvPr/>
        </p:nvSpPr>
        <p:spPr>
          <a:xfrm>
            <a:off x="6612259" y="4780003"/>
            <a:ext cx="2438608" cy="246221"/>
          </a:xfrm>
          <a:prstGeom prst="rect">
            <a:avLst/>
          </a:prstGeom>
        </p:spPr>
        <p:txBody>
          <a:bodyPr wrap="square">
            <a:spAutoFit/>
          </a:bodyPr>
          <a:lstStyle/>
          <a:p>
            <a:pPr algn="r"/>
            <a:r>
              <a:rPr lang="en-US" sz="1000" b="1" i="1" dirty="0">
                <a:solidFill>
                  <a:schemeClr val="bg1"/>
                </a:solidFill>
              </a:rPr>
              <a:t>Nishimura, et al. JACC, </a:t>
            </a:r>
            <a:r>
              <a:rPr lang="en-US" sz="1000" b="1" i="1" dirty="0" smtClean="0">
                <a:solidFill>
                  <a:schemeClr val="bg1"/>
                </a:solidFill>
              </a:rPr>
              <a:t>2014</a:t>
            </a:r>
            <a:endParaRPr lang="en-US" sz="1000" b="1" i="1" dirty="0">
              <a:solidFill>
                <a:schemeClr val="bg1"/>
              </a:solidFill>
            </a:endParaRPr>
          </a:p>
        </p:txBody>
      </p:sp>
      <p:sp>
        <p:nvSpPr>
          <p:cNvPr id="6" name="TextBox 5"/>
          <p:cNvSpPr txBox="1"/>
          <p:nvPr/>
        </p:nvSpPr>
        <p:spPr>
          <a:xfrm>
            <a:off x="6299201" y="744009"/>
            <a:ext cx="2565400" cy="3493264"/>
          </a:xfrm>
          <a:prstGeom prst="rect">
            <a:avLst/>
          </a:prstGeom>
          <a:noFill/>
        </p:spPr>
        <p:txBody>
          <a:bodyPr wrap="square" rtlCol="0">
            <a:spAutoFit/>
          </a:bodyPr>
          <a:lstStyle/>
          <a:p>
            <a:pPr marL="171450" indent="-171450">
              <a:buFont typeface="Wingdings" panose="05000000000000000000" pitchFamily="2" charset="2"/>
              <a:buChar char="§"/>
            </a:pPr>
            <a:r>
              <a:rPr lang="en-US" sz="1300" dirty="0"/>
              <a:t>Here is the treatment algorithm from the recent 2014 AHA/ACC Guideline for the Management of Patients With Valvular Heart </a:t>
            </a:r>
            <a:r>
              <a:rPr lang="en-US" sz="1300" dirty="0" smtClean="0"/>
              <a:t>Disease</a:t>
            </a:r>
          </a:p>
          <a:p>
            <a:pPr marL="171450" indent="-171450">
              <a:buFont typeface="Wingdings" panose="05000000000000000000" pitchFamily="2" charset="2"/>
              <a:buChar char="§"/>
            </a:pPr>
            <a:r>
              <a:rPr lang="en-US" sz="1300" dirty="0" smtClean="0"/>
              <a:t>In </a:t>
            </a:r>
            <a:r>
              <a:rPr lang="en-US" sz="1300" dirty="0"/>
              <a:t>brief, AVR is a class I indication for severe AS when symptomatic, when EF&lt;50, or when undergoing other cardiac </a:t>
            </a:r>
            <a:r>
              <a:rPr lang="en-US" sz="1300" dirty="0" smtClean="0"/>
              <a:t>surgery.</a:t>
            </a:r>
          </a:p>
          <a:p>
            <a:pPr marL="171450" indent="-171450">
              <a:buFont typeface="Wingdings" panose="05000000000000000000" pitchFamily="2" charset="2"/>
              <a:buChar char="§"/>
            </a:pPr>
            <a:r>
              <a:rPr lang="en-US" sz="1300" dirty="0" smtClean="0"/>
              <a:t>It </a:t>
            </a:r>
            <a:r>
              <a:rPr lang="en-US" sz="1300" dirty="0"/>
              <a:t>may also be reasonable to perform an AVR in the setting of very severe AS with low surgical risk, an abnormal exercise tolerance test, or quickly accelerating disease with low surgical </a:t>
            </a:r>
            <a:r>
              <a:rPr lang="en-US" sz="1300" dirty="0" smtClean="0"/>
              <a:t>risk. </a:t>
            </a:r>
            <a:endParaRPr lang="en-US" sz="1300" dirty="0"/>
          </a:p>
        </p:txBody>
      </p:sp>
    </p:spTree>
    <p:extLst>
      <p:ext uri="{BB962C8B-B14F-4D97-AF65-F5344CB8AC3E}">
        <p14:creationId xmlns:p14="http://schemas.microsoft.com/office/powerpoint/2010/main" val="2125992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anose="02040503050406030204" pitchFamily="18" charset="0"/>
              </a:rPr>
              <a:t>Case, </a:t>
            </a:r>
            <a:r>
              <a:rPr lang="en-US" b="1" dirty="0" smtClean="0">
                <a:latin typeface="Cambria" panose="02040503050406030204" pitchFamily="18" charset="0"/>
              </a:rPr>
              <a:t>Cont</a:t>
            </a:r>
            <a:r>
              <a:rPr lang="en-US" b="1" dirty="0" smtClean="0">
                <a:latin typeface="Cambria" panose="02040503050406030204" pitchFamily="18" charset="0"/>
              </a:rPr>
              <a:t>.</a:t>
            </a:r>
            <a:endParaRPr lang="en-US"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spcBef>
                <a:spcPts val="0"/>
              </a:spcBef>
              <a:spcAft>
                <a:spcPts val="1200"/>
              </a:spcAft>
              <a:buFont typeface="Wingdings" panose="05000000000000000000" pitchFamily="2" charset="2"/>
              <a:buChar char="§"/>
            </a:pPr>
            <a:r>
              <a:rPr lang="en-US" sz="1800" dirty="0"/>
              <a:t>An 85-year-old </a:t>
            </a:r>
            <a:r>
              <a:rPr lang="en-US" sz="1800" dirty="0" smtClean="0"/>
              <a:t>female with HTN, HL, CVA presenting with 2</a:t>
            </a:r>
            <a:r>
              <a:rPr lang="en-US" sz="1800" baseline="30000" dirty="0" smtClean="0"/>
              <a:t>nd</a:t>
            </a:r>
            <a:r>
              <a:rPr lang="en-US" sz="1800" dirty="0" smtClean="0"/>
              <a:t> episode of “passing out,” this time at the dinner table.</a:t>
            </a:r>
          </a:p>
          <a:p>
            <a:pPr>
              <a:spcBef>
                <a:spcPts val="0"/>
              </a:spcBef>
              <a:spcAft>
                <a:spcPts val="1200"/>
              </a:spcAft>
              <a:buFont typeface="Wingdings" panose="05000000000000000000" pitchFamily="2" charset="2"/>
              <a:buChar char="§"/>
            </a:pPr>
            <a:r>
              <a:rPr lang="en-US" sz="1800" dirty="0" smtClean="0"/>
              <a:t>She takes </a:t>
            </a:r>
            <a:r>
              <a:rPr lang="en-US" sz="1800" dirty="0" err="1"/>
              <a:t>lisinopril</a:t>
            </a:r>
            <a:r>
              <a:rPr lang="en-US" sz="1800" dirty="0"/>
              <a:t>, atorvastatin, and aspirin</a:t>
            </a:r>
            <a:r>
              <a:rPr lang="en-US" sz="1800" dirty="0" smtClean="0"/>
              <a:t>.</a:t>
            </a:r>
          </a:p>
          <a:p>
            <a:pPr>
              <a:spcBef>
                <a:spcPts val="0"/>
              </a:spcBef>
              <a:spcAft>
                <a:spcPts val="1200"/>
              </a:spcAft>
              <a:buFont typeface="Wingdings" panose="05000000000000000000" pitchFamily="2" charset="2"/>
              <a:buChar char="§"/>
            </a:pPr>
            <a:r>
              <a:rPr lang="en-US" sz="1800" dirty="0" smtClean="0"/>
              <a:t>Vitals signs including orthostatic maneuvers WNL; Physical exam with 2/6 mid-peaking SEM and intact S2.  Neurologically intact.  Normal ECG.</a:t>
            </a:r>
          </a:p>
          <a:p>
            <a:pPr>
              <a:spcBef>
                <a:spcPts val="0"/>
              </a:spcBef>
              <a:spcAft>
                <a:spcPts val="1200"/>
              </a:spcAft>
              <a:buFont typeface="Wingdings" panose="05000000000000000000" pitchFamily="2" charset="2"/>
              <a:buChar char="§"/>
            </a:pPr>
            <a:r>
              <a:rPr lang="en-US" sz="1800" dirty="0" smtClean="0"/>
              <a:t>She is transferred to a syncope unit for further evaluation.</a:t>
            </a:r>
          </a:p>
          <a:p>
            <a:pPr>
              <a:spcBef>
                <a:spcPts val="0"/>
              </a:spcBef>
              <a:spcAft>
                <a:spcPts val="1200"/>
              </a:spcAft>
              <a:buFont typeface="Wingdings" panose="05000000000000000000" pitchFamily="2" charset="2"/>
              <a:buChar char="§"/>
            </a:pPr>
            <a:r>
              <a:rPr lang="en-US" sz="1800" dirty="0" smtClean="0"/>
              <a:t>A transthoracic echo is performed due to murmur on physical exam, demonstrating a normal EF and mild aortic stenosis.</a:t>
            </a:r>
          </a:p>
          <a:p>
            <a:pPr>
              <a:spcBef>
                <a:spcPts val="0"/>
              </a:spcBef>
              <a:spcAft>
                <a:spcPts val="1200"/>
              </a:spcAft>
              <a:buFont typeface="Wingdings" panose="05000000000000000000" pitchFamily="2" charset="2"/>
              <a:buChar char="§"/>
            </a:pPr>
            <a:endParaRPr lang="en-US" sz="1800" dirty="0" smtClean="0"/>
          </a:p>
        </p:txBody>
      </p:sp>
    </p:spTree>
    <p:extLst>
      <p:ext uri="{BB962C8B-B14F-4D97-AF65-F5344CB8AC3E}">
        <p14:creationId xmlns:p14="http://schemas.microsoft.com/office/powerpoint/2010/main" val="357013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95646"/>
            <a:ext cx="8568267" cy="1072403"/>
          </a:xfrm>
        </p:spPr>
        <p:txBody>
          <a:bodyPr>
            <a:normAutofit fontScale="90000"/>
          </a:bodyPr>
          <a:lstStyle/>
          <a:p>
            <a:r>
              <a:rPr lang="en-US" b="1" dirty="0" smtClean="0">
                <a:latin typeface="Cambria" panose="02040503050406030204" pitchFamily="18" charset="0"/>
              </a:rPr>
              <a:t>What other diagnostic studies </a:t>
            </a:r>
            <a:br>
              <a:rPr lang="en-US" b="1" dirty="0" smtClean="0">
                <a:latin typeface="Cambria" panose="02040503050406030204" pitchFamily="18" charset="0"/>
              </a:rPr>
            </a:br>
            <a:r>
              <a:rPr lang="en-US" b="1" dirty="0" smtClean="0">
                <a:latin typeface="Cambria" panose="02040503050406030204" pitchFamily="18" charset="0"/>
              </a:rPr>
              <a:t>are indicated?</a:t>
            </a:r>
            <a:endParaRPr lang="en-US" b="1" dirty="0">
              <a:latin typeface="Cambria" panose="02040503050406030204" pitchFamily="18" charset="0"/>
            </a:endParaRPr>
          </a:p>
        </p:txBody>
      </p:sp>
    </p:spTree>
    <p:extLst>
      <p:ext uri="{BB962C8B-B14F-4D97-AF65-F5344CB8AC3E}">
        <p14:creationId xmlns:p14="http://schemas.microsoft.com/office/powerpoint/2010/main" val="59908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latin typeface="Cambria" panose="02040503050406030204" pitchFamily="18" charset="0"/>
              </a:rPr>
              <a:t>Additional </a:t>
            </a:r>
            <a:r>
              <a:rPr lang="en-US" sz="3800" b="1" dirty="0" smtClean="0">
                <a:latin typeface="Cambria" panose="02040503050406030204" pitchFamily="18" charset="0"/>
              </a:rPr>
              <a:t>Cardiovascular </a:t>
            </a:r>
            <a:r>
              <a:rPr lang="en-US" sz="3800" b="1" dirty="0">
                <a:latin typeface="Cambria" panose="02040503050406030204" pitchFamily="18" charset="0"/>
              </a:rPr>
              <a:t>Studies</a:t>
            </a:r>
          </a:p>
        </p:txBody>
      </p:sp>
      <p:sp>
        <p:nvSpPr>
          <p:cNvPr id="3" name="Content Placeholder 2"/>
          <p:cNvSpPr>
            <a:spLocks noGrp="1"/>
          </p:cNvSpPr>
          <p:nvPr>
            <p:ph idx="1"/>
          </p:nvPr>
        </p:nvSpPr>
        <p:spPr/>
        <p:txBody>
          <a:bodyPr>
            <a:normAutofit/>
          </a:bodyPr>
          <a:lstStyle/>
          <a:p>
            <a:pPr>
              <a:spcBef>
                <a:spcPts val="0"/>
              </a:spcBef>
              <a:spcAft>
                <a:spcPts val="1200"/>
              </a:spcAft>
              <a:buFont typeface="Wingdings" panose="05000000000000000000" pitchFamily="2" charset="2"/>
              <a:buChar char="§"/>
            </a:pPr>
            <a:r>
              <a:rPr lang="en-US" sz="2000" dirty="0" smtClean="0">
                <a:effectLst/>
              </a:rPr>
              <a:t>Carotid sinus massage can diagnose carotid </a:t>
            </a:r>
            <a:r>
              <a:rPr lang="en-US" sz="2000" dirty="0">
                <a:effectLst/>
              </a:rPr>
              <a:t>sinus </a:t>
            </a:r>
            <a:r>
              <a:rPr lang="en-US" sz="2000" dirty="0" smtClean="0">
                <a:effectLst/>
              </a:rPr>
              <a:t>hypersensitivity.  The </a:t>
            </a:r>
            <a:r>
              <a:rPr lang="en-US" sz="2000" dirty="0">
                <a:effectLst/>
              </a:rPr>
              <a:t>risk of neurologic complications when performing massage is very low in the absence of audible carotid bruits, and a history of stroke/transient ischemic attack. </a:t>
            </a:r>
            <a:endParaRPr lang="en-US" sz="2000" dirty="0" smtClean="0">
              <a:effectLst/>
            </a:endParaRPr>
          </a:p>
          <a:p>
            <a:pPr>
              <a:spcBef>
                <a:spcPts val="0"/>
              </a:spcBef>
              <a:spcAft>
                <a:spcPts val="1200"/>
              </a:spcAft>
              <a:buFont typeface="Wingdings" panose="05000000000000000000" pitchFamily="2" charset="2"/>
              <a:buChar char="§"/>
            </a:pPr>
            <a:r>
              <a:rPr lang="en-US" sz="2000" dirty="0">
                <a:effectLst/>
              </a:rPr>
              <a:t>Tilt-table testing is able to identify a proportion of elderly patients who have </a:t>
            </a:r>
            <a:r>
              <a:rPr lang="en-US" sz="2000" dirty="0" smtClean="0">
                <a:effectLst/>
              </a:rPr>
              <a:t>either </a:t>
            </a:r>
            <a:r>
              <a:rPr lang="en-US" sz="2000" dirty="0" err="1" smtClean="0">
                <a:effectLst/>
              </a:rPr>
              <a:t>neurally</a:t>
            </a:r>
            <a:r>
              <a:rPr lang="en-US" sz="2000" dirty="0">
                <a:effectLst/>
              </a:rPr>
              <a:t> </a:t>
            </a:r>
            <a:r>
              <a:rPr lang="en-US" sz="2000" dirty="0" smtClean="0">
                <a:effectLst/>
              </a:rPr>
              <a:t>mediated syncope or </a:t>
            </a:r>
            <a:r>
              <a:rPr lang="en-US" sz="2000" dirty="0" err="1" smtClean="0">
                <a:effectLst/>
              </a:rPr>
              <a:t>dysautonomia</a:t>
            </a:r>
            <a:r>
              <a:rPr lang="en-US" sz="2000" dirty="0" smtClean="0">
                <a:effectLst/>
              </a:rPr>
              <a:t> (e.g. orthostatic hypotension) </a:t>
            </a:r>
            <a:endParaRPr lang="en-US" sz="2000" dirty="0">
              <a:effectLst/>
            </a:endParaRPr>
          </a:p>
          <a:p>
            <a:endParaRPr lang="en-US" dirty="0"/>
          </a:p>
        </p:txBody>
      </p:sp>
    </p:spTree>
    <p:extLst>
      <p:ext uri="{BB962C8B-B14F-4D97-AF65-F5344CB8AC3E}">
        <p14:creationId xmlns:p14="http://schemas.microsoft.com/office/powerpoint/2010/main" val="3352560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64" y="99283"/>
            <a:ext cx="8229600" cy="857250"/>
          </a:xfrm>
        </p:spPr>
        <p:txBody>
          <a:bodyPr>
            <a:noAutofit/>
          </a:bodyPr>
          <a:lstStyle/>
          <a:p>
            <a:r>
              <a:rPr lang="en-US" sz="3800" b="1" dirty="0" smtClean="0">
                <a:latin typeface="Cambria" panose="02040503050406030204" pitchFamily="18" charset="0"/>
              </a:rPr>
              <a:t>Indications for </a:t>
            </a:r>
            <a:r>
              <a:rPr lang="en-US" sz="3800" b="1" dirty="0" smtClean="0">
                <a:latin typeface="Cambria" panose="02040503050406030204" pitchFamily="18" charset="0"/>
              </a:rPr>
              <a:t>Tilt </a:t>
            </a:r>
            <a:r>
              <a:rPr lang="en-US" sz="3800" b="1" dirty="0">
                <a:latin typeface="Cambria" panose="02040503050406030204" pitchFamily="18" charset="0"/>
              </a:rPr>
              <a:t>T</a:t>
            </a:r>
            <a:r>
              <a:rPr lang="en-US" sz="3800" b="1" dirty="0" smtClean="0">
                <a:latin typeface="Cambria" panose="02040503050406030204" pitchFamily="18" charset="0"/>
              </a:rPr>
              <a:t>able </a:t>
            </a:r>
            <a:r>
              <a:rPr lang="en-US" sz="3800" b="1" dirty="0">
                <a:latin typeface="Cambria" panose="02040503050406030204" pitchFamily="18" charset="0"/>
              </a:rPr>
              <a:t>T</a:t>
            </a:r>
            <a:r>
              <a:rPr lang="en-US" sz="3800" b="1" dirty="0" smtClean="0">
                <a:latin typeface="Cambria" panose="02040503050406030204" pitchFamily="18" charset="0"/>
              </a:rPr>
              <a:t>esting</a:t>
            </a:r>
            <a:endParaRPr lang="en-US" sz="3800" b="1" dirty="0">
              <a:latin typeface="Cambria" panose="02040503050406030204" pitchFamily="18" charset="0"/>
            </a:endParaRPr>
          </a:p>
        </p:txBody>
      </p:sp>
      <p:sp>
        <p:nvSpPr>
          <p:cNvPr id="3" name="Content Placeholder 2"/>
          <p:cNvSpPr>
            <a:spLocks noGrp="1"/>
          </p:cNvSpPr>
          <p:nvPr>
            <p:ph idx="1"/>
          </p:nvPr>
        </p:nvSpPr>
        <p:spPr>
          <a:xfrm>
            <a:off x="469064" y="816490"/>
            <a:ext cx="8229600" cy="3394075"/>
          </a:xfrm>
        </p:spPr>
        <p:txBody>
          <a:bodyPr>
            <a:noAutofit/>
          </a:bodyPr>
          <a:lstStyle/>
          <a:p>
            <a:pPr>
              <a:spcBef>
                <a:spcPts val="0"/>
              </a:spcBef>
              <a:spcAft>
                <a:spcPts val="1200"/>
              </a:spcAft>
            </a:pPr>
            <a:r>
              <a:rPr lang="en-US" sz="1700" dirty="0">
                <a:effectLst/>
              </a:rPr>
              <a:t>Class </a:t>
            </a:r>
            <a:r>
              <a:rPr lang="en-US" sz="1700" dirty="0" smtClean="0">
                <a:effectLst/>
              </a:rPr>
              <a:t>I</a:t>
            </a:r>
          </a:p>
          <a:p>
            <a:pPr lvl="1">
              <a:spcBef>
                <a:spcPts val="0"/>
              </a:spcBef>
              <a:spcAft>
                <a:spcPts val="1200"/>
              </a:spcAft>
            </a:pPr>
            <a:r>
              <a:rPr lang="en-US" sz="1700" dirty="0" smtClean="0">
                <a:effectLst/>
              </a:rPr>
              <a:t>A </a:t>
            </a:r>
            <a:r>
              <a:rPr lang="en-US" sz="1700" dirty="0">
                <a:effectLst/>
              </a:rPr>
              <a:t>single unexplained episode of syncope in a high-risk setting (e.g., occurrence of or potential for physical </a:t>
            </a:r>
            <a:r>
              <a:rPr lang="en-US" sz="1700" dirty="0" smtClean="0">
                <a:effectLst/>
              </a:rPr>
              <a:t>injury, or with occupational implications), or recurrent episodes in the absence of </a:t>
            </a:r>
            <a:r>
              <a:rPr lang="en-US" sz="1700" dirty="0">
                <a:effectLst/>
              </a:rPr>
              <a:t>organic heart disease, or in the presence of organic heart disease after cardiac causes have been </a:t>
            </a:r>
            <a:r>
              <a:rPr lang="en-US" sz="1700" dirty="0" smtClean="0">
                <a:effectLst/>
              </a:rPr>
              <a:t>excluded</a:t>
            </a:r>
          </a:p>
          <a:p>
            <a:pPr lvl="1">
              <a:spcBef>
                <a:spcPts val="0"/>
              </a:spcBef>
              <a:spcAft>
                <a:spcPts val="1200"/>
              </a:spcAft>
            </a:pPr>
            <a:r>
              <a:rPr lang="en-US" sz="1700" dirty="0" smtClean="0">
                <a:effectLst/>
              </a:rPr>
              <a:t>When </a:t>
            </a:r>
            <a:r>
              <a:rPr lang="en-US" sz="1700" dirty="0">
                <a:effectLst/>
              </a:rPr>
              <a:t>it will be of clinical value to the patient to demonstrate susceptibility to </a:t>
            </a:r>
            <a:r>
              <a:rPr lang="en-US" sz="1700" dirty="0" err="1" smtClean="0">
                <a:effectLst/>
              </a:rPr>
              <a:t>neurally</a:t>
            </a:r>
            <a:r>
              <a:rPr lang="en-US" sz="1700" dirty="0">
                <a:effectLst/>
              </a:rPr>
              <a:t>-</a:t>
            </a:r>
            <a:r>
              <a:rPr lang="en-US" sz="1700" dirty="0" smtClean="0">
                <a:effectLst/>
              </a:rPr>
              <a:t>mediated </a:t>
            </a:r>
            <a:r>
              <a:rPr lang="en-US" sz="1700" dirty="0">
                <a:effectLst/>
              </a:rPr>
              <a:t>syncope</a:t>
            </a:r>
          </a:p>
          <a:p>
            <a:pPr>
              <a:spcBef>
                <a:spcPts val="0"/>
              </a:spcBef>
              <a:spcAft>
                <a:spcPts val="1200"/>
              </a:spcAft>
            </a:pPr>
            <a:r>
              <a:rPr lang="en-US" sz="1700" dirty="0">
                <a:effectLst/>
              </a:rPr>
              <a:t>Class </a:t>
            </a:r>
            <a:r>
              <a:rPr lang="en-US" sz="1700" dirty="0" smtClean="0">
                <a:effectLst/>
              </a:rPr>
              <a:t>II</a:t>
            </a:r>
          </a:p>
          <a:p>
            <a:pPr lvl="1">
              <a:spcBef>
                <a:spcPts val="0"/>
              </a:spcBef>
              <a:spcAft>
                <a:spcPts val="1200"/>
              </a:spcAft>
            </a:pPr>
            <a:r>
              <a:rPr lang="en-US" sz="1700" dirty="0" smtClean="0">
                <a:effectLst/>
              </a:rPr>
              <a:t>For </a:t>
            </a:r>
            <a:r>
              <a:rPr lang="en-US" sz="1700" dirty="0">
                <a:effectLst/>
              </a:rPr>
              <a:t>assessing recurrent </a:t>
            </a:r>
            <a:r>
              <a:rPr lang="en-US" sz="1700" dirty="0" smtClean="0">
                <a:effectLst/>
              </a:rPr>
              <a:t>pre-syncope </a:t>
            </a:r>
            <a:r>
              <a:rPr lang="en-US" sz="1700" dirty="0">
                <a:effectLst/>
              </a:rPr>
              <a:t>or </a:t>
            </a:r>
            <a:r>
              <a:rPr lang="en-US" sz="1700" dirty="0" smtClean="0">
                <a:effectLst/>
              </a:rPr>
              <a:t>dizziness</a:t>
            </a:r>
          </a:p>
          <a:p>
            <a:pPr lvl="1">
              <a:spcBef>
                <a:spcPts val="0"/>
              </a:spcBef>
              <a:spcAft>
                <a:spcPts val="1200"/>
              </a:spcAft>
            </a:pPr>
            <a:r>
              <a:rPr lang="en-US" sz="1700" dirty="0" smtClean="0">
                <a:effectLst/>
              </a:rPr>
              <a:t>When </a:t>
            </a:r>
            <a:r>
              <a:rPr lang="en-US" sz="1700" dirty="0">
                <a:effectLst/>
              </a:rPr>
              <a:t>an understanding of the hemodynamic pattern in syncope may alter </a:t>
            </a:r>
            <a:r>
              <a:rPr lang="en-US" sz="1700" dirty="0" smtClean="0">
                <a:effectLst/>
              </a:rPr>
              <a:t>therapy</a:t>
            </a:r>
            <a:endParaRPr lang="en-US" sz="1700" dirty="0">
              <a:effectLst/>
            </a:endParaRPr>
          </a:p>
        </p:txBody>
      </p:sp>
      <p:sp>
        <p:nvSpPr>
          <p:cNvPr id="6" name="Rectangle 4"/>
          <p:cNvSpPr>
            <a:spLocks noChangeArrowheads="1"/>
          </p:cNvSpPr>
          <p:nvPr/>
        </p:nvSpPr>
        <p:spPr bwMode="auto">
          <a:xfrm>
            <a:off x="5741772" y="4301287"/>
            <a:ext cx="331984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auto">
              <a:spcAft>
                <a:spcPts val="0"/>
              </a:spcAft>
              <a:defRPr/>
            </a:pPr>
            <a:r>
              <a:rPr lang="en-US" sz="1000" b="1" i="1" dirty="0">
                <a:solidFill>
                  <a:schemeClr val="bg1"/>
                </a:solidFill>
              </a:rPr>
              <a:t>Guidelines on Management (Diagnosis and Treatment) of Syncope – Update 2009</a:t>
            </a:r>
          </a:p>
          <a:p>
            <a:pPr algn="r" fontAlgn="auto">
              <a:spcAft>
                <a:spcPts val="0"/>
              </a:spcAft>
              <a:defRPr/>
            </a:pPr>
            <a:r>
              <a:rPr lang="en-US" sz="1000" b="1" i="1" dirty="0">
                <a:solidFill>
                  <a:schemeClr val="bg1"/>
                </a:solidFill>
              </a:rPr>
              <a:t>Executive Summary. The Task Force on Syncope, European Society of Cardiology.  </a:t>
            </a:r>
          </a:p>
          <a:p>
            <a:pPr algn="r"/>
            <a:endParaRPr lang="en-US" sz="1000" b="1" i="1" dirty="0">
              <a:solidFill>
                <a:schemeClr val="bg1"/>
              </a:solidFill>
            </a:endParaRPr>
          </a:p>
        </p:txBody>
      </p:sp>
    </p:spTree>
    <p:extLst>
      <p:ext uri="{BB962C8B-B14F-4D97-AF65-F5344CB8AC3E}">
        <p14:creationId xmlns:p14="http://schemas.microsoft.com/office/powerpoint/2010/main" val="39233686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mbria" panose="02040503050406030204" pitchFamily="18" charset="0"/>
              </a:rPr>
              <a:t>Indications for </a:t>
            </a:r>
            <a:r>
              <a:rPr lang="en-US" sz="4000" b="1" dirty="0" smtClean="0">
                <a:latin typeface="Cambria" panose="02040503050406030204" pitchFamily="18" charset="0"/>
              </a:rPr>
              <a:t>Tilt </a:t>
            </a:r>
            <a:r>
              <a:rPr lang="en-US" sz="4000" b="1" dirty="0">
                <a:latin typeface="Cambria" panose="02040503050406030204" pitchFamily="18" charset="0"/>
              </a:rPr>
              <a:t>Table Testing</a:t>
            </a:r>
          </a:p>
        </p:txBody>
      </p:sp>
      <p:sp>
        <p:nvSpPr>
          <p:cNvPr id="3" name="Content Placeholder 2"/>
          <p:cNvSpPr>
            <a:spLocks noGrp="1"/>
          </p:cNvSpPr>
          <p:nvPr>
            <p:ph idx="1"/>
          </p:nvPr>
        </p:nvSpPr>
        <p:spPr/>
        <p:txBody>
          <a:bodyPr>
            <a:noAutofit/>
          </a:bodyPr>
          <a:lstStyle/>
          <a:p>
            <a:pPr>
              <a:spcBef>
                <a:spcPts val="0"/>
              </a:spcBef>
              <a:spcAft>
                <a:spcPts val="1200"/>
              </a:spcAft>
            </a:pPr>
            <a:r>
              <a:rPr lang="en-US" sz="1900" dirty="0" smtClean="0">
                <a:effectLst/>
              </a:rPr>
              <a:t>Class III</a:t>
            </a:r>
          </a:p>
          <a:p>
            <a:pPr lvl="1">
              <a:spcBef>
                <a:spcPts val="0"/>
              </a:spcBef>
              <a:spcAft>
                <a:spcPts val="1200"/>
              </a:spcAft>
            </a:pPr>
            <a:r>
              <a:rPr lang="en-US" sz="1900" dirty="0" smtClean="0">
                <a:effectLst/>
              </a:rPr>
              <a:t>Assessment of treatment</a:t>
            </a:r>
          </a:p>
          <a:p>
            <a:pPr lvl="1">
              <a:spcBef>
                <a:spcPts val="0"/>
              </a:spcBef>
              <a:spcAft>
                <a:spcPts val="1200"/>
              </a:spcAft>
            </a:pPr>
            <a:r>
              <a:rPr lang="en-US" sz="1900" dirty="0" smtClean="0">
                <a:effectLst/>
              </a:rPr>
              <a:t>Single episode of syncope without injury and not in a high-risk setting</a:t>
            </a:r>
          </a:p>
          <a:p>
            <a:pPr lvl="1">
              <a:spcBef>
                <a:spcPts val="0"/>
              </a:spcBef>
              <a:spcAft>
                <a:spcPts val="1200"/>
              </a:spcAft>
            </a:pPr>
            <a:r>
              <a:rPr lang="en-US" sz="1900" dirty="0" smtClean="0">
                <a:effectLst/>
              </a:rPr>
              <a:t>Clear-cut clinical vasovagal features leading to a diagnosis when demonstration of a </a:t>
            </a:r>
            <a:r>
              <a:rPr lang="en-US" sz="1900" dirty="0" err="1" smtClean="0">
                <a:effectLst/>
              </a:rPr>
              <a:t>neurally</a:t>
            </a:r>
            <a:r>
              <a:rPr lang="en-US" sz="1900" dirty="0" smtClean="0">
                <a:effectLst/>
              </a:rPr>
              <a:t>-mediated susceptibility would not alter treatment</a:t>
            </a:r>
            <a:endParaRPr lang="en-US" sz="1900" dirty="0">
              <a:effectLst/>
            </a:endParaRPr>
          </a:p>
        </p:txBody>
      </p:sp>
      <p:sp>
        <p:nvSpPr>
          <p:cNvPr id="5" name="Rectangle 4"/>
          <p:cNvSpPr>
            <a:spLocks noChangeArrowheads="1"/>
          </p:cNvSpPr>
          <p:nvPr/>
        </p:nvSpPr>
        <p:spPr bwMode="auto">
          <a:xfrm>
            <a:off x="5741772" y="4301287"/>
            <a:ext cx="331984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auto">
              <a:spcAft>
                <a:spcPts val="0"/>
              </a:spcAft>
              <a:defRPr/>
            </a:pPr>
            <a:r>
              <a:rPr lang="en-US" sz="1000" b="1" i="1" dirty="0">
                <a:solidFill>
                  <a:schemeClr val="bg1"/>
                </a:solidFill>
              </a:rPr>
              <a:t>Guidelines on Management (Diagnosis and Treatment) of Syncope – Update 2009</a:t>
            </a:r>
          </a:p>
          <a:p>
            <a:pPr algn="r" fontAlgn="auto">
              <a:spcAft>
                <a:spcPts val="0"/>
              </a:spcAft>
              <a:defRPr/>
            </a:pPr>
            <a:r>
              <a:rPr lang="en-US" sz="1000" b="1" i="1" dirty="0">
                <a:solidFill>
                  <a:schemeClr val="bg1"/>
                </a:solidFill>
              </a:rPr>
              <a:t>Executive Summary. The Task Force on Syncope, European Society of Cardiology.  </a:t>
            </a:r>
          </a:p>
          <a:p>
            <a:pPr algn="r"/>
            <a:endParaRPr lang="en-US" sz="1000" b="1" i="1" dirty="0">
              <a:solidFill>
                <a:schemeClr val="bg1"/>
              </a:solidFill>
            </a:endParaRPr>
          </a:p>
        </p:txBody>
      </p:sp>
    </p:spTree>
    <p:extLst>
      <p:ext uri="{BB962C8B-B14F-4D97-AF65-F5344CB8AC3E}">
        <p14:creationId xmlns:p14="http://schemas.microsoft.com/office/powerpoint/2010/main" val="2349029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16627"/>
            <a:ext cx="8873067" cy="1072403"/>
          </a:xfrm>
        </p:spPr>
        <p:txBody>
          <a:bodyPr>
            <a:normAutofit fontScale="90000"/>
          </a:bodyPr>
          <a:lstStyle/>
          <a:p>
            <a:r>
              <a:rPr lang="en-US" b="1" dirty="0" smtClean="0">
                <a:latin typeface="Cambria" panose="02040503050406030204" pitchFamily="18" charset="0"/>
              </a:rPr>
              <a:t>Additional Studies </a:t>
            </a:r>
            <a:r>
              <a:rPr lang="en-US" b="1" dirty="0" smtClean="0">
                <a:latin typeface="Cambria" panose="02040503050406030204" pitchFamily="18" charset="0"/>
              </a:rPr>
              <a:t>for </a:t>
            </a:r>
            <a:r>
              <a:rPr lang="en-US" b="1" dirty="0" smtClean="0">
                <a:latin typeface="Cambria" panose="02040503050406030204" pitchFamily="18" charset="0"/>
              </a:rPr>
              <a:t>Arrhythmia</a:t>
            </a:r>
            <a:endParaRPr lang="en-US" b="1" dirty="0">
              <a:latin typeface="Cambria" panose="02040503050406030204" pitchFamily="18" charset="0"/>
            </a:endParaRPr>
          </a:p>
        </p:txBody>
      </p:sp>
      <p:sp>
        <p:nvSpPr>
          <p:cNvPr id="3" name="Content Placeholder 2"/>
          <p:cNvSpPr>
            <a:spLocks noGrp="1"/>
          </p:cNvSpPr>
          <p:nvPr>
            <p:ph idx="1"/>
          </p:nvPr>
        </p:nvSpPr>
        <p:spPr>
          <a:xfrm>
            <a:off x="457200" y="985967"/>
            <a:ext cx="8229600" cy="3394075"/>
          </a:xfrm>
        </p:spPr>
        <p:txBody>
          <a:bodyPr>
            <a:normAutofit fontScale="92500"/>
          </a:bodyPr>
          <a:lstStyle/>
          <a:p>
            <a:pPr>
              <a:spcBef>
                <a:spcPts val="0"/>
              </a:spcBef>
              <a:spcAft>
                <a:spcPts val="1200"/>
              </a:spcAft>
              <a:buFont typeface="Wingdings" panose="05000000000000000000" pitchFamily="2" charset="2"/>
              <a:buChar char="§"/>
            </a:pPr>
            <a:r>
              <a:rPr lang="en-US" sz="1800" dirty="0" smtClean="0">
                <a:effectLst/>
              </a:rPr>
              <a:t>Diagnostic </a:t>
            </a:r>
            <a:r>
              <a:rPr lang="en-US" sz="1800" dirty="0">
                <a:effectLst/>
              </a:rPr>
              <a:t>yield of short-term ECG monitoring is </a:t>
            </a:r>
            <a:r>
              <a:rPr lang="en-US" sz="1800" dirty="0" smtClean="0">
                <a:effectLst/>
              </a:rPr>
              <a:t>low compared </a:t>
            </a:r>
            <a:r>
              <a:rPr lang="en-US" sz="1800" dirty="0">
                <a:effectLst/>
              </a:rPr>
              <a:t>to long-term ECG </a:t>
            </a:r>
            <a:r>
              <a:rPr lang="en-US" sz="1800" dirty="0" smtClean="0">
                <a:effectLst/>
              </a:rPr>
              <a:t>monitoring</a:t>
            </a:r>
          </a:p>
          <a:p>
            <a:pPr>
              <a:spcBef>
                <a:spcPts val="0"/>
              </a:spcBef>
              <a:spcAft>
                <a:spcPts val="1200"/>
              </a:spcAft>
              <a:buFont typeface="Wingdings" panose="05000000000000000000" pitchFamily="2" charset="2"/>
              <a:buChar char="§"/>
            </a:pPr>
            <a:r>
              <a:rPr lang="en-US" sz="1800" dirty="0" smtClean="0">
                <a:effectLst/>
              </a:rPr>
              <a:t>Beyond 24-hour </a:t>
            </a:r>
            <a:r>
              <a:rPr lang="en-US" sz="1800" dirty="0" err="1" smtClean="0">
                <a:effectLst/>
              </a:rPr>
              <a:t>Holter</a:t>
            </a:r>
            <a:r>
              <a:rPr lang="en-US" sz="1800" dirty="0" smtClean="0">
                <a:effectLst/>
              </a:rPr>
              <a:t> monitors, there are 2-week event monitors that may be helpful in detecting less frequent but clinically relevant arrhythmias.  Wireless event monitors like the </a:t>
            </a:r>
            <a:r>
              <a:rPr lang="en-US" sz="1800" dirty="0" err="1" smtClean="0">
                <a:effectLst/>
              </a:rPr>
              <a:t>Zio</a:t>
            </a:r>
            <a:r>
              <a:rPr lang="en-US" sz="1800" dirty="0" smtClean="0">
                <a:effectLst/>
              </a:rPr>
              <a:t> patch (single ECG sensor) offer accuracy with additional convenience</a:t>
            </a:r>
            <a:endParaRPr lang="en-US" sz="1800" dirty="0">
              <a:effectLst/>
            </a:endParaRPr>
          </a:p>
          <a:p>
            <a:pPr>
              <a:spcBef>
                <a:spcPts val="0"/>
              </a:spcBef>
              <a:spcAft>
                <a:spcPts val="1200"/>
              </a:spcAft>
              <a:buFont typeface="Wingdings" panose="05000000000000000000" pitchFamily="2" charset="2"/>
              <a:buChar char="§"/>
            </a:pPr>
            <a:r>
              <a:rPr lang="en-US" sz="1800" dirty="0">
                <a:effectLst/>
              </a:rPr>
              <a:t>I</a:t>
            </a:r>
            <a:r>
              <a:rPr lang="en-US" sz="1800" dirty="0" smtClean="0">
                <a:effectLst/>
              </a:rPr>
              <a:t>mplantable </a:t>
            </a:r>
            <a:r>
              <a:rPr lang="en-US" sz="1800" dirty="0">
                <a:effectLst/>
              </a:rPr>
              <a:t>loop recorders (ILR) have the highest diagnostic rates in patients with unexplained </a:t>
            </a:r>
            <a:r>
              <a:rPr lang="en-US" sz="1800" dirty="0" smtClean="0">
                <a:effectLst/>
              </a:rPr>
              <a:t>syncope, where </a:t>
            </a:r>
            <a:r>
              <a:rPr lang="en-US" sz="1800" dirty="0" err="1" smtClean="0">
                <a:effectLst/>
              </a:rPr>
              <a:t>bradycardia</a:t>
            </a:r>
            <a:r>
              <a:rPr lang="en-US" sz="1800" dirty="0" smtClean="0">
                <a:effectLst/>
              </a:rPr>
              <a:t> is </a:t>
            </a:r>
            <a:r>
              <a:rPr lang="en-US" sz="1800" dirty="0">
                <a:effectLst/>
              </a:rPr>
              <a:t>more commonly identified than </a:t>
            </a:r>
            <a:r>
              <a:rPr lang="en-US" sz="1800" dirty="0" err="1" smtClean="0">
                <a:effectLst/>
              </a:rPr>
              <a:t>tachyarrhythmias</a:t>
            </a:r>
            <a:endParaRPr lang="en-US" sz="1800" dirty="0">
              <a:effectLst/>
            </a:endParaRPr>
          </a:p>
          <a:p>
            <a:pPr>
              <a:spcBef>
                <a:spcPts val="0"/>
              </a:spcBef>
              <a:spcAft>
                <a:spcPts val="1200"/>
              </a:spcAft>
              <a:buFont typeface="Wingdings" panose="05000000000000000000" pitchFamily="2" charset="2"/>
              <a:buChar char="§"/>
            </a:pPr>
            <a:r>
              <a:rPr lang="en-US" sz="1800" dirty="0" smtClean="0">
                <a:effectLst/>
              </a:rPr>
              <a:t>Invasive </a:t>
            </a:r>
            <a:r>
              <a:rPr lang="en-US" sz="1800" dirty="0" err="1">
                <a:effectLst/>
              </a:rPr>
              <a:t>electrophysiologic</a:t>
            </a:r>
            <a:r>
              <a:rPr lang="en-US" sz="1800" dirty="0">
                <a:effectLst/>
              </a:rPr>
              <a:t> </a:t>
            </a:r>
            <a:r>
              <a:rPr lang="en-US" sz="1800" dirty="0" smtClean="0">
                <a:effectLst/>
              </a:rPr>
              <a:t>testing (IEP) is rarely indicated; most older adults have </a:t>
            </a:r>
            <a:r>
              <a:rPr lang="en-US" sz="1800" dirty="0" err="1" smtClean="0">
                <a:effectLst/>
              </a:rPr>
              <a:t>bradyarrhythmias</a:t>
            </a:r>
            <a:r>
              <a:rPr lang="en-US" sz="1800" dirty="0" smtClean="0">
                <a:effectLst/>
              </a:rPr>
              <a:t>, for which IEP is unhelpful</a:t>
            </a:r>
            <a:endParaRPr lang="en-US" sz="1800" dirty="0">
              <a:effectLst/>
            </a:endParaRPr>
          </a:p>
          <a:p>
            <a:pPr>
              <a:spcBef>
                <a:spcPts val="0"/>
              </a:spcBef>
              <a:spcAft>
                <a:spcPts val="1200"/>
              </a:spcAft>
              <a:buFont typeface="Wingdings" panose="05000000000000000000" pitchFamily="2" charset="2"/>
              <a:buChar char="§"/>
            </a:pPr>
            <a:endParaRPr lang="en-US" sz="1800" dirty="0"/>
          </a:p>
        </p:txBody>
      </p:sp>
    </p:spTree>
    <p:extLst>
      <p:ext uri="{BB962C8B-B14F-4D97-AF65-F5344CB8AC3E}">
        <p14:creationId xmlns:p14="http://schemas.microsoft.com/office/powerpoint/2010/main" val="1130623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b="1" dirty="0">
                <a:latin typeface="Cambria" panose="02040503050406030204" pitchFamily="18" charset="0"/>
              </a:rPr>
              <a:t>Indications for </a:t>
            </a:r>
            <a:r>
              <a:rPr lang="en-US" sz="3600" b="1" dirty="0" err="1">
                <a:latin typeface="Cambria" panose="02040503050406030204" pitchFamily="18" charset="0"/>
              </a:rPr>
              <a:t>Electrophysiologic</a:t>
            </a:r>
            <a:r>
              <a:rPr lang="en-US" sz="3600" b="1" dirty="0">
                <a:latin typeface="Cambria" panose="02040503050406030204" pitchFamily="18" charset="0"/>
              </a:rPr>
              <a:t> </a:t>
            </a:r>
            <a:r>
              <a:rPr lang="en-US" sz="3600" b="1" dirty="0" smtClean="0">
                <a:latin typeface="Cambria" panose="02040503050406030204" pitchFamily="18" charset="0"/>
              </a:rPr>
              <a:t>Testing</a:t>
            </a:r>
            <a:endParaRPr lang="en-US" sz="3600" b="1" dirty="0">
              <a:latin typeface="Cambria" panose="02040503050406030204" pitchFamily="18"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1900" dirty="0">
                <a:effectLst/>
                <a:cs typeface="Callisto"/>
              </a:rPr>
              <a:t>Class </a:t>
            </a:r>
            <a:r>
              <a:rPr lang="en-US" sz="1900" dirty="0" smtClean="0">
                <a:effectLst/>
                <a:cs typeface="Callisto"/>
              </a:rPr>
              <a:t>I: An </a:t>
            </a:r>
            <a:r>
              <a:rPr lang="en-US" sz="1900" dirty="0">
                <a:effectLst/>
                <a:cs typeface="Callisto"/>
              </a:rPr>
              <a:t>arrhythmic cause of syncope is suspected based on symptoms, presence of severe structural heart disease, and/or ECG abnormalities</a:t>
            </a:r>
          </a:p>
          <a:p>
            <a:pPr>
              <a:buFont typeface="Wingdings" panose="05000000000000000000" pitchFamily="2" charset="2"/>
              <a:buChar char="§"/>
            </a:pPr>
            <a:r>
              <a:rPr lang="en-US" sz="1900" dirty="0">
                <a:effectLst/>
                <a:cs typeface="Callisto"/>
              </a:rPr>
              <a:t>Class </a:t>
            </a:r>
            <a:r>
              <a:rPr lang="en-US" sz="1900" dirty="0" smtClean="0">
                <a:effectLst/>
                <a:cs typeface="Callisto"/>
              </a:rPr>
              <a:t>II</a:t>
            </a:r>
          </a:p>
          <a:p>
            <a:pPr lvl="1">
              <a:buFont typeface="Wingdings" panose="05000000000000000000" pitchFamily="2" charset="2"/>
              <a:buChar char="§"/>
            </a:pPr>
            <a:r>
              <a:rPr lang="en-US" sz="1900" dirty="0" smtClean="0">
                <a:effectLst/>
                <a:cs typeface="Callisto"/>
              </a:rPr>
              <a:t>Patients </a:t>
            </a:r>
            <a:r>
              <a:rPr lang="en-US" sz="1900" dirty="0">
                <a:effectLst/>
                <a:cs typeface="Callisto"/>
              </a:rPr>
              <a:t>with high-risk occupations in whom an arrhythmic cause of syncope needs to be </a:t>
            </a:r>
            <a:r>
              <a:rPr lang="en-US" sz="1900" dirty="0" smtClean="0">
                <a:effectLst/>
                <a:cs typeface="Callisto"/>
              </a:rPr>
              <a:t>excluded</a:t>
            </a:r>
          </a:p>
          <a:p>
            <a:pPr lvl="1">
              <a:buFont typeface="Wingdings" panose="05000000000000000000" pitchFamily="2" charset="2"/>
              <a:buChar char="§"/>
            </a:pPr>
            <a:r>
              <a:rPr lang="en-US" sz="1900" dirty="0" smtClean="0">
                <a:effectLst/>
                <a:cs typeface="Callisto"/>
              </a:rPr>
              <a:t>To </a:t>
            </a:r>
            <a:r>
              <a:rPr lang="en-US" sz="1900" dirty="0">
                <a:effectLst/>
                <a:cs typeface="Callisto"/>
              </a:rPr>
              <a:t>further characterize an arrhythmia that has already been identified as the cause of syncope</a:t>
            </a:r>
          </a:p>
          <a:p>
            <a:pPr>
              <a:buFont typeface="Wingdings" panose="05000000000000000000" pitchFamily="2" charset="2"/>
              <a:buChar char="§"/>
            </a:pPr>
            <a:r>
              <a:rPr lang="en-US" sz="1900" dirty="0">
                <a:effectLst/>
                <a:cs typeface="Callisto"/>
              </a:rPr>
              <a:t>Class </a:t>
            </a:r>
            <a:r>
              <a:rPr lang="en-US" sz="1900" dirty="0" smtClean="0">
                <a:effectLst/>
                <a:cs typeface="Callisto"/>
              </a:rPr>
              <a:t>III: Patients </a:t>
            </a:r>
            <a:r>
              <a:rPr lang="en-US" sz="1900" dirty="0">
                <a:effectLst/>
                <a:cs typeface="Callisto"/>
              </a:rPr>
              <a:t>without evidence for structural heart disease and normal ECGs</a:t>
            </a:r>
          </a:p>
        </p:txBody>
      </p:sp>
      <p:sp>
        <p:nvSpPr>
          <p:cNvPr id="5" name="Rectangle 4"/>
          <p:cNvSpPr>
            <a:spLocks noChangeArrowheads="1"/>
          </p:cNvSpPr>
          <p:nvPr/>
        </p:nvSpPr>
        <p:spPr bwMode="auto">
          <a:xfrm>
            <a:off x="5741772" y="4301287"/>
            <a:ext cx="331984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auto">
              <a:spcAft>
                <a:spcPts val="0"/>
              </a:spcAft>
              <a:defRPr/>
            </a:pPr>
            <a:r>
              <a:rPr lang="en-US" sz="1000" b="1" i="1" dirty="0">
                <a:solidFill>
                  <a:schemeClr val="bg1"/>
                </a:solidFill>
              </a:rPr>
              <a:t>Guidelines on Management (Diagnosis and Treatment) of Syncope – Update 2009</a:t>
            </a:r>
          </a:p>
          <a:p>
            <a:pPr algn="r" fontAlgn="auto">
              <a:spcAft>
                <a:spcPts val="0"/>
              </a:spcAft>
              <a:defRPr/>
            </a:pPr>
            <a:r>
              <a:rPr lang="en-US" sz="1000" b="1" i="1" dirty="0">
                <a:solidFill>
                  <a:schemeClr val="bg1"/>
                </a:solidFill>
              </a:rPr>
              <a:t>Executive Summary. The Task Force on Syncope, European Society of Cardiology.  </a:t>
            </a:r>
          </a:p>
          <a:p>
            <a:pPr algn="r"/>
            <a:endParaRPr lang="en-US" sz="1000" b="1" i="1" dirty="0">
              <a:solidFill>
                <a:schemeClr val="bg1"/>
              </a:solidFill>
            </a:endParaRPr>
          </a:p>
        </p:txBody>
      </p:sp>
    </p:spTree>
    <p:extLst>
      <p:ext uri="{BB962C8B-B14F-4D97-AF65-F5344CB8AC3E}">
        <p14:creationId xmlns:p14="http://schemas.microsoft.com/office/powerpoint/2010/main" val="2334287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97"/>
            <a:ext cx="8229600" cy="857250"/>
          </a:xfrm>
        </p:spPr>
        <p:txBody>
          <a:bodyPr>
            <a:normAutofit/>
          </a:bodyPr>
          <a:lstStyle/>
          <a:p>
            <a:r>
              <a:rPr lang="en-US" sz="4000" b="1" dirty="0" smtClean="0">
                <a:latin typeface="Cambria" panose="02040503050406030204" pitchFamily="18" charset="0"/>
              </a:rPr>
              <a:t>Other Diagnostic Studies</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a:bodyPr>
          <a:lstStyle/>
          <a:p>
            <a:pPr>
              <a:spcBef>
                <a:spcPts val="0"/>
              </a:spcBef>
              <a:spcAft>
                <a:spcPts val="1200"/>
              </a:spcAft>
              <a:buFont typeface="Wingdings" panose="05000000000000000000" pitchFamily="2" charset="2"/>
              <a:buChar char="§"/>
            </a:pPr>
            <a:r>
              <a:rPr lang="en-US" sz="2000" dirty="0">
                <a:effectLst/>
              </a:rPr>
              <a:t>U</a:t>
            </a:r>
            <a:r>
              <a:rPr lang="en-US" sz="2000" dirty="0" smtClean="0">
                <a:effectLst/>
              </a:rPr>
              <a:t>tility for </a:t>
            </a:r>
            <a:r>
              <a:rPr lang="en-US" sz="2000" dirty="0">
                <a:effectLst/>
              </a:rPr>
              <a:t>establishing the etiology of syncope in older adults is </a:t>
            </a:r>
            <a:r>
              <a:rPr lang="en-US" sz="2000" dirty="0" smtClean="0">
                <a:effectLst/>
              </a:rPr>
              <a:t>limited for the following tests </a:t>
            </a:r>
            <a:r>
              <a:rPr lang="en-US" sz="2000" dirty="0">
                <a:effectLst/>
              </a:rPr>
              <a:t>due to low sensitivity and </a:t>
            </a:r>
            <a:r>
              <a:rPr lang="en-US" sz="2000" dirty="0" smtClean="0">
                <a:effectLst/>
              </a:rPr>
              <a:t>specificity: </a:t>
            </a:r>
          </a:p>
          <a:p>
            <a:pPr lvl="1">
              <a:spcBef>
                <a:spcPts val="0"/>
              </a:spcBef>
              <a:spcAft>
                <a:spcPts val="1200"/>
              </a:spcAft>
              <a:buFont typeface="Wingdings" panose="05000000000000000000" pitchFamily="2" charset="2"/>
              <a:buChar char="ü"/>
            </a:pPr>
            <a:r>
              <a:rPr lang="en-US" sz="2000" dirty="0">
                <a:effectLst/>
              </a:rPr>
              <a:t>H</a:t>
            </a:r>
            <a:r>
              <a:rPr lang="en-US" sz="2000" dirty="0" smtClean="0">
                <a:effectLst/>
              </a:rPr>
              <a:t>ead </a:t>
            </a:r>
            <a:r>
              <a:rPr lang="en-US" sz="2000" dirty="0">
                <a:effectLst/>
              </a:rPr>
              <a:t>computed tomography</a:t>
            </a:r>
            <a:r>
              <a:rPr lang="en-US" sz="2000" i="1" dirty="0">
                <a:effectLst/>
              </a:rPr>
              <a:t> (</a:t>
            </a:r>
            <a:r>
              <a:rPr lang="en-US" sz="2000" dirty="0">
                <a:effectLst/>
              </a:rPr>
              <a:t>CT</a:t>
            </a:r>
            <a:r>
              <a:rPr lang="en-US" sz="2000" i="1" dirty="0">
                <a:effectLst/>
              </a:rPr>
              <a:t>)</a:t>
            </a:r>
            <a:r>
              <a:rPr lang="en-US" sz="2000" dirty="0">
                <a:effectLst/>
              </a:rPr>
              <a:t> </a:t>
            </a:r>
            <a:r>
              <a:rPr lang="en-US" sz="2000" dirty="0" smtClean="0">
                <a:effectLst/>
              </a:rPr>
              <a:t>scanning </a:t>
            </a:r>
          </a:p>
          <a:p>
            <a:pPr lvl="1">
              <a:spcBef>
                <a:spcPts val="0"/>
              </a:spcBef>
              <a:spcAft>
                <a:spcPts val="1200"/>
              </a:spcAft>
              <a:buFont typeface="Wingdings" panose="05000000000000000000" pitchFamily="2" charset="2"/>
              <a:buChar char="ü"/>
            </a:pPr>
            <a:r>
              <a:rPr lang="en-US" sz="2000" dirty="0">
                <a:effectLst/>
              </a:rPr>
              <a:t>C</a:t>
            </a:r>
            <a:r>
              <a:rPr lang="en-US" sz="2000" dirty="0" smtClean="0">
                <a:effectLst/>
              </a:rPr>
              <a:t>arotid </a:t>
            </a:r>
            <a:r>
              <a:rPr lang="en-US" sz="2000" dirty="0">
                <a:effectLst/>
              </a:rPr>
              <a:t>Doppler </a:t>
            </a:r>
            <a:r>
              <a:rPr lang="en-US" sz="2000" dirty="0" smtClean="0">
                <a:effectLst/>
              </a:rPr>
              <a:t>imaging</a:t>
            </a:r>
            <a:endParaRPr lang="en-US" sz="2000" dirty="0">
              <a:effectLst/>
            </a:endParaRPr>
          </a:p>
          <a:p>
            <a:pPr lvl="1">
              <a:spcBef>
                <a:spcPts val="0"/>
              </a:spcBef>
              <a:spcAft>
                <a:spcPts val="1200"/>
              </a:spcAft>
              <a:buFont typeface="Wingdings" panose="05000000000000000000" pitchFamily="2" charset="2"/>
              <a:buChar char="ü"/>
            </a:pPr>
            <a:r>
              <a:rPr lang="en-US" sz="2000" dirty="0" smtClean="0">
                <a:effectLst/>
              </a:rPr>
              <a:t>Electroencephalography</a:t>
            </a:r>
          </a:p>
          <a:p>
            <a:pPr marL="0" indent="0">
              <a:buNone/>
            </a:pPr>
            <a:endParaRPr lang="en-US" dirty="0"/>
          </a:p>
        </p:txBody>
      </p:sp>
    </p:spTree>
    <p:extLst>
      <p:ext uri="{BB962C8B-B14F-4D97-AF65-F5344CB8AC3E}">
        <p14:creationId xmlns:p14="http://schemas.microsoft.com/office/powerpoint/2010/main" val="4097448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8"/>
            <a:ext cx="8229600" cy="857250"/>
          </a:xfrm>
        </p:spPr>
        <p:txBody>
          <a:bodyPr>
            <a:normAutofit/>
          </a:bodyPr>
          <a:lstStyle/>
          <a:p>
            <a:r>
              <a:rPr lang="en-US" sz="3800" b="1" dirty="0" smtClean="0">
                <a:latin typeface="Cambria" panose="02040503050406030204" pitchFamily="18" charset="0"/>
              </a:rPr>
              <a:t>Utility of Neurology Consult</a:t>
            </a:r>
            <a:endParaRPr lang="en-US" sz="3800" b="1" dirty="0">
              <a:latin typeface="Cambria" panose="02040503050406030204" pitchFamily="18" charset="0"/>
            </a:endParaRPr>
          </a:p>
        </p:txBody>
      </p:sp>
      <p:sp>
        <p:nvSpPr>
          <p:cNvPr id="3" name="Content Placeholder 2"/>
          <p:cNvSpPr>
            <a:spLocks noGrp="1"/>
          </p:cNvSpPr>
          <p:nvPr>
            <p:ph idx="1"/>
          </p:nvPr>
        </p:nvSpPr>
        <p:spPr>
          <a:xfrm>
            <a:off x="457200" y="940058"/>
            <a:ext cx="8229600" cy="3394075"/>
          </a:xfrm>
        </p:spPr>
        <p:txBody>
          <a:bodyPr>
            <a:normAutofit/>
          </a:bodyPr>
          <a:lstStyle/>
          <a:p>
            <a:pPr>
              <a:spcBef>
                <a:spcPts val="0"/>
              </a:spcBef>
              <a:spcAft>
                <a:spcPts val="1200"/>
              </a:spcAft>
              <a:buFont typeface="Wingdings" panose="05000000000000000000" pitchFamily="2" charset="2"/>
              <a:buChar char="§"/>
            </a:pPr>
            <a:r>
              <a:rPr lang="en-US" sz="2000" dirty="0">
                <a:effectLst/>
              </a:rPr>
              <a:t>Although frequently requested, neurology consultation is unnecessary in most patients with true syncope, especially when the history and physical examination strongly suggest a cardiac </a:t>
            </a:r>
            <a:r>
              <a:rPr lang="en-US" sz="2000" dirty="0" smtClean="0">
                <a:effectLst/>
              </a:rPr>
              <a:t>etiology </a:t>
            </a:r>
          </a:p>
          <a:p>
            <a:pPr>
              <a:spcBef>
                <a:spcPts val="0"/>
              </a:spcBef>
              <a:spcAft>
                <a:spcPts val="1200"/>
              </a:spcAft>
              <a:buFont typeface="Wingdings" panose="05000000000000000000" pitchFamily="2" charset="2"/>
              <a:buChar char="§"/>
            </a:pPr>
            <a:r>
              <a:rPr lang="en-US" sz="2000" dirty="0" smtClean="0">
                <a:effectLst/>
              </a:rPr>
              <a:t>Primary </a:t>
            </a:r>
            <a:r>
              <a:rPr lang="en-US" sz="2000" dirty="0">
                <a:effectLst/>
              </a:rPr>
              <a:t>neurological events </a:t>
            </a:r>
            <a:r>
              <a:rPr lang="en-US" sz="2000" dirty="0" smtClean="0">
                <a:effectLst/>
              </a:rPr>
              <a:t>typically produce </a:t>
            </a:r>
            <a:r>
              <a:rPr lang="en-US" sz="2000" dirty="0">
                <a:effectLst/>
              </a:rPr>
              <a:t>focal findings and are rarely the cause of true </a:t>
            </a:r>
            <a:r>
              <a:rPr lang="en-US" sz="2000" dirty="0" smtClean="0">
                <a:effectLst/>
              </a:rPr>
              <a:t>syncope </a:t>
            </a:r>
            <a:r>
              <a:rPr lang="en-US" sz="2000" dirty="0">
                <a:effectLst/>
              </a:rPr>
              <a:t>which, by definition, is associated with transient loss of consciousness caused by global cerebral </a:t>
            </a:r>
            <a:r>
              <a:rPr lang="en-US" sz="2000" dirty="0" err="1">
                <a:effectLst/>
              </a:rPr>
              <a:t>hypoperfusion</a:t>
            </a:r>
            <a:r>
              <a:rPr lang="en-US" sz="2000" dirty="0">
                <a:effectLst/>
              </a:rPr>
              <a:t> without residual neurological </a:t>
            </a:r>
            <a:r>
              <a:rPr lang="en-US" sz="2000" dirty="0" smtClean="0">
                <a:effectLst/>
              </a:rPr>
              <a:t>deficits</a:t>
            </a:r>
          </a:p>
          <a:p>
            <a:pPr>
              <a:spcBef>
                <a:spcPts val="0"/>
              </a:spcBef>
              <a:spcAft>
                <a:spcPts val="1200"/>
              </a:spcAft>
              <a:buFont typeface="Wingdings" panose="05000000000000000000" pitchFamily="2" charset="2"/>
              <a:buChar char="§"/>
            </a:pPr>
            <a:r>
              <a:rPr lang="en-US" sz="2000" dirty="0" smtClean="0">
                <a:effectLst/>
              </a:rPr>
              <a:t>Post-ictal </a:t>
            </a:r>
            <a:r>
              <a:rPr lang="en-US" sz="2000" dirty="0" smtClean="0">
                <a:effectLst/>
              </a:rPr>
              <a:t>state and/or tongue-biting are suggestive of seizures, warranting a formal neurological evaluation</a:t>
            </a:r>
            <a:endParaRPr lang="en-US" sz="2000" dirty="0">
              <a:effectLst/>
            </a:endParaRPr>
          </a:p>
          <a:p>
            <a:pPr>
              <a:spcBef>
                <a:spcPts val="0"/>
              </a:spcBef>
              <a:spcAft>
                <a:spcPts val="1200"/>
              </a:spcAft>
              <a:buFont typeface="Wingdings" panose="05000000000000000000" pitchFamily="2" charset="2"/>
              <a:buChar char="§"/>
            </a:pPr>
            <a:endParaRPr lang="en-US" sz="2000" dirty="0"/>
          </a:p>
        </p:txBody>
      </p:sp>
    </p:spTree>
    <p:extLst>
      <p:ext uri="{BB962C8B-B14F-4D97-AF65-F5344CB8AC3E}">
        <p14:creationId xmlns:p14="http://schemas.microsoft.com/office/powerpoint/2010/main" val="2965388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Syncope</a:t>
            </a:r>
            <a:endParaRPr lang="en-US" sz="4000" b="1" dirty="0">
              <a:latin typeface="Cambria" panose="02040503050406030204" pitchFamily="18" charset="0"/>
            </a:endParaRPr>
          </a:p>
        </p:txBody>
      </p:sp>
      <p:sp>
        <p:nvSpPr>
          <p:cNvPr id="3" name="Content Placeholder 2"/>
          <p:cNvSpPr>
            <a:spLocks noGrp="1"/>
          </p:cNvSpPr>
          <p:nvPr>
            <p:ph idx="1"/>
          </p:nvPr>
        </p:nvSpPr>
        <p:spPr/>
        <p:txBody>
          <a:bodyPr>
            <a:normAutofit fontScale="70000" lnSpcReduction="20000"/>
          </a:bodyPr>
          <a:lstStyle/>
          <a:p>
            <a:r>
              <a:rPr lang="en-US" dirty="0" smtClean="0">
                <a:effectLst/>
              </a:rPr>
              <a:t>Defined </a:t>
            </a:r>
            <a:r>
              <a:rPr lang="en-US" dirty="0">
                <a:effectLst/>
              </a:rPr>
              <a:t>as a self-limited transient loss of consciousness and postural tone due to global cerebral </a:t>
            </a:r>
            <a:r>
              <a:rPr lang="en-US" dirty="0" err="1" smtClean="0">
                <a:effectLst/>
              </a:rPr>
              <a:t>hypoperfusion</a:t>
            </a:r>
            <a:endParaRPr lang="en-US" dirty="0">
              <a:effectLst/>
            </a:endParaRPr>
          </a:p>
          <a:p>
            <a:r>
              <a:rPr lang="en-US" dirty="0" smtClean="0">
                <a:effectLst/>
              </a:rPr>
              <a:t>Syncope </a:t>
            </a:r>
            <a:r>
              <a:rPr lang="en-US" dirty="0">
                <a:effectLst/>
              </a:rPr>
              <a:t>and unexplained falls may be indistinguishable on clinical grounds, as there is frequently an element of retrograde </a:t>
            </a:r>
            <a:r>
              <a:rPr lang="en-US" dirty="0" smtClean="0">
                <a:effectLst/>
              </a:rPr>
              <a:t>amnesia</a:t>
            </a:r>
            <a:endParaRPr lang="en-US" dirty="0">
              <a:effectLst/>
            </a:endParaRPr>
          </a:p>
          <a:p>
            <a:r>
              <a:rPr lang="en-US" dirty="0">
                <a:effectLst/>
              </a:rPr>
              <a:t>U</a:t>
            </a:r>
            <a:r>
              <a:rPr lang="en-US" dirty="0" smtClean="0">
                <a:effectLst/>
              </a:rPr>
              <a:t>nexplained falls </a:t>
            </a:r>
            <a:r>
              <a:rPr lang="en-US" dirty="0">
                <a:effectLst/>
              </a:rPr>
              <a:t>in the elderly should be managed </a:t>
            </a:r>
            <a:r>
              <a:rPr lang="en-US" dirty="0" smtClean="0">
                <a:effectLst/>
              </a:rPr>
              <a:t>as </a:t>
            </a:r>
            <a:r>
              <a:rPr lang="en-US" dirty="0">
                <a:effectLst/>
              </a:rPr>
              <a:t>potential </a:t>
            </a:r>
            <a:r>
              <a:rPr lang="en-US" dirty="0" smtClean="0">
                <a:effectLst/>
              </a:rPr>
              <a:t>syncope, especially when recurrent</a:t>
            </a:r>
          </a:p>
          <a:p>
            <a:r>
              <a:rPr lang="en-US" dirty="0">
                <a:effectLst/>
              </a:rPr>
              <a:t>O</a:t>
            </a:r>
            <a:r>
              <a:rPr lang="en-US" dirty="0" smtClean="0">
                <a:effectLst/>
              </a:rPr>
              <a:t>lder </a:t>
            </a:r>
            <a:r>
              <a:rPr lang="en-US" dirty="0">
                <a:effectLst/>
              </a:rPr>
              <a:t>adults with syncope </a:t>
            </a:r>
            <a:r>
              <a:rPr lang="en-US" dirty="0" smtClean="0">
                <a:effectLst/>
              </a:rPr>
              <a:t>have</a:t>
            </a:r>
            <a:r>
              <a:rPr lang="en-US" dirty="0">
                <a:effectLst/>
              </a:rPr>
              <a:t> </a:t>
            </a:r>
            <a:r>
              <a:rPr lang="en-US" dirty="0" smtClean="0">
                <a:effectLst/>
              </a:rPr>
              <a:t>~3.5 </a:t>
            </a:r>
            <a:r>
              <a:rPr lang="en-US" dirty="0">
                <a:effectLst/>
              </a:rPr>
              <a:t>chronic medical illnesses and are taking </a:t>
            </a:r>
            <a:r>
              <a:rPr lang="en-US" dirty="0" smtClean="0">
                <a:effectLst/>
              </a:rPr>
              <a:t>3x as </a:t>
            </a:r>
            <a:r>
              <a:rPr lang="en-US" dirty="0">
                <a:effectLst/>
              </a:rPr>
              <a:t>many medications as the general population; these factors contribute to the complexity of assessing and managing syncope in older </a:t>
            </a:r>
            <a:r>
              <a:rPr lang="en-US" dirty="0" smtClean="0">
                <a:effectLst/>
              </a:rPr>
              <a:t>patients  </a:t>
            </a:r>
            <a:endParaRPr lang="en-US" dirty="0" smtClean="0"/>
          </a:p>
          <a:p>
            <a:endParaRPr lang="en-US" dirty="0"/>
          </a:p>
        </p:txBody>
      </p:sp>
    </p:spTree>
    <p:extLst>
      <p:ext uri="{BB962C8B-B14F-4D97-AF65-F5344CB8AC3E}">
        <p14:creationId xmlns:p14="http://schemas.microsoft.com/office/powerpoint/2010/main" val="3206860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10"/>
            <a:ext cx="8229600" cy="857250"/>
          </a:xfrm>
        </p:spPr>
        <p:txBody>
          <a:bodyPr>
            <a:normAutofit/>
          </a:bodyPr>
          <a:lstStyle/>
          <a:p>
            <a:r>
              <a:rPr lang="en-US" sz="4000" b="1" dirty="0" smtClean="0">
                <a:latin typeface="Cambria" panose="02040503050406030204" pitchFamily="18" charset="0"/>
              </a:rPr>
              <a:t>Diagnostic Yield of Testing</a:t>
            </a:r>
            <a:endParaRPr lang="en-US" sz="4000" b="1" dirty="0">
              <a:latin typeface="Cambria" panose="02040503050406030204" pitchFamily="18" charset="0"/>
            </a:endParaRPr>
          </a:p>
        </p:txBody>
      </p:sp>
      <p:sp>
        <p:nvSpPr>
          <p:cNvPr id="4" name="Title 1"/>
          <p:cNvSpPr txBox="1">
            <a:spLocks/>
          </p:cNvSpPr>
          <p:nvPr/>
        </p:nvSpPr>
        <p:spPr>
          <a:xfrm>
            <a:off x="6079062" y="870786"/>
            <a:ext cx="2902478" cy="1039416"/>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rgbClr val="FFFF00"/>
                </a:solidFill>
                <a:effectLst>
                  <a:outerShdw blurRad="50800" dist="50800" dir="5400000" sx="101000" sy="101000" algn="t" rotWithShape="0">
                    <a:prstClr val="black">
                      <a:alpha val="40000"/>
                    </a:prstClr>
                  </a:outerShdw>
                </a:effectLst>
                <a:latin typeface="+mj-lt"/>
                <a:ea typeface="+mj-ea"/>
                <a:cs typeface="+mj-cs"/>
              </a:defRPr>
            </a:lvl1pPr>
          </a:lstStyle>
          <a:p>
            <a:pPr>
              <a:defRPr/>
            </a:pPr>
            <a:r>
              <a:rPr lang="en-US" sz="1600" dirty="0" smtClean="0">
                <a:solidFill>
                  <a:srgbClr val="FFFFFF"/>
                </a:solidFill>
                <a:effectLst/>
              </a:rPr>
              <a:t>(n = 649; mean age 68)</a:t>
            </a:r>
            <a:endParaRPr lang="en-US" sz="1600" dirty="0">
              <a:solidFill>
                <a:srgbClr val="FFFFFF"/>
              </a:solidFill>
              <a:effectLst/>
            </a:endParaRPr>
          </a:p>
        </p:txBody>
      </p:sp>
      <p:sp>
        <p:nvSpPr>
          <p:cNvPr id="5" name="Subtitle 2"/>
          <p:cNvSpPr txBox="1">
            <a:spLocks/>
          </p:cNvSpPr>
          <p:nvPr/>
        </p:nvSpPr>
        <p:spPr>
          <a:xfrm>
            <a:off x="6138310" y="4773588"/>
            <a:ext cx="2843230" cy="293709"/>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3"/>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3"/>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lgn="r">
              <a:buNone/>
            </a:pPr>
            <a:r>
              <a:rPr lang="en-US" sz="1000" b="1" i="1" dirty="0" err="1" smtClean="0">
                <a:solidFill>
                  <a:srgbClr val="FFFFFF"/>
                </a:solidFill>
                <a:effectLst/>
                <a:cs typeface="Calisto MT"/>
              </a:rPr>
              <a:t>Pires</a:t>
            </a:r>
            <a:r>
              <a:rPr lang="en-US" sz="1000" b="1" i="1" dirty="0" smtClean="0">
                <a:solidFill>
                  <a:srgbClr val="FFFFFF"/>
                </a:solidFill>
                <a:effectLst/>
                <a:cs typeface="Calisto MT"/>
              </a:rPr>
              <a:t> LA, et al. Arch Intern Med 2001</a:t>
            </a:r>
            <a:endParaRPr lang="en-US" sz="1000" b="1" i="1" dirty="0">
              <a:solidFill>
                <a:srgbClr val="FFFFFF"/>
              </a:solidFill>
              <a:effectLst/>
              <a:cs typeface="Calisto MT"/>
            </a:endParaRPr>
          </a:p>
        </p:txBody>
      </p:sp>
      <p:graphicFrame>
        <p:nvGraphicFramePr>
          <p:cNvPr id="6" name="Chart 5"/>
          <p:cNvGraphicFramePr>
            <a:graphicFrameLocks/>
          </p:cNvGraphicFramePr>
          <p:nvPr>
            <p:extLst>
              <p:ext uri="{D42A27DB-BD31-4B8C-83A1-F6EECF244321}">
                <p14:modId xmlns:p14="http://schemas.microsoft.com/office/powerpoint/2010/main" val="3728067764"/>
              </p:ext>
            </p:extLst>
          </p:nvPr>
        </p:nvGraphicFramePr>
        <p:xfrm>
          <a:off x="545306" y="910564"/>
          <a:ext cx="8053388" cy="3291842"/>
        </p:xfrm>
        <a:graphic>
          <a:graphicData uri="http://schemas.openxmlformats.org/drawingml/2006/chart">
            <c:chart xmlns:c="http://schemas.openxmlformats.org/drawingml/2006/chart" xmlns:r="http://schemas.openxmlformats.org/officeDocument/2006/relationships" r:id="rId4"/>
          </a:graphicData>
        </a:graphic>
      </p:graphicFrame>
      <p:sp>
        <p:nvSpPr>
          <p:cNvPr id="8" name="Block Arc 7"/>
          <p:cNvSpPr/>
          <p:nvPr/>
        </p:nvSpPr>
        <p:spPr>
          <a:xfrm>
            <a:off x="6265335" y="2002676"/>
            <a:ext cx="1828800" cy="6858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TextBox 8"/>
          <p:cNvSpPr txBox="1">
            <a:spLocks noChangeArrowheads="1"/>
          </p:cNvSpPr>
          <p:nvPr/>
        </p:nvSpPr>
        <p:spPr bwMode="auto">
          <a:xfrm>
            <a:off x="6434669" y="2578081"/>
            <a:ext cx="14901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r>
              <a:rPr lang="en-US" sz="1400" dirty="0">
                <a:solidFill>
                  <a:srgbClr val="FFFFFF"/>
                </a:solidFill>
                <a:latin typeface="Calisto MT"/>
                <a:cs typeface="Calisto MT"/>
              </a:rPr>
              <a:t>Less than 1%</a:t>
            </a:r>
          </a:p>
        </p:txBody>
      </p:sp>
      <p:sp>
        <p:nvSpPr>
          <p:cNvPr id="3" name="TextBox 2"/>
          <p:cNvSpPr txBox="1"/>
          <p:nvPr/>
        </p:nvSpPr>
        <p:spPr>
          <a:xfrm>
            <a:off x="721900" y="1529015"/>
            <a:ext cx="461665" cy="1841851"/>
          </a:xfrm>
          <a:prstGeom prst="rect">
            <a:avLst/>
          </a:prstGeom>
          <a:noFill/>
        </p:spPr>
        <p:txBody>
          <a:bodyPr vert="vert270" wrap="none" rtlCol="0">
            <a:spAutoFit/>
          </a:bodyPr>
          <a:lstStyle/>
          <a:p>
            <a:r>
              <a:rPr lang="en-US" dirty="0" smtClean="0"/>
              <a:t>Diagnostic yield, %</a:t>
            </a:r>
            <a:endParaRPr lang="en-US" dirty="0"/>
          </a:p>
        </p:txBody>
      </p:sp>
    </p:spTree>
    <p:extLst>
      <p:ext uri="{BB962C8B-B14F-4D97-AF65-F5344CB8AC3E}">
        <p14:creationId xmlns:p14="http://schemas.microsoft.com/office/powerpoint/2010/main" val="4048071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59"/>
            <a:ext cx="8229600" cy="857250"/>
          </a:xfrm>
        </p:spPr>
        <p:txBody>
          <a:bodyPr>
            <a:normAutofit fontScale="90000"/>
          </a:bodyPr>
          <a:lstStyle/>
          <a:p>
            <a:r>
              <a:rPr lang="en-US" sz="3600" b="1" dirty="0" smtClean="0">
                <a:latin typeface="Cambria" panose="02040503050406030204" pitchFamily="18" charset="0"/>
              </a:rPr>
              <a:t>A Diagnostic Approach </a:t>
            </a:r>
            <a:br>
              <a:rPr lang="en-US" sz="3600" b="1" dirty="0" smtClean="0">
                <a:latin typeface="Cambria" panose="02040503050406030204" pitchFamily="18" charset="0"/>
              </a:rPr>
            </a:br>
            <a:r>
              <a:rPr lang="en-US" sz="3600" b="1" dirty="0" smtClean="0">
                <a:latin typeface="Cambria" panose="02040503050406030204" pitchFamily="18" charset="0"/>
              </a:rPr>
              <a:t>to Syncope</a:t>
            </a:r>
            <a:endParaRPr lang="en-US" sz="3600" b="1" dirty="0">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297" y="1160462"/>
            <a:ext cx="5455406"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236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Case, </a:t>
            </a:r>
            <a:r>
              <a:rPr lang="en-US" sz="4000" b="1" dirty="0" smtClean="0">
                <a:latin typeface="Cambria" panose="02040503050406030204" pitchFamily="18" charset="0"/>
              </a:rPr>
              <a:t>Cont</a:t>
            </a:r>
            <a:r>
              <a:rPr lang="en-US" sz="4000" b="1" dirty="0" smtClean="0">
                <a:latin typeface="Cambria" panose="02040503050406030204" pitchFamily="18" charset="0"/>
              </a:rPr>
              <a:t>.</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063625"/>
            <a:ext cx="8229600" cy="3394075"/>
          </a:xfrm>
        </p:spPr>
        <p:txBody>
          <a:bodyPr>
            <a:normAutofit fontScale="62500" lnSpcReduction="20000"/>
          </a:bodyPr>
          <a:lstStyle/>
          <a:p>
            <a:pPr>
              <a:spcBef>
                <a:spcPts val="0"/>
              </a:spcBef>
              <a:spcAft>
                <a:spcPts val="1200"/>
              </a:spcAft>
              <a:buFont typeface="Wingdings" panose="05000000000000000000" pitchFamily="2" charset="2"/>
              <a:buChar char="§"/>
            </a:pPr>
            <a:r>
              <a:rPr lang="en-US" dirty="0"/>
              <a:t>An 85-year-old </a:t>
            </a:r>
            <a:r>
              <a:rPr lang="en-US" dirty="0" smtClean="0"/>
              <a:t>female with HTN, HL, CVA presenting with 2</a:t>
            </a:r>
            <a:r>
              <a:rPr lang="en-US" baseline="30000" dirty="0" smtClean="0"/>
              <a:t>nd</a:t>
            </a:r>
            <a:r>
              <a:rPr lang="en-US" dirty="0" smtClean="0"/>
              <a:t> episode of “passing out,” this time at the dinner table.</a:t>
            </a:r>
          </a:p>
          <a:p>
            <a:pPr>
              <a:spcBef>
                <a:spcPts val="0"/>
              </a:spcBef>
              <a:spcAft>
                <a:spcPts val="1200"/>
              </a:spcAft>
              <a:buFont typeface="Wingdings" panose="05000000000000000000" pitchFamily="2" charset="2"/>
              <a:buChar char="§"/>
            </a:pPr>
            <a:r>
              <a:rPr lang="en-US" dirty="0" smtClean="0"/>
              <a:t>She takes </a:t>
            </a:r>
            <a:r>
              <a:rPr lang="en-US" dirty="0" err="1"/>
              <a:t>lisinopril</a:t>
            </a:r>
            <a:r>
              <a:rPr lang="en-US" dirty="0"/>
              <a:t>, atorvastatin, and aspirin</a:t>
            </a:r>
            <a:r>
              <a:rPr lang="en-US" dirty="0" smtClean="0"/>
              <a:t>.</a:t>
            </a:r>
          </a:p>
          <a:p>
            <a:pPr>
              <a:spcBef>
                <a:spcPts val="0"/>
              </a:spcBef>
              <a:spcAft>
                <a:spcPts val="1200"/>
              </a:spcAft>
              <a:buFont typeface="Wingdings" panose="05000000000000000000" pitchFamily="2" charset="2"/>
              <a:buChar char="§"/>
            </a:pPr>
            <a:r>
              <a:rPr lang="en-US" dirty="0" smtClean="0"/>
              <a:t>Vitals signs including orthostatic maneuvers WNL; Physical exam with 2/6 mid-peaking SEM and intact S2.  Neurologically intact.  Normal ECG.</a:t>
            </a:r>
          </a:p>
          <a:p>
            <a:pPr>
              <a:spcBef>
                <a:spcPts val="0"/>
              </a:spcBef>
              <a:spcAft>
                <a:spcPts val="1200"/>
              </a:spcAft>
              <a:buFont typeface="Wingdings" panose="05000000000000000000" pitchFamily="2" charset="2"/>
              <a:buChar char="§"/>
            </a:pPr>
            <a:r>
              <a:rPr lang="en-US" dirty="0" smtClean="0"/>
              <a:t>She is transferred to a syncope unit for further evaluation;</a:t>
            </a:r>
            <a:r>
              <a:rPr lang="en-US" dirty="0"/>
              <a:t> </a:t>
            </a:r>
            <a:r>
              <a:rPr lang="en-US" dirty="0" smtClean="0"/>
              <a:t>Echo notable for a normal EF and mild aortic stenosis.</a:t>
            </a:r>
          </a:p>
          <a:p>
            <a:pPr>
              <a:spcBef>
                <a:spcPts val="0"/>
              </a:spcBef>
              <a:spcAft>
                <a:spcPts val="1200"/>
              </a:spcAft>
              <a:buFont typeface="Wingdings" panose="05000000000000000000" pitchFamily="2" charset="2"/>
              <a:buChar char="§"/>
            </a:pPr>
            <a:r>
              <a:rPr lang="en-US" dirty="0" smtClean="0"/>
              <a:t>Postprandial syncope is diagnosed.  She is counseled to drink cold water during meals, and subsequently discharged without an inpatient admission.</a:t>
            </a:r>
          </a:p>
        </p:txBody>
      </p:sp>
    </p:spTree>
    <p:extLst>
      <p:ext uri="{BB962C8B-B14F-4D97-AF65-F5344CB8AC3E}">
        <p14:creationId xmlns:p14="http://schemas.microsoft.com/office/powerpoint/2010/main" val="4155943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195646"/>
            <a:ext cx="8568267" cy="1072403"/>
          </a:xfrm>
        </p:spPr>
        <p:txBody>
          <a:bodyPr>
            <a:normAutofit/>
          </a:bodyPr>
          <a:lstStyle/>
          <a:p>
            <a:r>
              <a:rPr lang="en-US" b="1" dirty="0" smtClean="0">
                <a:latin typeface="Cambria" panose="02040503050406030204" pitchFamily="18" charset="0"/>
              </a:rPr>
              <a:t>Should she refrain from driving?</a:t>
            </a:r>
            <a:endParaRPr lang="en-US" b="1" dirty="0">
              <a:latin typeface="Cambria" panose="02040503050406030204" pitchFamily="18" charset="0"/>
            </a:endParaRPr>
          </a:p>
        </p:txBody>
      </p:sp>
    </p:spTree>
    <p:extLst>
      <p:ext uri="{BB962C8B-B14F-4D97-AF65-F5344CB8AC3E}">
        <p14:creationId xmlns:p14="http://schemas.microsoft.com/office/powerpoint/2010/main" val="3061322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4000" b="1" dirty="0" smtClean="0">
                <a:latin typeface="Cambria" panose="02040503050406030204" pitchFamily="18" charset="0"/>
              </a:rPr>
              <a:t>Driving Considerations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846867"/>
            <a:ext cx="8229600" cy="3024917"/>
          </a:xfrm>
        </p:spPr>
        <p:txBody>
          <a:bodyPr>
            <a:noAutofit/>
          </a:bodyPr>
          <a:lstStyle/>
          <a:p>
            <a:pPr>
              <a:spcBef>
                <a:spcPts val="0"/>
              </a:spcBef>
              <a:spcAft>
                <a:spcPts val="1200"/>
              </a:spcAft>
              <a:buFont typeface="Wingdings" panose="05000000000000000000" pitchFamily="2" charset="2"/>
              <a:buChar char="§"/>
            </a:pPr>
            <a:r>
              <a:rPr lang="en-US" sz="1600" dirty="0" smtClean="0">
                <a:effectLst/>
              </a:rPr>
              <a:t>Decisions </a:t>
            </a:r>
            <a:r>
              <a:rPr lang="en-US" sz="1600" dirty="0">
                <a:effectLst/>
              </a:rPr>
              <a:t>on driving restrictions in elderly patients with syncope must be made on an individualized </a:t>
            </a:r>
            <a:r>
              <a:rPr lang="en-US" sz="1600" dirty="0" smtClean="0">
                <a:effectLst/>
              </a:rPr>
              <a:t>basis</a:t>
            </a:r>
            <a:endParaRPr lang="en-US" sz="1600" dirty="0">
              <a:effectLst/>
            </a:endParaRPr>
          </a:p>
          <a:p>
            <a:pPr>
              <a:spcBef>
                <a:spcPts val="0"/>
              </a:spcBef>
              <a:spcAft>
                <a:spcPts val="1200"/>
              </a:spcAft>
              <a:buFont typeface="Wingdings" panose="05000000000000000000" pitchFamily="2" charset="2"/>
              <a:buChar char="§"/>
            </a:pPr>
            <a:r>
              <a:rPr lang="en-US" sz="1600" dirty="0">
                <a:effectLst/>
              </a:rPr>
              <a:t>C</a:t>
            </a:r>
            <a:r>
              <a:rPr lang="en-US" sz="1600" dirty="0" smtClean="0">
                <a:effectLst/>
              </a:rPr>
              <a:t>omplete </a:t>
            </a:r>
            <a:r>
              <a:rPr lang="en-US" sz="1600" dirty="0">
                <a:effectLst/>
              </a:rPr>
              <a:t>restrictions are intuitive in cases of severe untreated arrhythmias and severe untreated </a:t>
            </a:r>
            <a:r>
              <a:rPr lang="en-US" sz="1600" dirty="0" err="1" smtClean="0">
                <a:effectLst/>
              </a:rPr>
              <a:t>neurally</a:t>
            </a:r>
            <a:r>
              <a:rPr lang="en-US" sz="1600" dirty="0">
                <a:effectLst/>
              </a:rPr>
              <a:t> </a:t>
            </a:r>
            <a:r>
              <a:rPr lang="en-US" sz="1600" dirty="0" smtClean="0">
                <a:effectLst/>
              </a:rPr>
              <a:t>mediated syncope; providing </a:t>
            </a:r>
            <a:r>
              <a:rPr lang="en-US" sz="1600" dirty="0">
                <a:effectLst/>
              </a:rPr>
              <a:t>recommendations for other types of syncope can be </a:t>
            </a:r>
            <a:r>
              <a:rPr lang="en-US" sz="1600" dirty="0" smtClean="0">
                <a:effectLst/>
              </a:rPr>
              <a:t>challenging </a:t>
            </a:r>
          </a:p>
          <a:p>
            <a:pPr>
              <a:spcBef>
                <a:spcPts val="0"/>
              </a:spcBef>
              <a:spcAft>
                <a:spcPts val="600"/>
              </a:spcAft>
              <a:buFont typeface="Wingdings" panose="05000000000000000000" pitchFamily="2" charset="2"/>
              <a:buChar char="§"/>
            </a:pPr>
            <a:r>
              <a:rPr lang="en-US" sz="1600" dirty="0" smtClean="0">
                <a:effectLst/>
              </a:rPr>
              <a:t>According </a:t>
            </a:r>
            <a:r>
              <a:rPr lang="en-US" sz="1600" dirty="0">
                <a:effectLst/>
              </a:rPr>
              <a:t>to retrospective data, identified risk factors for occurrence of syncope while driving </a:t>
            </a:r>
            <a:r>
              <a:rPr lang="en-US" sz="1600" dirty="0" smtClean="0">
                <a:effectLst/>
              </a:rPr>
              <a:t>include:</a:t>
            </a:r>
          </a:p>
          <a:p>
            <a:pPr lvl="1">
              <a:spcBef>
                <a:spcPts val="0"/>
              </a:spcBef>
              <a:buFont typeface="Wingdings" panose="05000000000000000000" pitchFamily="2" charset="2"/>
              <a:buChar char="§"/>
            </a:pPr>
            <a:r>
              <a:rPr lang="en-US" sz="1600" dirty="0">
                <a:effectLst/>
              </a:rPr>
              <a:t>M</a:t>
            </a:r>
            <a:r>
              <a:rPr lang="en-US" sz="1600" dirty="0" smtClean="0">
                <a:effectLst/>
              </a:rPr>
              <a:t>ale gender</a:t>
            </a:r>
          </a:p>
          <a:p>
            <a:pPr lvl="1">
              <a:spcBef>
                <a:spcPts val="0"/>
              </a:spcBef>
              <a:buFont typeface="Wingdings" panose="05000000000000000000" pitchFamily="2" charset="2"/>
              <a:buChar char="§"/>
            </a:pPr>
            <a:r>
              <a:rPr lang="en-US" sz="1600" dirty="0">
                <a:effectLst/>
              </a:rPr>
              <a:t>A</a:t>
            </a:r>
            <a:r>
              <a:rPr lang="en-US" sz="1600" dirty="0" smtClean="0">
                <a:effectLst/>
              </a:rPr>
              <a:t>ge &gt;65 years</a:t>
            </a:r>
          </a:p>
          <a:p>
            <a:pPr lvl="1">
              <a:spcBef>
                <a:spcPts val="0"/>
              </a:spcBef>
              <a:buFont typeface="Wingdings" panose="05000000000000000000" pitchFamily="2" charset="2"/>
              <a:buChar char="§"/>
            </a:pPr>
            <a:r>
              <a:rPr lang="en-US" sz="1600" dirty="0">
                <a:effectLst/>
              </a:rPr>
              <a:t>P</a:t>
            </a:r>
            <a:r>
              <a:rPr lang="en-US" sz="1600" dirty="0" smtClean="0">
                <a:effectLst/>
              </a:rPr>
              <a:t>resence </a:t>
            </a:r>
            <a:r>
              <a:rPr lang="en-US" sz="1600" dirty="0">
                <a:effectLst/>
              </a:rPr>
              <a:t>of prodromal </a:t>
            </a:r>
            <a:r>
              <a:rPr lang="en-US" sz="1600" dirty="0" smtClean="0">
                <a:effectLst/>
              </a:rPr>
              <a:t>symptoms</a:t>
            </a:r>
          </a:p>
          <a:p>
            <a:pPr lvl="1">
              <a:spcBef>
                <a:spcPts val="0"/>
              </a:spcBef>
              <a:buFont typeface="Wingdings" panose="05000000000000000000" pitchFamily="2" charset="2"/>
              <a:buChar char="§"/>
            </a:pPr>
            <a:r>
              <a:rPr lang="en-US" sz="1600" dirty="0">
                <a:effectLst/>
              </a:rPr>
              <a:t>H</a:t>
            </a:r>
            <a:r>
              <a:rPr lang="en-US" sz="1600" dirty="0" smtClean="0">
                <a:effectLst/>
              </a:rPr>
              <a:t>istory </a:t>
            </a:r>
            <a:r>
              <a:rPr lang="en-US" sz="1600" dirty="0">
                <a:effectLst/>
              </a:rPr>
              <a:t>of cardiovascular disease or </a:t>
            </a:r>
            <a:r>
              <a:rPr lang="en-US" sz="1600" dirty="0" smtClean="0">
                <a:effectLst/>
              </a:rPr>
              <a:t>stroke</a:t>
            </a:r>
          </a:p>
          <a:p>
            <a:pPr lvl="1">
              <a:spcBef>
                <a:spcPts val="0"/>
              </a:spcBef>
              <a:buFont typeface="Wingdings" panose="05000000000000000000" pitchFamily="2" charset="2"/>
              <a:buChar char="§"/>
            </a:pPr>
            <a:r>
              <a:rPr lang="en-US" sz="1600" dirty="0">
                <a:effectLst/>
              </a:rPr>
              <a:t>P</a:t>
            </a:r>
            <a:r>
              <a:rPr lang="en-US" sz="1600" dirty="0" smtClean="0">
                <a:effectLst/>
              </a:rPr>
              <a:t>rior </a:t>
            </a:r>
            <a:r>
              <a:rPr lang="en-US" sz="1600" dirty="0">
                <a:effectLst/>
              </a:rPr>
              <a:t>episodes of syncope while </a:t>
            </a:r>
            <a:r>
              <a:rPr lang="en-US" sz="1600" dirty="0" smtClean="0">
                <a:effectLst/>
              </a:rPr>
              <a:t>driving</a:t>
            </a:r>
            <a:endParaRPr lang="en-US" sz="1600" dirty="0">
              <a:effectLst/>
            </a:endParaRPr>
          </a:p>
          <a:p>
            <a:pPr lvl="0">
              <a:spcBef>
                <a:spcPts val="0"/>
              </a:spcBef>
              <a:spcAft>
                <a:spcPts val="1200"/>
              </a:spcAft>
              <a:buFont typeface="Wingdings" panose="05000000000000000000" pitchFamily="2" charset="2"/>
              <a:buChar char="§"/>
            </a:pPr>
            <a:endParaRPr lang="en-US" sz="1400" dirty="0">
              <a:effectLst/>
            </a:endParaRPr>
          </a:p>
          <a:p>
            <a:pPr>
              <a:spcBef>
                <a:spcPts val="0"/>
              </a:spcBef>
              <a:spcAft>
                <a:spcPts val="1200"/>
              </a:spcAft>
            </a:pPr>
            <a:endParaRPr lang="en-US" sz="1400" dirty="0"/>
          </a:p>
        </p:txBody>
      </p:sp>
    </p:spTree>
    <p:extLst>
      <p:ext uri="{BB962C8B-B14F-4D97-AF65-F5344CB8AC3E}">
        <p14:creationId xmlns:p14="http://schemas.microsoft.com/office/powerpoint/2010/main" val="1965237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7"/>
            <a:ext cx="8229600" cy="857250"/>
          </a:xfrm>
        </p:spPr>
        <p:txBody>
          <a:bodyPr>
            <a:normAutofit/>
          </a:bodyPr>
          <a:lstStyle/>
          <a:p>
            <a:r>
              <a:rPr lang="en-US" sz="4000" b="1" dirty="0" smtClean="0">
                <a:latin typeface="Cambria" panose="02040503050406030204" pitchFamily="18" charset="0"/>
              </a:rPr>
              <a:t>Case, </a:t>
            </a:r>
            <a:r>
              <a:rPr lang="en-US" sz="4000" b="1" dirty="0" smtClean="0">
                <a:latin typeface="Cambria" panose="02040503050406030204" pitchFamily="18" charset="0"/>
              </a:rPr>
              <a:t>Cont</a:t>
            </a:r>
            <a:r>
              <a:rPr lang="en-US" sz="4000" b="1" dirty="0" smtClean="0">
                <a:latin typeface="Cambria" panose="02040503050406030204" pitchFamily="18" charset="0"/>
              </a:rPr>
              <a:t>.</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854161"/>
            <a:ext cx="8229600" cy="3394075"/>
          </a:xfrm>
        </p:spPr>
        <p:txBody>
          <a:bodyPr>
            <a:normAutofit/>
          </a:bodyPr>
          <a:lstStyle/>
          <a:p>
            <a:pPr>
              <a:spcBef>
                <a:spcPts val="0"/>
              </a:spcBef>
              <a:spcAft>
                <a:spcPts val="1200"/>
              </a:spcAft>
              <a:buFont typeface="Wingdings" panose="05000000000000000000" pitchFamily="2" charset="2"/>
              <a:buChar char="§"/>
            </a:pPr>
            <a:r>
              <a:rPr lang="en-US" sz="1800" dirty="0"/>
              <a:t>An 85-year-old </a:t>
            </a:r>
            <a:r>
              <a:rPr lang="en-US" sz="1800" dirty="0" smtClean="0"/>
              <a:t>female with HTN, HL, CVA presenting with 2</a:t>
            </a:r>
            <a:r>
              <a:rPr lang="en-US" sz="1800" baseline="30000" dirty="0" smtClean="0"/>
              <a:t>nd</a:t>
            </a:r>
            <a:r>
              <a:rPr lang="en-US" sz="1800" dirty="0" smtClean="0"/>
              <a:t> episode of “passing out,” this time at the dinner table.</a:t>
            </a:r>
          </a:p>
          <a:p>
            <a:pPr>
              <a:spcBef>
                <a:spcPts val="0"/>
              </a:spcBef>
              <a:spcAft>
                <a:spcPts val="1200"/>
              </a:spcAft>
              <a:buFont typeface="Wingdings" panose="05000000000000000000" pitchFamily="2" charset="2"/>
              <a:buChar char="§"/>
            </a:pPr>
            <a:r>
              <a:rPr lang="en-US" sz="1800" dirty="0" smtClean="0"/>
              <a:t>She takes </a:t>
            </a:r>
            <a:r>
              <a:rPr lang="en-US" sz="1800" dirty="0" err="1"/>
              <a:t>lisinopril</a:t>
            </a:r>
            <a:r>
              <a:rPr lang="en-US" sz="1800" dirty="0"/>
              <a:t>, atorvastatin, and aspirin</a:t>
            </a:r>
            <a:r>
              <a:rPr lang="en-US" sz="1800" dirty="0" smtClean="0"/>
              <a:t>.</a:t>
            </a:r>
          </a:p>
          <a:p>
            <a:pPr>
              <a:spcBef>
                <a:spcPts val="0"/>
              </a:spcBef>
              <a:spcAft>
                <a:spcPts val="1200"/>
              </a:spcAft>
              <a:buFont typeface="Wingdings" panose="05000000000000000000" pitchFamily="2" charset="2"/>
              <a:buChar char="§"/>
            </a:pPr>
            <a:r>
              <a:rPr lang="en-US" sz="1800" dirty="0" smtClean="0"/>
              <a:t>Vitals signs including orthostatic maneuvers WNL; Physical exam with 2/6 mid-peaking SEM and intact S2.  Neurologically intact.  Normal ECG.</a:t>
            </a:r>
          </a:p>
          <a:p>
            <a:pPr>
              <a:spcBef>
                <a:spcPts val="0"/>
              </a:spcBef>
              <a:spcAft>
                <a:spcPts val="1200"/>
              </a:spcAft>
              <a:buFont typeface="Wingdings" panose="05000000000000000000" pitchFamily="2" charset="2"/>
              <a:buChar char="§"/>
            </a:pPr>
            <a:r>
              <a:rPr lang="en-US" sz="1800" dirty="0" smtClean="0"/>
              <a:t>She is admitted to a syncope unit for further evaluation;</a:t>
            </a:r>
            <a:r>
              <a:rPr lang="en-US" sz="1800" dirty="0"/>
              <a:t> </a:t>
            </a:r>
            <a:r>
              <a:rPr lang="en-US" sz="1800" dirty="0" smtClean="0"/>
              <a:t>Echo notable for a normal EF and mild aortic stenosis.</a:t>
            </a:r>
          </a:p>
          <a:p>
            <a:pPr>
              <a:spcBef>
                <a:spcPts val="0"/>
              </a:spcBef>
              <a:spcAft>
                <a:spcPts val="1200"/>
              </a:spcAft>
              <a:buFont typeface="Wingdings" panose="05000000000000000000" pitchFamily="2" charset="2"/>
              <a:buChar char="§"/>
            </a:pPr>
            <a:r>
              <a:rPr lang="en-US" sz="1800" dirty="0" smtClean="0"/>
              <a:t>Postprandial syncope is diagnosed, and she is discharged.</a:t>
            </a:r>
          </a:p>
          <a:p>
            <a:pPr>
              <a:spcBef>
                <a:spcPts val="0"/>
              </a:spcBef>
              <a:spcAft>
                <a:spcPts val="1200"/>
              </a:spcAft>
              <a:buFont typeface="Wingdings" panose="05000000000000000000" pitchFamily="2" charset="2"/>
              <a:buChar char="§"/>
            </a:pPr>
            <a:r>
              <a:rPr lang="en-US" sz="1800" dirty="0" smtClean="0"/>
              <a:t>Her syncope does not necessarily preclude her from driving. </a:t>
            </a:r>
          </a:p>
        </p:txBody>
      </p:sp>
    </p:spTree>
    <p:extLst>
      <p:ext uri="{BB962C8B-B14F-4D97-AF65-F5344CB8AC3E}">
        <p14:creationId xmlns:p14="http://schemas.microsoft.com/office/powerpoint/2010/main" val="1064491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rmAutofit/>
          </a:bodyPr>
          <a:lstStyle/>
          <a:p>
            <a:r>
              <a:rPr lang="en-US" sz="4000" b="1" dirty="0" smtClean="0">
                <a:latin typeface="Cambria" panose="02040503050406030204" pitchFamily="18" charset="0"/>
              </a:rPr>
              <a:t>Key Points I</a:t>
            </a:r>
            <a:endParaRPr lang="en-US" sz="4000" b="1" dirty="0">
              <a:latin typeface="Cambria" panose="02040503050406030204" pitchFamily="18" charset="0"/>
            </a:endParaRPr>
          </a:p>
        </p:txBody>
      </p:sp>
      <p:sp>
        <p:nvSpPr>
          <p:cNvPr id="3" name="Content Placeholder 2"/>
          <p:cNvSpPr>
            <a:spLocks noGrp="1"/>
          </p:cNvSpPr>
          <p:nvPr>
            <p:ph idx="1"/>
          </p:nvPr>
        </p:nvSpPr>
        <p:spPr>
          <a:xfrm>
            <a:off x="751704" y="956533"/>
            <a:ext cx="7770813" cy="3500345"/>
          </a:xfrm>
        </p:spPr>
        <p:txBody>
          <a:bodyPr>
            <a:normAutofit/>
          </a:bodyPr>
          <a:lstStyle/>
          <a:p>
            <a:pPr>
              <a:spcBef>
                <a:spcPts val="0"/>
              </a:spcBef>
              <a:spcAft>
                <a:spcPts val="1200"/>
              </a:spcAft>
              <a:buFont typeface="Wingdings" panose="05000000000000000000" pitchFamily="2" charset="2"/>
              <a:buChar char="§"/>
            </a:pPr>
            <a:r>
              <a:rPr lang="en-US" sz="2000" dirty="0" smtClean="0">
                <a:effectLst/>
              </a:rPr>
              <a:t>Syncope is an important cause of morbidity and mortality </a:t>
            </a:r>
            <a:r>
              <a:rPr lang="en-US" sz="2000" dirty="0">
                <a:effectLst/>
              </a:rPr>
              <a:t>in older </a:t>
            </a:r>
            <a:r>
              <a:rPr lang="en-US" sz="2000" dirty="0" smtClean="0">
                <a:effectLst/>
              </a:rPr>
              <a:t>adults</a:t>
            </a:r>
          </a:p>
          <a:p>
            <a:pPr>
              <a:spcBef>
                <a:spcPts val="0"/>
              </a:spcBef>
              <a:spcAft>
                <a:spcPts val="1200"/>
              </a:spcAft>
              <a:buFont typeface="Wingdings" panose="05000000000000000000" pitchFamily="2" charset="2"/>
              <a:buChar char="§"/>
            </a:pPr>
            <a:r>
              <a:rPr lang="en-US" sz="2000" dirty="0">
                <a:effectLst/>
              </a:rPr>
              <a:t>N</a:t>
            </a:r>
            <a:r>
              <a:rPr lang="en-US" sz="2000" dirty="0" smtClean="0">
                <a:effectLst/>
              </a:rPr>
              <a:t>umerous </a:t>
            </a:r>
            <a:r>
              <a:rPr lang="en-US" sz="2000" dirty="0">
                <a:effectLst/>
              </a:rPr>
              <a:t>age-related changes in cardiovascular structure and </a:t>
            </a:r>
            <a:r>
              <a:rPr lang="en-US" sz="2000" dirty="0" smtClean="0">
                <a:effectLst/>
              </a:rPr>
              <a:t>function, </a:t>
            </a:r>
            <a:r>
              <a:rPr lang="en-US" sz="2000" dirty="0" err="1" smtClean="0">
                <a:effectLst/>
              </a:rPr>
              <a:t>multimorbidity</a:t>
            </a:r>
            <a:r>
              <a:rPr lang="en-US" sz="2000" dirty="0" smtClean="0">
                <a:effectLst/>
              </a:rPr>
              <a:t>, and </a:t>
            </a:r>
            <a:r>
              <a:rPr lang="en-US" sz="2000" dirty="0" err="1" smtClean="0">
                <a:effectLst/>
              </a:rPr>
              <a:t>polypharmacy</a:t>
            </a:r>
            <a:r>
              <a:rPr lang="en-US" sz="2000" dirty="0" smtClean="0">
                <a:effectLst/>
              </a:rPr>
              <a:t> </a:t>
            </a:r>
            <a:r>
              <a:rPr lang="en-US" sz="2000" dirty="0">
                <a:effectLst/>
              </a:rPr>
              <a:t>contribute to incidence/prevalence of syncope in </a:t>
            </a:r>
            <a:r>
              <a:rPr lang="en-US" sz="2000" dirty="0" smtClean="0">
                <a:effectLst/>
              </a:rPr>
              <a:t>elderly</a:t>
            </a:r>
          </a:p>
          <a:p>
            <a:pPr lvl="0">
              <a:spcBef>
                <a:spcPts val="0"/>
              </a:spcBef>
              <a:spcAft>
                <a:spcPts val="1200"/>
              </a:spcAft>
              <a:buFont typeface="Wingdings" panose="05000000000000000000" pitchFamily="2" charset="2"/>
              <a:buChar char="§"/>
            </a:pPr>
            <a:r>
              <a:rPr lang="en-US" sz="2000" dirty="0" smtClean="0">
                <a:effectLst/>
              </a:rPr>
              <a:t>The most common etiology in older adults is </a:t>
            </a:r>
            <a:r>
              <a:rPr lang="en-US" sz="2000" dirty="0" err="1" smtClean="0">
                <a:effectLst/>
              </a:rPr>
              <a:t>neurally</a:t>
            </a:r>
            <a:r>
              <a:rPr lang="en-US" sz="2000" dirty="0">
                <a:effectLst/>
              </a:rPr>
              <a:t> </a:t>
            </a:r>
            <a:r>
              <a:rPr lang="en-US" sz="2000" dirty="0" smtClean="0">
                <a:effectLst/>
              </a:rPr>
              <a:t>mediated causes, such as vasovagal syncope</a:t>
            </a:r>
          </a:p>
          <a:p>
            <a:pPr lvl="0">
              <a:spcBef>
                <a:spcPts val="0"/>
              </a:spcBef>
              <a:spcAft>
                <a:spcPts val="1200"/>
              </a:spcAft>
              <a:buFont typeface="Wingdings" panose="05000000000000000000" pitchFamily="2" charset="2"/>
              <a:buChar char="§"/>
            </a:pPr>
            <a:r>
              <a:rPr lang="en-US" sz="2000" dirty="0" smtClean="0">
                <a:effectLst/>
              </a:rPr>
              <a:t>Other important considerations include </a:t>
            </a:r>
            <a:r>
              <a:rPr lang="en-US" sz="2000" dirty="0" err="1" smtClean="0">
                <a:effectLst/>
              </a:rPr>
              <a:t>orthostasis</a:t>
            </a:r>
            <a:r>
              <a:rPr lang="en-US" sz="2000" dirty="0" smtClean="0">
                <a:effectLst/>
              </a:rPr>
              <a:t>, </a:t>
            </a:r>
            <a:r>
              <a:rPr lang="en-US" sz="2000" dirty="0" err="1" smtClean="0">
                <a:effectLst/>
              </a:rPr>
              <a:t>dysautonomia</a:t>
            </a:r>
            <a:r>
              <a:rPr lang="en-US" sz="2000" dirty="0" smtClean="0">
                <a:effectLst/>
              </a:rPr>
              <a:t>, arrhythmia, and cardiac structural disease</a:t>
            </a:r>
          </a:p>
        </p:txBody>
      </p:sp>
    </p:spTree>
    <p:extLst>
      <p:ext uri="{BB962C8B-B14F-4D97-AF65-F5344CB8AC3E}">
        <p14:creationId xmlns:p14="http://schemas.microsoft.com/office/powerpoint/2010/main" val="3802554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rmAutofit/>
          </a:bodyPr>
          <a:lstStyle/>
          <a:p>
            <a:r>
              <a:rPr lang="en-US" sz="4000" b="1" dirty="0" smtClean="0">
                <a:latin typeface="Cambria" panose="02040503050406030204" pitchFamily="18" charset="0"/>
              </a:rPr>
              <a:t>Key Points II</a:t>
            </a:r>
            <a:endParaRPr lang="en-US" sz="4000" b="1" dirty="0">
              <a:latin typeface="Cambria" panose="02040503050406030204" pitchFamily="18" charset="0"/>
            </a:endParaRPr>
          </a:p>
        </p:txBody>
      </p:sp>
      <p:sp>
        <p:nvSpPr>
          <p:cNvPr id="3" name="Content Placeholder 2"/>
          <p:cNvSpPr>
            <a:spLocks noGrp="1"/>
          </p:cNvSpPr>
          <p:nvPr>
            <p:ph idx="1"/>
          </p:nvPr>
        </p:nvSpPr>
        <p:spPr>
          <a:xfrm>
            <a:off x="685801" y="849921"/>
            <a:ext cx="7770813" cy="3500345"/>
          </a:xfrm>
        </p:spPr>
        <p:txBody>
          <a:bodyPr>
            <a:normAutofit/>
          </a:bodyPr>
          <a:lstStyle/>
          <a:p>
            <a:pPr>
              <a:spcBef>
                <a:spcPts val="0"/>
              </a:spcBef>
              <a:spcAft>
                <a:spcPts val="1200"/>
              </a:spcAft>
              <a:buFont typeface="Wingdings" panose="05000000000000000000" pitchFamily="2" charset="2"/>
              <a:buChar char="§"/>
            </a:pPr>
            <a:r>
              <a:rPr lang="en-US" sz="2000" dirty="0">
                <a:effectLst/>
              </a:rPr>
              <a:t>Older adults can be risk-stratified based on presence of high-risk features including cardiac disease; higher risk patients warrant inpatient evaluation, whereas lower risk patients may </a:t>
            </a:r>
            <a:r>
              <a:rPr lang="en-US" sz="2000" dirty="0" smtClean="0">
                <a:effectLst/>
              </a:rPr>
              <a:t>not</a:t>
            </a:r>
            <a:endParaRPr lang="en-US" sz="2000" dirty="0">
              <a:effectLst/>
            </a:endParaRPr>
          </a:p>
          <a:p>
            <a:pPr lvl="0">
              <a:spcBef>
                <a:spcPts val="0"/>
              </a:spcBef>
              <a:spcAft>
                <a:spcPts val="1200"/>
              </a:spcAft>
              <a:buFont typeface="Wingdings" panose="05000000000000000000" pitchFamily="2" charset="2"/>
              <a:buChar char="§"/>
            </a:pPr>
            <a:r>
              <a:rPr lang="en-US" sz="2000" dirty="0" smtClean="0">
                <a:effectLst/>
              </a:rPr>
              <a:t>History and physical, ECG, and postural vitals signs are important for evaluation, and may be sufficient to make a diagnosis</a:t>
            </a:r>
          </a:p>
          <a:p>
            <a:pPr lvl="0">
              <a:spcBef>
                <a:spcPts val="0"/>
              </a:spcBef>
              <a:spcAft>
                <a:spcPts val="1200"/>
              </a:spcAft>
              <a:buFont typeface="Wingdings" panose="05000000000000000000" pitchFamily="2" charset="2"/>
              <a:buChar char="§"/>
            </a:pPr>
            <a:r>
              <a:rPr lang="en-US" sz="2000" dirty="0" smtClean="0">
                <a:effectLst/>
              </a:rPr>
              <a:t>The diagnostic yield of postural vital signs is high; whereas that of brain imaging, EEG, carotid </a:t>
            </a:r>
            <a:r>
              <a:rPr lang="en-US" sz="2000" dirty="0" err="1" smtClean="0">
                <a:effectLst/>
              </a:rPr>
              <a:t>dopplers</a:t>
            </a:r>
            <a:r>
              <a:rPr lang="en-US" sz="2000" dirty="0" smtClean="0">
                <a:effectLst/>
              </a:rPr>
              <a:t>, and stress tests are low</a:t>
            </a:r>
          </a:p>
          <a:p>
            <a:pPr lvl="0">
              <a:spcBef>
                <a:spcPts val="0"/>
              </a:spcBef>
              <a:spcAft>
                <a:spcPts val="1200"/>
              </a:spcAft>
              <a:buFont typeface="Wingdings" panose="05000000000000000000" pitchFamily="2" charset="2"/>
              <a:buChar char="§"/>
            </a:pPr>
            <a:r>
              <a:rPr lang="en-US" sz="2000" dirty="0" smtClean="0">
                <a:effectLst/>
              </a:rPr>
              <a:t>Echocardiography may be helpful for those with underlying or suspected cardiac disease</a:t>
            </a:r>
          </a:p>
        </p:txBody>
      </p:sp>
    </p:spTree>
    <p:extLst>
      <p:ext uri="{BB962C8B-B14F-4D97-AF65-F5344CB8AC3E}">
        <p14:creationId xmlns:p14="http://schemas.microsoft.com/office/powerpoint/2010/main" val="1786010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46"/>
            <a:ext cx="8229600" cy="857250"/>
          </a:xfrm>
        </p:spPr>
        <p:txBody>
          <a:bodyPr>
            <a:normAutofit/>
          </a:bodyPr>
          <a:lstStyle/>
          <a:p>
            <a:r>
              <a:rPr lang="en-US" sz="4000" b="1" dirty="0">
                <a:latin typeface="Cambria" panose="02040503050406030204" pitchFamily="18" charset="0"/>
              </a:rPr>
              <a:t>For Additional Reading:</a:t>
            </a:r>
          </a:p>
        </p:txBody>
      </p:sp>
      <p:sp>
        <p:nvSpPr>
          <p:cNvPr id="3" name="Content Placeholder 2"/>
          <p:cNvSpPr>
            <a:spLocks noGrp="1"/>
          </p:cNvSpPr>
          <p:nvPr>
            <p:ph idx="1"/>
          </p:nvPr>
        </p:nvSpPr>
        <p:spPr>
          <a:xfrm>
            <a:off x="362465" y="882873"/>
            <a:ext cx="8168289" cy="3500345"/>
          </a:xfrm>
        </p:spPr>
        <p:txBody>
          <a:bodyPr>
            <a:normAutofit fontScale="55000" lnSpcReduction="20000"/>
          </a:bodyPr>
          <a:lstStyle/>
          <a:p>
            <a:pPr>
              <a:lnSpc>
                <a:spcPct val="120000"/>
              </a:lnSpc>
              <a:spcBef>
                <a:spcPts val="0"/>
              </a:spcBef>
              <a:spcAft>
                <a:spcPts val="1200"/>
              </a:spcAft>
              <a:buFont typeface="Wingdings" panose="05000000000000000000" pitchFamily="2" charset="2"/>
              <a:buChar char="§"/>
            </a:pPr>
            <a:r>
              <a:rPr lang="en-US" dirty="0" smtClean="0">
                <a:effectLst/>
              </a:rPr>
              <a:t>Cohen </a:t>
            </a:r>
            <a:r>
              <a:rPr lang="en-US" dirty="0">
                <a:effectLst/>
              </a:rPr>
              <a:t>R and Maurer MS. Evaluation and Management of </a:t>
            </a:r>
            <a:r>
              <a:rPr lang="en-US" dirty="0" smtClean="0">
                <a:effectLst/>
              </a:rPr>
              <a:t>Syncope </a:t>
            </a:r>
            <a:r>
              <a:rPr lang="en-US" dirty="0">
                <a:effectLst/>
              </a:rPr>
              <a:t>in Older Adults. In </a:t>
            </a:r>
            <a:r>
              <a:rPr lang="en-US" u="sng" dirty="0" err="1">
                <a:effectLst/>
              </a:rPr>
              <a:t>Tresch</a:t>
            </a:r>
            <a:r>
              <a:rPr lang="en-US" u="sng" dirty="0">
                <a:effectLst/>
              </a:rPr>
              <a:t> and </a:t>
            </a:r>
            <a:r>
              <a:rPr lang="en-US" u="sng" dirty="0" err="1">
                <a:effectLst/>
              </a:rPr>
              <a:t>Aronow's</a:t>
            </a:r>
            <a:r>
              <a:rPr lang="en-US" u="sng" dirty="0">
                <a:effectLst/>
              </a:rPr>
              <a:t> Cardiovascular Disease in the Elderly</a:t>
            </a:r>
            <a:r>
              <a:rPr lang="en-US" dirty="0">
                <a:effectLst/>
              </a:rPr>
              <a:t>, Fifth Edition edited by Wilbert S. </a:t>
            </a:r>
            <a:r>
              <a:rPr lang="en-US" dirty="0" err="1">
                <a:effectLst/>
              </a:rPr>
              <a:t>Aronow</a:t>
            </a:r>
            <a:r>
              <a:rPr lang="en-US" dirty="0">
                <a:effectLst/>
              </a:rPr>
              <a:t>, Jerome L. </a:t>
            </a:r>
            <a:r>
              <a:rPr lang="en-US" dirty="0" err="1">
                <a:effectLst/>
              </a:rPr>
              <a:t>Fleg</a:t>
            </a:r>
            <a:r>
              <a:rPr lang="en-US" dirty="0">
                <a:effectLst/>
              </a:rPr>
              <a:t>, Michael W. </a:t>
            </a:r>
            <a:r>
              <a:rPr lang="en-US" dirty="0" smtClean="0">
                <a:effectLst/>
              </a:rPr>
              <a:t>Rich</a:t>
            </a:r>
          </a:p>
          <a:p>
            <a:pPr>
              <a:lnSpc>
                <a:spcPct val="120000"/>
              </a:lnSpc>
              <a:spcBef>
                <a:spcPts val="0"/>
              </a:spcBef>
              <a:spcAft>
                <a:spcPts val="1200"/>
              </a:spcAft>
              <a:buFont typeface="Wingdings" panose="05000000000000000000" pitchFamily="2" charset="2"/>
              <a:buChar char="§"/>
            </a:pPr>
            <a:r>
              <a:rPr lang="en-US" dirty="0" smtClean="0">
                <a:effectLst/>
              </a:rPr>
              <a:t>Kenny </a:t>
            </a:r>
            <a:r>
              <a:rPr lang="en-US" dirty="0">
                <a:effectLst/>
              </a:rPr>
              <a:t>RA, </a:t>
            </a:r>
            <a:r>
              <a:rPr lang="en-US" dirty="0" err="1">
                <a:effectLst/>
              </a:rPr>
              <a:t>Bhangu</a:t>
            </a:r>
            <a:r>
              <a:rPr lang="en-US" dirty="0">
                <a:effectLst/>
              </a:rPr>
              <a:t> J, King-</a:t>
            </a:r>
            <a:r>
              <a:rPr lang="en-US" dirty="0" err="1">
                <a:effectLst/>
              </a:rPr>
              <a:t>Kallimanis</a:t>
            </a:r>
            <a:r>
              <a:rPr lang="en-US" dirty="0">
                <a:effectLst/>
              </a:rPr>
              <a:t> BL. Epidemiology of syncope/collapse in younger and older Western patient populations. </a:t>
            </a:r>
            <a:r>
              <a:rPr lang="en-US" dirty="0" err="1">
                <a:effectLst/>
              </a:rPr>
              <a:t>Prog</a:t>
            </a:r>
            <a:r>
              <a:rPr lang="en-US" dirty="0">
                <a:effectLst/>
              </a:rPr>
              <a:t> </a:t>
            </a:r>
            <a:r>
              <a:rPr lang="en-US" dirty="0" err="1">
                <a:effectLst/>
              </a:rPr>
              <a:t>Cardiovasc</a:t>
            </a:r>
            <a:r>
              <a:rPr lang="en-US" dirty="0">
                <a:effectLst/>
              </a:rPr>
              <a:t> Dis. 2013 Jan-Feb;55(4):357-63.</a:t>
            </a:r>
          </a:p>
          <a:p>
            <a:pPr>
              <a:lnSpc>
                <a:spcPct val="120000"/>
              </a:lnSpc>
              <a:spcBef>
                <a:spcPts val="0"/>
              </a:spcBef>
              <a:spcAft>
                <a:spcPts val="1200"/>
              </a:spcAft>
              <a:buFont typeface="Wingdings" panose="05000000000000000000" pitchFamily="2" charset="2"/>
              <a:buChar char="§"/>
            </a:pPr>
            <a:r>
              <a:rPr lang="en-US" dirty="0" smtClean="0">
                <a:effectLst/>
              </a:rPr>
              <a:t>Jansen </a:t>
            </a:r>
            <a:r>
              <a:rPr lang="en-US" dirty="0">
                <a:effectLst/>
              </a:rPr>
              <a:t>RW, </a:t>
            </a:r>
            <a:r>
              <a:rPr lang="en-US" dirty="0" err="1">
                <a:effectLst/>
              </a:rPr>
              <a:t>Lipsitz</a:t>
            </a:r>
            <a:r>
              <a:rPr lang="en-US" dirty="0">
                <a:effectLst/>
              </a:rPr>
              <a:t> LA. Postprandial hypotension: epidemiology, pathophysiology, and clinical management. Ann Intern Med. 1995 Feb 15;122(4):286-95. </a:t>
            </a:r>
            <a:endParaRPr lang="en-US" dirty="0" smtClean="0">
              <a:effectLst/>
            </a:endParaRPr>
          </a:p>
          <a:p>
            <a:pPr>
              <a:lnSpc>
                <a:spcPct val="120000"/>
              </a:lnSpc>
              <a:spcBef>
                <a:spcPts val="0"/>
              </a:spcBef>
              <a:spcAft>
                <a:spcPts val="1200"/>
              </a:spcAft>
              <a:buFont typeface="Wingdings" panose="05000000000000000000" pitchFamily="2" charset="2"/>
              <a:buChar char="§"/>
            </a:pPr>
            <a:r>
              <a:rPr lang="en-US" dirty="0" err="1" smtClean="0">
                <a:effectLst/>
              </a:rPr>
              <a:t>Lipsitz</a:t>
            </a:r>
            <a:r>
              <a:rPr lang="en-US" dirty="0" smtClean="0">
                <a:effectLst/>
              </a:rPr>
              <a:t> </a:t>
            </a:r>
            <a:r>
              <a:rPr lang="en-US" dirty="0">
                <a:effectLst/>
              </a:rPr>
              <a:t>LA. Syncope in the elderly. Ann Intern Med. 1983 Jul;99(1):92-105</a:t>
            </a:r>
            <a:r>
              <a:rPr lang="en-US" dirty="0" smtClean="0">
                <a:effectLst/>
              </a:rPr>
              <a:t>.</a:t>
            </a:r>
          </a:p>
        </p:txBody>
      </p:sp>
    </p:spTree>
    <p:extLst>
      <p:ext uri="{BB962C8B-B14F-4D97-AF65-F5344CB8AC3E}">
        <p14:creationId xmlns:p14="http://schemas.microsoft.com/office/powerpoint/2010/main" val="3284367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Overlapping Entities </a:t>
            </a:r>
            <a:endParaRPr lang="en-US" sz="4000" b="1" dirty="0">
              <a:latin typeface="Cambria" panose="02040503050406030204" pitchFamily="18" charset="0"/>
            </a:endParaRPr>
          </a:p>
        </p:txBody>
      </p:sp>
      <p:sp>
        <p:nvSpPr>
          <p:cNvPr id="5" name="Subtitle 2"/>
          <p:cNvSpPr txBox="1">
            <a:spLocks/>
          </p:cNvSpPr>
          <p:nvPr/>
        </p:nvSpPr>
        <p:spPr bwMode="auto">
          <a:xfrm>
            <a:off x="5338551" y="4773610"/>
            <a:ext cx="369835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r">
              <a:spcBef>
                <a:spcPct val="20000"/>
              </a:spcBef>
            </a:pPr>
            <a:r>
              <a:rPr lang="en-US" sz="1000" b="1" i="1" dirty="0">
                <a:solidFill>
                  <a:schemeClr val="bg1"/>
                </a:solidFill>
                <a:latin typeface="+mj-lt"/>
                <a:cs typeface="Calisto MT"/>
              </a:rPr>
              <a:t>McIntosh S, et al. Age </a:t>
            </a:r>
            <a:r>
              <a:rPr lang="en-US" sz="1000" b="1" i="1" dirty="0" smtClean="0">
                <a:solidFill>
                  <a:schemeClr val="bg1"/>
                </a:solidFill>
                <a:latin typeface="+mj-lt"/>
                <a:cs typeface="Calisto MT"/>
              </a:rPr>
              <a:t>Ageing, 1993 </a:t>
            </a:r>
            <a:endParaRPr lang="en-US" sz="1000" b="1" i="1" dirty="0">
              <a:solidFill>
                <a:schemeClr val="bg1"/>
              </a:solidFill>
              <a:latin typeface="+mj-lt"/>
              <a:cs typeface="Calisto MT"/>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9861" y="1118427"/>
            <a:ext cx="4255439"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68304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Prevalence by Age</a:t>
            </a:r>
            <a:endParaRPr lang="en-US" sz="4000" b="1" dirty="0">
              <a:latin typeface="Cambria" panose="02040503050406030204" pitchFamily="18" charset="0"/>
            </a:endParaRPr>
          </a:p>
        </p:txBody>
      </p:sp>
      <p:sp>
        <p:nvSpPr>
          <p:cNvPr id="4" name="Text Box 4"/>
          <p:cNvSpPr txBox="1">
            <a:spLocks noChangeArrowheads="1"/>
          </p:cNvSpPr>
          <p:nvPr/>
        </p:nvSpPr>
        <p:spPr bwMode="auto">
          <a:xfrm>
            <a:off x="6400621" y="4764020"/>
            <a:ext cx="2669238" cy="24622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r" eaLnBrk="0" hangingPunct="0"/>
            <a:r>
              <a:rPr lang="en-US" sz="1000" b="1" i="1" dirty="0" err="1" smtClean="0">
                <a:solidFill>
                  <a:srgbClr val="FFFFFF"/>
                </a:solidFill>
                <a:latin typeface="+mj-lt"/>
                <a:cs typeface="Calisto MT"/>
              </a:rPr>
              <a:t>Soteriades</a:t>
            </a:r>
            <a:r>
              <a:rPr lang="en-US" sz="1000" b="1" i="1" dirty="0" smtClean="0">
                <a:solidFill>
                  <a:srgbClr val="FFFFFF"/>
                </a:solidFill>
                <a:latin typeface="+mj-lt"/>
                <a:cs typeface="Calisto MT"/>
              </a:rPr>
              <a:t> ES, et al. NEJM 2002</a:t>
            </a:r>
            <a:endParaRPr lang="en-US" sz="1000" b="1" i="1" dirty="0">
              <a:solidFill>
                <a:srgbClr val="FFFFFF"/>
              </a:solidFill>
              <a:latin typeface="+mj-lt"/>
              <a:cs typeface="Calisto MT"/>
            </a:endParaRPr>
          </a:p>
        </p:txBody>
      </p:sp>
      <p:graphicFrame>
        <p:nvGraphicFramePr>
          <p:cNvPr id="5" name="Object 4"/>
          <p:cNvGraphicFramePr>
            <a:graphicFrameLocks/>
          </p:cNvGraphicFramePr>
          <p:nvPr>
            <p:extLst>
              <p:ext uri="{D42A27DB-BD31-4B8C-83A1-F6EECF244321}">
                <p14:modId xmlns:p14="http://schemas.microsoft.com/office/powerpoint/2010/main" val="4191530788"/>
              </p:ext>
            </p:extLst>
          </p:nvPr>
        </p:nvGraphicFramePr>
        <p:xfrm>
          <a:off x="651937" y="1003645"/>
          <a:ext cx="7840127" cy="2651760"/>
        </p:xfrm>
        <a:graphic>
          <a:graphicData uri="http://schemas.openxmlformats.org/presentationml/2006/ole">
            <mc:AlternateContent xmlns:mc="http://schemas.openxmlformats.org/markup-compatibility/2006">
              <mc:Choice xmlns:v="urn:schemas-microsoft-com:vml" Requires="v">
                <p:oleObj spid="_x0000_s1055" name="Chart" r:id="rId4" imgW="7962900" imgH="4867185" progId="MSGraph.Chart.8">
                  <p:embed followColorScheme="full"/>
                </p:oleObj>
              </mc:Choice>
              <mc:Fallback>
                <p:oleObj name="Chart" r:id="rId4" imgW="7962900" imgH="4867185" progId="MSGraph.Chart.8">
                  <p:embed followColorScheme="full"/>
                  <p:pic>
                    <p:nvPicPr>
                      <p:cNvPr id="0" name=""/>
                      <p:cNvPicPr>
                        <a:picLocks noChangeArrowheads="1"/>
                      </p:cNvPicPr>
                      <p:nvPr/>
                    </p:nvPicPr>
                    <p:blipFill>
                      <a:blip r:embed="rId5"/>
                      <a:srcRect/>
                      <a:stretch>
                        <a:fillRect/>
                      </a:stretch>
                    </p:blipFill>
                    <p:spPr bwMode="auto">
                      <a:xfrm>
                        <a:off x="651937" y="1003645"/>
                        <a:ext cx="7840127" cy="2651760"/>
                      </a:xfrm>
                      <a:prstGeom prst="rect">
                        <a:avLst/>
                      </a:prstGeom>
                      <a:noFill/>
                      <a:ln>
                        <a:noFill/>
                      </a:ln>
                      <a:effectLst/>
                      <a:extLst/>
                    </p:spPr>
                  </p:pic>
                </p:oleObj>
              </mc:Fallback>
            </mc:AlternateContent>
          </a:graphicData>
        </a:graphic>
      </p:graphicFrame>
      <p:sp>
        <p:nvSpPr>
          <p:cNvPr id="3" name="TextBox 2"/>
          <p:cNvSpPr txBox="1"/>
          <p:nvPr/>
        </p:nvSpPr>
        <p:spPr>
          <a:xfrm>
            <a:off x="226367" y="1063625"/>
            <a:ext cx="430887" cy="2487915"/>
          </a:xfrm>
          <a:prstGeom prst="rect">
            <a:avLst/>
          </a:prstGeom>
          <a:noFill/>
        </p:spPr>
        <p:txBody>
          <a:bodyPr vert="vert270" wrap="square" rtlCol="0">
            <a:spAutoFit/>
          </a:bodyPr>
          <a:lstStyle/>
          <a:p>
            <a:r>
              <a:rPr lang="en-US" sz="1600" dirty="0" smtClean="0"/>
              <a:t>Rate per 1000 person-years</a:t>
            </a:r>
            <a:endParaRPr lang="en-US" sz="1600" dirty="0"/>
          </a:p>
        </p:txBody>
      </p:sp>
      <p:sp>
        <p:nvSpPr>
          <p:cNvPr id="6" name="TextBox 5"/>
          <p:cNvSpPr txBox="1"/>
          <p:nvPr/>
        </p:nvSpPr>
        <p:spPr>
          <a:xfrm>
            <a:off x="341870" y="3582296"/>
            <a:ext cx="8460260" cy="1107996"/>
          </a:xfrm>
          <a:prstGeom prst="rect">
            <a:avLst/>
          </a:prstGeom>
          <a:noFill/>
        </p:spPr>
        <p:txBody>
          <a:bodyPr wrap="square" rtlCol="0">
            <a:spAutoFit/>
          </a:bodyPr>
          <a:lstStyle/>
          <a:p>
            <a:r>
              <a:rPr lang="en-US" sz="1600" dirty="0"/>
              <a:t>Syncope becomes increasingly common among the aged, with an overall prevalence of &gt;20% in age&gt;75, and an annual incidence approaching 2% in those aged &gt;80 years.</a:t>
            </a:r>
          </a:p>
          <a:p>
            <a:endParaRPr lang="en-US" sz="1600" dirty="0"/>
          </a:p>
          <a:p>
            <a:endParaRPr lang="en-US" dirty="0"/>
          </a:p>
        </p:txBody>
      </p:sp>
    </p:spTree>
    <p:extLst>
      <p:ext uri="{BB962C8B-B14F-4D97-AF65-F5344CB8AC3E}">
        <p14:creationId xmlns:p14="http://schemas.microsoft.com/office/powerpoint/2010/main" val="3937890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ambria" panose="02040503050406030204" pitchFamily="18" charset="0"/>
              </a:rPr>
              <a:t>Contributors in the Elderly</a:t>
            </a:r>
            <a:endParaRPr lang="en-US" sz="4000" b="1" dirty="0">
              <a:latin typeface="Cambria" panose="02040503050406030204" pitchFamily="18" charset="0"/>
            </a:endParaRPr>
          </a:p>
        </p:txBody>
      </p:sp>
      <p:grpSp>
        <p:nvGrpSpPr>
          <p:cNvPr id="5" name="Group 4"/>
          <p:cNvGrpSpPr>
            <a:grpSpLocks/>
          </p:cNvGrpSpPr>
          <p:nvPr/>
        </p:nvGrpSpPr>
        <p:grpSpPr bwMode="auto">
          <a:xfrm>
            <a:off x="850088" y="1313960"/>
            <a:ext cx="7379520" cy="2959567"/>
            <a:chOff x="1852613" y="1840230"/>
            <a:chExt cx="5448300" cy="4306888"/>
          </a:xfrm>
        </p:grpSpPr>
        <p:pic>
          <p:nvPicPr>
            <p:cNvPr id="6" name="Picture 3" descr="PPP_CSYMB_CLP_6arcdisplay_blue"/>
            <p:cNvPicPr>
              <a:picLocks noChangeAspect="1" noChangeArrowheads="1"/>
            </p:cNvPicPr>
            <p:nvPr/>
          </p:nvPicPr>
          <p:blipFill>
            <a:blip r:embed="rId3" cstate="email">
              <a:lum bright="-12000"/>
              <a:extLst>
                <a:ext uri="{28A0092B-C50C-407E-A947-70E740481C1C}">
                  <a14:useLocalDpi xmlns:a14="http://schemas.microsoft.com/office/drawing/2010/main" val="0"/>
                </a:ext>
              </a:extLst>
            </a:blip>
            <a:srcRect/>
            <a:stretch>
              <a:fillRect/>
            </a:stretch>
          </p:blipFill>
          <p:spPr bwMode="auto">
            <a:xfrm>
              <a:off x="1852613" y="1840230"/>
              <a:ext cx="54483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3733800" y="3388022"/>
              <a:ext cx="1752600" cy="120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ctr">
                <a:spcBef>
                  <a:spcPct val="50000"/>
                </a:spcBef>
              </a:pPr>
              <a:r>
                <a:rPr lang="en-US" sz="2400" b="1">
                  <a:solidFill>
                    <a:schemeClr val="tx1"/>
                  </a:solidFill>
                  <a:latin typeface="Calibri" charset="0"/>
                </a:rPr>
                <a:t>Syncope in the Elderly</a:t>
              </a:r>
            </a:p>
          </p:txBody>
        </p:sp>
        <p:sp>
          <p:nvSpPr>
            <p:cNvPr id="8" name="Text Box 5"/>
            <p:cNvSpPr txBox="1">
              <a:spLocks noChangeArrowheads="1"/>
            </p:cNvSpPr>
            <p:nvPr/>
          </p:nvSpPr>
          <p:spPr bwMode="auto">
            <a:xfrm>
              <a:off x="1966913" y="2060715"/>
              <a:ext cx="1600200" cy="44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ctr">
                <a:spcBef>
                  <a:spcPct val="50000"/>
                </a:spcBef>
              </a:pPr>
              <a:r>
                <a:rPr lang="en-US" sz="1400" b="1">
                  <a:solidFill>
                    <a:srgbClr val="FFFFFF"/>
                  </a:solidFill>
                  <a:latin typeface="Calibri" charset="0"/>
                </a:rPr>
                <a:t>Baroreflex impairment</a:t>
              </a:r>
            </a:p>
          </p:txBody>
        </p:sp>
        <p:sp>
          <p:nvSpPr>
            <p:cNvPr id="9" name="Text Box 6"/>
            <p:cNvSpPr txBox="1">
              <a:spLocks noChangeArrowheads="1"/>
            </p:cNvSpPr>
            <p:nvPr/>
          </p:nvSpPr>
          <p:spPr bwMode="auto">
            <a:xfrm>
              <a:off x="3786188" y="2038646"/>
              <a:ext cx="1600200" cy="44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ctr">
                <a:spcBef>
                  <a:spcPct val="50000"/>
                </a:spcBef>
              </a:pPr>
              <a:r>
                <a:rPr lang="en-US" sz="1400" b="1">
                  <a:solidFill>
                    <a:srgbClr val="FFFFFF"/>
                  </a:solidFill>
                  <a:latin typeface="Calibri" charset="0"/>
                </a:rPr>
                <a:t>Side effects of vasodilators</a:t>
              </a:r>
            </a:p>
          </p:txBody>
        </p:sp>
        <p:sp>
          <p:nvSpPr>
            <p:cNvPr id="10" name="Text Box 7"/>
            <p:cNvSpPr txBox="1">
              <a:spLocks noChangeArrowheads="1"/>
            </p:cNvSpPr>
            <p:nvPr/>
          </p:nvSpPr>
          <p:spPr bwMode="auto">
            <a:xfrm>
              <a:off x="5567363" y="1926671"/>
              <a:ext cx="1600200" cy="67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ctr">
                <a:spcBef>
                  <a:spcPct val="50000"/>
                </a:spcBef>
              </a:pPr>
              <a:r>
                <a:rPr lang="en-US" sz="1200" b="1">
                  <a:solidFill>
                    <a:srgbClr val="FFFFFF"/>
                  </a:solidFill>
                  <a:latin typeface="Calibri" charset="0"/>
                </a:rPr>
                <a:t>Increased ventricular/vascular coupling</a:t>
              </a:r>
            </a:p>
          </p:txBody>
        </p:sp>
        <p:sp>
          <p:nvSpPr>
            <p:cNvPr id="11" name="Text Box 8"/>
            <p:cNvSpPr txBox="1">
              <a:spLocks noChangeArrowheads="1"/>
            </p:cNvSpPr>
            <p:nvPr/>
          </p:nvSpPr>
          <p:spPr bwMode="auto">
            <a:xfrm>
              <a:off x="1966913" y="5315560"/>
              <a:ext cx="1600200" cy="76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ctr">
                <a:spcBef>
                  <a:spcPct val="50000"/>
                </a:spcBef>
              </a:pPr>
              <a:r>
                <a:rPr lang="en-US" sz="1400" b="1">
                  <a:solidFill>
                    <a:srgbClr val="FFFFFF"/>
                  </a:solidFill>
                  <a:latin typeface="Calibri" charset="0"/>
                </a:rPr>
                <a:t>Impaired adrenergic response</a:t>
              </a:r>
            </a:p>
          </p:txBody>
        </p:sp>
        <p:sp>
          <p:nvSpPr>
            <p:cNvPr id="12" name="Text Box 9"/>
            <p:cNvSpPr txBox="1">
              <a:spLocks noChangeArrowheads="1"/>
            </p:cNvSpPr>
            <p:nvPr/>
          </p:nvSpPr>
          <p:spPr bwMode="auto">
            <a:xfrm>
              <a:off x="3786188" y="5315560"/>
              <a:ext cx="1600200" cy="76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ctr">
                <a:spcBef>
                  <a:spcPct val="50000"/>
                </a:spcBef>
              </a:pPr>
              <a:r>
                <a:rPr lang="en-US" sz="1400" b="1">
                  <a:solidFill>
                    <a:srgbClr val="FFFFFF"/>
                  </a:solidFill>
                  <a:latin typeface="Calibri" charset="0"/>
                </a:rPr>
                <a:t>Decreased salt/water handling</a:t>
              </a:r>
            </a:p>
          </p:txBody>
        </p:sp>
        <p:sp>
          <p:nvSpPr>
            <p:cNvPr id="13" name="Text Box 10"/>
            <p:cNvSpPr txBox="1">
              <a:spLocks noChangeArrowheads="1"/>
            </p:cNvSpPr>
            <p:nvPr/>
          </p:nvSpPr>
          <p:spPr bwMode="auto">
            <a:xfrm>
              <a:off x="5567363" y="5315562"/>
              <a:ext cx="1600200" cy="76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ctr">
                <a:spcBef>
                  <a:spcPct val="50000"/>
                </a:spcBef>
              </a:pPr>
              <a:r>
                <a:rPr lang="en-US" sz="1400" b="1">
                  <a:solidFill>
                    <a:srgbClr val="FFFFFF"/>
                  </a:solidFill>
                  <a:latin typeface="Calibri" charset="0"/>
                </a:rPr>
                <a:t>Decreased renin-aldosterone levels</a:t>
              </a:r>
            </a:p>
          </p:txBody>
        </p:sp>
      </p:grpSp>
      <p:sp>
        <p:nvSpPr>
          <p:cNvPr id="16" name="Text Box 4"/>
          <p:cNvSpPr txBox="1">
            <a:spLocks noChangeArrowheads="1"/>
          </p:cNvSpPr>
          <p:nvPr/>
        </p:nvSpPr>
        <p:spPr bwMode="auto">
          <a:xfrm>
            <a:off x="7004553" y="4764020"/>
            <a:ext cx="2016899" cy="24622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3200">
                <a:solidFill>
                  <a:srgbClr val="ABB9DE"/>
                </a:solidFill>
                <a:latin typeface="Franklin Gothic Book" charset="0"/>
                <a:ea typeface="ＭＳ Ｐゴシック" charset="0"/>
              </a:defRPr>
            </a:lvl1pPr>
            <a:lvl2pPr marL="742950" indent="-285750">
              <a:defRPr sz="2800">
                <a:solidFill>
                  <a:srgbClr val="ABB9DE"/>
                </a:solidFill>
                <a:latin typeface="Franklin Gothic Book" charset="0"/>
                <a:ea typeface="ＭＳ Ｐゴシック" charset="0"/>
              </a:defRPr>
            </a:lvl2pPr>
            <a:lvl3pPr marL="1143000" indent="-228600">
              <a:defRPr sz="2400">
                <a:solidFill>
                  <a:srgbClr val="ABB9DE"/>
                </a:solidFill>
                <a:latin typeface="Franklin Gothic Book" charset="0"/>
                <a:ea typeface="ＭＳ Ｐゴシック" charset="0"/>
              </a:defRPr>
            </a:lvl3pPr>
            <a:lvl4pPr marL="1600200" indent="-228600">
              <a:defRPr sz="2000">
                <a:solidFill>
                  <a:srgbClr val="ABB9DE"/>
                </a:solidFill>
                <a:latin typeface="Franklin Gothic Book" charset="0"/>
                <a:ea typeface="ＭＳ Ｐゴシック" charset="0"/>
              </a:defRPr>
            </a:lvl4pPr>
            <a:lvl5pPr marL="2057400" indent="-228600">
              <a:defRPr sz="2000">
                <a:solidFill>
                  <a:srgbClr val="ABB9DE"/>
                </a:solidFill>
                <a:latin typeface="Franklin Gothic Book" charset="0"/>
                <a:ea typeface="ＭＳ Ｐゴシック" charset="0"/>
              </a:defRPr>
            </a:lvl5pPr>
            <a:lvl6pPr eaLnBrk="0" fontAlgn="base" hangingPunct="0">
              <a:spcAft>
                <a:spcPct val="0"/>
              </a:spcAft>
              <a:defRPr sz="2000">
                <a:solidFill>
                  <a:srgbClr val="ABB9DE"/>
                </a:solidFill>
                <a:latin typeface="Franklin Gothic Book" charset="0"/>
                <a:ea typeface="ＭＳ Ｐゴシック" charset="0"/>
              </a:defRPr>
            </a:lvl6pPr>
            <a:lvl7pPr eaLnBrk="0" fontAlgn="base" hangingPunct="0">
              <a:spcAft>
                <a:spcPct val="0"/>
              </a:spcAft>
              <a:defRPr sz="2000">
                <a:solidFill>
                  <a:srgbClr val="ABB9DE"/>
                </a:solidFill>
                <a:latin typeface="Franklin Gothic Book" charset="0"/>
                <a:ea typeface="ＭＳ Ｐゴシック" charset="0"/>
              </a:defRPr>
            </a:lvl7pPr>
            <a:lvl8pPr eaLnBrk="0" fontAlgn="base" hangingPunct="0">
              <a:spcAft>
                <a:spcPct val="0"/>
              </a:spcAft>
              <a:defRPr sz="2000">
                <a:solidFill>
                  <a:srgbClr val="ABB9DE"/>
                </a:solidFill>
                <a:latin typeface="Franklin Gothic Book" charset="0"/>
                <a:ea typeface="ＭＳ Ｐゴシック" charset="0"/>
              </a:defRPr>
            </a:lvl8pPr>
            <a:lvl9pPr eaLnBrk="0" fontAlgn="base" hangingPunct="0">
              <a:spcAft>
                <a:spcPct val="0"/>
              </a:spcAft>
              <a:defRPr sz="2000">
                <a:solidFill>
                  <a:srgbClr val="ABB9DE"/>
                </a:solidFill>
                <a:latin typeface="Franklin Gothic Book" charset="0"/>
                <a:ea typeface="ＭＳ Ｐゴシック" charset="0"/>
              </a:defRPr>
            </a:lvl9pPr>
          </a:lstStyle>
          <a:p>
            <a:pPr algn="r" defTabSz="457200">
              <a:defRPr/>
            </a:pPr>
            <a:r>
              <a:rPr lang="en-US" sz="1000" b="1" i="1" dirty="0">
                <a:solidFill>
                  <a:schemeClr val="bg1"/>
                </a:solidFill>
                <a:latin typeface="+mn-lt"/>
                <a:cs typeface="Calisto MT"/>
              </a:rPr>
              <a:t>Forman DE, et al. </a:t>
            </a:r>
            <a:r>
              <a:rPr lang="en-US" sz="1000" b="1" i="1" dirty="0" err="1">
                <a:solidFill>
                  <a:schemeClr val="bg1"/>
                </a:solidFill>
                <a:latin typeface="+mn-lt"/>
                <a:cs typeface="Calisto MT"/>
              </a:rPr>
              <a:t>Cardiol</a:t>
            </a:r>
            <a:r>
              <a:rPr lang="en-US" sz="1000" b="1" i="1" dirty="0">
                <a:solidFill>
                  <a:schemeClr val="bg1"/>
                </a:solidFill>
                <a:latin typeface="+mn-lt"/>
                <a:cs typeface="Calisto MT"/>
              </a:rPr>
              <a:t> </a:t>
            </a:r>
            <a:r>
              <a:rPr lang="en-US" sz="1000" b="1" i="1" dirty="0" err="1">
                <a:solidFill>
                  <a:schemeClr val="bg1"/>
                </a:solidFill>
                <a:latin typeface="+mn-lt"/>
                <a:cs typeface="Calisto MT"/>
              </a:rPr>
              <a:t>Clin</a:t>
            </a:r>
            <a:r>
              <a:rPr lang="en-US" sz="1000" b="1" i="1" dirty="0">
                <a:solidFill>
                  <a:schemeClr val="bg1"/>
                </a:solidFill>
                <a:latin typeface="+mn-lt"/>
                <a:cs typeface="Calisto MT"/>
              </a:rPr>
              <a:t> 1997</a:t>
            </a:r>
          </a:p>
        </p:txBody>
      </p:sp>
    </p:spTree>
    <p:extLst>
      <p:ext uri="{BB962C8B-B14F-4D97-AF65-F5344CB8AC3E}">
        <p14:creationId xmlns:p14="http://schemas.microsoft.com/office/powerpoint/2010/main" val="3957863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95646"/>
            <a:ext cx="7770813" cy="1072403"/>
          </a:xfrm>
        </p:spPr>
        <p:txBody>
          <a:bodyPr>
            <a:normAutofit fontScale="90000"/>
          </a:bodyPr>
          <a:lstStyle/>
          <a:p>
            <a:r>
              <a:rPr lang="en-US" b="1" dirty="0" smtClean="0">
                <a:latin typeface="Cambria" panose="02040503050406030204" pitchFamily="18" charset="0"/>
              </a:rPr>
              <a:t>What is the differential diagnosis?</a:t>
            </a:r>
            <a:endParaRPr lang="en-US" b="1" dirty="0">
              <a:latin typeface="Cambria" panose="02040503050406030204" pitchFamily="18" charset="0"/>
            </a:endParaRPr>
          </a:p>
        </p:txBody>
      </p:sp>
    </p:spTree>
    <p:extLst>
      <p:ext uri="{BB962C8B-B14F-4D97-AF65-F5344CB8AC3E}">
        <p14:creationId xmlns:p14="http://schemas.microsoft.com/office/powerpoint/2010/main" val="2986224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7408</Words>
  <Application>Microsoft Office PowerPoint</Application>
  <PresentationFormat>On-screen Show (16:9)</PresentationFormat>
  <Paragraphs>589</Paragraphs>
  <Slides>58</Slides>
  <Notes>57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1" baseType="lpstr">
      <vt:lpstr>Office Theme</vt:lpstr>
      <vt:lpstr>Custom Design</vt:lpstr>
      <vt:lpstr>Chart</vt:lpstr>
      <vt:lpstr>Syncope in the Older Adult</vt:lpstr>
      <vt:lpstr>Objectives</vt:lpstr>
      <vt:lpstr>Relevance</vt:lpstr>
      <vt:lpstr>Case</vt:lpstr>
      <vt:lpstr>Syncope</vt:lpstr>
      <vt:lpstr>Overlapping Entities </vt:lpstr>
      <vt:lpstr>Prevalence by Age</vt:lpstr>
      <vt:lpstr>Contributors in the Elderly</vt:lpstr>
      <vt:lpstr>What is the differential diagnosis?</vt:lpstr>
      <vt:lpstr>Etiologies</vt:lpstr>
      <vt:lpstr>Etiologies Based on Pathophysiology</vt:lpstr>
      <vt:lpstr>What are the most likely causes in older adults?</vt:lpstr>
      <vt:lpstr>Incidence of Etiologies</vt:lpstr>
      <vt:lpstr>Neurally Mediated: Vasovagal</vt:lpstr>
      <vt:lpstr>Neurally Mediated: CSH</vt:lpstr>
      <vt:lpstr>Orthostatic Hypotension</vt:lpstr>
      <vt:lpstr>Postprandial Syncope</vt:lpstr>
      <vt:lpstr>Primary Autonomic Failure</vt:lpstr>
      <vt:lpstr>Arrhythmic</vt:lpstr>
      <vt:lpstr>What is the work-up for syncope in older adults?</vt:lpstr>
      <vt:lpstr>Initial Workup</vt:lpstr>
      <vt:lpstr>Costs of Diagnostic Tests</vt:lpstr>
      <vt:lpstr>Case, Cont.</vt:lpstr>
      <vt:lpstr>ECG</vt:lpstr>
      <vt:lpstr>Historical Clues for Diagnosis</vt:lpstr>
      <vt:lpstr>Is hospitalization necessary?</vt:lpstr>
      <vt:lpstr>Risk Stratification</vt:lpstr>
      <vt:lpstr>Low Risk vs. High Risk</vt:lpstr>
      <vt:lpstr>Syncope Stratified by  Risk of Death</vt:lpstr>
      <vt:lpstr>Available Risk Scores</vt:lpstr>
      <vt:lpstr>Risk Stratification</vt:lpstr>
      <vt:lpstr>Syncope Units</vt:lpstr>
      <vt:lpstr>Benefits of Syncope Units</vt:lpstr>
      <vt:lpstr>Case, Cont.</vt:lpstr>
      <vt:lpstr>Does she need an echocardiogram?</vt:lpstr>
      <vt:lpstr>Utility of Echocardiography</vt:lpstr>
      <vt:lpstr>Aortic Stenosis</vt:lpstr>
      <vt:lpstr>Classification of Aortic Stenosis Severity by Echo</vt:lpstr>
      <vt:lpstr>Prognosis and Treatment of Aortic Stenosis</vt:lpstr>
      <vt:lpstr>Treatment Algorithm</vt:lpstr>
      <vt:lpstr>Case, Cont.</vt:lpstr>
      <vt:lpstr>What other diagnostic studies  are indicated?</vt:lpstr>
      <vt:lpstr>Additional Cardiovascular Studies</vt:lpstr>
      <vt:lpstr>Indications for Tilt Table Testing</vt:lpstr>
      <vt:lpstr>Indications for Tilt Table Testing</vt:lpstr>
      <vt:lpstr>Additional Studies for Arrhythmia</vt:lpstr>
      <vt:lpstr>Indications for Electrophysiologic Testing</vt:lpstr>
      <vt:lpstr>Other Diagnostic Studies</vt:lpstr>
      <vt:lpstr>Utility of Neurology Consult</vt:lpstr>
      <vt:lpstr>Diagnostic Yield of Testing</vt:lpstr>
      <vt:lpstr>A Diagnostic Approach  to Syncope</vt:lpstr>
      <vt:lpstr>Case, Cont.</vt:lpstr>
      <vt:lpstr>Should she refrain from driving?</vt:lpstr>
      <vt:lpstr>Driving Considerations</vt:lpstr>
      <vt:lpstr>Case, Cont.</vt:lpstr>
      <vt:lpstr>Key Points I</vt:lpstr>
      <vt:lpstr>Key Points II</vt:lpstr>
      <vt:lpstr>For Additional Reading:</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29</cp:revision>
  <dcterms:created xsi:type="dcterms:W3CDTF">2016-08-10T22:40:50Z</dcterms:created>
  <dcterms:modified xsi:type="dcterms:W3CDTF">2016-10-04T14:47:00Z</dcterms:modified>
</cp:coreProperties>
</file>