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5"/>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2D621D24-B880-429D-82DE-1AD3C45A87CE}" type="datetimeFigureOut">
              <a:rPr lang="en-US" smtClean="0"/>
              <a:t>10/3/2016</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D846F193-8699-48DD-974E-D7183EAFC60F}" type="slidenum">
              <a:rPr lang="en-US" smtClean="0"/>
              <a:t>‹#›</a:t>
            </a:fld>
            <a:endParaRPr lang="en-US"/>
          </a:p>
        </p:txBody>
      </p:sp>
    </p:spTree>
    <p:extLst>
      <p:ext uri="{BB962C8B-B14F-4D97-AF65-F5344CB8AC3E}">
        <p14:creationId xmlns:p14="http://schemas.microsoft.com/office/powerpoint/2010/main" val="19465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noTextEdit="1"/>
          </p:cNvSpPr>
          <p:nvPr>
            <p:ph type="sldImg"/>
          </p:nvPr>
        </p:nvSpPr>
        <p:spPr/>
      </p:sp>
      <p:sp>
        <p:nvSpPr>
          <p:cNvPr id="34819" name="Rectangle 2"/>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3000"/>
              </a:lnSpc>
              <a:spcBef>
                <a:spcPct val="0"/>
              </a:spcBef>
              <a:tabLst>
                <a:tab pos="734903" algn="l"/>
                <a:tab pos="1469807" algn="l"/>
                <a:tab pos="2204710" algn="l"/>
                <a:tab pos="2939613" algn="l"/>
                <a:tab pos="3674516" algn="l"/>
                <a:tab pos="4409420" algn="l"/>
                <a:tab pos="5144323" algn="l"/>
                <a:tab pos="5879226" algn="l"/>
              </a:tabLst>
            </a:pPr>
            <a:endParaRPr lang="en-US" altLang="en-US" smtClean="0">
              <a:latin typeface="Arial" pitchFamily="34" charset="0"/>
              <a:cs typeface="Arial" pitchFamily="34" charset="0"/>
              <a:sym typeface="Arial" pitchFamily="34" charset="0"/>
            </a:endParaRPr>
          </a:p>
          <a:p>
            <a:pPr algn="just">
              <a:lnSpc>
                <a:spcPct val="93000"/>
              </a:lnSpc>
              <a:spcBef>
                <a:spcPct val="0"/>
              </a:spcBef>
              <a:tabLst>
                <a:tab pos="734903" algn="l"/>
                <a:tab pos="1469807" algn="l"/>
                <a:tab pos="2204710" algn="l"/>
                <a:tab pos="2939613" algn="l"/>
                <a:tab pos="3674516" algn="l"/>
                <a:tab pos="4409420" algn="l"/>
                <a:tab pos="5144323" algn="l"/>
                <a:tab pos="5879226" algn="l"/>
              </a:tabLst>
            </a:pPr>
            <a:endParaRPr lang="en-US" altLang="en-US" smtClean="0">
              <a:latin typeface="Arial" pitchFamily="34" charset="0"/>
              <a:cs typeface="Arial" pitchFamily="34" charset="0"/>
              <a:sym typeface="Arial" pitchFamily="34" charset="0"/>
            </a:endParaRPr>
          </a:p>
          <a:p>
            <a:pPr algn="just">
              <a:lnSpc>
                <a:spcPct val="93000"/>
              </a:lnSpc>
              <a:spcBef>
                <a:spcPct val="0"/>
              </a:spcBef>
              <a:tabLst>
                <a:tab pos="734903" algn="l"/>
                <a:tab pos="1469807" algn="l"/>
                <a:tab pos="2204710" algn="l"/>
                <a:tab pos="2939613" algn="l"/>
                <a:tab pos="3674516" algn="l"/>
                <a:tab pos="4409420" algn="l"/>
                <a:tab pos="5144323" algn="l"/>
                <a:tab pos="5879226" algn="l"/>
              </a:tabLst>
            </a:pPr>
            <a:endParaRPr lang="en-US" altLang="en-US" smtClean="0">
              <a:latin typeface="Arial" pitchFamily="34" charset="0"/>
              <a:cs typeface="Arial" pitchFamily="34" charset="0"/>
              <a:sym typeface="Arial" pitchFamily="34" charset="0"/>
            </a:endParaRPr>
          </a:p>
          <a:p>
            <a:pPr algn="just">
              <a:lnSpc>
                <a:spcPct val="93000"/>
              </a:lnSpc>
              <a:spcBef>
                <a:spcPct val="0"/>
              </a:spcBef>
              <a:tabLst>
                <a:tab pos="734903" algn="l"/>
                <a:tab pos="1469807" algn="l"/>
                <a:tab pos="2204710" algn="l"/>
                <a:tab pos="2939613" algn="l"/>
                <a:tab pos="3674516" algn="l"/>
                <a:tab pos="4409420" algn="l"/>
                <a:tab pos="5144323" algn="l"/>
                <a:tab pos="5879226" algn="l"/>
              </a:tabLst>
            </a:pPr>
            <a:r>
              <a:rPr lang="en-US" altLang="en-US" smtClean="0"/>
              <a:t>2DTTE of a 79‐year‐old man with exertional angina and syncope. On the parasternal long‐axis view (upper left) a calcified aortic valve with restricted opening is shown at the arrow. The maximal velocity across the valve on CW Doppler is 4.1 m/sec (upper right) with a VTI of 84 cm which correspond to a peak gradient of 67 mmHg and mean gradient of 35 mmHg. The PW across the LVOT measured a velocity of 88.4 cm/sec across the LVOT (lower left). In the lower right, the aortic valve area and the dimensionless index are calculated, both corresponding to severe aortic stenosis. Notice that small errors in the measurement of the LVOT diameter will result in large errors in the calculated aortic valve area while the dimensionless index is unaffected by this measurement.</a:t>
            </a:r>
          </a:p>
          <a:p>
            <a:pPr>
              <a:tabLst>
                <a:tab pos="734903" algn="l"/>
                <a:tab pos="1469807" algn="l"/>
                <a:tab pos="2204710" algn="l"/>
                <a:tab pos="2939613" algn="l"/>
                <a:tab pos="3674516" algn="l"/>
                <a:tab pos="4409420" algn="l"/>
                <a:tab pos="5144323" algn="l"/>
                <a:tab pos="5879226" algn="l"/>
              </a:tabLst>
            </a:pPr>
            <a:endParaRPr lang="en-US" altLang="en-US" smtClean="0"/>
          </a:p>
          <a:p>
            <a:pPr>
              <a:tabLst>
                <a:tab pos="734903" algn="l"/>
                <a:tab pos="1469807" algn="l"/>
                <a:tab pos="2204710" algn="l"/>
                <a:tab pos="2939613" algn="l"/>
                <a:tab pos="3674516" algn="l"/>
                <a:tab pos="4409420" algn="l"/>
                <a:tab pos="5144323" algn="l"/>
                <a:tab pos="5879226" algn="l"/>
              </a:tabLst>
            </a:pPr>
            <a:r>
              <a:rPr lang="en-US" altLang="en-US" smtClean="0"/>
              <a:t>© This slide is made available for non-commercial use only. Please note that permission may be required for re-use of images in which the copyright is owned by a third party.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6F193-8699-48DD-974E-D7183EAFC60F}" type="slidenum">
              <a:rPr lang="en-US" smtClean="0"/>
              <a:t>11</a:t>
            </a:fld>
            <a:endParaRPr lang="en-US"/>
          </a:p>
        </p:txBody>
      </p:sp>
    </p:spTree>
    <p:extLst>
      <p:ext uri="{BB962C8B-B14F-4D97-AF65-F5344CB8AC3E}">
        <p14:creationId xmlns:p14="http://schemas.microsoft.com/office/powerpoint/2010/main" val="42874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6F193-8699-48DD-974E-D7183EAFC60F}" type="slidenum">
              <a:rPr lang="en-US" smtClean="0"/>
              <a:t>12</a:t>
            </a:fld>
            <a:endParaRPr lang="en-US"/>
          </a:p>
        </p:txBody>
      </p:sp>
    </p:spTree>
    <p:extLst>
      <p:ext uri="{BB962C8B-B14F-4D97-AF65-F5344CB8AC3E}">
        <p14:creationId xmlns:p14="http://schemas.microsoft.com/office/powerpoint/2010/main" val="352642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75745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FD37-A39C-7842-9408-D2FD2D6F9323}"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663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95290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87088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403937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95128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AD12B-634B-7944-9A61-A9774E61A80E}" type="datetimeFigureOut">
              <a:rPr lang="en-US" smtClean="0"/>
              <a:t>10/3/2016</a:t>
            </a:fld>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99939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AD12B-634B-7944-9A61-A9774E61A80E}"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157900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AFD37-A39C-7842-9408-D2FD2D6F9323}"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009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AFD37-A39C-7842-9408-D2FD2D6F9323}"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55442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AFD37-A39C-7842-9408-D2FD2D6F9323}"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AFD37-A39C-7842-9408-D2FD2D6F9323}"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43595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t>10/3/2016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t>‹#›</a:t>
            </a:fld>
            <a:endParaRPr lang="en-US"/>
          </a:p>
        </p:txBody>
      </p:sp>
      <p:pic>
        <p:nvPicPr>
          <p:cNvPr id="7" name="Picture 6" descr="F16369-ECCOA-Powerpoint-Templa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88880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10/3/2016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xchweb.bcm.tmc.edu/owa/redir.aspx?C=tTnsd408r0-KJlrf3pbUlsUROFpmVNBIpwypxAwISXyl6QAE68ylec26oSWNH-9UXkzkEjCoU7I.&amp;URL=http://www.ncbi.nlm.nih.gov/pubmed/21982149#%23" TargetMode="Externa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onlinelibrary.wiley.com/doi/10.1111/echo.2011.28.issue-1/issuet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pPr>
            <a:r>
              <a:rPr lang="en-US" sz="2000" dirty="0" smtClean="0">
                <a:solidFill>
                  <a:schemeClr val="bg1"/>
                </a:solidFill>
              </a:rPr>
              <a:t>Geriatric Cardiology Section of the </a:t>
            </a:r>
          </a:p>
          <a:p>
            <a:pPr algn="r">
              <a:spcBef>
                <a:spcPts val="0"/>
              </a:spcBef>
            </a:pPr>
            <a:r>
              <a:rPr lang="en-US" sz="2000" dirty="0" smtClean="0">
                <a:solidFill>
                  <a:schemeClr val="bg1"/>
                </a:solidFill>
              </a:rPr>
              <a:t>American College of Cardiology </a:t>
            </a:r>
            <a:endParaRPr lang="en-US" sz="2000" dirty="0">
              <a:solidFill>
                <a:schemeClr val="bg1"/>
              </a:solidFill>
            </a:endParaRPr>
          </a:p>
        </p:txBody>
      </p:sp>
      <p:sp>
        <p:nvSpPr>
          <p:cNvPr id="2" name="Title 1"/>
          <p:cNvSpPr>
            <a:spLocks noGrp="1"/>
          </p:cNvSpPr>
          <p:nvPr>
            <p:ph type="ctrTitle"/>
          </p:nvPr>
        </p:nvSpPr>
        <p:spPr>
          <a:xfrm>
            <a:off x="2230905" y="2600410"/>
            <a:ext cx="6797765" cy="1102519"/>
          </a:xfrm>
        </p:spPr>
        <p:txBody>
          <a:bodyPr>
            <a:noAutofit/>
          </a:bodyPr>
          <a:lstStyle/>
          <a:p>
            <a:pPr algn="r"/>
            <a:r>
              <a:rPr lang="en-US" altLang="en-US" sz="3400" b="1" dirty="0">
                <a:solidFill>
                  <a:schemeClr val="bg1"/>
                </a:solidFill>
                <a:latin typeface="Book Antiqua" panose="02040602050305030304" pitchFamily="18" charset="0"/>
              </a:rPr>
              <a:t>Valvular Disease in </a:t>
            </a:r>
            <a:r>
              <a:rPr lang="en-US" altLang="en-US" sz="3400" b="1" dirty="0" smtClean="0">
                <a:solidFill>
                  <a:schemeClr val="bg1"/>
                </a:solidFill>
                <a:latin typeface="Book Antiqua" panose="02040602050305030304" pitchFamily="18" charset="0"/>
              </a:rPr>
              <a:t>Older Adults</a:t>
            </a:r>
            <a:endParaRPr lang="en-US" sz="34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37252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707955"/>
            <a:ext cx="4267200" cy="343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p:cNvSpPr>
          <p:nvPr/>
        </p:nvSpPr>
        <p:spPr bwMode="auto">
          <a:xfrm>
            <a:off x="5899190" y="4611129"/>
            <a:ext cx="301621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dirty="0">
                <a:solidFill>
                  <a:schemeClr val="bg1"/>
                </a:solidFill>
              </a:rPr>
              <a:t>Nanda NC. </a:t>
            </a:r>
            <a:r>
              <a:rPr lang="en-US" altLang="en-US" sz="1000" i="1" dirty="0">
                <a:solidFill>
                  <a:schemeClr val="bg1"/>
                </a:solidFill>
              </a:rPr>
              <a:t>Textbook of Color Doppler Echocardiography.</a:t>
            </a:r>
          </a:p>
          <a:p>
            <a:pPr algn="r" eaLnBrk="1"/>
            <a:r>
              <a:rPr lang="en-US" altLang="en-US" sz="1000" dirty="0">
                <a:solidFill>
                  <a:schemeClr val="bg1"/>
                </a:solidFill>
              </a:rPr>
              <a:t>Philadelphia, PA: Lea and </a:t>
            </a:r>
            <a:r>
              <a:rPr lang="en-US" altLang="en-US" sz="1000" dirty="0" err="1">
                <a:solidFill>
                  <a:schemeClr val="bg1"/>
                </a:solidFill>
              </a:rPr>
              <a:t>Febiger</a:t>
            </a:r>
            <a:r>
              <a:rPr lang="en-US" altLang="en-US" sz="1000" dirty="0">
                <a:solidFill>
                  <a:schemeClr val="bg1"/>
                </a:solidFill>
              </a:rPr>
              <a:t>, </a:t>
            </a:r>
            <a:r>
              <a:rPr lang="en-US" altLang="en-US" sz="1000" dirty="0" err="1">
                <a:solidFill>
                  <a:schemeClr val="bg1"/>
                </a:solidFill>
              </a:rPr>
              <a:t>Inc</a:t>
            </a:r>
            <a:r>
              <a:rPr lang="en-US" altLang="en-US" sz="1000" dirty="0">
                <a:solidFill>
                  <a:schemeClr val="bg1"/>
                </a:solidFill>
              </a:rPr>
              <a:t>; 1989:178–190.</a:t>
            </a:r>
          </a:p>
        </p:txBody>
      </p:sp>
      <p:sp>
        <p:nvSpPr>
          <p:cNvPr id="11268" name="Rectangle 3"/>
          <p:cNvSpPr>
            <a:spLocks/>
          </p:cNvSpPr>
          <p:nvPr/>
        </p:nvSpPr>
        <p:spPr bwMode="auto">
          <a:xfrm>
            <a:off x="304800" y="61624"/>
            <a:ext cx="86106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6. Proper Measurement of  Aortic Stenosis Severity by Doppler Ultrasound.</a:t>
            </a:r>
          </a:p>
          <a:p>
            <a:pPr algn="ctr" eaLnBrk="1"/>
            <a:r>
              <a:rPr lang="en-US" altLang="en-US" b="1" dirty="0">
                <a:solidFill>
                  <a:srgbClr val="E9700A"/>
                </a:solidFill>
                <a:latin typeface="Cambria" panose="02040503050406030204" pitchFamily="18" charset="0"/>
              </a:rPr>
              <a:t>(Rephrase the figure legend in brief and delete)</a:t>
            </a:r>
          </a:p>
        </p:txBody>
      </p:sp>
      <p:sp>
        <p:nvSpPr>
          <p:cNvPr id="11269" name="Rectangle 4"/>
          <p:cNvSpPr>
            <a:spLocks/>
          </p:cNvSpPr>
          <p:nvPr/>
        </p:nvSpPr>
        <p:spPr bwMode="auto">
          <a:xfrm>
            <a:off x="4800600" y="1428750"/>
            <a:ext cx="4038600"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dirty="0"/>
              <a:t>The aortic stenosis jet consists of a central core with high velocity (2) surrounded by a outer region of lower velocities (1, 3, 4, &amp; 5). For accurate assessment of aortic stenosis severity, the continuous-wave Doppler cursor must be position in the jet core and aligned parallel to the jet direction.</a:t>
            </a:r>
          </a:p>
        </p:txBody>
      </p:sp>
    </p:spTree>
    <p:extLst>
      <p:ext uri="{BB962C8B-B14F-4D97-AF65-F5344CB8AC3E}">
        <p14:creationId xmlns:p14="http://schemas.microsoft.com/office/powerpoint/2010/main" val="12425890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028700"/>
            <a:ext cx="82677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2"/>
          <p:cNvSpPr>
            <a:spLocks/>
          </p:cNvSpPr>
          <p:nvPr/>
        </p:nvSpPr>
        <p:spPr bwMode="auto">
          <a:xfrm>
            <a:off x="4724401" y="4467516"/>
            <a:ext cx="4246604"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900" b="1" dirty="0" err="1">
                <a:solidFill>
                  <a:schemeClr val="bg1"/>
                </a:solidFill>
              </a:rPr>
              <a:t>Mallavarapu</a:t>
            </a:r>
            <a:r>
              <a:rPr lang="en-US" altLang="en-US" sz="900" b="1" dirty="0">
                <a:solidFill>
                  <a:schemeClr val="bg1"/>
                </a:solidFill>
              </a:rPr>
              <a:t> RK, Nanda NC. In: Gill EA, Nanda NC, Lang RM, eds.</a:t>
            </a:r>
          </a:p>
          <a:p>
            <a:pPr algn="r" eaLnBrk="1"/>
            <a:r>
              <a:rPr lang="en-US" altLang="en-US" sz="900" b="1" i="1" dirty="0">
                <a:solidFill>
                  <a:schemeClr val="bg1"/>
                </a:solidFill>
              </a:rPr>
              <a:t>Cardiology Clinics on 3D Echocardiography. Philadelphia, PA:</a:t>
            </a:r>
          </a:p>
          <a:p>
            <a:pPr algn="r" eaLnBrk="1"/>
            <a:r>
              <a:rPr lang="en-US" altLang="en-US" sz="900" b="1" dirty="0">
                <a:solidFill>
                  <a:schemeClr val="bg1"/>
                </a:solidFill>
              </a:rPr>
              <a:t>2007;25:327–334.</a:t>
            </a:r>
          </a:p>
        </p:txBody>
      </p:sp>
      <p:sp>
        <p:nvSpPr>
          <p:cNvPr id="12292" name="Rectangle 3"/>
          <p:cNvSpPr>
            <a:spLocks/>
          </p:cNvSpPr>
          <p:nvPr/>
        </p:nvSpPr>
        <p:spPr bwMode="auto">
          <a:xfrm>
            <a:off x="1066800" y="171450"/>
            <a:ext cx="67818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7. Three-dimensional transthoracic echocardiographic assessment of aortic stenosis and regurgitation</a:t>
            </a:r>
          </a:p>
        </p:txBody>
      </p:sp>
    </p:spTree>
    <p:extLst>
      <p:ext uri="{BB962C8B-B14F-4D97-AF65-F5344CB8AC3E}">
        <p14:creationId xmlns:p14="http://schemas.microsoft.com/office/powerpoint/2010/main" val="4744615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ph type="title" idx="4294967295"/>
          </p:nvPr>
        </p:nvSpPr>
        <p:spPr>
          <a:xfrm>
            <a:off x="494389" y="20435"/>
            <a:ext cx="8229600" cy="858440"/>
          </a:xfrm>
        </p:spPr>
        <p:txBody>
          <a:bodyPr/>
          <a:lstStyle/>
          <a:p>
            <a:pPr eaLnBrk="1"/>
            <a:r>
              <a:rPr lang="en-US" altLang="en-US" sz="2000" b="1" dirty="0" smtClean="0">
                <a:solidFill>
                  <a:srgbClr val="E9700A"/>
                </a:solidFill>
                <a:latin typeface="Cambria" panose="02040503050406030204" pitchFamily="18" charset="0"/>
              </a:rPr>
              <a:t>Figure 8. The incidence of new coronary events in older adults with aortic stenosis</a:t>
            </a:r>
          </a:p>
        </p:txBody>
      </p:sp>
      <p:graphicFrame>
        <p:nvGraphicFramePr>
          <p:cNvPr id="15362" name="Group 2"/>
          <p:cNvGraphicFramePr>
            <a:graphicFrameLocks noGrp="1"/>
          </p:cNvGraphicFramePr>
          <p:nvPr>
            <p:extLst>
              <p:ext uri="{D42A27DB-BD31-4B8C-83A1-F6EECF244321}">
                <p14:modId xmlns:p14="http://schemas.microsoft.com/office/powerpoint/2010/main" val="978844060"/>
              </p:ext>
            </p:extLst>
          </p:nvPr>
        </p:nvGraphicFramePr>
        <p:xfrm>
          <a:off x="457200" y="1009684"/>
          <a:ext cx="8229600" cy="1878805"/>
        </p:xfrm>
        <a:graphic>
          <a:graphicData uri="http://schemas.openxmlformats.org/drawingml/2006/table">
            <a:tbl>
              <a:tblPr>
                <a:tableStyleId>{68D230F3-CF80-4859-8CE7-A43EE81993B5}</a:tableStyleId>
              </a:tblPr>
              <a:tblGrid>
                <a:gridCol w="1646238"/>
                <a:gridCol w="1646237"/>
                <a:gridCol w="1644650"/>
                <a:gridCol w="1646238"/>
                <a:gridCol w="1646237"/>
              </a:tblGrid>
              <a:tr h="297656">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FFFFFF"/>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No AS</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Mild AS</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Moderate AS</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Severe AS</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97656">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N</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1496</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165</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96</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40</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Follow-up (months)</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49</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52</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32</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20</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Age</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81</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84</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85</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85</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New coronary events</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41%</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62%</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80%</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93%</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bl>
          </a:graphicData>
        </a:graphic>
      </p:graphicFrame>
      <p:sp>
        <p:nvSpPr>
          <p:cNvPr id="13353" name="Rectangle 88"/>
          <p:cNvSpPr>
            <a:spLocks/>
          </p:cNvSpPr>
          <p:nvPr/>
        </p:nvSpPr>
        <p:spPr bwMode="auto">
          <a:xfrm>
            <a:off x="442783" y="3023801"/>
            <a:ext cx="149906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sz="1400" dirty="0"/>
              <a:t>AS = aortic stenosis</a:t>
            </a:r>
          </a:p>
        </p:txBody>
      </p:sp>
      <p:sp>
        <p:nvSpPr>
          <p:cNvPr id="13354" name="Rectangle 89"/>
          <p:cNvSpPr>
            <a:spLocks/>
          </p:cNvSpPr>
          <p:nvPr/>
        </p:nvSpPr>
        <p:spPr bwMode="auto">
          <a:xfrm>
            <a:off x="5782962" y="4586931"/>
            <a:ext cx="319445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b="1" i="1" dirty="0">
                <a:solidFill>
                  <a:schemeClr val="bg1"/>
                </a:solidFill>
              </a:rPr>
              <a:t>Modified from </a:t>
            </a:r>
            <a:r>
              <a:rPr lang="en-US" altLang="en-US" sz="1000" b="1" i="1" dirty="0" err="1">
                <a:solidFill>
                  <a:schemeClr val="bg1"/>
                </a:solidFill>
              </a:rPr>
              <a:t>Aronow</a:t>
            </a:r>
            <a:r>
              <a:rPr lang="en-US" altLang="en-US" sz="1000" b="1" i="1" dirty="0">
                <a:solidFill>
                  <a:schemeClr val="bg1"/>
                </a:solidFill>
              </a:rPr>
              <a:t> WS. Valvular aortic stenosis in the elderly. </a:t>
            </a:r>
            <a:r>
              <a:rPr lang="en-US" altLang="en-US" sz="1000" b="1" i="1" dirty="0" err="1">
                <a:solidFill>
                  <a:schemeClr val="bg1"/>
                </a:solidFill>
              </a:rPr>
              <a:t>Cardiol</a:t>
            </a:r>
            <a:r>
              <a:rPr lang="en-US" altLang="en-US" sz="1000" b="1" i="1" dirty="0">
                <a:solidFill>
                  <a:schemeClr val="bg1"/>
                </a:solidFill>
              </a:rPr>
              <a:t> Rev 2007;15:217-25.</a:t>
            </a:r>
          </a:p>
          <a:p>
            <a:pPr algn="r" eaLnBrk="1"/>
            <a:r>
              <a:rPr lang="en-US" altLang="en-US" sz="1000" b="1" i="1" dirty="0">
                <a:solidFill>
                  <a:schemeClr val="bg1"/>
                </a:solidFill>
              </a:rPr>
              <a:t> </a:t>
            </a:r>
          </a:p>
        </p:txBody>
      </p:sp>
    </p:spTree>
    <p:extLst>
      <p:ext uri="{BB962C8B-B14F-4D97-AF65-F5344CB8AC3E}">
        <p14:creationId xmlns:p14="http://schemas.microsoft.com/office/powerpoint/2010/main" val="40928189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ph type="title" idx="4294967295"/>
          </p:nvPr>
        </p:nvSpPr>
        <p:spPr>
          <a:xfrm>
            <a:off x="263611" y="204788"/>
            <a:ext cx="8682681" cy="858441"/>
          </a:xfrm>
        </p:spPr>
        <p:txBody>
          <a:bodyPr>
            <a:noAutofit/>
          </a:bodyPr>
          <a:lstStyle/>
          <a:p>
            <a:pPr eaLnBrk="1"/>
            <a:r>
              <a:rPr lang="en-US" altLang="en-US" sz="3400" b="1" dirty="0" smtClean="0">
                <a:solidFill>
                  <a:srgbClr val="E9700A"/>
                </a:solidFill>
                <a:latin typeface="Cambria" panose="02040503050406030204" pitchFamily="18" charset="0"/>
              </a:rPr>
              <a:t>Medications </a:t>
            </a:r>
            <a:r>
              <a:rPr lang="en-US" altLang="en-US" sz="3400" b="1" dirty="0">
                <a:solidFill>
                  <a:srgbClr val="E9700A"/>
                </a:solidFill>
                <a:latin typeface="Cambria" panose="02040503050406030204" pitchFamily="18" charset="0"/>
              </a:rPr>
              <a:t>W</a:t>
            </a:r>
            <a:r>
              <a:rPr lang="en-US" altLang="en-US" sz="3400" b="1" dirty="0" smtClean="0">
                <a:solidFill>
                  <a:srgbClr val="E9700A"/>
                </a:solidFill>
                <a:latin typeface="Cambria" panose="02040503050406030204" pitchFamily="18" charset="0"/>
              </a:rPr>
              <a:t>hich </a:t>
            </a:r>
            <a:r>
              <a:rPr lang="en-US" altLang="en-US" sz="3400" b="1" dirty="0">
                <a:solidFill>
                  <a:srgbClr val="E9700A"/>
                </a:solidFill>
                <a:latin typeface="Cambria" panose="02040503050406030204" pitchFamily="18" charset="0"/>
              </a:rPr>
              <a:t>M</a:t>
            </a:r>
            <a:r>
              <a:rPr lang="en-US" altLang="en-US" sz="3400" b="1" dirty="0" smtClean="0">
                <a:solidFill>
                  <a:srgbClr val="E9700A"/>
                </a:solidFill>
                <a:latin typeface="Cambria" panose="02040503050406030204" pitchFamily="18" charset="0"/>
              </a:rPr>
              <a:t>ay </a:t>
            </a:r>
            <a:r>
              <a:rPr lang="en-US" altLang="en-US" sz="3400" b="1" dirty="0">
                <a:solidFill>
                  <a:srgbClr val="E9700A"/>
                </a:solidFill>
                <a:latin typeface="Cambria" panose="02040503050406030204" pitchFamily="18" charset="0"/>
              </a:rPr>
              <a:t>D</a:t>
            </a:r>
            <a:r>
              <a:rPr lang="en-US" altLang="en-US" sz="3400" b="1" dirty="0" smtClean="0">
                <a:solidFill>
                  <a:srgbClr val="E9700A"/>
                </a:solidFill>
                <a:latin typeface="Cambria" panose="02040503050406030204" pitchFamily="18" charset="0"/>
              </a:rPr>
              <a:t>elay </a:t>
            </a:r>
            <a:r>
              <a:rPr lang="en-US" altLang="en-US" sz="3400" b="1" dirty="0">
                <a:solidFill>
                  <a:srgbClr val="E9700A"/>
                </a:solidFill>
                <a:latin typeface="Cambria" panose="02040503050406030204" pitchFamily="18" charset="0"/>
              </a:rPr>
              <a:t>P</a:t>
            </a:r>
            <a:r>
              <a:rPr lang="en-US" altLang="en-US" sz="3400" b="1" dirty="0" smtClean="0">
                <a:solidFill>
                  <a:srgbClr val="E9700A"/>
                </a:solidFill>
                <a:latin typeface="Cambria" panose="02040503050406030204" pitchFamily="18" charset="0"/>
              </a:rPr>
              <a:t>rogression </a:t>
            </a:r>
            <a:r>
              <a:rPr lang="en-US" altLang="en-US" sz="3400" b="1" dirty="0" smtClean="0">
                <a:solidFill>
                  <a:srgbClr val="E9700A"/>
                </a:solidFill>
                <a:latin typeface="Cambria" panose="02040503050406030204" pitchFamily="18" charset="0"/>
              </a:rPr>
              <a:t>of </a:t>
            </a:r>
            <a:r>
              <a:rPr lang="en-US" altLang="en-US" sz="3400" b="1" dirty="0" smtClean="0">
                <a:solidFill>
                  <a:srgbClr val="E9700A"/>
                </a:solidFill>
                <a:latin typeface="Cambria" panose="02040503050406030204" pitchFamily="18" charset="0"/>
              </a:rPr>
              <a:t>Aortic </a:t>
            </a:r>
            <a:r>
              <a:rPr lang="en-US" altLang="en-US" sz="3400" b="1" dirty="0">
                <a:solidFill>
                  <a:srgbClr val="E9700A"/>
                </a:solidFill>
                <a:latin typeface="Cambria" panose="02040503050406030204" pitchFamily="18" charset="0"/>
              </a:rPr>
              <a:t>S</a:t>
            </a:r>
            <a:r>
              <a:rPr lang="en-US" altLang="en-US" sz="3400" b="1" dirty="0" smtClean="0">
                <a:solidFill>
                  <a:srgbClr val="E9700A"/>
                </a:solidFill>
                <a:latin typeface="Cambria" panose="02040503050406030204" pitchFamily="18" charset="0"/>
              </a:rPr>
              <a:t>tenosis</a:t>
            </a:r>
            <a:endParaRPr lang="en-US" altLang="en-US" sz="3400" b="1" dirty="0" smtClean="0">
              <a:solidFill>
                <a:srgbClr val="E9700A"/>
              </a:solidFill>
              <a:latin typeface="Cambria" panose="02040503050406030204" pitchFamily="18" charset="0"/>
            </a:endParaRPr>
          </a:p>
        </p:txBody>
      </p:sp>
      <p:sp>
        <p:nvSpPr>
          <p:cNvPr id="14339" name="Rectangle 2"/>
          <p:cNvSpPr>
            <a:spLocks noChangeArrowheads="1"/>
          </p:cNvSpPr>
          <p:nvPr>
            <p:ph type="body" idx="4294967295"/>
          </p:nvPr>
        </p:nvSpPr>
        <p:spPr>
          <a:xfrm>
            <a:off x="457200" y="1191944"/>
            <a:ext cx="8229600" cy="3394472"/>
          </a:xfrm>
        </p:spPr>
        <p:txBody>
          <a:bodyPr>
            <a:normAutofit/>
          </a:bodyPr>
          <a:lstStyle/>
          <a:p>
            <a:pPr eaLnBrk="1">
              <a:spcBef>
                <a:spcPts val="500"/>
              </a:spcBef>
              <a:spcAft>
                <a:spcPts val="1200"/>
              </a:spcAft>
              <a:buFont typeface="Wingdings" panose="05000000000000000000" pitchFamily="2" charset="2"/>
              <a:buChar char="§"/>
            </a:pPr>
            <a:r>
              <a:rPr lang="en-US" altLang="en-US" sz="2000" dirty="0" smtClean="0"/>
              <a:t>Statins (Positive observational studies but no effect in randomized trials : SEAS, SALTIRE and ASTRONOMER.)</a:t>
            </a:r>
          </a:p>
          <a:p>
            <a:pPr eaLnBrk="1">
              <a:spcBef>
                <a:spcPts val="500"/>
              </a:spcBef>
              <a:spcAft>
                <a:spcPts val="1200"/>
              </a:spcAft>
              <a:buFont typeface="Wingdings" panose="05000000000000000000" pitchFamily="2" charset="2"/>
              <a:buChar char="§"/>
            </a:pPr>
            <a:r>
              <a:rPr lang="en-US" altLang="en-US" sz="2000" dirty="0" smtClean="0"/>
              <a:t>ACE inhibitors (Conflicting observational studies: RCT’s awaited)</a:t>
            </a:r>
          </a:p>
          <a:p>
            <a:pPr eaLnBrk="1">
              <a:spcBef>
                <a:spcPts val="500"/>
              </a:spcBef>
              <a:spcAft>
                <a:spcPts val="1200"/>
              </a:spcAft>
              <a:buFont typeface="Wingdings" panose="05000000000000000000" pitchFamily="2" charset="2"/>
              <a:buChar char="§"/>
            </a:pPr>
            <a:r>
              <a:rPr lang="en-US" altLang="en-US" sz="2000" dirty="0" smtClean="0"/>
              <a:t>Bisphosphonates</a:t>
            </a:r>
          </a:p>
          <a:p>
            <a:pPr eaLnBrk="1">
              <a:spcAft>
                <a:spcPts val="1200"/>
              </a:spcAft>
              <a:buFont typeface="Wingdings" panose="05000000000000000000" pitchFamily="2" charset="2"/>
              <a:buChar char="§"/>
            </a:pPr>
            <a:r>
              <a:rPr lang="en-US" altLang="en-US" sz="2000" dirty="0" err="1" smtClean="0"/>
              <a:t>ApoA</a:t>
            </a:r>
            <a:r>
              <a:rPr lang="en-US" altLang="en-US" sz="2000" dirty="0" smtClean="0"/>
              <a:t>-I mimetic peptide infusions (Reversed AS in mice. Human studies awaited)</a:t>
            </a:r>
          </a:p>
        </p:txBody>
      </p:sp>
    </p:spTree>
    <p:extLst>
      <p:ext uri="{BB962C8B-B14F-4D97-AF65-F5344CB8AC3E}">
        <p14:creationId xmlns:p14="http://schemas.microsoft.com/office/powerpoint/2010/main" val="28614150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ph type="title" idx="4294967295"/>
          </p:nvPr>
        </p:nvSpPr>
        <p:spPr>
          <a:xfrm>
            <a:off x="228600" y="95089"/>
            <a:ext cx="8610600" cy="858440"/>
          </a:xfrm>
        </p:spPr>
        <p:txBody>
          <a:bodyPr>
            <a:normAutofit fontScale="90000"/>
          </a:bodyPr>
          <a:lstStyle/>
          <a:p>
            <a:pPr eaLnBrk="1"/>
            <a:r>
              <a:rPr lang="en-US" altLang="en-US" sz="4000" b="1" dirty="0" smtClean="0">
                <a:solidFill>
                  <a:srgbClr val="E9700A"/>
                </a:solidFill>
                <a:latin typeface="Cambria" panose="02040503050406030204" pitchFamily="18" charset="0"/>
              </a:rPr>
              <a:t>Bisphosphonates and Aortic Stenosis</a:t>
            </a:r>
          </a:p>
        </p:txBody>
      </p:sp>
      <p:pic>
        <p:nvPicPr>
          <p:cNvPr id="15363" name="Picture 2"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31" y="953529"/>
            <a:ext cx="6042139"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3"/>
          <p:cNvSpPr>
            <a:spLocks/>
          </p:cNvSpPr>
          <p:nvPr/>
        </p:nvSpPr>
        <p:spPr bwMode="auto">
          <a:xfrm>
            <a:off x="5807674" y="4574743"/>
            <a:ext cx="3097427" cy="38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950" b="1" i="1" dirty="0">
                <a:solidFill>
                  <a:schemeClr val="bg1"/>
                </a:solidFill>
              </a:rPr>
              <a:t>Skolnick AH et al. </a:t>
            </a:r>
            <a:r>
              <a:rPr lang="en-US" altLang="en-US" sz="950" b="1" i="1" dirty="0" err="1">
                <a:solidFill>
                  <a:schemeClr val="bg1"/>
                </a:solidFill>
              </a:rPr>
              <a:t>Osteoporsis</a:t>
            </a:r>
            <a:r>
              <a:rPr lang="en-US" altLang="en-US" sz="950" b="1" i="1" dirty="0">
                <a:solidFill>
                  <a:schemeClr val="bg1"/>
                </a:solidFill>
              </a:rPr>
              <a:t> treatment and progression of aortic stenosis. Am J cardiology. 2009 Jul 1;104(1):122-4 </a:t>
            </a:r>
          </a:p>
        </p:txBody>
      </p:sp>
    </p:spTree>
    <p:extLst>
      <p:ext uri="{BB962C8B-B14F-4D97-AF65-F5344CB8AC3E}">
        <p14:creationId xmlns:p14="http://schemas.microsoft.com/office/powerpoint/2010/main" val="10005863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image.png"/>
          <p:cNvPicPr>
            <a:picLocks noChangeAspect="1"/>
          </p:cNvPicPr>
          <p:nvPr/>
        </p:nvPicPr>
        <p:blipFill rotWithShape="1">
          <a:blip r:embed="rId2">
            <a:extLst>
              <a:ext uri="{28A0092B-C50C-407E-A947-70E740481C1C}">
                <a14:useLocalDpi xmlns:a14="http://schemas.microsoft.com/office/drawing/2010/main" val="0"/>
              </a:ext>
            </a:extLst>
          </a:blip>
          <a:srcRect t="14059"/>
          <a:stretch/>
        </p:blipFill>
        <p:spPr bwMode="auto">
          <a:xfrm>
            <a:off x="1271897" y="963827"/>
            <a:ext cx="661667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4"/>
          <p:cNvSpPr>
            <a:spLocks/>
          </p:cNvSpPr>
          <p:nvPr/>
        </p:nvSpPr>
        <p:spPr bwMode="auto">
          <a:xfrm>
            <a:off x="395413" y="14288"/>
            <a:ext cx="8369641" cy="87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spcBef>
                <a:spcPts val="900"/>
              </a:spcBef>
            </a:pPr>
            <a:r>
              <a:rPr lang="en-US" altLang="en-US" sz="1700" b="1" dirty="0">
                <a:solidFill>
                  <a:srgbClr val="E9700A"/>
                </a:solidFill>
                <a:latin typeface="Cambria" panose="02040503050406030204" pitchFamily="18" charset="0"/>
              </a:rPr>
              <a:t>Figure 9</a:t>
            </a:r>
            <a:r>
              <a:rPr lang="en-US" altLang="en-US" sz="1700" b="1" dirty="0" smtClean="0">
                <a:solidFill>
                  <a:srgbClr val="E9700A"/>
                </a:solidFill>
                <a:latin typeface="Cambria" panose="02040503050406030204" pitchFamily="18" charset="0"/>
              </a:rPr>
              <a:t>. Management strategy for patients with severe aortic stenosis.  Preoperative coronary angiography should be performed routinely as determined by age, symptoms, and coronary risk factors. </a:t>
            </a:r>
            <a:endParaRPr lang="en-US" altLang="en-US" sz="1700"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9848553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804552"/>
            <a:ext cx="6153150" cy="3021806"/>
          </a:xfrm>
          <a:prstGeom prst="rect">
            <a:avLst/>
          </a:prstGeom>
          <a:noFill/>
          <a:ln w="2222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2"/>
          <p:cNvSpPr>
            <a:spLocks/>
          </p:cNvSpPr>
          <p:nvPr/>
        </p:nvSpPr>
        <p:spPr bwMode="auto">
          <a:xfrm>
            <a:off x="595184" y="3879787"/>
            <a:ext cx="7953632" cy="467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spcBef>
                <a:spcPts val="1200"/>
              </a:spcBef>
            </a:pPr>
            <a:r>
              <a:rPr lang="en-US" altLang="en-US" sz="1200" dirty="0"/>
              <a:t>A/C = anticoagulation; AVR = aortic valve replacement; INR = international normalized ratio; MVR = mitral valve </a:t>
            </a:r>
            <a:r>
              <a:rPr lang="en-US" altLang="en-US" sz="1200" dirty="0" smtClean="0"/>
              <a:t>replacement.</a:t>
            </a:r>
            <a:r>
              <a:rPr lang="en-US" altLang="en-US" sz="1200" dirty="0"/>
              <a:t/>
            </a:r>
            <a:br>
              <a:rPr lang="en-US" altLang="en-US" sz="1200" dirty="0"/>
            </a:br>
            <a:endParaRPr lang="en-US" altLang="en-US" sz="1200" dirty="0"/>
          </a:p>
        </p:txBody>
      </p:sp>
      <p:sp>
        <p:nvSpPr>
          <p:cNvPr id="17412" name="Rectangle 3"/>
          <p:cNvSpPr>
            <a:spLocks/>
          </p:cNvSpPr>
          <p:nvPr/>
        </p:nvSpPr>
        <p:spPr bwMode="auto">
          <a:xfrm>
            <a:off x="5782964" y="4719250"/>
            <a:ext cx="319627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b="1" i="1" dirty="0" err="1">
                <a:solidFill>
                  <a:schemeClr val="bg1"/>
                </a:solidFill>
              </a:rPr>
              <a:t>Rahimtoola</a:t>
            </a:r>
            <a:r>
              <a:rPr lang="en-US" altLang="en-US" sz="1000" b="1" i="1" dirty="0">
                <a:solidFill>
                  <a:schemeClr val="bg1"/>
                </a:solidFill>
              </a:rPr>
              <a:t> SH. J Am </a:t>
            </a:r>
            <a:r>
              <a:rPr lang="en-US" altLang="en-US" sz="1000" b="1" i="1" dirty="0" err="1">
                <a:solidFill>
                  <a:schemeClr val="bg1"/>
                </a:solidFill>
              </a:rPr>
              <a:t>Coll</a:t>
            </a:r>
            <a:r>
              <a:rPr lang="en-US" altLang="en-US" sz="1000" b="1" i="1" dirty="0">
                <a:solidFill>
                  <a:schemeClr val="bg1"/>
                </a:solidFill>
              </a:rPr>
              <a:t> </a:t>
            </a:r>
            <a:r>
              <a:rPr lang="en-US" altLang="en-US" sz="1000" b="1" i="1" dirty="0" err="1">
                <a:solidFill>
                  <a:schemeClr val="bg1"/>
                </a:solidFill>
              </a:rPr>
              <a:t>Cardiol</a:t>
            </a:r>
            <a:r>
              <a:rPr lang="en-US" altLang="en-US" sz="1000" b="1" i="1" dirty="0">
                <a:solidFill>
                  <a:schemeClr val="bg1"/>
                </a:solidFill>
              </a:rPr>
              <a:t> 2003;41:893-904</a:t>
            </a:r>
            <a:r>
              <a:rPr lang="en-US" altLang="en-US" sz="1000" dirty="0">
                <a:solidFill>
                  <a:schemeClr val="accent2"/>
                </a:solidFill>
              </a:rPr>
              <a:t>.</a:t>
            </a:r>
          </a:p>
        </p:txBody>
      </p:sp>
      <p:sp>
        <p:nvSpPr>
          <p:cNvPr id="17413" name="Rectangle 4"/>
          <p:cNvSpPr>
            <a:spLocks/>
          </p:cNvSpPr>
          <p:nvPr/>
        </p:nvSpPr>
        <p:spPr bwMode="auto">
          <a:xfrm>
            <a:off x="395415" y="96666"/>
            <a:ext cx="8369641"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spcBef>
                <a:spcPts val="900"/>
              </a:spcBef>
            </a:pPr>
            <a:r>
              <a:rPr lang="en-US" altLang="en-US" sz="2000" b="1" dirty="0">
                <a:solidFill>
                  <a:srgbClr val="E9700A"/>
                </a:solidFill>
                <a:latin typeface="Cambria" panose="02040503050406030204" pitchFamily="18" charset="0"/>
              </a:rPr>
              <a:t>Figure </a:t>
            </a:r>
            <a:r>
              <a:rPr lang="en-US" altLang="en-US" sz="2000" b="1" dirty="0" smtClean="0">
                <a:solidFill>
                  <a:srgbClr val="E9700A"/>
                </a:solidFill>
                <a:latin typeface="Cambria" panose="02040503050406030204" pitchFamily="18" charset="0"/>
              </a:rPr>
              <a:t>10. </a:t>
            </a:r>
            <a:r>
              <a:rPr lang="en-US" altLang="en-US" sz="2000" b="1" dirty="0">
                <a:solidFill>
                  <a:srgbClr val="E9700A"/>
                </a:solidFill>
                <a:latin typeface="Cambria" panose="02040503050406030204" pitchFamily="18" charset="0"/>
              </a:rPr>
              <a:t>Recommendations for selecting </a:t>
            </a:r>
            <a:r>
              <a:rPr lang="en-US" altLang="en-US" sz="2000" b="1" dirty="0" err="1">
                <a:solidFill>
                  <a:srgbClr val="E9700A"/>
                </a:solidFill>
                <a:latin typeface="Cambria" panose="02040503050406030204" pitchFamily="18" charset="0"/>
              </a:rPr>
              <a:t>Bioprosthetic</a:t>
            </a:r>
            <a:r>
              <a:rPr lang="en-US" altLang="en-US" sz="2000" b="1" dirty="0">
                <a:solidFill>
                  <a:srgbClr val="E9700A"/>
                </a:solidFill>
                <a:latin typeface="Cambria" panose="02040503050406030204" pitchFamily="18" charset="0"/>
              </a:rPr>
              <a:t> versus Mechanical Valves</a:t>
            </a:r>
          </a:p>
        </p:txBody>
      </p:sp>
    </p:spTree>
    <p:extLst>
      <p:ext uri="{BB962C8B-B14F-4D97-AF65-F5344CB8AC3E}">
        <p14:creationId xmlns:p14="http://schemas.microsoft.com/office/powerpoint/2010/main" val="22544807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535627"/>
            <a:ext cx="6455318" cy="347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2"/>
          <p:cNvSpPr>
            <a:spLocks/>
          </p:cNvSpPr>
          <p:nvPr/>
        </p:nvSpPr>
        <p:spPr bwMode="auto">
          <a:xfrm>
            <a:off x="189471" y="0"/>
            <a:ext cx="865796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sz="2400" b="1" dirty="0">
                <a:solidFill>
                  <a:srgbClr val="E9700A"/>
                </a:solidFill>
                <a:latin typeface="Cambria" panose="02040503050406030204" pitchFamily="18" charset="0"/>
              </a:rPr>
              <a:t>Figure </a:t>
            </a:r>
            <a:r>
              <a:rPr lang="en-US" altLang="en-US" sz="2400" b="1" dirty="0" smtClean="0">
                <a:solidFill>
                  <a:srgbClr val="E9700A"/>
                </a:solidFill>
                <a:latin typeface="Cambria" panose="02040503050406030204" pitchFamily="18" charset="0"/>
              </a:rPr>
              <a:t>11. </a:t>
            </a:r>
            <a:r>
              <a:rPr lang="en-US" altLang="en-US" sz="2400" b="1" dirty="0" err="1">
                <a:solidFill>
                  <a:srgbClr val="E9700A"/>
                </a:solidFill>
                <a:latin typeface="Cambria" panose="02040503050406030204" pitchFamily="18" charset="0"/>
              </a:rPr>
              <a:t>Transcatheter</a:t>
            </a:r>
            <a:r>
              <a:rPr lang="en-US" altLang="en-US" sz="2400" b="1" dirty="0">
                <a:solidFill>
                  <a:srgbClr val="E9700A"/>
                </a:solidFill>
                <a:latin typeface="Cambria" panose="02040503050406030204" pitchFamily="18" charset="0"/>
              </a:rPr>
              <a:t> Aortic Valve Replacement (TAVR) </a:t>
            </a:r>
          </a:p>
        </p:txBody>
      </p:sp>
      <p:sp>
        <p:nvSpPr>
          <p:cNvPr id="18436" name="Rectangle 3"/>
          <p:cNvSpPr>
            <a:spLocks/>
          </p:cNvSpPr>
          <p:nvPr/>
        </p:nvSpPr>
        <p:spPr bwMode="auto">
          <a:xfrm>
            <a:off x="1604319" y="3641015"/>
            <a:ext cx="209262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dirty="0"/>
              <a:t>Edward Sapiens TAVR</a:t>
            </a:r>
          </a:p>
        </p:txBody>
      </p:sp>
      <p:sp>
        <p:nvSpPr>
          <p:cNvPr id="18437" name="Rectangle 4"/>
          <p:cNvSpPr>
            <a:spLocks/>
          </p:cNvSpPr>
          <p:nvPr/>
        </p:nvSpPr>
        <p:spPr bwMode="auto">
          <a:xfrm>
            <a:off x="4770323" y="3641015"/>
            <a:ext cx="27476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dirty="0">
                <a:solidFill>
                  <a:schemeClr val="bg1"/>
                </a:solidFill>
              </a:rPr>
              <a:t>Medtronic </a:t>
            </a:r>
            <a:r>
              <a:rPr lang="en-US" altLang="en-US" dirty="0" err="1">
                <a:solidFill>
                  <a:schemeClr val="bg1"/>
                </a:solidFill>
              </a:rPr>
              <a:t>Corevalve</a:t>
            </a:r>
            <a:r>
              <a:rPr lang="en-US" altLang="en-US" dirty="0">
                <a:solidFill>
                  <a:schemeClr val="bg1"/>
                </a:solidFill>
              </a:rPr>
              <a:t> S</a:t>
            </a:r>
            <a:r>
              <a:rPr lang="en-US" altLang="en-US" dirty="0" smtClean="0">
                <a:solidFill>
                  <a:schemeClr val="bg1"/>
                </a:solidFill>
              </a:rPr>
              <a:t>ystem</a:t>
            </a:r>
            <a:endParaRPr lang="en-US" altLang="en-US" dirty="0">
              <a:solidFill>
                <a:schemeClr val="bg1"/>
              </a:solidFill>
            </a:endParaRPr>
          </a:p>
        </p:txBody>
      </p:sp>
    </p:spTree>
    <p:extLst>
      <p:ext uri="{BB962C8B-B14F-4D97-AF65-F5344CB8AC3E}">
        <p14:creationId xmlns:p14="http://schemas.microsoft.com/office/powerpoint/2010/main" val="6140394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ph type="title" idx="4294967295"/>
          </p:nvPr>
        </p:nvSpPr>
        <p:spPr>
          <a:xfrm>
            <a:off x="457200" y="0"/>
            <a:ext cx="8229600" cy="858440"/>
          </a:xfrm>
        </p:spPr>
        <p:txBody>
          <a:bodyPr>
            <a:normAutofit/>
          </a:bodyPr>
          <a:lstStyle/>
          <a:p>
            <a:pPr eaLnBrk="1"/>
            <a:r>
              <a:rPr lang="en-US" altLang="en-US" sz="2800" b="1" dirty="0" smtClean="0">
                <a:solidFill>
                  <a:srgbClr val="E9700A"/>
                </a:solidFill>
                <a:latin typeface="Cambria" panose="02040503050406030204" pitchFamily="18" charset="0"/>
              </a:rPr>
              <a:t>Figure </a:t>
            </a:r>
            <a:r>
              <a:rPr lang="en-US" altLang="en-US" sz="2800" b="1" dirty="0" smtClean="0">
                <a:solidFill>
                  <a:srgbClr val="E9700A"/>
                </a:solidFill>
                <a:latin typeface="Cambria" panose="02040503050406030204" pitchFamily="18" charset="0"/>
              </a:rPr>
              <a:t>12. </a:t>
            </a:r>
            <a:r>
              <a:rPr lang="en-US" altLang="en-US" sz="2800" b="1" dirty="0" smtClean="0">
                <a:solidFill>
                  <a:srgbClr val="E9700A"/>
                </a:solidFill>
                <a:latin typeface="Cambria" panose="02040503050406030204" pitchFamily="18" charset="0"/>
              </a:rPr>
              <a:t>PARTNER Trial Design</a:t>
            </a:r>
          </a:p>
        </p:txBody>
      </p:sp>
      <p:pic>
        <p:nvPicPr>
          <p:cNvPr id="19459" name="Picture 2"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117" y="748195"/>
            <a:ext cx="7629767" cy="338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36973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871" y="345842"/>
            <a:ext cx="6314259" cy="3840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2"/>
          <p:cNvSpPr>
            <a:spLocks/>
          </p:cNvSpPr>
          <p:nvPr/>
        </p:nvSpPr>
        <p:spPr bwMode="auto">
          <a:xfrm>
            <a:off x="118837" y="0"/>
            <a:ext cx="902516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sz="1600" b="1" dirty="0">
                <a:solidFill>
                  <a:srgbClr val="E9700A"/>
                </a:solidFill>
                <a:latin typeface="Cambria" panose="02040503050406030204" pitchFamily="18" charset="0"/>
              </a:rPr>
              <a:t>Figure </a:t>
            </a:r>
            <a:r>
              <a:rPr lang="en-US" altLang="en-US" sz="1600" b="1" dirty="0" smtClean="0">
                <a:solidFill>
                  <a:srgbClr val="E9700A"/>
                </a:solidFill>
                <a:latin typeface="Cambria" panose="02040503050406030204" pitchFamily="18" charset="0"/>
              </a:rPr>
              <a:t>13. TAVR </a:t>
            </a:r>
            <a:r>
              <a:rPr lang="en-US" altLang="en-US" sz="1600" b="1" dirty="0">
                <a:solidFill>
                  <a:srgbClr val="E9700A"/>
                </a:solidFill>
                <a:latin typeface="Cambria" panose="02040503050406030204" pitchFamily="18" charset="0"/>
              </a:rPr>
              <a:t>vs Standard Medical Therapy in patients with inoperable severe aortic stenosis</a:t>
            </a:r>
          </a:p>
        </p:txBody>
      </p:sp>
    </p:spTree>
    <p:extLst>
      <p:ext uri="{BB962C8B-B14F-4D97-AF65-F5344CB8AC3E}">
        <p14:creationId xmlns:p14="http://schemas.microsoft.com/office/powerpoint/2010/main" val="25713142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ph type="title" idx="4294967295"/>
          </p:nvPr>
        </p:nvSpPr>
        <p:spPr>
          <a:xfrm>
            <a:off x="457200" y="81221"/>
            <a:ext cx="8229600" cy="858441"/>
          </a:xfrm>
        </p:spPr>
        <p:txBody>
          <a:bodyPr>
            <a:normAutofit/>
          </a:bodyPr>
          <a:lstStyle/>
          <a:p>
            <a:pPr eaLnBrk="1"/>
            <a:r>
              <a:rPr lang="en-US" altLang="en-US" sz="4000" b="1" dirty="0" smtClean="0">
                <a:solidFill>
                  <a:srgbClr val="E9700A"/>
                </a:solidFill>
                <a:latin typeface="Cambria" panose="02040503050406030204" pitchFamily="18" charset="0"/>
              </a:rPr>
              <a:t>Objectives</a:t>
            </a:r>
          </a:p>
        </p:txBody>
      </p:sp>
      <p:sp>
        <p:nvSpPr>
          <p:cNvPr id="3075" name="Rectangle 2"/>
          <p:cNvSpPr>
            <a:spLocks noChangeArrowheads="1"/>
          </p:cNvSpPr>
          <p:nvPr>
            <p:ph type="body" idx="4294967295"/>
          </p:nvPr>
        </p:nvSpPr>
        <p:spPr>
          <a:xfrm>
            <a:off x="457200" y="854162"/>
            <a:ext cx="8229600" cy="3394472"/>
          </a:xfrm>
        </p:spPr>
        <p:txBody>
          <a:bodyPr>
            <a:noAutofit/>
          </a:bodyPr>
          <a:lstStyle/>
          <a:p>
            <a:pPr defTabSz="858838" eaLnBrk="1">
              <a:spcBef>
                <a:spcPts val="0"/>
              </a:spcBef>
              <a:spcAft>
                <a:spcPts val="1200"/>
              </a:spcAft>
              <a:buFont typeface="Wingdings" panose="05000000000000000000" pitchFamily="2" charset="2"/>
              <a:buChar char="§"/>
            </a:pPr>
            <a:r>
              <a:rPr lang="en-US" altLang="en-US" sz="1700" dirty="0" smtClean="0"/>
              <a:t>Review the epidemiology, pathophysiology, physical examination, management of patients with valvular heart disease specifically elderly patients.</a:t>
            </a:r>
          </a:p>
          <a:p>
            <a:pPr defTabSz="858838" eaLnBrk="1">
              <a:spcBef>
                <a:spcPts val="0"/>
              </a:spcBef>
              <a:spcAft>
                <a:spcPts val="1200"/>
              </a:spcAft>
              <a:buFont typeface="Wingdings" panose="05000000000000000000" pitchFamily="2" charset="2"/>
              <a:buChar char="§"/>
            </a:pPr>
            <a:r>
              <a:rPr lang="en-US" altLang="en-US" sz="1700" dirty="0" smtClean="0"/>
              <a:t>Consider the optimal modalities for imaging of valvular heart diseases in older adults. </a:t>
            </a:r>
          </a:p>
          <a:p>
            <a:pPr defTabSz="858838" eaLnBrk="1">
              <a:spcBef>
                <a:spcPts val="0"/>
              </a:spcBef>
              <a:spcAft>
                <a:spcPts val="1200"/>
              </a:spcAft>
              <a:buFont typeface="Wingdings" panose="05000000000000000000" pitchFamily="2" charset="2"/>
              <a:buChar char="§"/>
            </a:pPr>
            <a:r>
              <a:rPr lang="en-US" altLang="en-US" sz="1700" dirty="0" smtClean="0"/>
              <a:t>Review the current available evidence on TAVR, as a treatment modality for patients with inoperable severe aortic stenosis as well as patients at high risk-for TAVR.</a:t>
            </a:r>
          </a:p>
          <a:p>
            <a:pPr defTabSz="858838" eaLnBrk="1">
              <a:spcBef>
                <a:spcPts val="0"/>
              </a:spcBef>
              <a:spcAft>
                <a:spcPts val="1200"/>
              </a:spcAft>
              <a:buFont typeface="Wingdings" panose="05000000000000000000" pitchFamily="2" charset="2"/>
              <a:buChar char="§"/>
            </a:pPr>
            <a:r>
              <a:rPr lang="en-US" altLang="en-US" sz="1700" dirty="0" smtClean="0"/>
              <a:t>Review the data on use of TAVR in elderly patients, especially with regards to frailty score.</a:t>
            </a:r>
          </a:p>
          <a:p>
            <a:pPr defTabSz="858838" eaLnBrk="1">
              <a:spcBef>
                <a:spcPts val="0"/>
              </a:spcBef>
              <a:spcAft>
                <a:spcPts val="1200"/>
              </a:spcAft>
              <a:buFont typeface="Wingdings" panose="05000000000000000000" pitchFamily="2" charset="2"/>
              <a:buChar char="§"/>
            </a:pPr>
            <a:r>
              <a:rPr lang="en-US" altLang="en-US" sz="1700" dirty="0" smtClean="0"/>
              <a:t>Review the updated ACC/AHA guidelines for management of valvular heart diseases and apply them to the elderly population.  </a:t>
            </a:r>
          </a:p>
        </p:txBody>
      </p:sp>
    </p:spTree>
    <p:extLst>
      <p:ext uri="{BB962C8B-B14F-4D97-AF65-F5344CB8AC3E}">
        <p14:creationId xmlns:p14="http://schemas.microsoft.com/office/powerpoint/2010/main" val="42842543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1281" y="419100"/>
            <a:ext cx="5929078" cy="374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2"/>
          <p:cNvSpPr>
            <a:spLocks/>
          </p:cNvSpPr>
          <p:nvPr/>
        </p:nvSpPr>
        <p:spPr bwMode="auto">
          <a:xfrm>
            <a:off x="255374" y="30892"/>
            <a:ext cx="870535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sz="1600" b="1" dirty="0">
                <a:solidFill>
                  <a:srgbClr val="E9700A"/>
                </a:solidFill>
                <a:latin typeface="Cambria" panose="02040503050406030204" pitchFamily="18" charset="0"/>
              </a:rPr>
              <a:t>Figure </a:t>
            </a:r>
            <a:r>
              <a:rPr lang="en-US" altLang="en-US" sz="1600" b="1" dirty="0" smtClean="0">
                <a:solidFill>
                  <a:srgbClr val="E9700A"/>
                </a:solidFill>
                <a:latin typeface="Cambria" panose="02040503050406030204" pitchFamily="18" charset="0"/>
              </a:rPr>
              <a:t>14. </a:t>
            </a:r>
            <a:r>
              <a:rPr lang="en-US" altLang="en-US" sz="1600" b="1" dirty="0">
                <a:solidFill>
                  <a:srgbClr val="E9700A"/>
                </a:solidFill>
                <a:latin typeface="Cambria" panose="02040503050406030204" pitchFamily="18" charset="0"/>
              </a:rPr>
              <a:t>Two year results of TAVR vs. SAVR in patients considered high-risk for SAVR</a:t>
            </a:r>
          </a:p>
        </p:txBody>
      </p:sp>
    </p:spTree>
    <p:extLst>
      <p:ext uri="{BB962C8B-B14F-4D97-AF65-F5344CB8AC3E}">
        <p14:creationId xmlns:p14="http://schemas.microsoft.com/office/powerpoint/2010/main" val="20277210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720" y="757238"/>
            <a:ext cx="6988560" cy="338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2"/>
          <p:cNvSpPr>
            <a:spLocks/>
          </p:cNvSpPr>
          <p:nvPr/>
        </p:nvSpPr>
        <p:spPr bwMode="auto">
          <a:xfrm>
            <a:off x="247136" y="64873"/>
            <a:ext cx="8649729" cy="38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sz="1900" b="1" dirty="0">
                <a:solidFill>
                  <a:srgbClr val="E9700A"/>
                </a:solidFill>
                <a:latin typeface="Cambria" panose="02040503050406030204" pitchFamily="18" charset="0"/>
              </a:rPr>
              <a:t>Figure </a:t>
            </a:r>
            <a:r>
              <a:rPr lang="en-US" altLang="en-US" sz="1900" b="1" dirty="0" smtClean="0">
                <a:solidFill>
                  <a:srgbClr val="E9700A"/>
                </a:solidFill>
                <a:latin typeface="Cambria" panose="02040503050406030204" pitchFamily="18" charset="0"/>
              </a:rPr>
              <a:t>15. </a:t>
            </a:r>
            <a:r>
              <a:rPr lang="en-US" altLang="en-US" sz="1900" b="1" dirty="0">
                <a:solidFill>
                  <a:srgbClr val="E9700A"/>
                </a:solidFill>
                <a:latin typeface="Cambria" panose="02040503050406030204" pitchFamily="18" charset="0"/>
              </a:rPr>
              <a:t>Multimodality Imaging of </a:t>
            </a:r>
            <a:r>
              <a:rPr lang="en-US" altLang="en-US" sz="1900" b="1" dirty="0" err="1">
                <a:solidFill>
                  <a:srgbClr val="E9700A"/>
                </a:solidFill>
                <a:latin typeface="Cambria" panose="02040503050406030204" pitchFamily="18" charset="0"/>
              </a:rPr>
              <a:t>Transcatheter</a:t>
            </a:r>
            <a:r>
              <a:rPr lang="en-US" altLang="en-US" sz="1900" b="1" dirty="0">
                <a:solidFill>
                  <a:srgbClr val="E9700A"/>
                </a:solidFill>
                <a:latin typeface="Cambria" panose="02040503050406030204" pitchFamily="18" charset="0"/>
              </a:rPr>
              <a:t> Aortic Valve Replacement</a:t>
            </a:r>
          </a:p>
        </p:txBody>
      </p:sp>
    </p:spTree>
    <p:extLst>
      <p:ext uri="{BB962C8B-B14F-4D97-AF65-F5344CB8AC3E}">
        <p14:creationId xmlns:p14="http://schemas.microsoft.com/office/powerpoint/2010/main" val="41301923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5840627" y="4371561"/>
            <a:ext cx="317156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950" b="1" i="1" dirty="0" err="1">
                <a:solidFill>
                  <a:schemeClr val="bg1"/>
                </a:solidFill>
              </a:rPr>
              <a:t>Osnabrukke</a:t>
            </a:r>
            <a:r>
              <a:rPr lang="en-US" altLang="en-US" sz="950" b="1" i="1" dirty="0">
                <a:solidFill>
                  <a:schemeClr val="bg1"/>
                </a:solidFill>
              </a:rPr>
              <a:t> RLJ. In Press. JACC. Aortic Stenosis in the Elderly: Disease Prevalence and Number of </a:t>
            </a:r>
          </a:p>
          <a:p>
            <a:pPr algn="r" eaLnBrk="1"/>
            <a:r>
              <a:rPr lang="en-US" altLang="en-US" sz="950" b="1" i="1" dirty="0">
                <a:solidFill>
                  <a:schemeClr val="bg1"/>
                </a:solidFill>
              </a:rPr>
              <a:t>Candidates for </a:t>
            </a:r>
            <a:r>
              <a:rPr lang="en-US" altLang="en-US" sz="950" b="1" i="1" dirty="0" err="1">
                <a:solidFill>
                  <a:schemeClr val="bg1"/>
                </a:solidFill>
              </a:rPr>
              <a:t>Transcatheter</a:t>
            </a:r>
            <a:r>
              <a:rPr lang="en-US" altLang="en-US" sz="950" b="1" i="1" dirty="0">
                <a:solidFill>
                  <a:schemeClr val="bg1"/>
                </a:solidFill>
              </a:rPr>
              <a:t> Aortic Valve Replacement: A meta-analysis and modelling study</a:t>
            </a:r>
          </a:p>
        </p:txBody>
      </p:sp>
      <p:sp>
        <p:nvSpPr>
          <p:cNvPr id="23555" name="Rectangle 2"/>
          <p:cNvSpPr>
            <a:spLocks/>
          </p:cNvSpPr>
          <p:nvPr/>
        </p:nvSpPr>
        <p:spPr bwMode="auto">
          <a:xfrm>
            <a:off x="381001" y="87868"/>
            <a:ext cx="818912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16. </a:t>
            </a:r>
            <a:r>
              <a:rPr lang="en-US" altLang="en-US" b="1" dirty="0">
                <a:solidFill>
                  <a:srgbClr val="E9700A"/>
                </a:solidFill>
                <a:latin typeface="Cambria" panose="02040503050406030204" pitchFamily="18" charset="0"/>
              </a:rPr>
              <a:t>Model for Estimation of TAVR candidates in the Elderly</a:t>
            </a:r>
          </a:p>
        </p:txBody>
      </p:sp>
      <p:pic>
        <p:nvPicPr>
          <p:cNvPr id="23556" name="Picture 3"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005" y="621957"/>
            <a:ext cx="8735878" cy="347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94222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3471" y="467558"/>
            <a:ext cx="5717059"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4378" y="3844170"/>
            <a:ext cx="411892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3"/>
          <p:cNvSpPr>
            <a:spLocks/>
          </p:cNvSpPr>
          <p:nvPr/>
        </p:nvSpPr>
        <p:spPr bwMode="auto">
          <a:xfrm>
            <a:off x="642552" y="67448"/>
            <a:ext cx="786713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sz="2000" b="1" dirty="0">
                <a:solidFill>
                  <a:srgbClr val="E9700A"/>
                </a:solidFill>
                <a:latin typeface="Cambria" panose="02040503050406030204" pitchFamily="18" charset="0"/>
              </a:rPr>
              <a:t>Figure </a:t>
            </a:r>
            <a:r>
              <a:rPr lang="en-US" altLang="en-US" sz="2000" b="1" dirty="0" smtClean="0">
                <a:solidFill>
                  <a:srgbClr val="E9700A"/>
                </a:solidFill>
                <a:latin typeface="Cambria" panose="02040503050406030204" pitchFamily="18" charset="0"/>
              </a:rPr>
              <a:t>17. </a:t>
            </a:r>
            <a:r>
              <a:rPr lang="en-US" altLang="en-US" sz="2000" b="1" dirty="0">
                <a:solidFill>
                  <a:srgbClr val="E9700A"/>
                </a:solidFill>
                <a:latin typeface="Cambria" panose="02040503050406030204" pitchFamily="18" charset="0"/>
              </a:rPr>
              <a:t>Estimated total  number of elderly TAVR Candidates </a:t>
            </a:r>
          </a:p>
        </p:txBody>
      </p:sp>
    </p:spTree>
    <p:extLst>
      <p:ext uri="{BB962C8B-B14F-4D97-AF65-F5344CB8AC3E}">
        <p14:creationId xmlns:p14="http://schemas.microsoft.com/office/powerpoint/2010/main" val="241538083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0662" y="446389"/>
            <a:ext cx="5162676" cy="3749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2346" y="4562603"/>
            <a:ext cx="3451654"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3"/>
          <p:cNvSpPr>
            <a:spLocks/>
          </p:cNvSpPr>
          <p:nvPr/>
        </p:nvSpPr>
        <p:spPr bwMode="auto">
          <a:xfrm>
            <a:off x="738171" y="77057"/>
            <a:ext cx="786292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18. </a:t>
            </a:r>
            <a:r>
              <a:rPr lang="en-US" altLang="en-US" b="1" dirty="0">
                <a:solidFill>
                  <a:srgbClr val="E9700A"/>
                </a:solidFill>
                <a:latin typeface="Cambria" panose="02040503050406030204" pitchFamily="18" charset="0"/>
              </a:rPr>
              <a:t>Estimated annual number of elderly potential TAVR Candidates</a:t>
            </a:r>
          </a:p>
        </p:txBody>
      </p:sp>
    </p:spTree>
    <p:extLst>
      <p:ext uri="{BB962C8B-B14F-4D97-AF65-F5344CB8AC3E}">
        <p14:creationId xmlns:p14="http://schemas.microsoft.com/office/powerpoint/2010/main" val="36075905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7330" y="687916"/>
            <a:ext cx="6789341" cy="338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2"/>
          <p:cNvSpPr>
            <a:spLocks/>
          </p:cNvSpPr>
          <p:nvPr/>
        </p:nvSpPr>
        <p:spPr bwMode="auto">
          <a:xfrm>
            <a:off x="2429933" y="4670704"/>
            <a:ext cx="6629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b="1" i="1" dirty="0">
                <a:solidFill>
                  <a:schemeClr val="bg1"/>
                </a:solidFill>
              </a:rPr>
              <a:t>Green et al. (J Am </a:t>
            </a:r>
            <a:r>
              <a:rPr lang="en-US" altLang="en-US" sz="1000" b="1" i="1" dirty="0" err="1">
                <a:solidFill>
                  <a:schemeClr val="bg1"/>
                </a:solidFill>
              </a:rPr>
              <a:t>Coll</a:t>
            </a:r>
            <a:r>
              <a:rPr lang="en-US" altLang="en-US" sz="1000" b="1" i="1" dirty="0">
                <a:solidFill>
                  <a:schemeClr val="bg1"/>
                </a:solidFill>
              </a:rPr>
              <a:t> </a:t>
            </a:r>
            <a:r>
              <a:rPr lang="en-US" altLang="en-US" sz="1000" b="1" i="1" dirty="0" err="1">
                <a:solidFill>
                  <a:schemeClr val="bg1"/>
                </a:solidFill>
              </a:rPr>
              <a:t>Cardiol</a:t>
            </a:r>
            <a:r>
              <a:rPr lang="en-US" altLang="en-US" sz="1000" b="1" i="1" dirty="0">
                <a:solidFill>
                  <a:schemeClr val="bg1"/>
                </a:solidFill>
              </a:rPr>
              <a:t> </a:t>
            </a:r>
            <a:r>
              <a:rPr lang="en-US" altLang="en-US" sz="1000" b="1" i="1" dirty="0" err="1">
                <a:solidFill>
                  <a:schemeClr val="bg1"/>
                </a:solidFill>
              </a:rPr>
              <a:t>Intv</a:t>
            </a:r>
            <a:r>
              <a:rPr lang="en-US" altLang="en-US" sz="1000" b="1" i="1" dirty="0">
                <a:solidFill>
                  <a:schemeClr val="bg1"/>
                </a:solidFill>
              </a:rPr>
              <a:t> 2012;5:974–81</a:t>
            </a:r>
            <a:r>
              <a:rPr lang="en-US" altLang="en-US" dirty="0">
                <a:solidFill>
                  <a:schemeClr val="bg1"/>
                </a:solidFill>
              </a:rPr>
              <a:t>.</a:t>
            </a:r>
          </a:p>
        </p:txBody>
      </p:sp>
      <p:sp>
        <p:nvSpPr>
          <p:cNvPr id="26628" name="Rectangle 3"/>
          <p:cNvSpPr>
            <a:spLocks/>
          </p:cNvSpPr>
          <p:nvPr/>
        </p:nvSpPr>
        <p:spPr bwMode="auto">
          <a:xfrm>
            <a:off x="516468" y="93133"/>
            <a:ext cx="817033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19. </a:t>
            </a:r>
            <a:r>
              <a:rPr lang="en-US" altLang="en-US" b="1" dirty="0">
                <a:solidFill>
                  <a:srgbClr val="E9700A"/>
                </a:solidFill>
                <a:latin typeface="Cambria" panose="02040503050406030204" pitchFamily="18" charset="0"/>
              </a:rPr>
              <a:t>Clinical outcomes after TAVR stratified by frailty scores</a:t>
            </a:r>
          </a:p>
        </p:txBody>
      </p:sp>
    </p:spTree>
    <p:extLst>
      <p:ext uri="{BB962C8B-B14F-4D97-AF65-F5344CB8AC3E}">
        <p14:creationId xmlns:p14="http://schemas.microsoft.com/office/powerpoint/2010/main" val="41624423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445" y="820180"/>
            <a:ext cx="7800975" cy="3194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2"/>
          <p:cNvSpPr>
            <a:spLocks/>
          </p:cNvSpPr>
          <p:nvPr/>
        </p:nvSpPr>
        <p:spPr bwMode="auto">
          <a:xfrm>
            <a:off x="403654" y="30718"/>
            <a:ext cx="829550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20. </a:t>
            </a:r>
            <a:r>
              <a:rPr lang="en-US" altLang="en-US" b="1" dirty="0">
                <a:solidFill>
                  <a:srgbClr val="E9700A"/>
                </a:solidFill>
                <a:latin typeface="Cambria" panose="02040503050406030204" pitchFamily="18" charset="0"/>
              </a:rPr>
              <a:t>Kaplan Meier Survival estimates stratified by frailty scores. </a:t>
            </a:r>
          </a:p>
        </p:txBody>
      </p:sp>
      <p:pic>
        <p:nvPicPr>
          <p:cNvPr id="27652" name="Picture 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184" y="4773215"/>
            <a:ext cx="3361038" cy="37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03994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Untitl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192" y="923390"/>
            <a:ext cx="7448846"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2"/>
          <p:cNvSpPr>
            <a:spLocks/>
          </p:cNvSpPr>
          <p:nvPr/>
        </p:nvSpPr>
        <p:spPr bwMode="auto">
          <a:xfrm>
            <a:off x="5873577" y="4701053"/>
            <a:ext cx="31962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dirty="0" err="1">
                <a:solidFill>
                  <a:schemeClr val="bg1"/>
                </a:solidFill>
              </a:rPr>
              <a:t>Langanay</a:t>
            </a:r>
            <a:r>
              <a:rPr lang="en-US" altLang="en-US" sz="1000" dirty="0">
                <a:solidFill>
                  <a:schemeClr val="bg1"/>
                </a:solidFill>
              </a:rPr>
              <a:t> T et al.  J Heart Valve Dis 2006;15:630–7</a:t>
            </a:r>
          </a:p>
        </p:txBody>
      </p:sp>
      <p:sp>
        <p:nvSpPr>
          <p:cNvPr id="28676" name="Rectangle 3"/>
          <p:cNvSpPr>
            <a:spLocks/>
          </p:cNvSpPr>
          <p:nvPr/>
        </p:nvSpPr>
        <p:spPr bwMode="auto">
          <a:xfrm>
            <a:off x="329514" y="100174"/>
            <a:ext cx="831197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sz="2000" b="1" dirty="0">
                <a:solidFill>
                  <a:srgbClr val="E9700A"/>
                </a:solidFill>
                <a:latin typeface="Cambria" panose="02040503050406030204" pitchFamily="18" charset="0"/>
              </a:rPr>
              <a:t>Figure </a:t>
            </a:r>
            <a:r>
              <a:rPr lang="en-US" altLang="en-US" sz="2000" b="1" dirty="0" smtClean="0">
                <a:solidFill>
                  <a:srgbClr val="E9700A"/>
                </a:solidFill>
                <a:latin typeface="Cambria" panose="02040503050406030204" pitchFamily="18" charset="0"/>
              </a:rPr>
              <a:t>21. </a:t>
            </a:r>
            <a:r>
              <a:rPr lang="en-US" altLang="en-US" sz="2000" b="1" dirty="0">
                <a:solidFill>
                  <a:srgbClr val="E9700A"/>
                </a:solidFill>
                <a:latin typeface="Cambria" panose="02040503050406030204" pitchFamily="18" charset="0"/>
              </a:rPr>
              <a:t>Predicted mortality after AVR in octogenarians</a:t>
            </a:r>
            <a:br>
              <a:rPr lang="en-US" altLang="en-US" sz="2000" b="1" dirty="0">
                <a:solidFill>
                  <a:srgbClr val="E9700A"/>
                </a:solidFill>
                <a:latin typeface="Cambria" panose="02040503050406030204" pitchFamily="18" charset="0"/>
              </a:rPr>
            </a:br>
            <a:r>
              <a:rPr lang="en-US" altLang="en-US" sz="2000" b="1" dirty="0">
                <a:solidFill>
                  <a:srgbClr val="E9700A"/>
                </a:solidFill>
                <a:latin typeface="Cambria" panose="02040503050406030204" pitchFamily="18" charset="0"/>
              </a:rPr>
              <a:t>in relation to preoperative left ventricular function</a:t>
            </a:r>
          </a:p>
        </p:txBody>
      </p:sp>
    </p:spTree>
    <p:extLst>
      <p:ext uri="{BB962C8B-B14F-4D97-AF65-F5344CB8AC3E}">
        <p14:creationId xmlns:p14="http://schemas.microsoft.com/office/powerpoint/2010/main" val="11420151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2697" y="1055377"/>
            <a:ext cx="5338411"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2"/>
          <p:cNvSpPr>
            <a:spLocks/>
          </p:cNvSpPr>
          <p:nvPr/>
        </p:nvSpPr>
        <p:spPr bwMode="auto">
          <a:xfrm>
            <a:off x="669131" y="162121"/>
            <a:ext cx="784554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22. </a:t>
            </a:r>
            <a:r>
              <a:rPr lang="en-US" altLang="en-US" b="1" dirty="0">
                <a:solidFill>
                  <a:srgbClr val="E9700A"/>
                </a:solidFill>
                <a:latin typeface="Cambria" panose="02040503050406030204" pitchFamily="18" charset="0"/>
              </a:rPr>
              <a:t>Operative risk for AVR in elderly according to the preoperative </a:t>
            </a:r>
            <a:endParaRPr lang="en-US" altLang="en-US" b="1" dirty="0" smtClean="0">
              <a:solidFill>
                <a:srgbClr val="E9700A"/>
              </a:solidFill>
              <a:latin typeface="Cambria" panose="02040503050406030204" pitchFamily="18" charset="0"/>
            </a:endParaRPr>
          </a:p>
          <a:p>
            <a:pPr algn="ctr" eaLnBrk="1"/>
            <a:r>
              <a:rPr lang="en-US" altLang="en-US" b="1" dirty="0" smtClean="0">
                <a:solidFill>
                  <a:srgbClr val="E9700A"/>
                </a:solidFill>
                <a:latin typeface="Cambria" panose="02040503050406030204" pitchFamily="18" charset="0"/>
              </a:rPr>
              <a:t>NYHA functional </a:t>
            </a:r>
            <a:r>
              <a:rPr lang="en-US" altLang="en-US" b="1" dirty="0">
                <a:solidFill>
                  <a:srgbClr val="E9700A"/>
                </a:solidFill>
                <a:latin typeface="Cambria" panose="02040503050406030204" pitchFamily="18" charset="0"/>
              </a:rPr>
              <a:t>class </a:t>
            </a:r>
          </a:p>
        </p:txBody>
      </p:sp>
      <p:sp>
        <p:nvSpPr>
          <p:cNvPr id="29700" name="Rectangle 3"/>
          <p:cNvSpPr>
            <a:spLocks/>
          </p:cNvSpPr>
          <p:nvPr/>
        </p:nvSpPr>
        <p:spPr bwMode="auto">
          <a:xfrm>
            <a:off x="5923004" y="4396238"/>
            <a:ext cx="3138617"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b="1" i="1" dirty="0" err="1">
                <a:solidFill>
                  <a:schemeClr val="bg1"/>
                </a:solidFill>
              </a:rPr>
              <a:t>Langanay</a:t>
            </a:r>
            <a:r>
              <a:rPr lang="en-US" altLang="en-US" sz="1000" b="1" i="1" dirty="0">
                <a:solidFill>
                  <a:schemeClr val="bg1"/>
                </a:solidFill>
              </a:rPr>
              <a:t> T, Fletcher E, Fouquet O et al.  Aortic valve replacement in the elderly: the real life. Ann Thoracic Surg</a:t>
            </a:r>
            <a:r>
              <a:rPr lang="en-US" altLang="en-US" sz="1000" b="1" i="1" u="sng" dirty="0">
                <a:solidFill>
                  <a:schemeClr val="bg1"/>
                </a:solidFill>
                <a:hlinkClick r:id="rId3"/>
              </a:rPr>
              <a:t>.</a:t>
            </a:r>
            <a:r>
              <a:rPr lang="en-US" altLang="en-US" sz="1000" b="1" i="1" dirty="0">
                <a:solidFill>
                  <a:schemeClr val="bg1"/>
                </a:solidFill>
              </a:rPr>
              <a:t> 2012; 93:70-7. </a:t>
            </a:r>
          </a:p>
        </p:txBody>
      </p:sp>
    </p:spTree>
    <p:extLst>
      <p:ext uri="{BB962C8B-B14F-4D97-AF65-F5344CB8AC3E}">
        <p14:creationId xmlns:p14="http://schemas.microsoft.com/office/powerpoint/2010/main" val="12897214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image.png"/>
          <p:cNvPicPr>
            <a:picLocks noChangeAspect="1"/>
          </p:cNvPicPr>
          <p:nvPr/>
        </p:nvPicPr>
        <p:blipFill rotWithShape="1">
          <a:blip r:embed="rId2">
            <a:extLst>
              <a:ext uri="{28A0092B-C50C-407E-A947-70E740481C1C}">
                <a14:useLocalDpi xmlns:a14="http://schemas.microsoft.com/office/drawing/2010/main" val="0"/>
              </a:ext>
            </a:extLst>
          </a:blip>
          <a:srcRect t="11201"/>
          <a:stretch/>
        </p:blipFill>
        <p:spPr bwMode="auto">
          <a:xfrm>
            <a:off x="1278938" y="780365"/>
            <a:ext cx="6586125" cy="329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2"/>
          <p:cNvSpPr>
            <a:spLocks/>
          </p:cNvSpPr>
          <p:nvPr/>
        </p:nvSpPr>
        <p:spPr bwMode="auto">
          <a:xfrm>
            <a:off x="403654" y="134034"/>
            <a:ext cx="829550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23. Survival Curve of all Patients Aged 80 Years or Older Undergoing Aortic Valve Replacement	</a:t>
            </a:r>
            <a:endParaRPr lang="en-US" altLang="en-US"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38415937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ph type="title" idx="4294967295"/>
          </p:nvPr>
        </p:nvSpPr>
        <p:spPr>
          <a:xfrm>
            <a:off x="457200" y="89458"/>
            <a:ext cx="8229600" cy="858441"/>
          </a:xfrm>
        </p:spPr>
        <p:txBody>
          <a:bodyPr>
            <a:normAutofit/>
          </a:bodyPr>
          <a:lstStyle/>
          <a:p>
            <a:pPr eaLnBrk="1"/>
            <a:r>
              <a:rPr lang="en-US" altLang="en-US" sz="3600" b="1" dirty="0" smtClean="0">
                <a:solidFill>
                  <a:srgbClr val="E9700A"/>
                </a:solidFill>
                <a:latin typeface="Cambria" panose="02040503050406030204" pitchFamily="18" charset="0"/>
              </a:rPr>
              <a:t>Aortic Stenosis (AS) in </a:t>
            </a:r>
            <a:r>
              <a:rPr lang="en-US" altLang="en-US" sz="3600" b="1" dirty="0" smtClean="0">
                <a:solidFill>
                  <a:srgbClr val="E9700A"/>
                </a:solidFill>
                <a:latin typeface="Cambria" panose="02040503050406030204" pitchFamily="18" charset="0"/>
              </a:rPr>
              <a:t>Older Adults</a:t>
            </a:r>
            <a:endParaRPr lang="en-US" altLang="en-US" sz="3600" b="1" dirty="0" smtClean="0">
              <a:solidFill>
                <a:srgbClr val="E9700A"/>
              </a:solidFill>
              <a:latin typeface="Cambria" panose="02040503050406030204" pitchFamily="18" charset="0"/>
            </a:endParaRPr>
          </a:p>
        </p:txBody>
      </p:sp>
      <p:sp>
        <p:nvSpPr>
          <p:cNvPr id="4099" name="Rectangle 2"/>
          <p:cNvSpPr>
            <a:spLocks noChangeArrowheads="1"/>
          </p:cNvSpPr>
          <p:nvPr>
            <p:ph type="body" idx="4294967295"/>
          </p:nvPr>
        </p:nvSpPr>
        <p:spPr>
          <a:xfrm>
            <a:off x="304800" y="1122760"/>
            <a:ext cx="8534400" cy="3394472"/>
          </a:xfrm>
        </p:spPr>
        <p:txBody>
          <a:bodyPr>
            <a:normAutofit/>
          </a:bodyPr>
          <a:lstStyle/>
          <a:p>
            <a:pPr eaLnBrk="1">
              <a:spcBef>
                <a:spcPts val="0"/>
              </a:spcBef>
              <a:spcAft>
                <a:spcPts val="1200"/>
              </a:spcAft>
              <a:buFont typeface="Wingdings" panose="05000000000000000000" pitchFamily="2" charset="2"/>
              <a:buChar char="§"/>
            </a:pPr>
            <a:r>
              <a:rPr lang="en-US" altLang="en-US" sz="1800" dirty="0" smtClean="0">
                <a:cs typeface="Times New Roman" pitchFamily="18" charset="0"/>
                <a:sym typeface="Times New Roman" pitchFamily="18" charset="0"/>
              </a:rPr>
              <a:t>Etiology: Mostly due to stiffening, scarring and calcification of the aortic valve leaflets.</a:t>
            </a:r>
          </a:p>
          <a:p>
            <a:pPr eaLnBrk="1">
              <a:spcBef>
                <a:spcPts val="0"/>
              </a:spcBef>
              <a:spcAft>
                <a:spcPts val="1200"/>
              </a:spcAft>
              <a:buFont typeface="Wingdings" panose="05000000000000000000" pitchFamily="2" charset="2"/>
              <a:buChar char="§"/>
            </a:pPr>
            <a:r>
              <a:rPr lang="en-US" altLang="en-US" sz="1800" dirty="0" smtClean="0">
                <a:cs typeface="Times New Roman" pitchFamily="18" charset="0"/>
                <a:sym typeface="Times New Roman" pitchFamily="18" charset="0"/>
              </a:rPr>
              <a:t>Calcific deposits in the aortic cusps are seen in 36% of males and 40% of women by the age of 80.</a:t>
            </a:r>
          </a:p>
          <a:p>
            <a:pPr eaLnBrk="1">
              <a:spcBef>
                <a:spcPts val="0"/>
              </a:spcBef>
              <a:spcAft>
                <a:spcPts val="1200"/>
              </a:spcAft>
              <a:buFont typeface="Wingdings" panose="05000000000000000000" pitchFamily="2" charset="2"/>
              <a:buChar char="§"/>
            </a:pPr>
            <a:r>
              <a:rPr lang="en-US" altLang="en-US" sz="1800" dirty="0" smtClean="0">
                <a:cs typeface="Times New Roman" pitchFamily="18" charset="0"/>
                <a:sym typeface="Times New Roman" pitchFamily="18" charset="0"/>
              </a:rPr>
              <a:t>Independent clinical factors associated with degenerative aortic valve disease in the Cardiovascular Health Study in the elderly include age, male gender, smoking, history of hypertension, height, and high lipoprotein (a) and LDL cholesterol levels.  </a:t>
            </a:r>
          </a:p>
          <a:p>
            <a:pPr eaLnBrk="1">
              <a:spcBef>
                <a:spcPts val="0"/>
              </a:spcBef>
              <a:spcAft>
                <a:spcPts val="1200"/>
              </a:spcAft>
              <a:buFont typeface="Wingdings" panose="05000000000000000000" pitchFamily="2" charset="2"/>
              <a:buChar char="§"/>
            </a:pPr>
            <a:r>
              <a:rPr lang="en-US" altLang="en-US" sz="1800" dirty="0" smtClean="0">
                <a:cs typeface="Times New Roman" pitchFamily="18" charset="0"/>
                <a:sym typeface="Times New Roman" pitchFamily="18" charset="0"/>
              </a:rPr>
              <a:t>Independent predictors of progression of AS in the elderly include male gender, cigarette smoking, hypertension, diabetes mellitus</a:t>
            </a:r>
          </a:p>
        </p:txBody>
      </p:sp>
    </p:spTree>
    <p:extLst>
      <p:ext uri="{BB962C8B-B14F-4D97-AF65-F5344CB8AC3E}">
        <p14:creationId xmlns:p14="http://schemas.microsoft.com/office/powerpoint/2010/main" val="11292675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image.png"/>
          <p:cNvPicPr>
            <a:picLocks noChangeAspect="1"/>
          </p:cNvPicPr>
          <p:nvPr/>
        </p:nvPicPr>
        <p:blipFill rotWithShape="1">
          <a:blip r:embed="rId2">
            <a:extLst>
              <a:ext uri="{28A0092B-C50C-407E-A947-70E740481C1C}">
                <a14:useLocalDpi xmlns:a14="http://schemas.microsoft.com/office/drawing/2010/main" val="0"/>
              </a:ext>
            </a:extLst>
          </a:blip>
          <a:srcRect t="11871"/>
          <a:stretch/>
        </p:blipFill>
        <p:spPr bwMode="auto">
          <a:xfrm>
            <a:off x="1069328" y="673788"/>
            <a:ext cx="7005345" cy="347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2"/>
          <p:cNvSpPr>
            <a:spLocks/>
          </p:cNvSpPr>
          <p:nvPr/>
        </p:nvSpPr>
        <p:spPr bwMode="auto">
          <a:xfrm>
            <a:off x="243016" y="27457"/>
            <a:ext cx="855618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b="1" dirty="0">
                <a:solidFill>
                  <a:srgbClr val="E9700A"/>
                </a:solidFill>
                <a:latin typeface="Cambria" panose="02040503050406030204" pitchFamily="18" charset="0"/>
              </a:rPr>
              <a:t>Figure </a:t>
            </a:r>
            <a:r>
              <a:rPr lang="en-US" altLang="en-US" b="1" dirty="0" smtClean="0">
                <a:solidFill>
                  <a:srgbClr val="E9700A"/>
                </a:solidFill>
                <a:latin typeface="Cambria" panose="02040503050406030204" pitchFamily="18" charset="0"/>
              </a:rPr>
              <a:t>24. Variables associated with operative mortality and prolonged hospital </a:t>
            </a:r>
          </a:p>
          <a:p>
            <a:pPr algn="ctr" eaLnBrk="1"/>
            <a:r>
              <a:rPr lang="en-US" altLang="en-US" b="1" dirty="0">
                <a:solidFill>
                  <a:srgbClr val="E9700A"/>
                </a:solidFill>
                <a:latin typeface="Cambria" panose="02040503050406030204" pitchFamily="18" charset="0"/>
              </a:rPr>
              <a:t>s</a:t>
            </a:r>
            <a:r>
              <a:rPr lang="en-US" altLang="en-US" b="1" dirty="0" smtClean="0">
                <a:solidFill>
                  <a:srgbClr val="E9700A"/>
                </a:solidFill>
                <a:latin typeface="Cambria" panose="02040503050406030204" pitchFamily="18" charset="0"/>
              </a:rPr>
              <a:t>tay by multivariable analysis	</a:t>
            </a:r>
            <a:endParaRPr lang="en-US" altLang="en-US" b="1" dirty="0">
              <a:solidFill>
                <a:srgbClr val="E9700A"/>
              </a:solidFill>
              <a:latin typeface="Cambria" panose="02040503050406030204" pitchFamily="18" charset="0"/>
            </a:endParaRPr>
          </a:p>
        </p:txBody>
      </p:sp>
    </p:spTree>
    <p:extLst>
      <p:ext uri="{BB962C8B-B14F-4D97-AF65-F5344CB8AC3E}">
        <p14:creationId xmlns:p14="http://schemas.microsoft.com/office/powerpoint/2010/main" val="195769202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877041"/>
            <a:ext cx="6588125" cy="3059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Rectangle 2"/>
          <p:cNvSpPr>
            <a:spLocks/>
          </p:cNvSpPr>
          <p:nvPr/>
        </p:nvSpPr>
        <p:spPr bwMode="auto">
          <a:xfrm>
            <a:off x="2457021" y="4774857"/>
            <a:ext cx="6588125" cy="149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lnSpc>
                <a:spcPct val="97000"/>
              </a:lnSpc>
            </a:pPr>
            <a:r>
              <a:rPr lang="en-US" altLang="en-US" sz="1000" b="1" i="1" dirty="0" err="1">
                <a:solidFill>
                  <a:schemeClr val="bg1"/>
                </a:solidFill>
                <a:latin typeface="+mn-lt"/>
                <a:ea typeface="Sans Serif" charset="0"/>
                <a:cs typeface="Sans Serif" charset="0"/>
                <a:sym typeface="Sans Serif" charset="0"/>
              </a:rPr>
              <a:t>Sundt</a:t>
            </a:r>
            <a:r>
              <a:rPr lang="en-US" altLang="en-US" sz="1000" b="1" i="1" dirty="0">
                <a:solidFill>
                  <a:schemeClr val="bg1"/>
                </a:solidFill>
                <a:latin typeface="+mn-lt"/>
                <a:ea typeface="Sans Serif" charset="0"/>
                <a:cs typeface="Sans Serif" charset="0"/>
                <a:sym typeface="Sans Serif" charset="0"/>
              </a:rPr>
              <a:t>, T. M. et al. Circulation 2000;102:III-70-III-74</a:t>
            </a:r>
          </a:p>
        </p:txBody>
      </p:sp>
      <p:sp>
        <p:nvSpPr>
          <p:cNvPr id="32772" name="Rectangle 3"/>
          <p:cNvSpPr>
            <a:spLocks/>
          </p:cNvSpPr>
          <p:nvPr/>
        </p:nvSpPr>
        <p:spPr bwMode="auto">
          <a:xfrm>
            <a:off x="179388" y="150100"/>
            <a:ext cx="8783637" cy="537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lnSpc>
                <a:spcPct val="97000"/>
              </a:lnSpc>
            </a:pPr>
            <a:r>
              <a:rPr lang="en-US" altLang="en-US" b="1" dirty="0">
                <a:solidFill>
                  <a:srgbClr val="E9700A"/>
                </a:solidFill>
                <a:latin typeface="Cambria" panose="02040503050406030204" pitchFamily="18" charset="0"/>
                <a:ea typeface="Sans Serif" charset="0"/>
                <a:cs typeface="Sans Serif" charset="0"/>
                <a:sym typeface="Sans Serif" charset="0"/>
              </a:rPr>
              <a:t>Figure 24. Improvement in NYHA class in octogenarian survivors after aortic </a:t>
            </a:r>
            <a:endParaRPr lang="en-US" altLang="en-US" b="1" dirty="0" smtClean="0">
              <a:solidFill>
                <a:srgbClr val="E9700A"/>
              </a:solidFill>
              <a:latin typeface="Cambria" panose="02040503050406030204" pitchFamily="18" charset="0"/>
              <a:ea typeface="Sans Serif" charset="0"/>
              <a:cs typeface="Sans Serif" charset="0"/>
              <a:sym typeface="Sans Serif" charset="0"/>
            </a:endParaRPr>
          </a:p>
          <a:p>
            <a:pPr algn="ctr" eaLnBrk="1">
              <a:lnSpc>
                <a:spcPct val="97000"/>
              </a:lnSpc>
            </a:pPr>
            <a:r>
              <a:rPr lang="en-US" altLang="en-US" b="1" dirty="0" smtClean="0">
                <a:solidFill>
                  <a:srgbClr val="E9700A"/>
                </a:solidFill>
                <a:latin typeface="Cambria" panose="02040503050406030204" pitchFamily="18" charset="0"/>
                <a:ea typeface="Sans Serif" charset="0"/>
                <a:cs typeface="Sans Serif" charset="0"/>
                <a:sym typeface="Sans Serif" charset="0"/>
              </a:rPr>
              <a:t>valve </a:t>
            </a:r>
            <a:r>
              <a:rPr lang="en-US" altLang="en-US" b="1" dirty="0">
                <a:solidFill>
                  <a:srgbClr val="E9700A"/>
                </a:solidFill>
                <a:latin typeface="Cambria" panose="02040503050406030204" pitchFamily="18" charset="0"/>
                <a:ea typeface="Sans Serif" charset="0"/>
                <a:cs typeface="Sans Serif" charset="0"/>
                <a:sym typeface="Sans Serif" charset="0"/>
              </a:rPr>
              <a:t>replacement</a:t>
            </a:r>
          </a:p>
        </p:txBody>
      </p:sp>
    </p:spTree>
    <p:extLst>
      <p:ext uri="{BB962C8B-B14F-4D97-AF65-F5344CB8AC3E}">
        <p14:creationId xmlns:p14="http://schemas.microsoft.com/office/powerpoint/2010/main" val="1834664895"/>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4" y="1632348"/>
            <a:ext cx="7927975" cy="1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265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ph type="title" idx="4294967295"/>
          </p:nvPr>
        </p:nvSpPr>
        <p:spPr>
          <a:xfrm>
            <a:off x="457200" y="105934"/>
            <a:ext cx="8229600" cy="858441"/>
          </a:xfrm>
        </p:spPr>
        <p:txBody>
          <a:bodyPr>
            <a:normAutofit/>
          </a:bodyPr>
          <a:lstStyle/>
          <a:p>
            <a:pPr eaLnBrk="1"/>
            <a:r>
              <a:rPr lang="en-US" altLang="en-US" sz="4000" b="1" dirty="0" smtClean="0">
                <a:solidFill>
                  <a:srgbClr val="E9700A"/>
                </a:solidFill>
                <a:latin typeface="Cambria" panose="02040503050406030204" pitchFamily="18" charset="0"/>
              </a:rPr>
              <a:t>Physical </a:t>
            </a:r>
            <a:r>
              <a:rPr lang="en-US" altLang="en-US" sz="4000" b="1" dirty="0" smtClean="0">
                <a:solidFill>
                  <a:srgbClr val="E9700A"/>
                </a:solidFill>
                <a:latin typeface="Cambria" panose="02040503050406030204" pitchFamily="18" charset="0"/>
              </a:rPr>
              <a:t>Exam </a:t>
            </a:r>
            <a:r>
              <a:rPr lang="en-US" altLang="en-US" sz="4000" b="1" dirty="0">
                <a:solidFill>
                  <a:srgbClr val="E9700A"/>
                </a:solidFill>
                <a:latin typeface="Cambria" panose="02040503050406030204" pitchFamily="18" charset="0"/>
              </a:rPr>
              <a:t>F</a:t>
            </a:r>
            <a:r>
              <a:rPr lang="en-US" altLang="en-US" sz="4000" b="1" dirty="0" smtClean="0">
                <a:solidFill>
                  <a:srgbClr val="E9700A"/>
                </a:solidFill>
                <a:latin typeface="Cambria" panose="02040503050406030204" pitchFamily="18" charset="0"/>
              </a:rPr>
              <a:t>indings </a:t>
            </a:r>
            <a:r>
              <a:rPr lang="en-US" altLang="en-US" sz="4000" b="1" dirty="0" smtClean="0">
                <a:solidFill>
                  <a:srgbClr val="E9700A"/>
                </a:solidFill>
                <a:latin typeface="Cambria" panose="02040503050406030204" pitchFamily="18" charset="0"/>
              </a:rPr>
              <a:t>in AS</a:t>
            </a:r>
          </a:p>
        </p:txBody>
      </p:sp>
      <p:graphicFrame>
        <p:nvGraphicFramePr>
          <p:cNvPr id="6146" name="Group 2"/>
          <p:cNvGraphicFramePr>
            <a:graphicFrameLocks noGrp="1"/>
          </p:cNvGraphicFramePr>
          <p:nvPr>
            <p:extLst>
              <p:ext uri="{D42A27DB-BD31-4B8C-83A1-F6EECF244321}">
                <p14:modId xmlns:p14="http://schemas.microsoft.com/office/powerpoint/2010/main" val="1022820548"/>
              </p:ext>
            </p:extLst>
          </p:nvPr>
        </p:nvGraphicFramePr>
        <p:xfrm>
          <a:off x="1009650" y="1160570"/>
          <a:ext cx="7124700" cy="2776536"/>
        </p:xfrm>
        <a:graphic>
          <a:graphicData uri="http://schemas.openxmlformats.org/drawingml/2006/table">
            <a:tbl>
              <a:tblPr>
                <a:tableStyleId>{68D230F3-CF80-4859-8CE7-A43EE81993B5}</a:tableStyleId>
              </a:tblPr>
              <a:tblGrid>
                <a:gridCol w="3562350"/>
                <a:gridCol w="3562350"/>
              </a:tblGrid>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Young Adults</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Older Adults</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Harsh, ejection systolic crescendo-decrescendo murmur</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Often soft, ejection systolic crescendo-decrescendo murmur</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Prominent carotid </a:t>
                      </a:r>
                      <a:r>
                        <a:rPr kumimoji="0" lang="en-US" altLang="en-US" sz="1400" u="none" strike="noStrike" cap="none" normalizeH="0" baseline="0" dirty="0" err="1" smtClean="0">
                          <a:ln>
                            <a:noFill/>
                          </a:ln>
                          <a:effectLst/>
                          <a:sym typeface="Calibri" pitchFamily="34" charset="0"/>
                        </a:rPr>
                        <a:t>pulsus</a:t>
                      </a:r>
                      <a:r>
                        <a:rPr kumimoji="0" lang="en-US" altLang="en-US" sz="1400" u="none" strike="noStrike" cap="none" normalizeH="0" baseline="0" dirty="0" smtClean="0">
                          <a:ln>
                            <a:noFill/>
                          </a:ln>
                          <a:effectLst/>
                          <a:sym typeface="Calibri" pitchFamily="34" charset="0"/>
                        </a:rPr>
                        <a:t> “</a:t>
                      </a:r>
                      <a:r>
                        <a:rPr kumimoji="0" lang="en-US" altLang="en-US" sz="1400" u="none" strike="noStrike" cap="none" normalizeH="0" baseline="0" dirty="0" err="1" smtClean="0">
                          <a:ln>
                            <a:noFill/>
                          </a:ln>
                          <a:effectLst/>
                          <a:sym typeface="Calibri" pitchFamily="34" charset="0"/>
                        </a:rPr>
                        <a:t>parvus</a:t>
                      </a:r>
                      <a:r>
                        <a:rPr kumimoji="0" lang="en-US" altLang="en-US" sz="1400" u="none" strike="noStrike" cap="none" normalizeH="0" baseline="0" dirty="0" smtClean="0">
                          <a:ln>
                            <a:noFill/>
                          </a:ln>
                          <a:effectLst/>
                          <a:sym typeface="Calibri" pitchFamily="34" charset="0"/>
                        </a:rPr>
                        <a:t> et </a:t>
                      </a:r>
                      <a:r>
                        <a:rPr kumimoji="0" lang="en-US" altLang="en-US" sz="1400" u="none" strike="noStrike" cap="none" normalizeH="0" baseline="0" dirty="0" err="1" smtClean="0">
                          <a:ln>
                            <a:noFill/>
                          </a:ln>
                          <a:effectLst/>
                          <a:sym typeface="Calibri" pitchFamily="34" charset="0"/>
                        </a:rPr>
                        <a:t>tardus</a:t>
                      </a:r>
                      <a:r>
                        <a:rPr kumimoji="0" lang="en-US" altLang="en-US" sz="1400" u="none" strike="noStrike" cap="none" normalizeH="0" baseline="0" dirty="0" smtClean="0">
                          <a:ln>
                            <a:noFill/>
                          </a:ln>
                          <a:effectLst/>
                          <a:sym typeface="Calibri" pitchFamily="34" charset="0"/>
                        </a:rPr>
                        <a:t>”</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Absent carotid </a:t>
                      </a:r>
                      <a:r>
                        <a:rPr kumimoji="0" lang="en-US" altLang="en-US" sz="1400" u="none" strike="noStrike" cap="none" normalizeH="0" baseline="0" dirty="0" err="1" smtClean="0">
                          <a:ln>
                            <a:noFill/>
                          </a:ln>
                          <a:effectLst/>
                          <a:sym typeface="Calibri" pitchFamily="34" charset="0"/>
                        </a:rPr>
                        <a:t>pulsus</a:t>
                      </a:r>
                      <a:r>
                        <a:rPr kumimoji="0" lang="en-US" altLang="en-US" sz="1400" u="none" strike="noStrike" cap="none" normalizeH="0" baseline="0" dirty="0" smtClean="0">
                          <a:ln>
                            <a:noFill/>
                          </a:ln>
                          <a:effectLst/>
                          <a:sym typeface="Calibri" pitchFamily="34" charset="0"/>
                        </a:rPr>
                        <a:t> “</a:t>
                      </a:r>
                      <a:r>
                        <a:rPr kumimoji="0" lang="en-US" altLang="en-US" sz="1400" u="none" strike="noStrike" cap="none" normalizeH="0" baseline="0" dirty="0" err="1" smtClean="0">
                          <a:ln>
                            <a:noFill/>
                          </a:ln>
                          <a:effectLst/>
                          <a:sym typeface="Calibri" pitchFamily="34" charset="0"/>
                        </a:rPr>
                        <a:t>parvus</a:t>
                      </a:r>
                      <a:r>
                        <a:rPr kumimoji="0" lang="en-US" altLang="en-US" sz="1400" u="none" strike="noStrike" cap="none" normalizeH="0" baseline="0" dirty="0" smtClean="0">
                          <a:ln>
                            <a:noFill/>
                          </a:ln>
                          <a:effectLst/>
                          <a:sym typeface="Calibri" pitchFamily="34" charset="0"/>
                        </a:rPr>
                        <a:t> et </a:t>
                      </a:r>
                      <a:r>
                        <a:rPr kumimoji="0" lang="en-US" altLang="en-US" sz="1400" u="none" strike="noStrike" cap="none" normalizeH="0" baseline="0" dirty="0" err="1" smtClean="0">
                          <a:ln>
                            <a:noFill/>
                          </a:ln>
                          <a:effectLst/>
                          <a:sym typeface="Calibri" pitchFamily="34" charset="0"/>
                        </a:rPr>
                        <a:t>tardus</a:t>
                      </a:r>
                      <a:r>
                        <a:rPr kumimoji="0" lang="en-US" altLang="en-US" sz="1400" u="none" strike="noStrike" cap="none" normalizeH="0" baseline="0" dirty="0" smtClean="0">
                          <a:ln>
                            <a:noFill/>
                          </a:ln>
                          <a:effectLst/>
                          <a:sym typeface="Calibri" pitchFamily="34" charset="0"/>
                        </a:rPr>
                        <a:t>”</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Soft A2</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Absent A2</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r>
              <a:tr h="7072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Left ventricular heave and S4 gallop</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S4 gallop is often secondary to hypertension and is therefore not specific for aortic stenosis</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Systolic blood pressure in severe aortic stenosis &lt;200 mmHg</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Systolic blood pressure in severe aortic stenosis &lt;200 mmHg</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694" marR="45694" marT="34271" marB="34271" anchor="ctr" horzOverflow="overflow"/>
                </a:tc>
              </a:tr>
            </a:tbl>
          </a:graphicData>
        </a:graphic>
      </p:graphicFrame>
    </p:spTree>
    <p:extLst>
      <p:ext uri="{BB962C8B-B14F-4D97-AF65-F5344CB8AC3E}">
        <p14:creationId xmlns:p14="http://schemas.microsoft.com/office/powerpoint/2010/main" val="33991691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8614" y="623502"/>
            <a:ext cx="6514967" cy="347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2"/>
          <p:cNvSpPr>
            <a:spLocks/>
          </p:cNvSpPr>
          <p:nvPr/>
        </p:nvSpPr>
        <p:spPr bwMode="auto">
          <a:xfrm>
            <a:off x="685800" y="0"/>
            <a:ext cx="7772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ctr" eaLnBrk="1"/>
            <a:r>
              <a:rPr lang="en-US" altLang="en-US" sz="1400" b="1" dirty="0">
                <a:solidFill>
                  <a:srgbClr val="E9700A"/>
                </a:solidFill>
                <a:latin typeface="Cambria" panose="02040503050406030204" pitchFamily="18" charset="0"/>
              </a:rPr>
              <a:t>Figure 1. Doppler Interrogation of the aortic valve shows a maximum velocity of 4 m/s, a mean gradient of 40mmHg and a calculated aortic valve area (continuity equation) of 0.85 cm2.</a:t>
            </a:r>
          </a:p>
        </p:txBody>
      </p:sp>
    </p:spTree>
    <p:extLst>
      <p:ext uri="{BB962C8B-B14F-4D97-AF65-F5344CB8AC3E}">
        <p14:creationId xmlns:p14="http://schemas.microsoft.com/office/powerpoint/2010/main" val="22097899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ph type="title" idx="4294967295"/>
          </p:nvPr>
        </p:nvSpPr>
        <p:spPr>
          <a:xfrm>
            <a:off x="457200" y="43989"/>
            <a:ext cx="8229600" cy="858441"/>
          </a:xfrm>
        </p:spPr>
        <p:txBody>
          <a:bodyPr>
            <a:noAutofit/>
          </a:bodyPr>
          <a:lstStyle/>
          <a:p>
            <a:pPr eaLnBrk="1"/>
            <a:r>
              <a:rPr lang="en-US" altLang="en-US" sz="2600" b="1" dirty="0" smtClean="0">
                <a:solidFill>
                  <a:srgbClr val="E9700A"/>
                </a:solidFill>
                <a:latin typeface="Cambria" panose="02040503050406030204" pitchFamily="18" charset="0"/>
              </a:rPr>
              <a:t>Figure 2. Risk factors for calcific aortic stenosis</a:t>
            </a:r>
          </a:p>
        </p:txBody>
      </p:sp>
      <p:graphicFrame>
        <p:nvGraphicFramePr>
          <p:cNvPr id="8194" name="Group 2"/>
          <p:cNvGraphicFramePr>
            <a:graphicFrameLocks noGrp="1"/>
          </p:cNvGraphicFramePr>
          <p:nvPr>
            <p:extLst>
              <p:ext uri="{D42A27DB-BD31-4B8C-83A1-F6EECF244321}">
                <p14:modId xmlns:p14="http://schemas.microsoft.com/office/powerpoint/2010/main" val="287863710"/>
              </p:ext>
            </p:extLst>
          </p:nvPr>
        </p:nvGraphicFramePr>
        <p:xfrm>
          <a:off x="457200" y="780020"/>
          <a:ext cx="8229600" cy="3124200"/>
        </p:xfrm>
        <a:graphic>
          <a:graphicData uri="http://schemas.openxmlformats.org/drawingml/2006/table">
            <a:tbl>
              <a:tblPr>
                <a:tableStyleId>{68D230F3-CF80-4859-8CE7-A43EE81993B5}</a:tableStyleId>
              </a:tblPr>
              <a:tblGrid>
                <a:gridCol w="4114800"/>
                <a:gridCol w="4114800"/>
              </a:tblGrid>
              <a:tr h="297656">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smtClean="0">
                          <a:ln>
                            <a:noFill/>
                          </a:ln>
                          <a:effectLst/>
                          <a:sym typeface="Calibri" pitchFamily="34" charset="0"/>
                        </a:rPr>
                        <a:t>Clinical</a:t>
                      </a:r>
                      <a:endParaRPr kumimoji="0" lang="en-US" altLang="en-US" sz="16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smtClean="0">
                          <a:ln>
                            <a:noFill/>
                          </a:ln>
                          <a:effectLst/>
                          <a:sym typeface="Calibri" pitchFamily="34" charset="0"/>
                        </a:rPr>
                        <a:t>Biochemical</a:t>
                      </a:r>
                      <a:endParaRPr kumimoji="0" lang="en-US" altLang="en-US" sz="16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97656">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Age</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smtClean="0">
                          <a:ln>
                            <a:noFill/>
                          </a:ln>
                          <a:effectLst/>
                          <a:sym typeface="Calibri" pitchFamily="34" charset="0"/>
                        </a:rPr>
                        <a:t>Hyperlipidemia (LDL and Lp (a))</a:t>
                      </a:r>
                      <a:endParaRPr kumimoji="0" lang="en-US" altLang="en-US" sz="16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Male sex</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smtClean="0">
                          <a:ln>
                            <a:noFill/>
                          </a:ln>
                          <a:effectLst/>
                          <a:sym typeface="Calibri" pitchFamily="34" charset="0"/>
                        </a:rPr>
                        <a:t>Hypercalcemia</a:t>
                      </a:r>
                      <a:endParaRPr kumimoji="0" lang="en-US" altLang="en-US" sz="16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Smoking</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smtClean="0">
                          <a:ln>
                            <a:noFill/>
                          </a:ln>
                          <a:effectLst/>
                          <a:sym typeface="Calibri" pitchFamily="34" charset="0"/>
                        </a:rPr>
                        <a:t>Elevated serum creatinine</a:t>
                      </a:r>
                      <a:endParaRPr kumimoji="0" lang="en-US" altLang="en-US" sz="16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Hypertension</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Diabetes mellitus</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Coronary artery disease</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Chronic renal failure</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smtClean="0">
                          <a:ln>
                            <a:noFill/>
                          </a:ln>
                          <a:effectLst/>
                          <a:sym typeface="Calibri" pitchFamily="34" charset="0"/>
                        </a:rPr>
                        <a:t>Paget’s disease</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600" u="none" strike="noStrike" cap="none" normalizeH="0" baseline="0" dirty="0" err="1" smtClean="0">
                          <a:ln>
                            <a:noFill/>
                          </a:ln>
                          <a:effectLst/>
                          <a:sym typeface="Calibri" pitchFamily="34" charset="0"/>
                        </a:rPr>
                        <a:t>Hyperparathroidism</a:t>
                      </a:r>
                      <a:endParaRPr kumimoji="0" lang="en-US" altLang="en-US" sz="16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bl>
          </a:graphicData>
        </a:graphic>
      </p:graphicFrame>
      <p:sp>
        <p:nvSpPr>
          <p:cNvPr id="7206" name="Rectangle 75"/>
          <p:cNvSpPr>
            <a:spLocks/>
          </p:cNvSpPr>
          <p:nvPr/>
        </p:nvSpPr>
        <p:spPr bwMode="auto">
          <a:xfrm>
            <a:off x="5700583" y="4514850"/>
            <a:ext cx="330337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b="1" i="1" dirty="0">
                <a:solidFill>
                  <a:schemeClr val="bg1"/>
                </a:solidFill>
              </a:rPr>
              <a:t>Cowell SJ, Newby DE, Boon NA, Elder AT. Calcific </a:t>
            </a:r>
            <a:r>
              <a:rPr lang="en-US" altLang="en-US" sz="1000" b="1" i="1" dirty="0" smtClean="0">
                <a:solidFill>
                  <a:schemeClr val="bg1"/>
                </a:solidFill>
              </a:rPr>
              <a:t>aortic stenosis</a:t>
            </a:r>
            <a:r>
              <a:rPr lang="en-US" altLang="en-US" sz="1000" b="1" i="1" dirty="0">
                <a:solidFill>
                  <a:schemeClr val="bg1"/>
                </a:solidFill>
              </a:rPr>
              <a:t>: same old story? </a:t>
            </a:r>
          </a:p>
          <a:p>
            <a:pPr algn="r" eaLnBrk="1"/>
            <a:r>
              <a:rPr lang="en-US" altLang="en-US" sz="1000" b="1" i="1" dirty="0">
                <a:solidFill>
                  <a:schemeClr val="bg1"/>
                </a:solidFill>
              </a:rPr>
              <a:t>Age Ageing 2004;33:538-44.</a:t>
            </a:r>
          </a:p>
        </p:txBody>
      </p:sp>
      <p:sp>
        <p:nvSpPr>
          <p:cNvPr id="7207" name="Rectangle 76"/>
          <p:cNvSpPr>
            <a:spLocks/>
          </p:cNvSpPr>
          <p:nvPr/>
        </p:nvSpPr>
        <p:spPr bwMode="auto">
          <a:xfrm>
            <a:off x="457200" y="3908854"/>
            <a:ext cx="376090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sz="1400" dirty="0"/>
              <a:t>LDL = low density lipoprotein, </a:t>
            </a:r>
            <a:r>
              <a:rPr lang="en-US" altLang="en-US" sz="1400" dirty="0" err="1"/>
              <a:t>Lp</a:t>
            </a:r>
            <a:r>
              <a:rPr lang="en-US" altLang="en-US" sz="1400" dirty="0"/>
              <a:t>(a) = lipoprotein a</a:t>
            </a:r>
          </a:p>
        </p:txBody>
      </p:sp>
    </p:spTree>
    <p:extLst>
      <p:ext uri="{BB962C8B-B14F-4D97-AF65-F5344CB8AC3E}">
        <p14:creationId xmlns:p14="http://schemas.microsoft.com/office/powerpoint/2010/main" val="33967377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ph type="title" idx="4294967295"/>
          </p:nvPr>
        </p:nvSpPr>
        <p:spPr>
          <a:xfrm>
            <a:off x="457200" y="204788"/>
            <a:ext cx="8229600" cy="858441"/>
          </a:xfrm>
        </p:spPr>
        <p:txBody>
          <a:bodyPr>
            <a:normAutofit fontScale="90000"/>
          </a:bodyPr>
          <a:lstStyle/>
          <a:p>
            <a:pPr eaLnBrk="1"/>
            <a:r>
              <a:rPr lang="en-US" altLang="en-US" sz="2600" b="1" dirty="0" smtClean="0">
                <a:solidFill>
                  <a:srgbClr val="E9700A"/>
                </a:solidFill>
                <a:latin typeface="Cambria" panose="02040503050406030204" pitchFamily="18" charset="0"/>
              </a:rPr>
              <a:t>Figure </a:t>
            </a:r>
            <a:r>
              <a:rPr lang="en-US" altLang="en-US" sz="2600" b="1" dirty="0" smtClean="0">
                <a:solidFill>
                  <a:srgbClr val="E9700A"/>
                </a:solidFill>
                <a:latin typeface="Cambria" panose="02040503050406030204" pitchFamily="18" charset="0"/>
              </a:rPr>
              <a:t>3. </a:t>
            </a:r>
            <a:r>
              <a:rPr lang="en-US" altLang="en-US" sz="2600" b="1" dirty="0" smtClean="0">
                <a:solidFill>
                  <a:srgbClr val="E9700A"/>
                </a:solidFill>
                <a:latin typeface="Cambria" panose="02040503050406030204" pitchFamily="18" charset="0"/>
              </a:rPr>
              <a:t>Independent predictors of progression of AS</a:t>
            </a:r>
          </a:p>
        </p:txBody>
      </p:sp>
      <p:graphicFrame>
        <p:nvGraphicFramePr>
          <p:cNvPr id="9218" name="Group 2"/>
          <p:cNvGraphicFramePr>
            <a:graphicFrameLocks noGrp="1"/>
          </p:cNvGraphicFramePr>
          <p:nvPr>
            <p:extLst>
              <p:ext uri="{D42A27DB-BD31-4B8C-83A1-F6EECF244321}">
                <p14:modId xmlns:p14="http://schemas.microsoft.com/office/powerpoint/2010/main" val="618633864"/>
              </p:ext>
            </p:extLst>
          </p:nvPr>
        </p:nvGraphicFramePr>
        <p:xfrm>
          <a:off x="457200" y="1063229"/>
          <a:ext cx="8229600" cy="1992153"/>
        </p:xfrm>
        <a:graphic>
          <a:graphicData uri="http://schemas.openxmlformats.org/drawingml/2006/table">
            <a:tbl>
              <a:tblPr>
                <a:tableStyleId>{68D230F3-CF80-4859-8CE7-A43EE81993B5}</a:tableStyleId>
              </a:tblPr>
              <a:tblGrid>
                <a:gridCol w="8229600"/>
              </a:tblGrid>
              <a:tr h="278606">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Times New Roman" pitchFamily="18" charset="0"/>
                        </a:rPr>
                        <a:t>Male gender</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Cigarette smoking</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Hypertension</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88131">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Diabetes Mellitus</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78606">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Times New Roman" pitchFamily="18" charset="0"/>
                        </a:rPr>
                        <a:t>LDL ≥ 125 mg/dl and</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77416">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Times New Roman" pitchFamily="18" charset="0"/>
                        </a:rPr>
                        <a:t>HDL ≤ 35 mg/dl </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r h="278606">
                <a:tc>
                  <a:txBody>
                    <a:bodyPr/>
                    <a:lstStyle>
                      <a:lvl1pPr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eaLnBrk="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eaLnBrk="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Times New Roman" pitchFamily="18" charset="0"/>
                        </a:rPr>
                        <a:t>Use of statins (inverse association).</a:t>
                      </a:r>
                      <a:endPar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Calibri" pitchFamily="34" charset="0"/>
                        <a:sym typeface="Calibri" pitchFamily="34" charset="0"/>
                      </a:endParaRPr>
                    </a:p>
                  </a:txBody>
                  <a:tcPr marL="45720" marR="45720" marT="34290" marB="34290" horzOverflow="overflow"/>
                </a:tc>
              </a:tr>
            </a:tbl>
          </a:graphicData>
        </a:graphic>
      </p:graphicFrame>
      <p:sp>
        <p:nvSpPr>
          <p:cNvPr id="8213" name="Rectangle 32"/>
          <p:cNvSpPr>
            <a:spLocks/>
          </p:cNvSpPr>
          <p:nvPr/>
        </p:nvSpPr>
        <p:spPr bwMode="auto">
          <a:xfrm>
            <a:off x="5782962" y="4369712"/>
            <a:ext cx="336103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dirty="0" err="1">
                <a:solidFill>
                  <a:schemeClr val="bg1"/>
                </a:solidFill>
                <a:latin typeface="+mn-lt"/>
                <a:cs typeface="Times New Roman" pitchFamily="18" charset="0"/>
                <a:sym typeface="Times New Roman" pitchFamily="18" charset="0"/>
              </a:rPr>
              <a:t>Aronow</a:t>
            </a:r>
            <a:r>
              <a:rPr lang="en-US" altLang="en-US" sz="1000" dirty="0">
                <a:solidFill>
                  <a:schemeClr val="bg1"/>
                </a:solidFill>
                <a:latin typeface="+mn-lt"/>
                <a:cs typeface="Times New Roman" pitchFamily="18" charset="0"/>
                <a:sym typeface="Times New Roman" pitchFamily="18" charset="0"/>
              </a:rPr>
              <a:t> WS et al. Association of coronary risk factors and use of statins with progression of</a:t>
            </a:r>
          </a:p>
          <a:p>
            <a:pPr algn="r" eaLnBrk="1"/>
            <a:r>
              <a:rPr lang="en-US" altLang="en-US" sz="1000" dirty="0">
                <a:solidFill>
                  <a:schemeClr val="bg1"/>
                </a:solidFill>
                <a:latin typeface="+mn-lt"/>
                <a:cs typeface="Times New Roman" pitchFamily="18" charset="0"/>
                <a:sym typeface="Times New Roman" pitchFamily="18" charset="0"/>
              </a:rPr>
              <a:t> mild </a:t>
            </a:r>
            <a:r>
              <a:rPr lang="en-US" altLang="en-US" sz="1000" dirty="0" err="1">
                <a:solidFill>
                  <a:schemeClr val="bg1"/>
                </a:solidFill>
                <a:latin typeface="+mn-lt"/>
                <a:cs typeface="Times New Roman" pitchFamily="18" charset="0"/>
                <a:sym typeface="Times New Roman" pitchFamily="18" charset="0"/>
              </a:rPr>
              <a:t>subvalvular</a:t>
            </a:r>
            <a:r>
              <a:rPr lang="en-US" altLang="en-US" sz="1000" dirty="0">
                <a:solidFill>
                  <a:schemeClr val="bg1"/>
                </a:solidFill>
                <a:latin typeface="+mn-lt"/>
                <a:cs typeface="Times New Roman" pitchFamily="18" charset="0"/>
                <a:sym typeface="Times New Roman" pitchFamily="18" charset="0"/>
              </a:rPr>
              <a:t> aortic stenosis in older persons. Am J </a:t>
            </a:r>
            <a:r>
              <a:rPr lang="en-US" altLang="en-US" sz="1000" dirty="0" err="1">
                <a:solidFill>
                  <a:schemeClr val="bg1"/>
                </a:solidFill>
                <a:latin typeface="+mn-lt"/>
                <a:cs typeface="Times New Roman" pitchFamily="18" charset="0"/>
                <a:sym typeface="Times New Roman" pitchFamily="18" charset="0"/>
              </a:rPr>
              <a:t>cardiol</a:t>
            </a:r>
            <a:r>
              <a:rPr lang="en-US" altLang="en-US" sz="1000" dirty="0">
                <a:solidFill>
                  <a:schemeClr val="bg1"/>
                </a:solidFill>
                <a:latin typeface="+mn-lt"/>
                <a:cs typeface="Times New Roman" pitchFamily="18" charset="0"/>
                <a:sym typeface="Times New Roman" pitchFamily="18" charset="0"/>
              </a:rPr>
              <a:t> 2001;88:693-695</a:t>
            </a:r>
          </a:p>
        </p:txBody>
      </p:sp>
    </p:spTree>
    <p:extLst>
      <p:ext uri="{BB962C8B-B14F-4D97-AF65-F5344CB8AC3E}">
        <p14:creationId xmlns:p14="http://schemas.microsoft.com/office/powerpoint/2010/main" val="35686557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ph type="title" idx="4294967295"/>
          </p:nvPr>
        </p:nvSpPr>
        <p:spPr>
          <a:xfrm>
            <a:off x="457200" y="204788"/>
            <a:ext cx="8229600" cy="858441"/>
          </a:xfrm>
        </p:spPr>
        <p:txBody>
          <a:bodyPr>
            <a:normAutofit/>
          </a:bodyPr>
          <a:lstStyle/>
          <a:p>
            <a:pPr eaLnBrk="1"/>
            <a:r>
              <a:rPr lang="en-US" altLang="en-US" sz="2000" b="1" dirty="0" smtClean="0">
                <a:solidFill>
                  <a:srgbClr val="E9700A"/>
                </a:solidFill>
                <a:latin typeface="Cambria" panose="02040503050406030204" pitchFamily="18" charset="0"/>
              </a:rPr>
              <a:t>Figure 4. The prevalence of physical signs of aortic stenosis in elderly patients</a:t>
            </a:r>
          </a:p>
        </p:txBody>
      </p:sp>
      <p:graphicFrame>
        <p:nvGraphicFramePr>
          <p:cNvPr id="10242" name="Group 2"/>
          <p:cNvGraphicFramePr>
            <a:graphicFrameLocks noGrp="1"/>
          </p:cNvGraphicFramePr>
          <p:nvPr>
            <p:extLst>
              <p:ext uri="{D42A27DB-BD31-4B8C-83A1-F6EECF244321}">
                <p14:modId xmlns:p14="http://schemas.microsoft.com/office/powerpoint/2010/main" val="1276484771"/>
              </p:ext>
            </p:extLst>
          </p:nvPr>
        </p:nvGraphicFramePr>
        <p:xfrm>
          <a:off x="457200" y="1063229"/>
          <a:ext cx="8229600" cy="2646758"/>
        </p:xfrm>
        <a:graphic>
          <a:graphicData uri="http://schemas.openxmlformats.org/drawingml/2006/table">
            <a:tbl>
              <a:tblPr>
                <a:tableStyleId>{68D230F3-CF80-4859-8CE7-A43EE81993B5}</a:tableStyleId>
              </a:tblPr>
              <a:tblGrid>
                <a:gridCol w="2362200"/>
                <a:gridCol w="1752600"/>
                <a:gridCol w="2057400"/>
                <a:gridCol w="2057400"/>
              </a:tblGrid>
              <a:tr h="297656">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Physical Sign</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Mild (%)</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Moderate (%)</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smtClean="0">
                          <a:ln>
                            <a:noFill/>
                          </a:ln>
                          <a:effectLst/>
                          <a:sym typeface="Calibri" pitchFamily="34" charset="0"/>
                        </a:rPr>
                        <a:t>Severe (%)</a:t>
                      </a:r>
                      <a:endParaRPr kumimoji="0" lang="en-US" altLang="en-US" sz="1400" b="1"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97656">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ASEM</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95</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100</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100</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Prolonged duration ASEM</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3</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63</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84</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Late-peaking ASES</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3</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63</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84</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49768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Prolonged carotid upstroke time</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3</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33</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53</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288131">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A2 absent</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0</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10</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16</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r h="479822">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A2 decreased or absent</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5</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smtClean="0">
                          <a:ln>
                            <a:noFill/>
                          </a:ln>
                          <a:effectLst/>
                          <a:sym typeface="Calibri" pitchFamily="34" charset="0"/>
                        </a:rPr>
                        <a:t>49</a:t>
                      </a:r>
                      <a:endParaRPr kumimoji="0" lang="en-US" altLang="en-US" sz="1400" b="0" i="0" u="none" strike="noStrike" cap="none" normalizeH="0" baseline="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c>
                  <a:txBody>
                    <a:bodyPr/>
                    <a:lstStyle>
                      <a:lvl1pPr>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1pPr>
                      <a:lvl2pPr marL="782638" indent="-325438">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2pPr>
                      <a:lvl3pPr marL="1219200" indent="-3048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3pPr>
                      <a:lvl4pPr marL="1736725" indent="-365125">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4pPr>
                      <a:lvl5pPr marL="2235200" indent="-406400">
                        <a:spcBef>
                          <a:spcPts val="700"/>
                        </a:spcBef>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5pPr>
                      <a:lvl6pPr marL="26924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6pPr>
                      <a:lvl7pPr marL="31496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7pPr>
                      <a:lvl8pPr marL="36068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8pPr>
                      <a:lvl9pPr marL="4064000" indent="-406400" fontAlgn="base" hangingPunct="0">
                        <a:spcBef>
                          <a:spcPts val="700"/>
                        </a:spcBef>
                        <a:spcAft>
                          <a:spcPct val="0"/>
                        </a:spcAft>
                        <a:buSzPct val="100000"/>
                        <a:buFont typeface="Arial" pitchFamily="34" charset="0"/>
                        <a:defRPr sz="2800">
                          <a:solidFill>
                            <a:srgbClr val="000000"/>
                          </a:solidFill>
                          <a:latin typeface="Calibri" pitchFamily="34" charset="0"/>
                          <a:ea typeface="Calibri" pitchFamily="34" charset="0"/>
                          <a:cs typeface="Calibri" pitchFamily="34" charset="0"/>
                          <a:sym typeface="Calibri" pitchFamily="34" charset="0"/>
                        </a:defRPr>
                      </a:lvl9p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en-US" sz="1400" u="none" strike="noStrike" cap="none" normalizeH="0" baseline="0" dirty="0" smtClean="0">
                          <a:ln>
                            <a:noFill/>
                          </a:ln>
                          <a:effectLst/>
                          <a:sym typeface="Calibri" pitchFamily="34" charset="0"/>
                        </a:rPr>
                        <a:t>74</a:t>
                      </a:r>
                      <a:endParaRPr kumimoji="0" lang="en-US" altLang="en-US" sz="1400" b="0" i="0" u="none" strike="noStrike" cap="none" normalizeH="0" baseline="0" dirty="0" smtClean="0">
                        <a:ln>
                          <a:noFill/>
                        </a:ln>
                        <a:solidFill>
                          <a:srgbClr val="000000"/>
                        </a:solidFill>
                        <a:effectLst/>
                        <a:latin typeface="+mn-lt" charset="0"/>
                        <a:ea typeface="+mn-ea" charset="0"/>
                        <a:cs typeface="+mn-ea" charset="0"/>
                        <a:sym typeface="Calibri" pitchFamily="34" charset="0"/>
                      </a:endParaRPr>
                    </a:p>
                  </a:txBody>
                  <a:tcPr marL="45720" marR="45720" marT="34290" marB="34290" horzOverflow="overflow"/>
                </a:tc>
              </a:tr>
            </a:tbl>
          </a:graphicData>
        </a:graphic>
      </p:graphicFrame>
      <p:sp>
        <p:nvSpPr>
          <p:cNvPr id="9261" name="Rectangle 98"/>
          <p:cNvSpPr>
            <a:spLocks/>
          </p:cNvSpPr>
          <p:nvPr/>
        </p:nvSpPr>
        <p:spPr bwMode="auto">
          <a:xfrm>
            <a:off x="5824151" y="4589502"/>
            <a:ext cx="3253946"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algn="r" eaLnBrk="1"/>
            <a:r>
              <a:rPr lang="en-US" altLang="en-US" sz="1000" b="1" i="1" dirty="0">
                <a:solidFill>
                  <a:schemeClr val="bg1"/>
                </a:solidFill>
              </a:rPr>
              <a:t>Modified from </a:t>
            </a:r>
            <a:r>
              <a:rPr lang="en-US" altLang="en-US" sz="1000" b="1" i="1" dirty="0" err="1">
                <a:solidFill>
                  <a:schemeClr val="bg1"/>
                </a:solidFill>
              </a:rPr>
              <a:t>Aronow</a:t>
            </a:r>
            <a:r>
              <a:rPr lang="en-US" altLang="en-US" sz="1000" b="1" i="1" dirty="0">
                <a:solidFill>
                  <a:schemeClr val="bg1"/>
                </a:solidFill>
              </a:rPr>
              <a:t> WS. Valvular aortic stenosis in the elderly. </a:t>
            </a:r>
            <a:r>
              <a:rPr lang="en-US" altLang="en-US" sz="1000" b="1" i="1" dirty="0" err="1">
                <a:solidFill>
                  <a:schemeClr val="bg1"/>
                </a:solidFill>
              </a:rPr>
              <a:t>Cardiol</a:t>
            </a:r>
            <a:r>
              <a:rPr lang="en-US" altLang="en-US" sz="1000" b="1" i="1" dirty="0">
                <a:solidFill>
                  <a:schemeClr val="bg1"/>
                </a:solidFill>
              </a:rPr>
              <a:t> Rev 2007;15:217-25.</a:t>
            </a:r>
          </a:p>
          <a:p>
            <a:pPr algn="r" eaLnBrk="1"/>
            <a:r>
              <a:rPr lang="en-US" altLang="en-US" sz="1000" dirty="0">
                <a:solidFill>
                  <a:schemeClr val="bg1"/>
                </a:solidFill>
              </a:rPr>
              <a:t> </a:t>
            </a:r>
          </a:p>
        </p:txBody>
      </p:sp>
      <p:sp>
        <p:nvSpPr>
          <p:cNvPr id="9262" name="Rectangle 99"/>
          <p:cNvSpPr>
            <a:spLocks/>
          </p:cNvSpPr>
          <p:nvPr/>
        </p:nvSpPr>
        <p:spPr bwMode="auto">
          <a:xfrm>
            <a:off x="457200" y="3815834"/>
            <a:ext cx="822959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sz="1400" dirty="0"/>
              <a:t>ASEM = aortic systolic ejection murmur, A2 = aortic component of the second heart sound</a:t>
            </a:r>
          </a:p>
        </p:txBody>
      </p:sp>
    </p:spTree>
    <p:extLst>
      <p:ext uri="{BB962C8B-B14F-4D97-AF65-F5344CB8AC3E}">
        <p14:creationId xmlns:p14="http://schemas.microsoft.com/office/powerpoint/2010/main" val="37427256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ph type="title" idx="4294967295"/>
          </p:nvPr>
        </p:nvSpPr>
        <p:spPr>
          <a:xfrm>
            <a:off x="425451" y="33867"/>
            <a:ext cx="8228013" cy="541735"/>
          </a:xfrm>
        </p:spPr>
        <p:txBody>
          <a:bodyPr lIns="0" tIns="0" rIns="0" bIns="0">
            <a:noAutofit/>
          </a:bodyPr>
          <a:lstStyle/>
          <a:p>
            <a:pPr defTabSz="406400" eaLnBrk="1">
              <a:lnSpc>
                <a:spcPct val="93000"/>
              </a:lnSpc>
            </a:pPr>
            <a:r>
              <a:rPr lang="en-US" altLang="en-US" sz="2000" b="1" dirty="0" smtClean="0">
                <a:solidFill>
                  <a:srgbClr val="E9700A"/>
                </a:solidFill>
                <a:latin typeface="Cambria" panose="02040503050406030204" pitchFamily="18" charset="0"/>
                <a:cs typeface="Arial" pitchFamily="34" charset="0"/>
                <a:sym typeface="Arial" pitchFamily="34" charset="0"/>
              </a:rPr>
              <a:t>Figure </a:t>
            </a:r>
            <a:r>
              <a:rPr lang="en-US" altLang="en-US" sz="2000" b="1" dirty="0" smtClean="0">
                <a:solidFill>
                  <a:srgbClr val="E9700A"/>
                </a:solidFill>
                <a:latin typeface="Cambria" panose="02040503050406030204" pitchFamily="18" charset="0"/>
                <a:cs typeface="Arial" pitchFamily="34" charset="0"/>
                <a:sym typeface="Arial" pitchFamily="34" charset="0"/>
              </a:rPr>
              <a:t>5. </a:t>
            </a:r>
            <a:r>
              <a:rPr lang="en-US" altLang="en-US" sz="2000" b="1" dirty="0" smtClean="0">
                <a:solidFill>
                  <a:srgbClr val="E9700A"/>
                </a:solidFill>
                <a:latin typeface="Cambria" panose="02040503050406030204" pitchFamily="18" charset="0"/>
                <a:cs typeface="Arial" pitchFamily="34" charset="0"/>
                <a:sym typeface="Arial" pitchFamily="34" charset="0"/>
              </a:rPr>
              <a:t>Echocardiographic Evaluation of Calcific Aortic Stenosis in the Older Adult</a:t>
            </a:r>
          </a:p>
        </p:txBody>
      </p:sp>
      <p:pic>
        <p:nvPicPr>
          <p:cNvPr id="10243" name="Picture 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3" y="660269"/>
            <a:ext cx="5060948"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3"/>
          <p:cNvSpPr>
            <a:spLocks/>
          </p:cNvSpPr>
          <p:nvPr/>
        </p:nvSpPr>
        <p:spPr bwMode="auto">
          <a:xfrm>
            <a:off x="2804584" y="4754562"/>
            <a:ext cx="6251575" cy="225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0819" tIns="40819" rIns="40819" bIns="40819">
            <a:spAutoFit/>
          </a:bodyPr>
          <a:lstStyle>
            <a:lvl1pPr defTabSz="406400" eaLnBrk="0">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1pPr>
            <a:lvl2pPr marL="742950" indent="-285750" defTabSz="406400" eaLnBrk="0">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2pPr>
            <a:lvl3pPr marL="1143000" indent="-228600" defTabSz="406400" eaLnBrk="0">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3pPr>
            <a:lvl4pPr marL="1600200" indent="-228600" defTabSz="406400" eaLnBrk="0">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4pPr>
            <a:lvl5pPr marL="2057400" indent="-228600" defTabSz="406400" eaLnBrk="0">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5pPr>
            <a:lvl6pPr marL="2514600" indent="-228600" defTabSz="406400" eaLnBrk="0" fontAlgn="base" hangingPunct="0">
              <a:spcBef>
                <a:spcPct val="0"/>
              </a:spcBef>
              <a:spcAft>
                <a:spcPct val="0"/>
              </a:spcAft>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6pPr>
            <a:lvl7pPr marL="2971800" indent="-228600" defTabSz="406400" eaLnBrk="0" fontAlgn="base" hangingPunct="0">
              <a:spcBef>
                <a:spcPct val="0"/>
              </a:spcBef>
              <a:spcAft>
                <a:spcPct val="0"/>
              </a:spcAft>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7pPr>
            <a:lvl8pPr marL="3429000" indent="-228600" defTabSz="406400" eaLnBrk="0" fontAlgn="base" hangingPunct="0">
              <a:spcBef>
                <a:spcPct val="0"/>
              </a:spcBef>
              <a:spcAft>
                <a:spcPct val="0"/>
              </a:spcAft>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8pPr>
            <a:lvl9pPr marL="3886200" indent="-228600" defTabSz="406400" eaLnBrk="0" fontAlgn="base" hangingPunct="0">
              <a:spcBef>
                <a:spcPct val="0"/>
              </a:spcBef>
              <a:spcAft>
                <a:spcPct val="0"/>
              </a:spcAft>
              <a:tabLst>
                <a:tab pos="647700" algn="l"/>
                <a:tab pos="1308100" algn="l"/>
                <a:tab pos="1968500" algn="l"/>
                <a:tab pos="2616200" algn="l"/>
                <a:tab pos="3276600" algn="l"/>
                <a:tab pos="3937000" algn="l"/>
                <a:tab pos="4584700" algn="l"/>
                <a:tab pos="5245100" algn="l"/>
                <a:tab pos="5905500" algn="l"/>
              </a:tabLst>
              <a:defRPr>
                <a:solidFill>
                  <a:srgbClr val="000000"/>
                </a:solidFill>
                <a:latin typeface="Calibri" pitchFamily="34" charset="0"/>
                <a:ea typeface="Calibri" pitchFamily="34" charset="0"/>
                <a:cs typeface="Calibri" pitchFamily="34" charset="0"/>
                <a:sym typeface="Calibri" pitchFamily="34" charset="0"/>
              </a:defRPr>
            </a:lvl9pPr>
          </a:lstStyle>
          <a:p>
            <a:pPr algn="r" eaLnBrk="1">
              <a:lnSpc>
                <a:spcPct val="93000"/>
              </a:lnSpc>
            </a:pPr>
            <a:r>
              <a:rPr lang="en-US" altLang="en-US" sz="1000" i="1" dirty="0">
                <a:solidFill>
                  <a:schemeClr val="bg1"/>
                </a:solidFill>
                <a:latin typeface="+mj-lt"/>
                <a:cs typeface="Arial" pitchFamily="34" charset="0"/>
                <a:sym typeface="Arial" pitchFamily="34" charset="0"/>
              </a:rPr>
              <a:t>Echocardiography </a:t>
            </a:r>
            <a:r>
              <a:rPr lang="en-US" altLang="en-US" sz="1000" i="1" u="sng" dirty="0">
                <a:solidFill>
                  <a:schemeClr val="bg1"/>
                </a:solidFill>
                <a:latin typeface="+mj-lt"/>
                <a:cs typeface="Arial" pitchFamily="34" charset="0"/>
                <a:sym typeface="Arial" pitchFamily="34" charset="0"/>
                <a:hlinkClick r:id="rId4"/>
              </a:rPr>
              <a:t>Volume 28, Issue 1, </a:t>
            </a:r>
            <a:r>
              <a:rPr lang="en-US" altLang="en-US" sz="1000" i="1" dirty="0">
                <a:solidFill>
                  <a:schemeClr val="bg1"/>
                </a:solidFill>
                <a:latin typeface="+mj-lt"/>
                <a:cs typeface="Arial" pitchFamily="34" charset="0"/>
                <a:sym typeface="Arial" pitchFamily="34" charset="0"/>
              </a:rPr>
              <a:t>pages 117-129</a:t>
            </a:r>
          </a:p>
        </p:txBody>
      </p:sp>
      <p:sp>
        <p:nvSpPr>
          <p:cNvPr id="10245" name="Rectangle 4"/>
          <p:cNvSpPr>
            <a:spLocks/>
          </p:cNvSpPr>
          <p:nvPr/>
        </p:nvSpPr>
        <p:spPr bwMode="auto">
          <a:xfrm>
            <a:off x="5672667" y="660269"/>
            <a:ext cx="3276601" cy="360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defTabSz="828675" eaLnBrk="0">
              <a:defRPr>
                <a:solidFill>
                  <a:srgbClr val="000000"/>
                </a:solidFill>
                <a:latin typeface="Calibri" pitchFamily="34" charset="0"/>
                <a:ea typeface="Calibri" pitchFamily="34" charset="0"/>
                <a:cs typeface="Calibri" pitchFamily="34" charset="0"/>
                <a:sym typeface="Calibri" pitchFamily="34" charset="0"/>
              </a:defRPr>
            </a:lvl1pPr>
            <a:lvl2pPr marL="742950" indent="-285750" defTabSz="828675" eaLnBrk="0">
              <a:defRPr>
                <a:solidFill>
                  <a:srgbClr val="000000"/>
                </a:solidFill>
                <a:latin typeface="Calibri" pitchFamily="34" charset="0"/>
                <a:ea typeface="Calibri" pitchFamily="34" charset="0"/>
                <a:cs typeface="Calibri" pitchFamily="34" charset="0"/>
                <a:sym typeface="Calibri" pitchFamily="34" charset="0"/>
              </a:defRPr>
            </a:lvl2pPr>
            <a:lvl3pPr marL="1143000" indent="-228600" defTabSz="828675" eaLnBrk="0">
              <a:defRPr>
                <a:solidFill>
                  <a:srgbClr val="000000"/>
                </a:solidFill>
                <a:latin typeface="Calibri" pitchFamily="34" charset="0"/>
                <a:ea typeface="Calibri" pitchFamily="34" charset="0"/>
                <a:cs typeface="Calibri" pitchFamily="34" charset="0"/>
                <a:sym typeface="Calibri" pitchFamily="34" charset="0"/>
              </a:defRPr>
            </a:lvl3pPr>
            <a:lvl4pPr marL="1600200" indent="-228600" defTabSz="828675" eaLnBrk="0">
              <a:defRPr>
                <a:solidFill>
                  <a:srgbClr val="000000"/>
                </a:solidFill>
                <a:latin typeface="Calibri" pitchFamily="34" charset="0"/>
                <a:ea typeface="Calibri" pitchFamily="34" charset="0"/>
                <a:cs typeface="Calibri" pitchFamily="34" charset="0"/>
                <a:sym typeface="Calibri" pitchFamily="34" charset="0"/>
              </a:defRPr>
            </a:lvl4pPr>
            <a:lvl5pPr marL="2057400" indent="-228600" defTabSz="828675" eaLnBrk="0">
              <a:defRPr>
                <a:solidFill>
                  <a:srgbClr val="000000"/>
                </a:solidFill>
                <a:latin typeface="Calibri" pitchFamily="34" charset="0"/>
                <a:ea typeface="Calibri" pitchFamily="34" charset="0"/>
                <a:cs typeface="Calibri" pitchFamily="34" charset="0"/>
                <a:sym typeface="Calibri" pitchFamily="34" charset="0"/>
              </a:defRPr>
            </a:lvl5pPr>
            <a:lvl6pPr marL="2514600" indent="-228600" defTabSz="828675"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971800" indent="-228600" defTabSz="828675"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429000" indent="-228600" defTabSz="828675"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886200" indent="-228600" defTabSz="828675"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pPr eaLnBrk="1"/>
            <a:r>
              <a:rPr lang="en-US" altLang="en-US" sz="1200" dirty="0">
                <a:latin typeface="Arial" pitchFamily="34" charset="0"/>
                <a:cs typeface="Arial" pitchFamily="34" charset="0"/>
                <a:sym typeface="Arial" pitchFamily="34" charset="0"/>
              </a:rPr>
              <a:t>2DTTE of a 79-year-old man with exertional angina and syncope. On the parasternal long-axis view (upper left) a calcified aortic </a:t>
            </a:r>
            <a:r>
              <a:rPr lang="en-US" altLang="en-US" sz="1200" dirty="0" smtClean="0">
                <a:latin typeface="Arial" pitchFamily="34" charset="0"/>
                <a:cs typeface="Arial" pitchFamily="34" charset="0"/>
                <a:sym typeface="Arial" pitchFamily="34" charset="0"/>
              </a:rPr>
              <a:t>valve with </a:t>
            </a:r>
            <a:r>
              <a:rPr lang="en-US" altLang="en-US" sz="1200" dirty="0">
                <a:latin typeface="Arial" pitchFamily="34" charset="0"/>
                <a:cs typeface="Arial" pitchFamily="34" charset="0"/>
                <a:sym typeface="Arial" pitchFamily="34" charset="0"/>
              </a:rPr>
              <a:t>restricted opening is shown at the arrow. The maximal velocity across the valve on CW Doppler is 4.1 m/sec (upper right) with </a:t>
            </a:r>
            <a:r>
              <a:rPr lang="en-US" altLang="en-US" sz="1200" dirty="0" smtClean="0">
                <a:latin typeface="Arial" pitchFamily="34" charset="0"/>
                <a:cs typeface="Arial" pitchFamily="34" charset="0"/>
                <a:sym typeface="Arial" pitchFamily="34" charset="0"/>
              </a:rPr>
              <a:t>a VTI </a:t>
            </a:r>
            <a:r>
              <a:rPr lang="en-US" altLang="en-US" sz="1200" dirty="0">
                <a:latin typeface="Arial" pitchFamily="34" charset="0"/>
                <a:cs typeface="Arial" pitchFamily="34" charset="0"/>
                <a:sym typeface="Arial" pitchFamily="34" charset="0"/>
              </a:rPr>
              <a:t>of 84 cm which correspond to a peak gradient of 67 mmHg and mean gradient of 35 mmHg. </a:t>
            </a:r>
            <a:endParaRPr lang="en-US" altLang="en-US" sz="1200" dirty="0" smtClean="0">
              <a:latin typeface="Arial" pitchFamily="34" charset="0"/>
              <a:cs typeface="Arial" pitchFamily="34" charset="0"/>
              <a:sym typeface="Arial" pitchFamily="34" charset="0"/>
            </a:endParaRPr>
          </a:p>
          <a:p>
            <a:pPr eaLnBrk="1"/>
            <a:endParaRPr lang="en-US" altLang="en-US" sz="1200" dirty="0">
              <a:latin typeface="Arial" pitchFamily="34" charset="0"/>
              <a:cs typeface="Arial" pitchFamily="34" charset="0"/>
              <a:sym typeface="Arial" pitchFamily="34" charset="0"/>
            </a:endParaRPr>
          </a:p>
          <a:p>
            <a:pPr eaLnBrk="1"/>
            <a:r>
              <a:rPr lang="en-US" altLang="en-US" sz="1200" dirty="0" smtClean="0">
                <a:latin typeface="Arial" pitchFamily="34" charset="0"/>
                <a:cs typeface="Arial" pitchFamily="34" charset="0"/>
                <a:sym typeface="Arial" pitchFamily="34" charset="0"/>
              </a:rPr>
              <a:t>The </a:t>
            </a:r>
            <a:r>
              <a:rPr lang="en-US" altLang="en-US" sz="1200" dirty="0">
                <a:latin typeface="Arial" pitchFamily="34" charset="0"/>
                <a:cs typeface="Arial" pitchFamily="34" charset="0"/>
                <a:sym typeface="Arial" pitchFamily="34" charset="0"/>
              </a:rPr>
              <a:t>PW across the LVOT </a:t>
            </a:r>
            <a:r>
              <a:rPr lang="en-US" altLang="en-US" sz="1200" dirty="0" smtClean="0">
                <a:latin typeface="Arial" pitchFamily="34" charset="0"/>
                <a:cs typeface="Arial" pitchFamily="34" charset="0"/>
                <a:sym typeface="Arial" pitchFamily="34" charset="0"/>
              </a:rPr>
              <a:t>measured a </a:t>
            </a:r>
            <a:r>
              <a:rPr lang="en-US" altLang="en-US" sz="1200" dirty="0">
                <a:latin typeface="Arial" pitchFamily="34" charset="0"/>
                <a:cs typeface="Arial" pitchFamily="34" charset="0"/>
                <a:sym typeface="Arial" pitchFamily="34" charset="0"/>
              </a:rPr>
              <a:t>velocity of 88.4 cm/sec across the LVOT (lower left). In the lower right, the aortic valve area and the dimensionless index are calculated</a:t>
            </a:r>
            <a:r>
              <a:rPr lang="en-US" altLang="en-US" sz="1200" dirty="0" smtClean="0">
                <a:latin typeface="Arial" pitchFamily="34" charset="0"/>
                <a:cs typeface="Arial" pitchFamily="34" charset="0"/>
                <a:sym typeface="Arial" pitchFamily="34" charset="0"/>
              </a:rPr>
              <a:t>, both </a:t>
            </a:r>
            <a:r>
              <a:rPr lang="en-US" altLang="en-US" sz="1200" dirty="0">
                <a:latin typeface="Arial" pitchFamily="34" charset="0"/>
                <a:cs typeface="Arial" pitchFamily="34" charset="0"/>
                <a:sym typeface="Arial" pitchFamily="34" charset="0"/>
              </a:rPr>
              <a:t>corresponding to severe aortic stenosis. Notice that small errors in the measurement of the LVOT  diameter will result in </a:t>
            </a:r>
            <a:r>
              <a:rPr lang="en-US" altLang="en-US" sz="1200" dirty="0" smtClean="0">
                <a:latin typeface="Arial" pitchFamily="34" charset="0"/>
                <a:cs typeface="Arial" pitchFamily="34" charset="0"/>
                <a:sym typeface="Arial" pitchFamily="34" charset="0"/>
              </a:rPr>
              <a:t>large errors </a:t>
            </a:r>
            <a:r>
              <a:rPr lang="en-US" altLang="en-US" sz="1200" dirty="0">
                <a:latin typeface="Arial" pitchFamily="34" charset="0"/>
                <a:cs typeface="Arial" pitchFamily="34" charset="0"/>
                <a:sym typeface="Arial" pitchFamily="34" charset="0"/>
              </a:rPr>
              <a:t>in the calculated aortic valve area while the </a:t>
            </a:r>
            <a:r>
              <a:rPr lang="en-US" altLang="en-US" sz="1200" dirty="0" smtClean="0">
                <a:latin typeface="Arial" pitchFamily="34" charset="0"/>
                <a:cs typeface="Arial" pitchFamily="34" charset="0"/>
                <a:sym typeface="Arial" pitchFamily="34" charset="0"/>
              </a:rPr>
              <a:t>dimensionless </a:t>
            </a:r>
            <a:r>
              <a:rPr lang="en-US" altLang="en-US" sz="1200" dirty="0">
                <a:latin typeface="Arial" pitchFamily="34" charset="0"/>
                <a:cs typeface="Arial" pitchFamily="34" charset="0"/>
                <a:sym typeface="Arial" pitchFamily="34" charset="0"/>
              </a:rPr>
              <a:t>index is unaffected by this measurement.</a:t>
            </a:r>
          </a:p>
        </p:txBody>
      </p:sp>
    </p:spTree>
    <p:extLst>
      <p:ext uri="{BB962C8B-B14F-4D97-AF65-F5344CB8AC3E}">
        <p14:creationId xmlns:p14="http://schemas.microsoft.com/office/powerpoint/2010/main" val="2227161291"/>
      </p:ext>
    </p:extLst>
  </p:cSld>
  <p:clrMapOvr>
    <a:masterClrMapping/>
  </p:clrMapOvr>
  <p:transition spd="med">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1546</Words>
  <Application>Microsoft Office PowerPoint</Application>
  <PresentationFormat>On-screen Show (16:9)</PresentationFormat>
  <Paragraphs>175</Paragraphs>
  <Slides>32</Slides>
  <Notes>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Custom Design</vt:lpstr>
      <vt:lpstr>Valvular Disease in Older Adults</vt:lpstr>
      <vt:lpstr>Objectives</vt:lpstr>
      <vt:lpstr>Aortic Stenosis (AS) in Older Adults</vt:lpstr>
      <vt:lpstr>Physical Exam Findings in AS</vt:lpstr>
      <vt:lpstr>PowerPoint Presentation</vt:lpstr>
      <vt:lpstr>Figure 2. Risk factors for calcific aortic stenosis</vt:lpstr>
      <vt:lpstr>Figure 3. Independent predictors of progression of AS</vt:lpstr>
      <vt:lpstr>Figure 4. The prevalence of physical signs of aortic stenosis in elderly patients</vt:lpstr>
      <vt:lpstr>Figure 5. Echocardiographic Evaluation of Calcific Aortic Stenosis in the Older Adult</vt:lpstr>
      <vt:lpstr>PowerPoint Presentation</vt:lpstr>
      <vt:lpstr>PowerPoint Presentation</vt:lpstr>
      <vt:lpstr>Figure 8. The incidence of new coronary events in older adults with aortic stenosis</vt:lpstr>
      <vt:lpstr>Medications Which May Delay Progression of Aortic Stenosis</vt:lpstr>
      <vt:lpstr>Bisphosphonates and Aortic Stenosis</vt:lpstr>
      <vt:lpstr>PowerPoint Presentation</vt:lpstr>
      <vt:lpstr>PowerPoint Presentation</vt:lpstr>
      <vt:lpstr>PowerPoint Presentation</vt:lpstr>
      <vt:lpstr>Figure 12. PARTNER Trial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20</cp:revision>
  <cp:lastPrinted>2016-10-04T12:26:50Z</cp:lastPrinted>
  <dcterms:created xsi:type="dcterms:W3CDTF">2016-08-10T22:40:50Z</dcterms:created>
  <dcterms:modified xsi:type="dcterms:W3CDTF">2016-10-04T12:41:03Z</dcterms:modified>
</cp:coreProperties>
</file>