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78" r:id="rId3"/>
    <p:sldId id="283" r:id="rId4"/>
    <p:sldId id="294" r:id="rId5"/>
    <p:sldId id="296" r:id="rId6"/>
    <p:sldId id="297" r:id="rId7"/>
    <p:sldId id="298" r:id="rId8"/>
    <p:sldId id="299" r:id="rId9"/>
    <p:sldId id="302" r:id="rId10"/>
    <p:sldId id="301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7"/>
    <p:restoredTop sz="94663"/>
  </p:normalViewPr>
  <p:slideViewPr>
    <p:cSldViewPr snapToGrid="0" snapToObjects="1">
      <p:cViewPr>
        <p:scale>
          <a:sx n="100" d="100"/>
          <a:sy n="100" d="100"/>
        </p:scale>
        <p:origin x="3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85CF7-236E-3447-B0FE-BA2CC646BB9F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58B59-AFA5-344D-9D26-BAA61291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thank</a:t>
            </a:r>
            <a:r>
              <a:rPr lang="en-US" baseline="0" dirty="0"/>
              <a:t> you for the opportunity,</a:t>
            </a:r>
            <a:r>
              <a:rPr lang="en-US" dirty="0"/>
              <a:t> it’s an</a:t>
            </a:r>
            <a:r>
              <a:rPr lang="en-US" baseline="0" dirty="0"/>
              <a:t> honor to present this work to you all! Our group investigated *TITLE*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 minimum passing score and national mean score have steadily increased, not because people are smarter now than they were 20 years ago, but because Step 1 is a key factor in matching to residency. There is a conserved trend across all specialties showing overall correlation of step 1 score with matching.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 is the single most important factor for determining whether an applicant receives an interview, and remained in the top 5 match criteria. In both instances, it was weighed deemed more important than Step 2, which is a "measure of an applicant's ability to apply the medical knowledge, skills, and understanding of clinical science essential for providing patient care"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A288-BB29-EE4D-8D59-41360B37C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01D9-0C86-C043-8381-1591D838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4EFF6-B6CE-284A-96E8-006CB37F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41CC-B4A7-3B4A-84AD-99FB1E41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D166-F7DD-B040-9C5F-442C44E2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D1BC-055D-9C4D-B775-DAFBF312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4C81-0FFF-F54D-B2CE-B7D98D58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5E0B-1308-0049-9A22-49F04B858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CEEF-CABC-0B46-84F3-13800962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6513-7E90-B641-BBA7-E3036F83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CB18C-8CFB-6C48-B9C3-FECF9301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DCDC0-4C96-1B4D-9BF1-10F1B5FBE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CF507-A70B-0841-AEA9-9678FCED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D03F-911C-4444-BE67-C6D85506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BFA0-3FEF-464F-8532-0C51D31F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633B-61CE-0140-BFD0-2801CB1D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AB6B-D682-A24E-BD3E-EE5ACB54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887D-BE80-1A42-AFD0-E4784382D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BA09-C6EA-AE4E-9261-F69E5386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A150-B0FF-4741-9DDF-A30FB7DB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BD6A-A68D-8845-9EE8-A1C83AF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CFF1-BD31-454F-B677-C569AEF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AD61C-B5B0-264A-BAE8-EEEF1CB9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E64D-B0A2-934D-8579-D09ADBEE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7A7C-9507-F046-B371-72C7F908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D3B8-9D92-0C40-B4FA-A4EFBF33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8976-7058-884C-9F2D-81AEBEE8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6CDF-8D0A-6341-B8C2-CF69364A1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9AB31-3890-7B46-AABC-FBCB747D4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5C10-95A2-7A40-9406-8A473BB1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AB82-2CEB-E24F-B01D-0E298404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EFA7E-5257-6A4D-B176-3B4A10BA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9581-1D01-CF49-A70B-68D311B4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266C1-0B85-2F4D-BD0D-B026C966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A4C4B-A042-B042-B00B-661A2E8AD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8270B-F8E8-E349-8E87-F7E76529C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FBBB5-0D76-EB4B-B9FD-AB9481D35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1CE08-0121-7E45-A8E6-964127C8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D4DA9-81BE-904E-A348-FD73923F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C33AB-A38A-FD4C-823D-4038E706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3C75-EEA9-CC44-8B1B-96900D60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3355E-3A55-2A41-92E8-06E613AC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C7F73-73F9-7340-9C36-50DC4D72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1A871-90C6-CA4D-A7C6-3AD7E415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61036-07C4-E44A-ABD2-11C1D667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F13C-C69F-A649-A1B8-D5669A34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B3E2-94A2-3146-8334-8AABE928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CB74-B6CD-B448-8647-649F8A5D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F849-71C3-C146-8A74-D2F24638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C7B42-3CF0-AC4F-BCF9-5EB8013BB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FF9FC-094F-9E43-89EB-101ACC64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92759-D83A-BE4F-AE04-D8F2C132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F0A8B-56A4-0446-98F7-6F8257DA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29C1-4BB0-7240-BA99-7F9EDB40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E8E87-CEDB-9C43-8E3F-43CF9C647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3F614-B2EB-C24F-9CAA-FF0321CC1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90F2D-394F-4742-8657-8165F7E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E297-837C-234A-A985-83FB699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AE2A3-AEFD-D841-8B52-A4878385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F99D8-98D5-5846-8275-327FCAF9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72FB1-C1D9-AB47-A792-F87317E0C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0C59-1F29-434E-BAFE-4FC293A91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A0C1-CD2F-344A-A543-5AD73323D01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CBC3-EFB0-9345-A3B7-08A2F5E16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26137-D620-354A-969A-2B8347FF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05C0-41F2-C741-BCF8-69B74719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dstudents.medicine.umich.edu/student-support/match/critical-components-mat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79" y="2695364"/>
            <a:ext cx="10464800" cy="7445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Stepping Into the Ring with Step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8E8824F7-A4BC-8B4A-8035-F3A671869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81" y="4104502"/>
            <a:ext cx="10464800" cy="1184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Tony Maltagliati, MS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American College of Cardiology Medical Student Leadership Group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MD Candidate // Class of 2021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University of Arizona College of Medicine - Tucson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104B6-EB7D-5141-8122-229D97E8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27" y="0"/>
            <a:ext cx="5207687" cy="27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Test Day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9678820" cy="4710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If you see a Q with a huge stem, quickly look at the last line for their question and glance at the choices to give you context. Otherwise you may have to re-read the whole question.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Highlight salient parts of the questions as you go. Questions can become a blur, so highlighting can help you focus, identify key features, and save time when reviewing marked questions.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Mark questions as needed and try to finish each block with ~5 minutes to revisit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Take 5-10 minute breaks between each block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Do not dwell on questions you’re unsure about or on questions that bother you after a block is over, just continue and do your best. Focus on how much you DO know, which will be a ton!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0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Final Thoughts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10795002" cy="5261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Everyone is different, so don’t force yourself to do this plan exactly.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Anki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is a love/hate thing and a lot of extra work. Had I done it, maybe I could have scored 5-10 points higher on Step 1 but would have felt overworked and unhappy. I personally would choose to use energy on Q banks than on flashcards since they are more reflective of the test.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If you do Kaplan x1,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Uworld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x2, NBME practice tests, the free 120, and the questions in your curriculum, you will have done ~10,000 questions. The test is 280 questions.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Step 1 is 2.8% of all the questions you have already done. Let that sink in.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u="sng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You are ready and you will do great!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There is more to your pre-clerkship medical school experience than Step 1, so explore what interests you and get involved in research, leadership, activities &amp; community outreach. A stellar Step 1 score with no personalization or interesting experiences is not holistically impressive, so set realistic goals and have fun discovering </a:t>
            </a:r>
            <a:r>
              <a:rPr lang="en-US" sz="2000" b="1" u="sng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your</a:t>
            </a:r>
            <a:r>
              <a:rPr lang="en-US" sz="2000" b="1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path!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Feel free to email me with questions or comments: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AJM@email.arizona.edu</a:t>
            </a: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2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2A02B84-A2B3-744C-8EC4-9CAEA290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244" y="4696584"/>
            <a:ext cx="896715" cy="89671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171450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References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76199" y="1273215"/>
            <a:ext cx="10795002" cy="47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1) National Resident Matching Program. “Charting Outcomes in the Match: U.S. Allopathic Seniors 2</a:t>
            </a:r>
            <a:r>
              <a:rPr lang="en-US" sz="2000" baseline="30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nd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edition”. 2018.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2) National Resident Matching Program. “Results of the 2018 NRMP Program Director Survey” 2018.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3) Critical Components in the Match. University of Michigan.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2000" dirty="0">
                <a:hlinkClick r:id="rId4"/>
              </a:rPr>
              <a:t>https://medstudents.medicine.umich.edu/student-support/match/critical-components-match</a:t>
            </a: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0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Disclosures &amp; Funding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10795002" cy="47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 am currently a fourth-year medical student and have no conflicts of interest, financial or otherwise.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18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The advice in this presentation is a combination of many resources and insights. This worked for me, but adjustments may be needed to fit your Step 1 goals and learning style, and there are certainly other strategies that may work as well or even better for you!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18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In February 2020, the National Board of Medical Examiners announced the USMLE Step 1 exam would transition to a pass/fail scoring format rather than the three-digit score, with this change occurring no earlier than January 2022. Details including changes to the minimum passing score or specific implementation, particularly given the impact of the COVID-19 crisis on the timeline, were not available as of July 2020.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171450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USMLE Step 1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CF91E4-295E-A74A-9CF5-D7183A91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13" y="1866007"/>
            <a:ext cx="5498888" cy="40423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93C7FB5-3DCA-044B-AC19-64AB007B8760}"/>
              </a:ext>
            </a:extLst>
          </p:cNvPr>
          <p:cNvSpPr txBox="1">
            <a:spLocks/>
          </p:cNvSpPr>
          <p:nvPr/>
        </p:nvSpPr>
        <p:spPr>
          <a:xfrm>
            <a:off x="5498888" y="5785683"/>
            <a:ext cx="5080592" cy="91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2018 NRMP Data</a:t>
            </a:r>
            <a:r>
              <a:rPr lang="en-US" sz="1800" baseline="30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1</a:t>
            </a:r>
            <a:endParaRPr lang="en-US" sz="18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Minimum passing score: 194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18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Average score to match: 233 (SD 17.5)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8992B03-381B-2B43-B31A-1E9EF438B09B}"/>
              </a:ext>
            </a:extLst>
          </p:cNvPr>
          <p:cNvSpPr txBox="1">
            <a:spLocks/>
          </p:cNvSpPr>
          <p:nvPr/>
        </p:nvSpPr>
        <p:spPr>
          <a:xfrm>
            <a:off x="72570" y="1131880"/>
            <a:ext cx="10591886" cy="57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”Measure understanding of important basic science concepts and ability to apply it to medicine”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368FBE-402D-144E-AABE-08B2C9C2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2534"/>
            <a:ext cx="5498888" cy="4164866"/>
          </a:xfrm>
          <a:prstGeom prst="rect">
            <a:avLst/>
          </a:prstGeom>
        </p:spPr>
      </p:pic>
      <p:pic>
        <p:nvPicPr>
          <p:cNvPr id="18" name="Picture 17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341BC065-D68B-C74C-8DD9-F60E95791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171450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USMLE Step 1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135789B-F119-9540-A419-79754B0C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" y="1088020"/>
            <a:ext cx="5256466" cy="5198480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AA63561E-CA16-F94C-9334-0EBC67203FD2}"/>
              </a:ext>
            </a:extLst>
          </p:cNvPr>
          <p:cNvSpPr/>
          <p:nvPr/>
        </p:nvSpPr>
        <p:spPr>
          <a:xfrm>
            <a:off x="1052623" y="1520457"/>
            <a:ext cx="329610" cy="2445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6ECE5A7-0DB7-9F48-A3DC-4F3DD1653D75}"/>
              </a:ext>
            </a:extLst>
          </p:cNvPr>
          <p:cNvSpPr/>
          <p:nvPr/>
        </p:nvSpPr>
        <p:spPr>
          <a:xfrm>
            <a:off x="861237" y="2062716"/>
            <a:ext cx="191386" cy="1807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4B8DFB-AA94-6C43-8EDA-E5B453567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554" y="1088020"/>
            <a:ext cx="5256466" cy="5198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456491-79F4-D74A-BB39-B150E06925DA}"/>
              </a:ext>
            </a:extLst>
          </p:cNvPr>
          <p:cNvCxnSpPr/>
          <p:nvPr/>
        </p:nvCxnSpPr>
        <p:spPr>
          <a:xfrm>
            <a:off x="2589195" y="1447356"/>
            <a:ext cx="4997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CF3310-1415-6842-8981-6B815C43F8ED}"/>
              </a:ext>
            </a:extLst>
          </p:cNvPr>
          <p:cNvCxnSpPr>
            <a:cxnSpLocks/>
          </p:cNvCxnSpPr>
          <p:nvPr/>
        </p:nvCxnSpPr>
        <p:spPr>
          <a:xfrm>
            <a:off x="7058413" y="1447356"/>
            <a:ext cx="9372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5461018F-6F77-FD4D-B6DB-D0AC02AA3161}"/>
              </a:ext>
            </a:extLst>
          </p:cNvPr>
          <p:cNvSpPr/>
          <p:nvPr/>
        </p:nvSpPr>
        <p:spPr>
          <a:xfrm>
            <a:off x="6728803" y="2030818"/>
            <a:ext cx="329610" cy="2445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89EB59A8-7063-8C43-9F46-C63A0C2E83E2}"/>
              </a:ext>
            </a:extLst>
          </p:cNvPr>
          <p:cNvSpPr/>
          <p:nvPr/>
        </p:nvSpPr>
        <p:spPr>
          <a:xfrm>
            <a:off x="6894651" y="2351977"/>
            <a:ext cx="191386" cy="1807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FCFFA2-C20A-AF46-AE92-328E0164A93D}"/>
              </a:ext>
            </a:extLst>
          </p:cNvPr>
          <p:cNvSpPr txBox="1">
            <a:spLocks/>
          </p:cNvSpPr>
          <p:nvPr/>
        </p:nvSpPr>
        <p:spPr>
          <a:xfrm>
            <a:off x="1155554" y="6382472"/>
            <a:ext cx="8234935" cy="39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2018 NRMP Program Director Survey</a:t>
            </a:r>
            <a:r>
              <a:rPr lang="en-US" sz="2000" baseline="30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Response Rate 29.3%</a:t>
            </a:r>
          </a:p>
        </p:txBody>
      </p:sp>
      <p:pic>
        <p:nvPicPr>
          <p:cNvPr id="18" name="Picture 17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DD6CF991-C7EB-034B-8018-F06863500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Critical Components of Match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10795002" cy="47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63E5041-6FE1-8146-A14A-CF67DB6ECF05}"/>
              </a:ext>
            </a:extLst>
          </p:cNvPr>
          <p:cNvSpPr txBox="1">
            <a:spLocks/>
          </p:cNvSpPr>
          <p:nvPr/>
        </p:nvSpPr>
        <p:spPr>
          <a:xfrm>
            <a:off x="196700" y="1553208"/>
            <a:ext cx="10795002" cy="47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Summary from University of Michigan Website</a:t>
            </a:r>
            <a:r>
              <a:rPr lang="en-US" sz="2000" baseline="30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3</a:t>
            </a: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Class A Criteria: Step 1, Step 2, clerkship grades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		Step 1   Passing-215: Low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			215-230: OK to good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			230-245: Good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			245-255: Very good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			250+: Excellent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Class B Criteria: Interview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Class C Criteria: Research, extracurriculars, leadership, personal statement, LORs, MSPE</a:t>
            </a:r>
          </a:p>
        </p:txBody>
      </p:sp>
    </p:spTree>
    <p:extLst>
      <p:ext uri="{BB962C8B-B14F-4D97-AF65-F5344CB8AC3E}">
        <p14:creationId xmlns:p14="http://schemas.microsoft.com/office/powerpoint/2010/main" val="382357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Resources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10795002" cy="47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Core resources: “UFAP”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Uworld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, First Aid,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Pathoma</a:t>
            </a: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Additional dedicated study period resources: Dr.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Goljan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audio lectures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Optional longitudinal resources/Q banks: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Anki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, Kaplan,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Amboss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, Firecracker, Boards and Beyond […] Sketchy,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Picmonic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, Osmosis. </a:t>
            </a:r>
            <a:r>
              <a:rPr lang="en-US" sz="2000" b="1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Do </a:t>
            </a:r>
            <a:r>
              <a:rPr lang="en-US" sz="2000" b="1" u="sng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NOT</a:t>
            </a:r>
            <a:r>
              <a:rPr lang="en-US" sz="2000" b="1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try to use all of these! Less is more. Which you choose, if any, is dependent on whether your school provides any of these and your learning style.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91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Study Guide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97E073-449A-7B4F-9863-00C84BF2B7B8}"/>
              </a:ext>
            </a:extLst>
          </p:cNvPr>
          <p:cNvSpPr txBox="1">
            <a:spLocks/>
          </p:cNvSpPr>
          <p:nvPr/>
        </p:nvSpPr>
        <p:spPr>
          <a:xfrm>
            <a:off x="44300" y="1400808"/>
            <a:ext cx="7697620" cy="502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Amalgam from: ”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DermGuy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”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youtube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videos (no longer posted), Reddit, advisors, peers.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Think of this as a job with 8-10 hours of pure work most days.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Study by organ system, with day 1 being reading through First Aid chapter, distilling your own “master notes” into a notebook, and listening to relevant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Goljan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lectures. Days 2 and 3 are going through </a:t>
            </a:r>
            <a:r>
              <a:rPr lang="en-US" sz="2000" dirty="0" err="1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Uworld</a:t>
            </a: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 on that topic. I preferred doing sets of 40 questions, untimed, on tutor mode.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Pros: focus learning and mastering one system at a time, periodically revisit your “master notes” and never look at First Aid again*.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Cons: this is dedicated study, so any way you slice it if you’re doing it right, it is going to be tiring.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endParaRPr lang="en-US" sz="2000" dirty="0">
              <a:solidFill>
                <a:srgbClr val="003764"/>
              </a:solidFill>
              <a:latin typeface="Franklin Gothic Book" panose="020B0503020102020204" pitchFamily="34" charset="0"/>
              <a:ea typeface="Arial" charset="0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003764"/>
                </a:solidFill>
                <a:latin typeface="Franklin Gothic Book" panose="020B0503020102020204" pitchFamily="34" charset="0"/>
                <a:ea typeface="Arial" charset="0"/>
                <a:cs typeface="Arial" charset="0"/>
              </a:rPr>
              <a:t>Reddit Search: “Step 1 Score Calculator” &amp; “Step 1 Score Correlation”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44CFFD-91EA-E64F-9A58-D12646FBC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62054"/>
              </p:ext>
            </p:extLst>
          </p:nvPr>
        </p:nvGraphicFramePr>
        <p:xfrm>
          <a:off x="7844886" y="1204983"/>
          <a:ext cx="2695213" cy="537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980">
                  <a:extLst>
                    <a:ext uri="{9D8B030D-6E8A-4147-A177-3AD203B41FA5}">
                      <a16:colId xmlns:a16="http://schemas.microsoft.com/office/drawing/2014/main" val="30624314"/>
                    </a:ext>
                  </a:extLst>
                </a:gridCol>
                <a:gridCol w="525233">
                  <a:extLst>
                    <a:ext uri="{9D8B030D-6E8A-4147-A177-3AD203B41FA5}">
                      <a16:colId xmlns:a16="http://schemas.microsoft.com/office/drawing/2014/main" val="652929296"/>
                    </a:ext>
                  </a:extLst>
                </a:gridCol>
              </a:tblGrid>
              <a:tr h="71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UWorld</a:t>
                      </a:r>
                      <a:r>
                        <a:rPr lang="en-US" sz="1100" u="none" strike="noStrike" dirty="0">
                          <a:effectLst/>
                        </a:rPr>
                        <a:t> Q Bank c. 2018</a:t>
                      </a:r>
                    </a:p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Systems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# of Q's (with all subject boxes checked)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54931699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Allergy &amp; Immunology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510467678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Biostatistics and Epidemiology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625153238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Cardiovascular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295416919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Dermatology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6783994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495031932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Endocrine, Diabetes &amp; Metabolism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853404612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Female Reproductive System &amp; Breast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504029096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Gastrointestinal &amp; Nutrition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076067276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General Principles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749535714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Hematology &amp; Oncology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017285576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Infectious Diseases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928038370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Male Reproductive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4030416859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Miscellanoues (Multisystem)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879770887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Nervous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346482936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Ophthalmology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581370000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Poisoning &amp; Environmental Exposure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184388824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Pregnancy, Childbirth &amp; Puerperium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387857884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Psychiatric/Behavioral &amp; Substance Abuse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286089049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Pulmonary &amp; Critical 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918170879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Renal, Urinary Systems &amp; Electrolytes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296497842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Rheumatology/Orthopedics &amp; Sports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139555649"/>
                  </a:ext>
                </a:extLst>
              </a:tr>
              <a:tr h="235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Social Sciences (Ethics/Legal/Professional)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2111268271"/>
                  </a:ext>
                </a:extLst>
              </a:tr>
              <a:tr h="1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04" marR="7404" marT="74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2485</a:t>
                      </a:r>
                    </a:p>
                  </a:txBody>
                  <a:tcPr marL="7404" marR="7404" marT="7404" marB="0" anchor="b"/>
                </a:tc>
                <a:extLst>
                  <a:ext uri="{0D108BD9-81ED-4DB2-BD59-A6C34878D82A}">
                    <a16:rowId xmlns:a16="http://schemas.microsoft.com/office/drawing/2014/main" val="180507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8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Study Guide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E11AFD-E83D-E34E-ACD8-856F38BF7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81927"/>
              </p:ext>
            </p:extLst>
          </p:nvPr>
        </p:nvGraphicFramePr>
        <p:xfrm>
          <a:off x="31899" y="1492895"/>
          <a:ext cx="2571119" cy="4522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840">
                  <a:extLst>
                    <a:ext uri="{9D8B030D-6E8A-4147-A177-3AD203B41FA5}">
                      <a16:colId xmlns:a16="http://schemas.microsoft.com/office/drawing/2014/main" val="3624134004"/>
                    </a:ext>
                  </a:extLst>
                </a:gridCol>
                <a:gridCol w="1770279">
                  <a:extLst>
                    <a:ext uri="{9D8B030D-6E8A-4147-A177-3AD203B41FA5}">
                      <a16:colId xmlns:a16="http://schemas.microsoft.com/office/drawing/2014/main" val="1959636838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Subject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3274798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Cardio Day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10694722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Cardio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67631310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Cardio Day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89219332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Pulm Day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40819234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Pulm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7759687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Pulm</a:t>
                      </a:r>
                      <a:r>
                        <a:rPr lang="en-US" sz="1200" u="none" strike="noStrike" dirty="0">
                          <a:effectLst/>
                        </a:rPr>
                        <a:t> Day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85949056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1/2 Day off, 1/2 day GI Day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48533362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GI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48133659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GI Day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23476906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Renal Day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135233756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Renal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41398828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Renal Day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26512900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Stats, Public Health, Psychiatry Day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58424101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Stats, Public Health, Psychiatry Day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9172811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Stats, Public Health, Psychiatry Day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13473253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Biochem Day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225727944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Biochem Day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107093924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271" marR="9271" marT="9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Catch up on everything  - free time if you're caught 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1" marR="9271" marT="9271" marB="0" anchor="b"/>
                </a:tc>
                <a:extLst>
                  <a:ext uri="{0D108BD9-81ED-4DB2-BD59-A6C34878D82A}">
                    <a16:rowId xmlns:a16="http://schemas.microsoft.com/office/drawing/2014/main" val="38486371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54F96C-A81D-7F48-9A90-5109F30EC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0522"/>
              </p:ext>
            </p:extLst>
          </p:nvPr>
        </p:nvGraphicFramePr>
        <p:xfrm>
          <a:off x="2597486" y="1709078"/>
          <a:ext cx="3992874" cy="4818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3682">
                  <a:extLst>
                    <a:ext uri="{9D8B030D-6E8A-4147-A177-3AD203B41FA5}">
                      <a16:colId xmlns:a16="http://schemas.microsoft.com/office/drawing/2014/main" val="3139211966"/>
                    </a:ext>
                  </a:extLst>
                </a:gridCol>
                <a:gridCol w="2749192">
                  <a:extLst>
                    <a:ext uri="{9D8B030D-6E8A-4147-A177-3AD203B41FA5}">
                      <a16:colId xmlns:a16="http://schemas.microsoft.com/office/drawing/2014/main" val="1941058387"/>
                    </a:ext>
                  </a:extLst>
                </a:gridCol>
              </a:tblGrid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NBME Form 15 and review answers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968065199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Micro/</a:t>
                      </a:r>
                      <a:r>
                        <a:rPr lang="en-US" sz="1200" u="none" strike="noStrike" dirty="0" err="1">
                          <a:effectLst/>
                        </a:rPr>
                        <a:t>Immun</a:t>
                      </a:r>
                      <a:r>
                        <a:rPr lang="en-US" sz="1200" u="none" strike="noStrike" dirty="0">
                          <a:effectLst/>
                        </a:rPr>
                        <a:t>, Day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107655645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Micro/Immun,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258271828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Micro/Immun,  Day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75890717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MSK &amp; Derm Day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196823716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MSK &amp; Derm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4030969653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MSK half day off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492987167"/>
                  </a:ext>
                </a:extLst>
              </a:tr>
              <a:tr h="29634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Catch up (Derm, MSK, Micro notes, misc) - free time if you're caught 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063686448"/>
                  </a:ext>
                </a:extLst>
              </a:tr>
              <a:tr h="29634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Catch up (Derm, MSK, Micro notes, misc) - free time if you're caught 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919895839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Hem/Onc Day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966471781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Hem/Omc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480924563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Hem/OncDay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041337321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Read master notes. NBME Form 18.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60082423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Review NBME Form 18 answers -&gt; short day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17066682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 Day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565635401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170497372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 Day 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740728539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Endo/Repro Day 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615350607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Endo/Repro Day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47815965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Endo/Repro Day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26339996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UWorld 2 &amp; Review answers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324022489"/>
                  </a:ext>
                </a:extLst>
              </a:tr>
              <a:tr h="440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Finish master notes…this is a free day if you stay on top of everything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3045514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AC5FA6-03CA-4840-8AE9-A87A432A3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97745"/>
              </p:ext>
            </p:extLst>
          </p:nvPr>
        </p:nvGraphicFramePr>
        <p:xfrm>
          <a:off x="6584828" y="1719238"/>
          <a:ext cx="4186639" cy="4152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035">
                  <a:extLst>
                    <a:ext uri="{9D8B030D-6E8A-4147-A177-3AD203B41FA5}">
                      <a16:colId xmlns:a16="http://schemas.microsoft.com/office/drawing/2014/main" val="204744091"/>
                    </a:ext>
                  </a:extLst>
                </a:gridCol>
                <a:gridCol w="2882604">
                  <a:extLst>
                    <a:ext uri="{9D8B030D-6E8A-4147-A177-3AD203B41FA5}">
                      <a16:colId xmlns:a16="http://schemas.microsoft.com/office/drawing/2014/main" val="253280008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NBME 120 &amp; review 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2341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NBME 16 &amp; Review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92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 chapter -&gt; master notes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4159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UWSA #1 &amp; review it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0958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old NBMEs (Forms 19 &amp; 15) *our school made us take these earlier in our curriculum*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2003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do NBME 17, I planned to but felt I was running out of steam so took the day off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5143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 through 1/2 of master notes, take your time to digest it. Mine was ~90 notebook pages.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4078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reading through master notes &amp;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through First Aid’s “Rapid Review” section. This should make you feel very confident, as it is the core information tested on Step 1 and from my experience ~85% of the questions on my test was this content.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Pack your snacks and drinks, have omega 3s with dinner, try to get good sleep.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5119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Step 1 Exam!!! Wake @ 5:30, have coffee and re-read </a:t>
                      </a:r>
                      <a:r>
                        <a:rPr lang="en-US" sz="1200" b="1" u="none" strike="noStrike" dirty="0">
                          <a:effectLst/>
                        </a:rPr>
                        <a:t>First Aid’s “Rapid Review” section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8457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054ECC-E6F2-1D4A-A1E4-3523D1C4AB24}"/>
              </a:ext>
            </a:extLst>
          </p:cNvPr>
          <p:cNvSpPr txBox="1"/>
          <p:nvPr/>
        </p:nvSpPr>
        <p:spPr>
          <a:xfrm>
            <a:off x="2344912" y="862808"/>
            <a:ext cx="597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Every day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: eat nutritious food, sleep well, take breaks,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stay connected with friends/family, exercise and go outside.</a:t>
            </a:r>
          </a:p>
        </p:txBody>
      </p:sp>
    </p:spTree>
    <p:extLst>
      <p:ext uri="{BB962C8B-B14F-4D97-AF65-F5344CB8AC3E}">
        <p14:creationId xmlns:p14="http://schemas.microsoft.com/office/powerpoint/2010/main" val="303021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71202" y="0"/>
            <a:ext cx="1320801" cy="6934200"/>
            <a:chOff x="8153400" y="0"/>
            <a:chExt cx="990601" cy="6934200"/>
          </a:xfrm>
        </p:grpSpPr>
        <p:sp>
          <p:nvSpPr>
            <p:cNvPr id="4" name="Rectangle 3"/>
            <p:cNvSpPr/>
            <p:nvPr/>
          </p:nvSpPr>
          <p:spPr>
            <a:xfrm>
              <a:off x="8153400" y="0"/>
              <a:ext cx="990600" cy="510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53401" y="5638800"/>
              <a:ext cx="990600" cy="1295400"/>
            </a:xfrm>
            <a:prstGeom prst="rect">
              <a:avLst/>
            </a:prstGeom>
            <a:solidFill>
              <a:srgbClr val="003764"/>
            </a:solidFill>
            <a:ln>
              <a:solidFill>
                <a:srgbClr val="0037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0A65EA8-C153-C949-BA6E-4D301A837171}"/>
              </a:ext>
            </a:extLst>
          </p:cNvPr>
          <p:cNvSpPr/>
          <p:nvPr/>
        </p:nvSpPr>
        <p:spPr>
          <a:xfrm>
            <a:off x="10871202" y="4618299"/>
            <a:ext cx="1320800" cy="102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9B7C4-EF33-DE43-9EE6-0829F3992F89}"/>
              </a:ext>
            </a:extLst>
          </p:cNvPr>
          <p:cNvSpPr txBox="1">
            <a:spLocks/>
          </p:cNvSpPr>
          <p:nvPr/>
        </p:nvSpPr>
        <p:spPr>
          <a:xfrm>
            <a:off x="228599" y="288413"/>
            <a:ext cx="1021176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03764"/>
                </a:solidFill>
                <a:latin typeface="Franklin Gothic Medium" panose="020B0603020102020204" pitchFamily="34" charset="0"/>
                <a:ea typeface="Arial" charset="0"/>
                <a:cs typeface="Arial" charset="0"/>
              </a:rPr>
              <a:t>Study Guide for DO Students</a:t>
            </a:r>
          </a:p>
        </p:txBody>
      </p:sp>
      <p:pic>
        <p:nvPicPr>
          <p:cNvPr id="10" name="Picture 9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63D06761-B406-6A46-8DAE-99F9921B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72" y="4667619"/>
            <a:ext cx="921859" cy="921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06991-08F6-4A4D-8F09-25FD2D140B4A}"/>
              </a:ext>
            </a:extLst>
          </p:cNvPr>
          <p:cNvSpPr txBox="1"/>
          <p:nvPr/>
        </p:nvSpPr>
        <p:spPr>
          <a:xfrm>
            <a:off x="228599" y="1251299"/>
            <a:ext cx="10579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Zach Manna of ACC Med Student Leadership Group did a 100 day study plan for dual-prep for Step 1 and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COMLEX Level 1 beginning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January 2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incorporating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Uworld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annotating in First Aid &amp;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Pathoma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(not ”master notes”), Boards &amp; Beyond, Sketchy micro &amp; path videos,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Goljan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audio. Given taking COMLEX Level 1 shortly after USMLE Step 1, he added 35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Combank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questions (untimed, tutor mode, covering any previous topics up to that point) per day at the ~1/3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point of this study period. Zach took Step 1 two days before COMLEX Level 1, but said that it seems typical to take Level 1 anywhere between two and seven days after.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Zach’s Days per block (14 break days were scattered in this period, with 3 of the break days just before Step 1): GI (11),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Immuno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/Path/Pharm (7), Heme-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Onc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(12), MSK/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Derm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(7), Endo (7), Repro (10), Psych (6),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Pulm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(6), Neuro (10), Renal (7), Cardio (9),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Anatomy+Embryology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(5),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Biochem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(8).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 know this is not an exhaustive description of Zach’s study guide and will defer to him and/or other DO members to share more details on their experience in dual preparing for USMLE Step 1 &amp; COMLEX Level 1!</a:t>
            </a:r>
          </a:p>
        </p:txBody>
      </p:sp>
    </p:spTree>
    <p:extLst>
      <p:ext uri="{BB962C8B-B14F-4D97-AF65-F5344CB8AC3E}">
        <p14:creationId xmlns:p14="http://schemas.microsoft.com/office/powerpoint/2010/main" val="84139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7400</TotalTime>
  <Words>2003</Words>
  <Application>Microsoft Macintosh PowerPoint</Application>
  <PresentationFormat>Widescreen</PresentationFormat>
  <Paragraphs>251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Stepping Into the Ring with 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Into the Ring with Step 1</dc:title>
  <dc:creator>Maltagliati, Anthony J - (ajm)</dc:creator>
  <cp:lastModifiedBy>Maltagliati, Anthony J - (ajm)</cp:lastModifiedBy>
  <cp:revision>42</cp:revision>
  <dcterms:created xsi:type="dcterms:W3CDTF">2020-04-09T22:51:04Z</dcterms:created>
  <dcterms:modified xsi:type="dcterms:W3CDTF">2020-07-08T04:25:28Z</dcterms:modified>
</cp:coreProperties>
</file>