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71" r:id="rId6"/>
    <p:sldId id="590" r:id="rId7"/>
    <p:sldId id="580" r:id="rId8"/>
    <p:sldId id="624" r:id="rId9"/>
    <p:sldId id="625" r:id="rId10"/>
    <p:sldId id="627" r:id="rId11"/>
    <p:sldId id="626" r:id="rId12"/>
    <p:sldId id="628" r:id="rId13"/>
    <p:sldId id="629" r:id="rId14"/>
    <p:sldId id="630" r:id="rId15"/>
    <p:sldId id="631" r:id="rId16"/>
    <p:sldId id="632" r:id="rId17"/>
    <p:sldId id="633" r:id="rId18"/>
    <p:sldId id="634" r:id="rId19"/>
    <p:sldId id="638" r:id="rId20"/>
    <p:sldId id="639" r:id="rId21"/>
    <p:sldId id="640" r:id="rId22"/>
    <p:sldId id="641" r:id="rId23"/>
    <p:sldId id="642" r:id="rId24"/>
    <p:sldId id="649" r:id="rId25"/>
    <p:sldId id="582" r:id="rId26"/>
    <p:sldId id="583" r:id="rId27"/>
    <p:sldId id="650" r:id="rId28"/>
    <p:sldId id="584" r:id="rId29"/>
    <p:sldId id="585" r:id="rId30"/>
    <p:sldId id="591" r:id="rId31"/>
    <p:sldId id="586" r:id="rId32"/>
    <p:sldId id="587" r:id="rId33"/>
    <p:sldId id="588" r:id="rId34"/>
    <p:sldId id="651" r:id="rId35"/>
    <p:sldId id="652" r:id="rId36"/>
    <p:sldId id="589" r:id="rId37"/>
    <p:sldId id="653" r:id="rId38"/>
    <p:sldId id="592" r:id="rId39"/>
    <p:sldId id="593" r:id="rId40"/>
    <p:sldId id="594" r:id="rId41"/>
    <p:sldId id="595" r:id="rId42"/>
    <p:sldId id="596" r:id="rId43"/>
    <p:sldId id="597" r:id="rId44"/>
    <p:sldId id="654" r:id="rId45"/>
    <p:sldId id="598" r:id="rId46"/>
    <p:sldId id="599" r:id="rId47"/>
    <p:sldId id="658" r:id="rId48"/>
    <p:sldId id="601" r:id="rId49"/>
    <p:sldId id="602" r:id="rId50"/>
    <p:sldId id="659" r:id="rId51"/>
    <p:sldId id="604" r:id="rId52"/>
    <p:sldId id="605" r:id="rId53"/>
    <p:sldId id="660" r:id="rId54"/>
    <p:sldId id="607" r:id="rId55"/>
    <p:sldId id="608" r:id="rId56"/>
    <p:sldId id="609" r:id="rId57"/>
    <p:sldId id="610" r:id="rId58"/>
    <p:sldId id="611" r:id="rId59"/>
    <p:sldId id="612" r:id="rId60"/>
    <p:sldId id="613" r:id="rId61"/>
    <p:sldId id="614" r:id="rId62"/>
    <p:sldId id="615" r:id="rId63"/>
    <p:sldId id="661" r:id="rId64"/>
    <p:sldId id="662" r:id="rId65"/>
    <p:sldId id="616" r:id="rId66"/>
    <p:sldId id="617" r:id="rId67"/>
    <p:sldId id="618" r:id="rId68"/>
    <p:sldId id="619" r:id="rId69"/>
    <p:sldId id="620" r:id="rId70"/>
    <p:sldId id="621" r:id="rId71"/>
    <p:sldId id="622" r:id="rId7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Franklin Gothic Book"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Franklin Gothic Book"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Franklin Gothic Book"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Franklin Gothic Book"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Franklin Gothic Book" pitchFamily="34" charset="0"/>
        <a:ea typeface="MS PGothic" pitchFamily="34" charset="-128"/>
        <a:cs typeface="+mn-cs"/>
      </a:defRPr>
    </a:lvl5pPr>
    <a:lvl6pPr marL="2286000" algn="l" defTabSz="914400" rtl="0" eaLnBrk="1" latinLnBrk="0" hangingPunct="1">
      <a:defRPr kern="1200">
        <a:solidFill>
          <a:schemeClr val="tx1"/>
        </a:solidFill>
        <a:latin typeface="Franklin Gothic Book" pitchFamily="34" charset="0"/>
        <a:ea typeface="MS PGothic" pitchFamily="34" charset="-128"/>
        <a:cs typeface="+mn-cs"/>
      </a:defRPr>
    </a:lvl6pPr>
    <a:lvl7pPr marL="2743200" algn="l" defTabSz="914400" rtl="0" eaLnBrk="1" latinLnBrk="0" hangingPunct="1">
      <a:defRPr kern="1200">
        <a:solidFill>
          <a:schemeClr val="tx1"/>
        </a:solidFill>
        <a:latin typeface="Franklin Gothic Book" pitchFamily="34" charset="0"/>
        <a:ea typeface="MS PGothic" pitchFamily="34" charset="-128"/>
        <a:cs typeface="+mn-cs"/>
      </a:defRPr>
    </a:lvl7pPr>
    <a:lvl8pPr marL="3200400" algn="l" defTabSz="914400" rtl="0" eaLnBrk="1" latinLnBrk="0" hangingPunct="1">
      <a:defRPr kern="1200">
        <a:solidFill>
          <a:schemeClr val="tx1"/>
        </a:solidFill>
        <a:latin typeface="Franklin Gothic Book" pitchFamily="34" charset="0"/>
        <a:ea typeface="MS PGothic" pitchFamily="34" charset="-128"/>
        <a:cs typeface="+mn-cs"/>
      </a:defRPr>
    </a:lvl8pPr>
    <a:lvl9pPr marL="3657600" algn="l" defTabSz="914400" rtl="0" eaLnBrk="1" latinLnBrk="0" hangingPunct="1">
      <a:defRPr kern="1200">
        <a:solidFill>
          <a:schemeClr val="tx1"/>
        </a:solidFill>
        <a:latin typeface="Franklin Gothic Book"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Rzeszut" initials="A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386B"/>
    <a:srgbClr val="005DA2"/>
    <a:srgbClr val="080808"/>
    <a:srgbClr val="FF9B3B"/>
    <a:srgbClr val="FF483B"/>
    <a:srgbClr val="860000"/>
    <a:srgbClr val="663A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50000" autoAdjust="0"/>
  </p:normalViewPr>
  <p:slideViewPr>
    <p:cSldViewPr>
      <p:cViewPr varScale="1">
        <p:scale>
          <a:sx n="128" d="100"/>
          <a:sy n="128" d="100"/>
        </p:scale>
        <p:origin x="17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28" cy="464184"/>
          </a:xfrm>
          <a:prstGeom prst="rect">
            <a:avLst/>
          </a:prstGeom>
        </p:spPr>
        <p:txBody>
          <a:bodyPr vert="horz" lIns="91528" tIns="45764" rIns="91528" bIns="45764" rtlCol="0"/>
          <a:lstStyle>
            <a:lvl1pPr algn="l">
              <a:defRPr sz="1200"/>
            </a:lvl1pPr>
          </a:lstStyle>
          <a:p>
            <a:endParaRPr lang="en-US"/>
          </a:p>
        </p:txBody>
      </p:sp>
      <p:sp>
        <p:nvSpPr>
          <p:cNvPr id="3" name="Date Placeholder 2"/>
          <p:cNvSpPr>
            <a:spLocks noGrp="1"/>
          </p:cNvSpPr>
          <p:nvPr>
            <p:ph type="dt" idx="1"/>
          </p:nvPr>
        </p:nvSpPr>
        <p:spPr>
          <a:xfrm>
            <a:off x="3971182" y="0"/>
            <a:ext cx="3037628" cy="464184"/>
          </a:xfrm>
          <a:prstGeom prst="rect">
            <a:avLst/>
          </a:prstGeom>
        </p:spPr>
        <p:txBody>
          <a:bodyPr vert="horz" lIns="91528" tIns="45764" rIns="91528" bIns="45764" rtlCol="0"/>
          <a:lstStyle>
            <a:lvl1pPr algn="r">
              <a:defRPr sz="1200"/>
            </a:lvl1pPr>
          </a:lstStyle>
          <a:p>
            <a:fld id="{A7D95885-B02F-4F27-B2C1-5B438F2E6450}" type="datetimeFigureOut">
              <a:rPr lang="en-US" smtClean="0"/>
              <a:t>7/13/19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528" tIns="45764" rIns="91528" bIns="45764" rtlCol="0" anchor="ctr"/>
          <a:lstStyle/>
          <a:p>
            <a:endParaRPr lang="en-US"/>
          </a:p>
        </p:txBody>
      </p:sp>
      <p:sp>
        <p:nvSpPr>
          <p:cNvPr id="5" name="Notes Placeholder 4"/>
          <p:cNvSpPr>
            <a:spLocks noGrp="1"/>
          </p:cNvSpPr>
          <p:nvPr>
            <p:ph type="body" sz="quarter" idx="3"/>
          </p:nvPr>
        </p:nvSpPr>
        <p:spPr>
          <a:xfrm>
            <a:off x="701359" y="4416109"/>
            <a:ext cx="5607684" cy="4182427"/>
          </a:xfrm>
          <a:prstGeom prst="rect">
            <a:avLst/>
          </a:prstGeom>
        </p:spPr>
        <p:txBody>
          <a:bodyPr vert="horz" lIns="91528" tIns="45764" rIns="91528" bIns="457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29"/>
            <a:ext cx="3037628" cy="464184"/>
          </a:xfrm>
          <a:prstGeom prst="rect">
            <a:avLst/>
          </a:prstGeom>
        </p:spPr>
        <p:txBody>
          <a:bodyPr vert="horz" lIns="91528" tIns="45764" rIns="91528" bIns="45764" rtlCol="0" anchor="b"/>
          <a:lstStyle>
            <a:lvl1pPr algn="l">
              <a:defRPr sz="1200"/>
            </a:lvl1pPr>
          </a:lstStyle>
          <a:p>
            <a:endParaRPr lang="en-US"/>
          </a:p>
        </p:txBody>
      </p:sp>
      <p:sp>
        <p:nvSpPr>
          <p:cNvPr id="7" name="Slide Number Placeholder 6"/>
          <p:cNvSpPr>
            <a:spLocks noGrp="1"/>
          </p:cNvSpPr>
          <p:nvPr>
            <p:ph type="sldNum" sz="quarter" idx="5"/>
          </p:nvPr>
        </p:nvSpPr>
        <p:spPr>
          <a:xfrm>
            <a:off x="3971182" y="8830629"/>
            <a:ext cx="3037628" cy="464184"/>
          </a:xfrm>
          <a:prstGeom prst="rect">
            <a:avLst/>
          </a:prstGeom>
        </p:spPr>
        <p:txBody>
          <a:bodyPr vert="horz" lIns="91528" tIns="45764" rIns="91528" bIns="45764" rtlCol="0" anchor="b"/>
          <a:lstStyle>
            <a:lvl1pPr algn="r">
              <a:defRPr sz="1200"/>
            </a:lvl1pPr>
          </a:lstStyle>
          <a:p>
            <a:fld id="{B34C1AE2-46BF-4018-89D1-9886DAD49048}" type="slidenum">
              <a:rPr lang="en-US" smtClean="0"/>
              <a:t>‹#›</a:t>
            </a:fld>
            <a:endParaRPr lang="en-US"/>
          </a:p>
        </p:txBody>
      </p:sp>
    </p:spTree>
    <p:extLst>
      <p:ext uri="{BB962C8B-B14F-4D97-AF65-F5344CB8AC3E}">
        <p14:creationId xmlns:p14="http://schemas.microsoft.com/office/powerpoint/2010/main" val="23266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12802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59878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312279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07470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112648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50342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42286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080315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061955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992747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72250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14668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283986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24454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844088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61335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247698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796351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15375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52442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508351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190253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4889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743280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5651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798993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271005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8091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79858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94315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803849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750265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4105166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9852265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9954519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974358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7313408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008894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2219800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325828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921315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99130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072940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80887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5516673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001043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755831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402556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50297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06603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225969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1791237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1100" y="696913"/>
            <a:ext cx="4649788" cy="3487737"/>
          </a:xfrm>
          <a:ln/>
        </p:spPr>
      </p:sp>
      <p:sp>
        <p:nvSpPr>
          <p:cNvPr id="43011" name="Rectangle 3"/>
          <p:cNvSpPr>
            <a:spLocks noGrp="1" noChangeArrowheads="1"/>
          </p:cNvSpPr>
          <p:nvPr>
            <p:ph type="body" idx="1"/>
          </p:nvPr>
        </p:nvSpPr>
        <p:spPr>
          <a:xfrm>
            <a:off x="936627" y="4416426"/>
            <a:ext cx="5137150" cy="4183063"/>
          </a:xfrm>
          <a:noFill/>
        </p:spPr>
        <p:txBody>
          <a:bodyPr/>
          <a:lstStyle/>
          <a:p>
            <a:endParaRPr lang="en-US" altLang="en-US">
              <a:latin typeface="Arial" charset="0"/>
            </a:endParaRPr>
          </a:p>
        </p:txBody>
      </p:sp>
    </p:spTree>
    <p:extLst>
      <p:ext uri="{BB962C8B-B14F-4D97-AF65-F5344CB8AC3E}">
        <p14:creationId xmlns:p14="http://schemas.microsoft.com/office/powerpoint/2010/main" val="396557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0D9B8C-EE90-4284-80F6-185BF184771D}" type="datetimeFigureOut">
              <a:rPr lang="en-US" altLang="en-US"/>
              <a:pPr>
                <a:defRPr/>
              </a:pPr>
              <a:t>7/13/19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90F4C4-4565-4E59-9B2C-28768B662E8A}" type="slidenum">
              <a:rPr lang="en-US" altLang="en-US"/>
              <a:pPr>
                <a:defRPr/>
              </a:pPr>
              <a:t>‹#›</a:t>
            </a:fld>
            <a:endParaRPr lang="en-US" altLang="en-US"/>
          </a:p>
        </p:txBody>
      </p:sp>
    </p:spTree>
    <p:extLst>
      <p:ext uri="{BB962C8B-B14F-4D97-AF65-F5344CB8AC3E}">
        <p14:creationId xmlns:p14="http://schemas.microsoft.com/office/powerpoint/2010/main" val="37363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991100" y="2857500"/>
            <a:ext cx="6248400"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304800"/>
            <a:ext cx="6934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5400000">
            <a:off x="-7937" y="541337"/>
            <a:ext cx="838200" cy="365125"/>
          </a:xfrm>
        </p:spPr>
        <p:txBody>
          <a:bodyPr/>
          <a:lstStyle>
            <a:lvl1pPr>
              <a:defRPr/>
            </a:lvl1pPr>
          </a:lstStyle>
          <a:p>
            <a:pPr>
              <a:defRPr/>
            </a:pPr>
            <a:fld id="{4F919861-E4D0-4DDE-932E-4A151FEE9DDA}" type="datetimeFigureOut">
              <a:rPr lang="en-US" altLang="en-US"/>
              <a:pPr>
                <a:defRPr/>
              </a:pPr>
              <a:t>7/13/19</a:t>
            </a:fld>
            <a:endParaRPr lang="en-US" altLang="en-US"/>
          </a:p>
        </p:txBody>
      </p:sp>
      <p:sp>
        <p:nvSpPr>
          <p:cNvPr id="5" name="Footer Placeholder 4"/>
          <p:cNvSpPr>
            <a:spLocks noGrp="1"/>
          </p:cNvSpPr>
          <p:nvPr>
            <p:ph type="ftr" sz="quarter" idx="11"/>
          </p:nvPr>
        </p:nvSpPr>
        <p:spPr>
          <a:xfrm rot="5400000">
            <a:off x="-1036637" y="2408237"/>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rot="5400000">
            <a:off x="8366125" y="5959475"/>
            <a:ext cx="838200" cy="349250"/>
          </a:xfrm>
        </p:spPr>
        <p:txBody>
          <a:bodyPr/>
          <a:lstStyle>
            <a:lvl1pPr>
              <a:defRPr/>
            </a:lvl1pPr>
          </a:lstStyle>
          <a:p>
            <a:pPr>
              <a:defRPr/>
            </a:pPr>
            <a:fld id="{E1187047-D391-49CB-BD81-213A8AE0309B}" type="slidenum">
              <a:rPr lang="en-US" altLang="en-US"/>
              <a:pPr>
                <a:defRPr/>
              </a:pPr>
              <a:t>‹#›</a:t>
            </a:fld>
            <a:endParaRPr lang="en-US" altLang="en-US"/>
          </a:p>
        </p:txBody>
      </p:sp>
    </p:spTree>
    <p:extLst>
      <p:ext uri="{BB962C8B-B14F-4D97-AF65-F5344CB8AC3E}">
        <p14:creationId xmlns:p14="http://schemas.microsoft.com/office/powerpoint/2010/main" val="218335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67600" y="274638"/>
            <a:ext cx="1219200" cy="6278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04800"/>
            <a:ext cx="6629400" cy="6248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rot="5400000">
            <a:off x="-7937" y="541337"/>
            <a:ext cx="838200" cy="365125"/>
          </a:xfrm>
        </p:spPr>
        <p:txBody>
          <a:bodyPr/>
          <a:lstStyle>
            <a:lvl1pPr>
              <a:defRPr/>
            </a:lvl1pPr>
          </a:lstStyle>
          <a:p>
            <a:pPr>
              <a:defRPr/>
            </a:pPr>
            <a:fld id="{F6AAD617-DF58-4A22-ABE4-5850492A1D69}" type="datetimeFigureOut">
              <a:rPr lang="en-US" altLang="en-US"/>
              <a:pPr>
                <a:defRPr/>
              </a:pPr>
              <a:t>7/13/19</a:t>
            </a:fld>
            <a:endParaRPr lang="en-US" altLang="en-US"/>
          </a:p>
        </p:txBody>
      </p:sp>
      <p:sp>
        <p:nvSpPr>
          <p:cNvPr id="5" name="Footer Placeholder 4"/>
          <p:cNvSpPr>
            <a:spLocks noGrp="1"/>
          </p:cNvSpPr>
          <p:nvPr>
            <p:ph type="ftr" sz="quarter" idx="11"/>
          </p:nvPr>
        </p:nvSpPr>
        <p:spPr>
          <a:xfrm rot="5400000">
            <a:off x="-1036637" y="2408237"/>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rot="5400000">
            <a:off x="8366125" y="5959475"/>
            <a:ext cx="838200" cy="349250"/>
          </a:xfrm>
        </p:spPr>
        <p:txBody>
          <a:bodyPr/>
          <a:lstStyle>
            <a:lvl1pPr>
              <a:defRPr/>
            </a:lvl1pPr>
          </a:lstStyle>
          <a:p>
            <a:pPr>
              <a:defRPr/>
            </a:pPr>
            <a:fld id="{9AC7F8B9-7289-4910-80E3-08257246C5D7}" type="slidenum">
              <a:rPr lang="en-US" altLang="en-US"/>
              <a:pPr>
                <a:defRPr/>
              </a:pPr>
              <a:t>‹#›</a:t>
            </a:fld>
            <a:endParaRPr lang="en-US" altLang="en-US"/>
          </a:p>
        </p:txBody>
      </p:sp>
    </p:spTree>
    <p:extLst>
      <p:ext uri="{BB962C8B-B14F-4D97-AF65-F5344CB8AC3E}">
        <p14:creationId xmlns:p14="http://schemas.microsoft.com/office/powerpoint/2010/main" val="91359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9F9B9AD-8CDB-4A85-9A2F-D001A6A2DB6A}" type="datetimeFigureOut">
              <a:rPr lang="en-US" altLang="en-US"/>
              <a:pPr>
                <a:defRPr/>
              </a:pPr>
              <a:t>7/13/19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E6621-4A1D-41B0-A5CC-7C60C7648C71}" type="slidenum">
              <a:rPr lang="en-US" altLang="en-US"/>
              <a:pPr>
                <a:defRPr/>
              </a:pPr>
              <a:t>‹#›</a:t>
            </a:fld>
            <a:endParaRPr lang="en-US" altLang="en-US"/>
          </a:p>
        </p:txBody>
      </p:sp>
    </p:spTree>
    <p:extLst>
      <p:ext uri="{BB962C8B-B14F-4D97-AF65-F5344CB8AC3E}">
        <p14:creationId xmlns:p14="http://schemas.microsoft.com/office/powerpoint/2010/main" val="302665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1E4FADB-FCB0-4BFD-8585-C5BB9D2EABEF}" type="datetimeFigureOut">
              <a:rPr lang="en-US" altLang="en-US"/>
              <a:pPr>
                <a:defRPr/>
              </a:pPr>
              <a:t>7/13/19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FFCC-BC54-42F2-9D32-0B3EEC607237}" type="slidenum">
              <a:rPr lang="en-US" altLang="en-US"/>
              <a:pPr>
                <a:defRPr/>
              </a:pPr>
              <a:t>‹#›</a:t>
            </a:fld>
            <a:endParaRPr lang="en-US" altLang="en-US"/>
          </a:p>
        </p:txBody>
      </p:sp>
    </p:spTree>
    <p:extLst>
      <p:ext uri="{BB962C8B-B14F-4D97-AF65-F5344CB8AC3E}">
        <p14:creationId xmlns:p14="http://schemas.microsoft.com/office/powerpoint/2010/main" val="170652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7A9C8A-9F8A-446A-B977-A8C842A40DFF}" type="datetimeFigureOut">
              <a:rPr lang="en-US" altLang="en-US"/>
              <a:pPr>
                <a:defRPr/>
              </a:pPr>
              <a:t>7/13/19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CA4EE8-2BA5-4D58-8CA8-0EBF8C57E523}" type="slidenum">
              <a:rPr lang="en-US" altLang="en-US"/>
              <a:pPr>
                <a:defRPr/>
              </a:pPr>
              <a:t>‹#›</a:t>
            </a:fld>
            <a:endParaRPr lang="en-US" altLang="en-US"/>
          </a:p>
        </p:txBody>
      </p:sp>
    </p:spTree>
    <p:extLst>
      <p:ext uri="{BB962C8B-B14F-4D97-AF65-F5344CB8AC3E}">
        <p14:creationId xmlns:p14="http://schemas.microsoft.com/office/powerpoint/2010/main" val="4805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B9ABB7C-9510-467A-9A89-7F263FA16286}" type="datetimeFigureOut">
              <a:rPr lang="en-US" altLang="en-US"/>
              <a:pPr>
                <a:defRPr/>
              </a:pPr>
              <a:t>7/13/19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7AB424-7049-474B-A3D3-0F99461BC571}" type="slidenum">
              <a:rPr lang="en-US" altLang="en-US"/>
              <a:pPr>
                <a:defRPr/>
              </a:pPr>
              <a:t>‹#›</a:t>
            </a:fld>
            <a:endParaRPr lang="en-US" altLang="en-US"/>
          </a:p>
        </p:txBody>
      </p:sp>
    </p:spTree>
    <p:extLst>
      <p:ext uri="{BB962C8B-B14F-4D97-AF65-F5344CB8AC3E}">
        <p14:creationId xmlns:p14="http://schemas.microsoft.com/office/powerpoint/2010/main" val="155608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A3DAFF5-B8FC-43ED-BA8F-09CA45CA7F59}" type="datetimeFigureOut">
              <a:rPr lang="en-US" altLang="en-US"/>
              <a:pPr>
                <a:defRPr/>
              </a:pPr>
              <a:t>7/13/19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AA1AF7-B7F7-4B9C-A675-BA0F08C54706}" type="slidenum">
              <a:rPr lang="en-US" altLang="en-US"/>
              <a:pPr>
                <a:defRPr/>
              </a:pPr>
              <a:t>‹#›</a:t>
            </a:fld>
            <a:endParaRPr lang="en-US" altLang="en-US"/>
          </a:p>
        </p:txBody>
      </p:sp>
    </p:spTree>
    <p:extLst>
      <p:ext uri="{BB962C8B-B14F-4D97-AF65-F5344CB8AC3E}">
        <p14:creationId xmlns:p14="http://schemas.microsoft.com/office/powerpoint/2010/main" val="93135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E5447-A57B-4A72-B591-F60D25B7A841}" type="datetimeFigureOut">
              <a:rPr lang="en-US" altLang="en-US"/>
              <a:pPr>
                <a:defRPr/>
              </a:pPr>
              <a:t>7/13/19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C6F174-4398-47A9-8923-5F5CCD315F48}" type="slidenum">
              <a:rPr lang="en-US" altLang="en-US"/>
              <a:pPr>
                <a:defRPr/>
              </a:pPr>
              <a:t>‹#›</a:t>
            </a:fld>
            <a:endParaRPr lang="en-US" altLang="en-US"/>
          </a:p>
        </p:txBody>
      </p:sp>
    </p:spTree>
    <p:extLst>
      <p:ext uri="{BB962C8B-B14F-4D97-AF65-F5344CB8AC3E}">
        <p14:creationId xmlns:p14="http://schemas.microsoft.com/office/powerpoint/2010/main" val="11062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F209DCA-86F1-4105-9F3E-3F9161928948}" type="datetimeFigureOut">
              <a:rPr lang="en-US" altLang="en-US"/>
              <a:pPr>
                <a:defRPr/>
              </a:pPr>
              <a:t>7/13/19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948E2F-0049-4B4F-8321-60800896559B}" type="slidenum">
              <a:rPr lang="en-US" altLang="en-US"/>
              <a:pPr>
                <a:defRPr/>
              </a:pPr>
              <a:t>‹#›</a:t>
            </a:fld>
            <a:endParaRPr lang="en-US" altLang="en-US"/>
          </a:p>
        </p:txBody>
      </p:sp>
    </p:spTree>
    <p:extLst>
      <p:ext uri="{BB962C8B-B14F-4D97-AF65-F5344CB8AC3E}">
        <p14:creationId xmlns:p14="http://schemas.microsoft.com/office/powerpoint/2010/main" val="309018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CB675A-DB0A-4878-A700-DE2C4505A863}" type="datetimeFigureOut">
              <a:rPr lang="en-US" altLang="en-US"/>
              <a:pPr>
                <a:defRPr/>
              </a:pPr>
              <a:t>7/13/19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51CFD1-EAE4-45F0-8CF8-B0BA92E499B0}" type="slidenum">
              <a:rPr lang="en-US" altLang="en-US"/>
              <a:pPr>
                <a:defRPr/>
              </a:pPr>
              <a:t>‹#›</a:t>
            </a:fld>
            <a:endParaRPr lang="en-US" altLang="en-US"/>
          </a:p>
        </p:txBody>
      </p:sp>
    </p:spTree>
    <p:extLst>
      <p:ext uri="{BB962C8B-B14F-4D97-AF65-F5344CB8AC3E}">
        <p14:creationId xmlns:p14="http://schemas.microsoft.com/office/powerpoint/2010/main" val="194720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24600"/>
            <a:ext cx="914400" cy="39687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90A2"/>
                </a:solidFill>
                <a:cs typeface="Arial" pitchFamily="34" charset="0"/>
              </a:defRPr>
            </a:lvl1pPr>
          </a:lstStyle>
          <a:p>
            <a:pPr>
              <a:defRPr/>
            </a:pPr>
            <a:fld id="{ECBDB648-9936-4653-8D0D-0FF5BA71B32C}" type="datetimeFigureOut">
              <a:rPr lang="en-US" altLang="en-US"/>
              <a:pPr>
                <a:defRPr/>
              </a:pPr>
              <a:t>7/13/19</a:t>
            </a:fld>
            <a:endParaRPr lang="en-US" altLang="en-US"/>
          </a:p>
        </p:txBody>
      </p:sp>
      <p:sp>
        <p:nvSpPr>
          <p:cNvPr id="5" name="Footer Placeholder 4"/>
          <p:cNvSpPr>
            <a:spLocks noGrp="1"/>
          </p:cNvSpPr>
          <p:nvPr>
            <p:ph type="ftr" sz="quarter" idx="3"/>
          </p:nvPr>
        </p:nvSpPr>
        <p:spPr>
          <a:xfrm>
            <a:off x="1371600" y="6324600"/>
            <a:ext cx="2895600" cy="3968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153400" y="152400"/>
            <a:ext cx="838200" cy="3492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90A2"/>
                </a:solidFill>
                <a:cs typeface="Arial" pitchFamily="34" charset="0"/>
              </a:defRPr>
            </a:lvl1pPr>
          </a:lstStyle>
          <a:p>
            <a:pPr>
              <a:defRPr/>
            </a:pPr>
            <a:fld id="{2AF35E44-8777-4A72-B823-6168DAF8C6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Garamond"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Garamond" charset="0"/>
          <a:ea typeface="ＭＳ Ｐゴシック" charset="0"/>
        </a:defRPr>
      </a:lvl6pPr>
      <a:lvl7pPr marL="914400" algn="ctr" rtl="0" fontAlgn="base">
        <a:spcBef>
          <a:spcPct val="0"/>
        </a:spcBef>
        <a:spcAft>
          <a:spcPct val="0"/>
        </a:spcAft>
        <a:defRPr sz="4400">
          <a:solidFill>
            <a:schemeClr val="tx1"/>
          </a:solidFill>
          <a:latin typeface="Garamond" charset="0"/>
          <a:ea typeface="ＭＳ Ｐゴシック" charset="0"/>
        </a:defRPr>
      </a:lvl7pPr>
      <a:lvl8pPr marL="1371600" algn="ctr" rtl="0" fontAlgn="base">
        <a:spcBef>
          <a:spcPct val="0"/>
        </a:spcBef>
        <a:spcAft>
          <a:spcPct val="0"/>
        </a:spcAft>
        <a:defRPr sz="4400">
          <a:solidFill>
            <a:schemeClr val="tx1"/>
          </a:solidFill>
          <a:latin typeface="Garamond" charset="0"/>
          <a:ea typeface="ＭＳ Ｐゴシック" charset="0"/>
        </a:defRPr>
      </a:lvl8pPr>
      <a:lvl9pPr marL="1828800" algn="ctr" rtl="0" fontAlgn="base">
        <a:spcBef>
          <a:spcPct val="0"/>
        </a:spcBef>
        <a:spcAft>
          <a:spcPct val="0"/>
        </a:spcAft>
        <a:defRPr sz="4400">
          <a:solidFill>
            <a:schemeClr val="tx1"/>
          </a:solidFill>
          <a:latin typeface="Garamond"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2400" y="2130425"/>
            <a:ext cx="9448800" cy="1603375"/>
          </a:xfrm>
        </p:spPr>
        <p:txBody>
          <a:bodyPr/>
          <a:lstStyle/>
          <a:p>
            <a:pPr eaLnBrk="1" hangingPunct="1"/>
            <a:r>
              <a:rPr lang="en-US" altLang="en-US" sz="3200" b="1" dirty="0">
                <a:solidFill>
                  <a:srgbClr val="00386B"/>
                </a:solidFill>
              </a:rPr>
              <a:t>2018 CV Training Program Directors </a:t>
            </a:r>
            <a:br>
              <a:rPr lang="en-US" altLang="en-US" sz="3200" b="1" dirty="0">
                <a:solidFill>
                  <a:srgbClr val="00386B"/>
                </a:solidFill>
              </a:rPr>
            </a:br>
            <a:r>
              <a:rPr lang="en-US" altLang="en-US" sz="3200" b="1" dirty="0">
                <a:solidFill>
                  <a:srgbClr val="00386B"/>
                </a:solidFill>
              </a:rPr>
              <a:t>Omnibus Research</a:t>
            </a:r>
            <a:br>
              <a:rPr lang="en-US" altLang="en-US" sz="3200" b="1" dirty="0">
                <a:solidFill>
                  <a:srgbClr val="00386B"/>
                </a:solidFill>
              </a:rPr>
            </a:br>
            <a:br>
              <a:rPr lang="en-US" altLang="en-US" sz="2400" b="1" dirty="0">
                <a:solidFill>
                  <a:srgbClr val="00386B"/>
                </a:solidFill>
              </a:rPr>
            </a:br>
            <a:r>
              <a:rPr lang="en-US" altLang="en-US" sz="2400" b="1" dirty="0">
                <a:solidFill>
                  <a:srgbClr val="00386B"/>
                </a:solidFill>
              </a:rPr>
              <a:t>July 2018</a:t>
            </a:r>
          </a:p>
        </p:txBody>
      </p:sp>
      <p:sp>
        <p:nvSpPr>
          <p:cNvPr id="3" name="Subtitle 2"/>
          <p:cNvSpPr>
            <a:spLocks noGrp="1"/>
          </p:cNvSpPr>
          <p:nvPr>
            <p:ph type="subTitle" idx="1"/>
          </p:nvPr>
        </p:nvSpPr>
        <p:spPr>
          <a:xfrm>
            <a:off x="381000" y="4953000"/>
            <a:ext cx="8458200" cy="1752600"/>
          </a:xfrm>
        </p:spPr>
        <p:txBody>
          <a:bodyPr rtlCol="0">
            <a:normAutofit/>
          </a:bodyPr>
          <a:lstStyle/>
          <a:p>
            <a:pPr eaLnBrk="1" fontAlgn="auto" hangingPunct="1">
              <a:spcAft>
                <a:spcPts val="0"/>
              </a:spcAft>
              <a:buFont typeface="Arial" pitchFamily="34" charset="0"/>
              <a:buNone/>
              <a:defRPr/>
            </a:pPr>
            <a:endParaRPr lang="en-US" sz="2000" dirty="0">
              <a:latin typeface="Garamond"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74FF43-0539-4F47-B4EB-1694DD291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914400"/>
            <a:ext cx="6781800" cy="5377191"/>
          </a:xfrm>
          <a:prstGeom prst="rect">
            <a:avLst/>
          </a:prstGeom>
        </p:spPr>
      </p:pic>
      <p:pic>
        <p:nvPicPr>
          <p:cNvPr id="4" name="Picture 3">
            <a:extLst>
              <a:ext uri="{FF2B5EF4-FFF2-40B4-BE49-F238E27FC236}">
                <a16:creationId xmlns:a16="http://schemas.microsoft.com/office/drawing/2014/main" id="{57ADC936-6DBD-47B2-9F68-5359F8BD6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914400"/>
            <a:ext cx="1674081" cy="5377190"/>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Underrepresented Minority Fellows Per Cardiovascular Program by Region</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8111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9444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38862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4019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5449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678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000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1545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197769"/>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90800" y="773668"/>
            <a:ext cx="1155766" cy="369332"/>
          </a:xfrm>
          <a:prstGeom prst="rect">
            <a:avLst/>
          </a:prstGeom>
        </p:spPr>
        <p:txBody>
          <a:bodyPr wrap="none">
            <a:spAutoFit/>
          </a:bodyPr>
          <a:lstStyle/>
          <a:p>
            <a:r>
              <a:rPr lang="en-US" u="sng" dirty="0"/>
              <a:t>Northeast</a:t>
            </a:r>
          </a:p>
        </p:txBody>
      </p:sp>
      <p:sp>
        <p:nvSpPr>
          <p:cNvPr id="23" name="Rectangle 22">
            <a:extLst>
              <a:ext uri="{FF2B5EF4-FFF2-40B4-BE49-F238E27FC236}">
                <a16:creationId xmlns:a16="http://schemas.microsoft.com/office/drawing/2014/main" id="{9C704340-B08A-4AB9-A663-8C63378A7571}"/>
              </a:ext>
            </a:extLst>
          </p:cNvPr>
          <p:cNvSpPr/>
          <p:nvPr/>
        </p:nvSpPr>
        <p:spPr>
          <a:xfrm>
            <a:off x="4343400" y="773668"/>
            <a:ext cx="999184" cy="369332"/>
          </a:xfrm>
          <a:prstGeom prst="rect">
            <a:avLst/>
          </a:prstGeom>
        </p:spPr>
        <p:txBody>
          <a:bodyPr wrap="none">
            <a:spAutoFit/>
          </a:bodyPr>
          <a:lstStyle/>
          <a:p>
            <a:r>
              <a:rPr lang="en-US" u="sng" dirty="0"/>
              <a:t>Midwest</a:t>
            </a:r>
          </a:p>
        </p:txBody>
      </p:sp>
      <p:sp>
        <p:nvSpPr>
          <p:cNvPr id="24" name="Rectangle 23">
            <a:extLst>
              <a:ext uri="{FF2B5EF4-FFF2-40B4-BE49-F238E27FC236}">
                <a16:creationId xmlns:a16="http://schemas.microsoft.com/office/drawing/2014/main" id="{AF3C9F99-4BAB-43AD-ABE5-DA6593451707}"/>
              </a:ext>
            </a:extLst>
          </p:cNvPr>
          <p:cNvSpPr/>
          <p:nvPr/>
        </p:nvSpPr>
        <p:spPr>
          <a:xfrm>
            <a:off x="6096000" y="773668"/>
            <a:ext cx="756938" cy="369332"/>
          </a:xfrm>
          <a:prstGeom prst="rect">
            <a:avLst/>
          </a:prstGeom>
        </p:spPr>
        <p:txBody>
          <a:bodyPr wrap="none">
            <a:spAutoFit/>
          </a:bodyPr>
          <a:lstStyle/>
          <a:p>
            <a:r>
              <a:rPr lang="en-US" u="sng" dirty="0"/>
              <a:t>South</a:t>
            </a:r>
          </a:p>
        </p:txBody>
      </p:sp>
      <p:sp>
        <p:nvSpPr>
          <p:cNvPr id="25" name="Rectangle 24">
            <a:extLst>
              <a:ext uri="{FF2B5EF4-FFF2-40B4-BE49-F238E27FC236}">
                <a16:creationId xmlns:a16="http://schemas.microsoft.com/office/drawing/2014/main" id="{AFCEA021-7821-4E54-8CA6-1ABB6DF3EEDA}"/>
              </a:ext>
            </a:extLst>
          </p:cNvPr>
          <p:cNvSpPr/>
          <p:nvPr/>
        </p:nvSpPr>
        <p:spPr>
          <a:xfrm>
            <a:off x="7867936" y="773668"/>
            <a:ext cx="666464" cy="369332"/>
          </a:xfrm>
          <a:prstGeom prst="rect">
            <a:avLst/>
          </a:prstGeom>
        </p:spPr>
        <p:txBody>
          <a:bodyPr wrap="none">
            <a:spAutoFit/>
          </a:bodyPr>
          <a:lstStyle/>
          <a:p>
            <a:r>
              <a:rPr lang="en-US" u="sng" dirty="0"/>
              <a:t>West</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590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267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(n=32)</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(n=40)</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6962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(n=15)</a:t>
            </a:r>
          </a:p>
        </p:txBody>
      </p:sp>
      <p:sp>
        <p:nvSpPr>
          <p:cNvPr id="30" name="Text Box 7">
            <a:extLst>
              <a:ext uri="{FF2B5EF4-FFF2-40B4-BE49-F238E27FC236}">
                <a16:creationId xmlns:a16="http://schemas.microsoft.com/office/drawing/2014/main" id="{53C00E1F-2FCB-44D7-A66E-D7A93C8941FE}"/>
              </a:ext>
            </a:extLst>
          </p:cNvPr>
          <p:cNvSpPr txBox="1">
            <a:spLocks noChangeArrowheads="1"/>
          </p:cNvSpPr>
          <p:nvPr/>
        </p:nvSpPr>
        <p:spPr bwMode="auto">
          <a:xfrm>
            <a:off x="-76200" y="64770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underrepresented minority Fellows</a:t>
            </a:r>
          </a:p>
          <a:p>
            <a:pPr eaLnBrk="1" hangingPunct="1"/>
            <a:r>
              <a:rPr lang="en-US" altLang="en-US" sz="1000" b="0" i="1" dirty="0">
                <a:solidFill>
                  <a:schemeClr val="tx1"/>
                </a:solidFill>
              </a:rPr>
              <a:t>     (n=130)</a:t>
            </a:r>
          </a:p>
        </p:txBody>
      </p:sp>
    </p:spTree>
    <p:extLst>
      <p:ext uri="{BB962C8B-B14F-4D97-AF65-F5344CB8AC3E}">
        <p14:creationId xmlns:p14="http://schemas.microsoft.com/office/powerpoint/2010/main" val="47512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9106EA-F910-415A-8F35-197917B36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081" y="914400"/>
            <a:ext cx="5031519" cy="5377190"/>
          </a:xfrm>
          <a:prstGeom prst="rect">
            <a:avLst/>
          </a:prstGeom>
        </p:spPr>
      </p:pic>
      <p:pic>
        <p:nvPicPr>
          <p:cNvPr id="5" name="Picture 4">
            <a:extLst>
              <a:ext uri="{FF2B5EF4-FFF2-40B4-BE49-F238E27FC236}">
                <a16:creationId xmlns:a16="http://schemas.microsoft.com/office/drawing/2014/main" id="{56FE44BF-FDA0-4216-95B6-9B60487C9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914400"/>
            <a:ext cx="1674081" cy="5377190"/>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Underrepresented Minority Fellows Per CV Program by Program Size</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8111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9444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38862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4019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5449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678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000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0" y="61545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762000" y="6197769"/>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926310" y="773668"/>
            <a:ext cx="670376" cy="338554"/>
          </a:xfrm>
          <a:prstGeom prst="rect">
            <a:avLst/>
          </a:prstGeom>
        </p:spPr>
        <p:txBody>
          <a:bodyPr wrap="none">
            <a:spAutoFit/>
          </a:bodyPr>
          <a:lstStyle/>
          <a:p>
            <a:r>
              <a:rPr lang="en-US" sz="1600" u="sng" dirty="0"/>
              <a:t>Small</a:t>
            </a:r>
          </a:p>
        </p:txBody>
      </p:sp>
      <p:sp>
        <p:nvSpPr>
          <p:cNvPr id="23" name="Rectangle 22">
            <a:extLst>
              <a:ext uri="{FF2B5EF4-FFF2-40B4-BE49-F238E27FC236}">
                <a16:creationId xmlns:a16="http://schemas.microsoft.com/office/drawing/2014/main" id="{9C704340-B08A-4AB9-A663-8C63378A7571}"/>
              </a:ext>
            </a:extLst>
          </p:cNvPr>
          <p:cNvSpPr/>
          <p:nvPr/>
        </p:nvSpPr>
        <p:spPr>
          <a:xfrm>
            <a:off x="4419600" y="773668"/>
            <a:ext cx="893193" cy="338554"/>
          </a:xfrm>
          <a:prstGeom prst="rect">
            <a:avLst/>
          </a:prstGeom>
        </p:spPr>
        <p:txBody>
          <a:bodyPr wrap="none">
            <a:spAutoFit/>
          </a:bodyPr>
          <a:lstStyle/>
          <a:p>
            <a:r>
              <a:rPr lang="en-US" sz="1600" u="sng" dirty="0"/>
              <a:t>Medium</a:t>
            </a:r>
          </a:p>
        </p:txBody>
      </p:sp>
      <p:sp>
        <p:nvSpPr>
          <p:cNvPr id="24" name="Rectangle 23">
            <a:extLst>
              <a:ext uri="{FF2B5EF4-FFF2-40B4-BE49-F238E27FC236}">
                <a16:creationId xmlns:a16="http://schemas.microsoft.com/office/drawing/2014/main" id="{AF3C9F99-4BAB-43AD-ABE5-DA6593451707}"/>
              </a:ext>
            </a:extLst>
          </p:cNvPr>
          <p:cNvSpPr/>
          <p:nvPr/>
        </p:nvSpPr>
        <p:spPr>
          <a:xfrm>
            <a:off x="6280713" y="773668"/>
            <a:ext cx="670376" cy="338554"/>
          </a:xfrm>
          <a:prstGeom prst="rect">
            <a:avLst/>
          </a:prstGeom>
        </p:spPr>
        <p:txBody>
          <a:bodyPr wrap="none">
            <a:spAutoFit/>
          </a:bodyPr>
          <a:lstStyle/>
          <a:p>
            <a:r>
              <a:rPr lang="en-US" sz="1600" u="sng" dirty="0"/>
              <a:t>Large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3434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30" name="Rectangle 29">
            <a:extLst>
              <a:ext uri="{FF2B5EF4-FFF2-40B4-BE49-F238E27FC236}">
                <a16:creationId xmlns:a16="http://schemas.microsoft.com/office/drawing/2014/main" id="{666DC527-6AA9-4CE5-9662-A1A5AEF12DE9}"/>
              </a:ext>
            </a:extLst>
          </p:cNvPr>
          <p:cNvSpPr/>
          <p:nvPr/>
        </p:nvSpPr>
        <p:spPr>
          <a:xfrm>
            <a:off x="3124200" y="457200"/>
            <a:ext cx="3484287" cy="369332"/>
          </a:xfrm>
          <a:prstGeom prst="rect">
            <a:avLst/>
          </a:prstGeom>
        </p:spPr>
        <p:txBody>
          <a:bodyPr wrap="none">
            <a:spAutoFit/>
          </a:bodyPr>
          <a:lstStyle/>
          <a:p>
            <a:r>
              <a:rPr lang="en-US" u="sng" dirty="0"/>
              <a:t>                  Program Size                 </a:t>
            </a:r>
          </a:p>
        </p:txBody>
      </p:sp>
      <p:sp>
        <p:nvSpPr>
          <p:cNvPr id="25" name="Text Box 7">
            <a:extLst>
              <a:ext uri="{FF2B5EF4-FFF2-40B4-BE49-F238E27FC236}">
                <a16:creationId xmlns:a16="http://schemas.microsoft.com/office/drawing/2014/main" id="{36C1316D-80C3-4F15-8465-48E80CF7C205}"/>
              </a:ext>
            </a:extLst>
          </p:cNvPr>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underrepresented minority Fellows</a:t>
            </a:r>
          </a:p>
          <a:p>
            <a:pPr eaLnBrk="1" hangingPunct="1"/>
            <a:r>
              <a:rPr lang="en-US" altLang="en-US" sz="1000" b="0" i="1" dirty="0">
                <a:solidFill>
                  <a:schemeClr val="tx1"/>
                </a:solidFill>
              </a:rPr>
              <a:t>     (n=130)</a:t>
            </a:r>
          </a:p>
        </p:txBody>
      </p:sp>
    </p:spTree>
    <p:extLst>
      <p:ext uri="{BB962C8B-B14F-4D97-AF65-F5344CB8AC3E}">
        <p14:creationId xmlns:p14="http://schemas.microsoft.com/office/powerpoint/2010/main" val="275694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70BD09A0-9DEC-48BE-BA90-9331430EC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99809"/>
            <a:ext cx="4267202" cy="5377191"/>
          </a:xfrm>
          <a:prstGeom prst="rect">
            <a:avLst/>
          </a:prstGeom>
        </p:spPr>
      </p:pic>
      <p:pic>
        <p:nvPicPr>
          <p:cNvPr id="20" name="Picture 19">
            <a:extLst>
              <a:ext uri="{FF2B5EF4-FFF2-40B4-BE49-F238E27FC236}">
                <a16:creationId xmlns:a16="http://schemas.microsoft.com/office/drawing/2014/main" id="{835C6CB2-10FA-4971-B0A5-090B2B30F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99809"/>
            <a:ext cx="2895600" cy="5377191"/>
          </a:xfrm>
          <a:prstGeom prst="rect">
            <a:avLst/>
          </a:prstGeom>
        </p:spPr>
      </p:pic>
      <p:pic>
        <p:nvPicPr>
          <p:cNvPr id="37" name="Picture 36">
            <a:extLst>
              <a:ext uri="{FF2B5EF4-FFF2-40B4-BE49-F238E27FC236}">
                <a16:creationId xmlns:a16="http://schemas.microsoft.com/office/drawing/2014/main" id="{C9D5B5B7-9C09-4808-9177-D2157CE72E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990" y="1099810"/>
            <a:ext cx="1440810" cy="5377190"/>
          </a:xfrm>
          <a:prstGeom prst="rect">
            <a:avLst/>
          </a:prstGeom>
        </p:spPr>
      </p:pic>
      <p:sp>
        <p:nvSpPr>
          <p:cNvPr id="33" name="Text Box 75">
            <a:extLst>
              <a:ext uri="{FF2B5EF4-FFF2-40B4-BE49-F238E27FC236}">
                <a16:creationId xmlns:a16="http://schemas.microsoft.com/office/drawing/2014/main" id="{3947AC1B-9C02-47F0-A2C9-A4E0FE59C978}"/>
              </a:ext>
            </a:extLst>
          </p:cNvPr>
          <p:cNvSpPr txBox="1">
            <a:spLocks noChangeArrowheads="1"/>
          </p:cNvSpPr>
          <p:nvPr/>
        </p:nvSpPr>
        <p:spPr bwMode="auto">
          <a:xfrm>
            <a:off x="6324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848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(n=50)</a:t>
            </a:r>
          </a:p>
        </p:txBody>
      </p:sp>
      <p:sp>
        <p:nvSpPr>
          <p:cNvPr id="10248" name="Rectangle 8"/>
          <p:cNvSpPr>
            <a:spLocks noGrp="1" noChangeArrowheads="1"/>
          </p:cNvSpPr>
          <p:nvPr>
            <p:ph type="title"/>
          </p:nvPr>
        </p:nvSpPr>
        <p:spPr>
          <a:xfrm>
            <a:off x="-76200" y="76200"/>
            <a:ext cx="9372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Underrepresented Minority Fellows Per CV Program by PD Gender/Age</a:t>
            </a:r>
          </a:p>
        </p:txBody>
      </p:sp>
      <p:sp>
        <p:nvSpPr>
          <p:cNvPr id="11" name="Text Box 75"/>
          <p:cNvSpPr txBox="1">
            <a:spLocks noChangeArrowheads="1"/>
          </p:cNvSpPr>
          <p:nvPr/>
        </p:nvSpPr>
        <p:spPr bwMode="auto">
          <a:xfrm>
            <a:off x="9144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9812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2114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41148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42480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7150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848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78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211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3246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762000" y="632460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143000" y="9144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09929" y="956846"/>
            <a:ext cx="614271" cy="338554"/>
          </a:xfrm>
          <a:prstGeom prst="rect">
            <a:avLst/>
          </a:prstGeom>
        </p:spPr>
        <p:txBody>
          <a:bodyPr wrap="none">
            <a:spAutoFit/>
          </a:bodyPr>
          <a:lstStyle/>
          <a:p>
            <a:r>
              <a:rPr lang="en-US" sz="1600" u="sng" dirty="0"/>
              <a:t>Male</a:t>
            </a:r>
          </a:p>
        </p:txBody>
      </p:sp>
      <p:sp>
        <p:nvSpPr>
          <p:cNvPr id="23" name="Rectangle 22">
            <a:extLst>
              <a:ext uri="{FF2B5EF4-FFF2-40B4-BE49-F238E27FC236}">
                <a16:creationId xmlns:a16="http://schemas.microsoft.com/office/drawing/2014/main" id="{9C704340-B08A-4AB9-A663-8C63378A7571}"/>
              </a:ext>
            </a:extLst>
          </p:cNvPr>
          <p:cNvSpPr/>
          <p:nvPr/>
        </p:nvSpPr>
        <p:spPr>
          <a:xfrm>
            <a:off x="3810000" y="956846"/>
            <a:ext cx="821763" cy="338554"/>
          </a:xfrm>
          <a:prstGeom prst="rect">
            <a:avLst/>
          </a:prstGeom>
        </p:spPr>
        <p:txBody>
          <a:bodyPr wrap="none">
            <a:spAutoFit/>
          </a:bodyPr>
          <a:lstStyle/>
          <a:p>
            <a:r>
              <a:rPr lang="en-US" sz="1600" u="sng" dirty="0"/>
              <a:t>Female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2098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36576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(n=26)</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49530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(n=36)</a:t>
            </a:r>
          </a:p>
        </p:txBody>
      </p:sp>
      <p:sp>
        <p:nvSpPr>
          <p:cNvPr id="30" name="Rectangle 29">
            <a:extLst>
              <a:ext uri="{FF2B5EF4-FFF2-40B4-BE49-F238E27FC236}">
                <a16:creationId xmlns:a16="http://schemas.microsoft.com/office/drawing/2014/main" id="{EA068B36-CDDC-45D0-8CDC-9F6609092F4A}"/>
              </a:ext>
            </a:extLst>
          </p:cNvPr>
          <p:cNvSpPr/>
          <p:nvPr/>
        </p:nvSpPr>
        <p:spPr>
          <a:xfrm>
            <a:off x="4862258" y="848380"/>
            <a:ext cx="1356526" cy="523220"/>
          </a:xfrm>
          <a:prstGeom prst="rect">
            <a:avLst/>
          </a:prstGeom>
        </p:spPr>
        <p:txBody>
          <a:bodyPr wrap="none">
            <a:spAutoFit/>
          </a:bodyPr>
          <a:lstStyle/>
          <a:p>
            <a:pPr algn="ctr"/>
            <a:r>
              <a:rPr lang="en-US" sz="1400" u="sng" dirty="0"/>
              <a:t>Early Career</a:t>
            </a:r>
          </a:p>
          <a:p>
            <a:pPr algn="ctr"/>
            <a:r>
              <a:rPr lang="en-US" sz="1400" u="sng" dirty="0"/>
              <a:t>(36 – 45 years)</a:t>
            </a:r>
          </a:p>
        </p:txBody>
      </p:sp>
      <p:sp>
        <p:nvSpPr>
          <p:cNvPr id="31" name="Rectangle 30">
            <a:extLst>
              <a:ext uri="{FF2B5EF4-FFF2-40B4-BE49-F238E27FC236}">
                <a16:creationId xmlns:a16="http://schemas.microsoft.com/office/drawing/2014/main" id="{91FAB0F8-E33F-45A9-BEC9-8C0278ED8D65}"/>
              </a:ext>
            </a:extLst>
          </p:cNvPr>
          <p:cNvSpPr/>
          <p:nvPr/>
        </p:nvSpPr>
        <p:spPr>
          <a:xfrm>
            <a:off x="6248400" y="848380"/>
            <a:ext cx="1356525" cy="523220"/>
          </a:xfrm>
          <a:prstGeom prst="rect">
            <a:avLst/>
          </a:prstGeom>
        </p:spPr>
        <p:txBody>
          <a:bodyPr wrap="none">
            <a:spAutoFit/>
          </a:bodyPr>
          <a:lstStyle/>
          <a:p>
            <a:pPr algn="ctr"/>
            <a:r>
              <a:rPr lang="en-US" sz="1400" u="sng" dirty="0"/>
              <a:t>Mid Career</a:t>
            </a:r>
          </a:p>
          <a:p>
            <a:pPr algn="ctr"/>
            <a:r>
              <a:rPr lang="en-US" sz="1400" u="sng" dirty="0"/>
              <a:t>(46 – 55 years)</a:t>
            </a:r>
          </a:p>
        </p:txBody>
      </p:sp>
      <p:sp>
        <p:nvSpPr>
          <p:cNvPr id="32" name="Rectangle 31">
            <a:extLst>
              <a:ext uri="{FF2B5EF4-FFF2-40B4-BE49-F238E27FC236}">
                <a16:creationId xmlns:a16="http://schemas.microsoft.com/office/drawing/2014/main" id="{4F9C7216-9AD3-4CB6-9E26-AB4AF51B1C80}"/>
              </a:ext>
            </a:extLst>
          </p:cNvPr>
          <p:cNvSpPr/>
          <p:nvPr/>
        </p:nvSpPr>
        <p:spPr>
          <a:xfrm>
            <a:off x="7763316" y="838200"/>
            <a:ext cx="1100045" cy="523220"/>
          </a:xfrm>
          <a:prstGeom prst="rect">
            <a:avLst/>
          </a:prstGeom>
        </p:spPr>
        <p:txBody>
          <a:bodyPr wrap="none">
            <a:spAutoFit/>
          </a:bodyPr>
          <a:lstStyle/>
          <a:p>
            <a:pPr algn="ctr"/>
            <a:r>
              <a:rPr lang="en-US" sz="1400" u="sng" dirty="0"/>
              <a:t>Late Career</a:t>
            </a:r>
          </a:p>
          <a:p>
            <a:pPr algn="ctr"/>
            <a:r>
              <a:rPr lang="en-US" sz="1400" u="sng" dirty="0"/>
              <a:t>(&gt; 55 years)</a:t>
            </a:r>
          </a:p>
        </p:txBody>
      </p:sp>
      <p:sp>
        <p:nvSpPr>
          <p:cNvPr id="34" name="Rectangle 33">
            <a:extLst>
              <a:ext uri="{FF2B5EF4-FFF2-40B4-BE49-F238E27FC236}">
                <a16:creationId xmlns:a16="http://schemas.microsoft.com/office/drawing/2014/main" id="{F1C82869-C43A-42C7-9FB5-8B7CBB773002}"/>
              </a:ext>
            </a:extLst>
          </p:cNvPr>
          <p:cNvSpPr/>
          <p:nvPr/>
        </p:nvSpPr>
        <p:spPr>
          <a:xfrm>
            <a:off x="2209800" y="621268"/>
            <a:ext cx="2717795" cy="369332"/>
          </a:xfrm>
          <a:prstGeom prst="rect">
            <a:avLst/>
          </a:prstGeom>
        </p:spPr>
        <p:txBody>
          <a:bodyPr wrap="none">
            <a:spAutoFit/>
          </a:bodyPr>
          <a:lstStyle/>
          <a:p>
            <a:r>
              <a:rPr lang="en-US" u="sng" dirty="0"/>
              <a:t>Program Director - Gender</a:t>
            </a:r>
          </a:p>
        </p:txBody>
      </p:sp>
      <p:sp>
        <p:nvSpPr>
          <p:cNvPr id="35" name="Rectangle 34">
            <a:extLst>
              <a:ext uri="{FF2B5EF4-FFF2-40B4-BE49-F238E27FC236}">
                <a16:creationId xmlns:a16="http://schemas.microsoft.com/office/drawing/2014/main" id="{E7345739-2440-40C8-9449-6971CD603FE2}"/>
              </a:ext>
            </a:extLst>
          </p:cNvPr>
          <p:cNvSpPr/>
          <p:nvPr/>
        </p:nvSpPr>
        <p:spPr>
          <a:xfrm>
            <a:off x="5791200" y="533400"/>
            <a:ext cx="2362891" cy="369332"/>
          </a:xfrm>
          <a:prstGeom prst="rect">
            <a:avLst/>
          </a:prstGeom>
        </p:spPr>
        <p:txBody>
          <a:bodyPr wrap="none">
            <a:spAutoFit/>
          </a:bodyPr>
          <a:lstStyle/>
          <a:p>
            <a:r>
              <a:rPr lang="en-US" u="sng" dirty="0"/>
              <a:t>Program Director - Age</a:t>
            </a:r>
          </a:p>
        </p:txBody>
      </p:sp>
      <p:sp>
        <p:nvSpPr>
          <p:cNvPr id="36" name="Text Box 7">
            <a:extLst>
              <a:ext uri="{FF2B5EF4-FFF2-40B4-BE49-F238E27FC236}">
                <a16:creationId xmlns:a16="http://schemas.microsoft.com/office/drawing/2014/main" id="{91D4B552-9413-43FD-9AAA-A5C99F26C3CF}"/>
              </a:ext>
            </a:extLst>
          </p:cNvPr>
          <p:cNvSpPr txBox="1">
            <a:spLocks noChangeArrowheads="1"/>
          </p:cNvSpPr>
          <p:nvPr/>
        </p:nvSpPr>
        <p:spPr bwMode="auto">
          <a:xfrm>
            <a:off x="-76200" y="6610290"/>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underrepresented minority Fellows  (n=130)</a:t>
            </a:r>
          </a:p>
        </p:txBody>
      </p:sp>
    </p:spTree>
    <p:extLst>
      <p:ext uri="{BB962C8B-B14F-4D97-AF65-F5344CB8AC3E}">
        <p14:creationId xmlns:p14="http://schemas.microsoft.com/office/powerpoint/2010/main" val="45243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2F75D-AB7D-49D2-A6D9-F6E4710EA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757" y="533400"/>
            <a:ext cx="8316486" cy="5758190"/>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international medical graduate Fellows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International Medical Graduate Fellows Per CV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225159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D8658-A550-4F2B-A1EC-B5A2CDC77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14400"/>
            <a:ext cx="6781800" cy="5377191"/>
          </a:xfrm>
          <a:prstGeom prst="rect">
            <a:avLst/>
          </a:prstGeom>
        </p:spPr>
      </p:pic>
      <p:pic>
        <p:nvPicPr>
          <p:cNvPr id="3" name="Picture 2">
            <a:extLst>
              <a:ext uri="{FF2B5EF4-FFF2-40B4-BE49-F238E27FC236}">
                <a16:creationId xmlns:a16="http://schemas.microsoft.com/office/drawing/2014/main" id="{B070521D-51BD-4830-93E9-3B031C466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914400"/>
            <a:ext cx="1674081" cy="5377191"/>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International Medical Graduate Fellows Per CV Program by Region</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5063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6396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7255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858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40386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41718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5105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5238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90800" y="773668"/>
            <a:ext cx="1155766" cy="369332"/>
          </a:xfrm>
          <a:prstGeom prst="rect">
            <a:avLst/>
          </a:prstGeom>
        </p:spPr>
        <p:txBody>
          <a:bodyPr wrap="none">
            <a:spAutoFit/>
          </a:bodyPr>
          <a:lstStyle/>
          <a:p>
            <a:r>
              <a:rPr lang="en-US" u="sng" dirty="0"/>
              <a:t>Northeast</a:t>
            </a:r>
          </a:p>
        </p:txBody>
      </p:sp>
      <p:sp>
        <p:nvSpPr>
          <p:cNvPr id="23" name="Rectangle 22">
            <a:extLst>
              <a:ext uri="{FF2B5EF4-FFF2-40B4-BE49-F238E27FC236}">
                <a16:creationId xmlns:a16="http://schemas.microsoft.com/office/drawing/2014/main" id="{9C704340-B08A-4AB9-A663-8C63378A7571}"/>
              </a:ext>
            </a:extLst>
          </p:cNvPr>
          <p:cNvSpPr/>
          <p:nvPr/>
        </p:nvSpPr>
        <p:spPr>
          <a:xfrm>
            <a:off x="4343400" y="773668"/>
            <a:ext cx="999184" cy="369332"/>
          </a:xfrm>
          <a:prstGeom prst="rect">
            <a:avLst/>
          </a:prstGeom>
        </p:spPr>
        <p:txBody>
          <a:bodyPr wrap="none">
            <a:spAutoFit/>
          </a:bodyPr>
          <a:lstStyle/>
          <a:p>
            <a:r>
              <a:rPr lang="en-US" u="sng" dirty="0"/>
              <a:t>Midwest</a:t>
            </a:r>
          </a:p>
        </p:txBody>
      </p:sp>
      <p:sp>
        <p:nvSpPr>
          <p:cNvPr id="24" name="Rectangle 23">
            <a:extLst>
              <a:ext uri="{FF2B5EF4-FFF2-40B4-BE49-F238E27FC236}">
                <a16:creationId xmlns:a16="http://schemas.microsoft.com/office/drawing/2014/main" id="{AF3C9F99-4BAB-43AD-ABE5-DA6593451707}"/>
              </a:ext>
            </a:extLst>
          </p:cNvPr>
          <p:cNvSpPr/>
          <p:nvPr/>
        </p:nvSpPr>
        <p:spPr>
          <a:xfrm>
            <a:off x="6096000" y="773668"/>
            <a:ext cx="756938" cy="369332"/>
          </a:xfrm>
          <a:prstGeom prst="rect">
            <a:avLst/>
          </a:prstGeom>
        </p:spPr>
        <p:txBody>
          <a:bodyPr wrap="none">
            <a:spAutoFit/>
          </a:bodyPr>
          <a:lstStyle/>
          <a:p>
            <a:r>
              <a:rPr lang="en-US" u="sng" dirty="0"/>
              <a:t>South</a:t>
            </a:r>
          </a:p>
        </p:txBody>
      </p:sp>
      <p:sp>
        <p:nvSpPr>
          <p:cNvPr id="25" name="Rectangle 24">
            <a:extLst>
              <a:ext uri="{FF2B5EF4-FFF2-40B4-BE49-F238E27FC236}">
                <a16:creationId xmlns:a16="http://schemas.microsoft.com/office/drawing/2014/main" id="{AFCEA021-7821-4E54-8CA6-1ABB6DF3EEDA}"/>
              </a:ext>
            </a:extLst>
          </p:cNvPr>
          <p:cNvSpPr/>
          <p:nvPr/>
        </p:nvSpPr>
        <p:spPr>
          <a:xfrm>
            <a:off x="7867936" y="773668"/>
            <a:ext cx="666464" cy="369332"/>
          </a:xfrm>
          <a:prstGeom prst="rect">
            <a:avLst/>
          </a:prstGeom>
        </p:spPr>
        <p:txBody>
          <a:bodyPr wrap="none">
            <a:spAutoFit/>
          </a:bodyPr>
          <a:lstStyle/>
          <a:p>
            <a:r>
              <a:rPr lang="en-US" u="sng" dirty="0"/>
              <a:t>West</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590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267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(n=32)</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(n=40)</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6962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(n=15)</a:t>
            </a:r>
          </a:p>
        </p:txBody>
      </p:sp>
      <p:sp>
        <p:nvSpPr>
          <p:cNvPr id="32" name="Text Box 7">
            <a:extLst>
              <a:ext uri="{FF2B5EF4-FFF2-40B4-BE49-F238E27FC236}">
                <a16:creationId xmlns:a16="http://schemas.microsoft.com/office/drawing/2014/main" id="{A8CBB264-0043-4E32-B941-48AF6D2C31FE}"/>
              </a:ext>
            </a:extLst>
          </p:cNvPr>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international medical graduate Fellows (n=130)</a:t>
            </a:r>
          </a:p>
        </p:txBody>
      </p:sp>
      <p:cxnSp>
        <p:nvCxnSpPr>
          <p:cNvPr id="33" name="Straight Arrow Connector 32">
            <a:extLst>
              <a:ext uri="{FF2B5EF4-FFF2-40B4-BE49-F238E27FC236}">
                <a16:creationId xmlns:a16="http://schemas.microsoft.com/office/drawing/2014/main" id="{AF382957-2B31-4D3C-ACD9-C457EEA77E1E}"/>
              </a:ext>
            </a:extLst>
          </p:cNvPr>
          <p:cNvCxnSpPr/>
          <p:nvPr/>
        </p:nvCxnSpPr>
        <p:spPr>
          <a:xfrm>
            <a:off x="762000" y="601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67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9C7A6-AB34-450F-94FD-5B3A48C01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6081" y="914400"/>
            <a:ext cx="5031519" cy="5377191"/>
          </a:xfrm>
          <a:prstGeom prst="rect">
            <a:avLst/>
          </a:prstGeom>
        </p:spPr>
      </p:pic>
      <p:pic>
        <p:nvPicPr>
          <p:cNvPr id="29" name="Picture 28">
            <a:extLst>
              <a:ext uri="{FF2B5EF4-FFF2-40B4-BE49-F238E27FC236}">
                <a16:creationId xmlns:a16="http://schemas.microsoft.com/office/drawing/2014/main" id="{937FC085-DC4F-463B-AA63-1825B6094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914400"/>
            <a:ext cx="1674081" cy="5377191"/>
          </a:xfrm>
          <a:prstGeom prst="rect">
            <a:avLst/>
          </a:prstGeom>
        </p:spPr>
      </p:pic>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Percentage of International Medical Graduate Fellows Per CV Program by Program Size</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926310" y="773668"/>
            <a:ext cx="670376" cy="338554"/>
          </a:xfrm>
          <a:prstGeom prst="rect">
            <a:avLst/>
          </a:prstGeom>
        </p:spPr>
        <p:txBody>
          <a:bodyPr wrap="none">
            <a:spAutoFit/>
          </a:bodyPr>
          <a:lstStyle/>
          <a:p>
            <a:r>
              <a:rPr lang="en-US" sz="1600" u="sng" dirty="0"/>
              <a:t>Small</a:t>
            </a:r>
          </a:p>
        </p:txBody>
      </p:sp>
      <p:sp>
        <p:nvSpPr>
          <p:cNvPr id="23" name="Rectangle 22">
            <a:extLst>
              <a:ext uri="{FF2B5EF4-FFF2-40B4-BE49-F238E27FC236}">
                <a16:creationId xmlns:a16="http://schemas.microsoft.com/office/drawing/2014/main" id="{9C704340-B08A-4AB9-A663-8C63378A7571}"/>
              </a:ext>
            </a:extLst>
          </p:cNvPr>
          <p:cNvSpPr/>
          <p:nvPr/>
        </p:nvSpPr>
        <p:spPr>
          <a:xfrm>
            <a:off x="4419600" y="773668"/>
            <a:ext cx="893193" cy="338554"/>
          </a:xfrm>
          <a:prstGeom prst="rect">
            <a:avLst/>
          </a:prstGeom>
        </p:spPr>
        <p:txBody>
          <a:bodyPr wrap="none">
            <a:spAutoFit/>
          </a:bodyPr>
          <a:lstStyle/>
          <a:p>
            <a:r>
              <a:rPr lang="en-US" sz="1600" u="sng" dirty="0"/>
              <a:t>Medium</a:t>
            </a:r>
          </a:p>
        </p:txBody>
      </p:sp>
      <p:sp>
        <p:nvSpPr>
          <p:cNvPr id="24" name="Rectangle 23">
            <a:extLst>
              <a:ext uri="{FF2B5EF4-FFF2-40B4-BE49-F238E27FC236}">
                <a16:creationId xmlns:a16="http://schemas.microsoft.com/office/drawing/2014/main" id="{AF3C9F99-4BAB-43AD-ABE5-DA6593451707}"/>
              </a:ext>
            </a:extLst>
          </p:cNvPr>
          <p:cNvSpPr/>
          <p:nvPr/>
        </p:nvSpPr>
        <p:spPr>
          <a:xfrm>
            <a:off x="6280713" y="773668"/>
            <a:ext cx="670376" cy="338554"/>
          </a:xfrm>
          <a:prstGeom prst="rect">
            <a:avLst/>
          </a:prstGeom>
        </p:spPr>
        <p:txBody>
          <a:bodyPr wrap="none">
            <a:spAutoFit/>
          </a:bodyPr>
          <a:lstStyle/>
          <a:p>
            <a:r>
              <a:rPr lang="en-US" sz="1600" u="sng" dirty="0"/>
              <a:t>Large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419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30" name="Rectangle 29">
            <a:extLst>
              <a:ext uri="{FF2B5EF4-FFF2-40B4-BE49-F238E27FC236}">
                <a16:creationId xmlns:a16="http://schemas.microsoft.com/office/drawing/2014/main" id="{666DC527-6AA9-4CE5-9662-A1A5AEF12DE9}"/>
              </a:ext>
            </a:extLst>
          </p:cNvPr>
          <p:cNvSpPr/>
          <p:nvPr/>
        </p:nvSpPr>
        <p:spPr>
          <a:xfrm>
            <a:off x="3124200" y="457200"/>
            <a:ext cx="3484287" cy="369332"/>
          </a:xfrm>
          <a:prstGeom prst="rect">
            <a:avLst/>
          </a:prstGeom>
        </p:spPr>
        <p:txBody>
          <a:bodyPr wrap="none">
            <a:spAutoFit/>
          </a:bodyPr>
          <a:lstStyle/>
          <a:p>
            <a:r>
              <a:rPr lang="en-US" u="sng" dirty="0"/>
              <a:t>                  Program Size                 </a:t>
            </a:r>
          </a:p>
        </p:txBody>
      </p:sp>
      <p:sp>
        <p:nvSpPr>
          <p:cNvPr id="31" name="Text Box 75">
            <a:extLst>
              <a:ext uri="{FF2B5EF4-FFF2-40B4-BE49-F238E27FC236}">
                <a16:creationId xmlns:a16="http://schemas.microsoft.com/office/drawing/2014/main" id="{2BD843A3-E520-47FD-9E62-AD03687AB214}"/>
              </a:ext>
            </a:extLst>
          </p:cNvPr>
          <p:cNvSpPr txBox="1">
            <a:spLocks noChangeArrowheads="1"/>
          </p:cNvSpPr>
          <p:nvPr/>
        </p:nvSpPr>
        <p:spPr bwMode="auto">
          <a:xfrm>
            <a:off x="228600" y="150638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32" name="Straight Arrow Connector 31">
            <a:extLst>
              <a:ext uri="{FF2B5EF4-FFF2-40B4-BE49-F238E27FC236}">
                <a16:creationId xmlns:a16="http://schemas.microsoft.com/office/drawing/2014/main" id="{C5620C1C-CA18-4C35-999E-35C7E48544BC}"/>
              </a:ext>
            </a:extLst>
          </p:cNvPr>
          <p:cNvCxnSpPr/>
          <p:nvPr/>
        </p:nvCxnSpPr>
        <p:spPr>
          <a:xfrm>
            <a:off x="685800" y="163967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229E34DD-2926-49CB-B88E-DC597D874C02}"/>
              </a:ext>
            </a:extLst>
          </p:cNvPr>
          <p:cNvSpPr txBox="1">
            <a:spLocks noChangeArrowheads="1"/>
          </p:cNvSpPr>
          <p:nvPr/>
        </p:nvSpPr>
        <p:spPr bwMode="auto">
          <a:xfrm>
            <a:off x="0" y="2725579"/>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34" name="Straight Arrow Connector 33">
            <a:extLst>
              <a:ext uri="{FF2B5EF4-FFF2-40B4-BE49-F238E27FC236}">
                <a16:creationId xmlns:a16="http://schemas.microsoft.com/office/drawing/2014/main" id="{0A411DD0-44FA-4632-9065-3E1797495605}"/>
              </a:ext>
            </a:extLst>
          </p:cNvPr>
          <p:cNvCxnSpPr/>
          <p:nvPr/>
        </p:nvCxnSpPr>
        <p:spPr>
          <a:xfrm>
            <a:off x="685800" y="2858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75">
            <a:extLst>
              <a:ext uri="{FF2B5EF4-FFF2-40B4-BE49-F238E27FC236}">
                <a16:creationId xmlns:a16="http://schemas.microsoft.com/office/drawing/2014/main" id="{5F670CA5-14EB-45FD-9B4E-FE42EC9BDF5A}"/>
              </a:ext>
            </a:extLst>
          </p:cNvPr>
          <p:cNvSpPr txBox="1">
            <a:spLocks noChangeArrowheads="1"/>
          </p:cNvSpPr>
          <p:nvPr/>
        </p:nvSpPr>
        <p:spPr bwMode="auto">
          <a:xfrm>
            <a:off x="-76200" y="40386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36" name="Straight Arrow Connector 35">
            <a:extLst>
              <a:ext uri="{FF2B5EF4-FFF2-40B4-BE49-F238E27FC236}">
                <a16:creationId xmlns:a16="http://schemas.microsoft.com/office/drawing/2014/main" id="{EDA1A4E4-AD83-4639-AF72-FDF442ABAC8C}"/>
              </a:ext>
            </a:extLst>
          </p:cNvPr>
          <p:cNvCxnSpPr/>
          <p:nvPr/>
        </p:nvCxnSpPr>
        <p:spPr>
          <a:xfrm>
            <a:off x="762000" y="41718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5">
            <a:extLst>
              <a:ext uri="{FF2B5EF4-FFF2-40B4-BE49-F238E27FC236}">
                <a16:creationId xmlns:a16="http://schemas.microsoft.com/office/drawing/2014/main" id="{BB0B4034-0935-4EB4-9AC2-893E842F0366}"/>
              </a:ext>
            </a:extLst>
          </p:cNvPr>
          <p:cNvSpPr txBox="1">
            <a:spLocks noChangeArrowheads="1"/>
          </p:cNvSpPr>
          <p:nvPr/>
        </p:nvSpPr>
        <p:spPr bwMode="auto">
          <a:xfrm>
            <a:off x="-76200" y="5105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38" name="Straight Arrow Connector 37">
            <a:extLst>
              <a:ext uri="{FF2B5EF4-FFF2-40B4-BE49-F238E27FC236}">
                <a16:creationId xmlns:a16="http://schemas.microsoft.com/office/drawing/2014/main" id="{EFB03D12-AA22-4F4A-80DD-5A3C31EC4E9E}"/>
              </a:ext>
            </a:extLst>
          </p:cNvPr>
          <p:cNvCxnSpPr/>
          <p:nvPr/>
        </p:nvCxnSpPr>
        <p:spPr>
          <a:xfrm>
            <a:off x="762000" y="5238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5">
            <a:extLst>
              <a:ext uri="{FF2B5EF4-FFF2-40B4-BE49-F238E27FC236}">
                <a16:creationId xmlns:a16="http://schemas.microsoft.com/office/drawing/2014/main" id="{8E4B4E48-2522-4527-A747-FDCA17E7FBE1}"/>
              </a:ext>
            </a:extLst>
          </p:cNvPr>
          <p:cNvSpPr txBox="1">
            <a:spLocks noChangeArrowheads="1"/>
          </p:cNvSpPr>
          <p:nvPr/>
        </p:nvSpPr>
        <p:spPr bwMode="auto">
          <a:xfrm>
            <a:off x="-76200" y="5867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40" name="Straight Arrow Connector 39">
            <a:extLst>
              <a:ext uri="{FF2B5EF4-FFF2-40B4-BE49-F238E27FC236}">
                <a16:creationId xmlns:a16="http://schemas.microsoft.com/office/drawing/2014/main" id="{2E193EE2-7946-425D-8365-0E9364D7F12C}"/>
              </a:ext>
            </a:extLst>
          </p:cNvPr>
          <p:cNvCxnSpPr/>
          <p:nvPr/>
        </p:nvCxnSpPr>
        <p:spPr>
          <a:xfrm>
            <a:off x="762000" y="601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7">
            <a:extLst>
              <a:ext uri="{FF2B5EF4-FFF2-40B4-BE49-F238E27FC236}">
                <a16:creationId xmlns:a16="http://schemas.microsoft.com/office/drawing/2014/main" id="{506CF800-3C06-4330-9359-22B6E2A919E6}"/>
              </a:ext>
            </a:extLst>
          </p:cNvPr>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cv program, please provide a count of the following: Total Number of international medical graduate Fellows (n=130)</a:t>
            </a:r>
          </a:p>
        </p:txBody>
      </p:sp>
    </p:spTree>
    <p:extLst>
      <p:ext uri="{BB962C8B-B14F-4D97-AF65-F5344CB8AC3E}">
        <p14:creationId xmlns:p14="http://schemas.microsoft.com/office/powerpoint/2010/main" val="1478599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Interventional Cardiology  (n=130)</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Interventional Cardiology</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4" name="Picture 3">
            <a:extLst>
              <a:ext uri="{FF2B5EF4-FFF2-40B4-BE49-F238E27FC236}">
                <a16:creationId xmlns:a16="http://schemas.microsoft.com/office/drawing/2014/main" id="{B083F4C9-E903-4A30-9FA2-8AF93976A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62000"/>
            <a:ext cx="7696200" cy="5529590"/>
          </a:xfrm>
          <a:prstGeom prst="rect">
            <a:avLst/>
          </a:prstGeom>
        </p:spPr>
      </p:pic>
    </p:spTree>
    <p:extLst>
      <p:ext uri="{BB962C8B-B14F-4D97-AF65-F5344CB8AC3E}">
        <p14:creationId xmlns:p14="http://schemas.microsoft.com/office/powerpoint/2010/main" val="1540223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9B572-9A95-4DFE-9EC5-F8BFB9756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0"/>
            <a:ext cx="7772400" cy="5529590"/>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Electrophysiology  (n=130)</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Electrophysiology</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335259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Heart Failure  (n=130)</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Heart Failure</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4" name="Picture 3">
            <a:extLst>
              <a:ext uri="{FF2B5EF4-FFF2-40B4-BE49-F238E27FC236}">
                <a16:creationId xmlns:a16="http://schemas.microsoft.com/office/drawing/2014/main" id="{68208A65-2FC2-48A9-86AE-655885DDA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762000"/>
            <a:ext cx="5638800" cy="5529590"/>
          </a:xfrm>
          <a:prstGeom prst="rect">
            <a:avLst/>
          </a:prstGeom>
        </p:spPr>
      </p:pic>
    </p:spTree>
    <p:extLst>
      <p:ext uri="{BB962C8B-B14F-4D97-AF65-F5344CB8AC3E}">
        <p14:creationId xmlns:p14="http://schemas.microsoft.com/office/powerpoint/2010/main" val="173357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ACHD  (n=130)</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ACHD</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85682D9A-02BB-46C1-8D2E-8B9A48EED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762000"/>
            <a:ext cx="4876800" cy="5471012"/>
          </a:xfrm>
          <a:prstGeom prst="rect">
            <a:avLst/>
          </a:prstGeom>
        </p:spPr>
      </p:pic>
    </p:spTree>
    <p:extLst>
      <p:ext uri="{BB962C8B-B14F-4D97-AF65-F5344CB8AC3E}">
        <p14:creationId xmlns:p14="http://schemas.microsoft.com/office/powerpoint/2010/main" val="2865045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3541711" y="76200"/>
            <a:ext cx="19240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Methodology</a:t>
            </a:r>
          </a:p>
        </p:txBody>
      </p:sp>
      <p:sp>
        <p:nvSpPr>
          <p:cNvPr id="17414" name="Text Box 2"/>
          <p:cNvSpPr txBox="1">
            <a:spLocks noChangeArrowheads="1"/>
          </p:cNvSpPr>
          <p:nvPr/>
        </p:nvSpPr>
        <p:spPr bwMode="auto">
          <a:xfrm>
            <a:off x="304800" y="533400"/>
            <a:ext cx="8610600" cy="4487382"/>
          </a:xfrm>
          <a:prstGeom prst="rect">
            <a:avLst/>
          </a:prstGeom>
          <a:solidFill>
            <a:schemeClr val="bg1"/>
          </a:solidFill>
          <a:ln>
            <a:noFill/>
          </a:ln>
          <a:effectLst/>
        </p:spPr>
        <p:txBody>
          <a:bodyPr>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700" dirty="0"/>
              <a:t>This research was designed to develop a general understanding from CV Training Program Directors of the following:</a:t>
            </a:r>
          </a:p>
          <a:p>
            <a:pPr lvl="1">
              <a:defRPr/>
            </a:pPr>
            <a:r>
              <a:rPr lang="en-US" sz="1700" dirty="0"/>
              <a:t>Profiles of their CV training programs overall</a:t>
            </a:r>
          </a:p>
          <a:p>
            <a:pPr lvl="1">
              <a:defRPr/>
            </a:pPr>
            <a:r>
              <a:rPr lang="en-US" sz="1700" dirty="0"/>
              <a:t>Profiles of the CV training program director respondents</a:t>
            </a:r>
          </a:p>
          <a:p>
            <a:pPr lvl="1">
              <a:defRPr/>
            </a:pPr>
            <a:r>
              <a:rPr lang="en-US" sz="1700" dirty="0"/>
              <a:t>Perceptions of CV training with a focus on understanding the sentiment regarding COCATS 4</a:t>
            </a:r>
          </a:p>
          <a:p>
            <a:pPr>
              <a:defRPr/>
            </a:pPr>
            <a:endParaRPr lang="en-US" sz="1700" u="sng" dirty="0"/>
          </a:p>
          <a:p>
            <a:pPr>
              <a:defRPr/>
            </a:pPr>
            <a:r>
              <a:rPr lang="en-US" sz="1700" dirty="0"/>
              <a:t>An email invitation and four reminders were sent to 229 US-based CV training program directors.</a:t>
            </a:r>
          </a:p>
          <a:p>
            <a:pPr>
              <a:defRPr/>
            </a:pPr>
            <a:endParaRPr lang="en-US" sz="1700" dirty="0"/>
          </a:p>
          <a:p>
            <a:pPr>
              <a:defRPr/>
            </a:pPr>
            <a:r>
              <a:rPr lang="en-US" sz="1700" dirty="0"/>
              <a:t>The survey fielded from April 6 – May 12, 2018.</a:t>
            </a:r>
          </a:p>
          <a:p>
            <a:pPr>
              <a:defRPr/>
            </a:pPr>
            <a:endParaRPr lang="en-US" sz="1700" dirty="0"/>
          </a:p>
          <a:p>
            <a:pPr>
              <a:defRPr/>
            </a:pPr>
            <a:r>
              <a:rPr lang="en-US" sz="1700" dirty="0"/>
              <a:t>A total of 130 CV training program directors completed the survey for an overall response rate of 57%.  The following is a breakout of programs by US four-point geographic regions:</a:t>
            </a:r>
          </a:p>
        </p:txBody>
      </p:sp>
      <p:graphicFrame>
        <p:nvGraphicFramePr>
          <p:cNvPr id="2" name="Table 1">
            <a:extLst>
              <a:ext uri="{FF2B5EF4-FFF2-40B4-BE49-F238E27FC236}">
                <a16:creationId xmlns:a16="http://schemas.microsoft.com/office/drawing/2014/main" id="{AA749C92-886F-4084-A42A-95DED57BB6A0}"/>
              </a:ext>
            </a:extLst>
          </p:cNvPr>
          <p:cNvGraphicFramePr>
            <a:graphicFrameLocks noGrp="1"/>
          </p:cNvGraphicFramePr>
          <p:nvPr>
            <p:extLst>
              <p:ext uri="{D42A27DB-BD31-4B8C-83A1-F6EECF244321}">
                <p14:modId xmlns:p14="http://schemas.microsoft.com/office/powerpoint/2010/main" val="112994236"/>
              </p:ext>
            </p:extLst>
          </p:nvPr>
        </p:nvGraphicFramePr>
        <p:xfrm>
          <a:off x="1524000" y="5029200"/>
          <a:ext cx="6096000" cy="11125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687681978"/>
                    </a:ext>
                  </a:extLst>
                </a:gridCol>
                <a:gridCol w="1219200">
                  <a:extLst>
                    <a:ext uri="{9D8B030D-6E8A-4147-A177-3AD203B41FA5}">
                      <a16:colId xmlns:a16="http://schemas.microsoft.com/office/drawing/2014/main" val="3856447935"/>
                    </a:ext>
                  </a:extLst>
                </a:gridCol>
                <a:gridCol w="1219200">
                  <a:extLst>
                    <a:ext uri="{9D8B030D-6E8A-4147-A177-3AD203B41FA5}">
                      <a16:colId xmlns:a16="http://schemas.microsoft.com/office/drawing/2014/main" val="2244860238"/>
                    </a:ext>
                  </a:extLst>
                </a:gridCol>
                <a:gridCol w="1219200">
                  <a:extLst>
                    <a:ext uri="{9D8B030D-6E8A-4147-A177-3AD203B41FA5}">
                      <a16:colId xmlns:a16="http://schemas.microsoft.com/office/drawing/2014/main" val="1406442492"/>
                    </a:ext>
                  </a:extLst>
                </a:gridCol>
                <a:gridCol w="1219200">
                  <a:extLst>
                    <a:ext uri="{9D8B030D-6E8A-4147-A177-3AD203B41FA5}">
                      <a16:colId xmlns:a16="http://schemas.microsoft.com/office/drawing/2014/main" val="659949630"/>
                    </a:ext>
                  </a:extLst>
                </a:gridCol>
              </a:tblGrid>
              <a:tr h="370840">
                <a:tc>
                  <a:txBody>
                    <a:bodyPr/>
                    <a:lstStyle/>
                    <a:p>
                      <a:pPr algn="ctr"/>
                      <a:r>
                        <a:rPr lang="en-US" u="sng" dirty="0">
                          <a:solidFill>
                            <a:schemeClr val="tx1"/>
                          </a:solidFill>
                        </a:rPr>
                        <a:t>Total</a:t>
                      </a:r>
                    </a:p>
                  </a:txBody>
                  <a:tcPr/>
                </a:tc>
                <a:tc>
                  <a:txBody>
                    <a:bodyPr/>
                    <a:lstStyle/>
                    <a:p>
                      <a:pPr algn="ctr"/>
                      <a:r>
                        <a:rPr lang="en-US" u="sng" dirty="0">
                          <a:solidFill>
                            <a:schemeClr val="tx1"/>
                          </a:solidFill>
                        </a:rPr>
                        <a:t>Northeast</a:t>
                      </a:r>
                    </a:p>
                  </a:txBody>
                  <a:tcPr/>
                </a:tc>
                <a:tc>
                  <a:txBody>
                    <a:bodyPr/>
                    <a:lstStyle/>
                    <a:p>
                      <a:pPr algn="ctr"/>
                      <a:r>
                        <a:rPr lang="en-US" u="sng" dirty="0">
                          <a:solidFill>
                            <a:schemeClr val="tx1"/>
                          </a:solidFill>
                        </a:rPr>
                        <a:t>Midwest</a:t>
                      </a:r>
                    </a:p>
                  </a:txBody>
                  <a:tcPr/>
                </a:tc>
                <a:tc>
                  <a:txBody>
                    <a:bodyPr/>
                    <a:lstStyle/>
                    <a:p>
                      <a:pPr algn="ctr"/>
                      <a:r>
                        <a:rPr lang="en-US" u="sng" dirty="0">
                          <a:solidFill>
                            <a:schemeClr val="tx1"/>
                          </a:solidFill>
                        </a:rPr>
                        <a:t>South</a:t>
                      </a:r>
                    </a:p>
                  </a:txBody>
                  <a:tcPr/>
                </a:tc>
                <a:tc>
                  <a:txBody>
                    <a:bodyPr/>
                    <a:lstStyle/>
                    <a:p>
                      <a:pPr algn="ctr"/>
                      <a:r>
                        <a:rPr lang="en-US" u="sng" dirty="0">
                          <a:solidFill>
                            <a:schemeClr val="tx1"/>
                          </a:solidFill>
                        </a:rPr>
                        <a:t>West</a:t>
                      </a:r>
                    </a:p>
                  </a:txBody>
                  <a:tcPr/>
                </a:tc>
                <a:extLst>
                  <a:ext uri="{0D108BD9-81ED-4DB2-BD59-A6C34878D82A}">
                    <a16:rowId xmlns:a16="http://schemas.microsoft.com/office/drawing/2014/main" val="3395037303"/>
                  </a:ext>
                </a:extLst>
              </a:tr>
              <a:tr h="370840">
                <a:tc>
                  <a:txBody>
                    <a:bodyPr/>
                    <a:lstStyle/>
                    <a:p>
                      <a:pPr algn="ctr"/>
                      <a:r>
                        <a:rPr lang="en-US" dirty="0">
                          <a:solidFill>
                            <a:schemeClr val="tx1"/>
                          </a:solidFill>
                        </a:rPr>
                        <a:t>n=130</a:t>
                      </a:r>
                    </a:p>
                  </a:txBody>
                  <a:tcPr/>
                </a:tc>
                <a:tc>
                  <a:txBody>
                    <a:bodyPr/>
                    <a:lstStyle/>
                    <a:p>
                      <a:pPr algn="ctr"/>
                      <a:r>
                        <a:rPr lang="en-US" dirty="0">
                          <a:solidFill>
                            <a:schemeClr val="tx1"/>
                          </a:solidFill>
                        </a:rPr>
                        <a:t>n=43</a:t>
                      </a:r>
                    </a:p>
                  </a:txBody>
                  <a:tcPr/>
                </a:tc>
                <a:tc>
                  <a:txBody>
                    <a:bodyPr/>
                    <a:lstStyle/>
                    <a:p>
                      <a:pPr algn="ctr"/>
                      <a:r>
                        <a:rPr lang="en-US" dirty="0">
                          <a:solidFill>
                            <a:schemeClr val="tx1"/>
                          </a:solidFill>
                        </a:rPr>
                        <a:t>n=32</a:t>
                      </a:r>
                    </a:p>
                  </a:txBody>
                  <a:tcPr/>
                </a:tc>
                <a:tc>
                  <a:txBody>
                    <a:bodyPr/>
                    <a:lstStyle/>
                    <a:p>
                      <a:pPr algn="ctr"/>
                      <a:r>
                        <a:rPr lang="en-US" dirty="0">
                          <a:solidFill>
                            <a:schemeClr val="tx1"/>
                          </a:solidFill>
                        </a:rPr>
                        <a:t>n=40</a:t>
                      </a:r>
                    </a:p>
                  </a:txBody>
                  <a:tcPr/>
                </a:tc>
                <a:tc>
                  <a:txBody>
                    <a:bodyPr/>
                    <a:lstStyle/>
                    <a:p>
                      <a:pPr algn="ctr"/>
                      <a:r>
                        <a:rPr lang="en-US" dirty="0">
                          <a:solidFill>
                            <a:schemeClr val="tx1"/>
                          </a:solidFill>
                        </a:rPr>
                        <a:t>n=15</a:t>
                      </a:r>
                    </a:p>
                  </a:txBody>
                  <a:tcPr/>
                </a:tc>
                <a:extLst>
                  <a:ext uri="{0D108BD9-81ED-4DB2-BD59-A6C34878D82A}">
                    <a16:rowId xmlns:a16="http://schemas.microsoft.com/office/drawing/2014/main" val="265640925"/>
                  </a:ext>
                </a:extLst>
              </a:tr>
              <a:tr h="370840">
                <a:tc>
                  <a:txBody>
                    <a:bodyPr/>
                    <a:lstStyle/>
                    <a:p>
                      <a:pPr algn="ctr"/>
                      <a:r>
                        <a:rPr lang="en-US" dirty="0">
                          <a:solidFill>
                            <a:schemeClr val="tx1"/>
                          </a:solidFill>
                        </a:rPr>
                        <a:t>100%</a:t>
                      </a:r>
                    </a:p>
                  </a:txBody>
                  <a:tcPr/>
                </a:tc>
                <a:tc>
                  <a:txBody>
                    <a:bodyPr/>
                    <a:lstStyle/>
                    <a:p>
                      <a:pPr algn="ctr"/>
                      <a:r>
                        <a:rPr lang="en-US" dirty="0">
                          <a:solidFill>
                            <a:schemeClr val="tx1"/>
                          </a:solidFill>
                        </a:rPr>
                        <a:t>33%</a:t>
                      </a:r>
                    </a:p>
                  </a:txBody>
                  <a:tcPr/>
                </a:tc>
                <a:tc>
                  <a:txBody>
                    <a:bodyPr/>
                    <a:lstStyle/>
                    <a:p>
                      <a:pPr algn="ctr"/>
                      <a:r>
                        <a:rPr lang="en-US" dirty="0">
                          <a:solidFill>
                            <a:schemeClr val="tx1"/>
                          </a:solidFill>
                        </a:rPr>
                        <a:t>25%</a:t>
                      </a:r>
                    </a:p>
                  </a:txBody>
                  <a:tcPr/>
                </a:tc>
                <a:tc>
                  <a:txBody>
                    <a:bodyPr/>
                    <a:lstStyle/>
                    <a:p>
                      <a:pPr algn="ctr"/>
                      <a:r>
                        <a:rPr lang="en-US" dirty="0">
                          <a:solidFill>
                            <a:schemeClr val="tx1"/>
                          </a:solidFill>
                        </a:rPr>
                        <a:t>31%</a:t>
                      </a:r>
                    </a:p>
                  </a:txBody>
                  <a:tcPr/>
                </a:tc>
                <a:tc>
                  <a:txBody>
                    <a:bodyPr/>
                    <a:lstStyle/>
                    <a:p>
                      <a:pPr algn="ctr"/>
                      <a:r>
                        <a:rPr lang="en-US" dirty="0">
                          <a:solidFill>
                            <a:schemeClr val="tx1"/>
                          </a:solidFill>
                        </a:rPr>
                        <a:t>12%</a:t>
                      </a:r>
                    </a:p>
                  </a:txBody>
                  <a:tcPr/>
                </a:tc>
                <a:extLst>
                  <a:ext uri="{0D108BD9-81ED-4DB2-BD59-A6C34878D82A}">
                    <a16:rowId xmlns:a16="http://schemas.microsoft.com/office/drawing/2014/main" val="3907755429"/>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fellows does your institution have in each of the following advanced fellowships?  Imaging  (n=130)</a:t>
            </a:r>
          </a:p>
        </p:txBody>
      </p:sp>
      <p:sp>
        <p:nvSpPr>
          <p:cNvPr id="10248" name="Rectangle 8"/>
          <p:cNvSpPr>
            <a:spLocks noGrp="1" noChangeArrowheads="1"/>
          </p:cNvSpPr>
          <p:nvPr>
            <p:ph type="title"/>
          </p:nvPr>
        </p:nvSpPr>
        <p:spPr>
          <a:xfrm>
            <a:off x="0" y="76199"/>
            <a:ext cx="9144000" cy="52462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Fellows in Advanced Fellowships Per CV Program –</a:t>
            </a:r>
            <a:br>
              <a:rPr lang="en-US" altLang="en-US" sz="2000" b="1" dirty="0">
                <a:solidFill>
                  <a:srgbClr val="00386B"/>
                </a:solidFill>
              </a:rPr>
            </a:br>
            <a:r>
              <a:rPr lang="en-US" altLang="en-US" sz="2000" b="1" u="sng" dirty="0">
                <a:solidFill>
                  <a:srgbClr val="00386B"/>
                </a:solidFill>
              </a:rPr>
              <a:t>Imaging</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4" name="Picture 3">
            <a:extLst>
              <a:ext uri="{FF2B5EF4-FFF2-40B4-BE49-F238E27FC236}">
                <a16:creationId xmlns:a16="http://schemas.microsoft.com/office/drawing/2014/main" id="{04236B70-9F4A-4B9E-8A47-06D5A5C09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2706" y="659399"/>
            <a:ext cx="5458587" cy="5632191"/>
          </a:xfrm>
          <a:prstGeom prst="rect">
            <a:avLst/>
          </a:prstGeom>
        </p:spPr>
      </p:pic>
    </p:spTree>
    <p:extLst>
      <p:ext uri="{BB962C8B-B14F-4D97-AF65-F5344CB8AC3E}">
        <p14:creationId xmlns:p14="http://schemas.microsoft.com/office/powerpoint/2010/main" val="389633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D51B350-7EED-4B56-9774-A438ED5EC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399" y="1676400"/>
            <a:ext cx="1371601" cy="4602540"/>
          </a:xfrm>
          <a:prstGeom prst="rect">
            <a:avLst/>
          </a:prstGeom>
        </p:spPr>
      </p:pic>
      <p:pic>
        <p:nvPicPr>
          <p:cNvPr id="17" name="Picture 16">
            <a:extLst>
              <a:ext uri="{FF2B5EF4-FFF2-40B4-BE49-F238E27FC236}">
                <a16:creationId xmlns:a16="http://schemas.microsoft.com/office/drawing/2014/main" id="{FC63DD8C-08B9-453D-841A-6B94528BF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9" y="1676400"/>
            <a:ext cx="1371601" cy="4592360"/>
          </a:xfrm>
          <a:prstGeom prst="rect">
            <a:avLst/>
          </a:prstGeom>
        </p:spPr>
      </p:pic>
      <p:pic>
        <p:nvPicPr>
          <p:cNvPr id="15" name="Picture 14">
            <a:extLst>
              <a:ext uri="{FF2B5EF4-FFF2-40B4-BE49-F238E27FC236}">
                <a16:creationId xmlns:a16="http://schemas.microsoft.com/office/drawing/2014/main" id="{C9CAE719-E687-47E7-9276-281793157E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199" y="1676400"/>
            <a:ext cx="1371601" cy="4592360"/>
          </a:xfrm>
          <a:prstGeom prst="rect">
            <a:avLst/>
          </a:prstGeom>
        </p:spPr>
      </p:pic>
      <p:pic>
        <p:nvPicPr>
          <p:cNvPr id="13" name="Picture 12">
            <a:extLst>
              <a:ext uri="{FF2B5EF4-FFF2-40B4-BE49-F238E27FC236}">
                <a16:creationId xmlns:a16="http://schemas.microsoft.com/office/drawing/2014/main" id="{87CB40B1-2D3E-4CBB-AC46-52D5169A8F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676400"/>
            <a:ext cx="1371601" cy="4582180"/>
          </a:xfrm>
          <a:prstGeom prst="rect">
            <a:avLst/>
          </a:prstGeom>
        </p:spPr>
      </p:pic>
      <p:pic>
        <p:nvPicPr>
          <p:cNvPr id="11" name="Picture 10">
            <a:extLst>
              <a:ext uri="{FF2B5EF4-FFF2-40B4-BE49-F238E27FC236}">
                <a16:creationId xmlns:a16="http://schemas.microsoft.com/office/drawing/2014/main" id="{3D278DCF-808E-4E01-AC87-EEDB73B43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666220"/>
            <a:ext cx="1371600" cy="4582180"/>
          </a:xfrm>
          <a:prstGeom prst="rect">
            <a:avLst/>
          </a:prstGeom>
        </p:spPr>
      </p:pic>
      <p:sp>
        <p:nvSpPr>
          <p:cNvPr id="5123" name="Rectangle 4"/>
          <p:cNvSpPr>
            <a:spLocks noChangeArrowheads="1"/>
          </p:cNvSpPr>
          <p:nvPr/>
        </p:nvSpPr>
        <p:spPr bwMode="auto">
          <a:xfrm>
            <a:off x="-85745" y="224135"/>
            <a:ext cx="930594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Estimated Number of Graduating Fellows in Various Work Settings – </a:t>
            </a:r>
          </a:p>
          <a:p>
            <a:pPr algn="ctr" eaLnBrk="1" hangingPunct="1">
              <a:spcBef>
                <a:spcPct val="0"/>
              </a:spcBef>
              <a:buFontTx/>
              <a:buNone/>
            </a:pPr>
            <a:r>
              <a:rPr lang="en-US" altLang="en-US" sz="2400" b="1" dirty="0">
                <a:solidFill>
                  <a:srgbClr val="00386B"/>
                </a:solidFill>
                <a:latin typeface="+mj-lt"/>
                <a:cs typeface="Arial" charset="0"/>
              </a:rPr>
              <a:t>Percentage Per CV Program</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553200"/>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the current graduating class, to your best estimate how many fellows are … (n=130)</a:t>
            </a:r>
          </a:p>
        </p:txBody>
      </p:sp>
      <p:sp>
        <p:nvSpPr>
          <p:cNvPr id="2" name="Rectangle 1">
            <a:extLst>
              <a:ext uri="{FF2B5EF4-FFF2-40B4-BE49-F238E27FC236}">
                <a16:creationId xmlns:a16="http://schemas.microsoft.com/office/drawing/2014/main" id="{F2B87D48-AAC0-44D2-853D-4988F9D16B13}"/>
              </a:ext>
            </a:extLst>
          </p:cNvPr>
          <p:cNvSpPr/>
          <p:nvPr/>
        </p:nvSpPr>
        <p:spPr>
          <a:xfrm>
            <a:off x="857059" y="1066800"/>
            <a:ext cx="971741" cy="738664"/>
          </a:xfrm>
          <a:prstGeom prst="rect">
            <a:avLst/>
          </a:prstGeom>
        </p:spPr>
        <p:txBody>
          <a:bodyPr wrap="none">
            <a:spAutoFit/>
          </a:bodyPr>
          <a:lstStyle/>
          <a:p>
            <a:pPr algn="ctr" fontAlgn="ctr"/>
            <a:r>
              <a:rPr lang="en-US" sz="1400" u="sng" dirty="0">
                <a:latin typeface="Arial" panose="020B0604020202020204" pitchFamily="34" charset="0"/>
                <a:cs typeface="Arial" panose="020B0604020202020204" pitchFamily="34" charset="0"/>
              </a:rPr>
              <a:t>Going to </a:t>
            </a:r>
          </a:p>
          <a:p>
            <a:pPr algn="ctr" fontAlgn="ctr"/>
            <a:r>
              <a:rPr lang="en-US" sz="1400" u="sng" dirty="0">
                <a:latin typeface="Arial" panose="020B0604020202020204" pitchFamily="34" charset="0"/>
                <a:cs typeface="Arial" panose="020B0604020202020204" pitchFamily="34" charset="0"/>
              </a:rPr>
              <a:t>another </a:t>
            </a:r>
          </a:p>
          <a:p>
            <a:pPr algn="ctr" fontAlgn="ctr"/>
            <a:r>
              <a:rPr lang="en-US" sz="1400" u="sng" dirty="0">
                <a:latin typeface="Arial" panose="020B0604020202020204" pitchFamily="34" charset="0"/>
                <a:cs typeface="Arial" panose="020B0604020202020204" pitchFamily="34" charset="0"/>
              </a:rPr>
              <a:t>fellowship</a:t>
            </a:r>
          </a:p>
        </p:txBody>
      </p:sp>
      <p:sp>
        <p:nvSpPr>
          <p:cNvPr id="3" name="Rectangle 2">
            <a:extLst>
              <a:ext uri="{FF2B5EF4-FFF2-40B4-BE49-F238E27FC236}">
                <a16:creationId xmlns:a16="http://schemas.microsoft.com/office/drawing/2014/main" id="{1BB17B39-B9D3-41EA-9609-728AA77CD31C}"/>
              </a:ext>
            </a:extLst>
          </p:cNvPr>
          <p:cNvSpPr/>
          <p:nvPr/>
        </p:nvSpPr>
        <p:spPr>
          <a:xfrm>
            <a:off x="1828800" y="1066800"/>
            <a:ext cx="1752600" cy="738664"/>
          </a:xfrm>
          <a:prstGeom prst="rect">
            <a:avLst/>
          </a:prstGeom>
        </p:spPr>
        <p:txBody>
          <a:bodyPr wrap="square">
            <a:spAutoFit/>
          </a:bodyPr>
          <a:lstStyle/>
          <a:p>
            <a:pPr algn="ctr" fontAlgn="ctr"/>
            <a:r>
              <a:rPr lang="en-US" sz="1400" u="sng" dirty="0">
                <a:latin typeface="Arial" panose="020B0604020202020204" pitchFamily="34" charset="0"/>
                <a:cs typeface="Arial" panose="020B0604020202020204" pitchFamily="34" charset="0"/>
              </a:rPr>
              <a:t>Going to </a:t>
            </a:r>
          </a:p>
          <a:p>
            <a:pPr algn="ctr" fontAlgn="ctr"/>
            <a:r>
              <a:rPr lang="en-US" sz="1400" u="sng" dirty="0">
                <a:latin typeface="Arial" panose="020B0604020202020204" pitchFamily="34" charset="0"/>
                <a:cs typeface="Arial" panose="020B0604020202020204" pitchFamily="34" charset="0"/>
              </a:rPr>
              <a:t>community- based </a:t>
            </a:r>
          </a:p>
          <a:p>
            <a:pPr algn="ctr" fontAlgn="ctr"/>
            <a:r>
              <a:rPr lang="en-US" sz="1400" u="sng" dirty="0">
                <a:latin typeface="Arial" panose="020B0604020202020204" pitchFamily="34" charset="0"/>
                <a:cs typeface="Arial" panose="020B0604020202020204" pitchFamily="34" charset="0"/>
              </a:rPr>
              <a:t>clinical practice</a:t>
            </a:r>
          </a:p>
        </p:txBody>
      </p:sp>
      <p:sp>
        <p:nvSpPr>
          <p:cNvPr id="5" name="Rectangle 4">
            <a:extLst>
              <a:ext uri="{FF2B5EF4-FFF2-40B4-BE49-F238E27FC236}">
                <a16:creationId xmlns:a16="http://schemas.microsoft.com/office/drawing/2014/main" id="{ABC7D583-EF1B-4CF9-8C6C-8486CE08874E}"/>
              </a:ext>
            </a:extLst>
          </p:cNvPr>
          <p:cNvSpPr/>
          <p:nvPr/>
        </p:nvSpPr>
        <p:spPr>
          <a:xfrm>
            <a:off x="3429000" y="1066800"/>
            <a:ext cx="1497526" cy="738664"/>
          </a:xfrm>
          <a:prstGeom prst="rect">
            <a:avLst/>
          </a:prstGeom>
        </p:spPr>
        <p:txBody>
          <a:bodyPr wrap="none">
            <a:spAutoFit/>
          </a:bodyPr>
          <a:lstStyle/>
          <a:p>
            <a:pPr algn="ctr"/>
            <a:r>
              <a:rPr lang="en-US" sz="1400" u="sng" dirty="0">
                <a:latin typeface="Arial" panose="020B0604020202020204" pitchFamily="34" charset="0"/>
                <a:cs typeface="Arial" panose="020B0604020202020204" pitchFamily="34" charset="0"/>
              </a:rPr>
              <a:t>Going to </a:t>
            </a:r>
          </a:p>
          <a:p>
            <a:pPr algn="ctr"/>
            <a:r>
              <a:rPr lang="en-US" sz="1400" u="sng" dirty="0">
                <a:latin typeface="Arial" panose="020B0604020202020204" pitchFamily="34" charset="0"/>
                <a:cs typeface="Arial" panose="020B0604020202020204" pitchFamily="34" charset="0"/>
              </a:rPr>
              <a:t>academic-based</a:t>
            </a:r>
          </a:p>
          <a:p>
            <a:pPr algn="ctr"/>
            <a:r>
              <a:rPr lang="en-US" sz="1400" u="sng" dirty="0">
                <a:latin typeface="Arial" panose="020B0604020202020204" pitchFamily="34" charset="0"/>
                <a:cs typeface="Arial" panose="020B0604020202020204" pitchFamily="34" charset="0"/>
              </a:rPr>
              <a:t>clinical practice</a:t>
            </a:r>
          </a:p>
        </p:txBody>
      </p:sp>
      <p:sp>
        <p:nvSpPr>
          <p:cNvPr id="6" name="Rectangle 5">
            <a:extLst>
              <a:ext uri="{FF2B5EF4-FFF2-40B4-BE49-F238E27FC236}">
                <a16:creationId xmlns:a16="http://schemas.microsoft.com/office/drawing/2014/main" id="{483F70E9-7606-4442-9092-FF335E10ACF0}"/>
              </a:ext>
            </a:extLst>
          </p:cNvPr>
          <p:cNvSpPr/>
          <p:nvPr/>
        </p:nvSpPr>
        <p:spPr>
          <a:xfrm>
            <a:off x="4876800" y="1066800"/>
            <a:ext cx="1556836" cy="738664"/>
          </a:xfrm>
          <a:prstGeom prst="rect">
            <a:avLst/>
          </a:prstGeom>
        </p:spPr>
        <p:txBody>
          <a:bodyPr wrap="none">
            <a:spAutoFit/>
          </a:bodyPr>
          <a:lstStyle/>
          <a:p>
            <a:pPr algn="ctr"/>
            <a:r>
              <a:rPr lang="en-US" sz="1400" u="sng" dirty="0">
                <a:latin typeface="Arial" panose="020B0604020202020204" pitchFamily="34" charset="0"/>
                <a:cs typeface="Arial" panose="020B0604020202020204" pitchFamily="34" charset="0"/>
              </a:rPr>
              <a:t>Going to </a:t>
            </a:r>
          </a:p>
          <a:p>
            <a:pPr algn="ctr"/>
            <a:r>
              <a:rPr lang="en-US" sz="1400" u="sng" dirty="0">
                <a:latin typeface="Arial" panose="020B0604020202020204" pitchFamily="34" charset="0"/>
                <a:cs typeface="Arial" panose="020B0604020202020204" pitchFamily="34" charset="0"/>
              </a:rPr>
              <a:t>research focused</a:t>
            </a:r>
          </a:p>
          <a:p>
            <a:pPr algn="ctr"/>
            <a:r>
              <a:rPr lang="en-US" sz="1400" u="sng" dirty="0">
                <a:latin typeface="Arial" panose="020B0604020202020204" pitchFamily="34" charset="0"/>
                <a:cs typeface="Arial" panose="020B0604020202020204" pitchFamily="34" charset="0"/>
              </a:rPr>
              <a:t>academic career</a:t>
            </a:r>
          </a:p>
        </p:txBody>
      </p:sp>
      <p:sp>
        <p:nvSpPr>
          <p:cNvPr id="8" name="Rectangle 7">
            <a:extLst>
              <a:ext uri="{FF2B5EF4-FFF2-40B4-BE49-F238E27FC236}">
                <a16:creationId xmlns:a16="http://schemas.microsoft.com/office/drawing/2014/main" id="{CB447703-4D2B-46DD-8826-4034D5B8F7B5}"/>
              </a:ext>
            </a:extLst>
          </p:cNvPr>
          <p:cNvSpPr/>
          <p:nvPr/>
        </p:nvSpPr>
        <p:spPr>
          <a:xfrm>
            <a:off x="6324600" y="1219200"/>
            <a:ext cx="1474274" cy="523220"/>
          </a:xfrm>
          <a:prstGeom prst="rect">
            <a:avLst/>
          </a:prstGeom>
        </p:spPr>
        <p:txBody>
          <a:bodyPr wrap="square">
            <a:spAutoFit/>
          </a:bodyPr>
          <a:lstStyle/>
          <a:p>
            <a:pPr algn="ctr"/>
            <a:r>
              <a:rPr lang="en-US" sz="1400" u="sng" dirty="0">
                <a:latin typeface="Arial" panose="020B0604020202020204" pitchFamily="34" charset="0"/>
                <a:cs typeface="Arial" panose="020B0604020202020204" pitchFamily="34" charset="0"/>
              </a:rPr>
              <a:t>Government job </a:t>
            </a:r>
          </a:p>
          <a:p>
            <a:pPr algn="ctr"/>
            <a:r>
              <a:rPr lang="en-US" sz="1400" u="sng" dirty="0">
                <a:latin typeface="Arial" panose="020B0604020202020204" pitchFamily="34" charset="0"/>
                <a:cs typeface="Arial" panose="020B0604020202020204" pitchFamily="34" charset="0"/>
              </a:rPr>
              <a:t>(VA/ military)</a:t>
            </a:r>
          </a:p>
        </p:txBody>
      </p:sp>
      <p:sp>
        <p:nvSpPr>
          <p:cNvPr id="9" name="Rectangle 8">
            <a:extLst>
              <a:ext uri="{FF2B5EF4-FFF2-40B4-BE49-F238E27FC236}">
                <a16:creationId xmlns:a16="http://schemas.microsoft.com/office/drawing/2014/main" id="{CE46F53C-E952-485B-B588-077DB630D001}"/>
              </a:ext>
            </a:extLst>
          </p:cNvPr>
          <p:cNvSpPr/>
          <p:nvPr/>
        </p:nvSpPr>
        <p:spPr>
          <a:xfrm>
            <a:off x="7696200" y="1013936"/>
            <a:ext cx="1527982" cy="738664"/>
          </a:xfrm>
          <a:prstGeom prst="rect">
            <a:avLst/>
          </a:prstGeom>
        </p:spPr>
        <p:txBody>
          <a:bodyPr wrap="none">
            <a:spAutoFit/>
          </a:bodyPr>
          <a:lstStyle/>
          <a:p>
            <a:pPr algn="ctr"/>
            <a:r>
              <a:rPr lang="en-US" sz="1400" u="sng" dirty="0">
                <a:latin typeface="Arial" panose="020B0604020202020204" pitchFamily="34" charset="0"/>
                <a:cs typeface="Arial" panose="020B0604020202020204" pitchFamily="34" charset="0"/>
              </a:rPr>
              <a:t>Other </a:t>
            </a:r>
          </a:p>
          <a:p>
            <a:pPr algn="ctr"/>
            <a:r>
              <a:rPr lang="en-US" sz="1400" u="sng" dirty="0">
                <a:latin typeface="Arial" panose="020B0604020202020204" pitchFamily="34" charset="0"/>
                <a:cs typeface="Arial" panose="020B0604020202020204" pitchFamily="34" charset="0"/>
              </a:rPr>
              <a:t>(industry, </a:t>
            </a:r>
          </a:p>
          <a:p>
            <a:pPr algn="ctr"/>
            <a:r>
              <a:rPr lang="en-US" sz="1400" u="sng" dirty="0">
                <a:latin typeface="Arial" panose="020B0604020202020204" pitchFamily="34" charset="0"/>
                <a:cs typeface="Arial" panose="020B0604020202020204" pitchFamily="34" charset="0"/>
              </a:rPr>
              <a:t>non-clinical, etc.)</a:t>
            </a:r>
          </a:p>
        </p:txBody>
      </p:sp>
      <p:pic>
        <p:nvPicPr>
          <p:cNvPr id="19" name="Picture 18">
            <a:extLst>
              <a:ext uri="{FF2B5EF4-FFF2-40B4-BE49-F238E27FC236}">
                <a16:creationId xmlns:a16="http://schemas.microsoft.com/office/drawing/2014/main" id="{70CDB583-98AD-4C2B-8CA5-7458B56277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00" y="1676400"/>
            <a:ext cx="1371601" cy="4592360"/>
          </a:xfrm>
          <a:prstGeom prst="rect">
            <a:avLst/>
          </a:prstGeom>
        </p:spPr>
      </p:pic>
      <p:sp>
        <p:nvSpPr>
          <p:cNvPr id="23" name="Text Box 75">
            <a:extLst>
              <a:ext uri="{FF2B5EF4-FFF2-40B4-BE49-F238E27FC236}">
                <a16:creationId xmlns:a16="http://schemas.microsoft.com/office/drawing/2014/main" id="{1C9F9F92-6866-441B-9611-22DA43DEBEB8}"/>
              </a:ext>
            </a:extLst>
          </p:cNvPr>
          <p:cNvSpPr txBox="1">
            <a:spLocks noChangeArrowheads="1"/>
          </p:cNvSpPr>
          <p:nvPr/>
        </p:nvSpPr>
        <p:spPr bwMode="auto">
          <a:xfrm>
            <a:off x="8382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4" name="Text Box 75">
            <a:extLst>
              <a:ext uri="{FF2B5EF4-FFF2-40B4-BE49-F238E27FC236}">
                <a16:creationId xmlns:a16="http://schemas.microsoft.com/office/drawing/2014/main" id="{A38804E0-8396-4D68-BD4B-725A4CECB7A2}"/>
              </a:ext>
            </a:extLst>
          </p:cNvPr>
          <p:cNvSpPr txBox="1">
            <a:spLocks noChangeArrowheads="1"/>
          </p:cNvSpPr>
          <p:nvPr/>
        </p:nvSpPr>
        <p:spPr bwMode="auto">
          <a:xfrm>
            <a:off x="21336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5" name="Text Box 75">
            <a:extLst>
              <a:ext uri="{FF2B5EF4-FFF2-40B4-BE49-F238E27FC236}">
                <a16:creationId xmlns:a16="http://schemas.microsoft.com/office/drawing/2014/main" id="{9306AC1D-CC93-434D-B31E-AFBA0A9BE34A}"/>
              </a:ext>
            </a:extLst>
          </p:cNvPr>
          <p:cNvSpPr txBox="1">
            <a:spLocks noChangeArrowheads="1"/>
          </p:cNvSpPr>
          <p:nvPr/>
        </p:nvSpPr>
        <p:spPr bwMode="auto">
          <a:xfrm>
            <a:off x="36576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6" name="Text Box 75">
            <a:extLst>
              <a:ext uri="{FF2B5EF4-FFF2-40B4-BE49-F238E27FC236}">
                <a16:creationId xmlns:a16="http://schemas.microsoft.com/office/drawing/2014/main" id="{2903CC6D-E5C8-4004-A120-B4CC0F15D445}"/>
              </a:ext>
            </a:extLst>
          </p:cNvPr>
          <p:cNvSpPr txBox="1">
            <a:spLocks noChangeArrowheads="1"/>
          </p:cNvSpPr>
          <p:nvPr/>
        </p:nvSpPr>
        <p:spPr bwMode="auto">
          <a:xfrm>
            <a:off x="5105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7" name="Text Box 75">
            <a:extLst>
              <a:ext uri="{FF2B5EF4-FFF2-40B4-BE49-F238E27FC236}">
                <a16:creationId xmlns:a16="http://schemas.microsoft.com/office/drawing/2014/main" id="{8AD01E91-C29D-4E08-8624-1126FD049EED}"/>
              </a:ext>
            </a:extLst>
          </p:cNvPr>
          <p:cNvSpPr txBox="1">
            <a:spLocks noChangeArrowheads="1"/>
          </p:cNvSpPr>
          <p:nvPr/>
        </p:nvSpPr>
        <p:spPr bwMode="auto">
          <a:xfrm>
            <a:off x="6400800" y="62484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8" name="Text Box 75">
            <a:extLst>
              <a:ext uri="{FF2B5EF4-FFF2-40B4-BE49-F238E27FC236}">
                <a16:creationId xmlns:a16="http://schemas.microsoft.com/office/drawing/2014/main" id="{C8FD82C8-4374-42F3-804B-2BFE45EFC0FD}"/>
              </a:ext>
            </a:extLst>
          </p:cNvPr>
          <p:cNvSpPr txBox="1">
            <a:spLocks noChangeArrowheads="1"/>
          </p:cNvSpPr>
          <p:nvPr/>
        </p:nvSpPr>
        <p:spPr bwMode="auto">
          <a:xfrm>
            <a:off x="78486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9" name="Text Box 75">
            <a:extLst>
              <a:ext uri="{FF2B5EF4-FFF2-40B4-BE49-F238E27FC236}">
                <a16:creationId xmlns:a16="http://schemas.microsoft.com/office/drawing/2014/main" id="{8E5175BA-1B06-4C0E-A718-29B8E7F3998F}"/>
              </a:ext>
            </a:extLst>
          </p:cNvPr>
          <p:cNvSpPr txBox="1">
            <a:spLocks noChangeArrowheads="1"/>
          </p:cNvSpPr>
          <p:nvPr/>
        </p:nvSpPr>
        <p:spPr bwMode="auto">
          <a:xfrm>
            <a:off x="152400" y="19812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30" name="Straight Arrow Connector 29">
            <a:extLst>
              <a:ext uri="{FF2B5EF4-FFF2-40B4-BE49-F238E27FC236}">
                <a16:creationId xmlns:a16="http://schemas.microsoft.com/office/drawing/2014/main" id="{B15DCFD9-ED17-4C01-9AA4-0D27F925EDA3}"/>
              </a:ext>
            </a:extLst>
          </p:cNvPr>
          <p:cNvCxnSpPr/>
          <p:nvPr/>
        </p:nvCxnSpPr>
        <p:spPr>
          <a:xfrm>
            <a:off x="609600" y="2114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D2A2F009-DE18-4EFD-94E4-0AFD70D49C69}"/>
              </a:ext>
            </a:extLst>
          </p:cNvPr>
          <p:cNvSpPr txBox="1">
            <a:spLocks noChangeArrowheads="1"/>
          </p:cNvSpPr>
          <p:nvPr/>
        </p:nvSpPr>
        <p:spPr bwMode="auto">
          <a:xfrm>
            <a:off x="-76200" y="36576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32" name="Straight Arrow Connector 31">
            <a:extLst>
              <a:ext uri="{FF2B5EF4-FFF2-40B4-BE49-F238E27FC236}">
                <a16:creationId xmlns:a16="http://schemas.microsoft.com/office/drawing/2014/main" id="{FF38EF70-AEA9-4B6C-BC50-DF5AC2B3BE0D}"/>
              </a:ext>
            </a:extLst>
          </p:cNvPr>
          <p:cNvCxnSpPr/>
          <p:nvPr/>
        </p:nvCxnSpPr>
        <p:spPr>
          <a:xfrm>
            <a:off x="609600" y="37908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58B75902-2031-4045-B20A-0521337D4076}"/>
              </a:ext>
            </a:extLst>
          </p:cNvPr>
          <p:cNvSpPr txBox="1">
            <a:spLocks noChangeArrowheads="1"/>
          </p:cNvSpPr>
          <p:nvPr/>
        </p:nvSpPr>
        <p:spPr bwMode="auto">
          <a:xfrm>
            <a:off x="-76200" y="5544979"/>
            <a:ext cx="91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a:t>
            </a:r>
          </a:p>
          <a:p>
            <a:pPr algn="ctr"/>
            <a:r>
              <a:rPr lang="en-US" altLang="en-US" sz="1000" b="0" dirty="0">
                <a:solidFill>
                  <a:schemeClr val="tx1"/>
                </a:solidFill>
              </a:rPr>
              <a:t>- 50%</a:t>
            </a:r>
          </a:p>
        </p:txBody>
      </p:sp>
      <p:cxnSp>
        <p:nvCxnSpPr>
          <p:cNvPr id="34" name="Straight Arrow Connector 33">
            <a:extLst>
              <a:ext uri="{FF2B5EF4-FFF2-40B4-BE49-F238E27FC236}">
                <a16:creationId xmlns:a16="http://schemas.microsoft.com/office/drawing/2014/main" id="{62D5994A-65F5-4F0E-83B8-D811270D5AE2}"/>
              </a:ext>
            </a:extLst>
          </p:cNvPr>
          <p:cNvCxnSpPr/>
          <p:nvPr/>
        </p:nvCxnSpPr>
        <p:spPr>
          <a:xfrm>
            <a:off x="609600" y="5754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5">
            <a:extLst>
              <a:ext uri="{FF2B5EF4-FFF2-40B4-BE49-F238E27FC236}">
                <a16:creationId xmlns:a16="http://schemas.microsoft.com/office/drawing/2014/main" id="{975F970F-FE48-4BF3-A0D2-35E1A14CD616}"/>
              </a:ext>
            </a:extLst>
          </p:cNvPr>
          <p:cNvSpPr txBox="1">
            <a:spLocks noChangeArrowheads="1"/>
          </p:cNvSpPr>
          <p:nvPr/>
        </p:nvSpPr>
        <p:spPr bwMode="auto">
          <a:xfrm>
            <a:off x="5791200" y="6459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38" name="Straight Arrow Connector 37">
            <a:extLst>
              <a:ext uri="{FF2B5EF4-FFF2-40B4-BE49-F238E27FC236}">
                <a16:creationId xmlns:a16="http://schemas.microsoft.com/office/drawing/2014/main" id="{0C6E2F81-5048-4AB9-BDDA-1B2938D4468E}"/>
              </a:ext>
            </a:extLst>
          </p:cNvPr>
          <p:cNvCxnSpPr>
            <a:cxnSpLocks/>
          </p:cNvCxnSpPr>
          <p:nvPr/>
        </p:nvCxnSpPr>
        <p:spPr>
          <a:xfrm flipV="1">
            <a:off x="6477000" y="6258580"/>
            <a:ext cx="152400" cy="3531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0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70E37E-D278-4A54-96A2-DBBA04321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1018" y="685800"/>
            <a:ext cx="2019582" cy="5369087"/>
          </a:xfrm>
          <a:prstGeom prst="rect">
            <a:avLst/>
          </a:prstGeom>
        </p:spPr>
      </p:pic>
      <p:sp>
        <p:nvSpPr>
          <p:cNvPr id="10245" name="Text Box 5"/>
          <p:cNvSpPr txBox="1">
            <a:spLocks noChangeArrowheads="1"/>
          </p:cNvSpPr>
          <p:nvPr/>
        </p:nvSpPr>
        <p:spPr bwMode="auto">
          <a:xfrm>
            <a:off x="0" y="3810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majority (56%) of CV training programs utilize a 4 week block schedule, while about 1 out of 3 (32%) utilize a 12 month schedule.</a:t>
            </a:r>
          </a:p>
        </p:txBody>
      </p:sp>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Do you use a 12 month or 4 week block schedule?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Usage of a 12 Month or 4 Week Block Schedule</a:t>
            </a:r>
          </a:p>
        </p:txBody>
      </p:sp>
      <p:sp>
        <p:nvSpPr>
          <p:cNvPr id="11" name="Text Box 75"/>
          <p:cNvSpPr txBox="1">
            <a:spLocks noChangeArrowheads="1"/>
          </p:cNvSpPr>
          <p:nvPr/>
        </p:nvSpPr>
        <p:spPr bwMode="auto">
          <a:xfrm>
            <a:off x="3200400" y="605488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8" name="Text Box 75"/>
          <p:cNvSpPr txBox="1">
            <a:spLocks noChangeArrowheads="1"/>
          </p:cNvSpPr>
          <p:nvPr/>
        </p:nvSpPr>
        <p:spPr bwMode="auto">
          <a:xfrm>
            <a:off x="1600200" y="4454687"/>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12 Month Schedule</a:t>
            </a:r>
          </a:p>
        </p:txBody>
      </p:sp>
      <p:cxnSp>
        <p:nvCxnSpPr>
          <p:cNvPr id="62" name="Straight Arrow Connector 61"/>
          <p:cNvCxnSpPr/>
          <p:nvPr/>
        </p:nvCxnSpPr>
        <p:spPr>
          <a:xfrm>
            <a:off x="2438400" y="468328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 Box 75"/>
          <p:cNvSpPr txBox="1">
            <a:spLocks noChangeArrowheads="1"/>
          </p:cNvSpPr>
          <p:nvPr/>
        </p:nvSpPr>
        <p:spPr bwMode="auto">
          <a:xfrm>
            <a:off x="1524000" y="2149577"/>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Week Block Schedule</a:t>
            </a:r>
          </a:p>
        </p:txBody>
      </p:sp>
      <p:cxnSp>
        <p:nvCxnSpPr>
          <p:cNvPr id="38" name="Straight Arrow Connector 37"/>
          <p:cNvCxnSpPr/>
          <p:nvPr/>
        </p:nvCxnSpPr>
        <p:spPr>
          <a:xfrm>
            <a:off x="2438400" y="237817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5"/>
          <p:cNvSpPr txBox="1">
            <a:spLocks noChangeArrowheads="1"/>
          </p:cNvSpPr>
          <p:nvPr/>
        </p:nvSpPr>
        <p:spPr bwMode="auto">
          <a:xfrm>
            <a:off x="1676400" y="5597687"/>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40" name="Straight Arrow Connector 39"/>
          <p:cNvCxnSpPr/>
          <p:nvPr/>
        </p:nvCxnSpPr>
        <p:spPr>
          <a:xfrm>
            <a:off x="2438400" y="575008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F162C4D-30EF-4739-A193-1B17E52139F1}"/>
              </a:ext>
            </a:extLst>
          </p:cNvPr>
          <p:cNvSpPr/>
          <p:nvPr/>
        </p:nvSpPr>
        <p:spPr>
          <a:xfrm>
            <a:off x="5562600" y="4069140"/>
            <a:ext cx="3886200" cy="1569660"/>
          </a:xfrm>
          <a:prstGeom prst="rect">
            <a:avLst/>
          </a:prstGeom>
        </p:spPr>
        <p:txBody>
          <a:bodyPr wrap="square">
            <a:spAutoFit/>
          </a:bodyPr>
          <a:lstStyle/>
          <a:p>
            <a:r>
              <a:rPr lang="en-US" sz="1200" i="1" dirty="0"/>
              <a:t>“2 week blocks”</a:t>
            </a:r>
          </a:p>
          <a:p>
            <a:r>
              <a:rPr lang="en-US" sz="1200" i="1" dirty="0"/>
              <a:t>“2-3 week block schedule”</a:t>
            </a:r>
          </a:p>
          <a:p>
            <a:r>
              <a:rPr lang="en-US" sz="1200" i="1" dirty="0"/>
              <a:t>“2-4 week blocks”</a:t>
            </a:r>
          </a:p>
          <a:p>
            <a:r>
              <a:rPr lang="en-US" sz="1200" i="1" dirty="0"/>
              <a:t>“3 week block”</a:t>
            </a:r>
          </a:p>
          <a:p>
            <a:r>
              <a:rPr lang="en-US" sz="1200" i="1" dirty="0"/>
              <a:t>“13 week block schedule”</a:t>
            </a:r>
          </a:p>
          <a:p>
            <a:r>
              <a:rPr lang="en-US" sz="1200" i="1" dirty="0"/>
              <a:t>“13 month”</a:t>
            </a:r>
          </a:p>
          <a:p>
            <a:r>
              <a:rPr lang="en-US" sz="1200" i="1" dirty="0"/>
              <a:t>“Weekly”</a:t>
            </a:r>
          </a:p>
          <a:p>
            <a:r>
              <a:rPr lang="en-US" sz="1200" i="1" dirty="0"/>
              <a:t>“Transitioning from 12 month to 4 week in July 2018”</a:t>
            </a:r>
          </a:p>
        </p:txBody>
      </p:sp>
      <p:sp>
        <p:nvSpPr>
          <p:cNvPr id="32" name="Right Brace 31">
            <a:extLst>
              <a:ext uri="{FF2B5EF4-FFF2-40B4-BE49-F238E27FC236}">
                <a16:creationId xmlns:a16="http://schemas.microsoft.com/office/drawing/2014/main" id="{EFB600C1-3B34-4FD6-BE2F-5B2BC0BC2DF3}"/>
              </a:ext>
            </a:extLst>
          </p:cNvPr>
          <p:cNvSpPr/>
          <p:nvPr/>
        </p:nvSpPr>
        <p:spPr>
          <a:xfrm flipH="1">
            <a:off x="5334000" y="4034056"/>
            <a:ext cx="533400" cy="16047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A3BFE75-2464-465A-82BC-A63771582ECD}"/>
              </a:ext>
            </a:extLst>
          </p:cNvPr>
          <p:cNvCxnSpPr>
            <a:cxnSpLocks/>
          </p:cNvCxnSpPr>
          <p:nvPr/>
        </p:nvCxnSpPr>
        <p:spPr>
          <a:xfrm flipV="1">
            <a:off x="4419600" y="4854797"/>
            <a:ext cx="914400" cy="8602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591979"/>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Nearly 3 out of 4 fellowship programs (73%) have Home Call as their top night time coverage option for their primary hospital.  </a:t>
            </a:r>
          </a:p>
        </p:txBody>
      </p:sp>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For night time coverage at your primary hospital does your fellowship program have the following? Please select all that apply.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Fellowship Program Night Time Coverage Options at Primary Hospital</a:t>
            </a:r>
          </a:p>
        </p:txBody>
      </p:sp>
      <p:sp>
        <p:nvSpPr>
          <p:cNvPr id="11" name="Text Box 75"/>
          <p:cNvSpPr txBox="1">
            <a:spLocks noChangeArrowheads="1"/>
          </p:cNvSpPr>
          <p:nvPr/>
        </p:nvSpPr>
        <p:spPr bwMode="auto">
          <a:xfrm>
            <a:off x="3962400" y="489876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7" name="Picture 6">
            <a:extLst>
              <a:ext uri="{FF2B5EF4-FFF2-40B4-BE49-F238E27FC236}">
                <a16:creationId xmlns:a16="http://schemas.microsoft.com/office/drawing/2014/main" id="{50A3C411-C470-497B-A91F-B32E3E4EF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44000" cy="2395940"/>
          </a:xfrm>
          <a:prstGeom prst="rect">
            <a:avLst/>
          </a:prstGeom>
        </p:spPr>
      </p:pic>
    </p:spTree>
    <p:extLst>
      <p:ext uri="{BB962C8B-B14F-4D97-AF65-F5344CB8AC3E}">
        <p14:creationId xmlns:p14="http://schemas.microsoft.com/office/powerpoint/2010/main" val="495552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591979"/>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Small CV Training Programs (87%) are more likely to offer home call for night time coverage at their primary hospital as compared to medium (60%) and large (71%) CV Training Programs.  However, the medium and large programs are more likely to have night-float (30%/31%) and in-house call (23%/24%) as options while few small programs offer those options for night time coverage (7%/9%).</a:t>
            </a:r>
          </a:p>
        </p:txBody>
      </p:sp>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For night time coverage at your primary hospital does your fellowship program have the following? Please select all that apply.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Fellowship Program Night Time Coverage Options at Primary Hospital by Program Size</a:t>
            </a:r>
          </a:p>
        </p:txBody>
      </p:sp>
      <p:pic>
        <p:nvPicPr>
          <p:cNvPr id="3" name="Picture 2">
            <a:extLst>
              <a:ext uri="{FF2B5EF4-FFF2-40B4-BE49-F238E27FC236}">
                <a16:creationId xmlns:a16="http://schemas.microsoft.com/office/drawing/2014/main" id="{A6BA6C95-4258-4BDD-A195-D8DD98F12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4852"/>
            <a:ext cx="9144000" cy="2988296"/>
          </a:xfrm>
          <a:prstGeom prst="rect">
            <a:avLst/>
          </a:prstGeom>
        </p:spPr>
      </p:pic>
      <p:sp>
        <p:nvSpPr>
          <p:cNvPr id="9" name="Rectangle 8">
            <a:extLst>
              <a:ext uri="{FF2B5EF4-FFF2-40B4-BE49-F238E27FC236}">
                <a16:creationId xmlns:a16="http://schemas.microsoft.com/office/drawing/2014/main" id="{66855E92-4B9B-4EDD-B652-6C4C39B5A947}"/>
              </a:ext>
            </a:extLst>
          </p:cNvPr>
          <p:cNvSpPr/>
          <p:nvPr/>
        </p:nvSpPr>
        <p:spPr>
          <a:xfrm>
            <a:off x="2926310" y="1566446"/>
            <a:ext cx="670376" cy="338554"/>
          </a:xfrm>
          <a:prstGeom prst="rect">
            <a:avLst/>
          </a:prstGeom>
        </p:spPr>
        <p:txBody>
          <a:bodyPr wrap="none">
            <a:spAutoFit/>
          </a:bodyPr>
          <a:lstStyle/>
          <a:p>
            <a:r>
              <a:rPr lang="en-US" sz="1600" u="sng" dirty="0"/>
              <a:t>Small</a:t>
            </a:r>
          </a:p>
        </p:txBody>
      </p:sp>
      <p:sp>
        <p:nvSpPr>
          <p:cNvPr id="10" name="Rectangle 9">
            <a:extLst>
              <a:ext uri="{FF2B5EF4-FFF2-40B4-BE49-F238E27FC236}">
                <a16:creationId xmlns:a16="http://schemas.microsoft.com/office/drawing/2014/main" id="{6D50B186-750E-4371-B0C8-7CA3D57E53AE}"/>
              </a:ext>
            </a:extLst>
          </p:cNvPr>
          <p:cNvSpPr/>
          <p:nvPr/>
        </p:nvSpPr>
        <p:spPr>
          <a:xfrm>
            <a:off x="4745607" y="1566446"/>
            <a:ext cx="893193" cy="338554"/>
          </a:xfrm>
          <a:prstGeom prst="rect">
            <a:avLst/>
          </a:prstGeom>
        </p:spPr>
        <p:txBody>
          <a:bodyPr wrap="none">
            <a:spAutoFit/>
          </a:bodyPr>
          <a:lstStyle/>
          <a:p>
            <a:r>
              <a:rPr lang="en-US" sz="1600" u="sng" dirty="0"/>
              <a:t>Medium</a:t>
            </a:r>
          </a:p>
        </p:txBody>
      </p:sp>
      <p:sp>
        <p:nvSpPr>
          <p:cNvPr id="12" name="Rectangle 11">
            <a:extLst>
              <a:ext uri="{FF2B5EF4-FFF2-40B4-BE49-F238E27FC236}">
                <a16:creationId xmlns:a16="http://schemas.microsoft.com/office/drawing/2014/main" id="{48EB5D3E-AEA8-4AC4-8BBC-023C28FF6558}"/>
              </a:ext>
            </a:extLst>
          </p:cNvPr>
          <p:cNvSpPr/>
          <p:nvPr/>
        </p:nvSpPr>
        <p:spPr>
          <a:xfrm>
            <a:off x="7178224" y="1566446"/>
            <a:ext cx="670376" cy="338554"/>
          </a:xfrm>
          <a:prstGeom prst="rect">
            <a:avLst/>
          </a:prstGeom>
        </p:spPr>
        <p:txBody>
          <a:bodyPr wrap="none">
            <a:spAutoFit/>
          </a:bodyPr>
          <a:lstStyle/>
          <a:p>
            <a:r>
              <a:rPr lang="en-US" sz="1600" u="sng" dirty="0"/>
              <a:t>Large</a:t>
            </a:r>
          </a:p>
        </p:txBody>
      </p:sp>
      <p:sp>
        <p:nvSpPr>
          <p:cNvPr id="13" name="Rectangle 12">
            <a:extLst>
              <a:ext uri="{FF2B5EF4-FFF2-40B4-BE49-F238E27FC236}">
                <a16:creationId xmlns:a16="http://schemas.microsoft.com/office/drawing/2014/main" id="{EDB1E9FE-6219-435B-A53B-0A325E750E54}"/>
              </a:ext>
            </a:extLst>
          </p:cNvPr>
          <p:cNvSpPr/>
          <p:nvPr/>
        </p:nvSpPr>
        <p:spPr>
          <a:xfrm>
            <a:off x="3373713" y="1249978"/>
            <a:ext cx="3484287" cy="369332"/>
          </a:xfrm>
          <a:prstGeom prst="rect">
            <a:avLst/>
          </a:prstGeom>
        </p:spPr>
        <p:txBody>
          <a:bodyPr wrap="none">
            <a:spAutoFit/>
          </a:bodyPr>
          <a:lstStyle/>
          <a:p>
            <a:r>
              <a:rPr lang="en-US" u="sng" dirty="0"/>
              <a:t>                  Program Size                 </a:t>
            </a:r>
          </a:p>
        </p:txBody>
      </p:sp>
      <p:sp>
        <p:nvSpPr>
          <p:cNvPr id="14" name="Text Box 75">
            <a:extLst>
              <a:ext uri="{FF2B5EF4-FFF2-40B4-BE49-F238E27FC236}">
                <a16:creationId xmlns:a16="http://schemas.microsoft.com/office/drawing/2014/main" id="{94CAFC8F-D86D-4361-A641-1A395EC96084}"/>
              </a:ext>
            </a:extLst>
          </p:cNvPr>
          <p:cNvSpPr txBox="1">
            <a:spLocks noChangeArrowheads="1"/>
          </p:cNvSpPr>
          <p:nvPr/>
        </p:nvSpPr>
        <p:spPr bwMode="auto">
          <a:xfrm>
            <a:off x="2743200" y="50292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15" name="Text Box 75">
            <a:extLst>
              <a:ext uri="{FF2B5EF4-FFF2-40B4-BE49-F238E27FC236}">
                <a16:creationId xmlns:a16="http://schemas.microsoft.com/office/drawing/2014/main" id="{B93A2342-F549-4BF8-8D66-4C1257625C2A}"/>
              </a:ext>
            </a:extLst>
          </p:cNvPr>
          <p:cNvSpPr txBox="1">
            <a:spLocks noChangeArrowheads="1"/>
          </p:cNvSpPr>
          <p:nvPr/>
        </p:nvSpPr>
        <p:spPr bwMode="auto">
          <a:xfrm>
            <a:off x="4876800" y="50292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16" name="Text Box 75">
            <a:extLst>
              <a:ext uri="{FF2B5EF4-FFF2-40B4-BE49-F238E27FC236}">
                <a16:creationId xmlns:a16="http://schemas.microsoft.com/office/drawing/2014/main" id="{A7D95EC7-D423-4955-B200-48B44FB64BC9}"/>
              </a:ext>
            </a:extLst>
          </p:cNvPr>
          <p:cNvSpPr txBox="1">
            <a:spLocks noChangeArrowheads="1"/>
          </p:cNvSpPr>
          <p:nvPr/>
        </p:nvSpPr>
        <p:spPr bwMode="auto">
          <a:xfrm>
            <a:off x="7162800" y="50292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Tree>
    <p:extLst>
      <p:ext uri="{BB962C8B-B14F-4D97-AF65-F5344CB8AC3E}">
        <p14:creationId xmlns:p14="http://schemas.microsoft.com/office/powerpoint/2010/main" val="56195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591979"/>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8 out 10 fellowship programs (85%) allow moonlighting for fellows.  Most programs allow moonlighting in either year 1 (40%) or 2 (40%).</a:t>
            </a:r>
          </a:p>
        </p:txBody>
      </p:sp>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Do you allow fellows in the program to “moonlight”? If so, what year can “moonlighting” begin?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Ability for Fellows to “Moonlight”</a:t>
            </a:r>
          </a:p>
        </p:txBody>
      </p:sp>
      <p:sp>
        <p:nvSpPr>
          <p:cNvPr id="11" name="Text Box 75"/>
          <p:cNvSpPr txBox="1">
            <a:spLocks noChangeArrowheads="1"/>
          </p:cNvSpPr>
          <p:nvPr/>
        </p:nvSpPr>
        <p:spPr bwMode="auto">
          <a:xfrm>
            <a:off x="3810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4F4D5FC4-0D8B-4E24-A830-66C1C0BE7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187" y="1066800"/>
            <a:ext cx="2067213" cy="5258225"/>
          </a:xfrm>
          <a:prstGeom prst="rect">
            <a:avLst/>
          </a:prstGeom>
        </p:spPr>
      </p:pic>
      <p:sp>
        <p:nvSpPr>
          <p:cNvPr id="9" name="Text Box 75">
            <a:extLst>
              <a:ext uri="{FF2B5EF4-FFF2-40B4-BE49-F238E27FC236}">
                <a16:creationId xmlns:a16="http://schemas.microsoft.com/office/drawing/2014/main" id="{AAA9D95D-176B-4EC8-8DC0-87CBC373DC9C}"/>
              </a:ext>
            </a:extLst>
          </p:cNvPr>
          <p:cNvSpPr txBox="1">
            <a:spLocks noChangeArrowheads="1"/>
          </p:cNvSpPr>
          <p:nvPr/>
        </p:nvSpPr>
        <p:spPr bwMode="auto">
          <a:xfrm>
            <a:off x="2209800" y="2647890"/>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Allowed starting year 1</a:t>
            </a:r>
          </a:p>
        </p:txBody>
      </p:sp>
      <p:cxnSp>
        <p:nvCxnSpPr>
          <p:cNvPr id="10" name="Straight Arrow Connector 9">
            <a:extLst>
              <a:ext uri="{FF2B5EF4-FFF2-40B4-BE49-F238E27FC236}">
                <a16:creationId xmlns:a16="http://schemas.microsoft.com/office/drawing/2014/main" id="{88D9EA91-F293-491E-BAC4-2788CAF72F3C}"/>
              </a:ext>
            </a:extLst>
          </p:cNvPr>
          <p:cNvCxnSpPr/>
          <p:nvPr/>
        </p:nvCxnSpPr>
        <p:spPr>
          <a:xfrm>
            <a:off x="3048000" y="2819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5">
            <a:extLst>
              <a:ext uri="{FF2B5EF4-FFF2-40B4-BE49-F238E27FC236}">
                <a16:creationId xmlns:a16="http://schemas.microsoft.com/office/drawing/2014/main" id="{A6BFC154-5455-47CB-A04D-DDCE5BCCCF84}"/>
              </a:ext>
            </a:extLst>
          </p:cNvPr>
          <p:cNvSpPr txBox="1">
            <a:spLocks noChangeArrowheads="1"/>
          </p:cNvSpPr>
          <p:nvPr/>
        </p:nvSpPr>
        <p:spPr bwMode="auto">
          <a:xfrm>
            <a:off x="2133600" y="1371600"/>
            <a:ext cx="990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our program does not allow it</a:t>
            </a:r>
          </a:p>
        </p:txBody>
      </p:sp>
      <p:cxnSp>
        <p:nvCxnSpPr>
          <p:cNvPr id="13" name="Straight Arrow Connector 12">
            <a:extLst>
              <a:ext uri="{FF2B5EF4-FFF2-40B4-BE49-F238E27FC236}">
                <a16:creationId xmlns:a16="http://schemas.microsoft.com/office/drawing/2014/main" id="{532196C1-89AF-4361-A84C-5741158138AC}"/>
              </a:ext>
            </a:extLst>
          </p:cNvPr>
          <p:cNvCxnSpPr/>
          <p:nvPr/>
        </p:nvCxnSpPr>
        <p:spPr>
          <a:xfrm>
            <a:off x="3048000" y="1600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75">
            <a:extLst>
              <a:ext uri="{FF2B5EF4-FFF2-40B4-BE49-F238E27FC236}">
                <a16:creationId xmlns:a16="http://schemas.microsoft.com/office/drawing/2014/main" id="{7AA15D1A-4D42-461F-A910-EE324AC630DE}"/>
              </a:ext>
            </a:extLst>
          </p:cNvPr>
          <p:cNvSpPr txBox="1">
            <a:spLocks noChangeArrowheads="1"/>
          </p:cNvSpPr>
          <p:nvPr/>
        </p:nvSpPr>
        <p:spPr bwMode="auto">
          <a:xfrm>
            <a:off x="2286000" y="6002179"/>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15" name="Straight Arrow Connector 14">
            <a:extLst>
              <a:ext uri="{FF2B5EF4-FFF2-40B4-BE49-F238E27FC236}">
                <a16:creationId xmlns:a16="http://schemas.microsoft.com/office/drawing/2014/main" id="{660F22DF-3455-4DE9-BBEF-B72536E44964}"/>
              </a:ext>
            </a:extLst>
          </p:cNvPr>
          <p:cNvCxnSpPr/>
          <p:nvPr/>
        </p:nvCxnSpPr>
        <p:spPr>
          <a:xfrm>
            <a:off x="3048000" y="61545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75">
            <a:extLst>
              <a:ext uri="{FF2B5EF4-FFF2-40B4-BE49-F238E27FC236}">
                <a16:creationId xmlns:a16="http://schemas.microsoft.com/office/drawing/2014/main" id="{31E7F5D2-58F3-448E-95D8-93925D6EB77B}"/>
              </a:ext>
            </a:extLst>
          </p:cNvPr>
          <p:cNvSpPr txBox="1">
            <a:spLocks noChangeArrowheads="1"/>
          </p:cNvSpPr>
          <p:nvPr/>
        </p:nvSpPr>
        <p:spPr bwMode="auto">
          <a:xfrm>
            <a:off x="2209800" y="4629090"/>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Allowed starting year 2</a:t>
            </a:r>
          </a:p>
        </p:txBody>
      </p:sp>
      <p:cxnSp>
        <p:nvCxnSpPr>
          <p:cNvPr id="17" name="Straight Arrow Connector 16">
            <a:extLst>
              <a:ext uri="{FF2B5EF4-FFF2-40B4-BE49-F238E27FC236}">
                <a16:creationId xmlns:a16="http://schemas.microsoft.com/office/drawing/2014/main" id="{7093836F-50CB-4FC1-9DC8-9D35AE9FD1DE}"/>
              </a:ext>
            </a:extLst>
          </p:cNvPr>
          <p:cNvCxnSpPr/>
          <p:nvPr/>
        </p:nvCxnSpPr>
        <p:spPr>
          <a:xfrm>
            <a:off x="3048000" y="4800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 Box 75">
            <a:extLst>
              <a:ext uri="{FF2B5EF4-FFF2-40B4-BE49-F238E27FC236}">
                <a16:creationId xmlns:a16="http://schemas.microsoft.com/office/drawing/2014/main" id="{BE752B00-0B39-46A6-A40B-D1610BBDD2ED}"/>
              </a:ext>
            </a:extLst>
          </p:cNvPr>
          <p:cNvSpPr txBox="1">
            <a:spLocks noChangeArrowheads="1"/>
          </p:cNvSpPr>
          <p:nvPr/>
        </p:nvSpPr>
        <p:spPr bwMode="auto">
          <a:xfrm>
            <a:off x="2209800" y="5695890"/>
            <a:ext cx="990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Allowed starting year 3</a:t>
            </a:r>
          </a:p>
        </p:txBody>
      </p:sp>
      <p:cxnSp>
        <p:nvCxnSpPr>
          <p:cNvPr id="19" name="Straight Arrow Connector 18">
            <a:extLst>
              <a:ext uri="{FF2B5EF4-FFF2-40B4-BE49-F238E27FC236}">
                <a16:creationId xmlns:a16="http://schemas.microsoft.com/office/drawing/2014/main" id="{D1E6F145-F79F-457B-A3A0-087C32C42CEF}"/>
              </a:ext>
            </a:extLst>
          </p:cNvPr>
          <p:cNvCxnSpPr/>
          <p:nvPr/>
        </p:nvCxnSpPr>
        <p:spPr>
          <a:xfrm>
            <a:off x="3048000" y="5867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 Box 75">
            <a:extLst>
              <a:ext uri="{FF2B5EF4-FFF2-40B4-BE49-F238E27FC236}">
                <a16:creationId xmlns:a16="http://schemas.microsoft.com/office/drawing/2014/main" id="{68C18A9B-78FF-4F77-B366-231044F4D59D}"/>
              </a:ext>
            </a:extLst>
          </p:cNvPr>
          <p:cNvSpPr txBox="1">
            <a:spLocks noChangeArrowheads="1"/>
          </p:cNvSpPr>
          <p:nvPr/>
        </p:nvSpPr>
        <p:spPr bwMode="auto">
          <a:xfrm>
            <a:off x="5410200" y="6096000"/>
            <a:ext cx="1066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21" name="Text Box 75">
            <a:extLst>
              <a:ext uri="{FF2B5EF4-FFF2-40B4-BE49-F238E27FC236}">
                <a16:creationId xmlns:a16="http://schemas.microsoft.com/office/drawing/2014/main" id="{BADAF427-5363-414F-8C03-5D7C124C8CBE}"/>
              </a:ext>
            </a:extLst>
          </p:cNvPr>
          <p:cNvSpPr txBox="1">
            <a:spLocks noChangeArrowheads="1"/>
          </p:cNvSpPr>
          <p:nvPr/>
        </p:nvSpPr>
        <p:spPr bwMode="auto">
          <a:xfrm>
            <a:off x="5410200" y="6255097"/>
            <a:ext cx="1066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22" name="Straight Arrow Connector 21">
            <a:extLst>
              <a:ext uri="{FF2B5EF4-FFF2-40B4-BE49-F238E27FC236}">
                <a16:creationId xmlns:a16="http://schemas.microsoft.com/office/drawing/2014/main" id="{77DD9361-5E75-4ED9-8242-69140AC8F3B4}"/>
              </a:ext>
            </a:extLst>
          </p:cNvPr>
          <p:cNvCxnSpPr>
            <a:cxnSpLocks/>
          </p:cNvCxnSpPr>
          <p:nvPr/>
        </p:nvCxnSpPr>
        <p:spPr>
          <a:xfrm flipH="1">
            <a:off x="5029200" y="6248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2341614-BA52-4CA3-9193-8FE161EF9193}"/>
              </a:ext>
            </a:extLst>
          </p:cNvPr>
          <p:cNvCxnSpPr>
            <a:cxnSpLocks/>
          </p:cNvCxnSpPr>
          <p:nvPr/>
        </p:nvCxnSpPr>
        <p:spPr>
          <a:xfrm flipH="1" flipV="1">
            <a:off x="5105400" y="6325025"/>
            <a:ext cx="457200" cy="757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ight Brace 24">
            <a:extLst>
              <a:ext uri="{FF2B5EF4-FFF2-40B4-BE49-F238E27FC236}">
                <a16:creationId xmlns:a16="http://schemas.microsoft.com/office/drawing/2014/main" id="{D63AEB1D-AA58-465E-9D34-2C1C5631BA4E}"/>
              </a:ext>
            </a:extLst>
          </p:cNvPr>
          <p:cNvSpPr/>
          <p:nvPr/>
        </p:nvSpPr>
        <p:spPr>
          <a:xfrm>
            <a:off x="5029200" y="1748055"/>
            <a:ext cx="685800" cy="423748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F0414A07-63AD-4BC8-A855-183EAFD0A566}"/>
              </a:ext>
            </a:extLst>
          </p:cNvPr>
          <p:cNvSpPr/>
          <p:nvPr/>
        </p:nvSpPr>
        <p:spPr>
          <a:xfrm>
            <a:off x="5780117" y="3669268"/>
            <a:ext cx="620683" cy="369332"/>
          </a:xfrm>
          <a:prstGeom prst="rect">
            <a:avLst/>
          </a:prstGeom>
        </p:spPr>
        <p:txBody>
          <a:bodyPr wrap="none">
            <a:spAutoFit/>
          </a:bodyPr>
          <a:lstStyle/>
          <a:p>
            <a:r>
              <a:rPr lang="en-US" dirty="0"/>
              <a:t>85%</a:t>
            </a:r>
          </a:p>
        </p:txBody>
      </p:sp>
    </p:spTree>
    <p:extLst>
      <p:ext uri="{BB962C8B-B14F-4D97-AF65-F5344CB8AC3E}">
        <p14:creationId xmlns:p14="http://schemas.microsoft.com/office/powerpoint/2010/main" val="1319140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FB13A3-CF86-4F37-8909-79AFFB501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2039" y="1066800"/>
            <a:ext cx="2048161" cy="5258225"/>
          </a:xfrm>
          <a:prstGeom prst="rect">
            <a:avLst/>
          </a:prstGeom>
        </p:spPr>
      </p:pic>
      <p:sp>
        <p:nvSpPr>
          <p:cNvPr id="10245" name="Text Box 5"/>
          <p:cNvSpPr txBox="1">
            <a:spLocks noChangeArrowheads="1"/>
          </p:cNvSpPr>
          <p:nvPr/>
        </p:nvSpPr>
        <p:spPr bwMode="auto">
          <a:xfrm>
            <a:off x="0" y="591979"/>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Most fellows (78%) are covering either 1 or 2 hospitals during their clinical rotations.</a:t>
            </a:r>
          </a:p>
        </p:txBody>
      </p:sp>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hospitals do your fellows cover during their clinical rotations?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Hospitals Fellows Cover During Clinical Rotations</a:t>
            </a:r>
          </a:p>
        </p:txBody>
      </p:sp>
      <p:sp>
        <p:nvSpPr>
          <p:cNvPr id="11" name="Text Box 75"/>
          <p:cNvSpPr txBox="1">
            <a:spLocks noChangeArrowheads="1"/>
          </p:cNvSpPr>
          <p:nvPr/>
        </p:nvSpPr>
        <p:spPr bwMode="auto">
          <a:xfrm>
            <a:off x="37338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9" name="Text Box 75">
            <a:extLst>
              <a:ext uri="{FF2B5EF4-FFF2-40B4-BE49-F238E27FC236}">
                <a16:creationId xmlns:a16="http://schemas.microsoft.com/office/drawing/2014/main" id="{AAA9D95D-176B-4EC8-8DC0-87CBC373DC9C}"/>
              </a:ext>
            </a:extLst>
          </p:cNvPr>
          <p:cNvSpPr txBox="1">
            <a:spLocks noChangeArrowheads="1"/>
          </p:cNvSpPr>
          <p:nvPr/>
        </p:nvSpPr>
        <p:spPr bwMode="auto">
          <a:xfrm>
            <a:off x="2133600" y="4249579"/>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hospitals</a:t>
            </a:r>
          </a:p>
        </p:txBody>
      </p:sp>
      <p:cxnSp>
        <p:nvCxnSpPr>
          <p:cNvPr id="10" name="Straight Arrow Connector 9">
            <a:extLst>
              <a:ext uri="{FF2B5EF4-FFF2-40B4-BE49-F238E27FC236}">
                <a16:creationId xmlns:a16="http://schemas.microsoft.com/office/drawing/2014/main" id="{88D9EA91-F293-491E-BAC4-2788CAF72F3C}"/>
              </a:ext>
            </a:extLst>
          </p:cNvPr>
          <p:cNvCxnSpPr/>
          <p:nvPr/>
        </p:nvCxnSpPr>
        <p:spPr>
          <a:xfrm>
            <a:off x="3048000" y="44019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5">
            <a:extLst>
              <a:ext uri="{FF2B5EF4-FFF2-40B4-BE49-F238E27FC236}">
                <a16:creationId xmlns:a16="http://schemas.microsoft.com/office/drawing/2014/main" id="{A6BFC154-5455-47CB-A04D-DDCE5BCCCF84}"/>
              </a:ext>
            </a:extLst>
          </p:cNvPr>
          <p:cNvSpPr txBox="1">
            <a:spLocks noChangeArrowheads="1"/>
          </p:cNvSpPr>
          <p:nvPr/>
        </p:nvSpPr>
        <p:spPr bwMode="auto">
          <a:xfrm>
            <a:off x="2209800" y="2286000"/>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hospital</a:t>
            </a:r>
          </a:p>
        </p:txBody>
      </p:sp>
      <p:cxnSp>
        <p:nvCxnSpPr>
          <p:cNvPr id="13" name="Straight Arrow Connector 12">
            <a:extLst>
              <a:ext uri="{FF2B5EF4-FFF2-40B4-BE49-F238E27FC236}">
                <a16:creationId xmlns:a16="http://schemas.microsoft.com/office/drawing/2014/main" id="{532196C1-89AF-4361-A84C-5741158138AC}"/>
              </a:ext>
            </a:extLst>
          </p:cNvPr>
          <p:cNvCxnSpPr/>
          <p:nvPr/>
        </p:nvCxnSpPr>
        <p:spPr>
          <a:xfrm>
            <a:off x="3048000" y="24207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75">
            <a:extLst>
              <a:ext uri="{FF2B5EF4-FFF2-40B4-BE49-F238E27FC236}">
                <a16:creationId xmlns:a16="http://schemas.microsoft.com/office/drawing/2014/main" id="{7AA15D1A-4D42-461F-A910-EE324AC630DE}"/>
              </a:ext>
            </a:extLst>
          </p:cNvPr>
          <p:cNvSpPr txBox="1">
            <a:spLocks noChangeArrowheads="1"/>
          </p:cNvSpPr>
          <p:nvPr/>
        </p:nvSpPr>
        <p:spPr bwMode="auto">
          <a:xfrm>
            <a:off x="2362200" y="6172200"/>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15" name="Straight Arrow Connector 14">
            <a:extLst>
              <a:ext uri="{FF2B5EF4-FFF2-40B4-BE49-F238E27FC236}">
                <a16:creationId xmlns:a16="http://schemas.microsoft.com/office/drawing/2014/main" id="{660F22DF-3455-4DE9-BBEF-B72536E44964}"/>
              </a:ext>
            </a:extLst>
          </p:cNvPr>
          <p:cNvCxnSpPr/>
          <p:nvPr/>
        </p:nvCxnSpPr>
        <p:spPr>
          <a:xfrm>
            <a:off x="3048000" y="63069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75">
            <a:extLst>
              <a:ext uri="{FF2B5EF4-FFF2-40B4-BE49-F238E27FC236}">
                <a16:creationId xmlns:a16="http://schemas.microsoft.com/office/drawing/2014/main" id="{31E7F5D2-58F3-448E-95D8-93925D6EB77B}"/>
              </a:ext>
            </a:extLst>
          </p:cNvPr>
          <p:cNvSpPr txBox="1">
            <a:spLocks noChangeArrowheads="1"/>
          </p:cNvSpPr>
          <p:nvPr/>
        </p:nvSpPr>
        <p:spPr bwMode="auto">
          <a:xfrm>
            <a:off x="2133600" y="5468779"/>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hospitals</a:t>
            </a:r>
          </a:p>
        </p:txBody>
      </p:sp>
      <p:cxnSp>
        <p:nvCxnSpPr>
          <p:cNvPr id="17" name="Straight Arrow Connector 16">
            <a:extLst>
              <a:ext uri="{FF2B5EF4-FFF2-40B4-BE49-F238E27FC236}">
                <a16:creationId xmlns:a16="http://schemas.microsoft.com/office/drawing/2014/main" id="{7093836F-50CB-4FC1-9DC8-9D35AE9FD1DE}"/>
              </a:ext>
            </a:extLst>
          </p:cNvPr>
          <p:cNvCxnSpPr/>
          <p:nvPr/>
        </p:nvCxnSpPr>
        <p:spPr>
          <a:xfrm>
            <a:off x="3048000" y="56211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 Box 75">
            <a:extLst>
              <a:ext uri="{FF2B5EF4-FFF2-40B4-BE49-F238E27FC236}">
                <a16:creationId xmlns:a16="http://schemas.microsoft.com/office/drawing/2014/main" id="{BE752B00-0B39-46A6-A40B-D1610BBDD2ED}"/>
              </a:ext>
            </a:extLst>
          </p:cNvPr>
          <p:cNvSpPr txBox="1">
            <a:spLocks noChangeArrowheads="1"/>
          </p:cNvSpPr>
          <p:nvPr/>
        </p:nvSpPr>
        <p:spPr bwMode="auto">
          <a:xfrm>
            <a:off x="2133600" y="5943600"/>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hospitals</a:t>
            </a:r>
          </a:p>
        </p:txBody>
      </p:sp>
      <p:cxnSp>
        <p:nvCxnSpPr>
          <p:cNvPr id="19" name="Straight Arrow Connector 18">
            <a:extLst>
              <a:ext uri="{FF2B5EF4-FFF2-40B4-BE49-F238E27FC236}">
                <a16:creationId xmlns:a16="http://schemas.microsoft.com/office/drawing/2014/main" id="{D1E6F145-F79F-457B-A3A0-087C32C42CEF}"/>
              </a:ext>
            </a:extLst>
          </p:cNvPr>
          <p:cNvCxnSpPr/>
          <p:nvPr/>
        </p:nvCxnSpPr>
        <p:spPr>
          <a:xfrm>
            <a:off x="3048000" y="6096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ight Brace 25">
            <a:extLst>
              <a:ext uri="{FF2B5EF4-FFF2-40B4-BE49-F238E27FC236}">
                <a16:creationId xmlns:a16="http://schemas.microsoft.com/office/drawing/2014/main" id="{94768167-4FE4-441F-A377-71AD243C72F1}"/>
              </a:ext>
            </a:extLst>
          </p:cNvPr>
          <p:cNvSpPr/>
          <p:nvPr/>
        </p:nvSpPr>
        <p:spPr>
          <a:xfrm>
            <a:off x="5029200" y="1295401"/>
            <a:ext cx="685800" cy="3962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ectangle 26">
            <a:extLst>
              <a:ext uri="{FF2B5EF4-FFF2-40B4-BE49-F238E27FC236}">
                <a16:creationId xmlns:a16="http://schemas.microsoft.com/office/drawing/2014/main" id="{E194F32A-4744-4906-A61A-10DCAF92701A}"/>
              </a:ext>
            </a:extLst>
          </p:cNvPr>
          <p:cNvSpPr/>
          <p:nvPr/>
        </p:nvSpPr>
        <p:spPr>
          <a:xfrm>
            <a:off x="5780117" y="3059668"/>
            <a:ext cx="620683" cy="369332"/>
          </a:xfrm>
          <a:prstGeom prst="rect">
            <a:avLst/>
          </a:prstGeom>
        </p:spPr>
        <p:txBody>
          <a:bodyPr wrap="none">
            <a:spAutoFit/>
          </a:bodyPr>
          <a:lstStyle/>
          <a:p>
            <a:r>
              <a:rPr lang="en-US" dirty="0"/>
              <a:t>78%</a:t>
            </a:r>
          </a:p>
        </p:txBody>
      </p:sp>
    </p:spTree>
    <p:extLst>
      <p:ext uri="{BB962C8B-B14F-4D97-AF65-F5344CB8AC3E}">
        <p14:creationId xmlns:p14="http://schemas.microsoft.com/office/powerpoint/2010/main" val="373424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922513" y="2510135"/>
            <a:ext cx="51966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CV Training Program Director Profile</a:t>
            </a:r>
          </a:p>
        </p:txBody>
      </p:sp>
    </p:spTree>
    <p:extLst>
      <p:ext uri="{BB962C8B-B14F-4D97-AF65-F5344CB8AC3E}">
        <p14:creationId xmlns:p14="http://schemas.microsoft.com/office/powerpoint/2010/main" val="146692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4D03B6-43B3-4E2C-A812-1FA4C96E8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885" y="990600"/>
            <a:ext cx="2057687" cy="5258225"/>
          </a:xfrm>
          <a:prstGeom prst="rect">
            <a:avLst/>
          </a:prstGeom>
        </p:spPr>
      </p:pic>
      <p:sp>
        <p:nvSpPr>
          <p:cNvPr id="10247" name="Text Box 7"/>
          <p:cNvSpPr txBox="1">
            <a:spLocks noChangeArrowheads="1"/>
          </p:cNvSpPr>
          <p:nvPr/>
        </p:nvSpPr>
        <p:spPr bwMode="auto">
          <a:xfrm>
            <a:off x="-76200" y="64770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is your age? (n=130)</a:t>
            </a:r>
          </a:p>
          <a:p>
            <a:pPr eaLnBrk="1" hangingPunct="1"/>
            <a:r>
              <a:rPr lang="en-US" altLang="en-US" sz="1000" b="0" i="1" dirty="0">
                <a:solidFill>
                  <a:schemeClr val="tx1"/>
                </a:solidFill>
              </a:rPr>
              <a:t>Q:  What is your gender?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Age and Gender of CV Training Program Directors</a:t>
            </a:r>
          </a:p>
        </p:txBody>
      </p:sp>
      <p:sp>
        <p:nvSpPr>
          <p:cNvPr id="11" name="Text Box 75"/>
          <p:cNvSpPr txBox="1">
            <a:spLocks noChangeArrowheads="1"/>
          </p:cNvSpPr>
          <p:nvPr/>
        </p:nvSpPr>
        <p:spPr bwMode="auto">
          <a:xfrm>
            <a:off x="2133885" y="6291591"/>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9" name="Text Box 75">
            <a:extLst>
              <a:ext uri="{FF2B5EF4-FFF2-40B4-BE49-F238E27FC236}">
                <a16:creationId xmlns:a16="http://schemas.microsoft.com/office/drawing/2014/main" id="{AAA9D95D-176B-4EC8-8DC0-87CBC373DC9C}"/>
              </a:ext>
            </a:extLst>
          </p:cNvPr>
          <p:cNvSpPr txBox="1">
            <a:spLocks noChangeArrowheads="1"/>
          </p:cNvSpPr>
          <p:nvPr/>
        </p:nvSpPr>
        <p:spPr bwMode="auto">
          <a:xfrm>
            <a:off x="381285" y="3335180"/>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46 – 55 years old</a:t>
            </a:r>
          </a:p>
        </p:txBody>
      </p:sp>
      <p:cxnSp>
        <p:nvCxnSpPr>
          <p:cNvPr id="10" name="Straight Arrow Connector 9">
            <a:extLst>
              <a:ext uri="{FF2B5EF4-FFF2-40B4-BE49-F238E27FC236}">
                <a16:creationId xmlns:a16="http://schemas.microsoft.com/office/drawing/2014/main" id="{88D9EA91-F293-491E-BAC4-2788CAF72F3C}"/>
              </a:ext>
            </a:extLst>
          </p:cNvPr>
          <p:cNvCxnSpPr/>
          <p:nvPr/>
        </p:nvCxnSpPr>
        <p:spPr>
          <a:xfrm>
            <a:off x="1600485" y="34875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5">
            <a:extLst>
              <a:ext uri="{FF2B5EF4-FFF2-40B4-BE49-F238E27FC236}">
                <a16:creationId xmlns:a16="http://schemas.microsoft.com/office/drawing/2014/main" id="{A6BFC154-5455-47CB-A04D-DDCE5BCCCF84}"/>
              </a:ext>
            </a:extLst>
          </p:cNvPr>
          <p:cNvSpPr txBox="1">
            <a:spLocks noChangeArrowheads="1"/>
          </p:cNvSpPr>
          <p:nvPr/>
        </p:nvSpPr>
        <p:spPr bwMode="auto">
          <a:xfrm>
            <a:off x="152685" y="1828801"/>
            <a:ext cx="1752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36 – 45 years old</a:t>
            </a:r>
          </a:p>
        </p:txBody>
      </p:sp>
      <p:cxnSp>
        <p:nvCxnSpPr>
          <p:cNvPr id="13" name="Straight Arrow Connector 12">
            <a:extLst>
              <a:ext uri="{FF2B5EF4-FFF2-40B4-BE49-F238E27FC236}">
                <a16:creationId xmlns:a16="http://schemas.microsoft.com/office/drawing/2014/main" id="{532196C1-89AF-4361-A84C-5741158138AC}"/>
              </a:ext>
            </a:extLst>
          </p:cNvPr>
          <p:cNvCxnSpPr/>
          <p:nvPr/>
        </p:nvCxnSpPr>
        <p:spPr>
          <a:xfrm>
            <a:off x="1600485" y="19635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75">
            <a:extLst>
              <a:ext uri="{FF2B5EF4-FFF2-40B4-BE49-F238E27FC236}">
                <a16:creationId xmlns:a16="http://schemas.microsoft.com/office/drawing/2014/main" id="{7AA15D1A-4D42-461F-A910-EE324AC630DE}"/>
              </a:ext>
            </a:extLst>
          </p:cNvPr>
          <p:cNvSpPr txBox="1">
            <a:spLocks noChangeArrowheads="1"/>
          </p:cNvSpPr>
          <p:nvPr/>
        </p:nvSpPr>
        <p:spPr bwMode="auto">
          <a:xfrm>
            <a:off x="762285" y="6096001"/>
            <a:ext cx="990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15" name="Straight Arrow Connector 14">
            <a:extLst>
              <a:ext uri="{FF2B5EF4-FFF2-40B4-BE49-F238E27FC236}">
                <a16:creationId xmlns:a16="http://schemas.microsoft.com/office/drawing/2014/main" id="{660F22DF-3455-4DE9-BBEF-B72536E44964}"/>
              </a:ext>
            </a:extLst>
          </p:cNvPr>
          <p:cNvCxnSpPr/>
          <p:nvPr/>
        </p:nvCxnSpPr>
        <p:spPr>
          <a:xfrm>
            <a:off x="1600485" y="623078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 Box 75">
            <a:extLst>
              <a:ext uri="{FF2B5EF4-FFF2-40B4-BE49-F238E27FC236}">
                <a16:creationId xmlns:a16="http://schemas.microsoft.com/office/drawing/2014/main" id="{31E7F5D2-58F3-448E-95D8-93925D6EB77B}"/>
              </a:ext>
            </a:extLst>
          </p:cNvPr>
          <p:cNvSpPr txBox="1">
            <a:spLocks noChangeArrowheads="1"/>
          </p:cNvSpPr>
          <p:nvPr/>
        </p:nvSpPr>
        <p:spPr bwMode="auto">
          <a:xfrm>
            <a:off x="381285" y="4876801"/>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56 – 65 years old </a:t>
            </a:r>
          </a:p>
        </p:txBody>
      </p:sp>
      <p:cxnSp>
        <p:nvCxnSpPr>
          <p:cNvPr id="17" name="Straight Arrow Connector 16">
            <a:extLst>
              <a:ext uri="{FF2B5EF4-FFF2-40B4-BE49-F238E27FC236}">
                <a16:creationId xmlns:a16="http://schemas.microsoft.com/office/drawing/2014/main" id="{7093836F-50CB-4FC1-9DC8-9D35AE9FD1DE}"/>
              </a:ext>
            </a:extLst>
          </p:cNvPr>
          <p:cNvCxnSpPr/>
          <p:nvPr/>
        </p:nvCxnSpPr>
        <p:spPr>
          <a:xfrm>
            <a:off x="1600485" y="5029201"/>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 Box 75">
            <a:extLst>
              <a:ext uri="{FF2B5EF4-FFF2-40B4-BE49-F238E27FC236}">
                <a16:creationId xmlns:a16="http://schemas.microsoft.com/office/drawing/2014/main" id="{BE752B00-0B39-46A6-A40B-D1610BBDD2ED}"/>
              </a:ext>
            </a:extLst>
          </p:cNvPr>
          <p:cNvSpPr txBox="1">
            <a:spLocks noChangeArrowheads="1"/>
          </p:cNvSpPr>
          <p:nvPr/>
        </p:nvSpPr>
        <p:spPr bwMode="auto">
          <a:xfrm>
            <a:off x="305085" y="5867401"/>
            <a:ext cx="152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66 – 75 years old</a:t>
            </a:r>
          </a:p>
        </p:txBody>
      </p:sp>
      <p:cxnSp>
        <p:nvCxnSpPr>
          <p:cNvPr id="19" name="Straight Arrow Connector 18">
            <a:extLst>
              <a:ext uri="{FF2B5EF4-FFF2-40B4-BE49-F238E27FC236}">
                <a16:creationId xmlns:a16="http://schemas.microsoft.com/office/drawing/2014/main" id="{D1E6F145-F79F-457B-A3A0-087C32C42CEF}"/>
              </a:ext>
            </a:extLst>
          </p:cNvPr>
          <p:cNvCxnSpPr/>
          <p:nvPr/>
        </p:nvCxnSpPr>
        <p:spPr>
          <a:xfrm>
            <a:off x="1600485" y="6019801"/>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3F974B-409E-4EFA-B9CF-AF29D8ECF1C0}"/>
              </a:ext>
            </a:extLst>
          </p:cNvPr>
          <p:cNvSpPr/>
          <p:nvPr/>
        </p:nvSpPr>
        <p:spPr>
          <a:xfrm>
            <a:off x="3581685" y="3276601"/>
            <a:ext cx="1904715"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Mean age = 52.9 years</a:t>
            </a:r>
          </a:p>
          <a:p>
            <a:r>
              <a:rPr lang="en-US" sz="1100" dirty="0">
                <a:latin typeface="Arial" panose="020B0604020202020204" pitchFamily="34" charset="0"/>
                <a:cs typeface="Arial" panose="020B0604020202020204" pitchFamily="34" charset="0"/>
              </a:rPr>
              <a:t>Median age = 52.0 years</a:t>
            </a:r>
          </a:p>
          <a:p>
            <a:r>
              <a:rPr lang="en-US" sz="1100" dirty="0">
                <a:latin typeface="Arial" panose="020B0604020202020204" pitchFamily="34" charset="0"/>
                <a:cs typeface="Arial" panose="020B0604020202020204" pitchFamily="34" charset="0"/>
              </a:rPr>
              <a:t>Std. Deviation = 9.206</a:t>
            </a:r>
          </a:p>
        </p:txBody>
      </p:sp>
      <p:pic>
        <p:nvPicPr>
          <p:cNvPr id="7" name="Picture 6">
            <a:extLst>
              <a:ext uri="{FF2B5EF4-FFF2-40B4-BE49-F238E27FC236}">
                <a16:creationId xmlns:a16="http://schemas.microsoft.com/office/drawing/2014/main" id="{13688C9B-4843-419C-AA0F-6482E9799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1913" y="990600"/>
            <a:ext cx="2057687" cy="5258225"/>
          </a:xfrm>
          <a:prstGeom prst="rect">
            <a:avLst/>
          </a:prstGeom>
        </p:spPr>
      </p:pic>
      <p:sp>
        <p:nvSpPr>
          <p:cNvPr id="20" name="Rectangle 19">
            <a:extLst>
              <a:ext uri="{FF2B5EF4-FFF2-40B4-BE49-F238E27FC236}">
                <a16:creationId xmlns:a16="http://schemas.microsoft.com/office/drawing/2014/main" id="{2B44EB63-18E7-4AB5-B315-48B25971FE2C}"/>
              </a:ext>
            </a:extLst>
          </p:cNvPr>
          <p:cNvSpPr/>
          <p:nvPr/>
        </p:nvSpPr>
        <p:spPr>
          <a:xfrm>
            <a:off x="2438400" y="838200"/>
            <a:ext cx="544701" cy="369332"/>
          </a:xfrm>
          <a:prstGeom prst="rect">
            <a:avLst/>
          </a:prstGeom>
        </p:spPr>
        <p:txBody>
          <a:bodyPr wrap="none">
            <a:spAutoFit/>
          </a:bodyPr>
          <a:lstStyle/>
          <a:p>
            <a:r>
              <a:rPr lang="en-US" u="sng" dirty="0"/>
              <a:t>Age</a:t>
            </a:r>
          </a:p>
        </p:txBody>
      </p:sp>
      <p:sp>
        <p:nvSpPr>
          <p:cNvPr id="21" name="Rectangle 20">
            <a:extLst>
              <a:ext uri="{FF2B5EF4-FFF2-40B4-BE49-F238E27FC236}">
                <a16:creationId xmlns:a16="http://schemas.microsoft.com/office/drawing/2014/main" id="{2B405E2B-3C30-4963-8B3A-971BBF61881D}"/>
              </a:ext>
            </a:extLst>
          </p:cNvPr>
          <p:cNvSpPr/>
          <p:nvPr/>
        </p:nvSpPr>
        <p:spPr>
          <a:xfrm>
            <a:off x="6705600" y="838200"/>
            <a:ext cx="899605" cy="369332"/>
          </a:xfrm>
          <a:prstGeom prst="rect">
            <a:avLst/>
          </a:prstGeom>
        </p:spPr>
        <p:txBody>
          <a:bodyPr wrap="none">
            <a:spAutoFit/>
          </a:bodyPr>
          <a:lstStyle/>
          <a:p>
            <a:r>
              <a:rPr lang="en-US" u="sng" dirty="0"/>
              <a:t>Gender</a:t>
            </a:r>
          </a:p>
        </p:txBody>
      </p:sp>
      <p:sp>
        <p:nvSpPr>
          <p:cNvPr id="22" name="Text Box 75">
            <a:extLst>
              <a:ext uri="{FF2B5EF4-FFF2-40B4-BE49-F238E27FC236}">
                <a16:creationId xmlns:a16="http://schemas.microsoft.com/office/drawing/2014/main" id="{22445209-DA2F-487B-964B-CE446FAABB2B}"/>
              </a:ext>
            </a:extLst>
          </p:cNvPr>
          <p:cNvSpPr txBox="1">
            <a:spLocks noChangeArrowheads="1"/>
          </p:cNvSpPr>
          <p:nvPr/>
        </p:nvSpPr>
        <p:spPr bwMode="auto">
          <a:xfrm>
            <a:off x="6553200" y="62484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3" name="Text Box 75">
            <a:extLst>
              <a:ext uri="{FF2B5EF4-FFF2-40B4-BE49-F238E27FC236}">
                <a16:creationId xmlns:a16="http://schemas.microsoft.com/office/drawing/2014/main" id="{D76FE6D6-2BB7-4141-BF5A-BD906F8ECA99}"/>
              </a:ext>
            </a:extLst>
          </p:cNvPr>
          <p:cNvSpPr txBox="1">
            <a:spLocks noChangeArrowheads="1"/>
          </p:cNvSpPr>
          <p:nvPr/>
        </p:nvSpPr>
        <p:spPr bwMode="auto">
          <a:xfrm>
            <a:off x="5562887" y="3147272"/>
            <a:ext cx="1218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Male</a:t>
            </a:r>
          </a:p>
        </p:txBody>
      </p:sp>
      <p:cxnSp>
        <p:nvCxnSpPr>
          <p:cNvPr id="24" name="Straight Arrow Connector 23">
            <a:extLst>
              <a:ext uri="{FF2B5EF4-FFF2-40B4-BE49-F238E27FC236}">
                <a16:creationId xmlns:a16="http://schemas.microsoft.com/office/drawing/2014/main" id="{69C9B32D-CDF1-419F-B41C-4DC3ECCC32AC}"/>
              </a:ext>
            </a:extLst>
          </p:cNvPr>
          <p:cNvCxnSpPr/>
          <p:nvPr/>
        </p:nvCxnSpPr>
        <p:spPr>
          <a:xfrm>
            <a:off x="6400800" y="32589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5FD52821-94BA-4E4C-ACF3-598EEC9579B6}"/>
              </a:ext>
            </a:extLst>
          </p:cNvPr>
          <p:cNvSpPr txBox="1">
            <a:spLocks noChangeArrowheads="1"/>
          </p:cNvSpPr>
          <p:nvPr/>
        </p:nvSpPr>
        <p:spPr bwMode="auto">
          <a:xfrm>
            <a:off x="5486400" y="5697379"/>
            <a:ext cx="1218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Female</a:t>
            </a:r>
          </a:p>
        </p:txBody>
      </p:sp>
      <p:cxnSp>
        <p:nvCxnSpPr>
          <p:cNvPr id="26" name="Straight Arrow Connector 25">
            <a:extLst>
              <a:ext uri="{FF2B5EF4-FFF2-40B4-BE49-F238E27FC236}">
                <a16:creationId xmlns:a16="http://schemas.microsoft.com/office/drawing/2014/main" id="{C8EB30D4-EDBE-4BD8-AF30-AF0643AD4D48}"/>
              </a:ext>
            </a:extLst>
          </p:cNvPr>
          <p:cNvCxnSpPr/>
          <p:nvPr/>
        </p:nvCxnSpPr>
        <p:spPr>
          <a:xfrm>
            <a:off x="6400513" y="580908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FBA2CAB-4D25-43ED-872F-A0A50DB64167}"/>
              </a:ext>
            </a:extLst>
          </p:cNvPr>
          <p:cNvSpPr/>
          <p:nvPr/>
        </p:nvSpPr>
        <p:spPr>
          <a:xfrm>
            <a:off x="3581685" y="3200400"/>
            <a:ext cx="1751745" cy="752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40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category describes your race/ethnicity? Please select all that apply.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Ethnicity of CV Training Program Directors</a:t>
            </a:r>
          </a:p>
        </p:txBody>
      </p:sp>
      <p:sp>
        <p:nvSpPr>
          <p:cNvPr id="11" name="Text Box 75"/>
          <p:cNvSpPr txBox="1">
            <a:spLocks noChangeArrowheads="1"/>
          </p:cNvSpPr>
          <p:nvPr/>
        </p:nvSpPr>
        <p:spPr bwMode="auto">
          <a:xfrm>
            <a:off x="3962400" y="58343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6" name="Picture 5">
            <a:extLst>
              <a:ext uri="{FF2B5EF4-FFF2-40B4-BE49-F238E27FC236}">
                <a16:creationId xmlns:a16="http://schemas.microsoft.com/office/drawing/2014/main" id="{C9C31ACD-23AA-432C-B894-A744B562D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59"/>
            <a:ext cx="9144000" cy="4791881"/>
          </a:xfrm>
          <a:prstGeom prst="rect">
            <a:avLst/>
          </a:prstGeom>
        </p:spPr>
      </p:pic>
    </p:spTree>
    <p:extLst>
      <p:ext uri="{BB962C8B-B14F-4D97-AF65-F5344CB8AC3E}">
        <p14:creationId xmlns:p14="http://schemas.microsoft.com/office/powerpoint/2010/main" val="405301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784749" y="2510135"/>
            <a:ext cx="54722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Cardiovascular Training Program Profile</a:t>
            </a:r>
          </a:p>
        </p:txBody>
      </p:sp>
    </p:spTree>
    <p:extLst>
      <p:ext uri="{BB962C8B-B14F-4D97-AF65-F5344CB8AC3E}">
        <p14:creationId xmlns:p14="http://schemas.microsoft.com/office/powerpoint/2010/main" val="2673763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(n=130)</a:t>
            </a:r>
          </a:p>
        </p:txBody>
      </p:sp>
      <p:sp>
        <p:nvSpPr>
          <p:cNvPr id="10248" name="Rectangle 8"/>
          <p:cNvSpPr>
            <a:spLocks noGrp="1" noChangeArrowheads="1"/>
          </p:cNvSpPr>
          <p:nvPr>
            <p:ph type="title"/>
          </p:nvPr>
        </p:nvSpPr>
        <p:spPr>
          <a:xfrm>
            <a:off x="0" y="14222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Since Training Completion / At Current Institution</a:t>
            </a:r>
          </a:p>
        </p:txBody>
      </p:sp>
      <p:sp>
        <p:nvSpPr>
          <p:cNvPr id="11" name="Text Box 75"/>
          <p:cNvSpPr txBox="1">
            <a:spLocks noChangeArrowheads="1"/>
          </p:cNvSpPr>
          <p:nvPr/>
        </p:nvSpPr>
        <p:spPr bwMode="auto">
          <a:xfrm>
            <a:off x="1143000"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A00B3716-044F-40A1-9EFB-E4B4005E8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13" y="1262391"/>
            <a:ext cx="2057687" cy="4887962"/>
          </a:xfrm>
          <a:prstGeom prst="rect">
            <a:avLst/>
          </a:prstGeom>
        </p:spPr>
      </p:pic>
      <p:pic>
        <p:nvPicPr>
          <p:cNvPr id="5" name="Picture 4">
            <a:extLst>
              <a:ext uri="{FF2B5EF4-FFF2-40B4-BE49-F238E27FC236}">
                <a16:creationId xmlns:a16="http://schemas.microsoft.com/office/drawing/2014/main" id="{D71F29C1-DB6B-4EAD-9742-089B41482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713" y="1262391"/>
            <a:ext cx="2057687" cy="4874568"/>
          </a:xfrm>
          <a:prstGeom prst="rect">
            <a:avLst/>
          </a:prstGeom>
        </p:spPr>
      </p:pic>
      <p:sp>
        <p:nvSpPr>
          <p:cNvPr id="12" name="Rectangle 11">
            <a:extLst>
              <a:ext uri="{FF2B5EF4-FFF2-40B4-BE49-F238E27FC236}">
                <a16:creationId xmlns:a16="http://schemas.microsoft.com/office/drawing/2014/main" id="{C52C2B6D-6336-4B93-B0DD-59BEE55FBFF7}"/>
              </a:ext>
            </a:extLst>
          </p:cNvPr>
          <p:cNvSpPr/>
          <p:nvPr/>
        </p:nvSpPr>
        <p:spPr>
          <a:xfrm>
            <a:off x="837913" y="914400"/>
            <a:ext cx="1951240" cy="523220"/>
          </a:xfrm>
          <a:prstGeom prst="rect">
            <a:avLst/>
          </a:prstGeom>
        </p:spPr>
        <p:txBody>
          <a:bodyPr wrap="none">
            <a:spAutoFit/>
          </a:bodyPr>
          <a:lstStyle/>
          <a:p>
            <a:pPr algn="ctr"/>
            <a:r>
              <a:rPr lang="en-US" sz="1400" u="sng" dirty="0"/>
              <a:t>Number of Years Since </a:t>
            </a:r>
          </a:p>
          <a:p>
            <a:pPr algn="ctr"/>
            <a:r>
              <a:rPr lang="en-US" sz="1400" u="sng" dirty="0"/>
              <a:t>Training Completion</a:t>
            </a:r>
          </a:p>
        </p:txBody>
      </p:sp>
      <p:sp>
        <p:nvSpPr>
          <p:cNvPr id="13" name="Rectangle 12">
            <a:extLst>
              <a:ext uri="{FF2B5EF4-FFF2-40B4-BE49-F238E27FC236}">
                <a16:creationId xmlns:a16="http://schemas.microsoft.com/office/drawing/2014/main" id="{54EC66D5-2DD9-468D-BACC-782F3886301C}"/>
              </a:ext>
            </a:extLst>
          </p:cNvPr>
          <p:cNvSpPr/>
          <p:nvPr/>
        </p:nvSpPr>
        <p:spPr>
          <a:xfrm>
            <a:off x="5488200" y="924580"/>
            <a:ext cx="1750800" cy="523220"/>
          </a:xfrm>
          <a:prstGeom prst="rect">
            <a:avLst/>
          </a:prstGeom>
        </p:spPr>
        <p:txBody>
          <a:bodyPr wrap="none">
            <a:spAutoFit/>
          </a:bodyPr>
          <a:lstStyle/>
          <a:p>
            <a:pPr algn="ctr"/>
            <a:r>
              <a:rPr lang="en-US" sz="1400" u="sng" dirty="0"/>
              <a:t>Number of Years </a:t>
            </a:r>
          </a:p>
          <a:p>
            <a:pPr algn="ctr"/>
            <a:r>
              <a:rPr lang="en-US" sz="1400" u="sng" dirty="0"/>
              <a:t>at Current Institution</a:t>
            </a:r>
          </a:p>
        </p:txBody>
      </p:sp>
      <p:sp>
        <p:nvSpPr>
          <p:cNvPr id="15" name="Text Box 75">
            <a:extLst>
              <a:ext uri="{FF2B5EF4-FFF2-40B4-BE49-F238E27FC236}">
                <a16:creationId xmlns:a16="http://schemas.microsoft.com/office/drawing/2014/main" id="{115F4329-192F-4D82-A805-2D9C0166AE6B}"/>
              </a:ext>
            </a:extLst>
          </p:cNvPr>
          <p:cNvSpPr txBox="1">
            <a:spLocks noChangeArrowheads="1"/>
          </p:cNvSpPr>
          <p:nvPr/>
        </p:nvSpPr>
        <p:spPr bwMode="auto">
          <a:xfrm>
            <a:off x="5791200" y="60960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7" name="Text Box 75">
            <a:extLst>
              <a:ext uri="{FF2B5EF4-FFF2-40B4-BE49-F238E27FC236}">
                <a16:creationId xmlns:a16="http://schemas.microsoft.com/office/drawing/2014/main" id="{19AEA053-17C9-4D84-9AD3-71623A2EADC8}"/>
              </a:ext>
            </a:extLst>
          </p:cNvPr>
          <p:cNvSpPr txBox="1">
            <a:spLocks noChangeArrowheads="1"/>
          </p:cNvSpPr>
          <p:nvPr/>
        </p:nvSpPr>
        <p:spPr bwMode="auto">
          <a:xfrm>
            <a:off x="-76487" y="1752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5 - 10 years</a:t>
            </a:r>
          </a:p>
        </p:txBody>
      </p:sp>
      <p:cxnSp>
        <p:nvCxnSpPr>
          <p:cNvPr id="18" name="Straight Arrow Connector 17">
            <a:extLst>
              <a:ext uri="{FF2B5EF4-FFF2-40B4-BE49-F238E27FC236}">
                <a16:creationId xmlns:a16="http://schemas.microsoft.com/office/drawing/2014/main" id="{463EFB8A-DA30-45C9-91B1-707BAA032019}"/>
              </a:ext>
            </a:extLst>
          </p:cNvPr>
          <p:cNvCxnSpPr/>
          <p:nvPr/>
        </p:nvCxnSpPr>
        <p:spPr>
          <a:xfrm>
            <a:off x="914113" y="1887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95DEABA0-13AE-46B4-AA5C-AF8C81A9B14B}"/>
              </a:ext>
            </a:extLst>
          </p:cNvPr>
          <p:cNvSpPr txBox="1">
            <a:spLocks noChangeArrowheads="1"/>
          </p:cNvSpPr>
          <p:nvPr/>
        </p:nvSpPr>
        <p:spPr bwMode="auto">
          <a:xfrm>
            <a:off x="-76487" y="3182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 years</a:t>
            </a:r>
          </a:p>
        </p:txBody>
      </p:sp>
      <p:cxnSp>
        <p:nvCxnSpPr>
          <p:cNvPr id="20" name="Straight Arrow Connector 19">
            <a:extLst>
              <a:ext uri="{FF2B5EF4-FFF2-40B4-BE49-F238E27FC236}">
                <a16:creationId xmlns:a16="http://schemas.microsoft.com/office/drawing/2014/main" id="{E8929203-EA92-4BD3-A6D2-3A8347CAC8E0}"/>
              </a:ext>
            </a:extLst>
          </p:cNvPr>
          <p:cNvCxnSpPr/>
          <p:nvPr/>
        </p:nvCxnSpPr>
        <p:spPr>
          <a:xfrm>
            <a:off x="914113" y="3317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75">
            <a:extLst>
              <a:ext uri="{FF2B5EF4-FFF2-40B4-BE49-F238E27FC236}">
                <a16:creationId xmlns:a16="http://schemas.microsoft.com/office/drawing/2014/main" id="{2918C9B8-4329-434D-B677-1C3BF5CD9A31}"/>
              </a:ext>
            </a:extLst>
          </p:cNvPr>
          <p:cNvSpPr txBox="1">
            <a:spLocks noChangeArrowheads="1"/>
          </p:cNvSpPr>
          <p:nvPr/>
        </p:nvSpPr>
        <p:spPr bwMode="auto">
          <a:xfrm>
            <a:off x="-76487" y="4724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 30 years</a:t>
            </a:r>
          </a:p>
        </p:txBody>
      </p:sp>
      <p:cxnSp>
        <p:nvCxnSpPr>
          <p:cNvPr id="22" name="Straight Arrow Connector 21">
            <a:extLst>
              <a:ext uri="{FF2B5EF4-FFF2-40B4-BE49-F238E27FC236}">
                <a16:creationId xmlns:a16="http://schemas.microsoft.com/office/drawing/2014/main" id="{9F70DDA1-F0B2-42AF-AB79-BECF0BAF2B02}"/>
              </a:ext>
            </a:extLst>
          </p:cNvPr>
          <p:cNvCxnSpPr/>
          <p:nvPr/>
        </p:nvCxnSpPr>
        <p:spPr>
          <a:xfrm>
            <a:off x="914113" y="48591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9AD0489A-7810-416D-91F4-0C3B19AB03BE}"/>
              </a:ext>
            </a:extLst>
          </p:cNvPr>
          <p:cNvSpPr txBox="1">
            <a:spLocks noChangeArrowheads="1"/>
          </p:cNvSpPr>
          <p:nvPr/>
        </p:nvSpPr>
        <p:spPr bwMode="auto">
          <a:xfrm>
            <a:off x="75913" y="556260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31 or more </a:t>
            </a:r>
          </a:p>
          <a:p>
            <a:pPr algn="ctr"/>
            <a:r>
              <a:rPr lang="en-US" altLang="en-US" sz="1000" b="0" dirty="0">
                <a:solidFill>
                  <a:schemeClr val="tx1"/>
                </a:solidFill>
              </a:rPr>
              <a:t>years</a:t>
            </a:r>
          </a:p>
        </p:txBody>
      </p:sp>
      <p:cxnSp>
        <p:nvCxnSpPr>
          <p:cNvPr id="24" name="Straight Arrow Connector 23">
            <a:extLst>
              <a:ext uri="{FF2B5EF4-FFF2-40B4-BE49-F238E27FC236}">
                <a16:creationId xmlns:a16="http://schemas.microsoft.com/office/drawing/2014/main" id="{87A1E172-C8BD-484A-9A39-2DD6CD570383}"/>
              </a:ext>
            </a:extLst>
          </p:cNvPr>
          <p:cNvCxnSpPr/>
          <p:nvPr/>
        </p:nvCxnSpPr>
        <p:spPr>
          <a:xfrm>
            <a:off x="990313" y="57559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878D9C36-04E2-4581-B634-3B4E0DB7B394}"/>
              </a:ext>
            </a:extLst>
          </p:cNvPr>
          <p:cNvSpPr txBox="1">
            <a:spLocks noChangeArrowheads="1"/>
          </p:cNvSpPr>
          <p:nvPr/>
        </p:nvSpPr>
        <p:spPr bwMode="auto">
          <a:xfrm>
            <a:off x="-287" y="6002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26" name="Straight Arrow Connector 25">
            <a:extLst>
              <a:ext uri="{FF2B5EF4-FFF2-40B4-BE49-F238E27FC236}">
                <a16:creationId xmlns:a16="http://schemas.microsoft.com/office/drawing/2014/main" id="{B7E90AA8-229D-43BA-870F-A16A844C30DA}"/>
              </a:ext>
            </a:extLst>
          </p:cNvPr>
          <p:cNvCxnSpPr/>
          <p:nvPr/>
        </p:nvCxnSpPr>
        <p:spPr>
          <a:xfrm>
            <a:off x="914113" y="61369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C4FB383F-7B52-43B4-B5BF-20378345D7BD}"/>
              </a:ext>
            </a:extLst>
          </p:cNvPr>
          <p:cNvSpPr txBox="1">
            <a:spLocks noChangeArrowheads="1"/>
          </p:cNvSpPr>
          <p:nvPr/>
        </p:nvSpPr>
        <p:spPr bwMode="auto">
          <a:xfrm>
            <a:off x="4572000" y="1734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1 - 5 years</a:t>
            </a:r>
          </a:p>
        </p:txBody>
      </p:sp>
      <p:cxnSp>
        <p:nvCxnSpPr>
          <p:cNvPr id="28" name="Straight Arrow Connector 27">
            <a:extLst>
              <a:ext uri="{FF2B5EF4-FFF2-40B4-BE49-F238E27FC236}">
                <a16:creationId xmlns:a16="http://schemas.microsoft.com/office/drawing/2014/main" id="{37739188-F177-4F50-B323-A1F050EC95DB}"/>
              </a:ext>
            </a:extLst>
          </p:cNvPr>
          <p:cNvCxnSpPr/>
          <p:nvPr/>
        </p:nvCxnSpPr>
        <p:spPr>
          <a:xfrm>
            <a:off x="5486400" y="1869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DFD3FE42-97C1-48C3-B81E-80C5FD23E231}"/>
              </a:ext>
            </a:extLst>
          </p:cNvPr>
          <p:cNvSpPr txBox="1">
            <a:spLocks noChangeArrowheads="1"/>
          </p:cNvSpPr>
          <p:nvPr/>
        </p:nvSpPr>
        <p:spPr bwMode="auto">
          <a:xfrm>
            <a:off x="4572000" y="2667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6 - 10 years</a:t>
            </a:r>
          </a:p>
        </p:txBody>
      </p:sp>
      <p:cxnSp>
        <p:nvCxnSpPr>
          <p:cNvPr id="30" name="Straight Arrow Connector 29">
            <a:extLst>
              <a:ext uri="{FF2B5EF4-FFF2-40B4-BE49-F238E27FC236}">
                <a16:creationId xmlns:a16="http://schemas.microsoft.com/office/drawing/2014/main" id="{4954AC6D-B19D-442E-8FD4-8D7365EB2959}"/>
              </a:ext>
            </a:extLst>
          </p:cNvPr>
          <p:cNvCxnSpPr/>
          <p:nvPr/>
        </p:nvCxnSpPr>
        <p:spPr>
          <a:xfrm>
            <a:off x="5486400" y="28017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27A5D0E4-1F5F-4BAD-9DFF-3BE9CCE9B9B0}"/>
              </a:ext>
            </a:extLst>
          </p:cNvPr>
          <p:cNvSpPr txBox="1">
            <a:spLocks noChangeArrowheads="1"/>
          </p:cNvSpPr>
          <p:nvPr/>
        </p:nvSpPr>
        <p:spPr bwMode="auto">
          <a:xfrm>
            <a:off x="4495800" y="3962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 years</a:t>
            </a:r>
          </a:p>
        </p:txBody>
      </p:sp>
      <p:cxnSp>
        <p:nvCxnSpPr>
          <p:cNvPr id="32" name="Straight Arrow Connector 31">
            <a:extLst>
              <a:ext uri="{FF2B5EF4-FFF2-40B4-BE49-F238E27FC236}">
                <a16:creationId xmlns:a16="http://schemas.microsoft.com/office/drawing/2014/main" id="{BEA7B60B-9EBE-46EA-821B-B81AAA33C654}"/>
              </a:ext>
            </a:extLst>
          </p:cNvPr>
          <p:cNvCxnSpPr/>
          <p:nvPr/>
        </p:nvCxnSpPr>
        <p:spPr>
          <a:xfrm>
            <a:off x="5486400" y="40971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38889947-1EBD-41DD-8814-AA5A7EBD8AF3}"/>
              </a:ext>
            </a:extLst>
          </p:cNvPr>
          <p:cNvSpPr txBox="1">
            <a:spLocks noChangeArrowheads="1"/>
          </p:cNvSpPr>
          <p:nvPr/>
        </p:nvSpPr>
        <p:spPr bwMode="auto">
          <a:xfrm>
            <a:off x="4648200" y="525780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or more</a:t>
            </a:r>
          </a:p>
          <a:p>
            <a:pPr algn="ctr"/>
            <a:r>
              <a:rPr lang="en-US" altLang="en-US" sz="1000" b="0" dirty="0">
                <a:solidFill>
                  <a:schemeClr val="tx1"/>
                </a:solidFill>
              </a:rPr>
              <a:t>years</a:t>
            </a:r>
          </a:p>
        </p:txBody>
      </p:sp>
      <p:cxnSp>
        <p:nvCxnSpPr>
          <p:cNvPr id="34" name="Straight Arrow Connector 33">
            <a:extLst>
              <a:ext uri="{FF2B5EF4-FFF2-40B4-BE49-F238E27FC236}">
                <a16:creationId xmlns:a16="http://schemas.microsoft.com/office/drawing/2014/main" id="{F5FC56F7-A1E9-46A3-BF37-9B616C174302}"/>
              </a:ext>
            </a:extLst>
          </p:cNvPr>
          <p:cNvCxnSpPr/>
          <p:nvPr/>
        </p:nvCxnSpPr>
        <p:spPr>
          <a:xfrm>
            <a:off x="5486400" y="54687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75">
            <a:extLst>
              <a:ext uri="{FF2B5EF4-FFF2-40B4-BE49-F238E27FC236}">
                <a16:creationId xmlns:a16="http://schemas.microsoft.com/office/drawing/2014/main" id="{9FB74DFF-C278-4655-AAC4-4F2A7989F0B3}"/>
              </a:ext>
            </a:extLst>
          </p:cNvPr>
          <p:cNvSpPr txBox="1">
            <a:spLocks noChangeArrowheads="1"/>
          </p:cNvSpPr>
          <p:nvPr/>
        </p:nvSpPr>
        <p:spPr bwMode="auto">
          <a:xfrm>
            <a:off x="4572000" y="5943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6" name="Straight Arrow Connector 35">
            <a:extLst>
              <a:ext uri="{FF2B5EF4-FFF2-40B4-BE49-F238E27FC236}">
                <a16:creationId xmlns:a16="http://schemas.microsoft.com/office/drawing/2014/main" id="{AD332BD4-B1EC-470A-8A38-69897B4CC68B}"/>
              </a:ext>
            </a:extLst>
          </p:cNvPr>
          <p:cNvCxnSpPr/>
          <p:nvPr/>
        </p:nvCxnSpPr>
        <p:spPr>
          <a:xfrm>
            <a:off x="5486400" y="6096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50B85FE2-CD22-49F9-B82E-C0A27D97E9A1}"/>
              </a:ext>
            </a:extLst>
          </p:cNvPr>
          <p:cNvSpPr/>
          <p:nvPr/>
        </p:nvSpPr>
        <p:spPr>
          <a:xfrm>
            <a:off x="2590800" y="3581400"/>
            <a:ext cx="1904715" cy="600164"/>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Mean years = 19.5 years</a:t>
            </a:r>
          </a:p>
          <a:p>
            <a:r>
              <a:rPr lang="en-US" sz="1100" dirty="0">
                <a:latin typeface="Arial" panose="020B0604020202020204" pitchFamily="34" charset="0"/>
                <a:cs typeface="Arial" panose="020B0604020202020204" pitchFamily="34" charset="0"/>
              </a:rPr>
              <a:t>Median years = 18.0 years</a:t>
            </a:r>
          </a:p>
          <a:p>
            <a:r>
              <a:rPr lang="en-US" sz="1100" dirty="0">
                <a:latin typeface="Arial" panose="020B0604020202020204" pitchFamily="34" charset="0"/>
                <a:cs typeface="Arial" panose="020B0604020202020204" pitchFamily="34" charset="0"/>
              </a:rPr>
              <a:t>Std. Deviation = 9.365</a:t>
            </a:r>
          </a:p>
        </p:txBody>
      </p:sp>
      <p:sp>
        <p:nvSpPr>
          <p:cNvPr id="54" name="Rectangle 53">
            <a:extLst>
              <a:ext uri="{FF2B5EF4-FFF2-40B4-BE49-F238E27FC236}">
                <a16:creationId xmlns:a16="http://schemas.microsoft.com/office/drawing/2014/main" id="{2E52A5B9-723A-44B8-AB41-548E7975DBF7}"/>
              </a:ext>
            </a:extLst>
          </p:cNvPr>
          <p:cNvSpPr/>
          <p:nvPr/>
        </p:nvSpPr>
        <p:spPr>
          <a:xfrm>
            <a:off x="7239285" y="3751421"/>
            <a:ext cx="1904715"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years = 15.6 years</a:t>
            </a:r>
          </a:p>
          <a:p>
            <a:r>
              <a:rPr lang="en-US" sz="1100" dirty="0">
                <a:latin typeface="Arial" panose="020B0604020202020204" pitchFamily="34" charset="0"/>
                <a:cs typeface="Arial" panose="020B0604020202020204" pitchFamily="34" charset="0"/>
              </a:rPr>
              <a:t>Median years = 14.0 years</a:t>
            </a:r>
          </a:p>
          <a:p>
            <a:r>
              <a:rPr lang="en-US" sz="1100" dirty="0">
                <a:latin typeface="Arial" panose="020B0604020202020204" pitchFamily="34" charset="0"/>
                <a:cs typeface="Arial" panose="020B0604020202020204" pitchFamily="34" charset="0"/>
              </a:rPr>
              <a:t>Std. Deviation = 10.485</a:t>
            </a:r>
          </a:p>
        </p:txBody>
      </p:sp>
      <p:sp>
        <p:nvSpPr>
          <p:cNvPr id="37" name="Rectangle 36">
            <a:extLst>
              <a:ext uri="{FF2B5EF4-FFF2-40B4-BE49-F238E27FC236}">
                <a16:creationId xmlns:a16="http://schemas.microsoft.com/office/drawing/2014/main" id="{4E4549FA-C79E-4B50-AFB2-C0EB09787428}"/>
              </a:ext>
            </a:extLst>
          </p:cNvPr>
          <p:cNvSpPr/>
          <p:nvPr/>
        </p:nvSpPr>
        <p:spPr>
          <a:xfrm>
            <a:off x="7239285" y="3751421"/>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E44113A-C9B4-4ACA-AE23-DAB5B6F912E0}"/>
              </a:ext>
            </a:extLst>
          </p:cNvPr>
          <p:cNvSpPr/>
          <p:nvPr/>
        </p:nvSpPr>
        <p:spPr>
          <a:xfrm>
            <a:off x="2590800" y="3581400"/>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268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5BA046-4BBD-4666-B5F7-81BEB6490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20" y="618275"/>
            <a:ext cx="8125959" cy="6087325"/>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(n=130)</a:t>
            </a:r>
          </a:p>
        </p:txBody>
      </p:sp>
      <p:sp>
        <p:nvSpPr>
          <p:cNvPr id="10248" name="Rectangle 8"/>
          <p:cNvSpPr>
            <a:spLocks noGrp="1" noChangeArrowheads="1"/>
          </p:cNvSpPr>
          <p:nvPr>
            <p:ph type="title"/>
          </p:nvPr>
        </p:nvSpPr>
        <p:spPr>
          <a:xfrm>
            <a:off x="0" y="14222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Since Training Completion Per CV Program</a:t>
            </a:r>
          </a:p>
        </p:txBody>
      </p:sp>
      <p:sp>
        <p:nvSpPr>
          <p:cNvPr id="11" name="Text Box 75"/>
          <p:cNvSpPr txBox="1">
            <a:spLocks noChangeArrowheads="1"/>
          </p:cNvSpPr>
          <p:nvPr/>
        </p:nvSpPr>
        <p:spPr bwMode="auto">
          <a:xfrm>
            <a:off x="3962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330687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BB388-037A-4B1A-81C4-0CD648759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718"/>
            <a:ext cx="9144000" cy="5866482"/>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(n=130)</a:t>
            </a:r>
          </a:p>
        </p:txBody>
      </p:sp>
      <p:sp>
        <p:nvSpPr>
          <p:cNvPr id="10248" name="Rectangle 8"/>
          <p:cNvSpPr>
            <a:spLocks noGrp="1" noChangeArrowheads="1"/>
          </p:cNvSpPr>
          <p:nvPr>
            <p:ph type="title"/>
          </p:nvPr>
        </p:nvSpPr>
        <p:spPr>
          <a:xfrm>
            <a:off x="0" y="14222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At Current Institution Per CV Program</a:t>
            </a:r>
          </a:p>
        </p:txBody>
      </p:sp>
      <p:sp>
        <p:nvSpPr>
          <p:cNvPr id="11" name="Text Box 75"/>
          <p:cNvSpPr txBox="1">
            <a:spLocks noChangeArrowheads="1"/>
          </p:cNvSpPr>
          <p:nvPr/>
        </p:nvSpPr>
        <p:spPr bwMode="auto">
          <a:xfrm>
            <a:off x="3962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1086877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(n=130) </a:t>
            </a:r>
          </a:p>
          <a:p>
            <a:pPr eaLnBrk="1" hangingPunct="1"/>
            <a:r>
              <a:rPr lang="en-US" altLang="en-US" sz="1000" b="0" i="1" dirty="0">
                <a:solidFill>
                  <a:schemeClr val="tx1"/>
                </a:solidFill>
              </a:rPr>
              <a:t>Q:  Prior to your current institution, have you been Program Director (PD) at another institution? (n=130)</a:t>
            </a:r>
          </a:p>
        </p:txBody>
      </p:sp>
      <p:sp>
        <p:nvSpPr>
          <p:cNvPr id="10248" name="Rectangle 8"/>
          <p:cNvSpPr>
            <a:spLocks noGrp="1" noChangeArrowheads="1"/>
          </p:cNvSpPr>
          <p:nvPr>
            <p:ph type="title"/>
          </p:nvPr>
        </p:nvSpPr>
        <p:spPr>
          <a:xfrm>
            <a:off x="0" y="7620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Program Director At Current Institution /</a:t>
            </a:r>
            <a:br>
              <a:rPr lang="en-US" altLang="en-US" sz="2000" b="1" dirty="0">
                <a:solidFill>
                  <a:srgbClr val="00386B"/>
                </a:solidFill>
              </a:rPr>
            </a:br>
            <a:r>
              <a:rPr lang="en-US" altLang="en-US" sz="2000" b="1" dirty="0">
                <a:solidFill>
                  <a:srgbClr val="00386B"/>
                </a:solidFill>
              </a:rPr>
              <a:t>Have Ever Been Program Director at Another Institution</a:t>
            </a:r>
          </a:p>
        </p:txBody>
      </p:sp>
      <p:pic>
        <p:nvPicPr>
          <p:cNvPr id="8" name="Picture 7">
            <a:extLst>
              <a:ext uri="{FF2B5EF4-FFF2-40B4-BE49-F238E27FC236}">
                <a16:creationId xmlns:a16="http://schemas.microsoft.com/office/drawing/2014/main" id="{EB2F2286-F9C9-459F-8523-E5B0F67E1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261540"/>
            <a:ext cx="2057687" cy="4852082"/>
          </a:xfrm>
          <a:prstGeom prst="rect">
            <a:avLst/>
          </a:prstGeom>
        </p:spPr>
      </p:pic>
      <p:sp>
        <p:nvSpPr>
          <p:cNvPr id="14" name="Rectangle 13">
            <a:extLst>
              <a:ext uri="{FF2B5EF4-FFF2-40B4-BE49-F238E27FC236}">
                <a16:creationId xmlns:a16="http://schemas.microsoft.com/office/drawing/2014/main" id="{0FC8EE8C-CB10-4B56-AE90-B6C3982C7369}"/>
              </a:ext>
            </a:extLst>
          </p:cNvPr>
          <p:cNvSpPr/>
          <p:nvPr/>
        </p:nvSpPr>
        <p:spPr>
          <a:xfrm>
            <a:off x="820805" y="914400"/>
            <a:ext cx="3161891" cy="523220"/>
          </a:xfrm>
          <a:prstGeom prst="rect">
            <a:avLst/>
          </a:prstGeom>
        </p:spPr>
        <p:txBody>
          <a:bodyPr wrap="none">
            <a:spAutoFit/>
          </a:bodyPr>
          <a:lstStyle/>
          <a:p>
            <a:pPr algn="ctr"/>
            <a:r>
              <a:rPr lang="en-US" sz="1400" u="sng" dirty="0"/>
              <a:t>Number of Years </a:t>
            </a:r>
          </a:p>
          <a:p>
            <a:pPr algn="ctr"/>
            <a:r>
              <a:rPr lang="en-US" sz="1400" u="sng" dirty="0"/>
              <a:t>Program Director at Current Institution</a:t>
            </a:r>
          </a:p>
        </p:txBody>
      </p:sp>
      <p:sp>
        <p:nvSpPr>
          <p:cNvPr id="16" name="Text Box 75">
            <a:extLst>
              <a:ext uri="{FF2B5EF4-FFF2-40B4-BE49-F238E27FC236}">
                <a16:creationId xmlns:a16="http://schemas.microsoft.com/office/drawing/2014/main" id="{04FA9B4E-E573-480D-B23D-DC2452310991}"/>
              </a:ext>
            </a:extLst>
          </p:cNvPr>
          <p:cNvSpPr txBox="1">
            <a:spLocks noChangeArrowheads="1"/>
          </p:cNvSpPr>
          <p:nvPr/>
        </p:nvSpPr>
        <p:spPr bwMode="auto">
          <a:xfrm>
            <a:off x="1752600" y="61391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37" name="Text Box 75">
            <a:extLst>
              <a:ext uri="{FF2B5EF4-FFF2-40B4-BE49-F238E27FC236}">
                <a16:creationId xmlns:a16="http://schemas.microsoft.com/office/drawing/2014/main" id="{9061BE80-D4AB-4224-A9C5-2DF2CC8D8EFA}"/>
              </a:ext>
            </a:extLst>
          </p:cNvPr>
          <p:cNvSpPr txBox="1">
            <a:spLocks noChangeArrowheads="1"/>
          </p:cNvSpPr>
          <p:nvPr/>
        </p:nvSpPr>
        <p:spPr bwMode="auto">
          <a:xfrm>
            <a:off x="685800" y="1600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year</a:t>
            </a:r>
          </a:p>
        </p:txBody>
      </p:sp>
      <p:cxnSp>
        <p:nvCxnSpPr>
          <p:cNvPr id="38" name="Straight Arrow Connector 37">
            <a:extLst>
              <a:ext uri="{FF2B5EF4-FFF2-40B4-BE49-F238E27FC236}">
                <a16:creationId xmlns:a16="http://schemas.microsoft.com/office/drawing/2014/main" id="{16605B5C-CC53-4D67-86F5-AFBDE5497C0F}"/>
              </a:ext>
            </a:extLst>
          </p:cNvPr>
          <p:cNvCxnSpPr/>
          <p:nvPr/>
        </p:nvCxnSpPr>
        <p:spPr>
          <a:xfrm>
            <a:off x="1524000" y="17349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 Box 75">
            <a:extLst>
              <a:ext uri="{FF2B5EF4-FFF2-40B4-BE49-F238E27FC236}">
                <a16:creationId xmlns:a16="http://schemas.microsoft.com/office/drawing/2014/main" id="{CE772041-3952-48D6-BDE8-B35477E695D3}"/>
              </a:ext>
            </a:extLst>
          </p:cNvPr>
          <p:cNvSpPr txBox="1">
            <a:spLocks noChangeArrowheads="1"/>
          </p:cNvSpPr>
          <p:nvPr/>
        </p:nvSpPr>
        <p:spPr bwMode="auto">
          <a:xfrm>
            <a:off x="685800" y="2286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years</a:t>
            </a:r>
          </a:p>
        </p:txBody>
      </p:sp>
      <p:cxnSp>
        <p:nvCxnSpPr>
          <p:cNvPr id="40" name="Straight Arrow Connector 39">
            <a:extLst>
              <a:ext uri="{FF2B5EF4-FFF2-40B4-BE49-F238E27FC236}">
                <a16:creationId xmlns:a16="http://schemas.microsoft.com/office/drawing/2014/main" id="{AD35F9BB-54C6-4325-83E4-E2AD886FCCFF}"/>
              </a:ext>
            </a:extLst>
          </p:cNvPr>
          <p:cNvCxnSpPr/>
          <p:nvPr/>
        </p:nvCxnSpPr>
        <p:spPr>
          <a:xfrm>
            <a:off x="1524000" y="24207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 Box 75">
            <a:extLst>
              <a:ext uri="{FF2B5EF4-FFF2-40B4-BE49-F238E27FC236}">
                <a16:creationId xmlns:a16="http://schemas.microsoft.com/office/drawing/2014/main" id="{1E025B84-8287-4399-BC44-6B70CBC3BCB6}"/>
              </a:ext>
            </a:extLst>
          </p:cNvPr>
          <p:cNvSpPr txBox="1">
            <a:spLocks noChangeArrowheads="1"/>
          </p:cNvSpPr>
          <p:nvPr/>
        </p:nvSpPr>
        <p:spPr bwMode="auto">
          <a:xfrm>
            <a:off x="685800" y="2895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years</a:t>
            </a:r>
          </a:p>
        </p:txBody>
      </p:sp>
      <p:cxnSp>
        <p:nvCxnSpPr>
          <p:cNvPr id="42" name="Straight Arrow Connector 41">
            <a:extLst>
              <a:ext uri="{FF2B5EF4-FFF2-40B4-BE49-F238E27FC236}">
                <a16:creationId xmlns:a16="http://schemas.microsoft.com/office/drawing/2014/main" id="{867D5E55-63DD-4418-8F21-58FE64194066}"/>
              </a:ext>
            </a:extLst>
          </p:cNvPr>
          <p:cNvCxnSpPr/>
          <p:nvPr/>
        </p:nvCxnSpPr>
        <p:spPr>
          <a:xfrm>
            <a:off x="1524000" y="3030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 Box 75">
            <a:extLst>
              <a:ext uri="{FF2B5EF4-FFF2-40B4-BE49-F238E27FC236}">
                <a16:creationId xmlns:a16="http://schemas.microsoft.com/office/drawing/2014/main" id="{481BF641-2448-4854-B753-13BE5D89C23C}"/>
              </a:ext>
            </a:extLst>
          </p:cNvPr>
          <p:cNvSpPr txBox="1">
            <a:spLocks noChangeArrowheads="1"/>
          </p:cNvSpPr>
          <p:nvPr/>
        </p:nvSpPr>
        <p:spPr bwMode="auto">
          <a:xfrm>
            <a:off x="685800" y="3429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years</a:t>
            </a:r>
          </a:p>
        </p:txBody>
      </p:sp>
      <p:cxnSp>
        <p:nvCxnSpPr>
          <p:cNvPr id="44" name="Straight Arrow Connector 43">
            <a:extLst>
              <a:ext uri="{FF2B5EF4-FFF2-40B4-BE49-F238E27FC236}">
                <a16:creationId xmlns:a16="http://schemas.microsoft.com/office/drawing/2014/main" id="{87965043-8CE2-40E3-898B-AE76CBBAC51D}"/>
              </a:ext>
            </a:extLst>
          </p:cNvPr>
          <p:cNvCxnSpPr/>
          <p:nvPr/>
        </p:nvCxnSpPr>
        <p:spPr>
          <a:xfrm>
            <a:off x="1524000" y="35637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5">
            <a:extLst>
              <a:ext uri="{FF2B5EF4-FFF2-40B4-BE49-F238E27FC236}">
                <a16:creationId xmlns:a16="http://schemas.microsoft.com/office/drawing/2014/main" id="{7DF584CD-0100-44DB-9EED-8CF204F3A906}"/>
              </a:ext>
            </a:extLst>
          </p:cNvPr>
          <p:cNvSpPr txBox="1">
            <a:spLocks noChangeArrowheads="1"/>
          </p:cNvSpPr>
          <p:nvPr/>
        </p:nvSpPr>
        <p:spPr bwMode="auto">
          <a:xfrm>
            <a:off x="609600" y="4173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 – 7 years</a:t>
            </a:r>
          </a:p>
        </p:txBody>
      </p:sp>
      <p:cxnSp>
        <p:nvCxnSpPr>
          <p:cNvPr id="46" name="Straight Arrow Connector 45">
            <a:extLst>
              <a:ext uri="{FF2B5EF4-FFF2-40B4-BE49-F238E27FC236}">
                <a16:creationId xmlns:a16="http://schemas.microsoft.com/office/drawing/2014/main" id="{16EF4B5D-6A3E-4E4A-8FDB-B4087EB1BDC9}"/>
              </a:ext>
            </a:extLst>
          </p:cNvPr>
          <p:cNvCxnSpPr/>
          <p:nvPr/>
        </p:nvCxnSpPr>
        <p:spPr>
          <a:xfrm>
            <a:off x="1524000" y="43081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 Box 75">
            <a:extLst>
              <a:ext uri="{FF2B5EF4-FFF2-40B4-BE49-F238E27FC236}">
                <a16:creationId xmlns:a16="http://schemas.microsoft.com/office/drawing/2014/main" id="{83A76369-CCFF-4DC6-B82D-5059FAF1F15C}"/>
              </a:ext>
            </a:extLst>
          </p:cNvPr>
          <p:cNvSpPr txBox="1">
            <a:spLocks noChangeArrowheads="1"/>
          </p:cNvSpPr>
          <p:nvPr/>
        </p:nvSpPr>
        <p:spPr bwMode="auto">
          <a:xfrm>
            <a:off x="609600" y="4859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8 – 10 years</a:t>
            </a:r>
          </a:p>
        </p:txBody>
      </p:sp>
      <p:cxnSp>
        <p:nvCxnSpPr>
          <p:cNvPr id="48" name="Straight Arrow Connector 47">
            <a:extLst>
              <a:ext uri="{FF2B5EF4-FFF2-40B4-BE49-F238E27FC236}">
                <a16:creationId xmlns:a16="http://schemas.microsoft.com/office/drawing/2014/main" id="{32409347-F2F4-4A21-8F72-9DBA198B31AF}"/>
              </a:ext>
            </a:extLst>
          </p:cNvPr>
          <p:cNvCxnSpPr/>
          <p:nvPr/>
        </p:nvCxnSpPr>
        <p:spPr>
          <a:xfrm>
            <a:off x="1524000" y="49939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5">
            <a:extLst>
              <a:ext uri="{FF2B5EF4-FFF2-40B4-BE49-F238E27FC236}">
                <a16:creationId xmlns:a16="http://schemas.microsoft.com/office/drawing/2014/main" id="{ABAC7819-C6FB-42BB-880C-37D71A14008D}"/>
              </a:ext>
            </a:extLst>
          </p:cNvPr>
          <p:cNvSpPr txBox="1">
            <a:spLocks noChangeArrowheads="1"/>
          </p:cNvSpPr>
          <p:nvPr/>
        </p:nvSpPr>
        <p:spPr bwMode="auto">
          <a:xfrm>
            <a:off x="609600" y="55434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or more</a:t>
            </a:r>
          </a:p>
          <a:p>
            <a:pPr algn="ctr"/>
            <a:r>
              <a:rPr lang="en-US" altLang="en-US" sz="1000" b="0" dirty="0">
                <a:solidFill>
                  <a:schemeClr val="tx1"/>
                </a:solidFill>
              </a:rPr>
              <a:t> years</a:t>
            </a:r>
          </a:p>
        </p:txBody>
      </p:sp>
      <p:cxnSp>
        <p:nvCxnSpPr>
          <p:cNvPr id="50" name="Straight Arrow Connector 49">
            <a:extLst>
              <a:ext uri="{FF2B5EF4-FFF2-40B4-BE49-F238E27FC236}">
                <a16:creationId xmlns:a16="http://schemas.microsoft.com/office/drawing/2014/main" id="{27C5479E-BDF0-4767-B98E-25F75C14741B}"/>
              </a:ext>
            </a:extLst>
          </p:cNvPr>
          <p:cNvCxnSpPr/>
          <p:nvPr/>
        </p:nvCxnSpPr>
        <p:spPr>
          <a:xfrm>
            <a:off x="1524000" y="5678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 Box 75">
            <a:extLst>
              <a:ext uri="{FF2B5EF4-FFF2-40B4-BE49-F238E27FC236}">
                <a16:creationId xmlns:a16="http://schemas.microsoft.com/office/drawing/2014/main" id="{716A949E-EA71-467C-8D2E-DCFC6EA47099}"/>
              </a:ext>
            </a:extLst>
          </p:cNvPr>
          <p:cNvSpPr txBox="1">
            <a:spLocks noChangeArrowheads="1"/>
          </p:cNvSpPr>
          <p:nvPr/>
        </p:nvSpPr>
        <p:spPr bwMode="auto">
          <a:xfrm>
            <a:off x="609600" y="5925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52" name="Straight Arrow Connector 51">
            <a:extLst>
              <a:ext uri="{FF2B5EF4-FFF2-40B4-BE49-F238E27FC236}">
                <a16:creationId xmlns:a16="http://schemas.microsoft.com/office/drawing/2014/main" id="{BA0953BA-FBE5-4EB9-AAD4-CC9BB949397F}"/>
              </a:ext>
            </a:extLst>
          </p:cNvPr>
          <p:cNvCxnSpPr/>
          <p:nvPr/>
        </p:nvCxnSpPr>
        <p:spPr>
          <a:xfrm>
            <a:off x="1524000" y="6060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475D88BA-E872-448E-903C-CC4628543591}"/>
              </a:ext>
            </a:extLst>
          </p:cNvPr>
          <p:cNvSpPr/>
          <p:nvPr/>
        </p:nvSpPr>
        <p:spPr>
          <a:xfrm>
            <a:off x="3200400" y="3657600"/>
            <a:ext cx="1904715"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years = 6.45 years</a:t>
            </a:r>
          </a:p>
          <a:p>
            <a:r>
              <a:rPr lang="en-US" sz="1100" dirty="0">
                <a:latin typeface="Arial" panose="020B0604020202020204" pitchFamily="34" charset="0"/>
                <a:cs typeface="Arial" panose="020B0604020202020204" pitchFamily="34" charset="0"/>
              </a:rPr>
              <a:t>Median years = 4.00 years</a:t>
            </a:r>
          </a:p>
          <a:p>
            <a:r>
              <a:rPr lang="en-US" sz="1100" dirty="0">
                <a:latin typeface="Arial" panose="020B0604020202020204" pitchFamily="34" charset="0"/>
                <a:cs typeface="Arial" panose="020B0604020202020204" pitchFamily="34" charset="0"/>
              </a:rPr>
              <a:t>Std. Deviation = 5.931</a:t>
            </a:r>
          </a:p>
        </p:txBody>
      </p:sp>
      <p:pic>
        <p:nvPicPr>
          <p:cNvPr id="7" name="Picture 6">
            <a:extLst>
              <a:ext uri="{FF2B5EF4-FFF2-40B4-BE49-F238E27FC236}">
                <a16:creationId xmlns:a16="http://schemas.microsoft.com/office/drawing/2014/main" id="{24399268-1F25-4DBD-84E3-374E77327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713" y="1243917"/>
            <a:ext cx="2057687" cy="4852083"/>
          </a:xfrm>
          <a:prstGeom prst="rect">
            <a:avLst/>
          </a:prstGeom>
        </p:spPr>
      </p:pic>
      <p:sp>
        <p:nvSpPr>
          <p:cNvPr id="56" name="Rectangle 55">
            <a:extLst>
              <a:ext uri="{FF2B5EF4-FFF2-40B4-BE49-F238E27FC236}">
                <a16:creationId xmlns:a16="http://schemas.microsoft.com/office/drawing/2014/main" id="{33C6223B-5E25-4C23-AB46-FE816A252830}"/>
              </a:ext>
            </a:extLst>
          </p:cNvPr>
          <p:cNvSpPr/>
          <p:nvPr/>
        </p:nvSpPr>
        <p:spPr>
          <a:xfrm>
            <a:off x="5728938" y="914400"/>
            <a:ext cx="2684453" cy="523220"/>
          </a:xfrm>
          <a:prstGeom prst="rect">
            <a:avLst/>
          </a:prstGeom>
        </p:spPr>
        <p:txBody>
          <a:bodyPr wrap="none">
            <a:spAutoFit/>
          </a:bodyPr>
          <a:lstStyle/>
          <a:p>
            <a:pPr algn="ctr"/>
            <a:r>
              <a:rPr lang="en-US" sz="1400" u="sng" dirty="0"/>
              <a:t>Have You Been Program Director </a:t>
            </a:r>
          </a:p>
          <a:p>
            <a:pPr algn="ctr"/>
            <a:r>
              <a:rPr lang="en-US" sz="1400" u="sng" dirty="0"/>
              <a:t>at Another Institution?</a:t>
            </a:r>
          </a:p>
        </p:txBody>
      </p:sp>
      <p:sp>
        <p:nvSpPr>
          <p:cNvPr id="57" name="Text Box 75">
            <a:extLst>
              <a:ext uri="{FF2B5EF4-FFF2-40B4-BE49-F238E27FC236}">
                <a16:creationId xmlns:a16="http://schemas.microsoft.com/office/drawing/2014/main" id="{C15FE9EF-D241-4018-B641-ADA7D6624A98}"/>
              </a:ext>
            </a:extLst>
          </p:cNvPr>
          <p:cNvSpPr txBox="1">
            <a:spLocks noChangeArrowheads="1"/>
          </p:cNvSpPr>
          <p:nvPr/>
        </p:nvSpPr>
        <p:spPr bwMode="auto">
          <a:xfrm>
            <a:off x="5257800" y="1658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a:t>
            </a:r>
          </a:p>
        </p:txBody>
      </p:sp>
      <p:cxnSp>
        <p:nvCxnSpPr>
          <p:cNvPr id="58" name="Straight Arrow Connector 57">
            <a:extLst>
              <a:ext uri="{FF2B5EF4-FFF2-40B4-BE49-F238E27FC236}">
                <a16:creationId xmlns:a16="http://schemas.microsoft.com/office/drawing/2014/main" id="{9619E99E-9309-4DA2-B9D1-7D500A2D0589}"/>
              </a:ext>
            </a:extLst>
          </p:cNvPr>
          <p:cNvCxnSpPr/>
          <p:nvPr/>
        </p:nvCxnSpPr>
        <p:spPr>
          <a:xfrm>
            <a:off x="6096000" y="1793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5">
            <a:extLst>
              <a:ext uri="{FF2B5EF4-FFF2-40B4-BE49-F238E27FC236}">
                <a16:creationId xmlns:a16="http://schemas.microsoft.com/office/drawing/2014/main" id="{0AE47F53-91DE-4B24-BC32-8B57C61D00B9}"/>
              </a:ext>
            </a:extLst>
          </p:cNvPr>
          <p:cNvSpPr txBox="1">
            <a:spLocks noChangeArrowheads="1"/>
          </p:cNvSpPr>
          <p:nvPr/>
        </p:nvSpPr>
        <p:spPr bwMode="auto">
          <a:xfrm>
            <a:off x="5257800" y="3944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p:txBody>
      </p:sp>
      <p:cxnSp>
        <p:nvCxnSpPr>
          <p:cNvPr id="60" name="Straight Arrow Connector 59">
            <a:extLst>
              <a:ext uri="{FF2B5EF4-FFF2-40B4-BE49-F238E27FC236}">
                <a16:creationId xmlns:a16="http://schemas.microsoft.com/office/drawing/2014/main" id="{DC031B08-7371-473B-B916-D23667B375EB}"/>
              </a:ext>
            </a:extLst>
          </p:cNvPr>
          <p:cNvCxnSpPr/>
          <p:nvPr/>
        </p:nvCxnSpPr>
        <p:spPr>
          <a:xfrm>
            <a:off x="6096000" y="4079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 Box 75">
            <a:extLst>
              <a:ext uri="{FF2B5EF4-FFF2-40B4-BE49-F238E27FC236}">
                <a16:creationId xmlns:a16="http://schemas.microsoft.com/office/drawing/2014/main" id="{E86BAF59-E85B-47E6-B3B3-4A1A165D2A16}"/>
              </a:ext>
            </a:extLst>
          </p:cNvPr>
          <p:cNvSpPr txBox="1">
            <a:spLocks noChangeArrowheads="1"/>
          </p:cNvSpPr>
          <p:nvPr/>
        </p:nvSpPr>
        <p:spPr bwMode="auto">
          <a:xfrm>
            <a:off x="6553200" y="60960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31" name="Rectangle 30">
            <a:extLst>
              <a:ext uri="{FF2B5EF4-FFF2-40B4-BE49-F238E27FC236}">
                <a16:creationId xmlns:a16="http://schemas.microsoft.com/office/drawing/2014/main" id="{A03FF32A-66FD-4924-99A9-CD45AA752FCF}"/>
              </a:ext>
            </a:extLst>
          </p:cNvPr>
          <p:cNvSpPr/>
          <p:nvPr/>
        </p:nvSpPr>
        <p:spPr>
          <a:xfrm>
            <a:off x="3200400" y="3657600"/>
            <a:ext cx="1828800"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455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68AA22-DD3D-466D-9B3A-DCF390936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842538"/>
            <a:ext cx="8991600" cy="5786862"/>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Please indicate the number of years for each of the following: (n=130)</a:t>
            </a:r>
          </a:p>
        </p:txBody>
      </p:sp>
      <p:sp>
        <p:nvSpPr>
          <p:cNvPr id="10248" name="Rectangle 8"/>
          <p:cNvSpPr>
            <a:spLocks noGrp="1" noChangeArrowheads="1"/>
          </p:cNvSpPr>
          <p:nvPr>
            <p:ph type="title"/>
          </p:nvPr>
        </p:nvSpPr>
        <p:spPr>
          <a:xfrm>
            <a:off x="0" y="14222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Years: Program Director At Current Institution Per CV Program</a:t>
            </a:r>
          </a:p>
        </p:txBody>
      </p:sp>
      <p:sp>
        <p:nvSpPr>
          <p:cNvPr id="11" name="Text Box 75"/>
          <p:cNvSpPr txBox="1">
            <a:spLocks noChangeArrowheads="1"/>
          </p:cNvSpPr>
          <p:nvPr/>
        </p:nvSpPr>
        <p:spPr bwMode="auto">
          <a:xfrm>
            <a:off x="3962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2246204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477000"/>
            <a:ext cx="922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is your current academic rank? (n=130) </a:t>
            </a:r>
          </a:p>
          <a:p>
            <a:pPr eaLnBrk="1" hangingPunct="1"/>
            <a:r>
              <a:rPr lang="en-US" altLang="en-US" sz="1000" b="0" i="1" dirty="0">
                <a:solidFill>
                  <a:schemeClr val="tx1"/>
                </a:solidFill>
              </a:rPr>
              <a:t>Q:  What is your specialty?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Current Academic Rank / Specialty</a:t>
            </a:r>
          </a:p>
        </p:txBody>
      </p:sp>
      <p:sp>
        <p:nvSpPr>
          <p:cNvPr id="11" name="Text Box 75"/>
          <p:cNvSpPr txBox="1">
            <a:spLocks noChangeArrowheads="1"/>
          </p:cNvSpPr>
          <p:nvPr/>
        </p:nvSpPr>
        <p:spPr bwMode="auto">
          <a:xfrm>
            <a:off x="1295400" y="62945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856F58C9-AF2A-4F1B-B724-73E36CEE6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913" y="551766"/>
            <a:ext cx="2057687" cy="5776236"/>
          </a:xfrm>
          <a:prstGeom prst="rect">
            <a:avLst/>
          </a:prstGeom>
        </p:spPr>
      </p:pic>
      <p:sp>
        <p:nvSpPr>
          <p:cNvPr id="8" name="Text Box 75">
            <a:extLst>
              <a:ext uri="{FF2B5EF4-FFF2-40B4-BE49-F238E27FC236}">
                <a16:creationId xmlns:a16="http://schemas.microsoft.com/office/drawing/2014/main" id="{AC8FB224-5E53-4C89-9C5D-268341689AE1}"/>
              </a:ext>
            </a:extLst>
          </p:cNvPr>
          <p:cNvSpPr txBox="1">
            <a:spLocks noChangeArrowheads="1"/>
          </p:cNvSpPr>
          <p:nvPr/>
        </p:nvSpPr>
        <p:spPr bwMode="auto">
          <a:xfrm>
            <a:off x="-76200" y="167937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Associate Professor</a:t>
            </a:r>
          </a:p>
        </p:txBody>
      </p:sp>
      <p:cxnSp>
        <p:nvCxnSpPr>
          <p:cNvPr id="9" name="Straight Arrow Connector 8">
            <a:extLst>
              <a:ext uri="{FF2B5EF4-FFF2-40B4-BE49-F238E27FC236}">
                <a16:creationId xmlns:a16="http://schemas.microsoft.com/office/drawing/2014/main" id="{0B25A16E-B10D-42CC-B6CE-84FA06B8EC77}"/>
              </a:ext>
            </a:extLst>
          </p:cNvPr>
          <p:cNvCxnSpPr/>
          <p:nvPr/>
        </p:nvCxnSpPr>
        <p:spPr>
          <a:xfrm>
            <a:off x="838200" y="187273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76200" y="3719156"/>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Professor</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838200" y="383482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A0179909-E003-4BD3-A5AF-6F5F32482F92}"/>
              </a:ext>
            </a:extLst>
          </p:cNvPr>
          <p:cNvSpPr txBox="1">
            <a:spLocks noChangeArrowheads="1"/>
          </p:cNvSpPr>
          <p:nvPr/>
        </p:nvSpPr>
        <p:spPr bwMode="auto">
          <a:xfrm>
            <a:off x="-76200" y="508926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Assistant Professor</a:t>
            </a:r>
          </a:p>
        </p:txBody>
      </p:sp>
      <p:cxnSp>
        <p:nvCxnSpPr>
          <p:cNvPr id="14" name="Straight Arrow Connector 13">
            <a:extLst>
              <a:ext uri="{FF2B5EF4-FFF2-40B4-BE49-F238E27FC236}">
                <a16:creationId xmlns:a16="http://schemas.microsoft.com/office/drawing/2014/main" id="{3128A2E6-70C5-46E1-9281-72C04023A65F}"/>
              </a:ext>
            </a:extLst>
          </p:cNvPr>
          <p:cNvCxnSpPr/>
          <p:nvPr/>
        </p:nvCxnSpPr>
        <p:spPr>
          <a:xfrm>
            <a:off x="838200" y="528262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1111848D-ACAB-4591-981E-60D63D3E06B3}"/>
              </a:ext>
            </a:extLst>
          </p:cNvPr>
          <p:cNvSpPr txBox="1">
            <a:spLocks noChangeArrowheads="1"/>
          </p:cNvSpPr>
          <p:nvPr/>
        </p:nvSpPr>
        <p:spPr bwMode="auto">
          <a:xfrm>
            <a:off x="-76200" y="5776556"/>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Instructor</a:t>
            </a:r>
          </a:p>
        </p:txBody>
      </p:sp>
      <p:cxnSp>
        <p:nvCxnSpPr>
          <p:cNvPr id="16" name="Straight Arrow Connector 15">
            <a:extLst>
              <a:ext uri="{FF2B5EF4-FFF2-40B4-BE49-F238E27FC236}">
                <a16:creationId xmlns:a16="http://schemas.microsoft.com/office/drawing/2014/main" id="{B88B9147-E9CE-4523-B49C-1552CF113317}"/>
              </a:ext>
            </a:extLst>
          </p:cNvPr>
          <p:cNvCxnSpPr/>
          <p:nvPr/>
        </p:nvCxnSpPr>
        <p:spPr>
          <a:xfrm>
            <a:off x="838200" y="589222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7603E3B0-D6BA-4F2C-BBA3-4AEBC7D9FC79}"/>
              </a:ext>
            </a:extLst>
          </p:cNvPr>
          <p:cNvSpPr txBox="1">
            <a:spLocks noChangeArrowheads="1"/>
          </p:cNvSpPr>
          <p:nvPr/>
        </p:nvSpPr>
        <p:spPr bwMode="auto">
          <a:xfrm>
            <a:off x="-76200" y="60227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Other</a:t>
            </a:r>
          </a:p>
        </p:txBody>
      </p:sp>
      <p:cxnSp>
        <p:nvCxnSpPr>
          <p:cNvPr id="18" name="Straight Arrow Connector 17">
            <a:extLst>
              <a:ext uri="{FF2B5EF4-FFF2-40B4-BE49-F238E27FC236}">
                <a16:creationId xmlns:a16="http://schemas.microsoft.com/office/drawing/2014/main" id="{4DED276B-AD0D-439F-8D02-464BC7ABBA11}"/>
              </a:ext>
            </a:extLst>
          </p:cNvPr>
          <p:cNvCxnSpPr/>
          <p:nvPr/>
        </p:nvCxnSpPr>
        <p:spPr>
          <a:xfrm>
            <a:off x="838200" y="613844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74B717-AB7B-4C51-BF85-4B1D7D576D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721" y="1789751"/>
            <a:ext cx="6464279" cy="4136228"/>
          </a:xfrm>
          <a:prstGeom prst="rect">
            <a:avLst/>
          </a:prstGeom>
        </p:spPr>
      </p:pic>
      <p:sp>
        <p:nvSpPr>
          <p:cNvPr id="20" name="Rectangle 19">
            <a:extLst>
              <a:ext uri="{FF2B5EF4-FFF2-40B4-BE49-F238E27FC236}">
                <a16:creationId xmlns:a16="http://schemas.microsoft.com/office/drawing/2014/main" id="{99274C46-B03E-4B35-997C-477BE5C1E04E}"/>
              </a:ext>
            </a:extLst>
          </p:cNvPr>
          <p:cNvSpPr/>
          <p:nvPr/>
        </p:nvSpPr>
        <p:spPr>
          <a:xfrm>
            <a:off x="838200" y="533400"/>
            <a:ext cx="1965603" cy="307777"/>
          </a:xfrm>
          <a:prstGeom prst="rect">
            <a:avLst/>
          </a:prstGeom>
        </p:spPr>
        <p:txBody>
          <a:bodyPr wrap="none">
            <a:spAutoFit/>
          </a:bodyPr>
          <a:lstStyle/>
          <a:p>
            <a:pPr algn="ctr"/>
            <a:r>
              <a:rPr lang="en-US" sz="1400" u="sng" dirty="0"/>
              <a:t>Current Academic Rank</a:t>
            </a:r>
          </a:p>
        </p:txBody>
      </p:sp>
      <p:sp>
        <p:nvSpPr>
          <p:cNvPr id="21" name="Rectangle 20">
            <a:extLst>
              <a:ext uri="{FF2B5EF4-FFF2-40B4-BE49-F238E27FC236}">
                <a16:creationId xmlns:a16="http://schemas.microsoft.com/office/drawing/2014/main" id="{0EAC7EC4-1F2F-4A65-B0D3-5564C9493C6B}"/>
              </a:ext>
            </a:extLst>
          </p:cNvPr>
          <p:cNvSpPr/>
          <p:nvPr/>
        </p:nvSpPr>
        <p:spPr>
          <a:xfrm>
            <a:off x="5534858" y="1521023"/>
            <a:ext cx="865942" cy="307777"/>
          </a:xfrm>
          <a:prstGeom prst="rect">
            <a:avLst/>
          </a:prstGeom>
        </p:spPr>
        <p:txBody>
          <a:bodyPr wrap="none">
            <a:spAutoFit/>
          </a:bodyPr>
          <a:lstStyle/>
          <a:p>
            <a:pPr algn="ctr"/>
            <a:r>
              <a:rPr lang="en-US" sz="1400" u="sng" dirty="0"/>
              <a:t>Specialty</a:t>
            </a:r>
          </a:p>
        </p:txBody>
      </p:sp>
      <p:sp>
        <p:nvSpPr>
          <p:cNvPr id="22" name="Text Box 75">
            <a:extLst>
              <a:ext uri="{FF2B5EF4-FFF2-40B4-BE49-F238E27FC236}">
                <a16:creationId xmlns:a16="http://schemas.microsoft.com/office/drawing/2014/main" id="{60149A6F-D546-4CFE-9AAE-C7F84F6DC750}"/>
              </a:ext>
            </a:extLst>
          </p:cNvPr>
          <p:cNvSpPr txBox="1">
            <a:spLocks noChangeArrowheads="1"/>
          </p:cNvSpPr>
          <p:nvPr/>
        </p:nvSpPr>
        <p:spPr bwMode="auto">
          <a:xfrm>
            <a:off x="5105400" y="57150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 name="Rectangle 1">
            <a:extLst>
              <a:ext uri="{FF2B5EF4-FFF2-40B4-BE49-F238E27FC236}">
                <a16:creationId xmlns:a16="http://schemas.microsoft.com/office/drawing/2014/main" id="{7120C758-DCC5-42A0-B2E0-5BCAC9A1B7E3}"/>
              </a:ext>
            </a:extLst>
          </p:cNvPr>
          <p:cNvSpPr/>
          <p:nvPr/>
        </p:nvSpPr>
        <p:spPr>
          <a:xfrm>
            <a:off x="3123913" y="5943600"/>
            <a:ext cx="2057687" cy="861774"/>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“Assistant Clinical Professor”</a:t>
            </a:r>
          </a:p>
          <a:p>
            <a:r>
              <a:rPr lang="en-US" sz="1000" i="1" dirty="0">
                <a:latin typeface="Arial" panose="020B0604020202020204" pitchFamily="34" charset="0"/>
                <a:cs typeface="Arial" panose="020B0604020202020204" pitchFamily="34" charset="0"/>
              </a:rPr>
              <a:t>“Associate Clinical Professor”</a:t>
            </a:r>
          </a:p>
          <a:p>
            <a:r>
              <a:rPr lang="en-US" sz="1000" i="1" dirty="0">
                <a:latin typeface="Arial" panose="020B0604020202020204" pitchFamily="34" charset="0"/>
                <a:cs typeface="Arial" panose="020B0604020202020204" pitchFamily="34" charset="0"/>
              </a:rPr>
              <a:t>“Clinical Professor”</a:t>
            </a:r>
          </a:p>
          <a:p>
            <a:r>
              <a:rPr lang="en-US" sz="1000" i="1" dirty="0">
                <a:latin typeface="Arial" panose="020B0604020202020204" pitchFamily="34" charset="0"/>
                <a:cs typeface="Arial" panose="020B0604020202020204" pitchFamily="34" charset="0"/>
              </a:rPr>
              <a:t>“No academic ranks”</a:t>
            </a:r>
          </a:p>
          <a:p>
            <a:r>
              <a:rPr lang="en-US" sz="1000" i="1" dirty="0">
                <a:latin typeface="Arial" panose="020B0604020202020204" pitchFamily="34" charset="0"/>
                <a:cs typeface="Arial" panose="020B0604020202020204" pitchFamily="34" charset="0"/>
              </a:rPr>
              <a:t>“Vice -Chair of Academic Affairs”</a:t>
            </a:r>
          </a:p>
        </p:txBody>
      </p:sp>
      <p:cxnSp>
        <p:nvCxnSpPr>
          <p:cNvPr id="23" name="Straight Arrow Connector 22">
            <a:extLst>
              <a:ext uri="{FF2B5EF4-FFF2-40B4-BE49-F238E27FC236}">
                <a16:creationId xmlns:a16="http://schemas.microsoft.com/office/drawing/2014/main" id="{6A58657F-FB52-468C-B460-2C44FD933CA7}"/>
              </a:ext>
            </a:extLst>
          </p:cNvPr>
          <p:cNvCxnSpPr/>
          <p:nvPr/>
        </p:nvCxnSpPr>
        <p:spPr>
          <a:xfrm>
            <a:off x="2362200" y="6096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Left Brace 3">
            <a:extLst>
              <a:ext uri="{FF2B5EF4-FFF2-40B4-BE49-F238E27FC236}">
                <a16:creationId xmlns:a16="http://schemas.microsoft.com/office/drawing/2014/main" id="{302149CE-8F15-4BA5-89FA-C9057D0116DF}"/>
              </a:ext>
            </a:extLst>
          </p:cNvPr>
          <p:cNvSpPr/>
          <p:nvPr/>
        </p:nvSpPr>
        <p:spPr>
          <a:xfrm>
            <a:off x="2908609" y="5892225"/>
            <a:ext cx="291792" cy="861774"/>
          </a:xfrm>
          <a:prstGeom prst="leftBrace">
            <a:avLst/>
          </a:prstGeom>
          <a:noFill/>
          <a:ln>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652E6B2A-4140-4634-909F-8A5E9671EC88}"/>
              </a:ext>
            </a:extLst>
          </p:cNvPr>
          <p:cNvSpPr/>
          <p:nvPr/>
        </p:nvSpPr>
        <p:spPr>
          <a:xfrm>
            <a:off x="5410200" y="4648200"/>
            <a:ext cx="1917721" cy="1015663"/>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“ACHD”</a:t>
            </a:r>
          </a:p>
          <a:p>
            <a:r>
              <a:rPr lang="en-US" sz="1000" i="1" dirty="0">
                <a:latin typeface="Arial" panose="020B0604020202020204" pitchFamily="34" charset="0"/>
                <a:cs typeface="Arial" panose="020B0604020202020204" pitchFamily="34" charset="0"/>
              </a:rPr>
              <a:t>“Amyloidosis”</a:t>
            </a:r>
          </a:p>
          <a:p>
            <a:r>
              <a:rPr lang="en-US" sz="1000" i="1" dirty="0">
                <a:latin typeface="Arial" panose="020B0604020202020204" pitchFamily="34" charset="0"/>
                <a:cs typeface="Arial" panose="020B0604020202020204" pitchFamily="34" charset="0"/>
              </a:rPr>
              <a:t>“Cardio-Oncology”</a:t>
            </a:r>
          </a:p>
          <a:p>
            <a:r>
              <a:rPr lang="en-US" sz="1000" i="1" dirty="0">
                <a:latin typeface="Arial" panose="020B0604020202020204" pitchFamily="34" charset="0"/>
                <a:cs typeface="Arial" panose="020B0604020202020204" pitchFamily="34" charset="0"/>
              </a:rPr>
              <a:t>“Cardiovascular Prevention”</a:t>
            </a:r>
          </a:p>
          <a:p>
            <a:r>
              <a:rPr lang="en-US" sz="1000" i="1" dirty="0">
                <a:latin typeface="Arial" panose="020B0604020202020204" pitchFamily="34" charset="0"/>
                <a:cs typeface="Arial" panose="020B0604020202020204" pitchFamily="34" charset="0"/>
              </a:rPr>
              <a:t>“Critical Care Cardiology”</a:t>
            </a:r>
          </a:p>
          <a:p>
            <a:r>
              <a:rPr lang="en-US" sz="1000" i="1" dirty="0">
                <a:latin typeface="Arial" panose="020B0604020202020204" pitchFamily="34" charset="0"/>
                <a:cs typeface="Arial" panose="020B0604020202020204" pitchFamily="34" charset="0"/>
              </a:rPr>
              <a:t>“Interventional echo”</a:t>
            </a:r>
          </a:p>
        </p:txBody>
      </p:sp>
      <p:cxnSp>
        <p:nvCxnSpPr>
          <p:cNvPr id="24" name="Straight Arrow Connector 23">
            <a:extLst>
              <a:ext uri="{FF2B5EF4-FFF2-40B4-BE49-F238E27FC236}">
                <a16:creationId xmlns:a16="http://schemas.microsoft.com/office/drawing/2014/main" id="{521FE4C7-AF09-4877-9697-864329A491C8}"/>
              </a:ext>
            </a:extLst>
          </p:cNvPr>
          <p:cNvCxnSpPr>
            <a:cxnSpLocks/>
          </p:cNvCxnSpPr>
          <p:nvPr/>
        </p:nvCxnSpPr>
        <p:spPr>
          <a:xfrm flipV="1">
            <a:off x="4572000" y="5163979"/>
            <a:ext cx="533400" cy="3253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Left Brace 24">
            <a:extLst>
              <a:ext uri="{FF2B5EF4-FFF2-40B4-BE49-F238E27FC236}">
                <a16:creationId xmlns:a16="http://schemas.microsoft.com/office/drawing/2014/main" id="{C6FBAA62-5E83-4ED7-95F7-1214A49A2C7E}"/>
              </a:ext>
            </a:extLst>
          </p:cNvPr>
          <p:cNvSpPr/>
          <p:nvPr/>
        </p:nvSpPr>
        <p:spPr>
          <a:xfrm>
            <a:off x="5181600" y="4700825"/>
            <a:ext cx="291792" cy="942431"/>
          </a:xfrm>
          <a:prstGeom prst="leftBrace">
            <a:avLst/>
          </a:prstGeom>
          <a:noFill/>
          <a:ln>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4878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EE6FF-965E-4A28-8E95-810E06945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156" y="551765"/>
            <a:ext cx="2057687" cy="5776237"/>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To your best estimate what is your current percentage of protected time for Program Director (PD) activity?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Estimated Percentage of Protected Time for Program Director Activity</a:t>
            </a:r>
          </a:p>
        </p:txBody>
      </p:sp>
      <p:sp>
        <p:nvSpPr>
          <p:cNvPr id="11" name="Text Box 75"/>
          <p:cNvSpPr txBox="1">
            <a:spLocks noChangeArrowheads="1"/>
          </p:cNvSpPr>
          <p:nvPr/>
        </p:nvSpPr>
        <p:spPr bwMode="auto">
          <a:xfrm>
            <a:off x="3962400" y="62945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8" name="Text Box 75">
            <a:extLst>
              <a:ext uri="{FF2B5EF4-FFF2-40B4-BE49-F238E27FC236}">
                <a16:creationId xmlns:a16="http://schemas.microsoft.com/office/drawing/2014/main" id="{AC8FB224-5E53-4C89-9C5D-268341689AE1}"/>
              </a:ext>
            </a:extLst>
          </p:cNvPr>
          <p:cNvSpPr txBox="1">
            <a:spLocks noChangeArrowheads="1"/>
          </p:cNvSpPr>
          <p:nvPr/>
        </p:nvSpPr>
        <p:spPr bwMode="auto">
          <a:xfrm>
            <a:off x="2667000" y="762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0B25A16E-B10D-42CC-B6CE-84FA06B8EC77}"/>
              </a:ext>
            </a:extLst>
          </p:cNvPr>
          <p:cNvCxnSpPr/>
          <p:nvPr/>
        </p:nvCxnSpPr>
        <p:spPr>
          <a:xfrm>
            <a:off x="3429000" y="88213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514600" y="1201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- 10%</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429000" y="1317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514600" y="2514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11% - 20%</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3429000" y="2630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601D64A7-046D-43CD-92A8-1E58626E7EED}"/>
              </a:ext>
            </a:extLst>
          </p:cNvPr>
          <p:cNvSpPr txBox="1">
            <a:spLocks noChangeArrowheads="1"/>
          </p:cNvSpPr>
          <p:nvPr/>
        </p:nvSpPr>
        <p:spPr bwMode="auto">
          <a:xfrm>
            <a:off x="2514600" y="4401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21% - 30%</a:t>
            </a:r>
          </a:p>
        </p:txBody>
      </p:sp>
      <p:cxnSp>
        <p:nvCxnSpPr>
          <p:cNvPr id="26" name="Straight Arrow Connector 25">
            <a:extLst>
              <a:ext uri="{FF2B5EF4-FFF2-40B4-BE49-F238E27FC236}">
                <a16:creationId xmlns:a16="http://schemas.microsoft.com/office/drawing/2014/main" id="{B18D2F79-A187-4CD7-A69C-38648C192179}"/>
              </a:ext>
            </a:extLst>
          </p:cNvPr>
          <p:cNvCxnSpPr/>
          <p:nvPr/>
        </p:nvCxnSpPr>
        <p:spPr>
          <a:xfrm>
            <a:off x="3429000" y="45176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860472EB-6884-4F66-8735-A6F4783DBF72}"/>
              </a:ext>
            </a:extLst>
          </p:cNvPr>
          <p:cNvSpPr txBox="1">
            <a:spLocks noChangeArrowheads="1"/>
          </p:cNvSpPr>
          <p:nvPr/>
        </p:nvSpPr>
        <p:spPr bwMode="auto">
          <a:xfrm>
            <a:off x="2438400" y="5773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More than 30% </a:t>
            </a:r>
          </a:p>
        </p:txBody>
      </p:sp>
      <p:cxnSp>
        <p:nvCxnSpPr>
          <p:cNvPr id="28" name="Straight Arrow Connector 27">
            <a:extLst>
              <a:ext uri="{FF2B5EF4-FFF2-40B4-BE49-F238E27FC236}">
                <a16:creationId xmlns:a16="http://schemas.microsoft.com/office/drawing/2014/main" id="{6BA06D79-D266-42A9-BED7-4B97779FFEF8}"/>
              </a:ext>
            </a:extLst>
          </p:cNvPr>
          <p:cNvCxnSpPr/>
          <p:nvPr/>
        </p:nvCxnSpPr>
        <p:spPr>
          <a:xfrm>
            <a:off x="3429000" y="5889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514600" y="6172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429000" y="6287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AD1E4FD-C8A7-45D4-B1E5-EB9F71D51F53}"/>
              </a:ext>
            </a:extLst>
          </p:cNvPr>
          <p:cNvSpPr/>
          <p:nvPr/>
        </p:nvSpPr>
        <p:spPr>
          <a:xfrm>
            <a:off x="5562885" y="3429000"/>
            <a:ext cx="2819115"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percentage of time = 23.8% </a:t>
            </a:r>
          </a:p>
          <a:p>
            <a:r>
              <a:rPr lang="en-US" sz="1100" dirty="0">
                <a:latin typeface="Arial" panose="020B0604020202020204" pitchFamily="34" charset="0"/>
                <a:cs typeface="Arial" panose="020B0604020202020204" pitchFamily="34" charset="0"/>
              </a:rPr>
              <a:t>Median percentage of time = 20.0%</a:t>
            </a:r>
          </a:p>
          <a:p>
            <a:r>
              <a:rPr lang="en-US" sz="1100" dirty="0">
                <a:latin typeface="Arial" panose="020B0604020202020204" pitchFamily="34" charset="0"/>
                <a:cs typeface="Arial" panose="020B0604020202020204" pitchFamily="34" charset="0"/>
              </a:rPr>
              <a:t>Std. Deviation = 12.683</a:t>
            </a:r>
          </a:p>
        </p:txBody>
      </p:sp>
      <p:sp>
        <p:nvSpPr>
          <p:cNvPr id="32" name="Rectangle 31">
            <a:extLst>
              <a:ext uri="{FF2B5EF4-FFF2-40B4-BE49-F238E27FC236}">
                <a16:creationId xmlns:a16="http://schemas.microsoft.com/office/drawing/2014/main" id="{46298FC8-4A50-4648-AF86-256DF04C7EE5}"/>
              </a:ext>
            </a:extLst>
          </p:cNvPr>
          <p:cNvSpPr/>
          <p:nvPr/>
        </p:nvSpPr>
        <p:spPr>
          <a:xfrm>
            <a:off x="5562884" y="3429000"/>
            <a:ext cx="2971515"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572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most Program Directors (69%) the current percentage of protected time for PD activity is either 11%-20% (35%) or 21%-30% (34%).</a:t>
            </a:r>
          </a:p>
        </p:txBody>
      </p:sp>
    </p:spTree>
    <p:extLst>
      <p:ext uri="{BB962C8B-B14F-4D97-AF65-F5344CB8AC3E}">
        <p14:creationId xmlns:p14="http://schemas.microsoft.com/office/powerpoint/2010/main" val="1857712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9A622-A306-4F7B-9303-39AA51B73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9200"/>
            <a:ext cx="2057687" cy="4852084"/>
          </a:xfrm>
          <a:prstGeom prst="rect">
            <a:avLst/>
          </a:prstGeom>
        </p:spPr>
      </p:pic>
      <p:sp>
        <p:nvSpPr>
          <p:cNvPr id="10247" name="Text Box 7"/>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Are you planning to step down as PD in the next two years? (n=130) </a:t>
            </a:r>
          </a:p>
          <a:p>
            <a:pPr eaLnBrk="1" hangingPunct="1"/>
            <a:r>
              <a:rPr lang="en-US" altLang="en-US" sz="1000" b="0" i="1" dirty="0">
                <a:solidFill>
                  <a:schemeClr val="tx1"/>
                </a:solidFill>
              </a:rPr>
              <a:t>Q:  Why do you plan on stepping down as PD in the next two years? (n=23)</a:t>
            </a:r>
          </a:p>
        </p:txBody>
      </p:sp>
      <p:sp>
        <p:nvSpPr>
          <p:cNvPr id="10248" name="Rectangle 8"/>
          <p:cNvSpPr>
            <a:spLocks noGrp="1" noChangeArrowheads="1"/>
          </p:cNvSpPr>
          <p:nvPr>
            <p:ph type="title"/>
          </p:nvPr>
        </p:nvSpPr>
        <p:spPr>
          <a:xfrm>
            <a:off x="0" y="0"/>
            <a:ext cx="9144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Planning to Step Down as PD in Next Two Years</a:t>
            </a:r>
          </a:p>
        </p:txBody>
      </p:sp>
      <p:sp>
        <p:nvSpPr>
          <p:cNvPr id="56" name="Rectangle 55">
            <a:extLst>
              <a:ext uri="{FF2B5EF4-FFF2-40B4-BE49-F238E27FC236}">
                <a16:creationId xmlns:a16="http://schemas.microsoft.com/office/drawing/2014/main" id="{33C6223B-5E25-4C23-AB46-FE816A252830}"/>
              </a:ext>
            </a:extLst>
          </p:cNvPr>
          <p:cNvSpPr/>
          <p:nvPr/>
        </p:nvSpPr>
        <p:spPr>
          <a:xfrm>
            <a:off x="628876" y="914400"/>
            <a:ext cx="2419124" cy="523220"/>
          </a:xfrm>
          <a:prstGeom prst="rect">
            <a:avLst/>
          </a:prstGeom>
        </p:spPr>
        <p:txBody>
          <a:bodyPr wrap="none">
            <a:spAutoFit/>
          </a:bodyPr>
          <a:lstStyle/>
          <a:p>
            <a:pPr algn="ctr"/>
            <a:r>
              <a:rPr lang="en-US" sz="1400" u="sng" dirty="0"/>
              <a:t>Planning to Step Down as PD </a:t>
            </a:r>
          </a:p>
          <a:p>
            <a:pPr algn="ctr"/>
            <a:r>
              <a:rPr lang="en-US" sz="1400" u="sng" dirty="0"/>
              <a:t>in Next Two Years</a:t>
            </a:r>
          </a:p>
        </p:txBody>
      </p:sp>
      <p:sp>
        <p:nvSpPr>
          <p:cNvPr id="57" name="Text Box 75">
            <a:extLst>
              <a:ext uri="{FF2B5EF4-FFF2-40B4-BE49-F238E27FC236}">
                <a16:creationId xmlns:a16="http://schemas.microsoft.com/office/drawing/2014/main" id="{C15FE9EF-D241-4018-B641-ADA7D6624A98}"/>
              </a:ext>
            </a:extLst>
          </p:cNvPr>
          <p:cNvSpPr txBox="1">
            <a:spLocks noChangeArrowheads="1"/>
          </p:cNvSpPr>
          <p:nvPr/>
        </p:nvSpPr>
        <p:spPr bwMode="auto">
          <a:xfrm>
            <a:off x="0" y="1734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a:t>
            </a:r>
          </a:p>
        </p:txBody>
      </p:sp>
      <p:cxnSp>
        <p:nvCxnSpPr>
          <p:cNvPr id="58" name="Straight Arrow Connector 57">
            <a:extLst>
              <a:ext uri="{FF2B5EF4-FFF2-40B4-BE49-F238E27FC236}">
                <a16:creationId xmlns:a16="http://schemas.microsoft.com/office/drawing/2014/main" id="{9619E99E-9309-4DA2-B9D1-7D500A2D0589}"/>
              </a:ext>
            </a:extLst>
          </p:cNvPr>
          <p:cNvCxnSpPr/>
          <p:nvPr/>
        </p:nvCxnSpPr>
        <p:spPr>
          <a:xfrm>
            <a:off x="838200" y="1869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5">
            <a:extLst>
              <a:ext uri="{FF2B5EF4-FFF2-40B4-BE49-F238E27FC236}">
                <a16:creationId xmlns:a16="http://schemas.microsoft.com/office/drawing/2014/main" id="{0AE47F53-91DE-4B24-BC32-8B57C61D00B9}"/>
              </a:ext>
            </a:extLst>
          </p:cNvPr>
          <p:cNvSpPr txBox="1">
            <a:spLocks noChangeArrowheads="1"/>
          </p:cNvSpPr>
          <p:nvPr/>
        </p:nvSpPr>
        <p:spPr bwMode="auto">
          <a:xfrm>
            <a:off x="0" y="3563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p:txBody>
      </p:sp>
      <p:cxnSp>
        <p:nvCxnSpPr>
          <p:cNvPr id="60" name="Straight Arrow Connector 59">
            <a:extLst>
              <a:ext uri="{FF2B5EF4-FFF2-40B4-BE49-F238E27FC236}">
                <a16:creationId xmlns:a16="http://schemas.microsoft.com/office/drawing/2014/main" id="{DC031B08-7371-473B-B916-D23667B375EB}"/>
              </a:ext>
            </a:extLst>
          </p:cNvPr>
          <p:cNvCxnSpPr/>
          <p:nvPr/>
        </p:nvCxnSpPr>
        <p:spPr>
          <a:xfrm>
            <a:off x="838200" y="3698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 Box 75">
            <a:extLst>
              <a:ext uri="{FF2B5EF4-FFF2-40B4-BE49-F238E27FC236}">
                <a16:creationId xmlns:a16="http://schemas.microsoft.com/office/drawing/2014/main" id="{E86BAF59-E85B-47E6-B3B3-4A1A165D2A16}"/>
              </a:ext>
            </a:extLst>
          </p:cNvPr>
          <p:cNvSpPr txBox="1">
            <a:spLocks noChangeArrowheads="1"/>
          </p:cNvSpPr>
          <p:nvPr/>
        </p:nvSpPr>
        <p:spPr bwMode="auto">
          <a:xfrm>
            <a:off x="1295400" y="60960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36" name="Text Box 75">
            <a:extLst>
              <a:ext uri="{FF2B5EF4-FFF2-40B4-BE49-F238E27FC236}">
                <a16:creationId xmlns:a16="http://schemas.microsoft.com/office/drawing/2014/main" id="{4FE437B2-3799-415E-A663-B7DEC7528FD4}"/>
              </a:ext>
            </a:extLst>
          </p:cNvPr>
          <p:cNvSpPr txBox="1">
            <a:spLocks noChangeArrowheads="1"/>
          </p:cNvSpPr>
          <p:nvPr/>
        </p:nvSpPr>
        <p:spPr bwMode="auto">
          <a:xfrm>
            <a:off x="-76200" y="5925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53" name="Straight Arrow Connector 52">
            <a:extLst>
              <a:ext uri="{FF2B5EF4-FFF2-40B4-BE49-F238E27FC236}">
                <a16:creationId xmlns:a16="http://schemas.microsoft.com/office/drawing/2014/main" id="{00C7F71E-CB47-4BB2-85C7-1976A78E7919}"/>
              </a:ext>
            </a:extLst>
          </p:cNvPr>
          <p:cNvCxnSpPr/>
          <p:nvPr/>
        </p:nvCxnSpPr>
        <p:spPr>
          <a:xfrm>
            <a:off x="838200" y="60607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 Box 75">
            <a:extLst>
              <a:ext uri="{FF2B5EF4-FFF2-40B4-BE49-F238E27FC236}">
                <a16:creationId xmlns:a16="http://schemas.microsoft.com/office/drawing/2014/main" id="{A2BDB92C-D91A-4C50-9F8B-A09C217A1901}"/>
              </a:ext>
            </a:extLst>
          </p:cNvPr>
          <p:cNvSpPr txBox="1">
            <a:spLocks noChangeArrowheads="1"/>
          </p:cNvSpPr>
          <p:nvPr/>
        </p:nvSpPr>
        <p:spPr bwMode="auto">
          <a:xfrm>
            <a:off x="-76200" y="5468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62" name="Straight Arrow Connector 61">
            <a:extLst>
              <a:ext uri="{FF2B5EF4-FFF2-40B4-BE49-F238E27FC236}">
                <a16:creationId xmlns:a16="http://schemas.microsoft.com/office/drawing/2014/main" id="{B9539E77-7124-4AA1-9BE6-41DC6FEC09FB}"/>
              </a:ext>
            </a:extLst>
          </p:cNvPr>
          <p:cNvCxnSpPr/>
          <p:nvPr/>
        </p:nvCxnSpPr>
        <p:spPr>
          <a:xfrm>
            <a:off x="838200" y="5603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5E13CF2-BAC5-4EAC-AEE3-8BB91E45E60D}"/>
              </a:ext>
            </a:extLst>
          </p:cNvPr>
          <p:cNvSpPr/>
          <p:nvPr/>
        </p:nvSpPr>
        <p:spPr>
          <a:xfrm>
            <a:off x="3124487" y="2008525"/>
            <a:ext cx="6019513" cy="3477875"/>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“Administrative changes in the hospital system”</a:t>
            </a:r>
          </a:p>
          <a:p>
            <a:r>
              <a:rPr lang="en-US" sz="1000" i="1" dirty="0">
                <a:latin typeface="Arial" panose="020B0604020202020204" pitchFamily="34" charset="0"/>
                <a:cs typeface="Arial" panose="020B0604020202020204" pitchFamily="34" charset="0"/>
              </a:rPr>
              <a:t>“Age”</a:t>
            </a:r>
          </a:p>
          <a:p>
            <a:r>
              <a:rPr lang="en-US" sz="1000" i="1" dirty="0">
                <a:latin typeface="Arial" panose="020B0604020202020204" pitchFamily="34" charset="0"/>
                <a:cs typeface="Arial" panose="020B0604020202020204" pitchFamily="34" charset="0"/>
              </a:rPr>
              <a:t>“Changing jobs”</a:t>
            </a:r>
          </a:p>
          <a:p>
            <a:r>
              <a:rPr lang="en-US" sz="1000" i="1" dirty="0">
                <a:latin typeface="Arial" panose="020B0604020202020204" pitchFamily="34" charset="0"/>
                <a:cs typeface="Arial" panose="020B0604020202020204" pitchFamily="34" charset="0"/>
              </a:rPr>
              <a:t>“Fatigue”</a:t>
            </a:r>
          </a:p>
          <a:p>
            <a:r>
              <a:rPr lang="en-US" sz="1000" i="1" dirty="0">
                <a:latin typeface="Arial" panose="020B0604020202020204" pitchFamily="34" charset="0"/>
                <a:cs typeface="Arial" panose="020B0604020202020204" pitchFamily="34" charset="0"/>
              </a:rPr>
              <a:t>“I have been PD for a very long time.”</a:t>
            </a:r>
          </a:p>
          <a:p>
            <a:r>
              <a:rPr lang="en-US" sz="1000" i="1" dirty="0">
                <a:latin typeface="Arial" panose="020B0604020202020204" pitchFamily="34" charset="0"/>
                <a:cs typeface="Arial" panose="020B0604020202020204" pitchFamily="34" charset="0"/>
              </a:rPr>
              <a:t>“I think it's time to let someone new take over -- fresh ideas.”</a:t>
            </a:r>
          </a:p>
          <a:p>
            <a:r>
              <a:rPr lang="en-US" sz="1000" i="1" dirty="0">
                <a:latin typeface="Arial" panose="020B0604020202020204" pitchFamily="34" charset="0"/>
                <a:cs typeface="Arial" panose="020B0604020202020204" pitchFamily="34" charset="0"/>
              </a:rPr>
              <a:t>“Institutional tradition to hold leadership positions for  10 years.  Will facilitate cutting back hours.”</a:t>
            </a:r>
          </a:p>
          <a:p>
            <a:r>
              <a:rPr lang="en-US" sz="1000" i="1" dirty="0">
                <a:latin typeface="Arial" panose="020B0604020202020204" pitchFamily="34" charset="0"/>
                <a:cs typeface="Arial" panose="020B0604020202020204" pitchFamily="34" charset="0"/>
              </a:rPr>
              <a:t>“Keep junior faculty a chance to be program director. Direct my energies elsewhere”</a:t>
            </a:r>
          </a:p>
          <a:p>
            <a:r>
              <a:rPr lang="en-US" sz="1000" i="1" dirty="0">
                <a:latin typeface="Arial" panose="020B0604020202020204" pitchFamily="34" charset="0"/>
                <a:cs typeface="Arial" panose="020B0604020202020204" pitchFamily="34" charset="0"/>
              </a:rPr>
              <a:t>“Large personal research footprint with multiple NIH R01 grants plus a potential promotion to oversight of all divisional academic pursuits.”</a:t>
            </a:r>
          </a:p>
          <a:p>
            <a:r>
              <a:rPr lang="en-US" sz="1000" i="1" dirty="0">
                <a:latin typeface="Arial" panose="020B0604020202020204" pitchFamily="34" charset="0"/>
                <a:cs typeface="Arial" panose="020B0604020202020204" pitchFamily="34" charset="0"/>
              </a:rPr>
              <a:t>“Moving to a sister hospital”</a:t>
            </a:r>
          </a:p>
          <a:p>
            <a:r>
              <a:rPr lang="en-US" sz="1000" i="1" dirty="0">
                <a:latin typeface="Arial" panose="020B0604020202020204" pitchFamily="34" charset="0"/>
                <a:cs typeface="Arial" panose="020B0604020202020204" pitchFamily="34" charset="0"/>
              </a:rPr>
              <a:t>“New job opportunity at another institution”</a:t>
            </a:r>
          </a:p>
          <a:p>
            <a:r>
              <a:rPr lang="en-US" sz="1000" i="1" dirty="0">
                <a:latin typeface="Arial" panose="020B0604020202020204" pitchFamily="34" charset="0"/>
                <a:cs typeface="Arial" panose="020B0604020202020204" pitchFamily="34" charset="0"/>
              </a:rPr>
              <a:t>“Nothing novel after 11 years and I don't agree that ACGME requirements improve the quality of fellow education”</a:t>
            </a:r>
          </a:p>
          <a:p>
            <a:r>
              <a:rPr lang="en-US" sz="1000" i="1" dirty="0">
                <a:latin typeface="Arial" panose="020B0604020202020204" pitchFamily="34" charset="0"/>
                <a:cs typeface="Arial" panose="020B0604020202020204" pitchFamily="34" charset="0"/>
              </a:rPr>
              <a:t>“Now chair”</a:t>
            </a:r>
          </a:p>
          <a:p>
            <a:r>
              <a:rPr lang="en-US" sz="1000" i="1" dirty="0">
                <a:latin typeface="Arial" panose="020B0604020202020204" pitchFamily="34" charset="0"/>
                <a:cs typeface="Arial" panose="020B0604020202020204" pitchFamily="34" charset="0"/>
              </a:rPr>
              <a:t>“Pursuing additional roles in education, and permitting promotion of other colleagues earlier in career as clinician-educator.”</a:t>
            </a:r>
          </a:p>
          <a:p>
            <a:r>
              <a:rPr lang="en-US" sz="1000" i="1" dirty="0">
                <a:latin typeface="Arial" panose="020B0604020202020204" pitchFamily="34" charset="0"/>
                <a:cs typeface="Arial" panose="020B0604020202020204" pitchFamily="34" charset="0"/>
              </a:rPr>
              <a:t>“Retiring”</a:t>
            </a:r>
          </a:p>
          <a:p>
            <a:r>
              <a:rPr lang="en-US" sz="1000" i="1" dirty="0">
                <a:latin typeface="Arial" panose="020B0604020202020204" pitchFamily="34" charset="0"/>
                <a:cs typeface="Arial" panose="020B0604020202020204" pitchFamily="34" charset="0"/>
              </a:rPr>
              <a:t>“Too many other responsibilities to give it the time it needs. ACGME has added A LOT of administrative and teaching responsibilities to the PD role over the last decade - NAS, Wellness, QI, work hours, etc.  It is a lot to keep track of”</a:t>
            </a:r>
          </a:p>
          <a:p>
            <a:r>
              <a:rPr lang="en-US" sz="1000" i="1" dirty="0">
                <a:latin typeface="Arial" panose="020B0604020202020204" pitchFamily="34" charset="0"/>
                <a:cs typeface="Arial" panose="020B0604020202020204" pitchFamily="34" charset="0"/>
              </a:rPr>
              <a:t>“Transitioning to become associate chief of cardiology for academic affairs.”</a:t>
            </a:r>
          </a:p>
        </p:txBody>
      </p:sp>
      <p:sp>
        <p:nvSpPr>
          <p:cNvPr id="9" name="Rectangle 8">
            <a:extLst>
              <a:ext uri="{FF2B5EF4-FFF2-40B4-BE49-F238E27FC236}">
                <a16:creationId xmlns:a16="http://schemas.microsoft.com/office/drawing/2014/main" id="{AA8736D1-DC97-4301-8478-CE5A0D5F2687}"/>
              </a:ext>
            </a:extLst>
          </p:cNvPr>
          <p:cNvSpPr/>
          <p:nvPr/>
        </p:nvSpPr>
        <p:spPr>
          <a:xfrm>
            <a:off x="3124200" y="1673423"/>
            <a:ext cx="5105400" cy="307777"/>
          </a:xfrm>
          <a:prstGeom prst="rect">
            <a:avLst/>
          </a:prstGeom>
        </p:spPr>
        <p:txBody>
          <a:bodyPr wrap="square">
            <a:spAutoFit/>
          </a:bodyPr>
          <a:lstStyle/>
          <a:p>
            <a:r>
              <a:rPr lang="en-US" sz="1400" u="sng" dirty="0"/>
              <a:t>Why do you plan on stepping down as PD in the next two years? </a:t>
            </a:r>
          </a:p>
        </p:txBody>
      </p:sp>
      <p:cxnSp>
        <p:nvCxnSpPr>
          <p:cNvPr id="63" name="Straight Arrow Connector 62">
            <a:extLst>
              <a:ext uri="{FF2B5EF4-FFF2-40B4-BE49-F238E27FC236}">
                <a16:creationId xmlns:a16="http://schemas.microsoft.com/office/drawing/2014/main" id="{6FA2A4E4-2B34-4B69-9DA1-F30E45EC4091}"/>
              </a:ext>
            </a:extLst>
          </p:cNvPr>
          <p:cNvCxnSpPr/>
          <p:nvPr/>
        </p:nvCxnSpPr>
        <p:spPr>
          <a:xfrm>
            <a:off x="2514600" y="1828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 Box 5">
            <a:extLst>
              <a:ext uri="{FF2B5EF4-FFF2-40B4-BE49-F238E27FC236}">
                <a16:creationId xmlns:a16="http://schemas.microsoft.com/office/drawing/2014/main" id="{081E342B-5328-4478-BDAB-5D0B4E8317FF}"/>
              </a:ext>
            </a:extLst>
          </p:cNvPr>
          <p:cNvSpPr txBox="1">
            <a:spLocks noChangeArrowheads="1"/>
          </p:cNvSpPr>
          <p:nvPr/>
        </p:nvSpPr>
        <p:spPr bwMode="auto">
          <a:xfrm>
            <a:off x="0" y="4572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Almost 1 out of 5 CV Training Program Directors surveyed (18%) plan to step down from their role within the next two years.</a:t>
            </a:r>
          </a:p>
        </p:txBody>
      </p:sp>
    </p:spTree>
    <p:extLst>
      <p:ext uri="{BB962C8B-B14F-4D97-AF65-F5344CB8AC3E}">
        <p14:creationId xmlns:p14="http://schemas.microsoft.com/office/powerpoint/2010/main" val="342927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48CEB9-2064-4253-B8B8-927E3E527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51765"/>
            <a:ext cx="2057687" cy="5776238"/>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many Assistant Program Directors (APDs) does your program have?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Number of Assistant Program Directors</a:t>
            </a:r>
          </a:p>
        </p:txBody>
      </p:sp>
      <p:sp>
        <p:nvSpPr>
          <p:cNvPr id="11" name="Text Box 75"/>
          <p:cNvSpPr txBox="1">
            <a:spLocks noChangeArrowheads="1"/>
          </p:cNvSpPr>
          <p:nvPr/>
        </p:nvSpPr>
        <p:spPr bwMode="auto">
          <a:xfrm>
            <a:off x="3810000" y="62945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514600" y="1371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 APDs</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429000" y="1487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514600" y="3411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APD</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3429000" y="35270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601D64A7-046D-43CD-92A8-1E58626E7EED}"/>
              </a:ext>
            </a:extLst>
          </p:cNvPr>
          <p:cNvSpPr txBox="1">
            <a:spLocks noChangeArrowheads="1"/>
          </p:cNvSpPr>
          <p:nvPr/>
        </p:nvSpPr>
        <p:spPr bwMode="auto">
          <a:xfrm>
            <a:off x="2514600" y="5316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APDs</a:t>
            </a:r>
          </a:p>
        </p:txBody>
      </p:sp>
      <p:cxnSp>
        <p:nvCxnSpPr>
          <p:cNvPr id="26" name="Straight Arrow Connector 25">
            <a:extLst>
              <a:ext uri="{FF2B5EF4-FFF2-40B4-BE49-F238E27FC236}">
                <a16:creationId xmlns:a16="http://schemas.microsoft.com/office/drawing/2014/main" id="{B18D2F79-A187-4CD7-A69C-38648C192179}"/>
              </a:ext>
            </a:extLst>
          </p:cNvPr>
          <p:cNvCxnSpPr/>
          <p:nvPr/>
        </p:nvCxnSpPr>
        <p:spPr>
          <a:xfrm>
            <a:off x="3429000" y="54320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860472EB-6884-4F66-8735-A6F4783DBF72}"/>
              </a:ext>
            </a:extLst>
          </p:cNvPr>
          <p:cNvSpPr txBox="1">
            <a:spLocks noChangeArrowheads="1"/>
          </p:cNvSpPr>
          <p:nvPr/>
        </p:nvSpPr>
        <p:spPr bwMode="auto">
          <a:xfrm>
            <a:off x="2438400" y="6002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APDs</a:t>
            </a:r>
          </a:p>
        </p:txBody>
      </p:sp>
      <p:cxnSp>
        <p:nvCxnSpPr>
          <p:cNvPr id="28" name="Straight Arrow Connector 27">
            <a:extLst>
              <a:ext uri="{FF2B5EF4-FFF2-40B4-BE49-F238E27FC236}">
                <a16:creationId xmlns:a16="http://schemas.microsoft.com/office/drawing/2014/main" id="{6BA06D79-D266-42A9-BED7-4B97779FFEF8}"/>
              </a:ext>
            </a:extLst>
          </p:cNvPr>
          <p:cNvCxnSpPr/>
          <p:nvPr/>
        </p:nvCxnSpPr>
        <p:spPr>
          <a:xfrm>
            <a:off x="3429000" y="61178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362200" y="6172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or more APDs</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429000" y="6287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7AD1E4FD-C8A7-45D4-B1E5-EB9F71D51F53}"/>
              </a:ext>
            </a:extLst>
          </p:cNvPr>
          <p:cNvSpPr/>
          <p:nvPr/>
        </p:nvSpPr>
        <p:spPr>
          <a:xfrm>
            <a:off x="5562885" y="3429000"/>
            <a:ext cx="2819115" cy="600164"/>
          </a:xfrm>
          <a:prstGeom prst="rect">
            <a:avLst/>
          </a:prstGeom>
          <a:solidFill>
            <a:schemeClr val="bg1"/>
          </a:solidFill>
        </p:spPr>
        <p:txBody>
          <a:bodyPr wrap="square">
            <a:spAutoFit/>
          </a:bodyPr>
          <a:lstStyle/>
          <a:p>
            <a:r>
              <a:rPr lang="en-US" sz="1100" dirty="0">
                <a:latin typeface="Arial" panose="020B0604020202020204" pitchFamily="34" charset="0"/>
                <a:cs typeface="Arial" panose="020B0604020202020204" pitchFamily="34" charset="0"/>
              </a:rPr>
              <a:t>Mean percentage of APDs = 1.1 APDs</a:t>
            </a:r>
          </a:p>
          <a:p>
            <a:r>
              <a:rPr lang="en-US" sz="1100" dirty="0">
                <a:latin typeface="Arial" panose="020B0604020202020204" pitchFamily="34" charset="0"/>
                <a:cs typeface="Arial" panose="020B0604020202020204" pitchFamily="34" charset="0"/>
              </a:rPr>
              <a:t>Median percentage of APDs = 1.0 APDs</a:t>
            </a:r>
          </a:p>
          <a:p>
            <a:r>
              <a:rPr lang="en-US" sz="1100" dirty="0">
                <a:latin typeface="Arial" panose="020B0604020202020204" pitchFamily="34" charset="0"/>
                <a:cs typeface="Arial" panose="020B0604020202020204" pitchFamily="34" charset="0"/>
              </a:rPr>
              <a:t>Std. Deviation = 0.968</a:t>
            </a:r>
          </a:p>
        </p:txBody>
      </p:sp>
      <p:sp>
        <p:nvSpPr>
          <p:cNvPr id="32" name="Rectangle 31">
            <a:extLst>
              <a:ext uri="{FF2B5EF4-FFF2-40B4-BE49-F238E27FC236}">
                <a16:creationId xmlns:a16="http://schemas.microsoft.com/office/drawing/2014/main" id="{46298FC8-4A50-4648-AF86-256DF04C7EE5}"/>
              </a:ext>
            </a:extLst>
          </p:cNvPr>
          <p:cNvSpPr/>
          <p:nvPr/>
        </p:nvSpPr>
        <p:spPr>
          <a:xfrm>
            <a:off x="5562885" y="3429000"/>
            <a:ext cx="2742916"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572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Nearly half of programs (48%) have 1 Assistant Program Director, while 22% have 2 APDs.</a:t>
            </a:r>
          </a:p>
        </p:txBody>
      </p:sp>
    </p:spTree>
    <p:extLst>
      <p:ext uri="{BB962C8B-B14F-4D97-AF65-F5344CB8AC3E}">
        <p14:creationId xmlns:p14="http://schemas.microsoft.com/office/powerpoint/2010/main" val="4254197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808110" y="2510135"/>
            <a:ext cx="74254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CV Training Program Director Perception of COCATS</a:t>
            </a:r>
          </a:p>
        </p:txBody>
      </p:sp>
    </p:spTree>
    <p:extLst>
      <p:ext uri="{BB962C8B-B14F-4D97-AF65-F5344CB8AC3E}">
        <p14:creationId xmlns:p14="http://schemas.microsoft.com/office/powerpoint/2010/main" val="89717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840226" y="224135"/>
            <a:ext cx="53612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General Cardiovascular Program Profile</a:t>
            </a:r>
          </a:p>
        </p:txBody>
      </p:sp>
      <p:graphicFrame>
        <p:nvGraphicFramePr>
          <p:cNvPr id="2" name="Table 1">
            <a:extLst>
              <a:ext uri="{FF2B5EF4-FFF2-40B4-BE49-F238E27FC236}">
                <a16:creationId xmlns:a16="http://schemas.microsoft.com/office/drawing/2014/main" id="{46919B75-661E-4B72-8909-FF461C6D3FEB}"/>
              </a:ext>
            </a:extLst>
          </p:cNvPr>
          <p:cNvGraphicFramePr>
            <a:graphicFrameLocks noGrp="1"/>
          </p:cNvGraphicFramePr>
          <p:nvPr>
            <p:extLst>
              <p:ext uri="{D42A27DB-BD31-4B8C-83A1-F6EECF244321}">
                <p14:modId xmlns:p14="http://schemas.microsoft.com/office/powerpoint/2010/main" val="2678403171"/>
              </p:ext>
            </p:extLst>
          </p:nvPr>
        </p:nvGraphicFramePr>
        <p:xfrm>
          <a:off x="228600" y="762000"/>
          <a:ext cx="8686802" cy="2606730"/>
        </p:xfrm>
        <a:graphic>
          <a:graphicData uri="http://schemas.openxmlformats.org/drawingml/2006/table">
            <a:tbl>
              <a:tblPr>
                <a:tableStyleId>{5C22544A-7EE6-4342-B048-85BDC9FD1C3A}</a:tableStyleId>
              </a:tblPr>
              <a:tblGrid>
                <a:gridCol w="1600200">
                  <a:extLst>
                    <a:ext uri="{9D8B030D-6E8A-4147-A177-3AD203B41FA5}">
                      <a16:colId xmlns:a16="http://schemas.microsoft.com/office/drawing/2014/main" val="3604268091"/>
                    </a:ext>
                  </a:extLst>
                </a:gridCol>
                <a:gridCol w="990600">
                  <a:extLst>
                    <a:ext uri="{9D8B030D-6E8A-4147-A177-3AD203B41FA5}">
                      <a16:colId xmlns:a16="http://schemas.microsoft.com/office/drawing/2014/main" val="249164352"/>
                    </a:ext>
                  </a:extLst>
                </a:gridCol>
                <a:gridCol w="1295400">
                  <a:extLst>
                    <a:ext uri="{9D8B030D-6E8A-4147-A177-3AD203B41FA5}">
                      <a16:colId xmlns:a16="http://schemas.microsoft.com/office/drawing/2014/main" val="3815857409"/>
                    </a:ext>
                  </a:extLst>
                </a:gridCol>
                <a:gridCol w="1524000">
                  <a:extLst>
                    <a:ext uri="{9D8B030D-6E8A-4147-A177-3AD203B41FA5}">
                      <a16:colId xmlns:a16="http://schemas.microsoft.com/office/drawing/2014/main" val="3080838746"/>
                    </a:ext>
                  </a:extLst>
                </a:gridCol>
                <a:gridCol w="1524000">
                  <a:extLst>
                    <a:ext uri="{9D8B030D-6E8A-4147-A177-3AD203B41FA5}">
                      <a16:colId xmlns:a16="http://schemas.microsoft.com/office/drawing/2014/main" val="2700756865"/>
                    </a:ext>
                  </a:extLst>
                </a:gridCol>
                <a:gridCol w="1752602">
                  <a:extLst>
                    <a:ext uri="{9D8B030D-6E8A-4147-A177-3AD203B41FA5}">
                      <a16:colId xmlns:a16="http://schemas.microsoft.com/office/drawing/2014/main" val="1157754504"/>
                    </a:ext>
                  </a:extLst>
                </a:gridCol>
              </a:tblGrid>
              <a:tr h="928150">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Female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Underrepresented Minority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International Medical Graduate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Total Number of Fellows Graduating General CV Disease Fellowship  </a:t>
                      </a:r>
                    </a:p>
                    <a:p>
                      <a:pPr algn="ctr" fontAlgn="ctr"/>
                      <a:r>
                        <a:rPr lang="en-US" sz="1400" u="none" strike="noStrike" dirty="0">
                          <a:solidFill>
                            <a:schemeClr val="bg1"/>
                          </a:solidFill>
                          <a:effectLst/>
                          <a:latin typeface="Arial" panose="020B0604020202020204" pitchFamily="34" charset="0"/>
                          <a:cs typeface="Arial" panose="020B0604020202020204" pitchFamily="34" charset="0"/>
                        </a:rPr>
                        <a:t>(2017-2018)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2028765132"/>
                  </a:ext>
                </a:extLst>
              </a:tr>
              <a:tr h="185630">
                <a:tc>
                  <a:txBody>
                    <a:bodyPr/>
                    <a:lstStyle/>
                    <a:p>
                      <a:pPr algn="l" fontAlgn="ctr"/>
                      <a:r>
                        <a:rPr lang="en-US" sz="1400" u="none" strike="noStrike" dirty="0">
                          <a:solidFill>
                            <a:schemeClr val="bg1"/>
                          </a:solidFill>
                          <a:effectLst/>
                          <a:latin typeface="Arial" panose="020B0604020202020204" pitchFamily="34" charset="0"/>
                          <a:cs typeface="Arial" panose="020B0604020202020204" pitchFamily="34" charset="0"/>
                        </a:rPr>
                        <a:t>Mean Number of Fellows</a:t>
                      </a: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14.28</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3.37</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1.87</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4.10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4.49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25314033"/>
                  </a:ext>
                </a:extLst>
              </a:tr>
              <a:tr h="185630">
                <a:tc>
                  <a:txBody>
                    <a:bodyPr/>
                    <a:lstStyle/>
                    <a:p>
                      <a:pPr algn="l" fontAlgn="ctr"/>
                      <a:r>
                        <a:rPr lang="en-US" sz="1400" u="none" strike="noStrike" dirty="0">
                          <a:solidFill>
                            <a:schemeClr val="bg1"/>
                          </a:solidFill>
                          <a:effectLst/>
                          <a:latin typeface="Arial" panose="020B0604020202020204" pitchFamily="34" charset="0"/>
                          <a:cs typeface="Arial" panose="020B0604020202020204" pitchFamily="34" charset="0"/>
                        </a:rPr>
                        <a:t>Median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13.50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3.00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1.00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4.00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4.00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170974039"/>
                  </a:ext>
                </a:extLst>
              </a:tr>
              <a:tr h="185630">
                <a:tc>
                  <a:txBody>
                    <a:bodyPr/>
                    <a:lstStyle/>
                    <a:p>
                      <a:pPr algn="l" fontAlgn="ctr"/>
                      <a:r>
                        <a:rPr lang="en-US" sz="1400" u="none" strike="noStrike">
                          <a:solidFill>
                            <a:schemeClr val="bg1"/>
                          </a:solidFill>
                          <a:effectLst/>
                          <a:latin typeface="Arial" panose="020B0604020202020204" pitchFamily="34" charset="0"/>
                          <a:cs typeface="Arial" panose="020B0604020202020204" pitchFamily="34" charset="0"/>
                        </a:rPr>
                        <a:t>Std. Deviation</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7.49</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2.62</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2.17</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3.67</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3.14</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001359077"/>
                  </a:ext>
                </a:extLst>
              </a:tr>
              <a:tr h="185630">
                <a:tc>
                  <a:txBody>
                    <a:bodyPr/>
                    <a:lstStyle/>
                    <a:p>
                      <a:pPr algn="l" fontAlgn="ctr"/>
                      <a:r>
                        <a:rPr lang="en-US" sz="1400" u="none" strike="noStrike" dirty="0">
                          <a:solidFill>
                            <a:schemeClr val="bg1"/>
                          </a:solidFill>
                          <a:effectLst/>
                          <a:latin typeface="Arial" panose="020B0604020202020204" pitchFamily="34" charset="0"/>
                          <a:cs typeface="Arial" panose="020B0604020202020204" pitchFamily="34" charset="0"/>
                        </a:rPr>
                        <a:t>Number of Programs (N-Size)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282" marR="9282" marT="9282" marB="0" anchor="ctr">
                    <a:solidFill>
                      <a:srgbClr val="005DA2"/>
                    </a:solidFill>
                  </a:tcPr>
                </a:tc>
                <a:extLst>
                  <a:ext uri="{0D108BD9-81ED-4DB2-BD59-A6C34878D82A}">
                    <a16:rowId xmlns:a16="http://schemas.microsoft.com/office/drawing/2014/main" val="1503009893"/>
                  </a:ext>
                </a:extLst>
              </a:tr>
            </a:tbl>
          </a:graphicData>
        </a:graphic>
      </p:graphicFrame>
      <p:graphicFrame>
        <p:nvGraphicFramePr>
          <p:cNvPr id="3" name="Table 2">
            <a:extLst>
              <a:ext uri="{FF2B5EF4-FFF2-40B4-BE49-F238E27FC236}">
                <a16:creationId xmlns:a16="http://schemas.microsoft.com/office/drawing/2014/main" id="{6EA84E33-833E-4378-AB65-DC8D2BD38D40}"/>
              </a:ext>
            </a:extLst>
          </p:cNvPr>
          <p:cNvGraphicFramePr>
            <a:graphicFrameLocks noGrp="1"/>
          </p:cNvGraphicFramePr>
          <p:nvPr>
            <p:extLst>
              <p:ext uri="{D42A27DB-BD31-4B8C-83A1-F6EECF244321}">
                <p14:modId xmlns:p14="http://schemas.microsoft.com/office/powerpoint/2010/main" val="1494872352"/>
              </p:ext>
            </p:extLst>
          </p:nvPr>
        </p:nvGraphicFramePr>
        <p:xfrm>
          <a:off x="228600" y="4267200"/>
          <a:ext cx="8686802" cy="1967865"/>
        </p:xfrm>
        <a:graphic>
          <a:graphicData uri="http://schemas.openxmlformats.org/drawingml/2006/table">
            <a:tbl>
              <a:tblPr>
                <a:tableStyleId>{5C22544A-7EE6-4342-B048-85BDC9FD1C3A}</a:tableStyleId>
              </a:tblPr>
              <a:tblGrid>
                <a:gridCol w="1600200">
                  <a:extLst>
                    <a:ext uri="{9D8B030D-6E8A-4147-A177-3AD203B41FA5}">
                      <a16:colId xmlns:a16="http://schemas.microsoft.com/office/drawing/2014/main" val="1033338030"/>
                    </a:ext>
                  </a:extLst>
                </a:gridCol>
                <a:gridCol w="1600200">
                  <a:extLst>
                    <a:ext uri="{9D8B030D-6E8A-4147-A177-3AD203B41FA5}">
                      <a16:colId xmlns:a16="http://schemas.microsoft.com/office/drawing/2014/main" val="1115690341"/>
                    </a:ext>
                  </a:extLst>
                </a:gridCol>
                <a:gridCol w="1676400">
                  <a:extLst>
                    <a:ext uri="{9D8B030D-6E8A-4147-A177-3AD203B41FA5}">
                      <a16:colId xmlns:a16="http://schemas.microsoft.com/office/drawing/2014/main" val="1438153232"/>
                    </a:ext>
                  </a:extLst>
                </a:gridCol>
                <a:gridCol w="1219200">
                  <a:extLst>
                    <a:ext uri="{9D8B030D-6E8A-4147-A177-3AD203B41FA5}">
                      <a16:colId xmlns:a16="http://schemas.microsoft.com/office/drawing/2014/main" val="781659189"/>
                    </a:ext>
                  </a:extLst>
                </a:gridCol>
                <a:gridCol w="1219200">
                  <a:extLst>
                    <a:ext uri="{9D8B030D-6E8A-4147-A177-3AD203B41FA5}">
                      <a16:colId xmlns:a16="http://schemas.microsoft.com/office/drawing/2014/main" val="3123225289"/>
                    </a:ext>
                  </a:extLst>
                </a:gridCol>
                <a:gridCol w="1371602">
                  <a:extLst>
                    <a:ext uri="{9D8B030D-6E8A-4147-A177-3AD203B41FA5}">
                      <a16:colId xmlns:a16="http://schemas.microsoft.com/office/drawing/2014/main" val="3418186510"/>
                    </a:ext>
                  </a:extLst>
                </a:gridCol>
              </a:tblGrid>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 </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Interventional Cardiology</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Electrophysiology (EP)</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Heart Failure (HF)</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ACHD</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Imaging</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2329199478"/>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1.80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1.49</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0.63</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0.18</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0.59</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2996887828"/>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Median Number of Fellows</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2.00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0.00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0.00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0.00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680092021"/>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Std. Deviation</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1.80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1.91</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0.98</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0.56</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1.35</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1611757083"/>
                  </a:ext>
                </a:extLst>
              </a:tr>
              <a:tr h="190500">
                <a:tc>
                  <a:txBody>
                    <a:bodyPr/>
                    <a:lstStyle/>
                    <a:p>
                      <a:pPr algn="l" fontAlgn="b"/>
                      <a:r>
                        <a:rPr lang="en-US" sz="1400" u="none" strike="noStrike" dirty="0">
                          <a:solidFill>
                            <a:schemeClr val="bg1"/>
                          </a:solidFill>
                          <a:effectLst/>
                          <a:latin typeface="Arial" panose="020B0604020202020204" pitchFamily="34" charset="0"/>
                          <a:cs typeface="Arial" panose="020B0604020202020204" pitchFamily="34" charset="0"/>
                        </a:rPr>
                        <a:t>Number of Programs (N-Size)</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a:solidFill>
                            <a:schemeClr val="bg1"/>
                          </a:solidFill>
                          <a:effectLst/>
                          <a:latin typeface="Arial" panose="020B0604020202020204" pitchFamily="34" charset="0"/>
                          <a:cs typeface="Arial" panose="020B0604020202020204" pitchFamily="34" charset="0"/>
                        </a:rPr>
                        <a:t>130</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tc>
                  <a:txBody>
                    <a:bodyPr/>
                    <a:lstStyle/>
                    <a:p>
                      <a:pPr algn="ctr" fontAlgn="ctr"/>
                      <a:r>
                        <a:rPr lang="en-US" sz="1400" u="none" strike="noStrike" dirty="0">
                          <a:solidFill>
                            <a:schemeClr val="bg1"/>
                          </a:solidFill>
                          <a:effectLst/>
                          <a:latin typeface="Arial" panose="020B0604020202020204" pitchFamily="34" charset="0"/>
                          <a:cs typeface="Arial" panose="020B0604020202020204" pitchFamily="34" charset="0"/>
                        </a:rPr>
                        <a:t>130</a:t>
                      </a:r>
                      <a:endParaRPr lang="en-US" sz="14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rgbClr val="005DA2"/>
                    </a:solidFill>
                  </a:tcPr>
                </a:tc>
                <a:extLst>
                  <a:ext uri="{0D108BD9-81ED-4DB2-BD59-A6C34878D82A}">
                    <a16:rowId xmlns:a16="http://schemas.microsoft.com/office/drawing/2014/main" val="1178600027"/>
                  </a:ext>
                </a:extLst>
              </a:tr>
            </a:tbl>
          </a:graphicData>
        </a:graphic>
      </p:graphicFrame>
      <p:sp>
        <p:nvSpPr>
          <p:cNvPr id="6" name="Text Box 7">
            <a:extLst>
              <a:ext uri="{FF2B5EF4-FFF2-40B4-BE49-F238E27FC236}">
                <a16:creationId xmlns:a16="http://schemas.microsoft.com/office/drawing/2014/main" id="{69282BFC-3A66-41AF-AEFE-C8D572F9191B}"/>
              </a:ext>
            </a:extLst>
          </p:cNvPr>
          <p:cNvSpPr txBox="1">
            <a:spLocks noChangeArrowheads="1"/>
          </p:cNvSpPr>
          <p:nvPr/>
        </p:nvSpPr>
        <p:spPr bwMode="auto">
          <a:xfrm>
            <a:off x="0" y="6400800"/>
            <a:ext cx="9067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(n=130)</a:t>
            </a:r>
          </a:p>
          <a:p>
            <a:pPr eaLnBrk="1" hangingPunct="1"/>
            <a:r>
              <a:rPr lang="en-US" altLang="en-US" sz="1000" b="0" i="1" dirty="0">
                <a:solidFill>
                  <a:schemeClr val="tx1"/>
                </a:solidFill>
              </a:rPr>
              <a:t>Q:  How many fellows does your institution have in each of the following advanced fellowships? (n=130)</a:t>
            </a:r>
          </a:p>
        </p:txBody>
      </p:sp>
      <p:sp>
        <p:nvSpPr>
          <p:cNvPr id="7" name="Rectangle 4">
            <a:extLst>
              <a:ext uri="{FF2B5EF4-FFF2-40B4-BE49-F238E27FC236}">
                <a16:creationId xmlns:a16="http://schemas.microsoft.com/office/drawing/2014/main" id="{E53883DA-19A1-4D01-A675-16D1D607EFDA}"/>
              </a:ext>
            </a:extLst>
          </p:cNvPr>
          <p:cNvSpPr>
            <a:spLocks noChangeArrowheads="1"/>
          </p:cNvSpPr>
          <p:nvPr/>
        </p:nvSpPr>
        <p:spPr bwMode="auto">
          <a:xfrm>
            <a:off x="1646980" y="3733800"/>
            <a:ext cx="60492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Number of Fellows in Advanced Fellowships</a:t>
            </a:r>
          </a:p>
        </p:txBody>
      </p:sp>
    </p:spTree>
    <p:extLst>
      <p:ext uri="{BB962C8B-B14F-4D97-AF65-F5344CB8AC3E}">
        <p14:creationId xmlns:p14="http://schemas.microsoft.com/office/powerpoint/2010/main" val="3921994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your opinion, is direct clinical exposure to any of the following lacking in your program? Please select all that apply.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Is Direct Clinical Exposure to Any of the Following Lacking In Your Program? </a:t>
            </a:r>
          </a:p>
        </p:txBody>
      </p:sp>
      <p:sp>
        <p:nvSpPr>
          <p:cNvPr id="11" name="Text Box 75"/>
          <p:cNvSpPr txBox="1">
            <a:spLocks noChangeArrowheads="1"/>
          </p:cNvSpPr>
          <p:nvPr/>
        </p:nvSpPr>
        <p:spPr bwMode="auto">
          <a:xfrm>
            <a:off x="3962400" y="59897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572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4 out of 5 CV training program directors (81%) indicated that direct clinical exposure was lacking in at least one area of their program.  The top three areas were Cardiac Transplant (39%), Cardio Oncology (38%), and ACHD (34%). </a:t>
            </a:r>
          </a:p>
        </p:txBody>
      </p:sp>
      <p:pic>
        <p:nvPicPr>
          <p:cNvPr id="3" name="Picture 2">
            <a:extLst>
              <a:ext uri="{FF2B5EF4-FFF2-40B4-BE49-F238E27FC236}">
                <a16:creationId xmlns:a16="http://schemas.microsoft.com/office/drawing/2014/main" id="{FEAF9C24-2D50-4059-8176-0DF34B230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852538"/>
          </a:xfrm>
          <a:prstGeom prst="rect">
            <a:avLst/>
          </a:prstGeom>
        </p:spPr>
      </p:pic>
    </p:spTree>
    <p:extLst>
      <p:ext uri="{BB962C8B-B14F-4D97-AF65-F5344CB8AC3E}">
        <p14:creationId xmlns:p14="http://schemas.microsoft.com/office/powerpoint/2010/main" val="3125776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CC7991-FDA6-493F-9A8D-232F55BB1D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22" y="1013190"/>
            <a:ext cx="6315956" cy="5459471"/>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your opinion, is direct clinical exposure to any of the following lacking in your program? Please select all that apply. (n=130)</a:t>
            </a:r>
          </a:p>
        </p:txBody>
      </p:sp>
      <p:sp>
        <p:nvSpPr>
          <p:cNvPr id="10248" name="Rectangle 8"/>
          <p:cNvSpPr>
            <a:spLocks noGrp="1" noChangeArrowheads="1"/>
          </p:cNvSpPr>
          <p:nvPr>
            <p:ph type="title"/>
          </p:nvPr>
        </p:nvSpPr>
        <p:spPr>
          <a:xfrm>
            <a:off x="0" y="76199"/>
            <a:ext cx="9144000" cy="53042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Is Direct Clinical Exposure to Any of the Following Lacking In Your Program? – </a:t>
            </a:r>
            <a:br>
              <a:rPr lang="en-US" altLang="en-US" sz="2000" b="1" dirty="0">
                <a:solidFill>
                  <a:srgbClr val="00386B"/>
                </a:solidFill>
              </a:rPr>
            </a:br>
            <a:r>
              <a:rPr lang="en-US" altLang="en-US" sz="2000" b="1" dirty="0">
                <a:solidFill>
                  <a:srgbClr val="00386B"/>
                </a:solidFill>
              </a:rPr>
              <a:t>Number of Lacking Items Per CV Program </a:t>
            </a:r>
          </a:p>
        </p:txBody>
      </p:sp>
      <p:sp>
        <p:nvSpPr>
          <p:cNvPr id="11" name="Text Box 75"/>
          <p:cNvSpPr txBox="1">
            <a:spLocks noChangeArrowheads="1"/>
          </p:cNvSpPr>
          <p:nvPr/>
        </p:nvSpPr>
        <p:spPr bwMode="auto">
          <a:xfrm>
            <a:off x="3276600" y="6443990"/>
            <a:ext cx="3048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Number of Lacking Items Per CV Program</a:t>
            </a:r>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66669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About 8 out of 10 CV training programs feel that direct clinical exposure is lacking in their program.  About 1 out of 5 (19%) felt that one area was lacking while an almost equal percentage thought they were lacking in two areas (21%), three areas (15%), or four or more areas (25%).</a:t>
            </a:r>
          </a:p>
        </p:txBody>
      </p:sp>
      <p:sp>
        <p:nvSpPr>
          <p:cNvPr id="9" name="Text Box 75">
            <a:extLst>
              <a:ext uri="{FF2B5EF4-FFF2-40B4-BE49-F238E27FC236}">
                <a16:creationId xmlns:a16="http://schemas.microsoft.com/office/drawing/2014/main" id="{B83E1C56-D366-4B02-AE0E-EE3097627266}"/>
              </a:ext>
            </a:extLst>
          </p:cNvPr>
          <p:cNvSpPr txBox="1">
            <a:spLocks noChangeArrowheads="1"/>
          </p:cNvSpPr>
          <p:nvPr/>
        </p:nvSpPr>
        <p:spPr bwMode="auto">
          <a:xfrm>
            <a:off x="7696200" y="59436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4254964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For the services which your program does not offer, how do you supplement the education of your fellows? Please select all that apply.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Supplemental Education for Services Not Offered by Program</a:t>
            </a:r>
          </a:p>
        </p:txBody>
      </p:sp>
      <p:sp>
        <p:nvSpPr>
          <p:cNvPr id="11" name="Text Box 75"/>
          <p:cNvSpPr txBox="1">
            <a:spLocks noChangeArrowheads="1"/>
          </p:cNvSpPr>
          <p:nvPr/>
        </p:nvSpPr>
        <p:spPr bwMode="auto">
          <a:xfrm>
            <a:off x="3962400" y="5149755"/>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572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2 out of 3 programs (69%) supplement the education of their fellows with lectures, while more than 2 out of 5 (43%) offer electives at other medical centers. </a:t>
            </a:r>
          </a:p>
        </p:txBody>
      </p:sp>
      <p:pic>
        <p:nvPicPr>
          <p:cNvPr id="4" name="Picture 3">
            <a:extLst>
              <a:ext uri="{FF2B5EF4-FFF2-40B4-BE49-F238E27FC236}">
                <a16:creationId xmlns:a16="http://schemas.microsoft.com/office/drawing/2014/main" id="{F996EC15-3C91-407E-B90A-7BB697884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3593910"/>
          </a:xfrm>
          <a:prstGeom prst="rect">
            <a:avLst/>
          </a:prstGeom>
        </p:spPr>
      </p:pic>
    </p:spTree>
    <p:extLst>
      <p:ext uri="{BB962C8B-B14F-4D97-AF65-F5344CB8AC3E}">
        <p14:creationId xmlns:p14="http://schemas.microsoft.com/office/powerpoint/2010/main" val="84633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FA1C79-125D-40EA-A0C5-9948AF84B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4913" y="1145977"/>
            <a:ext cx="2057687" cy="4841559"/>
          </a:xfrm>
          <a:prstGeom prst="rect">
            <a:avLst/>
          </a:prstGeom>
        </p:spPr>
      </p:pic>
      <p:sp>
        <p:nvSpPr>
          <p:cNvPr id="10247" name="Text Box 7"/>
          <p:cNvSpPr txBox="1">
            <a:spLocks noChangeArrowheads="1"/>
          </p:cNvSpPr>
          <p:nvPr/>
        </p:nvSpPr>
        <p:spPr bwMode="auto">
          <a:xfrm>
            <a:off x="-76200" y="645789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endParaRPr lang="en-US" altLang="en-US" sz="1000" b="0" i="1" dirty="0">
              <a:solidFill>
                <a:schemeClr val="tx1"/>
              </a:solidFill>
            </a:endParaRPr>
          </a:p>
          <a:p>
            <a:pPr eaLnBrk="1" hangingPunct="1"/>
            <a:r>
              <a:rPr lang="en-US" altLang="en-US" sz="1000" b="0" i="1" dirty="0">
                <a:solidFill>
                  <a:schemeClr val="tx1"/>
                </a:solidFill>
              </a:rPr>
              <a:t>Q:  How many mandatory </a:t>
            </a:r>
            <a:r>
              <a:rPr lang="en-US" altLang="en-US" sz="1000" b="0" i="1" u="sng" dirty="0">
                <a:solidFill>
                  <a:schemeClr val="tx1"/>
                </a:solidFill>
              </a:rPr>
              <a:t>research months </a:t>
            </a:r>
            <a:r>
              <a:rPr lang="en-US" altLang="en-US" sz="1000" b="0" i="1" dirty="0">
                <a:solidFill>
                  <a:schemeClr val="tx1"/>
                </a:solidFill>
              </a:rPr>
              <a:t>does each fellow have to spend in the three year program?  (n=130)</a:t>
            </a:r>
          </a:p>
        </p:txBody>
      </p:sp>
      <p:sp>
        <p:nvSpPr>
          <p:cNvPr id="10248" name="Rectangle 8"/>
          <p:cNvSpPr>
            <a:spLocks noGrp="1" noChangeArrowheads="1"/>
          </p:cNvSpPr>
          <p:nvPr>
            <p:ph type="title"/>
          </p:nvPr>
        </p:nvSpPr>
        <p:spPr>
          <a:xfrm>
            <a:off x="-228600" y="0"/>
            <a:ext cx="9525000" cy="54358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Number of Mandatory Months in Three Year Program:  Research Months</a:t>
            </a:r>
          </a:p>
        </p:txBody>
      </p:sp>
      <p:sp>
        <p:nvSpPr>
          <p:cNvPr id="15" name="Text Box 75">
            <a:extLst>
              <a:ext uri="{FF2B5EF4-FFF2-40B4-BE49-F238E27FC236}">
                <a16:creationId xmlns:a16="http://schemas.microsoft.com/office/drawing/2014/main" id="{115F4329-192F-4D82-A805-2D9C0166AE6B}"/>
              </a:ext>
            </a:extLst>
          </p:cNvPr>
          <p:cNvSpPr txBox="1">
            <a:spLocks noChangeArrowheads="1"/>
          </p:cNvSpPr>
          <p:nvPr/>
        </p:nvSpPr>
        <p:spPr bwMode="auto">
          <a:xfrm>
            <a:off x="3886200" y="594657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7" name="Text Box 75">
            <a:extLst>
              <a:ext uri="{FF2B5EF4-FFF2-40B4-BE49-F238E27FC236}">
                <a16:creationId xmlns:a16="http://schemas.microsoft.com/office/drawing/2014/main" id="{C4FB383F-7B52-43B4-B5BF-20378345D7BD}"/>
              </a:ext>
            </a:extLst>
          </p:cNvPr>
          <p:cNvSpPr txBox="1">
            <a:spLocks noChangeArrowheads="1"/>
          </p:cNvSpPr>
          <p:nvPr/>
        </p:nvSpPr>
        <p:spPr bwMode="auto">
          <a:xfrm>
            <a:off x="2667000" y="17555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 months</a:t>
            </a:r>
          </a:p>
        </p:txBody>
      </p:sp>
      <p:cxnSp>
        <p:nvCxnSpPr>
          <p:cNvPr id="28" name="Straight Arrow Connector 27">
            <a:extLst>
              <a:ext uri="{FF2B5EF4-FFF2-40B4-BE49-F238E27FC236}">
                <a16:creationId xmlns:a16="http://schemas.microsoft.com/office/drawing/2014/main" id="{37739188-F177-4F50-B323-A1F050EC95DB}"/>
              </a:ext>
            </a:extLst>
          </p:cNvPr>
          <p:cNvCxnSpPr/>
          <p:nvPr/>
        </p:nvCxnSpPr>
        <p:spPr>
          <a:xfrm>
            <a:off x="3581400" y="189035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DFD3FE42-97C1-48C3-B81E-80C5FD23E231}"/>
              </a:ext>
            </a:extLst>
          </p:cNvPr>
          <p:cNvSpPr txBox="1">
            <a:spLocks noChangeArrowheads="1"/>
          </p:cNvSpPr>
          <p:nvPr/>
        </p:nvSpPr>
        <p:spPr bwMode="auto">
          <a:xfrm>
            <a:off x="2667000" y="25175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month</a:t>
            </a:r>
          </a:p>
        </p:txBody>
      </p:sp>
      <p:cxnSp>
        <p:nvCxnSpPr>
          <p:cNvPr id="30" name="Straight Arrow Connector 29">
            <a:extLst>
              <a:ext uri="{FF2B5EF4-FFF2-40B4-BE49-F238E27FC236}">
                <a16:creationId xmlns:a16="http://schemas.microsoft.com/office/drawing/2014/main" id="{4954AC6D-B19D-442E-8FD4-8D7365EB2959}"/>
              </a:ext>
            </a:extLst>
          </p:cNvPr>
          <p:cNvCxnSpPr/>
          <p:nvPr/>
        </p:nvCxnSpPr>
        <p:spPr>
          <a:xfrm>
            <a:off x="3581400" y="265235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27A5D0E4-1F5F-4BAD-9DFF-3BE9CCE9B9B0}"/>
              </a:ext>
            </a:extLst>
          </p:cNvPr>
          <p:cNvSpPr txBox="1">
            <a:spLocks noChangeArrowheads="1"/>
          </p:cNvSpPr>
          <p:nvPr/>
        </p:nvSpPr>
        <p:spPr bwMode="auto">
          <a:xfrm>
            <a:off x="2667000" y="4023956"/>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 months</a:t>
            </a:r>
          </a:p>
        </p:txBody>
      </p:sp>
      <p:cxnSp>
        <p:nvCxnSpPr>
          <p:cNvPr id="32" name="Straight Arrow Connector 31">
            <a:extLst>
              <a:ext uri="{FF2B5EF4-FFF2-40B4-BE49-F238E27FC236}">
                <a16:creationId xmlns:a16="http://schemas.microsoft.com/office/drawing/2014/main" id="{BEA7B60B-9EBE-46EA-821B-B81AAA33C654}"/>
              </a:ext>
            </a:extLst>
          </p:cNvPr>
          <p:cNvCxnSpPr/>
          <p:nvPr/>
        </p:nvCxnSpPr>
        <p:spPr>
          <a:xfrm>
            <a:off x="3581400" y="415873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38889947-1EBD-41DD-8814-AA5A7EBD8AF3}"/>
              </a:ext>
            </a:extLst>
          </p:cNvPr>
          <p:cNvSpPr txBox="1">
            <a:spLocks noChangeArrowheads="1"/>
          </p:cNvSpPr>
          <p:nvPr/>
        </p:nvSpPr>
        <p:spPr bwMode="auto">
          <a:xfrm>
            <a:off x="2590800" y="51083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 – 6 months</a:t>
            </a:r>
          </a:p>
        </p:txBody>
      </p:sp>
      <p:cxnSp>
        <p:nvCxnSpPr>
          <p:cNvPr id="34" name="Straight Arrow Connector 33">
            <a:extLst>
              <a:ext uri="{FF2B5EF4-FFF2-40B4-BE49-F238E27FC236}">
                <a16:creationId xmlns:a16="http://schemas.microsoft.com/office/drawing/2014/main" id="{F5FC56F7-A1E9-46A3-BF37-9B616C174302}"/>
              </a:ext>
            </a:extLst>
          </p:cNvPr>
          <p:cNvCxnSpPr/>
          <p:nvPr/>
        </p:nvCxnSpPr>
        <p:spPr>
          <a:xfrm>
            <a:off x="3581400" y="524315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75">
            <a:extLst>
              <a:ext uri="{FF2B5EF4-FFF2-40B4-BE49-F238E27FC236}">
                <a16:creationId xmlns:a16="http://schemas.microsoft.com/office/drawing/2014/main" id="{9FB74DFF-C278-4655-AAC4-4F2A7989F0B3}"/>
              </a:ext>
            </a:extLst>
          </p:cNvPr>
          <p:cNvSpPr txBox="1">
            <a:spLocks noChangeArrowheads="1"/>
          </p:cNvSpPr>
          <p:nvPr/>
        </p:nvSpPr>
        <p:spPr bwMode="auto">
          <a:xfrm>
            <a:off x="2667000" y="569886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7 or more months</a:t>
            </a:r>
          </a:p>
        </p:txBody>
      </p:sp>
      <p:cxnSp>
        <p:nvCxnSpPr>
          <p:cNvPr id="36" name="Straight Arrow Connector 35">
            <a:extLst>
              <a:ext uri="{FF2B5EF4-FFF2-40B4-BE49-F238E27FC236}">
                <a16:creationId xmlns:a16="http://schemas.microsoft.com/office/drawing/2014/main" id="{AD332BD4-B1EC-470A-8A38-69897B4CC68B}"/>
              </a:ext>
            </a:extLst>
          </p:cNvPr>
          <p:cNvCxnSpPr/>
          <p:nvPr/>
        </p:nvCxnSpPr>
        <p:spPr>
          <a:xfrm>
            <a:off x="3581400" y="585126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E52A5B9-723A-44B8-AB41-548E7975DBF7}"/>
              </a:ext>
            </a:extLst>
          </p:cNvPr>
          <p:cNvSpPr/>
          <p:nvPr/>
        </p:nvSpPr>
        <p:spPr>
          <a:xfrm>
            <a:off x="5329154" y="5260777"/>
            <a:ext cx="1986046" cy="600164"/>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Mean months = 3.1 months</a:t>
            </a:r>
          </a:p>
          <a:p>
            <a:r>
              <a:rPr lang="en-US" sz="1100" dirty="0">
                <a:latin typeface="Arial" panose="020B0604020202020204" pitchFamily="34" charset="0"/>
                <a:cs typeface="Arial" panose="020B0604020202020204" pitchFamily="34" charset="0"/>
              </a:rPr>
              <a:t>Median months = 3.0 months</a:t>
            </a:r>
          </a:p>
          <a:p>
            <a:r>
              <a:rPr lang="en-US" sz="1100" dirty="0">
                <a:latin typeface="Arial" panose="020B0604020202020204" pitchFamily="34" charset="0"/>
                <a:cs typeface="Arial" panose="020B0604020202020204" pitchFamily="34" charset="0"/>
              </a:rPr>
              <a:t>Std. Deviation = 3.664</a:t>
            </a:r>
          </a:p>
        </p:txBody>
      </p:sp>
      <p:sp>
        <p:nvSpPr>
          <p:cNvPr id="37" name="Rectangle 36">
            <a:extLst>
              <a:ext uri="{FF2B5EF4-FFF2-40B4-BE49-F238E27FC236}">
                <a16:creationId xmlns:a16="http://schemas.microsoft.com/office/drawing/2014/main" id="{4E4549FA-C79E-4B50-AFB2-C0EB09787428}"/>
              </a:ext>
            </a:extLst>
          </p:cNvPr>
          <p:cNvSpPr/>
          <p:nvPr/>
        </p:nvSpPr>
        <p:spPr>
          <a:xfrm>
            <a:off x="5333999" y="5260777"/>
            <a:ext cx="1904714" cy="591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F9CD8D3-7817-4311-B07C-37E1E70A3B46}"/>
              </a:ext>
            </a:extLst>
          </p:cNvPr>
          <p:cNvSpPr/>
          <p:nvPr/>
        </p:nvSpPr>
        <p:spPr>
          <a:xfrm>
            <a:off x="2891328" y="990600"/>
            <a:ext cx="3357072" cy="307777"/>
          </a:xfrm>
          <a:prstGeom prst="rect">
            <a:avLst/>
          </a:prstGeom>
        </p:spPr>
        <p:txBody>
          <a:bodyPr wrap="square">
            <a:spAutoFit/>
          </a:bodyPr>
          <a:lstStyle/>
          <a:p>
            <a:pPr algn="ctr"/>
            <a:r>
              <a:rPr lang="en-US" sz="1400" u="sng" dirty="0"/>
              <a:t>Number of Mandatory Research Months</a:t>
            </a:r>
          </a:p>
        </p:txBody>
      </p:sp>
      <p:sp>
        <p:nvSpPr>
          <p:cNvPr id="48" name="Text Box 75">
            <a:extLst>
              <a:ext uri="{FF2B5EF4-FFF2-40B4-BE49-F238E27FC236}">
                <a16:creationId xmlns:a16="http://schemas.microsoft.com/office/drawing/2014/main" id="{EF60BDEA-F535-4C2F-9A07-F635F65AB6F5}"/>
              </a:ext>
            </a:extLst>
          </p:cNvPr>
          <p:cNvSpPr txBox="1">
            <a:spLocks noChangeArrowheads="1"/>
          </p:cNvSpPr>
          <p:nvPr/>
        </p:nvSpPr>
        <p:spPr bwMode="auto">
          <a:xfrm>
            <a:off x="2667000" y="31271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months</a:t>
            </a:r>
          </a:p>
        </p:txBody>
      </p:sp>
      <p:cxnSp>
        <p:nvCxnSpPr>
          <p:cNvPr id="49" name="Straight Arrow Connector 48">
            <a:extLst>
              <a:ext uri="{FF2B5EF4-FFF2-40B4-BE49-F238E27FC236}">
                <a16:creationId xmlns:a16="http://schemas.microsoft.com/office/drawing/2014/main" id="{B4EBC1B3-AEDA-4FD5-857F-F96EDADA69BE}"/>
              </a:ext>
            </a:extLst>
          </p:cNvPr>
          <p:cNvCxnSpPr/>
          <p:nvPr/>
        </p:nvCxnSpPr>
        <p:spPr>
          <a:xfrm>
            <a:off x="3581400" y="326195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5">
            <a:extLst>
              <a:ext uri="{FF2B5EF4-FFF2-40B4-BE49-F238E27FC236}">
                <a16:creationId xmlns:a16="http://schemas.microsoft.com/office/drawing/2014/main" id="{F5D84AD2-A7AD-4DF8-9AA4-5CEF5E9B130C}"/>
              </a:ext>
            </a:extLst>
          </p:cNvPr>
          <p:cNvSpPr txBox="1">
            <a:spLocks noChangeArrowheads="1"/>
          </p:cNvSpPr>
          <p:nvPr/>
        </p:nvSpPr>
        <p:spPr bwMode="auto">
          <a:xfrm>
            <a:off x="0" y="4572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In terms of mandatory research months the majority require between 1 – 3 months (51%).  </a:t>
            </a:r>
          </a:p>
        </p:txBody>
      </p:sp>
      <p:sp>
        <p:nvSpPr>
          <p:cNvPr id="55" name="Right Brace 54">
            <a:extLst>
              <a:ext uri="{FF2B5EF4-FFF2-40B4-BE49-F238E27FC236}">
                <a16:creationId xmlns:a16="http://schemas.microsoft.com/office/drawing/2014/main" id="{46E4B370-1B4D-402F-83DC-0D106A0254D0}"/>
              </a:ext>
            </a:extLst>
          </p:cNvPr>
          <p:cNvSpPr/>
          <p:nvPr/>
        </p:nvSpPr>
        <p:spPr>
          <a:xfrm>
            <a:off x="5183918" y="2441379"/>
            <a:ext cx="685800" cy="23051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a:extLst>
              <a:ext uri="{FF2B5EF4-FFF2-40B4-BE49-F238E27FC236}">
                <a16:creationId xmlns:a16="http://schemas.microsoft.com/office/drawing/2014/main" id="{1D69AD0A-B350-4562-86E6-6DBAF24902CB}"/>
              </a:ext>
            </a:extLst>
          </p:cNvPr>
          <p:cNvSpPr/>
          <p:nvPr/>
        </p:nvSpPr>
        <p:spPr>
          <a:xfrm>
            <a:off x="5869718" y="3355777"/>
            <a:ext cx="607282" cy="369332"/>
          </a:xfrm>
          <a:prstGeom prst="rect">
            <a:avLst/>
          </a:prstGeom>
        </p:spPr>
        <p:txBody>
          <a:bodyPr wrap="none">
            <a:spAutoFit/>
          </a:bodyPr>
          <a:lstStyle/>
          <a:p>
            <a:r>
              <a:rPr lang="en-US" dirty="0"/>
              <a:t>51%</a:t>
            </a:r>
          </a:p>
        </p:txBody>
      </p:sp>
    </p:spTree>
    <p:extLst>
      <p:ext uri="{BB962C8B-B14F-4D97-AF65-F5344CB8AC3E}">
        <p14:creationId xmlns:p14="http://schemas.microsoft.com/office/powerpoint/2010/main" val="3807977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D94B507-763D-4623-9577-52F9E5D4B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999" y="1066799"/>
            <a:ext cx="1524000" cy="5181601"/>
          </a:xfrm>
          <a:prstGeom prst="rect">
            <a:avLst/>
          </a:prstGeom>
        </p:spPr>
      </p:pic>
      <p:pic>
        <p:nvPicPr>
          <p:cNvPr id="26" name="Picture 25">
            <a:extLst>
              <a:ext uri="{FF2B5EF4-FFF2-40B4-BE49-F238E27FC236}">
                <a16:creationId xmlns:a16="http://schemas.microsoft.com/office/drawing/2014/main" id="{7C99975D-3395-4D46-9570-49A425A39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66800"/>
            <a:ext cx="1523999" cy="5181601"/>
          </a:xfrm>
          <a:prstGeom prst="rect">
            <a:avLst/>
          </a:prstGeom>
        </p:spPr>
      </p:pic>
      <p:pic>
        <p:nvPicPr>
          <p:cNvPr id="6" name="Picture 5">
            <a:extLst>
              <a:ext uri="{FF2B5EF4-FFF2-40B4-BE49-F238E27FC236}">
                <a16:creationId xmlns:a16="http://schemas.microsoft.com/office/drawing/2014/main" id="{23B1F989-C1C5-4540-A098-21D139212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066799"/>
            <a:ext cx="1524000" cy="5181601"/>
          </a:xfrm>
          <a:prstGeom prst="rect">
            <a:avLst/>
          </a:prstGeom>
        </p:spPr>
      </p:pic>
      <p:pic>
        <p:nvPicPr>
          <p:cNvPr id="28" name="Picture 27">
            <a:extLst>
              <a:ext uri="{FF2B5EF4-FFF2-40B4-BE49-F238E27FC236}">
                <a16:creationId xmlns:a16="http://schemas.microsoft.com/office/drawing/2014/main" id="{7EFFFD58-50D1-44B3-8C97-4D839D4A7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1066800"/>
            <a:ext cx="1523999" cy="5181601"/>
          </a:xfrm>
          <a:prstGeom prst="rect">
            <a:avLst/>
          </a:prstGeom>
        </p:spPr>
      </p:pic>
      <p:pic>
        <p:nvPicPr>
          <p:cNvPr id="24" name="Picture 23">
            <a:extLst>
              <a:ext uri="{FF2B5EF4-FFF2-40B4-BE49-F238E27FC236}">
                <a16:creationId xmlns:a16="http://schemas.microsoft.com/office/drawing/2014/main" id="{6CC217F6-D532-4AA2-9F63-15D14D8BF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2600" y="1066800"/>
            <a:ext cx="1523999" cy="5181601"/>
          </a:xfrm>
          <a:prstGeom prst="rect">
            <a:avLst/>
          </a:prstGeom>
        </p:spPr>
      </p:pic>
      <p:pic>
        <p:nvPicPr>
          <p:cNvPr id="3" name="Picture 2">
            <a:extLst>
              <a:ext uri="{FF2B5EF4-FFF2-40B4-BE49-F238E27FC236}">
                <a16:creationId xmlns:a16="http://schemas.microsoft.com/office/drawing/2014/main" id="{BC1D30C4-4E71-46EB-8F0B-3265385FFF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1" y="1066800"/>
            <a:ext cx="1523999" cy="5181600"/>
          </a:xfrm>
          <a:prstGeom prst="rect">
            <a:avLst/>
          </a:prstGeom>
        </p:spPr>
      </p:pic>
      <p:sp>
        <p:nvSpPr>
          <p:cNvPr id="5123" name="Rectangle 4"/>
          <p:cNvSpPr>
            <a:spLocks noChangeArrowheads="1"/>
          </p:cNvSpPr>
          <p:nvPr/>
        </p:nvSpPr>
        <p:spPr bwMode="auto">
          <a:xfrm>
            <a:off x="44697" y="152400"/>
            <a:ext cx="89523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Mandatory Number of Months for Specific Areas: CT, MRI, Vascular, ACHD, </a:t>
            </a:r>
          </a:p>
          <a:p>
            <a:pPr algn="ctr" eaLnBrk="1" hangingPunct="1">
              <a:spcBef>
                <a:spcPct val="0"/>
              </a:spcBef>
              <a:buFontTx/>
              <a:buNone/>
            </a:pPr>
            <a:r>
              <a:rPr lang="en-US" altLang="en-US" sz="2000" b="1" dirty="0">
                <a:solidFill>
                  <a:srgbClr val="00386B"/>
                </a:solidFill>
                <a:latin typeface="+mj-lt"/>
                <a:cs typeface="Arial" charset="0"/>
              </a:rPr>
              <a:t>Cardiac Surgery, and Other</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553200"/>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During the three years the mandatory number of months for each of the following is: (n=130)</a:t>
            </a:r>
          </a:p>
        </p:txBody>
      </p:sp>
      <p:sp>
        <p:nvSpPr>
          <p:cNvPr id="8" name="Text Box 75">
            <a:extLst>
              <a:ext uri="{FF2B5EF4-FFF2-40B4-BE49-F238E27FC236}">
                <a16:creationId xmlns:a16="http://schemas.microsoft.com/office/drawing/2014/main" id="{357F8ED7-7EB6-4EB5-9448-5AB23073F11A}"/>
              </a:ext>
            </a:extLst>
          </p:cNvPr>
          <p:cNvSpPr txBox="1">
            <a:spLocks noChangeArrowheads="1"/>
          </p:cNvSpPr>
          <p:nvPr/>
        </p:nvSpPr>
        <p:spPr bwMode="auto">
          <a:xfrm>
            <a:off x="-304800" y="198120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 </a:t>
            </a:r>
          </a:p>
          <a:p>
            <a:pPr algn="ctr"/>
            <a:r>
              <a:rPr lang="en-US" altLang="en-US" sz="1000" b="0" dirty="0">
                <a:solidFill>
                  <a:schemeClr val="tx1"/>
                </a:solidFill>
              </a:rPr>
              <a:t>months</a:t>
            </a:r>
          </a:p>
        </p:txBody>
      </p:sp>
      <p:cxnSp>
        <p:nvCxnSpPr>
          <p:cNvPr id="9" name="Straight Arrow Connector 8">
            <a:extLst>
              <a:ext uri="{FF2B5EF4-FFF2-40B4-BE49-F238E27FC236}">
                <a16:creationId xmlns:a16="http://schemas.microsoft.com/office/drawing/2014/main" id="{448847E8-43B8-4FFA-BC09-2809D10BD06C}"/>
              </a:ext>
            </a:extLst>
          </p:cNvPr>
          <p:cNvCxnSpPr/>
          <p:nvPr/>
        </p:nvCxnSpPr>
        <p:spPr>
          <a:xfrm>
            <a:off x="457200" y="21745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 Box 75">
            <a:extLst>
              <a:ext uri="{FF2B5EF4-FFF2-40B4-BE49-F238E27FC236}">
                <a16:creationId xmlns:a16="http://schemas.microsoft.com/office/drawing/2014/main" id="{AF0B0A04-BAD6-4F15-8537-7730F6D9FD68}"/>
              </a:ext>
            </a:extLst>
          </p:cNvPr>
          <p:cNvSpPr txBox="1">
            <a:spLocks noChangeArrowheads="1"/>
          </p:cNvSpPr>
          <p:nvPr/>
        </p:nvSpPr>
        <p:spPr bwMode="auto">
          <a:xfrm>
            <a:off x="-228600" y="4554379"/>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0 </a:t>
            </a:r>
          </a:p>
          <a:p>
            <a:pPr algn="ctr"/>
            <a:r>
              <a:rPr lang="en-US" altLang="en-US" sz="1000" b="0" dirty="0">
                <a:solidFill>
                  <a:schemeClr val="tx1"/>
                </a:solidFill>
              </a:rPr>
              <a:t>months</a:t>
            </a:r>
          </a:p>
        </p:txBody>
      </p:sp>
      <p:cxnSp>
        <p:nvCxnSpPr>
          <p:cNvPr id="13" name="Straight Arrow Connector 12">
            <a:extLst>
              <a:ext uri="{FF2B5EF4-FFF2-40B4-BE49-F238E27FC236}">
                <a16:creationId xmlns:a16="http://schemas.microsoft.com/office/drawing/2014/main" id="{CA8539A2-107D-4EC8-8DEA-695500951F4E}"/>
              </a:ext>
            </a:extLst>
          </p:cNvPr>
          <p:cNvCxnSpPr/>
          <p:nvPr/>
        </p:nvCxnSpPr>
        <p:spPr>
          <a:xfrm>
            <a:off x="533400" y="46891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DC96076-FD36-471F-87D9-81931296943B}"/>
              </a:ext>
            </a:extLst>
          </p:cNvPr>
          <p:cNvSpPr/>
          <p:nvPr/>
        </p:nvSpPr>
        <p:spPr>
          <a:xfrm>
            <a:off x="685800" y="990600"/>
            <a:ext cx="1071072" cy="307777"/>
          </a:xfrm>
          <a:prstGeom prst="rect">
            <a:avLst/>
          </a:prstGeom>
        </p:spPr>
        <p:txBody>
          <a:bodyPr wrap="square">
            <a:spAutoFit/>
          </a:bodyPr>
          <a:lstStyle/>
          <a:p>
            <a:pPr algn="ctr"/>
            <a:r>
              <a:rPr lang="en-US" sz="1400" u="sng" dirty="0"/>
              <a:t>CT</a:t>
            </a:r>
          </a:p>
        </p:txBody>
      </p:sp>
      <p:sp>
        <p:nvSpPr>
          <p:cNvPr id="15" name="Text Box 75">
            <a:extLst>
              <a:ext uri="{FF2B5EF4-FFF2-40B4-BE49-F238E27FC236}">
                <a16:creationId xmlns:a16="http://schemas.microsoft.com/office/drawing/2014/main" id="{F4A46DEF-80FF-4ED5-9BC1-D7BD3688C0B0}"/>
              </a:ext>
            </a:extLst>
          </p:cNvPr>
          <p:cNvSpPr txBox="1">
            <a:spLocks noChangeArrowheads="1"/>
          </p:cNvSpPr>
          <p:nvPr/>
        </p:nvSpPr>
        <p:spPr bwMode="auto">
          <a:xfrm>
            <a:off x="6858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7" name="Rectangle 16">
            <a:extLst>
              <a:ext uri="{FF2B5EF4-FFF2-40B4-BE49-F238E27FC236}">
                <a16:creationId xmlns:a16="http://schemas.microsoft.com/office/drawing/2014/main" id="{46875267-6066-44D0-B4B5-456E2F8501EC}"/>
              </a:ext>
            </a:extLst>
          </p:cNvPr>
          <p:cNvSpPr/>
          <p:nvPr/>
        </p:nvSpPr>
        <p:spPr>
          <a:xfrm>
            <a:off x="3352800" y="990599"/>
            <a:ext cx="1071072" cy="307777"/>
          </a:xfrm>
          <a:prstGeom prst="rect">
            <a:avLst/>
          </a:prstGeom>
        </p:spPr>
        <p:txBody>
          <a:bodyPr wrap="square">
            <a:spAutoFit/>
          </a:bodyPr>
          <a:lstStyle/>
          <a:p>
            <a:pPr algn="ctr"/>
            <a:r>
              <a:rPr lang="en-US" sz="1400" u="sng" dirty="0"/>
              <a:t>Vascular</a:t>
            </a:r>
          </a:p>
        </p:txBody>
      </p:sp>
      <p:sp>
        <p:nvSpPr>
          <p:cNvPr id="18" name="Text Box 75">
            <a:extLst>
              <a:ext uri="{FF2B5EF4-FFF2-40B4-BE49-F238E27FC236}">
                <a16:creationId xmlns:a16="http://schemas.microsoft.com/office/drawing/2014/main" id="{9005FFBF-968E-4622-8F12-8B4B622A7A1B}"/>
              </a:ext>
            </a:extLst>
          </p:cNvPr>
          <p:cNvSpPr txBox="1">
            <a:spLocks noChangeArrowheads="1"/>
          </p:cNvSpPr>
          <p:nvPr/>
        </p:nvSpPr>
        <p:spPr bwMode="auto">
          <a:xfrm>
            <a:off x="19812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9" name="Rectangle 18">
            <a:extLst>
              <a:ext uri="{FF2B5EF4-FFF2-40B4-BE49-F238E27FC236}">
                <a16:creationId xmlns:a16="http://schemas.microsoft.com/office/drawing/2014/main" id="{952CE0AC-1AE0-456B-B417-2461DED2A747}"/>
              </a:ext>
            </a:extLst>
          </p:cNvPr>
          <p:cNvSpPr/>
          <p:nvPr/>
        </p:nvSpPr>
        <p:spPr>
          <a:xfrm>
            <a:off x="1981199" y="987623"/>
            <a:ext cx="1071072" cy="307777"/>
          </a:xfrm>
          <a:prstGeom prst="rect">
            <a:avLst/>
          </a:prstGeom>
        </p:spPr>
        <p:txBody>
          <a:bodyPr wrap="square">
            <a:spAutoFit/>
          </a:bodyPr>
          <a:lstStyle/>
          <a:p>
            <a:pPr algn="ctr"/>
            <a:r>
              <a:rPr lang="en-US" sz="1400" u="sng" dirty="0"/>
              <a:t>MRI</a:t>
            </a:r>
          </a:p>
        </p:txBody>
      </p:sp>
      <p:sp>
        <p:nvSpPr>
          <p:cNvPr id="20" name="Rectangle 19">
            <a:extLst>
              <a:ext uri="{FF2B5EF4-FFF2-40B4-BE49-F238E27FC236}">
                <a16:creationId xmlns:a16="http://schemas.microsoft.com/office/drawing/2014/main" id="{449E512C-6CD2-4EFD-AC7A-E67154156DA3}"/>
              </a:ext>
            </a:extLst>
          </p:cNvPr>
          <p:cNvSpPr/>
          <p:nvPr/>
        </p:nvSpPr>
        <p:spPr>
          <a:xfrm>
            <a:off x="4720127" y="990600"/>
            <a:ext cx="1071072" cy="307777"/>
          </a:xfrm>
          <a:prstGeom prst="rect">
            <a:avLst/>
          </a:prstGeom>
        </p:spPr>
        <p:txBody>
          <a:bodyPr wrap="square">
            <a:spAutoFit/>
          </a:bodyPr>
          <a:lstStyle/>
          <a:p>
            <a:pPr algn="ctr"/>
            <a:r>
              <a:rPr lang="en-US" sz="1400" u="sng" dirty="0"/>
              <a:t>ACHD</a:t>
            </a:r>
          </a:p>
        </p:txBody>
      </p:sp>
      <p:sp>
        <p:nvSpPr>
          <p:cNvPr id="21" name="Rectangle 20">
            <a:extLst>
              <a:ext uri="{FF2B5EF4-FFF2-40B4-BE49-F238E27FC236}">
                <a16:creationId xmlns:a16="http://schemas.microsoft.com/office/drawing/2014/main" id="{5011DFAA-5937-4FEB-B21D-7FBEFD2D9890}"/>
              </a:ext>
            </a:extLst>
          </p:cNvPr>
          <p:cNvSpPr/>
          <p:nvPr/>
        </p:nvSpPr>
        <p:spPr>
          <a:xfrm>
            <a:off x="6091727" y="762000"/>
            <a:ext cx="1071072" cy="523220"/>
          </a:xfrm>
          <a:prstGeom prst="rect">
            <a:avLst/>
          </a:prstGeom>
        </p:spPr>
        <p:txBody>
          <a:bodyPr wrap="square">
            <a:spAutoFit/>
          </a:bodyPr>
          <a:lstStyle/>
          <a:p>
            <a:pPr algn="ctr"/>
            <a:r>
              <a:rPr lang="en-US" sz="1400" u="sng" dirty="0"/>
              <a:t>Cardiac Surgery</a:t>
            </a:r>
          </a:p>
        </p:txBody>
      </p:sp>
      <p:sp>
        <p:nvSpPr>
          <p:cNvPr id="22" name="Rectangle 21">
            <a:extLst>
              <a:ext uri="{FF2B5EF4-FFF2-40B4-BE49-F238E27FC236}">
                <a16:creationId xmlns:a16="http://schemas.microsoft.com/office/drawing/2014/main" id="{C9420B7E-6401-4F30-987A-25967E27B1FE}"/>
              </a:ext>
            </a:extLst>
          </p:cNvPr>
          <p:cNvSpPr/>
          <p:nvPr/>
        </p:nvSpPr>
        <p:spPr>
          <a:xfrm>
            <a:off x="7467599" y="987623"/>
            <a:ext cx="1071072" cy="307777"/>
          </a:xfrm>
          <a:prstGeom prst="rect">
            <a:avLst/>
          </a:prstGeom>
        </p:spPr>
        <p:txBody>
          <a:bodyPr wrap="square">
            <a:spAutoFit/>
          </a:bodyPr>
          <a:lstStyle/>
          <a:p>
            <a:pPr algn="ctr"/>
            <a:r>
              <a:rPr lang="en-US" sz="1400" u="sng" dirty="0"/>
              <a:t>Other</a:t>
            </a:r>
          </a:p>
        </p:txBody>
      </p:sp>
      <p:sp>
        <p:nvSpPr>
          <p:cNvPr id="23" name="Text Box 75">
            <a:extLst>
              <a:ext uri="{FF2B5EF4-FFF2-40B4-BE49-F238E27FC236}">
                <a16:creationId xmlns:a16="http://schemas.microsoft.com/office/drawing/2014/main" id="{E312C778-5066-46CF-95BC-4F7B2EDD9B89}"/>
              </a:ext>
            </a:extLst>
          </p:cNvPr>
          <p:cNvSpPr txBox="1">
            <a:spLocks noChangeArrowheads="1"/>
          </p:cNvSpPr>
          <p:nvPr/>
        </p:nvSpPr>
        <p:spPr bwMode="auto">
          <a:xfrm>
            <a:off x="32766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5" name="Text Box 75">
            <a:extLst>
              <a:ext uri="{FF2B5EF4-FFF2-40B4-BE49-F238E27FC236}">
                <a16:creationId xmlns:a16="http://schemas.microsoft.com/office/drawing/2014/main" id="{91BA4E97-4763-430A-8C42-83135CA907F8}"/>
              </a:ext>
            </a:extLst>
          </p:cNvPr>
          <p:cNvSpPr txBox="1">
            <a:spLocks noChangeArrowheads="1"/>
          </p:cNvSpPr>
          <p:nvPr/>
        </p:nvSpPr>
        <p:spPr bwMode="auto">
          <a:xfrm>
            <a:off x="46482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7" name="Text Box 75">
            <a:extLst>
              <a:ext uri="{FF2B5EF4-FFF2-40B4-BE49-F238E27FC236}">
                <a16:creationId xmlns:a16="http://schemas.microsoft.com/office/drawing/2014/main" id="{658B6F87-117A-4037-89DA-B865DCED20A8}"/>
              </a:ext>
            </a:extLst>
          </p:cNvPr>
          <p:cNvSpPr txBox="1">
            <a:spLocks noChangeArrowheads="1"/>
          </p:cNvSpPr>
          <p:nvPr/>
        </p:nvSpPr>
        <p:spPr bwMode="auto">
          <a:xfrm>
            <a:off x="6019800" y="62484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9" name="Text Box 75">
            <a:extLst>
              <a:ext uri="{FF2B5EF4-FFF2-40B4-BE49-F238E27FC236}">
                <a16:creationId xmlns:a16="http://schemas.microsoft.com/office/drawing/2014/main" id="{A3EC8E3D-8515-4158-BC0D-2594BD999410}"/>
              </a:ext>
            </a:extLst>
          </p:cNvPr>
          <p:cNvSpPr txBox="1">
            <a:spLocks noChangeArrowheads="1"/>
          </p:cNvSpPr>
          <p:nvPr/>
        </p:nvSpPr>
        <p:spPr bwMode="auto">
          <a:xfrm>
            <a:off x="7467600" y="62484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Tree>
    <p:extLst>
      <p:ext uri="{BB962C8B-B14F-4D97-AF65-F5344CB8AC3E}">
        <p14:creationId xmlns:p14="http://schemas.microsoft.com/office/powerpoint/2010/main" val="1302679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22ACB9-07CF-4DC1-8D6D-038DF8712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551765"/>
            <a:ext cx="2057687" cy="5776238"/>
          </a:xfrm>
          <a:prstGeom prst="rect">
            <a:avLst/>
          </a:prstGeom>
        </p:spPr>
      </p:pic>
      <p:sp>
        <p:nvSpPr>
          <p:cNvPr id="10247" name="Text Box 7"/>
          <p:cNvSpPr txBox="1">
            <a:spLocks noChangeArrowheads="1"/>
          </p:cNvSpPr>
          <p:nvPr/>
        </p:nvSpPr>
        <p:spPr bwMode="auto">
          <a:xfrm>
            <a:off x="-76200" y="6457890"/>
            <a:ext cx="922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Do you offer multimodality months (i.e., months where fellows spend significant time learning more than one imaging modality – e.g., a hybrid CT/nuclear</a:t>
            </a:r>
          </a:p>
          <a:p>
            <a:pPr eaLnBrk="1" hangingPunct="1"/>
            <a:r>
              <a:rPr lang="en-US" altLang="en-US" sz="1000" b="0" i="1" dirty="0">
                <a:solidFill>
                  <a:schemeClr val="tx1"/>
                </a:solidFill>
              </a:rPr>
              <a:t>      month)?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Offering of Multimodality Months</a:t>
            </a:r>
          </a:p>
        </p:txBody>
      </p:sp>
      <p:sp>
        <p:nvSpPr>
          <p:cNvPr id="11" name="Text Box 75"/>
          <p:cNvSpPr txBox="1">
            <a:spLocks noChangeArrowheads="1"/>
          </p:cNvSpPr>
          <p:nvPr/>
        </p:nvSpPr>
        <p:spPr bwMode="auto">
          <a:xfrm>
            <a:off x="3962400" y="62945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514600" y="3030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429000" y="31460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514600" y="5697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3429000" y="5867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57200"/>
            <a:ext cx="9144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4 out of 5 programs (84%) offer multimodality months where fellows spend significant time learning more than one imaging modality. </a:t>
            </a:r>
          </a:p>
        </p:txBody>
      </p:sp>
    </p:spTree>
    <p:extLst>
      <p:ext uri="{BB962C8B-B14F-4D97-AF65-F5344CB8AC3E}">
        <p14:creationId xmlns:p14="http://schemas.microsoft.com/office/powerpoint/2010/main" val="718647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564608-65B5-48C2-842D-098FDC5E3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609600"/>
            <a:ext cx="2013619" cy="5776238"/>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often do your institution’s resources limit the ability of the trainee to adhere to COCATS guidelines?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Frequency of Institution’s Resources Limiting Ability to Adhere to COCATS</a:t>
            </a:r>
          </a:p>
        </p:txBody>
      </p:sp>
      <p:sp>
        <p:nvSpPr>
          <p:cNvPr id="11" name="Text Box 75"/>
          <p:cNvSpPr txBox="1">
            <a:spLocks noChangeArrowheads="1"/>
          </p:cNvSpPr>
          <p:nvPr/>
        </p:nvSpPr>
        <p:spPr bwMode="auto">
          <a:xfrm>
            <a:off x="4038600" y="63707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667000" y="1963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Never</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581400" y="2079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667000" y="4249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Sometimes</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3581400" y="43652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601D64A7-046D-43CD-92A8-1E58626E7EED}"/>
              </a:ext>
            </a:extLst>
          </p:cNvPr>
          <p:cNvSpPr txBox="1">
            <a:spLocks noChangeArrowheads="1"/>
          </p:cNvSpPr>
          <p:nvPr/>
        </p:nvSpPr>
        <p:spPr bwMode="auto">
          <a:xfrm>
            <a:off x="2819400" y="5715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Often</a:t>
            </a:r>
          </a:p>
        </p:txBody>
      </p:sp>
      <p:cxnSp>
        <p:nvCxnSpPr>
          <p:cNvPr id="26" name="Straight Arrow Connector 25">
            <a:extLst>
              <a:ext uri="{FF2B5EF4-FFF2-40B4-BE49-F238E27FC236}">
                <a16:creationId xmlns:a16="http://schemas.microsoft.com/office/drawing/2014/main" id="{B18D2F79-A187-4CD7-A69C-38648C192179}"/>
              </a:ext>
            </a:extLst>
          </p:cNvPr>
          <p:cNvCxnSpPr/>
          <p:nvPr/>
        </p:nvCxnSpPr>
        <p:spPr>
          <a:xfrm>
            <a:off x="3581400" y="5867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860472EB-6884-4F66-8735-A6F4783DBF72}"/>
              </a:ext>
            </a:extLst>
          </p:cNvPr>
          <p:cNvSpPr txBox="1">
            <a:spLocks noChangeArrowheads="1"/>
          </p:cNvSpPr>
          <p:nvPr/>
        </p:nvSpPr>
        <p:spPr bwMode="auto">
          <a:xfrm>
            <a:off x="2590800" y="6078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Always</a:t>
            </a:r>
          </a:p>
        </p:txBody>
      </p:sp>
      <p:cxnSp>
        <p:nvCxnSpPr>
          <p:cNvPr id="28" name="Straight Arrow Connector 27">
            <a:extLst>
              <a:ext uri="{FF2B5EF4-FFF2-40B4-BE49-F238E27FC236}">
                <a16:creationId xmlns:a16="http://schemas.microsoft.com/office/drawing/2014/main" id="{6BA06D79-D266-42A9-BED7-4B97779FFEF8}"/>
              </a:ext>
            </a:extLst>
          </p:cNvPr>
          <p:cNvCxnSpPr>
            <a:cxnSpLocks/>
          </p:cNvCxnSpPr>
          <p:nvPr/>
        </p:nvCxnSpPr>
        <p:spPr>
          <a:xfrm>
            <a:off x="3429000" y="6194048"/>
            <a:ext cx="685800" cy="543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590800" y="6248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429000" y="6364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360402"/>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For about 2 out of 5 programs (43%) their institution’s resources never limit the ability of their trainees to adhere to COCATS guidelines.  For almost an equal amount of programs (41%) their institution’s resources sometimes limit their ability to meet COCATS guidelines. </a:t>
            </a:r>
          </a:p>
          <a:p>
            <a:pPr eaLnBrk="1" hangingPunct="1">
              <a:buFontTx/>
              <a:buChar char="•"/>
            </a:pPr>
            <a:r>
              <a:rPr lang="en-US" altLang="en-US" sz="1000" b="0" dirty="0">
                <a:solidFill>
                  <a:schemeClr val="tx1"/>
                </a:solidFill>
              </a:rPr>
              <a:t>However, 15% of programs often (13%) or always (2%) feel that their institution’s resources limit their ability for their trainees to adhere to COCATS.</a:t>
            </a:r>
          </a:p>
        </p:txBody>
      </p:sp>
      <p:sp>
        <p:nvSpPr>
          <p:cNvPr id="34" name="Right Brace 33">
            <a:extLst>
              <a:ext uri="{FF2B5EF4-FFF2-40B4-BE49-F238E27FC236}">
                <a16:creationId xmlns:a16="http://schemas.microsoft.com/office/drawing/2014/main" id="{98501527-52B5-4BCE-A188-436DF38FEFF8}"/>
              </a:ext>
            </a:extLst>
          </p:cNvPr>
          <p:cNvSpPr/>
          <p:nvPr/>
        </p:nvSpPr>
        <p:spPr>
          <a:xfrm>
            <a:off x="5257800" y="5486399"/>
            <a:ext cx="685800" cy="83820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932525F0-3F04-47ED-9C0A-92791B519A0A}"/>
              </a:ext>
            </a:extLst>
          </p:cNvPr>
          <p:cNvSpPr/>
          <p:nvPr/>
        </p:nvSpPr>
        <p:spPr>
          <a:xfrm>
            <a:off x="5943600" y="5715000"/>
            <a:ext cx="617413" cy="369332"/>
          </a:xfrm>
          <a:prstGeom prst="rect">
            <a:avLst/>
          </a:prstGeom>
        </p:spPr>
        <p:txBody>
          <a:bodyPr wrap="none">
            <a:spAutoFit/>
          </a:bodyPr>
          <a:lstStyle/>
          <a:p>
            <a:r>
              <a:rPr lang="en-US" dirty="0"/>
              <a:t>15%</a:t>
            </a:r>
          </a:p>
        </p:txBody>
      </p:sp>
    </p:spTree>
    <p:extLst>
      <p:ext uri="{BB962C8B-B14F-4D97-AF65-F5344CB8AC3E}">
        <p14:creationId xmlns:p14="http://schemas.microsoft.com/office/powerpoint/2010/main" val="4042175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75">
            <a:extLst>
              <a:ext uri="{FF2B5EF4-FFF2-40B4-BE49-F238E27FC236}">
                <a16:creationId xmlns:a16="http://schemas.microsoft.com/office/drawing/2014/main" id="{6FB8D1FE-6EFE-4C88-A9C5-68247DB82A8D}"/>
              </a:ext>
            </a:extLst>
          </p:cNvPr>
          <p:cNvSpPr txBox="1">
            <a:spLocks noChangeArrowheads="1"/>
          </p:cNvSpPr>
          <p:nvPr/>
        </p:nvSpPr>
        <p:spPr bwMode="auto">
          <a:xfrm>
            <a:off x="7696200" y="63677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5131" name="Picture 5130">
            <a:extLst>
              <a:ext uri="{FF2B5EF4-FFF2-40B4-BE49-F238E27FC236}">
                <a16:creationId xmlns:a16="http://schemas.microsoft.com/office/drawing/2014/main" id="{F2A5E33B-E0BC-49DD-9BC0-090D364C3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6" y="1447800"/>
            <a:ext cx="1219204" cy="4969153"/>
          </a:xfrm>
          <a:prstGeom prst="rect">
            <a:avLst/>
          </a:prstGeom>
        </p:spPr>
      </p:pic>
      <p:sp>
        <p:nvSpPr>
          <p:cNvPr id="19" name="Text Box 75">
            <a:extLst>
              <a:ext uri="{FF2B5EF4-FFF2-40B4-BE49-F238E27FC236}">
                <a16:creationId xmlns:a16="http://schemas.microsoft.com/office/drawing/2014/main" id="{3EFC8CDC-D790-4431-89B8-D26095A75948}"/>
              </a:ext>
            </a:extLst>
          </p:cNvPr>
          <p:cNvSpPr txBox="1">
            <a:spLocks noChangeArrowheads="1"/>
          </p:cNvSpPr>
          <p:nvPr/>
        </p:nvSpPr>
        <p:spPr bwMode="auto">
          <a:xfrm>
            <a:off x="6477000" y="63677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5129" name="Picture 5128">
            <a:extLst>
              <a:ext uri="{FF2B5EF4-FFF2-40B4-BE49-F238E27FC236}">
                <a16:creationId xmlns:a16="http://schemas.microsoft.com/office/drawing/2014/main" id="{860DED71-1DAE-4E89-B2A5-D0F0C36EA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996" y="1447800"/>
            <a:ext cx="1219204" cy="4985303"/>
          </a:xfrm>
          <a:prstGeom prst="rect">
            <a:avLst/>
          </a:prstGeom>
        </p:spPr>
      </p:pic>
      <p:pic>
        <p:nvPicPr>
          <p:cNvPr id="5127" name="Picture 5126">
            <a:extLst>
              <a:ext uri="{FF2B5EF4-FFF2-40B4-BE49-F238E27FC236}">
                <a16:creationId xmlns:a16="http://schemas.microsoft.com/office/drawing/2014/main" id="{F00BBB3A-0972-4E86-812A-B16A1137A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447800"/>
            <a:ext cx="1219200" cy="4969153"/>
          </a:xfrm>
          <a:prstGeom prst="rect">
            <a:avLst/>
          </a:prstGeom>
        </p:spPr>
      </p:pic>
      <p:pic>
        <p:nvPicPr>
          <p:cNvPr id="5125" name="Picture 5124">
            <a:extLst>
              <a:ext uri="{FF2B5EF4-FFF2-40B4-BE49-F238E27FC236}">
                <a16:creationId xmlns:a16="http://schemas.microsoft.com/office/drawing/2014/main" id="{18ACBC7E-59F7-466A-8933-E6BBCB2A5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0997" y="1447800"/>
            <a:ext cx="1219203" cy="4969152"/>
          </a:xfrm>
          <a:prstGeom prst="rect">
            <a:avLst/>
          </a:prstGeom>
        </p:spPr>
      </p:pic>
      <p:pic>
        <p:nvPicPr>
          <p:cNvPr id="5122" name="Picture 5121">
            <a:extLst>
              <a:ext uri="{FF2B5EF4-FFF2-40B4-BE49-F238E27FC236}">
                <a16:creationId xmlns:a16="http://schemas.microsoft.com/office/drawing/2014/main" id="{806A3078-A610-4C60-A60E-02BCC4C05F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998" y="1447800"/>
            <a:ext cx="1219202" cy="4969151"/>
          </a:xfrm>
          <a:prstGeom prst="rect">
            <a:avLst/>
          </a:prstGeom>
        </p:spPr>
      </p:pic>
      <p:pic>
        <p:nvPicPr>
          <p:cNvPr id="5120" name="Picture 5119">
            <a:extLst>
              <a:ext uri="{FF2B5EF4-FFF2-40B4-BE49-F238E27FC236}">
                <a16:creationId xmlns:a16="http://schemas.microsoft.com/office/drawing/2014/main" id="{DEBFD478-5F80-4A71-9616-64C3F79F00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4999" y="1431649"/>
            <a:ext cx="1219201" cy="4969151"/>
          </a:xfrm>
          <a:prstGeom prst="rect">
            <a:avLst/>
          </a:prstGeom>
        </p:spPr>
      </p:pic>
      <p:pic>
        <p:nvPicPr>
          <p:cNvPr id="5" name="Picture 4">
            <a:extLst>
              <a:ext uri="{FF2B5EF4-FFF2-40B4-BE49-F238E27FC236}">
                <a16:creationId xmlns:a16="http://schemas.microsoft.com/office/drawing/2014/main" id="{9CDB4F29-A69B-4B91-803F-2C2C772C9E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1440595"/>
            <a:ext cx="1143000" cy="4960205"/>
          </a:xfrm>
          <a:prstGeom prst="rect">
            <a:avLst/>
          </a:prstGeom>
        </p:spPr>
      </p:pic>
      <p:sp>
        <p:nvSpPr>
          <p:cNvPr id="5123" name="Rectangle 4"/>
          <p:cNvSpPr>
            <a:spLocks noChangeArrowheads="1"/>
          </p:cNvSpPr>
          <p:nvPr/>
        </p:nvSpPr>
        <p:spPr bwMode="auto">
          <a:xfrm>
            <a:off x="374746" y="224135"/>
            <a:ext cx="82922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000" b="1" dirty="0">
                <a:solidFill>
                  <a:srgbClr val="00386B"/>
                </a:solidFill>
                <a:latin typeface="+mj-lt"/>
                <a:cs typeface="Arial" charset="0"/>
              </a:rPr>
              <a:t>Number of Fellows Achieving At Least Level 2 Training in Specific Areas -</a:t>
            </a:r>
          </a:p>
          <a:p>
            <a:pPr algn="ctr" eaLnBrk="1" hangingPunct="1">
              <a:spcBef>
                <a:spcPct val="0"/>
              </a:spcBef>
              <a:buFontTx/>
              <a:buNone/>
            </a:pPr>
            <a:r>
              <a:rPr lang="en-US" altLang="en-US" sz="2000" b="1" dirty="0">
                <a:solidFill>
                  <a:srgbClr val="00386B"/>
                </a:solidFill>
                <a:latin typeface="+mj-lt"/>
                <a:cs typeface="Arial" charset="0"/>
              </a:rPr>
              <a:t>Percentage Per CV Program</a:t>
            </a:r>
          </a:p>
        </p:txBody>
      </p:sp>
      <p:sp>
        <p:nvSpPr>
          <p:cNvPr id="7" name="Text Box 7">
            <a:extLst>
              <a:ext uri="{FF2B5EF4-FFF2-40B4-BE49-F238E27FC236}">
                <a16:creationId xmlns:a16="http://schemas.microsoft.com/office/drawing/2014/main" id="{04B8C349-FFCA-4CC9-8BF4-289FF95C3874}"/>
              </a:ext>
            </a:extLst>
          </p:cNvPr>
          <p:cNvSpPr txBox="1">
            <a:spLocks noChangeArrowheads="1"/>
          </p:cNvSpPr>
          <p:nvPr/>
        </p:nvSpPr>
        <p:spPr bwMode="auto">
          <a:xfrm>
            <a:off x="0" y="6553200"/>
            <a:ext cx="9067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last year’s graduating class how many Fellows achieved at least level 2 training in the following areas? (n=130)</a:t>
            </a:r>
          </a:p>
        </p:txBody>
      </p:sp>
      <p:sp>
        <p:nvSpPr>
          <p:cNvPr id="6" name="Rectangle 5">
            <a:extLst>
              <a:ext uri="{FF2B5EF4-FFF2-40B4-BE49-F238E27FC236}">
                <a16:creationId xmlns:a16="http://schemas.microsoft.com/office/drawing/2014/main" id="{6158A9FC-04CF-451A-8C63-10103DE75817}"/>
              </a:ext>
            </a:extLst>
          </p:cNvPr>
          <p:cNvSpPr/>
          <p:nvPr/>
        </p:nvSpPr>
        <p:spPr>
          <a:xfrm>
            <a:off x="1066800" y="1292423"/>
            <a:ext cx="762000" cy="307777"/>
          </a:xfrm>
          <a:prstGeom prst="rect">
            <a:avLst/>
          </a:prstGeom>
        </p:spPr>
        <p:txBody>
          <a:bodyPr wrap="square">
            <a:spAutoFit/>
          </a:bodyPr>
          <a:lstStyle/>
          <a:p>
            <a:pPr algn="ctr"/>
            <a:r>
              <a:rPr lang="en-US" sz="1400" u="sng" dirty="0"/>
              <a:t>Echo</a:t>
            </a:r>
          </a:p>
        </p:txBody>
      </p:sp>
      <p:sp>
        <p:nvSpPr>
          <p:cNvPr id="8" name="Rectangle 7">
            <a:extLst>
              <a:ext uri="{FF2B5EF4-FFF2-40B4-BE49-F238E27FC236}">
                <a16:creationId xmlns:a16="http://schemas.microsoft.com/office/drawing/2014/main" id="{575F49B4-0AC4-471C-AEA4-7EC866B47196}"/>
              </a:ext>
            </a:extLst>
          </p:cNvPr>
          <p:cNvSpPr/>
          <p:nvPr/>
        </p:nvSpPr>
        <p:spPr>
          <a:xfrm>
            <a:off x="2057400" y="1292423"/>
            <a:ext cx="838200" cy="307777"/>
          </a:xfrm>
          <a:prstGeom prst="rect">
            <a:avLst/>
          </a:prstGeom>
        </p:spPr>
        <p:txBody>
          <a:bodyPr wrap="square">
            <a:spAutoFit/>
          </a:bodyPr>
          <a:lstStyle/>
          <a:p>
            <a:pPr algn="ctr"/>
            <a:r>
              <a:rPr lang="en-US" sz="1400" u="sng" dirty="0"/>
              <a:t>Nuclear</a:t>
            </a:r>
          </a:p>
        </p:txBody>
      </p:sp>
      <p:sp>
        <p:nvSpPr>
          <p:cNvPr id="9" name="Rectangle 8">
            <a:extLst>
              <a:ext uri="{FF2B5EF4-FFF2-40B4-BE49-F238E27FC236}">
                <a16:creationId xmlns:a16="http://schemas.microsoft.com/office/drawing/2014/main" id="{FF7F3D7E-2EDD-4594-ADBD-5E115F7A8126}"/>
              </a:ext>
            </a:extLst>
          </p:cNvPr>
          <p:cNvSpPr/>
          <p:nvPr/>
        </p:nvSpPr>
        <p:spPr>
          <a:xfrm>
            <a:off x="3276600" y="1143000"/>
            <a:ext cx="838200" cy="523220"/>
          </a:xfrm>
          <a:prstGeom prst="rect">
            <a:avLst/>
          </a:prstGeom>
        </p:spPr>
        <p:txBody>
          <a:bodyPr wrap="square">
            <a:spAutoFit/>
          </a:bodyPr>
          <a:lstStyle/>
          <a:p>
            <a:pPr algn="ctr"/>
            <a:r>
              <a:rPr lang="en-US" sz="1400" u="sng" dirty="0"/>
              <a:t>Cardiac</a:t>
            </a:r>
          </a:p>
          <a:p>
            <a:pPr algn="ctr"/>
            <a:r>
              <a:rPr lang="en-US" sz="1400" u="sng" dirty="0"/>
              <a:t>Cath</a:t>
            </a:r>
          </a:p>
        </p:txBody>
      </p:sp>
      <p:sp>
        <p:nvSpPr>
          <p:cNvPr id="10" name="Rectangle 9">
            <a:extLst>
              <a:ext uri="{FF2B5EF4-FFF2-40B4-BE49-F238E27FC236}">
                <a16:creationId xmlns:a16="http://schemas.microsoft.com/office/drawing/2014/main" id="{D7EC57A3-1A06-4417-B1FC-CEA0C0F1F033}"/>
              </a:ext>
            </a:extLst>
          </p:cNvPr>
          <p:cNvSpPr/>
          <p:nvPr/>
        </p:nvSpPr>
        <p:spPr>
          <a:xfrm>
            <a:off x="4419600" y="1153180"/>
            <a:ext cx="838200" cy="523220"/>
          </a:xfrm>
          <a:prstGeom prst="rect">
            <a:avLst/>
          </a:prstGeom>
        </p:spPr>
        <p:txBody>
          <a:bodyPr wrap="square">
            <a:spAutoFit/>
          </a:bodyPr>
          <a:lstStyle/>
          <a:p>
            <a:pPr algn="ctr"/>
            <a:r>
              <a:rPr lang="en-US" sz="1400" u="sng" dirty="0"/>
              <a:t>Cardiac</a:t>
            </a:r>
          </a:p>
          <a:p>
            <a:pPr algn="ctr"/>
            <a:r>
              <a:rPr lang="en-US" sz="1400" u="sng" dirty="0"/>
              <a:t>CT</a:t>
            </a:r>
          </a:p>
        </p:txBody>
      </p:sp>
      <p:sp>
        <p:nvSpPr>
          <p:cNvPr id="11" name="Rectangle 10">
            <a:extLst>
              <a:ext uri="{FF2B5EF4-FFF2-40B4-BE49-F238E27FC236}">
                <a16:creationId xmlns:a16="http://schemas.microsoft.com/office/drawing/2014/main" id="{CD563771-31ED-4B83-904D-C6A2AF54C687}"/>
              </a:ext>
            </a:extLst>
          </p:cNvPr>
          <p:cNvSpPr/>
          <p:nvPr/>
        </p:nvSpPr>
        <p:spPr>
          <a:xfrm>
            <a:off x="5410198" y="937736"/>
            <a:ext cx="990602" cy="738664"/>
          </a:xfrm>
          <a:prstGeom prst="rect">
            <a:avLst/>
          </a:prstGeom>
        </p:spPr>
        <p:txBody>
          <a:bodyPr wrap="square">
            <a:spAutoFit/>
          </a:bodyPr>
          <a:lstStyle/>
          <a:p>
            <a:pPr algn="ctr"/>
            <a:r>
              <a:rPr lang="en-US" sz="1400" u="sng" dirty="0"/>
              <a:t>Vascular Medicine/Imaging</a:t>
            </a:r>
          </a:p>
        </p:txBody>
      </p:sp>
      <p:sp>
        <p:nvSpPr>
          <p:cNvPr id="12" name="Rectangle 11">
            <a:extLst>
              <a:ext uri="{FF2B5EF4-FFF2-40B4-BE49-F238E27FC236}">
                <a16:creationId xmlns:a16="http://schemas.microsoft.com/office/drawing/2014/main" id="{2D65479E-CCE7-4BA2-91F9-85B78D70E174}"/>
              </a:ext>
            </a:extLst>
          </p:cNvPr>
          <p:cNvSpPr/>
          <p:nvPr/>
        </p:nvSpPr>
        <p:spPr>
          <a:xfrm>
            <a:off x="6629398" y="1295400"/>
            <a:ext cx="990602" cy="307777"/>
          </a:xfrm>
          <a:prstGeom prst="rect">
            <a:avLst/>
          </a:prstGeom>
        </p:spPr>
        <p:txBody>
          <a:bodyPr wrap="square">
            <a:spAutoFit/>
          </a:bodyPr>
          <a:lstStyle/>
          <a:p>
            <a:pPr algn="ctr"/>
            <a:r>
              <a:rPr lang="en-US" sz="1400" u="sng" dirty="0"/>
              <a:t>EP</a:t>
            </a:r>
          </a:p>
        </p:txBody>
      </p:sp>
      <p:sp>
        <p:nvSpPr>
          <p:cNvPr id="13" name="Rectangle 12">
            <a:extLst>
              <a:ext uri="{FF2B5EF4-FFF2-40B4-BE49-F238E27FC236}">
                <a16:creationId xmlns:a16="http://schemas.microsoft.com/office/drawing/2014/main" id="{A7C3B6EB-87DD-4A6F-A381-D8A97C7667B7}"/>
              </a:ext>
            </a:extLst>
          </p:cNvPr>
          <p:cNvSpPr/>
          <p:nvPr/>
        </p:nvSpPr>
        <p:spPr>
          <a:xfrm>
            <a:off x="7696200" y="1153180"/>
            <a:ext cx="990602" cy="523220"/>
          </a:xfrm>
          <a:prstGeom prst="rect">
            <a:avLst/>
          </a:prstGeom>
        </p:spPr>
        <p:txBody>
          <a:bodyPr wrap="square">
            <a:spAutoFit/>
          </a:bodyPr>
          <a:lstStyle/>
          <a:p>
            <a:pPr algn="ctr"/>
            <a:r>
              <a:rPr lang="en-US" sz="1400" u="sng" dirty="0"/>
              <a:t>Cardiac MRI</a:t>
            </a:r>
          </a:p>
        </p:txBody>
      </p:sp>
      <p:sp>
        <p:nvSpPr>
          <p:cNvPr id="14" name="Text Box 75">
            <a:extLst>
              <a:ext uri="{FF2B5EF4-FFF2-40B4-BE49-F238E27FC236}">
                <a16:creationId xmlns:a16="http://schemas.microsoft.com/office/drawing/2014/main" id="{36457EA6-6930-43EA-BE5A-E4A37FAFDABA}"/>
              </a:ext>
            </a:extLst>
          </p:cNvPr>
          <p:cNvSpPr txBox="1">
            <a:spLocks noChangeArrowheads="1"/>
          </p:cNvSpPr>
          <p:nvPr/>
        </p:nvSpPr>
        <p:spPr bwMode="auto">
          <a:xfrm>
            <a:off x="838200" y="63707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5" name="Text Box 75">
            <a:extLst>
              <a:ext uri="{FF2B5EF4-FFF2-40B4-BE49-F238E27FC236}">
                <a16:creationId xmlns:a16="http://schemas.microsoft.com/office/drawing/2014/main" id="{5A621255-88CB-404B-87E3-5E16959AE940}"/>
              </a:ext>
            </a:extLst>
          </p:cNvPr>
          <p:cNvSpPr txBox="1">
            <a:spLocks noChangeArrowheads="1"/>
          </p:cNvSpPr>
          <p:nvPr/>
        </p:nvSpPr>
        <p:spPr bwMode="auto">
          <a:xfrm>
            <a:off x="1905000" y="63707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6" name="Text Box 75">
            <a:extLst>
              <a:ext uri="{FF2B5EF4-FFF2-40B4-BE49-F238E27FC236}">
                <a16:creationId xmlns:a16="http://schemas.microsoft.com/office/drawing/2014/main" id="{0D912B3F-BE57-4308-93AE-2DF4F1F0CCA4}"/>
              </a:ext>
            </a:extLst>
          </p:cNvPr>
          <p:cNvSpPr txBox="1">
            <a:spLocks noChangeArrowheads="1"/>
          </p:cNvSpPr>
          <p:nvPr/>
        </p:nvSpPr>
        <p:spPr bwMode="auto">
          <a:xfrm>
            <a:off x="4267200" y="63707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7" name="Text Box 75">
            <a:extLst>
              <a:ext uri="{FF2B5EF4-FFF2-40B4-BE49-F238E27FC236}">
                <a16:creationId xmlns:a16="http://schemas.microsoft.com/office/drawing/2014/main" id="{20ED3CB7-7391-4354-92A6-0A10BBD39C89}"/>
              </a:ext>
            </a:extLst>
          </p:cNvPr>
          <p:cNvSpPr txBox="1">
            <a:spLocks noChangeArrowheads="1"/>
          </p:cNvSpPr>
          <p:nvPr/>
        </p:nvSpPr>
        <p:spPr bwMode="auto">
          <a:xfrm>
            <a:off x="30480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8" name="Text Box 75">
            <a:extLst>
              <a:ext uri="{FF2B5EF4-FFF2-40B4-BE49-F238E27FC236}">
                <a16:creationId xmlns:a16="http://schemas.microsoft.com/office/drawing/2014/main" id="{1DE83CFA-4B26-4C40-B334-48F5B07BFF56}"/>
              </a:ext>
            </a:extLst>
          </p:cNvPr>
          <p:cNvSpPr txBox="1">
            <a:spLocks noChangeArrowheads="1"/>
          </p:cNvSpPr>
          <p:nvPr/>
        </p:nvSpPr>
        <p:spPr bwMode="auto">
          <a:xfrm>
            <a:off x="5410200" y="63677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22" name="Text Box 75">
            <a:extLst>
              <a:ext uri="{FF2B5EF4-FFF2-40B4-BE49-F238E27FC236}">
                <a16:creationId xmlns:a16="http://schemas.microsoft.com/office/drawing/2014/main" id="{6DF77A5D-439F-405A-8784-F7C5B8E41B9A}"/>
              </a:ext>
            </a:extLst>
          </p:cNvPr>
          <p:cNvSpPr txBox="1">
            <a:spLocks noChangeArrowheads="1"/>
          </p:cNvSpPr>
          <p:nvPr/>
        </p:nvSpPr>
        <p:spPr bwMode="auto">
          <a:xfrm>
            <a:off x="-76200" y="1752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23" name="Straight Arrow Connector 22">
            <a:extLst>
              <a:ext uri="{FF2B5EF4-FFF2-40B4-BE49-F238E27FC236}">
                <a16:creationId xmlns:a16="http://schemas.microsoft.com/office/drawing/2014/main" id="{B9C7068F-761E-4E75-887A-B7B415146B41}"/>
              </a:ext>
            </a:extLst>
          </p:cNvPr>
          <p:cNvCxnSpPr/>
          <p:nvPr/>
        </p:nvCxnSpPr>
        <p:spPr>
          <a:xfrm>
            <a:off x="685800" y="18682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5">
            <a:extLst>
              <a:ext uri="{FF2B5EF4-FFF2-40B4-BE49-F238E27FC236}">
                <a16:creationId xmlns:a16="http://schemas.microsoft.com/office/drawing/2014/main" id="{568BE1E1-CAB0-48E0-9FFA-A657F8BF9071}"/>
              </a:ext>
            </a:extLst>
          </p:cNvPr>
          <p:cNvSpPr txBox="1">
            <a:spLocks noChangeArrowheads="1"/>
          </p:cNvSpPr>
          <p:nvPr/>
        </p:nvSpPr>
        <p:spPr bwMode="auto">
          <a:xfrm>
            <a:off x="-76200" y="2286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25" name="Straight Arrow Connector 24">
            <a:extLst>
              <a:ext uri="{FF2B5EF4-FFF2-40B4-BE49-F238E27FC236}">
                <a16:creationId xmlns:a16="http://schemas.microsoft.com/office/drawing/2014/main" id="{51F5010F-4489-45B6-9A00-40F4A829E03D}"/>
              </a:ext>
            </a:extLst>
          </p:cNvPr>
          <p:cNvCxnSpPr>
            <a:cxnSpLocks/>
          </p:cNvCxnSpPr>
          <p:nvPr/>
        </p:nvCxnSpPr>
        <p:spPr>
          <a:xfrm>
            <a:off x="914400" y="24384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 Box 75">
            <a:extLst>
              <a:ext uri="{FF2B5EF4-FFF2-40B4-BE49-F238E27FC236}">
                <a16:creationId xmlns:a16="http://schemas.microsoft.com/office/drawing/2014/main" id="{78C0CBDD-4CA2-4337-91B2-3A47277288E8}"/>
              </a:ext>
            </a:extLst>
          </p:cNvPr>
          <p:cNvSpPr txBox="1">
            <a:spLocks noChangeArrowheads="1"/>
          </p:cNvSpPr>
          <p:nvPr/>
        </p:nvSpPr>
        <p:spPr bwMode="auto">
          <a:xfrm>
            <a:off x="-152400" y="4495800"/>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29" name="Straight Arrow Connector 28">
            <a:extLst>
              <a:ext uri="{FF2B5EF4-FFF2-40B4-BE49-F238E27FC236}">
                <a16:creationId xmlns:a16="http://schemas.microsoft.com/office/drawing/2014/main" id="{2FB7FDE8-8387-49D0-8A76-F0485FB3932B}"/>
              </a:ext>
            </a:extLst>
          </p:cNvPr>
          <p:cNvCxnSpPr>
            <a:cxnSpLocks/>
          </p:cNvCxnSpPr>
          <p:nvPr/>
        </p:nvCxnSpPr>
        <p:spPr>
          <a:xfrm>
            <a:off x="914400" y="46482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 Box 75">
            <a:extLst>
              <a:ext uri="{FF2B5EF4-FFF2-40B4-BE49-F238E27FC236}">
                <a16:creationId xmlns:a16="http://schemas.microsoft.com/office/drawing/2014/main" id="{39B60FD2-397F-4B67-8C20-EF8B66A1B450}"/>
              </a:ext>
            </a:extLst>
          </p:cNvPr>
          <p:cNvSpPr txBox="1">
            <a:spLocks noChangeArrowheads="1"/>
          </p:cNvSpPr>
          <p:nvPr/>
        </p:nvSpPr>
        <p:spPr bwMode="auto">
          <a:xfrm>
            <a:off x="-152400" y="6248400"/>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31" name="Straight Arrow Connector 30">
            <a:extLst>
              <a:ext uri="{FF2B5EF4-FFF2-40B4-BE49-F238E27FC236}">
                <a16:creationId xmlns:a16="http://schemas.microsoft.com/office/drawing/2014/main" id="{FE425CCD-20DF-4DFD-B958-B09041DCC14D}"/>
              </a:ext>
            </a:extLst>
          </p:cNvPr>
          <p:cNvCxnSpPr>
            <a:cxnSpLocks/>
          </p:cNvCxnSpPr>
          <p:nvPr/>
        </p:nvCxnSpPr>
        <p:spPr>
          <a:xfrm>
            <a:off x="914400" y="6400800"/>
            <a:ext cx="304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490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CE1CC4-84D9-4462-BEA9-19079AB7B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245" y="1290934"/>
            <a:ext cx="2057687" cy="4878289"/>
          </a:xfrm>
          <a:prstGeom prst="rect">
            <a:avLst/>
          </a:prstGeom>
        </p:spPr>
      </p:pic>
      <p:pic>
        <p:nvPicPr>
          <p:cNvPr id="3" name="Picture 2">
            <a:extLst>
              <a:ext uri="{FF2B5EF4-FFF2-40B4-BE49-F238E27FC236}">
                <a16:creationId xmlns:a16="http://schemas.microsoft.com/office/drawing/2014/main" id="{0EFDEED1-A974-49F9-B740-8DE3A1CAB8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128" y="1262657"/>
            <a:ext cx="2057687" cy="4906566"/>
          </a:xfrm>
          <a:prstGeom prst="rect">
            <a:avLst/>
          </a:prstGeom>
        </p:spPr>
      </p:pic>
      <p:sp>
        <p:nvSpPr>
          <p:cNvPr id="10247" name="Text Box 7"/>
          <p:cNvSpPr txBox="1">
            <a:spLocks noChangeArrowheads="1"/>
          </p:cNvSpPr>
          <p:nvPr/>
        </p:nvSpPr>
        <p:spPr bwMode="auto">
          <a:xfrm>
            <a:off x="0" y="6304002"/>
            <a:ext cx="9144000" cy="553998"/>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how many areas (e.g., echocardiography, nuclear, etc.) can a Fellow achieve at least level 2 training during their general cardiovascular disease</a:t>
            </a:r>
          </a:p>
          <a:p>
            <a:pPr eaLnBrk="1" hangingPunct="1"/>
            <a:r>
              <a:rPr lang="en-US" altLang="en-US" sz="1000" b="0" i="1" dirty="0">
                <a:solidFill>
                  <a:schemeClr val="tx1"/>
                </a:solidFill>
              </a:rPr>
              <a:t>      fellowship?  (n=130)</a:t>
            </a:r>
          </a:p>
          <a:p>
            <a:pPr eaLnBrk="1" hangingPunct="1"/>
            <a:r>
              <a:rPr lang="en-US" altLang="en-US" sz="1000" b="0" i="1" dirty="0">
                <a:solidFill>
                  <a:schemeClr val="tx1"/>
                </a:solidFill>
              </a:rPr>
              <a:t>Q:  Can Fellows achieve level 3 training in any clinical area during their three years? (n=130)</a:t>
            </a:r>
          </a:p>
        </p:txBody>
      </p:sp>
      <p:sp>
        <p:nvSpPr>
          <p:cNvPr id="10248" name="Rectangle 8"/>
          <p:cNvSpPr>
            <a:spLocks noGrp="1" noChangeArrowheads="1"/>
          </p:cNvSpPr>
          <p:nvPr>
            <p:ph type="title"/>
          </p:nvPr>
        </p:nvSpPr>
        <p:spPr>
          <a:xfrm>
            <a:off x="-228600" y="-188894"/>
            <a:ext cx="9525000" cy="87469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Number of Areas Fellows Can Achieve At Least Level 2 Training /</a:t>
            </a:r>
            <a:br>
              <a:rPr lang="en-US" altLang="en-US" sz="1800" b="1" dirty="0">
                <a:solidFill>
                  <a:srgbClr val="00386B"/>
                </a:solidFill>
              </a:rPr>
            </a:br>
            <a:r>
              <a:rPr lang="en-US" altLang="en-US" sz="1800" b="1" dirty="0">
                <a:solidFill>
                  <a:srgbClr val="00386B"/>
                </a:solidFill>
              </a:rPr>
              <a:t>Can Fellows Achieve Level 3 Training In Any Clinical Area During Three Years?</a:t>
            </a:r>
          </a:p>
        </p:txBody>
      </p:sp>
      <p:sp>
        <p:nvSpPr>
          <p:cNvPr id="11" name="Text Box 75"/>
          <p:cNvSpPr txBox="1">
            <a:spLocks noChangeArrowheads="1"/>
          </p:cNvSpPr>
          <p:nvPr/>
        </p:nvSpPr>
        <p:spPr bwMode="auto">
          <a:xfrm>
            <a:off x="1813158"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2" name="Rectangle 11">
            <a:extLst>
              <a:ext uri="{FF2B5EF4-FFF2-40B4-BE49-F238E27FC236}">
                <a16:creationId xmlns:a16="http://schemas.microsoft.com/office/drawing/2014/main" id="{C52C2B6D-6336-4B93-B0DD-59BEE55FBFF7}"/>
              </a:ext>
            </a:extLst>
          </p:cNvPr>
          <p:cNvSpPr/>
          <p:nvPr/>
        </p:nvSpPr>
        <p:spPr>
          <a:xfrm>
            <a:off x="822845" y="987623"/>
            <a:ext cx="3312546" cy="523220"/>
          </a:xfrm>
          <a:prstGeom prst="rect">
            <a:avLst/>
          </a:prstGeom>
        </p:spPr>
        <p:txBody>
          <a:bodyPr wrap="square">
            <a:spAutoFit/>
          </a:bodyPr>
          <a:lstStyle/>
          <a:p>
            <a:pPr algn="ctr"/>
            <a:r>
              <a:rPr lang="en-US" sz="1400" u="sng" dirty="0"/>
              <a:t>Number of Areas Fellows Can Achieve </a:t>
            </a:r>
          </a:p>
          <a:p>
            <a:pPr algn="ctr"/>
            <a:r>
              <a:rPr lang="en-US" sz="1400" u="sng" dirty="0"/>
              <a:t>At Least Level 2 Training</a:t>
            </a:r>
          </a:p>
        </p:txBody>
      </p:sp>
      <p:sp>
        <p:nvSpPr>
          <p:cNvPr id="15" name="Text Box 75">
            <a:extLst>
              <a:ext uri="{FF2B5EF4-FFF2-40B4-BE49-F238E27FC236}">
                <a16:creationId xmlns:a16="http://schemas.microsoft.com/office/drawing/2014/main" id="{115F4329-192F-4D82-A805-2D9C0166AE6B}"/>
              </a:ext>
            </a:extLst>
          </p:cNvPr>
          <p:cNvSpPr txBox="1">
            <a:spLocks noChangeArrowheads="1"/>
          </p:cNvSpPr>
          <p:nvPr/>
        </p:nvSpPr>
        <p:spPr bwMode="auto">
          <a:xfrm>
            <a:off x="6015528" y="6136213"/>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7" name="Text Box 75">
            <a:extLst>
              <a:ext uri="{FF2B5EF4-FFF2-40B4-BE49-F238E27FC236}">
                <a16:creationId xmlns:a16="http://schemas.microsoft.com/office/drawing/2014/main" id="{19AEA053-17C9-4D84-9AD3-71623A2EADC8}"/>
              </a:ext>
            </a:extLst>
          </p:cNvPr>
          <p:cNvSpPr txBox="1">
            <a:spLocks noChangeArrowheads="1"/>
          </p:cNvSpPr>
          <p:nvPr/>
        </p:nvSpPr>
        <p:spPr bwMode="auto">
          <a:xfrm>
            <a:off x="441845" y="1427202"/>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area</a:t>
            </a:r>
          </a:p>
        </p:txBody>
      </p:sp>
      <p:cxnSp>
        <p:nvCxnSpPr>
          <p:cNvPr id="18" name="Straight Arrow Connector 17">
            <a:extLst>
              <a:ext uri="{FF2B5EF4-FFF2-40B4-BE49-F238E27FC236}">
                <a16:creationId xmlns:a16="http://schemas.microsoft.com/office/drawing/2014/main" id="{463EFB8A-DA30-45C9-91B1-707BAA032019}"/>
              </a:ext>
            </a:extLst>
          </p:cNvPr>
          <p:cNvCxnSpPr/>
          <p:nvPr/>
        </p:nvCxnSpPr>
        <p:spPr>
          <a:xfrm>
            <a:off x="1280045" y="1561981"/>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95DEABA0-13AE-46B4-AA5C-AF8C81A9B14B}"/>
              </a:ext>
            </a:extLst>
          </p:cNvPr>
          <p:cNvSpPr txBox="1">
            <a:spLocks noChangeArrowheads="1"/>
          </p:cNvSpPr>
          <p:nvPr/>
        </p:nvSpPr>
        <p:spPr bwMode="auto">
          <a:xfrm>
            <a:off x="441845" y="4264223"/>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More than 2 areas</a:t>
            </a:r>
          </a:p>
        </p:txBody>
      </p:sp>
      <p:cxnSp>
        <p:nvCxnSpPr>
          <p:cNvPr id="20" name="Straight Arrow Connector 19">
            <a:extLst>
              <a:ext uri="{FF2B5EF4-FFF2-40B4-BE49-F238E27FC236}">
                <a16:creationId xmlns:a16="http://schemas.microsoft.com/office/drawing/2014/main" id="{E8929203-EA92-4BD3-A6D2-3A8347CAC8E0}"/>
              </a:ext>
            </a:extLst>
          </p:cNvPr>
          <p:cNvCxnSpPr>
            <a:cxnSpLocks/>
          </p:cNvCxnSpPr>
          <p:nvPr/>
        </p:nvCxnSpPr>
        <p:spPr>
          <a:xfrm>
            <a:off x="1355958" y="4478179"/>
            <a:ext cx="45748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9AD0489A-7810-416D-91F4-0C3B19AB03BE}"/>
              </a:ext>
            </a:extLst>
          </p:cNvPr>
          <p:cNvSpPr txBox="1">
            <a:spLocks noChangeArrowheads="1"/>
          </p:cNvSpPr>
          <p:nvPr/>
        </p:nvSpPr>
        <p:spPr bwMode="auto">
          <a:xfrm>
            <a:off x="365645" y="5999202"/>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24" name="Straight Arrow Connector 23">
            <a:extLst>
              <a:ext uri="{FF2B5EF4-FFF2-40B4-BE49-F238E27FC236}">
                <a16:creationId xmlns:a16="http://schemas.microsoft.com/office/drawing/2014/main" id="{87A1E172-C8BD-484A-9A39-2DD6CD570383}"/>
              </a:ext>
            </a:extLst>
          </p:cNvPr>
          <p:cNvCxnSpPr/>
          <p:nvPr/>
        </p:nvCxnSpPr>
        <p:spPr>
          <a:xfrm>
            <a:off x="1280045" y="61178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C4FB383F-7B52-43B4-B5BF-20378345D7BD}"/>
              </a:ext>
            </a:extLst>
          </p:cNvPr>
          <p:cNvSpPr txBox="1">
            <a:spLocks noChangeArrowheads="1"/>
          </p:cNvSpPr>
          <p:nvPr/>
        </p:nvSpPr>
        <p:spPr bwMode="auto">
          <a:xfrm>
            <a:off x="4872528" y="2646402"/>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a:t>
            </a:r>
          </a:p>
        </p:txBody>
      </p:sp>
      <p:cxnSp>
        <p:nvCxnSpPr>
          <p:cNvPr id="28" name="Straight Arrow Connector 27">
            <a:extLst>
              <a:ext uri="{FF2B5EF4-FFF2-40B4-BE49-F238E27FC236}">
                <a16:creationId xmlns:a16="http://schemas.microsoft.com/office/drawing/2014/main" id="{37739188-F177-4F50-B323-A1F050EC95DB}"/>
              </a:ext>
            </a:extLst>
          </p:cNvPr>
          <p:cNvCxnSpPr/>
          <p:nvPr/>
        </p:nvCxnSpPr>
        <p:spPr>
          <a:xfrm>
            <a:off x="5634528" y="2781181"/>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75">
            <a:extLst>
              <a:ext uri="{FF2B5EF4-FFF2-40B4-BE49-F238E27FC236}">
                <a16:creationId xmlns:a16="http://schemas.microsoft.com/office/drawing/2014/main" id="{38889947-1EBD-41DD-8814-AA5A7EBD8AF3}"/>
              </a:ext>
            </a:extLst>
          </p:cNvPr>
          <p:cNvSpPr txBox="1">
            <a:spLocks noChangeArrowheads="1"/>
          </p:cNvSpPr>
          <p:nvPr/>
        </p:nvSpPr>
        <p:spPr bwMode="auto">
          <a:xfrm>
            <a:off x="4720128" y="5770602"/>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4" name="Straight Arrow Connector 33">
            <a:extLst>
              <a:ext uri="{FF2B5EF4-FFF2-40B4-BE49-F238E27FC236}">
                <a16:creationId xmlns:a16="http://schemas.microsoft.com/office/drawing/2014/main" id="{F5FC56F7-A1E9-46A3-BF37-9B616C174302}"/>
              </a:ext>
            </a:extLst>
          </p:cNvPr>
          <p:cNvCxnSpPr/>
          <p:nvPr/>
        </p:nvCxnSpPr>
        <p:spPr>
          <a:xfrm>
            <a:off x="5634528" y="5905381"/>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F9CD8D3-7817-4311-B07C-37E1E70A3B46}"/>
              </a:ext>
            </a:extLst>
          </p:cNvPr>
          <p:cNvSpPr/>
          <p:nvPr/>
        </p:nvSpPr>
        <p:spPr>
          <a:xfrm>
            <a:off x="4796328" y="987623"/>
            <a:ext cx="3357072" cy="523220"/>
          </a:xfrm>
          <a:prstGeom prst="rect">
            <a:avLst/>
          </a:prstGeom>
        </p:spPr>
        <p:txBody>
          <a:bodyPr wrap="square">
            <a:spAutoFit/>
          </a:bodyPr>
          <a:lstStyle/>
          <a:p>
            <a:pPr algn="ctr"/>
            <a:r>
              <a:rPr lang="en-US" sz="1400" u="sng" dirty="0"/>
              <a:t>Can Fellows Achieve Level 3 Training</a:t>
            </a:r>
          </a:p>
          <a:p>
            <a:pPr algn="ctr"/>
            <a:r>
              <a:rPr lang="en-US" sz="1400" u="sng" dirty="0"/>
              <a:t>In Any Clinical Area During Three Years?</a:t>
            </a:r>
          </a:p>
        </p:txBody>
      </p:sp>
      <p:sp>
        <p:nvSpPr>
          <p:cNvPr id="40" name="Text Box 75">
            <a:extLst>
              <a:ext uri="{FF2B5EF4-FFF2-40B4-BE49-F238E27FC236}">
                <a16:creationId xmlns:a16="http://schemas.microsoft.com/office/drawing/2014/main" id="{ED9B49FD-C5E5-46CD-885A-B553428323C8}"/>
              </a:ext>
            </a:extLst>
          </p:cNvPr>
          <p:cNvSpPr txBox="1">
            <a:spLocks noChangeArrowheads="1"/>
          </p:cNvSpPr>
          <p:nvPr/>
        </p:nvSpPr>
        <p:spPr bwMode="auto">
          <a:xfrm>
            <a:off x="441845" y="2133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 areas</a:t>
            </a:r>
          </a:p>
        </p:txBody>
      </p:sp>
      <p:cxnSp>
        <p:nvCxnSpPr>
          <p:cNvPr id="41" name="Straight Arrow Connector 40">
            <a:extLst>
              <a:ext uri="{FF2B5EF4-FFF2-40B4-BE49-F238E27FC236}">
                <a16:creationId xmlns:a16="http://schemas.microsoft.com/office/drawing/2014/main" id="{BE68FEF0-2239-4DF0-B243-5563245516CC}"/>
              </a:ext>
            </a:extLst>
          </p:cNvPr>
          <p:cNvCxnSpPr/>
          <p:nvPr/>
        </p:nvCxnSpPr>
        <p:spPr>
          <a:xfrm>
            <a:off x="1280332" y="226837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5">
            <a:extLst>
              <a:ext uri="{FF2B5EF4-FFF2-40B4-BE49-F238E27FC236}">
                <a16:creationId xmlns:a16="http://schemas.microsoft.com/office/drawing/2014/main" id="{A36E8123-FE53-4D60-A500-7E4C7FEA5D2B}"/>
              </a:ext>
            </a:extLst>
          </p:cNvPr>
          <p:cNvSpPr txBox="1">
            <a:spLocks noChangeArrowheads="1"/>
          </p:cNvSpPr>
          <p:nvPr/>
        </p:nvSpPr>
        <p:spPr bwMode="auto">
          <a:xfrm>
            <a:off x="365645" y="5788223"/>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46" name="Straight Arrow Connector 45">
            <a:extLst>
              <a:ext uri="{FF2B5EF4-FFF2-40B4-BE49-F238E27FC236}">
                <a16:creationId xmlns:a16="http://schemas.microsoft.com/office/drawing/2014/main" id="{B60FB968-00EE-481A-8096-96E4E51511B0}"/>
              </a:ext>
            </a:extLst>
          </p:cNvPr>
          <p:cNvCxnSpPr>
            <a:cxnSpLocks/>
          </p:cNvCxnSpPr>
          <p:nvPr/>
        </p:nvCxnSpPr>
        <p:spPr>
          <a:xfrm>
            <a:off x="1204132" y="5940623"/>
            <a:ext cx="837913" cy="908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5">
            <a:extLst>
              <a:ext uri="{FF2B5EF4-FFF2-40B4-BE49-F238E27FC236}">
                <a16:creationId xmlns:a16="http://schemas.microsoft.com/office/drawing/2014/main" id="{F5D84AD2-A7AD-4DF8-9AA4-5CEF5E9B130C}"/>
              </a:ext>
            </a:extLst>
          </p:cNvPr>
          <p:cNvSpPr txBox="1">
            <a:spLocks noChangeArrowheads="1"/>
          </p:cNvSpPr>
          <p:nvPr/>
        </p:nvSpPr>
        <p:spPr bwMode="auto">
          <a:xfrm>
            <a:off x="0" y="533400"/>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Nearly all programs (96%) offer 2 or more areas for Fellows to achieve at least level 2 training during their general cardiovascular disease fellowship.</a:t>
            </a:r>
          </a:p>
          <a:p>
            <a:pPr eaLnBrk="1" hangingPunct="1">
              <a:buFontTx/>
              <a:buChar char="•"/>
            </a:pPr>
            <a:r>
              <a:rPr lang="en-US" altLang="en-US" sz="1000" b="0" dirty="0">
                <a:solidFill>
                  <a:schemeClr val="tx1"/>
                </a:solidFill>
              </a:rPr>
              <a:t>The majority of programs (54%) also indicate that it is possible for Fellows to achieve level 3 training in any clinical area during their three years as well.</a:t>
            </a:r>
          </a:p>
        </p:txBody>
      </p:sp>
      <p:sp>
        <p:nvSpPr>
          <p:cNvPr id="55" name="Right Brace 54">
            <a:extLst>
              <a:ext uri="{FF2B5EF4-FFF2-40B4-BE49-F238E27FC236}">
                <a16:creationId xmlns:a16="http://schemas.microsoft.com/office/drawing/2014/main" id="{46E4B370-1B4D-402F-83DC-0D106A0254D0}"/>
              </a:ext>
            </a:extLst>
          </p:cNvPr>
          <p:cNvSpPr/>
          <p:nvPr/>
        </p:nvSpPr>
        <p:spPr>
          <a:xfrm>
            <a:off x="2956445" y="1578122"/>
            <a:ext cx="685800" cy="445334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a:extLst>
              <a:ext uri="{FF2B5EF4-FFF2-40B4-BE49-F238E27FC236}">
                <a16:creationId xmlns:a16="http://schemas.microsoft.com/office/drawing/2014/main" id="{1D69AD0A-B350-4562-86E6-6DBAF24902CB}"/>
              </a:ext>
            </a:extLst>
          </p:cNvPr>
          <p:cNvSpPr/>
          <p:nvPr/>
        </p:nvSpPr>
        <p:spPr>
          <a:xfrm>
            <a:off x="3642245" y="3578423"/>
            <a:ext cx="620683" cy="369332"/>
          </a:xfrm>
          <a:prstGeom prst="rect">
            <a:avLst/>
          </a:prstGeom>
        </p:spPr>
        <p:txBody>
          <a:bodyPr wrap="none">
            <a:spAutoFit/>
          </a:bodyPr>
          <a:lstStyle/>
          <a:p>
            <a:r>
              <a:rPr lang="en-US" dirty="0"/>
              <a:t>96%</a:t>
            </a:r>
          </a:p>
        </p:txBody>
      </p:sp>
      <p:sp>
        <p:nvSpPr>
          <p:cNvPr id="57" name="Text Box 75">
            <a:extLst>
              <a:ext uri="{FF2B5EF4-FFF2-40B4-BE49-F238E27FC236}">
                <a16:creationId xmlns:a16="http://schemas.microsoft.com/office/drawing/2014/main" id="{1AD5F87C-598D-430E-8EEC-220340E0F031}"/>
              </a:ext>
            </a:extLst>
          </p:cNvPr>
          <p:cNvSpPr txBox="1">
            <a:spLocks noChangeArrowheads="1"/>
          </p:cNvSpPr>
          <p:nvPr/>
        </p:nvSpPr>
        <p:spPr bwMode="auto">
          <a:xfrm>
            <a:off x="4872528" y="4721423"/>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a:t>
            </a:r>
          </a:p>
        </p:txBody>
      </p:sp>
      <p:cxnSp>
        <p:nvCxnSpPr>
          <p:cNvPr id="58" name="Straight Arrow Connector 57">
            <a:extLst>
              <a:ext uri="{FF2B5EF4-FFF2-40B4-BE49-F238E27FC236}">
                <a16:creationId xmlns:a16="http://schemas.microsoft.com/office/drawing/2014/main" id="{8E8B9F31-3E2A-43FA-B3C6-5D01B9FB4EBA}"/>
              </a:ext>
            </a:extLst>
          </p:cNvPr>
          <p:cNvCxnSpPr/>
          <p:nvPr/>
        </p:nvCxnSpPr>
        <p:spPr>
          <a:xfrm>
            <a:off x="5634528" y="4856202"/>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Text Box 75">
            <a:extLst>
              <a:ext uri="{FF2B5EF4-FFF2-40B4-BE49-F238E27FC236}">
                <a16:creationId xmlns:a16="http://schemas.microsoft.com/office/drawing/2014/main" id="{6EE6DC61-2EBC-49AC-9DFD-625D84EBF26A}"/>
              </a:ext>
            </a:extLst>
          </p:cNvPr>
          <p:cNvSpPr txBox="1">
            <a:spLocks noChangeArrowheads="1"/>
          </p:cNvSpPr>
          <p:nvPr/>
        </p:nvSpPr>
        <p:spPr bwMode="auto">
          <a:xfrm>
            <a:off x="4720128" y="6016823"/>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60" name="Straight Arrow Connector 59">
            <a:extLst>
              <a:ext uri="{FF2B5EF4-FFF2-40B4-BE49-F238E27FC236}">
                <a16:creationId xmlns:a16="http://schemas.microsoft.com/office/drawing/2014/main" id="{78444138-EE7E-4B9B-90FA-5FF040E11380}"/>
              </a:ext>
            </a:extLst>
          </p:cNvPr>
          <p:cNvCxnSpPr/>
          <p:nvPr/>
        </p:nvCxnSpPr>
        <p:spPr>
          <a:xfrm>
            <a:off x="5634528" y="6135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087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Since COCATS 4 came out, what changes have you made in your program? Please select all that apply.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Adjustments to Training Program Since COCATS 4</a:t>
            </a:r>
          </a:p>
        </p:txBody>
      </p:sp>
      <p:sp>
        <p:nvSpPr>
          <p:cNvPr id="11" name="Text Box 75"/>
          <p:cNvSpPr txBox="1">
            <a:spLocks noChangeArrowheads="1"/>
          </p:cNvSpPr>
          <p:nvPr/>
        </p:nvSpPr>
        <p:spPr bwMode="auto">
          <a:xfrm>
            <a:off x="3962400" y="58343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3810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 little over half of training programs (55%) have made some type of program adjustment since COCATS 4 came out.  For almost 1 out of 4 programs (22%) this involved an increase in the number of mandatory clinical months.  For about 1 out of 10 the adjustment involved increasing the number of required echo months (11%) or increasing the number of required research months (10%).</a:t>
            </a:r>
          </a:p>
        </p:txBody>
      </p:sp>
      <p:pic>
        <p:nvPicPr>
          <p:cNvPr id="3" name="Picture 2">
            <a:extLst>
              <a:ext uri="{FF2B5EF4-FFF2-40B4-BE49-F238E27FC236}">
                <a16:creationId xmlns:a16="http://schemas.microsoft.com/office/drawing/2014/main" id="{97244159-AB5A-47A0-BA25-4A3699221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3059"/>
            <a:ext cx="9144000" cy="4791881"/>
          </a:xfrm>
          <a:prstGeom prst="rect">
            <a:avLst/>
          </a:prstGeom>
        </p:spPr>
      </p:pic>
      <p:sp>
        <p:nvSpPr>
          <p:cNvPr id="5" name="Rectangle 4">
            <a:extLst>
              <a:ext uri="{FF2B5EF4-FFF2-40B4-BE49-F238E27FC236}">
                <a16:creationId xmlns:a16="http://schemas.microsoft.com/office/drawing/2014/main" id="{4EC2F638-597D-4B43-AAA6-ECE928B41055}"/>
              </a:ext>
            </a:extLst>
          </p:cNvPr>
          <p:cNvSpPr/>
          <p:nvPr/>
        </p:nvSpPr>
        <p:spPr>
          <a:xfrm>
            <a:off x="5029200" y="3429000"/>
            <a:ext cx="4114800" cy="1785104"/>
          </a:xfrm>
          <a:prstGeom prst="rect">
            <a:avLst/>
          </a:prstGeom>
        </p:spPr>
        <p:txBody>
          <a:bodyPr wrap="square">
            <a:spAutoFit/>
          </a:bodyPr>
          <a:lstStyle/>
          <a:p>
            <a:r>
              <a:rPr lang="en-US" sz="1000" i="1" dirty="0">
                <a:latin typeface="Arial" panose="020B0604020202020204" pitchFamily="34" charset="0"/>
                <a:cs typeface="Arial" panose="020B0604020202020204" pitchFamily="34" charset="0"/>
              </a:rPr>
              <a:t>“2 year general and then 2 year focused (general/imaging; cath., EP)”</a:t>
            </a:r>
          </a:p>
          <a:p>
            <a:r>
              <a:rPr lang="en-US" sz="1000" i="1" dirty="0">
                <a:latin typeface="Arial" panose="020B0604020202020204" pitchFamily="34" charset="0"/>
                <a:cs typeface="Arial" panose="020B0604020202020204" pitchFamily="34" charset="0"/>
              </a:rPr>
              <a:t>“Added PV, increased CHF”</a:t>
            </a:r>
          </a:p>
          <a:p>
            <a:r>
              <a:rPr lang="en-US" sz="1000" i="1" dirty="0">
                <a:latin typeface="Arial" panose="020B0604020202020204" pitchFamily="34" charset="0"/>
                <a:cs typeface="Arial" panose="020B0604020202020204" pitchFamily="34" charset="0"/>
              </a:rPr>
              <a:t>“Changed distribution of rotations”</a:t>
            </a:r>
          </a:p>
          <a:p>
            <a:r>
              <a:rPr lang="en-US" sz="1000" i="1" dirty="0">
                <a:latin typeface="Arial" panose="020B0604020202020204" pitchFamily="34" charset="0"/>
                <a:cs typeface="Arial" panose="020B0604020202020204" pitchFamily="34" charset="0"/>
              </a:rPr>
              <a:t>“Decreased required </a:t>
            </a:r>
            <a:r>
              <a:rPr lang="en-US" sz="1000" i="1" dirty="0" err="1">
                <a:latin typeface="Arial" panose="020B0604020202020204" pitchFamily="34" charset="0"/>
                <a:cs typeface="Arial" panose="020B0604020202020204" pitchFamily="34" charset="0"/>
              </a:rPr>
              <a:t>cath</a:t>
            </a:r>
            <a:r>
              <a:rPr lang="en-US" sz="1000" i="1" dirty="0">
                <a:latin typeface="Arial" panose="020B0604020202020204" pitchFamily="34" charset="0"/>
                <a:cs typeface="Arial" panose="020B0604020202020204" pitchFamily="34" charset="0"/>
              </a:rPr>
              <a:t> months”</a:t>
            </a:r>
          </a:p>
          <a:p>
            <a:r>
              <a:rPr lang="en-US" sz="1000" i="1" dirty="0">
                <a:latin typeface="Arial" panose="020B0604020202020204" pitchFamily="34" charset="0"/>
                <a:cs typeface="Arial" panose="020B0604020202020204" pitchFamily="34" charset="0"/>
              </a:rPr>
              <a:t>“Guided electives”</a:t>
            </a:r>
          </a:p>
          <a:p>
            <a:r>
              <a:rPr lang="en-US" sz="1000" i="1" dirty="0">
                <a:latin typeface="Arial" panose="020B0604020202020204" pitchFamily="34" charset="0"/>
                <a:cs typeface="Arial" panose="020B0604020202020204" pitchFamily="34" charset="0"/>
              </a:rPr>
              <a:t>“Include vascular medicine rotation, added MMI month”</a:t>
            </a:r>
          </a:p>
          <a:p>
            <a:r>
              <a:rPr lang="en-US" sz="1000" i="1" dirty="0">
                <a:latin typeface="Arial" panose="020B0604020202020204" pitchFamily="34" charset="0"/>
                <a:cs typeface="Arial" panose="020B0604020202020204" pitchFamily="34" charset="0"/>
              </a:rPr>
              <a:t>“Increase in dedicated </a:t>
            </a:r>
            <a:r>
              <a:rPr lang="en-US" sz="1000" i="1" dirty="0" err="1">
                <a:latin typeface="Arial" panose="020B0604020202020204" pitchFamily="34" charset="0"/>
                <a:cs typeface="Arial" panose="020B0604020202020204" pitchFamily="34" charset="0"/>
              </a:rPr>
              <a:t>ccu</a:t>
            </a:r>
            <a:r>
              <a:rPr lang="en-US" sz="1000" i="1" dirty="0">
                <a:latin typeface="Arial" panose="020B0604020202020204" pitchFamily="34" charset="0"/>
                <a:cs typeface="Arial" panose="020B0604020202020204" pitchFamily="34" charset="0"/>
              </a:rPr>
              <a:t> months and preventive”</a:t>
            </a:r>
          </a:p>
          <a:p>
            <a:r>
              <a:rPr lang="en-US" sz="1000" i="1" dirty="0">
                <a:latin typeface="Arial" panose="020B0604020202020204" pitchFamily="34" charset="0"/>
                <a:cs typeface="Arial" panose="020B0604020202020204" pitchFamily="34" charset="0"/>
              </a:rPr>
              <a:t>“Modified rotations to allow overlap and cover core topics required”</a:t>
            </a:r>
          </a:p>
          <a:p>
            <a:r>
              <a:rPr lang="en-US" sz="1000" i="1" dirty="0">
                <a:latin typeface="Arial" panose="020B0604020202020204" pitchFamily="34" charset="0"/>
                <a:cs typeface="Arial" panose="020B0604020202020204" pitchFamily="34" charset="0"/>
              </a:rPr>
              <a:t>“Required CTMR rotation”</a:t>
            </a:r>
          </a:p>
          <a:p>
            <a:r>
              <a:rPr lang="en-US" sz="1000" i="1" dirty="0">
                <a:latin typeface="Arial" panose="020B0604020202020204" pitchFamily="34" charset="0"/>
                <a:cs typeface="Arial" panose="020B0604020202020204" pitchFamily="34" charset="0"/>
              </a:rPr>
              <a:t>“Spread research over 36 months”</a:t>
            </a:r>
          </a:p>
          <a:p>
            <a:r>
              <a:rPr lang="en-US" sz="1000" i="1" dirty="0">
                <a:latin typeface="Arial" panose="020B0604020202020204" pitchFamily="34" charset="0"/>
                <a:cs typeface="Arial" panose="020B0604020202020204" pitchFamily="34" charset="0"/>
              </a:rPr>
              <a:t>“Vascular requirement”</a:t>
            </a:r>
          </a:p>
        </p:txBody>
      </p:sp>
      <p:sp>
        <p:nvSpPr>
          <p:cNvPr id="10" name="Right Brace 9">
            <a:extLst>
              <a:ext uri="{FF2B5EF4-FFF2-40B4-BE49-F238E27FC236}">
                <a16:creationId xmlns:a16="http://schemas.microsoft.com/office/drawing/2014/main" id="{4E60D74E-5EEE-4C14-9C3E-2B674E187DF2}"/>
              </a:ext>
            </a:extLst>
          </p:cNvPr>
          <p:cNvSpPr/>
          <p:nvPr/>
        </p:nvSpPr>
        <p:spPr>
          <a:xfrm rot="10800000">
            <a:off x="4648200" y="3396495"/>
            <a:ext cx="685800" cy="178510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5E6C482-E0E1-4295-BEF3-291A2013127F}"/>
              </a:ext>
            </a:extLst>
          </p:cNvPr>
          <p:cNvCxnSpPr>
            <a:cxnSpLocks/>
          </p:cNvCxnSpPr>
          <p:nvPr/>
        </p:nvCxnSpPr>
        <p:spPr>
          <a:xfrm flipV="1">
            <a:off x="4343400" y="4267200"/>
            <a:ext cx="304799"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91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female Fellows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Female Fellows Per Cardiovascular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4" name="Picture 3">
            <a:extLst>
              <a:ext uri="{FF2B5EF4-FFF2-40B4-BE49-F238E27FC236}">
                <a16:creationId xmlns:a16="http://schemas.microsoft.com/office/drawing/2014/main" id="{38294F6D-500F-411F-A635-560446493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67" y="591979"/>
            <a:ext cx="8888065" cy="5699611"/>
          </a:xfrm>
          <a:prstGeom prst="rect">
            <a:avLst/>
          </a:prstGeom>
        </p:spPr>
      </p:pic>
    </p:spTree>
    <p:extLst>
      <p:ext uri="{BB962C8B-B14F-4D97-AF65-F5344CB8AC3E}">
        <p14:creationId xmlns:p14="http://schemas.microsoft.com/office/powerpoint/2010/main" val="307736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Since COCATS 4 came out, what changes have you made in your program? Please select all that apply.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Adjustments to Training Program Since COCATS 4 by Program Size</a:t>
            </a:r>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533400"/>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half of all training programs have made some type of program adjustment since COCATS 4 came out regardless of the program size (56% of small/51% of medium/60% of large).  The most common adjustment for training programs involved an increase in the number of mandatory clinical months (18% small/26% medium/24% large).  </a:t>
            </a:r>
          </a:p>
        </p:txBody>
      </p:sp>
      <p:sp>
        <p:nvSpPr>
          <p:cNvPr id="13" name="Rectangle 12">
            <a:extLst>
              <a:ext uri="{FF2B5EF4-FFF2-40B4-BE49-F238E27FC236}">
                <a16:creationId xmlns:a16="http://schemas.microsoft.com/office/drawing/2014/main" id="{70424EB3-4C17-49C0-9DD9-D8B651FDCC46}"/>
              </a:ext>
            </a:extLst>
          </p:cNvPr>
          <p:cNvSpPr/>
          <p:nvPr/>
        </p:nvSpPr>
        <p:spPr>
          <a:xfrm>
            <a:off x="2682424" y="1261646"/>
            <a:ext cx="670376" cy="338554"/>
          </a:xfrm>
          <a:prstGeom prst="rect">
            <a:avLst/>
          </a:prstGeom>
        </p:spPr>
        <p:txBody>
          <a:bodyPr wrap="none">
            <a:spAutoFit/>
          </a:bodyPr>
          <a:lstStyle/>
          <a:p>
            <a:r>
              <a:rPr lang="en-US" sz="1600" u="sng" dirty="0"/>
              <a:t>Small</a:t>
            </a:r>
          </a:p>
        </p:txBody>
      </p:sp>
      <p:sp>
        <p:nvSpPr>
          <p:cNvPr id="14" name="Rectangle 13">
            <a:extLst>
              <a:ext uri="{FF2B5EF4-FFF2-40B4-BE49-F238E27FC236}">
                <a16:creationId xmlns:a16="http://schemas.microsoft.com/office/drawing/2014/main" id="{A079222D-F977-4A6B-A150-C30A10A7DF2F}"/>
              </a:ext>
            </a:extLst>
          </p:cNvPr>
          <p:cNvSpPr/>
          <p:nvPr/>
        </p:nvSpPr>
        <p:spPr>
          <a:xfrm>
            <a:off x="4648200" y="1261646"/>
            <a:ext cx="893193" cy="338554"/>
          </a:xfrm>
          <a:prstGeom prst="rect">
            <a:avLst/>
          </a:prstGeom>
        </p:spPr>
        <p:txBody>
          <a:bodyPr wrap="none">
            <a:spAutoFit/>
          </a:bodyPr>
          <a:lstStyle/>
          <a:p>
            <a:r>
              <a:rPr lang="en-US" sz="1600" u="sng" dirty="0"/>
              <a:t>Medium</a:t>
            </a:r>
          </a:p>
        </p:txBody>
      </p:sp>
      <p:sp>
        <p:nvSpPr>
          <p:cNvPr id="15" name="Rectangle 14">
            <a:extLst>
              <a:ext uri="{FF2B5EF4-FFF2-40B4-BE49-F238E27FC236}">
                <a16:creationId xmlns:a16="http://schemas.microsoft.com/office/drawing/2014/main" id="{46E1E600-1B6C-4FF6-82ED-580879A686FD}"/>
              </a:ext>
            </a:extLst>
          </p:cNvPr>
          <p:cNvSpPr/>
          <p:nvPr/>
        </p:nvSpPr>
        <p:spPr>
          <a:xfrm>
            <a:off x="6949624" y="1261646"/>
            <a:ext cx="670376" cy="338554"/>
          </a:xfrm>
          <a:prstGeom prst="rect">
            <a:avLst/>
          </a:prstGeom>
        </p:spPr>
        <p:txBody>
          <a:bodyPr wrap="none">
            <a:spAutoFit/>
          </a:bodyPr>
          <a:lstStyle/>
          <a:p>
            <a:r>
              <a:rPr lang="en-US" sz="1600" u="sng" dirty="0"/>
              <a:t>Large</a:t>
            </a:r>
          </a:p>
        </p:txBody>
      </p:sp>
      <p:sp>
        <p:nvSpPr>
          <p:cNvPr id="16" name="Text Box 75">
            <a:extLst>
              <a:ext uri="{FF2B5EF4-FFF2-40B4-BE49-F238E27FC236}">
                <a16:creationId xmlns:a16="http://schemas.microsoft.com/office/drawing/2014/main" id="{E331FB57-6236-4FAD-AC02-0539F268465C}"/>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17" name="Text Box 75">
            <a:extLst>
              <a:ext uri="{FF2B5EF4-FFF2-40B4-BE49-F238E27FC236}">
                <a16:creationId xmlns:a16="http://schemas.microsoft.com/office/drawing/2014/main" id="{0BB221E8-3ED0-4159-AED3-03D7D313F023}"/>
              </a:ext>
            </a:extLst>
          </p:cNvPr>
          <p:cNvSpPr txBox="1">
            <a:spLocks noChangeArrowheads="1"/>
          </p:cNvSpPr>
          <p:nvPr/>
        </p:nvSpPr>
        <p:spPr bwMode="auto">
          <a:xfrm>
            <a:off x="5029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18" name="Text Box 75">
            <a:extLst>
              <a:ext uri="{FF2B5EF4-FFF2-40B4-BE49-F238E27FC236}">
                <a16:creationId xmlns:a16="http://schemas.microsoft.com/office/drawing/2014/main" id="{30817302-D75A-4739-9A48-2739B30697E3}"/>
              </a:ext>
            </a:extLst>
          </p:cNvPr>
          <p:cNvSpPr txBox="1">
            <a:spLocks noChangeArrowheads="1"/>
          </p:cNvSpPr>
          <p:nvPr/>
        </p:nvSpPr>
        <p:spPr bwMode="auto">
          <a:xfrm>
            <a:off x="71628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19" name="Rectangle 18">
            <a:extLst>
              <a:ext uri="{FF2B5EF4-FFF2-40B4-BE49-F238E27FC236}">
                <a16:creationId xmlns:a16="http://schemas.microsoft.com/office/drawing/2014/main" id="{F724A986-88DC-4F36-93BA-73C0D26DBC64}"/>
              </a:ext>
            </a:extLst>
          </p:cNvPr>
          <p:cNvSpPr/>
          <p:nvPr/>
        </p:nvSpPr>
        <p:spPr>
          <a:xfrm>
            <a:off x="2438400" y="990600"/>
            <a:ext cx="5504071" cy="369332"/>
          </a:xfrm>
          <a:prstGeom prst="rect">
            <a:avLst/>
          </a:prstGeom>
        </p:spPr>
        <p:txBody>
          <a:bodyPr wrap="none">
            <a:spAutoFit/>
          </a:bodyPr>
          <a:lstStyle/>
          <a:p>
            <a:r>
              <a:rPr lang="en-US" u="sng" dirty="0"/>
              <a:t>                                   Program Size                                   </a:t>
            </a:r>
          </a:p>
        </p:txBody>
      </p:sp>
      <p:pic>
        <p:nvPicPr>
          <p:cNvPr id="4" name="Picture 3">
            <a:extLst>
              <a:ext uri="{FF2B5EF4-FFF2-40B4-BE49-F238E27FC236}">
                <a16:creationId xmlns:a16="http://schemas.microsoft.com/office/drawing/2014/main" id="{4CE5CB4D-28ED-4AF8-99D9-DA1228CE8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2048"/>
            <a:ext cx="9144000" cy="4669542"/>
          </a:xfrm>
          <a:prstGeom prst="rect">
            <a:avLst/>
          </a:prstGeom>
        </p:spPr>
      </p:pic>
    </p:spTree>
    <p:extLst>
      <p:ext uri="{BB962C8B-B14F-4D97-AF65-F5344CB8AC3E}">
        <p14:creationId xmlns:p14="http://schemas.microsoft.com/office/powerpoint/2010/main" val="3415874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5E7B2F-66D4-4EEB-8643-010ADB24E9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279266"/>
            <a:ext cx="2057687" cy="4892929"/>
          </a:xfrm>
          <a:prstGeom prst="rect">
            <a:avLst/>
          </a:prstGeom>
        </p:spPr>
      </p:pic>
      <p:pic>
        <p:nvPicPr>
          <p:cNvPr id="4" name="Picture 3">
            <a:extLst>
              <a:ext uri="{FF2B5EF4-FFF2-40B4-BE49-F238E27FC236}">
                <a16:creationId xmlns:a16="http://schemas.microsoft.com/office/drawing/2014/main" id="{8DE5E68A-549F-439E-9DCC-ECB9583949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313" y="1268611"/>
            <a:ext cx="2057687" cy="4906566"/>
          </a:xfrm>
          <a:prstGeom prst="rect">
            <a:avLst/>
          </a:prstGeom>
        </p:spPr>
      </p:pic>
      <p:sp>
        <p:nvSpPr>
          <p:cNvPr id="10247" name="Text Box 7"/>
          <p:cNvSpPr txBox="1">
            <a:spLocks noChangeArrowheads="1"/>
          </p:cNvSpPr>
          <p:nvPr/>
        </p:nvSpPr>
        <p:spPr bwMode="auto">
          <a:xfrm>
            <a:off x="0" y="6457890"/>
            <a:ext cx="9144000" cy="4001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is your overall perception of the utility of COCATS 4 in guiding you as a training program director?  (n=130)</a:t>
            </a:r>
          </a:p>
          <a:p>
            <a:pPr eaLnBrk="1" hangingPunct="1"/>
            <a:r>
              <a:rPr lang="en-US" altLang="en-US" sz="1000" b="0" i="1" dirty="0">
                <a:solidFill>
                  <a:schemeClr val="tx1"/>
                </a:solidFill>
              </a:rPr>
              <a:t>Q:  How useful are COCATS guidelines in assessing competency of your trainees? (n=130)</a:t>
            </a:r>
          </a:p>
        </p:txBody>
      </p:sp>
      <p:sp>
        <p:nvSpPr>
          <p:cNvPr id="10248" name="Rectangle 8"/>
          <p:cNvSpPr>
            <a:spLocks noGrp="1" noChangeArrowheads="1"/>
          </p:cNvSpPr>
          <p:nvPr>
            <p:ph type="title"/>
          </p:nvPr>
        </p:nvSpPr>
        <p:spPr>
          <a:xfrm>
            <a:off x="-228600" y="-188894"/>
            <a:ext cx="9525000" cy="87469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Overall Utility of COCATS 4 in Guiding Training Directors /</a:t>
            </a:r>
            <a:br>
              <a:rPr lang="en-US" altLang="en-US" sz="1800" b="1" dirty="0">
                <a:solidFill>
                  <a:srgbClr val="00386B"/>
                </a:solidFill>
              </a:rPr>
            </a:br>
            <a:r>
              <a:rPr lang="en-US" altLang="en-US" sz="1800" b="1" dirty="0">
                <a:solidFill>
                  <a:srgbClr val="00386B"/>
                </a:solidFill>
              </a:rPr>
              <a:t>Usefulness of COCATS Guidelines in Assessing Trainee Competency</a:t>
            </a:r>
          </a:p>
        </p:txBody>
      </p:sp>
      <p:sp>
        <p:nvSpPr>
          <p:cNvPr id="11" name="Text Box 75"/>
          <p:cNvSpPr txBox="1">
            <a:spLocks noChangeArrowheads="1"/>
          </p:cNvSpPr>
          <p:nvPr/>
        </p:nvSpPr>
        <p:spPr bwMode="auto">
          <a:xfrm>
            <a:off x="1813158" y="61421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2" name="Rectangle 11">
            <a:extLst>
              <a:ext uri="{FF2B5EF4-FFF2-40B4-BE49-F238E27FC236}">
                <a16:creationId xmlns:a16="http://schemas.microsoft.com/office/drawing/2014/main" id="{C52C2B6D-6336-4B93-B0DD-59BEE55FBFF7}"/>
              </a:ext>
            </a:extLst>
          </p:cNvPr>
          <p:cNvSpPr/>
          <p:nvPr/>
        </p:nvSpPr>
        <p:spPr>
          <a:xfrm>
            <a:off x="822845" y="990600"/>
            <a:ext cx="3312546" cy="523220"/>
          </a:xfrm>
          <a:prstGeom prst="rect">
            <a:avLst/>
          </a:prstGeom>
        </p:spPr>
        <p:txBody>
          <a:bodyPr wrap="square">
            <a:spAutoFit/>
          </a:bodyPr>
          <a:lstStyle/>
          <a:p>
            <a:pPr algn="ctr"/>
            <a:r>
              <a:rPr lang="en-US" sz="1400" u="sng" dirty="0"/>
              <a:t>Overall Utility of COCATS 4 </a:t>
            </a:r>
          </a:p>
          <a:p>
            <a:pPr algn="ctr"/>
            <a:r>
              <a:rPr lang="en-US" sz="1400" u="sng" dirty="0"/>
              <a:t>In Guiding CV Training Program Directors</a:t>
            </a:r>
          </a:p>
        </p:txBody>
      </p:sp>
      <p:sp>
        <p:nvSpPr>
          <p:cNvPr id="15" name="Text Box 75">
            <a:extLst>
              <a:ext uri="{FF2B5EF4-FFF2-40B4-BE49-F238E27FC236}">
                <a16:creationId xmlns:a16="http://schemas.microsoft.com/office/drawing/2014/main" id="{115F4329-192F-4D82-A805-2D9C0166AE6B}"/>
              </a:ext>
            </a:extLst>
          </p:cNvPr>
          <p:cNvSpPr txBox="1">
            <a:spLocks noChangeArrowheads="1"/>
          </p:cNvSpPr>
          <p:nvPr/>
        </p:nvSpPr>
        <p:spPr bwMode="auto">
          <a:xfrm>
            <a:off x="6015528"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7" name="Text Box 75">
            <a:extLst>
              <a:ext uri="{FF2B5EF4-FFF2-40B4-BE49-F238E27FC236}">
                <a16:creationId xmlns:a16="http://schemas.microsoft.com/office/drawing/2014/main" id="{19AEA053-17C9-4D84-9AD3-71623A2EADC8}"/>
              </a:ext>
            </a:extLst>
          </p:cNvPr>
          <p:cNvSpPr txBox="1">
            <a:spLocks noChangeArrowheads="1"/>
          </p:cNvSpPr>
          <p:nvPr/>
        </p:nvSpPr>
        <p:spPr bwMode="auto">
          <a:xfrm>
            <a:off x="381000" y="1831777"/>
            <a:ext cx="1143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Extremely </a:t>
            </a:r>
          </a:p>
          <a:p>
            <a:pPr algn="ctr"/>
            <a:r>
              <a:rPr lang="en-US" altLang="en-US" sz="1000" b="0" dirty="0">
                <a:solidFill>
                  <a:schemeClr val="tx1"/>
                </a:solidFill>
              </a:rPr>
              <a:t>Useful</a:t>
            </a:r>
          </a:p>
          <a:p>
            <a:pPr algn="ctr"/>
            <a:r>
              <a:rPr lang="en-US" altLang="en-US" sz="1000" b="0" dirty="0">
                <a:solidFill>
                  <a:schemeClr val="tx1"/>
                </a:solidFill>
              </a:rPr>
              <a:t>(5)</a:t>
            </a:r>
          </a:p>
        </p:txBody>
      </p:sp>
      <p:cxnSp>
        <p:nvCxnSpPr>
          <p:cNvPr id="18" name="Straight Arrow Connector 17">
            <a:extLst>
              <a:ext uri="{FF2B5EF4-FFF2-40B4-BE49-F238E27FC236}">
                <a16:creationId xmlns:a16="http://schemas.microsoft.com/office/drawing/2014/main" id="{463EFB8A-DA30-45C9-91B1-707BAA032019}"/>
              </a:ext>
            </a:extLst>
          </p:cNvPr>
          <p:cNvCxnSpPr/>
          <p:nvPr/>
        </p:nvCxnSpPr>
        <p:spPr>
          <a:xfrm>
            <a:off x="1280045" y="20983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95DEABA0-13AE-46B4-AA5C-AF8C81A9B14B}"/>
              </a:ext>
            </a:extLst>
          </p:cNvPr>
          <p:cNvSpPr txBox="1">
            <a:spLocks noChangeArrowheads="1"/>
          </p:cNvSpPr>
          <p:nvPr/>
        </p:nvSpPr>
        <p:spPr bwMode="auto">
          <a:xfrm>
            <a:off x="533400" y="48797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sp>
        <p:nvSpPr>
          <p:cNvPr id="23" name="Text Box 75">
            <a:extLst>
              <a:ext uri="{FF2B5EF4-FFF2-40B4-BE49-F238E27FC236}">
                <a16:creationId xmlns:a16="http://schemas.microsoft.com/office/drawing/2014/main" id="{9AD0489A-7810-416D-91F4-0C3B19AB03BE}"/>
              </a:ext>
            </a:extLst>
          </p:cNvPr>
          <p:cNvSpPr txBox="1">
            <a:spLocks noChangeArrowheads="1"/>
          </p:cNvSpPr>
          <p:nvPr/>
        </p:nvSpPr>
        <p:spPr bwMode="auto">
          <a:xfrm>
            <a:off x="365645" y="6157556"/>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24" name="Straight Arrow Connector 23">
            <a:extLst>
              <a:ext uri="{FF2B5EF4-FFF2-40B4-BE49-F238E27FC236}">
                <a16:creationId xmlns:a16="http://schemas.microsoft.com/office/drawing/2014/main" id="{87A1E172-C8BD-484A-9A39-2DD6CD570383}"/>
              </a:ext>
            </a:extLst>
          </p:cNvPr>
          <p:cNvCxnSpPr>
            <a:cxnSpLocks/>
          </p:cNvCxnSpPr>
          <p:nvPr/>
        </p:nvCxnSpPr>
        <p:spPr>
          <a:xfrm flipV="1">
            <a:off x="1295400" y="6120825"/>
            <a:ext cx="518045" cy="1451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F9CD8D3-7817-4311-B07C-37E1E70A3B46}"/>
              </a:ext>
            </a:extLst>
          </p:cNvPr>
          <p:cNvSpPr/>
          <p:nvPr/>
        </p:nvSpPr>
        <p:spPr>
          <a:xfrm>
            <a:off x="4876800" y="990600"/>
            <a:ext cx="3357072" cy="523220"/>
          </a:xfrm>
          <a:prstGeom prst="rect">
            <a:avLst/>
          </a:prstGeom>
        </p:spPr>
        <p:txBody>
          <a:bodyPr wrap="square">
            <a:spAutoFit/>
          </a:bodyPr>
          <a:lstStyle/>
          <a:p>
            <a:pPr algn="ctr"/>
            <a:r>
              <a:rPr lang="en-US" sz="1400" u="sng" dirty="0"/>
              <a:t>Usefulness of COCATS Guidelines</a:t>
            </a:r>
          </a:p>
          <a:p>
            <a:pPr algn="ctr"/>
            <a:r>
              <a:rPr lang="en-US" sz="1400" u="sng" dirty="0"/>
              <a:t>In Assessing Trainee Competency</a:t>
            </a:r>
          </a:p>
        </p:txBody>
      </p:sp>
      <p:sp>
        <p:nvSpPr>
          <p:cNvPr id="40" name="Text Box 75">
            <a:extLst>
              <a:ext uri="{FF2B5EF4-FFF2-40B4-BE49-F238E27FC236}">
                <a16:creationId xmlns:a16="http://schemas.microsoft.com/office/drawing/2014/main" id="{ED9B49FD-C5E5-46CD-885A-B553428323C8}"/>
              </a:ext>
            </a:extLst>
          </p:cNvPr>
          <p:cNvSpPr txBox="1">
            <a:spLocks noChangeArrowheads="1"/>
          </p:cNvSpPr>
          <p:nvPr/>
        </p:nvSpPr>
        <p:spPr bwMode="auto">
          <a:xfrm>
            <a:off x="533400" y="32795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cxnSp>
        <p:nvCxnSpPr>
          <p:cNvPr id="41" name="Straight Arrow Connector 40">
            <a:extLst>
              <a:ext uri="{FF2B5EF4-FFF2-40B4-BE49-F238E27FC236}">
                <a16:creationId xmlns:a16="http://schemas.microsoft.com/office/drawing/2014/main" id="{BE68FEF0-2239-4DF0-B243-5563245516CC}"/>
              </a:ext>
            </a:extLst>
          </p:cNvPr>
          <p:cNvCxnSpPr/>
          <p:nvPr/>
        </p:nvCxnSpPr>
        <p:spPr>
          <a:xfrm>
            <a:off x="1280332" y="341435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5">
            <a:extLst>
              <a:ext uri="{FF2B5EF4-FFF2-40B4-BE49-F238E27FC236}">
                <a16:creationId xmlns:a16="http://schemas.microsoft.com/office/drawing/2014/main" id="{A36E8123-FE53-4D60-A500-7E4C7FEA5D2B}"/>
              </a:ext>
            </a:extLst>
          </p:cNvPr>
          <p:cNvSpPr txBox="1">
            <a:spLocks noChangeArrowheads="1"/>
          </p:cNvSpPr>
          <p:nvPr/>
        </p:nvSpPr>
        <p:spPr bwMode="auto">
          <a:xfrm>
            <a:off x="304800" y="571797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At All</a:t>
            </a:r>
          </a:p>
          <a:p>
            <a:pPr algn="ctr"/>
            <a:r>
              <a:rPr lang="en-US" altLang="en-US" sz="1000" b="0" dirty="0">
                <a:solidFill>
                  <a:schemeClr val="tx1"/>
                </a:solidFill>
              </a:rPr>
              <a:t>Useful (1)</a:t>
            </a:r>
          </a:p>
        </p:txBody>
      </p:sp>
      <p:cxnSp>
        <p:nvCxnSpPr>
          <p:cNvPr id="46" name="Straight Arrow Connector 45">
            <a:extLst>
              <a:ext uri="{FF2B5EF4-FFF2-40B4-BE49-F238E27FC236}">
                <a16:creationId xmlns:a16="http://schemas.microsoft.com/office/drawing/2014/main" id="{B60FB968-00EE-481A-8096-96E4E51511B0}"/>
              </a:ext>
            </a:extLst>
          </p:cNvPr>
          <p:cNvCxnSpPr>
            <a:cxnSpLocks/>
          </p:cNvCxnSpPr>
          <p:nvPr/>
        </p:nvCxnSpPr>
        <p:spPr>
          <a:xfrm>
            <a:off x="1204132" y="5943600"/>
            <a:ext cx="929181" cy="409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5">
            <a:extLst>
              <a:ext uri="{FF2B5EF4-FFF2-40B4-BE49-F238E27FC236}">
                <a16:creationId xmlns:a16="http://schemas.microsoft.com/office/drawing/2014/main" id="{F5D84AD2-A7AD-4DF8-9AA4-5CEF5E9B130C}"/>
              </a:ext>
            </a:extLst>
          </p:cNvPr>
          <p:cNvSpPr txBox="1">
            <a:spLocks noChangeArrowheads="1"/>
          </p:cNvSpPr>
          <p:nvPr/>
        </p:nvSpPr>
        <p:spPr bwMode="auto">
          <a:xfrm>
            <a:off x="0" y="512802"/>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half of CV training program directors (57%) believe that COCATS 4 is extremely/very useful in guiding them.  Only 6% of training directors feel that it is not useful.  Additionally, half of training directors (50%) believe that COCATS guidelines are extremely/very useful in assessing trainee competency while almost 1 out of 5 (19%) feel that it is not useful in that capacity.</a:t>
            </a:r>
          </a:p>
        </p:txBody>
      </p:sp>
      <p:sp>
        <p:nvSpPr>
          <p:cNvPr id="55" name="Right Brace 54">
            <a:extLst>
              <a:ext uri="{FF2B5EF4-FFF2-40B4-BE49-F238E27FC236}">
                <a16:creationId xmlns:a16="http://schemas.microsoft.com/office/drawing/2014/main" id="{46E4B370-1B4D-402F-83DC-0D106A0254D0}"/>
              </a:ext>
            </a:extLst>
          </p:cNvPr>
          <p:cNvSpPr/>
          <p:nvPr/>
        </p:nvSpPr>
        <p:spPr>
          <a:xfrm>
            <a:off x="2956445" y="1513820"/>
            <a:ext cx="685800" cy="26801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a:extLst>
              <a:ext uri="{FF2B5EF4-FFF2-40B4-BE49-F238E27FC236}">
                <a16:creationId xmlns:a16="http://schemas.microsoft.com/office/drawing/2014/main" id="{1D69AD0A-B350-4562-86E6-6DBAF24902CB}"/>
              </a:ext>
            </a:extLst>
          </p:cNvPr>
          <p:cNvSpPr/>
          <p:nvPr/>
        </p:nvSpPr>
        <p:spPr>
          <a:xfrm>
            <a:off x="3615842" y="2696205"/>
            <a:ext cx="610552" cy="369332"/>
          </a:xfrm>
          <a:prstGeom prst="rect">
            <a:avLst/>
          </a:prstGeom>
        </p:spPr>
        <p:txBody>
          <a:bodyPr wrap="none">
            <a:spAutoFit/>
          </a:bodyPr>
          <a:lstStyle/>
          <a:p>
            <a:r>
              <a:rPr lang="en-US" dirty="0"/>
              <a:t>57%</a:t>
            </a:r>
          </a:p>
        </p:txBody>
      </p:sp>
      <p:sp>
        <p:nvSpPr>
          <p:cNvPr id="59" name="Text Box 75">
            <a:extLst>
              <a:ext uri="{FF2B5EF4-FFF2-40B4-BE49-F238E27FC236}">
                <a16:creationId xmlns:a16="http://schemas.microsoft.com/office/drawing/2014/main" id="{6EE6DC61-2EBC-49AC-9DFD-625D84EBF26A}"/>
              </a:ext>
            </a:extLst>
          </p:cNvPr>
          <p:cNvSpPr txBox="1">
            <a:spLocks noChangeArrowheads="1"/>
          </p:cNvSpPr>
          <p:nvPr/>
        </p:nvSpPr>
        <p:spPr bwMode="auto">
          <a:xfrm>
            <a:off x="4720128" y="6019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60" name="Straight Arrow Connector 59">
            <a:extLst>
              <a:ext uri="{FF2B5EF4-FFF2-40B4-BE49-F238E27FC236}">
                <a16:creationId xmlns:a16="http://schemas.microsoft.com/office/drawing/2014/main" id="{78444138-EE7E-4B9B-90FA-5FF040E11380}"/>
              </a:ext>
            </a:extLst>
          </p:cNvPr>
          <p:cNvCxnSpPr/>
          <p:nvPr/>
        </p:nvCxnSpPr>
        <p:spPr>
          <a:xfrm>
            <a:off x="5634528" y="613844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56782D5-10BF-487E-9393-77DC0720B64D}"/>
              </a:ext>
            </a:extLst>
          </p:cNvPr>
          <p:cNvCxnSpPr/>
          <p:nvPr/>
        </p:nvCxnSpPr>
        <p:spPr>
          <a:xfrm>
            <a:off x="1295400" y="503217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8C57E633-F9E2-4456-A116-714ACDBB3286}"/>
              </a:ext>
            </a:extLst>
          </p:cNvPr>
          <p:cNvSpPr txBox="1">
            <a:spLocks noChangeArrowheads="1"/>
          </p:cNvSpPr>
          <p:nvPr/>
        </p:nvSpPr>
        <p:spPr bwMode="auto">
          <a:xfrm>
            <a:off x="685800" y="5395556"/>
            <a:ext cx="837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37" name="Straight Arrow Connector 36">
            <a:extLst>
              <a:ext uri="{FF2B5EF4-FFF2-40B4-BE49-F238E27FC236}">
                <a16:creationId xmlns:a16="http://schemas.microsoft.com/office/drawing/2014/main" id="{D5D7EC06-8326-453A-9A9C-C5F96C3450AB}"/>
              </a:ext>
            </a:extLst>
          </p:cNvPr>
          <p:cNvCxnSpPr>
            <a:cxnSpLocks/>
          </p:cNvCxnSpPr>
          <p:nvPr/>
        </p:nvCxnSpPr>
        <p:spPr>
          <a:xfrm>
            <a:off x="1333357" y="5565577"/>
            <a:ext cx="876443" cy="3457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 Box 75">
            <a:extLst>
              <a:ext uri="{FF2B5EF4-FFF2-40B4-BE49-F238E27FC236}">
                <a16:creationId xmlns:a16="http://schemas.microsoft.com/office/drawing/2014/main" id="{13380D92-11CD-4DD3-B8E0-F9D347D70448}"/>
              </a:ext>
            </a:extLst>
          </p:cNvPr>
          <p:cNvSpPr txBox="1">
            <a:spLocks noChangeArrowheads="1"/>
          </p:cNvSpPr>
          <p:nvPr/>
        </p:nvSpPr>
        <p:spPr bwMode="auto">
          <a:xfrm>
            <a:off x="4648200" y="1584067"/>
            <a:ext cx="1143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Extremely </a:t>
            </a:r>
          </a:p>
          <a:p>
            <a:pPr algn="ctr"/>
            <a:r>
              <a:rPr lang="en-US" altLang="en-US" sz="1000" b="0" dirty="0">
                <a:solidFill>
                  <a:schemeClr val="tx1"/>
                </a:solidFill>
              </a:rPr>
              <a:t>Useful</a:t>
            </a:r>
          </a:p>
          <a:p>
            <a:pPr algn="ctr"/>
            <a:r>
              <a:rPr lang="en-US" altLang="en-US" sz="1000" b="0" dirty="0">
                <a:solidFill>
                  <a:schemeClr val="tx1"/>
                </a:solidFill>
              </a:rPr>
              <a:t>(5)</a:t>
            </a:r>
          </a:p>
        </p:txBody>
      </p:sp>
      <p:cxnSp>
        <p:nvCxnSpPr>
          <p:cNvPr id="43" name="Straight Arrow Connector 42">
            <a:extLst>
              <a:ext uri="{FF2B5EF4-FFF2-40B4-BE49-F238E27FC236}">
                <a16:creationId xmlns:a16="http://schemas.microsoft.com/office/drawing/2014/main" id="{6A78C492-97A9-4694-85D8-AF61A5EA6C04}"/>
              </a:ext>
            </a:extLst>
          </p:cNvPr>
          <p:cNvCxnSpPr/>
          <p:nvPr/>
        </p:nvCxnSpPr>
        <p:spPr>
          <a:xfrm>
            <a:off x="5547245" y="18506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75">
            <a:extLst>
              <a:ext uri="{FF2B5EF4-FFF2-40B4-BE49-F238E27FC236}">
                <a16:creationId xmlns:a16="http://schemas.microsoft.com/office/drawing/2014/main" id="{E7FD778D-5E7D-4AD7-A7C2-F6D36AC3260B}"/>
              </a:ext>
            </a:extLst>
          </p:cNvPr>
          <p:cNvSpPr txBox="1">
            <a:spLocks noChangeArrowheads="1"/>
          </p:cNvSpPr>
          <p:nvPr/>
        </p:nvSpPr>
        <p:spPr bwMode="auto">
          <a:xfrm>
            <a:off x="4800600" y="4422577"/>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sp>
        <p:nvSpPr>
          <p:cNvPr id="47" name="Text Box 75">
            <a:extLst>
              <a:ext uri="{FF2B5EF4-FFF2-40B4-BE49-F238E27FC236}">
                <a16:creationId xmlns:a16="http://schemas.microsoft.com/office/drawing/2014/main" id="{6855F61D-A0BF-4897-B20A-0A1E3F36C02F}"/>
              </a:ext>
            </a:extLst>
          </p:cNvPr>
          <p:cNvSpPr txBox="1">
            <a:spLocks noChangeArrowheads="1"/>
          </p:cNvSpPr>
          <p:nvPr/>
        </p:nvSpPr>
        <p:spPr bwMode="auto">
          <a:xfrm>
            <a:off x="4800600" y="2880956"/>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cxnSp>
        <p:nvCxnSpPr>
          <p:cNvPr id="48" name="Straight Arrow Connector 47">
            <a:extLst>
              <a:ext uri="{FF2B5EF4-FFF2-40B4-BE49-F238E27FC236}">
                <a16:creationId xmlns:a16="http://schemas.microsoft.com/office/drawing/2014/main" id="{176AF117-38BA-4D6A-9A37-FED88114A432}"/>
              </a:ext>
            </a:extLst>
          </p:cNvPr>
          <p:cNvCxnSpPr/>
          <p:nvPr/>
        </p:nvCxnSpPr>
        <p:spPr>
          <a:xfrm>
            <a:off x="5547532" y="3015735"/>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5">
            <a:extLst>
              <a:ext uri="{FF2B5EF4-FFF2-40B4-BE49-F238E27FC236}">
                <a16:creationId xmlns:a16="http://schemas.microsoft.com/office/drawing/2014/main" id="{C2FB3E00-ED3F-49AF-834A-78E6E354DE87}"/>
              </a:ext>
            </a:extLst>
          </p:cNvPr>
          <p:cNvSpPr txBox="1">
            <a:spLocks noChangeArrowheads="1"/>
          </p:cNvSpPr>
          <p:nvPr/>
        </p:nvSpPr>
        <p:spPr bwMode="auto">
          <a:xfrm>
            <a:off x="4572000" y="569886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At All</a:t>
            </a:r>
          </a:p>
          <a:p>
            <a:pPr algn="ctr"/>
            <a:r>
              <a:rPr lang="en-US" altLang="en-US" sz="1000" b="0" dirty="0">
                <a:solidFill>
                  <a:schemeClr val="tx1"/>
                </a:solidFill>
              </a:rPr>
              <a:t>Useful (1)</a:t>
            </a:r>
          </a:p>
        </p:txBody>
      </p:sp>
      <p:cxnSp>
        <p:nvCxnSpPr>
          <p:cNvPr id="51" name="Straight Arrow Connector 50">
            <a:extLst>
              <a:ext uri="{FF2B5EF4-FFF2-40B4-BE49-F238E27FC236}">
                <a16:creationId xmlns:a16="http://schemas.microsoft.com/office/drawing/2014/main" id="{D4B17C3A-5EFB-4A3D-81FA-D099AA211716}"/>
              </a:ext>
            </a:extLst>
          </p:cNvPr>
          <p:cNvCxnSpPr>
            <a:cxnSpLocks/>
          </p:cNvCxnSpPr>
          <p:nvPr/>
        </p:nvCxnSpPr>
        <p:spPr>
          <a:xfrm>
            <a:off x="5471332" y="5924490"/>
            <a:ext cx="929181" cy="409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C992AB-151E-41E1-BE47-EC5753F5357D}"/>
              </a:ext>
            </a:extLst>
          </p:cNvPr>
          <p:cNvCxnSpPr/>
          <p:nvPr/>
        </p:nvCxnSpPr>
        <p:spPr>
          <a:xfrm>
            <a:off x="5562600" y="4574977"/>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75">
            <a:extLst>
              <a:ext uri="{FF2B5EF4-FFF2-40B4-BE49-F238E27FC236}">
                <a16:creationId xmlns:a16="http://schemas.microsoft.com/office/drawing/2014/main" id="{95DC4643-47F3-4C3C-89A1-F878FFB4A80D}"/>
              </a:ext>
            </a:extLst>
          </p:cNvPr>
          <p:cNvSpPr txBox="1">
            <a:spLocks noChangeArrowheads="1"/>
          </p:cNvSpPr>
          <p:nvPr/>
        </p:nvSpPr>
        <p:spPr bwMode="auto">
          <a:xfrm>
            <a:off x="4953000" y="4955977"/>
            <a:ext cx="837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54" name="Straight Arrow Connector 53">
            <a:extLst>
              <a:ext uri="{FF2B5EF4-FFF2-40B4-BE49-F238E27FC236}">
                <a16:creationId xmlns:a16="http://schemas.microsoft.com/office/drawing/2014/main" id="{9C3A4473-BC09-4E3B-ACA0-B471F7B02266}"/>
              </a:ext>
            </a:extLst>
          </p:cNvPr>
          <p:cNvCxnSpPr>
            <a:cxnSpLocks/>
          </p:cNvCxnSpPr>
          <p:nvPr/>
        </p:nvCxnSpPr>
        <p:spPr>
          <a:xfrm>
            <a:off x="5486400" y="5184577"/>
            <a:ext cx="876443" cy="3457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ight Brace 60">
            <a:extLst>
              <a:ext uri="{FF2B5EF4-FFF2-40B4-BE49-F238E27FC236}">
                <a16:creationId xmlns:a16="http://schemas.microsoft.com/office/drawing/2014/main" id="{91FC181C-D71E-4177-B25D-6B6D3193EE50}"/>
              </a:ext>
            </a:extLst>
          </p:cNvPr>
          <p:cNvSpPr/>
          <p:nvPr/>
        </p:nvSpPr>
        <p:spPr>
          <a:xfrm>
            <a:off x="7112051" y="1526977"/>
            <a:ext cx="685800" cy="232556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ectangle 61">
            <a:extLst>
              <a:ext uri="{FF2B5EF4-FFF2-40B4-BE49-F238E27FC236}">
                <a16:creationId xmlns:a16="http://schemas.microsoft.com/office/drawing/2014/main" id="{5CDEE9BF-2DB9-478D-94A8-8AAE1606A790}"/>
              </a:ext>
            </a:extLst>
          </p:cNvPr>
          <p:cNvSpPr/>
          <p:nvPr/>
        </p:nvSpPr>
        <p:spPr>
          <a:xfrm>
            <a:off x="7771448" y="2441377"/>
            <a:ext cx="620683" cy="369332"/>
          </a:xfrm>
          <a:prstGeom prst="rect">
            <a:avLst/>
          </a:prstGeom>
        </p:spPr>
        <p:txBody>
          <a:bodyPr wrap="none">
            <a:spAutoFit/>
          </a:bodyPr>
          <a:lstStyle/>
          <a:p>
            <a:r>
              <a:rPr lang="en-US" dirty="0"/>
              <a:t>50%</a:t>
            </a:r>
          </a:p>
        </p:txBody>
      </p:sp>
      <p:sp>
        <p:nvSpPr>
          <p:cNvPr id="63" name="Right Brace 62">
            <a:extLst>
              <a:ext uri="{FF2B5EF4-FFF2-40B4-BE49-F238E27FC236}">
                <a16:creationId xmlns:a16="http://schemas.microsoft.com/office/drawing/2014/main" id="{7C5E7214-5E8F-4C7E-B8A7-E67D3D1D0212}"/>
              </a:ext>
            </a:extLst>
          </p:cNvPr>
          <p:cNvSpPr/>
          <p:nvPr/>
        </p:nvSpPr>
        <p:spPr>
          <a:xfrm>
            <a:off x="2971800" y="5794173"/>
            <a:ext cx="685800" cy="30480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ectangle 63">
            <a:extLst>
              <a:ext uri="{FF2B5EF4-FFF2-40B4-BE49-F238E27FC236}">
                <a16:creationId xmlns:a16="http://schemas.microsoft.com/office/drawing/2014/main" id="{1A152A42-A5A4-486A-8896-0C14F029A99D}"/>
              </a:ext>
            </a:extLst>
          </p:cNvPr>
          <p:cNvSpPr/>
          <p:nvPr/>
        </p:nvSpPr>
        <p:spPr>
          <a:xfrm>
            <a:off x="3631197" y="5729645"/>
            <a:ext cx="486030" cy="369332"/>
          </a:xfrm>
          <a:prstGeom prst="rect">
            <a:avLst/>
          </a:prstGeom>
        </p:spPr>
        <p:txBody>
          <a:bodyPr wrap="none">
            <a:spAutoFit/>
          </a:bodyPr>
          <a:lstStyle/>
          <a:p>
            <a:r>
              <a:rPr lang="en-US" dirty="0"/>
              <a:t>6%</a:t>
            </a:r>
          </a:p>
        </p:txBody>
      </p:sp>
      <p:sp>
        <p:nvSpPr>
          <p:cNvPr id="65" name="Right Brace 64">
            <a:extLst>
              <a:ext uri="{FF2B5EF4-FFF2-40B4-BE49-F238E27FC236}">
                <a16:creationId xmlns:a16="http://schemas.microsoft.com/office/drawing/2014/main" id="{3EE37F11-6F6A-45A1-8DDB-F339DEC8E4DC}"/>
              </a:ext>
            </a:extLst>
          </p:cNvPr>
          <p:cNvSpPr/>
          <p:nvPr/>
        </p:nvSpPr>
        <p:spPr>
          <a:xfrm>
            <a:off x="7160373" y="5184577"/>
            <a:ext cx="685800" cy="90273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a:extLst>
              <a:ext uri="{FF2B5EF4-FFF2-40B4-BE49-F238E27FC236}">
                <a16:creationId xmlns:a16="http://schemas.microsoft.com/office/drawing/2014/main" id="{B6738192-1DB8-43F4-AC41-B5603AB72C1F}"/>
              </a:ext>
            </a:extLst>
          </p:cNvPr>
          <p:cNvSpPr/>
          <p:nvPr/>
        </p:nvSpPr>
        <p:spPr>
          <a:xfrm>
            <a:off x="7819770" y="5413177"/>
            <a:ext cx="617670" cy="369332"/>
          </a:xfrm>
          <a:prstGeom prst="rect">
            <a:avLst/>
          </a:prstGeom>
        </p:spPr>
        <p:txBody>
          <a:bodyPr wrap="none">
            <a:spAutoFit/>
          </a:bodyPr>
          <a:lstStyle/>
          <a:p>
            <a:r>
              <a:rPr lang="en-US" dirty="0"/>
              <a:t>19%</a:t>
            </a:r>
          </a:p>
        </p:txBody>
      </p:sp>
    </p:spTree>
    <p:extLst>
      <p:ext uri="{BB962C8B-B14F-4D97-AF65-F5344CB8AC3E}">
        <p14:creationId xmlns:p14="http://schemas.microsoft.com/office/powerpoint/2010/main" val="3197223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E02487-8FCC-4885-8D4E-E88913EBE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313" y="1295400"/>
            <a:ext cx="2057687" cy="4892929"/>
          </a:xfrm>
          <a:prstGeom prst="rect">
            <a:avLst/>
          </a:prstGeom>
        </p:spPr>
      </p:pic>
      <p:pic>
        <p:nvPicPr>
          <p:cNvPr id="3" name="Picture 2">
            <a:extLst>
              <a:ext uri="{FF2B5EF4-FFF2-40B4-BE49-F238E27FC236}">
                <a16:creationId xmlns:a16="http://schemas.microsoft.com/office/drawing/2014/main" id="{EA8B0141-B156-4989-8A17-25F2AFC18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252720"/>
            <a:ext cx="2057687" cy="4919480"/>
          </a:xfrm>
          <a:prstGeom prst="rect">
            <a:avLst/>
          </a:prstGeom>
        </p:spPr>
      </p:pic>
      <p:sp>
        <p:nvSpPr>
          <p:cNvPr id="10247" name="Text Box 7"/>
          <p:cNvSpPr txBox="1">
            <a:spLocks noChangeArrowheads="1"/>
          </p:cNvSpPr>
          <p:nvPr/>
        </p:nvSpPr>
        <p:spPr bwMode="auto">
          <a:xfrm>
            <a:off x="0" y="6304002"/>
            <a:ext cx="9144000" cy="553998"/>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aligned are COCATS guidelines with competency based education?  (n=130)</a:t>
            </a:r>
          </a:p>
          <a:p>
            <a:pPr eaLnBrk="1" hangingPunct="1"/>
            <a:r>
              <a:rPr lang="en-US" altLang="en-US" sz="1000" b="0" i="1" dirty="0">
                <a:solidFill>
                  <a:schemeClr val="tx1"/>
                </a:solidFill>
              </a:rPr>
              <a:t>Q:  How well does the timeline for monthly rotations, procedural totals, and competencies proposed by COCATS align with your trainees’ ability to achieve</a:t>
            </a:r>
          </a:p>
          <a:p>
            <a:pPr eaLnBrk="1" hangingPunct="1"/>
            <a:r>
              <a:rPr lang="en-US" altLang="en-US" sz="1000" b="0" i="1" dirty="0">
                <a:solidFill>
                  <a:schemeClr val="tx1"/>
                </a:solidFill>
              </a:rPr>
              <a:t>      competence? (n=130)</a:t>
            </a:r>
          </a:p>
        </p:txBody>
      </p:sp>
      <p:sp>
        <p:nvSpPr>
          <p:cNvPr id="10248" name="Rectangle 8"/>
          <p:cNvSpPr>
            <a:spLocks noGrp="1" noChangeArrowheads="1"/>
          </p:cNvSpPr>
          <p:nvPr>
            <p:ph type="title"/>
          </p:nvPr>
        </p:nvSpPr>
        <p:spPr>
          <a:xfrm>
            <a:off x="-228600" y="-188894"/>
            <a:ext cx="9525000" cy="87469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Alignment of COCATS Guidelines With Competency Based Education /</a:t>
            </a:r>
            <a:br>
              <a:rPr lang="en-US" altLang="en-US" sz="1800" b="1" dirty="0">
                <a:solidFill>
                  <a:srgbClr val="00386B"/>
                </a:solidFill>
              </a:rPr>
            </a:br>
            <a:r>
              <a:rPr lang="en-US" altLang="en-US" sz="1800" b="1" dirty="0">
                <a:solidFill>
                  <a:srgbClr val="00386B"/>
                </a:solidFill>
              </a:rPr>
              <a:t>Alignment of COCATS Timelines with Trainee Achievability of Competence </a:t>
            </a:r>
          </a:p>
        </p:txBody>
      </p:sp>
      <p:sp>
        <p:nvSpPr>
          <p:cNvPr id="11" name="Text Box 75"/>
          <p:cNvSpPr txBox="1">
            <a:spLocks noChangeArrowheads="1"/>
          </p:cNvSpPr>
          <p:nvPr/>
        </p:nvSpPr>
        <p:spPr bwMode="auto">
          <a:xfrm>
            <a:off x="1813158" y="6142167"/>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2" name="Rectangle 11">
            <a:extLst>
              <a:ext uri="{FF2B5EF4-FFF2-40B4-BE49-F238E27FC236}">
                <a16:creationId xmlns:a16="http://schemas.microsoft.com/office/drawing/2014/main" id="{C52C2B6D-6336-4B93-B0DD-59BEE55FBFF7}"/>
              </a:ext>
            </a:extLst>
          </p:cNvPr>
          <p:cNvSpPr/>
          <p:nvPr/>
        </p:nvSpPr>
        <p:spPr>
          <a:xfrm>
            <a:off x="822845" y="990600"/>
            <a:ext cx="3312546" cy="523220"/>
          </a:xfrm>
          <a:prstGeom prst="rect">
            <a:avLst/>
          </a:prstGeom>
        </p:spPr>
        <p:txBody>
          <a:bodyPr wrap="square">
            <a:spAutoFit/>
          </a:bodyPr>
          <a:lstStyle/>
          <a:p>
            <a:pPr algn="ctr"/>
            <a:r>
              <a:rPr lang="en-US" sz="1400" u="sng" dirty="0"/>
              <a:t>Alignment of COCATS Guidelines </a:t>
            </a:r>
          </a:p>
          <a:p>
            <a:pPr algn="ctr"/>
            <a:r>
              <a:rPr lang="en-US" sz="1400" u="sng" dirty="0"/>
              <a:t>With Competency Based Education</a:t>
            </a:r>
          </a:p>
        </p:txBody>
      </p:sp>
      <p:sp>
        <p:nvSpPr>
          <p:cNvPr id="15" name="Text Box 75">
            <a:extLst>
              <a:ext uri="{FF2B5EF4-FFF2-40B4-BE49-F238E27FC236}">
                <a16:creationId xmlns:a16="http://schemas.microsoft.com/office/drawing/2014/main" id="{115F4329-192F-4D82-A805-2D9C0166AE6B}"/>
              </a:ext>
            </a:extLst>
          </p:cNvPr>
          <p:cNvSpPr txBox="1">
            <a:spLocks noChangeArrowheads="1"/>
          </p:cNvSpPr>
          <p:nvPr/>
        </p:nvSpPr>
        <p:spPr bwMode="auto">
          <a:xfrm>
            <a:off x="6015528" y="61391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7" name="Text Box 75">
            <a:extLst>
              <a:ext uri="{FF2B5EF4-FFF2-40B4-BE49-F238E27FC236}">
                <a16:creationId xmlns:a16="http://schemas.microsoft.com/office/drawing/2014/main" id="{19AEA053-17C9-4D84-9AD3-71623A2EADC8}"/>
              </a:ext>
            </a:extLst>
          </p:cNvPr>
          <p:cNvSpPr txBox="1">
            <a:spLocks noChangeArrowheads="1"/>
          </p:cNvSpPr>
          <p:nvPr/>
        </p:nvSpPr>
        <p:spPr bwMode="auto">
          <a:xfrm>
            <a:off x="381000" y="1600200"/>
            <a:ext cx="1143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Extremely </a:t>
            </a:r>
          </a:p>
          <a:p>
            <a:pPr algn="ctr"/>
            <a:r>
              <a:rPr lang="en-US" altLang="en-US" sz="1000" b="0" dirty="0">
                <a:solidFill>
                  <a:schemeClr val="tx1"/>
                </a:solidFill>
              </a:rPr>
              <a:t>Aligned</a:t>
            </a:r>
          </a:p>
          <a:p>
            <a:pPr algn="ctr"/>
            <a:r>
              <a:rPr lang="en-US" altLang="en-US" sz="1000" b="0" dirty="0">
                <a:solidFill>
                  <a:schemeClr val="tx1"/>
                </a:solidFill>
              </a:rPr>
              <a:t>(5)</a:t>
            </a:r>
          </a:p>
        </p:txBody>
      </p:sp>
      <p:cxnSp>
        <p:nvCxnSpPr>
          <p:cNvPr id="18" name="Straight Arrow Connector 17">
            <a:extLst>
              <a:ext uri="{FF2B5EF4-FFF2-40B4-BE49-F238E27FC236}">
                <a16:creationId xmlns:a16="http://schemas.microsoft.com/office/drawing/2014/main" id="{463EFB8A-DA30-45C9-91B1-707BAA032019}"/>
              </a:ext>
            </a:extLst>
          </p:cNvPr>
          <p:cNvCxnSpPr/>
          <p:nvPr/>
        </p:nvCxnSpPr>
        <p:spPr>
          <a:xfrm>
            <a:off x="1280045" y="1866781"/>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95DEABA0-13AE-46B4-AA5C-AF8C81A9B14B}"/>
              </a:ext>
            </a:extLst>
          </p:cNvPr>
          <p:cNvSpPr txBox="1">
            <a:spLocks noChangeArrowheads="1"/>
          </p:cNvSpPr>
          <p:nvPr/>
        </p:nvSpPr>
        <p:spPr bwMode="auto">
          <a:xfrm>
            <a:off x="533400" y="4800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sp>
        <p:nvSpPr>
          <p:cNvPr id="23" name="Text Box 75">
            <a:extLst>
              <a:ext uri="{FF2B5EF4-FFF2-40B4-BE49-F238E27FC236}">
                <a16:creationId xmlns:a16="http://schemas.microsoft.com/office/drawing/2014/main" id="{9AD0489A-7810-416D-91F4-0C3B19AB03BE}"/>
              </a:ext>
            </a:extLst>
          </p:cNvPr>
          <p:cNvSpPr txBox="1">
            <a:spLocks noChangeArrowheads="1"/>
          </p:cNvSpPr>
          <p:nvPr/>
        </p:nvSpPr>
        <p:spPr bwMode="auto">
          <a:xfrm>
            <a:off x="365645" y="6157556"/>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24" name="Straight Arrow Connector 23">
            <a:extLst>
              <a:ext uri="{FF2B5EF4-FFF2-40B4-BE49-F238E27FC236}">
                <a16:creationId xmlns:a16="http://schemas.microsoft.com/office/drawing/2014/main" id="{87A1E172-C8BD-484A-9A39-2DD6CD570383}"/>
              </a:ext>
            </a:extLst>
          </p:cNvPr>
          <p:cNvCxnSpPr>
            <a:cxnSpLocks/>
          </p:cNvCxnSpPr>
          <p:nvPr/>
        </p:nvCxnSpPr>
        <p:spPr>
          <a:xfrm flipV="1">
            <a:off x="1295400" y="6120825"/>
            <a:ext cx="518045" cy="1451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9F9CD8D3-7817-4311-B07C-37E1E70A3B46}"/>
              </a:ext>
            </a:extLst>
          </p:cNvPr>
          <p:cNvSpPr/>
          <p:nvPr/>
        </p:nvSpPr>
        <p:spPr>
          <a:xfrm>
            <a:off x="4796328" y="990600"/>
            <a:ext cx="3357072" cy="523220"/>
          </a:xfrm>
          <a:prstGeom prst="rect">
            <a:avLst/>
          </a:prstGeom>
        </p:spPr>
        <p:txBody>
          <a:bodyPr wrap="square">
            <a:spAutoFit/>
          </a:bodyPr>
          <a:lstStyle/>
          <a:p>
            <a:pPr algn="ctr"/>
            <a:r>
              <a:rPr lang="en-US" sz="1400" u="sng" dirty="0"/>
              <a:t>Alignment of COCATS Timelines </a:t>
            </a:r>
          </a:p>
          <a:p>
            <a:pPr algn="ctr"/>
            <a:r>
              <a:rPr lang="en-US" sz="1400" u="sng" dirty="0"/>
              <a:t>With Trainee Achievability of Competence </a:t>
            </a:r>
          </a:p>
        </p:txBody>
      </p:sp>
      <p:sp>
        <p:nvSpPr>
          <p:cNvPr id="40" name="Text Box 75">
            <a:extLst>
              <a:ext uri="{FF2B5EF4-FFF2-40B4-BE49-F238E27FC236}">
                <a16:creationId xmlns:a16="http://schemas.microsoft.com/office/drawing/2014/main" id="{ED9B49FD-C5E5-46CD-885A-B553428323C8}"/>
              </a:ext>
            </a:extLst>
          </p:cNvPr>
          <p:cNvSpPr txBox="1">
            <a:spLocks noChangeArrowheads="1"/>
          </p:cNvSpPr>
          <p:nvPr/>
        </p:nvSpPr>
        <p:spPr bwMode="auto">
          <a:xfrm>
            <a:off x="533400" y="31065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cxnSp>
        <p:nvCxnSpPr>
          <p:cNvPr id="41" name="Straight Arrow Connector 40">
            <a:extLst>
              <a:ext uri="{FF2B5EF4-FFF2-40B4-BE49-F238E27FC236}">
                <a16:creationId xmlns:a16="http://schemas.microsoft.com/office/drawing/2014/main" id="{BE68FEF0-2239-4DF0-B243-5563245516CC}"/>
              </a:ext>
            </a:extLst>
          </p:cNvPr>
          <p:cNvCxnSpPr/>
          <p:nvPr/>
        </p:nvCxnSpPr>
        <p:spPr>
          <a:xfrm>
            <a:off x="1280332" y="324135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5">
            <a:extLst>
              <a:ext uri="{FF2B5EF4-FFF2-40B4-BE49-F238E27FC236}">
                <a16:creationId xmlns:a16="http://schemas.microsoft.com/office/drawing/2014/main" id="{A36E8123-FE53-4D60-A500-7E4C7FEA5D2B}"/>
              </a:ext>
            </a:extLst>
          </p:cNvPr>
          <p:cNvSpPr txBox="1">
            <a:spLocks noChangeArrowheads="1"/>
          </p:cNvSpPr>
          <p:nvPr/>
        </p:nvSpPr>
        <p:spPr bwMode="auto">
          <a:xfrm>
            <a:off x="304800" y="571797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At All</a:t>
            </a:r>
          </a:p>
          <a:p>
            <a:pPr algn="ctr"/>
            <a:r>
              <a:rPr lang="en-US" altLang="en-US" sz="1000" b="0" dirty="0">
                <a:solidFill>
                  <a:schemeClr val="tx1"/>
                </a:solidFill>
              </a:rPr>
              <a:t>Aligned (1)</a:t>
            </a:r>
          </a:p>
        </p:txBody>
      </p:sp>
      <p:cxnSp>
        <p:nvCxnSpPr>
          <p:cNvPr id="46" name="Straight Arrow Connector 45">
            <a:extLst>
              <a:ext uri="{FF2B5EF4-FFF2-40B4-BE49-F238E27FC236}">
                <a16:creationId xmlns:a16="http://schemas.microsoft.com/office/drawing/2014/main" id="{B60FB968-00EE-481A-8096-96E4E51511B0}"/>
              </a:ext>
            </a:extLst>
          </p:cNvPr>
          <p:cNvCxnSpPr>
            <a:cxnSpLocks/>
          </p:cNvCxnSpPr>
          <p:nvPr/>
        </p:nvCxnSpPr>
        <p:spPr>
          <a:xfrm>
            <a:off x="1204132" y="5943600"/>
            <a:ext cx="967138" cy="1171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 Box 5">
            <a:extLst>
              <a:ext uri="{FF2B5EF4-FFF2-40B4-BE49-F238E27FC236}">
                <a16:creationId xmlns:a16="http://schemas.microsoft.com/office/drawing/2014/main" id="{F5D84AD2-A7AD-4DF8-9AA4-5CEF5E9B130C}"/>
              </a:ext>
            </a:extLst>
          </p:cNvPr>
          <p:cNvSpPr txBox="1">
            <a:spLocks noChangeArrowheads="1"/>
          </p:cNvSpPr>
          <p:nvPr/>
        </p:nvSpPr>
        <p:spPr bwMode="auto">
          <a:xfrm>
            <a:off x="0" y="512802"/>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half of CV training program directors (58%) believe that COCATS guidelines are extremely/very aligned with competency based education, while 1 out of 10 (10%) feel that they are not aligned.  Similarly the majority (59%) believe that COCATS timelines for monthly rotations, procedural totals, and competencies are extremely/very aligned with their trainees’ ability to achieve competence, and only 9% do not feel that way. </a:t>
            </a:r>
          </a:p>
        </p:txBody>
      </p:sp>
      <p:sp>
        <p:nvSpPr>
          <p:cNvPr id="55" name="Right Brace 54">
            <a:extLst>
              <a:ext uri="{FF2B5EF4-FFF2-40B4-BE49-F238E27FC236}">
                <a16:creationId xmlns:a16="http://schemas.microsoft.com/office/drawing/2014/main" id="{46E4B370-1B4D-402F-83DC-0D106A0254D0}"/>
              </a:ext>
            </a:extLst>
          </p:cNvPr>
          <p:cNvSpPr/>
          <p:nvPr/>
        </p:nvSpPr>
        <p:spPr>
          <a:xfrm>
            <a:off x="2956445" y="1513820"/>
            <a:ext cx="685800" cy="26801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Rectangle 55">
            <a:extLst>
              <a:ext uri="{FF2B5EF4-FFF2-40B4-BE49-F238E27FC236}">
                <a16:creationId xmlns:a16="http://schemas.microsoft.com/office/drawing/2014/main" id="{1D69AD0A-B350-4562-86E6-6DBAF24902CB}"/>
              </a:ext>
            </a:extLst>
          </p:cNvPr>
          <p:cNvSpPr/>
          <p:nvPr/>
        </p:nvSpPr>
        <p:spPr>
          <a:xfrm>
            <a:off x="3615842" y="2696205"/>
            <a:ext cx="620683" cy="369332"/>
          </a:xfrm>
          <a:prstGeom prst="rect">
            <a:avLst/>
          </a:prstGeom>
        </p:spPr>
        <p:txBody>
          <a:bodyPr wrap="none">
            <a:spAutoFit/>
          </a:bodyPr>
          <a:lstStyle/>
          <a:p>
            <a:r>
              <a:rPr lang="en-US" dirty="0"/>
              <a:t>58%</a:t>
            </a:r>
          </a:p>
        </p:txBody>
      </p:sp>
      <p:sp>
        <p:nvSpPr>
          <p:cNvPr id="59" name="Text Box 75">
            <a:extLst>
              <a:ext uri="{FF2B5EF4-FFF2-40B4-BE49-F238E27FC236}">
                <a16:creationId xmlns:a16="http://schemas.microsoft.com/office/drawing/2014/main" id="{6EE6DC61-2EBC-49AC-9DFD-625D84EBF26A}"/>
              </a:ext>
            </a:extLst>
          </p:cNvPr>
          <p:cNvSpPr txBox="1">
            <a:spLocks noChangeArrowheads="1"/>
          </p:cNvSpPr>
          <p:nvPr/>
        </p:nvSpPr>
        <p:spPr bwMode="auto">
          <a:xfrm>
            <a:off x="4720128" y="6019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60" name="Straight Arrow Connector 59">
            <a:extLst>
              <a:ext uri="{FF2B5EF4-FFF2-40B4-BE49-F238E27FC236}">
                <a16:creationId xmlns:a16="http://schemas.microsoft.com/office/drawing/2014/main" id="{78444138-EE7E-4B9B-90FA-5FF040E11380}"/>
              </a:ext>
            </a:extLst>
          </p:cNvPr>
          <p:cNvCxnSpPr/>
          <p:nvPr/>
        </p:nvCxnSpPr>
        <p:spPr>
          <a:xfrm>
            <a:off x="5634528" y="6138446"/>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56782D5-10BF-487E-9393-77DC0720B64D}"/>
              </a:ext>
            </a:extLst>
          </p:cNvPr>
          <p:cNvCxnSpPr/>
          <p:nvPr/>
        </p:nvCxnSpPr>
        <p:spPr>
          <a:xfrm>
            <a:off x="1295400" y="4953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8C57E633-F9E2-4456-A116-714ACDBB3286}"/>
              </a:ext>
            </a:extLst>
          </p:cNvPr>
          <p:cNvSpPr txBox="1">
            <a:spLocks noChangeArrowheads="1"/>
          </p:cNvSpPr>
          <p:nvPr/>
        </p:nvSpPr>
        <p:spPr bwMode="auto">
          <a:xfrm>
            <a:off x="685800" y="5395556"/>
            <a:ext cx="837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37" name="Straight Arrow Connector 36">
            <a:extLst>
              <a:ext uri="{FF2B5EF4-FFF2-40B4-BE49-F238E27FC236}">
                <a16:creationId xmlns:a16="http://schemas.microsoft.com/office/drawing/2014/main" id="{D5D7EC06-8326-453A-9A9C-C5F96C3450AB}"/>
              </a:ext>
            </a:extLst>
          </p:cNvPr>
          <p:cNvCxnSpPr>
            <a:cxnSpLocks/>
          </p:cNvCxnSpPr>
          <p:nvPr/>
        </p:nvCxnSpPr>
        <p:spPr>
          <a:xfrm>
            <a:off x="1333357" y="5565577"/>
            <a:ext cx="837913" cy="2616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 Box 75">
            <a:extLst>
              <a:ext uri="{FF2B5EF4-FFF2-40B4-BE49-F238E27FC236}">
                <a16:creationId xmlns:a16="http://schemas.microsoft.com/office/drawing/2014/main" id="{13380D92-11CD-4DD3-B8E0-F9D347D70448}"/>
              </a:ext>
            </a:extLst>
          </p:cNvPr>
          <p:cNvSpPr txBox="1">
            <a:spLocks noChangeArrowheads="1"/>
          </p:cNvSpPr>
          <p:nvPr/>
        </p:nvSpPr>
        <p:spPr bwMode="auto">
          <a:xfrm>
            <a:off x="4648200" y="1584067"/>
            <a:ext cx="1143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Extremely </a:t>
            </a:r>
          </a:p>
          <a:p>
            <a:pPr algn="ctr"/>
            <a:r>
              <a:rPr lang="en-US" altLang="en-US" sz="1000" b="0" dirty="0">
                <a:solidFill>
                  <a:schemeClr val="tx1"/>
                </a:solidFill>
              </a:rPr>
              <a:t>Aligned</a:t>
            </a:r>
          </a:p>
          <a:p>
            <a:pPr algn="ctr"/>
            <a:r>
              <a:rPr lang="en-US" altLang="en-US" sz="1000" b="0" dirty="0">
                <a:solidFill>
                  <a:schemeClr val="tx1"/>
                </a:solidFill>
              </a:rPr>
              <a:t>(5)</a:t>
            </a:r>
          </a:p>
        </p:txBody>
      </p:sp>
      <p:cxnSp>
        <p:nvCxnSpPr>
          <p:cNvPr id="43" name="Straight Arrow Connector 42">
            <a:extLst>
              <a:ext uri="{FF2B5EF4-FFF2-40B4-BE49-F238E27FC236}">
                <a16:creationId xmlns:a16="http://schemas.microsoft.com/office/drawing/2014/main" id="{6A78C492-97A9-4694-85D8-AF61A5EA6C04}"/>
              </a:ext>
            </a:extLst>
          </p:cNvPr>
          <p:cNvCxnSpPr/>
          <p:nvPr/>
        </p:nvCxnSpPr>
        <p:spPr>
          <a:xfrm>
            <a:off x="5547245" y="1850648"/>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75">
            <a:extLst>
              <a:ext uri="{FF2B5EF4-FFF2-40B4-BE49-F238E27FC236}">
                <a16:creationId xmlns:a16="http://schemas.microsoft.com/office/drawing/2014/main" id="{E7FD778D-5E7D-4AD7-A7C2-F6D36AC3260B}"/>
              </a:ext>
            </a:extLst>
          </p:cNvPr>
          <p:cNvSpPr txBox="1">
            <a:spLocks noChangeArrowheads="1"/>
          </p:cNvSpPr>
          <p:nvPr/>
        </p:nvSpPr>
        <p:spPr bwMode="auto">
          <a:xfrm>
            <a:off x="4648200" y="4859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sp>
        <p:nvSpPr>
          <p:cNvPr id="47" name="Text Box 75">
            <a:extLst>
              <a:ext uri="{FF2B5EF4-FFF2-40B4-BE49-F238E27FC236}">
                <a16:creationId xmlns:a16="http://schemas.microsoft.com/office/drawing/2014/main" id="{6855F61D-A0BF-4897-B20A-0A1E3F36C02F}"/>
              </a:ext>
            </a:extLst>
          </p:cNvPr>
          <p:cNvSpPr txBox="1">
            <a:spLocks noChangeArrowheads="1"/>
          </p:cNvSpPr>
          <p:nvPr/>
        </p:nvSpPr>
        <p:spPr bwMode="auto">
          <a:xfrm>
            <a:off x="4648200" y="3124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cxnSp>
        <p:nvCxnSpPr>
          <p:cNvPr id="48" name="Straight Arrow Connector 47">
            <a:extLst>
              <a:ext uri="{FF2B5EF4-FFF2-40B4-BE49-F238E27FC236}">
                <a16:creationId xmlns:a16="http://schemas.microsoft.com/office/drawing/2014/main" id="{176AF117-38BA-4D6A-9A37-FED88114A432}"/>
              </a:ext>
            </a:extLst>
          </p:cNvPr>
          <p:cNvCxnSpPr>
            <a:cxnSpLocks/>
          </p:cNvCxnSpPr>
          <p:nvPr/>
        </p:nvCxnSpPr>
        <p:spPr>
          <a:xfrm>
            <a:off x="5334000" y="3258979"/>
            <a:ext cx="9294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 Box 75">
            <a:extLst>
              <a:ext uri="{FF2B5EF4-FFF2-40B4-BE49-F238E27FC236}">
                <a16:creationId xmlns:a16="http://schemas.microsoft.com/office/drawing/2014/main" id="{C2FB3E00-ED3F-49AF-834A-78E6E354DE87}"/>
              </a:ext>
            </a:extLst>
          </p:cNvPr>
          <p:cNvSpPr txBox="1">
            <a:spLocks noChangeArrowheads="1"/>
          </p:cNvSpPr>
          <p:nvPr/>
        </p:nvSpPr>
        <p:spPr bwMode="auto">
          <a:xfrm>
            <a:off x="4572000" y="5698867"/>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At All</a:t>
            </a:r>
          </a:p>
          <a:p>
            <a:pPr algn="ctr"/>
            <a:r>
              <a:rPr lang="en-US" altLang="en-US" sz="1000" b="0" dirty="0">
                <a:solidFill>
                  <a:schemeClr val="tx1"/>
                </a:solidFill>
              </a:rPr>
              <a:t>Aligned (1)</a:t>
            </a:r>
          </a:p>
        </p:txBody>
      </p:sp>
      <p:cxnSp>
        <p:nvCxnSpPr>
          <p:cNvPr id="51" name="Straight Arrow Connector 50">
            <a:extLst>
              <a:ext uri="{FF2B5EF4-FFF2-40B4-BE49-F238E27FC236}">
                <a16:creationId xmlns:a16="http://schemas.microsoft.com/office/drawing/2014/main" id="{D4B17C3A-5EFB-4A3D-81FA-D099AA211716}"/>
              </a:ext>
            </a:extLst>
          </p:cNvPr>
          <p:cNvCxnSpPr>
            <a:cxnSpLocks/>
          </p:cNvCxnSpPr>
          <p:nvPr/>
        </p:nvCxnSpPr>
        <p:spPr>
          <a:xfrm>
            <a:off x="5471332" y="5924490"/>
            <a:ext cx="891511" cy="162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EC992AB-151E-41E1-BE47-EC5753F5357D}"/>
              </a:ext>
            </a:extLst>
          </p:cNvPr>
          <p:cNvCxnSpPr>
            <a:cxnSpLocks/>
          </p:cNvCxnSpPr>
          <p:nvPr/>
        </p:nvCxnSpPr>
        <p:spPr>
          <a:xfrm>
            <a:off x="5410200" y="5011579"/>
            <a:ext cx="75772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 Box 75">
            <a:extLst>
              <a:ext uri="{FF2B5EF4-FFF2-40B4-BE49-F238E27FC236}">
                <a16:creationId xmlns:a16="http://schemas.microsoft.com/office/drawing/2014/main" id="{95DC4643-47F3-4C3C-89A1-F878FFB4A80D}"/>
              </a:ext>
            </a:extLst>
          </p:cNvPr>
          <p:cNvSpPr txBox="1">
            <a:spLocks noChangeArrowheads="1"/>
          </p:cNvSpPr>
          <p:nvPr/>
        </p:nvSpPr>
        <p:spPr bwMode="auto">
          <a:xfrm>
            <a:off x="4800600" y="5293042"/>
            <a:ext cx="8379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54" name="Straight Arrow Connector 53">
            <a:extLst>
              <a:ext uri="{FF2B5EF4-FFF2-40B4-BE49-F238E27FC236}">
                <a16:creationId xmlns:a16="http://schemas.microsoft.com/office/drawing/2014/main" id="{9C3A4473-BC09-4E3B-ACA0-B471F7B02266}"/>
              </a:ext>
            </a:extLst>
          </p:cNvPr>
          <p:cNvCxnSpPr>
            <a:cxnSpLocks/>
          </p:cNvCxnSpPr>
          <p:nvPr/>
        </p:nvCxnSpPr>
        <p:spPr>
          <a:xfrm>
            <a:off x="5334000" y="5521642"/>
            <a:ext cx="1028843" cy="3457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Right Brace 60">
            <a:extLst>
              <a:ext uri="{FF2B5EF4-FFF2-40B4-BE49-F238E27FC236}">
                <a16:creationId xmlns:a16="http://schemas.microsoft.com/office/drawing/2014/main" id="{91FC181C-D71E-4177-B25D-6B6D3193EE50}"/>
              </a:ext>
            </a:extLst>
          </p:cNvPr>
          <p:cNvSpPr/>
          <p:nvPr/>
        </p:nvSpPr>
        <p:spPr>
          <a:xfrm>
            <a:off x="7112051" y="1526977"/>
            <a:ext cx="685800" cy="28295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Rectangle 61">
            <a:extLst>
              <a:ext uri="{FF2B5EF4-FFF2-40B4-BE49-F238E27FC236}">
                <a16:creationId xmlns:a16="http://schemas.microsoft.com/office/drawing/2014/main" id="{5CDEE9BF-2DB9-478D-94A8-8AAE1606A790}"/>
              </a:ext>
            </a:extLst>
          </p:cNvPr>
          <p:cNvSpPr/>
          <p:nvPr/>
        </p:nvSpPr>
        <p:spPr>
          <a:xfrm>
            <a:off x="7771448" y="2754868"/>
            <a:ext cx="620683" cy="369332"/>
          </a:xfrm>
          <a:prstGeom prst="rect">
            <a:avLst/>
          </a:prstGeom>
        </p:spPr>
        <p:txBody>
          <a:bodyPr wrap="none">
            <a:spAutoFit/>
          </a:bodyPr>
          <a:lstStyle/>
          <a:p>
            <a:r>
              <a:rPr lang="en-US" dirty="0"/>
              <a:t>59%</a:t>
            </a:r>
          </a:p>
        </p:txBody>
      </p:sp>
      <p:sp>
        <p:nvSpPr>
          <p:cNvPr id="63" name="Right Brace 62">
            <a:extLst>
              <a:ext uri="{FF2B5EF4-FFF2-40B4-BE49-F238E27FC236}">
                <a16:creationId xmlns:a16="http://schemas.microsoft.com/office/drawing/2014/main" id="{7C5E7214-5E8F-4C7E-B8A7-E67D3D1D0212}"/>
              </a:ext>
            </a:extLst>
          </p:cNvPr>
          <p:cNvSpPr/>
          <p:nvPr/>
        </p:nvSpPr>
        <p:spPr>
          <a:xfrm>
            <a:off x="2976072" y="5635824"/>
            <a:ext cx="681528" cy="42493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Rectangle 63">
            <a:extLst>
              <a:ext uri="{FF2B5EF4-FFF2-40B4-BE49-F238E27FC236}">
                <a16:creationId xmlns:a16="http://schemas.microsoft.com/office/drawing/2014/main" id="{1A152A42-A5A4-486A-8896-0C14F029A99D}"/>
              </a:ext>
            </a:extLst>
          </p:cNvPr>
          <p:cNvSpPr/>
          <p:nvPr/>
        </p:nvSpPr>
        <p:spPr>
          <a:xfrm>
            <a:off x="3631197" y="5638800"/>
            <a:ext cx="613245" cy="369332"/>
          </a:xfrm>
          <a:prstGeom prst="rect">
            <a:avLst/>
          </a:prstGeom>
        </p:spPr>
        <p:txBody>
          <a:bodyPr wrap="none">
            <a:spAutoFit/>
          </a:bodyPr>
          <a:lstStyle/>
          <a:p>
            <a:r>
              <a:rPr lang="en-US" dirty="0"/>
              <a:t>10%</a:t>
            </a:r>
          </a:p>
        </p:txBody>
      </p:sp>
      <p:sp>
        <p:nvSpPr>
          <p:cNvPr id="65" name="Right Brace 64">
            <a:extLst>
              <a:ext uri="{FF2B5EF4-FFF2-40B4-BE49-F238E27FC236}">
                <a16:creationId xmlns:a16="http://schemas.microsoft.com/office/drawing/2014/main" id="{3EE37F11-6F6A-45A1-8DDB-F339DEC8E4DC}"/>
              </a:ext>
            </a:extLst>
          </p:cNvPr>
          <p:cNvSpPr/>
          <p:nvPr/>
        </p:nvSpPr>
        <p:spPr>
          <a:xfrm>
            <a:off x="7160373" y="5692169"/>
            <a:ext cx="685800" cy="39513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a:extLst>
              <a:ext uri="{FF2B5EF4-FFF2-40B4-BE49-F238E27FC236}">
                <a16:creationId xmlns:a16="http://schemas.microsoft.com/office/drawing/2014/main" id="{B6738192-1DB8-43F4-AC41-B5603AB72C1F}"/>
              </a:ext>
            </a:extLst>
          </p:cNvPr>
          <p:cNvSpPr/>
          <p:nvPr/>
        </p:nvSpPr>
        <p:spPr>
          <a:xfrm>
            <a:off x="7819770" y="5638800"/>
            <a:ext cx="486030" cy="369332"/>
          </a:xfrm>
          <a:prstGeom prst="rect">
            <a:avLst/>
          </a:prstGeom>
        </p:spPr>
        <p:txBody>
          <a:bodyPr wrap="none">
            <a:spAutoFit/>
          </a:bodyPr>
          <a:lstStyle/>
          <a:p>
            <a:r>
              <a:rPr lang="en-US" dirty="0"/>
              <a:t>9%</a:t>
            </a:r>
          </a:p>
        </p:txBody>
      </p:sp>
    </p:spTree>
    <p:extLst>
      <p:ext uri="{BB962C8B-B14F-4D97-AF65-F5344CB8AC3E}">
        <p14:creationId xmlns:p14="http://schemas.microsoft.com/office/powerpoint/2010/main" val="46967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7F6C15-5289-4DD3-93C0-B87AAD7DB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914400"/>
            <a:ext cx="2057687" cy="5375385"/>
          </a:xfrm>
          <a:prstGeom prst="rect">
            <a:avLst/>
          </a:prstGeom>
        </p:spPr>
      </p:pic>
      <p:sp>
        <p:nvSpPr>
          <p:cNvPr id="10247" name="Text Box 7"/>
          <p:cNvSpPr txBox="1">
            <a:spLocks noChangeArrowheads="1"/>
          </p:cNvSpPr>
          <p:nvPr/>
        </p:nvSpPr>
        <p:spPr bwMode="auto">
          <a:xfrm>
            <a:off x="-76200" y="6477000"/>
            <a:ext cx="922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important are the milestones as defined in COCATS 4 compared to your clinical evaluations of the trainee in determining the advancement and</a:t>
            </a:r>
          </a:p>
          <a:p>
            <a:pPr eaLnBrk="1" hangingPunct="1"/>
            <a:r>
              <a:rPr lang="en-US" altLang="en-US" sz="1000" b="0" i="1" dirty="0">
                <a:solidFill>
                  <a:schemeClr val="tx1"/>
                </a:solidFill>
              </a:rPr>
              <a:t>      graduation of a trainee?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Importance of COCATS 4 Milestones Compared to Clinical Evaluation of Trainee</a:t>
            </a:r>
          </a:p>
        </p:txBody>
      </p:sp>
      <p:sp>
        <p:nvSpPr>
          <p:cNvPr id="11" name="Text Box 75"/>
          <p:cNvSpPr txBox="1">
            <a:spLocks noChangeArrowheads="1"/>
          </p:cNvSpPr>
          <p:nvPr/>
        </p:nvSpPr>
        <p:spPr bwMode="auto">
          <a:xfrm>
            <a:off x="4038600" y="6259752"/>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667000" y="1108185"/>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Much More </a:t>
            </a:r>
          </a:p>
          <a:p>
            <a:pPr algn="ctr"/>
            <a:r>
              <a:rPr lang="en-US" altLang="en-US" sz="1000" b="0" dirty="0">
                <a:solidFill>
                  <a:schemeClr val="tx1"/>
                </a:solidFill>
              </a:rPr>
              <a:t>Important</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581400" y="128243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590800" y="4975275"/>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Less</a:t>
            </a:r>
          </a:p>
          <a:p>
            <a:pPr algn="ctr"/>
            <a:r>
              <a:rPr lang="en-US" altLang="en-US" sz="1000" b="0" dirty="0">
                <a:solidFill>
                  <a:schemeClr val="tx1"/>
                </a:solidFill>
              </a:rPr>
              <a:t>Important</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3581400" y="522572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BA06D79-D266-42A9-BED7-4B97779FFEF8}"/>
              </a:ext>
            </a:extLst>
          </p:cNvPr>
          <p:cNvCxnSpPr>
            <a:cxnSpLocks/>
          </p:cNvCxnSpPr>
          <p:nvPr/>
        </p:nvCxnSpPr>
        <p:spPr>
          <a:xfrm>
            <a:off x="3429000" y="5930633"/>
            <a:ext cx="685800" cy="543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590800" y="61373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429000" y="6253054"/>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36040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CV Training Program Directors are fairly divided in their perceptions of the importance of the milestones defined in COCATS 4 as compared to their own clinical evaluations in determining the advancement and graduation of a trainee.  Less than 1 out of 4 (23%) feel that the COCATS 4 milestones are more important than their clinical evaluations of the trainee, while 1 out of 3 (33%) feel that they are less important.  More than 2 out of 5 (43%) feel that they are equally important.</a:t>
            </a:r>
          </a:p>
        </p:txBody>
      </p:sp>
      <p:sp>
        <p:nvSpPr>
          <p:cNvPr id="34" name="Right Brace 33">
            <a:extLst>
              <a:ext uri="{FF2B5EF4-FFF2-40B4-BE49-F238E27FC236}">
                <a16:creationId xmlns:a16="http://schemas.microsoft.com/office/drawing/2014/main" id="{98501527-52B5-4BCE-A188-436DF38FEFF8}"/>
              </a:ext>
            </a:extLst>
          </p:cNvPr>
          <p:cNvSpPr/>
          <p:nvPr/>
        </p:nvSpPr>
        <p:spPr>
          <a:xfrm>
            <a:off x="5257800" y="4460988"/>
            <a:ext cx="685800" cy="175259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932525F0-3F04-47ED-9C0A-92791B519A0A}"/>
              </a:ext>
            </a:extLst>
          </p:cNvPr>
          <p:cNvSpPr/>
          <p:nvPr/>
        </p:nvSpPr>
        <p:spPr>
          <a:xfrm>
            <a:off x="5943600" y="5146785"/>
            <a:ext cx="620683" cy="369332"/>
          </a:xfrm>
          <a:prstGeom prst="rect">
            <a:avLst/>
          </a:prstGeom>
        </p:spPr>
        <p:txBody>
          <a:bodyPr wrap="none">
            <a:spAutoFit/>
          </a:bodyPr>
          <a:lstStyle/>
          <a:p>
            <a:r>
              <a:rPr lang="en-US" dirty="0"/>
              <a:t>33%</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2590800" y="1641585"/>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More </a:t>
            </a:r>
          </a:p>
          <a:p>
            <a:pPr algn="ctr"/>
            <a:r>
              <a:rPr lang="en-US" altLang="en-US" sz="1000" b="0" dirty="0">
                <a:solidFill>
                  <a:schemeClr val="tx1"/>
                </a:solidFill>
              </a:rPr>
              <a:t>Important</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3581400" y="187292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3A8A29AD-C876-45BD-86E4-4C975B0365BB}"/>
              </a:ext>
            </a:extLst>
          </p:cNvPr>
          <p:cNvSpPr txBox="1">
            <a:spLocks noChangeArrowheads="1"/>
          </p:cNvSpPr>
          <p:nvPr/>
        </p:nvSpPr>
        <p:spPr bwMode="auto">
          <a:xfrm>
            <a:off x="2590800" y="3165585"/>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Equal In Importance</a:t>
            </a:r>
          </a:p>
        </p:txBody>
      </p:sp>
      <p:cxnSp>
        <p:nvCxnSpPr>
          <p:cNvPr id="32" name="Straight Arrow Connector 31">
            <a:extLst>
              <a:ext uri="{FF2B5EF4-FFF2-40B4-BE49-F238E27FC236}">
                <a16:creationId xmlns:a16="http://schemas.microsoft.com/office/drawing/2014/main" id="{03E04D12-7960-4833-991D-F5FE2FF29815}"/>
              </a:ext>
            </a:extLst>
          </p:cNvPr>
          <p:cNvCxnSpPr/>
          <p:nvPr/>
        </p:nvCxnSpPr>
        <p:spPr>
          <a:xfrm>
            <a:off x="3581400" y="339692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F70D0E99-0F92-4D30-9F28-66751C997B0A}"/>
              </a:ext>
            </a:extLst>
          </p:cNvPr>
          <p:cNvSpPr txBox="1">
            <a:spLocks noChangeArrowheads="1"/>
          </p:cNvSpPr>
          <p:nvPr/>
        </p:nvSpPr>
        <p:spPr bwMode="auto">
          <a:xfrm>
            <a:off x="2514600" y="5680185"/>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Much Less</a:t>
            </a:r>
          </a:p>
          <a:p>
            <a:pPr algn="ctr"/>
            <a:r>
              <a:rPr lang="en-US" altLang="en-US" sz="1000" b="0" dirty="0">
                <a:solidFill>
                  <a:schemeClr val="tx1"/>
                </a:solidFill>
              </a:rPr>
              <a:t>Important</a:t>
            </a:r>
          </a:p>
        </p:txBody>
      </p:sp>
      <p:sp>
        <p:nvSpPr>
          <p:cNvPr id="37" name="Right Brace 36">
            <a:extLst>
              <a:ext uri="{FF2B5EF4-FFF2-40B4-BE49-F238E27FC236}">
                <a16:creationId xmlns:a16="http://schemas.microsoft.com/office/drawing/2014/main" id="{44DFCFA6-E4B9-4F87-BF97-A5ED48D99284}"/>
              </a:ext>
            </a:extLst>
          </p:cNvPr>
          <p:cNvSpPr/>
          <p:nvPr/>
        </p:nvSpPr>
        <p:spPr>
          <a:xfrm>
            <a:off x="5246717" y="1108185"/>
            <a:ext cx="685800" cy="121919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a:extLst>
              <a:ext uri="{FF2B5EF4-FFF2-40B4-BE49-F238E27FC236}">
                <a16:creationId xmlns:a16="http://schemas.microsoft.com/office/drawing/2014/main" id="{40196E84-9CEC-427B-8840-0B1173B402F8}"/>
              </a:ext>
            </a:extLst>
          </p:cNvPr>
          <p:cNvSpPr/>
          <p:nvPr/>
        </p:nvSpPr>
        <p:spPr>
          <a:xfrm>
            <a:off x="5932517" y="1489185"/>
            <a:ext cx="620683" cy="369332"/>
          </a:xfrm>
          <a:prstGeom prst="rect">
            <a:avLst/>
          </a:prstGeom>
        </p:spPr>
        <p:txBody>
          <a:bodyPr wrap="none">
            <a:spAutoFit/>
          </a:bodyPr>
          <a:lstStyle/>
          <a:p>
            <a:r>
              <a:rPr lang="en-US" dirty="0"/>
              <a:t>23%</a:t>
            </a:r>
          </a:p>
        </p:txBody>
      </p:sp>
    </p:spTree>
    <p:extLst>
      <p:ext uri="{BB962C8B-B14F-4D97-AF65-F5344CB8AC3E}">
        <p14:creationId xmlns:p14="http://schemas.microsoft.com/office/powerpoint/2010/main" val="24863725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08FAB1-3396-4298-AD93-94D03182D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513" y="914400"/>
            <a:ext cx="2057687" cy="5410200"/>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frequently do you use the competencies within the COCATS documents for assessment of trainees?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Frequency of Using Competencies within COCATS for Trainee Assessment</a:t>
            </a:r>
          </a:p>
        </p:txBody>
      </p:sp>
      <p:sp>
        <p:nvSpPr>
          <p:cNvPr id="11" name="Text Box 75"/>
          <p:cNvSpPr txBox="1">
            <a:spLocks noChangeArrowheads="1"/>
          </p:cNvSpPr>
          <p:nvPr/>
        </p:nvSpPr>
        <p:spPr bwMode="auto">
          <a:xfrm>
            <a:off x="3810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514600" y="1676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Always</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352800" y="1828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362200" y="5943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Never</a:t>
            </a:r>
          </a:p>
        </p:txBody>
      </p:sp>
      <p:cxnSp>
        <p:nvCxnSpPr>
          <p:cNvPr id="24" name="Straight Arrow Connector 23">
            <a:extLst>
              <a:ext uri="{FF2B5EF4-FFF2-40B4-BE49-F238E27FC236}">
                <a16:creationId xmlns:a16="http://schemas.microsoft.com/office/drawing/2014/main" id="{0C4EAEF9-8A54-4CE4-9B24-6D73F69E4956}"/>
              </a:ext>
            </a:extLst>
          </p:cNvPr>
          <p:cNvCxnSpPr>
            <a:cxnSpLocks/>
          </p:cNvCxnSpPr>
          <p:nvPr/>
        </p:nvCxnSpPr>
        <p:spPr>
          <a:xfrm>
            <a:off x="3200400" y="6096000"/>
            <a:ext cx="838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286000" y="61373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124200" y="6253054"/>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39579"/>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Nearly 2 out of 3 CV training program directors (63%) always or often use the competencies within the COCATS documents for assessment of trainees. About 1 out of 3 (32%) sometimes use them while only 4% never use them. </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2514600" y="3276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Often</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3352800" y="3429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3A8A29AD-C876-45BD-86E4-4C975B0365BB}"/>
              </a:ext>
            </a:extLst>
          </p:cNvPr>
          <p:cNvSpPr txBox="1">
            <a:spLocks noChangeArrowheads="1"/>
          </p:cNvSpPr>
          <p:nvPr/>
        </p:nvSpPr>
        <p:spPr bwMode="auto">
          <a:xfrm>
            <a:off x="2362200" y="5029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Sometimes</a:t>
            </a:r>
          </a:p>
        </p:txBody>
      </p:sp>
      <p:cxnSp>
        <p:nvCxnSpPr>
          <p:cNvPr id="32" name="Straight Arrow Connector 31">
            <a:extLst>
              <a:ext uri="{FF2B5EF4-FFF2-40B4-BE49-F238E27FC236}">
                <a16:creationId xmlns:a16="http://schemas.microsoft.com/office/drawing/2014/main" id="{03E04D12-7960-4833-991D-F5FE2FF29815}"/>
              </a:ext>
            </a:extLst>
          </p:cNvPr>
          <p:cNvCxnSpPr/>
          <p:nvPr/>
        </p:nvCxnSpPr>
        <p:spPr>
          <a:xfrm>
            <a:off x="3352800" y="5181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ight Brace 36">
            <a:extLst>
              <a:ext uri="{FF2B5EF4-FFF2-40B4-BE49-F238E27FC236}">
                <a16:creationId xmlns:a16="http://schemas.microsoft.com/office/drawing/2014/main" id="{44DFCFA6-E4B9-4F87-BF97-A5ED48D99284}"/>
              </a:ext>
            </a:extLst>
          </p:cNvPr>
          <p:cNvSpPr/>
          <p:nvPr/>
        </p:nvSpPr>
        <p:spPr>
          <a:xfrm>
            <a:off x="5029200" y="1143003"/>
            <a:ext cx="685800" cy="32003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a:extLst>
              <a:ext uri="{FF2B5EF4-FFF2-40B4-BE49-F238E27FC236}">
                <a16:creationId xmlns:a16="http://schemas.microsoft.com/office/drawing/2014/main" id="{40196E84-9CEC-427B-8840-0B1173B402F8}"/>
              </a:ext>
            </a:extLst>
          </p:cNvPr>
          <p:cNvSpPr/>
          <p:nvPr/>
        </p:nvSpPr>
        <p:spPr>
          <a:xfrm>
            <a:off x="5715000" y="2526268"/>
            <a:ext cx="620683" cy="369332"/>
          </a:xfrm>
          <a:prstGeom prst="rect">
            <a:avLst/>
          </a:prstGeom>
        </p:spPr>
        <p:txBody>
          <a:bodyPr wrap="none">
            <a:spAutoFit/>
          </a:bodyPr>
          <a:lstStyle/>
          <a:p>
            <a:r>
              <a:rPr lang="en-US" dirty="0"/>
              <a:t>63%</a:t>
            </a:r>
          </a:p>
        </p:txBody>
      </p: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2209800" y="62897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3124200" y="6324600"/>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716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BF079-680E-47D7-A9D4-D8411FEF8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513" y="914400"/>
            <a:ext cx="2057687" cy="5410201"/>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order to assess a fellow’s proficiency and achieving levels of training, my program…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Reliance on Numbers/Time Versus Competency to Assess Proficiency of Fellows</a:t>
            </a:r>
          </a:p>
        </p:txBody>
      </p:sp>
      <p:sp>
        <p:nvSpPr>
          <p:cNvPr id="11" name="Text Box 75"/>
          <p:cNvSpPr txBox="1">
            <a:spLocks noChangeArrowheads="1"/>
          </p:cNvSpPr>
          <p:nvPr/>
        </p:nvSpPr>
        <p:spPr bwMode="auto">
          <a:xfrm>
            <a:off x="3733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209800" y="137160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Primarily relies on numbers/time</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352800" y="1524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286000" y="61373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124200" y="6253054"/>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39579"/>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More than 6 out of 10 CV training program directors (62%) rely equally on numbers/time and competency in order to assess the proficiency of fellows and their ability to achieve levels of training.</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2286000" y="3200400"/>
            <a:ext cx="1143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Equally relies on numbers/time and competency</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3352800" y="3505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3A8A29AD-C876-45BD-86E4-4C975B0365BB}"/>
              </a:ext>
            </a:extLst>
          </p:cNvPr>
          <p:cNvSpPr txBox="1">
            <a:spLocks noChangeArrowheads="1"/>
          </p:cNvSpPr>
          <p:nvPr/>
        </p:nvSpPr>
        <p:spPr bwMode="auto">
          <a:xfrm>
            <a:off x="2286000" y="54672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Primarily relies on competency</a:t>
            </a:r>
          </a:p>
        </p:txBody>
      </p:sp>
      <p:cxnSp>
        <p:nvCxnSpPr>
          <p:cNvPr id="32" name="Straight Arrow Connector 31">
            <a:extLst>
              <a:ext uri="{FF2B5EF4-FFF2-40B4-BE49-F238E27FC236}">
                <a16:creationId xmlns:a16="http://schemas.microsoft.com/office/drawing/2014/main" id="{03E04D12-7960-4833-991D-F5FE2FF29815}"/>
              </a:ext>
            </a:extLst>
          </p:cNvPr>
          <p:cNvCxnSpPr/>
          <p:nvPr/>
        </p:nvCxnSpPr>
        <p:spPr>
          <a:xfrm>
            <a:off x="3352800" y="56958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2209800" y="62897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3124200" y="6324600"/>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784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DDA7D5-3C21-45EA-9458-62246CF19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14400"/>
            <a:ext cx="2057687" cy="5410202"/>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How focused are trainees on achieving levels I-III during their training?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Perception of How Focused Trainees Are on Achieving Levels I-III</a:t>
            </a:r>
          </a:p>
        </p:txBody>
      </p:sp>
      <p:sp>
        <p:nvSpPr>
          <p:cNvPr id="11" name="Text Box 75"/>
          <p:cNvSpPr txBox="1">
            <a:spLocks noChangeArrowheads="1"/>
          </p:cNvSpPr>
          <p:nvPr/>
        </p:nvSpPr>
        <p:spPr bwMode="auto">
          <a:xfrm>
            <a:off x="3733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209800" y="21144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Too focused on achieving levels</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352800" y="22668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286000" y="61373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124200" y="6253054"/>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39579"/>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Slightly more than half of CV training program directors (51%) feel that their trainees have just the right balance on achieving levels I-III during their training.  However, more than 2 out of 5 (44%) feel that trainees are too focused on achieving levels.</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2286000" y="4552890"/>
            <a:ext cx="114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Just the right balance</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3352800" y="4781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3A8A29AD-C876-45BD-86E4-4C975B0365BB}"/>
              </a:ext>
            </a:extLst>
          </p:cNvPr>
          <p:cNvSpPr txBox="1">
            <a:spLocks noChangeArrowheads="1"/>
          </p:cNvSpPr>
          <p:nvPr/>
        </p:nvSpPr>
        <p:spPr bwMode="auto">
          <a:xfrm>
            <a:off x="2286000" y="5542002"/>
            <a:ext cx="1143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focused enough on achieving levels</a:t>
            </a:r>
          </a:p>
        </p:txBody>
      </p:sp>
      <p:cxnSp>
        <p:nvCxnSpPr>
          <p:cNvPr id="32" name="Straight Arrow Connector 31">
            <a:extLst>
              <a:ext uri="{FF2B5EF4-FFF2-40B4-BE49-F238E27FC236}">
                <a16:creationId xmlns:a16="http://schemas.microsoft.com/office/drawing/2014/main" id="{03E04D12-7960-4833-991D-F5FE2FF29815}"/>
              </a:ext>
            </a:extLst>
          </p:cNvPr>
          <p:cNvCxnSpPr>
            <a:cxnSpLocks/>
          </p:cNvCxnSpPr>
          <p:nvPr/>
        </p:nvCxnSpPr>
        <p:spPr>
          <a:xfrm>
            <a:off x="3352800" y="5791200"/>
            <a:ext cx="762000" cy="3461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2209800" y="62897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3124200" y="6324600"/>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726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A2A03-1742-4CBF-BF6F-542ED0C7F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914400"/>
            <a:ext cx="2057687" cy="5410203"/>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Based on your understanding of COCATS 4, what is the minimum clinical time required within the 3-year training period?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Perception of Minimum Clinical Time Required for COCATS 4</a:t>
            </a:r>
          </a:p>
        </p:txBody>
      </p:sp>
      <p:sp>
        <p:nvSpPr>
          <p:cNvPr id="11" name="Text Box 75"/>
          <p:cNvSpPr txBox="1">
            <a:spLocks noChangeArrowheads="1"/>
          </p:cNvSpPr>
          <p:nvPr/>
        </p:nvSpPr>
        <p:spPr bwMode="auto">
          <a:xfrm>
            <a:off x="3733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286000" y="1219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&lt; 24 months</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429000" y="1371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438400" y="5867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39579"/>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 variety of perceptions exists among CV training program directors regarding the minimum clinical time required within the 3-year training period.  Almost half (49%) believe that 24 months is the minimum clinical time required, while 34% believe that it is 25 months or more.</a:t>
            </a:r>
          </a:p>
        </p:txBody>
      </p:sp>
      <p:cxnSp>
        <p:nvCxnSpPr>
          <p:cNvPr id="32" name="Straight Arrow Connector 31">
            <a:extLst>
              <a:ext uri="{FF2B5EF4-FFF2-40B4-BE49-F238E27FC236}">
                <a16:creationId xmlns:a16="http://schemas.microsoft.com/office/drawing/2014/main" id="{03E04D12-7960-4833-991D-F5FE2FF29815}"/>
              </a:ext>
            </a:extLst>
          </p:cNvPr>
          <p:cNvCxnSpPr>
            <a:cxnSpLocks/>
          </p:cNvCxnSpPr>
          <p:nvPr/>
        </p:nvCxnSpPr>
        <p:spPr>
          <a:xfrm>
            <a:off x="3352800" y="60198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2590800" y="6248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3505200" y="6283215"/>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FAB7C8B8-5CB3-4A62-AA48-8B836CFCFA0A}"/>
              </a:ext>
            </a:extLst>
          </p:cNvPr>
          <p:cNvSpPr txBox="1">
            <a:spLocks noChangeArrowheads="1"/>
          </p:cNvSpPr>
          <p:nvPr/>
        </p:nvSpPr>
        <p:spPr bwMode="auto">
          <a:xfrm>
            <a:off x="2438400" y="2667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24 months</a:t>
            </a:r>
          </a:p>
        </p:txBody>
      </p:sp>
      <p:cxnSp>
        <p:nvCxnSpPr>
          <p:cNvPr id="18" name="Straight Arrow Connector 17">
            <a:extLst>
              <a:ext uri="{FF2B5EF4-FFF2-40B4-BE49-F238E27FC236}">
                <a16:creationId xmlns:a16="http://schemas.microsoft.com/office/drawing/2014/main" id="{25E30F92-AC86-46B5-BF99-4EB91E639104}"/>
              </a:ext>
            </a:extLst>
          </p:cNvPr>
          <p:cNvCxnSpPr/>
          <p:nvPr/>
        </p:nvCxnSpPr>
        <p:spPr>
          <a:xfrm>
            <a:off x="3429000" y="2819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CC530F1B-7196-4714-B359-6331F0835A63}"/>
              </a:ext>
            </a:extLst>
          </p:cNvPr>
          <p:cNvSpPr txBox="1">
            <a:spLocks noChangeArrowheads="1"/>
          </p:cNvSpPr>
          <p:nvPr/>
        </p:nvSpPr>
        <p:spPr bwMode="auto">
          <a:xfrm>
            <a:off x="2362200" y="43434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25 – 29 months</a:t>
            </a:r>
          </a:p>
        </p:txBody>
      </p:sp>
      <p:cxnSp>
        <p:nvCxnSpPr>
          <p:cNvPr id="20" name="Straight Arrow Connector 19">
            <a:extLst>
              <a:ext uri="{FF2B5EF4-FFF2-40B4-BE49-F238E27FC236}">
                <a16:creationId xmlns:a16="http://schemas.microsoft.com/office/drawing/2014/main" id="{624881CC-E476-4843-B00F-4601AFC2D92A}"/>
              </a:ext>
            </a:extLst>
          </p:cNvPr>
          <p:cNvCxnSpPr/>
          <p:nvPr/>
        </p:nvCxnSpPr>
        <p:spPr>
          <a:xfrm>
            <a:off x="3429000" y="4495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3E0DB1E1-5390-42DA-8C5B-29166C10E6F0}"/>
              </a:ext>
            </a:extLst>
          </p:cNvPr>
          <p:cNvSpPr txBox="1">
            <a:spLocks noChangeArrowheads="1"/>
          </p:cNvSpPr>
          <p:nvPr/>
        </p:nvSpPr>
        <p:spPr bwMode="auto">
          <a:xfrm>
            <a:off x="2438400" y="5087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30 months</a:t>
            </a:r>
          </a:p>
        </p:txBody>
      </p:sp>
      <p:cxnSp>
        <p:nvCxnSpPr>
          <p:cNvPr id="24" name="Straight Arrow Connector 23">
            <a:extLst>
              <a:ext uri="{FF2B5EF4-FFF2-40B4-BE49-F238E27FC236}">
                <a16:creationId xmlns:a16="http://schemas.microsoft.com/office/drawing/2014/main" id="{449023C3-3C16-4D2E-9C1E-1EA99FC77B1F}"/>
              </a:ext>
            </a:extLst>
          </p:cNvPr>
          <p:cNvCxnSpPr/>
          <p:nvPr/>
        </p:nvCxnSpPr>
        <p:spPr>
          <a:xfrm>
            <a:off x="3429000" y="5257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 Box 75">
            <a:extLst>
              <a:ext uri="{FF2B5EF4-FFF2-40B4-BE49-F238E27FC236}">
                <a16:creationId xmlns:a16="http://schemas.microsoft.com/office/drawing/2014/main" id="{325CDC1D-7832-4D97-83C0-A44F44B6DD68}"/>
              </a:ext>
            </a:extLst>
          </p:cNvPr>
          <p:cNvSpPr txBox="1">
            <a:spLocks noChangeArrowheads="1"/>
          </p:cNvSpPr>
          <p:nvPr/>
        </p:nvSpPr>
        <p:spPr bwMode="auto">
          <a:xfrm>
            <a:off x="2362200" y="55449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30 months</a:t>
            </a:r>
          </a:p>
        </p:txBody>
      </p:sp>
      <p:cxnSp>
        <p:nvCxnSpPr>
          <p:cNvPr id="26" name="Straight Arrow Connector 25">
            <a:extLst>
              <a:ext uri="{FF2B5EF4-FFF2-40B4-BE49-F238E27FC236}">
                <a16:creationId xmlns:a16="http://schemas.microsoft.com/office/drawing/2014/main" id="{9C8BAB0E-8795-430B-82FA-7A9E1912AEC9}"/>
              </a:ext>
            </a:extLst>
          </p:cNvPr>
          <p:cNvCxnSpPr/>
          <p:nvPr/>
        </p:nvCxnSpPr>
        <p:spPr>
          <a:xfrm>
            <a:off x="3429000" y="5715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515254F6-E52F-4398-8AA8-A5E378626AB9}"/>
              </a:ext>
            </a:extLst>
          </p:cNvPr>
          <p:cNvSpPr/>
          <p:nvPr/>
        </p:nvSpPr>
        <p:spPr>
          <a:xfrm>
            <a:off x="5029200" y="4114801"/>
            <a:ext cx="685800"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76DA9243-B084-4767-942D-A303C7D438FE}"/>
              </a:ext>
            </a:extLst>
          </p:cNvPr>
          <p:cNvSpPr/>
          <p:nvPr/>
        </p:nvSpPr>
        <p:spPr>
          <a:xfrm>
            <a:off x="5715000" y="4736068"/>
            <a:ext cx="620683" cy="369332"/>
          </a:xfrm>
          <a:prstGeom prst="rect">
            <a:avLst/>
          </a:prstGeom>
        </p:spPr>
        <p:txBody>
          <a:bodyPr wrap="none">
            <a:spAutoFit/>
          </a:bodyPr>
          <a:lstStyle/>
          <a:p>
            <a:r>
              <a:rPr lang="en-US" dirty="0"/>
              <a:t>34%</a:t>
            </a:r>
          </a:p>
        </p:txBody>
      </p:sp>
    </p:spTree>
    <p:extLst>
      <p:ext uri="{BB962C8B-B14F-4D97-AF65-F5344CB8AC3E}">
        <p14:creationId xmlns:p14="http://schemas.microsoft.com/office/powerpoint/2010/main" val="430137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222307" y="1600200"/>
            <a:ext cx="7702493"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r>
              <a:rPr lang="en-US" altLang="en-US" sz="1800" b="1" dirty="0">
                <a:solidFill>
                  <a:srgbClr val="00386B"/>
                </a:solidFill>
                <a:latin typeface="+mj-lt"/>
                <a:cs typeface="Arial" charset="0"/>
              </a:rPr>
              <a:t>Please review the following two perspectives regarding COCATS 4:</a:t>
            </a:r>
          </a:p>
          <a:p>
            <a:pPr eaLnBrk="1" hangingPunct="1">
              <a:spcBef>
                <a:spcPct val="0"/>
              </a:spcBef>
              <a:buFontTx/>
              <a:buNone/>
            </a:pPr>
            <a:endParaRPr lang="en-US" altLang="en-US" sz="1800" b="1" dirty="0">
              <a:solidFill>
                <a:srgbClr val="00386B"/>
              </a:solidFill>
              <a:latin typeface="+mj-lt"/>
              <a:cs typeface="Arial" charset="0"/>
            </a:endParaRPr>
          </a:p>
          <a:p>
            <a:pPr eaLnBrk="1" hangingPunct="1">
              <a:spcBef>
                <a:spcPct val="0"/>
              </a:spcBef>
              <a:buFontTx/>
              <a:buNone/>
            </a:pPr>
            <a:r>
              <a:rPr lang="en-US" altLang="en-US" sz="1800" b="1" dirty="0">
                <a:solidFill>
                  <a:srgbClr val="00386B"/>
                </a:solidFill>
                <a:latin typeface="+mj-lt"/>
                <a:cs typeface="Arial" charset="0"/>
              </a:rPr>
              <a:t>Perspective I:</a:t>
            </a:r>
          </a:p>
          <a:p>
            <a:pPr eaLnBrk="1" hangingPunct="1">
              <a:spcBef>
                <a:spcPct val="0"/>
              </a:spcBef>
              <a:buFontTx/>
              <a:buNone/>
            </a:pPr>
            <a:r>
              <a:rPr lang="en-US" altLang="en-US" sz="1800" b="1" dirty="0">
                <a:solidFill>
                  <a:srgbClr val="00386B"/>
                </a:solidFill>
                <a:latin typeface="+mj-lt"/>
                <a:cs typeface="Arial" charset="0"/>
              </a:rPr>
              <a:t>COCATS 4 has outlined guidelines that are better aligned with the needs </a:t>
            </a:r>
          </a:p>
          <a:p>
            <a:pPr eaLnBrk="1" hangingPunct="1">
              <a:spcBef>
                <a:spcPct val="0"/>
              </a:spcBef>
              <a:buFontTx/>
              <a:buNone/>
            </a:pPr>
            <a:r>
              <a:rPr lang="en-US" altLang="en-US" sz="1800" b="1" dirty="0">
                <a:solidFill>
                  <a:srgbClr val="00386B"/>
                </a:solidFill>
                <a:latin typeface="+mj-lt"/>
                <a:cs typeface="Arial" charset="0"/>
              </a:rPr>
              <a:t>of CV trainees for the current job market of today’s general cardiologist.</a:t>
            </a:r>
          </a:p>
          <a:p>
            <a:pPr eaLnBrk="1" hangingPunct="1">
              <a:spcBef>
                <a:spcPct val="0"/>
              </a:spcBef>
              <a:buFontTx/>
              <a:buNone/>
            </a:pPr>
            <a:endParaRPr lang="en-US" altLang="en-US" sz="1800" b="1" dirty="0">
              <a:solidFill>
                <a:srgbClr val="00386B"/>
              </a:solidFill>
              <a:latin typeface="+mj-lt"/>
              <a:cs typeface="Arial" charset="0"/>
            </a:endParaRPr>
          </a:p>
          <a:p>
            <a:pPr eaLnBrk="1" hangingPunct="1">
              <a:spcBef>
                <a:spcPct val="0"/>
              </a:spcBef>
              <a:buFontTx/>
              <a:buNone/>
            </a:pPr>
            <a:r>
              <a:rPr lang="en-US" altLang="en-US" sz="1800" b="1" dirty="0">
                <a:solidFill>
                  <a:srgbClr val="00386B"/>
                </a:solidFill>
                <a:latin typeface="+mj-lt"/>
                <a:cs typeface="Arial" charset="0"/>
              </a:rPr>
              <a:t>Perspective II:</a:t>
            </a:r>
          </a:p>
          <a:p>
            <a:pPr eaLnBrk="1" hangingPunct="1">
              <a:spcBef>
                <a:spcPct val="0"/>
              </a:spcBef>
              <a:buFontTx/>
              <a:buNone/>
            </a:pPr>
            <a:r>
              <a:rPr lang="en-US" altLang="en-US" sz="1800" b="1" dirty="0">
                <a:solidFill>
                  <a:srgbClr val="00386B"/>
                </a:solidFill>
                <a:latin typeface="+mj-lt"/>
                <a:cs typeface="Arial" charset="0"/>
              </a:rPr>
              <a:t>COCATS 4 has outlined guidelines that are poorly aligned with the needs of </a:t>
            </a:r>
          </a:p>
          <a:p>
            <a:pPr eaLnBrk="1" hangingPunct="1">
              <a:spcBef>
                <a:spcPct val="0"/>
              </a:spcBef>
              <a:buFontTx/>
              <a:buNone/>
            </a:pPr>
            <a:r>
              <a:rPr lang="en-US" altLang="en-US" sz="1800" b="1" dirty="0">
                <a:solidFill>
                  <a:srgbClr val="00386B"/>
                </a:solidFill>
                <a:latin typeface="+mj-lt"/>
                <a:cs typeface="Arial" charset="0"/>
              </a:rPr>
              <a:t>CV trainees for the current job market of today’s general cardiologist.</a:t>
            </a:r>
          </a:p>
          <a:p>
            <a:pPr eaLnBrk="1" hangingPunct="1">
              <a:spcBef>
                <a:spcPct val="0"/>
              </a:spcBef>
              <a:buFontTx/>
              <a:buNone/>
            </a:pPr>
            <a:endParaRPr lang="en-US" altLang="en-US" sz="1800" b="1" dirty="0">
              <a:solidFill>
                <a:srgbClr val="00386B"/>
              </a:solidFill>
              <a:latin typeface="+mj-lt"/>
              <a:cs typeface="Arial" charset="0"/>
            </a:endParaRPr>
          </a:p>
          <a:p>
            <a:pPr eaLnBrk="1" hangingPunct="1">
              <a:spcBef>
                <a:spcPct val="0"/>
              </a:spcBef>
              <a:buFontTx/>
              <a:buNone/>
            </a:pPr>
            <a:r>
              <a:rPr lang="en-US" altLang="en-US" sz="1800" b="1" dirty="0">
                <a:solidFill>
                  <a:srgbClr val="00386B"/>
                </a:solidFill>
                <a:latin typeface="+mj-lt"/>
                <a:cs typeface="Arial" charset="0"/>
              </a:rPr>
              <a:t>Which opinion most closely resembles your own?</a:t>
            </a:r>
          </a:p>
        </p:txBody>
      </p:sp>
    </p:spTree>
    <p:extLst>
      <p:ext uri="{BB962C8B-B14F-4D97-AF65-F5344CB8AC3E}">
        <p14:creationId xmlns:p14="http://schemas.microsoft.com/office/powerpoint/2010/main" val="285399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CD1D52-0675-493B-88CD-A3E3B4D77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838200"/>
            <a:ext cx="2057687" cy="5410202"/>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opinion most closely resembles your own?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Perception of COCATS 4 Alignment with CV Trainees for Current Job Market</a:t>
            </a:r>
          </a:p>
        </p:txBody>
      </p:sp>
      <p:sp>
        <p:nvSpPr>
          <p:cNvPr id="11" name="Text Box 75"/>
          <p:cNvSpPr txBox="1">
            <a:spLocks noChangeArrowheads="1"/>
          </p:cNvSpPr>
          <p:nvPr/>
        </p:nvSpPr>
        <p:spPr bwMode="auto">
          <a:xfrm>
            <a:off x="3733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1066800" y="14478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Strongly agree with perspective I (COCATS 4 – better aligned)</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352800" y="1600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514600" y="6019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352800" y="6135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39579"/>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Nearly 7 out of 10 CV training program directors believe that COCATS 4 has outlined guidelines that are better aligned with the needs of CV trainees for the current job market of today’s general cardiologist.  About 1 out of 5 training directors (19%) feel strongly about this perception.</a:t>
            </a:r>
          </a:p>
          <a:p>
            <a:pPr eaLnBrk="1" hangingPunct="1">
              <a:buFontTx/>
              <a:buChar char="•"/>
            </a:pPr>
            <a:r>
              <a:rPr lang="en-US" altLang="en-US" sz="1000" b="0" dirty="0">
                <a:solidFill>
                  <a:schemeClr val="tx1"/>
                </a:solidFill>
              </a:rPr>
              <a:t>A little more than 1 out of 10 (12%) believe that COCATS 4 is poorly aligned with the needs of CV trainees for the current job market.</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2286000" y="4935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Neutral / Neither</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3352800" y="5068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2438400" y="6172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3352800" y="6207015"/>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C1689D89-6972-48BB-90E1-4FC4E4276B21}"/>
              </a:ext>
            </a:extLst>
          </p:cNvPr>
          <p:cNvSpPr txBox="1">
            <a:spLocks noChangeArrowheads="1"/>
          </p:cNvSpPr>
          <p:nvPr/>
        </p:nvSpPr>
        <p:spPr bwMode="auto">
          <a:xfrm>
            <a:off x="1066800" y="31812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agree with perspective I (COCATS 4 – better aligned)</a:t>
            </a:r>
          </a:p>
        </p:txBody>
      </p:sp>
      <p:cxnSp>
        <p:nvCxnSpPr>
          <p:cNvPr id="18" name="Straight Arrow Connector 17">
            <a:extLst>
              <a:ext uri="{FF2B5EF4-FFF2-40B4-BE49-F238E27FC236}">
                <a16:creationId xmlns:a16="http://schemas.microsoft.com/office/drawing/2014/main" id="{CFAF484F-094F-4C40-8F76-54855BE18817}"/>
              </a:ext>
            </a:extLst>
          </p:cNvPr>
          <p:cNvCxnSpPr/>
          <p:nvPr/>
        </p:nvCxnSpPr>
        <p:spPr>
          <a:xfrm>
            <a:off x="3429000" y="3429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DE5A1ECA-B2C6-456A-91F1-2F12BCF9CBEF}"/>
              </a:ext>
            </a:extLst>
          </p:cNvPr>
          <p:cNvSpPr txBox="1">
            <a:spLocks noChangeArrowheads="1"/>
          </p:cNvSpPr>
          <p:nvPr/>
        </p:nvSpPr>
        <p:spPr bwMode="auto">
          <a:xfrm>
            <a:off x="838200" y="57720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Strongly agree with perspective II (COCATS 4 – poorly aligned)</a:t>
            </a:r>
          </a:p>
        </p:txBody>
      </p:sp>
      <p:cxnSp>
        <p:nvCxnSpPr>
          <p:cNvPr id="20" name="Straight Arrow Connector 19">
            <a:extLst>
              <a:ext uri="{FF2B5EF4-FFF2-40B4-BE49-F238E27FC236}">
                <a16:creationId xmlns:a16="http://schemas.microsoft.com/office/drawing/2014/main" id="{9F4E7559-714F-4410-8E83-977319934DCF}"/>
              </a:ext>
            </a:extLst>
          </p:cNvPr>
          <p:cNvCxnSpPr>
            <a:cxnSpLocks/>
          </p:cNvCxnSpPr>
          <p:nvPr/>
        </p:nvCxnSpPr>
        <p:spPr>
          <a:xfrm>
            <a:off x="3352800" y="5638800"/>
            <a:ext cx="762000" cy="5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0E12A740-A195-46EC-97C3-004F841DC430}"/>
              </a:ext>
            </a:extLst>
          </p:cNvPr>
          <p:cNvSpPr txBox="1">
            <a:spLocks noChangeArrowheads="1"/>
          </p:cNvSpPr>
          <p:nvPr/>
        </p:nvSpPr>
        <p:spPr bwMode="auto">
          <a:xfrm>
            <a:off x="1143000" y="53910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agree with perspective II (COCATS 4 – poorly aligned)</a:t>
            </a:r>
          </a:p>
        </p:txBody>
      </p:sp>
      <p:cxnSp>
        <p:nvCxnSpPr>
          <p:cNvPr id="24" name="Straight Arrow Connector 23">
            <a:extLst>
              <a:ext uri="{FF2B5EF4-FFF2-40B4-BE49-F238E27FC236}">
                <a16:creationId xmlns:a16="http://schemas.microsoft.com/office/drawing/2014/main" id="{DAA1D2F9-0DBD-41E8-9C21-508BFF37CF22}"/>
              </a:ext>
            </a:extLst>
          </p:cNvPr>
          <p:cNvCxnSpPr>
            <a:cxnSpLocks/>
          </p:cNvCxnSpPr>
          <p:nvPr/>
        </p:nvCxnSpPr>
        <p:spPr>
          <a:xfrm>
            <a:off x="2971800" y="6019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E55B4F5F-C012-40EC-90C7-009391ECC377}"/>
              </a:ext>
            </a:extLst>
          </p:cNvPr>
          <p:cNvSpPr/>
          <p:nvPr/>
        </p:nvSpPr>
        <p:spPr>
          <a:xfrm>
            <a:off x="4876800" y="1066799"/>
            <a:ext cx="685800" cy="35813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827A6A12-FA46-4EC0-85A6-51E671B60206}"/>
              </a:ext>
            </a:extLst>
          </p:cNvPr>
          <p:cNvSpPr/>
          <p:nvPr/>
        </p:nvSpPr>
        <p:spPr>
          <a:xfrm>
            <a:off x="5562600" y="2678668"/>
            <a:ext cx="620683" cy="369332"/>
          </a:xfrm>
          <a:prstGeom prst="rect">
            <a:avLst/>
          </a:prstGeom>
        </p:spPr>
        <p:txBody>
          <a:bodyPr wrap="none">
            <a:spAutoFit/>
          </a:bodyPr>
          <a:lstStyle/>
          <a:p>
            <a:r>
              <a:rPr lang="en-US" dirty="0"/>
              <a:t>69%</a:t>
            </a:r>
          </a:p>
        </p:txBody>
      </p:sp>
      <p:sp>
        <p:nvSpPr>
          <p:cNvPr id="35" name="Right Brace 34">
            <a:extLst>
              <a:ext uri="{FF2B5EF4-FFF2-40B4-BE49-F238E27FC236}">
                <a16:creationId xmlns:a16="http://schemas.microsoft.com/office/drawing/2014/main" id="{B1CEF34A-3318-4B2D-9AA7-FFB30505C44D}"/>
              </a:ext>
            </a:extLst>
          </p:cNvPr>
          <p:cNvSpPr/>
          <p:nvPr/>
        </p:nvSpPr>
        <p:spPr>
          <a:xfrm>
            <a:off x="4876800" y="5410200"/>
            <a:ext cx="685800"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49E38E76-091C-4E67-BB27-A827AA110500}"/>
              </a:ext>
            </a:extLst>
          </p:cNvPr>
          <p:cNvSpPr/>
          <p:nvPr/>
        </p:nvSpPr>
        <p:spPr>
          <a:xfrm>
            <a:off x="5562600" y="5574268"/>
            <a:ext cx="620683" cy="369332"/>
          </a:xfrm>
          <a:prstGeom prst="rect">
            <a:avLst/>
          </a:prstGeom>
        </p:spPr>
        <p:txBody>
          <a:bodyPr wrap="none">
            <a:spAutoFit/>
          </a:bodyPr>
          <a:lstStyle/>
          <a:p>
            <a:r>
              <a:rPr lang="en-US" dirty="0"/>
              <a:t>12%</a:t>
            </a:r>
          </a:p>
        </p:txBody>
      </p:sp>
    </p:spTree>
    <p:extLst>
      <p:ext uri="{BB962C8B-B14F-4D97-AF65-F5344CB8AC3E}">
        <p14:creationId xmlns:p14="http://schemas.microsoft.com/office/powerpoint/2010/main" val="180526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female Fellows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Percentage of Female Fellows Per Cardiovascular Program by Region</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06476698-0B77-4377-B7FF-A849116B9E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914400"/>
            <a:ext cx="1674080" cy="5377190"/>
          </a:xfrm>
          <a:prstGeom prst="rect">
            <a:avLst/>
          </a:prstGeom>
        </p:spPr>
      </p:pic>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2192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352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6670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800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0877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221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78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211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248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2915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pic>
        <p:nvPicPr>
          <p:cNvPr id="7" name="Picture 6">
            <a:extLst>
              <a:ext uri="{FF2B5EF4-FFF2-40B4-BE49-F238E27FC236}">
                <a16:creationId xmlns:a16="http://schemas.microsoft.com/office/drawing/2014/main" id="{A9DEAEE6-0C2C-4388-AE7B-9B770CC2A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899" y="914400"/>
            <a:ext cx="6747901" cy="5377190"/>
          </a:xfrm>
          <a:prstGeom prst="rect">
            <a:avLst/>
          </a:prstGeom>
        </p:spPr>
      </p:pic>
      <p:sp>
        <p:nvSpPr>
          <p:cNvPr id="22" name="Rectangle 21">
            <a:extLst>
              <a:ext uri="{FF2B5EF4-FFF2-40B4-BE49-F238E27FC236}">
                <a16:creationId xmlns:a16="http://schemas.microsoft.com/office/drawing/2014/main" id="{8ED422C8-BC57-4FCB-B069-A0B37F5EC518}"/>
              </a:ext>
            </a:extLst>
          </p:cNvPr>
          <p:cNvSpPr/>
          <p:nvPr/>
        </p:nvSpPr>
        <p:spPr>
          <a:xfrm>
            <a:off x="2590800" y="773668"/>
            <a:ext cx="1155766" cy="369332"/>
          </a:xfrm>
          <a:prstGeom prst="rect">
            <a:avLst/>
          </a:prstGeom>
        </p:spPr>
        <p:txBody>
          <a:bodyPr wrap="none">
            <a:spAutoFit/>
          </a:bodyPr>
          <a:lstStyle/>
          <a:p>
            <a:r>
              <a:rPr lang="en-US" u="sng" dirty="0"/>
              <a:t>Northeast</a:t>
            </a:r>
          </a:p>
        </p:txBody>
      </p:sp>
      <p:sp>
        <p:nvSpPr>
          <p:cNvPr id="23" name="Rectangle 22">
            <a:extLst>
              <a:ext uri="{FF2B5EF4-FFF2-40B4-BE49-F238E27FC236}">
                <a16:creationId xmlns:a16="http://schemas.microsoft.com/office/drawing/2014/main" id="{9C704340-B08A-4AB9-A663-8C63378A7571}"/>
              </a:ext>
            </a:extLst>
          </p:cNvPr>
          <p:cNvSpPr/>
          <p:nvPr/>
        </p:nvSpPr>
        <p:spPr>
          <a:xfrm>
            <a:off x="4343400" y="773668"/>
            <a:ext cx="999184" cy="369332"/>
          </a:xfrm>
          <a:prstGeom prst="rect">
            <a:avLst/>
          </a:prstGeom>
        </p:spPr>
        <p:txBody>
          <a:bodyPr wrap="none">
            <a:spAutoFit/>
          </a:bodyPr>
          <a:lstStyle/>
          <a:p>
            <a:r>
              <a:rPr lang="en-US" u="sng" dirty="0"/>
              <a:t>Midwest</a:t>
            </a:r>
          </a:p>
        </p:txBody>
      </p:sp>
      <p:sp>
        <p:nvSpPr>
          <p:cNvPr id="24" name="Rectangle 23">
            <a:extLst>
              <a:ext uri="{FF2B5EF4-FFF2-40B4-BE49-F238E27FC236}">
                <a16:creationId xmlns:a16="http://schemas.microsoft.com/office/drawing/2014/main" id="{AF3C9F99-4BAB-43AD-ABE5-DA6593451707}"/>
              </a:ext>
            </a:extLst>
          </p:cNvPr>
          <p:cNvSpPr/>
          <p:nvPr/>
        </p:nvSpPr>
        <p:spPr>
          <a:xfrm>
            <a:off x="6096000" y="773668"/>
            <a:ext cx="756938" cy="369332"/>
          </a:xfrm>
          <a:prstGeom prst="rect">
            <a:avLst/>
          </a:prstGeom>
        </p:spPr>
        <p:txBody>
          <a:bodyPr wrap="none">
            <a:spAutoFit/>
          </a:bodyPr>
          <a:lstStyle/>
          <a:p>
            <a:r>
              <a:rPr lang="en-US" u="sng" dirty="0"/>
              <a:t>South</a:t>
            </a:r>
          </a:p>
        </p:txBody>
      </p:sp>
      <p:sp>
        <p:nvSpPr>
          <p:cNvPr id="25" name="Rectangle 24">
            <a:extLst>
              <a:ext uri="{FF2B5EF4-FFF2-40B4-BE49-F238E27FC236}">
                <a16:creationId xmlns:a16="http://schemas.microsoft.com/office/drawing/2014/main" id="{AFCEA021-7821-4E54-8CA6-1ABB6DF3EEDA}"/>
              </a:ext>
            </a:extLst>
          </p:cNvPr>
          <p:cNvSpPr/>
          <p:nvPr/>
        </p:nvSpPr>
        <p:spPr>
          <a:xfrm>
            <a:off x="7867936" y="773668"/>
            <a:ext cx="666464" cy="369332"/>
          </a:xfrm>
          <a:prstGeom prst="rect">
            <a:avLst/>
          </a:prstGeom>
        </p:spPr>
        <p:txBody>
          <a:bodyPr wrap="none">
            <a:spAutoFit/>
          </a:bodyPr>
          <a:lstStyle/>
          <a:p>
            <a:r>
              <a:rPr lang="en-US" u="sng" dirty="0"/>
              <a:t>West</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590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2672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(n=32)</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(n=40)</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696200" y="62915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(n=15)</a:t>
            </a:r>
          </a:p>
        </p:txBody>
      </p:sp>
    </p:spTree>
    <p:extLst>
      <p:ext uri="{BB962C8B-B14F-4D97-AF65-F5344CB8AC3E}">
        <p14:creationId xmlns:p14="http://schemas.microsoft.com/office/powerpoint/2010/main" val="2316099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F45B0D-6026-4DC0-AEEF-72D33F90F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990600"/>
            <a:ext cx="4953000" cy="5407225"/>
          </a:xfrm>
          <a:prstGeom prst="rect">
            <a:avLst/>
          </a:prstGeom>
        </p:spPr>
      </p:pic>
      <p:pic>
        <p:nvPicPr>
          <p:cNvPr id="3" name="Picture 2">
            <a:extLst>
              <a:ext uri="{FF2B5EF4-FFF2-40B4-BE49-F238E27FC236}">
                <a16:creationId xmlns:a16="http://schemas.microsoft.com/office/drawing/2014/main" id="{97CD1D52-0675-493B-88CD-A3E3B4D77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84" y="990600"/>
            <a:ext cx="1654234" cy="5410202"/>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opinion most closely resembles your own?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Perception of COCATS 4 Alignment with CV Trainees for Job Market by Program Size</a:t>
            </a:r>
          </a:p>
        </p:txBody>
      </p:sp>
      <p:sp>
        <p:nvSpPr>
          <p:cNvPr id="11" name="Text Box 75"/>
          <p:cNvSpPr txBox="1">
            <a:spLocks noChangeArrowheads="1"/>
          </p:cNvSpPr>
          <p:nvPr/>
        </p:nvSpPr>
        <p:spPr bwMode="auto">
          <a:xfrm>
            <a:off x="2514600" y="64008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0" y="16002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Strongly agree with perspective I (COCATS 4 – better aligned)</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2286000" y="17526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1447800" y="6172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2286000" y="62878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439579"/>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view of COCATS 4  differs by program size. More than 7 out of 10 CV training program directors in small (71%) and medium (79%) programs believe that COCATS 4 has outlined guidelines that are better aligned with the needs of CV trainees for the current job market of today’s general cardiologist.  While fewer large programs (57%) agree with that perspective of COCATS 4, they are more neutral (26%) about it compared to the small (11%) and medium programs (9%).</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1219200" y="50877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Neutral / Neither</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2286000" y="5221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1371600" y="6324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2286000" y="6359415"/>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C1689D89-6972-48BB-90E1-4FC4E4276B21}"/>
              </a:ext>
            </a:extLst>
          </p:cNvPr>
          <p:cNvSpPr txBox="1">
            <a:spLocks noChangeArrowheads="1"/>
          </p:cNvSpPr>
          <p:nvPr/>
        </p:nvSpPr>
        <p:spPr bwMode="auto">
          <a:xfrm>
            <a:off x="0" y="33336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agree with perspective I (COCATS 4 – better aligned)</a:t>
            </a:r>
          </a:p>
        </p:txBody>
      </p:sp>
      <p:cxnSp>
        <p:nvCxnSpPr>
          <p:cNvPr id="18" name="Straight Arrow Connector 17">
            <a:extLst>
              <a:ext uri="{FF2B5EF4-FFF2-40B4-BE49-F238E27FC236}">
                <a16:creationId xmlns:a16="http://schemas.microsoft.com/office/drawing/2014/main" id="{CFAF484F-094F-4C40-8F76-54855BE18817}"/>
              </a:ext>
            </a:extLst>
          </p:cNvPr>
          <p:cNvCxnSpPr/>
          <p:nvPr/>
        </p:nvCxnSpPr>
        <p:spPr>
          <a:xfrm>
            <a:off x="2286000" y="3505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DE5A1ECA-B2C6-456A-91F1-2F12BCF9CBEF}"/>
              </a:ext>
            </a:extLst>
          </p:cNvPr>
          <p:cNvSpPr txBox="1">
            <a:spLocks noChangeArrowheads="1"/>
          </p:cNvSpPr>
          <p:nvPr/>
        </p:nvSpPr>
        <p:spPr bwMode="auto">
          <a:xfrm>
            <a:off x="-228600" y="59244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Strongly agree with perspective II (COCATS 4 – poorly aligned)</a:t>
            </a:r>
          </a:p>
        </p:txBody>
      </p:sp>
      <p:cxnSp>
        <p:nvCxnSpPr>
          <p:cNvPr id="20" name="Straight Arrow Connector 19">
            <a:extLst>
              <a:ext uri="{FF2B5EF4-FFF2-40B4-BE49-F238E27FC236}">
                <a16:creationId xmlns:a16="http://schemas.microsoft.com/office/drawing/2014/main" id="{9F4E7559-714F-4410-8E83-977319934DCF}"/>
              </a:ext>
            </a:extLst>
          </p:cNvPr>
          <p:cNvCxnSpPr>
            <a:cxnSpLocks/>
          </p:cNvCxnSpPr>
          <p:nvPr/>
        </p:nvCxnSpPr>
        <p:spPr>
          <a:xfrm>
            <a:off x="2286000" y="5791200"/>
            <a:ext cx="522317"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0E12A740-A195-46EC-97C3-004F841DC430}"/>
              </a:ext>
            </a:extLst>
          </p:cNvPr>
          <p:cNvSpPr txBox="1">
            <a:spLocks noChangeArrowheads="1"/>
          </p:cNvSpPr>
          <p:nvPr/>
        </p:nvSpPr>
        <p:spPr bwMode="auto">
          <a:xfrm>
            <a:off x="76200" y="55434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agree with perspective II (COCATS 4 – poorly aligned)</a:t>
            </a:r>
          </a:p>
        </p:txBody>
      </p:sp>
      <p:cxnSp>
        <p:nvCxnSpPr>
          <p:cNvPr id="24" name="Straight Arrow Connector 23">
            <a:extLst>
              <a:ext uri="{FF2B5EF4-FFF2-40B4-BE49-F238E27FC236}">
                <a16:creationId xmlns:a16="http://schemas.microsoft.com/office/drawing/2014/main" id="{DAA1D2F9-0DBD-41E8-9C21-508BFF37CF22}"/>
              </a:ext>
            </a:extLst>
          </p:cNvPr>
          <p:cNvCxnSpPr>
            <a:cxnSpLocks/>
          </p:cNvCxnSpPr>
          <p:nvPr/>
        </p:nvCxnSpPr>
        <p:spPr>
          <a:xfrm>
            <a:off x="1905000" y="61722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E55B4F5F-C012-40EC-90C7-009391ECC377}"/>
              </a:ext>
            </a:extLst>
          </p:cNvPr>
          <p:cNvSpPr/>
          <p:nvPr/>
        </p:nvSpPr>
        <p:spPr>
          <a:xfrm>
            <a:off x="3505200" y="1219199"/>
            <a:ext cx="381000" cy="35813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827A6A12-FA46-4EC0-85A6-51E671B60206}"/>
              </a:ext>
            </a:extLst>
          </p:cNvPr>
          <p:cNvSpPr/>
          <p:nvPr/>
        </p:nvSpPr>
        <p:spPr>
          <a:xfrm>
            <a:off x="3657600" y="2667000"/>
            <a:ext cx="526106" cy="307777"/>
          </a:xfrm>
          <a:prstGeom prst="rect">
            <a:avLst/>
          </a:prstGeom>
        </p:spPr>
        <p:txBody>
          <a:bodyPr wrap="none">
            <a:spAutoFit/>
          </a:bodyPr>
          <a:lstStyle/>
          <a:p>
            <a:r>
              <a:rPr lang="en-US" sz="1400" dirty="0"/>
              <a:t>69%</a:t>
            </a:r>
          </a:p>
        </p:txBody>
      </p:sp>
      <p:sp>
        <p:nvSpPr>
          <p:cNvPr id="35" name="Right Brace 34">
            <a:extLst>
              <a:ext uri="{FF2B5EF4-FFF2-40B4-BE49-F238E27FC236}">
                <a16:creationId xmlns:a16="http://schemas.microsoft.com/office/drawing/2014/main" id="{B1CEF34A-3318-4B2D-9AA7-FFB30505C44D}"/>
              </a:ext>
            </a:extLst>
          </p:cNvPr>
          <p:cNvSpPr/>
          <p:nvPr/>
        </p:nvSpPr>
        <p:spPr>
          <a:xfrm>
            <a:off x="3505200" y="5562600"/>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49E38E76-091C-4E67-BB27-A827AA110500}"/>
              </a:ext>
            </a:extLst>
          </p:cNvPr>
          <p:cNvSpPr/>
          <p:nvPr/>
        </p:nvSpPr>
        <p:spPr>
          <a:xfrm>
            <a:off x="3657600" y="5562600"/>
            <a:ext cx="526106" cy="307777"/>
          </a:xfrm>
          <a:prstGeom prst="rect">
            <a:avLst/>
          </a:prstGeom>
        </p:spPr>
        <p:txBody>
          <a:bodyPr wrap="none">
            <a:spAutoFit/>
          </a:bodyPr>
          <a:lstStyle/>
          <a:p>
            <a:r>
              <a:rPr lang="en-US" sz="1400" dirty="0"/>
              <a:t>12%</a:t>
            </a:r>
          </a:p>
        </p:txBody>
      </p:sp>
      <p:sp>
        <p:nvSpPr>
          <p:cNvPr id="5" name="Rectangle 4">
            <a:extLst>
              <a:ext uri="{FF2B5EF4-FFF2-40B4-BE49-F238E27FC236}">
                <a16:creationId xmlns:a16="http://schemas.microsoft.com/office/drawing/2014/main" id="{D959F079-AE84-4ED6-93E3-F0DFE73AE8C0}"/>
              </a:ext>
            </a:extLst>
          </p:cNvPr>
          <p:cNvSpPr/>
          <p:nvPr/>
        </p:nvSpPr>
        <p:spPr>
          <a:xfrm>
            <a:off x="2743200" y="914400"/>
            <a:ext cx="594715" cy="338554"/>
          </a:xfrm>
          <a:prstGeom prst="rect">
            <a:avLst/>
          </a:prstGeom>
        </p:spPr>
        <p:txBody>
          <a:bodyPr wrap="none">
            <a:spAutoFit/>
          </a:bodyPr>
          <a:lstStyle/>
          <a:p>
            <a:r>
              <a:rPr lang="en-US" sz="1600" u="sng" dirty="0"/>
              <a:t>Total</a:t>
            </a:r>
            <a:endParaRPr lang="en-US" sz="1600" dirty="0"/>
          </a:p>
        </p:txBody>
      </p:sp>
      <p:sp>
        <p:nvSpPr>
          <p:cNvPr id="31" name="Rectangle 30">
            <a:extLst>
              <a:ext uri="{FF2B5EF4-FFF2-40B4-BE49-F238E27FC236}">
                <a16:creationId xmlns:a16="http://schemas.microsoft.com/office/drawing/2014/main" id="{54539198-67F4-4913-9814-608F082DEF1B}"/>
              </a:ext>
            </a:extLst>
          </p:cNvPr>
          <p:cNvSpPr/>
          <p:nvPr/>
        </p:nvSpPr>
        <p:spPr>
          <a:xfrm>
            <a:off x="4495800" y="914400"/>
            <a:ext cx="670376" cy="338554"/>
          </a:xfrm>
          <a:prstGeom prst="rect">
            <a:avLst/>
          </a:prstGeom>
        </p:spPr>
        <p:txBody>
          <a:bodyPr wrap="none">
            <a:spAutoFit/>
          </a:bodyPr>
          <a:lstStyle/>
          <a:p>
            <a:r>
              <a:rPr lang="en-US" sz="1600" u="sng" dirty="0"/>
              <a:t>Small</a:t>
            </a:r>
          </a:p>
        </p:txBody>
      </p:sp>
      <p:sp>
        <p:nvSpPr>
          <p:cNvPr id="32" name="Rectangle 31">
            <a:extLst>
              <a:ext uri="{FF2B5EF4-FFF2-40B4-BE49-F238E27FC236}">
                <a16:creationId xmlns:a16="http://schemas.microsoft.com/office/drawing/2014/main" id="{0FB3F771-28B1-44DB-9618-05D877409909}"/>
              </a:ext>
            </a:extLst>
          </p:cNvPr>
          <p:cNvSpPr/>
          <p:nvPr/>
        </p:nvSpPr>
        <p:spPr>
          <a:xfrm>
            <a:off x="6041007" y="914400"/>
            <a:ext cx="893193" cy="338554"/>
          </a:xfrm>
          <a:prstGeom prst="rect">
            <a:avLst/>
          </a:prstGeom>
        </p:spPr>
        <p:txBody>
          <a:bodyPr wrap="none">
            <a:spAutoFit/>
          </a:bodyPr>
          <a:lstStyle/>
          <a:p>
            <a:r>
              <a:rPr lang="en-US" sz="1600" u="sng" dirty="0"/>
              <a:t>Medium</a:t>
            </a:r>
          </a:p>
        </p:txBody>
      </p:sp>
      <p:sp>
        <p:nvSpPr>
          <p:cNvPr id="37" name="Rectangle 36">
            <a:extLst>
              <a:ext uri="{FF2B5EF4-FFF2-40B4-BE49-F238E27FC236}">
                <a16:creationId xmlns:a16="http://schemas.microsoft.com/office/drawing/2014/main" id="{F85C5DFB-0DC7-4FE7-9A47-A82B14EE0990}"/>
              </a:ext>
            </a:extLst>
          </p:cNvPr>
          <p:cNvSpPr/>
          <p:nvPr/>
        </p:nvSpPr>
        <p:spPr>
          <a:xfrm>
            <a:off x="7848600" y="914400"/>
            <a:ext cx="670376" cy="338554"/>
          </a:xfrm>
          <a:prstGeom prst="rect">
            <a:avLst/>
          </a:prstGeom>
        </p:spPr>
        <p:txBody>
          <a:bodyPr wrap="none">
            <a:spAutoFit/>
          </a:bodyPr>
          <a:lstStyle/>
          <a:p>
            <a:r>
              <a:rPr lang="en-US" sz="1600" u="sng" dirty="0"/>
              <a:t>Large</a:t>
            </a:r>
          </a:p>
        </p:txBody>
      </p:sp>
      <p:sp>
        <p:nvSpPr>
          <p:cNvPr id="38" name="Text Box 75">
            <a:extLst>
              <a:ext uri="{FF2B5EF4-FFF2-40B4-BE49-F238E27FC236}">
                <a16:creationId xmlns:a16="http://schemas.microsoft.com/office/drawing/2014/main" id="{B17E0682-1A51-442C-89ED-1790096B3ECE}"/>
              </a:ext>
            </a:extLst>
          </p:cNvPr>
          <p:cNvSpPr txBox="1">
            <a:spLocks noChangeArrowheads="1"/>
          </p:cNvSpPr>
          <p:nvPr/>
        </p:nvSpPr>
        <p:spPr bwMode="auto">
          <a:xfrm>
            <a:off x="4191000" y="64008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40" name="Text Box 75">
            <a:extLst>
              <a:ext uri="{FF2B5EF4-FFF2-40B4-BE49-F238E27FC236}">
                <a16:creationId xmlns:a16="http://schemas.microsoft.com/office/drawing/2014/main" id="{9519BB72-CA77-40D0-8757-E60DC3A9312F}"/>
              </a:ext>
            </a:extLst>
          </p:cNvPr>
          <p:cNvSpPr txBox="1">
            <a:spLocks noChangeArrowheads="1"/>
          </p:cNvSpPr>
          <p:nvPr/>
        </p:nvSpPr>
        <p:spPr bwMode="auto">
          <a:xfrm>
            <a:off x="5943600" y="64008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41" name="Text Box 75">
            <a:extLst>
              <a:ext uri="{FF2B5EF4-FFF2-40B4-BE49-F238E27FC236}">
                <a16:creationId xmlns:a16="http://schemas.microsoft.com/office/drawing/2014/main" id="{0DC26C43-A981-48BC-BF69-5DD8E91217EE}"/>
              </a:ext>
            </a:extLst>
          </p:cNvPr>
          <p:cNvSpPr txBox="1">
            <a:spLocks noChangeArrowheads="1"/>
          </p:cNvSpPr>
          <p:nvPr/>
        </p:nvSpPr>
        <p:spPr bwMode="auto">
          <a:xfrm>
            <a:off x="7620000" y="640080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43" name="Right Brace 42">
            <a:extLst>
              <a:ext uri="{FF2B5EF4-FFF2-40B4-BE49-F238E27FC236}">
                <a16:creationId xmlns:a16="http://schemas.microsoft.com/office/drawing/2014/main" id="{08F34503-4B02-4DC9-93E1-6C6DDF01403A}"/>
              </a:ext>
            </a:extLst>
          </p:cNvPr>
          <p:cNvSpPr/>
          <p:nvPr/>
        </p:nvSpPr>
        <p:spPr>
          <a:xfrm>
            <a:off x="5257800" y="1219200"/>
            <a:ext cx="381000" cy="3733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996095AC-3411-4967-AE64-A62989148D44}"/>
              </a:ext>
            </a:extLst>
          </p:cNvPr>
          <p:cNvSpPr/>
          <p:nvPr/>
        </p:nvSpPr>
        <p:spPr>
          <a:xfrm>
            <a:off x="5373193" y="2743200"/>
            <a:ext cx="511230" cy="307777"/>
          </a:xfrm>
          <a:prstGeom prst="rect">
            <a:avLst/>
          </a:prstGeom>
        </p:spPr>
        <p:txBody>
          <a:bodyPr wrap="none">
            <a:spAutoFit/>
          </a:bodyPr>
          <a:lstStyle/>
          <a:p>
            <a:r>
              <a:rPr lang="en-US" sz="1400" dirty="0"/>
              <a:t>71%</a:t>
            </a:r>
          </a:p>
        </p:txBody>
      </p:sp>
      <p:sp>
        <p:nvSpPr>
          <p:cNvPr id="45" name="Right Brace 44">
            <a:extLst>
              <a:ext uri="{FF2B5EF4-FFF2-40B4-BE49-F238E27FC236}">
                <a16:creationId xmlns:a16="http://schemas.microsoft.com/office/drawing/2014/main" id="{F45E18E6-CD5A-4E74-A777-FDA256E348E8}"/>
              </a:ext>
            </a:extLst>
          </p:cNvPr>
          <p:cNvSpPr/>
          <p:nvPr/>
        </p:nvSpPr>
        <p:spPr>
          <a:xfrm>
            <a:off x="5257800" y="5486400"/>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15CBC4A6-D299-4F56-9AB7-B56892CCC8B6}"/>
              </a:ext>
            </a:extLst>
          </p:cNvPr>
          <p:cNvSpPr/>
          <p:nvPr/>
        </p:nvSpPr>
        <p:spPr>
          <a:xfrm>
            <a:off x="5410200" y="5562601"/>
            <a:ext cx="524503" cy="307777"/>
          </a:xfrm>
          <a:prstGeom prst="rect">
            <a:avLst/>
          </a:prstGeom>
        </p:spPr>
        <p:txBody>
          <a:bodyPr wrap="none">
            <a:spAutoFit/>
          </a:bodyPr>
          <a:lstStyle/>
          <a:p>
            <a:r>
              <a:rPr lang="en-US" sz="1400" dirty="0"/>
              <a:t>13%</a:t>
            </a:r>
          </a:p>
        </p:txBody>
      </p:sp>
      <p:sp>
        <p:nvSpPr>
          <p:cNvPr id="47" name="Right Brace 46">
            <a:extLst>
              <a:ext uri="{FF2B5EF4-FFF2-40B4-BE49-F238E27FC236}">
                <a16:creationId xmlns:a16="http://schemas.microsoft.com/office/drawing/2014/main" id="{6E114F27-00DF-450D-9856-539265CF0414}"/>
              </a:ext>
            </a:extLst>
          </p:cNvPr>
          <p:cNvSpPr/>
          <p:nvPr/>
        </p:nvSpPr>
        <p:spPr>
          <a:xfrm>
            <a:off x="6934200" y="1219200"/>
            <a:ext cx="381000" cy="4114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C19C9856-D1F2-4B2A-81CA-DBD8AD5CF10E}"/>
              </a:ext>
            </a:extLst>
          </p:cNvPr>
          <p:cNvSpPr/>
          <p:nvPr/>
        </p:nvSpPr>
        <p:spPr>
          <a:xfrm>
            <a:off x="7086600" y="2971800"/>
            <a:ext cx="526106" cy="307777"/>
          </a:xfrm>
          <a:prstGeom prst="rect">
            <a:avLst/>
          </a:prstGeom>
        </p:spPr>
        <p:txBody>
          <a:bodyPr wrap="none">
            <a:spAutoFit/>
          </a:bodyPr>
          <a:lstStyle/>
          <a:p>
            <a:r>
              <a:rPr lang="en-US" sz="1400" dirty="0"/>
              <a:t>79%</a:t>
            </a:r>
          </a:p>
        </p:txBody>
      </p:sp>
      <p:sp>
        <p:nvSpPr>
          <p:cNvPr id="49" name="Right Brace 48">
            <a:extLst>
              <a:ext uri="{FF2B5EF4-FFF2-40B4-BE49-F238E27FC236}">
                <a16:creationId xmlns:a16="http://schemas.microsoft.com/office/drawing/2014/main" id="{910619DD-6A05-43D6-9066-880C654AEA19}"/>
              </a:ext>
            </a:extLst>
          </p:cNvPr>
          <p:cNvSpPr/>
          <p:nvPr/>
        </p:nvSpPr>
        <p:spPr>
          <a:xfrm>
            <a:off x="6934200" y="5732622"/>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a:extLst>
              <a:ext uri="{FF2B5EF4-FFF2-40B4-BE49-F238E27FC236}">
                <a16:creationId xmlns:a16="http://schemas.microsoft.com/office/drawing/2014/main" id="{E35F521F-9A4C-4980-BA89-CAF1D1D49604}"/>
              </a:ext>
            </a:extLst>
          </p:cNvPr>
          <p:cNvSpPr/>
          <p:nvPr/>
        </p:nvSpPr>
        <p:spPr>
          <a:xfrm>
            <a:off x="7086600" y="5757446"/>
            <a:ext cx="526106" cy="307777"/>
          </a:xfrm>
          <a:prstGeom prst="rect">
            <a:avLst/>
          </a:prstGeom>
        </p:spPr>
        <p:txBody>
          <a:bodyPr wrap="none">
            <a:spAutoFit/>
          </a:bodyPr>
          <a:lstStyle/>
          <a:p>
            <a:r>
              <a:rPr lang="en-US" sz="1400" dirty="0"/>
              <a:t>12%</a:t>
            </a:r>
          </a:p>
        </p:txBody>
      </p:sp>
      <p:sp>
        <p:nvSpPr>
          <p:cNvPr id="51" name="Right Brace 50">
            <a:extLst>
              <a:ext uri="{FF2B5EF4-FFF2-40B4-BE49-F238E27FC236}">
                <a16:creationId xmlns:a16="http://schemas.microsoft.com/office/drawing/2014/main" id="{4C6DA512-7DB6-4C6B-8EC2-59E09982CF76}"/>
              </a:ext>
            </a:extLst>
          </p:cNvPr>
          <p:cNvSpPr/>
          <p:nvPr/>
        </p:nvSpPr>
        <p:spPr>
          <a:xfrm>
            <a:off x="8534400" y="1219201"/>
            <a:ext cx="381000" cy="2971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ectangle 51">
            <a:extLst>
              <a:ext uri="{FF2B5EF4-FFF2-40B4-BE49-F238E27FC236}">
                <a16:creationId xmlns:a16="http://schemas.microsoft.com/office/drawing/2014/main" id="{9A9D4802-8650-461A-A6FD-98ABAFB9EF91}"/>
              </a:ext>
            </a:extLst>
          </p:cNvPr>
          <p:cNvSpPr/>
          <p:nvPr/>
        </p:nvSpPr>
        <p:spPr>
          <a:xfrm>
            <a:off x="8686800" y="2362200"/>
            <a:ext cx="518219" cy="307777"/>
          </a:xfrm>
          <a:prstGeom prst="rect">
            <a:avLst/>
          </a:prstGeom>
        </p:spPr>
        <p:txBody>
          <a:bodyPr wrap="none">
            <a:spAutoFit/>
          </a:bodyPr>
          <a:lstStyle/>
          <a:p>
            <a:r>
              <a:rPr lang="en-US" sz="1400" dirty="0"/>
              <a:t>57%</a:t>
            </a:r>
          </a:p>
        </p:txBody>
      </p:sp>
      <p:sp>
        <p:nvSpPr>
          <p:cNvPr id="53" name="Right Brace 52">
            <a:extLst>
              <a:ext uri="{FF2B5EF4-FFF2-40B4-BE49-F238E27FC236}">
                <a16:creationId xmlns:a16="http://schemas.microsoft.com/office/drawing/2014/main" id="{CB72A3FE-ECFB-4A0B-A9A9-5ADC7EF11260}"/>
              </a:ext>
            </a:extLst>
          </p:cNvPr>
          <p:cNvSpPr/>
          <p:nvPr/>
        </p:nvSpPr>
        <p:spPr>
          <a:xfrm>
            <a:off x="8610600" y="5562601"/>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ectangle 53">
            <a:extLst>
              <a:ext uri="{FF2B5EF4-FFF2-40B4-BE49-F238E27FC236}">
                <a16:creationId xmlns:a16="http://schemas.microsoft.com/office/drawing/2014/main" id="{9697906E-8A63-46B4-9F8E-E80C0D912C78}"/>
              </a:ext>
            </a:extLst>
          </p:cNvPr>
          <p:cNvSpPr/>
          <p:nvPr/>
        </p:nvSpPr>
        <p:spPr>
          <a:xfrm>
            <a:off x="8686800" y="5562601"/>
            <a:ext cx="526106" cy="307777"/>
          </a:xfrm>
          <a:prstGeom prst="rect">
            <a:avLst/>
          </a:prstGeom>
        </p:spPr>
        <p:txBody>
          <a:bodyPr wrap="none">
            <a:spAutoFit/>
          </a:bodyPr>
          <a:lstStyle/>
          <a:p>
            <a:r>
              <a:rPr lang="en-US" sz="1400" dirty="0"/>
              <a:t>12%</a:t>
            </a:r>
          </a:p>
        </p:txBody>
      </p:sp>
    </p:spTree>
    <p:extLst>
      <p:ext uri="{BB962C8B-B14F-4D97-AF65-F5344CB8AC3E}">
        <p14:creationId xmlns:p14="http://schemas.microsoft.com/office/powerpoint/2010/main" val="470508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Box 7">
            <a:extLst>
              <a:ext uri="{FF2B5EF4-FFF2-40B4-BE49-F238E27FC236}">
                <a16:creationId xmlns:a16="http://schemas.microsoft.com/office/drawing/2014/main" id="{A861E3FF-9555-4108-9705-219738A0BB1E}"/>
              </a:ext>
            </a:extLst>
          </p:cNvPr>
          <p:cNvSpPr txBox="1">
            <a:spLocks noChangeArrowheads="1"/>
          </p:cNvSpPr>
          <p:nvPr/>
        </p:nvSpPr>
        <p:spPr bwMode="auto">
          <a:xfrm>
            <a:off x="-76200" y="6400800"/>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your opinion, is direct clinical exposure to any of the following lacking in your program? Please select all that apply. (n=130)</a:t>
            </a:r>
          </a:p>
        </p:txBody>
      </p:sp>
      <p:pic>
        <p:nvPicPr>
          <p:cNvPr id="4" name="Picture 3">
            <a:extLst>
              <a:ext uri="{FF2B5EF4-FFF2-40B4-BE49-F238E27FC236}">
                <a16:creationId xmlns:a16="http://schemas.microsoft.com/office/drawing/2014/main" id="{7D33FB63-9B61-420E-BEDC-84B21C0F2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873204"/>
            <a:ext cx="3374964" cy="5375196"/>
          </a:xfrm>
          <a:prstGeom prst="rect">
            <a:avLst/>
          </a:prstGeom>
        </p:spPr>
      </p:pic>
      <p:pic>
        <p:nvPicPr>
          <p:cNvPr id="3" name="Picture 2">
            <a:extLst>
              <a:ext uri="{FF2B5EF4-FFF2-40B4-BE49-F238E27FC236}">
                <a16:creationId xmlns:a16="http://schemas.microsoft.com/office/drawing/2014/main" id="{97CD1D52-0675-493B-88CD-A3E3B4D77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884" y="838200"/>
            <a:ext cx="1654234" cy="5410202"/>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Which opinion most closely resembles your own?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800" b="1" dirty="0">
                <a:solidFill>
                  <a:srgbClr val="00386B"/>
                </a:solidFill>
              </a:rPr>
              <a:t>Perception of COCATS 4 Alignment with CV Trainees for Job Market </a:t>
            </a:r>
            <a:br>
              <a:rPr lang="en-US" altLang="en-US" sz="1800" b="1" dirty="0">
                <a:solidFill>
                  <a:srgbClr val="00386B"/>
                </a:solidFill>
              </a:rPr>
            </a:br>
            <a:r>
              <a:rPr lang="en-US" altLang="en-US" sz="1800" b="1" dirty="0">
                <a:solidFill>
                  <a:srgbClr val="00386B"/>
                </a:solidFill>
              </a:rPr>
              <a:t>by Direct Clinical Exposure Lacking/Non-Lacking in Program</a:t>
            </a:r>
          </a:p>
        </p:txBody>
      </p:sp>
      <p:sp>
        <p:nvSpPr>
          <p:cNvPr id="11" name="Text Box 75"/>
          <p:cNvSpPr txBox="1">
            <a:spLocks noChangeArrowheads="1"/>
          </p:cNvSpPr>
          <p:nvPr/>
        </p:nvSpPr>
        <p:spPr bwMode="auto">
          <a:xfrm>
            <a:off x="25146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0" y="144780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Strongly agree with perspective I (COCATS 4 – better aligned)</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2286000" y="16002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1447800" y="6019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2286000" y="6135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1219200" y="49353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Neutral / Neither</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2286000" y="5068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 Box 75">
            <a:extLst>
              <a:ext uri="{FF2B5EF4-FFF2-40B4-BE49-F238E27FC236}">
                <a16:creationId xmlns:a16="http://schemas.microsoft.com/office/drawing/2014/main" id="{2DFB3EDF-52A3-425D-8DB7-EFE27D01B3B6}"/>
              </a:ext>
            </a:extLst>
          </p:cNvPr>
          <p:cNvSpPr txBox="1">
            <a:spLocks noChangeArrowheads="1"/>
          </p:cNvSpPr>
          <p:nvPr/>
        </p:nvSpPr>
        <p:spPr bwMode="auto">
          <a:xfrm>
            <a:off x="1371600" y="61722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answer</a:t>
            </a:r>
          </a:p>
        </p:txBody>
      </p:sp>
      <p:cxnSp>
        <p:nvCxnSpPr>
          <p:cNvPr id="39" name="Straight Arrow Connector 38">
            <a:extLst>
              <a:ext uri="{FF2B5EF4-FFF2-40B4-BE49-F238E27FC236}">
                <a16:creationId xmlns:a16="http://schemas.microsoft.com/office/drawing/2014/main" id="{B3186893-E9CE-42F9-813D-18D81311B8C4}"/>
              </a:ext>
            </a:extLst>
          </p:cNvPr>
          <p:cNvCxnSpPr>
            <a:cxnSpLocks/>
          </p:cNvCxnSpPr>
          <p:nvPr/>
        </p:nvCxnSpPr>
        <p:spPr>
          <a:xfrm flipV="1">
            <a:off x="2286000" y="6207015"/>
            <a:ext cx="533400"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C1689D89-6972-48BB-90E1-4FC4E4276B21}"/>
              </a:ext>
            </a:extLst>
          </p:cNvPr>
          <p:cNvSpPr txBox="1">
            <a:spLocks noChangeArrowheads="1"/>
          </p:cNvSpPr>
          <p:nvPr/>
        </p:nvSpPr>
        <p:spPr bwMode="auto">
          <a:xfrm>
            <a:off x="0" y="31812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agree with perspective I (COCATS 4 – better aligned)</a:t>
            </a:r>
          </a:p>
        </p:txBody>
      </p:sp>
      <p:cxnSp>
        <p:nvCxnSpPr>
          <p:cNvPr id="18" name="Straight Arrow Connector 17">
            <a:extLst>
              <a:ext uri="{FF2B5EF4-FFF2-40B4-BE49-F238E27FC236}">
                <a16:creationId xmlns:a16="http://schemas.microsoft.com/office/drawing/2014/main" id="{CFAF484F-094F-4C40-8F76-54855BE18817}"/>
              </a:ext>
            </a:extLst>
          </p:cNvPr>
          <p:cNvCxnSpPr/>
          <p:nvPr/>
        </p:nvCxnSpPr>
        <p:spPr>
          <a:xfrm>
            <a:off x="2286000" y="3352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 Box 75">
            <a:extLst>
              <a:ext uri="{FF2B5EF4-FFF2-40B4-BE49-F238E27FC236}">
                <a16:creationId xmlns:a16="http://schemas.microsoft.com/office/drawing/2014/main" id="{DE5A1ECA-B2C6-456A-91F1-2F12BCF9CBEF}"/>
              </a:ext>
            </a:extLst>
          </p:cNvPr>
          <p:cNvSpPr txBox="1">
            <a:spLocks noChangeArrowheads="1"/>
          </p:cNvSpPr>
          <p:nvPr/>
        </p:nvSpPr>
        <p:spPr bwMode="auto">
          <a:xfrm>
            <a:off x="-228600" y="57720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Strongly agree with perspective II (COCATS 4 – poorly aligned)</a:t>
            </a:r>
          </a:p>
        </p:txBody>
      </p:sp>
      <p:cxnSp>
        <p:nvCxnSpPr>
          <p:cNvPr id="20" name="Straight Arrow Connector 19">
            <a:extLst>
              <a:ext uri="{FF2B5EF4-FFF2-40B4-BE49-F238E27FC236}">
                <a16:creationId xmlns:a16="http://schemas.microsoft.com/office/drawing/2014/main" id="{9F4E7559-714F-4410-8E83-977319934DCF}"/>
              </a:ext>
            </a:extLst>
          </p:cNvPr>
          <p:cNvCxnSpPr>
            <a:cxnSpLocks/>
          </p:cNvCxnSpPr>
          <p:nvPr/>
        </p:nvCxnSpPr>
        <p:spPr>
          <a:xfrm>
            <a:off x="2286000" y="5638800"/>
            <a:ext cx="522317" cy="808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0E12A740-A195-46EC-97C3-004F841DC430}"/>
              </a:ext>
            </a:extLst>
          </p:cNvPr>
          <p:cNvSpPr txBox="1">
            <a:spLocks noChangeArrowheads="1"/>
          </p:cNvSpPr>
          <p:nvPr/>
        </p:nvSpPr>
        <p:spPr bwMode="auto">
          <a:xfrm>
            <a:off x="76200" y="53910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Somewhat agree with perspective II (COCATS 4 – poorly aligned)</a:t>
            </a:r>
          </a:p>
        </p:txBody>
      </p:sp>
      <p:cxnSp>
        <p:nvCxnSpPr>
          <p:cNvPr id="24" name="Straight Arrow Connector 23">
            <a:extLst>
              <a:ext uri="{FF2B5EF4-FFF2-40B4-BE49-F238E27FC236}">
                <a16:creationId xmlns:a16="http://schemas.microsoft.com/office/drawing/2014/main" id="{DAA1D2F9-0DBD-41E8-9C21-508BFF37CF22}"/>
              </a:ext>
            </a:extLst>
          </p:cNvPr>
          <p:cNvCxnSpPr>
            <a:cxnSpLocks/>
          </p:cNvCxnSpPr>
          <p:nvPr/>
        </p:nvCxnSpPr>
        <p:spPr>
          <a:xfrm>
            <a:off x="1905000" y="6019800"/>
            <a:ext cx="914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E55B4F5F-C012-40EC-90C7-009391ECC377}"/>
              </a:ext>
            </a:extLst>
          </p:cNvPr>
          <p:cNvSpPr/>
          <p:nvPr/>
        </p:nvSpPr>
        <p:spPr>
          <a:xfrm>
            <a:off x="3505200" y="1066799"/>
            <a:ext cx="381000" cy="358139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ectangle 33">
            <a:extLst>
              <a:ext uri="{FF2B5EF4-FFF2-40B4-BE49-F238E27FC236}">
                <a16:creationId xmlns:a16="http://schemas.microsoft.com/office/drawing/2014/main" id="{827A6A12-FA46-4EC0-85A6-51E671B60206}"/>
              </a:ext>
            </a:extLst>
          </p:cNvPr>
          <p:cNvSpPr/>
          <p:nvPr/>
        </p:nvSpPr>
        <p:spPr>
          <a:xfrm>
            <a:off x="3657600" y="2514600"/>
            <a:ext cx="526106" cy="307777"/>
          </a:xfrm>
          <a:prstGeom prst="rect">
            <a:avLst/>
          </a:prstGeom>
        </p:spPr>
        <p:txBody>
          <a:bodyPr wrap="none">
            <a:spAutoFit/>
          </a:bodyPr>
          <a:lstStyle/>
          <a:p>
            <a:r>
              <a:rPr lang="en-US" sz="1400" dirty="0"/>
              <a:t>69%</a:t>
            </a:r>
          </a:p>
        </p:txBody>
      </p:sp>
      <p:sp>
        <p:nvSpPr>
          <p:cNvPr id="35" name="Right Brace 34">
            <a:extLst>
              <a:ext uri="{FF2B5EF4-FFF2-40B4-BE49-F238E27FC236}">
                <a16:creationId xmlns:a16="http://schemas.microsoft.com/office/drawing/2014/main" id="{B1CEF34A-3318-4B2D-9AA7-FFB30505C44D}"/>
              </a:ext>
            </a:extLst>
          </p:cNvPr>
          <p:cNvSpPr/>
          <p:nvPr/>
        </p:nvSpPr>
        <p:spPr>
          <a:xfrm>
            <a:off x="3505200" y="5410200"/>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ectangle 35">
            <a:extLst>
              <a:ext uri="{FF2B5EF4-FFF2-40B4-BE49-F238E27FC236}">
                <a16:creationId xmlns:a16="http://schemas.microsoft.com/office/drawing/2014/main" id="{49E38E76-091C-4E67-BB27-A827AA110500}"/>
              </a:ext>
            </a:extLst>
          </p:cNvPr>
          <p:cNvSpPr/>
          <p:nvPr/>
        </p:nvSpPr>
        <p:spPr>
          <a:xfrm>
            <a:off x="3657600" y="5410200"/>
            <a:ext cx="526106" cy="307777"/>
          </a:xfrm>
          <a:prstGeom prst="rect">
            <a:avLst/>
          </a:prstGeom>
        </p:spPr>
        <p:txBody>
          <a:bodyPr wrap="none">
            <a:spAutoFit/>
          </a:bodyPr>
          <a:lstStyle/>
          <a:p>
            <a:r>
              <a:rPr lang="en-US" sz="1400" dirty="0"/>
              <a:t>12%</a:t>
            </a:r>
          </a:p>
        </p:txBody>
      </p:sp>
      <p:sp>
        <p:nvSpPr>
          <p:cNvPr id="5" name="Rectangle 4">
            <a:extLst>
              <a:ext uri="{FF2B5EF4-FFF2-40B4-BE49-F238E27FC236}">
                <a16:creationId xmlns:a16="http://schemas.microsoft.com/office/drawing/2014/main" id="{D959F079-AE84-4ED6-93E3-F0DFE73AE8C0}"/>
              </a:ext>
            </a:extLst>
          </p:cNvPr>
          <p:cNvSpPr/>
          <p:nvPr/>
        </p:nvSpPr>
        <p:spPr>
          <a:xfrm>
            <a:off x="2743200" y="762000"/>
            <a:ext cx="594715" cy="338554"/>
          </a:xfrm>
          <a:prstGeom prst="rect">
            <a:avLst/>
          </a:prstGeom>
        </p:spPr>
        <p:txBody>
          <a:bodyPr wrap="none">
            <a:spAutoFit/>
          </a:bodyPr>
          <a:lstStyle/>
          <a:p>
            <a:r>
              <a:rPr lang="en-US" sz="1600" u="sng" dirty="0"/>
              <a:t>Total</a:t>
            </a:r>
            <a:endParaRPr lang="en-US" sz="1600" dirty="0"/>
          </a:p>
        </p:txBody>
      </p:sp>
      <p:sp>
        <p:nvSpPr>
          <p:cNvPr id="31" name="Rectangle 30">
            <a:extLst>
              <a:ext uri="{FF2B5EF4-FFF2-40B4-BE49-F238E27FC236}">
                <a16:creationId xmlns:a16="http://schemas.microsoft.com/office/drawing/2014/main" id="{54539198-67F4-4913-9814-608F082DEF1B}"/>
              </a:ext>
            </a:extLst>
          </p:cNvPr>
          <p:cNvSpPr/>
          <p:nvPr/>
        </p:nvSpPr>
        <p:spPr>
          <a:xfrm>
            <a:off x="5943600" y="762000"/>
            <a:ext cx="1091966" cy="338554"/>
          </a:xfrm>
          <a:prstGeom prst="rect">
            <a:avLst/>
          </a:prstGeom>
        </p:spPr>
        <p:txBody>
          <a:bodyPr wrap="none">
            <a:spAutoFit/>
          </a:bodyPr>
          <a:lstStyle/>
          <a:p>
            <a:r>
              <a:rPr lang="en-US" sz="1600" u="sng" dirty="0"/>
              <a:t>Lacking**</a:t>
            </a:r>
          </a:p>
        </p:txBody>
      </p:sp>
      <p:sp>
        <p:nvSpPr>
          <p:cNvPr id="32" name="Rectangle 31">
            <a:extLst>
              <a:ext uri="{FF2B5EF4-FFF2-40B4-BE49-F238E27FC236}">
                <a16:creationId xmlns:a16="http://schemas.microsoft.com/office/drawing/2014/main" id="{0FB3F771-28B1-44DB-9618-05D877409909}"/>
              </a:ext>
            </a:extLst>
          </p:cNvPr>
          <p:cNvSpPr/>
          <p:nvPr/>
        </p:nvSpPr>
        <p:spPr>
          <a:xfrm>
            <a:off x="4038600" y="762000"/>
            <a:ext cx="1375698" cy="338554"/>
          </a:xfrm>
          <a:prstGeom prst="rect">
            <a:avLst/>
          </a:prstGeom>
        </p:spPr>
        <p:txBody>
          <a:bodyPr wrap="none">
            <a:spAutoFit/>
          </a:bodyPr>
          <a:lstStyle/>
          <a:p>
            <a:r>
              <a:rPr lang="en-US" sz="1600" u="sng" dirty="0"/>
              <a:t>Non-Lacking*</a:t>
            </a:r>
          </a:p>
        </p:txBody>
      </p:sp>
      <p:sp>
        <p:nvSpPr>
          <p:cNvPr id="38" name="Text Box 75">
            <a:extLst>
              <a:ext uri="{FF2B5EF4-FFF2-40B4-BE49-F238E27FC236}">
                <a16:creationId xmlns:a16="http://schemas.microsoft.com/office/drawing/2014/main" id="{B17E0682-1A51-442C-89ED-1790096B3ECE}"/>
              </a:ext>
            </a:extLst>
          </p:cNvPr>
          <p:cNvSpPr txBox="1">
            <a:spLocks noChangeArrowheads="1"/>
          </p:cNvSpPr>
          <p:nvPr/>
        </p:nvSpPr>
        <p:spPr bwMode="auto">
          <a:xfrm>
            <a:off x="58674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40" name="Text Box 75">
            <a:extLst>
              <a:ext uri="{FF2B5EF4-FFF2-40B4-BE49-F238E27FC236}">
                <a16:creationId xmlns:a16="http://schemas.microsoft.com/office/drawing/2014/main" id="{9519BB72-CA77-40D0-8757-E60DC3A9312F}"/>
              </a:ext>
            </a:extLst>
          </p:cNvPr>
          <p:cNvSpPr txBox="1">
            <a:spLocks noChangeArrowheads="1"/>
          </p:cNvSpPr>
          <p:nvPr/>
        </p:nvSpPr>
        <p:spPr bwMode="auto">
          <a:xfrm>
            <a:off x="4191000" y="624840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(n=26)</a:t>
            </a:r>
          </a:p>
        </p:txBody>
      </p:sp>
      <p:sp>
        <p:nvSpPr>
          <p:cNvPr id="43" name="Right Brace 42">
            <a:extLst>
              <a:ext uri="{FF2B5EF4-FFF2-40B4-BE49-F238E27FC236}">
                <a16:creationId xmlns:a16="http://schemas.microsoft.com/office/drawing/2014/main" id="{08F34503-4B02-4DC9-93E1-6C6DDF01403A}"/>
              </a:ext>
            </a:extLst>
          </p:cNvPr>
          <p:cNvSpPr/>
          <p:nvPr/>
        </p:nvSpPr>
        <p:spPr>
          <a:xfrm>
            <a:off x="5257800" y="1066800"/>
            <a:ext cx="312094" cy="3276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a:extLst>
              <a:ext uri="{FF2B5EF4-FFF2-40B4-BE49-F238E27FC236}">
                <a16:creationId xmlns:a16="http://schemas.microsoft.com/office/drawing/2014/main" id="{996095AC-3411-4967-AE64-A62989148D44}"/>
              </a:ext>
            </a:extLst>
          </p:cNvPr>
          <p:cNvSpPr/>
          <p:nvPr/>
        </p:nvSpPr>
        <p:spPr>
          <a:xfrm>
            <a:off x="5373193" y="2359223"/>
            <a:ext cx="519116" cy="307777"/>
          </a:xfrm>
          <a:prstGeom prst="rect">
            <a:avLst/>
          </a:prstGeom>
        </p:spPr>
        <p:txBody>
          <a:bodyPr wrap="none">
            <a:spAutoFit/>
          </a:bodyPr>
          <a:lstStyle/>
          <a:p>
            <a:r>
              <a:rPr lang="en-US" sz="1400" dirty="0"/>
              <a:t>61%</a:t>
            </a:r>
          </a:p>
        </p:txBody>
      </p:sp>
      <p:sp>
        <p:nvSpPr>
          <p:cNvPr id="45" name="Right Brace 44">
            <a:extLst>
              <a:ext uri="{FF2B5EF4-FFF2-40B4-BE49-F238E27FC236}">
                <a16:creationId xmlns:a16="http://schemas.microsoft.com/office/drawing/2014/main" id="{F45E18E6-CD5A-4E74-A777-FDA256E348E8}"/>
              </a:ext>
            </a:extLst>
          </p:cNvPr>
          <p:cNvSpPr/>
          <p:nvPr/>
        </p:nvSpPr>
        <p:spPr>
          <a:xfrm>
            <a:off x="5257800" y="5427822"/>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15CBC4A6-D299-4F56-9AB7-B56892CCC8B6}"/>
              </a:ext>
            </a:extLst>
          </p:cNvPr>
          <p:cNvSpPr/>
          <p:nvPr/>
        </p:nvSpPr>
        <p:spPr>
          <a:xfrm>
            <a:off x="5410200" y="5410201"/>
            <a:ext cx="524503" cy="307777"/>
          </a:xfrm>
          <a:prstGeom prst="rect">
            <a:avLst/>
          </a:prstGeom>
        </p:spPr>
        <p:txBody>
          <a:bodyPr wrap="none">
            <a:spAutoFit/>
          </a:bodyPr>
          <a:lstStyle/>
          <a:p>
            <a:r>
              <a:rPr lang="en-US" sz="1400" dirty="0"/>
              <a:t>13%</a:t>
            </a:r>
          </a:p>
        </p:txBody>
      </p:sp>
      <p:sp>
        <p:nvSpPr>
          <p:cNvPr id="47" name="Right Brace 46">
            <a:extLst>
              <a:ext uri="{FF2B5EF4-FFF2-40B4-BE49-F238E27FC236}">
                <a16:creationId xmlns:a16="http://schemas.microsoft.com/office/drawing/2014/main" id="{6E114F27-00DF-450D-9856-539265CF0414}"/>
              </a:ext>
            </a:extLst>
          </p:cNvPr>
          <p:cNvSpPr/>
          <p:nvPr/>
        </p:nvSpPr>
        <p:spPr>
          <a:xfrm>
            <a:off x="6934200" y="1066800"/>
            <a:ext cx="381000" cy="371766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ectangle 47">
            <a:extLst>
              <a:ext uri="{FF2B5EF4-FFF2-40B4-BE49-F238E27FC236}">
                <a16:creationId xmlns:a16="http://schemas.microsoft.com/office/drawing/2014/main" id="{C19C9856-D1F2-4B2A-81CA-DBD8AD5CF10E}"/>
              </a:ext>
            </a:extLst>
          </p:cNvPr>
          <p:cNvSpPr/>
          <p:nvPr/>
        </p:nvSpPr>
        <p:spPr>
          <a:xfrm>
            <a:off x="7086600" y="2664023"/>
            <a:ext cx="511230" cy="307777"/>
          </a:xfrm>
          <a:prstGeom prst="rect">
            <a:avLst/>
          </a:prstGeom>
        </p:spPr>
        <p:txBody>
          <a:bodyPr wrap="none">
            <a:spAutoFit/>
          </a:bodyPr>
          <a:lstStyle/>
          <a:p>
            <a:r>
              <a:rPr lang="en-US" sz="1400" dirty="0"/>
              <a:t>71%</a:t>
            </a:r>
          </a:p>
        </p:txBody>
      </p:sp>
      <p:sp>
        <p:nvSpPr>
          <p:cNvPr id="49" name="Right Brace 48">
            <a:extLst>
              <a:ext uri="{FF2B5EF4-FFF2-40B4-BE49-F238E27FC236}">
                <a16:creationId xmlns:a16="http://schemas.microsoft.com/office/drawing/2014/main" id="{910619DD-6A05-43D6-9066-880C654AEA19}"/>
              </a:ext>
            </a:extLst>
          </p:cNvPr>
          <p:cNvSpPr/>
          <p:nvPr/>
        </p:nvSpPr>
        <p:spPr>
          <a:xfrm>
            <a:off x="6934200" y="5410200"/>
            <a:ext cx="369917" cy="66817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Rectangle 49">
            <a:extLst>
              <a:ext uri="{FF2B5EF4-FFF2-40B4-BE49-F238E27FC236}">
                <a16:creationId xmlns:a16="http://schemas.microsoft.com/office/drawing/2014/main" id="{E35F521F-9A4C-4980-BA89-CAF1D1D49604}"/>
              </a:ext>
            </a:extLst>
          </p:cNvPr>
          <p:cNvSpPr/>
          <p:nvPr/>
        </p:nvSpPr>
        <p:spPr>
          <a:xfrm>
            <a:off x="7086600" y="5435024"/>
            <a:ext cx="526106" cy="307777"/>
          </a:xfrm>
          <a:prstGeom prst="rect">
            <a:avLst/>
          </a:prstGeom>
        </p:spPr>
        <p:txBody>
          <a:bodyPr wrap="none">
            <a:spAutoFit/>
          </a:bodyPr>
          <a:lstStyle/>
          <a:p>
            <a:r>
              <a:rPr lang="en-US" sz="1400" dirty="0"/>
              <a:t>12%</a:t>
            </a:r>
          </a:p>
        </p:txBody>
      </p:sp>
      <p:sp>
        <p:nvSpPr>
          <p:cNvPr id="57" name="Rectangle 56">
            <a:extLst>
              <a:ext uri="{FF2B5EF4-FFF2-40B4-BE49-F238E27FC236}">
                <a16:creationId xmlns:a16="http://schemas.microsoft.com/office/drawing/2014/main" id="{F633C623-D777-49CC-B8AE-9A96C4B51F2F}"/>
              </a:ext>
            </a:extLst>
          </p:cNvPr>
          <p:cNvSpPr/>
          <p:nvPr/>
        </p:nvSpPr>
        <p:spPr>
          <a:xfrm>
            <a:off x="7557822" y="4419600"/>
            <a:ext cx="1586178" cy="861774"/>
          </a:xfrm>
          <a:prstGeom prst="rect">
            <a:avLst/>
          </a:prstGeom>
          <a:solidFill>
            <a:schemeClr val="bg1"/>
          </a:solidFill>
        </p:spPr>
        <p:txBody>
          <a:bodyPr wrap="square">
            <a:spAutoFit/>
          </a:bodyPr>
          <a:lstStyle/>
          <a:p>
            <a:r>
              <a:rPr lang="en-US" altLang="en-US" sz="1000" i="1" dirty="0"/>
              <a:t>** - Lacking – is defined as program cited at least one area in which direct clinical exposure was lacking in program</a:t>
            </a:r>
            <a:endParaRPr lang="en-US" sz="1000" dirty="0"/>
          </a:p>
        </p:txBody>
      </p:sp>
      <p:sp>
        <p:nvSpPr>
          <p:cNvPr id="58" name="Rectangle 57">
            <a:extLst>
              <a:ext uri="{FF2B5EF4-FFF2-40B4-BE49-F238E27FC236}">
                <a16:creationId xmlns:a16="http://schemas.microsoft.com/office/drawing/2014/main" id="{53FA00F2-7BC2-4A6B-B404-C4273119C515}"/>
              </a:ext>
            </a:extLst>
          </p:cNvPr>
          <p:cNvSpPr/>
          <p:nvPr/>
        </p:nvSpPr>
        <p:spPr>
          <a:xfrm>
            <a:off x="7543800" y="3429000"/>
            <a:ext cx="1586178" cy="861774"/>
          </a:xfrm>
          <a:prstGeom prst="rect">
            <a:avLst/>
          </a:prstGeom>
          <a:solidFill>
            <a:schemeClr val="bg1"/>
          </a:solidFill>
        </p:spPr>
        <p:txBody>
          <a:bodyPr wrap="square">
            <a:spAutoFit/>
          </a:bodyPr>
          <a:lstStyle/>
          <a:p>
            <a:r>
              <a:rPr lang="en-US" altLang="en-US" sz="1000" i="1" dirty="0"/>
              <a:t>* - Non-Lacking – is defined as program cited no areas in which direct clinical exposure was lacking in program</a:t>
            </a:r>
            <a:endParaRPr lang="en-US" sz="1000" dirty="0"/>
          </a:p>
        </p:txBody>
      </p:sp>
      <p:sp>
        <p:nvSpPr>
          <p:cNvPr id="59" name="Text Box 5">
            <a:extLst>
              <a:ext uri="{FF2B5EF4-FFF2-40B4-BE49-F238E27FC236}">
                <a16:creationId xmlns:a16="http://schemas.microsoft.com/office/drawing/2014/main" id="{1AAF1C3F-7EA5-43F9-9891-D9B5AFF015B2}"/>
              </a:ext>
            </a:extLst>
          </p:cNvPr>
          <p:cNvSpPr txBox="1">
            <a:spLocks noChangeArrowheads="1"/>
          </p:cNvSpPr>
          <p:nvPr/>
        </p:nvSpPr>
        <p:spPr bwMode="auto">
          <a:xfrm>
            <a:off x="0" y="439579"/>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While programs that believe they are not lacking in direct clinical exposure are slightly less likely to agree (61%) that COCATS 4 is better aligned with CV trainee needs than those PDs whose programs are lacking in at least one area (71%), those which are not lacking tend to be more neutral about it (23%) than those lacking (13%).</a:t>
            </a:r>
          </a:p>
        </p:txBody>
      </p:sp>
    </p:spTree>
    <p:extLst>
      <p:ext uri="{BB962C8B-B14F-4D97-AF65-F5344CB8AC3E}">
        <p14:creationId xmlns:p14="http://schemas.microsoft.com/office/powerpoint/2010/main" val="2300148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CEA9D-FC35-4CDA-B69D-498A67A22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868363"/>
            <a:ext cx="2057687" cy="5380037"/>
          </a:xfrm>
          <a:prstGeom prst="rect">
            <a:avLst/>
          </a:prstGeom>
        </p:spPr>
      </p:pic>
      <p:sp>
        <p:nvSpPr>
          <p:cNvPr id="10247" name="Text Box 7"/>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In general, how easy or difficult has it been for you to incorporate current training guidelines into your training program for general fellowship? (n=130)</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Ease/Difficulty of Incorporating Training Guidelines into Fellowship Program</a:t>
            </a:r>
          </a:p>
        </p:txBody>
      </p:sp>
      <p:sp>
        <p:nvSpPr>
          <p:cNvPr id="11" name="Text Box 75"/>
          <p:cNvSpPr txBox="1">
            <a:spLocks noChangeArrowheads="1"/>
          </p:cNvSpPr>
          <p:nvPr/>
        </p:nvSpPr>
        <p:spPr bwMode="auto">
          <a:xfrm>
            <a:off x="4038600" y="6259752"/>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2514600" y="11430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Very Easy (5)</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3581400" y="128243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 Box 75">
            <a:extLst>
              <a:ext uri="{FF2B5EF4-FFF2-40B4-BE49-F238E27FC236}">
                <a16:creationId xmlns:a16="http://schemas.microsoft.com/office/drawing/2014/main" id="{A0ECD2E4-44E0-4CE8-BA34-80993C808863}"/>
              </a:ext>
            </a:extLst>
          </p:cNvPr>
          <p:cNvSpPr txBox="1">
            <a:spLocks noChangeArrowheads="1"/>
          </p:cNvSpPr>
          <p:nvPr/>
        </p:nvSpPr>
        <p:spPr bwMode="auto">
          <a:xfrm>
            <a:off x="2819400" y="5621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a:t>
            </a:r>
          </a:p>
        </p:txBody>
      </p:sp>
      <p:cxnSp>
        <p:nvCxnSpPr>
          <p:cNvPr id="24" name="Straight Arrow Connector 23">
            <a:extLst>
              <a:ext uri="{FF2B5EF4-FFF2-40B4-BE49-F238E27FC236}">
                <a16:creationId xmlns:a16="http://schemas.microsoft.com/office/drawing/2014/main" id="{0C4EAEF9-8A54-4CE4-9B24-6D73F69E4956}"/>
              </a:ext>
            </a:extLst>
          </p:cNvPr>
          <p:cNvCxnSpPr/>
          <p:nvPr/>
        </p:nvCxnSpPr>
        <p:spPr>
          <a:xfrm>
            <a:off x="3581400" y="5741502"/>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2590800" y="6137385"/>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3429000" y="6253054"/>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360402"/>
            <a:ext cx="914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About 2 out of 5 CV training program directors (39%) believe that it has been easy to incorporate the current training guidelines into their training programs for general fellowship.  Slightly more training program directors (44%) are more neutral in their perception of the ease or difficulty of it; however, 16% of PDs believe that it has been difficult to do so.</a:t>
            </a:r>
          </a:p>
        </p:txBody>
      </p:sp>
      <p:sp>
        <p:nvSpPr>
          <p:cNvPr id="34" name="Right Brace 33">
            <a:extLst>
              <a:ext uri="{FF2B5EF4-FFF2-40B4-BE49-F238E27FC236}">
                <a16:creationId xmlns:a16="http://schemas.microsoft.com/office/drawing/2014/main" id="{98501527-52B5-4BCE-A188-436DF38FEFF8}"/>
              </a:ext>
            </a:extLst>
          </p:cNvPr>
          <p:cNvSpPr/>
          <p:nvPr/>
        </p:nvSpPr>
        <p:spPr>
          <a:xfrm>
            <a:off x="5257800" y="5394066"/>
            <a:ext cx="685800" cy="7433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4">
            <a:extLst>
              <a:ext uri="{FF2B5EF4-FFF2-40B4-BE49-F238E27FC236}">
                <a16:creationId xmlns:a16="http://schemas.microsoft.com/office/drawing/2014/main" id="{932525F0-3F04-47ED-9C0A-92791B519A0A}"/>
              </a:ext>
            </a:extLst>
          </p:cNvPr>
          <p:cNvSpPr/>
          <p:nvPr/>
        </p:nvSpPr>
        <p:spPr>
          <a:xfrm>
            <a:off x="5943600" y="5562600"/>
            <a:ext cx="612796" cy="369332"/>
          </a:xfrm>
          <a:prstGeom prst="rect">
            <a:avLst/>
          </a:prstGeom>
        </p:spPr>
        <p:txBody>
          <a:bodyPr wrap="none">
            <a:spAutoFit/>
          </a:bodyPr>
          <a:lstStyle/>
          <a:p>
            <a:r>
              <a:rPr lang="en-US" dirty="0"/>
              <a:t>16%</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2819400" y="17526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(4)</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3581400" y="187292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3A8A29AD-C876-45BD-86E4-4C975B0365BB}"/>
              </a:ext>
            </a:extLst>
          </p:cNvPr>
          <p:cNvSpPr txBox="1">
            <a:spLocks noChangeArrowheads="1"/>
          </p:cNvSpPr>
          <p:nvPr/>
        </p:nvSpPr>
        <p:spPr bwMode="auto">
          <a:xfrm>
            <a:off x="2819400" y="4114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(3)</a:t>
            </a:r>
          </a:p>
        </p:txBody>
      </p:sp>
      <p:cxnSp>
        <p:nvCxnSpPr>
          <p:cNvPr id="32" name="Straight Arrow Connector 31">
            <a:extLst>
              <a:ext uri="{FF2B5EF4-FFF2-40B4-BE49-F238E27FC236}">
                <a16:creationId xmlns:a16="http://schemas.microsoft.com/office/drawing/2014/main" id="{03E04D12-7960-4833-991D-F5FE2FF29815}"/>
              </a:ext>
            </a:extLst>
          </p:cNvPr>
          <p:cNvCxnSpPr/>
          <p:nvPr/>
        </p:nvCxnSpPr>
        <p:spPr>
          <a:xfrm>
            <a:off x="3581400" y="423512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75">
            <a:extLst>
              <a:ext uri="{FF2B5EF4-FFF2-40B4-BE49-F238E27FC236}">
                <a16:creationId xmlns:a16="http://schemas.microsoft.com/office/drawing/2014/main" id="{F70D0E99-0F92-4D30-9F28-66751C997B0A}"/>
              </a:ext>
            </a:extLst>
          </p:cNvPr>
          <p:cNvSpPr txBox="1">
            <a:spLocks noChangeArrowheads="1"/>
          </p:cNvSpPr>
          <p:nvPr/>
        </p:nvSpPr>
        <p:spPr bwMode="auto">
          <a:xfrm>
            <a:off x="2514600" y="6002179"/>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Very Difficult (1)</a:t>
            </a:r>
          </a:p>
        </p:txBody>
      </p:sp>
      <p:sp>
        <p:nvSpPr>
          <p:cNvPr id="37" name="Right Brace 36">
            <a:extLst>
              <a:ext uri="{FF2B5EF4-FFF2-40B4-BE49-F238E27FC236}">
                <a16:creationId xmlns:a16="http://schemas.microsoft.com/office/drawing/2014/main" id="{44DFCFA6-E4B9-4F87-BF97-A5ED48D99284}"/>
              </a:ext>
            </a:extLst>
          </p:cNvPr>
          <p:cNvSpPr/>
          <p:nvPr/>
        </p:nvSpPr>
        <p:spPr>
          <a:xfrm>
            <a:off x="5246717" y="1108185"/>
            <a:ext cx="685800" cy="205739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Rectangle 37">
            <a:extLst>
              <a:ext uri="{FF2B5EF4-FFF2-40B4-BE49-F238E27FC236}">
                <a16:creationId xmlns:a16="http://schemas.microsoft.com/office/drawing/2014/main" id="{40196E84-9CEC-427B-8840-0B1173B402F8}"/>
              </a:ext>
            </a:extLst>
          </p:cNvPr>
          <p:cNvSpPr/>
          <p:nvPr/>
        </p:nvSpPr>
        <p:spPr>
          <a:xfrm>
            <a:off x="5932517" y="1916668"/>
            <a:ext cx="620683" cy="369332"/>
          </a:xfrm>
          <a:prstGeom prst="rect">
            <a:avLst/>
          </a:prstGeom>
        </p:spPr>
        <p:txBody>
          <a:bodyPr wrap="none">
            <a:spAutoFit/>
          </a:bodyPr>
          <a:lstStyle/>
          <a:p>
            <a:r>
              <a:rPr lang="en-US" dirty="0"/>
              <a:t>39%</a:t>
            </a:r>
          </a:p>
        </p:txBody>
      </p:sp>
      <p:cxnSp>
        <p:nvCxnSpPr>
          <p:cNvPr id="25" name="Straight Arrow Connector 24">
            <a:extLst>
              <a:ext uri="{FF2B5EF4-FFF2-40B4-BE49-F238E27FC236}">
                <a16:creationId xmlns:a16="http://schemas.microsoft.com/office/drawing/2014/main" id="{57286292-3AEF-4BDD-8CCA-CA2D1EC73D81}"/>
              </a:ext>
            </a:extLst>
          </p:cNvPr>
          <p:cNvCxnSpPr/>
          <p:nvPr/>
        </p:nvCxnSpPr>
        <p:spPr>
          <a:xfrm>
            <a:off x="3581400" y="60960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660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B6E31-33D9-4314-8BA0-15AAFD444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838200"/>
            <a:ext cx="2057687" cy="5380038"/>
          </a:xfrm>
          <a:prstGeom prst="rect">
            <a:avLst/>
          </a:prstGeom>
        </p:spPr>
      </p:pic>
      <p:sp>
        <p:nvSpPr>
          <p:cNvPr id="10247" name="Text Box 7"/>
          <p:cNvSpPr txBox="1">
            <a:spLocks noChangeArrowheads="1"/>
          </p:cNvSpPr>
          <p:nvPr/>
        </p:nvSpPr>
        <p:spPr bwMode="auto">
          <a:xfrm>
            <a:off x="-76200" y="6457890"/>
            <a:ext cx="922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Did you have the opportunity to comment on COCATS 4? (n=130)</a:t>
            </a:r>
          </a:p>
          <a:p>
            <a:pPr eaLnBrk="1" hangingPunct="1"/>
            <a:r>
              <a:rPr lang="en-US" altLang="en-US" sz="1000" b="0" i="1" dirty="0">
                <a:solidFill>
                  <a:schemeClr val="tx1"/>
                </a:solidFill>
              </a:rPr>
              <a:t>Q:  Why did you not comment on COCATS 4? (n=29)</a:t>
            </a:r>
          </a:p>
        </p:txBody>
      </p:sp>
      <p:sp>
        <p:nvSpPr>
          <p:cNvPr id="10248" name="Rectangle 8"/>
          <p:cNvSpPr>
            <a:spLocks noGrp="1" noChangeArrowheads="1"/>
          </p:cNvSpPr>
          <p:nvPr>
            <p:ph type="title"/>
          </p:nvPr>
        </p:nvSpPr>
        <p:spPr>
          <a:xfrm>
            <a:off x="0" y="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Did You Have The Opportunity To Comment On COCATS 4?</a:t>
            </a:r>
          </a:p>
        </p:txBody>
      </p:sp>
      <p:sp>
        <p:nvSpPr>
          <p:cNvPr id="11" name="Text Box 75"/>
          <p:cNvSpPr txBox="1">
            <a:spLocks noChangeArrowheads="1"/>
          </p:cNvSpPr>
          <p:nvPr/>
        </p:nvSpPr>
        <p:spPr bwMode="auto">
          <a:xfrm>
            <a:off x="2667000" y="62153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sp>
        <p:nvSpPr>
          <p:cNvPr id="10" name="Text Box 75">
            <a:extLst>
              <a:ext uri="{FF2B5EF4-FFF2-40B4-BE49-F238E27FC236}">
                <a16:creationId xmlns:a16="http://schemas.microsoft.com/office/drawing/2014/main" id="{32C3B650-E35B-488D-B866-A6E7D0772063}"/>
              </a:ext>
            </a:extLst>
          </p:cNvPr>
          <p:cNvSpPr txBox="1">
            <a:spLocks noChangeArrowheads="1"/>
          </p:cNvSpPr>
          <p:nvPr/>
        </p:nvSpPr>
        <p:spPr bwMode="auto">
          <a:xfrm>
            <a:off x="0" y="1276290"/>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 I had the opportunity to comment on COCATS 4 and I did so</a:t>
            </a:r>
          </a:p>
        </p:txBody>
      </p:sp>
      <p:cxnSp>
        <p:nvCxnSpPr>
          <p:cNvPr id="12" name="Straight Arrow Connector 11">
            <a:extLst>
              <a:ext uri="{FF2B5EF4-FFF2-40B4-BE49-F238E27FC236}">
                <a16:creationId xmlns:a16="http://schemas.microsoft.com/office/drawing/2014/main" id="{B7F40188-0AC3-46B5-8450-45D9F8A4DBD2}"/>
              </a:ext>
            </a:extLst>
          </p:cNvPr>
          <p:cNvCxnSpPr/>
          <p:nvPr/>
        </p:nvCxnSpPr>
        <p:spPr>
          <a:xfrm>
            <a:off x="2209800" y="149192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 Box 75">
            <a:extLst>
              <a:ext uri="{FF2B5EF4-FFF2-40B4-BE49-F238E27FC236}">
                <a16:creationId xmlns:a16="http://schemas.microsoft.com/office/drawing/2014/main" id="{95120D77-6384-491F-B15D-B545C3DAC08F}"/>
              </a:ext>
            </a:extLst>
          </p:cNvPr>
          <p:cNvSpPr txBox="1">
            <a:spLocks noChangeArrowheads="1"/>
          </p:cNvSpPr>
          <p:nvPr/>
        </p:nvSpPr>
        <p:spPr bwMode="auto">
          <a:xfrm>
            <a:off x="1371600" y="6019800"/>
            <a:ext cx="1143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Not sure</a:t>
            </a:r>
          </a:p>
        </p:txBody>
      </p:sp>
      <p:cxnSp>
        <p:nvCxnSpPr>
          <p:cNvPr id="30" name="Straight Arrow Connector 29">
            <a:extLst>
              <a:ext uri="{FF2B5EF4-FFF2-40B4-BE49-F238E27FC236}">
                <a16:creationId xmlns:a16="http://schemas.microsoft.com/office/drawing/2014/main" id="{E529B080-E8C7-42A8-9F41-814CB2C701C3}"/>
              </a:ext>
            </a:extLst>
          </p:cNvPr>
          <p:cNvCxnSpPr/>
          <p:nvPr/>
        </p:nvCxnSpPr>
        <p:spPr>
          <a:xfrm>
            <a:off x="2209800" y="6135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 Box 5">
            <a:extLst>
              <a:ext uri="{FF2B5EF4-FFF2-40B4-BE49-F238E27FC236}">
                <a16:creationId xmlns:a16="http://schemas.microsoft.com/office/drawing/2014/main" id="{71F54BB7-1FB2-4B75-A92F-6495E992D308}"/>
              </a:ext>
            </a:extLst>
          </p:cNvPr>
          <p:cNvSpPr txBox="1">
            <a:spLocks noChangeArrowheads="1"/>
          </p:cNvSpPr>
          <p:nvPr/>
        </p:nvSpPr>
        <p:spPr bwMode="auto">
          <a:xfrm>
            <a:off x="0" y="360402"/>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buFontTx/>
              <a:buChar char="•"/>
            </a:pPr>
            <a:r>
              <a:rPr lang="en-US" altLang="en-US" sz="1000" b="0" dirty="0">
                <a:solidFill>
                  <a:schemeClr val="tx1"/>
                </a:solidFill>
              </a:rPr>
              <a:t>The majority of CV training program directors (60%) did not have the opportunity to comment on COCATS 4.  However, a little more than 1 out of 3 PDs (37%) did have the opportunity.  Interestingly, less than half of those who could comment on COCATS 4 chose to do so.  For those who chose not to comment they cited a lack of time, the perception that commenting would not matter in the final outcome, or a general agreement with the document as the primary reason for not participating.  </a:t>
            </a:r>
          </a:p>
        </p:txBody>
      </p:sp>
      <p:sp>
        <p:nvSpPr>
          <p:cNvPr id="21" name="Text Box 75">
            <a:extLst>
              <a:ext uri="{FF2B5EF4-FFF2-40B4-BE49-F238E27FC236}">
                <a16:creationId xmlns:a16="http://schemas.microsoft.com/office/drawing/2014/main" id="{946C10FF-DF1E-4C22-968E-C395C0F47410}"/>
              </a:ext>
            </a:extLst>
          </p:cNvPr>
          <p:cNvSpPr txBox="1">
            <a:spLocks noChangeArrowheads="1"/>
          </p:cNvSpPr>
          <p:nvPr/>
        </p:nvSpPr>
        <p:spPr bwMode="auto">
          <a:xfrm>
            <a:off x="-76200" y="220980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Yes, I had the opportunity to comment on COCATS 4, but I did not do so</a:t>
            </a:r>
          </a:p>
        </p:txBody>
      </p:sp>
      <p:cxnSp>
        <p:nvCxnSpPr>
          <p:cNvPr id="22" name="Straight Arrow Connector 21">
            <a:extLst>
              <a:ext uri="{FF2B5EF4-FFF2-40B4-BE49-F238E27FC236}">
                <a16:creationId xmlns:a16="http://schemas.microsoft.com/office/drawing/2014/main" id="{B90C4384-04A3-4E2D-9EC2-DD7E9AD73B0A}"/>
              </a:ext>
            </a:extLst>
          </p:cNvPr>
          <p:cNvCxnSpPr/>
          <p:nvPr/>
        </p:nvCxnSpPr>
        <p:spPr>
          <a:xfrm>
            <a:off x="2209800" y="2438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 Box 75">
            <a:extLst>
              <a:ext uri="{FF2B5EF4-FFF2-40B4-BE49-F238E27FC236}">
                <a16:creationId xmlns:a16="http://schemas.microsoft.com/office/drawing/2014/main" id="{3A8A29AD-C876-45BD-86E4-4C975B0365BB}"/>
              </a:ext>
            </a:extLst>
          </p:cNvPr>
          <p:cNvSpPr txBox="1">
            <a:spLocks noChangeArrowheads="1"/>
          </p:cNvSpPr>
          <p:nvPr/>
        </p:nvSpPr>
        <p:spPr bwMode="auto">
          <a:xfrm>
            <a:off x="0" y="4324290"/>
            <a:ext cx="243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No, I did not have the opportunity to comment on COCATS 4</a:t>
            </a:r>
          </a:p>
        </p:txBody>
      </p:sp>
      <p:cxnSp>
        <p:nvCxnSpPr>
          <p:cNvPr id="32" name="Straight Arrow Connector 31">
            <a:extLst>
              <a:ext uri="{FF2B5EF4-FFF2-40B4-BE49-F238E27FC236}">
                <a16:creationId xmlns:a16="http://schemas.microsoft.com/office/drawing/2014/main" id="{03E04D12-7960-4833-991D-F5FE2FF29815}"/>
              </a:ext>
            </a:extLst>
          </p:cNvPr>
          <p:cNvCxnSpPr/>
          <p:nvPr/>
        </p:nvCxnSpPr>
        <p:spPr>
          <a:xfrm>
            <a:off x="2209800" y="4520813"/>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386D821-08B3-4BF5-B266-0E9DFD81149A}"/>
              </a:ext>
            </a:extLst>
          </p:cNvPr>
          <p:cNvSpPr/>
          <p:nvPr/>
        </p:nvSpPr>
        <p:spPr>
          <a:xfrm>
            <a:off x="4572000" y="1447800"/>
            <a:ext cx="4572000" cy="2092881"/>
          </a:xfrm>
          <a:prstGeom prst="rect">
            <a:avLst/>
          </a:prstGeom>
        </p:spPr>
        <p:txBody>
          <a:bodyPr>
            <a:spAutoFit/>
          </a:bodyPr>
          <a:lstStyle/>
          <a:p>
            <a:r>
              <a:rPr lang="en-US" sz="1000" i="1" dirty="0">
                <a:latin typeface="Arial" panose="020B0604020202020204" pitchFamily="34" charset="0"/>
                <a:cs typeface="Arial" panose="020B0604020202020204" pitchFamily="34" charset="0"/>
              </a:rPr>
              <a:t>“Didn't think it would matter”</a:t>
            </a:r>
          </a:p>
          <a:p>
            <a:r>
              <a:rPr lang="en-US" sz="1000" i="1" dirty="0">
                <a:latin typeface="Arial" panose="020B0604020202020204" pitchFamily="34" charset="0"/>
                <a:cs typeface="Arial" panose="020B0604020202020204" pitchFamily="34" charset="0"/>
              </a:rPr>
              <a:t>“Generally agreed”</a:t>
            </a:r>
          </a:p>
          <a:p>
            <a:r>
              <a:rPr lang="en-US" sz="1000" i="1" dirty="0">
                <a:latin typeface="Arial" panose="020B0604020202020204" pitchFamily="34" charset="0"/>
                <a:cs typeface="Arial" panose="020B0604020202020204" pitchFamily="34" charset="0"/>
              </a:rPr>
              <a:t>“Generally satisfied with content”</a:t>
            </a:r>
          </a:p>
          <a:p>
            <a:r>
              <a:rPr lang="en-US" sz="1000" i="1" dirty="0">
                <a:latin typeface="Arial" panose="020B0604020202020204" pitchFamily="34" charset="0"/>
                <a:cs typeface="Arial" panose="020B0604020202020204" pitchFamily="34" charset="0"/>
              </a:rPr>
              <a:t>“I didn't feel that my comments would be taken into consideration, nor did I have the time to thoroughly read them.  I have been reading them as we go”</a:t>
            </a:r>
          </a:p>
          <a:p>
            <a:r>
              <a:rPr lang="en-US" sz="1000" i="1" dirty="0">
                <a:latin typeface="Arial" panose="020B0604020202020204" pitchFamily="34" charset="0"/>
                <a:cs typeface="Arial" panose="020B0604020202020204" pitchFamily="34" charset="0"/>
              </a:rPr>
              <a:t>“I was a co-author”</a:t>
            </a:r>
          </a:p>
          <a:p>
            <a:r>
              <a:rPr lang="en-US" sz="1000" i="1" dirty="0">
                <a:latin typeface="Arial" panose="020B0604020202020204" pitchFamily="34" charset="0"/>
                <a:cs typeface="Arial" panose="020B0604020202020204" pitchFamily="34" charset="0"/>
              </a:rPr>
              <a:t>“It was too long to read, and hard to understand”</a:t>
            </a:r>
          </a:p>
          <a:p>
            <a:r>
              <a:rPr lang="en-US" sz="1000" i="1" dirty="0">
                <a:latin typeface="Arial" panose="020B0604020202020204" pitchFamily="34" charset="0"/>
                <a:cs typeface="Arial" panose="020B0604020202020204" pitchFamily="34" charset="0"/>
              </a:rPr>
              <a:t>“Lazy”</a:t>
            </a:r>
          </a:p>
          <a:p>
            <a:r>
              <a:rPr lang="en-US" sz="1000" i="1" dirty="0">
                <a:latin typeface="Arial" panose="020B0604020202020204" pitchFamily="34" charset="0"/>
                <a:cs typeface="Arial" panose="020B0604020202020204" pitchFamily="34" charset="0"/>
              </a:rPr>
              <a:t>“No significant comments”</a:t>
            </a:r>
          </a:p>
          <a:p>
            <a:r>
              <a:rPr lang="en-US" sz="1000" i="1" dirty="0">
                <a:latin typeface="Arial" panose="020B0604020202020204" pitchFamily="34" charset="0"/>
                <a:cs typeface="Arial" panose="020B0604020202020204" pitchFamily="34" charset="0"/>
              </a:rPr>
              <a:t>“They were OK”</a:t>
            </a:r>
          </a:p>
          <a:p>
            <a:r>
              <a:rPr lang="en-US" sz="1000" i="1" dirty="0">
                <a:latin typeface="Arial" panose="020B0604020202020204" pitchFamily="34" charset="0"/>
                <a:cs typeface="Arial" panose="020B0604020202020204" pitchFamily="34" charset="0"/>
              </a:rPr>
              <a:t>“Time constraints”</a:t>
            </a:r>
          </a:p>
          <a:p>
            <a:r>
              <a:rPr lang="en-US" sz="1000" i="1" dirty="0">
                <a:latin typeface="Arial" panose="020B0604020202020204" pitchFamily="34" charset="0"/>
                <a:cs typeface="Arial" panose="020B0604020202020204" pitchFamily="34" charset="0"/>
              </a:rPr>
              <a:t>“Wanted to monitor implementation at our institution”</a:t>
            </a:r>
          </a:p>
          <a:p>
            <a:r>
              <a:rPr lang="en-US" sz="1000" i="1" dirty="0">
                <a:latin typeface="Arial" panose="020B0604020202020204" pitchFamily="34" charset="0"/>
                <a:cs typeface="Arial" panose="020B0604020202020204" pitchFamily="34" charset="0"/>
              </a:rPr>
              <a:t>“Well done”</a:t>
            </a:r>
          </a:p>
        </p:txBody>
      </p:sp>
      <p:cxnSp>
        <p:nvCxnSpPr>
          <p:cNvPr id="26" name="Straight Arrow Connector 25">
            <a:extLst>
              <a:ext uri="{FF2B5EF4-FFF2-40B4-BE49-F238E27FC236}">
                <a16:creationId xmlns:a16="http://schemas.microsoft.com/office/drawing/2014/main" id="{45E20029-B6FE-418E-9C6F-F7B89032A645}"/>
              </a:ext>
            </a:extLst>
          </p:cNvPr>
          <p:cNvCxnSpPr/>
          <p:nvPr/>
        </p:nvCxnSpPr>
        <p:spPr>
          <a:xfrm>
            <a:off x="3810000" y="24384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131DBFD-F2B0-4DF7-B09D-4BDBB0ED5AFA}"/>
              </a:ext>
            </a:extLst>
          </p:cNvPr>
          <p:cNvSpPr/>
          <p:nvPr/>
        </p:nvSpPr>
        <p:spPr>
          <a:xfrm>
            <a:off x="4572000" y="1066800"/>
            <a:ext cx="3249479" cy="307777"/>
          </a:xfrm>
          <a:prstGeom prst="rect">
            <a:avLst/>
          </a:prstGeom>
        </p:spPr>
        <p:txBody>
          <a:bodyPr wrap="none">
            <a:spAutoFit/>
          </a:bodyPr>
          <a:lstStyle/>
          <a:p>
            <a:r>
              <a:rPr lang="en-US" sz="1400" u="sng" dirty="0"/>
              <a:t>Why did you not comment on COCATS 4?</a:t>
            </a:r>
          </a:p>
        </p:txBody>
      </p:sp>
      <p:sp>
        <p:nvSpPr>
          <p:cNvPr id="28" name="Right Brace 27">
            <a:extLst>
              <a:ext uri="{FF2B5EF4-FFF2-40B4-BE49-F238E27FC236}">
                <a16:creationId xmlns:a16="http://schemas.microsoft.com/office/drawing/2014/main" id="{9B2197CA-881B-48F0-AB64-11776776AFE3}"/>
              </a:ext>
            </a:extLst>
          </p:cNvPr>
          <p:cNvSpPr/>
          <p:nvPr/>
        </p:nvSpPr>
        <p:spPr>
          <a:xfrm rot="10800000">
            <a:off x="4419887" y="1412333"/>
            <a:ext cx="380713" cy="20928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8357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2"/>
          <p:cNvSpPr txBox="1">
            <a:spLocks noChangeArrowheads="1"/>
          </p:cNvSpPr>
          <p:nvPr/>
        </p:nvSpPr>
        <p:spPr bwMode="auto">
          <a:xfrm>
            <a:off x="0" y="317004"/>
            <a:ext cx="9144000" cy="6617196"/>
          </a:xfrm>
          <a:prstGeom prst="rect">
            <a:avLst/>
          </a:prstGeom>
          <a:solidFill>
            <a:schemeClr val="bg1"/>
          </a:solidFill>
          <a:ln>
            <a:noFill/>
          </a:ln>
          <a:effectLst/>
        </p:spPr>
        <p:txBody>
          <a:bodyPr wrap="square">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000" i="1" dirty="0"/>
              <a:t>“A more formalized framework for evaluation.”</a:t>
            </a:r>
          </a:p>
          <a:p>
            <a:pPr>
              <a:defRPr/>
            </a:pPr>
            <a:r>
              <a:rPr lang="en-US" sz="1000" i="1" dirty="0"/>
              <a:t>“Acceptable for trainees going into private practice. More emphasis on imaging with less emphasis on </a:t>
            </a:r>
            <a:r>
              <a:rPr lang="en-US" sz="1000" i="1" dirty="0" err="1"/>
              <a:t>cath</a:t>
            </a:r>
            <a:r>
              <a:rPr lang="en-US" sz="1000" i="1" dirty="0"/>
              <a:t> lab rotations.”</a:t>
            </a:r>
          </a:p>
          <a:p>
            <a:pPr>
              <a:defRPr/>
            </a:pPr>
            <a:r>
              <a:rPr lang="en-US" sz="1000" i="1" dirty="0"/>
              <a:t>“Adaptability to current needs”</a:t>
            </a:r>
          </a:p>
          <a:p>
            <a:pPr>
              <a:defRPr/>
            </a:pPr>
            <a:r>
              <a:rPr lang="en-US" sz="1000" i="1" dirty="0"/>
              <a:t>“Addition of CBME concepts, milestones, language and EPAs.  Also provides the "norms" for the cardiology Community of Practice</a:t>
            </a:r>
          </a:p>
          <a:p>
            <a:pPr>
              <a:defRPr/>
            </a:pPr>
            <a:r>
              <a:rPr lang="en-US" sz="1000" i="1" dirty="0"/>
              <a:t>“An understanding of electives.”</a:t>
            </a:r>
          </a:p>
          <a:p>
            <a:pPr>
              <a:defRPr/>
            </a:pPr>
            <a:r>
              <a:rPr lang="en-US" sz="1000" i="1" dirty="0"/>
              <a:t>"Broadens exposure to more CV disciplines although outside rotations are needed for some"</a:t>
            </a:r>
          </a:p>
          <a:p>
            <a:pPr>
              <a:defRPr/>
            </a:pPr>
            <a:r>
              <a:rPr lang="en-US" sz="1000" i="1" dirty="0"/>
              <a:t>“Can offer a listing of topics to cover in a didactic curriculum.”</a:t>
            </a:r>
          </a:p>
          <a:p>
            <a:pPr>
              <a:defRPr/>
            </a:pPr>
            <a:r>
              <a:rPr lang="en-US" sz="1000" i="1" dirty="0"/>
              <a:t>“Clear and simple to understand document”</a:t>
            </a:r>
          </a:p>
          <a:p>
            <a:pPr>
              <a:defRPr/>
            </a:pPr>
            <a:r>
              <a:rPr lang="en-US" sz="1000" i="1" dirty="0"/>
              <a:t>“Clearer recommendations for procedural totals and time requirements. There are sections where this isn't clear, or a range is provided.”</a:t>
            </a:r>
          </a:p>
          <a:p>
            <a:pPr>
              <a:defRPr/>
            </a:pPr>
            <a:r>
              <a:rPr lang="en-US" sz="1000" i="1" dirty="0"/>
              <a:t>“Clearly delineated milestones and time/number requirements for achieving level II and III”</a:t>
            </a:r>
          </a:p>
          <a:p>
            <a:pPr>
              <a:defRPr/>
            </a:pPr>
            <a:r>
              <a:rPr lang="en-US" sz="1000" i="1" dirty="0"/>
              <a:t>“Competency based curriculum”</a:t>
            </a:r>
          </a:p>
          <a:p>
            <a:pPr>
              <a:defRPr/>
            </a:pPr>
            <a:r>
              <a:rPr lang="en-US" sz="1000" i="1" dirty="0"/>
              <a:t>“Competency based objectives that are detailed”</a:t>
            </a:r>
          </a:p>
          <a:p>
            <a:pPr>
              <a:defRPr/>
            </a:pPr>
            <a:r>
              <a:rPr lang="en-US" sz="1000" i="1" dirty="0"/>
              <a:t>“Competency requirements and tools”</a:t>
            </a:r>
          </a:p>
          <a:p>
            <a:pPr>
              <a:defRPr/>
            </a:pPr>
            <a:r>
              <a:rPr lang="en-US" sz="1000" i="1" dirty="0"/>
              <a:t>“Contemporary training guidelines in novel areas such as ACHD, vascular medicine”</a:t>
            </a:r>
          </a:p>
          <a:p>
            <a:pPr>
              <a:defRPr/>
            </a:pPr>
            <a:r>
              <a:rPr lang="en-US" sz="1000" i="1" dirty="0"/>
              <a:t>“Details”</a:t>
            </a:r>
          </a:p>
          <a:p>
            <a:pPr>
              <a:defRPr/>
            </a:pPr>
            <a:r>
              <a:rPr lang="en-US" sz="1000" i="1" dirty="0"/>
              <a:t>“Emphasis on areas like imaging and prevention.”</a:t>
            </a:r>
          </a:p>
          <a:p>
            <a:pPr>
              <a:defRPr/>
            </a:pPr>
            <a:r>
              <a:rPr lang="en-US" sz="1000" i="1" dirty="0"/>
              <a:t>“Emphasis on competency”</a:t>
            </a:r>
          </a:p>
          <a:p>
            <a:pPr>
              <a:defRPr/>
            </a:pPr>
            <a:r>
              <a:rPr lang="en-US" sz="1000" i="1" dirty="0"/>
              <a:t>“Emphasis on new areas of cardiology”</a:t>
            </a:r>
          </a:p>
          <a:p>
            <a:pPr>
              <a:defRPr/>
            </a:pPr>
            <a:r>
              <a:rPr lang="en-US" sz="1000" i="1" dirty="0"/>
              <a:t>“Fairly concrete and descriptive and goals/competencies are aligned with current market.”</a:t>
            </a:r>
          </a:p>
          <a:p>
            <a:pPr>
              <a:defRPr/>
            </a:pPr>
            <a:r>
              <a:rPr lang="en-US" sz="1000" i="1" dirty="0"/>
              <a:t>“Fairly well lays out the minimum requirements for amount of clinical exposure to various areas of CV disease fellowship and the numbers for levels of training.”</a:t>
            </a:r>
          </a:p>
          <a:p>
            <a:pPr>
              <a:defRPr/>
            </a:pPr>
            <a:r>
              <a:rPr lang="en-US" sz="1000" i="1" dirty="0"/>
              <a:t>“Flexibility”</a:t>
            </a:r>
          </a:p>
          <a:p>
            <a:pPr>
              <a:defRPr/>
            </a:pPr>
            <a:r>
              <a:rPr lang="en-US" sz="1000" i="1" dirty="0"/>
              <a:t>“Gives some structure and is aspirational”</a:t>
            </a:r>
          </a:p>
          <a:p>
            <a:pPr>
              <a:defRPr/>
            </a:pPr>
            <a:r>
              <a:rPr lang="en-US" sz="1000" i="1" dirty="0"/>
              <a:t>“Good standard”</a:t>
            </a:r>
          </a:p>
          <a:p>
            <a:pPr>
              <a:defRPr/>
            </a:pPr>
            <a:r>
              <a:rPr lang="en-US" sz="1000" i="1" dirty="0"/>
              <a:t>“Helpful roadmap”</a:t>
            </a:r>
          </a:p>
          <a:p>
            <a:pPr>
              <a:defRPr/>
            </a:pPr>
            <a:r>
              <a:rPr lang="en-US" sz="1000" i="1" dirty="0"/>
              <a:t>“Highlighted goal of Level II in echo being universally achieved; emphasized research should be throughout their training rather than in dedicated blocks of protected time; lowered the enthusiasm for a goal of more than 2 level II skills”</a:t>
            </a:r>
          </a:p>
          <a:p>
            <a:pPr>
              <a:defRPr/>
            </a:pPr>
            <a:r>
              <a:rPr lang="en-US" sz="1000" i="1" dirty="0"/>
              <a:t>“I use them as guidance for time and #s for competency”</a:t>
            </a:r>
          </a:p>
          <a:p>
            <a:pPr>
              <a:defRPr/>
            </a:pPr>
            <a:r>
              <a:rPr lang="en-US" sz="1000" i="1" dirty="0"/>
              <a:t>“Incorporation of change in training, e.g. RPVI into vascular 2, need for all to be echo 2”</a:t>
            </a:r>
          </a:p>
          <a:p>
            <a:pPr>
              <a:defRPr/>
            </a:pPr>
            <a:r>
              <a:rPr lang="en-US" sz="1000" i="1" dirty="0"/>
              <a:t>“Integration of competencies”</a:t>
            </a:r>
          </a:p>
          <a:p>
            <a:pPr>
              <a:defRPr/>
            </a:pPr>
            <a:r>
              <a:rPr lang="en-US" sz="1000" i="1" dirty="0"/>
              <a:t>“Invoking more of a competency based system rather than strictly months/numbers.  You can do 1000 </a:t>
            </a:r>
            <a:r>
              <a:rPr lang="en-US" sz="1000" i="1" dirty="0" err="1"/>
              <a:t>caths</a:t>
            </a:r>
            <a:r>
              <a:rPr lang="en-US" sz="1000" i="1" dirty="0"/>
              <a:t> wrong or unsafe, or become very proficient with 150.  It's more than numbers.”</a:t>
            </a:r>
          </a:p>
          <a:p>
            <a:pPr>
              <a:defRPr/>
            </a:pPr>
            <a:r>
              <a:rPr lang="en-US" sz="1000" i="1" dirty="0"/>
              <a:t>“It is a starting point”</a:t>
            </a:r>
          </a:p>
          <a:p>
            <a:pPr>
              <a:defRPr/>
            </a:pPr>
            <a:r>
              <a:rPr lang="en-US" sz="1000" i="1" dirty="0"/>
              <a:t>“It is direct and organized”</a:t>
            </a:r>
          </a:p>
          <a:p>
            <a:pPr>
              <a:defRPr/>
            </a:pPr>
            <a:r>
              <a:rPr lang="en-US" sz="1000" i="1" dirty="0"/>
              <a:t>“It more clearly defines expectations for subdisciplines in cardiology”</a:t>
            </a:r>
          </a:p>
        </p:txBody>
      </p:sp>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480461" y="-4465"/>
            <a:ext cx="60807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What have you liked most about COCATS 4?</a:t>
            </a:r>
          </a:p>
        </p:txBody>
      </p:sp>
      <p:sp>
        <p:nvSpPr>
          <p:cNvPr id="5" name="Text Box 7">
            <a:extLst>
              <a:ext uri="{FF2B5EF4-FFF2-40B4-BE49-F238E27FC236}">
                <a16:creationId xmlns:a16="http://schemas.microsoft.com/office/drawing/2014/main" id="{6FA04D4F-900E-454A-B715-19E641BA6CC6}"/>
              </a:ext>
            </a:extLst>
          </p:cNvPr>
          <p:cNvSpPr txBox="1">
            <a:spLocks noChangeArrowheads="1"/>
          </p:cNvSpPr>
          <p:nvPr/>
        </p:nvSpPr>
        <p:spPr bwMode="auto">
          <a:xfrm>
            <a:off x="-76200" y="6629400"/>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have you liked most about COCATS 4?  (n=63)</a:t>
            </a:r>
          </a:p>
        </p:txBody>
      </p:sp>
    </p:spTree>
    <p:extLst>
      <p:ext uri="{BB962C8B-B14F-4D97-AF65-F5344CB8AC3E}">
        <p14:creationId xmlns:p14="http://schemas.microsoft.com/office/powerpoint/2010/main" val="28225514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717338" y="71735"/>
            <a:ext cx="76070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What have you liked most about COCATS 4? (continued)</a:t>
            </a:r>
          </a:p>
        </p:txBody>
      </p:sp>
      <p:sp>
        <p:nvSpPr>
          <p:cNvPr id="17414" name="Text Box 2"/>
          <p:cNvSpPr txBox="1">
            <a:spLocks noChangeArrowheads="1"/>
          </p:cNvSpPr>
          <p:nvPr/>
        </p:nvSpPr>
        <p:spPr bwMode="auto">
          <a:xfrm>
            <a:off x="0" y="457200"/>
            <a:ext cx="9144000" cy="6093976"/>
          </a:xfrm>
          <a:prstGeom prst="rect">
            <a:avLst/>
          </a:prstGeom>
          <a:solidFill>
            <a:schemeClr val="bg1"/>
          </a:solidFill>
          <a:ln>
            <a:noFill/>
          </a:ln>
          <a:effectLst/>
        </p:spPr>
        <p:txBody>
          <a:bodyPr wrap="square">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000" i="1" dirty="0"/>
              <a:t>“It's comprehensive and tries to provide some guidelines (numbers) regarding the degree of experience (time) that is likely to be necessary for fellows to achieve competence in various aspects of cardiovascular disease. These must be individually tailored based upon pre-fellowship education and experience (which vary among fellows) and the speed with which each fellow assimilates knowledge and attains comfort and competence in doing various procedures.”</a:t>
            </a:r>
          </a:p>
          <a:p>
            <a:pPr>
              <a:defRPr/>
            </a:pPr>
            <a:r>
              <a:rPr lang="en-US" sz="1000" i="1" dirty="0"/>
              <a:t>"Less emphasis on months of time and more on procedural numbers and competency.  More specific calling out of which competencies fit with level I, II, and III and by what point in fellowship a fellow should  be at a given point. More clarity about multimodality imaging and how fellows should approach what imaging modalities they should choose."</a:t>
            </a:r>
          </a:p>
          <a:p>
            <a:pPr>
              <a:defRPr/>
            </a:pPr>
            <a:r>
              <a:rPr lang="en-US" sz="1000" i="1" dirty="0"/>
              <a:t>“Less focus on numbers and more on individual assessment”</a:t>
            </a:r>
          </a:p>
          <a:p>
            <a:pPr>
              <a:defRPr/>
            </a:pPr>
            <a:r>
              <a:rPr lang="en-US" sz="1000" i="1" dirty="0"/>
              <a:t>“Levels of competency are clearly outlined. These are matched to what is expected for fellows at specific stages of their training.”</a:t>
            </a:r>
          </a:p>
          <a:p>
            <a:pPr>
              <a:defRPr/>
            </a:pPr>
            <a:r>
              <a:rPr lang="en-US" sz="1000" i="1" dirty="0"/>
              <a:t>“Logical recommendations about which year of training is typically best suited for the various components of experience”</a:t>
            </a:r>
          </a:p>
          <a:p>
            <a:pPr>
              <a:defRPr/>
            </a:pPr>
            <a:r>
              <a:rPr lang="en-US" sz="1000" i="1" dirty="0"/>
              <a:t>“More detailed competency based approach to training in specific areas”</a:t>
            </a:r>
          </a:p>
          <a:p>
            <a:pPr>
              <a:defRPr/>
            </a:pPr>
            <a:r>
              <a:rPr lang="en-US" sz="1000" i="1" dirty="0"/>
              <a:t>“More flexibility”</a:t>
            </a:r>
          </a:p>
          <a:p>
            <a:pPr>
              <a:defRPr/>
            </a:pPr>
            <a:r>
              <a:rPr lang="en-US" sz="1000" i="1" dirty="0"/>
              <a:t>“Organization of document and tabular form of competencies.”</a:t>
            </a:r>
          </a:p>
          <a:p>
            <a:pPr>
              <a:defRPr/>
            </a:pPr>
            <a:r>
              <a:rPr lang="en-US" sz="1000" i="1" dirty="0"/>
              <a:t>“Procedure volume guidelines for rotations”</a:t>
            </a:r>
          </a:p>
          <a:p>
            <a:pPr>
              <a:defRPr/>
            </a:pPr>
            <a:r>
              <a:rPr lang="en-US" sz="1000" i="1" dirty="0"/>
              <a:t>“Relatively straightforward competency guidelines”</a:t>
            </a:r>
          </a:p>
          <a:p>
            <a:pPr>
              <a:defRPr/>
            </a:pPr>
            <a:r>
              <a:rPr lang="en-US" sz="1000" i="1" dirty="0"/>
              <a:t>“Says in some instances that Level 3 can be achieved during a general 3 year fellowship.  Important for those who want that to be their main focus in addition to HF/general Cardiology.”</a:t>
            </a:r>
          </a:p>
          <a:p>
            <a:pPr>
              <a:defRPr/>
            </a:pPr>
            <a:r>
              <a:rPr lang="en-US" sz="1000" i="1" dirty="0"/>
              <a:t>“Serves as guideline for overall program format but seems to allow for customization of programs for individuals with specific interests.”</a:t>
            </a:r>
          </a:p>
          <a:p>
            <a:pPr>
              <a:defRPr/>
            </a:pPr>
            <a:r>
              <a:rPr lang="en-US" sz="1000" i="1" dirty="0"/>
              <a:t>“Setting procedure numbers and giving us guidelines for the curriculum”</a:t>
            </a:r>
          </a:p>
          <a:p>
            <a:pPr>
              <a:defRPr/>
            </a:pPr>
            <a:r>
              <a:rPr lang="en-US" sz="1000" i="1" dirty="0"/>
              <a:t>“Start to tackle multimodality”</a:t>
            </a:r>
          </a:p>
          <a:p>
            <a:pPr>
              <a:defRPr/>
            </a:pPr>
            <a:r>
              <a:rPr lang="en-US" sz="1000" i="1" dirty="0"/>
              <a:t>“Structure and reference for program design”</a:t>
            </a:r>
          </a:p>
          <a:p>
            <a:pPr>
              <a:defRPr/>
            </a:pPr>
            <a:r>
              <a:rPr lang="en-US" sz="1000" i="1" dirty="0"/>
              <a:t>“The Core Competency check lists. We use this in our Curricular requirements for our rotations.”</a:t>
            </a:r>
          </a:p>
          <a:p>
            <a:pPr>
              <a:defRPr/>
            </a:pPr>
            <a:r>
              <a:rPr lang="en-US" sz="1000" i="1" dirty="0"/>
              <a:t>“The document is thorough and creates a framework to broaden the training of CV fellows to recognize the importance of the broad practice of contemporary CV medicine.”</a:t>
            </a:r>
          </a:p>
          <a:p>
            <a:pPr>
              <a:defRPr/>
            </a:pPr>
            <a:r>
              <a:rPr lang="en-US" sz="1000" i="1" dirty="0"/>
              <a:t>“The emphasis on clinical competence beyond numbers alone makes a lot of sense, but true assessment of individually defined competencies can often be very subjective.  Most staff have an ‘overall impression’ of working with someone rather than specific line item assessments.  The number requirements help maintain an objective goal.”</a:t>
            </a:r>
          </a:p>
          <a:p>
            <a:pPr>
              <a:defRPr/>
            </a:pPr>
            <a:r>
              <a:rPr lang="en-US" sz="1000" i="1" dirty="0"/>
              <a:t>“The focus on competency over time.”</a:t>
            </a:r>
          </a:p>
          <a:p>
            <a:pPr>
              <a:defRPr/>
            </a:pPr>
            <a:r>
              <a:rPr lang="en-US" sz="1000" i="1" dirty="0"/>
              <a:t>“The milestones part of the document - the shift to competency”</a:t>
            </a:r>
          </a:p>
          <a:p>
            <a:pPr>
              <a:defRPr/>
            </a:pPr>
            <a:r>
              <a:rPr lang="en-US" sz="1000" i="1" dirty="0"/>
              <a:t>“Very good guidelines for duration and content of training. Milestones are useful.”</a:t>
            </a:r>
          </a:p>
          <a:p>
            <a:pPr>
              <a:defRPr/>
            </a:pPr>
            <a:r>
              <a:rPr lang="en-US" sz="1000" i="1" dirty="0"/>
              <a:t>“Very thorough, provides specific milestones to use in other documents for </a:t>
            </a:r>
            <a:r>
              <a:rPr lang="en-US" sz="1000" i="1" dirty="0" err="1"/>
              <a:t>acgme</a:t>
            </a:r>
            <a:r>
              <a:rPr lang="en-US" sz="1000" i="1" dirty="0"/>
              <a:t>/</a:t>
            </a:r>
            <a:r>
              <a:rPr lang="en-US" sz="1000" i="1" dirty="0" err="1"/>
              <a:t>gme</a:t>
            </a:r>
            <a:r>
              <a:rPr lang="en-US" sz="1000" i="1" dirty="0"/>
              <a:t>”</a:t>
            </a:r>
          </a:p>
          <a:p>
            <a:pPr>
              <a:defRPr/>
            </a:pPr>
            <a:r>
              <a:rPr lang="en-US" sz="1000" i="1" dirty="0"/>
              <a:t>“Very well explained”</a:t>
            </a:r>
          </a:p>
          <a:p>
            <a:pPr>
              <a:defRPr/>
            </a:pPr>
            <a:r>
              <a:rPr lang="en-US" sz="1000" i="1" dirty="0"/>
              <a:t>“Well balanced”</a:t>
            </a:r>
          </a:p>
          <a:p>
            <a:pPr>
              <a:defRPr/>
            </a:pPr>
            <a:r>
              <a:rPr lang="en-US" sz="1000" i="1" dirty="0"/>
              <a:t>“Well delineated goals”</a:t>
            </a:r>
          </a:p>
        </p:txBody>
      </p:sp>
      <p:sp>
        <p:nvSpPr>
          <p:cNvPr id="5" name="Text Box 7">
            <a:extLst>
              <a:ext uri="{FF2B5EF4-FFF2-40B4-BE49-F238E27FC236}">
                <a16:creationId xmlns:a16="http://schemas.microsoft.com/office/drawing/2014/main" id="{6FA04D4F-900E-454A-B715-19E641BA6CC6}"/>
              </a:ext>
            </a:extLst>
          </p:cNvPr>
          <p:cNvSpPr txBox="1">
            <a:spLocks noChangeArrowheads="1"/>
          </p:cNvSpPr>
          <p:nvPr/>
        </p:nvSpPr>
        <p:spPr bwMode="auto">
          <a:xfrm>
            <a:off x="-76200" y="6611779"/>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have you liked most about COCATS 4?  (n=63)</a:t>
            </a:r>
          </a:p>
        </p:txBody>
      </p:sp>
    </p:spTree>
    <p:extLst>
      <p:ext uri="{BB962C8B-B14F-4D97-AF65-F5344CB8AC3E}">
        <p14:creationId xmlns:p14="http://schemas.microsoft.com/office/powerpoint/2010/main" val="517280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2"/>
          <p:cNvSpPr txBox="1">
            <a:spLocks noChangeArrowheads="1"/>
          </p:cNvSpPr>
          <p:nvPr/>
        </p:nvSpPr>
        <p:spPr bwMode="auto">
          <a:xfrm>
            <a:off x="0" y="425470"/>
            <a:ext cx="9144000" cy="6432530"/>
          </a:xfrm>
          <a:prstGeom prst="rect">
            <a:avLst/>
          </a:prstGeom>
          <a:solidFill>
            <a:schemeClr val="bg1"/>
          </a:solidFill>
          <a:ln>
            <a:noFill/>
          </a:ln>
          <a:effectLst/>
        </p:spPr>
        <p:txBody>
          <a:bodyPr wrap="square">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000" i="1" dirty="0"/>
              <a:t>“ADCHD”</a:t>
            </a:r>
          </a:p>
          <a:p>
            <a:pPr>
              <a:defRPr/>
            </a:pPr>
            <a:r>
              <a:rPr lang="en-US" sz="1000" i="1" dirty="0"/>
              <a:t>“Aligning evaluations with milestones achievements”</a:t>
            </a:r>
          </a:p>
          <a:p>
            <a:pPr>
              <a:defRPr/>
            </a:pPr>
            <a:r>
              <a:rPr lang="en-US" sz="1000" i="1" dirty="0"/>
              <a:t>“Aligning milestones with competencies dedicated to card rotations in a manner than is both sensible and rewarding to the FIT”</a:t>
            </a:r>
          </a:p>
          <a:p>
            <a:pPr>
              <a:defRPr/>
            </a:pPr>
            <a:r>
              <a:rPr lang="en-US" sz="1000" i="1" dirty="0"/>
              <a:t>“Although competency is introduced, still rely on numbers.  So now just more cumbersome than COCATS 3.”</a:t>
            </a:r>
          </a:p>
          <a:p>
            <a:pPr>
              <a:defRPr/>
            </a:pPr>
            <a:r>
              <a:rPr lang="en-US" sz="1000" i="1" dirty="0"/>
              <a:t>“Applying COCATS requirements to those in research or physician scientist training tracks.”</a:t>
            </a:r>
          </a:p>
          <a:p>
            <a:pPr>
              <a:defRPr/>
            </a:pPr>
            <a:r>
              <a:rPr lang="en-US" sz="1000" i="1" dirty="0"/>
              <a:t>“Balancing time with fellow interests and available resources”</a:t>
            </a:r>
          </a:p>
          <a:p>
            <a:pPr>
              <a:defRPr/>
            </a:pPr>
            <a:r>
              <a:rPr lang="en-US" sz="1000" i="1" dirty="0"/>
              <a:t>“Cardio-</a:t>
            </a:r>
            <a:r>
              <a:rPr lang="en-US" sz="1000" i="1" dirty="0" err="1"/>
              <a:t>onc</a:t>
            </a:r>
            <a:r>
              <a:rPr lang="en-US" sz="1000" i="1" dirty="0"/>
              <a:t> and vascular”</a:t>
            </a:r>
          </a:p>
          <a:p>
            <a:pPr>
              <a:defRPr/>
            </a:pPr>
            <a:r>
              <a:rPr lang="en-US" sz="1000" i="1" dirty="0"/>
              <a:t>“Conflict scheduling fellows to meet guidelines early on to free them for electives”</a:t>
            </a:r>
          </a:p>
          <a:p>
            <a:pPr>
              <a:defRPr/>
            </a:pPr>
            <a:r>
              <a:rPr lang="en-US" sz="1000" i="1" dirty="0"/>
              <a:t>“CT/MRI Imaging. There are very few high volume options to no options in-state.”</a:t>
            </a:r>
          </a:p>
          <a:p>
            <a:pPr>
              <a:defRPr/>
            </a:pPr>
            <a:r>
              <a:rPr lang="en-US" sz="1000" i="1" dirty="0"/>
              <a:t>“Dense document that does not provide concrete recommendations for how to develop a curriculum”</a:t>
            </a:r>
          </a:p>
          <a:p>
            <a:pPr>
              <a:defRPr/>
            </a:pPr>
            <a:r>
              <a:rPr lang="en-US" sz="1000" i="1" dirty="0"/>
              <a:t>“Developing training pathways for individuals wanting to achieve level III in echo”</a:t>
            </a:r>
          </a:p>
          <a:p>
            <a:pPr>
              <a:defRPr/>
            </a:pPr>
            <a:r>
              <a:rPr lang="en-US" sz="1000" i="1" dirty="0"/>
              <a:t>“Did not finish addressing multimodality - this needs to be coordinated nationally and addressed with very clear guidelines on how many boards a general fellow takes prior to graduation. It is currently getting out of control and taking away from the value to general cardiology training. Please help. Please!”</a:t>
            </a:r>
          </a:p>
          <a:p>
            <a:pPr>
              <a:defRPr/>
            </a:pPr>
            <a:r>
              <a:rPr lang="en-US" sz="1000" i="1" dirty="0"/>
              <a:t>“Difficulty with keeping track of procedures performed by the fellows. There are barriers to doing so electronically at my institution. This amounts to thousands of procedures across the various areas of cardiology, and includes interpretation of studies.”</a:t>
            </a:r>
          </a:p>
          <a:p>
            <a:pPr>
              <a:defRPr/>
            </a:pPr>
            <a:r>
              <a:rPr lang="en-US" sz="1000" i="1" dirty="0"/>
              <a:t>“Don't really know how to measure competency.  I know how to measure time/numbers.  Don't have a good outlet for vascular training”</a:t>
            </a:r>
          </a:p>
          <a:p>
            <a:pPr>
              <a:defRPr/>
            </a:pPr>
            <a:r>
              <a:rPr lang="en-US" sz="1000" i="1" dirty="0"/>
              <a:t>“Ensuring all minimum requirements are met despite fellows' different interests and diverse career paths.”</a:t>
            </a:r>
          </a:p>
          <a:p>
            <a:pPr>
              <a:defRPr/>
            </a:pPr>
            <a:r>
              <a:rPr lang="en-US" sz="1000" i="1" dirty="0"/>
              <a:t>“Evaluation”</a:t>
            </a:r>
          </a:p>
          <a:p>
            <a:pPr>
              <a:defRPr/>
            </a:pPr>
            <a:r>
              <a:rPr lang="en-US" sz="1000" i="1" dirty="0"/>
              <a:t>“Exposure to rotations not offered at my own institution”</a:t>
            </a:r>
          </a:p>
          <a:p>
            <a:pPr>
              <a:defRPr/>
            </a:pPr>
            <a:r>
              <a:rPr lang="en-US" sz="1000" i="1" dirty="0"/>
              <a:t>“Faculty at different units and laboratories to incorporate competency based evaluation into their teaching and evaluation.”</a:t>
            </a:r>
          </a:p>
          <a:p>
            <a:pPr>
              <a:defRPr/>
            </a:pPr>
            <a:r>
              <a:rPr lang="en-US" sz="1000" i="1" dirty="0"/>
              <a:t>“Favors larger programs with more diverse resources”</a:t>
            </a:r>
          </a:p>
          <a:p>
            <a:pPr>
              <a:defRPr/>
            </a:pPr>
            <a:r>
              <a:rPr lang="en-US" sz="1000" i="1" dirty="0"/>
              <a:t>“Fellow's  documentation of numerical portion of their competencies. Fellows wanting 'to do it all’”</a:t>
            </a:r>
          </a:p>
          <a:p>
            <a:pPr>
              <a:defRPr/>
            </a:pPr>
            <a:r>
              <a:rPr lang="en-US" sz="1000" i="1" dirty="0"/>
              <a:t>“Fellows who are going the non-academic private practice route and wanting to be level 2 across the board.”</a:t>
            </a:r>
          </a:p>
          <a:p>
            <a:pPr>
              <a:defRPr/>
            </a:pPr>
            <a:r>
              <a:rPr lang="en-US" sz="1000" i="1" dirty="0"/>
              <a:t>“Fitting in all requirements in 3 years”</a:t>
            </a:r>
          </a:p>
          <a:p>
            <a:pPr>
              <a:defRPr/>
            </a:pPr>
            <a:r>
              <a:rPr lang="en-US" sz="1000" i="1" dirty="0"/>
              <a:t>“Fitting the ‘numbers’ into the strengths and weakness of the program design”</a:t>
            </a:r>
          </a:p>
          <a:p>
            <a:pPr>
              <a:defRPr/>
            </a:pPr>
            <a:r>
              <a:rPr lang="en-US" sz="1000" i="1" dirty="0"/>
              <a:t>“For some areas, getting a good curriculum of didactic content has been slow to develop”</a:t>
            </a:r>
          </a:p>
          <a:p>
            <a:pPr>
              <a:defRPr/>
            </a:pPr>
            <a:r>
              <a:rPr lang="en-US" sz="1000" i="1" dirty="0"/>
              <a:t>“Getting imaging incorporated given lack of CARDIOLOGISTS that are trained in these areas as opposed to radiologists”</a:t>
            </a:r>
          </a:p>
          <a:p>
            <a:pPr>
              <a:defRPr/>
            </a:pPr>
            <a:r>
              <a:rPr lang="en-US" sz="1000" i="1" dirty="0"/>
              <a:t>“Hard to implement. Abstract at times.”</a:t>
            </a:r>
          </a:p>
          <a:p>
            <a:pPr>
              <a:defRPr/>
            </a:pPr>
            <a:r>
              <a:rPr lang="en-US" sz="1000" i="1" dirty="0"/>
              <a:t>“Higher procedural numbers in some areas (cardiac CT).”</a:t>
            </a:r>
          </a:p>
          <a:p>
            <a:pPr>
              <a:defRPr/>
            </a:pPr>
            <a:r>
              <a:rPr lang="en-US" sz="1000" i="1" dirty="0"/>
              <a:t>“How are they defining clinical months ? Is echo clinical - they are doing TEE and talking to patients and incorporating clinical history...”</a:t>
            </a:r>
          </a:p>
          <a:p>
            <a:pPr>
              <a:defRPr/>
            </a:pPr>
            <a:r>
              <a:rPr lang="en-US" sz="1000" i="1" dirty="0"/>
              <a:t>“Integrating true competency based training into our evaluation of our fellows.”</a:t>
            </a:r>
          </a:p>
          <a:p>
            <a:pPr>
              <a:defRPr/>
            </a:pPr>
            <a:r>
              <a:rPr lang="en-US" sz="1000" i="1" dirty="0"/>
              <a:t>“It assumes every hospital has multiple resources”</a:t>
            </a:r>
          </a:p>
          <a:p>
            <a:pPr>
              <a:defRPr/>
            </a:pPr>
            <a:r>
              <a:rPr lang="en-US" sz="1000" i="1" dirty="0"/>
              <a:t>“It generally asks too much. Too little coordination between subsections. The overall training diagram is confusing. Institutional limitations make it impossible to abide by it unless you're in a </a:t>
            </a:r>
            <a:r>
              <a:rPr lang="en-US" sz="1000" i="1" dirty="0" err="1"/>
              <a:t>quarternary</a:t>
            </a:r>
            <a:r>
              <a:rPr lang="en-US" sz="1000" i="1" dirty="0"/>
              <a:t> institution.”</a:t>
            </a:r>
          </a:p>
        </p:txBody>
      </p:sp>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1049" y="0"/>
            <a:ext cx="90195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What has been your greatest challenge in implementing COCATS4?</a:t>
            </a:r>
          </a:p>
        </p:txBody>
      </p:sp>
      <p:sp>
        <p:nvSpPr>
          <p:cNvPr id="5" name="Text Box 7">
            <a:extLst>
              <a:ext uri="{FF2B5EF4-FFF2-40B4-BE49-F238E27FC236}">
                <a16:creationId xmlns:a16="http://schemas.microsoft.com/office/drawing/2014/main" id="{6FA04D4F-900E-454A-B715-19E641BA6CC6}"/>
              </a:ext>
            </a:extLst>
          </p:cNvPr>
          <p:cNvSpPr txBox="1">
            <a:spLocks noChangeArrowheads="1"/>
          </p:cNvSpPr>
          <p:nvPr/>
        </p:nvSpPr>
        <p:spPr bwMode="auto">
          <a:xfrm>
            <a:off x="-76200" y="6629400"/>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has been your greatest challenge in implementing COCATS4? Please explain. (n=69)</a:t>
            </a:r>
          </a:p>
        </p:txBody>
      </p:sp>
    </p:spTree>
    <p:extLst>
      <p:ext uri="{BB962C8B-B14F-4D97-AF65-F5344CB8AC3E}">
        <p14:creationId xmlns:p14="http://schemas.microsoft.com/office/powerpoint/2010/main" val="34236908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2"/>
          <p:cNvSpPr txBox="1">
            <a:spLocks noChangeArrowheads="1"/>
          </p:cNvSpPr>
          <p:nvPr/>
        </p:nvSpPr>
        <p:spPr bwMode="auto">
          <a:xfrm>
            <a:off x="0" y="762000"/>
            <a:ext cx="9144000" cy="5816977"/>
          </a:xfrm>
          <a:prstGeom prst="rect">
            <a:avLst/>
          </a:prstGeom>
          <a:solidFill>
            <a:schemeClr val="bg1"/>
          </a:solidFill>
          <a:ln>
            <a:noFill/>
          </a:ln>
          <a:effectLst/>
        </p:spPr>
        <p:txBody>
          <a:bodyPr wrap="square">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a:defRPr/>
            </a:pPr>
            <a:r>
              <a:rPr lang="en-US" sz="1000" i="1" dirty="0"/>
              <a:t>“It has made it feel like it is impossible to accomplish everything in 3 years. Also, what if somebody wanted to fast track?”</a:t>
            </a:r>
          </a:p>
          <a:p>
            <a:pPr>
              <a:defRPr/>
            </a:pPr>
            <a:r>
              <a:rPr lang="en-US" sz="1000" i="1" dirty="0"/>
              <a:t>“Lack of focus on fellow's side about their final career goal.”</a:t>
            </a:r>
          </a:p>
          <a:p>
            <a:pPr>
              <a:defRPr/>
            </a:pPr>
            <a:r>
              <a:rPr lang="en-US" sz="1000" i="1" dirty="0"/>
              <a:t>“Limited clinical volume in certain areas; small fellowship so coverage of clinical services may decrease fellows time in certain areas”</a:t>
            </a:r>
          </a:p>
          <a:p>
            <a:pPr>
              <a:defRPr/>
            </a:pPr>
            <a:r>
              <a:rPr lang="en-US" sz="1000" i="1" dirty="0"/>
              <a:t>“Limited number of fellows and challenges supporting stand alone rotations in Cardiac MRI/CT, Vascular, CT surgery.  Though there is mention of shifting to competency based training, COCATS 4 remains adherent to a "months recommended" which in essence reverts to the standard paradigm of time based training.  It is hard to fit in all of the recommended rotations and still have fellows participate in the core rotations (ICU, consults) when you have a relatively small fellowship program.”</a:t>
            </a:r>
          </a:p>
          <a:p>
            <a:pPr>
              <a:defRPr/>
            </a:pPr>
            <a:r>
              <a:rPr lang="en-US" sz="1000" i="1" dirty="0"/>
              <a:t>“Making sure the fellows get the opportunity to do be involved in research and scholarship activities.”</a:t>
            </a:r>
          </a:p>
          <a:p>
            <a:pPr>
              <a:defRPr/>
            </a:pPr>
            <a:r>
              <a:rPr lang="en-US" sz="1000" i="1" dirty="0"/>
              <a:t>“Many competing demands/requirements”</a:t>
            </a:r>
          </a:p>
          <a:p>
            <a:pPr>
              <a:defRPr/>
            </a:pPr>
            <a:r>
              <a:rPr lang="en-US" sz="1000" i="1" dirty="0"/>
              <a:t>“Many fellows are still in the mindset that they need to be level II in everything before graduating (echo, </a:t>
            </a:r>
            <a:r>
              <a:rPr lang="en-US" sz="1000" i="1" dirty="0" err="1"/>
              <a:t>nuc</a:t>
            </a:r>
            <a:r>
              <a:rPr lang="en-US" sz="1000" i="1" dirty="0"/>
              <a:t>, CT, MRI, Vascular, Cath).  This is often true even of those going on to sub-specialty training. It would be helpful if as a group we took a strong position that fellows need to begin looking at depth of learning and not breadth and start planning on what areas the fellows want to focus on in their 3rd year for their long term careers.  Perhaps we could create ‘tracks’ for individual career paths so that fellows are not sow worried that they might be ‘missing out’ if they are not certified in everything.”</a:t>
            </a:r>
          </a:p>
          <a:p>
            <a:pPr>
              <a:defRPr/>
            </a:pPr>
            <a:r>
              <a:rPr lang="en-US" sz="1000" i="1" dirty="0"/>
              <a:t>“MRI, advanced heart failure”</a:t>
            </a:r>
          </a:p>
          <a:p>
            <a:pPr>
              <a:defRPr/>
            </a:pPr>
            <a:r>
              <a:rPr lang="en-US" sz="1000" i="1" dirty="0"/>
              <a:t>“My faculty are choosing to interpret the time versus procedure number guidelines in the way that is best for them.”</a:t>
            </a:r>
          </a:p>
          <a:p>
            <a:pPr>
              <a:defRPr/>
            </a:pPr>
            <a:r>
              <a:rPr lang="en-US" sz="1000" i="1" dirty="0"/>
              <a:t>“Needs more community program focused guidelines. Some recommendations difficult to justify as they have little relevance to clinical competency”</a:t>
            </a:r>
          </a:p>
          <a:p>
            <a:pPr>
              <a:defRPr/>
            </a:pPr>
            <a:r>
              <a:rPr lang="en-US" sz="1000" i="1" dirty="0"/>
              <a:t>“Not enough months in fellowship to accomplish everything. Each task force seems to have operated in its own silo.”</a:t>
            </a:r>
          </a:p>
          <a:p>
            <a:pPr>
              <a:defRPr/>
            </a:pPr>
            <a:r>
              <a:rPr lang="en-US" sz="1000" i="1" dirty="0"/>
              <a:t>“Not enough resources and less so time”</a:t>
            </a:r>
          </a:p>
          <a:p>
            <a:pPr>
              <a:defRPr/>
            </a:pPr>
            <a:r>
              <a:rPr lang="en-US" sz="1000" i="1" dirty="0"/>
              <a:t>“Not realistic to limit fellows in level 2 training. I believe in the future, all cardiologists need to be level 2 trained in CT and echo.”</a:t>
            </a:r>
          </a:p>
          <a:p>
            <a:pPr>
              <a:defRPr/>
            </a:pPr>
            <a:r>
              <a:rPr lang="en-US" sz="1000" i="1" dirty="0"/>
              <a:t>“Not so much a challenge of COCATs, but a challenge of incorporating all of COCATs as well rotations that are not required but are needed by our hospital while maintaining service/education balance.”</a:t>
            </a:r>
          </a:p>
          <a:p>
            <a:pPr>
              <a:defRPr/>
            </a:pPr>
            <a:r>
              <a:rPr lang="en-US" sz="1000" i="1" dirty="0"/>
              <a:t>“Nothing specific.  I just get that they didn't add much to what we were already doing.”</a:t>
            </a:r>
          </a:p>
          <a:p>
            <a:pPr>
              <a:defRPr/>
            </a:pPr>
            <a:r>
              <a:rPr lang="en-US" sz="1000" i="1" dirty="0"/>
              <a:t>“Numbers of cases in the time allotted truncated by work hour regulations and less work performed in general by millennials”</a:t>
            </a:r>
          </a:p>
          <a:p>
            <a:pPr>
              <a:defRPr/>
            </a:pPr>
            <a:r>
              <a:rPr lang="en-US" sz="1000" i="1" dirty="0"/>
              <a:t>“Often too much to learn in the 3 years”</a:t>
            </a:r>
          </a:p>
          <a:p>
            <a:pPr>
              <a:defRPr/>
            </a:pPr>
            <a:r>
              <a:rPr lang="en-US" sz="1000" i="1" dirty="0"/>
              <a:t>“Really not applicable in highly academic fellowship, where research accomplishments correlate with future academic positions and success. For fellows planning to go into clinical practice the third (so-called) research year is used for additional clinical rotations. Obviously, everyone meets the ACGME requirements.”</a:t>
            </a:r>
          </a:p>
          <a:p>
            <a:pPr>
              <a:defRPr/>
            </a:pPr>
            <a:r>
              <a:rPr lang="en-US" sz="1000" i="1" dirty="0"/>
              <a:t>“Reinforcing importance of competency with fellows”</a:t>
            </a:r>
          </a:p>
          <a:p>
            <a:pPr>
              <a:defRPr/>
            </a:pPr>
            <a:r>
              <a:rPr lang="en-US" sz="1000" i="1" dirty="0"/>
              <a:t>“Requirements for a focused experience in heart failure, vascular medicine, and CT/MRI has reduced the time available for research or electives in the first 2 years.  Therefore, research and elective time is being pushed to the third year.”</a:t>
            </a:r>
          </a:p>
          <a:p>
            <a:pPr>
              <a:defRPr/>
            </a:pPr>
            <a:r>
              <a:rPr lang="en-US" sz="1000" i="1" dirty="0"/>
              <a:t>“Sheer volume of expected training.”</a:t>
            </a:r>
          </a:p>
          <a:p>
            <a:pPr>
              <a:defRPr/>
            </a:pPr>
            <a:r>
              <a:rPr lang="en-US" sz="1000" i="1" dirty="0"/>
              <a:t>“So much of fellowship is </a:t>
            </a:r>
            <a:r>
              <a:rPr lang="en-US" sz="1000" i="1" dirty="0" err="1"/>
              <a:t>mgmt</a:t>
            </a:r>
            <a:r>
              <a:rPr lang="en-US" sz="1000" i="1" dirty="0"/>
              <a:t> of data tracking and COCATS4, while necessary, adds to the stack of documents.  It has shoehorned more and more training/expectations into 3 years, which will eventually reach capacity.  It does not rely on educational science or evidence within its structure.”</a:t>
            </a:r>
          </a:p>
        </p:txBody>
      </p:sp>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5123" name="Rectangle 4"/>
          <p:cNvSpPr>
            <a:spLocks noChangeArrowheads="1"/>
          </p:cNvSpPr>
          <p:nvPr/>
        </p:nvSpPr>
        <p:spPr bwMode="auto">
          <a:xfrm>
            <a:off x="11049" y="0"/>
            <a:ext cx="90195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What has been your greatest challenge in implementing COCATS4?</a:t>
            </a:r>
          </a:p>
          <a:p>
            <a:pPr algn="ctr" eaLnBrk="1" hangingPunct="1">
              <a:spcBef>
                <a:spcPct val="0"/>
              </a:spcBef>
              <a:buFontTx/>
              <a:buNone/>
            </a:pPr>
            <a:r>
              <a:rPr lang="en-US" altLang="en-US" sz="2400" b="1" dirty="0">
                <a:solidFill>
                  <a:srgbClr val="00386B"/>
                </a:solidFill>
                <a:latin typeface="+mj-lt"/>
                <a:cs typeface="Arial" charset="0"/>
              </a:rPr>
              <a:t>(continued)</a:t>
            </a:r>
          </a:p>
        </p:txBody>
      </p:sp>
      <p:sp>
        <p:nvSpPr>
          <p:cNvPr id="5" name="Text Box 7">
            <a:extLst>
              <a:ext uri="{FF2B5EF4-FFF2-40B4-BE49-F238E27FC236}">
                <a16:creationId xmlns:a16="http://schemas.microsoft.com/office/drawing/2014/main" id="{6FA04D4F-900E-454A-B715-19E641BA6CC6}"/>
              </a:ext>
            </a:extLst>
          </p:cNvPr>
          <p:cNvSpPr txBox="1">
            <a:spLocks noChangeArrowheads="1"/>
          </p:cNvSpPr>
          <p:nvPr/>
        </p:nvSpPr>
        <p:spPr bwMode="auto">
          <a:xfrm>
            <a:off x="-76200" y="6629400"/>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has been your greatest challenge in implementing COCATS4? Please explain. (n=69)</a:t>
            </a:r>
          </a:p>
        </p:txBody>
      </p:sp>
    </p:spTree>
    <p:extLst>
      <p:ext uri="{BB962C8B-B14F-4D97-AF65-F5344CB8AC3E}">
        <p14:creationId xmlns:p14="http://schemas.microsoft.com/office/powerpoint/2010/main" val="25117452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990600" y="13716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eaLnBrk="1" hangingPunct="1">
              <a:spcBef>
                <a:spcPct val="0"/>
              </a:spcBef>
              <a:buFontTx/>
              <a:buNone/>
            </a:pPr>
            <a:endParaRPr lang="en-US" altLang="en-US" sz="2400">
              <a:latin typeface="Times" pitchFamily="18" charset="0"/>
              <a:cs typeface="Arial" charset="0"/>
            </a:endParaRPr>
          </a:p>
        </p:txBody>
      </p:sp>
      <p:sp>
        <p:nvSpPr>
          <p:cNvPr id="17414" name="Text Box 2"/>
          <p:cNvSpPr txBox="1">
            <a:spLocks noChangeArrowheads="1"/>
          </p:cNvSpPr>
          <p:nvPr/>
        </p:nvSpPr>
        <p:spPr bwMode="auto">
          <a:xfrm>
            <a:off x="0" y="1004530"/>
            <a:ext cx="9144000" cy="5047536"/>
          </a:xfrm>
          <a:prstGeom prst="rect">
            <a:avLst/>
          </a:prstGeom>
          <a:solidFill>
            <a:schemeClr val="bg1"/>
          </a:solidFill>
          <a:ln>
            <a:noFill/>
          </a:ln>
          <a:effectLst/>
        </p:spPr>
        <p:txBody>
          <a:bodyPr wrap="square">
            <a:spAutoFit/>
          </a:bodyPr>
          <a:lstStyle>
            <a:lvl1pPr marL="171450" indent="-171450" eaLnBrk="0" hangingPunct="0">
              <a:spcBef>
                <a:spcPct val="20000"/>
              </a:spcBef>
              <a:buFont typeface="Arial" charset="0"/>
              <a:buChar char="•"/>
              <a:defRPr sz="2800">
                <a:solidFill>
                  <a:schemeClr val="tx1"/>
                </a:solidFill>
                <a:latin typeface="Arial" charset="0"/>
                <a:ea typeface="MS PGothic" pitchFamily="34" charset="-128"/>
              </a:defRPr>
            </a:lvl1pPr>
            <a:lvl2pPr marL="742950" indent="-285750" eaLnBrk="0" hangingPunct="0">
              <a:spcBef>
                <a:spcPct val="20000"/>
              </a:spcBef>
              <a:buFont typeface="Arial" charset="0"/>
              <a:buChar char="–"/>
              <a:defRPr sz="2800">
                <a:solidFill>
                  <a:schemeClr val="tx1"/>
                </a:solidFill>
                <a:latin typeface="Arial" charset="0"/>
                <a:ea typeface="MS PGothic" pitchFamily="34" charset="-128"/>
              </a:defRPr>
            </a:lvl2pPr>
            <a:lvl3pPr marL="1143000" indent="-228600" eaLnBrk="0" hangingPunct="0">
              <a:spcBef>
                <a:spcPct val="20000"/>
              </a:spcBef>
              <a:buFont typeface="Arial" charset="0"/>
              <a:buChar char="•"/>
              <a:defRPr sz="2800">
                <a:solidFill>
                  <a:schemeClr val="tx1"/>
                </a:solidFill>
                <a:latin typeface="Arial" charset="0"/>
                <a:ea typeface="MS PGothic" pitchFamily="34" charset="-128"/>
              </a:defRPr>
            </a:lvl3pPr>
            <a:lvl4pPr marL="1600200" indent="-228600" eaLnBrk="0" hangingPunct="0">
              <a:spcBef>
                <a:spcPct val="20000"/>
              </a:spcBef>
              <a:buFont typeface="Arial" charset="0"/>
              <a:buChar char="–"/>
              <a:defRPr sz="2800">
                <a:solidFill>
                  <a:schemeClr val="tx1"/>
                </a:solidFill>
                <a:latin typeface="Arial" charset="0"/>
                <a:ea typeface="MS PGothic" pitchFamily="34" charset="-128"/>
              </a:defRPr>
            </a:lvl4pPr>
            <a:lvl5pPr marL="2057400" indent="-228600" eaLnBrk="0" hangingPunct="0">
              <a:spcBef>
                <a:spcPct val="20000"/>
              </a:spcBef>
              <a:buFont typeface="Arial" charset="0"/>
              <a:buChar char="»"/>
              <a:defRPr sz="1600">
                <a:solidFill>
                  <a:schemeClr val="tx1"/>
                </a:solidFill>
                <a:latin typeface="Arial"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chemeClr val="tx1"/>
                </a:solidFill>
                <a:latin typeface="Arial" charset="0"/>
                <a:ea typeface="MS PGothic" pitchFamily="34" charset="-128"/>
              </a:defRPr>
            </a:lvl9pPr>
          </a:lstStyle>
          <a:p>
            <a:pPr marL="0" indent="0">
              <a:buNone/>
              <a:defRPr/>
            </a:pPr>
            <a:endParaRPr lang="en-US" sz="1000" i="1" dirty="0"/>
          </a:p>
          <a:p>
            <a:pPr>
              <a:defRPr/>
            </a:pPr>
            <a:r>
              <a:rPr lang="en-US" sz="1000" i="1" dirty="0"/>
              <a:t>"Some of the challenges include, distributing fellows across the multiple institutions and hospitals and making sure they have sufficient time for advanced and unique rotations with educational value while also complying with needs of the institutions. Incorporating time for rotations and educational needs, i.e. ACHD, vascular imaging, CMR, where the work-efforts of the fellows are felt to not be as crucial from an institutional standpoint. Also given the current workplace environment, cost-containment, etc. with increase there has been more push for trainees to continue to get more involved in clinical rotations, i.e. night float or overnight coverage, Also some institutions, i.e. federal government hospitals, have made it stricter to do research rotations, and so the distribution of rotations across campus/hospitals becomes more difficulty to manage; Development and transition to a milestones and proficiencies approach continues to slowly evolve."</a:t>
            </a:r>
          </a:p>
          <a:p>
            <a:pPr>
              <a:defRPr/>
            </a:pPr>
            <a:r>
              <a:rPr lang="en-US" sz="1000" i="1" dirty="0"/>
              <a:t>“The flexibility makes it difficult to organize the education of the trainees.”</a:t>
            </a:r>
          </a:p>
          <a:p>
            <a:pPr>
              <a:defRPr/>
            </a:pPr>
            <a:r>
              <a:rPr lang="en-US" sz="1000" i="1" dirty="0"/>
              <a:t>“The imaging was very non descript and not helpful.  Would have liked to see more push for multimodality.”</a:t>
            </a:r>
          </a:p>
          <a:p>
            <a:pPr>
              <a:defRPr/>
            </a:pPr>
            <a:r>
              <a:rPr lang="en-US" sz="1000" i="1" dirty="0"/>
              <a:t>“The increased number of clinical months decreasing the ability to individualize training for a fellow.”</a:t>
            </a:r>
          </a:p>
          <a:p>
            <a:pPr>
              <a:defRPr/>
            </a:pPr>
            <a:r>
              <a:rPr lang="en-US" sz="1000" i="1" dirty="0"/>
              <a:t>“The problem with COCATS in general is that it does not completely consider the requirements for some of the other board certification bodies.  For example to be board certified in echocardiography numbers (procedures interpreted/performed, and months) are of great importance. COCATS should reflect these board requirements.  Although competency assessment is the new buzz word in medical education, no one to my knowledge, has developed a reliable (across the board) tool beyond numbers and the board exam itself to assess this.  Institutions are still struggling to determine the best way to assess competency.  Oral boards were a failure.  Although numbers (months/procedures) are not ideal they must be incorporated in COCATS 5 and beyond.”</a:t>
            </a:r>
          </a:p>
          <a:p>
            <a:pPr>
              <a:defRPr/>
            </a:pPr>
            <a:r>
              <a:rPr lang="en-US" sz="1000" i="1" dirty="0"/>
              <a:t>“The reorganization of the curriculum which had previously been time/number-oriented”</a:t>
            </a:r>
          </a:p>
          <a:p>
            <a:pPr>
              <a:defRPr/>
            </a:pPr>
            <a:r>
              <a:rPr lang="en-US" sz="1000" i="1" dirty="0"/>
              <a:t>“The structure and amount of imaging training is confusing”</a:t>
            </a:r>
          </a:p>
          <a:p>
            <a:pPr>
              <a:defRPr/>
            </a:pPr>
            <a:r>
              <a:rPr lang="en-US" sz="1000" i="1" dirty="0"/>
              <a:t>“The volume of competencies addressed in each focus area are not easily integrated into attending/fellow feedback.”</a:t>
            </a:r>
          </a:p>
          <a:p>
            <a:pPr>
              <a:defRPr/>
            </a:pPr>
            <a:r>
              <a:rPr lang="en-US" sz="1000" i="1" dirty="0"/>
              <a:t>“There is so much to cover, it's hard to tailor the curriculum to each fellow's needs, especially given the different career paths they each hope to pursue.”</a:t>
            </a:r>
          </a:p>
          <a:p>
            <a:pPr>
              <a:defRPr/>
            </a:pPr>
            <a:r>
              <a:rPr lang="en-US" sz="1000" i="1" dirty="0"/>
              <a:t>“Timeliness of completing faculty feedback”</a:t>
            </a:r>
          </a:p>
          <a:p>
            <a:pPr>
              <a:defRPr/>
            </a:pPr>
            <a:r>
              <a:rPr lang="en-US" sz="1000" i="1" dirty="0"/>
              <a:t>“Too many things”</a:t>
            </a:r>
          </a:p>
          <a:p>
            <a:pPr>
              <a:defRPr/>
            </a:pPr>
            <a:r>
              <a:rPr lang="en-US" sz="1000" i="1" dirty="0"/>
              <a:t>“Too many words.  It's really not useful to write so many words about something which is so intuitive.”</a:t>
            </a:r>
          </a:p>
          <a:p>
            <a:pPr>
              <a:defRPr/>
            </a:pPr>
            <a:r>
              <a:rPr lang="en-US" sz="1000" i="1" dirty="0"/>
              <a:t>“Too vague in some procedural places, particularly with L3 Echo”</a:t>
            </a:r>
          </a:p>
          <a:p>
            <a:pPr>
              <a:defRPr/>
            </a:pPr>
            <a:r>
              <a:rPr lang="en-US" sz="1000" i="1" dirty="0"/>
              <a:t>“Two months of vascular medicine is unnecessary - one month should be ok. This should be limited to preventive vascular medicine and screening for </a:t>
            </a:r>
            <a:r>
              <a:rPr lang="en-US" sz="1000" i="1" dirty="0" err="1"/>
              <a:t>PaD</a:t>
            </a:r>
            <a:r>
              <a:rPr lang="en-US" sz="1000" i="1" dirty="0"/>
              <a:t>. The competency list is too exhaustive to include interventional vascular disease. The competency requirements should be very limited. 2 months is putting a strain on other areas.” </a:t>
            </a:r>
          </a:p>
          <a:p>
            <a:pPr>
              <a:defRPr/>
            </a:pPr>
            <a:r>
              <a:rPr lang="en-US" sz="1000" i="1" dirty="0"/>
              <a:t>“36 months of training makes it difficult to incorporate all of the time suggestions in COCATS.”</a:t>
            </a:r>
          </a:p>
          <a:p>
            <a:pPr>
              <a:defRPr/>
            </a:pPr>
            <a:r>
              <a:rPr lang="en-US" sz="1000" i="1" dirty="0"/>
              <a:t>“Vague Boards in echo and nuclear should be achievable before general boards and serves as a Launchpad for general boards” </a:t>
            </a:r>
          </a:p>
        </p:txBody>
      </p:sp>
      <p:sp>
        <p:nvSpPr>
          <p:cNvPr id="5" name="Text Box 7">
            <a:extLst>
              <a:ext uri="{FF2B5EF4-FFF2-40B4-BE49-F238E27FC236}">
                <a16:creationId xmlns:a16="http://schemas.microsoft.com/office/drawing/2014/main" id="{6FA04D4F-900E-454A-B715-19E641BA6CC6}"/>
              </a:ext>
            </a:extLst>
          </p:cNvPr>
          <p:cNvSpPr txBox="1">
            <a:spLocks noChangeArrowheads="1"/>
          </p:cNvSpPr>
          <p:nvPr/>
        </p:nvSpPr>
        <p:spPr bwMode="auto">
          <a:xfrm>
            <a:off x="-76200" y="6629400"/>
            <a:ext cx="9220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What has been your greatest challenge in implementing COCATS4? Please explain. (n=69)</a:t>
            </a:r>
          </a:p>
        </p:txBody>
      </p:sp>
      <p:sp>
        <p:nvSpPr>
          <p:cNvPr id="6" name="Rectangle 4">
            <a:extLst>
              <a:ext uri="{FF2B5EF4-FFF2-40B4-BE49-F238E27FC236}">
                <a16:creationId xmlns:a16="http://schemas.microsoft.com/office/drawing/2014/main" id="{20BD53DC-7B37-4C58-A164-B7D21645F4CF}"/>
              </a:ext>
            </a:extLst>
          </p:cNvPr>
          <p:cNvSpPr>
            <a:spLocks noChangeArrowheads="1"/>
          </p:cNvSpPr>
          <p:nvPr/>
        </p:nvSpPr>
        <p:spPr bwMode="auto">
          <a:xfrm>
            <a:off x="11049" y="7203"/>
            <a:ext cx="90195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Franklin Gothic Book"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Franklin Gothic Book"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Franklin Gothic Book"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Franklin Gothic Book" pitchFamily="34" charset="0"/>
                <a:ea typeface="MS PGothic" pitchFamily="34" charset="-128"/>
              </a:defRPr>
            </a:lvl9pPr>
          </a:lstStyle>
          <a:p>
            <a:pPr algn="ctr" eaLnBrk="1" hangingPunct="1">
              <a:spcBef>
                <a:spcPct val="0"/>
              </a:spcBef>
              <a:buFontTx/>
              <a:buNone/>
            </a:pPr>
            <a:r>
              <a:rPr lang="en-US" altLang="en-US" sz="2400" b="1" dirty="0">
                <a:solidFill>
                  <a:srgbClr val="00386B"/>
                </a:solidFill>
                <a:latin typeface="+mj-lt"/>
                <a:cs typeface="Arial" charset="0"/>
              </a:rPr>
              <a:t>What has been your greatest challenge in implementing COCATS4?</a:t>
            </a:r>
          </a:p>
          <a:p>
            <a:pPr algn="ctr" eaLnBrk="1" hangingPunct="1">
              <a:spcBef>
                <a:spcPct val="0"/>
              </a:spcBef>
              <a:buFontTx/>
              <a:buNone/>
            </a:pPr>
            <a:r>
              <a:rPr lang="en-US" altLang="en-US" sz="2400" b="1" dirty="0">
                <a:solidFill>
                  <a:srgbClr val="00386B"/>
                </a:solidFill>
                <a:latin typeface="+mj-lt"/>
                <a:cs typeface="Arial" charset="0"/>
              </a:rPr>
              <a:t>(continued)</a:t>
            </a:r>
          </a:p>
        </p:txBody>
      </p:sp>
    </p:spTree>
    <p:extLst>
      <p:ext uri="{BB962C8B-B14F-4D97-AF65-F5344CB8AC3E}">
        <p14:creationId xmlns:p14="http://schemas.microsoft.com/office/powerpoint/2010/main" val="327325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428D0-A76B-45B8-B2F9-477CC3729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399" y="914400"/>
            <a:ext cx="5029201" cy="5377190"/>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female Fellows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Percentage of Female Fellows Per Cardiovascular Program by Program Size</a:t>
            </a:r>
          </a:p>
        </p:txBody>
      </p:sp>
      <p:sp>
        <p:nvSpPr>
          <p:cNvPr id="11" name="Text Box 75"/>
          <p:cNvSpPr txBox="1">
            <a:spLocks noChangeArrowheads="1"/>
          </p:cNvSpPr>
          <p:nvPr/>
        </p:nvSpPr>
        <p:spPr bwMode="auto">
          <a:xfrm>
            <a:off x="9906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06476698-0B77-4377-B7FF-A849116B9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1" y="914400"/>
            <a:ext cx="1674080" cy="5377190"/>
          </a:xfrm>
          <a:prstGeom prst="rect">
            <a:avLst/>
          </a:prstGeom>
        </p:spPr>
      </p:pic>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2192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3524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6670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8002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0877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221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0783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2116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2484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2915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295400" y="7620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926310" y="773668"/>
            <a:ext cx="670376" cy="338554"/>
          </a:xfrm>
          <a:prstGeom prst="rect">
            <a:avLst/>
          </a:prstGeom>
        </p:spPr>
        <p:txBody>
          <a:bodyPr wrap="none">
            <a:spAutoFit/>
          </a:bodyPr>
          <a:lstStyle/>
          <a:p>
            <a:r>
              <a:rPr lang="en-US" sz="1600" u="sng" dirty="0"/>
              <a:t>Small</a:t>
            </a:r>
          </a:p>
        </p:txBody>
      </p:sp>
      <p:sp>
        <p:nvSpPr>
          <p:cNvPr id="23" name="Rectangle 22">
            <a:extLst>
              <a:ext uri="{FF2B5EF4-FFF2-40B4-BE49-F238E27FC236}">
                <a16:creationId xmlns:a16="http://schemas.microsoft.com/office/drawing/2014/main" id="{9C704340-B08A-4AB9-A663-8C63378A7571}"/>
              </a:ext>
            </a:extLst>
          </p:cNvPr>
          <p:cNvSpPr/>
          <p:nvPr/>
        </p:nvSpPr>
        <p:spPr>
          <a:xfrm>
            <a:off x="4419600" y="773668"/>
            <a:ext cx="893193" cy="338554"/>
          </a:xfrm>
          <a:prstGeom prst="rect">
            <a:avLst/>
          </a:prstGeom>
        </p:spPr>
        <p:txBody>
          <a:bodyPr wrap="none">
            <a:spAutoFit/>
          </a:bodyPr>
          <a:lstStyle/>
          <a:p>
            <a:r>
              <a:rPr lang="en-US" sz="1600" u="sng" dirty="0"/>
              <a:t>Medium</a:t>
            </a:r>
          </a:p>
        </p:txBody>
      </p:sp>
      <p:sp>
        <p:nvSpPr>
          <p:cNvPr id="24" name="Rectangle 23">
            <a:extLst>
              <a:ext uri="{FF2B5EF4-FFF2-40B4-BE49-F238E27FC236}">
                <a16:creationId xmlns:a16="http://schemas.microsoft.com/office/drawing/2014/main" id="{AF3C9F99-4BAB-43AD-ABE5-DA6593451707}"/>
              </a:ext>
            </a:extLst>
          </p:cNvPr>
          <p:cNvSpPr/>
          <p:nvPr/>
        </p:nvSpPr>
        <p:spPr>
          <a:xfrm>
            <a:off x="6280713" y="773668"/>
            <a:ext cx="670376" cy="338554"/>
          </a:xfrm>
          <a:prstGeom prst="rect">
            <a:avLst/>
          </a:prstGeom>
        </p:spPr>
        <p:txBody>
          <a:bodyPr wrap="none">
            <a:spAutoFit/>
          </a:bodyPr>
          <a:lstStyle/>
          <a:p>
            <a:r>
              <a:rPr lang="en-US" sz="1600" u="sng" dirty="0"/>
              <a:t>Large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667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(n=45)</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43434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60198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(n=42)</a:t>
            </a:r>
          </a:p>
        </p:txBody>
      </p:sp>
      <p:sp>
        <p:nvSpPr>
          <p:cNvPr id="30" name="Rectangle 29">
            <a:extLst>
              <a:ext uri="{FF2B5EF4-FFF2-40B4-BE49-F238E27FC236}">
                <a16:creationId xmlns:a16="http://schemas.microsoft.com/office/drawing/2014/main" id="{666DC527-6AA9-4CE5-9662-A1A5AEF12DE9}"/>
              </a:ext>
            </a:extLst>
          </p:cNvPr>
          <p:cNvSpPr/>
          <p:nvPr/>
        </p:nvSpPr>
        <p:spPr>
          <a:xfrm>
            <a:off x="3124200" y="457200"/>
            <a:ext cx="3618939" cy="369332"/>
          </a:xfrm>
          <a:prstGeom prst="rect">
            <a:avLst/>
          </a:prstGeom>
        </p:spPr>
        <p:txBody>
          <a:bodyPr wrap="none">
            <a:spAutoFit/>
          </a:bodyPr>
          <a:lstStyle/>
          <a:p>
            <a:r>
              <a:rPr lang="en-US" u="sng" dirty="0"/>
              <a:t>                  Program Size*                 </a:t>
            </a:r>
          </a:p>
        </p:txBody>
      </p:sp>
      <p:sp>
        <p:nvSpPr>
          <p:cNvPr id="2" name="Rectangle 1">
            <a:extLst>
              <a:ext uri="{FF2B5EF4-FFF2-40B4-BE49-F238E27FC236}">
                <a16:creationId xmlns:a16="http://schemas.microsoft.com/office/drawing/2014/main" id="{2D036E54-4DF3-45D8-9A98-CDEE79310490}"/>
              </a:ext>
            </a:extLst>
          </p:cNvPr>
          <p:cNvSpPr/>
          <p:nvPr/>
        </p:nvSpPr>
        <p:spPr>
          <a:xfrm>
            <a:off x="7557822" y="5029200"/>
            <a:ext cx="1586178" cy="400110"/>
          </a:xfrm>
          <a:prstGeom prst="rect">
            <a:avLst/>
          </a:prstGeom>
          <a:solidFill>
            <a:schemeClr val="bg1"/>
          </a:solidFill>
        </p:spPr>
        <p:txBody>
          <a:bodyPr wrap="square">
            <a:spAutoFit/>
          </a:bodyPr>
          <a:lstStyle/>
          <a:p>
            <a:r>
              <a:rPr lang="en-US" altLang="en-US" sz="1000" i="1" dirty="0"/>
              <a:t>* - Program Size is    defined as follows: </a:t>
            </a:r>
            <a:endParaRPr lang="en-US" sz="1000" dirty="0"/>
          </a:p>
        </p:txBody>
      </p:sp>
      <p:sp>
        <p:nvSpPr>
          <p:cNvPr id="5" name="Rectangle 4">
            <a:extLst>
              <a:ext uri="{FF2B5EF4-FFF2-40B4-BE49-F238E27FC236}">
                <a16:creationId xmlns:a16="http://schemas.microsoft.com/office/drawing/2014/main" id="{4A15E25A-A670-45FE-B3AC-9FF737DE2F7E}"/>
              </a:ext>
            </a:extLst>
          </p:cNvPr>
          <p:cNvSpPr/>
          <p:nvPr/>
        </p:nvSpPr>
        <p:spPr>
          <a:xfrm>
            <a:off x="7604714" y="5345668"/>
            <a:ext cx="1539286" cy="553998"/>
          </a:xfrm>
          <a:prstGeom prst="rect">
            <a:avLst/>
          </a:prstGeom>
          <a:solidFill>
            <a:schemeClr val="bg1"/>
          </a:solidFill>
        </p:spPr>
        <p:txBody>
          <a:bodyPr wrap="square">
            <a:spAutoFit/>
          </a:bodyPr>
          <a:lstStyle/>
          <a:p>
            <a:r>
              <a:rPr lang="en-US" altLang="en-US" sz="1000" i="1" dirty="0"/>
              <a:t>- small = 1-10 fellows</a:t>
            </a:r>
          </a:p>
          <a:p>
            <a:r>
              <a:rPr lang="en-US" altLang="en-US" sz="1000" i="1" dirty="0"/>
              <a:t>- medium=11-17</a:t>
            </a:r>
          </a:p>
          <a:p>
            <a:r>
              <a:rPr lang="en-US" altLang="en-US" sz="1000" i="1" dirty="0"/>
              <a:t>- large=18 or more</a:t>
            </a:r>
            <a:endParaRPr lang="en-US" sz="1000" dirty="0"/>
          </a:p>
        </p:txBody>
      </p:sp>
    </p:spTree>
    <p:extLst>
      <p:ext uri="{BB962C8B-B14F-4D97-AF65-F5344CB8AC3E}">
        <p14:creationId xmlns:p14="http://schemas.microsoft.com/office/powerpoint/2010/main" val="171350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75">
            <a:extLst>
              <a:ext uri="{FF2B5EF4-FFF2-40B4-BE49-F238E27FC236}">
                <a16:creationId xmlns:a16="http://schemas.microsoft.com/office/drawing/2014/main" id="{3947AC1B-9C02-47F0-A2C9-A4E0FE59C978}"/>
              </a:ext>
            </a:extLst>
          </p:cNvPr>
          <p:cNvSpPr txBox="1">
            <a:spLocks noChangeArrowheads="1"/>
          </p:cNvSpPr>
          <p:nvPr/>
        </p:nvSpPr>
        <p:spPr bwMode="auto">
          <a:xfrm>
            <a:off x="6324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(n=43)</a:t>
            </a:r>
          </a:p>
        </p:txBody>
      </p:sp>
      <p:sp>
        <p:nvSpPr>
          <p:cNvPr id="29" name="Text Box 75">
            <a:extLst>
              <a:ext uri="{FF2B5EF4-FFF2-40B4-BE49-F238E27FC236}">
                <a16:creationId xmlns:a16="http://schemas.microsoft.com/office/drawing/2014/main" id="{6AB746EC-A86D-498E-BE8C-25E080133D24}"/>
              </a:ext>
            </a:extLst>
          </p:cNvPr>
          <p:cNvSpPr txBox="1">
            <a:spLocks noChangeArrowheads="1"/>
          </p:cNvSpPr>
          <p:nvPr/>
        </p:nvSpPr>
        <p:spPr bwMode="auto">
          <a:xfrm>
            <a:off x="7848600" y="6443990"/>
            <a:ext cx="1143000" cy="261610"/>
          </a:xfrm>
          <a:prstGeom prst="rect">
            <a:avLst/>
          </a:prstGeom>
          <a:solidFill>
            <a:schemeClr val="bg1"/>
          </a:solidFill>
          <a:ln>
            <a:noFill/>
          </a:ln>
          <a:effec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(n=50)</a:t>
            </a:r>
          </a:p>
        </p:txBody>
      </p:sp>
      <p:pic>
        <p:nvPicPr>
          <p:cNvPr id="6" name="Picture 5">
            <a:extLst>
              <a:ext uri="{FF2B5EF4-FFF2-40B4-BE49-F238E27FC236}">
                <a16:creationId xmlns:a16="http://schemas.microsoft.com/office/drawing/2014/main" id="{6AFAE730-FFB4-4484-8B55-0FA440A21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099809"/>
            <a:ext cx="4267202" cy="5377191"/>
          </a:xfrm>
          <a:prstGeom prst="rect">
            <a:avLst/>
          </a:prstGeom>
        </p:spPr>
      </p:pic>
      <p:pic>
        <p:nvPicPr>
          <p:cNvPr id="4" name="Picture 3">
            <a:extLst>
              <a:ext uri="{FF2B5EF4-FFF2-40B4-BE49-F238E27FC236}">
                <a16:creationId xmlns:a16="http://schemas.microsoft.com/office/drawing/2014/main" id="{ED703F5F-83E3-49AA-9C5E-E8249D880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99809"/>
            <a:ext cx="2895598" cy="5377189"/>
          </a:xfrm>
          <a:prstGeom prst="rect">
            <a:avLst/>
          </a:prstGeom>
        </p:spPr>
      </p:pic>
      <p:sp>
        <p:nvSpPr>
          <p:cNvPr id="10247" name="Text Box 7"/>
          <p:cNvSpPr txBox="1">
            <a:spLocks noChangeArrowheads="1"/>
          </p:cNvSpPr>
          <p:nvPr/>
        </p:nvSpPr>
        <p:spPr bwMode="auto">
          <a:xfrm>
            <a:off x="-76200" y="6611779"/>
            <a:ext cx="9448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female Fellows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Percentage of Female Fellows Per Cardiovascular Program by PD Gender /Age</a:t>
            </a:r>
          </a:p>
        </p:txBody>
      </p:sp>
      <p:sp>
        <p:nvSpPr>
          <p:cNvPr id="11" name="Text Box 75"/>
          <p:cNvSpPr txBox="1">
            <a:spLocks noChangeArrowheads="1"/>
          </p:cNvSpPr>
          <p:nvPr/>
        </p:nvSpPr>
        <p:spPr bwMode="auto">
          <a:xfrm>
            <a:off x="9144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06476698-0B77-4377-B7FF-A849116B9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1" y="1099809"/>
            <a:ext cx="1447225" cy="5377190"/>
          </a:xfrm>
          <a:prstGeom prst="rect">
            <a:avLst/>
          </a:prstGeom>
        </p:spPr>
      </p:pic>
      <p:sp>
        <p:nvSpPr>
          <p:cNvPr id="8" name="Text Box 75">
            <a:extLst>
              <a:ext uri="{FF2B5EF4-FFF2-40B4-BE49-F238E27FC236}">
                <a16:creationId xmlns:a16="http://schemas.microsoft.com/office/drawing/2014/main" id="{1206D702-4A33-4674-BFB5-A74F9BDC0C76}"/>
              </a:ext>
            </a:extLst>
          </p:cNvPr>
          <p:cNvSpPr txBox="1">
            <a:spLocks noChangeArrowheads="1"/>
          </p:cNvSpPr>
          <p:nvPr/>
        </p:nvSpPr>
        <p:spPr bwMode="auto">
          <a:xfrm>
            <a:off x="228600" y="1371600"/>
            <a:ext cx="533400" cy="24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0%</a:t>
            </a:r>
          </a:p>
        </p:txBody>
      </p:sp>
      <p:cxnSp>
        <p:nvCxnSpPr>
          <p:cNvPr id="9" name="Straight Arrow Connector 8">
            <a:extLst>
              <a:ext uri="{FF2B5EF4-FFF2-40B4-BE49-F238E27FC236}">
                <a16:creationId xmlns:a16="http://schemas.microsoft.com/office/drawing/2014/main" id="{6F9F933F-A39E-4C9F-A78D-9E00EB9B1F1E}"/>
              </a:ext>
            </a:extLst>
          </p:cNvPr>
          <p:cNvCxnSpPr/>
          <p:nvPr/>
        </p:nvCxnSpPr>
        <p:spPr>
          <a:xfrm>
            <a:off x="685800" y="15048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 Box 75">
            <a:extLst>
              <a:ext uri="{FF2B5EF4-FFF2-40B4-BE49-F238E27FC236}">
                <a16:creationId xmlns:a16="http://schemas.microsoft.com/office/drawing/2014/main" id="{B1612009-9BF3-40A3-9B00-50991606245C}"/>
              </a:ext>
            </a:extLst>
          </p:cNvPr>
          <p:cNvSpPr txBox="1">
            <a:spLocks noChangeArrowheads="1"/>
          </p:cNvSpPr>
          <p:nvPr/>
        </p:nvSpPr>
        <p:spPr bwMode="auto">
          <a:xfrm>
            <a:off x="0" y="2819400"/>
            <a:ext cx="762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1% - 25%</a:t>
            </a:r>
          </a:p>
        </p:txBody>
      </p:sp>
      <p:cxnSp>
        <p:nvCxnSpPr>
          <p:cNvPr id="12" name="Straight Arrow Connector 11">
            <a:extLst>
              <a:ext uri="{FF2B5EF4-FFF2-40B4-BE49-F238E27FC236}">
                <a16:creationId xmlns:a16="http://schemas.microsoft.com/office/drawing/2014/main" id="{111B5950-E945-4F49-A42D-ADAB48F6C491}"/>
              </a:ext>
            </a:extLst>
          </p:cNvPr>
          <p:cNvCxnSpPr/>
          <p:nvPr/>
        </p:nvCxnSpPr>
        <p:spPr>
          <a:xfrm>
            <a:off x="685800" y="295269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 Box 75">
            <a:extLst>
              <a:ext uri="{FF2B5EF4-FFF2-40B4-BE49-F238E27FC236}">
                <a16:creationId xmlns:a16="http://schemas.microsoft.com/office/drawing/2014/main" id="{32BE5512-5512-4548-A70B-AE42BC78704C}"/>
              </a:ext>
            </a:extLst>
          </p:cNvPr>
          <p:cNvSpPr txBox="1">
            <a:spLocks noChangeArrowheads="1"/>
          </p:cNvSpPr>
          <p:nvPr/>
        </p:nvSpPr>
        <p:spPr bwMode="auto">
          <a:xfrm>
            <a:off x="-76200" y="52401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26% - 50%</a:t>
            </a:r>
          </a:p>
        </p:txBody>
      </p:sp>
      <p:cxnSp>
        <p:nvCxnSpPr>
          <p:cNvPr id="14" name="Straight Arrow Connector 13">
            <a:extLst>
              <a:ext uri="{FF2B5EF4-FFF2-40B4-BE49-F238E27FC236}">
                <a16:creationId xmlns:a16="http://schemas.microsoft.com/office/drawing/2014/main" id="{0199AD1A-9EA6-4547-8D16-A8C93979BAE8}"/>
              </a:ext>
            </a:extLst>
          </p:cNvPr>
          <p:cNvCxnSpPr/>
          <p:nvPr/>
        </p:nvCxnSpPr>
        <p:spPr>
          <a:xfrm>
            <a:off x="762000" y="53734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 Box 75">
            <a:extLst>
              <a:ext uri="{FF2B5EF4-FFF2-40B4-BE49-F238E27FC236}">
                <a16:creationId xmlns:a16="http://schemas.microsoft.com/office/drawing/2014/main" id="{E36BDDDA-0C32-455A-B55F-89B6180B6C2A}"/>
              </a:ext>
            </a:extLst>
          </p:cNvPr>
          <p:cNvSpPr txBox="1">
            <a:spLocks noChangeArrowheads="1"/>
          </p:cNvSpPr>
          <p:nvPr/>
        </p:nvSpPr>
        <p:spPr bwMode="auto">
          <a:xfrm>
            <a:off x="-76200" y="6230779"/>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51% - 75%</a:t>
            </a:r>
          </a:p>
        </p:txBody>
      </p:sp>
      <p:cxnSp>
        <p:nvCxnSpPr>
          <p:cNvPr id="16" name="Straight Arrow Connector 15">
            <a:extLst>
              <a:ext uri="{FF2B5EF4-FFF2-40B4-BE49-F238E27FC236}">
                <a16:creationId xmlns:a16="http://schemas.microsoft.com/office/drawing/2014/main" id="{93ABA3FE-5A84-4A80-9EDD-11B234A1D563}"/>
              </a:ext>
            </a:extLst>
          </p:cNvPr>
          <p:cNvCxnSpPr/>
          <p:nvPr/>
        </p:nvCxnSpPr>
        <p:spPr>
          <a:xfrm>
            <a:off x="762000" y="6364069"/>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75">
            <a:extLst>
              <a:ext uri="{FF2B5EF4-FFF2-40B4-BE49-F238E27FC236}">
                <a16:creationId xmlns:a16="http://schemas.microsoft.com/office/drawing/2014/main" id="{6EBA2D7A-C421-4E63-A061-278CFF7849CF}"/>
              </a:ext>
            </a:extLst>
          </p:cNvPr>
          <p:cNvSpPr txBox="1">
            <a:spLocks noChangeArrowheads="1"/>
          </p:cNvSpPr>
          <p:nvPr/>
        </p:nvSpPr>
        <p:spPr bwMode="auto">
          <a:xfrm>
            <a:off x="-76200" y="6400800"/>
            <a:ext cx="914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000" b="0" dirty="0">
                <a:solidFill>
                  <a:schemeClr val="tx1"/>
                </a:solidFill>
              </a:rPr>
              <a:t>&gt; 75%</a:t>
            </a:r>
          </a:p>
        </p:txBody>
      </p:sp>
      <p:cxnSp>
        <p:nvCxnSpPr>
          <p:cNvPr id="18" name="Straight Arrow Connector 17">
            <a:extLst>
              <a:ext uri="{FF2B5EF4-FFF2-40B4-BE49-F238E27FC236}">
                <a16:creationId xmlns:a16="http://schemas.microsoft.com/office/drawing/2014/main" id="{51465E22-A6FA-4C9C-A811-C2D80B48DA03}"/>
              </a:ext>
            </a:extLst>
          </p:cNvPr>
          <p:cNvCxnSpPr>
            <a:cxnSpLocks/>
          </p:cNvCxnSpPr>
          <p:nvPr/>
        </p:nvCxnSpPr>
        <p:spPr>
          <a:xfrm flipV="1">
            <a:off x="685800" y="6443990"/>
            <a:ext cx="533400" cy="9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3F7BF5D-FC3F-46BF-9137-7DACE85F4695}"/>
              </a:ext>
            </a:extLst>
          </p:cNvPr>
          <p:cNvSpPr/>
          <p:nvPr/>
        </p:nvSpPr>
        <p:spPr>
          <a:xfrm>
            <a:off x="1143000" y="914400"/>
            <a:ext cx="645818" cy="369332"/>
          </a:xfrm>
          <a:prstGeom prst="rect">
            <a:avLst/>
          </a:prstGeom>
        </p:spPr>
        <p:txBody>
          <a:bodyPr wrap="none">
            <a:spAutoFit/>
          </a:bodyPr>
          <a:lstStyle/>
          <a:p>
            <a:r>
              <a:rPr lang="en-US" u="sng" dirty="0"/>
              <a:t>Total</a:t>
            </a:r>
          </a:p>
        </p:txBody>
      </p:sp>
      <p:sp>
        <p:nvSpPr>
          <p:cNvPr id="22" name="Rectangle 21">
            <a:extLst>
              <a:ext uri="{FF2B5EF4-FFF2-40B4-BE49-F238E27FC236}">
                <a16:creationId xmlns:a16="http://schemas.microsoft.com/office/drawing/2014/main" id="{8ED422C8-BC57-4FCB-B069-A0B37F5EC518}"/>
              </a:ext>
            </a:extLst>
          </p:cNvPr>
          <p:cNvSpPr/>
          <p:nvPr/>
        </p:nvSpPr>
        <p:spPr>
          <a:xfrm>
            <a:off x="2509929" y="956846"/>
            <a:ext cx="614271" cy="338554"/>
          </a:xfrm>
          <a:prstGeom prst="rect">
            <a:avLst/>
          </a:prstGeom>
        </p:spPr>
        <p:txBody>
          <a:bodyPr wrap="none">
            <a:spAutoFit/>
          </a:bodyPr>
          <a:lstStyle/>
          <a:p>
            <a:r>
              <a:rPr lang="en-US" sz="1600" u="sng" dirty="0"/>
              <a:t>Male</a:t>
            </a:r>
          </a:p>
        </p:txBody>
      </p:sp>
      <p:sp>
        <p:nvSpPr>
          <p:cNvPr id="23" name="Rectangle 22">
            <a:extLst>
              <a:ext uri="{FF2B5EF4-FFF2-40B4-BE49-F238E27FC236}">
                <a16:creationId xmlns:a16="http://schemas.microsoft.com/office/drawing/2014/main" id="{9C704340-B08A-4AB9-A663-8C63378A7571}"/>
              </a:ext>
            </a:extLst>
          </p:cNvPr>
          <p:cNvSpPr/>
          <p:nvPr/>
        </p:nvSpPr>
        <p:spPr>
          <a:xfrm>
            <a:off x="3810000" y="956846"/>
            <a:ext cx="821763" cy="338554"/>
          </a:xfrm>
          <a:prstGeom prst="rect">
            <a:avLst/>
          </a:prstGeom>
        </p:spPr>
        <p:txBody>
          <a:bodyPr wrap="none">
            <a:spAutoFit/>
          </a:bodyPr>
          <a:lstStyle/>
          <a:p>
            <a:r>
              <a:rPr lang="en-US" sz="1600" u="sng" dirty="0"/>
              <a:t>Female</a:t>
            </a:r>
          </a:p>
        </p:txBody>
      </p:sp>
      <p:sp>
        <p:nvSpPr>
          <p:cNvPr id="26" name="Text Box 75">
            <a:extLst>
              <a:ext uri="{FF2B5EF4-FFF2-40B4-BE49-F238E27FC236}">
                <a16:creationId xmlns:a16="http://schemas.microsoft.com/office/drawing/2014/main" id="{DA2B4BDC-8A6E-48A8-8686-4B33D34D48B9}"/>
              </a:ext>
            </a:extLst>
          </p:cNvPr>
          <p:cNvSpPr txBox="1">
            <a:spLocks noChangeArrowheads="1"/>
          </p:cNvSpPr>
          <p:nvPr/>
        </p:nvSpPr>
        <p:spPr bwMode="auto">
          <a:xfrm>
            <a:off x="22098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(n=104)</a:t>
            </a:r>
          </a:p>
        </p:txBody>
      </p:sp>
      <p:sp>
        <p:nvSpPr>
          <p:cNvPr id="27" name="Text Box 75">
            <a:extLst>
              <a:ext uri="{FF2B5EF4-FFF2-40B4-BE49-F238E27FC236}">
                <a16:creationId xmlns:a16="http://schemas.microsoft.com/office/drawing/2014/main" id="{838F13F3-8585-45B7-8344-572096AEE40F}"/>
              </a:ext>
            </a:extLst>
          </p:cNvPr>
          <p:cNvSpPr txBox="1">
            <a:spLocks noChangeArrowheads="1"/>
          </p:cNvSpPr>
          <p:nvPr/>
        </p:nvSpPr>
        <p:spPr bwMode="auto">
          <a:xfrm>
            <a:off x="36576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(n=26)</a:t>
            </a:r>
          </a:p>
        </p:txBody>
      </p:sp>
      <p:sp>
        <p:nvSpPr>
          <p:cNvPr id="28" name="Text Box 75">
            <a:extLst>
              <a:ext uri="{FF2B5EF4-FFF2-40B4-BE49-F238E27FC236}">
                <a16:creationId xmlns:a16="http://schemas.microsoft.com/office/drawing/2014/main" id="{A536DFAE-87E5-45FF-9B88-D7D504E4BF05}"/>
              </a:ext>
            </a:extLst>
          </p:cNvPr>
          <p:cNvSpPr txBox="1">
            <a:spLocks noChangeArrowheads="1"/>
          </p:cNvSpPr>
          <p:nvPr/>
        </p:nvSpPr>
        <p:spPr bwMode="auto">
          <a:xfrm>
            <a:off x="4953000" y="64439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(n=36)</a:t>
            </a:r>
          </a:p>
        </p:txBody>
      </p:sp>
      <p:sp>
        <p:nvSpPr>
          <p:cNvPr id="30" name="Rectangle 29">
            <a:extLst>
              <a:ext uri="{FF2B5EF4-FFF2-40B4-BE49-F238E27FC236}">
                <a16:creationId xmlns:a16="http://schemas.microsoft.com/office/drawing/2014/main" id="{EA068B36-CDDC-45D0-8CDC-9F6609092F4A}"/>
              </a:ext>
            </a:extLst>
          </p:cNvPr>
          <p:cNvSpPr/>
          <p:nvPr/>
        </p:nvSpPr>
        <p:spPr>
          <a:xfrm>
            <a:off x="4862258" y="848380"/>
            <a:ext cx="1356526" cy="523220"/>
          </a:xfrm>
          <a:prstGeom prst="rect">
            <a:avLst/>
          </a:prstGeom>
        </p:spPr>
        <p:txBody>
          <a:bodyPr wrap="none">
            <a:spAutoFit/>
          </a:bodyPr>
          <a:lstStyle/>
          <a:p>
            <a:pPr algn="ctr"/>
            <a:r>
              <a:rPr lang="en-US" sz="1400" u="sng" dirty="0"/>
              <a:t>Early Career</a:t>
            </a:r>
          </a:p>
          <a:p>
            <a:pPr algn="ctr"/>
            <a:r>
              <a:rPr lang="en-US" sz="1400" u="sng" dirty="0"/>
              <a:t>(36 – 45 years)</a:t>
            </a:r>
          </a:p>
        </p:txBody>
      </p:sp>
      <p:sp>
        <p:nvSpPr>
          <p:cNvPr id="31" name="Rectangle 30">
            <a:extLst>
              <a:ext uri="{FF2B5EF4-FFF2-40B4-BE49-F238E27FC236}">
                <a16:creationId xmlns:a16="http://schemas.microsoft.com/office/drawing/2014/main" id="{91FAB0F8-E33F-45A9-BEC9-8C0278ED8D65}"/>
              </a:ext>
            </a:extLst>
          </p:cNvPr>
          <p:cNvSpPr/>
          <p:nvPr/>
        </p:nvSpPr>
        <p:spPr>
          <a:xfrm>
            <a:off x="6248400" y="848380"/>
            <a:ext cx="1356525" cy="523220"/>
          </a:xfrm>
          <a:prstGeom prst="rect">
            <a:avLst/>
          </a:prstGeom>
        </p:spPr>
        <p:txBody>
          <a:bodyPr wrap="none">
            <a:spAutoFit/>
          </a:bodyPr>
          <a:lstStyle/>
          <a:p>
            <a:pPr algn="ctr"/>
            <a:r>
              <a:rPr lang="en-US" sz="1400" u="sng" dirty="0"/>
              <a:t>Mid Career</a:t>
            </a:r>
          </a:p>
          <a:p>
            <a:pPr algn="ctr"/>
            <a:r>
              <a:rPr lang="en-US" sz="1400" u="sng" dirty="0"/>
              <a:t>(46 – 55 years)</a:t>
            </a:r>
          </a:p>
        </p:txBody>
      </p:sp>
      <p:sp>
        <p:nvSpPr>
          <p:cNvPr id="32" name="Rectangle 31">
            <a:extLst>
              <a:ext uri="{FF2B5EF4-FFF2-40B4-BE49-F238E27FC236}">
                <a16:creationId xmlns:a16="http://schemas.microsoft.com/office/drawing/2014/main" id="{4F9C7216-9AD3-4CB6-9E26-AB4AF51B1C80}"/>
              </a:ext>
            </a:extLst>
          </p:cNvPr>
          <p:cNvSpPr/>
          <p:nvPr/>
        </p:nvSpPr>
        <p:spPr>
          <a:xfrm>
            <a:off x="7763316" y="838200"/>
            <a:ext cx="1100045" cy="523220"/>
          </a:xfrm>
          <a:prstGeom prst="rect">
            <a:avLst/>
          </a:prstGeom>
        </p:spPr>
        <p:txBody>
          <a:bodyPr wrap="none">
            <a:spAutoFit/>
          </a:bodyPr>
          <a:lstStyle/>
          <a:p>
            <a:pPr algn="ctr"/>
            <a:r>
              <a:rPr lang="en-US" sz="1400" u="sng" dirty="0"/>
              <a:t>Late Career</a:t>
            </a:r>
          </a:p>
          <a:p>
            <a:pPr algn="ctr"/>
            <a:r>
              <a:rPr lang="en-US" sz="1400" u="sng" dirty="0"/>
              <a:t>(&gt; 55 years)</a:t>
            </a:r>
          </a:p>
        </p:txBody>
      </p:sp>
      <p:sp>
        <p:nvSpPr>
          <p:cNvPr id="34" name="Rectangle 33">
            <a:extLst>
              <a:ext uri="{FF2B5EF4-FFF2-40B4-BE49-F238E27FC236}">
                <a16:creationId xmlns:a16="http://schemas.microsoft.com/office/drawing/2014/main" id="{F1C82869-C43A-42C7-9FB5-8B7CBB773002}"/>
              </a:ext>
            </a:extLst>
          </p:cNvPr>
          <p:cNvSpPr/>
          <p:nvPr/>
        </p:nvSpPr>
        <p:spPr>
          <a:xfrm>
            <a:off x="2209800" y="621268"/>
            <a:ext cx="2717795" cy="369332"/>
          </a:xfrm>
          <a:prstGeom prst="rect">
            <a:avLst/>
          </a:prstGeom>
        </p:spPr>
        <p:txBody>
          <a:bodyPr wrap="none">
            <a:spAutoFit/>
          </a:bodyPr>
          <a:lstStyle/>
          <a:p>
            <a:r>
              <a:rPr lang="en-US" u="sng" dirty="0"/>
              <a:t>Program Director - Gender</a:t>
            </a:r>
          </a:p>
        </p:txBody>
      </p:sp>
      <p:sp>
        <p:nvSpPr>
          <p:cNvPr id="35" name="Rectangle 34">
            <a:extLst>
              <a:ext uri="{FF2B5EF4-FFF2-40B4-BE49-F238E27FC236}">
                <a16:creationId xmlns:a16="http://schemas.microsoft.com/office/drawing/2014/main" id="{E7345739-2440-40C8-9449-6971CD603FE2}"/>
              </a:ext>
            </a:extLst>
          </p:cNvPr>
          <p:cNvSpPr/>
          <p:nvPr/>
        </p:nvSpPr>
        <p:spPr>
          <a:xfrm>
            <a:off x="5791200" y="533400"/>
            <a:ext cx="2362891" cy="369332"/>
          </a:xfrm>
          <a:prstGeom prst="rect">
            <a:avLst/>
          </a:prstGeom>
        </p:spPr>
        <p:txBody>
          <a:bodyPr wrap="none">
            <a:spAutoFit/>
          </a:bodyPr>
          <a:lstStyle/>
          <a:p>
            <a:r>
              <a:rPr lang="en-US" u="sng" dirty="0"/>
              <a:t>Program Director - Age</a:t>
            </a:r>
          </a:p>
        </p:txBody>
      </p:sp>
    </p:spTree>
    <p:extLst>
      <p:ext uri="{BB962C8B-B14F-4D97-AF65-F5344CB8AC3E}">
        <p14:creationId xmlns:p14="http://schemas.microsoft.com/office/powerpoint/2010/main" val="417836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 Box 7"/>
          <p:cNvSpPr txBox="1">
            <a:spLocks noChangeArrowheads="1"/>
          </p:cNvSpPr>
          <p:nvPr/>
        </p:nvSpPr>
        <p:spPr bwMode="auto">
          <a:xfrm>
            <a:off x="-76200" y="6477000"/>
            <a:ext cx="944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eaLnBrk="1" hangingPunct="1"/>
            <a:r>
              <a:rPr lang="en-US" altLang="en-US" sz="1000" b="0" i="1" dirty="0">
                <a:solidFill>
                  <a:schemeClr val="tx1"/>
                </a:solidFill>
              </a:rPr>
              <a:t>Q:  Thinking about the Fellows in your general cardiovascular program, please provide a count of the following: Total Number of underrepresented minority Fellows</a:t>
            </a:r>
          </a:p>
          <a:p>
            <a:pPr eaLnBrk="1" hangingPunct="1"/>
            <a:r>
              <a:rPr lang="en-US" altLang="en-US" sz="1000" b="0" i="1" dirty="0">
                <a:solidFill>
                  <a:schemeClr val="tx1"/>
                </a:solidFill>
              </a:rPr>
              <a:t>     (n=130)</a:t>
            </a:r>
          </a:p>
        </p:txBody>
      </p:sp>
      <p:sp>
        <p:nvSpPr>
          <p:cNvPr id="10248" name="Rectangle 8"/>
          <p:cNvSpPr>
            <a:spLocks noGrp="1" noChangeArrowheads="1"/>
          </p:cNvSpPr>
          <p:nvPr>
            <p:ph type="title"/>
          </p:nvPr>
        </p:nvSpPr>
        <p:spPr>
          <a:xfrm>
            <a:off x="0" y="76200"/>
            <a:ext cx="9144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dirty="0">
                <a:solidFill>
                  <a:srgbClr val="00386B"/>
                </a:solidFill>
              </a:rPr>
              <a:t>Total Number of Underrepresented Minority Fellows Per Cardiovascular Program</a:t>
            </a:r>
          </a:p>
        </p:txBody>
      </p:sp>
      <p:sp>
        <p:nvSpPr>
          <p:cNvPr id="11" name="Text Box 75"/>
          <p:cNvSpPr txBox="1">
            <a:spLocks noChangeArrowheads="1"/>
          </p:cNvSpPr>
          <p:nvPr/>
        </p:nvSpPr>
        <p:spPr bwMode="auto">
          <a:xfrm>
            <a:off x="4191000" y="6291590"/>
            <a:ext cx="11430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4500" b="1">
                <a:solidFill>
                  <a:srgbClr val="000066"/>
                </a:solidFill>
                <a:latin typeface="Arial" charset="0"/>
              </a:defRPr>
            </a:lvl1pPr>
            <a:lvl2pPr marL="742950" indent="-285750" eaLnBrk="0" hangingPunct="0">
              <a:defRPr sz="4500" b="1">
                <a:solidFill>
                  <a:srgbClr val="000066"/>
                </a:solidFill>
                <a:latin typeface="Arial" charset="0"/>
              </a:defRPr>
            </a:lvl2pPr>
            <a:lvl3pPr marL="1143000" indent="-228600" eaLnBrk="0" hangingPunct="0">
              <a:defRPr sz="4500" b="1">
                <a:solidFill>
                  <a:srgbClr val="000066"/>
                </a:solidFill>
                <a:latin typeface="Arial" charset="0"/>
              </a:defRPr>
            </a:lvl3pPr>
            <a:lvl4pPr marL="1600200" indent="-228600" eaLnBrk="0" hangingPunct="0">
              <a:defRPr sz="4500" b="1">
                <a:solidFill>
                  <a:srgbClr val="000066"/>
                </a:solidFill>
                <a:latin typeface="Arial" charset="0"/>
              </a:defRPr>
            </a:lvl4pPr>
            <a:lvl5pPr marL="2057400" indent="-228600" eaLnBrk="0" hangingPunct="0">
              <a:defRPr sz="4500" b="1">
                <a:solidFill>
                  <a:srgbClr val="000066"/>
                </a:solidFill>
                <a:latin typeface="Arial" charset="0"/>
              </a:defRPr>
            </a:lvl5pPr>
            <a:lvl6pPr marL="2514600" indent="-228600" eaLnBrk="0" fontAlgn="base" hangingPunct="0">
              <a:spcBef>
                <a:spcPct val="0"/>
              </a:spcBef>
              <a:spcAft>
                <a:spcPct val="0"/>
              </a:spcAft>
              <a:defRPr sz="4500" b="1">
                <a:solidFill>
                  <a:srgbClr val="000066"/>
                </a:solidFill>
                <a:latin typeface="Arial" charset="0"/>
              </a:defRPr>
            </a:lvl6pPr>
            <a:lvl7pPr marL="2971800" indent="-228600" eaLnBrk="0" fontAlgn="base" hangingPunct="0">
              <a:spcBef>
                <a:spcPct val="0"/>
              </a:spcBef>
              <a:spcAft>
                <a:spcPct val="0"/>
              </a:spcAft>
              <a:defRPr sz="4500" b="1">
                <a:solidFill>
                  <a:srgbClr val="000066"/>
                </a:solidFill>
                <a:latin typeface="Arial" charset="0"/>
              </a:defRPr>
            </a:lvl7pPr>
            <a:lvl8pPr marL="3429000" indent="-228600" eaLnBrk="0" fontAlgn="base" hangingPunct="0">
              <a:spcBef>
                <a:spcPct val="0"/>
              </a:spcBef>
              <a:spcAft>
                <a:spcPct val="0"/>
              </a:spcAft>
              <a:defRPr sz="4500" b="1">
                <a:solidFill>
                  <a:srgbClr val="000066"/>
                </a:solidFill>
                <a:latin typeface="Arial" charset="0"/>
              </a:defRPr>
            </a:lvl8pPr>
            <a:lvl9pPr marL="3886200" indent="-228600" eaLnBrk="0" fontAlgn="base" hangingPunct="0">
              <a:spcBef>
                <a:spcPct val="0"/>
              </a:spcBef>
              <a:spcAft>
                <a:spcPct val="0"/>
              </a:spcAft>
              <a:defRPr sz="4500" b="1">
                <a:solidFill>
                  <a:srgbClr val="000066"/>
                </a:solidFill>
                <a:latin typeface="Arial" charset="0"/>
              </a:defRPr>
            </a:lvl9pPr>
          </a:lstStyle>
          <a:p>
            <a:pPr algn="ctr"/>
            <a:r>
              <a:rPr lang="en-US" altLang="en-US" sz="1100" b="0" dirty="0">
                <a:solidFill>
                  <a:schemeClr val="tx1"/>
                </a:solidFill>
              </a:rPr>
              <a:t>(n=130)</a:t>
            </a:r>
          </a:p>
        </p:txBody>
      </p:sp>
      <p:pic>
        <p:nvPicPr>
          <p:cNvPr id="3" name="Picture 2">
            <a:extLst>
              <a:ext uri="{FF2B5EF4-FFF2-40B4-BE49-F238E27FC236}">
                <a16:creationId xmlns:a16="http://schemas.microsoft.com/office/drawing/2014/main" id="{5F6E1EBB-A692-4602-91A2-60E5463FA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533400"/>
            <a:ext cx="8305799" cy="5939262"/>
          </a:xfrm>
          <a:prstGeom prst="rect">
            <a:avLst/>
          </a:prstGeom>
        </p:spPr>
      </p:pic>
    </p:spTree>
    <p:extLst>
      <p:ext uri="{BB962C8B-B14F-4D97-AF65-F5344CB8AC3E}">
        <p14:creationId xmlns:p14="http://schemas.microsoft.com/office/powerpoint/2010/main" val="2994957965"/>
      </p:ext>
    </p:extLst>
  </p:cSld>
  <p:clrMapOvr>
    <a:masterClrMapping/>
  </p:clrMapOvr>
</p:sld>
</file>

<file path=ppt/theme/theme1.xml><?xml version="1.0" encoding="utf-8"?>
<a:theme xmlns:a="http://schemas.openxmlformats.org/drawingml/2006/main" name="Office Theme">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0C2C78C9D1EF4E901AD09E49320DFE" ma:contentTypeVersion="0" ma:contentTypeDescription="Create a new document." ma:contentTypeScope="" ma:versionID="9d626287c1a8373ad84e1df4ae989b1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D617E8-2F3F-4C1C-9F3E-39C2AA1DFFB6}">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6D13FE-602A-47A6-9A8D-A2710CBBD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10A2F20-1F9C-4BF6-AE18-DB1D929C2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14288</TotalTime>
  <Words>9499</Words>
  <Application>Microsoft Macintosh PowerPoint</Application>
  <PresentationFormat>On-screen Show (4:3)</PresentationFormat>
  <Paragraphs>1018</Paragraphs>
  <Slides>68</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Franklin Gothic Book</vt:lpstr>
      <vt:lpstr>Garamond</vt:lpstr>
      <vt:lpstr>Times</vt:lpstr>
      <vt:lpstr>Office Theme</vt:lpstr>
      <vt:lpstr>2018 CV Training Program Directors  Omnibus Research  July 2018</vt:lpstr>
      <vt:lpstr>PowerPoint Presentation</vt:lpstr>
      <vt:lpstr>PowerPoint Presentation</vt:lpstr>
      <vt:lpstr>PowerPoint Presentation</vt:lpstr>
      <vt:lpstr>Total Number of Female Fellows Per Cardiovascular Program</vt:lpstr>
      <vt:lpstr>Percentage of Female Fellows Per Cardiovascular Program by Region</vt:lpstr>
      <vt:lpstr>Percentage of Female Fellows Per Cardiovascular Program by Program Size</vt:lpstr>
      <vt:lpstr>Percentage of Female Fellows Per Cardiovascular Program by PD Gender /Age</vt:lpstr>
      <vt:lpstr>Total Number of Underrepresented Minority Fellows Per Cardiovascular Program</vt:lpstr>
      <vt:lpstr>Percentage of Underrepresented Minority Fellows Per Cardiovascular Program by Region</vt:lpstr>
      <vt:lpstr>Percentage of Underrepresented Minority Fellows Per CV Program by Program Size</vt:lpstr>
      <vt:lpstr>Percentage of Underrepresented Minority Fellows Per CV Program by PD Gender/Age</vt:lpstr>
      <vt:lpstr>Total Number of International Medical Graduate Fellows Per CV Program</vt:lpstr>
      <vt:lpstr>Percentage of International Medical Graduate Fellows Per CV Program by Region</vt:lpstr>
      <vt:lpstr>Percentage of International Medical Graduate Fellows Per CV Program by Program Size</vt:lpstr>
      <vt:lpstr>Total Number of Fellows in Advanced Fellowships Per CV Program – Interventional Cardiology</vt:lpstr>
      <vt:lpstr>Total Number of Fellows in Advanced Fellowships Per CV Program – Electrophysiology</vt:lpstr>
      <vt:lpstr>Total Number of Fellows in Advanced Fellowships Per CV Program – Heart Failure</vt:lpstr>
      <vt:lpstr>Total Number of Fellows in Advanced Fellowships Per CV Program – ACHD</vt:lpstr>
      <vt:lpstr>Total Number of Fellows in Advanced Fellowships Per CV Program – Imaging</vt:lpstr>
      <vt:lpstr>PowerPoint Presentation</vt:lpstr>
      <vt:lpstr>Usage of a 12 Month or 4 Week Block Schedule</vt:lpstr>
      <vt:lpstr>Fellowship Program Night Time Coverage Options at Primary Hospital</vt:lpstr>
      <vt:lpstr>Fellowship Program Night Time Coverage Options at Primary Hospital by Program Size</vt:lpstr>
      <vt:lpstr>Ability for Fellows to “Moonlight”</vt:lpstr>
      <vt:lpstr>Number of Hospitals Fellows Cover During Clinical Rotations</vt:lpstr>
      <vt:lpstr>PowerPoint Presentation</vt:lpstr>
      <vt:lpstr>Age and Gender of CV Training Program Directors</vt:lpstr>
      <vt:lpstr>Ethnicity of CV Training Program Directors</vt:lpstr>
      <vt:lpstr>Number of Years: Since Training Completion / At Current Institution</vt:lpstr>
      <vt:lpstr>Number of Years: Since Training Completion Per CV Program</vt:lpstr>
      <vt:lpstr>Number of Years: At Current Institution Per CV Program</vt:lpstr>
      <vt:lpstr>Number of Years:  Program Director At Current Institution / Have Ever Been Program Director at Another Institution</vt:lpstr>
      <vt:lpstr>Number of Years: Program Director At Current Institution Per CV Program</vt:lpstr>
      <vt:lpstr>Current Academic Rank / Specialty</vt:lpstr>
      <vt:lpstr>Estimated Percentage of Protected Time for Program Director Activity</vt:lpstr>
      <vt:lpstr>Planning to Step Down as PD in Next Two Years</vt:lpstr>
      <vt:lpstr>Number of Assistant Program Directors</vt:lpstr>
      <vt:lpstr>PowerPoint Presentation</vt:lpstr>
      <vt:lpstr>Is Direct Clinical Exposure to Any of the Following Lacking In Your Program? </vt:lpstr>
      <vt:lpstr>Is Direct Clinical Exposure to Any of the Following Lacking In Your Program? –  Number of Lacking Items Per CV Program </vt:lpstr>
      <vt:lpstr>Supplemental Education for Services Not Offered by Program</vt:lpstr>
      <vt:lpstr>Number of Mandatory Months in Three Year Program:  Research Months</vt:lpstr>
      <vt:lpstr>PowerPoint Presentation</vt:lpstr>
      <vt:lpstr>Offering of Multimodality Months</vt:lpstr>
      <vt:lpstr>Frequency of Institution’s Resources Limiting Ability to Adhere to COCATS</vt:lpstr>
      <vt:lpstr>PowerPoint Presentation</vt:lpstr>
      <vt:lpstr>Number of Areas Fellows Can Achieve At Least Level 2 Training / Can Fellows Achieve Level 3 Training In Any Clinical Area During Three Years?</vt:lpstr>
      <vt:lpstr>Adjustments to Training Program Since COCATS 4</vt:lpstr>
      <vt:lpstr>Adjustments to Training Program Since COCATS 4 by Program Size</vt:lpstr>
      <vt:lpstr>Overall Utility of COCATS 4 in Guiding Training Directors / Usefulness of COCATS Guidelines in Assessing Trainee Competency</vt:lpstr>
      <vt:lpstr>Alignment of COCATS Guidelines With Competency Based Education / Alignment of COCATS Timelines with Trainee Achievability of Competence </vt:lpstr>
      <vt:lpstr>Importance of COCATS 4 Milestones Compared to Clinical Evaluation of Trainee</vt:lpstr>
      <vt:lpstr>Frequency of Using Competencies within COCATS for Trainee Assessment</vt:lpstr>
      <vt:lpstr>Reliance on Numbers/Time Versus Competency to Assess Proficiency of Fellows</vt:lpstr>
      <vt:lpstr>Perception of How Focused Trainees Are on Achieving Levels I-III</vt:lpstr>
      <vt:lpstr>Perception of Minimum Clinical Time Required for COCATS 4</vt:lpstr>
      <vt:lpstr>PowerPoint Presentation</vt:lpstr>
      <vt:lpstr>Perception of COCATS 4 Alignment with CV Trainees for Current Job Market</vt:lpstr>
      <vt:lpstr>Perception of COCATS 4 Alignment with CV Trainees for Job Market by Program Size</vt:lpstr>
      <vt:lpstr>Perception of COCATS 4 Alignment with CV Trainees for Job Market  by Direct Clinical Exposure Lacking/Non-Lacking in Program</vt:lpstr>
      <vt:lpstr>Ease/Difficulty of Incorporating Training Guidelines into Fellowship Program</vt:lpstr>
      <vt:lpstr>Did You Have The Opportunity To Comment On COCATS 4?</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Insert Title Here ]</dc:title>
  <dc:creator>Autumn Niggles</dc:creator>
  <cp:lastModifiedBy>gaby weissman</cp:lastModifiedBy>
  <cp:revision>1610</cp:revision>
  <cp:lastPrinted>2018-08-21T14:23:04Z</cp:lastPrinted>
  <dcterms:created xsi:type="dcterms:W3CDTF">2013-05-15T19:14:34Z</dcterms:created>
  <dcterms:modified xsi:type="dcterms:W3CDTF">2019-07-14T00:14:57Z</dcterms:modified>
</cp:coreProperties>
</file>