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12" r:id="rId5"/>
  </p:sldMasterIdLst>
  <p:notesMasterIdLst>
    <p:notesMasterId r:id="rId37"/>
  </p:notesMasterIdLst>
  <p:sldIdLst>
    <p:sldId id="291" r:id="rId6"/>
    <p:sldId id="294" r:id="rId7"/>
    <p:sldId id="295" r:id="rId8"/>
    <p:sldId id="266" r:id="rId9"/>
    <p:sldId id="267" r:id="rId10"/>
    <p:sldId id="296" r:id="rId11"/>
    <p:sldId id="292" r:id="rId12"/>
    <p:sldId id="259" r:id="rId13"/>
    <p:sldId id="279" r:id="rId14"/>
    <p:sldId id="280" r:id="rId15"/>
    <p:sldId id="281" r:id="rId16"/>
    <p:sldId id="282" r:id="rId17"/>
    <p:sldId id="263" r:id="rId18"/>
    <p:sldId id="272" r:id="rId19"/>
    <p:sldId id="283" r:id="rId20"/>
    <p:sldId id="278" r:id="rId21"/>
    <p:sldId id="277" r:id="rId22"/>
    <p:sldId id="285" r:id="rId23"/>
    <p:sldId id="286" r:id="rId24"/>
    <p:sldId id="287" r:id="rId25"/>
    <p:sldId id="273" r:id="rId26"/>
    <p:sldId id="274" r:id="rId27"/>
    <p:sldId id="271" r:id="rId28"/>
    <p:sldId id="275" r:id="rId29"/>
    <p:sldId id="276" r:id="rId30"/>
    <p:sldId id="288" r:id="rId31"/>
    <p:sldId id="289" r:id="rId32"/>
    <p:sldId id="293" r:id="rId33"/>
    <p:sldId id="262" r:id="rId34"/>
    <p:sldId id="290" r:id="rId35"/>
    <p:sldId id="258" r:id="rId36"/>
  </p:sldIdLst>
  <p:sldSz cx="9144000" cy="5143500" type="screen16x9"/>
  <p:notesSz cx="6858000" cy="9144000"/>
  <p:defaultTextStyle>
    <a:defPPr>
      <a:defRPr lang="en-US"/>
    </a:defPPr>
    <a:lvl1pPr algn="l" rtl="0" fontAlgn="base">
      <a:spcBef>
        <a:spcPct val="0"/>
      </a:spcBef>
      <a:spcAft>
        <a:spcPct val="0"/>
      </a:spcAft>
      <a:defRPr kern="1200">
        <a:solidFill>
          <a:schemeClr val="tx1"/>
        </a:solidFill>
        <a:latin typeface="Franklin Gothic Book" panose="020B0503020102020204" pitchFamily="34" charset="0"/>
        <a:ea typeface="MS PGothic" panose="020B0600070205080204" pitchFamily="34" charset="-128"/>
        <a:cs typeface="+mn-cs"/>
      </a:defRPr>
    </a:lvl1pPr>
    <a:lvl2pPr marL="457200" algn="l" rtl="0" fontAlgn="base">
      <a:spcBef>
        <a:spcPct val="0"/>
      </a:spcBef>
      <a:spcAft>
        <a:spcPct val="0"/>
      </a:spcAft>
      <a:defRPr kern="1200">
        <a:solidFill>
          <a:schemeClr val="tx1"/>
        </a:solidFill>
        <a:latin typeface="Franklin Gothic Book" panose="020B0503020102020204" pitchFamily="34" charset="0"/>
        <a:ea typeface="MS PGothic" panose="020B0600070205080204" pitchFamily="34" charset="-128"/>
        <a:cs typeface="+mn-cs"/>
      </a:defRPr>
    </a:lvl2pPr>
    <a:lvl3pPr marL="914400" algn="l" rtl="0" fontAlgn="base">
      <a:spcBef>
        <a:spcPct val="0"/>
      </a:spcBef>
      <a:spcAft>
        <a:spcPct val="0"/>
      </a:spcAft>
      <a:defRPr kern="1200">
        <a:solidFill>
          <a:schemeClr val="tx1"/>
        </a:solidFill>
        <a:latin typeface="Franklin Gothic Book" panose="020B0503020102020204" pitchFamily="34" charset="0"/>
        <a:ea typeface="MS PGothic" panose="020B0600070205080204" pitchFamily="34" charset="-128"/>
        <a:cs typeface="+mn-cs"/>
      </a:defRPr>
    </a:lvl3pPr>
    <a:lvl4pPr marL="1371600" algn="l" rtl="0" fontAlgn="base">
      <a:spcBef>
        <a:spcPct val="0"/>
      </a:spcBef>
      <a:spcAft>
        <a:spcPct val="0"/>
      </a:spcAft>
      <a:defRPr kern="1200">
        <a:solidFill>
          <a:schemeClr val="tx1"/>
        </a:solidFill>
        <a:latin typeface="Franklin Gothic Book" panose="020B0503020102020204" pitchFamily="34" charset="0"/>
        <a:ea typeface="MS PGothic" panose="020B0600070205080204" pitchFamily="34" charset="-128"/>
        <a:cs typeface="+mn-cs"/>
      </a:defRPr>
    </a:lvl4pPr>
    <a:lvl5pPr marL="1828800" algn="l" rtl="0" fontAlgn="base">
      <a:spcBef>
        <a:spcPct val="0"/>
      </a:spcBef>
      <a:spcAft>
        <a:spcPct val="0"/>
      </a:spcAft>
      <a:defRPr kern="1200">
        <a:solidFill>
          <a:schemeClr val="tx1"/>
        </a:solidFill>
        <a:latin typeface="Franklin Gothic Book" panose="020B05030201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Franklin Gothic Book" panose="020B05030201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Franklin Gothic Book" panose="020B05030201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Franklin Gothic Book" panose="020B05030201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Franklin Gothic Book" panose="020B05030201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C20F4EB-7135-4D17-B72F-D7982D561FB0}" v="708" dt="2020-05-07T23:07:14.66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2338" autoAdjust="0"/>
  </p:normalViewPr>
  <p:slideViewPr>
    <p:cSldViewPr snapToGrid="0">
      <p:cViewPr varScale="1">
        <p:scale>
          <a:sx n="91" d="100"/>
          <a:sy n="91" d="100"/>
        </p:scale>
        <p:origin x="964" y="4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DA980D-B126-47AC-BF67-8CE85DE4E9CF}" type="doc">
      <dgm:prSet loTypeId="urn:microsoft.com/office/officeart/2005/8/layout/radial5" loCatId="relationship" qsTypeId="urn:microsoft.com/office/officeart/2005/8/quickstyle/simple1" qsCatId="simple" csTypeId="urn:microsoft.com/office/officeart/2005/8/colors/colorful4" csCatId="colorful" phldr="1"/>
      <dgm:spPr/>
      <dgm:t>
        <a:bodyPr/>
        <a:lstStyle/>
        <a:p>
          <a:endParaRPr lang="en-US"/>
        </a:p>
      </dgm:t>
    </dgm:pt>
    <dgm:pt modelId="{6694841E-2474-4470-8034-AD6EDF00C124}">
      <dgm:prSet phldrT="[Text]"/>
      <dgm:spPr/>
      <dgm:t>
        <a:bodyPr/>
        <a:lstStyle/>
        <a:p>
          <a:r>
            <a:rPr lang="en-US"/>
            <a:t>Physician</a:t>
          </a:r>
        </a:p>
      </dgm:t>
    </dgm:pt>
    <dgm:pt modelId="{FE794652-F2F6-41DF-9ECA-DD2D61F7AF36}" type="parTrans" cxnId="{C36EB5AA-1989-4EA3-9A00-1AF14226B9F1}">
      <dgm:prSet/>
      <dgm:spPr/>
      <dgm:t>
        <a:bodyPr/>
        <a:lstStyle/>
        <a:p>
          <a:endParaRPr lang="en-US"/>
        </a:p>
      </dgm:t>
    </dgm:pt>
    <dgm:pt modelId="{5F73CBFF-D900-41E3-AE78-4F998845CF2E}" type="sibTrans" cxnId="{C36EB5AA-1989-4EA3-9A00-1AF14226B9F1}">
      <dgm:prSet/>
      <dgm:spPr/>
      <dgm:t>
        <a:bodyPr/>
        <a:lstStyle/>
        <a:p>
          <a:endParaRPr lang="en-US"/>
        </a:p>
      </dgm:t>
    </dgm:pt>
    <dgm:pt modelId="{8A4AAC40-2676-4E6C-8B40-002BC81C8413}">
      <dgm:prSet phldrT="[Text]"/>
      <dgm:spPr/>
      <dgm:t>
        <a:bodyPr/>
        <a:lstStyle/>
        <a:p>
          <a:r>
            <a:rPr lang="en-US"/>
            <a:t>Patient care</a:t>
          </a:r>
        </a:p>
      </dgm:t>
    </dgm:pt>
    <dgm:pt modelId="{C6C1064E-21C3-4ECD-8CC4-C632DCDE2921}" type="parTrans" cxnId="{1DFAB514-2749-412B-95E4-9D2F8F6DF0C3}">
      <dgm:prSet/>
      <dgm:spPr/>
      <dgm:t>
        <a:bodyPr/>
        <a:lstStyle/>
        <a:p>
          <a:endParaRPr lang="en-US"/>
        </a:p>
      </dgm:t>
    </dgm:pt>
    <dgm:pt modelId="{F8353FD0-0F82-4E4B-82BC-8618F9EE633C}" type="sibTrans" cxnId="{1DFAB514-2749-412B-95E4-9D2F8F6DF0C3}">
      <dgm:prSet/>
      <dgm:spPr/>
      <dgm:t>
        <a:bodyPr/>
        <a:lstStyle/>
        <a:p>
          <a:endParaRPr lang="en-US"/>
        </a:p>
      </dgm:t>
    </dgm:pt>
    <dgm:pt modelId="{ABD4B9C9-DFA2-427C-9096-C79CD39355AC}">
      <dgm:prSet phldrT="[Text]"/>
      <dgm:spPr/>
      <dgm:t>
        <a:bodyPr/>
        <a:lstStyle/>
        <a:p>
          <a:r>
            <a:rPr lang="en-US"/>
            <a:t>Family/Friends</a:t>
          </a:r>
        </a:p>
      </dgm:t>
    </dgm:pt>
    <dgm:pt modelId="{E668FB7F-762A-49C2-885B-598F2B2B9245}" type="parTrans" cxnId="{0E1E8A9E-3057-4C25-8421-FA553C5BE057}">
      <dgm:prSet/>
      <dgm:spPr/>
      <dgm:t>
        <a:bodyPr/>
        <a:lstStyle/>
        <a:p>
          <a:endParaRPr lang="en-US"/>
        </a:p>
      </dgm:t>
    </dgm:pt>
    <dgm:pt modelId="{B3A94DC2-0C1A-4157-81B5-4E7351D2077F}" type="sibTrans" cxnId="{0E1E8A9E-3057-4C25-8421-FA553C5BE057}">
      <dgm:prSet/>
      <dgm:spPr/>
      <dgm:t>
        <a:bodyPr/>
        <a:lstStyle/>
        <a:p>
          <a:endParaRPr lang="en-US"/>
        </a:p>
      </dgm:t>
    </dgm:pt>
    <dgm:pt modelId="{0B76FBB1-CD1D-49F8-9587-C252A993239F}">
      <dgm:prSet phldrT="[Text]"/>
      <dgm:spPr/>
      <dgm:t>
        <a:bodyPr/>
        <a:lstStyle/>
        <a:p>
          <a:r>
            <a:rPr lang="en-US"/>
            <a:t>Personal Health</a:t>
          </a:r>
        </a:p>
      </dgm:t>
    </dgm:pt>
    <dgm:pt modelId="{811EC348-22E1-44F1-91FC-7B7CBB8BF4A6}" type="parTrans" cxnId="{B0758B94-BF60-426F-918A-A3FF9F952950}">
      <dgm:prSet/>
      <dgm:spPr/>
      <dgm:t>
        <a:bodyPr/>
        <a:lstStyle/>
        <a:p>
          <a:endParaRPr lang="en-US"/>
        </a:p>
      </dgm:t>
    </dgm:pt>
    <dgm:pt modelId="{5719D5BC-38C7-4957-A13C-B1A966B443E0}" type="sibTrans" cxnId="{B0758B94-BF60-426F-918A-A3FF9F952950}">
      <dgm:prSet/>
      <dgm:spPr/>
      <dgm:t>
        <a:bodyPr/>
        <a:lstStyle/>
        <a:p>
          <a:endParaRPr lang="en-US"/>
        </a:p>
      </dgm:t>
    </dgm:pt>
    <dgm:pt modelId="{7973FE1C-0C99-4D95-B449-5B2370E64B36}">
      <dgm:prSet phldrT="[Text]"/>
      <dgm:spPr/>
      <dgm:t>
        <a:bodyPr/>
        <a:lstStyle/>
        <a:p>
          <a:r>
            <a:rPr lang="en-US"/>
            <a:t>Hospital/Health Care Organization</a:t>
          </a:r>
        </a:p>
      </dgm:t>
    </dgm:pt>
    <dgm:pt modelId="{6928CABB-9884-4D45-8B2A-5A7C2182525B}" type="parTrans" cxnId="{1B54427A-F608-4614-B2EF-31760687B1E5}">
      <dgm:prSet/>
      <dgm:spPr/>
      <dgm:t>
        <a:bodyPr/>
        <a:lstStyle/>
        <a:p>
          <a:endParaRPr lang="en-US"/>
        </a:p>
      </dgm:t>
    </dgm:pt>
    <dgm:pt modelId="{5E3FA087-63DD-48A2-ABC6-33F554422DD3}" type="sibTrans" cxnId="{1B54427A-F608-4614-B2EF-31760687B1E5}">
      <dgm:prSet/>
      <dgm:spPr/>
      <dgm:t>
        <a:bodyPr/>
        <a:lstStyle/>
        <a:p>
          <a:endParaRPr lang="en-US"/>
        </a:p>
      </dgm:t>
    </dgm:pt>
    <dgm:pt modelId="{E2FD3944-B779-4060-81CF-0D1B1D73C790}" type="pres">
      <dgm:prSet presAssocID="{54DA980D-B126-47AC-BF67-8CE85DE4E9CF}" presName="Name0" presStyleCnt="0">
        <dgm:presLayoutVars>
          <dgm:chMax val="1"/>
          <dgm:dir/>
          <dgm:animLvl val="ctr"/>
          <dgm:resizeHandles val="exact"/>
        </dgm:presLayoutVars>
      </dgm:prSet>
      <dgm:spPr/>
      <dgm:t>
        <a:bodyPr/>
        <a:lstStyle/>
        <a:p>
          <a:endParaRPr lang="en-US"/>
        </a:p>
      </dgm:t>
    </dgm:pt>
    <dgm:pt modelId="{E9F58AD5-3006-4E25-ADC9-E3BF1DC4877E}" type="pres">
      <dgm:prSet presAssocID="{6694841E-2474-4470-8034-AD6EDF00C124}" presName="centerShape" presStyleLbl="node0" presStyleIdx="0" presStyleCnt="1"/>
      <dgm:spPr/>
      <dgm:t>
        <a:bodyPr/>
        <a:lstStyle/>
        <a:p>
          <a:endParaRPr lang="en-US"/>
        </a:p>
      </dgm:t>
    </dgm:pt>
    <dgm:pt modelId="{071FDA77-D5CB-4FF4-8A0D-42DEABF65E60}" type="pres">
      <dgm:prSet presAssocID="{C6C1064E-21C3-4ECD-8CC4-C632DCDE2921}" presName="parTrans" presStyleLbl="sibTrans2D1" presStyleIdx="0" presStyleCnt="4"/>
      <dgm:spPr/>
      <dgm:t>
        <a:bodyPr/>
        <a:lstStyle/>
        <a:p>
          <a:endParaRPr lang="en-US"/>
        </a:p>
      </dgm:t>
    </dgm:pt>
    <dgm:pt modelId="{B1BA2816-B3D2-43ED-B31C-598EFDB7F108}" type="pres">
      <dgm:prSet presAssocID="{C6C1064E-21C3-4ECD-8CC4-C632DCDE2921}" presName="connectorText" presStyleLbl="sibTrans2D1" presStyleIdx="0" presStyleCnt="4"/>
      <dgm:spPr/>
      <dgm:t>
        <a:bodyPr/>
        <a:lstStyle/>
        <a:p>
          <a:endParaRPr lang="en-US"/>
        </a:p>
      </dgm:t>
    </dgm:pt>
    <dgm:pt modelId="{770A3C69-650B-4F1A-B333-57D51A55B26C}" type="pres">
      <dgm:prSet presAssocID="{8A4AAC40-2676-4E6C-8B40-002BC81C8413}" presName="node" presStyleLbl="node1" presStyleIdx="0" presStyleCnt="4">
        <dgm:presLayoutVars>
          <dgm:bulletEnabled val="1"/>
        </dgm:presLayoutVars>
      </dgm:prSet>
      <dgm:spPr/>
      <dgm:t>
        <a:bodyPr/>
        <a:lstStyle/>
        <a:p>
          <a:endParaRPr lang="en-US"/>
        </a:p>
      </dgm:t>
    </dgm:pt>
    <dgm:pt modelId="{CF84692F-7BAE-439E-8DA1-90A57688B8B9}" type="pres">
      <dgm:prSet presAssocID="{E668FB7F-762A-49C2-885B-598F2B2B9245}" presName="parTrans" presStyleLbl="sibTrans2D1" presStyleIdx="1" presStyleCnt="4"/>
      <dgm:spPr/>
      <dgm:t>
        <a:bodyPr/>
        <a:lstStyle/>
        <a:p>
          <a:endParaRPr lang="en-US"/>
        </a:p>
      </dgm:t>
    </dgm:pt>
    <dgm:pt modelId="{B3300501-55FE-4AEC-868F-DDEDD33246AA}" type="pres">
      <dgm:prSet presAssocID="{E668FB7F-762A-49C2-885B-598F2B2B9245}" presName="connectorText" presStyleLbl="sibTrans2D1" presStyleIdx="1" presStyleCnt="4"/>
      <dgm:spPr/>
      <dgm:t>
        <a:bodyPr/>
        <a:lstStyle/>
        <a:p>
          <a:endParaRPr lang="en-US"/>
        </a:p>
      </dgm:t>
    </dgm:pt>
    <dgm:pt modelId="{E7F33A25-910E-4D5D-A532-7541EB1024CE}" type="pres">
      <dgm:prSet presAssocID="{ABD4B9C9-DFA2-427C-9096-C79CD39355AC}" presName="node" presStyleLbl="node1" presStyleIdx="1" presStyleCnt="4">
        <dgm:presLayoutVars>
          <dgm:bulletEnabled val="1"/>
        </dgm:presLayoutVars>
      </dgm:prSet>
      <dgm:spPr/>
      <dgm:t>
        <a:bodyPr/>
        <a:lstStyle/>
        <a:p>
          <a:endParaRPr lang="en-US"/>
        </a:p>
      </dgm:t>
    </dgm:pt>
    <dgm:pt modelId="{3E3202CE-0400-49AD-8A3E-0629DA398710}" type="pres">
      <dgm:prSet presAssocID="{811EC348-22E1-44F1-91FC-7B7CBB8BF4A6}" presName="parTrans" presStyleLbl="sibTrans2D1" presStyleIdx="2" presStyleCnt="4"/>
      <dgm:spPr/>
      <dgm:t>
        <a:bodyPr/>
        <a:lstStyle/>
        <a:p>
          <a:endParaRPr lang="en-US"/>
        </a:p>
      </dgm:t>
    </dgm:pt>
    <dgm:pt modelId="{659A6C60-62A7-4C47-BF9E-F3455B872E2A}" type="pres">
      <dgm:prSet presAssocID="{811EC348-22E1-44F1-91FC-7B7CBB8BF4A6}" presName="connectorText" presStyleLbl="sibTrans2D1" presStyleIdx="2" presStyleCnt="4"/>
      <dgm:spPr/>
      <dgm:t>
        <a:bodyPr/>
        <a:lstStyle/>
        <a:p>
          <a:endParaRPr lang="en-US"/>
        </a:p>
      </dgm:t>
    </dgm:pt>
    <dgm:pt modelId="{1DFDF89B-DF49-4AB9-B7CB-FEB758533948}" type="pres">
      <dgm:prSet presAssocID="{0B76FBB1-CD1D-49F8-9587-C252A993239F}" presName="node" presStyleLbl="node1" presStyleIdx="2" presStyleCnt="4">
        <dgm:presLayoutVars>
          <dgm:bulletEnabled val="1"/>
        </dgm:presLayoutVars>
      </dgm:prSet>
      <dgm:spPr/>
      <dgm:t>
        <a:bodyPr/>
        <a:lstStyle/>
        <a:p>
          <a:endParaRPr lang="en-US"/>
        </a:p>
      </dgm:t>
    </dgm:pt>
    <dgm:pt modelId="{83C657C8-589F-479A-8409-347618FBDE1E}" type="pres">
      <dgm:prSet presAssocID="{6928CABB-9884-4D45-8B2A-5A7C2182525B}" presName="parTrans" presStyleLbl="sibTrans2D1" presStyleIdx="3" presStyleCnt="4"/>
      <dgm:spPr/>
      <dgm:t>
        <a:bodyPr/>
        <a:lstStyle/>
        <a:p>
          <a:endParaRPr lang="en-US"/>
        </a:p>
      </dgm:t>
    </dgm:pt>
    <dgm:pt modelId="{FA56D709-EE2D-4A5F-88D1-F9321E861225}" type="pres">
      <dgm:prSet presAssocID="{6928CABB-9884-4D45-8B2A-5A7C2182525B}" presName="connectorText" presStyleLbl="sibTrans2D1" presStyleIdx="3" presStyleCnt="4"/>
      <dgm:spPr/>
      <dgm:t>
        <a:bodyPr/>
        <a:lstStyle/>
        <a:p>
          <a:endParaRPr lang="en-US"/>
        </a:p>
      </dgm:t>
    </dgm:pt>
    <dgm:pt modelId="{426029D0-EFCE-4F71-852E-68FD2B141710}" type="pres">
      <dgm:prSet presAssocID="{7973FE1C-0C99-4D95-B449-5B2370E64B36}" presName="node" presStyleLbl="node1" presStyleIdx="3" presStyleCnt="4">
        <dgm:presLayoutVars>
          <dgm:bulletEnabled val="1"/>
        </dgm:presLayoutVars>
      </dgm:prSet>
      <dgm:spPr/>
      <dgm:t>
        <a:bodyPr/>
        <a:lstStyle/>
        <a:p>
          <a:endParaRPr lang="en-US"/>
        </a:p>
      </dgm:t>
    </dgm:pt>
  </dgm:ptLst>
  <dgm:cxnLst>
    <dgm:cxn modelId="{469C42F1-00C3-4B79-B6A8-49406327E60A}" type="presOf" srcId="{E668FB7F-762A-49C2-885B-598F2B2B9245}" destId="{CF84692F-7BAE-439E-8DA1-90A57688B8B9}" srcOrd="0" destOrd="0" presId="urn:microsoft.com/office/officeart/2005/8/layout/radial5"/>
    <dgm:cxn modelId="{744AB507-AA3A-48E7-8288-6BF955F6602F}" type="presOf" srcId="{8A4AAC40-2676-4E6C-8B40-002BC81C8413}" destId="{770A3C69-650B-4F1A-B333-57D51A55B26C}" srcOrd="0" destOrd="0" presId="urn:microsoft.com/office/officeart/2005/8/layout/radial5"/>
    <dgm:cxn modelId="{5EFF007A-FB93-42B8-BE04-2C5B0BADAED4}" type="presOf" srcId="{0B76FBB1-CD1D-49F8-9587-C252A993239F}" destId="{1DFDF89B-DF49-4AB9-B7CB-FEB758533948}" srcOrd="0" destOrd="0" presId="urn:microsoft.com/office/officeart/2005/8/layout/radial5"/>
    <dgm:cxn modelId="{B0758B94-BF60-426F-918A-A3FF9F952950}" srcId="{6694841E-2474-4470-8034-AD6EDF00C124}" destId="{0B76FBB1-CD1D-49F8-9587-C252A993239F}" srcOrd="2" destOrd="0" parTransId="{811EC348-22E1-44F1-91FC-7B7CBB8BF4A6}" sibTransId="{5719D5BC-38C7-4957-A13C-B1A966B443E0}"/>
    <dgm:cxn modelId="{9BF0A130-2326-4146-8620-F189C87C0D1E}" type="presOf" srcId="{54DA980D-B126-47AC-BF67-8CE85DE4E9CF}" destId="{E2FD3944-B779-4060-81CF-0D1B1D73C790}" srcOrd="0" destOrd="0" presId="urn:microsoft.com/office/officeart/2005/8/layout/radial5"/>
    <dgm:cxn modelId="{D1E333B8-D46E-45F9-ACEA-B125771A1BA3}" type="presOf" srcId="{C6C1064E-21C3-4ECD-8CC4-C632DCDE2921}" destId="{071FDA77-D5CB-4FF4-8A0D-42DEABF65E60}" srcOrd="0" destOrd="0" presId="urn:microsoft.com/office/officeart/2005/8/layout/radial5"/>
    <dgm:cxn modelId="{E2A3B36C-E079-4A17-A3E1-5C7A2A123A56}" type="presOf" srcId="{811EC348-22E1-44F1-91FC-7B7CBB8BF4A6}" destId="{659A6C60-62A7-4C47-BF9E-F3455B872E2A}" srcOrd="1" destOrd="0" presId="urn:microsoft.com/office/officeart/2005/8/layout/radial5"/>
    <dgm:cxn modelId="{0E1E8A9E-3057-4C25-8421-FA553C5BE057}" srcId="{6694841E-2474-4470-8034-AD6EDF00C124}" destId="{ABD4B9C9-DFA2-427C-9096-C79CD39355AC}" srcOrd="1" destOrd="0" parTransId="{E668FB7F-762A-49C2-885B-598F2B2B9245}" sibTransId="{B3A94DC2-0C1A-4157-81B5-4E7351D2077F}"/>
    <dgm:cxn modelId="{CFDC7C37-7770-4400-825D-F8DE84101152}" type="presOf" srcId="{7973FE1C-0C99-4D95-B449-5B2370E64B36}" destId="{426029D0-EFCE-4F71-852E-68FD2B141710}" srcOrd="0" destOrd="0" presId="urn:microsoft.com/office/officeart/2005/8/layout/radial5"/>
    <dgm:cxn modelId="{A296322B-AA59-4DCD-B27D-B10E9C2F71FF}" type="presOf" srcId="{6928CABB-9884-4D45-8B2A-5A7C2182525B}" destId="{FA56D709-EE2D-4A5F-88D1-F9321E861225}" srcOrd="1" destOrd="0" presId="urn:microsoft.com/office/officeart/2005/8/layout/radial5"/>
    <dgm:cxn modelId="{4E7704B1-D669-48E0-AD39-59ED97E32A52}" type="presOf" srcId="{E668FB7F-762A-49C2-885B-598F2B2B9245}" destId="{B3300501-55FE-4AEC-868F-DDEDD33246AA}" srcOrd="1" destOrd="0" presId="urn:microsoft.com/office/officeart/2005/8/layout/radial5"/>
    <dgm:cxn modelId="{C36EB5AA-1989-4EA3-9A00-1AF14226B9F1}" srcId="{54DA980D-B126-47AC-BF67-8CE85DE4E9CF}" destId="{6694841E-2474-4470-8034-AD6EDF00C124}" srcOrd="0" destOrd="0" parTransId="{FE794652-F2F6-41DF-9ECA-DD2D61F7AF36}" sibTransId="{5F73CBFF-D900-41E3-AE78-4F998845CF2E}"/>
    <dgm:cxn modelId="{1B54427A-F608-4614-B2EF-31760687B1E5}" srcId="{6694841E-2474-4470-8034-AD6EDF00C124}" destId="{7973FE1C-0C99-4D95-B449-5B2370E64B36}" srcOrd="3" destOrd="0" parTransId="{6928CABB-9884-4D45-8B2A-5A7C2182525B}" sibTransId="{5E3FA087-63DD-48A2-ABC6-33F554422DD3}"/>
    <dgm:cxn modelId="{2CA3F808-C047-4AA3-B77B-8EDCA4F2EF33}" type="presOf" srcId="{6694841E-2474-4470-8034-AD6EDF00C124}" destId="{E9F58AD5-3006-4E25-ADC9-E3BF1DC4877E}" srcOrd="0" destOrd="0" presId="urn:microsoft.com/office/officeart/2005/8/layout/radial5"/>
    <dgm:cxn modelId="{0301542F-E2B2-43C1-B284-5627933AEBC9}" type="presOf" srcId="{ABD4B9C9-DFA2-427C-9096-C79CD39355AC}" destId="{E7F33A25-910E-4D5D-A532-7541EB1024CE}" srcOrd="0" destOrd="0" presId="urn:microsoft.com/office/officeart/2005/8/layout/radial5"/>
    <dgm:cxn modelId="{69305BDC-09A9-4898-AAF2-0FC3CDE6A8BC}" type="presOf" srcId="{811EC348-22E1-44F1-91FC-7B7CBB8BF4A6}" destId="{3E3202CE-0400-49AD-8A3E-0629DA398710}" srcOrd="0" destOrd="0" presId="urn:microsoft.com/office/officeart/2005/8/layout/radial5"/>
    <dgm:cxn modelId="{BDBC2B17-6552-428E-B0BC-CF49DE852D35}" type="presOf" srcId="{6928CABB-9884-4D45-8B2A-5A7C2182525B}" destId="{83C657C8-589F-479A-8409-347618FBDE1E}" srcOrd="0" destOrd="0" presId="urn:microsoft.com/office/officeart/2005/8/layout/radial5"/>
    <dgm:cxn modelId="{E3A0DC95-A0BF-41C8-A19E-B2605C0EB03A}" type="presOf" srcId="{C6C1064E-21C3-4ECD-8CC4-C632DCDE2921}" destId="{B1BA2816-B3D2-43ED-B31C-598EFDB7F108}" srcOrd="1" destOrd="0" presId="urn:microsoft.com/office/officeart/2005/8/layout/radial5"/>
    <dgm:cxn modelId="{1DFAB514-2749-412B-95E4-9D2F8F6DF0C3}" srcId="{6694841E-2474-4470-8034-AD6EDF00C124}" destId="{8A4AAC40-2676-4E6C-8B40-002BC81C8413}" srcOrd="0" destOrd="0" parTransId="{C6C1064E-21C3-4ECD-8CC4-C632DCDE2921}" sibTransId="{F8353FD0-0F82-4E4B-82BC-8618F9EE633C}"/>
    <dgm:cxn modelId="{EE705DF9-B243-4B3B-9C82-8E4FE48C755E}" type="presParOf" srcId="{E2FD3944-B779-4060-81CF-0D1B1D73C790}" destId="{E9F58AD5-3006-4E25-ADC9-E3BF1DC4877E}" srcOrd="0" destOrd="0" presId="urn:microsoft.com/office/officeart/2005/8/layout/radial5"/>
    <dgm:cxn modelId="{5D45194B-A890-46E3-8242-674AEC70A964}" type="presParOf" srcId="{E2FD3944-B779-4060-81CF-0D1B1D73C790}" destId="{071FDA77-D5CB-4FF4-8A0D-42DEABF65E60}" srcOrd="1" destOrd="0" presId="urn:microsoft.com/office/officeart/2005/8/layout/radial5"/>
    <dgm:cxn modelId="{40C56C20-C24A-4445-96F3-EEC8D368B317}" type="presParOf" srcId="{071FDA77-D5CB-4FF4-8A0D-42DEABF65E60}" destId="{B1BA2816-B3D2-43ED-B31C-598EFDB7F108}" srcOrd="0" destOrd="0" presId="urn:microsoft.com/office/officeart/2005/8/layout/radial5"/>
    <dgm:cxn modelId="{5B5B3A33-17B7-4190-80AF-FB90681CBECD}" type="presParOf" srcId="{E2FD3944-B779-4060-81CF-0D1B1D73C790}" destId="{770A3C69-650B-4F1A-B333-57D51A55B26C}" srcOrd="2" destOrd="0" presId="urn:microsoft.com/office/officeart/2005/8/layout/radial5"/>
    <dgm:cxn modelId="{B0D99ECA-DFA9-4428-9283-A930E03789BC}" type="presParOf" srcId="{E2FD3944-B779-4060-81CF-0D1B1D73C790}" destId="{CF84692F-7BAE-439E-8DA1-90A57688B8B9}" srcOrd="3" destOrd="0" presId="urn:microsoft.com/office/officeart/2005/8/layout/radial5"/>
    <dgm:cxn modelId="{C23D8967-15D4-4409-95F2-8D5C6EB4F3B3}" type="presParOf" srcId="{CF84692F-7BAE-439E-8DA1-90A57688B8B9}" destId="{B3300501-55FE-4AEC-868F-DDEDD33246AA}" srcOrd="0" destOrd="0" presId="urn:microsoft.com/office/officeart/2005/8/layout/radial5"/>
    <dgm:cxn modelId="{5CA15F7F-EF0C-4911-A3E5-C308F74FB078}" type="presParOf" srcId="{E2FD3944-B779-4060-81CF-0D1B1D73C790}" destId="{E7F33A25-910E-4D5D-A532-7541EB1024CE}" srcOrd="4" destOrd="0" presId="urn:microsoft.com/office/officeart/2005/8/layout/radial5"/>
    <dgm:cxn modelId="{54219A03-DD9A-49AB-828B-20590EB5D747}" type="presParOf" srcId="{E2FD3944-B779-4060-81CF-0D1B1D73C790}" destId="{3E3202CE-0400-49AD-8A3E-0629DA398710}" srcOrd="5" destOrd="0" presId="urn:microsoft.com/office/officeart/2005/8/layout/radial5"/>
    <dgm:cxn modelId="{5CDEE080-B099-4227-B18E-28CA4347CE9F}" type="presParOf" srcId="{3E3202CE-0400-49AD-8A3E-0629DA398710}" destId="{659A6C60-62A7-4C47-BF9E-F3455B872E2A}" srcOrd="0" destOrd="0" presId="urn:microsoft.com/office/officeart/2005/8/layout/radial5"/>
    <dgm:cxn modelId="{4D399E3D-4947-48C5-97E2-9143308FF786}" type="presParOf" srcId="{E2FD3944-B779-4060-81CF-0D1B1D73C790}" destId="{1DFDF89B-DF49-4AB9-B7CB-FEB758533948}" srcOrd="6" destOrd="0" presId="urn:microsoft.com/office/officeart/2005/8/layout/radial5"/>
    <dgm:cxn modelId="{69E92901-7A3D-45C2-9482-B1F49AFE49C0}" type="presParOf" srcId="{E2FD3944-B779-4060-81CF-0D1B1D73C790}" destId="{83C657C8-589F-479A-8409-347618FBDE1E}" srcOrd="7" destOrd="0" presId="urn:microsoft.com/office/officeart/2005/8/layout/radial5"/>
    <dgm:cxn modelId="{DD49050B-1182-4E51-A025-80EE6BBBFD29}" type="presParOf" srcId="{83C657C8-589F-479A-8409-347618FBDE1E}" destId="{FA56D709-EE2D-4A5F-88D1-F9321E861225}" srcOrd="0" destOrd="0" presId="urn:microsoft.com/office/officeart/2005/8/layout/radial5"/>
    <dgm:cxn modelId="{0B9E0F33-623D-4679-84E1-80940687164A}" type="presParOf" srcId="{E2FD3944-B779-4060-81CF-0D1B1D73C790}" destId="{426029D0-EFCE-4F71-852E-68FD2B141710}" srcOrd="8" destOrd="0" presId="urn:microsoft.com/office/officeart/2005/8/layout/radial5"/>
  </dgm:cxnLst>
  <dgm:bg/>
  <dgm:whole>
    <a:ln w="19050">
      <a:solidFill>
        <a:schemeClr val="tx1"/>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C0705AC-0D56-4F36-8513-52E51D01FFD6}" type="doc">
      <dgm:prSet loTypeId="urn:microsoft.com/office/officeart/2005/8/layout/chart3" loCatId="relationship" qsTypeId="urn:microsoft.com/office/officeart/2005/8/quickstyle/simple1" qsCatId="simple" csTypeId="urn:microsoft.com/office/officeart/2005/8/colors/colorful1" csCatId="colorful" phldr="1"/>
      <dgm:spPr/>
    </dgm:pt>
    <dgm:pt modelId="{C7179AB1-99B2-4394-B283-A4D82A441DF6}">
      <dgm:prSet phldrT="[Text]"/>
      <dgm:spPr/>
      <dgm:t>
        <a:bodyPr/>
        <a:lstStyle/>
        <a:p>
          <a:r>
            <a:rPr lang="en-US"/>
            <a:t>Improve work life of health care providers</a:t>
          </a:r>
        </a:p>
      </dgm:t>
    </dgm:pt>
    <dgm:pt modelId="{6810DCBB-3103-4F3E-909B-3A3F262FDFA9}" type="parTrans" cxnId="{B1E63F91-E32C-4734-93A7-70F03168ADBF}">
      <dgm:prSet/>
      <dgm:spPr/>
      <dgm:t>
        <a:bodyPr/>
        <a:lstStyle/>
        <a:p>
          <a:endParaRPr lang="en-US"/>
        </a:p>
      </dgm:t>
    </dgm:pt>
    <dgm:pt modelId="{896AB7F8-49EA-487D-BE42-0BE3A7B29FCF}" type="sibTrans" cxnId="{B1E63F91-E32C-4734-93A7-70F03168ADBF}">
      <dgm:prSet/>
      <dgm:spPr/>
      <dgm:t>
        <a:bodyPr/>
        <a:lstStyle/>
        <a:p>
          <a:endParaRPr lang="en-US"/>
        </a:p>
      </dgm:t>
    </dgm:pt>
    <dgm:pt modelId="{F952B422-6FE5-41F3-893F-C52E3351757F}">
      <dgm:prSet phldrT="[Text]"/>
      <dgm:spPr/>
      <dgm:t>
        <a:bodyPr/>
        <a:lstStyle/>
        <a:p>
          <a:r>
            <a:rPr lang="en-US"/>
            <a:t>Reduce Costs</a:t>
          </a:r>
        </a:p>
      </dgm:t>
    </dgm:pt>
    <dgm:pt modelId="{F787DEC4-B676-415C-ACB5-0371DD7818C3}" type="parTrans" cxnId="{2E1D521B-9D4C-4981-B04B-DB3ECF7EE9C3}">
      <dgm:prSet/>
      <dgm:spPr/>
      <dgm:t>
        <a:bodyPr/>
        <a:lstStyle/>
        <a:p>
          <a:endParaRPr lang="en-US"/>
        </a:p>
      </dgm:t>
    </dgm:pt>
    <dgm:pt modelId="{0BD92774-D3ED-4C87-918C-5B256A8EECAD}" type="sibTrans" cxnId="{2E1D521B-9D4C-4981-B04B-DB3ECF7EE9C3}">
      <dgm:prSet/>
      <dgm:spPr/>
      <dgm:t>
        <a:bodyPr/>
        <a:lstStyle/>
        <a:p>
          <a:endParaRPr lang="en-US"/>
        </a:p>
      </dgm:t>
    </dgm:pt>
    <dgm:pt modelId="{1FF27957-AE93-47DB-B9D1-EF278FF579B6}">
      <dgm:prSet phldrT="[Text]"/>
      <dgm:spPr/>
      <dgm:t>
        <a:bodyPr/>
        <a:lstStyle/>
        <a:p>
          <a:r>
            <a:rPr lang="en-US"/>
            <a:t>Enhance patient Experience</a:t>
          </a:r>
        </a:p>
      </dgm:t>
    </dgm:pt>
    <dgm:pt modelId="{813B9DFA-8668-4C8E-8BC6-788C426ECCDA}" type="parTrans" cxnId="{B26CB61E-29A2-435A-9FE3-0F13070C8EC6}">
      <dgm:prSet/>
      <dgm:spPr/>
      <dgm:t>
        <a:bodyPr/>
        <a:lstStyle/>
        <a:p>
          <a:endParaRPr lang="en-US"/>
        </a:p>
      </dgm:t>
    </dgm:pt>
    <dgm:pt modelId="{38B1024C-CA6A-4B84-8FA3-09F0F29344CB}" type="sibTrans" cxnId="{B26CB61E-29A2-435A-9FE3-0F13070C8EC6}">
      <dgm:prSet/>
      <dgm:spPr/>
      <dgm:t>
        <a:bodyPr/>
        <a:lstStyle/>
        <a:p>
          <a:endParaRPr lang="en-US"/>
        </a:p>
      </dgm:t>
    </dgm:pt>
    <dgm:pt modelId="{CAEB9F39-EC3F-48C5-87F5-68E4E1B047F2}">
      <dgm:prSet phldrT="[Text]"/>
      <dgm:spPr>
        <a:ln w="25400"/>
      </dgm:spPr>
      <dgm:t>
        <a:bodyPr/>
        <a:lstStyle/>
        <a:p>
          <a:r>
            <a:rPr lang="en-US"/>
            <a:t>Improve Population Health</a:t>
          </a:r>
        </a:p>
      </dgm:t>
    </dgm:pt>
    <dgm:pt modelId="{C57C0B68-EBBA-4BFD-9B39-FA14F2D440FD}" type="parTrans" cxnId="{EE9CC2CF-F3F7-4EF6-98B1-F6A8865B59FE}">
      <dgm:prSet/>
      <dgm:spPr/>
      <dgm:t>
        <a:bodyPr/>
        <a:lstStyle/>
        <a:p>
          <a:endParaRPr lang="en-US"/>
        </a:p>
      </dgm:t>
    </dgm:pt>
    <dgm:pt modelId="{49FDC612-E13E-412E-919B-21F69FDE36A9}" type="sibTrans" cxnId="{EE9CC2CF-F3F7-4EF6-98B1-F6A8865B59FE}">
      <dgm:prSet/>
      <dgm:spPr/>
      <dgm:t>
        <a:bodyPr/>
        <a:lstStyle/>
        <a:p>
          <a:endParaRPr lang="en-US"/>
        </a:p>
      </dgm:t>
    </dgm:pt>
    <dgm:pt modelId="{1E4BF9CA-CFFE-46C3-B8F0-145520117426}" type="pres">
      <dgm:prSet presAssocID="{AC0705AC-0D56-4F36-8513-52E51D01FFD6}" presName="compositeShape" presStyleCnt="0">
        <dgm:presLayoutVars>
          <dgm:chMax val="7"/>
          <dgm:dir/>
          <dgm:resizeHandles val="exact"/>
        </dgm:presLayoutVars>
      </dgm:prSet>
      <dgm:spPr/>
    </dgm:pt>
    <dgm:pt modelId="{47B09305-5757-49D1-9F9D-0E1D29DF848B}" type="pres">
      <dgm:prSet presAssocID="{AC0705AC-0D56-4F36-8513-52E51D01FFD6}" presName="wedge1" presStyleLbl="node1" presStyleIdx="0" presStyleCnt="4"/>
      <dgm:spPr/>
      <dgm:t>
        <a:bodyPr/>
        <a:lstStyle/>
        <a:p>
          <a:endParaRPr lang="en-US"/>
        </a:p>
      </dgm:t>
    </dgm:pt>
    <dgm:pt modelId="{9485F093-9EF4-4261-8F9E-252AA9C13080}" type="pres">
      <dgm:prSet presAssocID="{AC0705AC-0D56-4F36-8513-52E51D01FFD6}" presName="wedge1Tx" presStyleLbl="node1" presStyleIdx="0" presStyleCnt="4">
        <dgm:presLayoutVars>
          <dgm:chMax val="0"/>
          <dgm:chPref val="0"/>
          <dgm:bulletEnabled val="1"/>
        </dgm:presLayoutVars>
      </dgm:prSet>
      <dgm:spPr/>
      <dgm:t>
        <a:bodyPr/>
        <a:lstStyle/>
        <a:p>
          <a:endParaRPr lang="en-US"/>
        </a:p>
      </dgm:t>
    </dgm:pt>
    <dgm:pt modelId="{8309F949-5DD4-4855-AF16-181078211CBF}" type="pres">
      <dgm:prSet presAssocID="{AC0705AC-0D56-4F36-8513-52E51D01FFD6}" presName="wedge2" presStyleLbl="node1" presStyleIdx="1" presStyleCnt="4"/>
      <dgm:spPr/>
      <dgm:t>
        <a:bodyPr/>
        <a:lstStyle/>
        <a:p>
          <a:endParaRPr lang="en-US"/>
        </a:p>
      </dgm:t>
    </dgm:pt>
    <dgm:pt modelId="{AFABDB08-BB3D-4F2D-BC29-043F030FA668}" type="pres">
      <dgm:prSet presAssocID="{AC0705AC-0D56-4F36-8513-52E51D01FFD6}" presName="wedge2Tx" presStyleLbl="node1" presStyleIdx="1" presStyleCnt="4">
        <dgm:presLayoutVars>
          <dgm:chMax val="0"/>
          <dgm:chPref val="0"/>
          <dgm:bulletEnabled val="1"/>
        </dgm:presLayoutVars>
      </dgm:prSet>
      <dgm:spPr/>
      <dgm:t>
        <a:bodyPr/>
        <a:lstStyle/>
        <a:p>
          <a:endParaRPr lang="en-US"/>
        </a:p>
      </dgm:t>
    </dgm:pt>
    <dgm:pt modelId="{E8E6FC65-60D2-45F2-B054-D23441E3BA14}" type="pres">
      <dgm:prSet presAssocID="{AC0705AC-0D56-4F36-8513-52E51D01FFD6}" presName="wedge3" presStyleLbl="node1" presStyleIdx="2" presStyleCnt="4"/>
      <dgm:spPr/>
      <dgm:t>
        <a:bodyPr/>
        <a:lstStyle/>
        <a:p>
          <a:endParaRPr lang="en-US"/>
        </a:p>
      </dgm:t>
    </dgm:pt>
    <dgm:pt modelId="{C2CB39AE-DA91-46A6-9D1F-9597CCBF7C08}" type="pres">
      <dgm:prSet presAssocID="{AC0705AC-0D56-4F36-8513-52E51D01FFD6}" presName="wedge3Tx" presStyleLbl="node1" presStyleIdx="2" presStyleCnt="4">
        <dgm:presLayoutVars>
          <dgm:chMax val="0"/>
          <dgm:chPref val="0"/>
          <dgm:bulletEnabled val="1"/>
        </dgm:presLayoutVars>
      </dgm:prSet>
      <dgm:spPr/>
      <dgm:t>
        <a:bodyPr/>
        <a:lstStyle/>
        <a:p>
          <a:endParaRPr lang="en-US"/>
        </a:p>
      </dgm:t>
    </dgm:pt>
    <dgm:pt modelId="{23B5B356-BC45-4A91-B71D-8EF9A49AF3C0}" type="pres">
      <dgm:prSet presAssocID="{AC0705AC-0D56-4F36-8513-52E51D01FFD6}" presName="wedge4" presStyleLbl="node1" presStyleIdx="3" presStyleCnt="4"/>
      <dgm:spPr/>
      <dgm:t>
        <a:bodyPr/>
        <a:lstStyle/>
        <a:p>
          <a:endParaRPr lang="en-US"/>
        </a:p>
      </dgm:t>
    </dgm:pt>
    <dgm:pt modelId="{54FBCC5D-C977-44D6-A20C-E66D94BC97D6}" type="pres">
      <dgm:prSet presAssocID="{AC0705AC-0D56-4F36-8513-52E51D01FFD6}" presName="wedge4Tx" presStyleLbl="node1" presStyleIdx="3" presStyleCnt="4">
        <dgm:presLayoutVars>
          <dgm:chMax val="0"/>
          <dgm:chPref val="0"/>
          <dgm:bulletEnabled val="1"/>
        </dgm:presLayoutVars>
      </dgm:prSet>
      <dgm:spPr/>
      <dgm:t>
        <a:bodyPr/>
        <a:lstStyle/>
        <a:p>
          <a:endParaRPr lang="en-US"/>
        </a:p>
      </dgm:t>
    </dgm:pt>
  </dgm:ptLst>
  <dgm:cxnLst>
    <dgm:cxn modelId="{72C1B196-B501-46B0-9D8C-0418898788F4}" type="presOf" srcId="{1FF27957-AE93-47DB-B9D1-EF278FF579B6}" destId="{E8E6FC65-60D2-45F2-B054-D23441E3BA14}" srcOrd="0" destOrd="0" presId="urn:microsoft.com/office/officeart/2005/8/layout/chart3"/>
    <dgm:cxn modelId="{EE9CC2CF-F3F7-4EF6-98B1-F6A8865B59FE}" srcId="{AC0705AC-0D56-4F36-8513-52E51D01FFD6}" destId="{CAEB9F39-EC3F-48C5-87F5-68E4E1B047F2}" srcOrd="3" destOrd="0" parTransId="{C57C0B68-EBBA-4BFD-9B39-FA14F2D440FD}" sibTransId="{49FDC612-E13E-412E-919B-21F69FDE36A9}"/>
    <dgm:cxn modelId="{B26CB61E-29A2-435A-9FE3-0F13070C8EC6}" srcId="{AC0705AC-0D56-4F36-8513-52E51D01FFD6}" destId="{1FF27957-AE93-47DB-B9D1-EF278FF579B6}" srcOrd="2" destOrd="0" parTransId="{813B9DFA-8668-4C8E-8BC6-788C426ECCDA}" sibTransId="{38B1024C-CA6A-4B84-8FA3-09F0F29344CB}"/>
    <dgm:cxn modelId="{E129CA76-807F-46CB-843A-4B4525050ADD}" type="presOf" srcId="{C7179AB1-99B2-4394-B283-A4D82A441DF6}" destId="{9485F093-9EF4-4261-8F9E-252AA9C13080}" srcOrd="1" destOrd="0" presId="urn:microsoft.com/office/officeart/2005/8/layout/chart3"/>
    <dgm:cxn modelId="{8F521EA4-6223-44DF-A217-503E1E715B09}" type="presOf" srcId="{C7179AB1-99B2-4394-B283-A4D82A441DF6}" destId="{47B09305-5757-49D1-9F9D-0E1D29DF848B}" srcOrd="0" destOrd="0" presId="urn:microsoft.com/office/officeart/2005/8/layout/chart3"/>
    <dgm:cxn modelId="{295E19C2-67F2-4656-AFFC-40410EA0B06D}" type="presOf" srcId="{CAEB9F39-EC3F-48C5-87F5-68E4E1B047F2}" destId="{23B5B356-BC45-4A91-B71D-8EF9A49AF3C0}" srcOrd="0" destOrd="0" presId="urn:microsoft.com/office/officeart/2005/8/layout/chart3"/>
    <dgm:cxn modelId="{2F028EFA-E6C9-4BCB-9D57-6444696BB3F7}" type="presOf" srcId="{F952B422-6FE5-41F3-893F-C52E3351757F}" destId="{8309F949-5DD4-4855-AF16-181078211CBF}" srcOrd="0" destOrd="0" presId="urn:microsoft.com/office/officeart/2005/8/layout/chart3"/>
    <dgm:cxn modelId="{79C3B744-41C0-44AB-B648-62DDA317E4B2}" type="presOf" srcId="{CAEB9F39-EC3F-48C5-87F5-68E4E1B047F2}" destId="{54FBCC5D-C977-44D6-A20C-E66D94BC97D6}" srcOrd="1" destOrd="0" presId="urn:microsoft.com/office/officeart/2005/8/layout/chart3"/>
    <dgm:cxn modelId="{62FB5670-07E5-4AEB-BDA1-157F4832B982}" type="presOf" srcId="{AC0705AC-0D56-4F36-8513-52E51D01FFD6}" destId="{1E4BF9CA-CFFE-46C3-B8F0-145520117426}" srcOrd="0" destOrd="0" presId="urn:microsoft.com/office/officeart/2005/8/layout/chart3"/>
    <dgm:cxn modelId="{B1E63F91-E32C-4734-93A7-70F03168ADBF}" srcId="{AC0705AC-0D56-4F36-8513-52E51D01FFD6}" destId="{C7179AB1-99B2-4394-B283-A4D82A441DF6}" srcOrd="0" destOrd="0" parTransId="{6810DCBB-3103-4F3E-909B-3A3F262FDFA9}" sibTransId="{896AB7F8-49EA-487D-BE42-0BE3A7B29FCF}"/>
    <dgm:cxn modelId="{AA8F3C2C-67F4-4989-A1F8-2C6ECD5ED5BD}" type="presOf" srcId="{1FF27957-AE93-47DB-B9D1-EF278FF579B6}" destId="{C2CB39AE-DA91-46A6-9D1F-9597CCBF7C08}" srcOrd="1" destOrd="0" presId="urn:microsoft.com/office/officeart/2005/8/layout/chart3"/>
    <dgm:cxn modelId="{2E1D521B-9D4C-4981-B04B-DB3ECF7EE9C3}" srcId="{AC0705AC-0D56-4F36-8513-52E51D01FFD6}" destId="{F952B422-6FE5-41F3-893F-C52E3351757F}" srcOrd="1" destOrd="0" parTransId="{F787DEC4-B676-415C-ACB5-0371DD7818C3}" sibTransId="{0BD92774-D3ED-4C87-918C-5B256A8EECAD}"/>
    <dgm:cxn modelId="{0781183C-D98B-4961-82FE-6B38DC97790D}" type="presOf" srcId="{F952B422-6FE5-41F3-893F-C52E3351757F}" destId="{AFABDB08-BB3D-4F2D-BC29-043F030FA668}" srcOrd="1" destOrd="0" presId="urn:microsoft.com/office/officeart/2005/8/layout/chart3"/>
    <dgm:cxn modelId="{CDE9DA1F-EA7F-4ABB-8509-CB8ECAB843F5}" type="presParOf" srcId="{1E4BF9CA-CFFE-46C3-B8F0-145520117426}" destId="{47B09305-5757-49D1-9F9D-0E1D29DF848B}" srcOrd="0" destOrd="0" presId="urn:microsoft.com/office/officeart/2005/8/layout/chart3"/>
    <dgm:cxn modelId="{92FE017F-6033-47EC-B207-48077B796844}" type="presParOf" srcId="{1E4BF9CA-CFFE-46C3-B8F0-145520117426}" destId="{9485F093-9EF4-4261-8F9E-252AA9C13080}" srcOrd="1" destOrd="0" presId="urn:microsoft.com/office/officeart/2005/8/layout/chart3"/>
    <dgm:cxn modelId="{ACF29802-0AB2-4FD5-8DF4-0A44CAC7202A}" type="presParOf" srcId="{1E4BF9CA-CFFE-46C3-B8F0-145520117426}" destId="{8309F949-5DD4-4855-AF16-181078211CBF}" srcOrd="2" destOrd="0" presId="urn:microsoft.com/office/officeart/2005/8/layout/chart3"/>
    <dgm:cxn modelId="{A8824613-F593-4D6F-BFB7-5C8497FFC324}" type="presParOf" srcId="{1E4BF9CA-CFFE-46C3-B8F0-145520117426}" destId="{AFABDB08-BB3D-4F2D-BC29-043F030FA668}" srcOrd="3" destOrd="0" presId="urn:microsoft.com/office/officeart/2005/8/layout/chart3"/>
    <dgm:cxn modelId="{87AA62A9-66A0-4ED1-AEF7-12C641765B0C}" type="presParOf" srcId="{1E4BF9CA-CFFE-46C3-B8F0-145520117426}" destId="{E8E6FC65-60D2-45F2-B054-D23441E3BA14}" srcOrd="4" destOrd="0" presId="urn:microsoft.com/office/officeart/2005/8/layout/chart3"/>
    <dgm:cxn modelId="{ED59010C-A66E-4E1C-BE75-6AE290A7B3BF}" type="presParOf" srcId="{1E4BF9CA-CFFE-46C3-B8F0-145520117426}" destId="{C2CB39AE-DA91-46A6-9D1F-9597CCBF7C08}" srcOrd="5" destOrd="0" presId="urn:microsoft.com/office/officeart/2005/8/layout/chart3"/>
    <dgm:cxn modelId="{1B001451-F50D-41FF-81A4-019887D8FFC2}" type="presParOf" srcId="{1E4BF9CA-CFFE-46C3-B8F0-145520117426}" destId="{23B5B356-BC45-4A91-B71D-8EF9A49AF3C0}" srcOrd="6" destOrd="0" presId="urn:microsoft.com/office/officeart/2005/8/layout/chart3"/>
    <dgm:cxn modelId="{4D361B31-4F04-464B-91DC-D1E1C95682AB}" type="presParOf" srcId="{1E4BF9CA-CFFE-46C3-B8F0-145520117426}" destId="{54FBCC5D-C977-44D6-A20C-E66D94BC97D6}" srcOrd="7" destOrd="0" presId="urn:microsoft.com/office/officeart/2005/8/layout/chart3"/>
  </dgm:cxnLst>
  <dgm:bg/>
  <dgm:whole>
    <a:ln w="19050">
      <a:solidFill>
        <a:schemeClr val="lt1">
          <a:hueOff val="0"/>
          <a:satOff val="0"/>
          <a:lumOff val="0"/>
        </a:schemeClr>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733124B-0631-418E-9079-84D2B145ABE6}"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98A7F850-937A-4843-8F3F-EC1ACDD4B77D}">
      <dgm:prSet phldrT="[Text]"/>
      <dgm:spPr>
        <a:solidFill>
          <a:schemeClr val="accent6"/>
        </a:solidFill>
      </dgm:spPr>
      <dgm:t>
        <a:bodyPr/>
        <a:lstStyle/>
        <a:p>
          <a:r>
            <a:rPr lang="en-US"/>
            <a:t>Recognize</a:t>
          </a:r>
        </a:p>
      </dgm:t>
    </dgm:pt>
    <dgm:pt modelId="{38AB59AE-DB16-44F0-B0A5-473F9122909F}" type="parTrans" cxnId="{C3DC771B-C715-403B-8FD6-FBB726C3874C}">
      <dgm:prSet/>
      <dgm:spPr/>
      <dgm:t>
        <a:bodyPr/>
        <a:lstStyle/>
        <a:p>
          <a:endParaRPr lang="en-US"/>
        </a:p>
      </dgm:t>
    </dgm:pt>
    <dgm:pt modelId="{7E00243F-438C-4E69-9A76-8ADF6A7900E2}" type="sibTrans" cxnId="{C3DC771B-C715-403B-8FD6-FBB726C3874C}">
      <dgm:prSet/>
      <dgm:spPr/>
      <dgm:t>
        <a:bodyPr/>
        <a:lstStyle/>
        <a:p>
          <a:endParaRPr lang="en-US"/>
        </a:p>
      </dgm:t>
    </dgm:pt>
    <dgm:pt modelId="{91352ABD-A668-4284-B609-73D9922C9EAC}">
      <dgm:prSet phldrT="[Text]"/>
      <dgm:spPr>
        <a:solidFill>
          <a:schemeClr val="accent6">
            <a:lumMod val="60000"/>
            <a:lumOff val="40000"/>
            <a:alpha val="90000"/>
          </a:schemeClr>
        </a:solidFill>
      </dgm:spPr>
      <dgm:t>
        <a:bodyPr/>
        <a:lstStyle/>
        <a:p>
          <a:r>
            <a:rPr lang="en-US"/>
            <a:t>Watch for the warning signs of burnout </a:t>
          </a:r>
        </a:p>
      </dgm:t>
    </dgm:pt>
    <dgm:pt modelId="{8B6C6420-6D64-43D8-8937-1B1AEDA91CB1}" type="parTrans" cxnId="{B0833554-7F08-4637-8F53-CAAE38B8E0BF}">
      <dgm:prSet/>
      <dgm:spPr/>
      <dgm:t>
        <a:bodyPr/>
        <a:lstStyle/>
        <a:p>
          <a:endParaRPr lang="en-US"/>
        </a:p>
      </dgm:t>
    </dgm:pt>
    <dgm:pt modelId="{431C4E71-B1C8-49D8-B956-9D750441E5D7}" type="sibTrans" cxnId="{B0833554-7F08-4637-8F53-CAAE38B8E0BF}">
      <dgm:prSet/>
      <dgm:spPr/>
      <dgm:t>
        <a:bodyPr/>
        <a:lstStyle/>
        <a:p>
          <a:endParaRPr lang="en-US"/>
        </a:p>
      </dgm:t>
    </dgm:pt>
    <dgm:pt modelId="{EBF21B6D-9F04-486C-9671-62D79FA8FC65}">
      <dgm:prSet phldrT="[Text]"/>
      <dgm:spPr>
        <a:solidFill>
          <a:schemeClr val="accent6"/>
        </a:solidFill>
      </dgm:spPr>
      <dgm:t>
        <a:bodyPr/>
        <a:lstStyle/>
        <a:p>
          <a:r>
            <a:rPr lang="en-US"/>
            <a:t>Reverse</a:t>
          </a:r>
        </a:p>
      </dgm:t>
    </dgm:pt>
    <dgm:pt modelId="{A019A49F-C3E7-411A-AF2D-43F493348C1D}" type="parTrans" cxnId="{91C61571-CB6C-481B-9FB4-C3D7F62F0C1F}">
      <dgm:prSet/>
      <dgm:spPr/>
      <dgm:t>
        <a:bodyPr/>
        <a:lstStyle/>
        <a:p>
          <a:endParaRPr lang="en-US"/>
        </a:p>
      </dgm:t>
    </dgm:pt>
    <dgm:pt modelId="{2E875F02-6378-46D4-A892-C54E1427C9B0}" type="sibTrans" cxnId="{91C61571-CB6C-481B-9FB4-C3D7F62F0C1F}">
      <dgm:prSet/>
      <dgm:spPr/>
      <dgm:t>
        <a:bodyPr/>
        <a:lstStyle/>
        <a:p>
          <a:endParaRPr lang="en-US"/>
        </a:p>
      </dgm:t>
    </dgm:pt>
    <dgm:pt modelId="{29D003C1-CAEB-44AE-AB0A-419F27AFB1FA}">
      <dgm:prSet phldrT="[Text]"/>
      <dgm:spPr>
        <a:solidFill>
          <a:schemeClr val="accent6">
            <a:lumMod val="60000"/>
            <a:lumOff val="40000"/>
            <a:alpha val="90000"/>
          </a:schemeClr>
        </a:solidFill>
      </dgm:spPr>
      <dgm:t>
        <a:bodyPr/>
        <a:lstStyle/>
        <a:p>
          <a:r>
            <a:rPr lang="en-US" dirty="0"/>
            <a:t>Undo the damage by managing stress and seeking support</a:t>
          </a:r>
        </a:p>
      </dgm:t>
    </dgm:pt>
    <dgm:pt modelId="{AD49B77A-0390-4150-8DC3-AD1F04868603}" type="parTrans" cxnId="{2A12FBB5-9D5B-4581-A197-4EC74246C1F4}">
      <dgm:prSet/>
      <dgm:spPr/>
      <dgm:t>
        <a:bodyPr/>
        <a:lstStyle/>
        <a:p>
          <a:endParaRPr lang="en-US"/>
        </a:p>
      </dgm:t>
    </dgm:pt>
    <dgm:pt modelId="{C93FF8A7-889D-4497-8B5A-B90B8A0DAF3F}" type="sibTrans" cxnId="{2A12FBB5-9D5B-4581-A197-4EC74246C1F4}">
      <dgm:prSet/>
      <dgm:spPr/>
      <dgm:t>
        <a:bodyPr/>
        <a:lstStyle/>
        <a:p>
          <a:endParaRPr lang="en-US"/>
        </a:p>
      </dgm:t>
    </dgm:pt>
    <dgm:pt modelId="{14353D63-3B70-4AB5-BFD7-3A6FCC6725FB}">
      <dgm:prSet phldrT="[Text]"/>
      <dgm:spPr>
        <a:solidFill>
          <a:schemeClr val="accent6"/>
        </a:solidFill>
      </dgm:spPr>
      <dgm:t>
        <a:bodyPr/>
        <a:lstStyle/>
        <a:p>
          <a:r>
            <a:rPr lang="en-US"/>
            <a:t>Resilience </a:t>
          </a:r>
        </a:p>
      </dgm:t>
    </dgm:pt>
    <dgm:pt modelId="{84B187D4-EC46-42A0-BBAF-6392220374AB}" type="parTrans" cxnId="{44EF099E-D7DA-49A4-9704-4663AC07BE9F}">
      <dgm:prSet/>
      <dgm:spPr/>
      <dgm:t>
        <a:bodyPr/>
        <a:lstStyle/>
        <a:p>
          <a:endParaRPr lang="en-US"/>
        </a:p>
      </dgm:t>
    </dgm:pt>
    <dgm:pt modelId="{98A5C7AD-DF98-436F-A3F7-56249815575E}" type="sibTrans" cxnId="{44EF099E-D7DA-49A4-9704-4663AC07BE9F}">
      <dgm:prSet/>
      <dgm:spPr/>
      <dgm:t>
        <a:bodyPr/>
        <a:lstStyle/>
        <a:p>
          <a:endParaRPr lang="en-US"/>
        </a:p>
      </dgm:t>
    </dgm:pt>
    <dgm:pt modelId="{1F619229-ABF1-4963-ACE7-060E4A56487F}">
      <dgm:prSet phldrT="[Text]"/>
      <dgm:spPr>
        <a:solidFill>
          <a:schemeClr val="accent6">
            <a:lumMod val="60000"/>
            <a:lumOff val="40000"/>
            <a:alpha val="90000"/>
          </a:schemeClr>
        </a:solidFill>
      </dgm:spPr>
      <dgm:t>
        <a:bodyPr/>
        <a:lstStyle/>
        <a:p>
          <a:r>
            <a:rPr lang="en-US"/>
            <a:t>Build your resilience to stress by taking care of your physical and emotional health </a:t>
          </a:r>
        </a:p>
      </dgm:t>
    </dgm:pt>
    <dgm:pt modelId="{37EF1A3E-A83B-41C0-9BF1-CE71689DFAC7}" type="parTrans" cxnId="{734648DF-30A0-4B6F-AF0E-425C2142C2DF}">
      <dgm:prSet/>
      <dgm:spPr/>
      <dgm:t>
        <a:bodyPr/>
        <a:lstStyle/>
        <a:p>
          <a:endParaRPr lang="en-US"/>
        </a:p>
      </dgm:t>
    </dgm:pt>
    <dgm:pt modelId="{FD6F3D28-3D20-49B6-8E2D-9A2329C3F55E}" type="sibTrans" cxnId="{734648DF-30A0-4B6F-AF0E-425C2142C2DF}">
      <dgm:prSet/>
      <dgm:spPr/>
      <dgm:t>
        <a:bodyPr/>
        <a:lstStyle/>
        <a:p>
          <a:endParaRPr lang="en-US"/>
        </a:p>
      </dgm:t>
    </dgm:pt>
    <dgm:pt modelId="{5A3493FF-93B7-4738-B092-D4F8E92AA28E}" type="pres">
      <dgm:prSet presAssocID="{6733124B-0631-418E-9079-84D2B145ABE6}" presName="Name0" presStyleCnt="0">
        <dgm:presLayoutVars>
          <dgm:dir/>
          <dgm:animLvl val="lvl"/>
          <dgm:resizeHandles val="exact"/>
        </dgm:presLayoutVars>
      </dgm:prSet>
      <dgm:spPr/>
      <dgm:t>
        <a:bodyPr/>
        <a:lstStyle/>
        <a:p>
          <a:endParaRPr lang="en-US"/>
        </a:p>
      </dgm:t>
    </dgm:pt>
    <dgm:pt modelId="{F03B0D41-E5F3-4EE7-90D6-530C09AC053F}" type="pres">
      <dgm:prSet presAssocID="{98A7F850-937A-4843-8F3F-EC1ACDD4B77D}" presName="linNode" presStyleCnt="0"/>
      <dgm:spPr/>
    </dgm:pt>
    <dgm:pt modelId="{449C2AA1-93E5-48BA-936D-A214ABB2DDA3}" type="pres">
      <dgm:prSet presAssocID="{98A7F850-937A-4843-8F3F-EC1ACDD4B77D}" presName="parentText" presStyleLbl="node1" presStyleIdx="0" presStyleCnt="3">
        <dgm:presLayoutVars>
          <dgm:chMax val="1"/>
          <dgm:bulletEnabled val="1"/>
        </dgm:presLayoutVars>
      </dgm:prSet>
      <dgm:spPr/>
      <dgm:t>
        <a:bodyPr/>
        <a:lstStyle/>
        <a:p>
          <a:endParaRPr lang="en-US"/>
        </a:p>
      </dgm:t>
    </dgm:pt>
    <dgm:pt modelId="{CA8C23A9-550C-4A1D-9572-E5F9B5AD4470}" type="pres">
      <dgm:prSet presAssocID="{98A7F850-937A-4843-8F3F-EC1ACDD4B77D}" presName="descendantText" presStyleLbl="alignAccFollowNode1" presStyleIdx="0" presStyleCnt="3">
        <dgm:presLayoutVars>
          <dgm:bulletEnabled val="1"/>
        </dgm:presLayoutVars>
      </dgm:prSet>
      <dgm:spPr/>
      <dgm:t>
        <a:bodyPr/>
        <a:lstStyle/>
        <a:p>
          <a:endParaRPr lang="en-US"/>
        </a:p>
      </dgm:t>
    </dgm:pt>
    <dgm:pt modelId="{AD4A9882-94BE-47A7-B18E-F377DC657134}" type="pres">
      <dgm:prSet presAssocID="{7E00243F-438C-4E69-9A76-8ADF6A7900E2}" presName="sp" presStyleCnt="0"/>
      <dgm:spPr/>
    </dgm:pt>
    <dgm:pt modelId="{F2CEF18C-2E49-40E1-A89E-C7C927136804}" type="pres">
      <dgm:prSet presAssocID="{EBF21B6D-9F04-486C-9671-62D79FA8FC65}" presName="linNode" presStyleCnt="0"/>
      <dgm:spPr/>
    </dgm:pt>
    <dgm:pt modelId="{3EA354A5-F035-4D96-A23E-B2CB50D5721F}" type="pres">
      <dgm:prSet presAssocID="{EBF21B6D-9F04-486C-9671-62D79FA8FC65}" presName="parentText" presStyleLbl="node1" presStyleIdx="1" presStyleCnt="3">
        <dgm:presLayoutVars>
          <dgm:chMax val="1"/>
          <dgm:bulletEnabled val="1"/>
        </dgm:presLayoutVars>
      </dgm:prSet>
      <dgm:spPr/>
      <dgm:t>
        <a:bodyPr/>
        <a:lstStyle/>
        <a:p>
          <a:endParaRPr lang="en-US"/>
        </a:p>
      </dgm:t>
    </dgm:pt>
    <dgm:pt modelId="{D6012C72-A741-40E2-8F16-6202A95CE371}" type="pres">
      <dgm:prSet presAssocID="{EBF21B6D-9F04-486C-9671-62D79FA8FC65}" presName="descendantText" presStyleLbl="alignAccFollowNode1" presStyleIdx="1" presStyleCnt="3">
        <dgm:presLayoutVars>
          <dgm:bulletEnabled val="1"/>
        </dgm:presLayoutVars>
      </dgm:prSet>
      <dgm:spPr/>
      <dgm:t>
        <a:bodyPr/>
        <a:lstStyle/>
        <a:p>
          <a:endParaRPr lang="en-US"/>
        </a:p>
      </dgm:t>
    </dgm:pt>
    <dgm:pt modelId="{FA5906AC-2B6C-4151-8BBD-17EAD11D5044}" type="pres">
      <dgm:prSet presAssocID="{2E875F02-6378-46D4-A892-C54E1427C9B0}" presName="sp" presStyleCnt="0"/>
      <dgm:spPr/>
    </dgm:pt>
    <dgm:pt modelId="{003F8209-0232-49CA-B20E-6C05B43B8E68}" type="pres">
      <dgm:prSet presAssocID="{14353D63-3B70-4AB5-BFD7-3A6FCC6725FB}" presName="linNode" presStyleCnt="0"/>
      <dgm:spPr/>
    </dgm:pt>
    <dgm:pt modelId="{DB2D3ED7-C4D2-463E-956C-F35865DC0116}" type="pres">
      <dgm:prSet presAssocID="{14353D63-3B70-4AB5-BFD7-3A6FCC6725FB}" presName="parentText" presStyleLbl="node1" presStyleIdx="2" presStyleCnt="3">
        <dgm:presLayoutVars>
          <dgm:chMax val="1"/>
          <dgm:bulletEnabled val="1"/>
        </dgm:presLayoutVars>
      </dgm:prSet>
      <dgm:spPr/>
      <dgm:t>
        <a:bodyPr/>
        <a:lstStyle/>
        <a:p>
          <a:endParaRPr lang="en-US"/>
        </a:p>
      </dgm:t>
    </dgm:pt>
    <dgm:pt modelId="{CFCF3C69-57EF-455A-B683-D7AB20C95A26}" type="pres">
      <dgm:prSet presAssocID="{14353D63-3B70-4AB5-BFD7-3A6FCC6725FB}" presName="descendantText" presStyleLbl="alignAccFollowNode1" presStyleIdx="2" presStyleCnt="3">
        <dgm:presLayoutVars>
          <dgm:bulletEnabled val="1"/>
        </dgm:presLayoutVars>
      </dgm:prSet>
      <dgm:spPr/>
      <dgm:t>
        <a:bodyPr/>
        <a:lstStyle/>
        <a:p>
          <a:endParaRPr lang="en-US"/>
        </a:p>
      </dgm:t>
    </dgm:pt>
  </dgm:ptLst>
  <dgm:cxnLst>
    <dgm:cxn modelId="{79374316-CC84-40CA-84F8-649B55158BC6}" type="presOf" srcId="{91352ABD-A668-4284-B609-73D9922C9EAC}" destId="{CA8C23A9-550C-4A1D-9572-E5F9B5AD4470}" srcOrd="0" destOrd="0" presId="urn:microsoft.com/office/officeart/2005/8/layout/vList5"/>
    <dgm:cxn modelId="{91C61571-CB6C-481B-9FB4-C3D7F62F0C1F}" srcId="{6733124B-0631-418E-9079-84D2B145ABE6}" destId="{EBF21B6D-9F04-486C-9671-62D79FA8FC65}" srcOrd="1" destOrd="0" parTransId="{A019A49F-C3E7-411A-AF2D-43F493348C1D}" sibTransId="{2E875F02-6378-46D4-A892-C54E1427C9B0}"/>
    <dgm:cxn modelId="{F7265343-FCBD-46FB-88C5-4EE67F801D15}" type="presOf" srcId="{1F619229-ABF1-4963-ACE7-060E4A56487F}" destId="{CFCF3C69-57EF-455A-B683-D7AB20C95A26}" srcOrd="0" destOrd="0" presId="urn:microsoft.com/office/officeart/2005/8/layout/vList5"/>
    <dgm:cxn modelId="{C3DC771B-C715-403B-8FD6-FBB726C3874C}" srcId="{6733124B-0631-418E-9079-84D2B145ABE6}" destId="{98A7F850-937A-4843-8F3F-EC1ACDD4B77D}" srcOrd="0" destOrd="0" parTransId="{38AB59AE-DB16-44F0-B0A5-473F9122909F}" sibTransId="{7E00243F-438C-4E69-9A76-8ADF6A7900E2}"/>
    <dgm:cxn modelId="{2A12FBB5-9D5B-4581-A197-4EC74246C1F4}" srcId="{EBF21B6D-9F04-486C-9671-62D79FA8FC65}" destId="{29D003C1-CAEB-44AE-AB0A-419F27AFB1FA}" srcOrd="0" destOrd="0" parTransId="{AD49B77A-0390-4150-8DC3-AD1F04868603}" sibTransId="{C93FF8A7-889D-4497-8B5A-B90B8A0DAF3F}"/>
    <dgm:cxn modelId="{254841A0-2473-4719-AD85-B67658A691F5}" type="presOf" srcId="{98A7F850-937A-4843-8F3F-EC1ACDD4B77D}" destId="{449C2AA1-93E5-48BA-936D-A214ABB2DDA3}" srcOrd="0" destOrd="0" presId="urn:microsoft.com/office/officeart/2005/8/layout/vList5"/>
    <dgm:cxn modelId="{1F8755D7-95D4-47C6-BA08-E174F1342349}" type="presOf" srcId="{14353D63-3B70-4AB5-BFD7-3A6FCC6725FB}" destId="{DB2D3ED7-C4D2-463E-956C-F35865DC0116}" srcOrd="0" destOrd="0" presId="urn:microsoft.com/office/officeart/2005/8/layout/vList5"/>
    <dgm:cxn modelId="{44EF099E-D7DA-49A4-9704-4663AC07BE9F}" srcId="{6733124B-0631-418E-9079-84D2B145ABE6}" destId="{14353D63-3B70-4AB5-BFD7-3A6FCC6725FB}" srcOrd="2" destOrd="0" parTransId="{84B187D4-EC46-42A0-BBAF-6392220374AB}" sibTransId="{98A5C7AD-DF98-436F-A3F7-56249815575E}"/>
    <dgm:cxn modelId="{74818548-EB40-470E-B138-348FA15140A8}" type="presOf" srcId="{29D003C1-CAEB-44AE-AB0A-419F27AFB1FA}" destId="{D6012C72-A741-40E2-8F16-6202A95CE371}" srcOrd="0" destOrd="0" presId="urn:microsoft.com/office/officeart/2005/8/layout/vList5"/>
    <dgm:cxn modelId="{B0833554-7F08-4637-8F53-CAAE38B8E0BF}" srcId="{98A7F850-937A-4843-8F3F-EC1ACDD4B77D}" destId="{91352ABD-A668-4284-B609-73D9922C9EAC}" srcOrd="0" destOrd="0" parTransId="{8B6C6420-6D64-43D8-8937-1B1AEDA91CB1}" sibTransId="{431C4E71-B1C8-49D8-B956-9D750441E5D7}"/>
    <dgm:cxn modelId="{520708D4-DD8A-43E5-8B94-D5BE10A249FD}" type="presOf" srcId="{EBF21B6D-9F04-486C-9671-62D79FA8FC65}" destId="{3EA354A5-F035-4D96-A23E-B2CB50D5721F}" srcOrd="0" destOrd="0" presId="urn:microsoft.com/office/officeart/2005/8/layout/vList5"/>
    <dgm:cxn modelId="{734648DF-30A0-4B6F-AF0E-425C2142C2DF}" srcId="{14353D63-3B70-4AB5-BFD7-3A6FCC6725FB}" destId="{1F619229-ABF1-4963-ACE7-060E4A56487F}" srcOrd="0" destOrd="0" parTransId="{37EF1A3E-A83B-41C0-9BF1-CE71689DFAC7}" sibTransId="{FD6F3D28-3D20-49B6-8E2D-9A2329C3F55E}"/>
    <dgm:cxn modelId="{30959CB9-6C22-45B7-A40C-0735BB2FAEFD}" type="presOf" srcId="{6733124B-0631-418E-9079-84D2B145ABE6}" destId="{5A3493FF-93B7-4738-B092-D4F8E92AA28E}" srcOrd="0" destOrd="0" presId="urn:microsoft.com/office/officeart/2005/8/layout/vList5"/>
    <dgm:cxn modelId="{8837E016-6B1B-4747-82B0-9A7540FC3BD6}" type="presParOf" srcId="{5A3493FF-93B7-4738-B092-D4F8E92AA28E}" destId="{F03B0D41-E5F3-4EE7-90D6-530C09AC053F}" srcOrd="0" destOrd="0" presId="urn:microsoft.com/office/officeart/2005/8/layout/vList5"/>
    <dgm:cxn modelId="{7A510D9F-EA05-40BD-BC2B-59D934CB7D19}" type="presParOf" srcId="{F03B0D41-E5F3-4EE7-90D6-530C09AC053F}" destId="{449C2AA1-93E5-48BA-936D-A214ABB2DDA3}" srcOrd="0" destOrd="0" presId="urn:microsoft.com/office/officeart/2005/8/layout/vList5"/>
    <dgm:cxn modelId="{05233276-395B-4958-ADAE-15A61709E2DA}" type="presParOf" srcId="{F03B0D41-E5F3-4EE7-90D6-530C09AC053F}" destId="{CA8C23A9-550C-4A1D-9572-E5F9B5AD4470}" srcOrd="1" destOrd="0" presId="urn:microsoft.com/office/officeart/2005/8/layout/vList5"/>
    <dgm:cxn modelId="{F7582E17-BCE8-4B5E-AF1F-2088A931A9CE}" type="presParOf" srcId="{5A3493FF-93B7-4738-B092-D4F8E92AA28E}" destId="{AD4A9882-94BE-47A7-B18E-F377DC657134}" srcOrd="1" destOrd="0" presId="urn:microsoft.com/office/officeart/2005/8/layout/vList5"/>
    <dgm:cxn modelId="{234E9584-2171-4C29-8359-20EB40F4130E}" type="presParOf" srcId="{5A3493FF-93B7-4738-B092-D4F8E92AA28E}" destId="{F2CEF18C-2E49-40E1-A89E-C7C927136804}" srcOrd="2" destOrd="0" presId="urn:microsoft.com/office/officeart/2005/8/layout/vList5"/>
    <dgm:cxn modelId="{A8A6AE89-E77D-4C47-9103-998AC4BE41C7}" type="presParOf" srcId="{F2CEF18C-2E49-40E1-A89E-C7C927136804}" destId="{3EA354A5-F035-4D96-A23E-B2CB50D5721F}" srcOrd="0" destOrd="0" presId="urn:microsoft.com/office/officeart/2005/8/layout/vList5"/>
    <dgm:cxn modelId="{2EDD61A8-4719-4927-8359-0CF01689CA29}" type="presParOf" srcId="{F2CEF18C-2E49-40E1-A89E-C7C927136804}" destId="{D6012C72-A741-40E2-8F16-6202A95CE371}" srcOrd="1" destOrd="0" presId="urn:microsoft.com/office/officeart/2005/8/layout/vList5"/>
    <dgm:cxn modelId="{6B7CE98C-8337-45C3-949E-5E0E57626784}" type="presParOf" srcId="{5A3493FF-93B7-4738-B092-D4F8E92AA28E}" destId="{FA5906AC-2B6C-4151-8BBD-17EAD11D5044}" srcOrd="3" destOrd="0" presId="urn:microsoft.com/office/officeart/2005/8/layout/vList5"/>
    <dgm:cxn modelId="{50565EB9-615C-4D31-BADF-096D5D983066}" type="presParOf" srcId="{5A3493FF-93B7-4738-B092-D4F8E92AA28E}" destId="{003F8209-0232-49CA-B20E-6C05B43B8E68}" srcOrd="4" destOrd="0" presId="urn:microsoft.com/office/officeart/2005/8/layout/vList5"/>
    <dgm:cxn modelId="{6B84C170-B178-46C2-8689-A29C80D18A63}" type="presParOf" srcId="{003F8209-0232-49CA-B20E-6C05B43B8E68}" destId="{DB2D3ED7-C4D2-463E-956C-F35865DC0116}" srcOrd="0" destOrd="0" presId="urn:microsoft.com/office/officeart/2005/8/layout/vList5"/>
    <dgm:cxn modelId="{DCC12EF6-2A8B-44CE-AF07-6FE65A98F90A}" type="presParOf" srcId="{003F8209-0232-49CA-B20E-6C05B43B8E68}" destId="{CFCF3C69-57EF-455A-B683-D7AB20C95A26}"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733124B-0631-418E-9079-84D2B145ABE6}"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98A7F850-937A-4843-8F3F-EC1ACDD4B77D}">
      <dgm:prSet phldrT="[Text]"/>
      <dgm:spPr>
        <a:solidFill>
          <a:schemeClr val="accent6"/>
        </a:solidFill>
      </dgm:spPr>
      <dgm:t>
        <a:bodyPr/>
        <a:lstStyle/>
        <a:p>
          <a:r>
            <a:rPr lang="en-US" b="1" spc="-5">
              <a:latin typeface="Arial"/>
              <a:cs typeface="Arial"/>
            </a:rPr>
            <a:t>Start </a:t>
          </a:r>
          <a:r>
            <a:rPr lang="en-US" b="1">
              <a:latin typeface="Arial"/>
              <a:cs typeface="Arial"/>
            </a:rPr>
            <a:t>the day </a:t>
          </a:r>
          <a:r>
            <a:rPr lang="en-US" b="1" spc="10">
              <a:latin typeface="Arial"/>
              <a:cs typeface="Arial"/>
            </a:rPr>
            <a:t>with </a:t>
          </a:r>
          <a:r>
            <a:rPr lang="en-US" b="1" spc="-5">
              <a:latin typeface="Arial"/>
              <a:cs typeface="Arial"/>
            </a:rPr>
            <a:t>a relaxing </a:t>
          </a:r>
          <a:r>
            <a:rPr lang="en-US" b="1">
              <a:latin typeface="Arial"/>
              <a:cs typeface="Arial"/>
            </a:rPr>
            <a:t>ritual</a:t>
          </a:r>
          <a:endParaRPr lang="en-US"/>
        </a:p>
      </dgm:t>
    </dgm:pt>
    <dgm:pt modelId="{38AB59AE-DB16-44F0-B0A5-473F9122909F}" type="parTrans" cxnId="{C3DC771B-C715-403B-8FD6-FBB726C3874C}">
      <dgm:prSet/>
      <dgm:spPr/>
      <dgm:t>
        <a:bodyPr/>
        <a:lstStyle/>
        <a:p>
          <a:endParaRPr lang="en-US"/>
        </a:p>
      </dgm:t>
    </dgm:pt>
    <dgm:pt modelId="{7E00243F-438C-4E69-9A76-8ADF6A7900E2}" type="sibTrans" cxnId="{C3DC771B-C715-403B-8FD6-FBB726C3874C}">
      <dgm:prSet/>
      <dgm:spPr/>
      <dgm:t>
        <a:bodyPr/>
        <a:lstStyle/>
        <a:p>
          <a:endParaRPr lang="en-US"/>
        </a:p>
      </dgm:t>
    </dgm:pt>
    <dgm:pt modelId="{91352ABD-A668-4284-B609-73D9922C9EAC}">
      <dgm:prSet phldrT="[Text]"/>
      <dgm:spPr>
        <a:solidFill>
          <a:schemeClr val="accent6">
            <a:lumMod val="60000"/>
            <a:lumOff val="40000"/>
            <a:alpha val="90000"/>
          </a:schemeClr>
        </a:solidFill>
      </dgm:spPr>
      <dgm:t>
        <a:bodyPr/>
        <a:lstStyle/>
        <a:p>
          <a:r>
            <a:rPr lang="en-US" spc="-5" dirty="0">
              <a:latin typeface="+mn-lt"/>
              <a:cs typeface="Arial" panose="020B0604020202020204" pitchFamily="34" charset="0"/>
            </a:rPr>
            <a:t>Spend a few minutes after waking up meditating, writing in </a:t>
          </a:r>
          <a:r>
            <a:rPr lang="en-US" spc="-10" dirty="0">
              <a:latin typeface="+mn-lt"/>
              <a:cs typeface="Arial" panose="020B0604020202020204" pitchFamily="34" charset="0"/>
            </a:rPr>
            <a:t>your </a:t>
          </a:r>
          <a:r>
            <a:rPr lang="en-US" spc="-5" dirty="0">
              <a:latin typeface="+mn-lt"/>
              <a:cs typeface="Arial" panose="020B0604020202020204" pitchFamily="34" charset="0"/>
            </a:rPr>
            <a:t>journal, doing gentle stretches, or reading something that inspires</a:t>
          </a:r>
          <a:r>
            <a:rPr lang="en-US" spc="45" dirty="0">
              <a:latin typeface="+mn-lt"/>
              <a:cs typeface="Arial" panose="020B0604020202020204" pitchFamily="34" charset="0"/>
            </a:rPr>
            <a:t> </a:t>
          </a:r>
          <a:r>
            <a:rPr lang="en-US" spc="-10" dirty="0">
              <a:latin typeface="+mn-lt"/>
              <a:cs typeface="Arial" panose="020B0604020202020204" pitchFamily="34" charset="0"/>
            </a:rPr>
            <a:t>you.</a:t>
          </a:r>
          <a:endParaRPr lang="en-US" dirty="0">
            <a:latin typeface="+mn-lt"/>
            <a:cs typeface="Arial" panose="020B0604020202020204" pitchFamily="34" charset="0"/>
          </a:endParaRPr>
        </a:p>
      </dgm:t>
    </dgm:pt>
    <dgm:pt modelId="{8B6C6420-6D64-43D8-8937-1B1AEDA91CB1}" type="parTrans" cxnId="{B0833554-7F08-4637-8F53-CAAE38B8E0BF}">
      <dgm:prSet/>
      <dgm:spPr/>
      <dgm:t>
        <a:bodyPr/>
        <a:lstStyle/>
        <a:p>
          <a:endParaRPr lang="en-US"/>
        </a:p>
      </dgm:t>
    </dgm:pt>
    <dgm:pt modelId="{431C4E71-B1C8-49D8-B956-9D750441E5D7}" type="sibTrans" cxnId="{B0833554-7F08-4637-8F53-CAAE38B8E0BF}">
      <dgm:prSet/>
      <dgm:spPr/>
      <dgm:t>
        <a:bodyPr/>
        <a:lstStyle/>
        <a:p>
          <a:endParaRPr lang="en-US"/>
        </a:p>
      </dgm:t>
    </dgm:pt>
    <dgm:pt modelId="{EBF21B6D-9F04-486C-9671-62D79FA8FC65}">
      <dgm:prSet phldrT="[Text]"/>
      <dgm:spPr>
        <a:solidFill>
          <a:schemeClr val="accent6"/>
        </a:solidFill>
      </dgm:spPr>
      <dgm:t>
        <a:bodyPr/>
        <a:lstStyle/>
        <a:p>
          <a:r>
            <a:rPr lang="en-US" b="1" spc="-15">
              <a:latin typeface="Arial"/>
              <a:cs typeface="Arial"/>
            </a:rPr>
            <a:t>Adopt </a:t>
          </a:r>
          <a:r>
            <a:rPr lang="en-US" b="1" spc="-5">
              <a:latin typeface="Arial"/>
              <a:cs typeface="Arial"/>
            </a:rPr>
            <a:t>healthy eating, exercising, </a:t>
          </a:r>
          <a:r>
            <a:rPr lang="en-US" b="1">
              <a:latin typeface="Arial"/>
              <a:cs typeface="Arial"/>
            </a:rPr>
            <a:t>and </a:t>
          </a:r>
          <a:r>
            <a:rPr lang="en-US" b="1" spc="-5">
              <a:latin typeface="Arial"/>
              <a:cs typeface="Arial"/>
            </a:rPr>
            <a:t>sleeping </a:t>
          </a:r>
          <a:r>
            <a:rPr lang="en-US" b="1">
              <a:latin typeface="Arial"/>
              <a:cs typeface="Arial"/>
            </a:rPr>
            <a:t>habits</a:t>
          </a:r>
          <a:endParaRPr lang="en-US"/>
        </a:p>
      </dgm:t>
    </dgm:pt>
    <dgm:pt modelId="{A019A49F-C3E7-411A-AF2D-43F493348C1D}" type="parTrans" cxnId="{91C61571-CB6C-481B-9FB4-C3D7F62F0C1F}">
      <dgm:prSet/>
      <dgm:spPr/>
      <dgm:t>
        <a:bodyPr/>
        <a:lstStyle/>
        <a:p>
          <a:endParaRPr lang="en-US"/>
        </a:p>
      </dgm:t>
    </dgm:pt>
    <dgm:pt modelId="{2E875F02-6378-46D4-A892-C54E1427C9B0}" type="sibTrans" cxnId="{91C61571-CB6C-481B-9FB4-C3D7F62F0C1F}">
      <dgm:prSet/>
      <dgm:spPr/>
      <dgm:t>
        <a:bodyPr/>
        <a:lstStyle/>
        <a:p>
          <a:endParaRPr lang="en-US"/>
        </a:p>
      </dgm:t>
    </dgm:pt>
    <dgm:pt modelId="{29D003C1-CAEB-44AE-AB0A-419F27AFB1FA}">
      <dgm:prSet phldrT="[Text]"/>
      <dgm:spPr>
        <a:solidFill>
          <a:schemeClr val="accent6">
            <a:lumMod val="60000"/>
            <a:lumOff val="40000"/>
            <a:alpha val="90000"/>
          </a:schemeClr>
        </a:solidFill>
      </dgm:spPr>
      <dgm:t>
        <a:bodyPr/>
        <a:lstStyle/>
        <a:p>
          <a:r>
            <a:rPr lang="en-US" spc="-5">
              <a:latin typeface="+mn-lt"/>
              <a:cs typeface="Arial"/>
            </a:rPr>
            <a:t>Eat right, participate in regular physical </a:t>
          </a:r>
          <a:r>
            <a:rPr lang="en-US" spc="-20">
              <a:latin typeface="+mn-lt"/>
              <a:cs typeface="Arial"/>
            </a:rPr>
            <a:t>activity and </a:t>
          </a:r>
          <a:r>
            <a:rPr lang="en-US" spc="-5">
              <a:latin typeface="+mn-lt"/>
              <a:cs typeface="Arial"/>
            </a:rPr>
            <a:t>get plenty of rest.</a:t>
          </a:r>
          <a:endParaRPr lang="en-US">
            <a:latin typeface="+mn-lt"/>
          </a:endParaRPr>
        </a:p>
      </dgm:t>
    </dgm:pt>
    <dgm:pt modelId="{AD49B77A-0390-4150-8DC3-AD1F04868603}" type="parTrans" cxnId="{2A12FBB5-9D5B-4581-A197-4EC74246C1F4}">
      <dgm:prSet/>
      <dgm:spPr/>
      <dgm:t>
        <a:bodyPr/>
        <a:lstStyle/>
        <a:p>
          <a:endParaRPr lang="en-US"/>
        </a:p>
      </dgm:t>
    </dgm:pt>
    <dgm:pt modelId="{C93FF8A7-889D-4497-8B5A-B90B8A0DAF3F}" type="sibTrans" cxnId="{2A12FBB5-9D5B-4581-A197-4EC74246C1F4}">
      <dgm:prSet/>
      <dgm:spPr/>
      <dgm:t>
        <a:bodyPr/>
        <a:lstStyle/>
        <a:p>
          <a:endParaRPr lang="en-US"/>
        </a:p>
      </dgm:t>
    </dgm:pt>
    <dgm:pt modelId="{14353D63-3B70-4AB5-BFD7-3A6FCC6725FB}">
      <dgm:prSet phldrT="[Text]"/>
      <dgm:spPr>
        <a:solidFill>
          <a:schemeClr val="accent6"/>
        </a:solidFill>
      </dgm:spPr>
      <dgm:t>
        <a:bodyPr/>
        <a:lstStyle/>
        <a:p>
          <a:r>
            <a:rPr lang="en-US" b="1" spc="-5">
              <a:latin typeface="Arial"/>
              <a:cs typeface="Arial"/>
            </a:rPr>
            <a:t>Set boundaries</a:t>
          </a:r>
          <a:endParaRPr lang="en-US"/>
        </a:p>
      </dgm:t>
    </dgm:pt>
    <dgm:pt modelId="{84B187D4-EC46-42A0-BBAF-6392220374AB}" type="parTrans" cxnId="{44EF099E-D7DA-49A4-9704-4663AC07BE9F}">
      <dgm:prSet/>
      <dgm:spPr/>
      <dgm:t>
        <a:bodyPr/>
        <a:lstStyle/>
        <a:p>
          <a:endParaRPr lang="en-US"/>
        </a:p>
      </dgm:t>
    </dgm:pt>
    <dgm:pt modelId="{98A5C7AD-DF98-436F-A3F7-56249815575E}" type="sibTrans" cxnId="{44EF099E-D7DA-49A4-9704-4663AC07BE9F}">
      <dgm:prSet/>
      <dgm:spPr/>
      <dgm:t>
        <a:bodyPr/>
        <a:lstStyle/>
        <a:p>
          <a:endParaRPr lang="en-US"/>
        </a:p>
      </dgm:t>
    </dgm:pt>
    <dgm:pt modelId="{1F619229-ABF1-4963-ACE7-060E4A56487F}">
      <dgm:prSet phldrT="[Text]"/>
      <dgm:spPr>
        <a:solidFill>
          <a:schemeClr val="accent6">
            <a:lumMod val="60000"/>
            <a:lumOff val="40000"/>
            <a:alpha val="90000"/>
          </a:schemeClr>
        </a:solidFill>
      </dgm:spPr>
      <dgm:t>
        <a:bodyPr/>
        <a:lstStyle/>
        <a:p>
          <a:r>
            <a:rPr lang="en-US" spc="-10">
              <a:latin typeface="+mn-lt"/>
              <a:cs typeface="Arial" panose="020B0604020202020204" pitchFamily="34" charset="0"/>
            </a:rPr>
            <a:t>Learn how </a:t>
          </a:r>
          <a:r>
            <a:rPr lang="en-US" spc="-5">
              <a:latin typeface="+mn-lt"/>
              <a:cs typeface="Arial" panose="020B0604020202020204" pitchFamily="34" charset="0"/>
            </a:rPr>
            <a:t>to say no to r</a:t>
          </a:r>
          <a:r>
            <a:rPr lang="en-US" spc="-140">
              <a:latin typeface="+mn-lt"/>
              <a:cs typeface="Arial" panose="020B0604020202020204" pitchFamily="34" charset="0"/>
            </a:rPr>
            <a:t>equests  </a:t>
          </a:r>
          <a:r>
            <a:rPr lang="en-US" spc="-5">
              <a:latin typeface="+mn-lt"/>
              <a:cs typeface="Arial" panose="020B0604020202020204" pitchFamily="34" charset="0"/>
            </a:rPr>
            <a:t>on </a:t>
          </a:r>
          <a:r>
            <a:rPr lang="en-US" spc="-10">
              <a:latin typeface="+mn-lt"/>
              <a:cs typeface="Arial" panose="020B0604020202020204" pitchFamily="34" charset="0"/>
            </a:rPr>
            <a:t>your </a:t>
          </a:r>
          <a:r>
            <a:rPr lang="en-US" spc="-5">
              <a:latin typeface="+mn-lt"/>
              <a:cs typeface="Arial" panose="020B0604020202020204" pitchFamily="34" charset="0"/>
            </a:rPr>
            <a:t>time. S</a:t>
          </a:r>
          <a:r>
            <a:rPr lang="en-US" spc="-10">
              <a:latin typeface="+mn-lt"/>
              <a:cs typeface="Arial" panose="020B0604020202020204" pitchFamily="34" charset="0"/>
            </a:rPr>
            <a:t>aying NO allows </a:t>
          </a:r>
          <a:r>
            <a:rPr lang="en-US" spc="-15">
              <a:latin typeface="+mn-lt"/>
              <a:cs typeface="Arial" panose="020B0604020202020204" pitchFamily="34" charset="0"/>
            </a:rPr>
            <a:t>you </a:t>
          </a:r>
          <a:r>
            <a:rPr lang="en-US" spc="-5">
              <a:latin typeface="+mn-lt"/>
              <a:cs typeface="Arial" panose="020B0604020202020204" pitchFamily="34" charset="0"/>
            </a:rPr>
            <a:t>to say YES </a:t>
          </a:r>
          <a:r>
            <a:rPr lang="en-US" spc="-400">
              <a:latin typeface="+mn-lt"/>
              <a:cs typeface="Arial" panose="020B0604020202020204" pitchFamily="34" charset="0"/>
            </a:rPr>
            <a:t> </a:t>
          </a:r>
          <a:r>
            <a:rPr lang="en-US" spc="-5">
              <a:latin typeface="+mn-lt"/>
              <a:cs typeface="Arial" panose="020B0604020202020204" pitchFamily="34" charset="0"/>
            </a:rPr>
            <a:t>to the things that </a:t>
          </a:r>
          <a:r>
            <a:rPr lang="en-US" spc="-15">
              <a:latin typeface="+mn-lt"/>
              <a:cs typeface="Arial" panose="020B0604020202020204" pitchFamily="34" charset="0"/>
            </a:rPr>
            <a:t>you </a:t>
          </a:r>
          <a:r>
            <a:rPr lang="en-US" spc="-5">
              <a:latin typeface="+mn-lt"/>
              <a:cs typeface="Arial" panose="020B0604020202020204" pitchFamily="34" charset="0"/>
            </a:rPr>
            <a:t>truly </a:t>
          </a:r>
          <a:r>
            <a:rPr lang="en-US" spc="-10">
              <a:latin typeface="+mn-lt"/>
              <a:cs typeface="Arial" panose="020B0604020202020204" pitchFamily="34" charset="0"/>
            </a:rPr>
            <a:t>want </a:t>
          </a:r>
          <a:r>
            <a:rPr lang="en-US" spc="-5">
              <a:latin typeface="+mn-lt"/>
              <a:cs typeface="Arial" panose="020B0604020202020204" pitchFamily="34" charset="0"/>
            </a:rPr>
            <a:t>to</a:t>
          </a:r>
          <a:r>
            <a:rPr lang="en-US" spc="60">
              <a:latin typeface="+mn-lt"/>
              <a:cs typeface="Arial" panose="020B0604020202020204" pitchFamily="34" charset="0"/>
            </a:rPr>
            <a:t> </a:t>
          </a:r>
          <a:r>
            <a:rPr lang="en-US" spc="-10">
              <a:latin typeface="+mn-lt"/>
              <a:cs typeface="Arial" panose="020B0604020202020204" pitchFamily="34" charset="0"/>
            </a:rPr>
            <a:t>do.</a:t>
          </a:r>
          <a:endParaRPr lang="en-US">
            <a:latin typeface="+mn-lt"/>
            <a:cs typeface="Arial" panose="020B0604020202020204" pitchFamily="34" charset="0"/>
          </a:endParaRPr>
        </a:p>
      </dgm:t>
    </dgm:pt>
    <dgm:pt modelId="{37EF1A3E-A83B-41C0-9BF1-CE71689DFAC7}" type="parTrans" cxnId="{734648DF-30A0-4B6F-AF0E-425C2142C2DF}">
      <dgm:prSet/>
      <dgm:spPr/>
      <dgm:t>
        <a:bodyPr/>
        <a:lstStyle/>
        <a:p>
          <a:endParaRPr lang="en-US"/>
        </a:p>
      </dgm:t>
    </dgm:pt>
    <dgm:pt modelId="{FD6F3D28-3D20-49B6-8E2D-9A2329C3F55E}" type="sibTrans" cxnId="{734648DF-30A0-4B6F-AF0E-425C2142C2DF}">
      <dgm:prSet/>
      <dgm:spPr/>
      <dgm:t>
        <a:bodyPr/>
        <a:lstStyle/>
        <a:p>
          <a:endParaRPr lang="en-US"/>
        </a:p>
      </dgm:t>
    </dgm:pt>
    <dgm:pt modelId="{5A3493FF-93B7-4738-B092-D4F8E92AA28E}" type="pres">
      <dgm:prSet presAssocID="{6733124B-0631-418E-9079-84D2B145ABE6}" presName="Name0" presStyleCnt="0">
        <dgm:presLayoutVars>
          <dgm:dir/>
          <dgm:animLvl val="lvl"/>
          <dgm:resizeHandles val="exact"/>
        </dgm:presLayoutVars>
      </dgm:prSet>
      <dgm:spPr/>
      <dgm:t>
        <a:bodyPr/>
        <a:lstStyle/>
        <a:p>
          <a:endParaRPr lang="en-US"/>
        </a:p>
      </dgm:t>
    </dgm:pt>
    <dgm:pt modelId="{F03B0D41-E5F3-4EE7-90D6-530C09AC053F}" type="pres">
      <dgm:prSet presAssocID="{98A7F850-937A-4843-8F3F-EC1ACDD4B77D}" presName="linNode" presStyleCnt="0"/>
      <dgm:spPr/>
    </dgm:pt>
    <dgm:pt modelId="{449C2AA1-93E5-48BA-936D-A214ABB2DDA3}" type="pres">
      <dgm:prSet presAssocID="{98A7F850-937A-4843-8F3F-EC1ACDD4B77D}" presName="parentText" presStyleLbl="node1" presStyleIdx="0" presStyleCnt="3">
        <dgm:presLayoutVars>
          <dgm:chMax val="1"/>
          <dgm:bulletEnabled val="1"/>
        </dgm:presLayoutVars>
      </dgm:prSet>
      <dgm:spPr/>
      <dgm:t>
        <a:bodyPr/>
        <a:lstStyle/>
        <a:p>
          <a:endParaRPr lang="en-US"/>
        </a:p>
      </dgm:t>
    </dgm:pt>
    <dgm:pt modelId="{CA8C23A9-550C-4A1D-9572-E5F9B5AD4470}" type="pres">
      <dgm:prSet presAssocID="{98A7F850-937A-4843-8F3F-EC1ACDD4B77D}" presName="descendantText" presStyleLbl="alignAccFollowNode1" presStyleIdx="0" presStyleCnt="3">
        <dgm:presLayoutVars>
          <dgm:bulletEnabled val="1"/>
        </dgm:presLayoutVars>
      </dgm:prSet>
      <dgm:spPr/>
      <dgm:t>
        <a:bodyPr/>
        <a:lstStyle/>
        <a:p>
          <a:endParaRPr lang="en-US"/>
        </a:p>
      </dgm:t>
    </dgm:pt>
    <dgm:pt modelId="{AD4A9882-94BE-47A7-B18E-F377DC657134}" type="pres">
      <dgm:prSet presAssocID="{7E00243F-438C-4E69-9A76-8ADF6A7900E2}" presName="sp" presStyleCnt="0"/>
      <dgm:spPr/>
    </dgm:pt>
    <dgm:pt modelId="{F2CEF18C-2E49-40E1-A89E-C7C927136804}" type="pres">
      <dgm:prSet presAssocID="{EBF21B6D-9F04-486C-9671-62D79FA8FC65}" presName="linNode" presStyleCnt="0"/>
      <dgm:spPr/>
    </dgm:pt>
    <dgm:pt modelId="{3EA354A5-F035-4D96-A23E-B2CB50D5721F}" type="pres">
      <dgm:prSet presAssocID="{EBF21B6D-9F04-486C-9671-62D79FA8FC65}" presName="parentText" presStyleLbl="node1" presStyleIdx="1" presStyleCnt="3">
        <dgm:presLayoutVars>
          <dgm:chMax val="1"/>
          <dgm:bulletEnabled val="1"/>
        </dgm:presLayoutVars>
      </dgm:prSet>
      <dgm:spPr/>
      <dgm:t>
        <a:bodyPr/>
        <a:lstStyle/>
        <a:p>
          <a:endParaRPr lang="en-US"/>
        </a:p>
      </dgm:t>
    </dgm:pt>
    <dgm:pt modelId="{D6012C72-A741-40E2-8F16-6202A95CE371}" type="pres">
      <dgm:prSet presAssocID="{EBF21B6D-9F04-486C-9671-62D79FA8FC65}" presName="descendantText" presStyleLbl="alignAccFollowNode1" presStyleIdx="1" presStyleCnt="3">
        <dgm:presLayoutVars>
          <dgm:bulletEnabled val="1"/>
        </dgm:presLayoutVars>
      </dgm:prSet>
      <dgm:spPr/>
      <dgm:t>
        <a:bodyPr/>
        <a:lstStyle/>
        <a:p>
          <a:endParaRPr lang="en-US"/>
        </a:p>
      </dgm:t>
    </dgm:pt>
    <dgm:pt modelId="{FA5906AC-2B6C-4151-8BBD-17EAD11D5044}" type="pres">
      <dgm:prSet presAssocID="{2E875F02-6378-46D4-A892-C54E1427C9B0}" presName="sp" presStyleCnt="0"/>
      <dgm:spPr/>
    </dgm:pt>
    <dgm:pt modelId="{003F8209-0232-49CA-B20E-6C05B43B8E68}" type="pres">
      <dgm:prSet presAssocID="{14353D63-3B70-4AB5-BFD7-3A6FCC6725FB}" presName="linNode" presStyleCnt="0"/>
      <dgm:spPr/>
    </dgm:pt>
    <dgm:pt modelId="{DB2D3ED7-C4D2-463E-956C-F35865DC0116}" type="pres">
      <dgm:prSet presAssocID="{14353D63-3B70-4AB5-BFD7-3A6FCC6725FB}" presName="parentText" presStyleLbl="node1" presStyleIdx="2" presStyleCnt="3">
        <dgm:presLayoutVars>
          <dgm:chMax val="1"/>
          <dgm:bulletEnabled val="1"/>
        </dgm:presLayoutVars>
      </dgm:prSet>
      <dgm:spPr/>
      <dgm:t>
        <a:bodyPr/>
        <a:lstStyle/>
        <a:p>
          <a:endParaRPr lang="en-US"/>
        </a:p>
      </dgm:t>
    </dgm:pt>
    <dgm:pt modelId="{CFCF3C69-57EF-455A-B683-D7AB20C95A26}" type="pres">
      <dgm:prSet presAssocID="{14353D63-3B70-4AB5-BFD7-3A6FCC6725FB}" presName="descendantText" presStyleLbl="alignAccFollowNode1" presStyleIdx="2" presStyleCnt="3">
        <dgm:presLayoutVars>
          <dgm:bulletEnabled val="1"/>
        </dgm:presLayoutVars>
      </dgm:prSet>
      <dgm:spPr/>
      <dgm:t>
        <a:bodyPr/>
        <a:lstStyle/>
        <a:p>
          <a:endParaRPr lang="en-US"/>
        </a:p>
      </dgm:t>
    </dgm:pt>
  </dgm:ptLst>
  <dgm:cxnLst>
    <dgm:cxn modelId="{91C61571-CB6C-481B-9FB4-C3D7F62F0C1F}" srcId="{6733124B-0631-418E-9079-84D2B145ABE6}" destId="{EBF21B6D-9F04-486C-9671-62D79FA8FC65}" srcOrd="1" destOrd="0" parTransId="{A019A49F-C3E7-411A-AF2D-43F493348C1D}" sibTransId="{2E875F02-6378-46D4-A892-C54E1427C9B0}"/>
    <dgm:cxn modelId="{715C6A6C-942D-40AD-8CBD-AB8AD30DC1AF}" type="presOf" srcId="{98A7F850-937A-4843-8F3F-EC1ACDD4B77D}" destId="{449C2AA1-93E5-48BA-936D-A214ABB2DDA3}" srcOrd="0" destOrd="0" presId="urn:microsoft.com/office/officeart/2005/8/layout/vList5"/>
    <dgm:cxn modelId="{C3DC771B-C715-403B-8FD6-FBB726C3874C}" srcId="{6733124B-0631-418E-9079-84D2B145ABE6}" destId="{98A7F850-937A-4843-8F3F-EC1ACDD4B77D}" srcOrd="0" destOrd="0" parTransId="{38AB59AE-DB16-44F0-B0A5-473F9122909F}" sibTransId="{7E00243F-438C-4E69-9A76-8ADF6A7900E2}"/>
    <dgm:cxn modelId="{A512FB02-91DB-48EA-9D08-EB92C5CD0906}" type="presOf" srcId="{14353D63-3B70-4AB5-BFD7-3A6FCC6725FB}" destId="{DB2D3ED7-C4D2-463E-956C-F35865DC0116}" srcOrd="0" destOrd="0" presId="urn:microsoft.com/office/officeart/2005/8/layout/vList5"/>
    <dgm:cxn modelId="{BA45693D-7646-4AA0-94E2-E3C6FD6504B7}" type="presOf" srcId="{1F619229-ABF1-4963-ACE7-060E4A56487F}" destId="{CFCF3C69-57EF-455A-B683-D7AB20C95A26}" srcOrd="0" destOrd="0" presId="urn:microsoft.com/office/officeart/2005/8/layout/vList5"/>
    <dgm:cxn modelId="{2A12FBB5-9D5B-4581-A197-4EC74246C1F4}" srcId="{EBF21B6D-9F04-486C-9671-62D79FA8FC65}" destId="{29D003C1-CAEB-44AE-AB0A-419F27AFB1FA}" srcOrd="0" destOrd="0" parTransId="{AD49B77A-0390-4150-8DC3-AD1F04868603}" sibTransId="{C93FF8A7-889D-4497-8B5A-B90B8A0DAF3F}"/>
    <dgm:cxn modelId="{4D3FF2DD-2D9D-431D-A074-21D5155A0ACF}" type="presOf" srcId="{91352ABD-A668-4284-B609-73D9922C9EAC}" destId="{CA8C23A9-550C-4A1D-9572-E5F9B5AD4470}" srcOrd="0" destOrd="0" presId="urn:microsoft.com/office/officeart/2005/8/layout/vList5"/>
    <dgm:cxn modelId="{7CF73AE4-9322-4677-95C2-74C265043306}" type="presOf" srcId="{6733124B-0631-418E-9079-84D2B145ABE6}" destId="{5A3493FF-93B7-4738-B092-D4F8E92AA28E}" srcOrd="0" destOrd="0" presId="urn:microsoft.com/office/officeart/2005/8/layout/vList5"/>
    <dgm:cxn modelId="{44EF099E-D7DA-49A4-9704-4663AC07BE9F}" srcId="{6733124B-0631-418E-9079-84D2B145ABE6}" destId="{14353D63-3B70-4AB5-BFD7-3A6FCC6725FB}" srcOrd="2" destOrd="0" parTransId="{84B187D4-EC46-42A0-BBAF-6392220374AB}" sibTransId="{98A5C7AD-DF98-436F-A3F7-56249815575E}"/>
    <dgm:cxn modelId="{17588485-8242-4BAB-82A6-3C31937A2433}" type="presOf" srcId="{29D003C1-CAEB-44AE-AB0A-419F27AFB1FA}" destId="{D6012C72-A741-40E2-8F16-6202A95CE371}" srcOrd="0" destOrd="0" presId="urn:microsoft.com/office/officeart/2005/8/layout/vList5"/>
    <dgm:cxn modelId="{5001CEE3-DC89-46C7-87B2-753346DFE66E}" type="presOf" srcId="{EBF21B6D-9F04-486C-9671-62D79FA8FC65}" destId="{3EA354A5-F035-4D96-A23E-B2CB50D5721F}" srcOrd="0" destOrd="0" presId="urn:microsoft.com/office/officeart/2005/8/layout/vList5"/>
    <dgm:cxn modelId="{B0833554-7F08-4637-8F53-CAAE38B8E0BF}" srcId="{98A7F850-937A-4843-8F3F-EC1ACDD4B77D}" destId="{91352ABD-A668-4284-B609-73D9922C9EAC}" srcOrd="0" destOrd="0" parTransId="{8B6C6420-6D64-43D8-8937-1B1AEDA91CB1}" sibTransId="{431C4E71-B1C8-49D8-B956-9D750441E5D7}"/>
    <dgm:cxn modelId="{734648DF-30A0-4B6F-AF0E-425C2142C2DF}" srcId="{14353D63-3B70-4AB5-BFD7-3A6FCC6725FB}" destId="{1F619229-ABF1-4963-ACE7-060E4A56487F}" srcOrd="0" destOrd="0" parTransId="{37EF1A3E-A83B-41C0-9BF1-CE71689DFAC7}" sibTransId="{FD6F3D28-3D20-49B6-8E2D-9A2329C3F55E}"/>
    <dgm:cxn modelId="{6741F9EF-A819-4490-A380-FDBCA6660F02}" type="presParOf" srcId="{5A3493FF-93B7-4738-B092-D4F8E92AA28E}" destId="{F03B0D41-E5F3-4EE7-90D6-530C09AC053F}" srcOrd="0" destOrd="0" presId="urn:microsoft.com/office/officeart/2005/8/layout/vList5"/>
    <dgm:cxn modelId="{BC320E91-43DD-4911-B333-AF6424ED7339}" type="presParOf" srcId="{F03B0D41-E5F3-4EE7-90D6-530C09AC053F}" destId="{449C2AA1-93E5-48BA-936D-A214ABB2DDA3}" srcOrd="0" destOrd="0" presId="urn:microsoft.com/office/officeart/2005/8/layout/vList5"/>
    <dgm:cxn modelId="{F37BAB54-E0F8-4530-8006-B54A3FCB077B}" type="presParOf" srcId="{F03B0D41-E5F3-4EE7-90D6-530C09AC053F}" destId="{CA8C23A9-550C-4A1D-9572-E5F9B5AD4470}" srcOrd="1" destOrd="0" presId="urn:microsoft.com/office/officeart/2005/8/layout/vList5"/>
    <dgm:cxn modelId="{AA5D0776-F406-4D2C-AEA6-620A20711F1A}" type="presParOf" srcId="{5A3493FF-93B7-4738-B092-D4F8E92AA28E}" destId="{AD4A9882-94BE-47A7-B18E-F377DC657134}" srcOrd="1" destOrd="0" presId="urn:microsoft.com/office/officeart/2005/8/layout/vList5"/>
    <dgm:cxn modelId="{B3BE82A5-BE1D-4665-A21D-98ED92A9B68B}" type="presParOf" srcId="{5A3493FF-93B7-4738-B092-D4F8E92AA28E}" destId="{F2CEF18C-2E49-40E1-A89E-C7C927136804}" srcOrd="2" destOrd="0" presId="urn:microsoft.com/office/officeart/2005/8/layout/vList5"/>
    <dgm:cxn modelId="{4F6C19AE-9AC3-454D-BAF6-61557F3E2095}" type="presParOf" srcId="{F2CEF18C-2E49-40E1-A89E-C7C927136804}" destId="{3EA354A5-F035-4D96-A23E-B2CB50D5721F}" srcOrd="0" destOrd="0" presId="urn:microsoft.com/office/officeart/2005/8/layout/vList5"/>
    <dgm:cxn modelId="{A6F61640-6D9A-4CBD-B59F-316070D5A424}" type="presParOf" srcId="{F2CEF18C-2E49-40E1-A89E-C7C927136804}" destId="{D6012C72-A741-40E2-8F16-6202A95CE371}" srcOrd="1" destOrd="0" presId="urn:microsoft.com/office/officeart/2005/8/layout/vList5"/>
    <dgm:cxn modelId="{9482FD52-59FE-4153-A16E-B5A76EF92887}" type="presParOf" srcId="{5A3493FF-93B7-4738-B092-D4F8E92AA28E}" destId="{FA5906AC-2B6C-4151-8BBD-17EAD11D5044}" srcOrd="3" destOrd="0" presId="urn:microsoft.com/office/officeart/2005/8/layout/vList5"/>
    <dgm:cxn modelId="{B4FE9BAB-B8D4-4A43-8F7A-97D2997E53FE}" type="presParOf" srcId="{5A3493FF-93B7-4738-B092-D4F8E92AA28E}" destId="{003F8209-0232-49CA-B20E-6C05B43B8E68}" srcOrd="4" destOrd="0" presId="urn:microsoft.com/office/officeart/2005/8/layout/vList5"/>
    <dgm:cxn modelId="{1533B789-FD6C-4B37-8411-BBFEC1D6ACE7}" type="presParOf" srcId="{003F8209-0232-49CA-B20E-6C05B43B8E68}" destId="{DB2D3ED7-C4D2-463E-956C-F35865DC0116}" srcOrd="0" destOrd="0" presId="urn:microsoft.com/office/officeart/2005/8/layout/vList5"/>
    <dgm:cxn modelId="{065C66BE-F269-4766-B104-4949209C6AAE}" type="presParOf" srcId="{003F8209-0232-49CA-B20E-6C05B43B8E68}" destId="{CFCF3C69-57EF-455A-B683-D7AB20C95A26}"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733124B-0631-418E-9079-84D2B145ABE6}"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98A7F850-937A-4843-8F3F-EC1ACDD4B77D}">
      <dgm:prSet phldrT="[Text]" custT="1"/>
      <dgm:spPr>
        <a:solidFill>
          <a:schemeClr val="accent6"/>
        </a:solidFill>
      </dgm:spPr>
      <dgm:t>
        <a:bodyPr/>
        <a:lstStyle/>
        <a:p>
          <a:r>
            <a:rPr lang="en-US" sz="1700" b="1" spc="-40">
              <a:latin typeface="Arial"/>
              <a:cs typeface="Arial"/>
            </a:rPr>
            <a:t>Take </a:t>
          </a:r>
          <a:r>
            <a:rPr lang="en-US" sz="1700" b="1" spc="-5">
              <a:latin typeface="Arial"/>
              <a:cs typeface="Arial"/>
            </a:rPr>
            <a:t>a daily break from </a:t>
          </a:r>
          <a:r>
            <a:rPr lang="en-US" sz="1700" b="1" spc="-15">
              <a:latin typeface="Arial"/>
              <a:cs typeface="Arial"/>
            </a:rPr>
            <a:t>technology</a:t>
          </a:r>
          <a:endParaRPr lang="en-US" sz="1700"/>
        </a:p>
      </dgm:t>
    </dgm:pt>
    <dgm:pt modelId="{38AB59AE-DB16-44F0-B0A5-473F9122909F}" type="parTrans" cxnId="{C3DC771B-C715-403B-8FD6-FBB726C3874C}">
      <dgm:prSet/>
      <dgm:spPr/>
      <dgm:t>
        <a:bodyPr/>
        <a:lstStyle/>
        <a:p>
          <a:endParaRPr lang="en-US"/>
        </a:p>
      </dgm:t>
    </dgm:pt>
    <dgm:pt modelId="{7E00243F-438C-4E69-9A76-8ADF6A7900E2}" type="sibTrans" cxnId="{C3DC771B-C715-403B-8FD6-FBB726C3874C}">
      <dgm:prSet/>
      <dgm:spPr/>
      <dgm:t>
        <a:bodyPr/>
        <a:lstStyle/>
        <a:p>
          <a:endParaRPr lang="en-US"/>
        </a:p>
      </dgm:t>
    </dgm:pt>
    <dgm:pt modelId="{91352ABD-A668-4284-B609-73D9922C9EAC}">
      <dgm:prSet phldrT="[Text]" custT="1"/>
      <dgm:spPr>
        <a:solidFill>
          <a:schemeClr val="accent6">
            <a:lumMod val="60000"/>
            <a:lumOff val="40000"/>
            <a:alpha val="90000"/>
          </a:schemeClr>
        </a:solidFill>
      </dgm:spPr>
      <dgm:t>
        <a:bodyPr/>
        <a:lstStyle/>
        <a:p>
          <a:r>
            <a:rPr lang="en-US" sz="1400" spc="-5">
              <a:latin typeface="Calibri (Body)"/>
              <a:cs typeface="Arial"/>
            </a:rPr>
            <a:t>Set a time each day to completely disconnect. Put away</a:t>
          </a:r>
          <a:r>
            <a:rPr lang="en-US" sz="1400" spc="-10">
              <a:latin typeface="Calibri (Body)"/>
              <a:cs typeface="Arial"/>
            </a:rPr>
            <a:t> </a:t>
          </a:r>
          <a:r>
            <a:rPr lang="en-US" sz="1400" spc="-5">
              <a:latin typeface="Calibri (Body)"/>
              <a:cs typeface="Arial"/>
            </a:rPr>
            <a:t>laptops, cell </a:t>
          </a:r>
          <a:r>
            <a:rPr lang="en-US" sz="1400" spc="-15">
              <a:latin typeface="Calibri (Body)"/>
              <a:cs typeface="Arial"/>
            </a:rPr>
            <a:t> </a:t>
          </a:r>
          <a:r>
            <a:rPr lang="en-US" sz="1400" spc="-5">
              <a:latin typeface="Calibri (Body)"/>
              <a:cs typeface="Arial"/>
            </a:rPr>
            <a:t>phones, and stop checking</a:t>
          </a:r>
          <a:r>
            <a:rPr lang="en-US" sz="1400" spc="-30">
              <a:latin typeface="Calibri (Body)"/>
              <a:cs typeface="Arial"/>
            </a:rPr>
            <a:t> </a:t>
          </a:r>
          <a:r>
            <a:rPr lang="en-US" sz="1400" spc="-5">
              <a:latin typeface="Calibri (Body)"/>
              <a:cs typeface="Arial"/>
            </a:rPr>
            <a:t>email.</a:t>
          </a:r>
          <a:endParaRPr lang="en-US" sz="1400">
            <a:latin typeface="Calibri (Body)"/>
          </a:endParaRPr>
        </a:p>
      </dgm:t>
    </dgm:pt>
    <dgm:pt modelId="{8B6C6420-6D64-43D8-8937-1B1AEDA91CB1}" type="parTrans" cxnId="{B0833554-7F08-4637-8F53-CAAE38B8E0BF}">
      <dgm:prSet/>
      <dgm:spPr/>
      <dgm:t>
        <a:bodyPr/>
        <a:lstStyle/>
        <a:p>
          <a:endParaRPr lang="en-US"/>
        </a:p>
      </dgm:t>
    </dgm:pt>
    <dgm:pt modelId="{431C4E71-B1C8-49D8-B956-9D750441E5D7}" type="sibTrans" cxnId="{B0833554-7F08-4637-8F53-CAAE38B8E0BF}">
      <dgm:prSet/>
      <dgm:spPr/>
      <dgm:t>
        <a:bodyPr/>
        <a:lstStyle/>
        <a:p>
          <a:endParaRPr lang="en-US"/>
        </a:p>
      </dgm:t>
    </dgm:pt>
    <dgm:pt modelId="{EBF21B6D-9F04-486C-9671-62D79FA8FC65}">
      <dgm:prSet phldrT="[Text]" custT="1"/>
      <dgm:spPr>
        <a:solidFill>
          <a:schemeClr val="accent6"/>
        </a:solidFill>
      </dgm:spPr>
      <dgm:t>
        <a:bodyPr/>
        <a:lstStyle/>
        <a:p>
          <a:r>
            <a:rPr lang="en-US" sz="1700" b="1" spc="-5">
              <a:latin typeface="Arial"/>
              <a:cs typeface="Arial"/>
            </a:rPr>
            <a:t>Nourish your </a:t>
          </a:r>
          <a:r>
            <a:rPr lang="en-US" sz="1700" b="1" spc="-10">
              <a:latin typeface="Arial"/>
              <a:cs typeface="Arial"/>
            </a:rPr>
            <a:t>creative </a:t>
          </a:r>
          <a:r>
            <a:rPr lang="en-US" sz="1700" b="1">
              <a:latin typeface="Arial"/>
              <a:cs typeface="Arial"/>
            </a:rPr>
            <a:t>side</a:t>
          </a:r>
          <a:endParaRPr lang="en-US" sz="1700"/>
        </a:p>
      </dgm:t>
    </dgm:pt>
    <dgm:pt modelId="{A019A49F-C3E7-411A-AF2D-43F493348C1D}" type="parTrans" cxnId="{91C61571-CB6C-481B-9FB4-C3D7F62F0C1F}">
      <dgm:prSet/>
      <dgm:spPr/>
      <dgm:t>
        <a:bodyPr/>
        <a:lstStyle/>
        <a:p>
          <a:endParaRPr lang="en-US"/>
        </a:p>
      </dgm:t>
    </dgm:pt>
    <dgm:pt modelId="{2E875F02-6378-46D4-A892-C54E1427C9B0}" type="sibTrans" cxnId="{91C61571-CB6C-481B-9FB4-C3D7F62F0C1F}">
      <dgm:prSet/>
      <dgm:spPr/>
      <dgm:t>
        <a:bodyPr/>
        <a:lstStyle/>
        <a:p>
          <a:endParaRPr lang="en-US"/>
        </a:p>
      </dgm:t>
    </dgm:pt>
    <dgm:pt modelId="{29D003C1-CAEB-44AE-AB0A-419F27AFB1FA}">
      <dgm:prSet phldrT="[Text]" custT="1"/>
      <dgm:spPr>
        <a:solidFill>
          <a:schemeClr val="accent6">
            <a:lumMod val="60000"/>
            <a:lumOff val="40000"/>
            <a:alpha val="90000"/>
          </a:schemeClr>
        </a:solidFill>
      </dgm:spPr>
      <dgm:t>
        <a:bodyPr/>
        <a:lstStyle/>
        <a:p>
          <a:r>
            <a:rPr lang="en-US" sz="1400" spc="-25">
              <a:latin typeface="Calibri (Body)"/>
              <a:cs typeface="Arial"/>
            </a:rPr>
            <a:t>Try  </a:t>
          </a:r>
          <a:r>
            <a:rPr lang="en-US" sz="1400" spc="-5">
              <a:latin typeface="Calibri (Body)"/>
              <a:cs typeface="Arial"/>
            </a:rPr>
            <a:t>something </a:t>
          </a:r>
          <a:r>
            <a:rPr lang="en-US" sz="1400" spc="-30">
              <a:latin typeface="Calibri (Body)"/>
              <a:cs typeface="Arial"/>
            </a:rPr>
            <a:t>new, </a:t>
          </a:r>
          <a:r>
            <a:rPr lang="en-US" sz="1400" spc="-5">
              <a:latin typeface="Calibri (Body)"/>
              <a:cs typeface="Arial"/>
            </a:rPr>
            <a:t>start a fun project, or resume a favorite </a:t>
          </a:r>
          <a:r>
            <a:rPr lang="en-US" sz="1400" spc="-30">
              <a:latin typeface="Calibri (Body)"/>
              <a:cs typeface="Arial"/>
            </a:rPr>
            <a:t>hobby. </a:t>
          </a:r>
          <a:r>
            <a:rPr lang="en-US" sz="1400" spc="-5">
              <a:latin typeface="Calibri (Body)"/>
              <a:cs typeface="Arial"/>
            </a:rPr>
            <a:t>Choose activities  that have nothing to do with</a:t>
          </a:r>
          <a:r>
            <a:rPr lang="en-US" sz="1400" spc="15">
              <a:latin typeface="Calibri (Body)"/>
              <a:cs typeface="Arial"/>
            </a:rPr>
            <a:t> </a:t>
          </a:r>
          <a:r>
            <a:rPr lang="en-US" sz="1400" spc="-5">
              <a:latin typeface="Calibri (Body)"/>
              <a:cs typeface="Arial"/>
            </a:rPr>
            <a:t>work.</a:t>
          </a:r>
          <a:endParaRPr lang="en-US" sz="1400">
            <a:latin typeface="Calibri (Body)"/>
          </a:endParaRPr>
        </a:p>
      </dgm:t>
    </dgm:pt>
    <dgm:pt modelId="{AD49B77A-0390-4150-8DC3-AD1F04868603}" type="parTrans" cxnId="{2A12FBB5-9D5B-4581-A197-4EC74246C1F4}">
      <dgm:prSet/>
      <dgm:spPr/>
      <dgm:t>
        <a:bodyPr/>
        <a:lstStyle/>
        <a:p>
          <a:endParaRPr lang="en-US"/>
        </a:p>
      </dgm:t>
    </dgm:pt>
    <dgm:pt modelId="{C93FF8A7-889D-4497-8B5A-B90B8A0DAF3F}" type="sibTrans" cxnId="{2A12FBB5-9D5B-4581-A197-4EC74246C1F4}">
      <dgm:prSet/>
      <dgm:spPr/>
      <dgm:t>
        <a:bodyPr/>
        <a:lstStyle/>
        <a:p>
          <a:endParaRPr lang="en-US"/>
        </a:p>
      </dgm:t>
    </dgm:pt>
    <dgm:pt modelId="{14353D63-3B70-4AB5-BFD7-3A6FCC6725FB}">
      <dgm:prSet phldrT="[Text]" custT="1"/>
      <dgm:spPr>
        <a:solidFill>
          <a:schemeClr val="accent6"/>
        </a:solidFill>
      </dgm:spPr>
      <dgm:t>
        <a:bodyPr/>
        <a:lstStyle/>
        <a:p>
          <a:r>
            <a:rPr lang="en-US" sz="1700" b="1" spc="-5">
              <a:latin typeface="Arial" panose="020B0604020202020204" pitchFamily="34" charset="0"/>
              <a:cs typeface="Arial" panose="020B0604020202020204" pitchFamily="34" charset="0"/>
            </a:rPr>
            <a:t>Learn </a:t>
          </a:r>
          <a:r>
            <a:rPr lang="en-US" sz="1700" b="1">
              <a:latin typeface="Arial" panose="020B0604020202020204" pitchFamily="34" charset="0"/>
              <a:cs typeface="Arial" panose="020B0604020202020204" pitchFamily="34" charset="0"/>
            </a:rPr>
            <a:t>how to </a:t>
          </a:r>
          <a:r>
            <a:rPr lang="en-US" sz="1700" b="1" spc="-5">
              <a:latin typeface="Arial" panose="020B0604020202020204" pitchFamily="34" charset="0"/>
              <a:cs typeface="Arial" panose="020B0604020202020204" pitchFamily="34" charset="0"/>
            </a:rPr>
            <a:t>manage stress</a:t>
          </a:r>
          <a:r>
            <a:rPr lang="en-US" sz="1700">
              <a:latin typeface="Arial" panose="020B0604020202020204" pitchFamily="34" charset="0"/>
              <a:cs typeface="Arial" panose="020B0604020202020204" pitchFamily="34" charset="0"/>
            </a:rPr>
            <a:t> </a:t>
          </a:r>
        </a:p>
      </dgm:t>
    </dgm:pt>
    <dgm:pt modelId="{84B187D4-EC46-42A0-BBAF-6392220374AB}" type="parTrans" cxnId="{44EF099E-D7DA-49A4-9704-4663AC07BE9F}">
      <dgm:prSet/>
      <dgm:spPr/>
      <dgm:t>
        <a:bodyPr/>
        <a:lstStyle/>
        <a:p>
          <a:endParaRPr lang="en-US"/>
        </a:p>
      </dgm:t>
    </dgm:pt>
    <dgm:pt modelId="{98A5C7AD-DF98-436F-A3F7-56249815575E}" type="sibTrans" cxnId="{44EF099E-D7DA-49A4-9704-4663AC07BE9F}">
      <dgm:prSet/>
      <dgm:spPr/>
      <dgm:t>
        <a:bodyPr/>
        <a:lstStyle/>
        <a:p>
          <a:endParaRPr lang="en-US"/>
        </a:p>
      </dgm:t>
    </dgm:pt>
    <dgm:pt modelId="{1F619229-ABF1-4963-ACE7-060E4A56487F}">
      <dgm:prSet phldrT="[Text]" custT="1"/>
      <dgm:spPr>
        <a:solidFill>
          <a:schemeClr val="accent6">
            <a:lumMod val="60000"/>
            <a:lumOff val="40000"/>
            <a:alpha val="90000"/>
          </a:schemeClr>
        </a:solidFill>
      </dgm:spPr>
      <dgm:t>
        <a:bodyPr/>
        <a:lstStyle/>
        <a:p>
          <a:r>
            <a:rPr lang="en-US" sz="1400" spc="-10" dirty="0">
              <a:latin typeface="Calibri (Body)"/>
              <a:cs typeface="Arial"/>
            </a:rPr>
            <a:t>When you’re </a:t>
          </a:r>
          <a:r>
            <a:rPr lang="en-US" sz="1400" spc="-5" dirty="0">
              <a:latin typeface="Calibri (Body)"/>
              <a:cs typeface="Arial"/>
            </a:rPr>
            <a:t>on the road to </a:t>
          </a:r>
          <a:r>
            <a:rPr lang="en-US" sz="1400" spc="-10" dirty="0">
              <a:latin typeface="Calibri (Body)"/>
              <a:cs typeface="Arial"/>
            </a:rPr>
            <a:t>burnout, </a:t>
          </a:r>
          <a:r>
            <a:rPr lang="en-US" sz="1400" spc="-15" dirty="0">
              <a:latin typeface="Calibri (Body)"/>
              <a:cs typeface="Arial"/>
            </a:rPr>
            <a:t>you </a:t>
          </a:r>
          <a:r>
            <a:rPr lang="en-US" sz="1400" spc="-5" dirty="0">
              <a:latin typeface="Calibri (Body)"/>
              <a:cs typeface="Arial"/>
            </a:rPr>
            <a:t>may feel helpless. Learning how to manage stress can help </a:t>
          </a:r>
          <a:r>
            <a:rPr lang="en-US" sz="1400" spc="-10" dirty="0">
              <a:latin typeface="Calibri (Body)"/>
              <a:cs typeface="Arial"/>
            </a:rPr>
            <a:t>you </a:t>
          </a:r>
          <a:r>
            <a:rPr lang="en-US" sz="1400" spc="-5" dirty="0">
              <a:latin typeface="Calibri (Body)"/>
              <a:cs typeface="Arial"/>
            </a:rPr>
            <a:t>regain </a:t>
          </a:r>
          <a:r>
            <a:rPr lang="en-US" sz="1400" spc="-10" dirty="0">
              <a:latin typeface="Calibri (Body)"/>
              <a:cs typeface="Arial"/>
            </a:rPr>
            <a:t>your</a:t>
          </a:r>
          <a:r>
            <a:rPr lang="en-US" sz="1400" spc="160" dirty="0">
              <a:latin typeface="Calibri (Body)"/>
              <a:cs typeface="Arial"/>
            </a:rPr>
            <a:t> </a:t>
          </a:r>
          <a:r>
            <a:rPr lang="en-US" sz="1400" spc="-5" dirty="0">
              <a:latin typeface="Calibri (Body)"/>
              <a:cs typeface="Arial"/>
            </a:rPr>
            <a:t>balance.</a:t>
          </a:r>
          <a:endParaRPr lang="en-US" sz="1400" dirty="0">
            <a:latin typeface="Calibri (Body)"/>
          </a:endParaRPr>
        </a:p>
      </dgm:t>
    </dgm:pt>
    <dgm:pt modelId="{37EF1A3E-A83B-41C0-9BF1-CE71689DFAC7}" type="parTrans" cxnId="{734648DF-30A0-4B6F-AF0E-425C2142C2DF}">
      <dgm:prSet/>
      <dgm:spPr/>
      <dgm:t>
        <a:bodyPr/>
        <a:lstStyle/>
        <a:p>
          <a:endParaRPr lang="en-US"/>
        </a:p>
      </dgm:t>
    </dgm:pt>
    <dgm:pt modelId="{FD6F3D28-3D20-49B6-8E2D-9A2329C3F55E}" type="sibTrans" cxnId="{734648DF-30A0-4B6F-AF0E-425C2142C2DF}">
      <dgm:prSet/>
      <dgm:spPr/>
      <dgm:t>
        <a:bodyPr/>
        <a:lstStyle/>
        <a:p>
          <a:endParaRPr lang="en-US"/>
        </a:p>
      </dgm:t>
    </dgm:pt>
    <dgm:pt modelId="{5A3493FF-93B7-4738-B092-D4F8E92AA28E}" type="pres">
      <dgm:prSet presAssocID="{6733124B-0631-418E-9079-84D2B145ABE6}" presName="Name0" presStyleCnt="0">
        <dgm:presLayoutVars>
          <dgm:dir/>
          <dgm:animLvl val="lvl"/>
          <dgm:resizeHandles val="exact"/>
        </dgm:presLayoutVars>
      </dgm:prSet>
      <dgm:spPr/>
      <dgm:t>
        <a:bodyPr/>
        <a:lstStyle/>
        <a:p>
          <a:endParaRPr lang="en-US"/>
        </a:p>
      </dgm:t>
    </dgm:pt>
    <dgm:pt modelId="{F03B0D41-E5F3-4EE7-90D6-530C09AC053F}" type="pres">
      <dgm:prSet presAssocID="{98A7F850-937A-4843-8F3F-EC1ACDD4B77D}" presName="linNode" presStyleCnt="0"/>
      <dgm:spPr/>
    </dgm:pt>
    <dgm:pt modelId="{449C2AA1-93E5-48BA-936D-A214ABB2DDA3}" type="pres">
      <dgm:prSet presAssocID="{98A7F850-937A-4843-8F3F-EC1ACDD4B77D}" presName="parentText" presStyleLbl="node1" presStyleIdx="0" presStyleCnt="3">
        <dgm:presLayoutVars>
          <dgm:chMax val="1"/>
          <dgm:bulletEnabled val="1"/>
        </dgm:presLayoutVars>
      </dgm:prSet>
      <dgm:spPr/>
      <dgm:t>
        <a:bodyPr/>
        <a:lstStyle/>
        <a:p>
          <a:endParaRPr lang="en-US"/>
        </a:p>
      </dgm:t>
    </dgm:pt>
    <dgm:pt modelId="{CA8C23A9-550C-4A1D-9572-E5F9B5AD4470}" type="pres">
      <dgm:prSet presAssocID="{98A7F850-937A-4843-8F3F-EC1ACDD4B77D}" presName="descendantText" presStyleLbl="alignAccFollowNode1" presStyleIdx="0" presStyleCnt="3">
        <dgm:presLayoutVars>
          <dgm:bulletEnabled val="1"/>
        </dgm:presLayoutVars>
      </dgm:prSet>
      <dgm:spPr/>
      <dgm:t>
        <a:bodyPr/>
        <a:lstStyle/>
        <a:p>
          <a:endParaRPr lang="en-US"/>
        </a:p>
      </dgm:t>
    </dgm:pt>
    <dgm:pt modelId="{AD4A9882-94BE-47A7-B18E-F377DC657134}" type="pres">
      <dgm:prSet presAssocID="{7E00243F-438C-4E69-9A76-8ADF6A7900E2}" presName="sp" presStyleCnt="0"/>
      <dgm:spPr/>
    </dgm:pt>
    <dgm:pt modelId="{F2CEF18C-2E49-40E1-A89E-C7C927136804}" type="pres">
      <dgm:prSet presAssocID="{EBF21B6D-9F04-486C-9671-62D79FA8FC65}" presName="linNode" presStyleCnt="0"/>
      <dgm:spPr/>
    </dgm:pt>
    <dgm:pt modelId="{3EA354A5-F035-4D96-A23E-B2CB50D5721F}" type="pres">
      <dgm:prSet presAssocID="{EBF21B6D-9F04-486C-9671-62D79FA8FC65}" presName="parentText" presStyleLbl="node1" presStyleIdx="1" presStyleCnt="3">
        <dgm:presLayoutVars>
          <dgm:chMax val="1"/>
          <dgm:bulletEnabled val="1"/>
        </dgm:presLayoutVars>
      </dgm:prSet>
      <dgm:spPr/>
      <dgm:t>
        <a:bodyPr/>
        <a:lstStyle/>
        <a:p>
          <a:endParaRPr lang="en-US"/>
        </a:p>
      </dgm:t>
    </dgm:pt>
    <dgm:pt modelId="{D6012C72-A741-40E2-8F16-6202A95CE371}" type="pres">
      <dgm:prSet presAssocID="{EBF21B6D-9F04-486C-9671-62D79FA8FC65}" presName="descendantText" presStyleLbl="alignAccFollowNode1" presStyleIdx="1" presStyleCnt="3">
        <dgm:presLayoutVars>
          <dgm:bulletEnabled val="1"/>
        </dgm:presLayoutVars>
      </dgm:prSet>
      <dgm:spPr/>
      <dgm:t>
        <a:bodyPr/>
        <a:lstStyle/>
        <a:p>
          <a:endParaRPr lang="en-US"/>
        </a:p>
      </dgm:t>
    </dgm:pt>
    <dgm:pt modelId="{FA5906AC-2B6C-4151-8BBD-17EAD11D5044}" type="pres">
      <dgm:prSet presAssocID="{2E875F02-6378-46D4-A892-C54E1427C9B0}" presName="sp" presStyleCnt="0"/>
      <dgm:spPr/>
    </dgm:pt>
    <dgm:pt modelId="{003F8209-0232-49CA-B20E-6C05B43B8E68}" type="pres">
      <dgm:prSet presAssocID="{14353D63-3B70-4AB5-BFD7-3A6FCC6725FB}" presName="linNode" presStyleCnt="0"/>
      <dgm:spPr/>
    </dgm:pt>
    <dgm:pt modelId="{DB2D3ED7-C4D2-463E-956C-F35865DC0116}" type="pres">
      <dgm:prSet presAssocID="{14353D63-3B70-4AB5-BFD7-3A6FCC6725FB}" presName="parentText" presStyleLbl="node1" presStyleIdx="2" presStyleCnt="3">
        <dgm:presLayoutVars>
          <dgm:chMax val="1"/>
          <dgm:bulletEnabled val="1"/>
        </dgm:presLayoutVars>
      </dgm:prSet>
      <dgm:spPr/>
      <dgm:t>
        <a:bodyPr/>
        <a:lstStyle/>
        <a:p>
          <a:endParaRPr lang="en-US"/>
        </a:p>
      </dgm:t>
    </dgm:pt>
    <dgm:pt modelId="{CFCF3C69-57EF-455A-B683-D7AB20C95A26}" type="pres">
      <dgm:prSet presAssocID="{14353D63-3B70-4AB5-BFD7-3A6FCC6725FB}" presName="descendantText" presStyleLbl="alignAccFollowNode1" presStyleIdx="2" presStyleCnt="3">
        <dgm:presLayoutVars>
          <dgm:bulletEnabled val="1"/>
        </dgm:presLayoutVars>
      </dgm:prSet>
      <dgm:spPr/>
      <dgm:t>
        <a:bodyPr/>
        <a:lstStyle/>
        <a:p>
          <a:endParaRPr lang="en-US"/>
        </a:p>
      </dgm:t>
    </dgm:pt>
  </dgm:ptLst>
  <dgm:cxnLst>
    <dgm:cxn modelId="{6A41256A-6CBE-4277-B64A-42ABC4E761A1}" type="presOf" srcId="{91352ABD-A668-4284-B609-73D9922C9EAC}" destId="{CA8C23A9-550C-4A1D-9572-E5F9B5AD4470}" srcOrd="0" destOrd="0" presId="urn:microsoft.com/office/officeart/2005/8/layout/vList5"/>
    <dgm:cxn modelId="{91C61571-CB6C-481B-9FB4-C3D7F62F0C1F}" srcId="{6733124B-0631-418E-9079-84D2B145ABE6}" destId="{EBF21B6D-9F04-486C-9671-62D79FA8FC65}" srcOrd="1" destOrd="0" parTransId="{A019A49F-C3E7-411A-AF2D-43F493348C1D}" sibTransId="{2E875F02-6378-46D4-A892-C54E1427C9B0}"/>
    <dgm:cxn modelId="{D06EF582-DBFB-40BB-B85A-246749EDB9A5}" type="presOf" srcId="{29D003C1-CAEB-44AE-AB0A-419F27AFB1FA}" destId="{D6012C72-A741-40E2-8F16-6202A95CE371}" srcOrd="0" destOrd="0" presId="urn:microsoft.com/office/officeart/2005/8/layout/vList5"/>
    <dgm:cxn modelId="{C3DC771B-C715-403B-8FD6-FBB726C3874C}" srcId="{6733124B-0631-418E-9079-84D2B145ABE6}" destId="{98A7F850-937A-4843-8F3F-EC1ACDD4B77D}" srcOrd="0" destOrd="0" parTransId="{38AB59AE-DB16-44F0-B0A5-473F9122909F}" sibTransId="{7E00243F-438C-4E69-9A76-8ADF6A7900E2}"/>
    <dgm:cxn modelId="{F6E47564-1919-4BD4-BA8A-C04CAB3A3179}" type="presOf" srcId="{98A7F850-937A-4843-8F3F-EC1ACDD4B77D}" destId="{449C2AA1-93E5-48BA-936D-A214ABB2DDA3}" srcOrd="0" destOrd="0" presId="urn:microsoft.com/office/officeart/2005/8/layout/vList5"/>
    <dgm:cxn modelId="{1038AE60-DBE5-4AB7-918D-175304639F4E}" type="presOf" srcId="{6733124B-0631-418E-9079-84D2B145ABE6}" destId="{5A3493FF-93B7-4738-B092-D4F8E92AA28E}" srcOrd="0" destOrd="0" presId="urn:microsoft.com/office/officeart/2005/8/layout/vList5"/>
    <dgm:cxn modelId="{2A12FBB5-9D5B-4581-A197-4EC74246C1F4}" srcId="{EBF21B6D-9F04-486C-9671-62D79FA8FC65}" destId="{29D003C1-CAEB-44AE-AB0A-419F27AFB1FA}" srcOrd="0" destOrd="0" parTransId="{AD49B77A-0390-4150-8DC3-AD1F04868603}" sibTransId="{C93FF8A7-889D-4497-8B5A-B90B8A0DAF3F}"/>
    <dgm:cxn modelId="{B8E8C3E9-F5C2-48B3-9D1C-F4B5CB5B0649}" type="presOf" srcId="{14353D63-3B70-4AB5-BFD7-3A6FCC6725FB}" destId="{DB2D3ED7-C4D2-463E-956C-F35865DC0116}" srcOrd="0" destOrd="0" presId="urn:microsoft.com/office/officeart/2005/8/layout/vList5"/>
    <dgm:cxn modelId="{1EA0B729-D7C6-4152-ADAF-B9FD4EFAD7D2}" type="presOf" srcId="{EBF21B6D-9F04-486C-9671-62D79FA8FC65}" destId="{3EA354A5-F035-4D96-A23E-B2CB50D5721F}" srcOrd="0" destOrd="0" presId="urn:microsoft.com/office/officeart/2005/8/layout/vList5"/>
    <dgm:cxn modelId="{44EF099E-D7DA-49A4-9704-4663AC07BE9F}" srcId="{6733124B-0631-418E-9079-84D2B145ABE6}" destId="{14353D63-3B70-4AB5-BFD7-3A6FCC6725FB}" srcOrd="2" destOrd="0" parTransId="{84B187D4-EC46-42A0-BBAF-6392220374AB}" sibTransId="{98A5C7AD-DF98-436F-A3F7-56249815575E}"/>
    <dgm:cxn modelId="{B0833554-7F08-4637-8F53-CAAE38B8E0BF}" srcId="{98A7F850-937A-4843-8F3F-EC1ACDD4B77D}" destId="{91352ABD-A668-4284-B609-73D9922C9EAC}" srcOrd="0" destOrd="0" parTransId="{8B6C6420-6D64-43D8-8937-1B1AEDA91CB1}" sibTransId="{431C4E71-B1C8-49D8-B956-9D750441E5D7}"/>
    <dgm:cxn modelId="{734648DF-30A0-4B6F-AF0E-425C2142C2DF}" srcId="{14353D63-3B70-4AB5-BFD7-3A6FCC6725FB}" destId="{1F619229-ABF1-4963-ACE7-060E4A56487F}" srcOrd="0" destOrd="0" parTransId="{37EF1A3E-A83B-41C0-9BF1-CE71689DFAC7}" sibTransId="{FD6F3D28-3D20-49B6-8E2D-9A2329C3F55E}"/>
    <dgm:cxn modelId="{051460ED-D642-42B4-B88E-F1BCB8F88075}" type="presOf" srcId="{1F619229-ABF1-4963-ACE7-060E4A56487F}" destId="{CFCF3C69-57EF-455A-B683-D7AB20C95A26}" srcOrd="0" destOrd="0" presId="urn:microsoft.com/office/officeart/2005/8/layout/vList5"/>
    <dgm:cxn modelId="{CCA14D10-0E36-43C6-8CBD-547D04A5DAD4}" type="presParOf" srcId="{5A3493FF-93B7-4738-B092-D4F8E92AA28E}" destId="{F03B0D41-E5F3-4EE7-90D6-530C09AC053F}" srcOrd="0" destOrd="0" presId="urn:microsoft.com/office/officeart/2005/8/layout/vList5"/>
    <dgm:cxn modelId="{B06E5D93-3221-4EC7-BCE3-F3CE9A1E0D2B}" type="presParOf" srcId="{F03B0D41-E5F3-4EE7-90D6-530C09AC053F}" destId="{449C2AA1-93E5-48BA-936D-A214ABB2DDA3}" srcOrd="0" destOrd="0" presId="urn:microsoft.com/office/officeart/2005/8/layout/vList5"/>
    <dgm:cxn modelId="{BE08DEB7-7948-4A05-928E-D0E0BCB9888F}" type="presParOf" srcId="{F03B0D41-E5F3-4EE7-90D6-530C09AC053F}" destId="{CA8C23A9-550C-4A1D-9572-E5F9B5AD4470}" srcOrd="1" destOrd="0" presId="urn:microsoft.com/office/officeart/2005/8/layout/vList5"/>
    <dgm:cxn modelId="{194A1372-54E7-47A2-8EDD-F495816BF757}" type="presParOf" srcId="{5A3493FF-93B7-4738-B092-D4F8E92AA28E}" destId="{AD4A9882-94BE-47A7-B18E-F377DC657134}" srcOrd="1" destOrd="0" presId="urn:microsoft.com/office/officeart/2005/8/layout/vList5"/>
    <dgm:cxn modelId="{2F7A347E-FD66-4F9E-92AD-129034BD5843}" type="presParOf" srcId="{5A3493FF-93B7-4738-B092-D4F8E92AA28E}" destId="{F2CEF18C-2E49-40E1-A89E-C7C927136804}" srcOrd="2" destOrd="0" presId="urn:microsoft.com/office/officeart/2005/8/layout/vList5"/>
    <dgm:cxn modelId="{F0F1D2EA-7D42-43C3-96A5-2F2D87E1110D}" type="presParOf" srcId="{F2CEF18C-2E49-40E1-A89E-C7C927136804}" destId="{3EA354A5-F035-4D96-A23E-B2CB50D5721F}" srcOrd="0" destOrd="0" presId="urn:microsoft.com/office/officeart/2005/8/layout/vList5"/>
    <dgm:cxn modelId="{287EAE86-68C5-46F1-BD86-1B885BE4A725}" type="presParOf" srcId="{F2CEF18C-2E49-40E1-A89E-C7C927136804}" destId="{D6012C72-A741-40E2-8F16-6202A95CE371}" srcOrd="1" destOrd="0" presId="urn:microsoft.com/office/officeart/2005/8/layout/vList5"/>
    <dgm:cxn modelId="{161C104B-F549-46FD-A041-814A5F10B764}" type="presParOf" srcId="{5A3493FF-93B7-4738-B092-D4F8E92AA28E}" destId="{FA5906AC-2B6C-4151-8BBD-17EAD11D5044}" srcOrd="3" destOrd="0" presId="urn:microsoft.com/office/officeart/2005/8/layout/vList5"/>
    <dgm:cxn modelId="{90D82114-AEA5-4B18-8E95-063EA8B66D4E}" type="presParOf" srcId="{5A3493FF-93B7-4738-B092-D4F8E92AA28E}" destId="{003F8209-0232-49CA-B20E-6C05B43B8E68}" srcOrd="4" destOrd="0" presId="urn:microsoft.com/office/officeart/2005/8/layout/vList5"/>
    <dgm:cxn modelId="{AAF31BCA-E55F-414D-955D-87D5F7041615}" type="presParOf" srcId="{003F8209-0232-49CA-B20E-6C05B43B8E68}" destId="{DB2D3ED7-C4D2-463E-956C-F35865DC0116}" srcOrd="0" destOrd="0" presId="urn:microsoft.com/office/officeart/2005/8/layout/vList5"/>
    <dgm:cxn modelId="{5A2ACB7E-044E-490F-BECA-6EA2D3455B82}" type="presParOf" srcId="{003F8209-0232-49CA-B20E-6C05B43B8E68}" destId="{CFCF3C69-57EF-455A-B683-D7AB20C95A26}"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F58AD5-3006-4E25-ADC9-E3BF1DC4877E}">
      <dsp:nvSpPr>
        <dsp:cNvPr id="0" name=""/>
        <dsp:cNvSpPr/>
      </dsp:nvSpPr>
      <dsp:spPr>
        <a:xfrm>
          <a:off x="2447812" y="1487375"/>
          <a:ext cx="895574" cy="895574"/>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a:t>Physician</a:t>
          </a:r>
        </a:p>
      </dsp:txBody>
      <dsp:txXfrm>
        <a:off x="2578966" y="1618529"/>
        <a:ext cx="633266" cy="633266"/>
      </dsp:txXfrm>
    </dsp:sp>
    <dsp:sp modelId="{071FDA77-D5CB-4FF4-8A0D-42DEABF65E60}">
      <dsp:nvSpPr>
        <dsp:cNvPr id="0" name=""/>
        <dsp:cNvSpPr/>
      </dsp:nvSpPr>
      <dsp:spPr>
        <a:xfrm rot="16200000">
          <a:off x="2799317" y="1174155"/>
          <a:ext cx="192565" cy="274007"/>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p>
      </dsp:txBody>
      <dsp:txXfrm>
        <a:off x="2828202" y="1257841"/>
        <a:ext cx="134796" cy="164405"/>
      </dsp:txXfrm>
    </dsp:sp>
    <dsp:sp modelId="{770A3C69-650B-4F1A-B333-57D51A55B26C}">
      <dsp:nvSpPr>
        <dsp:cNvPr id="0" name=""/>
        <dsp:cNvSpPr/>
      </dsp:nvSpPr>
      <dsp:spPr>
        <a:xfrm>
          <a:off x="2335865" y="4574"/>
          <a:ext cx="1119468" cy="1119468"/>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a:t>Patient care</a:t>
          </a:r>
        </a:p>
      </dsp:txBody>
      <dsp:txXfrm>
        <a:off x="2499807" y="168516"/>
        <a:ext cx="791584" cy="791584"/>
      </dsp:txXfrm>
    </dsp:sp>
    <dsp:sp modelId="{CF84692F-7BAE-439E-8DA1-90A57688B8B9}">
      <dsp:nvSpPr>
        <dsp:cNvPr id="0" name=""/>
        <dsp:cNvSpPr/>
      </dsp:nvSpPr>
      <dsp:spPr>
        <a:xfrm>
          <a:off x="3423320" y="1798158"/>
          <a:ext cx="192565" cy="274007"/>
        </a:xfrm>
        <a:prstGeom prst="rightArrow">
          <a:avLst>
            <a:gd name="adj1" fmla="val 60000"/>
            <a:gd name="adj2" fmla="val 50000"/>
          </a:avLst>
        </a:prstGeom>
        <a:solidFill>
          <a:schemeClr val="accent4">
            <a:hueOff val="-4607"/>
            <a:satOff val="227"/>
            <a:lumOff val="-254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p>
      </dsp:txBody>
      <dsp:txXfrm>
        <a:off x="3423320" y="1852959"/>
        <a:ext cx="134796" cy="164405"/>
      </dsp:txXfrm>
    </dsp:sp>
    <dsp:sp modelId="{E7F33A25-910E-4D5D-A532-7541EB1024CE}">
      <dsp:nvSpPr>
        <dsp:cNvPr id="0" name=""/>
        <dsp:cNvSpPr/>
      </dsp:nvSpPr>
      <dsp:spPr>
        <a:xfrm>
          <a:off x="3706718" y="1375428"/>
          <a:ext cx="1119468" cy="1119468"/>
        </a:xfrm>
        <a:prstGeom prst="ellipse">
          <a:avLst/>
        </a:prstGeom>
        <a:solidFill>
          <a:schemeClr val="accent4">
            <a:hueOff val="-4607"/>
            <a:satOff val="227"/>
            <a:lumOff val="-25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a:t>Family/Friends</a:t>
          </a:r>
        </a:p>
      </dsp:txBody>
      <dsp:txXfrm>
        <a:off x="3870660" y="1539370"/>
        <a:ext cx="791584" cy="791584"/>
      </dsp:txXfrm>
    </dsp:sp>
    <dsp:sp modelId="{3E3202CE-0400-49AD-8A3E-0629DA398710}">
      <dsp:nvSpPr>
        <dsp:cNvPr id="0" name=""/>
        <dsp:cNvSpPr/>
      </dsp:nvSpPr>
      <dsp:spPr>
        <a:xfrm rot="5400000">
          <a:off x="2799317" y="2422161"/>
          <a:ext cx="192565" cy="274007"/>
        </a:xfrm>
        <a:prstGeom prst="rightArrow">
          <a:avLst>
            <a:gd name="adj1" fmla="val 60000"/>
            <a:gd name="adj2" fmla="val 50000"/>
          </a:avLst>
        </a:prstGeom>
        <a:solidFill>
          <a:schemeClr val="accent4">
            <a:hueOff val="-9214"/>
            <a:satOff val="455"/>
            <a:lumOff val="-509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p>
      </dsp:txBody>
      <dsp:txXfrm>
        <a:off x="2828202" y="2448078"/>
        <a:ext cx="134796" cy="164405"/>
      </dsp:txXfrm>
    </dsp:sp>
    <dsp:sp modelId="{1DFDF89B-DF49-4AB9-B7CB-FEB758533948}">
      <dsp:nvSpPr>
        <dsp:cNvPr id="0" name=""/>
        <dsp:cNvSpPr/>
      </dsp:nvSpPr>
      <dsp:spPr>
        <a:xfrm>
          <a:off x="2335865" y="2746281"/>
          <a:ext cx="1119468" cy="1119468"/>
        </a:xfrm>
        <a:prstGeom prst="ellipse">
          <a:avLst/>
        </a:prstGeom>
        <a:solidFill>
          <a:schemeClr val="accent4">
            <a:hueOff val="-9214"/>
            <a:satOff val="455"/>
            <a:lumOff val="-50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a:t>Personal Health</a:t>
          </a:r>
        </a:p>
      </dsp:txBody>
      <dsp:txXfrm>
        <a:off x="2499807" y="2910223"/>
        <a:ext cx="791584" cy="791584"/>
      </dsp:txXfrm>
    </dsp:sp>
    <dsp:sp modelId="{83C657C8-589F-479A-8409-347618FBDE1E}">
      <dsp:nvSpPr>
        <dsp:cNvPr id="0" name=""/>
        <dsp:cNvSpPr/>
      </dsp:nvSpPr>
      <dsp:spPr>
        <a:xfrm rot="10800000">
          <a:off x="2175313" y="1798158"/>
          <a:ext cx="192565" cy="274007"/>
        </a:xfrm>
        <a:prstGeom prst="rightArrow">
          <a:avLst>
            <a:gd name="adj1" fmla="val 60000"/>
            <a:gd name="adj2" fmla="val 50000"/>
          </a:avLst>
        </a:prstGeom>
        <a:solidFill>
          <a:schemeClr val="accent4">
            <a:hueOff val="-13822"/>
            <a:satOff val="682"/>
            <a:lumOff val="-764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p>
      </dsp:txBody>
      <dsp:txXfrm rot="10800000">
        <a:off x="2233082" y="1852959"/>
        <a:ext cx="134796" cy="164405"/>
      </dsp:txXfrm>
    </dsp:sp>
    <dsp:sp modelId="{426029D0-EFCE-4F71-852E-68FD2B141710}">
      <dsp:nvSpPr>
        <dsp:cNvPr id="0" name=""/>
        <dsp:cNvSpPr/>
      </dsp:nvSpPr>
      <dsp:spPr>
        <a:xfrm>
          <a:off x="965012" y="1375428"/>
          <a:ext cx="1119468" cy="1119468"/>
        </a:xfrm>
        <a:prstGeom prst="ellipse">
          <a:avLst/>
        </a:prstGeom>
        <a:solidFill>
          <a:schemeClr val="accent4">
            <a:hueOff val="-13822"/>
            <a:satOff val="682"/>
            <a:lumOff val="-764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a:t>Hospital/Health Care Organization</a:t>
          </a:r>
        </a:p>
      </dsp:txBody>
      <dsp:txXfrm>
        <a:off x="1128954" y="1539370"/>
        <a:ext cx="791584" cy="7915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B09305-5757-49D1-9F9D-0E1D29DF848B}">
      <dsp:nvSpPr>
        <dsp:cNvPr id="0" name=""/>
        <dsp:cNvSpPr/>
      </dsp:nvSpPr>
      <dsp:spPr>
        <a:xfrm>
          <a:off x="993952" y="253187"/>
          <a:ext cx="3413760" cy="3413760"/>
        </a:xfrm>
        <a:prstGeom prst="pie">
          <a:avLst>
            <a:gd name="adj1" fmla="val 16200000"/>
            <a:gd name="adj2" fmla="val 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a:t>Improve work life of health care providers</a:t>
          </a:r>
        </a:p>
      </dsp:txBody>
      <dsp:txXfrm>
        <a:off x="2739847" y="884732"/>
        <a:ext cx="1259840" cy="1016000"/>
      </dsp:txXfrm>
    </dsp:sp>
    <dsp:sp modelId="{8309F949-5DD4-4855-AF16-181078211CBF}">
      <dsp:nvSpPr>
        <dsp:cNvPr id="0" name=""/>
        <dsp:cNvSpPr/>
      </dsp:nvSpPr>
      <dsp:spPr>
        <a:xfrm>
          <a:off x="850087" y="397052"/>
          <a:ext cx="3413760" cy="3413760"/>
        </a:xfrm>
        <a:prstGeom prst="pie">
          <a:avLst>
            <a:gd name="adj1" fmla="val 0"/>
            <a:gd name="adj2" fmla="val 540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a:t>Reduce Costs</a:t>
          </a:r>
        </a:p>
      </dsp:txBody>
      <dsp:txXfrm>
        <a:off x="2617927" y="2164892"/>
        <a:ext cx="1259840" cy="1016000"/>
      </dsp:txXfrm>
    </dsp:sp>
    <dsp:sp modelId="{E8E6FC65-60D2-45F2-B054-D23441E3BA14}">
      <dsp:nvSpPr>
        <dsp:cNvPr id="0" name=""/>
        <dsp:cNvSpPr/>
      </dsp:nvSpPr>
      <dsp:spPr>
        <a:xfrm>
          <a:off x="850087" y="397052"/>
          <a:ext cx="3413760" cy="3413760"/>
        </a:xfrm>
        <a:prstGeom prst="pie">
          <a:avLst>
            <a:gd name="adj1" fmla="val 5400000"/>
            <a:gd name="adj2" fmla="val 1080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a:t>Enhance patient Experience</a:t>
          </a:r>
        </a:p>
      </dsp:txBody>
      <dsp:txXfrm>
        <a:off x="1236167" y="2164892"/>
        <a:ext cx="1259840" cy="1016000"/>
      </dsp:txXfrm>
    </dsp:sp>
    <dsp:sp modelId="{23B5B356-BC45-4A91-B71D-8EF9A49AF3C0}">
      <dsp:nvSpPr>
        <dsp:cNvPr id="0" name=""/>
        <dsp:cNvSpPr/>
      </dsp:nvSpPr>
      <dsp:spPr>
        <a:xfrm>
          <a:off x="850087" y="397052"/>
          <a:ext cx="3413760" cy="3413760"/>
        </a:xfrm>
        <a:prstGeom prst="pie">
          <a:avLst>
            <a:gd name="adj1" fmla="val 10800000"/>
            <a:gd name="adj2" fmla="val 16200000"/>
          </a:avLst>
        </a:prstGeom>
        <a:solidFill>
          <a:schemeClr val="accent5">
            <a:hueOff val="0"/>
            <a:satOff val="0"/>
            <a:lumOff val="0"/>
            <a:alphaOff val="0"/>
          </a:schemeClr>
        </a:solidFill>
        <a:ln w="25400"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a:t>Improve Population Health</a:t>
          </a:r>
        </a:p>
      </dsp:txBody>
      <dsp:txXfrm>
        <a:off x="1236167" y="1026972"/>
        <a:ext cx="1259840" cy="1016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8C23A9-550C-4A1D-9572-E5F9B5AD4470}">
      <dsp:nvSpPr>
        <dsp:cNvPr id="0" name=""/>
        <dsp:cNvSpPr/>
      </dsp:nvSpPr>
      <dsp:spPr>
        <a:xfrm rot="5400000">
          <a:off x="3013232" y="-1033307"/>
          <a:ext cx="982340" cy="3298261"/>
        </a:xfrm>
        <a:prstGeom prst="round2SameRect">
          <a:avLst/>
        </a:prstGeom>
        <a:solidFill>
          <a:schemeClr val="accent6">
            <a:lumMod val="60000"/>
            <a:lumOff val="4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US" sz="1800" kern="1200"/>
            <a:t>Watch for the warning signs of burnout </a:t>
          </a:r>
        </a:p>
      </dsp:txBody>
      <dsp:txXfrm rot="-5400000">
        <a:off x="1855272" y="172607"/>
        <a:ext cx="3250307" cy="886432"/>
      </dsp:txXfrm>
    </dsp:sp>
    <dsp:sp modelId="{449C2AA1-93E5-48BA-936D-A214ABB2DDA3}">
      <dsp:nvSpPr>
        <dsp:cNvPr id="0" name=""/>
        <dsp:cNvSpPr/>
      </dsp:nvSpPr>
      <dsp:spPr>
        <a:xfrm>
          <a:off x="0" y="1860"/>
          <a:ext cx="1855271" cy="1227925"/>
        </a:xfrm>
        <a:prstGeom prst="roundRect">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en-US" sz="2600" kern="1200"/>
            <a:t>Recognize</a:t>
          </a:r>
        </a:p>
      </dsp:txBody>
      <dsp:txXfrm>
        <a:off x="59942" y="61802"/>
        <a:ext cx="1735387" cy="1108041"/>
      </dsp:txXfrm>
    </dsp:sp>
    <dsp:sp modelId="{D6012C72-A741-40E2-8F16-6202A95CE371}">
      <dsp:nvSpPr>
        <dsp:cNvPr id="0" name=""/>
        <dsp:cNvSpPr/>
      </dsp:nvSpPr>
      <dsp:spPr>
        <a:xfrm rot="5400000">
          <a:off x="3013232" y="256014"/>
          <a:ext cx="982340" cy="3298261"/>
        </a:xfrm>
        <a:prstGeom prst="round2SameRect">
          <a:avLst/>
        </a:prstGeom>
        <a:solidFill>
          <a:schemeClr val="accent6">
            <a:lumMod val="60000"/>
            <a:lumOff val="4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Undo the damage by managing stress and seeking support</a:t>
          </a:r>
        </a:p>
      </dsp:txBody>
      <dsp:txXfrm rot="-5400000">
        <a:off x="1855272" y="1461928"/>
        <a:ext cx="3250307" cy="886432"/>
      </dsp:txXfrm>
    </dsp:sp>
    <dsp:sp modelId="{3EA354A5-F035-4D96-A23E-B2CB50D5721F}">
      <dsp:nvSpPr>
        <dsp:cNvPr id="0" name=""/>
        <dsp:cNvSpPr/>
      </dsp:nvSpPr>
      <dsp:spPr>
        <a:xfrm>
          <a:off x="0" y="1291182"/>
          <a:ext cx="1855271" cy="1227925"/>
        </a:xfrm>
        <a:prstGeom prst="roundRect">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en-US" sz="2600" kern="1200"/>
            <a:t>Reverse</a:t>
          </a:r>
        </a:p>
      </dsp:txBody>
      <dsp:txXfrm>
        <a:off x="59942" y="1351124"/>
        <a:ext cx="1735387" cy="1108041"/>
      </dsp:txXfrm>
    </dsp:sp>
    <dsp:sp modelId="{CFCF3C69-57EF-455A-B683-D7AB20C95A26}">
      <dsp:nvSpPr>
        <dsp:cNvPr id="0" name=""/>
        <dsp:cNvSpPr/>
      </dsp:nvSpPr>
      <dsp:spPr>
        <a:xfrm rot="5400000">
          <a:off x="3013232" y="1545337"/>
          <a:ext cx="982340" cy="3298261"/>
        </a:xfrm>
        <a:prstGeom prst="round2SameRect">
          <a:avLst/>
        </a:prstGeom>
        <a:solidFill>
          <a:schemeClr val="accent6">
            <a:lumMod val="60000"/>
            <a:lumOff val="4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US" sz="1800" kern="1200"/>
            <a:t>Build your resilience to stress by taking care of your physical and emotional health </a:t>
          </a:r>
        </a:p>
      </dsp:txBody>
      <dsp:txXfrm rot="-5400000">
        <a:off x="1855272" y="2751251"/>
        <a:ext cx="3250307" cy="886432"/>
      </dsp:txXfrm>
    </dsp:sp>
    <dsp:sp modelId="{DB2D3ED7-C4D2-463E-956C-F35865DC0116}">
      <dsp:nvSpPr>
        <dsp:cNvPr id="0" name=""/>
        <dsp:cNvSpPr/>
      </dsp:nvSpPr>
      <dsp:spPr>
        <a:xfrm>
          <a:off x="0" y="2580504"/>
          <a:ext cx="1855271" cy="1227925"/>
        </a:xfrm>
        <a:prstGeom prst="roundRect">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en-US" sz="2600" kern="1200"/>
            <a:t>Resilience </a:t>
          </a:r>
        </a:p>
      </dsp:txBody>
      <dsp:txXfrm>
        <a:off x="59942" y="2640446"/>
        <a:ext cx="1735387" cy="110804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8C23A9-550C-4A1D-9572-E5F9B5AD4470}">
      <dsp:nvSpPr>
        <dsp:cNvPr id="0" name=""/>
        <dsp:cNvSpPr/>
      </dsp:nvSpPr>
      <dsp:spPr>
        <a:xfrm rot="5400000">
          <a:off x="3914054" y="-1464901"/>
          <a:ext cx="962732" cy="4136866"/>
        </a:xfrm>
        <a:prstGeom prst="round2SameRect">
          <a:avLst/>
        </a:prstGeom>
        <a:solidFill>
          <a:schemeClr val="accent6">
            <a:lumMod val="60000"/>
            <a:lumOff val="4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spc="-5" dirty="0">
              <a:latin typeface="+mn-lt"/>
              <a:cs typeface="Arial" panose="020B0604020202020204" pitchFamily="34" charset="0"/>
            </a:rPr>
            <a:t>Spend a few minutes after waking up meditating, writing in </a:t>
          </a:r>
          <a:r>
            <a:rPr lang="en-US" sz="1500" kern="1200" spc="-10" dirty="0">
              <a:latin typeface="+mn-lt"/>
              <a:cs typeface="Arial" panose="020B0604020202020204" pitchFamily="34" charset="0"/>
            </a:rPr>
            <a:t>your </a:t>
          </a:r>
          <a:r>
            <a:rPr lang="en-US" sz="1500" kern="1200" spc="-5" dirty="0">
              <a:latin typeface="+mn-lt"/>
              <a:cs typeface="Arial" panose="020B0604020202020204" pitchFamily="34" charset="0"/>
            </a:rPr>
            <a:t>journal, doing gentle stretches, or reading something that inspires</a:t>
          </a:r>
          <a:r>
            <a:rPr lang="en-US" sz="1500" kern="1200" spc="45" dirty="0">
              <a:latin typeface="+mn-lt"/>
              <a:cs typeface="Arial" panose="020B0604020202020204" pitchFamily="34" charset="0"/>
            </a:rPr>
            <a:t> </a:t>
          </a:r>
          <a:r>
            <a:rPr lang="en-US" sz="1500" kern="1200" spc="-10" dirty="0">
              <a:latin typeface="+mn-lt"/>
              <a:cs typeface="Arial" panose="020B0604020202020204" pitchFamily="34" charset="0"/>
            </a:rPr>
            <a:t>you.</a:t>
          </a:r>
          <a:endParaRPr lang="en-US" sz="1500" kern="1200" dirty="0">
            <a:latin typeface="+mn-lt"/>
            <a:cs typeface="Arial" panose="020B0604020202020204" pitchFamily="34" charset="0"/>
          </a:endParaRPr>
        </a:p>
      </dsp:txBody>
      <dsp:txXfrm rot="-5400000">
        <a:off x="2326988" y="169162"/>
        <a:ext cx="4089869" cy="868738"/>
      </dsp:txXfrm>
    </dsp:sp>
    <dsp:sp modelId="{449C2AA1-93E5-48BA-936D-A214ABB2DDA3}">
      <dsp:nvSpPr>
        <dsp:cNvPr id="0" name=""/>
        <dsp:cNvSpPr/>
      </dsp:nvSpPr>
      <dsp:spPr>
        <a:xfrm>
          <a:off x="0" y="1823"/>
          <a:ext cx="2326987" cy="1203415"/>
        </a:xfrm>
        <a:prstGeom prst="roundRect">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a:lnSpc>
              <a:spcPct val="90000"/>
            </a:lnSpc>
            <a:spcBef>
              <a:spcPct val="0"/>
            </a:spcBef>
            <a:spcAft>
              <a:spcPct val="35000"/>
            </a:spcAft>
          </a:pPr>
          <a:r>
            <a:rPr lang="en-US" sz="1900" b="1" kern="1200" spc="-5">
              <a:latin typeface="Arial"/>
              <a:cs typeface="Arial"/>
            </a:rPr>
            <a:t>Start </a:t>
          </a:r>
          <a:r>
            <a:rPr lang="en-US" sz="1900" b="1" kern="1200">
              <a:latin typeface="Arial"/>
              <a:cs typeface="Arial"/>
            </a:rPr>
            <a:t>the day </a:t>
          </a:r>
          <a:r>
            <a:rPr lang="en-US" sz="1900" b="1" kern="1200" spc="10">
              <a:latin typeface="Arial"/>
              <a:cs typeface="Arial"/>
            </a:rPr>
            <a:t>with </a:t>
          </a:r>
          <a:r>
            <a:rPr lang="en-US" sz="1900" b="1" kern="1200" spc="-5">
              <a:latin typeface="Arial"/>
              <a:cs typeface="Arial"/>
            </a:rPr>
            <a:t>a relaxing </a:t>
          </a:r>
          <a:r>
            <a:rPr lang="en-US" sz="1900" b="1" kern="1200">
              <a:latin typeface="Arial"/>
              <a:cs typeface="Arial"/>
            </a:rPr>
            <a:t>ritual</a:t>
          </a:r>
          <a:endParaRPr lang="en-US" sz="1900" kern="1200"/>
        </a:p>
      </dsp:txBody>
      <dsp:txXfrm>
        <a:off x="58746" y="60569"/>
        <a:ext cx="2209495" cy="1085923"/>
      </dsp:txXfrm>
    </dsp:sp>
    <dsp:sp modelId="{D6012C72-A741-40E2-8F16-6202A95CE371}">
      <dsp:nvSpPr>
        <dsp:cNvPr id="0" name=""/>
        <dsp:cNvSpPr/>
      </dsp:nvSpPr>
      <dsp:spPr>
        <a:xfrm rot="5400000">
          <a:off x="3914054" y="-201315"/>
          <a:ext cx="962732" cy="4136866"/>
        </a:xfrm>
        <a:prstGeom prst="round2SameRect">
          <a:avLst/>
        </a:prstGeom>
        <a:solidFill>
          <a:schemeClr val="accent6">
            <a:lumMod val="60000"/>
            <a:lumOff val="4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spc="-5">
              <a:latin typeface="+mn-lt"/>
              <a:cs typeface="Arial"/>
            </a:rPr>
            <a:t>Eat right, participate in regular physical </a:t>
          </a:r>
          <a:r>
            <a:rPr lang="en-US" sz="1500" kern="1200" spc="-20">
              <a:latin typeface="+mn-lt"/>
              <a:cs typeface="Arial"/>
            </a:rPr>
            <a:t>activity and </a:t>
          </a:r>
          <a:r>
            <a:rPr lang="en-US" sz="1500" kern="1200" spc="-5">
              <a:latin typeface="+mn-lt"/>
              <a:cs typeface="Arial"/>
            </a:rPr>
            <a:t>get plenty of rest.</a:t>
          </a:r>
          <a:endParaRPr lang="en-US" sz="1500" kern="1200">
            <a:latin typeface="+mn-lt"/>
          </a:endParaRPr>
        </a:p>
      </dsp:txBody>
      <dsp:txXfrm rot="-5400000">
        <a:off x="2326988" y="1432748"/>
        <a:ext cx="4089869" cy="868738"/>
      </dsp:txXfrm>
    </dsp:sp>
    <dsp:sp modelId="{3EA354A5-F035-4D96-A23E-B2CB50D5721F}">
      <dsp:nvSpPr>
        <dsp:cNvPr id="0" name=""/>
        <dsp:cNvSpPr/>
      </dsp:nvSpPr>
      <dsp:spPr>
        <a:xfrm>
          <a:off x="0" y="1265410"/>
          <a:ext cx="2326987" cy="1203415"/>
        </a:xfrm>
        <a:prstGeom prst="roundRect">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a:lnSpc>
              <a:spcPct val="90000"/>
            </a:lnSpc>
            <a:spcBef>
              <a:spcPct val="0"/>
            </a:spcBef>
            <a:spcAft>
              <a:spcPct val="35000"/>
            </a:spcAft>
          </a:pPr>
          <a:r>
            <a:rPr lang="en-US" sz="1900" b="1" kern="1200" spc="-15">
              <a:latin typeface="Arial"/>
              <a:cs typeface="Arial"/>
            </a:rPr>
            <a:t>Adopt </a:t>
          </a:r>
          <a:r>
            <a:rPr lang="en-US" sz="1900" b="1" kern="1200" spc="-5">
              <a:latin typeface="Arial"/>
              <a:cs typeface="Arial"/>
            </a:rPr>
            <a:t>healthy eating, exercising, </a:t>
          </a:r>
          <a:r>
            <a:rPr lang="en-US" sz="1900" b="1" kern="1200">
              <a:latin typeface="Arial"/>
              <a:cs typeface="Arial"/>
            </a:rPr>
            <a:t>and </a:t>
          </a:r>
          <a:r>
            <a:rPr lang="en-US" sz="1900" b="1" kern="1200" spc="-5">
              <a:latin typeface="Arial"/>
              <a:cs typeface="Arial"/>
            </a:rPr>
            <a:t>sleeping </a:t>
          </a:r>
          <a:r>
            <a:rPr lang="en-US" sz="1900" b="1" kern="1200">
              <a:latin typeface="Arial"/>
              <a:cs typeface="Arial"/>
            </a:rPr>
            <a:t>habits</a:t>
          </a:r>
          <a:endParaRPr lang="en-US" sz="1900" kern="1200"/>
        </a:p>
      </dsp:txBody>
      <dsp:txXfrm>
        <a:off x="58746" y="1324156"/>
        <a:ext cx="2209495" cy="1085923"/>
      </dsp:txXfrm>
    </dsp:sp>
    <dsp:sp modelId="{CFCF3C69-57EF-455A-B683-D7AB20C95A26}">
      <dsp:nvSpPr>
        <dsp:cNvPr id="0" name=""/>
        <dsp:cNvSpPr/>
      </dsp:nvSpPr>
      <dsp:spPr>
        <a:xfrm rot="5400000">
          <a:off x="3914054" y="1062271"/>
          <a:ext cx="962732" cy="4136866"/>
        </a:xfrm>
        <a:prstGeom prst="round2SameRect">
          <a:avLst/>
        </a:prstGeom>
        <a:solidFill>
          <a:schemeClr val="accent6">
            <a:lumMod val="60000"/>
            <a:lumOff val="4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spc="-10">
              <a:latin typeface="+mn-lt"/>
              <a:cs typeface="Arial" panose="020B0604020202020204" pitchFamily="34" charset="0"/>
            </a:rPr>
            <a:t>Learn how </a:t>
          </a:r>
          <a:r>
            <a:rPr lang="en-US" sz="1500" kern="1200" spc="-5">
              <a:latin typeface="+mn-lt"/>
              <a:cs typeface="Arial" panose="020B0604020202020204" pitchFamily="34" charset="0"/>
            </a:rPr>
            <a:t>to say no to r</a:t>
          </a:r>
          <a:r>
            <a:rPr lang="en-US" sz="1500" kern="1200" spc="-140">
              <a:latin typeface="+mn-lt"/>
              <a:cs typeface="Arial" panose="020B0604020202020204" pitchFamily="34" charset="0"/>
            </a:rPr>
            <a:t>equests  </a:t>
          </a:r>
          <a:r>
            <a:rPr lang="en-US" sz="1500" kern="1200" spc="-5">
              <a:latin typeface="+mn-lt"/>
              <a:cs typeface="Arial" panose="020B0604020202020204" pitchFamily="34" charset="0"/>
            </a:rPr>
            <a:t>on </a:t>
          </a:r>
          <a:r>
            <a:rPr lang="en-US" sz="1500" kern="1200" spc="-10">
              <a:latin typeface="+mn-lt"/>
              <a:cs typeface="Arial" panose="020B0604020202020204" pitchFamily="34" charset="0"/>
            </a:rPr>
            <a:t>your </a:t>
          </a:r>
          <a:r>
            <a:rPr lang="en-US" sz="1500" kern="1200" spc="-5">
              <a:latin typeface="+mn-lt"/>
              <a:cs typeface="Arial" panose="020B0604020202020204" pitchFamily="34" charset="0"/>
            </a:rPr>
            <a:t>time. S</a:t>
          </a:r>
          <a:r>
            <a:rPr lang="en-US" sz="1500" kern="1200" spc="-10">
              <a:latin typeface="+mn-lt"/>
              <a:cs typeface="Arial" panose="020B0604020202020204" pitchFamily="34" charset="0"/>
            </a:rPr>
            <a:t>aying NO allows </a:t>
          </a:r>
          <a:r>
            <a:rPr lang="en-US" sz="1500" kern="1200" spc="-15">
              <a:latin typeface="+mn-lt"/>
              <a:cs typeface="Arial" panose="020B0604020202020204" pitchFamily="34" charset="0"/>
            </a:rPr>
            <a:t>you </a:t>
          </a:r>
          <a:r>
            <a:rPr lang="en-US" sz="1500" kern="1200" spc="-5">
              <a:latin typeface="+mn-lt"/>
              <a:cs typeface="Arial" panose="020B0604020202020204" pitchFamily="34" charset="0"/>
            </a:rPr>
            <a:t>to say YES </a:t>
          </a:r>
          <a:r>
            <a:rPr lang="en-US" sz="1500" kern="1200" spc="-400">
              <a:latin typeface="+mn-lt"/>
              <a:cs typeface="Arial" panose="020B0604020202020204" pitchFamily="34" charset="0"/>
            </a:rPr>
            <a:t> </a:t>
          </a:r>
          <a:r>
            <a:rPr lang="en-US" sz="1500" kern="1200" spc="-5">
              <a:latin typeface="+mn-lt"/>
              <a:cs typeface="Arial" panose="020B0604020202020204" pitchFamily="34" charset="0"/>
            </a:rPr>
            <a:t>to the things that </a:t>
          </a:r>
          <a:r>
            <a:rPr lang="en-US" sz="1500" kern="1200" spc="-15">
              <a:latin typeface="+mn-lt"/>
              <a:cs typeface="Arial" panose="020B0604020202020204" pitchFamily="34" charset="0"/>
            </a:rPr>
            <a:t>you </a:t>
          </a:r>
          <a:r>
            <a:rPr lang="en-US" sz="1500" kern="1200" spc="-5">
              <a:latin typeface="+mn-lt"/>
              <a:cs typeface="Arial" panose="020B0604020202020204" pitchFamily="34" charset="0"/>
            </a:rPr>
            <a:t>truly </a:t>
          </a:r>
          <a:r>
            <a:rPr lang="en-US" sz="1500" kern="1200" spc="-10">
              <a:latin typeface="+mn-lt"/>
              <a:cs typeface="Arial" panose="020B0604020202020204" pitchFamily="34" charset="0"/>
            </a:rPr>
            <a:t>want </a:t>
          </a:r>
          <a:r>
            <a:rPr lang="en-US" sz="1500" kern="1200" spc="-5">
              <a:latin typeface="+mn-lt"/>
              <a:cs typeface="Arial" panose="020B0604020202020204" pitchFamily="34" charset="0"/>
            </a:rPr>
            <a:t>to</a:t>
          </a:r>
          <a:r>
            <a:rPr lang="en-US" sz="1500" kern="1200" spc="60">
              <a:latin typeface="+mn-lt"/>
              <a:cs typeface="Arial" panose="020B0604020202020204" pitchFamily="34" charset="0"/>
            </a:rPr>
            <a:t> </a:t>
          </a:r>
          <a:r>
            <a:rPr lang="en-US" sz="1500" kern="1200" spc="-10">
              <a:latin typeface="+mn-lt"/>
              <a:cs typeface="Arial" panose="020B0604020202020204" pitchFamily="34" charset="0"/>
            </a:rPr>
            <a:t>do.</a:t>
          </a:r>
          <a:endParaRPr lang="en-US" sz="1500" kern="1200">
            <a:latin typeface="+mn-lt"/>
            <a:cs typeface="Arial" panose="020B0604020202020204" pitchFamily="34" charset="0"/>
          </a:endParaRPr>
        </a:p>
      </dsp:txBody>
      <dsp:txXfrm rot="-5400000">
        <a:off x="2326988" y="2696335"/>
        <a:ext cx="4089869" cy="868738"/>
      </dsp:txXfrm>
    </dsp:sp>
    <dsp:sp modelId="{DB2D3ED7-C4D2-463E-956C-F35865DC0116}">
      <dsp:nvSpPr>
        <dsp:cNvPr id="0" name=""/>
        <dsp:cNvSpPr/>
      </dsp:nvSpPr>
      <dsp:spPr>
        <a:xfrm>
          <a:off x="0" y="2528996"/>
          <a:ext cx="2326987" cy="1203415"/>
        </a:xfrm>
        <a:prstGeom prst="roundRect">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a:lnSpc>
              <a:spcPct val="90000"/>
            </a:lnSpc>
            <a:spcBef>
              <a:spcPct val="0"/>
            </a:spcBef>
            <a:spcAft>
              <a:spcPct val="35000"/>
            </a:spcAft>
          </a:pPr>
          <a:r>
            <a:rPr lang="en-US" sz="1900" b="1" kern="1200" spc="-5">
              <a:latin typeface="Arial"/>
              <a:cs typeface="Arial"/>
            </a:rPr>
            <a:t>Set boundaries</a:t>
          </a:r>
          <a:endParaRPr lang="en-US" sz="1900" kern="1200"/>
        </a:p>
      </dsp:txBody>
      <dsp:txXfrm>
        <a:off x="58746" y="2587742"/>
        <a:ext cx="2209495" cy="108592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8C23A9-550C-4A1D-9572-E5F9B5AD4470}">
      <dsp:nvSpPr>
        <dsp:cNvPr id="0" name=""/>
        <dsp:cNvSpPr/>
      </dsp:nvSpPr>
      <dsp:spPr>
        <a:xfrm rot="5400000">
          <a:off x="4657896" y="-1838788"/>
          <a:ext cx="901847" cy="4808301"/>
        </a:xfrm>
        <a:prstGeom prst="round2SameRect">
          <a:avLst/>
        </a:prstGeom>
        <a:solidFill>
          <a:schemeClr val="accent6">
            <a:lumMod val="60000"/>
            <a:lumOff val="4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kern="1200" spc="-5">
              <a:latin typeface="Calibri (Body)"/>
              <a:cs typeface="Arial"/>
            </a:rPr>
            <a:t>Set a time each day to completely disconnect. Put away</a:t>
          </a:r>
          <a:r>
            <a:rPr lang="en-US" sz="1400" kern="1200" spc="-10">
              <a:latin typeface="Calibri (Body)"/>
              <a:cs typeface="Arial"/>
            </a:rPr>
            <a:t> </a:t>
          </a:r>
          <a:r>
            <a:rPr lang="en-US" sz="1400" kern="1200" spc="-5">
              <a:latin typeface="Calibri (Body)"/>
              <a:cs typeface="Arial"/>
            </a:rPr>
            <a:t>laptops, cell </a:t>
          </a:r>
          <a:r>
            <a:rPr lang="en-US" sz="1400" kern="1200" spc="-15">
              <a:latin typeface="Calibri (Body)"/>
              <a:cs typeface="Arial"/>
            </a:rPr>
            <a:t> </a:t>
          </a:r>
          <a:r>
            <a:rPr lang="en-US" sz="1400" kern="1200" spc="-5">
              <a:latin typeface="Calibri (Body)"/>
              <a:cs typeface="Arial"/>
            </a:rPr>
            <a:t>phones, and stop checking</a:t>
          </a:r>
          <a:r>
            <a:rPr lang="en-US" sz="1400" kern="1200" spc="-30">
              <a:latin typeface="Calibri (Body)"/>
              <a:cs typeface="Arial"/>
            </a:rPr>
            <a:t> </a:t>
          </a:r>
          <a:r>
            <a:rPr lang="en-US" sz="1400" kern="1200" spc="-5">
              <a:latin typeface="Calibri (Body)"/>
              <a:cs typeface="Arial"/>
            </a:rPr>
            <a:t>email.</a:t>
          </a:r>
          <a:endParaRPr lang="en-US" sz="1400" kern="1200">
            <a:latin typeface="Calibri (Body)"/>
          </a:endParaRPr>
        </a:p>
      </dsp:txBody>
      <dsp:txXfrm rot="-5400000">
        <a:off x="2704670" y="158463"/>
        <a:ext cx="4764276" cy="813797"/>
      </dsp:txXfrm>
    </dsp:sp>
    <dsp:sp modelId="{449C2AA1-93E5-48BA-936D-A214ABB2DDA3}">
      <dsp:nvSpPr>
        <dsp:cNvPr id="0" name=""/>
        <dsp:cNvSpPr/>
      </dsp:nvSpPr>
      <dsp:spPr>
        <a:xfrm>
          <a:off x="0" y="1708"/>
          <a:ext cx="2704669" cy="1127309"/>
        </a:xfrm>
        <a:prstGeom prst="roundRect">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lvl="0" algn="ctr" defTabSz="755650">
            <a:lnSpc>
              <a:spcPct val="90000"/>
            </a:lnSpc>
            <a:spcBef>
              <a:spcPct val="0"/>
            </a:spcBef>
            <a:spcAft>
              <a:spcPct val="35000"/>
            </a:spcAft>
          </a:pPr>
          <a:r>
            <a:rPr lang="en-US" sz="1700" b="1" kern="1200" spc="-40">
              <a:latin typeface="Arial"/>
              <a:cs typeface="Arial"/>
            </a:rPr>
            <a:t>Take </a:t>
          </a:r>
          <a:r>
            <a:rPr lang="en-US" sz="1700" b="1" kern="1200" spc="-5">
              <a:latin typeface="Arial"/>
              <a:cs typeface="Arial"/>
            </a:rPr>
            <a:t>a daily break from </a:t>
          </a:r>
          <a:r>
            <a:rPr lang="en-US" sz="1700" b="1" kern="1200" spc="-15">
              <a:latin typeface="Arial"/>
              <a:cs typeface="Arial"/>
            </a:rPr>
            <a:t>technology</a:t>
          </a:r>
          <a:endParaRPr lang="en-US" sz="1700" kern="1200"/>
        </a:p>
      </dsp:txBody>
      <dsp:txXfrm>
        <a:off x="55031" y="56739"/>
        <a:ext cx="2594607" cy="1017247"/>
      </dsp:txXfrm>
    </dsp:sp>
    <dsp:sp modelId="{D6012C72-A741-40E2-8F16-6202A95CE371}">
      <dsp:nvSpPr>
        <dsp:cNvPr id="0" name=""/>
        <dsp:cNvSpPr/>
      </dsp:nvSpPr>
      <dsp:spPr>
        <a:xfrm rot="5400000">
          <a:off x="4657896" y="-655113"/>
          <a:ext cx="901847" cy="4808301"/>
        </a:xfrm>
        <a:prstGeom prst="round2SameRect">
          <a:avLst/>
        </a:prstGeom>
        <a:solidFill>
          <a:schemeClr val="accent6">
            <a:lumMod val="60000"/>
            <a:lumOff val="4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kern="1200" spc="-25">
              <a:latin typeface="Calibri (Body)"/>
              <a:cs typeface="Arial"/>
            </a:rPr>
            <a:t>Try  </a:t>
          </a:r>
          <a:r>
            <a:rPr lang="en-US" sz="1400" kern="1200" spc="-5">
              <a:latin typeface="Calibri (Body)"/>
              <a:cs typeface="Arial"/>
            </a:rPr>
            <a:t>something </a:t>
          </a:r>
          <a:r>
            <a:rPr lang="en-US" sz="1400" kern="1200" spc="-30">
              <a:latin typeface="Calibri (Body)"/>
              <a:cs typeface="Arial"/>
            </a:rPr>
            <a:t>new, </a:t>
          </a:r>
          <a:r>
            <a:rPr lang="en-US" sz="1400" kern="1200" spc="-5">
              <a:latin typeface="Calibri (Body)"/>
              <a:cs typeface="Arial"/>
            </a:rPr>
            <a:t>start a fun project, or resume a favorite </a:t>
          </a:r>
          <a:r>
            <a:rPr lang="en-US" sz="1400" kern="1200" spc="-30">
              <a:latin typeface="Calibri (Body)"/>
              <a:cs typeface="Arial"/>
            </a:rPr>
            <a:t>hobby. </a:t>
          </a:r>
          <a:r>
            <a:rPr lang="en-US" sz="1400" kern="1200" spc="-5">
              <a:latin typeface="Calibri (Body)"/>
              <a:cs typeface="Arial"/>
            </a:rPr>
            <a:t>Choose activities  that have nothing to do with</a:t>
          </a:r>
          <a:r>
            <a:rPr lang="en-US" sz="1400" kern="1200" spc="15">
              <a:latin typeface="Calibri (Body)"/>
              <a:cs typeface="Arial"/>
            </a:rPr>
            <a:t> </a:t>
          </a:r>
          <a:r>
            <a:rPr lang="en-US" sz="1400" kern="1200" spc="-5">
              <a:latin typeface="Calibri (Body)"/>
              <a:cs typeface="Arial"/>
            </a:rPr>
            <a:t>work.</a:t>
          </a:r>
          <a:endParaRPr lang="en-US" sz="1400" kern="1200">
            <a:latin typeface="Calibri (Body)"/>
          </a:endParaRPr>
        </a:p>
      </dsp:txBody>
      <dsp:txXfrm rot="-5400000">
        <a:off x="2704670" y="1342138"/>
        <a:ext cx="4764276" cy="813797"/>
      </dsp:txXfrm>
    </dsp:sp>
    <dsp:sp modelId="{3EA354A5-F035-4D96-A23E-B2CB50D5721F}">
      <dsp:nvSpPr>
        <dsp:cNvPr id="0" name=""/>
        <dsp:cNvSpPr/>
      </dsp:nvSpPr>
      <dsp:spPr>
        <a:xfrm>
          <a:off x="0" y="1185382"/>
          <a:ext cx="2704669" cy="1127309"/>
        </a:xfrm>
        <a:prstGeom prst="roundRect">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lvl="0" algn="ctr" defTabSz="755650">
            <a:lnSpc>
              <a:spcPct val="90000"/>
            </a:lnSpc>
            <a:spcBef>
              <a:spcPct val="0"/>
            </a:spcBef>
            <a:spcAft>
              <a:spcPct val="35000"/>
            </a:spcAft>
          </a:pPr>
          <a:r>
            <a:rPr lang="en-US" sz="1700" b="1" kern="1200" spc="-5">
              <a:latin typeface="Arial"/>
              <a:cs typeface="Arial"/>
            </a:rPr>
            <a:t>Nourish your </a:t>
          </a:r>
          <a:r>
            <a:rPr lang="en-US" sz="1700" b="1" kern="1200" spc="-10">
              <a:latin typeface="Arial"/>
              <a:cs typeface="Arial"/>
            </a:rPr>
            <a:t>creative </a:t>
          </a:r>
          <a:r>
            <a:rPr lang="en-US" sz="1700" b="1" kern="1200">
              <a:latin typeface="Arial"/>
              <a:cs typeface="Arial"/>
            </a:rPr>
            <a:t>side</a:t>
          </a:r>
          <a:endParaRPr lang="en-US" sz="1700" kern="1200"/>
        </a:p>
      </dsp:txBody>
      <dsp:txXfrm>
        <a:off x="55031" y="1240413"/>
        <a:ext cx="2594607" cy="1017247"/>
      </dsp:txXfrm>
    </dsp:sp>
    <dsp:sp modelId="{CFCF3C69-57EF-455A-B683-D7AB20C95A26}">
      <dsp:nvSpPr>
        <dsp:cNvPr id="0" name=""/>
        <dsp:cNvSpPr/>
      </dsp:nvSpPr>
      <dsp:spPr>
        <a:xfrm rot="5400000">
          <a:off x="4657896" y="528560"/>
          <a:ext cx="901847" cy="4808301"/>
        </a:xfrm>
        <a:prstGeom prst="round2SameRect">
          <a:avLst/>
        </a:prstGeom>
        <a:solidFill>
          <a:schemeClr val="accent6">
            <a:lumMod val="60000"/>
            <a:lumOff val="4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kern="1200" spc="-10" dirty="0">
              <a:latin typeface="Calibri (Body)"/>
              <a:cs typeface="Arial"/>
            </a:rPr>
            <a:t>When you’re </a:t>
          </a:r>
          <a:r>
            <a:rPr lang="en-US" sz="1400" kern="1200" spc="-5" dirty="0">
              <a:latin typeface="Calibri (Body)"/>
              <a:cs typeface="Arial"/>
            </a:rPr>
            <a:t>on the road to </a:t>
          </a:r>
          <a:r>
            <a:rPr lang="en-US" sz="1400" kern="1200" spc="-10" dirty="0">
              <a:latin typeface="Calibri (Body)"/>
              <a:cs typeface="Arial"/>
            </a:rPr>
            <a:t>burnout, </a:t>
          </a:r>
          <a:r>
            <a:rPr lang="en-US" sz="1400" kern="1200" spc="-15" dirty="0">
              <a:latin typeface="Calibri (Body)"/>
              <a:cs typeface="Arial"/>
            </a:rPr>
            <a:t>you </a:t>
          </a:r>
          <a:r>
            <a:rPr lang="en-US" sz="1400" kern="1200" spc="-5" dirty="0">
              <a:latin typeface="Calibri (Body)"/>
              <a:cs typeface="Arial"/>
            </a:rPr>
            <a:t>may feel helpless. Learning how to manage stress can help </a:t>
          </a:r>
          <a:r>
            <a:rPr lang="en-US" sz="1400" kern="1200" spc="-10" dirty="0">
              <a:latin typeface="Calibri (Body)"/>
              <a:cs typeface="Arial"/>
            </a:rPr>
            <a:t>you </a:t>
          </a:r>
          <a:r>
            <a:rPr lang="en-US" sz="1400" kern="1200" spc="-5" dirty="0">
              <a:latin typeface="Calibri (Body)"/>
              <a:cs typeface="Arial"/>
            </a:rPr>
            <a:t>regain </a:t>
          </a:r>
          <a:r>
            <a:rPr lang="en-US" sz="1400" kern="1200" spc="-10" dirty="0">
              <a:latin typeface="Calibri (Body)"/>
              <a:cs typeface="Arial"/>
            </a:rPr>
            <a:t>your</a:t>
          </a:r>
          <a:r>
            <a:rPr lang="en-US" sz="1400" kern="1200" spc="160" dirty="0">
              <a:latin typeface="Calibri (Body)"/>
              <a:cs typeface="Arial"/>
            </a:rPr>
            <a:t> </a:t>
          </a:r>
          <a:r>
            <a:rPr lang="en-US" sz="1400" kern="1200" spc="-5" dirty="0">
              <a:latin typeface="Calibri (Body)"/>
              <a:cs typeface="Arial"/>
            </a:rPr>
            <a:t>balance.</a:t>
          </a:r>
          <a:endParaRPr lang="en-US" sz="1400" kern="1200" dirty="0">
            <a:latin typeface="Calibri (Body)"/>
          </a:endParaRPr>
        </a:p>
      </dsp:txBody>
      <dsp:txXfrm rot="-5400000">
        <a:off x="2704670" y="2525812"/>
        <a:ext cx="4764276" cy="813797"/>
      </dsp:txXfrm>
    </dsp:sp>
    <dsp:sp modelId="{DB2D3ED7-C4D2-463E-956C-F35865DC0116}">
      <dsp:nvSpPr>
        <dsp:cNvPr id="0" name=""/>
        <dsp:cNvSpPr/>
      </dsp:nvSpPr>
      <dsp:spPr>
        <a:xfrm>
          <a:off x="0" y="2369056"/>
          <a:ext cx="2704669" cy="1127309"/>
        </a:xfrm>
        <a:prstGeom prst="roundRect">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lvl="0" algn="ctr" defTabSz="755650">
            <a:lnSpc>
              <a:spcPct val="90000"/>
            </a:lnSpc>
            <a:spcBef>
              <a:spcPct val="0"/>
            </a:spcBef>
            <a:spcAft>
              <a:spcPct val="35000"/>
            </a:spcAft>
          </a:pPr>
          <a:r>
            <a:rPr lang="en-US" sz="1700" b="1" kern="1200" spc="-5">
              <a:latin typeface="Arial" panose="020B0604020202020204" pitchFamily="34" charset="0"/>
              <a:cs typeface="Arial" panose="020B0604020202020204" pitchFamily="34" charset="0"/>
            </a:rPr>
            <a:t>Learn </a:t>
          </a:r>
          <a:r>
            <a:rPr lang="en-US" sz="1700" b="1" kern="1200">
              <a:latin typeface="Arial" panose="020B0604020202020204" pitchFamily="34" charset="0"/>
              <a:cs typeface="Arial" panose="020B0604020202020204" pitchFamily="34" charset="0"/>
            </a:rPr>
            <a:t>how to </a:t>
          </a:r>
          <a:r>
            <a:rPr lang="en-US" sz="1700" b="1" kern="1200" spc="-5">
              <a:latin typeface="Arial" panose="020B0604020202020204" pitchFamily="34" charset="0"/>
              <a:cs typeface="Arial" panose="020B0604020202020204" pitchFamily="34" charset="0"/>
            </a:rPr>
            <a:t>manage stress</a:t>
          </a:r>
          <a:r>
            <a:rPr lang="en-US" sz="1700" kern="1200">
              <a:latin typeface="Arial" panose="020B0604020202020204" pitchFamily="34" charset="0"/>
              <a:cs typeface="Arial" panose="020B0604020202020204" pitchFamily="34" charset="0"/>
            </a:rPr>
            <a:t> </a:t>
          </a:r>
        </a:p>
      </dsp:txBody>
      <dsp:txXfrm>
        <a:off x="55031" y="2424087"/>
        <a:ext cx="2594607" cy="1017247"/>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777EE5-E30F-414D-BCC1-E6FB8B2FC611}" type="datetimeFigureOut">
              <a:rPr lang="en-US" smtClean="0"/>
              <a:t>6/7/2020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62206D-AB59-4E2E-9531-38BA494C2A93}" type="slidenum">
              <a:rPr lang="en-US" smtClean="0"/>
              <a:t>‹#›</a:t>
            </a:fld>
            <a:endParaRPr lang="en-US"/>
          </a:p>
        </p:txBody>
      </p:sp>
    </p:spTree>
    <p:extLst>
      <p:ext uri="{BB962C8B-B14F-4D97-AF65-F5344CB8AC3E}">
        <p14:creationId xmlns:p14="http://schemas.microsoft.com/office/powerpoint/2010/main" val="11270512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Addressing Member Well-Being is a critical component of ACC’s Strategic Goal to “Increase Relevance as the CV Professional Home.”</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B3E2A5-888D-4796-96F1-A8C9C2AC3CE7}" type="slidenum">
              <a:rPr kumimoji="0" lang="en-US" sz="1200" b="0" i="0" u="none" strike="noStrike" kern="1200" cap="none" spc="0" normalizeH="0" baseline="0" noProof="0" smtClean="0">
                <a:ln>
                  <a:noFill/>
                </a:ln>
                <a:solidFill>
                  <a:prstClr val="black"/>
                </a:solidFill>
                <a:effectLst/>
                <a:uLnTx/>
                <a:uFillTx/>
                <a:latin typeface="Franklin Gothic Book" panose="020B05030201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Franklin Gothic Book" panose="020B05030201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4193265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a:extLst>
              <a:ext uri="{FF2B5EF4-FFF2-40B4-BE49-F238E27FC236}">
                <a16:creationId xmlns:a16="http://schemas.microsoft.com/office/drawing/2014/main" xmlns="" id="{0EEC1010-3C12-415D-93E4-BE3D334CEDF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a:extLst>
              <a:ext uri="{FF2B5EF4-FFF2-40B4-BE49-F238E27FC236}">
                <a16:creationId xmlns:a16="http://schemas.microsoft.com/office/drawing/2014/main" xmlns="" id="{1F4892CE-E8BD-46AD-B7E5-B01381F8317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To steal from Mike Valentine’s Legislative Conference presentation, it’s no secret that CV professionals are feeling burnt out. It’s true that we cannot achieve the triple aim of improved outcomes, lower costs, better care, without definitively addressing the quadruple aim of clinician well-being</a:t>
            </a:r>
          </a:p>
        </p:txBody>
      </p:sp>
      <p:sp>
        <p:nvSpPr>
          <p:cNvPr id="89092" name="Slide Number Placeholder 3">
            <a:extLst>
              <a:ext uri="{FF2B5EF4-FFF2-40B4-BE49-F238E27FC236}">
                <a16:creationId xmlns:a16="http://schemas.microsoft.com/office/drawing/2014/main" xmlns="" id="{7DCF8390-D533-4951-89AD-E6D8621ED27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Book" panose="020B0503020102020204" pitchFamily="34" charset="0"/>
                <a:ea typeface="MS PGothic" panose="020B0600070205080204" pitchFamily="34" charset="-128"/>
              </a:defRPr>
            </a:lvl1pPr>
            <a:lvl2pPr marL="741363" indent="-284163">
              <a:defRPr>
                <a:solidFill>
                  <a:schemeClr val="tx1"/>
                </a:solidFill>
                <a:latin typeface="Franklin Gothic Book" panose="020B0503020102020204" pitchFamily="34" charset="0"/>
                <a:ea typeface="MS PGothic" panose="020B0600070205080204" pitchFamily="34" charset="-128"/>
              </a:defRPr>
            </a:lvl2pPr>
            <a:lvl3pPr marL="1141413" indent="-227013">
              <a:defRPr>
                <a:solidFill>
                  <a:schemeClr val="tx1"/>
                </a:solidFill>
                <a:latin typeface="Franklin Gothic Book" panose="020B0503020102020204" pitchFamily="34" charset="0"/>
                <a:ea typeface="MS PGothic" panose="020B0600070205080204" pitchFamily="34" charset="-128"/>
              </a:defRPr>
            </a:lvl3pPr>
            <a:lvl4pPr marL="1598613" indent="-227013">
              <a:defRPr>
                <a:solidFill>
                  <a:schemeClr val="tx1"/>
                </a:solidFill>
                <a:latin typeface="Franklin Gothic Book" panose="020B0503020102020204" pitchFamily="34" charset="0"/>
                <a:ea typeface="MS PGothic" panose="020B0600070205080204" pitchFamily="34" charset="-128"/>
              </a:defRPr>
            </a:lvl4pPr>
            <a:lvl5pPr marL="2054225" indent="-227013">
              <a:defRPr>
                <a:solidFill>
                  <a:schemeClr val="tx1"/>
                </a:solidFill>
                <a:latin typeface="Franklin Gothic Book" panose="020B0503020102020204" pitchFamily="34" charset="0"/>
                <a:ea typeface="MS PGothic" panose="020B0600070205080204" pitchFamily="34" charset="-128"/>
              </a:defRPr>
            </a:lvl5pPr>
            <a:lvl6pPr marL="2511425" indent="-227013" eaLnBrk="0" fontAlgn="base" hangingPunct="0">
              <a:spcBef>
                <a:spcPct val="0"/>
              </a:spcBef>
              <a:spcAft>
                <a:spcPct val="0"/>
              </a:spcAft>
              <a:defRPr>
                <a:solidFill>
                  <a:schemeClr val="tx1"/>
                </a:solidFill>
                <a:latin typeface="Franklin Gothic Book" panose="020B0503020102020204" pitchFamily="34" charset="0"/>
                <a:ea typeface="MS PGothic" panose="020B0600070205080204" pitchFamily="34" charset="-128"/>
              </a:defRPr>
            </a:lvl6pPr>
            <a:lvl7pPr marL="2968625" indent="-227013" eaLnBrk="0" fontAlgn="base" hangingPunct="0">
              <a:spcBef>
                <a:spcPct val="0"/>
              </a:spcBef>
              <a:spcAft>
                <a:spcPct val="0"/>
              </a:spcAft>
              <a:defRPr>
                <a:solidFill>
                  <a:schemeClr val="tx1"/>
                </a:solidFill>
                <a:latin typeface="Franklin Gothic Book" panose="020B0503020102020204" pitchFamily="34" charset="0"/>
                <a:ea typeface="MS PGothic" panose="020B0600070205080204" pitchFamily="34" charset="-128"/>
              </a:defRPr>
            </a:lvl7pPr>
            <a:lvl8pPr marL="3425825" indent="-227013" eaLnBrk="0" fontAlgn="base" hangingPunct="0">
              <a:spcBef>
                <a:spcPct val="0"/>
              </a:spcBef>
              <a:spcAft>
                <a:spcPct val="0"/>
              </a:spcAft>
              <a:defRPr>
                <a:solidFill>
                  <a:schemeClr val="tx1"/>
                </a:solidFill>
                <a:latin typeface="Franklin Gothic Book" panose="020B0503020102020204" pitchFamily="34" charset="0"/>
                <a:ea typeface="MS PGothic" panose="020B0600070205080204" pitchFamily="34" charset="-128"/>
              </a:defRPr>
            </a:lvl8pPr>
            <a:lvl9pPr marL="3883025" indent="-227013" eaLnBrk="0" fontAlgn="base" hangingPunct="0">
              <a:spcBef>
                <a:spcPct val="0"/>
              </a:spcBef>
              <a:spcAft>
                <a:spcPct val="0"/>
              </a:spcAft>
              <a:defRPr>
                <a:solidFill>
                  <a:schemeClr val="tx1"/>
                </a:solidFill>
                <a:latin typeface="Franklin Gothic Book" panose="020B050302010202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0B55831-5968-4068-89CF-2708416612A2}" type="slidenum">
              <a:rPr kumimoji="0" lang="en-US" altLang="en-US" sz="1200" b="0" i="0" u="none" strike="noStrike" kern="1200" cap="none" spc="0" normalizeH="0" baseline="0" noProof="0" smtClean="0">
                <a:ln>
                  <a:noFill/>
                </a:ln>
                <a:solidFill>
                  <a:srgbClr val="000000"/>
                </a:solidFill>
                <a:effectLst/>
                <a:uLnTx/>
                <a:uFillTx/>
                <a:latin typeface="Franklin Gothic Book" panose="020B05030201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srgbClr val="000000"/>
              </a:solidFill>
              <a:effectLst/>
              <a:uLnTx/>
              <a:uFillTx/>
              <a:latin typeface="Franklin Gothic Book" panose="020B05030201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28012990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Patient care – suboptimal care, lower patient satisfaction, medical errors, malpractice suits</a:t>
            </a:r>
          </a:p>
          <a:p>
            <a:r>
              <a:rPr lang="en-US" dirty="0"/>
              <a:t>Health Care organizations/Hospital – decreased productivity, increased physician turnover</a:t>
            </a:r>
          </a:p>
          <a:p>
            <a:r>
              <a:rPr lang="en-US" dirty="0"/>
              <a:t>Personal – depression, suicidal ideation, substance abuse, early retirement</a:t>
            </a:r>
          </a:p>
          <a:p>
            <a:r>
              <a:rPr lang="en-US" dirty="0"/>
              <a:t>Family/Friends – relationship difficulties</a:t>
            </a:r>
          </a:p>
        </p:txBody>
      </p:sp>
      <p:sp>
        <p:nvSpPr>
          <p:cNvPr id="4" name="Slide Number Placeholder 3"/>
          <p:cNvSpPr>
            <a:spLocks noGrp="1"/>
          </p:cNvSpPr>
          <p:nvPr>
            <p:ph type="sldNum" sz="quarter" idx="5"/>
          </p:nvPr>
        </p:nvSpPr>
        <p:spPr/>
        <p:txBody>
          <a:bodyPr/>
          <a:lstStyle/>
          <a:p>
            <a:fld id="{83DF712A-9C78-475E-8521-70A6C57D5653}" type="slidenum">
              <a:rPr lang="en-US" smtClean="0"/>
              <a:t>17</a:t>
            </a:fld>
            <a:endParaRPr lang="en-US"/>
          </a:p>
        </p:txBody>
      </p:sp>
    </p:spTree>
    <p:extLst>
      <p:ext uri="{BB962C8B-B14F-4D97-AF65-F5344CB8AC3E}">
        <p14:creationId xmlns:p14="http://schemas.microsoft.com/office/powerpoint/2010/main" val="42699419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62206D-AB59-4E2E-9531-38BA494C2A93}" type="slidenum">
              <a:rPr lang="en-US" smtClean="0"/>
              <a:t>19</a:t>
            </a:fld>
            <a:endParaRPr lang="en-US"/>
          </a:p>
        </p:txBody>
      </p:sp>
    </p:spTree>
    <p:extLst>
      <p:ext uri="{BB962C8B-B14F-4D97-AF65-F5344CB8AC3E}">
        <p14:creationId xmlns:p14="http://schemas.microsoft.com/office/powerpoint/2010/main" val="33927559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062206D-AB59-4E2E-9531-38BA494C2A93}" type="slidenum">
              <a:rPr lang="en-US" smtClean="0"/>
              <a:t>26</a:t>
            </a:fld>
            <a:endParaRPr lang="en-US"/>
          </a:p>
        </p:txBody>
      </p:sp>
    </p:spTree>
    <p:extLst>
      <p:ext uri="{BB962C8B-B14F-4D97-AF65-F5344CB8AC3E}">
        <p14:creationId xmlns:p14="http://schemas.microsoft.com/office/powerpoint/2010/main" val="26188869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062206D-AB59-4E2E-9531-38BA494C2A93}" type="slidenum">
              <a:rPr lang="en-US" smtClean="0"/>
              <a:t>28</a:t>
            </a:fld>
            <a:endParaRPr lang="en-US"/>
          </a:p>
        </p:txBody>
      </p:sp>
    </p:spTree>
    <p:extLst>
      <p:ext uri="{BB962C8B-B14F-4D97-AF65-F5344CB8AC3E}">
        <p14:creationId xmlns:p14="http://schemas.microsoft.com/office/powerpoint/2010/main" val="26332323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xmlns="" id="{E4E53C1F-08D7-419B-932C-363678745F63}"/>
              </a:ext>
            </a:extLst>
          </p:cNvPr>
          <p:cNvSpPr>
            <a:spLocks noGrp="1"/>
          </p:cNvSpPr>
          <p:nvPr>
            <p:ph type="dt" sz="half" idx="10"/>
          </p:nvPr>
        </p:nvSpPr>
        <p:spPr/>
        <p:txBody>
          <a:bodyPr/>
          <a:lstStyle>
            <a:lvl1pPr>
              <a:defRPr/>
            </a:lvl1pPr>
          </a:lstStyle>
          <a:p>
            <a:fld id="{EC33C41E-6CB0-4529-8764-C30CBF564420}" type="datetimeFigureOut">
              <a:rPr lang="en-US" altLang="en-US"/>
              <a:pPr/>
              <a:t>6/7/2020</a:t>
            </a:fld>
            <a:endParaRPr lang="en-US" altLang="en-US"/>
          </a:p>
        </p:txBody>
      </p:sp>
      <p:sp>
        <p:nvSpPr>
          <p:cNvPr id="5" name="Footer Placeholder 4">
            <a:extLst>
              <a:ext uri="{FF2B5EF4-FFF2-40B4-BE49-F238E27FC236}">
                <a16:creationId xmlns:a16="http://schemas.microsoft.com/office/drawing/2014/main" xmlns="" id="{27332EA2-5213-4A90-B733-38C91512BAE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51BAE441-CDE2-4F9D-8F64-E0B0D4109994}"/>
              </a:ext>
            </a:extLst>
          </p:cNvPr>
          <p:cNvSpPr>
            <a:spLocks noGrp="1"/>
          </p:cNvSpPr>
          <p:nvPr>
            <p:ph type="sldNum" sz="quarter" idx="12"/>
          </p:nvPr>
        </p:nvSpPr>
        <p:spPr/>
        <p:txBody>
          <a:bodyPr/>
          <a:lstStyle>
            <a:lvl1pPr>
              <a:defRPr/>
            </a:lvl1pPr>
          </a:lstStyle>
          <a:p>
            <a:fld id="{CD5C9DD9-DC2B-4C82-913F-CA6F6FE7E492}" type="slidenum">
              <a:rPr lang="en-US" altLang="en-US"/>
              <a:pPr/>
              <a:t>‹#›</a:t>
            </a:fld>
            <a:endParaRPr lang="en-US" altLang="en-US"/>
          </a:p>
        </p:txBody>
      </p:sp>
    </p:spTree>
    <p:extLst>
      <p:ext uri="{BB962C8B-B14F-4D97-AF65-F5344CB8AC3E}">
        <p14:creationId xmlns:p14="http://schemas.microsoft.com/office/powerpoint/2010/main" val="508767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rot="5400000">
            <a:off x="5772150" y="2000250"/>
            <a:ext cx="4686300" cy="1143000"/>
          </a:xfrm>
        </p:spPr>
        <p:txBody>
          <a:bodyPr/>
          <a:lstStyle/>
          <a:p>
            <a:r>
              <a:rPr lang="en-US"/>
              <a:t>Click to edit Master title style</a:t>
            </a:r>
          </a:p>
        </p:txBody>
      </p:sp>
      <p:sp>
        <p:nvSpPr>
          <p:cNvPr id="3" name="Vertical Text Placeholder 2"/>
          <p:cNvSpPr>
            <a:spLocks noGrp="1"/>
          </p:cNvSpPr>
          <p:nvPr>
            <p:ph type="body" orient="vert" idx="1"/>
          </p:nvPr>
        </p:nvSpPr>
        <p:spPr>
          <a:xfrm>
            <a:off x="457200" y="228600"/>
            <a:ext cx="6934200" cy="4686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9EE4A6C-158B-4F67-8F08-169A06606D6C}"/>
              </a:ext>
            </a:extLst>
          </p:cNvPr>
          <p:cNvSpPr>
            <a:spLocks noGrp="1"/>
          </p:cNvSpPr>
          <p:nvPr>
            <p:ph type="dt" sz="half" idx="10"/>
          </p:nvPr>
        </p:nvSpPr>
        <p:spPr>
          <a:xfrm rot="5400000">
            <a:off x="96838" y="360362"/>
            <a:ext cx="628650" cy="365125"/>
          </a:xfrm>
        </p:spPr>
        <p:txBody>
          <a:bodyPr/>
          <a:lstStyle>
            <a:lvl1pPr>
              <a:defRPr/>
            </a:lvl1pPr>
          </a:lstStyle>
          <a:p>
            <a:fld id="{6E1D662F-58BC-451A-83D4-5FE8601EBB8A}" type="datetimeFigureOut">
              <a:rPr lang="en-US" altLang="en-US"/>
              <a:pPr/>
              <a:t>6/7/2020</a:t>
            </a:fld>
            <a:endParaRPr lang="en-US" altLang="en-US"/>
          </a:p>
        </p:txBody>
      </p:sp>
      <p:sp>
        <p:nvSpPr>
          <p:cNvPr id="5" name="Footer Placeholder 4">
            <a:extLst>
              <a:ext uri="{FF2B5EF4-FFF2-40B4-BE49-F238E27FC236}">
                <a16:creationId xmlns:a16="http://schemas.microsoft.com/office/drawing/2014/main" xmlns="" id="{B57CA064-54D6-4CB1-AFEE-99EC64209318}"/>
              </a:ext>
            </a:extLst>
          </p:cNvPr>
          <p:cNvSpPr>
            <a:spLocks noGrp="1"/>
          </p:cNvSpPr>
          <p:nvPr>
            <p:ph type="ftr" sz="quarter" idx="11"/>
          </p:nvPr>
        </p:nvSpPr>
        <p:spPr>
          <a:xfrm rot="5400000">
            <a:off x="-674687" y="1760537"/>
            <a:ext cx="2171700" cy="365125"/>
          </a:xfrm>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8E109F56-6DA7-405F-9ABB-342DF2253E60}"/>
              </a:ext>
            </a:extLst>
          </p:cNvPr>
          <p:cNvSpPr>
            <a:spLocks noGrp="1"/>
          </p:cNvSpPr>
          <p:nvPr>
            <p:ph type="sldNum" sz="quarter" idx="12"/>
          </p:nvPr>
        </p:nvSpPr>
        <p:spPr>
          <a:xfrm rot="5400000">
            <a:off x="8470900" y="4425950"/>
            <a:ext cx="628650" cy="349250"/>
          </a:xfrm>
        </p:spPr>
        <p:txBody>
          <a:bodyPr/>
          <a:lstStyle>
            <a:lvl1pPr>
              <a:defRPr/>
            </a:lvl1pPr>
          </a:lstStyle>
          <a:p>
            <a:fld id="{2094D85B-F2A4-41F8-B797-2728425D431C}" type="slidenum">
              <a:rPr lang="en-US" altLang="en-US"/>
              <a:pPr/>
              <a:t>‹#›</a:t>
            </a:fld>
            <a:endParaRPr lang="en-US" altLang="en-US"/>
          </a:p>
        </p:txBody>
      </p:sp>
    </p:spTree>
    <p:extLst>
      <p:ext uri="{BB962C8B-B14F-4D97-AF65-F5344CB8AC3E}">
        <p14:creationId xmlns:p14="http://schemas.microsoft.com/office/powerpoint/2010/main" val="2619142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67600" y="205978"/>
            <a:ext cx="1219200" cy="470892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6629400" cy="4686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BDECBEE-B5F5-4067-85DB-1E066998C709}"/>
              </a:ext>
            </a:extLst>
          </p:cNvPr>
          <p:cNvSpPr>
            <a:spLocks noGrp="1"/>
          </p:cNvSpPr>
          <p:nvPr>
            <p:ph type="dt" sz="half" idx="10"/>
          </p:nvPr>
        </p:nvSpPr>
        <p:spPr>
          <a:xfrm rot="5400000">
            <a:off x="96838" y="360362"/>
            <a:ext cx="628650" cy="365125"/>
          </a:xfrm>
        </p:spPr>
        <p:txBody>
          <a:bodyPr/>
          <a:lstStyle>
            <a:lvl1pPr>
              <a:defRPr/>
            </a:lvl1pPr>
          </a:lstStyle>
          <a:p>
            <a:fld id="{FEBD9EFB-074D-41CC-9A71-016FF92732FB}" type="datetimeFigureOut">
              <a:rPr lang="en-US" altLang="en-US"/>
              <a:pPr/>
              <a:t>6/7/2020</a:t>
            </a:fld>
            <a:endParaRPr lang="en-US" altLang="en-US"/>
          </a:p>
        </p:txBody>
      </p:sp>
      <p:sp>
        <p:nvSpPr>
          <p:cNvPr id="5" name="Footer Placeholder 4">
            <a:extLst>
              <a:ext uri="{FF2B5EF4-FFF2-40B4-BE49-F238E27FC236}">
                <a16:creationId xmlns:a16="http://schemas.microsoft.com/office/drawing/2014/main" xmlns="" id="{01B6847F-A1DF-4269-AC05-EE11DCEB5CA4}"/>
              </a:ext>
            </a:extLst>
          </p:cNvPr>
          <p:cNvSpPr>
            <a:spLocks noGrp="1"/>
          </p:cNvSpPr>
          <p:nvPr>
            <p:ph type="ftr" sz="quarter" idx="11"/>
          </p:nvPr>
        </p:nvSpPr>
        <p:spPr>
          <a:xfrm rot="5400000">
            <a:off x="-674687" y="1760537"/>
            <a:ext cx="2171700" cy="365125"/>
          </a:xfrm>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BD44827F-0316-4705-AD2F-4648B0CA2069}"/>
              </a:ext>
            </a:extLst>
          </p:cNvPr>
          <p:cNvSpPr>
            <a:spLocks noGrp="1"/>
          </p:cNvSpPr>
          <p:nvPr>
            <p:ph type="sldNum" sz="quarter" idx="12"/>
          </p:nvPr>
        </p:nvSpPr>
        <p:spPr>
          <a:xfrm rot="5400000">
            <a:off x="8470900" y="4425950"/>
            <a:ext cx="628650" cy="349250"/>
          </a:xfrm>
        </p:spPr>
        <p:txBody>
          <a:bodyPr/>
          <a:lstStyle>
            <a:lvl1pPr>
              <a:defRPr/>
            </a:lvl1pPr>
          </a:lstStyle>
          <a:p>
            <a:fld id="{8CC6799C-9683-49AD-B333-58D820738BDC}" type="slidenum">
              <a:rPr lang="en-US" altLang="en-US"/>
              <a:pPr/>
              <a:t>‹#›</a:t>
            </a:fld>
            <a:endParaRPr lang="en-US" altLang="en-US"/>
          </a:p>
        </p:txBody>
      </p:sp>
    </p:spTree>
    <p:extLst>
      <p:ext uri="{BB962C8B-B14F-4D97-AF65-F5344CB8AC3E}">
        <p14:creationId xmlns:p14="http://schemas.microsoft.com/office/powerpoint/2010/main" val="19761154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3"/>
            <a:ext cx="7772400" cy="1101725"/>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xmlns="" id="{0A8281C2-5308-4A0C-9E08-B947CEF11588}"/>
              </a:ext>
            </a:extLst>
          </p:cNvPr>
          <p:cNvSpPr>
            <a:spLocks noGrp="1"/>
          </p:cNvSpPr>
          <p:nvPr>
            <p:ph type="dt" sz="half" idx="10"/>
          </p:nvPr>
        </p:nvSpPr>
        <p:spPr/>
        <p:txBody>
          <a:bodyPr/>
          <a:lstStyle>
            <a:lvl1pPr>
              <a:defRPr/>
            </a:lvl1pPr>
          </a:lstStyle>
          <a:p>
            <a:fld id="{5366AED7-A303-473C-A887-1D67A76CA400}" type="datetimeFigureOut">
              <a:rPr lang="en-US" altLang="en-US"/>
              <a:pPr/>
              <a:t>6/7/2020</a:t>
            </a:fld>
            <a:endParaRPr lang="en-US" altLang="en-US"/>
          </a:p>
        </p:txBody>
      </p:sp>
      <p:sp>
        <p:nvSpPr>
          <p:cNvPr id="5" name="Footer Placeholder 4">
            <a:extLst>
              <a:ext uri="{FF2B5EF4-FFF2-40B4-BE49-F238E27FC236}">
                <a16:creationId xmlns:a16="http://schemas.microsoft.com/office/drawing/2014/main" xmlns="" id="{69DB5037-0CA1-444C-9170-08218A9EA91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F64783AC-5025-4C5C-8D42-336771E2EC76}"/>
              </a:ext>
            </a:extLst>
          </p:cNvPr>
          <p:cNvSpPr>
            <a:spLocks noGrp="1"/>
          </p:cNvSpPr>
          <p:nvPr>
            <p:ph type="sldNum" sz="quarter" idx="12"/>
          </p:nvPr>
        </p:nvSpPr>
        <p:spPr/>
        <p:txBody>
          <a:bodyPr/>
          <a:lstStyle>
            <a:lvl1pPr>
              <a:defRPr/>
            </a:lvl1pPr>
          </a:lstStyle>
          <a:p>
            <a:fld id="{966E57DC-24F8-4CF1-86DB-23A4F78EAA99}" type="slidenum">
              <a:rPr lang="en-US" altLang="en-US"/>
              <a:pPr/>
              <a:t>‹#›</a:t>
            </a:fld>
            <a:endParaRPr lang="en-US" altLang="en-US"/>
          </a:p>
        </p:txBody>
      </p:sp>
    </p:spTree>
    <p:extLst>
      <p:ext uri="{BB962C8B-B14F-4D97-AF65-F5344CB8AC3E}">
        <p14:creationId xmlns:p14="http://schemas.microsoft.com/office/powerpoint/2010/main" val="395653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7EFE3AB-C132-4AF1-B6BF-2671394130AD}"/>
              </a:ext>
            </a:extLst>
          </p:cNvPr>
          <p:cNvSpPr>
            <a:spLocks noGrp="1"/>
          </p:cNvSpPr>
          <p:nvPr>
            <p:ph type="dt" sz="half" idx="10"/>
          </p:nvPr>
        </p:nvSpPr>
        <p:spPr/>
        <p:txBody>
          <a:bodyPr/>
          <a:lstStyle>
            <a:lvl1pPr>
              <a:defRPr/>
            </a:lvl1pPr>
          </a:lstStyle>
          <a:p>
            <a:fld id="{355085F7-9685-4482-840C-A6313262BECB}" type="datetimeFigureOut">
              <a:rPr lang="en-US" altLang="en-US"/>
              <a:pPr/>
              <a:t>6/7/2020</a:t>
            </a:fld>
            <a:endParaRPr lang="en-US" altLang="en-US"/>
          </a:p>
        </p:txBody>
      </p:sp>
      <p:sp>
        <p:nvSpPr>
          <p:cNvPr id="5" name="Footer Placeholder 4">
            <a:extLst>
              <a:ext uri="{FF2B5EF4-FFF2-40B4-BE49-F238E27FC236}">
                <a16:creationId xmlns:a16="http://schemas.microsoft.com/office/drawing/2014/main" xmlns="" id="{5721CE04-6F5E-45BB-A031-E810963E85C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F438F9EB-3A66-4C3A-AE90-2D1A6617C110}"/>
              </a:ext>
            </a:extLst>
          </p:cNvPr>
          <p:cNvSpPr>
            <a:spLocks noGrp="1"/>
          </p:cNvSpPr>
          <p:nvPr>
            <p:ph type="sldNum" sz="quarter" idx="12"/>
          </p:nvPr>
        </p:nvSpPr>
        <p:spPr/>
        <p:txBody>
          <a:bodyPr/>
          <a:lstStyle>
            <a:lvl1pPr>
              <a:defRPr/>
            </a:lvl1pPr>
          </a:lstStyle>
          <a:p>
            <a:fld id="{C94DC079-95CC-4012-8975-E5873D7B161C}" type="slidenum">
              <a:rPr lang="en-US" altLang="en-US"/>
              <a:pPr/>
              <a:t>‹#›</a:t>
            </a:fld>
            <a:endParaRPr lang="en-US" altLang="en-US"/>
          </a:p>
        </p:txBody>
      </p:sp>
    </p:spTree>
    <p:extLst>
      <p:ext uri="{BB962C8B-B14F-4D97-AF65-F5344CB8AC3E}">
        <p14:creationId xmlns:p14="http://schemas.microsoft.com/office/powerpoint/2010/main" val="7142400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79638"/>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9E40A113-0DE5-4CCF-9057-1FD01C0A3A3F}"/>
              </a:ext>
            </a:extLst>
          </p:cNvPr>
          <p:cNvSpPr>
            <a:spLocks noGrp="1"/>
          </p:cNvSpPr>
          <p:nvPr>
            <p:ph type="dt" sz="half" idx="10"/>
          </p:nvPr>
        </p:nvSpPr>
        <p:spPr/>
        <p:txBody>
          <a:bodyPr/>
          <a:lstStyle>
            <a:lvl1pPr>
              <a:defRPr/>
            </a:lvl1pPr>
          </a:lstStyle>
          <a:p>
            <a:fld id="{9206AD2E-C482-4CBB-B290-49FD0758975C}" type="datetimeFigureOut">
              <a:rPr lang="en-US" altLang="en-US"/>
              <a:pPr/>
              <a:t>6/7/2020</a:t>
            </a:fld>
            <a:endParaRPr lang="en-US" altLang="en-US"/>
          </a:p>
        </p:txBody>
      </p:sp>
      <p:sp>
        <p:nvSpPr>
          <p:cNvPr id="5" name="Footer Placeholder 4">
            <a:extLst>
              <a:ext uri="{FF2B5EF4-FFF2-40B4-BE49-F238E27FC236}">
                <a16:creationId xmlns:a16="http://schemas.microsoft.com/office/drawing/2014/main" xmlns="" id="{41FE77D5-0EB6-4630-9529-C0D93DEF765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C8E9BF13-0E9F-4831-95F9-1858D3ED7F0A}"/>
              </a:ext>
            </a:extLst>
          </p:cNvPr>
          <p:cNvSpPr>
            <a:spLocks noGrp="1"/>
          </p:cNvSpPr>
          <p:nvPr>
            <p:ph type="sldNum" sz="quarter" idx="12"/>
          </p:nvPr>
        </p:nvSpPr>
        <p:spPr/>
        <p:txBody>
          <a:bodyPr/>
          <a:lstStyle>
            <a:lvl1pPr>
              <a:defRPr/>
            </a:lvl1pPr>
          </a:lstStyle>
          <a:p>
            <a:fld id="{86A12DC7-4E26-4144-8F18-7765115C0FB1}" type="slidenum">
              <a:rPr lang="en-US" altLang="en-US"/>
              <a:pPr/>
              <a:t>‹#›</a:t>
            </a:fld>
            <a:endParaRPr lang="en-US" altLang="en-US"/>
          </a:p>
        </p:txBody>
      </p:sp>
    </p:spTree>
    <p:extLst>
      <p:ext uri="{BB962C8B-B14F-4D97-AF65-F5344CB8AC3E}">
        <p14:creationId xmlns:p14="http://schemas.microsoft.com/office/powerpoint/2010/main" val="24479099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xmlns="" id="{15858A47-2525-4FB3-8227-B83C46E52321}"/>
              </a:ext>
            </a:extLst>
          </p:cNvPr>
          <p:cNvSpPr>
            <a:spLocks noGrp="1"/>
          </p:cNvSpPr>
          <p:nvPr>
            <p:ph type="dt" sz="half" idx="10"/>
          </p:nvPr>
        </p:nvSpPr>
        <p:spPr/>
        <p:txBody>
          <a:bodyPr/>
          <a:lstStyle>
            <a:lvl1pPr>
              <a:defRPr/>
            </a:lvl1pPr>
          </a:lstStyle>
          <a:p>
            <a:fld id="{9F4B40C7-CD79-4E5E-860C-479EC669FD28}" type="datetimeFigureOut">
              <a:rPr lang="en-US" altLang="en-US"/>
              <a:pPr/>
              <a:t>6/7/2020</a:t>
            </a:fld>
            <a:endParaRPr lang="en-US" altLang="en-US"/>
          </a:p>
        </p:txBody>
      </p:sp>
      <p:sp>
        <p:nvSpPr>
          <p:cNvPr id="6" name="Footer Placeholder 4">
            <a:extLst>
              <a:ext uri="{FF2B5EF4-FFF2-40B4-BE49-F238E27FC236}">
                <a16:creationId xmlns:a16="http://schemas.microsoft.com/office/drawing/2014/main" xmlns="" id="{5CB888AF-7C02-4124-A9DA-6E0D771B31C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FBB37FB6-3432-4BFA-B1CE-5AFF7FD29A54}"/>
              </a:ext>
            </a:extLst>
          </p:cNvPr>
          <p:cNvSpPr>
            <a:spLocks noGrp="1"/>
          </p:cNvSpPr>
          <p:nvPr>
            <p:ph type="sldNum" sz="quarter" idx="12"/>
          </p:nvPr>
        </p:nvSpPr>
        <p:spPr/>
        <p:txBody>
          <a:bodyPr/>
          <a:lstStyle>
            <a:lvl1pPr>
              <a:defRPr/>
            </a:lvl1pPr>
          </a:lstStyle>
          <a:p>
            <a:fld id="{17EF18A9-8CC9-41ED-8631-1113D94994A1}" type="slidenum">
              <a:rPr lang="en-US" altLang="en-US"/>
              <a:pPr/>
              <a:t>‹#›</a:t>
            </a:fld>
            <a:endParaRPr lang="en-US" altLang="en-US"/>
          </a:p>
        </p:txBody>
      </p:sp>
    </p:spTree>
    <p:extLst>
      <p:ext uri="{BB962C8B-B14F-4D97-AF65-F5344CB8AC3E}">
        <p14:creationId xmlns:p14="http://schemas.microsoft.com/office/powerpoint/2010/main" val="40086816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xmlns="" id="{5C55BE32-B1E0-463A-A6D7-54486A054709}"/>
              </a:ext>
            </a:extLst>
          </p:cNvPr>
          <p:cNvSpPr>
            <a:spLocks noGrp="1"/>
          </p:cNvSpPr>
          <p:nvPr>
            <p:ph type="dt" sz="half" idx="10"/>
          </p:nvPr>
        </p:nvSpPr>
        <p:spPr/>
        <p:txBody>
          <a:bodyPr/>
          <a:lstStyle>
            <a:lvl1pPr>
              <a:defRPr/>
            </a:lvl1pPr>
          </a:lstStyle>
          <a:p>
            <a:fld id="{55CBF6DA-C78D-4979-884F-BC85D7D4CB99}" type="datetimeFigureOut">
              <a:rPr lang="en-US" altLang="en-US"/>
              <a:pPr/>
              <a:t>6/7/2020</a:t>
            </a:fld>
            <a:endParaRPr lang="en-US" altLang="en-US"/>
          </a:p>
        </p:txBody>
      </p:sp>
      <p:sp>
        <p:nvSpPr>
          <p:cNvPr id="8" name="Footer Placeholder 4">
            <a:extLst>
              <a:ext uri="{FF2B5EF4-FFF2-40B4-BE49-F238E27FC236}">
                <a16:creationId xmlns:a16="http://schemas.microsoft.com/office/drawing/2014/main" xmlns="" id="{693DE181-AB1E-41EA-9072-8391BB3614A2}"/>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xmlns="" id="{72552A6D-6DD1-4D40-9347-D28A0EEDB492}"/>
              </a:ext>
            </a:extLst>
          </p:cNvPr>
          <p:cNvSpPr>
            <a:spLocks noGrp="1"/>
          </p:cNvSpPr>
          <p:nvPr>
            <p:ph type="sldNum" sz="quarter" idx="12"/>
          </p:nvPr>
        </p:nvSpPr>
        <p:spPr/>
        <p:txBody>
          <a:bodyPr/>
          <a:lstStyle>
            <a:lvl1pPr>
              <a:defRPr/>
            </a:lvl1pPr>
          </a:lstStyle>
          <a:p>
            <a:fld id="{0CA96974-1D96-401E-A8C7-B1BE816F5C3E}" type="slidenum">
              <a:rPr lang="en-US" altLang="en-US"/>
              <a:pPr/>
              <a:t>‹#›</a:t>
            </a:fld>
            <a:endParaRPr lang="en-US" altLang="en-US"/>
          </a:p>
        </p:txBody>
      </p:sp>
    </p:spTree>
    <p:extLst>
      <p:ext uri="{BB962C8B-B14F-4D97-AF65-F5344CB8AC3E}">
        <p14:creationId xmlns:p14="http://schemas.microsoft.com/office/powerpoint/2010/main" val="36699219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xmlns="" id="{72CA0459-8C72-4590-9E29-DA19B7536741}"/>
              </a:ext>
            </a:extLst>
          </p:cNvPr>
          <p:cNvSpPr>
            <a:spLocks noGrp="1"/>
          </p:cNvSpPr>
          <p:nvPr>
            <p:ph type="dt" sz="half" idx="10"/>
          </p:nvPr>
        </p:nvSpPr>
        <p:spPr/>
        <p:txBody>
          <a:bodyPr/>
          <a:lstStyle>
            <a:lvl1pPr>
              <a:defRPr/>
            </a:lvl1pPr>
          </a:lstStyle>
          <a:p>
            <a:fld id="{ABBD73FD-9371-4C0A-B716-EBDC291BA6AE}" type="datetimeFigureOut">
              <a:rPr lang="en-US" altLang="en-US"/>
              <a:pPr/>
              <a:t>6/7/2020</a:t>
            </a:fld>
            <a:endParaRPr lang="en-US" altLang="en-US"/>
          </a:p>
        </p:txBody>
      </p:sp>
      <p:sp>
        <p:nvSpPr>
          <p:cNvPr id="4" name="Footer Placeholder 4">
            <a:extLst>
              <a:ext uri="{FF2B5EF4-FFF2-40B4-BE49-F238E27FC236}">
                <a16:creationId xmlns:a16="http://schemas.microsoft.com/office/drawing/2014/main" xmlns="" id="{242E627A-2842-4EB8-AC3E-27488688B2F9}"/>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xmlns="" id="{FDD8788F-EE25-4A90-AEEA-3BBDA3D17B83}"/>
              </a:ext>
            </a:extLst>
          </p:cNvPr>
          <p:cNvSpPr>
            <a:spLocks noGrp="1"/>
          </p:cNvSpPr>
          <p:nvPr>
            <p:ph type="sldNum" sz="quarter" idx="12"/>
          </p:nvPr>
        </p:nvSpPr>
        <p:spPr/>
        <p:txBody>
          <a:bodyPr/>
          <a:lstStyle>
            <a:lvl1pPr>
              <a:defRPr/>
            </a:lvl1pPr>
          </a:lstStyle>
          <a:p>
            <a:fld id="{96D0C7DC-8F78-4EE7-B471-C6965C981F8E}" type="slidenum">
              <a:rPr lang="en-US" altLang="en-US"/>
              <a:pPr/>
              <a:t>‹#›</a:t>
            </a:fld>
            <a:endParaRPr lang="en-US" altLang="en-US"/>
          </a:p>
        </p:txBody>
      </p:sp>
    </p:spTree>
    <p:extLst>
      <p:ext uri="{BB962C8B-B14F-4D97-AF65-F5344CB8AC3E}">
        <p14:creationId xmlns:p14="http://schemas.microsoft.com/office/powerpoint/2010/main" val="17628150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xmlns="" id="{67B16D53-CC5F-49B5-BCA9-02699601E3A6}"/>
              </a:ext>
            </a:extLst>
          </p:cNvPr>
          <p:cNvSpPr>
            <a:spLocks noGrp="1"/>
          </p:cNvSpPr>
          <p:nvPr>
            <p:ph type="dt" sz="half" idx="10"/>
          </p:nvPr>
        </p:nvSpPr>
        <p:spPr/>
        <p:txBody>
          <a:bodyPr/>
          <a:lstStyle>
            <a:lvl1pPr>
              <a:defRPr/>
            </a:lvl1pPr>
          </a:lstStyle>
          <a:p>
            <a:fld id="{6BC0C499-7776-420A-A141-379687566FB3}" type="datetimeFigureOut">
              <a:rPr lang="en-US" altLang="en-US"/>
              <a:pPr/>
              <a:t>6/7/2020</a:t>
            </a:fld>
            <a:endParaRPr lang="en-US" altLang="en-US"/>
          </a:p>
        </p:txBody>
      </p:sp>
      <p:sp>
        <p:nvSpPr>
          <p:cNvPr id="3" name="Footer Placeholder 4">
            <a:extLst>
              <a:ext uri="{FF2B5EF4-FFF2-40B4-BE49-F238E27FC236}">
                <a16:creationId xmlns:a16="http://schemas.microsoft.com/office/drawing/2014/main" xmlns="" id="{054FE923-BD46-41B5-857D-80976A4D2368}"/>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xmlns="" id="{03A1BC9B-8603-405E-8DBD-BD76FE456F47}"/>
              </a:ext>
            </a:extLst>
          </p:cNvPr>
          <p:cNvSpPr>
            <a:spLocks noGrp="1"/>
          </p:cNvSpPr>
          <p:nvPr>
            <p:ph type="sldNum" sz="quarter" idx="12"/>
          </p:nvPr>
        </p:nvSpPr>
        <p:spPr/>
        <p:txBody>
          <a:bodyPr/>
          <a:lstStyle>
            <a:lvl1pPr>
              <a:defRPr/>
            </a:lvl1pPr>
          </a:lstStyle>
          <a:p>
            <a:fld id="{141CCB6F-59F2-42E5-9775-6CF77E1FF1BD}" type="slidenum">
              <a:rPr lang="en-US" altLang="en-US"/>
              <a:pPr/>
              <a:t>‹#›</a:t>
            </a:fld>
            <a:endParaRPr lang="en-US" altLang="en-US"/>
          </a:p>
        </p:txBody>
      </p:sp>
    </p:spTree>
    <p:extLst>
      <p:ext uri="{BB962C8B-B14F-4D97-AF65-F5344CB8AC3E}">
        <p14:creationId xmlns:p14="http://schemas.microsoft.com/office/powerpoint/2010/main" val="24760300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xmlns="" id="{EECD2BC7-F66A-4738-B70C-76CEB97A1134}"/>
              </a:ext>
            </a:extLst>
          </p:cNvPr>
          <p:cNvSpPr>
            <a:spLocks noGrp="1"/>
          </p:cNvSpPr>
          <p:nvPr>
            <p:ph type="dt" sz="half" idx="10"/>
          </p:nvPr>
        </p:nvSpPr>
        <p:spPr/>
        <p:txBody>
          <a:bodyPr/>
          <a:lstStyle>
            <a:lvl1pPr>
              <a:defRPr/>
            </a:lvl1pPr>
          </a:lstStyle>
          <a:p>
            <a:fld id="{57A02EE3-AE7E-43A3-B485-53675127FA31}" type="datetimeFigureOut">
              <a:rPr lang="en-US" altLang="en-US"/>
              <a:pPr/>
              <a:t>6/7/2020</a:t>
            </a:fld>
            <a:endParaRPr lang="en-US" altLang="en-US"/>
          </a:p>
        </p:txBody>
      </p:sp>
      <p:sp>
        <p:nvSpPr>
          <p:cNvPr id="6" name="Footer Placeholder 4">
            <a:extLst>
              <a:ext uri="{FF2B5EF4-FFF2-40B4-BE49-F238E27FC236}">
                <a16:creationId xmlns:a16="http://schemas.microsoft.com/office/drawing/2014/main" xmlns="" id="{B0D59FFD-91F0-456D-95A3-4376736FA1D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F7C05133-BB24-4C95-8D60-8F1A3F24B17C}"/>
              </a:ext>
            </a:extLst>
          </p:cNvPr>
          <p:cNvSpPr>
            <a:spLocks noGrp="1"/>
          </p:cNvSpPr>
          <p:nvPr>
            <p:ph type="sldNum" sz="quarter" idx="12"/>
          </p:nvPr>
        </p:nvSpPr>
        <p:spPr/>
        <p:txBody>
          <a:bodyPr/>
          <a:lstStyle>
            <a:lvl1pPr>
              <a:defRPr/>
            </a:lvl1pPr>
          </a:lstStyle>
          <a:p>
            <a:fld id="{28447098-7F80-470E-B558-4E8AB008133D}" type="slidenum">
              <a:rPr lang="en-US" altLang="en-US"/>
              <a:pPr/>
              <a:t>‹#›</a:t>
            </a:fld>
            <a:endParaRPr lang="en-US" altLang="en-US"/>
          </a:p>
        </p:txBody>
      </p:sp>
    </p:spTree>
    <p:extLst>
      <p:ext uri="{BB962C8B-B14F-4D97-AF65-F5344CB8AC3E}">
        <p14:creationId xmlns:p14="http://schemas.microsoft.com/office/powerpoint/2010/main" val="1844695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D2062B1-0AC8-4A60-955D-F8D05673157E}"/>
              </a:ext>
            </a:extLst>
          </p:cNvPr>
          <p:cNvSpPr>
            <a:spLocks noGrp="1"/>
          </p:cNvSpPr>
          <p:nvPr>
            <p:ph type="dt" sz="half" idx="10"/>
          </p:nvPr>
        </p:nvSpPr>
        <p:spPr/>
        <p:txBody>
          <a:bodyPr/>
          <a:lstStyle>
            <a:lvl1pPr>
              <a:defRPr/>
            </a:lvl1pPr>
          </a:lstStyle>
          <a:p>
            <a:fld id="{123C0024-9007-4AD1-8F00-24259445442F}" type="datetimeFigureOut">
              <a:rPr lang="en-US" altLang="en-US"/>
              <a:pPr/>
              <a:t>6/7/2020</a:t>
            </a:fld>
            <a:endParaRPr lang="en-US" altLang="en-US"/>
          </a:p>
        </p:txBody>
      </p:sp>
      <p:sp>
        <p:nvSpPr>
          <p:cNvPr id="5" name="Footer Placeholder 4">
            <a:extLst>
              <a:ext uri="{FF2B5EF4-FFF2-40B4-BE49-F238E27FC236}">
                <a16:creationId xmlns:a16="http://schemas.microsoft.com/office/drawing/2014/main" xmlns="" id="{E667F9A9-8BC1-4375-9711-6A12C54D9E6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98DFB88C-3C12-4E56-A235-BB2A66B2DBC5}"/>
              </a:ext>
            </a:extLst>
          </p:cNvPr>
          <p:cNvSpPr>
            <a:spLocks noGrp="1"/>
          </p:cNvSpPr>
          <p:nvPr>
            <p:ph type="sldNum" sz="quarter" idx="12"/>
          </p:nvPr>
        </p:nvSpPr>
        <p:spPr/>
        <p:txBody>
          <a:bodyPr/>
          <a:lstStyle>
            <a:lvl1pPr>
              <a:defRPr/>
            </a:lvl1pPr>
          </a:lstStyle>
          <a:p>
            <a:fld id="{79EC4050-3F6D-403B-A84F-CF68B606BA02}" type="slidenum">
              <a:rPr lang="en-US" altLang="en-US"/>
              <a:pPr/>
              <a:t>‹#›</a:t>
            </a:fld>
            <a:endParaRPr lang="en-US" altLang="en-US"/>
          </a:p>
        </p:txBody>
      </p:sp>
    </p:spTree>
    <p:extLst>
      <p:ext uri="{BB962C8B-B14F-4D97-AF65-F5344CB8AC3E}">
        <p14:creationId xmlns:p14="http://schemas.microsoft.com/office/powerpoint/2010/main" val="15206237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60375"/>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xmlns="" id="{4608BF54-0405-4E01-AA46-0C8A075902CD}"/>
              </a:ext>
            </a:extLst>
          </p:cNvPr>
          <p:cNvSpPr>
            <a:spLocks noGrp="1"/>
          </p:cNvSpPr>
          <p:nvPr>
            <p:ph type="dt" sz="half" idx="10"/>
          </p:nvPr>
        </p:nvSpPr>
        <p:spPr/>
        <p:txBody>
          <a:bodyPr/>
          <a:lstStyle>
            <a:lvl1pPr>
              <a:defRPr/>
            </a:lvl1pPr>
          </a:lstStyle>
          <a:p>
            <a:fld id="{B006D950-4C02-4670-8ECE-A1695E503482}" type="datetimeFigureOut">
              <a:rPr lang="en-US" altLang="en-US"/>
              <a:pPr/>
              <a:t>6/7/2020</a:t>
            </a:fld>
            <a:endParaRPr lang="en-US" altLang="en-US"/>
          </a:p>
        </p:txBody>
      </p:sp>
      <p:sp>
        <p:nvSpPr>
          <p:cNvPr id="6" name="Footer Placeholder 4">
            <a:extLst>
              <a:ext uri="{FF2B5EF4-FFF2-40B4-BE49-F238E27FC236}">
                <a16:creationId xmlns:a16="http://schemas.microsoft.com/office/drawing/2014/main" xmlns="" id="{BD01DE4E-EF83-4BBF-8A52-A86BD4722CA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00523CF9-5708-47E6-B100-EF41ED76F986}"/>
              </a:ext>
            </a:extLst>
          </p:cNvPr>
          <p:cNvSpPr>
            <a:spLocks noGrp="1"/>
          </p:cNvSpPr>
          <p:nvPr>
            <p:ph type="sldNum" sz="quarter" idx="12"/>
          </p:nvPr>
        </p:nvSpPr>
        <p:spPr/>
        <p:txBody>
          <a:bodyPr/>
          <a:lstStyle>
            <a:lvl1pPr>
              <a:defRPr/>
            </a:lvl1pPr>
          </a:lstStyle>
          <a:p>
            <a:fld id="{F79A5F03-351D-4308-9AD8-BEAFF7DFE3E1}" type="slidenum">
              <a:rPr lang="en-US" altLang="en-US"/>
              <a:pPr/>
              <a:t>‹#›</a:t>
            </a:fld>
            <a:endParaRPr lang="en-US" altLang="en-US"/>
          </a:p>
        </p:txBody>
      </p:sp>
    </p:spTree>
    <p:extLst>
      <p:ext uri="{BB962C8B-B14F-4D97-AF65-F5344CB8AC3E}">
        <p14:creationId xmlns:p14="http://schemas.microsoft.com/office/powerpoint/2010/main" val="20695973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30E8400-71BC-494E-9557-85A1358938AE}"/>
              </a:ext>
            </a:extLst>
          </p:cNvPr>
          <p:cNvSpPr>
            <a:spLocks noGrp="1"/>
          </p:cNvSpPr>
          <p:nvPr>
            <p:ph type="dt" sz="half" idx="10"/>
          </p:nvPr>
        </p:nvSpPr>
        <p:spPr/>
        <p:txBody>
          <a:bodyPr/>
          <a:lstStyle>
            <a:lvl1pPr>
              <a:defRPr/>
            </a:lvl1pPr>
          </a:lstStyle>
          <a:p>
            <a:fld id="{D7A1BA97-6290-40DB-BAE6-5C1EFA8D4557}" type="datetimeFigureOut">
              <a:rPr lang="en-US" altLang="en-US"/>
              <a:pPr/>
              <a:t>6/7/2020</a:t>
            </a:fld>
            <a:endParaRPr lang="en-US" altLang="en-US"/>
          </a:p>
        </p:txBody>
      </p:sp>
      <p:sp>
        <p:nvSpPr>
          <p:cNvPr id="5" name="Footer Placeholder 4">
            <a:extLst>
              <a:ext uri="{FF2B5EF4-FFF2-40B4-BE49-F238E27FC236}">
                <a16:creationId xmlns:a16="http://schemas.microsoft.com/office/drawing/2014/main" xmlns="" id="{B1219F66-C26C-4FBC-9CA4-FB9BD73DCEA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83088D21-396D-4E76-9D63-6612866428E5}"/>
              </a:ext>
            </a:extLst>
          </p:cNvPr>
          <p:cNvSpPr>
            <a:spLocks noGrp="1"/>
          </p:cNvSpPr>
          <p:nvPr>
            <p:ph type="sldNum" sz="quarter" idx="12"/>
          </p:nvPr>
        </p:nvSpPr>
        <p:spPr/>
        <p:txBody>
          <a:bodyPr/>
          <a:lstStyle>
            <a:lvl1pPr>
              <a:defRPr/>
            </a:lvl1pPr>
          </a:lstStyle>
          <a:p>
            <a:fld id="{1D02320F-433E-4AF8-93E9-3EB36553B9D5}" type="slidenum">
              <a:rPr lang="en-US" altLang="en-US"/>
              <a:pPr/>
              <a:t>‹#›</a:t>
            </a:fld>
            <a:endParaRPr lang="en-US" altLang="en-US"/>
          </a:p>
        </p:txBody>
      </p:sp>
    </p:spTree>
    <p:extLst>
      <p:ext uri="{BB962C8B-B14F-4D97-AF65-F5344CB8AC3E}">
        <p14:creationId xmlns:p14="http://schemas.microsoft.com/office/powerpoint/2010/main" val="24131308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6375"/>
            <a:ext cx="6019800" cy="4387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C3DC506-F3CD-4B73-96C6-F5E304F087AA}"/>
              </a:ext>
            </a:extLst>
          </p:cNvPr>
          <p:cNvSpPr>
            <a:spLocks noGrp="1"/>
          </p:cNvSpPr>
          <p:nvPr>
            <p:ph type="dt" sz="half" idx="10"/>
          </p:nvPr>
        </p:nvSpPr>
        <p:spPr/>
        <p:txBody>
          <a:bodyPr/>
          <a:lstStyle>
            <a:lvl1pPr>
              <a:defRPr/>
            </a:lvl1pPr>
          </a:lstStyle>
          <a:p>
            <a:fld id="{053999E7-C449-4B67-A86F-409AC9CB297D}" type="datetimeFigureOut">
              <a:rPr lang="en-US" altLang="en-US"/>
              <a:pPr/>
              <a:t>6/7/2020</a:t>
            </a:fld>
            <a:endParaRPr lang="en-US" altLang="en-US"/>
          </a:p>
        </p:txBody>
      </p:sp>
      <p:sp>
        <p:nvSpPr>
          <p:cNvPr id="5" name="Footer Placeholder 4">
            <a:extLst>
              <a:ext uri="{FF2B5EF4-FFF2-40B4-BE49-F238E27FC236}">
                <a16:creationId xmlns:a16="http://schemas.microsoft.com/office/drawing/2014/main" xmlns="" id="{D569FD40-818D-4ED3-9A34-8227B49D74B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3EB1FD10-A02C-4A91-956F-152E628F8BF8}"/>
              </a:ext>
            </a:extLst>
          </p:cNvPr>
          <p:cNvSpPr>
            <a:spLocks noGrp="1"/>
          </p:cNvSpPr>
          <p:nvPr>
            <p:ph type="sldNum" sz="quarter" idx="12"/>
          </p:nvPr>
        </p:nvSpPr>
        <p:spPr/>
        <p:txBody>
          <a:bodyPr/>
          <a:lstStyle>
            <a:lvl1pPr>
              <a:defRPr/>
            </a:lvl1pPr>
          </a:lstStyle>
          <a:p>
            <a:fld id="{693ED2DB-1046-4699-B7F7-59D6D10221DF}" type="slidenum">
              <a:rPr lang="en-US" altLang="en-US"/>
              <a:pPr/>
              <a:t>‹#›</a:t>
            </a:fld>
            <a:endParaRPr lang="en-US" altLang="en-US"/>
          </a:p>
        </p:txBody>
      </p:sp>
    </p:spTree>
    <p:extLst>
      <p:ext uri="{BB962C8B-B14F-4D97-AF65-F5344CB8AC3E}">
        <p14:creationId xmlns:p14="http://schemas.microsoft.com/office/powerpoint/2010/main" val="35785935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56F0728B-E491-46DF-A88C-6BFF3F65CFF6}"/>
              </a:ext>
            </a:extLst>
          </p:cNvPr>
          <p:cNvSpPr>
            <a:spLocks noGrp="1"/>
          </p:cNvSpPr>
          <p:nvPr>
            <p:ph type="dt" sz="half" idx="10"/>
          </p:nvPr>
        </p:nvSpPr>
        <p:spPr/>
        <p:txBody>
          <a:bodyPr/>
          <a:lstStyle>
            <a:lvl1pPr>
              <a:defRPr/>
            </a:lvl1pPr>
          </a:lstStyle>
          <a:p>
            <a:fld id="{7A92745E-CD0A-4EEE-897F-B22D8FD074D6}" type="datetimeFigureOut">
              <a:rPr lang="en-US" altLang="en-US"/>
              <a:pPr/>
              <a:t>6/7/2020</a:t>
            </a:fld>
            <a:endParaRPr lang="en-US" altLang="en-US"/>
          </a:p>
        </p:txBody>
      </p:sp>
      <p:sp>
        <p:nvSpPr>
          <p:cNvPr id="5" name="Footer Placeholder 4">
            <a:extLst>
              <a:ext uri="{FF2B5EF4-FFF2-40B4-BE49-F238E27FC236}">
                <a16:creationId xmlns:a16="http://schemas.microsoft.com/office/drawing/2014/main" xmlns="" id="{4CB357DC-DCEB-439F-A8AF-A5DECE3CCA9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02CC6C4B-ABBD-48C5-97ED-B4F17041FB7D}"/>
              </a:ext>
            </a:extLst>
          </p:cNvPr>
          <p:cNvSpPr>
            <a:spLocks noGrp="1"/>
          </p:cNvSpPr>
          <p:nvPr>
            <p:ph type="sldNum" sz="quarter" idx="12"/>
          </p:nvPr>
        </p:nvSpPr>
        <p:spPr/>
        <p:txBody>
          <a:bodyPr/>
          <a:lstStyle>
            <a:lvl1pPr>
              <a:defRPr/>
            </a:lvl1pPr>
          </a:lstStyle>
          <a:p>
            <a:fld id="{4ACB7FE5-3A11-4C5B-8D51-7119BBA643FE}" type="slidenum">
              <a:rPr lang="en-US" altLang="en-US"/>
              <a:pPr/>
              <a:t>‹#›</a:t>
            </a:fld>
            <a:endParaRPr lang="en-US" altLang="en-US"/>
          </a:p>
        </p:txBody>
      </p:sp>
    </p:spTree>
    <p:extLst>
      <p:ext uri="{BB962C8B-B14F-4D97-AF65-F5344CB8AC3E}">
        <p14:creationId xmlns:p14="http://schemas.microsoft.com/office/powerpoint/2010/main" val="15942858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xmlns="" id="{2C638A40-ED5B-4A3B-A555-F781413F771F}"/>
              </a:ext>
            </a:extLst>
          </p:cNvPr>
          <p:cNvSpPr>
            <a:spLocks noGrp="1"/>
          </p:cNvSpPr>
          <p:nvPr>
            <p:ph type="dt" sz="half" idx="10"/>
          </p:nvPr>
        </p:nvSpPr>
        <p:spPr/>
        <p:txBody>
          <a:bodyPr/>
          <a:lstStyle>
            <a:lvl1pPr>
              <a:defRPr/>
            </a:lvl1pPr>
          </a:lstStyle>
          <a:p>
            <a:fld id="{0A51BCEC-8384-4687-90D8-5D9987D162F9}" type="datetimeFigureOut">
              <a:rPr lang="en-US" altLang="en-US"/>
              <a:pPr/>
              <a:t>6/7/2020</a:t>
            </a:fld>
            <a:endParaRPr lang="en-US" altLang="en-US"/>
          </a:p>
        </p:txBody>
      </p:sp>
      <p:sp>
        <p:nvSpPr>
          <p:cNvPr id="6" name="Footer Placeholder 4">
            <a:extLst>
              <a:ext uri="{FF2B5EF4-FFF2-40B4-BE49-F238E27FC236}">
                <a16:creationId xmlns:a16="http://schemas.microsoft.com/office/drawing/2014/main" xmlns="" id="{2B754DC6-5AFD-4091-A934-279806B7D80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FB233D4F-6A7F-4709-86F2-D73A668CBE2C}"/>
              </a:ext>
            </a:extLst>
          </p:cNvPr>
          <p:cNvSpPr>
            <a:spLocks noGrp="1"/>
          </p:cNvSpPr>
          <p:nvPr>
            <p:ph type="sldNum" sz="quarter" idx="12"/>
          </p:nvPr>
        </p:nvSpPr>
        <p:spPr/>
        <p:txBody>
          <a:bodyPr/>
          <a:lstStyle>
            <a:lvl1pPr>
              <a:defRPr/>
            </a:lvl1pPr>
          </a:lstStyle>
          <a:p>
            <a:fld id="{909AB3C6-11F4-4694-8625-3EBA1942DA53}" type="slidenum">
              <a:rPr lang="en-US" altLang="en-US"/>
              <a:pPr/>
              <a:t>‹#›</a:t>
            </a:fld>
            <a:endParaRPr lang="en-US" altLang="en-US"/>
          </a:p>
        </p:txBody>
      </p:sp>
    </p:spTree>
    <p:extLst>
      <p:ext uri="{BB962C8B-B14F-4D97-AF65-F5344CB8AC3E}">
        <p14:creationId xmlns:p14="http://schemas.microsoft.com/office/powerpoint/2010/main" val="27138703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xmlns="" id="{B954DCC7-FE38-4A72-A471-A124B5C2E21F}"/>
              </a:ext>
            </a:extLst>
          </p:cNvPr>
          <p:cNvSpPr>
            <a:spLocks noGrp="1"/>
          </p:cNvSpPr>
          <p:nvPr>
            <p:ph type="dt" sz="half" idx="10"/>
          </p:nvPr>
        </p:nvSpPr>
        <p:spPr/>
        <p:txBody>
          <a:bodyPr/>
          <a:lstStyle>
            <a:lvl1pPr>
              <a:defRPr/>
            </a:lvl1pPr>
          </a:lstStyle>
          <a:p>
            <a:fld id="{03C25704-324F-4713-8702-2B9E33F29206}" type="datetimeFigureOut">
              <a:rPr lang="en-US" altLang="en-US"/>
              <a:pPr/>
              <a:t>6/7/2020</a:t>
            </a:fld>
            <a:endParaRPr lang="en-US" altLang="en-US"/>
          </a:p>
        </p:txBody>
      </p:sp>
      <p:sp>
        <p:nvSpPr>
          <p:cNvPr id="8" name="Footer Placeholder 4">
            <a:extLst>
              <a:ext uri="{FF2B5EF4-FFF2-40B4-BE49-F238E27FC236}">
                <a16:creationId xmlns:a16="http://schemas.microsoft.com/office/drawing/2014/main" xmlns="" id="{98195DA2-0117-4D38-85C4-53AFB326765D}"/>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xmlns="" id="{20A4579D-5488-40D9-9882-2638215AC8AC}"/>
              </a:ext>
            </a:extLst>
          </p:cNvPr>
          <p:cNvSpPr>
            <a:spLocks noGrp="1"/>
          </p:cNvSpPr>
          <p:nvPr>
            <p:ph type="sldNum" sz="quarter" idx="12"/>
          </p:nvPr>
        </p:nvSpPr>
        <p:spPr/>
        <p:txBody>
          <a:bodyPr/>
          <a:lstStyle>
            <a:lvl1pPr>
              <a:defRPr/>
            </a:lvl1pPr>
          </a:lstStyle>
          <a:p>
            <a:fld id="{D5FE0DB2-9800-4F7F-8E18-CC6CEF738104}" type="slidenum">
              <a:rPr lang="en-US" altLang="en-US"/>
              <a:pPr/>
              <a:t>‹#›</a:t>
            </a:fld>
            <a:endParaRPr lang="en-US" altLang="en-US"/>
          </a:p>
        </p:txBody>
      </p:sp>
    </p:spTree>
    <p:extLst>
      <p:ext uri="{BB962C8B-B14F-4D97-AF65-F5344CB8AC3E}">
        <p14:creationId xmlns:p14="http://schemas.microsoft.com/office/powerpoint/2010/main" val="29516333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xmlns="" id="{734F7900-B33D-4122-A0FC-D79E5F15F025}"/>
              </a:ext>
            </a:extLst>
          </p:cNvPr>
          <p:cNvSpPr>
            <a:spLocks noGrp="1"/>
          </p:cNvSpPr>
          <p:nvPr>
            <p:ph type="dt" sz="half" idx="10"/>
          </p:nvPr>
        </p:nvSpPr>
        <p:spPr/>
        <p:txBody>
          <a:bodyPr/>
          <a:lstStyle>
            <a:lvl1pPr>
              <a:defRPr/>
            </a:lvl1pPr>
          </a:lstStyle>
          <a:p>
            <a:fld id="{C0E8C30C-CC66-401D-9AD4-F0EB781E3D44}" type="datetimeFigureOut">
              <a:rPr lang="en-US" altLang="en-US"/>
              <a:pPr/>
              <a:t>6/7/2020</a:t>
            </a:fld>
            <a:endParaRPr lang="en-US" altLang="en-US"/>
          </a:p>
        </p:txBody>
      </p:sp>
      <p:sp>
        <p:nvSpPr>
          <p:cNvPr id="4" name="Footer Placeholder 4">
            <a:extLst>
              <a:ext uri="{FF2B5EF4-FFF2-40B4-BE49-F238E27FC236}">
                <a16:creationId xmlns:a16="http://schemas.microsoft.com/office/drawing/2014/main" xmlns="" id="{31DE45C7-32A9-4502-86F1-BA5C281CFDF3}"/>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xmlns="" id="{A71A9696-5EFB-4D3F-A876-783C1B1B7F00}"/>
              </a:ext>
            </a:extLst>
          </p:cNvPr>
          <p:cNvSpPr>
            <a:spLocks noGrp="1"/>
          </p:cNvSpPr>
          <p:nvPr>
            <p:ph type="sldNum" sz="quarter" idx="12"/>
          </p:nvPr>
        </p:nvSpPr>
        <p:spPr/>
        <p:txBody>
          <a:bodyPr/>
          <a:lstStyle>
            <a:lvl1pPr>
              <a:defRPr/>
            </a:lvl1pPr>
          </a:lstStyle>
          <a:p>
            <a:fld id="{78C064BE-7F23-441A-B54E-F63417F61441}" type="slidenum">
              <a:rPr lang="en-US" altLang="en-US"/>
              <a:pPr/>
              <a:t>‹#›</a:t>
            </a:fld>
            <a:endParaRPr lang="en-US" altLang="en-US"/>
          </a:p>
        </p:txBody>
      </p:sp>
    </p:spTree>
    <p:extLst>
      <p:ext uri="{BB962C8B-B14F-4D97-AF65-F5344CB8AC3E}">
        <p14:creationId xmlns:p14="http://schemas.microsoft.com/office/powerpoint/2010/main" val="39372513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xmlns="" id="{2062D092-9F58-4B65-AAF2-1FD57942DC6A}"/>
              </a:ext>
            </a:extLst>
          </p:cNvPr>
          <p:cNvSpPr>
            <a:spLocks noGrp="1"/>
          </p:cNvSpPr>
          <p:nvPr>
            <p:ph type="dt" sz="half" idx="10"/>
          </p:nvPr>
        </p:nvSpPr>
        <p:spPr/>
        <p:txBody>
          <a:bodyPr/>
          <a:lstStyle>
            <a:lvl1pPr>
              <a:defRPr/>
            </a:lvl1pPr>
          </a:lstStyle>
          <a:p>
            <a:fld id="{4D8561EB-A74F-4BF9-89DD-6BE7800908D4}" type="datetimeFigureOut">
              <a:rPr lang="en-US" altLang="en-US"/>
              <a:pPr/>
              <a:t>6/7/2020</a:t>
            </a:fld>
            <a:endParaRPr lang="en-US" altLang="en-US"/>
          </a:p>
        </p:txBody>
      </p:sp>
      <p:sp>
        <p:nvSpPr>
          <p:cNvPr id="3" name="Footer Placeholder 4">
            <a:extLst>
              <a:ext uri="{FF2B5EF4-FFF2-40B4-BE49-F238E27FC236}">
                <a16:creationId xmlns:a16="http://schemas.microsoft.com/office/drawing/2014/main" xmlns="" id="{C940632D-43B5-49D5-A9FA-F51BD80C7790}"/>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xmlns="" id="{1A802C2E-BED5-4F7C-B3AA-620230624B4D}"/>
              </a:ext>
            </a:extLst>
          </p:cNvPr>
          <p:cNvSpPr>
            <a:spLocks noGrp="1"/>
          </p:cNvSpPr>
          <p:nvPr>
            <p:ph type="sldNum" sz="quarter" idx="12"/>
          </p:nvPr>
        </p:nvSpPr>
        <p:spPr/>
        <p:txBody>
          <a:bodyPr/>
          <a:lstStyle>
            <a:lvl1pPr>
              <a:defRPr/>
            </a:lvl1pPr>
          </a:lstStyle>
          <a:p>
            <a:fld id="{770567E2-43D2-4F2A-B8D3-4223FAE7D1FB}" type="slidenum">
              <a:rPr lang="en-US" altLang="en-US"/>
              <a:pPr/>
              <a:t>‹#›</a:t>
            </a:fld>
            <a:endParaRPr lang="en-US" altLang="en-US"/>
          </a:p>
        </p:txBody>
      </p:sp>
    </p:spTree>
    <p:extLst>
      <p:ext uri="{BB962C8B-B14F-4D97-AF65-F5344CB8AC3E}">
        <p14:creationId xmlns:p14="http://schemas.microsoft.com/office/powerpoint/2010/main" val="20316940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xmlns="" id="{88E7391E-2E31-42BC-9221-A75B64D6159A}"/>
              </a:ext>
            </a:extLst>
          </p:cNvPr>
          <p:cNvSpPr>
            <a:spLocks noGrp="1"/>
          </p:cNvSpPr>
          <p:nvPr>
            <p:ph type="dt" sz="half" idx="10"/>
          </p:nvPr>
        </p:nvSpPr>
        <p:spPr/>
        <p:txBody>
          <a:bodyPr/>
          <a:lstStyle>
            <a:lvl1pPr>
              <a:defRPr/>
            </a:lvl1pPr>
          </a:lstStyle>
          <a:p>
            <a:fld id="{16C8FF84-CF95-4324-BD63-CD2A100B6F6D}" type="datetimeFigureOut">
              <a:rPr lang="en-US" altLang="en-US"/>
              <a:pPr/>
              <a:t>6/7/2020</a:t>
            </a:fld>
            <a:endParaRPr lang="en-US" altLang="en-US"/>
          </a:p>
        </p:txBody>
      </p:sp>
      <p:sp>
        <p:nvSpPr>
          <p:cNvPr id="6" name="Footer Placeholder 4">
            <a:extLst>
              <a:ext uri="{FF2B5EF4-FFF2-40B4-BE49-F238E27FC236}">
                <a16:creationId xmlns:a16="http://schemas.microsoft.com/office/drawing/2014/main" xmlns="" id="{B51FA185-74DE-4916-8437-E509E59F5FD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3B3C6344-D71E-4DE6-91DF-3003C80D3B38}"/>
              </a:ext>
            </a:extLst>
          </p:cNvPr>
          <p:cNvSpPr>
            <a:spLocks noGrp="1"/>
          </p:cNvSpPr>
          <p:nvPr>
            <p:ph type="sldNum" sz="quarter" idx="12"/>
          </p:nvPr>
        </p:nvSpPr>
        <p:spPr/>
        <p:txBody>
          <a:bodyPr/>
          <a:lstStyle>
            <a:lvl1pPr>
              <a:defRPr/>
            </a:lvl1pPr>
          </a:lstStyle>
          <a:p>
            <a:fld id="{0CF53EA5-8F2A-4EA9-90C9-44ACCE9894CC}" type="slidenum">
              <a:rPr lang="en-US" altLang="en-US"/>
              <a:pPr/>
              <a:t>‹#›</a:t>
            </a:fld>
            <a:endParaRPr lang="en-US" altLang="en-US"/>
          </a:p>
        </p:txBody>
      </p:sp>
    </p:spTree>
    <p:extLst>
      <p:ext uri="{BB962C8B-B14F-4D97-AF65-F5344CB8AC3E}">
        <p14:creationId xmlns:p14="http://schemas.microsoft.com/office/powerpoint/2010/main" val="37239919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xmlns="" id="{BB787293-8350-471C-94C2-B17F3663A5BC}"/>
              </a:ext>
            </a:extLst>
          </p:cNvPr>
          <p:cNvSpPr>
            <a:spLocks noGrp="1"/>
          </p:cNvSpPr>
          <p:nvPr>
            <p:ph type="dt" sz="half" idx="10"/>
          </p:nvPr>
        </p:nvSpPr>
        <p:spPr/>
        <p:txBody>
          <a:bodyPr/>
          <a:lstStyle>
            <a:lvl1pPr>
              <a:defRPr/>
            </a:lvl1pPr>
          </a:lstStyle>
          <a:p>
            <a:fld id="{1875E88B-CD74-452C-B761-613891A10EE3}" type="datetimeFigureOut">
              <a:rPr lang="en-US" altLang="en-US"/>
              <a:pPr/>
              <a:t>6/7/2020</a:t>
            </a:fld>
            <a:endParaRPr lang="en-US" altLang="en-US"/>
          </a:p>
        </p:txBody>
      </p:sp>
      <p:sp>
        <p:nvSpPr>
          <p:cNvPr id="6" name="Footer Placeholder 4">
            <a:extLst>
              <a:ext uri="{FF2B5EF4-FFF2-40B4-BE49-F238E27FC236}">
                <a16:creationId xmlns:a16="http://schemas.microsoft.com/office/drawing/2014/main" xmlns="" id="{C3B5442C-927B-43EC-9B40-B55C5FCF7ED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EFC31CD8-1347-4F4D-9D6D-119369ACFAA3}"/>
              </a:ext>
            </a:extLst>
          </p:cNvPr>
          <p:cNvSpPr>
            <a:spLocks noGrp="1"/>
          </p:cNvSpPr>
          <p:nvPr>
            <p:ph type="sldNum" sz="quarter" idx="12"/>
          </p:nvPr>
        </p:nvSpPr>
        <p:spPr/>
        <p:txBody>
          <a:bodyPr/>
          <a:lstStyle>
            <a:lvl1pPr>
              <a:defRPr/>
            </a:lvl1pPr>
          </a:lstStyle>
          <a:p>
            <a:fld id="{73681D83-1822-4480-AD41-A859202AC397}" type="slidenum">
              <a:rPr lang="en-US" altLang="en-US"/>
              <a:pPr/>
              <a:t>‹#›</a:t>
            </a:fld>
            <a:endParaRPr lang="en-US" altLang="en-US"/>
          </a:p>
        </p:txBody>
      </p:sp>
    </p:spTree>
    <p:extLst>
      <p:ext uri="{BB962C8B-B14F-4D97-AF65-F5344CB8AC3E}">
        <p14:creationId xmlns:p14="http://schemas.microsoft.com/office/powerpoint/2010/main" val="856450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xmlns="" id="{B6B7B4BA-CC2B-4D21-A9FC-8EC04D4E893F}"/>
              </a:ext>
            </a:extLst>
          </p:cNvPr>
          <p:cNvSpPr>
            <a:spLocks noGrp="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xmlns="" id="{AB5FB2E6-89E0-422A-B016-ACB09CEA1A8D}"/>
              </a:ext>
            </a:extLst>
          </p:cNvPr>
          <p:cNvSpPr>
            <a:spLocks noGrp="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xmlns="" id="{6E2B3B4E-7317-4EC7-8FA4-135E62494000}"/>
              </a:ext>
            </a:extLst>
          </p:cNvPr>
          <p:cNvSpPr>
            <a:spLocks noGrp="1"/>
          </p:cNvSpPr>
          <p:nvPr>
            <p:ph type="dt" sz="half" idx="2"/>
          </p:nvPr>
        </p:nvSpPr>
        <p:spPr>
          <a:xfrm>
            <a:off x="457200" y="4743450"/>
            <a:ext cx="914400" cy="298450"/>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90A2"/>
                </a:solidFill>
                <a:cs typeface="Arial" panose="020B0604020202020204" pitchFamily="34" charset="0"/>
              </a:defRPr>
            </a:lvl1pPr>
          </a:lstStyle>
          <a:p>
            <a:fld id="{FACF4119-86F6-4909-BAA9-C065A8D9288C}" type="datetimeFigureOut">
              <a:rPr lang="en-US" altLang="en-US"/>
              <a:pPr/>
              <a:t>6/7/2020</a:t>
            </a:fld>
            <a:endParaRPr lang="en-US" altLang="en-US"/>
          </a:p>
        </p:txBody>
      </p:sp>
      <p:sp>
        <p:nvSpPr>
          <p:cNvPr id="5" name="Footer Placeholder 4">
            <a:extLst>
              <a:ext uri="{FF2B5EF4-FFF2-40B4-BE49-F238E27FC236}">
                <a16:creationId xmlns:a16="http://schemas.microsoft.com/office/drawing/2014/main" xmlns="" id="{5DB98A6B-9C7C-41E0-9186-2C4B3671B495}"/>
              </a:ext>
            </a:extLst>
          </p:cNvPr>
          <p:cNvSpPr>
            <a:spLocks noGrp="1"/>
          </p:cNvSpPr>
          <p:nvPr>
            <p:ph type="ftr" sz="quarter" idx="3"/>
          </p:nvPr>
        </p:nvSpPr>
        <p:spPr>
          <a:xfrm>
            <a:off x="1371600" y="4743450"/>
            <a:ext cx="2895600" cy="298450"/>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xmlns="" id="{224BA860-607A-4A4A-88AC-D23B18826B35}"/>
              </a:ext>
            </a:extLst>
          </p:cNvPr>
          <p:cNvSpPr>
            <a:spLocks noGrp="1"/>
          </p:cNvSpPr>
          <p:nvPr>
            <p:ph type="sldNum" sz="quarter" idx="4"/>
          </p:nvPr>
        </p:nvSpPr>
        <p:spPr>
          <a:xfrm>
            <a:off x="8153400" y="114300"/>
            <a:ext cx="838200" cy="261938"/>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90A2"/>
                </a:solidFill>
                <a:cs typeface="Arial" panose="020B0604020202020204" pitchFamily="34" charset="0"/>
              </a:defRPr>
            </a:lvl1pPr>
          </a:lstStyle>
          <a:p>
            <a:fld id="{FA35EBE1-9EEA-4910-9E30-BEF4A4B3DCED}"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70" r:id="rId10"/>
    <p:sldLayoutId id="2147483771" r:id="rId11"/>
  </p:sldLayoutIdLst>
  <p:txStyles>
    <p:titleStyle>
      <a:lvl1pPr algn="ctr"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4400">
          <a:solidFill>
            <a:schemeClr val="tx1"/>
          </a:solidFill>
          <a:latin typeface="Garamond"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tx1"/>
          </a:solidFill>
          <a:latin typeface="Garamond"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tx1"/>
          </a:solidFill>
          <a:latin typeface="Garamond"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tx1"/>
          </a:solidFill>
          <a:latin typeface="Garamond" charset="0"/>
          <a:ea typeface="MS PGothic" panose="020B0600070205080204" pitchFamily="34" charset="-128"/>
          <a:cs typeface="ＭＳ Ｐゴシック" charset="0"/>
        </a:defRPr>
      </a:lvl5pPr>
      <a:lvl6pPr marL="457200" algn="ctr" rtl="0" fontAlgn="base">
        <a:spcBef>
          <a:spcPct val="0"/>
        </a:spcBef>
        <a:spcAft>
          <a:spcPct val="0"/>
        </a:spcAft>
        <a:defRPr sz="4400">
          <a:solidFill>
            <a:schemeClr val="tx1"/>
          </a:solidFill>
          <a:latin typeface="Garamond" charset="0"/>
          <a:ea typeface="ＭＳ Ｐゴシック" charset="0"/>
        </a:defRPr>
      </a:lvl6pPr>
      <a:lvl7pPr marL="914400" algn="ctr" rtl="0" fontAlgn="base">
        <a:spcBef>
          <a:spcPct val="0"/>
        </a:spcBef>
        <a:spcAft>
          <a:spcPct val="0"/>
        </a:spcAft>
        <a:defRPr sz="4400">
          <a:solidFill>
            <a:schemeClr val="tx1"/>
          </a:solidFill>
          <a:latin typeface="Garamond" charset="0"/>
          <a:ea typeface="ＭＳ Ｐゴシック" charset="0"/>
        </a:defRPr>
      </a:lvl7pPr>
      <a:lvl8pPr marL="1371600" algn="ctr" rtl="0" fontAlgn="base">
        <a:spcBef>
          <a:spcPct val="0"/>
        </a:spcBef>
        <a:spcAft>
          <a:spcPct val="0"/>
        </a:spcAft>
        <a:defRPr sz="4400">
          <a:solidFill>
            <a:schemeClr val="tx1"/>
          </a:solidFill>
          <a:latin typeface="Garamond" charset="0"/>
          <a:ea typeface="ＭＳ Ｐゴシック" charset="0"/>
        </a:defRPr>
      </a:lvl8pPr>
      <a:lvl9pPr marL="1828800" algn="ctr" rtl="0" fontAlgn="base">
        <a:spcBef>
          <a:spcPct val="0"/>
        </a:spcBef>
        <a:spcAft>
          <a:spcPct val="0"/>
        </a:spcAft>
        <a:defRPr sz="4400">
          <a:solidFill>
            <a:schemeClr val="tx1"/>
          </a:solidFill>
          <a:latin typeface="Garamond" charset="0"/>
          <a:ea typeface="ＭＳ Ｐゴシック"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314" name="Title Placeholder 1">
            <a:extLst>
              <a:ext uri="{FF2B5EF4-FFF2-40B4-BE49-F238E27FC236}">
                <a16:creationId xmlns:a16="http://schemas.microsoft.com/office/drawing/2014/main" xmlns="" id="{3C36B8FB-5A54-4FC6-B65C-3B1BE1CCCB7E}"/>
              </a:ext>
            </a:extLst>
          </p:cNvPr>
          <p:cNvSpPr>
            <a:spLocks noGrp="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3315" name="Text Placeholder 2">
            <a:extLst>
              <a:ext uri="{FF2B5EF4-FFF2-40B4-BE49-F238E27FC236}">
                <a16:creationId xmlns:a16="http://schemas.microsoft.com/office/drawing/2014/main" xmlns="" id="{B8CA283E-5652-4446-B54C-893A68F72966}"/>
              </a:ext>
            </a:extLst>
          </p:cNvPr>
          <p:cNvSpPr>
            <a:spLocks noGrp="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xmlns="" id="{1FCDD107-41F2-4BD0-A0A3-1308B4F8211A}"/>
              </a:ext>
            </a:extLst>
          </p:cNvPr>
          <p:cNvSpPr>
            <a:spLocks noGrp="1"/>
          </p:cNvSpPr>
          <p:nvPr>
            <p:ph type="dt" sz="half" idx="2"/>
          </p:nvPr>
        </p:nvSpPr>
        <p:spPr>
          <a:xfrm>
            <a:off x="457200" y="4767263"/>
            <a:ext cx="2133600" cy="274637"/>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0373E6BB-3677-4CA5-9C64-6C0AFA103B88}" type="datetimeFigureOut">
              <a:rPr lang="en-US" altLang="en-US"/>
              <a:pPr/>
              <a:t>6/7/2020</a:t>
            </a:fld>
            <a:endParaRPr lang="en-US" altLang="en-US"/>
          </a:p>
        </p:txBody>
      </p:sp>
      <p:sp>
        <p:nvSpPr>
          <p:cNvPr id="5" name="Footer Placeholder 4">
            <a:extLst>
              <a:ext uri="{FF2B5EF4-FFF2-40B4-BE49-F238E27FC236}">
                <a16:creationId xmlns:a16="http://schemas.microsoft.com/office/drawing/2014/main" xmlns="" id="{EA20AB82-7A36-4640-B3D1-8C18999975F3}"/>
              </a:ext>
            </a:extLst>
          </p:cNvPr>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latin typeface="Franklin Gothic Book" charset="0"/>
                <a:ea typeface="ＭＳ Ｐゴシック" charset="0"/>
                <a:cs typeface="ＭＳ Ｐゴシック" charset="0"/>
              </a:defRPr>
            </a:lvl1pPr>
          </a:lstStyle>
          <a:p>
            <a:pPr>
              <a:defRPr/>
            </a:pPr>
            <a:endParaRPr lang="en-US"/>
          </a:p>
        </p:txBody>
      </p:sp>
      <p:sp>
        <p:nvSpPr>
          <p:cNvPr id="6" name="Slide Number Placeholder 5">
            <a:extLst>
              <a:ext uri="{FF2B5EF4-FFF2-40B4-BE49-F238E27FC236}">
                <a16:creationId xmlns:a16="http://schemas.microsoft.com/office/drawing/2014/main" xmlns="" id="{3B302C36-CBB4-4CC6-BA6F-C519C2275CF3}"/>
              </a:ext>
            </a:extLst>
          </p:cNvPr>
          <p:cNvSpPr>
            <a:spLocks noGrp="1"/>
          </p:cNvSpPr>
          <p:nvPr>
            <p:ph type="sldNum" sz="quarter" idx="4"/>
          </p:nvPr>
        </p:nvSpPr>
        <p:spPr>
          <a:xfrm>
            <a:off x="6553200" y="4767263"/>
            <a:ext cx="2133600" cy="274637"/>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096025C5-6D04-47E7-A4B5-9670E9730997}"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www.psychiatry.org/psychiatrists/practice/well-being-and-burnout/assess-yourself"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moqc.org/wp-content/uploads/2017/06/Physician-Burnout.pdf" TargetMode="External"/><Relationship Id="rId7" Type="http://schemas.openxmlformats.org/officeDocument/2006/relationships/hyperlink" Target="https://www.acponline.org/practice-resources/physician-well-being-and-professional-satisfaction/individual-physician-well-being-and-burnout-tools" TargetMode="External"/><Relationship Id="rId2" Type="http://schemas.openxmlformats.org/officeDocument/2006/relationships/hyperlink" Target="https://www.newyorker.com/magazine/2018/02/05/customer-satisfaction-at-the-push-of-a-button" TargetMode="External"/><Relationship Id="rId1" Type="http://schemas.openxmlformats.org/officeDocument/2006/relationships/slideLayout" Target="../slideLayouts/slideLayout2.xml"/><Relationship Id="rId6" Type="http://schemas.openxmlformats.org/officeDocument/2006/relationships/hyperlink" Target="https://edhub.ama-assn.org/steps-forward/pages/professional-well-being" TargetMode="External"/><Relationship Id="rId5" Type="http://schemas.openxmlformats.org/officeDocument/2006/relationships/hyperlink" Target="https://www.bhwellness.org/toolkits/Work-and-Well-Being-Toolkit-for-Physicians.pdf" TargetMode="External"/><Relationship Id="rId4" Type="http://schemas.openxmlformats.org/officeDocument/2006/relationships/hyperlink" Target="https://www.nih.gov/sites/default/files/health-info/wellness-toolkits/emotional-wellness-checklist.pdf"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3.png"/><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a:t>ACC Member Wellness Initiative</a:t>
            </a:r>
            <a:br>
              <a:rPr lang="en-US"/>
            </a:br>
            <a:r>
              <a:rPr lang="en-US" sz="3000"/>
              <a:t>An Early Career Perspective</a:t>
            </a:r>
            <a:endParaRPr lang="en-US"/>
          </a:p>
        </p:txBody>
      </p:sp>
      <p:sp>
        <p:nvSpPr>
          <p:cNvPr id="5" name="Subtitle 4"/>
          <p:cNvSpPr>
            <a:spLocks noGrp="1"/>
          </p:cNvSpPr>
          <p:nvPr>
            <p:ph type="subTitle" idx="1"/>
          </p:nvPr>
        </p:nvSpPr>
        <p:spPr/>
        <p:txBody>
          <a:bodyPr/>
          <a:lstStyle/>
          <a:p>
            <a:pPr>
              <a:defRPr/>
            </a:pPr>
            <a:r>
              <a:rPr lang="en-US" altLang="en-US" sz="2600" dirty="0">
                <a:ea typeface="MS PGothic"/>
              </a:rPr>
              <a:t>Akshay Khandelwal, MD, FACC</a:t>
            </a:r>
          </a:p>
          <a:p>
            <a:pPr>
              <a:defRPr/>
            </a:pPr>
            <a:r>
              <a:rPr lang="en-US" altLang="en-US" sz="2600" dirty="0">
                <a:ea typeface="MS PGothic"/>
              </a:rPr>
              <a:t>Scott Lilly, MD, PhD, FACC</a:t>
            </a:r>
            <a:endParaRPr lang="en-US" dirty="0">
              <a:ea typeface="MS PGothic"/>
            </a:endParaRPr>
          </a:p>
          <a:p>
            <a:pPr>
              <a:defRPr/>
            </a:pPr>
            <a:r>
              <a:rPr lang="en-US" altLang="en-US" sz="2600" dirty="0"/>
              <a:t>Poonam Velagapudi, MD, MS, FACC</a:t>
            </a:r>
          </a:p>
        </p:txBody>
      </p:sp>
    </p:spTree>
    <p:extLst>
      <p:ext uri="{BB962C8B-B14F-4D97-AF65-F5344CB8AC3E}">
        <p14:creationId xmlns:p14="http://schemas.microsoft.com/office/powerpoint/2010/main" val="28113218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idx="1"/>
          </p:nvPr>
        </p:nvPicPr>
        <p:blipFill rotWithShape="1">
          <a:blip r:embed="rId2">
            <a:extLst>
              <a:ext uri="{28A0092B-C50C-407E-A947-70E740481C1C}">
                <a14:useLocalDpi xmlns:a14="http://schemas.microsoft.com/office/drawing/2010/main" val="0"/>
              </a:ext>
            </a:extLst>
          </a:blip>
          <a:srcRect l="379" b="37349"/>
          <a:stretch/>
        </p:blipFill>
        <p:spPr bwMode="auto">
          <a:xfrm>
            <a:off x="1368189" y="516840"/>
            <a:ext cx="6286389" cy="182149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t="14858" r="1144"/>
          <a:stretch/>
        </p:blipFill>
        <p:spPr>
          <a:xfrm>
            <a:off x="1450702" y="2667666"/>
            <a:ext cx="6167377" cy="2140982"/>
          </a:xfrm>
          <a:prstGeom prst="rect">
            <a:avLst/>
          </a:prstGeom>
        </p:spPr>
      </p:pic>
      <p:sp>
        <p:nvSpPr>
          <p:cNvPr id="2" name="TextBox 1"/>
          <p:cNvSpPr txBox="1"/>
          <p:nvPr/>
        </p:nvSpPr>
        <p:spPr>
          <a:xfrm>
            <a:off x="1219200" y="172635"/>
            <a:ext cx="3074111" cy="369332"/>
          </a:xfrm>
          <a:prstGeom prst="rect">
            <a:avLst/>
          </a:prstGeom>
          <a:noFill/>
        </p:spPr>
        <p:txBody>
          <a:bodyPr wrap="none" rtlCol="0">
            <a:spAutoFit/>
          </a:bodyPr>
          <a:lstStyle/>
          <a:p>
            <a:r>
              <a:rPr lang="en-US" b="1">
                <a:solidFill>
                  <a:schemeClr val="accent4"/>
                </a:solidFill>
              </a:rPr>
              <a:t>Expect the day to be like this! </a:t>
            </a:r>
          </a:p>
        </p:txBody>
      </p:sp>
      <p:sp>
        <p:nvSpPr>
          <p:cNvPr id="6" name="TextBox 5"/>
          <p:cNvSpPr txBox="1"/>
          <p:nvPr/>
        </p:nvSpPr>
        <p:spPr>
          <a:xfrm>
            <a:off x="5232654" y="2338335"/>
            <a:ext cx="2438232" cy="369332"/>
          </a:xfrm>
          <a:prstGeom prst="rect">
            <a:avLst/>
          </a:prstGeom>
          <a:noFill/>
        </p:spPr>
        <p:txBody>
          <a:bodyPr wrap="none" rtlCol="0">
            <a:spAutoFit/>
          </a:bodyPr>
          <a:lstStyle/>
          <a:p>
            <a:r>
              <a:rPr lang="en-US" b="1">
                <a:solidFill>
                  <a:srgbClr val="FF0000"/>
                </a:solidFill>
              </a:rPr>
              <a:t>Ends up being like this!</a:t>
            </a:r>
          </a:p>
        </p:txBody>
      </p:sp>
    </p:spTree>
    <p:extLst>
      <p:ext uri="{BB962C8B-B14F-4D97-AF65-F5344CB8AC3E}">
        <p14:creationId xmlns:p14="http://schemas.microsoft.com/office/powerpoint/2010/main" val="3718775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               </a:t>
            </a:r>
            <a:r>
              <a:rPr lang="en-US" b="1" i="1"/>
              <a:t>               ‘</a:t>
            </a:r>
            <a:r>
              <a:rPr lang="en-US" b="1" i="1" u="sng"/>
              <a:t>BURNOUT’?</a:t>
            </a:r>
          </a:p>
        </p:txBody>
      </p:sp>
      <p:pic>
        <p:nvPicPr>
          <p:cNvPr id="3" name="Picture 2"/>
          <p:cNvPicPr>
            <a:picLocks noChangeAspect="1"/>
          </p:cNvPicPr>
          <p:nvPr/>
        </p:nvPicPr>
        <p:blipFill>
          <a:blip r:embed="rId2"/>
          <a:stretch>
            <a:fillRect/>
          </a:stretch>
        </p:blipFill>
        <p:spPr>
          <a:xfrm>
            <a:off x="1676400" y="1123950"/>
            <a:ext cx="6040608" cy="3701237"/>
          </a:xfrm>
          <a:prstGeom prst="rect">
            <a:avLst/>
          </a:prstGeom>
          <a:ln w="25400">
            <a:solidFill>
              <a:srgbClr val="002060"/>
            </a:solidFill>
          </a:ln>
        </p:spPr>
      </p:pic>
    </p:spTree>
    <p:extLst>
      <p:ext uri="{BB962C8B-B14F-4D97-AF65-F5344CB8AC3E}">
        <p14:creationId xmlns:p14="http://schemas.microsoft.com/office/powerpoint/2010/main" val="35020306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BEE8299-0BCD-4ACF-8F8B-7B2926C90721}"/>
              </a:ext>
            </a:extLst>
          </p:cNvPr>
          <p:cNvSpPr>
            <a:spLocks noGrp="1"/>
          </p:cNvSpPr>
          <p:nvPr>
            <p:ph type="title"/>
          </p:nvPr>
        </p:nvSpPr>
        <p:spPr/>
        <p:txBody>
          <a:bodyPr/>
          <a:lstStyle/>
          <a:p>
            <a:r>
              <a:rPr lang="en-US"/>
              <a:t>Outline </a:t>
            </a:r>
          </a:p>
        </p:txBody>
      </p:sp>
      <p:sp>
        <p:nvSpPr>
          <p:cNvPr id="3" name="Content Placeholder 2">
            <a:extLst>
              <a:ext uri="{FF2B5EF4-FFF2-40B4-BE49-F238E27FC236}">
                <a16:creationId xmlns:a16="http://schemas.microsoft.com/office/drawing/2014/main" xmlns="" id="{44A4B52F-271A-4DC1-86BB-13DEC0F87AA5}"/>
              </a:ext>
            </a:extLst>
          </p:cNvPr>
          <p:cNvSpPr>
            <a:spLocks noGrp="1"/>
          </p:cNvSpPr>
          <p:nvPr>
            <p:ph idx="1"/>
          </p:nvPr>
        </p:nvSpPr>
        <p:spPr>
          <a:xfrm>
            <a:off x="457200" y="971550"/>
            <a:ext cx="8229600" cy="3394075"/>
          </a:xfrm>
        </p:spPr>
        <p:txBody>
          <a:bodyPr/>
          <a:lstStyle/>
          <a:p>
            <a:r>
              <a:rPr lang="en-US"/>
              <a:t>Introduction &amp; background on physician burnout</a:t>
            </a:r>
          </a:p>
          <a:p>
            <a:r>
              <a:rPr lang="en-US"/>
              <a:t>Risk factors and consequences of stress and burnout</a:t>
            </a:r>
          </a:p>
          <a:p>
            <a:r>
              <a:rPr lang="en-US"/>
              <a:t>Preventing burnout and promote wellness</a:t>
            </a:r>
          </a:p>
          <a:p>
            <a:r>
              <a:rPr lang="en-US"/>
              <a:t>Physician Burnout and Wellness Resources</a:t>
            </a:r>
          </a:p>
        </p:txBody>
      </p:sp>
    </p:spTree>
    <p:extLst>
      <p:ext uri="{BB962C8B-B14F-4D97-AF65-F5344CB8AC3E}">
        <p14:creationId xmlns:p14="http://schemas.microsoft.com/office/powerpoint/2010/main" val="28354731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BC9DD3C-7430-41DC-A631-0996B8C30468}"/>
              </a:ext>
            </a:extLst>
          </p:cNvPr>
          <p:cNvSpPr>
            <a:spLocks noGrp="1"/>
          </p:cNvSpPr>
          <p:nvPr>
            <p:ph type="title"/>
          </p:nvPr>
        </p:nvSpPr>
        <p:spPr>
          <a:xfrm>
            <a:off x="457200" y="206375"/>
            <a:ext cx="8229600" cy="857250"/>
          </a:xfrm>
        </p:spPr>
        <p:txBody>
          <a:bodyPr wrap="square" anchor="ctr">
            <a:normAutofit/>
          </a:bodyPr>
          <a:lstStyle/>
          <a:p>
            <a:pPr>
              <a:lnSpc>
                <a:spcPct val="90000"/>
              </a:lnSpc>
            </a:pPr>
            <a:r>
              <a:rPr lang="en-US" sz="2400"/>
              <a:t>Burnout Syndrome Causes and Definitions</a:t>
            </a:r>
            <a:br>
              <a:rPr lang="en-US" sz="2400"/>
            </a:br>
            <a:endParaRPr lang="en-US" sz="2400"/>
          </a:p>
        </p:txBody>
      </p:sp>
      <p:sp>
        <p:nvSpPr>
          <p:cNvPr id="3" name="Content Placeholder 2">
            <a:extLst>
              <a:ext uri="{FF2B5EF4-FFF2-40B4-BE49-F238E27FC236}">
                <a16:creationId xmlns:a16="http://schemas.microsoft.com/office/drawing/2014/main" xmlns="" id="{286B664C-2806-46EA-8787-EDC2E3CFB5C1}"/>
              </a:ext>
            </a:extLst>
          </p:cNvPr>
          <p:cNvSpPr>
            <a:spLocks noGrp="1"/>
          </p:cNvSpPr>
          <p:nvPr>
            <p:ph sz="half" idx="1"/>
          </p:nvPr>
        </p:nvSpPr>
        <p:spPr>
          <a:xfrm>
            <a:off x="457200" y="1200151"/>
            <a:ext cx="4038600" cy="3394472"/>
          </a:xfrm>
        </p:spPr>
        <p:txBody>
          <a:bodyPr wrap="square" anchor="t">
            <a:normAutofit fontScale="92500" lnSpcReduction="10000"/>
          </a:bodyPr>
          <a:lstStyle/>
          <a:p>
            <a:pPr marL="0" indent="0">
              <a:lnSpc>
                <a:spcPct val="90000"/>
              </a:lnSpc>
              <a:buNone/>
            </a:pPr>
            <a:endParaRPr lang="en-US" sz="2000" dirty="0"/>
          </a:p>
          <a:p>
            <a:pPr marL="0" indent="0">
              <a:lnSpc>
                <a:spcPct val="90000"/>
              </a:lnSpc>
              <a:buNone/>
            </a:pPr>
            <a:r>
              <a:rPr lang="en-US" sz="2000" dirty="0"/>
              <a:t>Definition</a:t>
            </a:r>
          </a:p>
          <a:p>
            <a:pPr>
              <a:lnSpc>
                <a:spcPct val="90000"/>
              </a:lnSpc>
              <a:buFontTx/>
              <a:buChar char="-"/>
            </a:pPr>
            <a:r>
              <a:rPr lang="en-US" sz="2000" dirty="0"/>
              <a:t>characterized by loss of interest in work</a:t>
            </a:r>
          </a:p>
          <a:p>
            <a:pPr>
              <a:lnSpc>
                <a:spcPct val="90000"/>
              </a:lnSpc>
              <a:buFontTx/>
              <a:buChar char="-"/>
            </a:pPr>
            <a:r>
              <a:rPr lang="en-US" sz="2000" dirty="0"/>
              <a:t>depersonalization </a:t>
            </a:r>
          </a:p>
          <a:p>
            <a:pPr marL="0" indent="0">
              <a:lnSpc>
                <a:spcPct val="90000"/>
              </a:lnSpc>
              <a:buNone/>
            </a:pPr>
            <a:r>
              <a:rPr lang="en-US" sz="2000" dirty="0"/>
              <a:t>Contributors</a:t>
            </a:r>
          </a:p>
          <a:p>
            <a:pPr>
              <a:lnSpc>
                <a:spcPct val="90000"/>
              </a:lnSpc>
              <a:buFontTx/>
              <a:buChar char="-"/>
            </a:pPr>
            <a:r>
              <a:rPr lang="en-US" sz="2000" dirty="0"/>
              <a:t>lack of sense of personal accomplishment</a:t>
            </a:r>
          </a:p>
          <a:p>
            <a:pPr>
              <a:lnSpc>
                <a:spcPct val="90000"/>
              </a:lnSpc>
              <a:buFontTx/>
              <a:buChar char="-"/>
            </a:pPr>
            <a:r>
              <a:rPr lang="en-US" sz="2000" dirty="0"/>
              <a:t>repeated exposure to work stresses </a:t>
            </a:r>
          </a:p>
          <a:p>
            <a:pPr>
              <a:lnSpc>
                <a:spcPct val="90000"/>
              </a:lnSpc>
              <a:buFontTx/>
              <a:buChar char="-"/>
            </a:pPr>
            <a:r>
              <a:rPr lang="en-US" sz="2000" dirty="0"/>
              <a:t>self-doubt</a:t>
            </a:r>
          </a:p>
          <a:p>
            <a:pPr>
              <a:lnSpc>
                <a:spcPct val="90000"/>
              </a:lnSpc>
              <a:buFontTx/>
              <a:buChar char="-"/>
            </a:pPr>
            <a:r>
              <a:rPr lang="en-US" sz="2000" dirty="0"/>
              <a:t>emotional exhaustion</a:t>
            </a:r>
          </a:p>
          <a:p>
            <a:pPr>
              <a:lnSpc>
                <a:spcPct val="90000"/>
              </a:lnSpc>
              <a:buFontTx/>
              <a:buChar char="-"/>
            </a:pPr>
            <a:endParaRPr lang="en-US" sz="2000" dirty="0"/>
          </a:p>
          <a:p>
            <a:pPr>
              <a:lnSpc>
                <a:spcPct val="90000"/>
              </a:lnSpc>
              <a:buFontTx/>
              <a:buChar char="-"/>
            </a:pPr>
            <a:endParaRPr lang="en-US" sz="2000" dirty="0"/>
          </a:p>
          <a:p>
            <a:pPr>
              <a:lnSpc>
                <a:spcPct val="90000"/>
              </a:lnSpc>
              <a:buFontTx/>
              <a:buChar char="-"/>
            </a:pPr>
            <a:endParaRPr lang="en-US" sz="2000" dirty="0"/>
          </a:p>
        </p:txBody>
      </p:sp>
      <p:pic>
        <p:nvPicPr>
          <p:cNvPr id="4" name="Picture 3">
            <a:extLst>
              <a:ext uri="{FF2B5EF4-FFF2-40B4-BE49-F238E27FC236}">
                <a16:creationId xmlns:a16="http://schemas.microsoft.com/office/drawing/2014/main" xmlns="" id="{37F89CBC-C118-4BDC-80B5-FE18240D467C}"/>
              </a:ext>
            </a:extLst>
          </p:cNvPr>
          <p:cNvPicPr>
            <a:picLocks noChangeAspect="1"/>
          </p:cNvPicPr>
          <p:nvPr/>
        </p:nvPicPr>
        <p:blipFill>
          <a:blip r:embed="rId2"/>
          <a:stretch>
            <a:fillRect/>
          </a:stretch>
        </p:blipFill>
        <p:spPr>
          <a:xfrm>
            <a:off x="4648200" y="1570186"/>
            <a:ext cx="4038600" cy="2654402"/>
          </a:xfrm>
          <a:prstGeom prst="rect">
            <a:avLst/>
          </a:prstGeom>
          <a:noFill/>
          <a:ln w="19050">
            <a:solidFill>
              <a:schemeClr val="tx1"/>
            </a:solidFill>
          </a:ln>
        </p:spPr>
      </p:pic>
      <p:sp>
        <p:nvSpPr>
          <p:cNvPr id="5" name="TextBox 4"/>
          <p:cNvSpPr txBox="1"/>
          <p:nvPr/>
        </p:nvSpPr>
        <p:spPr>
          <a:xfrm>
            <a:off x="304800" y="4781550"/>
            <a:ext cx="3352800" cy="276999"/>
          </a:xfrm>
          <a:prstGeom prst="rect">
            <a:avLst/>
          </a:prstGeom>
          <a:noFill/>
        </p:spPr>
        <p:txBody>
          <a:bodyPr wrap="square" rtlCol="0">
            <a:spAutoFit/>
          </a:bodyPr>
          <a:lstStyle/>
          <a:p>
            <a:r>
              <a:rPr lang="en-US" sz="600" err="1"/>
              <a:t>Shanafelt</a:t>
            </a:r>
            <a:r>
              <a:rPr lang="en-US" sz="600"/>
              <a:t> TD, Boone S, Tan L et al. Burnout and satisfaction with work-life balance among US physicians relative to the general US population. Archives of internal medicine 2012;172:1377-85.</a:t>
            </a:r>
          </a:p>
        </p:txBody>
      </p:sp>
    </p:spTree>
    <p:extLst>
      <p:ext uri="{BB962C8B-B14F-4D97-AF65-F5344CB8AC3E}">
        <p14:creationId xmlns:p14="http://schemas.microsoft.com/office/powerpoint/2010/main" val="38666317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485185" y="171878"/>
            <a:ext cx="2884170" cy="432435"/>
          </a:xfrm>
          <a:custGeom>
            <a:avLst/>
            <a:gdLst/>
            <a:ahLst/>
            <a:cxnLst/>
            <a:rect l="l" t="t" r="r" b="b"/>
            <a:pathLst>
              <a:path w="3845560" h="576580">
                <a:moveTo>
                  <a:pt x="0" y="575995"/>
                </a:moveTo>
                <a:lnTo>
                  <a:pt x="3845560" y="575995"/>
                </a:lnTo>
                <a:lnTo>
                  <a:pt x="3845560" y="0"/>
                </a:lnTo>
                <a:lnTo>
                  <a:pt x="0" y="0"/>
                </a:lnTo>
                <a:lnTo>
                  <a:pt x="0" y="575995"/>
                </a:lnTo>
                <a:close/>
              </a:path>
            </a:pathLst>
          </a:custGeom>
          <a:noFill/>
          <a:ln>
            <a:noFill/>
          </a:ln>
        </p:spPr>
        <p:txBody>
          <a:bodyPr wrap="square" lIns="0" tIns="0" rIns="0" bIns="0" rtlCol="0"/>
          <a:lstStyle/>
          <a:p>
            <a:endParaRPr/>
          </a:p>
        </p:txBody>
      </p:sp>
      <p:sp>
        <p:nvSpPr>
          <p:cNvPr id="3" name="object 3"/>
          <p:cNvSpPr/>
          <p:nvPr/>
        </p:nvSpPr>
        <p:spPr>
          <a:xfrm>
            <a:off x="1485929" y="182080"/>
            <a:ext cx="2884170" cy="432435"/>
          </a:xfrm>
          <a:custGeom>
            <a:avLst/>
            <a:gdLst/>
            <a:ahLst/>
            <a:cxnLst/>
            <a:rect l="l" t="t" r="r" b="b"/>
            <a:pathLst>
              <a:path w="3845560" h="576580">
                <a:moveTo>
                  <a:pt x="0" y="575995"/>
                </a:moveTo>
                <a:lnTo>
                  <a:pt x="3845560" y="575995"/>
                </a:lnTo>
                <a:lnTo>
                  <a:pt x="3845560" y="0"/>
                </a:lnTo>
                <a:lnTo>
                  <a:pt x="0" y="0"/>
                </a:lnTo>
                <a:lnTo>
                  <a:pt x="0" y="575995"/>
                </a:lnTo>
                <a:close/>
              </a:path>
            </a:pathLst>
          </a:custGeom>
          <a:solidFill>
            <a:schemeClr val="accent6"/>
          </a:solidFill>
          <a:ln w="25400">
            <a:noFill/>
          </a:ln>
        </p:spPr>
        <p:txBody>
          <a:bodyPr wrap="square" lIns="0" tIns="0" rIns="0" bIns="0" rtlCol="0"/>
          <a:lstStyle/>
          <a:p>
            <a:endParaRPr/>
          </a:p>
        </p:txBody>
      </p:sp>
      <p:sp>
        <p:nvSpPr>
          <p:cNvPr id="4" name="object 4"/>
          <p:cNvSpPr txBox="1"/>
          <p:nvPr/>
        </p:nvSpPr>
        <p:spPr>
          <a:xfrm>
            <a:off x="2647474" y="255842"/>
            <a:ext cx="559594" cy="240450"/>
          </a:xfrm>
          <a:prstGeom prst="rect">
            <a:avLst/>
          </a:prstGeom>
        </p:spPr>
        <p:txBody>
          <a:bodyPr vert="horz" wrap="square" lIns="0" tIns="9525" rIns="0" bIns="0" rtlCol="0">
            <a:spAutoFit/>
          </a:bodyPr>
          <a:lstStyle/>
          <a:p>
            <a:pPr marL="9525">
              <a:spcBef>
                <a:spcPts val="75"/>
              </a:spcBef>
            </a:pPr>
            <a:r>
              <a:rPr sz="1500" dirty="0">
                <a:solidFill>
                  <a:srgbClr val="FFFFFF"/>
                </a:solidFill>
                <a:latin typeface="Arial"/>
                <a:cs typeface="Arial"/>
              </a:rPr>
              <a:t>S</a:t>
            </a:r>
            <a:r>
              <a:rPr sz="1500" spc="-8" dirty="0">
                <a:solidFill>
                  <a:srgbClr val="FFFFFF"/>
                </a:solidFill>
                <a:latin typeface="Arial"/>
                <a:cs typeface="Arial"/>
              </a:rPr>
              <a:t>t</a:t>
            </a:r>
            <a:r>
              <a:rPr sz="1500" dirty="0">
                <a:solidFill>
                  <a:srgbClr val="FFFFFF"/>
                </a:solidFill>
                <a:latin typeface="Arial"/>
                <a:cs typeface="Arial"/>
              </a:rPr>
              <a:t>ress</a:t>
            </a:r>
            <a:endParaRPr sz="1500" dirty="0">
              <a:latin typeface="Arial"/>
              <a:cs typeface="Arial"/>
            </a:endParaRPr>
          </a:p>
        </p:txBody>
      </p:sp>
      <p:sp>
        <p:nvSpPr>
          <p:cNvPr id="5" name="object 5"/>
          <p:cNvSpPr/>
          <p:nvPr/>
        </p:nvSpPr>
        <p:spPr>
          <a:xfrm>
            <a:off x="1485185" y="613694"/>
            <a:ext cx="2884170" cy="3798570"/>
          </a:xfrm>
          <a:custGeom>
            <a:avLst/>
            <a:gdLst/>
            <a:ahLst/>
            <a:cxnLst/>
            <a:rect l="l" t="t" r="r" b="b"/>
            <a:pathLst>
              <a:path w="3845560" h="5064760">
                <a:moveTo>
                  <a:pt x="0" y="5064506"/>
                </a:moveTo>
                <a:lnTo>
                  <a:pt x="3845560" y="5064506"/>
                </a:lnTo>
                <a:lnTo>
                  <a:pt x="3845560" y="0"/>
                </a:lnTo>
                <a:lnTo>
                  <a:pt x="0" y="0"/>
                </a:lnTo>
                <a:lnTo>
                  <a:pt x="0" y="5064506"/>
                </a:lnTo>
                <a:close/>
              </a:path>
            </a:pathLst>
          </a:custGeom>
          <a:solidFill>
            <a:schemeClr val="accent6">
              <a:lumMod val="40000"/>
              <a:lumOff val="60000"/>
              <a:alpha val="90194"/>
            </a:schemeClr>
          </a:solidFill>
          <a:ln>
            <a:noFill/>
          </a:ln>
        </p:spPr>
        <p:txBody>
          <a:bodyPr wrap="square" lIns="0" tIns="0" rIns="0" bIns="0" rtlCol="0"/>
          <a:lstStyle/>
          <a:p>
            <a:endParaRPr/>
          </a:p>
        </p:txBody>
      </p:sp>
      <p:sp>
        <p:nvSpPr>
          <p:cNvPr id="6" name="object 6"/>
          <p:cNvSpPr/>
          <p:nvPr/>
        </p:nvSpPr>
        <p:spPr>
          <a:xfrm>
            <a:off x="1485929" y="614124"/>
            <a:ext cx="2884170" cy="3798570"/>
          </a:xfrm>
          <a:custGeom>
            <a:avLst/>
            <a:gdLst/>
            <a:ahLst/>
            <a:cxnLst/>
            <a:rect l="l" t="t" r="r" b="b"/>
            <a:pathLst>
              <a:path w="3845560" h="5064760">
                <a:moveTo>
                  <a:pt x="0" y="5064506"/>
                </a:moveTo>
                <a:lnTo>
                  <a:pt x="3845560" y="5064506"/>
                </a:lnTo>
                <a:lnTo>
                  <a:pt x="3845560" y="0"/>
                </a:lnTo>
                <a:lnTo>
                  <a:pt x="0" y="0"/>
                </a:lnTo>
                <a:lnTo>
                  <a:pt x="0" y="5064506"/>
                </a:lnTo>
                <a:close/>
              </a:path>
            </a:pathLst>
          </a:custGeom>
          <a:ln w="25400">
            <a:noFill/>
          </a:ln>
        </p:spPr>
        <p:txBody>
          <a:bodyPr wrap="square" lIns="0" tIns="0" rIns="0" bIns="0" rtlCol="0"/>
          <a:lstStyle/>
          <a:p>
            <a:endParaRPr/>
          </a:p>
        </p:txBody>
      </p:sp>
      <p:sp>
        <p:nvSpPr>
          <p:cNvPr id="7" name="object 7"/>
          <p:cNvSpPr txBox="1"/>
          <p:nvPr/>
        </p:nvSpPr>
        <p:spPr>
          <a:xfrm>
            <a:off x="1556385" y="650462"/>
            <a:ext cx="2404110" cy="240931"/>
          </a:xfrm>
          <a:prstGeom prst="rect">
            <a:avLst/>
          </a:prstGeom>
        </p:spPr>
        <p:txBody>
          <a:bodyPr vert="horz" wrap="square" lIns="0" tIns="10001" rIns="0" bIns="0" rtlCol="0">
            <a:spAutoFit/>
          </a:bodyPr>
          <a:lstStyle/>
          <a:p>
            <a:pPr marL="180975" indent="-171450">
              <a:spcBef>
                <a:spcPts val="79"/>
              </a:spcBef>
              <a:buChar char="•"/>
              <a:tabLst>
                <a:tab pos="180499" algn="l"/>
                <a:tab pos="180975" algn="l"/>
              </a:tabLst>
            </a:pPr>
            <a:r>
              <a:rPr sz="1500" dirty="0">
                <a:latin typeface="Arial"/>
                <a:cs typeface="Arial"/>
              </a:rPr>
              <a:t>Emotions are</a:t>
            </a:r>
            <a:r>
              <a:rPr sz="1500" spc="-83" dirty="0">
                <a:latin typeface="Arial"/>
                <a:cs typeface="Arial"/>
              </a:rPr>
              <a:t> </a:t>
            </a:r>
            <a:r>
              <a:rPr sz="1500" dirty="0" err="1">
                <a:latin typeface="Arial"/>
                <a:cs typeface="Arial"/>
              </a:rPr>
              <a:t>overreactive</a:t>
            </a:r>
            <a:endParaRPr sz="1500" dirty="0">
              <a:latin typeface="Arial"/>
              <a:cs typeface="Arial"/>
            </a:endParaRPr>
          </a:p>
        </p:txBody>
      </p:sp>
      <p:sp>
        <p:nvSpPr>
          <p:cNvPr id="8" name="object 8"/>
          <p:cNvSpPr txBox="1"/>
          <p:nvPr/>
        </p:nvSpPr>
        <p:spPr>
          <a:xfrm>
            <a:off x="1582498" y="1085851"/>
            <a:ext cx="2096453" cy="446115"/>
          </a:xfrm>
          <a:prstGeom prst="rect">
            <a:avLst/>
          </a:prstGeom>
        </p:spPr>
        <p:txBody>
          <a:bodyPr vert="horz" wrap="square" lIns="0" tIns="10001" rIns="0" bIns="0" rtlCol="0">
            <a:spAutoFit/>
          </a:bodyPr>
          <a:lstStyle/>
          <a:p>
            <a:pPr marL="180975" indent="-171450">
              <a:lnSpc>
                <a:spcPts val="1673"/>
              </a:lnSpc>
              <a:spcBef>
                <a:spcPts val="79"/>
              </a:spcBef>
              <a:buChar char="•"/>
              <a:tabLst>
                <a:tab pos="180499" algn="l"/>
                <a:tab pos="180975" algn="l"/>
              </a:tabLst>
            </a:pPr>
            <a:r>
              <a:rPr sz="1500" dirty="0">
                <a:latin typeface="Arial"/>
                <a:cs typeface="Arial"/>
              </a:rPr>
              <a:t>Produces urgency</a:t>
            </a:r>
            <a:r>
              <a:rPr sz="1500" spc="-86" dirty="0">
                <a:latin typeface="Arial"/>
                <a:cs typeface="Arial"/>
              </a:rPr>
              <a:t> </a:t>
            </a:r>
            <a:r>
              <a:rPr sz="1500" dirty="0">
                <a:latin typeface="Arial"/>
                <a:cs typeface="Arial"/>
              </a:rPr>
              <a:t>and</a:t>
            </a:r>
          </a:p>
          <a:p>
            <a:pPr marL="180975">
              <a:lnSpc>
                <a:spcPts val="1673"/>
              </a:lnSpc>
            </a:pPr>
            <a:r>
              <a:rPr sz="1500" dirty="0">
                <a:latin typeface="Arial"/>
                <a:cs typeface="Arial"/>
              </a:rPr>
              <a:t>hyperactivity</a:t>
            </a:r>
          </a:p>
        </p:txBody>
      </p:sp>
      <p:sp>
        <p:nvSpPr>
          <p:cNvPr id="9" name="object 9"/>
          <p:cNvSpPr txBox="1"/>
          <p:nvPr/>
        </p:nvSpPr>
        <p:spPr>
          <a:xfrm>
            <a:off x="1556385" y="1768507"/>
            <a:ext cx="1441133" cy="240931"/>
          </a:xfrm>
          <a:prstGeom prst="rect">
            <a:avLst/>
          </a:prstGeom>
        </p:spPr>
        <p:txBody>
          <a:bodyPr vert="horz" wrap="square" lIns="0" tIns="10001" rIns="0" bIns="0" rtlCol="0">
            <a:spAutoFit/>
          </a:bodyPr>
          <a:lstStyle/>
          <a:p>
            <a:pPr marL="180975" indent="-171450">
              <a:spcBef>
                <a:spcPts val="79"/>
              </a:spcBef>
              <a:buChar char="•"/>
              <a:tabLst>
                <a:tab pos="180499" algn="l"/>
                <a:tab pos="180975" algn="l"/>
              </a:tabLst>
            </a:pPr>
            <a:r>
              <a:rPr sz="1500" dirty="0">
                <a:latin typeface="Arial"/>
                <a:cs typeface="Arial"/>
              </a:rPr>
              <a:t>Loss of</a:t>
            </a:r>
            <a:r>
              <a:rPr sz="1500" spc="-75" dirty="0">
                <a:latin typeface="Arial"/>
                <a:cs typeface="Arial"/>
              </a:rPr>
              <a:t> </a:t>
            </a:r>
            <a:r>
              <a:rPr sz="1500" dirty="0">
                <a:latin typeface="Arial"/>
                <a:cs typeface="Arial"/>
              </a:rPr>
              <a:t>energy</a:t>
            </a:r>
          </a:p>
        </p:txBody>
      </p:sp>
      <p:sp>
        <p:nvSpPr>
          <p:cNvPr id="10" name="object 10"/>
          <p:cNvSpPr txBox="1"/>
          <p:nvPr/>
        </p:nvSpPr>
        <p:spPr>
          <a:xfrm>
            <a:off x="1556386" y="2458021"/>
            <a:ext cx="2416016" cy="240931"/>
          </a:xfrm>
          <a:prstGeom prst="rect">
            <a:avLst/>
          </a:prstGeom>
        </p:spPr>
        <p:txBody>
          <a:bodyPr vert="horz" wrap="square" lIns="0" tIns="10001" rIns="0" bIns="0" rtlCol="0">
            <a:spAutoFit/>
          </a:bodyPr>
          <a:lstStyle/>
          <a:p>
            <a:pPr marL="180975" indent="-171450">
              <a:spcBef>
                <a:spcPts val="79"/>
              </a:spcBef>
              <a:buChar char="•"/>
              <a:tabLst>
                <a:tab pos="180499" algn="l"/>
                <a:tab pos="180975" algn="l"/>
              </a:tabLst>
            </a:pPr>
            <a:r>
              <a:rPr sz="1500" dirty="0">
                <a:latin typeface="Arial"/>
                <a:cs typeface="Arial"/>
              </a:rPr>
              <a:t>Leads to anxiety</a:t>
            </a:r>
            <a:r>
              <a:rPr sz="1500" spc="-71" dirty="0">
                <a:latin typeface="Arial"/>
                <a:cs typeface="Arial"/>
              </a:rPr>
              <a:t> </a:t>
            </a:r>
            <a:r>
              <a:rPr sz="1500" dirty="0">
                <a:latin typeface="Arial"/>
                <a:cs typeface="Arial"/>
              </a:rPr>
              <a:t>disorders</a:t>
            </a:r>
          </a:p>
        </p:txBody>
      </p:sp>
      <p:sp>
        <p:nvSpPr>
          <p:cNvPr id="11" name="object 11"/>
          <p:cNvSpPr txBox="1"/>
          <p:nvPr/>
        </p:nvSpPr>
        <p:spPr>
          <a:xfrm>
            <a:off x="1556385" y="3148394"/>
            <a:ext cx="2520791" cy="240450"/>
          </a:xfrm>
          <a:prstGeom prst="rect">
            <a:avLst/>
          </a:prstGeom>
        </p:spPr>
        <p:txBody>
          <a:bodyPr vert="horz" wrap="square" lIns="0" tIns="9525" rIns="0" bIns="0" rtlCol="0">
            <a:spAutoFit/>
          </a:bodyPr>
          <a:lstStyle/>
          <a:p>
            <a:pPr marL="180975" indent="-171450">
              <a:spcBef>
                <a:spcPts val="75"/>
              </a:spcBef>
              <a:buChar char="•"/>
              <a:tabLst>
                <a:tab pos="180499" algn="l"/>
                <a:tab pos="180975" algn="l"/>
              </a:tabLst>
            </a:pPr>
            <a:r>
              <a:rPr sz="1500" dirty="0">
                <a:latin typeface="Arial"/>
                <a:cs typeface="Arial"/>
              </a:rPr>
              <a:t>Primary damage is</a:t>
            </a:r>
            <a:r>
              <a:rPr sz="1500" spc="-75" dirty="0">
                <a:latin typeface="Arial"/>
                <a:cs typeface="Arial"/>
              </a:rPr>
              <a:t> </a:t>
            </a:r>
            <a:r>
              <a:rPr sz="1500" dirty="0">
                <a:latin typeface="Arial"/>
                <a:cs typeface="Arial"/>
              </a:rPr>
              <a:t>physical</a:t>
            </a:r>
          </a:p>
        </p:txBody>
      </p:sp>
      <p:sp>
        <p:nvSpPr>
          <p:cNvPr id="12" name="object 12"/>
          <p:cNvSpPr txBox="1"/>
          <p:nvPr/>
        </p:nvSpPr>
        <p:spPr>
          <a:xfrm>
            <a:off x="1556385" y="3609214"/>
            <a:ext cx="2245995" cy="240450"/>
          </a:xfrm>
          <a:prstGeom prst="rect">
            <a:avLst/>
          </a:prstGeom>
        </p:spPr>
        <p:txBody>
          <a:bodyPr vert="horz" wrap="square" lIns="0" tIns="9525" rIns="0" bIns="0" rtlCol="0">
            <a:spAutoFit/>
          </a:bodyPr>
          <a:lstStyle/>
          <a:p>
            <a:pPr marL="180975" indent="-171450">
              <a:spcBef>
                <a:spcPts val="75"/>
              </a:spcBef>
              <a:buChar char="•"/>
              <a:tabLst>
                <a:tab pos="180499" algn="l"/>
                <a:tab pos="180975" algn="l"/>
              </a:tabLst>
            </a:pPr>
            <a:r>
              <a:rPr sz="1500" dirty="0">
                <a:latin typeface="Arial"/>
                <a:cs typeface="Arial"/>
              </a:rPr>
              <a:t>May kill </a:t>
            </a:r>
            <a:r>
              <a:rPr sz="1500" spc="-4" dirty="0">
                <a:latin typeface="Arial"/>
                <a:cs typeface="Arial"/>
              </a:rPr>
              <a:t>you</a:t>
            </a:r>
            <a:r>
              <a:rPr sz="1500" spc="-64" dirty="0">
                <a:latin typeface="Arial"/>
                <a:cs typeface="Arial"/>
              </a:rPr>
              <a:t> </a:t>
            </a:r>
            <a:r>
              <a:rPr sz="1500" dirty="0">
                <a:latin typeface="Arial"/>
                <a:cs typeface="Arial"/>
              </a:rPr>
              <a:t>prematurely</a:t>
            </a:r>
          </a:p>
        </p:txBody>
      </p:sp>
      <p:sp>
        <p:nvSpPr>
          <p:cNvPr id="13" name="object 13"/>
          <p:cNvSpPr/>
          <p:nvPr/>
        </p:nvSpPr>
        <p:spPr>
          <a:xfrm>
            <a:off x="4767285" y="182080"/>
            <a:ext cx="2884170" cy="432435"/>
          </a:xfrm>
          <a:custGeom>
            <a:avLst/>
            <a:gdLst/>
            <a:ahLst/>
            <a:cxnLst/>
            <a:rect l="l" t="t" r="r" b="b"/>
            <a:pathLst>
              <a:path w="3845559" h="576580">
                <a:moveTo>
                  <a:pt x="0" y="575995"/>
                </a:moveTo>
                <a:lnTo>
                  <a:pt x="3845560" y="575995"/>
                </a:lnTo>
                <a:lnTo>
                  <a:pt x="3845560" y="0"/>
                </a:lnTo>
                <a:lnTo>
                  <a:pt x="0" y="0"/>
                </a:lnTo>
                <a:lnTo>
                  <a:pt x="0" y="575995"/>
                </a:lnTo>
                <a:close/>
              </a:path>
            </a:pathLst>
          </a:custGeom>
          <a:solidFill>
            <a:schemeClr val="accent6"/>
          </a:solidFill>
          <a:ln>
            <a:solidFill>
              <a:schemeClr val="accent6">
                <a:lumMod val="75000"/>
              </a:schemeClr>
            </a:solidFill>
          </a:ln>
        </p:spPr>
        <p:txBody>
          <a:bodyPr wrap="square" lIns="0" tIns="0" rIns="0" bIns="0" rtlCol="0"/>
          <a:lstStyle/>
          <a:p>
            <a:endParaRPr/>
          </a:p>
        </p:txBody>
      </p:sp>
      <p:sp>
        <p:nvSpPr>
          <p:cNvPr id="14" name="object 14"/>
          <p:cNvSpPr/>
          <p:nvPr/>
        </p:nvSpPr>
        <p:spPr>
          <a:xfrm>
            <a:off x="4767285" y="171878"/>
            <a:ext cx="2884170" cy="432435"/>
          </a:xfrm>
          <a:custGeom>
            <a:avLst/>
            <a:gdLst/>
            <a:ahLst/>
            <a:cxnLst/>
            <a:rect l="l" t="t" r="r" b="b"/>
            <a:pathLst>
              <a:path w="3845559" h="576580">
                <a:moveTo>
                  <a:pt x="0" y="575995"/>
                </a:moveTo>
                <a:lnTo>
                  <a:pt x="3845560" y="575995"/>
                </a:lnTo>
                <a:lnTo>
                  <a:pt x="3845560" y="0"/>
                </a:lnTo>
                <a:lnTo>
                  <a:pt x="0" y="0"/>
                </a:lnTo>
                <a:lnTo>
                  <a:pt x="0" y="575995"/>
                </a:lnTo>
                <a:close/>
              </a:path>
            </a:pathLst>
          </a:custGeom>
          <a:ln w="25400">
            <a:noFill/>
          </a:ln>
        </p:spPr>
        <p:txBody>
          <a:bodyPr wrap="square" lIns="0" tIns="0" rIns="0" bIns="0" rtlCol="0"/>
          <a:lstStyle/>
          <a:p>
            <a:endParaRPr/>
          </a:p>
        </p:txBody>
      </p:sp>
      <p:sp>
        <p:nvSpPr>
          <p:cNvPr id="15" name="object 15"/>
          <p:cNvSpPr txBox="1"/>
          <p:nvPr/>
        </p:nvSpPr>
        <p:spPr>
          <a:xfrm>
            <a:off x="5873020" y="255842"/>
            <a:ext cx="688181" cy="240450"/>
          </a:xfrm>
          <a:prstGeom prst="rect">
            <a:avLst/>
          </a:prstGeom>
        </p:spPr>
        <p:txBody>
          <a:bodyPr vert="horz" wrap="square" lIns="0" tIns="9525" rIns="0" bIns="0" rtlCol="0">
            <a:spAutoFit/>
          </a:bodyPr>
          <a:lstStyle/>
          <a:p>
            <a:pPr marL="9525">
              <a:spcBef>
                <a:spcPts val="75"/>
              </a:spcBef>
            </a:pPr>
            <a:r>
              <a:rPr sz="1500" dirty="0">
                <a:solidFill>
                  <a:srgbClr val="FFFFFF"/>
                </a:solidFill>
                <a:latin typeface="Arial"/>
                <a:cs typeface="Arial"/>
              </a:rPr>
              <a:t>Burno</a:t>
            </a:r>
            <a:r>
              <a:rPr sz="1500" spc="4" dirty="0">
                <a:solidFill>
                  <a:srgbClr val="FFFFFF"/>
                </a:solidFill>
                <a:latin typeface="Arial"/>
                <a:cs typeface="Arial"/>
              </a:rPr>
              <a:t>u</a:t>
            </a:r>
            <a:r>
              <a:rPr sz="1500" dirty="0">
                <a:solidFill>
                  <a:srgbClr val="FFFFFF"/>
                </a:solidFill>
                <a:latin typeface="Arial"/>
                <a:cs typeface="Arial"/>
              </a:rPr>
              <a:t>t</a:t>
            </a:r>
            <a:endParaRPr sz="1500" dirty="0">
              <a:latin typeface="Arial"/>
              <a:cs typeface="Arial"/>
            </a:endParaRPr>
          </a:p>
        </p:txBody>
      </p:sp>
      <p:sp>
        <p:nvSpPr>
          <p:cNvPr id="16" name="object 16"/>
          <p:cNvSpPr/>
          <p:nvPr/>
        </p:nvSpPr>
        <p:spPr>
          <a:xfrm>
            <a:off x="4773930" y="612801"/>
            <a:ext cx="2884170" cy="3798570"/>
          </a:xfrm>
          <a:custGeom>
            <a:avLst/>
            <a:gdLst/>
            <a:ahLst/>
            <a:cxnLst/>
            <a:rect l="l" t="t" r="r" b="b"/>
            <a:pathLst>
              <a:path w="3845559" h="5064760">
                <a:moveTo>
                  <a:pt x="0" y="5064506"/>
                </a:moveTo>
                <a:lnTo>
                  <a:pt x="3845560" y="5064506"/>
                </a:lnTo>
                <a:lnTo>
                  <a:pt x="3845560" y="0"/>
                </a:lnTo>
                <a:lnTo>
                  <a:pt x="0" y="0"/>
                </a:lnTo>
                <a:lnTo>
                  <a:pt x="0" y="5064506"/>
                </a:lnTo>
                <a:close/>
              </a:path>
            </a:pathLst>
          </a:custGeom>
          <a:solidFill>
            <a:schemeClr val="accent6">
              <a:lumMod val="40000"/>
              <a:lumOff val="60000"/>
            </a:schemeClr>
          </a:solidFill>
        </p:spPr>
        <p:txBody>
          <a:bodyPr wrap="square" lIns="0" tIns="0" rIns="0" bIns="0" rtlCol="0"/>
          <a:lstStyle/>
          <a:p>
            <a:endParaRPr/>
          </a:p>
        </p:txBody>
      </p:sp>
      <p:sp>
        <p:nvSpPr>
          <p:cNvPr id="17" name="object 17"/>
          <p:cNvSpPr/>
          <p:nvPr/>
        </p:nvSpPr>
        <p:spPr>
          <a:xfrm>
            <a:off x="4773930" y="614124"/>
            <a:ext cx="2884170" cy="3798570"/>
          </a:xfrm>
          <a:custGeom>
            <a:avLst/>
            <a:gdLst/>
            <a:ahLst/>
            <a:cxnLst/>
            <a:rect l="l" t="t" r="r" b="b"/>
            <a:pathLst>
              <a:path w="3845559" h="5064760">
                <a:moveTo>
                  <a:pt x="0" y="5064506"/>
                </a:moveTo>
                <a:lnTo>
                  <a:pt x="3845560" y="5064506"/>
                </a:lnTo>
                <a:lnTo>
                  <a:pt x="3845560" y="0"/>
                </a:lnTo>
                <a:lnTo>
                  <a:pt x="0" y="0"/>
                </a:lnTo>
                <a:lnTo>
                  <a:pt x="0" y="5064506"/>
                </a:lnTo>
                <a:close/>
              </a:path>
            </a:pathLst>
          </a:custGeom>
          <a:ln w="25400">
            <a:noFill/>
          </a:ln>
        </p:spPr>
        <p:txBody>
          <a:bodyPr wrap="square" lIns="0" tIns="0" rIns="0" bIns="0" rtlCol="0"/>
          <a:lstStyle/>
          <a:p>
            <a:endParaRPr/>
          </a:p>
        </p:txBody>
      </p:sp>
      <p:sp>
        <p:nvSpPr>
          <p:cNvPr id="18" name="object 18"/>
          <p:cNvSpPr txBox="1"/>
          <p:nvPr/>
        </p:nvSpPr>
        <p:spPr>
          <a:xfrm>
            <a:off x="4844986" y="650462"/>
            <a:ext cx="1989773" cy="240931"/>
          </a:xfrm>
          <a:prstGeom prst="rect">
            <a:avLst/>
          </a:prstGeom>
        </p:spPr>
        <p:txBody>
          <a:bodyPr vert="horz" wrap="square" lIns="0" tIns="10001" rIns="0" bIns="0" rtlCol="0">
            <a:spAutoFit/>
          </a:bodyPr>
          <a:lstStyle/>
          <a:p>
            <a:pPr marL="180975" indent="-171450">
              <a:spcBef>
                <a:spcPts val="79"/>
              </a:spcBef>
              <a:buChar char="•"/>
              <a:tabLst>
                <a:tab pos="180499" algn="l"/>
                <a:tab pos="180975" algn="l"/>
              </a:tabLst>
            </a:pPr>
            <a:r>
              <a:rPr sz="1500">
                <a:latin typeface="Arial"/>
                <a:cs typeface="Arial"/>
              </a:rPr>
              <a:t>Emotions are</a:t>
            </a:r>
            <a:r>
              <a:rPr sz="1500" spc="-86">
                <a:latin typeface="Arial"/>
                <a:cs typeface="Arial"/>
              </a:rPr>
              <a:t> </a:t>
            </a:r>
            <a:r>
              <a:rPr sz="1500">
                <a:latin typeface="Arial"/>
                <a:cs typeface="Arial"/>
              </a:rPr>
              <a:t>blunted</a:t>
            </a:r>
          </a:p>
        </p:txBody>
      </p:sp>
      <p:sp>
        <p:nvSpPr>
          <p:cNvPr id="19" name="object 19"/>
          <p:cNvSpPr txBox="1"/>
          <p:nvPr/>
        </p:nvSpPr>
        <p:spPr>
          <a:xfrm>
            <a:off x="4844986" y="1111054"/>
            <a:ext cx="2519363" cy="446115"/>
          </a:xfrm>
          <a:prstGeom prst="rect">
            <a:avLst/>
          </a:prstGeom>
        </p:spPr>
        <p:txBody>
          <a:bodyPr vert="horz" wrap="square" lIns="0" tIns="10001" rIns="0" bIns="0" rtlCol="0">
            <a:spAutoFit/>
          </a:bodyPr>
          <a:lstStyle/>
          <a:p>
            <a:pPr marL="180975" indent="-171450">
              <a:lnSpc>
                <a:spcPts val="1673"/>
              </a:lnSpc>
              <a:spcBef>
                <a:spcPts val="79"/>
              </a:spcBef>
              <a:buChar char="•"/>
              <a:tabLst>
                <a:tab pos="180499" algn="l"/>
                <a:tab pos="180975" algn="l"/>
              </a:tabLst>
            </a:pPr>
            <a:r>
              <a:rPr sz="1500">
                <a:latin typeface="Arial"/>
                <a:cs typeface="Arial"/>
              </a:rPr>
              <a:t>Produces helplessness</a:t>
            </a:r>
            <a:r>
              <a:rPr sz="1500" spc="-94">
                <a:latin typeface="Arial"/>
                <a:cs typeface="Arial"/>
              </a:rPr>
              <a:t> </a:t>
            </a:r>
            <a:r>
              <a:rPr sz="1500">
                <a:latin typeface="Arial"/>
                <a:cs typeface="Arial"/>
              </a:rPr>
              <a:t>and</a:t>
            </a:r>
          </a:p>
          <a:p>
            <a:pPr marL="180975">
              <a:lnSpc>
                <a:spcPts val="1673"/>
              </a:lnSpc>
            </a:pPr>
            <a:r>
              <a:rPr sz="1500">
                <a:latin typeface="Arial"/>
                <a:cs typeface="Arial"/>
              </a:rPr>
              <a:t>hopelessness</a:t>
            </a:r>
          </a:p>
        </p:txBody>
      </p:sp>
      <p:sp>
        <p:nvSpPr>
          <p:cNvPr id="20" name="object 20"/>
          <p:cNvSpPr txBox="1"/>
          <p:nvPr/>
        </p:nvSpPr>
        <p:spPr>
          <a:xfrm>
            <a:off x="4844987" y="1768506"/>
            <a:ext cx="2383155" cy="428483"/>
          </a:xfrm>
          <a:prstGeom prst="rect">
            <a:avLst/>
          </a:prstGeom>
        </p:spPr>
        <p:txBody>
          <a:bodyPr vert="horz" wrap="square" lIns="0" tIns="43339" rIns="0" bIns="0" rtlCol="0">
            <a:spAutoFit/>
          </a:bodyPr>
          <a:lstStyle/>
          <a:p>
            <a:pPr marL="180975" marR="3810" indent="-171450">
              <a:lnSpc>
                <a:spcPts val="1545"/>
              </a:lnSpc>
              <a:spcBef>
                <a:spcPts val="341"/>
              </a:spcBef>
              <a:buChar char="•"/>
              <a:tabLst>
                <a:tab pos="180499" algn="l"/>
                <a:tab pos="180975" algn="l"/>
              </a:tabLst>
            </a:pPr>
            <a:r>
              <a:rPr sz="1500" dirty="0">
                <a:latin typeface="Arial"/>
                <a:cs typeface="Arial"/>
              </a:rPr>
              <a:t>Loss of motivation,</a:t>
            </a:r>
            <a:r>
              <a:rPr sz="1500" spc="-79" dirty="0">
                <a:latin typeface="Arial"/>
                <a:cs typeface="Arial"/>
              </a:rPr>
              <a:t> </a:t>
            </a:r>
            <a:r>
              <a:rPr sz="1500" dirty="0">
                <a:latin typeface="Arial"/>
                <a:cs typeface="Arial"/>
              </a:rPr>
              <a:t>ideals,  and</a:t>
            </a:r>
            <a:r>
              <a:rPr sz="1500" spc="-23" dirty="0">
                <a:latin typeface="Arial"/>
                <a:cs typeface="Arial"/>
              </a:rPr>
              <a:t> </a:t>
            </a:r>
            <a:r>
              <a:rPr sz="1500" dirty="0">
                <a:latin typeface="Arial"/>
                <a:cs typeface="Arial"/>
              </a:rPr>
              <a:t>hope</a:t>
            </a:r>
          </a:p>
        </p:txBody>
      </p:sp>
      <p:sp>
        <p:nvSpPr>
          <p:cNvPr id="21" name="object 21"/>
          <p:cNvSpPr txBox="1"/>
          <p:nvPr/>
        </p:nvSpPr>
        <p:spPr>
          <a:xfrm>
            <a:off x="4844988" y="2426017"/>
            <a:ext cx="2339816" cy="428483"/>
          </a:xfrm>
          <a:prstGeom prst="rect">
            <a:avLst/>
          </a:prstGeom>
        </p:spPr>
        <p:txBody>
          <a:bodyPr vert="horz" wrap="square" lIns="0" tIns="43339" rIns="0" bIns="0" rtlCol="0">
            <a:spAutoFit/>
          </a:bodyPr>
          <a:lstStyle/>
          <a:p>
            <a:pPr marL="180975" marR="3810" indent="-171450">
              <a:lnSpc>
                <a:spcPts val="1545"/>
              </a:lnSpc>
              <a:spcBef>
                <a:spcPts val="341"/>
              </a:spcBef>
              <a:buChar char="•"/>
              <a:tabLst>
                <a:tab pos="180499" algn="l"/>
                <a:tab pos="180975" algn="l"/>
              </a:tabLst>
            </a:pPr>
            <a:r>
              <a:rPr sz="1500" dirty="0">
                <a:latin typeface="Arial"/>
                <a:cs typeface="Arial"/>
              </a:rPr>
              <a:t>Leads to detachment</a:t>
            </a:r>
            <a:r>
              <a:rPr sz="1500" spc="-94" dirty="0">
                <a:latin typeface="Arial"/>
                <a:cs typeface="Arial"/>
              </a:rPr>
              <a:t> </a:t>
            </a:r>
            <a:r>
              <a:rPr sz="1500" dirty="0">
                <a:latin typeface="Arial"/>
                <a:cs typeface="Arial"/>
              </a:rPr>
              <a:t>and  depression</a:t>
            </a:r>
          </a:p>
        </p:txBody>
      </p:sp>
      <p:sp>
        <p:nvSpPr>
          <p:cNvPr id="22" name="object 22"/>
          <p:cNvSpPr txBox="1"/>
          <p:nvPr/>
        </p:nvSpPr>
        <p:spPr>
          <a:xfrm>
            <a:off x="4844986" y="3083243"/>
            <a:ext cx="2658428" cy="240450"/>
          </a:xfrm>
          <a:prstGeom prst="rect">
            <a:avLst/>
          </a:prstGeom>
        </p:spPr>
        <p:txBody>
          <a:bodyPr vert="horz" wrap="square" lIns="0" tIns="9525" rIns="0" bIns="0" rtlCol="0">
            <a:spAutoFit/>
          </a:bodyPr>
          <a:lstStyle/>
          <a:p>
            <a:pPr marL="180975" indent="-171450">
              <a:spcBef>
                <a:spcPts val="75"/>
              </a:spcBef>
              <a:buChar char="•"/>
              <a:tabLst>
                <a:tab pos="180499" algn="l"/>
                <a:tab pos="180975" algn="l"/>
              </a:tabLst>
            </a:pPr>
            <a:r>
              <a:rPr sz="1500" dirty="0">
                <a:latin typeface="Arial"/>
                <a:cs typeface="Arial"/>
              </a:rPr>
              <a:t>Primary damage is</a:t>
            </a:r>
            <a:r>
              <a:rPr sz="1500" spc="-75" dirty="0">
                <a:latin typeface="Arial"/>
                <a:cs typeface="Arial"/>
              </a:rPr>
              <a:t> </a:t>
            </a:r>
            <a:r>
              <a:rPr sz="1500" dirty="0">
                <a:latin typeface="Arial"/>
                <a:cs typeface="Arial"/>
              </a:rPr>
              <a:t>emotional</a:t>
            </a:r>
          </a:p>
        </p:txBody>
      </p:sp>
      <p:sp>
        <p:nvSpPr>
          <p:cNvPr id="23" name="object 23"/>
          <p:cNvSpPr txBox="1"/>
          <p:nvPr/>
        </p:nvSpPr>
        <p:spPr>
          <a:xfrm>
            <a:off x="4844986" y="3542919"/>
            <a:ext cx="2201228" cy="452688"/>
          </a:xfrm>
          <a:prstGeom prst="rect">
            <a:avLst/>
          </a:prstGeom>
        </p:spPr>
        <p:txBody>
          <a:bodyPr vert="horz" wrap="square" lIns="0" tIns="41910" rIns="0" bIns="0" rtlCol="0">
            <a:spAutoFit/>
          </a:bodyPr>
          <a:lstStyle/>
          <a:p>
            <a:pPr marL="180975" marR="3810" indent="-171450">
              <a:lnSpc>
                <a:spcPts val="1560"/>
              </a:lnSpc>
              <a:spcBef>
                <a:spcPts val="330"/>
              </a:spcBef>
              <a:buChar char="•"/>
              <a:tabLst>
                <a:tab pos="180499" algn="l"/>
                <a:tab pos="180975" algn="l"/>
              </a:tabLst>
            </a:pPr>
            <a:r>
              <a:rPr sz="1500" dirty="0">
                <a:latin typeface="Arial"/>
                <a:cs typeface="Arial"/>
              </a:rPr>
              <a:t>May make </a:t>
            </a:r>
            <a:r>
              <a:rPr sz="1500" spc="-4" dirty="0">
                <a:latin typeface="Arial"/>
                <a:cs typeface="Arial"/>
              </a:rPr>
              <a:t>life </a:t>
            </a:r>
            <a:r>
              <a:rPr sz="1500" dirty="0">
                <a:latin typeface="Arial"/>
                <a:cs typeface="Arial"/>
              </a:rPr>
              <a:t>seem</a:t>
            </a:r>
            <a:r>
              <a:rPr sz="1500" spc="-83" dirty="0">
                <a:latin typeface="Arial"/>
                <a:cs typeface="Arial"/>
              </a:rPr>
              <a:t> </a:t>
            </a:r>
            <a:r>
              <a:rPr sz="1500" dirty="0">
                <a:latin typeface="Arial"/>
                <a:cs typeface="Arial"/>
              </a:rPr>
              <a:t>not  worth</a:t>
            </a:r>
            <a:r>
              <a:rPr sz="1500" spc="-26" dirty="0">
                <a:latin typeface="Arial"/>
                <a:cs typeface="Arial"/>
              </a:rPr>
              <a:t> </a:t>
            </a:r>
            <a:r>
              <a:rPr sz="1500" spc="-4" dirty="0">
                <a:latin typeface="Arial"/>
                <a:cs typeface="Arial"/>
              </a:rPr>
              <a:t>living</a:t>
            </a:r>
            <a:endParaRPr sz="1500" dirty="0">
              <a:latin typeface="Arial"/>
              <a:cs typeface="Arial"/>
            </a:endParaRPr>
          </a:p>
        </p:txBody>
      </p:sp>
      <p:sp>
        <p:nvSpPr>
          <p:cNvPr id="24" name="TextBox 23"/>
          <p:cNvSpPr txBox="1"/>
          <p:nvPr/>
        </p:nvSpPr>
        <p:spPr>
          <a:xfrm>
            <a:off x="1621202" y="4585878"/>
            <a:ext cx="5851732" cy="369332"/>
          </a:xfrm>
          <a:prstGeom prst="rect">
            <a:avLst/>
          </a:prstGeom>
          <a:noFill/>
        </p:spPr>
        <p:txBody>
          <a:bodyPr wrap="square" rtlCol="0">
            <a:spAutoFit/>
          </a:bodyPr>
          <a:lstStyle/>
          <a:p>
            <a:r>
              <a:rPr lang="en-US" b="1"/>
              <a:t>Understand the Difference Between Stress and Burnout </a:t>
            </a:r>
          </a:p>
        </p:txBody>
      </p:sp>
    </p:spTree>
    <p:extLst>
      <p:ext uri="{BB962C8B-B14F-4D97-AF65-F5344CB8AC3E}">
        <p14:creationId xmlns:p14="http://schemas.microsoft.com/office/powerpoint/2010/main" val="3861489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3998213" y="0"/>
            <a:ext cx="3429000" cy="5143500"/>
          </a:xfrm>
          <a:prstGeom prst="rect">
            <a:avLst/>
          </a:prstGeom>
        </p:spPr>
      </p:pic>
      <p:sp>
        <p:nvSpPr>
          <p:cNvPr id="7" name="TextBox 6"/>
          <p:cNvSpPr txBox="1"/>
          <p:nvPr/>
        </p:nvSpPr>
        <p:spPr>
          <a:xfrm>
            <a:off x="601520" y="2121626"/>
            <a:ext cx="2435923" cy="923330"/>
          </a:xfrm>
          <a:prstGeom prst="rect">
            <a:avLst/>
          </a:prstGeom>
          <a:noFill/>
        </p:spPr>
        <p:txBody>
          <a:bodyPr wrap="none" rtlCol="0">
            <a:spAutoFit/>
          </a:bodyPr>
          <a:lstStyle/>
          <a:p>
            <a:r>
              <a:rPr lang="en-US" b="1"/>
              <a:t>WHERE ARE YOU </a:t>
            </a:r>
          </a:p>
          <a:p>
            <a:r>
              <a:rPr lang="en-US" b="1"/>
              <a:t>ON </a:t>
            </a:r>
          </a:p>
          <a:p>
            <a:r>
              <a:rPr lang="en-US" b="1"/>
              <a:t>THE BURNOUT CURVE?</a:t>
            </a:r>
          </a:p>
        </p:txBody>
      </p:sp>
    </p:spTree>
    <p:extLst>
      <p:ext uri="{BB962C8B-B14F-4D97-AF65-F5344CB8AC3E}">
        <p14:creationId xmlns:p14="http://schemas.microsoft.com/office/powerpoint/2010/main" val="22109175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D2AD094-C5C1-4AEB-A9ED-5131084D8599}"/>
              </a:ext>
            </a:extLst>
          </p:cNvPr>
          <p:cNvSpPr>
            <a:spLocks noGrp="1"/>
          </p:cNvSpPr>
          <p:nvPr>
            <p:ph type="title"/>
          </p:nvPr>
        </p:nvSpPr>
        <p:spPr>
          <a:xfrm>
            <a:off x="883259" y="48992"/>
            <a:ext cx="7886700" cy="541247"/>
          </a:xfrm>
        </p:spPr>
        <p:txBody>
          <a:bodyPr/>
          <a:lstStyle/>
          <a:p>
            <a:r>
              <a:rPr lang="en-US" dirty="0"/>
              <a:t>Risk Factors For Burnout</a:t>
            </a:r>
          </a:p>
        </p:txBody>
      </p:sp>
      <p:sp>
        <p:nvSpPr>
          <p:cNvPr id="3" name="Content Placeholder 2">
            <a:extLst>
              <a:ext uri="{FF2B5EF4-FFF2-40B4-BE49-F238E27FC236}">
                <a16:creationId xmlns:a16="http://schemas.microsoft.com/office/drawing/2014/main" xmlns="" id="{5C71A2C2-9FA0-475A-9810-66B27C239F91}"/>
              </a:ext>
            </a:extLst>
          </p:cNvPr>
          <p:cNvSpPr>
            <a:spLocks noGrp="1"/>
          </p:cNvSpPr>
          <p:nvPr>
            <p:ph idx="1"/>
          </p:nvPr>
        </p:nvSpPr>
        <p:spPr>
          <a:xfrm>
            <a:off x="230473" y="789708"/>
            <a:ext cx="8284877" cy="4067867"/>
          </a:xfrm>
        </p:spPr>
        <p:txBody>
          <a:bodyPr>
            <a:normAutofit fontScale="47500" lnSpcReduction="20000"/>
          </a:bodyPr>
          <a:lstStyle/>
          <a:p>
            <a:r>
              <a:rPr lang="en-US" u="sng" dirty="0"/>
              <a:t>Long Duration of training: </a:t>
            </a:r>
            <a:r>
              <a:rPr lang="en-US" dirty="0"/>
              <a:t>sub-specialty training</a:t>
            </a:r>
          </a:p>
          <a:p>
            <a:endParaRPr lang="en-US" dirty="0"/>
          </a:p>
          <a:p>
            <a:r>
              <a:rPr lang="en-US" u="sng" dirty="0"/>
              <a:t>Financial Responsibilities</a:t>
            </a:r>
          </a:p>
          <a:p>
            <a:pPr lvl="1"/>
            <a:r>
              <a:rPr lang="en-US" dirty="0"/>
              <a:t>Raising a family</a:t>
            </a:r>
          </a:p>
          <a:p>
            <a:pPr lvl="1"/>
            <a:r>
              <a:rPr lang="en-US" dirty="0"/>
              <a:t>Student loan debt</a:t>
            </a:r>
          </a:p>
          <a:p>
            <a:pPr lvl="1"/>
            <a:r>
              <a:rPr lang="en-US" dirty="0"/>
              <a:t>New mortgage</a:t>
            </a:r>
          </a:p>
          <a:p>
            <a:pPr lvl="1"/>
            <a:r>
              <a:rPr lang="en-US" dirty="0"/>
              <a:t>Retirement planning</a:t>
            </a:r>
          </a:p>
          <a:p>
            <a:pPr lvl="1"/>
            <a:endParaRPr lang="en-US" dirty="0"/>
          </a:p>
          <a:p>
            <a:r>
              <a:rPr lang="en-US" u="sng" dirty="0"/>
              <a:t>Supply-demand mismatch</a:t>
            </a:r>
          </a:p>
          <a:p>
            <a:pPr lvl="1"/>
            <a:r>
              <a:rPr lang="en-US" dirty="0"/>
              <a:t>A shortage of more than 4000 cardiologists was predicted by a 2009 survey including general cardiologists, interventional cardiologists, electrophysiologists and pediatric cardiologists </a:t>
            </a:r>
          </a:p>
          <a:p>
            <a:pPr lvl="1"/>
            <a:r>
              <a:rPr lang="en-US" dirty="0"/>
              <a:t>Increase # patients seen and Increase work hours</a:t>
            </a:r>
          </a:p>
          <a:p>
            <a:pPr lvl="1"/>
            <a:endParaRPr lang="en-US" u="sng" dirty="0"/>
          </a:p>
          <a:p>
            <a:r>
              <a:rPr lang="en-US" u="sng" dirty="0"/>
              <a:t>Academic Dissatisfaction</a:t>
            </a:r>
          </a:p>
          <a:p>
            <a:pPr lvl="1"/>
            <a:r>
              <a:rPr lang="en-US" dirty="0"/>
              <a:t>Increased clinical duties, less time for research, educational, scholarly activities</a:t>
            </a:r>
          </a:p>
          <a:p>
            <a:pPr lvl="1"/>
            <a:endParaRPr lang="en-US" dirty="0"/>
          </a:p>
          <a:p>
            <a:r>
              <a:rPr lang="en-US" u="sng" dirty="0"/>
              <a:t>Administrative Burden</a:t>
            </a:r>
          </a:p>
        </p:txBody>
      </p:sp>
      <p:pic>
        <p:nvPicPr>
          <p:cNvPr id="4" name="Picture 3" descr="burnout_infographic_1.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9553" y="590239"/>
            <a:ext cx="1910406" cy="1972495"/>
          </a:xfrm>
          <a:prstGeom prst="rect">
            <a:avLst/>
          </a:prstGeom>
        </p:spPr>
      </p:pic>
    </p:spTree>
    <p:extLst>
      <p:ext uri="{BB962C8B-B14F-4D97-AF65-F5344CB8AC3E}">
        <p14:creationId xmlns:p14="http://schemas.microsoft.com/office/powerpoint/2010/main" val="33975806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9781DF6-D4D5-44F8-8A5D-8AA0FEB252BA}"/>
              </a:ext>
            </a:extLst>
          </p:cNvPr>
          <p:cNvSpPr>
            <a:spLocks noGrp="1"/>
          </p:cNvSpPr>
          <p:nvPr>
            <p:ph type="title"/>
          </p:nvPr>
        </p:nvSpPr>
        <p:spPr>
          <a:xfrm>
            <a:off x="1524000" y="-15675"/>
            <a:ext cx="6502920" cy="642271"/>
          </a:xfrm>
        </p:spPr>
        <p:txBody>
          <a:bodyPr/>
          <a:lstStyle/>
          <a:p>
            <a:r>
              <a:rPr lang="en-US"/>
              <a:t>Consequences of Burnout</a:t>
            </a:r>
          </a:p>
        </p:txBody>
      </p:sp>
      <p:sp>
        <p:nvSpPr>
          <p:cNvPr id="5" name="Content Placeholder 4">
            <a:extLst>
              <a:ext uri="{FF2B5EF4-FFF2-40B4-BE49-F238E27FC236}">
                <a16:creationId xmlns:a16="http://schemas.microsoft.com/office/drawing/2014/main" xmlns="" id="{EB5A8131-918D-45D4-8981-AE9CAF5FC896}"/>
              </a:ext>
            </a:extLst>
          </p:cNvPr>
          <p:cNvSpPr>
            <a:spLocks noGrp="1"/>
          </p:cNvSpPr>
          <p:nvPr>
            <p:ph idx="1"/>
          </p:nvPr>
        </p:nvSpPr>
        <p:spPr>
          <a:xfrm>
            <a:off x="56214" y="562131"/>
            <a:ext cx="3296587" cy="4502671"/>
          </a:xfrm>
        </p:spPr>
        <p:txBody>
          <a:bodyPr>
            <a:normAutofit fontScale="40000" lnSpcReduction="20000"/>
          </a:bodyPr>
          <a:lstStyle/>
          <a:p>
            <a:endParaRPr lang="en-US" dirty="0"/>
          </a:p>
          <a:p>
            <a:r>
              <a:rPr lang="en-US" dirty="0" smtClean="0"/>
              <a:t>2020 </a:t>
            </a:r>
            <a:r>
              <a:rPr lang="en-US" dirty="0"/>
              <a:t>Medscape Physician Lifestyle Report</a:t>
            </a:r>
          </a:p>
          <a:p>
            <a:pPr lvl="1"/>
            <a:r>
              <a:rPr lang="en-US" dirty="0" smtClean="0"/>
              <a:t>44% </a:t>
            </a:r>
            <a:r>
              <a:rPr lang="en-US" dirty="0"/>
              <a:t>cardiologists- burnout</a:t>
            </a:r>
          </a:p>
          <a:p>
            <a:pPr lvl="1"/>
            <a:r>
              <a:rPr lang="en-US" dirty="0" smtClean="0"/>
              <a:t>15%- millennials depressed</a:t>
            </a:r>
            <a:endParaRPr lang="en-US" dirty="0"/>
          </a:p>
          <a:p>
            <a:pPr lvl="1"/>
            <a:r>
              <a:rPr lang="en-US" dirty="0" smtClean="0"/>
              <a:t>Cardiology </a:t>
            </a:r>
            <a:r>
              <a:rPr lang="en-US" dirty="0"/>
              <a:t>had one of the higher rates of burnout and lowest happiness </a:t>
            </a:r>
            <a:r>
              <a:rPr lang="en-US" dirty="0" smtClean="0"/>
              <a:t>rates</a:t>
            </a:r>
          </a:p>
          <a:p>
            <a:pPr lvl="1"/>
            <a:endParaRPr lang="en-US" dirty="0" smtClean="0"/>
          </a:p>
          <a:p>
            <a:r>
              <a:rPr lang="en-US" dirty="0"/>
              <a:t>2</a:t>
            </a:r>
            <a:r>
              <a:rPr lang="en-US" dirty="0" smtClean="0"/>
              <a:t>3% cardiologists considered professional help (least likely of all medical specialties)</a:t>
            </a:r>
          </a:p>
          <a:p>
            <a:pPr marL="0" indent="0">
              <a:buNone/>
            </a:pPr>
            <a:r>
              <a:rPr lang="en-US" dirty="0" smtClean="0"/>
              <a:t>Ways </a:t>
            </a:r>
            <a:r>
              <a:rPr lang="en-US" dirty="0"/>
              <a:t>to cope</a:t>
            </a:r>
          </a:p>
          <a:p>
            <a:pPr lvl="1"/>
            <a:r>
              <a:rPr lang="en-US" dirty="0"/>
              <a:t>Alcohol consumption</a:t>
            </a:r>
          </a:p>
          <a:p>
            <a:pPr lvl="1"/>
            <a:r>
              <a:rPr lang="en-US" dirty="0"/>
              <a:t>Binge/unhealthy eating</a:t>
            </a:r>
          </a:p>
          <a:p>
            <a:pPr lvl="1"/>
            <a:r>
              <a:rPr lang="en-US" dirty="0"/>
              <a:t>Self-isolation</a:t>
            </a:r>
          </a:p>
          <a:p>
            <a:pPr marL="342900" lvl="1" indent="0">
              <a:buNone/>
            </a:pPr>
            <a:endParaRPr lang="en-US" dirty="0"/>
          </a:p>
          <a:p>
            <a:r>
              <a:rPr lang="en-US" dirty="0"/>
              <a:t>Suicide Rates</a:t>
            </a:r>
          </a:p>
          <a:p>
            <a:pPr lvl="1"/>
            <a:r>
              <a:rPr lang="en-US" dirty="0"/>
              <a:t>Double that of general population</a:t>
            </a:r>
          </a:p>
          <a:p>
            <a:pPr lvl="1"/>
            <a:r>
              <a:rPr lang="en-US" dirty="0"/>
              <a:t>Women 130% higher than general female population</a:t>
            </a:r>
          </a:p>
          <a:p>
            <a:pPr lvl="1"/>
            <a:r>
              <a:rPr lang="en-US" dirty="0"/>
              <a:t>Men 40% higher than general population</a:t>
            </a:r>
          </a:p>
        </p:txBody>
      </p:sp>
      <p:graphicFrame>
        <p:nvGraphicFramePr>
          <p:cNvPr id="4" name="Diagram 3">
            <a:extLst>
              <a:ext uri="{FF2B5EF4-FFF2-40B4-BE49-F238E27FC236}">
                <a16:creationId xmlns:a16="http://schemas.microsoft.com/office/drawing/2014/main" xmlns="" id="{807398B3-99EE-4CE9-B2AC-CD0166827DB6}"/>
              </a:ext>
            </a:extLst>
          </p:cNvPr>
          <p:cNvGraphicFramePr/>
          <p:nvPr/>
        </p:nvGraphicFramePr>
        <p:xfrm>
          <a:off x="3352800" y="762398"/>
          <a:ext cx="5791200" cy="38703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56214" y="4389696"/>
            <a:ext cx="3220386" cy="461665"/>
          </a:xfrm>
          <a:prstGeom prst="rect">
            <a:avLst/>
          </a:prstGeom>
          <a:noFill/>
        </p:spPr>
        <p:txBody>
          <a:bodyPr wrap="square" rtlCol="0">
            <a:spAutoFit/>
          </a:bodyPr>
          <a:lstStyle/>
          <a:p>
            <a:r>
              <a:rPr lang="en-US" sz="600" dirty="0" err="1">
                <a:latin typeface="Arial" panose="020B0604020202020204" pitchFamily="34" charset="0"/>
                <a:cs typeface="Arial" panose="020B0604020202020204" pitchFamily="34" charset="0"/>
              </a:rPr>
              <a:t>Schernhammer</a:t>
            </a:r>
            <a:r>
              <a:rPr lang="en-US" sz="600" dirty="0">
                <a:latin typeface="Arial" panose="020B0604020202020204" pitchFamily="34" charset="0"/>
                <a:cs typeface="Arial" panose="020B0604020202020204" pitchFamily="34" charset="0"/>
              </a:rPr>
              <a:t> ES, </a:t>
            </a:r>
            <a:r>
              <a:rPr lang="en-US" sz="600" dirty="0" err="1">
                <a:latin typeface="Arial" panose="020B0604020202020204" pitchFamily="34" charset="0"/>
                <a:cs typeface="Arial" panose="020B0604020202020204" pitchFamily="34" charset="0"/>
              </a:rPr>
              <a:t>Colditz</a:t>
            </a:r>
            <a:r>
              <a:rPr lang="en-US" sz="600" dirty="0">
                <a:latin typeface="Arial" panose="020B0604020202020204" pitchFamily="34" charset="0"/>
                <a:cs typeface="Arial" panose="020B0604020202020204" pitchFamily="34" charset="0"/>
              </a:rPr>
              <a:t> GA. Suicide rates among physicians: a quantitative and gender assessment (meta-analysis). The American journal of psychiatry 2004;161:2295-302.</a:t>
            </a:r>
          </a:p>
          <a:p>
            <a:endParaRPr lang="en-US" sz="600" dirty="0">
              <a:latin typeface="Arial" panose="020B0604020202020204" pitchFamily="34" charset="0"/>
              <a:cs typeface="Arial" panose="020B0604020202020204" pitchFamily="34" charset="0"/>
            </a:endParaRPr>
          </a:p>
        </p:txBody>
      </p:sp>
      <p:sp>
        <p:nvSpPr>
          <p:cNvPr id="8" name="TextBox 7"/>
          <p:cNvSpPr txBox="1"/>
          <p:nvPr/>
        </p:nvSpPr>
        <p:spPr>
          <a:xfrm>
            <a:off x="56213" y="3144619"/>
            <a:ext cx="3220387" cy="184666"/>
          </a:xfrm>
          <a:prstGeom prst="rect">
            <a:avLst/>
          </a:prstGeom>
          <a:noFill/>
        </p:spPr>
        <p:txBody>
          <a:bodyPr wrap="square" rtlCol="0">
            <a:spAutoFit/>
          </a:bodyPr>
          <a:lstStyle/>
          <a:p>
            <a:r>
              <a:rPr lang="en-US" sz="600" dirty="0"/>
              <a:t>https://www.medscape.com/slideshow/2020-lifestyle-burnout-6012460#1</a:t>
            </a:r>
            <a:endParaRPr lang="en-US" sz="600" dirty="0"/>
          </a:p>
        </p:txBody>
      </p:sp>
    </p:spTree>
    <p:extLst>
      <p:ext uri="{BB962C8B-B14F-4D97-AF65-F5344CB8AC3E}">
        <p14:creationId xmlns:p14="http://schemas.microsoft.com/office/powerpoint/2010/main" val="19924864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443253C-69EE-4805-AADC-96F334C6324F}"/>
              </a:ext>
            </a:extLst>
          </p:cNvPr>
          <p:cNvSpPr>
            <a:spLocks noGrp="1"/>
          </p:cNvSpPr>
          <p:nvPr>
            <p:ph type="title"/>
          </p:nvPr>
        </p:nvSpPr>
        <p:spPr/>
        <p:txBody>
          <a:bodyPr/>
          <a:lstStyle/>
          <a:p>
            <a:r>
              <a:rPr lang="en-US"/>
              <a:t>Define Physician Wellness</a:t>
            </a:r>
          </a:p>
        </p:txBody>
      </p:sp>
      <p:sp>
        <p:nvSpPr>
          <p:cNvPr id="3" name="Content Placeholder 2">
            <a:extLst>
              <a:ext uri="{FF2B5EF4-FFF2-40B4-BE49-F238E27FC236}">
                <a16:creationId xmlns:a16="http://schemas.microsoft.com/office/drawing/2014/main" xmlns="" id="{22953D25-082A-4163-AC0E-3CD642852893}"/>
              </a:ext>
            </a:extLst>
          </p:cNvPr>
          <p:cNvSpPr>
            <a:spLocks noGrp="1"/>
          </p:cNvSpPr>
          <p:nvPr>
            <p:ph idx="1"/>
          </p:nvPr>
        </p:nvSpPr>
        <p:spPr/>
        <p:txBody>
          <a:bodyPr/>
          <a:lstStyle/>
          <a:p>
            <a:r>
              <a:rPr lang="en-US"/>
              <a:t>“finding joy and meaning in one’s life and work with an improved experience of providing care” </a:t>
            </a:r>
          </a:p>
        </p:txBody>
      </p:sp>
      <p:pic>
        <p:nvPicPr>
          <p:cNvPr id="4" name="Picture 3" descr="wellness wordl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3800" y="2190750"/>
            <a:ext cx="5128495" cy="2814351"/>
          </a:xfrm>
          <a:prstGeom prst="rect">
            <a:avLst/>
          </a:prstGeom>
        </p:spPr>
      </p:pic>
      <p:sp>
        <p:nvSpPr>
          <p:cNvPr id="5" name="TextBox 4"/>
          <p:cNvSpPr txBox="1"/>
          <p:nvPr/>
        </p:nvSpPr>
        <p:spPr>
          <a:xfrm>
            <a:off x="1518005" y="4726849"/>
            <a:ext cx="1208985" cy="184666"/>
          </a:xfrm>
          <a:prstGeom prst="rect">
            <a:avLst/>
          </a:prstGeom>
          <a:noFill/>
        </p:spPr>
        <p:txBody>
          <a:bodyPr wrap="none" rtlCol="0">
            <a:spAutoFit/>
          </a:bodyPr>
          <a:lstStyle/>
          <a:p>
            <a:r>
              <a:rPr lang="en-US" sz="600" dirty="0">
                <a:latin typeface="Arial" panose="020B0604020202020204" pitchFamily="34" charset="0"/>
                <a:cs typeface="Arial" panose="020B0604020202020204" pitchFamily="34" charset="0"/>
              </a:rPr>
              <a:t>D I. The Quadruple Aim 2018 </a:t>
            </a:r>
          </a:p>
        </p:txBody>
      </p:sp>
    </p:spTree>
    <p:extLst>
      <p:ext uri="{BB962C8B-B14F-4D97-AF65-F5344CB8AC3E}">
        <p14:creationId xmlns:p14="http://schemas.microsoft.com/office/powerpoint/2010/main" val="28576531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9F5E78D-C13D-4A89-87DE-12FBE4DCBD1A}"/>
              </a:ext>
            </a:extLst>
          </p:cNvPr>
          <p:cNvSpPr>
            <a:spLocks noGrp="1"/>
          </p:cNvSpPr>
          <p:nvPr>
            <p:ph type="title"/>
          </p:nvPr>
        </p:nvSpPr>
        <p:spPr>
          <a:xfrm>
            <a:off x="528266" y="-66073"/>
            <a:ext cx="7886700" cy="566876"/>
          </a:xfrm>
        </p:spPr>
        <p:txBody>
          <a:bodyPr/>
          <a:lstStyle/>
          <a:p>
            <a:r>
              <a:rPr lang="en-US" dirty="0"/>
              <a:t>ACC Quadruple Aim</a:t>
            </a:r>
          </a:p>
        </p:txBody>
      </p:sp>
      <p:sp>
        <p:nvSpPr>
          <p:cNvPr id="5" name="Content Placeholder 4">
            <a:extLst>
              <a:ext uri="{FF2B5EF4-FFF2-40B4-BE49-F238E27FC236}">
                <a16:creationId xmlns:a16="http://schemas.microsoft.com/office/drawing/2014/main" xmlns="" id="{7824CF3C-9890-499B-B6A4-182658133FA7}"/>
              </a:ext>
            </a:extLst>
          </p:cNvPr>
          <p:cNvSpPr>
            <a:spLocks noGrp="1"/>
          </p:cNvSpPr>
          <p:nvPr>
            <p:ph idx="1"/>
          </p:nvPr>
        </p:nvSpPr>
        <p:spPr>
          <a:xfrm>
            <a:off x="323850" y="973168"/>
            <a:ext cx="3562350" cy="3472409"/>
          </a:xfrm>
        </p:spPr>
        <p:txBody>
          <a:bodyPr/>
          <a:lstStyle/>
          <a:p>
            <a:r>
              <a:rPr lang="en-US" sz="2200" dirty="0"/>
              <a:t>Physician burnout is counterproductive to the goals of the triple aim</a:t>
            </a:r>
          </a:p>
          <a:p>
            <a:endParaRPr lang="en-US" sz="2200" dirty="0"/>
          </a:p>
          <a:p>
            <a:r>
              <a:rPr lang="en-US" sz="2200" dirty="0"/>
              <a:t>This has added a fourth aim – “improve work life of health care providers”</a:t>
            </a:r>
          </a:p>
          <a:p>
            <a:pPr marL="0" indent="0">
              <a:buNone/>
            </a:pPr>
            <a:endParaRPr lang="en-US" sz="2200" dirty="0"/>
          </a:p>
          <a:p>
            <a:r>
              <a:rPr lang="en-US" sz="2200" dirty="0"/>
              <a:t>Embedded in ACC’s strategic plan 2019-2023</a:t>
            </a:r>
          </a:p>
        </p:txBody>
      </p:sp>
      <p:graphicFrame>
        <p:nvGraphicFramePr>
          <p:cNvPr id="4" name="Diagram 3">
            <a:extLst>
              <a:ext uri="{FF2B5EF4-FFF2-40B4-BE49-F238E27FC236}">
                <a16:creationId xmlns:a16="http://schemas.microsoft.com/office/drawing/2014/main" xmlns="" id="{F9BB7F2B-42D3-4998-97CD-F331FE31BCDC}"/>
              </a:ext>
            </a:extLst>
          </p:cNvPr>
          <p:cNvGraphicFramePr/>
          <p:nvPr>
            <p:extLst>
              <p:ext uri="{D42A27DB-BD31-4B8C-83A1-F6EECF244321}">
                <p14:modId xmlns:p14="http://schemas.microsoft.com/office/powerpoint/2010/main" val="155326325"/>
              </p:ext>
            </p:extLst>
          </p:nvPr>
        </p:nvGraphicFramePr>
        <p:xfrm>
          <a:off x="3830359" y="973168"/>
          <a:ext cx="52578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929765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D8E6A36-65A5-4649-A225-670011DFAE99}"/>
              </a:ext>
            </a:extLst>
          </p:cNvPr>
          <p:cNvSpPr>
            <a:spLocks noGrp="1"/>
          </p:cNvSpPr>
          <p:nvPr>
            <p:ph type="title"/>
          </p:nvPr>
        </p:nvSpPr>
        <p:spPr/>
        <p:txBody>
          <a:bodyPr/>
          <a:lstStyle/>
          <a:p>
            <a:r>
              <a:rPr lang="en-US"/>
              <a:t>Webinar Objectives</a:t>
            </a:r>
          </a:p>
        </p:txBody>
      </p:sp>
      <p:sp>
        <p:nvSpPr>
          <p:cNvPr id="3" name="Content Placeholder 2">
            <a:extLst>
              <a:ext uri="{FF2B5EF4-FFF2-40B4-BE49-F238E27FC236}">
                <a16:creationId xmlns:a16="http://schemas.microsoft.com/office/drawing/2014/main" xmlns="" id="{399CD29D-922F-4B62-A506-7A78ECE261AD}"/>
              </a:ext>
            </a:extLst>
          </p:cNvPr>
          <p:cNvSpPr>
            <a:spLocks noGrp="1"/>
          </p:cNvSpPr>
          <p:nvPr>
            <p:ph idx="1"/>
          </p:nvPr>
        </p:nvSpPr>
        <p:spPr/>
        <p:txBody>
          <a:bodyPr/>
          <a:lstStyle/>
          <a:p>
            <a:r>
              <a:rPr lang="en-US"/>
              <a:t>Review the prevalence of burnout in ACC early career members</a:t>
            </a:r>
          </a:p>
          <a:p>
            <a:r>
              <a:rPr lang="en-US"/>
              <a:t>Explore risk factors and causes of burnout for early career physicians</a:t>
            </a:r>
          </a:p>
          <a:p>
            <a:r>
              <a:rPr lang="en-US"/>
              <a:t>Discuss strategies for addressing burnout</a:t>
            </a:r>
          </a:p>
          <a:p>
            <a:r>
              <a:rPr lang="en-US"/>
              <a:t>Be aware of resources for burnout and well-being</a:t>
            </a:r>
          </a:p>
          <a:p>
            <a:endParaRPr lang="en-US"/>
          </a:p>
          <a:p>
            <a:endParaRPr lang="en-US"/>
          </a:p>
        </p:txBody>
      </p:sp>
    </p:spTree>
    <p:extLst>
      <p:ext uri="{BB962C8B-B14F-4D97-AF65-F5344CB8AC3E}">
        <p14:creationId xmlns:p14="http://schemas.microsoft.com/office/powerpoint/2010/main" val="1467347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D49AA8E-F8A8-419E-ACEA-405A03608652}"/>
              </a:ext>
            </a:extLst>
          </p:cNvPr>
          <p:cNvSpPr>
            <a:spLocks noGrp="1"/>
          </p:cNvSpPr>
          <p:nvPr>
            <p:ph type="title"/>
          </p:nvPr>
        </p:nvSpPr>
        <p:spPr>
          <a:xfrm>
            <a:off x="1141268" y="107590"/>
            <a:ext cx="7886700" cy="557429"/>
          </a:xfrm>
        </p:spPr>
        <p:txBody>
          <a:bodyPr/>
          <a:lstStyle/>
          <a:p>
            <a:r>
              <a:rPr lang="en-US" sz="2800"/>
              <a:t>Tools to Assess Burnout and Wellness</a:t>
            </a:r>
          </a:p>
        </p:txBody>
      </p:sp>
      <p:sp>
        <p:nvSpPr>
          <p:cNvPr id="3" name="Content Placeholder 2">
            <a:extLst>
              <a:ext uri="{FF2B5EF4-FFF2-40B4-BE49-F238E27FC236}">
                <a16:creationId xmlns:a16="http://schemas.microsoft.com/office/drawing/2014/main" xmlns="" id="{04A4E9DF-0400-4D48-8801-5E1D2D483D61}"/>
              </a:ext>
            </a:extLst>
          </p:cNvPr>
          <p:cNvSpPr>
            <a:spLocks noGrp="1"/>
          </p:cNvSpPr>
          <p:nvPr>
            <p:ph idx="1"/>
          </p:nvPr>
        </p:nvSpPr>
        <p:spPr>
          <a:xfrm>
            <a:off x="628650" y="796637"/>
            <a:ext cx="7886700" cy="3836086"/>
          </a:xfrm>
        </p:spPr>
        <p:txBody>
          <a:bodyPr>
            <a:noAutofit/>
          </a:bodyPr>
          <a:lstStyle/>
          <a:p>
            <a:r>
              <a:rPr lang="en-US" sz="1800" dirty="0" err="1"/>
              <a:t>Maslach</a:t>
            </a:r>
            <a:r>
              <a:rPr lang="en-US" sz="1800" dirty="0"/>
              <a:t> Burnout Inventory (MBI)</a:t>
            </a:r>
          </a:p>
          <a:p>
            <a:pPr lvl="1"/>
            <a:r>
              <a:rPr lang="en-US" sz="1800" dirty="0"/>
              <a:t>22 item questionnaire that addresses:</a:t>
            </a:r>
          </a:p>
          <a:p>
            <a:pPr lvl="2"/>
            <a:r>
              <a:rPr lang="en-US" sz="1800" dirty="0"/>
              <a:t>Emotional Exhaustion</a:t>
            </a:r>
          </a:p>
          <a:p>
            <a:pPr lvl="2"/>
            <a:r>
              <a:rPr lang="en-US" sz="1800" dirty="0"/>
              <a:t>Depersonalization</a:t>
            </a:r>
          </a:p>
          <a:p>
            <a:pPr lvl="2"/>
            <a:r>
              <a:rPr lang="en-US" sz="1800" dirty="0"/>
              <a:t>Personal Accomplishment</a:t>
            </a:r>
          </a:p>
          <a:p>
            <a:r>
              <a:rPr lang="en-US" sz="1800" dirty="0"/>
              <a:t>American Psychiatric Association survey </a:t>
            </a:r>
          </a:p>
          <a:p>
            <a:pPr lvl="1"/>
            <a:r>
              <a:rPr lang="en-US" sz="1800" dirty="0">
                <a:hlinkClick r:id="rId2"/>
              </a:rPr>
              <a:t>https://www.psychiatry.org/psychiatrists/practice/well-being-and-burnout/assess-yourself</a:t>
            </a:r>
            <a:r>
              <a:rPr lang="en-US" sz="1800" dirty="0"/>
              <a:t> </a:t>
            </a:r>
          </a:p>
          <a:p>
            <a:r>
              <a:rPr lang="en-US" sz="1800" dirty="0"/>
              <a:t>Mini Z Survey – by AMA</a:t>
            </a:r>
          </a:p>
          <a:p>
            <a:r>
              <a:rPr lang="en-US" sz="1800" dirty="0"/>
              <a:t>ACC – rolling out a version of Mini Z</a:t>
            </a:r>
          </a:p>
          <a:p>
            <a:r>
              <a:rPr lang="en-US" sz="1800" dirty="0"/>
              <a:t>Identify potential questions targeted to ECPs to add to the survey</a:t>
            </a:r>
          </a:p>
        </p:txBody>
      </p:sp>
    </p:spTree>
    <p:extLst>
      <p:ext uri="{BB962C8B-B14F-4D97-AF65-F5344CB8AC3E}">
        <p14:creationId xmlns:p14="http://schemas.microsoft.com/office/powerpoint/2010/main" val="10853274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97580" y="226201"/>
            <a:ext cx="6753225" cy="286617"/>
          </a:xfrm>
          <a:prstGeom prst="rect">
            <a:avLst/>
          </a:prstGeom>
        </p:spPr>
        <p:txBody>
          <a:bodyPr vert="horz" wrap="square" lIns="0" tIns="9525" rIns="0" bIns="0" numCol="1" rtlCol="0" anchor="ctr" anchorCtr="0" compatLnSpc="1">
            <a:prstTxWarp prst="textNoShape">
              <a:avLst/>
            </a:prstTxWarp>
            <a:spAutoFit/>
          </a:bodyPr>
          <a:lstStyle/>
          <a:p>
            <a:pPr marL="9525" marR="3810">
              <a:spcBef>
                <a:spcPts val="75"/>
              </a:spcBef>
            </a:pPr>
            <a:r>
              <a:rPr lang="en-US" sz="1800" b="1" dirty="0">
                <a:latin typeface="+mn-lt"/>
              </a:rPr>
              <a:t>      </a:t>
            </a:r>
            <a:r>
              <a:rPr sz="1800" b="1" dirty="0">
                <a:latin typeface="+mn-lt"/>
              </a:rPr>
              <a:t>DEALING </a:t>
            </a:r>
            <a:r>
              <a:rPr sz="1800" b="1" spc="4" dirty="0">
                <a:latin typeface="+mn-lt"/>
              </a:rPr>
              <a:t>WITH </a:t>
            </a:r>
            <a:r>
              <a:rPr sz="1800" b="1" spc="-23" dirty="0">
                <a:latin typeface="+mn-lt"/>
              </a:rPr>
              <a:t>BURNOUT: </a:t>
            </a:r>
            <a:r>
              <a:rPr sz="1800" b="1" dirty="0">
                <a:latin typeface="+mn-lt"/>
              </a:rPr>
              <a:t>"THREE </a:t>
            </a:r>
            <a:r>
              <a:rPr sz="1800" b="1" spc="-4" dirty="0">
                <a:latin typeface="+mn-lt"/>
              </a:rPr>
              <a:t>R" </a:t>
            </a:r>
            <a:r>
              <a:rPr sz="1800" b="1" spc="4" dirty="0">
                <a:latin typeface="+mn-lt"/>
              </a:rPr>
              <a:t>APPROACH</a:t>
            </a:r>
            <a:endParaRPr sz="1800" b="1" dirty="0">
              <a:latin typeface="+mn-lt"/>
            </a:endParaRPr>
          </a:p>
        </p:txBody>
      </p:sp>
      <p:graphicFrame>
        <p:nvGraphicFramePr>
          <p:cNvPr id="5" name="Diagram 4"/>
          <p:cNvGraphicFramePr/>
          <p:nvPr>
            <p:extLst>
              <p:ext uri="{D42A27DB-BD31-4B8C-83A1-F6EECF244321}">
                <p14:modId xmlns:p14="http://schemas.microsoft.com/office/powerpoint/2010/main" val="2626819336"/>
              </p:ext>
            </p:extLst>
          </p:nvPr>
        </p:nvGraphicFramePr>
        <p:xfrm>
          <a:off x="2029043" y="873391"/>
          <a:ext cx="5153533" cy="38102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558669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55167" y="154274"/>
            <a:ext cx="6581775" cy="440505"/>
          </a:xfrm>
          <a:prstGeom prst="rect">
            <a:avLst/>
          </a:prstGeom>
        </p:spPr>
        <p:txBody>
          <a:bodyPr vert="horz" wrap="square" lIns="0" tIns="9525" rIns="0" bIns="0" numCol="1" rtlCol="0" anchor="ctr" anchorCtr="0" compatLnSpc="1">
            <a:prstTxWarp prst="textNoShape">
              <a:avLst/>
            </a:prstTxWarp>
            <a:spAutoFit/>
          </a:bodyPr>
          <a:lstStyle/>
          <a:p>
            <a:pPr marL="9525" marR="3810">
              <a:spcBef>
                <a:spcPts val="75"/>
              </a:spcBef>
            </a:pPr>
            <a:r>
              <a:rPr lang="en-US" sz="1800" b="1" dirty="0">
                <a:latin typeface="+mn-lt"/>
              </a:rPr>
              <a:t>                </a:t>
            </a:r>
            <a:r>
              <a:rPr lang="en-US" sz="2800" b="1" dirty="0">
                <a:latin typeface="+mn-lt"/>
              </a:rPr>
              <a:t>TIPS TO PREVENT BURNOUT</a:t>
            </a:r>
            <a:endParaRPr sz="2800" b="1" dirty="0">
              <a:latin typeface="+mn-lt"/>
            </a:endParaRPr>
          </a:p>
        </p:txBody>
      </p:sp>
      <p:graphicFrame>
        <p:nvGraphicFramePr>
          <p:cNvPr id="5" name="Diagram 4"/>
          <p:cNvGraphicFramePr/>
          <p:nvPr>
            <p:extLst>
              <p:ext uri="{D42A27DB-BD31-4B8C-83A1-F6EECF244321}">
                <p14:modId xmlns:p14="http://schemas.microsoft.com/office/powerpoint/2010/main" val="4049956164"/>
              </p:ext>
            </p:extLst>
          </p:nvPr>
        </p:nvGraphicFramePr>
        <p:xfrm>
          <a:off x="1444891" y="754002"/>
          <a:ext cx="6463854" cy="37342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092209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8396862-82DE-47B6-9E08-E67A688CB3E3}"/>
              </a:ext>
            </a:extLst>
          </p:cNvPr>
          <p:cNvSpPr>
            <a:spLocks noGrp="1"/>
          </p:cNvSpPr>
          <p:nvPr>
            <p:ph type="title"/>
          </p:nvPr>
        </p:nvSpPr>
        <p:spPr>
          <a:xfrm>
            <a:off x="628650" y="133350"/>
            <a:ext cx="7886700" cy="467375"/>
          </a:xfrm>
        </p:spPr>
        <p:txBody>
          <a:bodyPr>
            <a:normAutofit fontScale="90000"/>
          </a:bodyPr>
          <a:lstStyle/>
          <a:p>
            <a:r>
              <a:rPr lang="en-US"/>
              <a:t>Self-Care &amp; Wellness </a:t>
            </a:r>
          </a:p>
        </p:txBody>
      </p:sp>
      <p:sp>
        <p:nvSpPr>
          <p:cNvPr id="3" name="Content Placeholder 2">
            <a:extLst>
              <a:ext uri="{FF2B5EF4-FFF2-40B4-BE49-F238E27FC236}">
                <a16:creationId xmlns:a16="http://schemas.microsoft.com/office/drawing/2014/main" xmlns="" id="{73247D60-BF18-4886-9C97-02C2FF9F8DCC}"/>
              </a:ext>
            </a:extLst>
          </p:cNvPr>
          <p:cNvSpPr>
            <a:spLocks noGrp="1"/>
          </p:cNvSpPr>
          <p:nvPr>
            <p:ph idx="1"/>
          </p:nvPr>
        </p:nvSpPr>
        <p:spPr>
          <a:xfrm>
            <a:off x="159285" y="789709"/>
            <a:ext cx="4989932" cy="4138113"/>
          </a:xfrm>
        </p:spPr>
        <p:txBody>
          <a:bodyPr>
            <a:normAutofit fontScale="55000" lnSpcReduction="20000"/>
          </a:bodyPr>
          <a:lstStyle/>
          <a:p>
            <a:r>
              <a:rPr lang="en-US"/>
              <a:t>Sleep Hygiene</a:t>
            </a:r>
          </a:p>
          <a:p>
            <a:endParaRPr lang="en-US"/>
          </a:p>
          <a:p>
            <a:r>
              <a:rPr lang="en-US"/>
              <a:t>Mindfulness &amp; Meditation</a:t>
            </a:r>
          </a:p>
          <a:p>
            <a:pPr lvl="1"/>
            <a:r>
              <a:rPr lang="en-US"/>
              <a:t>Meditation Apps</a:t>
            </a:r>
          </a:p>
          <a:p>
            <a:pPr lvl="1"/>
            <a:r>
              <a:rPr lang="en-US"/>
              <a:t>Mindfulness </a:t>
            </a:r>
            <a:r>
              <a:rPr lang="mr-IN"/>
              <a:t>–</a:t>
            </a:r>
            <a:r>
              <a:rPr lang="en-US"/>
              <a:t> practice of being completely aware and present in the current moment</a:t>
            </a:r>
          </a:p>
          <a:p>
            <a:pPr lvl="1"/>
            <a:r>
              <a:rPr lang="en-US"/>
              <a:t>Promotes self-awareness &amp; reduces stress</a:t>
            </a:r>
          </a:p>
          <a:p>
            <a:endParaRPr lang="en-US"/>
          </a:p>
          <a:p>
            <a:r>
              <a:rPr lang="en-US"/>
              <a:t>Yoga</a:t>
            </a:r>
          </a:p>
          <a:p>
            <a:endParaRPr lang="en-US"/>
          </a:p>
          <a:p>
            <a:r>
              <a:rPr lang="en-US"/>
              <a:t>Regular Exercise</a:t>
            </a:r>
          </a:p>
          <a:p>
            <a:endParaRPr lang="en-US"/>
          </a:p>
          <a:p>
            <a:r>
              <a:rPr lang="en-US"/>
              <a:t>Relaxation</a:t>
            </a:r>
          </a:p>
        </p:txBody>
      </p:sp>
      <p:pic>
        <p:nvPicPr>
          <p:cNvPr id="4" name="Content Placeholder 3">
            <a:extLst>
              <a:ext uri="{FF2B5EF4-FFF2-40B4-BE49-F238E27FC236}">
                <a16:creationId xmlns:a16="http://schemas.microsoft.com/office/drawing/2014/main" xmlns="" id="{3FB54F64-878F-418D-B38F-B7083E51B076}"/>
              </a:ext>
            </a:extLst>
          </p:cNvPr>
          <p:cNvPicPr>
            <a:picLocks noChangeAspect="1"/>
          </p:cNvPicPr>
          <p:nvPr/>
        </p:nvPicPr>
        <p:blipFill>
          <a:blip r:embed="rId2"/>
          <a:stretch>
            <a:fillRect/>
          </a:stretch>
        </p:blipFill>
        <p:spPr>
          <a:xfrm>
            <a:off x="5329889" y="728982"/>
            <a:ext cx="3360509" cy="3725911"/>
          </a:xfrm>
          <a:prstGeom prst="rect">
            <a:avLst/>
          </a:prstGeom>
        </p:spPr>
      </p:pic>
    </p:spTree>
    <p:extLst>
      <p:ext uri="{BB962C8B-B14F-4D97-AF65-F5344CB8AC3E}">
        <p14:creationId xmlns:p14="http://schemas.microsoft.com/office/powerpoint/2010/main" val="7956426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88324" y="71821"/>
            <a:ext cx="5867400" cy="440505"/>
          </a:xfrm>
          <a:prstGeom prst="rect">
            <a:avLst/>
          </a:prstGeom>
        </p:spPr>
        <p:txBody>
          <a:bodyPr vert="horz" wrap="square" lIns="0" tIns="9525" rIns="0" bIns="0" numCol="1" rtlCol="0" anchor="ctr" anchorCtr="0" compatLnSpc="1">
            <a:prstTxWarp prst="textNoShape">
              <a:avLst/>
            </a:prstTxWarp>
            <a:spAutoFit/>
          </a:bodyPr>
          <a:lstStyle/>
          <a:p>
            <a:pPr marL="9525" marR="3810">
              <a:spcBef>
                <a:spcPts val="75"/>
              </a:spcBef>
            </a:pPr>
            <a:r>
              <a:rPr lang="en-US" sz="1800" b="1" dirty="0">
                <a:latin typeface="+mn-lt"/>
              </a:rPr>
              <a:t> </a:t>
            </a:r>
            <a:r>
              <a:rPr lang="en-US" sz="2800" b="1" dirty="0">
                <a:latin typeface="+mn-lt"/>
              </a:rPr>
              <a:t>TIPS TO PREVENT BURNOUT</a:t>
            </a:r>
            <a:endParaRPr sz="2800" b="1" dirty="0">
              <a:latin typeface="+mn-lt"/>
            </a:endParaRPr>
          </a:p>
        </p:txBody>
      </p:sp>
      <p:graphicFrame>
        <p:nvGraphicFramePr>
          <p:cNvPr id="5" name="Diagram 4"/>
          <p:cNvGraphicFramePr/>
          <p:nvPr>
            <p:extLst>
              <p:ext uri="{D42A27DB-BD31-4B8C-83A1-F6EECF244321}">
                <p14:modId xmlns:p14="http://schemas.microsoft.com/office/powerpoint/2010/main" val="590718244"/>
              </p:ext>
            </p:extLst>
          </p:nvPr>
        </p:nvGraphicFramePr>
        <p:xfrm>
          <a:off x="865539" y="976203"/>
          <a:ext cx="7512971" cy="34980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038473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78043" y="2047076"/>
            <a:ext cx="3986213" cy="286617"/>
          </a:xfrm>
          <a:prstGeom prst="rect">
            <a:avLst/>
          </a:prstGeom>
        </p:spPr>
        <p:txBody>
          <a:bodyPr vert="horz" wrap="square" lIns="0" tIns="9525" rIns="0" bIns="0" numCol="1" rtlCol="0" anchor="ctr" anchorCtr="0" compatLnSpc="1">
            <a:prstTxWarp prst="textNoShape">
              <a:avLst/>
            </a:prstTxWarp>
            <a:spAutoFit/>
          </a:bodyPr>
          <a:lstStyle/>
          <a:p>
            <a:pPr marL="9525" marR="3810">
              <a:spcBef>
                <a:spcPts val="75"/>
              </a:spcBef>
            </a:pPr>
            <a:r>
              <a:rPr lang="en-US" sz="1800" b="1">
                <a:latin typeface="+mn-lt"/>
              </a:rPr>
              <a:t> COPING WITH JOB BURNOUT</a:t>
            </a:r>
            <a:endParaRPr sz="1800" b="1">
              <a:latin typeface="+mn-lt"/>
            </a:endParaRPr>
          </a:p>
        </p:txBody>
      </p:sp>
      <p:graphicFrame>
        <p:nvGraphicFramePr>
          <p:cNvPr id="6" name="Table 5"/>
          <p:cNvGraphicFramePr>
            <a:graphicFrameLocks noGrp="1"/>
          </p:cNvGraphicFramePr>
          <p:nvPr>
            <p:extLst>
              <p:ext uri="{D42A27DB-BD31-4B8C-83A1-F6EECF244321}">
                <p14:modId xmlns:p14="http://schemas.microsoft.com/office/powerpoint/2010/main" val="3026831873"/>
              </p:ext>
            </p:extLst>
          </p:nvPr>
        </p:nvGraphicFramePr>
        <p:xfrm>
          <a:off x="3524977" y="69802"/>
          <a:ext cx="5528282" cy="5013960"/>
        </p:xfrm>
        <a:graphic>
          <a:graphicData uri="http://schemas.openxmlformats.org/drawingml/2006/table">
            <a:tbl>
              <a:tblPr firstRow="1" bandRow="1">
                <a:tableStyleId>{5C22544A-7EE6-4342-B048-85BDC9FD1C3A}</a:tableStyleId>
              </a:tblPr>
              <a:tblGrid>
                <a:gridCol w="2764141">
                  <a:extLst>
                    <a:ext uri="{9D8B030D-6E8A-4147-A177-3AD203B41FA5}">
                      <a16:colId xmlns:a16="http://schemas.microsoft.com/office/drawing/2014/main" xmlns="" val="20000"/>
                    </a:ext>
                  </a:extLst>
                </a:gridCol>
                <a:gridCol w="2764141">
                  <a:extLst>
                    <a:ext uri="{9D8B030D-6E8A-4147-A177-3AD203B41FA5}">
                      <a16:colId xmlns:a16="http://schemas.microsoft.com/office/drawing/2014/main" xmlns="" val="20001"/>
                    </a:ext>
                  </a:extLst>
                </a:gridCol>
              </a:tblGrid>
              <a:tr h="88965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b="1" spc="-5" dirty="0">
                          <a:solidFill>
                            <a:schemeClr val="tx1"/>
                          </a:solidFill>
                          <a:latin typeface="Arial" panose="020B0604020202020204" pitchFamily="34" charset="0"/>
                          <a:cs typeface="Arial" panose="020B0604020202020204" pitchFamily="34" charset="0"/>
                        </a:rPr>
                        <a:t>Dealing </a:t>
                      </a:r>
                      <a:r>
                        <a:rPr lang="en-US" sz="1600" b="1" spc="10" dirty="0">
                          <a:solidFill>
                            <a:schemeClr val="tx1"/>
                          </a:solidFill>
                          <a:latin typeface="Arial" panose="020B0604020202020204" pitchFamily="34" charset="0"/>
                          <a:cs typeface="Arial" panose="020B0604020202020204" pitchFamily="34" charset="0"/>
                        </a:rPr>
                        <a:t>with </a:t>
                      </a:r>
                      <a:r>
                        <a:rPr lang="en-US" sz="1600" b="1" dirty="0">
                          <a:solidFill>
                            <a:schemeClr val="tx1"/>
                          </a:solidFill>
                          <a:latin typeface="Arial" panose="020B0604020202020204" pitchFamily="34" charset="0"/>
                          <a:cs typeface="Arial" panose="020B0604020202020204" pitchFamily="34" charset="0"/>
                        </a:rPr>
                        <a:t>Job</a:t>
                      </a:r>
                      <a:r>
                        <a:rPr lang="en-US" sz="1600" b="1" spc="-65" dirty="0">
                          <a:solidFill>
                            <a:schemeClr val="tx1"/>
                          </a:solidFill>
                          <a:latin typeface="Arial" panose="020B0604020202020204" pitchFamily="34" charset="0"/>
                          <a:cs typeface="Arial" panose="020B0604020202020204" pitchFamily="34" charset="0"/>
                        </a:rPr>
                        <a:t> </a:t>
                      </a:r>
                      <a:r>
                        <a:rPr lang="en-US" sz="1600" b="1" dirty="0">
                          <a:solidFill>
                            <a:schemeClr val="tx1"/>
                          </a:solidFill>
                          <a:latin typeface="Arial" panose="020B0604020202020204" pitchFamily="34" charset="0"/>
                          <a:cs typeface="Arial" panose="020B0604020202020204" pitchFamily="34" charset="0"/>
                        </a:rPr>
                        <a:t>Stress</a:t>
                      </a:r>
                    </a:p>
                    <a:p>
                      <a:endParaRPr lang="en-US" sz="1200" dirty="0">
                        <a:latin typeface="+mn-lt"/>
                      </a:endParaRPr>
                    </a:p>
                  </a:txBody>
                  <a:tcPr marL="68580" marR="68580" marT="34290" marB="34290">
                    <a:solidFill>
                      <a:schemeClr val="accent6"/>
                    </a:solidFill>
                  </a:tcPr>
                </a:tc>
                <a:tc>
                  <a:txBody>
                    <a:bodyPr/>
                    <a:lstStyle/>
                    <a:p>
                      <a:pPr marL="12700" indent="0">
                        <a:lnSpc>
                          <a:spcPct val="100000"/>
                        </a:lnSpc>
                        <a:spcBef>
                          <a:spcPts val="290"/>
                        </a:spcBef>
                        <a:buClr>
                          <a:srgbClr val="FD8537"/>
                        </a:buClr>
                        <a:buSzPct val="67647"/>
                        <a:buFontTx/>
                        <a:buNone/>
                        <a:tabLst>
                          <a:tab pos="286385" algn="l"/>
                          <a:tab pos="287020" algn="l"/>
                        </a:tabLst>
                      </a:pPr>
                      <a:r>
                        <a:rPr lang="en-US" sz="1200" b="0" dirty="0">
                          <a:solidFill>
                            <a:schemeClr val="tx1"/>
                          </a:solidFill>
                          <a:latin typeface="+mn-lt"/>
                          <a:cs typeface="Arial"/>
                        </a:rPr>
                        <a:t>- Identify</a:t>
                      </a:r>
                      <a:r>
                        <a:rPr lang="en-US" sz="1200" b="0" spc="-5" dirty="0">
                          <a:solidFill>
                            <a:schemeClr val="tx1"/>
                          </a:solidFill>
                          <a:latin typeface="+mn-lt"/>
                          <a:cs typeface="Arial"/>
                        </a:rPr>
                        <a:t> factors</a:t>
                      </a:r>
                      <a:r>
                        <a:rPr lang="en-US" sz="1200" b="0" spc="-5" baseline="0" dirty="0">
                          <a:solidFill>
                            <a:schemeClr val="tx1"/>
                          </a:solidFill>
                          <a:latin typeface="+mn-lt"/>
                          <a:cs typeface="Arial"/>
                        </a:rPr>
                        <a:t> causing</a:t>
                      </a:r>
                      <a:r>
                        <a:rPr lang="en-US" sz="1200" b="0" dirty="0">
                          <a:solidFill>
                            <a:schemeClr val="tx1"/>
                          </a:solidFill>
                          <a:latin typeface="+mn-lt"/>
                          <a:cs typeface="Arial"/>
                        </a:rPr>
                        <a:t> stress </a:t>
                      </a:r>
                    </a:p>
                    <a:p>
                      <a:pPr marL="12700" indent="0">
                        <a:lnSpc>
                          <a:spcPct val="100000"/>
                        </a:lnSpc>
                        <a:spcBef>
                          <a:spcPts val="290"/>
                        </a:spcBef>
                        <a:buClr>
                          <a:srgbClr val="FD8537"/>
                        </a:buClr>
                        <a:buSzPct val="67647"/>
                        <a:buFontTx/>
                        <a:buNone/>
                        <a:tabLst>
                          <a:tab pos="286385" algn="l"/>
                          <a:tab pos="287020" algn="l"/>
                        </a:tabLst>
                      </a:pPr>
                      <a:r>
                        <a:rPr lang="en-US" sz="1200" b="0" dirty="0">
                          <a:solidFill>
                            <a:schemeClr val="tx1"/>
                          </a:solidFill>
                          <a:latin typeface="+mn-lt"/>
                          <a:cs typeface="Arial"/>
                        </a:rPr>
                        <a:t>- Take</a:t>
                      </a:r>
                      <a:r>
                        <a:rPr lang="en-US" sz="1200" b="0" spc="-5" dirty="0">
                          <a:solidFill>
                            <a:schemeClr val="tx1"/>
                          </a:solidFill>
                          <a:latin typeface="+mn-lt"/>
                          <a:cs typeface="Arial"/>
                        </a:rPr>
                        <a:t> steps </a:t>
                      </a:r>
                      <a:r>
                        <a:rPr lang="en-US" sz="1200" b="0" spc="-10" dirty="0">
                          <a:solidFill>
                            <a:schemeClr val="tx1"/>
                          </a:solidFill>
                          <a:latin typeface="+mn-lt"/>
                          <a:cs typeface="Arial"/>
                        </a:rPr>
                        <a:t>to </a:t>
                      </a:r>
                      <a:r>
                        <a:rPr lang="en-US" sz="1200" b="0" dirty="0">
                          <a:solidFill>
                            <a:schemeClr val="tx1"/>
                          </a:solidFill>
                          <a:latin typeface="+mn-lt"/>
                          <a:cs typeface="Arial"/>
                        </a:rPr>
                        <a:t>deal </a:t>
                      </a:r>
                      <a:r>
                        <a:rPr lang="en-US" sz="1200" b="0" spc="-10" dirty="0">
                          <a:solidFill>
                            <a:schemeClr val="tx1"/>
                          </a:solidFill>
                          <a:latin typeface="+mn-lt"/>
                          <a:cs typeface="Arial"/>
                        </a:rPr>
                        <a:t>with </a:t>
                      </a:r>
                      <a:r>
                        <a:rPr lang="en-US" sz="1200" b="0" spc="-5" dirty="0">
                          <a:solidFill>
                            <a:schemeClr val="tx1"/>
                          </a:solidFill>
                          <a:latin typeface="+mn-lt"/>
                          <a:cs typeface="Arial"/>
                        </a:rPr>
                        <a:t>the </a:t>
                      </a:r>
                      <a:r>
                        <a:rPr lang="en-US" sz="1200" b="0" dirty="0">
                          <a:solidFill>
                            <a:schemeClr val="tx1"/>
                          </a:solidFill>
                          <a:latin typeface="+mn-lt"/>
                          <a:cs typeface="Arial"/>
                        </a:rPr>
                        <a:t>problem</a:t>
                      </a:r>
                      <a:r>
                        <a:rPr lang="en-US" sz="1200" b="0" baseline="0" dirty="0">
                          <a:solidFill>
                            <a:schemeClr val="tx1"/>
                          </a:solidFill>
                          <a:latin typeface="+mn-lt"/>
                          <a:cs typeface="Arial"/>
                        </a:rPr>
                        <a:t>    </a:t>
                      </a:r>
                    </a:p>
                    <a:p>
                      <a:pPr marL="12700" indent="0">
                        <a:lnSpc>
                          <a:spcPct val="100000"/>
                        </a:lnSpc>
                        <a:spcBef>
                          <a:spcPts val="290"/>
                        </a:spcBef>
                        <a:buClr>
                          <a:srgbClr val="FD8537"/>
                        </a:buClr>
                        <a:buSzPct val="67647"/>
                        <a:buFontTx/>
                        <a:buNone/>
                        <a:tabLst>
                          <a:tab pos="286385" algn="l"/>
                          <a:tab pos="287020" algn="l"/>
                        </a:tabLst>
                      </a:pPr>
                      <a:r>
                        <a:rPr lang="en-US" sz="1200" b="0" baseline="0" dirty="0">
                          <a:solidFill>
                            <a:schemeClr val="tx1"/>
                          </a:solidFill>
                          <a:latin typeface="+mn-lt"/>
                          <a:cs typeface="Arial"/>
                        </a:rPr>
                        <a:t>   </a:t>
                      </a:r>
                      <a:r>
                        <a:rPr lang="en-US" sz="1200" b="0" dirty="0">
                          <a:solidFill>
                            <a:schemeClr val="tx1"/>
                          </a:solidFill>
                          <a:latin typeface="+mn-lt"/>
                          <a:cs typeface="Arial"/>
                        </a:rPr>
                        <a:t>by</a:t>
                      </a:r>
                      <a:r>
                        <a:rPr lang="en-US" sz="1200" b="0" baseline="0" dirty="0">
                          <a:solidFill>
                            <a:schemeClr val="tx1"/>
                          </a:solidFill>
                          <a:latin typeface="+mn-lt"/>
                          <a:cs typeface="Arial"/>
                        </a:rPr>
                        <a:t> </a:t>
                      </a:r>
                      <a:r>
                        <a:rPr lang="en-US" sz="1200" b="0" dirty="0">
                          <a:solidFill>
                            <a:schemeClr val="tx1"/>
                          </a:solidFill>
                          <a:latin typeface="+mn-lt"/>
                          <a:cs typeface="Arial"/>
                        </a:rPr>
                        <a:t>changing</a:t>
                      </a:r>
                      <a:r>
                        <a:rPr lang="en-US" sz="1200" b="0" spc="-5" dirty="0">
                          <a:solidFill>
                            <a:schemeClr val="tx1"/>
                          </a:solidFill>
                          <a:latin typeface="+mn-lt"/>
                          <a:cs typeface="Arial"/>
                        </a:rPr>
                        <a:t> work </a:t>
                      </a:r>
                      <a:r>
                        <a:rPr lang="en-US" sz="1200" b="0" dirty="0">
                          <a:solidFill>
                            <a:schemeClr val="tx1"/>
                          </a:solidFill>
                          <a:latin typeface="+mn-lt"/>
                          <a:cs typeface="Arial"/>
                        </a:rPr>
                        <a:t>environment or </a:t>
                      </a:r>
                      <a:r>
                        <a:rPr lang="en-US" sz="1200" b="0" spc="-5" dirty="0">
                          <a:solidFill>
                            <a:schemeClr val="tx1"/>
                          </a:solidFill>
                          <a:latin typeface="+mn-lt"/>
                          <a:cs typeface="Arial"/>
                        </a:rPr>
                        <a:t>the   </a:t>
                      </a:r>
                    </a:p>
                    <a:p>
                      <a:pPr marL="12700" indent="0">
                        <a:lnSpc>
                          <a:spcPct val="100000"/>
                        </a:lnSpc>
                        <a:spcBef>
                          <a:spcPts val="290"/>
                        </a:spcBef>
                        <a:buClr>
                          <a:srgbClr val="FD8537"/>
                        </a:buClr>
                        <a:buSzPct val="67647"/>
                        <a:buFontTx/>
                        <a:buNone/>
                        <a:tabLst>
                          <a:tab pos="286385" algn="l"/>
                          <a:tab pos="287020" algn="l"/>
                        </a:tabLst>
                      </a:pPr>
                      <a:r>
                        <a:rPr lang="en-US" sz="1200" b="0" spc="-5" dirty="0">
                          <a:solidFill>
                            <a:schemeClr val="tx1"/>
                          </a:solidFill>
                          <a:latin typeface="+mn-lt"/>
                          <a:cs typeface="Arial"/>
                        </a:rPr>
                        <a:t>   way </a:t>
                      </a:r>
                      <a:r>
                        <a:rPr lang="en-US" sz="1200" b="0" spc="-10" dirty="0">
                          <a:solidFill>
                            <a:schemeClr val="tx1"/>
                          </a:solidFill>
                          <a:latin typeface="+mn-lt"/>
                          <a:cs typeface="Arial"/>
                        </a:rPr>
                        <a:t>you </a:t>
                      </a:r>
                      <a:r>
                        <a:rPr lang="en-US" sz="1200" b="0" dirty="0">
                          <a:solidFill>
                            <a:schemeClr val="tx1"/>
                          </a:solidFill>
                          <a:latin typeface="+mn-lt"/>
                          <a:cs typeface="Arial"/>
                        </a:rPr>
                        <a:t>deal </a:t>
                      </a:r>
                      <a:r>
                        <a:rPr lang="en-US" sz="1200" b="0" spc="-10" dirty="0">
                          <a:solidFill>
                            <a:schemeClr val="tx1"/>
                          </a:solidFill>
                          <a:latin typeface="+mn-lt"/>
                          <a:cs typeface="Arial"/>
                        </a:rPr>
                        <a:t>with </a:t>
                      </a:r>
                      <a:r>
                        <a:rPr lang="en-US" sz="1200" b="0" spc="-5" dirty="0">
                          <a:solidFill>
                            <a:schemeClr val="tx1"/>
                          </a:solidFill>
                          <a:latin typeface="+mn-lt"/>
                          <a:cs typeface="Arial"/>
                        </a:rPr>
                        <a:t>the</a:t>
                      </a:r>
                      <a:r>
                        <a:rPr lang="en-US" sz="1200" b="0" spc="100" dirty="0">
                          <a:solidFill>
                            <a:schemeClr val="tx1"/>
                          </a:solidFill>
                          <a:latin typeface="+mn-lt"/>
                          <a:cs typeface="Arial"/>
                        </a:rPr>
                        <a:t> </a:t>
                      </a:r>
                      <a:r>
                        <a:rPr lang="en-US" sz="1200" b="0" spc="-15" dirty="0">
                          <a:solidFill>
                            <a:schemeClr val="tx1"/>
                          </a:solidFill>
                          <a:latin typeface="+mn-lt"/>
                          <a:cs typeface="Arial"/>
                        </a:rPr>
                        <a:t>stressor.</a:t>
                      </a:r>
                      <a:r>
                        <a:rPr lang="en-US" sz="1200" b="0" spc="-15" baseline="0" dirty="0">
                          <a:solidFill>
                            <a:schemeClr val="tx1"/>
                          </a:solidFill>
                          <a:latin typeface="+mn-lt"/>
                          <a:cs typeface="Arial"/>
                        </a:rPr>
                        <a:t> </a:t>
                      </a:r>
                      <a:endParaRPr lang="en-US" sz="1200" b="0" spc="-15" dirty="0">
                        <a:solidFill>
                          <a:schemeClr val="tx1"/>
                        </a:solidFill>
                        <a:latin typeface="+mn-lt"/>
                        <a:cs typeface="Arial"/>
                      </a:endParaRPr>
                    </a:p>
                  </a:txBody>
                  <a:tcPr marL="68580" marR="68580" marT="34290" marB="34290">
                    <a:solidFill>
                      <a:schemeClr val="accent6">
                        <a:lumMod val="60000"/>
                        <a:lumOff val="40000"/>
                      </a:schemeClr>
                    </a:solidFill>
                  </a:tcPr>
                </a:tc>
                <a:extLst>
                  <a:ext uri="{0D108BD9-81ED-4DB2-BD59-A6C34878D82A}">
                    <a16:rowId xmlns:a16="http://schemas.microsoft.com/office/drawing/2014/main" xmlns="" val="10000"/>
                  </a:ext>
                </a:extLst>
              </a:tr>
              <a:tr h="1280459">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b="1" spc="-10" dirty="0">
                          <a:latin typeface="Arial" panose="020B0604020202020204" pitchFamily="34" charset="0"/>
                          <a:cs typeface="Arial" panose="020B0604020202020204" pitchFamily="34" charset="0"/>
                        </a:rPr>
                        <a:t>Actively </a:t>
                      </a:r>
                      <a:r>
                        <a:rPr lang="en-US" sz="1600" b="1" dirty="0">
                          <a:latin typeface="Arial" panose="020B0604020202020204" pitchFamily="34" charset="0"/>
                          <a:cs typeface="Arial" panose="020B0604020202020204" pitchFamily="34" charset="0"/>
                        </a:rPr>
                        <a:t>address problems</a:t>
                      </a:r>
                      <a:endParaRPr lang="en-US" sz="1600" dirty="0">
                        <a:latin typeface="Arial" panose="020B0604020202020204" pitchFamily="34" charset="0"/>
                        <a:cs typeface="Arial" panose="020B0604020202020204" pitchFamily="34" charset="0"/>
                      </a:endParaRPr>
                    </a:p>
                    <a:p>
                      <a:endParaRPr lang="en-US" sz="1200" dirty="0">
                        <a:latin typeface="+mn-lt"/>
                      </a:endParaRPr>
                    </a:p>
                  </a:txBody>
                  <a:tcPr marL="68580" marR="68580" marT="34290" marB="34290">
                    <a:solidFill>
                      <a:schemeClr val="accent6"/>
                    </a:solidFill>
                  </a:tcPr>
                </a:tc>
                <a:tc>
                  <a:txBody>
                    <a:bodyPr/>
                    <a:lstStyle/>
                    <a:p>
                      <a:pPr marL="12700" marR="14604" indent="0">
                        <a:lnSpc>
                          <a:spcPct val="80000"/>
                        </a:lnSpc>
                        <a:spcBef>
                          <a:spcPts val="600"/>
                        </a:spcBef>
                        <a:buClr>
                          <a:srgbClr val="FD8537"/>
                        </a:buClr>
                        <a:buSzPct val="67647"/>
                        <a:buFontTx/>
                        <a:buNone/>
                        <a:tabLst>
                          <a:tab pos="286385" algn="l"/>
                          <a:tab pos="287020" algn="l"/>
                        </a:tabLst>
                      </a:pPr>
                      <a:r>
                        <a:rPr lang="en-US" sz="1200" spc="-45" dirty="0">
                          <a:latin typeface="+mn-lt"/>
                          <a:cs typeface="Arial"/>
                        </a:rPr>
                        <a:t>- Be </a:t>
                      </a:r>
                      <a:r>
                        <a:rPr lang="en-US" sz="1200" dirty="0">
                          <a:latin typeface="+mn-lt"/>
                          <a:cs typeface="Arial"/>
                        </a:rPr>
                        <a:t>proactive (</a:t>
                      </a:r>
                      <a:r>
                        <a:rPr lang="en-US" sz="1200" spc="-5" dirty="0">
                          <a:latin typeface="+mn-lt"/>
                          <a:cs typeface="Arial"/>
                        </a:rPr>
                        <a:t>feel less helpless </a:t>
                      </a:r>
                      <a:r>
                        <a:rPr lang="en-US" sz="1200" dirty="0">
                          <a:latin typeface="+mn-lt"/>
                          <a:cs typeface="Arial"/>
                        </a:rPr>
                        <a:t>if </a:t>
                      </a:r>
                    </a:p>
                    <a:p>
                      <a:pPr marL="12700" marR="14604" indent="0">
                        <a:lnSpc>
                          <a:spcPct val="80000"/>
                        </a:lnSpc>
                        <a:spcBef>
                          <a:spcPts val="600"/>
                        </a:spcBef>
                        <a:buClr>
                          <a:srgbClr val="FD8537"/>
                        </a:buClr>
                        <a:buSzPct val="67647"/>
                        <a:buFontTx/>
                        <a:buNone/>
                        <a:tabLst>
                          <a:tab pos="286385" algn="l"/>
                          <a:tab pos="287020" algn="l"/>
                        </a:tabLst>
                      </a:pPr>
                      <a:r>
                        <a:rPr lang="en-US" sz="1200" spc="-10" dirty="0">
                          <a:latin typeface="+mn-lt"/>
                          <a:cs typeface="Arial"/>
                        </a:rPr>
                        <a:t>  you </a:t>
                      </a:r>
                      <a:r>
                        <a:rPr lang="en-US" sz="1200" spc="-5" dirty="0">
                          <a:latin typeface="+mn-lt"/>
                          <a:cs typeface="Arial"/>
                        </a:rPr>
                        <a:t>assert </a:t>
                      </a:r>
                      <a:r>
                        <a:rPr lang="en-US" sz="1200" spc="-10" dirty="0">
                          <a:latin typeface="+mn-lt"/>
                          <a:cs typeface="Arial"/>
                        </a:rPr>
                        <a:t>yourself </a:t>
                      </a:r>
                      <a:r>
                        <a:rPr lang="en-US" sz="1200" spc="-5" dirty="0">
                          <a:latin typeface="+mn-lt"/>
                          <a:cs typeface="Arial"/>
                        </a:rPr>
                        <a:t>and express</a:t>
                      </a:r>
                      <a:r>
                        <a:rPr lang="en-US" sz="1200" spc="-10" dirty="0">
                          <a:latin typeface="+mn-lt"/>
                          <a:cs typeface="Arial"/>
                        </a:rPr>
                        <a:t>   </a:t>
                      </a:r>
                    </a:p>
                    <a:p>
                      <a:pPr marL="12700" marR="14604" indent="0">
                        <a:lnSpc>
                          <a:spcPct val="80000"/>
                        </a:lnSpc>
                        <a:spcBef>
                          <a:spcPts val="600"/>
                        </a:spcBef>
                        <a:buClr>
                          <a:srgbClr val="FD8537"/>
                        </a:buClr>
                        <a:buSzPct val="67647"/>
                        <a:buFontTx/>
                        <a:buNone/>
                        <a:tabLst>
                          <a:tab pos="286385" algn="l"/>
                          <a:tab pos="287020" algn="l"/>
                        </a:tabLst>
                      </a:pPr>
                      <a:r>
                        <a:rPr lang="en-US" sz="1200" spc="-10" dirty="0">
                          <a:latin typeface="+mn-lt"/>
                          <a:cs typeface="Arial"/>
                        </a:rPr>
                        <a:t>  </a:t>
                      </a:r>
                      <a:r>
                        <a:rPr lang="en-US" sz="1200" spc="-5" dirty="0">
                          <a:latin typeface="+mn-lt"/>
                          <a:cs typeface="Arial"/>
                        </a:rPr>
                        <a:t>needs)</a:t>
                      </a:r>
                    </a:p>
                    <a:p>
                      <a:pPr marL="12700" marR="14604" indent="0">
                        <a:lnSpc>
                          <a:spcPct val="80000"/>
                        </a:lnSpc>
                        <a:spcBef>
                          <a:spcPts val="600"/>
                        </a:spcBef>
                        <a:buClr>
                          <a:srgbClr val="FD8537"/>
                        </a:buClr>
                        <a:buSzPct val="67647"/>
                        <a:buFontTx/>
                        <a:buNone/>
                        <a:tabLst>
                          <a:tab pos="286385" algn="l"/>
                          <a:tab pos="287020" algn="l"/>
                        </a:tabLst>
                      </a:pPr>
                      <a:r>
                        <a:rPr lang="en-US" sz="1200" spc="-5" dirty="0">
                          <a:latin typeface="+mn-lt"/>
                          <a:cs typeface="Arial"/>
                        </a:rPr>
                        <a:t>- If </a:t>
                      </a:r>
                      <a:r>
                        <a:rPr lang="en-US" sz="1200" spc="-10" dirty="0">
                          <a:latin typeface="+mn-lt"/>
                          <a:cs typeface="Arial"/>
                        </a:rPr>
                        <a:t>you </a:t>
                      </a:r>
                      <a:r>
                        <a:rPr lang="en-US" sz="1200" spc="-5" dirty="0">
                          <a:latin typeface="+mn-lt"/>
                          <a:cs typeface="Arial"/>
                        </a:rPr>
                        <a:t>don’t have the authority or </a:t>
                      </a:r>
                    </a:p>
                    <a:p>
                      <a:pPr marL="12700" marR="14604" indent="0">
                        <a:lnSpc>
                          <a:spcPct val="80000"/>
                        </a:lnSpc>
                        <a:spcBef>
                          <a:spcPts val="600"/>
                        </a:spcBef>
                        <a:buClr>
                          <a:srgbClr val="FD8537"/>
                        </a:buClr>
                        <a:buSzPct val="67647"/>
                        <a:buFontTx/>
                        <a:buNone/>
                        <a:tabLst>
                          <a:tab pos="286385" algn="l"/>
                          <a:tab pos="287020" algn="l"/>
                        </a:tabLst>
                      </a:pPr>
                      <a:r>
                        <a:rPr lang="en-US" sz="1200" dirty="0">
                          <a:latin typeface="+mn-lt"/>
                          <a:cs typeface="Arial"/>
                        </a:rPr>
                        <a:t>  resources </a:t>
                      </a:r>
                      <a:r>
                        <a:rPr lang="en-US" sz="1200" spc="-5" dirty="0">
                          <a:latin typeface="+mn-lt"/>
                          <a:cs typeface="Arial"/>
                        </a:rPr>
                        <a:t>to </a:t>
                      </a:r>
                      <a:r>
                        <a:rPr lang="en-US" sz="1200" dirty="0">
                          <a:latin typeface="+mn-lt"/>
                          <a:cs typeface="Arial"/>
                        </a:rPr>
                        <a:t>solve </a:t>
                      </a:r>
                      <a:r>
                        <a:rPr lang="en-US" sz="1200" spc="-5" dirty="0">
                          <a:latin typeface="+mn-lt"/>
                          <a:cs typeface="Arial"/>
                        </a:rPr>
                        <a:t>the </a:t>
                      </a:r>
                      <a:r>
                        <a:rPr lang="en-US" sz="1200" dirty="0">
                          <a:latin typeface="+mn-lt"/>
                          <a:cs typeface="Arial"/>
                        </a:rPr>
                        <a:t>problem, </a:t>
                      </a:r>
                    </a:p>
                    <a:p>
                      <a:pPr marL="12700" marR="14604" indent="0">
                        <a:lnSpc>
                          <a:spcPct val="80000"/>
                        </a:lnSpc>
                        <a:spcBef>
                          <a:spcPts val="600"/>
                        </a:spcBef>
                        <a:buClr>
                          <a:srgbClr val="FD8537"/>
                        </a:buClr>
                        <a:buSzPct val="67647"/>
                        <a:buFontTx/>
                        <a:buNone/>
                        <a:tabLst>
                          <a:tab pos="286385" algn="l"/>
                          <a:tab pos="287020" algn="l"/>
                        </a:tabLst>
                      </a:pPr>
                      <a:r>
                        <a:rPr lang="en-US" sz="1200" spc="-5" dirty="0">
                          <a:latin typeface="+mn-lt"/>
                          <a:cs typeface="Arial"/>
                        </a:rPr>
                        <a:t>  talk to </a:t>
                      </a:r>
                      <a:r>
                        <a:rPr lang="en-US" sz="1200" dirty="0">
                          <a:latin typeface="+mn-lt"/>
                          <a:cs typeface="Arial"/>
                        </a:rPr>
                        <a:t>a</a:t>
                      </a:r>
                      <a:r>
                        <a:rPr lang="en-US" sz="1200" spc="15" dirty="0">
                          <a:latin typeface="+mn-lt"/>
                          <a:cs typeface="Arial"/>
                        </a:rPr>
                        <a:t> </a:t>
                      </a:r>
                      <a:r>
                        <a:rPr lang="en-US" sz="1200" spc="-15" dirty="0">
                          <a:latin typeface="+mn-lt"/>
                          <a:cs typeface="Arial"/>
                        </a:rPr>
                        <a:t>superior.</a:t>
                      </a:r>
                    </a:p>
                  </a:txBody>
                  <a:tcPr marL="68580" marR="68580" marT="34290" marB="34290">
                    <a:solidFill>
                      <a:schemeClr val="accent6">
                        <a:lumMod val="60000"/>
                        <a:lumOff val="40000"/>
                      </a:schemeClr>
                    </a:solidFill>
                  </a:tcPr>
                </a:tc>
                <a:extLst>
                  <a:ext uri="{0D108BD9-81ED-4DB2-BD59-A6C34878D82A}">
                    <a16:rowId xmlns:a16="http://schemas.microsoft.com/office/drawing/2014/main" xmlns="" val="10001"/>
                  </a:ext>
                </a:extLst>
              </a:tr>
              <a:tr h="2071374">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b="1" spc="-5" dirty="0">
                          <a:latin typeface="Arial" panose="020B0604020202020204" pitchFamily="34" charset="0"/>
                          <a:cs typeface="Arial" panose="020B0604020202020204" pitchFamily="34" charset="0"/>
                        </a:rPr>
                        <a:t>Clarify your </a:t>
                      </a:r>
                      <a:r>
                        <a:rPr lang="en-US" sz="1600" b="1" dirty="0">
                          <a:latin typeface="Arial" panose="020B0604020202020204" pitchFamily="34" charset="0"/>
                          <a:cs typeface="Arial" panose="020B0604020202020204" pitchFamily="34" charset="0"/>
                        </a:rPr>
                        <a:t>job description</a:t>
                      </a:r>
                      <a:endParaRPr lang="en-US" sz="1600" dirty="0">
                        <a:latin typeface="Arial" panose="020B0604020202020204" pitchFamily="34" charset="0"/>
                        <a:cs typeface="Arial" panose="020B0604020202020204" pitchFamily="34" charset="0"/>
                      </a:endParaRPr>
                    </a:p>
                    <a:p>
                      <a:endParaRPr lang="en-US" sz="1600" dirty="0">
                        <a:latin typeface="+mn-lt"/>
                      </a:endParaRPr>
                    </a:p>
                  </a:txBody>
                  <a:tcPr marL="68580" marR="68580" marT="34290" marB="34290">
                    <a:solidFill>
                      <a:schemeClr val="accent6"/>
                    </a:solidFill>
                  </a:tcPr>
                </a:tc>
                <a:tc>
                  <a:txBody>
                    <a:bodyPr/>
                    <a:lstStyle/>
                    <a:p>
                      <a:pPr marL="12700" marR="15875" indent="0">
                        <a:lnSpc>
                          <a:spcPct val="80000"/>
                        </a:lnSpc>
                        <a:spcBef>
                          <a:spcPts val="605"/>
                        </a:spcBef>
                        <a:buClr>
                          <a:srgbClr val="FD8537"/>
                        </a:buClr>
                        <a:buSzPct val="67647"/>
                        <a:buFontTx/>
                        <a:buNone/>
                        <a:tabLst>
                          <a:tab pos="286385" algn="l"/>
                          <a:tab pos="287020" algn="l"/>
                        </a:tabLst>
                      </a:pPr>
                      <a:r>
                        <a:rPr lang="en-US" sz="1200" dirty="0">
                          <a:latin typeface="+mn-lt"/>
                          <a:cs typeface="Arial"/>
                        </a:rPr>
                        <a:t>- Ask </a:t>
                      </a:r>
                      <a:r>
                        <a:rPr lang="en-US" sz="1200" spc="-10" dirty="0">
                          <a:latin typeface="+mn-lt"/>
                          <a:cs typeface="Arial"/>
                        </a:rPr>
                        <a:t>your </a:t>
                      </a:r>
                      <a:r>
                        <a:rPr lang="en-US" sz="1200" dirty="0">
                          <a:latin typeface="+mn-lt"/>
                          <a:cs typeface="Arial"/>
                        </a:rPr>
                        <a:t>boss </a:t>
                      </a:r>
                      <a:r>
                        <a:rPr lang="en-US" sz="1200" spc="-5" dirty="0">
                          <a:latin typeface="+mn-lt"/>
                          <a:cs typeface="Arial"/>
                        </a:rPr>
                        <a:t>for </a:t>
                      </a:r>
                      <a:r>
                        <a:rPr lang="en-US" sz="1200" dirty="0">
                          <a:latin typeface="+mn-lt"/>
                          <a:cs typeface="Arial"/>
                        </a:rPr>
                        <a:t>an updated   </a:t>
                      </a:r>
                    </a:p>
                    <a:p>
                      <a:pPr marL="12700" marR="15875" indent="0">
                        <a:lnSpc>
                          <a:spcPct val="80000"/>
                        </a:lnSpc>
                        <a:spcBef>
                          <a:spcPts val="605"/>
                        </a:spcBef>
                        <a:buClr>
                          <a:srgbClr val="FD8537"/>
                        </a:buClr>
                        <a:buSzPct val="67647"/>
                        <a:buFontTx/>
                        <a:buNone/>
                        <a:tabLst>
                          <a:tab pos="286385" algn="l"/>
                          <a:tab pos="287020" algn="l"/>
                        </a:tabLst>
                      </a:pPr>
                      <a:r>
                        <a:rPr lang="en-US" sz="1200" dirty="0">
                          <a:latin typeface="+mn-lt"/>
                          <a:cs typeface="Arial"/>
                        </a:rPr>
                        <a:t>  description </a:t>
                      </a:r>
                      <a:r>
                        <a:rPr lang="en-US" sz="1200" spc="-5" dirty="0">
                          <a:latin typeface="+mn-lt"/>
                          <a:cs typeface="Arial"/>
                        </a:rPr>
                        <a:t>of</a:t>
                      </a:r>
                      <a:r>
                        <a:rPr lang="en-US" sz="1200" spc="-10" dirty="0">
                          <a:latin typeface="+mn-lt"/>
                          <a:cs typeface="Arial"/>
                        </a:rPr>
                        <a:t> </a:t>
                      </a:r>
                      <a:r>
                        <a:rPr lang="en-US" sz="1200" dirty="0">
                          <a:latin typeface="+mn-lt"/>
                          <a:cs typeface="Arial"/>
                        </a:rPr>
                        <a:t>job </a:t>
                      </a:r>
                      <a:r>
                        <a:rPr lang="en-US" sz="1200" spc="-5" dirty="0">
                          <a:latin typeface="+mn-lt"/>
                          <a:cs typeface="Arial"/>
                        </a:rPr>
                        <a:t>duties/   </a:t>
                      </a:r>
                    </a:p>
                    <a:p>
                      <a:pPr marL="12700" marR="15875" indent="0">
                        <a:lnSpc>
                          <a:spcPct val="80000"/>
                        </a:lnSpc>
                        <a:spcBef>
                          <a:spcPts val="605"/>
                        </a:spcBef>
                        <a:buClr>
                          <a:srgbClr val="FD8537"/>
                        </a:buClr>
                        <a:buSzPct val="67647"/>
                        <a:buFontTx/>
                        <a:buNone/>
                        <a:tabLst>
                          <a:tab pos="286385" algn="l"/>
                          <a:tab pos="287020" algn="l"/>
                        </a:tabLst>
                      </a:pPr>
                      <a:r>
                        <a:rPr lang="en-US" sz="1200" spc="-5" dirty="0">
                          <a:latin typeface="+mn-lt"/>
                          <a:cs typeface="Arial"/>
                        </a:rPr>
                        <a:t>  </a:t>
                      </a:r>
                      <a:r>
                        <a:rPr lang="en-US" sz="1200" dirty="0">
                          <a:latin typeface="+mn-lt"/>
                          <a:cs typeface="Arial"/>
                        </a:rPr>
                        <a:t>responsibilities</a:t>
                      </a:r>
                    </a:p>
                    <a:p>
                      <a:pPr marL="12700" marR="15875" indent="0">
                        <a:lnSpc>
                          <a:spcPct val="80000"/>
                        </a:lnSpc>
                        <a:spcBef>
                          <a:spcPts val="605"/>
                        </a:spcBef>
                        <a:buClr>
                          <a:srgbClr val="FD8537"/>
                        </a:buClr>
                        <a:buSzPct val="67647"/>
                        <a:buFontTx/>
                        <a:buNone/>
                        <a:tabLst>
                          <a:tab pos="286385" algn="l"/>
                          <a:tab pos="287020" algn="l"/>
                        </a:tabLst>
                      </a:pPr>
                      <a:r>
                        <a:rPr lang="en-US" sz="1200" dirty="0">
                          <a:latin typeface="+mn-lt"/>
                          <a:cs typeface="Arial"/>
                        </a:rPr>
                        <a:t>-</a:t>
                      </a:r>
                      <a:r>
                        <a:rPr lang="en-US" sz="1200" baseline="0" dirty="0">
                          <a:latin typeface="+mn-lt"/>
                          <a:cs typeface="Arial"/>
                        </a:rPr>
                        <a:t> </a:t>
                      </a:r>
                      <a:r>
                        <a:rPr lang="en-US" sz="1200" dirty="0">
                          <a:latin typeface="+mn-lt"/>
                          <a:cs typeface="Arial"/>
                        </a:rPr>
                        <a:t>Point </a:t>
                      </a:r>
                      <a:r>
                        <a:rPr lang="en-US" sz="1200" spc="-5" dirty="0">
                          <a:latin typeface="+mn-lt"/>
                          <a:cs typeface="Arial"/>
                        </a:rPr>
                        <a:t>out </a:t>
                      </a:r>
                      <a:r>
                        <a:rPr lang="en-US" sz="1200" dirty="0">
                          <a:latin typeface="+mn-lt"/>
                          <a:cs typeface="Arial"/>
                        </a:rPr>
                        <a:t>things </a:t>
                      </a:r>
                      <a:r>
                        <a:rPr lang="en-US" sz="1200" spc="-5" dirty="0">
                          <a:latin typeface="+mn-lt"/>
                          <a:cs typeface="Arial"/>
                        </a:rPr>
                        <a:t>you’re expected to </a:t>
                      </a:r>
                    </a:p>
                    <a:p>
                      <a:pPr marL="12700" marR="15875" indent="0">
                        <a:lnSpc>
                          <a:spcPct val="80000"/>
                        </a:lnSpc>
                        <a:spcBef>
                          <a:spcPts val="605"/>
                        </a:spcBef>
                        <a:buClr>
                          <a:srgbClr val="FD8537"/>
                        </a:buClr>
                        <a:buSzPct val="67647"/>
                        <a:buFontTx/>
                        <a:buNone/>
                        <a:tabLst>
                          <a:tab pos="286385" algn="l"/>
                          <a:tab pos="287020" algn="l"/>
                        </a:tabLst>
                      </a:pPr>
                      <a:r>
                        <a:rPr lang="en-US" sz="1200" dirty="0">
                          <a:latin typeface="+mn-lt"/>
                          <a:cs typeface="Arial"/>
                        </a:rPr>
                        <a:t>  do </a:t>
                      </a:r>
                      <a:r>
                        <a:rPr lang="en-US" sz="1200" spc="-5" dirty="0">
                          <a:latin typeface="+mn-lt"/>
                          <a:cs typeface="Arial"/>
                        </a:rPr>
                        <a:t>that </a:t>
                      </a:r>
                      <a:r>
                        <a:rPr lang="en-US" sz="1200" dirty="0">
                          <a:latin typeface="+mn-lt"/>
                          <a:cs typeface="Arial"/>
                        </a:rPr>
                        <a:t>are not part of </a:t>
                      </a:r>
                      <a:r>
                        <a:rPr lang="en-US" sz="1200" spc="-5" dirty="0">
                          <a:latin typeface="+mn-lt"/>
                          <a:cs typeface="Arial"/>
                        </a:rPr>
                        <a:t>your </a:t>
                      </a:r>
                      <a:r>
                        <a:rPr lang="en-US" sz="1200" dirty="0">
                          <a:latin typeface="+mn-lt"/>
                          <a:cs typeface="Arial"/>
                        </a:rPr>
                        <a:t>job</a:t>
                      </a:r>
                      <a:r>
                        <a:rPr lang="en-US" sz="1200" baseline="0" dirty="0">
                          <a:latin typeface="+mn-lt"/>
                          <a:cs typeface="Arial"/>
                        </a:rPr>
                        <a:t>    </a:t>
                      </a:r>
                    </a:p>
                    <a:p>
                      <a:pPr marL="12700" marR="15875" indent="0">
                        <a:lnSpc>
                          <a:spcPct val="80000"/>
                        </a:lnSpc>
                        <a:spcBef>
                          <a:spcPts val="605"/>
                        </a:spcBef>
                        <a:buClr>
                          <a:srgbClr val="FD8537"/>
                        </a:buClr>
                        <a:buSzPct val="67647"/>
                        <a:buFontTx/>
                        <a:buNone/>
                        <a:tabLst>
                          <a:tab pos="286385" algn="l"/>
                          <a:tab pos="287020" algn="l"/>
                        </a:tabLst>
                      </a:pPr>
                      <a:r>
                        <a:rPr lang="en-US" sz="1200" spc="-5" baseline="0" dirty="0">
                          <a:latin typeface="+mn-lt"/>
                          <a:cs typeface="Arial"/>
                        </a:rPr>
                        <a:t>  </a:t>
                      </a:r>
                      <a:r>
                        <a:rPr lang="en-US" sz="1200" spc="-5" dirty="0">
                          <a:latin typeface="+mn-lt"/>
                          <a:cs typeface="Arial"/>
                        </a:rPr>
                        <a:t>description </a:t>
                      </a:r>
                      <a:r>
                        <a:rPr lang="en-US" sz="1200" dirty="0">
                          <a:latin typeface="+mn-lt"/>
                          <a:cs typeface="Arial"/>
                        </a:rPr>
                        <a:t>and gain a </a:t>
                      </a:r>
                      <a:r>
                        <a:rPr lang="en-US" sz="1200" spc="-5" dirty="0">
                          <a:latin typeface="+mn-lt"/>
                          <a:cs typeface="Arial"/>
                        </a:rPr>
                        <a:t>little </a:t>
                      </a:r>
                    </a:p>
                    <a:p>
                      <a:pPr marL="12700" marR="15875" indent="0">
                        <a:lnSpc>
                          <a:spcPct val="80000"/>
                        </a:lnSpc>
                        <a:spcBef>
                          <a:spcPts val="605"/>
                        </a:spcBef>
                        <a:buClr>
                          <a:srgbClr val="FD8537"/>
                        </a:buClr>
                        <a:buSzPct val="67647"/>
                        <a:buFontTx/>
                        <a:buNone/>
                        <a:tabLst>
                          <a:tab pos="286385" algn="l"/>
                          <a:tab pos="287020" algn="l"/>
                        </a:tabLst>
                      </a:pPr>
                      <a:r>
                        <a:rPr lang="en-US" sz="1200" spc="-5" dirty="0">
                          <a:latin typeface="+mn-lt"/>
                          <a:cs typeface="Arial"/>
                        </a:rPr>
                        <a:t>  </a:t>
                      </a:r>
                      <a:r>
                        <a:rPr lang="en-US" sz="1200" dirty="0">
                          <a:latin typeface="+mn-lt"/>
                          <a:cs typeface="Arial"/>
                        </a:rPr>
                        <a:t>leverage by </a:t>
                      </a:r>
                      <a:r>
                        <a:rPr lang="en-US" sz="1200" spc="-5" dirty="0">
                          <a:latin typeface="+mn-lt"/>
                          <a:cs typeface="Arial"/>
                        </a:rPr>
                        <a:t>showing that you’ve </a:t>
                      </a:r>
                    </a:p>
                    <a:p>
                      <a:pPr marL="12700" marR="15875" indent="0">
                        <a:lnSpc>
                          <a:spcPct val="80000"/>
                        </a:lnSpc>
                        <a:spcBef>
                          <a:spcPts val="605"/>
                        </a:spcBef>
                        <a:buClr>
                          <a:srgbClr val="FD8537"/>
                        </a:buClr>
                        <a:buSzPct val="67647"/>
                        <a:buFontTx/>
                        <a:buNone/>
                        <a:tabLst>
                          <a:tab pos="286385" algn="l"/>
                          <a:tab pos="287020" algn="l"/>
                        </a:tabLst>
                      </a:pPr>
                      <a:r>
                        <a:rPr lang="en-US" sz="1200" spc="-5" dirty="0">
                          <a:latin typeface="+mn-lt"/>
                          <a:cs typeface="Arial"/>
                        </a:rPr>
                        <a:t>  been putting </a:t>
                      </a:r>
                      <a:r>
                        <a:rPr lang="en-US" sz="1200" dirty="0">
                          <a:latin typeface="+mn-lt"/>
                          <a:cs typeface="Arial"/>
                        </a:rPr>
                        <a:t>in </a:t>
                      </a:r>
                      <a:r>
                        <a:rPr lang="en-US" sz="1200" spc="-10" dirty="0">
                          <a:latin typeface="+mn-lt"/>
                          <a:cs typeface="Arial"/>
                        </a:rPr>
                        <a:t>work </a:t>
                      </a:r>
                      <a:r>
                        <a:rPr lang="en-US" sz="1200" spc="-5" dirty="0">
                          <a:latin typeface="+mn-lt"/>
                          <a:cs typeface="Arial"/>
                        </a:rPr>
                        <a:t>over </a:t>
                      </a:r>
                      <a:r>
                        <a:rPr lang="en-US" sz="1200" dirty="0">
                          <a:latin typeface="+mn-lt"/>
                          <a:cs typeface="Arial"/>
                        </a:rPr>
                        <a:t>and </a:t>
                      </a:r>
                    </a:p>
                    <a:p>
                      <a:pPr marL="12700" marR="15875" indent="0">
                        <a:lnSpc>
                          <a:spcPct val="80000"/>
                        </a:lnSpc>
                        <a:spcBef>
                          <a:spcPts val="605"/>
                        </a:spcBef>
                        <a:buClr>
                          <a:srgbClr val="FD8537"/>
                        </a:buClr>
                        <a:buSzPct val="67647"/>
                        <a:buFontTx/>
                        <a:buNone/>
                        <a:tabLst>
                          <a:tab pos="286385" algn="l"/>
                          <a:tab pos="287020" algn="l"/>
                        </a:tabLst>
                      </a:pPr>
                      <a:r>
                        <a:rPr lang="en-US" sz="1200" spc="-5" dirty="0">
                          <a:latin typeface="+mn-lt"/>
                          <a:cs typeface="Arial"/>
                        </a:rPr>
                        <a:t>  above the parameters </a:t>
                      </a:r>
                      <a:r>
                        <a:rPr lang="en-US" sz="1200" dirty="0">
                          <a:latin typeface="+mn-lt"/>
                          <a:cs typeface="Arial"/>
                        </a:rPr>
                        <a:t>of </a:t>
                      </a:r>
                      <a:r>
                        <a:rPr lang="en-US" sz="1200" spc="-5" dirty="0">
                          <a:latin typeface="+mn-lt"/>
                          <a:cs typeface="Arial"/>
                        </a:rPr>
                        <a:t>your</a:t>
                      </a:r>
                      <a:r>
                        <a:rPr lang="en-US" sz="1200" spc="10" dirty="0">
                          <a:latin typeface="+mn-lt"/>
                          <a:cs typeface="Arial"/>
                        </a:rPr>
                        <a:t> </a:t>
                      </a:r>
                      <a:r>
                        <a:rPr lang="en-US" sz="1200" dirty="0">
                          <a:latin typeface="+mn-lt"/>
                          <a:cs typeface="Arial"/>
                        </a:rPr>
                        <a:t>job.</a:t>
                      </a:r>
                    </a:p>
                    <a:p>
                      <a:endParaRPr lang="en-US" sz="1000" dirty="0"/>
                    </a:p>
                  </a:txBody>
                  <a:tcPr marL="68580" marR="68580" marT="34290" marB="34290">
                    <a:solidFill>
                      <a:schemeClr val="accent6">
                        <a:lumMod val="60000"/>
                        <a:lumOff val="40000"/>
                      </a:schemeClr>
                    </a:solidFill>
                  </a:tcPr>
                </a:tc>
                <a:extLst>
                  <a:ext uri="{0D108BD9-81ED-4DB2-BD59-A6C34878D82A}">
                    <a16:rowId xmlns:a16="http://schemas.microsoft.com/office/drawing/2014/main" xmlns="" val="10002"/>
                  </a:ext>
                </a:extLst>
              </a:tr>
              <a:tr h="301371">
                <a:tc>
                  <a:txBody>
                    <a:bodyPr/>
                    <a:lstStyle/>
                    <a:p>
                      <a:r>
                        <a:rPr lang="en-US" sz="1600" b="1" spc="-10" dirty="0">
                          <a:latin typeface="Arial" panose="020B0604020202020204" pitchFamily="34" charset="0"/>
                          <a:cs typeface="Arial" panose="020B0604020202020204" pitchFamily="34" charset="0"/>
                        </a:rPr>
                        <a:t>Ask </a:t>
                      </a:r>
                      <a:r>
                        <a:rPr lang="en-US" sz="1600" b="1" dirty="0">
                          <a:latin typeface="Arial" panose="020B0604020202020204" pitchFamily="34" charset="0"/>
                          <a:cs typeface="Arial" panose="020B0604020202020204" pitchFamily="34" charset="0"/>
                        </a:rPr>
                        <a:t>for new duties</a:t>
                      </a:r>
                      <a:endParaRPr lang="en-US" sz="1600" dirty="0">
                        <a:latin typeface="Arial" panose="020B0604020202020204" pitchFamily="34" charset="0"/>
                        <a:cs typeface="Arial" panose="020B0604020202020204" pitchFamily="34" charset="0"/>
                      </a:endParaRPr>
                    </a:p>
                  </a:txBody>
                  <a:tcPr marL="68580" marR="68580" marT="34290" marB="34290">
                    <a:solidFill>
                      <a:schemeClr val="accent6"/>
                    </a:solidFill>
                  </a:tcPr>
                </a:tc>
                <a:tc>
                  <a:txBody>
                    <a:bodyPr/>
                    <a:lstStyle/>
                    <a:p>
                      <a:pPr marL="12700" marR="16510" indent="0">
                        <a:lnSpc>
                          <a:spcPts val="1630"/>
                        </a:lnSpc>
                        <a:spcBef>
                          <a:spcPts val="585"/>
                        </a:spcBef>
                        <a:buClr>
                          <a:srgbClr val="FD8537"/>
                        </a:buClr>
                        <a:buSzPct val="67647"/>
                        <a:buFontTx/>
                        <a:buNone/>
                        <a:tabLst>
                          <a:tab pos="286385" algn="l"/>
                          <a:tab pos="287020" algn="l"/>
                        </a:tabLst>
                      </a:pPr>
                      <a:r>
                        <a:rPr lang="en-US" sz="1200" spc="-5" dirty="0">
                          <a:latin typeface="+mn-lt"/>
                          <a:cs typeface="Arial"/>
                        </a:rPr>
                        <a:t>Try </a:t>
                      </a:r>
                      <a:r>
                        <a:rPr lang="en-US" sz="1200" dirty="0">
                          <a:latin typeface="+mn-lt"/>
                          <a:cs typeface="Arial"/>
                        </a:rPr>
                        <a:t>something </a:t>
                      </a:r>
                      <a:r>
                        <a:rPr lang="en-US" sz="1200" spc="-5" dirty="0">
                          <a:latin typeface="+mn-lt"/>
                          <a:cs typeface="Arial"/>
                        </a:rPr>
                        <a:t>new.</a:t>
                      </a:r>
                    </a:p>
                  </a:txBody>
                  <a:tcPr marL="68580" marR="68580" marT="34290" marB="34290">
                    <a:solidFill>
                      <a:schemeClr val="accent6">
                        <a:lumMod val="60000"/>
                        <a:lumOff val="40000"/>
                      </a:schemeClr>
                    </a:solidFill>
                  </a:tcPr>
                </a:tc>
                <a:extLst>
                  <a:ext uri="{0D108BD9-81ED-4DB2-BD59-A6C34878D82A}">
                    <a16:rowId xmlns:a16="http://schemas.microsoft.com/office/drawing/2014/main" xmlns="" val="10003"/>
                  </a:ext>
                </a:extLst>
              </a:tr>
              <a:tr h="301371">
                <a:tc>
                  <a:txBody>
                    <a:bodyPr/>
                    <a:lstStyle/>
                    <a:p>
                      <a:r>
                        <a:rPr lang="en-US" sz="1600" b="1" spc="-30" dirty="0">
                          <a:latin typeface="Arial" panose="020B0604020202020204" pitchFamily="34" charset="0"/>
                          <a:cs typeface="Arial" panose="020B0604020202020204" pitchFamily="34" charset="0"/>
                        </a:rPr>
                        <a:t>Take </a:t>
                      </a:r>
                      <a:r>
                        <a:rPr lang="en-US" sz="1600" b="1" spc="-5" dirty="0">
                          <a:latin typeface="Arial" panose="020B0604020202020204" pitchFamily="34" charset="0"/>
                          <a:cs typeface="Arial" panose="020B0604020202020204" pitchFamily="34" charset="0"/>
                        </a:rPr>
                        <a:t>time </a:t>
                      </a:r>
                      <a:r>
                        <a:rPr lang="en-US" sz="1600" b="1" dirty="0">
                          <a:latin typeface="Arial" panose="020B0604020202020204" pitchFamily="34" charset="0"/>
                          <a:cs typeface="Arial" panose="020B0604020202020204" pitchFamily="34" charset="0"/>
                        </a:rPr>
                        <a:t>off</a:t>
                      </a:r>
                      <a:endParaRPr lang="en-US" sz="1600" dirty="0">
                        <a:latin typeface="Arial" panose="020B0604020202020204" pitchFamily="34" charset="0"/>
                        <a:cs typeface="Arial" panose="020B0604020202020204" pitchFamily="34" charset="0"/>
                      </a:endParaRPr>
                    </a:p>
                  </a:txBody>
                  <a:tcPr marL="68580" marR="68580" marT="34290" marB="34290">
                    <a:solidFill>
                      <a:schemeClr val="accent6"/>
                    </a:solidFill>
                  </a:tcPr>
                </a:tc>
                <a:tc>
                  <a:txBody>
                    <a:bodyPr/>
                    <a:lstStyle/>
                    <a:p>
                      <a:r>
                        <a:rPr lang="en-US" sz="1200" dirty="0"/>
                        <a:t>Away</a:t>
                      </a:r>
                      <a:r>
                        <a:rPr lang="en-US" sz="1200" baseline="0" dirty="0"/>
                        <a:t> from work.</a:t>
                      </a:r>
                      <a:endParaRPr lang="en-US" sz="1200" dirty="0"/>
                    </a:p>
                  </a:txBody>
                  <a:tcPr marL="68580" marR="68580" marT="34290" marB="34290">
                    <a:solidFill>
                      <a:schemeClr val="accent6">
                        <a:lumMod val="60000"/>
                        <a:lumOff val="40000"/>
                      </a:schemeClr>
                    </a:solidFill>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17229727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72272" cy="994172"/>
          </a:xfrm>
        </p:spPr>
        <p:txBody>
          <a:bodyPr/>
          <a:lstStyle/>
          <a:p>
            <a:r>
              <a:rPr lang="en-US" sz="3400"/>
              <a:t>The COVID 19 Pandemic- </a:t>
            </a:r>
            <a:br>
              <a:rPr lang="en-US" sz="3400"/>
            </a:br>
            <a:r>
              <a:rPr lang="en-US" sz="3400"/>
              <a:t>Impact on ECPs</a:t>
            </a:r>
          </a:p>
        </p:txBody>
      </p:sp>
      <p:sp>
        <p:nvSpPr>
          <p:cNvPr id="3" name="Content Placeholder 2"/>
          <p:cNvSpPr>
            <a:spLocks noGrp="1"/>
          </p:cNvSpPr>
          <p:nvPr>
            <p:ph idx="1"/>
          </p:nvPr>
        </p:nvSpPr>
        <p:spPr>
          <a:xfrm>
            <a:off x="381000" y="1272520"/>
            <a:ext cx="8534400" cy="3867150"/>
          </a:xfrm>
        </p:spPr>
        <p:txBody>
          <a:bodyPr>
            <a:noAutofit/>
          </a:bodyPr>
          <a:lstStyle/>
          <a:p>
            <a:r>
              <a:rPr lang="en-US" sz="1400">
                <a:latin typeface="Arial" panose="020B0604020202020204" pitchFamily="34" charset="0"/>
                <a:cs typeface="Arial" panose="020B0604020202020204" pitchFamily="34" charset="0"/>
              </a:rPr>
              <a:t>Change in work productivity- elective cases canceled, decrease in other emergencies such as AMI</a:t>
            </a:r>
          </a:p>
          <a:p>
            <a:endParaRPr lang="en-US" sz="1400">
              <a:latin typeface="Arial" panose="020B0604020202020204" pitchFamily="34" charset="0"/>
              <a:cs typeface="Arial" panose="020B0604020202020204" pitchFamily="34" charset="0"/>
            </a:endParaRPr>
          </a:p>
          <a:p>
            <a:r>
              <a:rPr lang="en-US" sz="1400">
                <a:latin typeface="Arial" panose="020B0604020202020204" pitchFamily="34" charset="0"/>
                <a:cs typeface="Arial" panose="020B0604020202020204" pitchFamily="34" charset="0"/>
              </a:rPr>
              <a:t>Disruption in routine work flow/ adapting new methods- telemedicine, new protocols (</a:t>
            </a:r>
            <a:r>
              <a:rPr lang="en-US" sz="1400" err="1">
                <a:latin typeface="Arial" panose="020B0604020202020204" pitchFamily="34" charset="0"/>
                <a:cs typeface="Arial" panose="020B0604020202020204" pitchFamily="34" charset="0"/>
              </a:rPr>
              <a:t>cath</a:t>
            </a:r>
            <a:r>
              <a:rPr lang="en-US" sz="1400">
                <a:latin typeface="Arial" panose="020B0604020202020204" pitchFamily="34" charset="0"/>
                <a:cs typeface="Arial" panose="020B0604020202020204" pitchFamily="34" charset="0"/>
              </a:rPr>
              <a:t> lab, echo lab, HF &amp; transplant pts)</a:t>
            </a:r>
          </a:p>
          <a:p>
            <a:endParaRPr lang="en-US" sz="1400">
              <a:latin typeface="Arial" panose="020B0604020202020204" pitchFamily="34" charset="0"/>
              <a:cs typeface="Arial" panose="020B0604020202020204" pitchFamily="34" charset="0"/>
            </a:endParaRPr>
          </a:p>
          <a:p>
            <a:r>
              <a:rPr lang="en-US" sz="1400">
                <a:latin typeface="Arial" panose="020B0604020202020204" pitchFamily="34" charset="0"/>
                <a:cs typeface="Arial" panose="020B0604020202020204" pitchFamily="34" charset="0"/>
              </a:rPr>
              <a:t>Treating COVID 19 patients- out of comfort zone of one’s specialty, managing vents and antibiotics, </a:t>
            </a:r>
            <a:r>
              <a:rPr lang="en-US" sz="1400" err="1">
                <a:latin typeface="Arial" panose="020B0604020202020204" pitchFamily="34" charset="0"/>
                <a:cs typeface="Arial" panose="020B0604020202020204" pitchFamily="34" charset="0"/>
              </a:rPr>
              <a:t>etc</a:t>
            </a:r>
            <a:endParaRPr lang="en-US" sz="1400">
              <a:latin typeface="Arial" panose="020B0604020202020204" pitchFamily="34" charset="0"/>
              <a:cs typeface="Arial" panose="020B0604020202020204" pitchFamily="34" charset="0"/>
            </a:endParaRPr>
          </a:p>
          <a:p>
            <a:endParaRPr lang="en-US" sz="1400">
              <a:latin typeface="Arial" panose="020B0604020202020204" pitchFamily="34" charset="0"/>
              <a:cs typeface="Arial" panose="020B0604020202020204" pitchFamily="34" charset="0"/>
            </a:endParaRPr>
          </a:p>
          <a:p>
            <a:r>
              <a:rPr lang="en-US" sz="1400">
                <a:latin typeface="Arial" panose="020B0604020202020204" pitchFamily="34" charset="0"/>
                <a:cs typeface="Arial" panose="020B0604020202020204" pitchFamily="34" charset="0"/>
              </a:rPr>
              <a:t>Increased morbidity and mortality due to an unknown disease- patients, family, friends, colleagues </a:t>
            </a:r>
          </a:p>
          <a:p>
            <a:endParaRPr lang="en-US" sz="1400">
              <a:latin typeface="Arial" panose="020B0604020202020204" pitchFamily="34" charset="0"/>
              <a:cs typeface="Arial" panose="020B0604020202020204" pitchFamily="34" charset="0"/>
            </a:endParaRPr>
          </a:p>
          <a:p>
            <a:r>
              <a:rPr lang="en-US" sz="1400">
                <a:latin typeface="Arial" panose="020B0604020202020204" pitchFamily="34" charset="0"/>
                <a:cs typeface="Arial" panose="020B0604020202020204" pitchFamily="34" charset="0"/>
              </a:rPr>
              <a:t>Change in personal life- due to lockdowns, school closures</a:t>
            </a:r>
          </a:p>
          <a:p>
            <a:endParaRPr lang="en-US" sz="1400">
              <a:latin typeface="Arial" panose="020B0604020202020204" pitchFamily="34" charset="0"/>
              <a:cs typeface="Arial" panose="020B0604020202020204" pitchFamily="34" charset="0"/>
            </a:endParaRPr>
          </a:p>
          <a:p>
            <a:r>
              <a:rPr lang="en-US" sz="1400">
                <a:latin typeface="Arial" panose="020B0604020202020204" pitchFamily="34" charset="0"/>
                <a:cs typeface="Arial" panose="020B0604020202020204" pitchFamily="34" charset="0"/>
              </a:rPr>
              <a:t>Other important changes- travel affected, cancelled meetings/ adapting to </a:t>
            </a:r>
          </a:p>
          <a:p>
            <a:pPr marL="0" indent="0">
              <a:buNone/>
            </a:pPr>
            <a:r>
              <a:rPr lang="en-US" sz="1400">
                <a:latin typeface="Arial" panose="020B0604020202020204" pitchFamily="34" charset="0"/>
                <a:cs typeface="Arial" panose="020B0604020202020204" pitchFamily="34" charset="0"/>
              </a:rPr>
              <a:t>       zoom meetings, impact on research, lectures cancelled/ adapting to zoom lectures  </a:t>
            </a:r>
          </a:p>
          <a:p>
            <a:pPr marL="0" indent="0">
              <a:buNone/>
            </a:pPr>
            <a:endParaRPr lang="en-US" sz="1400">
              <a:latin typeface="Arial" panose="020B0604020202020204" pitchFamily="34" charset="0"/>
              <a:cs typeface="Arial" panose="020B0604020202020204" pitchFamily="34" charset="0"/>
            </a:endParaRPr>
          </a:p>
          <a:p>
            <a:endParaRPr lang="en-US" sz="1400"/>
          </a:p>
        </p:txBody>
      </p:sp>
    </p:spTree>
    <p:extLst>
      <p:ext uri="{BB962C8B-B14F-4D97-AF65-F5344CB8AC3E}">
        <p14:creationId xmlns:p14="http://schemas.microsoft.com/office/powerpoint/2010/main" val="30495161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09550"/>
            <a:ext cx="8229600" cy="857250"/>
          </a:xfrm>
        </p:spPr>
        <p:txBody>
          <a:bodyPr/>
          <a:lstStyle/>
          <a:p>
            <a:r>
              <a:rPr lang="en-US"/>
              <a:t>           </a:t>
            </a:r>
            <a:r>
              <a:rPr lang="en-US" sz="4000"/>
              <a:t>Ways to beat COVID burnout</a:t>
            </a:r>
          </a:p>
        </p:txBody>
      </p:sp>
      <p:sp>
        <p:nvSpPr>
          <p:cNvPr id="3" name="Content Placeholder 2"/>
          <p:cNvSpPr>
            <a:spLocks noGrp="1"/>
          </p:cNvSpPr>
          <p:nvPr>
            <p:ph idx="1"/>
          </p:nvPr>
        </p:nvSpPr>
        <p:spPr/>
        <p:txBody>
          <a:bodyPr/>
          <a:lstStyle/>
          <a:p>
            <a:r>
              <a:rPr lang="en-US" sz="1400" dirty="0">
                <a:latin typeface="Arial" panose="020B0604020202020204" pitchFamily="34" charset="0"/>
                <a:cs typeface="Arial" panose="020B0604020202020204" pitchFamily="34" charset="0"/>
              </a:rPr>
              <a:t>Plan daily routine at work and home- include wellness related activities, do other things like writing/ reviewing</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Learn new technology- telehealth, Zoom, Skype</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Keep with current COVID-19 related data- to plan protocols, restoring regular work flows </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Seek help and support where needed- leadership, colleagues, create online groups for exchange of information/ ideas</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Spend time with family</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Plan for future/ unforeseen </a:t>
            </a:r>
          </a:p>
          <a:p>
            <a:pPr marL="0" indent="0">
              <a:buNone/>
            </a:pPr>
            <a:endParaRPr lang="en-US" sz="1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701909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47E7BCC-FE99-46C3-BC43-A0E614D1C851}"/>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xmlns="" id="{E2C0DB93-9CB9-4FDF-ADC6-049ADBE5BE0F}"/>
              </a:ext>
            </a:extLst>
          </p:cNvPr>
          <p:cNvPicPr>
            <a:picLocks noGrp="1" noChangeAspect="1"/>
          </p:cNvPicPr>
          <p:nvPr>
            <p:ph idx="1"/>
          </p:nvPr>
        </p:nvPicPr>
        <p:blipFill rotWithShape="1">
          <a:blip r:embed="rId3"/>
          <a:srcRect l="12113" t="8979" r="14640" b="32682"/>
          <a:stretch/>
        </p:blipFill>
        <p:spPr>
          <a:xfrm>
            <a:off x="609600" y="285749"/>
            <a:ext cx="8077200" cy="3618659"/>
          </a:xfrm>
          <a:prstGeom prst="rect">
            <a:avLst/>
          </a:prstGeom>
          <a:ln>
            <a:solidFill>
              <a:schemeClr val="tx1"/>
            </a:solidFill>
          </a:ln>
        </p:spPr>
      </p:pic>
      <p:sp>
        <p:nvSpPr>
          <p:cNvPr id="5" name="TextBox 4">
            <a:extLst>
              <a:ext uri="{FF2B5EF4-FFF2-40B4-BE49-F238E27FC236}">
                <a16:creationId xmlns:a16="http://schemas.microsoft.com/office/drawing/2014/main" xmlns="" id="{8861FC1C-0572-4BE3-A25E-11F976E90C70}"/>
              </a:ext>
            </a:extLst>
          </p:cNvPr>
          <p:cNvSpPr txBox="1"/>
          <p:nvPr/>
        </p:nvSpPr>
        <p:spPr>
          <a:xfrm>
            <a:off x="762000" y="4095750"/>
            <a:ext cx="6400800" cy="646331"/>
          </a:xfrm>
          <a:prstGeom prst="rect">
            <a:avLst/>
          </a:prstGeom>
          <a:noFill/>
        </p:spPr>
        <p:txBody>
          <a:bodyPr wrap="square" rtlCol="0">
            <a:spAutoFit/>
          </a:bodyPr>
          <a:lstStyle/>
          <a:p>
            <a:r>
              <a:rPr lang="en-US" sz="3600"/>
              <a:t>www.acc.org/clinicianwellbeing</a:t>
            </a:r>
          </a:p>
        </p:txBody>
      </p:sp>
    </p:spTree>
    <p:extLst>
      <p:ext uri="{BB962C8B-B14F-4D97-AF65-F5344CB8AC3E}">
        <p14:creationId xmlns:p14="http://schemas.microsoft.com/office/powerpoint/2010/main" val="224917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334B865-6420-4449-9825-F47529B1B0DE}"/>
              </a:ext>
            </a:extLst>
          </p:cNvPr>
          <p:cNvSpPr>
            <a:spLocks noGrp="1"/>
          </p:cNvSpPr>
          <p:nvPr>
            <p:ph type="title"/>
          </p:nvPr>
        </p:nvSpPr>
        <p:spPr/>
        <p:txBody>
          <a:bodyPr/>
          <a:lstStyle/>
          <a:p>
            <a:r>
              <a:rPr lang="en-US"/>
              <a:t>Resources</a:t>
            </a:r>
          </a:p>
        </p:txBody>
      </p:sp>
      <p:sp>
        <p:nvSpPr>
          <p:cNvPr id="3" name="Content Placeholder 2">
            <a:extLst>
              <a:ext uri="{FF2B5EF4-FFF2-40B4-BE49-F238E27FC236}">
                <a16:creationId xmlns:a16="http://schemas.microsoft.com/office/drawing/2014/main" xmlns="" id="{71AAF7CB-AE4E-478F-A5EC-B317C73643F6}"/>
              </a:ext>
            </a:extLst>
          </p:cNvPr>
          <p:cNvSpPr>
            <a:spLocks noGrp="1"/>
          </p:cNvSpPr>
          <p:nvPr>
            <p:ph idx="1"/>
          </p:nvPr>
        </p:nvSpPr>
        <p:spPr/>
        <p:txBody>
          <a:bodyPr>
            <a:normAutofit fontScale="62500" lnSpcReduction="20000"/>
          </a:bodyPr>
          <a:lstStyle/>
          <a:p>
            <a:r>
              <a:rPr lang="en-US" u="sng">
                <a:hlinkClick r:id="rId2"/>
              </a:rPr>
              <a:t>https://www.newyorker.com/magazine/2018/02/05/customer-satisfaction-at-the-push-of-a-button</a:t>
            </a:r>
            <a:r>
              <a:rPr lang="en-US" u="sng"/>
              <a:t> </a:t>
            </a:r>
          </a:p>
          <a:p>
            <a:r>
              <a:rPr lang="en-US" u="sng">
                <a:hlinkClick r:id="rId3"/>
              </a:rPr>
              <a:t>https://moqc.org/wp-content/uploads/2017/06/Physician-Burnout.pdf</a:t>
            </a:r>
            <a:r>
              <a:rPr lang="en-US" u="sng"/>
              <a:t> </a:t>
            </a:r>
            <a:endParaRPr lang="en-US"/>
          </a:p>
          <a:p>
            <a:r>
              <a:rPr lang="en-US" u="sng">
                <a:hlinkClick r:id="rId4"/>
              </a:rPr>
              <a:t>https://www.nih.gov/sites/default/files/health-info/wellness-toolkits/emotional-wellness-checklist.pdf</a:t>
            </a:r>
            <a:r>
              <a:rPr lang="en-US" u="sng"/>
              <a:t> </a:t>
            </a:r>
            <a:endParaRPr lang="en-US"/>
          </a:p>
          <a:p>
            <a:r>
              <a:rPr lang="en-US" u="sng">
                <a:hlinkClick r:id="rId5"/>
              </a:rPr>
              <a:t>https://www.bhwellness.org/toolkits/Work-and-Well-Being-Toolkit-for-Physicians.pdf</a:t>
            </a:r>
            <a:r>
              <a:rPr lang="en-US" u="sng"/>
              <a:t> </a:t>
            </a:r>
          </a:p>
          <a:p>
            <a:r>
              <a:rPr lang="en-US" u="sng">
                <a:hlinkClick r:id="rId6"/>
              </a:rPr>
              <a:t>https://edhub.ama-assn.org/steps-forward/pages/professional-well-being</a:t>
            </a:r>
            <a:r>
              <a:rPr lang="en-US" u="sng"/>
              <a:t> </a:t>
            </a:r>
            <a:endParaRPr lang="en-US"/>
          </a:p>
          <a:p>
            <a:r>
              <a:rPr lang="en-US">
                <a:hlinkClick r:id="rId7"/>
              </a:rPr>
              <a:t>https://www.acponline.org/practice-resources/physician-well-being-and-professional-satisfaction/individual-physician-well-being-and-burnout-tools</a:t>
            </a:r>
            <a:r>
              <a:rPr lang="en-US"/>
              <a:t> </a:t>
            </a:r>
          </a:p>
          <a:p>
            <a:endParaRPr lang="en-US"/>
          </a:p>
        </p:txBody>
      </p:sp>
    </p:spTree>
    <p:extLst>
      <p:ext uri="{BB962C8B-B14F-4D97-AF65-F5344CB8AC3E}">
        <p14:creationId xmlns:p14="http://schemas.microsoft.com/office/powerpoint/2010/main" val="32648157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1699F4E-614C-4C07-B1CC-20A0236BBE27}"/>
              </a:ext>
            </a:extLst>
          </p:cNvPr>
          <p:cNvSpPr>
            <a:spLocks noGrp="1"/>
          </p:cNvSpPr>
          <p:nvPr>
            <p:ph type="title"/>
          </p:nvPr>
        </p:nvSpPr>
        <p:spPr/>
        <p:txBody>
          <a:bodyPr/>
          <a:lstStyle/>
          <a:p>
            <a:r>
              <a:rPr lang="en-US"/>
              <a:t>Webinar Faculty</a:t>
            </a:r>
          </a:p>
        </p:txBody>
      </p:sp>
      <p:sp>
        <p:nvSpPr>
          <p:cNvPr id="3" name="Content Placeholder 2">
            <a:extLst>
              <a:ext uri="{FF2B5EF4-FFF2-40B4-BE49-F238E27FC236}">
                <a16:creationId xmlns:a16="http://schemas.microsoft.com/office/drawing/2014/main" xmlns="" id="{4A9176BB-36F6-4BB0-BAD5-23C09FCDF9DE}"/>
              </a:ext>
            </a:extLst>
          </p:cNvPr>
          <p:cNvSpPr>
            <a:spLocks noGrp="1"/>
          </p:cNvSpPr>
          <p:nvPr>
            <p:ph idx="1"/>
          </p:nvPr>
        </p:nvSpPr>
        <p:spPr/>
        <p:txBody>
          <a:bodyPr/>
          <a:lstStyle/>
          <a:p>
            <a:pPr marL="0" indent="0">
              <a:buNone/>
            </a:pPr>
            <a:r>
              <a:rPr lang="en-US" sz="2800" b="1" dirty="0"/>
              <a:t>Moderator</a:t>
            </a:r>
          </a:p>
          <a:p>
            <a:r>
              <a:rPr lang="en-US" sz="2800" dirty="0"/>
              <a:t>Akshay Khandelwal, MD, FACC – Immediate Past Chair of ACC’s Board of Governors </a:t>
            </a:r>
          </a:p>
          <a:p>
            <a:pPr marL="0" indent="0">
              <a:buNone/>
            </a:pPr>
            <a:r>
              <a:rPr lang="en-US" sz="2800" b="1" dirty="0"/>
              <a:t>Presenters</a:t>
            </a:r>
          </a:p>
          <a:p>
            <a:r>
              <a:rPr lang="en-US" sz="2800" dirty="0"/>
              <a:t>Scott Lilly, MD, PhD, FACC –  Immediate Past Chair, ACC Early Career Section</a:t>
            </a:r>
          </a:p>
          <a:p>
            <a:r>
              <a:rPr lang="en-US" sz="2800" dirty="0"/>
              <a:t>Poonam Velagapudi, MD, FACC –Chair, ACC Early Career Section </a:t>
            </a:r>
          </a:p>
        </p:txBody>
      </p:sp>
    </p:spTree>
    <p:extLst>
      <p:ext uri="{BB962C8B-B14F-4D97-AF65-F5344CB8AC3E}">
        <p14:creationId xmlns:p14="http://schemas.microsoft.com/office/powerpoint/2010/main" val="32709231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85750"/>
            <a:ext cx="8229600" cy="857250"/>
          </a:xfrm>
        </p:spPr>
        <p:txBody>
          <a:bodyPr/>
          <a:lstStyle/>
          <a:p>
            <a:r>
              <a:rPr lang="en-US"/>
              <a:t>                              THANK YOU</a:t>
            </a:r>
          </a:p>
        </p:txBody>
      </p:sp>
      <p:pic>
        <p:nvPicPr>
          <p:cNvPr id="4" name="Content Placeholder 3"/>
          <p:cNvPicPr>
            <a:picLocks noGrp="1" noChangeAspect="1"/>
          </p:cNvPicPr>
          <p:nvPr>
            <p:ph idx="1"/>
          </p:nvPr>
        </p:nvPicPr>
        <p:blipFill>
          <a:blip r:embed="rId2"/>
          <a:stretch>
            <a:fillRect/>
          </a:stretch>
        </p:blipFill>
        <p:spPr>
          <a:xfrm>
            <a:off x="2170857" y="1369219"/>
            <a:ext cx="4802287" cy="3263504"/>
          </a:xfrm>
          <a:prstGeom prst="rect">
            <a:avLst/>
          </a:prstGeom>
        </p:spPr>
      </p:pic>
    </p:spTree>
    <p:extLst>
      <p:ext uri="{BB962C8B-B14F-4D97-AF65-F5344CB8AC3E}">
        <p14:creationId xmlns:p14="http://schemas.microsoft.com/office/powerpoint/2010/main" val="15145092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3" descr="ACC_SIG_BLUE_1900x600.png">
            <a:extLst>
              <a:ext uri="{FF2B5EF4-FFF2-40B4-BE49-F238E27FC236}">
                <a16:creationId xmlns:a16="http://schemas.microsoft.com/office/drawing/2014/main" xmlns="" id="{BCC140F0-9294-4F37-9D66-71FFEBB6583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8488" y="1317625"/>
            <a:ext cx="7947025" cy="250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D7085E-7149-41E7-B732-DAAB719E5212}"/>
              </a:ext>
            </a:extLst>
          </p:cNvPr>
          <p:cNvSpPr>
            <a:spLocks noGrp="1"/>
          </p:cNvSpPr>
          <p:nvPr>
            <p:ph type="title"/>
          </p:nvPr>
        </p:nvSpPr>
        <p:spPr/>
        <p:txBody>
          <a:bodyPr/>
          <a:lstStyle/>
          <a:p>
            <a:r>
              <a:rPr lang="en-US"/>
              <a:t>Member Well-Being</a:t>
            </a:r>
          </a:p>
        </p:txBody>
      </p:sp>
      <p:pic>
        <p:nvPicPr>
          <p:cNvPr id="5" name="Picture 4">
            <a:extLst>
              <a:ext uri="{FF2B5EF4-FFF2-40B4-BE49-F238E27FC236}">
                <a16:creationId xmlns:a16="http://schemas.microsoft.com/office/drawing/2014/main" xmlns="" id="{E58C5A4A-6DA4-4420-BCD0-205F2EBCE4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5044" y="1543050"/>
            <a:ext cx="7661756" cy="2057400"/>
          </a:xfrm>
          <a:prstGeom prst="rect">
            <a:avLst/>
          </a:prstGeom>
        </p:spPr>
      </p:pic>
    </p:spTree>
    <p:extLst>
      <p:ext uri="{BB962C8B-B14F-4D97-AF65-F5344CB8AC3E}">
        <p14:creationId xmlns:p14="http://schemas.microsoft.com/office/powerpoint/2010/main" val="5573700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8066" name="Chart 4">
            <a:extLst>
              <a:ext uri="{FF2B5EF4-FFF2-40B4-BE49-F238E27FC236}">
                <a16:creationId xmlns:a16="http://schemas.microsoft.com/office/drawing/2014/main" xmlns="" id="{EEE9E35B-7C60-46EE-B4A8-91211BC8C6F6}"/>
              </a:ext>
            </a:extLst>
          </p:cNvPr>
          <p:cNvGraphicFramePr>
            <a:graphicFrameLocks/>
          </p:cNvGraphicFramePr>
          <p:nvPr/>
        </p:nvGraphicFramePr>
        <p:xfrm>
          <a:off x="338139" y="854076"/>
          <a:ext cx="8510587" cy="3717925"/>
        </p:xfrm>
        <a:graphic>
          <a:graphicData uri="http://schemas.openxmlformats.org/presentationml/2006/ole">
            <mc:AlternateContent xmlns:mc="http://schemas.openxmlformats.org/markup-compatibility/2006">
              <mc:Choice xmlns:v="urn:schemas-microsoft-com:vml" Requires="v">
                <p:oleObj spid="_x0000_s31759" name="Chart" r:id="rId4" imgW="8516850" imgH="3718882" progId="Excel.Chart.8">
                  <p:embed/>
                </p:oleObj>
              </mc:Choice>
              <mc:Fallback>
                <p:oleObj name="Chart" r:id="rId4" imgW="8516850" imgH="3718882" progId="Excel.Chart.8">
                  <p:embed/>
                  <p:pic>
                    <p:nvPicPr>
                      <p:cNvPr id="88066" name="Chart 4">
                        <a:extLst>
                          <a:ext uri="{FF2B5EF4-FFF2-40B4-BE49-F238E27FC236}">
                            <a16:creationId xmlns:a16="http://schemas.microsoft.com/office/drawing/2014/main" xmlns="" id="{EEE9E35B-7C60-46EE-B4A8-91211BC8C6F6}"/>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8139" y="854076"/>
                        <a:ext cx="8510587" cy="3717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8067" name="TextBox 2">
            <a:extLst>
              <a:ext uri="{FF2B5EF4-FFF2-40B4-BE49-F238E27FC236}">
                <a16:creationId xmlns:a16="http://schemas.microsoft.com/office/drawing/2014/main" xmlns="" id="{5AAF78D7-FE00-44D4-87E0-D08E31C62242}"/>
              </a:ext>
            </a:extLst>
          </p:cNvPr>
          <p:cNvSpPr txBox="1">
            <a:spLocks noChangeArrowheads="1"/>
          </p:cNvSpPr>
          <p:nvPr/>
        </p:nvSpPr>
        <p:spPr bwMode="auto">
          <a:xfrm>
            <a:off x="590550" y="565150"/>
            <a:ext cx="79629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Franklin Gothic Book" panose="020B050302010202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Franklin Gothic Book" panose="020B05030201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Franklin Gothic Book" panose="020B050302010202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Franklin Gothic Book" panose="020B0503020102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Franklin Gothic Book" panose="020B050302010202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ea typeface="MS PGothic" panose="020B0600070205080204" pitchFamily="34" charset="-128"/>
              </a:defRPr>
            </a:lvl9pPr>
          </a:lstStyle>
          <a:p>
            <a:pPr defTabSz="914378">
              <a:spcBef>
                <a:spcPct val="0"/>
              </a:spcBef>
              <a:buNone/>
              <a:defRPr/>
            </a:pPr>
            <a:r>
              <a:rPr lang="en-US" altLang="en-US" sz="1000">
                <a:solidFill>
                  <a:srgbClr val="00386B"/>
                </a:solidFill>
                <a:latin typeface="Calibri" panose="020F0502020204030204" pitchFamily="34" charset="0"/>
                <a:cs typeface="Calibri" panose="020F0502020204030204" pitchFamily="34" charset="0"/>
              </a:rPr>
              <a:t>Payment issues/new models continues to be a challenge in CV medicine. Two fifths (39%) of members identify new payment models/MACRA/ACOs as the biggest issue facing CV medicine. Work-life balance (28%), certification/MOC (21%), and extensive work load/work hours (20%) are also challenges.</a:t>
            </a:r>
          </a:p>
        </p:txBody>
      </p:sp>
      <p:sp>
        <p:nvSpPr>
          <p:cNvPr id="88068" name="Text Box 4">
            <a:extLst>
              <a:ext uri="{FF2B5EF4-FFF2-40B4-BE49-F238E27FC236}">
                <a16:creationId xmlns:a16="http://schemas.microsoft.com/office/drawing/2014/main" xmlns="" id="{AE6ECC24-F770-4F2E-AC8C-CEE387398437}"/>
              </a:ext>
            </a:extLst>
          </p:cNvPr>
          <p:cNvSpPr txBox="1">
            <a:spLocks noChangeArrowheads="1"/>
          </p:cNvSpPr>
          <p:nvPr/>
        </p:nvSpPr>
        <p:spPr bwMode="auto">
          <a:xfrm>
            <a:off x="512764" y="4754564"/>
            <a:ext cx="581183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Franklin Gothic Book" panose="020B050302010202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Franklin Gothic Book" panose="020B05030201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Franklin Gothic Book" panose="020B050302010202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Franklin Gothic Book" panose="020B0503020102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Franklin Gothic Book" panose="020B050302010202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ea typeface="MS PGothic" panose="020B0600070205080204" pitchFamily="34" charset="-128"/>
              </a:defRPr>
            </a:lvl9pPr>
          </a:lstStyle>
          <a:p>
            <a:pPr defTabSz="914378">
              <a:spcBef>
                <a:spcPct val="0"/>
              </a:spcBef>
              <a:buNone/>
              <a:defRPr/>
            </a:pPr>
            <a:r>
              <a:rPr lang="en-US" altLang="en-US" sz="1000">
                <a:solidFill>
                  <a:srgbClr val="00386B"/>
                </a:solidFill>
                <a:latin typeface="Times" panose="02020603050405020304" pitchFamily="18" charset="0"/>
              </a:rPr>
              <a:t>Q:  </a:t>
            </a:r>
            <a:r>
              <a:rPr lang="en-US" altLang="en-US" sz="1000" i="1">
                <a:solidFill>
                  <a:srgbClr val="00386B"/>
                </a:solidFill>
                <a:latin typeface="Times" panose="02020603050405020304" pitchFamily="18" charset="0"/>
              </a:rPr>
              <a:t>What are the three biggest issues you will face in cardiovascular medicine over the next three years?</a:t>
            </a:r>
          </a:p>
        </p:txBody>
      </p:sp>
      <p:sp>
        <p:nvSpPr>
          <p:cNvPr id="88069" name="TextBox 1">
            <a:extLst>
              <a:ext uri="{FF2B5EF4-FFF2-40B4-BE49-F238E27FC236}">
                <a16:creationId xmlns:a16="http://schemas.microsoft.com/office/drawing/2014/main" xmlns="" id="{F4FECFFA-79CB-4425-A7CE-F85FBD7E2F2A}"/>
              </a:ext>
            </a:extLst>
          </p:cNvPr>
          <p:cNvSpPr txBox="1">
            <a:spLocks noChangeArrowheads="1"/>
          </p:cNvSpPr>
          <p:nvPr/>
        </p:nvSpPr>
        <p:spPr bwMode="auto">
          <a:xfrm>
            <a:off x="1303338" y="1006475"/>
            <a:ext cx="3429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Franklin Gothic Book" panose="020B050302010202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Franklin Gothic Book" panose="020B05030201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Franklin Gothic Book" panose="020B050302010202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Franklin Gothic Book" panose="020B0503020102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Franklin Gothic Book" panose="020B050302010202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ea typeface="MS PGothic" panose="020B0600070205080204" pitchFamily="34" charset="-128"/>
              </a:defRPr>
            </a:lvl9pPr>
          </a:lstStyle>
          <a:p>
            <a:pPr algn="ctr" defTabSz="914378">
              <a:spcBef>
                <a:spcPct val="0"/>
              </a:spcBef>
              <a:buNone/>
              <a:defRPr/>
            </a:pPr>
            <a:r>
              <a:rPr lang="en-US" altLang="en-US" sz="900">
                <a:solidFill>
                  <a:srgbClr val="00386B"/>
                </a:solidFill>
              </a:rPr>
              <a:t>*</a:t>
            </a:r>
          </a:p>
        </p:txBody>
      </p:sp>
      <p:sp>
        <p:nvSpPr>
          <p:cNvPr id="88070" name="TextBox 7">
            <a:extLst>
              <a:ext uri="{FF2B5EF4-FFF2-40B4-BE49-F238E27FC236}">
                <a16:creationId xmlns:a16="http://schemas.microsoft.com/office/drawing/2014/main" xmlns="" id="{621E0380-308A-435B-B4ED-39E4B750953C}"/>
              </a:ext>
            </a:extLst>
          </p:cNvPr>
          <p:cNvSpPr txBox="1">
            <a:spLocks noChangeArrowheads="1"/>
          </p:cNvSpPr>
          <p:nvPr/>
        </p:nvSpPr>
        <p:spPr bwMode="auto">
          <a:xfrm>
            <a:off x="2170113" y="1150939"/>
            <a:ext cx="3429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Franklin Gothic Book" panose="020B050302010202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Franklin Gothic Book" panose="020B05030201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Franklin Gothic Book" panose="020B050302010202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Franklin Gothic Book" panose="020B0503020102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Franklin Gothic Book" panose="020B050302010202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ea typeface="MS PGothic" panose="020B0600070205080204" pitchFamily="34" charset="-128"/>
              </a:defRPr>
            </a:lvl9pPr>
          </a:lstStyle>
          <a:p>
            <a:pPr algn="ctr" defTabSz="914378">
              <a:spcBef>
                <a:spcPct val="0"/>
              </a:spcBef>
              <a:buNone/>
              <a:defRPr/>
            </a:pPr>
            <a:r>
              <a:rPr lang="en-US" altLang="en-US" sz="900">
                <a:solidFill>
                  <a:srgbClr val="00386B"/>
                </a:solidFill>
              </a:rPr>
              <a:t>*</a:t>
            </a:r>
          </a:p>
        </p:txBody>
      </p:sp>
      <p:sp>
        <p:nvSpPr>
          <p:cNvPr id="88071" name="TextBox 8">
            <a:extLst>
              <a:ext uri="{FF2B5EF4-FFF2-40B4-BE49-F238E27FC236}">
                <a16:creationId xmlns:a16="http://schemas.microsoft.com/office/drawing/2014/main" xmlns="" id="{8E63823E-A8D7-4957-A194-E48BEA9E48C5}"/>
              </a:ext>
            </a:extLst>
          </p:cNvPr>
          <p:cNvSpPr txBox="1">
            <a:spLocks noChangeArrowheads="1"/>
          </p:cNvSpPr>
          <p:nvPr/>
        </p:nvSpPr>
        <p:spPr bwMode="auto">
          <a:xfrm>
            <a:off x="1506538" y="1430339"/>
            <a:ext cx="3429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Franklin Gothic Book" panose="020B050302010202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Franklin Gothic Book" panose="020B05030201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Franklin Gothic Book" panose="020B050302010202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Franklin Gothic Book" panose="020B0503020102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Franklin Gothic Book" panose="020B050302010202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ea typeface="MS PGothic" panose="020B0600070205080204" pitchFamily="34" charset="-128"/>
              </a:defRPr>
            </a:lvl9pPr>
          </a:lstStyle>
          <a:p>
            <a:pPr algn="ctr" defTabSz="914378">
              <a:spcBef>
                <a:spcPct val="0"/>
              </a:spcBef>
              <a:buNone/>
              <a:defRPr/>
            </a:pPr>
            <a:r>
              <a:rPr lang="en-US" altLang="en-US" sz="900">
                <a:solidFill>
                  <a:srgbClr val="00386B"/>
                </a:solidFill>
              </a:rPr>
              <a:t>*</a:t>
            </a:r>
          </a:p>
        </p:txBody>
      </p:sp>
      <p:sp>
        <p:nvSpPr>
          <p:cNvPr id="88072" name="TextBox 9">
            <a:extLst>
              <a:ext uri="{FF2B5EF4-FFF2-40B4-BE49-F238E27FC236}">
                <a16:creationId xmlns:a16="http://schemas.microsoft.com/office/drawing/2014/main" xmlns="" id="{41A95584-1AFC-419A-808C-9578BC995F96}"/>
              </a:ext>
            </a:extLst>
          </p:cNvPr>
          <p:cNvSpPr txBox="1">
            <a:spLocks noChangeArrowheads="1"/>
          </p:cNvSpPr>
          <p:nvPr/>
        </p:nvSpPr>
        <p:spPr bwMode="auto">
          <a:xfrm>
            <a:off x="2160588" y="2000251"/>
            <a:ext cx="3429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Franklin Gothic Book" panose="020B050302010202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Franklin Gothic Book" panose="020B05030201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Franklin Gothic Book" panose="020B050302010202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Franklin Gothic Book" panose="020B0503020102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Franklin Gothic Book" panose="020B050302010202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ea typeface="MS PGothic" panose="020B0600070205080204" pitchFamily="34" charset="-128"/>
              </a:defRPr>
            </a:lvl9pPr>
          </a:lstStyle>
          <a:p>
            <a:pPr algn="ctr" defTabSz="914378">
              <a:spcBef>
                <a:spcPct val="0"/>
              </a:spcBef>
              <a:buNone/>
              <a:defRPr/>
            </a:pPr>
            <a:r>
              <a:rPr lang="en-US" altLang="en-US" sz="900">
                <a:solidFill>
                  <a:srgbClr val="00386B"/>
                </a:solidFill>
              </a:rPr>
              <a:t>*</a:t>
            </a:r>
          </a:p>
        </p:txBody>
      </p:sp>
      <p:sp>
        <p:nvSpPr>
          <p:cNvPr id="88073" name="TextBox 11">
            <a:extLst>
              <a:ext uri="{FF2B5EF4-FFF2-40B4-BE49-F238E27FC236}">
                <a16:creationId xmlns:a16="http://schemas.microsoft.com/office/drawing/2014/main" xmlns="" id="{A65610E7-F160-433D-A6AD-ECB7BF1D3C4C}"/>
              </a:ext>
            </a:extLst>
          </p:cNvPr>
          <p:cNvSpPr txBox="1">
            <a:spLocks noChangeArrowheads="1"/>
          </p:cNvSpPr>
          <p:nvPr/>
        </p:nvSpPr>
        <p:spPr bwMode="auto">
          <a:xfrm>
            <a:off x="233363" y="2276476"/>
            <a:ext cx="3429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Franklin Gothic Book" panose="020B050302010202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Franklin Gothic Book" panose="020B05030201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Franklin Gothic Book" panose="020B050302010202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Franklin Gothic Book" panose="020B0503020102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Franklin Gothic Book" panose="020B050302010202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ea typeface="MS PGothic" panose="020B0600070205080204" pitchFamily="34" charset="-128"/>
              </a:defRPr>
            </a:lvl9pPr>
          </a:lstStyle>
          <a:p>
            <a:pPr algn="ctr" defTabSz="914378">
              <a:spcBef>
                <a:spcPct val="0"/>
              </a:spcBef>
              <a:buNone/>
              <a:defRPr/>
            </a:pPr>
            <a:r>
              <a:rPr lang="en-US" altLang="en-US" sz="900">
                <a:solidFill>
                  <a:srgbClr val="00386B"/>
                </a:solidFill>
              </a:rPr>
              <a:t>*</a:t>
            </a:r>
          </a:p>
        </p:txBody>
      </p:sp>
      <p:sp>
        <p:nvSpPr>
          <p:cNvPr id="88074" name="TextBox 12">
            <a:extLst>
              <a:ext uri="{FF2B5EF4-FFF2-40B4-BE49-F238E27FC236}">
                <a16:creationId xmlns:a16="http://schemas.microsoft.com/office/drawing/2014/main" xmlns="" id="{13B82D36-EEF1-4944-BDA9-F8F40C697C71}"/>
              </a:ext>
            </a:extLst>
          </p:cNvPr>
          <p:cNvSpPr txBox="1">
            <a:spLocks noChangeArrowheads="1"/>
          </p:cNvSpPr>
          <p:nvPr/>
        </p:nvSpPr>
        <p:spPr bwMode="auto">
          <a:xfrm>
            <a:off x="1149350" y="2700338"/>
            <a:ext cx="3429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Franklin Gothic Book" panose="020B050302010202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Franklin Gothic Book" panose="020B05030201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Franklin Gothic Book" panose="020B050302010202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Franklin Gothic Book" panose="020B0503020102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Franklin Gothic Book" panose="020B050302010202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ea typeface="MS PGothic" panose="020B0600070205080204" pitchFamily="34" charset="-128"/>
              </a:defRPr>
            </a:lvl9pPr>
          </a:lstStyle>
          <a:p>
            <a:pPr algn="ctr" defTabSz="914378">
              <a:spcBef>
                <a:spcPct val="0"/>
              </a:spcBef>
              <a:buNone/>
              <a:defRPr/>
            </a:pPr>
            <a:r>
              <a:rPr lang="en-US" altLang="en-US" sz="900">
                <a:solidFill>
                  <a:srgbClr val="00386B"/>
                </a:solidFill>
              </a:rPr>
              <a:t>*</a:t>
            </a:r>
          </a:p>
        </p:txBody>
      </p:sp>
      <p:sp>
        <p:nvSpPr>
          <p:cNvPr id="88075" name="TextBox 13">
            <a:extLst>
              <a:ext uri="{FF2B5EF4-FFF2-40B4-BE49-F238E27FC236}">
                <a16:creationId xmlns:a16="http://schemas.microsoft.com/office/drawing/2014/main" xmlns="" id="{4B169ABA-AC93-4367-B46E-6EE81D5A5E15}"/>
              </a:ext>
            </a:extLst>
          </p:cNvPr>
          <p:cNvSpPr txBox="1">
            <a:spLocks noChangeArrowheads="1"/>
          </p:cNvSpPr>
          <p:nvPr/>
        </p:nvSpPr>
        <p:spPr bwMode="auto">
          <a:xfrm>
            <a:off x="798513" y="3273425"/>
            <a:ext cx="3429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Franklin Gothic Book" panose="020B050302010202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Franklin Gothic Book" panose="020B05030201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Franklin Gothic Book" panose="020B050302010202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Franklin Gothic Book" panose="020B0503020102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Franklin Gothic Book" panose="020B050302010202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ea typeface="MS PGothic" panose="020B0600070205080204" pitchFamily="34" charset="-128"/>
              </a:defRPr>
            </a:lvl9pPr>
          </a:lstStyle>
          <a:p>
            <a:pPr algn="ctr" defTabSz="914378">
              <a:spcBef>
                <a:spcPct val="0"/>
              </a:spcBef>
              <a:buNone/>
              <a:defRPr/>
            </a:pPr>
            <a:r>
              <a:rPr lang="en-US" altLang="en-US" sz="900">
                <a:solidFill>
                  <a:srgbClr val="00386B"/>
                </a:solidFill>
              </a:rPr>
              <a:t>*</a:t>
            </a:r>
          </a:p>
        </p:txBody>
      </p:sp>
      <p:sp>
        <p:nvSpPr>
          <p:cNvPr id="88076" name="TextBox 14">
            <a:extLst>
              <a:ext uri="{FF2B5EF4-FFF2-40B4-BE49-F238E27FC236}">
                <a16:creationId xmlns:a16="http://schemas.microsoft.com/office/drawing/2014/main" xmlns="" id="{7D3247EF-C8F5-480C-97D8-FD897DD1F9AC}"/>
              </a:ext>
            </a:extLst>
          </p:cNvPr>
          <p:cNvSpPr txBox="1">
            <a:spLocks noChangeArrowheads="1"/>
          </p:cNvSpPr>
          <p:nvPr/>
        </p:nvSpPr>
        <p:spPr bwMode="auto">
          <a:xfrm>
            <a:off x="1574800" y="3552826"/>
            <a:ext cx="3429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Franklin Gothic Book" panose="020B050302010202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Franklin Gothic Book" panose="020B05030201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Franklin Gothic Book" panose="020B050302010202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Franklin Gothic Book" panose="020B0503020102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Franklin Gothic Book" panose="020B050302010202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ea typeface="MS PGothic" panose="020B0600070205080204" pitchFamily="34" charset="-128"/>
              </a:defRPr>
            </a:lvl9pPr>
          </a:lstStyle>
          <a:p>
            <a:pPr algn="ctr" defTabSz="914378">
              <a:spcBef>
                <a:spcPct val="0"/>
              </a:spcBef>
              <a:buNone/>
              <a:defRPr/>
            </a:pPr>
            <a:r>
              <a:rPr lang="en-US" altLang="en-US" sz="900">
                <a:solidFill>
                  <a:srgbClr val="00386B"/>
                </a:solidFill>
              </a:rPr>
              <a:t>*</a:t>
            </a:r>
          </a:p>
        </p:txBody>
      </p:sp>
      <p:sp>
        <p:nvSpPr>
          <p:cNvPr id="5135" name="Text Box 4">
            <a:extLst>
              <a:ext uri="{FF2B5EF4-FFF2-40B4-BE49-F238E27FC236}">
                <a16:creationId xmlns:a16="http://schemas.microsoft.com/office/drawing/2014/main" xmlns="" id="{A744D3EB-144B-4003-9D03-49BAC7F9315F}"/>
              </a:ext>
            </a:extLst>
          </p:cNvPr>
          <p:cNvSpPr txBox="1">
            <a:spLocks noChangeArrowheads="1"/>
          </p:cNvSpPr>
          <p:nvPr/>
        </p:nvSpPr>
        <p:spPr bwMode="auto">
          <a:xfrm>
            <a:off x="3200401" y="4475163"/>
            <a:ext cx="1520825"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Franklin Gothic Book"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Franklin Gothic Book"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Franklin Gothic Book"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Franklin Gothic Book"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Franklin Gothic Book"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itchFamily="34" charset="0"/>
                <a:ea typeface="ＭＳ Ｐゴシック" panose="020B0600070205080204" pitchFamily="34" charset="-128"/>
              </a:defRPr>
            </a:lvl9pPr>
          </a:lstStyle>
          <a:p>
            <a:pPr defTabSz="914378">
              <a:spcBef>
                <a:spcPct val="0"/>
              </a:spcBef>
              <a:buNone/>
              <a:defRPr/>
            </a:pPr>
            <a:r>
              <a:rPr lang="en-US" altLang="en-US" sz="750">
                <a:solidFill>
                  <a:srgbClr val="00386B"/>
                </a:solidFill>
                <a:ea typeface="Geneva"/>
                <a:cs typeface="Geneva"/>
              </a:rPr>
              <a:t>* New category added in 2016</a:t>
            </a:r>
            <a:endParaRPr lang="en-US" altLang="en-US" sz="750" i="1">
              <a:solidFill>
                <a:srgbClr val="00386B"/>
              </a:solidFill>
              <a:ea typeface="Geneva"/>
              <a:cs typeface="Geneva"/>
            </a:endParaRPr>
          </a:p>
        </p:txBody>
      </p:sp>
      <p:cxnSp>
        <p:nvCxnSpPr>
          <p:cNvPr id="3" name="Straight Arrow Connector 2">
            <a:extLst>
              <a:ext uri="{FF2B5EF4-FFF2-40B4-BE49-F238E27FC236}">
                <a16:creationId xmlns:a16="http://schemas.microsoft.com/office/drawing/2014/main" xmlns="" id="{403F593B-4280-470E-AFAE-7AA20CE3CDFA}"/>
              </a:ext>
            </a:extLst>
          </p:cNvPr>
          <p:cNvCxnSpPr>
            <a:cxnSpLocks/>
          </p:cNvCxnSpPr>
          <p:nvPr/>
        </p:nvCxnSpPr>
        <p:spPr>
          <a:xfrm>
            <a:off x="2170114" y="1058864"/>
            <a:ext cx="173037" cy="15398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8079" name="Rectangle 2">
            <a:extLst>
              <a:ext uri="{FF2B5EF4-FFF2-40B4-BE49-F238E27FC236}">
                <a16:creationId xmlns:a16="http://schemas.microsoft.com/office/drawing/2014/main" xmlns="" id="{C45FC995-A857-4F1F-8D3F-A5D8417D34C2}"/>
              </a:ext>
            </a:extLst>
          </p:cNvPr>
          <p:cNvSpPr txBox="1">
            <a:spLocks/>
          </p:cNvSpPr>
          <p:nvPr/>
        </p:nvSpPr>
        <p:spPr bwMode="auto">
          <a:xfrm>
            <a:off x="776288" y="-50800"/>
            <a:ext cx="79629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Franklin Gothic Book" panose="020B050302010202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Franklin Gothic Book" panose="020B05030201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Franklin Gothic Book" panose="020B050302010202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Franklin Gothic Book" panose="020B0503020102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Franklin Gothic Book" panose="020B050302010202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ea typeface="MS PGothic" panose="020B0600070205080204" pitchFamily="34" charset="-128"/>
              </a:defRPr>
            </a:lvl9pPr>
          </a:lstStyle>
          <a:p>
            <a:pPr algn="ctr" defTabSz="914378">
              <a:spcBef>
                <a:spcPct val="0"/>
              </a:spcBef>
              <a:buNone/>
              <a:defRPr/>
            </a:pPr>
            <a:r>
              <a:rPr lang="en-US" altLang="en-US" sz="3600" b="1">
                <a:solidFill>
                  <a:srgbClr val="002060"/>
                </a:solidFill>
                <a:latin typeface="Calibri" panose="020F0502020204030204" pitchFamily="34" charset="0"/>
                <a:cs typeface="Calibri" panose="020F0502020204030204" pitchFamily="34" charset="0"/>
              </a:rPr>
              <a:t>Biggest Challenges in CV Medicine</a:t>
            </a:r>
            <a:endParaRPr lang="en-US" altLang="en-US" sz="3600">
              <a:solidFill>
                <a:srgbClr val="002060"/>
              </a:solidFill>
              <a:latin typeface="Calibri" panose="020F0502020204030204" pitchFamily="34" charset="0"/>
              <a:cs typeface="Calibri" panose="020F0502020204030204" pitchFamily="34" charset="0"/>
            </a:endParaRPr>
          </a:p>
        </p:txBody>
      </p:sp>
      <p:cxnSp>
        <p:nvCxnSpPr>
          <p:cNvPr id="26" name="Straight Arrow Connector 25">
            <a:extLst>
              <a:ext uri="{FF2B5EF4-FFF2-40B4-BE49-F238E27FC236}">
                <a16:creationId xmlns:a16="http://schemas.microsoft.com/office/drawing/2014/main" xmlns="" id="{E65399A6-9E55-4880-9B8F-69358B49FF4E}"/>
              </a:ext>
            </a:extLst>
          </p:cNvPr>
          <p:cNvCxnSpPr>
            <a:cxnSpLocks/>
          </p:cNvCxnSpPr>
          <p:nvPr/>
        </p:nvCxnSpPr>
        <p:spPr>
          <a:xfrm>
            <a:off x="341313" y="1222376"/>
            <a:ext cx="171450" cy="15557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xmlns="" id="{7C1B6C0D-008C-43BD-A77F-4DDF1ACD00EB}"/>
              </a:ext>
            </a:extLst>
          </p:cNvPr>
          <p:cNvCxnSpPr>
            <a:cxnSpLocks/>
          </p:cNvCxnSpPr>
          <p:nvPr/>
        </p:nvCxnSpPr>
        <p:spPr>
          <a:xfrm>
            <a:off x="1646239" y="1793876"/>
            <a:ext cx="173037" cy="15398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xmlns="" id="{889E40C4-CC40-4AFC-BE14-87B6B48AAD76}"/>
              </a:ext>
            </a:extLst>
          </p:cNvPr>
          <p:cNvCxnSpPr>
            <a:cxnSpLocks/>
          </p:cNvCxnSpPr>
          <p:nvPr/>
        </p:nvCxnSpPr>
        <p:spPr>
          <a:xfrm>
            <a:off x="1144589" y="2613026"/>
            <a:ext cx="173037" cy="15398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55034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a:extLst>
              <a:ext uri="{FF2B5EF4-FFF2-40B4-BE49-F238E27FC236}">
                <a16:creationId xmlns:a16="http://schemas.microsoft.com/office/drawing/2014/main" xmlns="" id="{E3A4B4BA-1254-4E72-ACAA-5B884E3D2676}"/>
              </a:ext>
            </a:extLst>
          </p:cNvPr>
          <p:cNvSpPr txBox="1">
            <a:spLocks noChangeArrowheads="1"/>
          </p:cNvSpPr>
          <p:nvPr/>
        </p:nvSpPr>
        <p:spPr bwMode="auto">
          <a:xfrm>
            <a:off x="209550" y="131764"/>
            <a:ext cx="87249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Franklin Gothic Book" panose="020B0503020102020204" pitchFamily="34" charset="0"/>
                <a:ea typeface="MS PGothic" panose="020B0600070205080204" pitchFamily="34" charset="-128"/>
              </a:defRPr>
            </a:lvl1pPr>
            <a:lvl2pPr marL="742950" indent="-285750">
              <a:defRPr>
                <a:solidFill>
                  <a:schemeClr val="tx1"/>
                </a:solidFill>
                <a:latin typeface="Franklin Gothic Book" panose="020B0503020102020204" pitchFamily="34" charset="0"/>
                <a:ea typeface="MS PGothic" panose="020B0600070205080204" pitchFamily="34" charset="-128"/>
              </a:defRPr>
            </a:lvl2pPr>
            <a:lvl3pPr marL="1143000" indent="-228600">
              <a:defRPr>
                <a:solidFill>
                  <a:schemeClr val="tx1"/>
                </a:solidFill>
                <a:latin typeface="Franklin Gothic Book" panose="020B0503020102020204" pitchFamily="34" charset="0"/>
                <a:ea typeface="MS PGothic" panose="020B0600070205080204" pitchFamily="34" charset="-128"/>
              </a:defRPr>
            </a:lvl3pPr>
            <a:lvl4pPr marL="1600200" indent="-228600">
              <a:defRPr>
                <a:solidFill>
                  <a:schemeClr val="tx1"/>
                </a:solidFill>
                <a:latin typeface="Franklin Gothic Book" panose="020B0503020102020204" pitchFamily="34" charset="0"/>
                <a:ea typeface="MS PGothic" panose="020B0600070205080204" pitchFamily="34" charset="-128"/>
              </a:defRPr>
            </a:lvl4pPr>
            <a:lvl5pPr marL="2057400" indent="-228600">
              <a:defRPr>
                <a:solidFill>
                  <a:schemeClr val="tx1"/>
                </a:solidFill>
                <a:latin typeface="Franklin Gothic Book" panose="020B05030201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ea typeface="MS PGothic" panose="020B0600070205080204" pitchFamily="34" charset="-128"/>
              </a:defRPr>
            </a:lvl9pPr>
          </a:lstStyle>
          <a:p>
            <a:pPr algn="ctr" defTabSz="914378">
              <a:defRPr/>
            </a:pPr>
            <a:r>
              <a:rPr lang="en-US" altLang="en-US" sz="3600" b="1" dirty="0">
                <a:solidFill>
                  <a:srgbClr val="002060"/>
                </a:solidFill>
                <a:latin typeface="Calibri" panose="020F0502020204030204" pitchFamily="34" charset="0"/>
                <a:cs typeface="Calibri" panose="020F0502020204030204" pitchFamily="34" charset="0"/>
              </a:rPr>
              <a:t>Which Physicians Are the Most Burned Out?</a:t>
            </a:r>
          </a:p>
        </p:txBody>
      </p:sp>
      <p:pic>
        <p:nvPicPr>
          <p:cNvPr id="3" name="Picture 2"/>
          <p:cNvPicPr>
            <a:picLocks noChangeAspect="1"/>
          </p:cNvPicPr>
          <p:nvPr/>
        </p:nvPicPr>
        <p:blipFill>
          <a:blip r:embed="rId2"/>
          <a:stretch>
            <a:fillRect/>
          </a:stretch>
        </p:blipFill>
        <p:spPr>
          <a:xfrm>
            <a:off x="2799041" y="929360"/>
            <a:ext cx="6042294" cy="3426255"/>
          </a:xfrm>
          <a:prstGeom prst="rect">
            <a:avLst/>
          </a:prstGeom>
        </p:spPr>
      </p:pic>
      <p:cxnSp>
        <p:nvCxnSpPr>
          <p:cNvPr id="4" name="Straight Connector 3">
            <a:extLst>
              <a:ext uri="{FF2B5EF4-FFF2-40B4-BE49-F238E27FC236}">
                <a16:creationId xmlns:a16="http://schemas.microsoft.com/office/drawing/2014/main" xmlns="" id="{0B516B22-4366-814C-ABFA-9A780EB37C72}"/>
              </a:ext>
            </a:extLst>
          </p:cNvPr>
          <p:cNvCxnSpPr/>
          <p:nvPr/>
        </p:nvCxnSpPr>
        <p:spPr>
          <a:xfrm>
            <a:off x="4275574" y="2271228"/>
            <a:ext cx="614362" cy="0"/>
          </a:xfrm>
          <a:prstGeom prst="line">
            <a:avLst/>
          </a:prstGeom>
          <a:ln w="57150" cmpd="sng">
            <a:solidFill>
              <a:srgbClr val="FF0000"/>
            </a:solidFill>
          </a:ln>
        </p:spPr>
        <p:style>
          <a:lnRef idx="2">
            <a:schemeClr val="accent1"/>
          </a:lnRef>
          <a:fillRef idx="0">
            <a:schemeClr val="accent1"/>
          </a:fillRef>
          <a:effectRef idx="1">
            <a:schemeClr val="accent1"/>
          </a:effectRef>
          <a:fontRef idx="minor">
            <a:schemeClr val="tx1"/>
          </a:fontRef>
        </p:style>
      </p:cxnSp>
      <p:sp>
        <p:nvSpPr>
          <p:cNvPr id="5" name="TextBox 3">
            <a:extLst>
              <a:ext uri="{FF2B5EF4-FFF2-40B4-BE49-F238E27FC236}">
                <a16:creationId xmlns:a16="http://schemas.microsoft.com/office/drawing/2014/main" xmlns="" id="{C421B80F-86C6-47C7-973D-BCC8DE7C430E}"/>
              </a:ext>
            </a:extLst>
          </p:cNvPr>
          <p:cNvSpPr txBox="1">
            <a:spLocks noChangeArrowheads="1"/>
          </p:cNvSpPr>
          <p:nvPr/>
        </p:nvSpPr>
        <p:spPr bwMode="auto">
          <a:xfrm>
            <a:off x="540550" y="1978840"/>
            <a:ext cx="2641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Franklin Gothic Book" panose="020B0503020102020204" pitchFamily="34" charset="0"/>
                <a:ea typeface="MS PGothic" panose="020B0600070205080204" pitchFamily="34" charset="-128"/>
              </a:defRPr>
            </a:lvl1pPr>
            <a:lvl2pPr marL="742950" indent="-285750">
              <a:defRPr>
                <a:solidFill>
                  <a:schemeClr val="tx1"/>
                </a:solidFill>
                <a:latin typeface="Franklin Gothic Book" panose="020B0503020102020204" pitchFamily="34" charset="0"/>
                <a:ea typeface="MS PGothic" panose="020B0600070205080204" pitchFamily="34" charset="-128"/>
              </a:defRPr>
            </a:lvl2pPr>
            <a:lvl3pPr marL="1143000" indent="-228600">
              <a:defRPr>
                <a:solidFill>
                  <a:schemeClr val="tx1"/>
                </a:solidFill>
                <a:latin typeface="Franklin Gothic Book" panose="020B0503020102020204" pitchFamily="34" charset="0"/>
                <a:ea typeface="MS PGothic" panose="020B0600070205080204" pitchFamily="34" charset="-128"/>
              </a:defRPr>
            </a:lvl3pPr>
            <a:lvl4pPr marL="1600200" indent="-228600">
              <a:defRPr>
                <a:solidFill>
                  <a:schemeClr val="tx1"/>
                </a:solidFill>
                <a:latin typeface="Franklin Gothic Book" panose="020B0503020102020204" pitchFamily="34" charset="0"/>
                <a:ea typeface="MS PGothic" panose="020B0600070205080204" pitchFamily="34" charset="-128"/>
              </a:defRPr>
            </a:lvl4pPr>
            <a:lvl5pPr marL="2057400" indent="-228600">
              <a:defRPr>
                <a:solidFill>
                  <a:schemeClr val="tx1"/>
                </a:solidFill>
                <a:latin typeface="Franklin Gothic Book" panose="020B05030201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ea typeface="MS PGothic" panose="020B0600070205080204" pitchFamily="34" charset="-128"/>
              </a:defRPr>
            </a:lvl9pPr>
          </a:lstStyle>
          <a:p>
            <a:pPr defTabSz="914378">
              <a:defRPr/>
            </a:pPr>
            <a:r>
              <a:rPr lang="en-US" altLang="en-US" sz="1600" b="1" dirty="0">
                <a:solidFill>
                  <a:srgbClr val="C00000"/>
                </a:solidFill>
                <a:latin typeface="Arial" panose="020B0604020202020204" pitchFamily="34" charset="0"/>
              </a:rPr>
              <a:t>4 out of 10 Cardiologists</a:t>
            </a:r>
          </a:p>
          <a:p>
            <a:pPr defTabSz="914378">
              <a:defRPr/>
            </a:pPr>
            <a:r>
              <a:rPr lang="en-US" altLang="en-US" sz="1600" b="1" dirty="0">
                <a:solidFill>
                  <a:srgbClr val="C00000"/>
                </a:solidFill>
                <a:latin typeface="Arial" panose="020B0604020202020204" pitchFamily="34" charset="0"/>
              </a:rPr>
              <a:t>are “Burned-Out</a:t>
            </a:r>
            <a:r>
              <a:rPr lang="en-US" altLang="en-US" sz="1600" dirty="0">
                <a:solidFill>
                  <a:srgbClr val="E6003E"/>
                </a:solidFill>
                <a:latin typeface="Arial" panose="020B0604020202020204" pitchFamily="34" charset="0"/>
              </a:rPr>
              <a:t>”</a:t>
            </a:r>
          </a:p>
        </p:txBody>
      </p:sp>
      <p:cxnSp>
        <p:nvCxnSpPr>
          <p:cNvPr id="6" name="Straight Arrow Connector 5">
            <a:extLst>
              <a:ext uri="{FF2B5EF4-FFF2-40B4-BE49-F238E27FC236}">
                <a16:creationId xmlns:a16="http://schemas.microsoft.com/office/drawing/2014/main" xmlns="" id="{4748B671-644A-2849-A857-D79222F148A7}"/>
              </a:ext>
            </a:extLst>
          </p:cNvPr>
          <p:cNvCxnSpPr/>
          <p:nvPr/>
        </p:nvCxnSpPr>
        <p:spPr>
          <a:xfrm>
            <a:off x="3348875" y="2221216"/>
            <a:ext cx="596900" cy="0"/>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2545405" y="4620862"/>
            <a:ext cx="4283545" cy="246221"/>
          </a:xfrm>
          <a:prstGeom prst="rect">
            <a:avLst/>
          </a:prstGeom>
          <a:noFill/>
        </p:spPr>
        <p:txBody>
          <a:bodyPr wrap="none" rtlCol="0">
            <a:spAutoFit/>
          </a:bodyPr>
          <a:lstStyle/>
          <a:p>
            <a:r>
              <a:rPr lang="en-US" sz="1000" dirty="0"/>
              <a:t>https://www.medscape.com/slideshow/2020-lifestyle-burnout-6012460#2</a:t>
            </a:r>
          </a:p>
        </p:txBody>
      </p:sp>
    </p:spTree>
    <p:extLst>
      <p:ext uri="{BB962C8B-B14F-4D97-AF65-F5344CB8AC3E}">
        <p14:creationId xmlns:p14="http://schemas.microsoft.com/office/powerpoint/2010/main" val="49933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457200" y="137932"/>
            <a:ext cx="8229600" cy="548640"/>
          </a:xfrm>
        </p:spPr>
        <p:txBody>
          <a:bodyPr/>
          <a:lstStyle/>
          <a:p>
            <a:pPr eaLnBrk="1" hangingPunct="1"/>
            <a:r>
              <a:rPr lang="en-US" sz="4000" b="1"/>
              <a:t>Mini-Z Burnout Questionnaire</a:t>
            </a:r>
            <a:endParaRPr lang="en-US" altLang="en-US" sz="4000"/>
          </a:p>
        </p:txBody>
      </p:sp>
      <p:graphicFrame>
        <p:nvGraphicFramePr>
          <p:cNvPr id="9" name="Table 8">
            <a:extLst>
              <a:ext uri="{FF2B5EF4-FFF2-40B4-BE49-F238E27FC236}">
                <a16:creationId xmlns:a16="http://schemas.microsoft.com/office/drawing/2014/main" xmlns="" id="{3B417DCC-AE86-4964-8C56-42D6C9F8E1F2}"/>
              </a:ext>
            </a:extLst>
          </p:cNvPr>
          <p:cNvGraphicFramePr>
            <a:graphicFrameLocks noGrp="1"/>
          </p:cNvGraphicFramePr>
          <p:nvPr/>
        </p:nvGraphicFramePr>
        <p:xfrm>
          <a:off x="144780" y="983466"/>
          <a:ext cx="4253326" cy="492461"/>
        </p:xfrm>
        <a:graphic>
          <a:graphicData uri="http://schemas.openxmlformats.org/drawingml/2006/table">
            <a:tbl>
              <a:tblPr firstRow="1" bandRow="1">
                <a:tableStyleId>{5C22544A-7EE6-4342-B048-85BDC9FD1C3A}</a:tableStyleId>
              </a:tblPr>
              <a:tblGrid>
                <a:gridCol w="1086196">
                  <a:extLst>
                    <a:ext uri="{9D8B030D-6E8A-4147-A177-3AD203B41FA5}">
                      <a16:colId xmlns:a16="http://schemas.microsoft.com/office/drawing/2014/main" xmlns="" val="1603253336"/>
                    </a:ext>
                  </a:extLst>
                </a:gridCol>
                <a:gridCol w="620684">
                  <a:extLst>
                    <a:ext uri="{9D8B030D-6E8A-4147-A177-3AD203B41FA5}">
                      <a16:colId xmlns:a16="http://schemas.microsoft.com/office/drawing/2014/main" xmlns="" val="1514366602"/>
                    </a:ext>
                  </a:extLst>
                </a:gridCol>
                <a:gridCol w="698269">
                  <a:extLst>
                    <a:ext uri="{9D8B030D-6E8A-4147-A177-3AD203B41FA5}">
                      <a16:colId xmlns:a16="http://schemas.microsoft.com/office/drawing/2014/main" xmlns="" val="1534699712"/>
                    </a:ext>
                  </a:extLst>
                </a:gridCol>
                <a:gridCol w="698269">
                  <a:extLst>
                    <a:ext uri="{9D8B030D-6E8A-4147-A177-3AD203B41FA5}">
                      <a16:colId xmlns:a16="http://schemas.microsoft.com/office/drawing/2014/main" xmlns="" val="2202745391"/>
                    </a:ext>
                  </a:extLst>
                </a:gridCol>
                <a:gridCol w="1149908">
                  <a:extLst>
                    <a:ext uri="{9D8B030D-6E8A-4147-A177-3AD203B41FA5}">
                      <a16:colId xmlns:a16="http://schemas.microsoft.com/office/drawing/2014/main" xmlns="" val="2081637982"/>
                    </a:ext>
                  </a:extLst>
                </a:gridCol>
              </a:tblGrid>
              <a:tr h="217170">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effectLst/>
                          <a:latin typeface="Arial" panose="020B0604020202020204" pitchFamily="34" charset="0"/>
                          <a:ea typeface="Times New Roman" panose="02020603050405020304" pitchFamily="18" charset="0"/>
                        </a:rPr>
                        <a:t>1. Overall, I am satisfied with my current job.</a:t>
                      </a:r>
                      <a:endParaRPr lang="en-US" sz="800">
                        <a:effectLst/>
                        <a:latin typeface="Times New Roman" panose="02020603050405020304" pitchFamily="18" charset="0"/>
                      </a:endParaRPr>
                    </a:p>
                  </a:txBody>
                  <a:tcPr>
                    <a:solidFill>
                      <a:srgbClr val="00386B"/>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599732298"/>
                  </a:ext>
                </a:extLst>
              </a:tr>
              <a:tr h="275291">
                <a:tc>
                  <a:txBody>
                    <a:bodyPr/>
                    <a:lstStyle/>
                    <a:p>
                      <a:r>
                        <a:rPr lang="en-US" sz="800">
                          <a:effectLst/>
                          <a:latin typeface="Arial" panose="020B0604020202020204" pitchFamily="34" charset="0"/>
                          <a:ea typeface="Calibri" panose="020F0502020204030204" pitchFamily="34" charset="0"/>
                        </a:rPr>
                        <a:t>Strongly Disagree</a:t>
                      </a:r>
                      <a:endParaRPr lang="en-US" sz="2400"/>
                    </a:p>
                  </a:txBody>
                  <a:tcPr/>
                </a:tc>
                <a:tc>
                  <a:txBody>
                    <a:bodyPr/>
                    <a:lstStyle/>
                    <a:p>
                      <a:r>
                        <a:rPr lang="en-US" sz="800">
                          <a:effectLst/>
                          <a:latin typeface="Arial" panose="020B0604020202020204" pitchFamily="34" charset="0"/>
                          <a:ea typeface="Calibri" panose="020F0502020204030204" pitchFamily="34" charset="0"/>
                        </a:rPr>
                        <a:t>Disagree</a:t>
                      </a:r>
                      <a:endParaRPr lang="en-US" sz="2400"/>
                    </a:p>
                  </a:txBody>
                  <a:tcPr/>
                </a:tc>
                <a:tc>
                  <a:txBody>
                    <a:bodyPr/>
                    <a:lstStyle/>
                    <a:p>
                      <a:r>
                        <a:rPr lang="en-US" sz="800">
                          <a:effectLst/>
                          <a:latin typeface="Arial" panose="020B0604020202020204" pitchFamily="34" charset="0"/>
                          <a:ea typeface="Calibri" panose="020F0502020204030204" pitchFamily="34" charset="0"/>
                        </a:rPr>
                        <a:t>Neither</a:t>
                      </a:r>
                      <a:endParaRPr lang="en-US" sz="2400"/>
                    </a:p>
                  </a:txBody>
                  <a:tcPr/>
                </a:tc>
                <a:tc>
                  <a:txBody>
                    <a:bodyPr/>
                    <a:lstStyle/>
                    <a:p>
                      <a:r>
                        <a:rPr lang="en-US" sz="800">
                          <a:effectLst/>
                          <a:latin typeface="Arial" panose="020B0604020202020204" pitchFamily="34" charset="0"/>
                          <a:ea typeface="Calibri" panose="020F0502020204030204" pitchFamily="34" charset="0"/>
                        </a:rPr>
                        <a:t>Agree</a:t>
                      </a:r>
                      <a:endParaRPr lang="en-US" sz="2400"/>
                    </a:p>
                  </a:txBody>
                  <a:tcPr/>
                </a:tc>
                <a:tc>
                  <a:txBody>
                    <a:bodyPr/>
                    <a:lstStyle/>
                    <a:p>
                      <a:r>
                        <a:rPr lang="en-US" sz="800">
                          <a:effectLst/>
                          <a:latin typeface="Arial" panose="020B0604020202020204" pitchFamily="34" charset="0"/>
                          <a:ea typeface="Calibri" panose="020F0502020204030204" pitchFamily="34" charset="0"/>
                        </a:rPr>
                        <a:t>Strongly Agree</a:t>
                      </a:r>
                      <a:endParaRPr lang="en-US" sz="2400"/>
                    </a:p>
                  </a:txBody>
                  <a:tcPr/>
                </a:tc>
                <a:extLst>
                  <a:ext uri="{0D108BD9-81ED-4DB2-BD59-A6C34878D82A}">
                    <a16:rowId xmlns:a16="http://schemas.microsoft.com/office/drawing/2014/main" xmlns="" val="671924246"/>
                  </a:ext>
                </a:extLst>
              </a:tr>
            </a:tbl>
          </a:graphicData>
        </a:graphic>
      </p:graphicFrame>
      <p:graphicFrame>
        <p:nvGraphicFramePr>
          <p:cNvPr id="11" name="Table 10">
            <a:extLst>
              <a:ext uri="{FF2B5EF4-FFF2-40B4-BE49-F238E27FC236}">
                <a16:creationId xmlns:a16="http://schemas.microsoft.com/office/drawing/2014/main" xmlns="" id="{9BEDD465-2BB8-4026-98D9-A5C5F7119CB1}"/>
              </a:ext>
            </a:extLst>
          </p:cNvPr>
          <p:cNvGraphicFramePr>
            <a:graphicFrameLocks noGrp="1"/>
          </p:cNvGraphicFramePr>
          <p:nvPr/>
        </p:nvGraphicFramePr>
        <p:xfrm>
          <a:off x="144780" y="2574959"/>
          <a:ext cx="4267200" cy="1572576"/>
        </p:xfrm>
        <a:graphic>
          <a:graphicData uri="http://schemas.openxmlformats.org/drawingml/2006/table">
            <a:tbl>
              <a:tblPr firstRow="1" bandRow="1">
                <a:tableStyleId>{5C22544A-7EE6-4342-B048-85BDC9FD1C3A}</a:tableStyleId>
              </a:tblPr>
              <a:tblGrid>
                <a:gridCol w="4267200">
                  <a:extLst>
                    <a:ext uri="{9D8B030D-6E8A-4147-A177-3AD203B41FA5}">
                      <a16:colId xmlns:a16="http://schemas.microsoft.com/office/drawing/2014/main" xmlns="" val="2462034142"/>
                    </a:ext>
                  </a:extLst>
                </a:gridCol>
              </a:tblGrid>
              <a:tr h="3429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1" kern="1200">
                          <a:solidFill>
                            <a:schemeClr val="lt1"/>
                          </a:solidFill>
                          <a:effectLst/>
                          <a:latin typeface="Arial" panose="020B0604020202020204" pitchFamily="34" charset="0"/>
                          <a:ea typeface="Times New Roman" panose="02020603050405020304" pitchFamily="18" charset="0"/>
                          <a:cs typeface="+mn-cs"/>
                        </a:rPr>
                        <a:t>4. </a:t>
                      </a:r>
                      <a:r>
                        <a:rPr lang="en-US" sz="800" b="1" kern="1200">
                          <a:solidFill>
                            <a:schemeClr val="lt1"/>
                          </a:solidFill>
                          <a:effectLst/>
                          <a:latin typeface="Arial" panose="020B0604020202020204" pitchFamily="34" charset="0"/>
                          <a:cs typeface="+mn-cs"/>
                        </a:rPr>
                        <a:t>Using your own definition of “burnout,” please select one of the answers below.</a:t>
                      </a:r>
                    </a:p>
                  </a:txBody>
                  <a:tcPr>
                    <a:solidFill>
                      <a:srgbClr val="00386B"/>
                    </a:solidFill>
                  </a:tcPr>
                </a:tc>
                <a:extLst>
                  <a:ext uri="{0D108BD9-81ED-4DB2-BD59-A6C34878D82A}">
                    <a16:rowId xmlns:a16="http://schemas.microsoft.com/office/drawing/2014/main" xmlns="" val="2208625505"/>
                  </a:ext>
                </a:extLst>
              </a:tr>
              <a:tr h="224979">
                <a:tc>
                  <a:txBody>
                    <a:bodyPr/>
                    <a:lstStyle/>
                    <a:p>
                      <a:pPr marL="0" marR="0" lvl="0" indent="0" algn="l" defTabSz="914400" rtl="0" eaLnBrk="1" fontAlgn="auto" latinLnBrk="0" hangingPunct="1">
                        <a:lnSpc>
                          <a:spcPct val="105000"/>
                        </a:lnSpc>
                        <a:spcBef>
                          <a:spcPts val="0"/>
                        </a:spcBef>
                        <a:spcAft>
                          <a:spcPts val="0"/>
                        </a:spcAft>
                        <a:buClrTx/>
                        <a:buSzTx/>
                        <a:buFont typeface="+mj-lt"/>
                        <a:buNone/>
                        <a:tabLst/>
                        <a:defRPr/>
                      </a:pPr>
                      <a:r>
                        <a:rPr lang="en-US" sz="800" kern="1200" noProof="0">
                          <a:solidFill>
                            <a:schemeClr val="dk1"/>
                          </a:solidFill>
                          <a:effectLst/>
                          <a:latin typeface="Arial" panose="020B0604020202020204" pitchFamily="34" charset="0"/>
                          <a:ea typeface="Calibri" panose="020F0502020204030204" pitchFamily="34" charset="0"/>
                          <a:cs typeface="+mn-cs"/>
                        </a:rPr>
                        <a:t>a. I enjoy my work. </a:t>
                      </a:r>
                      <a:r>
                        <a:rPr lang="en-US" sz="800" b="1" kern="1200" noProof="0">
                          <a:solidFill>
                            <a:schemeClr val="dk1"/>
                          </a:solidFill>
                          <a:effectLst/>
                          <a:latin typeface="Arial" panose="020B0604020202020204" pitchFamily="34" charset="0"/>
                          <a:ea typeface="Calibri" panose="020F0502020204030204" pitchFamily="34" charset="0"/>
                          <a:cs typeface="+mn-cs"/>
                        </a:rPr>
                        <a:t>I have no symptoms of burnout.</a:t>
                      </a:r>
                    </a:p>
                  </a:txBody>
                  <a:tcPr/>
                </a:tc>
                <a:extLst>
                  <a:ext uri="{0D108BD9-81ED-4DB2-BD59-A6C34878D82A}">
                    <a16:rowId xmlns:a16="http://schemas.microsoft.com/office/drawing/2014/main" xmlns="" val="3337684704"/>
                  </a:ext>
                </a:extLst>
              </a:tr>
              <a:tr h="219456">
                <a:tc>
                  <a:txBody>
                    <a:bodyPr/>
                    <a:lstStyle/>
                    <a:p>
                      <a:pPr marL="0" marR="0" lvl="0" indent="0" algn="l" defTabSz="914400" rtl="0" eaLnBrk="1" fontAlgn="auto" latinLnBrk="0" hangingPunct="1">
                        <a:lnSpc>
                          <a:spcPct val="105000"/>
                        </a:lnSpc>
                        <a:spcBef>
                          <a:spcPts val="0"/>
                        </a:spcBef>
                        <a:spcAft>
                          <a:spcPts val="0"/>
                        </a:spcAft>
                        <a:buClrTx/>
                        <a:buSzTx/>
                        <a:buFont typeface="+mj-lt"/>
                        <a:buNone/>
                        <a:tabLst/>
                        <a:defRPr/>
                      </a:pPr>
                      <a:r>
                        <a:rPr lang="en-US" sz="800" kern="1200" noProof="0">
                          <a:solidFill>
                            <a:schemeClr val="dk1"/>
                          </a:solidFill>
                          <a:effectLst/>
                          <a:latin typeface="Arial" panose="020B0604020202020204" pitchFamily="34" charset="0"/>
                          <a:ea typeface="Calibri" panose="020F0502020204030204" pitchFamily="34" charset="0"/>
                          <a:cs typeface="+mn-cs"/>
                        </a:rPr>
                        <a:t>b. I am stressed, </a:t>
                      </a:r>
                      <a:r>
                        <a:rPr lang="en-US" sz="800" b="1" kern="1200" noProof="0">
                          <a:solidFill>
                            <a:schemeClr val="dk1"/>
                          </a:solidFill>
                          <a:effectLst/>
                          <a:latin typeface="Arial" panose="020B0604020202020204" pitchFamily="34" charset="0"/>
                          <a:ea typeface="Calibri" panose="020F0502020204030204" pitchFamily="34" charset="0"/>
                          <a:cs typeface="+mn-cs"/>
                        </a:rPr>
                        <a:t>but I don’t feel burned out.</a:t>
                      </a:r>
                    </a:p>
                  </a:txBody>
                  <a:tcPr/>
                </a:tc>
                <a:extLst>
                  <a:ext uri="{0D108BD9-81ED-4DB2-BD59-A6C34878D82A}">
                    <a16:rowId xmlns:a16="http://schemas.microsoft.com/office/drawing/2014/main" xmlns="" val="3030706878"/>
                  </a:ext>
                </a:extLst>
              </a:tr>
              <a:tr h="346329">
                <a:tc>
                  <a:txBody>
                    <a:bodyPr/>
                    <a:lstStyle/>
                    <a:p>
                      <a:pPr marL="0" marR="0" lvl="0" indent="0" algn="l" defTabSz="914400" rtl="0" eaLnBrk="1" fontAlgn="auto" latinLnBrk="0" hangingPunct="1">
                        <a:lnSpc>
                          <a:spcPct val="105000"/>
                        </a:lnSpc>
                        <a:spcBef>
                          <a:spcPts val="0"/>
                        </a:spcBef>
                        <a:spcAft>
                          <a:spcPts val="0"/>
                        </a:spcAft>
                        <a:buClrTx/>
                        <a:buSzTx/>
                        <a:buFont typeface="+mj-lt"/>
                        <a:buNone/>
                        <a:tabLst/>
                        <a:defRPr/>
                      </a:pPr>
                      <a:r>
                        <a:rPr lang="en-US" sz="800" kern="1200" noProof="0">
                          <a:solidFill>
                            <a:schemeClr val="dk1"/>
                          </a:solidFill>
                          <a:effectLst/>
                          <a:latin typeface="Arial" panose="020B0604020202020204" pitchFamily="34" charset="0"/>
                          <a:ea typeface="Calibri" panose="020F0502020204030204" pitchFamily="34" charset="0"/>
                          <a:cs typeface="+mn-cs"/>
                        </a:rPr>
                        <a:t>c. I am definitely </a:t>
                      </a:r>
                      <a:r>
                        <a:rPr lang="en-US" sz="800" b="1" kern="1200" noProof="0">
                          <a:solidFill>
                            <a:schemeClr val="dk1"/>
                          </a:solidFill>
                          <a:effectLst/>
                          <a:latin typeface="Arial" panose="020B0604020202020204" pitchFamily="34" charset="0"/>
                          <a:ea typeface="Calibri" panose="020F0502020204030204" pitchFamily="34" charset="0"/>
                          <a:cs typeface="+mn-cs"/>
                        </a:rPr>
                        <a:t>burning out</a:t>
                      </a:r>
                      <a:r>
                        <a:rPr lang="en-US" sz="800" kern="1200" noProof="0">
                          <a:solidFill>
                            <a:schemeClr val="dk1"/>
                          </a:solidFill>
                          <a:effectLst/>
                          <a:latin typeface="Arial" panose="020B0604020202020204" pitchFamily="34" charset="0"/>
                          <a:ea typeface="Calibri" panose="020F0502020204030204" pitchFamily="34" charset="0"/>
                          <a:cs typeface="+mn-cs"/>
                        </a:rPr>
                        <a:t> and have symptoms of burnout, e.g., emotional exhaustion. </a:t>
                      </a:r>
                    </a:p>
                  </a:txBody>
                  <a:tcPr/>
                </a:tc>
                <a:extLst>
                  <a:ext uri="{0D108BD9-81ED-4DB2-BD59-A6C34878D82A}">
                    <a16:rowId xmlns:a16="http://schemas.microsoft.com/office/drawing/2014/main" xmlns="" val="3225999126"/>
                  </a:ext>
                </a:extLst>
              </a:tr>
              <a:tr h="219456">
                <a:tc>
                  <a:txBody>
                    <a:bodyPr/>
                    <a:lstStyle/>
                    <a:p>
                      <a:pPr marL="0" marR="0" lvl="0" indent="0" algn="l" defTabSz="914400" rtl="0" eaLnBrk="1" fontAlgn="auto" latinLnBrk="0" hangingPunct="1">
                        <a:lnSpc>
                          <a:spcPct val="105000"/>
                        </a:lnSpc>
                        <a:spcBef>
                          <a:spcPts val="0"/>
                        </a:spcBef>
                        <a:spcAft>
                          <a:spcPts val="0"/>
                        </a:spcAft>
                        <a:buClrTx/>
                        <a:buSzTx/>
                        <a:buFont typeface="+mj-lt"/>
                        <a:buNone/>
                        <a:tabLst/>
                        <a:defRPr/>
                      </a:pPr>
                      <a:r>
                        <a:rPr lang="en-US" sz="800" kern="1200" noProof="0">
                          <a:solidFill>
                            <a:schemeClr val="dk1"/>
                          </a:solidFill>
                          <a:effectLst/>
                          <a:latin typeface="Arial" panose="020B0604020202020204" pitchFamily="34" charset="0"/>
                          <a:ea typeface="Calibri" panose="020F0502020204030204" pitchFamily="34" charset="0"/>
                          <a:cs typeface="+mn-cs"/>
                        </a:rPr>
                        <a:t>d. The symptoms of burnout that I am experiencing won’t go away.</a:t>
                      </a:r>
                    </a:p>
                  </a:txBody>
                  <a:tcPr/>
                </a:tc>
                <a:extLst>
                  <a:ext uri="{0D108BD9-81ED-4DB2-BD59-A6C34878D82A}">
                    <a16:rowId xmlns:a16="http://schemas.microsoft.com/office/drawing/2014/main" xmlns="" val="701535242"/>
                  </a:ext>
                </a:extLst>
              </a:tr>
              <a:tr h="219456">
                <a:tc>
                  <a:txBody>
                    <a:bodyPr/>
                    <a:lstStyle/>
                    <a:p>
                      <a:pPr marL="0" marR="0" lvl="0" indent="0" algn="l" defTabSz="914400" rtl="0" eaLnBrk="1" fontAlgn="auto" latinLnBrk="0" hangingPunct="1">
                        <a:lnSpc>
                          <a:spcPct val="105000"/>
                        </a:lnSpc>
                        <a:spcBef>
                          <a:spcPts val="0"/>
                        </a:spcBef>
                        <a:spcAft>
                          <a:spcPts val="0"/>
                        </a:spcAft>
                        <a:buClrTx/>
                        <a:buSzTx/>
                        <a:buFont typeface="+mj-lt"/>
                        <a:buNone/>
                        <a:tabLst/>
                        <a:defRPr/>
                      </a:pPr>
                      <a:r>
                        <a:rPr lang="en-US" sz="800" kern="1200" noProof="0">
                          <a:solidFill>
                            <a:schemeClr val="dk1"/>
                          </a:solidFill>
                          <a:effectLst/>
                          <a:latin typeface="Arial" panose="020B0604020202020204" pitchFamily="34" charset="0"/>
                          <a:ea typeface="Calibri" panose="020F0502020204030204" pitchFamily="34" charset="0"/>
                          <a:cs typeface="+mn-cs"/>
                        </a:rPr>
                        <a:t>e. I feel completely burned out. I am at the point where I may need to seek help.</a:t>
                      </a:r>
                    </a:p>
                  </a:txBody>
                  <a:tcPr/>
                </a:tc>
                <a:extLst>
                  <a:ext uri="{0D108BD9-81ED-4DB2-BD59-A6C34878D82A}">
                    <a16:rowId xmlns:a16="http://schemas.microsoft.com/office/drawing/2014/main" xmlns="" val="1609137948"/>
                  </a:ext>
                </a:extLst>
              </a:tr>
            </a:tbl>
          </a:graphicData>
        </a:graphic>
      </p:graphicFrame>
      <p:graphicFrame>
        <p:nvGraphicFramePr>
          <p:cNvPr id="16" name="Table 15">
            <a:extLst>
              <a:ext uri="{FF2B5EF4-FFF2-40B4-BE49-F238E27FC236}">
                <a16:creationId xmlns:a16="http://schemas.microsoft.com/office/drawing/2014/main" xmlns="" id="{2BDF921E-A8AA-415D-8EBB-677DFDFDAE84}"/>
              </a:ext>
            </a:extLst>
          </p:cNvPr>
          <p:cNvGraphicFramePr>
            <a:graphicFrameLocks noGrp="1"/>
          </p:cNvGraphicFramePr>
          <p:nvPr/>
        </p:nvGraphicFramePr>
        <p:xfrm>
          <a:off x="137160" y="3900709"/>
          <a:ext cx="4274820" cy="492461"/>
        </p:xfrm>
        <a:graphic>
          <a:graphicData uri="http://schemas.openxmlformats.org/drawingml/2006/table">
            <a:tbl>
              <a:tblPr firstRow="1" bandRow="1">
                <a:tableStyleId>{5C22544A-7EE6-4342-B048-85BDC9FD1C3A}</a:tableStyleId>
              </a:tblPr>
              <a:tblGrid>
                <a:gridCol w="854964">
                  <a:extLst>
                    <a:ext uri="{9D8B030D-6E8A-4147-A177-3AD203B41FA5}">
                      <a16:colId xmlns:a16="http://schemas.microsoft.com/office/drawing/2014/main" xmlns="" val="1603253336"/>
                    </a:ext>
                  </a:extLst>
                </a:gridCol>
                <a:gridCol w="854964">
                  <a:extLst>
                    <a:ext uri="{9D8B030D-6E8A-4147-A177-3AD203B41FA5}">
                      <a16:colId xmlns:a16="http://schemas.microsoft.com/office/drawing/2014/main" xmlns="" val="1514366602"/>
                    </a:ext>
                  </a:extLst>
                </a:gridCol>
                <a:gridCol w="977101">
                  <a:extLst>
                    <a:ext uri="{9D8B030D-6E8A-4147-A177-3AD203B41FA5}">
                      <a16:colId xmlns:a16="http://schemas.microsoft.com/office/drawing/2014/main" xmlns="" val="1534699712"/>
                    </a:ext>
                  </a:extLst>
                </a:gridCol>
                <a:gridCol w="732827">
                  <a:extLst>
                    <a:ext uri="{9D8B030D-6E8A-4147-A177-3AD203B41FA5}">
                      <a16:colId xmlns:a16="http://schemas.microsoft.com/office/drawing/2014/main" xmlns="" val="2202745391"/>
                    </a:ext>
                  </a:extLst>
                </a:gridCol>
                <a:gridCol w="854964">
                  <a:extLst>
                    <a:ext uri="{9D8B030D-6E8A-4147-A177-3AD203B41FA5}">
                      <a16:colId xmlns:a16="http://schemas.microsoft.com/office/drawing/2014/main" xmlns="" val="2081637982"/>
                    </a:ext>
                  </a:extLst>
                </a:gridCol>
              </a:tblGrid>
              <a:tr h="217170">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effectLst/>
                          <a:latin typeface="Arial" panose="020B0604020202020204" pitchFamily="34" charset="0"/>
                          <a:ea typeface="Times New Roman" panose="02020603050405020304" pitchFamily="18" charset="0"/>
                        </a:rPr>
                        <a:t>5. My control over my workload is:</a:t>
                      </a:r>
                      <a:endParaRPr lang="en-US" sz="800">
                        <a:effectLst/>
                        <a:latin typeface="Times New Roman" panose="02020603050405020304" pitchFamily="18" charset="0"/>
                      </a:endParaRPr>
                    </a:p>
                  </a:txBody>
                  <a:tcPr>
                    <a:solidFill>
                      <a:srgbClr val="00386B"/>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599732298"/>
                  </a:ext>
                </a:extLst>
              </a:tr>
              <a:tr h="275291">
                <a:tc>
                  <a:txBody>
                    <a:bodyPr/>
                    <a:lstStyle/>
                    <a:p>
                      <a:r>
                        <a:rPr lang="en-US" sz="800">
                          <a:effectLst/>
                          <a:latin typeface="Arial" panose="020B0604020202020204" pitchFamily="34" charset="0"/>
                          <a:ea typeface="Calibri" panose="020F0502020204030204" pitchFamily="34" charset="0"/>
                        </a:rPr>
                        <a:t>Poor</a:t>
                      </a:r>
                      <a:endParaRPr lang="en-US" sz="2400"/>
                    </a:p>
                  </a:txBody>
                  <a:tcPr/>
                </a:tc>
                <a:tc>
                  <a:txBody>
                    <a:bodyPr/>
                    <a:lstStyle/>
                    <a:p>
                      <a:r>
                        <a:rPr lang="en-US" sz="800">
                          <a:effectLst/>
                          <a:latin typeface="Arial" panose="020B0604020202020204" pitchFamily="34" charset="0"/>
                          <a:ea typeface="Calibri" panose="020F0502020204030204" pitchFamily="34" charset="0"/>
                        </a:rPr>
                        <a:t>Marginal</a:t>
                      </a:r>
                      <a:endParaRPr lang="en-US" sz="2400"/>
                    </a:p>
                  </a:txBody>
                  <a:tcPr/>
                </a:tc>
                <a:tc>
                  <a:txBody>
                    <a:bodyPr/>
                    <a:lstStyle/>
                    <a:p>
                      <a:r>
                        <a:rPr lang="en-US" sz="800">
                          <a:effectLst/>
                          <a:latin typeface="Arial" panose="020B0604020202020204" pitchFamily="34" charset="0"/>
                          <a:ea typeface="Calibri" panose="020F0502020204030204" pitchFamily="34" charset="0"/>
                        </a:rPr>
                        <a:t>Satisfactory</a:t>
                      </a:r>
                      <a:endParaRPr lang="en-US" sz="2400"/>
                    </a:p>
                  </a:txBody>
                  <a:tcPr/>
                </a:tc>
                <a:tc>
                  <a:txBody>
                    <a:bodyPr/>
                    <a:lstStyle/>
                    <a:p>
                      <a:r>
                        <a:rPr lang="en-US" sz="800">
                          <a:effectLst/>
                          <a:latin typeface="Arial" panose="020B0604020202020204" pitchFamily="34" charset="0"/>
                          <a:ea typeface="Calibri" panose="020F0502020204030204" pitchFamily="34" charset="0"/>
                        </a:rPr>
                        <a:t>Good</a:t>
                      </a:r>
                      <a:endParaRPr lang="en-US" sz="2400"/>
                    </a:p>
                  </a:txBody>
                  <a:tcPr/>
                </a:tc>
                <a:tc>
                  <a:txBody>
                    <a:bodyPr/>
                    <a:lstStyle/>
                    <a:p>
                      <a:r>
                        <a:rPr lang="en-US" sz="800">
                          <a:effectLst/>
                          <a:latin typeface="Arial" panose="020B0604020202020204" pitchFamily="34" charset="0"/>
                          <a:ea typeface="Calibri" panose="020F0502020204030204" pitchFamily="34" charset="0"/>
                        </a:rPr>
                        <a:t>Optimal</a:t>
                      </a:r>
                      <a:endParaRPr lang="en-US" sz="2400"/>
                    </a:p>
                  </a:txBody>
                  <a:tcPr/>
                </a:tc>
                <a:extLst>
                  <a:ext uri="{0D108BD9-81ED-4DB2-BD59-A6C34878D82A}">
                    <a16:rowId xmlns:a16="http://schemas.microsoft.com/office/drawing/2014/main" xmlns="" val="671924246"/>
                  </a:ext>
                </a:extLst>
              </a:tr>
            </a:tbl>
          </a:graphicData>
        </a:graphic>
      </p:graphicFrame>
      <p:graphicFrame>
        <p:nvGraphicFramePr>
          <p:cNvPr id="17" name="Table 16">
            <a:extLst>
              <a:ext uri="{FF2B5EF4-FFF2-40B4-BE49-F238E27FC236}">
                <a16:creationId xmlns:a16="http://schemas.microsoft.com/office/drawing/2014/main" xmlns="" id="{D4E7941F-B33D-4457-B8FF-9D3D761A1A43}"/>
              </a:ext>
            </a:extLst>
          </p:cNvPr>
          <p:cNvGraphicFramePr>
            <a:graphicFrameLocks noGrp="1"/>
          </p:cNvGraphicFramePr>
          <p:nvPr/>
        </p:nvGraphicFramePr>
        <p:xfrm>
          <a:off x="4572000" y="1047751"/>
          <a:ext cx="4419600" cy="492461"/>
        </p:xfrm>
        <a:graphic>
          <a:graphicData uri="http://schemas.openxmlformats.org/drawingml/2006/table">
            <a:tbl>
              <a:tblPr firstRow="1" bandRow="1">
                <a:tableStyleId>{5C22544A-7EE6-4342-B048-85BDC9FD1C3A}</a:tableStyleId>
              </a:tblPr>
              <a:tblGrid>
                <a:gridCol w="883920">
                  <a:extLst>
                    <a:ext uri="{9D8B030D-6E8A-4147-A177-3AD203B41FA5}">
                      <a16:colId xmlns:a16="http://schemas.microsoft.com/office/drawing/2014/main" xmlns="" val="1603253336"/>
                    </a:ext>
                  </a:extLst>
                </a:gridCol>
                <a:gridCol w="883920">
                  <a:extLst>
                    <a:ext uri="{9D8B030D-6E8A-4147-A177-3AD203B41FA5}">
                      <a16:colId xmlns:a16="http://schemas.microsoft.com/office/drawing/2014/main" xmlns="" val="1514366602"/>
                    </a:ext>
                  </a:extLst>
                </a:gridCol>
                <a:gridCol w="1010194">
                  <a:extLst>
                    <a:ext uri="{9D8B030D-6E8A-4147-A177-3AD203B41FA5}">
                      <a16:colId xmlns:a16="http://schemas.microsoft.com/office/drawing/2014/main" xmlns="" val="1534699712"/>
                    </a:ext>
                  </a:extLst>
                </a:gridCol>
                <a:gridCol w="757646">
                  <a:extLst>
                    <a:ext uri="{9D8B030D-6E8A-4147-A177-3AD203B41FA5}">
                      <a16:colId xmlns:a16="http://schemas.microsoft.com/office/drawing/2014/main" xmlns="" val="2202745391"/>
                    </a:ext>
                  </a:extLst>
                </a:gridCol>
                <a:gridCol w="883920">
                  <a:extLst>
                    <a:ext uri="{9D8B030D-6E8A-4147-A177-3AD203B41FA5}">
                      <a16:colId xmlns:a16="http://schemas.microsoft.com/office/drawing/2014/main" xmlns="" val="2081637982"/>
                    </a:ext>
                  </a:extLst>
                </a:gridCol>
              </a:tblGrid>
              <a:tr h="217170">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effectLst/>
                          <a:latin typeface="Arial" panose="020B0604020202020204" pitchFamily="34" charset="0"/>
                          <a:ea typeface="Times New Roman" panose="02020603050405020304" pitchFamily="18" charset="0"/>
                        </a:rPr>
                        <a:t>6. Sufficiency of time for documentation is:</a:t>
                      </a:r>
                      <a:endParaRPr lang="en-US" sz="800">
                        <a:effectLst/>
                        <a:latin typeface="Times New Roman" panose="02020603050405020304" pitchFamily="18" charset="0"/>
                      </a:endParaRPr>
                    </a:p>
                  </a:txBody>
                  <a:tcPr>
                    <a:solidFill>
                      <a:srgbClr val="00386B"/>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599732298"/>
                  </a:ext>
                </a:extLst>
              </a:tr>
              <a:tr h="275291">
                <a:tc>
                  <a:txBody>
                    <a:bodyPr/>
                    <a:lstStyle/>
                    <a:p>
                      <a:r>
                        <a:rPr lang="en-US" sz="800">
                          <a:effectLst/>
                          <a:latin typeface="Arial" panose="020B0604020202020204" pitchFamily="34" charset="0"/>
                          <a:ea typeface="Calibri" panose="020F0502020204030204" pitchFamily="34" charset="0"/>
                        </a:rPr>
                        <a:t>Poor</a:t>
                      </a:r>
                      <a:endParaRPr lang="en-US" sz="2400"/>
                    </a:p>
                  </a:txBody>
                  <a:tcPr/>
                </a:tc>
                <a:tc>
                  <a:txBody>
                    <a:bodyPr/>
                    <a:lstStyle/>
                    <a:p>
                      <a:r>
                        <a:rPr lang="en-US" sz="800">
                          <a:effectLst/>
                          <a:latin typeface="Arial" panose="020B0604020202020204" pitchFamily="34" charset="0"/>
                          <a:ea typeface="Calibri" panose="020F0502020204030204" pitchFamily="34" charset="0"/>
                        </a:rPr>
                        <a:t>Marginal</a:t>
                      </a:r>
                      <a:endParaRPr lang="en-US" sz="2400"/>
                    </a:p>
                  </a:txBody>
                  <a:tcPr/>
                </a:tc>
                <a:tc>
                  <a:txBody>
                    <a:bodyPr/>
                    <a:lstStyle/>
                    <a:p>
                      <a:r>
                        <a:rPr lang="en-US" sz="800">
                          <a:effectLst/>
                          <a:latin typeface="Arial" panose="020B0604020202020204" pitchFamily="34" charset="0"/>
                          <a:ea typeface="Calibri" panose="020F0502020204030204" pitchFamily="34" charset="0"/>
                        </a:rPr>
                        <a:t>Satisfactory</a:t>
                      </a:r>
                      <a:endParaRPr lang="en-US" sz="2400"/>
                    </a:p>
                  </a:txBody>
                  <a:tcPr/>
                </a:tc>
                <a:tc>
                  <a:txBody>
                    <a:bodyPr/>
                    <a:lstStyle/>
                    <a:p>
                      <a:r>
                        <a:rPr lang="en-US" sz="800">
                          <a:effectLst/>
                          <a:latin typeface="Arial" panose="020B0604020202020204" pitchFamily="34" charset="0"/>
                          <a:ea typeface="Calibri" panose="020F0502020204030204" pitchFamily="34" charset="0"/>
                        </a:rPr>
                        <a:t>Good</a:t>
                      </a:r>
                      <a:endParaRPr lang="en-US" sz="2400"/>
                    </a:p>
                  </a:txBody>
                  <a:tcPr/>
                </a:tc>
                <a:tc>
                  <a:txBody>
                    <a:bodyPr/>
                    <a:lstStyle/>
                    <a:p>
                      <a:r>
                        <a:rPr lang="en-US" sz="800">
                          <a:effectLst/>
                          <a:latin typeface="Arial" panose="020B0604020202020204" pitchFamily="34" charset="0"/>
                          <a:ea typeface="Calibri" panose="020F0502020204030204" pitchFamily="34" charset="0"/>
                        </a:rPr>
                        <a:t>Optimal</a:t>
                      </a:r>
                      <a:endParaRPr lang="en-US" sz="2400"/>
                    </a:p>
                  </a:txBody>
                  <a:tcPr/>
                </a:tc>
                <a:extLst>
                  <a:ext uri="{0D108BD9-81ED-4DB2-BD59-A6C34878D82A}">
                    <a16:rowId xmlns:a16="http://schemas.microsoft.com/office/drawing/2014/main" xmlns="" val="671924246"/>
                  </a:ext>
                </a:extLst>
              </a:tr>
            </a:tbl>
          </a:graphicData>
        </a:graphic>
      </p:graphicFrame>
      <p:graphicFrame>
        <p:nvGraphicFramePr>
          <p:cNvPr id="18" name="Table 17">
            <a:extLst>
              <a:ext uri="{FF2B5EF4-FFF2-40B4-BE49-F238E27FC236}">
                <a16:creationId xmlns:a16="http://schemas.microsoft.com/office/drawing/2014/main" xmlns="" id="{0C2CF090-10E2-4D5E-B83B-3CCA5D675AD6}"/>
              </a:ext>
            </a:extLst>
          </p:cNvPr>
          <p:cNvGraphicFramePr>
            <a:graphicFrameLocks noGrp="1"/>
          </p:cNvGraphicFramePr>
          <p:nvPr/>
        </p:nvGraphicFramePr>
        <p:xfrm>
          <a:off x="4572000" y="1576487"/>
          <a:ext cx="4419600" cy="492461"/>
        </p:xfrm>
        <a:graphic>
          <a:graphicData uri="http://schemas.openxmlformats.org/drawingml/2006/table">
            <a:tbl>
              <a:tblPr firstRow="1" bandRow="1">
                <a:tableStyleId>{5C22544A-7EE6-4342-B048-85BDC9FD1C3A}</a:tableStyleId>
              </a:tblPr>
              <a:tblGrid>
                <a:gridCol w="883920">
                  <a:extLst>
                    <a:ext uri="{9D8B030D-6E8A-4147-A177-3AD203B41FA5}">
                      <a16:colId xmlns:a16="http://schemas.microsoft.com/office/drawing/2014/main" xmlns="" val="1603253336"/>
                    </a:ext>
                  </a:extLst>
                </a:gridCol>
                <a:gridCol w="883920">
                  <a:extLst>
                    <a:ext uri="{9D8B030D-6E8A-4147-A177-3AD203B41FA5}">
                      <a16:colId xmlns:a16="http://schemas.microsoft.com/office/drawing/2014/main" xmlns="" val="1514366602"/>
                    </a:ext>
                  </a:extLst>
                </a:gridCol>
                <a:gridCol w="1010194">
                  <a:extLst>
                    <a:ext uri="{9D8B030D-6E8A-4147-A177-3AD203B41FA5}">
                      <a16:colId xmlns:a16="http://schemas.microsoft.com/office/drawing/2014/main" xmlns="" val="1534699712"/>
                    </a:ext>
                  </a:extLst>
                </a:gridCol>
                <a:gridCol w="757646">
                  <a:extLst>
                    <a:ext uri="{9D8B030D-6E8A-4147-A177-3AD203B41FA5}">
                      <a16:colId xmlns:a16="http://schemas.microsoft.com/office/drawing/2014/main" xmlns="" val="2202745391"/>
                    </a:ext>
                  </a:extLst>
                </a:gridCol>
                <a:gridCol w="883920">
                  <a:extLst>
                    <a:ext uri="{9D8B030D-6E8A-4147-A177-3AD203B41FA5}">
                      <a16:colId xmlns:a16="http://schemas.microsoft.com/office/drawing/2014/main" xmlns="" val="2081637982"/>
                    </a:ext>
                  </a:extLst>
                </a:gridCol>
              </a:tblGrid>
              <a:tr h="217170">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effectLst/>
                          <a:latin typeface="Arial" panose="020B0604020202020204" pitchFamily="34" charset="0"/>
                          <a:ea typeface="Times New Roman" panose="02020603050405020304" pitchFamily="18" charset="0"/>
                        </a:rPr>
                        <a:t>7. The degree to which my care team works efficiently together is:</a:t>
                      </a:r>
                      <a:endParaRPr lang="en-US" sz="800">
                        <a:effectLst/>
                        <a:latin typeface="Times New Roman" panose="02020603050405020304" pitchFamily="18" charset="0"/>
                      </a:endParaRPr>
                    </a:p>
                  </a:txBody>
                  <a:tcPr>
                    <a:solidFill>
                      <a:srgbClr val="00386B"/>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599732298"/>
                  </a:ext>
                </a:extLst>
              </a:tr>
              <a:tr h="275291">
                <a:tc>
                  <a:txBody>
                    <a:bodyPr/>
                    <a:lstStyle/>
                    <a:p>
                      <a:r>
                        <a:rPr lang="en-US" sz="800">
                          <a:effectLst/>
                          <a:latin typeface="Arial" panose="020B0604020202020204" pitchFamily="34" charset="0"/>
                          <a:ea typeface="Calibri" panose="020F0502020204030204" pitchFamily="34" charset="0"/>
                        </a:rPr>
                        <a:t>Poor</a:t>
                      </a:r>
                      <a:endParaRPr lang="en-US" sz="2400"/>
                    </a:p>
                  </a:txBody>
                  <a:tcPr/>
                </a:tc>
                <a:tc>
                  <a:txBody>
                    <a:bodyPr/>
                    <a:lstStyle/>
                    <a:p>
                      <a:r>
                        <a:rPr lang="en-US" sz="800">
                          <a:effectLst/>
                          <a:latin typeface="Arial" panose="020B0604020202020204" pitchFamily="34" charset="0"/>
                          <a:ea typeface="Calibri" panose="020F0502020204030204" pitchFamily="34" charset="0"/>
                        </a:rPr>
                        <a:t>Marginal</a:t>
                      </a:r>
                      <a:endParaRPr lang="en-US" sz="2400"/>
                    </a:p>
                  </a:txBody>
                  <a:tcPr/>
                </a:tc>
                <a:tc>
                  <a:txBody>
                    <a:bodyPr/>
                    <a:lstStyle/>
                    <a:p>
                      <a:r>
                        <a:rPr lang="en-US" sz="800">
                          <a:effectLst/>
                          <a:latin typeface="Arial" panose="020B0604020202020204" pitchFamily="34" charset="0"/>
                          <a:ea typeface="Calibri" panose="020F0502020204030204" pitchFamily="34" charset="0"/>
                        </a:rPr>
                        <a:t>Satisfactory</a:t>
                      </a:r>
                      <a:endParaRPr lang="en-US" sz="2400"/>
                    </a:p>
                  </a:txBody>
                  <a:tcPr/>
                </a:tc>
                <a:tc>
                  <a:txBody>
                    <a:bodyPr/>
                    <a:lstStyle/>
                    <a:p>
                      <a:r>
                        <a:rPr lang="en-US" sz="800">
                          <a:effectLst/>
                          <a:latin typeface="Arial" panose="020B0604020202020204" pitchFamily="34" charset="0"/>
                          <a:ea typeface="Calibri" panose="020F0502020204030204" pitchFamily="34" charset="0"/>
                        </a:rPr>
                        <a:t>Good</a:t>
                      </a:r>
                      <a:endParaRPr lang="en-US" sz="2400"/>
                    </a:p>
                  </a:txBody>
                  <a:tcPr/>
                </a:tc>
                <a:tc>
                  <a:txBody>
                    <a:bodyPr/>
                    <a:lstStyle/>
                    <a:p>
                      <a:r>
                        <a:rPr lang="en-US" sz="800">
                          <a:effectLst/>
                          <a:latin typeface="Arial" panose="020B0604020202020204" pitchFamily="34" charset="0"/>
                          <a:ea typeface="Calibri" panose="020F0502020204030204" pitchFamily="34" charset="0"/>
                        </a:rPr>
                        <a:t>Optimal</a:t>
                      </a:r>
                      <a:endParaRPr lang="en-US" sz="2400"/>
                    </a:p>
                  </a:txBody>
                  <a:tcPr/>
                </a:tc>
                <a:extLst>
                  <a:ext uri="{0D108BD9-81ED-4DB2-BD59-A6C34878D82A}">
                    <a16:rowId xmlns:a16="http://schemas.microsoft.com/office/drawing/2014/main" xmlns="" val="671924246"/>
                  </a:ext>
                </a:extLst>
              </a:tr>
            </a:tbl>
          </a:graphicData>
        </a:graphic>
      </p:graphicFrame>
      <p:graphicFrame>
        <p:nvGraphicFramePr>
          <p:cNvPr id="19" name="Table 18">
            <a:extLst>
              <a:ext uri="{FF2B5EF4-FFF2-40B4-BE49-F238E27FC236}">
                <a16:creationId xmlns:a16="http://schemas.microsoft.com/office/drawing/2014/main" xmlns="" id="{4CEEAC24-6390-4837-B02B-718F599AD90A}"/>
              </a:ext>
            </a:extLst>
          </p:cNvPr>
          <p:cNvGraphicFramePr>
            <a:graphicFrameLocks noGrp="1"/>
          </p:cNvGraphicFramePr>
          <p:nvPr/>
        </p:nvGraphicFramePr>
        <p:xfrm>
          <a:off x="4572000" y="2105223"/>
          <a:ext cx="4419600" cy="492461"/>
        </p:xfrm>
        <a:graphic>
          <a:graphicData uri="http://schemas.openxmlformats.org/drawingml/2006/table">
            <a:tbl>
              <a:tblPr firstRow="1" bandRow="1">
                <a:tableStyleId>{5C22544A-7EE6-4342-B048-85BDC9FD1C3A}</a:tableStyleId>
              </a:tblPr>
              <a:tblGrid>
                <a:gridCol w="883920">
                  <a:extLst>
                    <a:ext uri="{9D8B030D-6E8A-4147-A177-3AD203B41FA5}">
                      <a16:colId xmlns:a16="http://schemas.microsoft.com/office/drawing/2014/main" xmlns="" val="1603253336"/>
                    </a:ext>
                  </a:extLst>
                </a:gridCol>
                <a:gridCol w="883920">
                  <a:extLst>
                    <a:ext uri="{9D8B030D-6E8A-4147-A177-3AD203B41FA5}">
                      <a16:colId xmlns:a16="http://schemas.microsoft.com/office/drawing/2014/main" xmlns="" val="1514366602"/>
                    </a:ext>
                  </a:extLst>
                </a:gridCol>
                <a:gridCol w="1010194">
                  <a:extLst>
                    <a:ext uri="{9D8B030D-6E8A-4147-A177-3AD203B41FA5}">
                      <a16:colId xmlns:a16="http://schemas.microsoft.com/office/drawing/2014/main" xmlns="" val="1534699712"/>
                    </a:ext>
                  </a:extLst>
                </a:gridCol>
                <a:gridCol w="757646">
                  <a:extLst>
                    <a:ext uri="{9D8B030D-6E8A-4147-A177-3AD203B41FA5}">
                      <a16:colId xmlns:a16="http://schemas.microsoft.com/office/drawing/2014/main" xmlns="" val="2202745391"/>
                    </a:ext>
                  </a:extLst>
                </a:gridCol>
                <a:gridCol w="883920">
                  <a:extLst>
                    <a:ext uri="{9D8B030D-6E8A-4147-A177-3AD203B41FA5}">
                      <a16:colId xmlns:a16="http://schemas.microsoft.com/office/drawing/2014/main" xmlns="" val="2081637982"/>
                    </a:ext>
                  </a:extLst>
                </a:gridCol>
              </a:tblGrid>
              <a:tr h="217170">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effectLst/>
                          <a:latin typeface="Arial" panose="020B0604020202020204" pitchFamily="34" charset="0"/>
                          <a:ea typeface="Times New Roman" panose="02020603050405020304" pitchFamily="18" charset="0"/>
                        </a:rPr>
                        <a:t>8. My proficiency with EHR use is:</a:t>
                      </a:r>
                      <a:endParaRPr lang="en-US" sz="800">
                        <a:effectLst/>
                        <a:latin typeface="Times New Roman" panose="02020603050405020304" pitchFamily="18" charset="0"/>
                      </a:endParaRPr>
                    </a:p>
                  </a:txBody>
                  <a:tcPr>
                    <a:solidFill>
                      <a:srgbClr val="00386B"/>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599732298"/>
                  </a:ext>
                </a:extLst>
              </a:tr>
              <a:tr h="275291">
                <a:tc>
                  <a:txBody>
                    <a:bodyPr/>
                    <a:lstStyle/>
                    <a:p>
                      <a:r>
                        <a:rPr lang="en-US" sz="800">
                          <a:effectLst/>
                          <a:latin typeface="Arial" panose="020B0604020202020204" pitchFamily="34" charset="0"/>
                          <a:ea typeface="Calibri" panose="020F0502020204030204" pitchFamily="34" charset="0"/>
                        </a:rPr>
                        <a:t>Poor</a:t>
                      </a:r>
                      <a:endParaRPr lang="en-US" sz="2400"/>
                    </a:p>
                  </a:txBody>
                  <a:tcPr/>
                </a:tc>
                <a:tc>
                  <a:txBody>
                    <a:bodyPr/>
                    <a:lstStyle/>
                    <a:p>
                      <a:r>
                        <a:rPr lang="en-US" sz="800">
                          <a:effectLst/>
                          <a:latin typeface="Arial" panose="020B0604020202020204" pitchFamily="34" charset="0"/>
                          <a:ea typeface="Calibri" panose="020F0502020204030204" pitchFamily="34" charset="0"/>
                        </a:rPr>
                        <a:t>Marginal</a:t>
                      </a:r>
                      <a:endParaRPr lang="en-US" sz="2400"/>
                    </a:p>
                  </a:txBody>
                  <a:tcPr/>
                </a:tc>
                <a:tc>
                  <a:txBody>
                    <a:bodyPr/>
                    <a:lstStyle/>
                    <a:p>
                      <a:r>
                        <a:rPr lang="en-US" sz="800">
                          <a:effectLst/>
                          <a:latin typeface="Arial" panose="020B0604020202020204" pitchFamily="34" charset="0"/>
                          <a:ea typeface="Calibri" panose="020F0502020204030204" pitchFamily="34" charset="0"/>
                        </a:rPr>
                        <a:t>Satisfactory</a:t>
                      </a:r>
                      <a:endParaRPr lang="en-US" sz="2400"/>
                    </a:p>
                  </a:txBody>
                  <a:tcPr/>
                </a:tc>
                <a:tc>
                  <a:txBody>
                    <a:bodyPr/>
                    <a:lstStyle/>
                    <a:p>
                      <a:r>
                        <a:rPr lang="en-US" sz="800">
                          <a:effectLst/>
                          <a:latin typeface="Arial" panose="020B0604020202020204" pitchFamily="34" charset="0"/>
                          <a:ea typeface="Calibri" panose="020F0502020204030204" pitchFamily="34" charset="0"/>
                        </a:rPr>
                        <a:t>Good</a:t>
                      </a:r>
                      <a:endParaRPr lang="en-US" sz="2400"/>
                    </a:p>
                  </a:txBody>
                  <a:tcPr/>
                </a:tc>
                <a:tc>
                  <a:txBody>
                    <a:bodyPr/>
                    <a:lstStyle/>
                    <a:p>
                      <a:r>
                        <a:rPr lang="en-US" sz="800">
                          <a:effectLst/>
                          <a:latin typeface="Arial" panose="020B0604020202020204" pitchFamily="34" charset="0"/>
                          <a:ea typeface="Calibri" panose="020F0502020204030204" pitchFamily="34" charset="0"/>
                        </a:rPr>
                        <a:t>Optimal</a:t>
                      </a:r>
                      <a:endParaRPr lang="en-US" sz="2400"/>
                    </a:p>
                  </a:txBody>
                  <a:tcPr/>
                </a:tc>
                <a:extLst>
                  <a:ext uri="{0D108BD9-81ED-4DB2-BD59-A6C34878D82A}">
                    <a16:rowId xmlns:a16="http://schemas.microsoft.com/office/drawing/2014/main" xmlns="" val="671924246"/>
                  </a:ext>
                </a:extLst>
              </a:tr>
            </a:tbl>
          </a:graphicData>
        </a:graphic>
      </p:graphicFrame>
      <p:graphicFrame>
        <p:nvGraphicFramePr>
          <p:cNvPr id="20" name="Table 19">
            <a:extLst>
              <a:ext uri="{FF2B5EF4-FFF2-40B4-BE49-F238E27FC236}">
                <a16:creationId xmlns:a16="http://schemas.microsoft.com/office/drawing/2014/main" xmlns="" id="{3660712A-3977-49CD-90CD-A3CC3F562792}"/>
              </a:ext>
            </a:extLst>
          </p:cNvPr>
          <p:cNvGraphicFramePr>
            <a:graphicFrameLocks noGrp="1"/>
          </p:cNvGraphicFramePr>
          <p:nvPr/>
        </p:nvGraphicFramePr>
        <p:xfrm>
          <a:off x="4572000" y="2633958"/>
          <a:ext cx="4419600" cy="560070"/>
        </p:xfrm>
        <a:graphic>
          <a:graphicData uri="http://schemas.openxmlformats.org/drawingml/2006/table">
            <a:tbl>
              <a:tblPr firstRow="1" bandRow="1">
                <a:tableStyleId>{5C22544A-7EE6-4342-B048-85BDC9FD1C3A}</a:tableStyleId>
              </a:tblPr>
              <a:tblGrid>
                <a:gridCol w="883920">
                  <a:extLst>
                    <a:ext uri="{9D8B030D-6E8A-4147-A177-3AD203B41FA5}">
                      <a16:colId xmlns:a16="http://schemas.microsoft.com/office/drawing/2014/main" xmlns="" val="1603253336"/>
                    </a:ext>
                  </a:extLst>
                </a:gridCol>
                <a:gridCol w="883920">
                  <a:extLst>
                    <a:ext uri="{9D8B030D-6E8A-4147-A177-3AD203B41FA5}">
                      <a16:colId xmlns:a16="http://schemas.microsoft.com/office/drawing/2014/main" xmlns="" val="1514366602"/>
                    </a:ext>
                  </a:extLst>
                </a:gridCol>
                <a:gridCol w="1010194">
                  <a:extLst>
                    <a:ext uri="{9D8B030D-6E8A-4147-A177-3AD203B41FA5}">
                      <a16:colId xmlns:a16="http://schemas.microsoft.com/office/drawing/2014/main" xmlns="" val="1534699712"/>
                    </a:ext>
                  </a:extLst>
                </a:gridCol>
                <a:gridCol w="757646">
                  <a:extLst>
                    <a:ext uri="{9D8B030D-6E8A-4147-A177-3AD203B41FA5}">
                      <a16:colId xmlns:a16="http://schemas.microsoft.com/office/drawing/2014/main" xmlns="" val="2202745391"/>
                    </a:ext>
                  </a:extLst>
                </a:gridCol>
                <a:gridCol w="883920">
                  <a:extLst>
                    <a:ext uri="{9D8B030D-6E8A-4147-A177-3AD203B41FA5}">
                      <a16:colId xmlns:a16="http://schemas.microsoft.com/office/drawing/2014/main" xmlns="" val="2081637982"/>
                    </a:ext>
                  </a:extLst>
                </a:gridCol>
              </a:tblGrid>
              <a:tr h="217170">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effectLst/>
                          <a:latin typeface="Arial" panose="020B0604020202020204" pitchFamily="34" charset="0"/>
                          <a:ea typeface="Times New Roman" panose="02020603050405020304" pitchFamily="18" charset="0"/>
                        </a:rPr>
                        <a:t>9. Which number best describes the atmosphere in your primary work area?</a:t>
                      </a:r>
                      <a:endParaRPr lang="en-US" sz="800">
                        <a:effectLst/>
                        <a:latin typeface="Times New Roman" panose="02020603050405020304" pitchFamily="18" charset="0"/>
                      </a:endParaRPr>
                    </a:p>
                  </a:txBody>
                  <a:tcPr>
                    <a:solidFill>
                      <a:srgbClr val="00386B"/>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599732298"/>
                  </a:ext>
                </a:extLst>
              </a:tr>
              <a:tr h="342900">
                <a:tc>
                  <a:txBody>
                    <a:bodyPr/>
                    <a:lstStyle/>
                    <a:p>
                      <a:r>
                        <a:rPr lang="en-US" sz="800">
                          <a:effectLst/>
                          <a:latin typeface="Arial" panose="020B0604020202020204" pitchFamily="34" charset="0"/>
                          <a:ea typeface="Calibri" panose="020F0502020204030204" pitchFamily="34" charset="0"/>
                        </a:rPr>
                        <a:t>1 - Calm</a:t>
                      </a:r>
                      <a:endParaRPr lang="en-US" sz="2400"/>
                    </a:p>
                  </a:txBody>
                  <a:tcPr/>
                </a:tc>
                <a:tc>
                  <a:txBody>
                    <a:bodyPr/>
                    <a:lstStyle/>
                    <a:p>
                      <a:r>
                        <a:rPr lang="en-US" sz="800">
                          <a:effectLst/>
                          <a:latin typeface="Arial" panose="020B0604020202020204" pitchFamily="34" charset="0"/>
                          <a:ea typeface="Calibri" panose="020F0502020204030204" pitchFamily="34" charset="0"/>
                        </a:rPr>
                        <a:t>2</a:t>
                      </a:r>
                      <a:endParaRPr lang="en-US" sz="2400"/>
                    </a:p>
                  </a:txBody>
                  <a:tcPr/>
                </a:tc>
                <a:tc>
                  <a:txBody>
                    <a:bodyPr/>
                    <a:lstStyle/>
                    <a:p>
                      <a:r>
                        <a:rPr lang="en-US" sz="800">
                          <a:effectLst/>
                          <a:latin typeface="Arial" panose="020B0604020202020204" pitchFamily="34" charset="0"/>
                          <a:ea typeface="Calibri" panose="020F0502020204030204" pitchFamily="34" charset="0"/>
                        </a:rPr>
                        <a:t>3 - Busy, but reasonable</a:t>
                      </a:r>
                      <a:endParaRPr lang="en-US" sz="2400"/>
                    </a:p>
                  </a:txBody>
                  <a:tcPr/>
                </a:tc>
                <a:tc>
                  <a:txBody>
                    <a:bodyPr/>
                    <a:lstStyle/>
                    <a:p>
                      <a:r>
                        <a:rPr lang="en-US" sz="800">
                          <a:effectLst/>
                          <a:latin typeface="Arial" panose="020B0604020202020204" pitchFamily="34" charset="0"/>
                          <a:ea typeface="Calibri" panose="020F0502020204030204" pitchFamily="34" charset="0"/>
                        </a:rPr>
                        <a:t>4</a:t>
                      </a:r>
                      <a:endParaRPr lang="en-US" sz="2400"/>
                    </a:p>
                  </a:txBody>
                  <a:tcPr/>
                </a:tc>
                <a:tc>
                  <a:txBody>
                    <a:bodyPr/>
                    <a:lstStyle/>
                    <a:p>
                      <a:r>
                        <a:rPr lang="en-US" sz="800">
                          <a:effectLst/>
                          <a:latin typeface="Arial" panose="020B0604020202020204" pitchFamily="34" charset="0"/>
                          <a:ea typeface="Calibri" panose="020F0502020204030204" pitchFamily="34" charset="0"/>
                        </a:rPr>
                        <a:t>5 - Hectic, chaotic</a:t>
                      </a:r>
                      <a:endParaRPr lang="en-US" sz="2400"/>
                    </a:p>
                  </a:txBody>
                  <a:tcPr/>
                </a:tc>
                <a:extLst>
                  <a:ext uri="{0D108BD9-81ED-4DB2-BD59-A6C34878D82A}">
                    <a16:rowId xmlns:a16="http://schemas.microsoft.com/office/drawing/2014/main" xmlns="" val="671924246"/>
                  </a:ext>
                </a:extLst>
              </a:tr>
            </a:tbl>
          </a:graphicData>
        </a:graphic>
      </p:graphicFrame>
      <p:graphicFrame>
        <p:nvGraphicFramePr>
          <p:cNvPr id="21" name="Table 20">
            <a:extLst>
              <a:ext uri="{FF2B5EF4-FFF2-40B4-BE49-F238E27FC236}">
                <a16:creationId xmlns:a16="http://schemas.microsoft.com/office/drawing/2014/main" xmlns="" id="{07E40735-F8B1-4338-BB14-2266519280A2}"/>
              </a:ext>
            </a:extLst>
          </p:cNvPr>
          <p:cNvGraphicFramePr>
            <a:graphicFrameLocks noGrp="1"/>
          </p:cNvGraphicFramePr>
          <p:nvPr/>
        </p:nvGraphicFramePr>
        <p:xfrm>
          <a:off x="4572000" y="3222684"/>
          <a:ext cx="4419600" cy="492461"/>
        </p:xfrm>
        <a:graphic>
          <a:graphicData uri="http://schemas.openxmlformats.org/drawingml/2006/table">
            <a:tbl>
              <a:tblPr firstRow="1" bandRow="1">
                <a:tableStyleId>{5C22544A-7EE6-4342-B048-85BDC9FD1C3A}</a:tableStyleId>
              </a:tblPr>
              <a:tblGrid>
                <a:gridCol w="883920">
                  <a:extLst>
                    <a:ext uri="{9D8B030D-6E8A-4147-A177-3AD203B41FA5}">
                      <a16:colId xmlns:a16="http://schemas.microsoft.com/office/drawing/2014/main" xmlns="" val="1603253336"/>
                    </a:ext>
                  </a:extLst>
                </a:gridCol>
                <a:gridCol w="883920">
                  <a:extLst>
                    <a:ext uri="{9D8B030D-6E8A-4147-A177-3AD203B41FA5}">
                      <a16:colId xmlns:a16="http://schemas.microsoft.com/office/drawing/2014/main" xmlns="" val="1514366602"/>
                    </a:ext>
                  </a:extLst>
                </a:gridCol>
                <a:gridCol w="1010194">
                  <a:extLst>
                    <a:ext uri="{9D8B030D-6E8A-4147-A177-3AD203B41FA5}">
                      <a16:colId xmlns:a16="http://schemas.microsoft.com/office/drawing/2014/main" xmlns="" val="1534699712"/>
                    </a:ext>
                  </a:extLst>
                </a:gridCol>
                <a:gridCol w="757646">
                  <a:extLst>
                    <a:ext uri="{9D8B030D-6E8A-4147-A177-3AD203B41FA5}">
                      <a16:colId xmlns:a16="http://schemas.microsoft.com/office/drawing/2014/main" xmlns="" val="2202745391"/>
                    </a:ext>
                  </a:extLst>
                </a:gridCol>
                <a:gridCol w="883920">
                  <a:extLst>
                    <a:ext uri="{9D8B030D-6E8A-4147-A177-3AD203B41FA5}">
                      <a16:colId xmlns:a16="http://schemas.microsoft.com/office/drawing/2014/main" xmlns="" val="2081637982"/>
                    </a:ext>
                  </a:extLst>
                </a:gridCol>
              </a:tblGrid>
              <a:tr h="217170">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effectLst/>
                          <a:latin typeface="Arial" panose="020B0604020202020204" pitchFamily="34" charset="0"/>
                          <a:ea typeface="Times New Roman" panose="02020603050405020304" pitchFamily="18" charset="0"/>
                        </a:rPr>
                        <a:t>10. The amount of time I spend on the electronic health record (EHR) at home is:</a:t>
                      </a:r>
                      <a:endParaRPr lang="en-US" sz="800">
                        <a:effectLst/>
                        <a:latin typeface="Times New Roman" panose="02020603050405020304" pitchFamily="18" charset="0"/>
                      </a:endParaRPr>
                    </a:p>
                  </a:txBody>
                  <a:tcPr>
                    <a:solidFill>
                      <a:srgbClr val="00386B"/>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599732298"/>
                  </a:ext>
                </a:extLst>
              </a:tr>
              <a:tr h="275291">
                <a:tc>
                  <a:txBody>
                    <a:bodyPr/>
                    <a:lstStyle/>
                    <a:p>
                      <a:pPr marL="0" marR="0" algn="ctr">
                        <a:lnSpc>
                          <a:spcPct val="105000"/>
                        </a:lnSpc>
                        <a:spcBef>
                          <a:spcPts val="0"/>
                        </a:spcBef>
                        <a:spcAft>
                          <a:spcPts val="0"/>
                        </a:spcAft>
                      </a:pPr>
                      <a:r>
                        <a:rPr lang="en-US" sz="800" kern="1200">
                          <a:solidFill>
                            <a:schemeClr val="dk1"/>
                          </a:solidFill>
                          <a:effectLst/>
                          <a:latin typeface="Arial" panose="020B0604020202020204" pitchFamily="34" charset="0"/>
                          <a:ea typeface="Calibri" panose="020F0502020204030204" pitchFamily="34" charset="0"/>
                          <a:cs typeface="+mn-cs"/>
                        </a:rPr>
                        <a:t>Excessive</a:t>
                      </a:r>
                    </a:p>
                  </a:txBody>
                  <a:tcPr marL="43341" marR="43341" marT="0" marB="0"/>
                </a:tc>
                <a:tc>
                  <a:txBody>
                    <a:bodyPr/>
                    <a:lstStyle/>
                    <a:p>
                      <a:pPr marL="0" marR="0" algn="ctr">
                        <a:lnSpc>
                          <a:spcPct val="105000"/>
                        </a:lnSpc>
                        <a:spcBef>
                          <a:spcPts val="0"/>
                        </a:spcBef>
                        <a:spcAft>
                          <a:spcPts val="0"/>
                        </a:spcAft>
                      </a:pPr>
                      <a:r>
                        <a:rPr lang="en-US" sz="800" kern="1200">
                          <a:solidFill>
                            <a:schemeClr val="dk1"/>
                          </a:solidFill>
                          <a:effectLst/>
                          <a:latin typeface="Arial" panose="020B0604020202020204" pitchFamily="34" charset="0"/>
                          <a:ea typeface="Calibri" panose="020F0502020204030204" pitchFamily="34" charset="0"/>
                          <a:cs typeface="+mn-cs"/>
                        </a:rPr>
                        <a:t>Moderately High</a:t>
                      </a:r>
                    </a:p>
                  </a:txBody>
                  <a:tcPr marL="43341" marR="43341" marT="0" marB="0"/>
                </a:tc>
                <a:tc>
                  <a:txBody>
                    <a:bodyPr/>
                    <a:lstStyle/>
                    <a:p>
                      <a:pPr marL="0" marR="0" algn="ctr">
                        <a:lnSpc>
                          <a:spcPct val="105000"/>
                        </a:lnSpc>
                        <a:spcBef>
                          <a:spcPts val="0"/>
                        </a:spcBef>
                        <a:spcAft>
                          <a:spcPts val="0"/>
                        </a:spcAft>
                      </a:pPr>
                      <a:r>
                        <a:rPr lang="en-US" sz="800" kern="1200">
                          <a:solidFill>
                            <a:schemeClr val="dk1"/>
                          </a:solidFill>
                          <a:effectLst/>
                          <a:latin typeface="Arial" panose="020B0604020202020204" pitchFamily="34" charset="0"/>
                          <a:ea typeface="Calibri" panose="020F0502020204030204" pitchFamily="34" charset="0"/>
                          <a:cs typeface="+mn-cs"/>
                        </a:rPr>
                        <a:t>Satisfactory</a:t>
                      </a:r>
                    </a:p>
                  </a:txBody>
                  <a:tcPr marL="43341" marR="43341" marT="0" marB="0"/>
                </a:tc>
                <a:tc>
                  <a:txBody>
                    <a:bodyPr/>
                    <a:lstStyle/>
                    <a:p>
                      <a:pPr marL="0" marR="0" algn="ctr">
                        <a:lnSpc>
                          <a:spcPct val="105000"/>
                        </a:lnSpc>
                        <a:spcBef>
                          <a:spcPts val="0"/>
                        </a:spcBef>
                        <a:spcAft>
                          <a:spcPts val="0"/>
                        </a:spcAft>
                      </a:pPr>
                      <a:r>
                        <a:rPr lang="en-US" sz="800" kern="1200">
                          <a:solidFill>
                            <a:schemeClr val="dk1"/>
                          </a:solidFill>
                          <a:effectLst/>
                          <a:latin typeface="Arial" panose="020B0604020202020204" pitchFamily="34" charset="0"/>
                          <a:ea typeface="Calibri" panose="020F0502020204030204" pitchFamily="34" charset="0"/>
                          <a:cs typeface="+mn-cs"/>
                        </a:rPr>
                        <a:t>Modest</a:t>
                      </a:r>
                    </a:p>
                  </a:txBody>
                  <a:tcPr marL="43341" marR="43341" marT="0" marB="0"/>
                </a:tc>
                <a:tc>
                  <a:txBody>
                    <a:bodyPr/>
                    <a:lstStyle/>
                    <a:p>
                      <a:pPr marL="0" marR="0" algn="ctr">
                        <a:lnSpc>
                          <a:spcPct val="105000"/>
                        </a:lnSpc>
                        <a:spcBef>
                          <a:spcPts val="0"/>
                        </a:spcBef>
                        <a:spcAft>
                          <a:spcPts val="0"/>
                        </a:spcAft>
                      </a:pPr>
                      <a:r>
                        <a:rPr lang="en-US" sz="800" kern="1200">
                          <a:solidFill>
                            <a:schemeClr val="dk1"/>
                          </a:solidFill>
                          <a:effectLst/>
                          <a:latin typeface="Arial" panose="020B0604020202020204" pitchFamily="34" charset="0"/>
                          <a:ea typeface="Calibri" panose="020F0502020204030204" pitchFamily="34" charset="0"/>
                          <a:cs typeface="+mn-cs"/>
                        </a:rPr>
                        <a:t>Minimal/None</a:t>
                      </a:r>
                    </a:p>
                  </a:txBody>
                  <a:tcPr marL="43341" marR="43341" marT="0" marB="0"/>
                </a:tc>
                <a:extLst>
                  <a:ext uri="{0D108BD9-81ED-4DB2-BD59-A6C34878D82A}">
                    <a16:rowId xmlns:a16="http://schemas.microsoft.com/office/drawing/2014/main" xmlns="" val="671924246"/>
                  </a:ext>
                </a:extLst>
              </a:tr>
            </a:tbl>
          </a:graphicData>
        </a:graphic>
      </p:graphicFrame>
      <p:graphicFrame>
        <p:nvGraphicFramePr>
          <p:cNvPr id="25" name="Table 24">
            <a:extLst>
              <a:ext uri="{FF2B5EF4-FFF2-40B4-BE49-F238E27FC236}">
                <a16:creationId xmlns:a16="http://schemas.microsoft.com/office/drawing/2014/main" xmlns="" id="{D3CB720E-61A5-4071-BE10-C44EFCA349C8}"/>
              </a:ext>
            </a:extLst>
          </p:cNvPr>
          <p:cNvGraphicFramePr>
            <a:graphicFrameLocks noGrp="1"/>
          </p:cNvGraphicFramePr>
          <p:nvPr/>
        </p:nvGraphicFramePr>
        <p:xfrm>
          <a:off x="144780" y="1513964"/>
          <a:ext cx="4253326" cy="492461"/>
        </p:xfrm>
        <a:graphic>
          <a:graphicData uri="http://schemas.openxmlformats.org/drawingml/2006/table">
            <a:tbl>
              <a:tblPr firstRow="1" bandRow="1">
                <a:tableStyleId>{5C22544A-7EE6-4342-B048-85BDC9FD1C3A}</a:tableStyleId>
              </a:tblPr>
              <a:tblGrid>
                <a:gridCol w="1086196">
                  <a:extLst>
                    <a:ext uri="{9D8B030D-6E8A-4147-A177-3AD203B41FA5}">
                      <a16:colId xmlns:a16="http://schemas.microsoft.com/office/drawing/2014/main" xmlns="" val="1603253336"/>
                    </a:ext>
                  </a:extLst>
                </a:gridCol>
                <a:gridCol w="620684">
                  <a:extLst>
                    <a:ext uri="{9D8B030D-6E8A-4147-A177-3AD203B41FA5}">
                      <a16:colId xmlns:a16="http://schemas.microsoft.com/office/drawing/2014/main" xmlns="" val="1514366602"/>
                    </a:ext>
                  </a:extLst>
                </a:gridCol>
                <a:gridCol w="698269">
                  <a:extLst>
                    <a:ext uri="{9D8B030D-6E8A-4147-A177-3AD203B41FA5}">
                      <a16:colId xmlns:a16="http://schemas.microsoft.com/office/drawing/2014/main" xmlns="" val="1534699712"/>
                    </a:ext>
                  </a:extLst>
                </a:gridCol>
                <a:gridCol w="698269">
                  <a:extLst>
                    <a:ext uri="{9D8B030D-6E8A-4147-A177-3AD203B41FA5}">
                      <a16:colId xmlns:a16="http://schemas.microsoft.com/office/drawing/2014/main" xmlns="" val="2202745391"/>
                    </a:ext>
                  </a:extLst>
                </a:gridCol>
                <a:gridCol w="1149908">
                  <a:extLst>
                    <a:ext uri="{9D8B030D-6E8A-4147-A177-3AD203B41FA5}">
                      <a16:colId xmlns:a16="http://schemas.microsoft.com/office/drawing/2014/main" xmlns="" val="2081637982"/>
                    </a:ext>
                  </a:extLst>
                </a:gridCol>
              </a:tblGrid>
              <a:tr h="217170">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effectLst/>
                          <a:latin typeface="Arial" panose="020B0604020202020204" pitchFamily="34" charset="0"/>
                          <a:ea typeface="Times New Roman" panose="02020603050405020304" pitchFamily="18" charset="0"/>
                        </a:rPr>
                        <a:t>2. I feel a great deal of stress because of my job.</a:t>
                      </a:r>
                    </a:p>
                  </a:txBody>
                  <a:tcPr>
                    <a:solidFill>
                      <a:srgbClr val="00386B"/>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599732298"/>
                  </a:ext>
                </a:extLst>
              </a:tr>
              <a:tr h="275291">
                <a:tc>
                  <a:txBody>
                    <a:bodyPr/>
                    <a:lstStyle/>
                    <a:p>
                      <a:r>
                        <a:rPr lang="en-US" sz="800">
                          <a:effectLst/>
                          <a:latin typeface="Arial" panose="020B0604020202020204" pitchFamily="34" charset="0"/>
                          <a:ea typeface="Calibri" panose="020F0502020204030204" pitchFamily="34" charset="0"/>
                        </a:rPr>
                        <a:t>Strongly Disagree</a:t>
                      </a:r>
                      <a:endParaRPr lang="en-US" sz="2400"/>
                    </a:p>
                  </a:txBody>
                  <a:tcPr/>
                </a:tc>
                <a:tc>
                  <a:txBody>
                    <a:bodyPr/>
                    <a:lstStyle/>
                    <a:p>
                      <a:r>
                        <a:rPr lang="en-US" sz="800">
                          <a:effectLst/>
                          <a:latin typeface="Arial" panose="020B0604020202020204" pitchFamily="34" charset="0"/>
                          <a:ea typeface="Calibri" panose="020F0502020204030204" pitchFamily="34" charset="0"/>
                        </a:rPr>
                        <a:t>Disagree</a:t>
                      </a:r>
                      <a:endParaRPr lang="en-US" sz="2400"/>
                    </a:p>
                  </a:txBody>
                  <a:tcPr/>
                </a:tc>
                <a:tc>
                  <a:txBody>
                    <a:bodyPr/>
                    <a:lstStyle/>
                    <a:p>
                      <a:r>
                        <a:rPr lang="en-US" sz="800">
                          <a:effectLst/>
                          <a:latin typeface="Arial" panose="020B0604020202020204" pitchFamily="34" charset="0"/>
                          <a:ea typeface="Calibri" panose="020F0502020204030204" pitchFamily="34" charset="0"/>
                        </a:rPr>
                        <a:t>Neither</a:t>
                      </a:r>
                      <a:endParaRPr lang="en-US" sz="2400"/>
                    </a:p>
                  </a:txBody>
                  <a:tcPr/>
                </a:tc>
                <a:tc>
                  <a:txBody>
                    <a:bodyPr/>
                    <a:lstStyle/>
                    <a:p>
                      <a:r>
                        <a:rPr lang="en-US" sz="800">
                          <a:effectLst/>
                          <a:latin typeface="Arial" panose="020B0604020202020204" pitchFamily="34" charset="0"/>
                          <a:ea typeface="Calibri" panose="020F0502020204030204" pitchFamily="34" charset="0"/>
                        </a:rPr>
                        <a:t>Agree</a:t>
                      </a:r>
                      <a:endParaRPr lang="en-US" sz="2400"/>
                    </a:p>
                  </a:txBody>
                  <a:tcPr/>
                </a:tc>
                <a:tc>
                  <a:txBody>
                    <a:bodyPr/>
                    <a:lstStyle/>
                    <a:p>
                      <a:r>
                        <a:rPr lang="en-US" sz="800">
                          <a:effectLst/>
                          <a:latin typeface="Arial" panose="020B0604020202020204" pitchFamily="34" charset="0"/>
                          <a:ea typeface="Calibri" panose="020F0502020204030204" pitchFamily="34" charset="0"/>
                        </a:rPr>
                        <a:t>Strongly Agree</a:t>
                      </a:r>
                      <a:endParaRPr lang="en-US" sz="2400"/>
                    </a:p>
                  </a:txBody>
                  <a:tcPr/>
                </a:tc>
                <a:extLst>
                  <a:ext uri="{0D108BD9-81ED-4DB2-BD59-A6C34878D82A}">
                    <a16:rowId xmlns:a16="http://schemas.microsoft.com/office/drawing/2014/main" xmlns="" val="671924246"/>
                  </a:ext>
                </a:extLst>
              </a:tr>
            </a:tbl>
          </a:graphicData>
        </a:graphic>
      </p:graphicFrame>
      <p:graphicFrame>
        <p:nvGraphicFramePr>
          <p:cNvPr id="26" name="Table 25">
            <a:extLst>
              <a:ext uri="{FF2B5EF4-FFF2-40B4-BE49-F238E27FC236}">
                <a16:creationId xmlns:a16="http://schemas.microsoft.com/office/drawing/2014/main" xmlns="" id="{52A7B0E8-CDA6-4B9E-BD39-1F1234245D4B}"/>
              </a:ext>
            </a:extLst>
          </p:cNvPr>
          <p:cNvGraphicFramePr>
            <a:graphicFrameLocks noGrp="1"/>
          </p:cNvGraphicFramePr>
          <p:nvPr/>
        </p:nvGraphicFramePr>
        <p:xfrm>
          <a:off x="144780" y="2044462"/>
          <a:ext cx="4253326" cy="492461"/>
        </p:xfrm>
        <a:graphic>
          <a:graphicData uri="http://schemas.openxmlformats.org/drawingml/2006/table">
            <a:tbl>
              <a:tblPr firstRow="1" bandRow="1">
                <a:tableStyleId>{5C22544A-7EE6-4342-B048-85BDC9FD1C3A}</a:tableStyleId>
              </a:tblPr>
              <a:tblGrid>
                <a:gridCol w="1086196">
                  <a:extLst>
                    <a:ext uri="{9D8B030D-6E8A-4147-A177-3AD203B41FA5}">
                      <a16:colId xmlns:a16="http://schemas.microsoft.com/office/drawing/2014/main" xmlns="" val="1603253336"/>
                    </a:ext>
                  </a:extLst>
                </a:gridCol>
                <a:gridCol w="620684">
                  <a:extLst>
                    <a:ext uri="{9D8B030D-6E8A-4147-A177-3AD203B41FA5}">
                      <a16:colId xmlns:a16="http://schemas.microsoft.com/office/drawing/2014/main" xmlns="" val="1514366602"/>
                    </a:ext>
                  </a:extLst>
                </a:gridCol>
                <a:gridCol w="698269">
                  <a:extLst>
                    <a:ext uri="{9D8B030D-6E8A-4147-A177-3AD203B41FA5}">
                      <a16:colId xmlns:a16="http://schemas.microsoft.com/office/drawing/2014/main" xmlns="" val="1534699712"/>
                    </a:ext>
                  </a:extLst>
                </a:gridCol>
                <a:gridCol w="698269">
                  <a:extLst>
                    <a:ext uri="{9D8B030D-6E8A-4147-A177-3AD203B41FA5}">
                      <a16:colId xmlns:a16="http://schemas.microsoft.com/office/drawing/2014/main" xmlns="" val="2202745391"/>
                    </a:ext>
                  </a:extLst>
                </a:gridCol>
                <a:gridCol w="1149908">
                  <a:extLst>
                    <a:ext uri="{9D8B030D-6E8A-4147-A177-3AD203B41FA5}">
                      <a16:colId xmlns:a16="http://schemas.microsoft.com/office/drawing/2014/main" xmlns="" val="2081637982"/>
                    </a:ext>
                  </a:extLst>
                </a:gridCol>
              </a:tblGrid>
              <a:tr h="217170">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mn-cs"/>
                        </a:rPr>
                        <a:t>3. My professional values are well aligned with those of my department leaders.</a:t>
                      </a:r>
                      <a:endParaRPr kumimoji="0" lang="en-US" sz="800" b="1" i="0" u="none" strike="noStrike" kern="1200" cap="none" spc="0" normalizeH="0" baseline="0" noProof="0">
                        <a:ln>
                          <a:noFill/>
                        </a:ln>
                        <a:solidFill>
                          <a:prstClr val="white"/>
                        </a:solidFill>
                        <a:effectLst/>
                        <a:uLnTx/>
                        <a:uFillTx/>
                        <a:latin typeface="Times New Roman" panose="02020603050405020304" pitchFamily="18" charset="0"/>
                        <a:ea typeface="+mn-ea"/>
                        <a:cs typeface="+mn-cs"/>
                      </a:endParaRPr>
                    </a:p>
                  </a:txBody>
                  <a:tcPr>
                    <a:solidFill>
                      <a:srgbClr val="00386B"/>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599732298"/>
                  </a:ext>
                </a:extLst>
              </a:tr>
              <a:tr h="275291">
                <a:tc>
                  <a:txBody>
                    <a:bodyPr/>
                    <a:lstStyle/>
                    <a:p>
                      <a:r>
                        <a:rPr lang="en-US" sz="800">
                          <a:effectLst/>
                          <a:latin typeface="Arial" panose="020B0604020202020204" pitchFamily="34" charset="0"/>
                          <a:ea typeface="Calibri" panose="020F0502020204030204" pitchFamily="34" charset="0"/>
                        </a:rPr>
                        <a:t>Strongly Disagree</a:t>
                      </a:r>
                      <a:endParaRPr lang="en-US" sz="2400"/>
                    </a:p>
                  </a:txBody>
                  <a:tcPr/>
                </a:tc>
                <a:tc>
                  <a:txBody>
                    <a:bodyPr/>
                    <a:lstStyle/>
                    <a:p>
                      <a:r>
                        <a:rPr lang="en-US" sz="800">
                          <a:effectLst/>
                          <a:latin typeface="Arial" panose="020B0604020202020204" pitchFamily="34" charset="0"/>
                          <a:ea typeface="Calibri" panose="020F0502020204030204" pitchFamily="34" charset="0"/>
                        </a:rPr>
                        <a:t>Disagree</a:t>
                      </a:r>
                      <a:endParaRPr lang="en-US" sz="2400"/>
                    </a:p>
                  </a:txBody>
                  <a:tcPr/>
                </a:tc>
                <a:tc>
                  <a:txBody>
                    <a:bodyPr/>
                    <a:lstStyle/>
                    <a:p>
                      <a:r>
                        <a:rPr lang="en-US" sz="800">
                          <a:effectLst/>
                          <a:latin typeface="Arial" panose="020B0604020202020204" pitchFamily="34" charset="0"/>
                          <a:ea typeface="Calibri" panose="020F0502020204030204" pitchFamily="34" charset="0"/>
                        </a:rPr>
                        <a:t>Neither</a:t>
                      </a:r>
                      <a:endParaRPr lang="en-US" sz="2400"/>
                    </a:p>
                  </a:txBody>
                  <a:tcPr/>
                </a:tc>
                <a:tc>
                  <a:txBody>
                    <a:bodyPr/>
                    <a:lstStyle/>
                    <a:p>
                      <a:r>
                        <a:rPr lang="en-US" sz="800">
                          <a:effectLst/>
                          <a:latin typeface="Arial" panose="020B0604020202020204" pitchFamily="34" charset="0"/>
                          <a:ea typeface="Calibri" panose="020F0502020204030204" pitchFamily="34" charset="0"/>
                        </a:rPr>
                        <a:t>Agree</a:t>
                      </a:r>
                      <a:endParaRPr lang="en-US" sz="2400"/>
                    </a:p>
                  </a:txBody>
                  <a:tcPr/>
                </a:tc>
                <a:tc>
                  <a:txBody>
                    <a:bodyPr/>
                    <a:lstStyle/>
                    <a:p>
                      <a:r>
                        <a:rPr lang="en-US" sz="800">
                          <a:effectLst/>
                          <a:latin typeface="Arial" panose="020B0604020202020204" pitchFamily="34" charset="0"/>
                          <a:ea typeface="Calibri" panose="020F0502020204030204" pitchFamily="34" charset="0"/>
                        </a:rPr>
                        <a:t>Strongly Agree</a:t>
                      </a:r>
                      <a:endParaRPr lang="en-US" sz="2400"/>
                    </a:p>
                  </a:txBody>
                  <a:tcPr/>
                </a:tc>
                <a:extLst>
                  <a:ext uri="{0D108BD9-81ED-4DB2-BD59-A6C34878D82A}">
                    <a16:rowId xmlns:a16="http://schemas.microsoft.com/office/drawing/2014/main" xmlns="" val="671924246"/>
                  </a:ext>
                </a:extLst>
              </a:tr>
            </a:tbl>
          </a:graphicData>
        </a:graphic>
      </p:graphicFrame>
      <p:graphicFrame>
        <p:nvGraphicFramePr>
          <p:cNvPr id="27" name="Table 26">
            <a:extLst>
              <a:ext uri="{FF2B5EF4-FFF2-40B4-BE49-F238E27FC236}">
                <a16:creationId xmlns:a16="http://schemas.microsoft.com/office/drawing/2014/main" xmlns="" id="{E763C822-5485-445C-939B-9FA6741587A0}"/>
              </a:ext>
            </a:extLst>
          </p:cNvPr>
          <p:cNvGraphicFramePr>
            <a:graphicFrameLocks noGrp="1"/>
          </p:cNvGraphicFramePr>
          <p:nvPr/>
        </p:nvGraphicFramePr>
        <p:xfrm>
          <a:off x="4579620" y="3751420"/>
          <a:ext cx="4419600" cy="492461"/>
        </p:xfrm>
        <a:graphic>
          <a:graphicData uri="http://schemas.openxmlformats.org/drawingml/2006/table">
            <a:tbl>
              <a:tblPr firstRow="1" bandRow="1">
                <a:tableStyleId>{5C22544A-7EE6-4342-B048-85BDC9FD1C3A}</a:tableStyleId>
              </a:tblPr>
              <a:tblGrid>
                <a:gridCol w="1128659">
                  <a:extLst>
                    <a:ext uri="{9D8B030D-6E8A-4147-A177-3AD203B41FA5}">
                      <a16:colId xmlns:a16="http://schemas.microsoft.com/office/drawing/2014/main" xmlns="" val="1603253336"/>
                    </a:ext>
                  </a:extLst>
                </a:gridCol>
                <a:gridCol w="644948">
                  <a:extLst>
                    <a:ext uri="{9D8B030D-6E8A-4147-A177-3AD203B41FA5}">
                      <a16:colId xmlns:a16="http://schemas.microsoft.com/office/drawing/2014/main" xmlns="" val="1514366602"/>
                    </a:ext>
                  </a:extLst>
                </a:gridCol>
                <a:gridCol w="725566">
                  <a:extLst>
                    <a:ext uri="{9D8B030D-6E8A-4147-A177-3AD203B41FA5}">
                      <a16:colId xmlns:a16="http://schemas.microsoft.com/office/drawing/2014/main" xmlns="" val="1534699712"/>
                    </a:ext>
                  </a:extLst>
                </a:gridCol>
                <a:gridCol w="725566">
                  <a:extLst>
                    <a:ext uri="{9D8B030D-6E8A-4147-A177-3AD203B41FA5}">
                      <a16:colId xmlns:a16="http://schemas.microsoft.com/office/drawing/2014/main" xmlns="" val="2202745391"/>
                    </a:ext>
                  </a:extLst>
                </a:gridCol>
                <a:gridCol w="1194861">
                  <a:extLst>
                    <a:ext uri="{9D8B030D-6E8A-4147-A177-3AD203B41FA5}">
                      <a16:colId xmlns:a16="http://schemas.microsoft.com/office/drawing/2014/main" xmlns="" val="2081637982"/>
                    </a:ext>
                  </a:extLst>
                </a:gridCol>
              </a:tblGrid>
              <a:tr h="217170">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mn-cs"/>
                        </a:rPr>
                        <a:t>11. ACC helps me avoid burnout.</a:t>
                      </a:r>
                      <a:endParaRPr kumimoji="0" lang="en-US" sz="800" b="1" i="0" u="none" strike="noStrike" kern="1200" cap="none" spc="0" normalizeH="0" baseline="0" noProof="0">
                        <a:ln>
                          <a:noFill/>
                        </a:ln>
                        <a:solidFill>
                          <a:prstClr val="white"/>
                        </a:solidFill>
                        <a:effectLst/>
                        <a:uLnTx/>
                        <a:uFillTx/>
                        <a:latin typeface="Times New Roman" panose="02020603050405020304" pitchFamily="18" charset="0"/>
                        <a:ea typeface="+mn-ea"/>
                        <a:cs typeface="+mn-cs"/>
                      </a:endParaRPr>
                    </a:p>
                  </a:txBody>
                  <a:tcPr>
                    <a:solidFill>
                      <a:srgbClr val="00386B"/>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599732298"/>
                  </a:ext>
                </a:extLst>
              </a:tr>
              <a:tr h="275291">
                <a:tc>
                  <a:txBody>
                    <a:bodyPr/>
                    <a:lstStyle/>
                    <a:p>
                      <a:r>
                        <a:rPr lang="en-US" sz="800">
                          <a:effectLst/>
                          <a:latin typeface="Arial" panose="020B0604020202020204" pitchFamily="34" charset="0"/>
                          <a:ea typeface="Calibri" panose="020F0502020204030204" pitchFamily="34" charset="0"/>
                        </a:rPr>
                        <a:t>Strongly Disagree</a:t>
                      </a:r>
                      <a:endParaRPr lang="en-US" sz="2400"/>
                    </a:p>
                  </a:txBody>
                  <a:tcPr/>
                </a:tc>
                <a:tc>
                  <a:txBody>
                    <a:bodyPr/>
                    <a:lstStyle/>
                    <a:p>
                      <a:r>
                        <a:rPr lang="en-US" sz="800">
                          <a:effectLst/>
                          <a:latin typeface="Arial" panose="020B0604020202020204" pitchFamily="34" charset="0"/>
                          <a:ea typeface="Calibri" panose="020F0502020204030204" pitchFamily="34" charset="0"/>
                        </a:rPr>
                        <a:t>Disagree</a:t>
                      </a:r>
                      <a:endParaRPr lang="en-US" sz="2400"/>
                    </a:p>
                  </a:txBody>
                  <a:tcPr/>
                </a:tc>
                <a:tc>
                  <a:txBody>
                    <a:bodyPr/>
                    <a:lstStyle/>
                    <a:p>
                      <a:r>
                        <a:rPr lang="en-US" sz="800">
                          <a:effectLst/>
                          <a:latin typeface="Arial" panose="020B0604020202020204" pitchFamily="34" charset="0"/>
                          <a:ea typeface="Calibri" panose="020F0502020204030204" pitchFamily="34" charset="0"/>
                        </a:rPr>
                        <a:t>Neither</a:t>
                      </a:r>
                      <a:endParaRPr lang="en-US" sz="2400"/>
                    </a:p>
                  </a:txBody>
                  <a:tcPr/>
                </a:tc>
                <a:tc>
                  <a:txBody>
                    <a:bodyPr/>
                    <a:lstStyle/>
                    <a:p>
                      <a:r>
                        <a:rPr lang="en-US" sz="800">
                          <a:effectLst/>
                          <a:latin typeface="Arial" panose="020B0604020202020204" pitchFamily="34" charset="0"/>
                          <a:ea typeface="Calibri" panose="020F0502020204030204" pitchFamily="34" charset="0"/>
                        </a:rPr>
                        <a:t>Agree</a:t>
                      </a:r>
                      <a:endParaRPr lang="en-US" sz="2400"/>
                    </a:p>
                  </a:txBody>
                  <a:tcPr/>
                </a:tc>
                <a:tc>
                  <a:txBody>
                    <a:bodyPr/>
                    <a:lstStyle/>
                    <a:p>
                      <a:r>
                        <a:rPr lang="en-US" sz="800">
                          <a:effectLst/>
                          <a:latin typeface="Arial" panose="020B0604020202020204" pitchFamily="34" charset="0"/>
                          <a:ea typeface="Calibri" panose="020F0502020204030204" pitchFamily="34" charset="0"/>
                        </a:rPr>
                        <a:t>Strongly Agree</a:t>
                      </a:r>
                      <a:endParaRPr lang="en-US" sz="2400"/>
                    </a:p>
                  </a:txBody>
                  <a:tcPr/>
                </a:tc>
                <a:extLst>
                  <a:ext uri="{0D108BD9-81ED-4DB2-BD59-A6C34878D82A}">
                    <a16:rowId xmlns:a16="http://schemas.microsoft.com/office/drawing/2014/main" xmlns="" val="671924246"/>
                  </a:ext>
                </a:extLst>
              </a:tr>
            </a:tbl>
          </a:graphicData>
        </a:graphic>
      </p:graphicFrame>
      <p:sp>
        <p:nvSpPr>
          <p:cNvPr id="14" name="TextBox 13"/>
          <p:cNvSpPr txBox="1"/>
          <p:nvPr/>
        </p:nvSpPr>
        <p:spPr>
          <a:xfrm>
            <a:off x="736616" y="1937963"/>
            <a:ext cx="7884724" cy="1668918"/>
          </a:xfrm>
          <a:prstGeom prst="rect">
            <a:avLst/>
          </a:prstGeom>
          <a:solidFill>
            <a:schemeClr val="bg1">
              <a:lumMod val="95000"/>
            </a:schemeClr>
          </a:solidFill>
        </p:spPr>
        <p:txBody>
          <a:bodyPr wrap="none" rtlCol="0">
            <a:spAutoFit/>
          </a:bodyPr>
          <a:lstStyle/>
          <a:p>
            <a:pPr algn="ctr">
              <a:lnSpc>
                <a:spcPct val="200000"/>
              </a:lnSpc>
            </a:pPr>
            <a:r>
              <a:rPr lang="en-US" i="1"/>
              <a:t>Survey distributed late 2019, presented as a LBCT in 2020 Virtual ACC Meeting</a:t>
            </a:r>
          </a:p>
          <a:p>
            <a:pPr algn="ctr">
              <a:lnSpc>
                <a:spcPct val="200000"/>
              </a:lnSpc>
            </a:pPr>
            <a:r>
              <a:rPr lang="en-US" i="1"/>
              <a:t>N = 2035 Respondents, 35% of whom reported burnout</a:t>
            </a:r>
          </a:p>
          <a:p>
            <a:pPr algn="ctr">
              <a:lnSpc>
                <a:spcPct val="200000"/>
              </a:lnSpc>
            </a:pPr>
            <a:r>
              <a:rPr lang="en-US" i="1"/>
              <a:t>Causes, differences between </a:t>
            </a:r>
            <a:r>
              <a:rPr lang="en-US" i="1" err="1"/>
              <a:t>membergroups</a:t>
            </a:r>
            <a:r>
              <a:rPr lang="en-US" i="1"/>
              <a:t> forthcoming</a:t>
            </a:r>
          </a:p>
        </p:txBody>
      </p:sp>
    </p:spTree>
    <p:extLst>
      <p:ext uri="{BB962C8B-B14F-4D97-AF65-F5344CB8AC3E}">
        <p14:creationId xmlns:p14="http://schemas.microsoft.com/office/powerpoint/2010/main" val="18824100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DB3A7ED-35A3-4A6B-8824-7E91E0D29E39}"/>
              </a:ext>
            </a:extLst>
          </p:cNvPr>
          <p:cNvSpPr>
            <a:spLocks noGrp="1"/>
          </p:cNvSpPr>
          <p:nvPr>
            <p:ph type="ctrTitle"/>
          </p:nvPr>
        </p:nvSpPr>
        <p:spPr/>
        <p:txBody>
          <a:bodyPr>
            <a:normAutofit fontScale="90000"/>
          </a:bodyPr>
          <a:lstStyle/>
          <a:p>
            <a:r>
              <a:rPr lang="en-US"/>
              <a:t>Burnout &amp; Wellness in  </a:t>
            </a:r>
            <a:br>
              <a:rPr lang="en-US"/>
            </a:br>
            <a:r>
              <a:rPr lang="en-US"/>
              <a:t>Early Career Physicians</a:t>
            </a:r>
          </a:p>
        </p:txBody>
      </p:sp>
      <p:sp>
        <p:nvSpPr>
          <p:cNvPr id="3" name="Subtitle 2">
            <a:extLst>
              <a:ext uri="{FF2B5EF4-FFF2-40B4-BE49-F238E27FC236}">
                <a16:creationId xmlns:a16="http://schemas.microsoft.com/office/drawing/2014/main" xmlns="" id="{B512D328-B1AA-4FAA-8589-BFA246DBB662}"/>
              </a:ext>
            </a:extLst>
          </p:cNvPr>
          <p:cNvSpPr>
            <a:spLocks noGrp="1"/>
          </p:cNvSpPr>
          <p:nvPr>
            <p:ph type="subTitle" idx="1"/>
          </p:nvPr>
        </p:nvSpPr>
        <p:spPr>
          <a:xfrm>
            <a:off x="1371600" y="2914650"/>
            <a:ext cx="6858000" cy="1314450"/>
          </a:xfrm>
        </p:spPr>
        <p:txBody>
          <a:bodyPr/>
          <a:lstStyle/>
          <a:p>
            <a:r>
              <a:rPr lang="en-US" sz="2800"/>
              <a:t>Poonam Velagapudi, MD, MS, FACC, FSCAI</a:t>
            </a:r>
          </a:p>
          <a:p>
            <a:r>
              <a:rPr lang="en-US" sz="2800"/>
              <a:t>Twitter: @</a:t>
            </a:r>
            <a:r>
              <a:rPr lang="en-US" sz="2800" err="1"/>
              <a:t>pooh_velagapudi</a:t>
            </a:r>
            <a:endParaRPr lang="en-US" sz="2800"/>
          </a:p>
        </p:txBody>
      </p:sp>
      <p:sp>
        <p:nvSpPr>
          <p:cNvPr id="4" name="Rectangle 3">
            <a:extLst>
              <a:ext uri="{FF2B5EF4-FFF2-40B4-BE49-F238E27FC236}">
                <a16:creationId xmlns:a16="http://schemas.microsoft.com/office/drawing/2014/main" xmlns="" id="{4DC585A9-5C32-42AD-8A76-3BFD9588885F}"/>
              </a:ext>
            </a:extLst>
          </p:cNvPr>
          <p:cNvSpPr/>
          <p:nvPr/>
        </p:nvSpPr>
        <p:spPr>
          <a:xfrm>
            <a:off x="4450813" y="2387084"/>
            <a:ext cx="242374" cy="369332"/>
          </a:xfrm>
          <a:prstGeom prst="rect">
            <a:avLst/>
          </a:prstGeom>
        </p:spPr>
        <p:txBody>
          <a:bodyPr wrap="none">
            <a:spAutoFit/>
          </a:bodyPr>
          <a:lstStyle/>
          <a:p>
            <a:r>
              <a:rPr lang="en-US"/>
              <a:t> </a:t>
            </a:r>
          </a:p>
        </p:txBody>
      </p:sp>
    </p:spTree>
    <p:extLst>
      <p:ext uri="{BB962C8B-B14F-4D97-AF65-F5344CB8AC3E}">
        <p14:creationId xmlns:p14="http://schemas.microsoft.com/office/powerpoint/2010/main" val="41177155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543300" y="1600200"/>
            <a:ext cx="2057400" cy="2200275"/>
          </a:xfrm>
          <a:prstGeom prst="rect">
            <a:avLst/>
          </a:prstGeom>
        </p:spPr>
      </p:pic>
      <p:sp>
        <p:nvSpPr>
          <p:cNvPr id="4" name="Cloud Callout 3"/>
          <p:cNvSpPr/>
          <p:nvPr/>
        </p:nvSpPr>
        <p:spPr>
          <a:xfrm>
            <a:off x="1765273" y="1390138"/>
            <a:ext cx="1577339" cy="1062989"/>
          </a:xfrm>
          <a:prstGeom prst="cloudCallou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loud Callout 4"/>
          <p:cNvSpPr/>
          <p:nvPr/>
        </p:nvSpPr>
        <p:spPr>
          <a:xfrm>
            <a:off x="5715001" y="1828801"/>
            <a:ext cx="1577339" cy="1062989"/>
          </a:xfrm>
          <a:prstGeom prst="cloudCallou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loud Callout 5"/>
          <p:cNvSpPr/>
          <p:nvPr/>
        </p:nvSpPr>
        <p:spPr>
          <a:xfrm>
            <a:off x="3314701" y="295181"/>
            <a:ext cx="1577339" cy="1062989"/>
          </a:xfrm>
          <a:prstGeom prst="cloudCallou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loud Callout 6"/>
          <p:cNvSpPr/>
          <p:nvPr/>
        </p:nvSpPr>
        <p:spPr>
          <a:xfrm>
            <a:off x="5772151" y="3314701"/>
            <a:ext cx="1577339" cy="1062989"/>
          </a:xfrm>
          <a:prstGeom prst="cloudCallou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loud Callout 7"/>
          <p:cNvSpPr/>
          <p:nvPr/>
        </p:nvSpPr>
        <p:spPr>
          <a:xfrm>
            <a:off x="5143501" y="273846"/>
            <a:ext cx="1565645" cy="1062989"/>
          </a:xfrm>
          <a:prstGeom prst="cloudCallou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loud Callout 8"/>
          <p:cNvSpPr/>
          <p:nvPr/>
        </p:nvSpPr>
        <p:spPr>
          <a:xfrm>
            <a:off x="1951824" y="3301738"/>
            <a:ext cx="1565645" cy="1062989"/>
          </a:xfrm>
          <a:prstGeom prst="cloudCallou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062061" y="3510068"/>
            <a:ext cx="1543050" cy="646331"/>
          </a:xfrm>
          <a:prstGeom prst="rect">
            <a:avLst/>
          </a:prstGeom>
          <a:noFill/>
        </p:spPr>
        <p:txBody>
          <a:bodyPr wrap="square" rtlCol="0">
            <a:spAutoFit/>
          </a:bodyPr>
          <a:lstStyle/>
          <a:p>
            <a:r>
              <a:rPr lang="en-US"/>
              <a:t>PREP PATIENTS</a:t>
            </a:r>
          </a:p>
        </p:txBody>
      </p:sp>
      <p:sp>
        <p:nvSpPr>
          <p:cNvPr id="12" name="TextBox 11"/>
          <p:cNvSpPr txBox="1"/>
          <p:nvPr/>
        </p:nvSpPr>
        <p:spPr>
          <a:xfrm>
            <a:off x="5415294" y="419796"/>
            <a:ext cx="1543050" cy="646331"/>
          </a:xfrm>
          <a:prstGeom prst="rect">
            <a:avLst/>
          </a:prstGeom>
          <a:noFill/>
        </p:spPr>
        <p:txBody>
          <a:bodyPr wrap="square" rtlCol="0">
            <a:spAutoFit/>
          </a:bodyPr>
          <a:lstStyle/>
          <a:p>
            <a:r>
              <a:rPr lang="en-US" sz="1200"/>
              <a:t>KIDS SCHOOL/ ACTIVITIES/ HOMEWORKS</a:t>
            </a:r>
          </a:p>
        </p:txBody>
      </p:sp>
      <p:sp>
        <p:nvSpPr>
          <p:cNvPr id="13" name="TextBox 12"/>
          <p:cNvSpPr txBox="1"/>
          <p:nvPr/>
        </p:nvSpPr>
        <p:spPr>
          <a:xfrm>
            <a:off x="5926323" y="2099509"/>
            <a:ext cx="1543050" cy="369332"/>
          </a:xfrm>
          <a:prstGeom prst="rect">
            <a:avLst/>
          </a:prstGeom>
          <a:noFill/>
        </p:spPr>
        <p:txBody>
          <a:bodyPr wrap="square" rtlCol="0">
            <a:spAutoFit/>
          </a:bodyPr>
          <a:lstStyle/>
          <a:p>
            <a:r>
              <a:rPr lang="en-US"/>
              <a:t>MEETINGS</a:t>
            </a:r>
          </a:p>
        </p:txBody>
      </p:sp>
      <p:sp>
        <p:nvSpPr>
          <p:cNvPr id="14" name="TextBox 13"/>
          <p:cNvSpPr txBox="1"/>
          <p:nvPr/>
        </p:nvSpPr>
        <p:spPr>
          <a:xfrm>
            <a:off x="3562196" y="581883"/>
            <a:ext cx="1543050" cy="369332"/>
          </a:xfrm>
          <a:prstGeom prst="rect">
            <a:avLst/>
          </a:prstGeom>
          <a:noFill/>
        </p:spPr>
        <p:txBody>
          <a:bodyPr wrap="square" rtlCol="0">
            <a:spAutoFit/>
          </a:bodyPr>
          <a:lstStyle/>
          <a:p>
            <a:r>
              <a:rPr lang="en-US"/>
              <a:t>EMAILS</a:t>
            </a:r>
          </a:p>
        </p:txBody>
      </p:sp>
      <p:sp>
        <p:nvSpPr>
          <p:cNvPr id="15" name="TextBox 14"/>
          <p:cNvSpPr txBox="1"/>
          <p:nvPr/>
        </p:nvSpPr>
        <p:spPr>
          <a:xfrm>
            <a:off x="2239483" y="3528572"/>
            <a:ext cx="1543050" cy="369332"/>
          </a:xfrm>
          <a:prstGeom prst="rect">
            <a:avLst/>
          </a:prstGeom>
          <a:noFill/>
        </p:spPr>
        <p:txBody>
          <a:bodyPr wrap="square" rtlCol="0">
            <a:spAutoFit/>
          </a:bodyPr>
          <a:lstStyle/>
          <a:p>
            <a:r>
              <a:rPr lang="en-US"/>
              <a:t>EXERCISE</a:t>
            </a:r>
          </a:p>
        </p:txBody>
      </p:sp>
      <p:sp>
        <p:nvSpPr>
          <p:cNvPr id="16" name="TextBox 15"/>
          <p:cNvSpPr txBox="1"/>
          <p:nvPr/>
        </p:nvSpPr>
        <p:spPr>
          <a:xfrm>
            <a:off x="2064378" y="1594890"/>
            <a:ext cx="1543050" cy="646331"/>
          </a:xfrm>
          <a:prstGeom prst="rect">
            <a:avLst/>
          </a:prstGeom>
          <a:noFill/>
        </p:spPr>
        <p:txBody>
          <a:bodyPr wrap="square" rtlCol="0">
            <a:spAutoFit/>
          </a:bodyPr>
          <a:lstStyle/>
          <a:p>
            <a:r>
              <a:rPr lang="en-US"/>
              <a:t>COOK/ CLEAN</a:t>
            </a:r>
          </a:p>
        </p:txBody>
      </p:sp>
      <p:sp>
        <p:nvSpPr>
          <p:cNvPr id="17" name="Cloud Callout 16"/>
          <p:cNvSpPr/>
          <p:nvPr/>
        </p:nvSpPr>
        <p:spPr>
          <a:xfrm>
            <a:off x="3856140" y="3786130"/>
            <a:ext cx="1577339" cy="1062989"/>
          </a:xfrm>
          <a:prstGeom prst="cloudCallou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3989867" y="4135316"/>
            <a:ext cx="1543050" cy="461665"/>
          </a:xfrm>
          <a:prstGeom prst="rect">
            <a:avLst/>
          </a:prstGeom>
          <a:noFill/>
        </p:spPr>
        <p:txBody>
          <a:bodyPr wrap="square" rtlCol="0">
            <a:spAutoFit/>
          </a:bodyPr>
          <a:lstStyle/>
          <a:p>
            <a:r>
              <a:rPr lang="en-US" sz="1200"/>
              <a:t>LECTURES/</a:t>
            </a:r>
          </a:p>
          <a:p>
            <a:r>
              <a:rPr lang="en-US" sz="1200"/>
              <a:t>PRESENTATIONS</a:t>
            </a:r>
          </a:p>
        </p:txBody>
      </p:sp>
    </p:spTree>
    <p:extLst>
      <p:ext uri="{BB962C8B-B14F-4D97-AF65-F5344CB8AC3E}">
        <p14:creationId xmlns:p14="http://schemas.microsoft.com/office/powerpoint/2010/main" val="3129635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p:bldP spid="12" grpId="0"/>
      <p:bldP spid="13" grpId="0"/>
      <p:bldP spid="14" grpId="0"/>
      <p:bldP spid="15" grpId="0"/>
      <p:bldP spid="16" grpId="0"/>
      <p:bldP spid="17" grpId="0" animBg="1"/>
      <p:bldP spid="18" grpId="0"/>
    </p:bldLst>
  </p:timing>
</p:sld>
</file>

<file path=ppt/theme/theme1.xml><?xml version="1.0" encoding="utf-8"?>
<a:theme xmlns:a="http://schemas.openxmlformats.org/drawingml/2006/main" name="ACC 16:9 Master">
  <a:themeElements>
    <a:clrScheme name="ACC">
      <a:dk1>
        <a:srgbClr val="00386B"/>
      </a:dk1>
      <a:lt1>
        <a:sysClr val="window" lastClr="FFFFFF"/>
      </a:lt1>
      <a:dk2>
        <a:srgbClr val="00386B"/>
      </a:dk2>
      <a:lt2>
        <a:srgbClr val="EEECE1"/>
      </a:lt2>
      <a:accent1>
        <a:srgbClr val="C6D9F0"/>
      </a:accent1>
      <a:accent2>
        <a:srgbClr val="8DB3E2"/>
      </a:accent2>
      <a:accent3>
        <a:srgbClr val="548DD4"/>
      </a:accent3>
      <a:accent4>
        <a:srgbClr val="17365D"/>
      </a:accent4>
      <a:accent5>
        <a:srgbClr val="0F243E"/>
      </a:accent5>
      <a:accent6>
        <a:srgbClr val="7F7F7F"/>
      </a:accent6>
      <a:hlink>
        <a:srgbClr val="006ED2"/>
      </a:hlink>
      <a:folHlink>
        <a:srgbClr val="A5A5A5"/>
      </a:folHlink>
    </a:clrScheme>
    <a:fontScheme name="Custom 2">
      <a:majorFont>
        <a:latin typeface="Garamond"/>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ank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7D738B9ED79AB48BD6A6184D28EF819" ma:contentTypeVersion="13" ma:contentTypeDescription="Create a new document." ma:contentTypeScope="" ma:versionID="03e3077de25f36bbe4ab200233e66bba">
  <xsd:schema xmlns:xsd="http://www.w3.org/2001/XMLSchema" xmlns:xs="http://www.w3.org/2001/XMLSchema" xmlns:p="http://schemas.microsoft.com/office/2006/metadata/properties" xmlns:ns3="ae301dfc-a31c-42b8-8165-63fc44d731f4" xmlns:ns4="b631b54c-03b4-4790-b31c-d3965f3510fa" targetNamespace="http://schemas.microsoft.com/office/2006/metadata/properties" ma:root="true" ma:fieldsID="3f1d5291c2fff52a2e1085653072ccb2" ns3:_="" ns4:_="">
    <xsd:import namespace="ae301dfc-a31c-42b8-8165-63fc44d731f4"/>
    <xsd:import namespace="b631b54c-03b4-4790-b31c-d3965f3510fa"/>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DateTaken" minOccurs="0"/>
                <xsd:element ref="ns4:MediaServiceAutoTags" minOccurs="0"/>
                <xsd:element ref="ns4:MediaServiceOCR" minOccurs="0"/>
                <xsd:element ref="ns4:MediaServiceGenerationTime" minOccurs="0"/>
                <xsd:element ref="ns4:MediaServiceEventHashCode"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e301dfc-a31c-42b8-8165-63fc44d731f4"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631b54c-03b4-4790-b31c-d3965f3510fa"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F78BD57-60B6-47BA-9886-D30EDF82820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e301dfc-a31c-42b8-8165-63fc44d731f4"/>
    <ds:schemaRef ds:uri="b631b54c-03b4-4790-b31c-d3965f3510f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49F587A-648E-4CBE-B011-4FA3E604A7AB}">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F78108C7-0F1E-4F28-8710-4484B5356C6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837</TotalTime>
  <Words>1819</Words>
  <Application>Microsoft Office PowerPoint</Application>
  <PresentationFormat>On-screen Show (16:9)</PresentationFormat>
  <Paragraphs>329</Paragraphs>
  <Slides>31</Slides>
  <Notes>6</Notes>
  <HiddenSlides>0</HiddenSlides>
  <MMClips>0</MMClips>
  <ScaleCrop>false</ScaleCrop>
  <HeadingPairs>
    <vt:vector size="8" baseType="variant">
      <vt:variant>
        <vt:lpstr>Fonts Used</vt:lpstr>
      </vt:variant>
      <vt:variant>
        <vt:i4>10</vt:i4>
      </vt:variant>
      <vt:variant>
        <vt:lpstr>Theme</vt:lpstr>
      </vt:variant>
      <vt:variant>
        <vt:i4>2</vt:i4>
      </vt:variant>
      <vt:variant>
        <vt:lpstr>Embedded OLE Servers</vt:lpstr>
      </vt:variant>
      <vt:variant>
        <vt:i4>1</vt:i4>
      </vt:variant>
      <vt:variant>
        <vt:lpstr>Slide Titles</vt:lpstr>
      </vt:variant>
      <vt:variant>
        <vt:i4>31</vt:i4>
      </vt:variant>
    </vt:vector>
  </HeadingPairs>
  <TitlesOfParts>
    <vt:vector size="44" baseType="lpstr">
      <vt:lpstr>MS PGothic</vt:lpstr>
      <vt:lpstr>MS PGothic</vt:lpstr>
      <vt:lpstr>Arial</vt:lpstr>
      <vt:lpstr>Calibri</vt:lpstr>
      <vt:lpstr>Calibri (Body)</vt:lpstr>
      <vt:lpstr>Franklin Gothic Book</vt:lpstr>
      <vt:lpstr>Garamond</vt:lpstr>
      <vt:lpstr>Geneva</vt:lpstr>
      <vt:lpstr>Times</vt:lpstr>
      <vt:lpstr>Times New Roman</vt:lpstr>
      <vt:lpstr>ACC 16:9 Master</vt:lpstr>
      <vt:lpstr>Blank Master</vt:lpstr>
      <vt:lpstr>Chart</vt:lpstr>
      <vt:lpstr>ACC Member Wellness Initiative An Early Career Perspective</vt:lpstr>
      <vt:lpstr>Webinar Objectives</vt:lpstr>
      <vt:lpstr>Webinar Faculty</vt:lpstr>
      <vt:lpstr>Member Well-Being</vt:lpstr>
      <vt:lpstr>PowerPoint Presentation</vt:lpstr>
      <vt:lpstr>PowerPoint Presentation</vt:lpstr>
      <vt:lpstr>Mini-Z Burnout Questionnaire</vt:lpstr>
      <vt:lpstr>Burnout &amp; Wellness in   Early Career Physicians</vt:lpstr>
      <vt:lpstr>PowerPoint Presentation</vt:lpstr>
      <vt:lpstr>PowerPoint Presentation</vt:lpstr>
      <vt:lpstr>                              ‘BURNOUT’?</vt:lpstr>
      <vt:lpstr>Outline </vt:lpstr>
      <vt:lpstr>Burnout Syndrome Causes and Definitions </vt:lpstr>
      <vt:lpstr>PowerPoint Presentation</vt:lpstr>
      <vt:lpstr>PowerPoint Presentation</vt:lpstr>
      <vt:lpstr>Risk Factors For Burnout</vt:lpstr>
      <vt:lpstr>Consequences of Burnout</vt:lpstr>
      <vt:lpstr>Define Physician Wellness</vt:lpstr>
      <vt:lpstr>ACC Quadruple Aim</vt:lpstr>
      <vt:lpstr>Tools to Assess Burnout and Wellness</vt:lpstr>
      <vt:lpstr>      DEALING WITH BURNOUT: "THREE R" APPROACH</vt:lpstr>
      <vt:lpstr>                TIPS TO PREVENT BURNOUT</vt:lpstr>
      <vt:lpstr>Self-Care &amp; Wellness </vt:lpstr>
      <vt:lpstr> TIPS TO PREVENT BURNOUT</vt:lpstr>
      <vt:lpstr> COPING WITH JOB BURNOUT</vt:lpstr>
      <vt:lpstr>The COVID 19 Pandemic-  Impact on ECPs</vt:lpstr>
      <vt:lpstr>           Ways to beat COVID burnout</vt:lpstr>
      <vt:lpstr>PowerPoint Presentation</vt:lpstr>
      <vt:lpstr>Resources</vt:lpstr>
      <vt:lpstr>                              THANK YOU</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 Member Wellness Initiative An Early Career Perspective</dc:title>
  <dc:creator>Stephanie Mitchell</dc:creator>
  <cp:lastModifiedBy>mohit turagam</cp:lastModifiedBy>
  <cp:revision>12</cp:revision>
  <dcterms:created xsi:type="dcterms:W3CDTF">2020-04-16T18:55:57Z</dcterms:created>
  <dcterms:modified xsi:type="dcterms:W3CDTF">2020-06-08T11:38:45Z</dcterms:modified>
</cp:coreProperties>
</file>